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060256-BEDD-4BFB-89F4-28CEFF3220CC}">
  <a:tblStyle styleId="{BC060256-BEDD-4BFB-89F4-28CEFF3220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f091cfc00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5f091cfc00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8a048341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68a04834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6b5fa0b9d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6b5fa0b9d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6dde932c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6dde932c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8a04834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68a04834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8aa27493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8aa2749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e0e23784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e0e23784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6e0e23784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6e0e23784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e0e23784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6e0e23784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6e0e23784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6e0e23784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68a04834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261" name="Google Shape;261;g168a04834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990db90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25" name="Google Shape;125;g16990db902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6e0e23784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6e0e23784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e0e23784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6e0e23784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6d54c66c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6d54c66c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7176cc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7176cc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242d74b25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37" name="Google Shape;137;g16242d74b25_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e0e237849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6e0e237849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8aa27493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69" name="Google Shape;169;g168aa274932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8aa2749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75" name="Google Shape;175;g168aa27493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dde932c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81" name="Google Shape;181;g16dde932cf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8a04834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  <p:sp>
        <p:nvSpPr>
          <p:cNvPr id="188" name="Google Shape;188;g168a048341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4500" cap="small">
                <a:solidFill>
                  <a:srgbClr val="002E5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14350" y="514350"/>
            <a:ext cx="811987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4350" y="1200150"/>
            <a:ext cx="8119872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U Title Slide 1" showMasterSp="0">
  <p:cSld name="BYU Title Slide 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gn, dark, light, lit&#10;&#10;Description automatically generated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89165" y="695960"/>
            <a:ext cx="4765671" cy="19062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/>
          <p:nvPr>
            <p:ph type="ctrTitle"/>
          </p:nvPr>
        </p:nvSpPr>
        <p:spPr>
          <a:xfrm>
            <a:off x="1143000" y="2447926"/>
            <a:ext cx="6858000" cy="845345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4500" cap="small">
                <a:solidFill>
                  <a:srgbClr val="002E5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1143000" y="3349229"/>
            <a:ext cx="6858000" cy="489347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U Title Slide 2" showMasterSp="0">
  <p:cSld name="BYU Title Slide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gn, dark, light, lit&#10;&#10;Description automatically generated" id="66" name="Google Shape;6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5362" y="2710576"/>
            <a:ext cx="2093275" cy="8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ctrTitle"/>
          </p:nvPr>
        </p:nvSpPr>
        <p:spPr>
          <a:xfrm>
            <a:off x="1143000" y="942976"/>
            <a:ext cx="6858000" cy="845345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4500" cap="small">
                <a:solidFill>
                  <a:srgbClr val="002E5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1143000" y="1844278"/>
            <a:ext cx="6858000" cy="489347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514350" y="1714500"/>
            <a:ext cx="8119872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4500" cap="small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514350" y="3429000"/>
            <a:ext cx="811987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514350" y="514350"/>
            <a:ext cx="811987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514350" y="1200150"/>
            <a:ext cx="401193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4622292" y="1200150"/>
            <a:ext cx="401193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514350" y="514350"/>
            <a:ext cx="811987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514350" y="1200150"/>
            <a:ext cx="401193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i="0" sz="24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514350" y="1714500"/>
            <a:ext cx="401193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3" type="body"/>
          </p:nvPr>
        </p:nvSpPr>
        <p:spPr>
          <a:xfrm>
            <a:off x="4622292" y="1200150"/>
            <a:ext cx="401193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i="0" sz="24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20"/>
          <p:cNvSpPr txBox="1"/>
          <p:nvPr>
            <p:ph idx="4" type="body"/>
          </p:nvPr>
        </p:nvSpPr>
        <p:spPr>
          <a:xfrm>
            <a:off x="4622292" y="1714500"/>
            <a:ext cx="401193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14350" y="514350"/>
            <a:ext cx="401193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4622292" y="514350"/>
            <a:ext cx="401193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514350" y="1200150"/>
            <a:ext cx="401193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  <a:defRPr sz="21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514350" y="514350"/>
            <a:ext cx="811987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1369268" y="685800"/>
            <a:ext cx="640546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45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1371600" y="3464626"/>
            <a:ext cx="6405372" cy="64838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1369268" y="685800"/>
            <a:ext cx="640546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5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1371600" y="3464626"/>
            <a:ext cx="6405372" cy="64838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  <a:defRPr sz="23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Picture with Caption">
  <p:cSld name="One Picture with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>
            <p:ph idx="2" type="pic"/>
          </p:nvPr>
        </p:nvSpPr>
        <p:spPr>
          <a:xfrm>
            <a:off x="4622292" y="514350"/>
            <a:ext cx="3600450" cy="394335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 txBox="1"/>
          <p:nvPr>
            <p:ph type="title"/>
          </p:nvPr>
        </p:nvSpPr>
        <p:spPr>
          <a:xfrm>
            <a:off x="514350" y="514350"/>
            <a:ext cx="401193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514350" y="1200150"/>
            <a:ext cx="401193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  <a:defRPr sz="2100" cap="small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">
  <p:cSld name="Two Picture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/>
          <p:nvPr>
            <p:ph idx="2" type="pic"/>
          </p:nvPr>
        </p:nvSpPr>
        <p:spPr>
          <a:xfrm>
            <a:off x="4622292" y="514350"/>
            <a:ext cx="3600450" cy="394335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6"/>
          <p:cNvSpPr/>
          <p:nvPr>
            <p:ph idx="3" type="pic"/>
          </p:nvPr>
        </p:nvSpPr>
        <p:spPr>
          <a:xfrm>
            <a:off x="925830" y="514350"/>
            <a:ext cx="3600450" cy="39433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">
  <p:cSld name="Three Picture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>
            <p:ph idx="2" type="pic"/>
          </p:nvPr>
        </p:nvSpPr>
        <p:spPr>
          <a:xfrm>
            <a:off x="4622292" y="514350"/>
            <a:ext cx="3600450" cy="192024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7"/>
          <p:cNvSpPr/>
          <p:nvPr>
            <p:ph idx="3" type="pic"/>
          </p:nvPr>
        </p:nvSpPr>
        <p:spPr>
          <a:xfrm>
            <a:off x="925830" y="514350"/>
            <a:ext cx="3600450" cy="394335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7"/>
          <p:cNvSpPr/>
          <p:nvPr>
            <p:ph idx="4" type="pic"/>
          </p:nvPr>
        </p:nvSpPr>
        <p:spPr>
          <a:xfrm>
            <a:off x="4617720" y="2537460"/>
            <a:ext cx="3600450" cy="19202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Large Picture" showMasterSp="0">
  <p:cSld name="One Large Picture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ackground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848600" y="4503420"/>
            <a:ext cx="1295400" cy="502920"/>
          </a:xfrm>
          <a:prstGeom prst="rect">
            <a:avLst/>
          </a:prstGeom>
          <a:solidFill>
            <a:srgbClr val="002E5D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82602" y="4652211"/>
            <a:ext cx="763142" cy="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514350" y="514350"/>
            <a:ext cx="811987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600" u="none" cap="none" strike="noStrike">
                <a:solidFill>
                  <a:srgbClr val="002E5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14350" y="1200150"/>
            <a:ext cx="8119872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bQwXPRqLqXLAY3bUU-iS3wNdHWDcmwFuSHmtqBdiVkU/edit#slide=id.g158708cdf35_2_88" TargetMode="External"/><Relationship Id="rId4" Type="http://schemas.openxmlformats.org/officeDocument/2006/relationships/hyperlink" Target="https://docs.google.com/presentation/d/1ENLFQMELENIrIuMhtYx7M6r5o-4_pcOYwrVIDWM0L5k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orpusdelespanol.org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hyperlink" Target="https://es.kiosko.net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hyperlink" Target="http://corpus.leeds.ac.uk/ruscorpora.html" TargetMode="External"/><Relationship Id="rId6" Type="http://schemas.openxmlformats.org/officeDocument/2006/relationships/hyperlink" Target="http://www.xl.gelbukh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presentation/d/1bQwXPRqLqXLAY3bUU-iS3wNdHWDcmwFuSHmtqBdiVkU/edit?usp=sharing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jennifer_bown@byu.edu" TargetMode="External"/><Relationship Id="rId4" Type="http://schemas.openxmlformats.org/officeDocument/2006/relationships/hyperlink" Target="mailto:nieves_knapp@by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ctrTitle"/>
          </p:nvPr>
        </p:nvSpPr>
        <p:spPr>
          <a:xfrm>
            <a:off x="285750" y="951225"/>
            <a:ext cx="543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Debate to Teach Level 3 Language</a:t>
            </a:r>
            <a:endParaRPr/>
          </a:p>
        </p:txBody>
      </p:sp>
      <p:sp>
        <p:nvSpPr>
          <p:cNvPr id="121" name="Google Shape;121;p32"/>
          <p:cNvSpPr txBox="1"/>
          <p:nvPr>
            <p:ph idx="1" type="subTitle"/>
          </p:nvPr>
        </p:nvSpPr>
        <p:spPr>
          <a:xfrm>
            <a:off x="410325" y="3074226"/>
            <a:ext cx="84531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</a:pPr>
            <a:r>
              <a:rPr lang="en"/>
              <a:t>Jennifer Bown, Department of German and Russian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</a:pPr>
            <a:r>
              <a:rPr lang="en"/>
              <a:t>Nieves Knapp, Department of Spanish and Portuguese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300"/>
              <a:buNone/>
            </a:pPr>
            <a:r>
              <a:t/>
            </a:r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850" y="110896"/>
            <a:ext cx="2521575" cy="25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Russian 422</a:t>
            </a:r>
            <a:endParaRPr/>
          </a:p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514350" y="1200150"/>
            <a:ext cx="8119800" cy="3257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2600">
                <a:solidFill>
                  <a:schemeClr val="dk1"/>
                </a:solidFill>
              </a:rPr>
              <a:t>Characteristics of the students</a:t>
            </a:r>
            <a:endParaRPr sz="26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Majors: Russian (secondary major), various: Business, Engineering, Psychology, etc.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2600">
                <a:solidFill>
                  <a:schemeClr val="dk1"/>
                </a:solidFill>
              </a:rPr>
              <a:t>Supporting Assignments</a:t>
            </a:r>
            <a:endParaRPr sz="26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Recreating oral texts, Monologues, Personalized Goals, LASER, Argument summaries, Skeleton texts, Translations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Russian</a:t>
            </a:r>
            <a:r>
              <a:rPr lang="en"/>
              <a:t> 422</a:t>
            </a:r>
            <a:endParaRPr/>
          </a:p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85725" y="1200150"/>
            <a:ext cx="8119800" cy="3796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500">
                <a:solidFill>
                  <a:schemeClr val="dk1"/>
                </a:solidFill>
              </a:rPr>
              <a:t>Weekly homework structure</a:t>
            </a:r>
            <a:endParaRPr sz="25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Mondays–oral exercises (recorded using Extempore)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Wednesdays–written exercises: translations, skeleton texts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Fridays–debate preparation, one-on-one conversations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/>
          <p:nvPr>
            <p:ph type="title"/>
          </p:nvPr>
        </p:nvSpPr>
        <p:spPr>
          <a:xfrm>
            <a:off x="220750" y="150825"/>
            <a:ext cx="27015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conversation classes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offer</a:t>
            </a:r>
            <a:endParaRPr/>
          </a:p>
        </p:txBody>
      </p:sp>
      <p:pic>
        <p:nvPicPr>
          <p:cNvPr id="210" name="Google Shape;2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525" y="-279325"/>
            <a:ext cx="4437274" cy="57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411</a:t>
            </a:r>
            <a:endParaRPr/>
          </a:p>
        </p:txBody>
      </p:sp>
      <p:sp>
        <p:nvSpPr>
          <p:cNvPr id="216" name="Google Shape;216;p44"/>
          <p:cNvSpPr txBox="1"/>
          <p:nvPr>
            <p:ph idx="1" type="body"/>
          </p:nvPr>
        </p:nvSpPr>
        <p:spPr>
          <a:xfrm>
            <a:off x="514350" y="1200150"/>
            <a:ext cx="8119800" cy="3257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2600">
                <a:solidFill>
                  <a:schemeClr val="dk1"/>
                </a:solidFill>
              </a:rPr>
              <a:t>Characteristics</a:t>
            </a:r>
            <a:r>
              <a:rPr lang="en" sz="2600">
                <a:solidFill>
                  <a:schemeClr val="dk1"/>
                </a:solidFill>
              </a:rPr>
              <a:t> of the students</a:t>
            </a:r>
            <a:endParaRPr sz="26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Majors: Spanish, Latin American Studies, Spanish Translation, others (Journalism, Political Science…)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2600">
                <a:solidFill>
                  <a:schemeClr val="dk1"/>
                </a:solidFill>
              </a:rPr>
              <a:t>Supporting Assignments</a:t>
            </a:r>
            <a:endParaRPr sz="26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Newspaper Articles, Monologues, Written Summary of Both Positions, Personalized Goals, and OPIc.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/>
          <p:nvPr>
            <p:ph idx="1" type="body"/>
          </p:nvPr>
        </p:nvSpPr>
        <p:spPr>
          <a:xfrm>
            <a:off x="0" y="97975"/>
            <a:ext cx="9062400" cy="4213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500">
                <a:solidFill>
                  <a:schemeClr val="dk1"/>
                </a:solidFill>
              </a:rPr>
              <a:t>Typical day of class</a:t>
            </a:r>
            <a:endParaRPr sz="25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10 minutes work in pairs - </a:t>
            </a:r>
            <a:r>
              <a:rPr lang="en" sz="2000">
                <a:solidFill>
                  <a:schemeClr val="dk1"/>
                </a:solidFill>
              </a:rPr>
              <a:t>practice </a:t>
            </a:r>
            <a:r>
              <a:rPr lang="en" sz="2000">
                <a:solidFill>
                  <a:schemeClr val="dk1"/>
                </a:solidFill>
              </a:rPr>
              <a:t>moving from level 2 to 3 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Textbook exercises - preparation for each topic debate or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scenario</a:t>
            </a:r>
            <a:endParaRPr sz="20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2500">
                <a:solidFill>
                  <a:schemeClr val="dk1"/>
                </a:solidFill>
              </a:rPr>
              <a:t>Some results</a:t>
            </a:r>
            <a:endParaRPr sz="25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Development of oral and presentational skills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Use of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connectors</a:t>
            </a:r>
            <a:r>
              <a:rPr lang="en" sz="2000">
                <a:solidFill>
                  <a:schemeClr val="dk1"/>
                </a:solidFill>
              </a:rPr>
              <a:t> to develop paragraph length speech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Great improvement in use of formal Spanish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Increase knowledge of current events</a:t>
            </a:r>
            <a:endParaRPr sz="20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2000">
                <a:solidFill>
                  <a:schemeClr val="dk1"/>
                </a:solidFill>
              </a:rPr>
              <a:t>Reduction or elimination of fillers and some discursive calques of English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875" y="134725"/>
            <a:ext cx="3416825" cy="42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/>
          <p:nvPr>
            <p:ph type="title"/>
          </p:nvPr>
        </p:nvSpPr>
        <p:spPr>
          <a:xfrm>
            <a:off x="391875" y="575575"/>
            <a:ext cx="27726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Assessments</a:t>
            </a:r>
            <a:endParaRPr/>
          </a:p>
        </p:txBody>
      </p:sp>
      <p:pic>
        <p:nvPicPr>
          <p:cNvPr id="228" name="Google Shape;22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" y="2129575"/>
            <a:ext cx="4898275" cy="30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350" y="134725"/>
            <a:ext cx="2088899" cy="451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/>
          <p:nvPr>
            <p:ph type="title"/>
          </p:nvPr>
        </p:nvSpPr>
        <p:spPr>
          <a:xfrm>
            <a:off x="312450" y="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Linguistic Resources - Spanish</a:t>
            </a:r>
            <a:endParaRPr/>
          </a:p>
        </p:txBody>
      </p:sp>
      <p:sp>
        <p:nvSpPr>
          <p:cNvPr id="235" name="Google Shape;235;p47"/>
          <p:cNvSpPr txBox="1"/>
          <p:nvPr/>
        </p:nvSpPr>
        <p:spPr>
          <a:xfrm>
            <a:off x="1009550" y="4431475"/>
            <a:ext cx="227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44444"/>
                </a:solidFill>
              </a:rPr>
              <a:t>Corpus del español </a:t>
            </a:r>
            <a:r>
              <a:rPr lang="en" sz="1000" u="sng">
                <a:solidFill>
                  <a:srgbClr val="33669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https://www.corpusdelespanol.org/</a:t>
            </a:r>
            <a:r>
              <a:rPr lang="en" sz="1000">
                <a:solidFill>
                  <a:srgbClr val="444444"/>
                </a:solidFill>
              </a:rPr>
              <a:t> </a:t>
            </a:r>
            <a:endParaRPr/>
          </a:p>
        </p:txBody>
      </p:sp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50" y="921774"/>
            <a:ext cx="4789745" cy="26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850" y="2390750"/>
            <a:ext cx="5858312" cy="253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7"/>
          <p:cNvSpPr txBox="1"/>
          <p:nvPr/>
        </p:nvSpPr>
        <p:spPr>
          <a:xfrm>
            <a:off x="312450" y="3853400"/>
            <a:ext cx="227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44444"/>
                </a:solidFill>
              </a:rPr>
              <a:t>World Newspapers</a:t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https://es.kiosko.net/</a:t>
            </a:r>
            <a:r>
              <a:rPr lang="en" sz="1000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type="title"/>
          </p:nvPr>
        </p:nvSpPr>
        <p:spPr>
          <a:xfrm>
            <a:off x="216250" y="221625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Linguistic Resources - Russian</a:t>
            </a:r>
            <a:endParaRPr/>
          </a:p>
        </p:txBody>
      </p:sp>
      <p:pic>
        <p:nvPicPr>
          <p:cNvPr id="244" name="Google Shape;2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075" y="1200150"/>
            <a:ext cx="2451725" cy="25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50" y="1537078"/>
            <a:ext cx="4085402" cy="21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/>
          <p:nvPr/>
        </p:nvSpPr>
        <p:spPr>
          <a:xfrm>
            <a:off x="310075" y="3894075"/>
            <a:ext cx="399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Russian National Corpus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http://corpus.leeds.ac.uk/ruscorpora.html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48"/>
          <p:cNvSpPr txBox="1"/>
          <p:nvPr/>
        </p:nvSpPr>
        <p:spPr>
          <a:xfrm>
            <a:off x="4907425" y="3894075"/>
            <a:ext cx="253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Concordancer: CrossLexica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http://www.xl.gelbukh.com/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894" y="102650"/>
            <a:ext cx="5671104" cy="351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9"/>
          <p:cNvSpPr txBox="1"/>
          <p:nvPr>
            <p:ph type="title"/>
          </p:nvPr>
        </p:nvSpPr>
        <p:spPr>
          <a:xfrm>
            <a:off x="512100" y="24950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 Resources </a:t>
            </a:r>
            <a:endParaRPr/>
          </a:p>
        </p:txBody>
      </p:sp>
      <p:pic>
        <p:nvPicPr>
          <p:cNvPr id="254" name="Google Shape;2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" y="1106325"/>
            <a:ext cx="4152102" cy="18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8350" y="3055100"/>
            <a:ext cx="2182249" cy="19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9"/>
          <p:cNvSpPr txBox="1"/>
          <p:nvPr/>
        </p:nvSpPr>
        <p:spPr>
          <a:xfrm>
            <a:off x="6960825" y="3614600"/>
            <a:ext cx="9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Flipgrid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49"/>
          <p:cNvSpPr txBox="1"/>
          <p:nvPr/>
        </p:nvSpPr>
        <p:spPr>
          <a:xfrm>
            <a:off x="948450" y="3055100"/>
            <a:ext cx="12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GoReact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49"/>
          <p:cNvSpPr txBox="1"/>
          <p:nvPr/>
        </p:nvSpPr>
        <p:spPr>
          <a:xfrm>
            <a:off x="3593150" y="4271400"/>
            <a:ext cx="10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Extempore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of Teaching Debate</a:t>
            </a:r>
            <a:endParaRPr/>
          </a:p>
        </p:txBody>
      </p:sp>
      <p:sp>
        <p:nvSpPr>
          <p:cNvPr id="264" name="Google Shape;264;p50"/>
          <p:cNvSpPr txBox="1"/>
          <p:nvPr>
            <p:ph idx="1" type="body"/>
          </p:nvPr>
        </p:nvSpPr>
        <p:spPr>
          <a:xfrm>
            <a:off x="514350" y="1200150"/>
            <a:ext cx="81198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Culture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Debate is an Anglo-American tradition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Students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Lack of interest (in topic and in debate)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Dislike confrontation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Instructors 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Lack of training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Don’t mind the mean as long as proficiency is </a:t>
            </a:r>
            <a:r>
              <a:rPr lang="en">
                <a:solidFill>
                  <a:schemeClr val="dk1"/>
                </a:solidFill>
              </a:rPr>
              <a:t>developed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type="title"/>
          </p:nvPr>
        </p:nvSpPr>
        <p:spPr>
          <a:xfrm>
            <a:off x="404150" y="269425"/>
            <a:ext cx="81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28" name="Google Shape;128;p33"/>
          <p:cNvSpPr txBox="1"/>
          <p:nvPr>
            <p:ph idx="1" type="body"/>
          </p:nvPr>
        </p:nvSpPr>
        <p:spPr>
          <a:xfrm>
            <a:off x="514350" y="1200150"/>
            <a:ext cx="8119800" cy="3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Why debate?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Characteristics of students at the 2/3 threshold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Language Proficiency and Cognition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Materials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 Tale of Two Classes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Spanish 411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Russian 422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Resources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Challenges of Teaching Debate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Alternatives to Debate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Practice Group Discussion with Roles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 to Debate</a:t>
            </a:r>
            <a:endParaRPr/>
          </a:p>
        </p:txBody>
      </p:sp>
      <p:sp>
        <p:nvSpPr>
          <p:cNvPr id="270" name="Google Shape;270;p51"/>
          <p:cNvSpPr txBox="1"/>
          <p:nvPr>
            <p:ph idx="1" type="body"/>
          </p:nvPr>
        </p:nvSpPr>
        <p:spPr>
          <a:xfrm>
            <a:off x="514350" y="1200150"/>
            <a:ext cx="4950000" cy="3257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Fence Sitters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Tag Team Debates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Role plays / </a:t>
            </a:r>
            <a:r>
              <a:rPr lang="en" u="sng">
                <a:solidFill>
                  <a:schemeClr val="hlink"/>
                </a:solidFill>
                <a:hlinkClick r:id="rId3"/>
              </a:rPr>
              <a:t>Scenarios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Group Discussions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“Token” Debates or Discussions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Structured Academic Controversy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Your ideas?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71" name="Google Shape;2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875" y="243875"/>
            <a:ext cx="3821323" cy="232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</a:t>
            </a:r>
            <a:endParaRPr/>
          </a:p>
        </p:txBody>
      </p:sp>
      <p:sp>
        <p:nvSpPr>
          <p:cNvPr id="277" name="Google Shape;277;p52"/>
          <p:cNvSpPr txBox="1"/>
          <p:nvPr>
            <p:ph idx="1" type="body"/>
          </p:nvPr>
        </p:nvSpPr>
        <p:spPr>
          <a:xfrm>
            <a:off x="723425" y="2050450"/>
            <a:ext cx="4922100" cy="2173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What is your opinion on using debate to teach higher-level language skills?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278" name="Google Shape;2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125" y="678850"/>
            <a:ext cx="1598900" cy="15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0650" y="1789450"/>
            <a:ext cx="2732925" cy="2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85" name="Google Shape;285;p53"/>
          <p:cNvSpPr txBox="1"/>
          <p:nvPr>
            <p:ph idx="1" type="body"/>
          </p:nvPr>
        </p:nvSpPr>
        <p:spPr>
          <a:xfrm>
            <a:off x="514350" y="1200150"/>
            <a:ext cx="8119800" cy="3257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jennifer_bown@byu.edu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nieves_knapp@byu.edu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442400" y="179800"/>
            <a:ext cx="8119800" cy="685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debate?</a:t>
            </a:r>
            <a:endParaRPr/>
          </a:p>
        </p:txBody>
      </p:sp>
      <p:graphicFrame>
        <p:nvGraphicFramePr>
          <p:cNvPr id="134" name="Google Shape;134;p34"/>
          <p:cNvGraphicFramePr/>
          <p:nvPr/>
        </p:nvGraphicFramePr>
        <p:xfrm>
          <a:off x="357869" y="996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{BC060256-BEDD-4BFB-89F4-28CEFF3220CC}</a:tableStyleId>
              </a:tblPr>
              <a:tblGrid>
                <a:gridCol w="578000"/>
                <a:gridCol w="1763725"/>
                <a:gridCol w="1763725"/>
                <a:gridCol w="1763725"/>
                <a:gridCol w="1624325"/>
              </a:tblGrid>
              <a:tr h="341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Functions/Tasks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Accuracy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Context/Content</a:t>
                      </a:r>
                      <a:endParaRPr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Text Type</a:t>
                      </a:r>
                      <a:endParaRPr/>
                    </a:p>
                  </a:txBody>
                  <a:tcPr marT="34300" marB="34300" marR="68600" marL="68600"/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5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All expected of an educated NS</a:t>
                      </a:r>
                      <a:endParaRPr b="1" sz="1500">
                        <a:solidFill>
                          <a:srgbClr val="FFCC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Accepted as an educated NS</a:t>
                      </a:r>
                      <a:endParaRPr b="1" sz="1500">
                        <a:solidFill>
                          <a:srgbClr val="FFCC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All subjects</a:t>
                      </a:r>
                      <a:endParaRPr b="1" sz="1500">
                        <a:solidFill>
                          <a:srgbClr val="FFCC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 (book)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73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Tailor language, counsel, motivate, persuade, negotiate</a:t>
                      </a:r>
                      <a:endParaRPr b="1" sz="1400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Extensive, precise, and appropriate</a:t>
                      </a:r>
                      <a:endParaRPr b="1" sz="1500">
                        <a:solidFill>
                          <a:srgbClr val="FFCC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Wide range of professional needs</a:t>
                      </a:r>
                      <a:endParaRPr b="1" sz="1500">
                        <a:solidFill>
                          <a:srgbClr val="FFCC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(article, chapter)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17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</a:t>
                      </a:r>
                      <a:endParaRPr sz="13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600"/>
                        <a:t>Support opinions, hypothesize, explain, deal with unfamiliar topics </a:t>
                      </a:r>
                      <a:endParaRPr b="1" sz="1600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600"/>
                        <a:t>Errors never interfere with communication &amp; rarely disturb</a:t>
                      </a:r>
                      <a:endParaRPr b="1" sz="1600">
                        <a:solidFill>
                          <a:srgbClr val="FFCC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600"/>
                        <a:t>Practical, abstract, special interests</a:t>
                      </a:r>
                      <a:endParaRPr b="1" sz="1600">
                        <a:solidFill>
                          <a:srgbClr val="FFCC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Extended discourse (essay)</a:t>
                      </a:r>
                      <a:endParaRPr sz="1300"/>
                    </a:p>
                  </a:txBody>
                  <a:tcPr marT="34300" marB="34300" marR="68600" marL="68600">
                    <a:solidFill>
                      <a:srgbClr val="FFFF00"/>
                    </a:solidFill>
                  </a:tcPr>
                </a:tc>
              </a:tr>
              <a:tr h="73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Narrate, describe, give directions </a:t>
                      </a:r>
                      <a:endParaRPr b="1" sz="1400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Intelligible even if not used to dealing with non-NS</a:t>
                      </a:r>
                      <a:endParaRPr b="1" sz="1400">
                        <a:solidFill>
                          <a:srgbClr val="FFCC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/>
                        <a:t>Concrete, real-world, factual</a:t>
                      </a:r>
                      <a:endParaRPr b="1" sz="1400">
                        <a:solidFill>
                          <a:srgbClr val="FFCC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/>
                        <a:t>Paragraphs</a:t>
                      </a:r>
                      <a:endParaRPr sz="11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Learners at 2</a:t>
            </a:r>
            <a:endParaRPr/>
          </a:p>
        </p:txBody>
      </p:sp>
      <p:sp>
        <p:nvSpPr>
          <p:cNvPr id="140" name="Google Shape;140;p35"/>
          <p:cNvSpPr txBox="1"/>
          <p:nvPr>
            <p:ph idx="1" type="body"/>
          </p:nvPr>
        </p:nvSpPr>
        <p:spPr>
          <a:xfrm>
            <a:off x="514350" y="1367425"/>
            <a:ext cx="81198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Imprecise vocabulary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2400">
                <a:solidFill>
                  <a:schemeClr val="dk1"/>
                </a:solidFill>
              </a:rPr>
              <a:t>Calques from English</a:t>
            </a:r>
            <a:endParaRPr sz="2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400">
                <a:solidFill>
                  <a:schemeClr val="dk1"/>
                </a:solidFill>
              </a:rPr>
              <a:t>Resort to circumlocution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Discourse reflects oral paragraph structure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2400">
                <a:solidFill>
                  <a:schemeClr val="dk1"/>
                </a:solidFill>
              </a:rPr>
              <a:t>Run-on sentences</a:t>
            </a:r>
            <a:endParaRPr sz="2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Cannot always handle abstractions and hypotheses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Have difficulty elaborating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(Not well informed)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12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venir"/>
              <a:buNone/>
            </a:pPr>
            <a:r>
              <a:rPr lang="en">
                <a:solidFill>
                  <a:srgbClr val="002E5D"/>
                </a:solidFill>
              </a:rPr>
              <a:t>Language Proficiency and Cognition</a:t>
            </a:r>
            <a:endParaRPr>
              <a:solidFill>
                <a:srgbClr val="002E5D"/>
              </a:solidFill>
            </a:endParaRPr>
          </a:p>
        </p:txBody>
      </p:sp>
      <p:grpSp>
        <p:nvGrpSpPr>
          <p:cNvPr id="146" name="Google Shape;146;p36"/>
          <p:cNvGrpSpPr/>
          <p:nvPr/>
        </p:nvGrpSpPr>
        <p:grpSpPr>
          <a:xfrm>
            <a:off x="628547" y="1372055"/>
            <a:ext cx="7809774" cy="3257784"/>
            <a:chOff x="-137" y="3782"/>
            <a:chExt cx="10413033" cy="4343712"/>
          </a:xfrm>
        </p:grpSpPr>
        <p:sp>
          <p:nvSpPr>
            <p:cNvPr id="147" name="Google Shape;147;p36"/>
            <p:cNvSpPr/>
            <p:nvPr/>
          </p:nvSpPr>
          <p:spPr>
            <a:xfrm rot="5400000">
              <a:off x="-144587" y="148231"/>
              <a:ext cx="963600" cy="674700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6"/>
            <p:cNvSpPr txBox="1"/>
            <p:nvPr/>
          </p:nvSpPr>
          <p:spPr>
            <a:xfrm>
              <a:off x="1" y="341062"/>
              <a:ext cx="6747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b="1" lang="en" sz="1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4/5</a:t>
              </a:r>
              <a:endParaRPr sz="1100"/>
            </a:p>
          </p:txBody>
        </p:sp>
        <p:sp>
          <p:nvSpPr>
            <p:cNvPr id="149" name="Google Shape;149;p36"/>
            <p:cNvSpPr/>
            <p:nvPr/>
          </p:nvSpPr>
          <p:spPr>
            <a:xfrm rot="5400000">
              <a:off x="5217930" y="-4516551"/>
              <a:ext cx="626700" cy="9738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6"/>
            <p:cNvSpPr txBox="1"/>
            <p:nvPr/>
          </p:nvSpPr>
          <p:spPr>
            <a:xfrm>
              <a:off x="662098" y="69841"/>
              <a:ext cx="97077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101350" spcFirstLastPara="1" rIns="9050" wrap="square" tIns="905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Creation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through refined use of professional, literary, and rhetorical skills.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6"/>
            <p:cNvSpPr/>
            <p:nvPr/>
          </p:nvSpPr>
          <p:spPr>
            <a:xfrm rot="5400000">
              <a:off x="-144588" y="993260"/>
              <a:ext cx="963600" cy="674700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6"/>
            <p:cNvSpPr txBox="1"/>
            <p:nvPr/>
          </p:nvSpPr>
          <p:spPr>
            <a:xfrm>
              <a:off x="1" y="1186090"/>
              <a:ext cx="6747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b="1" lang="en" sz="1800" u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sz="1100"/>
            </a:p>
          </p:txBody>
        </p:sp>
        <p:sp>
          <p:nvSpPr>
            <p:cNvPr id="153" name="Google Shape;153;p36"/>
            <p:cNvSpPr/>
            <p:nvPr/>
          </p:nvSpPr>
          <p:spPr>
            <a:xfrm rot="5400000">
              <a:off x="5230545" y="-3707139"/>
              <a:ext cx="626400" cy="9738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6"/>
            <p:cNvSpPr txBox="1"/>
            <p:nvPr/>
          </p:nvSpPr>
          <p:spPr>
            <a:xfrm>
              <a:off x="674563" y="879387"/>
              <a:ext cx="9707700" cy="5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101350" spcFirstLastPara="1" rIns="9050" wrap="square" tIns="905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r>
                <a:rPr b="1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synthesis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concepts needed to produce and understand abstract ideas, complex arguments, and hypothetical discussions.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6"/>
            <p:cNvSpPr/>
            <p:nvPr/>
          </p:nvSpPr>
          <p:spPr>
            <a:xfrm rot="5400000">
              <a:off x="-144587" y="1838288"/>
              <a:ext cx="963600" cy="674700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6"/>
            <p:cNvSpPr txBox="1"/>
            <p:nvPr/>
          </p:nvSpPr>
          <p:spPr>
            <a:xfrm>
              <a:off x="1" y="2031118"/>
              <a:ext cx="6747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b="1" lang="en" sz="1800" u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sz="1100"/>
            </a:p>
          </p:txBody>
        </p:sp>
        <p:sp>
          <p:nvSpPr>
            <p:cNvPr id="157" name="Google Shape;157;p36"/>
            <p:cNvSpPr/>
            <p:nvPr/>
          </p:nvSpPr>
          <p:spPr>
            <a:xfrm rot="5400000">
              <a:off x="5230545" y="-2862111"/>
              <a:ext cx="626400" cy="9738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6"/>
            <p:cNvSpPr txBox="1"/>
            <p:nvPr/>
          </p:nvSpPr>
          <p:spPr>
            <a:xfrm>
              <a:off x="674563" y="1724415"/>
              <a:ext cx="9707700" cy="5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101350" spcFirstLastPara="1" rIns="9050" wrap="square" tIns="905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explanation of real-world relationships using paragraph-length communications.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6"/>
            <p:cNvSpPr/>
            <p:nvPr/>
          </p:nvSpPr>
          <p:spPr>
            <a:xfrm rot="5400000">
              <a:off x="-144587" y="2683316"/>
              <a:ext cx="963600" cy="674700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6"/>
            <p:cNvSpPr txBox="1"/>
            <p:nvPr/>
          </p:nvSpPr>
          <p:spPr>
            <a:xfrm>
              <a:off x="1" y="2876146"/>
              <a:ext cx="6747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b="1" lang="en" sz="1800" u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sz="18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36"/>
            <p:cNvSpPr/>
            <p:nvPr/>
          </p:nvSpPr>
          <p:spPr>
            <a:xfrm rot="5400000">
              <a:off x="5230545" y="-2017083"/>
              <a:ext cx="626400" cy="9738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6"/>
            <p:cNvSpPr txBox="1"/>
            <p:nvPr/>
          </p:nvSpPr>
          <p:spPr>
            <a:xfrm>
              <a:off x="674563" y="2569443"/>
              <a:ext cx="9707700" cy="5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101350" spcFirstLastPara="1" rIns="9050" wrap="square" tIns="905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Application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language skills to routine interpersonal communication scenarios.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6"/>
            <p:cNvSpPr/>
            <p:nvPr/>
          </p:nvSpPr>
          <p:spPr>
            <a:xfrm rot="5400000">
              <a:off x="-144587" y="3528343"/>
              <a:ext cx="963600" cy="674700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6"/>
            <p:cNvSpPr txBox="1"/>
            <p:nvPr/>
          </p:nvSpPr>
          <p:spPr>
            <a:xfrm>
              <a:off x="1" y="3721174"/>
              <a:ext cx="674700" cy="2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r>
                <a:rPr b="1" lang="en" sz="1800" u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0</a:t>
              </a:r>
              <a:endParaRPr sz="1800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 rot="5400000">
              <a:off x="5230545" y="-1172055"/>
              <a:ext cx="626400" cy="9738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6"/>
            <p:cNvSpPr txBox="1"/>
            <p:nvPr/>
          </p:nvSpPr>
          <p:spPr>
            <a:xfrm>
              <a:off x="674563" y="3414471"/>
              <a:ext cx="9707700" cy="5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" lIns="101350" spcFirstLastPara="1" rIns="9050" wrap="square" tIns="905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1" i="0" lang="en" sz="1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Memorization / Comprehension</a:t>
              </a: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disjointed words and phrases.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318600" y="374525"/>
            <a:ext cx="30741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</a:rPr>
              <a:t> </a:t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Mastering </a:t>
            </a:r>
            <a:r>
              <a:rPr b="1" lang="en" sz="2300">
                <a:solidFill>
                  <a:schemeClr val="dk1"/>
                </a:solidFill>
              </a:rPr>
              <a:t>Languages</a:t>
            </a:r>
            <a:r>
              <a:rPr lang="en" sz="2300">
                <a:solidFill>
                  <a:schemeClr val="dk1"/>
                </a:solidFill>
              </a:rPr>
              <a:t> through Global Debate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English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Russian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Chinese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Italian (2023)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Spanish (2023)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Arabic</a:t>
            </a:r>
            <a:r>
              <a:rPr lang="en" sz="2300">
                <a:solidFill>
                  <a:schemeClr val="dk1"/>
                </a:solidFill>
              </a:rPr>
              <a:t> (forthcoming)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French (forthcoming)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German </a:t>
            </a:r>
            <a:r>
              <a:rPr lang="en" sz="2300">
                <a:solidFill>
                  <a:schemeClr val="dk1"/>
                </a:solidFill>
              </a:rPr>
              <a:t>(forthcoming)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</p:txBody>
      </p:sp>
      <p:pic>
        <p:nvPicPr>
          <p:cNvPr id="172" name="Google Shape;1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900" y="514350"/>
            <a:ext cx="5511849" cy="353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514350" y="514350"/>
            <a:ext cx="81198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 				Mastering </a:t>
            </a:r>
            <a:r>
              <a:rPr b="1" lang="en" sz="2300">
                <a:solidFill>
                  <a:schemeClr val="dk1"/>
                </a:solidFill>
              </a:rPr>
              <a:t>Languages</a:t>
            </a:r>
            <a:r>
              <a:rPr lang="en" sz="2300">
                <a:solidFill>
                  <a:schemeClr val="dk1"/>
                </a:solidFill>
              </a:rPr>
              <a:t> through Global Debate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5D"/>
                </a:solidFill>
              </a:rPr>
              <a:t>Topics</a:t>
            </a:r>
            <a:r>
              <a:rPr lang="en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</p:txBody>
      </p:sp>
      <p:sp>
        <p:nvSpPr>
          <p:cNvPr id="178" name="Google Shape;178;p38"/>
          <p:cNvSpPr txBox="1"/>
          <p:nvPr/>
        </p:nvSpPr>
        <p:spPr>
          <a:xfrm>
            <a:off x="2008550" y="2682400"/>
            <a:ext cx="5331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1. Environment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vs. Economy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Interventionism vs. Isolationism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Wealth Redistribution vs. Self-Reliance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4. </a:t>
            </a: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Cultural Preservation vs. Diversity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Security vs. Freedom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Education vs. Field Experience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514350" y="514350"/>
            <a:ext cx="811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Rhetorical</a:t>
            </a:r>
            <a:r>
              <a:rPr lang="en"/>
              <a:t> Strategies</a:t>
            </a:r>
            <a:endParaRPr/>
          </a:p>
        </p:txBody>
      </p:sp>
      <p:sp>
        <p:nvSpPr>
          <p:cNvPr id="184" name="Google Shape;184;p39"/>
          <p:cNvSpPr txBox="1"/>
          <p:nvPr>
            <p:ph idx="1" type="body"/>
          </p:nvPr>
        </p:nvSpPr>
        <p:spPr>
          <a:xfrm>
            <a:off x="514350" y="1200150"/>
            <a:ext cx="8119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1700"/>
              <a:buChar char="•"/>
            </a:pPr>
            <a:r>
              <a:rPr b="1" lang="en" sz="1700">
                <a:solidFill>
                  <a:srgbClr val="211D1E"/>
                </a:solidFill>
              </a:rPr>
              <a:t>Conjecture </a:t>
            </a:r>
            <a:r>
              <a:rPr b="1" lang="en" sz="1700">
                <a:solidFill>
                  <a:srgbClr val="211D1E"/>
                </a:solidFill>
              </a:rPr>
              <a:t>Argument</a:t>
            </a:r>
            <a:r>
              <a:rPr b="1" lang="en" sz="1700">
                <a:solidFill>
                  <a:srgbClr val="211D1E"/>
                </a:solidFill>
              </a:rPr>
              <a:t> </a:t>
            </a:r>
            <a:r>
              <a:rPr lang="en" sz="1700">
                <a:solidFill>
                  <a:srgbClr val="211D1E"/>
                </a:solidFill>
              </a:rPr>
              <a:t>(What if...? questions): What would happen if we gave top priority to economic development all the time in all situations? </a:t>
            </a:r>
            <a:endParaRPr sz="1700">
              <a:solidFill>
                <a:srgbClr val="211D1E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1700"/>
              <a:buChar char="•"/>
            </a:pPr>
            <a:r>
              <a:rPr b="1" lang="en" sz="1700">
                <a:solidFill>
                  <a:srgbClr val="211D1E"/>
                </a:solidFill>
              </a:rPr>
              <a:t>Definition questions</a:t>
            </a:r>
            <a:r>
              <a:rPr lang="en" sz="1700">
                <a:solidFill>
                  <a:srgbClr val="211D1E"/>
                </a:solidFill>
              </a:rPr>
              <a:t>: What does “environment” mean? Are humans as much a part of the “environment” as animals and the weather? </a:t>
            </a:r>
            <a:endParaRPr sz="1700">
              <a:solidFill>
                <a:srgbClr val="211D1E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1700"/>
              <a:buChar char="•"/>
            </a:pPr>
            <a:r>
              <a:rPr b="1" lang="en" sz="1700">
                <a:solidFill>
                  <a:srgbClr val="211D1E"/>
                </a:solidFill>
              </a:rPr>
              <a:t>Cause and consequence questions</a:t>
            </a:r>
            <a:r>
              <a:rPr lang="en" sz="1700">
                <a:solidFill>
                  <a:srgbClr val="211D1E"/>
                </a:solidFill>
              </a:rPr>
              <a:t>: What are the likely results of an increase in global temperatures? </a:t>
            </a:r>
            <a:endParaRPr sz="1700">
              <a:solidFill>
                <a:srgbClr val="211D1E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D1E"/>
              </a:buClr>
              <a:buSzPts val="1700"/>
              <a:buChar char="•"/>
            </a:pPr>
            <a:r>
              <a:rPr b="1" lang="en" sz="1700">
                <a:solidFill>
                  <a:srgbClr val="211D1E"/>
                </a:solidFill>
              </a:rPr>
              <a:t>Value questions</a:t>
            </a:r>
            <a:r>
              <a:rPr lang="en" sz="1700">
                <a:solidFill>
                  <a:srgbClr val="211D1E"/>
                </a:solidFill>
              </a:rPr>
              <a:t>: Do human beings have a responsibility to protect the environment, such as the Brazilian rainforest, even at the expense of improving human life? </a:t>
            </a:r>
            <a:endParaRPr sz="1700">
              <a:solidFill>
                <a:srgbClr val="211D1E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 sz="1700">
                <a:solidFill>
                  <a:srgbClr val="211D1E"/>
                </a:solidFill>
              </a:rPr>
              <a:t>Procedural questions</a:t>
            </a:r>
            <a:r>
              <a:rPr lang="en" sz="1700">
                <a:solidFill>
                  <a:srgbClr val="211D1E"/>
                </a:solidFill>
              </a:rPr>
              <a:t>: How do we develop an approach to </a:t>
            </a:r>
            <a:r>
              <a:rPr lang="en" sz="1700">
                <a:solidFill>
                  <a:schemeClr val="dk1"/>
                </a:solidFill>
              </a:rPr>
              <a:t>sustainability that both </a:t>
            </a:r>
            <a:r>
              <a:rPr lang="en" sz="1700">
                <a:solidFill>
                  <a:srgbClr val="211D1E"/>
                </a:solidFill>
              </a:rPr>
              <a:t>protects the environment and helps nations develop economically?</a:t>
            </a:r>
            <a:r>
              <a:rPr lang="en" sz="1050">
                <a:solidFill>
                  <a:srgbClr val="211D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/>
          </a:p>
        </p:txBody>
      </p:sp>
      <p:sp>
        <p:nvSpPr>
          <p:cNvPr id="185" name="Google Shape;185;p39"/>
          <p:cNvSpPr txBox="1"/>
          <p:nvPr/>
        </p:nvSpPr>
        <p:spPr>
          <a:xfrm>
            <a:off x="367550" y="4678650"/>
            <a:ext cx="51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Source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: Mastering English through Global Debate, p. 25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514350" y="514350"/>
            <a:ext cx="81198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Tale of Two Classes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</a:rPr>
              <a:t>  </a:t>
            </a:r>
            <a:r>
              <a:rPr lang="en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Russian 422 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  </a:t>
            </a:r>
            <a:r>
              <a:rPr lang="en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Spanish 411</a:t>
            </a:r>
            <a:endParaRPr sz="3800">
              <a:solidFill>
                <a:schemeClr val="dk1"/>
              </a:solidFill>
            </a:endParaRPr>
          </a:p>
        </p:txBody>
      </p:sp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325" y="826475"/>
            <a:ext cx="2364975" cy="337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024" y="1536750"/>
            <a:ext cx="2421850" cy="34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YU Swoos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