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30.xml" ContentType="application/vnd.openxmlformats-officedocument.presentationml.slide+xml"/>
  <Override PartName="/ppt/slides/slide90.xml" ContentType="application/vnd.openxmlformats-officedocument.presentationml.slide+xml"/>
  <Override PartName="/ppt/notesSlides/notesSlide50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120.xml" ContentType="application/vnd.openxmlformats-officedocument.presentationml.slide+xml"/>
  <Override PartName="/ppt/slides/slide110.xml" ContentType="application/vnd.openxmlformats-officedocument.presentationml.slide+xml"/>
  <Override PartName="/ppt/notesSlides/notesSlide10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s/slide140.xml" ContentType="application/vnd.openxmlformats-officedocument.presentationml.slide+xml"/>
  <Override PartName="/ppt/slides/slide1300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1.xml" ContentType="application/vnd.openxmlformats-officedocument.presentationml.notesMaster+xml"/>
  <Override PartName="/ppt/slideMasters/slideMaster11.xml" ContentType="application/vnd.openxmlformats-officedocument.presentationml.slideMaster+xml"/>
  <Override PartName="/ppt/comments/modernComment_10B_AABA15F10.xml" ContentType="application/vnd.ms-powerpoint.comments+xml"/>
  <Override PartName="/ppt/notesSlides/notesSlide4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Masters/notesMaster10.xml" ContentType="application/vnd.openxmlformats-officedocument.presentationml.notesMaster+xml"/>
  <Override PartName="/ppt/slideMasters/slideMaster10.xml" ContentType="application/vnd.openxmlformats-officedocument.presentationml.slideMaster+xml"/>
  <Override PartName="/ppt/slides/slide180.xml" ContentType="application/vnd.openxmlformats-officedocument.presentationml.slide+xml"/>
  <Override PartName="/ppt/slides/slide160.xml" ContentType="application/vnd.openxmlformats-officedocument.presentationml.slide+xml"/>
  <Override PartName="/ppt/slides/slide190.xml" ContentType="application/vnd.openxmlformats-officedocument.presentationml.slide+xml"/>
  <Override PartName="/ppt/slides/slide170.xml" ContentType="application/vnd.openxmlformats-officedocument.presentationml.slide+xml"/>
  <Override PartName="/ppt/slides/slide150.xml" ContentType="application/vnd.openxmlformats-officedocument.presentationml.slide+xml"/>
  <Override PartName="/ppt/notesSlides/notesSlide500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2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comments/modernComment_12D_4BEB4BB5.xml" ContentType="application/vnd.ms-powerpoint.comments+xml"/>
  <Override PartName="/ppt/notesSlides/notesSlide6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9" r:id="rId6"/>
    <p:sldId id="270" r:id="rId7"/>
    <p:sldId id="271" r:id="rId8"/>
    <p:sldId id="272" r:id="rId9"/>
    <p:sldId id="273" r:id="rId10"/>
    <p:sldId id="308" r:id="rId11"/>
    <p:sldId id="262" r:id="rId12"/>
    <p:sldId id="300" r:id="rId13"/>
    <p:sldId id="301" r:id="rId14"/>
    <p:sldId id="302" r:id="rId15"/>
    <p:sldId id="303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ECCDA3-5034-85A2-60D0-BD0D062E58AA}" name="Suzana Horvat" initials="SH" userId="S::admin@foreignlanguageschoolkatari.onmicrosoft.com::56d06531-ec9c-4b56-bed4-3438dc90f8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B_AABA15F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3332F4-7EDE-47D3-8ADF-C2B6FDFB85A6}" authorId="{33ECCDA3-5034-85A2-60D0-BD0D062E58AA}" status="resolved" created="2022-08-27T11:02:56.161" complete="100000">
    <pc:sldMkLst xmlns:pc="http://schemas.microsoft.com/office/powerpoint/2013/main/command">
      <pc:docMk/>
      <pc:sldMk cId="2864322033" sldId="267"/>
    </pc:sldMkLst>
    <p188:txBody>
      <a:bodyPr/>
      <a:lstStyle/>
      <a:p>
        <a:r>
          <a:rPr lang="en-US"/>
          <a:t>isnt't the same slide repeated a bit later in Distractor analysis IAW pre-established/calculated level? Perhaps in this slide we just need the right box?</a:t>
        </a:r>
      </a:p>
    </p188:txBody>
  </p188:cm>
</p188:cmLst>
</file>

<file path=ppt/comments/modernComment_12D_4BEB4B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467721-6BA4-4697-8B33-929C089C903E}" authorId="{33ECCDA3-5034-85A2-60D0-BD0D062E58AA}" created="2022-08-27T11:11:57.720">
    <pc:sldMkLst xmlns:pc="http://schemas.microsoft.com/office/powerpoint/2013/main/command">
      <pc:docMk/>
      <pc:sldMk cId="1273711541" sldId="301"/>
    </pc:sldMkLst>
    <p188:txBody>
      <a:bodyPr/>
      <a:lstStyle/>
      <a:p>
        <a:r>
          <a:rPr lang="en-US"/>
          <a:t>We have some slides duplicated. We have to decide what to keep? Keep hidden slides with hyperlink, delete the rest?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_rels/notes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_rels/notes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7986B-A8CC-4EAB-B39B-70C707D6715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8209F-AE93-4A53-9DDE-D96188CE7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notesMaster10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9015-87DB-4D09-BD35-192C3F493C7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A0548-0024-426C-B085-490A365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9015-87DB-4D09-BD35-192C3F493C7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A0548-0024-426C-B085-490A365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1.xml"/></Relationships>
</file>

<file path=ppt/notesSlides/_rels/notesSlide5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0.xml"/><Relationship Id="rId1" Type="http://schemas.openxmlformats.org/officeDocument/2006/relationships/notesMaster" Target="../notesMasters/notesMaster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90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FV is calculated using the AVERAGE function for each group of test taker having the same level.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discrimination index/B-index is determined taking into consideration the level of the item (e.g.  for a L3 item the discrimination index is computed by subtracting L2 FV from L3 FV).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The distractors are analyzed for each group established based on the level of the test takers.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1855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areas used for computing the results are responsible for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raw </a:t>
            </a:r>
            <a:r>
              <a:rPr lang="ro-RO" sz="1100">
                <a:effectLst/>
                <a:latin typeface="Calibri"/>
                <a:ea typeface="Calibri" panose="020F0502020204030204" pitchFamily="34" charset="0"/>
                <a:cs typeface="Calibri"/>
              </a:rPr>
              <a:t>data</a:t>
            </a: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 converting and total score/level calculation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>
                <a:latin typeface="Calibri"/>
                <a:ea typeface="Calibri" panose="020F0502020204030204" pitchFamily="34" charset="0"/>
                <a:cs typeface="Calibri"/>
              </a:rPr>
              <a:t>sorting raw/converted data based on total score/test takers' level (VLOOKUP function)</a:t>
            </a:r>
            <a:endParaRPr lang="en-US" sz="110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variance and alpha</a:t>
            </a:r>
            <a:r>
              <a:rPr lang="en-US" sz="1100">
                <a:latin typeface="Calibri"/>
                <a:ea typeface="Calibri" panose="020F0502020204030204" pitchFamily="34" charset="0"/>
                <a:cs typeface="Calibri"/>
              </a:rPr>
              <a:t> and alpha when item deleted </a:t>
            </a:r>
            <a:endParaRPr lang="en-US">
              <a:latin typeface="Calibri" panose="020F0502020204030204"/>
              <a:ea typeface="Calibri" panose="020F0502020204030204" pitchFamily="34" charset="0"/>
              <a:cs typeface="Calibri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distractor analysis </a:t>
            </a:r>
            <a:r>
              <a:rPr lang="en-US" sz="1100">
                <a:latin typeface="Calibri"/>
                <a:ea typeface="Calibri" panose="020F0502020204030204" pitchFamily="34" charset="0"/>
                <a:cs typeface="Calibri"/>
              </a:rPr>
              <a:t>based on </a:t>
            </a: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total score</a:t>
            </a:r>
            <a:r>
              <a:rPr lang="en-US" sz="1100">
                <a:latin typeface="Calibri"/>
                <a:ea typeface="Calibri" panose="020F0502020204030204" pitchFamily="34" charset="0"/>
                <a:cs typeface="Calibri"/>
              </a:rPr>
              <a:t>/</a:t>
            </a:r>
            <a:r>
              <a:rPr lang="en-US"/>
              <a:t>test takers' level </a:t>
            </a:r>
            <a:endParaRPr lang="en-US">
              <a:cs typeface="Calibri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>
                <a:latin typeface="Calibri"/>
                <a:ea typeface="Calibri" panose="020F0502020204030204" pitchFamily="34" charset="0"/>
                <a:cs typeface="Calibri"/>
              </a:rPr>
              <a:t>The values are calculated using dynamic ranges (OFFSET function) </a:t>
            </a:r>
            <a:r>
              <a:rPr lang="en-US" sz="1100">
                <a:latin typeface="Calibri"/>
                <a:ea typeface="Calibri" panose="020F0502020204030204" pitchFamily="34" charset="0"/>
                <a:cs typeface="Calibri"/>
              </a:rPr>
              <a:t>on</a:t>
            </a: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 the top of the worksheet (usually hidden) </a:t>
            </a:r>
            <a:r>
              <a:rPr lang="en-US" sz="1100">
                <a:latin typeface="Calibri"/>
                <a:ea typeface="Calibri" panose="020F0502020204030204" pitchFamily="34" charset="0"/>
                <a:cs typeface="Calibri"/>
              </a:rPr>
              <a:t>and they are</a:t>
            </a: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 transferred to </a:t>
            </a:r>
            <a:r>
              <a:rPr lang="en-US" sz="1100">
                <a:latin typeface="Calibri"/>
                <a:ea typeface="Calibri" panose="020F0502020204030204" pitchFamily="34" charset="0"/>
                <a:cs typeface="Calibri"/>
              </a:rPr>
              <a:t>results worksheet</a:t>
            </a:r>
            <a:r>
              <a:rPr lang="en-US" sz="1100">
                <a:effectLst/>
                <a:latin typeface="Calibri"/>
                <a:ea typeface="Calibri" panose="020F0502020204030204" pitchFamily="34" charset="0"/>
                <a:cs typeface="Calibri"/>
              </a:rPr>
              <a:t> for an easier visualization)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55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Raw data conversion, total score determining and rank calculation</a:t>
            </a:r>
            <a:endParaRPr lang="en-US" dirty="0"/>
          </a:p>
          <a:p>
            <a:r>
              <a:rPr lang="en-US" dirty="0"/>
              <a:t>This is the </a:t>
            </a:r>
            <a:r>
              <a:rPr lang="en-US" b="1" dirty="0"/>
              <a:t>first step</a:t>
            </a:r>
            <a:r>
              <a:rPr lang="en-US" dirty="0"/>
              <a:t> in both distractor analysis, and central tendency/dispersion, FV, DI  and alpha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6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second step</a:t>
            </a:r>
            <a:r>
              <a:rPr lang="en-US"/>
              <a:t> in DI and FV calculation.</a:t>
            </a:r>
          </a:p>
          <a:p>
            <a:r>
              <a:rPr lang="en-US">
                <a:cs typeface="Calibri"/>
              </a:rPr>
              <a:t>The converted data is sorted based on the rank determined during the </a:t>
            </a:r>
            <a:r>
              <a:rPr lang="en-US" b="1">
                <a:cs typeface="Calibri"/>
              </a:rPr>
              <a:t>first step (slide 10).</a:t>
            </a:r>
          </a:p>
          <a:p>
            <a:r>
              <a:rPr lang="en-US">
                <a:cs typeface="Calibri"/>
              </a:rPr>
              <a:t>The candidate no 12 moves in the second table (red) on the second position and on the third table (blue) on the fourth position.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9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27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same as for converted data (slide 12).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8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Areas used for computing the results are responsible for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​: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raw </a:t>
            </a:r>
            <a:r>
              <a:rPr lang="ro-R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converting and total score/level calculation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sorting raw/converted data based on total score/test takers' level (VLOOKUP function)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variance and alpha and alpha when item deleted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distractor analysis based on total score/test takers' level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lvl="1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values are calculated using dynamic ranges (OFFSET function) on the top of the worksheet (usually hidden) and they are transferred to results worksheet for an easier visualization)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607"/>
      </p:ext>
    </p:extLst>
  </p:cSld>
  <p:clrMapOvr>
    <a:masterClrMapping/>
  </p:clrMapOvr>
</p:notes>
</file>

<file path=ppt/notesSlides/notesSlide5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Areas used to find out the variance for each item (black), and variances of total scores to finally determine alpha </a:t>
            </a:r>
            <a:r>
              <a:rPr lang="en-US" err="1"/>
              <a:t>coeficient</a:t>
            </a:r>
            <a:r>
              <a:rPr lang="en-US"/>
              <a:t> </a:t>
            </a:r>
          </a:p>
          <a:p>
            <a:r>
              <a:rPr lang="en-US">
                <a:cs typeface="Calibri" panose="020F0502020204030204"/>
              </a:rPr>
              <a:t>(green) and alpha when item deleted (yellow).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Raw data conversion, total score determining and rank calculation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is the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first step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both distractor analysis, and central tendency/dispersion, FV, DI  and alpha calculation.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35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FV is calculated using the AVERAGE function for each group of test taker having the same level.</a:t>
            </a:r>
          </a:p>
          <a:p>
            <a:r>
              <a:rPr lang="en-US">
                <a:cs typeface="Calibri"/>
              </a:rPr>
              <a:t>The discrimination index/B-index is determined taking into consideration the level of the item (e.g.  for a L3 item the discrimination index is computed by subtracting L2 FV from L3 FV.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second step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DI and FV calculation.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converted data is sorted based on the rank determined during the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first step (slide 10).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candidate no 12 moves in the second table (red) on the second position and on the third table (blue) on the fourth position.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9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Areas used to find out the variance for each item (black), and variances of total scores to finally determine alpha </a:t>
            </a:r>
            <a:r>
              <a:rPr lang="en-US" err="1"/>
              <a:t>coeficient</a:t>
            </a:r>
            <a:r>
              <a:rPr lang="en-US"/>
              <a:t> </a:t>
            </a:r>
          </a:p>
          <a:p>
            <a:r>
              <a:rPr lang="en-US">
                <a:cs typeface="Calibri" panose="020F0502020204030204"/>
              </a:rPr>
              <a:t>(green) and alpha when item deleted (yellow).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distractors are analyzed for the entire dataset and for each groups (lower 1/3 and upper1/3),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2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3815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2C9A-4C55-BDBD-80B7-1C7FFC7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C3A65-8B8A-FAE8-2BA8-969F19EE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0F27-3292-6EF6-C4AC-6363C7C7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28AFC-31E6-2E4D-95BD-7F441895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715B-1D65-0221-7936-7A367924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5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2C9A-4C55-BDBD-80B7-1C7FFC7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C3A65-8B8A-FAE8-2BA8-969F19EE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0F27-3292-6EF6-C4AC-6363C7C7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28AFC-31E6-2E4D-95BD-7F441895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715B-1D65-0221-7936-7A367924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2082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09379-810D-480F-A872-1CBA4C205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006EC-5E7F-E741-D486-CB4C960CA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8B4B-27AD-217F-226D-4C118AEA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626C9-301C-B5CB-0897-2BB8CB87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094D-898A-8C13-0C8F-94D0298E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619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09379-810D-480F-A872-1CBA4C205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006EC-5E7F-E741-D486-CB4C960CA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8B4B-27AD-217F-226D-4C118AEA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626C9-301C-B5CB-0897-2BB8CB87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094D-898A-8C13-0C8F-94D0298E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6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D5C7-71D5-905D-9294-8B64FB02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3CBAC-7711-DC50-1E27-DC0FA0D04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F7985-509D-E085-BC16-CA08D09A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C994-73C6-9DB8-00A3-DC77E471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534E-F0A3-69AB-CC3D-A93BE2D5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D5C7-71D5-905D-9294-8B64FB02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3CBAC-7711-DC50-1E27-DC0FA0D04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F7985-509D-E085-BC16-CA08D09A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C994-73C6-9DB8-00A3-DC77E471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534E-F0A3-69AB-CC3D-A93BE2D5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10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17C0-0953-B20F-5207-A02DCB7A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9BB8-4F71-1BD4-C5F2-D6E0DEC7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D03C4-93F1-9415-274A-6C3DBB0C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316C-2CE6-DB6F-8C8E-043FB71F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944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DB658-329E-8814-5105-F698CD2E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9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771B-E290-1A9A-501B-D126C558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547B3-D9BC-A5E9-F640-AC95FDA9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1FF54-9CA8-72CD-B181-D6067090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2A431-2CDE-F794-0C5B-4ABECF36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BFDF0-103B-AD4D-5CCF-FA5C4A60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3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771B-E290-1A9A-501B-D126C558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547B3-D9BC-A5E9-F640-AC95FDA9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1FF54-9CA8-72CD-B181-D6067090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2A431-2CDE-F794-0C5B-4ABECF36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BFDF0-103B-AD4D-5CCF-FA5C4A60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13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0163-21BB-7D88-546F-3BD81572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1124-9FEF-F55A-FAFE-5C37B9CA7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BBABE-D068-1381-0919-3CC61C19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FEAE-838F-D17A-2800-6946C8A8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BF1F8-83D3-C9C1-C928-95DAEEDE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56726-1634-85B6-A6D8-6C3034E5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0163-21BB-7D88-546F-3BD81572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1124-9FEF-F55A-FAFE-5C37B9CA7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BBABE-D068-1381-0919-3CC61C19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FEAE-838F-D17A-2800-6946C8A8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BF1F8-83D3-C9C1-C928-95DAEEDE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56726-1634-85B6-A6D8-6C3034E5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81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D529-C18E-E34C-A608-4C7767EE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96BF-E0C9-FCD5-CFFA-BE32265D0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42403-55E7-3E3A-3688-B009A3590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A3FE7-5777-E3D4-9CD3-D783C57B8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32460-A9FD-4875-1F93-9A418FA0A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75CB9-5E83-526E-2853-D6B248CD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0C004-C7D0-EAB8-7465-3F3CF5DF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CEFA3-0B48-5151-EA39-AE3DD41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51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D529-C18E-E34C-A608-4C7767EE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96BF-E0C9-FCD5-CFFA-BE32265D0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42403-55E7-3E3A-3688-B009A3590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A3FE7-5777-E3D4-9CD3-D783C57B8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32460-A9FD-4875-1F93-9A418FA0A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75CB9-5E83-526E-2853-D6B248CD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0C004-C7D0-EAB8-7465-3F3CF5DF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CEFA3-0B48-5151-EA39-AE3DD41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5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15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B9FB-07CC-098F-2F06-7F1D0172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0A82E-9D9B-8957-0C6A-3C68DBBE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098B-A5D9-AECA-C3D2-06A28C7C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F3A3C-FD34-8494-79BF-254EFA03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0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B9FB-07CC-098F-2F06-7F1D0172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0A82E-9D9B-8957-0C6A-3C68DBBE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098B-A5D9-AECA-C3D2-06A28C7C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F3A3C-FD34-8494-79BF-254EFA03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518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42AC4-5B57-B9C6-F39F-19FC5703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7A78A-B563-87AA-8453-0E600EEF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E70C5-B692-BCB1-60B9-F7248918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3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42AC4-5B57-B9C6-F39F-19FC5703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7A78A-B563-87AA-8453-0E600EEF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E70C5-B692-BCB1-60B9-F7248918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455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DF49-4566-F560-7835-40D103F6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D8DF-36A6-6FB6-203A-5FD82BD2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E2F9D-0ED2-A0AB-F11C-71DF9E3BC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2ED21-6D0D-184B-A292-F1143B2C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C9E5B-5FE8-69C1-649C-04E1660D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CD36-2DA3-13C9-990D-898BCF00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3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DF49-4566-F560-7835-40D103F6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D8DF-36A6-6FB6-203A-5FD82BD2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E2F9D-0ED2-A0AB-F11C-71DF9E3BC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2ED21-6D0D-184B-A292-F1143B2C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C9E5B-5FE8-69C1-649C-04E1660D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CD36-2DA3-13C9-990D-898BCF00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527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FBB7-004A-4AA3-F97E-7DF244EB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472D8-2DDF-D437-08F1-21CCFF379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7253A-D3E4-872C-77CF-562FDAB28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8D15-0F56-AC0F-B640-549703D5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126F2-F284-2967-4350-669B2018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D5DB2-C023-0ACC-0830-E12801CB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09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FBB7-004A-4AA3-F97E-7DF244EB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472D8-2DDF-D437-08F1-21CCFF379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7253A-D3E4-872C-77CF-562FDAB28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8D15-0F56-AC0F-B640-549703D5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126F2-F284-2967-4350-669B2018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D5DB2-C023-0ACC-0830-E12801CB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7982-AEFB-4936-AE5E-03500A4F416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BCAD722-F936-46D0-B131-A44232055E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0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CE989-96AF-E303-7B3E-75F1C71C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684A-E2F9-341A-0970-2D5BAF54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19D79-5222-76CA-B51B-A0A307AFB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1F64C-9549-32A1-DAD3-8E2F4BB69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ED0C-23B4-8A62-042D-FE666F743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IPCMContentMarking" descr="{&quot;HashCode&quot;:1106316198,&quot;Placement&quot;:&quot;Footer&quot;,&quot;Top&quot;:518.9835,&quot;Left&quot;:428.4278,&quot;SlideWidth&quot;:960,&quot;SlideHeight&quot;:540}">
            <a:extLst>
              <a:ext uri="{FF2B5EF4-FFF2-40B4-BE49-F238E27FC236}">
                <a16:creationId xmlns:a16="http://schemas.microsoft.com/office/drawing/2014/main" id="{9BBBBE1E-5A0F-4ABF-B2FE-BD55858F503E}"/>
              </a:ext>
            </a:extLst>
          </p:cNvPr>
          <p:cNvSpPr txBox="1"/>
          <p:nvPr userDrawn="1"/>
        </p:nvSpPr>
        <p:spPr>
          <a:xfrm>
            <a:off x="5441033" y="6591091"/>
            <a:ext cx="1309933" cy="2669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FFA500"/>
                </a:solidFill>
                <a:latin typeface="arial black" panose="020B0A04020102020204" pitchFamily="34" charset="0"/>
              </a:rPr>
              <a:t>C2 -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1830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CE989-96AF-E303-7B3E-75F1C71C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684A-E2F9-341A-0970-2D5BAF54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19D79-5222-76CA-B51B-A0A307AFB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0ED2-C29D-4CDF-AFEC-7A209AB9425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1F64C-9549-32A1-DAD3-8E2F4BB69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ED0C-23B4-8A62-042D-FE666F743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IPCMContentMarking" descr="{&quot;HashCode&quot;:1106316198,&quot;Placement&quot;:&quot;Footer&quot;,&quot;Top&quot;:518.9835,&quot;Left&quot;:428.4278,&quot;SlideWidth&quot;:960,&quot;SlideHeight&quot;:540}">
            <a:extLst>
              <a:ext uri="{FF2B5EF4-FFF2-40B4-BE49-F238E27FC236}">
                <a16:creationId xmlns:a16="http://schemas.microsoft.com/office/drawing/2014/main" id="{9BBBBE1E-5A0F-4ABF-B2FE-BD55858F503E}"/>
              </a:ext>
            </a:extLst>
          </p:cNvPr>
          <p:cNvSpPr txBox="1"/>
          <p:nvPr userDrawn="1"/>
        </p:nvSpPr>
        <p:spPr>
          <a:xfrm>
            <a:off x="5441033" y="6591091"/>
            <a:ext cx="1309933" cy="2669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FFA500"/>
                </a:solidFill>
                <a:latin typeface="arial black" panose="020B0A04020102020204" pitchFamily="34" charset="0"/>
              </a:rPr>
              <a:t>C2 -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1830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slide" Target="slide90.xml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90.xml"/><Relationship Id="rId5" Type="http://schemas.openxmlformats.org/officeDocument/2006/relationships/image" Target="../../clipboard/media/image2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100.xml"/><Relationship Id="rId3" Type="http://schemas.openxmlformats.org/officeDocument/2006/relationships/image" Target="../../clipboard/media/image2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0.png"/><Relationship Id="rId11" Type="http://schemas.openxmlformats.org/officeDocument/2006/relationships/image" Target="../media/image800.png"/><Relationship Id="rId5" Type="http://schemas.openxmlformats.org/officeDocument/2006/relationships/image" Target="../media/image100.png"/><Relationship Id="rId10" Type="http://schemas.openxmlformats.org/officeDocument/2006/relationships/image" Target="../media/image131.png"/><Relationship Id="rId4" Type="http://schemas.openxmlformats.org/officeDocument/2006/relationships/slide" Target="slide90.xml"/><Relationship Id="rId9" Type="http://schemas.openxmlformats.org/officeDocument/2006/relationships/image" Target="../media/image1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microsoft.com/office/2018/10/relationships/comments" Target="../comments/modernComment_10B_AABA15F10.xml"/><Relationship Id="rId7" Type="http://schemas.openxmlformats.org/officeDocument/2006/relationships/slide" Target="slide9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6" Type="http://schemas.openxmlformats.org/officeDocument/2006/relationships/image" Target="../../clipboard/media/image2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0.png"/><Relationship Id="rId5" Type="http://schemas.openxmlformats.org/officeDocument/2006/relationships/slide" Target="slide90.xml"/><Relationship Id="rId4" Type="http://schemas.openxmlformats.org/officeDocument/2006/relationships/image" Target="../media/image120.png"/><Relationship Id="rId9" Type="http://schemas.openxmlformats.org/officeDocument/2006/relationships/image" Target="../media/image21.png"/></Relationships>
</file>

<file path=ppt/slides/_rels/slide13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0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0.png"/><Relationship Id="rId5" Type="http://schemas.openxmlformats.org/officeDocument/2006/relationships/slide" Target="slide90.xml"/><Relationship Id="rId4" Type="http://schemas.openxmlformats.org/officeDocument/2006/relationships/image" Target="../../clipboard/media/image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slide" Target="slide180.xml"/><Relationship Id="rId3" Type="http://schemas.openxmlformats.org/officeDocument/2006/relationships/image" Target="../media/image211.png"/><Relationship Id="rId7" Type="http://schemas.openxmlformats.org/officeDocument/2006/relationships/slide" Target="slide160.xml"/><Relationship Id="rId12" Type="http://schemas.openxmlformats.org/officeDocument/2006/relationships/image" Target="../media/image241.png"/><Relationship Id="rId2" Type="http://schemas.openxmlformats.org/officeDocument/2006/relationships/slide" Target="slide19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1.png"/><Relationship Id="rId11" Type="http://schemas.openxmlformats.org/officeDocument/2006/relationships/image" Target="../media/image230.png"/><Relationship Id="rId5" Type="http://schemas.openxmlformats.org/officeDocument/2006/relationships/image" Target="../media/image210.png"/><Relationship Id="rId10" Type="http://schemas.openxmlformats.org/officeDocument/2006/relationships/slide" Target="slide170.xml"/><Relationship Id="rId4" Type="http://schemas.openxmlformats.org/officeDocument/2006/relationships/slide" Target="slide150.xml"/><Relationship Id="rId9" Type="http://schemas.openxmlformats.org/officeDocument/2006/relationships/image" Target="../media/image231.png"/><Relationship Id="rId1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D_4BEB4BB5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00.png"/><Relationship Id="rId5" Type="http://schemas.openxmlformats.org/officeDocument/2006/relationships/image" Target="../media/image251.png"/><Relationship Id="rId4" Type="http://schemas.openxmlformats.org/officeDocument/2006/relationships/image" Target="../media/image2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1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1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130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slide" Target="slide9.xm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1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slide" Target="slide120.xml"/><Relationship Id="rId3" Type="http://schemas.openxmlformats.org/officeDocument/2006/relationships/image" Target="../media/image41.png"/><Relationship Id="rId7" Type="http://schemas.openxmlformats.org/officeDocument/2006/relationships/slide" Target="slide110.xml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11" Type="http://schemas.openxmlformats.org/officeDocument/2006/relationships/image" Target="../media/image600.png"/><Relationship Id="rId5" Type="http://schemas.openxmlformats.org/officeDocument/2006/relationships/image" Target="../media/image40.png"/><Relationship Id="rId15" Type="http://schemas.openxmlformats.org/officeDocument/2006/relationships/slide" Target="slide140.xml"/><Relationship Id="rId10" Type="http://schemas.openxmlformats.org/officeDocument/2006/relationships/slide" Target="slide1300.xml"/><Relationship Id="rId4" Type="http://schemas.openxmlformats.org/officeDocument/2006/relationships/slide" Target="slide100.xml"/><Relationship Id="rId9" Type="http://schemas.openxmlformats.org/officeDocument/2006/relationships/image" Target="../media/image61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7B54-1088-F58B-C590-62CEB30A8B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202CA0"/>
                </a:solidFill>
              </a:rPr>
              <a:t>USING EXCEL TO DO STATS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B221F-E0BB-FD70-55E6-225A0C860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315" y="4378801"/>
            <a:ext cx="4637988" cy="142344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Col. Cosmin Sala</a:t>
            </a:r>
          </a:p>
          <a:p>
            <a:pPr algn="just"/>
            <a:r>
              <a:rPr lang="en-US" dirty="0"/>
              <a:t>STANAG 6001 Testing Workshop 2022</a:t>
            </a:r>
          </a:p>
          <a:p>
            <a:pPr algn="just"/>
            <a:r>
              <a:rPr lang="en-US" dirty="0"/>
              <a:t>Bonn,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4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636EB-5EC5-5478-197E-138822A1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211" y="3440935"/>
            <a:ext cx="6195597" cy="1996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E81FE-E390-13B4-0895-1468AE0B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202CA0"/>
                </a:solidFill>
              </a:rPr>
              <a:t>Variance and Alpha Calculation</a:t>
            </a:r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85F5C51B-0063-BE1B-898F-42AA9007CE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744386" y="5500648"/>
              <a:ext cx="1970244" cy="1108262"/>
            </p:xfrm>
            <a:graphic>
              <a:graphicData uri="http://schemas.microsoft.com/office/powerpoint/2016/slidezoom">
                <pslz:sldZm>
                  <pslz:sldZmObj sldId="270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5F5C51B-0063-BE1B-898F-42AA9007CE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4386" y="5500648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84DC18-90E3-4D65-1921-73BDAE7E30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6"/>
          <a:stretch/>
        </p:blipFill>
        <p:spPr>
          <a:xfrm>
            <a:off x="256094" y="1569558"/>
            <a:ext cx="5839905" cy="1714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571E68-0E5E-D8B5-E337-80BB050E0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227" y="3442327"/>
            <a:ext cx="4122777" cy="2499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65EB8-40CA-D36E-25FC-E795DAD904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971" r="2321" b="5763"/>
          <a:stretch/>
        </p:blipFill>
        <p:spPr>
          <a:xfrm>
            <a:off x="6320545" y="1569557"/>
            <a:ext cx="5667263" cy="17146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84F5FC-7490-0252-496B-010A72808EF0}"/>
              </a:ext>
            </a:extLst>
          </p:cNvPr>
          <p:cNvSpPr/>
          <p:nvPr/>
        </p:nvSpPr>
        <p:spPr>
          <a:xfrm>
            <a:off x="4754880" y="2123440"/>
            <a:ext cx="2357120" cy="29464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2F926-5577-81BB-F70E-3DC54D37794B}"/>
              </a:ext>
            </a:extLst>
          </p:cNvPr>
          <p:cNvSpPr/>
          <p:nvPr/>
        </p:nvSpPr>
        <p:spPr>
          <a:xfrm>
            <a:off x="2418080" y="4943016"/>
            <a:ext cx="477520" cy="1234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5CEC2-407A-35E1-F1A0-8B43F9D05322}"/>
              </a:ext>
            </a:extLst>
          </p:cNvPr>
          <p:cNvSpPr/>
          <p:nvPr/>
        </p:nvSpPr>
        <p:spPr>
          <a:xfrm>
            <a:off x="9298468" y="4102354"/>
            <a:ext cx="1153144" cy="2530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345FA1-E46B-0417-CF3D-E3770F1A5F32}"/>
              </a:ext>
            </a:extLst>
          </p:cNvPr>
          <p:cNvSpPr/>
          <p:nvPr/>
        </p:nvSpPr>
        <p:spPr>
          <a:xfrm>
            <a:off x="9273052" y="3849341"/>
            <a:ext cx="1178560" cy="25301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DBBDB6-16A0-15D3-293B-20FD67997B5B}"/>
              </a:ext>
            </a:extLst>
          </p:cNvPr>
          <p:cNvCxnSpPr>
            <a:cxnSpLocks/>
          </p:cNvCxnSpPr>
          <p:nvPr/>
        </p:nvCxnSpPr>
        <p:spPr>
          <a:xfrm>
            <a:off x="6228330" y="2418080"/>
            <a:ext cx="3044722" cy="143126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43DFBE-83F0-96B9-0E2E-C14A0394BD6E}"/>
              </a:ext>
            </a:extLst>
          </p:cNvPr>
          <p:cNvCxnSpPr>
            <a:cxnSpLocks/>
          </p:cNvCxnSpPr>
          <p:nvPr/>
        </p:nvCxnSpPr>
        <p:spPr>
          <a:xfrm flipV="1">
            <a:off x="2895600" y="4355367"/>
            <a:ext cx="6402868" cy="1613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8CBFFB1-9FF9-03C5-6AF8-D99613D9BF1D}"/>
              </a:ext>
            </a:extLst>
          </p:cNvPr>
          <p:cNvSpPr/>
          <p:nvPr/>
        </p:nvSpPr>
        <p:spPr>
          <a:xfrm>
            <a:off x="3692459" y="4903602"/>
            <a:ext cx="477520" cy="12342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7C8905-55E7-69C2-B212-BAA9A4AAB03A}"/>
              </a:ext>
            </a:extLst>
          </p:cNvPr>
          <p:cNvCxnSpPr>
            <a:cxnSpLocks/>
          </p:cNvCxnSpPr>
          <p:nvPr/>
        </p:nvCxnSpPr>
        <p:spPr>
          <a:xfrm flipV="1">
            <a:off x="4183118" y="4289679"/>
            <a:ext cx="7283109" cy="18365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D0660-AA1E-7D4B-9B2F-1FC98F6213F7}"/>
              </a:ext>
            </a:extLst>
          </p:cNvPr>
          <p:cNvSpPr/>
          <p:nvPr/>
        </p:nvSpPr>
        <p:spPr>
          <a:xfrm>
            <a:off x="11347985" y="4076079"/>
            <a:ext cx="391144" cy="2004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6EB3E-076E-4F1B-02F9-5A2C2FC1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202CA0"/>
                </a:solidFill>
              </a:rPr>
              <a:t>Results worksheet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0FA2E-CB29-6AC0-4485-B9600719D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Item statistics based on total score</a:t>
            </a:r>
          </a:p>
          <a:p>
            <a:r>
              <a:rPr lang="en-US" dirty="0"/>
              <a:t>Item statistics based on level (calculated/pre-established)</a:t>
            </a:r>
          </a:p>
          <a:p>
            <a:r>
              <a:rPr lang="en-US" dirty="0"/>
              <a:t>Reliability (alpha and alpha when item deleted)</a:t>
            </a:r>
          </a:p>
          <a:p>
            <a:r>
              <a:rPr lang="en-US" dirty="0"/>
              <a:t>Measure of central tendency/dispersion</a:t>
            </a:r>
          </a:p>
        </p:txBody>
      </p:sp>
    </p:spTree>
    <p:extLst>
      <p:ext uri="{BB962C8B-B14F-4D97-AF65-F5344CB8AC3E}">
        <p14:creationId xmlns:p14="http://schemas.microsoft.com/office/powerpoint/2010/main" val="33237771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046D-E4DE-202D-3704-EADBC3F5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202CA0"/>
                </a:solidFill>
              </a:rPr>
              <a:t>Sorting Converted Data based on Total Score/Level</a:t>
            </a:r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 descr="Back to computing areas slide">
                <a:extLst>
                  <a:ext uri="{FF2B5EF4-FFF2-40B4-BE49-F238E27FC236}">
                    <a16:creationId xmlns:a16="http://schemas.microsoft.com/office/drawing/2014/main" id="{4501719D-953E-5C67-CFAF-0F6019B575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1785315"/>
                  </p:ext>
                </p:extLst>
              </p:nvPr>
            </p:nvGraphicFramePr>
            <p:xfrm>
              <a:off x="2878345" y="5621338"/>
              <a:ext cx="1970244" cy="1108262"/>
            </p:xfrm>
            <a:graphic>
              <a:graphicData uri="http://schemas.microsoft.com/office/powerpoint/2016/slidezoom">
                <pslz:sldZm>
                  <pslz:sldZmObj sldId="263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 descr="Back to computing areas slide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501719D-953E-5C67-CFAF-0F6019B575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8345" y="5621338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DDCEC94-2432-E523-9950-79268B9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8" t="-237" r="23343" b="48463"/>
          <a:stretch/>
        </p:blipFill>
        <p:spPr>
          <a:xfrm>
            <a:off x="6094887" y="1818435"/>
            <a:ext cx="5927026" cy="238703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8EC56E54-986C-7162-1300-86ED084965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6660455"/>
                  </p:ext>
                </p:extLst>
              </p:nvPr>
            </p:nvGraphicFramePr>
            <p:xfrm>
              <a:off x="286762" y="5631189"/>
              <a:ext cx="2090769" cy="1176058"/>
            </p:xfrm>
            <a:graphic>
              <a:graphicData uri="http://schemas.microsoft.com/office/powerpoint/2016/slidezoom">
                <pslz:sldZm>
                  <pslz:sldZmObj sldId="264" cId="3241323942">
                    <pslz:zmPr id="{8BF21368-4C0C-4535-9499-451DED9E6B33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90769" cy="117605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EC56E54-986C-7162-1300-86ED08496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762" y="5631189"/>
                <a:ext cx="2090769" cy="117605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2B0ABED-8091-453A-E816-CC45343720A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" t="-559" b="39385"/>
          <a:stretch/>
        </p:blipFill>
        <p:spPr>
          <a:xfrm>
            <a:off x="5982974" y="4351101"/>
            <a:ext cx="6189088" cy="238218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AFC590D-5F77-3BD3-2919-37CB600C26F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036"/>
          <a:stretch/>
        </p:blipFill>
        <p:spPr>
          <a:xfrm>
            <a:off x="359229" y="1382085"/>
            <a:ext cx="4823339" cy="41398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381B8A-94D5-0537-1489-3A4EC62A37E0}"/>
              </a:ext>
            </a:extLst>
          </p:cNvPr>
          <p:cNvCxnSpPr/>
          <p:nvPr/>
        </p:nvCxnSpPr>
        <p:spPr>
          <a:xfrm>
            <a:off x="2177143" y="4669971"/>
            <a:ext cx="6520541" cy="1698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D3F005-9ED8-111F-C5A7-2A83876B6D93}"/>
              </a:ext>
            </a:extLst>
          </p:cNvPr>
          <p:cNvCxnSpPr>
            <a:cxnSpLocks/>
          </p:cNvCxnSpPr>
          <p:nvPr/>
        </p:nvCxnSpPr>
        <p:spPr>
          <a:xfrm flipV="1">
            <a:off x="2590800" y="3182257"/>
            <a:ext cx="6106884" cy="1436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B24823-861E-1872-1C1F-6D330637E542}"/>
              </a:ext>
            </a:extLst>
          </p:cNvPr>
          <p:cNvSpPr/>
          <p:nvPr/>
        </p:nvSpPr>
        <p:spPr>
          <a:xfrm>
            <a:off x="1989909" y="4550229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FA2F-F29A-E0AC-06E8-AEEC23B52FB5}"/>
              </a:ext>
            </a:extLst>
          </p:cNvPr>
          <p:cNvSpPr/>
          <p:nvPr/>
        </p:nvSpPr>
        <p:spPr>
          <a:xfrm>
            <a:off x="2457269" y="4550229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771ED4-EB06-FBA9-1659-E7AC18764F89}"/>
              </a:ext>
            </a:extLst>
          </p:cNvPr>
          <p:cNvSpPr/>
          <p:nvPr/>
        </p:nvSpPr>
        <p:spPr>
          <a:xfrm>
            <a:off x="8478762" y="3119362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25350B-7656-B5D6-9B5E-E23F6C07C34A}"/>
              </a:ext>
            </a:extLst>
          </p:cNvPr>
          <p:cNvSpPr/>
          <p:nvPr/>
        </p:nvSpPr>
        <p:spPr>
          <a:xfrm>
            <a:off x="8487228" y="6245255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D833-EFC6-8963-65F4-B17CFAC3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-101600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202CA0"/>
                </a:solidFill>
              </a:rPr>
              <a:t>Results Worksheet</a:t>
            </a:r>
            <a:br>
              <a:rPr lang="hr-HR">
                <a:solidFill>
                  <a:srgbClr val="202CA0"/>
                </a:solidFill>
              </a:rPr>
            </a:br>
            <a:r>
              <a:rPr lang="en-US">
                <a:solidFill>
                  <a:srgbClr val="202CA0"/>
                </a:solidFill>
              </a:rPr>
              <a:t>Results obtained based on total score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EB803-D5DD-D17D-0D33-FB7CE225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1" y="1512908"/>
            <a:ext cx="11964437" cy="3673158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429445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2EB2-6920-D75C-AA8D-AAFDAA28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452"/>
          </a:xfrm>
        </p:spPr>
        <p:txBody>
          <a:bodyPr>
            <a:noAutofit/>
          </a:bodyPr>
          <a:lstStyle/>
          <a:p>
            <a:pPr algn="ctr"/>
            <a:r>
              <a:rPr lang="hr-HR" dirty="0">
                <a:solidFill>
                  <a:srgbClr val="202CA0"/>
                </a:solidFill>
              </a:rPr>
              <a:t>Results Worksheet</a:t>
            </a:r>
            <a:br>
              <a:rPr lang="hr-HR" dirty="0">
                <a:solidFill>
                  <a:srgbClr val="202CA0"/>
                </a:solidFill>
              </a:rPr>
            </a:br>
            <a:r>
              <a:rPr lang="en-US" dirty="0">
                <a:solidFill>
                  <a:srgbClr val="202CA0"/>
                </a:solidFill>
              </a:rPr>
              <a:t>Item statistics based on participants' levels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35E2AF-B72C-A35E-0B8B-65281A5E9F12}"/>
              </a:ext>
            </a:extLst>
          </p:cNvPr>
          <p:cNvSpPr/>
          <p:nvPr/>
        </p:nvSpPr>
        <p:spPr>
          <a:xfrm>
            <a:off x="2786743" y="1926771"/>
            <a:ext cx="381000" cy="445225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18DC3-3CDB-0D8D-7744-2A9B361B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2" y="1456724"/>
            <a:ext cx="12002355" cy="41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15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636EB-5EC5-5478-197E-138822A1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211" y="3440935"/>
            <a:ext cx="6195597" cy="1996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E81FE-E390-13B4-0895-1468AE0B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202CA0"/>
                </a:solidFill>
              </a:rPr>
              <a:t>Variance and Alpha Calculation</a:t>
            </a:r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85F5C51B-0063-BE1B-898F-42AA9007CEB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744386" y="5500648"/>
              <a:ext cx="1970244" cy="1108262"/>
            </p:xfrm>
            <a:graphic>
              <a:graphicData uri="http://schemas.microsoft.com/office/powerpoint/2016/slidezoom">
                <pslz:sldZm>
                  <pslz:sldZmObj sldId="263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5F5C51B-0063-BE1B-898F-42AA9007CE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4386" y="5500648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84DC18-90E3-4D65-1921-73BDAE7E30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6"/>
          <a:stretch/>
        </p:blipFill>
        <p:spPr>
          <a:xfrm>
            <a:off x="256094" y="1569558"/>
            <a:ext cx="5839905" cy="1714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571E68-0E5E-D8B5-E337-80BB050E0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227" y="3442327"/>
            <a:ext cx="4122777" cy="2499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65EB8-40CA-D36E-25FC-E795DAD904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971" r="2321" b="5763"/>
          <a:stretch/>
        </p:blipFill>
        <p:spPr>
          <a:xfrm>
            <a:off x="6320545" y="1569557"/>
            <a:ext cx="5667263" cy="17146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84F5FC-7490-0252-496B-010A72808EF0}"/>
              </a:ext>
            </a:extLst>
          </p:cNvPr>
          <p:cNvSpPr/>
          <p:nvPr/>
        </p:nvSpPr>
        <p:spPr>
          <a:xfrm>
            <a:off x="4754880" y="2123440"/>
            <a:ext cx="2357120" cy="29464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2F926-5577-81BB-F70E-3DC54D37794B}"/>
              </a:ext>
            </a:extLst>
          </p:cNvPr>
          <p:cNvSpPr/>
          <p:nvPr/>
        </p:nvSpPr>
        <p:spPr>
          <a:xfrm>
            <a:off x="2418080" y="4943016"/>
            <a:ext cx="477520" cy="1234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5CEC2-407A-35E1-F1A0-8B43F9D05322}"/>
              </a:ext>
            </a:extLst>
          </p:cNvPr>
          <p:cNvSpPr/>
          <p:nvPr/>
        </p:nvSpPr>
        <p:spPr>
          <a:xfrm>
            <a:off x="9298468" y="4102354"/>
            <a:ext cx="1153144" cy="2530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345FA1-E46B-0417-CF3D-E3770F1A5F32}"/>
              </a:ext>
            </a:extLst>
          </p:cNvPr>
          <p:cNvSpPr/>
          <p:nvPr/>
        </p:nvSpPr>
        <p:spPr>
          <a:xfrm>
            <a:off x="9273052" y="3849341"/>
            <a:ext cx="1178560" cy="25301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DBBDB6-16A0-15D3-293B-20FD67997B5B}"/>
              </a:ext>
            </a:extLst>
          </p:cNvPr>
          <p:cNvCxnSpPr>
            <a:cxnSpLocks/>
          </p:cNvCxnSpPr>
          <p:nvPr/>
        </p:nvCxnSpPr>
        <p:spPr>
          <a:xfrm>
            <a:off x="6228330" y="2418080"/>
            <a:ext cx="3044722" cy="143126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43DFBE-83F0-96B9-0E2E-C14A0394BD6E}"/>
              </a:ext>
            </a:extLst>
          </p:cNvPr>
          <p:cNvCxnSpPr>
            <a:cxnSpLocks/>
          </p:cNvCxnSpPr>
          <p:nvPr/>
        </p:nvCxnSpPr>
        <p:spPr>
          <a:xfrm flipV="1">
            <a:off x="2895600" y="4355367"/>
            <a:ext cx="6402868" cy="1613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8CBFFB1-9FF9-03C5-6AF8-D99613D9BF1D}"/>
              </a:ext>
            </a:extLst>
          </p:cNvPr>
          <p:cNvSpPr/>
          <p:nvPr/>
        </p:nvSpPr>
        <p:spPr>
          <a:xfrm>
            <a:off x="3692459" y="4903602"/>
            <a:ext cx="477520" cy="12342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7C8905-55E7-69C2-B212-BAA9A4AAB03A}"/>
              </a:ext>
            </a:extLst>
          </p:cNvPr>
          <p:cNvCxnSpPr>
            <a:cxnSpLocks/>
          </p:cNvCxnSpPr>
          <p:nvPr/>
        </p:nvCxnSpPr>
        <p:spPr>
          <a:xfrm flipV="1">
            <a:off x="4183118" y="4289679"/>
            <a:ext cx="7283109" cy="18365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D0660-AA1E-7D4B-9B2F-1FC98F6213F7}"/>
              </a:ext>
            </a:extLst>
          </p:cNvPr>
          <p:cNvSpPr/>
          <p:nvPr/>
        </p:nvSpPr>
        <p:spPr>
          <a:xfrm>
            <a:off x="11347985" y="4076079"/>
            <a:ext cx="391144" cy="2004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6CA4-03C8-A55F-EAA8-661B9858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462"/>
            <a:ext cx="10515600" cy="1325563"/>
          </a:xfrm>
        </p:spPr>
        <p:txBody>
          <a:bodyPr/>
          <a:lstStyle/>
          <a:p>
            <a:pPr algn="ctr"/>
            <a:r>
              <a:rPr lang="hr-HR" err="1">
                <a:solidFill>
                  <a:srgbClr val="202CA0"/>
                </a:solidFill>
              </a:rPr>
              <a:t>Results</a:t>
            </a:r>
            <a:r>
              <a:rPr lang="hr-HR">
                <a:solidFill>
                  <a:srgbClr val="202CA0"/>
                </a:solidFill>
              </a:rPr>
              <a:t> </a:t>
            </a:r>
            <a:r>
              <a:rPr lang="hr-HR" err="1">
                <a:solidFill>
                  <a:srgbClr val="202CA0"/>
                </a:solidFill>
              </a:rPr>
              <a:t>Worksheet</a:t>
            </a:r>
            <a:br>
              <a:rPr lang="hr-HR"/>
            </a:br>
            <a:r>
              <a:rPr lang="en-US">
                <a:solidFill>
                  <a:srgbClr val="202CA0"/>
                </a:solidFill>
              </a:rPr>
              <a:t>Internal consistency/reliability coefficient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0E6F6-5E63-5112-A639-EC1640052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86"/>
          <a:stretch/>
        </p:blipFill>
        <p:spPr>
          <a:xfrm>
            <a:off x="4452409" y="1440025"/>
            <a:ext cx="3287179" cy="510503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2776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BE58-B9F4-4D46-A7D0-F08068EA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err="1">
                <a:solidFill>
                  <a:srgbClr val="202CA0"/>
                </a:solidFill>
              </a:rPr>
              <a:t>Results</a:t>
            </a:r>
            <a:r>
              <a:rPr lang="hr-HR">
                <a:solidFill>
                  <a:srgbClr val="202CA0"/>
                </a:solidFill>
              </a:rPr>
              <a:t> </a:t>
            </a:r>
            <a:r>
              <a:rPr lang="hr-HR" err="1">
                <a:solidFill>
                  <a:srgbClr val="202CA0"/>
                </a:solidFill>
              </a:rPr>
              <a:t>Worksheet</a:t>
            </a:r>
            <a:r>
              <a:rPr lang="hr-HR">
                <a:solidFill>
                  <a:srgbClr val="202CA0"/>
                </a:solidFill>
              </a:rPr>
              <a:t> </a:t>
            </a:r>
            <a:br>
              <a:rPr lang="hr-HR">
                <a:solidFill>
                  <a:srgbClr val="202CA0"/>
                </a:solidFill>
              </a:rPr>
            </a:br>
            <a:r>
              <a:rPr lang="en-US">
                <a:solidFill>
                  <a:srgbClr val="202CA0"/>
                </a:solidFill>
              </a:rPr>
              <a:t>Measure</a:t>
            </a:r>
            <a:r>
              <a:rPr lang="hr-HR">
                <a:solidFill>
                  <a:srgbClr val="202CA0"/>
                </a:solidFill>
              </a:rPr>
              <a:t>s</a:t>
            </a:r>
            <a:r>
              <a:rPr lang="en-US">
                <a:solidFill>
                  <a:srgbClr val="202CA0"/>
                </a:solidFill>
              </a:rPr>
              <a:t> of central tendency/dispersion</a:t>
            </a:r>
          </a:p>
        </p:txBody>
      </p:sp>
      <p:sp>
        <p:nvSpPr>
          <p:cNvPr id="3" name="AutoShape 2" descr="https://euc-powerpoint.officeapps.live.com/pods/GetClipboardImage.ashx?Id=fc1eae68-6b0a-4506-970c-1aa97d5eaaae&amp;DC=GEU2&amp;pkey=a3f60592-7f6a-48ea-9d3a-6d01e58b0e14&amp;wdwaccluster=GEU2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63F3C-BB4B-261B-5DA9-0C8D262EF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4"/>
          <a:stretch/>
        </p:blipFill>
        <p:spPr>
          <a:xfrm>
            <a:off x="4957699" y="1690688"/>
            <a:ext cx="2268049" cy="474005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7420786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D833-EFC6-8963-65F4-B17CFAC3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-101600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202CA0"/>
                </a:solidFill>
              </a:rPr>
              <a:t>Results Worksheet</a:t>
            </a:r>
            <a:br>
              <a:rPr lang="hr-HR">
                <a:solidFill>
                  <a:srgbClr val="202CA0"/>
                </a:solidFill>
              </a:rPr>
            </a:br>
            <a:r>
              <a:rPr lang="en-US">
                <a:solidFill>
                  <a:srgbClr val="202CA0"/>
                </a:solidFill>
              </a:rPr>
              <a:t>Results obtained based on total score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FCB7B49D-3CC8-8A35-E1A4-28D69BCA17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0402617"/>
                  </p:ext>
                </p:extLst>
              </p:nvPr>
            </p:nvGraphicFramePr>
            <p:xfrm>
              <a:off x="9605438" y="5402709"/>
              <a:ext cx="2396917" cy="1348266"/>
            </p:xfrm>
            <a:graphic>
              <a:graphicData uri="http://schemas.microsoft.com/office/powerpoint/2016/slidezoom">
                <pslz:sldZm>
                  <pslz:sldZmObj sldId="273" cId="2261407077">
                    <pslz:zmPr id="{3672FCE8-4AC2-478A-BD7D-8980DED5420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6917" cy="13482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FCB7B49D-3CC8-8A35-E1A4-28D69BCA17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5438" y="5402709"/>
                <a:ext cx="2396917" cy="13482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C97EAD-5A9F-B257-1B59-A8A7D6EA2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49"/>
          <a:stretch/>
        </p:blipFill>
        <p:spPr>
          <a:xfrm>
            <a:off x="788806" y="1477814"/>
            <a:ext cx="10394581" cy="39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5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FE9D-F724-78C9-B720-40E43D71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2CA0"/>
                </a:solidFill>
              </a:rPr>
              <a:t>Real Statistics Pack for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D515-CB76-37B9-5671-EF2A3748BA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addon can be found on RealStatistics.com</a:t>
            </a:r>
          </a:p>
          <a:p>
            <a:r>
              <a:rPr lang="en-US" dirty="0"/>
              <a:t>It extends the built it capabilities of Excel</a:t>
            </a:r>
          </a:p>
          <a:p>
            <a:r>
              <a:rPr lang="en-US" dirty="0"/>
              <a:t>Offers a wide range of statistical analyses</a:t>
            </a:r>
          </a:p>
          <a:p>
            <a:r>
              <a:rPr lang="en-US" dirty="0"/>
              <a:t>The website offers the help and examples needed by users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2F897-316D-F5D2-C34C-8F716F7B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412" y="1444882"/>
            <a:ext cx="4503810" cy="4183743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2C414E-98AD-0E93-E7BF-F14BB7CD95F9}"/>
              </a:ext>
            </a:extLst>
          </p:cNvPr>
          <p:cNvSpPr txBox="1"/>
          <p:nvPr/>
        </p:nvSpPr>
        <p:spPr>
          <a:xfrm>
            <a:off x="7157884" y="5628625"/>
            <a:ext cx="41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Correlation and Reliability tab</a:t>
            </a:r>
          </a:p>
        </p:txBody>
      </p:sp>
    </p:spTree>
    <p:extLst>
      <p:ext uri="{BB962C8B-B14F-4D97-AF65-F5344CB8AC3E}">
        <p14:creationId xmlns:p14="http://schemas.microsoft.com/office/powerpoint/2010/main" val="68993596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2EB2-6920-D75C-AA8D-AAFDAA28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452"/>
          </a:xfrm>
        </p:spPr>
        <p:txBody>
          <a:bodyPr>
            <a:noAutofit/>
          </a:bodyPr>
          <a:lstStyle/>
          <a:p>
            <a:pPr algn="ctr"/>
            <a:r>
              <a:rPr lang="hr-HR">
                <a:solidFill>
                  <a:srgbClr val="202CA0"/>
                </a:solidFill>
              </a:rPr>
              <a:t>Results Worksheet</a:t>
            </a:r>
            <a:br>
              <a:rPr lang="hr-HR">
                <a:solidFill>
                  <a:srgbClr val="202CA0"/>
                </a:solidFill>
              </a:rPr>
            </a:br>
            <a:r>
              <a:rPr lang="en-US">
                <a:solidFill>
                  <a:srgbClr val="202CA0"/>
                </a:solidFill>
              </a:rPr>
              <a:t>Item statistics based on participants' levels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35E2AF-B72C-A35E-0B8B-65281A5E9F12}"/>
              </a:ext>
            </a:extLst>
          </p:cNvPr>
          <p:cNvSpPr/>
          <p:nvPr/>
        </p:nvSpPr>
        <p:spPr>
          <a:xfrm>
            <a:off x="2786743" y="1926771"/>
            <a:ext cx="381000" cy="445225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18DC3-3CDB-0D8D-7744-2A9B361B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2" y="1456724"/>
            <a:ext cx="12002355" cy="417304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9FECDC3D-D2A7-E019-36D6-C7273FF7D2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837554"/>
                  </p:ext>
                </p:extLst>
              </p:nvPr>
            </p:nvGraphicFramePr>
            <p:xfrm>
              <a:off x="9605438" y="5402709"/>
              <a:ext cx="2396917" cy="1348266"/>
            </p:xfrm>
            <a:graphic>
              <a:graphicData uri="http://schemas.microsoft.com/office/powerpoint/2016/slidezoom">
                <pslz:sldZm>
                  <pslz:sldZmObj sldId="273" cId="2261407077">
                    <pslz:zmPr id="{3672FCE8-4AC2-478A-BD7D-8980DED54203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6917" cy="13482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9FECDC3D-D2A7-E019-36D6-C7273FF7D2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5438" y="5402709"/>
                <a:ext cx="2396917" cy="13482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7115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6441-3162-3131-4441-57F33614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4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F3B0153-0867-A819-4FF8-9ECD9443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72" y="2010260"/>
            <a:ext cx="5619655" cy="3952491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9714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6CA4-03C8-A55F-EAA8-661B9858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462"/>
            <a:ext cx="10515600" cy="1325563"/>
          </a:xfrm>
        </p:spPr>
        <p:txBody>
          <a:bodyPr/>
          <a:lstStyle/>
          <a:p>
            <a:pPr algn="ctr"/>
            <a:r>
              <a:rPr lang="hr-HR" err="1">
                <a:solidFill>
                  <a:srgbClr val="202CA0"/>
                </a:solidFill>
              </a:rPr>
              <a:t>Results</a:t>
            </a:r>
            <a:r>
              <a:rPr lang="hr-HR">
                <a:solidFill>
                  <a:srgbClr val="202CA0"/>
                </a:solidFill>
              </a:rPr>
              <a:t> </a:t>
            </a:r>
            <a:r>
              <a:rPr lang="hr-HR" err="1">
                <a:solidFill>
                  <a:srgbClr val="202CA0"/>
                </a:solidFill>
              </a:rPr>
              <a:t>Worksheet</a:t>
            </a:r>
            <a:br>
              <a:rPr lang="hr-HR"/>
            </a:br>
            <a:r>
              <a:rPr lang="en-US">
                <a:solidFill>
                  <a:srgbClr val="202CA0"/>
                </a:solidFill>
              </a:rPr>
              <a:t>Internal consistency/reliability coefficient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B41E280E-D8FA-72D8-BACF-FB3FEB9F1E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837554"/>
                  </p:ext>
                </p:extLst>
              </p:nvPr>
            </p:nvGraphicFramePr>
            <p:xfrm>
              <a:off x="9605438" y="5402709"/>
              <a:ext cx="2396917" cy="1348266"/>
            </p:xfrm>
            <a:graphic>
              <a:graphicData uri="http://schemas.microsoft.com/office/powerpoint/2016/slidezoom">
                <pslz:sldZm>
                  <pslz:sldZmObj sldId="273" cId="2261407077">
                    <pslz:zmPr id="{3672FCE8-4AC2-478A-BD7D-8980DED5420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6917" cy="13482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B41E280E-D8FA-72D8-BACF-FB3FEB9F1E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5438" y="5402709"/>
                <a:ext cx="2396917" cy="13482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E40E6F6-5E63-5112-A639-EC1640052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186"/>
          <a:stretch/>
        </p:blipFill>
        <p:spPr>
          <a:xfrm>
            <a:off x="4452409" y="1440025"/>
            <a:ext cx="3287179" cy="510503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2776341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BE58-B9F4-4D46-A7D0-F08068EA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err="1">
                <a:solidFill>
                  <a:srgbClr val="202CA0"/>
                </a:solidFill>
              </a:rPr>
              <a:t>Results</a:t>
            </a:r>
            <a:r>
              <a:rPr lang="hr-HR">
                <a:solidFill>
                  <a:srgbClr val="202CA0"/>
                </a:solidFill>
              </a:rPr>
              <a:t> </a:t>
            </a:r>
            <a:r>
              <a:rPr lang="hr-HR" err="1">
                <a:solidFill>
                  <a:srgbClr val="202CA0"/>
                </a:solidFill>
              </a:rPr>
              <a:t>Worksheet</a:t>
            </a:r>
            <a:r>
              <a:rPr lang="hr-HR">
                <a:solidFill>
                  <a:srgbClr val="202CA0"/>
                </a:solidFill>
              </a:rPr>
              <a:t> </a:t>
            </a:r>
            <a:br>
              <a:rPr lang="hr-HR">
                <a:solidFill>
                  <a:srgbClr val="202CA0"/>
                </a:solidFill>
              </a:rPr>
            </a:br>
            <a:r>
              <a:rPr lang="en-US">
                <a:solidFill>
                  <a:srgbClr val="202CA0"/>
                </a:solidFill>
              </a:rPr>
              <a:t>Measure</a:t>
            </a:r>
            <a:r>
              <a:rPr lang="hr-HR">
                <a:solidFill>
                  <a:srgbClr val="202CA0"/>
                </a:solidFill>
              </a:rPr>
              <a:t>s</a:t>
            </a:r>
            <a:r>
              <a:rPr lang="en-US">
                <a:solidFill>
                  <a:srgbClr val="202CA0"/>
                </a:solidFill>
              </a:rPr>
              <a:t> of central tendency/dispersion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BA4014FB-B934-24BF-ADC7-587DF7BA91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837554"/>
                  </p:ext>
                </p:extLst>
              </p:nvPr>
            </p:nvGraphicFramePr>
            <p:xfrm>
              <a:off x="9605438" y="5402709"/>
              <a:ext cx="2396917" cy="1348266"/>
            </p:xfrm>
            <a:graphic>
              <a:graphicData uri="http://schemas.microsoft.com/office/powerpoint/2016/slidezoom">
                <pslz:sldZm>
                  <pslz:sldZmObj sldId="273" cId="2261407077">
                    <pslz:zmPr id="{3672FCE8-4AC2-478A-BD7D-8980DED5420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6917" cy="13482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BA4014FB-B934-24BF-ADC7-587DF7BA91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5438" y="5402709"/>
                <a:ext cx="2396917" cy="13482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AutoShape 2" descr="https://euc-powerpoint.officeapps.live.com/pods/GetClipboardImage.ashx?Id=fc1eae68-6b0a-4506-970c-1aa97d5eaaae&amp;DC=GEU2&amp;pkey=a3f60592-7f6a-48ea-9d3a-6d01e58b0e14&amp;wdwaccluster=GEU2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63F3C-BB4B-261B-5DA9-0C8D262EF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14"/>
          <a:stretch/>
        </p:blipFill>
        <p:spPr>
          <a:xfrm>
            <a:off x="4957699" y="1690688"/>
            <a:ext cx="2268049" cy="474005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7420786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351" y="506409"/>
            <a:ext cx="8170344" cy="1837349"/>
          </a:xfrm>
        </p:spPr>
        <p:txBody>
          <a:bodyPr>
            <a:normAutofit/>
          </a:bodyPr>
          <a:lstStyle/>
          <a:p>
            <a:pPr algn="ctr"/>
            <a:r>
              <a:rPr lang="hr-HR" err="1">
                <a:solidFill>
                  <a:schemeClr val="tx2"/>
                </a:solidFill>
              </a:rPr>
              <a:t>Hands</a:t>
            </a:r>
            <a:r>
              <a:rPr lang="hr-HR">
                <a:solidFill>
                  <a:schemeClr val="tx2"/>
                </a:solidFill>
              </a:rPr>
              <a:t> on </a:t>
            </a:r>
            <a:r>
              <a:rPr lang="hr-HR" err="1">
                <a:solidFill>
                  <a:schemeClr val="tx2"/>
                </a:solidFill>
              </a:rPr>
              <a:t>experience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55BAF5-AB76-612F-A4A1-65915D66CCBC}"/>
              </a:ext>
            </a:extLst>
          </p:cNvPr>
          <p:cNvSpPr txBox="1">
            <a:spLocks/>
          </p:cNvSpPr>
          <p:nvPr/>
        </p:nvSpPr>
        <p:spPr>
          <a:xfrm>
            <a:off x="990600" y="2333618"/>
            <a:ext cx="10845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1" y="1720840"/>
            <a:ext cx="11244729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/>
              <a:t>Work in groups (2-4 persons)</a:t>
            </a:r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Open the blank file 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Copy the data from</a:t>
            </a:r>
            <a:r>
              <a:rPr lang="hr-HR" sz="2400"/>
              <a:t> </a:t>
            </a:r>
            <a:r>
              <a:rPr lang="hr-HR" sz="2400" err="1"/>
              <a:t>the</a:t>
            </a:r>
            <a:r>
              <a:rPr lang="en-US" sz="2400"/>
              <a:t> source file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Copy the row containing the level of the item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Copy the row containing the correct option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Copy the column with the level for each test-taker (STANAG level obtained on previous test)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Set the minimum sustained performance and minimum developing performance percentages (if there is no level already assigned to the test takers)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Go to results page and observe the </a:t>
            </a:r>
            <a:r>
              <a:rPr lang="hr-HR" sz="2400" err="1"/>
              <a:t>results</a:t>
            </a:r>
            <a:r>
              <a:rPr lang="hr-HR" sz="2400"/>
              <a:t>,</a:t>
            </a:r>
            <a:r>
              <a:rPr lang="en-US" sz="2400"/>
              <a:t> make decisions regarding the items (keep, review, reject)</a:t>
            </a: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30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DD1B-BABC-EB54-D05A-8E6361E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2CA0"/>
                </a:solidFill>
              </a:rPr>
              <a:t>Using MS Excel as a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295E-DCFA-AB3D-BAA7-01B928F05B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pPr lvl="1"/>
            <a:r>
              <a:rPr lang="en-US" dirty="0"/>
              <a:t>Software availability/financial aspects</a:t>
            </a:r>
          </a:p>
          <a:p>
            <a:pPr lvl="1"/>
            <a:r>
              <a:rPr lang="en-US" dirty="0"/>
              <a:t>Security of IT infrastructure</a:t>
            </a:r>
          </a:p>
          <a:p>
            <a:pPr lvl="1"/>
            <a:r>
              <a:rPr lang="en-US" dirty="0"/>
              <a:t>Relatively easy to use GUI</a:t>
            </a:r>
          </a:p>
          <a:p>
            <a:pPr lvl="1"/>
            <a:r>
              <a:rPr lang="en-US" dirty="0"/>
              <a:t>Embedded tools for statistical analysis (e.g. statistical functions,  ANOVA)</a:t>
            </a:r>
          </a:p>
          <a:p>
            <a:pPr lvl="1"/>
            <a:r>
              <a:rPr lang="en-US" dirty="0"/>
              <a:t>Additional packs/addons for advanced analysis (e.g. Real Statistics)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F87E8-8BB7-63CF-5D02-B74072818C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Disadvantages</a:t>
            </a:r>
          </a:p>
          <a:p>
            <a:pPr lvl="1"/>
            <a:r>
              <a:rPr lang="en-US" dirty="0"/>
              <a:t>Complex formulae/procedures might be needed</a:t>
            </a:r>
          </a:p>
          <a:p>
            <a:pPr lvl="1"/>
            <a:r>
              <a:rPr lang="en-US" dirty="0"/>
              <a:t>Adjustments have to be done for each dataset</a:t>
            </a:r>
          </a:p>
          <a:p>
            <a:pPr lvl="1"/>
            <a:r>
              <a:rPr lang="en-US" dirty="0"/>
              <a:t>Errors caused by incorrect/careless data manipulation</a:t>
            </a:r>
          </a:p>
          <a:p>
            <a:pPr lvl="1"/>
            <a:r>
              <a:rPr lang="en-US" dirty="0"/>
              <a:t>Compatibility issues</a:t>
            </a:r>
          </a:p>
        </p:txBody>
      </p:sp>
    </p:spTree>
    <p:extLst>
      <p:ext uri="{BB962C8B-B14F-4D97-AF65-F5344CB8AC3E}">
        <p14:creationId xmlns:p14="http://schemas.microsoft.com/office/powerpoint/2010/main" val="87076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2079-6C41-A19B-66E3-3B8B9486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202CA0"/>
                </a:solidFill>
              </a:rPr>
              <a:t>Using a Specialized Excel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EB849-6A13-87CC-B7A5-87BBBEDD05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Basic Excel knowledge required</a:t>
            </a:r>
          </a:p>
          <a:p>
            <a:pPr lvl="1"/>
            <a:r>
              <a:rPr lang="en-US" dirty="0"/>
              <a:t>Facile data input</a:t>
            </a:r>
          </a:p>
          <a:p>
            <a:pPr lvl="1"/>
            <a:r>
              <a:rPr lang="en-US" dirty="0"/>
              <a:t>The results are obtained instantly</a:t>
            </a:r>
          </a:p>
          <a:p>
            <a:pPr lvl="1"/>
            <a:r>
              <a:rPr lang="en-US" dirty="0"/>
              <a:t>Customizable set of results </a:t>
            </a:r>
          </a:p>
          <a:p>
            <a:pPr lvl="1"/>
            <a:r>
              <a:rPr lang="en-US" dirty="0"/>
              <a:t>Easy access to raw/converted data if necessary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2025D-AF25-8198-3CEB-DAF008A08A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Layout/output changing might imply advanced Excel knowledge</a:t>
            </a:r>
          </a:p>
          <a:p>
            <a:pPr lvl="1"/>
            <a:r>
              <a:rPr lang="en-US" dirty="0"/>
              <a:t>Errors caused by the mistakes made during the designing stage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0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43820-0A54-0D7B-BC95-34C60A6B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2CA0"/>
                </a:solidFill>
              </a:rPr>
              <a:t>Specialized Excel File - Description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C0CDC-F68B-AB2A-5725-16F05293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Data worksheet </a:t>
            </a:r>
            <a:r>
              <a:rPr lang="en-US" dirty="0"/>
              <a:t>– </a:t>
            </a:r>
          </a:p>
          <a:p>
            <a:pPr lvl="1"/>
            <a:r>
              <a:rPr lang="en-US" dirty="0"/>
              <a:t>designed to insert/manipulate raw data</a:t>
            </a:r>
          </a:p>
          <a:p>
            <a:pPr lvl="1"/>
            <a:r>
              <a:rPr lang="en-US" dirty="0"/>
              <a:t>compute the values/indices used to evaluate the test/items</a:t>
            </a:r>
          </a:p>
          <a:p>
            <a:r>
              <a:rPr lang="en-US" b="1" dirty="0"/>
              <a:t>Results worksheet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displays the results in a relatively easy to read fashion</a:t>
            </a:r>
          </a:p>
        </p:txBody>
      </p:sp>
    </p:spTree>
    <p:extLst>
      <p:ext uri="{BB962C8B-B14F-4D97-AF65-F5344CB8AC3E}">
        <p14:creationId xmlns:p14="http://schemas.microsoft.com/office/powerpoint/2010/main" val="93007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AF20-F548-9494-B514-107C9C38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Data Worksheet - User Dedicated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2BA6-DDDF-F364-DD48-ABA47DF4E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F08CD7-F1A4-E745-E6D9-941DCB240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48"/>
          <a:stretch/>
        </p:blipFill>
        <p:spPr>
          <a:xfrm>
            <a:off x="239241" y="1690688"/>
            <a:ext cx="6805629" cy="5099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A9EA07-D3CE-03E6-768A-A9A7EC6F598D}"/>
              </a:ext>
            </a:extLst>
          </p:cNvPr>
          <p:cNvSpPr/>
          <p:nvPr/>
        </p:nvSpPr>
        <p:spPr>
          <a:xfrm>
            <a:off x="462455" y="1986455"/>
            <a:ext cx="1602565" cy="27011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F6BDC-1B33-97BD-3FF3-89E445A79719}"/>
              </a:ext>
            </a:extLst>
          </p:cNvPr>
          <p:cNvSpPr/>
          <p:nvPr/>
        </p:nvSpPr>
        <p:spPr>
          <a:xfrm>
            <a:off x="2099311" y="2731129"/>
            <a:ext cx="375743" cy="39635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2BE171-25E1-6306-F661-2A416A8F085E}"/>
              </a:ext>
            </a:extLst>
          </p:cNvPr>
          <p:cNvSpPr/>
          <p:nvPr/>
        </p:nvSpPr>
        <p:spPr>
          <a:xfrm>
            <a:off x="462457" y="4983381"/>
            <a:ext cx="1602564" cy="607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5A428-CA6A-DFDE-185F-CF0FC4E0EC34}"/>
              </a:ext>
            </a:extLst>
          </p:cNvPr>
          <p:cNvSpPr/>
          <p:nvPr/>
        </p:nvSpPr>
        <p:spPr>
          <a:xfrm>
            <a:off x="2509345" y="2705821"/>
            <a:ext cx="1376856" cy="39888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D24A94-A964-F749-D5B3-82C25A9B41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6" t="1869" r="-1596" b="19"/>
          <a:stretch/>
        </p:blipFill>
        <p:spPr>
          <a:xfrm>
            <a:off x="7191641" y="1690688"/>
            <a:ext cx="4684674" cy="50706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DF2A6E-7F35-0D27-2618-591E06250D1F}"/>
              </a:ext>
            </a:extLst>
          </p:cNvPr>
          <p:cNvSpPr/>
          <p:nvPr/>
        </p:nvSpPr>
        <p:spPr>
          <a:xfrm>
            <a:off x="2509344" y="1827552"/>
            <a:ext cx="9220200" cy="1589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018846-8BED-EFDE-B674-F2263A86E2F4}"/>
              </a:ext>
            </a:extLst>
          </p:cNvPr>
          <p:cNvSpPr/>
          <p:nvPr/>
        </p:nvSpPr>
        <p:spPr>
          <a:xfrm>
            <a:off x="3886200" y="2530547"/>
            <a:ext cx="7809053" cy="1752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4C0CBD-8BAC-3952-AF02-8A2DD13AFAD0}"/>
              </a:ext>
            </a:extLst>
          </p:cNvPr>
          <p:cNvSpPr/>
          <p:nvPr/>
        </p:nvSpPr>
        <p:spPr>
          <a:xfrm>
            <a:off x="3920492" y="2682946"/>
            <a:ext cx="7774761" cy="40117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AB92-A0A2-5649-9383-AA73935B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202CA0"/>
                </a:solidFill>
              </a:rPr>
              <a:t>Data Worksheet – Sorting/Computing Areas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C0067356-2636-AD29-0EE9-3D8E40A2913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0223" y="1612900"/>
              <a:ext cx="4429760" cy="2466340"/>
            </p:xfrm>
            <a:graphic>
              <a:graphicData uri="http://schemas.microsoft.com/office/powerpoint/2016/slidezoom">
                <pslz:sldZm>
                  <pslz:sldZmObj sldId="271" cId="3241323942">
                    <pslz:zmPr id="{92658322-0DD8-4D71-BDC4-6835F3806A1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97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C0067356-2636-AD29-0EE9-3D8E40A291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223" y="1612900"/>
                <a:ext cx="44297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96CBB7A1-166E-A80A-904B-D914CB85E08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41440" y="1612900"/>
              <a:ext cx="4277360" cy="2466340"/>
            </p:xfrm>
            <a:graphic>
              <a:graphicData uri="http://schemas.microsoft.com/office/powerpoint/2016/slidezoom">
                <pslz:sldZm>
                  <pslz:sldZmObj sldId="272" cId="4019296548">
                    <pslz:zmPr id="{C8C0AF04-5345-4303-B026-97CBFC88D1A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3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extLst>
                  <a:ext uri="{FF2B5EF4-FFF2-40B4-BE49-F238E27FC236}">
                    <a16:creationId xmlns:a16="http://schemas.microsoft.com/office/drawing/2014/main" id="{96CBB7A1-166E-A80A-904B-D914CB85E0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1440" y="1612900"/>
                <a:ext cx="42773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1BE8FF6B-1D36-938F-C8DA-1DBE4252301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1475" y="4249103"/>
              <a:ext cx="4429760" cy="2466340"/>
            </p:xfrm>
            <a:graphic>
              <a:graphicData uri="http://schemas.microsoft.com/office/powerpoint/2016/slidezoom">
                <pslz:sldZm>
                  <pslz:sldZmObj sldId="273" cId="2864322033">
                    <pslz:zmPr id="{686F5FD6-BCDD-44F5-AC4F-DAE963C41139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97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extLst>
                  <a:ext uri="{FF2B5EF4-FFF2-40B4-BE49-F238E27FC236}">
                    <a16:creationId xmlns:a16="http://schemas.microsoft.com/office/drawing/2014/main" id="{1BE8FF6B-1D36-938F-C8DA-1DBE425230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1475" y="4249103"/>
                <a:ext cx="44297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A28787F-8ED1-A890-4A8E-CE1AAA2CE467}"/>
              </a:ext>
            </a:extLst>
          </p:cNvPr>
          <p:cNvSpPr/>
          <p:nvPr/>
        </p:nvSpPr>
        <p:spPr>
          <a:xfrm>
            <a:off x="11176000" y="6268720"/>
            <a:ext cx="843280" cy="447675"/>
          </a:xfrm>
          <a:prstGeom prst="actionButtonForwardNext">
            <a:avLst/>
          </a:prstGeom>
          <a:noFill/>
          <a:ln>
            <a:solidFill>
              <a:schemeClr val="accent1">
                <a:shade val="50000"/>
                <a:alpha val="23000"/>
              </a:schemeClr>
            </a:solidFill>
          </a:ln>
          <a:effectLst>
            <a:outerShdw blurRad="50800" dist="50800" dir="5400000" algn="ctr" rotWithShape="0">
              <a:srgbClr val="000000">
                <a:alpha val="7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B9FD5BB-9E82-2E39-7331-39FB2FD6264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41440" y="4443412"/>
              <a:ext cx="4277360" cy="2272032"/>
            </p:xfrm>
            <a:graphic>
              <a:graphicData uri="http://schemas.microsoft.com/office/powerpoint/2016/slidezoom">
                <pslz:sldZm>
                  <pslz:sldZmObj sldId="308" cId="1977201250">
                    <pslz:zmPr id="{16A3A689-F02E-484A-B880-325DBE309F2B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360" cy="22720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B9FD5BB-9E82-2E39-7331-39FB2FD626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1440" y="4443412"/>
                <a:ext cx="4277360" cy="22720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17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F807-D741-4C18-3319-D21CA1B3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202CA0"/>
                </a:solidFill>
              </a:rPr>
              <a:t>Raw </a:t>
            </a:r>
            <a:r>
              <a:rPr lang="ro-RO">
                <a:solidFill>
                  <a:srgbClr val="202CA0"/>
                </a:solidFill>
              </a:rPr>
              <a:t>Data</a:t>
            </a:r>
            <a:r>
              <a:rPr lang="en-US">
                <a:solidFill>
                  <a:srgbClr val="202CA0"/>
                </a:solidFill>
              </a:rPr>
              <a:t> Converting,</a:t>
            </a:r>
            <a:r>
              <a:rPr lang="en-US" baseline="0">
                <a:solidFill>
                  <a:srgbClr val="202CA0"/>
                </a:solidFill>
              </a:rPr>
              <a:t> Score/</a:t>
            </a:r>
            <a:r>
              <a:rPr lang="en-US">
                <a:solidFill>
                  <a:srgbClr val="202CA0"/>
                </a:solidFill>
              </a:rPr>
              <a:t>Level</a:t>
            </a:r>
            <a:r>
              <a:rPr lang="en-US" baseline="0">
                <a:solidFill>
                  <a:srgbClr val="202CA0"/>
                </a:solidFill>
              </a:rPr>
              <a:t> and Rank Calculation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5DAAB5-6B26-31F0-A35C-0651C8839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36"/>
          <a:stretch/>
        </p:blipFill>
        <p:spPr>
          <a:xfrm>
            <a:off x="0" y="2002571"/>
            <a:ext cx="4823339" cy="4139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1A229E-2D03-EA85-31FA-1A6CE4C8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760" y="2037088"/>
            <a:ext cx="7100559" cy="417439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AA6AEBFD-17D2-68AB-F76E-18155FC4762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744386" y="5500648"/>
              <a:ext cx="1970244" cy="1108262"/>
            </p:xfrm>
            <a:graphic>
              <a:graphicData uri="http://schemas.microsoft.com/office/powerpoint/2016/slidezoom">
                <pslz:sldZm>
                  <pslz:sldZmObj sldId="270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AA6AEBFD-17D2-68AB-F76E-18155FC476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4386" y="5500648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2D77FBB-8E72-D6EF-7E27-4E6DA747017A}"/>
              </a:ext>
            </a:extLst>
          </p:cNvPr>
          <p:cNvSpPr/>
          <p:nvPr/>
        </p:nvSpPr>
        <p:spPr>
          <a:xfrm>
            <a:off x="1600200" y="2216426"/>
            <a:ext cx="516835" cy="3926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52573C-BB19-2092-6677-3B4F2FAB4EBF}"/>
              </a:ext>
            </a:extLst>
          </p:cNvPr>
          <p:cNvSpPr/>
          <p:nvPr/>
        </p:nvSpPr>
        <p:spPr>
          <a:xfrm>
            <a:off x="11270973" y="2285460"/>
            <a:ext cx="676135" cy="3926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5FAF91-435E-2D29-D2DB-F0CAE946DE65}"/>
              </a:ext>
            </a:extLst>
          </p:cNvPr>
          <p:cNvCxnSpPr/>
          <p:nvPr/>
        </p:nvCxnSpPr>
        <p:spPr>
          <a:xfrm flipH="1">
            <a:off x="2117035" y="3697357"/>
            <a:ext cx="9153938" cy="0"/>
          </a:xfrm>
          <a:prstGeom prst="straightConnector1">
            <a:avLst/>
          </a:prstGeom>
          <a:noFill/>
          <a:ln w="38100"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8D36E48-DEF4-BB1A-F710-1DFEF7514744}"/>
              </a:ext>
            </a:extLst>
          </p:cNvPr>
          <p:cNvSpPr/>
          <p:nvPr/>
        </p:nvSpPr>
        <p:spPr>
          <a:xfrm>
            <a:off x="5347252" y="2216426"/>
            <a:ext cx="874644" cy="3926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92725-AEC9-10BB-8EDD-946724AC0E03}"/>
              </a:ext>
            </a:extLst>
          </p:cNvPr>
          <p:cNvSpPr/>
          <p:nvPr/>
        </p:nvSpPr>
        <p:spPr>
          <a:xfrm>
            <a:off x="2117035" y="2216426"/>
            <a:ext cx="516835" cy="3926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960BCD-3FCE-11ED-6063-9DD4DB9B887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633870" y="4179436"/>
            <a:ext cx="2713382" cy="44694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413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9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046D-E4DE-202D-3704-EADBC3F5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202CA0"/>
                </a:solidFill>
              </a:rPr>
              <a:t>Sorting Converted Data based on Total Score/Level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 descr="Back to computing areas slide">
                <a:extLst>
                  <a:ext uri="{FF2B5EF4-FFF2-40B4-BE49-F238E27FC236}">
                    <a16:creationId xmlns:a16="http://schemas.microsoft.com/office/drawing/2014/main" id="{4501719D-953E-5C67-CFAF-0F6019B575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8726130"/>
                  </p:ext>
                </p:extLst>
              </p:nvPr>
            </p:nvGraphicFramePr>
            <p:xfrm>
              <a:off x="800654" y="5625028"/>
              <a:ext cx="1970244" cy="1108262"/>
            </p:xfrm>
            <a:graphic>
              <a:graphicData uri="http://schemas.microsoft.com/office/powerpoint/2016/slidezoom">
                <pslz:sldZm>
                  <pslz:sldZmObj sldId="270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 descr="Back to computing areas slide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501719D-953E-5C67-CFAF-0F6019B575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654" y="5625028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DDCEC94-2432-E523-9950-79268B9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8" t="-237" r="23343" b="48463"/>
          <a:stretch/>
        </p:blipFill>
        <p:spPr>
          <a:xfrm>
            <a:off x="6094887" y="1818435"/>
            <a:ext cx="5927026" cy="2387037"/>
          </a:xfrm>
          <a:prstGeom prst="rect">
            <a:avLst/>
          </a:prstGeom>
        </p:spPr>
      </p:pic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2B0ABED-8091-453A-E816-CC45343720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" t="-559" b="39385"/>
          <a:stretch/>
        </p:blipFill>
        <p:spPr>
          <a:xfrm>
            <a:off x="5982974" y="4351101"/>
            <a:ext cx="6189088" cy="238218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AFC590D-5F77-3BD3-2919-37CB600C26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036"/>
          <a:stretch/>
        </p:blipFill>
        <p:spPr>
          <a:xfrm>
            <a:off x="359229" y="1382085"/>
            <a:ext cx="4823339" cy="41398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381B8A-94D5-0537-1489-3A4EC62A37E0}"/>
              </a:ext>
            </a:extLst>
          </p:cNvPr>
          <p:cNvCxnSpPr/>
          <p:nvPr/>
        </p:nvCxnSpPr>
        <p:spPr>
          <a:xfrm>
            <a:off x="2177143" y="4669971"/>
            <a:ext cx="6520541" cy="1698171"/>
          </a:xfrm>
          <a:prstGeom prst="straightConnector1">
            <a:avLst/>
          </a:prstGeom>
          <a:noFill/>
          <a:ln w="38100"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D3F005-9ED8-111F-C5A7-2A83876B6D93}"/>
              </a:ext>
            </a:extLst>
          </p:cNvPr>
          <p:cNvCxnSpPr>
            <a:cxnSpLocks/>
          </p:cNvCxnSpPr>
          <p:nvPr/>
        </p:nvCxnSpPr>
        <p:spPr>
          <a:xfrm flipV="1">
            <a:off x="2590800" y="3182257"/>
            <a:ext cx="6106884" cy="1436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B24823-861E-1872-1C1F-6D330637E542}"/>
              </a:ext>
            </a:extLst>
          </p:cNvPr>
          <p:cNvSpPr/>
          <p:nvPr/>
        </p:nvSpPr>
        <p:spPr>
          <a:xfrm>
            <a:off x="1989909" y="4550229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FA2F-F29A-E0AC-06E8-AEEC23B52FB5}"/>
              </a:ext>
            </a:extLst>
          </p:cNvPr>
          <p:cNvSpPr/>
          <p:nvPr/>
        </p:nvSpPr>
        <p:spPr>
          <a:xfrm>
            <a:off x="2457269" y="4550229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771ED4-EB06-FBA9-1659-E7AC18764F89}"/>
              </a:ext>
            </a:extLst>
          </p:cNvPr>
          <p:cNvSpPr/>
          <p:nvPr/>
        </p:nvSpPr>
        <p:spPr>
          <a:xfrm>
            <a:off x="8478762" y="3119362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25350B-7656-B5D6-9B5E-E23F6C07C34A}"/>
              </a:ext>
            </a:extLst>
          </p:cNvPr>
          <p:cNvSpPr/>
          <p:nvPr/>
        </p:nvSpPr>
        <p:spPr>
          <a:xfrm>
            <a:off x="8487228" y="6245255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4809-85A7-EF16-0C75-5DC496BB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202CA0"/>
                </a:solidFill>
              </a:rPr>
              <a:t>Sorting Raw Data based on Total Score/Level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47327-909D-F042-9559-F9817262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6"/>
          <a:stretch/>
        </p:blipFill>
        <p:spPr>
          <a:xfrm>
            <a:off x="292140" y="1529115"/>
            <a:ext cx="5525192" cy="3242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3B9A8A-463D-E2EB-FC67-1C4E83660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" r="4635" b="33101"/>
          <a:stretch/>
        </p:blipFill>
        <p:spPr>
          <a:xfrm>
            <a:off x="6095999" y="1600895"/>
            <a:ext cx="5943445" cy="222278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9F506021-D8D5-4D18-B477-736B9E98443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38200" y="5328885"/>
              <a:ext cx="1970244" cy="1108262"/>
            </p:xfrm>
            <a:graphic>
              <a:graphicData uri="http://schemas.microsoft.com/office/powerpoint/2016/slidezoom">
                <pslz:sldZm>
                  <pslz:sldZmObj sldId="270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extLst>
                  <a:ext uri="{FF2B5EF4-FFF2-40B4-BE49-F238E27FC236}">
                    <a16:creationId xmlns:a16="http://schemas.microsoft.com/office/drawing/2014/main" id="{9F506021-D8D5-4D18-B477-736B9E9844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200" y="5328885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5190938-75F1-8C22-23CA-C1BC76BBB8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6" r="9891" b="40859"/>
          <a:stretch/>
        </p:blipFill>
        <p:spPr>
          <a:xfrm>
            <a:off x="6095999" y="4112260"/>
            <a:ext cx="5943445" cy="234359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A99FFD-546E-1743-6161-44D848AEA7AB}"/>
              </a:ext>
            </a:extLst>
          </p:cNvPr>
          <p:cNvCxnSpPr>
            <a:cxnSpLocks/>
          </p:cNvCxnSpPr>
          <p:nvPr/>
        </p:nvCxnSpPr>
        <p:spPr>
          <a:xfrm>
            <a:off x="2296633" y="4697476"/>
            <a:ext cx="6542488" cy="1493091"/>
          </a:xfrm>
          <a:prstGeom prst="straightConnector1">
            <a:avLst/>
          </a:prstGeom>
          <a:noFill/>
          <a:ln w="38100"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261B75-D1E9-1ACB-FFE1-1FA68503D951}"/>
              </a:ext>
            </a:extLst>
          </p:cNvPr>
          <p:cNvCxnSpPr>
            <a:cxnSpLocks/>
          </p:cNvCxnSpPr>
          <p:nvPr/>
        </p:nvCxnSpPr>
        <p:spPr>
          <a:xfrm flipV="1">
            <a:off x="2808444" y="2602264"/>
            <a:ext cx="6030677" cy="2085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F680A-01C6-53D7-5D75-71607E1AAA41}"/>
              </a:ext>
            </a:extLst>
          </p:cNvPr>
          <p:cNvSpPr/>
          <p:nvPr/>
        </p:nvSpPr>
        <p:spPr>
          <a:xfrm>
            <a:off x="2163979" y="4594062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30CA49-F897-1181-4FF6-4B5B9223FD64}"/>
              </a:ext>
            </a:extLst>
          </p:cNvPr>
          <p:cNvSpPr/>
          <p:nvPr/>
        </p:nvSpPr>
        <p:spPr>
          <a:xfrm>
            <a:off x="2661118" y="4584709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105FAE-0E52-B7BA-CA37-530DEB678B31}"/>
              </a:ext>
            </a:extLst>
          </p:cNvPr>
          <p:cNvSpPr/>
          <p:nvPr/>
        </p:nvSpPr>
        <p:spPr>
          <a:xfrm>
            <a:off x="8610521" y="2498850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E9F19A-7540-B3B2-E78C-BBC8A971C14B}"/>
              </a:ext>
            </a:extLst>
          </p:cNvPr>
          <p:cNvSpPr/>
          <p:nvPr/>
        </p:nvSpPr>
        <p:spPr>
          <a:xfrm>
            <a:off x="8624619" y="6087153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AB92-A0A2-5649-9383-AA73935B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202CA0"/>
                </a:solidFill>
              </a:rPr>
              <a:t>Data Worksheet  – Sorting/Computing Areas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C0067356-2636-AD29-0EE9-3D8E40A291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2240231"/>
                  </p:ext>
                </p:extLst>
              </p:nvPr>
            </p:nvGraphicFramePr>
            <p:xfrm>
              <a:off x="950223" y="1612900"/>
              <a:ext cx="4429760" cy="2466340"/>
            </p:xfrm>
            <a:graphic>
              <a:graphicData uri="http://schemas.microsoft.com/office/powerpoint/2016/slidezoom">
                <pslz:sldZm>
                  <pslz:sldZmObj sldId="264" cId="3241323942">
                    <pslz:zmPr id="{92658322-0DD8-4D71-BDC4-6835F3806A1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97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0067356-2636-AD29-0EE9-3D8E40A291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223" y="1612900"/>
                <a:ext cx="44297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96CBB7A1-166E-A80A-904B-D914CB85E0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14766"/>
                  </p:ext>
                </p:extLst>
              </p:nvPr>
            </p:nvGraphicFramePr>
            <p:xfrm>
              <a:off x="6441440" y="1612900"/>
              <a:ext cx="4277360" cy="2466340"/>
            </p:xfrm>
            <a:graphic>
              <a:graphicData uri="http://schemas.microsoft.com/office/powerpoint/2016/slidezoom">
                <pslz:sldZm>
                  <pslz:sldZmObj sldId="265" cId="4019296548">
                    <pslz:zmPr id="{C8C0AF04-5345-4303-B026-97CBFC88D1A9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3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6CBB7A1-166E-A80A-904B-D914CB85E0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1440" y="1612900"/>
                <a:ext cx="42773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A401EBBE-3A07-002D-8B8C-99F27FA31A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6548729"/>
                  </p:ext>
                </p:extLst>
              </p:nvPr>
            </p:nvGraphicFramePr>
            <p:xfrm>
              <a:off x="6438900" y="4244340"/>
              <a:ext cx="4277360" cy="2466340"/>
            </p:xfrm>
            <a:graphic>
              <a:graphicData uri="http://schemas.microsoft.com/office/powerpoint/2016/slidezoom">
                <pslz:sldZm>
                  <pslz:sldZmObj sldId="266" cId="2773339102">
                    <pslz:zmPr id="{EF4DE024-5CB0-48AB-9AE4-1A21914B126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3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401EBBE-3A07-002D-8B8C-99F27FA31A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38900" y="4244340"/>
                <a:ext cx="42773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1BE8FF6B-1D36-938F-C8DA-1DBE425230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1866348"/>
                  </p:ext>
                </p:extLst>
              </p:nvPr>
            </p:nvGraphicFramePr>
            <p:xfrm>
              <a:off x="961475" y="4249103"/>
              <a:ext cx="4429760" cy="2466340"/>
            </p:xfrm>
            <a:graphic>
              <a:graphicData uri="http://schemas.microsoft.com/office/powerpoint/2016/slidezoom">
                <pslz:sldZm>
                  <pslz:sldZmObj sldId="267" cId="2864322033">
                    <pslz:zmPr id="{686F5FD6-BCDD-44F5-AC4F-DAE963C41139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97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BE8FF6B-1D36-938F-C8DA-1DBE425230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1475" y="4249103"/>
                <a:ext cx="44297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Action Button: Go Forward or Next 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A28787F-8ED1-A890-4A8E-CE1AAA2CE467}"/>
              </a:ext>
            </a:extLst>
          </p:cNvPr>
          <p:cNvSpPr/>
          <p:nvPr/>
        </p:nvSpPr>
        <p:spPr>
          <a:xfrm>
            <a:off x="11176000" y="6268720"/>
            <a:ext cx="843280" cy="447675"/>
          </a:xfrm>
          <a:prstGeom prst="actionButtonForwardNext">
            <a:avLst/>
          </a:prstGeom>
          <a:noFill/>
          <a:ln>
            <a:solidFill>
              <a:schemeClr val="accent1">
                <a:shade val="50000"/>
                <a:alpha val="23000"/>
              </a:schemeClr>
            </a:solidFill>
          </a:ln>
          <a:effectLst>
            <a:outerShdw blurRad="50800" dist="50800" dir="5400000" algn="ctr" rotWithShape="0">
              <a:srgbClr val="000000">
                <a:alpha val="7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31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1306</TotalTime>
  <Words>669</Words>
  <Application>Microsoft Office PowerPoint</Application>
  <PresentationFormat>Widescreen</PresentationFormat>
  <Paragraphs>85</Paragraphs>
  <Slides>17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Gallery</vt:lpstr>
      <vt:lpstr>USING EXCEL TO DO STATS</vt:lpstr>
      <vt:lpstr>Using MS Excel as a Tool </vt:lpstr>
      <vt:lpstr>Using a Specialized Excel File</vt:lpstr>
      <vt:lpstr>Specialized Excel File - Description</vt:lpstr>
      <vt:lpstr>Data Worksheet - User Dedicated Areas</vt:lpstr>
      <vt:lpstr>Data Worksheet – Sorting/Computing Areas</vt:lpstr>
      <vt:lpstr>Raw Data Converting, Score/Level and Rank Calculation</vt:lpstr>
      <vt:lpstr>Sorting Converted Data based on Total Score/Level</vt:lpstr>
      <vt:lpstr>Sorting Raw Data based on Total Score/Level</vt:lpstr>
      <vt:lpstr>Variance and Alpha Calculation</vt:lpstr>
      <vt:lpstr>Results worksheet</vt:lpstr>
      <vt:lpstr>Results Worksheet Results obtained based on total score</vt:lpstr>
      <vt:lpstr>Results Worksheet Item statistics based on participants' levels</vt:lpstr>
      <vt:lpstr>Results Worksheet Internal consistency/reliability coefficient</vt:lpstr>
      <vt:lpstr>Results Worksheet  Measures of central tendency/dispersion</vt:lpstr>
      <vt:lpstr>Real Statistics Pack for Excel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Cosmin Sala</dc:creator>
  <cp:lastModifiedBy>Cosmin Sala</cp:lastModifiedBy>
  <cp:revision>7</cp:revision>
  <dcterms:created xsi:type="dcterms:W3CDTF">2022-08-19T16:09:34Z</dcterms:created>
  <dcterms:modified xsi:type="dcterms:W3CDTF">2022-08-31T18:16:24Z</dcterms:modified>
</cp:coreProperties>
</file>