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8" r:id="rId1"/>
  </p:sldMasterIdLst>
  <p:sldIdLst>
    <p:sldId id="294" r:id="rId2"/>
    <p:sldId id="281" r:id="rId3"/>
    <p:sldId id="286" r:id="rId4"/>
    <p:sldId id="287" r:id="rId5"/>
    <p:sldId id="288" r:id="rId6"/>
    <p:sldId id="289" r:id="rId7"/>
    <p:sldId id="265" r:id="rId8"/>
    <p:sldId id="290" r:id="rId9"/>
    <p:sldId id="291" r:id="rId10"/>
    <p:sldId id="292" r:id="rId11"/>
    <p:sldId id="293" r:id="rId12"/>
    <p:sldId id="256" r:id="rId13"/>
    <p:sldId id="257" r:id="rId14"/>
    <p:sldId id="271" r:id="rId15"/>
    <p:sldId id="258" r:id="rId16"/>
    <p:sldId id="259" r:id="rId17"/>
    <p:sldId id="260" r:id="rId18"/>
    <p:sldId id="266" r:id="rId19"/>
    <p:sldId id="261" r:id="rId20"/>
    <p:sldId id="267" r:id="rId21"/>
    <p:sldId id="262" r:id="rId22"/>
    <p:sldId id="269" r:id="rId23"/>
    <p:sldId id="268" r:id="rId24"/>
    <p:sldId id="270" r:id="rId25"/>
    <p:sldId id="263" r:id="rId26"/>
    <p:sldId id="264" r:id="rId27"/>
    <p:sldId id="295" r:id="rId28"/>
    <p:sldId id="272" r:id="rId29"/>
    <p:sldId id="273" r:id="rId30"/>
    <p:sldId id="274" r:id="rId31"/>
    <p:sldId id="278" r:id="rId32"/>
    <p:sldId id="276" r:id="rId33"/>
    <p:sldId id="275" r:id="rId34"/>
    <p:sldId id="277" r:id="rId35"/>
    <p:sldId id="280" r:id="rId36"/>
    <p:sldId id="27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2"/>
    <p:restoredTop sz="94617"/>
  </p:normalViewPr>
  <p:slideViewPr>
    <p:cSldViewPr snapToGrid="0" snapToObjects="1">
      <p:cViewPr>
        <p:scale>
          <a:sx n="79" d="100"/>
          <a:sy n="79" d="100"/>
        </p:scale>
        <p:origin x="-176"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5488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8359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323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8214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9/5/19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488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9/5/19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42135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pPr/>
              <a:t>9/5/19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8894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9/5/19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0014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9/5/19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990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9/5/19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713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9/5/19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955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A87A34-81AB-432B-8DAE-1953F412C126}" type="datetimeFigureOut">
              <a:rPr lang="en-US" smtClean="0"/>
              <a:pPr/>
              <a:t>9/5/19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5259695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EF74B-7A09-E44E-B6CB-40AB1C2B870F}"/>
              </a:ext>
            </a:extLst>
          </p:cNvPr>
          <p:cNvSpPr>
            <a:spLocks noGrp="1"/>
          </p:cNvSpPr>
          <p:nvPr>
            <p:ph type="title"/>
          </p:nvPr>
        </p:nvSpPr>
        <p:spPr/>
        <p:txBody>
          <a:bodyPr>
            <a:normAutofit fontScale="90000"/>
          </a:bodyPr>
          <a:lstStyle/>
          <a:p>
            <a:r>
              <a:rPr lang="en-US" dirty="0">
                <a:solidFill>
                  <a:schemeClr val="tx1"/>
                </a:solidFill>
              </a:rPr>
              <a:t>Interactive Presentation and Hot Topics:</a:t>
            </a:r>
            <a:br>
              <a:rPr lang="en-US" dirty="0">
                <a:solidFill>
                  <a:schemeClr val="tx1"/>
                </a:solidFill>
              </a:rPr>
            </a:br>
            <a:r>
              <a:rPr lang="en-US" dirty="0">
                <a:solidFill>
                  <a:schemeClr val="tx1"/>
                </a:solidFill>
              </a:rPr>
              <a:t>Using Technology for STANAG 6001 Testing</a:t>
            </a:r>
          </a:p>
        </p:txBody>
      </p:sp>
      <p:sp>
        <p:nvSpPr>
          <p:cNvPr id="3" name="Text Placeholder 2">
            <a:extLst>
              <a:ext uri="{FF2B5EF4-FFF2-40B4-BE49-F238E27FC236}">
                <a16:creationId xmlns:a16="http://schemas.microsoft.com/office/drawing/2014/main" id="{0CE41F86-37B4-114D-9AB2-01AB32C205EB}"/>
              </a:ext>
            </a:extLst>
          </p:cNvPr>
          <p:cNvSpPr>
            <a:spLocks noGrp="1"/>
          </p:cNvSpPr>
          <p:nvPr>
            <p:ph type="body" idx="1"/>
          </p:nvPr>
        </p:nvSpPr>
        <p:spPr>
          <a:xfrm>
            <a:off x="3867912" y="4793742"/>
            <a:ext cx="7315200" cy="1185291"/>
          </a:xfrm>
        </p:spPr>
        <p:txBody>
          <a:bodyPr numCol="2"/>
          <a:lstStyle/>
          <a:p>
            <a:r>
              <a:rPr lang="en-US" dirty="0"/>
              <a:t>Troy Cox, PhD</a:t>
            </a:r>
          </a:p>
          <a:p>
            <a:r>
              <a:rPr lang="en-US" dirty="0"/>
              <a:t>Brigham Young University</a:t>
            </a:r>
          </a:p>
          <a:p>
            <a:r>
              <a:rPr lang="en-US" dirty="0"/>
              <a:t>Corina </a:t>
            </a:r>
            <a:r>
              <a:rPr lang="en-US" dirty="0" err="1"/>
              <a:t>Ispas</a:t>
            </a:r>
            <a:endParaRPr lang="en-US" dirty="0"/>
          </a:p>
        </p:txBody>
      </p:sp>
    </p:spTree>
    <p:extLst>
      <p:ext uri="{BB962C8B-B14F-4D97-AF65-F5344CB8AC3E}">
        <p14:creationId xmlns:p14="http://schemas.microsoft.com/office/powerpoint/2010/main" val="4036401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0" y="-114000"/>
            <a:ext cx="11838214" cy="816160"/>
          </a:xfrm>
          <a:prstGeom prst="rect">
            <a:avLst/>
          </a:prstGeom>
          <a:noFill/>
        </p:spPr>
        <p:txBody>
          <a:bodyPr wrap="square" rtlCol="0"/>
          <a:lstStyle/>
          <a:p>
            <a:pPr>
              <a:lnSpc>
                <a:spcPts val="3640"/>
              </a:lnSpc>
            </a:pPr>
            <a:r>
              <a:rPr lang="en-US" sz="3200" dirty="0"/>
              <a:t>Q8 - What topic areas would you like us to address?</a:t>
            </a:r>
          </a:p>
        </p:txBody>
      </p:sp>
      <p:pic>
        <p:nvPicPr>
          <p:cNvPr id="3" name="Object 2"/>
          <p:cNvPicPr>
            <a:picLocks noChangeAspect="1"/>
          </p:cNvPicPr>
          <p:nvPr/>
        </p:nvPicPr>
        <p:blipFill>
          <a:blip r:embed="rId2" cstate="print"/>
          <a:stretch>
            <a:fillRect/>
          </a:stretch>
        </p:blipFill>
        <p:spPr>
          <a:xfrm>
            <a:off x="650377" y="950355"/>
            <a:ext cx="8379323" cy="5000000"/>
          </a:xfrm>
          <a:prstGeom prst="rect">
            <a:avLst/>
          </a:prstGeom>
        </p:spPr>
      </p:pic>
      <p:sp>
        <p:nvSpPr>
          <p:cNvPr id="4" name="TextBox 3">
            <a:extLst>
              <a:ext uri="{FF2B5EF4-FFF2-40B4-BE49-F238E27FC236}">
                <a16:creationId xmlns:a16="http://schemas.microsoft.com/office/drawing/2014/main" id="{1D21E07C-6B42-D14E-B9EA-9B652154FC3D}"/>
              </a:ext>
            </a:extLst>
          </p:cNvPr>
          <p:cNvSpPr txBox="1"/>
          <p:nvPr/>
        </p:nvSpPr>
        <p:spPr>
          <a:xfrm>
            <a:off x="1897879" y="983013"/>
            <a:ext cx="4715192" cy="4824398"/>
          </a:xfrm>
          <a:prstGeom prst="rect">
            <a:avLst/>
          </a:prstGeom>
          <a:noFill/>
        </p:spPr>
        <p:txBody>
          <a:bodyPr wrap="square" rtlCol="0">
            <a:spAutoFit/>
          </a:bodyPr>
          <a:lstStyle/>
          <a:p>
            <a:pPr>
              <a:lnSpc>
                <a:spcPts val="3010"/>
              </a:lnSpc>
            </a:pPr>
            <a:r>
              <a:rPr lang="en-US" dirty="0"/>
              <a:t>Hardware Requirements</a:t>
            </a:r>
          </a:p>
          <a:p>
            <a:pPr>
              <a:lnSpc>
                <a:spcPts val="3010"/>
              </a:lnSpc>
            </a:pPr>
            <a:r>
              <a:rPr lang="en-US" dirty="0"/>
              <a:t>Software Requirements</a:t>
            </a:r>
          </a:p>
          <a:p>
            <a:pPr>
              <a:lnSpc>
                <a:spcPts val="3010"/>
              </a:lnSpc>
            </a:pPr>
            <a:r>
              <a:rPr lang="en-US" dirty="0"/>
              <a:t>Accessories</a:t>
            </a:r>
          </a:p>
          <a:p>
            <a:pPr>
              <a:lnSpc>
                <a:spcPts val="3010"/>
              </a:lnSpc>
            </a:pPr>
            <a:r>
              <a:rPr lang="en-US" dirty="0"/>
              <a:t>Network Requirements</a:t>
            </a:r>
          </a:p>
          <a:p>
            <a:pPr>
              <a:lnSpc>
                <a:spcPts val="3010"/>
              </a:lnSpc>
            </a:pPr>
            <a:r>
              <a:rPr lang="en-US" dirty="0"/>
              <a:t>Technical Development/Support Personnel</a:t>
            </a:r>
          </a:p>
          <a:p>
            <a:pPr>
              <a:lnSpc>
                <a:spcPts val="3010"/>
              </a:lnSpc>
            </a:pPr>
            <a:r>
              <a:rPr lang="en-US" dirty="0"/>
              <a:t>Item Development</a:t>
            </a:r>
          </a:p>
          <a:p>
            <a:pPr>
              <a:lnSpc>
                <a:spcPts val="3010"/>
              </a:lnSpc>
            </a:pPr>
            <a:r>
              <a:rPr lang="en-US" dirty="0"/>
              <a:t>Item Validation</a:t>
            </a:r>
          </a:p>
          <a:p>
            <a:pPr>
              <a:lnSpc>
                <a:spcPts val="3010"/>
              </a:lnSpc>
            </a:pPr>
            <a:r>
              <a:rPr lang="en-US" dirty="0"/>
              <a:t>Item Security</a:t>
            </a:r>
          </a:p>
          <a:p>
            <a:pPr>
              <a:lnSpc>
                <a:spcPts val="3010"/>
              </a:lnSpc>
            </a:pPr>
            <a:r>
              <a:rPr lang="en-US" dirty="0"/>
              <a:t>Item Banking</a:t>
            </a:r>
          </a:p>
          <a:p>
            <a:pPr>
              <a:lnSpc>
                <a:spcPts val="3010"/>
              </a:lnSpc>
            </a:pPr>
            <a:r>
              <a:rPr lang="en-US" dirty="0"/>
              <a:t>Item Exposure</a:t>
            </a:r>
          </a:p>
          <a:p>
            <a:pPr>
              <a:lnSpc>
                <a:spcPts val="3010"/>
              </a:lnSpc>
            </a:pPr>
            <a:r>
              <a:rPr lang="en-US" dirty="0"/>
              <a:t>Adaptive Testing</a:t>
            </a:r>
          </a:p>
          <a:p>
            <a:pPr>
              <a:lnSpc>
                <a:spcPts val="3010"/>
              </a:lnSpc>
            </a:pPr>
            <a:r>
              <a:rPr lang="en-US" dirty="0"/>
              <a:t>Other</a:t>
            </a:r>
          </a:p>
        </p:txBody>
      </p:sp>
    </p:spTree>
    <p:extLst>
      <p:ext uri="{BB962C8B-B14F-4D97-AF65-F5344CB8AC3E}">
        <p14:creationId xmlns:p14="http://schemas.microsoft.com/office/powerpoint/2010/main" val="1505131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1794000" y="140000"/>
            <a:ext cx="8229600" cy="369332"/>
          </a:xfrm>
          <a:prstGeom prst="rect">
            <a:avLst/>
          </a:prstGeom>
          <a:noFill/>
        </p:spPr>
        <p:txBody>
          <a:bodyPr wrap="square" rtlCol="0"/>
          <a:lstStyle/>
          <a:p>
            <a:r>
              <a:rPr lang="en-US" sz="2200" dirty="0"/>
              <a:t>Q9 - Comments:</a:t>
            </a:r>
          </a:p>
        </p:txBody>
      </p:sp>
      <p:graphicFrame>
        <p:nvGraphicFramePr>
          <p:cNvPr id="6" name="Table 5"/>
          <p:cNvGraphicFramePr>
            <a:graphicFrameLocks noGrp="1"/>
          </p:cNvGraphicFramePr>
          <p:nvPr>
            <p:extLst>
              <p:ext uri="{D42A27DB-BD31-4B8C-83A1-F6EECF244321}">
                <p14:modId xmlns:p14="http://schemas.microsoft.com/office/powerpoint/2010/main" val="428797635"/>
              </p:ext>
            </p:extLst>
          </p:nvPr>
        </p:nvGraphicFramePr>
        <p:xfrm>
          <a:off x="457200" y="736600"/>
          <a:ext cx="7850372" cy="5420360"/>
        </p:xfrm>
        <a:graphic>
          <a:graphicData uri="http://schemas.openxmlformats.org/drawingml/2006/table">
            <a:tbl>
              <a:tblPr firstRow="1" bandRow="1">
                <a:tableStyleId>{69012ECD-51FC-41F1-AA8D-1B2483CD663E}</a:tableStyleId>
              </a:tblPr>
              <a:tblGrid>
                <a:gridCol w="7850372">
                  <a:extLst>
                    <a:ext uri="{9D8B030D-6E8A-4147-A177-3AD203B41FA5}">
                      <a16:colId xmlns:a16="http://schemas.microsoft.com/office/drawing/2014/main" val="20000"/>
                    </a:ext>
                  </a:extLst>
                </a:gridCol>
              </a:tblGrid>
              <a:tr h="370840">
                <a:tc>
                  <a:txBody>
                    <a:bodyPr/>
                    <a:lstStyle/>
                    <a:p>
                      <a:r>
                        <a:rPr lang="en-US" sz="1400" dirty="0"/>
                        <a:t>Comments:</a:t>
                      </a:r>
                    </a:p>
                  </a:txBody>
                  <a:tcPr/>
                </a:tc>
                <a:extLst>
                  <a:ext uri="{0D108BD9-81ED-4DB2-BD59-A6C34878D82A}">
                    <a16:rowId xmlns:a16="http://schemas.microsoft.com/office/drawing/2014/main" val="10000"/>
                  </a:ext>
                </a:extLst>
              </a:tr>
              <a:tr h="370840">
                <a:tc>
                  <a:txBody>
                    <a:bodyPr/>
                    <a:lstStyle/>
                    <a:p>
                      <a:r>
                        <a:rPr lang="en-US" sz="1400" dirty="0"/>
                        <a:t>any of the above, as we are still in the stone age as far as computer-delivered testing is concerned.</a:t>
                      </a:r>
                    </a:p>
                  </a:txBody>
                  <a:tcPr/>
                </a:tc>
                <a:extLst>
                  <a:ext uri="{0D108BD9-81ED-4DB2-BD59-A6C34878D82A}">
                    <a16:rowId xmlns:a16="http://schemas.microsoft.com/office/drawing/2014/main" val="10001"/>
                  </a:ext>
                </a:extLst>
              </a:tr>
              <a:tr h="370840">
                <a:tc>
                  <a:txBody>
                    <a:bodyPr/>
                    <a:lstStyle/>
                    <a:p>
                      <a:r>
                        <a:rPr lang="en-US" sz="1400" dirty="0"/>
                        <a:t>I would like to know 1) which software could enable us to extract a conversation without background noise, and 2) how to efficiently develop item banking.</a:t>
                      </a:r>
                    </a:p>
                  </a:txBody>
                  <a:tcPr/>
                </a:tc>
                <a:extLst>
                  <a:ext uri="{0D108BD9-81ED-4DB2-BD59-A6C34878D82A}">
                    <a16:rowId xmlns:a16="http://schemas.microsoft.com/office/drawing/2014/main" val="10002"/>
                  </a:ext>
                </a:extLst>
              </a:tr>
              <a:tr h="370840">
                <a:tc>
                  <a:txBody>
                    <a:bodyPr/>
                    <a:lstStyle/>
                    <a:p>
                      <a:r>
                        <a:rPr lang="en-US" sz="1400" dirty="0"/>
                        <a:t>Everything which is connected with items' behavior would be of interest to me</a:t>
                      </a:r>
                    </a:p>
                  </a:txBody>
                  <a:tcPr/>
                </a:tc>
                <a:extLst>
                  <a:ext uri="{0D108BD9-81ED-4DB2-BD59-A6C34878D82A}">
                    <a16:rowId xmlns:a16="http://schemas.microsoft.com/office/drawing/2014/main" val="10003"/>
                  </a:ext>
                </a:extLst>
              </a:tr>
              <a:tr h="370840">
                <a:tc>
                  <a:txBody>
                    <a:bodyPr/>
                    <a:lstStyle/>
                    <a:p>
                      <a:r>
                        <a:rPr lang="en-US" sz="1400" dirty="0"/>
                        <a:t>The main issue for me is to be able to download any document from the net to prepare the listening tests. And then , It would be so helpful to be able to separate the conversation/ the speech from any other background noise belonging to the downloaded podcast. For this process, audacity is helpless.</a:t>
                      </a:r>
                    </a:p>
                  </a:txBody>
                  <a:tcPr/>
                </a:tc>
                <a:extLst>
                  <a:ext uri="{0D108BD9-81ED-4DB2-BD59-A6C34878D82A}">
                    <a16:rowId xmlns:a16="http://schemas.microsoft.com/office/drawing/2014/main" val="10004"/>
                  </a:ext>
                </a:extLst>
              </a:tr>
              <a:tr h="370840">
                <a:tc>
                  <a:txBody>
                    <a:bodyPr/>
                    <a:lstStyle/>
                    <a:p>
                      <a:r>
                        <a:rPr lang="en-US" sz="1400" dirty="0"/>
                        <a:t>besides the two annual exam sessions, we are also testing on demand</a:t>
                      </a:r>
                    </a:p>
                  </a:txBody>
                  <a:tcPr/>
                </a:tc>
                <a:extLst>
                  <a:ext uri="{0D108BD9-81ED-4DB2-BD59-A6C34878D82A}">
                    <a16:rowId xmlns:a16="http://schemas.microsoft.com/office/drawing/2014/main" val="10005"/>
                  </a:ext>
                </a:extLst>
              </a:tr>
              <a:tr h="370840">
                <a:tc>
                  <a:txBody>
                    <a:bodyPr/>
                    <a:lstStyle/>
                    <a:p>
                      <a:r>
                        <a:rPr lang="en-US" sz="1400" dirty="0"/>
                        <a:t>none</a:t>
                      </a:r>
                    </a:p>
                  </a:txBody>
                  <a:tcPr/>
                </a:tc>
                <a:extLst>
                  <a:ext uri="{0D108BD9-81ED-4DB2-BD59-A6C34878D82A}">
                    <a16:rowId xmlns:a16="http://schemas.microsoft.com/office/drawing/2014/main" val="10006"/>
                  </a:ext>
                </a:extLst>
              </a:tr>
              <a:tr h="370840">
                <a:tc>
                  <a:txBody>
                    <a:bodyPr/>
                    <a:lstStyle/>
                    <a:p>
                      <a:r>
                        <a:rPr lang="en-US" sz="1400" dirty="0"/>
                        <a:t>1) With regard to speaking, testing is sometimes conducted on the telephone and via videoconferencing depending on logistics, costs and other factors.
2) With regard to listening, examinees are tested in a language lab and are given a paper booklet that contains the question (stem) and multiple choice answer options.  Examinees hand mark their answers on an answer sheet. The audio is delivered via computer and headphones.
3) The Italian Armed Forces are currently making combined efforts towards standardizing and implementing computer-delivered testing, item banking, statistical analyses, etc. </a:t>
                      </a:r>
                    </a:p>
                  </a:txBody>
                  <a:tcPr/>
                </a:tc>
                <a:extLst>
                  <a:ext uri="{0D108BD9-81ED-4DB2-BD59-A6C34878D82A}">
                    <a16:rowId xmlns:a16="http://schemas.microsoft.com/office/drawing/2014/main" val="1000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We administer tests on a daily basis - 2 - 5 times a week (there is not this option to select in the first question) </a:t>
                      </a:r>
                    </a:p>
                    <a:p>
                      <a:endParaRPr lang="en-US" sz="1400" dirty="0"/>
                    </a:p>
                  </a:txBody>
                  <a:tcPr/>
                </a:tc>
                <a:extLst>
                  <a:ext uri="{0D108BD9-81ED-4DB2-BD59-A6C34878D82A}">
                    <a16:rowId xmlns:a16="http://schemas.microsoft.com/office/drawing/2014/main" val="319835367"/>
                  </a:ext>
                </a:extLst>
              </a:tr>
            </a:tbl>
          </a:graphicData>
        </a:graphic>
      </p:graphicFrame>
    </p:spTree>
    <p:extLst>
      <p:ext uri="{BB962C8B-B14F-4D97-AF65-F5344CB8AC3E}">
        <p14:creationId xmlns:p14="http://schemas.microsoft.com/office/powerpoint/2010/main" val="756851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3A31-D624-D54E-BB9C-AA7E146F9899}"/>
              </a:ext>
            </a:extLst>
          </p:cNvPr>
          <p:cNvSpPr>
            <a:spLocks noGrp="1"/>
          </p:cNvSpPr>
          <p:nvPr>
            <p:ph type="title"/>
          </p:nvPr>
        </p:nvSpPr>
        <p:spPr/>
        <p:txBody>
          <a:bodyPr>
            <a:normAutofit fontScale="90000"/>
          </a:bodyPr>
          <a:lstStyle/>
          <a:p>
            <a:r>
              <a:rPr lang="en-US" b="1" dirty="0"/>
              <a:t>Questions To Answer Before Administering High Stakes Tests via Computers</a:t>
            </a:r>
            <a:endParaRPr lang="en-US" dirty="0"/>
          </a:p>
        </p:txBody>
      </p:sp>
      <p:sp>
        <p:nvSpPr>
          <p:cNvPr id="3" name="Subtitle 2">
            <a:extLst>
              <a:ext uri="{FF2B5EF4-FFF2-40B4-BE49-F238E27FC236}">
                <a16:creationId xmlns:a16="http://schemas.microsoft.com/office/drawing/2014/main" id="{3E8E7798-7F9D-984B-94CC-3F2A99A65913}"/>
              </a:ext>
            </a:extLst>
          </p:cNvPr>
          <p:cNvSpPr>
            <a:spLocks noGrp="1"/>
          </p:cNvSpPr>
          <p:nvPr>
            <p:ph type="body" idx="1"/>
          </p:nvPr>
        </p:nvSpPr>
        <p:spPr/>
        <p:txBody>
          <a:bodyPr>
            <a:normAutofit fontScale="70000" lnSpcReduction="20000"/>
          </a:bodyPr>
          <a:lstStyle/>
          <a:p>
            <a:r>
              <a:rPr lang="en-US" dirty="0"/>
              <a:t>BILC Testing Workshop</a:t>
            </a:r>
          </a:p>
          <a:p>
            <a:r>
              <a:rPr lang="en-US" dirty="0"/>
              <a:t>Tours, France</a:t>
            </a:r>
          </a:p>
          <a:p>
            <a:r>
              <a:rPr lang="en-US" dirty="0"/>
              <a:t>September 5, 2019</a:t>
            </a:r>
          </a:p>
        </p:txBody>
      </p:sp>
    </p:spTree>
    <p:extLst>
      <p:ext uri="{BB962C8B-B14F-4D97-AF65-F5344CB8AC3E}">
        <p14:creationId xmlns:p14="http://schemas.microsoft.com/office/powerpoint/2010/main" val="2433329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7C884-B6D1-B346-B4F3-031EE9DE7A8C}"/>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9DD16E42-2D69-0E49-8618-76A47FC8383F}"/>
              </a:ext>
            </a:extLst>
          </p:cNvPr>
          <p:cNvSpPr>
            <a:spLocks noGrp="1"/>
          </p:cNvSpPr>
          <p:nvPr>
            <p:ph idx="1"/>
          </p:nvPr>
        </p:nvSpPr>
        <p:spPr/>
        <p:txBody>
          <a:bodyPr/>
          <a:lstStyle/>
          <a:p>
            <a:r>
              <a:rPr lang="en-US" dirty="0"/>
              <a:t>Most classroom tests are low stakes, and thus instructors can experiment with computer-based testing relatively easily. Once the tests become high stakes, however, a number of issues need to be addressed to ensure the tests are valid, reliable and secure. </a:t>
            </a:r>
          </a:p>
        </p:txBody>
      </p:sp>
    </p:spTree>
    <p:extLst>
      <p:ext uri="{BB962C8B-B14F-4D97-AF65-F5344CB8AC3E}">
        <p14:creationId xmlns:p14="http://schemas.microsoft.com/office/powerpoint/2010/main" val="264790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5181B-290E-DE4E-AEFF-931D7BF7A2B5}"/>
              </a:ext>
            </a:extLst>
          </p:cNvPr>
          <p:cNvSpPr>
            <a:spLocks noGrp="1"/>
          </p:cNvSpPr>
          <p:nvPr>
            <p:ph type="title"/>
          </p:nvPr>
        </p:nvSpPr>
        <p:spPr/>
        <p:txBody>
          <a:bodyPr/>
          <a:lstStyle/>
          <a:p>
            <a:r>
              <a:rPr lang="en-US" dirty="0"/>
              <a:t>Things to Consider</a:t>
            </a:r>
          </a:p>
        </p:txBody>
      </p:sp>
      <p:sp>
        <p:nvSpPr>
          <p:cNvPr id="3" name="Content Placeholder 2">
            <a:extLst>
              <a:ext uri="{FF2B5EF4-FFF2-40B4-BE49-F238E27FC236}">
                <a16:creationId xmlns:a16="http://schemas.microsoft.com/office/drawing/2014/main" id="{67EA7150-A036-3643-B75E-DAAE9B2440DA}"/>
              </a:ext>
            </a:extLst>
          </p:cNvPr>
          <p:cNvSpPr>
            <a:spLocks noGrp="1"/>
          </p:cNvSpPr>
          <p:nvPr>
            <p:ph idx="1"/>
          </p:nvPr>
        </p:nvSpPr>
        <p:spPr>
          <a:xfrm>
            <a:off x="3869268" y="864108"/>
            <a:ext cx="7315200" cy="3736467"/>
          </a:xfrm>
        </p:spPr>
        <p:txBody>
          <a:bodyPr numCol="2">
            <a:normAutofit/>
          </a:bodyPr>
          <a:lstStyle/>
          <a:p>
            <a:pPr marL="0" indent="0">
              <a:buNone/>
            </a:pPr>
            <a:r>
              <a:rPr lang="en-US" b="1" dirty="0"/>
              <a:t>Computer-based Testing</a:t>
            </a:r>
          </a:p>
          <a:p>
            <a:r>
              <a:rPr lang="en-US" dirty="0"/>
              <a:t>Physical Set-up</a:t>
            </a:r>
          </a:p>
          <a:p>
            <a:r>
              <a:rPr lang="en-US" dirty="0"/>
              <a:t>Test Creation</a:t>
            </a:r>
          </a:p>
          <a:p>
            <a:r>
              <a:rPr lang="en-US" dirty="0"/>
              <a:t>Test Security</a:t>
            </a:r>
          </a:p>
          <a:p>
            <a:r>
              <a:rPr lang="en-US" dirty="0"/>
              <a:t>Test Administration</a:t>
            </a:r>
          </a:p>
          <a:p>
            <a:r>
              <a:rPr lang="en-US" dirty="0"/>
              <a:t>Test Scoring</a:t>
            </a:r>
          </a:p>
          <a:p>
            <a:r>
              <a:rPr lang="en-US" dirty="0"/>
              <a:t>Test Reporting</a:t>
            </a:r>
          </a:p>
          <a:p>
            <a:endParaRPr lang="en-US" dirty="0"/>
          </a:p>
          <a:p>
            <a:endParaRPr lang="en-US" dirty="0"/>
          </a:p>
          <a:p>
            <a:r>
              <a:rPr lang="en-US" dirty="0"/>
              <a:t>Items</a:t>
            </a:r>
          </a:p>
          <a:p>
            <a:pPr lvl="1"/>
            <a:r>
              <a:rPr lang="en-US" dirty="0"/>
              <a:t>Development</a:t>
            </a:r>
          </a:p>
          <a:p>
            <a:pPr lvl="1"/>
            <a:r>
              <a:rPr lang="en-US" dirty="0"/>
              <a:t>Validation</a:t>
            </a:r>
          </a:p>
          <a:p>
            <a:pPr lvl="1"/>
            <a:r>
              <a:rPr lang="en-US" dirty="0"/>
              <a:t>Banking</a:t>
            </a:r>
          </a:p>
          <a:p>
            <a:pPr lvl="1"/>
            <a:r>
              <a:rPr lang="en-US" dirty="0"/>
              <a:t>Exposure</a:t>
            </a:r>
          </a:p>
          <a:p>
            <a:r>
              <a:rPr lang="en-US" dirty="0"/>
              <a:t>Adaptive Testing</a:t>
            </a:r>
          </a:p>
          <a:p>
            <a:pPr marL="0" indent="0">
              <a:buNone/>
            </a:pPr>
            <a:endParaRPr lang="en-US" dirty="0"/>
          </a:p>
        </p:txBody>
      </p:sp>
      <p:sp>
        <p:nvSpPr>
          <p:cNvPr id="4" name="TextBox 3">
            <a:extLst>
              <a:ext uri="{FF2B5EF4-FFF2-40B4-BE49-F238E27FC236}">
                <a16:creationId xmlns:a16="http://schemas.microsoft.com/office/drawing/2014/main" id="{45D3CC59-EAC6-C041-9CFA-D6B6E3C2D68E}"/>
              </a:ext>
            </a:extLst>
          </p:cNvPr>
          <p:cNvSpPr txBox="1"/>
          <p:nvPr/>
        </p:nvSpPr>
        <p:spPr>
          <a:xfrm>
            <a:off x="3869268" y="4486275"/>
            <a:ext cx="6932082" cy="646331"/>
          </a:xfrm>
          <a:prstGeom prst="rect">
            <a:avLst/>
          </a:prstGeom>
          <a:noFill/>
        </p:spPr>
        <p:txBody>
          <a:bodyPr wrap="square" rtlCol="0">
            <a:spAutoFit/>
          </a:bodyPr>
          <a:lstStyle/>
          <a:p>
            <a:r>
              <a:rPr lang="en-US" dirty="0"/>
              <a:t>In 3 minutes, look at the topics above and write down everything you think is important to consider.</a:t>
            </a:r>
          </a:p>
        </p:txBody>
      </p:sp>
    </p:spTree>
    <p:extLst>
      <p:ext uri="{BB962C8B-B14F-4D97-AF65-F5344CB8AC3E}">
        <p14:creationId xmlns:p14="http://schemas.microsoft.com/office/powerpoint/2010/main" val="1942787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lstStyle/>
          <a:p>
            <a:r>
              <a:rPr lang="en-US" b="1" dirty="0"/>
              <a:t>Physical Set-up</a:t>
            </a:r>
            <a:endParaRPr lang="en-US"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lstStyle/>
          <a:p>
            <a:r>
              <a:rPr lang="en-US" b="1" dirty="0"/>
              <a:t>In small groups, determine what resources are needed to start testing with computers.</a:t>
            </a:r>
          </a:p>
        </p:txBody>
      </p:sp>
    </p:spTree>
    <p:extLst>
      <p:ext uri="{BB962C8B-B14F-4D97-AF65-F5344CB8AC3E}">
        <p14:creationId xmlns:p14="http://schemas.microsoft.com/office/powerpoint/2010/main" val="3047630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lstStyle/>
          <a:p>
            <a:r>
              <a:rPr lang="en-US" b="1" dirty="0"/>
              <a:t>Physical Set-up</a:t>
            </a:r>
            <a:endParaRPr lang="en-US"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lstStyle/>
          <a:p>
            <a:r>
              <a:rPr lang="en-US" dirty="0"/>
              <a:t>Do you have the </a:t>
            </a:r>
            <a:r>
              <a:rPr lang="en-US" b="1" dirty="0"/>
              <a:t>funds</a:t>
            </a:r>
            <a:r>
              <a:rPr lang="en-US" dirty="0"/>
              <a:t> for computers?</a:t>
            </a:r>
          </a:p>
          <a:p>
            <a:r>
              <a:rPr lang="en-US" dirty="0"/>
              <a:t>Do you have a </a:t>
            </a:r>
            <a:r>
              <a:rPr lang="en-US" b="1" dirty="0"/>
              <a:t>network</a:t>
            </a:r>
            <a:r>
              <a:rPr lang="en-US" dirty="0"/>
              <a:t> with access to servers?</a:t>
            </a:r>
          </a:p>
          <a:p>
            <a:pPr lvl="1"/>
            <a:r>
              <a:rPr lang="en-US" dirty="0"/>
              <a:t>If not, are you prepared to distribute and gather results one at a time?</a:t>
            </a:r>
          </a:p>
          <a:p>
            <a:r>
              <a:rPr lang="en-US" dirty="0"/>
              <a:t>Do you have (or have access to) the </a:t>
            </a:r>
            <a:r>
              <a:rPr lang="en-US" b="1" dirty="0"/>
              <a:t>technical expertise </a:t>
            </a:r>
            <a:r>
              <a:rPr lang="en-US" dirty="0"/>
              <a:t>to set up the </a:t>
            </a:r>
            <a:r>
              <a:rPr lang="en-US" b="1" dirty="0"/>
              <a:t>computers</a:t>
            </a:r>
            <a:r>
              <a:rPr lang="en-US" dirty="0"/>
              <a:t>?</a:t>
            </a:r>
          </a:p>
          <a:p>
            <a:r>
              <a:rPr lang="en-US" dirty="0"/>
              <a:t>Do you have (or have access to) the technical expertise to install the </a:t>
            </a:r>
            <a:r>
              <a:rPr lang="en-US" b="1" dirty="0"/>
              <a:t>software</a:t>
            </a:r>
            <a:r>
              <a:rPr lang="en-US" dirty="0"/>
              <a:t>?</a:t>
            </a:r>
          </a:p>
          <a:p>
            <a:r>
              <a:rPr lang="en-US" dirty="0"/>
              <a:t>Do you have a way to </a:t>
            </a:r>
            <a:r>
              <a:rPr lang="en-US" b="1" dirty="0"/>
              <a:t>restrict the IP addresses </a:t>
            </a:r>
            <a:r>
              <a:rPr lang="en-US" dirty="0"/>
              <a:t>of the computers (client and server) to improve test security and reduce the likelihood of external, unauthorized access? </a:t>
            </a:r>
          </a:p>
        </p:txBody>
      </p:sp>
    </p:spTree>
    <p:extLst>
      <p:ext uri="{BB962C8B-B14F-4D97-AF65-F5344CB8AC3E}">
        <p14:creationId xmlns:p14="http://schemas.microsoft.com/office/powerpoint/2010/main" val="1625156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lstStyle/>
          <a:p>
            <a:r>
              <a:rPr lang="en-US" b="1" dirty="0"/>
              <a:t>Test Creation</a:t>
            </a:r>
            <a:endParaRPr lang="en-US"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lstStyle/>
          <a:p>
            <a:r>
              <a:rPr lang="en-US" b="1" dirty="0"/>
              <a:t>In small groups, discuss what resources are needed to create computerized tests.</a:t>
            </a:r>
          </a:p>
        </p:txBody>
      </p:sp>
    </p:spTree>
    <p:extLst>
      <p:ext uri="{BB962C8B-B14F-4D97-AF65-F5344CB8AC3E}">
        <p14:creationId xmlns:p14="http://schemas.microsoft.com/office/powerpoint/2010/main" val="3788414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lstStyle/>
          <a:p>
            <a:r>
              <a:rPr lang="en-US" b="1" dirty="0"/>
              <a:t>Test Creation</a:t>
            </a:r>
            <a:endParaRPr lang="en-US"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lstStyle/>
          <a:p>
            <a:pPr lvl="0"/>
            <a:r>
              <a:rPr lang="en-US" dirty="0"/>
              <a:t>Do you have the funds for the </a:t>
            </a:r>
            <a:r>
              <a:rPr lang="en-US" b="1" dirty="0"/>
              <a:t>software</a:t>
            </a:r>
            <a:r>
              <a:rPr lang="en-US" dirty="0"/>
              <a:t> to create the tests?</a:t>
            </a:r>
          </a:p>
          <a:p>
            <a:pPr lvl="1"/>
            <a:r>
              <a:rPr lang="en-US" dirty="0"/>
              <a:t>Is there </a:t>
            </a:r>
            <a:r>
              <a:rPr lang="en-US" b="1" dirty="0"/>
              <a:t>existing software</a:t>
            </a:r>
            <a:r>
              <a:rPr lang="en-US" dirty="0"/>
              <a:t>?</a:t>
            </a:r>
          </a:p>
          <a:p>
            <a:pPr lvl="1"/>
            <a:r>
              <a:rPr lang="en-US" dirty="0"/>
              <a:t>How will you </a:t>
            </a:r>
            <a:r>
              <a:rPr lang="en-US" b="1" dirty="0"/>
              <a:t>support</a:t>
            </a:r>
            <a:r>
              <a:rPr lang="en-US" dirty="0"/>
              <a:t> it?</a:t>
            </a:r>
          </a:p>
          <a:p>
            <a:pPr lvl="1"/>
            <a:r>
              <a:rPr lang="en-US" dirty="0"/>
              <a:t>If </a:t>
            </a:r>
            <a:r>
              <a:rPr lang="en-US" b="1" dirty="0"/>
              <a:t>hiring a programmer</a:t>
            </a:r>
            <a:r>
              <a:rPr lang="en-US" dirty="0"/>
              <a:t>, what steps need to be taken to ensure </a:t>
            </a:r>
            <a:r>
              <a:rPr lang="en-US" b="1" dirty="0"/>
              <a:t>continuity</a:t>
            </a:r>
            <a:r>
              <a:rPr lang="en-US" dirty="0"/>
              <a:t> of the product?</a:t>
            </a:r>
          </a:p>
          <a:p>
            <a:endParaRPr lang="en-US" dirty="0"/>
          </a:p>
        </p:txBody>
      </p:sp>
    </p:spTree>
    <p:extLst>
      <p:ext uri="{BB962C8B-B14F-4D97-AF65-F5344CB8AC3E}">
        <p14:creationId xmlns:p14="http://schemas.microsoft.com/office/powerpoint/2010/main" val="2282824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lstStyle/>
          <a:p>
            <a:r>
              <a:rPr lang="en-US" b="1" dirty="0"/>
              <a:t>Test Security</a:t>
            </a:r>
            <a:endParaRPr lang="en-US"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lstStyle/>
          <a:p>
            <a:r>
              <a:rPr lang="en-US" b="1" dirty="0"/>
              <a:t>In small groups, discuss what you need to do to ensure your tests are secure.</a:t>
            </a:r>
          </a:p>
        </p:txBody>
      </p:sp>
    </p:spTree>
    <p:extLst>
      <p:ext uri="{BB962C8B-B14F-4D97-AF65-F5344CB8AC3E}">
        <p14:creationId xmlns:p14="http://schemas.microsoft.com/office/powerpoint/2010/main" val="183099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852488" y="1003057"/>
            <a:ext cx="8229600" cy="1200000"/>
          </a:xfrm>
          <a:prstGeom prst="rect">
            <a:avLst/>
          </a:prstGeom>
          <a:noFill/>
        </p:spPr>
        <p:txBody>
          <a:bodyPr wrap="square" rtlCol="0"/>
          <a:lstStyle/>
          <a:p>
            <a:pPr algn="ctr"/>
            <a:endParaRPr lang="en-US" sz="4800" dirty="0"/>
          </a:p>
        </p:txBody>
      </p:sp>
      <p:sp>
        <p:nvSpPr>
          <p:cNvPr id="5" name="Title 4">
            <a:extLst>
              <a:ext uri="{FF2B5EF4-FFF2-40B4-BE49-F238E27FC236}">
                <a16:creationId xmlns:a16="http://schemas.microsoft.com/office/drawing/2014/main" id="{81ED43D2-CF2D-7841-97C5-87147FA003F9}"/>
              </a:ext>
            </a:extLst>
          </p:cNvPr>
          <p:cNvSpPr>
            <a:spLocks noGrp="1"/>
          </p:cNvSpPr>
          <p:nvPr>
            <p:ph type="title"/>
          </p:nvPr>
        </p:nvSpPr>
        <p:spPr/>
        <p:txBody>
          <a:bodyPr>
            <a:normAutofit/>
          </a:bodyPr>
          <a:lstStyle/>
          <a:p>
            <a:r>
              <a:rPr lang="en-US" sz="6000" dirty="0">
                <a:solidFill>
                  <a:schemeClr val="tx1"/>
                </a:solidFill>
                <a:latin typeface="Helvetica" pitchFamily="34" charset="0"/>
                <a:cs typeface="Helvetica" pitchFamily="34" charset="0"/>
              </a:rPr>
              <a:t>Technology Use Survey Results</a:t>
            </a:r>
            <a:endParaRPr lang="en-US" dirty="0">
              <a:solidFill>
                <a:schemeClr val="tx1"/>
              </a:solidFill>
            </a:endParaRPr>
          </a:p>
        </p:txBody>
      </p:sp>
    </p:spTree>
    <p:extLst>
      <p:ext uri="{BB962C8B-B14F-4D97-AF65-F5344CB8AC3E}">
        <p14:creationId xmlns:p14="http://schemas.microsoft.com/office/powerpoint/2010/main" val="147359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lstStyle/>
          <a:p>
            <a:r>
              <a:rPr lang="en-US" b="1" dirty="0"/>
              <a:t>Test Security</a:t>
            </a:r>
            <a:endParaRPr lang="en-US"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lstStyle/>
          <a:p>
            <a:r>
              <a:rPr lang="en-US" dirty="0"/>
              <a:t>Do you have a plan on how your items will be secure and less likely to be compromised when </a:t>
            </a:r>
            <a:r>
              <a:rPr lang="en-US" b="1" dirty="0"/>
              <a:t>stored and accessed digitally</a:t>
            </a:r>
            <a:r>
              <a:rPr lang="en-US" dirty="0"/>
              <a:t>?</a:t>
            </a:r>
          </a:p>
          <a:p>
            <a:r>
              <a:rPr lang="en-US" dirty="0"/>
              <a:t>Do you have a </a:t>
            </a:r>
            <a:r>
              <a:rPr lang="en-US" b="1" dirty="0"/>
              <a:t>Non-Disclosure Agreement (NDA) </a:t>
            </a:r>
            <a:r>
              <a:rPr lang="en-US" dirty="0"/>
              <a:t>for anyone that will have access to the items?</a:t>
            </a:r>
          </a:p>
          <a:p>
            <a:r>
              <a:rPr lang="en-US" dirty="0"/>
              <a:t>Do you have </a:t>
            </a:r>
            <a:r>
              <a:rPr lang="en-US" b="1" dirty="0"/>
              <a:t>end user and proctor agreements </a:t>
            </a:r>
            <a:r>
              <a:rPr lang="en-US" dirty="0"/>
              <a:t>in place to safeguard item integrity?</a:t>
            </a:r>
          </a:p>
          <a:p>
            <a:r>
              <a:rPr lang="en-US" dirty="0"/>
              <a:t>Do you have a </a:t>
            </a:r>
            <a:r>
              <a:rPr lang="en-US" b="1" dirty="0"/>
              <a:t>system</a:t>
            </a:r>
            <a:r>
              <a:rPr lang="en-US" dirty="0"/>
              <a:t> in place to </a:t>
            </a:r>
            <a:r>
              <a:rPr lang="en-US" b="1" dirty="0"/>
              <a:t>check-in</a:t>
            </a:r>
            <a:r>
              <a:rPr lang="en-US" dirty="0"/>
              <a:t> students and ensure the </a:t>
            </a:r>
            <a:r>
              <a:rPr lang="en-US" b="1" dirty="0"/>
              <a:t>identity</a:t>
            </a:r>
            <a:r>
              <a:rPr lang="en-US" dirty="0"/>
              <a:t> of the test-taker?</a:t>
            </a:r>
          </a:p>
          <a:p>
            <a:endParaRPr lang="en-US" dirty="0"/>
          </a:p>
        </p:txBody>
      </p:sp>
    </p:spTree>
    <p:extLst>
      <p:ext uri="{BB962C8B-B14F-4D97-AF65-F5344CB8AC3E}">
        <p14:creationId xmlns:p14="http://schemas.microsoft.com/office/powerpoint/2010/main" val="213509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normAutofit/>
          </a:bodyPr>
          <a:lstStyle/>
          <a:p>
            <a:r>
              <a:rPr lang="en-US" sz="3200" b="1" dirty="0"/>
              <a:t>Test Administration</a:t>
            </a:r>
            <a:endParaRPr lang="en-US" sz="3200"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lstStyle/>
          <a:p>
            <a:r>
              <a:rPr lang="en-US" b="1" dirty="0"/>
              <a:t>In small groups, determine what resources are needed to administer computer-based tests.</a:t>
            </a:r>
          </a:p>
        </p:txBody>
      </p:sp>
    </p:spTree>
    <p:extLst>
      <p:ext uri="{BB962C8B-B14F-4D97-AF65-F5344CB8AC3E}">
        <p14:creationId xmlns:p14="http://schemas.microsoft.com/office/powerpoint/2010/main" val="199185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normAutofit/>
          </a:bodyPr>
          <a:lstStyle/>
          <a:p>
            <a:r>
              <a:rPr lang="en-US" sz="3200" b="1" dirty="0"/>
              <a:t>Test Administration</a:t>
            </a:r>
            <a:endParaRPr lang="en-US" sz="3200"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lstStyle/>
          <a:p>
            <a:pPr lvl="0"/>
            <a:r>
              <a:rPr lang="en-US" dirty="0"/>
              <a:t>Do you have adequate </a:t>
            </a:r>
            <a:r>
              <a:rPr lang="en-US" b="1" dirty="0"/>
              <a:t>staffing</a:t>
            </a:r>
            <a:r>
              <a:rPr lang="en-US" dirty="0"/>
              <a:t> (proctors, tech support) to ensure smooth test delivery?</a:t>
            </a:r>
          </a:p>
          <a:p>
            <a:pPr lvl="0"/>
            <a:r>
              <a:rPr lang="en-US" dirty="0"/>
              <a:t>Do you have </a:t>
            </a:r>
            <a:r>
              <a:rPr lang="en-US" b="1" dirty="0"/>
              <a:t>adequate numbers of devices </a:t>
            </a:r>
            <a:r>
              <a:rPr lang="en-US" dirty="0"/>
              <a:t>(including accessories like </a:t>
            </a:r>
            <a:r>
              <a:rPr lang="en-US" b="1" dirty="0"/>
              <a:t>headphones</a:t>
            </a:r>
            <a:r>
              <a:rPr lang="en-US" dirty="0"/>
              <a:t>) to serve your testing circumstances?</a:t>
            </a:r>
          </a:p>
          <a:p>
            <a:pPr lvl="1"/>
            <a:r>
              <a:rPr lang="en-US" dirty="0"/>
              <a:t>Do you have any </a:t>
            </a:r>
            <a:r>
              <a:rPr lang="en-US" b="1" dirty="0"/>
              <a:t>back-ups </a:t>
            </a:r>
            <a:r>
              <a:rPr lang="en-US" dirty="0"/>
              <a:t>for equipment failure?</a:t>
            </a:r>
          </a:p>
          <a:p>
            <a:pPr lvl="0"/>
            <a:r>
              <a:rPr lang="en-US" dirty="0"/>
              <a:t>Do you have system in place to </a:t>
            </a:r>
            <a:r>
              <a:rPr lang="en-US" b="1" dirty="0"/>
              <a:t>log problem </a:t>
            </a:r>
            <a:r>
              <a:rPr lang="en-US" dirty="0"/>
              <a:t>or irregularities that occurred?</a:t>
            </a:r>
          </a:p>
          <a:p>
            <a:endParaRPr lang="en-US" b="1" dirty="0"/>
          </a:p>
        </p:txBody>
      </p:sp>
    </p:spTree>
    <p:extLst>
      <p:ext uri="{BB962C8B-B14F-4D97-AF65-F5344CB8AC3E}">
        <p14:creationId xmlns:p14="http://schemas.microsoft.com/office/powerpoint/2010/main" val="2779787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normAutofit/>
          </a:bodyPr>
          <a:lstStyle/>
          <a:p>
            <a:r>
              <a:rPr lang="en-US" sz="3200" b="1" dirty="0"/>
              <a:t>Test Scoring</a:t>
            </a:r>
            <a:endParaRPr lang="en-US" sz="3200"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lstStyle/>
          <a:p>
            <a:r>
              <a:rPr lang="en-US" b="1" dirty="0"/>
              <a:t>In small groups, determine how responses will be scored.</a:t>
            </a:r>
          </a:p>
        </p:txBody>
      </p:sp>
    </p:spTree>
    <p:extLst>
      <p:ext uri="{BB962C8B-B14F-4D97-AF65-F5344CB8AC3E}">
        <p14:creationId xmlns:p14="http://schemas.microsoft.com/office/powerpoint/2010/main" val="997583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normAutofit/>
          </a:bodyPr>
          <a:lstStyle/>
          <a:p>
            <a:r>
              <a:rPr lang="en-US" sz="3200" b="1" dirty="0"/>
              <a:t>Test Scoring</a:t>
            </a:r>
            <a:endParaRPr lang="en-US" sz="3200"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lstStyle/>
          <a:p>
            <a:pPr lvl="0"/>
            <a:r>
              <a:rPr lang="en-US" dirty="0"/>
              <a:t>Do you have a system in place to </a:t>
            </a:r>
            <a:r>
              <a:rPr lang="en-US" b="1" dirty="0"/>
              <a:t>store results </a:t>
            </a:r>
            <a:r>
              <a:rPr lang="en-US" dirty="0"/>
              <a:t>in a central location such as a </a:t>
            </a:r>
            <a:r>
              <a:rPr lang="en-US" b="1" dirty="0"/>
              <a:t>server</a:t>
            </a:r>
            <a:r>
              <a:rPr lang="en-US" dirty="0"/>
              <a:t>?</a:t>
            </a:r>
          </a:p>
          <a:p>
            <a:pPr lvl="1"/>
            <a:r>
              <a:rPr lang="en-US" dirty="0"/>
              <a:t>If not, do you have staffing to move from </a:t>
            </a:r>
            <a:r>
              <a:rPr lang="en-US" b="1" dirty="0"/>
              <a:t>machine to machine </a:t>
            </a:r>
            <a:r>
              <a:rPr lang="en-US" dirty="0"/>
              <a:t>to copy results to a portable drive?</a:t>
            </a:r>
          </a:p>
          <a:p>
            <a:pPr lvl="0"/>
            <a:r>
              <a:rPr lang="en-US" dirty="0"/>
              <a:t>Do you have </a:t>
            </a:r>
            <a:r>
              <a:rPr lang="en-US" b="1" dirty="0"/>
              <a:t>software</a:t>
            </a:r>
            <a:r>
              <a:rPr lang="en-US" dirty="0"/>
              <a:t> to score the tests </a:t>
            </a:r>
            <a:r>
              <a:rPr lang="en-US" b="1" dirty="0"/>
              <a:t>automatically</a:t>
            </a:r>
            <a:r>
              <a:rPr lang="en-US" dirty="0"/>
              <a:t>?</a:t>
            </a:r>
          </a:p>
          <a:p>
            <a:pPr lvl="0"/>
            <a:r>
              <a:rPr lang="en-US" dirty="0"/>
              <a:t>Do you have software to </a:t>
            </a:r>
            <a:r>
              <a:rPr lang="en-US" b="1" dirty="0"/>
              <a:t>assign raters </a:t>
            </a:r>
            <a:r>
              <a:rPr lang="en-US" dirty="0"/>
              <a:t>to </a:t>
            </a:r>
            <a:r>
              <a:rPr lang="en-US" b="1" dirty="0"/>
              <a:t>judge open-ended assessments </a:t>
            </a:r>
            <a:r>
              <a:rPr lang="en-US" dirty="0"/>
              <a:t>such as speaking or writing?</a:t>
            </a:r>
          </a:p>
          <a:p>
            <a:pPr lvl="1"/>
            <a:r>
              <a:rPr lang="en-US" dirty="0"/>
              <a:t>Do you have a system to ensure the raters are assigned in a manner to </a:t>
            </a:r>
            <a:r>
              <a:rPr lang="en-US" b="1" dirty="0"/>
              <a:t>minimize rater drift</a:t>
            </a:r>
            <a:r>
              <a:rPr lang="en-US" dirty="0"/>
              <a:t>?</a:t>
            </a:r>
          </a:p>
          <a:p>
            <a:pPr lvl="1"/>
            <a:r>
              <a:rPr lang="en-US" dirty="0"/>
              <a:t>Do you have </a:t>
            </a:r>
            <a:r>
              <a:rPr lang="en-US" b="1" dirty="0"/>
              <a:t>method</a:t>
            </a:r>
            <a:r>
              <a:rPr lang="en-US" dirty="0"/>
              <a:t> to account for </a:t>
            </a:r>
            <a:r>
              <a:rPr lang="en-US" b="1" dirty="0"/>
              <a:t>rater disagreement </a:t>
            </a:r>
            <a:r>
              <a:rPr lang="en-US" dirty="0"/>
              <a:t>established?</a:t>
            </a:r>
          </a:p>
        </p:txBody>
      </p:sp>
    </p:spTree>
    <p:extLst>
      <p:ext uri="{BB962C8B-B14F-4D97-AF65-F5344CB8AC3E}">
        <p14:creationId xmlns:p14="http://schemas.microsoft.com/office/powerpoint/2010/main" val="3809987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lstStyle/>
          <a:p>
            <a:r>
              <a:rPr lang="en-US" b="1" dirty="0"/>
              <a:t>Test Reporting</a:t>
            </a:r>
            <a:endParaRPr lang="en-US"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lstStyle/>
          <a:p>
            <a:r>
              <a:rPr lang="en-US" b="1" dirty="0"/>
              <a:t>In small groups, determine what decisions need to be made about reporting the results</a:t>
            </a:r>
          </a:p>
        </p:txBody>
      </p:sp>
    </p:spTree>
    <p:extLst>
      <p:ext uri="{BB962C8B-B14F-4D97-AF65-F5344CB8AC3E}">
        <p14:creationId xmlns:p14="http://schemas.microsoft.com/office/powerpoint/2010/main" val="3645721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914B-FE19-1546-8380-09D810D1DE76}"/>
              </a:ext>
            </a:extLst>
          </p:cNvPr>
          <p:cNvSpPr>
            <a:spLocks noGrp="1"/>
          </p:cNvSpPr>
          <p:nvPr>
            <p:ph type="title"/>
          </p:nvPr>
        </p:nvSpPr>
        <p:spPr/>
        <p:txBody>
          <a:bodyPr/>
          <a:lstStyle/>
          <a:p>
            <a:r>
              <a:rPr lang="en-US" b="1" dirty="0"/>
              <a:t>Test Reporting</a:t>
            </a:r>
            <a:endParaRPr lang="en-US" dirty="0"/>
          </a:p>
        </p:txBody>
      </p:sp>
      <p:sp>
        <p:nvSpPr>
          <p:cNvPr id="3" name="Content Placeholder 2">
            <a:extLst>
              <a:ext uri="{FF2B5EF4-FFF2-40B4-BE49-F238E27FC236}">
                <a16:creationId xmlns:a16="http://schemas.microsoft.com/office/drawing/2014/main" id="{6957F7FB-4A6F-1644-A708-CDB9EF2E0B46}"/>
              </a:ext>
            </a:extLst>
          </p:cNvPr>
          <p:cNvSpPr>
            <a:spLocks noGrp="1"/>
          </p:cNvSpPr>
          <p:nvPr>
            <p:ph idx="1"/>
          </p:nvPr>
        </p:nvSpPr>
        <p:spPr/>
        <p:txBody>
          <a:bodyPr/>
          <a:lstStyle/>
          <a:p>
            <a:pPr lvl="0"/>
            <a:r>
              <a:rPr lang="en-US" dirty="0"/>
              <a:t>Will the examinees </a:t>
            </a:r>
            <a:r>
              <a:rPr lang="en-US" b="1" dirty="0"/>
              <a:t>receive their scores </a:t>
            </a:r>
            <a:r>
              <a:rPr lang="en-US" dirty="0"/>
              <a:t>at the time they take the assessment?</a:t>
            </a:r>
          </a:p>
          <a:p>
            <a:pPr lvl="1"/>
            <a:r>
              <a:rPr lang="en-US" dirty="0"/>
              <a:t>If so, do you have a way to ensure answers aren’t exposed via </a:t>
            </a:r>
            <a:r>
              <a:rPr lang="en-US" b="1" dirty="0"/>
              <a:t>brain dumps</a:t>
            </a:r>
            <a:r>
              <a:rPr lang="en-US" dirty="0"/>
              <a:t>?</a:t>
            </a:r>
          </a:p>
          <a:p>
            <a:pPr lvl="0"/>
            <a:r>
              <a:rPr lang="en-US" dirty="0"/>
              <a:t>Will the examinees have an </a:t>
            </a:r>
            <a:r>
              <a:rPr lang="en-US" b="1" dirty="0"/>
              <a:t>electronically secure method </a:t>
            </a:r>
            <a:r>
              <a:rPr lang="en-US" dirty="0"/>
              <a:t>to receive their scores?</a:t>
            </a:r>
          </a:p>
        </p:txBody>
      </p:sp>
    </p:spTree>
    <p:extLst>
      <p:ext uri="{BB962C8B-B14F-4D97-AF65-F5344CB8AC3E}">
        <p14:creationId xmlns:p14="http://schemas.microsoft.com/office/powerpoint/2010/main" val="4150269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F0ADBB-A943-FE44-ADA1-3C5153E175CC}"/>
              </a:ext>
            </a:extLst>
          </p:cNvPr>
          <p:cNvSpPr>
            <a:spLocks noGrp="1"/>
          </p:cNvSpPr>
          <p:nvPr>
            <p:ph type="title"/>
          </p:nvPr>
        </p:nvSpPr>
        <p:spPr/>
        <p:txBody>
          <a:bodyPr/>
          <a:lstStyle/>
          <a:p>
            <a:r>
              <a:rPr lang="en-US"/>
              <a:t>Corina </a:t>
            </a:r>
            <a:br>
              <a:rPr lang="en-US"/>
            </a:br>
            <a:r>
              <a:rPr lang="en-US"/>
              <a:t>Case </a:t>
            </a:r>
            <a:r>
              <a:rPr lang="en-US" dirty="0"/>
              <a:t>Study</a:t>
            </a:r>
          </a:p>
        </p:txBody>
      </p:sp>
      <p:sp>
        <p:nvSpPr>
          <p:cNvPr id="5" name="Text Placeholder 4">
            <a:extLst>
              <a:ext uri="{FF2B5EF4-FFF2-40B4-BE49-F238E27FC236}">
                <a16:creationId xmlns:a16="http://schemas.microsoft.com/office/drawing/2014/main" id="{7E43C170-D2CC-EF4B-ABF6-A5D10FED40E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08801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A67270-751C-CC46-8315-7AD80282CF55}"/>
              </a:ext>
            </a:extLst>
          </p:cNvPr>
          <p:cNvSpPr>
            <a:spLocks noGrp="1"/>
          </p:cNvSpPr>
          <p:nvPr>
            <p:ph type="title"/>
          </p:nvPr>
        </p:nvSpPr>
        <p:spPr/>
        <p:txBody>
          <a:bodyPr/>
          <a:lstStyle/>
          <a:p>
            <a:r>
              <a:rPr lang="en-US" dirty="0"/>
              <a:t>Item Development for Computer-based Testing</a:t>
            </a:r>
          </a:p>
        </p:txBody>
      </p:sp>
      <p:sp>
        <p:nvSpPr>
          <p:cNvPr id="5" name="Text Placeholder 4">
            <a:extLst>
              <a:ext uri="{FF2B5EF4-FFF2-40B4-BE49-F238E27FC236}">
                <a16:creationId xmlns:a16="http://schemas.microsoft.com/office/drawing/2014/main" id="{515A8992-6A7D-0E47-A5FB-43012FD8590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91406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2231C3-2AA0-D440-92B3-EBFA71846FD2}"/>
              </a:ext>
            </a:extLst>
          </p:cNvPr>
          <p:cNvSpPr>
            <a:spLocks noGrp="1"/>
          </p:cNvSpPr>
          <p:nvPr>
            <p:ph type="title"/>
          </p:nvPr>
        </p:nvSpPr>
        <p:spPr/>
        <p:txBody>
          <a:bodyPr/>
          <a:lstStyle/>
          <a:p>
            <a:r>
              <a:rPr lang="en-US" dirty="0"/>
              <a:t>Item Development</a:t>
            </a:r>
          </a:p>
        </p:txBody>
      </p:sp>
      <p:sp>
        <p:nvSpPr>
          <p:cNvPr id="7" name="Text Placeholder 6">
            <a:extLst>
              <a:ext uri="{FF2B5EF4-FFF2-40B4-BE49-F238E27FC236}">
                <a16:creationId xmlns:a16="http://schemas.microsoft.com/office/drawing/2014/main" id="{5DF429A3-E360-CB48-B811-DB47697DC68B}"/>
              </a:ext>
            </a:extLst>
          </p:cNvPr>
          <p:cNvSpPr>
            <a:spLocks noGrp="1"/>
          </p:cNvSpPr>
          <p:nvPr>
            <p:ph type="body" idx="1"/>
          </p:nvPr>
        </p:nvSpPr>
        <p:spPr/>
        <p:txBody>
          <a:bodyPr>
            <a:normAutofit fontScale="92500" lnSpcReduction="10000"/>
          </a:bodyPr>
          <a:lstStyle/>
          <a:p>
            <a:r>
              <a:rPr lang="en-US" dirty="0"/>
              <a:t>Test Specification</a:t>
            </a:r>
            <a:br>
              <a:rPr lang="en-US" dirty="0"/>
            </a:br>
            <a:r>
              <a:rPr lang="en-US" dirty="0"/>
              <a:t>(Blue Print)</a:t>
            </a:r>
          </a:p>
        </p:txBody>
      </p:sp>
      <p:pic>
        <p:nvPicPr>
          <p:cNvPr id="10" name="Content Placeholder 9">
            <a:extLst>
              <a:ext uri="{FF2B5EF4-FFF2-40B4-BE49-F238E27FC236}">
                <a16:creationId xmlns:a16="http://schemas.microsoft.com/office/drawing/2014/main" id="{A35C207D-B2A4-2F45-B154-B8E7A0E327A6}"/>
              </a:ext>
            </a:extLst>
          </p:cNvPr>
          <p:cNvPicPr>
            <a:picLocks noGrp="1" noChangeAspect="1"/>
          </p:cNvPicPr>
          <p:nvPr>
            <p:ph sz="half" idx="2"/>
          </p:nvPr>
        </p:nvPicPr>
        <p:blipFill>
          <a:blip r:embed="rId2"/>
          <a:stretch>
            <a:fillRect/>
          </a:stretch>
        </p:blipFill>
        <p:spPr>
          <a:xfrm>
            <a:off x="3867150" y="2820319"/>
            <a:ext cx="3475038" cy="2244475"/>
          </a:xfrm>
          <a:prstGeom prst="rect">
            <a:avLst/>
          </a:prstGeom>
        </p:spPr>
      </p:pic>
      <p:sp>
        <p:nvSpPr>
          <p:cNvPr id="8" name="Text Placeholder 7">
            <a:extLst>
              <a:ext uri="{FF2B5EF4-FFF2-40B4-BE49-F238E27FC236}">
                <a16:creationId xmlns:a16="http://schemas.microsoft.com/office/drawing/2014/main" id="{8BB16F74-A3CD-7D49-BEC5-0DA729C0065F}"/>
              </a:ext>
            </a:extLst>
          </p:cNvPr>
          <p:cNvSpPr>
            <a:spLocks noGrp="1"/>
          </p:cNvSpPr>
          <p:nvPr>
            <p:ph type="body" sz="quarter" idx="3"/>
          </p:nvPr>
        </p:nvSpPr>
        <p:spPr/>
        <p:txBody>
          <a:bodyPr>
            <a:normAutofit fontScale="92500" lnSpcReduction="10000"/>
          </a:bodyPr>
          <a:lstStyle/>
          <a:p>
            <a:r>
              <a:rPr lang="en-US" dirty="0"/>
              <a:t>Item Specification</a:t>
            </a:r>
            <a:br>
              <a:rPr lang="en-US" dirty="0"/>
            </a:br>
            <a:r>
              <a:rPr lang="en-US" dirty="0"/>
              <a:t>(Spec sheets-electrical, plumbing, etc.)</a:t>
            </a:r>
          </a:p>
        </p:txBody>
      </p:sp>
      <p:pic>
        <p:nvPicPr>
          <p:cNvPr id="11" name="Content Placeholder 10">
            <a:extLst>
              <a:ext uri="{FF2B5EF4-FFF2-40B4-BE49-F238E27FC236}">
                <a16:creationId xmlns:a16="http://schemas.microsoft.com/office/drawing/2014/main" id="{380EE665-FC3E-654A-A0D6-6880B316AF37}"/>
              </a:ext>
            </a:extLst>
          </p:cNvPr>
          <p:cNvPicPr>
            <a:picLocks noGrp="1" noChangeAspect="1"/>
          </p:cNvPicPr>
          <p:nvPr>
            <p:ph sz="quarter" idx="4"/>
          </p:nvPr>
        </p:nvPicPr>
        <p:blipFill>
          <a:blip r:embed="rId3"/>
          <a:stretch>
            <a:fillRect/>
          </a:stretch>
        </p:blipFill>
        <p:spPr>
          <a:xfrm>
            <a:off x="7860506" y="2037556"/>
            <a:ext cx="3390900" cy="3810000"/>
          </a:xfrm>
          <a:prstGeom prst="rect">
            <a:avLst/>
          </a:prstGeom>
        </p:spPr>
      </p:pic>
    </p:spTree>
    <p:extLst>
      <p:ext uri="{BB962C8B-B14F-4D97-AF65-F5344CB8AC3E}">
        <p14:creationId xmlns:p14="http://schemas.microsoft.com/office/powerpoint/2010/main" val="2428661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1C6B-2192-1748-A8DD-241C32557041}"/>
              </a:ext>
            </a:extLst>
          </p:cNvPr>
          <p:cNvSpPr>
            <a:spLocks noGrp="1"/>
          </p:cNvSpPr>
          <p:nvPr>
            <p:ph type="title"/>
          </p:nvPr>
        </p:nvSpPr>
        <p:spPr/>
        <p:txBody>
          <a:bodyPr/>
          <a:lstStyle/>
          <a:p>
            <a:r>
              <a:rPr lang="en-US" dirty="0"/>
              <a:t>Respondents</a:t>
            </a:r>
          </a:p>
        </p:txBody>
      </p:sp>
      <p:sp>
        <p:nvSpPr>
          <p:cNvPr id="3" name="Content Placeholder 2">
            <a:extLst>
              <a:ext uri="{FF2B5EF4-FFF2-40B4-BE49-F238E27FC236}">
                <a16:creationId xmlns:a16="http://schemas.microsoft.com/office/drawing/2014/main" id="{75F25F86-5B36-614D-BD01-8D40934AFC3D}"/>
              </a:ext>
            </a:extLst>
          </p:cNvPr>
          <p:cNvSpPr>
            <a:spLocks noGrp="1"/>
          </p:cNvSpPr>
          <p:nvPr>
            <p:ph idx="1"/>
          </p:nvPr>
        </p:nvSpPr>
        <p:spPr>
          <a:pattFill prst="pct5">
            <a:fgClr>
              <a:schemeClr val="accent1"/>
            </a:fgClr>
            <a:bgClr>
              <a:schemeClr val="bg1"/>
            </a:bgClr>
          </a:pattFill>
        </p:spPr>
        <p:txBody>
          <a:bodyPr/>
          <a:lstStyle/>
          <a:p>
            <a:r>
              <a:rPr lang="en-US" dirty="0"/>
              <a:t>N = 31</a:t>
            </a:r>
          </a:p>
          <a:p>
            <a:r>
              <a:rPr lang="en-US" dirty="0"/>
              <a:t>Representing 20 nations and NATO</a:t>
            </a:r>
          </a:p>
          <a:p>
            <a:endParaRPr lang="en-US" dirty="0"/>
          </a:p>
        </p:txBody>
      </p:sp>
      <p:sp>
        <p:nvSpPr>
          <p:cNvPr id="4" name="TextBox 3">
            <a:extLst>
              <a:ext uri="{FF2B5EF4-FFF2-40B4-BE49-F238E27FC236}">
                <a16:creationId xmlns:a16="http://schemas.microsoft.com/office/drawing/2014/main" id="{C6F2F580-5A8B-C64D-8D7C-2A4D4D0C0309}"/>
              </a:ext>
            </a:extLst>
          </p:cNvPr>
          <p:cNvSpPr txBox="1"/>
          <p:nvPr/>
        </p:nvSpPr>
        <p:spPr>
          <a:xfrm>
            <a:off x="8136468" y="864108"/>
            <a:ext cx="3048000" cy="5909310"/>
          </a:xfrm>
          <a:prstGeom prst="rect">
            <a:avLst/>
          </a:prstGeom>
          <a:noFill/>
        </p:spPr>
        <p:txBody>
          <a:bodyPr wrap="square" rtlCol="0">
            <a:spAutoFit/>
          </a:bodyPr>
          <a:lstStyle/>
          <a:p>
            <a:r>
              <a:rPr lang="en-US" dirty="0"/>
              <a:t>Austria</a:t>
            </a:r>
          </a:p>
          <a:p>
            <a:r>
              <a:rPr lang="en-US" dirty="0"/>
              <a:t>Belgium</a:t>
            </a:r>
          </a:p>
          <a:p>
            <a:r>
              <a:rPr lang="en-US" dirty="0"/>
              <a:t>Bulgaria</a:t>
            </a:r>
          </a:p>
          <a:p>
            <a:r>
              <a:rPr lang="en-US" dirty="0"/>
              <a:t>Croatia </a:t>
            </a:r>
          </a:p>
          <a:p>
            <a:r>
              <a:rPr lang="en-US" dirty="0"/>
              <a:t>Czech Republic</a:t>
            </a:r>
          </a:p>
          <a:p>
            <a:r>
              <a:rPr lang="en-US" dirty="0"/>
              <a:t>DNK</a:t>
            </a:r>
          </a:p>
          <a:p>
            <a:r>
              <a:rPr lang="en-US" dirty="0"/>
              <a:t>France</a:t>
            </a:r>
          </a:p>
          <a:p>
            <a:r>
              <a:rPr lang="en-US" dirty="0"/>
              <a:t>Germany</a:t>
            </a:r>
          </a:p>
          <a:p>
            <a:r>
              <a:rPr lang="en-US" dirty="0"/>
              <a:t>Italy</a:t>
            </a:r>
          </a:p>
          <a:p>
            <a:r>
              <a:rPr lang="en-US" dirty="0"/>
              <a:t>Latvia</a:t>
            </a:r>
          </a:p>
          <a:p>
            <a:r>
              <a:rPr lang="en-US" dirty="0"/>
              <a:t>Mongolia</a:t>
            </a:r>
          </a:p>
          <a:p>
            <a:r>
              <a:rPr lang="en-US" dirty="0"/>
              <a:t>NATO</a:t>
            </a:r>
          </a:p>
          <a:p>
            <a:r>
              <a:rPr lang="en-US" dirty="0"/>
              <a:t>North Macedonia</a:t>
            </a:r>
          </a:p>
          <a:p>
            <a:r>
              <a:rPr lang="en-US" dirty="0"/>
              <a:t>Norway</a:t>
            </a:r>
          </a:p>
          <a:p>
            <a:r>
              <a:rPr lang="en-US" dirty="0"/>
              <a:t>Poland</a:t>
            </a:r>
          </a:p>
          <a:p>
            <a:r>
              <a:rPr lang="en-US" dirty="0"/>
              <a:t>Portugal</a:t>
            </a:r>
          </a:p>
          <a:p>
            <a:r>
              <a:rPr lang="en-US" dirty="0"/>
              <a:t>Romania</a:t>
            </a:r>
          </a:p>
          <a:p>
            <a:r>
              <a:rPr lang="en-US" dirty="0"/>
              <a:t>Slovakia</a:t>
            </a:r>
          </a:p>
          <a:p>
            <a:r>
              <a:rPr lang="en-US" dirty="0"/>
              <a:t>Slovenia</a:t>
            </a:r>
          </a:p>
          <a:p>
            <a:r>
              <a:rPr lang="en-US" dirty="0"/>
              <a:t>Spain</a:t>
            </a:r>
          </a:p>
          <a:p>
            <a:r>
              <a:rPr lang="en-US" dirty="0"/>
              <a:t>Ukraine</a:t>
            </a:r>
          </a:p>
        </p:txBody>
      </p:sp>
    </p:spTree>
    <p:extLst>
      <p:ext uri="{BB962C8B-B14F-4D97-AF65-F5344CB8AC3E}">
        <p14:creationId xmlns:p14="http://schemas.microsoft.com/office/powerpoint/2010/main" val="3713810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FA227-DB29-6D42-A624-8C400D74EB99}"/>
              </a:ext>
            </a:extLst>
          </p:cNvPr>
          <p:cNvSpPr>
            <a:spLocks noGrp="1"/>
          </p:cNvSpPr>
          <p:nvPr>
            <p:ph type="title"/>
          </p:nvPr>
        </p:nvSpPr>
        <p:spPr/>
        <p:txBody>
          <a:bodyPr/>
          <a:lstStyle/>
          <a:p>
            <a:r>
              <a:rPr lang="en-US" dirty="0"/>
              <a:t>Item Specifications should …</a:t>
            </a:r>
          </a:p>
        </p:txBody>
      </p:sp>
      <p:sp>
        <p:nvSpPr>
          <p:cNvPr id="7" name="Content Placeholder 6">
            <a:extLst>
              <a:ext uri="{FF2B5EF4-FFF2-40B4-BE49-F238E27FC236}">
                <a16:creationId xmlns:a16="http://schemas.microsoft.com/office/drawing/2014/main" id="{7CEA2E52-61A8-C84D-A9CF-0E2D0F2DE58A}"/>
              </a:ext>
            </a:extLst>
          </p:cNvPr>
          <p:cNvSpPr>
            <a:spLocks noGrp="1"/>
          </p:cNvSpPr>
          <p:nvPr>
            <p:ph idx="1"/>
          </p:nvPr>
        </p:nvSpPr>
        <p:spPr/>
        <p:txBody>
          <a:bodyPr/>
          <a:lstStyle/>
          <a:p>
            <a:r>
              <a:rPr lang="en-US" dirty="0"/>
              <a:t>Be detailed enough that someone else can write an item based on the description</a:t>
            </a:r>
          </a:p>
          <a:p>
            <a:r>
              <a:rPr lang="en-US" dirty="0"/>
              <a:t>Contain</a:t>
            </a:r>
          </a:p>
          <a:p>
            <a:pPr lvl="1"/>
            <a:r>
              <a:rPr lang="en-US" dirty="0"/>
              <a:t>General Description</a:t>
            </a:r>
          </a:p>
          <a:p>
            <a:pPr lvl="1"/>
            <a:r>
              <a:rPr lang="en-US" dirty="0"/>
              <a:t>Instructions</a:t>
            </a:r>
          </a:p>
          <a:p>
            <a:pPr lvl="1"/>
            <a:r>
              <a:rPr lang="en-US" dirty="0"/>
              <a:t>Prompt Attributes</a:t>
            </a:r>
          </a:p>
          <a:p>
            <a:pPr lvl="2"/>
            <a:r>
              <a:rPr lang="en-US" dirty="0"/>
              <a:t>L1 or L2</a:t>
            </a:r>
          </a:p>
          <a:p>
            <a:pPr lvl="2"/>
            <a:r>
              <a:rPr lang="en-US" dirty="0"/>
              <a:t>Timing constraints</a:t>
            </a:r>
          </a:p>
          <a:p>
            <a:pPr lvl="1"/>
            <a:r>
              <a:rPr lang="en-US" dirty="0"/>
              <a:t>Response Attributes</a:t>
            </a:r>
          </a:p>
          <a:p>
            <a:pPr lvl="1"/>
            <a:r>
              <a:rPr lang="en-US" dirty="0"/>
              <a:t>Sample Item</a:t>
            </a:r>
          </a:p>
          <a:p>
            <a:pPr lvl="1"/>
            <a:endParaRPr lang="en-US" dirty="0"/>
          </a:p>
        </p:txBody>
      </p:sp>
    </p:spTree>
    <p:extLst>
      <p:ext uri="{BB962C8B-B14F-4D97-AF65-F5344CB8AC3E}">
        <p14:creationId xmlns:p14="http://schemas.microsoft.com/office/powerpoint/2010/main" val="3231427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BA70E-8757-3146-8869-05C25A618A3F}"/>
              </a:ext>
            </a:extLst>
          </p:cNvPr>
          <p:cNvSpPr>
            <a:spLocks noGrp="1"/>
          </p:cNvSpPr>
          <p:nvPr>
            <p:ph type="title"/>
          </p:nvPr>
        </p:nvSpPr>
        <p:spPr/>
        <p:txBody>
          <a:bodyPr/>
          <a:lstStyle/>
          <a:p>
            <a:r>
              <a:rPr lang="en-US" dirty="0"/>
              <a:t>To validate items</a:t>
            </a:r>
          </a:p>
        </p:txBody>
      </p:sp>
      <p:sp>
        <p:nvSpPr>
          <p:cNvPr id="3" name="Content Placeholder 2">
            <a:extLst>
              <a:ext uri="{FF2B5EF4-FFF2-40B4-BE49-F238E27FC236}">
                <a16:creationId xmlns:a16="http://schemas.microsoft.com/office/drawing/2014/main" id="{36377CC0-7813-8643-9ACF-76F39E016CCC}"/>
              </a:ext>
            </a:extLst>
          </p:cNvPr>
          <p:cNvSpPr>
            <a:spLocks noGrp="1"/>
          </p:cNvSpPr>
          <p:nvPr>
            <p:ph idx="1"/>
          </p:nvPr>
        </p:nvSpPr>
        <p:spPr/>
        <p:txBody>
          <a:bodyPr/>
          <a:lstStyle/>
          <a:p>
            <a:r>
              <a:rPr lang="en-US" dirty="0"/>
              <a:t>Use Item Specifications</a:t>
            </a:r>
          </a:p>
          <a:p>
            <a:r>
              <a:rPr lang="en-US" dirty="0"/>
              <a:t>Have experts judge the items (reverse engineer)</a:t>
            </a:r>
          </a:p>
          <a:p>
            <a:r>
              <a:rPr lang="en-US" dirty="0"/>
              <a:t>Have examinee focus groups do a sensitivity check</a:t>
            </a:r>
          </a:p>
          <a:p>
            <a:r>
              <a:rPr lang="en-US" dirty="0"/>
              <a:t>Have an editor proofread the items </a:t>
            </a:r>
          </a:p>
          <a:p>
            <a:r>
              <a:rPr lang="en-US" dirty="0"/>
              <a:t>Administer items to ensure they are functioning as intended</a:t>
            </a:r>
          </a:p>
          <a:p>
            <a:r>
              <a:rPr lang="en-US" dirty="0"/>
              <a:t>Keep an incident log to note any anomalies during trialing</a:t>
            </a:r>
          </a:p>
          <a:p>
            <a:r>
              <a:rPr lang="en-US" dirty="0"/>
              <a:t>Use item statistics to investigate </a:t>
            </a:r>
            <a:r>
              <a:rPr lang="en-US" dirty="0" err="1"/>
              <a:t>anamolies</a:t>
            </a:r>
            <a:r>
              <a:rPr lang="en-US" dirty="0"/>
              <a:t> </a:t>
            </a:r>
          </a:p>
          <a:p>
            <a:pPr marL="502920" lvl="1" indent="0">
              <a:buNone/>
            </a:pPr>
            <a:endParaRPr lang="en-US" dirty="0"/>
          </a:p>
          <a:p>
            <a:endParaRPr lang="en-US" dirty="0"/>
          </a:p>
        </p:txBody>
      </p:sp>
    </p:spTree>
    <p:extLst>
      <p:ext uri="{BB962C8B-B14F-4D97-AF65-F5344CB8AC3E}">
        <p14:creationId xmlns:p14="http://schemas.microsoft.com/office/powerpoint/2010/main" val="1814008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07A4-FFE4-294C-92FE-D89226337E1A}"/>
              </a:ext>
            </a:extLst>
          </p:cNvPr>
          <p:cNvSpPr>
            <a:spLocks noGrp="1"/>
          </p:cNvSpPr>
          <p:nvPr>
            <p:ph type="title"/>
          </p:nvPr>
        </p:nvSpPr>
        <p:spPr/>
        <p:txBody>
          <a:bodyPr/>
          <a:lstStyle/>
          <a:p>
            <a:r>
              <a:rPr lang="en-US" dirty="0"/>
              <a:t>Items vs testlets</a:t>
            </a:r>
          </a:p>
        </p:txBody>
      </p:sp>
      <p:sp>
        <p:nvSpPr>
          <p:cNvPr id="4" name="Text Placeholder 3">
            <a:extLst>
              <a:ext uri="{FF2B5EF4-FFF2-40B4-BE49-F238E27FC236}">
                <a16:creationId xmlns:a16="http://schemas.microsoft.com/office/drawing/2014/main" id="{CF79A795-A163-AB44-B9F5-095F9E915016}"/>
              </a:ext>
            </a:extLst>
          </p:cNvPr>
          <p:cNvSpPr>
            <a:spLocks noGrp="1"/>
          </p:cNvSpPr>
          <p:nvPr>
            <p:ph type="body" idx="1"/>
          </p:nvPr>
        </p:nvSpPr>
        <p:spPr/>
        <p:txBody>
          <a:bodyPr/>
          <a:lstStyle/>
          <a:p>
            <a:r>
              <a:rPr lang="en-US" dirty="0"/>
              <a:t>Items</a:t>
            </a:r>
          </a:p>
        </p:txBody>
      </p:sp>
      <p:sp>
        <p:nvSpPr>
          <p:cNvPr id="5" name="Content Placeholder 4">
            <a:extLst>
              <a:ext uri="{FF2B5EF4-FFF2-40B4-BE49-F238E27FC236}">
                <a16:creationId xmlns:a16="http://schemas.microsoft.com/office/drawing/2014/main" id="{6E68DFB7-6FE4-C941-ABF9-063595AA4D92}"/>
              </a:ext>
            </a:extLst>
          </p:cNvPr>
          <p:cNvSpPr>
            <a:spLocks noGrp="1"/>
          </p:cNvSpPr>
          <p:nvPr>
            <p:ph sz="half" idx="2"/>
          </p:nvPr>
        </p:nvSpPr>
        <p:spPr/>
        <p:txBody>
          <a:bodyPr/>
          <a:lstStyle/>
          <a:p>
            <a:r>
              <a:rPr lang="en-US" dirty="0"/>
              <a:t>Single response to some stimulus</a:t>
            </a:r>
          </a:p>
        </p:txBody>
      </p:sp>
      <p:sp>
        <p:nvSpPr>
          <p:cNvPr id="6" name="Text Placeholder 5">
            <a:extLst>
              <a:ext uri="{FF2B5EF4-FFF2-40B4-BE49-F238E27FC236}">
                <a16:creationId xmlns:a16="http://schemas.microsoft.com/office/drawing/2014/main" id="{16D74DA6-5D14-674E-B141-16064F36792F}"/>
              </a:ext>
            </a:extLst>
          </p:cNvPr>
          <p:cNvSpPr>
            <a:spLocks noGrp="1"/>
          </p:cNvSpPr>
          <p:nvPr>
            <p:ph type="body" sz="quarter" idx="3"/>
          </p:nvPr>
        </p:nvSpPr>
        <p:spPr/>
        <p:txBody>
          <a:bodyPr/>
          <a:lstStyle/>
          <a:p>
            <a:r>
              <a:rPr lang="en-US" dirty="0"/>
              <a:t>Testlets</a:t>
            </a:r>
          </a:p>
        </p:txBody>
      </p:sp>
      <p:sp>
        <p:nvSpPr>
          <p:cNvPr id="7" name="Content Placeholder 6">
            <a:extLst>
              <a:ext uri="{FF2B5EF4-FFF2-40B4-BE49-F238E27FC236}">
                <a16:creationId xmlns:a16="http://schemas.microsoft.com/office/drawing/2014/main" id="{CB608DD6-5EB6-2B4D-87D4-3F18E55588EB}"/>
              </a:ext>
            </a:extLst>
          </p:cNvPr>
          <p:cNvSpPr>
            <a:spLocks noGrp="1"/>
          </p:cNvSpPr>
          <p:nvPr>
            <p:ph sz="quarter" idx="4"/>
          </p:nvPr>
        </p:nvSpPr>
        <p:spPr/>
        <p:txBody>
          <a:bodyPr/>
          <a:lstStyle/>
          <a:p>
            <a:r>
              <a:rPr lang="en-US" dirty="0"/>
              <a:t>Multiple responses to ONE stimulus</a:t>
            </a:r>
          </a:p>
          <a:p>
            <a:pPr lvl="1"/>
            <a:r>
              <a:rPr lang="en-US" dirty="0"/>
              <a:t>Series of questions on same passage</a:t>
            </a:r>
          </a:p>
          <a:p>
            <a:pPr lvl="2"/>
            <a:r>
              <a:rPr lang="en-US" dirty="0"/>
              <a:t>NOT RECOMMENDED</a:t>
            </a:r>
          </a:p>
          <a:p>
            <a:pPr lvl="1"/>
            <a:r>
              <a:rPr lang="en-US" dirty="0"/>
              <a:t>Context dependent item sets in which the questions can be constant but the input can vary</a:t>
            </a:r>
          </a:p>
          <a:p>
            <a:r>
              <a:rPr lang="en-US" dirty="0"/>
              <a:t>Purposefully assembled items that are administered in a group</a:t>
            </a:r>
          </a:p>
        </p:txBody>
      </p:sp>
    </p:spTree>
    <p:extLst>
      <p:ext uri="{BB962C8B-B14F-4D97-AF65-F5344CB8AC3E}">
        <p14:creationId xmlns:p14="http://schemas.microsoft.com/office/powerpoint/2010/main" val="1626067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578D4-BB78-534A-8DE9-83D64F1384ED}"/>
              </a:ext>
            </a:extLst>
          </p:cNvPr>
          <p:cNvSpPr>
            <a:spLocks noGrp="1"/>
          </p:cNvSpPr>
          <p:nvPr>
            <p:ph type="title"/>
          </p:nvPr>
        </p:nvSpPr>
        <p:spPr/>
        <p:txBody>
          <a:bodyPr/>
          <a:lstStyle/>
          <a:p>
            <a:r>
              <a:rPr lang="en-US" dirty="0"/>
              <a:t>Items in </a:t>
            </a:r>
            <a:br>
              <a:rPr lang="en-US" dirty="0"/>
            </a:br>
            <a:r>
              <a:rPr lang="en-US" dirty="0"/>
              <a:t>item banks should have</a:t>
            </a:r>
          </a:p>
        </p:txBody>
      </p:sp>
      <p:sp>
        <p:nvSpPr>
          <p:cNvPr id="3" name="Content Placeholder 2">
            <a:extLst>
              <a:ext uri="{FF2B5EF4-FFF2-40B4-BE49-F238E27FC236}">
                <a16:creationId xmlns:a16="http://schemas.microsoft.com/office/drawing/2014/main" id="{20C7A500-522F-5A41-BBE0-CAFE084103E3}"/>
              </a:ext>
            </a:extLst>
          </p:cNvPr>
          <p:cNvSpPr>
            <a:spLocks noGrp="1"/>
          </p:cNvSpPr>
          <p:nvPr>
            <p:ph idx="1"/>
          </p:nvPr>
        </p:nvSpPr>
        <p:spPr/>
        <p:txBody>
          <a:bodyPr/>
          <a:lstStyle/>
          <a:p>
            <a:r>
              <a:rPr lang="en-US" dirty="0"/>
              <a:t>Naming conventions</a:t>
            </a:r>
          </a:p>
          <a:p>
            <a:r>
              <a:rPr lang="en-US" dirty="0"/>
              <a:t>Version control</a:t>
            </a:r>
          </a:p>
          <a:p>
            <a:r>
              <a:rPr lang="en-US" dirty="0"/>
              <a:t>Fields for</a:t>
            </a:r>
          </a:p>
          <a:p>
            <a:pPr lvl="1"/>
            <a:r>
              <a:rPr lang="en-US" dirty="0"/>
              <a:t>History</a:t>
            </a:r>
          </a:p>
          <a:p>
            <a:pPr lvl="1"/>
            <a:r>
              <a:rPr lang="en-US" dirty="0"/>
              <a:t>Usage/Exposure</a:t>
            </a:r>
          </a:p>
          <a:p>
            <a:pPr lvl="1"/>
            <a:r>
              <a:rPr lang="en-US" dirty="0"/>
              <a:t>Meta-data (content, level, etc.)</a:t>
            </a:r>
          </a:p>
          <a:p>
            <a:pPr lvl="1"/>
            <a:r>
              <a:rPr lang="en-US" dirty="0"/>
              <a:t>Difficulty parameters (IRT)</a:t>
            </a:r>
          </a:p>
          <a:p>
            <a:r>
              <a:rPr lang="en-US" dirty="0"/>
              <a:t>Security protocols (</a:t>
            </a:r>
            <a:r>
              <a:rPr lang="en-US" dirty="0" err="1"/>
              <a:t>ie</a:t>
            </a:r>
            <a:r>
              <a:rPr lang="en-US" dirty="0"/>
              <a:t> “plants” to detect cheating, etc.) </a:t>
            </a:r>
          </a:p>
          <a:p>
            <a:endParaRPr lang="en-US" dirty="0"/>
          </a:p>
          <a:p>
            <a:endParaRPr lang="en-US" dirty="0"/>
          </a:p>
          <a:p>
            <a:endParaRPr lang="en-US" dirty="0"/>
          </a:p>
        </p:txBody>
      </p:sp>
    </p:spTree>
    <p:extLst>
      <p:ext uri="{BB962C8B-B14F-4D97-AF65-F5344CB8AC3E}">
        <p14:creationId xmlns:p14="http://schemas.microsoft.com/office/powerpoint/2010/main" val="40940063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12FA9-E7AF-D843-8CBB-7704C42B1EEC}"/>
              </a:ext>
            </a:extLst>
          </p:cNvPr>
          <p:cNvSpPr>
            <a:spLocks noGrp="1"/>
          </p:cNvSpPr>
          <p:nvPr>
            <p:ph type="title"/>
          </p:nvPr>
        </p:nvSpPr>
        <p:spPr/>
        <p:txBody>
          <a:bodyPr/>
          <a:lstStyle/>
          <a:p>
            <a:r>
              <a:rPr lang="en-US" dirty="0"/>
              <a:t>What you need to do IRT</a:t>
            </a:r>
          </a:p>
        </p:txBody>
      </p:sp>
      <p:pic>
        <p:nvPicPr>
          <p:cNvPr id="5" name="Content Placeholder 4">
            <a:extLst>
              <a:ext uri="{FF2B5EF4-FFF2-40B4-BE49-F238E27FC236}">
                <a16:creationId xmlns:a16="http://schemas.microsoft.com/office/drawing/2014/main" id="{E8E2680B-413C-4F40-814D-8A14541C14E9}"/>
              </a:ext>
            </a:extLst>
          </p:cNvPr>
          <p:cNvPicPr>
            <a:picLocks noGrp="1" noChangeAspect="1"/>
          </p:cNvPicPr>
          <p:nvPr>
            <p:ph idx="1"/>
          </p:nvPr>
        </p:nvPicPr>
        <p:blipFill>
          <a:blip r:embed="rId2"/>
          <a:stretch>
            <a:fillRect/>
          </a:stretch>
        </p:blipFill>
        <p:spPr>
          <a:xfrm>
            <a:off x="4784709" y="863600"/>
            <a:ext cx="5483258" cy="5121275"/>
          </a:xfrm>
        </p:spPr>
      </p:pic>
    </p:spTree>
    <p:extLst>
      <p:ext uri="{BB962C8B-B14F-4D97-AF65-F5344CB8AC3E}">
        <p14:creationId xmlns:p14="http://schemas.microsoft.com/office/powerpoint/2010/main" val="1226720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2B0F5-8D7B-A44D-8F71-4466274FCBA6}"/>
              </a:ext>
            </a:extLst>
          </p:cNvPr>
          <p:cNvSpPr>
            <a:spLocks noGrp="1"/>
          </p:cNvSpPr>
          <p:nvPr>
            <p:ph type="title"/>
          </p:nvPr>
        </p:nvSpPr>
        <p:spPr/>
        <p:txBody>
          <a:bodyPr/>
          <a:lstStyle/>
          <a:p>
            <a:r>
              <a:rPr lang="en-US" dirty="0"/>
              <a:t>Computer Adaptive Tests</a:t>
            </a:r>
          </a:p>
        </p:txBody>
      </p:sp>
      <p:sp>
        <p:nvSpPr>
          <p:cNvPr id="4" name="Text Placeholder 3">
            <a:extLst>
              <a:ext uri="{FF2B5EF4-FFF2-40B4-BE49-F238E27FC236}">
                <a16:creationId xmlns:a16="http://schemas.microsoft.com/office/drawing/2014/main" id="{B9B66084-769F-154C-AFF6-5690DE27B688}"/>
              </a:ext>
            </a:extLst>
          </p:cNvPr>
          <p:cNvSpPr>
            <a:spLocks noGrp="1"/>
          </p:cNvSpPr>
          <p:nvPr>
            <p:ph type="body" idx="1"/>
          </p:nvPr>
        </p:nvSpPr>
        <p:spPr/>
        <p:txBody>
          <a:bodyPr/>
          <a:lstStyle/>
          <a:p>
            <a:r>
              <a:rPr lang="en-US" dirty="0"/>
              <a:t>Advantages</a:t>
            </a:r>
          </a:p>
        </p:txBody>
      </p:sp>
      <p:sp>
        <p:nvSpPr>
          <p:cNvPr id="5" name="Content Placeholder 4">
            <a:extLst>
              <a:ext uri="{FF2B5EF4-FFF2-40B4-BE49-F238E27FC236}">
                <a16:creationId xmlns:a16="http://schemas.microsoft.com/office/drawing/2014/main" id="{6D3435FB-4486-2C48-BAFB-A264DCB3A757}"/>
              </a:ext>
            </a:extLst>
          </p:cNvPr>
          <p:cNvSpPr>
            <a:spLocks noGrp="1"/>
          </p:cNvSpPr>
          <p:nvPr>
            <p:ph sz="half" idx="2"/>
          </p:nvPr>
        </p:nvSpPr>
        <p:spPr/>
        <p:txBody>
          <a:bodyPr/>
          <a:lstStyle/>
          <a:p>
            <a:r>
              <a:rPr lang="en-US" dirty="0"/>
              <a:t>Test is tailored to each examinee</a:t>
            </a:r>
          </a:p>
          <a:p>
            <a:r>
              <a:rPr lang="en-US" dirty="0"/>
              <a:t>Cheating by looking at neighbors is diminished</a:t>
            </a:r>
          </a:p>
          <a:p>
            <a:r>
              <a:rPr lang="en-US" dirty="0"/>
              <a:t>Test CAN be shorter</a:t>
            </a:r>
          </a:p>
          <a:p>
            <a:r>
              <a:rPr lang="en-US" dirty="0"/>
              <a:t>Item exposure can be reduced</a:t>
            </a:r>
          </a:p>
          <a:p>
            <a:r>
              <a:rPr lang="en-US" dirty="0"/>
              <a:t>Examinees can’t go back and change answers (local independence)</a:t>
            </a:r>
          </a:p>
          <a:p>
            <a:pPr marL="0" indent="0">
              <a:buNone/>
            </a:pPr>
            <a:endParaRPr lang="en-US" dirty="0"/>
          </a:p>
        </p:txBody>
      </p:sp>
      <p:sp>
        <p:nvSpPr>
          <p:cNvPr id="6" name="Text Placeholder 5">
            <a:extLst>
              <a:ext uri="{FF2B5EF4-FFF2-40B4-BE49-F238E27FC236}">
                <a16:creationId xmlns:a16="http://schemas.microsoft.com/office/drawing/2014/main" id="{2F33D818-AF91-A04F-9A56-06C2774EDFDB}"/>
              </a:ext>
            </a:extLst>
          </p:cNvPr>
          <p:cNvSpPr>
            <a:spLocks noGrp="1"/>
          </p:cNvSpPr>
          <p:nvPr>
            <p:ph type="body" sz="quarter" idx="3"/>
          </p:nvPr>
        </p:nvSpPr>
        <p:spPr/>
        <p:txBody>
          <a:bodyPr/>
          <a:lstStyle/>
          <a:p>
            <a:r>
              <a:rPr lang="en-US" dirty="0"/>
              <a:t>Disadvantages</a:t>
            </a:r>
          </a:p>
        </p:txBody>
      </p:sp>
      <p:sp>
        <p:nvSpPr>
          <p:cNvPr id="7" name="Content Placeholder 6">
            <a:extLst>
              <a:ext uri="{FF2B5EF4-FFF2-40B4-BE49-F238E27FC236}">
                <a16:creationId xmlns:a16="http://schemas.microsoft.com/office/drawing/2014/main" id="{6A02F776-8C49-A446-9068-BCB02A416AA8}"/>
              </a:ext>
            </a:extLst>
          </p:cNvPr>
          <p:cNvSpPr>
            <a:spLocks noGrp="1"/>
          </p:cNvSpPr>
          <p:nvPr>
            <p:ph sz="quarter" idx="4"/>
          </p:nvPr>
        </p:nvSpPr>
        <p:spPr/>
        <p:txBody>
          <a:bodyPr/>
          <a:lstStyle/>
          <a:p>
            <a:r>
              <a:rPr lang="en-US" dirty="0"/>
              <a:t>Development is MUCH more expensive</a:t>
            </a:r>
          </a:p>
          <a:p>
            <a:r>
              <a:rPr lang="en-US" dirty="0"/>
              <a:t>All items need to be calibrated prior to being included</a:t>
            </a:r>
          </a:p>
          <a:p>
            <a:r>
              <a:rPr lang="en-US" dirty="0"/>
              <a:t>Item exposure needs to be carefully monitored-some items might be overexposed due to ability of examinees</a:t>
            </a:r>
          </a:p>
          <a:p>
            <a:r>
              <a:rPr lang="en-US" dirty="0"/>
              <a:t>Examinees can’t go back and change answers (face validity)</a:t>
            </a:r>
          </a:p>
        </p:txBody>
      </p:sp>
    </p:spTree>
    <p:extLst>
      <p:ext uri="{BB962C8B-B14F-4D97-AF65-F5344CB8AC3E}">
        <p14:creationId xmlns:p14="http://schemas.microsoft.com/office/powerpoint/2010/main" val="3190942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AC161-E221-0E42-A7D9-5004ACFA8889}"/>
              </a:ext>
            </a:extLst>
          </p:cNvPr>
          <p:cNvSpPr>
            <a:spLocks noGrp="1"/>
          </p:cNvSpPr>
          <p:nvPr>
            <p:ph type="title"/>
          </p:nvPr>
        </p:nvSpPr>
        <p:spPr/>
        <p:txBody>
          <a:bodyPr/>
          <a:lstStyle/>
          <a:p>
            <a:r>
              <a:rPr lang="en-US" dirty="0"/>
              <a:t>Computer adaptive tests need</a:t>
            </a:r>
          </a:p>
        </p:txBody>
      </p:sp>
      <p:sp>
        <p:nvSpPr>
          <p:cNvPr id="3" name="Content Placeholder 2">
            <a:extLst>
              <a:ext uri="{FF2B5EF4-FFF2-40B4-BE49-F238E27FC236}">
                <a16:creationId xmlns:a16="http://schemas.microsoft.com/office/drawing/2014/main" id="{62FE6E06-0439-6E45-94A6-E1AAB7BFA625}"/>
              </a:ext>
            </a:extLst>
          </p:cNvPr>
          <p:cNvSpPr>
            <a:spLocks noGrp="1"/>
          </p:cNvSpPr>
          <p:nvPr>
            <p:ph idx="1"/>
          </p:nvPr>
        </p:nvSpPr>
        <p:spPr/>
        <p:txBody>
          <a:bodyPr/>
          <a:lstStyle/>
          <a:p>
            <a:r>
              <a:rPr lang="en-US" dirty="0"/>
              <a:t>Starting criteria for initial estimation of person ability</a:t>
            </a:r>
          </a:p>
          <a:p>
            <a:r>
              <a:rPr lang="en-US" dirty="0"/>
              <a:t>Algorithms for choosing items/testlets from item bank</a:t>
            </a:r>
          </a:p>
          <a:p>
            <a:r>
              <a:rPr lang="en-US" dirty="0"/>
              <a:t>Stopping criteria</a:t>
            </a:r>
          </a:p>
        </p:txBody>
      </p:sp>
    </p:spTree>
    <p:extLst>
      <p:ext uri="{BB962C8B-B14F-4D97-AF65-F5344CB8AC3E}">
        <p14:creationId xmlns:p14="http://schemas.microsoft.com/office/powerpoint/2010/main" val="1120229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0" y="140000"/>
            <a:ext cx="9953600" cy="369332"/>
          </a:xfrm>
          <a:prstGeom prst="rect">
            <a:avLst/>
          </a:prstGeom>
          <a:noFill/>
        </p:spPr>
        <p:txBody>
          <a:bodyPr wrap="square" rtlCol="0"/>
          <a:lstStyle/>
          <a:p>
            <a:r>
              <a:rPr lang="en-US" sz="2800" dirty="0"/>
              <a:t>Q2 - How frequently do you administer language tests in a year?</a:t>
            </a:r>
          </a:p>
        </p:txBody>
      </p:sp>
      <p:pic>
        <p:nvPicPr>
          <p:cNvPr id="3" name="Object 2"/>
          <p:cNvPicPr>
            <a:picLocks noChangeAspect="1"/>
          </p:cNvPicPr>
          <p:nvPr/>
        </p:nvPicPr>
        <p:blipFill>
          <a:blip r:embed="rId2" cstate="print"/>
          <a:stretch>
            <a:fillRect/>
          </a:stretch>
        </p:blipFill>
        <p:spPr>
          <a:xfrm>
            <a:off x="2065520" y="940920"/>
            <a:ext cx="6255520" cy="5000000"/>
          </a:xfrm>
          <a:prstGeom prst="rect">
            <a:avLst/>
          </a:prstGeom>
        </p:spPr>
      </p:pic>
      <p:sp>
        <p:nvSpPr>
          <p:cNvPr id="4" name="TextBox 3">
            <a:extLst>
              <a:ext uri="{FF2B5EF4-FFF2-40B4-BE49-F238E27FC236}">
                <a16:creationId xmlns:a16="http://schemas.microsoft.com/office/drawing/2014/main" id="{006F8BEA-0359-644C-88C7-D4B0B93268CC}"/>
              </a:ext>
            </a:extLst>
          </p:cNvPr>
          <p:cNvSpPr txBox="1"/>
          <p:nvPr/>
        </p:nvSpPr>
        <p:spPr>
          <a:xfrm>
            <a:off x="598438" y="1123800"/>
            <a:ext cx="1646944" cy="4247317"/>
          </a:xfrm>
          <a:prstGeom prst="rect">
            <a:avLst/>
          </a:prstGeom>
          <a:noFill/>
        </p:spPr>
        <p:txBody>
          <a:bodyPr wrap="square" rtlCol="0">
            <a:spAutoFit/>
          </a:bodyPr>
          <a:lstStyle/>
          <a:p>
            <a:r>
              <a:rPr lang="en-US" dirty="0"/>
              <a:t>On Demand</a:t>
            </a:r>
          </a:p>
          <a:p>
            <a:endParaRPr lang="en-US" dirty="0"/>
          </a:p>
          <a:p>
            <a:r>
              <a:rPr lang="en-US" dirty="0"/>
              <a:t>Weekly</a:t>
            </a:r>
          </a:p>
          <a:p>
            <a:endParaRPr lang="en-US" dirty="0"/>
          </a:p>
          <a:p>
            <a:r>
              <a:rPr lang="en-US" dirty="0"/>
              <a:t>Monthly</a:t>
            </a:r>
          </a:p>
          <a:p>
            <a:endParaRPr lang="en-US" dirty="0"/>
          </a:p>
          <a:p>
            <a:r>
              <a:rPr lang="en-US" dirty="0"/>
              <a:t>6 Times a Year</a:t>
            </a:r>
          </a:p>
          <a:p>
            <a:endParaRPr lang="en-US" dirty="0"/>
          </a:p>
          <a:p>
            <a:r>
              <a:rPr lang="en-US" dirty="0"/>
              <a:t>4 Times a Year</a:t>
            </a:r>
          </a:p>
          <a:p>
            <a:endParaRPr lang="en-US" dirty="0"/>
          </a:p>
          <a:p>
            <a:r>
              <a:rPr lang="en-US" dirty="0"/>
              <a:t>3 Times a Year</a:t>
            </a:r>
          </a:p>
          <a:p>
            <a:endParaRPr lang="en-US" dirty="0"/>
          </a:p>
          <a:p>
            <a:r>
              <a:rPr lang="en-US" dirty="0"/>
              <a:t>2 Times a Year</a:t>
            </a:r>
          </a:p>
          <a:p>
            <a:endParaRPr lang="en-US" dirty="0"/>
          </a:p>
          <a:p>
            <a:r>
              <a:rPr lang="en-US" dirty="0"/>
              <a:t>Once a Year</a:t>
            </a:r>
          </a:p>
        </p:txBody>
      </p:sp>
    </p:spTree>
    <p:extLst>
      <p:ext uri="{BB962C8B-B14F-4D97-AF65-F5344CB8AC3E}">
        <p14:creationId xmlns:p14="http://schemas.microsoft.com/office/powerpoint/2010/main" val="23751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0" y="140000"/>
            <a:ext cx="10023600" cy="369332"/>
          </a:xfrm>
          <a:prstGeom prst="rect">
            <a:avLst/>
          </a:prstGeom>
          <a:noFill/>
        </p:spPr>
        <p:txBody>
          <a:bodyPr wrap="square" rtlCol="0"/>
          <a:lstStyle/>
          <a:p>
            <a:r>
              <a:rPr lang="en-US" sz="2800" dirty="0"/>
              <a:t>Q3 - Approximately how many people do you test in a year?</a:t>
            </a:r>
          </a:p>
        </p:txBody>
      </p:sp>
      <p:graphicFrame>
        <p:nvGraphicFramePr>
          <p:cNvPr id="3" name="Table 2">
            <a:extLst>
              <a:ext uri="{FF2B5EF4-FFF2-40B4-BE49-F238E27FC236}">
                <a16:creationId xmlns:a16="http://schemas.microsoft.com/office/drawing/2014/main" id="{2A25386E-AAB0-DB42-B22C-D40B0B558403}"/>
              </a:ext>
            </a:extLst>
          </p:cNvPr>
          <p:cNvGraphicFramePr>
            <a:graphicFrameLocks noGrp="1"/>
          </p:cNvGraphicFramePr>
          <p:nvPr>
            <p:extLst/>
          </p:nvPr>
        </p:nvGraphicFramePr>
        <p:xfrm>
          <a:off x="2377440" y="1767841"/>
          <a:ext cx="4925060" cy="2786148"/>
        </p:xfrm>
        <a:graphic>
          <a:graphicData uri="http://schemas.openxmlformats.org/drawingml/2006/table">
            <a:tbl>
              <a:tblPr>
                <a:tableStyleId>{5C22544A-7EE6-4342-B048-85BDC9FD1C3A}</a:tableStyleId>
              </a:tblPr>
              <a:tblGrid>
                <a:gridCol w="2804160">
                  <a:extLst>
                    <a:ext uri="{9D8B030D-6E8A-4147-A177-3AD203B41FA5}">
                      <a16:colId xmlns:a16="http://schemas.microsoft.com/office/drawing/2014/main" val="554345593"/>
                    </a:ext>
                  </a:extLst>
                </a:gridCol>
                <a:gridCol w="2120900">
                  <a:extLst>
                    <a:ext uri="{9D8B030D-6E8A-4147-A177-3AD203B41FA5}">
                      <a16:colId xmlns:a16="http://schemas.microsoft.com/office/drawing/2014/main" val="3429805562"/>
                    </a:ext>
                  </a:extLst>
                </a:gridCol>
              </a:tblGrid>
              <a:tr h="387216">
                <a:tc>
                  <a:txBody>
                    <a:bodyPr/>
                    <a:lstStyle/>
                    <a:p>
                      <a:pPr algn="l" fontAlgn="b"/>
                      <a:r>
                        <a:rPr lang="en-US" sz="3200" u="none" strike="noStrike" dirty="0">
                          <a:effectLst/>
                        </a:rPr>
                        <a:t>Mean</a:t>
                      </a:r>
                      <a:endParaRPr lang="en-US" sz="32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3200" u="none" strike="noStrike">
                          <a:effectLst/>
                        </a:rPr>
                        <a:t>823.69</a:t>
                      </a:r>
                      <a:endParaRPr lang="en-US"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3767708"/>
                  </a:ext>
                </a:extLst>
              </a:tr>
              <a:tr h="520101">
                <a:tc>
                  <a:txBody>
                    <a:bodyPr/>
                    <a:lstStyle/>
                    <a:p>
                      <a:pPr algn="l" fontAlgn="b"/>
                      <a:r>
                        <a:rPr lang="en-US" sz="3200" u="none" strike="noStrike">
                          <a:effectLst/>
                        </a:rPr>
                        <a:t>Std Deviation</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3200" u="none" strike="noStrike">
                          <a:effectLst/>
                        </a:rPr>
                        <a:t>2709.02</a:t>
                      </a:r>
                      <a:endParaRPr lang="en-US"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4312971"/>
                  </a:ext>
                </a:extLst>
              </a:tr>
              <a:tr h="387216">
                <a:tc>
                  <a:txBody>
                    <a:bodyPr/>
                    <a:lstStyle/>
                    <a:p>
                      <a:pPr algn="l" fontAlgn="b"/>
                      <a:r>
                        <a:rPr lang="en-US" sz="3200" u="none" strike="noStrike">
                          <a:effectLst/>
                        </a:rPr>
                        <a:t>Minimum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3200" u="none" strike="noStrike" dirty="0">
                          <a:effectLst/>
                        </a:rPr>
                        <a:t>1</a:t>
                      </a:r>
                      <a:endParaRPr lang="en-US" sz="3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61650260"/>
                  </a:ext>
                </a:extLst>
              </a:tr>
              <a:tr h="387216">
                <a:tc>
                  <a:txBody>
                    <a:bodyPr/>
                    <a:lstStyle/>
                    <a:p>
                      <a:pPr algn="l" fontAlgn="b"/>
                      <a:r>
                        <a:rPr lang="en-US" sz="3200" u="none" strike="noStrike">
                          <a:effectLst/>
                        </a:rPr>
                        <a:t>Maximum</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3200" u="none" strike="noStrike">
                          <a:effectLst/>
                        </a:rPr>
                        <a:t>15000</a:t>
                      </a:r>
                      <a:endParaRPr lang="en-US" sz="3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8672559"/>
                  </a:ext>
                </a:extLst>
              </a:tr>
              <a:tr h="774432">
                <a:tc>
                  <a:txBody>
                    <a:bodyPr/>
                    <a:lstStyle/>
                    <a:p>
                      <a:pPr algn="l" fontAlgn="b"/>
                      <a:r>
                        <a:rPr lang="en-US" sz="3200" u="none" strike="noStrike">
                          <a:effectLst/>
                        </a:rPr>
                        <a:t>Count</a:t>
                      </a:r>
                      <a:endParaRPr lang="en-US" sz="3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3200" u="none" strike="noStrike" dirty="0">
                          <a:effectLst/>
                        </a:rPr>
                        <a:t>29</a:t>
                      </a:r>
                      <a:endParaRPr lang="en-US" sz="3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74395885"/>
                  </a:ext>
                </a:extLst>
              </a:tr>
            </a:tbl>
          </a:graphicData>
        </a:graphic>
      </p:graphicFrame>
    </p:spTree>
    <p:extLst>
      <p:ext uri="{BB962C8B-B14F-4D97-AF65-F5344CB8AC3E}">
        <p14:creationId xmlns:p14="http://schemas.microsoft.com/office/powerpoint/2010/main" val="277346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88900" y="140000"/>
            <a:ext cx="9864700" cy="369332"/>
          </a:xfrm>
          <a:prstGeom prst="rect">
            <a:avLst/>
          </a:prstGeom>
          <a:noFill/>
        </p:spPr>
        <p:txBody>
          <a:bodyPr wrap="square" rtlCol="0"/>
          <a:lstStyle/>
          <a:p>
            <a:r>
              <a:rPr lang="en-US" sz="3200" dirty="0"/>
              <a:t>Q4 - How do you test speaking?</a:t>
            </a:r>
          </a:p>
        </p:txBody>
      </p:sp>
      <p:pic>
        <p:nvPicPr>
          <p:cNvPr id="3" name="Object 2"/>
          <p:cNvPicPr>
            <a:picLocks noChangeAspect="1"/>
          </p:cNvPicPr>
          <p:nvPr/>
        </p:nvPicPr>
        <p:blipFill>
          <a:blip r:embed="rId2" cstate="print"/>
          <a:stretch>
            <a:fillRect/>
          </a:stretch>
        </p:blipFill>
        <p:spPr>
          <a:xfrm>
            <a:off x="2096000" y="1200000"/>
            <a:ext cx="6225040" cy="4728360"/>
          </a:xfrm>
          <a:prstGeom prst="rect">
            <a:avLst/>
          </a:prstGeom>
        </p:spPr>
      </p:pic>
      <p:sp>
        <p:nvSpPr>
          <p:cNvPr id="5" name="TextBox 4">
            <a:extLst>
              <a:ext uri="{FF2B5EF4-FFF2-40B4-BE49-F238E27FC236}">
                <a16:creationId xmlns:a16="http://schemas.microsoft.com/office/drawing/2014/main" id="{594D1A0B-4853-FC46-AF0C-23F068D5A559}"/>
              </a:ext>
            </a:extLst>
          </p:cNvPr>
          <p:cNvSpPr txBox="1"/>
          <p:nvPr/>
        </p:nvSpPr>
        <p:spPr>
          <a:xfrm>
            <a:off x="507542" y="1793271"/>
            <a:ext cx="1646944" cy="3416320"/>
          </a:xfrm>
          <a:prstGeom prst="rect">
            <a:avLst/>
          </a:prstGeom>
          <a:noFill/>
        </p:spPr>
        <p:txBody>
          <a:bodyPr wrap="square" rtlCol="0">
            <a:spAutoFit/>
          </a:bodyPr>
          <a:lstStyle/>
          <a:p>
            <a:r>
              <a:rPr lang="en-US" dirty="0"/>
              <a:t>Face-to-Face</a:t>
            </a:r>
          </a:p>
          <a:p>
            <a:endParaRPr lang="en-US" dirty="0"/>
          </a:p>
          <a:p>
            <a:endParaRPr lang="en-US" dirty="0"/>
          </a:p>
          <a:p>
            <a:endParaRPr lang="en-US" dirty="0"/>
          </a:p>
          <a:p>
            <a:endParaRPr lang="en-US" dirty="0"/>
          </a:p>
          <a:p>
            <a:r>
              <a:rPr lang="en-US" dirty="0"/>
              <a:t>Computer-mediated interface</a:t>
            </a:r>
          </a:p>
          <a:p>
            <a:endParaRPr lang="en-US" dirty="0"/>
          </a:p>
          <a:p>
            <a:endParaRPr lang="en-US" dirty="0"/>
          </a:p>
          <a:p>
            <a:endParaRPr lang="en-US" dirty="0"/>
          </a:p>
          <a:p>
            <a:r>
              <a:rPr lang="en-US" dirty="0"/>
              <a:t>Other </a:t>
            </a:r>
          </a:p>
        </p:txBody>
      </p:sp>
    </p:spTree>
    <p:extLst>
      <p:ext uri="{BB962C8B-B14F-4D97-AF65-F5344CB8AC3E}">
        <p14:creationId xmlns:p14="http://schemas.microsoft.com/office/powerpoint/2010/main" val="391389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0" y="140000"/>
            <a:ext cx="9953600" cy="369332"/>
          </a:xfrm>
          <a:prstGeom prst="rect">
            <a:avLst/>
          </a:prstGeom>
          <a:noFill/>
        </p:spPr>
        <p:txBody>
          <a:bodyPr wrap="square" rtlCol="0"/>
          <a:lstStyle/>
          <a:p>
            <a:r>
              <a:rPr lang="en-US" sz="3600" dirty="0"/>
              <a:t>Q5 - How do you test listening?</a:t>
            </a:r>
          </a:p>
        </p:txBody>
      </p:sp>
      <p:pic>
        <p:nvPicPr>
          <p:cNvPr id="3" name="Object 2"/>
          <p:cNvPicPr>
            <a:picLocks noChangeAspect="1"/>
          </p:cNvPicPr>
          <p:nvPr/>
        </p:nvPicPr>
        <p:blipFill>
          <a:blip r:embed="rId2" cstate="print"/>
          <a:stretch>
            <a:fillRect/>
          </a:stretch>
        </p:blipFill>
        <p:spPr>
          <a:xfrm>
            <a:off x="2575256" y="1200000"/>
            <a:ext cx="6255520" cy="3798720"/>
          </a:xfrm>
          <a:prstGeom prst="rect">
            <a:avLst/>
          </a:prstGeom>
        </p:spPr>
      </p:pic>
      <p:graphicFrame>
        <p:nvGraphicFramePr>
          <p:cNvPr id="4" name="Table 3">
            <a:extLst>
              <a:ext uri="{FF2B5EF4-FFF2-40B4-BE49-F238E27FC236}">
                <a16:creationId xmlns:a16="http://schemas.microsoft.com/office/drawing/2014/main" id="{1A044551-C180-8042-86C3-2875927AB310}"/>
              </a:ext>
            </a:extLst>
          </p:cNvPr>
          <p:cNvGraphicFramePr>
            <a:graphicFrameLocks noGrp="1"/>
          </p:cNvGraphicFramePr>
          <p:nvPr>
            <p:extLst>
              <p:ext uri="{D42A27DB-BD31-4B8C-83A1-F6EECF244321}">
                <p14:modId xmlns:p14="http://schemas.microsoft.com/office/powerpoint/2010/main" val="3375116216"/>
              </p:ext>
            </p:extLst>
          </p:nvPr>
        </p:nvGraphicFramePr>
        <p:xfrm>
          <a:off x="481512" y="5689388"/>
          <a:ext cx="8349264" cy="1163320"/>
        </p:xfrm>
        <a:graphic>
          <a:graphicData uri="http://schemas.openxmlformats.org/drawingml/2006/table">
            <a:tbl>
              <a:tblPr firstRow="1" bandRow="1">
                <a:tableStyleId>{69012ECD-51FC-41F1-AA8D-1B2483CD663E}</a:tableStyleId>
              </a:tblPr>
              <a:tblGrid>
                <a:gridCol w="8349264">
                  <a:extLst>
                    <a:ext uri="{9D8B030D-6E8A-4147-A177-3AD203B41FA5}">
                      <a16:colId xmlns:a16="http://schemas.microsoft.com/office/drawing/2014/main" val="20000"/>
                    </a:ext>
                  </a:extLst>
                </a:gridCol>
              </a:tblGrid>
              <a:tr h="370840">
                <a:tc>
                  <a:txBody>
                    <a:bodyPr/>
                    <a:lstStyle/>
                    <a:p>
                      <a:r>
                        <a:rPr lang="en-US" sz="1600" dirty="0"/>
                        <a:t>Other - Text</a:t>
                      </a:r>
                    </a:p>
                  </a:txBody>
                  <a:tcPr/>
                </a:tc>
                <a:extLst>
                  <a:ext uri="{0D108BD9-81ED-4DB2-BD59-A6C34878D82A}">
                    <a16:rowId xmlns:a16="http://schemas.microsoft.com/office/drawing/2014/main" val="10000"/>
                  </a:ext>
                </a:extLst>
              </a:tr>
              <a:tr h="370840">
                <a:tc>
                  <a:txBody>
                    <a:bodyPr/>
                    <a:lstStyle/>
                    <a:p>
                      <a:r>
                        <a:rPr lang="en-US" sz="2000" dirty="0"/>
                        <a:t>paper-based with audio via lap-top (one per testee)</a:t>
                      </a:r>
                    </a:p>
                  </a:txBody>
                  <a:tcPr/>
                </a:tc>
                <a:extLst>
                  <a:ext uri="{0D108BD9-81ED-4DB2-BD59-A6C34878D82A}">
                    <a16:rowId xmlns:a16="http://schemas.microsoft.com/office/drawing/2014/main" val="10001"/>
                  </a:ext>
                </a:extLst>
              </a:tr>
              <a:tr h="370840">
                <a:tc>
                  <a:txBody>
                    <a:bodyPr/>
                    <a:lstStyle/>
                    <a:p>
                      <a:r>
                        <a:rPr lang="en-US" sz="2000" dirty="0"/>
                        <a:t>Paper-based with audio played over infra-red headsets</a:t>
                      </a:r>
                    </a:p>
                  </a:txBody>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48DC4B5F-B044-484B-B414-CB8F92A6223B}"/>
              </a:ext>
            </a:extLst>
          </p:cNvPr>
          <p:cNvSpPr txBox="1"/>
          <p:nvPr/>
        </p:nvSpPr>
        <p:spPr>
          <a:xfrm>
            <a:off x="0" y="1315000"/>
            <a:ext cx="2575256" cy="3416320"/>
          </a:xfrm>
          <a:prstGeom prst="rect">
            <a:avLst/>
          </a:prstGeom>
          <a:noFill/>
        </p:spPr>
        <p:txBody>
          <a:bodyPr wrap="square" rtlCol="0">
            <a:spAutoFit/>
          </a:bodyPr>
          <a:lstStyle/>
          <a:p>
            <a:r>
              <a:rPr lang="en-US" dirty="0"/>
              <a:t>Paper-based with audio played over speakers</a:t>
            </a:r>
          </a:p>
          <a:p>
            <a:endParaRPr lang="en-US" dirty="0"/>
          </a:p>
          <a:p>
            <a:r>
              <a:rPr lang="en-US" dirty="0"/>
              <a:t>Computer-mediated interface</a:t>
            </a:r>
          </a:p>
          <a:p>
            <a:endParaRPr lang="en-US" dirty="0"/>
          </a:p>
          <a:p>
            <a:r>
              <a:rPr lang="en-US" dirty="0"/>
              <a:t>Language Lab</a:t>
            </a:r>
          </a:p>
          <a:p>
            <a:endParaRPr lang="en-US" dirty="0"/>
          </a:p>
          <a:p>
            <a:r>
              <a:rPr lang="en-US" dirty="0"/>
              <a:t>Face-to-Face Interview</a:t>
            </a:r>
          </a:p>
          <a:p>
            <a:endParaRPr lang="en-US" dirty="0"/>
          </a:p>
          <a:p>
            <a:endParaRPr lang="en-US" dirty="0"/>
          </a:p>
          <a:p>
            <a:r>
              <a:rPr lang="en-US" dirty="0"/>
              <a:t>Other </a:t>
            </a:r>
          </a:p>
        </p:txBody>
      </p:sp>
    </p:spTree>
    <p:extLst>
      <p:ext uri="{BB962C8B-B14F-4D97-AF65-F5344CB8AC3E}">
        <p14:creationId xmlns:p14="http://schemas.microsoft.com/office/powerpoint/2010/main" val="356476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0" y="140000"/>
            <a:ext cx="9953600" cy="369332"/>
          </a:xfrm>
          <a:prstGeom prst="rect">
            <a:avLst/>
          </a:prstGeom>
          <a:noFill/>
        </p:spPr>
        <p:txBody>
          <a:bodyPr wrap="square" rtlCol="0"/>
          <a:lstStyle/>
          <a:p>
            <a:r>
              <a:rPr lang="en-US" sz="3200" dirty="0"/>
              <a:t>Q6 - How do you test writing?</a:t>
            </a:r>
          </a:p>
        </p:txBody>
      </p:sp>
      <p:pic>
        <p:nvPicPr>
          <p:cNvPr id="3" name="Object 2"/>
          <p:cNvPicPr>
            <a:picLocks noChangeAspect="1"/>
          </p:cNvPicPr>
          <p:nvPr/>
        </p:nvPicPr>
        <p:blipFill>
          <a:blip r:embed="rId2" cstate="print"/>
          <a:stretch>
            <a:fillRect/>
          </a:stretch>
        </p:blipFill>
        <p:spPr>
          <a:xfrm>
            <a:off x="2096000" y="1200000"/>
            <a:ext cx="6225040" cy="3341520"/>
          </a:xfrm>
          <a:prstGeom prst="rect">
            <a:avLst/>
          </a:prstGeom>
        </p:spPr>
      </p:pic>
      <p:graphicFrame>
        <p:nvGraphicFramePr>
          <p:cNvPr id="4" name="Table 3">
            <a:extLst>
              <a:ext uri="{FF2B5EF4-FFF2-40B4-BE49-F238E27FC236}">
                <a16:creationId xmlns:a16="http://schemas.microsoft.com/office/drawing/2014/main" id="{004821F6-E110-DE41-9329-CB1CA33D9135}"/>
              </a:ext>
            </a:extLst>
          </p:cNvPr>
          <p:cNvGraphicFramePr>
            <a:graphicFrameLocks noGrp="1"/>
          </p:cNvGraphicFramePr>
          <p:nvPr>
            <p:extLst>
              <p:ext uri="{D42A27DB-BD31-4B8C-83A1-F6EECF244321}">
                <p14:modId xmlns:p14="http://schemas.microsoft.com/office/powerpoint/2010/main" val="4241064227"/>
              </p:ext>
            </p:extLst>
          </p:nvPr>
        </p:nvGraphicFramePr>
        <p:xfrm>
          <a:off x="139700" y="4930140"/>
          <a:ext cx="8851900" cy="1828800"/>
        </p:xfrm>
        <a:graphic>
          <a:graphicData uri="http://schemas.openxmlformats.org/drawingml/2006/table">
            <a:tbl>
              <a:tblPr firstRow="1" bandRow="1">
                <a:tableStyleId>{69012ECD-51FC-41F1-AA8D-1B2483CD663E}</a:tableStyleId>
              </a:tblPr>
              <a:tblGrid>
                <a:gridCol w="8851900">
                  <a:extLst>
                    <a:ext uri="{9D8B030D-6E8A-4147-A177-3AD203B41FA5}">
                      <a16:colId xmlns:a16="http://schemas.microsoft.com/office/drawing/2014/main" val="20000"/>
                    </a:ext>
                  </a:extLst>
                </a:gridCol>
              </a:tblGrid>
              <a:tr h="304800">
                <a:tc>
                  <a:txBody>
                    <a:bodyPr/>
                    <a:lstStyle/>
                    <a:p>
                      <a:r>
                        <a:rPr lang="en-US" sz="1600" dirty="0"/>
                        <a:t>Other - Text</a:t>
                      </a:r>
                    </a:p>
                  </a:txBody>
                  <a:tcPr/>
                </a:tc>
                <a:extLst>
                  <a:ext uri="{0D108BD9-81ED-4DB2-BD59-A6C34878D82A}">
                    <a16:rowId xmlns:a16="http://schemas.microsoft.com/office/drawing/2014/main" val="10000"/>
                  </a:ext>
                </a:extLst>
              </a:tr>
              <a:tr h="304800">
                <a:tc>
                  <a:txBody>
                    <a:bodyPr/>
                    <a:lstStyle/>
                    <a:p>
                      <a:r>
                        <a:rPr lang="en-US" sz="2000" dirty="0"/>
                        <a:t>Computer-based, typed</a:t>
                      </a:r>
                    </a:p>
                  </a:txBody>
                  <a:tcPr/>
                </a:tc>
                <a:extLst>
                  <a:ext uri="{0D108BD9-81ED-4DB2-BD59-A6C34878D82A}">
                    <a16:rowId xmlns:a16="http://schemas.microsoft.com/office/drawing/2014/main" val="10001"/>
                  </a:ext>
                </a:extLst>
              </a:tr>
              <a:tr h="304800">
                <a:tc>
                  <a:txBody>
                    <a:bodyPr/>
                    <a:lstStyle/>
                    <a:p>
                      <a:r>
                        <a:rPr lang="en-US" sz="2000" dirty="0"/>
                        <a:t>paper-based + lap-top to write on. Hand-written is a seldom-used option.</a:t>
                      </a:r>
                    </a:p>
                  </a:txBody>
                  <a:tcPr/>
                </a:tc>
                <a:extLst>
                  <a:ext uri="{0D108BD9-81ED-4DB2-BD59-A6C34878D82A}">
                    <a16:rowId xmlns:a16="http://schemas.microsoft.com/office/drawing/2014/main" val="10002"/>
                  </a:ext>
                </a:extLst>
              </a:tr>
              <a:tr h="304800">
                <a:tc>
                  <a:txBody>
                    <a:bodyPr/>
                    <a:lstStyle/>
                    <a:p>
                      <a:r>
                        <a:rPr lang="en-US" sz="2000" dirty="0"/>
                        <a:t>Task handed out on paper, text written on pc (word document) and emailed to testers.</a:t>
                      </a:r>
                    </a:p>
                  </a:txBody>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81139759-6DF7-424F-BFFD-FA33B84967EF}"/>
              </a:ext>
            </a:extLst>
          </p:cNvPr>
          <p:cNvSpPr txBox="1"/>
          <p:nvPr/>
        </p:nvSpPr>
        <p:spPr>
          <a:xfrm>
            <a:off x="139700" y="1424971"/>
            <a:ext cx="1956300" cy="2862322"/>
          </a:xfrm>
          <a:prstGeom prst="rect">
            <a:avLst/>
          </a:prstGeom>
          <a:noFill/>
        </p:spPr>
        <p:txBody>
          <a:bodyPr wrap="square" rtlCol="0">
            <a:spAutoFit/>
          </a:bodyPr>
          <a:lstStyle/>
          <a:p>
            <a:r>
              <a:rPr lang="en-US" dirty="0"/>
              <a:t>Paper-based, hand -written</a:t>
            </a:r>
          </a:p>
          <a:p>
            <a:endParaRPr lang="en-US" dirty="0"/>
          </a:p>
          <a:p>
            <a:endParaRPr lang="en-US" dirty="0"/>
          </a:p>
          <a:p>
            <a:r>
              <a:rPr lang="en-US" dirty="0"/>
              <a:t>Computer-mediated interface</a:t>
            </a:r>
          </a:p>
          <a:p>
            <a:endParaRPr lang="en-US" dirty="0"/>
          </a:p>
          <a:p>
            <a:endParaRPr lang="en-US" dirty="0"/>
          </a:p>
          <a:p>
            <a:r>
              <a:rPr lang="en-US" dirty="0"/>
              <a:t>Other </a:t>
            </a:r>
          </a:p>
        </p:txBody>
      </p:sp>
    </p:spTree>
    <p:extLst>
      <p:ext uri="{BB962C8B-B14F-4D97-AF65-F5344CB8AC3E}">
        <p14:creationId xmlns:p14="http://schemas.microsoft.com/office/powerpoint/2010/main" val="412449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0" y="140000"/>
            <a:ext cx="9953600" cy="369332"/>
          </a:xfrm>
          <a:prstGeom prst="rect">
            <a:avLst/>
          </a:prstGeom>
          <a:noFill/>
        </p:spPr>
        <p:txBody>
          <a:bodyPr wrap="square" rtlCol="0"/>
          <a:lstStyle/>
          <a:p>
            <a:r>
              <a:rPr lang="en-US" sz="3200" dirty="0"/>
              <a:t>Q7 - How do you test reading?</a:t>
            </a:r>
          </a:p>
        </p:txBody>
      </p:sp>
      <p:pic>
        <p:nvPicPr>
          <p:cNvPr id="3" name="Object 2"/>
          <p:cNvPicPr>
            <a:picLocks noChangeAspect="1"/>
          </p:cNvPicPr>
          <p:nvPr/>
        </p:nvPicPr>
        <p:blipFill>
          <a:blip r:embed="rId2" cstate="print"/>
          <a:stretch>
            <a:fillRect/>
          </a:stretch>
        </p:blipFill>
        <p:spPr>
          <a:xfrm>
            <a:off x="2096000" y="1200000"/>
            <a:ext cx="6225040" cy="4469280"/>
          </a:xfrm>
          <a:prstGeom prst="rect">
            <a:avLst/>
          </a:prstGeom>
        </p:spPr>
      </p:pic>
      <p:sp>
        <p:nvSpPr>
          <p:cNvPr id="5" name="TextBox 4">
            <a:extLst>
              <a:ext uri="{FF2B5EF4-FFF2-40B4-BE49-F238E27FC236}">
                <a16:creationId xmlns:a16="http://schemas.microsoft.com/office/drawing/2014/main" id="{790775EF-56F5-F04A-9F7E-DD77EAAC66C2}"/>
              </a:ext>
            </a:extLst>
          </p:cNvPr>
          <p:cNvSpPr txBox="1"/>
          <p:nvPr/>
        </p:nvSpPr>
        <p:spPr>
          <a:xfrm>
            <a:off x="228142" y="1526571"/>
            <a:ext cx="1646944" cy="3693319"/>
          </a:xfrm>
          <a:prstGeom prst="rect">
            <a:avLst/>
          </a:prstGeom>
          <a:noFill/>
        </p:spPr>
        <p:txBody>
          <a:bodyPr wrap="square" rtlCol="0">
            <a:spAutoFit/>
          </a:bodyPr>
          <a:lstStyle/>
          <a:p>
            <a:r>
              <a:rPr lang="en-US" dirty="0"/>
              <a:t>Paper-based</a:t>
            </a:r>
          </a:p>
          <a:p>
            <a:endParaRPr lang="en-US" dirty="0"/>
          </a:p>
          <a:p>
            <a:endParaRPr lang="en-US" dirty="0"/>
          </a:p>
          <a:p>
            <a:r>
              <a:rPr lang="en-US" dirty="0"/>
              <a:t>Computer-mediated interface</a:t>
            </a:r>
          </a:p>
          <a:p>
            <a:endParaRPr lang="en-US" dirty="0"/>
          </a:p>
          <a:p>
            <a:endParaRPr lang="en-US" dirty="0"/>
          </a:p>
          <a:p>
            <a:r>
              <a:rPr lang="en-US" dirty="0"/>
              <a:t>Face-to-face interview</a:t>
            </a:r>
          </a:p>
          <a:p>
            <a:endParaRPr lang="en-US" dirty="0"/>
          </a:p>
          <a:p>
            <a:endParaRPr lang="en-US" dirty="0"/>
          </a:p>
          <a:p>
            <a:r>
              <a:rPr lang="en-US" dirty="0"/>
              <a:t>Other </a:t>
            </a:r>
          </a:p>
        </p:txBody>
      </p:sp>
    </p:spTree>
    <p:extLst>
      <p:ext uri="{BB962C8B-B14F-4D97-AF65-F5344CB8AC3E}">
        <p14:creationId xmlns:p14="http://schemas.microsoft.com/office/powerpoint/2010/main" val="890653543"/>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{2ACAE117-8184-7B45-946C-8F867C1B579C}tf10001124</Template>
  <TotalTime>1560</TotalTime>
  <Words>1400</Words>
  <Application>Microsoft Macintosh PowerPoint</Application>
  <PresentationFormat>Widescreen</PresentationFormat>
  <Paragraphs>254</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Calibri</vt:lpstr>
      <vt:lpstr>Corbel</vt:lpstr>
      <vt:lpstr>Helvetica</vt:lpstr>
      <vt:lpstr>Wingdings 2</vt:lpstr>
      <vt:lpstr>Frame</vt:lpstr>
      <vt:lpstr>Interactive Presentation and Hot Topics: Using Technology for STANAG 6001 Testing</vt:lpstr>
      <vt:lpstr>Technology Use Survey Results</vt:lpstr>
      <vt:lpstr>Respondents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To Answer Before Administering High Stakes Tests via Computers</vt:lpstr>
      <vt:lpstr>Introduction</vt:lpstr>
      <vt:lpstr>Things to Consider</vt:lpstr>
      <vt:lpstr>Physical Set-up</vt:lpstr>
      <vt:lpstr>Physical Set-up</vt:lpstr>
      <vt:lpstr>Test Creation</vt:lpstr>
      <vt:lpstr>Test Creation</vt:lpstr>
      <vt:lpstr>Test Security</vt:lpstr>
      <vt:lpstr>Test Security</vt:lpstr>
      <vt:lpstr>Test Administration</vt:lpstr>
      <vt:lpstr>Test Administration</vt:lpstr>
      <vt:lpstr>Test Scoring</vt:lpstr>
      <vt:lpstr>Test Scoring</vt:lpstr>
      <vt:lpstr>Test Reporting</vt:lpstr>
      <vt:lpstr>Test Reporting</vt:lpstr>
      <vt:lpstr>Corina  Case Study</vt:lpstr>
      <vt:lpstr>Item Development for Computer-based Testing</vt:lpstr>
      <vt:lpstr>Item Development</vt:lpstr>
      <vt:lpstr>Item Specifications should …</vt:lpstr>
      <vt:lpstr>To validate items</vt:lpstr>
      <vt:lpstr>Items vs testlets</vt:lpstr>
      <vt:lpstr>Items in  item banks should have</vt:lpstr>
      <vt:lpstr>What you need to do IRT</vt:lpstr>
      <vt:lpstr>Computer Adaptive Tests</vt:lpstr>
      <vt:lpstr>Computer adaptive tests need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to answer before administering high stakes tests via computers</dc:title>
  <dc:creator>Troy Cox</dc:creator>
  <cp:lastModifiedBy>Troy Cox</cp:lastModifiedBy>
  <cp:revision>16</cp:revision>
  <dcterms:created xsi:type="dcterms:W3CDTF">2019-09-03T14:44:21Z</dcterms:created>
  <dcterms:modified xsi:type="dcterms:W3CDTF">2019-09-05T07:10:32Z</dcterms:modified>
</cp:coreProperties>
</file>