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11" r:id="rId1"/>
  </p:sldMasterIdLst>
  <p:notesMasterIdLst>
    <p:notesMasterId r:id="rId21"/>
  </p:notesMasterIdLst>
  <p:sldIdLst>
    <p:sldId id="259" r:id="rId2"/>
    <p:sldId id="355" r:id="rId3"/>
    <p:sldId id="356" r:id="rId4"/>
    <p:sldId id="358" r:id="rId5"/>
    <p:sldId id="364" r:id="rId6"/>
    <p:sldId id="359" r:id="rId7"/>
    <p:sldId id="361" r:id="rId8"/>
    <p:sldId id="363" r:id="rId9"/>
    <p:sldId id="362" r:id="rId10"/>
    <p:sldId id="365" r:id="rId11"/>
    <p:sldId id="367" r:id="rId12"/>
    <p:sldId id="368" r:id="rId13"/>
    <p:sldId id="369" r:id="rId14"/>
    <p:sldId id="370" r:id="rId15"/>
    <p:sldId id="371" r:id="rId16"/>
    <p:sldId id="372" r:id="rId17"/>
    <p:sldId id="373" r:id="rId18"/>
    <p:sldId id="374" r:id="rId19"/>
    <p:sldId id="375" r:id="rId20"/>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Black"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Black"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Black"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Black"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Black" pitchFamily="34" charset="0"/>
        <a:ea typeface="+mn-ea"/>
        <a:cs typeface="+mn-cs"/>
      </a:defRPr>
    </a:lvl5pPr>
    <a:lvl6pPr marL="2286000" algn="l" defTabSz="914400" rtl="0" eaLnBrk="1" latinLnBrk="0" hangingPunct="1">
      <a:defRPr sz="2400" b="1" kern="1200">
        <a:solidFill>
          <a:schemeClr val="tx1"/>
        </a:solidFill>
        <a:latin typeface="Arial Black" pitchFamily="34" charset="0"/>
        <a:ea typeface="+mn-ea"/>
        <a:cs typeface="+mn-cs"/>
      </a:defRPr>
    </a:lvl6pPr>
    <a:lvl7pPr marL="2743200" algn="l" defTabSz="914400" rtl="0" eaLnBrk="1" latinLnBrk="0" hangingPunct="1">
      <a:defRPr sz="2400" b="1" kern="1200">
        <a:solidFill>
          <a:schemeClr val="tx1"/>
        </a:solidFill>
        <a:latin typeface="Arial Black" pitchFamily="34" charset="0"/>
        <a:ea typeface="+mn-ea"/>
        <a:cs typeface="+mn-cs"/>
      </a:defRPr>
    </a:lvl7pPr>
    <a:lvl8pPr marL="3200400" algn="l" defTabSz="914400" rtl="0" eaLnBrk="1" latinLnBrk="0" hangingPunct="1">
      <a:defRPr sz="2400" b="1" kern="1200">
        <a:solidFill>
          <a:schemeClr val="tx1"/>
        </a:solidFill>
        <a:latin typeface="Arial Black" pitchFamily="34" charset="0"/>
        <a:ea typeface="+mn-ea"/>
        <a:cs typeface="+mn-cs"/>
      </a:defRPr>
    </a:lvl8pPr>
    <a:lvl9pPr marL="3657600" algn="l" defTabSz="914400" rtl="0" eaLnBrk="1" latinLnBrk="0" hangingPunct="1">
      <a:defRPr sz="2400" b="1" kern="1200">
        <a:solidFill>
          <a:schemeClr val="tx1"/>
        </a:solidFill>
        <a:latin typeface="Arial Black" pitchFamily="34" charset="0"/>
        <a:ea typeface="+mn-ea"/>
        <a:cs typeface="+mn-cs"/>
      </a:defRPr>
    </a:lvl9pPr>
  </p:defaultTextStyle>
  <p:extLst>
    <p:ext uri="{EFAFB233-063F-42B5-8137-9DF3F51BA10A}">
      <p15:sldGuideLst xmlns="" xmlns:p15="http://schemas.microsoft.com/office/powerpoint/2012/main">
        <p15:guide id="1" orient="horz" pos="576">
          <p15:clr>
            <a:srgbClr val="A4A3A4"/>
          </p15:clr>
        </p15:guide>
        <p15:guide id="2" orient="horz" pos="4128">
          <p15:clr>
            <a:srgbClr val="A4A3A4"/>
          </p15:clr>
        </p15:guide>
        <p15:guide id="3" pos="864">
          <p15:clr>
            <a:srgbClr val="A4A3A4"/>
          </p15:clr>
        </p15:guide>
        <p15:guide id="4" pos="81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7D971"/>
    <a:srgbClr val="333300"/>
    <a:srgbClr val="FF9900"/>
    <a:srgbClr val="003300"/>
    <a:srgbClr val="808000"/>
    <a:srgbClr val="CC3300"/>
    <a:srgbClr val="800000"/>
    <a:srgbClr val="CCCC00"/>
    <a:srgbClr val="FF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71" d="100"/>
          <a:sy n="71" d="100"/>
        </p:scale>
        <p:origin x="-1086" y="102"/>
      </p:cViewPr>
      <p:guideLst>
        <p:guide orient="horz" pos="576"/>
        <p:guide orient="horz" pos="4128"/>
        <p:guide pos="864"/>
        <p:guide pos="8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6" d="100"/>
        <a:sy n="8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sk-S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9141774-A506-4FF7-B88B-869F50C56A15}" type="datetimeFigureOut">
              <a:rPr lang="sk-SK"/>
              <a:pPr>
                <a:defRPr/>
              </a:pPr>
              <a:t>23. 10. 2016</a:t>
            </a:fld>
            <a:endParaRPr lang="sk-SK"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k-SK"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sk-SK"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sk-S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37A493E-5325-4BAE-A00A-971DD16041F5}" type="slidenum">
              <a:rPr lang="sk-SK"/>
              <a:pPr>
                <a:defRPr/>
              </a:pPr>
              <a:t>‹#›</a:t>
            </a:fld>
            <a:endParaRPr lang="sk-SK" dirty="0"/>
          </a:p>
        </p:txBody>
      </p:sp>
    </p:spTree>
    <p:extLst>
      <p:ext uri="{BB962C8B-B14F-4D97-AF65-F5344CB8AC3E}">
        <p14:creationId xmlns:p14="http://schemas.microsoft.com/office/powerpoint/2010/main" xmlns="" val="40174438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sk-SK" smtClean="0"/>
          </a:p>
        </p:txBody>
      </p:sp>
      <p:sp>
        <p:nvSpPr>
          <p:cNvPr id="12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45638D1-0AD8-46DB-ABEA-C72D5588706E}" type="slidenum">
              <a:rPr lang="sk-SK" smtClean="0"/>
              <a:pPr/>
              <a:t>1</a:t>
            </a:fld>
            <a:endParaRPr lang="sk-SK" smtClean="0"/>
          </a:p>
        </p:txBody>
      </p:sp>
    </p:spTree>
    <p:extLst>
      <p:ext uri="{BB962C8B-B14F-4D97-AF65-F5344CB8AC3E}">
        <p14:creationId xmlns:p14="http://schemas.microsoft.com/office/powerpoint/2010/main" xmlns="" val="1973748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sk-SK" smtClean="0"/>
              <a:t>Kliknite sem a upravte štýl predlohy nadpisov.</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Kliknite sem a upravte štýl predlohy podnadpisov.</a:t>
            </a:r>
            <a:endParaRPr kumimoji="0" lang="en-US"/>
          </a:p>
        </p:txBody>
      </p:sp>
      <p:sp>
        <p:nvSpPr>
          <p:cNvPr id="28" name="Zástupný symbol dátumu 27"/>
          <p:cNvSpPr>
            <a:spLocks noGrp="1"/>
          </p:cNvSpPr>
          <p:nvPr>
            <p:ph type="dt" sz="half" idx="10"/>
          </p:nvPr>
        </p:nvSpPr>
        <p:spPr bwMode="auto">
          <a:xfrm rot="5400000">
            <a:off x="7764621" y="1174097"/>
            <a:ext cx="2286000" cy="381000"/>
          </a:xfrm>
        </p:spPr>
        <p:txBody>
          <a:bodyPr/>
          <a:lstStyle/>
          <a:p>
            <a:fld id="{E6F9B8CD-342D-4579-98EC-A8FD6B7370E1}" type="datetimeFigureOut">
              <a:rPr lang="en-US" smtClean="0"/>
              <a:pPr/>
              <a:t>10/23/2016</a:t>
            </a:fld>
            <a:endParaRPr lang="en-US" dirty="0"/>
          </a:p>
        </p:txBody>
      </p:sp>
      <p:sp>
        <p:nvSpPr>
          <p:cNvPr id="17" name="Zástupný symbol päty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Obdĺžni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ĺžni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ĺžni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ĺžni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vná spojnic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ovná spojnic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ovná spojnic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ovná spojnic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ovná spojnic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ovná spojnic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ĺžni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čísla snímky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E6F9B8CD-342D-4579-98EC-A8FD6B7370E1}" type="datetimeFigureOut">
              <a:rPr lang="en-US" smtClean="0"/>
              <a:pPr/>
              <a:t>10/23/2016</a:t>
            </a:fld>
            <a:endParaRPr lang="en-US"/>
          </a:p>
        </p:txBody>
      </p:sp>
      <p:sp>
        <p:nvSpPr>
          <p:cNvPr id="5" name="Zástupný symbol päty 4"/>
          <p:cNvSpPr>
            <a:spLocks noGrp="1"/>
          </p:cNvSpPr>
          <p:nvPr>
            <p:ph type="ftr" sz="quarter" idx="11"/>
          </p:nvPr>
        </p:nvSpPr>
        <p:spPr/>
        <p:txBody>
          <a:bodyPr/>
          <a:lstStyle/>
          <a:p>
            <a:endParaRPr kumimoji="0" lang="en-US"/>
          </a:p>
        </p:txBody>
      </p:sp>
      <p:sp>
        <p:nvSpPr>
          <p:cNvPr id="6" name="Zástupný symbol čísla snímky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9"/>
            <a:ext cx="1676400" cy="5851525"/>
          </a:xfrm>
        </p:spPr>
        <p:txBody>
          <a:bodyPr vert="eaVer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E6F9B8CD-342D-4579-98EC-A8FD6B7370E1}" type="datetimeFigureOut">
              <a:rPr lang="en-US" smtClean="0"/>
              <a:pPr/>
              <a:t>10/23/2016</a:t>
            </a:fld>
            <a:endParaRPr lang="en-US"/>
          </a:p>
        </p:txBody>
      </p:sp>
      <p:sp>
        <p:nvSpPr>
          <p:cNvPr id="5" name="Zástupný symbol päty 4"/>
          <p:cNvSpPr>
            <a:spLocks noGrp="1"/>
          </p:cNvSpPr>
          <p:nvPr>
            <p:ph type="ftr" sz="quarter" idx="11"/>
          </p:nvPr>
        </p:nvSpPr>
        <p:spPr/>
        <p:txBody>
          <a:bodyPr/>
          <a:lstStyle/>
          <a:p>
            <a:endParaRPr kumimoji="0" lang="en-US"/>
          </a:p>
        </p:txBody>
      </p:sp>
      <p:sp>
        <p:nvSpPr>
          <p:cNvPr id="6" name="Zástupný symbol čísla snímky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8" name="Zástupný symbol obsahu 7"/>
          <p:cNvSpPr>
            <a:spLocks noGrp="1"/>
          </p:cNvSpPr>
          <p:nvPr>
            <p:ph sz="quarter" idx="1"/>
          </p:nvPr>
        </p:nvSpPr>
        <p:spPr>
          <a:xfrm>
            <a:off x="457200" y="1600200"/>
            <a:ext cx="7467600" cy="4873752"/>
          </a:xfrm>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10/23/2016</a:t>
            </a:fld>
            <a:endParaRPr lang="en-US"/>
          </a:p>
        </p:txBody>
      </p:sp>
      <p:sp>
        <p:nvSpPr>
          <p:cNvPr id="9" name="Zástupný symbol čísla snímky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Zástupný symbol päty 9"/>
          <p:cNvSpPr>
            <a:spLocks noGrp="1"/>
          </p:cNvSpPr>
          <p:nvPr>
            <p:ph type="ftr" sz="quarter" idx="16"/>
          </p:nvPr>
        </p:nvSpPr>
        <p:spPr/>
        <p:txBody>
          <a:bodyPr rtlCol="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Kliknite sem a upravte štýly predlohy textu.</a:t>
            </a:r>
          </a:p>
        </p:txBody>
      </p:sp>
      <p:sp>
        <p:nvSpPr>
          <p:cNvPr id="4" name="Zástupný symbol dátumu 3"/>
          <p:cNvSpPr>
            <a:spLocks noGrp="1"/>
          </p:cNvSpPr>
          <p:nvPr>
            <p:ph type="dt" sz="half" idx="10"/>
          </p:nvPr>
        </p:nvSpPr>
        <p:spPr bwMode="auto">
          <a:xfrm rot="5400000">
            <a:off x="7763256" y="1170432"/>
            <a:ext cx="2286000" cy="381000"/>
          </a:xfrm>
        </p:spPr>
        <p:txBody>
          <a:bodyPr/>
          <a:lstStyle/>
          <a:p>
            <a:fld id="{E6F9B8CD-342D-4579-98EC-A8FD6B7370E1}" type="datetimeFigureOut">
              <a:rPr lang="en-US" smtClean="0"/>
              <a:pPr/>
              <a:t>10/23/2016</a:t>
            </a:fld>
            <a:endParaRPr lang="en-US"/>
          </a:p>
        </p:txBody>
      </p:sp>
      <p:sp>
        <p:nvSpPr>
          <p:cNvPr id="5" name="Zástupný symbol päty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Obdĺžni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ĺžni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ĺžni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ĺžni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ovná spojnic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ovná spojnic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ovná spojnic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ovná spojnic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ovná spojnic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ĺžni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ovná spojnic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čísla snímky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5" name="Zástupný symbol dátumu 4"/>
          <p:cNvSpPr>
            <a:spLocks noGrp="1"/>
          </p:cNvSpPr>
          <p:nvPr>
            <p:ph type="dt" sz="half" idx="10"/>
          </p:nvPr>
        </p:nvSpPr>
        <p:spPr/>
        <p:txBody>
          <a:bodyPr/>
          <a:lstStyle/>
          <a:p>
            <a:fld id="{E6F9B8CD-342D-4579-98EC-A8FD6B7370E1}" type="datetimeFigureOut">
              <a:rPr lang="en-US" smtClean="0"/>
              <a:pPr/>
              <a:t>10/23/2016</a:t>
            </a:fld>
            <a:endParaRPr lang="en-US"/>
          </a:p>
        </p:txBody>
      </p:sp>
      <p:sp>
        <p:nvSpPr>
          <p:cNvPr id="6" name="Zástupný symbol päty 5"/>
          <p:cNvSpPr>
            <a:spLocks noGrp="1"/>
          </p:cNvSpPr>
          <p:nvPr>
            <p:ph type="ftr" sz="quarter" idx="11"/>
          </p:nvPr>
        </p:nvSpPr>
        <p:spPr/>
        <p:txBody>
          <a:bodyPr/>
          <a:lstStyle/>
          <a:p>
            <a:endParaRPr kumimoji="0" lang="en-US"/>
          </a:p>
        </p:txBody>
      </p:sp>
      <p:sp>
        <p:nvSpPr>
          <p:cNvPr id="7" name="Zástupný symbol čísla snímky 6"/>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9" name="Zástupný symbol obsahu 8"/>
          <p:cNvSpPr>
            <a:spLocks noGrp="1"/>
          </p:cNvSpPr>
          <p:nvPr>
            <p:ph sz="quarter" idx="1"/>
          </p:nvPr>
        </p:nvSpPr>
        <p:spPr>
          <a:xfrm>
            <a:off x="457200" y="1600200"/>
            <a:ext cx="3657600" cy="4572000"/>
          </a:xfrm>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1" name="Zástupný symbol obsahu 10"/>
          <p:cNvSpPr>
            <a:spLocks noGrp="1"/>
          </p:cNvSpPr>
          <p:nvPr>
            <p:ph sz="quarter" idx="2"/>
          </p:nvPr>
        </p:nvSpPr>
        <p:spPr>
          <a:xfrm>
            <a:off x="4270248" y="1600200"/>
            <a:ext cx="3657600" cy="4572000"/>
          </a:xfrm>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sk-SK" smtClean="0"/>
              <a:t>Kliknite sem a upravte štýl predlohy nadpisov.</a:t>
            </a:r>
            <a:endParaRPr kumimoji="0" lang="en-US"/>
          </a:p>
        </p:txBody>
      </p:sp>
      <p:sp>
        <p:nvSpPr>
          <p:cNvPr id="7" name="Zástupný symbol dátumu 6"/>
          <p:cNvSpPr>
            <a:spLocks noGrp="1"/>
          </p:cNvSpPr>
          <p:nvPr>
            <p:ph type="dt" sz="half" idx="10"/>
          </p:nvPr>
        </p:nvSpPr>
        <p:spPr/>
        <p:txBody>
          <a:bodyPr/>
          <a:lstStyle/>
          <a:p>
            <a:fld id="{E6F9B8CD-342D-4579-98EC-A8FD6B7370E1}" type="datetimeFigureOut">
              <a:rPr lang="en-US" smtClean="0"/>
              <a:pPr/>
              <a:t>10/23/2016</a:t>
            </a:fld>
            <a:endParaRPr lang="en-US"/>
          </a:p>
        </p:txBody>
      </p:sp>
      <p:sp>
        <p:nvSpPr>
          <p:cNvPr id="8" name="Zástupný symbol päty 7"/>
          <p:cNvSpPr>
            <a:spLocks noGrp="1"/>
          </p:cNvSpPr>
          <p:nvPr>
            <p:ph type="ftr" sz="quarter" idx="11"/>
          </p:nvPr>
        </p:nvSpPr>
        <p:spPr/>
        <p:txBody>
          <a:bodyPr/>
          <a:lstStyle/>
          <a:p>
            <a:endParaRPr kumimoji="0" lang="en-US"/>
          </a:p>
        </p:txBody>
      </p:sp>
      <p:sp>
        <p:nvSpPr>
          <p:cNvPr id="9" name="Zástupný symbol čísla snímky 8"/>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11" name="Zástupný symbol obsahu 10"/>
          <p:cNvSpPr>
            <a:spLocks noGrp="1"/>
          </p:cNvSpPr>
          <p:nvPr>
            <p:ph sz="quarter" idx="2"/>
          </p:nvPr>
        </p:nvSpPr>
        <p:spPr>
          <a:xfrm>
            <a:off x="457200" y="2362200"/>
            <a:ext cx="3657600" cy="3886200"/>
          </a:xfrm>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3" name="Zástupný symbol obsahu 12"/>
          <p:cNvSpPr>
            <a:spLocks noGrp="1"/>
          </p:cNvSpPr>
          <p:nvPr>
            <p:ph sz="quarter" idx="4"/>
          </p:nvPr>
        </p:nvSpPr>
        <p:spPr>
          <a:xfrm>
            <a:off x="4371975" y="2362200"/>
            <a:ext cx="3657600" cy="3886200"/>
          </a:xfrm>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2" name="Zástupný symbol text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k-SK" smtClean="0"/>
              <a:t>Kliknite sem a upravte štýly predlohy textu.</a:t>
            </a:r>
          </a:p>
        </p:txBody>
      </p:sp>
      <p:sp>
        <p:nvSpPr>
          <p:cNvPr id="14" name="Zástupný symbol text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k-SK" smtClean="0"/>
              <a:t>Kliknite sem a upravte štýly predlohy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6" name="Zástupný symbol dátumu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10/23/2016</a:t>
            </a:fld>
            <a:endParaRPr lang="en-US"/>
          </a:p>
        </p:txBody>
      </p:sp>
      <p:sp>
        <p:nvSpPr>
          <p:cNvPr id="7" name="Zástupný symbol čísla snímky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Zástupný symbol päty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E6F9B8CD-342D-4579-98EC-A8FD6B7370E1}" type="datetimeFigureOut">
              <a:rPr lang="en-US" smtClean="0"/>
              <a:pPr/>
              <a:t>10/23/2016</a:t>
            </a:fld>
            <a:endParaRPr lang="en-US"/>
          </a:p>
        </p:txBody>
      </p:sp>
      <p:sp>
        <p:nvSpPr>
          <p:cNvPr id="3" name="Zástupný symbol päty 2"/>
          <p:cNvSpPr>
            <a:spLocks noGrp="1"/>
          </p:cNvSpPr>
          <p:nvPr>
            <p:ph type="ftr" sz="quarter" idx="11"/>
          </p:nvPr>
        </p:nvSpPr>
        <p:spPr/>
        <p:txBody>
          <a:bodyPr/>
          <a:lstStyle/>
          <a:p>
            <a:endParaRPr kumimoji="0" lang="en-US"/>
          </a:p>
        </p:txBody>
      </p:sp>
      <p:sp>
        <p:nvSpPr>
          <p:cNvPr id="4" name="Zástupný symbol čísla snímky 3"/>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bg>
      <p:bgRef idx="1001">
        <a:schemeClr val="bg1"/>
      </p:bgRef>
    </p:bg>
    <p:spTree>
      <p:nvGrpSpPr>
        <p:cNvPr id="1" name=""/>
        <p:cNvGrpSpPr/>
        <p:nvPr/>
      </p:nvGrpSpPr>
      <p:grpSpPr>
        <a:xfrm>
          <a:off x="0" y="0"/>
          <a:ext cx="0" cy="0"/>
          <a:chOff x="0" y="0"/>
          <a:chExt cx="0" cy="0"/>
        </a:xfrm>
      </p:grpSpPr>
      <p:sp>
        <p:nvSpPr>
          <p:cNvPr id="10" name="Rovná spojnic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sk-SK" smtClean="0"/>
              <a:t>Kliknite sem a upravte štýl predlohy nadpisov.</a:t>
            </a:r>
            <a:endParaRPr kumimoji="0" lang="en-US"/>
          </a:p>
        </p:txBody>
      </p:sp>
      <p:sp>
        <p:nvSpPr>
          <p:cNvPr id="3" name="Zástupný symbol text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sk-SK" smtClean="0"/>
              <a:t>Kliknite sem a upravte štýly predlohy textu.</a:t>
            </a:r>
          </a:p>
        </p:txBody>
      </p:sp>
      <p:sp>
        <p:nvSpPr>
          <p:cNvPr id="8" name="Rovná spojnic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ovná spojnic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ovná spojnic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ĺžni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ovná spojnic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obsahu 17"/>
          <p:cNvSpPr>
            <a:spLocks noGrp="1"/>
          </p:cNvSpPr>
          <p:nvPr>
            <p:ph sz="quarter" idx="1"/>
          </p:nvPr>
        </p:nvSpPr>
        <p:spPr>
          <a:xfrm>
            <a:off x="304800" y="274320"/>
            <a:ext cx="5638800" cy="6327648"/>
          </a:xfrm>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1" name="Zástupný symbol dátumu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10/23/2016</a:t>
            </a:fld>
            <a:endParaRPr lang="en-US" dirty="0"/>
          </a:p>
        </p:txBody>
      </p:sp>
      <p:sp>
        <p:nvSpPr>
          <p:cNvPr id="22" name="Zástupný symbol čísla snímky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3" name="Zástupný symbol päty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ovná spojnic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sk-SK" smtClean="0"/>
              <a:t>Kliknite sem a upravte štýl predlohy nadpisov.</a:t>
            </a:r>
            <a:endParaRPr kumimoji="0" lang="en-US"/>
          </a:p>
        </p:txBody>
      </p:sp>
      <p:sp>
        <p:nvSpPr>
          <p:cNvPr id="3" name="Zástupný symbol obrázka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sk-SK" smtClean="0"/>
              <a:t>Ak chcete pridať obrázok, kliknite na ikonu</a:t>
            </a:r>
            <a:endParaRPr kumimoji="0" lang="en-US" dirty="0"/>
          </a:p>
        </p:txBody>
      </p:sp>
      <p:sp>
        <p:nvSpPr>
          <p:cNvPr id="4" name="Zástupný symbol text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sk-SK" smtClean="0"/>
              <a:t>Kliknite sem a upravte štýly predlohy textu.</a:t>
            </a:r>
          </a:p>
        </p:txBody>
      </p:sp>
      <p:sp>
        <p:nvSpPr>
          <p:cNvPr id="10" name="Rovná spojnic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ĺžni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ovná spojnic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ovná spojnic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ovná spojnic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dátumu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10/23/2016</a:t>
            </a:fld>
            <a:endParaRPr lang="en-US"/>
          </a:p>
        </p:txBody>
      </p:sp>
      <p:sp>
        <p:nvSpPr>
          <p:cNvPr id="18" name="Zástupný symbol čísla snímky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1" name="Zástupný symbol päty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ovná spojnic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nadpisu 21"/>
          <p:cNvSpPr>
            <a:spLocks noGrp="1"/>
          </p:cNvSpPr>
          <p:nvPr>
            <p:ph type="title"/>
          </p:nvPr>
        </p:nvSpPr>
        <p:spPr>
          <a:xfrm>
            <a:off x="457200" y="274638"/>
            <a:ext cx="7467600" cy="1143000"/>
          </a:xfrm>
          <a:prstGeom prst="rect">
            <a:avLst/>
          </a:prstGeom>
        </p:spPr>
        <p:txBody>
          <a:bodyPr vert="horz" anchor="b">
            <a:normAutofit/>
          </a:bodyPr>
          <a:lstStyle/>
          <a:p>
            <a:r>
              <a:rPr kumimoji="0" lang="sk-SK" smtClean="0"/>
              <a:t>Kliknite sem a upravte štýl predlohy nadpisov.</a:t>
            </a:r>
            <a:endParaRPr kumimoji="0" lang="en-US"/>
          </a:p>
        </p:txBody>
      </p:sp>
      <p:sp>
        <p:nvSpPr>
          <p:cNvPr id="13" name="Zástupný symbol text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4" name="Zástupný symbol dátum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10/23/2016</a:t>
            </a:fld>
            <a:endParaRPr lang="en-US" dirty="0">
              <a:solidFill>
                <a:schemeClr val="tx2"/>
              </a:solidFill>
            </a:endParaRPr>
          </a:p>
        </p:txBody>
      </p:sp>
      <p:sp>
        <p:nvSpPr>
          <p:cNvPr id="3" name="Zástupný symbol päty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Rovná spojnic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ovná spojnic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ĺžni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vná spojnic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čísla snímky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
        <p:nvSpPr>
          <p:cNvPr id="15" name="Rectangle 32"/>
          <p:cNvSpPr>
            <a:spLocks noChangeArrowheads="1"/>
          </p:cNvSpPr>
          <p:nvPr userDrawn="1"/>
        </p:nvSpPr>
        <p:spPr bwMode="auto">
          <a:xfrm>
            <a:off x="1676400" y="0"/>
            <a:ext cx="7467600" cy="6858000"/>
          </a:xfrm>
          <a:prstGeom prst="rect">
            <a:avLst/>
          </a:prstGeom>
          <a:solidFill>
            <a:srgbClr val="FFFFFF"/>
          </a:solidFill>
          <a:ln w="9525">
            <a:noFill/>
            <a:miter lim="800000"/>
            <a:headEnd/>
            <a:tailEnd/>
          </a:ln>
          <a:effectLst/>
        </p:spPr>
        <p:txBody>
          <a:bodyPr wrap="none" anchor="ctr"/>
          <a:lstStyle/>
          <a:p>
            <a:pPr>
              <a:defRPr/>
            </a:pPr>
            <a:endParaRPr lang="sk-SK" dirty="0"/>
          </a:p>
        </p:txBody>
      </p:sp>
      <p:pic>
        <p:nvPicPr>
          <p:cNvPr id="17" name="Picture 28"/>
          <p:cNvPicPr>
            <a:picLocks noChangeAspect="1" noChangeArrowheads="1"/>
          </p:cNvPicPr>
          <p:nvPr userDrawn="1"/>
        </p:nvPicPr>
        <p:blipFill>
          <a:blip r:embed="rId13" cstate="print"/>
          <a:srcRect/>
          <a:stretch>
            <a:fillRect/>
          </a:stretch>
        </p:blipFill>
        <p:spPr bwMode="auto">
          <a:xfrm>
            <a:off x="0" y="0"/>
            <a:ext cx="1709738" cy="6858000"/>
          </a:xfrm>
          <a:prstGeom prst="rect">
            <a:avLst/>
          </a:prstGeom>
          <a:noFill/>
          <a:ln w="9525">
            <a:noFill/>
            <a:miter lim="800000"/>
            <a:headEnd/>
            <a:tailEnd/>
          </a:ln>
        </p:spPr>
      </p:pic>
      <p:pic>
        <p:nvPicPr>
          <p:cNvPr id="18" name="Picture 29"/>
          <p:cNvPicPr>
            <a:picLocks noChangeAspect="1" noChangeArrowheads="1"/>
          </p:cNvPicPr>
          <p:nvPr userDrawn="1"/>
        </p:nvPicPr>
        <p:blipFill>
          <a:blip r:embed="rId14" cstate="print"/>
          <a:srcRect/>
          <a:stretch>
            <a:fillRect/>
          </a:stretch>
        </p:blipFill>
        <p:spPr bwMode="auto">
          <a:xfrm>
            <a:off x="304800" y="5029200"/>
            <a:ext cx="1752600" cy="1752600"/>
          </a:xfrm>
          <a:prstGeom prst="rect">
            <a:avLst/>
          </a:prstGeom>
          <a:noFill/>
          <a:ln w="9525">
            <a:noFill/>
            <a:miter lim="800000"/>
            <a:headEnd/>
            <a:tailEnd/>
          </a:ln>
        </p:spPr>
      </p:pic>
      <p:sp>
        <p:nvSpPr>
          <p:cNvPr id="19" name="Rectangle 30"/>
          <p:cNvSpPr>
            <a:spLocks noChangeArrowheads="1"/>
          </p:cNvSpPr>
          <p:nvPr userDrawn="1"/>
        </p:nvSpPr>
        <p:spPr bwMode="auto">
          <a:xfrm>
            <a:off x="1752600" y="6400800"/>
            <a:ext cx="7239000" cy="304800"/>
          </a:xfrm>
          <a:prstGeom prst="rect">
            <a:avLst/>
          </a:prstGeom>
          <a:solidFill>
            <a:schemeClr val="folHlink"/>
          </a:solidFill>
          <a:ln w="9525">
            <a:noFill/>
            <a:miter lim="800000"/>
            <a:headEnd/>
            <a:tailEnd/>
          </a:ln>
          <a:effectLst/>
        </p:spPr>
        <p:txBody>
          <a:bodyPr wrap="none" anchor="ctr"/>
          <a:lstStyle/>
          <a:p>
            <a:pPr>
              <a:defRPr/>
            </a:pPr>
            <a:endParaRPr lang="sk-SK" dirty="0"/>
          </a:p>
        </p:txBody>
      </p:sp>
      <p:sp>
        <p:nvSpPr>
          <p:cNvPr id="20" name="Rectangle 31"/>
          <p:cNvSpPr>
            <a:spLocks noChangeArrowheads="1"/>
          </p:cNvSpPr>
          <p:nvPr userDrawn="1"/>
        </p:nvSpPr>
        <p:spPr bwMode="auto">
          <a:xfrm>
            <a:off x="304800" y="304800"/>
            <a:ext cx="7239000" cy="533400"/>
          </a:xfrm>
          <a:prstGeom prst="rect">
            <a:avLst/>
          </a:prstGeom>
          <a:solidFill>
            <a:schemeClr val="accent1"/>
          </a:solidFill>
          <a:ln w="9525">
            <a:noFill/>
            <a:miter lim="800000"/>
            <a:headEnd/>
            <a:tailEnd/>
          </a:ln>
          <a:effectLst/>
        </p:spPr>
        <p:txBody>
          <a:bodyPr wrap="none" anchor="ctr"/>
          <a:lstStyle/>
          <a:p>
            <a:pPr>
              <a:defRPr/>
            </a:pPr>
            <a:endParaRPr lang="sk-SK" dirty="0"/>
          </a:p>
        </p:txBody>
      </p:sp>
      <p:sp>
        <p:nvSpPr>
          <p:cNvPr id="21" name="Rectangle 21"/>
          <p:cNvSpPr>
            <a:spLocks noGrp="1" noChangeArrowheads="1"/>
          </p:cNvSpPr>
          <p:nvPr userDrawn="1"/>
        </p:nvSpPr>
        <p:spPr bwMode="gray">
          <a:xfrm>
            <a:off x="8086725" y="6391275"/>
            <a:ext cx="523875" cy="314325"/>
          </a:xfrm>
          <a:prstGeom prst="rect">
            <a:avLst/>
          </a:prstGeom>
          <a:noFill/>
          <a:ln w="9525">
            <a:noFill/>
            <a:miter lim="800000"/>
            <a:headEnd/>
            <a:tailEnd/>
          </a:ln>
          <a:effectLst/>
        </p:spPr>
        <p:txBody>
          <a:bodyPr lIns="0" tIns="0" rIns="0" bIns="0" anchor="ctr"/>
          <a:lstStyle/>
          <a:p>
            <a:pPr algn="r">
              <a:defRPr/>
            </a:pPr>
            <a:r>
              <a:rPr lang="en-US" sz="900" b="0" dirty="0">
                <a:solidFill>
                  <a:srgbClr val="FFFFFF"/>
                </a:solidFill>
                <a:latin typeface="Arial" charset="0"/>
              </a:rPr>
              <a:t>page </a:t>
            </a:r>
            <a:fld id="{62F080A0-9990-42CF-9DC9-99845880FDBB}" type="slidenum">
              <a:rPr lang="en-US" sz="900" b="0">
                <a:solidFill>
                  <a:srgbClr val="FFFFFF"/>
                </a:solidFill>
                <a:latin typeface="Arial" charset="0"/>
              </a:rPr>
              <a:pPr algn="r">
                <a:defRPr/>
              </a:pPr>
              <a:t>‹#›</a:t>
            </a:fld>
            <a:endParaRPr lang="en-US" sz="900" b="0" dirty="0">
              <a:solidFill>
                <a:srgbClr val="FFFFFF"/>
              </a:solidFill>
              <a:latin typeface="Arial" charset="0"/>
            </a:endParaRPr>
          </a:p>
        </p:txBody>
      </p:sp>
      <p:sp>
        <p:nvSpPr>
          <p:cNvPr id="24" name="Rectangle 22"/>
          <p:cNvSpPr>
            <a:spLocks noGrp="1" noChangeArrowheads="1"/>
          </p:cNvSpPr>
          <p:nvPr userDrawn="1"/>
        </p:nvSpPr>
        <p:spPr bwMode="gray">
          <a:xfrm>
            <a:off x="2133600" y="6391275"/>
            <a:ext cx="1066800" cy="314325"/>
          </a:xfrm>
          <a:prstGeom prst="rect">
            <a:avLst/>
          </a:prstGeom>
          <a:noFill/>
          <a:ln w="9525">
            <a:noFill/>
            <a:miter lim="800000"/>
            <a:headEnd/>
            <a:tailEnd/>
          </a:ln>
          <a:effectLst/>
        </p:spPr>
        <p:txBody>
          <a:bodyPr lIns="0" tIns="0" rIns="0" bIns="0" anchor="ctr"/>
          <a:lstStyle/>
          <a:p>
            <a:pPr>
              <a:defRPr/>
            </a:pPr>
            <a:fld id="{F5C13D69-04CE-491F-ABE4-025EA67B102E}" type="datetime1">
              <a:rPr lang="en-US" sz="900" b="0">
                <a:solidFill>
                  <a:srgbClr val="FFFFFF"/>
                </a:solidFill>
                <a:latin typeface="Arial" charset="0"/>
              </a:rPr>
              <a:pPr>
                <a:defRPr/>
              </a:pPr>
              <a:t>10/23/2016</a:t>
            </a:fld>
            <a:endParaRPr lang="en-US" sz="900" b="0" dirty="0">
              <a:solidFill>
                <a:srgbClr val="FFFFFF"/>
              </a:solidFill>
              <a:latin typeface="Arial" charset="0"/>
            </a:endParaRPr>
          </a:p>
        </p:txBody>
      </p:sp>
      <p:sp>
        <p:nvSpPr>
          <p:cNvPr id="25" name="Rectangle 23"/>
          <p:cNvSpPr>
            <a:spLocks noGrp="1" noChangeArrowheads="1"/>
          </p:cNvSpPr>
          <p:nvPr userDrawn="1"/>
        </p:nvSpPr>
        <p:spPr bwMode="gray">
          <a:xfrm>
            <a:off x="3276600" y="6400800"/>
            <a:ext cx="4191000" cy="295275"/>
          </a:xfrm>
          <a:prstGeom prst="rect">
            <a:avLst/>
          </a:prstGeom>
          <a:noFill/>
          <a:ln w="9525">
            <a:noFill/>
            <a:miter lim="800000"/>
            <a:headEnd/>
            <a:tailEnd/>
          </a:ln>
          <a:effectLst/>
        </p:spPr>
        <p:txBody>
          <a:bodyPr lIns="0" tIns="0" rIns="0" bIns="0" anchor="ctr"/>
          <a:lstStyle/>
          <a:p>
            <a:pPr algn="ctr">
              <a:defRPr/>
            </a:pPr>
            <a:r>
              <a:rPr lang="en-US" sz="900" b="0" dirty="0">
                <a:solidFill>
                  <a:srgbClr val="FFFFFF"/>
                </a:solidFill>
                <a:latin typeface="Arial" charset="0"/>
              </a:rPr>
              <a:t>Presentation</a:t>
            </a:r>
          </a:p>
        </p:txBody>
      </p:sp>
    </p:spTree>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1.xml"/><Relationship Id="rId4" Type="http://schemas.openxmlformats.org/officeDocument/2006/relationships/image" Target="../media/image19.gif"/></Relationships>
</file>

<file path=ppt/slides/_rels/slide1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dx.doi.org/10.1093/applin/I.1.1" TargetMode="External"/><Relationship Id="rId2" Type="http://schemas.openxmlformats.org/officeDocument/2006/relationships/hyperlink" Target="http://www.academia.edu/7306806/Issues_in_Language_Testing_Rev"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828800" y="762000"/>
            <a:ext cx="7086600" cy="1371600"/>
          </a:xfrm>
        </p:spPr>
        <p:txBody>
          <a:bodyPr>
            <a:normAutofit/>
          </a:bodyPr>
          <a:lstStyle/>
          <a:p>
            <a:pPr eaLnBrk="1" hangingPunct="1"/>
            <a:r>
              <a:rPr lang="en-US" sz="2400" b="1" dirty="0" smtClean="0">
                <a:latin typeface="Arial Black" pitchFamily="34" charset="0"/>
              </a:rPr>
              <a:t>Difficulties related to authentic assessment: </a:t>
            </a:r>
            <a:r>
              <a:rPr lang="sk-SK" sz="2400" b="1" dirty="0" smtClean="0">
                <a:latin typeface="Arial Black" pitchFamily="34" charset="0"/>
              </a:rPr>
              <a:t/>
            </a:r>
            <a:br>
              <a:rPr lang="sk-SK" sz="2400" b="1" dirty="0" smtClean="0">
                <a:latin typeface="Arial Black" pitchFamily="34" charset="0"/>
              </a:rPr>
            </a:br>
            <a:r>
              <a:rPr lang="en-US" sz="2400" b="1" dirty="0" smtClean="0">
                <a:latin typeface="Arial Black" pitchFamily="34" charset="0"/>
              </a:rPr>
              <a:t>implications for language test design </a:t>
            </a:r>
            <a:endParaRPr lang="en-US" sz="2400" b="1" dirty="0" smtClean="0">
              <a:solidFill>
                <a:srgbClr val="003300"/>
              </a:solidFill>
              <a:latin typeface="Arial Black" pitchFamily="34" charset="0"/>
            </a:endParaRPr>
          </a:p>
        </p:txBody>
      </p:sp>
      <p:sp>
        <p:nvSpPr>
          <p:cNvPr id="3075" name="Rectangle 3"/>
          <p:cNvSpPr>
            <a:spLocks noGrp="1" noChangeArrowheads="1"/>
          </p:cNvSpPr>
          <p:nvPr>
            <p:ph type="subTitle" idx="1"/>
          </p:nvPr>
        </p:nvSpPr>
        <p:spPr>
          <a:xfrm>
            <a:off x="3886200" y="5715000"/>
            <a:ext cx="5257800" cy="457200"/>
          </a:xfrm>
        </p:spPr>
        <p:txBody>
          <a:bodyPr>
            <a:noAutofit/>
          </a:bodyPr>
          <a:lstStyle/>
          <a:p>
            <a:pPr eaLnBrk="1" hangingPunct="1">
              <a:lnSpc>
                <a:spcPct val="90000"/>
              </a:lnSpc>
            </a:pPr>
            <a:r>
              <a:rPr lang="en-US" sz="1700" dirty="0" smtClean="0">
                <a:solidFill>
                  <a:schemeClr val="tx1">
                    <a:lumMod val="65000"/>
                    <a:lumOff val="35000"/>
                  </a:schemeClr>
                </a:solidFill>
                <a:latin typeface="Arial Black" pitchFamily="34" charset="0"/>
              </a:rPr>
              <a:t>BILC Seminar, Budapest, October 2016</a:t>
            </a:r>
            <a:r>
              <a:rPr lang="sk-SK" sz="1700" dirty="0" smtClean="0">
                <a:solidFill>
                  <a:schemeClr val="tx1">
                    <a:lumMod val="65000"/>
                    <a:lumOff val="35000"/>
                  </a:schemeClr>
                </a:solidFill>
                <a:latin typeface="Arial Black" pitchFamily="34" charset="0"/>
              </a:rPr>
              <a:t> </a:t>
            </a:r>
            <a:r>
              <a:rPr lang="en-US" sz="1700" dirty="0" smtClean="0">
                <a:solidFill>
                  <a:schemeClr val="tx1">
                    <a:lumMod val="65000"/>
                    <a:lumOff val="35000"/>
                  </a:schemeClr>
                </a:solidFill>
                <a:latin typeface="Arial Black" pitchFamily="34" charset="0"/>
              </a:rPr>
              <a:t> </a:t>
            </a:r>
          </a:p>
        </p:txBody>
      </p:sp>
      <p:pic>
        <p:nvPicPr>
          <p:cNvPr id="15362" name="Picture 2" descr="Výsledok vyhľadávania obrázkov pre dopyt &quot;authenticity&quot;"/>
          <p:cNvPicPr>
            <a:picLocks noChangeAspect="1" noChangeArrowheads="1"/>
          </p:cNvPicPr>
          <p:nvPr/>
        </p:nvPicPr>
        <p:blipFill>
          <a:blip r:embed="rId3" cstate="print"/>
          <a:srcRect/>
          <a:stretch>
            <a:fillRect/>
          </a:stretch>
        </p:blipFill>
        <p:spPr bwMode="auto">
          <a:xfrm>
            <a:off x="6705600" y="3733800"/>
            <a:ext cx="2055356" cy="1676400"/>
          </a:xfrm>
          <a:prstGeom prst="rect">
            <a:avLst/>
          </a:prstGeom>
          <a:noFill/>
        </p:spPr>
      </p:pic>
    </p:spTree>
  </p:cSld>
  <p:clrMapOvr>
    <a:masterClrMapping/>
  </p:clrMapOvr>
  <p:transition advTm="8877">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28800" y="609600"/>
            <a:ext cx="6858000" cy="5867400"/>
          </a:xfrm>
        </p:spPr>
        <p:txBody>
          <a:bodyPr>
            <a:normAutofit fontScale="90000"/>
          </a:bodyPr>
          <a:lstStyle/>
          <a:p>
            <a:r>
              <a:rPr lang="en-US" sz="2400" b="0" dirty="0" smtClean="0">
                <a:latin typeface="Arial Black" pitchFamily="34" charset="0"/>
              </a:rPr>
              <a:t>Authenticity</a:t>
            </a:r>
            <a:br>
              <a:rPr lang="en-US" sz="2400" b="0" dirty="0" smtClean="0">
                <a:latin typeface="Arial Black" pitchFamily="34" charset="0"/>
              </a:rPr>
            </a:br>
            <a:r>
              <a:rPr lang="sk-SK" sz="2400" b="0" dirty="0" smtClean="0">
                <a:latin typeface="Arial Black" pitchFamily="34" charset="0"/>
              </a:rPr>
              <a:t/>
            </a:r>
            <a:br>
              <a:rPr lang="sk-SK" sz="2400" b="0" dirty="0" smtClean="0">
                <a:latin typeface="Arial Black" pitchFamily="34" charset="0"/>
              </a:rPr>
            </a:br>
            <a:r>
              <a:rPr lang="en-US" sz="2400" b="0" dirty="0" smtClean="0">
                <a:latin typeface="Arial Black" pitchFamily="34" charset="0"/>
              </a:rPr>
              <a:t>Test Taker                          Test </a:t>
            </a:r>
            <a:r>
              <a:rPr lang="sk-SK" sz="2400" b="0" dirty="0" err="1" smtClean="0">
                <a:latin typeface="Arial Black" pitchFamily="34" charset="0"/>
              </a:rPr>
              <a:t>task</a:t>
            </a:r>
            <a:r>
              <a:rPr lang="en-US" sz="2400" b="0" dirty="0" smtClean="0">
                <a:latin typeface="Arial Black" pitchFamily="34" charset="0"/>
              </a:rPr>
              <a:t/>
            </a:r>
            <a:br>
              <a:rPr lang="en-US" sz="2400" b="0" dirty="0" smtClean="0">
                <a:latin typeface="Arial Black" pitchFamily="34" charset="0"/>
              </a:rPr>
            </a:br>
            <a:r>
              <a:rPr lang="sk-SK" sz="2400" b="0" dirty="0" smtClean="0">
                <a:latin typeface="Arial Black" pitchFamily="34" charset="0"/>
              </a:rPr>
              <a:t/>
            </a:r>
            <a:br>
              <a:rPr lang="sk-SK" sz="2400" b="0" dirty="0" smtClean="0">
                <a:latin typeface="Arial Black" pitchFamily="34" charset="0"/>
              </a:rPr>
            </a:br>
            <a:r>
              <a:rPr lang="sk-SK" sz="2400" b="0" dirty="0" smtClean="0">
                <a:latin typeface="Arial Black" pitchFamily="34" charset="0"/>
              </a:rPr>
              <a:t/>
            </a:r>
            <a:br>
              <a:rPr lang="sk-SK" sz="2400" b="0" dirty="0" smtClean="0">
                <a:latin typeface="Arial Black" pitchFamily="34" charset="0"/>
              </a:rPr>
            </a:br>
            <a:r>
              <a:rPr lang="sk-SK" sz="2400" b="0" dirty="0" smtClean="0">
                <a:latin typeface="Arial Black" pitchFamily="34" charset="0"/>
              </a:rPr>
              <a:t/>
            </a:r>
            <a:br>
              <a:rPr lang="sk-SK" sz="2400" b="0" dirty="0" smtClean="0">
                <a:latin typeface="Arial Black" pitchFamily="34" charset="0"/>
              </a:rPr>
            </a:br>
            <a:r>
              <a:rPr lang="sk-SK" sz="2400" b="0" dirty="0" smtClean="0">
                <a:latin typeface="Arial Black" pitchFamily="34" charset="0"/>
              </a:rPr>
              <a:t/>
            </a:r>
            <a:br>
              <a:rPr lang="sk-SK" sz="2400" b="0" dirty="0" smtClean="0">
                <a:latin typeface="Arial Black" pitchFamily="34" charset="0"/>
              </a:rPr>
            </a:br>
            <a:r>
              <a:rPr lang="sk-SK" sz="2400" b="0" dirty="0" smtClean="0">
                <a:latin typeface="Arial Black" pitchFamily="34" charset="0"/>
              </a:rPr>
              <a:t/>
            </a:r>
            <a:br>
              <a:rPr lang="sk-SK" sz="2400" b="0" dirty="0" smtClean="0">
                <a:latin typeface="Arial Black" pitchFamily="34" charset="0"/>
              </a:rPr>
            </a:br>
            <a:r>
              <a:rPr lang="sk-SK" sz="2400" b="0" dirty="0" smtClean="0">
                <a:latin typeface="Arial Black" pitchFamily="34" charset="0"/>
              </a:rPr>
              <a:t/>
            </a:r>
            <a:br>
              <a:rPr lang="sk-SK" sz="2400" b="0" dirty="0" smtClean="0">
                <a:latin typeface="Arial Black" pitchFamily="34" charset="0"/>
              </a:rPr>
            </a:br>
            <a:r>
              <a:rPr lang="sk-SK" sz="2400" b="0" dirty="0" smtClean="0">
                <a:latin typeface="Arial Black" pitchFamily="34" charset="0"/>
              </a:rPr>
              <a:t/>
            </a:r>
            <a:br>
              <a:rPr lang="sk-SK" sz="2400" b="0" dirty="0" smtClean="0">
                <a:latin typeface="Arial Black" pitchFamily="34" charset="0"/>
              </a:rPr>
            </a:br>
            <a:r>
              <a:rPr lang="sk-SK" sz="2400" b="0" dirty="0" smtClean="0">
                <a:latin typeface="Arial Black" pitchFamily="34" charset="0"/>
              </a:rPr>
              <a:t/>
            </a:r>
            <a:br>
              <a:rPr lang="sk-SK" sz="2400" b="0" dirty="0" smtClean="0">
                <a:latin typeface="Arial Black" pitchFamily="34" charset="0"/>
              </a:rPr>
            </a:br>
            <a:r>
              <a:rPr lang="sk-SK" sz="2400" b="0" dirty="0" smtClean="0">
                <a:latin typeface="Arial Black" pitchFamily="34" charset="0"/>
              </a:rPr>
              <a:t/>
            </a:r>
            <a:br>
              <a:rPr lang="sk-SK" sz="2400" b="0" dirty="0" smtClean="0">
                <a:latin typeface="Arial Black" pitchFamily="34" charset="0"/>
              </a:rPr>
            </a:br>
            <a:r>
              <a:rPr lang="sk-SK" sz="2400" b="0" dirty="0" smtClean="0">
                <a:latin typeface="Arial Black" pitchFamily="34" charset="0"/>
              </a:rPr>
              <a:t/>
            </a:r>
            <a:br>
              <a:rPr lang="sk-SK" sz="2400" b="0" dirty="0" smtClean="0">
                <a:latin typeface="Arial Black" pitchFamily="34" charset="0"/>
              </a:rPr>
            </a:br>
            <a:r>
              <a:rPr lang="sk-SK" sz="2400" b="0" dirty="0" smtClean="0">
                <a:latin typeface="Arial Black" pitchFamily="34" charset="0"/>
              </a:rPr>
              <a:t/>
            </a:r>
            <a:br>
              <a:rPr lang="sk-SK" sz="2400" b="0" dirty="0" smtClean="0">
                <a:latin typeface="Arial Black" pitchFamily="34" charset="0"/>
              </a:rPr>
            </a:br>
            <a:r>
              <a:rPr lang="sk-SK" sz="2400" b="0" dirty="0" smtClean="0">
                <a:solidFill>
                  <a:schemeClr val="tx1"/>
                </a:solidFill>
              </a:rPr>
              <a:t>„</a:t>
            </a:r>
            <a:r>
              <a:rPr lang="en-GB" sz="2400" dirty="0" smtClean="0">
                <a:solidFill>
                  <a:schemeClr val="tx1"/>
                </a:solidFill>
              </a:rPr>
              <a:t>the extent and type of involvement of the test taker’s individual characteristics in accomplishing a test task” (</a:t>
            </a:r>
            <a:r>
              <a:rPr lang="sk-SK" sz="2400" dirty="0" err="1" smtClean="0">
                <a:solidFill>
                  <a:schemeClr val="tx1"/>
                </a:solidFill>
              </a:rPr>
              <a:t>Bachman</a:t>
            </a:r>
            <a:r>
              <a:rPr lang="sk-SK" sz="2400" dirty="0" smtClean="0">
                <a:solidFill>
                  <a:schemeClr val="tx1"/>
                </a:solidFill>
              </a:rPr>
              <a:t>, 1990, </a:t>
            </a:r>
            <a:r>
              <a:rPr lang="en-GB" sz="2400" dirty="0" smtClean="0">
                <a:solidFill>
                  <a:schemeClr val="tx1"/>
                </a:solidFill>
              </a:rPr>
              <a:t>p. 25) </a:t>
            </a:r>
            <a:r>
              <a:rPr lang="sk-SK" sz="2400" b="0" dirty="0" smtClean="0">
                <a:solidFill>
                  <a:schemeClr val="tx1"/>
                </a:solidFill>
              </a:rPr>
              <a:t>“</a:t>
            </a:r>
            <a:endParaRPr lang="en-US" b="0" dirty="0">
              <a:latin typeface="Arial Black" pitchFamily="34" charset="0"/>
            </a:endParaRPr>
          </a:p>
        </p:txBody>
      </p:sp>
      <p:pic>
        <p:nvPicPr>
          <p:cNvPr id="4" name="Obrázok 3" descr="Výsledok vyhľadávania obrázkov pre dopyt army test taker"/>
          <p:cNvPicPr/>
          <p:nvPr/>
        </p:nvPicPr>
        <p:blipFill>
          <a:blip r:embed="rId2" cstate="print"/>
          <a:srcRect/>
          <a:stretch>
            <a:fillRect/>
          </a:stretch>
        </p:blipFill>
        <p:spPr bwMode="auto">
          <a:xfrm>
            <a:off x="1905000" y="1524000"/>
            <a:ext cx="3124200" cy="2667000"/>
          </a:xfrm>
          <a:prstGeom prst="rect">
            <a:avLst/>
          </a:prstGeom>
          <a:noFill/>
          <a:ln w="9525">
            <a:noFill/>
            <a:miter lim="800000"/>
            <a:headEnd/>
            <a:tailEnd/>
          </a:ln>
        </p:spPr>
      </p:pic>
      <p:pic>
        <p:nvPicPr>
          <p:cNvPr id="5" name="Obrázok 4" descr="Výsledok vyhľadávania obrázkov pre dopyt multiple choice task"/>
          <p:cNvPicPr/>
          <p:nvPr/>
        </p:nvPicPr>
        <p:blipFill>
          <a:blip r:embed="rId3" cstate="print"/>
          <a:srcRect/>
          <a:stretch>
            <a:fillRect/>
          </a:stretch>
        </p:blipFill>
        <p:spPr bwMode="auto">
          <a:xfrm>
            <a:off x="5334000" y="1371600"/>
            <a:ext cx="3429000" cy="2895600"/>
          </a:xfrm>
          <a:prstGeom prst="rect">
            <a:avLst/>
          </a:prstGeom>
          <a:noFill/>
          <a:ln w="9525">
            <a:noFill/>
            <a:miter lim="800000"/>
            <a:headEnd/>
            <a:tailEnd/>
          </a:ln>
        </p:spPr>
      </p:pic>
      <p:cxnSp>
        <p:nvCxnSpPr>
          <p:cNvPr id="8" name="Zalomená spojnica 7"/>
          <p:cNvCxnSpPr/>
          <p:nvPr/>
        </p:nvCxnSpPr>
        <p:spPr>
          <a:xfrm>
            <a:off x="3733800" y="1143000"/>
            <a:ext cx="2209800" cy="152400"/>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905000" y="228600"/>
            <a:ext cx="7010400" cy="6146322"/>
          </a:xfrm>
        </p:spPr>
        <p:txBody>
          <a:bodyPr>
            <a:normAutofit/>
          </a:bodyPr>
          <a:lstStyle/>
          <a:p>
            <a:r>
              <a:rPr lang="sk-SK" sz="2800" b="0" dirty="0" smtClean="0">
                <a:latin typeface="Arial Black" pitchFamily="34" charset="0"/>
              </a:rPr>
              <a:t>3. IMPLICATIONS OF THEORIES FOR TEST DESIGN  </a:t>
            </a:r>
            <a:endParaRPr lang="sk-SK" sz="2400" b="0" dirty="0" smtClean="0">
              <a:latin typeface="Arial Black" pitchFamily="34" charset="0"/>
            </a:endParaRPr>
          </a:p>
          <a:p>
            <a:pPr marL="514350" indent="-514350"/>
            <a:r>
              <a:rPr lang="sk-SK" sz="2400" b="0" dirty="0" smtClean="0">
                <a:latin typeface="Arial Black" pitchFamily="34" charset="0"/>
              </a:rPr>
              <a:t>i</a:t>
            </a:r>
            <a:r>
              <a:rPr lang="en-US" sz="2400" b="0" dirty="0" smtClean="0">
                <a:latin typeface="Arial Black" pitchFamily="34" charset="0"/>
              </a:rPr>
              <a:t>)   authenticity of task input </a:t>
            </a:r>
          </a:p>
          <a:p>
            <a:pPr marL="514350" indent="-514350"/>
            <a:endParaRPr lang="sk-SK" sz="2400" b="0" dirty="0" smtClean="0">
              <a:latin typeface="Arial Black" pitchFamily="34" charset="0"/>
            </a:endParaRPr>
          </a:p>
          <a:p>
            <a:pPr marL="514350" indent="-514350"/>
            <a:endParaRPr lang="sk-SK" sz="2400" b="0" dirty="0" smtClean="0">
              <a:latin typeface="Arial Black" pitchFamily="34" charset="0"/>
            </a:endParaRPr>
          </a:p>
          <a:p>
            <a:pPr marL="514350" indent="-514350"/>
            <a:endParaRPr lang="en-US" sz="2400" b="0" dirty="0" smtClean="0">
              <a:latin typeface="Arial Black" pitchFamily="34" charset="0"/>
            </a:endParaRPr>
          </a:p>
          <a:p>
            <a:pPr marL="457200" indent="-457200"/>
            <a:r>
              <a:rPr lang="en-US" sz="2400" b="0" dirty="0" smtClean="0">
                <a:latin typeface="Arial Black" pitchFamily="34" charset="0"/>
              </a:rPr>
              <a:t>ii)  simulation of real-life tasks</a:t>
            </a:r>
          </a:p>
          <a:p>
            <a:pPr marL="457200" indent="-457200"/>
            <a:endParaRPr lang="sk-SK" sz="2400" b="0" dirty="0" smtClean="0">
              <a:latin typeface="Arial Black" pitchFamily="34" charset="0"/>
            </a:endParaRPr>
          </a:p>
          <a:p>
            <a:pPr marL="457200" indent="-457200"/>
            <a:endParaRPr lang="sk-SK" sz="2400" b="0" dirty="0" smtClean="0">
              <a:latin typeface="Arial Black" pitchFamily="34" charset="0"/>
            </a:endParaRPr>
          </a:p>
          <a:p>
            <a:pPr marL="457200" indent="-457200"/>
            <a:endParaRPr lang="sk-SK" sz="2400" b="0" dirty="0" smtClean="0">
              <a:latin typeface="Arial Black" pitchFamily="34" charset="0"/>
            </a:endParaRPr>
          </a:p>
          <a:p>
            <a:pPr marL="457200" indent="-457200"/>
            <a:endParaRPr lang="en-US" sz="2400" b="0" dirty="0" smtClean="0">
              <a:latin typeface="Arial Black" pitchFamily="34" charset="0"/>
            </a:endParaRPr>
          </a:p>
          <a:p>
            <a:pPr marL="457200" indent="-457200"/>
            <a:r>
              <a:rPr lang="en-US" sz="2400" b="0" dirty="0" smtClean="0">
                <a:latin typeface="Arial Black" pitchFamily="34" charset="0"/>
              </a:rPr>
              <a:t>iii) test-taker´s engagement in the task</a:t>
            </a:r>
            <a:endParaRPr lang="sk-SK" sz="2400" b="0" dirty="0" smtClean="0">
              <a:latin typeface="Arial Black" pitchFamily="34" charset="0"/>
            </a:endParaRPr>
          </a:p>
          <a:p>
            <a:pPr marL="457200" indent="-457200"/>
            <a:endParaRPr lang="en-US" sz="2400" b="0" dirty="0" smtClean="0">
              <a:latin typeface="Arial Black" pitchFamily="34" charset="0"/>
            </a:endParaRPr>
          </a:p>
          <a:p>
            <a:endParaRPr lang="sk-SK" sz="2400" b="0" dirty="0" smtClean="0">
              <a:latin typeface="Arial Black" pitchFamily="34" charset="0"/>
            </a:endParaRPr>
          </a:p>
          <a:p>
            <a:endParaRPr lang="en-US" sz="2400" dirty="0" smtClean="0">
              <a:latin typeface="Arial Black" pitchFamily="34" charset="0"/>
            </a:endParaRPr>
          </a:p>
        </p:txBody>
      </p:sp>
      <p:pic>
        <p:nvPicPr>
          <p:cNvPr id="9" name="Obrázok 8" descr="PHOTO: Canadian soldiers listen to a briefing by Canadian Army Reserve soldiers. Photo by 1st Sgt. Vaughn R. Larson"/>
          <p:cNvPicPr/>
          <p:nvPr/>
        </p:nvPicPr>
        <p:blipFill>
          <a:blip r:embed="rId2" cstate="print"/>
          <a:srcRect/>
          <a:stretch>
            <a:fillRect/>
          </a:stretch>
        </p:blipFill>
        <p:spPr bwMode="auto">
          <a:xfrm>
            <a:off x="6248400" y="3429000"/>
            <a:ext cx="2362200" cy="1447800"/>
          </a:xfrm>
          <a:prstGeom prst="rect">
            <a:avLst/>
          </a:prstGeom>
          <a:noFill/>
          <a:ln w="9525">
            <a:noFill/>
            <a:miter lim="800000"/>
            <a:headEnd/>
            <a:tailEnd/>
          </a:ln>
        </p:spPr>
      </p:pic>
      <p:pic>
        <p:nvPicPr>
          <p:cNvPr id="10" name="Obrázok 9" descr="test_takers"/>
          <p:cNvPicPr/>
          <p:nvPr/>
        </p:nvPicPr>
        <p:blipFill>
          <a:blip r:embed="rId3" cstate="print"/>
          <a:srcRect/>
          <a:stretch>
            <a:fillRect/>
          </a:stretch>
        </p:blipFill>
        <p:spPr bwMode="auto">
          <a:xfrm>
            <a:off x="6553200" y="5562600"/>
            <a:ext cx="1770656" cy="1295400"/>
          </a:xfrm>
          <a:prstGeom prst="rect">
            <a:avLst/>
          </a:prstGeom>
          <a:noFill/>
          <a:ln w="9525">
            <a:noFill/>
            <a:miter lim="800000"/>
            <a:headEnd/>
            <a:tailEnd/>
          </a:ln>
        </p:spPr>
      </p:pic>
      <p:pic>
        <p:nvPicPr>
          <p:cNvPr id="11" name="Obrázok 10" descr="Výsledok vyhľadávania obrázkov pre dopyt &quot;patrol report&quot;"/>
          <p:cNvPicPr/>
          <p:nvPr/>
        </p:nvPicPr>
        <p:blipFill>
          <a:blip r:embed="rId4" cstate="print"/>
          <a:srcRect/>
          <a:stretch>
            <a:fillRect/>
          </a:stretch>
        </p:blipFill>
        <p:spPr bwMode="auto">
          <a:xfrm>
            <a:off x="6934200" y="914400"/>
            <a:ext cx="1676400" cy="1905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dnadpis 2"/>
          <p:cNvSpPr>
            <a:spLocks noGrp="1"/>
          </p:cNvSpPr>
          <p:nvPr>
            <p:ph type="subTitle" idx="1"/>
          </p:nvPr>
        </p:nvSpPr>
        <p:spPr>
          <a:xfrm>
            <a:off x="2286000" y="304800"/>
            <a:ext cx="6477000" cy="6070600"/>
          </a:xfrm>
        </p:spPr>
        <p:txBody>
          <a:bodyPr>
            <a:normAutofit lnSpcReduction="10000"/>
          </a:bodyPr>
          <a:lstStyle/>
          <a:p>
            <a:pPr marL="457200" indent="-457200"/>
            <a:r>
              <a:rPr lang="en-US" sz="2400" b="0" dirty="0" err="1" smtClean="0">
                <a:latin typeface="Arial Black" pitchFamily="34" charset="0"/>
              </a:rPr>
              <a:t>i</a:t>
            </a:r>
            <a:r>
              <a:rPr lang="en-US" sz="2400" b="0" dirty="0" smtClean="0">
                <a:latin typeface="Arial Black" pitchFamily="34" charset="0"/>
              </a:rPr>
              <a:t>) Authenticity of task input</a:t>
            </a:r>
          </a:p>
          <a:p>
            <a:endParaRPr lang="sk-SK" sz="2400" b="0" dirty="0" smtClean="0">
              <a:latin typeface="Arial Black" pitchFamily="34" charset="0"/>
            </a:endParaRPr>
          </a:p>
          <a:p>
            <a:r>
              <a:rPr lang="en-US" sz="2400" b="0" dirty="0" smtClean="0">
                <a:latin typeface="Arial Black" pitchFamily="34" charset="0"/>
              </a:rPr>
              <a:t>Authenticity of stimulus material – desirable</a:t>
            </a:r>
          </a:p>
          <a:p>
            <a:r>
              <a:rPr lang="en-US" sz="2400" b="0" dirty="0" smtClean="0">
                <a:latin typeface="Arial Black" pitchFamily="34" charset="0"/>
              </a:rPr>
              <a:t>However, authentic input materials</a:t>
            </a:r>
          </a:p>
          <a:p>
            <a:r>
              <a:rPr lang="en-US" sz="2400" dirty="0" smtClean="0"/>
              <a:t>„are not automatically good materials, or necessarily appropriate for learners and their specific goals“ (Lynch &amp; </a:t>
            </a:r>
            <a:r>
              <a:rPr lang="en-US" sz="2400" dirty="0" err="1" smtClean="0"/>
              <a:t>Mendelsohn</a:t>
            </a:r>
            <a:r>
              <a:rPr lang="en-US" sz="2400" dirty="0" smtClean="0"/>
              <a:t>, 2000)</a:t>
            </a:r>
            <a:endParaRPr lang="sk-SK" sz="2400" dirty="0" smtClean="0"/>
          </a:p>
          <a:p>
            <a:endParaRPr lang="en-US" sz="2400" dirty="0" smtClean="0"/>
          </a:p>
          <a:p>
            <a:r>
              <a:rPr lang="sk-SK" sz="2400" dirty="0" smtClean="0"/>
              <a:t>     - </a:t>
            </a:r>
            <a:r>
              <a:rPr lang="en-US" sz="2400" dirty="0" smtClean="0">
                <a:latin typeface="Arial Black" pitchFamily="34" charset="0"/>
              </a:rPr>
              <a:t>level of difficulty</a:t>
            </a:r>
          </a:p>
          <a:p>
            <a:r>
              <a:rPr lang="en-US" sz="2400" dirty="0" smtClean="0">
                <a:latin typeface="Arial Black" pitchFamily="34" charset="0"/>
              </a:rPr>
              <a:t>    - construct relevance</a:t>
            </a:r>
          </a:p>
          <a:p>
            <a:r>
              <a:rPr lang="en-US" sz="2400" dirty="0" smtClean="0">
                <a:latin typeface="Arial Black" pitchFamily="34" charset="0"/>
              </a:rPr>
              <a:t>    - content representativeness </a:t>
            </a:r>
          </a:p>
          <a:p>
            <a:r>
              <a:rPr lang="en-US" sz="2400" dirty="0" smtClean="0">
                <a:latin typeface="Arial Black" pitchFamily="34" charset="0"/>
              </a:rPr>
              <a:t>    - characteristics of the                      </a:t>
            </a:r>
          </a:p>
          <a:p>
            <a:r>
              <a:rPr lang="en-US" sz="2400" dirty="0" smtClean="0">
                <a:latin typeface="Arial Black" pitchFamily="34" charset="0"/>
              </a:rPr>
              <a:t>      intended test-takers</a:t>
            </a:r>
          </a:p>
        </p:txBody>
      </p:sp>
      <p:pic>
        <p:nvPicPr>
          <p:cNvPr id="6" name="Obrázok 5" descr="Výsledok vyhľadávania obrázkov pre dopyt Beware"/>
          <p:cNvPicPr/>
          <p:nvPr/>
        </p:nvPicPr>
        <p:blipFill>
          <a:blip r:embed="rId2" cstate="print"/>
          <a:srcRect/>
          <a:stretch>
            <a:fillRect/>
          </a:stretch>
        </p:blipFill>
        <p:spPr bwMode="auto">
          <a:xfrm>
            <a:off x="6934200" y="3276600"/>
            <a:ext cx="1524000" cy="16002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ĺžnik 3"/>
          <p:cNvSpPr/>
          <p:nvPr/>
        </p:nvSpPr>
        <p:spPr>
          <a:xfrm>
            <a:off x="1828800" y="-228600"/>
            <a:ext cx="7010400" cy="12280285"/>
          </a:xfrm>
          <a:prstGeom prst="rect">
            <a:avLst/>
          </a:prstGeom>
        </p:spPr>
        <p:txBody>
          <a:bodyPr wrap="square">
            <a:spAutoFit/>
          </a:bodyPr>
          <a:lstStyle/>
          <a:p>
            <a:pPr marL="457200" indent="-457200"/>
            <a:endParaRPr lang="sk-SK" b="0" dirty="0" smtClean="0"/>
          </a:p>
          <a:p>
            <a:pPr marL="457200" indent="-457200"/>
            <a:r>
              <a:rPr lang="en-US" b="0" dirty="0" smtClean="0"/>
              <a:t>ii) Simulation of real-life tasks</a:t>
            </a:r>
            <a:endParaRPr lang="sk-SK" b="0" dirty="0" smtClean="0"/>
          </a:p>
          <a:p>
            <a:pPr marL="457200" indent="-457200"/>
            <a:endParaRPr lang="sk-SK" b="0" dirty="0" smtClean="0"/>
          </a:p>
          <a:p>
            <a:pPr marL="457200" indent="-457200"/>
            <a:r>
              <a:rPr lang="sk-SK" dirty="0" err="1" smtClean="0"/>
              <a:t>Real-life</a:t>
            </a:r>
            <a:r>
              <a:rPr lang="sk-SK" dirty="0" smtClean="0"/>
              <a:t> </a:t>
            </a:r>
            <a:r>
              <a:rPr lang="sk-SK" dirty="0" err="1" smtClean="0"/>
              <a:t>tasks</a:t>
            </a:r>
            <a:r>
              <a:rPr lang="sk-SK" dirty="0" smtClean="0"/>
              <a:t> </a:t>
            </a:r>
            <a:r>
              <a:rPr lang="en-GB" dirty="0" smtClean="0"/>
              <a:t>have been found to</a:t>
            </a:r>
            <a:endParaRPr lang="sk-SK" dirty="0" smtClean="0"/>
          </a:p>
          <a:p>
            <a:pPr marL="457200" indent="-457200"/>
            <a:r>
              <a:rPr lang="en-GB" dirty="0" smtClean="0"/>
              <a:t>have positive impact on test-takers’</a:t>
            </a:r>
            <a:endParaRPr lang="sk-SK" dirty="0" smtClean="0"/>
          </a:p>
          <a:p>
            <a:pPr marL="457200" indent="-457200"/>
            <a:r>
              <a:rPr lang="en-GB" dirty="0" smtClean="0"/>
              <a:t>performance on a test (e.g., McAlister,</a:t>
            </a:r>
            <a:endParaRPr lang="sk-SK" dirty="0" smtClean="0"/>
          </a:p>
          <a:p>
            <a:pPr marL="457200" indent="-457200"/>
            <a:r>
              <a:rPr lang="en-GB" dirty="0" smtClean="0"/>
              <a:t>2000; </a:t>
            </a:r>
            <a:r>
              <a:rPr lang="en-GB" dirty="0" err="1" smtClean="0"/>
              <a:t>Canagarajah</a:t>
            </a:r>
            <a:r>
              <a:rPr lang="en-GB" dirty="0" smtClean="0"/>
              <a:t> 2006; </a:t>
            </a:r>
            <a:r>
              <a:rPr lang="en-GB" dirty="0" err="1" smtClean="0"/>
              <a:t>Messick</a:t>
            </a:r>
            <a:r>
              <a:rPr lang="en-GB" dirty="0" smtClean="0"/>
              <a:t>,</a:t>
            </a:r>
            <a:endParaRPr lang="sk-SK" dirty="0" smtClean="0"/>
          </a:p>
          <a:p>
            <a:pPr marL="457200" indent="-457200"/>
            <a:r>
              <a:rPr lang="en-GB" dirty="0" smtClean="0"/>
              <a:t>1996; </a:t>
            </a:r>
            <a:r>
              <a:rPr lang="en-GB" dirty="0" err="1" smtClean="0"/>
              <a:t>Phan</a:t>
            </a:r>
            <a:r>
              <a:rPr lang="en-GB" dirty="0" smtClean="0"/>
              <a:t>, 2008)</a:t>
            </a:r>
            <a:endParaRPr lang="sk-SK" b="0" dirty="0" smtClean="0">
              <a:latin typeface="+mj-lt"/>
            </a:endParaRPr>
          </a:p>
          <a:p>
            <a:pPr marL="457200" indent="-457200"/>
            <a:endParaRPr lang="sk-SK" b="0" dirty="0" smtClean="0">
              <a:latin typeface="+mj-lt"/>
            </a:endParaRPr>
          </a:p>
          <a:p>
            <a:pPr marL="457200" indent="-457200"/>
            <a:r>
              <a:rPr lang="en-US" b="0" dirty="0" smtClean="0">
                <a:latin typeface="+mj-lt"/>
              </a:rPr>
              <a:t>Pursuit of 100% authenticity in language</a:t>
            </a:r>
            <a:endParaRPr lang="sk-SK" b="0" dirty="0" smtClean="0">
              <a:latin typeface="+mj-lt"/>
            </a:endParaRPr>
          </a:p>
          <a:p>
            <a:pPr marL="457200" indent="-457200"/>
            <a:r>
              <a:rPr lang="en-US" b="0" dirty="0" smtClean="0">
                <a:latin typeface="+mj-lt"/>
              </a:rPr>
              <a:t>assessment = „pursuit of chimera“</a:t>
            </a:r>
            <a:r>
              <a:rPr lang="sk-SK" b="0" dirty="0" smtClean="0">
                <a:latin typeface="+mj-lt"/>
              </a:rPr>
              <a:t>   </a:t>
            </a:r>
          </a:p>
          <a:p>
            <a:pPr marL="457200" indent="-457200"/>
            <a:r>
              <a:rPr lang="sk-SK" b="0" dirty="0" smtClean="0">
                <a:latin typeface="+mj-lt"/>
              </a:rPr>
              <a:t>                       (Alderson,1981, p. 57)</a:t>
            </a:r>
          </a:p>
          <a:p>
            <a:pPr marL="457200" indent="-457200"/>
            <a:r>
              <a:rPr lang="sk-SK" b="0" dirty="0" smtClean="0">
                <a:latin typeface="+mj-lt"/>
              </a:rPr>
              <a:t>     </a:t>
            </a:r>
          </a:p>
          <a:p>
            <a:pPr marL="457200" indent="-457200"/>
            <a:r>
              <a:rPr lang="sk-SK" b="0" dirty="0" smtClean="0">
                <a:latin typeface="+mj-lt"/>
              </a:rPr>
              <a:t>      BE REALISTIC WHEN INCORPORATING   AUTHENITICITY INTO LANGUAGE TESTS </a:t>
            </a:r>
          </a:p>
          <a:p>
            <a:pPr marL="457200" indent="-457200"/>
            <a:endParaRPr lang="sk-SK" b="0" dirty="0" smtClean="0">
              <a:latin typeface="+mj-lt"/>
            </a:endParaRPr>
          </a:p>
          <a:p>
            <a:pPr marL="457200" indent="-457200"/>
            <a:endParaRPr lang="en-US" b="0" dirty="0" smtClean="0">
              <a:latin typeface="+mj-lt"/>
            </a:endParaRPr>
          </a:p>
          <a:p>
            <a:pPr marL="457200" indent="-457200"/>
            <a:endParaRPr lang="sk-SK" b="0" dirty="0" smtClean="0"/>
          </a:p>
          <a:p>
            <a:pPr marL="457200" indent="-457200"/>
            <a:endParaRPr lang="sk-SK" b="0" dirty="0" smtClean="0"/>
          </a:p>
          <a:p>
            <a:pPr marL="457200" indent="-457200"/>
            <a:endParaRPr lang="sk-SK" b="0" dirty="0" smtClean="0"/>
          </a:p>
          <a:p>
            <a:pPr marL="457200" indent="-457200"/>
            <a:endParaRPr lang="sk-SK" b="0" dirty="0" smtClean="0"/>
          </a:p>
          <a:p>
            <a:pPr marL="457200" indent="-457200"/>
            <a:endParaRPr lang="sk-SK" b="0" dirty="0" smtClean="0"/>
          </a:p>
          <a:p>
            <a:pPr marL="457200" indent="-457200"/>
            <a:endParaRPr lang="sk-SK" b="0" dirty="0" smtClean="0"/>
          </a:p>
          <a:p>
            <a:pPr marL="457200" indent="-457200"/>
            <a:endParaRPr lang="sk-SK" b="0" dirty="0" smtClean="0"/>
          </a:p>
          <a:p>
            <a:pPr marL="457200" indent="-457200"/>
            <a:endParaRPr lang="sk-SK" b="0" dirty="0" smtClean="0"/>
          </a:p>
          <a:p>
            <a:pPr marL="457200" indent="-457200"/>
            <a:endParaRPr lang="sk-SK" b="0" dirty="0" smtClean="0"/>
          </a:p>
          <a:p>
            <a:pPr marL="457200" indent="-457200"/>
            <a:endParaRPr lang="sk-SK" b="0" dirty="0" smtClean="0"/>
          </a:p>
          <a:p>
            <a:pPr marL="457200" indent="-457200"/>
            <a:endParaRPr lang="sk-SK" b="0" dirty="0" smtClean="0"/>
          </a:p>
          <a:p>
            <a:pPr marL="457200" indent="-457200"/>
            <a:endParaRPr lang="sk-SK" b="0" dirty="0" smtClean="0"/>
          </a:p>
          <a:p>
            <a:pPr marL="457200" indent="-457200"/>
            <a:endParaRPr lang="sk-SK" b="0" dirty="0" smtClean="0"/>
          </a:p>
          <a:p>
            <a:pPr marL="457200" indent="-457200"/>
            <a:endParaRPr lang="sk-SK" b="0" dirty="0" smtClean="0"/>
          </a:p>
          <a:p>
            <a:pPr marL="457200" indent="-457200"/>
            <a:endParaRPr lang="en-US" b="0" dirty="0" smtClean="0"/>
          </a:p>
        </p:txBody>
      </p:sp>
      <p:pic>
        <p:nvPicPr>
          <p:cNvPr id="5" name="Obrázok 4" descr="Výsledok vyhľadávania obrázkov pre dopyt &quot;needs analysis&quot;"/>
          <p:cNvPicPr/>
          <p:nvPr/>
        </p:nvPicPr>
        <p:blipFill>
          <a:blip r:embed="rId2" cstate="print"/>
          <a:srcRect/>
          <a:stretch>
            <a:fillRect/>
          </a:stretch>
        </p:blipFill>
        <p:spPr bwMode="auto">
          <a:xfrm>
            <a:off x="3733800" y="5410200"/>
            <a:ext cx="2057400" cy="1306248"/>
          </a:xfrm>
          <a:prstGeom prst="rect">
            <a:avLst/>
          </a:prstGeom>
          <a:noFill/>
          <a:ln w="9525">
            <a:noFill/>
            <a:miter lim="800000"/>
            <a:headEnd/>
            <a:tailEnd/>
          </a:ln>
        </p:spPr>
      </p:pic>
      <p:sp>
        <p:nvSpPr>
          <p:cNvPr id="7" name="Ovál 6"/>
          <p:cNvSpPr/>
          <p:nvPr/>
        </p:nvSpPr>
        <p:spPr>
          <a:xfrm>
            <a:off x="5791200" y="5410200"/>
            <a:ext cx="30480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Appropriate sampling</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905000" y="304800"/>
            <a:ext cx="6934200" cy="6070122"/>
          </a:xfrm>
        </p:spPr>
        <p:txBody>
          <a:bodyPr>
            <a:normAutofit/>
          </a:bodyPr>
          <a:lstStyle/>
          <a:p>
            <a:r>
              <a:rPr lang="en-US" sz="2400" dirty="0" smtClean="0">
                <a:solidFill>
                  <a:schemeClr val="tx1"/>
                </a:solidFill>
                <a:latin typeface="Arial Black" pitchFamily="34" charset="0"/>
              </a:rPr>
              <a:t>iii) </a:t>
            </a:r>
            <a:r>
              <a:rPr lang="en-US" sz="2400" dirty="0" err="1" smtClean="0">
                <a:solidFill>
                  <a:schemeClr val="tx1"/>
                </a:solidFill>
                <a:latin typeface="Arial Black" pitchFamily="34" charset="0"/>
              </a:rPr>
              <a:t>Tes</a:t>
            </a:r>
            <a:r>
              <a:rPr lang="sk-SK" sz="2400" dirty="0" smtClean="0">
                <a:solidFill>
                  <a:schemeClr val="tx1"/>
                </a:solidFill>
                <a:latin typeface="Arial Black" pitchFamily="34" charset="0"/>
              </a:rPr>
              <a:t>t</a:t>
            </a:r>
            <a:r>
              <a:rPr lang="en-US" sz="2400" dirty="0" smtClean="0">
                <a:solidFill>
                  <a:schemeClr val="tx1"/>
                </a:solidFill>
                <a:latin typeface="Arial Black" pitchFamily="34" charset="0"/>
              </a:rPr>
              <a:t>-taker´s engagement in the task</a:t>
            </a:r>
          </a:p>
          <a:p>
            <a:r>
              <a:rPr lang="en-US" sz="2400" dirty="0" smtClean="0">
                <a:solidFill>
                  <a:schemeClr val="tx1"/>
                </a:solidFill>
                <a:latin typeface="Arial Black" pitchFamily="34" charset="0"/>
              </a:rPr>
              <a:t>Authenticity through engagement = one of the most crucial types of authenticity</a:t>
            </a:r>
            <a:r>
              <a:rPr lang="sk-SK" sz="2400" dirty="0" smtClean="0">
                <a:solidFill>
                  <a:schemeClr val="tx1"/>
                </a:solidFill>
                <a:latin typeface="Arial Black" pitchFamily="34" charset="0"/>
              </a:rPr>
              <a:t> (</a:t>
            </a:r>
            <a:r>
              <a:rPr lang="sk-SK" sz="2400" dirty="0" err="1" smtClean="0">
                <a:solidFill>
                  <a:schemeClr val="tx1"/>
                </a:solidFill>
                <a:latin typeface="Arial Black" pitchFamily="34" charset="0"/>
              </a:rPr>
              <a:t>Widdowson</a:t>
            </a:r>
            <a:r>
              <a:rPr lang="sk-SK" sz="2400" dirty="0" smtClean="0">
                <a:solidFill>
                  <a:schemeClr val="tx1"/>
                </a:solidFill>
                <a:latin typeface="Arial Black" pitchFamily="34" charset="0"/>
              </a:rPr>
              <a:t>, 1978; </a:t>
            </a:r>
            <a:r>
              <a:rPr lang="sk-SK" sz="2400" dirty="0" err="1" smtClean="0">
                <a:solidFill>
                  <a:schemeClr val="tx1"/>
                </a:solidFill>
                <a:latin typeface="Arial Black" pitchFamily="34" charset="0"/>
              </a:rPr>
              <a:t>Bachman</a:t>
            </a:r>
            <a:r>
              <a:rPr lang="sk-SK" sz="2400" dirty="0" smtClean="0">
                <a:solidFill>
                  <a:schemeClr val="tx1"/>
                </a:solidFill>
                <a:latin typeface="Arial Black" pitchFamily="34" charset="0"/>
              </a:rPr>
              <a:t>, 1990; </a:t>
            </a:r>
            <a:r>
              <a:rPr lang="sk-SK" sz="2400" dirty="0" err="1" smtClean="0">
                <a:solidFill>
                  <a:schemeClr val="tx1"/>
                </a:solidFill>
                <a:latin typeface="Arial Black" pitchFamily="34" charset="0"/>
              </a:rPr>
              <a:t>Gan</a:t>
            </a:r>
            <a:r>
              <a:rPr lang="sk-SK" sz="2400" dirty="0" smtClean="0">
                <a:solidFill>
                  <a:schemeClr val="tx1"/>
                </a:solidFill>
                <a:latin typeface="Arial Black" pitchFamily="34" charset="0"/>
              </a:rPr>
              <a:t>, 2012</a:t>
            </a:r>
            <a:r>
              <a:rPr lang="sk-SK" sz="2400" dirty="0" smtClean="0">
                <a:solidFill>
                  <a:schemeClr val="tx1"/>
                </a:solidFill>
                <a:latin typeface="Arial Black" pitchFamily="34" charset="0"/>
              </a:rPr>
              <a:t>)</a:t>
            </a:r>
          </a:p>
          <a:p>
            <a:endParaRPr lang="sk-SK" sz="2400" dirty="0" smtClean="0">
              <a:solidFill>
                <a:schemeClr val="tx1"/>
              </a:solidFill>
              <a:latin typeface="Arial Black" pitchFamily="34" charset="0"/>
            </a:endParaRPr>
          </a:p>
          <a:p>
            <a:r>
              <a:rPr lang="sk-SK" sz="2400" dirty="0" smtClean="0">
                <a:solidFill>
                  <a:schemeClr val="tx1"/>
                </a:solidFill>
                <a:latin typeface="+mj-lt"/>
              </a:rPr>
              <a:t>„</a:t>
            </a:r>
            <a:r>
              <a:rPr lang="en-GB" sz="2400" dirty="0" smtClean="0">
                <a:solidFill>
                  <a:schemeClr val="tx1"/>
                </a:solidFill>
              </a:rPr>
              <a:t>unless a learner is somehow ̔engaged’ by the task, unless they are genuinely interested in its topic and its purpose, and understand its relevance, then the other types of authenticity may count for very little” (</a:t>
            </a:r>
            <a:r>
              <a:rPr lang="en-GB" sz="2400" dirty="0" err="1" smtClean="0">
                <a:solidFill>
                  <a:schemeClr val="tx1"/>
                </a:solidFill>
              </a:rPr>
              <a:t>Guariento</a:t>
            </a:r>
            <a:r>
              <a:rPr lang="en-GB" sz="2400" dirty="0" smtClean="0">
                <a:solidFill>
                  <a:schemeClr val="tx1"/>
                </a:solidFill>
              </a:rPr>
              <a:t> &amp; Morley</a:t>
            </a:r>
            <a:r>
              <a:rPr lang="sk-SK" sz="2400" dirty="0" smtClean="0">
                <a:solidFill>
                  <a:schemeClr val="tx1"/>
                </a:solidFill>
              </a:rPr>
              <a:t>, </a:t>
            </a:r>
            <a:r>
              <a:rPr lang="en-GB" sz="2400" dirty="0" smtClean="0">
                <a:solidFill>
                  <a:schemeClr val="tx1"/>
                </a:solidFill>
              </a:rPr>
              <a:t>2001p. 351) </a:t>
            </a:r>
            <a:r>
              <a:rPr lang="sk-SK" sz="2400" dirty="0" smtClean="0">
                <a:solidFill>
                  <a:schemeClr val="tx1"/>
                </a:solidFill>
                <a:latin typeface="+mj-lt"/>
              </a:rPr>
              <a:t>“</a:t>
            </a:r>
          </a:p>
          <a:p>
            <a:endParaRPr lang="sk-SK" sz="2400" dirty="0" smtClean="0">
              <a:solidFill>
                <a:schemeClr val="tx1"/>
              </a:solidFill>
              <a:latin typeface="+mj-lt"/>
            </a:endParaRPr>
          </a:p>
          <a:p>
            <a:r>
              <a:rPr lang="en-US" sz="2400" dirty="0" smtClean="0">
                <a:solidFill>
                  <a:schemeClr val="tx1"/>
                </a:solidFill>
                <a:latin typeface="Arial Black" pitchFamily="34" charset="0"/>
              </a:rPr>
              <a:t>Detailed construct definition &amp; appropriate sampling </a:t>
            </a:r>
            <a:endParaRPr lang="en-US" sz="2400" dirty="0">
              <a:solidFill>
                <a:schemeClr val="tx1"/>
              </a:solidFill>
              <a:latin typeface="Arial Black" pitchFamily="34" charset="0"/>
            </a:endParaRPr>
          </a:p>
        </p:txBody>
      </p:sp>
      <p:sp>
        <p:nvSpPr>
          <p:cNvPr id="5" name="Zaoblený obdĺžnik 4"/>
          <p:cNvSpPr/>
          <p:nvPr/>
        </p:nvSpPr>
        <p:spPr>
          <a:xfrm>
            <a:off x="5791200" y="5943600"/>
            <a:ext cx="31242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Black" pitchFamily="34" charset="0"/>
              </a:rPr>
              <a:t>Required</a:t>
            </a:r>
            <a:endParaRPr lang="en-US" dirty="0">
              <a:solidFill>
                <a:schemeClr val="tx1"/>
              </a:solidFill>
              <a:latin typeface="Arial Black"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2362200" y="304800"/>
            <a:ext cx="6781800" cy="6070122"/>
          </a:xfrm>
        </p:spPr>
        <p:txBody>
          <a:bodyPr>
            <a:normAutofit/>
          </a:bodyPr>
          <a:lstStyle/>
          <a:p>
            <a:r>
              <a:rPr lang="en-US" sz="2800" dirty="0" smtClean="0">
                <a:solidFill>
                  <a:schemeClr val="tx1"/>
                </a:solidFill>
                <a:latin typeface="Arial Black" pitchFamily="34" charset="0"/>
              </a:rPr>
              <a:t>Final remarks</a:t>
            </a:r>
          </a:p>
          <a:p>
            <a:r>
              <a:rPr lang="en-US" sz="2400" dirty="0" smtClean="0">
                <a:solidFill>
                  <a:schemeClr val="tx1"/>
                </a:solidFill>
                <a:latin typeface="Arial Black" pitchFamily="34" charset="0"/>
              </a:rPr>
              <a:t>Achieving relative authenticity is a difficult endeavour that involves making a lot of trade-offs</a:t>
            </a:r>
            <a:endParaRPr lang="sk-SK" sz="2400" dirty="0" smtClean="0">
              <a:solidFill>
                <a:schemeClr val="tx1"/>
              </a:solidFill>
              <a:latin typeface="Arial Black" pitchFamily="34" charset="0"/>
            </a:endParaRPr>
          </a:p>
          <a:p>
            <a:endParaRPr lang="sk-SK" sz="2400" dirty="0" smtClean="0">
              <a:latin typeface="Arial Black" pitchFamily="34" charset="0"/>
            </a:endParaRPr>
          </a:p>
          <a:p>
            <a:endParaRPr lang="sk-SK" sz="2400" dirty="0" smtClean="0"/>
          </a:p>
          <a:p>
            <a:endParaRPr lang="sk-SK" sz="2400" dirty="0" smtClean="0"/>
          </a:p>
          <a:p>
            <a:endParaRPr lang="sk-SK" sz="2400" dirty="0" smtClean="0"/>
          </a:p>
          <a:p>
            <a:endParaRPr lang="sk-SK" sz="2400" dirty="0" smtClean="0"/>
          </a:p>
          <a:p>
            <a:endParaRPr lang="sk-SK" sz="2400" dirty="0" smtClean="0"/>
          </a:p>
          <a:p>
            <a:r>
              <a:rPr lang="en-US" sz="2400" b="0" dirty="0" smtClean="0">
                <a:solidFill>
                  <a:schemeClr val="tx1"/>
                </a:solidFill>
                <a:latin typeface="Arial Black" pitchFamily="34" charset="0"/>
              </a:rPr>
              <a:t>Balance </a:t>
            </a:r>
            <a:r>
              <a:rPr lang="en-GB" sz="2400" b="0" dirty="0" smtClean="0">
                <a:solidFill>
                  <a:schemeClr val="tx1"/>
                </a:solidFill>
                <a:latin typeface="Arial Black" pitchFamily="34" charset="0"/>
              </a:rPr>
              <a:t>authenticity against reliability, validity, practicality, interactiveness, a positive impact and washback, always bearing the purpose of the test in mind</a:t>
            </a:r>
            <a:endParaRPr lang="en-US" sz="2400" b="0" dirty="0" smtClean="0">
              <a:solidFill>
                <a:schemeClr val="tx1"/>
              </a:solidFill>
              <a:latin typeface="Arial Black" pitchFamily="34" charset="0"/>
            </a:endParaRPr>
          </a:p>
        </p:txBody>
      </p:sp>
      <p:pic>
        <p:nvPicPr>
          <p:cNvPr id="4" name="Obrázok 3" descr="http://4.bp.blogspot.com/-JIjp3l0b1hY/UMdOA-9kFSI/AAAAAAAAAaE/aPQDHP0ojDY/s320/Trade-Off.jpeg"/>
          <p:cNvPicPr/>
          <p:nvPr/>
        </p:nvPicPr>
        <p:blipFill>
          <a:blip r:embed="rId2" cstate="print"/>
          <a:srcRect/>
          <a:stretch>
            <a:fillRect/>
          </a:stretch>
        </p:blipFill>
        <p:spPr bwMode="auto">
          <a:xfrm>
            <a:off x="3429000" y="1981200"/>
            <a:ext cx="3200400" cy="2667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2057400" y="533400"/>
            <a:ext cx="6781800" cy="5841522"/>
          </a:xfrm>
        </p:spPr>
        <p:txBody>
          <a:bodyPr>
            <a:normAutofit/>
          </a:bodyPr>
          <a:lstStyle/>
          <a:p>
            <a:r>
              <a:rPr lang="sk-SK" sz="2800" dirty="0" err="1" smtClean="0">
                <a:solidFill>
                  <a:schemeClr val="tx1"/>
                </a:solidFill>
                <a:latin typeface="Arial Black" pitchFamily="34" charset="0"/>
              </a:rPr>
              <a:t>References</a:t>
            </a:r>
            <a:endParaRPr lang="sk-SK" sz="2800" dirty="0" smtClean="0">
              <a:solidFill>
                <a:schemeClr val="tx1"/>
              </a:solidFill>
              <a:latin typeface="Arial Black" pitchFamily="34" charset="0"/>
            </a:endParaRPr>
          </a:p>
          <a:p>
            <a:pPr>
              <a:spcBef>
                <a:spcPts val="0"/>
              </a:spcBef>
            </a:pPr>
            <a:endParaRPr lang="sk-SK" sz="1200" b="0" dirty="0" smtClean="0">
              <a:solidFill>
                <a:schemeClr val="tx1"/>
              </a:solidFill>
              <a:latin typeface="+mj-lt"/>
            </a:endParaRPr>
          </a:p>
          <a:p>
            <a:pPr>
              <a:spcBef>
                <a:spcPts val="0"/>
              </a:spcBef>
            </a:pPr>
            <a:r>
              <a:rPr lang="en-GB" sz="1400" b="0" dirty="0" smtClean="0">
                <a:solidFill>
                  <a:schemeClr val="tx1"/>
                </a:solidFill>
                <a:latin typeface="+mj-lt"/>
              </a:rPr>
              <a:t>Alderson, J. C. (1981b). Report of the discussion on communicative language </a:t>
            </a:r>
            <a:r>
              <a:rPr lang="sk-SK" sz="1400" b="0" dirty="0" smtClean="0">
                <a:solidFill>
                  <a:schemeClr val="tx1"/>
                </a:solidFill>
                <a:latin typeface="+mj-lt"/>
              </a:rPr>
              <a:t>	</a:t>
            </a:r>
            <a:r>
              <a:rPr lang="en-GB" sz="1400" b="0" dirty="0" smtClean="0">
                <a:solidFill>
                  <a:schemeClr val="tx1"/>
                </a:solidFill>
                <a:latin typeface="+mj-lt"/>
              </a:rPr>
              <a:t>testing. In J. C. Alderson &amp; A. Hughes (Eds.), </a:t>
            </a:r>
            <a:r>
              <a:rPr lang="en-GB" sz="1400" b="0" i="1" dirty="0" smtClean="0">
                <a:solidFill>
                  <a:schemeClr val="tx1"/>
                </a:solidFill>
                <a:latin typeface="+mj-lt"/>
              </a:rPr>
              <a:t>Issues in language </a:t>
            </a:r>
            <a:r>
              <a:rPr lang="sk-SK" sz="1400" b="0" i="1" dirty="0" smtClean="0">
                <a:solidFill>
                  <a:schemeClr val="tx1"/>
                </a:solidFill>
                <a:latin typeface="+mj-lt"/>
              </a:rPr>
              <a:t>	</a:t>
            </a:r>
            <a:r>
              <a:rPr lang="en-GB" sz="1400" b="0" i="1" dirty="0" smtClean="0">
                <a:solidFill>
                  <a:schemeClr val="tx1"/>
                </a:solidFill>
                <a:latin typeface="+mj-lt"/>
              </a:rPr>
              <a:t>testing. ELT</a:t>
            </a:r>
            <a:r>
              <a:rPr lang="sk-SK" sz="1400" b="0" i="1" dirty="0" smtClean="0">
                <a:solidFill>
                  <a:schemeClr val="tx1"/>
                </a:solidFill>
                <a:latin typeface="+mj-lt"/>
              </a:rPr>
              <a:t> </a:t>
            </a:r>
            <a:r>
              <a:rPr lang="en-GB" sz="1400" b="0" i="1" dirty="0" smtClean="0">
                <a:solidFill>
                  <a:schemeClr val="tx1"/>
                </a:solidFill>
                <a:latin typeface="+mj-lt"/>
              </a:rPr>
              <a:t>Documents 111 </a:t>
            </a:r>
            <a:r>
              <a:rPr lang="en-GB" sz="1400" b="0" dirty="0" smtClean="0">
                <a:solidFill>
                  <a:schemeClr val="tx1"/>
                </a:solidFill>
                <a:latin typeface="+mj-lt"/>
              </a:rPr>
              <a:t>(pp. 55–65). London, UK: The British </a:t>
            </a:r>
            <a:r>
              <a:rPr lang="sk-SK" sz="1400" b="0" dirty="0" smtClean="0">
                <a:solidFill>
                  <a:schemeClr val="tx1"/>
                </a:solidFill>
                <a:latin typeface="+mj-lt"/>
              </a:rPr>
              <a:t>	</a:t>
            </a:r>
            <a:r>
              <a:rPr lang="en-GB" sz="1400" b="0" dirty="0" smtClean="0">
                <a:solidFill>
                  <a:schemeClr val="tx1"/>
                </a:solidFill>
                <a:latin typeface="+mj-lt"/>
              </a:rPr>
              <a:t>Council. Retrieved April 1, 2015, from </a:t>
            </a:r>
            <a:r>
              <a:rPr lang="sk-SK" sz="1400" b="0" dirty="0" smtClean="0">
                <a:solidFill>
                  <a:schemeClr val="tx1"/>
                </a:solidFill>
                <a:latin typeface="+mj-lt"/>
              </a:rPr>
              <a:t>	</a:t>
            </a:r>
            <a:r>
              <a:rPr lang="en-GB" sz="1400" b="0" dirty="0" smtClean="0">
                <a:solidFill>
                  <a:schemeClr val="tx1"/>
                </a:solidFill>
                <a:latin typeface="+mj-lt"/>
                <a:hlinkClick r:id="rId2"/>
              </a:rPr>
              <a:t>http://www.academia.edu/7306806/Issues_in_Language_Testing_Rev</a:t>
            </a:r>
            <a:r>
              <a:rPr lang="sk-SK" sz="1400" b="0" dirty="0" smtClean="0">
                <a:solidFill>
                  <a:schemeClr val="tx1"/>
                </a:solidFill>
                <a:latin typeface="+mj-lt"/>
              </a:rPr>
              <a:t>	</a:t>
            </a:r>
            <a:r>
              <a:rPr lang="en-GB" sz="1400" b="0" dirty="0" err="1" smtClean="0">
                <a:solidFill>
                  <a:schemeClr val="tx1"/>
                </a:solidFill>
                <a:latin typeface="+mj-lt"/>
              </a:rPr>
              <a:t>isited</a:t>
            </a:r>
            <a:endParaRPr lang="sk-SK" sz="1400" b="0" dirty="0" smtClean="0">
              <a:solidFill>
                <a:schemeClr val="tx1"/>
              </a:solidFill>
              <a:latin typeface="+mj-lt"/>
            </a:endParaRPr>
          </a:p>
          <a:p>
            <a:pPr>
              <a:spcBef>
                <a:spcPts val="0"/>
              </a:spcBef>
            </a:pPr>
            <a:endParaRPr lang="sk-SK" sz="1400" b="0" dirty="0" smtClean="0">
              <a:solidFill>
                <a:schemeClr val="tx1"/>
              </a:solidFill>
              <a:latin typeface="+mj-lt"/>
              <a:cs typeface="Arial" pitchFamily="34" charset="0"/>
            </a:endParaRPr>
          </a:p>
          <a:p>
            <a:pPr>
              <a:spcBef>
                <a:spcPts val="0"/>
              </a:spcBef>
            </a:pPr>
            <a:r>
              <a:rPr lang="en-GB" sz="1400" b="0" dirty="0" smtClean="0">
                <a:solidFill>
                  <a:schemeClr val="tx1"/>
                </a:solidFill>
                <a:latin typeface="+mj-lt"/>
                <a:cs typeface="Arial" pitchFamily="34" charset="0"/>
              </a:rPr>
              <a:t>Bachman, L. F. (1990). </a:t>
            </a:r>
            <a:r>
              <a:rPr lang="en-GB" sz="1400" b="0" i="1" dirty="0" smtClean="0">
                <a:solidFill>
                  <a:schemeClr val="tx1"/>
                </a:solidFill>
                <a:latin typeface="+mj-lt"/>
                <a:cs typeface="Arial" pitchFamily="34" charset="0"/>
              </a:rPr>
              <a:t>Fundamental considerations in language testing. </a:t>
            </a:r>
            <a:r>
              <a:rPr lang="en-GB" sz="1400" b="0" dirty="0" smtClean="0">
                <a:solidFill>
                  <a:schemeClr val="tx1"/>
                </a:solidFill>
                <a:latin typeface="+mj-lt"/>
                <a:cs typeface="Arial" pitchFamily="34" charset="0"/>
              </a:rPr>
              <a:t>Oxford, </a:t>
            </a:r>
            <a:endParaRPr lang="sk-SK" sz="1400" b="0" dirty="0" smtClean="0">
              <a:solidFill>
                <a:schemeClr val="tx1"/>
              </a:solidFill>
              <a:latin typeface="+mj-lt"/>
              <a:cs typeface="Arial" pitchFamily="34" charset="0"/>
            </a:endParaRPr>
          </a:p>
          <a:p>
            <a:pPr>
              <a:spcBef>
                <a:spcPts val="0"/>
              </a:spcBef>
            </a:pPr>
            <a:r>
              <a:rPr lang="sk-SK" sz="1400" b="0" dirty="0" smtClean="0">
                <a:solidFill>
                  <a:schemeClr val="tx1"/>
                </a:solidFill>
                <a:latin typeface="+mj-lt"/>
                <a:cs typeface="Arial" pitchFamily="34" charset="0"/>
              </a:rPr>
              <a:t>	</a:t>
            </a:r>
            <a:r>
              <a:rPr lang="en-GB" sz="1400" b="0" dirty="0" smtClean="0">
                <a:solidFill>
                  <a:schemeClr val="tx1"/>
                </a:solidFill>
                <a:latin typeface="+mj-lt"/>
                <a:cs typeface="Arial" pitchFamily="34" charset="0"/>
              </a:rPr>
              <a:t>UK: Oxford University Press. </a:t>
            </a:r>
            <a:endParaRPr lang="sk-SK" sz="1400" b="0" dirty="0" smtClean="0">
              <a:solidFill>
                <a:schemeClr val="tx1"/>
              </a:solidFill>
              <a:latin typeface="+mj-lt"/>
              <a:cs typeface="Arial" pitchFamily="34" charset="0"/>
            </a:endParaRPr>
          </a:p>
          <a:p>
            <a:pPr>
              <a:spcBef>
                <a:spcPts val="0"/>
              </a:spcBef>
            </a:pPr>
            <a:endParaRPr lang="sk-SK" sz="1400" b="0" dirty="0" smtClean="0">
              <a:solidFill>
                <a:schemeClr val="tx1"/>
              </a:solidFill>
              <a:latin typeface="+mj-lt"/>
              <a:cs typeface="Arial" pitchFamily="34" charset="0"/>
            </a:endParaRPr>
          </a:p>
          <a:p>
            <a:pPr>
              <a:spcBef>
                <a:spcPts val="0"/>
              </a:spcBef>
            </a:pPr>
            <a:r>
              <a:rPr lang="en-GB" sz="1400" b="0" dirty="0" smtClean="0">
                <a:solidFill>
                  <a:schemeClr val="tx1"/>
                </a:solidFill>
                <a:latin typeface="+mj-lt"/>
                <a:cs typeface="Arial" pitchFamily="34" charset="0"/>
              </a:rPr>
              <a:t>Bachman, L. F., &amp; Palmer, A. S. (1996). </a:t>
            </a:r>
            <a:r>
              <a:rPr lang="en-GB" sz="1400" b="0" i="1" dirty="0" smtClean="0">
                <a:solidFill>
                  <a:schemeClr val="tx1"/>
                </a:solidFill>
                <a:latin typeface="+mj-lt"/>
                <a:cs typeface="Arial" pitchFamily="34" charset="0"/>
              </a:rPr>
              <a:t>Fundamental considerations in </a:t>
            </a:r>
            <a:endParaRPr lang="sk-SK" sz="1400" b="0" i="1" dirty="0" smtClean="0">
              <a:solidFill>
                <a:schemeClr val="tx1"/>
              </a:solidFill>
              <a:latin typeface="+mj-lt"/>
              <a:cs typeface="Arial" pitchFamily="34" charset="0"/>
            </a:endParaRPr>
          </a:p>
          <a:p>
            <a:pPr>
              <a:spcBef>
                <a:spcPts val="0"/>
              </a:spcBef>
            </a:pPr>
            <a:r>
              <a:rPr lang="sk-SK" sz="1400" b="0" i="1" dirty="0" smtClean="0">
                <a:solidFill>
                  <a:schemeClr val="tx1"/>
                </a:solidFill>
                <a:latin typeface="+mj-lt"/>
                <a:cs typeface="Arial" pitchFamily="34" charset="0"/>
              </a:rPr>
              <a:t>	</a:t>
            </a:r>
            <a:r>
              <a:rPr lang="en-GB" sz="1400" b="0" i="1" dirty="0" smtClean="0">
                <a:solidFill>
                  <a:schemeClr val="tx1"/>
                </a:solidFill>
                <a:latin typeface="+mj-lt"/>
                <a:cs typeface="Arial" pitchFamily="34" charset="0"/>
              </a:rPr>
              <a:t>language testing.</a:t>
            </a:r>
            <a:r>
              <a:rPr lang="sk-SK" sz="1400" b="0" i="1" dirty="0" smtClean="0">
                <a:solidFill>
                  <a:schemeClr val="tx1"/>
                </a:solidFill>
                <a:latin typeface="+mj-lt"/>
                <a:cs typeface="Arial" pitchFamily="34" charset="0"/>
              </a:rPr>
              <a:t> </a:t>
            </a:r>
            <a:r>
              <a:rPr lang="en-GB" sz="1400" b="0" dirty="0" smtClean="0">
                <a:solidFill>
                  <a:schemeClr val="tx1"/>
                </a:solidFill>
                <a:latin typeface="+mj-lt"/>
                <a:cs typeface="Arial" pitchFamily="34" charset="0"/>
              </a:rPr>
              <a:t>Oxford, UK: Oxford University Press. </a:t>
            </a:r>
            <a:endParaRPr lang="sk-SK" sz="1400" b="0" dirty="0" smtClean="0">
              <a:solidFill>
                <a:schemeClr val="tx1"/>
              </a:solidFill>
              <a:latin typeface="+mj-lt"/>
              <a:cs typeface="Arial" pitchFamily="34" charset="0"/>
            </a:endParaRPr>
          </a:p>
          <a:p>
            <a:pPr>
              <a:spcBef>
                <a:spcPts val="0"/>
              </a:spcBef>
            </a:pPr>
            <a:endParaRPr lang="sk-SK" sz="1400" b="0" dirty="0" smtClean="0">
              <a:solidFill>
                <a:schemeClr val="tx1"/>
              </a:solidFill>
              <a:latin typeface="+mj-lt"/>
              <a:cs typeface="Arial" pitchFamily="34" charset="0"/>
            </a:endParaRPr>
          </a:p>
          <a:p>
            <a:pPr>
              <a:spcBef>
                <a:spcPts val="0"/>
              </a:spcBef>
            </a:pPr>
            <a:r>
              <a:rPr lang="en-GB" sz="1400" b="0" dirty="0" smtClean="0">
                <a:solidFill>
                  <a:schemeClr val="tx1"/>
                </a:solidFill>
                <a:latin typeface="+mj-lt"/>
                <a:cs typeface="Arial" pitchFamily="34" charset="0"/>
              </a:rPr>
              <a:t>Brown, H. D. (2004). </a:t>
            </a:r>
            <a:r>
              <a:rPr lang="en-GB" sz="1400" b="0" i="1" dirty="0" smtClean="0">
                <a:solidFill>
                  <a:schemeClr val="tx1"/>
                </a:solidFill>
                <a:latin typeface="+mj-lt"/>
                <a:cs typeface="Arial" pitchFamily="34" charset="0"/>
              </a:rPr>
              <a:t>Language assessment: principles and classroom activities. </a:t>
            </a:r>
            <a:endParaRPr lang="sk-SK" sz="1400" b="0" i="1" dirty="0" smtClean="0">
              <a:solidFill>
                <a:schemeClr val="tx1"/>
              </a:solidFill>
              <a:latin typeface="+mj-lt"/>
              <a:cs typeface="Arial" pitchFamily="34" charset="0"/>
            </a:endParaRPr>
          </a:p>
          <a:p>
            <a:pPr>
              <a:spcBef>
                <a:spcPts val="0"/>
              </a:spcBef>
            </a:pPr>
            <a:r>
              <a:rPr lang="sk-SK" sz="1400" b="0" i="1" dirty="0" smtClean="0">
                <a:solidFill>
                  <a:schemeClr val="tx1"/>
                </a:solidFill>
                <a:latin typeface="+mj-lt"/>
                <a:cs typeface="Arial" pitchFamily="34" charset="0"/>
              </a:rPr>
              <a:t>	</a:t>
            </a:r>
            <a:r>
              <a:rPr lang="en-GB" sz="1400" b="0" dirty="0" smtClean="0">
                <a:solidFill>
                  <a:schemeClr val="tx1"/>
                </a:solidFill>
                <a:latin typeface="+mj-lt"/>
                <a:cs typeface="Arial" pitchFamily="34" charset="0"/>
              </a:rPr>
              <a:t>White Plains, NY: Longman Pearson Education. </a:t>
            </a:r>
            <a:endParaRPr lang="sk-SK" sz="1400" b="0" dirty="0" smtClean="0">
              <a:solidFill>
                <a:schemeClr val="tx1"/>
              </a:solidFill>
              <a:latin typeface="+mj-lt"/>
              <a:cs typeface="Arial" pitchFamily="34" charset="0"/>
            </a:endParaRPr>
          </a:p>
          <a:p>
            <a:pPr>
              <a:spcBef>
                <a:spcPts val="0"/>
              </a:spcBef>
            </a:pPr>
            <a:endParaRPr lang="sk-SK" sz="1400" b="0" dirty="0" smtClean="0">
              <a:solidFill>
                <a:schemeClr val="tx1"/>
              </a:solidFill>
              <a:latin typeface="+mj-lt"/>
              <a:cs typeface="Arial" pitchFamily="34" charset="0"/>
            </a:endParaRPr>
          </a:p>
          <a:p>
            <a:pPr>
              <a:spcBef>
                <a:spcPts val="0"/>
              </a:spcBef>
            </a:pPr>
            <a:r>
              <a:rPr lang="en-GB" sz="1400" b="0" dirty="0" err="1" smtClean="0">
                <a:solidFill>
                  <a:schemeClr val="tx1"/>
                </a:solidFill>
                <a:latin typeface="+mj-lt"/>
                <a:ea typeface="Calibri"/>
                <a:cs typeface="Times New Roman"/>
              </a:rPr>
              <a:t>Canale</a:t>
            </a:r>
            <a:r>
              <a:rPr lang="en-GB" sz="1400" b="0" dirty="0" smtClean="0">
                <a:solidFill>
                  <a:schemeClr val="tx1"/>
                </a:solidFill>
                <a:latin typeface="+mj-lt"/>
                <a:ea typeface="Calibri"/>
                <a:cs typeface="Times New Roman"/>
              </a:rPr>
              <a:t>, M., &amp; Swain, M. (1980). Theoretical bases of communicative approaches </a:t>
            </a:r>
            <a:endParaRPr lang="sk-SK" sz="1400" b="0" dirty="0" smtClean="0">
              <a:solidFill>
                <a:schemeClr val="tx1"/>
              </a:solidFill>
              <a:latin typeface="+mj-lt"/>
              <a:ea typeface="Calibri"/>
              <a:cs typeface="Times New Roman"/>
            </a:endParaRPr>
          </a:p>
          <a:p>
            <a:pPr>
              <a:spcBef>
                <a:spcPts val="0"/>
              </a:spcBef>
            </a:pPr>
            <a:r>
              <a:rPr lang="sk-SK" sz="1400" b="0" dirty="0" smtClean="0">
                <a:solidFill>
                  <a:schemeClr val="tx1"/>
                </a:solidFill>
                <a:latin typeface="+mj-lt"/>
                <a:ea typeface="Calibri"/>
                <a:cs typeface="Times New Roman"/>
              </a:rPr>
              <a:t>	</a:t>
            </a:r>
            <a:r>
              <a:rPr lang="en-GB" sz="1400" b="0" dirty="0" smtClean="0">
                <a:solidFill>
                  <a:schemeClr val="tx1"/>
                </a:solidFill>
                <a:latin typeface="+mj-lt"/>
                <a:ea typeface="Calibri"/>
                <a:cs typeface="Times New Roman"/>
              </a:rPr>
              <a:t>to second </a:t>
            </a:r>
            <a:r>
              <a:rPr lang="sk-SK" sz="1400" b="0" dirty="0" smtClean="0">
                <a:solidFill>
                  <a:schemeClr val="tx1"/>
                </a:solidFill>
                <a:latin typeface="+mj-lt"/>
                <a:ea typeface="Calibri"/>
                <a:cs typeface="Times New Roman"/>
              </a:rPr>
              <a:t>	</a:t>
            </a:r>
            <a:r>
              <a:rPr lang="en-GB" sz="1400" b="0" dirty="0" smtClean="0">
                <a:solidFill>
                  <a:schemeClr val="tx1"/>
                </a:solidFill>
                <a:latin typeface="+mj-lt"/>
                <a:ea typeface="Calibri"/>
                <a:cs typeface="Times New Roman"/>
              </a:rPr>
              <a:t>language teaching and testing. </a:t>
            </a:r>
            <a:r>
              <a:rPr lang="en-GB" sz="1400" b="0" i="1" dirty="0" smtClean="0">
                <a:solidFill>
                  <a:schemeClr val="tx1"/>
                </a:solidFill>
                <a:latin typeface="+mj-lt"/>
                <a:ea typeface="Calibri"/>
                <a:cs typeface="Times New Roman"/>
              </a:rPr>
              <a:t>Applied Linguistics, 1</a:t>
            </a:r>
            <a:r>
              <a:rPr lang="en-GB" sz="1400" b="0" dirty="0" smtClean="0">
                <a:solidFill>
                  <a:schemeClr val="tx1"/>
                </a:solidFill>
                <a:latin typeface="+mj-lt"/>
                <a:ea typeface="Calibri"/>
                <a:cs typeface="Times New Roman"/>
              </a:rPr>
              <a:t>(1), </a:t>
            </a:r>
            <a:r>
              <a:rPr lang="sk-SK" sz="1400" b="0" dirty="0" smtClean="0">
                <a:solidFill>
                  <a:schemeClr val="tx1"/>
                </a:solidFill>
                <a:latin typeface="+mj-lt"/>
                <a:ea typeface="Calibri"/>
                <a:cs typeface="Times New Roman"/>
              </a:rPr>
              <a:t>	</a:t>
            </a:r>
            <a:r>
              <a:rPr lang="en-GB" sz="1400" b="0" dirty="0" smtClean="0">
                <a:solidFill>
                  <a:schemeClr val="tx1"/>
                </a:solidFill>
                <a:latin typeface="+mj-lt"/>
                <a:ea typeface="Calibri"/>
                <a:cs typeface="Times New Roman"/>
              </a:rPr>
              <a:t>1–47. </a:t>
            </a:r>
            <a:r>
              <a:rPr lang="en-GB" sz="1400" b="0" dirty="0" err="1" smtClean="0">
                <a:solidFill>
                  <a:schemeClr val="tx1"/>
                </a:solidFill>
                <a:latin typeface="+mj-lt"/>
                <a:ea typeface="Calibri"/>
                <a:cs typeface="Times New Roman"/>
              </a:rPr>
              <a:t>doi</a:t>
            </a:r>
            <a:r>
              <a:rPr lang="en-GB" sz="1400" b="0" dirty="0" smtClean="0">
                <a:solidFill>
                  <a:schemeClr val="tx1"/>
                </a:solidFill>
                <a:latin typeface="+mj-lt"/>
                <a:ea typeface="Calibri"/>
                <a:cs typeface="Times New Roman"/>
              </a:rPr>
              <a:t>:</a:t>
            </a:r>
            <a:r>
              <a:rPr lang="sk-SK" sz="1400" b="0" dirty="0" smtClean="0">
                <a:solidFill>
                  <a:schemeClr val="tx1"/>
                </a:solidFill>
                <a:latin typeface="+mj-lt"/>
                <a:ea typeface="Calibri"/>
                <a:cs typeface="Times New Roman"/>
              </a:rPr>
              <a:t>	</a:t>
            </a:r>
            <a:r>
              <a:rPr lang="en-GB" sz="1400" b="0" dirty="0" smtClean="0">
                <a:solidFill>
                  <a:schemeClr val="tx1"/>
                </a:solidFill>
                <a:latin typeface="+mj-lt"/>
                <a:ea typeface="Calibri"/>
                <a:cs typeface="Times New Roman"/>
                <a:hlinkClick r:id="rId3"/>
              </a:rPr>
              <a:t>http://dx.doi.org/10.1093/applin/I.1.1</a:t>
            </a:r>
            <a:endParaRPr lang="sk-SK" sz="1400" b="0" dirty="0" smtClean="0">
              <a:solidFill>
                <a:schemeClr val="tx1"/>
              </a:solidFill>
              <a:latin typeface="+mj-lt"/>
              <a:ea typeface="Calibri"/>
              <a:cs typeface="Times New Roman"/>
            </a:endParaRPr>
          </a:p>
          <a:p>
            <a:pPr>
              <a:spcBef>
                <a:spcPts val="0"/>
              </a:spcBef>
            </a:pPr>
            <a:endParaRPr lang="sk-SK" sz="1400" b="0" dirty="0" smtClean="0">
              <a:solidFill>
                <a:schemeClr val="tx1"/>
              </a:solidFill>
              <a:latin typeface="+mj-lt"/>
              <a:cs typeface="Times New Roman"/>
            </a:endParaRPr>
          </a:p>
          <a:p>
            <a:pPr>
              <a:spcBef>
                <a:spcPts val="0"/>
              </a:spcBef>
            </a:pPr>
            <a:r>
              <a:rPr lang="en-GB" sz="1400" b="0" dirty="0" err="1" smtClean="0">
                <a:solidFill>
                  <a:schemeClr val="tx1"/>
                </a:solidFill>
                <a:latin typeface="+mj-lt"/>
              </a:rPr>
              <a:t>Canagarajah</a:t>
            </a:r>
            <a:r>
              <a:rPr lang="en-GB" sz="1400" b="0" dirty="0" smtClean="0">
                <a:solidFill>
                  <a:schemeClr val="tx1"/>
                </a:solidFill>
                <a:latin typeface="+mj-lt"/>
              </a:rPr>
              <a:t>, S. (2006). Changing Communicative needs, revised assessment </a:t>
            </a:r>
            <a:endParaRPr lang="sk-SK" sz="1400" b="0" dirty="0" smtClean="0">
              <a:solidFill>
                <a:schemeClr val="tx1"/>
              </a:solidFill>
              <a:latin typeface="+mj-lt"/>
            </a:endParaRPr>
          </a:p>
          <a:p>
            <a:pPr>
              <a:spcBef>
                <a:spcPts val="0"/>
              </a:spcBef>
            </a:pPr>
            <a:r>
              <a:rPr lang="sk-SK" sz="1400" b="0" dirty="0" smtClean="0">
                <a:solidFill>
                  <a:schemeClr val="tx1"/>
                </a:solidFill>
                <a:latin typeface="+mj-lt"/>
              </a:rPr>
              <a:t>	</a:t>
            </a:r>
            <a:r>
              <a:rPr lang="en-GB" sz="1400" b="0" dirty="0" smtClean="0">
                <a:solidFill>
                  <a:schemeClr val="tx1"/>
                </a:solidFill>
                <a:latin typeface="+mj-lt"/>
              </a:rPr>
              <a:t>objectives: testing English as an international language. </a:t>
            </a:r>
            <a:r>
              <a:rPr lang="en-GB" sz="1400" b="0" i="1" dirty="0" smtClean="0">
                <a:solidFill>
                  <a:schemeClr val="tx1"/>
                </a:solidFill>
                <a:latin typeface="+mj-lt"/>
              </a:rPr>
              <a:t>Language </a:t>
            </a:r>
            <a:endParaRPr lang="sk-SK" sz="1400" b="0" dirty="0" smtClean="0">
              <a:solidFill>
                <a:schemeClr val="tx1"/>
              </a:solidFill>
              <a:latin typeface="+mj-lt"/>
            </a:endParaRPr>
          </a:p>
          <a:p>
            <a:pPr>
              <a:spcBef>
                <a:spcPts val="0"/>
              </a:spcBef>
            </a:pPr>
            <a:r>
              <a:rPr lang="sk-SK" sz="1400" b="0" i="1" dirty="0" smtClean="0">
                <a:solidFill>
                  <a:schemeClr val="tx1"/>
                </a:solidFill>
                <a:latin typeface="+mj-lt"/>
              </a:rPr>
              <a:t>	</a:t>
            </a:r>
            <a:r>
              <a:rPr lang="en-GB" sz="1400" b="0" i="1" dirty="0" smtClean="0">
                <a:solidFill>
                  <a:schemeClr val="tx1"/>
                </a:solidFill>
                <a:latin typeface="+mj-lt"/>
              </a:rPr>
              <a:t>Assessment Quarterly, 3</a:t>
            </a:r>
            <a:r>
              <a:rPr lang="en-GB" sz="1400" b="0" dirty="0" smtClean="0">
                <a:solidFill>
                  <a:schemeClr val="tx1"/>
                </a:solidFill>
                <a:latin typeface="+mj-lt"/>
              </a:rPr>
              <a:t>(3), 229–242. </a:t>
            </a:r>
            <a:endParaRPr lang="sk-SK" sz="1400" b="0" dirty="0" smtClean="0">
              <a:solidFill>
                <a:schemeClr val="tx1"/>
              </a:solidFill>
              <a:latin typeface="+mj-lt"/>
            </a:endParaRPr>
          </a:p>
          <a:p>
            <a:pPr>
              <a:spcBef>
                <a:spcPts val="0"/>
              </a:spcBef>
            </a:pPr>
            <a:r>
              <a:rPr lang="sk-SK" sz="1400" b="0" dirty="0" smtClean="0">
                <a:solidFill>
                  <a:schemeClr val="tx1"/>
                </a:solidFill>
                <a:latin typeface="+mj-lt"/>
              </a:rPr>
              <a:t>	</a:t>
            </a:r>
            <a:r>
              <a:rPr lang="en-GB" sz="1400" b="0" dirty="0" err="1" smtClean="0">
                <a:solidFill>
                  <a:schemeClr val="tx1"/>
                </a:solidFill>
                <a:latin typeface="+mj-lt"/>
              </a:rPr>
              <a:t>doi</a:t>
            </a:r>
            <a:r>
              <a:rPr lang="en-GB" sz="1400" b="0" dirty="0" smtClean="0">
                <a:solidFill>
                  <a:schemeClr val="tx1"/>
                </a:solidFill>
                <a:latin typeface="+mj-lt"/>
              </a:rPr>
              <a:t>: http://dx.doi.org/10.1207/s15434311laq0303_1</a:t>
            </a:r>
            <a:endParaRPr lang="sk-SK" sz="1400" b="0" dirty="0" smtClean="0">
              <a:solidFill>
                <a:schemeClr val="tx1"/>
              </a:solidFill>
              <a:latin typeface="+mj-lt"/>
            </a:endParaRPr>
          </a:p>
          <a:p>
            <a:endParaRPr lang="sk-SK" sz="1500" b="0" dirty="0" smtClean="0">
              <a:latin typeface="Arial" pitchFamily="34" charset="0"/>
              <a:cs typeface="Arial" pitchFamily="34" charset="0"/>
            </a:endParaRPr>
          </a:p>
          <a:p>
            <a:endParaRPr lang="sk-SK" sz="1500" b="0" dirty="0" smtClean="0">
              <a:latin typeface="Arial" pitchFamily="34" charset="0"/>
              <a:cs typeface="Arial" pitchFamily="34" charset="0"/>
            </a:endParaRPr>
          </a:p>
          <a:p>
            <a:endParaRPr lang="sk-SK" sz="1500" b="0" dirty="0" smtClean="0">
              <a:latin typeface="Arial" pitchFamily="34" charset="0"/>
              <a:cs typeface="Arial" pitchFamily="34" charset="0"/>
            </a:endParaRPr>
          </a:p>
          <a:p>
            <a:endParaRPr lang="sk-SK" sz="1500" b="0" dirty="0" smtClean="0">
              <a:latin typeface="Arial" pitchFamily="34" charset="0"/>
              <a:cs typeface="Arial" pitchFamily="34" charset="0"/>
            </a:endParaRPr>
          </a:p>
          <a:p>
            <a:endParaRPr lang="sk-SK" sz="1500" b="0" dirty="0" smtClean="0">
              <a:latin typeface="Arial" pitchFamily="34" charset="0"/>
              <a:cs typeface="Arial" pitchFamily="34" charset="0"/>
            </a:endParaRPr>
          </a:p>
          <a:p>
            <a:pPr>
              <a:lnSpc>
                <a:spcPct val="150000"/>
              </a:lnSpc>
              <a:spcAft>
                <a:spcPts val="0"/>
              </a:spcAft>
            </a:pPr>
            <a:endParaRPr lang="sk-SK" sz="1500" dirty="0" smtClean="0">
              <a:latin typeface="Arial"/>
              <a:ea typeface="Calibri"/>
              <a:cs typeface="Times New Roman"/>
            </a:endParaRPr>
          </a:p>
          <a:p>
            <a:pPr>
              <a:lnSpc>
                <a:spcPct val="150000"/>
              </a:lnSpc>
              <a:spcAft>
                <a:spcPts val="0"/>
              </a:spcAft>
            </a:pPr>
            <a:endParaRPr lang="sk-SK" sz="1500" dirty="0" smtClean="0">
              <a:latin typeface="Arial"/>
              <a:ea typeface="Calibri"/>
              <a:cs typeface="Times New Roman"/>
            </a:endParaRPr>
          </a:p>
          <a:p>
            <a:pPr>
              <a:lnSpc>
                <a:spcPct val="150000"/>
              </a:lnSpc>
              <a:spcAft>
                <a:spcPts val="0"/>
              </a:spcAft>
            </a:pPr>
            <a:endParaRPr lang="sk-SK" sz="1500" dirty="0" smtClean="0">
              <a:latin typeface="Calibri"/>
              <a:ea typeface="Calibri"/>
              <a:cs typeface="Times New Roman"/>
            </a:endParaRPr>
          </a:p>
          <a:p>
            <a:endParaRPr lang="sk-SK" sz="2800" dirty="0" smtClean="0">
              <a:latin typeface="Arial Black" pitchFamily="34" charset="0"/>
            </a:endParaRPr>
          </a:p>
          <a:p>
            <a:endParaRPr lang="sk-SK" sz="2800" dirty="0">
              <a:latin typeface="Arial Black"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2209800" y="838200"/>
            <a:ext cx="6477000" cy="5638800"/>
          </a:xfrm>
        </p:spPr>
        <p:txBody>
          <a:bodyPr>
            <a:noAutofit/>
          </a:bodyPr>
          <a:lstStyle/>
          <a:p>
            <a:pPr>
              <a:spcBef>
                <a:spcPts val="0"/>
              </a:spcBef>
            </a:pPr>
            <a:r>
              <a:rPr lang="en-GB" sz="1400" b="0" dirty="0" smtClean="0">
                <a:solidFill>
                  <a:schemeClr val="tx1"/>
                </a:solidFill>
                <a:latin typeface="+mj-lt"/>
                <a:cs typeface="Arial" pitchFamily="34" charset="0"/>
              </a:rPr>
              <a:t>Carroll, B. J. (1980). </a:t>
            </a:r>
            <a:r>
              <a:rPr lang="en-GB" sz="1400" b="0" i="1" dirty="0" smtClean="0">
                <a:solidFill>
                  <a:schemeClr val="tx1"/>
                </a:solidFill>
                <a:latin typeface="+mj-lt"/>
                <a:cs typeface="Arial" pitchFamily="34" charset="0"/>
              </a:rPr>
              <a:t>Testing communicative performance. </a:t>
            </a:r>
            <a:r>
              <a:rPr lang="en-GB" sz="1400" b="0" dirty="0" smtClean="0">
                <a:solidFill>
                  <a:schemeClr val="tx1"/>
                </a:solidFill>
                <a:latin typeface="+mj-lt"/>
                <a:cs typeface="Arial" pitchFamily="34" charset="0"/>
              </a:rPr>
              <a:t>Oxford, UK: </a:t>
            </a:r>
            <a:r>
              <a:rPr lang="sk-SK" sz="1400" b="0" dirty="0" smtClean="0">
                <a:solidFill>
                  <a:schemeClr val="tx1"/>
                </a:solidFill>
                <a:latin typeface="+mj-lt"/>
                <a:cs typeface="Arial" pitchFamily="34" charset="0"/>
              </a:rPr>
              <a:t>	</a:t>
            </a:r>
            <a:r>
              <a:rPr lang="en-GB" sz="1400" b="0" dirty="0" smtClean="0">
                <a:solidFill>
                  <a:schemeClr val="tx1"/>
                </a:solidFill>
                <a:latin typeface="+mj-lt"/>
                <a:cs typeface="Arial" pitchFamily="34" charset="0"/>
              </a:rPr>
              <a:t>Oxford University Press. </a:t>
            </a:r>
            <a:endParaRPr lang="sk-SK" sz="1400" b="0" dirty="0" smtClean="0">
              <a:solidFill>
                <a:schemeClr val="tx1"/>
              </a:solidFill>
              <a:latin typeface="+mj-lt"/>
              <a:cs typeface="Arial" pitchFamily="34" charset="0"/>
            </a:endParaRPr>
          </a:p>
          <a:p>
            <a:pPr>
              <a:spcBef>
                <a:spcPts val="0"/>
              </a:spcBef>
            </a:pPr>
            <a:endParaRPr lang="sk-SK" sz="1400" b="0" dirty="0" smtClean="0">
              <a:solidFill>
                <a:schemeClr val="tx1"/>
              </a:solidFill>
              <a:latin typeface="+mj-lt"/>
              <a:cs typeface="Arial" pitchFamily="34" charset="0"/>
            </a:endParaRPr>
          </a:p>
          <a:p>
            <a:pPr>
              <a:spcBef>
                <a:spcPts val="0"/>
              </a:spcBef>
            </a:pPr>
            <a:r>
              <a:rPr lang="en-GB" sz="1400" b="0" dirty="0" err="1" smtClean="0">
                <a:solidFill>
                  <a:schemeClr val="tx1"/>
                </a:solidFill>
                <a:latin typeface="+mj-lt"/>
                <a:cs typeface="Arial" pitchFamily="34" charset="0"/>
              </a:rPr>
              <a:t>Fulcher</a:t>
            </a:r>
            <a:r>
              <a:rPr lang="en-GB" sz="1400" b="0" dirty="0" smtClean="0">
                <a:solidFill>
                  <a:schemeClr val="tx1"/>
                </a:solidFill>
                <a:latin typeface="+mj-lt"/>
                <a:cs typeface="Arial" pitchFamily="34" charset="0"/>
              </a:rPr>
              <a:t>, G. (2000). The ̔communicative̕ legacy in language testing. </a:t>
            </a:r>
            <a:r>
              <a:rPr lang="en-GB" sz="1400" b="0" i="1" dirty="0" err="1" smtClean="0">
                <a:solidFill>
                  <a:schemeClr val="tx1"/>
                </a:solidFill>
                <a:latin typeface="+mj-lt"/>
                <a:cs typeface="Arial" pitchFamily="34" charset="0"/>
              </a:rPr>
              <a:t>Sytem</a:t>
            </a:r>
            <a:r>
              <a:rPr lang="en-GB" sz="1400" b="0" i="1" dirty="0" smtClean="0">
                <a:solidFill>
                  <a:schemeClr val="tx1"/>
                </a:solidFill>
                <a:latin typeface="+mj-lt"/>
                <a:cs typeface="Arial" pitchFamily="34" charset="0"/>
              </a:rPr>
              <a:t>, </a:t>
            </a:r>
            <a:endParaRPr lang="sk-SK" sz="1400" b="0" i="1" dirty="0" smtClean="0">
              <a:solidFill>
                <a:schemeClr val="tx1"/>
              </a:solidFill>
              <a:latin typeface="+mj-lt"/>
              <a:cs typeface="Arial" pitchFamily="34" charset="0"/>
            </a:endParaRPr>
          </a:p>
          <a:p>
            <a:pPr>
              <a:spcBef>
                <a:spcPts val="0"/>
              </a:spcBef>
            </a:pPr>
            <a:r>
              <a:rPr lang="sk-SK" sz="1400" b="0" i="1" dirty="0" smtClean="0">
                <a:solidFill>
                  <a:schemeClr val="tx1"/>
                </a:solidFill>
                <a:latin typeface="+mj-lt"/>
                <a:cs typeface="Arial" pitchFamily="34" charset="0"/>
              </a:rPr>
              <a:t>	</a:t>
            </a:r>
            <a:r>
              <a:rPr lang="en-GB" sz="1400" b="0" i="1" dirty="0" smtClean="0">
                <a:solidFill>
                  <a:schemeClr val="tx1"/>
                </a:solidFill>
                <a:latin typeface="+mj-lt"/>
                <a:cs typeface="Arial" pitchFamily="34" charset="0"/>
              </a:rPr>
              <a:t>28</a:t>
            </a:r>
            <a:r>
              <a:rPr lang="en-GB" sz="1400" b="0" dirty="0" smtClean="0">
                <a:solidFill>
                  <a:schemeClr val="tx1"/>
                </a:solidFill>
                <a:latin typeface="+mj-lt"/>
                <a:cs typeface="Arial" pitchFamily="34" charset="0"/>
              </a:rPr>
              <a:t>(4), 483–497. </a:t>
            </a:r>
            <a:r>
              <a:rPr lang="en-GB" sz="1400" b="0" dirty="0" err="1" smtClean="0">
                <a:solidFill>
                  <a:schemeClr val="tx1"/>
                </a:solidFill>
                <a:latin typeface="+mj-lt"/>
                <a:cs typeface="Arial" pitchFamily="34" charset="0"/>
              </a:rPr>
              <a:t>doi</a:t>
            </a:r>
            <a:r>
              <a:rPr lang="en-GB" sz="1400" b="0" dirty="0" smtClean="0">
                <a:solidFill>
                  <a:schemeClr val="tx1"/>
                </a:solidFill>
                <a:latin typeface="+mj-lt"/>
                <a:cs typeface="Arial" pitchFamily="34" charset="0"/>
              </a:rPr>
              <a:t>: http://dx.doi.org/</a:t>
            </a:r>
            <a:r>
              <a:rPr lang="en-GB" sz="1400" b="0" i="1" dirty="0" smtClean="0">
                <a:solidFill>
                  <a:schemeClr val="tx1"/>
                </a:solidFill>
                <a:latin typeface="+mj-lt"/>
                <a:cs typeface="Arial" pitchFamily="34" charset="0"/>
              </a:rPr>
              <a:t>10.1016</a:t>
            </a:r>
            <a:r>
              <a:rPr lang="en-GB" sz="1400" b="0" dirty="0" smtClean="0">
                <a:solidFill>
                  <a:schemeClr val="tx1"/>
                </a:solidFill>
                <a:latin typeface="+mj-lt"/>
                <a:cs typeface="Arial" pitchFamily="34" charset="0"/>
              </a:rPr>
              <a:t>/</a:t>
            </a:r>
            <a:r>
              <a:rPr lang="en-GB" sz="1400" b="0" i="1" dirty="0" smtClean="0">
                <a:solidFill>
                  <a:schemeClr val="tx1"/>
                </a:solidFill>
                <a:latin typeface="+mj-lt"/>
                <a:cs typeface="Arial" pitchFamily="34" charset="0"/>
              </a:rPr>
              <a:t>S0346</a:t>
            </a:r>
            <a:r>
              <a:rPr lang="en-GB" sz="1400" b="0" dirty="0" smtClean="0">
                <a:solidFill>
                  <a:schemeClr val="tx1"/>
                </a:solidFill>
                <a:latin typeface="+mj-lt"/>
                <a:cs typeface="Arial" pitchFamily="34" charset="0"/>
              </a:rPr>
              <a:t>-</a:t>
            </a:r>
            <a:r>
              <a:rPr lang="sk-SK" sz="1400" b="0" dirty="0" smtClean="0">
                <a:solidFill>
                  <a:schemeClr val="tx1"/>
                </a:solidFill>
                <a:latin typeface="+mj-lt"/>
                <a:cs typeface="Arial" pitchFamily="34" charset="0"/>
              </a:rPr>
              <a:t>	</a:t>
            </a:r>
            <a:r>
              <a:rPr lang="en-GB" sz="1400" b="0" i="1" dirty="0" smtClean="0">
                <a:solidFill>
                  <a:schemeClr val="tx1"/>
                </a:solidFill>
                <a:latin typeface="+mj-lt"/>
                <a:cs typeface="Arial" pitchFamily="34" charset="0"/>
              </a:rPr>
              <a:t>251X</a:t>
            </a:r>
            <a:r>
              <a:rPr lang="en-GB" sz="1400" b="0" dirty="0" smtClean="0">
                <a:solidFill>
                  <a:schemeClr val="tx1"/>
                </a:solidFill>
                <a:latin typeface="+mj-lt"/>
                <a:cs typeface="Arial" pitchFamily="34" charset="0"/>
              </a:rPr>
              <a:t>(</a:t>
            </a:r>
            <a:r>
              <a:rPr lang="en-GB" sz="1400" b="0" i="1" dirty="0" smtClean="0">
                <a:solidFill>
                  <a:schemeClr val="tx1"/>
                </a:solidFill>
                <a:latin typeface="+mj-lt"/>
                <a:cs typeface="Arial" pitchFamily="34" charset="0"/>
              </a:rPr>
              <a:t>00</a:t>
            </a:r>
            <a:r>
              <a:rPr lang="en-GB" sz="1400" b="0" dirty="0" smtClean="0">
                <a:solidFill>
                  <a:schemeClr val="tx1"/>
                </a:solidFill>
                <a:latin typeface="+mj-lt"/>
                <a:cs typeface="Arial" pitchFamily="34" charset="0"/>
              </a:rPr>
              <a:t>)</a:t>
            </a:r>
            <a:r>
              <a:rPr lang="en-GB" sz="1400" b="0" i="1" dirty="0" smtClean="0">
                <a:solidFill>
                  <a:schemeClr val="tx1"/>
                </a:solidFill>
                <a:latin typeface="+mj-lt"/>
                <a:cs typeface="Arial" pitchFamily="34" charset="0"/>
              </a:rPr>
              <a:t>00033-6</a:t>
            </a:r>
            <a:endParaRPr lang="sk-SK" sz="1400" b="0" dirty="0" smtClean="0">
              <a:solidFill>
                <a:schemeClr val="tx1"/>
              </a:solidFill>
              <a:latin typeface="+mj-lt"/>
              <a:cs typeface="Arial" pitchFamily="34" charset="0"/>
            </a:endParaRPr>
          </a:p>
          <a:p>
            <a:pPr>
              <a:spcBef>
                <a:spcPts val="0"/>
              </a:spcBef>
            </a:pPr>
            <a:endParaRPr lang="sk-SK" sz="1400" b="0" dirty="0" smtClean="0">
              <a:solidFill>
                <a:schemeClr val="tx1"/>
              </a:solidFill>
              <a:latin typeface="+mj-lt"/>
              <a:cs typeface="Arial" pitchFamily="34" charset="0"/>
            </a:endParaRPr>
          </a:p>
          <a:p>
            <a:pPr>
              <a:spcBef>
                <a:spcPts val="0"/>
              </a:spcBef>
            </a:pPr>
            <a:r>
              <a:rPr lang="en-GB" sz="1400" b="0" dirty="0" err="1" smtClean="0">
                <a:solidFill>
                  <a:schemeClr val="tx1"/>
                </a:solidFill>
                <a:latin typeface="+mj-lt"/>
              </a:rPr>
              <a:t>Gan</a:t>
            </a:r>
            <a:r>
              <a:rPr lang="en-GB" sz="1400" b="0" dirty="0" smtClean="0">
                <a:solidFill>
                  <a:schemeClr val="tx1"/>
                </a:solidFill>
                <a:latin typeface="+mj-lt"/>
              </a:rPr>
              <a:t>, Z. (2012). Test-task authenticity: the multiple perspectives. </a:t>
            </a:r>
            <a:r>
              <a:rPr lang="en-GB" sz="1400" b="0" i="1" dirty="0" smtClean="0">
                <a:solidFill>
                  <a:schemeClr val="tx1"/>
                </a:solidFill>
                <a:latin typeface="+mj-lt"/>
              </a:rPr>
              <a:t>Changing </a:t>
            </a:r>
            <a:endParaRPr lang="sk-SK" sz="1400" b="0" i="1" dirty="0" smtClean="0">
              <a:solidFill>
                <a:schemeClr val="tx1"/>
              </a:solidFill>
              <a:latin typeface="+mj-lt"/>
            </a:endParaRPr>
          </a:p>
          <a:p>
            <a:pPr>
              <a:spcBef>
                <a:spcPts val="0"/>
              </a:spcBef>
            </a:pPr>
            <a:r>
              <a:rPr lang="sk-SK" sz="1400" b="0" i="1" dirty="0" smtClean="0">
                <a:solidFill>
                  <a:schemeClr val="tx1"/>
                </a:solidFill>
                <a:latin typeface="+mj-lt"/>
              </a:rPr>
              <a:t>	</a:t>
            </a:r>
            <a:r>
              <a:rPr lang="en-GB" sz="1400" b="0" i="1" dirty="0" smtClean="0">
                <a:solidFill>
                  <a:schemeClr val="tx1"/>
                </a:solidFill>
                <a:latin typeface="+mj-lt"/>
              </a:rPr>
              <a:t>English: Studies in Culture and Education, 19</a:t>
            </a:r>
            <a:r>
              <a:rPr lang="en-GB" sz="1400" b="0" dirty="0" smtClean="0">
                <a:solidFill>
                  <a:schemeClr val="tx1"/>
                </a:solidFill>
                <a:latin typeface="+mj-lt"/>
              </a:rPr>
              <a:t>(2), 237–247. </a:t>
            </a:r>
            <a:endParaRPr lang="sk-SK" sz="1400" b="0" dirty="0" smtClean="0">
              <a:solidFill>
                <a:schemeClr val="tx1"/>
              </a:solidFill>
              <a:latin typeface="+mj-lt"/>
            </a:endParaRPr>
          </a:p>
          <a:p>
            <a:pPr>
              <a:spcBef>
                <a:spcPts val="0"/>
              </a:spcBef>
            </a:pPr>
            <a:r>
              <a:rPr lang="sk-SK" sz="1400" b="0" dirty="0" smtClean="0">
                <a:solidFill>
                  <a:schemeClr val="tx1"/>
                </a:solidFill>
                <a:latin typeface="+mj-lt"/>
              </a:rPr>
              <a:t>	</a:t>
            </a:r>
            <a:r>
              <a:rPr lang="en-GB" sz="1400" b="0" dirty="0" err="1" smtClean="0">
                <a:solidFill>
                  <a:schemeClr val="tx1"/>
                </a:solidFill>
                <a:latin typeface="+mj-lt"/>
              </a:rPr>
              <a:t>doi</a:t>
            </a:r>
            <a:r>
              <a:rPr lang="en-GB" sz="1400" b="0" dirty="0" smtClean="0">
                <a:solidFill>
                  <a:schemeClr val="tx1"/>
                </a:solidFill>
                <a:latin typeface="+mj-lt"/>
              </a:rPr>
              <a:t>: http://dx.doi.org/10.1080/1358684X.2012.680765 </a:t>
            </a:r>
            <a:endParaRPr lang="sk-SK" sz="1400" b="0" dirty="0" smtClean="0">
              <a:solidFill>
                <a:schemeClr val="tx1"/>
              </a:solidFill>
              <a:latin typeface="+mj-lt"/>
              <a:cs typeface="Arial" pitchFamily="34" charset="0"/>
            </a:endParaRPr>
          </a:p>
          <a:p>
            <a:pPr>
              <a:spcBef>
                <a:spcPts val="0"/>
              </a:spcBef>
            </a:pPr>
            <a:endParaRPr lang="sk-SK" sz="1400" b="0" dirty="0" smtClean="0">
              <a:solidFill>
                <a:schemeClr val="tx1"/>
              </a:solidFill>
              <a:latin typeface="+mj-lt"/>
              <a:cs typeface="Arial" pitchFamily="34" charset="0"/>
            </a:endParaRPr>
          </a:p>
          <a:p>
            <a:pPr>
              <a:spcBef>
                <a:spcPts val="0"/>
              </a:spcBef>
            </a:pPr>
            <a:r>
              <a:rPr lang="en-GB" sz="1400" b="0" dirty="0" smtClean="0">
                <a:solidFill>
                  <a:schemeClr val="tx1"/>
                </a:solidFill>
                <a:latin typeface="+mj-lt"/>
                <a:cs typeface="Arial" pitchFamily="34" charset="0"/>
              </a:rPr>
              <a:t>Lynch, T., &amp; </a:t>
            </a:r>
            <a:r>
              <a:rPr lang="en-GB" sz="1400" b="0" dirty="0" err="1" smtClean="0">
                <a:solidFill>
                  <a:schemeClr val="tx1"/>
                </a:solidFill>
                <a:latin typeface="+mj-lt"/>
                <a:cs typeface="Arial" pitchFamily="34" charset="0"/>
              </a:rPr>
              <a:t>Mendelsohn</a:t>
            </a:r>
            <a:r>
              <a:rPr lang="en-GB" sz="1400" b="0" dirty="0" smtClean="0">
                <a:solidFill>
                  <a:schemeClr val="tx1"/>
                </a:solidFill>
                <a:latin typeface="+mj-lt"/>
                <a:cs typeface="Arial" pitchFamily="34" charset="0"/>
              </a:rPr>
              <a:t>, D. (2000). Listening. In N. Schmitt (Ed.), </a:t>
            </a:r>
            <a:r>
              <a:rPr lang="en-GB" sz="1400" b="0" i="1" dirty="0" smtClean="0">
                <a:solidFill>
                  <a:schemeClr val="tx1"/>
                </a:solidFill>
                <a:latin typeface="+mj-lt"/>
                <a:cs typeface="Arial" pitchFamily="34" charset="0"/>
              </a:rPr>
              <a:t>An </a:t>
            </a:r>
            <a:endParaRPr lang="sk-SK" sz="1400" b="0" i="1" dirty="0" smtClean="0">
              <a:solidFill>
                <a:schemeClr val="tx1"/>
              </a:solidFill>
              <a:latin typeface="+mj-lt"/>
              <a:cs typeface="Arial" pitchFamily="34" charset="0"/>
            </a:endParaRPr>
          </a:p>
          <a:p>
            <a:pPr>
              <a:spcBef>
                <a:spcPts val="0"/>
              </a:spcBef>
            </a:pPr>
            <a:r>
              <a:rPr lang="sk-SK" sz="1400" b="0" i="1" dirty="0" smtClean="0">
                <a:solidFill>
                  <a:schemeClr val="tx1"/>
                </a:solidFill>
                <a:latin typeface="+mj-lt"/>
                <a:cs typeface="Arial" pitchFamily="34" charset="0"/>
              </a:rPr>
              <a:t>	</a:t>
            </a:r>
            <a:r>
              <a:rPr lang="en-GB" sz="1400" b="0" i="1" dirty="0" smtClean="0">
                <a:solidFill>
                  <a:schemeClr val="tx1"/>
                </a:solidFill>
                <a:latin typeface="+mj-lt"/>
                <a:cs typeface="Arial" pitchFamily="34" charset="0"/>
              </a:rPr>
              <a:t>introduction to applied linguistics</a:t>
            </a:r>
            <a:r>
              <a:rPr lang="en-GB" sz="1400" b="0" dirty="0" smtClean="0">
                <a:solidFill>
                  <a:schemeClr val="tx1"/>
                </a:solidFill>
                <a:latin typeface="+mj-lt"/>
                <a:cs typeface="Arial" pitchFamily="34" charset="0"/>
              </a:rPr>
              <a:t> (2</a:t>
            </a:r>
            <a:r>
              <a:rPr lang="en-GB" sz="1400" b="0" baseline="30000" dirty="0" smtClean="0">
                <a:solidFill>
                  <a:schemeClr val="tx1"/>
                </a:solidFill>
                <a:latin typeface="+mj-lt"/>
                <a:cs typeface="Arial" pitchFamily="34" charset="0"/>
              </a:rPr>
              <a:t>nd</a:t>
            </a:r>
            <a:r>
              <a:rPr lang="en-GB" sz="1400" b="0" dirty="0" smtClean="0">
                <a:solidFill>
                  <a:schemeClr val="tx1"/>
                </a:solidFill>
                <a:latin typeface="+mj-lt"/>
                <a:cs typeface="Arial" pitchFamily="34" charset="0"/>
              </a:rPr>
              <a:t> ed., pp. 193–210). London, </a:t>
            </a:r>
            <a:r>
              <a:rPr lang="sk-SK" sz="1400" b="0" dirty="0" smtClean="0">
                <a:solidFill>
                  <a:schemeClr val="tx1"/>
                </a:solidFill>
                <a:latin typeface="+mj-lt"/>
                <a:cs typeface="Arial" pitchFamily="34" charset="0"/>
              </a:rPr>
              <a:t>	</a:t>
            </a:r>
            <a:r>
              <a:rPr lang="en-GB" sz="1400" b="0" dirty="0" smtClean="0">
                <a:solidFill>
                  <a:schemeClr val="tx1"/>
                </a:solidFill>
                <a:latin typeface="+mj-lt"/>
                <a:cs typeface="Arial" pitchFamily="34" charset="0"/>
              </a:rPr>
              <a:t>UK: Arnold. </a:t>
            </a:r>
            <a:endParaRPr lang="sk-SK" sz="1400" b="0" dirty="0" smtClean="0">
              <a:solidFill>
                <a:schemeClr val="tx1"/>
              </a:solidFill>
              <a:latin typeface="+mj-lt"/>
              <a:cs typeface="Arial" pitchFamily="34" charset="0"/>
            </a:endParaRPr>
          </a:p>
          <a:p>
            <a:pPr>
              <a:spcBef>
                <a:spcPts val="0"/>
              </a:spcBef>
            </a:pPr>
            <a:endParaRPr lang="sk-SK" sz="1400" b="0" dirty="0" smtClean="0">
              <a:solidFill>
                <a:schemeClr val="tx1"/>
              </a:solidFill>
              <a:latin typeface="+mj-lt"/>
              <a:cs typeface="Arial" pitchFamily="34" charset="0"/>
            </a:endParaRPr>
          </a:p>
          <a:p>
            <a:pPr>
              <a:spcBef>
                <a:spcPts val="0"/>
              </a:spcBef>
            </a:pPr>
            <a:r>
              <a:rPr lang="en-GB" sz="1400" b="0" dirty="0" err="1" smtClean="0">
                <a:solidFill>
                  <a:schemeClr val="tx1"/>
                </a:solidFill>
                <a:latin typeface="+mj-lt"/>
              </a:rPr>
              <a:t>Messick</a:t>
            </a:r>
            <a:r>
              <a:rPr lang="en-GB" sz="1400" b="0" dirty="0" smtClean="0">
                <a:solidFill>
                  <a:schemeClr val="tx1"/>
                </a:solidFill>
                <a:latin typeface="+mj-lt"/>
              </a:rPr>
              <a:t>, S. (1996). Validity of performance assessment. In Philips, G. W &amp; </a:t>
            </a:r>
            <a:endParaRPr lang="sk-SK" sz="1400" b="0" dirty="0" smtClean="0">
              <a:solidFill>
                <a:schemeClr val="tx1"/>
              </a:solidFill>
              <a:latin typeface="+mj-lt"/>
            </a:endParaRPr>
          </a:p>
          <a:p>
            <a:pPr>
              <a:spcBef>
                <a:spcPts val="0"/>
              </a:spcBef>
            </a:pPr>
            <a:r>
              <a:rPr lang="sk-SK" sz="1400" b="0" dirty="0" smtClean="0">
                <a:solidFill>
                  <a:schemeClr val="tx1"/>
                </a:solidFill>
                <a:latin typeface="+mj-lt"/>
              </a:rPr>
              <a:t>	</a:t>
            </a:r>
            <a:r>
              <a:rPr lang="en-GB" sz="1400" b="0" dirty="0" smtClean="0">
                <a:solidFill>
                  <a:schemeClr val="tx1"/>
                </a:solidFill>
                <a:latin typeface="+mj-lt"/>
              </a:rPr>
              <a:t>National Centre for Education Statistics (Eds.), </a:t>
            </a:r>
            <a:r>
              <a:rPr lang="en-GB" sz="1400" b="0" i="1" dirty="0" smtClean="0">
                <a:solidFill>
                  <a:schemeClr val="tx1"/>
                </a:solidFill>
                <a:latin typeface="+mj-lt"/>
              </a:rPr>
              <a:t>Technical issues </a:t>
            </a:r>
            <a:r>
              <a:rPr lang="sk-SK" sz="1400" b="0" i="1" dirty="0" smtClean="0">
                <a:solidFill>
                  <a:schemeClr val="tx1"/>
                </a:solidFill>
                <a:latin typeface="+mj-lt"/>
              </a:rPr>
              <a:t>	</a:t>
            </a:r>
            <a:r>
              <a:rPr lang="en-GB" sz="1400" b="0" i="1" dirty="0" smtClean="0">
                <a:solidFill>
                  <a:schemeClr val="tx1"/>
                </a:solidFill>
                <a:latin typeface="+mj-lt"/>
              </a:rPr>
              <a:t>in large-scale performance assessment</a:t>
            </a:r>
            <a:r>
              <a:rPr lang="en-GB" sz="1400" b="0" dirty="0" smtClean="0">
                <a:solidFill>
                  <a:schemeClr val="tx1"/>
                </a:solidFill>
                <a:latin typeface="+mj-lt"/>
              </a:rPr>
              <a:t> (pp. 1–18).</a:t>
            </a:r>
            <a:r>
              <a:rPr lang="en-GB" sz="1400" b="0" i="1" dirty="0" smtClean="0">
                <a:solidFill>
                  <a:schemeClr val="tx1"/>
                </a:solidFill>
                <a:latin typeface="+mj-lt"/>
              </a:rPr>
              <a:t> </a:t>
            </a:r>
            <a:r>
              <a:rPr lang="en-GB" sz="1400" b="0" dirty="0" smtClean="0">
                <a:solidFill>
                  <a:schemeClr val="tx1"/>
                </a:solidFill>
                <a:latin typeface="+mj-lt"/>
              </a:rPr>
              <a:t>Washington </a:t>
            </a:r>
            <a:endParaRPr lang="sk-SK" sz="1400" b="0" dirty="0" smtClean="0">
              <a:solidFill>
                <a:schemeClr val="tx1"/>
              </a:solidFill>
              <a:latin typeface="+mj-lt"/>
            </a:endParaRPr>
          </a:p>
          <a:p>
            <a:pPr>
              <a:spcBef>
                <a:spcPts val="0"/>
              </a:spcBef>
            </a:pPr>
            <a:r>
              <a:rPr lang="sk-SK" sz="1400" b="0" dirty="0" smtClean="0">
                <a:solidFill>
                  <a:schemeClr val="tx1"/>
                </a:solidFill>
                <a:latin typeface="+mj-lt"/>
              </a:rPr>
              <a:t>	</a:t>
            </a:r>
            <a:r>
              <a:rPr lang="en-GB" sz="1400" b="0" dirty="0" smtClean="0">
                <a:solidFill>
                  <a:schemeClr val="tx1"/>
                </a:solidFill>
                <a:latin typeface="+mj-lt"/>
              </a:rPr>
              <a:t>DC, USA: U.S. Department of Education, Office of Educational </a:t>
            </a:r>
            <a:r>
              <a:rPr lang="sk-SK" sz="1400" b="0" dirty="0" smtClean="0">
                <a:solidFill>
                  <a:schemeClr val="tx1"/>
                </a:solidFill>
                <a:latin typeface="+mj-lt"/>
              </a:rPr>
              <a:t>	</a:t>
            </a:r>
            <a:r>
              <a:rPr lang="en-GB" sz="1400" b="0" dirty="0" smtClean="0">
                <a:solidFill>
                  <a:schemeClr val="tx1"/>
                </a:solidFill>
                <a:latin typeface="+mj-lt"/>
              </a:rPr>
              <a:t>Research and Improvement. Retrieved April 6, 2015, from </a:t>
            </a:r>
            <a:r>
              <a:rPr lang="sk-SK" sz="1400" b="0" dirty="0" smtClean="0">
                <a:solidFill>
                  <a:schemeClr val="tx1"/>
                </a:solidFill>
                <a:latin typeface="+mj-lt"/>
              </a:rPr>
              <a:t>	</a:t>
            </a:r>
            <a:r>
              <a:rPr lang="en-GB" sz="1400" b="0" dirty="0" smtClean="0">
                <a:solidFill>
                  <a:schemeClr val="tx1"/>
                </a:solidFill>
                <a:latin typeface="+mj-lt"/>
              </a:rPr>
              <a:t>http://nces.ed.gov/pubs/96802.pdf</a:t>
            </a:r>
            <a:endParaRPr lang="sk-SK" sz="1400" b="0" dirty="0" smtClean="0">
              <a:solidFill>
                <a:schemeClr val="tx1"/>
              </a:solidFill>
              <a:latin typeface="+mj-lt"/>
            </a:endParaRPr>
          </a:p>
          <a:p>
            <a:endParaRPr lang="sk-SK" sz="1400" b="0" dirty="0" smtClean="0">
              <a:latin typeface="+mj-lt"/>
              <a:cs typeface="Arial" pitchFamily="34" charset="0"/>
            </a:endParaRPr>
          </a:p>
          <a:p>
            <a:endParaRPr lang="sk-SK" sz="1400" b="0" dirty="0" smtClean="0">
              <a:latin typeface="+mj-lt"/>
              <a:cs typeface="Arial" pitchFamily="34" charset="0"/>
            </a:endParaRPr>
          </a:p>
          <a:p>
            <a:endParaRPr lang="sk-SK" sz="1400"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2286000" y="762000"/>
            <a:ext cx="6172200" cy="5612922"/>
          </a:xfrm>
        </p:spPr>
        <p:txBody>
          <a:bodyPr>
            <a:normAutofit/>
          </a:bodyPr>
          <a:lstStyle/>
          <a:p>
            <a:pPr>
              <a:spcBef>
                <a:spcPts val="0"/>
              </a:spcBef>
            </a:pPr>
            <a:r>
              <a:rPr lang="en-GB" sz="1400" b="0" dirty="0" smtClean="0">
                <a:solidFill>
                  <a:schemeClr val="tx1"/>
                </a:solidFill>
                <a:latin typeface="+mj-lt"/>
              </a:rPr>
              <a:t>Mc </a:t>
            </a:r>
            <a:r>
              <a:rPr lang="en-GB" sz="1400" b="0" dirty="0" err="1" smtClean="0">
                <a:solidFill>
                  <a:schemeClr val="tx1"/>
                </a:solidFill>
                <a:latin typeface="+mj-lt"/>
              </a:rPr>
              <a:t>Alister</a:t>
            </a:r>
            <a:r>
              <a:rPr lang="en-GB" sz="1400" b="0" dirty="0" smtClean="0">
                <a:solidFill>
                  <a:schemeClr val="tx1"/>
                </a:solidFill>
                <a:latin typeface="+mj-lt"/>
              </a:rPr>
              <a:t>, B. (2000). The authenticity of authentic assessment: what </a:t>
            </a:r>
            <a:r>
              <a:rPr lang="sk-SK" sz="1400" b="0" dirty="0" smtClean="0">
                <a:solidFill>
                  <a:schemeClr val="tx1"/>
                </a:solidFill>
                <a:latin typeface="+mj-lt"/>
              </a:rPr>
              <a:t>	</a:t>
            </a:r>
            <a:r>
              <a:rPr lang="en-GB" sz="1400" b="0" dirty="0" smtClean="0">
                <a:solidFill>
                  <a:schemeClr val="tx1"/>
                </a:solidFill>
                <a:latin typeface="+mj-lt"/>
              </a:rPr>
              <a:t>the research says… and doesn't say. In R. Custer (Ed.), </a:t>
            </a:r>
            <a:r>
              <a:rPr lang="en-GB" sz="1400" b="0" i="1" dirty="0" smtClean="0">
                <a:solidFill>
                  <a:schemeClr val="tx1"/>
                </a:solidFill>
                <a:latin typeface="+mj-lt"/>
              </a:rPr>
              <a:t>Using </a:t>
            </a:r>
            <a:endParaRPr lang="sk-SK" sz="1400" b="0" i="1" dirty="0" smtClean="0">
              <a:solidFill>
                <a:schemeClr val="tx1"/>
              </a:solidFill>
              <a:latin typeface="+mj-lt"/>
            </a:endParaRPr>
          </a:p>
          <a:p>
            <a:pPr>
              <a:spcBef>
                <a:spcPts val="0"/>
              </a:spcBef>
            </a:pPr>
            <a:r>
              <a:rPr lang="sk-SK" sz="1400" b="0" i="1" dirty="0" smtClean="0">
                <a:solidFill>
                  <a:schemeClr val="tx1"/>
                </a:solidFill>
                <a:latin typeface="+mj-lt"/>
              </a:rPr>
              <a:t>	</a:t>
            </a:r>
            <a:r>
              <a:rPr lang="en-GB" sz="1400" b="0" i="1" dirty="0" smtClean="0">
                <a:solidFill>
                  <a:schemeClr val="tx1"/>
                </a:solidFill>
                <a:latin typeface="+mj-lt"/>
              </a:rPr>
              <a:t>authentic assessment in vocational education</a:t>
            </a:r>
            <a:r>
              <a:rPr lang="en-GB" sz="1400" b="0" dirty="0" smtClean="0">
                <a:solidFill>
                  <a:schemeClr val="tx1"/>
                </a:solidFill>
                <a:latin typeface="+mj-lt"/>
              </a:rPr>
              <a:t> (pp. 19–31). </a:t>
            </a:r>
            <a:r>
              <a:rPr lang="sk-SK" sz="1400" b="0" dirty="0" smtClean="0">
                <a:solidFill>
                  <a:schemeClr val="tx1"/>
                </a:solidFill>
                <a:latin typeface="+mj-lt"/>
              </a:rPr>
              <a:t>	</a:t>
            </a:r>
            <a:r>
              <a:rPr lang="en-GB" sz="1400" b="0" dirty="0" smtClean="0">
                <a:solidFill>
                  <a:schemeClr val="tx1"/>
                </a:solidFill>
                <a:latin typeface="+mj-lt"/>
              </a:rPr>
              <a:t>Columbus, OH: ERIC Clearinghouse on Adult, Career, and </a:t>
            </a:r>
            <a:r>
              <a:rPr lang="sk-SK" sz="1400" b="0" dirty="0" smtClean="0">
                <a:solidFill>
                  <a:schemeClr val="tx1"/>
                </a:solidFill>
                <a:latin typeface="+mj-lt"/>
              </a:rPr>
              <a:t>	</a:t>
            </a:r>
            <a:r>
              <a:rPr lang="en-GB" sz="1400" b="0" dirty="0" smtClean="0">
                <a:solidFill>
                  <a:schemeClr val="tx1"/>
                </a:solidFill>
                <a:latin typeface="+mj-lt"/>
              </a:rPr>
              <a:t>Vocational Education. Retrieved April 3, 2015, from </a:t>
            </a:r>
            <a:r>
              <a:rPr lang="sk-SK" sz="1400" b="0" dirty="0" smtClean="0">
                <a:solidFill>
                  <a:schemeClr val="tx1"/>
                </a:solidFill>
                <a:latin typeface="+mj-lt"/>
              </a:rPr>
              <a:t>	</a:t>
            </a:r>
            <a:r>
              <a:rPr lang="en-GB" sz="1400" b="0" dirty="0" smtClean="0">
                <a:solidFill>
                  <a:schemeClr val="tx1"/>
                </a:solidFill>
                <a:latin typeface="+mj-lt"/>
              </a:rPr>
              <a:t>http://calpro-online.org/eric/docs/custer/custer4.pdf</a:t>
            </a:r>
            <a:endParaRPr lang="sk-SK" sz="1400" b="0" dirty="0" smtClean="0">
              <a:solidFill>
                <a:schemeClr val="tx1"/>
              </a:solidFill>
              <a:latin typeface="+mj-lt"/>
            </a:endParaRPr>
          </a:p>
          <a:p>
            <a:pPr>
              <a:spcBef>
                <a:spcPts val="0"/>
              </a:spcBef>
            </a:pPr>
            <a:endParaRPr lang="sk-SK" sz="1400" b="0" dirty="0" smtClean="0">
              <a:solidFill>
                <a:schemeClr val="tx1"/>
              </a:solidFill>
              <a:latin typeface="+mj-lt"/>
              <a:cs typeface="Arial" pitchFamily="34" charset="0"/>
            </a:endParaRPr>
          </a:p>
          <a:p>
            <a:pPr>
              <a:spcBef>
                <a:spcPts val="0"/>
              </a:spcBef>
            </a:pPr>
            <a:r>
              <a:rPr lang="en-GB" sz="1400" b="0" dirty="0" err="1" smtClean="0">
                <a:solidFill>
                  <a:schemeClr val="tx1"/>
                </a:solidFill>
                <a:latin typeface="+mj-lt"/>
              </a:rPr>
              <a:t>Phan</a:t>
            </a:r>
            <a:r>
              <a:rPr lang="en-GB" sz="1400" b="0" dirty="0" smtClean="0">
                <a:solidFill>
                  <a:schemeClr val="tx1"/>
                </a:solidFill>
                <a:latin typeface="+mj-lt"/>
              </a:rPr>
              <a:t>, S. (2008). Communicative language testing. </a:t>
            </a:r>
            <a:r>
              <a:rPr lang="en-GB" sz="1400" b="0" i="1" dirty="0" smtClean="0">
                <a:solidFill>
                  <a:schemeClr val="tx1"/>
                </a:solidFill>
                <a:latin typeface="+mj-lt"/>
              </a:rPr>
              <a:t>TESTL Working </a:t>
            </a:r>
            <a:r>
              <a:rPr lang="sk-SK" sz="1400" b="0" i="1" dirty="0" smtClean="0">
                <a:solidFill>
                  <a:schemeClr val="tx1"/>
                </a:solidFill>
                <a:latin typeface="+mj-lt"/>
              </a:rPr>
              <a:t>	</a:t>
            </a:r>
            <a:r>
              <a:rPr lang="en-GB" sz="1400" b="0" i="1" dirty="0" smtClean="0">
                <a:solidFill>
                  <a:schemeClr val="tx1"/>
                </a:solidFill>
                <a:latin typeface="+mj-lt"/>
              </a:rPr>
              <a:t>Paper Series,</a:t>
            </a:r>
            <a:r>
              <a:rPr lang="en-GB" sz="1400" b="0" dirty="0" smtClean="0">
                <a:solidFill>
                  <a:schemeClr val="tx1"/>
                </a:solidFill>
                <a:latin typeface="+mj-lt"/>
              </a:rPr>
              <a:t> </a:t>
            </a:r>
            <a:r>
              <a:rPr lang="en-GB" sz="1400" b="0" i="1" dirty="0" smtClean="0">
                <a:solidFill>
                  <a:schemeClr val="tx1"/>
                </a:solidFill>
                <a:latin typeface="+mj-lt"/>
              </a:rPr>
              <a:t>6</a:t>
            </a:r>
            <a:r>
              <a:rPr lang="en-GB" sz="1400" b="0" dirty="0" smtClean="0">
                <a:solidFill>
                  <a:schemeClr val="tx1"/>
                </a:solidFill>
                <a:latin typeface="+mj-lt"/>
              </a:rPr>
              <a:t>(1), 3–10. </a:t>
            </a:r>
            <a:r>
              <a:rPr lang="en-GB" sz="1400" b="0" dirty="0" err="1" smtClean="0">
                <a:solidFill>
                  <a:schemeClr val="tx1"/>
                </a:solidFill>
                <a:latin typeface="+mj-lt"/>
              </a:rPr>
              <a:t>doi</a:t>
            </a:r>
            <a:r>
              <a:rPr lang="en-GB" sz="1400" b="0" dirty="0" smtClean="0">
                <a:solidFill>
                  <a:schemeClr val="tx1"/>
                </a:solidFill>
                <a:latin typeface="+mj-lt"/>
              </a:rPr>
              <a:t>: </a:t>
            </a:r>
            <a:r>
              <a:rPr lang="sk-SK" sz="1400" b="0" dirty="0" smtClean="0">
                <a:solidFill>
                  <a:schemeClr val="tx1"/>
                </a:solidFill>
                <a:latin typeface="+mj-lt"/>
              </a:rPr>
              <a:t>	</a:t>
            </a:r>
            <a:r>
              <a:rPr lang="en-GB" sz="1400" b="0" dirty="0" smtClean="0">
                <a:solidFill>
                  <a:schemeClr val="tx1"/>
                </a:solidFill>
                <a:latin typeface="+mj-lt"/>
              </a:rPr>
              <a:t>http://dx.doi.org/10.1177/1362168808089921	</a:t>
            </a:r>
            <a:endParaRPr lang="sk-SK" sz="1400" b="0" dirty="0" smtClean="0">
              <a:solidFill>
                <a:schemeClr val="tx1"/>
              </a:solidFill>
              <a:latin typeface="+mj-lt"/>
            </a:endParaRPr>
          </a:p>
          <a:p>
            <a:pPr>
              <a:spcBef>
                <a:spcPts val="0"/>
              </a:spcBef>
            </a:pPr>
            <a:endParaRPr lang="sk-SK" sz="1400" b="0" dirty="0" smtClean="0">
              <a:solidFill>
                <a:schemeClr val="tx1"/>
              </a:solidFill>
              <a:latin typeface="+mj-lt"/>
              <a:cs typeface="Arial" pitchFamily="34" charset="0"/>
            </a:endParaRPr>
          </a:p>
          <a:p>
            <a:pPr>
              <a:spcBef>
                <a:spcPts val="0"/>
              </a:spcBef>
            </a:pPr>
            <a:r>
              <a:rPr lang="en-GB" sz="1400" b="0" dirty="0" err="1" smtClean="0">
                <a:solidFill>
                  <a:schemeClr val="tx1"/>
                </a:solidFill>
                <a:latin typeface="+mj-lt"/>
                <a:cs typeface="Arial" pitchFamily="34" charset="0"/>
              </a:rPr>
              <a:t>Widdowson</a:t>
            </a:r>
            <a:r>
              <a:rPr lang="en-GB" sz="1400" b="0" dirty="0" smtClean="0">
                <a:solidFill>
                  <a:schemeClr val="tx1"/>
                </a:solidFill>
                <a:latin typeface="+mj-lt"/>
                <a:cs typeface="Arial" pitchFamily="34" charset="0"/>
              </a:rPr>
              <a:t>, H. G. (1978). </a:t>
            </a:r>
            <a:r>
              <a:rPr lang="en-GB" sz="1400" b="0" i="1" dirty="0" smtClean="0">
                <a:solidFill>
                  <a:schemeClr val="tx1"/>
                </a:solidFill>
                <a:latin typeface="+mj-lt"/>
                <a:cs typeface="Arial" pitchFamily="34" charset="0"/>
              </a:rPr>
              <a:t>Teaching Language as Communication. </a:t>
            </a:r>
            <a:r>
              <a:rPr lang="sk-SK" sz="1400" b="0" i="1" dirty="0" smtClean="0">
                <a:solidFill>
                  <a:schemeClr val="tx1"/>
                </a:solidFill>
                <a:latin typeface="+mj-lt"/>
                <a:cs typeface="Arial" pitchFamily="34" charset="0"/>
              </a:rPr>
              <a:t>	</a:t>
            </a:r>
            <a:r>
              <a:rPr lang="en-GB" sz="1400" b="0" dirty="0" smtClean="0">
                <a:solidFill>
                  <a:schemeClr val="tx1"/>
                </a:solidFill>
                <a:latin typeface="+mj-lt"/>
                <a:cs typeface="Arial" pitchFamily="34" charset="0"/>
              </a:rPr>
              <a:t>Oxford, UK: Oxford University Press. </a:t>
            </a:r>
            <a:endParaRPr lang="sk-SK" sz="1400" b="0" dirty="0" smtClean="0">
              <a:solidFill>
                <a:schemeClr val="tx1"/>
              </a:solidFill>
              <a:latin typeface="+mj-lt"/>
              <a:cs typeface="Arial" pitchFamily="34" charset="0"/>
            </a:endParaRPr>
          </a:p>
          <a:p>
            <a:pPr>
              <a:spcBef>
                <a:spcPts val="0"/>
              </a:spcBef>
            </a:pPr>
            <a:endParaRPr lang="sk-SK" sz="1400" b="0" dirty="0">
              <a:latin typeface="+mj-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905000" y="762000"/>
            <a:ext cx="6553200" cy="5612922"/>
          </a:xfrm>
        </p:spPr>
        <p:txBody>
          <a:bodyPr>
            <a:normAutofit/>
          </a:bodyPr>
          <a:lstStyle/>
          <a:p>
            <a:pPr algn="ctr"/>
            <a:r>
              <a:rPr lang="en-US" sz="3100" dirty="0" smtClean="0">
                <a:solidFill>
                  <a:schemeClr val="tx1"/>
                </a:solidFill>
                <a:latin typeface="Arial Black" pitchFamily="34" charset="0"/>
              </a:rPr>
              <a:t>Thank you for your attention!</a:t>
            </a:r>
          </a:p>
          <a:p>
            <a:endParaRPr lang="sk-SK" sz="2800" dirty="0" smtClean="0">
              <a:latin typeface="Arial Black" pitchFamily="34" charset="0"/>
            </a:endParaRPr>
          </a:p>
          <a:p>
            <a:endParaRPr lang="sk-SK" sz="2800" dirty="0">
              <a:latin typeface="Arial Black" pitchFamily="34" charset="0"/>
            </a:endParaRPr>
          </a:p>
        </p:txBody>
      </p:sp>
      <p:pic>
        <p:nvPicPr>
          <p:cNvPr id="4" name="Obrázok 3" descr="Výsledok vyhľadávania obrázkov pre dopyt &quot;authenticity&quot;"/>
          <p:cNvPicPr/>
          <p:nvPr/>
        </p:nvPicPr>
        <p:blipFill>
          <a:blip r:embed="rId2" cstate="print"/>
          <a:srcRect/>
          <a:stretch>
            <a:fillRect/>
          </a:stretch>
        </p:blipFill>
        <p:spPr bwMode="auto">
          <a:xfrm>
            <a:off x="3657600" y="1295400"/>
            <a:ext cx="4955540" cy="3812540"/>
          </a:xfrm>
          <a:prstGeom prst="rect">
            <a:avLst/>
          </a:prstGeom>
          <a:noFill/>
          <a:ln w="9525">
            <a:noFill/>
            <a:miter lim="800000"/>
            <a:headEnd/>
            <a:tailEnd/>
          </a:ln>
        </p:spPr>
      </p:pic>
      <p:pic>
        <p:nvPicPr>
          <p:cNvPr id="5" name="Obrázok 4" descr="http://images.popmatters.com/news_art/t/theauthenticityhoax.jpg"/>
          <p:cNvPicPr/>
          <p:nvPr/>
        </p:nvPicPr>
        <p:blipFill>
          <a:blip r:embed="rId3" cstate="print"/>
          <a:srcRect/>
          <a:stretch>
            <a:fillRect/>
          </a:stretch>
        </p:blipFill>
        <p:spPr bwMode="auto">
          <a:xfrm>
            <a:off x="1905000" y="5145066"/>
            <a:ext cx="3431816" cy="1712934"/>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133600" y="381000"/>
            <a:ext cx="6553200" cy="533400"/>
          </a:xfrm>
        </p:spPr>
        <p:txBody>
          <a:bodyPr/>
          <a:lstStyle/>
          <a:p>
            <a:r>
              <a:rPr lang="en-US" sz="2800" dirty="0" smtClean="0">
                <a:latin typeface="Arial Black" pitchFamily="34" charset="0"/>
              </a:rPr>
              <a:t>Presentation outline</a:t>
            </a:r>
            <a:endParaRPr lang="sk-SK" dirty="0">
              <a:latin typeface="Arial Black" pitchFamily="34" charset="0"/>
            </a:endParaRPr>
          </a:p>
        </p:txBody>
      </p:sp>
      <p:sp>
        <p:nvSpPr>
          <p:cNvPr id="3" name="Podnadpis 2"/>
          <p:cNvSpPr>
            <a:spLocks noGrp="1"/>
          </p:cNvSpPr>
          <p:nvPr>
            <p:ph type="subTitle" idx="1"/>
          </p:nvPr>
        </p:nvSpPr>
        <p:spPr>
          <a:xfrm>
            <a:off x="2286000" y="914400"/>
            <a:ext cx="6172200" cy="5460522"/>
          </a:xfrm>
        </p:spPr>
        <p:txBody>
          <a:bodyPr>
            <a:normAutofit/>
          </a:bodyPr>
          <a:lstStyle/>
          <a:p>
            <a:pPr marL="457200" indent="-457200">
              <a:lnSpc>
                <a:spcPct val="150000"/>
              </a:lnSpc>
              <a:buAutoNum type="arabicPeriod"/>
            </a:pPr>
            <a:r>
              <a:rPr lang="en-US" sz="2400" b="0" dirty="0" smtClean="0">
                <a:latin typeface="Arial Black" pitchFamily="34" charset="0"/>
              </a:rPr>
              <a:t>Emergence of</a:t>
            </a:r>
            <a:r>
              <a:rPr lang="sk-SK" sz="2400" b="0" dirty="0" smtClean="0">
                <a:latin typeface="Arial Black" pitchFamily="34" charset="0"/>
              </a:rPr>
              <a:t> </a:t>
            </a:r>
            <a:r>
              <a:rPr lang="en-US" sz="2400" b="0" dirty="0" smtClean="0">
                <a:latin typeface="Arial Black" pitchFamily="34" charset="0"/>
              </a:rPr>
              <a:t>the need</a:t>
            </a:r>
            <a:r>
              <a:rPr lang="sk-SK" sz="2400" b="0" dirty="0" smtClean="0">
                <a:latin typeface="Arial Black" pitchFamily="34" charset="0"/>
              </a:rPr>
              <a:t> </a:t>
            </a:r>
            <a:r>
              <a:rPr lang="en-US" sz="2400" b="0" dirty="0" smtClean="0">
                <a:latin typeface="Arial Black" pitchFamily="34" charset="0"/>
              </a:rPr>
              <a:t>for authenticity in language assessment</a:t>
            </a:r>
            <a:endParaRPr lang="sk-SK" sz="2400" b="0" dirty="0" smtClean="0">
              <a:latin typeface="Arial Black" pitchFamily="34" charset="0"/>
            </a:endParaRPr>
          </a:p>
          <a:p>
            <a:pPr marL="457200" indent="-457200">
              <a:lnSpc>
                <a:spcPct val="150000"/>
              </a:lnSpc>
              <a:buAutoNum type="arabicPeriod"/>
            </a:pPr>
            <a:r>
              <a:rPr lang="en-US" sz="2400" b="0" dirty="0" smtClean="0">
                <a:latin typeface="Arial Black" pitchFamily="34" charset="0"/>
              </a:rPr>
              <a:t>Defining authenticity in language</a:t>
            </a:r>
            <a:r>
              <a:rPr lang="sk-SK" sz="2400" b="0" dirty="0" smtClean="0">
                <a:latin typeface="Arial Black" pitchFamily="34" charset="0"/>
              </a:rPr>
              <a:t> </a:t>
            </a:r>
            <a:r>
              <a:rPr lang="en-US" sz="2400" b="0" dirty="0" smtClean="0">
                <a:latin typeface="Arial Black" pitchFamily="34" charset="0"/>
              </a:rPr>
              <a:t>assessment</a:t>
            </a:r>
            <a:endParaRPr lang="sk-SK" sz="2400" b="0" dirty="0" smtClean="0">
              <a:latin typeface="Arial Black" pitchFamily="34" charset="0"/>
            </a:endParaRPr>
          </a:p>
          <a:p>
            <a:pPr marL="457200" indent="-457200">
              <a:lnSpc>
                <a:spcPct val="150000"/>
              </a:lnSpc>
              <a:buAutoNum type="arabicPeriod"/>
            </a:pPr>
            <a:r>
              <a:rPr lang="en-US" sz="2400" b="0" dirty="0" smtClean="0">
                <a:latin typeface="Arial Black" pitchFamily="34" charset="0"/>
              </a:rPr>
              <a:t>Implications of theories for test design </a:t>
            </a:r>
            <a:r>
              <a:rPr lang="en-US" sz="2400" dirty="0" smtClean="0"/>
              <a:t>	</a:t>
            </a:r>
            <a:endParaRPr lang="sk-SK" dirty="0"/>
          </a:p>
        </p:txBody>
      </p:sp>
      <p:pic>
        <p:nvPicPr>
          <p:cNvPr id="4" name="Obrázok 3" descr="Výsledok vyhľadávania obrázkov pre dopyt &quot;authenticity&quot;"/>
          <p:cNvPicPr/>
          <p:nvPr/>
        </p:nvPicPr>
        <p:blipFill>
          <a:blip r:embed="rId2" cstate="print"/>
          <a:srcRect/>
          <a:stretch>
            <a:fillRect/>
          </a:stretch>
        </p:blipFill>
        <p:spPr bwMode="auto">
          <a:xfrm>
            <a:off x="6172200" y="4648200"/>
            <a:ext cx="1865410" cy="186541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52600" y="152400"/>
            <a:ext cx="6705600" cy="914400"/>
          </a:xfrm>
        </p:spPr>
        <p:txBody>
          <a:bodyPr>
            <a:noAutofit/>
          </a:bodyPr>
          <a:lstStyle/>
          <a:p>
            <a:r>
              <a:rPr lang="en-US" sz="2400" dirty="0" smtClean="0">
                <a:solidFill>
                  <a:srgbClr val="003300"/>
                </a:solidFill>
                <a:latin typeface="Arial Black" pitchFamily="34" charset="0"/>
              </a:rPr>
              <a:t>1. Emergence of</a:t>
            </a:r>
            <a:r>
              <a:rPr lang="sk-SK" sz="2400" dirty="0" smtClean="0">
                <a:solidFill>
                  <a:srgbClr val="003300"/>
                </a:solidFill>
                <a:latin typeface="Arial Black" pitchFamily="34" charset="0"/>
              </a:rPr>
              <a:t> </a:t>
            </a:r>
            <a:r>
              <a:rPr lang="en-US" sz="2400" dirty="0" smtClean="0">
                <a:solidFill>
                  <a:srgbClr val="003300"/>
                </a:solidFill>
                <a:latin typeface="Arial Black" pitchFamily="34" charset="0"/>
              </a:rPr>
              <a:t>the need for</a:t>
            </a:r>
            <a:r>
              <a:rPr lang="sk-SK" sz="2400" dirty="0" smtClean="0">
                <a:solidFill>
                  <a:srgbClr val="003300"/>
                </a:solidFill>
                <a:latin typeface="Arial Black" pitchFamily="34" charset="0"/>
              </a:rPr>
              <a:t>  </a:t>
            </a:r>
            <a:r>
              <a:rPr lang="en-US" sz="2400" dirty="0" smtClean="0">
                <a:solidFill>
                  <a:srgbClr val="003300"/>
                </a:solidFill>
                <a:latin typeface="Arial Black" pitchFamily="34" charset="0"/>
              </a:rPr>
              <a:t>authenticity in language testing</a:t>
            </a:r>
            <a:endParaRPr lang="sk-SK" sz="2400" dirty="0"/>
          </a:p>
        </p:txBody>
      </p:sp>
      <p:sp>
        <p:nvSpPr>
          <p:cNvPr id="3" name="Podnadpis 2"/>
          <p:cNvSpPr>
            <a:spLocks noGrp="1"/>
          </p:cNvSpPr>
          <p:nvPr>
            <p:ph type="subTitle" idx="1"/>
          </p:nvPr>
        </p:nvSpPr>
        <p:spPr>
          <a:xfrm>
            <a:off x="1752600" y="1143000"/>
            <a:ext cx="6934200" cy="5231922"/>
          </a:xfrm>
        </p:spPr>
        <p:txBody>
          <a:bodyPr>
            <a:normAutofit/>
          </a:bodyPr>
          <a:lstStyle/>
          <a:p>
            <a:pPr marL="609600" indent="-609600">
              <a:spcBef>
                <a:spcPts val="0"/>
              </a:spcBef>
              <a:defRPr/>
            </a:pPr>
            <a:r>
              <a:rPr lang="en-US" sz="2400" i="1" dirty="0" err="1" smtClean="0">
                <a:latin typeface="Arial Black" pitchFamily="34" charset="0"/>
              </a:rPr>
              <a:t>Canale</a:t>
            </a:r>
            <a:r>
              <a:rPr lang="en-US" sz="2400" i="1" dirty="0" smtClean="0">
                <a:latin typeface="Arial Black" pitchFamily="34" charset="0"/>
              </a:rPr>
              <a:t> and Swain (1980)</a:t>
            </a:r>
            <a:r>
              <a:rPr lang="en-US" sz="2400" dirty="0" smtClean="0">
                <a:latin typeface="Arial Black" pitchFamily="34" charset="0"/>
              </a:rPr>
              <a:t>: </a:t>
            </a:r>
          </a:p>
          <a:p>
            <a:pPr marL="609600" indent="-609600">
              <a:spcBef>
                <a:spcPts val="0"/>
              </a:spcBef>
              <a:defRPr/>
            </a:pPr>
            <a:r>
              <a:rPr lang="en-US" sz="2400" b="0" dirty="0" smtClean="0">
                <a:latin typeface="Arial Black" pitchFamily="34" charset="0"/>
              </a:rPr>
              <a:t>Model of Communicative Competence</a:t>
            </a:r>
          </a:p>
          <a:p>
            <a:pPr marL="609600" indent="-609600">
              <a:spcBef>
                <a:spcPts val="0"/>
              </a:spcBef>
              <a:defRPr/>
            </a:pPr>
            <a:r>
              <a:rPr lang="sk-SK" sz="2400" b="0" dirty="0" smtClean="0">
                <a:latin typeface="Arial Black" pitchFamily="34" charset="0"/>
              </a:rPr>
              <a:t>	„</a:t>
            </a:r>
            <a:r>
              <a:rPr lang="en-US" sz="2400" b="0" i="1" dirty="0" smtClean="0">
                <a:latin typeface="Arial Black" pitchFamily="34" charset="0"/>
              </a:rPr>
              <a:t>grammatical competence is not a good predictor of</a:t>
            </a:r>
            <a:r>
              <a:rPr lang="sk-SK" sz="2400" b="0" i="1" dirty="0" smtClean="0">
                <a:latin typeface="Arial Black" pitchFamily="34" charset="0"/>
              </a:rPr>
              <a:t> </a:t>
            </a:r>
            <a:r>
              <a:rPr lang="en-US" sz="2400" b="0" i="1" dirty="0" smtClean="0">
                <a:latin typeface="Arial Black" pitchFamily="34" charset="0"/>
              </a:rPr>
              <a:t>communicative competence</a:t>
            </a:r>
            <a:r>
              <a:rPr lang="en-US" sz="2400" b="0" dirty="0" smtClean="0">
                <a:latin typeface="Arial Black" pitchFamily="34" charset="0"/>
              </a:rPr>
              <a:t>“</a:t>
            </a:r>
            <a:r>
              <a:rPr lang="sk-SK" sz="2400" b="0" dirty="0" smtClean="0">
                <a:latin typeface="Arial Black" pitchFamily="34" charset="0"/>
              </a:rPr>
              <a:t> (p. 13)</a:t>
            </a:r>
            <a:endParaRPr lang="sk-SK" sz="2400" dirty="0">
              <a:latin typeface="Arial Black" pitchFamily="34" charset="0"/>
            </a:endParaRPr>
          </a:p>
        </p:txBody>
      </p:sp>
      <p:pic>
        <p:nvPicPr>
          <p:cNvPr id="4" name="Obrázok 3" descr="Výsledok vyhľadávania obrázkov pre dopyt grammar"/>
          <p:cNvPicPr/>
          <p:nvPr/>
        </p:nvPicPr>
        <p:blipFill>
          <a:blip r:embed="rId2" cstate="print"/>
          <a:srcRect/>
          <a:stretch>
            <a:fillRect/>
          </a:stretch>
        </p:blipFill>
        <p:spPr bwMode="auto">
          <a:xfrm>
            <a:off x="1981200" y="3581400"/>
            <a:ext cx="2819400" cy="2057400"/>
          </a:xfrm>
          <a:prstGeom prst="rect">
            <a:avLst/>
          </a:prstGeom>
          <a:noFill/>
          <a:ln w="9525">
            <a:noFill/>
            <a:miter lim="800000"/>
            <a:headEnd/>
            <a:tailEnd/>
          </a:ln>
        </p:spPr>
      </p:pic>
      <p:pic>
        <p:nvPicPr>
          <p:cNvPr id="5" name="Obrázok 4" descr="Výsledok vyhľadávania obrázkov pre dopyt communicative competence"/>
          <p:cNvPicPr/>
          <p:nvPr/>
        </p:nvPicPr>
        <p:blipFill>
          <a:blip r:embed="rId3" cstate="print"/>
          <a:srcRect/>
          <a:stretch>
            <a:fillRect/>
          </a:stretch>
        </p:blipFill>
        <p:spPr bwMode="auto">
          <a:xfrm>
            <a:off x="5486400" y="3505200"/>
            <a:ext cx="3657600" cy="2590800"/>
          </a:xfrm>
          <a:prstGeom prst="rect">
            <a:avLst/>
          </a:prstGeom>
          <a:noFill/>
          <a:ln w="9525">
            <a:noFill/>
            <a:miter lim="800000"/>
            <a:headEnd/>
            <a:tailEnd/>
          </a:ln>
        </p:spPr>
      </p:pic>
      <p:pic>
        <p:nvPicPr>
          <p:cNvPr id="6" name="Picture 4" descr="Výsledok vyhľadávania obrázkov pre dopyt not equal"/>
          <p:cNvPicPr>
            <a:picLocks noChangeAspect="1" noChangeArrowheads="1"/>
          </p:cNvPicPr>
          <p:nvPr/>
        </p:nvPicPr>
        <p:blipFill>
          <a:blip r:embed="rId4" cstate="print"/>
          <a:srcRect/>
          <a:stretch>
            <a:fillRect/>
          </a:stretch>
        </p:blipFill>
        <p:spPr bwMode="auto">
          <a:xfrm>
            <a:off x="4419600" y="4343400"/>
            <a:ext cx="2057400" cy="2057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28800" y="0"/>
            <a:ext cx="6629400" cy="533400"/>
          </a:xfrm>
        </p:spPr>
        <p:txBody>
          <a:bodyPr>
            <a:normAutofit fontScale="90000"/>
          </a:bodyPr>
          <a:lstStyle/>
          <a:p>
            <a:r>
              <a:rPr lang="sk-SK" b="0" dirty="0" err="1" smtClean="0">
                <a:latin typeface="Arial Black" pitchFamily="34" charset="0"/>
              </a:rPr>
              <a:t>Canale</a:t>
            </a:r>
            <a:r>
              <a:rPr lang="sk-SK" b="0" dirty="0" smtClean="0">
                <a:latin typeface="Arial Black" pitchFamily="34" charset="0"/>
              </a:rPr>
              <a:t> and </a:t>
            </a:r>
            <a:r>
              <a:rPr lang="sk-SK" b="0" dirty="0" err="1" smtClean="0">
                <a:latin typeface="Arial Black" pitchFamily="34" charset="0"/>
              </a:rPr>
              <a:t>Swain</a:t>
            </a:r>
            <a:r>
              <a:rPr lang="sk-SK" b="0" dirty="0" smtClean="0">
                <a:latin typeface="Arial Black" pitchFamily="34" charset="0"/>
              </a:rPr>
              <a:t> (1980)</a:t>
            </a:r>
            <a:endParaRPr lang="sk-SK" b="0" dirty="0">
              <a:latin typeface="Arial Black" pitchFamily="34" charset="0"/>
            </a:endParaRPr>
          </a:p>
        </p:txBody>
      </p:sp>
      <p:sp>
        <p:nvSpPr>
          <p:cNvPr id="3" name="Podnadpis 2"/>
          <p:cNvSpPr>
            <a:spLocks noGrp="1"/>
          </p:cNvSpPr>
          <p:nvPr>
            <p:ph type="subTitle" idx="1"/>
          </p:nvPr>
        </p:nvSpPr>
        <p:spPr>
          <a:xfrm>
            <a:off x="2133600" y="2895600"/>
            <a:ext cx="6781800" cy="3429000"/>
          </a:xfrm>
        </p:spPr>
        <p:txBody>
          <a:bodyPr>
            <a:normAutofit lnSpcReduction="10000"/>
          </a:bodyPr>
          <a:lstStyle/>
          <a:p>
            <a:r>
              <a:rPr lang="en-US" sz="2400" dirty="0" smtClean="0">
                <a:latin typeface="Arial Black" pitchFamily="34" charset="0"/>
              </a:rPr>
              <a:t>Implications</a:t>
            </a:r>
            <a:r>
              <a:rPr lang="sk-SK" sz="2400" dirty="0" smtClean="0">
                <a:latin typeface="Arial Black" pitchFamily="34" charset="0"/>
              </a:rPr>
              <a:t>: </a:t>
            </a:r>
            <a:r>
              <a:rPr lang="en-US" sz="2400" dirty="0" smtClean="0">
                <a:latin typeface="Arial Black" pitchFamily="34" charset="0"/>
              </a:rPr>
              <a:t>shift of focus from</a:t>
            </a:r>
          </a:p>
          <a:p>
            <a:pPr>
              <a:buFontTx/>
              <a:buChar char="-"/>
            </a:pPr>
            <a:r>
              <a:rPr lang="sk-SK" sz="2400" b="0" dirty="0" smtClean="0">
                <a:latin typeface="Arial Black" pitchFamily="34" charset="0"/>
              </a:rPr>
              <a:t> </a:t>
            </a:r>
            <a:r>
              <a:rPr lang="en-US" sz="2400" b="0" dirty="0" smtClean="0">
                <a:latin typeface="Arial Black" pitchFamily="34" charset="0"/>
              </a:rPr>
              <a:t>testing test-taker´s knowledge about </a:t>
            </a:r>
            <a:endParaRPr lang="sk-SK" sz="2400" b="0" dirty="0" smtClean="0">
              <a:latin typeface="Arial Black" pitchFamily="34" charset="0"/>
            </a:endParaRPr>
          </a:p>
          <a:p>
            <a:r>
              <a:rPr lang="sk-SK" sz="2400" b="0" dirty="0" smtClean="0">
                <a:latin typeface="Arial Black" pitchFamily="34" charset="0"/>
              </a:rPr>
              <a:t>  </a:t>
            </a:r>
            <a:r>
              <a:rPr lang="en-US" sz="2400" b="0" dirty="0" smtClean="0">
                <a:latin typeface="Arial Black" pitchFamily="34" charset="0"/>
              </a:rPr>
              <a:t>language to testing test-taker´s ability </a:t>
            </a:r>
            <a:r>
              <a:rPr lang="sk-SK" sz="2400" b="0" dirty="0" smtClean="0">
                <a:latin typeface="Arial Black" pitchFamily="34" charset="0"/>
              </a:rPr>
              <a:t> </a:t>
            </a:r>
          </a:p>
          <a:p>
            <a:r>
              <a:rPr lang="sk-SK" sz="2400" b="0" dirty="0" smtClean="0">
                <a:latin typeface="Arial Black" pitchFamily="34" charset="0"/>
              </a:rPr>
              <a:t>  </a:t>
            </a:r>
            <a:r>
              <a:rPr lang="en-US" sz="2400" b="0" dirty="0" smtClean="0">
                <a:latin typeface="Arial Black" pitchFamily="34" charset="0"/>
              </a:rPr>
              <a:t>to use language</a:t>
            </a:r>
            <a:endParaRPr lang="sk-SK" sz="2400" b="0" dirty="0" smtClean="0">
              <a:latin typeface="Arial Black" pitchFamily="34" charset="0"/>
            </a:endParaRPr>
          </a:p>
          <a:p>
            <a:endParaRPr lang="sk-SK" sz="2400" b="0" dirty="0" smtClean="0">
              <a:latin typeface="Arial Black" pitchFamily="34" charset="0"/>
            </a:endParaRPr>
          </a:p>
          <a:p>
            <a:endParaRPr lang="sk-SK" sz="2400" b="0" dirty="0" smtClean="0">
              <a:latin typeface="Arial Black" pitchFamily="34" charset="0"/>
            </a:endParaRPr>
          </a:p>
          <a:p>
            <a:pPr>
              <a:buFontTx/>
              <a:buChar char="-"/>
            </a:pPr>
            <a:r>
              <a:rPr lang="sk-SK" sz="2400" b="0" dirty="0" smtClean="0">
                <a:latin typeface="Arial Black" pitchFamily="34" charset="0"/>
              </a:rPr>
              <a:t> </a:t>
            </a:r>
            <a:r>
              <a:rPr lang="en-US" sz="2400" b="0" dirty="0" smtClean="0">
                <a:latin typeface="Arial Black" pitchFamily="34" charset="0"/>
              </a:rPr>
              <a:t>discrete-point testing to performance-</a:t>
            </a:r>
            <a:endParaRPr lang="sk-SK" sz="2400" b="0" dirty="0" smtClean="0">
              <a:latin typeface="Arial Black" pitchFamily="34" charset="0"/>
            </a:endParaRPr>
          </a:p>
          <a:p>
            <a:r>
              <a:rPr lang="sk-SK" sz="2400" b="0" dirty="0" smtClean="0">
                <a:latin typeface="Arial Black" pitchFamily="34" charset="0"/>
              </a:rPr>
              <a:t>  </a:t>
            </a:r>
            <a:r>
              <a:rPr lang="en-US" sz="2400" b="0" dirty="0" smtClean="0">
                <a:latin typeface="Arial Black" pitchFamily="34" charset="0"/>
              </a:rPr>
              <a:t>based testing</a:t>
            </a:r>
            <a:endParaRPr lang="en-US" sz="2400" b="0" dirty="0">
              <a:latin typeface="Arial Black" pitchFamily="34" charset="0"/>
            </a:endParaRPr>
          </a:p>
        </p:txBody>
      </p:sp>
      <p:pic>
        <p:nvPicPr>
          <p:cNvPr id="4" name="Obrázok 3" descr="Výsledok vyhľadávania obrázkov pre dopyt Canale+Swain+communicative competence"/>
          <p:cNvPicPr/>
          <p:nvPr/>
        </p:nvPicPr>
        <p:blipFill>
          <a:blip r:embed="rId2" cstate="print"/>
          <a:srcRect/>
          <a:stretch>
            <a:fillRect/>
          </a:stretch>
        </p:blipFill>
        <p:spPr bwMode="auto">
          <a:xfrm>
            <a:off x="2514600" y="609600"/>
            <a:ext cx="5562600" cy="2057400"/>
          </a:xfrm>
          <a:prstGeom prst="rect">
            <a:avLst/>
          </a:prstGeom>
          <a:noFill/>
          <a:ln w="9525">
            <a:noFill/>
            <a:miter lim="800000"/>
            <a:headEnd/>
            <a:tailEnd/>
          </a:ln>
        </p:spPr>
      </p:pic>
      <p:sp>
        <p:nvSpPr>
          <p:cNvPr id="5" name="Šípka dolu 4"/>
          <p:cNvSpPr/>
          <p:nvPr/>
        </p:nvSpPr>
        <p:spPr>
          <a:xfrm>
            <a:off x="5410200" y="4419600"/>
            <a:ext cx="60960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28800" y="0"/>
            <a:ext cx="6629400" cy="533400"/>
          </a:xfrm>
        </p:spPr>
        <p:txBody>
          <a:bodyPr>
            <a:normAutofit fontScale="90000"/>
          </a:bodyPr>
          <a:lstStyle/>
          <a:p>
            <a:r>
              <a:rPr lang="en-US" b="0" dirty="0" smtClean="0">
                <a:latin typeface="Arial Black" pitchFamily="34" charset="0"/>
              </a:rPr>
              <a:t>Performance-based testing</a:t>
            </a:r>
            <a:endParaRPr lang="en-US" b="0" dirty="0">
              <a:latin typeface="Arial Black" pitchFamily="34" charset="0"/>
            </a:endParaRPr>
          </a:p>
        </p:txBody>
      </p:sp>
      <p:sp>
        <p:nvSpPr>
          <p:cNvPr id="3" name="Podnadpis 2"/>
          <p:cNvSpPr>
            <a:spLocks noGrp="1"/>
          </p:cNvSpPr>
          <p:nvPr>
            <p:ph type="subTitle" idx="1"/>
          </p:nvPr>
        </p:nvSpPr>
        <p:spPr>
          <a:xfrm>
            <a:off x="1752600" y="3048000"/>
            <a:ext cx="7391400" cy="3352800"/>
          </a:xfrm>
        </p:spPr>
        <p:txBody>
          <a:bodyPr>
            <a:normAutofit fontScale="92500" lnSpcReduction="20000"/>
          </a:bodyPr>
          <a:lstStyle/>
          <a:p>
            <a:r>
              <a:rPr lang="en-US" sz="2400" b="0" dirty="0" smtClean="0">
                <a:latin typeface="Arial Black" pitchFamily="34" charset="0"/>
              </a:rPr>
              <a:t>Authenticity     </a:t>
            </a:r>
            <a:r>
              <a:rPr lang="sk-SK" sz="2400" b="0" dirty="0" smtClean="0">
                <a:latin typeface="Arial Black" pitchFamily="34" charset="0"/>
              </a:rPr>
              <a:t>  </a:t>
            </a:r>
            <a:r>
              <a:rPr lang="en-US" sz="2400" b="0" dirty="0" smtClean="0">
                <a:latin typeface="Arial Black" pitchFamily="34" charset="0"/>
              </a:rPr>
              <a:t>cornerstone of 				       </a:t>
            </a:r>
            <a:r>
              <a:rPr lang="sk-SK" sz="2400" b="0" dirty="0" smtClean="0">
                <a:latin typeface="Arial Black" pitchFamily="34" charset="0"/>
              </a:rPr>
              <a:t> </a:t>
            </a:r>
            <a:r>
              <a:rPr lang="en-US" sz="2400" b="0" dirty="0" smtClean="0">
                <a:latin typeface="Arial Black" pitchFamily="34" charset="0"/>
              </a:rPr>
              <a:t>performance-based 			</a:t>
            </a:r>
            <a:r>
              <a:rPr lang="sk-SK" sz="2400" b="0" dirty="0" smtClean="0">
                <a:latin typeface="Arial Black" pitchFamily="34" charset="0"/>
              </a:rPr>
              <a:t>        </a:t>
            </a:r>
            <a:r>
              <a:rPr lang="en-US" sz="2400" b="0" dirty="0" smtClean="0">
                <a:latin typeface="Arial Black" pitchFamily="34" charset="0"/>
              </a:rPr>
              <a:t>testing</a:t>
            </a:r>
            <a:endParaRPr lang="sk-SK" sz="2400" b="0" dirty="0" smtClean="0">
              <a:latin typeface="Arial Black" pitchFamily="34" charset="0"/>
            </a:endParaRPr>
          </a:p>
          <a:p>
            <a:endParaRPr lang="sk-SK" sz="2400" b="0" dirty="0" smtClean="0">
              <a:latin typeface="Arial Black" pitchFamily="34" charset="0"/>
            </a:endParaRPr>
          </a:p>
          <a:p>
            <a:r>
              <a:rPr lang="sk-SK" sz="2400" b="0" dirty="0" smtClean="0">
                <a:latin typeface="Arial Black" pitchFamily="34" charset="0"/>
              </a:rPr>
              <a:t>                           </a:t>
            </a:r>
            <a:r>
              <a:rPr lang="en-US" sz="2400" b="0" dirty="0" smtClean="0">
                <a:latin typeface="Arial Black" pitchFamily="34" charset="0"/>
              </a:rPr>
              <a:t>one of the criteria </a:t>
            </a:r>
          </a:p>
          <a:p>
            <a:r>
              <a:rPr lang="en-US" sz="2400" b="0" dirty="0" smtClean="0">
                <a:latin typeface="Arial Black" pitchFamily="34" charset="0"/>
              </a:rPr>
              <a:t>                         </a:t>
            </a:r>
            <a:r>
              <a:rPr lang="sk-SK" sz="2400" b="0" dirty="0" smtClean="0">
                <a:latin typeface="Arial Black" pitchFamily="34" charset="0"/>
              </a:rPr>
              <a:t> </a:t>
            </a:r>
            <a:r>
              <a:rPr lang="en-US" sz="2400" b="0" dirty="0" smtClean="0">
                <a:latin typeface="Arial Black" pitchFamily="34" charset="0"/>
              </a:rPr>
              <a:t> against which the    </a:t>
            </a:r>
          </a:p>
          <a:p>
            <a:r>
              <a:rPr lang="en-US" sz="2400" b="0" dirty="0" smtClean="0">
                <a:latin typeface="Arial Black" pitchFamily="34" charset="0"/>
              </a:rPr>
              <a:t>                         </a:t>
            </a:r>
            <a:r>
              <a:rPr lang="sk-SK" sz="2400" b="0" dirty="0" smtClean="0">
                <a:latin typeface="Arial Black" pitchFamily="34" charset="0"/>
              </a:rPr>
              <a:t> </a:t>
            </a:r>
            <a:r>
              <a:rPr lang="en-US" sz="2400" b="0" dirty="0" smtClean="0">
                <a:latin typeface="Arial Black" pitchFamily="34" charset="0"/>
              </a:rPr>
              <a:t> usefulness of a test   </a:t>
            </a:r>
          </a:p>
          <a:p>
            <a:r>
              <a:rPr lang="en-US" sz="2400" b="0" dirty="0" smtClean="0">
                <a:latin typeface="Arial Black" pitchFamily="34" charset="0"/>
              </a:rPr>
              <a:t>                        </a:t>
            </a:r>
            <a:r>
              <a:rPr lang="sk-SK" sz="2400" b="0" dirty="0" smtClean="0">
                <a:latin typeface="Arial Black" pitchFamily="34" charset="0"/>
              </a:rPr>
              <a:t> </a:t>
            </a:r>
            <a:r>
              <a:rPr lang="en-US" sz="2400" b="0" dirty="0" smtClean="0">
                <a:latin typeface="Arial Black" pitchFamily="34" charset="0"/>
              </a:rPr>
              <a:t>  should be evaluated  </a:t>
            </a:r>
          </a:p>
          <a:p>
            <a:r>
              <a:rPr lang="sk-SK" sz="2400" b="0" dirty="0" smtClean="0">
                <a:latin typeface="Arial Black" pitchFamily="34" charset="0"/>
              </a:rPr>
              <a:t>                           (</a:t>
            </a:r>
            <a:r>
              <a:rPr lang="en-US" sz="2400" b="0" dirty="0" smtClean="0">
                <a:latin typeface="Arial Black" pitchFamily="34" charset="0"/>
              </a:rPr>
              <a:t>Bachman &amp; Palmer, 1996; </a:t>
            </a:r>
          </a:p>
          <a:p>
            <a:r>
              <a:rPr lang="en-US" sz="2400" b="0" dirty="0" smtClean="0">
                <a:latin typeface="Arial Black" pitchFamily="34" charset="0"/>
              </a:rPr>
              <a:t>                            Brown, 2004; </a:t>
            </a:r>
            <a:r>
              <a:rPr lang="en-US" sz="2400" b="0" dirty="0" err="1" smtClean="0">
                <a:latin typeface="Arial Black" pitchFamily="34" charset="0"/>
              </a:rPr>
              <a:t>Carrol</a:t>
            </a:r>
            <a:r>
              <a:rPr lang="en-US" sz="2400" b="0" dirty="0" smtClean="0">
                <a:latin typeface="Arial Black" pitchFamily="34" charset="0"/>
              </a:rPr>
              <a:t>, 1980</a:t>
            </a:r>
            <a:r>
              <a:rPr lang="sk-SK" sz="2400" b="0" dirty="0" smtClean="0">
                <a:latin typeface="Arial Black" pitchFamily="34" charset="0"/>
              </a:rPr>
              <a:t>)</a:t>
            </a:r>
            <a:endParaRPr lang="en-US" sz="2400" b="0" dirty="0">
              <a:latin typeface="Arial Black" pitchFamily="34" charset="0"/>
            </a:endParaRPr>
          </a:p>
        </p:txBody>
      </p:sp>
      <p:pic>
        <p:nvPicPr>
          <p:cNvPr id="7" name="Obrázok 6" descr="Výsledok vyhľadávania obrázkov pre dopyt &quot;cornerstone&quot;"/>
          <p:cNvPicPr/>
          <p:nvPr/>
        </p:nvPicPr>
        <p:blipFill>
          <a:blip r:embed="rId2" cstate="print"/>
          <a:srcRect/>
          <a:stretch>
            <a:fillRect/>
          </a:stretch>
        </p:blipFill>
        <p:spPr bwMode="auto">
          <a:xfrm>
            <a:off x="5105400" y="533400"/>
            <a:ext cx="4038600" cy="2438400"/>
          </a:xfrm>
          <a:prstGeom prst="rect">
            <a:avLst/>
          </a:prstGeom>
          <a:noFill/>
          <a:ln w="9525">
            <a:noFill/>
            <a:miter lim="800000"/>
            <a:headEnd/>
            <a:tailEnd/>
          </a:ln>
        </p:spPr>
      </p:pic>
      <p:pic>
        <p:nvPicPr>
          <p:cNvPr id="9" name="Obrázok 8" descr="Výsledok vyhľadávania obrázkov"/>
          <p:cNvPicPr/>
          <p:nvPr/>
        </p:nvPicPr>
        <p:blipFill>
          <a:blip r:embed="rId3" cstate="print"/>
          <a:srcRect/>
          <a:stretch>
            <a:fillRect/>
          </a:stretch>
        </p:blipFill>
        <p:spPr bwMode="auto">
          <a:xfrm>
            <a:off x="1981200" y="609600"/>
            <a:ext cx="2438399" cy="1828799"/>
          </a:xfrm>
          <a:prstGeom prst="rect">
            <a:avLst/>
          </a:prstGeom>
          <a:noFill/>
          <a:ln w="9525">
            <a:noFill/>
            <a:miter lim="800000"/>
            <a:headEnd/>
            <a:tailEnd/>
          </a:ln>
        </p:spPr>
      </p:pic>
      <p:sp>
        <p:nvSpPr>
          <p:cNvPr id="13" name="Pruhovaná šípka vpravo 12"/>
          <p:cNvSpPr/>
          <p:nvPr/>
        </p:nvSpPr>
        <p:spPr>
          <a:xfrm>
            <a:off x="4572000" y="1981200"/>
            <a:ext cx="1371600" cy="53340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14" name="Rovná sa 13"/>
          <p:cNvSpPr/>
          <p:nvPr/>
        </p:nvSpPr>
        <p:spPr>
          <a:xfrm>
            <a:off x="3886200" y="3048000"/>
            <a:ext cx="381000" cy="3810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solidFill>
                <a:schemeClr val="tx1"/>
              </a:solidFill>
            </a:endParaRPr>
          </a:p>
        </p:txBody>
      </p:sp>
      <p:sp>
        <p:nvSpPr>
          <p:cNvPr id="15" name="Rovná sa 14"/>
          <p:cNvSpPr/>
          <p:nvPr/>
        </p:nvSpPr>
        <p:spPr>
          <a:xfrm>
            <a:off x="3886200" y="4267200"/>
            <a:ext cx="381000" cy="3810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676400" y="304800"/>
            <a:ext cx="7162800" cy="1219200"/>
          </a:xfrm>
        </p:spPr>
        <p:txBody>
          <a:bodyPr>
            <a:normAutofit fontScale="90000"/>
          </a:bodyPr>
          <a:lstStyle/>
          <a:p>
            <a:r>
              <a:rPr lang="en-US" sz="3100" dirty="0" smtClean="0">
                <a:solidFill>
                  <a:schemeClr val="tx1"/>
                </a:solidFill>
                <a:latin typeface="Arial Black" pitchFamily="34" charset="0"/>
              </a:rPr>
              <a:t>2. Defining authenticity in language assessment</a:t>
            </a:r>
            <a:r>
              <a:rPr lang="sk-SK" sz="2800" dirty="0" smtClean="0">
                <a:latin typeface="Arial Black" pitchFamily="34" charset="0"/>
              </a:rPr>
              <a:t/>
            </a:r>
            <a:br>
              <a:rPr lang="sk-SK" sz="2800" dirty="0" smtClean="0">
                <a:latin typeface="Arial Black" pitchFamily="34" charset="0"/>
              </a:rPr>
            </a:br>
            <a:endParaRPr lang="en-US" sz="2800" dirty="0">
              <a:latin typeface="Arial Black" pitchFamily="34" charset="0"/>
            </a:endParaRPr>
          </a:p>
        </p:txBody>
      </p:sp>
      <p:sp>
        <p:nvSpPr>
          <p:cNvPr id="3" name="Podnadpis 2"/>
          <p:cNvSpPr>
            <a:spLocks noGrp="1"/>
          </p:cNvSpPr>
          <p:nvPr>
            <p:ph type="subTitle" idx="1"/>
          </p:nvPr>
        </p:nvSpPr>
        <p:spPr>
          <a:xfrm>
            <a:off x="2286000" y="914400"/>
            <a:ext cx="6324600" cy="5460522"/>
          </a:xfrm>
        </p:spPr>
        <p:txBody>
          <a:bodyPr>
            <a:normAutofit/>
          </a:bodyPr>
          <a:lstStyle/>
          <a:p>
            <a:endParaRPr lang="sk-SK" sz="2400" b="0" dirty="0" smtClean="0">
              <a:latin typeface="Arial Black" pitchFamily="34" charset="0"/>
            </a:endParaRPr>
          </a:p>
          <a:p>
            <a:r>
              <a:rPr lang="en-US" sz="2400" b="0" dirty="0" smtClean="0">
                <a:solidFill>
                  <a:schemeClr val="tx1"/>
                </a:solidFill>
                <a:latin typeface="Arial Black" pitchFamily="34" charset="0"/>
              </a:rPr>
              <a:t>2.1 </a:t>
            </a:r>
            <a:r>
              <a:rPr lang="en-US" sz="2400" b="0" dirty="0" err="1" smtClean="0">
                <a:solidFill>
                  <a:schemeClr val="tx1"/>
                </a:solidFill>
                <a:latin typeface="Arial Black" pitchFamily="34" charset="0"/>
              </a:rPr>
              <a:t>Widdowson</a:t>
            </a:r>
            <a:r>
              <a:rPr lang="en-US" sz="2400" b="0" dirty="0" smtClean="0">
                <a:solidFill>
                  <a:schemeClr val="tx1"/>
                </a:solidFill>
                <a:latin typeface="Arial Black" pitchFamily="34" charset="0"/>
              </a:rPr>
              <a:t> (1978) </a:t>
            </a:r>
          </a:p>
          <a:p>
            <a:r>
              <a:rPr lang="en-US" sz="2400" b="0" dirty="0" smtClean="0">
                <a:solidFill>
                  <a:schemeClr val="tx1"/>
                </a:solidFill>
                <a:latin typeface="Arial Black" pitchFamily="34" charset="0"/>
              </a:rPr>
              <a:t>„Genuineness“</a:t>
            </a:r>
            <a:r>
              <a:rPr lang="sk-SK" sz="2400" b="0" dirty="0" smtClean="0">
                <a:solidFill>
                  <a:schemeClr val="tx1"/>
                </a:solidFill>
                <a:latin typeface="Arial Black" pitchFamily="34" charset="0"/>
              </a:rPr>
              <a:t>    </a:t>
            </a:r>
            <a:r>
              <a:rPr lang="en-US" sz="2400" b="0" dirty="0" smtClean="0">
                <a:solidFill>
                  <a:schemeClr val="tx1"/>
                </a:solidFill>
                <a:latin typeface="Arial Black" pitchFamily="34" charset="0"/>
              </a:rPr>
              <a:t>vs.</a:t>
            </a:r>
            <a:r>
              <a:rPr lang="sk-SK" sz="2400" b="0" dirty="0" smtClean="0">
                <a:solidFill>
                  <a:schemeClr val="tx1"/>
                </a:solidFill>
                <a:latin typeface="Arial Black" pitchFamily="34" charset="0"/>
              </a:rPr>
              <a:t>    </a:t>
            </a:r>
            <a:r>
              <a:rPr lang="en-US" sz="2400" b="0" dirty="0" smtClean="0">
                <a:solidFill>
                  <a:schemeClr val="tx1"/>
                </a:solidFill>
                <a:latin typeface="Arial Black" pitchFamily="34" charset="0"/>
              </a:rPr>
              <a:t>„Authenticity“</a:t>
            </a:r>
            <a:endParaRPr lang="sk-SK" sz="2400" b="0" dirty="0" smtClean="0">
              <a:solidFill>
                <a:schemeClr val="tx1"/>
              </a:solidFill>
              <a:latin typeface="Arial Black" pitchFamily="34" charset="0"/>
            </a:endParaRPr>
          </a:p>
          <a:p>
            <a:endParaRPr lang="en-US" sz="2400" b="0" dirty="0">
              <a:solidFill>
                <a:schemeClr val="tx1"/>
              </a:solidFill>
              <a:latin typeface="Arial Black" pitchFamily="34" charset="0"/>
            </a:endParaRPr>
          </a:p>
        </p:txBody>
      </p:sp>
      <p:sp>
        <p:nvSpPr>
          <p:cNvPr id="4" name="Obdĺžnik 3"/>
          <p:cNvSpPr/>
          <p:nvPr/>
        </p:nvSpPr>
        <p:spPr>
          <a:xfrm>
            <a:off x="2362200" y="2667000"/>
            <a:ext cx="2590800" cy="37338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65000"/>
                    <a:lumOff val="35000"/>
                  </a:schemeClr>
                </a:solidFill>
              </a:rPr>
              <a:t>Authenticity of the text</a:t>
            </a:r>
            <a:endParaRPr lang="en-US" dirty="0">
              <a:solidFill>
                <a:schemeClr val="tx1">
                  <a:lumMod val="65000"/>
                  <a:lumOff val="35000"/>
                </a:schemeClr>
              </a:solidFill>
            </a:endParaRPr>
          </a:p>
        </p:txBody>
      </p:sp>
      <p:sp>
        <p:nvSpPr>
          <p:cNvPr id="5" name="Obdĺžnik 4"/>
          <p:cNvSpPr/>
          <p:nvPr/>
        </p:nvSpPr>
        <p:spPr>
          <a:xfrm>
            <a:off x="5867400" y="2667000"/>
            <a:ext cx="2667000" cy="37338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65000"/>
                    <a:lumOff val="35000"/>
                  </a:schemeClr>
                </a:solidFill>
              </a:rPr>
              <a:t>„characteristic of the relationship between the passage and the reader“ </a:t>
            </a:r>
            <a:endParaRPr lang="sk-SK" dirty="0" smtClean="0">
              <a:solidFill>
                <a:schemeClr val="tx1">
                  <a:lumMod val="65000"/>
                  <a:lumOff val="35000"/>
                </a:schemeClr>
              </a:solidFill>
            </a:endParaRPr>
          </a:p>
          <a:p>
            <a:pPr algn="ctr"/>
            <a:r>
              <a:rPr lang="en-US" dirty="0" smtClean="0">
                <a:solidFill>
                  <a:schemeClr val="tx1">
                    <a:lumMod val="65000"/>
                    <a:lumOff val="35000"/>
                  </a:schemeClr>
                </a:solidFill>
              </a:rPr>
              <a:t>(p. 80)</a:t>
            </a:r>
            <a:endParaRPr lang="en-US" dirty="0">
              <a:solidFill>
                <a:schemeClr val="tx1">
                  <a:lumMod val="65000"/>
                  <a:lumOff val="35000"/>
                </a:schemeClr>
              </a:solidFill>
            </a:endParaRPr>
          </a:p>
        </p:txBody>
      </p:sp>
      <p:sp>
        <p:nvSpPr>
          <p:cNvPr id="6" name="Šípka dolu 5"/>
          <p:cNvSpPr/>
          <p:nvPr/>
        </p:nvSpPr>
        <p:spPr>
          <a:xfrm>
            <a:off x="3124200" y="2209800"/>
            <a:ext cx="3048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7" name="Šípka dolu 6"/>
          <p:cNvSpPr/>
          <p:nvPr/>
        </p:nvSpPr>
        <p:spPr>
          <a:xfrm>
            <a:off x="7162800" y="2209800"/>
            <a:ext cx="3048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752600" y="304800"/>
            <a:ext cx="6934200" cy="6324600"/>
          </a:xfrm>
        </p:spPr>
        <p:txBody>
          <a:bodyPr>
            <a:normAutofit fontScale="85000" lnSpcReduction="20000"/>
          </a:bodyPr>
          <a:lstStyle/>
          <a:p>
            <a:r>
              <a:rPr lang="en-US" sz="2400" b="0" dirty="0" smtClean="0">
                <a:solidFill>
                  <a:schemeClr val="tx1"/>
                </a:solidFill>
                <a:latin typeface="Arial Black" pitchFamily="34" charset="0"/>
              </a:rPr>
              <a:t>2.2 Bachman (1990)</a:t>
            </a:r>
          </a:p>
          <a:p>
            <a:pPr marL="514350" indent="-514350">
              <a:buAutoNum type="romanLcParenR"/>
            </a:pPr>
            <a:r>
              <a:rPr lang="sk-SK" sz="2400" b="0" dirty="0" smtClean="0">
                <a:solidFill>
                  <a:schemeClr val="tx1"/>
                </a:solidFill>
                <a:latin typeface="Arial Black" pitchFamily="34" charset="0"/>
              </a:rPr>
              <a:t>„</a:t>
            </a:r>
            <a:r>
              <a:rPr lang="en-US" sz="2400" b="0" dirty="0" smtClean="0">
                <a:solidFill>
                  <a:schemeClr val="tx1"/>
                </a:solidFill>
                <a:latin typeface="Arial Black" pitchFamily="34" charset="0"/>
              </a:rPr>
              <a:t>real-life approach</a:t>
            </a:r>
            <a:r>
              <a:rPr lang="sk-SK" sz="2400" b="0" dirty="0" smtClean="0">
                <a:solidFill>
                  <a:schemeClr val="tx1"/>
                </a:solidFill>
                <a:latin typeface="Arial Black" pitchFamily="34" charset="0"/>
              </a:rPr>
              <a:t>“</a:t>
            </a:r>
            <a:r>
              <a:rPr lang="en-US" sz="2400" b="0" dirty="0" smtClean="0">
                <a:solidFill>
                  <a:schemeClr val="tx1"/>
                </a:solidFill>
                <a:latin typeface="Arial Black" pitchFamily="34" charset="0"/>
              </a:rPr>
              <a:t> </a:t>
            </a:r>
            <a:endParaRPr lang="sk-SK" sz="2400" b="0" dirty="0" smtClean="0">
              <a:solidFill>
                <a:schemeClr val="tx1"/>
              </a:solidFill>
              <a:latin typeface="Arial Black" pitchFamily="34" charset="0"/>
            </a:endParaRPr>
          </a:p>
          <a:p>
            <a:pPr marL="514350" indent="-514350"/>
            <a:r>
              <a:rPr lang="sk-SK" sz="2400" b="0" dirty="0" smtClean="0">
                <a:solidFill>
                  <a:schemeClr val="tx1"/>
                </a:solidFill>
                <a:latin typeface="Arial Black" pitchFamily="34" charset="0"/>
              </a:rPr>
              <a:t>	</a:t>
            </a:r>
            <a:r>
              <a:rPr lang="en-US" sz="2400" dirty="0" smtClean="0">
                <a:solidFill>
                  <a:schemeClr val="tx1"/>
                </a:solidFill>
                <a:latin typeface="+mj-lt"/>
              </a:rPr>
              <a:t>Authenticity</a:t>
            </a:r>
            <a:r>
              <a:rPr lang="sk-SK" sz="2400" dirty="0" smtClean="0">
                <a:solidFill>
                  <a:schemeClr val="tx1"/>
                </a:solidFill>
                <a:latin typeface="+mj-lt"/>
              </a:rPr>
              <a:t> =</a:t>
            </a:r>
            <a:r>
              <a:rPr lang="en-GB" sz="2400" dirty="0" smtClean="0">
                <a:solidFill>
                  <a:schemeClr val="tx1"/>
                </a:solidFill>
              </a:rPr>
              <a:t> </a:t>
            </a:r>
            <a:r>
              <a:rPr lang="en-GB" sz="2400" dirty="0" smtClean="0">
                <a:solidFill>
                  <a:schemeClr val="tx1"/>
                </a:solidFill>
              </a:rPr>
              <a:t>“the extent to which test performance replicates some specified non-test language performance” (p. 301). </a:t>
            </a:r>
            <a:endParaRPr lang="sk-SK" sz="2400" dirty="0" smtClean="0">
              <a:solidFill>
                <a:schemeClr val="tx1"/>
              </a:solidFill>
            </a:endParaRPr>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latin typeface="Arial Black" pitchFamily="34" charset="0"/>
            </a:endParaRPr>
          </a:p>
          <a:p>
            <a:pPr marL="514350" indent="-514350"/>
            <a:endParaRPr lang="sk-SK" sz="2400" dirty="0" smtClean="0">
              <a:latin typeface="Arial Black" pitchFamily="34" charset="0"/>
            </a:endParaRPr>
          </a:p>
          <a:p>
            <a:pPr marL="514350" indent="-514350"/>
            <a:endParaRPr lang="sk-SK" sz="2400" dirty="0" smtClean="0">
              <a:latin typeface="Arial Black" pitchFamily="34" charset="0"/>
            </a:endParaRPr>
          </a:p>
          <a:p>
            <a:pPr marL="514350" indent="-514350"/>
            <a:r>
              <a:rPr lang="sk-SK" sz="2400" dirty="0" smtClean="0">
                <a:latin typeface="Arial Black" pitchFamily="34" charset="0"/>
              </a:rPr>
              <a:t>     </a:t>
            </a:r>
          </a:p>
          <a:p>
            <a:pPr marL="514350" indent="-514350"/>
            <a:r>
              <a:rPr lang="sk-SK" sz="2400" dirty="0" smtClean="0">
                <a:latin typeface="Arial Black" pitchFamily="34" charset="0"/>
              </a:rPr>
              <a:t> </a:t>
            </a:r>
            <a:r>
              <a:rPr lang="en-US" sz="2400" dirty="0" smtClean="0">
                <a:solidFill>
                  <a:schemeClr val="tx1"/>
                </a:solidFill>
                <a:latin typeface="Arial Black" pitchFamily="34" charset="0"/>
              </a:rPr>
              <a:t>Authenticity = the degree of match between </a:t>
            </a:r>
            <a:endParaRPr lang="sk-SK" sz="2400" dirty="0" smtClean="0">
              <a:solidFill>
                <a:schemeClr val="tx1"/>
              </a:solidFill>
              <a:latin typeface="Arial Black" pitchFamily="34" charset="0"/>
            </a:endParaRPr>
          </a:p>
          <a:p>
            <a:pPr marL="514350" indent="-514350"/>
            <a:r>
              <a:rPr lang="sk-SK" sz="2400" dirty="0" smtClean="0">
                <a:solidFill>
                  <a:schemeClr val="tx1"/>
                </a:solidFill>
                <a:latin typeface="Arial Black" pitchFamily="34" charset="0"/>
              </a:rPr>
              <a:t>                         </a:t>
            </a:r>
            <a:r>
              <a:rPr lang="en-US" sz="2400" dirty="0" smtClean="0">
                <a:solidFill>
                  <a:schemeClr val="tx1"/>
                </a:solidFill>
                <a:latin typeface="Arial Black" pitchFamily="34" charset="0"/>
              </a:rPr>
              <a:t>test tasks and target language </a:t>
            </a:r>
            <a:endParaRPr lang="sk-SK" sz="2400" dirty="0" smtClean="0">
              <a:solidFill>
                <a:schemeClr val="tx1"/>
              </a:solidFill>
              <a:latin typeface="Arial Black" pitchFamily="34" charset="0"/>
            </a:endParaRPr>
          </a:p>
          <a:p>
            <a:pPr marL="514350" indent="-514350"/>
            <a:r>
              <a:rPr lang="sk-SK" sz="2400" dirty="0" smtClean="0">
                <a:solidFill>
                  <a:schemeClr val="tx1"/>
                </a:solidFill>
                <a:latin typeface="Arial Black" pitchFamily="34" charset="0"/>
              </a:rPr>
              <a:t>                         </a:t>
            </a:r>
            <a:r>
              <a:rPr lang="en-US" sz="2400" dirty="0" smtClean="0">
                <a:solidFill>
                  <a:schemeClr val="tx1"/>
                </a:solidFill>
                <a:latin typeface="Arial Black" pitchFamily="34" charset="0"/>
              </a:rPr>
              <a:t>use tasks  </a:t>
            </a:r>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dirty="0" smtClean="0"/>
          </a:p>
          <a:p>
            <a:pPr marL="514350" indent="-514350"/>
            <a:endParaRPr lang="sk-SK" sz="2400" b="0" dirty="0" smtClean="0">
              <a:latin typeface="Arial Black" pitchFamily="34" charset="0"/>
            </a:endParaRPr>
          </a:p>
          <a:p>
            <a:pPr marL="514350" indent="-514350"/>
            <a:endParaRPr lang="sk-SK" sz="2400" b="0" dirty="0" smtClean="0">
              <a:latin typeface="Arial Black" pitchFamily="34" charset="0"/>
            </a:endParaRPr>
          </a:p>
          <a:p>
            <a:pPr marL="514350" indent="-514350"/>
            <a:endParaRPr lang="sk-SK" sz="2400" b="0" dirty="0" smtClean="0">
              <a:latin typeface="Arial Black" pitchFamily="34" charset="0"/>
            </a:endParaRPr>
          </a:p>
          <a:p>
            <a:pPr marL="514350" indent="-514350"/>
            <a:endParaRPr lang="sk-SK" sz="2400" b="0" dirty="0" smtClean="0">
              <a:latin typeface="Arial Black" pitchFamily="34" charset="0"/>
            </a:endParaRPr>
          </a:p>
          <a:p>
            <a:pPr marL="514350" indent="-514350"/>
            <a:endParaRPr lang="sk-SK" sz="2400" b="0" dirty="0" smtClean="0">
              <a:latin typeface="Arial Black" pitchFamily="34" charset="0"/>
            </a:endParaRPr>
          </a:p>
          <a:p>
            <a:pPr marL="514350" indent="-514350"/>
            <a:endParaRPr lang="sk-SK" sz="2400" b="0" dirty="0" smtClean="0">
              <a:latin typeface="Arial Black" pitchFamily="34" charset="0"/>
            </a:endParaRPr>
          </a:p>
          <a:p>
            <a:pPr marL="514350" indent="-514350"/>
            <a:endParaRPr lang="sk-SK" sz="2400" b="0" dirty="0" smtClean="0">
              <a:latin typeface="Arial Black" pitchFamily="34" charset="0"/>
            </a:endParaRPr>
          </a:p>
          <a:p>
            <a:pPr marL="514350" indent="-514350"/>
            <a:endParaRPr lang="sk-SK" sz="2400" b="0" dirty="0" smtClean="0">
              <a:latin typeface="Arial Black" pitchFamily="34" charset="0"/>
            </a:endParaRPr>
          </a:p>
          <a:p>
            <a:pPr marL="514350" indent="-514350"/>
            <a:endParaRPr lang="sk-SK" sz="2400" b="0" dirty="0" smtClean="0">
              <a:latin typeface="Arial Black" pitchFamily="34" charset="0"/>
            </a:endParaRPr>
          </a:p>
          <a:p>
            <a:pPr marL="514350" indent="-514350"/>
            <a:endParaRPr lang="en-US" sz="2400" b="0" dirty="0" smtClean="0">
              <a:latin typeface="Arial Black" pitchFamily="34" charset="0"/>
            </a:endParaRPr>
          </a:p>
          <a:p>
            <a:endParaRPr lang="sk-SK" sz="2400" b="0" dirty="0">
              <a:latin typeface="Arial Black" pitchFamily="34" charset="0"/>
            </a:endParaRPr>
          </a:p>
        </p:txBody>
      </p:sp>
      <p:pic>
        <p:nvPicPr>
          <p:cNvPr id="4" name="Obrázok 3" descr="Výsledok vyhľadávania obrázkov pre dopyt &quot;authentic assessment&quot;"/>
          <p:cNvPicPr/>
          <p:nvPr/>
        </p:nvPicPr>
        <p:blipFill>
          <a:blip r:embed="rId2" cstate="print"/>
          <a:srcRect/>
          <a:stretch>
            <a:fillRect/>
          </a:stretch>
        </p:blipFill>
        <p:spPr bwMode="auto">
          <a:xfrm>
            <a:off x="2667000" y="1905000"/>
            <a:ext cx="5334000" cy="3657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2133600" y="381000"/>
            <a:ext cx="6553200" cy="5993922"/>
          </a:xfrm>
        </p:spPr>
        <p:txBody>
          <a:bodyPr>
            <a:normAutofit fontScale="92500" lnSpcReduction="10000"/>
          </a:bodyPr>
          <a:lstStyle/>
          <a:p>
            <a:r>
              <a:rPr lang="en-US" sz="2800" b="0" dirty="0" smtClean="0">
                <a:solidFill>
                  <a:schemeClr val="tx1"/>
                </a:solidFill>
                <a:latin typeface="Arial Black" pitchFamily="34" charset="0"/>
              </a:rPr>
              <a:t>Limitations of the real-life approach:</a:t>
            </a:r>
          </a:p>
          <a:p>
            <a:endParaRPr lang="sk-SK" sz="2400" b="0" dirty="0" smtClean="0">
              <a:solidFill>
                <a:schemeClr val="tx1"/>
              </a:solidFill>
              <a:latin typeface="Arial Black" pitchFamily="34" charset="0"/>
            </a:endParaRPr>
          </a:p>
          <a:p>
            <a:r>
              <a:rPr lang="sk-SK" sz="2400" b="0" dirty="0" smtClean="0">
                <a:solidFill>
                  <a:schemeClr val="tx1"/>
                </a:solidFill>
                <a:latin typeface="Arial Black" pitchFamily="34" charset="0"/>
              </a:rPr>
              <a:t>- </a:t>
            </a:r>
            <a:r>
              <a:rPr lang="en-US" sz="2400" b="0" dirty="0" smtClean="0">
                <a:solidFill>
                  <a:schemeClr val="tx1"/>
                </a:solidFill>
                <a:latin typeface="Arial Black" pitchFamily="34" charset="0"/>
              </a:rPr>
              <a:t>difficulty of integrating authenticity </a:t>
            </a:r>
            <a:endParaRPr lang="sk-SK" sz="2400" b="0" dirty="0" smtClean="0">
              <a:solidFill>
                <a:schemeClr val="tx1"/>
              </a:solidFill>
              <a:latin typeface="Arial Black" pitchFamily="34" charset="0"/>
            </a:endParaRPr>
          </a:p>
          <a:p>
            <a:r>
              <a:rPr lang="sk-SK" sz="2400" b="0" dirty="0" smtClean="0">
                <a:solidFill>
                  <a:schemeClr val="tx1"/>
                </a:solidFill>
                <a:latin typeface="Arial Black" pitchFamily="34" charset="0"/>
              </a:rPr>
              <a:t> </a:t>
            </a:r>
            <a:r>
              <a:rPr lang="en-US" sz="2400" b="0" dirty="0" smtClean="0">
                <a:solidFill>
                  <a:schemeClr val="tx1"/>
                </a:solidFill>
                <a:latin typeface="Arial Black" pitchFamily="34" charset="0"/>
              </a:rPr>
              <a:t>into language testing (</a:t>
            </a:r>
            <a:r>
              <a:rPr lang="en-US" sz="2400" b="0" dirty="0" err="1" smtClean="0">
                <a:solidFill>
                  <a:schemeClr val="tx1"/>
                </a:solidFill>
                <a:latin typeface="Arial Black" pitchFamily="34" charset="0"/>
              </a:rPr>
              <a:t>Fulcher</a:t>
            </a:r>
            <a:r>
              <a:rPr lang="en-US" sz="2400" b="0" dirty="0" smtClean="0">
                <a:solidFill>
                  <a:schemeClr val="tx1"/>
                </a:solidFill>
                <a:latin typeface="Arial Black" pitchFamily="34" charset="0"/>
              </a:rPr>
              <a:t>, 2000)</a:t>
            </a:r>
          </a:p>
          <a:p>
            <a:r>
              <a:rPr lang="sk-SK" sz="2400" b="0" dirty="0" smtClean="0">
                <a:solidFill>
                  <a:schemeClr val="tx1"/>
                </a:solidFill>
                <a:latin typeface="Arial Black" pitchFamily="34" charset="0"/>
              </a:rPr>
              <a:t> 	</a:t>
            </a:r>
            <a:r>
              <a:rPr lang="sk-SK" sz="2400" dirty="0" smtClean="0">
                <a:solidFill>
                  <a:schemeClr val="tx1"/>
                </a:solidFill>
              </a:rPr>
              <a:t>“</a:t>
            </a:r>
            <a:r>
              <a:rPr lang="en-US" sz="2400" dirty="0" smtClean="0">
                <a:solidFill>
                  <a:schemeClr val="tx1"/>
                </a:solidFill>
              </a:rPr>
              <a:t>modern </a:t>
            </a:r>
            <a:r>
              <a:rPr lang="en-GB" sz="2400" dirty="0" smtClean="0">
                <a:solidFill>
                  <a:schemeClr val="tx1"/>
                </a:solidFill>
              </a:rPr>
              <a:t>performance tests that </a:t>
            </a:r>
            <a:r>
              <a:rPr lang="sk-SK" sz="2400" dirty="0" smtClean="0">
                <a:solidFill>
                  <a:schemeClr val="tx1"/>
                </a:solidFill>
              </a:rPr>
              <a:t>	  </a:t>
            </a:r>
            <a:r>
              <a:rPr lang="en-GB" sz="2400" dirty="0" smtClean="0">
                <a:solidFill>
                  <a:schemeClr val="tx1"/>
                </a:solidFill>
              </a:rPr>
              <a:t>attempt to mirror some criterion </a:t>
            </a:r>
            <a:r>
              <a:rPr lang="sk-SK" sz="2400" dirty="0" smtClean="0">
                <a:solidFill>
                  <a:schemeClr val="tx1"/>
                </a:solidFill>
              </a:rPr>
              <a:t>	  </a:t>
            </a:r>
            <a:r>
              <a:rPr lang="en-GB" sz="2400" dirty="0" smtClean="0">
                <a:solidFill>
                  <a:schemeClr val="tx1"/>
                </a:solidFill>
              </a:rPr>
              <a:t>situation in the external world </a:t>
            </a:r>
            <a:r>
              <a:rPr lang="sk-SK" sz="2400" dirty="0" smtClean="0">
                <a:solidFill>
                  <a:schemeClr val="tx1"/>
                </a:solidFill>
              </a:rPr>
              <a:t>	  </a:t>
            </a:r>
            <a:r>
              <a:rPr lang="en-GB" sz="2400" dirty="0" smtClean="0">
                <a:solidFill>
                  <a:schemeClr val="tx1"/>
                </a:solidFill>
              </a:rPr>
              <a:t>are</a:t>
            </a:r>
            <a:r>
              <a:rPr lang="sk-SK" sz="2400" dirty="0" smtClean="0">
                <a:solidFill>
                  <a:schemeClr val="tx1"/>
                </a:solidFill>
              </a:rPr>
              <a:t> </a:t>
            </a:r>
            <a:r>
              <a:rPr lang="en-GB" sz="2400" dirty="0" smtClean="0">
                <a:solidFill>
                  <a:schemeClr val="tx1"/>
                </a:solidFill>
              </a:rPr>
              <a:t>no more than role-plays or </a:t>
            </a:r>
            <a:r>
              <a:rPr lang="sk-SK" sz="2400" dirty="0" smtClean="0">
                <a:solidFill>
                  <a:schemeClr val="tx1"/>
                </a:solidFill>
              </a:rPr>
              <a:t>	  </a:t>
            </a:r>
            <a:r>
              <a:rPr lang="en-GB" sz="2400" dirty="0" smtClean="0">
                <a:solidFill>
                  <a:schemeClr val="tx1"/>
                </a:solidFill>
              </a:rPr>
              <a:t>simulations” (p. 492) </a:t>
            </a:r>
            <a:endParaRPr lang="sk-SK" sz="2400" dirty="0" smtClean="0">
              <a:solidFill>
                <a:schemeClr val="tx1"/>
              </a:solidFill>
            </a:endParaRPr>
          </a:p>
          <a:p>
            <a:endParaRPr lang="en-US" sz="2400" b="0" dirty="0" smtClean="0">
              <a:solidFill>
                <a:schemeClr val="tx1"/>
              </a:solidFill>
              <a:latin typeface="Arial Black" pitchFamily="34" charset="0"/>
            </a:endParaRPr>
          </a:p>
          <a:p>
            <a:pPr>
              <a:buFontTx/>
              <a:buChar char="-"/>
            </a:pPr>
            <a:r>
              <a:rPr lang="en-US" sz="2400" b="0" dirty="0" smtClean="0">
                <a:solidFill>
                  <a:schemeClr val="tx1"/>
                </a:solidFill>
                <a:latin typeface="Arial Black" pitchFamily="34" charset="0"/>
              </a:rPr>
              <a:t>- limited</a:t>
            </a:r>
            <a:r>
              <a:rPr lang="sk-SK" sz="2400" b="0" dirty="0" smtClean="0">
                <a:solidFill>
                  <a:schemeClr val="tx1"/>
                </a:solidFill>
                <a:latin typeface="Arial Black" pitchFamily="34" charset="0"/>
              </a:rPr>
              <a:t> </a:t>
            </a:r>
            <a:r>
              <a:rPr lang="en-US" sz="2400" b="0" dirty="0" smtClean="0">
                <a:solidFill>
                  <a:schemeClr val="tx1"/>
                </a:solidFill>
                <a:latin typeface="Arial Black" pitchFamily="34" charset="0"/>
              </a:rPr>
              <a:t>content validity (Bachman, 1990)</a:t>
            </a:r>
          </a:p>
          <a:p>
            <a:pPr>
              <a:buFontTx/>
              <a:buChar char="-"/>
            </a:pPr>
            <a:endParaRPr lang="en-US" sz="2400" b="0" dirty="0" smtClean="0">
              <a:solidFill>
                <a:schemeClr val="tx1"/>
              </a:solidFill>
              <a:latin typeface="Arial Black" pitchFamily="34" charset="0"/>
            </a:endParaRPr>
          </a:p>
          <a:p>
            <a:pPr>
              <a:buFontTx/>
              <a:buChar char="-"/>
            </a:pPr>
            <a:r>
              <a:rPr lang="en-US" sz="2400" b="0" dirty="0" smtClean="0">
                <a:solidFill>
                  <a:schemeClr val="tx1"/>
                </a:solidFill>
                <a:latin typeface="Arial Black" pitchFamily="34" charset="0"/>
              </a:rPr>
              <a:t>- limited generalizability</a:t>
            </a:r>
            <a:r>
              <a:rPr lang="sk-SK" sz="2400" b="0" dirty="0" smtClean="0">
                <a:solidFill>
                  <a:schemeClr val="tx1"/>
                </a:solidFill>
                <a:latin typeface="Arial Black" pitchFamily="34" charset="0"/>
              </a:rPr>
              <a:t> (</a:t>
            </a:r>
            <a:r>
              <a:rPr lang="en-US" sz="2400" b="0" dirty="0" smtClean="0">
                <a:solidFill>
                  <a:schemeClr val="tx1"/>
                </a:solidFill>
                <a:latin typeface="Arial Black" pitchFamily="34" charset="0"/>
              </a:rPr>
              <a:t>Bachman</a:t>
            </a:r>
            <a:r>
              <a:rPr lang="sk-SK" sz="2400" b="0" dirty="0" smtClean="0">
                <a:solidFill>
                  <a:schemeClr val="tx1"/>
                </a:solidFill>
                <a:latin typeface="Arial Black" pitchFamily="34" charset="0"/>
              </a:rPr>
              <a:t>, </a:t>
            </a:r>
          </a:p>
          <a:p>
            <a:r>
              <a:rPr lang="sk-SK" sz="2400" b="0" dirty="0" smtClean="0">
                <a:solidFill>
                  <a:schemeClr val="tx1"/>
                </a:solidFill>
                <a:latin typeface="Arial Black" pitchFamily="34" charset="0"/>
              </a:rPr>
              <a:t>   1990)</a:t>
            </a:r>
            <a:r>
              <a:rPr lang="en-US" sz="2400" b="0" dirty="0" smtClean="0">
                <a:solidFill>
                  <a:schemeClr val="tx1"/>
                </a:solidFill>
                <a:latin typeface="Arial Black" pitchFamily="34" charset="0"/>
              </a:rPr>
              <a:t> </a:t>
            </a:r>
          </a:p>
        </p:txBody>
      </p:sp>
      <p:pic>
        <p:nvPicPr>
          <p:cNvPr id="4" name="Obrázok 3" descr="Výsledok vyhľadávania obrázkov pre dopyt &quot;be aware of&quot;"/>
          <p:cNvPicPr/>
          <p:nvPr/>
        </p:nvPicPr>
        <p:blipFill>
          <a:blip r:embed="rId2" cstate="print"/>
          <a:srcRect/>
          <a:stretch>
            <a:fillRect/>
          </a:stretch>
        </p:blipFill>
        <p:spPr bwMode="auto">
          <a:xfrm>
            <a:off x="7772400" y="3276600"/>
            <a:ext cx="1143000" cy="1143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2286000" y="381000"/>
            <a:ext cx="6553200" cy="5993922"/>
          </a:xfrm>
        </p:spPr>
        <p:txBody>
          <a:bodyPr>
            <a:normAutofit/>
          </a:bodyPr>
          <a:lstStyle/>
          <a:p>
            <a:r>
              <a:rPr lang="en-US" sz="2400" b="0" dirty="0" smtClean="0">
                <a:solidFill>
                  <a:schemeClr val="tx1"/>
                </a:solidFill>
                <a:latin typeface="Arial Black" pitchFamily="34" charset="0"/>
              </a:rPr>
              <a:t>ii) „interactional/ability approach“</a:t>
            </a:r>
            <a:endParaRPr lang="sk-SK" sz="2400" b="0" dirty="0" smtClean="0">
              <a:solidFill>
                <a:schemeClr val="tx1"/>
              </a:solidFill>
              <a:latin typeface="Arial Black" pitchFamily="34" charset="0"/>
            </a:endParaRPr>
          </a:p>
          <a:p>
            <a:endParaRPr lang="sk-SK" sz="2400" b="0" dirty="0" smtClean="0">
              <a:solidFill>
                <a:schemeClr val="tx1"/>
              </a:solidFill>
              <a:latin typeface="Arial Black" pitchFamily="34" charset="0"/>
            </a:endParaRPr>
          </a:p>
          <a:p>
            <a:r>
              <a:rPr lang="en-GB" sz="2400" dirty="0" smtClean="0">
                <a:solidFill>
                  <a:schemeClr val="tx1"/>
                </a:solidFill>
                <a:latin typeface="Arial Black" pitchFamily="34" charset="0"/>
              </a:rPr>
              <a:t>test performance</a:t>
            </a:r>
            <a:r>
              <a:rPr lang="sk-SK" sz="2400" dirty="0" smtClean="0">
                <a:solidFill>
                  <a:schemeClr val="tx1"/>
                </a:solidFill>
                <a:latin typeface="Arial Black" pitchFamily="34" charset="0"/>
              </a:rPr>
              <a:t> =                   </a:t>
            </a:r>
            <a:r>
              <a:rPr lang="en-GB" sz="2400" dirty="0" smtClean="0">
                <a:solidFill>
                  <a:schemeClr val="tx1"/>
                </a:solidFill>
                <a:latin typeface="Arial Black" pitchFamily="34" charset="0"/>
              </a:rPr>
              <a:t> of</a:t>
            </a:r>
            <a:r>
              <a:rPr lang="sk-SK" sz="2400" dirty="0" smtClean="0">
                <a:solidFill>
                  <a:schemeClr val="tx1"/>
                </a:solidFill>
                <a:latin typeface="Arial Black" pitchFamily="34" charset="0"/>
              </a:rPr>
              <a:t> </a:t>
            </a:r>
            <a:r>
              <a:rPr lang="en-GB" sz="2400" dirty="0" smtClean="0">
                <a:solidFill>
                  <a:schemeClr val="tx1"/>
                </a:solidFill>
                <a:latin typeface="Arial Black" pitchFamily="34" charset="0"/>
              </a:rPr>
              <a:t>performance, based on which</a:t>
            </a:r>
            <a:r>
              <a:rPr lang="sk-SK" sz="2400" dirty="0" smtClean="0">
                <a:solidFill>
                  <a:schemeClr val="tx1"/>
                </a:solidFill>
                <a:latin typeface="Arial Black" pitchFamily="34" charset="0"/>
              </a:rPr>
              <a:t> </a:t>
            </a:r>
            <a:r>
              <a:rPr lang="en-GB" sz="2400" dirty="0" smtClean="0">
                <a:solidFill>
                  <a:schemeClr val="tx1"/>
                </a:solidFill>
                <a:latin typeface="Arial Black" pitchFamily="34" charset="0"/>
              </a:rPr>
              <a:t>inferences can be drawn about the test-taker’s real communicative language abilities</a:t>
            </a:r>
            <a:endParaRPr lang="sk-SK" sz="2400" dirty="0" smtClean="0">
              <a:solidFill>
                <a:schemeClr val="tx1"/>
              </a:solidFill>
              <a:latin typeface="Arial Black" pitchFamily="34" charset="0"/>
            </a:endParaRPr>
          </a:p>
          <a:p>
            <a:endParaRPr lang="sk-SK" sz="2400" dirty="0" smtClean="0">
              <a:solidFill>
                <a:schemeClr val="tx1"/>
              </a:solidFill>
              <a:latin typeface="Arial Black" pitchFamily="34" charset="0"/>
            </a:endParaRPr>
          </a:p>
          <a:p>
            <a:r>
              <a:rPr lang="en-US" sz="2400" dirty="0" smtClean="0">
                <a:solidFill>
                  <a:schemeClr val="tx1"/>
                </a:solidFill>
                <a:latin typeface="Arial Black" pitchFamily="34" charset="0"/>
              </a:rPr>
              <a:t>Much attention is paid to trying to determine </a:t>
            </a:r>
            <a:r>
              <a:rPr lang="en-GB" sz="2400" dirty="0" smtClean="0">
                <a:solidFill>
                  <a:schemeClr val="tx1"/>
                </a:solidFill>
                <a:latin typeface="Arial Black" pitchFamily="34" charset="0"/>
              </a:rPr>
              <a:t>“what combination of test method facets is most likely to promote an appropriate interaction of a particular group of test takers with the testing context” </a:t>
            </a:r>
            <a:r>
              <a:rPr lang="en-GB" sz="2400" dirty="0" smtClean="0">
                <a:solidFill>
                  <a:schemeClr val="tx1"/>
                </a:solidFill>
                <a:latin typeface="Arial Black" pitchFamily="34" charset="0"/>
              </a:rPr>
              <a:t>(</a:t>
            </a:r>
            <a:r>
              <a:rPr lang="sk-SK" sz="2400" dirty="0" err="1" smtClean="0">
                <a:solidFill>
                  <a:schemeClr val="tx1"/>
                </a:solidFill>
                <a:latin typeface="Arial Black" pitchFamily="34" charset="0"/>
              </a:rPr>
              <a:t>Bachman</a:t>
            </a:r>
            <a:r>
              <a:rPr lang="sk-SK" sz="2400" dirty="0" smtClean="0">
                <a:solidFill>
                  <a:schemeClr val="tx1"/>
                </a:solidFill>
                <a:latin typeface="Arial Black" pitchFamily="34" charset="0"/>
              </a:rPr>
              <a:t>, 1990, </a:t>
            </a:r>
            <a:r>
              <a:rPr lang="en-GB" sz="2400" dirty="0" smtClean="0">
                <a:solidFill>
                  <a:schemeClr val="tx1"/>
                </a:solidFill>
                <a:latin typeface="Arial Black" pitchFamily="34" charset="0"/>
              </a:rPr>
              <a:t>p</a:t>
            </a:r>
            <a:r>
              <a:rPr lang="en-GB" sz="2400" dirty="0" smtClean="0">
                <a:solidFill>
                  <a:schemeClr val="tx1"/>
                </a:solidFill>
                <a:latin typeface="Arial Black" pitchFamily="34" charset="0"/>
              </a:rPr>
              <a:t>. 317). </a:t>
            </a:r>
            <a:endParaRPr lang="en-US" sz="2400" b="0" dirty="0" smtClean="0">
              <a:solidFill>
                <a:schemeClr val="tx1"/>
              </a:solidFill>
              <a:latin typeface="Arial Black" pitchFamily="34" charset="0"/>
            </a:endParaRPr>
          </a:p>
          <a:p>
            <a:pPr>
              <a:buFontTx/>
              <a:buChar char="-"/>
            </a:pPr>
            <a:endParaRPr lang="en-US" b="0" dirty="0" smtClean="0">
              <a:latin typeface="Arial Black" pitchFamily="34" charset="0"/>
            </a:endParaRPr>
          </a:p>
          <a:p>
            <a:endParaRPr lang="sk-SK" dirty="0"/>
          </a:p>
        </p:txBody>
      </p:sp>
      <p:pic>
        <p:nvPicPr>
          <p:cNvPr id="4" name="Obrázok 3" descr="Výsledok vyhľadávania obrázkov pre dopyt &quot;sample&quot;"/>
          <p:cNvPicPr/>
          <p:nvPr/>
        </p:nvPicPr>
        <p:blipFill>
          <a:blip r:embed="rId2" cstate="print"/>
          <a:srcRect/>
          <a:stretch>
            <a:fillRect/>
          </a:stretch>
        </p:blipFill>
        <p:spPr bwMode="auto">
          <a:xfrm>
            <a:off x="5562600" y="914400"/>
            <a:ext cx="1905000" cy="7620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áda">
  <a:themeElements>
    <a:clrScheme name="Arkád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ád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ád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7346</TotalTime>
  <Words>592</Words>
  <Application>Microsoft Office PowerPoint</Application>
  <PresentationFormat>Prezentácia na obrazovke (4:3)</PresentationFormat>
  <Paragraphs>211</Paragraphs>
  <Slides>19</Slides>
  <Notes>1</Notes>
  <HiddenSlides>0</HiddenSlides>
  <MMClips>0</MMClips>
  <ScaleCrop>false</ScaleCrop>
  <HeadingPairs>
    <vt:vector size="4" baseType="variant">
      <vt:variant>
        <vt:lpstr>Motív</vt:lpstr>
      </vt:variant>
      <vt:variant>
        <vt:i4>1</vt:i4>
      </vt:variant>
      <vt:variant>
        <vt:lpstr>Nadpisy snímok</vt:lpstr>
      </vt:variant>
      <vt:variant>
        <vt:i4>19</vt:i4>
      </vt:variant>
    </vt:vector>
  </HeadingPairs>
  <TitlesOfParts>
    <vt:vector size="20" baseType="lpstr">
      <vt:lpstr>Arkáda</vt:lpstr>
      <vt:lpstr>Difficulties related to authentic assessment:  implications for language test design </vt:lpstr>
      <vt:lpstr>Presentation outline</vt:lpstr>
      <vt:lpstr>1. Emergence of the need for  authenticity in language testing</vt:lpstr>
      <vt:lpstr>Canale and Swain (1980)</vt:lpstr>
      <vt:lpstr>Performance-based testing</vt:lpstr>
      <vt:lpstr>2. Defining authenticity in language assessment </vt:lpstr>
      <vt:lpstr>Snímka 7</vt:lpstr>
      <vt:lpstr>Snímka 8</vt:lpstr>
      <vt:lpstr>Snímka 9</vt:lpstr>
      <vt:lpstr>Authenticity  Test Taker                          Test task            „the extent and type of involvement of the test taker’s individual characteristics in accomplishing a test task” (Bachman, 1990, p. 25) “</vt:lpstr>
      <vt:lpstr>Snímka 11</vt:lpstr>
      <vt:lpstr>Snímka 12</vt:lpstr>
      <vt:lpstr>Snímka 13</vt:lpstr>
      <vt:lpstr>Snímka 14</vt:lpstr>
      <vt:lpstr>Snímka 15</vt:lpstr>
      <vt:lpstr>Snímka 16</vt:lpstr>
      <vt:lpstr>Snímka 17</vt:lpstr>
      <vt:lpstr>Snímka 18</vt:lpstr>
      <vt:lpstr>Snímka 19</vt:lpstr>
    </vt:vector>
  </TitlesOfParts>
  <Company>Merge Design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Davis</dc:creator>
  <cp:lastModifiedBy>Mamina</cp:lastModifiedBy>
  <cp:revision>715</cp:revision>
  <dcterms:created xsi:type="dcterms:W3CDTF">2003-03-26T00:29:09Z</dcterms:created>
  <dcterms:modified xsi:type="dcterms:W3CDTF">2016-10-23T20:50:58Z</dcterms:modified>
</cp:coreProperties>
</file>