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92" r:id="rId3"/>
    <p:sldId id="541" r:id="rId4"/>
    <p:sldId id="392" r:id="rId5"/>
    <p:sldId id="407" r:id="rId6"/>
    <p:sldId id="332" r:id="rId7"/>
    <p:sldId id="333" r:id="rId8"/>
    <p:sldId id="334" r:id="rId9"/>
    <p:sldId id="339" r:id="rId10"/>
    <p:sldId id="340" r:id="rId11"/>
    <p:sldId id="341" r:id="rId12"/>
    <p:sldId id="342" r:id="rId13"/>
    <p:sldId id="478" r:id="rId14"/>
    <p:sldId id="586" r:id="rId15"/>
    <p:sldId id="587" r:id="rId16"/>
    <p:sldId id="588" r:id="rId17"/>
    <p:sldId id="589" r:id="rId18"/>
    <p:sldId id="590" r:id="rId19"/>
    <p:sldId id="346" r:id="rId20"/>
    <p:sldId id="352" r:id="rId21"/>
    <p:sldId id="354" r:id="rId22"/>
    <p:sldId id="585" r:id="rId23"/>
    <p:sldId id="295" r:id="rId24"/>
    <p:sldId id="347" r:id="rId25"/>
    <p:sldId id="349" r:id="rId26"/>
    <p:sldId id="350" r:id="rId27"/>
    <p:sldId id="351" r:id="rId28"/>
    <p:sldId id="355" r:id="rId29"/>
    <p:sldId id="53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86" autoAdjust="0"/>
    <p:restoredTop sz="94632"/>
  </p:normalViewPr>
  <p:slideViewPr>
    <p:cSldViewPr snapToGrid="0">
      <p:cViewPr varScale="1">
        <p:scale>
          <a:sx n="73" d="100"/>
          <a:sy n="73" d="100"/>
        </p:scale>
        <p:origin x="20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12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FDA2C-822B-42B7-A3B0-A727C74357C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0F8CCA-C0CC-47BF-A8BF-43D476779671}">
      <dgm:prSet/>
      <dgm:spPr/>
      <dgm:t>
        <a:bodyPr/>
        <a:lstStyle/>
        <a:p>
          <a:r>
            <a:rPr lang="en-US" dirty="0"/>
            <a:t>The BAT is an Internet-delivered test of written English</a:t>
          </a:r>
        </a:p>
      </dgm:t>
    </dgm:pt>
    <dgm:pt modelId="{1A1D17D0-EE81-4E0D-99C5-85052CC5BBCD}" type="parTrans" cxnId="{061FF086-0D73-457C-B919-55CD011BA0A7}">
      <dgm:prSet/>
      <dgm:spPr/>
      <dgm:t>
        <a:bodyPr/>
        <a:lstStyle/>
        <a:p>
          <a:endParaRPr lang="en-US"/>
        </a:p>
      </dgm:t>
    </dgm:pt>
    <dgm:pt modelId="{CBB00138-C88C-45D9-9307-7B8E9F40C619}" type="sibTrans" cxnId="{061FF086-0D73-457C-B919-55CD011BA0A7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F45A0CAD-94FE-4853-A0BD-44B3698E63E7}">
      <dgm:prSet/>
      <dgm:spPr/>
      <dgm:t>
        <a:bodyPr/>
        <a:lstStyle/>
        <a:p>
          <a:r>
            <a:rPr lang="en-US" altLang="en-US" b="0" dirty="0"/>
            <a:t>Global assessment of functional writing ability to demonstrate  how well </a:t>
          </a:r>
          <a:r>
            <a:rPr lang="en-US" b="0" dirty="0"/>
            <a:t>a person writes in English </a:t>
          </a:r>
        </a:p>
      </dgm:t>
    </dgm:pt>
    <dgm:pt modelId="{E8603973-44EA-4070-87C4-3F32FDE3D962}" type="parTrans" cxnId="{FB7D21CE-478E-48D4-BF87-311E64481E03}">
      <dgm:prSet/>
      <dgm:spPr/>
      <dgm:t>
        <a:bodyPr/>
        <a:lstStyle/>
        <a:p>
          <a:endParaRPr lang="en-US"/>
        </a:p>
      </dgm:t>
    </dgm:pt>
    <dgm:pt modelId="{4EF27510-39B4-4EC6-A4AF-7837B4C7019F}" type="sibTrans" cxnId="{FB7D21CE-478E-48D4-BF87-311E64481E0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7194FD5-FF25-4E01-B39A-B548F124DD59}" type="pres">
      <dgm:prSet presAssocID="{199FDA2C-822B-42B7-A3B0-A727C74357C6}" presName="Name0" presStyleCnt="0">
        <dgm:presLayoutVars>
          <dgm:animLvl val="lvl"/>
          <dgm:resizeHandles val="exact"/>
        </dgm:presLayoutVars>
      </dgm:prSet>
      <dgm:spPr/>
    </dgm:pt>
    <dgm:pt modelId="{26CEE53F-5B73-405C-8785-570A1B44F998}" type="pres">
      <dgm:prSet presAssocID="{A60F8CCA-C0CC-47BF-A8BF-43D476779671}" presName="compositeNode" presStyleCnt="0">
        <dgm:presLayoutVars>
          <dgm:bulletEnabled val="1"/>
        </dgm:presLayoutVars>
      </dgm:prSet>
      <dgm:spPr/>
    </dgm:pt>
    <dgm:pt modelId="{DEC269AB-F588-444D-A531-C9E62F938C8E}" type="pres">
      <dgm:prSet presAssocID="{A60F8CCA-C0CC-47BF-A8BF-43D476779671}" presName="bgRect" presStyleLbl="bgAccFollowNode1" presStyleIdx="0" presStyleCnt="2"/>
      <dgm:spPr/>
    </dgm:pt>
    <dgm:pt modelId="{24A0EE26-9D37-409A-BB91-937BFD6FACD2}" type="pres">
      <dgm:prSet presAssocID="{CBB00138-C88C-45D9-9307-7B8E9F40C619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3A05920C-E9C3-448A-8F08-AF67A58515F7}" type="pres">
      <dgm:prSet presAssocID="{A60F8CCA-C0CC-47BF-A8BF-43D476779671}" presName="bottomLine" presStyleLbl="alignNode1" presStyleIdx="1" presStyleCnt="4">
        <dgm:presLayoutVars/>
      </dgm:prSet>
      <dgm:spPr/>
    </dgm:pt>
    <dgm:pt modelId="{4DA00416-872F-4B7D-8538-13F2371BF933}" type="pres">
      <dgm:prSet presAssocID="{A60F8CCA-C0CC-47BF-A8BF-43D476779671}" presName="nodeText" presStyleLbl="bgAccFollowNode1" presStyleIdx="0" presStyleCnt="2">
        <dgm:presLayoutVars>
          <dgm:bulletEnabled val="1"/>
        </dgm:presLayoutVars>
      </dgm:prSet>
      <dgm:spPr/>
    </dgm:pt>
    <dgm:pt modelId="{175E2202-B242-42A2-84D7-22107E69F00D}" type="pres">
      <dgm:prSet presAssocID="{CBB00138-C88C-45D9-9307-7B8E9F40C619}" presName="sibTrans" presStyleCnt="0"/>
      <dgm:spPr/>
    </dgm:pt>
    <dgm:pt modelId="{7DDEFC0E-E029-49E1-A491-DF1640D1540D}" type="pres">
      <dgm:prSet presAssocID="{F45A0CAD-94FE-4853-A0BD-44B3698E63E7}" presName="compositeNode" presStyleCnt="0">
        <dgm:presLayoutVars>
          <dgm:bulletEnabled val="1"/>
        </dgm:presLayoutVars>
      </dgm:prSet>
      <dgm:spPr/>
    </dgm:pt>
    <dgm:pt modelId="{DB6F1109-DDAA-4CF0-81ED-9A5B92D94F26}" type="pres">
      <dgm:prSet presAssocID="{F45A0CAD-94FE-4853-A0BD-44B3698E63E7}" presName="bgRect" presStyleLbl="bgAccFollowNode1" presStyleIdx="1" presStyleCnt="2"/>
      <dgm:spPr/>
    </dgm:pt>
    <dgm:pt modelId="{F2D6985B-2613-4147-A1A0-E1CA3F9FD528}" type="pres">
      <dgm:prSet presAssocID="{4EF27510-39B4-4EC6-A4AF-7837B4C7019F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545C7AD5-C605-4C08-852A-A730E42E866C}" type="pres">
      <dgm:prSet presAssocID="{F45A0CAD-94FE-4853-A0BD-44B3698E63E7}" presName="bottomLine" presStyleLbl="alignNode1" presStyleIdx="3" presStyleCnt="4">
        <dgm:presLayoutVars/>
      </dgm:prSet>
      <dgm:spPr/>
    </dgm:pt>
    <dgm:pt modelId="{D580825A-10A1-4C7E-B590-3B61B96D8E3A}" type="pres">
      <dgm:prSet presAssocID="{F45A0CAD-94FE-4853-A0BD-44B3698E63E7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9FDD0C0A-CFDA-47BA-89FB-01D41C193831}" type="presOf" srcId="{199FDA2C-822B-42B7-A3B0-A727C74357C6}" destId="{77194FD5-FF25-4E01-B39A-B548F124DD59}" srcOrd="0" destOrd="0" presId="urn:microsoft.com/office/officeart/2016/7/layout/BasicLinearProcessNumbered"/>
    <dgm:cxn modelId="{C8648F2B-5F69-4E0F-90A2-A7015B568260}" type="presOf" srcId="{F45A0CAD-94FE-4853-A0BD-44B3698E63E7}" destId="{D580825A-10A1-4C7E-B590-3B61B96D8E3A}" srcOrd="1" destOrd="0" presId="urn:microsoft.com/office/officeart/2016/7/layout/BasicLinearProcessNumbered"/>
    <dgm:cxn modelId="{31308C32-F62B-468D-9CFC-F6BBF9EC6ECC}" type="presOf" srcId="{4EF27510-39B4-4EC6-A4AF-7837B4C7019F}" destId="{F2D6985B-2613-4147-A1A0-E1CA3F9FD528}" srcOrd="0" destOrd="0" presId="urn:microsoft.com/office/officeart/2016/7/layout/BasicLinearProcessNumbered"/>
    <dgm:cxn modelId="{061FF086-0D73-457C-B919-55CD011BA0A7}" srcId="{199FDA2C-822B-42B7-A3B0-A727C74357C6}" destId="{A60F8CCA-C0CC-47BF-A8BF-43D476779671}" srcOrd="0" destOrd="0" parTransId="{1A1D17D0-EE81-4E0D-99C5-85052CC5BBCD}" sibTransId="{CBB00138-C88C-45D9-9307-7B8E9F40C619}"/>
    <dgm:cxn modelId="{BA84A594-E4A4-404A-81E9-FACC8AC73A10}" type="presOf" srcId="{CBB00138-C88C-45D9-9307-7B8E9F40C619}" destId="{24A0EE26-9D37-409A-BB91-937BFD6FACD2}" srcOrd="0" destOrd="0" presId="urn:microsoft.com/office/officeart/2016/7/layout/BasicLinearProcessNumbered"/>
    <dgm:cxn modelId="{1A27D99C-1B11-4DAC-9FED-4F70DAF56ED7}" type="presOf" srcId="{A60F8CCA-C0CC-47BF-A8BF-43D476779671}" destId="{DEC269AB-F588-444D-A531-C9E62F938C8E}" srcOrd="0" destOrd="0" presId="urn:microsoft.com/office/officeart/2016/7/layout/BasicLinearProcessNumbered"/>
    <dgm:cxn modelId="{FB7D21CE-478E-48D4-BF87-311E64481E03}" srcId="{199FDA2C-822B-42B7-A3B0-A727C74357C6}" destId="{F45A0CAD-94FE-4853-A0BD-44B3698E63E7}" srcOrd="1" destOrd="0" parTransId="{E8603973-44EA-4070-87C4-3F32FDE3D962}" sibTransId="{4EF27510-39B4-4EC6-A4AF-7837B4C7019F}"/>
    <dgm:cxn modelId="{A90C44D0-9A91-4E46-9770-55F0A490553D}" type="presOf" srcId="{F45A0CAD-94FE-4853-A0BD-44B3698E63E7}" destId="{DB6F1109-DDAA-4CF0-81ED-9A5B92D94F26}" srcOrd="0" destOrd="0" presId="urn:microsoft.com/office/officeart/2016/7/layout/BasicLinearProcessNumbered"/>
    <dgm:cxn modelId="{6DDF2EDB-E37C-4B11-B312-A10132D71437}" type="presOf" srcId="{A60F8CCA-C0CC-47BF-A8BF-43D476779671}" destId="{4DA00416-872F-4B7D-8538-13F2371BF933}" srcOrd="1" destOrd="0" presId="urn:microsoft.com/office/officeart/2016/7/layout/BasicLinearProcessNumbered"/>
    <dgm:cxn modelId="{191D1ECF-D899-47B6-A6A9-9C713536ACEB}" type="presParOf" srcId="{77194FD5-FF25-4E01-B39A-B548F124DD59}" destId="{26CEE53F-5B73-405C-8785-570A1B44F998}" srcOrd="0" destOrd="0" presId="urn:microsoft.com/office/officeart/2016/7/layout/BasicLinearProcessNumbered"/>
    <dgm:cxn modelId="{9597E8C4-D7B0-47D7-AAC5-04614BCFCCF2}" type="presParOf" srcId="{26CEE53F-5B73-405C-8785-570A1B44F998}" destId="{DEC269AB-F588-444D-A531-C9E62F938C8E}" srcOrd="0" destOrd="0" presId="urn:microsoft.com/office/officeart/2016/7/layout/BasicLinearProcessNumbered"/>
    <dgm:cxn modelId="{94E2D7F1-4385-49BB-BEA8-48A0E84E53C5}" type="presParOf" srcId="{26CEE53F-5B73-405C-8785-570A1B44F998}" destId="{24A0EE26-9D37-409A-BB91-937BFD6FACD2}" srcOrd="1" destOrd="0" presId="urn:microsoft.com/office/officeart/2016/7/layout/BasicLinearProcessNumbered"/>
    <dgm:cxn modelId="{01F6AA7F-8632-40BF-9563-FA1B3E83F42E}" type="presParOf" srcId="{26CEE53F-5B73-405C-8785-570A1B44F998}" destId="{3A05920C-E9C3-448A-8F08-AF67A58515F7}" srcOrd="2" destOrd="0" presId="urn:microsoft.com/office/officeart/2016/7/layout/BasicLinearProcessNumbered"/>
    <dgm:cxn modelId="{2D15DF56-14F0-4D93-B914-EC6ACC37A483}" type="presParOf" srcId="{26CEE53F-5B73-405C-8785-570A1B44F998}" destId="{4DA00416-872F-4B7D-8538-13F2371BF933}" srcOrd="3" destOrd="0" presId="urn:microsoft.com/office/officeart/2016/7/layout/BasicLinearProcessNumbered"/>
    <dgm:cxn modelId="{F03E1295-D35B-4795-9219-7B0D40F741EE}" type="presParOf" srcId="{77194FD5-FF25-4E01-B39A-B548F124DD59}" destId="{175E2202-B242-42A2-84D7-22107E69F00D}" srcOrd="1" destOrd="0" presId="urn:microsoft.com/office/officeart/2016/7/layout/BasicLinearProcessNumbered"/>
    <dgm:cxn modelId="{24C1A739-50B4-4AB3-875C-467B172240B8}" type="presParOf" srcId="{77194FD5-FF25-4E01-B39A-B548F124DD59}" destId="{7DDEFC0E-E029-49E1-A491-DF1640D1540D}" srcOrd="2" destOrd="0" presId="urn:microsoft.com/office/officeart/2016/7/layout/BasicLinearProcessNumbered"/>
    <dgm:cxn modelId="{49C563E4-D977-4D94-B150-0731599BB79A}" type="presParOf" srcId="{7DDEFC0E-E029-49E1-A491-DF1640D1540D}" destId="{DB6F1109-DDAA-4CF0-81ED-9A5B92D94F26}" srcOrd="0" destOrd="0" presId="urn:microsoft.com/office/officeart/2016/7/layout/BasicLinearProcessNumbered"/>
    <dgm:cxn modelId="{1EE7B8A7-0DFE-4953-AE21-E1787B586378}" type="presParOf" srcId="{7DDEFC0E-E029-49E1-A491-DF1640D1540D}" destId="{F2D6985B-2613-4147-A1A0-E1CA3F9FD528}" srcOrd="1" destOrd="0" presId="urn:microsoft.com/office/officeart/2016/7/layout/BasicLinearProcessNumbered"/>
    <dgm:cxn modelId="{B35FE171-378C-4B64-B503-86CA28E11DDA}" type="presParOf" srcId="{7DDEFC0E-E029-49E1-A491-DF1640D1540D}" destId="{545C7AD5-C605-4C08-852A-A730E42E866C}" srcOrd="2" destOrd="0" presId="urn:microsoft.com/office/officeart/2016/7/layout/BasicLinearProcessNumbered"/>
    <dgm:cxn modelId="{70DFB769-05C9-4D8E-B275-942210C7182D}" type="presParOf" srcId="{7DDEFC0E-E029-49E1-A491-DF1640D1540D}" destId="{D580825A-10A1-4C7E-B590-3B61B96D8E3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780B17-74F4-4C50-A639-A6EFEB60547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D9CCB5-34FB-4F0F-AB7F-315059EE230C}">
      <dgm:prSet/>
      <dgm:spPr/>
      <dgm:t>
        <a:bodyPr/>
        <a:lstStyle/>
        <a:p>
          <a:r>
            <a:rPr lang="en-US" dirty="0"/>
            <a:t>Ensure a common understanding of terminology used in NATO testing contexts</a:t>
          </a:r>
        </a:p>
      </dgm:t>
    </dgm:pt>
    <dgm:pt modelId="{6B039E57-FF25-4CF1-88E1-005E2F1496C7}" type="parTrans" cxnId="{2424D0B4-F716-457F-B530-74549AE12206}">
      <dgm:prSet/>
      <dgm:spPr/>
      <dgm:t>
        <a:bodyPr/>
        <a:lstStyle/>
        <a:p>
          <a:endParaRPr lang="en-US"/>
        </a:p>
      </dgm:t>
    </dgm:pt>
    <dgm:pt modelId="{7E2927D8-7558-4A92-AB7C-90ADE4E21C26}" type="sibTrans" cxnId="{2424D0B4-F716-457F-B530-74549AE12206}">
      <dgm:prSet/>
      <dgm:spPr/>
      <dgm:t>
        <a:bodyPr/>
        <a:lstStyle/>
        <a:p>
          <a:endParaRPr lang="en-US"/>
        </a:p>
      </dgm:t>
    </dgm:pt>
    <dgm:pt modelId="{6310D90B-9A1F-481D-B17A-FD27BF647E9D}">
      <dgm:prSet/>
      <dgm:spPr/>
      <dgm:t>
        <a:bodyPr/>
        <a:lstStyle/>
        <a:p>
          <a:r>
            <a:rPr lang="en-US" dirty="0"/>
            <a:t>All  raters across all member nations share a common terminology that allows them to talk about performance</a:t>
          </a:r>
        </a:p>
      </dgm:t>
    </dgm:pt>
    <dgm:pt modelId="{0FD674DB-14F8-4CAB-9E59-6130B70286A7}" type="parTrans" cxnId="{3BC15DE5-EBB7-4E3B-89F4-ADB13FA3AB0F}">
      <dgm:prSet/>
      <dgm:spPr/>
      <dgm:t>
        <a:bodyPr/>
        <a:lstStyle/>
        <a:p>
          <a:endParaRPr lang="en-US"/>
        </a:p>
      </dgm:t>
    </dgm:pt>
    <dgm:pt modelId="{070177F9-6289-47AA-926D-D9FA9FE1A9FC}" type="sibTrans" cxnId="{3BC15DE5-EBB7-4E3B-89F4-ADB13FA3AB0F}">
      <dgm:prSet/>
      <dgm:spPr/>
      <dgm:t>
        <a:bodyPr/>
        <a:lstStyle/>
        <a:p>
          <a:endParaRPr lang="en-US"/>
        </a:p>
      </dgm:t>
    </dgm:pt>
    <dgm:pt modelId="{07556DCA-B122-469C-A229-C90D2D4A525A}">
      <dgm:prSet/>
      <dgm:spPr/>
      <dgm:t>
        <a:bodyPr/>
        <a:lstStyle/>
        <a:p>
          <a:r>
            <a:rPr lang="en-US" dirty="0"/>
            <a:t>Prepare raters to participate in a benchmarking research initiative</a:t>
          </a:r>
        </a:p>
      </dgm:t>
    </dgm:pt>
    <dgm:pt modelId="{55BDA5A1-F935-4108-994D-ADCE64ED62CA}" type="parTrans" cxnId="{EAB8DF4C-672C-4BF5-9BB0-DD90720288EF}">
      <dgm:prSet/>
      <dgm:spPr/>
      <dgm:t>
        <a:bodyPr/>
        <a:lstStyle/>
        <a:p>
          <a:endParaRPr lang="en-US"/>
        </a:p>
      </dgm:t>
    </dgm:pt>
    <dgm:pt modelId="{981E8BE7-CE3C-4D2C-8E98-3C113A8F962E}" type="sibTrans" cxnId="{EAB8DF4C-672C-4BF5-9BB0-DD90720288EF}">
      <dgm:prSet/>
      <dgm:spPr/>
      <dgm:t>
        <a:bodyPr/>
        <a:lstStyle/>
        <a:p>
          <a:endParaRPr lang="en-US"/>
        </a:p>
      </dgm:t>
    </dgm:pt>
    <dgm:pt modelId="{3005F155-1451-48FE-9B22-EAE198418FEB}" type="pres">
      <dgm:prSet presAssocID="{4E780B17-74F4-4C50-A639-A6EFEB60547F}" presName="linear" presStyleCnt="0">
        <dgm:presLayoutVars>
          <dgm:animLvl val="lvl"/>
          <dgm:resizeHandles val="exact"/>
        </dgm:presLayoutVars>
      </dgm:prSet>
      <dgm:spPr/>
    </dgm:pt>
    <dgm:pt modelId="{CAD1DAE0-273A-471F-9C28-2630ACFDED19}" type="pres">
      <dgm:prSet presAssocID="{BED9CCB5-34FB-4F0F-AB7F-315059EE230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407A46-36F6-4791-8AD7-28EFB471EF92}" type="pres">
      <dgm:prSet presAssocID="{7E2927D8-7558-4A92-AB7C-90ADE4E21C26}" presName="spacer" presStyleCnt="0"/>
      <dgm:spPr/>
    </dgm:pt>
    <dgm:pt modelId="{E27A00A2-570C-47CD-A600-8BBFA4D1C0A8}" type="pres">
      <dgm:prSet presAssocID="{6310D90B-9A1F-481D-B17A-FD27BF647E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A184A4-69F8-4395-9E16-3458DA2F9FC7}" type="pres">
      <dgm:prSet presAssocID="{070177F9-6289-47AA-926D-D9FA9FE1A9FC}" presName="spacer" presStyleCnt="0"/>
      <dgm:spPr/>
    </dgm:pt>
    <dgm:pt modelId="{21B9B1CC-5DF9-4771-BBB5-71BCFFABC00B}" type="pres">
      <dgm:prSet presAssocID="{07556DCA-B122-469C-A229-C90D2D4A525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B8DF4C-672C-4BF5-9BB0-DD90720288EF}" srcId="{4E780B17-74F4-4C50-A639-A6EFEB60547F}" destId="{07556DCA-B122-469C-A229-C90D2D4A525A}" srcOrd="2" destOrd="0" parTransId="{55BDA5A1-F935-4108-994D-ADCE64ED62CA}" sibTransId="{981E8BE7-CE3C-4D2C-8E98-3C113A8F962E}"/>
    <dgm:cxn modelId="{C4882759-5CE8-4D4F-AFEE-0188D5A43605}" type="presOf" srcId="{BED9CCB5-34FB-4F0F-AB7F-315059EE230C}" destId="{CAD1DAE0-273A-471F-9C28-2630ACFDED19}" srcOrd="0" destOrd="0" presId="urn:microsoft.com/office/officeart/2005/8/layout/vList2"/>
    <dgm:cxn modelId="{24110D8D-9D57-44BF-B7F2-396EAA0B0376}" type="presOf" srcId="{4E780B17-74F4-4C50-A639-A6EFEB60547F}" destId="{3005F155-1451-48FE-9B22-EAE198418FEB}" srcOrd="0" destOrd="0" presId="urn:microsoft.com/office/officeart/2005/8/layout/vList2"/>
    <dgm:cxn modelId="{2424D0B4-F716-457F-B530-74549AE12206}" srcId="{4E780B17-74F4-4C50-A639-A6EFEB60547F}" destId="{BED9CCB5-34FB-4F0F-AB7F-315059EE230C}" srcOrd="0" destOrd="0" parTransId="{6B039E57-FF25-4CF1-88E1-005E2F1496C7}" sibTransId="{7E2927D8-7558-4A92-AB7C-90ADE4E21C26}"/>
    <dgm:cxn modelId="{AE12DFDD-9BDE-46B1-A334-66538FA31095}" type="presOf" srcId="{6310D90B-9A1F-481D-B17A-FD27BF647E9D}" destId="{E27A00A2-570C-47CD-A600-8BBFA4D1C0A8}" srcOrd="0" destOrd="0" presId="urn:microsoft.com/office/officeart/2005/8/layout/vList2"/>
    <dgm:cxn modelId="{3BC15DE5-EBB7-4E3B-89F4-ADB13FA3AB0F}" srcId="{4E780B17-74F4-4C50-A639-A6EFEB60547F}" destId="{6310D90B-9A1F-481D-B17A-FD27BF647E9D}" srcOrd="1" destOrd="0" parTransId="{0FD674DB-14F8-4CAB-9E59-6130B70286A7}" sibTransId="{070177F9-6289-47AA-926D-D9FA9FE1A9FC}"/>
    <dgm:cxn modelId="{D3D213FD-505D-484D-8211-6F1294A0BAD6}" type="presOf" srcId="{07556DCA-B122-469C-A229-C90D2D4A525A}" destId="{21B9B1CC-5DF9-4771-BBB5-71BCFFABC00B}" srcOrd="0" destOrd="0" presId="urn:microsoft.com/office/officeart/2005/8/layout/vList2"/>
    <dgm:cxn modelId="{21ACDD63-FF8A-478B-A476-A06F3FBD1247}" type="presParOf" srcId="{3005F155-1451-48FE-9B22-EAE198418FEB}" destId="{CAD1DAE0-273A-471F-9C28-2630ACFDED19}" srcOrd="0" destOrd="0" presId="urn:microsoft.com/office/officeart/2005/8/layout/vList2"/>
    <dgm:cxn modelId="{37022EDE-FA91-4DB6-86B4-19537288E9B1}" type="presParOf" srcId="{3005F155-1451-48FE-9B22-EAE198418FEB}" destId="{70407A46-36F6-4791-8AD7-28EFB471EF92}" srcOrd="1" destOrd="0" presId="urn:microsoft.com/office/officeart/2005/8/layout/vList2"/>
    <dgm:cxn modelId="{5D37BCA4-95D4-4797-896F-18F89E4FD4B1}" type="presParOf" srcId="{3005F155-1451-48FE-9B22-EAE198418FEB}" destId="{E27A00A2-570C-47CD-A600-8BBFA4D1C0A8}" srcOrd="2" destOrd="0" presId="urn:microsoft.com/office/officeart/2005/8/layout/vList2"/>
    <dgm:cxn modelId="{8D60D30F-7869-4BD7-AD47-CA8F0E552B8E}" type="presParOf" srcId="{3005F155-1451-48FE-9B22-EAE198418FEB}" destId="{5AA184A4-69F8-4395-9E16-3458DA2F9FC7}" srcOrd="3" destOrd="0" presId="urn:microsoft.com/office/officeart/2005/8/layout/vList2"/>
    <dgm:cxn modelId="{24DAE711-2F6D-4524-8BC4-44161BE33CB0}" type="presParOf" srcId="{3005F155-1451-48FE-9B22-EAE198418FEB}" destId="{21B9B1CC-5DF9-4771-BBB5-71BCFFABC0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9745A-C241-4CFF-9CAD-687866F7F84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887A43-9F17-477C-B48F-71E7BA8CA10B}">
      <dgm:prSet/>
      <dgm:spPr/>
      <dgm:t>
        <a:bodyPr/>
        <a:lstStyle/>
        <a:p>
          <a:r>
            <a:rPr lang="en-US" dirty="0"/>
            <a:t>Measures how well a person writes spontaneously without resources: dictionary, grammar text, etc.</a:t>
          </a:r>
        </a:p>
      </dgm:t>
    </dgm:pt>
    <dgm:pt modelId="{9D91469D-CAC6-4F8F-99FA-2AE1D085329C}" type="parTrans" cxnId="{05AE37AE-65C9-421B-84B2-F9866CCB05D6}">
      <dgm:prSet/>
      <dgm:spPr/>
      <dgm:t>
        <a:bodyPr/>
        <a:lstStyle/>
        <a:p>
          <a:endParaRPr lang="en-US"/>
        </a:p>
      </dgm:t>
    </dgm:pt>
    <dgm:pt modelId="{79E7F742-4C5D-4597-988B-1E7007660D82}" type="sibTrans" cxnId="{05AE37AE-65C9-421B-84B2-F9866CCB05D6}">
      <dgm:prSet/>
      <dgm:spPr/>
      <dgm:t>
        <a:bodyPr/>
        <a:lstStyle/>
        <a:p>
          <a:endParaRPr lang="en-US"/>
        </a:p>
      </dgm:t>
    </dgm:pt>
    <dgm:pt modelId="{5A87DBE2-9489-4484-B4C8-4BFEF96EAC13}">
      <dgm:prSet/>
      <dgm:spPr/>
      <dgm:t>
        <a:bodyPr/>
        <a:lstStyle/>
        <a:p>
          <a:endParaRPr lang="en-US" dirty="0"/>
        </a:p>
      </dgm:t>
    </dgm:pt>
    <dgm:pt modelId="{80088DEA-412C-4F5E-87A2-7899027C6112}" type="parTrans" cxnId="{F6F051EB-F251-4044-B772-B43A9B5DFA28}">
      <dgm:prSet/>
      <dgm:spPr/>
      <dgm:t>
        <a:bodyPr/>
        <a:lstStyle/>
        <a:p>
          <a:endParaRPr lang="en-US"/>
        </a:p>
      </dgm:t>
    </dgm:pt>
    <dgm:pt modelId="{352EC173-3E4C-44D4-AEC4-13F68077E4AE}" type="sibTrans" cxnId="{F6F051EB-F251-4044-B772-B43A9B5DFA28}">
      <dgm:prSet/>
      <dgm:spPr/>
      <dgm:t>
        <a:bodyPr/>
        <a:lstStyle/>
        <a:p>
          <a:endParaRPr lang="en-US"/>
        </a:p>
      </dgm:t>
    </dgm:pt>
    <dgm:pt modelId="{99742564-16F9-459F-A319-B51DAB83ADAB}">
      <dgm:prSet/>
      <dgm:spPr/>
      <dgm:t>
        <a:bodyPr/>
        <a:lstStyle/>
        <a:p>
          <a:r>
            <a:rPr lang="en-US" dirty="0"/>
            <a:t>Assessment criteria are Global writing task, discourse type and length, contexts and content areas, accuracy.</a:t>
          </a:r>
        </a:p>
      </dgm:t>
    </dgm:pt>
    <dgm:pt modelId="{990F3395-4A01-42AF-A32E-6588E49682FC}" type="parTrans" cxnId="{A456DE50-EDD9-4CCC-BABF-9E6AAFBD2374}">
      <dgm:prSet/>
      <dgm:spPr/>
      <dgm:t>
        <a:bodyPr/>
        <a:lstStyle/>
        <a:p>
          <a:endParaRPr lang="en-US"/>
        </a:p>
      </dgm:t>
    </dgm:pt>
    <dgm:pt modelId="{33AE29AD-B3DB-496C-9248-B956FD8729E4}" type="sibTrans" cxnId="{A456DE50-EDD9-4CCC-BABF-9E6AAFBD2374}">
      <dgm:prSet/>
      <dgm:spPr/>
      <dgm:t>
        <a:bodyPr/>
        <a:lstStyle/>
        <a:p>
          <a:endParaRPr lang="en-US"/>
        </a:p>
      </dgm:t>
    </dgm:pt>
    <dgm:pt modelId="{C79FA6E9-D9B7-4EC7-AA37-B9E5FAD547A4}">
      <dgm:prSet/>
      <dgm:spPr/>
      <dgm:t>
        <a:bodyPr/>
        <a:lstStyle/>
        <a:p>
          <a:endParaRPr lang="en-US" dirty="0"/>
        </a:p>
      </dgm:t>
    </dgm:pt>
    <dgm:pt modelId="{629FECA7-A1A9-48C2-A6A6-E7B4EBECBDAF}" type="parTrans" cxnId="{7561D57F-4F98-4149-B34E-704F39DD5C7D}">
      <dgm:prSet/>
      <dgm:spPr/>
      <dgm:t>
        <a:bodyPr/>
        <a:lstStyle/>
        <a:p>
          <a:endParaRPr lang="en-US"/>
        </a:p>
      </dgm:t>
    </dgm:pt>
    <dgm:pt modelId="{A065948B-68A6-4F6D-BF25-02DABF2A43BC}" type="sibTrans" cxnId="{7561D57F-4F98-4149-B34E-704F39DD5C7D}">
      <dgm:prSet/>
      <dgm:spPr/>
      <dgm:t>
        <a:bodyPr/>
        <a:lstStyle/>
        <a:p>
          <a:endParaRPr lang="en-US"/>
        </a:p>
      </dgm:t>
    </dgm:pt>
    <dgm:pt modelId="{39CC1E01-6943-403C-B86C-53C2C05901B5}">
      <dgm:prSet/>
      <dgm:spPr/>
      <dgm:t>
        <a:bodyPr/>
        <a:lstStyle/>
        <a:p>
          <a:r>
            <a:rPr lang="en-US" dirty="0"/>
            <a:t>Official BAT-W Rating is assigned.  BAT2 W Ratings are assigned as Base Levels and Plus levels</a:t>
          </a:r>
        </a:p>
      </dgm:t>
    </dgm:pt>
    <dgm:pt modelId="{533DFC80-A12B-4125-AA9A-1C110A94EF64}" type="parTrans" cxnId="{97BB6E62-8990-47DD-88FE-43AED3770B22}">
      <dgm:prSet/>
      <dgm:spPr/>
      <dgm:t>
        <a:bodyPr/>
        <a:lstStyle/>
        <a:p>
          <a:endParaRPr lang="en-US"/>
        </a:p>
      </dgm:t>
    </dgm:pt>
    <dgm:pt modelId="{7B695113-80C2-41BF-AF07-4C933D7E2113}" type="sibTrans" cxnId="{97BB6E62-8990-47DD-88FE-43AED3770B22}">
      <dgm:prSet/>
      <dgm:spPr/>
      <dgm:t>
        <a:bodyPr/>
        <a:lstStyle/>
        <a:p>
          <a:endParaRPr lang="en-US"/>
        </a:p>
      </dgm:t>
    </dgm:pt>
    <dgm:pt modelId="{7B66FF54-F3B8-414C-8DA1-B0933E58AD31}">
      <dgm:prSet/>
      <dgm:spPr/>
      <dgm:t>
        <a:bodyPr/>
        <a:lstStyle/>
        <a:p>
          <a:r>
            <a:rPr lang="en-US" dirty="0"/>
            <a:t>Each prompt targets a specific task.  </a:t>
          </a:r>
        </a:p>
      </dgm:t>
    </dgm:pt>
    <dgm:pt modelId="{CC850F80-B56F-47BC-869D-AC4CFC463203}" type="parTrans" cxnId="{5DBD0B43-F3A0-487F-BB9F-7BE3D8D312B1}">
      <dgm:prSet/>
      <dgm:spPr/>
      <dgm:t>
        <a:bodyPr/>
        <a:lstStyle/>
        <a:p>
          <a:endParaRPr lang="en-US"/>
        </a:p>
      </dgm:t>
    </dgm:pt>
    <dgm:pt modelId="{975A7B9F-8405-4BCF-867F-238C2A2EE5D7}" type="sibTrans" cxnId="{5DBD0B43-F3A0-487F-BB9F-7BE3D8D312B1}">
      <dgm:prSet/>
      <dgm:spPr/>
      <dgm:t>
        <a:bodyPr/>
        <a:lstStyle/>
        <a:p>
          <a:endParaRPr lang="en-US"/>
        </a:p>
      </dgm:t>
    </dgm:pt>
    <dgm:pt modelId="{7A216054-F56C-49BC-9851-25A17B6D6DF1}">
      <dgm:prSet/>
      <dgm:spPr/>
      <dgm:t>
        <a:bodyPr/>
        <a:lstStyle/>
        <a:p>
          <a:r>
            <a:rPr lang="en-US"/>
            <a:t>Writing is evaluated by comparing performance of specific writing  tasks with the criteria described in the STANAG 6001 (Edition 5) descriptors.</a:t>
          </a:r>
          <a:endParaRPr lang="en-US" dirty="0"/>
        </a:p>
      </dgm:t>
    </dgm:pt>
    <dgm:pt modelId="{63E90B0A-9B1E-4F08-85BC-D7B2FF500C33}" type="parTrans" cxnId="{EE2795EA-536B-4DD4-922B-52E8BB7EA2A5}">
      <dgm:prSet/>
      <dgm:spPr/>
      <dgm:t>
        <a:bodyPr/>
        <a:lstStyle/>
        <a:p>
          <a:endParaRPr lang="en-US"/>
        </a:p>
      </dgm:t>
    </dgm:pt>
    <dgm:pt modelId="{2C11F65B-57F3-4FF7-8F3F-555D2BD4D5F8}" type="sibTrans" cxnId="{EE2795EA-536B-4DD4-922B-52E8BB7EA2A5}">
      <dgm:prSet/>
      <dgm:spPr/>
      <dgm:t>
        <a:bodyPr/>
        <a:lstStyle/>
        <a:p>
          <a:endParaRPr lang="en-US"/>
        </a:p>
      </dgm:t>
    </dgm:pt>
    <dgm:pt modelId="{61472689-152C-4CAD-B425-2574D83BEA45}" type="pres">
      <dgm:prSet presAssocID="{CE69745A-C241-4CFF-9CAD-687866F7F842}" presName="linear" presStyleCnt="0">
        <dgm:presLayoutVars>
          <dgm:animLvl val="lvl"/>
          <dgm:resizeHandles val="exact"/>
        </dgm:presLayoutVars>
      </dgm:prSet>
      <dgm:spPr/>
    </dgm:pt>
    <dgm:pt modelId="{41E09ED5-6A3C-47E0-92D1-94478D348501}" type="pres">
      <dgm:prSet presAssocID="{CF887A43-9F17-477C-B48F-71E7BA8CA10B}" presName="parentText" presStyleLbl="node1" presStyleIdx="0" presStyleCnt="5" custLinFactNeighborX="0" custLinFactNeighborY="30526">
        <dgm:presLayoutVars>
          <dgm:chMax val="0"/>
          <dgm:bulletEnabled val="1"/>
        </dgm:presLayoutVars>
      </dgm:prSet>
      <dgm:spPr/>
    </dgm:pt>
    <dgm:pt modelId="{D1D9A58C-1A05-492B-8203-492BF730191B}" type="pres">
      <dgm:prSet presAssocID="{CF887A43-9F17-477C-B48F-71E7BA8CA10B}" presName="childText" presStyleLbl="revTx" presStyleIdx="0" presStyleCnt="2">
        <dgm:presLayoutVars>
          <dgm:bulletEnabled val="1"/>
        </dgm:presLayoutVars>
      </dgm:prSet>
      <dgm:spPr/>
    </dgm:pt>
    <dgm:pt modelId="{EAD4B724-A799-4B6B-81E7-B8B0ABCA24B6}" type="pres">
      <dgm:prSet presAssocID="{7B66FF54-F3B8-414C-8DA1-B0933E58AD31}" presName="parentText" presStyleLbl="node1" presStyleIdx="1" presStyleCnt="5" custLinFactNeighborX="0" custLinFactNeighborY="43801">
        <dgm:presLayoutVars>
          <dgm:chMax val="0"/>
          <dgm:bulletEnabled val="1"/>
        </dgm:presLayoutVars>
      </dgm:prSet>
      <dgm:spPr/>
    </dgm:pt>
    <dgm:pt modelId="{F71A7C31-7F14-479C-A485-A883DF6822C7}" type="pres">
      <dgm:prSet presAssocID="{975A7B9F-8405-4BCF-867F-238C2A2EE5D7}" presName="spacer" presStyleCnt="0"/>
      <dgm:spPr/>
    </dgm:pt>
    <dgm:pt modelId="{1467FD01-2FBE-4886-B4F3-CD9B35CAA5B9}" type="pres">
      <dgm:prSet presAssocID="{99742564-16F9-459F-A319-B51DAB83ADAB}" presName="parentText" presStyleLbl="node1" presStyleIdx="2" presStyleCnt="5" custLinFactNeighborX="0" custLinFactNeighborY="44093">
        <dgm:presLayoutVars>
          <dgm:chMax val="0"/>
          <dgm:bulletEnabled val="1"/>
        </dgm:presLayoutVars>
      </dgm:prSet>
      <dgm:spPr/>
    </dgm:pt>
    <dgm:pt modelId="{211175DE-B143-4780-B028-5E25EFDF2A8E}" type="pres">
      <dgm:prSet presAssocID="{99742564-16F9-459F-A319-B51DAB83ADAB}" presName="childText" presStyleLbl="revTx" presStyleIdx="1" presStyleCnt="2">
        <dgm:presLayoutVars>
          <dgm:bulletEnabled val="1"/>
        </dgm:presLayoutVars>
      </dgm:prSet>
      <dgm:spPr/>
    </dgm:pt>
    <dgm:pt modelId="{0441523B-7F89-4D4D-BB0A-BADF7F364202}" type="pres">
      <dgm:prSet presAssocID="{7A216054-F56C-49BC-9851-25A17B6D6DF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2AAE95-937A-43F9-BB7D-E9CC722DDE4E}" type="pres">
      <dgm:prSet presAssocID="{2C11F65B-57F3-4FF7-8F3F-555D2BD4D5F8}" presName="spacer" presStyleCnt="0"/>
      <dgm:spPr/>
    </dgm:pt>
    <dgm:pt modelId="{6D505FAD-9072-473B-A097-04A84834E924}" type="pres">
      <dgm:prSet presAssocID="{39CC1E01-6943-403C-B86C-53C2C05901B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DDD953B-2F6A-4473-B0FF-EB181F53A78D}" type="presOf" srcId="{CF887A43-9F17-477C-B48F-71E7BA8CA10B}" destId="{41E09ED5-6A3C-47E0-92D1-94478D348501}" srcOrd="0" destOrd="0" presId="urn:microsoft.com/office/officeart/2005/8/layout/vList2"/>
    <dgm:cxn modelId="{5DBD0B43-F3A0-487F-BB9F-7BE3D8D312B1}" srcId="{CE69745A-C241-4CFF-9CAD-687866F7F842}" destId="{7B66FF54-F3B8-414C-8DA1-B0933E58AD31}" srcOrd="1" destOrd="0" parTransId="{CC850F80-B56F-47BC-869D-AC4CFC463203}" sibTransId="{975A7B9F-8405-4BCF-867F-238C2A2EE5D7}"/>
    <dgm:cxn modelId="{A456DE50-EDD9-4CCC-BABF-9E6AAFBD2374}" srcId="{CE69745A-C241-4CFF-9CAD-687866F7F842}" destId="{99742564-16F9-459F-A319-B51DAB83ADAB}" srcOrd="2" destOrd="0" parTransId="{990F3395-4A01-42AF-A32E-6588E49682FC}" sibTransId="{33AE29AD-B3DB-496C-9248-B956FD8729E4}"/>
    <dgm:cxn modelId="{1A68865B-36F7-4038-80C1-35A58409708F}" type="presOf" srcId="{5A87DBE2-9489-4484-B4C8-4BFEF96EAC13}" destId="{D1D9A58C-1A05-492B-8203-492BF730191B}" srcOrd="0" destOrd="0" presId="urn:microsoft.com/office/officeart/2005/8/layout/vList2"/>
    <dgm:cxn modelId="{97BB6E62-8990-47DD-88FE-43AED3770B22}" srcId="{CE69745A-C241-4CFF-9CAD-687866F7F842}" destId="{39CC1E01-6943-403C-B86C-53C2C05901B5}" srcOrd="4" destOrd="0" parTransId="{533DFC80-A12B-4125-AA9A-1C110A94EF64}" sibTransId="{7B695113-80C2-41BF-AF07-4C933D7E2113}"/>
    <dgm:cxn modelId="{30019465-B10D-4509-835C-238AEE2EB8B5}" type="presOf" srcId="{7B66FF54-F3B8-414C-8DA1-B0933E58AD31}" destId="{EAD4B724-A799-4B6B-81E7-B8B0ABCA24B6}" srcOrd="0" destOrd="0" presId="urn:microsoft.com/office/officeart/2005/8/layout/vList2"/>
    <dgm:cxn modelId="{7561D57F-4F98-4149-B34E-704F39DD5C7D}" srcId="{99742564-16F9-459F-A319-B51DAB83ADAB}" destId="{C79FA6E9-D9B7-4EC7-AA37-B9E5FAD547A4}" srcOrd="0" destOrd="0" parTransId="{629FECA7-A1A9-48C2-A6A6-E7B4EBECBDAF}" sibTransId="{A065948B-68A6-4F6D-BF25-02DABF2A43BC}"/>
    <dgm:cxn modelId="{70C80885-34C6-45BD-A183-5A683F7FC5D0}" type="presOf" srcId="{39CC1E01-6943-403C-B86C-53C2C05901B5}" destId="{6D505FAD-9072-473B-A097-04A84834E924}" srcOrd="0" destOrd="0" presId="urn:microsoft.com/office/officeart/2005/8/layout/vList2"/>
    <dgm:cxn modelId="{05AE37AE-65C9-421B-84B2-F9866CCB05D6}" srcId="{CE69745A-C241-4CFF-9CAD-687866F7F842}" destId="{CF887A43-9F17-477C-B48F-71E7BA8CA10B}" srcOrd="0" destOrd="0" parTransId="{9D91469D-CAC6-4F8F-99FA-2AE1D085329C}" sibTransId="{79E7F742-4C5D-4597-988B-1E7007660D82}"/>
    <dgm:cxn modelId="{D2220EB5-247D-4FAF-B821-DA2A33396B47}" type="presOf" srcId="{CE69745A-C241-4CFF-9CAD-687866F7F842}" destId="{61472689-152C-4CAD-B425-2574D83BEA45}" srcOrd="0" destOrd="0" presId="urn:microsoft.com/office/officeart/2005/8/layout/vList2"/>
    <dgm:cxn modelId="{24D9CDCE-3E43-46B9-8D45-DC9B965A95A1}" type="presOf" srcId="{99742564-16F9-459F-A319-B51DAB83ADAB}" destId="{1467FD01-2FBE-4886-B4F3-CD9B35CAA5B9}" srcOrd="0" destOrd="0" presId="urn:microsoft.com/office/officeart/2005/8/layout/vList2"/>
    <dgm:cxn modelId="{746A7AE9-492B-405D-9668-95B3B980E30F}" type="presOf" srcId="{7A216054-F56C-49BC-9851-25A17B6D6DF1}" destId="{0441523B-7F89-4D4D-BB0A-BADF7F364202}" srcOrd="0" destOrd="0" presId="urn:microsoft.com/office/officeart/2005/8/layout/vList2"/>
    <dgm:cxn modelId="{EE2795EA-536B-4DD4-922B-52E8BB7EA2A5}" srcId="{CE69745A-C241-4CFF-9CAD-687866F7F842}" destId="{7A216054-F56C-49BC-9851-25A17B6D6DF1}" srcOrd="3" destOrd="0" parTransId="{63E90B0A-9B1E-4F08-85BC-D7B2FF500C33}" sibTransId="{2C11F65B-57F3-4FF7-8F3F-555D2BD4D5F8}"/>
    <dgm:cxn modelId="{F6F051EB-F251-4044-B772-B43A9B5DFA28}" srcId="{CF887A43-9F17-477C-B48F-71E7BA8CA10B}" destId="{5A87DBE2-9489-4484-B4C8-4BFEF96EAC13}" srcOrd="0" destOrd="0" parTransId="{80088DEA-412C-4F5E-87A2-7899027C6112}" sibTransId="{352EC173-3E4C-44D4-AEC4-13F68077E4AE}"/>
    <dgm:cxn modelId="{6C6799FB-AE95-411F-9F2E-4ADE1E9BE401}" type="presOf" srcId="{C79FA6E9-D9B7-4EC7-AA37-B9E5FAD547A4}" destId="{211175DE-B143-4780-B028-5E25EFDF2A8E}" srcOrd="0" destOrd="0" presId="urn:microsoft.com/office/officeart/2005/8/layout/vList2"/>
    <dgm:cxn modelId="{6F9E19B7-54FF-476E-AAFD-CB518FFF32AA}" type="presParOf" srcId="{61472689-152C-4CAD-B425-2574D83BEA45}" destId="{41E09ED5-6A3C-47E0-92D1-94478D348501}" srcOrd="0" destOrd="0" presId="urn:microsoft.com/office/officeart/2005/8/layout/vList2"/>
    <dgm:cxn modelId="{CC7EB916-F4B4-45D2-9CBB-D14D863F8DF7}" type="presParOf" srcId="{61472689-152C-4CAD-B425-2574D83BEA45}" destId="{D1D9A58C-1A05-492B-8203-492BF730191B}" srcOrd="1" destOrd="0" presId="urn:microsoft.com/office/officeart/2005/8/layout/vList2"/>
    <dgm:cxn modelId="{11700D39-CDA8-456B-9741-F45F773B4C70}" type="presParOf" srcId="{61472689-152C-4CAD-B425-2574D83BEA45}" destId="{EAD4B724-A799-4B6B-81E7-B8B0ABCA24B6}" srcOrd="2" destOrd="0" presId="urn:microsoft.com/office/officeart/2005/8/layout/vList2"/>
    <dgm:cxn modelId="{DDBA6244-1CB8-4A0B-909A-19ACEC11FB06}" type="presParOf" srcId="{61472689-152C-4CAD-B425-2574D83BEA45}" destId="{F71A7C31-7F14-479C-A485-A883DF6822C7}" srcOrd="3" destOrd="0" presId="urn:microsoft.com/office/officeart/2005/8/layout/vList2"/>
    <dgm:cxn modelId="{6F584418-F61F-4D8C-9798-3D538AA90D20}" type="presParOf" srcId="{61472689-152C-4CAD-B425-2574D83BEA45}" destId="{1467FD01-2FBE-4886-B4F3-CD9B35CAA5B9}" srcOrd="4" destOrd="0" presId="urn:microsoft.com/office/officeart/2005/8/layout/vList2"/>
    <dgm:cxn modelId="{B7861A6F-13C9-4744-AA76-93389CCA7E62}" type="presParOf" srcId="{61472689-152C-4CAD-B425-2574D83BEA45}" destId="{211175DE-B143-4780-B028-5E25EFDF2A8E}" srcOrd="5" destOrd="0" presId="urn:microsoft.com/office/officeart/2005/8/layout/vList2"/>
    <dgm:cxn modelId="{E4E64227-2D3B-4BA9-B297-1A16FF6A58B0}" type="presParOf" srcId="{61472689-152C-4CAD-B425-2574D83BEA45}" destId="{0441523B-7F89-4D4D-BB0A-BADF7F364202}" srcOrd="6" destOrd="0" presId="urn:microsoft.com/office/officeart/2005/8/layout/vList2"/>
    <dgm:cxn modelId="{B0CD8B70-160D-4A51-98EA-705A3438C9C4}" type="presParOf" srcId="{61472689-152C-4CAD-B425-2574D83BEA45}" destId="{B42AAE95-937A-43F9-BB7D-E9CC722DDE4E}" srcOrd="7" destOrd="0" presId="urn:microsoft.com/office/officeart/2005/8/layout/vList2"/>
    <dgm:cxn modelId="{959F1DBC-B030-4B36-AB7F-55B6FD883E97}" type="presParOf" srcId="{61472689-152C-4CAD-B425-2574D83BEA45}" destId="{6D505FAD-9072-473B-A097-04A84834E9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495C1D-50E9-D444-8C6B-F5DA8752CFC3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604501-CEC8-8D4C-88A1-954C586BEA9E}">
      <dgm:prSet phldrT="[Text]" custT="1"/>
      <dgm:spPr/>
      <dgm:t>
        <a:bodyPr/>
        <a:lstStyle/>
        <a:p>
          <a:r>
            <a:rPr lang="en-US" sz="2800" baseline="0" dirty="0">
              <a:solidFill>
                <a:schemeClr val="bg1"/>
              </a:solidFill>
            </a:rPr>
            <a:t>Debater</a:t>
          </a:r>
        </a:p>
      </dgm:t>
    </dgm:pt>
    <dgm:pt modelId="{4B9B1819-45E7-A442-8C5B-3761B55D6B9A}" type="parTrans" cxnId="{1D008886-0349-0643-A860-8A99324678BB}">
      <dgm:prSet/>
      <dgm:spPr/>
      <dgm:t>
        <a:bodyPr/>
        <a:lstStyle/>
        <a:p>
          <a:endParaRPr lang="en-US"/>
        </a:p>
      </dgm:t>
    </dgm:pt>
    <dgm:pt modelId="{A8290FFD-131C-6D47-AE47-D8FFCEEDF1BD}" type="sibTrans" cxnId="{1D008886-0349-0643-A860-8A99324678BB}">
      <dgm:prSet/>
      <dgm:spPr/>
      <dgm:t>
        <a:bodyPr/>
        <a:lstStyle/>
        <a:p>
          <a:endParaRPr lang="en-US"/>
        </a:p>
      </dgm:t>
    </dgm:pt>
    <dgm:pt modelId="{46E39567-1D9D-FA4C-8FC8-72A9251CA63C}">
      <dgm:prSet phldrT="[Text]" custT="1"/>
      <dgm:spPr/>
      <dgm:t>
        <a:bodyPr/>
        <a:lstStyle/>
        <a:p>
          <a:r>
            <a:rPr lang="en-US" sz="2800" baseline="0" dirty="0">
              <a:solidFill>
                <a:schemeClr val="bg1"/>
              </a:solidFill>
            </a:rPr>
            <a:t>Reporter</a:t>
          </a:r>
        </a:p>
      </dgm:t>
    </dgm:pt>
    <dgm:pt modelId="{7D560B9B-BB50-C944-8CFC-BCBABB70965A}" type="parTrans" cxnId="{539971E9-112E-9D4D-961C-0BF44DF4A1AA}">
      <dgm:prSet/>
      <dgm:spPr/>
      <dgm:t>
        <a:bodyPr/>
        <a:lstStyle/>
        <a:p>
          <a:endParaRPr lang="en-US"/>
        </a:p>
      </dgm:t>
    </dgm:pt>
    <dgm:pt modelId="{6F4D09DD-95E7-1C44-8D8B-7F8C64D13E13}" type="sibTrans" cxnId="{539971E9-112E-9D4D-961C-0BF44DF4A1AA}">
      <dgm:prSet/>
      <dgm:spPr/>
      <dgm:t>
        <a:bodyPr/>
        <a:lstStyle/>
        <a:p>
          <a:endParaRPr lang="en-US"/>
        </a:p>
      </dgm:t>
    </dgm:pt>
    <dgm:pt modelId="{4E03CC33-9D04-0E4B-A912-395A85DCC18D}">
      <dgm:prSet phldrT="[Text]" custT="1"/>
      <dgm:spPr/>
      <dgm:t>
        <a:bodyPr/>
        <a:lstStyle/>
        <a:p>
          <a:r>
            <a:rPr lang="en-US" sz="2800" baseline="0" dirty="0">
              <a:solidFill>
                <a:schemeClr val="bg1"/>
              </a:solidFill>
            </a:rPr>
            <a:t>Survivor</a:t>
          </a:r>
        </a:p>
      </dgm:t>
    </dgm:pt>
    <dgm:pt modelId="{A36382D5-8BBB-7640-8150-6C7697343E1F}" type="parTrans" cxnId="{3EF7FD71-3104-6D46-A551-AC7D998655D6}">
      <dgm:prSet/>
      <dgm:spPr/>
      <dgm:t>
        <a:bodyPr/>
        <a:lstStyle/>
        <a:p>
          <a:endParaRPr lang="en-US"/>
        </a:p>
      </dgm:t>
    </dgm:pt>
    <dgm:pt modelId="{00534FAD-621E-6E4C-8575-ADE9E6749498}" type="sibTrans" cxnId="{3EF7FD71-3104-6D46-A551-AC7D998655D6}">
      <dgm:prSet/>
      <dgm:spPr/>
      <dgm:t>
        <a:bodyPr/>
        <a:lstStyle/>
        <a:p>
          <a:endParaRPr lang="en-US"/>
        </a:p>
      </dgm:t>
    </dgm:pt>
    <dgm:pt modelId="{F35BF9C3-E591-0F4B-B30E-AE43936E49DC}" type="pres">
      <dgm:prSet presAssocID="{31495C1D-50E9-D444-8C6B-F5DA8752CFC3}" presName="Name0" presStyleCnt="0">
        <dgm:presLayoutVars>
          <dgm:chMax val="7"/>
          <dgm:resizeHandles val="exact"/>
        </dgm:presLayoutVars>
      </dgm:prSet>
      <dgm:spPr/>
    </dgm:pt>
    <dgm:pt modelId="{83C46F9C-098C-FF42-A56A-2A097C8CC542}" type="pres">
      <dgm:prSet presAssocID="{31495C1D-50E9-D444-8C6B-F5DA8752CFC3}" presName="comp1" presStyleCnt="0"/>
      <dgm:spPr/>
    </dgm:pt>
    <dgm:pt modelId="{AE2682B1-3EFE-1445-AD7B-F1646F40F3BB}" type="pres">
      <dgm:prSet presAssocID="{31495C1D-50E9-D444-8C6B-F5DA8752CFC3}" presName="circle1" presStyleLbl="node1" presStyleIdx="0" presStyleCnt="3" custLinFactNeighborX="7219"/>
      <dgm:spPr/>
    </dgm:pt>
    <dgm:pt modelId="{333F53EF-2292-DB4F-9F0B-C852EF461712}" type="pres">
      <dgm:prSet presAssocID="{31495C1D-50E9-D444-8C6B-F5DA8752CFC3}" presName="c1text" presStyleLbl="node1" presStyleIdx="0" presStyleCnt="3">
        <dgm:presLayoutVars>
          <dgm:bulletEnabled val="1"/>
        </dgm:presLayoutVars>
      </dgm:prSet>
      <dgm:spPr/>
    </dgm:pt>
    <dgm:pt modelId="{D1AEC51D-7580-F543-9BBF-2A6022FF1AB6}" type="pres">
      <dgm:prSet presAssocID="{31495C1D-50E9-D444-8C6B-F5DA8752CFC3}" presName="comp2" presStyleCnt="0"/>
      <dgm:spPr/>
    </dgm:pt>
    <dgm:pt modelId="{E04B93DC-270B-1B4C-816E-30A7EE905C0D}" type="pres">
      <dgm:prSet presAssocID="{31495C1D-50E9-D444-8C6B-F5DA8752CFC3}" presName="circle2" presStyleLbl="node1" presStyleIdx="1" presStyleCnt="3" custLinFactNeighborX="6444" custLinFactNeighborY="0"/>
      <dgm:spPr/>
    </dgm:pt>
    <dgm:pt modelId="{2F004A98-5A30-B746-AEDE-841AF0A76842}" type="pres">
      <dgm:prSet presAssocID="{31495C1D-50E9-D444-8C6B-F5DA8752CFC3}" presName="c2text" presStyleLbl="node1" presStyleIdx="1" presStyleCnt="3">
        <dgm:presLayoutVars>
          <dgm:bulletEnabled val="1"/>
        </dgm:presLayoutVars>
      </dgm:prSet>
      <dgm:spPr/>
    </dgm:pt>
    <dgm:pt modelId="{DD8A0388-A438-7E46-9040-F409844BE61F}" type="pres">
      <dgm:prSet presAssocID="{31495C1D-50E9-D444-8C6B-F5DA8752CFC3}" presName="comp3" presStyleCnt="0"/>
      <dgm:spPr/>
    </dgm:pt>
    <dgm:pt modelId="{CE18EDDB-BE43-0F40-9E0F-688AECC1D159}" type="pres">
      <dgm:prSet presAssocID="{31495C1D-50E9-D444-8C6B-F5DA8752CFC3}" presName="circle3" presStyleLbl="node1" presStyleIdx="2" presStyleCnt="3" custLinFactNeighborX="11940"/>
      <dgm:spPr/>
    </dgm:pt>
    <dgm:pt modelId="{4075C33B-FA7B-174B-81F4-C2F3607491A8}" type="pres">
      <dgm:prSet presAssocID="{31495C1D-50E9-D444-8C6B-F5DA8752CFC3}" presName="c3text" presStyleLbl="node1" presStyleIdx="2" presStyleCnt="3">
        <dgm:presLayoutVars>
          <dgm:bulletEnabled val="1"/>
        </dgm:presLayoutVars>
      </dgm:prSet>
      <dgm:spPr/>
    </dgm:pt>
  </dgm:ptLst>
  <dgm:cxnLst>
    <dgm:cxn modelId="{F364561A-2219-FE4D-B939-C661B49B6F81}" type="presOf" srcId="{9C604501-CEC8-8D4C-88A1-954C586BEA9E}" destId="{AE2682B1-3EFE-1445-AD7B-F1646F40F3BB}" srcOrd="0" destOrd="0" presId="urn:microsoft.com/office/officeart/2005/8/layout/venn2"/>
    <dgm:cxn modelId="{2D071E2B-1F0C-894B-8333-13D205EE5567}" type="presOf" srcId="{46E39567-1D9D-FA4C-8FC8-72A9251CA63C}" destId="{E04B93DC-270B-1B4C-816E-30A7EE905C0D}" srcOrd="0" destOrd="0" presId="urn:microsoft.com/office/officeart/2005/8/layout/venn2"/>
    <dgm:cxn modelId="{304C0D44-D5AB-F84B-8B83-FFED160B9DC8}" type="presOf" srcId="{4E03CC33-9D04-0E4B-A912-395A85DCC18D}" destId="{4075C33B-FA7B-174B-81F4-C2F3607491A8}" srcOrd="1" destOrd="0" presId="urn:microsoft.com/office/officeart/2005/8/layout/venn2"/>
    <dgm:cxn modelId="{6826C05E-D3C6-5C49-A223-7017A0E6E952}" type="presOf" srcId="{31495C1D-50E9-D444-8C6B-F5DA8752CFC3}" destId="{F35BF9C3-E591-0F4B-B30E-AE43936E49DC}" srcOrd="0" destOrd="0" presId="urn:microsoft.com/office/officeart/2005/8/layout/venn2"/>
    <dgm:cxn modelId="{3EF7FD71-3104-6D46-A551-AC7D998655D6}" srcId="{31495C1D-50E9-D444-8C6B-F5DA8752CFC3}" destId="{4E03CC33-9D04-0E4B-A912-395A85DCC18D}" srcOrd="2" destOrd="0" parTransId="{A36382D5-8BBB-7640-8150-6C7697343E1F}" sibTransId="{00534FAD-621E-6E4C-8575-ADE9E6749498}"/>
    <dgm:cxn modelId="{1D008886-0349-0643-A860-8A99324678BB}" srcId="{31495C1D-50E9-D444-8C6B-F5DA8752CFC3}" destId="{9C604501-CEC8-8D4C-88A1-954C586BEA9E}" srcOrd="0" destOrd="0" parTransId="{4B9B1819-45E7-A442-8C5B-3761B55D6B9A}" sibTransId="{A8290FFD-131C-6D47-AE47-D8FFCEEDF1BD}"/>
    <dgm:cxn modelId="{9267A298-6953-D040-BD6F-97F3F48157EE}" type="presOf" srcId="{46E39567-1D9D-FA4C-8FC8-72A9251CA63C}" destId="{2F004A98-5A30-B746-AEDE-841AF0A76842}" srcOrd="1" destOrd="0" presId="urn:microsoft.com/office/officeart/2005/8/layout/venn2"/>
    <dgm:cxn modelId="{582D22E9-F0DD-A04F-AC96-6663D890E54C}" type="presOf" srcId="{9C604501-CEC8-8D4C-88A1-954C586BEA9E}" destId="{333F53EF-2292-DB4F-9F0B-C852EF461712}" srcOrd="1" destOrd="0" presId="urn:microsoft.com/office/officeart/2005/8/layout/venn2"/>
    <dgm:cxn modelId="{539971E9-112E-9D4D-961C-0BF44DF4A1AA}" srcId="{31495C1D-50E9-D444-8C6B-F5DA8752CFC3}" destId="{46E39567-1D9D-FA4C-8FC8-72A9251CA63C}" srcOrd="1" destOrd="0" parTransId="{7D560B9B-BB50-C944-8CFC-BCBABB70965A}" sibTransId="{6F4D09DD-95E7-1C44-8D8B-7F8C64D13E13}"/>
    <dgm:cxn modelId="{126098F5-5EA9-CE46-9562-EFE58C89C04A}" type="presOf" srcId="{4E03CC33-9D04-0E4B-A912-395A85DCC18D}" destId="{CE18EDDB-BE43-0F40-9E0F-688AECC1D159}" srcOrd="0" destOrd="0" presId="urn:microsoft.com/office/officeart/2005/8/layout/venn2"/>
    <dgm:cxn modelId="{969CF679-E239-5D40-8E09-72A6217A14BC}" type="presParOf" srcId="{F35BF9C3-E591-0F4B-B30E-AE43936E49DC}" destId="{83C46F9C-098C-FF42-A56A-2A097C8CC542}" srcOrd="0" destOrd="0" presId="urn:microsoft.com/office/officeart/2005/8/layout/venn2"/>
    <dgm:cxn modelId="{E55ED872-D15F-404D-8C58-340A83418025}" type="presParOf" srcId="{83C46F9C-098C-FF42-A56A-2A097C8CC542}" destId="{AE2682B1-3EFE-1445-AD7B-F1646F40F3BB}" srcOrd="0" destOrd="0" presId="urn:microsoft.com/office/officeart/2005/8/layout/venn2"/>
    <dgm:cxn modelId="{E0D92647-FAF6-414A-831E-C9CF58FF73B7}" type="presParOf" srcId="{83C46F9C-098C-FF42-A56A-2A097C8CC542}" destId="{333F53EF-2292-DB4F-9F0B-C852EF461712}" srcOrd="1" destOrd="0" presId="urn:microsoft.com/office/officeart/2005/8/layout/venn2"/>
    <dgm:cxn modelId="{77733643-7F1B-6E4D-9D60-8909244C8DF6}" type="presParOf" srcId="{F35BF9C3-E591-0F4B-B30E-AE43936E49DC}" destId="{D1AEC51D-7580-F543-9BBF-2A6022FF1AB6}" srcOrd="1" destOrd="0" presId="urn:microsoft.com/office/officeart/2005/8/layout/venn2"/>
    <dgm:cxn modelId="{9ABBC3B2-E3E1-8F40-9E55-1B8C3688C7DE}" type="presParOf" srcId="{D1AEC51D-7580-F543-9BBF-2A6022FF1AB6}" destId="{E04B93DC-270B-1B4C-816E-30A7EE905C0D}" srcOrd="0" destOrd="0" presId="urn:microsoft.com/office/officeart/2005/8/layout/venn2"/>
    <dgm:cxn modelId="{78899463-41AC-F945-B2C2-05B97A1CB13B}" type="presParOf" srcId="{D1AEC51D-7580-F543-9BBF-2A6022FF1AB6}" destId="{2F004A98-5A30-B746-AEDE-841AF0A76842}" srcOrd="1" destOrd="0" presId="urn:microsoft.com/office/officeart/2005/8/layout/venn2"/>
    <dgm:cxn modelId="{B07A4A2B-82EB-4F4C-8111-D3B734BA9F69}" type="presParOf" srcId="{F35BF9C3-E591-0F4B-B30E-AE43936E49DC}" destId="{DD8A0388-A438-7E46-9040-F409844BE61F}" srcOrd="2" destOrd="0" presId="urn:microsoft.com/office/officeart/2005/8/layout/venn2"/>
    <dgm:cxn modelId="{D76A6F69-E5EE-1A46-A6C2-C9C8F2AE6DF2}" type="presParOf" srcId="{DD8A0388-A438-7E46-9040-F409844BE61F}" destId="{CE18EDDB-BE43-0F40-9E0F-688AECC1D159}" srcOrd="0" destOrd="0" presId="urn:microsoft.com/office/officeart/2005/8/layout/venn2"/>
    <dgm:cxn modelId="{E3E38AA6-7268-C94C-8D46-218DB5112BFE}" type="presParOf" srcId="{DD8A0388-A438-7E46-9040-F409844BE61F}" destId="{4075C33B-FA7B-174B-81F4-C2F3607491A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269AB-F588-444D-A531-C9E62F938C8E}">
      <dsp:nvSpPr>
        <dsp:cNvPr id="0" name=""/>
        <dsp:cNvSpPr/>
      </dsp:nvSpPr>
      <dsp:spPr>
        <a:xfrm>
          <a:off x="1235" y="0"/>
          <a:ext cx="4817566" cy="313136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596" tIns="330200" rIns="375596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BAT is an Internet-delivered test of written English</a:t>
          </a:r>
        </a:p>
      </dsp:txBody>
      <dsp:txXfrm>
        <a:off x="1235" y="1189918"/>
        <a:ext cx="4817566" cy="1878818"/>
      </dsp:txXfrm>
    </dsp:sp>
    <dsp:sp modelId="{24A0EE26-9D37-409A-BB91-937BFD6FACD2}">
      <dsp:nvSpPr>
        <dsp:cNvPr id="0" name=""/>
        <dsp:cNvSpPr/>
      </dsp:nvSpPr>
      <dsp:spPr>
        <a:xfrm>
          <a:off x="1940313" y="313136"/>
          <a:ext cx="939409" cy="9394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40" tIns="12700" rIns="73240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1</a:t>
          </a:r>
          <a:endParaRPr lang="en-US" sz="4500" kern="1200" dirty="0"/>
        </a:p>
      </dsp:txBody>
      <dsp:txXfrm>
        <a:off x="2077886" y="450709"/>
        <a:ext cx="664263" cy="664263"/>
      </dsp:txXfrm>
    </dsp:sp>
    <dsp:sp modelId="{3A05920C-E9C3-448A-8F08-AF67A58515F7}">
      <dsp:nvSpPr>
        <dsp:cNvPr id="0" name=""/>
        <dsp:cNvSpPr/>
      </dsp:nvSpPr>
      <dsp:spPr>
        <a:xfrm>
          <a:off x="1235" y="3131292"/>
          <a:ext cx="4817566" cy="72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F1109-DDAA-4CF0-81ED-9A5B92D94F26}">
      <dsp:nvSpPr>
        <dsp:cNvPr id="0" name=""/>
        <dsp:cNvSpPr/>
      </dsp:nvSpPr>
      <dsp:spPr>
        <a:xfrm>
          <a:off x="5300558" y="0"/>
          <a:ext cx="4817566" cy="3131364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596" tIns="330200" rIns="375596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b="0" kern="1200" dirty="0"/>
            <a:t>Global assessment of functional writing ability to demonstrate  how well </a:t>
          </a:r>
          <a:r>
            <a:rPr lang="en-US" sz="2200" b="0" kern="1200" dirty="0"/>
            <a:t>a person writes in English </a:t>
          </a:r>
        </a:p>
      </dsp:txBody>
      <dsp:txXfrm>
        <a:off x="5300558" y="1189918"/>
        <a:ext cx="4817566" cy="1878818"/>
      </dsp:txXfrm>
    </dsp:sp>
    <dsp:sp modelId="{F2D6985B-2613-4147-A1A0-E1CA3F9FD528}">
      <dsp:nvSpPr>
        <dsp:cNvPr id="0" name=""/>
        <dsp:cNvSpPr/>
      </dsp:nvSpPr>
      <dsp:spPr>
        <a:xfrm>
          <a:off x="7239636" y="313136"/>
          <a:ext cx="939409" cy="939409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40" tIns="12700" rIns="73240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2</a:t>
          </a:r>
        </a:p>
      </dsp:txBody>
      <dsp:txXfrm>
        <a:off x="7377209" y="450709"/>
        <a:ext cx="664263" cy="664263"/>
      </dsp:txXfrm>
    </dsp:sp>
    <dsp:sp modelId="{545C7AD5-C605-4C08-852A-A730E42E866C}">
      <dsp:nvSpPr>
        <dsp:cNvPr id="0" name=""/>
        <dsp:cNvSpPr/>
      </dsp:nvSpPr>
      <dsp:spPr>
        <a:xfrm>
          <a:off x="5300558" y="3131292"/>
          <a:ext cx="4817566" cy="7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1DAE0-273A-471F-9C28-2630ACFDED19}">
      <dsp:nvSpPr>
        <dsp:cNvPr id="0" name=""/>
        <dsp:cNvSpPr/>
      </dsp:nvSpPr>
      <dsp:spPr>
        <a:xfrm>
          <a:off x="0" y="381762"/>
          <a:ext cx="6513603" cy="164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Ensure a common understanding of terminology used in NATO testing contexts</a:t>
          </a:r>
        </a:p>
      </dsp:txBody>
      <dsp:txXfrm>
        <a:off x="80532" y="462294"/>
        <a:ext cx="6352539" cy="1488636"/>
      </dsp:txXfrm>
    </dsp:sp>
    <dsp:sp modelId="{E27A00A2-570C-47CD-A600-8BBFA4D1C0A8}">
      <dsp:nvSpPr>
        <dsp:cNvPr id="0" name=""/>
        <dsp:cNvSpPr/>
      </dsp:nvSpPr>
      <dsp:spPr>
        <a:xfrm>
          <a:off x="0" y="2117862"/>
          <a:ext cx="6513603" cy="16497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All  raters across all member nations share a common terminology that allows them to talk about performance</a:t>
          </a:r>
        </a:p>
      </dsp:txBody>
      <dsp:txXfrm>
        <a:off x="80532" y="2198394"/>
        <a:ext cx="6352539" cy="1488636"/>
      </dsp:txXfrm>
    </dsp:sp>
    <dsp:sp modelId="{21B9B1CC-5DF9-4771-BBB5-71BCFFABC00B}">
      <dsp:nvSpPr>
        <dsp:cNvPr id="0" name=""/>
        <dsp:cNvSpPr/>
      </dsp:nvSpPr>
      <dsp:spPr>
        <a:xfrm>
          <a:off x="0" y="3853963"/>
          <a:ext cx="6513603" cy="16497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Prepare raters to participate in a benchmarking research initiative</a:t>
          </a:r>
        </a:p>
      </dsp:txBody>
      <dsp:txXfrm>
        <a:off x="80532" y="3934495"/>
        <a:ext cx="6352539" cy="1488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09ED5-6A3C-47E0-92D1-94478D348501}">
      <dsp:nvSpPr>
        <dsp:cNvPr id="0" name=""/>
        <dsp:cNvSpPr/>
      </dsp:nvSpPr>
      <dsp:spPr>
        <a:xfrm>
          <a:off x="0" y="166456"/>
          <a:ext cx="6513603" cy="10069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Measures how well a person writes spontaneously without resources: dictionary, grammar text, etc.</a:t>
          </a:r>
        </a:p>
      </dsp:txBody>
      <dsp:txXfrm>
        <a:off x="49154" y="215610"/>
        <a:ext cx="6415295" cy="908623"/>
      </dsp:txXfrm>
    </dsp:sp>
    <dsp:sp modelId="{D1D9A58C-1A05-492B-8203-492BF730191B}">
      <dsp:nvSpPr>
        <dsp:cNvPr id="0" name=""/>
        <dsp:cNvSpPr/>
      </dsp:nvSpPr>
      <dsp:spPr>
        <a:xfrm>
          <a:off x="0" y="1082396"/>
          <a:ext cx="6513603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dirty="0"/>
        </a:p>
      </dsp:txBody>
      <dsp:txXfrm>
        <a:off x="0" y="1082396"/>
        <a:ext cx="6513603" cy="298080"/>
      </dsp:txXfrm>
    </dsp:sp>
    <dsp:sp modelId="{EAD4B724-A799-4B6B-81E7-B8B0ABCA24B6}">
      <dsp:nvSpPr>
        <dsp:cNvPr id="0" name=""/>
        <dsp:cNvSpPr/>
      </dsp:nvSpPr>
      <dsp:spPr>
        <a:xfrm>
          <a:off x="0" y="1403182"/>
          <a:ext cx="6513603" cy="1006931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Each prompt targets a specific task.  </a:t>
          </a:r>
        </a:p>
      </dsp:txBody>
      <dsp:txXfrm>
        <a:off x="49154" y="1452336"/>
        <a:ext cx="6415295" cy="908623"/>
      </dsp:txXfrm>
    </dsp:sp>
    <dsp:sp modelId="{1467FD01-2FBE-4886-B4F3-CD9B35CAA5B9}">
      <dsp:nvSpPr>
        <dsp:cNvPr id="0" name=""/>
        <dsp:cNvSpPr/>
      </dsp:nvSpPr>
      <dsp:spPr>
        <a:xfrm>
          <a:off x="0" y="2570679"/>
          <a:ext cx="6513603" cy="1006931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Assessment criteria are Global writing task, discourse type and length, contexts and content areas, accuracy.</a:t>
          </a:r>
        </a:p>
      </dsp:txBody>
      <dsp:txXfrm>
        <a:off x="49154" y="2619833"/>
        <a:ext cx="6415295" cy="908623"/>
      </dsp:txXfrm>
    </dsp:sp>
    <dsp:sp modelId="{211175DE-B143-4780-B028-5E25EFDF2A8E}">
      <dsp:nvSpPr>
        <dsp:cNvPr id="0" name=""/>
        <dsp:cNvSpPr/>
      </dsp:nvSpPr>
      <dsp:spPr>
        <a:xfrm>
          <a:off x="0" y="3446178"/>
          <a:ext cx="6513603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dirty="0"/>
        </a:p>
      </dsp:txBody>
      <dsp:txXfrm>
        <a:off x="0" y="3446178"/>
        <a:ext cx="6513603" cy="298080"/>
      </dsp:txXfrm>
    </dsp:sp>
    <dsp:sp modelId="{0441523B-7F89-4D4D-BB0A-BADF7F364202}">
      <dsp:nvSpPr>
        <dsp:cNvPr id="0" name=""/>
        <dsp:cNvSpPr/>
      </dsp:nvSpPr>
      <dsp:spPr>
        <a:xfrm>
          <a:off x="0" y="3744258"/>
          <a:ext cx="6513603" cy="1006931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Writing is evaluated by comparing performance of specific writing  tasks with the criteria described in the STANAG 6001 (Edition 5) descriptors.</a:t>
          </a:r>
          <a:endParaRPr lang="en-US" sz="1800" kern="1200" dirty="0"/>
        </a:p>
      </dsp:txBody>
      <dsp:txXfrm>
        <a:off x="49154" y="3793412"/>
        <a:ext cx="6415295" cy="908623"/>
      </dsp:txXfrm>
    </dsp:sp>
    <dsp:sp modelId="{6D505FAD-9072-473B-A097-04A84834E924}">
      <dsp:nvSpPr>
        <dsp:cNvPr id="0" name=""/>
        <dsp:cNvSpPr/>
      </dsp:nvSpPr>
      <dsp:spPr>
        <a:xfrm>
          <a:off x="0" y="4803029"/>
          <a:ext cx="6513603" cy="1006931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Official BAT-W Rating is assigned.  BAT2 W Ratings are assigned as Base Levels and Plus levels</a:t>
          </a:r>
        </a:p>
      </dsp:txBody>
      <dsp:txXfrm>
        <a:off x="49154" y="4852183"/>
        <a:ext cx="6415295" cy="908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682B1-3EFE-1445-AD7B-F1646F40F3BB}">
      <dsp:nvSpPr>
        <dsp:cNvPr id="0" name=""/>
        <dsp:cNvSpPr/>
      </dsp:nvSpPr>
      <dsp:spPr>
        <a:xfrm>
          <a:off x="1695930" y="0"/>
          <a:ext cx="4800600" cy="48006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>
              <a:solidFill>
                <a:schemeClr val="bg1"/>
              </a:solidFill>
            </a:rPr>
            <a:t>Debater</a:t>
          </a:r>
        </a:p>
      </dsp:txBody>
      <dsp:txXfrm>
        <a:off x="3257325" y="240029"/>
        <a:ext cx="1677809" cy="720090"/>
      </dsp:txXfrm>
    </dsp:sp>
    <dsp:sp modelId="{E04B93DC-270B-1B4C-816E-30A7EE905C0D}">
      <dsp:nvSpPr>
        <dsp:cNvPr id="0" name=""/>
        <dsp:cNvSpPr/>
      </dsp:nvSpPr>
      <dsp:spPr>
        <a:xfrm>
          <a:off x="2181462" y="1200149"/>
          <a:ext cx="3600450" cy="36004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>
              <a:solidFill>
                <a:schemeClr val="bg1"/>
              </a:solidFill>
            </a:rPr>
            <a:t>Reporter</a:t>
          </a:r>
        </a:p>
      </dsp:txBody>
      <dsp:txXfrm>
        <a:off x="3142783" y="1425178"/>
        <a:ext cx="1677809" cy="675084"/>
      </dsp:txXfrm>
    </dsp:sp>
    <dsp:sp modelId="{CE18EDDB-BE43-0F40-9E0F-688AECC1D159}">
      <dsp:nvSpPr>
        <dsp:cNvPr id="0" name=""/>
        <dsp:cNvSpPr/>
      </dsp:nvSpPr>
      <dsp:spPr>
        <a:xfrm>
          <a:off x="2836120" y="2400300"/>
          <a:ext cx="2400300" cy="24003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>
              <a:solidFill>
                <a:schemeClr val="bg1"/>
              </a:solidFill>
            </a:rPr>
            <a:t>Survivor</a:t>
          </a:r>
        </a:p>
      </dsp:txBody>
      <dsp:txXfrm>
        <a:off x="3187636" y="3000375"/>
        <a:ext cx="1697268" cy="1200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997B6-77E7-4C79-B123-E3BF9837BD89}" type="datetimeFigureOut">
              <a:rPr lang="en-US" smtClean="0"/>
              <a:t>9/2/19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40EE8-DAAB-4E00-92C0-98EA700A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9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0FAC0-7A04-4292-8BB8-D5DE506929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548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E2B514E-A9A6-433C-A65B-C4C3CD45F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02919C7-19E4-44EC-92B2-5E5021E7E6AA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E7B7765-68A5-4155-8E3A-CEBBA6E379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65E0442B-0E4F-49C7-85EA-D7DD71776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2E4C58F6-B6B2-4D1A-BCAA-587B5AC4E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399359-C611-437B-B3DE-8FD80DC21F4E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DA888359-4455-4CE0-A1C9-2A26976FA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6BB5FA76-0AE7-47F5-AD2C-60927CCF7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687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355783ED-3E11-44FB-8648-F8994829BA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280FF2-2A8E-4FBC-9055-208264BC7B18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DFA041EB-C5E8-455E-924B-C812977BD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20DB7D05-C666-478D-9A53-78609D07D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2056F7C-7301-4015-867B-BFEA8F819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fld id="{1E3DB715-56C6-4B2B-ADF9-64D07A460672}" type="slidenum">
              <a:rPr lang="en-US" altLang="en-US" smtClean="0">
                <a:latin typeface="Arial" panose="020B0604020202020204" pitchFamily="34" charset="0"/>
              </a:rPr>
              <a:pPr fontAlgn="base">
                <a:spcAft>
                  <a:spcPct val="0"/>
                </a:spcAft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84D71CB-7D8C-420F-94B6-CD2412ABE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AE24FD3-ECD4-4595-8E9F-648ABE42C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29200" cy="41814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37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40AB461-443F-4459-B694-D39ED20A1A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fld id="{860AFBF1-48B8-47FC-8792-529C75687796}" type="slidenum">
              <a:rPr lang="en-US" altLang="en-US" smtClean="0">
                <a:latin typeface="Arial" panose="020B0604020202020204" pitchFamily="34" charset="0"/>
              </a:rPr>
              <a:pPr fontAlgn="base">
                <a:spcAft>
                  <a:spcPct val="0"/>
                </a:spcAft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7890258-35E5-45EB-83D8-AA6E5E5010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B8D0CC4-7EE5-4D15-9EB0-C3A187127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19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CEE95A3-D2E6-47C5-AF5F-CCD880B9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CD0022-9345-4B62-8B6A-4F462942A0E3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38E3E72-355E-47B0-8B7D-01E1531DD3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BFC26B-939E-4F2D-A28D-F961BF96D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81A5E6C-08B5-405E-B5F2-5501BBCB22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87094A-310A-4082-8EE9-B3E1557031BB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4BEDFB8-1C02-48E9-9595-0CE797FE6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B744D36-A6D2-4E8D-8C7E-48BE3DE2B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C39E8E7-651D-4751-BBC1-C1664F458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02F4C8-0965-4121-AB7B-215EDA1A006E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B805C44-517B-4517-B5FD-38DF9F814E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61AB923-4E00-46A0-99EA-2EF7B33CD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DE60FA4-7A6D-4669-9A16-A12F7913B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6F638A-55D3-4A0D-99BF-6711170C1238}" type="slidenum">
              <a:rPr lang="en-US" altLang="en-US" smtClean="0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BAB960C-8D0C-490D-B187-9227C98E5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B2EF0B5-6147-4349-9854-84F57B956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DA6E4E7-5DDF-453E-98E3-9CAFBBB507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2D046D-ABD0-4E50-BAB2-08B005C98780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049B441-E165-4C26-B25C-5F80F09D0B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5FC88B1-9D8D-46B8-93C9-9392D78DD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517DB24-5F50-4549-958D-1B37CE2FFF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DD947E-9970-485D-B466-42D141499FC9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0B051B5-3B48-4DA2-A90D-016E915FD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EBE7585-63C3-4C3C-868B-ADA222E93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3B32DC-7942-468C-93F1-78D273912B2D}"/>
              </a:ext>
            </a:extLst>
          </p:cNvPr>
          <p:cNvSpPr/>
          <p:nvPr/>
        </p:nvSpPr>
        <p:spPr>
          <a:xfrm>
            <a:off x="4038600" y="3630614"/>
            <a:ext cx="4199467" cy="92075"/>
          </a:xfrm>
          <a:prstGeom prst="rect">
            <a:avLst/>
          </a:prstGeom>
          <a:solidFill>
            <a:srgbClr val="6E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24B9E-4C0C-4228-A507-1420B8D0C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noFill/>
          </a:ln>
        </p:spPr>
        <p:txBody>
          <a:bodyPr anchor="b"/>
          <a:lstStyle>
            <a:lvl1pPr algn="ctr">
              <a:defRPr sz="45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CEBB2-FCEB-436D-8945-73A4CE83B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52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912D9-355D-4A58-A75F-B34EA84776DF}"/>
              </a:ext>
            </a:extLst>
          </p:cNvPr>
          <p:cNvSpPr/>
          <p:nvPr/>
        </p:nvSpPr>
        <p:spPr>
          <a:xfrm>
            <a:off x="3672418" y="1498601"/>
            <a:ext cx="4847167" cy="73025"/>
          </a:xfrm>
          <a:prstGeom prst="rect">
            <a:avLst/>
          </a:prstGeom>
          <a:solidFill>
            <a:srgbClr val="6E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83111-C1FF-49BE-B8D7-A71B7FB9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A38B7-DD36-4732-AA1A-77CC3A118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82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A46D9C-B639-4A2C-8796-55AF2B5E1883}"/>
              </a:ext>
            </a:extLst>
          </p:cNvPr>
          <p:cNvSpPr/>
          <p:nvPr/>
        </p:nvSpPr>
        <p:spPr>
          <a:xfrm rot="5400000">
            <a:off x="7902311" y="3225536"/>
            <a:ext cx="2189162" cy="91016"/>
          </a:xfrm>
          <a:prstGeom prst="rect">
            <a:avLst/>
          </a:prstGeom>
          <a:solidFill>
            <a:srgbClr val="6E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FFF58-5543-4C54-B09F-CC492236A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412DE-1833-45E1-8A26-E7802B1D6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371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5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8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81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64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03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62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8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AAF90-AA7D-44B6-844D-87AF7E44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C8498-5427-4313-B4C5-39FB8BB8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85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44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2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9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6C7C29-A899-43CD-9412-D02CDEEDBADF}"/>
              </a:ext>
            </a:extLst>
          </p:cNvPr>
          <p:cNvSpPr/>
          <p:nvPr/>
        </p:nvSpPr>
        <p:spPr>
          <a:xfrm>
            <a:off x="4038600" y="4333875"/>
            <a:ext cx="4199467" cy="90488"/>
          </a:xfrm>
          <a:prstGeom prst="rect">
            <a:avLst/>
          </a:prstGeom>
          <a:solidFill>
            <a:srgbClr val="6E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FFE5F-D239-4E57-95DC-8C070180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43980"/>
            <a:ext cx="10515600" cy="2852737"/>
          </a:xfrm>
        </p:spPr>
        <p:txBody>
          <a:bodyPr anchor="b"/>
          <a:lstStyle>
            <a:lvl1pPr>
              <a:defRPr sz="45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1387-B18A-4D64-898E-9E55F800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1C508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9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AF6D34-C123-43B3-8476-A9FEFE7ADBF4}"/>
              </a:ext>
            </a:extLst>
          </p:cNvPr>
          <p:cNvSpPr/>
          <p:nvPr/>
        </p:nvSpPr>
        <p:spPr>
          <a:xfrm>
            <a:off x="3672418" y="1498601"/>
            <a:ext cx="4847167" cy="73025"/>
          </a:xfrm>
          <a:prstGeom prst="rect">
            <a:avLst/>
          </a:prstGeom>
          <a:solidFill>
            <a:srgbClr val="6E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6B477-9C2C-4E28-8CE3-F9995AF8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1CFE-E310-402C-8D79-B397AA0E1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1B967-2C55-4C6C-A3E4-6EF381F7F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83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BC5308-1BF2-43DD-A764-F2336D93A88C}"/>
              </a:ext>
            </a:extLst>
          </p:cNvPr>
          <p:cNvSpPr/>
          <p:nvPr/>
        </p:nvSpPr>
        <p:spPr>
          <a:xfrm>
            <a:off x="3672418" y="1498601"/>
            <a:ext cx="4847167" cy="73025"/>
          </a:xfrm>
          <a:prstGeom prst="rect">
            <a:avLst/>
          </a:prstGeom>
          <a:solidFill>
            <a:srgbClr val="6E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2EC3F-AE05-4237-9F22-97BE7A61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E0BBF-84EB-4252-ACD3-EF618C63A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A51EF-2782-4E5A-998F-2C22C3912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BA116-D9FA-417B-AC02-9980992ED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5E709-D21E-486E-9652-80351516F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3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F9CE10-2E41-42FF-BBE9-90A1A73A3D6A}"/>
              </a:ext>
            </a:extLst>
          </p:cNvPr>
          <p:cNvSpPr/>
          <p:nvPr/>
        </p:nvSpPr>
        <p:spPr>
          <a:xfrm>
            <a:off x="3672418" y="1498601"/>
            <a:ext cx="4847167" cy="73025"/>
          </a:xfrm>
          <a:prstGeom prst="rect">
            <a:avLst/>
          </a:prstGeom>
          <a:solidFill>
            <a:srgbClr val="6E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A937F-67D3-430D-9987-F950B72D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5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57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D6C294-8946-4DF6-8CEE-3F8138297D51}"/>
              </a:ext>
            </a:extLst>
          </p:cNvPr>
          <p:cNvSpPr/>
          <p:nvPr/>
        </p:nvSpPr>
        <p:spPr>
          <a:xfrm>
            <a:off x="1695452" y="2184401"/>
            <a:ext cx="2188633" cy="61913"/>
          </a:xfrm>
          <a:prstGeom prst="rect">
            <a:avLst/>
          </a:prstGeom>
          <a:solidFill>
            <a:srgbClr val="6E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35E5E-8041-4A08-A69F-CA16EBBA1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7411E-2545-47BA-A407-038172545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D6647-FC5D-466A-A971-ACEAF46C0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5629"/>
            <a:ext cx="3932237" cy="343335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16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4A31D9-6330-4838-ACE6-D11EFCBB48C2}"/>
              </a:ext>
            </a:extLst>
          </p:cNvPr>
          <p:cNvSpPr/>
          <p:nvPr/>
        </p:nvSpPr>
        <p:spPr>
          <a:xfrm>
            <a:off x="1695452" y="2184401"/>
            <a:ext cx="2188633" cy="61913"/>
          </a:xfrm>
          <a:prstGeom prst="rect">
            <a:avLst/>
          </a:prstGeom>
          <a:solidFill>
            <a:srgbClr val="6E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FC7412-11FE-43F3-9BCC-0FE2B2B7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25324-8F9A-4042-91D0-A8B696DDD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78DAA-3D88-4422-BCA3-87CBB5864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5629"/>
            <a:ext cx="3932237" cy="343335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83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>
            <a:extLst>
              <a:ext uri="{FF2B5EF4-FFF2-40B4-BE49-F238E27FC236}">
                <a16:creationId xmlns:a16="http://schemas.microsoft.com/office/drawing/2014/main" id="{0684E727-957A-4AA3-8783-990EC292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1" y="230188"/>
            <a:ext cx="451061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6D7D7DC-3586-4691-B823-E8253F7FA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C17B39C-C4BA-446D-BB53-B3191B7DA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2B4C50B6-A703-42BB-A2A5-779BC340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1600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2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1C508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C5081"/>
          </a:solidFill>
          <a:latin typeface="Lato Light"/>
          <a:ea typeface="Lato Light"/>
          <a:cs typeface="Lato Light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C5081"/>
          </a:solidFill>
          <a:latin typeface="Lato Light"/>
          <a:ea typeface="Lato Light"/>
          <a:cs typeface="Lato Light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C5081"/>
          </a:solidFill>
          <a:latin typeface="Lato Light"/>
          <a:ea typeface="Lato Light"/>
          <a:cs typeface="Lato Light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C5081"/>
          </a:solidFill>
          <a:latin typeface="Lato Light"/>
          <a:ea typeface="Lato Light"/>
          <a:cs typeface="Lato Light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C5081"/>
          </a:solidFill>
          <a:latin typeface="Lato Light"/>
          <a:ea typeface="Lato Light"/>
          <a:cs typeface="Lato Light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C5081"/>
          </a:solidFill>
          <a:latin typeface="Lato Light"/>
          <a:ea typeface="Lato Light"/>
          <a:cs typeface="Lato Light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C5081"/>
          </a:solidFill>
          <a:latin typeface="Lato Light"/>
          <a:ea typeface="Lato Light"/>
          <a:cs typeface="Lato Light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C5081"/>
          </a:solidFill>
          <a:latin typeface="Lato Light"/>
          <a:ea typeface="Lato Light"/>
          <a:cs typeface="Lato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1C508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508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1C508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1C508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1C508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40BE8-292E-471C-936E-C44148593EC1}" type="datetimeFigureOut">
              <a:rPr lang="en-US" smtClean="0"/>
              <a:pPr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0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EG_key_blue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328" y="3816095"/>
            <a:ext cx="9229344" cy="194403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BILC Testing Workshop</a:t>
            </a:r>
            <a:br>
              <a:rPr lang="en-US" sz="4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Tours, France</a:t>
            </a:r>
            <a:br>
              <a:rPr lang="en-US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September 3-5, 2019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328" y="3442112"/>
            <a:ext cx="10128080" cy="287024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Workshop #2</a:t>
            </a:r>
            <a:endParaRPr lang="en-US" sz="5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4400" dirty="0"/>
          </a:p>
          <a:p>
            <a:r>
              <a:rPr lang="en-US" sz="5200" dirty="0"/>
              <a:t>BAT2 Writing</a:t>
            </a:r>
          </a:p>
          <a:p>
            <a:r>
              <a:rPr lang="en-US" sz="4400" dirty="0"/>
              <a:t> </a:t>
            </a:r>
          </a:p>
          <a:p>
            <a:r>
              <a:rPr lang="en-US" sz="4400" dirty="0"/>
              <a:t> </a:t>
            </a:r>
            <a:endParaRPr lang="en-US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3" y="4676740"/>
            <a:ext cx="1647463" cy="162389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1" y="990712"/>
            <a:ext cx="1721791" cy="136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145" y="4489719"/>
            <a:ext cx="1623891" cy="16238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E6F972-542B-4907-8B85-0B1DFCC52E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1328" y="2795932"/>
            <a:ext cx="2584045" cy="18507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4DD3AF-BE59-4B30-8A1E-6B9FC83A2E0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8714" y="653410"/>
            <a:ext cx="2799214" cy="20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6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6F925F5-6342-409C-9BB8-96E345171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8689" y="457200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Lato Light"/>
                <a:cs typeface="Lato Light"/>
              </a:rPr>
              <a:t>BAT2 -W Sample Prompt 2  (L2/L3)</a:t>
            </a:r>
          </a:p>
        </p:txBody>
      </p:sp>
      <p:sp>
        <p:nvSpPr>
          <p:cNvPr id="46083" name="Rectangle 7">
            <a:extLst>
              <a:ext uri="{FF2B5EF4-FFF2-40B4-BE49-F238E27FC236}">
                <a16:creationId xmlns:a16="http://schemas.microsoft.com/office/drawing/2014/main" id="{6E600A1E-75E5-4D3A-98CE-36D906421E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8610600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You have been asked to write an essay for new soldiers entering basic training.  Your essay should do the following:</a:t>
            </a:r>
          </a:p>
          <a:p>
            <a:pPr marL="0" indent="0">
              <a:buNone/>
            </a:pPr>
            <a:endParaRPr lang="en-US" altLang="en-US"/>
          </a:p>
          <a:p>
            <a:pPr marL="0" indent="0"/>
            <a:r>
              <a:rPr lang="en-US" altLang="en-US"/>
              <a:t> Provide instructions on what to do to succeed in basic training.  Be sure to describe specific actions they should take. </a:t>
            </a:r>
            <a:r>
              <a:rPr lang="en-US" altLang="en-US">
                <a:solidFill>
                  <a:srgbClr val="FF0000"/>
                </a:solidFill>
              </a:rPr>
              <a:t>(L2)</a:t>
            </a:r>
          </a:p>
          <a:p>
            <a:pPr marL="0" indent="0"/>
            <a:r>
              <a:rPr lang="en-US" altLang="en-US"/>
              <a:t> In general terms, discuss the impact that your suggestions, if followed, would have on a new soldier</a:t>
            </a:r>
            <a:r>
              <a:rPr lang="ja-JP" altLang="en-US">
                <a:ea typeface="游ゴシック" panose="020B0400000000000000" pitchFamily="34" charset="-128"/>
              </a:rPr>
              <a:t>’</a:t>
            </a:r>
            <a:r>
              <a:rPr lang="en-US" altLang="ja-JP">
                <a:ea typeface="游ゴシック" panose="020B0400000000000000" pitchFamily="34" charset="-128"/>
              </a:rPr>
              <a:t>s experience, and also discuss potential outcomes if your advice is not taken. </a:t>
            </a:r>
            <a:r>
              <a:rPr lang="en-US" altLang="ja-JP">
                <a:solidFill>
                  <a:srgbClr val="FF0000"/>
                </a:solidFill>
                <a:ea typeface="游ゴシック" panose="020B0400000000000000" pitchFamily="34" charset="-128"/>
              </a:rPr>
              <a:t>(L3)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46BA4EA-1FDB-43E2-A1B8-16727E0C0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2489" y="615950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Lato Light"/>
                <a:cs typeface="Lato Light"/>
              </a:rPr>
              <a:t>BAT2-W Sample Prompt 3  (L3)</a:t>
            </a:r>
          </a:p>
        </p:txBody>
      </p:sp>
      <p:sp>
        <p:nvSpPr>
          <p:cNvPr id="48131" name="Rectangle 7">
            <a:extLst>
              <a:ext uri="{FF2B5EF4-FFF2-40B4-BE49-F238E27FC236}">
                <a16:creationId xmlns:a16="http://schemas.microsoft.com/office/drawing/2014/main" id="{7605D3A2-29A9-4DE0-B76D-025B1B276F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752600"/>
            <a:ext cx="8534400" cy="4495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You have been asked to write a paper on the topic of technology (i.e. cellular phones, the internet, etc.) and its impact on personal communication in your home country.  Include the following in your paper: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/>
            <a:r>
              <a:rPr lang="en-US" altLang="en-US" sz="2400" dirty="0"/>
              <a:t> Explain in detail the effects that advances in technology have had and continue to have on personal communication in your country.</a:t>
            </a:r>
          </a:p>
          <a:p>
            <a:pPr marL="0" indent="0"/>
            <a:r>
              <a:rPr lang="en-US" altLang="en-US" sz="2400" dirty="0"/>
              <a:t> State whether such technologies have an overall positive or negative effect on personal communication  and provide supporting arguments and justifications for your position.  </a:t>
            </a:r>
            <a:r>
              <a:rPr lang="en-US" altLang="en-US" sz="2400" dirty="0">
                <a:solidFill>
                  <a:srgbClr val="FF0000"/>
                </a:solidFill>
              </a:rPr>
              <a:t>(L3)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A2F982E7-874F-40ED-B6EB-8CB9AA99F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3957" y="681037"/>
            <a:ext cx="8321246" cy="888271"/>
          </a:xfrm>
        </p:spPr>
        <p:txBody>
          <a:bodyPr/>
          <a:lstStyle/>
          <a:p>
            <a:br>
              <a:rPr lang="en-US" altLang="en-US" sz="4000" dirty="0">
                <a:latin typeface="+mn-lt"/>
              </a:rPr>
            </a:b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“Plus” Levels   0+, 1+, 2+</a:t>
            </a:r>
            <a:br>
              <a:rPr lang="en-US" altLang="en-US" sz="4000" dirty="0">
                <a:solidFill>
                  <a:schemeClr val="tx1"/>
                </a:solidFill>
                <a:latin typeface="+mn-lt"/>
              </a:rPr>
            </a:br>
            <a:endParaRPr lang="en-US" alt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A52988FB-168E-4648-8FFC-3A74C07A2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i="1" dirty="0"/>
          </a:p>
          <a:p>
            <a:r>
              <a:rPr lang="en-US" altLang="en-US" sz="2800" i="1" dirty="0"/>
              <a:t>“</a:t>
            </a:r>
            <a:r>
              <a:rPr lang="en-US" altLang="en-US" sz="2800" i="1" dirty="0">
                <a:solidFill>
                  <a:schemeClr val="tx1"/>
                </a:solidFill>
                <a:latin typeface="+mn-lt"/>
              </a:rPr>
              <a:t>Plus level” proficiency as described in this document is understood as language proficiency that is more than halfway between two base levels.</a:t>
            </a:r>
          </a:p>
          <a:p>
            <a:r>
              <a:rPr lang="en-US" altLang="en-US" sz="2800" i="1" dirty="0">
                <a:solidFill>
                  <a:schemeClr val="tx1"/>
                </a:solidFill>
                <a:latin typeface="+mn-lt"/>
              </a:rPr>
              <a:t> “Plus level” proficiency </a:t>
            </a:r>
            <a:r>
              <a:rPr lang="en-US" altLang="en-US" sz="2800" b="1" i="1" dirty="0">
                <a:solidFill>
                  <a:schemeClr val="tx1"/>
                </a:solidFill>
                <a:latin typeface="+mn-lt"/>
              </a:rPr>
              <a:t>substantially exceeds </a:t>
            </a:r>
            <a:r>
              <a:rPr lang="en-US" altLang="en-US" sz="2800" i="1" dirty="0">
                <a:solidFill>
                  <a:schemeClr val="tx1"/>
                </a:solidFill>
                <a:latin typeface="+mn-lt"/>
              </a:rPr>
              <a:t>the base skill level but </a:t>
            </a:r>
            <a:r>
              <a:rPr lang="en-US" altLang="en-US" sz="2800" b="1" i="1" dirty="0">
                <a:solidFill>
                  <a:schemeClr val="tx1"/>
                </a:solidFill>
                <a:latin typeface="+mn-lt"/>
              </a:rPr>
              <a:t>does not fully or consistently meet</a:t>
            </a:r>
            <a:r>
              <a:rPr lang="en-US" altLang="en-US" sz="28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800" b="1" i="1" dirty="0">
                <a:solidFill>
                  <a:schemeClr val="tx1"/>
                </a:solidFill>
                <a:latin typeface="+mn-lt"/>
              </a:rPr>
              <a:t>all </a:t>
            </a:r>
            <a:r>
              <a:rPr lang="en-US" altLang="en-US" sz="2800" i="1" dirty="0">
                <a:solidFill>
                  <a:schemeClr val="tx1"/>
                </a:solidFill>
                <a:latin typeface="+mn-lt"/>
              </a:rPr>
              <a:t>of the criteria for the next higher base level.</a:t>
            </a:r>
            <a:endParaRPr lang="en-US" altLang="en-US" sz="2800" dirty="0">
              <a:solidFill>
                <a:schemeClr val="tx1"/>
              </a:solidFill>
              <a:latin typeface="+mn-lt"/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>
            <a:extLst>
              <a:ext uri="{FF2B5EF4-FFF2-40B4-BE49-F238E27FC236}">
                <a16:creationId xmlns:a16="http://schemas.microsoft.com/office/drawing/2014/main" id="{BC9AA15A-0763-4E3B-B1FE-C1E6894FF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461" y="2939454"/>
            <a:ext cx="10733513" cy="1600200"/>
          </a:xfrm>
        </p:spPr>
        <p:txBody>
          <a:bodyPr/>
          <a:lstStyle/>
          <a:p>
            <a:br>
              <a:rPr lang="en-US" altLang="en-US" sz="4000" dirty="0">
                <a:latin typeface="+mn-lt"/>
              </a:rPr>
            </a:br>
            <a:r>
              <a:rPr lang="en-US" altLang="en-US" sz="4400" dirty="0">
                <a:solidFill>
                  <a:schemeClr val="tx1"/>
                </a:solidFill>
                <a:latin typeface="+mn-lt"/>
              </a:rPr>
              <a:t>Level of the Prompt = Level of Response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38FC695-014C-459B-A969-91738EF841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" b="86"/>
          <a:stretch>
            <a:fillRect/>
          </a:stretch>
        </p:blipFill>
        <p:spPr>
          <a:xfrm rot="13782259">
            <a:off x="6597652" y="878914"/>
            <a:ext cx="2593525" cy="204787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4190D9-31EA-4F8C-A59B-F7D6576AF937}"/>
              </a:ext>
            </a:extLst>
          </p:cNvPr>
          <p:cNvSpPr/>
          <p:nvPr/>
        </p:nvSpPr>
        <p:spPr>
          <a:xfrm>
            <a:off x="749595" y="1548906"/>
            <a:ext cx="5101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/>
              <a:t>Key to rating BAT2 W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804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>
            <a:extLst>
              <a:ext uri="{FF2B5EF4-FFF2-40B4-BE49-F238E27FC236}">
                <a16:creationId xmlns:a16="http://schemas.microsoft.com/office/drawing/2014/main" id="{3EF7BB12-2771-4672-AE3F-A973D1440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6757" y="692151"/>
            <a:ext cx="8941143" cy="1325563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Level of the Prompt = Level of Response</a:t>
            </a:r>
          </a:p>
        </p:txBody>
      </p:sp>
      <p:pic>
        <p:nvPicPr>
          <p:cNvPr id="69635" name="Content Placeholder 8">
            <a:extLst>
              <a:ext uri="{FF2B5EF4-FFF2-40B4-BE49-F238E27FC236}">
                <a16:creationId xmlns:a16="http://schemas.microsoft.com/office/drawing/2014/main" id="{C8660CED-6290-4988-B22D-0283AE4B7C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014" y="2012950"/>
            <a:ext cx="8764587" cy="3614738"/>
          </a:xfrm>
        </p:spPr>
      </p:pic>
    </p:spTree>
    <p:extLst>
      <p:ext uri="{BB962C8B-B14F-4D97-AF65-F5344CB8AC3E}">
        <p14:creationId xmlns:p14="http://schemas.microsoft.com/office/powerpoint/2010/main" val="427752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0879E362-2A80-4311-A6DA-7A283AADD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Level of the Prompt = Level of Response</a:t>
            </a:r>
          </a:p>
        </p:txBody>
      </p:sp>
      <p:pic>
        <p:nvPicPr>
          <p:cNvPr id="70659" name="Content Placeholder 3">
            <a:extLst>
              <a:ext uri="{FF2B5EF4-FFF2-40B4-BE49-F238E27FC236}">
                <a16:creationId xmlns:a16="http://schemas.microsoft.com/office/drawing/2014/main" id="{993D0581-1306-4ABC-B1FF-3F3CBDA8BC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90689"/>
            <a:ext cx="8991600" cy="4802187"/>
          </a:xfrm>
        </p:spPr>
      </p:pic>
    </p:spTree>
    <p:extLst>
      <p:ext uri="{BB962C8B-B14F-4D97-AF65-F5344CB8AC3E}">
        <p14:creationId xmlns:p14="http://schemas.microsoft.com/office/powerpoint/2010/main" val="2520270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1C9E110E-706F-4182-BA88-233DF83BD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0878" y="588963"/>
            <a:ext cx="9799092" cy="1325562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Level of the Prompt = Level of Response</a:t>
            </a:r>
          </a:p>
        </p:txBody>
      </p:sp>
      <p:pic>
        <p:nvPicPr>
          <p:cNvPr id="71683" name="Picture 2">
            <a:extLst>
              <a:ext uri="{FF2B5EF4-FFF2-40B4-BE49-F238E27FC236}">
                <a16:creationId xmlns:a16="http://schemas.microsoft.com/office/drawing/2014/main" id="{B4DCEA27-4866-4CD2-A567-0AB39DD2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05000"/>
            <a:ext cx="83756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73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7434C2E9-DCD9-4803-8E11-669ED5973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Level of the Prompt = Level of Response</a:t>
            </a:r>
          </a:p>
        </p:txBody>
      </p:sp>
      <p:pic>
        <p:nvPicPr>
          <p:cNvPr id="72707" name="Picture 4">
            <a:extLst>
              <a:ext uri="{FF2B5EF4-FFF2-40B4-BE49-F238E27FC236}">
                <a16:creationId xmlns:a16="http://schemas.microsoft.com/office/drawing/2014/main" id="{D50E1699-BA21-42B5-861B-C52F0773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38276"/>
            <a:ext cx="87630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65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798DAA4C-259F-4D03-99AF-4735D6B1F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How Do We Rate BAT2-Ws?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DD1E226A-6038-4DA5-AE43-7240692C2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714501"/>
            <a:ext cx="7886700" cy="4575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en-US" sz="4400" dirty="0">
                <a:solidFill>
                  <a:schemeClr val="tx1"/>
                </a:solidFill>
                <a:ea typeface="+mn-ea"/>
                <a:cs typeface="+mn-cs"/>
              </a:rPr>
              <a:t> Read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44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4400" dirty="0">
                <a:solidFill>
                  <a:schemeClr val="tx1"/>
                </a:solidFill>
                <a:ea typeface="+mn-ea"/>
                <a:cs typeface="+mn-cs"/>
              </a:rPr>
              <a:t>2. Rate</a:t>
            </a:r>
          </a:p>
        </p:txBody>
      </p:sp>
      <p:pic>
        <p:nvPicPr>
          <p:cNvPr id="74756" name="Picture 3">
            <a:extLst>
              <a:ext uri="{FF2B5EF4-FFF2-40B4-BE49-F238E27FC236}">
                <a16:creationId xmlns:a16="http://schemas.microsoft.com/office/drawing/2014/main" id="{901082FA-71A2-499E-9889-C8379D9AF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514901"/>
            <a:ext cx="6987810" cy="521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CA338EB6-4F14-4062-96C8-768433AAC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690563"/>
            <a:ext cx="7886700" cy="13255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Start with the Base Level</a:t>
            </a:r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7ED5B820-CD8A-4A36-A60D-20BEFDDE6D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5675" y="1828800"/>
            <a:ext cx="9193427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en-US" sz="3200" dirty="0"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dirty="0">
                <a:solidFill>
                  <a:schemeClr val="tx1"/>
                </a:solidFill>
                <a:ea typeface="+mn-ea"/>
                <a:cs typeface="+mn-cs"/>
              </a:rPr>
              <a:t>First, place the overall sample within the best </a:t>
            </a:r>
            <a:r>
              <a:rPr lang="en-US" altLang="en-US" sz="4000" dirty="0">
                <a:solidFill>
                  <a:schemeClr val="tx1"/>
                </a:solidFill>
                <a:ea typeface="+mn-ea"/>
                <a:cs typeface="+mn-cs"/>
              </a:rPr>
              <a:t>BASE LEVEL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dirty="0">
                <a:solidFill>
                  <a:schemeClr val="tx1"/>
                </a:solidFill>
                <a:ea typeface="+mn-ea"/>
                <a:cs typeface="+mn-cs"/>
              </a:rPr>
              <a:t>Ask yourself: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/>
                </a:solidFill>
                <a:ea typeface="+mn-ea"/>
                <a:cs typeface="+mn-cs"/>
              </a:rPr>
              <a:t>What can the writer do?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/>
                </a:solidFill>
                <a:ea typeface="+mn-ea"/>
                <a:cs typeface="+mn-cs"/>
              </a:rPr>
              <a:t>Reading holistically, which base level best describes this writer?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22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71969-4627-4399-881C-954D52AD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BAT2 Writing Workshop Agenda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A1B444-BD4F-4AEA-91A5-6A36E2FE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Welcome and Introductions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BAT2 W – Overview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Format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Rating Protocol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Review pre-workshop assignment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Rate BAT2 W samples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Q/A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97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B4094B84-4822-4F2A-A582-40F1C7D40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Is this writer a…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38B4B41-9667-4F6D-AAB8-DB927764C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110201"/>
              </p:ext>
            </p:extLst>
          </p:nvPr>
        </p:nvGraphicFramePr>
        <p:xfrm>
          <a:off x="2346325" y="1692274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376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D68AB6BE-94AD-4988-9C00-EBB2DACAB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2367" y="247608"/>
            <a:ext cx="7793038" cy="1143000"/>
          </a:xfrm>
        </p:spPr>
        <p:txBody>
          <a:bodyPr/>
          <a:lstStyle/>
          <a:p>
            <a:pPr eaLnBrk="1" hangingPunct="1"/>
            <a:br>
              <a:rPr lang="en-US" altLang="en-US" sz="3200" b="1" dirty="0">
                <a:latin typeface="Arial" panose="020B0604020202020204" pitchFamily="34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How Do We Rate BAT2-Ws?</a:t>
            </a:r>
            <a:endParaRPr lang="en-US" alt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73FA1B94-511E-45C1-9A13-1A39995F3E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8984" y="1674814"/>
            <a:ext cx="10799805" cy="4268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Be aware of the level of EACH task within the prompt 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Rate the response according to the criteria for the targeted level of the prompt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Sample must meet ALL the criteria for the level in order to be rated at that level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No compensatory rating</a:t>
            </a:r>
          </a:p>
          <a:p>
            <a:pPr eaLnBrk="1" hangingPunct="1">
              <a:buSzPct val="115000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Place performance within the major range</a:t>
            </a:r>
          </a:p>
          <a:p>
            <a:pPr eaLnBrk="1" hangingPunct="1">
              <a:buSzPct val="115000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Determine whether sample is base level or plus level.</a:t>
            </a:r>
          </a:p>
          <a:p>
            <a:pPr eaLnBrk="1" hangingPunct="1">
              <a:buSzPct val="115000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Compare the sample to the descriptors in the STANAG 6001.5 - Writing</a:t>
            </a:r>
          </a:p>
          <a:p>
            <a:pPr lvl="1" eaLnBrk="1" hangingPunct="1">
              <a:buSzPct val="115000"/>
            </a:pPr>
            <a:r>
              <a:rPr lang="en-US" altLang="en-US" sz="2500" dirty="0">
                <a:solidFill>
                  <a:schemeClr val="tx1"/>
                </a:solidFill>
                <a:latin typeface="+mn-lt"/>
              </a:rPr>
              <a:t>Find the best match</a:t>
            </a:r>
          </a:p>
          <a:p>
            <a:pPr marL="342900" lvl="1" indent="0" eaLnBrk="1" hangingPunct="1">
              <a:lnSpc>
                <a:spcPct val="80000"/>
              </a:lnSpc>
              <a:spcBef>
                <a:spcPct val="40000"/>
              </a:spcBef>
              <a:buNone/>
            </a:pPr>
            <a:endParaRPr lang="en-US" altLang="en-US" sz="2800" dirty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endParaRPr lang="en-US" altLang="en-US" sz="2800" dirty="0"/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endParaRPr lang="en-US" altLang="en-US" sz="28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0545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3D8C5AB-FD63-45AC-8CF3-99BC7FFD7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531813"/>
            <a:ext cx="7793038" cy="1143000"/>
          </a:xfrm>
        </p:spPr>
        <p:txBody>
          <a:bodyPr/>
          <a:lstStyle/>
          <a:p>
            <a:pPr eaLnBrk="1" hangingPunct="1"/>
            <a:br>
              <a:rPr lang="en-US" altLang="en-US" sz="3200" b="1" dirty="0">
                <a:latin typeface="Arial" panose="020B0604020202020204" pitchFamily="34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How Do We Rate BAT2-Ws?</a:t>
            </a:r>
            <a:endParaRPr lang="en-US" alt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22C5A7D-1022-418C-9775-31B65D6F36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2107" y="2057401"/>
            <a:ext cx="8969763" cy="4268786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endParaRPr lang="en-US" altLang="en-US" sz="28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Do</a:t>
            </a:r>
            <a:r>
              <a:rPr lang="en-US" altLang="ja-JP" sz="2800" dirty="0">
                <a:solidFill>
                  <a:schemeClr val="tx1"/>
                </a:solidFill>
                <a:latin typeface="+mn-lt"/>
                <a:ea typeface="游ゴシック" panose="020B0400000000000000" pitchFamily="34" charset="-128"/>
              </a:rPr>
              <a:t> not edit/correct text - read it as a native reader would</a:t>
            </a:r>
            <a:endParaRPr lang="en-US" altLang="en-US" sz="28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Recognize a variety of acceptable grammatical interpretations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Recognize a range of styles and approaches to a task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Recognize what is an omission or careless mistake versus a patterned error</a:t>
            </a:r>
          </a:p>
          <a:p>
            <a:pPr eaLnBrk="1" hangingPunct="1">
              <a:lnSpc>
                <a:spcPct val="7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A1DB173C-FCF4-4B53-9B4F-0B2367272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914401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Rating Reminder  </a:t>
            </a:r>
            <a:br>
              <a:rPr lang="en-US" altLang="en-US" sz="4000" dirty="0"/>
            </a:br>
            <a:r>
              <a:rPr lang="en-US" altLang="en-US" sz="4000" dirty="0"/>
              <a:t> </a:t>
            </a: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A96BCFE5-9239-4D8C-9BC2-FEEEA43595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24464" y="1806146"/>
            <a:ext cx="8470043" cy="4351338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Approach the sample </a:t>
            </a:r>
            <a:r>
              <a:rPr lang="ja-JP" altLang="en-US" sz="3200" dirty="0">
                <a:solidFill>
                  <a:schemeClr val="tx1"/>
                </a:solidFill>
                <a:latin typeface="+mn-lt"/>
                <a:ea typeface="游ゴシック" panose="020B0400000000000000" pitchFamily="34" charset="-128"/>
              </a:rPr>
              <a:t>“</a:t>
            </a:r>
            <a:r>
              <a:rPr lang="en-US" altLang="ja-JP" sz="3200" dirty="0">
                <a:solidFill>
                  <a:schemeClr val="tx1"/>
                </a:solidFill>
                <a:latin typeface="+mn-lt"/>
                <a:ea typeface="游ゴシック" panose="020B0400000000000000" pitchFamily="34" charset="-128"/>
              </a:rPr>
              <a:t>Top Down</a:t>
            </a:r>
            <a:r>
              <a:rPr lang="ja-JP" altLang="en-US" sz="3200" dirty="0">
                <a:solidFill>
                  <a:schemeClr val="tx1"/>
                </a:solidFill>
                <a:latin typeface="+mn-lt"/>
                <a:ea typeface="游ゴシック" panose="020B0400000000000000" pitchFamily="34" charset="-128"/>
              </a:rPr>
              <a:t>”</a:t>
            </a:r>
            <a:endParaRPr lang="en-US" altLang="en-US" sz="3200" dirty="0">
              <a:solidFill>
                <a:schemeClr val="tx1"/>
              </a:solidFill>
              <a:latin typeface="+mn-lt"/>
            </a:endParaRP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Focus on task and function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What CAN the writer do?</a:t>
            </a: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Resist reading </a:t>
            </a:r>
            <a:r>
              <a:rPr lang="ja-JP" altLang="en-US" sz="3200" dirty="0">
                <a:solidFill>
                  <a:schemeClr val="tx1"/>
                </a:solidFill>
                <a:ea typeface="游ゴシック" panose="020B0400000000000000" pitchFamily="34" charset="-128"/>
              </a:rPr>
              <a:t>“</a:t>
            </a:r>
            <a:r>
              <a:rPr lang="en-US" altLang="ja-JP" sz="3200" dirty="0">
                <a:solidFill>
                  <a:schemeClr val="tx1"/>
                </a:solidFill>
                <a:ea typeface="游ゴシック" panose="020B0400000000000000" pitchFamily="34" charset="-128"/>
              </a:rPr>
              <a:t>Bottom Up</a:t>
            </a:r>
            <a:r>
              <a:rPr lang="ja-JP" altLang="en-US" sz="3200" dirty="0">
                <a:solidFill>
                  <a:schemeClr val="tx1"/>
                </a:solidFill>
                <a:ea typeface="游ゴシック" panose="020B0400000000000000" pitchFamily="34" charset="-128"/>
              </a:rPr>
              <a:t>”</a:t>
            </a:r>
            <a:endParaRPr lang="en-US" altLang="ja-JP" sz="2000" dirty="0">
              <a:solidFill>
                <a:schemeClr val="tx1"/>
              </a:solidFill>
              <a:ea typeface="游ゴシック" panose="020B0400000000000000" pitchFamily="34" charset="-128"/>
            </a:endParaRP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</a:rPr>
              <a:t>Reading </a:t>
            </a:r>
            <a:r>
              <a:rPr lang="ja-JP" altLang="en-US" sz="2400" dirty="0">
                <a:solidFill>
                  <a:schemeClr val="tx1"/>
                </a:solidFill>
                <a:ea typeface="游ゴシック" panose="020B0400000000000000" pitchFamily="34" charset="-128"/>
              </a:rPr>
              <a:t>“</a:t>
            </a:r>
            <a:r>
              <a:rPr lang="en-US" altLang="ja-JP" sz="2400" dirty="0">
                <a:solidFill>
                  <a:schemeClr val="tx1"/>
                </a:solidFill>
                <a:ea typeface="游ゴシック" panose="020B0400000000000000" pitchFamily="34" charset="-128"/>
              </a:rPr>
              <a:t>bottom up</a:t>
            </a:r>
            <a:r>
              <a:rPr lang="ja-JP" altLang="en-US" sz="2400" dirty="0">
                <a:solidFill>
                  <a:schemeClr val="tx1"/>
                </a:solidFill>
                <a:ea typeface="游ゴシック" panose="020B0400000000000000" pitchFamily="34" charset="-128"/>
              </a:rPr>
              <a:t>”</a:t>
            </a:r>
            <a:r>
              <a:rPr lang="en-US" altLang="ja-JP" sz="2400" dirty="0">
                <a:solidFill>
                  <a:schemeClr val="tx1"/>
                </a:solidFill>
                <a:ea typeface="游ゴシック" panose="020B0400000000000000" pitchFamily="34" charset="-128"/>
              </a:rPr>
              <a:t> is reading for what is wrong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</a:rPr>
              <a:t>Reading</a:t>
            </a:r>
            <a:r>
              <a:rPr lang="ja-JP" altLang="en-US" sz="2400" dirty="0">
                <a:solidFill>
                  <a:schemeClr val="tx1"/>
                </a:solidFill>
                <a:ea typeface="游ゴシック" panose="020B0400000000000000" pitchFamily="34" charset="-128"/>
              </a:rPr>
              <a:t>“</a:t>
            </a:r>
            <a:r>
              <a:rPr lang="en-US" altLang="ja-JP" sz="2400" dirty="0">
                <a:solidFill>
                  <a:schemeClr val="tx1"/>
                </a:solidFill>
                <a:ea typeface="游ゴシック" panose="020B0400000000000000" pitchFamily="34" charset="-128"/>
              </a:rPr>
              <a:t>bottom up</a:t>
            </a:r>
            <a:r>
              <a:rPr lang="ja-JP" altLang="en-US" sz="2400" dirty="0">
                <a:solidFill>
                  <a:schemeClr val="tx1"/>
                </a:solidFill>
                <a:ea typeface="游ゴシック" panose="020B0400000000000000" pitchFamily="34" charset="-128"/>
              </a:rPr>
              <a:t>”</a:t>
            </a:r>
            <a:r>
              <a:rPr lang="en-US" altLang="ja-JP" sz="2400" dirty="0">
                <a:solidFill>
                  <a:schemeClr val="tx1"/>
                </a:solidFill>
                <a:ea typeface="游ゴシック" panose="020B0400000000000000" pitchFamily="34" charset="-128"/>
              </a:rPr>
              <a:t> means going into the sample  for discrete language elements, specific vocabulary, grammar, mistakes, problems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 eaLnBrk="1" hangingPunct="1"/>
            <a:endParaRPr lang="en-US" altLang="en-US" sz="2800" dirty="0">
              <a:latin typeface="+mn-lt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3200" dirty="0"/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B0065CE6-DBF4-4451-8CC1-4FE55307A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75" y="685801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Reading </a:t>
            </a:r>
            <a:r>
              <a:rPr lang="ja-JP" altLang="en-US" sz="4000" dirty="0">
                <a:solidFill>
                  <a:schemeClr val="tx1"/>
                </a:solidFill>
                <a:latin typeface="+mn-lt"/>
                <a:ea typeface="游ゴシック Light" panose="020B0300000000000000" pitchFamily="34" charset="-128"/>
              </a:rPr>
              <a:t>“</a:t>
            </a:r>
            <a:r>
              <a:rPr lang="en-US" altLang="ja-JP" sz="4000" dirty="0">
                <a:solidFill>
                  <a:schemeClr val="tx1"/>
                </a:solidFill>
                <a:latin typeface="+mn-lt"/>
                <a:ea typeface="游ゴシック Light" panose="020B0300000000000000" pitchFamily="34" charset="-128"/>
              </a:rPr>
              <a:t>Bottom Up</a:t>
            </a:r>
            <a:r>
              <a:rPr lang="ja-JP" altLang="en-US" sz="4000" dirty="0">
                <a:solidFill>
                  <a:schemeClr val="tx1"/>
                </a:solidFill>
                <a:latin typeface="+mn-lt"/>
                <a:ea typeface="游ゴシック Light" panose="020B0300000000000000" pitchFamily="34" charset="-128"/>
              </a:rPr>
              <a:t>”</a:t>
            </a:r>
            <a:endParaRPr lang="en-US" altLang="en-US" sz="4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4995" name="Content Placeholder 3">
            <a:extLst>
              <a:ext uri="{FF2B5EF4-FFF2-40B4-BE49-F238E27FC236}">
                <a16:creationId xmlns:a16="http://schemas.microsoft.com/office/drawing/2014/main" id="{6DA0529E-8927-4190-B769-7AEEC796D3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1" y="2209801"/>
            <a:ext cx="2809875" cy="4176713"/>
          </a:xfrm>
        </p:spPr>
      </p:pic>
      <p:sp>
        <p:nvSpPr>
          <p:cNvPr id="84996" name="TextBox 4">
            <a:extLst>
              <a:ext uri="{FF2B5EF4-FFF2-40B4-BE49-F238E27FC236}">
                <a16:creationId xmlns:a16="http://schemas.microsoft.com/office/drawing/2014/main" id="{9666C261-54C9-4C13-9F67-BDF7E4ECA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81" y="3200400"/>
            <a:ext cx="61858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Tahoma" panose="020B0604030504040204" pitchFamily="34" charset="0"/>
              </a:rPr>
              <a:t>“</a:t>
            </a:r>
            <a:r>
              <a:rPr lang="en-US" altLang="ja-JP" sz="2800" i="1" dirty="0">
                <a:latin typeface="+mn-lt"/>
              </a:rPr>
              <a:t>Look at all of those cracks and uneven edges. This cannot be L2, let alone an L3 tree!</a:t>
            </a:r>
            <a:r>
              <a:rPr lang="ja-JP" altLang="en-US" sz="2800" i="1" dirty="0">
                <a:latin typeface="+mn-lt"/>
              </a:rPr>
              <a:t>”</a:t>
            </a:r>
            <a:endParaRPr lang="en-US" altLang="en-US" sz="2800" i="1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596A671A-41C0-4B84-A847-B8742C6D8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Pull Back the Lens</a:t>
            </a:r>
          </a:p>
        </p:txBody>
      </p:sp>
      <p:pic>
        <p:nvPicPr>
          <p:cNvPr id="86019" name="Content Placeholder 3">
            <a:extLst>
              <a:ext uri="{FF2B5EF4-FFF2-40B4-BE49-F238E27FC236}">
                <a16:creationId xmlns:a16="http://schemas.microsoft.com/office/drawing/2014/main" id="{F48AC423-8F63-4424-BC99-6B28D71FA6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905000"/>
            <a:ext cx="3429000" cy="3429000"/>
          </a:xfrm>
        </p:spPr>
      </p:pic>
      <p:sp>
        <p:nvSpPr>
          <p:cNvPr id="22532" name="TextBox 4">
            <a:extLst>
              <a:ext uri="{FF2B5EF4-FFF2-40B4-BE49-F238E27FC236}">
                <a16:creationId xmlns:a16="http://schemas.microsoft.com/office/drawing/2014/main" id="{DE358254-9F70-4860-B35E-89F715C03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14600"/>
            <a:ext cx="3581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kern="0"/>
              <a:t>Look at</a:t>
            </a:r>
          </a:p>
          <a:p>
            <a:pPr algn="ctr">
              <a:defRPr/>
            </a:pPr>
            <a:r>
              <a:rPr lang="en-US" altLang="en-US" kern="0"/>
              <a:t>the sample</a:t>
            </a:r>
          </a:p>
          <a:p>
            <a:pPr algn="ctr">
              <a:defRPr/>
            </a:pPr>
            <a:r>
              <a:rPr lang="en-US" altLang="en-US" sz="3600" kern="0"/>
              <a:t>HOLISTICALLY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58BC756E-E74E-4E19-BB11-E527B300F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+mn-lt"/>
              </a:rPr>
              <a:t>Reading </a:t>
            </a:r>
            <a:r>
              <a:rPr lang="ja-JP" altLang="en-US" sz="4000" dirty="0">
                <a:latin typeface="+mn-lt"/>
                <a:ea typeface="游ゴシック Light" panose="020B0300000000000000" pitchFamily="34" charset="-128"/>
              </a:rPr>
              <a:t>“</a:t>
            </a:r>
            <a:r>
              <a:rPr lang="en-US" altLang="ja-JP" sz="4000" dirty="0">
                <a:latin typeface="+mn-lt"/>
                <a:ea typeface="游ゴシック Light" panose="020B0300000000000000" pitchFamily="34" charset="-128"/>
              </a:rPr>
              <a:t>Top Down</a:t>
            </a:r>
            <a:r>
              <a:rPr lang="ja-JP" altLang="en-US" sz="4000" dirty="0">
                <a:latin typeface="+mn-lt"/>
                <a:ea typeface="游ゴシック Light" panose="020B0300000000000000" pitchFamily="34" charset="-128"/>
              </a:rPr>
              <a:t>”</a:t>
            </a:r>
            <a:endParaRPr lang="en-US" altLang="en-US" sz="4000" dirty="0">
              <a:latin typeface="+mn-lt"/>
            </a:endParaRPr>
          </a:p>
        </p:txBody>
      </p:sp>
      <p:sp>
        <p:nvSpPr>
          <p:cNvPr id="87043" name="TextBox 4">
            <a:extLst>
              <a:ext uri="{FF2B5EF4-FFF2-40B4-BE49-F238E27FC236}">
                <a16:creationId xmlns:a16="http://schemas.microsoft.com/office/drawing/2014/main" id="{07060967-5205-401B-A707-509A0AC1D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95" y="2895600"/>
            <a:ext cx="48562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Tahoma" panose="020B0604030504040204" pitchFamily="34" charset="0"/>
              </a:rPr>
              <a:t>“</a:t>
            </a:r>
            <a:r>
              <a:rPr lang="en-US" altLang="ja-JP" sz="2400" i="1" dirty="0">
                <a:latin typeface="Tahoma" panose="020B0604030504040204" pitchFamily="34" charset="0"/>
              </a:rPr>
              <a:t>What a full and robust tree. No deficiencies that </a:t>
            </a:r>
            <a:r>
              <a:rPr lang="en-US" altLang="en-US" sz="2400" i="1" dirty="0">
                <a:latin typeface="Tahoma" panose="020B0604030504040204" pitchFamily="34" charset="0"/>
              </a:rPr>
              <a:t>might distract the native tree-gazer.</a:t>
            </a:r>
            <a:r>
              <a:rPr lang="ja-JP" altLang="en-US" sz="2400" dirty="0">
                <a:latin typeface="Tahoma" panose="020B0604030504040204" pitchFamily="34" charset="0"/>
              </a:rPr>
              <a:t>”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  <p:pic>
        <p:nvPicPr>
          <p:cNvPr id="87044" name="Picture 5">
            <a:extLst>
              <a:ext uri="{FF2B5EF4-FFF2-40B4-BE49-F238E27FC236}">
                <a16:creationId xmlns:a16="http://schemas.microsoft.com/office/drawing/2014/main" id="{D9091F4E-2513-4D54-9943-2650E44F3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46482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7B801E80-C36C-4440-8E54-D2FF3C093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Final Rating Reminder</a:t>
            </a:r>
          </a:p>
        </p:txBody>
      </p:sp>
      <p:sp>
        <p:nvSpPr>
          <p:cNvPr id="91139" name="Content Placeholder 2">
            <a:extLst>
              <a:ext uri="{FF2B5EF4-FFF2-40B4-BE49-F238E27FC236}">
                <a16:creationId xmlns:a16="http://schemas.microsoft.com/office/drawing/2014/main" id="{0ADF6A7F-A3DE-441B-9C44-E7A7FF0858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773" y="1825625"/>
            <a:ext cx="11269361" cy="43513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Read as the intended audience for </a:t>
            </a:r>
            <a:r>
              <a:rPr lang="en-US" altLang="en-US" sz="3600" b="1" dirty="0">
                <a:solidFill>
                  <a:schemeClr val="tx1"/>
                </a:solidFill>
                <a:latin typeface="+mn-lt"/>
              </a:rPr>
              <a:t>the task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, not as a teacher or editor.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tx1"/>
              </a:solidFill>
              <a:latin typeface="+mn-lt"/>
            </a:endParaRP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Put away the “red pencil.”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 dirty="0">
              <a:solidFill>
                <a:schemeClr val="tx1"/>
              </a:solidFill>
              <a:latin typeface="+mn-lt"/>
            </a:endParaRP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Be sure to apply the level-appropriate criteria for Accuracy and Text Type.</a:t>
            </a:r>
          </a:p>
          <a:p>
            <a:pPr lvl="1" eaLnBrk="1" hangingPunct="1"/>
            <a:endParaRPr lang="en-US" altLang="en-US" sz="2800" dirty="0">
              <a:solidFill>
                <a:schemeClr val="tx1"/>
              </a:solidFill>
              <a:latin typeface="+mn-lt"/>
            </a:endParaRP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Distinguish omissions, typos, and careless mistakes from patterns of error.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91140" name="Picture 3">
            <a:extLst>
              <a:ext uri="{FF2B5EF4-FFF2-40B4-BE49-F238E27FC236}">
                <a16:creationId xmlns:a16="http://schemas.microsoft.com/office/drawing/2014/main" id="{F26DA891-43F4-42F4-8B52-7AFA93BF2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1"/>
            <a:ext cx="26289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756752EC-4AE8-45C6-A5BE-C6FFC5751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5547" y="1824038"/>
            <a:ext cx="4191430" cy="16002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+mn-lt"/>
              </a:rPr>
              <a:t>Let’s Rate!</a:t>
            </a:r>
          </a:p>
        </p:txBody>
      </p:sp>
      <p:pic>
        <p:nvPicPr>
          <p:cNvPr id="94211" name="Picture 2">
            <a:extLst>
              <a:ext uri="{FF2B5EF4-FFF2-40B4-BE49-F238E27FC236}">
                <a16:creationId xmlns:a16="http://schemas.microsoft.com/office/drawing/2014/main" id="{11C4407D-84AE-41ED-936F-64F30CF0F41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" b="1259"/>
          <a:stretch>
            <a:fillRect/>
          </a:stretch>
        </p:blipFill>
        <p:spPr>
          <a:xfrm>
            <a:off x="5411788" y="987426"/>
            <a:ext cx="4629150" cy="4873625"/>
          </a:xfr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ABC9C1-98C2-41D7-9869-B4374CB148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3892" y="4351555"/>
            <a:ext cx="2949676" cy="21126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F2BEF441-522F-4340-811E-96A3C34A3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What is the NATO BAT2-W?</a:t>
            </a:r>
          </a:p>
        </p:txBody>
      </p:sp>
      <p:graphicFrame>
        <p:nvGraphicFramePr>
          <p:cNvPr id="26629" name="Rectangle 3">
            <a:extLst>
              <a:ext uri="{FF2B5EF4-FFF2-40B4-BE49-F238E27FC236}">
                <a16:creationId xmlns:a16="http://schemas.microsoft.com/office/drawing/2014/main" id="{C7D5F82C-D48C-47A3-8C2F-5BEE4B6BE1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84319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741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CF5CCD9-482B-452F-BCB7-081D5A4FF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Why are we doing this?</a:t>
            </a:r>
          </a:p>
        </p:txBody>
      </p:sp>
      <p:graphicFrame>
        <p:nvGraphicFramePr>
          <p:cNvPr id="20485" name="Rectangle 3">
            <a:extLst>
              <a:ext uri="{FF2B5EF4-FFF2-40B4-BE49-F238E27FC236}">
                <a16:creationId xmlns:a16="http://schemas.microsoft.com/office/drawing/2014/main" id="{8C483998-6401-4807-A7D8-6F658FFF0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54838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508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B7ADE4B-5768-4034-8CD5-1D9573DD6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b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  <a:ea typeface="Lato Light"/>
                <a:cs typeface="Lato Light"/>
              </a:rPr>
            </a:br>
            <a:r>
              <a:rPr lang="en-US" altLang="en-US">
                <a:solidFill>
                  <a:srgbClr val="FFFFFF"/>
                </a:solidFill>
                <a:latin typeface="Lato" panose="020F0502020204030203"/>
                <a:ea typeface="Lato Light"/>
                <a:cs typeface="Lato Light"/>
              </a:rPr>
              <a:t> NATO BAT2-W  </a:t>
            </a:r>
          </a:p>
        </p:txBody>
      </p:sp>
      <p:graphicFrame>
        <p:nvGraphicFramePr>
          <p:cNvPr id="52228" name="Rectangle 3">
            <a:extLst>
              <a:ext uri="{FF2B5EF4-FFF2-40B4-BE49-F238E27FC236}">
                <a16:creationId xmlns:a16="http://schemas.microsoft.com/office/drawing/2014/main" id="{D05C40E4-F35A-4B98-9187-2A2BBCB12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924593"/>
              </p:ext>
            </p:extLst>
          </p:nvPr>
        </p:nvGraphicFramePr>
        <p:xfrm>
          <a:off x="5194300" y="466995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3997192-7FCC-4DDA-8F40-CF5B9E2CB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445" y="197893"/>
            <a:ext cx="7969155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en-US" sz="2800" b="1" dirty="0">
                <a:latin typeface="Arial" panose="020B0604020202020204" pitchFamily="34" charset="0"/>
                <a:ea typeface="Lato Light"/>
                <a:cs typeface="Lato Light"/>
              </a:rPr>
            </a:br>
            <a:br>
              <a:rPr lang="en-US" altLang="en-US" sz="2800" b="1" dirty="0">
                <a:latin typeface="Arial" panose="020B0604020202020204" pitchFamily="34" charset="0"/>
                <a:ea typeface="Lato Light"/>
                <a:cs typeface="Lato Light"/>
              </a:rPr>
            </a:br>
            <a:r>
              <a:rPr lang="en-US" altLang="en-US" sz="2800" dirty="0">
                <a:latin typeface="Lato" panose="020F0502020204030203"/>
                <a:ea typeface="Lato Light"/>
                <a:cs typeface="Lato Light"/>
              </a:rPr>
              <a:t>  </a:t>
            </a:r>
            <a:r>
              <a:rPr lang="en-US" altLang="en-US" sz="4000" dirty="0">
                <a:latin typeface="Lato" panose="020F0502020204030203"/>
                <a:ea typeface="Lato Light"/>
                <a:cs typeface="Lato Light"/>
              </a:rPr>
              <a:t>Structure of the BAT2-W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1A548C9-479B-43E8-A3C0-C4119CE01E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1445" y="2278173"/>
            <a:ext cx="7969155" cy="4381934"/>
          </a:xfrm>
        </p:spPr>
        <p:txBody>
          <a:bodyPr anchor="ctr">
            <a:normAutofit lnSpcReduction="10000"/>
          </a:bodyPr>
          <a:lstStyle/>
          <a:p>
            <a:pPr eaLnBrk="1" hangingPunct="1"/>
            <a:r>
              <a:rPr lang="en-US" altLang="en-US" dirty="0"/>
              <a:t>Introduction  </a:t>
            </a:r>
          </a:p>
          <a:p>
            <a:pPr eaLnBrk="1" hangingPunct="1"/>
            <a:r>
              <a:rPr lang="en-US" altLang="en-US" dirty="0"/>
              <a:t>Requests for a variety of writing tasks:</a:t>
            </a:r>
          </a:p>
          <a:p>
            <a:pPr>
              <a:lnSpc>
                <a:spcPct val="140000"/>
              </a:lnSpc>
            </a:pPr>
            <a:r>
              <a:rPr lang="en-US" altLang="en-US" dirty="0"/>
              <a:t>Each prompt outlines in ENGLISH:</a:t>
            </a:r>
          </a:p>
          <a:p>
            <a:pPr lvl="1">
              <a:lnSpc>
                <a:spcPct val="140000"/>
              </a:lnSpc>
            </a:pPr>
            <a:r>
              <a:rPr lang="en-US" altLang="en-US" dirty="0"/>
              <a:t>Intended reader and purpose of the writing task</a:t>
            </a:r>
          </a:p>
          <a:p>
            <a:pPr lvl="1">
              <a:lnSpc>
                <a:spcPct val="140000"/>
              </a:lnSpc>
            </a:pPr>
            <a:r>
              <a:rPr lang="en-US" altLang="en-US" dirty="0"/>
              <a:t>Tasks </a:t>
            </a:r>
          </a:p>
          <a:p>
            <a:pPr lvl="1">
              <a:lnSpc>
                <a:spcPct val="140000"/>
              </a:lnSpc>
            </a:pPr>
            <a:r>
              <a:rPr lang="en-US" altLang="en-US" dirty="0"/>
              <a:t>Type of content response should contain</a:t>
            </a:r>
          </a:p>
          <a:p>
            <a:pPr lvl="1">
              <a:lnSpc>
                <a:spcPct val="140000"/>
              </a:lnSpc>
            </a:pPr>
            <a:r>
              <a:rPr lang="en-US" altLang="en-US" dirty="0"/>
              <a:t>Suggested response length </a:t>
            </a:r>
          </a:p>
          <a:p>
            <a:pPr lvl="1">
              <a:lnSpc>
                <a:spcPct val="140000"/>
              </a:lnSpc>
            </a:pPr>
            <a:r>
              <a:rPr lang="en-US" altLang="en-US" dirty="0"/>
              <a:t>Recommended time allotment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Graphic 133" descr="Pencil">
            <a:extLst>
              <a:ext uri="{FF2B5EF4-FFF2-40B4-BE49-F238E27FC236}">
                <a16:creationId xmlns:a16="http://schemas.microsoft.com/office/drawing/2014/main" id="{FDEC5BA2-6B74-4601-A093-4DB75FEB6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13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325" name="Picture 13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322" name="Rectangle 2">
            <a:extLst>
              <a:ext uri="{FF2B5EF4-FFF2-40B4-BE49-F238E27FC236}">
                <a16:creationId xmlns:a16="http://schemas.microsoft.com/office/drawing/2014/main" id="{F70B5586-8325-4649-94E2-6C17650C2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b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  <a:ea typeface="Lato Light"/>
                <a:cs typeface="Lato Light"/>
              </a:rPr>
            </a:br>
            <a:b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  <a:ea typeface="Lato Light"/>
                <a:cs typeface="Lato Light"/>
              </a:rPr>
            </a:br>
            <a:r>
              <a:rPr lang="en-US" altLang="en-US" sz="2800">
                <a:solidFill>
                  <a:srgbClr val="FFFFFF"/>
                </a:solidFill>
                <a:latin typeface="Lato" panose="020F0502020204030203"/>
                <a:ea typeface="Lato Light"/>
                <a:cs typeface="Lato Light"/>
              </a:rPr>
              <a:t>  Structure of the BAT2-W   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1019DB1-F169-4B40-AAD2-E4CE51A084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9226" y="3092970"/>
            <a:ext cx="9833548" cy="351254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Three prompts with two tasks each:</a:t>
            </a:r>
          </a:p>
          <a:p>
            <a:pPr>
              <a:defRPr/>
            </a:pPr>
            <a:endParaRPr lang="en-US" altLang="en-US" sz="32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Prompt 1	    L1/L2</a:t>
            </a:r>
          </a:p>
          <a:p>
            <a:pPr lvl="1"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Prompt 2	    L2/L3</a:t>
            </a:r>
          </a:p>
          <a:p>
            <a:pPr lvl="1"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Prompt 3	    L3/L3 </a:t>
            </a:r>
          </a:p>
          <a:p>
            <a:pPr lvl="1">
              <a:defRPr/>
            </a:pPr>
            <a:endParaRPr lang="en-US" altLang="en-US" sz="2000" dirty="0">
              <a:solidFill>
                <a:srgbClr val="000000"/>
              </a:solidFill>
              <a:latin typeface="Lato" panose="020F050202020403020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22" name="Picture 13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02E617F3-4B62-4036-A116-B04FDC57A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000">
                <a:solidFill>
                  <a:srgbClr val="FFFFFF"/>
                </a:solidFill>
                <a:latin typeface="Lato" panose="020F0502020204030203"/>
                <a:ea typeface="Lato Light"/>
                <a:cs typeface="Lato Light"/>
              </a:rPr>
              <a:t>BAT2 W Topics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064C39E-8B94-40BC-B7BC-0022C5523E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Autofit/>
          </a:bodyPr>
          <a:lstStyle/>
          <a:p>
            <a:pPr eaLnBrk="1" hangingPunct="1">
              <a:spcAft>
                <a:spcPct val="20000"/>
              </a:spcAft>
            </a:pPr>
            <a:r>
              <a:rPr lang="en-US" altLang="en-US" dirty="0">
                <a:solidFill>
                  <a:srgbClr val="000000"/>
                </a:solidFill>
              </a:rPr>
              <a:t>Prompt  1 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	</a:t>
            </a:r>
            <a:r>
              <a:rPr lang="en-US" altLang="en-US" b="1" dirty="0">
                <a:solidFill>
                  <a:srgbClr val="000000"/>
                </a:solidFill>
              </a:rPr>
              <a:t>Home/Activities/Interests/Sports/Travel/General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en-US" dirty="0">
                <a:solidFill>
                  <a:srgbClr val="000000"/>
                </a:solidFill>
              </a:rPr>
              <a:t>Prompt 2	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	</a:t>
            </a:r>
            <a:r>
              <a:rPr lang="en-US" altLang="en-US" b="1" dirty="0">
                <a:solidFill>
                  <a:srgbClr val="000000"/>
                </a:solidFill>
              </a:rPr>
              <a:t>NATO-related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Prompt 3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	</a:t>
            </a:r>
            <a:r>
              <a:rPr lang="en-US" altLang="en-US" b="1" dirty="0">
                <a:solidFill>
                  <a:srgbClr val="000000"/>
                </a:solidFill>
              </a:rPr>
              <a:t>Global Issue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1C3548A-6205-4DD2-9328-F69762A16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4889" y="709613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Lato Light"/>
                <a:cs typeface="Lato Light"/>
              </a:rPr>
              <a:t>BAT2 -W Sample Prompt 1	(L1/L2)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D11BA40-420A-4C65-A529-0440071B99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098675"/>
            <a:ext cx="83820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A new co-worker told you that he is not doing well with his new job.  Write an email in which you:</a:t>
            </a:r>
          </a:p>
          <a:p>
            <a:pPr marL="0" indent="0"/>
            <a:r>
              <a:rPr lang="en-US" altLang="en-US"/>
              <a:t> Greet him and say why you are writing. </a:t>
            </a:r>
            <a:r>
              <a:rPr lang="en-US" altLang="en-US">
                <a:solidFill>
                  <a:srgbClr val="FF0000"/>
                </a:solidFill>
              </a:rPr>
              <a:t>(L1)</a:t>
            </a:r>
          </a:p>
          <a:p>
            <a:pPr marL="0" indent="0"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marL="0" indent="0"/>
            <a:r>
              <a:rPr lang="en-US" altLang="en-US"/>
              <a:t> Write about a challenging experience you had when you first began your current position.  Be sure to explain what happened including some background, what occurred and the outcome. </a:t>
            </a:r>
            <a:r>
              <a:rPr lang="en-US" altLang="en-US">
                <a:solidFill>
                  <a:srgbClr val="FF0000"/>
                </a:solidFill>
              </a:rPr>
              <a:t>(L2)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8ACTFL_ppt-template-4-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7EF49E1-9D95-41F2-86BE-8E1C6BEDC23B}" vid="{C50A14FE-8A66-41CF-96D8-75230ADAB2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975</Words>
  <Application>Microsoft Macintosh PowerPoint</Application>
  <PresentationFormat>Widescreen</PresentationFormat>
  <Paragraphs>147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MS PGothic</vt:lpstr>
      <vt:lpstr>游ゴシック</vt:lpstr>
      <vt:lpstr>游ゴシック Light</vt:lpstr>
      <vt:lpstr>Arial</vt:lpstr>
      <vt:lpstr>Calibri</vt:lpstr>
      <vt:lpstr>Calibri Light</vt:lpstr>
      <vt:lpstr>Garamond</vt:lpstr>
      <vt:lpstr>Lato</vt:lpstr>
      <vt:lpstr>Lato Light</vt:lpstr>
      <vt:lpstr>Tahoma</vt:lpstr>
      <vt:lpstr>Times New Roman</vt:lpstr>
      <vt:lpstr>Wingdings</vt:lpstr>
      <vt:lpstr>2018ACTFL_ppt-template-4-3</vt:lpstr>
      <vt:lpstr>1_Office Theme</vt:lpstr>
      <vt:lpstr>              BILC Testing Workshop Tours, France September 3-5, 2019  </vt:lpstr>
      <vt:lpstr>BAT2 Writing Workshop Agenda</vt:lpstr>
      <vt:lpstr>What is the NATO BAT2-W?</vt:lpstr>
      <vt:lpstr>Why are we doing this?</vt:lpstr>
      <vt:lpstr>  NATO BAT2-W  </vt:lpstr>
      <vt:lpstr>    Structure of the BAT2-W</vt:lpstr>
      <vt:lpstr>    Structure of the BAT2-W   </vt:lpstr>
      <vt:lpstr>BAT2 W Topics</vt:lpstr>
      <vt:lpstr>BAT2 -W Sample Prompt 1 (L1/L2)</vt:lpstr>
      <vt:lpstr>BAT2 -W Sample Prompt 2  (L2/L3)</vt:lpstr>
      <vt:lpstr>BAT2-W Sample Prompt 3  (L3)</vt:lpstr>
      <vt:lpstr> “Plus” Levels   0+, 1+, 2+ </vt:lpstr>
      <vt:lpstr> Level of the Prompt = Level of Response</vt:lpstr>
      <vt:lpstr>Level of the Prompt = Level of Response</vt:lpstr>
      <vt:lpstr>Level of the Prompt = Level of Response</vt:lpstr>
      <vt:lpstr>Level of the Prompt = Level of Response</vt:lpstr>
      <vt:lpstr>Level of the Prompt = Level of Response</vt:lpstr>
      <vt:lpstr>How Do We Rate BAT2-Ws?</vt:lpstr>
      <vt:lpstr> Start with the Base Level</vt:lpstr>
      <vt:lpstr>Is this writer a…</vt:lpstr>
      <vt:lpstr> How Do We Rate BAT2-Ws?</vt:lpstr>
      <vt:lpstr> How Do We Rate BAT2-Ws?</vt:lpstr>
      <vt:lpstr>Rating Reminder    </vt:lpstr>
      <vt:lpstr>Reading “Bottom Up”</vt:lpstr>
      <vt:lpstr>Pull Back the Lens</vt:lpstr>
      <vt:lpstr>Reading “Top Down”</vt:lpstr>
      <vt:lpstr>Final Rating Reminder</vt:lpstr>
      <vt:lpstr>Let’s Rate!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BILC Testing Workshop Tours, France September 3-5, 2019  </dc:title>
  <dc:creator>Elvira Swender</dc:creator>
  <cp:lastModifiedBy>Lubrano, Mary Jo</cp:lastModifiedBy>
  <cp:revision>5</cp:revision>
  <dcterms:created xsi:type="dcterms:W3CDTF">2019-08-18T15:09:48Z</dcterms:created>
  <dcterms:modified xsi:type="dcterms:W3CDTF">2019-09-02T08:50:26Z</dcterms:modified>
</cp:coreProperties>
</file>