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5" r:id="rId2"/>
    <p:sldId id="276" r:id="rId3"/>
    <p:sldId id="270" r:id="rId4"/>
    <p:sldId id="294" r:id="rId5"/>
    <p:sldId id="292" r:id="rId6"/>
    <p:sldId id="305" r:id="rId7"/>
    <p:sldId id="290" r:id="rId8"/>
    <p:sldId id="281" r:id="rId9"/>
    <p:sldId id="299" r:id="rId10"/>
    <p:sldId id="280" r:id="rId11"/>
    <p:sldId id="278" r:id="rId12"/>
    <p:sldId id="279" r:id="rId13"/>
    <p:sldId id="298" r:id="rId14"/>
    <p:sldId id="257" r:id="rId15"/>
    <p:sldId id="288" r:id="rId16"/>
    <p:sldId id="289" r:id="rId17"/>
    <p:sldId id="284" r:id="rId18"/>
    <p:sldId id="307" r:id="rId19"/>
    <p:sldId id="295" r:id="rId20"/>
    <p:sldId id="286" r:id="rId21"/>
    <p:sldId id="306" r:id="rId22"/>
    <p:sldId id="301" r:id="rId23"/>
    <p:sldId id="304" r:id="rId24"/>
    <p:sldId id="26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DE4CB"/>
    <a:srgbClr val="55C5ED"/>
    <a:srgbClr val="3DBDEB"/>
    <a:srgbClr val="FFE4C9"/>
    <a:srgbClr val="FB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4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N:\DOSCO\NLDA\TALENCNTRM\PROJMNGMNT\Kwaliteit%20en%20assessment\NATO\BILC\Testing%20Seminars%20and%20Workshops\Workshops\STANAG%20Testing%20Workshop%202018%20-%20Kranjska%20Gora\Workshop%20C%20-%20Sample%20Dataset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'Data Set 2 (2)'!$Q$3:$Q$32</cx:f>
        <cx:lvl ptCount="30" formatCode="Standaard">
          <cx:pt idx="0">15</cx:pt>
          <cx:pt idx="1">13</cx:pt>
          <cx:pt idx="2">13</cx:pt>
          <cx:pt idx="3">13</cx:pt>
          <cx:pt idx="4">13</cx:pt>
          <cx:pt idx="5">13</cx:pt>
          <cx:pt idx="6">13</cx:pt>
          <cx:pt idx="7">13</cx:pt>
          <cx:pt idx="8">13</cx:pt>
          <cx:pt idx="9">12</cx:pt>
          <cx:pt idx="10">12</cx:pt>
          <cx:pt idx="11">11</cx:pt>
          <cx:pt idx="12">11</cx:pt>
          <cx:pt idx="13">11</cx:pt>
          <cx:pt idx="14">10</cx:pt>
          <cx:pt idx="15">10</cx:pt>
          <cx:pt idx="16">10</cx:pt>
          <cx:pt idx="17">10</cx:pt>
          <cx:pt idx="18">9</cx:pt>
          <cx:pt idx="19">9</cx:pt>
          <cx:pt idx="20">9</cx:pt>
          <cx:pt idx="21">9</cx:pt>
          <cx:pt idx="22">9</cx:pt>
          <cx:pt idx="23">9</cx:pt>
          <cx:pt idx="24">9</cx:pt>
          <cx:pt idx="25">9</cx:pt>
          <cx:pt idx="26">8</cx:pt>
          <cx:pt idx="27">8</cx:pt>
          <cx:pt idx="28">7</cx:pt>
          <cx:pt idx="29">2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 b="1" dirty="0"/>
              <a:t>15-item Reading Test</a:t>
            </a:r>
            <a:endParaRPr lang="nl-NL" b="1" dirty="0"/>
          </a:p>
        </cx:rich>
      </cx:tx>
    </cx:title>
    <cx:plotArea>
      <cx:plotAreaRegion>
        <cx:plotSurface>
          <cx:spPr>
            <a:ln>
              <a:solidFill>
                <a:schemeClr val="bg2">
                  <a:lumMod val="50000"/>
                </a:schemeClr>
              </a:solidFill>
            </a:ln>
          </cx:spPr>
        </cx:plotSurface>
        <cx:series layoutId="boxWhisker" uniqueId="{09800E4B-1897-44D4-BEFC-C697C3544F7B}">
          <cx:spPr>
            <a:solidFill>
              <a:srgbClr val="55C5ED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0" outliers="1"/>
            <cx:statistics quartileMethod="inclusive"/>
          </cx:layoutPr>
        </cx:series>
      </cx:plotAreaRegion>
      <cx:axis id="0">
        <cx:catScaling gapWidth="1"/>
        <cx:tickLabels/>
      </cx:axis>
      <cx:axis id="1">
        <cx:valScaling/>
        <cx:majorGridlines>
          <cx:spPr>
            <a:ln>
              <a:solidFill>
                <a:schemeClr val="bg2">
                  <a:lumMod val="75000"/>
                </a:schemeClr>
              </a:solidFill>
            </a:ln>
          </cx:spPr>
        </cx:majorGridlines>
        <cx:tickLabels/>
      </cx:axis>
    </cx:plotArea>
  </cx:chart>
  <cx:spPr>
    <a:solidFill>
      <a:srgbClr val="FBFEFF"/>
    </a:solidFill>
    <a:ln>
      <a:solidFill>
        <a:schemeClr val="bg2">
          <a:lumMod val="50000"/>
        </a:schemeClr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8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41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72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24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9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5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8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6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5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5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76600" y="3038125"/>
            <a:ext cx="3678902" cy="1415122"/>
          </a:xfrm>
        </p:spPr>
        <p:txBody>
          <a:bodyPr>
            <a:noAutofit/>
          </a:bodyPr>
          <a:lstStyle/>
          <a:p>
            <a:r>
              <a:rPr lang="nl-NL" sz="18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Gerard Seinhorst</a:t>
            </a:r>
          </a:p>
          <a:p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STANAG 6001 </a:t>
            </a:r>
            <a:r>
              <a:rPr lang="nl-NL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2018</a:t>
            </a:r>
          </a:p>
          <a:p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C2</a:t>
            </a:r>
          </a:p>
          <a:p>
            <a:r>
              <a:rPr lang="nl-NL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Kranjska</a:t>
            </a:r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Gora</a:t>
            </a:r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Slovenia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F65C54-9874-4033-AFB2-7261455B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3" y="3038125"/>
            <a:ext cx="2784658" cy="20185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56" y="269123"/>
            <a:ext cx="1088687" cy="92810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4443" y="1683908"/>
            <a:ext cx="678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statistics</a:t>
            </a:r>
          </a:p>
          <a:p>
            <a:pPr algn="r"/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evaluate your test</a:t>
            </a:r>
            <a:endParaRPr lang="nl-NL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9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6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12983"/>
            <a:ext cx="7213599" cy="4602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 MEDIAN  MODE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4400"/>
            <a:ext cx="7676775" cy="398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Which measure of central tendency should you use?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i="1" dirty="0"/>
              <a:t>Depends on your data:</a:t>
            </a:r>
          </a:p>
          <a:p>
            <a:r>
              <a:rPr lang="en-US" sz="1600" dirty="0"/>
              <a:t>If there are </a:t>
            </a:r>
            <a:r>
              <a:rPr lang="en-US" sz="1600" dirty="0">
                <a:solidFill>
                  <a:schemeClr val="accent2"/>
                </a:solidFill>
              </a:rPr>
              <a:t>no extreme scores</a:t>
            </a:r>
            <a:r>
              <a:rPr lang="en-US" sz="1600" dirty="0"/>
              <a:t>, use the </a:t>
            </a:r>
            <a:r>
              <a:rPr lang="en-US" sz="1600" b="1" dirty="0">
                <a:solidFill>
                  <a:srgbClr val="FF6600"/>
                </a:solidFill>
              </a:rPr>
              <a:t>MEAN </a:t>
            </a:r>
            <a:r>
              <a:rPr lang="en-US" sz="1400" b="1" dirty="0">
                <a:solidFill>
                  <a:schemeClr val="tx1"/>
                </a:solidFill>
              </a:rPr>
              <a:t>{8, 9, 10, 10, 11, 11, 12, 13, 14}</a:t>
            </a:r>
            <a:endParaRPr lang="en-US" sz="16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/>
              <a:t>If there are </a:t>
            </a:r>
            <a:r>
              <a:rPr lang="en-US" sz="1600" dirty="0">
                <a:solidFill>
                  <a:schemeClr val="accent2"/>
                </a:solidFill>
              </a:rPr>
              <a:t>extreme scores</a:t>
            </a:r>
            <a:r>
              <a:rPr lang="en-US" sz="1600" dirty="0"/>
              <a:t>, use the </a:t>
            </a:r>
            <a:r>
              <a:rPr lang="en-US" sz="1600" b="1" dirty="0">
                <a:solidFill>
                  <a:srgbClr val="FF6600"/>
                </a:solidFill>
              </a:rPr>
              <a:t>MEDIAN </a:t>
            </a:r>
            <a:r>
              <a:rPr lang="en-US" sz="1400" b="1" dirty="0">
                <a:solidFill>
                  <a:schemeClr val="tx1"/>
                </a:solidFill>
              </a:rPr>
              <a:t>{2, 9, 10, 10, 11, 12, 12, 12, 13}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If your data cannot be rank-ordered (</a:t>
            </a:r>
            <a:r>
              <a:rPr lang="en-US" sz="1600" dirty="0">
                <a:solidFill>
                  <a:schemeClr val="accent2"/>
                </a:solidFill>
              </a:rPr>
              <a:t>nominal variables</a:t>
            </a:r>
            <a:r>
              <a:rPr lang="en-US" sz="1600" dirty="0"/>
              <a:t>, e.g., gender or occupation), or if </a:t>
            </a:r>
            <a:r>
              <a:rPr lang="en-US" sz="1600" dirty="0">
                <a:solidFill>
                  <a:schemeClr val="accent2"/>
                </a:solidFill>
              </a:rPr>
              <a:t>one score occurs substantially more often </a:t>
            </a:r>
            <a:r>
              <a:rPr lang="en-US" sz="1600" dirty="0"/>
              <a:t>than any other score, use the </a:t>
            </a:r>
            <a:r>
              <a:rPr lang="en-US" sz="1600" b="1" dirty="0">
                <a:solidFill>
                  <a:srgbClr val="FF6600"/>
                </a:solidFill>
              </a:rPr>
              <a:t>MODE </a:t>
            </a:r>
            <a:r>
              <a:rPr lang="en-US" sz="1400" b="1" dirty="0">
                <a:solidFill>
                  <a:schemeClr val="tx1"/>
                </a:solidFill>
              </a:rPr>
              <a:t>{8, 10, 11, 12, 13, 13, 13, 13, 13}</a:t>
            </a:r>
          </a:p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sz="1800" i="1" dirty="0">
                <a:solidFill>
                  <a:schemeClr val="tx1"/>
                </a:solidFill>
              </a:rPr>
              <a:t>Use the measure that best indicates the ‘typical’ score in your data set</a:t>
            </a:r>
          </a:p>
          <a:p>
            <a:endParaRPr lang="en-US" dirty="0"/>
          </a:p>
        </p:txBody>
      </p:sp>
      <p:sp>
        <p:nvSpPr>
          <p:cNvPr id="4" name="Ovaal 3"/>
          <p:cNvSpPr/>
          <p:nvPr/>
        </p:nvSpPr>
        <p:spPr>
          <a:xfrm>
            <a:off x="4925091" y="2263874"/>
            <a:ext cx="381000" cy="3156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4001267" y="3442808"/>
            <a:ext cx="1742883" cy="41731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4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9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70"/>
            <a:ext cx="7517204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4400"/>
            <a:ext cx="725902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Measures of Dispersion</a:t>
            </a:r>
          </a:p>
          <a:p>
            <a:r>
              <a:rPr lang="en-US" sz="1600" dirty="0"/>
              <a:t>Gives us an indication of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how similar </a:t>
            </a:r>
            <a:r>
              <a:rPr lang="en-US" sz="1600" dirty="0">
                <a:solidFill>
                  <a:schemeClr val="tx1"/>
                </a:solidFill>
              </a:rPr>
              <a:t>or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 spread out </a:t>
            </a:r>
            <a:r>
              <a:rPr lang="en-US" sz="1600" dirty="0"/>
              <a:t>the scores are</a:t>
            </a:r>
          </a:p>
          <a:p>
            <a:r>
              <a:rPr lang="en-US" sz="1600" dirty="0"/>
              <a:t>Answers questions such as: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How much difference is there between the highest and lowest score?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How similar were the test takers’ results?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Are there any extreme scores (‘outliers’)?</a:t>
            </a:r>
          </a:p>
          <a:p>
            <a:pPr>
              <a:spcBef>
                <a:spcPts val="2400"/>
              </a:spcBef>
            </a:pPr>
            <a:r>
              <a:rPr lang="en-US" sz="1600" dirty="0"/>
              <a:t>Statistics: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6600"/>
                </a:solidFill>
              </a:rPr>
              <a:t>Range</a:t>
            </a:r>
            <a:r>
              <a:rPr lang="en-US" sz="1800" dirty="0"/>
              <a:t> </a:t>
            </a:r>
            <a:r>
              <a:rPr lang="en-US" sz="1600" dirty="0"/>
              <a:t>(difference between highest and lowest score)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6600"/>
                </a:solidFill>
              </a:rPr>
              <a:t>Standard Deviation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600" dirty="0"/>
              <a:t>(average distance of the scores from the mean)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5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7840869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21327"/>
            <a:ext cx="6718299" cy="407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Standard Deviation (SD, </a:t>
            </a:r>
            <a:r>
              <a:rPr lang="en-US" sz="2000" b="1" dirty="0" err="1"/>
              <a:t>s.d.</a:t>
            </a:r>
            <a:r>
              <a:rPr lang="en-US" sz="2000" b="1" dirty="0"/>
              <a:t> or </a:t>
            </a:r>
            <a:r>
              <a:rPr lang="en-US" sz="2000" b="1" dirty="0">
                <a:sym typeface="Symbol" panose="05050102010706020507" pitchFamily="18" charset="2"/>
              </a:rPr>
              <a:t></a:t>
            </a:r>
            <a:r>
              <a:rPr lang="en-US" sz="2000" b="1" dirty="0"/>
              <a:t>)</a:t>
            </a:r>
          </a:p>
          <a:p>
            <a:r>
              <a:rPr lang="en-US" sz="1600" dirty="0"/>
              <a:t>Small SD: scores are mostly close to the mean</a:t>
            </a:r>
          </a:p>
          <a:p>
            <a:r>
              <a:rPr lang="en-US" sz="1600" dirty="0"/>
              <a:t>Large SD: scores are spread out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r>
              <a:rPr lang="en-US" sz="1400" i="1" dirty="0"/>
              <a:t>Example</a:t>
            </a:r>
          </a:p>
          <a:p>
            <a:pPr marL="268288" indent="-268288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nl-NL" sz="1400" dirty="0"/>
              <a:t>	scores of test 1:  48, 49, 50, 51, 52</a:t>
            </a:r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scores of test 2:  10, 20, 40, 80, 100</a:t>
            </a:r>
          </a:p>
          <a:p>
            <a:pPr marL="268288" indent="-268288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MEAN of both tests (250:5) =  </a:t>
            </a:r>
            <a:r>
              <a:rPr lang="en-US" altLang="nl-NL" sz="1400" dirty="0">
                <a:solidFill>
                  <a:srgbClr val="CC0000"/>
                </a:solidFill>
              </a:rPr>
              <a:t>50</a:t>
            </a:r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RANGE  		test 1 (52 minus 48)	= </a:t>
            </a:r>
            <a:r>
              <a:rPr lang="en-US" altLang="nl-NL" sz="1400" dirty="0">
                <a:solidFill>
                  <a:srgbClr val="CC0000"/>
                </a:solidFill>
              </a:rPr>
              <a:t>4</a:t>
            </a: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				test 2 (100 minus 10)	= </a:t>
            </a:r>
            <a:r>
              <a:rPr lang="en-US" altLang="nl-NL" sz="1400" dirty="0">
                <a:solidFill>
                  <a:srgbClr val="CC0000"/>
                </a:solidFill>
              </a:rPr>
              <a:t>90</a:t>
            </a:r>
            <a:endParaRPr lang="en-US" altLang="nl-NL" sz="1400" dirty="0"/>
          </a:p>
          <a:p>
            <a:pPr marL="268288" indent="-268288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STANDARD DEVIATION</a:t>
            </a:r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				test 1 = </a:t>
            </a:r>
            <a:r>
              <a:rPr lang="en-US" altLang="nl-NL" sz="1400" dirty="0">
                <a:solidFill>
                  <a:srgbClr val="CC0000"/>
                </a:solidFill>
              </a:rPr>
              <a:t>1.58</a:t>
            </a: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				test 2 = </a:t>
            </a:r>
            <a:r>
              <a:rPr lang="en-US" altLang="nl-NL" sz="1400" dirty="0">
                <a:solidFill>
                  <a:srgbClr val="CC0000"/>
                </a:solidFill>
              </a:rPr>
              <a:t>38.73</a:t>
            </a:r>
            <a:endParaRPr lang="en-US" altLang="nl-NL" sz="1200" dirty="0">
              <a:latin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7F6BAB-C73B-4995-B4F9-A4D2C3C1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73" y="1863436"/>
            <a:ext cx="4064372" cy="300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4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VISUALIZING DATA – Bar Chart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47139"/>
              </p:ext>
            </p:extLst>
          </p:nvPr>
        </p:nvGraphicFramePr>
        <p:xfrm>
          <a:off x="508000" y="1036638"/>
          <a:ext cx="62706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3" imgW="5842207" imgH="3987615" progId="Excel.Chart.8">
                  <p:embed/>
                </p:oleObj>
              </mc:Choice>
              <mc:Fallback>
                <p:oleObj name="Chart" r:id="rId3" imgW="5842207" imgH="3987615" progId="Excel.Chart.8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036638"/>
                        <a:ext cx="627062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58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138" y="289278"/>
            <a:ext cx="6447501" cy="60395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VISUALIZING DATA – Box Plot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pSp>
        <p:nvGrpSpPr>
          <p:cNvPr id="16" name="Groep 15"/>
          <p:cNvGrpSpPr/>
          <p:nvPr/>
        </p:nvGrpSpPr>
        <p:grpSpPr>
          <a:xfrm>
            <a:off x="1253064" y="1020750"/>
            <a:ext cx="5317066" cy="3771222"/>
            <a:chOff x="1253067" y="1242029"/>
            <a:chExt cx="5317066" cy="369570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5" name="Grafiek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658392316"/>
                    </p:ext>
                  </p:extLst>
                </p:nvPr>
              </p:nvGraphicFramePr>
              <p:xfrm>
                <a:off x="1253067" y="1242029"/>
                <a:ext cx="5317066" cy="369570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5" name="Grafiek 4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3064" y="1020750"/>
                  <a:ext cx="5317066" cy="377122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kstvak 2"/>
            <p:cNvSpPr txBox="1"/>
            <p:nvPr/>
          </p:nvSpPr>
          <p:spPr>
            <a:xfrm>
              <a:off x="3434033" y="4680365"/>
              <a:ext cx="1223271" cy="193073"/>
            </a:xfrm>
            <a:prstGeom prst="rect">
              <a:avLst/>
            </a:prstGeom>
            <a:solidFill>
              <a:srgbClr val="FBFEFF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100" dirty="0"/>
                <a:t>n = 32</a:t>
              </a:r>
            </a:p>
          </p:txBody>
        </p:sp>
      </p:grpSp>
      <p:sp>
        <p:nvSpPr>
          <p:cNvPr id="8" name="Lijnbijschrift 1 7"/>
          <p:cNvSpPr/>
          <p:nvPr/>
        </p:nvSpPr>
        <p:spPr>
          <a:xfrm>
            <a:off x="6663377" y="791905"/>
            <a:ext cx="1907823" cy="387740"/>
          </a:xfrm>
          <a:prstGeom prst="borderCallout1">
            <a:avLst>
              <a:gd name="adj1" fmla="val 50776"/>
              <a:gd name="adj2" fmla="val -1232"/>
              <a:gd name="adj3" fmla="val 206891"/>
              <a:gd name="adj4" fmla="val -115885"/>
            </a:avLst>
          </a:prstGeom>
          <a:solidFill>
            <a:srgbClr val="FFE4C9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maximum score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Lijnbijschrift 1 8"/>
          <p:cNvSpPr/>
          <p:nvPr/>
        </p:nvSpPr>
        <p:spPr>
          <a:xfrm>
            <a:off x="6663377" y="3411401"/>
            <a:ext cx="1907823" cy="387740"/>
          </a:xfrm>
          <a:prstGeom prst="borderCallout1">
            <a:avLst>
              <a:gd name="adj1" fmla="val 50776"/>
              <a:gd name="adj2" fmla="val -1232"/>
              <a:gd name="adj3" fmla="val -66104"/>
              <a:gd name="adj4" fmla="val -118355"/>
            </a:avLst>
          </a:prstGeom>
          <a:solidFill>
            <a:srgbClr val="FFE4C9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minimum score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hteraccolade 9"/>
          <p:cNvSpPr/>
          <p:nvPr/>
        </p:nvSpPr>
        <p:spPr>
          <a:xfrm>
            <a:off x="5545159" y="1556531"/>
            <a:ext cx="82130" cy="393499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882987" y="1632854"/>
            <a:ext cx="1560782" cy="276999"/>
          </a:xfrm>
          <a:prstGeom prst="rect">
            <a:avLst/>
          </a:prstGeom>
          <a:solidFill>
            <a:srgbClr val="FFE4C9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25% of the scores</a:t>
            </a:r>
            <a:endParaRPr lang="nl-NL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Lijnbijschrift 1 13"/>
          <p:cNvSpPr/>
          <p:nvPr/>
        </p:nvSpPr>
        <p:spPr>
          <a:xfrm>
            <a:off x="183154" y="3260530"/>
            <a:ext cx="1907823" cy="387740"/>
          </a:xfrm>
          <a:prstGeom prst="borderCallout1">
            <a:avLst>
              <a:gd name="adj1" fmla="val 48550"/>
              <a:gd name="adj2" fmla="val 102179"/>
              <a:gd name="adj3" fmla="val -168362"/>
              <a:gd name="adj4" fmla="val 151103"/>
            </a:avLst>
          </a:prstGeom>
          <a:solidFill>
            <a:srgbClr val="FFE4C9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median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ijnbijschrift 1 14"/>
          <p:cNvSpPr/>
          <p:nvPr/>
        </p:nvSpPr>
        <p:spPr>
          <a:xfrm>
            <a:off x="6663378" y="4335479"/>
            <a:ext cx="1907823" cy="387740"/>
          </a:xfrm>
          <a:prstGeom prst="borderCallout1">
            <a:avLst>
              <a:gd name="adj1" fmla="val 50776"/>
              <a:gd name="adj2" fmla="val -1232"/>
              <a:gd name="adj3" fmla="val -44136"/>
              <a:gd name="adj4" fmla="val -130008"/>
            </a:avLst>
          </a:prstGeom>
          <a:solidFill>
            <a:srgbClr val="FFE4C9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outlier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Lijnbijschrift 1 12"/>
          <p:cNvSpPr/>
          <p:nvPr/>
        </p:nvSpPr>
        <p:spPr>
          <a:xfrm>
            <a:off x="252529" y="901547"/>
            <a:ext cx="1907823" cy="387740"/>
          </a:xfrm>
          <a:prstGeom prst="borderCallout1">
            <a:avLst>
              <a:gd name="adj1" fmla="val 63963"/>
              <a:gd name="adj2" fmla="val 101553"/>
              <a:gd name="adj3" fmla="val 378450"/>
              <a:gd name="adj4" fmla="val 192078"/>
            </a:avLst>
          </a:prstGeom>
          <a:solidFill>
            <a:srgbClr val="FFE4C9"/>
          </a:solidFill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mean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hteraccolade 16">
            <a:extLst>
              <a:ext uri="{FF2B5EF4-FFF2-40B4-BE49-F238E27FC236}">
                <a16:creationId xmlns:a16="http://schemas.microsoft.com/office/drawing/2014/main" id="{DD9D4637-3195-4B89-A42B-16F443BD321F}"/>
              </a:ext>
            </a:extLst>
          </p:cNvPr>
          <p:cNvSpPr/>
          <p:nvPr/>
        </p:nvSpPr>
        <p:spPr>
          <a:xfrm>
            <a:off x="5627290" y="1994405"/>
            <a:ext cx="45719" cy="558330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27FC456-8CD5-4A5F-AB49-F5364AA117E5}"/>
              </a:ext>
            </a:extLst>
          </p:cNvPr>
          <p:cNvSpPr txBox="1"/>
          <p:nvPr/>
        </p:nvSpPr>
        <p:spPr>
          <a:xfrm>
            <a:off x="5928706" y="2093403"/>
            <a:ext cx="1560782" cy="276999"/>
          </a:xfrm>
          <a:prstGeom prst="rect">
            <a:avLst/>
          </a:prstGeom>
          <a:solidFill>
            <a:srgbClr val="FFE4C9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25% of the scores</a:t>
            </a:r>
            <a:endParaRPr lang="nl-NL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raccolade 18">
            <a:extLst>
              <a:ext uri="{FF2B5EF4-FFF2-40B4-BE49-F238E27FC236}">
                <a16:creationId xmlns:a16="http://schemas.microsoft.com/office/drawing/2014/main" id="{BED7C300-0099-4902-86D7-ECBE7C0E7755}"/>
              </a:ext>
            </a:extLst>
          </p:cNvPr>
          <p:cNvSpPr/>
          <p:nvPr/>
        </p:nvSpPr>
        <p:spPr>
          <a:xfrm>
            <a:off x="5545160" y="2564872"/>
            <a:ext cx="47073" cy="172192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E3952F9-F089-41A0-A242-67CFF8BB8954}"/>
              </a:ext>
            </a:extLst>
          </p:cNvPr>
          <p:cNvSpPr txBox="1"/>
          <p:nvPr/>
        </p:nvSpPr>
        <p:spPr>
          <a:xfrm>
            <a:off x="5882987" y="2471595"/>
            <a:ext cx="1560782" cy="276999"/>
          </a:xfrm>
          <a:prstGeom prst="rect">
            <a:avLst/>
          </a:prstGeom>
          <a:solidFill>
            <a:srgbClr val="FFE4C9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25% of the scores</a:t>
            </a:r>
            <a:endParaRPr lang="nl-NL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hteraccolade 20">
            <a:extLst>
              <a:ext uri="{FF2B5EF4-FFF2-40B4-BE49-F238E27FC236}">
                <a16:creationId xmlns:a16="http://schemas.microsoft.com/office/drawing/2014/main" id="{678D6C7B-3A1E-4403-A3FB-9F7AC0DD92A3}"/>
              </a:ext>
            </a:extLst>
          </p:cNvPr>
          <p:cNvSpPr/>
          <p:nvPr/>
        </p:nvSpPr>
        <p:spPr>
          <a:xfrm>
            <a:off x="5627289" y="2775962"/>
            <a:ext cx="45719" cy="393499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A6A0FA5-582A-4F47-9887-83C71AA02E6F}"/>
              </a:ext>
            </a:extLst>
          </p:cNvPr>
          <p:cNvSpPr txBox="1"/>
          <p:nvPr/>
        </p:nvSpPr>
        <p:spPr>
          <a:xfrm>
            <a:off x="5928706" y="2812352"/>
            <a:ext cx="1560782" cy="276999"/>
          </a:xfrm>
          <a:prstGeom prst="rect">
            <a:avLst/>
          </a:prstGeom>
          <a:solidFill>
            <a:srgbClr val="FFE4C9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25% of the scores</a:t>
            </a:r>
            <a:endParaRPr lang="nl-NL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5FCE7D19-6359-4B91-9A43-2679C669FF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001" y="908415"/>
            <a:ext cx="7532913" cy="414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degree to which test takers with high overall test scores also got a particular item correct</a:t>
            </a:r>
          </a:p>
          <a:p>
            <a:pPr marL="257175"/>
            <a:r>
              <a:rPr lang="en-US" sz="1600" dirty="0"/>
              <a:t>Indicates how well an item distinguishes between high achievers and low achievers</a:t>
            </a:r>
          </a:p>
          <a:p>
            <a:pPr marL="257175"/>
            <a:r>
              <a:rPr lang="en-US" sz="1600" dirty="0"/>
              <a:t>Calculation: (</a:t>
            </a:r>
            <a:r>
              <a:rPr lang="en-US" sz="1600" dirty="0" err="1"/>
              <a:t>FV</a:t>
            </a:r>
            <a:r>
              <a:rPr lang="en-US" sz="1600" baseline="-25000" dirty="0" err="1"/>
              <a:t>upper</a:t>
            </a:r>
            <a:r>
              <a:rPr lang="en-US" sz="1600" dirty="0" err="1">
                <a:sym typeface="Symbol" panose="05050102010706020507" pitchFamily="18" charset="2"/>
              </a:rPr>
              <a:t></a:t>
            </a:r>
            <a:r>
              <a:rPr lang="en-US" sz="1600" dirty="0" err="1"/>
              <a:t>FV</a:t>
            </a:r>
            <a:r>
              <a:rPr lang="en-US" sz="1600" baseline="-25000" dirty="0" err="1"/>
              <a:t>lower</a:t>
            </a:r>
            <a:r>
              <a:rPr lang="en-US" sz="1600" dirty="0"/>
              <a:t>)</a:t>
            </a:r>
          </a:p>
          <a:p>
            <a:pPr marL="261938" lvl="1" indent="0">
              <a:buNone/>
            </a:pPr>
            <a:r>
              <a:rPr lang="en-US" sz="1400" dirty="0"/>
              <a:t>FV top group (</a:t>
            </a:r>
            <a:r>
              <a:rPr lang="en-US" sz="1400" dirty="0">
                <a:sym typeface="Symbol" panose="05050102010706020507" pitchFamily="18" charset="2"/>
              </a:rPr>
              <a:t>1/3 </a:t>
            </a:r>
            <a:r>
              <a:rPr lang="en-US" sz="1400" dirty="0"/>
              <a:t>of test takers with the highest test scores) minus FV bottom group (</a:t>
            </a:r>
            <a:r>
              <a:rPr lang="en-US" sz="1400" dirty="0">
                <a:sym typeface="Symbol" panose="05050102010706020507" pitchFamily="18" charset="2"/>
              </a:rPr>
              <a:t>1/3 </a:t>
            </a:r>
            <a:r>
              <a:rPr lang="en-US" sz="1400" dirty="0"/>
              <a:t>of test takers with the lowest test scores)</a:t>
            </a:r>
          </a:p>
          <a:p>
            <a:r>
              <a:rPr lang="en-US" sz="1600" dirty="0"/>
              <a:t>Ranges from -1.00 to +1.00</a:t>
            </a:r>
            <a:endParaRPr lang="en-US" sz="1600" i="1" dirty="0"/>
          </a:p>
          <a:p>
            <a:r>
              <a:rPr lang="en-US" sz="1600" dirty="0"/>
              <a:t>Optimal values: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.40 and above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600" i="1" dirty="0"/>
              <a:t>very good item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.30 - .39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600" i="1" dirty="0"/>
              <a:t>reasonably good item, </a:t>
            </a:r>
          </a:p>
          <a:p>
            <a:pPr marL="242887" lvl="1" indent="0">
              <a:spcBef>
                <a:spcPts val="0"/>
              </a:spcBef>
              <a:buNone/>
            </a:pPr>
            <a:r>
              <a:rPr lang="en-US" sz="1600" i="1" dirty="0"/>
              <a:t>			possibly room for improvement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.20- .29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600" i="1" dirty="0"/>
              <a:t>acceptable, but needing improvement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&lt;.20	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600" i="1" dirty="0"/>
              <a:t>poor item, to be rejected or revised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08001" y="306125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DISCRIMINATION (DI)</a:t>
            </a:r>
          </a:p>
        </p:txBody>
      </p:sp>
    </p:spTree>
    <p:extLst>
      <p:ext uri="{BB962C8B-B14F-4D97-AF65-F5344CB8AC3E}">
        <p14:creationId xmlns:p14="http://schemas.microsoft.com/office/powerpoint/2010/main" val="1479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FV AND DI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00868"/>
              </p:ext>
            </p:extLst>
          </p:nvPr>
        </p:nvGraphicFramePr>
        <p:xfrm>
          <a:off x="991403" y="943275"/>
          <a:ext cx="5852158" cy="40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033">
                  <a:extLst>
                    <a:ext uri="{9D8B030D-6E8A-4147-A177-3AD203B41FA5}">
                      <a16:colId xmlns:a16="http://schemas.microsoft.com/office/drawing/2014/main" val="753726266"/>
                    </a:ext>
                  </a:extLst>
                </a:gridCol>
                <a:gridCol w="639073">
                  <a:extLst>
                    <a:ext uri="{9D8B030D-6E8A-4147-A177-3AD203B41FA5}">
                      <a16:colId xmlns:a16="http://schemas.microsoft.com/office/drawing/2014/main" val="3299998982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1379848444"/>
                    </a:ext>
                  </a:extLst>
                </a:gridCol>
                <a:gridCol w="547594">
                  <a:extLst>
                    <a:ext uri="{9D8B030D-6E8A-4147-A177-3AD203B41FA5}">
                      <a16:colId xmlns:a16="http://schemas.microsoft.com/office/drawing/2014/main" val="1332070370"/>
                    </a:ext>
                  </a:extLst>
                </a:gridCol>
                <a:gridCol w="734419">
                  <a:extLst>
                    <a:ext uri="{9D8B030D-6E8A-4147-A177-3AD203B41FA5}">
                      <a16:colId xmlns:a16="http://schemas.microsoft.com/office/drawing/2014/main" val="2054703002"/>
                    </a:ext>
                  </a:extLst>
                </a:gridCol>
                <a:gridCol w="548237">
                  <a:extLst>
                    <a:ext uri="{9D8B030D-6E8A-4147-A177-3AD203B41FA5}">
                      <a16:colId xmlns:a16="http://schemas.microsoft.com/office/drawing/2014/main" val="295490296"/>
                    </a:ext>
                  </a:extLst>
                </a:gridCol>
                <a:gridCol w="734419">
                  <a:extLst>
                    <a:ext uri="{9D8B030D-6E8A-4147-A177-3AD203B41FA5}">
                      <a16:colId xmlns:a16="http://schemas.microsoft.com/office/drawing/2014/main" val="1846579365"/>
                    </a:ext>
                  </a:extLst>
                </a:gridCol>
                <a:gridCol w="529555">
                  <a:extLst>
                    <a:ext uri="{9D8B030D-6E8A-4147-A177-3AD203B41FA5}">
                      <a16:colId xmlns:a16="http://schemas.microsoft.com/office/drawing/2014/main" val="3271278748"/>
                    </a:ext>
                  </a:extLst>
                </a:gridCol>
                <a:gridCol w="657111">
                  <a:extLst>
                    <a:ext uri="{9D8B030D-6E8A-4147-A177-3AD203B41FA5}">
                      <a16:colId xmlns:a16="http://schemas.microsoft.com/office/drawing/2014/main" val="819401856"/>
                    </a:ext>
                  </a:extLst>
                </a:gridCol>
              </a:tblGrid>
              <a:tr h="42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TOP GROUP</a:t>
                      </a:r>
                      <a:endParaRPr lang="nl-NL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n=10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MIDDLE GROUP</a:t>
                      </a:r>
                      <a:endParaRPr lang="nl-NL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n=10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BOTTOM GROUP</a:t>
                      </a:r>
                      <a:endParaRPr lang="nl-NL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n=10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FV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DI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55379247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(1.0)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100%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0.0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108130254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8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(0.8)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93%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+0.2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7620700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3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(0.4)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80%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+0.6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179819806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4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(0.1)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70%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+0.9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8354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5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66%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94450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6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(0.5)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50%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52004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7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33%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06187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8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(0.9)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30%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+0.9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10420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Item 9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(0.6)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20%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+0.6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3688728694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Item 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(0.2)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6%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>
                          <a:effectLst/>
                        </a:rPr>
                        <a:t>+0.2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98246270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11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0.0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213555657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(0.2)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6%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-0.2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3278930261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13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(0.4)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20%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-0.4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32964144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14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33%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-1.0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1445181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94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DISTRACTOR ANALYSIS</a:t>
            </a:r>
            <a:endParaRPr lang="nl-NL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8338"/>
            <a:ext cx="6879770" cy="4017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600" b="1" dirty="0"/>
              <a:t>Distractor Efficiency </a:t>
            </a:r>
            <a:r>
              <a:rPr lang="en-GB" sz="1600" dirty="0"/>
              <a:t>is the degree to which a distractor worked as intended, i.e., attracting the low achievers, but not the high achievers.</a:t>
            </a:r>
          </a:p>
          <a:p>
            <a:r>
              <a:rPr lang="nl-NL" sz="1400" dirty="0"/>
              <a:t>The Distractor Efficiency is t</a:t>
            </a:r>
            <a:r>
              <a:rPr lang="en-US" sz="1400" dirty="0"/>
              <a:t>he number of test takers that selected that particular distractor, divided by the total number of test takers</a:t>
            </a:r>
          </a:p>
          <a:p>
            <a:r>
              <a:rPr lang="en-US" sz="1400" dirty="0"/>
              <a:t>Example: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GB" sz="1400" dirty="0"/>
              <a:t>A distractor that is chosen by less than 7% of the test takers (less than 0.07) is normally not functioning well and should be revised. </a:t>
            </a:r>
          </a:p>
          <a:p>
            <a:r>
              <a:rPr lang="en-GB" sz="1400" dirty="0"/>
              <a:t>However, bear in mind that the easier the item, the lower the distractor efficiency will be.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867318" y="2571750"/>
          <a:ext cx="5728866" cy="8675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54811">
                  <a:extLst>
                    <a:ext uri="{9D8B030D-6E8A-4147-A177-3AD203B41FA5}">
                      <a16:colId xmlns:a16="http://schemas.microsoft.com/office/drawing/2014/main" val="1457547034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1669996894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2950143582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2640913817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2325037584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1103376250"/>
                    </a:ext>
                  </a:extLst>
                </a:gridCol>
              </a:tblGrid>
              <a:tr h="294021">
                <a:tc>
                  <a:txBody>
                    <a:bodyPr/>
                    <a:lstStyle/>
                    <a:p>
                      <a:r>
                        <a:rPr lang="en-US" sz="1200" dirty="0"/>
                        <a:t>Item #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*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Omitted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88137"/>
                  </a:ext>
                </a:extLst>
              </a:tr>
              <a:tr h="279465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140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46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643941"/>
                  </a:ext>
                </a:extLst>
              </a:tr>
              <a:tr h="294021">
                <a:tc>
                  <a:txBody>
                    <a:bodyPr/>
                    <a:lstStyle/>
                    <a:p>
                      <a:r>
                        <a:rPr lang="en-US" sz="1100" dirty="0"/>
                        <a:t>% selected</a:t>
                      </a:r>
                      <a:endParaRPr lang="nl-NL" sz="11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70%</a:t>
                      </a:r>
                      <a:endParaRPr lang="nl-NL" sz="11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6600"/>
                          </a:solidFill>
                        </a:rPr>
                        <a:t>1%</a:t>
                      </a:r>
                      <a:endParaRPr lang="nl-NL" sz="11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6600"/>
                          </a:solidFill>
                        </a:rPr>
                        <a:t>6%</a:t>
                      </a:r>
                      <a:endParaRPr lang="nl-NL" sz="11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6600"/>
                          </a:solidFill>
                        </a:rPr>
                        <a:t>23%</a:t>
                      </a:r>
                      <a:endParaRPr lang="nl-NL" sz="11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0%</a:t>
                      </a:r>
                      <a:endParaRPr lang="nl-NL" sz="11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18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40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VALUES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449705" y="885775"/>
          <a:ext cx="7341905" cy="329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9479">
                  <a:extLst>
                    <a:ext uri="{9D8B030D-6E8A-4147-A177-3AD203B41FA5}">
                      <a16:colId xmlns:a16="http://schemas.microsoft.com/office/drawing/2014/main" val="1341904392"/>
                    </a:ext>
                  </a:extLst>
                </a:gridCol>
                <a:gridCol w="1723495">
                  <a:extLst>
                    <a:ext uri="{9D8B030D-6E8A-4147-A177-3AD203B41FA5}">
                      <a16:colId xmlns:a16="http://schemas.microsoft.com/office/drawing/2014/main" val="1457547034"/>
                    </a:ext>
                  </a:extLst>
                </a:gridCol>
                <a:gridCol w="1429230">
                  <a:extLst>
                    <a:ext uri="{9D8B030D-6E8A-4147-A177-3AD203B41FA5}">
                      <a16:colId xmlns:a16="http://schemas.microsoft.com/office/drawing/2014/main" val="1669996894"/>
                    </a:ext>
                  </a:extLst>
                </a:gridCol>
                <a:gridCol w="3849701">
                  <a:extLst>
                    <a:ext uri="{9D8B030D-6E8A-4147-A177-3AD203B41FA5}">
                      <a16:colId xmlns:a16="http://schemas.microsoft.com/office/drawing/2014/main" val="2950143582"/>
                    </a:ext>
                  </a:extLst>
                </a:gridCol>
              </a:tblGrid>
              <a:tr h="231367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STATISTIC</a:t>
                      </a:r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OPTIMAL</a:t>
                      </a:r>
                      <a:r>
                        <a:rPr lang="en-US" sz="1200" baseline="0" dirty="0"/>
                        <a:t> VALUE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Limitation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88137"/>
                  </a:ext>
                </a:extLst>
              </a:tr>
              <a:tr h="504000">
                <a:tc rowSpan="3"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TEST ANALYSIS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64394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22740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462"/>
                  </a:ext>
                </a:extLst>
              </a:tr>
              <a:tr h="504000">
                <a:tc rowSpan="3"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ITEM ANALYSIS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491584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360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ym typeface="Symbol" panose="05050102010706020507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1875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83095" y="4352013"/>
            <a:ext cx="76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en-US" sz="1200" dirty="0"/>
              <a:t>* Note: Descriptive statistics do not have an optimal value – they merely describe and summarize test or population characteristics without one value a priori being ‘better’ than another</a:t>
            </a:r>
            <a:endParaRPr lang="nl-NL" sz="1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003F7D-4B08-4334-981A-BF9906495400}"/>
              </a:ext>
            </a:extLst>
          </p:cNvPr>
          <p:cNvSpPr txBox="1"/>
          <p:nvPr/>
        </p:nvSpPr>
        <p:spPr>
          <a:xfrm>
            <a:off x="2523153" y="1280159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N/A *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E57B6B-DC67-4CBE-AB46-9E713F2FC249}"/>
              </a:ext>
            </a:extLst>
          </p:cNvPr>
          <p:cNvSpPr txBox="1"/>
          <p:nvPr/>
        </p:nvSpPr>
        <p:spPr>
          <a:xfrm>
            <a:off x="810567" y="1280158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Mean, mode, median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CCC4BD-938E-4B5B-BE59-FC4CACE222EF}"/>
              </a:ext>
            </a:extLst>
          </p:cNvPr>
          <p:cNvSpPr txBox="1"/>
          <p:nvPr/>
        </p:nvSpPr>
        <p:spPr>
          <a:xfrm>
            <a:off x="810567" y="1813040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Range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5DB348D-C057-492A-A8C9-24A3A318F4FC}"/>
              </a:ext>
            </a:extLst>
          </p:cNvPr>
          <p:cNvSpPr txBox="1"/>
          <p:nvPr/>
        </p:nvSpPr>
        <p:spPr>
          <a:xfrm>
            <a:off x="810567" y="2294751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4DA4740-84DA-4909-B2C4-302C1EA565F2}"/>
              </a:ext>
            </a:extLst>
          </p:cNvPr>
          <p:cNvSpPr txBox="1"/>
          <p:nvPr/>
        </p:nvSpPr>
        <p:spPr>
          <a:xfrm>
            <a:off x="810566" y="2776462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FV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0D5298-72D2-4878-9100-0DB6EE07DCAE}"/>
              </a:ext>
            </a:extLst>
          </p:cNvPr>
          <p:cNvSpPr txBox="1"/>
          <p:nvPr/>
        </p:nvSpPr>
        <p:spPr>
          <a:xfrm>
            <a:off x="810566" y="3301553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28BCF19-B8CE-488D-9019-CEC36C856774}"/>
              </a:ext>
            </a:extLst>
          </p:cNvPr>
          <p:cNvSpPr txBox="1"/>
          <p:nvPr/>
        </p:nvSpPr>
        <p:spPr>
          <a:xfrm>
            <a:off x="810566" y="3807423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Distractor Efficiency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7B85BCF-419C-4242-8DE7-E2DD6262F233}"/>
              </a:ext>
            </a:extLst>
          </p:cNvPr>
          <p:cNvSpPr txBox="1"/>
          <p:nvPr/>
        </p:nvSpPr>
        <p:spPr>
          <a:xfrm>
            <a:off x="2523153" y="1787887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N/A *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F65BC4D-58C0-4BE2-8204-3788CDD388D6}"/>
              </a:ext>
            </a:extLst>
          </p:cNvPr>
          <p:cNvSpPr txBox="1"/>
          <p:nvPr/>
        </p:nvSpPr>
        <p:spPr>
          <a:xfrm>
            <a:off x="2523153" y="2294751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N/A *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B79B066-0521-4C43-8773-E3058FEE1B76}"/>
              </a:ext>
            </a:extLst>
          </p:cNvPr>
          <p:cNvSpPr txBox="1"/>
          <p:nvPr/>
        </p:nvSpPr>
        <p:spPr>
          <a:xfrm>
            <a:off x="2523153" y="2779520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0.30 - 0.70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8926C47-925E-4926-BB85-91022ABE1249}"/>
              </a:ext>
            </a:extLst>
          </p:cNvPr>
          <p:cNvSpPr txBox="1"/>
          <p:nvPr/>
        </p:nvSpPr>
        <p:spPr>
          <a:xfrm>
            <a:off x="3961789" y="2776462"/>
            <a:ext cx="3686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Depends on test population, test type/purpose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CFE1EE6-5A9A-487D-86A7-C29CD07836F9}"/>
              </a:ext>
            </a:extLst>
          </p:cNvPr>
          <p:cNvSpPr txBox="1"/>
          <p:nvPr/>
        </p:nvSpPr>
        <p:spPr>
          <a:xfrm>
            <a:off x="2523153" y="3298368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&gt; 0.40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E99FE1B-C752-423D-B11B-383E946B98A8}"/>
              </a:ext>
            </a:extLst>
          </p:cNvPr>
          <p:cNvSpPr txBox="1"/>
          <p:nvPr/>
        </p:nvSpPr>
        <p:spPr>
          <a:xfrm>
            <a:off x="3961789" y="3301551"/>
            <a:ext cx="3686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 affected by range of test takers’ ability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8A8238-6A89-486E-AC57-AF33692D195B}"/>
              </a:ext>
            </a:extLst>
          </p:cNvPr>
          <p:cNvSpPr txBox="1"/>
          <p:nvPr/>
        </p:nvSpPr>
        <p:spPr>
          <a:xfrm>
            <a:off x="2523153" y="3807422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≥ 0.07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D1DB0CC-CF46-4FE6-965F-3AD5C19BD380}"/>
              </a:ext>
            </a:extLst>
          </p:cNvPr>
          <p:cNvSpPr txBox="1"/>
          <p:nvPr/>
        </p:nvSpPr>
        <p:spPr>
          <a:xfrm>
            <a:off x="3930826" y="3677704"/>
            <a:ext cx="386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>
                <a:sym typeface="Symbol" panose="05050102010706020507" pitchFamily="18" charset="2"/>
              </a:rPr>
              <a:t>ndicates only how often a distractor was chosen, </a:t>
            </a:r>
            <a:r>
              <a:rPr lang="en-US" sz="1200" i="1" dirty="0">
                <a:sym typeface="Symbol" panose="05050102010706020507" pitchFamily="18" charset="2"/>
              </a:rPr>
              <a:t>not</a:t>
            </a:r>
            <a:r>
              <a:rPr lang="en-US" sz="1200" dirty="0">
                <a:sym typeface="Symbol" panose="05050102010706020507" pitchFamily="18" charset="2"/>
              </a:rPr>
              <a:t> if it was chosen by a high achiever or low achiever</a:t>
            </a:r>
            <a:endParaRPr lang="en-US" sz="12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2EEBFD0-AD79-4E42-9BC1-3C2FBC82466E}"/>
              </a:ext>
            </a:extLst>
          </p:cNvPr>
          <p:cNvSpPr txBox="1"/>
          <p:nvPr/>
        </p:nvSpPr>
        <p:spPr>
          <a:xfrm>
            <a:off x="3961790" y="1628373"/>
            <a:ext cx="382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is affected by test taker ability,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should be interpreted in relation to max. possible score</a:t>
            </a:r>
          </a:p>
        </p:txBody>
      </p:sp>
    </p:spTree>
    <p:extLst>
      <p:ext uri="{BB962C8B-B14F-4D97-AF65-F5344CB8AC3E}">
        <p14:creationId xmlns:p14="http://schemas.microsoft.com/office/powerpoint/2010/main" val="32270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4947479-B752-46FB-94A9-42A56D3A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43" y="902502"/>
            <a:ext cx="7038205" cy="38779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score reliability </a:t>
            </a:r>
            <a:r>
              <a:rPr lang="en-US" dirty="0">
                <a:solidFill>
                  <a:schemeClr val="tx2"/>
                </a:solidFill>
              </a:rPr>
              <a:t>is an estimate of the likelihood that scores would remain consistent over time if the same test was administered repeatedly to the same learners. 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A reliability coefficient of .85 indicates that 85% of the variation in observed scores was due to variation in the “true” scores, and that 15% cannot be accounted for and is called </a:t>
            </a:r>
            <a:r>
              <a:rPr lang="en-US" sz="1600" i="1" dirty="0">
                <a:solidFill>
                  <a:schemeClr val="tx2"/>
                </a:solidFill>
              </a:rPr>
              <a:t>‘error’ </a:t>
            </a:r>
            <a:r>
              <a:rPr lang="en-US" sz="1600" dirty="0">
                <a:solidFill>
                  <a:schemeClr val="tx2"/>
                </a:solidFill>
              </a:rPr>
              <a:t>(owing to chance)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45BB30E-4933-4982-9DCA-C5CDD0A42311}"/>
              </a:ext>
            </a:extLst>
          </p:cNvPr>
          <p:cNvSpPr txBox="1"/>
          <p:nvPr/>
        </p:nvSpPr>
        <p:spPr>
          <a:xfrm>
            <a:off x="600534" y="2117129"/>
            <a:ext cx="1836128" cy="830997"/>
          </a:xfrm>
          <a:prstGeom prst="rect">
            <a:avLst/>
          </a:prstGeom>
          <a:solidFill>
            <a:srgbClr val="25B19A">
              <a:alpha val="3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Reliability coefficients range from .00 to 1.00.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7D2BD-749F-4C0C-92F1-C0486193DC55}"/>
              </a:ext>
            </a:extLst>
          </p:cNvPr>
          <p:cNvSpPr txBox="1"/>
          <p:nvPr/>
        </p:nvSpPr>
        <p:spPr>
          <a:xfrm>
            <a:off x="2698489" y="2486461"/>
            <a:ext cx="1937121" cy="830997"/>
          </a:xfrm>
          <a:prstGeom prst="rect">
            <a:avLst/>
          </a:prstGeom>
          <a:solidFill>
            <a:srgbClr val="25B19A">
              <a:alpha val="3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Ideal score reliabilities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&gt;.80.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19A4C-3898-4B54-A229-37928A5753F1}"/>
              </a:ext>
            </a:extLst>
          </p:cNvPr>
          <p:cNvSpPr txBox="1"/>
          <p:nvPr/>
        </p:nvSpPr>
        <p:spPr>
          <a:xfrm>
            <a:off x="4897437" y="2816036"/>
            <a:ext cx="1873511" cy="830997"/>
          </a:xfrm>
          <a:prstGeom prst="rect">
            <a:avLst/>
          </a:prstGeom>
          <a:solidFill>
            <a:srgbClr val="25B19A">
              <a:alpha val="3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reliabilities = less measurement error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14543" y="322754"/>
            <a:ext cx="6447501" cy="579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RELIABILITY (Alpha)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0222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98711"/>
            <a:ext cx="6447501" cy="5727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OBJECTIVES</a:t>
            </a:r>
            <a:endParaRPr lang="en-US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27918"/>
            <a:ext cx="7057457" cy="2490472"/>
          </a:xfrm>
        </p:spPr>
        <p:txBody>
          <a:bodyPr>
            <a:normAutofit/>
          </a:bodyPr>
          <a:lstStyle/>
          <a:p>
            <a:r>
              <a:rPr lang="en-US" sz="1800" dirty="0"/>
              <a:t>Understand how to describe and analyze test data, and draw conclusions from it</a:t>
            </a:r>
          </a:p>
          <a:p>
            <a:r>
              <a:rPr lang="en-US" sz="1800" dirty="0"/>
              <a:t>Learn how to calculate and interpret the B-Index</a:t>
            </a:r>
          </a:p>
          <a:p>
            <a:r>
              <a:rPr lang="en-US" sz="1800" dirty="0"/>
              <a:t>Learn how to create a test summary report from raw test data</a:t>
            </a:r>
          </a:p>
          <a:p>
            <a:r>
              <a:rPr lang="en-US" sz="1800" dirty="0"/>
              <a:t>Understand how quantitative data analysis can support your claims about the test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A9D2A2-4B3A-48EF-BF00-06EBC200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13" y="2844393"/>
            <a:ext cx="2992582" cy="2106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2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98174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ERROR of MEASUREMENT (SEM)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890393"/>
            <a:ext cx="7348525" cy="40173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An obtained test score is an estimate of a person’s “true” test score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The “true” score is </a:t>
            </a:r>
            <a:r>
              <a:rPr lang="en-US" sz="1600" dirty="0" err="1"/>
              <a:t>th</a:t>
            </a:r>
            <a:r>
              <a:rPr lang="en-GB" sz="1600" dirty="0"/>
              <a:t>e score that a test taker would get if s/he took the test infinite times  </a:t>
            </a:r>
            <a:endParaRPr lang="en-US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SEM</a:t>
            </a:r>
            <a:r>
              <a:rPr lang="en-GB" sz="1600" dirty="0"/>
              <a:t> indicates how accurate a test taker’s obtained score is. An obtained score is more accurate if it is closer to a test taker’s “true” score 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The smaller the SEM, the less error and the greater the precision of the test score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As the reliability of a test increases, the SEM decreases </a:t>
            </a:r>
            <a:endParaRPr lang="en-GB" sz="16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A test with a reliability coefficient of 1.00 has a SEM of zero – there is no error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952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98174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ERROR of MEASUREMENT (SEM)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890393"/>
            <a:ext cx="7348525" cy="4017344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In a normal distribution it can be expected that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there is a 68% chance that the true score is between </a:t>
            </a:r>
            <a:r>
              <a:rPr lang="en-GB" sz="1600" b="1" dirty="0"/>
              <a:t>1 SEM below of above </a:t>
            </a:r>
            <a:r>
              <a:rPr lang="en-GB" sz="1600" dirty="0"/>
              <a:t>the obtained score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/>
              <a:t>there is a 95% chance that the true score is between </a:t>
            </a:r>
            <a:r>
              <a:rPr lang="en-GB" sz="1600" b="1" dirty="0"/>
              <a:t>2 SEMs below or above </a:t>
            </a:r>
            <a:r>
              <a:rPr lang="en-GB" sz="1600" dirty="0"/>
              <a:t>the obtained score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33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98174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ERROR of MEASUREMENT (SEM)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1542" y="890392"/>
            <a:ext cx="7502072" cy="4253107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i="1" dirty="0"/>
              <a:t>Example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dirty="0" err="1"/>
              <a:t>obtained</a:t>
            </a:r>
            <a:r>
              <a:rPr lang="nl-NL" sz="1400" dirty="0"/>
              <a:t> score = </a:t>
            </a:r>
            <a:r>
              <a:rPr lang="nl-NL" sz="1400" b="1" dirty="0"/>
              <a:t>70			</a:t>
            </a:r>
            <a:r>
              <a:rPr lang="nl-NL" sz="1400" dirty="0"/>
              <a:t>SEM = </a:t>
            </a:r>
            <a:r>
              <a:rPr lang="nl-NL" sz="1400" b="1" dirty="0"/>
              <a:t>4</a:t>
            </a:r>
            <a:r>
              <a:rPr lang="nl-NL" sz="1400" dirty="0"/>
              <a:t> 	(</a:t>
            </a:r>
            <a:r>
              <a:rPr lang="en-US" sz="1400" dirty="0"/>
              <a:t>SEMs are expressed in the same units as test scores) </a:t>
            </a:r>
            <a:r>
              <a:rPr lang="nl-NL" sz="1400" dirty="0"/>
              <a:t>		</a:t>
            </a:r>
            <a:endParaRPr lang="nl-NL" sz="1400" b="1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400" dirty="0" err="1"/>
              <a:t>there</a:t>
            </a:r>
            <a:r>
              <a:rPr lang="nl-NL" sz="1400" dirty="0"/>
              <a:t> is 68% chance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test </a:t>
            </a:r>
            <a:r>
              <a:rPr lang="nl-NL" sz="1400" dirty="0" err="1"/>
              <a:t>taker’s</a:t>
            </a:r>
            <a:r>
              <a:rPr lang="nl-NL" sz="1400" dirty="0"/>
              <a:t> </a:t>
            </a:r>
            <a:r>
              <a:rPr lang="nl-NL" sz="1400" dirty="0" err="1"/>
              <a:t>true</a:t>
            </a:r>
            <a:r>
              <a:rPr lang="nl-NL" sz="1400" dirty="0"/>
              <a:t> score is </a:t>
            </a:r>
            <a:r>
              <a:rPr lang="nl-NL" sz="1400" dirty="0" err="1"/>
              <a:t>between</a:t>
            </a:r>
            <a:r>
              <a:rPr lang="nl-NL" sz="1400" dirty="0"/>
              <a:t> 66 </a:t>
            </a:r>
            <a:r>
              <a:rPr lang="nl-NL" sz="1400" dirty="0" err="1"/>
              <a:t>and</a:t>
            </a:r>
            <a:r>
              <a:rPr lang="nl-NL" sz="1400" dirty="0"/>
              <a:t> 74 points (70 minus or plus 4 [-/+ 1 SEM]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400" dirty="0"/>
              <a:t>we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95% </a:t>
            </a:r>
            <a:r>
              <a:rPr lang="nl-NL" sz="1400" dirty="0" err="1"/>
              <a:t>certain</a:t>
            </a:r>
            <a:r>
              <a:rPr lang="nl-NL" sz="1400" dirty="0"/>
              <a:t> </a:t>
            </a:r>
            <a:r>
              <a:rPr lang="nl-NL" sz="1400" dirty="0" err="1"/>
              <a:t>that</a:t>
            </a:r>
            <a:r>
              <a:rPr lang="nl-NL" sz="1400" dirty="0"/>
              <a:t> his </a:t>
            </a:r>
            <a:r>
              <a:rPr lang="nl-NL" sz="1400" dirty="0" err="1"/>
              <a:t>true</a:t>
            </a:r>
            <a:r>
              <a:rPr lang="nl-NL" sz="1400" dirty="0"/>
              <a:t> score is </a:t>
            </a:r>
            <a:r>
              <a:rPr lang="nl-NL" sz="1400" dirty="0" err="1"/>
              <a:t>between</a:t>
            </a:r>
            <a:r>
              <a:rPr lang="nl-NL" sz="1400" dirty="0"/>
              <a:t> 62 </a:t>
            </a:r>
            <a:r>
              <a:rPr lang="nl-NL" sz="1400" dirty="0" err="1"/>
              <a:t>and</a:t>
            </a:r>
            <a:r>
              <a:rPr lang="nl-NL" sz="1400" dirty="0"/>
              <a:t> 78 points (70 minus or plus 8 [-/+ 2 </a:t>
            </a:r>
            <a:r>
              <a:rPr lang="nl-NL" sz="1400" dirty="0" err="1"/>
              <a:t>SEMs</a:t>
            </a:r>
            <a:r>
              <a:rPr lang="nl-NL" sz="1400" dirty="0"/>
              <a:t>])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nl-NL" sz="1400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nl-NL" sz="14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4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4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400" dirty="0"/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1400" dirty="0" err="1"/>
              <a:t>If</a:t>
            </a:r>
            <a:r>
              <a:rPr lang="nl-NL" sz="1400" dirty="0"/>
              <a:t> SEM = </a:t>
            </a:r>
            <a:r>
              <a:rPr lang="nl-NL" sz="1400" b="1" dirty="0"/>
              <a:t>2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400" dirty="0" err="1"/>
              <a:t>there</a:t>
            </a:r>
            <a:r>
              <a:rPr lang="nl-NL" sz="1400" dirty="0"/>
              <a:t> is 68% chance </a:t>
            </a:r>
            <a:r>
              <a:rPr lang="nl-NL" sz="1400" dirty="0" err="1"/>
              <a:t>that</a:t>
            </a:r>
            <a:r>
              <a:rPr lang="nl-NL" sz="1400" dirty="0"/>
              <a:t> his </a:t>
            </a:r>
            <a:r>
              <a:rPr lang="nl-NL" sz="1400" dirty="0" err="1"/>
              <a:t>true</a:t>
            </a:r>
            <a:r>
              <a:rPr lang="nl-NL" sz="1400" dirty="0"/>
              <a:t> score is </a:t>
            </a:r>
            <a:r>
              <a:rPr lang="nl-NL" sz="1400" dirty="0" err="1"/>
              <a:t>between</a:t>
            </a:r>
            <a:r>
              <a:rPr lang="nl-NL" sz="1400" dirty="0"/>
              <a:t> 68 </a:t>
            </a:r>
            <a:r>
              <a:rPr lang="nl-NL" sz="1400" dirty="0" err="1"/>
              <a:t>and</a:t>
            </a:r>
            <a:r>
              <a:rPr lang="nl-NL" sz="1400" dirty="0"/>
              <a:t> 72 points </a:t>
            </a:r>
          </a:p>
          <a:p>
            <a:pPr marL="268288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400" dirty="0"/>
              <a:t>(70 minus or plus 2 [-/+ 1 SEM])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BD424D61-0D43-49C3-B583-BDD4DA9992D9}"/>
              </a:ext>
            </a:extLst>
          </p:cNvPr>
          <p:cNvGrpSpPr/>
          <p:nvPr/>
        </p:nvGrpSpPr>
        <p:grpSpPr>
          <a:xfrm>
            <a:off x="1112157" y="2820907"/>
            <a:ext cx="5959927" cy="672318"/>
            <a:chOff x="1090386" y="2563157"/>
            <a:chExt cx="5959927" cy="672318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1589BAF1-EA81-4C19-8386-8AD39FDC4A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0386" y="3087216"/>
              <a:ext cx="5959927" cy="21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3CA4EA33-798B-4694-B751-2241DBB3C4D7}"/>
                </a:ext>
              </a:extLst>
            </p:cNvPr>
            <p:cNvSpPr txBox="1"/>
            <p:nvPr/>
          </p:nvSpPr>
          <p:spPr>
            <a:xfrm>
              <a:off x="3783375" y="2563157"/>
              <a:ext cx="529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70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15DFFFFF-242F-4E17-BF29-792E1709C5C2}"/>
                </a:ext>
              </a:extLst>
            </p:cNvPr>
            <p:cNvSpPr txBox="1"/>
            <p:nvPr/>
          </p:nvSpPr>
          <p:spPr>
            <a:xfrm>
              <a:off x="3153231" y="2584420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68</a:t>
              </a:r>
              <a:endParaRPr lang="en-US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2057B3FE-5CFD-48E6-B537-7878B5C92308}"/>
                </a:ext>
              </a:extLst>
            </p:cNvPr>
            <p:cNvSpPr txBox="1"/>
            <p:nvPr/>
          </p:nvSpPr>
          <p:spPr>
            <a:xfrm>
              <a:off x="4406901" y="2579995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72</a:t>
              </a:r>
              <a:endParaRPr lang="en-US" dirty="0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3C0FD21-7508-45C2-B1D4-C2479DC57247}"/>
                </a:ext>
              </a:extLst>
            </p:cNvPr>
            <p:cNvSpPr txBox="1"/>
            <p:nvPr/>
          </p:nvSpPr>
          <p:spPr>
            <a:xfrm>
              <a:off x="5025571" y="2588260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74</a:t>
              </a:r>
              <a:endParaRPr lang="en-US" dirty="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096AF325-2E10-4DB1-835E-008ED339F979}"/>
                </a:ext>
              </a:extLst>
            </p:cNvPr>
            <p:cNvSpPr txBox="1"/>
            <p:nvPr/>
          </p:nvSpPr>
          <p:spPr>
            <a:xfrm>
              <a:off x="5639127" y="2593935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76</a:t>
              </a:r>
              <a:endParaRPr lang="en-US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627FE9F-01EE-4668-B20C-1028CD2CA792}"/>
                </a:ext>
              </a:extLst>
            </p:cNvPr>
            <p:cNvSpPr txBox="1"/>
            <p:nvPr/>
          </p:nvSpPr>
          <p:spPr>
            <a:xfrm>
              <a:off x="2531516" y="2567873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66</a:t>
              </a:r>
              <a:endParaRPr lang="en-US" dirty="0"/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56EE5C7C-E305-4DE5-8A53-24B1878EFDF7}"/>
                </a:ext>
              </a:extLst>
            </p:cNvPr>
            <p:cNvCxnSpPr>
              <a:cxnSpLocks/>
            </p:cNvCxnSpPr>
            <p:nvPr/>
          </p:nvCxnSpPr>
          <p:spPr>
            <a:xfrm>
              <a:off x="2166849" y="2920301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DE8B7D0-1723-48D0-8489-71917A930F77}"/>
                </a:ext>
              </a:extLst>
            </p:cNvPr>
            <p:cNvSpPr txBox="1"/>
            <p:nvPr/>
          </p:nvSpPr>
          <p:spPr>
            <a:xfrm>
              <a:off x="1914666" y="2579995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64</a:t>
              </a:r>
              <a:endParaRPr lang="en-US" dirty="0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D8551429-278F-472D-8C82-5D8087923D8A}"/>
                </a:ext>
              </a:extLst>
            </p:cNvPr>
            <p:cNvSpPr txBox="1"/>
            <p:nvPr/>
          </p:nvSpPr>
          <p:spPr>
            <a:xfrm>
              <a:off x="6252683" y="2593935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78</a:t>
              </a:r>
              <a:endParaRPr lang="en-US" dirty="0"/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A453E5A1-CCDE-4D9F-A961-2E475991C74E}"/>
                </a:ext>
              </a:extLst>
            </p:cNvPr>
            <p:cNvCxnSpPr>
              <a:cxnSpLocks/>
            </p:cNvCxnSpPr>
            <p:nvPr/>
          </p:nvCxnSpPr>
          <p:spPr>
            <a:xfrm>
              <a:off x="2786744" y="2927046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05079604-CED6-4642-B11C-3FBF72E73218}"/>
                </a:ext>
              </a:extLst>
            </p:cNvPr>
            <p:cNvCxnSpPr>
              <a:cxnSpLocks/>
            </p:cNvCxnSpPr>
            <p:nvPr/>
          </p:nvCxnSpPr>
          <p:spPr>
            <a:xfrm>
              <a:off x="3410857" y="2934275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697B4C34-48EA-46A6-88E9-A32185F99AC5}"/>
                </a:ext>
              </a:extLst>
            </p:cNvPr>
            <p:cNvCxnSpPr>
              <a:cxnSpLocks/>
            </p:cNvCxnSpPr>
            <p:nvPr/>
          </p:nvCxnSpPr>
          <p:spPr>
            <a:xfrm>
              <a:off x="4036270" y="2920464"/>
              <a:ext cx="0" cy="3150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DBB01409-AE16-4118-A0D0-3C3ACE0AF335}"/>
                </a:ext>
              </a:extLst>
            </p:cNvPr>
            <p:cNvCxnSpPr>
              <a:cxnSpLocks/>
            </p:cNvCxnSpPr>
            <p:nvPr/>
          </p:nvCxnSpPr>
          <p:spPr>
            <a:xfrm>
              <a:off x="4659084" y="2920301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9E78907D-B1E5-449A-AF05-D3D2E7D7F9F4}"/>
                </a:ext>
              </a:extLst>
            </p:cNvPr>
            <p:cNvCxnSpPr>
              <a:cxnSpLocks/>
            </p:cNvCxnSpPr>
            <p:nvPr/>
          </p:nvCxnSpPr>
          <p:spPr>
            <a:xfrm>
              <a:off x="5285335" y="2927045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2619DF0A-5F9A-4B52-82A3-8DB8ADC32114}"/>
                </a:ext>
              </a:extLst>
            </p:cNvPr>
            <p:cNvCxnSpPr>
              <a:cxnSpLocks/>
            </p:cNvCxnSpPr>
            <p:nvPr/>
          </p:nvCxnSpPr>
          <p:spPr>
            <a:xfrm>
              <a:off x="5901869" y="2934275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0BD210DF-2530-4CBC-972F-82341F150001}"/>
                </a:ext>
              </a:extLst>
            </p:cNvPr>
            <p:cNvCxnSpPr>
              <a:cxnSpLocks/>
            </p:cNvCxnSpPr>
            <p:nvPr/>
          </p:nvCxnSpPr>
          <p:spPr>
            <a:xfrm>
              <a:off x="6521646" y="2941505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4E46E380-B2DB-41A9-ABE0-A510E9963B38}"/>
                </a:ext>
              </a:extLst>
            </p:cNvPr>
            <p:cNvCxnSpPr>
              <a:cxnSpLocks/>
            </p:cNvCxnSpPr>
            <p:nvPr/>
          </p:nvCxnSpPr>
          <p:spPr>
            <a:xfrm>
              <a:off x="1546954" y="2927044"/>
              <a:ext cx="0" cy="16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964FADFA-29F7-4E0E-9FB1-9998F2A201A5}"/>
                </a:ext>
              </a:extLst>
            </p:cNvPr>
            <p:cNvSpPr txBox="1"/>
            <p:nvPr/>
          </p:nvSpPr>
          <p:spPr>
            <a:xfrm>
              <a:off x="1300847" y="2570960"/>
              <a:ext cx="52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62</a:t>
              </a:r>
              <a:endParaRPr lang="en-US" dirty="0"/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DDA80078-EEFE-4E15-AB2B-A9FD2C54769B}"/>
              </a:ext>
            </a:extLst>
          </p:cNvPr>
          <p:cNvGrpSpPr/>
          <p:nvPr/>
        </p:nvGrpSpPr>
        <p:grpSpPr>
          <a:xfrm>
            <a:off x="1011722" y="3401695"/>
            <a:ext cx="5531695" cy="851413"/>
            <a:chOff x="808522" y="3431196"/>
            <a:chExt cx="5531695" cy="851413"/>
          </a:xfrm>
        </p:grpSpPr>
        <p:cxnSp>
          <p:nvCxnSpPr>
            <p:cNvPr id="43" name="Rechte verbindingslijn met pijl 42">
              <a:extLst>
                <a:ext uri="{FF2B5EF4-FFF2-40B4-BE49-F238E27FC236}">
                  <a16:creationId xmlns:a16="http://schemas.microsoft.com/office/drawing/2014/main" id="{C03A756A-CDFE-4CFB-87BF-3609A846D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5315" y="3571993"/>
              <a:ext cx="1133692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47623615-DA85-4745-970B-BA5A796EF1A8}"/>
                </a:ext>
              </a:extLst>
            </p:cNvPr>
            <p:cNvSpPr txBox="1"/>
            <p:nvPr/>
          </p:nvSpPr>
          <p:spPr>
            <a:xfrm>
              <a:off x="2811235" y="3630836"/>
              <a:ext cx="825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</a:rPr>
                <a:t>- 1 SEM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45" name="Rechte verbindingslijn met pijl 44">
              <a:extLst>
                <a:ext uri="{FF2B5EF4-FFF2-40B4-BE49-F238E27FC236}">
                  <a16:creationId xmlns:a16="http://schemas.microsoft.com/office/drawing/2014/main" id="{E1436BE6-A4DF-4C33-96F1-9091A1B0F7BC}"/>
                </a:ext>
              </a:extLst>
            </p:cNvPr>
            <p:cNvCxnSpPr>
              <a:cxnSpLocks/>
            </p:cNvCxnSpPr>
            <p:nvPr/>
          </p:nvCxnSpPr>
          <p:spPr>
            <a:xfrm>
              <a:off x="3969657" y="3571993"/>
              <a:ext cx="1134248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60E2709E-ED83-404E-A010-2D93E26B17F3}"/>
                </a:ext>
              </a:extLst>
            </p:cNvPr>
            <p:cNvSpPr txBox="1"/>
            <p:nvPr/>
          </p:nvSpPr>
          <p:spPr>
            <a:xfrm>
              <a:off x="4064905" y="3630140"/>
              <a:ext cx="825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</a:rPr>
                <a:t>+ 1 SEM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Rechte verbindingslijn met pijl 49">
              <a:extLst>
                <a:ext uri="{FF2B5EF4-FFF2-40B4-BE49-F238E27FC236}">
                  <a16:creationId xmlns:a16="http://schemas.microsoft.com/office/drawing/2014/main" id="{095A6AB7-E478-420C-9596-4E77E3D95DB7}"/>
                </a:ext>
              </a:extLst>
            </p:cNvPr>
            <p:cNvCxnSpPr>
              <a:cxnSpLocks/>
            </p:cNvCxnSpPr>
            <p:nvPr/>
          </p:nvCxnSpPr>
          <p:spPr>
            <a:xfrm>
              <a:off x="3969658" y="3928343"/>
              <a:ext cx="1134248" cy="0"/>
            </a:xfrm>
            <a:prstGeom prst="straightConnector1">
              <a:avLst/>
            </a:prstGeom>
            <a:ln w="19050">
              <a:solidFill>
                <a:srgbClr val="CC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50">
              <a:extLst>
                <a:ext uri="{FF2B5EF4-FFF2-40B4-BE49-F238E27FC236}">
                  <a16:creationId xmlns:a16="http://schemas.microsoft.com/office/drawing/2014/main" id="{DFA5AA61-64AF-4260-BB72-5524173479E2}"/>
                </a:ext>
              </a:extLst>
            </p:cNvPr>
            <p:cNvCxnSpPr>
              <a:cxnSpLocks/>
            </p:cNvCxnSpPr>
            <p:nvPr/>
          </p:nvCxnSpPr>
          <p:spPr>
            <a:xfrm>
              <a:off x="5103905" y="3928343"/>
              <a:ext cx="123631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met pijl 52">
              <a:extLst>
                <a:ext uri="{FF2B5EF4-FFF2-40B4-BE49-F238E27FC236}">
                  <a16:creationId xmlns:a16="http://schemas.microsoft.com/office/drawing/2014/main" id="{89D8FA68-8F71-4A8E-8D6C-F44AEA7D34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5315" y="3928343"/>
              <a:ext cx="113369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met pijl 53">
              <a:extLst>
                <a:ext uri="{FF2B5EF4-FFF2-40B4-BE49-F238E27FC236}">
                  <a16:creationId xmlns:a16="http://schemas.microsoft.com/office/drawing/2014/main" id="{EB2ED372-3AFE-463B-BBB6-F77C8E6884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5525" y="3928343"/>
              <a:ext cx="123979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5523AEA-F14B-4430-90FD-9E6DB13414C2}"/>
                </a:ext>
              </a:extLst>
            </p:cNvPr>
            <p:cNvSpPr txBox="1"/>
            <p:nvPr/>
          </p:nvSpPr>
          <p:spPr>
            <a:xfrm>
              <a:off x="2181680" y="4005610"/>
              <a:ext cx="825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- 2 SEMs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3D9107FA-1B71-4E95-9935-187A2D0143A9}"/>
                </a:ext>
              </a:extLst>
            </p:cNvPr>
            <p:cNvSpPr txBox="1"/>
            <p:nvPr/>
          </p:nvSpPr>
          <p:spPr>
            <a:xfrm>
              <a:off x="4691155" y="4005610"/>
              <a:ext cx="825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+ 2 SEMs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F11D6FBF-B905-4E21-80B3-67758AF70350}"/>
                </a:ext>
              </a:extLst>
            </p:cNvPr>
            <p:cNvSpPr txBox="1"/>
            <p:nvPr/>
          </p:nvSpPr>
          <p:spPr>
            <a:xfrm>
              <a:off x="808522" y="3431196"/>
              <a:ext cx="52977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accent2">
                      <a:lumMod val="75000"/>
                    </a:schemeClr>
                  </a:solidFill>
                </a:rPr>
                <a:t>68%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DE4C2F03-3BE9-4F7E-87E5-92FCBF5E424E}"/>
                </a:ext>
              </a:extLst>
            </p:cNvPr>
            <p:cNvSpPr txBox="1"/>
            <p:nvPr/>
          </p:nvSpPr>
          <p:spPr>
            <a:xfrm>
              <a:off x="809921" y="3753250"/>
              <a:ext cx="52977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accent2">
                      <a:lumMod val="75000"/>
                    </a:schemeClr>
                  </a:solidFill>
                </a:rPr>
                <a:t>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AC843DF-0502-452C-9106-C294DB8A5F43}"/>
              </a:ext>
            </a:extLst>
          </p:cNvPr>
          <p:cNvSpPr/>
          <p:nvPr/>
        </p:nvSpPr>
        <p:spPr>
          <a:xfrm>
            <a:off x="870858" y="1928586"/>
            <a:ext cx="6219371" cy="6431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890393"/>
            <a:ext cx="7547429" cy="40173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The SEM not only indicates how accurate the test is, but can be used to adjust your cut score pass point based on that accuracy. 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Another example</a:t>
            </a:r>
          </a:p>
          <a:p>
            <a:pPr marL="0" indent="0">
              <a:buNone/>
            </a:pPr>
            <a:r>
              <a:rPr lang="en-US" dirty="0"/>
              <a:t>	 100 item test (max. obtainable score: 100)  		Pass point: 70 (70%)		</a:t>
            </a:r>
          </a:p>
          <a:p>
            <a:pPr marL="0" indent="0">
              <a:buNone/>
            </a:pPr>
            <a:r>
              <a:rPr lang="en-US" dirty="0"/>
              <a:t>	 Reliability (alpha): 0.69							SEM: 3 </a:t>
            </a:r>
          </a:p>
          <a:p>
            <a:pPr>
              <a:spcBef>
                <a:spcPts val="2400"/>
              </a:spcBef>
            </a:pPr>
            <a:r>
              <a:rPr lang="en-US" dirty="0"/>
              <a:t>Due to the comparatively low reliability, you can be less confident that the pass score truly represents the pass/fail point.</a:t>
            </a:r>
          </a:p>
          <a:p>
            <a:r>
              <a:rPr lang="en-US" dirty="0"/>
              <a:t>There is fair chance that a test taker with an obtained score of 69 might have a “true” score of 70 or 71</a:t>
            </a:r>
          </a:p>
          <a:p>
            <a:r>
              <a:rPr lang="en-US" dirty="0"/>
              <a:t>Potentially this leads to a higher number of false negatives (Masters who fail) </a:t>
            </a:r>
          </a:p>
          <a:p>
            <a:r>
              <a:rPr lang="en-US" dirty="0"/>
              <a:t>Dropping the pass point 1 SEM would change the passing score to 67 (67%). </a:t>
            </a:r>
          </a:p>
          <a:p>
            <a:r>
              <a:rPr lang="en-US" dirty="0"/>
              <a:t>This will diminish the number of false negatives, but increases the number of false positives.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GB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98174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ERROR of MEASUREMENT (SEM)</a:t>
            </a:r>
          </a:p>
        </p:txBody>
      </p:sp>
    </p:spTree>
    <p:extLst>
      <p:ext uri="{BB962C8B-B14F-4D97-AF65-F5344CB8AC3E}">
        <p14:creationId xmlns:p14="http://schemas.microsoft.com/office/powerpoint/2010/main" val="7562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97873"/>
            <a:ext cx="7049960" cy="5264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MS Excel to calculate descriptive statistics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95311"/>
            <a:ext cx="8109526" cy="3901440"/>
          </a:xfrm>
        </p:spPr>
        <p:txBody>
          <a:bodyPr>
            <a:normAutofit/>
          </a:bodyPr>
          <a:lstStyle/>
          <a:p>
            <a:r>
              <a:rPr lang="en-US" sz="1600" dirty="0"/>
              <a:t>Number of test takers (n)			=COUNTA(range[student ID])</a:t>
            </a:r>
          </a:p>
          <a:p>
            <a:r>
              <a:rPr lang="en-US" sz="1600" dirty="0"/>
              <a:t>Number of test items (k)			=COUNTA(range[item#1…#40])</a:t>
            </a:r>
          </a:p>
          <a:p>
            <a:r>
              <a:rPr lang="en-US" sz="1600" dirty="0"/>
              <a:t>Mean								=AVERAGE(range[total score])</a:t>
            </a:r>
          </a:p>
          <a:p>
            <a:r>
              <a:rPr lang="en-US" sz="1600" dirty="0"/>
              <a:t>Mode								=MODE(range[total score])</a:t>
            </a:r>
          </a:p>
          <a:p>
            <a:r>
              <a:rPr lang="en-US" sz="1600" dirty="0"/>
              <a:t>Median								=MEDIAN(range[total score])</a:t>
            </a:r>
          </a:p>
          <a:p>
            <a:r>
              <a:rPr lang="en-US" sz="1600" dirty="0"/>
              <a:t>Highest score						=MAX(range[total score])</a:t>
            </a:r>
          </a:p>
          <a:p>
            <a:r>
              <a:rPr lang="en-US" sz="1600" dirty="0"/>
              <a:t>Lowest score						=MIN(range[total score])</a:t>
            </a:r>
          </a:p>
          <a:p>
            <a:r>
              <a:rPr lang="en-US" sz="1600" dirty="0"/>
              <a:t>Range								=MAX(range[total score])-MIN(range[total score])</a:t>
            </a:r>
          </a:p>
          <a:p>
            <a:r>
              <a:rPr lang="en-US" sz="1600" dirty="0"/>
              <a:t>Standard Deviation					=STDEV.P(range[total score])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NB: (range)	= the group of cells with data you want to </a:t>
            </a:r>
            <a:r>
              <a:rPr lang="en-US" dirty="0" err="1"/>
              <a:t>analyse</a:t>
            </a:r>
            <a:r>
              <a:rPr lang="en-US" dirty="0"/>
              <a:t>, e.g. (B3:B120)</a:t>
            </a:r>
          </a:p>
        </p:txBody>
      </p:sp>
    </p:spTree>
    <p:extLst>
      <p:ext uri="{BB962C8B-B14F-4D97-AF65-F5344CB8AC3E}">
        <p14:creationId xmlns:p14="http://schemas.microsoft.com/office/powerpoint/2010/main" val="21985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97640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B-INDEX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05227"/>
            <a:ext cx="7104743" cy="4017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dirty="0"/>
              <a:t>The B-Index is an item statistic that indicate the degree to which the Masters (those who passed, e.g., a Level 3 test) outperformed the Non-Masters (test takers who failed the Level 3 test) on each item.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sz="1800" dirty="0"/>
          </a:p>
          <a:p>
            <a:pPr lvl="0"/>
            <a:r>
              <a:rPr lang="en-GB" sz="1800" dirty="0"/>
              <a:t>Calculation of the B-Index:</a:t>
            </a:r>
          </a:p>
          <a:p>
            <a:pPr marL="685800" lvl="1" indent="-342900">
              <a:buClrTx/>
              <a:buSzPct val="100000"/>
              <a:buFont typeface="+mj-lt"/>
              <a:buAutoNum type="arabicPeriod"/>
            </a:pPr>
            <a:r>
              <a:rPr lang="en-GB" sz="1600" dirty="0"/>
              <a:t>Determine what the cut score for passing the test is; e.g. 70%</a:t>
            </a:r>
          </a:p>
          <a:p>
            <a:pPr marL="685800" lvl="1" indent="-342900">
              <a:buClrTx/>
              <a:buSzPct val="100000"/>
              <a:buFont typeface="+mj-lt"/>
              <a:buAutoNum type="arabicPeriod"/>
            </a:pPr>
            <a:r>
              <a:rPr lang="en-GB" sz="1600" dirty="0"/>
              <a:t>Split the scores in a group of Masters (at least 70% correct on the test) and Non-Masters.</a:t>
            </a:r>
          </a:p>
          <a:p>
            <a:pPr marL="685800" lvl="1" indent="-342900">
              <a:buClrTx/>
              <a:buSzPct val="100000"/>
              <a:buFont typeface="+mj-lt"/>
              <a:buAutoNum type="arabicPeriod"/>
            </a:pPr>
            <a:r>
              <a:rPr lang="en-GB" sz="1600" dirty="0"/>
              <a:t>For each item, subtract the FV for the Non-Masters from the FV for the Masters.</a:t>
            </a:r>
          </a:p>
          <a:p>
            <a:pPr marL="685800" lvl="1" indent="-342900">
              <a:buClrTx/>
              <a:buSzPct val="100000"/>
              <a:buFont typeface="+mj-lt"/>
              <a:buAutoNum type="arabicPeriod"/>
            </a:pPr>
            <a:r>
              <a:rPr lang="en-GB" sz="1600" dirty="0"/>
              <a:t>Interpretation of the B-Index is similar to that for the DI. </a:t>
            </a:r>
            <a:endParaRPr lang="nl-NL" sz="1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0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SMALL-GROUP WORK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21016"/>
            <a:ext cx="6917559" cy="37879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Work in small groups (2-4 persons)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Each group should have: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50" dirty="0"/>
              <a:t>a handout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50" dirty="0"/>
              <a:t>a flash drive with the data file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50" dirty="0"/>
              <a:t>a laptop with MS Excel (preferably in English!)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50" dirty="0"/>
              <a:t>at least one group member who is familiar with doing calculations in MS Excel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The data file is named </a:t>
            </a:r>
            <a:r>
              <a:rPr lang="en-US" sz="1600" b="1" u="sng" dirty="0">
                <a:solidFill>
                  <a:srgbClr val="0000FF"/>
                </a:solidFill>
              </a:rPr>
              <a:t>Workshop C2_Dataset Activity.xlsx</a:t>
            </a:r>
            <a:r>
              <a:rPr lang="en-US" sz="1600" dirty="0"/>
              <a:t> and can be found on the flash drive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The handout gives some guidance, but ask for help whenever 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Work on the activities until 11.45hrs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At 11.45hrs discussion of findings in plenary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8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6FD8039-A509-4027-91F9-9132357B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00" y="969632"/>
            <a:ext cx="6447501" cy="66892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Remember…</a:t>
            </a: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56F709-E5D4-4EDC-B967-F716376045AD}"/>
              </a:ext>
            </a:extLst>
          </p:cNvPr>
          <p:cNvSpPr txBox="1"/>
          <p:nvPr/>
        </p:nvSpPr>
        <p:spPr>
          <a:xfrm>
            <a:off x="2411616" y="1902201"/>
            <a:ext cx="3425304" cy="1602745"/>
          </a:xfrm>
          <a:prstGeom prst="rect">
            <a:avLst/>
          </a:prstGeom>
          <a:solidFill>
            <a:srgbClr val="FDE4CB"/>
          </a:solidFill>
          <a:ln w="25400" cmpd="dbl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marL="179388"/>
            <a:r>
              <a:rPr lang="en-US" sz="2000" dirty="0">
                <a:latin typeface="Footlight MT Light" panose="0204060206030A020304" pitchFamily="18" charset="0"/>
              </a:rPr>
              <a:t>Numbers are like people: </a:t>
            </a:r>
          </a:p>
          <a:p>
            <a:pPr marL="179388"/>
            <a:r>
              <a:rPr lang="en-US" sz="2000" dirty="0">
                <a:latin typeface="Footlight MT Light" panose="0204060206030A020304" pitchFamily="18" charset="0"/>
              </a:rPr>
              <a:t>torture them enough and they’ll tell you anything.</a:t>
            </a:r>
          </a:p>
          <a:p>
            <a:pPr algn="r">
              <a:spcBef>
                <a:spcPts val="600"/>
              </a:spcBef>
            </a:pPr>
            <a:r>
              <a:rPr lang="nl-NL" dirty="0">
                <a:latin typeface="Footlight MT Light" panose="0204060206030A020304" pitchFamily="18" charset="0"/>
              </a:rPr>
              <a:t>ANONYMOUS</a:t>
            </a:r>
          </a:p>
        </p:txBody>
      </p:sp>
    </p:spTree>
    <p:extLst>
      <p:ext uri="{BB962C8B-B14F-4D97-AF65-F5344CB8AC3E}">
        <p14:creationId xmlns:p14="http://schemas.microsoft.com/office/powerpoint/2010/main" val="36729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0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97794"/>
            <a:ext cx="6447501" cy="5547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QUANTITATIVE TEST DATA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42109"/>
            <a:ext cx="7452658" cy="3419919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100000"/>
              <a:buFont typeface="+mj-lt"/>
              <a:buAutoNum type="alphaUcPeriod"/>
            </a:pPr>
            <a:r>
              <a:rPr lang="en-US" sz="1800" b="1" dirty="0"/>
              <a:t>TEST ANALYSIS</a:t>
            </a:r>
            <a:r>
              <a:rPr lang="en-US" sz="1600" dirty="0"/>
              <a:t>	</a:t>
            </a:r>
            <a:r>
              <a:rPr lang="en-US" sz="1600" i="1" dirty="0"/>
              <a:t>- Describing/analyzing test results and test population</a:t>
            </a:r>
          </a:p>
          <a:p>
            <a:pPr marL="623888" lvl="1" indent="-260350">
              <a:buClrTx/>
              <a:buFont typeface="+mj-lt"/>
              <a:buAutoNum type="arabicParenR"/>
            </a:pPr>
            <a:r>
              <a:rPr lang="en-US" sz="1600" dirty="0"/>
              <a:t>Measures of Central Tendency	</a:t>
            </a:r>
          </a:p>
          <a:p>
            <a:pPr marL="623888" lvl="1" indent="-260350">
              <a:buClrTx/>
              <a:buFont typeface="+mj-lt"/>
              <a:buAutoNum type="arabicParenR"/>
            </a:pPr>
            <a:r>
              <a:rPr lang="en-US" sz="1600" dirty="0"/>
              <a:t>Measures of Dispersion</a:t>
            </a:r>
          </a:p>
          <a:p>
            <a:pPr marL="623888" lvl="1" indent="-260350">
              <a:buClrTx/>
              <a:buFont typeface="+mj-lt"/>
              <a:buAutoNum type="arabicParenR"/>
            </a:pPr>
            <a:r>
              <a:rPr lang="en-US" sz="1600" dirty="0"/>
              <a:t>Reliability estimates</a:t>
            </a:r>
          </a:p>
          <a:p>
            <a:pPr marL="342900" indent="-342900">
              <a:spcBef>
                <a:spcPts val="3000"/>
              </a:spcBef>
              <a:buClrTx/>
              <a:buSzPct val="100000"/>
              <a:buFont typeface="+mj-lt"/>
              <a:buAutoNum type="alphaUcPeriod"/>
            </a:pPr>
            <a:r>
              <a:rPr lang="en-US" sz="1800" b="1" dirty="0"/>
              <a:t>ITEM ANALYSIS</a:t>
            </a:r>
            <a:r>
              <a:rPr lang="en-US" sz="1600" dirty="0"/>
              <a:t>	</a:t>
            </a:r>
            <a:r>
              <a:rPr lang="en-US" sz="1600" i="1" dirty="0"/>
              <a:t>- Describing/analyzing individual item characteristics</a:t>
            </a:r>
          </a:p>
          <a:p>
            <a:pPr marL="642938" lvl="1" indent="-279400">
              <a:buClr>
                <a:schemeClr val="tx1"/>
              </a:buClr>
              <a:buFont typeface="+mj-lt"/>
              <a:buAutoNum type="arabicParenR"/>
            </a:pPr>
            <a:r>
              <a:rPr lang="en-US" sz="1600" dirty="0"/>
              <a:t>Item Difficulty</a:t>
            </a:r>
          </a:p>
          <a:p>
            <a:pPr marL="642938" lvl="1" indent="-279400">
              <a:buClr>
                <a:schemeClr val="tx1"/>
              </a:buClr>
              <a:buFont typeface="+mj-lt"/>
              <a:buAutoNum type="arabicParenR"/>
            </a:pPr>
            <a:r>
              <a:rPr lang="en-US" sz="1600" dirty="0"/>
              <a:t>Item Discrimination</a:t>
            </a:r>
          </a:p>
          <a:p>
            <a:pPr marL="642938" lvl="1" indent="-279400">
              <a:buClr>
                <a:schemeClr val="tx1"/>
              </a:buClr>
              <a:buFont typeface="+mj-lt"/>
              <a:buAutoNum type="arabicParenR"/>
            </a:pPr>
            <a:r>
              <a:rPr lang="en-US" sz="1600" dirty="0"/>
              <a:t>Distractor Efficiency</a:t>
            </a:r>
            <a:endParaRPr lang="nl-NL" sz="1600" dirty="0"/>
          </a:p>
          <a:p>
            <a:endParaRPr lang="nl-NL" dirty="0"/>
          </a:p>
        </p:txBody>
      </p:sp>
      <p:sp>
        <p:nvSpPr>
          <p:cNvPr id="5" name="Rechteraccolade 4"/>
          <p:cNvSpPr/>
          <p:nvPr/>
        </p:nvSpPr>
        <p:spPr>
          <a:xfrm>
            <a:off x="4156310" y="1387797"/>
            <a:ext cx="156040" cy="67128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381623" y="1561854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Descriptive Statistics</a:t>
            </a:r>
            <a:endParaRPr lang="nl-NL" sz="1500" i="1" dirty="0"/>
          </a:p>
        </p:txBody>
      </p:sp>
    </p:spTree>
    <p:extLst>
      <p:ext uri="{BB962C8B-B14F-4D97-AF65-F5344CB8AC3E}">
        <p14:creationId xmlns:p14="http://schemas.microsoft.com/office/powerpoint/2010/main" val="27824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6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85419"/>
            <a:ext cx="7484931" cy="5797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9" y="2633020"/>
            <a:ext cx="2606775" cy="1343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21327"/>
            <a:ext cx="6718299" cy="4222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Measures of Central Tendency</a:t>
            </a:r>
          </a:p>
          <a:p>
            <a:r>
              <a:rPr lang="en-US" sz="1600" dirty="0"/>
              <a:t>Gives us an indication of the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typical score </a:t>
            </a:r>
            <a:r>
              <a:rPr lang="en-US" sz="1600" dirty="0"/>
              <a:t>on a test</a:t>
            </a:r>
          </a:p>
          <a:p>
            <a:r>
              <a:rPr lang="en-US" sz="1600" dirty="0"/>
              <a:t>Answers questions such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In general, how did the test takers do on the test?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Was the test easy or difficult for this group?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How many test takers passed the test?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Statistics: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6600"/>
                </a:solidFill>
              </a:rPr>
              <a:t>Mean</a:t>
            </a:r>
            <a:r>
              <a:rPr lang="en-US" sz="1800" dirty="0"/>
              <a:t> </a:t>
            </a:r>
            <a:r>
              <a:rPr lang="en-US" sz="1600" dirty="0"/>
              <a:t>(average score)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6600"/>
                </a:solidFill>
              </a:rPr>
              <a:t>Mode</a:t>
            </a:r>
            <a:r>
              <a:rPr lang="en-US" sz="1600" dirty="0"/>
              <a:t> (most frequent score)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6600"/>
                </a:solidFill>
              </a:rPr>
              <a:t>Median</a:t>
            </a:r>
            <a:r>
              <a:rPr lang="en-US" sz="1600" dirty="0"/>
              <a:t> (the middle point in a rank-ordered set of scores)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2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4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5272"/>
            <a:ext cx="7667811" cy="5016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5" y="2106491"/>
            <a:ext cx="5466139" cy="319703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4401"/>
            <a:ext cx="6447501" cy="3628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Measures of Central Tendency</a:t>
            </a:r>
          </a:p>
          <a:p>
            <a:r>
              <a:rPr lang="en-US" sz="1600" dirty="0"/>
              <a:t>When the mean, mode and median are all very similar, we have a “normal distribution” of scores (bell-shaped curve) </a:t>
            </a:r>
          </a:p>
          <a:p>
            <a:r>
              <a:rPr lang="en-US" sz="1600" dirty="0"/>
              <a:t>When they are not similar, the results are ‘skewed’</a:t>
            </a:r>
          </a:p>
          <a:p>
            <a:endParaRPr lang="en-US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1154</TotalTime>
  <Words>1646</Words>
  <Application>Microsoft Office PowerPoint</Application>
  <PresentationFormat>Diavoorstelling (16:9)</PresentationFormat>
  <Paragraphs>377</Paragraphs>
  <Slides>24</Slides>
  <Notes>0</Notes>
  <HiddenSlides>2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5" baseType="lpstr">
      <vt:lpstr>Arial</vt:lpstr>
      <vt:lpstr>Bookman Old Style</vt:lpstr>
      <vt:lpstr>Calibri</vt:lpstr>
      <vt:lpstr>Footlight MT Light</vt:lpstr>
      <vt:lpstr>Symbol</vt:lpstr>
      <vt:lpstr>Times New Roman</vt:lpstr>
      <vt:lpstr>Trebuchet MS</vt:lpstr>
      <vt:lpstr>Wingdings</vt:lpstr>
      <vt:lpstr>Wingdings 3</vt:lpstr>
      <vt:lpstr>Facet</vt:lpstr>
      <vt:lpstr>Chart</vt:lpstr>
      <vt:lpstr>PowerPoint-presentatie</vt:lpstr>
      <vt:lpstr>WORKSHOP OBJECTIVES</vt:lpstr>
      <vt:lpstr>B-INDEX</vt:lpstr>
      <vt:lpstr>SMALL-GROUP WORK      </vt:lpstr>
      <vt:lpstr>Remember…      </vt:lpstr>
      <vt:lpstr>PowerPoint-presentatie</vt:lpstr>
      <vt:lpstr>ANALYSIS OF QUANTITATIVE TEST DATA      </vt:lpstr>
      <vt:lpstr>TEST ANALYSIS: Describing/Analyzing test results      </vt:lpstr>
      <vt:lpstr>TEST ANALYSIS: Describing/Analyzing test results      </vt:lpstr>
      <vt:lpstr>MEAN  MEDIAN  MODE      </vt:lpstr>
      <vt:lpstr>TEST ANALYSIS: Describing/Analyzing test results      </vt:lpstr>
      <vt:lpstr>TEST ANALYSIS: Describing/Analyzing test results      </vt:lpstr>
      <vt:lpstr>VISUALIZING DATA – Bar Chart      </vt:lpstr>
      <vt:lpstr>VISUALIZING DATA – Box Plot  </vt:lpstr>
      <vt:lpstr>ITEM DISCRIMINATION (DI)</vt:lpstr>
      <vt:lpstr>RELATIONSHIP BETWEEN FV AND DI      </vt:lpstr>
      <vt:lpstr>DISTRACTOR ANALYSIS</vt:lpstr>
      <vt:lpstr>OPTIMAL VALUES</vt:lpstr>
      <vt:lpstr>Test score reliability is an estimate of the likelihood that scores would remain consistent over time if the same test was administered repeatedly to the same learners.          A reliability coefficient of .85 indicates that 85% of the variation in observed scores was due to variation in the “true” scores, and that 15% cannot be accounted for and is called ‘error’ (owing to chance) </vt:lpstr>
      <vt:lpstr>STANDARD ERROR of MEASUREMENT (SEM)</vt:lpstr>
      <vt:lpstr>STANDARD ERROR of MEASUREMENT (SEM)</vt:lpstr>
      <vt:lpstr>STANDARD ERROR of MEASUREMENT (SEM)</vt:lpstr>
      <vt:lpstr>STANDARD ERROR of MEASUREMENT (SEM)</vt:lpstr>
      <vt:lpstr>Using MS Excel to calculate descriptive statistics  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statistics to improve your tests</dc:title>
  <dc:creator>GFX Seinhorst</dc:creator>
  <cp:keywords>Workshop C2</cp:keywords>
  <cp:lastModifiedBy>Gerard Seinhorst</cp:lastModifiedBy>
  <cp:revision>105</cp:revision>
  <dcterms:created xsi:type="dcterms:W3CDTF">2018-08-14T08:15:43Z</dcterms:created>
  <dcterms:modified xsi:type="dcterms:W3CDTF">2018-09-05T16:50:52Z</dcterms:modified>
</cp:coreProperties>
</file>