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4" r:id="rId7"/>
    <p:sldId id="258" r:id="rId8"/>
    <p:sldId id="260" r:id="rId9"/>
    <p:sldId id="265" r:id="rId10"/>
    <p:sldId id="267" r:id="rId11"/>
    <p:sldId id="268" r:id="rId12"/>
    <p:sldId id="266" r:id="rId13"/>
    <p:sldId id="261" r:id="rId14"/>
    <p:sldId id="259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EE7E"/>
    <a:srgbClr val="4D9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>
      <p:cViewPr varScale="1">
        <p:scale>
          <a:sx n="110" d="100"/>
          <a:sy n="110" d="100"/>
        </p:scale>
        <p:origin x="15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C233E9B-9F1D-41E0-82EE-FFB6E7B9D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98D0C6-B507-4D7C-9AB8-C21B63D44D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FE0DD-B665-4C0D-9A77-5D509972AB66}" type="datetimeFigureOut">
              <a:rPr lang="en-US" smtClean="0"/>
              <a:t>8/26/2019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0CB52-DEC8-4A31-847D-9C7BE7E797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830D-C7BC-43EA-9DCB-A2A7B6E456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4EAE3-9C96-46DD-BE2A-C285CD55DE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95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96203C1-616A-4651-A577-7BA09B384D13}" type="datetimeFigureOut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07B8B279-4079-43B3-8013-D8D81AB87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3022929-9408-4F5B-B80A-55646DCF29F9}"/>
              </a:ext>
            </a:extLst>
          </p:cNvPr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5CE90-18D1-4C2B-A71E-130466AA69B1}"/>
              </a:ext>
            </a:extLst>
          </p:cNvPr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2209800"/>
            <a:ext cx="7772400" cy="1828800"/>
          </a:xfrm>
        </p:spPr>
        <p:txBody>
          <a:bodyPr lIns="45720" rIns="45720" bIns="45720"/>
          <a:lstStyle>
            <a:lvl1pPr algn="l">
              <a:defRPr sz="45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4191000"/>
            <a:ext cx="7772400" cy="914400"/>
          </a:xfrm>
        </p:spPr>
        <p:txBody>
          <a:bodyPr lIns="182880" tIns="0"/>
          <a:lstStyle>
            <a:lvl1pPr marL="36576" indent="0" algn="l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3776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3EFA78-DE0E-433D-8CFA-D9FBF0D95DCD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40080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F13AF2-DCC4-4842-96BC-1B9869901C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C6AA5EA-3626-4B43-86D4-5B6226CC46A4}"/>
              </a:ext>
            </a:extLst>
          </p:cNvPr>
          <p:cNvSpPr/>
          <p:nvPr userDrawn="1"/>
        </p:nvSpPr>
        <p:spPr>
          <a:xfrm rot="10800000">
            <a:off x="838200" y="6391832"/>
            <a:ext cx="457200" cy="2286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95AF-258B-4502-92DF-E211AA281B41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8847" y="1447800"/>
            <a:ext cx="2971800" cy="4389120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4937760" cy="4389120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6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FA21-88D5-4090-AE34-A717F3009131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400800" y="434162"/>
            <a:ext cx="2324605" cy="4341329"/>
          </a:xfrm>
          <a:prstGeom prst="roundRect">
            <a:avLst>
              <a:gd name="adj" fmla="val 2127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54AA-2757-4A51-86CD-6D20456BDD0A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89320" cy="4343400"/>
          </a:xfrm>
          <a:prstGeom prst="rect">
            <a:avLst/>
          </a:prstGeom>
          <a:solidFill>
            <a:schemeClr val="bg2">
              <a:shade val="10000"/>
            </a:schemeClr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11357" y="386861"/>
            <a:ext cx="36576" cy="4443984"/>
          </a:xfrm>
          <a:prstGeom prst="rect">
            <a:avLst/>
          </a:prstGeom>
          <a:solidFill>
            <a:srgbClr val="FFFFFF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32" algn="l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3022929-9408-4F5B-B80A-55646DCF29F9}"/>
              </a:ext>
            </a:extLst>
          </p:cNvPr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5CE90-18D1-4C2B-A71E-130466AA69B1}"/>
              </a:ext>
            </a:extLst>
          </p:cNvPr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2209800"/>
            <a:ext cx="7772400" cy="1828800"/>
          </a:xfrm>
        </p:spPr>
        <p:txBody>
          <a:bodyPr lIns="45720" rIns="45720" bIns="45720"/>
          <a:lstStyle>
            <a:lvl1pPr algn="l">
              <a:defRPr sz="45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4191000"/>
            <a:ext cx="7772400" cy="914400"/>
          </a:xfrm>
        </p:spPr>
        <p:txBody>
          <a:bodyPr lIns="182880" tIns="0"/>
          <a:lstStyle>
            <a:lvl1pPr marL="36576" indent="0" algn="l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3776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3EFA78-DE0E-433D-8CFA-D9FBF0D95DCD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40080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F13AF2-DCC4-4842-96BC-1B9869901C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C6AA5EA-3626-4B43-86D4-5B6226CC46A4}"/>
              </a:ext>
            </a:extLst>
          </p:cNvPr>
          <p:cNvSpPr/>
          <p:nvPr userDrawn="1"/>
        </p:nvSpPr>
        <p:spPr>
          <a:xfrm rot="10800000">
            <a:off x="838200" y="6391832"/>
            <a:ext cx="457200" cy="2286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8298A9E-57AF-4657-ABB0-B7FCD8FEE5A3}"/>
              </a:ext>
            </a:extLst>
          </p:cNvPr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E028F2-04F0-4AE7-8E73-006AF7EF5CEA}"/>
              </a:ext>
            </a:extLst>
          </p:cNvPr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70B281F-DDF6-47A6-A20E-AD3468ECB455}"/>
              </a:ext>
            </a:extLst>
          </p:cNvPr>
          <p:cNvSpPr/>
          <p:nvPr userDrawn="1"/>
        </p:nvSpPr>
        <p:spPr>
          <a:xfrm rot="10800000">
            <a:off x="838200" y="6391832"/>
            <a:ext cx="457200" cy="2286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4471"/>
            <a:ext cx="8183880" cy="684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27F9C6-20A9-45D8-B666-D95AD1AA535F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40080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64FB5F53-FF75-45AA-B00D-E26647458E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3238" y="1905000"/>
            <a:ext cx="4754562" cy="107791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7472" indent="0">
              <a:buNone/>
              <a:defRPr/>
            </a:lvl2pPr>
            <a:lvl3pPr marL="603504" indent="0">
              <a:buNone/>
              <a:defRPr/>
            </a:lvl3pPr>
            <a:lvl4pPr marL="841248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dirty="0"/>
              <a:t>Provide a list of relevant terms and their definitions</a:t>
            </a:r>
          </a:p>
        </p:txBody>
      </p:sp>
      <p:sp>
        <p:nvSpPr>
          <p:cNvPr id="12" name="Text Placeholder 19">
            <a:extLst>
              <a:ext uri="{FF2B5EF4-FFF2-40B4-BE49-F238E27FC236}">
                <a16:creationId xmlns:a16="http://schemas.microsoft.com/office/drawing/2014/main" id="{1009BE2F-3305-4974-9545-AD98A2B6C8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3200400"/>
            <a:ext cx="4754562" cy="1524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sed</a:t>
            </a:r>
            <a:r>
              <a:rPr lang="en-US" sz="1600" dirty="0"/>
              <a:t>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endParaRPr lang="en-US" sz="1600" dirty="0"/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750E4B0F-2627-4011-8C06-77E6E0EE33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238" y="5029201"/>
            <a:ext cx="8302290" cy="990600"/>
          </a:xfrm>
          <a:solidFill>
            <a:schemeClr val="bg1">
              <a:lumMod val="95000"/>
            </a:schemeClr>
          </a:solidFill>
        </p:spPr>
        <p:txBody>
          <a:bodyPr tIns="182880" rIns="182880" bIns="182880">
            <a:normAutofit/>
          </a:bodyPr>
          <a:lstStyle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perspiciatis</a:t>
            </a:r>
            <a:r>
              <a:rPr lang="en-US" sz="1800" dirty="0"/>
              <a:t> </a:t>
            </a:r>
            <a:r>
              <a:rPr lang="en-US" sz="1800" dirty="0" err="1"/>
              <a:t>unde</a:t>
            </a:r>
            <a:r>
              <a:rPr lang="en-US" sz="1800" dirty="0"/>
              <a:t> </a:t>
            </a:r>
            <a:r>
              <a:rPr lang="en-US" sz="1800" dirty="0" err="1"/>
              <a:t>omnis</a:t>
            </a:r>
            <a:r>
              <a:rPr lang="en-US" sz="1800" dirty="0"/>
              <a:t> </a:t>
            </a:r>
            <a:r>
              <a:rPr lang="en-US" sz="1800" dirty="0" err="1"/>
              <a:t>iste</a:t>
            </a:r>
            <a:r>
              <a:rPr lang="en-US" sz="1800" dirty="0"/>
              <a:t> </a:t>
            </a:r>
            <a:r>
              <a:rPr lang="en-US" sz="1800" dirty="0" err="1"/>
              <a:t>natus</a:t>
            </a:r>
            <a:r>
              <a:rPr lang="en-US" sz="1800" dirty="0"/>
              <a:t> error sit </a:t>
            </a:r>
            <a:r>
              <a:rPr lang="en-US" sz="1800" dirty="0" err="1"/>
              <a:t>voluptatem</a:t>
            </a:r>
            <a:r>
              <a:rPr lang="en-US" sz="1800" dirty="0"/>
              <a:t> </a:t>
            </a:r>
            <a:r>
              <a:rPr lang="en-US" sz="1800" dirty="0" err="1"/>
              <a:t>accusantium</a:t>
            </a:r>
            <a:r>
              <a:rPr lang="en-US" sz="1800" dirty="0"/>
              <a:t> </a:t>
            </a:r>
            <a:r>
              <a:rPr lang="en-US" sz="1800" dirty="0" err="1"/>
              <a:t>doloremque</a:t>
            </a:r>
            <a:r>
              <a:rPr lang="en-US" sz="1800" dirty="0"/>
              <a:t> </a:t>
            </a:r>
            <a:r>
              <a:rPr lang="en-US" sz="1800" dirty="0" err="1"/>
              <a:t>laudantium</a:t>
            </a:r>
            <a:endParaRPr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8298A9E-57AF-4657-ABB0-B7FCD8FEE5A3}"/>
              </a:ext>
            </a:extLst>
          </p:cNvPr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E028F2-04F0-4AE7-8E73-006AF7EF5CEA}"/>
              </a:ext>
            </a:extLst>
          </p:cNvPr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70B281F-DDF6-47A6-A20E-AD3468ECB455}"/>
              </a:ext>
            </a:extLst>
          </p:cNvPr>
          <p:cNvSpPr/>
          <p:nvPr userDrawn="1"/>
        </p:nvSpPr>
        <p:spPr>
          <a:xfrm rot="10800000">
            <a:off x="838200" y="6391832"/>
            <a:ext cx="457200" cy="2286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4471"/>
            <a:ext cx="8183880" cy="68472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27F9C6-20A9-45D8-B666-D95AD1AA535F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40080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03F2C829-D4FC-4522-8F81-3EE63787A0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3238" y="1905000"/>
            <a:ext cx="4754562" cy="107791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7472" indent="0">
              <a:buNone/>
              <a:defRPr/>
            </a:lvl2pPr>
            <a:lvl3pPr marL="603504" indent="0">
              <a:buNone/>
              <a:defRPr/>
            </a:lvl3pPr>
            <a:lvl4pPr marL="841248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dirty="0"/>
              <a:t>Provide a list of relevant terms and their definitions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69DA3F2B-EEDB-435E-BF3D-BD81CA9790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3200400"/>
            <a:ext cx="4754562" cy="1524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sed</a:t>
            </a:r>
            <a:r>
              <a:rPr lang="en-US" sz="1600" dirty="0"/>
              <a:t>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endParaRPr lang="en-US" sz="1600" dirty="0"/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724D06DB-16B6-4447-80D7-E3F12741D1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238" y="5029201"/>
            <a:ext cx="8302290" cy="990600"/>
          </a:xfrm>
          <a:solidFill>
            <a:schemeClr val="bg1">
              <a:lumMod val="95000"/>
            </a:schemeClr>
          </a:solidFill>
        </p:spPr>
        <p:txBody>
          <a:bodyPr tIns="182880" rIns="182880" bIns="182880">
            <a:normAutofit/>
          </a:bodyPr>
          <a:lstStyle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perspiciatis</a:t>
            </a:r>
            <a:r>
              <a:rPr lang="en-US" sz="1800" dirty="0"/>
              <a:t> </a:t>
            </a:r>
            <a:r>
              <a:rPr lang="en-US" sz="1800" dirty="0" err="1"/>
              <a:t>unde</a:t>
            </a:r>
            <a:r>
              <a:rPr lang="en-US" sz="1800" dirty="0"/>
              <a:t> </a:t>
            </a:r>
            <a:r>
              <a:rPr lang="en-US" sz="1800" dirty="0" err="1"/>
              <a:t>omnis</a:t>
            </a:r>
            <a:r>
              <a:rPr lang="en-US" sz="1800" dirty="0"/>
              <a:t> </a:t>
            </a:r>
            <a:r>
              <a:rPr lang="en-US" sz="1800" dirty="0" err="1"/>
              <a:t>iste</a:t>
            </a:r>
            <a:r>
              <a:rPr lang="en-US" sz="1800" dirty="0"/>
              <a:t> </a:t>
            </a:r>
            <a:r>
              <a:rPr lang="en-US" sz="1800" dirty="0" err="1"/>
              <a:t>natus</a:t>
            </a:r>
            <a:r>
              <a:rPr lang="en-US" sz="1800" dirty="0"/>
              <a:t> error sit </a:t>
            </a:r>
            <a:r>
              <a:rPr lang="en-US" sz="1800" dirty="0" err="1"/>
              <a:t>voluptatem</a:t>
            </a:r>
            <a:r>
              <a:rPr lang="en-US" sz="1800" dirty="0"/>
              <a:t> </a:t>
            </a:r>
            <a:r>
              <a:rPr lang="en-US" sz="1800" dirty="0" err="1"/>
              <a:t>accusantium</a:t>
            </a:r>
            <a:r>
              <a:rPr lang="en-US" sz="1800" dirty="0"/>
              <a:t> </a:t>
            </a:r>
            <a:r>
              <a:rPr lang="en-US" sz="1800" dirty="0" err="1"/>
              <a:t>doloremque</a:t>
            </a:r>
            <a:r>
              <a:rPr lang="en-US" sz="1800" dirty="0"/>
              <a:t> </a:t>
            </a:r>
            <a:r>
              <a:rPr lang="en-US" sz="1800" dirty="0" err="1"/>
              <a:t>laudantium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486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8298A9E-57AF-4657-ABB0-B7FCD8FEE5A3}"/>
              </a:ext>
            </a:extLst>
          </p:cNvPr>
          <p:cNvSpPr/>
          <p:nvPr userDrawn="1"/>
        </p:nvSpPr>
        <p:spPr>
          <a:xfrm>
            <a:off x="0" y="6400800"/>
            <a:ext cx="9144000" cy="457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E028F2-04F0-4AE7-8E73-006AF7EF5CEA}"/>
              </a:ext>
            </a:extLst>
          </p:cNvPr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70B281F-DDF6-47A6-A20E-AD3468ECB455}"/>
              </a:ext>
            </a:extLst>
          </p:cNvPr>
          <p:cNvSpPr/>
          <p:nvPr userDrawn="1"/>
        </p:nvSpPr>
        <p:spPr>
          <a:xfrm rot="10800000">
            <a:off x="838200" y="6391832"/>
            <a:ext cx="457200" cy="2286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4471"/>
            <a:ext cx="8183880" cy="684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27F9C6-20A9-45D8-B666-D95AD1AA535F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4008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40080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2768ECE-5E91-42D8-9F95-B91671A2B2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3238" y="1905000"/>
            <a:ext cx="4754562" cy="107791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7472" indent="0">
              <a:buNone/>
              <a:defRPr/>
            </a:lvl2pPr>
            <a:lvl3pPr marL="603504" indent="0">
              <a:buNone/>
              <a:defRPr/>
            </a:lvl3pPr>
            <a:lvl4pPr marL="841248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dirty="0"/>
              <a:t>Provide a list of relevant terms and their definitions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D316310-4FD9-4500-A4BE-BD7BC69916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3200400"/>
            <a:ext cx="4754562" cy="1524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endParaRPr lang="en-US" sz="1600" dirty="0"/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sed</a:t>
            </a:r>
            <a:r>
              <a:rPr lang="en-US" sz="1600" dirty="0"/>
              <a:t>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endParaRPr lang="en-US" sz="1600" dirty="0"/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D2D13E1C-C5A0-4BB6-A3B2-B12F4637150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238" y="5029201"/>
            <a:ext cx="8302290" cy="990600"/>
          </a:xfrm>
          <a:solidFill>
            <a:schemeClr val="bg1">
              <a:lumMod val="95000"/>
            </a:schemeClr>
          </a:solidFill>
        </p:spPr>
        <p:txBody>
          <a:bodyPr tIns="182880" rIns="182880" bIns="182880">
            <a:normAutofit/>
          </a:bodyPr>
          <a:lstStyle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perspiciatis</a:t>
            </a:r>
            <a:r>
              <a:rPr lang="en-US" sz="1800" dirty="0"/>
              <a:t> </a:t>
            </a:r>
            <a:r>
              <a:rPr lang="en-US" sz="1800" dirty="0" err="1"/>
              <a:t>unde</a:t>
            </a:r>
            <a:r>
              <a:rPr lang="en-US" sz="1800" dirty="0"/>
              <a:t> </a:t>
            </a:r>
            <a:r>
              <a:rPr lang="en-US" sz="1800" dirty="0" err="1"/>
              <a:t>omnis</a:t>
            </a:r>
            <a:r>
              <a:rPr lang="en-US" sz="1800" dirty="0"/>
              <a:t> </a:t>
            </a:r>
            <a:r>
              <a:rPr lang="en-US" sz="1800" dirty="0" err="1"/>
              <a:t>iste</a:t>
            </a:r>
            <a:r>
              <a:rPr lang="en-US" sz="1800" dirty="0"/>
              <a:t> </a:t>
            </a:r>
            <a:r>
              <a:rPr lang="en-US" sz="1800" dirty="0" err="1"/>
              <a:t>natus</a:t>
            </a:r>
            <a:r>
              <a:rPr lang="en-US" sz="1800" dirty="0"/>
              <a:t> error sit </a:t>
            </a:r>
            <a:r>
              <a:rPr lang="en-US" sz="1800" dirty="0" err="1"/>
              <a:t>voluptatem</a:t>
            </a:r>
            <a:r>
              <a:rPr lang="en-US" sz="1800" dirty="0"/>
              <a:t> </a:t>
            </a:r>
            <a:r>
              <a:rPr lang="en-US" sz="1800" dirty="0" err="1"/>
              <a:t>accusantium</a:t>
            </a:r>
            <a:r>
              <a:rPr lang="en-US" sz="1800" dirty="0"/>
              <a:t> </a:t>
            </a:r>
            <a:r>
              <a:rPr lang="en-US" sz="1800" dirty="0" err="1"/>
              <a:t>doloremque</a:t>
            </a:r>
            <a:r>
              <a:rPr lang="en-US" sz="1800" dirty="0"/>
              <a:t> </a:t>
            </a:r>
            <a:r>
              <a:rPr lang="en-US" sz="1800" dirty="0" err="1"/>
              <a:t>laudantium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709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1066800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748600"/>
            <a:ext cx="8183880" cy="420624"/>
          </a:xfrm>
        </p:spPr>
        <p:txBody>
          <a:bodyPr lIns="118872" tIns="0" anchor="t"/>
          <a:lstStyle>
            <a:lvl1pPr marR="36576" algn="l"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B45F-50E8-4AF1-920B-265FC35EA31A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D76A-2E51-4D2B-9AFF-70F7EB3C2C68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90624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639762"/>
          </a:xfrm>
        </p:spPr>
        <p:txBody>
          <a:bodyPr lIns="146304" anchor="ctr"/>
          <a:lstStyle>
            <a:lvl1pPr algn="l">
              <a:buNone/>
              <a:defRPr sz="2400" b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2169" y="579438"/>
            <a:ext cx="3931920" cy="639762"/>
          </a:xfrm>
        </p:spPr>
        <p:txBody>
          <a:bodyPr lIns="137160" anchor="ctr"/>
          <a:lstStyle>
            <a:lvl1pPr algn="l">
              <a:buNone/>
              <a:defRPr sz="2400" b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7224" y="1371600"/>
            <a:ext cx="3931920" cy="35661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371600"/>
            <a:ext cx="3931920" cy="35661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5F57-6490-4460-90DC-FC5EE5C36A66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2161-9FCA-498A-A51E-7B90071250E8}" type="datetime1">
              <a:rPr lang="en-US" smtClean="0"/>
              <a:pPr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530352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1784127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r"/>
            <a:fld id="{1BC102A9-C1B1-4354-89E4-F43472216A4F}" type="datetime1">
              <a:rPr lang="en-US" smtClean="0"/>
              <a:pPr algn="r"/>
              <a:t>8/26/2019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l"/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E7F13AF2-DCC4-4842-96BC-1B9869901C37}" type="slidenum">
              <a:rPr lang="en-US" sz="1000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8" r:id="rId4"/>
    <p:sldLayoutId id="2147483659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rtl="0" eaLnBrk="1" latinLnBrk="0" hangingPunct="1">
        <a:spcBef>
          <a:spcPct val="0"/>
        </a:spcBef>
        <a:buNone/>
        <a:defRPr sz="3600" b="0" kern="1200">
          <a:solidFill>
            <a:schemeClr val="accent1">
              <a:tint val="88000"/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700" kern="1200" baseline="0">
          <a:solidFill>
            <a:srgbClr val="FFFFFF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>
          <a:solidFill>
            <a:srgbClr val="FFFFFF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500" kern="1200" baseline="0">
          <a:solidFill>
            <a:srgbClr val="FFFFFF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gif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obilc.org/documents/Projects/MChoicesreadingtestSTUDY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f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STANAG 6001 Testing Workshop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81000" y="4267200"/>
            <a:ext cx="8455152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Distractor Analysis of Selected Response Test Items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9976" y="4953000"/>
            <a:ext cx="8077200" cy="1295400"/>
          </a:xfrm>
          <a:prstGeom prst="rect">
            <a:avLst/>
          </a:prstGeom>
          <a:noFill/>
        </p:spPr>
        <p:txBody>
          <a:bodyPr vert="horz" lIns="182880" tIns="0">
            <a:normAutofit/>
          </a:bodyPr>
          <a:lstStyle>
            <a:lvl1pPr marL="36576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David Oglesby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Partner Language Training Center Europe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EB572C"/>
              </a:clrFrom>
              <a:clrTo>
                <a:srgbClr val="EB572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19400" y="1542167"/>
            <a:ext cx="3714286" cy="15619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71800" y="19050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345" y="1884903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1855857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81145" y="19812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The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22376" y="4191000"/>
            <a:ext cx="7772400" cy="1905000"/>
          </a:xfrm>
        </p:spPr>
        <p:txBody>
          <a:bodyPr>
            <a:normAutofit/>
          </a:bodyPr>
          <a:lstStyle/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Break into groups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Moderate 2-3 items:  retain, revise or reject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Develop new options, focusing on balanced distractors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Present recommendations in plenary</a:t>
            </a:r>
            <a:endParaRPr lang="en-US" sz="24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Developing Plausible Distractors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208FB4-1E8D-41FC-A7C6-1099529D1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3238" y="5257800"/>
            <a:ext cx="8302290" cy="990600"/>
          </a:xfrm>
        </p:spPr>
        <p:txBody>
          <a:bodyPr>
            <a:normAutofit/>
          </a:bodyPr>
          <a:lstStyle/>
          <a:p>
            <a:r>
              <a:rPr lang="en-US" dirty="0"/>
              <a:t>Distractors should be as plausible as possible, generally by referring, albeit incorrectly, to facts or ideas in the text.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635083" y="1748963"/>
            <a:ext cx="40386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Young Americans sign up for video game services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21880" y="3928528"/>
            <a:ext cx="2712720" cy="11550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Fans watch video game competitions online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212080" y="3973902"/>
            <a:ext cx="2712720" cy="11550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Google and Apple started game-streaming services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248400" y="2660953"/>
            <a:ext cx="2712720" cy="11550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Gamers establish online social ties 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5340" y="2593210"/>
            <a:ext cx="2712720" cy="11550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More young people pay for gaming than for TV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8402" y="3361046"/>
            <a:ext cx="1701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D9814"/>
                </a:solidFill>
              </a:rPr>
              <a:t>Supporting </a:t>
            </a:r>
          </a:p>
          <a:p>
            <a:pPr algn="ctr"/>
            <a:r>
              <a:rPr lang="en-US" b="1" dirty="0" smtClean="0">
                <a:solidFill>
                  <a:srgbClr val="4D9814"/>
                </a:solidFill>
              </a:rPr>
              <a:t>Details</a:t>
            </a:r>
            <a:endParaRPr lang="en-US" b="1" dirty="0">
              <a:solidFill>
                <a:srgbClr val="4D9814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131727" y="3235568"/>
            <a:ext cx="436640" cy="205269"/>
          </a:xfrm>
          <a:prstGeom prst="straightConnector1">
            <a:avLst/>
          </a:prstGeom>
          <a:ln w="57150">
            <a:solidFill>
              <a:srgbClr val="4D98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646296" y="3258412"/>
            <a:ext cx="436640" cy="205269"/>
          </a:xfrm>
          <a:prstGeom prst="straightConnector1">
            <a:avLst/>
          </a:prstGeom>
          <a:ln w="57150">
            <a:solidFill>
              <a:srgbClr val="4D98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71725" y="3741013"/>
            <a:ext cx="436640" cy="205269"/>
          </a:xfrm>
          <a:prstGeom prst="straightConnector1">
            <a:avLst/>
          </a:prstGeom>
          <a:ln w="57150">
            <a:solidFill>
              <a:srgbClr val="4D98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531444" y="3785441"/>
            <a:ext cx="436640" cy="205269"/>
          </a:xfrm>
          <a:prstGeom prst="straightConnector1">
            <a:avLst/>
          </a:prstGeom>
          <a:ln w="57150">
            <a:solidFill>
              <a:srgbClr val="4D98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41714" y="1748135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Main Idea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Rules of Thumb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E66CD6-5908-4AEC-8CDE-F5E9BE79AE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3238" y="1905000"/>
            <a:ext cx="5135562" cy="3140017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Keep the options parallel in grammar, length and complexity.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Ensure all options are plausible – no </a:t>
            </a:r>
            <a:r>
              <a:rPr lang="en-US" sz="1900" dirty="0" err="1" smtClean="0"/>
              <a:t>gimmes</a:t>
            </a:r>
            <a:r>
              <a:rPr lang="en-US" sz="19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Present options in logical order – by date, order of appearance in text,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Balance the placement of the keyed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Avoid the use of specific determiners (always, never, only, etc.)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F12C048-0A1C-4AEA-B066-7199B8924D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Avoid overlapping choices. </a:t>
            </a:r>
            <a:r>
              <a:rPr lang="en-US" dirty="0"/>
              <a:t>Make the alternatives mutually exclusive. It should never be the case that if one of the distractors is true, another distractor must be true as well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245" y="1672806"/>
            <a:ext cx="3575355" cy="3372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information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quarter" idx="14"/>
          </p:nvPr>
        </p:nvSpPr>
        <p:spPr>
          <a:xfrm>
            <a:off x="502920" y="1981200"/>
            <a:ext cx="7726362" cy="2819400"/>
          </a:xfrm>
        </p:spPr>
        <p:txBody>
          <a:bodyPr>
            <a:normAutofit/>
          </a:bodyPr>
          <a:lstStyle/>
          <a:p>
            <a:pPr marL="114300" marR="0" indent="-1143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Carr</a:t>
            </a: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, N. (2011). </a:t>
            </a:r>
            <a:r>
              <a:rPr lang="en-US" i="1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Designing and Analyzing Language Tests </a:t>
            </a: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(pp.  289-292). Oxford:  Oxford University Press.</a:t>
            </a:r>
          </a:p>
          <a:p>
            <a:pPr marL="114300" marR="0" indent="-1143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Fulcher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, G. &amp; Davidson, F. (2007). </a:t>
            </a:r>
            <a:r>
              <a:rPr lang="en-US" i="1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Language testing and assessment: An advanced resource </a:t>
            </a:r>
            <a:r>
              <a:rPr lang="en-US" i="1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book </a:t>
            </a: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(pp. 326-329). 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New York, NY: Routledge</a:t>
            </a: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.</a:t>
            </a:r>
          </a:p>
          <a:p>
            <a:pPr marL="114300" indent="-1143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Haladyna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, Thomas M. (2016). In </a:t>
            </a:r>
            <a:r>
              <a:rPr lang="en-US" dirty="0" err="1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Haladyna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 et al (Eds.) </a:t>
            </a:r>
            <a:r>
              <a:rPr lang="en-US" i="1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Handbook of Test Development 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(pp. 401-404</a:t>
            </a:r>
            <a:r>
              <a:rPr lang="en-US" dirty="0" smtClean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). </a:t>
            </a:r>
            <a:r>
              <a:rPr lang="en-US" dirty="0">
                <a:solidFill>
                  <a:srgbClr val="414751"/>
                </a:solidFill>
                <a:latin typeface="KodchiangUPC" panose="02020603050405020304" pitchFamily="18" charset="-34"/>
                <a:ea typeface="Century Schoolbook" panose="02040604050505020304" pitchFamily="18" charset="0"/>
                <a:cs typeface="Century Schoolbook" panose="02040604050505020304" pitchFamily="18" charset="0"/>
              </a:rPr>
              <a:t>New York, NY:  Routledge.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3A851B-32FF-4EF4-B233-1878B71DEF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1386" y="5029200"/>
            <a:ext cx="8685994" cy="1142999"/>
          </a:xfrm>
        </p:spPr>
        <p:txBody>
          <a:bodyPr>
            <a:noAutofit/>
          </a:bodyPr>
          <a:lstStyle/>
          <a:p>
            <a:r>
              <a:rPr lang="en-US" sz="1600" dirty="0" smtClean="0"/>
              <a:t>Check out Gerard’s paper on the number of options </a:t>
            </a:r>
            <a:r>
              <a:rPr lang="en-US" sz="1600" dirty="0"/>
              <a:t>in selected-response items at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www.natobilc.org/documents/Projects/MChoicesreadingtestSTUDY.pdf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Welcome, Language Testers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should we do distractor analysis?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A8AE44F-E619-4085-86B0-B0B5C85236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3238" y="2743199"/>
            <a:ext cx="4754562" cy="2286001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Distractors are difficult to create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Making them equally plausible yet incorrect is hard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Sometimes they don’t work as intended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Accurate scoring keys are a must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Maximum item discrimination depends on our best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A63FA59-D973-42A7-A8BC-ECFF640720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Poor distractors allow test takers to guess more strategically, which affects item difficulty, discrimination, and overall test difficulty.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06" y="1903930"/>
            <a:ext cx="3678874" cy="2820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52400"/>
            <a:ext cx="8183880" cy="12953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Anatomy of a </a:t>
            </a:r>
            <a:br>
              <a:rPr lang="en-US" dirty="0" smtClean="0"/>
            </a:br>
            <a:r>
              <a:rPr lang="en-US" dirty="0" smtClean="0"/>
              <a:t>Selected Response Test Item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70038" y="1905000"/>
            <a:ext cx="5821362" cy="2819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What </a:t>
            </a:r>
            <a:r>
              <a:rPr lang="en-US" sz="2000" dirty="0"/>
              <a:t>does the speaker </a:t>
            </a:r>
            <a:r>
              <a:rPr lang="en-US" sz="2000" dirty="0" smtClean="0"/>
              <a:t>suggest about </a:t>
            </a:r>
            <a:r>
              <a:rPr lang="en-US" sz="2000" dirty="0"/>
              <a:t>the government’s position?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rgbClr val="002060"/>
                </a:solidFill>
              </a:rPr>
              <a:t>a) It recognizes the need for change but concedes to special interest groups.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b) It has the resources but is unwilling to compromise with the opposing side. 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c) It responds to domestic emergencies but steers clear of overseas conflicts.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d) It has willing international partners but has little popular support at home.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multiple-choice item should have one and only one correct answer.  “All of the above” and “None of the above” options encourage test takers to take a problem-solving approach, vice using language skills.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2400" y="2592238"/>
            <a:ext cx="1417638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Options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96200" y="1981200"/>
            <a:ext cx="1109328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STEM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53" y="3209746"/>
            <a:ext cx="349370" cy="3493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53" y="3617703"/>
            <a:ext cx="349370" cy="34937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53" y="4025660"/>
            <a:ext cx="349370" cy="34937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157" y="2745493"/>
            <a:ext cx="405666" cy="40566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29872" y="2759900"/>
            <a:ext cx="956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Key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772400" y="3199765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Distractor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781026" y="363963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Distractor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781026" y="4038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Distractor</a:t>
            </a:r>
            <a:endParaRPr lang="en-US" sz="1400" dirty="0"/>
          </a:p>
        </p:txBody>
      </p:sp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0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Distractor Analysis?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497874-DB7D-4884-AE00-052825BF94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3238" y="2133600"/>
            <a:ext cx="5364162" cy="281940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Distractor analysis is an extension of item analysis, using techniques similar to item difficulty and item discrimination.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focus is NOT on the keyed response (right answer), but in how effectively the distractors draw test takers to the wrong answer.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number of times each distractor is selected is noted in order to determine its effectiveness.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distractor should be selected by enough candidates for it to be viable.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92C646-CF4C-4ECD-A1AE-EF4FD75C80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3238" y="5029200"/>
            <a:ext cx="8302290" cy="1295399"/>
          </a:xfrm>
        </p:spPr>
        <p:txBody>
          <a:bodyPr>
            <a:normAutofit/>
          </a:bodyPr>
          <a:lstStyle/>
          <a:p>
            <a:r>
              <a:rPr lang="en-US" dirty="0" smtClean="0"/>
              <a:t>In the perfect test item, everyone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at level </a:t>
            </a:r>
            <a:r>
              <a:rPr lang="en-US" dirty="0" smtClean="0"/>
              <a:t>selects the right answer, but those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 at level </a:t>
            </a:r>
            <a:r>
              <a:rPr lang="en-US" dirty="0" smtClean="0"/>
              <a:t>have responses equally distributed across the wrong answers.</a:t>
            </a:r>
            <a:endParaRPr lang="en-US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6222" y="1771650"/>
            <a:ext cx="2999178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The Test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533400" y="4254854"/>
            <a:ext cx="7961376" cy="1841146"/>
          </a:xfrm>
        </p:spPr>
        <p:txBody>
          <a:bodyPr>
            <a:normAutofit/>
          </a:bodyPr>
          <a:lstStyle/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dirty="0" smtClean="0"/>
              <a:t>A ten-item, multiple-choice test of Reading proficiency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dirty="0" smtClean="0"/>
              <a:t>Items ostensibly at STANAG 6001 Levels 2 and 3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dirty="0" smtClean="0"/>
              <a:t>Administered to 49 candidates, mostly Levels 1 to 3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dirty="0" smtClean="0"/>
              <a:t>Score range = 2 to 10; mean = 6.5; mode = 8; SD 1.71</a:t>
            </a:r>
          </a:p>
          <a:p>
            <a:pPr marL="379476" indent="-342900">
              <a:buFont typeface="Arial" panose="020B0604020202020204" pitchFamily="34" charset="0"/>
              <a:buChar char="•"/>
            </a:pPr>
            <a:r>
              <a:rPr lang="en-US" dirty="0" smtClean="0"/>
              <a:t>Cronbach’s alpha = .42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52401"/>
            <a:ext cx="818388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Item Analysis:  </a:t>
            </a:r>
            <a:br>
              <a:rPr lang="en-US" dirty="0" smtClean="0"/>
            </a:br>
            <a:r>
              <a:rPr lang="en-US" dirty="0" smtClean="0"/>
              <a:t>Difficulty &amp; Discrimination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Knowing an item’s difficulty and discriminating ability helps us decide which items will be retained for testing and which need revision.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43287"/>
              </p:ext>
            </p:extLst>
          </p:nvPr>
        </p:nvGraphicFramePr>
        <p:xfrm>
          <a:off x="371124" y="2176509"/>
          <a:ext cx="8449200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66204532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3383423133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474037768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207576923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2115705877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3834382588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3364107421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2692304884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3086545679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1292755321"/>
                    </a:ext>
                  </a:extLst>
                </a:gridCol>
                <a:gridCol w="643752">
                  <a:extLst>
                    <a:ext uri="{9D8B030D-6E8A-4147-A177-3AD203B41FA5}">
                      <a16:colId xmlns:a16="http://schemas.microsoft.com/office/drawing/2014/main" val="3287653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227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Excel Facility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2412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Rasch</a:t>
                      </a:r>
                      <a:r>
                        <a:rPr lang="en-US" dirty="0" smtClean="0"/>
                        <a:t> Difficulty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-0.58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-1.04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-2.74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-0.31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2.40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1.76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-1.22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8114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6480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Discrimination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1734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 </a:t>
                      </a:r>
                      <a:r>
                        <a:rPr lang="en-US" dirty="0" err="1" smtClean="0"/>
                        <a:t>Biserial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0.61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7902730"/>
                  </a:ext>
                </a:extLst>
              </a:tr>
            </a:tbl>
          </a:graphicData>
        </a:graphic>
      </p:graphicFrame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69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2920" y="76201"/>
            <a:ext cx="81838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Distractor Analysis:  </a:t>
            </a:r>
            <a:br>
              <a:rPr lang="en-US" dirty="0" smtClean="0"/>
            </a:br>
            <a:r>
              <a:rPr lang="en-US" dirty="0" smtClean="0"/>
              <a:t>Option Counts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03238" y="5029200"/>
            <a:ext cx="8302290" cy="1219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Easy items (high Facility Value) often have ineffective distractors.</a:t>
            </a:r>
          </a:p>
          <a:p>
            <a:r>
              <a:rPr lang="en-US" dirty="0" smtClean="0"/>
              <a:t>Hard items (low Facility Value) often have one attractive distractor, but the others are not as effective.  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260390"/>
              </p:ext>
            </p:extLst>
          </p:nvPr>
        </p:nvGraphicFramePr>
        <p:xfrm>
          <a:off x="390005" y="2026920"/>
          <a:ext cx="840971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66204532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8342313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7403776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0757692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115705877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83438258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641074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92304884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086545679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12927553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287653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227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0519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9833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36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90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519390"/>
                  </a:ext>
                </a:extLst>
              </a:tr>
            </a:tbl>
          </a:graphicData>
        </a:graphic>
      </p:graphicFrame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68471" y="4423422"/>
            <a:ext cx="329912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n-US" dirty="0" err="1" smtClean="0"/>
              <a:t>countif</a:t>
            </a:r>
            <a:r>
              <a:rPr lang="en-US" dirty="0" smtClean="0"/>
              <a:t>(B3:B51,”A”)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0006" y="4419600"/>
            <a:ext cx="393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formula for option 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14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2920" y="76201"/>
            <a:ext cx="81838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Distractor Analysis:  </a:t>
            </a:r>
            <a:br>
              <a:rPr lang="en-US" dirty="0" smtClean="0"/>
            </a:br>
            <a:r>
              <a:rPr lang="en-US" dirty="0" smtClean="0"/>
              <a:t>Percentages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03238" y="5029200"/>
            <a:ext cx="8302290" cy="1219199"/>
          </a:xfrm>
        </p:spPr>
        <p:txBody>
          <a:bodyPr>
            <a:normAutofit/>
          </a:bodyPr>
          <a:lstStyle/>
          <a:p>
            <a:r>
              <a:rPr lang="en-US" dirty="0" smtClean="0"/>
              <a:t>When a keyed response is less attractive than one (or more) of the distractors, you should check the correctness of the key and/or look for double keying.  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90005" y="2026920"/>
          <a:ext cx="840971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66204532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8342313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7403776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0757692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115705877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83438258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641074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92304884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086545679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12927553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287653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227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0519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9833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36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90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519390"/>
                  </a:ext>
                </a:extLst>
              </a:tr>
            </a:tbl>
          </a:graphicData>
        </a:graphic>
      </p:graphicFrame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0005" y="4464623"/>
            <a:ext cx="8135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Divide by number of test takers (n) &amp; multiply x 100 for percentage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2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20" y="152401"/>
            <a:ext cx="620268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Distractor Analysis:</a:t>
            </a:r>
            <a:br>
              <a:rPr lang="en-US" dirty="0" smtClean="0"/>
            </a:br>
            <a:r>
              <a:rPr lang="en-US" dirty="0" smtClean="0"/>
              <a:t>Point </a:t>
            </a:r>
            <a:r>
              <a:rPr lang="en-US" dirty="0" err="1" smtClean="0"/>
              <a:t>Biserial</a:t>
            </a:r>
            <a:r>
              <a:rPr lang="en-US" dirty="0" smtClean="0"/>
              <a:t> for each Option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03238" y="4827936"/>
            <a:ext cx="8302290" cy="1191865"/>
          </a:xfrm>
        </p:spPr>
        <p:txBody>
          <a:bodyPr/>
          <a:lstStyle/>
          <a:p>
            <a:r>
              <a:rPr lang="en-US" dirty="0" smtClean="0"/>
              <a:t>The Point </a:t>
            </a:r>
            <a:r>
              <a:rPr lang="en-US" dirty="0" err="1" smtClean="0"/>
              <a:t>Biserial</a:t>
            </a:r>
            <a:r>
              <a:rPr lang="en-US" dirty="0" smtClean="0"/>
              <a:t> for each keyed response should be &gt; .2, and each distractor should be &lt; 0.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64088"/>
              </p:ext>
            </p:extLst>
          </p:nvPr>
        </p:nvGraphicFramePr>
        <p:xfrm>
          <a:off x="390005" y="2026920"/>
          <a:ext cx="840971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66204532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8342313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7403776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07576923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115705877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83438258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3641074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92304884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086545679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1292755321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3287653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227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0519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9833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-0.52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36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90803"/>
                  </a:ext>
                </a:extLst>
              </a:tr>
            </a:tbl>
          </a:graphicData>
        </a:graphic>
      </p:graphicFrame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52400"/>
            <a:ext cx="1072580" cy="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6948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336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6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418111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8">
      <a:majorFont>
        <a:latin typeface="Calibri"/>
        <a:ea typeface=""/>
        <a:cs typeface=""/>
      </a:majorFont>
      <a:minorFont>
        <a:latin typeface="Verdana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500" cap="flat" cmpd="sng" algn="ctr">
          <a:solidFill>
            <a:schemeClr val="phClr">
              <a:satMod val="150000"/>
            </a:schemeClr>
          </a:solidFill>
          <a:prstDash val="solid"/>
        </a:ln>
        <a:ln w="50800" cap="flat" cmpd="thickThin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70000"/>
                <a:satMod val="155000"/>
              </a:schemeClr>
            </a:gs>
            <a:gs pos="100000">
              <a:schemeClr val="phClr">
                <a:tint val="9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0"/>
                <a:satMod val="350000"/>
              </a:schemeClr>
              <a:schemeClr val="phClr">
                <a:tint val="80000"/>
              </a:schemeClr>
            </a:duotone>
          </a:blip>
          <a:tile tx="0" ty="0" sx="75000" sy="75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167128_Staff training_RVA_v3.potx" id="{DA6ACE24-BB74-46D7-9F60-6967E97E83EE}" vid="{146A61A8-795A-4C74-A855-9A9273DA09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26F0B0-E5A8-4443-BEAB-00A2B3875B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F6B4C9-959E-41CD-A5F4-89A04C976D4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0CE07A0-52F4-4A07-AA9C-9382FE84E5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</Template>
  <TotalTime>0</TotalTime>
  <Words>1146</Words>
  <Application>Microsoft Office PowerPoint</Application>
  <PresentationFormat>On-screen Show (4:3)</PresentationFormat>
  <Paragraphs>328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Schoolbook</vt:lpstr>
      <vt:lpstr>KodchiangUPC</vt:lpstr>
      <vt:lpstr>Verdana</vt:lpstr>
      <vt:lpstr>Wingdings 2</vt:lpstr>
      <vt:lpstr>Aspect</vt:lpstr>
      <vt:lpstr>STANAG 6001 Testing Workshop</vt:lpstr>
      <vt:lpstr>Welcome, Language Testers</vt:lpstr>
      <vt:lpstr>Anatomy of a  Selected Response Test Item</vt:lpstr>
      <vt:lpstr>What is Distractor Analysis?</vt:lpstr>
      <vt:lpstr>The Test</vt:lpstr>
      <vt:lpstr>Item Analysis:   Difficulty &amp; Discrimination</vt:lpstr>
      <vt:lpstr>Distractor Analysis:   Option Counts</vt:lpstr>
      <vt:lpstr>Distractor Analysis:   Percentages</vt:lpstr>
      <vt:lpstr>Distractor Analysis: Point Biserial for each Option</vt:lpstr>
      <vt:lpstr>The Exercise</vt:lpstr>
      <vt:lpstr>Developing Plausible Distractors</vt:lpstr>
      <vt:lpstr>Rules of Thumb</vt:lpstr>
      <vt:lpstr>More information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2019-08-08T08:46:50Z</dcterms:created>
  <dcterms:modified xsi:type="dcterms:W3CDTF">2019-08-26T12:06:35Z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