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5400"/>
    <a:srgbClr val="FF6600"/>
    <a:srgbClr val="DC1251"/>
    <a:srgbClr val="CA2448"/>
    <a:srgbClr val="DA2A00"/>
    <a:srgbClr val="D7220F"/>
    <a:srgbClr val="170E88"/>
    <a:srgbClr val="28A2B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2" y="7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0935DD48-BE97-4851-BFF6-34243E2F8B51}" type="datetimeFigureOut">
              <a:rPr lang="en-US"/>
              <a:pPr>
                <a:defRPr/>
              </a:pPr>
              <a:t>11/1/2011</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1FB91D9-5128-42FC-AF42-0AA2B67A164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DE8D60D-5291-4787-B31E-85DDED209685}" type="slidenum">
              <a:rPr lang="en-US"/>
              <a:pPr fontAlgn="base">
                <a:spcBef>
                  <a:spcPct val="0"/>
                </a:spcBef>
                <a:spcAft>
                  <a:spcPct val="0"/>
                </a:spcAft>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DB7C9210-8FF7-492E-9863-949DC697EC72}" type="datetimeFigureOut">
              <a:rPr lang="en-US"/>
              <a:pPr>
                <a:defRPr/>
              </a:pPr>
              <a:t>11/1/2011</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163CA86D-5110-4719-83A1-FB109D2B337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BE3599-81CE-4978-9638-A29FBB34926D}" type="datetimeFigureOut">
              <a:rPr lang="en-US"/>
              <a:pPr>
                <a:defRPr/>
              </a:pPr>
              <a:t>11/1/2011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8639B6-1BA3-4EBD-9424-E784179D1B4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752215B-5C0C-44D5-9867-61F4CAF7126A}" type="datetimeFigureOut">
              <a:rPr lang="en-US"/>
              <a:pPr>
                <a:defRPr/>
              </a:pPr>
              <a:t>11/1/2011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DA79DCC-3C78-4E42-A9D9-B2AC6B5D521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B021BB7-E985-45F2-AC3B-0DCBFBDBFAEF}" type="datetimeFigureOut">
              <a:rPr lang="en-US"/>
              <a:pPr>
                <a:defRPr/>
              </a:pPr>
              <a:t>11/1/2011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EFCC55-762E-4173-8374-EE2894FF9B8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9FDF74-62C1-482D-BEF8-0E04E8E60E77}" type="datetimeFigureOut">
              <a:rPr lang="en-US"/>
              <a:pPr>
                <a:defRPr/>
              </a:pPr>
              <a:t>11/1/2011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2658FED-EC04-431F-AF39-7AF0E262AC4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30EDF330-317A-4208-9687-1BA11A4359AD}" type="datetimeFigureOut">
              <a:rPr lang="en-US"/>
              <a:pPr>
                <a:defRPr/>
              </a:pPr>
              <a:t>11/1/2011</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DA2A5C40-5C46-4B50-B167-AFC98CC28C0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DE4D4EF9-CA0E-433E-ABFA-68A8950E990F}" type="datetimeFigureOut">
              <a:rPr lang="en-US"/>
              <a:pPr>
                <a:defRPr/>
              </a:pPr>
              <a:t>11/1/2011</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60CC1413-58CE-4FBD-8785-EA551C89B48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EA361AB-68C9-4970-9DFB-4E9900FA45A0}" type="datetimeFigureOut">
              <a:rPr lang="en-US"/>
              <a:pPr>
                <a:defRPr/>
              </a:pPr>
              <a:t>11/1/2011</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49571CBD-C057-42A2-9FC5-687716626F9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E57D31F7-5476-4D39-9A59-C5B3AD657328}" type="datetimeFigureOut">
              <a:rPr lang="en-US"/>
              <a:pPr>
                <a:defRPr/>
              </a:pPr>
              <a:t>11/1/2011</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9E7C32C5-1013-4E30-A9B4-C259B5A4A0E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842D8C32-43D0-4116-BB02-CF216CF2FF0A}" type="datetimeFigureOut">
              <a:rPr lang="en-US"/>
              <a:pPr>
                <a:defRPr/>
              </a:pPr>
              <a:t>11/1/2011</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46860C77-6B5B-42F1-9162-D1DF4702C51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677327C-C760-479B-BA10-D8A84CFED933}" type="datetimeFigureOut">
              <a:rPr lang="en-US"/>
              <a:pPr>
                <a:defRPr/>
              </a:pPr>
              <a:t>11/1/2011</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89F77332-8308-4E0E-9261-8135866D2BF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400000"/>
              </a:schemeClr>
            </a:gs>
            <a:gs pos="25000">
              <a:schemeClr val="bg2">
                <a:tint val="83000"/>
                <a:satMod val="320000"/>
              </a:schemeClr>
            </a:gs>
            <a:gs pos="100000">
              <a:schemeClr val="bg2">
                <a:shade val="15000"/>
                <a:satMod val="320000"/>
              </a:schemeClr>
            </a:gs>
          </a:gsLst>
          <a:path path="circle">
            <a:fillToRect l="10000" t="110000" r="10000" b="100000"/>
          </a:path>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9D681EA7-0C87-441F-97A5-5C2D6A9CB62E}" type="datetimeFigureOut">
              <a:rPr lang="en-US"/>
              <a:pPr>
                <a:defRPr/>
              </a:pPr>
              <a:t>11/1/2011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598C1B83-ACBF-4161-9632-87B89080F270}"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8CADAE"/>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8CADAE"/>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8C7B70"/>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8305800" cy="1905000"/>
          </a:xfrm>
        </p:spPr>
        <p:txBody>
          <a:bodyPr>
            <a:noAutofit/>
          </a:bodyPr>
          <a:lstStyle/>
          <a:p>
            <a:pPr algn="ctr" fontAlgn="auto">
              <a:spcAft>
                <a:spcPts val="0"/>
              </a:spcAft>
              <a:defRPr/>
            </a:pPr>
            <a:r>
              <a:rPr lang="en-US" sz="5200" dirty="0" smtClean="0">
                <a:solidFill>
                  <a:srgbClr val="D02264"/>
                </a:solidFill>
                <a:latin typeface="AGGaramondCyr" pitchFamily="34" charset="0"/>
              </a:rPr>
              <a:t>RATE OF LEARNING AND</a:t>
            </a:r>
            <a:br>
              <a:rPr lang="en-US" sz="5200" dirty="0" smtClean="0">
                <a:solidFill>
                  <a:srgbClr val="D02264"/>
                </a:solidFill>
                <a:latin typeface="AGGaramondCyr" pitchFamily="34" charset="0"/>
              </a:rPr>
            </a:br>
            <a:r>
              <a:rPr lang="en-US" sz="5200" dirty="0" smtClean="0">
                <a:solidFill>
                  <a:srgbClr val="D02264"/>
                </a:solidFill>
                <a:latin typeface="AGGaramondCyr" pitchFamily="34" charset="0"/>
              </a:rPr>
              <a:t>ITS PEDAGOGICAL IMPLICATIONS</a:t>
            </a:r>
            <a:endParaRPr lang="en-US" sz="5200" dirty="0">
              <a:solidFill>
                <a:srgbClr val="D02264"/>
              </a:solidFill>
              <a:latin typeface="AGGaramondCyr" pitchFamily="34" charset="0"/>
            </a:endParaRPr>
          </a:p>
        </p:txBody>
      </p:sp>
      <p:sp>
        <p:nvSpPr>
          <p:cNvPr id="14338" name="Subtitle 4"/>
          <p:cNvSpPr>
            <a:spLocks noGrp="1"/>
          </p:cNvSpPr>
          <p:nvPr>
            <p:ph type="subTitle" idx="1"/>
          </p:nvPr>
        </p:nvSpPr>
        <p:spPr>
          <a:xfrm>
            <a:off x="381000" y="3352800"/>
            <a:ext cx="8001000" cy="2514600"/>
          </a:xfrm>
        </p:spPr>
        <p:txBody>
          <a:bodyPr/>
          <a:lstStyle/>
          <a:p>
            <a:pPr marR="0" algn="ctr"/>
            <a:r>
              <a:rPr lang="en-US" sz="4800" smtClean="0">
                <a:solidFill>
                  <a:srgbClr val="FFC000"/>
                </a:solidFill>
                <a:latin typeface="Times New Roman" pitchFamily="18" charset="0"/>
                <a:cs typeface="Times New Roman" pitchFamily="18" charset="0"/>
              </a:rPr>
              <a:t>MILITARY ENGLISH LANGUAGE TRAINING PROGRAM</a:t>
            </a:r>
          </a:p>
          <a:p>
            <a:pPr marR="0" algn="ctr"/>
            <a:r>
              <a:rPr lang="en-US" sz="4800" smtClean="0">
                <a:solidFill>
                  <a:srgbClr val="FFC000"/>
                </a:solidFill>
                <a:latin typeface="Times New Roman" pitchFamily="18" charset="0"/>
                <a:cs typeface="Times New Roman" pitchFamily="18" charset="0"/>
              </a:rPr>
              <a:t>(MELTP)</a:t>
            </a:r>
          </a:p>
        </p:txBody>
      </p:sp>
      <p:sp>
        <p:nvSpPr>
          <p:cNvPr id="8" name="Slide Number Placeholder 7"/>
          <p:cNvSpPr>
            <a:spLocks noGrp="1"/>
          </p:cNvSpPr>
          <p:nvPr>
            <p:ph type="sldNum" sz="quarter" idx="12"/>
          </p:nvPr>
        </p:nvSpPr>
        <p:spPr/>
        <p:txBody>
          <a:bodyPr/>
          <a:lstStyle/>
          <a:p>
            <a:pPr>
              <a:defRPr/>
            </a:pPr>
            <a:fld id="{446F1701-42CF-45F5-95E2-7C4E34F9A3C1}" type="slidenum">
              <a:rPr lang="en-US"/>
              <a:pPr>
                <a:defRPr/>
              </a:pPr>
              <a:t>1</a:t>
            </a:fld>
            <a:endParaRPr lang="en-US"/>
          </a:p>
        </p:txBody>
      </p:sp>
      <p:cxnSp>
        <p:nvCxnSpPr>
          <p:cNvPr id="7" name="Straight Connector 6"/>
          <p:cNvCxnSpPr/>
          <p:nvPr/>
        </p:nvCxnSpPr>
        <p:spPr>
          <a:xfrm>
            <a:off x="533400" y="3048000"/>
            <a:ext cx="7924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305800" cy="1143000"/>
          </a:xfrm>
        </p:spPr>
        <p:txBody>
          <a:bodyPr/>
          <a:lstStyle/>
          <a:p>
            <a:pPr fontAlgn="auto">
              <a:spcAft>
                <a:spcPts val="0"/>
              </a:spcAft>
              <a:defRPr/>
            </a:pPr>
            <a:r>
              <a:rPr lang="en-US" dirty="0" smtClean="0">
                <a:solidFill>
                  <a:srgbClr val="D51501"/>
                </a:solidFill>
              </a:rPr>
              <a:t> </a:t>
            </a:r>
            <a:r>
              <a:rPr lang="en-US" sz="5400" dirty="0" smtClean="0">
                <a:solidFill>
                  <a:srgbClr val="D51501"/>
                </a:solidFill>
                <a:latin typeface="Times New Roman" pitchFamily="18" charset="0"/>
                <a:cs typeface="Times New Roman" pitchFamily="18" charset="0"/>
              </a:rPr>
              <a:t>PROGRESS TAKES TIME!</a:t>
            </a:r>
            <a:endParaRPr lang="en-US" sz="5400" dirty="0">
              <a:solidFill>
                <a:srgbClr val="D51501"/>
              </a:solidFill>
              <a:latin typeface="Times New Roman" pitchFamily="18" charset="0"/>
              <a:cs typeface="Times New Roman" pitchFamily="18" charset="0"/>
            </a:endParaRPr>
          </a:p>
        </p:txBody>
      </p:sp>
      <p:pic>
        <p:nvPicPr>
          <p:cNvPr id="23554" name="Picture 3" descr="clock2.gif"/>
          <p:cNvPicPr>
            <a:picLocks noChangeAspect="1"/>
          </p:cNvPicPr>
          <p:nvPr/>
        </p:nvPicPr>
        <p:blipFill>
          <a:blip r:embed="rId3"/>
          <a:srcRect/>
          <a:stretch>
            <a:fillRect/>
          </a:stretch>
        </p:blipFill>
        <p:spPr bwMode="auto">
          <a:xfrm>
            <a:off x="2895600" y="2971800"/>
            <a:ext cx="2730500" cy="25908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pPr fontAlgn="auto">
              <a:spcAft>
                <a:spcPts val="0"/>
              </a:spcAft>
              <a:defRPr/>
            </a:pPr>
            <a:r>
              <a:rPr lang="en-US" dirty="0" smtClean="0">
                <a:solidFill>
                  <a:srgbClr val="DC1251"/>
                </a:solidFill>
              </a:rPr>
              <a:t>          </a:t>
            </a:r>
            <a:r>
              <a:rPr lang="en-US" dirty="0" smtClean="0">
                <a:solidFill>
                  <a:srgbClr val="DC1251"/>
                </a:solidFill>
                <a:latin typeface="Times New Roman" pitchFamily="18" charset="0"/>
                <a:cs typeface="Times New Roman" pitchFamily="18" charset="0"/>
              </a:rPr>
              <a:t>THERE ARE 2 MAJOR</a:t>
            </a:r>
            <a:br>
              <a:rPr lang="en-US" dirty="0" smtClean="0">
                <a:solidFill>
                  <a:srgbClr val="DC1251"/>
                </a:solidFill>
                <a:latin typeface="Times New Roman" pitchFamily="18" charset="0"/>
                <a:cs typeface="Times New Roman" pitchFamily="18" charset="0"/>
              </a:rPr>
            </a:br>
            <a:r>
              <a:rPr lang="en-US" dirty="0" smtClean="0">
                <a:solidFill>
                  <a:srgbClr val="DC1251"/>
                </a:solidFill>
                <a:latin typeface="Times New Roman" pitchFamily="18" charset="0"/>
                <a:cs typeface="Times New Roman" pitchFamily="18" charset="0"/>
              </a:rPr>
              <a:t>        IMPLICATIONS WITHIN</a:t>
            </a:r>
            <a:br>
              <a:rPr lang="en-US" dirty="0" smtClean="0">
                <a:solidFill>
                  <a:srgbClr val="DC1251"/>
                </a:solidFill>
                <a:latin typeface="Times New Roman" pitchFamily="18" charset="0"/>
                <a:cs typeface="Times New Roman" pitchFamily="18" charset="0"/>
              </a:rPr>
            </a:br>
            <a:r>
              <a:rPr lang="en-US" dirty="0" smtClean="0">
                <a:solidFill>
                  <a:srgbClr val="DC1251"/>
                </a:solidFill>
                <a:latin typeface="Times New Roman" pitchFamily="18" charset="0"/>
                <a:cs typeface="Times New Roman" pitchFamily="18" charset="0"/>
              </a:rPr>
              <a:t>             THE TRAINING</a:t>
            </a:r>
            <a:endParaRPr lang="en-US" dirty="0">
              <a:solidFill>
                <a:srgbClr val="DC1251"/>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457200" y="2286000"/>
            <a:ext cx="4038600" cy="4144963"/>
          </a:xfrm>
        </p:spPr>
        <p:txBody>
          <a:bodyPr>
            <a:normAutofit fontScale="92500" lnSpcReduction="20000"/>
          </a:bodyPr>
          <a:lstStyle/>
          <a:p>
            <a:pPr marL="274320" indent="-274320" fontAlgn="auto">
              <a:spcAft>
                <a:spcPts val="0"/>
              </a:spcAft>
              <a:buClr>
                <a:srgbClr val="8F2979"/>
              </a:buClr>
              <a:buFont typeface="Wingdings" pitchFamily="2" charset="2"/>
              <a:buChar char="§"/>
              <a:defRPr/>
            </a:pPr>
            <a:r>
              <a:rPr lang="en-US" sz="2800" dirty="0" smtClean="0">
                <a:solidFill>
                  <a:srgbClr val="993366"/>
                </a:solidFill>
              </a:rPr>
              <a:t>To be explicit about why a course has been designed in a certain way so that, for example, reasons for low achievement can be investigated or changes made if the training targets change  </a:t>
            </a:r>
            <a:endParaRPr lang="en-US" sz="2800" dirty="0">
              <a:solidFill>
                <a:srgbClr val="993366"/>
              </a:solidFill>
            </a:endParaRPr>
          </a:p>
        </p:txBody>
      </p:sp>
      <p:sp>
        <p:nvSpPr>
          <p:cNvPr id="4" name="Content Placeholder 3"/>
          <p:cNvSpPr>
            <a:spLocks noGrp="1"/>
          </p:cNvSpPr>
          <p:nvPr>
            <p:ph sz="half" idx="2"/>
          </p:nvPr>
        </p:nvSpPr>
        <p:spPr>
          <a:xfrm>
            <a:off x="4648200" y="2286000"/>
            <a:ext cx="4038600" cy="3992563"/>
          </a:xfrm>
        </p:spPr>
        <p:txBody>
          <a:bodyPr>
            <a:normAutofit fontScale="92500" lnSpcReduction="20000"/>
          </a:bodyPr>
          <a:lstStyle/>
          <a:p>
            <a:pPr marL="274320" indent="-274320" fontAlgn="auto">
              <a:spcAft>
                <a:spcPts val="0"/>
              </a:spcAft>
              <a:buClr>
                <a:srgbClr val="6F15A7"/>
              </a:buClr>
              <a:buFont typeface="Wingdings" pitchFamily="2" charset="2"/>
              <a:buChar char="§"/>
              <a:defRPr/>
            </a:pPr>
            <a:r>
              <a:rPr lang="en-US" dirty="0" smtClean="0"/>
              <a:t> </a:t>
            </a:r>
            <a:r>
              <a:rPr lang="en-US" sz="2800" dirty="0" smtClean="0">
                <a:solidFill>
                  <a:srgbClr val="993366"/>
                </a:solidFill>
              </a:rPr>
              <a:t>End-of-course testing is necessarily proficiency testing which reveals how  well trainees can carry out the uses of language for which training was intended, rather than achievement testing, which finds out how much of the course individual trainees have learned </a:t>
            </a:r>
            <a:endParaRPr lang="en-US" sz="2800" dirty="0">
              <a:solidFill>
                <a:srgbClr val="9933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edg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additive="base">
                                        <p:cTn id="1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1143000"/>
          </a:xfrm>
        </p:spPr>
        <p:txBody>
          <a:bodyPr>
            <a:normAutofit fontScale="90000"/>
          </a:bodyPr>
          <a:lstStyle/>
          <a:p>
            <a:pPr fontAlgn="auto">
              <a:spcAft>
                <a:spcPts val="0"/>
              </a:spcAft>
              <a:defRPr/>
            </a:pPr>
            <a:r>
              <a:rPr lang="en-US" dirty="0" smtClean="0"/>
              <a:t> </a:t>
            </a:r>
            <a:r>
              <a:rPr lang="en-US" sz="5600" dirty="0" smtClean="0">
                <a:solidFill>
                  <a:srgbClr val="170E88"/>
                </a:solidFill>
                <a:latin typeface="Times New Roman" pitchFamily="18" charset="0"/>
                <a:cs typeface="Times New Roman" pitchFamily="18" charset="0"/>
              </a:rPr>
              <a:t>COURSE IMPLEMENTATION</a:t>
            </a:r>
            <a:endParaRPr lang="en-US" sz="5600" dirty="0">
              <a:solidFill>
                <a:srgbClr val="170E88"/>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457200" y="1920875"/>
            <a:ext cx="4038600" cy="4433888"/>
          </a:xfrm>
        </p:spPr>
        <p:txBody>
          <a:bodyPr/>
          <a:lstStyle/>
          <a:p>
            <a:endParaRPr lang="en-US" smtClean="0"/>
          </a:p>
          <a:p>
            <a:endParaRPr lang="en-US" smtClean="0"/>
          </a:p>
          <a:p>
            <a:pPr>
              <a:buClr>
                <a:srgbClr val="FFC000"/>
              </a:buClr>
              <a:buFont typeface="Wingdings" pitchFamily="2" charset="2"/>
              <a:buChar char="§"/>
            </a:pPr>
            <a:r>
              <a:rPr lang="en-US" sz="4000" smtClean="0">
                <a:solidFill>
                  <a:srgbClr val="CA2448"/>
                </a:solidFill>
              </a:rPr>
              <a:t>TEAMWORK</a:t>
            </a:r>
          </a:p>
        </p:txBody>
      </p:sp>
      <p:sp>
        <p:nvSpPr>
          <p:cNvPr id="4" name="Content Placeholder 3"/>
          <p:cNvSpPr>
            <a:spLocks noGrp="1"/>
          </p:cNvSpPr>
          <p:nvPr>
            <p:ph sz="half" idx="2"/>
          </p:nvPr>
        </p:nvSpPr>
        <p:spPr>
          <a:xfrm>
            <a:off x="4191000" y="1920875"/>
            <a:ext cx="4495800" cy="4433888"/>
          </a:xfrm>
        </p:spPr>
        <p:txBody>
          <a:bodyPr/>
          <a:lstStyle/>
          <a:p>
            <a:endParaRPr lang="en-US" smtClean="0"/>
          </a:p>
          <a:p>
            <a:endParaRPr lang="en-US" smtClean="0"/>
          </a:p>
          <a:p>
            <a:pPr>
              <a:buClr>
                <a:srgbClr val="FFC000"/>
              </a:buClr>
              <a:buFont typeface="Wingdings" pitchFamily="2" charset="2"/>
              <a:buChar char="§"/>
            </a:pPr>
            <a:r>
              <a:rPr lang="en-US" sz="4000" smtClean="0">
                <a:solidFill>
                  <a:srgbClr val="DC1251"/>
                </a:solidFill>
              </a:rPr>
              <a:t>PERSEVERANCE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wipe(down)">
                                      <p:cBhvr>
                                        <p:cTn id="19"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t> </a:t>
            </a:r>
            <a:r>
              <a:rPr lang="en-US" sz="4400" smtClean="0">
                <a:solidFill>
                  <a:srgbClr val="D7220F"/>
                </a:solidFill>
                <a:latin typeface="Times New Roman" pitchFamily="18" charset="0"/>
                <a:cs typeface="Times New Roman" pitchFamily="18" charset="0"/>
              </a:rPr>
              <a:t>PEDAGOGICAL IMPLICATIONS</a:t>
            </a:r>
            <a:endParaRPr lang="en-US" sz="4400" smtClean="0"/>
          </a:p>
        </p:txBody>
      </p:sp>
      <p:sp>
        <p:nvSpPr>
          <p:cNvPr id="3" name="Content Placeholder 2"/>
          <p:cNvSpPr>
            <a:spLocks noGrp="1"/>
          </p:cNvSpPr>
          <p:nvPr>
            <p:ph idx="1"/>
          </p:nvPr>
        </p:nvSpPr>
        <p:spPr>
          <a:xfrm>
            <a:off x="457200" y="2286000"/>
            <a:ext cx="8229600" cy="4389438"/>
          </a:xfrm>
        </p:spPr>
        <p:txBody>
          <a:bodyPr/>
          <a:lstStyle/>
          <a:p>
            <a:pPr>
              <a:buClr>
                <a:srgbClr val="FF6600"/>
              </a:buClr>
              <a:buFont typeface="Wingdings" pitchFamily="2" charset="2"/>
              <a:buChar char="v"/>
            </a:pPr>
            <a:r>
              <a:rPr lang="en-US" sz="3600" smtClean="0">
                <a:solidFill>
                  <a:srgbClr val="FF6600"/>
                </a:solidFill>
                <a:latin typeface="Times New Roman" pitchFamily="18" charset="0"/>
                <a:cs typeface="Times New Roman" pitchFamily="18" charset="0"/>
              </a:rPr>
              <a:t> </a:t>
            </a:r>
            <a:r>
              <a:rPr lang="en-US" sz="3600" smtClean="0">
                <a:solidFill>
                  <a:srgbClr val="D05400"/>
                </a:solidFill>
                <a:latin typeface="Times New Roman" pitchFamily="18" charset="0"/>
                <a:cs typeface="Times New Roman" pitchFamily="18" charset="0"/>
              </a:rPr>
              <a:t>Making class student-centered</a:t>
            </a:r>
          </a:p>
          <a:p>
            <a:pPr>
              <a:buClr>
                <a:srgbClr val="FF6600"/>
              </a:buClr>
              <a:buFont typeface="Wingdings" pitchFamily="2" charset="2"/>
              <a:buChar char="v"/>
            </a:pPr>
            <a:r>
              <a:rPr lang="en-US" sz="3600" smtClean="0">
                <a:solidFill>
                  <a:srgbClr val="D05400"/>
                </a:solidFill>
                <a:latin typeface="Times New Roman" pitchFamily="18" charset="0"/>
                <a:cs typeface="Times New Roman" pitchFamily="18" charset="0"/>
              </a:rPr>
              <a:t> Redirecting student’s questions</a:t>
            </a:r>
          </a:p>
          <a:p>
            <a:pPr>
              <a:buClr>
                <a:srgbClr val="FF6600"/>
              </a:buClr>
              <a:buFont typeface="Wingdings" pitchFamily="2" charset="2"/>
              <a:buChar char="v"/>
            </a:pPr>
            <a:r>
              <a:rPr lang="en-US" sz="3600" smtClean="0">
                <a:solidFill>
                  <a:srgbClr val="D05400"/>
                </a:solidFill>
                <a:latin typeface="Times New Roman" pitchFamily="18" charset="0"/>
                <a:cs typeface="Times New Roman" pitchFamily="18" charset="0"/>
              </a:rPr>
              <a:t> Planning pair/group work</a:t>
            </a:r>
          </a:p>
          <a:p>
            <a:pPr>
              <a:buClr>
                <a:srgbClr val="FF6600"/>
              </a:buClr>
              <a:buFont typeface="Wingdings" pitchFamily="2" charset="2"/>
              <a:buChar char="v"/>
            </a:pPr>
            <a:r>
              <a:rPr lang="en-US" sz="3600" smtClean="0">
                <a:solidFill>
                  <a:srgbClr val="D05400"/>
                </a:solidFill>
                <a:latin typeface="Times New Roman" pitchFamily="18" charset="0"/>
                <a:cs typeface="Times New Roman" pitchFamily="18" charset="0"/>
              </a:rPr>
              <a:t> Using training aids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ppt_w</p:attrName>
                                        </p:attrNameLst>
                                      </p:cBhvr>
                                      <p:tavLst>
                                        <p:tav tm="0" fmla="#ppt_w*sin(2.5*pi*$)">
                                          <p:val>
                                            <p:fltVal val="0"/>
                                          </p:val>
                                        </p:tav>
                                        <p:tav tm="100000">
                                          <p:val>
                                            <p:fltVal val="1"/>
                                          </p:val>
                                        </p:tav>
                                      </p:tavLst>
                                    </p:anim>
                                    <p:anim calcmode="lin" valueType="num">
                                      <p:cBhvr>
                                        <p:cTn id="9"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smtClean="0"/>
              <a:t>     </a:t>
            </a:r>
            <a:r>
              <a:rPr smtClean="0">
                <a:solidFill>
                  <a:srgbClr val="CA2448"/>
                </a:solidFill>
                <a:latin typeface="Times New Roman" pitchFamily="18" charset="0"/>
                <a:cs typeface="Times New Roman" pitchFamily="18" charset="0"/>
              </a:rPr>
              <a:t>THANK YOU FOR</a:t>
            </a:r>
            <a:br>
              <a:rPr smtClean="0">
                <a:solidFill>
                  <a:srgbClr val="CA2448"/>
                </a:solidFill>
                <a:latin typeface="Times New Roman" pitchFamily="18" charset="0"/>
                <a:cs typeface="Times New Roman" pitchFamily="18" charset="0"/>
              </a:rPr>
            </a:br>
            <a:r>
              <a:rPr smtClean="0">
                <a:solidFill>
                  <a:srgbClr val="CA2448"/>
                </a:solidFill>
                <a:latin typeface="Times New Roman" pitchFamily="18" charset="0"/>
                <a:cs typeface="Times New Roman" pitchFamily="18" charset="0"/>
              </a:rPr>
              <a:t>       ATTENTION!!!</a:t>
            </a:r>
            <a:endParaRPr>
              <a:latin typeface="Times New Roman" pitchFamily="18" charset="0"/>
              <a:cs typeface="Times New Roman" pitchFamily="18" charset="0"/>
            </a:endParaRPr>
          </a:p>
        </p:txBody>
      </p:sp>
      <p:sp>
        <p:nvSpPr>
          <p:cNvPr id="3" name="Text Placeholder 2"/>
          <p:cNvSpPr>
            <a:spLocks noGrp="1"/>
          </p:cNvSpPr>
          <p:nvPr>
            <p:ph type="body" idx="1"/>
          </p:nvPr>
        </p:nvSpPr>
        <p:spPr>
          <a:xfrm>
            <a:off x="609600" y="3429000"/>
            <a:ext cx="7924800" cy="1509713"/>
          </a:xfrm>
        </p:spPr>
        <p:txBody>
          <a:bodyPr/>
          <a:lstStyle/>
          <a:p>
            <a:r>
              <a:rPr lang="en-US" sz="6000" smtClean="0">
                <a:solidFill>
                  <a:srgbClr val="FFC000"/>
                </a:solidFill>
              </a:rPr>
              <a:t> ANY QUESTIONS ???</a:t>
            </a:r>
          </a:p>
        </p:txBody>
      </p:sp>
      <p:pic>
        <p:nvPicPr>
          <p:cNvPr id="28675" name="Picture 3" descr="quest..png"/>
          <p:cNvPicPr>
            <a:picLocks noChangeAspect="1"/>
          </p:cNvPicPr>
          <p:nvPr/>
        </p:nvPicPr>
        <p:blipFill>
          <a:blip r:embed="rId2"/>
          <a:srcRect/>
          <a:stretch>
            <a:fillRect/>
          </a:stretch>
        </p:blipFill>
        <p:spPr bwMode="auto">
          <a:xfrm>
            <a:off x="7010400" y="4876800"/>
            <a:ext cx="1625600" cy="1625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fontAlgn="auto">
              <a:spcAft>
                <a:spcPts val="0"/>
              </a:spcAft>
              <a:defRPr/>
            </a:pPr>
            <a:r>
              <a:rPr lang="en-US" sz="5400" dirty="0" smtClean="0">
                <a:solidFill>
                  <a:srgbClr val="C00000"/>
                </a:solidFill>
                <a:latin typeface="+mn-lt"/>
                <a:cs typeface="Aharoni" pitchFamily="2" charset="-79"/>
              </a:rPr>
              <a:t> AIM</a:t>
            </a:r>
            <a:r>
              <a:rPr lang="en-US" sz="5400" dirty="0" smtClean="0">
                <a:solidFill>
                  <a:srgbClr val="C00000"/>
                </a:solidFill>
                <a:latin typeface="AGGaramondCyr" pitchFamily="34" charset="0"/>
              </a:rPr>
              <a:t> OF THE TRAINING</a:t>
            </a:r>
            <a:endParaRPr lang="en-US" sz="5400" dirty="0">
              <a:solidFill>
                <a:srgbClr val="C00000"/>
              </a:solidFill>
              <a:latin typeface="AGGaramondCyr" pitchFamily="34" charset="0"/>
            </a:endParaRPr>
          </a:p>
        </p:txBody>
      </p:sp>
      <p:sp>
        <p:nvSpPr>
          <p:cNvPr id="3" name="Content Placeholder 2"/>
          <p:cNvSpPr>
            <a:spLocks noGrp="1"/>
          </p:cNvSpPr>
          <p:nvPr>
            <p:ph idx="1"/>
          </p:nvPr>
        </p:nvSpPr>
        <p:spPr/>
        <p:txBody>
          <a:bodyPr/>
          <a:lstStyle/>
          <a:p>
            <a:pPr>
              <a:buClr>
                <a:srgbClr val="CC0066"/>
              </a:buClr>
              <a:buFont typeface="Wingdings" pitchFamily="2" charset="2"/>
              <a:buChar char="§"/>
            </a:pPr>
            <a:endParaRPr lang="en-US" sz="4000" smtClean="0">
              <a:solidFill>
                <a:srgbClr val="CC0066"/>
              </a:solidFill>
            </a:endParaRPr>
          </a:p>
          <a:p>
            <a:pPr>
              <a:buClr>
                <a:srgbClr val="C00000"/>
              </a:buClr>
              <a:buFont typeface="Wingdings" pitchFamily="2" charset="2"/>
              <a:buChar char="§"/>
            </a:pPr>
            <a:r>
              <a:rPr lang="en-US" sz="4600" smtClean="0">
                <a:solidFill>
                  <a:srgbClr val="002060"/>
                </a:solidFill>
              </a:rPr>
              <a:t>Equip all trainees with the     necessary skills they need in order to perform effectively the anticipated duties</a:t>
            </a:r>
          </a:p>
        </p:txBody>
      </p:sp>
      <p:cxnSp>
        <p:nvCxnSpPr>
          <p:cNvPr id="5" name="Straight Connector 4"/>
          <p:cNvCxnSpPr/>
          <p:nvPr/>
        </p:nvCxnSpPr>
        <p:spPr>
          <a:xfrm>
            <a:off x="228600" y="1905000"/>
            <a:ext cx="8458200" cy="1588"/>
          </a:xfrm>
          <a:prstGeom prst="line">
            <a:avLst/>
          </a:prstGeom>
          <a:ln w="28575">
            <a:solidFill>
              <a:srgbClr val="33339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458200" cy="4267200"/>
          </a:xfrm>
        </p:spPr>
        <p:txBody>
          <a:bodyPr>
            <a:noAutofit/>
          </a:bodyPr>
          <a:lstStyle/>
          <a:p>
            <a:pPr fontAlgn="auto">
              <a:spcAft>
                <a:spcPts val="0"/>
              </a:spcAft>
              <a:defRPr/>
            </a:pPr>
            <a:r>
              <a:rPr lang="en-US" sz="8000" dirty="0" smtClean="0">
                <a:solidFill>
                  <a:srgbClr val="FF0000"/>
                </a:solidFill>
                <a:latin typeface="Times New Roman" pitchFamily="18" charset="0"/>
                <a:cs typeface="Times New Roman" pitchFamily="18" charset="0"/>
              </a:rPr>
              <a:t>         </a:t>
            </a:r>
            <a:r>
              <a:rPr lang="en-US" sz="8000" b="1" dirty="0" smtClean="0">
                <a:solidFill>
                  <a:srgbClr val="C00000"/>
                </a:solidFill>
                <a:latin typeface="Times New Roman" pitchFamily="18" charset="0"/>
                <a:cs typeface="Times New Roman" pitchFamily="18" charset="0"/>
              </a:rPr>
              <a:t>MELTP </a:t>
            </a:r>
            <a:br>
              <a:rPr lang="en-US" sz="8000" b="1" dirty="0" smtClean="0">
                <a:solidFill>
                  <a:srgbClr val="C00000"/>
                </a:solidFill>
                <a:latin typeface="Times New Roman" pitchFamily="18" charset="0"/>
                <a:cs typeface="Times New Roman" pitchFamily="18" charset="0"/>
              </a:rPr>
            </a:br>
            <a:r>
              <a:rPr lang="en-US" sz="8000" b="1" dirty="0" smtClean="0">
                <a:solidFill>
                  <a:srgbClr val="C00000"/>
                </a:solidFill>
                <a:latin typeface="Times New Roman" pitchFamily="18" charset="0"/>
                <a:cs typeface="Times New Roman" pitchFamily="18" charset="0"/>
              </a:rPr>
              <a:t>         3 MAIN</a:t>
            </a:r>
            <a:br>
              <a:rPr lang="en-US" sz="8000" b="1" dirty="0" smtClean="0">
                <a:solidFill>
                  <a:srgbClr val="C00000"/>
                </a:solidFill>
                <a:latin typeface="Times New Roman" pitchFamily="18" charset="0"/>
                <a:cs typeface="Times New Roman" pitchFamily="18" charset="0"/>
              </a:rPr>
            </a:br>
            <a:r>
              <a:rPr lang="en-US" sz="8000" b="1" dirty="0" smtClean="0">
                <a:solidFill>
                  <a:srgbClr val="C00000"/>
                </a:solidFill>
                <a:latin typeface="Times New Roman" pitchFamily="18" charset="0"/>
                <a:cs typeface="Times New Roman" pitchFamily="18" charset="0"/>
              </a:rPr>
              <a:t>      SECTIONS</a:t>
            </a:r>
            <a:endParaRPr lang="en-US" sz="80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marL="914400" indent="-914400" algn="ctr">
              <a:buFont typeface="Calibri" pitchFamily="34" charset="0"/>
              <a:buAutoNum type="alphaUcPeriod"/>
            </a:pPr>
            <a:r>
              <a:rPr lang="en-US" sz="4800" b="1" smtClean="0">
                <a:solidFill>
                  <a:srgbClr val="9A2500"/>
                </a:solidFill>
              </a:rPr>
              <a:t>FOUNDATION COURSE</a:t>
            </a:r>
          </a:p>
        </p:txBody>
      </p:sp>
      <p:sp>
        <p:nvSpPr>
          <p:cNvPr id="3" name="Content Placeholder 2"/>
          <p:cNvSpPr>
            <a:spLocks noGrp="1"/>
          </p:cNvSpPr>
          <p:nvPr>
            <p:ph sz="half" idx="1"/>
          </p:nvPr>
        </p:nvSpPr>
        <p:spPr>
          <a:xfrm>
            <a:off x="457200" y="1600200"/>
            <a:ext cx="4038600" cy="4373563"/>
          </a:xfrm>
        </p:spPr>
        <p:txBody>
          <a:bodyPr/>
          <a:lstStyle/>
          <a:p>
            <a:pPr>
              <a:buClr>
                <a:srgbClr val="CC3300"/>
              </a:buClr>
              <a:buFont typeface="Wingdings" pitchFamily="2" charset="2"/>
              <a:buChar char="§"/>
            </a:pPr>
            <a:r>
              <a:rPr lang="en-US" sz="3600" smtClean="0">
                <a:solidFill>
                  <a:srgbClr val="DA2A00"/>
                </a:solidFill>
              </a:rPr>
              <a:t>Builds up trainees’ confidence in learning and using English</a:t>
            </a:r>
          </a:p>
        </p:txBody>
      </p:sp>
      <p:sp>
        <p:nvSpPr>
          <p:cNvPr id="4" name="Content Placeholder 3"/>
          <p:cNvSpPr>
            <a:spLocks noGrp="1"/>
          </p:cNvSpPr>
          <p:nvPr>
            <p:ph sz="half" idx="2"/>
          </p:nvPr>
        </p:nvSpPr>
        <p:spPr>
          <a:xfrm>
            <a:off x="4572000" y="1524000"/>
            <a:ext cx="4038600" cy="4435475"/>
          </a:xfrm>
        </p:spPr>
        <p:txBody>
          <a:bodyPr/>
          <a:lstStyle/>
          <a:p>
            <a:pPr>
              <a:buClr>
                <a:srgbClr val="CC3300"/>
              </a:buClr>
              <a:buFont typeface="Wingdings" pitchFamily="2" charset="2"/>
              <a:buChar char="§"/>
            </a:pPr>
            <a:r>
              <a:rPr lang="en-US" sz="3200" smtClean="0">
                <a:solidFill>
                  <a:srgbClr val="DA2A00"/>
                </a:solidFill>
              </a:rPr>
              <a:t>Focuses on social English, as the STANAG level </a:t>
            </a:r>
            <a:r>
              <a:rPr lang="en-US" sz="4400" smtClean="0">
                <a:solidFill>
                  <a:srgbClr val="DA2A00"/>
                </a:solidFill>
              </a:rPr>
              <a:t>1 </a:t>
            </a:r>
            <a:r>
              <a:rPr lang="en-US" sz="3200" smtClean="0">
                <a:solidFill>
                  <a:srgbClr val="DA2A00"/>
                </a:solidFill>
              </a:rPr>
              <a:t>requirement is general social survival skills needed to communicate in a foreign language environment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additive="base">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marL="914400" indent="-914400" fontAlgn="auto">
              <a:spcAft>
                <a:spcPts val="0"/>
              </a:spcAft>
              <a:buClr>
                <a:srgbClr val="002060"/>
              </a:buClr>
              <a:defRPr/>
            </a:pPr>
            <a:r>
              <a:rPr lang="en-US" dirty="0" smtClean="0">
                <a:solidFill>
                  <a:srgbClr val="002060"/>
                </a:solidFill>
              </a:rPr>
              <a:t>  </a:t>
            </a:r>
            <a:r>
              <a:rPr lang="en-US" sz="6000" dirty="0" smtClean="0">
                <a:solidFill>
                  <a:srgbClr val="002060"/>
                </a:solidFill>
              </a:rPr>
              <a:t>B. SPECIFIC GROUP COURSE</a:t>
            </a:r>
            <a:endParaRPr lang="en-US" sz="6000" dirty="0">
              <a:solidFill>
                <a:srgbClr val="002060"/>
              </a:solidFill>
            </a:endParaRPr>
          </a:p>
        </p:txBody>
      </p:sp>
      <p:sp>
        <p:nvSpPr>
          <p:cNvPr id="3" name="Content Placeholder 2"/>
          <p:cNvSpPr>
            <a:spLocks noGrp="1"/>
          </p:cNvSpPr>
          <p:nvPr>
            <p:ph sz="half" idx="1"/>
          </p:nvPr>
        </p:nvSpPr>
        <p:spPr>
          <a:xfrm>
            <a:off x="381000" y="1676400"/>
            <a:ext cx="4038600" cy="4435475"/>
          </a:xfrm>
        </p:spPr>
        <p:txBody>
          <a:bodyPr/>
          <a:lstStyle/>
          <a:p>
            <a:pPr>
              <a:buClr>
                <a:srgbClr val="225592"/>
              </a:buClr>
              <a:buFont typeface="Wingdings" pitchFamily="2" charset="2"/>
              <a:buChar char="§"/>
            </a:pPr>
            <a:r>
              <a:rPr lang="en-US" sz="4000" smtClean="0">
                <a:solidFill>
                  <a:srgbClr val="3333CC"/>
                </a:solidFill>
              </a:rPr>
              <a:t>General military English is the core of this course</a:t>
            </a:r>
          </a:p>
        </p:txBody>
      </p:sp>
      <p:sp>
        <p:nvSpPr>
          <p:cNvPr id="4" name="Content Placeholder 3"/>
          <p:cNvSpPr>
            <a:spLocks noGrp="1"/>
          </p:cNvSpPr>
          <p:nvPr>
            <p:ph sz="half" idx="2"/>
          </p:nvPr>
        </p:nvSpPr>
        <p:spPr>
          <a:xfrm>
            <a:off x="4648200" y="1752600"/>
            <a:ext cx="4191000" cy="4435475"/>
          </a:xfrm>
        </p:spPr>
        <p:txBody>
          <a:bodyPr/>
          <a:lstStyle/>
          <a:p>
            <a:pPr>
              <a:buClr>
                <a:srgbClr val="1761A5"/>
              </a:buClr>
              <a:buFont typeface="Wingdings" pitchFamily="2" charset="2"/>
              <a:buChar char="§"/>
            </a:pPr>
            <a:r>
              <a:rPr lang="en-US" sz="2800" smtClean="0">
                <a:solidFill>
                  <a:srgbClr val="3333CC"/>
                </a:solidFill>
              </a:rPr>
              <a:t>Aims to enable trainees to carry out non-specialist tasks in a military environment, where English is the main language of communication focusing on tasks which may be familiar to anyone in military service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additive="base">
                                        <p:cTn id="1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1524000"/>
          </a:xfrm>
        </p:spPr>
        <p:txBody>
          <a:bodyPr/>
          <a:lstStyle/>
          <a:p>
            <a:r>
              <a:rPr lang="en-US" sz="4400" smtClean="0">
                <a:solidFill>
                  <a:srgbClr val="78A014"/>
                </a:solidFill>
              </a:rPr>
              <a:t>  </a:t>
            </a:r>
            <a:r>
              <a:rPr lang="en-US" sz="4600" smtClean="0">
                <a:solidFill>
                  <a:srgbClr val="DEDE10"/>
                </a:solidFill>
                <a:latin typeface="Times New Roman" pitchFamily="18" charset="0"/>
                <a:cs typeface="Times New Roman" pitchFamily="18" charset="0"/>
              </a:rPr>
              <a:t>C. SPECIAL PURPOSE COURSE</a:t>
            </a:r>
          </a:p>
        </p:txBody>
      </p:sp>
      <p:sp>
        <p:nvSpPr>
          <p:cNvPr id="3" name="Content Placeholder 2"/>
          <p:cNvSpPr>
            <a:spLocks noGrp="1"/>
          </p:cNvSpPr>
          <p:nvPr>
            <p:ph idx="1"/>
          </p:nvPr>
        </p:nvSpPr>
        <p:spPr>
          <a:xfrm>
            <a:off x="228600" y="2468563"/>
            <a:ext cx="8458200" cy="4389437"/>
          </a:xfrm>
        </p:spPr>
        <p:txBody>
          <a:bodyPr/>
          <a:lstStyle/>
          <a:p>
            <a:pPr>
              <a:buClr>
                <a:srgbClr val="2F3E08"/>
              </a:buClr>
              <a:buFont typeface="Wingdings" pitchFamily="2" charset="2"/>
              <a:buChar char="§"/>
            </a:pPr>
            <a:r>
              <a:rPr lang="en-US" sz="4200" smtClean="0">
                <a:solidFill>
                  <a:srgbClr val="419303"/>
                </a:solidFill>
              </a:rPr>
              <a:t> Can be at any level and is        designed to help trainees handle a specific anticipated duty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amond(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600200"/>
          </a:xfrm>
        </p:spPr>
        <p:txBody>
          <a:bodyPr/>
          <a:lstStyle/>
          <a:p>
            <a:pPr fontAlgn="auto">
              <a:spcAft>
                <a:spcPts val="0"/>
              </a:spcAft>
              <a:defRPr/>
            </a:pPr>
            <a:r>
              <a:rPr lang="en-US" dirty="0" smtClean="0"/>
              <a:t> </a:t>
            </a:r>
            <a:r>
              <a:rPr lang="en-US" sz="6600" dirty="0" smtClean="0">
                <a:solidFill>
                  <a:srgbClr val="6F15A7"/>
                </a:solidFill>
                <a:latin typeface="Times New Roman" pitchFamily="18" charset="0"/>
                <a:cs typeface="Times New Roman" pitchFamily="18" charset="0"/>
              </a:rPr>
              <a:t>RATE OF LEARNING</a:t>
            </a:r>
            <a:endParaRPr lang="en-US" sz="6600" dirty="0">
              <a:solidFill>
                <a:srgbClr val="6F15A7"/>
              </a:solidFill>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00200"/>
            <a:ext cx="7772400" cy="1362456"/>
          </a:xfrm>
        </p:spPr>
        <p:txBody>
          <a:bodyPr/>
          <a:lstStyle/>
          <a:p>
            <a:pPr fontAlgn="auto">
              <a:spcAft>
                <a:spcPts val="0"/>
              </a:spcAft>
              <a:buClr>
                <a:srgbClr val="A9A90B"/>
              </a:buClr>
              <a:buFont typeface="Wingdings" pitchFamily="2" charset="2"/>
              <a:buChar char="§"/>
              <a:defRPr/>
            </a:pPr>
            <a:r>
              <a:rPr smtClean="0"/>
              <a:t> </a:t>
            </a:r>
            <a:r>
              <a:rPr smtClean="0">
                <a:solidFill>
                  <a:srgbClr val="FFC000"/>
                </a:solidFill>
                <a:latin typeface="Times New Roman" pitchFamily="18" charset="0"/>
                <a:cs typeface="Times New Roman" pitchFamily="18" charset="0"/>
              </a:rPr>
              <a:t>It's a useful statistic for     designing a successful course </a:t>
            </a:r>
            <a:endParaRPr>
              <a:solidFill>
                <a:srgbClr val="FFC00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533400" y="3581400"/>
            <a:ext cx="7772400" cy="1509713"/>
          </a:xfrm>
        </p:spPr>
        <p:txBody>
          <a:bodyPr/>
          <a:lstStyle/>
          <a:p>
            <a:pPr>
              <a:buClr>
                <a:srgbClr val="78A014"/>
              </a:buClr>
              <a:buFont typeface="Wingdings" pitchFamily="2" charset="2"/>
              <a:buChar char="§"/>
            </a:pPr>
            <a:r>
              <a:rPr lang="en-US" sz="5600" smtClean="0">
                <a:solidFill>
                  <a:srgbClr val="DEDE10"/>
                </a:solidFill>
                <a:latin typeface="Times New Roman" pitchFamily="18" charset="0"/>
                <a:cs typeface="Times New Roman" pitchFamily="18" charset="0"/>
              </a:rPr>
              <a:t>The higher the level, the longer the training needed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ppt_w</p:attrName>
                                        </p:attrNameLst>
                                      </p:cBhvr>
                                      <p:tavLst>
                                        <p:tav tm="0" fmla="#ppt_w*sin(2.5*pi*$)">
                                          <p:val>
                                            <p:fltVal val="0"/>
                                          </p:val>
                                        </p:tav>
                                        <p:tav tm="100000">
                                          <p:val>
                                            <p:fltVal val="1"/>
                                          </p:val>
                                        </p:tav>
                                      </p:tavLst>
                                    </p:anim>
                                    <p:anim calcmode="lin" valueType="num">
                                      <p:cBhvr>
                                        <p:cTn id="9"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0"/>
            <a:ext cx="7772400" cy="1362456"/>
          </a:xfrm>
        </p:spPr>
        <p:txBody>
          <a:bodyPr/>
          <a:lstStyle/>
          <a:p>
            <a:pPr fontAlgn="auto">
              <a:spcAft>
                <a:spcPts val="0"/>
              </a:spcAft>
              <a:buClr>
                <a:srgbClr val="CBC323"/>
              </a:buClr>
              <a:buFont typeface="Wingdings" pitchFamily="2" charset="2"/>
              <a:buChar char="§"/>
              <a:defRPr/>
            </a:pPr>
            <a:r>
              <a:rPr smtClean="0"/>
              <a:t> </a:t>
            </a:r>
            <a:r>
              <a:rPr smtClean="0">
                <a:solidFill>
                  <a:srgbClr val="FFC000"/>
                </a:solidFill>
                <a:latin typeface="Times New Roman" pitchFamily="18" charset="0"/>
                <a:cs typeface="Times New Roman" pitchFamily="18" charset="0"/>
              </a:rPr>
              <a:t>training to all levels takes </a:t>
            </a:r>
            <a:r>
              <a:rPr smtClean="0">
                <a:solidFill>
                  <a:srgbClr val="CBC323"/>
                </a:solidFill>
                <a:latin typeface="Times New Roman" pitchFamily="18" charset="0"/>
                <a:cs typeface="Times New Roman" pitchFamily="18" charset="0"/>
              </a:rPr>
              <a:t>longer</a:t>
            </a:r>
            <a:r>
              <a:rPr smtClean="0">
                <a:solidFill>
                  <a:srgbClr val="FFC000"/>
                </a:solidFill>
                <a:latin typeface="Times New Roman" pitchFamily="18" charset="0"/>
                <a:cs typeface="Times New Roman" pitchFamily="18" charset="0"/>
              </a:rPr>
              <a:t> than usually expected</a:t>
            </a:r>
            <a:endParaRPr>
              <a:solidFill>
                <a:srgbClr val="FFC000"/>
              </a:solidFill>
            </a:endParaRPr>
          </a:p>
        </p:txBody>
      </p:sp>
      <p:sp>
        <p:nvSpPr>
          <p:cNvPr id="3" name="Text Placeholder 2"/>
          <p:cNvSpPr>
            <a:spLocks noGrp="1"/>
          </p:cNvSpPr>
          <p:nvPr>
            <p:ph type="body" idx="1"/>
          </p:nvPr>
        </p:nvSpPr>
        <p:spPr>
          <a:xfrm>
            <a:off x="533400" y="3352800"/>
            <a:ext cx="7772400" cy="2209800"/>
          </a:xfrm>
        </p:spPr>
        <p:txBody>
          <a:bodyPr>
            <a:normAutofit fontScale="92500" lnSpcReduction="20000"/>
          </a:bodyPr>
          <a:lstStyle/>
          <a:p>
            <a:pPr fontAlgn="auto">
              <a:spcAft>
                <a:spcPts val="0"/>
              </a:spcAft>
              <a:buClr>
                <a:srgbClr val="B1AA1F"/>
              </a:buClr>
              <a:buFont typeface="Wingdings" pitchFamily="2" charset="2"/>
              <a:buChar char="§"/>
              <a:defRPr/>
            </a:pPr>
            <a:r>
              <a:rPr lang="en-US" sz="5800" dirty="0" smtClean="0">
                <a:solidFill>
                  <a:srgbClr val="FFC000"/>
                </a:solidFill>
                <a:latin typeface="Times New Roman" pitchFamily="18" charset="0"/>
                <a:cs typeface="Times New Roman" pitchFamily="18" charset="0"/>
              </a:rPr>
              <a:t>It’s almost impossible to  specify any generally applicable average</a:t>
            </a:r>
            <a:endParaRPr lang="en-US" sz="5800" dirty="0">
              <a:solidFill>
                <a:srgbClr val="FFC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2">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
  <TotalTime>330</TotalTime>
  <Words>247</Words>
  <Application>Microsoft Office PowerPoint</Application>
  <PresentationFormat>On-screen Show (4:3)</PresentationFormat>
  <Paragraphs>33</Paragraphs>
  <Slides>14</Slides>
  <Notes>1</Notes>
  <HiddenSlides>0</HiddenSlides>
  <MMClips>0</MMClips>
  <ScaleCrop>false</ScaleCrop>
  <HeadingPairs>
    <vt:vector size="6" baseType="variant">
      <vt:variant>
        <vt:lpstr>Fonts Used</vt:lpstr>
      </vt:variant>
      <vt:variant>
        <vt:i4>8</vt:i4>
      </vt:variant>
      <vt:variant>
        <vt:lpstr>Design Template</vt:lpstr>
      </vt:variant>
      <vt:variant>
        <vt:i4>12</vt:i4>
      </vt:variant>
      <vt:variant>
        <vt:lpstr>Slide Titles</vt:lpstr>
      </vt:variant>
      <vt:variant>
        <vt:i4>14</vt:i4>
      </vt:variant>
    </vt:vector>
  </HeadingPairs>
  <TitlesOfParts>
    <vt:vector size="34" baseType="lpstr">
      <vt:lpstr>Constantia</vt:lpstr>
      <vt:lpstr>Arial</vt:lpstr>
      <vt:lpstr>Calibri</vt:lpstr>
      <vt:lpstr>Wingdings 2</vt:lpstr>
      <vt:lpstr>Times New Roman</vt:lpstr>
      <vt:lpstr>Aharoni</vt:lpstr>
      <vt:lpstr>AGGaramondCyr</vt:lpstr>
      <vt:lpstr>Wingdings</vt:lpstr>
      <vt:lpstr>Flow</vt:lpstr>
      <vt:lpstr>Flow</vt:lpstr>
      <vt:lpstr>Flow</vt:lpstr>
      <vt:lpstr>Flow</vt:lpstr>
      <vt:lpstr>Flow</vt:lpstr>
      <vt:lpstr>Flow</vt:lpstr>
      <vt:lpstr>Flow</vt:lpstr>
      <vt:lpstr>Flow</vt:lpstr>
      <vt:lpstr>Flow</vt:lpstr>
      <vt:lpstr>Flow</vt:lpstr>
      <vt:lpstr>Flow</vt:lpstr>
      <vt:lpstr>Flow</vt:lpstr>
      <vt:lpstr>Slide 1</vt:lpstr>
      <vt:lpstr> AIM OF THE TRAINING</vt:lpstr>
      <vt:lpstr>Slide 3</vt:lpstr>
      <vt:lpstr>FOUNDATION COURSE</vt:lpstr>
      <vt:lpstr>  B. SPECIFIC GROUP COURSE</vt:lpstr>
      <vt:lpstr>  C. SPECIAL PURPOSE COURSE</vt:lpstr>
      <vt:lpstr>Slide 7</vt:lpstr>
      <vt:lpstr>Slide 8</vt:lpstr>
      <vt:lpstr>Slide 9</vt:lpstr>
      <vt:lpstr>Slide 10</vt:lpstr>
      <vt:lpstr>          THERE ARE 2 MAJOR         IMPLICATIONS WITHIN              THE TRAINING</vt:lpstr>
      <vt:lpstr> COURSE IMPLEMENTATION</vt:lpstr>
      <vt:lpstr> PEDAGOGICAL IMPLICATIONS</vt:lpstr>
      <vt:lpstr>Slide 14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RATE OF LEARNING AND ITS PEDAGOGICAL IMPLICATIONS</dc:title>
  <dc:creator>SVETA</dc:creator>
  <cp:lastModifiedBy>dafoe.sl2</cp:lastModifiedBy>
  <cp:revision>35</cp:revision>
  <dcterms:created xsi:type="dcterms:W3CDTF">2011-10-11T15:57:13Z</dcterms:created>
  <dcterms:modified xsi:type="dcterms:W3CDTF">2011-11-01T20:01:56Z</dcterms:modified>
</cp:coreProperties>
</file>