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84" r:id="rId2"/>
    <p:sldId id="271" r:id="rId3"/>
    <p:sldId id="274" r:id="rId4"/>
    <p:sldId id="276" r:id="rId5"/>
    <p:sldId id="285" r:id="rId6"/>
    <p:sldId id="272" r:id="rId7"/>
    <p:sldId id="279" r:id="rId8"/>
    <p:sldId id="305" r:id="rId9"/>
    <p:sldId id="291" r:id="rId10"/>
    <p:sldId id="297" r:id="rId11"/>
    <p:sldId id="263" r:id="rId12"/>
    <p:sldId id="288" r:id="rId13"/>
    <p:sldId id="292" r:id="rId14"/>
    <p:sldId id="295" r:id="rId15"/>
    <p:sldId id="286" r:id="rId16"/>
    <p:sldId id="265" r:id="rId17"/>
    <p:sldId id="307" r:id="rId18"/>
    <p:sldId id="321" r:id="rId19"/>
    <p:sldId id="267" r:id="rId20"/>
    <p:sldId id="270" r:id="rId21"/>
    <p:sldId id="257" r:id="rId22"/>
    <p:sldId id="260" r:id="rId23"/>
    <p:sldId id="302" r:id="rId24"/>
    <p:sldId id="290" r:id="rId25"/>
    <p:sldId id="304" r:id="rId26"/>
    <p:sldId id="289" r:id="rId27"/>
    <p:sldId id="308" r:id="rId28"/>
    <p:sldId id="266" r:id="rId29"/>
    <p:sldId id="275" r:id="rId30"/>
    <p:sldId id="293" r:id="rId31"/>
    <p:sldId id="294" r:id="rId32"/>
    <p:sldId id="314" r:id="rId33"/>
    <p:sldId id="315" r:id="rId34"/>
    <p:sldId id="316" r:id="rId35"/>
    <p:sldId id="317" r:id="rId36"/>
    <p:sldId id="318" r:id="rId37"/>
    <p:sldId id="319" r:id="rId38"/>
    <p:sldId id="311" r:id="rId39"/>
    <p:sldId id="310" r:id="rId40"/>
    <p:sldId id="299" r:id="rId41"/>
    <p:sldId id="300" r:id="rId42"/>
    <p:sldId id="301" r:id="rId43"/>
    <p:sldId id="309" r:id="rId44"/>
    <p:sldId id="312" r:id="rId45"/>
    <p:sldId id="322" r:id="rId46"/>
    <p:sldId id="264" r:id="rId47"/>
    <p:sldId id="296" r:id="rId48"/>
    <p:sldId id="280" r:id="rId49"/>
    <p:sldId id="262" r:id="rId50"/>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90" y="10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Ellips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Ellips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Rubrik 13"/>
          <p:cNvSpPr>
            <a:spLocks noGrp="1"/>
          </p:cNvSpPr>
          <p:nvPr>
            <p:ph type="ctrTitle"/>
          </p:nvPr>
        </p:nvSpPr>
        <p:spPr>
          <a:xfrm>
            <a:off x="1432560" y="359898"/>
            <a:ext cx="7406640" cy="1472184"/>
          </a:xfrm>
        </p:spPr>
        <p:txBody>
          <a:bodyPr anchor="b"/>
          <a:lstStyle>
            <a:lvl1pPr algn="l">
              <a:defRPr/>
            </a:lvl1pPr>
            <a:extLst/>
          </a:lstStyle>
          <a:p>
            <a:r>
              <a:rPr lang="sv-SE" smtClean="0"/>
              <a:t>Klicka här för att ändra format</a:t>
            </a:r>
            <a:endParaRPr lang="en-US"/>
          </a:p>
        </p:txBody>
      </p:sp>
      <p:sp>
        <p:nvSpPr>
          <p:cNvPr id="22" name="Underrubri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v-SE" smtClean="0"/>
              <a:t>Klicka här för att ändra format på underrubrik i bakgrunden</a:t>
            </a:r>
            <a:endParaRPr lang="en-US"/>
          </a:p>
        </p:txBody>
      </p:sp>
      <p:sp>
        <p:nvSpPr>
          <p:cNvPr id="6" name="Platshållare för datum 6"/>
          <p:cNvSpPr>
            <a:spLocks noGrp="1"/>
          </p:cNvSpPr>
          <p:nvPr>
            <p:ph type="dt" sz="half" idx="10"/>
          </p:nvPr>
        </p:nvSpPr>
        <p:spPr/>
        <p:txBody>
          <a:bodyPr/>
          <a:lstStyle>
            <a:lvl1pPr>
              <a:defRPr/>
            </a:lvl1pPr>
            <a:extLst/>
          </a:lstStyle>
          <a:p>
            <a:pPr>
              <a:defRPr/>
            </a:pPr>
            <a:fld id="{99AAE150-8817-48CF-B4CB-6A775939C8F7}" type="datetimeFigureOut">
              <a:rPr lang="sv-SE"/>
              <a:pPr>
                <a:defRPr/>
              </a:pPr>
              <a:t>2011-11-01</a:t>
            </a:fld>
            <a:endParaRPr lang="sv-SE"/>
          </a:p>
        </p:txBody>
      </p:sp>
      <p:sp>
        <p:nvSpPr>
          <p:cNvPr id="7" name="Platshållare för sidfot 19"/>
          <p:cNvSpPr>
            <a:spLocks noGrp="1"/>
          </p:cNvSpPr>
          <p:nvPr>
            <p:ph type="ftr" sz="quarter" idx="11"/>
          </p:nvPr>
        </p:nvSpPr>
        <p:spPr/>
        <p:txBody>
          <a:bodyPr/>
          <a:lstStyle>
            <a:lvl1pPr>
              <a:defRPr/>
            </a:lvl1pPr>
            <a:extLst/>
          </a:lstStyle>
          <a:p>
            <a:pPr>
              <a:defRPr/>
            </a:pPr>
            <a:endParaRPr lang="sv-SE"/>
          </a:p>
        </p:txBody>
      </p:sp>
      <p:sp>
        <p:nvSpPr>
          <p:cNvPr id="8" name="Platshållare för bildnummer 9"/>
          <p:cNvSpPr>
            <a:spLocks noGrp="1"/>
          </p:cNvSpPr>
          <p:nvPr>
            <p:ph type="sldNum" sz="quarter" idx="12"/>
          </p:nvPr>
        </p:nvSpPr>
        <p:spPr/>
        <p:txBody>
          <a:bodyPr/>
          <a:lstStyle>
            <a:lvl1pPr>
              <a:defRPr/>
            </a:lvl1pPr>
            <a:extLst/>
          </a:lstStyle>
          <a:p>
            <a:pPr>
              <a:defRPr/>
            </a:pPr>
            <a:fld id="{6FFD6257-91A7-459F-9878-26585B1BD256}"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extLst/>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23"/>
          <p:cNvSpPr>
            <a:spLocks noGrp="1"/>
          </p:cNvSpPr>
          <p:nvPr>
            <p:ph type="dt" sz="half" idx="10"/>
          </p:nvPr>
        </p:nvSpPr>
        <p:spPr/>
        <p:txBody>
          <a:bodyPr/>
          <a:lstStyle>
            <a:lvl1pPr>
              <a:defRPr/>
            </a:lvl1pPr>
          </a:lstStyle>
          <a:p>
            <a:pPr>
              <a:defRPr/>
            </a:pPr>
            <a:fld id="{F2615546-6C80-4102-9F57-F8A76B15A234}" type="datetimeFigureOut">
              <a:rPr lang="sv-SE"/>
              <a:pPr>
                <a:defRPr/>
              </a:pPr>
              <a:t>2011-11-01</a:t>
            </a:fld>
            <a:endParaRPr lang="sv-SE"/>
          </a:p>
        </p:txBody>
      </p:sp>
      <p:sp>
        <p:nvSpPr>
          <p:cNvPr id="5" name="Platshållare för sidfot 9"/>
          <p:cNvSpPr>
            <a:spLocks noGrp="1"/>
          </p:cNvSpPr>
          <p:nvPr>
            <p:ph type="ftr" sz="quarter" idx="11"/>
          </p:nvPr>
        </p:nvSpPr>
        <p:spPr/>
        <p:txBody>
          <a:bodyPr/>
          <a:lstStyle>
            <a:lvl1pPr>
              <a:defRPr/>
            </a:lvl1pPr>
          </a:lstStyle>
          <a:p>
            <a:pPr>
              <a:defRPr/>
            </a:pPr>
            <a:endParaRPr lang="sv-SE"/>
          </a:p>
        </p:txBody>
      </p:sp>
      <p:sp>
        <p:nvSpPr>
          <p:cNvPr id="6" name="Platshållare för bildnummer 21"/>
          <p:cNvSpPr>
            <a:spLocks noGrp="1"/>
          </p:cNvSpPr>
          <p:nvPr>
            <p:ph type="sldNum" sz="quarter" idx="12"/>
          </p:nvPr>
        </p:nvSpPr>
        <p:spPr/>
        <p:txBody>
          <a:bodyPr/>
          <a:lstStyle>
            <a:lvl1pPr>
              <a:defRPr/>
            </a:lvl1pPr>
          </a:lstStyle>
          <a:p>
            <a:pPr>
              <a:defRPr/>
            </a:pPr>
            <a:fld id="{C6CD0E44-BA70-4600-A19E-AAECE7A1B6F3}"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58000" y="274639"/>
            <a:ext cx="1828800" cy="5851525"/>
          </a:xfrm>
        </p:spPr>
        <p:txBody>
          <a:bodyPr vert="eaVert"/>
          <a:lstStyle>
            <a:extLs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1143000" y="274640"/>
            <a:ext cx="5562600" cy="5851525"/>
          </a:xfrm>
        </p:spPr>
        <p:txBody>
          <a:bodyPr vert="eaVert"/>
          <a:lstStyle>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23"/>
          <p:cNvSpPr>
            <a:spLocks noGrp="1"/>
          </p:cNvSpPr>
          <p:nvPr>
            <p:ph type="dt" sz="half" idx="10"/>
          </p:nvPr>
        </p:nvSpPr>
        <p:spPr/>
        <p:txBody>
          <a:bodyPr/>
          <a:lstStyle>
            <a:lvl1pPr>
              <a:defRPr/>
            </a:lvl1pPr>
          </a:lstStyle>
          <a:p>
            <a:pPr>
              <a:defRPr/>
            </a:pPr>
            <a:fld id="{E6281A44-9EAA-470F-9B25-3889880363D7}" type="datetimeFigureOut">
              <a:rPr lang="sv-SE"/>
              <a:pPr>
                <a:defRPr/>
              </a:pPr>
              <a:t>2011-11-01</a:t>
            </a:fld>
            <a:endParaRPr lang="sv-SE"/>
          </a:p>
        </p:txBody>
      </p:sp>
      <p:sp>
        <p:nvSpPr>
          <p:cNvPr id="5" name="Platshållare för sidfot 9"/>
          <p:cNvSpPr>
            <a:spLocks noGrp="1"/>
          </p:cNvSpPr>
          <p:nvPr>
            <p:ph type="ftr" sz="quarter" idx="11"/>
          </p:nvPr>
        </p:nvSpPr>
        <p:spPr/>
        <p:txBody>
          <a:bodyPr/>
          <a:lstStyle>
            <a:lvl1pPr>
              <a:defRPr/>
            </a:lvl1pPr>
          </a:lstStyle>
          <a:p>
            <a:pPr>
              <a:defRPr/>
            </a:pPr>
            <a:endParaRPr lang="sv-SE"/>
          </a:p>
        </p:txBody>
      </p:sp>
      <p:sp>
        <p:nvSpPr>
          <p:cNvPr id="6" name="Platshållare för bildnummer 21"/>
          <p:cNvSpPr>
            <a:spLocks noGrp="1"/>
          </p:cNvSpPr>
          <p:nvPr>
            <p:ph type="sldNum" sz="quarter" idx="12"/>
          </p:nvPr>
        </p:nvSpPr>
        <p:spPr/>
        <p:txBody>
          <a:bodyPr/>
          <a:lstStyle>
            <a:lvl1pPr>
              <a:defRPr/>
            </a:lvl1pPr>
          </a:lstStyle>
          <a:p>
            <a:pPr>
              <a:defRPr/>
            </a:pPr>
            <a:fld id="{0F7638A7-6D8C-4131-9ABA-8FF1FEF47768}"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extLst/>
          </a:lstStyle>
          <a:p>
            <a:r>
              <a:rPr lang="sv-SE" smtClean="0"/>
              <a:t>Klicka här för att ändra format</a:t>
            </a:r>
            <a:endParaRPr lang="en-US"/>
          </a:p>
        </p:txBody>
      </p:sp>
      <p:sp>
        <p:nvSpPr>
          <p:cNvPr id="3" name="Platshållare för innehåll 2"/>
          <p:cNvSpPr>
            <a:spLocks noGrp="1"/>
          </p:cNvSpPr>
          <p:nvPr>
            <p:ph idx="1"/>
          </p:nvPr>
        </p:nvSpPr>
        <p:spPr/>
        <p:txBody>
          <a:bodyPr/>
          <a:lstStyle>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23"/>
          <p:cNvSpPr>
            <a:spLocks noGrp="1"/>
          </p:cNvSpPr>
          <p:nvPr>
            <p:ph type="dt" sz="half" idx="10"/>
          </p:nvPr>
        </p:nvSpPr>
        <p:spPr/>
        <p:txBody>
          <a:bodyPr/>
          <a:lstStyle>
            <a:lvl1pPr>
              <a:defRPr/>
            </a:lvl1pPr>
          </a:lstStyle>
          <a:p>
            <a:pPr>
              <a:defRPr/>
            </a:pPr>
            <a:fld id="{774B8E59-46C2-407F-B011-DD4B583DDC85}" type="datetimeFigureOut">
              <a:rPr lang="sv-SE"/>
              <a:pPr>
                <a:defRPr/>
              </a:pPr>
              <a:t>2011-11-01</a:t>
            </a:fld>
            <a:endParaRPr lang="sv-SE"/>
          </a:p>
        </p:txBody>
      </p:sp>
      <p:sp>
        <p:nvSpPr>
          <p:cNvPr id="5" name="Platshållare för sidfot 9"/>
          <p:cNvSpPr>
            <a:spLocks noGrp="1"/>
          </p:cNvSpPr>
          <p:nvPr>
            <p:ph type="ftr" sz="quarter" idx="11"/>
          </p:nvPr>
        </p:nvSpPr>
        <p:spPr/>
        <p:txBody>
          <a:bodyPr/>
          <a:lstStyle>
            <a:lvl1pPr>
              <a:defRPr/>
            </a:lvl1pPr>
          </a:lstStyle>
          <a:p>
            <a:pPr>
              <a:defRPr/>
            </a:pPr>
            <a:endParaRPr lang="sv-SE"/>
          </a:p>
        </p:txBody>
      </p:sp>
      <p:sp>
        <p:nvSpPr>
          <p:cNvPr id="6" name="Platshållare för bildnummer 21"/>
          <p:cNvSpPr>
            <a:spLocks noGrp="1"/>
          </p:cNvSpPr>
          <p:nvPr>
            <p:ph type="sldNum" sz="quarter" idx="12"/>
          </p:nvPr>
        </p:nvSpPr>
        <p:spPr/>
        <p:txBody>
          <a:bodyPr/>
          <a:lstStyle>
            <a:lvl1pPr>
              <a:defRPr/>
            </a:lvl1pPr>
          </a:lstStyle>
          <a:p>
            <a:pPr>
              <a:defRPr/>
            </a:pPr>
            <a:fld id="{FB234CC3-F827-46A1-9501-6892A004A7E3}"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4" name="Rektangel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ktangel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Ellips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Ellips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Rubri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sv-SE" smtClean="0"/>
              <a:t>Klicka här för att ändra format</a:t>
            </a:r>
            <a:endParaRPr lang="en-US"/>
          </a:p>
        </p:txBody>
      </p:sp>
      <p:sp>
        <p:nvSpPr>
          <p:cNvPr id="3" name="Platshållare för tex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v-SE" smtClean="0"/>
              <a:t>Klicka här för att ändra format på bakgrundstexten</a:t>
            </a:r>
          </a:p>
        </p:txBody>
      </p:sp>
      <p:sp>
        <p:nvSpPr>
          <p:cNvPr id="8" name="Platshållare för datum 3"/>
          <p:cNvSpPr>
            <a:spLocks noGrp="1"/>
          </p:cNvSpPr>
          <p:nvPr>
            <p:ph type="dt" sz="half" idx="10"/>
          </p:nvPr>
        </p:nvSpPr>
        <p:spPr/>
        <p:txBody>
          <a:bodyPr/>
          <a:lstStyle>
            <a:lvl1pPr>
              <a:defRPr/>
            </a:lvl1pPr>
            <a:extLst/>
          </a:lstStyle>
          <a:p>
            <a:pPr>
              <a:defRPr/>
            </a:pPr>
            <a:fld id="{434D91B5-FE2E-4204-860B-DEEDB6982019}" type="datetimeFigureOut">
              <a:rPr lang="sv-SE"/>
              <a:pPr>
                <a:defRPr/>
              </a:pPr>
              <a:t>2011-11-01</a:t>
            </a:fld>
            <a:endParaRPr lang="sv-SE"/>
          </a:p>
        </p:txBody>
      </p:sp>
      <p:sp>
        <p:nvSpPr>
          <p:cNvPr id="9" name="Platshållare för sidfot 4"/>
          <p:cNvSpPr>
            <a:spLocks noGrp="1"/>
          </p:cNvSpPr>
          <p:nvPr>
            <p:ph type="ftr" sz="quarter" idx="11"/>
          </p:nvPr>
        </p:nvSpPr>
        <p:spPr/>
        <p:txBody>
          <a:bodyPr/>
          <a:lstStyle>
            <a:lvl1pPr>
              <a:defRPr/>
            </a:lvl1pPr>
            <a:extLst/>
          </a:lstStyle>
          <a:p>
            <a:pPr>
              <a:defRPr/>
            </a:pPr>
            <a:endParaRPr lang="sv-SE"/>
          </a:p>
        </p:txBody>
      </p:sp>
      <p:sp>
        <p:nvSpPr>
          <p:cNvPr id="10" name="Platshållare för bildnummer 5"/>
          <p:cNvSpPr>
            <a:spLocks noGrp="1"/>
          </p:cNvSpPr>
          <p:nvPr>
            <p:ph type="sldNum" sz="quarter" idx="12"/>
          </p:nvPr>
        </p:nvSpPr>
        <p:spPr/>
        <p:txBody>
          <a:bodyPr/>
          <a:lstStyle>
            <a:lvl1pPr>
              <a:defRPr/>
            </a:lvl1pPr>
            <a:extLst/>
          </a:lstStyle>
          <a:p>
            <a:pPr>
              <a:defRPr/>
            </a:pPr>
            <a:fld id="{217E1F80-DBC8-4B53-AD92-81FDE5420B25}"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435608" y="274320"/>
            <a:ext cx="7498080" cy="1143000"/>
          </a:xfrm>
        </p:spPr>
        <p:txBody>
          <a:bodyPr/>
          <a:lstStyle>
            <a:extLst/>
          </a:lstStyle>
          <a:p>
            <a:r>
              <a:rPr lang="sv-SE" smtClean="0"/>
              <a:t>Klicka här för att ändra format</a:t>
            </a:r>
            <a:endParaRPr lang="en-US"/>
          </a:p>
        </p:txBody>
      </p:sp>
      <p:sp>
        <p:nvSpPr>
          <p:cNvPr id="3" name="Platshållare för innehåll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23"/>
          <p:cNvSpPr>
            <a:spLocks noGrp="1"/>
          </p:cNvSpPr>
          <p:nvPr>
            <p:ph type="dt" sz="half" idx="10"/>
          </p:nvPr>
        </p:nvSpPr>
        <p:spPr/>
        <p:txBody>
          <a:bodyPr/>
          <a:lstStyle>
            <a:lvl1pPr>
              <a:defRPr/>
            </a:lvl1pPr>
          </a:lstStyle>
          <a:p>
            <a:pPr>
              <a:defRPr/>
            </a:pPr>
            <a:fld id="{1E7BB772-C2BF-4DC0-AD42-9CF202491775}" type="datetimeFigureOut">
              <a:rPr lang="sv-SE"/>
              <a:pPr>
                <a:defRPr/>
              </a:pPr>
              <a:t>2011-11-01</a:t>
            </a:fld>
            <a:endParaRPr lang="sv-SE"/>
          </a:p>
        </p:txBody>
      </p:sp>
      <p:sp>
        <p:nvSpPr>
          <p:cNvPr id="6" name="Platshållare för sidfot 9"/>
          <p:cNvSpPr>
            <a:spLocks noGrp="1"/>
          </p:cNvSpPr>
          <p:nvPr>
            <p:ph type="ftr" sz="quarter" idx="11"/>
          </p:nvPr>
        </p:nvSpPr>
        <p:spPr/>
        <p:txBody>
          <a:bodyPr/>
          <a:lstStyle>
            <a:lvl1pPr>
              <a:defRPr/>
            </a:lvl1pPr>
          </a:lstStyle>
          <a:p>
            <a:pPr>
              <a:defRPr/>
            </a:pPr>
            <a:endParaRPr lang="sv-SE"/>
          </a:p>
        </p:txBody>
      </p:sp>
      <p:sp>
        <p:nvSpPr>
          <p:cNvPr id="7" name="Platshållare för bildnummer 21"/>
          <p:cNvSpPr>
            <a:spLocks noGrp="1"/>
          </p:cNvSpPr>
          <p:nvPr>
            <p:ph type="sldNum" sz="quarter" idx="12"/>
          </p:nvPr>
        </p:nvSpPr>
        <p:spPr/>
        <p:txBody>
          <a:bodyPr/>
          <a:lstStyle>
            <a:lvl1pPr>
              <a:defRPr/>
            </a:lvl1pPr>
          </a:lstStyle>
          <a:p>
            <a:pPr>
              <a:defRPr/>
            </a:pPr>
            <a:fld id="{F547DD80-EBE6-456F-AA35-3004F84DAA81}"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5160336"/>
            <a:ext cx="8229600" cy="1143000"/>
          </a:xfrm>
        </p:spPr>
        <p:txBody>
          <a:bodyPr/>
          <a:lstStyle>
            <a:lvl1pPr algn="ctr">
              <a:defRPr sz="4500" b="1" cap="none" baseline="0"/>
            </a:lvl1pPr>
            <a:extLst/>
          </a:lstStyle>
          <a:p>
            <a:r>
              <a:rPr lang="sv-SE" smtClean="0"/>
              <a:t>Klicka här för att ändra format</a:t>
            </a:r>
            <a:endParaRPr lang="en-US"/>
          </a:p>
        </p:txBody>
      </p:sp>
      <p:sp>
        <p:nvSpPr>
          <p:cNvPr id="3" name="Platshållare för tex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v-SE" smtClean="0"/>
              <a:t>Klicka här för att ändra format på bakgrundstexten</a:t>
            </a:r>
          </a:p>
        </p:txBody>
      </p:sp>
      <p:sp>
        <p:nvSpPr>
          <p:cNvPr id="4" name="Platshållare för tex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v-SE" smtClean="0"/>
              <a:t>Klicka här för att ändra format på bakgrundstexten</a:t>
            </a:r>
          </a:p>
        </p:txBody>
      </p:sp>
      <p:sp>
        <p:nvSpPr>
          <p:cNvPr id="5" name="Platshållare för innehåll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innehåll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6"/>
          <p:cNvSpPr>
            <a:spLocks noGrp="1"/>
          </p:cNvSpPr>
          <p:nvPr>
            <p:ph type="dt" sz="half" idx="10"/>
          </p:nvPr>
        </p:nvSpPr>
        <p:spPr/>
        <p:txBody>
          <a:bodyPr/>
          <a:lstStyle>
            <a:lvl1pPr>
              <a:defRPr/>
            </a:lvl1pPr>
            <a:extLst/>
          </a:lstStyle>
          <a:p>
            <a:pPr>
              <a:defRPr/>
            </a:pPr>
            <a:fld id="{590353B0-AD54-4875-A078-A1EB408136D7}" type="datetimeFigureOut">
              <a:rPr lang="sv-SE"/>
              <a:pPr>
                <a:defRPr/>
              </a:pPr>
              <a:t>2011-11-01</a:t>
            </a:fld>
            <a:endParaRPr lang="sv-SE"/>
          </a:p>
        </p:txBody>
      </p:sp>
      <p:sp>
        <p:nvSpPr>
          <p:cNvPr id="8" name="Platshållare för sidfot 7"/>
          <p:cNvSpPr>
            <a:spLocks noGrp="1"/>
          </p:cNvSpPr>
          <p:nvPr>
            <p:ph type="ftr" sz="quarter" idx="11"/>
          </p:nvPr>
        </p:nvSpPr>
        <p:spPr/>
        <p:txBody>
          <a:bodyPr/>
          <a:lstStyle>
            <a:lvl1pPr>
              <a:defRPr/>
            </a:lvl1pPr>
            <a:extLst/>
          </a:lstStyle>
          <a:p>
            <a:pPr>
              <a:defRPr/>
            </a:pPr>
            <a:endParaRPr lang="sv-SE"/>
          </a:p>
        </p:txBody>
      </p:sp>
      <p:sp>
        <p:nvSpPr>
          <p:cNvPr id="9" name="Platshållare för bildnummer 8"/>
          <p:cNvSpPr>
            <a:spLocks noGrp="1"/>
          </p:cNvSpPr>
          <p:nvPr>
            <p:ph type="sldNum" sz="quarter" idx="12"/>
          </p:nvPr>
        </p:nvSpPr>
        <p:spPr/>
        <p:txBody>
          <a:bodyPr/>
          <a:lstStyle>
            <a:lvl1pPr>
              <a:defRPr/>
            </a:lvl1pPr>
            <a:extLst/>
          </a:lstStyle>
          <a:p>
            <a:pPr>
              <a:defRPr/>
            </a:pPr>
            <a:fld id="{D0F0756D-0282-4E7D-B1A4-0B6BF0FD73E4}"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435608" y="274320"/>
            <a:ext cx="7498080" cy="1143000"/>
          </a:xfrm>
        </p:spPr>
        <p:txBody>
          <a:bodyPr/>
          <a:lstStyle>
            <a:extLst/>
          </a:lstStyle>
          <a:p>
            <a:r>
              <a:rPr lang="sv-SE" smtClean="0"/>
              <a:t>Klicka här för att ändra format</a:t>
            </a:r>
            <a:endParaRPr lang="en-US"/>
          </a:p>
        </p:txBody>
      </p:sp>
      <p:sp>
        <p:nvSpPr>
          <p:cNvPr id="3" name="Platshållare för datum 23"/>
          <p:cNvSpPr>
            <a:spLocks noGrp="1"/>
          </p:cNvSpPr>
          <p:nvPr>
            <p:ph type="dt" sz="half" idx="10"/>
          </p:nvPr>
        </p:nvSpPr>
        <p:spPr/>
        <p:txBody>
          <a:bodyPr/>
          <a:lstStyle>
            <a:lvl1pPr>
              <a:defRPr/>
            </a:lvl1pPr>
          </a:lstStyle>
          <a:p>
            <a:pPr>
              <a:defRPr/>
            </a:pPr>
            <a:fld id="{116F25A8-A8BB-4AF2-92F6-998B5D59D328}" type="datetimeFigureOut">
              <a:rPr lang="sv-SE"/>
              <a:pPr>
                <a:defRPr/>
              </a:pPr>
              <a:t>2011-11-01</a:t>
            </a:fld>
            <a:endParaRPr lang="sv-SE"/>
          </a:p>
        </p:txBody>
      </p:sp>
      <p:sp>
        <p:nvSpPr>
          <p:cNvPr id="4" name="Platshållare för sidfot 9"/>
          <p:cNvSpPr>
            <a:spLocks noGrp="1"/>
          </p:cNvSpPr>
          <p:nvPr>
            <p:ph type="ftr" sz="quarter" idx="11"/>
          </p:nvPr>
        </p:nvSpPr>
        <p:spPr/>
        <p:txBody>
          <a:bodyPr/>
          <a:lstStyle>
            <a:lvl1pPr>
              <a:defRPr/>
            </a:lvl1pPr>
          </a:lstStyle>
          <a:p>
            <a:pPr>
              <a:defRPr/>
            </a:pPr>
            <a:endParaRPr lang="sv-SE"/>
          </a:p>
        </p:txBody>
      </p:sp>
      <p:sp>
        <p:nvSpPr>
          <p:cNvPr id="5" name="Platshållare för bildnummer 21"/>
          <p:cNvSpPr>
            <a:spLocks noGrp="1"/>
          </p:cNvSpPr>
          <p:nvPr>
            <p:ph type="sldNum" sz="quarter" idx="12"/>
          </p:nvPr>
        </p:nvSpPr>
        <p:spPr/>
        <p:txBody>
          <a:bodyPr/>
          <a:lstStyle>
            <a:lvl1pPr>
              <a:defRPr/>
            </a:lvl1pPr>
          </a:lstStyle>
          <a:p>
            <a:pPr>
              <a:defRPr/>
            </a:pPr>
            <a:fld id="{B61C8F85-B811-49DC-81B7-8ACFEF3B3903}"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Rektangel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ktangel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Platshållare för datum 1"/>
          <p:cNvSpPr>
            <a:spLocks noGrp="1"/>
          </p:cNvSpPr>
          <p:nvPr>
            <p:ph type="dt" sz="half" idx="10"/>
          </p:nvPr>
        </p:nvSpPr>
        <p:spPr/>
        <p:txBody>
          <a:bodyPr/>
          <a:lstStyle>
            <a:lvl1pPr>
              <a:defRPr/>
            </a:lvl1pPr>
            <a:extLst/>
          </a:lstStyle>
          <a:p>
            <a:pPr>
              <a:defRPr/>
            </a:pPr>
            <a:fld id="{09B4B282-AAD2-42EB-B99C-A2784E6B6A2E}" type="datetimeFigureOut">
              <a:rPr lang="sv-SE"/>
              <a:pPr>
                <a:defRPr/>
              </a:pPr>
              <a:t>2011-11-01</a:t>
            </a:fld>
            <a:endParaRPr lang="sv-SE"/>
          </a:p>
        </p:txBody>
      </p:sp>
      <p:sp>
        <p:nvSpPr>
          <p:cNvPr id="5" name="Platshållare för sidfot 2"/>
          <p:cNvSpPr>
            <a:spLocks noGrp="1"/>
          </p:cNvSpPr>
          <p:nvPr>
            <p:ph type="ftr" sz="quarter" idx="11"/>
          </p:nvPr>
        </p:nvSpPr>
        <p:spPr/>
        <p:txBody>
          <a:bodyPr/>
          <a:lstStyle>
            <a:lvl1pPr>
              <a:defRPr/>
            </a:lvl1pPr>
            <a:extLst/>
          </a:lstStyle>
          <a:p>
            <a:pPr>
              <a:defRPr/>
            </a:pPr>
            <a:endParaRPr lang="sv-SE"/>
          </a:p>
        </p:txBody>
      </p:sp>
      <p:sp>
        <p:nvSpPr>
          <p:cNvPr id="6" name="Platshållare för bildnummer 3"/>
          <p:cNvSpPr>
            <a:spLocks noGrp="1"/>
          </p:cNvSpPr>
          <p:nvPr>
            <p:ph type="sldNum" sz="quarter" idx="12"/>
          </p:nvPr>
        </p:nvSpPr>
        <p:spPr/>
        <p:txBody>
          <a:bodyPr/>
          <a:lstStyle>
            <a:lvl1pPr>
              <a:defRPr/>
            </a:lvl1pPr>
            <a:extLst/>
          </a:lstStyle>
          <a:p>
            <a:pPr>
              <a:defRPr/>
            </a:pPr>
            <a:fld id="{DE7BEBDB-1B9F-495E-9701-D652C1BAB4C0}"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sv-SE" smtClean="0"/>
              <a:t>Klicka här för att ändra format</a:t>
            </a:r>
            <a:endParaRPr lang="en-US"/>
          </a:p>
        </p:txBody>
      </p:sp>
      <p:sp>
        <p:nvSpPr>
          <p:cNvPr id="3" name="Platshållare för tex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sv-SE" smtClean="0"/>
              <a:t>Klicka här för att ändra format på bakgrundstexten</a:t>
            </a:r>
          </a:p>
        </p:txBody>
      </p:sp>
      <p:sp>
        <p:nvSpPr>
          <p:cNvPr id="4" name="Platshållare för innehåll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4"/>
          <p:cNvSpPr>
            <a:spLocks noGrp="1"/>
          </p:cNvSpPr>
          <p:nvPr>
            <p:ph type="dt" sz="half" idx="10"/>
          </p:nvPr>
        </p:nvSpPr>
        <p:spPr/>
        <p:txBody>
          <a:bodyPr/>
          <a:lstStyle>
            <a:lvl1pPr>
              <a:defRPr/>
            </a:lvl1pPr>
            <a:extLst/>
          </a:lstStyle>
          <a:p>
            <a:pPr>
              <a:defRPr/>
            </a:pPr>
            <a:fld id="{A016DE34-B1A7-4D57-806D-F5A6307A0ABC}" type="datetimeFigureOut">
              <a:rPr lang="sv-SE"/>
              <a:pPr>
                <a:defRPr/>
              </a:pPr>
              <a:t>2011-11-01</a:t>
            </a:fld>
            <a:endParaRPr lang="sv-SE"/>
          </a:p>
        </p:txBody>
      </p:sp>
      <p:sp>
        <p:nvSpPr>
          <p:cNvPr id="6" name="Platshållare för sidfot 5"/>
          <p:cNvSpPr>
            <a:spLocks noGrp="1"/>
          </p:cNvSpPr>
          <p:nvPr>
            <p:ph type="ftr" sz="quarter" idx="11"/>
          </p:nvPr>
        </p:nvSpPr>
        <p:spPr/>
        <p:txBody>
          <a:bodyPr/>
          <a:lstStyle>
            <a:lvl1pPr>
              <a:defRPr/>
            </a:lvl1pPr>
            <a:extLst/>
          </a:lstStyle>
          <a:p>
            <a:pPr>
              <a:defRPr/>
            </a:pPr>
            <a:endParaRPr lang="sv-SE"/>
          </a:p>
        </p:txBody>
      </p:sp>
      <p:sp>
        <p:nvSpPr>
          <p:cNvPr id="7" name="Platshållare för bildnummer 6"/>
          <p:cNvSpPr>
            <a:spLocks noGrp="1"/>
          </p:cNvSpPr>
          <p:nvPr>
            <p:ph type="sldNum" sz="quarter" idx="12"/>
          </p:nvPr>
        </p:nvSpPr>
        <p:spPr/>
        <p:txBody>
          <a:bodyPr/>
          <a:lstStyle>
            <a:lvl1pPr>
              <a:defRPr/>
            </a:lvl1pPr>
            <a:extLst/>
          </a:lstStyle>
          <a:p>
            <a:pPr>
              <a:defRPr/>
            </a:pPr>
            <a:fld id="{85E7B954-ADBF-49F2-935F-A33D762A38B7}"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5" name="Rektangel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ödesschema: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ödesschema: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Rubri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sv-SE" smtClean="0"/>
              <a:t>Klicka här för att ändra format</a:t>
            </a:r>
            <a:endParaRPr lang="en-US"/>
          </a:p>
        </p:txBody>
      </p:sp>
      <p:sp>
        <p:nvSpPr>
          <p:cNvPr id="3" name="Platshållare för bild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sv-SE" noProof="0" smtClean="0"/>
              <a:t>Klicka på ikonen för att lägga till en bild</a:t>
            </a:r>
            <a:endParaRPr lang="en-US" noProof="0" dirty="0"/>
          </a:p>
        </p:txBody>
      </p:sp>
      <p:sp>
        <p:nvSpPr>
          <p:cNvPr id="4" name="Platshållare för tex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sv-SE" smtClean="0"/>
              <a:t>Klicka här för att ändra format på bakgrundstexten</a:t>
            </a:r>
          </a:p>
        </p:txBody>
      </p:sp>
      <p:sp>
        <p:nvSpPr>
          <p:cNvPr id="8" name="Platshållare för datum 4"/>
          <p:cNvSpPr>
            <a:spLocks noGrp="1"/>
          </p:cNvSpPr>
          <p:nvPr>
            <p:ph type="dt" sz="half" idx="10"/>
          </p:nvPr>
        </p:nvSpPr>
        <p:spPr/>
        <p:txBody>
          <a:bodyPr/>
          <a:lstStyle>
            <a:lvl1pPr>
              <a:defRPr/>
            </a:lvl1pPr>
            <a:extLst/>
          </a:lstStyle>
          <a:p>
            <a:pPr>
              <a:defRPr/>
            </a:pPr>
            <a:fld id="{E1130FD4-384A-4F4C-B4B7-528A4895FDBD}" type="datetimeFigureOut">
              <a:rPr lang="sv-SE"/>
              <a:pPr>
                <a:defRPr/>
              </a:pPr>
              <a:t>2011-11-01</a:t>
            </a:fld>
            <a:endParaRPr lang="sv-SE"/>
          </a:p>
        </p:txBody>
      </p:sp>
      <p:sp>
        <p:nvSpPr>
          <p:cNvPr id="9" name="Platshållare för sidfot 5"/>
          <p:cNvSpPr>
            <a:spLocks noGrp="1"/>
          </p:cNvSpPr>
          <p:nvPr>
            <p:ph type="ftr" sz="quarter" idx="11"/>
          </p:nvPr>
        </p:nvSpPr>
        <p:spPr/>
        <p:txBody>
          <a:bodyPr/>
          <a:lstStyle>
            <a:lvl1pPr>
              <a:defRPr/>
            </a:lvl1pPr>
            <a:extLst/>
          </a:lstStyle>
          <a:p>
            <a:pPr>
              <a:defRPr/>
            </a:pPr>
            <a:endParaRPr lang="sv-SE"/>
          </a:p>
        </p:txBody>
      </p:sp>
      <p:sp>
        <p:nvSpPr>
          <p:cNvPr id="10" name="Platshållare för bildnummer 6"/>
          <p:cNvSpPr>
            <a:spLocks noGrp="1"/>
          </p:cNvSpPr>
          <p:nvPr>
            <p:ph type="sldNum" sz="quarter" idx="12"/>
          </p:nvPr>
        </p:nvSpPr>
        <p:spPr/>
        <p:txBody>
          <a:bodyPr/>
          <a:lstStyle>
            <a:lvl1pPr>
              <a:defRPr/>
            </a:lvl1pPr>
            <a:extLst/>
          </a:lstStyle>
          <a:p>
            <a:pPr>
              <a:defRPr/>
            </a:pPr>
            <a:fld id="{5365C17D-7C32-48FF-8391-FCA3C8111193}"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kel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Ellips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ing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ktangel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Platshållare för rubrik 4"/>
          <p:cNvSpPr>
            <a:spLocks noGrp="1"/>
          </p:cNvSpPr>
          <p:nvPr>
            <p:ph type="title"/>
          </p:nvPr>
        </p:nvSpPr>
        <p:spPr>
          <a:xfrm>
            <a:off x="1435100" y="274638"/>
            <a:ext cx="7499350" cy="1143000"/>
          </a:xfrm>
          <a:prstGeom prst="rect">
            <a:avLst/>
          </a:prstGeom>
        </p:spPr>
        <p:txBody>
          <a:bodyPr anchor="ctr">
            <a:normAutofit/>
          </a:bodyPr>
          <a:lstStyle>
            <a:extLst/>
          </a:lstStyle>
          <a:p>
            <a:r>
              <a:rPr lang="sv-SE" smtClean="0"/>
              <a:t>Klicka här för att ändra format</a:t>
            </a:r>
            <a:endParaRPr lang="en-US"/>
          </a:p>
        </p:txBody>
      </p:sp>
      <p:sp>
        <p:nvSpPr>
          <p:cNvPr id="1033" name="Platshållare för text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24" name="Platshållare för datum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8FF0A9EF-B938-4BD5-8B7E-81878E30AD3E}" type="datetimeFigureOut">
              <a:rPr lang="sv-SE"/>
              <a:pPr>
                <a:defRPr/>
              </a:pPr>
              <a:t>2011-11-01</a:t>
            </a:fld>
            <a:endParaRPr lang="sv-SE"/>
          </a:p>
        </p:txBody>
      </p:sp>
      <p:sp>
        <p:nvSpPr>
          <p:cNvPr id="10" name="Platshållare för sidfot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sv-SE"/>
          </a:p>
        </p:txBody>
      </p:sp>
      <p:sp>
        <p:nvSpPr>
          <p:cNvPr id="22" name="Platshållare för bildnumm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F918408F-B4C2-4D40-9096-D1E5B98FED9B}" type="slidenum">
              <a:rPr lang="sv-SE"/>
              <a:pPr>
                <a:defRPr/>
              </a:pPr>
              <a:t>‹#›</a:t>
            </a:fld>
            <a:endParaRPr lang="sv-SE"/>
          </a:p>
        </p:txBody>
      </p:sp>
      <p:sp>
        <p:nvSpPr>
          <p:cNvPr id="15" name="Rektangel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00" r:id="rId1"/>
    <p:sldLayoutId id="2147483899" r:id="rId2"/>
    <p:sldLayoutId id="2147483901" r:id="rId3"/>
    <p:sldLayoutId id="2147483898" r:id="rId4"/>
    <p:sldLayoutId id="2147483902" r:id="rId5"/>
    <p:sldLayoutId id="2147483897" r:id="rId6"/>
    <p:sldLayoutId id="2147483903" r:id="rId7"/>
    <p:sldLayoutId id="2147483904" r:id="rId8"/>
    <p:sldLayoutId id="2147483905" r:id="rId9"/>
    <p:sldLayoutId id="2147483896" r:id="rId10"/>
    <p:sldLayoutId id="2147483895"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7188" y="1844675"/>
            <a:ext cx="8229600" cy="2884488"/>
          </a:xfrm>
        </p:spPr>
        <p:txBody>
          <a:bodyPr/>
          <a:lstStyle/>
          <a:p>
            <a:pPr fontAlgn="auto">
              <a:spcAft>
                <a:spcPts val="0"/>
              </a:spcAft>
              <a:defRPr/>
            </a:pPr>
            <a:r>
              <a:rPr lang="sv-SE" sz="2800" dirty="0" smtClean="0">
                <a:solidFill>
                  <a:schemeClr val="tx2">
                    <a:satMod val="130000"/>
                  </a:schemeClr>
                </a:solidFill>
              </a:rPr>
              <a:t>STANAG 6001 </a:t>
            </a:r>
            <a:br>
              <a:rPr lang="sv-SE" sz="2800" dirty="0" smtClean="0">
                <a:solidFill>
                  <a:schemeClr val="tx2">
                    <a:satMod val="130000"/>
                  </a:schemeClr>
                </a:solidFill>
              </a:rPr>
            </a:br>
            <a:r>
              <a:rPr lang="sv-SE" sz="2800" dirty="0" smtClean="0">
                <a:solidFill>
                  <a:schemeClr val="tx2">
                    <a:satMod val="130000"/>
                  </a:schemeClr>
                </a:solidFill>
              </a:rPr>
              <a:t>AND ITS APPLICABILITY </a:t>
            </a:r>
            <a:br>
              <a:rPr lang="sv-SE" sz="2800" dirty="0" smtClean="0">
                <a:solidFill>
                  <a:schemeClr val="tx2">
                    <a:satMod val="130000"/>
                  </a:schemeClr>
                </a:solidFill>
              </a:rPr>
            </a:br>
            <a:r>
              <a:rPr lang="sv-SE" sz="2800" dirty="0" smtClean="0">
                <a:solidFill>
                  <a:schemeClr val="tx2">
                    <a:satMod val="130000"/>
                  </a:schemeClr>
                </a:solidFill>
              </a:rPr>
              <a:t>IN </a:t>
            </a:r>
            <a:br>
              <a:rPr lang="sv-SE" sz="2800" dirty="0" smtClean="0">
                <a:solidFill>
                  <a:schemeClr val="tx2">
                    <a:satMod val="130000"/>
                  </a:schemeClr>
                </a:solidFill>
              </a:rPr>
            </a:br>
            <a:r>
              <a:rPr lang="sv-SE" sz="2800" dirty="0" smtClean="0">
                <a:solidFill>
                  <a:srgbClr val="FF0000"/>
                </a:solidFill>
              </a:rPr>
              <a:t>STANDARDIZED</a:t>
            </a:r>
            <a:r>
              <a:rPr lang="sv-SE" sz="2800" dirty="0" smtClean="0">
                <a:solidFill>
                  <a:schemeClr val="tx2">
                    <a:satMod val="130000"/>
                  </a:schemeClr>
                </a:solidFill>
              </a:rPr>
              <a:t> AND </a:t>
            </a:r>
            <a:r>
              <a:rPr lang="sv-SE" sz="2800" dirty="0" smtClean="0">
                <a:solidFill>
                  <a:srgbClr val="FFFF00"/>
                </a:solidFill>
              </a:rPr>
              <a:t>NON-STANDARDIZED</a:t>
            </a:r>
            <a:r>
              <a:rPr lang="sv-SE" sz="2800" dirty="0" smtClean="0">
                <a:solidFill>
                  <a:schemeClr val="tx2">
                    <a:satMod val="130000"/>
                  </a:schemeClr>
                </a:solidFill>
              </a:rPr>
              <a:t> LANGUAGES: </a:t>
            </a:r>
            <a:br>
              <a:rPr lang="sv-SE" sz="2800" dirty="0" smtClean="0">
                <a:solidFill>
                  <a:schemeClr val="tx2">
                    <a:satMod val="130000"/>
                  </a:schemeClr>
                </a:solidFill>
              </a:rPr>
            </a:br>
            <a:r>
              <a:rPr lang="sv-SE" sz="2800" dirty="0" smtClean="0">
                <a:solidFill>
                  <a:schemeClr val="tx2">
                    <a:satMod val="130000"/>
                  </a:schemeClr>
                </a:solidFill>
              </a:rPr>
              <a:t>THE CASE OF </a:t>
            </a:r>
            <a:r>
              <a:rPr lang="sv-SE" sz="2800" b="1" dirty="0" smtClean="0">
                <a:solidFill>
                  <a:schemeClr val="accent5">
                    <a:lumMod val="60000"/>
                    <a:lumOff val="40000"/>
                  </a:schemeClr>
                </a:solidFill>
              </a:rPr>
              <a:t>ARABIC</a:t>
            </a:r>
            <a:endParaRPr lang="sv-SE" sz="2800" dirty="0">
              <a:solidFill>
                <a:schemeClr val="accent5">
                  <a:lumMod val="60000"/>
                  <a:lumOff val="40000"/>
                </a:schemeClr>
              </a:solidFill>
            </a:endParaRPr>
          </a:p>
        </p:txBody>
      </p:sp>
      <p:sp>
        <p:nvSpPr>
          <p:cNvPr id="3" name="Rektangel 2"/>
          <p:cNvSpPr/>
          <p:nvPr/>
        </p:nvSpPr>
        <p:spPr>
          <a:xfrm>
            <a:off x="323850" y="1196975"/>
            <a:ext cx="7416800" cy="461963"/>
          </a:xfrm>
          <a:prstGeom prst="rect">
            <a:avLst/>
          </a:prstGeom>
        </p:spPr>
        <p:txBody>
          <a:bodyPr>
            <a:spAutoFit/>
          </a:bodyPr>
          <a:lstStyle/>
          <a:p>
            <a:pPr fontAlgn="auto">
              <a:spcBef>
                <a:spcPts val="0"/>
              </a:spcBef>
              <a:spcAft>
                <a:spcPts val="0"/>
              </a:spcAft>
              <a:defRPr/>
            </a:pPr>
            <a:r>
              <a:rPr lang="sv-SE" sz="2400" b="1" dirty="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SWEDISH ARMED </a:t>
            </a:r>
            <a:r>
              <a:rPr lang="sv-SE" sz="2400" b="1" dirty="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FORCES </a:t>
            </a:r>
            <a:r>
              <a:rPr lang="sv-SE" sz="2400" b="1" dirty="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LANGUAGE SCHOOL</a:t>
            </a:r>
            <a:endParaRPr lang="sv-SE" sz="2400" dirty="0">
              <a:latin typeface="+mn-lt"/>
            </a:endParaRPr>
          </a:p>
        </p:txBody>
      </p:sp>
      <p:sp>
        <p:nvSpPr>
          <p:cNvPr id="13315" name="Rektangel 4"/>
          <p:cNvSpPr>
            <a:spLocks noChangeArrowheads="1"/>
          </p:cNvSpPr>
          <p:nvPr/>
        </p:nvSpPr>
        <p:spPr bwMode="auto">
          <a:xfrm>
            <a:off x="438150" y="5403850"/>
            <a:ext cx="2606675" cy="492125"/>
          </a:xfrm>
          <a:prstGeom prst="rect">
            <a:avLst/>
          </a:prstGeom>
          <a:noFill/>
          <a:ln w="9525">
            <a:noFill/>
            <a:miter lim="800000"/>
            <a:headEnd/>
            <a:tailEnd/>
          </a:ln>
        </p:spPr>
        <p:txBody>
          <a:bodyPr wrap="none">
            <a:spAutoFit/>
          </a:bodyPr>
          <a:lstStyle/>
          <a:p>
            <a:pPr marL="26988">
              <a:spcBef>
                <a:spcPts val="600"/>
              </a:spcBef>
              <a:buClr>
                <a:srgbClr val="3891A7"/>
              </a:buClr>
              <a:buSzPct val="80000"/>
            </a:pPr>
            <a:r>
              <a:rPr lang="sv-SE" sz="2600">
                <a:solidFill>
                  <a:srgbClr val="320E04"/>
                </a:solidFill>
                <a:latin typeface="Stencil" pitchFamily="82" charset="0"/>
              </a:rPr>
              <a:t>JOSEPH SAOUK</a:t>
            </a:r>
          </a:p>
        </p:txBody>
      </p:sp>
      <p:pic>
        <p:nvPicPr>
          <p:cNvPr id="1331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85088" y="260350"/>
            <a:ext cx="990600"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upp 3"/>
          <p:cNvGrpSpPr>
            <a:grpSpLocks/>
          </p:cNvGrpSpPr>
          <p:nvPr/>
        </p:nvGrpSpPr>
        <p:grpSpPr bwMode="auto">
          <a:xfrm>
            <a:off x="2667000" y="2651125"/>
            <a:ext cx="1727200" cy="1844675"/>
            <a:chOff x="4067944" y="1722512"/>
            <a:chExt cx="1728192" cy="1844273"/>
          </a:xfrm>
        </p:grpSpPr>
        <p:sp>
          <p:nvSpPr>
            <p:cNvPr id="5" name="Rektangel 4"/>
            <p:cNvSpPr/>
            <p:nvPr/>
          </p:nvSpPr>
          <p:spPr>
            <a:xfrm>
              <a:off x="4067944" y="1722512"/>
              <a:ext cx="1728192" cy="914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6" name="Rektangel 5"/>
            <p:cNvSpPr/>
            <p:nvPr/>
          </p:nvSpPr>
          <p:spPr>
            <a:xfrm>
              <a:off x="4067944" y="2652584"/>
              <a:ext cx="1728192" cy="914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endParaRPr lang="sv-SE"/>
            </a:p>
          </p:txBody>
        </p:sp>
      </p:grpSp>
      <p:grpSp>
        <p:nvGrpSpPr>
          <p:cNvPr id="22530" name="Grupp 6"/>
          <p:cNvGrpSpPr>
            <a:grpSpLocks/>
          </p:cNvGrpSpPr>
          <p:nvPr/>
        </p:nvGrpSpPr>
        <p:grpSpPr bwMode="auto">
          <a:xfrm>
            <a:off x="4643438" y="2662238"/>
            <a:ext cx="1363662" cy="1844675"/>
            <a:chOff x="5508103" y="2924944"/>
            <a:chExt cx="685801" cy="1371600"/>
          </a:xfrm>
        </p:grpSpPr>
        <p:sp>
          <p:nvSpPr>
            <p:cNvPr id="8" name="Extrahera 7"/>
            <p:cNvSpPr/>
            <p:nvPr/>
          </p:nvSpPr>
          <p:spPr>
            <a:xfrm>
              <a:off x="5508103" y="2924944"/>
              <a:ext cx="685801"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9" name="Slå samman 8"/>
            <p:cNvSpPr/>
            <p:nvPr/>
          </p:nvSpPr>
          <p:spPr>
            <a:xfrm>
              <a:off x="5508103" y="3610744"/>
              <a:ext cx="685801" cy="6858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endParaRPr lang="sv-SE"/>
            </a:p>
          </p:txBody>
        </p:sp>
      </p:grpSp>
      <p:sp>
        <p:nvSpPr>
          <p:cNvPr id="11" name="Bildtext vänster 10"/>
          <p:cNvSpPr/>
          <p:nvPr/>
        </p:nvSpPr>
        <p:spPr>
          <a:xfrm>
            <a:off x="6372200" y="3565916"/>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sv-SE"/>
              <a:t>1+2?</a:t>
            </a:r>
            <a:endParaRPr lang="sv-SE"/>
          </a:p>
        </p:txBody>
      </p:sp>
      <p:sp>
        <p:nvSpPr>
          <p:cNvPr id="12" name="Bildtext vänster 11"/>
          <p:cNvSpPr/>
          <p:nvPr/>
        </p:nvSpPr>
        <p:spPr>
          <a:xfrm>
            <a:off x="6372200" y="2651516"/>
            <a:ext cx="91440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sv-SE"/>
              <a:t>3+4+5 ?</a:t>
            </a:r>
            <a:endParaRPr lang="sv-SE"/>
          </a:p>
        </p:txBody>
      </p:sp>
      <p:sp>
        <p:nvSpPr>
          <p:cNvPr id="13" name="Tankebubbla 12"/>
          <p:cNvSpPr/>
          <p:nvPr/>
        </p:nvSpPr>
        <p:spPr>
          <a:xfrm>
            <a:off x="6372225" y="1322388"/>
            <a:ext cx="1439863" cy="107950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sz="6600"/>
              <a:t>?</a:t>
            </a:r>
            <a:endParaRPr lang="sv-SE" sz="6600"/>
          </a:p>
        </p:txBody>
      </p:sp>
      <p:sp>
        <p:nvSpPr>
          <p:cNvPr id="22534" name="Platshållare för text 2"/>
          <p:cNvSpPr txBox="1">
            <a:spLocks/>
          </p:cNvSpPr>
          <p:nvPr/>
        </p:nvSpPr>
        <p:spPr bwMode="auto">
          <a:xfrm>
            <a:off x="2578100" y="549275"/>
            <a:ext cx="6400800" cy="633413"/>
          </a:xfrm>
          <a:prstGeom prst="rect">
            <a:avLst/>
          </a:prstGeom>
          <a:noFill/>
          <a:ln w="9525">
            <a:noFill/>
            <a:miter lim="800000"/>
            <a:headEnd/>
            <a:tailEnd/>
          </a:ln>
        </p:spPr>
        <p:txBody>
          <a:bodyPr anchor="b"/>
          <a:lstStyle/>
          <a:p>
            <a:pPr marL="17463">
              <a:lnSpc>
                <a:spcPts val="2300"/>
              </a:lnSpc>
              <a:buClr>
                <a:schemeClr val="accent1"/>
              </a:buClr>
              <a:buSzPct val="80000"/>
              <a:buFont typeface="Wingdings 2" pitchFamily="18" charset="2"/>
              <a:buNone/>
            </a:pPr>
            <a:r>
              <a:rPr lang="sv-SE" sz="2000" b="1">
                <a:solidFill>
                  <a:srgbClr val="320E04"/>
                </a:solidFill>
                <a:latin typeface="Gill Sans MT" pitchFamily="34" charset="0"/>
              </a:rPr>
              <a:t>Is ”STANAG” applicable following to Arabic variety?</a:t>
            </a:r>
          </a:p>
        </p:txBody>
      </p:sp>
      <p:sp>
        <p:nvSpPr>
          <p:cNvPr id="22535" name="Platshållare för text 2"/>
          <p:cNvSpPr txBox="1">
            <a:spLocks/>
          </p:cNvSpPr>
          <p:nvPr/>
        </p:nvSpPr>
        <p:spPr bwMode="auto">
          <a:xfrm>
            <a:off x="2667000" y="4840288"/>
            <a:ext cx="6400800" cy="633412"/>
          </a:xfrm>
          <a:prstGeom prst="rect">
            <a:avLst/>
          </a:prstGeom>
          <a:noFill/>
          <a:ln w="9525">
            <a:noFill/>
            <a:miter lim="800000"/>
            <a:headEnd/>
            <a:tailEnd/>
          </a:ln>
        </p:spPr>
        <p:txBody>
          <a:bodyPr anchor="b"/>
          <a:lstStyle/>
          <a:p>
            <a:pPr marL="17463">
              <a:lnSpc>
                <a:spcPts val="2300"/>
              </a:lnSpc>
              <a:buClr>
                <a:schemeClr val="accent1"/>
              </a:buClr>
              <a:buSzPct val="80000"/>
              <a:buFont typeface="Wingdings 2" pitchFamily="18" charset="2"/>
              <a:buNone/>
            </a:pPr>
            <a:r>
              <a:rPr lang="sv-SE" sz="2000" b="1">
                <a:solidFill>
                  <a:srgbClr val="320E04"/>
                </a:solidFill>
                <a:latin typeface="Gill Sans MT" pitchFamily="34" charset="0"/>
              </a:rPr>
              <a:t>Variety = level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smtClean="0">
                <a:solidFill>
                  <a:schemeClr val="tx2">
                    <a:satMod val="130000"/>
                  </a:schemeClr>
                </a:solidFill>
              </a:rPr>
              <a:t>The Arabic diglossia</a:t>
            </a:r>
            <a:endParaRPr lang="sv-SE" dirty="0">
              <a:solidFill>
                <a:schemeClr val="tx2">
                  <a:satMod val="130000"/>
                </a:schemeClr>
              </a:solidFill>
            </a:endParaRPr>
          </a:p>
        </p:txBody>
      </p:sp>
      <p:sp>
        <p:nvSpPr>
          <p:cNvPr id="3" name="Platshållare för innehåll 2"/>
          <p:cNvSpPr>
            <a:spLocks noGrp="1"/>
          </p:cNvSpPr>
          <p:nvPr>
            <p:ph idx="1"/>
          </p:nvPr>
        </p:nvSpPr>
        <p:spPr>
          <a:xfrm>
            <a:off x="1435100" y="1484313"/>
            <a:ext cx="7499350" cy="4800600"/>
          </a:xfrm>
        </p:spPr>
        <p:txBody>
          <a:bodyPr>
            <a:normAutofit fontScale="92500"/>
          </a:bodyPr>
          <a:lstStyle/>
          <a:p>
            <a:pPr marL="365760" indent="-283464" fontAlgn="auto">
              <a:spcAft>
                <a:spcPts val="0"/>
              </a:spcAft>
              <a:buFont typeface="Wingdings 2"/>
              <a:buChar char=""/>
              <a:defRPr/>
            </a:pPr>
            <a:r>
              <a:rPr lang="sv-SE"/>
              <a:t>What about the linguistic </a:t>
            </a:r>
            <a:r>
              <a:rPr lang="sv-SE" smtClean="0"/>
              <a:t>difference/distance </a:t>
            </a:r>
            <a:r>
              <a:rPr lang="sv-SE"/>
              <a:t>between the varieties H -</a:t>
            </a:r>
            <a:r>
              <a:rPr lang="sv-SE" smtClean="0"/>
              <a:t> </a:t>
            </a:r>
            <a:r>
              <a:rPr lang="sv-SE"/>
              <a:t>L?</a:t>
            </a:r>
          </a:p>
          <a:p>
            <a:pPr marL="365760" indent="-283464" fontAlgn="auto">
              <a:spcAft>
                <a:spcPts val="0"/>
              </a:spcAft>
              <a:buFont typeface="Wingdings 2"/>
              <a:buChar char=""/>
              <a:defRPr/>
            </a:pPr>
            <a:r>
              <a:rPr lang="sv-SE" i="1" smtClean="0"/>
              <a:t>”</a:t>
            </a:r>
            <a:r>
              <a:rPr lang="sv-SE" i="1" dirty="0" smtClean="0"/>
              <a:t>The situation </a:t>
            </a:r>
            <a:r>
              <a:rPr lang="sv-SE" i="1" dirty="0" err="1" smtClean="0"/>
              <a:t>where</a:t>
            </a:r>
            <a:r>
              <a:rPr lang="sv-SE" i="1" dirty="0" smtClean="0"/>
              <a:t> </a:t>
            </a:r>
            <a:r>
              <a:rPr lang="sv-SE" i="1" dirty="0" err="1" smtClean="0"/>
              <a:t>dialects</a:t>
            </a:r>
            <a:r>
              <a:rPr lang="sv-SE" i="1" dirty="0" smtClean="0"/>
              <a:t> play the roll </a:t>
            </a:r>
            <a:r>
              <a:rPr lang="sv-SE" i="1" dirty="0" err="1" smtClean="0"/>
              <a:t>of</a:t>
            </a:r>
            <a:r>
              <a:rPr lang="sv-SE" i="1" dirty="0" smtClean="0"/>
              <a:t> </a:t>
            </a:r>
            <a:r>
              <a:rPr lang="sv-SE" i="1" dirty="0" err="1" smtClean="0"/>
              <a:t>speeches</a:t>
            </a:r>
            <a:r>
              <a:rPr lang="sv-SE" i="1" dirty="0" smtClean="0"/>
              <a:t> </a:t>
            </a:r>
            <a:r>
              <a:rPr lang="sv-SE" i="1" dirty="0" err="1" smtClean="0"/>
              <a:t>besides</a:t>
            </a:r>
            <a:r>
              <a:rPr lang="sv-SE" i="1" dirty="0" smtClean="0"/>
              <a:t> a </a:t>
            </a:r>
            <a:r>
              <a:rPr lang="sv-SE" i="1" dirty="0" err="1" smtClean="0"/>
              <a:t>high-variety</a:t>
            </a:r>
            <a:r>
              <a:rPr lang="sv-SE" i="1" dirty="0" smtClean="0"/>
              <a:t> </a:t>
            </a:r>
            <a:r>
              <a:rPr lang="sv-SE" i="1" dirty="0" err="1" smtClean="0"/>
              <a:t>exists</a:t>
            </a:r>
            <a:r>
              <a:rPr lang="sv-SE" i="1" dirty="0" smtClean="0"/>
              <a:t> not </a:t>
            </a:r>
            <a:r>
              <a:rPr lang="sv-SE" i="1" dirty="0" err="1" smtClean="0"/>
              <a:t>only</a:t>
            </a:r>
            <a:r>
              <a:rPr lang="sv-SE" i="1" dirty="0" smtClean="0"/>
              <a:t> </a:t>
            </a:r>
            <a:r>
              <a:rPr lang="sv-SE" i="1" dirty="0" err="1" smtClean="0"/>
              <a:t>within</a:t>
            </a:r>
            <a:r>
              <a:rPr lang="sv-SE" i="1" dirty="0" smtClean="0"/>
              <a:t> the </a:t>
            </a:r>
            <a:r>
              <a:rPr lang="sv-SE" i="1" dirty="0" err="1" smtClean="0"/>
              <a:t>Arabic-speaking</a:t>
            </a:r>
            <a:r>
              <a:rPr lang="sv-SE" i="1" dirty="0" smtClean="0"/>
              <a:t> region, </a:t>
            </a:r>
            <a:r>
              <a:rPr lang="sv-SE" i="1" dirty="0" err="1" smtClean="0"/>
              <a:t>however</a:t>
            </a:r>
            <a:r>
              <a:rPr lang="sv-SE" i="1" dirty="0" smtClean="0"/>
              <a:t>, </a:t>
            </a:r>
            <a:r>
              <a:rPr lang="sv-SE" i="1" dirty="0" err="1" smtClean="0"/>
              <a:t>nowhere</a:t>
            </a:r>
            <a:r>
              <a:rPr lang="sv-SE" i="1" dirty="0" smtClean="0"/>
              <a:t> </a:t>
            </a:r>
            <a:r>
              <a:rPr lang="sv-SE" i="1" dirty="0" err="1" smtClean="0"/>
              <a:t>else</a:t>
            </a:r>
            <a:r>
              <a:rPr lang="sv-SE" i="1" dirty="0" smtClean="0"/>
              <a:t> is the </a:t>
            </a:r>
            <a:r>
              <a:rPr lang="sv-SE" i="1" dirty="0" err="1" smtClean="0"/>
              <a:t>distance</a:t>
            </a:r>
            <a:r>
              <a:rPr lang="sv-SE" i="1" dirty="0" smtClean="0"/>
              <a:t> </a:t>
            </a:r>
            <a:r>
              <a:rPr lang="sv-SE" i="1" dirty="0" err="1" smtClean="0"/>
              <a:t>between</a:t>
            </a:r>
            <a:r>
              <a:rPr lang="sv-SE" i="1" dirty="0" smtClean="0"/>
              <a:t> the </a:t>
            </a:r>
            <a:r>
              <a:rPr lang="sv-SE" i="1" dirty="0" err="1" smtClean="0"/>
              <a:t>two</a:t>
            </a:r>
            <a:r>
              <a:rPr lang="sv-SE" i="1" dirty="0" smtClean="0"/>
              <a:t> forms </a:t>
            </a:r>
            <a:r>
              <a:rPr lang="sv-SE" i="1" smtClean="0"/>
              <a:t>as large as </a:t>
            </a:r>
            <a:r>
              <a:rPr lang="sv-SE" i="1" dirty="0" err="1" smtClean="0"/>
              <a:t>there</a:t>
            </a:r>
            <a:r>
              <a:rPr lang="sv-SE" i="1" smtClean="0"/>
              <a:t>.”</a:t>
            </a:r>
            <a:r>
              <a:rPr lang="sv-SE" smtClean="0"/>
              <a:t>  </a:t>
            </a:r>
          </a:p>
          <a:p>
            <a:pPr marL="0" indent="0" fontAlgn="auto">
              <a:spcAft>
                <a:spcPts val="0"/>
              </a:spcAft>
              <a:buFont typeface="Wingdings 2"/>
              <a:buNone/>
              <a:defRPr/>
            </a:pPr>
            <a:r>
              <a:rPr lang="sv-SE" sz="2000"/>
              <a:t>Fischer, W. &amp; Jastrow, O. with contribution of: Behnstedt, P.; 	Grotzfeld, H.; Ingham, B.; Sabuni, A.; Schabert, P.; </a:t>
            </a:r>
            <a:r>
              <a:rPr lang="sv-SE" sz="2000" smtClean="0"/>
              <a:t>Singer</a:t>
            </a:r>
            <a:r>
              <a:rPr lang="sv-SE" sz="2000"/>
              <a:t>, H.-R.; </a:t>
            </a:r>
            <a:r>
              <a:rPr lang="sv-SE" sz="2000" smtClean="0"/>
              <a:t>	Tsotskhadze</a:t>
            </a:r>
            <a:r>
              <a:rPr lang="sv-SE" sz="2000"/>
              <a:t>, L.; and Woidich, M. (1980) </a:t>
            </a:r>
            <a:endParaRPr lang="sv-SE" sz="2000" smtClean="0"/>
          </a:p>
          <a:p>
            <a:pPr marL="0" indent="0" fontAlgn="auto">
              <a:spcAft>
                <a:spcPts val="0"/>
              </a:spcAft>
              <a:buFont typeface="Wingdings 2"/>
              <a:buNone/>
              <a:defRPr/>
            </a:pPr>
            <a:r>
              <a:rPr lang="sv-SE" sz="2000" i="1" smtClean="0"/>
              <a:t>	”Handbuch </a:t>
            </a:r>
            <a:r>
              <a:rPr lang="sv-SE" sz="2000" i="1"/>
              <a:t>der arabischen Dialekte</a:t>
            </a:r>
            <a:r>
              <a:rPr lang="sv-SE" sz="2000" i="1" smtClean="0"/>
              <a:t>.” </a:t>
            </a:r>
            <a:endParaRPr lang="sv-SE" sz="2000"/>
          </a:p>
          <a:p>
            <a:pPr marL="365760" indent="-283464" fontAlgn="auto">
              <a:spcAft>
                <a:spcPts val="0"/>
              </a:spcAft>
              <a:buFont typeface="Wingdings 2"/>
              <a:buChar char=""/>
              <a:defRPr/>
            </a:pPr>
            <a:endParaRPr lang="sv-SE" i="1" dirty="0" smtClean="0"/>
          </a:p>
          <a:p>
            <a:pPr marL="365760" indent="-283464" fontAlgn="auto">
              <a:spcAft>
                <a:spcPts val="0"/>
              </a:spcAft>
              <a:buFont typeface="Wingdings 2"/>
              <a:buChar char=""/>
              <a:defRPr/>
            </a:pPr>
            <a:endParaRPr lang="sv-SE"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upp 10"/>
          <p:cNvGrpSpPr>
            <a:grpSpLocks/>
          </p:cNvGrpSpPr>
          <p:nvPr/>
        </p:nvGrpSpPr>
        <p:grpSpPr bwMode="auto">
          <a:xfrm>
            <a:off x="2117725" y="3532188"/>
            <a:ext cx="1976438" cy="2036762"/>
            <a:chOff x="2627784" y="2378825"/>
            <a:chExt cx="1976778" cy="2036583"/>
          </a:xfrm>
        </p:grpSpPr>
        <p:grpSp>
          <p:nvGrpSpPr>
            <p:cNvPr id="24588" name="Grupp 4"/>
            <p:cNvGrpSpPr>
              <a:grpSpLocks/>
            </p:cNvGrpSpPr>
            <p:nvPr/>
          </p:nvGrpSpPr>
          <p:grpSpPr bwMode="auto">
            <a:xfrm>
              <a:off x="2627784" y="2448940"/>
              <a:ext cx="914400" cy="1966468"/>
              <a:chOff x="6300192" y="4055094"/>
              <a:chExt cx="914400" cy="1966468"/>
            </a:xfrm>
          </p:grpSpPr>
          <p:sp>
            <p:nvSpPr>
              <p:cNvPr id="6" name="Rektangel 5"/>
              <p:cNvSpPr/>
              <p:nvPr/>
            </p:nvSpPr>
            <p:spPr>
              <a:xfrm>
                <a:off x="6300192" y="4055094"/>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sv-SE"/>
                  <a:t>H</a:t>
                </a:r>
                <a:endParaRPr lang="sv-SE"/>
              </a:p>
            </p:txBody>
          </p:sp>
          <p:sp>
            <p:nvSpPr>
              <p:cNvPr id="7" name="Rektangel 6"/>
              <p:cNvSpPr/>
              <p:nvPr/>
            </p:nvSpPr>
            <p:spPr>
              <a:xfrm>
                <a:off x="6300192" y="5107162"/>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sv-SE"/>
                  <a:t>L</a:t>
                </a:r>
              </a:p>
            </p:txBody>
          </p:sp>
        </p:grpSp>
        <p:grpSp>
          <p:nvGrpSpPr>
            <p:cNvPr id="24589" name="Grupp 7"/>
            <p:cNvGrpSpPr>
              <a:grpSpLocks/>
            </p:cNvGrpSpPr>
            <p:nvPr/>
          </p:nvGrpSpPr>
          <p:grpSpPr bwMode="auto">
            <a:xfrm>
              <a:off x="3665200" y="2378825"/>
              <a:ext cx="939362" cy="2036583"/>
              <a:chOff x="6300192" y="3984979"/>
              <a:chExt cx="939362" cy="2036583"/>
            </a:xfrm>
          </p:grpSpPr>
          <p:sp>
            <p:nvSpPr>
              <p:cNvPr id="9" name="Rektangel 8"/>
              <p:cNvSpPr/>
              <p:nvPr/>
            </p:nvSpPr>
            <p:spPr>
              <a:xfrm>
                <a:off x="6325154" y="3984979"/>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sv-SE"/>
                  <a:t>H</a:t>
                </a:r>
                <a:endParaRPr lang="sv-SE"/>
              </a:p>
            </p:txBody>
          </p:sp>
          <p:sp>
            <p:nvSpPr>
              <p:cNvPr id="10" name="Rektangel 9"/>
              <p:cNvSpPr/>
              <p:nvPr/>
            </p:nvSpPr>
            <p:spPr>
              <a:xfrm>
                <a:off x="6300192" y="5107162"/>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sv-SE"/>
                  <a:t>L</a:t>
                </a:r>
              </a:p>
            </p:txBody>
          </p:sp>
        </p:grpSp>
      </p:grpSp>
      <p:sp>
        <p:nvSpPr>
          <p:cNvPr id="24578" name="Rektangel 14"/>
          <p:cNvSpPr>
            <a:spLocks noChangeArrowheads="1"/>
          </p:cNvSpPr>
          <p:nvPr/>
        </p:nvSpPr>
        <p:spPr bwMode="auto">
          <a:xfrm>
            <a:off x="2749550" y="3154363"/>
            <a:ext cx="790575" cy="369887"/>
          </a:xfrm>
          <a:prstGeom prst="rect">
            <a:avLst/>
          </a:prstGeom>
          <a:noFill/>
          <a:ln w="9525">
            <a:noFill/>
            <a:miter lim="800000"/>
            <a:headEnd/>
            <a:tailEnd/>
          </a:ln>
        </p:spPr>
        <p:txBody>
          <a:bodyPr wrap="none">
            <a:spAutoFit/>
          </a:bodyPr>
          <a:lstStyle/>
          <a:p>
            <a:pPr algn="ctr"/>
            <a:r>
              <a:rPr lang="sv-SE">
                <a:solidFill>
                  <a:srgbClr val="002060"/>
                </a:solidFill>
                <a:latin typeface="Gill Sans MT" pitchFamily="34" charset="0"/>
              </a:rPr>
              <a:t>World</a:t>
            </a:r>
          </a:p>
        </p:txBody>
      </p:sp>
      <p:sp>
        <p:nvSpPr>
          <p:cNvPr id="16" name="Koppling 15"/>
          <p:cNvSpPr/>
          <p:nvPr/>
        </p:nvSpPr>
        <p:spPr>
          <a:xfrm>
            <a:off x="1606550" y="3154363"/>
            <a:ext cx="3095625" cy="309562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srgbClr val="002060"/>
              </a:solidFill>
            </a:endParaRPr>
          </a:p>
        </p:txBody>
      </p:sp>
      <p:grpSp>
        <p:nvGrpSpPr>
          <p:cNvPr id="24580" name="Grupp 17"/>
          <p:cNvGrpSpPr>
            <a:grpSpLocks/>
          </p:cNvGrpSpPr>
          <p:nvPr/>
        </p:nvGrpSpPr>
        <p:grpSpPr bwMode="auto">
          <a:xfrm>
            <a:off x="5227638" y="3154363"/>
            <a:ext cx="3097212" cy="3095625"/>
            <a:chOff x="5757241" y="1628800"/>
            <a:chExt cx="3096344" cy="3096344"/>
          </a:xfrm>
        </p:grpSpPr>
        <p:grpSp>
          <p:nvGrpSpPr>
            <p:cNvPr id="24583" name="Grupp 1"/>
            <p:cNvGrpSpPr>
              <a:grpSpLocks/>
            </p:cNvGrpSpPr>
            <p:nvPr/>
          </p:nvGrpSpPr>
          <p:grpSpPr bwMode="auto">
            <a:xfrm>
              <a:off x="6832302" y="1998132"/>
              <a:ext cx="930311" cy="2417276"/>
              <a:chOff x="6284281" y="3701172"/>
              <a:chExt cx="930311" cy="2417276"/>
            </a:xfrm>
          </p:grpSpPr>
          <p:sp>
            <p:nvSpPr>
              <p:cNvPr id="3" name="Rektangel 2"/>
              <p:cNvSpPr/>
              <p:nvPr/>
            </p:nvSpPr>
            <p:spPr>
              <a:xfrm>
                <a:off x="6283656" y="3701813"/>
                <a:ext cx="915731" cy="914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4" name="Rektangel 3"/>
              <p:cNvSpPr/>
              <p:nvPr/>
            </p:nvSpPr>
            <p:spPr>
              <a:xfrm>
                <a:off x="6299527" y="5203937"/>
                <a:ext cx="915731" cy="914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p>
            </p:txBody>
          </p:sp>
        </p:grpSp>
        <p:sp>
          <p:nvSpPr>
            <p:cNvPr id="14" name="Koppling 13"/>
            <p:cNvSpPr/>
            <p:nvPr/>
          </p:nvSpPr>
          <p:spPr>
            <a:xfrm>
              <a:off x="5757241" y="1628800"/>
              <a:ext cx="3096344" cy="309634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solidFill>
                  <a:srgbClr val="002060"/>
                </a:solidFill>
              </a:endParaRPr>
            </a:p>
          </p:txBody>
        </p:sp>
        <p:sp>
          <p:nvSpPr>
            <p:cNvPr id="24585" name="Rektangel 16"/>
            <p:cNvSpPr>
              <a:spLocks noChangeArrowheads="1"/>
            </p:cNvSpPr>
            <p:nvPr/>
          </p:nvSpPr>
          <p:spPr bwMode="auto">
            <a:xfrm>
              <a:off x="6894137" y="1643797"/>
              <a:ext cx="795411" cy="369332"/>
            </a:xfrm>
            <a:prstGeom prst="rect">
              <a:avLst/>
            </a:prstGeom>
            <a:noFill/>
            <a:ln w="9525">
              <a:noFill/>
              <a:miter lim="800000"/>
              <a:headEnd/>
              <a:tailEnd/>
            </a:ln>
          </p:spPr>
          <p:txBody>
            <a:bodyPr wrap="none">
              <a:spAutoFit/>
            </a:bodyPr>
            <a:lstStyle/>
            <a:p>
              <a:r>
                <a:rPr lang="sv-SE">
                  <a:solidFill>
                    <a:srgbClr val="002060"/>
                  </a:solidFill>
                  <a:latin typeface="Gill Sans MT" pitchFamily="34" charset="0"/>
                </a:rPr>
                <a:t>Arabic</a:t>
              </a:r>
            </a:p>
          </p:txBody>
        </p:sp>
      </p:grpSp>
      <p:sp>
        <p:nvSpPr>
          <p:cNvPr id="19" name="Tankebubbla 18"/>
          <p:cNvSpPr/>
          <p:nvPr/>
        </p:nvSpPr>
        <p:spPr>
          <a:xfrm>
            <a:off x="4492625" y="1846263"/>
            <a:ext cx="1441450" cy="107950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sz="6600"/>
              <a:t>?</a:t>
            </a:r>
            <a:endParaRPr lang="sv-SE" sz="6600"/>
          </a:p>
        </p:txBody>
      </p:sp>
      <p:sp>
        <p:nvSpPr>
          <p:cNvPr id="24582" name="Platshållare för text 2"/>
          <p:cNvSpPr txBox="1">
            <a:spLocks/>
          </p:cNvSpPr>
          <p:nvPr/>
        </p:nvSpPr>
        <p:spPr bwMode="auto">
          <a:xfrm>
            <a:off x="1692275" y="779463"/>
            <a:ext cx="7286625" cy="633412"/>
          </a:xfrm>
          <a:prstGeom prst="rect">
            <a:avLst/>
          </a:prstGeom>
          <a:noFill/>
          <a:ln w="9525">
            <a:noFill/>
            <a:miter lim="800000"/>
            <a:headEnd/>
            <a:tailEnd/>
          </a:ln>
        </p:spPr>
        <p:txBody>
          <a:bodyPr anchor="b"/>
          <a:lstStyle/>
          <a:p>
            <a:pPr marL="17463">
              <a:lnSpc>
                <a:spcPts val="2300"/>
              </a:lnSpc>
              <a:buClr>
                <a:schemeClr val="accent1"/>
              </a:buClr>
              <a:buSzPct val="80000"/>
              <a:buFont typeface="Wingdings 2" pitchFamily="18" charset="2"/>
              <a:buNone/>
            </a:pPr>
            <a:r>
              <a:rPr lang="sv-SE" sz="2400" b="1">
                <a:solidFill>
                  <a:srgbClr val="320E04"/>
                </a:solidFill>
                <a:latin typeface="Gill Sans MT" pitchFamily="34" charset="0"/>
              </a:rPr>
              <a:t>Is the difference between Arabic diglossia and other cases one of (vertical) distance/grade?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00788" y="2060575"/>
            <a:ext cx="2678112" cy="2286000"/>
          </a:xfrm>
        </p:spPr>
        <p:txBody>
          <a:bodyPr>
            <a:normAutofit fontScale="90000"/>
          </a:bodyPr>
          <a:lstStyle/>
          <a:p>
            <a:pPr fontAlgn="auto">
              <a:spcAft>
                <a:spcPts val="0"/>
              </a:spcAft>
              <a:defRPr/>
            </a:pPr>
            <a:r>
              <a:rPr lang="sv-SE" sz="2000" smtClean="0">
                <a:solidFill>
                  <a:schemeClr val="tx2">
                    <a:satMod val="130000"/>
                  </a:schemeClr>
                </a:solidFill>
              </a:rPr>
              <a:t>Is the vernacular unusable (non-existing) on higher levels?</a:t>
            </a:r>
            <a:endParaRPr lang="sv-SE" sz="2000">
              <a:solidFill>
                <a:schemeClr val="tx2">
                  <a:satMod val="130000"/>
                </a:schemeClr>
              </a:solidFill>
            </a:endParaRPr>
          </a:p>
        </p:txBody>
      </p:sp>
      <p:sp>
        <p:nvSpPr>
          <p:cNvPr id="3" name="Platshållare för text 2"/>
          <p:cNvSpPr>
            <a:spLocks noGrp="1"/>
          </p:cNvSpPr>
          <p:nvPr>
            <p:ph type="body" idx="1"/>
          </p:nvPr>
        </p:nvSpPr>
        <p:spPr>
          <a:xfrm>
            <a:off x="2578100" y="1066800"/>
            <a:ext cx="6400800" cy="777875"/>
          </a:xfrm>
        </p:spPr>
        <p:txBody>
          <a:bodyPr>
            <a:normAutofit/>
          </a:bodyPr>
          <a:lstStyle/>
          <a:p>
            <a:pPr fontAlgn="auto">
              <a:spcAft>
                <a:spcPts val="0"/>
              </a:spcAft>
              <a:buFont typeface="Wingdings 2"/>
              <a:buNone/>
              <a:defRPr/>
            </a:pPr>
            <a:r>
              <a:rPr lang="sv-SE" b="1" smtClean="0"/>
              <a:t>How is STANAG supposed to be applied to Arabic?</a:t>
            </a:r>
            <a:endParaRPr lang="sv-SE" b="1"/>
          </a:p>
        </p:txBody>
      </p:sp>
      <p:grpSp>
        <p:nvGrpSpPr>
          <p:cNvPr id="25603" name="Grupp 3"/>
          <p:cNvGrpSpPr>
            <a:grpSpLocks/>
          </p:cNvGrpSpPr>
          <p:nvPr/>
        </p:nvGrpSpPr>
        <p:grpSpPr bwMode="auto">
          <a:xfrm>
            <a:off x="2667000" y="2420938"/>
            <a:ext cx="1727200" cy="2282825"/>
            <a:chOff x="4067944" y="1491884"/>
            <a:chExt cx="1728192" cy="2282552"/>
          </a:xfrm>
        </p:grpSpPr>
        <p:sp>
          <p:nvSpPr>
            <p:cNvPr id="5" name="Rektangel 4"/>
            <p:cNvSpPr/>
            <p:nvPr/>
          </p:nvSpPr>
          <p:spPr>
            <a:xfrm>
              <a:off x="4067944" y="1491884"/>
              <a:ext cx="1728192" cy="91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6" name="Rektangel 5"/>
            <p:cNvSpPr/>
            <p:nvPr/>
          </p:nvSpPr>
          <p:spPr>
            <a:xfrm>
              <a:off x="4067944" y="2860145"/>
              <a:ext cx="1728192" cy="91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endParaRPr lang="sv-SE"/>
            </a:p>
          </p:txBody>
        </p:sp>
      </p:grpSp>
      <p:grpSp>
        <p:nvGrpSpPr>
          <p:cNvPr id="25604" name="Grupp 6"/>
          <p:cNvGrpSpPr>
            <a:grpSpLocks/>
          </p:cNvGrpSpPr>
          <p:nvPr/>
        </p:nvGrpSpPr>
        <p:grpSpPr bwMode="auto">
          <a:xfrm>
            <a:off x="4643438" y="2413000"/>
            <a:ext cx="1363662" cy="2316163"/>
            <a:chOff x="5508103" y="2739686"/>
            <a:chExt cx="685801" cy="1722049"/>
          </a:xfrm>
        </p:grpSpPr>
        <p:sp>
          <p:nvSpPr>
            <p:cNvPr id="8" name="Extrahera 7"/>
            <p:cNvSpPr/>
            <p:nvPr/>
          </p:nvSpPr>
          <p:spPr>
            <a:xfrm>
              <a:off x="5508103" y="2739686"/>
              <a:ext cx="685801" cy="685751"/>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9" name="Slå samman 8"/>
            <p:cNvSpPr/>
            <p:nvPr/>
          </p:nvSpPr>
          <p:spPr>
            <a:xfrm>
              <a:off x="5508103" y="3775984"/>
              <a:ext cx="685801" cy="68575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endParaRPr lang="sv-SE"/>
            </a:p>
          </p:txBody>
        </p:sp>
      </p:grpSp>
      <p:sp>
        <p:nvSpPr>
          <p:cNvPr id="25605" name="Platshållare för text 2"/>
          <p:cNvSpPr txBox="1">
            <a:spLocks/>
          </p:cNvSpPr>
          <p:nvPr/>
        </p:nvSpPr>
        <p:spPr bwMode="auto">
          <a:xfrm>
            <a:off x="2411413" y="5084763"/>
            <a:ext cx="6400800" cy="777875"/>
          </a:xfrm>
          <a:prstGeom prst="rect">
            <a:avLst/>
          </a:prstGeom>
          <a:noFill/>
          <a:ln w="9525">
            <a:noFill/>
            <a:miter lim="800000"/>
            <a:headEnd/>
            <a:tailEnd/>
          </a:ln>
        </p:spPr>
        <p:txBody>
          <a:bodyPr anchor="b"/>
          <a:lstStyle/>
          <a:p>
            <a:pPr marL="17463">
              <a:lnSpc>
                <a:spcPts val="2300"/>
              </a:lnSpc>
              <a:buClr>
                <a:schemeClr val="accent1"/>
              </a:buClr>
              <a:buSzPct val="80000"/>
              <a:buFont typeface="Wingdings 2" pitchFamily="18" charset="2"/>
              <a:buNone/>
            </a:pPr>
            <a:endParaRPr lang="en-CA" sz="2000" b="1">
              <a:solidFill>
                <a:srgbClr val="320E04"/>
              </a:solidFill>
              <a:latin typeface="Gill Sans M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78100" y="2600325"/>
            <a:ext cx="6400800" cy="2286000"/>
          </a:xfrm>
        </p:spPr>
        <p:txBody>
          <a:bodyPr>
            <a:normAutofit fontScale="90000"/>
          </a:bodyPr>
          <a:lstStyle/>
          <a:p>
            <a:pPr fontAlgn="auto">
              <a:spcAft>
                <a:spcPts val="0"/>
              </a:spcAft>
              <a:defRPr/>
            </a:pPr>
            <a:r>
              <a:rPr lang="sv-SE" smtClean="0">
                <a:solidFill>
                  <a:schemeClr val="tx2">
                    <a:satMod val="130000"/>
                  </a:schemeClr>
                </a:solidFill>
              </a:rPr>
              <a:t>	</a:t>
            </a:r>
            <a:r>
              <a:rPr lang="sv-SE" sz="3100" smtClean="0">
                <a:solidFill>
                  <a:schemeClr val="tx2">
                    <a:satMod val="130000"/>
                  </a:schemeClr>
                </a:solidFill>
              </a:rPr>
              <a:t>Complementarity?</a:t>
            </a:r>
            <a:r>
              <a:rPr lang="sv-SE" sz="3100">
                <a:solidFill>
                  <a:schemeClr val="tx2">
                    <a:satMod val="130000"/>
                  </a:schemeClr>
                </a:solidFill>
              </a:rPr>
              <a:t/>
            </a:r>
            <a:br>
              <a:rPr lang="sv-SE" sz="3100">
                <a:solidFill>
                  <a:schemeClr val="tx2">
                    <a:satMod val="130000"/>
                  </a:schemeClr>
                </a:solidFill>
              </a:rPr>
            </a:br>
            <a:r>
              <a:rPr lang="sv-SE" sz="3100" smtClean="0">
                <a:solidFill>
                  <a:schemeClr val="tx2">
                    <a:satMod val="130000"/>
                  </a:schemeClr>
                </a:solidFill>
              </a:rPr>
              <a:t>	Genetical </a:t>
            </a:r>
            <a:r>
              <a:rPr lang="sv-SE" sz="3100">
                <a:solidFill>
                  <a:schemeClr val="tx2">
                    <a:satMod val="130000"/>
                  </a:schemeClr>
                </a:solidFill>
              </a:rPr>
              <a:t>relation? </a:t>
            </a:r>
            <a:br>
              <a:rPr lang="sv-SE" sz="3100">
                <a:solidFill>
                  <a:schemeClr val="tx2">
                    <a:satMod val="130000"/>
                  </a:schemeClr>
                </a:solidFill>
              </a:rPr>
            </a:br>
            <a:r>
              <a:rPr lang="sv-SE" sz="3100" smtClean="0">
                <a:solidFill>
                  <a:schemeClr val="tx2">
                    <a:satMod val="130000"/>
                  </a:schemeClr>
                </a:solidFill>
              </a:rPr>
              <a:t>	”Same language”?</a:t>
            </a:r>
            <a:r>
              <a:rPr lang="sv-SE">
                <a:solidFill>
                  <a:schemeClr val="tx2">
                    <a:satMod val="130000"/>
                  </a:schemeClr>
                </a:solidFill>
              </a:rPr>
              <a:t/>
            </a:r>
            <a:br>
              <a:rPr lang="sv-SE">
                <a:solidFill>
                  <a:schemeClr val="tx2">
                    <a:satMod val="130000"/>
                  </a:schemeClr>
                </a:solidFill>
              </a:rPr>
            </a:br>
            <a:endParaRPr lang="sv-SE">
              <a:solidFill>
                <a:schemeClr val="tx2">
                  <a:satMod val="130000"/>
                </a:schemeClr>
              </a:solidFill>
            </a:endParaRPr>
          </a:p>
        </p:txBody>
      </p:sp>
      <p:sp>
        <p:nvSpPr>
          <p:cNvPr id="4" name="Rubrik 1"/>
          <p:cNvSpPr txBox="1">
            <a:spLocks/>
          </p:cNvSpPr>
          <p:nvPr/>
        </p:nvSpPr>
        <p:spPr>
          <a:xfrm>
            <a:off x="1435100" y="917575"/>
            <a:ext cx="749935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sv-SE" smtClean="0"/>
              <a:t>The Arabic diglossia</a:t>
            </a:r>
          </a:p>
          <a:p>
            <a:pPr fontAlgn="auto">
              <a:spcAft>
                <a:spcPts val="0"/>
              </a:spcAft>
              <a:defRPr/>
            </a:pPr>
            <a:r>
              <a:rPr lang="sv-SE" smtClean="0"/>
              <a:t>How to understand: </a:t>
            </a:r>
            <a:endParaRPr lang="sv-S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upp 3"/>
          <p:cNvGrpSpPr>
            <a:grpSpLocks/>
          </p:cNvGrpSpPr>
          <p:nvPr/>
        </p:nvGrpSpPr>
        <p:grpSpPr bwMode="auto">
          <a:xfrm>
            <a:off x="2987675" y="2565400"/>
            <a:ext cx="2089150" cy="2152650"/>
            <a:chOff x="3443288" y="2303463"/>
            <a:chExt cx="2255837" cy="2152650"/>
          </a:xfrm>
        </p:grpSpPr>
        <p:pic>
          <p:nvPicPr>
            <p:cNvPr id="1026" name="Picture 2"/>
            <p:cNvPicPr>
              <a:picLocks noChangeAspect="1" noChangeArrowheads="1"/>
            </p:cNvPicPr>
            <p:nvPr/>
          </p:nvPicPr>
          <p:blipFill>
            <a:blip r:embed="rId2"/>
            <a:srcRect/>
            <a:stretch>
              <a:fillRect/>
            </a:stretch>
          </p:blipFill>
          <p:spPr bwMode="auto">
            <a:xfrm>
              <a:off x="3479286" y="2303463"/>
              <a:ext cx="2183842" cy="21526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27652" name="Picture 3"/>
            <p:cNvPicPr>
              <a:picLocks noChangeAspect="1" noChangeArrowheads="1"/>
            </p:cNvPicPr>
            <p:nvPr/>
          </p:nvPicPr>
          <p:blipFill>
            <a:blip r:embed="rId3"/>
            <a:srcRect/>
            <a:stretch>
              <a:fillRect/>
            </a:stretch>
          </p:blipFill>
          <p:spPr bwMode="auto">
            <a:xfrm>
              <a:off x="3443288" y="2303463"/>
              <a:ext cx="2255837" cy="2152650"/>
            </a:xfrm>
            <a:prstGeom prst="rect">
              <a:avLst/>
            </a:prstGeom>
            <a:noFill/>
            <a:ln w="9525">
              <a:noFill/>
              <a:miter lim="800000"/>
              <a:headEnd/>
              <a:tailEnd/>
            </a:ln>
          </p:spPr>
        </p:pic>
      </p:grpSp>
      <p:sp>
        <p:nvSpPr>
          <p:cNvPr id="7" name="Rubrik 1"/>
          <p:cNvSpPr txBox="1">
            <a:spLocks/>
          </p:cNvSpPr>
          <p:nvPr/>
        </p:nvSpPr>
        <p:spPr>
          <a:xfrm>
            <a:off x="1435100" y="274638"/>
            <a:ext cx="749935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sv-SE" smtClean="0"/>
              <a:t>The Arabic diglossia</a:t>
            </a:r>
            <a:endParaRPr lang="sv-S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smtClean="0">
                <a:solidFill>
                  <a:schemeClr val="tx2">
                    <a:satMod val="130000"/>
                  </a:schemeClr>
                </a:solidFill>
              </a:rPr>
              <a:t>MSA’s domains:</a:t>
            </a:r>
            <a:endParaRPr lang="sv-SE" dirty="0">
              <a:solidFill>
                <a:schemeClr val="tx2">
                  <a:satMod val="130000"/>
                </a:schemeClr>
              </a:solidFill>
            </a:endParaRPr>
          </a:p>
        </p:txBody>
      </p:sp>
      <p:sp>
        <p:nvSpPr>
          <p:cNvPr id="28674" name="Platshållare för innehåll 2"/>
          <p:cNvSpPr>
            <a:spLocks noGrp="1"/>
          </p:cNvSpPr>
          <p:nvPr>
            <p:ph idx="1"/>
          </p:nvPr>
        </p:nvSpPr>
        <p:spPr/>
        <p:txBody>
          <a:bodyPr/>
          <a:lstStyle/>
          <a:p>
            <a:r>
              <a:rPr lang="sv-SE" i="1" smtClean="0"/>
              <a:t>”… if someone needs to give a lecture at a university, or a sermon in a mosque, he is expected to use Standard Arabic, a variety different at </a:t>
            </a:r>
            <a:r>
              <a:rPr lang="sv-SE" i="1" u="sng" smtClean="0"/>
              <a:t>all levels</a:t>
            </a:r>
            <a:r>
              <a:rPr lang="sv-SE" i="1" smtClean="0"/>
              <a:t> from the local vernacular, and felt to be so different from the vernacular that it is taught in schools in the way foreign languages are taught in English speaking societies.” </a:t>
            </a:r>
          </a:p>
          <a:p>
            <a:pPr lvl="2"/>
            <a:r>
              <a:rPr lang="sv-SE" smtClean="0"/>
              <a:t>Hudson: </a:t>
            </a:r>
            <a:r>
              <a:rPr lang="sv-SE" i="1" smtClean="0"/>
              <a:t>Sociolinguistics s. 54. Cambridge University Press 1980.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35100" y="274638"/>
            <a:ext cx="7499350" cy="1143000"/>
          </a:xfrm>
        </p:spPr>
        <p:txBody>
          <a:bodyPr>
            <a:normAutofit fontScale="90000"/>
          </a:bodyPr>
          <a:lstStyle/>
          <a:p>
            <a:pPr fontAlgn="auto">
              <a:spcAft>
                <a:spcPts val="0"/>
              </a:spcAft>
              <a:defRPr/>
            </a:pPr>
            <a:r>
              <a:rPr lang="sv-SE" smtClean="0">
                <a:solidFill>
                  <a:schemeClr val="tx2">
                    <a:satMod val="130000"/>
                  </a:schemeClr>
                </a:solidFill>
              </a:rPr>
              <a:t>Perception vis-a-vis feeling of the language community</a:t>
            </a:r>
            <a:endParaRPr lang="sv-SE">
              <a:solidFill>
                <a:schemeClr val="tx2">
                  <a:satMod val="130000"/>
                </a:schemeClr>
              </a:solidFill>
            </a:endParaRPr>
          </a:p>
        </p:txBody>
      </p:sp>
      <p:sp>
        <p:nvSpPr>
          <p:cNvPr id="29698" name="Platshållare för innehåll 2"/>
          <p:cNvSpPr>
            <a:spLocks noGrp="1"/>
          </p:cNvSpPr>
          <p:nvPr>
            <p:ph sz="half" idx="1"/>
          </p:nvPr>
        </p:nvSpPr>
        <p:spPr>
          <a:xfrm>
            <a:off x="1435100" y="1524000"/>
            <a:ext cx="3657600" cy="4664075"/>
          </a:xfrm>
        </p:spPr>
        <p:txBody>
          <a:bodyPr/>
          <a:lstStyle/>
          <a:p>
            <a:pPr algn="ctr"/>
            <a:r>
              <a:rPr lang="sv-SE" smtClean="0"/>
              <a:t>Ferguson</a:t>
            </a:r>
          </a:p>
          <a:p>
            <a:r>
              <a:rPr lang="sv-SE" i="1" smtClean="0"/>
              <a:t>(H and L) …varieties of a language – which are </a:t>
            </a:r>
            <a:r>
              <a:rPr lang="sv-SE" i="1" smtClean="0">
                <a:solidFill>
                  <a:srgbClr val="FF0000"/>
                </a:solidFill>
              </a:rPr>
              <a:t>perceived</a:t>
            </a:r>
            <a:r>
              <a:rPr lang="sv-SE" i="1" smtClean="0"/>
              <a:t> as </a:t>
            </a:r>
            <a:r>
              <a:rPr lang="sv-SE" i="1" smtClean="0">
                <a:solidFill>
                  <a:srgbClr val="FF0000"/>
                </a:solidFill>
              </a:rPr>
              <a:t>one</a:t>
            </a:r>
            <a:r>
              <a:rPr lang="sv-SE" i="1" smtClean="0"/>
              <a:t> language by the language community</a:t>
            </a:r>
          </a:p>
          <a:p>
            <a:endParaRPr lang="sv-SE" i="1" smtClean="0"/>
          </a:p>
          <a:p>
            <a:pPr algn="ctr"/>
            <a:r>
              <a:rPr lang="sv-SE" i="1" smtClean="0">
                <a:solidFill>
                  <a:srgbClr val="FF0000"/>
                </a:solidFill>
              </a:rPr>
              <a:t>Belief</a:t>
            </a:r>
            <a:r>
              <a:rPr lang="sv-SE" i="1" smtClean="0"/>
              <a:t>?</a:t>
            </a:r>
            <a:endParaRPr lang="sv-SE" smtClean="0"/>
          </a:p>
        </p:txBody>
      </p:sp>
      <p:sp>
        <p:nvSpPr>
          <p:cNvPr id="29699" name="Platshållare för innehåll 3"/>
          <p:cNvSpPr>
            <a:spLocks noGrp="1"/>
          </p:cNvSpPr>
          <p:nvPr>
            <p:ph sz="half" idx="2"/>
          </p:nvPr>
        </p:nvSpPr>
        <p:spPr>
          <a:xfrm>
            <a:off x="5276850" y="1524000"/>
            <a:ext cx="3657600" cy="4664075"/>
          </a:xfrm>
        </p:spPr>
        <p:txBody>
          <a:bodyPr/>
          <a:lstStyle/>
          <a:p>
            <a:pPr algn="ctr"/>
            <a:r>
              <a:rPr lang="sv-SE" i="1" smtClean="0"/>
              <a:t>Hudson</a:t>
            </a:r>
          </a:p>
          <a:p>
            <a:r>
              <a:rPr lang="sv-SE" i="1" smtClean="0"/>
              <a:t>…(SA) ”a variety… </a:t>
            </a:r>
            <a:r>
              <a:rPr lang="sv-SE" i="1" smtClean="0">
                <a:solidFill>
                  <a:srgbClr val="FF0000"/>
                </a:solidFill>
              </a:rPr>
              <a:t>felt</a:t>
            </a:r>
            <a:r>
              <a:rPr lang="sv-SE" i="1" smtClean="0"/>
              <a:t> to be so different from the vernacular that it is taught in schools in the way foreign languages are taught in English speaking societies.” </a:t>
            </a:r>
          </a:p>
          <a:p>
            <a:pPr algn="ctr"/>
            <a:r>
              <a:rPr lang="sv-SE" i="1" smtClean="0">
                <a:solidFill>
                  <a:srgbClr val="FF0000"/>
                </a:solidFill>
              </a:rPr>
              <a:t>Feeling?</a:t>
            </a:r>
            <a:endParaRPr lang="sv-SE" smtClean="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fontAlgn="auto">
              <a:spcAft>
                <a:spcPts val="0"/>
              </a:spcAft>
              <a:defRPr/>
            </a:pPr>
            <a:r>
              <a:rPr lang="sv-SE" smtClean="0">
                <a:solidFill>
                  <a:schemeClr val="tx2">
                    <a:satMod val="130000"/>
                  </a:schemeClr>
                </a:solidFill>
              </a:rPr>
              <a:t>ARAB HUMAN DEVELOPMENT REPORTS</a:t>
            </a:r>
            <a:endParaRPr lang="sv-SE">
              <a:solidFill>
                <a:schemeClr val="tx2">
                  <a:satMod val="130000"/>
                </a:schemeClr>
              </a:solidFill>
            </a:endParaRPr>
          </a:p>
        </p:txBody>
      </p:sp>
      <p:pic>
        <p:nvPicPr>
          <p:cNvPr id="30722" name="Platshållare för innehåll 3"/>
          <p:cNvPicPr>
            <a:picLocks noGrp="1" noChangeAspect="1"/>
          </p:cNvPicPr>
          <p:nvPr>
            <p:ph idx="1"/>
          </p:nvPr>
        </p:nvPicPr>
        <p:blipFill>
          <a:blip r:embed="rId2"/>
          <a:srcRect/>
          <a:stretch>
            <a:fillRect/>
          </a:stretch>
        </p:blipFill>
        <p:spPr>
          <a:xfrm>
            <a:off x="1435100" y="1504950"/>
            <a:ext cx="7499350" cy="46863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fontAlgn="auto">
              <a:spcAft>
                <a:spcPts val="0"/>
              </a:spcAft>
              <a:defRPr/>
            </a:pPr>
            <a:r>
              <a:rPr lang="sv-SE" dirty="0" err="1" smtClean="0">
                <a:solidFill>
                  <a:schemeClr val="tx2">
                    <a:satMod val="130000"/>
                  </a:schemeClr>
                </a:solidFill>
              </a:rPr>
              <a:t>Arabic</a:t>
            </a:r>
            <a:r>
              <a:rPr lang="sv-SE" dirty="0" smtClean="0">
                <a:solidFill>
                  <a:schemeClr val="tx2">
                    <a:satMod val="130000"/>
                  </a:schemeClr>
                </a:solidFill>
              </a:rPr>
              <a:t> </a:t>
            </a:r>
            <a:r>
              <a:rPr lang="sv-SE" dirty="0" err="1" smtClean="0">
                <a:solidFill>
                  <a:schemeClr val="tx2">
                    <a:satMod val="130000"/>
                  </a:schemeClr>
                </a:solidFill>
              </a:rPr>
              <a:t>diglossic</a:t>
            </a:r>
            <a:r>
              <a:rPr lang="sv-SE" dirty="0" smtClean="0">
                <a:solidFill>
                  <a:schemeClr val="tx2">
                    <a:satMod val="130000"/>
                  </a:schemeClr>
                </a:solidFill>
              </a:rPr>
              <a:t> </a:t>
            </a:r>
            <a:r>
              <a:rPr lang="sv-SE" dirty="0" err="1" smtClean="0">
                <a:solidFill>
                  <a:schemeClr val="tx2">
                    <a:satMod val="130000"/>
                  </a:schemeClr>
                </a:solidFill>
              </a:rPr>
              <a:t>case</a:t>
            </a:r>
            <a:r>
              <a:rPr lang="sv-SE" dirty="0" smtClean="0">
                <a:solidFill>
                  <a:schemeClr val="tx2">
                    <a:satMod val="130000"/>
                  </a:schemeClr>
                </a:solidFill>
              </a:rPr>
              <a:t>: </a:t>
            </a:r>
            <a:r>
              <a:rPr lang="sv-SE" dirty="0" err="1" smtClean="0">
                <a:solidFill>
                  <a:schemeClr val="tx2">
                    <a:satMod val="130000"/>
                  </a:schemeClr>
                </a:solidFill>
              </a:rPr>
              <a:t>some</a:t>
            </a:r>
            <a:r>
              <a:rPr lang="sv-SE" dirty="0" smtClean="0">
                <a:solidFill>
                  <a:schemeClr val="tx2">
                    <a:satMod val="130000"/>
                  </a:schemeClr>
                </a:solidFill>
              </a:rPr>
              <a:t> </a:t>
            </a:r>
            <a:r>
              <a:rPr lang="sv-SE" dirty="0" err="1" smtClean="0">
                <a:solidFill>
                  <a:schemeClr val="tx2">
                    <a:satMod val="130000"/>
                  </a:schemeClr>
                </a:solidFill>
              </a:rPr>
              <a:t>problematic</a:t>
            </a:r>
            <a:r>
              <a:rPr lang="sv-SE" dirty="0" smtClean="0">
                <a:solidFill>
                  <a:schemeClr val="tx2">
                    <a:satMod val="130000"/>
                  </a:schemeClr>
                </a:solidFill>
              </a:rPr>
              <a:t> </a:t>
            </a:r>
            <a:r>
              <a:rPr lang="sv-SE" dirty="0" err="1" smtClean="0">
                <a:solidFill>
                  <a:schemeClr val="tx2">
                    <a:satMod val="130000"/>
                  </a:schemeClr>
                </a:solidFill>
              </a:rPr>
              <a:t>aspects</a:t>
            </a:r>
            <a:endParaRPr lang="sv-SE" dirty="0">
              <a:solidFill>
                <a:schemeClr val="tx2">
                  <a:satMod val="130000"/>
                </a:schemeClr>
              </a:solidFill>
            </a:endParaRPr>
          </a:p>
        </p:txBody>
      </p:sp>
      <p:sp>
        <p:nvSpPr>
          <p:cNvPr id="3" name="Platshållare för innehåll 2"/>
          <p:cNvSpPr>
            <a:spLocks noGrp="1"/>
          </p:cNvSpPr>
          <p:nvPr>
            <p:ph idx="1"/>
          </p:nvPr>
        </p:nvSpPr>
        <p:spPr/>
        <p:txBody>
          <a:bodyPr>
            <a:normAutofit/>
          </a:bodyPr>
          <a:lstStyle/>
          <a:p>
            <a:pPr marL="365760" indent="-283464" fontAlgn="auto">
              <a:spcAft>
                <a:spcPts val="0"/>
              </a:spcAft>
              <a:buFont typeface="Wingdings 2"/>
              <a:buChar char=""/>
              <a:defRPr/>
            </a:pPr>
            <a:r>
              <a:rPr lang="sv-SE" i="1" dirty="0" smtClean="0"/>
              <a:t>”The </a:t>
            </a:r>
            <a:r>
              <a:rPr lang="sv-SE" i="1" dirty="0" err="1" smtClean="0"/>
              <a:t>teaching</a:t>
            </a:r>
            <a:r>
              <a:rPr lang="sv-SE" i="1" dirty="0" smtClean="0"/>
              <a:t> </a:t>
            </a:r>
            <a:r>
              <a:rPr lang="sv-SE" i="1" dirty="0" err="1" smtClean="0"/>
              <a:t>of</a:t>
            </a:r>
            <a:r>
              <a:rPr lang="sv-SE" i="1" dirty="0" smtClean="0"/>
              <a:t> </a:t>
            </a:r>
            <a:r>
              <a:rPr lang="sv-SE" i="1" dirty="0" err="1" smtClean="0"/>
              <a:t>Arabic</a:t>
            </a:r>
            <a:r>
              <a:rPr lang="sv-SE" i="1" dirty="0" smtClean="0"/>
              <a:t> is </a:t>
            </a:r>
            <a:r>
              <a:rPr lang="sv-SE" i="1" dirty="0" err="1" smtClean="0"/>
              <a:t>also</a:t>
            </a:r>
            <a:r>
              <a:rPr lang="sv-SE" i="1" dirty="0" smtClean="0"/>
              <a:t> </a:t>
            </a:r>
            <a:r>
              <a:rPr lang="sv-SE" i="1" dirty="0" err="1" smtClean="0"/>
              <a:t>undergoing</a:t>
            </a:r>
            <a:r>
              <a:rPr lang="sv-SE" i="1" dirty="0" smtClean="0"/>
              <a:t> a </a:t>
            </a:r>
            <a:r>
              <a:rPr lang="sv-SE" i="1" dirty="0" err="1" smtClean="0"/>
              <a:t>severe</a:t>
            </a:r>
            <a:r>
              <a:rPr lang="sv-SE" i="1" dirty="0" smtClean="0"/>
              <a:t> </a:t>
            </a:r>
            <a:r>
              <a:rPr lang="sv-SE" i="1" dirty="0" err="1" smtClean="0"/>
              <a:t>crisis</a:t>
            </a:r>
            <a:r>
              <a:rPr lang="sv-SE" i="1" dirty="0" smtClean="0"/>
              <a:t> in terms </a:t>
            </a:r>
            <a:r>
              <a:rPr lang="sv-SE" i="1" dirty="0" err="1" smtClean="0"/>
              <a:t>of</a:t>
            </a:r>
            <a:r>
              <a:rPr lang="sv-SE" i="1" dirty="0" smtClean="0"/>
              <a:t> </a:t>
            </a:r>
            <a:r>
              <a:rPr lang="sv-SE" i="1" dirty="0" err="1" smtClean="0"/>
              <a:t>both</a:t>
            </a:r>
            <a:r>
              <a:rPr lang="sv-SE" i="1" dirty="0" smtClean="0"/>
              <a:t> </a:t>
            </a:r>
            <a:r>
              <a:rPr lang="sv-SE" i="1" dirty="0" err="1" smtClean="0"/>
              <a:t>methodology</a:t>
            </a:r>
            <a:r>
              <a:rPr lang="sv-SE" i="1" dirty="0" smtClean="0"/>
              <a:t> and </a:t>
            </a:r>
            <a:r>
              <a:rPr lang="sv-SE" i="1" dirty="0" err="1" smtClean="0"/>
              <a:t>curricula</a:t>
            </a:r>
            <a:r>
              <a:rPr lang="sv-SE" i="1" dirty="0" smtClean="0"/>
              <a:t>. The </a:t>
            </a:r>
            <a:r>
              <a:rPr lang="sv-SE" i="1" dirty="0" err="1" smtClean="0"/>
              <a:t>most</a:t>
            </a:r>
            <a:r>
              <a:rPr lang="sv-SE" i="1" dirty="0" smtClean="0"/>
              <a:t> apparent </a:t>
            </a:r>
            <a:r>
              <a:rPr lang="sv-SE" i="1" dirty="0" err="1" smtClean="0"/>
              <a:t>aspect</a:t>
            </a:r>
            <a:r>
              <a:rPr lang="sv-SE" i="1" dirty="0" smtClean="0"/>
              <a:t> </a:t>
            </a:r>
            <a:r>
              <a:rPr lang="sv-SE" i="1" dirty="0" err="1" smtClean="0"/>
              <a:t>of</a:t>
            </a:r>
            <a:r>
              <a:rPr lang="sv-SE" i="1" dirty="0" smtClean="0"/>
              <a:t> </a:t>
            </a:r>
            <a:r>
              <a:rPr lang="sv-SE" i="1" dirty="0" err="1" smtClean="0"/>
              <a:t>this</a:t>
            </a:r>
            <a:r>
              <a:rPr lang="sv-SE" i="1" dirty="0" smtClean="0"/>
              <a:t> </a:t>
            </a:r>
            <a:r>
              <a:rPr lang="sv-SE" i="1" dirty="0" err="1" smtClean="0"/>
              <a:t>crisis</a:t>
            </a:r>
            <a:r>
              <a:rPr lang="sv-SE" i="1" dirty="0" smtClean="0"/>
              <a:t> is the </a:t>
            </a:r>
            <a:r>
              <a:rPr lang="sv-SE" i="1" dirty="0" err="1" smtClean="0"/>
              <a:t>growing</a:t>
            </a:r>
            <a:r>
              <a:rPr lang="sv-SE" i="1" dirty="0" smtClean="0"/>
              <a:t> </a:t>
            </a:r>
            <a:r>
              <a:rPr lang="sv-SE" i="1" dirty="0" err="1" smtClean="0"/>
              <a:t>neglect</a:t>
            </a:r>
            <a:r>
              <a:rPr lang="sv-SE" i="1" dirty="0" smtClean="0"/>
              <a:t> </a:t>
            </a:r>
            <a:r>
              <a:rPr lang="sv-SE" i="1" dirty="0" err="1" smtClean="0"/>
              <a:t>of</a:t>
            </a:r>
            <a:r>
              <a:rPr lang="sv-SE" i="1" dirty="0" smtClean="0"/>
              <a:t> the </a:t>
            </a:r>
            <a:r>
              <a:rPr lang="sv-SE" i="1" dirty="0" err="1" smtClean="0"/>
              <a:t>functional</a:t>
            </a:r>
            <a:r>
              <a:rPr lang="sv-SE" i="1" dirty="0" smtClean="0"/>
              <a:t> </a:t>
            </a:r>
            <a:r>
              <a:rPr lang="sv-SE" i="1" dirty="0" err="1" smtClean="0"/>
              <a:t>aspects</a:t>
            </a:r>
            <a:r>
              <a:rPr lang="sv-SE" i="1" dirty="0" smtClean="0"/>
              <a:t> </a:t>
            </a:r>
            <a:r>
              <a:rPr lang="sv-SE" i="1" dirty="0" err="1" smtClean="0"/>
              <a:t>of</a:t>
            </a:r>
            <a:r>
              <a:rPr lang="sv-SE" i="1" dirty="0" smtClean="0"/>
              <a:t> (</a:t>
            </a:r>
            <a:r>
              <a:rPr lang="sv-SE" i="1" dirty="0" err="1" smtClean="0"/>
              <a:t>Arabic</a:t>
            </a:r>
            <a:r>
              <a:rPr lang="sv-SE" i="1" dirty="0" smtClean="0"/>
              <a:t>) </a:t>
            </a:r>
            <a:r>
              <a:rPr lang="sv-SE" i="1" dirty="0" err="1" smtClean="0"/>
              <a:t>language</a:t>
            </a:r>
            <a:r>
              <a:rPr lang="sv-SE" i="1" dirty="0" smtClean="0"/>
              <a:t> </a:t>
            </a:r>
            <a:r>
              <a:rPr lang="sv-SE" i="1" dirty="0" err="1" smtClean="0"/>
              <a:t>use</a:t>
            </a:r>
            <a:r>
              <a:rPr lang="sv-SE" i="1" dirty="0" smtClean="0"/>
              <a:t>…”</a:t>
            </a:r>
          </a:p>
          <a:p>
            <a:pPr marL="0" indent="0" fontAlgn="auto">
              <a:spcAft>
                <a:spcPts val="0"/>
              </a:spcAft>
              <a:buFont typeface="Wingdings 2"/>
              <a:buNone/>
              <a:defRPr/>
            </a:pPr>
            <a:r>
              <a:rPr lang="sv-SE" i="1" dirty="0" smtClean="0"/>
              <a:t> AHDR 2003 (p. 26). </a:t>
            </a:r>
          </a:p>
          <a:p>
            <a:pPr marL="365760" indent="-283464" fontAlgn="auto">
              <a:spcAft>
                <a:spcPts val="0"/>
              </a:spcAft>
              <a:buFont typeface="Wingdings 2"/>
              <a:buChar char=""/>
              <a:defRPr/>
            </a:pPr>
            <a:endParaRPr lang="sv-SE" i="1" dirty="0" smtClean="0"/>
          </a:p>
          <a:p>
            <a:pPr marL="365760" indent="-283464" fontAlgn="auto">
              <a:spcAft>
                <a:spcPts val="0"/>
              </a:spcAft>
              <a:buFont typeface="Wingdings 2"/>
              <a:buChar char=""/>
              <a:defRPr/>
            </a:pPr>
            <a:endParaRPr lang="sv-SE"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smtClean="0">
                <a:solidFill>
                  <a:schemeClr val="tx2">
                    <a:satMod val="130000"/>
                  </a:schemeClr>
                </a:solidFill>
              </a:rPr>
              <a:t>Arabic (and STANAG)?</a:t>
            </a:r>
            <a:endParaRPr lang="sv-SE" dirty="0">
              <a:solidFill>
                <a:schemeClr val="tx2">
                  <a:satMod val="130000"/>
                </a:schemeClr>
              </a:solidFill>
            </a:endParaRPr>
          </a:p>
        </p:txBody>
      </p:sp>
      <p:sp>
        <p:nvSpPr>
          <p:cNvPr id="3" name="Platshållare för innehåll 2"/>
          <p:cNvSpPr>
            <a:spLocks noGrp="1"/>
          </p:cNvSpPr>
          <p:nvPr>
            <p:ph idx="1"/>
          </p:nvPr>
        </p:nvSpPr>
        <p:spPr/>
        <p:txBody>
          <a:bodyPr>
            <a:normAutofit/>
          </a:bodyPr>
          <a:lstStyle/>
          <a:p>
            <a:pPr marL="365760" indent="-283464" fontAlgn="auto">
              <a:spcAft>
                <a:spcPts val="0"/>
              </a:spcAft>
              <a:buFont typeface="Wingdings 2"/>
              <a:buChar char=""/>
              <a:defRPr/>
            </a:pPr>
            <a:r>
              <a:rPr lang="sv-SE" smtClean="0"/>
              <a:t>Non-standardized </a:t>
            </a:r>
            <a:r>
              <a:rPr lang="sv-SE" err="1" smtClean="0"/>
              <a:t>languages</a:t>
            </a:r>
            <a:r>
              <a:rPr lang="sv-SE" smtClean="0"/>
              <a:t> and </a:t>
            </a:r>
            <a:r>
              <a:rPr lang="sv-SE" dirty="0" smtClean="0"/>
              <a:t>STANAG? </a:t>
            </a:r>
          </a:p>
          <a:p>
            <a:pPr marL="0" indent="0" fontAlgn="auto">
              <a:spcAft>
                <a:spcPts val="0"/>
              </a:spcAft>
              <a:buFont typeface="Wingdings 2"/>
              <a:buNone/>
              <a:defRPr/>
            </a:pPr>
            <a:endParaRPr lang="sv-S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fontAlgn="auto">
              <a:spcAft>
                <a:spcPts val="0"/>
              </a:spcAft>
              <a:defRPr/>
            </a:pPr>
            <a:r>
              <a:rPr lang="sv-SE" smtClean="0">
                <a:solidFill>
                  <a:schemeClr val="tx2">
                    <a:satMod val="130000"/>
                  </a:schemeClr>
                </a:solidFill>
              </a:rPr>
              <a:t>Appropriateness of teaching MSA</a:t>
            </a:r>
            <a:endParaRPr lang="sv-SE" dirty="0">
              <a:solidFill>
                <a:schemeClr val="tx2">
                  <a:satMod val="130000"/>
                </a:schemeClr>
              </a:solidFill>
            </a:endParaRPr>
          </a:p>
        </p:txBody>
      </p:sp>
      <p:sp>
        <p:nvSpPr>
          <p:cNvPr id="3" name="Platshållare för innehåll 2"/>
          <p:cNvSpPr>
            <a:spLocks noGrp="1"/>
          </p:cNvSpPr>
          <p:nvPr>
            <p:ph idx="1"/>
          </p:nvPr>
        </p:nvSpPr>
        <p:spPr/>
        <p:txBody>
          <a:bodyPr>
            <a:normAutofit fontScale="85000" lnSpcReduction="10000"/>
          </a:bodyPr>
          <a:lstStyle/>
          <a:p>
            <a:pPr marL="365760" indent="-283464" fontAlgn="auto">
              <a:spcAft>
                <a:spcPts val="0"/>
              </a:spcAft>
              <a:buFont typeface="Wingdings 2"/>
              <a:buChar char=""/>
              <a:defRPr/>
            </a:pPr>
            <a:r>
              <a:rPr lang="sv-SE" dirty="0" smtClean="0"/>
              <a:t>”The situation </a:t>
            </a:r>
            <a:r>
              <a:rPr lang="sv-SE" dirty="0" err="1" smtClean="0"/>
              <a:t>of</a:t>
            </a:r>
            <a:r>
              <a:rPr lang="sv-SE" dirty="0" smtClean="0"/>
              <a:t> </a:t>
            </a:r>
            <a:r>
              <a:rPr lang="sv-SE" dirty="0" err="1" smtClean="0"/>
              <a:t>Arabic</a:t>
            </a:r>
            <a:r>
              <a:rPr lang="sv-SE" dirty="0" smtClean="0"/>
              <a:t> </a:t>
            </a:r>
            <a:r>
              <a:rPr lang="sv-SE" dirty="0" err="1" smtClean="0"/>
              <a:t>language</a:t>
            </a:r>
            <a:r>
              <a:rPr lang="sv-SE" dirty="0" smtClean="0"/>
              <a:t> </a:t>
            </a:r>
            <a:r>
              <a:rPr lang="sv-SE" dirty="0" err="1" smtClean="0"/>
              <a:t>teaching</a:t>
            </a:r>
            <a:r>
              <a:rPr lang="sv-SE" dirty="0" smtClean="0"/>
              <a:t> </a:t>
            </a:r>
            <a:r>
              <a:rPr lang="sv-SE" dirty="0" err="1" smtClean="0"/>
              <a:t>cannot</a:t>
            </a:r>
            <a:r>
              <a:rPr lang="sv-SE" dirty="0" smtClean="0"/>
              <a:t> be </a:t>
            </a:r>
            <a:r>
              <a:rPr lang="sv-SE" dirty="0" err="1" smtClean="0"/>
              <a:t>separated</a:t>
            </a:r>
            <a:r>
              <a:rPr lang="sv-SE" dirty="0" smtClean="0"/>
              <a:t> from </a:t>
            </a:r>
            <a:r>
              <a:rPr lang="sv-SE" dirty="0" err="1" smtClean="0"/>
              <a:t>that</a:t>
            </a:r>
            <a:r>
              <a:rPr lang="sv-SE" dirty="0" smtClean="0"/>
              <a:t> </a:t>
            </a:r>
            <a:r>
              <a:rPr lang="sv-SE" dirty="0" err="1" smtClean="0"/>
              <a:t>of</a:t>
            </a:r>
            <a:r>
              <a:rPr lang="sv-SE" dirty="0" smtClean="0"/>
              <a:t> </a:t>
            </a:r>
            <a:r>
              <a:rPr lang="sv-SE" dirty="0" err="1" smtClean="0"/>
              <a:t>classical</a:t>
            </a:r>
            <a:r>
              <a:rPr lang="sv-SE" dirty="0" smtClean="0"/>
              <a:t> </a:t>
            </a:r>
            <a:r>
              <a:rPr lang="sv-SE" dirty="0" err="1" smtClean="0"/>
              <a:t>Arabic</a:t>
            </a:r>
            <a:r>
              <a:rPr lang="sv-SE" dirty="0" smtClean="0"/>
              <a:t> in general, </a:t>
            </a:r>
            <a:r>
              <a:rPr lang="sv-SE" dirty="0" err="1" smtClean="0"/>
              <a:t>which</a:t>
            </a:r>
            <a:r>
              <a:rPr lang="sv-SE" dirty="0" smtClean="0"/>
              <a:t> has in </a:t>
            </a:r>
            <a:r>
              <a:rPr lang="sv-SE" dirty="0" err="1" smtClean="0"/>
              <a:t>effect</a:t>
            </a:r>
            <a:r>
              <a:rPr lang="sv-SE" dirty="0" smtClean="0"/>
              <a:t> </a:t>
            </a:r>
            <a:r>
              <a:rPr lang="sv-SE" dirty="0" err="1" smtClean="0"/>
              <a:t>ceased</a:t>
            </a:r>
            <a:r>
              <a:rPr lang="sv-SE" dirty="0" smtClean="0"/>
              <a:t> </a:t>
            </a:r>
            <a:r>
              <a:rPr lang="sv-SE" dirty="0" err="1" smtClean="0"/>
              <a:t>to</a:t>
            </a:r>
            <a:r>
              <a:rPr lang="sv-SE" dirty="0" smtClean="0"/>
              <a:t> be a </a:t>
            </a:r>
            <a:r>
              <a:rPr lang="sv-SE" dirty="0" err="1" smtClean="0"/>
              <a:t>spoken</a:t>
            </a:r>
            <a:r>
              <a:rPr lang="sv-SE" dirty="0" smtClean="0"/>
              <a:t> </a:t>
            </a:r>
            <a:r>
              <a:rPr lang="sv-SE" dirty="0" err="1" smtClean="0"/>
              <a:t>language</a:t>
            </a:r>
            <a:r>
              <a:rPr lang="sv-SE" dirty="0" smtClean="0"/>
              <a:t>. It is </a:t>
            </a:r>
            <a:r>
              <a:rPr lang="sv-SE" dirty="0" err="1" smtClean="0"/>
              <a:t>only</a:t>
            </a:r>
            <a:r>
              <a:rPr lang="sv-SE" dirty="0" smtClean="0"/>
              <a:t> the </a:t>
            </a:r>
            <a:r>
              <a:rPr lang="sv-SE" dirty="0" err="1" smtClean="0"/>
              <a:t>language</a:t>
            </a:r>
            <a:r>
              <a:rPr lang="sv-SE" dirty="0" smtClean="0"/>
              <a:t> </a:t>
            </a:r>
            <a:r>
              <a:rPr lang="sv-SE" dirty="0" err="1" smtClean="0"/>
              <a:t>of</a:t>
            </a:r>
            <a:r>
              <a:rPr lang="sv-SE" dirty="0" smtClean="0"/>
              <a:t> </a:t>
            </a:r>
            <a:r>
              <a:rPr lang="sv-SE" dirty="0" err="1" smtClean="0"/>
              <a:t>reading</a:t>
            </a:r>
            <a:r>
              <a:rPr lang="sv-SE" dirty="0" smtClean="0"/>
              <a:t> and </a:t>
            </a:r>
            <a:r>
              <a:rPr lang="sv-SE" dirty="0" err="1" smtClean="0"/>
              <a:t>writing</a:t>
            </a:r>
            <a:r>
              <a:rPr lang="sv-SE" dirty="0" smtClean="0"/>
              <a:t>; the formal </a:t>
            </a:r>
            <a:r>
              <a:rPr lang="sv-SE" dirty="0" err="1" smtClean="0"/>
              <a:t>language</a:t>
            </a:r>
            <a:r>
              <a:rPr lang="sv-SE" dirty="0" smtClean="0"/>
              <a:t> </a:t>
            </a:r>
            <a:r>
              <a:rPr lang="sv-SE" dirty="0" err="1" smtClean="0"/>
              <a:t>of</a:t>
            </a:r>
            <a:r>
              <a:rPr lang="sv-SE" dirty="0" smtClean="0"/>
              <a:t> </a:t>
            </a:r>
            <a:r>
              <a:rPr lang="sv-SE" dirty="0" err="1" smtClean="0"/>
              <a:t>intellectuals</a:t>
            </a:r>
            <a:r>
              <a:rPr lang="sv-SE" dirty="0" smtClean="0"/>
              <a:t> and </a:t>
            </a:r>
            <a:r>
              <a:rPr lang="sv-SE" dirty="0" err="1" smtClean="0"/>
              <a:t>academics</a:t>
            </a:r>
            <a:r>
              <a:rPr lang="sv-SE" dirty="0" smtClean="0"/>
              <a:t>, </a:t>
            </a:r>
            <a:r>
              <a:rPr lang="sv-SE" dirty="0" err="1" smtClean="0"/>
              <a:t>often</a:t>
            </a:r>
            <a:r>
              <a:rPr lang="sv-SE" dirty="0" smtClean="0"/>
              <a:t> </a:t>
            </a:r>
            <a:r>
              <a:rPr lang="sv-SE" dirty="0" err="1" smtClean="0"/>
              <a:t>used</a:t>
            </a:r>
            <a:r>
              <a:rPr lang="sv-SE" dirty="0" smtClean="0"/>
              <a:t> </a:t>
            </a:r>
            <a:r>
              <a:rPr lang="sv-SE" dirty="0" err="1" smtClean="0"/>
              <a:t>to</a:t>
            </a:r>
            <a:r>
              <a:rPr lang="sv-SE" dirty="0" smtClean="0"/>
              <a:t> display </a:t>
            </a:r>
            <a:r>
              <a:rPr lang="sv-SE" dirty="0" err="1" smtClean="0"/>
              <a:t>knowledge</a:t>
            </a:r>
            <a:r>
              <a:rPr lang="sv-SE" dirty="0" smtClean="0"/>
              <a:t> in </a:t>
            </a:r>
            <a:r>
              <a:rPr lang="sv-SE" dirty="0" err="1" smtClean="0"/>
              <a:t>lectures</a:t>
            </a:r>
            <a:r>
              <a:rPr lang="sv-SE" dirty="0" smtClean="0"/>
              <a:t>. </a:t>
            </a:r>
            <a:r>
              <a:rPr lang="sv-SE" dirty="0" err="1" smtClean="0"/>
              <a:t>Classical</a:t>
            </a:r>
            <a:r>
              <a:rPr lang="sv-SE" dirty="0" smtClean="0"/>
              <a:t> </a:t>
            </a:r>
            <a:r>
              <a:rPr lang="sv-SE" dirty="0" err="1" smtClean="0"/>
              <a:t>Arabic</a:t>
            </a:r>
            <a:r>
              <a:rPr lang="sv-SE" dirty="0" smtClean="0"/>
              <a:t> is not the </a:t>
            </a:r>
            <a:r>
              <a:rPr lang="sv-SE" dirty="0" err="1" smtClean="0"/>
              <a:t>language</a:t>
            </a:r>
            <a:r>
              <a:rPr lang="sv-SE" dirty="0" smtClean="0"/>
              <a:t> </a:t>
            </a:r>
            <a:r>
              <a:rPr lang="sv-SE" dirty="0" err="1" smtClean="0"/>
              <a:t>of</a:t>
            </a:r>
            <a:r>
              <a:rPr lang="sv-SE" dirty="0" smtClean="0"/>
              <a:t> </a:t>
            </a:r>
            <a:r>
              <a:rPr lang="sv-SE" dirty="0" err="1" smtClean="0"/>
              <a:t>cordial</a:t>
            </a:r>
            <a:r>
              <a:rPr lang="sv-SE" dirty="0" smtClean="0"/>
              <a:t>, </a:t>
            </a:r>
            <a:r>
              <a:rPr lang="sv-SE" dirty="0" err="1" smtClean="0"/>
              <a:t>spontaneous</a:t>
            </a:r>
            <a:r>
              <a:rPr lang="sv-SE" dirty="0" smtClean="0"/>
              <a:t> expression, emotions, </a:t>
            </a:r>
            <a:r>
              <a:rPr lang="sv-SE" dirty="0" err="1" smtClean="0"/>
              <a:t>daily</a:t>
            </a:r>
            <a:r>
              <a:rPr lang="sv-SE" dirty="0" smtClean="0"/>
              <a:t> </a:t>
            </a:r>
            <a:r>
              <a:rPr lang="sv-SE" dirty="0" err="1" smtClean="0"/>
              <a:t>encounters</a:t>
            </a:r>
            <a:r>
              <a:rPr lang="sv-SE" dirty="0" smtClean="0"/>
              <a:t> and </a:t>
            </a:r>
            <a:r>
              <a:rPr lang="sv-SE" dirty="0" err="1" smtClean="0"/>
              <a:t>ordinary</a:t>
            </a:r>
            <a:r>
              <a:rPr lang="sv-SE" dirty="0" smtClean="0"/>
              <a:t> </a:t>
            </a:r>
            <a:r>
              <a:rPr lang="sv-SE" dirty="0" err="1" smtClean="0"/>
              <a:t>communication</a:t>
            </a:r>
            <a:r>
              <a:rPr lang="sv-SE" dirty="0" smtClean="0"/>
              <a:t>. It is not a </a:t>
            </a:r>
            <a:r>
              <a:rPr lang="sv-SE" dirty="0" err="1" smtClean="0"/>
              <a:t>vehicle</a:t>
            </a:r>
            <a:r>
              <a:rPr lang="sv-SE" dirty="0" smtClean="0"/>
              <a:t> for </a:t>
            </a:r>
            <a:r>
              <a:rPr lang="sv-SE" dirty="0" err="1" smtClean="0"/>
              <a:t>discovering</a:t>
            </a:r>
            <a:r>
              <a:rPr lang="sv-SE" dirty="0" smtClean="0"/>
              <a:t> </a:t>
            </a:r>
            <a:r>
              <a:rPr lang="sv-SE" dirty="0" err="1" smtClean="0"/>
              <a:t>one’s</a:t>
            </a:r>
            <a:r>
              <a:rPr lang="sv-SE" dirty="0" smtClean="0"/>
              <a:t> </a:t>
            </a:r>
            <a:r>
              <a:rPr lang="sv-SE" dirty="0" err="1" smtClean="0"/>
              <a:t>innerself</a:t>
            </a:r>
            <a:r>
              <a:rPr lang="sv-SE" dirty="0" smtClean="0"/>
              <a:t> or </a:t>
            </a:r>
            <a:r>
              <a:rPr lang="sv-SE" dirty="0" err="1" smtClean="0"/>
              <a:t>outer</a:t>
            </a:r>
            <a:r>
              <a:rPr lang="sv-SE" dirty="0" smtClean="0"/>
              <a:t> </a:t>
            </a:r>
            <a:r>
              <a:rPr lang="sv-SE" dirty="0" err="1" smtClean="0"/>
              <a:t>surroundings</a:t>
            </a:r>
            <a:r>
              <a:rPr lang="sv-SE" dirty="0" smtClean="0"/>
              <a:t>.”</a:t>
            </a:r>
          </a:p>
          <a:p>
            <a:pPr marL="365760" indent="-283464" fontAlgn="auto">
              <a:spcAft>
                <a:spcPts val="0"/>
              </a:spcAft>
              <a:buFont typeface="Wingdings 2"/>
              <a:buChar char=""/>
              <a:defRPr/>
            </a:pPr>
            <a:r>
              <a:rPr lang="sv-SE" dirty="0" smtClean="0"/>
              <a:t>(AHDR 2003:26)</a:t>
            </a:r>
            <a:endParaRPr lang="sv-S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fontAlgn="auto">
              <a:spcAft>
                <a:spcPts val="0"/>
              </a:spcAft>
              <a:defRPr/>
            </a:pPr>
            <a:r>
              <a:rPr lang="sv-SE" sz="3600" dirty="0" err="1" smtClean="0">
                <a:solidFill>
                  <a:schemeClr val="tx2">
                    <a:satMod val="130000"/>
                  </a:schemeClr>
                </a:solidFill>
              </a:rPr>
              <a:t>Standardization</a:t>
            </a:r>
            <a:r>
              <a:rPr lang="sv-SE" sz="3600" dirty="0" smtClean="0">
                <a:solidFill>
                  <a:schemeClr val="tx2">
                    <a:satMod val="130000"/>
                  </a:schemeClr>
                </a:solidFill>
              </a:rPr>
              <a:t> </a:t>
            </a:r>
            <a:r>
              <a:rPr lang="sv-SE" sz="3600" dirty="0" err="1" smtClean="0">
                <a:solidFill>
                  <a:schemeClr val="tx2">
                    <a:satMod val="130000"/>
                  </a:schemeClr>
                </a:solidFill>
              </a:rPr>
              <a:t>of</a:t>
            </a:r>
            <a:r>
              <a:rPr lang="sv-SE" sz="3600" dirty="0" smtClean="0">
                <a:solidFill>
                  <a:schemeClr val="tx2">
                    <a:satMod val="130000"/>
                  </a:schemeClr>
                </a:solidFill>
              </a:rPr>
              <a:t> Modern Standard </a:t>
            </a:r>
            <a:r>
              <a:rPr lang="sv-SE" sz="3600" dirty="0" err="1" smtClean="0">
                <a:solidFill>
                  <a:schemeClr val="tx2">
                    <a:satMod val="130000"/>
                  </a:schemeClr>
                </a:solidFill>
              </a:rPr>
              <a:t>Arabic</a:t>
            </a:r>
            <a:r>
              <a:rPr lang="sv-SE" sz="3600" dirty="0" smtClean="0">
                <a:solidFill>
                  <a:schemeClr val="tx2">
                    <a:satMod val="130000"/>
                  </a:schemeClr>
                </a:solidFill>
              </a:rPr>
              <a:t> (MSA)</a:t>
            </a:r>
            <a:br>
              <a:rPr lang="sv-SE" sz="3600" dirty="0" smtClean="0">
                <a:solidFill>
                  <a:schemeClr val="tx2">
                    <a:satMod val="130000"/>
                  </a:schemeClr>
                </a:solidFill>
              </a:rPr>
            </a:br>
            <a:r>
              <a:rPr lang="sv-SE" sz="2200" dirty="0" smtClean="0">
                <a:solidFill>
                  <a:schemeClr val="tx2">
                    <a:satMod val="130000"/>
                  </a:schemeClr>
                </a:solidFill>
              </a:rPr>
              <a:t>(</a:t>
            </a:r>
            <a:r>
              <a:rPr lang="sv-SE" sz="2200" dirty="0" err="1" smtClean="0">
                <a:solidFill>
                  <a:schemeClr val="tx2">
                    <a:satMod val="130000"/>
                  </a:schemeClr>
                </a:solidFill>
              </a:rPr>
              <a:t>Versteegh</a:t>
            </a:r>
            <a:r>
              <a:rPr lang="sv-SE" sz="2200" dirty="0" smtClean="0">
                <a:solidFill>
                  <a:schemeClr val="tx2">
                    <a:satMod val="130000"/>
                  </a:schemeClr>
                </a:solidFill>
              </a:rPr>
              <a:t>, K. ”</a:t>
            </a:r>
            <a:r>
              <a:rPr lang="sv-SE" sz="2200" i="1" dirty="0" smtClean="0">
                <a:solidFill>
                  <a:schemeClr val="tx2">
                    <a:satMod val="130000"/>
                  </a:schemeClr>
                </a:solidFill>
              </a:rPr>
              <a:t>The </a:t>
            </a:r>
            <a:r>
              <a:rPr lang="sv-SE" sz="2200" i="1" dirty="0" err="1" smtClean="0">
                <a:solidFill>
                  <a:schemeClr val="tx2">
                    <a:satMod val="130000"/>
                  </a:schemeClr>
                </a:solidFill>
              </a:rPr>
              <a:t>Arabic</a:t>
            </a:r>
            <a:r>
              <a:rPr lang="sv-SE" sz="2200" i="1" dirty="0" smtClean="0">
                <a:solidFill>
                  <a:schemeClr val="tx2">
                    <a:satMod val="130000"/>
                  </a:schemeClr>
                </a:solidFill>
              </a:rPr>
              <a:t> </a:t>
            </a:r>
            <a:r>
              <a:rPr lang="sv-SE" sz="2200" i="1" dirty="0" err="1" smtClean="0">
                <a:solidFill>
                  <a:schemeClr val="tx2">
                    <a:satMod val="130000"/>
                  </a:schemeClr>
                </a:solidFill>
              </a:rPr>
              <a:t>Language</a:t>
            </a:r>
            <a:r>
              <a:rPr lang="sv-SE" sz="2200" i="1" dirty="0" smtClean="0">
                <a:solidFill>
                  <a:schemeClr val="tx2">
                    <a:satMod val="130000"/>
                  </a:schemeClr>
                </a:solidFill>
              </a:rPr>
              <a:t>”</a:t>
            </a:r>
            <a:r>
              <a:rPr lang="sv-SE" sz="2200" dirty="0" smtClean="0">
                <a:solidFill>
                  <a:schemeClr val="tx2">
                    <a:satMod val="130000"/>
                  </a:schemeClr>
                </a:solidFill>
              </a:rPr>
              <a:t>)</a:t>
            </a:r>
            <a:br>
              <a:rPr lang="sv-SE" sz="2200" dirty="0" smtClean="0">
                <a:solidFill>
                  <a:schemeClr val="tx2">
                    <a:satMod val="130000"/>
                  </a:schemeClr>
                </a:solidFill>
              </a:rPr>
            </a:br>
            <a:endParaRPr lang="sv-SE" sz="2200" dirty="0">
              <a:solidFill>
                <a:schemeClr val="tx2">
                  <a:satMod val="130000"/>
                </a:schemeClr>
              </a:solidFill>
            </a:endParaRPr>
          </a:p>
        </p:txBody>
      </p:sp>
      <p:sp>
        <p:nvSpPr>
          <p:cNvPr id="3" name="Platshållare för innehåll 2"/>
          <p:cNvSpPr>
            <a:spLocks noGrp="1"/>
          </p:cNvSpPr>
          <p:nvPr>
            <p:ph idx="1"/>
          </p:nvPr>
        </p:nvSpPr>
        <p:spPr>
          <a:xfrm>
            <a:off x="1435100" y="1868488"/>
            <a:ext cx="7499350" cy="4800600"/>
          </a:xfrm>
        </p:spPr>
        <p:txBody>
          <a:bodyPr>
            <a:normAutofit/>
          </a:bodyPr>
          <a:lstStyle/>
          <a:p>
            <a:pPr marL="365760" indent="-283464" fontAlgn="auto">
              <a:spcAft>
                <a:spcPts val="0"/>
              </a:spcAft>
              <a:buFont typeface="Wingdings 2"/>
              <a:buChar char=""/>
              <a:defRPr/>
            </a:pPr>
            <a:r>
              <a:rPr lang="sv-SE" dirty="0" err="1" smtClean="0"/>
              <a:t>Standardization</a:t>
            </a:r>
            <a:r>
              <a:rPr lang="sv-SE" dirty="0" smtClean="0"/>
              <a:t> </a:t>
            </a:r>
            <a:r>
              <a:rPr lang="sv-SE" dirty="0" err="1" smtClean="0"/>
              <a:t>of</a:t>
            </a:r>
            <a:r>
              <a:rPr lang="sv-SE" dirty="0" smtClean="0"/>
              <a:t> </a:t>
            </a:r>
            <a:r>
              <a:rPr lang="sv-SE" dirty="0" err="1" smtClean="0"/>
              <a:t>Arabic</a:t>
            </a:r>
            <a:r>
              <a:rPr lang="sv-SE" dirty="0" smtClean="0"/>
              <a:t> In modern </a:t>
            </a:r>
            <a:r>
              <a:rPr lang="sv-SE" dirty="0" err="1" smtClean="0"/>
              <a:t>time</a:t>
            </a:r>
            <a:r>
              <a:rPr lang="sv-SE" dirty="0"/>
              <a:t>.</a:t>
            </a:r>
            <a:endParaRPr lang="sv-SE" dirty="0" smtClean="0"/>
          </a:p>
          <a:p>
            <a:pPr marL="640080" lvl="1" indent="-237744" fontAlgn="auto">
              <a:spcAft>
                <a:spcPts val="0"/>
              </a:spcAft>
              <a:buFont typeface="Verdana"/>
              <a:buChar char="◦"/>
              <a:defRPr/>
            </a:pPr>
            <a:r>
              <a:rPr lang="sv-SE" i="1" dirty="0" smtClean="0"/>
              <a:t>”…[F]</a:t>
            </a:r>
            <a:r>
              <a:rPr lang="sv-SE" i="1" dirty="0" err="1" smtClean="0"/>
              <a:t>ounded</a:t>
            </a:r>
            <a:r>
              <a:rPr lang="sv-SE" i="1" dirty="0" smtClean="0"/>
              <a:t> </a:t>
            </a:r>
            <a:r>
              <a:rPr lang="sv-SE" i="1" dirty="0" err="1" smtClean="0"/>
              <a:t>with</a:t>
            </a:r>
            <a:r>
              <a:rPr lang="sv-SE" i="1" dirty="0" smtClean="0"/>
              <a:t> explicit </a:t>
            </a:r>
            <a:r>
              <a:rPr lang="sv-SE" i="1" dirty="0" err="1" smtClean="0"/>
              <a:t>references</a:t>
            </a:r>
            <a:r>
              <a:rPr lang="sv-SE" i="1" dirty="0" smtClean="0"/>
              <a:t> </a:t>
            </a:r>
            <a:r>
              <a:rPr lang="sv-SE" i="1" dirty="0" err="1" smtClean="0"/>
              <a:t>to</a:t>
            </a:r>
            <a:r>
              <a:rPr lang="sv-SE" i="1" dirty="0" smtClean="0"/>
              <a:t> the </a:t>
            </a:r>
            <a:r>
              <a:rPr lang="sv-SE" i="1" dirty="0" err="1" smtClean="0"/>
              <a:t>example</a:t>
            </a:r>
            <a:r>
              <a:rPr lang="sv-SE" i="1" dirty="0" smtClean="0"/>
              <a:t> </a:t>
            </a:r>
            <a:r>
              <a:rPr lang="sv-SE" i="1" dirty="0" err="1" smtClean="0"/>
              <a:t>of</a:t>
            </a:r>
            <a:r>
              <a:rPr lang="sv-SE" i="1" dirty="0" smtClean="0"/>
              <a:t> the </a:t>
            </a:r>
            <a:r>
              <a:rPr lang="sv-SE" i="1" dirty="0" err="1" smtClean="0"/>
              <a:t>Académie</a:t>
            </a:r>
            <a:r>
              <a:rPr lang="sv-SE" i="1" dirty="0" smtClean="0"/>
              <a:t> </a:t>
            </a:r>
            <a:r>
              <a:rPr lang="sv-SE" i="1" dirty="0" err="1" smtClean="0"/>
              <a:t>Fran</a:t>
            </a:r>
            <a:r>
              <a:rPr lang="sv-SE" i="1" dirty="0" err="1" smtClean="0">
                <a:latin typeface="+mj-lt"/>
                <a:cs typeface="Times New Roman"/>
              </a:rPr>
              <a:t>çaise</a:t>
            </a:r>
            <a:r>
              <a:rPr lang="sv-SE" i="1" dirty="0" smtClean="0">
                <a:latin typeface="+mj-lt"/>
                <a:cs typeface="Times New Roman"/>
              </a:rPr>
              <a:t>…” </a:t>
            </a:r>
            <a:endParaRPr lang="sv-SE" dirty="0" smtClean="0"/>
          </a:p>
          <a:p>
            <a:pPr marL="886968" lvl="2" fontAlgn="auto">
              <a:spcAft>
                <a:spcPts val="0"/>
              </a:spcAft>
              <a:buFont typeface="Wingdings 2"/>
              <a:buChar char=""/>
              <a:defRPr/>
            </a:pPr>
            <a:r>
              <a:rPr lang="sv-SE" dirty="0" smtClean="0"/>
              <a:t>1919: </a:t>
            </a:r>
            <a:r>
              <a:rPr lang="sv-SE" dirty="0" err="1" smtClean="0"/>
              <a:t>Syria</a:t>
            </a:r>
            <a:r>
              <a:rPr lang="sv-SE" dirty="0" smtClean="0"/>
              <a:t>: ”The Academy </a:t>
            </a:r>
            <a:r>
              <a:rPr lang="sv-SE" dirty="0" err="1" smtClean="0"/>
              <a:t>of</a:t>
            </a:r>
            <a:r>
              <a:rPr lang="sv-SE" dirty="0" smtClean="0"/>
              <a:t> the </a:t>
            </a:r>
            <a:r>
              <a:rPr lang="sv-SE" dirty="0" err="1" smtClean="0"/>
              <a:t>Arabic</a:t>
            </a:r>
            <a:r>
              <a:rPr lang="sv-SE" dirty="0" smtClean="0"/>
              <a:t> </a:t>
            </a:r>
            <a:r>
              <a:rPr lang="sv-SE" dirty="0" err="1" smtClean="0"/>
              <a:t>Language</a:t>
            </a:r>
            <a:r>
              <a:rPr lang="sv-SE" dirty="0" smtClean="0"/>
              <a:t> in </a:t>
            </a:r>
            <a:r>
              <a:rPr lang="sv-SE" dirty="0" err="1" smtClean="0"/>
              <a:t>Damascus</a:t>
            </a:r>
            <a:r>
              <a:rPr lang="sv-SE" dirty="0" smtClean="0"/>
              <a:t>” </a:t>
            </a:r>
          </a:p>
          <a:p>
            <a:pPr marL="886968" lvl="2" fontAlgn="auto">
              <a:spcAft>
                <a:spcPts val="0"/>
              </a:spcAft>
              <a:buFont typeface="Wingdings 2"/>
              <a:buChar char=""/>
              <a:defRPr/>
            </a:pPr>
            <a:r>
              <a:rPr lang="sv-SE" dirty="0" smtClean="0"/>
              <a:t>1932: </a:t>
            </a:r>
            <a:r>
              <a:rPr lang="sv-SE" dirty="0" err="1" smtClean="0"/>
              <a:t>Egypt</a:t>
            </a:r>
            <a:r>
              <a:rPr lang="sv-SE" dirty="0" smtClean="0"/>
              <a:t>: ”the Academy </a:t>
            </a:r>
            <a:r>
              <a:rPr lang="sv-SE" dirty="0" err="1" smtClean="0"/>
              <a:t>of</a:t>
            </a:r>
            <a:r>
              <a:rPr lang="sv-SE" dirty="0" smtClean="0"/>
              <a:t> Cairo”</a:t>
            </a:r>
          </a:p>
          <a:p>
            <a:pPr marL="886968" lvl="2" fontAlgn="auto">
              <a:spcAft>
                <a:spcPts val="0"/>
              </a:spcAft>
              <a:buFont typeface="Wingdings 2"/>
              <a:buChar char=""/>
              <a:defRPr/>
            </a:pPr>
            <a:r>
              <a:rPr lang="sv-SE" dirty="0" smtClean="0"/>
              <a:t>1947: Iraq: ”the Academy </a:t>
            </a:r>
            <a:r>
              <a:rPr lang="sv-SE" dirty="0" err="1" smtClean="0"/>
              <a:t>of</a:t>
            </a:r>
            <a:r>
              <a:rPr lang="sv-SE" dirty="0" smtClean="0"/>
              <a:t> Iraq”</a:t>
            </a:r>
          </a:p>
          <a:p>
            <a:pPr marL="886968" lvl="2" fontAlgn="auto">
              <a:spcAft>
                <a:spcPts val="0"/>
              </a:spcAft>
              <a:buFont typeface="Wingdings 2"/>
              <a:buChar char=""/>
              <a:defRPr/>
            </a:pPr>
            <a:r>
              <a:rPr lang="sv-SE" dirty="0" smtClean="0"/>
              <a:t>1976: Jordan: ”the Academy </a:t>
            </a:r>
            <a:r>
              <a:rPr lang="sv-SE" dirty="0" err="1" smtClean="0"/>
              <a:t>of</a:t>
            </a:r>
            <a:r>
              <a:rPr lang="sv-SE" dirty="0" smtClean="0"/>
              <a:t> Jordan”. </a:t>
            </a:r>
            <a:endParaRPr lang="sv-S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fontAlgn="auto">
              <a:spcAft>
                <a:spcPts val="0"/>
              </a:spcAft>
              <a:defRPr/>
            </a:pPr>
            <a:r>
              <a:rPr lang="sv-SE" err="1" smtClean="0">
                <a:solidFill>
                  <a:schemeClr val="tx2">
                    <a:satMod val="130000"/>
                  </a:schemeClr>
                </a:solidFill>
              </a:rPr>
              <a:t>Goals</a:t>
            </a:r>
            <a:r>
              <a:rPr lang="sv-SE" smtClean="0">
                <a:solidFill>
                  <a:schemeClr val="tx2">
                    <a:satMod val="130000"/>
                  </a:schemeClr>
                </a:solidFill>
              </a:rPr>
              <a:t> and purposes of </a:t>
            </a:r>
            <a:r>
              <a:rPr lang="sv-SE" dirty="0" smtClean="0">
                <a:solidFill>
                  <a:schemeClr val="tx2">
                    <a:satMod val="130000"/>
                  </a:schemeClr>
                </a:solidFill>
              </a:rPr>
              <a:t>the </a:t>
            </a:r>
            <a:r>
              <a:rPr lang="sv-SE" dirty="0" err="1" smtClean="0">
                <a:solidFill>
                  <a:schemeClr val="tx2">
                    <a:satMod val="130000"/>
                  </a:schemeClr>
                </a:solidFill>
              </a:rPr>
              <a:t>academies</a:t>
            </a:r>
            <a:r>
              <a:rPr lang="sv-SE" dirty="0" smtClean="0">
                <a:solidFill>
                  <a:schemeClr val="tx2">
                    <a:satMod val="130000"/>
                  </a:schemeClr>
                </a:solidFill>
              </a:rPr>
              <a:t/>
            </a:r>
            <a:br>
              <a:rPr lang="sv-SE" dirty="0" smtClean="0">
                <a:solidFill>
                  <a:schemeClr val="tx2">
                    <a:satMod val="130000"/>
                  </a:schemeClr>
                </a:solidFill>
              </a:rPr>
            </a:br>
            <a:r>
              <a:rPr lang="sv-SE" sz="2200" dirty="0" smtClean="0">
                <a:solidFill>
                  <a:schemeClr val="tx2">
                    <a:satMod val="130000"/>
                  </a:schemeClr>
                </a:solidFill>
              </a:rPr>
              <a:t>(</a:t>
            </a:r>
            <a:r>
              <a:rPr lang="sv-SE" sz="2200" dirty="0" err="1" smtClean="0">
                <a:solidFill>
                  <a:schemeClr val="tx2">
                    <a:satMod val="130000"/>
                  </a:schemeClr>
                </a:solidFill>
              </a:rPr>
              <a:t>Versteegh</a:t>
            </a:r>
            <a:r>
              <a:rPr lang="sv-SE" sz="2200" dirty="0" smtClean="0">
                <a:solidFill>
                  <a:schemeClr val="tx2">
                    <a:satMod val="130000"/>
                  </a:schemeClr>
                </a:solidFill>
              </a:rPr>
              <a:t> K. ”</a:t>
            </a:r>
            <a:r>
              <a:rPr lang="sv-SE" sz="2200" i="1" dirty="0" smtClean="0">
                <a:solidFill>
                  <a:schemeClr val="tx2">
                    <a:satMod val="130000"/>
                  </a:schemeClr>
                </a:solidFill>
              </a:rPr>
              <a:t>The </a:t>
            </a:r>
            <a:r>
              <a:rPr lang="sv-SE" sz="2200" i="1" dirty="0" err="1" smtClean="0">
                <a:solidFill>
                  <a:schemeClr val="tx2">
                    <a:satMod val="130000"/>
                  </a:schemeClr>
                </a:solidFill>
              </a:rPr>
              <a:t>Arabic</a:t>
            </a:r>
            <a:r>
              <a:rPr lang="sv-SE" sz="2200" i="1" dirty="0" smtClean="0">
                <a:solidFill>
                  <a:schemeClr val="tx2">
                    <a:satMod val="130000"/>
                  </a:schemeClr>
                </a:solidFill>
              </a:rPr>
              <a:t> </a:t>
            </a:r>
            <a:r>
              <a:rPr lang="sv-SE" sz="2200" i="1" dirty="0" err="1" smtClean="0">
                <a:solidFill>
                  <a:schemeClr val="tx2">
                    <a:satMod val="130000"/>
                  </a:schemeClr>
                </a:solidFill>
              </a:rPr>
              <a:t>Language</a:t>
            </a:r>
            <a:r>
              <a:rPr lang="sv-SE" sz="2200" dirty="0" smtClean="0">
                <a:solidFill>
                  <a:schemeClr val="tx2">
                    <a:satMod val="130000"/>
                  </a:schemeClr>
                </a:solidFill>
              </a:rPr>
              <a:t>”)</a:t>
            </a:r>
            <a:endParaRPr lang="sv-SE" sz="2200" dirty="0">
              <a:solidFill>
                <a:schemeClr val="tx2">
                  <a:satMod val="130000"/>
                </a:schemeClr>
              </a:solidFill>
            </a:endParaRPr>
          </a:p>
        </p:txBody>
      </p:sp>
      <p:sp>
        <p:nvSpPr>
          <p:cNvPr id="3" name="Platshållare för innehåll 2"/>
          <p:cNvSpPr>
            <a:spLocks noGrp="1"/>
          </p:cNvSpPr>
          <p:nvPr>
            <p:ph idx="1"/>
          </p:nvPr>
        </p:nvSpPr>
        <p:spPr>
          <a:xfrm>
            <a:off x="1435100" y="1941513"/>
            <a:ext cx="7499350" cy="4800600"/>
          </a:xfrm>
        </p:spPr>
        <p:txBody>
          <a:bodyPr>
            <a:normAutofit/>
          </a:bodyPr>
          <a:lstStyle/>
          <a:p>
            <a:pPr marL="365760" indent="-283464" fontAlgn="auto">
              <a:spcAft>
                <a:spcPts val="0"/>
              </a:spcAft>
              <a:buFont typeface="Wingdings 2"/>
              <a:buChar char=""/>
              <a:defRPr/>
            </a:pPr>
            <a:r>
              <a:rPr lang="sv-SE" dirty="0" smtClean="0"/>
              <a:t>”To </a:t>
            </a:r>
            <a:r>
              <a:rPr lang="sv-SE" dirty="0" err="1" smtClean="0"/>
              <a:t>guard</a:t>
            </a:r>
            <a:r>
              <a:rPr lang="sv-SE" dirty="0" smtClean="0"/>
              <a:t> the </a:t>
            </a:r>
            <a:r>
              <a:rPr lang="sv-SE" dirty="0" err="1" smtClean="0"/>
              <a:t>integrity</a:t>
            </a:r>
            <a:r>
              <a:rPr lang="sv-SE" dirty="0" smtClean="0"/>
              <a:t> </a:t>
            </a:r>
            <a:r>
              <a:rPr lang="sv-SE" dirty="0" err="1" smtClean="0"/>
              <a:t>of</a:t>
            </a:r>
            <a:r>
              <a:rPr lang="sv-SE" dirty="0" smtClean="0"/>
              <a:t> the </a:t>
            </a:r>
            <a:r>
              <a:rPr lang="sv-SE" err="1" smtClean="0"/>
              <a:t>Arabic</a:t>
            </a:r>
            <a:r>
              <a:rPr lang="sv-SE" smtClean="0"/>
              <a:t> language </a:t>
            </a:r>
            <a:r>
              <a:rPr lang="sv-SE" dirty="0" smtClean="0"/>
              <a:t>and </a:t>
            </a:r>
            <a:r>
              <a:rPr lang="sv-SE" dirty="0" err="1" smtClean="0"/>
              <a:t>preserve</a:t>
            </a:r>
            <a:r>
              <a:rPr lang="sv-SE" dirty="0" smtClean="0"/>
              <a:t> it from </a:t>
            </a:r>
            <a:r>
              <a:rPr lang="sv-SE" dirty="0" err="1" smtClean="0"/>
              <a:t>dialectal</a:t>
            </a:r>
            <a:r>
              <a:rPr lang="sv-SE" dirty="0" smtClean="0"/>
              <a:t> and </a:t>
            </a:r>
            <a:r>
              <a:rPr lang="sv-SE" dirty="0" err="1" smtClean="0"/>
              <a:t>foreign</a:t>
            </a:r>
            <a:r>
              <a:rPr lang="sv-SE" dirty="0" smtClean="0"/>
              <a:t> </a:t>
            </a:r>
            <a:r>
              <a:rPr lang="sv-SE" dirty="0" err="1" smtClean="0"/>
              <a:t>influence</a:t>
            </a:r>
            <a:r>
              <a:rPr lang="sv-SE" dirty="0" smtClean="0"/>
              <a:t>.”</a:t>
            </a:r>
          </a:p>
          <a:p>
            <a:pPr marL="365760" indent="-283464" fontAlgn="auto">
              <a:spcAft>
                <a:spcPts val="0"/>
              </a:spcAft>
              <a:buFont typeface="Wingdings 2"/>
              <a:buChar char=""/>
              <a:defRPr/>
            </a:pPr>
            <a:r>
              <a:rPr lang="sv-SE" dirty="0" smtClean="0"/>
              <a:t>”To </a:t>
            </a:r>
            <a:r>
              <a:rPr lang="sv-SE" dirty="0" err="1" smtClean="0"/>
              <a:t>adapt</a:t>
            </a:r>
            <a:r>
              <a:rPr lang="sv-SE" dirty="0" smtClean="0"/>
              <a:t> the </a:t>
            </a:r>
            <a:r>
              <a:rPr lang="sv-SE" dirty="0" err="1" smtClean="0"/>
              <a:t>Arabic</a:t>
            </a:r>
            <a:r>
              <a:rPr lang="sv-SE" dirty="0" smtClean="0"/>
              <a:t> </a:t>
            </a:r>
            <a:r>
              <a:rPr lang="sv-SE" dirty="0" err="1" smtClean="0"/>
              <a:t>language</a:t>
            </a:r>
            <a:r>
              <a:rPr lang="sv-SE" dirty="0" smtClean="0"/>
              <a:t> </a:t>
            </a:r>
            <a:r>
              <a:rPr lang="sv-SE" dirty="0" err="1" smtClean="0"/>
              <a:t>to</a:t>
            </a:r>
            <a:r>
              <a:rPr lang="sv-SE" dirty="0" smtClean="0"/>
              <a:t> the </a:t>
            </a:r>
            <a:r>
              <a:rPr lang="sv-SE" dirty="0" err="1" smtClean="0"/>
              <a:t>needs</a:t>
            </a:r>
            <a:r>
              <a:rPr lang="sv-SE" dirty="0" smtClean="0"/>
              <a:t> </a:t>
            </a:r>
            <a:r>
              <a:rPr lang="sv-SE" dirty="0" err="1" smtClean="0"/>
              <a:t>of</a:t>
            </a:r>
            <a:r>
              <a:rPr lang="sv-SE" dirty="0" smtClean="0"/>
              <a:t> modern </a:t>
            </a:r>
            <a:r>
              <a:rPr lang="sv-SE" dirty="0" err="1" smtClean="0"/>
              <a:t>times</a:t>
            </a:r>
            <a:r>
              <a:rPr lang="sv-SE" dirty="0" smtClean="0"/>
              <a:t>.” </a:t>
            </a:r>
          </a:p>
          <a:p>
            <a:pPr marL="365760" indent="-283464" fontAlgn="auto">
              <a:spcAft>
                <a:spcPts val="0"/>
              </a:spcAft>
              <a:buFont typeface="Wingdings 2"/>
              <a:buChar char=""/>
              <a:defRPr/>
            </a:pPr>
            <a:r>
              <a:rPr lang="sv-SE"/>
              <a:t>”Quality of the educational systems”	</a:t>
            </a:r>
          </a:p>
          <a:p>
            <a:pPr marL="365760" indent="-283464" fontAlgn="auto">
              <a:spcAft>
                <a:spcPts val="0"/>
              </a:spcAft>
              <a:buFont typeface="Wingdings 2"/>
              <a:buChar char=""/>
              <a:defRPr/>
            </a:pPr>
            <a:r>
              <a:rPr lang="sv-SE"/>
              <a:t>”Preservation of the cultural heritage”</a:t>
            </a:r>
          </a:p>
          <a:p>
            <a:pPr marL="365760" indent="-283464" fontAlgn="auto">
              <a:spcAft>
                <a:spcPts val="0"/>
              </a:spcAft>
              <a:buFont typeface="Wingdings 2"/>
              <a:buChar char=""/>
              <a:defRPr/>
            </a:pPr>
            <a:endParaRPr lang="sv-SE" dirty="0" smtClean="0"/>
          </a:p>
          <a:p>
            <a:pPr marL="0" indent="0" fontAlgn="auto">
              <a:spcAft>
                <a:spcPts val="0"/>
              </a:spcAft>
              <a:buFont typeface="Wingdings 2"/>
              <a:buNone/>
              <a:defRPr/>
            </a:pPr>
            <a:endParaRPr lang="sv-SE" dirty="0" smtClean="0"/>
          </a:p>
          <a:p>
            <a:pPr marL="365760" indent="-283464" fontAlgn="auto">
              <a:spcAft>
                <a:spcPts val="0"/>
              </a:spcAft>
              <a:buFont typeface="Wingdings 2"/>
              <a:buChar char=""/>
              <a:defRPr/>
            </a:pPr>
            <a:endParaRPr lang="sv-S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35100" y="274638"/>
            <a:ext cx="7499350" cy="1143000"/>
          </a:xfrm>
        </p:spPr>
        <p:txBody>
          <a:bodyPr/>
          <a:lstStyle/>
          <a:p>
            <a:pPr fontAlgn="auto">
              <a:spcAft>
                <a:spcPts val="0"/>
              </a:spcAft>
              <a:defRPr/>
            </a:pPr>
            <a:r>
              <a:rPr lang="sv-SE" smtClean="0">
                <a:solidFill>
                  <a:schemeClr val="tx2">
                    <a:satMod val="130000"/>
                  </a:schemeClr>
                </a:solidFill>
              </a:rPr>
              <a:t>Domains of each variety:</a:t>
            </a:r>
            <a:endParaRPr lang="sv-SE">
              <a:solidFill>
                <a:schemeClr val="tx2">
                  <a:satMod val="130000"/>
                </a:schemeClr>
              </a:solidFill>
            </a:endParaRPr>
          </a:p>
        </p:txBody>
      </p:sp>
      <p:sp>
        <p:nvSpPr>
          <p:cNvPr id="3" name="Platshållare för innehåll 2"/>
          <p:cNvSpPr>
            <a:spLocks noGrp="1"/>
          </p:cNvSpPr>
          <p:nvPr>
            <p:ph sz="half" idx="1"/>
          </p:nvPr>
        </p:nvSpPr>
        <p:spPr>
          <a:xfrm>
            <a:off x="1435100" y="1524000"/>
            <a:ext cx="3657600" cy="4664075"/>
          </a:xfrm>
        </p:spPr>
        <p:txBody>
          <a:bodyPr>
            <a:normAutofit lnSpcReduction="10000"/>
          </a:bodyPr>
          <a:lstStyle/>
          <a:p>
            <a:pPr marL="365760" indent="-283464" algn="ctr" fontAlgn="auto">
              <a:spcAft>
                <a:spcPts val="0"/>
              </a:spcAft>
              <a:buFont typeface="Wingdings 2"/>
              <a:buChar char=""/>
              <a:defRPr/>
            </a:pPr>
            <a:r>
              <a:rPr lang="sv-SE" smtClean="0"/>
              <a:t>MSA</a:t>
            </a:r>
          </a:p>
          <a:p>
            <a:pPr marL="365760" indent="-283464" fontAlgn="auto">
              <a:spcAft>
                <a:spcPts val="0"/>
              </a:spcAft>
              <a:buFont typeface="Wingdings 2"/>
              <a:buChar char=""/>
              <a:defRPr/>
            </a:pPr>
            <a:r>
              <a:rPr lang="sv-SE" smtClean="0"/>
              <a:t>Formal: every written text!</a:t>
            </a:r>
          </a:p>
          <a:p>
            <a:pPr marL="365760" indent="-283464" fontAlgn="auto">
              <a:spcAft>
                <a:spcPts val="0"/>
              </a:spcAft>
              <a:buFont typeface="Wingdings 2"/>
              <a:buChar char=""/>
              <a:defRPr/>
            </a:pPr>
            <a:r>
              <a:rPr lang="sv-SE" smtClean="0"/>
              <a:t>Text books</a:t>
            </a:r>
          </a:p>
          <a:p>
            <a:pPr marL="365760" indent="-283464" fontAlgn="auto">
              <a:spcAft>
                <a:spcPts val="0"/>
              </a:spcAft>
              <a:buFont typeface="Wingdings 2"/>
              <a:buChar char=""/>
              <a:defRPr/>
            </a:pPr>
            <a:r>
              <a:rPr lang="sv-SE" smtClean="0"/>
              <a:t>Teaching books</a:t>
            </a:r>
          </a:p>
          <a:p>
            <a:pPr marL="365760" indent="-283464" fontAlgn="auto">
              <a:spcAft>
                <a:spcPts val="0"/>
              </a:spcAft>
              <a:buFont typeface="Wingdings 2"/>
              <a:buChar char=""/>
              <a:defRPr/>
            </a:pPr>
            <a:r>
              <a:rPr lang="sv-SE" smtClean="0"/>
              <a:t>Newspapers</a:t>
            </a:r>
          </a:p>
          <a:p>
            <a:pPr marL="365760" indent="-283464" fontAlgn="auto">
              <a:spcAft>
                <a:spcPts val="0"/>
              </a:spcAft>
              <a:buFont typeface="Wingdings 2"/>
              <a:buChar char=""/>
              <a:defRPr/>
            </a:pPr>
            <a:r>
              <a:rPr lang="sv-SE" smtClean="0"/>
              <a:t>Personal letters*</a:t>
            </a:r>
          </a:p>
          <a:p>
            <a:pPr marL="365760" indent="-283464" fontAlgn="auto">
              <a:spcAft>
                <a:spcPts val="0"/>
              </a:spcAft>
              <a:buFont typeface="Wingdings 2"/>
              <a:buChar char=""/>
              <a:defRPr/>
            </a:pPr>
            <a:r>
              <a:rPr lang="sv-SE" smtClean="0"/>
              <a:t>Ad:s </a:t>
            </a:r>
          </a:p>
          <a:p>
            <a:pPr marL="365760" indent="-283464" fontAlgn="auto">
              <a:spcAft>
                <a:spcPts val="0"/>
              </a:spcAft>
              <a:buFont typeface="Wingdings 2"/>
              <a:buChar char=""/>
              <a:defRPr/>
            </a:pPr>
            <a:r>
              <a:rPr lang="sv-SE" smtClean="0"/>
              <a:t>Culture: song, theater et c… </a:t>
            </a:r>
          </a:p>
        </p:txBody>
      </p:sp>
      <p:sp>
        <p:nvSpPr>
          <p:cNvPr id="4" name="Platshållare för innehåll 3"/>
          <p:cNvSpPr>
            <a:spLocks noGrp="1"/>
          </p:cNvSpPr>
          <p:nvPr>
            <p:ph sz="half" idx="2"/>
          </p:nvPr>
        </p:nvSpPr>
        <p:spPr>
          <a:xfrm>
            <a:off x="5276850" y="1524000"/>
            <a:ext cx="3657600" cy="4664075"/>
          </a:xfrm>
        </p:spPr>
        <p:txBody>
          <a:bodyPr>
            <a:normAutofit lnSpcReduction="10000"/>
          </a:bodyPr>
          <a:lstStyle/>
          <a:p>
            <a:pPr marL="365760" indent="-283464" algn="ctr" fontAlgn="auto">
              <a:spcAft>
                <a:spcPts val="0"/>
              </a:spcAft>
              <a:buFont typeface="Wingdings 2"/>
              <a:buChar char=""/>
              <a:defRPr/>
            </a:pPr>
            <a:r>
              <a:rPr lang="sv-SE" smtClean="0"/>
              <a:t>DA</a:t>
            </a:r>
          </a:p>
          <a:p>
            <a:pPr marL="365760" indent="-283464" fontAlgn="auto">
              <a:spcAft>
                <a:spcPts val="0"/>
              </a:spcAft>
              <a:buFont typeface="Wingdings 2"/>
              <a:buChar char=""/>
              <a:defRPr/>
            </a:pPr>
            <a:r>
              <a:rPr lang="sv-SE" smtClean="0"/>
              <a:t>Everyday use: generally every oral contact. </a:t>
            </a:r>
          </a:p>
          <a:p>
            <a:pPr marL="365760" indent="-283464" fontAlgn="auto">
              <a:spcAft>
                <a:spcPts val="0"/>
              </a:spcAft>
              <a:buFont typeface="Wingdings 2"/>
              <a:buChar char=""/>
              <a:defRPr/>
            </a:pPr>
            <a:r>
              <a:rPr lang="sv-SE" smtClean="0"/>
              <a:t>Not in mosques/sermons/ </a:t>
            </a:r>
          </a:p>
          <a:p>
            <a:pPr marL="365760" indent="-283464" fontAlgn="auto">
              <a:spcAft>
                <a:spcPts val="0"/>
              </a:spcAft>
              <a:buFont typeface="Wingdings 2"/>
              <a:buChar char=""/>
              <a:defRPr/>
            </a:pPr>
            <a:r>
              <a:rPr lang="sv-SE" smtClean="0"/>
              <a:t>Not in univ.  lectures </a:t>
            </a:r>
          </a:p>
          <a:p>
            <a:pPr marL="365760" indent="-283464" fontAlgn="auto">
              <a:spcAft>
                <a:spcPts val="0"/>
              </a:spcAft>
              <a:buFont typeface="Wingdings 2"/>
              <a:buChar char=""/>
              <a:defRPr/>
            </a:pPr>
            <a:r>
              <a:rPr lang="sv-SE" smtClean="0"/>
              <a:t>Not in some tv-interviews.</a:t>
            </a:r>
          </a:p>
          <a:p>
            <a:pPr marL="365760" indent="-283464" fontAlgn="auto">
              <a:spcAft>
                <a:spcPts val="0"/>
              </a:spcAft>
              <a:buFont typeface="Wingdings 2"/>
              <a:buChar char=""/>
              <a:defRPr/>
            </a:pPr>
            <a:r>
              <a:rPr lang="sv-SE" smtClean="0"/>
              <a:t>Not in written*</a:t>
            </a:r>
          </a:p>
          <a:p>
            <a:pPr marL="365760" indent="-283464" fontAlgn="auto">
              <a:spcAft>
                <a:spcPts val="0"/>
              </a:spcAft>
              <a:buFont typeface="Wingdings 2"/>
              <a:buChar char=""/>
              <a:defRPr/>
            </a:pPr>
            <a:endParaRPr lang="sv-S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solidFill>
                  <a:schemeClr val="tx2">
                    <a:satMod val="130000"/>
                  </a:schemeClr>
                </a:solidFill>
              </a:rPr>
              <a:t>The </a:t>
            </a:r>
            <a:r>
              <a:rPr lang="sv-SE" dirty="0" err="1" smtClean="0">
                <a:solidFill>
                  <a:schemeClr val="tx2">
                    <a:satMod val="130000"/>
                  </a:schemeClr>
                </a:solidFill>
              </a:rPr>
              <a:t>Arabic</a:t>
            </a:r>
            <a:r>
              <a:rPr lang="sv-SE" dirty="0" smtClean="0">
                <a:solidFill>
                  <a:schemeClr val="tx2">
                    <a:satMod val="130000"/>
                  </a:schemeClr>
                </a:solidFill>
              </a:rPr>
              <a:t> </a:t>
            </a:r>
            <a:r>
              <a:rPr lang="sv-SE" dirty="0" err="1" smtClean="0">
                <a:solidFill>
                  <a:schemeClr val="tx2">
                    <a:satMod val="130000"/>
                  </a:schemeClr>
                </a:solidFill>
              </a:rPr>
              <a:t>diglossia</a:t>
            </a:r>
            <a:endParaRPr lang="sv-SE" dirty="0">
              <a:solidFill>
                <a:schemeClr val="tx2">
                  <a:satMod val="130000"/>
                </a:schemeClr>
              </a:solidFill>
            </a:endParaRPr>
          </a:p>
        </p:txBody>
      </p:sp>
      <p:sp>
        <p:nvSpPr>
          <p:cNvPr id="3" name="Platshållare för innehåll 2"/>
          <p:cNvSpPr>
            <a:spLocks noGrp="1"/>
          </p:cNvSpPr>
          <p:nvPr>
            <p:ph idx="1"/>
          </p:nvPr>
        </p:nvSpPr>
        <p:spPr/>
        <p:txBody>
          <a:bodyPr/>
          <a:lstStyle/>
          <a:p>
            <a:r>
              <a:rPr lang="sv-SE" smtClean="0"/>
              <a:t>”</a:t>
            </a:r>
            <a:r>
              <a:rPr lang="sv-SE" i="1" smtClean="0"/>
              <a:t>What is Arabic?</a:t>
            </a:r>
            <a:r>
              <a:rPr lang="sv-SE" smtClean="0"/>
              <a:t>” (Prof. Jan Retsö: ”vad är arabiska?” 2001). </a:t>
            </a:r>
          </a:p>
          <a:p>
            <a:r>
              <a:rPr lang="sv-SE" i="1" smtClean="0"/>
              <a:t>Arabiyya </a:t>
            </a:r>
            <a:r>
              <a:rPr lang="sv-SE" smtClean="0"/>
              <a:t>c-a modern ”dialects”. </a:t>
            </a:r>
          </a:p>
          <a:p>
            <a:r>
              <a:rPr lang="sv-SE" smtClean="0"/>
              <a:t>Linguistic distance like that between ”Swedish and Icelandic” </a:t>
            </a:r>
          </a:p>
          <a:p>
            <a:pPr lvl="1"/>
            <a:r>
              <a:rPr lang="sv-SE" smtClean="0"/>
              <a:t>OR</a:t>
            </a:r>
          </a:p>
          <a:p>
            <a:r>
              <a:rPr lang="sv-SE" smtClean="0"/>
              <a:t>”Latin and Italian” (?)</a:t>
            </a:r>
          </a:p>
          <a:p>
            <a:endParaRPr lang="sv-S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35100" y="274638"/>
            <a:ext cx="7499350" cy="1143000"/>
          </a:xfrm>
        </p:spPr>
        <p:txBody>
          <a:bodyPr/>
          <a:lstStyle/>
          <a:p>
            <a:pPr fontAlgn="auto">
              <a:spcAft>
                <a:spcPts val="0"/>
              </a:spcAft>
              <a:defRPr/>
            </a:pPr>
            <a:r>
              <a:rPr lang="sv-SE" smtClean="0">
                <a:solidFill>
                  <a:schemeClr val="tx2">
                    <a:satMod val="130000"/>
                  </a:schemeClr>
                </a:solidFill>
              </a:rPr>
              <a:t>Varieties and levels? </a:t>
            </a:r>
            <a:endParaRPr lang="sv-SE">
              <a:solidFill>
                <a:schemeClr val="tx2">
                  <a:satMod val="130000"/>
                </a:schemeClr>
              </a:solidFill>
            </a:endParaRPr>
          </a:p>
        </p:txBody>
      </p:sp>
      <p:sp>
        <p:nvSpPr>
          <p:cNvPr id="37890" name="Platshållare för innehåll 2"/>
          <p:cNvSpPr>
            <a:spLocks noGrp="1"/>
          </p:cNvSpPr>
          <p:nvPr>
            <p:ph sz="half" idx="1"/>
          </p:nvPr>
        </p:nvSpPr>
        <p:spPr>
          <a:xfrm>
            <a:off x="1435100" y="1524000"/>
            <a:ext cx="3657600" cy="4664075"/>
          </a:xfrm>
        </p:spPr>
        <p:txBody>
          <a:bodyPr/>
          <a:lstStyle/>
          <a:p>
            <a:r>
              <a:rPr lang="sv-SE" smtClean="0"/>
              <a:t>MSA</a:t>
            </a:r>
          </a:p>
          <a:p>
            <a:r>
              <a:rPr lang="sv-SE" smtClean="0"/>
              <a:t>5</a:t>
            </a:r>
          </a:p>
          <a:p>
            <a:r>
              <a:rPr lang="sv-SE" smtClean="0"/>
              <a:t>4</a:t>
            </a:r>
          </a:p>
          <a:p>
            <a:r>
              <a:rPr lang="sv-SE" smtClean="0"/>
              <a:t>3</a:t>
            </a:r>
          </a:p>
          <a:p>
            <a:r>
              <a:rPr lang="sv-SE" smtClean="0"/>
              <a:t>2</a:t>
            </a:r>
          </a:p>
          <a:p>
            <a:r>
              <a:rPr lang="sv-SE" smtClean="0"/>
              <a:t>1</a:t>
            </a:r>
          </a:p>
          <a:p>
            <a:endParaRPr lang="sv-SE" smtClean="0"/>
          </a:p>
        </p:txBody>
      </p:sp>
      <p:sp>
        <p:nvSpPr>
          <p:cNvPr id="37891" name="Platshållare för innehåll 3"/>
          <p:cNvSpPr>
            <a:spLocks noGrp="1"/>
          </p:cNvSpPr>
          <p:nvPr>
            <p:ph sz="half" idx="2"/>
          </p:nvPr>
        </p:nvSpPr>
        <p:spPr>
          <a:xfrm>
            <a:off x="5276850" y="1524000"/>
            <a:ext cx="3657600" cy="4664075"/>
          </a:xfrm>
        </p:spPr>
        <p:txBody>
          <a:bodyPr/>
          <a:lstStyle/>
          <a:p>
            <a:r>
              <a:rPr lang="sv-SE" smtClean="0"/>
              <a:t>DA </a:t>
            </a:r>
          </a:p>
          <a:p>
            <a:r>
              <a:rPr lang="sv-SE" smtClean="0"/>
              <a:t>5</a:t>
            </a:r>
          </a:p>
          <a:p>
            <a:r>
              <a:rPr lang="sv-SE" smtClean="0"/>
              <a:t>4</a:t>
            </a:r>
          </a:p>
          <a:p>
            <a:r>
              <a:rPr lang="sv-SE" smtClean="0"/>
              <a:t>3</a:t>
            </a:r>
          </a:p>
          <a:p>
            <a:r>
              <a:rPr lang="sv-SE" smtClean="0"/>
              <a:t>2</a:t>
            </a:r>
          </a:p>
          <a:p>
            <a:r>
              <a:rPr lang="sv-SE" smtClean="0"/>
              <a:t>1</a:t>
            </a:r>
          </a:p>
          <a:p>
            <a:endParaRPr lang="sv-SE" smtClean="0"/>
          </a:p>
          <a:p>
            <a:endParaRPr lang="sv-SE" smtClean="0"/>
          </a:p>
        </p:txBody>
      </p:sp>
      <p:sp>
        <p:nvSpPr>
          <p:cNvPr id="37892" name="Rektangel 5"/>
          <p:cNvSpPr>
            <a:spLocks noChangeArrowheads="1"/>
          </p:cNvSpPr>
          <p:nvPr/>
        </p:nvSpPr>
        <p:spPr bwMode="auto">
          <a:xfrm>
            <a:off x="1116013" y="4724400"/>
            <a:ext cx="7488237" cy="1385888"/>
          </a:xfrm>
          <a:prstGeom prst="rect">
            <a:avLst/>
          </a:prstGeom>
          <a:noFill/>
          <a:ln w="9525">
            <a:noFill/>
            <a:miter lim="800000"/>
            <a:headEnd/>
            <a:tailEnd/>
          </a:ln>
        </p:spPr>
        <p:txBody>
          <a:bodyPr>
            <a:spAutoFit/>
          </a:bodyPr>
          <a:lstStyle/>
          <a:p>
            <a:r>
              <a:rPr lang="sv-SE" sz="2800" i="1">
                <a:latin typeface="Gill Sans MT" pitchFamily="34" charset="0"/>
              </a:rPr>
              <a:t>”a variety different at all levels from the local vernacular” ? </a:t>
            </a:r>
          </a:p>
          <a:p>
            <a:r>
              <a:rPr lang="sv-SE" sz="2800" i="1">
                <a:latin typeface="Gill Sans MT" pitchFamily="34" charset="0"/>
              </a:rPr>
              <a:t>Maltese!</a:t>
            </a:r>
            <a:endParaRPr lang="sv-SE" sz="2800">
              <a:latin typeface="Gill Sans MT"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upp 1"/>
          <p:cNvGrpSpPr>
            <a:grpSpLocks/>
          </p:cNvGrpSpPr>
          <p:nvPr/>
        </p:nvGrpSpPr>
        <p:grpSpPr bwMode="auto">
          <a:xfrm>
            <a:off x="1763713" y="3168650"/>
            <a:ext cx="914400" cy="2298700"/>
            <a:chOff x="6300192" y="3820540"/>
            <a:chExt cx="914400" cy="2297908"/>
          </a:xfrm>
        </p:grpSpPr>
        <p:sp>
          <p:nvSpPr>
            <p:cNvPr id="3" name="Rektangel 2"/>
            <p:cNvSpPr/>
            <p:nvPr/>
          </p:nvSpPr>
          <p:spPr>
            <a:xfrm>
              <a:off x="6300192" y="3820540"/>
              <a:ext cx="914400" cy="914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4" name="Rektangel 3"/>
            <p:cNvSpPr/>
            <p:nvPr/>
          </p:nvSpPr>
          <p:spPr>
            <a:xfrm>
              <a:off x="6300192" y="5204363"/>
              <a:ext cx="914400" cy="914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p>
          </p:txBody>
        </p:sp>
      </p:grpSp>
      <p:grpSp>
        <p:nvGrpSpPr>
          <p:cNvPr id="38914" name="Grupp 6"/>
          <p:cNvGrpSpPr>
            <a:grpSpLocks/>
          </p:cNvGrpSpPr>
          <p:nvPr/>
        </p:nvGrpSpPr>
        <p:grpSpPr bwMode="auto">
          <a:xfrm>
            <a:off x="5364163" y="3860800"/>
            <a:ext cx="2544762" cy="914400"/>
            <a:chOff x="2078008" y="4784729"/>
            <a:chExt cx="2544296" cy="914400"/>
          </a:xfrm>
        </p:grpSpPr>
        <p:sp>
          <p:nvSpPr>
            <p:cNvPr id="5" name="Rektangel 4"/>
            <p:cNvSpPr/>
            <p:nvPr/>
          </p:nvSpPr>
          <p:spPr>
            <a:xfrm>
              <a:off x="2078008" y="4784729"/>
              <a:ext cx="1006291"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6" name="Rektangel 5"/>
            <p:cNvSpPr/>
            <p:nvPr/>
          </p:nvSpPr>
          <p:spPr>
            <a:xfrm>
              <a:off x="3708071" y="4784729"/>
              <a:ext cx="914233"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p>
          </p:txBody>
        </p:sp>
      </p:grpSp>
      <p:sp>
        <p:nvSpPr>
          <p:cNvPr id="8" name="Rubrik 1"/>
          <p:cNvSpPr txBox="1">
            <a:spLocks/>
          </p:cNvSpPr>
          <p:nvPr/>
        </p:nvSpPr>
        <p:spPr>
          <a:xfrm>
            <a:off x="1401763" y="404813"/>
            <a:ext cx="7497762" cy="112395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sv-SE" sz="4400" smtClean="0"/>
              <a:t>The Arabic diglossia: </a:t>
            </a:r>
          </a:p>
          <a:p>
            <a:pPr fontAlgn="auto">
              <a:spcAft>
                <a:spcPts val="0"/>
              </a:spcAft>
              <a:defRPr/>
            </a:pPr>
            <a:r>
              <a:rPr lang="sv-SE" sz="4400" smtClean="0"/>
              <a:t>Levels or varieties/languages? </a:t>
            </a:r>
            <a:endParaRPr lang="sv-SE" sz="4400" dirty="0"/>
          </a:p>
        </p:txBody>
      </p:sp>
      <p:sp>
        <p:nvSpPr>
          <p:cNvPr id="9" name="10-uddig stjärna 8"/>
          <p:cNvSpPr/>
          <p:nvPr/>
        </p:nvSpPr>
        <p:spPr>
          <a:xfrm>
            <a:off x="1763713" y="2060575"/>
            <a:ext cx="914400" cy="914400"/>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sz="4400">
                <a:solidFill>
                  <a:srgbClr val="002060"/>
                </a:solidFill>
              </a:rPr>
              <a:t>?</a:t>
            </a:r>
            <a:endParaRPr lang="sv-SE" sz="4400">
              <a:solidFill>
                <a:srgbClr val="002060"/>
              </a:solidFill>
            </a:endParaRPr>
          </a:p>
        </p:txBody>
      </p:sp>
      <p:sp>
        <p:nvSpPr>
          <p:cNvPr id="10" name="10-uddig stjärna 9"/>
          <p:cNvSpPr/>
          <p:nvPr/>
        </p:nvSpPr>
        <p:spPr>
          <a:xfrm>
            <a:off x="6227763" y="2060575"/>
            <a:ext cx="914400" cy="914400"/>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sz="4400">
                <a:solidFill>
                  <a:srgbClr val="002060"/>
                </a:solidFill>
              </a:rPr>
              <a:t>?</a:t>
            </a:r>
            <a:endParaRPr lang="sv-SE" sz="440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upp 3"/>
          <p:cNvGrpSpPr>
            <a:grpSpLocks/>
          </p:cNvGrpSpPr>
          <p:nvPr/>
        </p:nvGrpSpPr>
        <p:grpSpPr bwMode="auto">
          <a:xfrm>
            <a:off x="2411413" y="2565400"/>
            <a:ext cx="2089150" cy="2152650"/>
            <a:chOff x="3443288" y="2303463"/>
            <a:chExt cx="2255837" cy="2152650"/>
          </a:xfrm>
        </p:grpSpPr>
        <p:pic>
          <p:nvPicPr>
            <p:cNvPr id="1026" name="Picture 2"/>
            <p:cNvPicPr>
              <a:picLocks noChangeAspect="1" noChangeArrowheads="1"/>
            </p:cNvPicPr>
            <p:nvPr/>
          </p:nvPicPr>
          <p:blipFill>
            <a:blip r:embed="rId2"/>
            <a:srcRect/>
            <a:stretch>
              <a:fillRect/>
            </a:stretch>
          </p:blipFill>
          <p:spPr bwMode="auto">
            <a:xfrm>
              <a:off x="3479285" y="2303463"/>
              <a:ext cx="2183842" cy="21526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39945" name="Picture 3"/>
            <p:cNvPicPr>
              <a:picLocks noChangeAspect="1" noChangeArrowheads="1"/>
            </p:cNvPicPr>
            <p:nvPr/>
          </p:nvPicPr>
          <p:blipFill>
            <a:blip r:embed="rId3"/>
            <a:srcRect/>
            <a:stretch>
              <a:fillRect/>
            </a:stretch>
          </p:blipFill>
          <p:spPr bwMode="auto">
            <a:xfrm>
              <a:off x="3443288" y="2303463"/>
              <a:ext cx="2255837" cy="2152650"/>
            </a:xfrm>
            <a:prstGeom prst="rect">
              <a:avLst/>
            </a:prstGeom>
            <a:noFill/>
            <a:ln w="9525">
              <a:noFill/>
              <a:miter lim="800000"/>
              <a:headEnd/>
              <a:tailEnd/>
            </a:ln>
          </p:spPr>
        </p:pic>
      </p:grpSp>
      <p:sp>
        <p:nvSpPr>
          <p:cNvPr id="7" name="Rubrik 1"/>
          <p:cNvSpPr txBox="1">
            <a:spLocks/>
          </p:cNvSpPr>
          <p:nvPr/>
        </p:nvSpPr>
        <p:spPr>
          <a:xfrm>
            <a:off x="1435100" y="274638"/>
            <a:ext cx="749935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sv-SE" smtClean="0"/>
              <a:t>The Arabic diglossia</a:t>
            </a:r>
            <a:endParaRPr lang="sv-SE" dirty="0"/>
          </a:p>
        </p:txBody>
      </p:sp>
      <p:sp>
        <p:nvSpPr>
          <p:cNvPr id="8" name="Bildtext ned 7"/>
          <p:cNvSpPr/>
          <p:nvPr/>
        </p:nvSpPr>
        <p:spPr>
          <a:xfrm>
            <a:off x="2411413" y="1417638"/>
            <a:ext cx="2089150" cy="114776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Monoloingual register variation?</a:t>
            </a:r>
            <a:endParaRPr lang="sv-SE"/>
          </a:p>
        </p:txBody>
      </p:sp>
      <p:grpSp>
        <p:nvGrpSpPr>
          <p:cNvPr id="39940" name="Grupp 8"/>
          <p:cNvGrpSpPr>
            <a:grpSpLocks/>
          </p:cNvGrpSpPr>
          <p:nvPr/>
        </p:nvGrpSpPr>
        <p:grpSpPr bwMode="auto">
          <a:xfrm rot="-5400000">
            <a:off x="6844506" y="2564607"/>
            <a:ext cx="2087563" cy="2152650"/>
            <a:chOff x="3443288" y="2303463"/>
            <a:chExt cx="2255837" cy="2152650"/>
          </a:xfrm>
        </p:grpSpPr>
        <p:pic>
          <p:nvPicPr>
            <p:cNvPr id="10" name="Picture 2"/>
            <p:cNvPicPr>
              <a:picLocks noChangeAspect="1" noChangeArrowheads="1"/>
            </p:cNvPicPr>
            <p:nvPr/>
          </p:nvPicPr>
          <p:blipFill>
            <a:blip r:embed="rId2"/>
            <a:srcRect/>
            <a:stretch>
              <a:fillRect/>
            </a:stretch>
          </p:blipFill>
          <p:spPr bwMode="auto">
            <a:xfrm>
              <a:off x="3479313" y="2303463"/>
              <a:ext cx="2183786" cy="21526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39943" name="Picture 3"/>
            <p:cNvPicPr>
              <a:picLocks noChangeAspect="1" noChangeArrowheads="1"/>
            </p:cNvPicPr>
            <p:nvPr/>
          </p:nvPicPr>
          <p:blipFill>
            <a:blip r:embed="rId3"/>
            <a:srcRect/>
            <a:stretch>
              <a:fillRect/>
            </a:stretch>
          </p:blipFill>
          <p:spPr bwMode="auto">
            <a:xfrm>
              <a:off x="3443288" y="2303463"/>
              <a:ext cx="2255837" cy="2152650"/>
            </a:xfrm>
            <a:prstGeom prst="rect">
              <a:avLst/>
            </a:prstGeom>
            <a:noFill/>
            <a:ln w="9525">
              <a:noFill/>
              <a:miter lim="800000"/>
              <a:headEnd/>
              <a:tailEnd/>
            </a:ln>
          </p:spPr>
        </p:pic>
      </p:grpSp>
      <p:sp>
        <p:nvSpPr>
          <p:cNvPr id="12" name="Bildtext ned 11"/>
          <p:cNvSpPr/>
          <p:nvPr/>
        </p:nvSpPr>
        <p:spPr>
          <a:xfrm>
            <a:off x="6811963" y="1417638"/>
            <a:ext cx="2152650" cy="117951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Bilingual code interaction?</a:t>
            </a:r>
            <a:endParaRPr lang="sv-S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err="1" smtClean="0">
                <a:solidFill>
                  <a:schemeClr val="tx2">
                    <a:satMod val="130000"/>
                  </a:schemeClr>
                </a:solidFill>
              </a:rPr>
              <a:t>Arabic</a:t>
            </a:r>
            <a:r>
              <a:rPr lang="sv-SE" dirty="0" smtClean="0">
                <a:solidFill>
                  <a:schemeClr val="tx2">
                    <a:satMod val="130000"/>
                  </a:schemeClr>
                </a:solidFill>
              </a:rPr>
              <a:t> </a:t>
            </a:r>
            <a:r>
              <a:rPr lang="sv-SE" dirty="0" err="1" smtClean="0">
                <a:solidFill>
                  <a:schemeClr val="tx2">
                    <a:satMod val="130000"/>
                  </a:schemeClr>
                </a:solidFill>
              </a:rPr>
              <a:t>diglossic</a:t>
            </a:r>
            <a:r>
              <a:rPr lang="sv-SE" dirty="0" smtClean="0">
                <a:solidFill>
                  <a:schemeClr val="tx2">
                    <a:satMod val="130000"/>
                  </a:schemeClr>
                </a:solidFill>
              </a:rPr>
              <a:t> </a:t>
            </a:r>
            <a:r>
              <a:rPr lang="sv-SE" dirty="0" err="1" smtClean="0">
                <a:solidFill>
                  <a:schemeClr val="tx2">
                    <a:satMod val="130000"/>
                  </a:schemeClr>
                </a:solidFill>
              </a:rPr>
              <a:t>case</a:t>
            </a:r>
            <a:endParaRPr lang="sv-SE" dirty="0">
              <a:solidFill>
                <a:schemeClr val="tx2">
                  <a:satMod val="130000"/>
                </a:schemeClr>
              </a:solidFill>
            </a:endParaRPr>
          </a:p>
        </p:txBody>
      </p:sp>
      <p:sp>
        <p:nvSpPr>
          <p:cNvPr id="40962" name="Platshållare för innehåll 2"/>
          <p:cNvSpPr>
            <a:spLocks noGrp="1"/>
          </p:cNvSpPr>
          <p:nvPr>
            <p:ph idx="1"/>
          </p:nvPr>
        </p:nvSpPr>
        <p:spPr/>
        <p:txBody>
          <a:bodyPr/>
          <a:lstStyle/>
          <a:p>
            <a:r>
              <a:rPr lang="sv-SE" i="1" smtClean="0"/>
              <a:t>”…(there may be very great differences between one ’dialect” of Arabic and another, to the point of mutural incomprehensibility), with little variation between the most educated and the least educated speakers”.  </a:t>
            </a:r>
            <a:r>
              <a:rPr lang="sv-SE" smtClean="0"/>
              <a:t>Hudson, R. A. </a:t>
            </a:r>
            <a:r>
              <a:rPr lang="sv-SE" i="1" smtClean="0"/>
              <a:t>Sociolinguistics </a:t>
            </a:r>
            <a:r>
              <a:rPr lang="sv-SE" smtClean="0"/>
              <a:t>(p. 54). </a:t>
            </a:r>
            <a:endParaRPr lang="sv-SE" i="1" smtClean="0"/>
          </a:p>
          <a:p>
            <a:endParaRPr lang="sv-SE" i="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fontAlgn="auto">
              <a:spcAft>
                <a:spcPts val="0"/>
              </a:spcAft>
              <a:defRPr/>
            </a:pPr>
            <a:r>
              <a:rPr lang="sv-SE" smtClean="0">
                <a:solidFill>
                  <a:schemeClr val="tx2">
                    <a:satMod val="130000"/>
                  </a:schemeClr>
                </a:solidFill>
              </a:rPr>
              <a:t>Examples on ”functional level” (2)</a:t>
            </a:r>
            <a:endParaRPr lang="sv-SE" dirty="0">
              <a:solidFill>
                <a:schemeClr val="tx2">
                  <a:satMod val="130000"/>
                </a:schemeClr>
              </a:solidFill>
            </a:endParaRPr>
          </a:p>
        </p:txBody>
      </p:sp>
      <p:sp>
        <p:nvSpPr>
          <p:cNvPr id="41986" name="Platshållare för innehåll 2"/>
          <p:cNvSpPr>
            <a:spLocks noGrp="1"/>
          </p:cNvSpPr>
          <p:nvPr>
            <p:ph idx="1"/>
          </p:nvPr>
        </p:nvSpPr>
        <p:spPr/>
        <p:txBody>
          <a:bodyPr/>
          <a:lstStyle/>
          <a:p>
            <a:r>
              <a:rPr lang="sv-SE" smtClean="0"/>
              <a:t>English: ”what do you want?”</a:t>
            </a:r>
          </a:p>
          <a:p>
            <a:r>
              <a:rPr lang="sv-SE" smtClean="0"/>
              <a:t>Arabic: </a:t>
            </a:r>
          </a:p>
          <a:p>
            <a:pPr lvl="1"/>
            <a:r>
              <a:rPr lang="sv-SE" smtClean="0"/>
              <a:t>MSA: </a:t>
            </a:r>
            <a:r>
              <a:rPr lang="sv-SE" b="1" i="1" smtClean="0"/>
              <a:t>maatha toreed?</a:t>
            </a:r>
          </a:p>
          <a:p>
            <a:pPr lvl="1"/>
            <a:r>
              <a:rPr lang="sv-SE" i="1" smtClean="0"/>
              <a:t>EA: aewiz eh? </a:t>
            </a:r>
          </a:p>
          <a:p>
            <a:pPr lvl="1"/>
            <a:r>
              <a:rPr lang="sv-SE" i="1" smtClean="0"/>
              <a:t>LA: shoo biddak?</a:t>
            </a:r>
          </a:p>
          <a:p>
            <a:pPr lvl="1"/>
            <a:r>
              <a:rPr lang="sv-SE" i="1" smtClean="0"/>
              <a:t>IA: shetreed? </a:t>
            </a:r>
          </a:p>
          <a:p>
            <a:pPr lvl="1"/>
            <a:r>
              <a:rPr lang="sv-SE" i="1" smtClean="0"/>
              <a:t>GA: (ee-)shtebee? </a:t>
            </a:r>
          </a:p>
          <a:p>
            <a:pPr lvl="1"/>
            <a:endParaRPr lang="sv-S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fontAlgn="auto">
              <a:spcAft>
                <a:spcPts val="0"/>
              </a:spcAft>
              <a:defRPr/>
            </a:pPr>
            <a:r>
              <a:rPr lang="sv-SE" dirty="0" smtClean="0">
                <a:solidFill>
                  <a:schemeClr val="tx2">
                    <a:satMod val="130000"/>
                  </a:schemeClr>
                </a:solidFill>
              </a:rPr>
              <a:t>International (?) </a:t>
            </a:r>
            <a:r>
              <a:rPr lang="sv-SE" dirty="0" err="1" smtClean="0">
                <a:solidFill>
                  <a:schemeClr val="tx2">
                    <a:satMod val="130000"/>
                  </a:schemeClr>
                </a:solidFill>
              </a:rPr>
              <a:t>languages</a:t>
            </a:r>
            <a:r>
              <a:rPr lang="sv-SE" dirty="0" smtClean="0">
                <a:solidFill>
                  <a:schemeClr val="tx2">
                    <a:satMod val="130000"/>
                  </a:schemeClr>
                </a:solidFill>
              </a:rPr>
              <a:t>: ”</a:t>
            </a:r>
            <a:r>
              <a:rPr lang="sv-SE" dirty="0" err="1" smtClean="0">
                <a:solidFill>
                  <a:schemeClr val="tx2">
                    <a:satMod val="130000"/>
                  </a:schemeClr>
                </a:solidFill>
              </a:rPr>
              <a:t>Interoperability</a:t>
            </a:r>
            <a:r>
              <a:rPr lang="sv-SE" dirty="0" smtClean="0">
                <a:solidFill>
                  <a:schemeClr val="tx2">
                    <a:satMod val="130000"/>
                  </a:schemeClr>
                </a:solidFill>
              </a:rPr>
              <a:t>”</a:t>
            </a:r>
            <a:endParaRPr lang="sv-SE" dirty="0">
              <a:solidFill>
                <a:schemeClr val="tx2">
                  <a:satMod val="130000"/>
                </a:schemeClr>
              </a:solidFill>
            </a:endParaRPr>
          </a:p>
        </p:txBody>
      </p:sp>
      <p:sp>
        <p:nvSpPr>
          <p:cNvPr id="3" name="Platshållare för innehåll 2"/>
          <p:cNvSpPr>
            <a:spLocks noGrp="1"/>
          </p:cNvSpPr>
          <p:nvPr>
            <p:ph idx="1"/>
          </p:nvPr>
        </p:nvSpPr>
        <p:spPr/>
        <p:txBody>
          <a:bodyPr/>
          <a:lstStyle/>
          <a:p>
            <a:r>
              <a:rPr lang="sv-SE" smtClean="0"/>
              <a:t>Languages used by the UN (official website): </a:t>
            </a:r>
          </a:p>
          <a:p>
            <a:pPr lvl="1"/>
            <a:r>
              <a:rPr lang="sv-SE" smtClean="0"/>
              <a:t>Arabic</a:t>
            </a:r>
          </a:p>
          <a:p>
            <a:pPr lvl="1"/>
            <a:r>
              <a:rPr lang="sv-SE" smtClean="0"/>
              <a:t>English</a:t>
            </a:r>
          </a:p>
          <a:p>
            <a:pPr lvl="1"/>
            <a:r>
              <a:rPr lang="sv-SE" smtClean="0"/>
              <a:t>French </a:t>
            </a:r>
          </a:p>
          <a:p>
            <a:pPr lvl="1"/>
            <a:r>
              <a:rPr lang="sv-SE" smtClean="0"/>
              <a:t>Russian</a:t>
            </a:r>
          </a:p>
          <a:p>
            <a:pPr lvl="1"/>
            <a:r>
              <a:rPr lang="sv-SE" smtClean="0"/>
              <a:t>Spanish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latshållare för innehåll 2"/>
          <p:cNvSpPr>
            <a:spLocks noGrp="1"/>
          </p:cNvSpPr>
          <p:nvPr>
            <p:ph idx="1"/>
          </p:nvPr>
        </p:nvSpPr>
        <p:spPr/>
        <p:txBody>
          <a:bodyPr/>
          <a:lstStyle/>
          <a:p>
            <a:r>
              <a:rPr lang="sv-SE" smtClean="0"/>
              <a:t>English: ”where are you going?”</a:t>
            </a:r>
          </a:p>
          <a:p>
            <a:r>
              <a:rPr lang="sv-SE" smtClean="0"/>
              <a:t>Arabic: </a:t>
            </a:r>
          </a:p>
          <a:p>
            <a:pPr lvl="1"/>
            <a:r>
              <a:rPr lang="sv-SE" smtClean="0"/>
              <a:t>MSA: </a:t>
            </a:r>
            <a:r>
              <a:rPr lang="sv-SE" b="1" i="1" smtClean="0"/>
              <a:t>ila ayna tadh-hab?</a:t>
            </a:r>
          </a:p>
          <a:p>
            <a:pPr lvl="1"/>
            <a:r>
              <a:rPr lang="sv-SE" i="1" smtClean="0"/>
              <a:t>EA: raayiH feen? </a:t>
            </a:r>
          </a:p>
          <a:p>
            <a:pPr lvl="1"/>
            <a:r>
              <a:rPr lang="sv-SE" i="1" smtClean="0"/>
              <a:t>LA: laween raayeH?</a:t>
            </a:r>
          </a:p>
          <a:p>
            <a:pPr lvl="1"/>
            <a:r>
              <a:rPr lang="sv-SE" i="1" smtClean="0"/>
              <a:t>IA: wein raayeH?</a:t>
            </a:r>
          </a:p>
        </p:txBody>
      </p:sp>
      <p:sp>
        <p:nvSpPr>
          <p:cNvPr id="6" name="Rubrik 1"/>
          <p:cNvSpPr>
            <a:spLocks noGrp="1"/>
          </p:cNvSpPr>
          <p:nvPr>
            <p:ph type="title"/>
          </p:nvPr>
        </p:nvSpPr>
        <p:spPr/>
        <p:txBody>
          <a:bodyPr>
            <a:normAutofit fontScale="90000"/>
          </a:bodyPr>
          <a:lstStyle/>
          <a:p>
            <a:pPr fontAlgn="auto">
              <a:spcAft>
                <a:spcPts val="0"/>
              </a:spcAft>
              <a:defRPr/>
            </a:pPr>
            <a:r>
              <a:rPr lang="sv-SE" smtClean="0">
                <a:solidFill>
                  <a:schemeClr val="tx2">
                    <a:satMod val="130000"/>
                  </a:schemeClr>
                </a:solidFill>
              </a:rPr>
              <a:t>Examples on ”functional level” (2)</a:t>
            </a:r>
            <a:endParaRPr lang="sv-SE"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upp 3"/>
          <p:cNvGrpSpPr>
            <a:grpSpLocks/>
          </p:cNvGrpSpPr>
          <p:nvPr/>
        </p:nvGrpSpPr>
        <p:grpSpPr bwMode="auto">
          <a:xfrm>
            <a:off x="2468563" y="2636838"/>
            <a:ext cx="936625" cy="2152650"/>
            <a:chOff x="3443288" y="2303463"/>
            <a:chExt cx="2255837" cy="2152650"/>
          </a:xfrm>
        </p:grpSpPr>
        <p:pic>
          <p:nvPicPr>
            <p:cNvPr id="1026" name="Picture 2"/>
            <p:cNvPicPr>
              <a:picLocks noChangeAspect="1" noChangeArrowheads="1"/>
            </p:cNvPicPr>
            <p:nvPr/>
          </p:nvPicPr>
          <p:blipFill>
            <a:blip r:embed="rId2"/>
            <a:srcRect/>
            <a:stretch>
              <a:fillRect/>
            </a:stretch>
          </p:blipFill>
          <p:spPr bwMode="auto">
            <a:xfrm>
              <a:off x="3481523" y="2303463"/>
              <a:ext cx="2179368" cy="21526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44049" name="Picture 3"/>
            <p:cNvPicPr>
              <a:picLocks noChangeAspect="1" noChangeArrowheads="1"/>
            </p:cNvPicPr>
            <p:nvPr/>
          </p:nvPicPr>
          <p:blipFill>
            <a:blip r:embed="rId3"/>
            <a:srcRect/>
            <a:stretch>
              <a:fillRect/>
            </a:stretch>
          </p:blipFill>
          <p:spPr bwMode="auto">
            <a:xfrm>
              <a:off x="3443288" y="2303463"/>
              <a:ext cx="2255837" cy="2152650"/>
            </a:xfrm>
            <a:prstGeom prst="rect">
              <a:avLst/>
            </a:prstGeom>
            <a:noFill/>
            <a:ln w="9525">
              <a:noFill/>
              <a:miter lim="800000"/>
              <a:headEnd/>
              <a:tailEnd/>
            </a:ln>
          </p:spPr>
        </p:pic>
      </p:grpSp>
      <p:grpSp>
        <p:nvGrpSpPr>
          <p:cNvPr id="44034" name="Grupp 4"/>
          <p:cNvGrpSpPr>
            <a:grpSpLocks/>
          </p:cNvGrpSpPr>
          <p:nvPr/>
        </p:nvGrpSpPr>
        <p:grpSpPr bwMode="auto">
          <a:xfrm>
            <a:off x="4284663" y="2636838"/>
            <a:ext cx="935037" cy="2152650"/>
            <a:chOff x="3443288" y="2303463"/>
            <a:chExt cx="2255837" cy="2152650"/>
          </a:xfrm>
        </p:grpSpPr>
        <p:pic>
          <p:nvPicPr>
            <p:cNvPr id="6" name="Picture 2"/>
            <p:cNvPicPr>
              <a:picLocks noChangeAspect="1" noChangeArrowheads="1"/>
            </p:cNvPicPr>
            <p:nvPr/>
          </p:nvPicPr>
          <p:blipFill>
            <a:blip r:embed="rId2"/>
            <a:srcRect/>
            <a:stretch>
              <a:fillRect/>
            </a:stretch>
          </p:blipFill>
          <p:spPr bwMode="auto">
            <a:xfrm>
              <a:off x="3481587" y="2303463"/>
              <a:ext cx="2179238" cy="21526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44047" name="Picture 3"/>
            <p:cNvPicPr>
              <a:picLocks noChangeAspect="1" noChangeArrowheads="1"/>
            </p:cNvPicPr>
            <p:nvPr/>
          </p:nvPicPr>
          <p:blipFill>
            <a:blip r:embed="rId3"/>
            <a:srcRect/>
            <a:stretch>
              <a:fillRect/>
            </a:stretch>
          </p:blipFill>
          <p:spPr bwMode="auto">
            <a:xfrm>
              <a:off x="3443288" y="2303463"/>
              <a:ext cx="2255837" cy="2152650"/>
            </a:xfrm>
            <a:prstGeom prst="rect">
              <a:avLst/>
            </a:prstGeom>
            <a:noFill/>
            <a:ln w="9525">
              <a:noFill/>
              <a:miter lim="800000"/>
              <a:headEnd/>
              <a:tailEnd/>
            </a:ln>
          </p:spPr>
        </p:pic>
      </p:grpSp>
      <p:grpSp>
        <p:nvGrpSpPr>
          <p:cNvPr id="44035" name="Grupp 7"/>
          <p:cNvGrpSpPr>
            <a:grpSpLocks/>
          </p:cNvGrpSpPr>
          <p:nvPr/>
        </p:nvGrpSpPr>
        <p:grpSpPr bwMode="auto">
          <a:xfrm>
            <a:off x="7596188" y="2636838"/>
            <a:ext cx="936625" cy="2152650"/>
            <a:chOff x="3443288" y="2303463"/>
            <a:chExt cx="2255837" cy="2152650"/>
          </a:xfrm>
        </p:grpSpPr>
        <p:pic>
          <p:nvPicPr>
            <p:cNvPr id="9" name="Picture 2"/>
            <p:cNvPicPr>
              <a:picLocks noChangeAspect="1" noChangeArrowheads="1"/>
            </p:cNvPicPr>
            <p:nvPr/>
          </p:nvPicPr>
          <p:blipFill>
            <a:blip r:embed="rId2"/>
            <a:srcRect/>
            <a:stretch>
              <a:fillRect/>
            </a:stretch>
          </p:blipFill>
          <p:spPr bwMode="auto">
            <a:xfrm>
              <a:off x="3481523" y="2303463"/>
              <a:ext cx="2179368" cy="21526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44045" name="Picture 3"/>
            <p:cNvPicPr>
              <a:picLocks noChangeAspect="1" noChangeArrowheads="1"/>
            </p:cNvPicPr>
            <p:nvPr/>
          </p:nvPicPr>
          <p:blipFill>
            <a:blip r:embed="rId3"/>
            <a:srcRect/>
            <a:stretch>
              <a:fillRect/>
            </a:stretch>
          </p:blipFill>
          <p:spPr bwMode="auto">
            <a:xfrm>
              <a:off x="3443288" y="2303463"/>
              <a:ext cx="2255837" cy="2152650"/>
            </a:xfrm>
            <a:prstGeom prst="rect">
              <a:avLst/>
            </a:prstGeom>
            <a:noFill/>
            <a:ln w="9525">
              <a:noFill/>
              <a:miter lim="800000"/>
              <a:headEnd/>
              <a:tailEnd/>
            </a:ln>
          </p:spPr>
        </p:pic>
      </p:grpSp>
      <p:grpSp>
        <p:nvGrpSpPr>
          <p:cNvPr id="44036" name="Grupp 10"/>
          <p:cNvGrpSpPr>
            <a:grpSpLocks/>
          </p:cNvGrpSpPr>
          <p:nvPr/>
        </p:nvGrpSpPr>
        <p:grpSpPr bwMode="auto">
          <a:xfrm>
            <a:off x="6227763" y="2636838"/>
            <a:ext cx="936625" cy="2152650"/>
            <a:chOff x="3443288" y="2303463"/>
            <a:chExt cx="2255837" cy="2152650"/>
          </a:xfrm>
        </p:grpSpPr>
        <p:pic>
          <p:nvPicPr>
            <p:cNvPr id="12" name="Picture 2"/>
            <p:cNvPicPr>
              <a:picLocks noChangeAspect="1" noChangeArrowheads="1"/>
            </p:cNvPicPr>
            <p:nvPr/>
          </p:nvPicPr>
          <p:blipFill>
            <a:blip r:embed="rId2"/>
            <a:srcRect/>
            <a:stretch>
              <a:fillRect/>
            </a:stretch>
          </p:blipFill>
          <p:spPr bwMode="auto">
            <a:xfrm>
              <a:off x="3481523" y="2303463"/>
              <a:ext cx="2179368" cy="21526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44043" name="Picture 3"/>
            <p:cNvPicPr>
              <a:picLocks noChangeAspect="1" noChangeArrowheads="1"/>
            </p:cNvPicPr>
            <p:nvPr/>
          </p:nvPicPr>
          <p:blipFill>
            <a:blip r:embed="rId3"/>
            <a:srcRect/>
            <a:stretch>
              <a:fillRect/>
            </a:stretch>
          </p:blipFill>
          <p:spPr bwMode="auto">
            <a:xfrm>
              <a:off x="3443288" y="2303463"/>
              <a:ext cx="2255837" cy="2152650"/>
            </a:xfrm>
            <a:prstGeom prst="rect">
              <a:avLst/>
            </a:prstGeom>
            <a:noFill/>
            <a:ln w="9525">
              <a:noFill/>
              <a:miter lim="800000"/>
              <a:headEnd/>
              <a:tailEnd/>
            </a:ln>
          </p:spPr>
        </p:pic>
      </p:grpSp>
      <p:sp>
        <p:nvSpPr>
          <p:cNvPr id="17" name="Rubrik 1"/>
          <p:cNvSpPr txBox="1">
            <a:spLocks/>
          </p:cNvSpPr>
          <p:nvPr/>
        </p:nvSpPr>
        <p:spPr>
          <a:xfrm>
            <a:off x="1435100" y="274638"/>
            <a:ext cx="749935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sv-SE" smtClean="0"/>
              <a:t>The Arabic diglossia</a:t>
            </a:r>
            <a:endParaRPr lang="sv-SE" dirty="0"/>
          </a:p>
        </p:txBody>
      </p:sp>
      <p:sp>
        <p:nvSpPr>
          <p:cNvPr id="2" name="Bildtext ned 1"/>
          <p:cNvSpPr/>
          <p:nvPr/>
        </p:nvSpPr>
        <p:spPr>
          <a:xfrm>
            <a:off x="2490788" y="1728788"/>
            <a:ext cx="9144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EA</a:t>
            </a:r>
            <a:endParaRPr lang="sv-SE"/>
          </a:p>
        </p:txBody>
      </p:sp>
      <p:sp>
        <p:nvSpPr>
          <p:cNvPr id="20" name="Bildtext ned 19"/>
          <p:cNvSpPr/>
          <p:nvPr/>
        </p:nvSpPr>
        <p:spPr>
          <a:xfrm>
            <a:off x="7618413" y="1722438"/>
            <a:ext cx="9144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a:t>
            </a:r>
            <a:endParaRPr lang="sv-SE"/>
          </a:p>
        </p:txBody>
      </p:sp>
      <p:sp>
        <p:nvSpPr>
          <p:cNvPr id="21" name="Bildtext ned 20"/>
          <p:cNvSpPr/>
          <p:nvPr/>
        </p:nvSpPr>
        <p:spPr>
          <a:xfrm>
            <a:off x="6234113" y="1722438"/>
            <a:ext cx="9144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IA</a:t>
            </a:r>
            <a:endParaRPr lang="sv-SE"/>
          </a:p>
        </p:txBody>
      </p:sp>
      <p:sp>
        <p:nvSpPr>
          <p:cNvPr id="22" name="Bildtext ned 21"/>
          <p:cNvSpPr/>
          <p:nvPr/>
        </p:nvSpPr>
        <p:spPr>
          <a:xfrm>
            <a:off x="4305300" y="1722438"/>
            <a:ext cx="9144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GA</a:t>
            </a:r>
            <a:endParaRPr lang="sv-S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1435100" y="1524000"/>
            <a:ext cx="3657600" cy="4664075"/>
          </a:xfrm>
        </p:spPr>
        <p:txBody>
          <a:bodyPr>
            <a:normAutofit fontScale="92500"/>
          </a:bodyPr>
          <a:lstStyle/>
          <a:p>
            <a:pPr marL="365760" indent="-283464" algn="ctr" fontAlgn="auto">
              <a:spcAft>
                <a:spcPts val="0"/>
              </a:spcAft>
              <a:buFont typeface="Wingdings 2"/>
              <a:buChar char=""/>
              <a:defRPr/>
            </a:pPr>
            <a:r>
              <a:rPr lang="sv-SE" smtClean="0"/>
              <a:t>Listening: 2</a:t>
            </a:r>
          </a:p>
          <a:p>
            <a:pPr marL="365760" indent="-283464" fontAlgn="auto">
              <a:spcAft>
                <a:spcPts val="0"/>
              </a:spcAft>
              <a:buFont typeface="Wingdings 2"/>
              <a:buChar char=""/>
              <a:defRPr/>
            </a:pPr>
            <a:r>
              <a:rPr lang="sv-SE" i="1" smtClean="0"/>
              <a:t>”… Can reliably understand face-to-face speech in a standard dialect, delivered at a normal rate with some repetition and rewording, by a </a:t>
            </a:r>
            <a:r>
              <a:rPr lang="sv-SE" i="1" smtClean="0">
                <a:solidFill>
                  <a:srgbClr val="FF0000"/>
                </a:solidFill>
              </a:rPr>
              <a:t>native speaker</a:t>
            </a:r>
            <a:r>
              <a:rPr lang="sv-SE" i="1" smtClean="0"/>
              <a:t> not used to speaking with non-natives.</a:t>
            </a:r>
            <a:endParaRPr lang="sv-SE"/>
          </a:p>
        </p:txBody>
      </p:sp>
      <p:sp>
        <p:nvSpPr>
          <p:cNvPr id="4" name="Platshållare för innehåll 3"/>
          <p:cNvSpPr>
            <a:spLocks noGrp="1"/>
          </p:cNvSpPr>
          <p:nvPr>
            <p:ph sz="half" idx="2"/>
          </p:nvPr>
        </p:nvSpPr>
        <p:spPr>
          <a:xfrm>
            <a:off x="5276850" y="1524000"/>
            <a:ext cx="3657600" cy="4664075"/>
          </a:xfrm>
        </p:spPr>
        <p:txBody>
          <a:bodyPr>
            <a:normAutofit fontScale="92500"/>
          </a:bodyPr>
          <a:lstStyle/>
          <a:p>
            <a:pPr marL="365760" indent="-283464" algn="ctr" fontAlgn="auto">
              <a:spcAft>
                <a:spcPts val="0"/>
              </a:spcAft>
              <a:buFont typeface="Wingdings 2"/>
              <a:buChar char=""/>
              <a:defRPr/>
            </a:pPr>
            <a:r>
              <a:rPr lang="sv-SE" smtClean="0"/>
              <a:t>Listening: 3</a:t>
            </a:r>
          </a:p>
          <a:p>
            <a:pPr marL="365760" indent="-283464" fontAlgn="auto">
              <a:spcAft>
                <a:spcPts val="0"/>
              </a:spcAft>
              <a:buFont typeface="Wingdings 2"/>
              <a:buChar char=""/>
              <a:defRPr/>
            </a:pPr>
            <a:r>
              <a:rPr lang="sv-SE" i="1" smtClean="0"/>
              <a:t>”… Can follow accurately the essentials of conversations among educated </a:t>
            </a:r>
            <a:r>
              <a:rPr lang="sv-SE" i="1" smtClean="0">
                <a:solidFill>
                  <a:srgbClr val="FF0000"/>
                </a:solidFill>
              </a:rPr>
              <a:t>native speakers</a:t>
            </a:r>
            <a:r>
              <a:rPr lang="sv-SE" i="1" smtClean="0"/>
              <a:t>,  lectures on general subjects…</a:t>
            </a:r>
            <a:endParaRPr lang="sv-SE"/>
          </a:p>
        </p:txBody>
      </p:sp>
      <p:sp>
        <p:nvSpPr>
          <p:cNvPr id="5" name="Rubrik 1"/>
          <p:cNvSpPr>
            <a:spLocks noGrp="1"/>
          </p:cNvSpPr>
          <p:nvPr>
            <p:ph type="title"/>
          </p:nvPr>
        </p:nvSpPr>
        <p:spPr>
          <a:xfrm>
            <a:off x="1435100" y="274638"/>
            <a:ext cx="7499350" cy="1143000"/>
          </a:xfrm>
        </p:spPr>
        <p:txBody>
          <a:bodyPr>
            <a:normAutofit fontScale="90000"/>
          </a:bodyPr>
          <a:lstStyle/>
          <a:p>
            <a:pPr fontAlgn="auto">
              <a:spcAft>
                <a:spcPts val="0"/>
              </a:spcAft>
              <a:defRPr/>
            </a:pPr>
            <a:r>
              <a:rPr lang="sv-SE" sz="4000" smtClean="0">
                <a:solidFill>
                  <a:schemeClr val="tx2">
                    <a:satMod val="130000"/>
                  </a:schemeClr>
                </a:solidFill>
              </a:rPr>
              <a:t>References in STANAG to the proficiency of ”native” speaker/listener</a:t>
            </a:r>
            <a:endParaRPr lang="sv-SE" sz="4000">
              <a:solidFill>
                <a:schemeClr val="tx2">
                  <a:satMod val="13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1435100" y="1524000"/>
            <a:ext cx="3657600" cy="4664075"/>
          </a:xfrm>
        </p:spPr>
        <p:txBody>
          <a:bodyPr>
            <a:normAutofit lnSpcReduction="10000"/>
          </a:bodyPr>
          <a:lstStyle/>
          <a:p>
            <a:pPr marL="365760" indent="-283464" algn="ctr" fontAlgn="auto">
              <a:spcAft>
                <a:spcPts val="0"/>
              </a:spcAft>
              <a:buFont typeface="Wingdings 2"/>
              <a:buChar char=""/>
              <a:defRPr/>
            </a:pPr>
            <a:r>
              <a:rPr lang="sv-SE" smtClean="0"/>
              <a:t>Listening: 4</a:t>
            </a:r>
          </a:p>
          <a:p>
            <a:pPr marL="365760" indent="-283464" fontAlgn="auto">
              <a:spcAft>
                <a:spcPts val="0"/>
              </a:spcAft>
              <a:buFont typeface="Wingdings 2"/>
              <a:buChar char=""/>
              <a:defRPr/>
            </a:pPr>
            <a:r>
              <a:rPr lang="sv-SE" i="1" smtClean="0"/>
              <a:t>”… Readily understands utterances made in the media and in convesations among </a:t>
            </a:r>
            <a:r>
              <a:rPr lang="sv-SE" i="1" smtClean="0">
                <a:solidFill>
                  <a:srgbClr val="FF0000"/>
                </a:solidFill>
              </a:rPr>
              <a:t>native speakers</a:t>
            </a:r>
            <a:r>
              <a:rPr lang="sv-SE" i="1" smtClean="0"/>
              <a:t> both globally and in detail, generally comprehends regionalisms and dialects. </a:t>
            </a:r>
            <a:endParaRPr lang="sv-SE"/>
          </a:p>
        </p:txBody>
      </p:sp>
      <p:sp>
        <p:nvSpPr>
          <p:cNvPr id="4" name="Platshållare för innehåll 3"/>
          <p:cNvSpPr>
            <a:spLocks noGrp="1"/>
          </p:cNvSpPr>
          <p:nvPr>
            <p:ph sz="half" idx="2"/>
          </p:nvPr>
        </p:nvSpPr>
        <p:spPr>
          <a:xfrm>
            <a:off x="5276850" y="1524000"/>
            <a:ext cx="3657600" cy="4664075"/>
          </a:xfrm>
        </p:spPr>
        <p:txBody>
          <a:bodyPr>
            <a:normAutofit lnSpcReduction="10000"/>
          </a:bodyPr>
          <a:lstStyle/>
          <a:p>
            <a:pPr marL="365760" indent="-283464" algn="ctr" fontAlgn="auto">
              <a:spcAft>
                <a:spcPts val="0"/>
              </a:spcAft>
              <a:buFont typeface="Wingdings 2"/>
              <a:buChar char=""/>
              <a:defRPr/>
            </a:pPr>
            <a:r>
              <a:rPr lang="sv-SE" smtClean="0"/>
              <a:t>Listening 5</a:t>
            </a:r>
          </a:p>
          <a:p>
            <a:pPr marL="365760" indent="-283464" fontAlgn="auto">
              <a:spcAft>
                <a:spcPts val="0"/>
              </a:spcAft>
              <a:buFont typeface="Wingdings 2"/>
              <a:buChar char=""/>
              <a:defRPr/>
            </a:pPr>
            <a:r>
              <a:rPr lang="sv-SE" i="1" smtClean="0"/>
              <a:t>”… Comprehension equivalent to that of the well-educated </a:t>
            </a:r>
            <a:r>
              <a:rPr lang="sv-SE" i="1" smtClean="0">
                <a:solidFill>
                  <a:srgbClr val="FF0000"/>
                </a:solidFill>
              </a:rPr>
              <a:t>native listener</a:t>
            </a:r>
            <a:r>
              <a:rPr lang="sv-SE" i="1" smtClean="0"/>
              <a:t>. Able to fully understand all forms and styles of speech intelligible to the well-educated native listener…</a:t>
            </a:r>
            <a:endParaRPr lang="sv-SE"/>
          </a:p>
        </p:txBody>
      </p:sp>
      <p:sp>
        <p:nvSpPr>
          <p:cNvPr id="6" name="Rubrik 1"/>
          <p:cNvSpPr>
            <a:spLocks noGrp="1"/>
          </p:cNvSpPr>
          <p:nvPr>
            <p:ph type="title"/>
          </p:nvPr>
        </p:nvSpPr>
        <p:spPr>
          <a:xfrm>
            <a:off x="1435100" y="274638"/>
            <a:ext cx="7499350" cy="1143000"/>
          </a:xfrm>
        </p:spPr>
        <p:txBody>
          <a:bodyPr>
            <a:normAutofit fontScale="90000"/>
          </a:bodyPr>
          <a:lstStyle/>
          <a:p>
            <a:pPr fontAlgn="auto">
              <a:spcAft>
                <a:spcPts val="0"/>
              </a:spcAft>
              <a:defRPr/>
            </a:pPr>
            <a:r>
              <a:rPr lang="sv-SE" sz="4000" smtClean="0">
                <a:solidFill>
                  <a:schemeClr val="tx2">
                    <a:satMod val="130000"/>
                  </a:schemeClr>
                </a:solidFill>
              </a:rPr>
              <a:t>References in STANAG to the proficiency of ”native” speaker/listener</a:t>
            </a:r>
            <a:endParaRPr lang="sv-SE" sz="4000">
              <a:solidFill>
                <a:schemeClr val="tx2">
                  <a:satMod val="13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tshållare för innehåll 2"/>
          <p:cNvSpPr>
            <a:spLocks noGrp="1"/>
          </p:cNvSpPr>
          <p:nvPr>
            <p:ph sz="half" idx="1"/>
          </p:nvPr>
        </p:nvSpPr>
        <p:spPr>
          <a:xfrm>
            <a:off x="1435100" y="1524000"/>
            <a:ext cx="3657600" cy="4664075"/>
          </a:xfrm>
        </p:spPr>
        <p:txBody>
          <a:bodyPr/>
          <a:lstStyle/>
          <a:p>
            <a:pPr algn="ctr"/>
            <a:r>
              <a:rPr lang="sv-SE" smtClean="0"/>
              <a:t>Speaking: 2</a:t>
            </a:r>
          </a:p>
          <a:p>
            <a:r>
              <a:rPr lang="sv-SE" i="1" smtClean="0"/>
              <a:t>”… Can interact with </a:t>
            </a:r>
            <a:r>
              <a:rPr lang="sv-SE" i="1" smtClean="0">
                <a:solidFill>
                  <a:srgbClr val="FF0000"/>
                </a:solidFill>
              </a:rPr>
              <a:t>native speakers</a:t>
            </a:r>
            <a:r>
              <a:rPr lang="sv-SE" i="1" smtClean="0"/>
              <a:t> not used to to speaking with </a:t>
            </a:r>
            <a:r>
              <a:rPr lang="sv-SE" i="1" smtClean="0">
                <a:solidFill>
                  <a:srgbClr val="FF0000"/>
                </a:solidFill>
              </a:rPr>
              <a:t>non-natives</a:t>
            </a:r>
            <a:r>
              <a:rPr lang="sv-SE" i="1" smtClean="0"/>
              <a:t>, although </a:t>
            </a:r>
            <a:r>
              <a:rPr lang="sv-SE" i="1" smtClean="0">
                <a:solidFill>
                  <a:srgbClr val="FF0000"/>
                </a:solidFill>
              </a:rPr>
              <a:t>natives</a:t>
            </a:r>
            <a:r>
              <a:rPr lang="sv-SE" i="1" smtClean="0"/>
              <a:t> may have to adjust to some limitations.”</a:t>
            </a:r>
            <a:endParaRPr lang="sv-SE" smtClean="0"/>
          </a:p>
        </p:txBody>
      </p:sp>
      <p:sp>
        <p:nvSpPr>
          <p:cNvPr id="47106" name="Platshållare för innehåll 3"/>
          <p:cNvSpPr>
            <a:spLocks noGrp="1"/>
          </p:cNvSpPr>
          <p:nvPr>
            <p:ph sz="half" idx="2"/>
          </p:nvPr>
        </p:nvSpPr>
        <p:spPr>
          <a:xfrm>
            <a:off x="5276850" y="1524000"/>
            <a:ext cx="3657600" cy="4664075"/>
          </a:xfrm>
        </p:spPr>
        <p:txBody>
          <a:bodyPr/>
          <a:lstStyle/>
          <a:p>
            <a:pPr algn="ctr"/>
            <a:r>
              <a:rPr lang="sv-SE" smtClean="0"/>
              <a:t>Speaking: 3</a:t>
            </a:r>
          </a:p>
          <a:p>
            <a:r>
              <a:rPr lang="sv-SE" i="1" smtClean="0"/>
              <a:t>”… Can use the language clearly and relatively naturally to elaborate on conepts freely and ake ideas easily understandable to </a:t>
            </a:r>
            <a:r>
              <a:rPr lang="sv-SE" i="1" smtClean="0">
                <a:solidFill>
                  <a:srgbClr val="FF0000"/>
                </a:solidFill>
              </a:rPr>
              <a:t>native speakers</a:t>
            </a:r>
            <a:r>
              <a:rPr lang="sv-SE" i="1" smtClean="0"/>
              <a:t>.”</a:t>
            </a:r>
            <a:endParaRPr lang="sv-SE" smtClean="0"/>
          </a:p>
        </p:txBody>
      </p:sp>
      <p:sp>
        <p:nvSpPr>
          <p:cNvPr id="5" name="Rubrik 1"/>
          <p:cNvSpPr>
            <a:spLocks noGrp="1"/>
          </p:cNvSpPr>
          <p:nvPr>
            <p:ph type="title"/>
          </p:nvPr>
        </p:nvSpPr>
        <p:spPr>
          <a:xfrm>
            <a:off x="1435100" y="274638"/>
            <a:ext cx="7499350" cy="1143000"/>
          </a:xfrm>
        </p:spPr>
        <p:txBody>
          <a:bodyPr>
            <a:normAutofit fontScale="90000"/>
          </a:bodyPr>
          <a:lstStyle/>
          <a:p>
            <a:pPr fontAlgn="auto">
              <a:spcAft>
                <a:spcPts val="0"/>
              </a:spcAft>
              <a:defRPr/>
            </a:pPr>
            <a:r>
              <a:rPr lang="sv-SE" sz="4000" smtClean="0">
                <a:solidFill>
                  <a:schemeClr val="tx2">
                    <a:satMod val="130000"/>
                  </a:schemeClr>
                </a:solidFill>
              </a:rPr>
              <a:t>References in STANAG to the proficiency of ”native” speaker/listener</a:t>
            </a:r>
            <a:endParaRPr lang="sv-SE" sz="4000">
              <a:solidFill>
                <a:schemeClr val="tx2">
                  <a:satMod val="13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tshållare för innehåll 2"/>
          <p:cNvSpPr>
            <a:spLocks noGrp="1"/>
          </p:cNvSpPr>
          <p:nvPr>
            <p:ph sz="half" idx="1"/>
          </p:nvPr>
        </p:nvSpPr>
        <p:spPr>
          <a:xfrm>
            <a:off x="1435100" y="1524000"/>
            <a:ext cx="3657600" cy="4664075"/>
          </a:xfrm>
        </p:spPr>
        <p:txBody>
          <a:bodyPr/>
          <a:lstStyle/>
          <a:p>
            <a:pPr algn="ctr"/>
            <a:r>
              <a:rPr lang="sv-SE" smtClean="0"/>
              <a:t>Speaking: 4</a:t>
            </a:r>
          </a:p>
          <a:p>
            <a:r>
              <a:rPr lang="sv-SE" i="1" smtClean="0"/>
              <a:t>”… Can set the tone of both professional and non-professional verbal exchanges with a wide variety of </a:t>
            </a:r>
            <a:r>
              <a:rPr lang="sv-SE" i="1" smtClean="0">
                <a:solidFill>
                  <a:srgbClr val="FF0000"/>
                </a:solidFill>
              </a:rPr>
              <a:t>native speakers</a:t>
            </a:r>
            <a:r>
              <a:rPr lang="sv-SE" i="1" smtClean="0"/>
              <a:t>.” </a:t>
            </a:r>
            <a:endParaRPr lang="sv-SE" smtClean="0"/>
          </a:p>
        </p:txBody>
      </p:sp>
      <p:sp>
        <p:nvSpPr>
          <p:cNvPr id="48130" name="Platshållare för innehåll 3"/>
          <p:cNvSpPr>
            <a:spLocks noGrp="1"/>
          </p:cNvSpPr>
          <p:nvPr>
            <p:ph sz="half" idx="2"/>
          </p:nvPr>
        </p:nvSpPr>
        <p:spPr>
          <a:xfrm>
            <a:off x="5276850" y="1524000"/>
            <a:ext cx="3657600" cy="4664075"/>
          </a:xfrm>
        </p:spPr>
        <p:txBody>
          <a:bodyPr/>
          <a:lstStyle/>
          <a:p>
            <a:pPr algn="ctr"/>
            <a:r>
              <a:rPr lang="sv-SE" smtClean="0"/>
              <a:t>Speaking: 5</a:t>
            </a:r>
          </a:p>
          <a:p>
            <a:r>
              <a:rPr lang="sv-SE" i="1" smtClean="0"/>
              <a:t>”… uses the language with great flexibility so that all speech, including vocabulary, idioms, colloquialisms, and cultural references, is accepted as </a:t>
            </a:r>
            <a:r>
              <a:rPr lang="sv-SE" i="1" smtClean="0">
                <a:solidFill>
                  <a:srgbClr val="FF0000"/>
                </a:solidFill>
              </a:rPr>
              <a:t>native</a:t>
            </a:r>
            <a:r>
              <a:rPr lang="sv-SE" i="1" smtClean="0"/>
              <a:t> by well-educated </a:t>
            </a:r>
            <a:r>
              <a:rPr lang="sv-SE" i="1" smtClean="0">
                <a:solidFill>
                  <a:srgbClr val="FF0000"/>
                </a:solidFill>
              </a:rPr>
              <a:t>native listeners</a:t>
            </a:r>
            <a:r>
              <a:rPr lang="sv-SE" i="1" smtClean="0"/>
              <a:t>”</a:t>
            </a:r>
            <a:endParaRPr lang="sv-SE" smtClean="0"/>
          </a:p>
        </p:txBody>
      </p:sp>
      <p:sp>
        <p:nvSpPr>
          <p:cNvPr id="5" name="Rubrik 1"/>
          <p:cNvSpPr>
            <a:spLocks noGrp="1"/>
          </p:cNvSpPr>
          <p:nvPr>
            <p:ph type="title"/>
          </p:nvPr>
        </p:nvSpPr>
        <p:spPr>
          <a:xfrm>
            <a:off x="1435100" y="274638"/>
            <a:ext cx="7499350" cy="1143000"/>
          </a:xfrm>
        </p:spPr>
        <p:txBody>
          <a:bodyPr>
            <a:normAutofit fontScale="90000"/>
          </a:bodyPr>
          <a:lstStyle/>
          <a:p>
            <a:pPr fontAlgn="auto">
              <a:spcAft>
                <a:spcPts val="0"/>
              </a:spcAft>
              <a:defRPr/>
            </a:pPr>
            <a:r>
              <a:rPr lang="sv-SE" sz="4000" smtClean="0">
                <a:solidFill>
                  <a:schemeClr val="tx2">
                    <a:satMod val="130000"/>
                  </a:schemeClr>
                </a:solidFill>
              </a:rPr>
              <a:t>References in STANAG to the proficiency of ”native” speaker/listener</a:t>
            </a:r>
            <a:endParaRPr lang="sv-SE" sz="4000">
              <a:solidFill>
                <a:schemeClr val="tx2">
                  <a:satMod val="13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tshållare för innehåll 2"/>
          <p:cNvSpPr>
            <a:spLocks noGrp="1"/>
          </p:cNvSpPr>
          <p:nvPr>
            <p:ph sz="half" idx="1"/>
          </p:nvPr>
        </p:nvSpPr>
        <p:spPr>
          <a:xfrm>
            <a:off x="1435100" y="1524000"/>
            <a:ext cx="3657600" cy="4664075"/>
          </a:xfrm>
        </p:spPr>
        <p:txBody>
          <a:bodyPr/>
          <a:lstStyle/>
          <a:p>
            <a:pPr algn="ctr"/>
            <a:r>
              <a:rPr lang="sv-SE" smtClean="0"/>
              <a:t>Reading: 4</a:t>
            </a:r>
          </a:p>
          <a:p>
            <a:r>
              <a:rPr lang="sv-SE" i="1" smtClean="0"/>
              <a:t>”Reading speed is similar to that of a </a:t>
            </a:r>
            <a:r>
              <a:rPr lang="sv-SE" i="1" smtClean="0">
                <a:solidFill>
                  <a:srgbClr val="FF0000"/>
                </a:solidFill>
              </a:rPr>
              <a:t>native reader</a:t>
            </a:r>
            <a:r>
              <a:rPr lang="sv-SE" i="1" smtClean="0"/>
              <a:t>.” </a:t>
            </a:r>
            <a:endParaRPr lang="sv-SE" smtClean="0"/>
          </a:p>
        </p:txBody>
      </p:sp>
      <p:sp>
        <p:nvSpPr>
          <p:cNvPr id="49154" name="Platshållare för innehåll 3"/>
          <p:cNvSpPr>
            <a:spLocks noGrp="1"/>
          </p:cNvSpPr>
          <p:nvPr>
            <p:ph sz="half" idx="2"/>
          </p:nvPr>
        </p:nvSpPr>
        <p:spPr>
          <a:xfrm>
            <a:off x="5276850" y="1524000"/>
            <a:ext cx="3657600" cy="4664075"/>
          </a:xfrm>
        </p:spPr>
        <p:txBody>
          <a:bodyPr/>
          <a:lstStyle/>
          <a:p>
            <a:pPr algn="ctr"/>
            <a:r>
              <a:rPr lang="sv-SE" smtClean="0"/>
              <a:t>Reading: 5</a:t>
            </a:r>
          </a:p>
          <a:p>
            <a:r>
              <a:rPr lang="sv-SE" i="1" smtClean="0"/>
              <a:t>”Able to fully comprehend all forms and styles of the written language understood by the well-educated </a:t>
            </a:r>
            <a:r>
              <a:rPr lang="sv-SE" i="1" smtClean="0">
                <a:solidFill>
                  <a:srgbClr val="FF0000"/>
                </a:solidFill>
              </a:rPr>
              <a:t>native reader</a:t>
            </a:r>
            <a:r>
              <a:rPr lang="sv-SE" i="1" smtClean="0"/>
              <a:t>”</a:t>
            </a:r>
            <a:endParaRPr lang="sv-SE" smtClean="0"/>
          </a:p>
        </p:txBody>
      </p:sp>
      <p:sp>
        <p:nvSpPr>
          <p:cNvPr id="5" name="Rubrik 1"/>
          <p:cNvSpPr>
            <a:spLocks noGrp="1"/>
          </p:cNvSpPr>
          <p:nvPr>
            <p:ph type="title"/>
          </p:nvPr>
        </p:nvSpPr>
        <p:spPr>
          <a:xfrm>
            <a:off x="1435100" y="274638"/>
            <a:ext cx="7499350" cy="1143000"/>
          </a:xfrm>
        </p:spPr>
        <p:txBody>
          <a:bodyPr>
            <a:normAutofit fontScale="90000"/>
          </a:bodyPr>
          <a:lstStyle/>
          <a:p>
            <a:pPr fontAlgn="auto">
              <a:spcAft>
                <a:spcPts val="0"/>
              </a:spcAft>
              <a:defRPr/>
            </a:pPr>
            <a:r>
              <a:rPr lang="sv-SE" sz="4000" smtClean="0">
                <a:solidFill>
                  <a:schemeClr val="tx2">
                    <a:satMod val="130000"/>
                  </a:schemeClr>
                </a:solidFill>
              </a:rPr>
              <a:t>References in STANAG to the proficiency of ”native” reader</a:t>
            </a:r>
            <a:endParaRPr lang="sv-SE" sz="4000">
              <a:solidFill>
                <a:schemeClr val="tx2">
                  <a:satMod val="13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tshållare för innehåll 2"/>
          <p:cNvSpPr>
            <a:spLocks noGrp="1"/>
          </p:cNvSpPr>
          <p:nvPr>
            <p:ph sz="half" idx="1"/>
          </p:nvPr>
        </p:nvSpPr>
        <p:spPr>
          <a:xfrm>
            <a:off x="1435100" y="1524000"/>
            <a:ext cx="3657600" cy="4664075"/>
          </a:xfrm>
        </p:spPr>
        <p:txBody>
          <a:bodyPr/>
          <a:lstStyle/>
          <a:p>
            <a:pPr algn="ctr"/>
            <a:r>
              <a:rPr lang="sv-SE" smtClean="0"/>
              <a:t>Writing: 3</a:t>
            </a:r>
          </a:p>
          <a:p>
            <a:r>
              <a:rPr lang="sv-SE" i="1" smtClean="0"/>
              <a:t>”Errors are occasional, do not interfere with comprehension, and rarely disturb the </a:t>
            </a:r>
            <a:r>
              <a:rPr lang="sv-SE" i="1" smtClean="0">
                <a:solidFill>
                  <a:srgbClr val="FF0000"/>
                </a:solidFill>
              </a:rPr>
              <a:t>native reader</a:t>
            </a:r>
            <a:r>
              <a:rPr lang="sv-SE" i="1" smtClean="0"/>
              <a:t>.” </a:t>
            </a:r>
            <a:endParaRPr lang="sv-SE" smtClean="0"/>
          </a:p>
        </p:txBody>
      </p:sp>
      <p:sp>
        <p:nvSpPr>
          <p:cNvPr id="50178" name="Platshållare för innehåll 3"/>
          <p:cNvSpPr>
            <a:spLocks noGrp="1"/>
          </p:cNvSpPr>
          <p:nvPr>
            <p:ph sz="half" idx="2"/>
          </p:nvPr>
        </p:nvSpPr>
        <p:spPr>
          <a:xfrm>
            <a:off x="5276850" y="1524000"/>
            <a:ext cx="3657600" cy="4664075"/>
          </a:xfrm>
        </p:spPr>
        <p:txBody>
          <a:bodyPr/>
          <a:lstStyle/>
          <a:p>
            <a:pPr algn="ctr"/>
            <a:r>
              <a:rPr lang="sv-SE" smtClean="0"/>
              <a:t>Writing: 5</a:t>
            </a:r>
          </a:p>
          <a:p>
            <a:r>
              <a:rPr lang="sv-SE" i="1" smtClean="0"/>
              <a:t>”Writing proficiency is functionally equivalent to that of a well-educated </a:t>
            </a:r>
            <a:r>
              <a:rPr lang="sv-SE" i="1" smtClean="0">
                <a:solidFill>
                  <a:srgbClr val="FF0000"/>
                </a:solidFill>
              </a:rPr>
              <a:t>native writer</a:t>
            </a:r>
            <a:r>
              <a:rPr lang="sv-SE" i="1" smtClean="0"/>
              <a:t>”</a:t>
            </a:r>
            <a:endParaRPr lang="sv-SE" smtClean="0"/>
          </a:p>
        </p:txBody>
      </p:sp>
      <p:sp>
        <p:nvSpPr>
          <p:cNvPr id="5" name="Rubrik 1"/>
          <p:cNvSpPr>
            <a:spLocks noGrp="1"/>
          </p:cNvSpPr>
          <p:nvPr>
            <p:ph type="title"/>
          </p:nvPr>
        </p:nvSpPr>
        <p:spPr>
          <a:xfrm>
            <a:off x="1435100" y="274638"/>
            <a:ext cx="7499350" cy="1143000"/>
          </a:xfrm>
        </p:spPr>
        <p:txBody>
          <a:bodyPr>
            <a:normAutofit fontScale="90000"/>
          </a:bodyPr>
          <a:lstStyle/>
          <a:p>
            <a:pPr fontAlgn="auto">
              <a:spcAft>
                <a:spcPts val="0"/>
              </a:spcAft>
              <a:defRPr/>
            </a:pPr>
            <a:r>
              <a:rPr lang="sv-SE" sz="4000" smtClean="0">
                <a:solidFill>
                  <a:schemeClr val="tx2">
                    <a:satMod val="130000"/>
                  </a:schemeClr>
                </a:solidFill>
              </a:rPr>
              <a:t>References in STANAG to the proficiency of ”native” writer/reader</a:t>
            </a:r>
            <a:endParaRPr lang="sv-SE" sz="4000">
              <a:solidFill>
                <a:schemeClr val="tx2">
                  <a:satMod val="13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tshållare för innehåll 2"/>
          <p:cNvSpPr>
            <a:spLocks noGrp="1"/>
          </p:cNvSpPr>
          <p:nvPr>
            <p:ph idx="1"/>
          </p:nvPr>
        </p:nvSpPr>
        <p:spPr/>
        <p:txBody>
          <a:bodyPr/>
          <a:lstStyle/>
          <a:p>
            <a:r>
              <a:rPr lang="sv-SE" smtClean="0"/>
              <a:t>Gunvor Mejdell: ”Switching, Mixing: Code Interaction in Spoken Arabic”.</a:t>
            </a:r>
          </a:p>
          <a:p>
            <a:r>
              <a:rPr lang="sv-SE" smtClean="0"/>
              <a:t>”… </a:t>
            </a:r>
            <a:r>
              <a:rPr lang="sv-SE" i="1" smtClean="0"/>
              <a:t>EA is the dominant language in diglossic code interaction – though not necessarily the underlying, or ”matrix”, code of all speech production.” </a:t>
            </a:r>
            <a:endParaRPr lang="sv-SE" smtClean="0"/>
          </a:p>
          <a:p>
            <a:endParaRPr lang="sv-SE" smtClean="0"/>
          </a:p>
        </p:txBody>
      </p:sp>
      <p:sp>
        <p:nvSpPr>
          <p:cNvPr id="6" name="Rubrik 1"/>
          <p:cNvSpPr>
            <a:spLocks noGrp="1"/>
          </p:cNvSpPr>
          <p:nvPr>
            <p:ph type="title"/>
          </p:nvPr>
        </p:nvSpPr>
        <p:spPr/>
        <p:txBody>
          <a:bodyPr/>
          <a:lstStyle/>
          <a:p>
            <a:pPr fontAlgn="auto">
              <a:spcAft>
                <a:spcPts val="0"/>
              </a:spcAft>
              <a:defRPr/>
            </a:pPr>
            <a:r>
              <a:rPr lang="sv-SE" smtClean="0">
                <a:solidFill>
                  <a:schemeClr val="tx2">
                    <a:satMod val="130000"/>
                  </a:schemeClr>
                </a:solidFill>
              </a:rPr>
              <a:t>Examples on higher levels</a:t>
            </a:r>
            <a:endParaRPr lang="sv-SE"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smtClean="0">
                <a:solidFill>
                  <a:schemeClr val="tx2">
                    <a:satMod val="130000"/>
                  </a:schemeClr>
                </a:solidFill>
              </a:rPr>
              <a:t>Transcription signs</a:t>
            </a:r>
            <a:endParaRPr lang="sv-SE">
              <a:solidFill>
                <a:schemeClr val="tx2">
                  <a:satMod val="130000"/>
                </a:schemeClr>
              </a:solidFill>
            </a:endParaRPr>
          </a:p>
        </p:txBody>
      </p:sp>
      <p:sp>
        <p:nvSpPr>
          <p:cNvPr id="52226" name="Platshållare för innehåll 2"/>
          <p:cNvSpPr>
            <a:spLocks noGrp="1"/>
          </p:cNvSpPr>
          <p:nvPr>
            <p:ph idx="1"/>
          </p:nvPr>
        </p:nvSpPr>
        <p:spPr/>
        <p:txBody>
          <a:bodyPr/>
          <a:lstStyle/>
          <a:p>
            <a:r>
              <a:rPr lang="sv-SE" smtClean="0"/>
              <a:t>SA: Standard Arabic (in </a:t>
            </a:r>
            <a:r>
              <a:rPr lang="sv-SE" b="1" smtClean="0"/>
              <a:t>bold</a:t>
            </a:r>
            <a:r>
              <a:rPr lang="sv-SE" smtClean="0"/>
              <a:t>) </a:t>
            </a:r>
          </a:p>
          <a:p>
            <a:r>
              <a:rPr lang="sv-SE" smtClean="0"/>
              <a:t>EA: Egyptian Arabic (in </a:t>
            </a:r>
            <a:r>
              <a:rPr lang="sv-SE" i="1" smtClean="0"/>
              <a:t>italic</a:t>
            </a:r>
            <a:r>
              <a:rPr lang="sv-SE" smtClean="0"/>
              <a:t>)</a:t>
            </a:r>
          </a:p>
          <a:p>
            <a:r>
              <a:rPr lang="sv-SE" smtClean="0"/>
              <a:t>N: Neutral (in plain)</a:t>
            </a:r>
          </a:p>
          <a:p>
            <a:endParaRPr lang="sv-SE"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9525" y="0"/>
            <a:ext cx="913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smtClean="0">
                <a:solidFill>
                  <a:schemeClr val="tx2">
                    <a:satMod val="130000"/>
                  </a:schemeClr>
                </a:solidFill>
              </a:rPr>
              <a:t>Examples on Arabic language use</a:t>
            </a:r>
            <a:endParaRPr lang="sv-SE">
              <a:solidFill>
                <a:schemeClr val="tx2">
                  <a:satMod val="130000"/>
                </a:schemeClr>
              </a:solidFill>
            </a:endParaRPr>
          </a:p>
        </p:txBody>
      </p:sp>
      <p:pic>
        <p:nvPicPr>
          <p:cNvPr id="53250" name="Platshållare för innehåll 5"/>
          <p:cNvPicPr>
            <a:picLocks noGrp="1" noChangeAspect="1"/>
          </p:cNvPicPr>
          <p:nvPr>
            <p:ph idx="1"/>
          </p:nvPr>
        </p:nvPicPr>
        <p:blipFill>
          <a:blip r:embed="rId2"/>
          <a:srcRect/>
          <a:stretch>
            <a:fillRect/>
          </a:stretch>
        </p:blipFill>
        <p:spPr>
          <a:xfrm>
            <a:off x="1042988" y="1557338"/>
            <a:ext cx="8069262" cy="4643437"/>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smtClean="0">
                <a:solidFill>
                  <a:schemeClr val="tx2">
                    <a:satMod val="130000"/>
                  </a:schemeClr>
                </a:solidFill>
              </a:rPr>
              <a:t>Examples on Arabic language use</a:t>
            </a:r>
            <a:endParaRPr lang="sv-SE">
              <a:solidFill>
                <a:schemeClr val="tx2">
                  <a:satMod val="130000"/>
                </a:schemeClr>
              </a:solidFill>
            </a:endParaRPr>
          </a:p>
        </p:txBody>
      </p:sp>
      <p:pic>
        <p:nvPicPr>
          <p:cNvPr id="54274" name="Platshållare för innehåll 3"/>
          <p:cNvPicPr>
            <a:picLocks noGrp="1" noChangeAspect="1"/>
          </p:cNvPicPr>
          <p:nvPr>
            <p:ph idx="1"/>
          </p:nvPr>
        </p:nvPicPr>
        <p:blipFill>
          <a:blip r:embed="rId2"/>
          <a:srcRect/>
          <a:stretch>
            <a:fillRect/>
          </a:stretch>
        </p:blipFill>
        <p:spPr>
          <a:xfrm>
            <a:off x="1020763" y="1508125"/>
            <a:ext cx="8123237" cy="48006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smtClean="0">
                <a:solidFill>
                  <a:schemeClr val="tx2">
                    <a:satMod val="130000"/>
                  </a:schemeClr>
                </a:solidFill>
              </a:rPr>
              <a:t>Examples on Arabic language use</a:t>
            </a:r>
            <a:endParaRPr lang="sv-SE">
              <a:solidFill>
                <a:schemeClr val="tx2">
                  <a:satMod val="130000"/>
                </a:schemeClr>
              </a:solidFill>
            </a:endParaRPr>
          </a:p>
        </p:txBody>
      </p:sp>
      <p:pic>
        <p:nvPicPr>
          <p:cNvPr id="55298" name="Platshållare för innehåll 4"/>
          <p:cNvPicPr>
            <a:picLocks noGrp="1" noChangeAspect="1"/>
          </p:cNvPicPr>
          <p:nvPr>
            <p:ph idx="1"/>
          </p:nvPr>
        </p:nvPicPr>
        <p:blipFill>
          <a:blip r:embed="rId2"/>
          <a:srcRect/>
          <a:stretch>
            <a:fillRect/>
          </a:stretch>
        </p:blipFill>
        <p:spPr>
          <a:xfrm>
            <a:off x="1042988" y="1446213"/>
            <a:ext cx="8012112" cy="4646612"/>
          </a:xfrm>
        </p:spPr>
      </p:pic>
      <p:sp>
        <p:nvSpPr>
          <p:cNvPr id="55299" name="Rektangel 2"/>
          <p:cNvSpPr>
            <a:spLocks noChangeArrowheads="1"/>
          </p:cNvSpPr>
          <p:nvPr/>
        </p:nvSpPr>
        <p:spPr bwMode="auto">
          <a:xfrm>
            <a:off x="1187450" y="4581525"/>
            <a:ext cx="7416800" cy="646113"/>
          </a:xfrm>
          <a:prstGeom prst="rect">
            <a:avLst/>
          </a:prstGeom>
          <a:noFill/>
          <a:ln w="9525">
            <a:noFill/>
            <a:miter lim="800000"/>
            <a:headEnd/>
            <a:tailEnd/>
          </a:ln>
        </p:spPr>
        <p:txBody>
          <a:bodyPr>
            <a:spAutoFit/>
          </a:bodyPr>
          <a:lstStyle/>
          <a:p>
            <a:r>
              <a:rPr lang="sv-SE">
                <a:latin typeface="Gill Sans MT" pitchFamily="34" charset="0"/>
              </a:rPr>
              <a:t>”somebody else than the others write about, and consequently an artistic expression different from that of the others”.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smtClean="0">
                <a:solidFill>
                  <a:schemeClr val="tx2">
                    <a:satMod val="130000"/>
                  </a:schemeClr>
                </a:solidFill>
              </a:rPr>
              <a:t>Examples on Arabic language use</a:t>
            </a:r>
            <a:endParaRPr lang="sv-SE">
              <a:solidFill>
                <a:schemeClr val="tx2">
                  <a:satMod val="130000"/>
                </a:schemeClr>
              </a:solidFill>
            </a:endParaRPr>
          </a:p>
        </p:txBody>
      </p:sp>
      <p:pic>
        <p:nvPicPr>
          <p:cNvPr id="56322" name="Platshållare för innehåll 3"/>
          <p:cNvPicPr>
            <a:picLocks noGrp="1" noChangeAspect="1"/>
          </p:cNvPicPr>
          <p:nvPr>
            <p:ph idx="1"/>
          </p:nvPr>
        </p:nvPicPr>
        <p:blipFill>
          <a:blip r:embed="rId2"/>
          <a:srcRect/>
          <a:stretch>
            <a:fillRect/>
          </a:stretch>
        </p:blipFill>
        <p:spPr>
          <a:xfrm>
            <a:off x="1042988" y="1308100"/>
            <a:ext cx="8037512" cy="492918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31925" y="360363"/>
            <a:ext cx="7407275" cy="1471612"/>
          </a:xfrm>
        </p:spPr>
        <p:txBody>
          <a:bodyPr/>
          <a:lstStyle/>
          <a:p>
            <a:pPr fontAlgn="auto">
              <a:spcAft>
                <a:spcPts val="0"/>
              </a:spcAft>
              <a:defRPr/>
            </a:pPr>
            <a:r>
              <a:rPr lang="sv-SE" smtClean="0">
                <a:solidFill>
                  <a:schemeClr val="tx2">
                    <a:satMod val="130000"/>
                  </a:schemeClr>
                </a:solidFill>
              </a:rPr>
              <a:t>Dominant language:</a:t>
            </a:r>
            <a:endParaRPr lang="sv-SE">
              <a:solidFill>
                <a:schemeClr val="tx2">
                  <a:satMod val="130000"/>
                </a:schemeClr>
              </a:solidFill>
            </a:endParaRPr>
          </a:p>
        </p:txBody>
      </p:sp>
      <p:sp>
        <p:nvSpPr>
          <p:cNvPr id="3" name="Underrubrik 2"/>
          <p:cNvSpPr>
            <a:spLocks noGrp="1"/>
          </p:cNvSpPr>
          <p:nvPr>
            <p:ph type="subTitle" idx="1"/>
          </p:nvPr>
        </p:nvSpPr>
        <p:spPr>
          <a:xfrm>
            <a:off x="1431925" y="1849438"/>
            <a:ext cx="7407275" cy="1752600"/>
          </a:xfrm>
        </p:spPr>
        <p:txBody>
          <a:bodyPr>
            <a:normAutofit/>
          </a:bodyPr>
          <a:lstStyle/>
          <a:p>
            <a:pPr fontAlgn="auto">
              <a:spcAft>
                <a:spcPts val="0"/>
              </a:spcAft>
              <a:buFont typeface="Wingdings 2"/>
              <a:buNone/>
              <a:defRPr/>
            </a:pPr>
            <a:r>
              <a:rPr lang="sv-SE" b="1"/>
              <a:t>The code which supplies the grammatical morphemes is the matrix</a:t>
            </a:r>
            <a:r>
              <a:rPr lang="sv-SE"/>
              <a:t>. (Myers-Scotton)</a:t>
            </a:r>
          </a:p>
          <a:p>
            <a:pPr fontAlgn="auto">
              <a:spcAft>
                <a:spcPts val="0"/>
              </a:spcAft>
              <a:buFont typeface="Wingdings 2"/>
              <a:buNone/>
              <a:defRPr/>
            </a:pPr>
            <a:endParaRPr lang="sv-S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31925" y="360363"/>
            <a:ext cx="7407275" cy="1471612"/>
          </a:xfrm>
        </p:spPr>
        <p:txBody>
          <a:bodyPr/>
          <a:lstStyle/>
          <a:p>
            <a:pPr fontAlgn="auto">
              <a:spcAft>
                <a:spcPts val="0"/>
              </a:spcAft>
              <a:defRPr/>
            </a:pPr>
            <a:r>
              <a:rPr lang="sv-SE" smtClean="0">
                <a:solidFill>
                  <a:schemeClr val="tx2">
                    <a:satMod val="130000"/>
                  </a:schemeClr>
                </a:solidFill>
              </a:rPr>
              <a:t>Sociolinguistic aspects in code-mixing</a:t>
            </a:r>
            <a:endParaRPr lang="sv-SE">
              <a:solidFill>
                <a:schemeClr val="tx2">
                  <a:satMod val="130000"/>
                </a:schemeClr>
              </a:solidFill>
            </a:endParaRPr>
          </a:p>
        </p:txBody>
      </p:sp>
      <p:sp>
        <p:nvSpPr>
          <p:cNvPr id="58370" name="Platshållare för innehåll 3"/>
          <p:cNvSpPr txBox="1">
            <a:spLocks/>
          </p:cNvSpPr>
          <p:nvPr/>
        </p:nvSpPr>
        <p:spPr bwMode="auto">
          <a:xfrm>
            <a:off x="1116013" y="2892425"/>
            <a:ext cx="3381375" cy="3776663"/>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pitchFamily="18" charset="2"/>
              <a:buChar char=""/>
            </a:pPr>
            <a:r>
              <a:rPr lang="sv-SE" sz="2400">
                <a:latin typeface="Gill Sans MT" pitchFamily="34" charset="0"/>
              </a:rPr>
              <a:t>Model of language use</a:t>
            </a:r>
          </a:p>
          <a:p>
            <a:pPr marL="365125" indent="-282575">
              <a:spcBef>
                <a:spcPts val="600"/>
              </a:spcBef>
              <a:buClr>
                <a:schemeClr val="accent1"/>
              </a:buClr>
              <a:buSzPct val="80000"/>
              <a:buFont typeface="Wingdings 2" pitchFamily="18" charset="2"/>
              <a:buChar char=""/>
            </a:pPr>
            <a:r>
              <a:rPr lang="sv-SE" sz="2400">
                <a:latin typeface="Gill Sans MT" pitchFamily="34" charset="0"/>
              </a:rPr>
              <a:t>Yet modern and secular (not religious azhari)</a:t>
            </a:r>
          </a:p>
          <a:p>
            <a:pPr marL="365125" indent="-282575">
              <a:spcBef>
                <a:spcPts val="600"/>
              </a:spcBef>
              <a:buClr>
                <a:schemeClr val="accent1"/>
              </a:buClr>
              <a:buSzPct val="80000"/>
              <a:buFont typeface="Wingdings 2" pitchFamily="18" charset="2"/>
              <a:buChar char=""/>
            </a:pPr>
            <a:r>
              <a:rPr lang="sv-SE" sz="2400">
                <a:latin typeface="Gill Sans MT" pitchFamily="34" charset="0"/>
              </a:rPr>
              <a:t>Not pompous (not orthoepic: with case endings)</a:t>
            </a:r>
          </a:p>
        </p:txBody>
      </p:sp>
      <p:sp>
        <p:nvSpPr>
          <p:cNvPr id="58371" name="Platshållare för innehåll 5"/>
          <p:cNvSpPr txBox="1">
            <a:spLocks/>
          </p:cNvSpPr>
          <p:nvPr/>
        </p:nvSpPr>
        <p:spPr bwMode="auto">
          <a:xfrm>
            <a:off x="5003800" y="2963863"/>
            <a:ext cx="3683000" cy="3560762"/>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pitchFamily="18" charset="2"/>
              <a:buChar char=""/>
            </a:pPr>
            <a:r>
              <a:rPr lang="sv-SE" sz="2400">
                <a:latin typeface="Gill Sans MT" pitchFamily="34" charset="0"/>
              </a:rPr>
              <a:t>Allegiance to the common people (non-snobbish)</a:t>
            </a:r>
          </a:p>
          <a:p>
            <a:pPr marL="365125" indent="-282575">
              <a:spcBef>
                <a:spcPts val="600"/>
              </a:spcBef>
              <a:buClr>
                <a:schemeClr val="accent1"/>
              </a:buClr>
              <a:buSzPct val="80000"/>
              <a:buFont typeface="Wingdings 2" pitchFamily="18" charset="2"/>
              <a:buChar char=""/>
            </a:pPr>
            <a:r>
              <a:rPr lang="sv-SE" sz="2400">
                <a:latin typeface="Gill Sans MT" pitchFamily="34" charset="0"/>
              </a:rPr>
              <a:t>Leaving enough traces of SA (cultured man).</a:t>
            </a:r>
          </a:p>
        </p:txBody>
      </p:sp>
      <p:sp>
        <p:nvSpPr>
          <p:cNvPr id="6" name="Platshållare för text 2"/>
          <p:cNvSpPr txBox="1">
            <a:spLocks/>
          </p:cNvSpPr>
          <p:nvPr/>
        </p:nvSpPr>
        <p:spPr>
          <a:xfrm>
            <a:off x="1042988" y="2141538"/>
            <a:ext cx="3454400" cy="639762"/>
          </a:xfrm>
          <a:prstGeom prst="rect">
            <a:avLst/>
          </a:prstGeom>
        </p:spPr>
        <p:txBody>
          <a:bodyPr tIns="0">
            <a:normAutofit fontScale="92500" lnSpcReduction="20000"/>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fontAlgn="auto">
              <a:spcAft>
                <a:spcPts val="0"/>
              </a:spcAft>
              <a:defRPr/>
            </a:pPr>
            <a:r>
              <a:rPr lang="sv-SE" smtClean="0"/>
              <a:t>FS: insisting on his cultural role, </a:t>
            </a:r>
          </a:p>
        </p:txBody>
      </p:sp>
      <p:sp>
        <p:nvSpPr>
          <p:cNvPr id="7" name="Platshållare för text 4"/>
          <p:cNvSpPr txBox="1">
            <a:spLocks/>
          </p:cNvSpPr>
          <p:nvPr/>
        </p:nvSpPr>
        <p:spPr>
          <a:xfrm>
            <a:off x="4645025" y="2141538"/>
            <a:ext cx="4041775" cy="639762"/>
          </a:xfrm>
          <a:prstGeom prst="rect">
            <a:avLst/>
          </a:prstGeom>
        </p:spPr>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fontAlgn="auto">
              <a:spcAft>
                <a:spcPts val="0"/>
              </a:spcAft>
              <a:defRPr/>
            </a:pPr>
            <a:r>
              <a:rPr lang="sv-SE" smtClean="0"/>
              <a:t>YI: insists on his identity as left-wing intellectual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err="1" smtClean="0">
                <a:solidFill>
                  <a:schemeClr val="tx2">
                    <a:satMod val="130000"/>
                  </a:schemeClr>
                </a:solidFill>
              </a:rPr>
              <a:t>Arabic</a:t>
            </a:r>
            <a:r>
              <a:rPr lang="sv-SE" dirty="0" smtClean="0">
                <a:solidFill>
                  <a:schemeClr val="tx2">
                    <a:satMod val="130000"/>
                  </a:schemeClr>
                </a:solidFill>
              </a:rPr>
              <a:t> </a:t>
            </a:r>
            <a:r>
              <a:rPr lang="sv-SE" dirty="0" err="1" smtClean="0">
                <a:solidFill>
                  <a:schemeClr val="tx2">
                    <a:satMod val="130000"/>
                  </a:schemeClr>
                </a:solidFill>
              </a:rPr>
              <a:t>diglossic</a:t>
            </a:r>
            <a:r>
              <a:rPr lang="sv-SE" dirty="0" smtClean="0">
                <a:solidFill>
                  <a:schemeClr val="tx2">
                    <a:satMod val="130000"/>
                  </a:schemeClr>
                </a:solidFill>
              </a:rPr>
              <a:t> </a:t>
            </a:r>
            <a:r>
              <a:rPr lang="sv-SE" dirty="0" err="1" smtClean="0">
                <a:solidFill>
                  <a:schemeClr val="tx2">
                    <a:satMod val="130000"/>
                  </a:schemeClr>
                </a:solidFill>
              </a:rPr>
              <a:t>case</a:t>
            </a:r>
            <a:endParaRPr lang="sv-SE" dirty="0">
              <a:solidFill>
                <a:schemeClr val="tx2">
                  <a:satMod val="130000"/>
                </a:schemeClr>
              </a:solidFill>
            </a:endParaRPr>
          </a:p>
        </p:txBody>
      </p:sp>
      <p:sp>
        <p:nvSpPr>
          <p:cNvPr id="59394" name="Platshållare för innehåll 2"/>
          <p:cNvSpPr>
            <a:spLocks noGrp="1"/>
          </p:cNvSpPr>
          <p:nvPr>
            <p:ph idx="1"/>
          </p:nvPr>
        </p:nvSpPr>
        <p:spPr/>
        <p:txBody>
          <a:bodyPr/>
          <a:lstStyle/>
          <a:p>
            <a:r>
              <a:rPr lang="sv-SE" i="1" smtClean="0"/>
              <a:t>”The Arabic diglossic case is socio-linguistically to be situated somewhere between bilingual code interaction and monolingual register/style variation.” Mejdell (p. 225.) </a:t>
            </a:r>
          </a:p>
          <a:p>
            <a:endParaRPr lang="sv-SE" smtClean="0"/>
          </a:p>
          <a:p>
            <a:endParaRPr lang="sv-SE" i="1"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upp 3"/>
          <p:cNvGrpSpPr>
            <a:grpSpLocks/>
          </p:cNvGrpSpPr>
          <p:nvPr/>
        </p:nvGrpSpPr>
        <p:grpSpPr bwMode="auto">
          <a:xfrm>
            <a:off x="2411413" y="2565400"/>
            <a:ext cx="2089150" cy="2152650"/>
            <a:chOff x="3443288" y="2303463"/>
            <a:chExt cx="2255837" cy="2152650"/>
          </a:xfrm>
        </p:grpSpPr>
        <p:pic>
          <p:nvPicPr>
            <p:cNvPr id="1026" name="Picture 2"/>
            <p:cNvPicPr>
              <a:picLocks noChangeAspect="1" noChangeArrowheads="1"/>
            </p:cNvPicPr>
            <p:nvPr/>
          </p:nvPicPr>
          <p:blipFill>
            <a:blip r:embed="rId2"/>
            <a:srcRect/>
            <a:stretch>
              <a:fillRect/>
            </a:stretch>
          </p:blipFill>
          <p:spPr bwMode="auto">
            <a:xfrm>
              <a:off x="3479285" y="2303463"/>
              <a:ext cx="2183842" cy="21526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60430" name="Picture 3"/>
            <p:cNvPicPr>
              <a:picLocks noChangeAspect="1" noChangeArrowheads="1"/>
            </p:cNvPicPr>
            <p:nvPr/>
          </p:nvPicPr>
          <p:blipFill>
            <a:blip r:embed="rId3"/>
            <a:srcRect/>
            <a:stretch>
              <a:fillRect/>
            </a:stretch>
          </p:blipFill>
          <p:spPr bwMode="auto">
            <a:xfrm>
              <a:off x="3443288" y="2303463"/>
              <a:ext cx="2255837" cy="2152650"/>
            </a:xfrm>
            <a:prstGeom prst="rect">
              <a:avLst/>
            </a:prstGeom>
            <a:noFill/>
            <a:ln w="9525">
              <a:noFill/>
              <a:miter lim="800000"/>
              <a:headEnd/>
              <a:tailEnd/>
            </a:ln>
          </p:spPr>
        </p:pic>
      </p:grpSp>
      <p:sp>
        <p:nvSpPr>
          <p:cNvPr id="7" name="Rubrik 1"/>
          <p:cNvSpPr txBox="1">
            <a:spLocks/>
          </p:cNvSpPr>
          <p:nvPr/>
        </p:nvSpPr>
        <p:spPr>
          <a:xfrm>
            <a:off x="1435100" y="274638"/>
            <a:ext cx="749935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sv-SE" smtClean="0"/>
              <a:t>The Arabic diglossia</a:t>
            </a:r>
            <a:endParaRPr lang="sv-SE" dirty="0"/>
          </a:p>
        </p:txBody>
      </p:sp>
      <p:sp>
        <p:nvSpPr>
          <p:cNvPr id="8" name="Bildtext ned 7"/>
          <p:cNvSpPr/>
          <p:nvPr/>
        </p:nvSpPr>
        <p:spPr>
          <a:xfrm>
            <a:off x="2411413" y="1417638"/>
            <a:ext cx="2089150" cy="114776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Monoloingual register variation</a:t>
            </a:r>
            <a:endParaRPr lang="sv-SE"/>
          </a:p>
        </p:txBody>
      </p:sp>
      <p:grpSp>
        <p:nvGrpSpPr>
          <p:cNvPr id="60420" name="Grupp 8"/>
          <p:cNvGrpSpPr>
            <a:grpSpLocks/>
          </p:cNvGrpSpPr>
          <p:nvPr/>
        </p:nvGrpSpPr>
        <p:grpSpPr bwMode="auto">
          <a:xfrm rot="-5400000">
            <a:off x="6844506" y="2564607"/>
            <a:ext cx="2087563" cy="2152650"/>
            <a:chOff x="3443288" y="2303463"/>
            <a:chExt cx="2255837" cy="2152650"/>
          </a:xfrm>
        </p:grpSpPr>
        <p:pic>
          <p:nvPicPr>
            <p:cNvPr id="10" name="Picture 2"/>
            <p:cNvPicPr>
              <a:picLocks noChangeAspect="1" noChangeArrowheads="1"/>
            </p:cNvPicPr>
            <p:nvPr/>
          </p:nvPicPr>
          <p:blipFill>
            <a:blip r:embed="rId2"/>
            <a:srcRect/>
            <a:stretch>
              <a:fillRect/>
            </a:stretch>
          </p:blipFill>
          <p:spPr bwMode="auto">
            <a:xfrm>
              <a:off x="3479313" y="2303463"/>
              <a:ext cx="2183786" cy="21526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60428" name="Picture 3"/>
            <p:cNvPicPr>
              <a:picLocks noChangeAspect="1" noChangeArrowheads="1"/>
            </p:cNvPicPr>
            <p:nvPr/>
          </p:nvPicPr>
          <p:blipFill>
            <a:blip r:embed="rId3"/>
            <a:srcRect/>
            <a:stretch>
              <a:fillRect/>
            </a:stretch>
          </p:blipFill>
          <p:spPr bwMode="auto">
            <a:xfrm>
              <a:off x="3443288" y="2303463"/>
              <a:ext cx="2255837" cy="2152650"/>
            </a:xfrm>
            <a:prstGeom prst="rect">
              <a:avLst/>
            </a:prstGeom>
            <a:noFill/>
            <a:ln w="9525">
              <a:noFill/>
              <a:miter lim="800000"/>
              <a:headEnd/>
              <a:tailEnd/>
            </a:ln>
          </p:spPr>
        </p:pic>
      </p:grpSp>
      <p:sp>
        <p:nvSpPr>
          <p:cNvPr id="12" name="Bildtext ned 11"/>
          <p:cNvSpPr/>
          <p:nvPr/>
        </p:nvSpPr>
        <p:spPr>
          <a:xfrm>
            <a:off x="6811963" y="1417638"/>
            <a:ext cx="2152650" cy="117951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Bilingual code interaction</a:t>
            </a:r>
            <a:endParaRPr lang="sv-SE"/>
          </a:p>
        </p:txBody>
      </p:sp>
      <p:sp>
        <p:nvSpPr>
          <p:cNvPr id="16" name="Bildtext ned 15"/>
          <p:cNvSpPr/>
          <p:nvPr/>
        </p:nvSpPr>
        <p:spPr>
          <a:xfrm>
            <a:off x="4572000" y="1412875"/>
            <a:ext cx="2152650" cy="117951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Arabic diglossia </a:t>
            </a:r>
            <a:endParaRPr lang="sv-SE"/>
          </a:p>
        </p:txBody>
      </p:sp>
      <p:sp>
        <p:nvSpPr>
          <p:cNvPr id="6" name="Koppling 5"/>
          <p:cNvSpPr/>
          <p:nvPr/>
        </p:nvSpPr>
        <p:spPr>
          <a:xfrm>
            <a:off x="4646613" y="2565400"/>
            <a:ext cx="1074737" cy="94456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 MSA</a:t>
            </a:r>
            <a:endParaRPr lang="sv-SE"/>
          </a:p>
        </p:txBody>
      </p:sp>
      <p:sp>
        <p:nvSpPr>
          <p:cNvPr id="19" name="Koppling 18"/>
          <p:cNvSpPr/>
          <p:nvPr/>
        </p:nvSpPr>
        <p:spPr>
          <a:xfrm>
            <a:off x="5508625" y="2543175"/>
            <a:ext cx="1063625" cy="10525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 </a:t>
            </a:r>
          </a:p>
          <a:p>
            <a:pPr algn="ctr" fontAlgn="auto">
              <a:spcBef>
                <a:spcPts val="0"/>
              </a:spcBef>
              <a:spcAft>
                <a:spcPts val="0"/>
              </a:spcAft>
              <a:defRPr/>
            </a:pPr>
            <a:r>
              <a:rPr lang="sv-SE"/>
              <a:t>DA</a:t>
            </a:r>
            <a:endParaRPr lang="sv-SE"/>
          </a:p>
        </p:txBody>
      </p:sp>
      <p:sp>
        <p:nvSpPr>
          <p:cNvPr id="20" name="Koppling 19"/>
          <p:cNvSpPr/>
          <p:nvPr/>
        </p:nvSpPr>
        <p:spPr>
          <a:xfrm>
            <a:off x="4584700" y="3357563"/>
            <a:ext cx="1074738" cy="11890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 MSA</a:t>
            </a:r>
            <a:endParaRPr lang="sv-SE"/>
          </a:p>
        </p:txBody>
      </p:sp>
      <p:sp>
        <p:nvSpPr>
          <p:cNvPr id="21" name="Koppling 20"/>
          <p:cNvSpPr/>
          <p:nvPr/>
        </p:nvSpPr>
        <p:spPr>
          <a:xfrm>
            <a:off x="5435600" y="3357563"/>
            <a:ext cx="1136650" cy="11890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 </a:t>
            </a:r>
          </a:p>
          <a:p>
            <a:pPr algn="ctr" fontAlgn="auto">
              <a:spcBef>
                <a:spcPts val="0"/>
              </a:spcBef>
              <a:spcAft>
                <a:spcPts val="0"/>
              </a:spcAft>
              <a:defRPr/>
            </a:pPr>
            <a:r>
              <a:rPr lang="sv-SE"/>
              <a:t>DA</a:t>
            </a:r>
            <a:endParaRPr lang="sv-S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solidFill>
                  <a:schemeClr val="tx2">
                    <a:satMod val="130000"/>
                  </a:schemeClr>
                </a:solidFill>
              </a:rPr>
              <a:t>The </a:t>
            </a:r>
            <a:r>
              <a:rPr lang="sv-SE" dirty="0" err="1" smtClean="0">
                <a:solidFill>
                  <a:schemeClr val="tx2">
                    <a:satMod val="130000"/>
                  </a:schemeClr>
                </a:solidFill>
              </a:rPr>
              <a:t>Arabic</a:t>
            </a:r>
            <a:r>
              <a:rPr lang="sv-SE" dirty="0" smtClean="0">
                <a:solidFill>
                  <a:schemeClr val="tx2">
                    <a:satMod val="130000"/>
                  </a:schemeClr>
                </a:solidFill>
              </a:rPr>
              <a:t> </a:t>
            </a:r>
            <a:r>
              <a:rPr lang="sv-SE" dirty="0" err="1" smtClean="0">
                <a:solidFill>
                  <a:schemeClr val="tx2">
                    <a:satMod val="130000"/>
                  </a:schemeClr>
                </a:solidFill>
              </a:rPr>
              <a:t>diglossia</a:t>
            </a:r>
            <a:endParaRPr lang="sv-SE" dirty="0">
              <a:solidFill>
                <a:schemeClr val="tx2">
                  <a:satMod val="130000"/>
                </a:schemeClr>
              </a:solidFill>
            </a:endParaRPr>
          </a:p>
        </p:txBody>
      </p:sp>
      <p:sp>
        <p:nvSpPr>
          <p:cNvPr id="61442" name="Platshållare för innehåll 2"/>
          <p:cNvSpPr>
            <a:spLocks noGrp="1"/>
          </p:cNvSpPr>
          <p:nvPr>
            <p:ph idx="1"/>
          </p:nvPr>
        </p:nvSpPr>
        <p:spPr/>
        <p:txBody>
          <a:bodyPr/>
          <a:lstStyle/>
          <a:p>
            <a:r>
              <a:rPr lang="sv-SE" smtClean="0"/>
              <a:t>Ferguson’s prediction? </a:t>
            </a:r>
          </a:p>
          <a:p>
            <a:pPr lvl="1"/>
            <a:endParaRPr lang="sv-SE" smtClean="0"/>
          </a:p>
          <a:p>
            <a:endParaRPr lang="sv-SE"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err="1" smtClean="0">
                <a:solidFill>
                  <a:schemeClr val="tx2">
                    <a:satMod val="130000"/>
                  </a:schemeClr>
                </a:solidFill>
              </a:rPr>
              <a:t>References</a:t>
            </a:r>
            <a:endParaRPr lang="sv-SE" dirty="0">
              <a:solidFill>
                <a:schemeClr val="tx2">
                  <a:satMod val="130000"/>
                </a:schemeClr>
              </a:solidFill>
            </a:endParaRPr>
          </a:p>
        </p:txBody>
      </p:sp>
      <p:sp>
        <p:nvSpPr>
          <p:cNvPr id="62466" name="Platshållare för innehåll 2"/>
          <p:cNvSpPr>
            <a:spLocks noGrp="1"/>
          </p:cNvSpPr>
          <p:nvPr>
            <p:ph idx="1"/>
          </p:nvPr>
        </p:nvSpPr>
        <p:spPr>
          <a:xfrm>
            <a:off x="1435100" y="1447800"/>
            <a:ext cx="7024688" cy="4800600"/>
          </a:xfrm>
        </p:spPr>
        <p:txBody>
          <a:bodyPr/>
          <a:lstStyle/>
          <a:p>
            <a:endParaRPr lang="sv-SE" sz="1400" smtClean="0"/>
          </a:p>
          <a:p>
            <a:r>
              <a:rPr lang="sv-SE" sz="1400" smtClean="0"/>
              <a:t>Farjani, N. (Ed.) (2003): </a:t>
            </a:r>
            <a:r>
              <a:rPr lang="sv-SE" sz="1400" i="1" smtClean="0"/>
              <a:t>Arab Human Development Report: Building a Knowledge Society</a:t>
            </a:r>
            <a:r>
              <a:rPr lang="sv-SE" sz="1400" smtClean="0"/>
              <a:t>. United Nations. </a:t>
            </a:r>
          </a:p>
          <a:p>
            <a:r>
              <a:rPr lang="sv-SE" sz="1400" smtClean="0"/>
              <a:t>Ferguson, C. A. (1959): Diglossia. </a:t>
            </a:r>
            <a:r>
              <a:rPr lang="sv-SE" sz="1400" i="1" smtClean="0"/>
              <a:t>Word </a:t>
            </a:r>
            <a:r>
              <a:rPr lang="sv-SE" sz="1400" smtClean="0"/>
              <a:t>15, 325-340. </a:t>
            </a:r>
          </a:p>
          <a:p>
            <a:r>
              <a:rPr lang="sv-SE" sz="1400" smtClean="0"/>
              <a:t>Fischer, W. &amp; Jastrow, O. with contribution of: Behnstedt, P.; Grotzfeld, H.; Ingham, B.; Sabuni, A.; Schabert, P.; Singer, H.-R.; Tsotskhadze, L.; and Woidich, M. (1980) </a:t>
            </a:r>
            <a:r>
              <a:rPr lang="sv-SE" sz="1400" i="1" smtClean="0"/>
              <a:t>Handbuch der arabischen Dialekte. </a:t>
            </a:r>
          </a:p>
          <a:p>
            <a:r>
              <a:rPr lang="sv-SE" sz="1400" smtClean="0"/>
              <a:t>Hudson, R. A. (1980): </a:t>
            </a:r>
            <a:r>
              <a:rPr lang="sv-SE" sz="1400" i="1" smtClean="0"/>
              <a:t>Sociolinguistics. </a:t>
            </a:r>
            <a:r>
              <a:rPr lang="sv-SE" sz="1400" smtClean="0"/>
              <a:t>Cambridge University Press. </a:t>
            </a:r>
          </a:p>
          <a:p>
            <a:r>
              <a:rPr lang="sv-SE" sz="1400" smtClean="0"/>
              <a:t>Marçais W. 1930/31: La diglossie arabe. </a:t>
            </a:r>
            <a:r>
              <a:rPr lang="sv-SE" sz="1400" i="1" smtClean="0"/>
              <a:t>L’enseignement Public – Revue pédagogique </a:t>
            </a:r>
            <a:r>
              <a:rPr lang="sv-SE" sz="1400" smtClean="0"/>
              <a:t>CIV, 12, 401-409 and CV, 20-39 and 120-133. </a:t>
            </a:r>
          </a:p>
          <a:p>
            <a:r>
              <a:rPr lang="sv-SE" sz="1400" smtClean="0"/>
              <a:t>Mejdell, G. (1999): Switching, mixing – Code interaction in spoken Arabic. In Brendemoen Bernt, Lanza Elizabeth and Ryen Else (Eds.): </a:t>
            </a:r>
            <a:r>
              <a:rPr lang="sv-SE" sz="1400" i="1" smtClean="0"/>
              <a:t>Language Encounters 	Across Time and Space </a:t>
            </a:r>
            <a:r>
              <a:rPr lang="sv-SE" sz="1400" smtClean="0"/>
              <a:t>(pp. 225-241)</a:t>
            </a:r>
            <a:r>
              <a:rPr lang="sv-SE" sz="1400" i="1" smtClean="0"/>
              <a:t>. Oslo, Novus Press. </a:t>
            </a:r>
            <a:endParaRPr lang="sv-SE" sz="1400" smtClean="0"/>
          </a:p>
          <a:p>
            <a:r>
              <a:rPr lang="sv-SE" sz="1400" smtClean="0"/>
              <a:t>Myers-Scotton, C. (1993):  </a:t>
            </a:r>
            <a:r>
              <a:rPr lang="sv-SE" sz="1400" i="1" smtClean="0"/>
              <a:t>Social Motivations for Codeswitching (Oxford studies in Lnaguage Contact). </a:t>
            </a:r>
            <a:r>
              <a:rPr lang="sv-SE" sz="1400" smtClean="0"/>
              <a:t>Oxford: Clarendon Press. </a:t>
            </a:r>
          </a:p>
          <a:p>
            <a:r>
              <a:rPr lang="sv-SE" sz="1400" smtClean="0"/>
              <a:t>Versteegh, K. (1997): </a:t>
            </a:r>
            <a:r>
              <a:rPr lang="sv-SE" sz="1400" i="1" smtClean="0"/>
              <a:t>The Arabic Language. </a:t>
            </a:r>
            <a:r>
              <a:rPr lang="sv-SE" sz="1400" smtClean="0"/>
              <a:t>Edinburgh: Edinburgh University Press.</a:t>
            </a:r>
          </a:p>
          <a:p>
            <a:endParaRPr lang="sv-SE" sz="1400" smtClean="0"/>
          </a:p>
          <a:p>
            <a:endParaRPr lang="sv-SE"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fontAlgn="auto">
              <a:spcAft>
                <a:spcPts val="0"/>
              </a:spcAft>
              <a:defRPr/>
            </a:pPr>
            <a:r>
              <a:rPr lang="sv-SE">
                <a:solidFill>
                  <a:schemeClr val="tx2">
                    <a:satMod val="130000"/>
                  </a:schemeClr>
                </a:solidFill>
              </a:rPr>
              <a:t>Is </a:t>
            </a:r>
            <a:r>
              <a:rPr lang="sv-SE">
                <a:solidFill>
                  <a:srgbClr val="FFC000"/>
                </a:solidFill>
              </a:rPr>
              <a:t>Arabic</a:t>
            </a:r>
            <a:r>
              <a:rPr lang="sv-SE">
                <a:solidFill>
                  <a:schemeClr val="tx2">
                    <a:satMod val="130000"/>
                  </a:schemeClr>
                </a:solidFill>
              </a:rPr>
              <a:t> a </a:t>
            </a:r>
            <a:r>
              <a:rPr lang="sv-SE">
                <a:solidFill>
                  <a:srgbClr val="FF0000"/>
                </a:solidFill>
              </a:rPr>
              <a:t>standardized</a:t>
            </a:r>
            <a:r>
              <a:rPr lang="sv-SE">
                <a:solidFill>
                  <a:schemeClr val="tx2">
                    <a:satMod val="130000"/>
                  </a:schemeClr>
                </a:solidFill>
              </a:rPr>
              <a:t> or a </a:t>
            </a:r>
            <a:r>
              <a:rPr lang="sv-SE">
                <a:solidFill>
                  <a:srgbClr val="FFFF00"/>
                </a:solidFill>
              </a:rPr>
              <a:t>non-standardized</a:t>
            </a:r>
            <a:r>
              <a:rPr lang="sv-SE">
                <a:solidFill>
                  <a:schemeClr val="tx2">
                    <a:satMod val="130000"/>
                  </a:schemeClr>
                </a:solidFill>
              </a:rPr>
              <a:t> language? </a:t>
            </a:r>
          </a:p>
        </p:txBody>
      </p:sp>
      <p:sp>
        <p:nvSpPr>
          <p:cNvPr id="3" name="Platshållare för innehåll 2"/>
          <p:cNvSpPr>
            <a:spLocks noGrp="1"/>
          </p:cNvSpPr>
          <p:nvPr>
            <p:ph idx="1"/>
          </p:nvPr>
        </p:nvSpPr>
        <p:spPr/>
        <p:txBody>
          <a:bodyPr/>
          <a:lstStyle/>
          <a:p>
            <a:r>
              <a:rPr lang="sv-SE" smtClean="0"/>
              <a:t>Which Arabic?</a:t>
            </a:r>
          </a:p>
          <a:p>
            <a:r>
              <a:rPr lang="sv-SE" smtClean="0"/>
              <a:t>(Modern) Standard Arabic (MSA)?</a:t>
            </a:r>
          </a:p>
          <a:p>
            <a:r>
              <a:rPr lang="sv-SE" smtClean="0"/>
              <a:t>Dialectal Arabic (DA)?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solidFill>
                  <a:schemeClr val="tx2">
                    <a:satMod val="130000"/>
                  </a:schemeClr>
                </a:solidFill>
              </a:rPr>
              <a:t>The </a:t>
            </a:r>
            <a:r>
              <a:rPr lang="sv-SE" err="1" smtClean="0">
                <a:solidFill>
                  <a:schemeClr val="tx2">
                    <a:satMod val="130000"/>
                  </a:schemeClr>
                </a:solidFill>
              </a:rPr>
              <a:t>Arabic</a:t>
            </a:r>
            <a:r>
              <a:rPr lang="sv-SE" smtClean="0">
                <a:solidFill>
                  <a:schemeClr val="tx2">
                    <a:satMod val="130000"/>
                  </a:schemeClr>
                </a:solidFill>
              </a:rPr>
              <a:t> ”diglossia”</a:t>
            </a:r>
            <a:endParaRPr lang="sv-SE" dirty="0">
              <a:solidFill>
                <a:schemeClr val="tx2">
                  <a:satMod val="130000"/>
                </a:schemeClr>
              </a:solidFill>
            </a:endParaRPr>
          </a:p>
        </p:txBody>
      </p:sp>
      <p:sp>
        <p:nvSpPr>
          <p:cNvPr id="3" name="Platshållare för innehåll 2"/>
          <p:cNvSpPr>
            <a:spLocks noGrp="1"/>
          </p:cNvSpPr>
          <p:nvPr>
            <p:ph idx="1"/>
          </p:nvPr>
        </p:nvSpPr>
        <p:spPr/>
        <p:txBody>
          <a:bodyPr/>
          <a:lstStyle/>
          <a:p>
            <a:r>
              <a:rPr lang="sv-SE" smtClean="0"/>
              <a:t>First used for Arabic by William Marçais 1930/31. </a:t>
            </a:r>
          </a:p>
          <a:p>
            <a:r>
              <a:rPr lang="sv-SE" smtClean="0"/>
              <a:t>Charles Ferguson 1959: (</a:t>
            </a:r>
            <a:r>
              <a:rPr lang="sv-SE" i="1" smtClean="0"/>
              <a:t>narrow)</a:t>
            </a:r>
            <a:r>
              <a:rPr lang="sv-SE" smtClean="0"/>
              <a:t>”Diglossia”: </a:t>
            </a:r>
            <a:endParaRPr lang="sv-SE" sz="1600" smtClean="0"/>
          </a:p>
          <a:p>
            <a:pPr lvl="1"/>
            <a:r>
              <a:rPr lang="sv-SE" i="1" smtClean="0"/>
              <a:t>”A sociolinguistic situation in which two genetically related, but ”very divergent”,  varieties of a language – which are perceived as one language by the language community – stand in a relationship of functional complementarity. ”</a:t>
            </a:r>
          </a:p>
          <a:p>
            <a:pPr lvl="4"/>
            <a:r>
              <a:rPr lang="sv-SE" i="1" smtClean="0"/>
              <a:t>(summarized by Mejdell 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solidFill>
                  <a:schemeClr val="tx2">
                    <a:satMod val="130000"/>
                  </a:schemeClr>
                </a:solidFill>
              </a:rPr>
              <a:t>The </a:t>
            </a:r>
            <a:r>
              <a:rPr lang="sv-SE" dirty="0" err="1" smtClean="0">
                <a:solidFill>
                  <a:schemeClr val="tx2">
                    <a:satMod val="130000"/>
                  </a:schemeClr>
                </a:solidFill>
              </a:rPr>
              <a:t>Arabic</a:t>
            </a:r>
            <a:r>
              <a:rPr lang="sv-SE" dirty="0" smtClean="0">
                <a:solidFill>
                  <a:schemeClr val="tx2">
                    <a:satMod val="130000"/>
                  </a:schemeClr>
                </a:solidFill>
              </a:rPr>
              <a:t> </a:t>
            </a:r>
            <a:r>
              <a:rPr lang="sv-SE" dirty="0" err="1" smtClean="0">
                <a:solidFill>
                  <a:schemeClr val="tx2">
                    <a:satMod val="130000"/>
                  </a:schemeClr>
                </a:solidFill>
              </a:rPr>
              <a:t>diglossia</a:t>
            </a:r>
            <a:endParaRPr lang="sv-SE" dirty="0">
              <a:solidFill>
                <a:schemeClr val="tx2">
                  <a:satMod val="130000"/>
                </a:schemeClr>
              </a:solidFill>
            </a:endParaRPr>
          </a:p>
        </p:txBody>
      </p:sp>
      <p:sp>
        <p:nvSpPr>
          <p:cNvPr id="19458" name="Platshållare för innehåll 2"/>
          <p:cNvSpPr>
            <a:spLocks noGrp="1"/>
          </p:cNvSpPr>
          <p:nvPr>
            <p:ph idx="1"/>
          </p:nvPr>
        </p:nvSpPr>
        <p:spPr/>
        <p:txBody>
          <a:bodyPr/>
          <a:lstStyle/>
          <a:p>
            <a:r>
              <a:rPr lang="sv-SE" smtClean="0"/>
              <a:t>Charles Ferguson1959: ”Diglossia”: </a:t>
            </a:r>
          </a:p>
          <a:p>
            <a:pPr lvl="1"/>
            <a:r>
              <a:rPr lang="sv-SE" i="1" smtClean="0"/>
              <a:t>”The high (H) variety is acquired through formal education and is used by (educated) members of the community for literary and formal occasions, while the low (L) variety is the naturally acquired vernacular of all the members of the community, and is used for informal, everyday communication.”</a:t>
            </a:r>
          </a:p>
          <a:p>
            <a:pPr lvl="4"/>
            <a:r>
              <a:rPr lang="sv-SE" i="1" smtClean="0"/>
              <a:t>(summarized by Mejdell 1999)</a:t>
            </a:r>
            <a:endParaRPr lang="sv-SE"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upp 3"/>
          <p:cNvGrpSpPr>
            <a:grpSpLocks/>
          </p:cNvGrpSpPr>
          <p:nvPr/>
        </p:nvGrpSpPr>
        <p:grpSpPr bwMode="auto">
          <a:xfrm>
            <a:off x="2667000" y="3590925"/>
            <a:ext cx="1727200" cy="1843088"/>
            <a:chOff x="4067944" y="1722512"/>
            <a:chExt cx="1728192" cy="1844273"/>
          </a:xfrm>
        </p:grpSpPr>
        <p:sp>
          <p:nvSpPr>
            <p:cNvPr id="5" name="Rektangel 4"/>
            <p:cNvSpPr/>
            <p:nvPr/>
          </p:nvSpPr>
          <p:spPr>
            <a:xfrm>
              <a:off x="4067944" y="1722512"/>
              <a:ext cx="1728192" cy="91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6" name="Rektangel 5"/>
            <p:cNvSpPr/>
            <p:nvPr/>
          </p:nvSpPr>
          <p:spPr>
            <a:xfrm>
              <a:off x="4067944" y="2651797"/>
              <a:ext cx="1728192" cy="91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endParaRPr lang="sv-SE"/>
            </a:p>
          </p:txBody>
        </p:sp>
      </p:grpSp>
      <p:grpSp>
        <p:nvGrpSpPr>
          <p:cNvPr id="20482" name="Grupp 6"/>
          <p:cNvGrpSpPr>
            <a:grpSpLocks/>
          </p:cNvGrpSpPr>
          <p:nvPr/>
        </p:nvGrpSpPr>
        <p:grpSpPr bwMode="auto">
          <a:xfrm>
            <a:off x="4643438" y="3600450"/>
            <a:ext cx="1363662" cy="1844675"/>
            <a:chOff x="5508103" y="2924944"/>
            <a:chExt cx="685801" cy="1371600"/>
          </a:xfrm>
        </p:grpSpPr>
        <p:sp>
          <p:nvSpPr>
            <p:cNvPr id="8" name="Extrahera 7"/>
            <p:cNvSpPr/>
            <p:nvPr/>
          </p:nvSpPr>
          <p:spPr>
            <a:xfrm>
              <a:off x="5508103" y="2924944"/>
              <a:ext cx="685801"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9" name="Slå samman 8"/>
            <p:cNvSpPr/>
            <p:nvPr/>
          </p:nvSpPr>
          <p:spPr>
            <a:xfrm>
              <a:off x="5508103" y="3610744"/>
              <a:ext cx="685801" cy="6858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endParaRPr lang="sv-SE"/>
            </a:p>
          </p:txBody>
        </p:sp>
      </p:grpSp>
      <p:sp>
        <p:nvSpPr>
          <p:cNvPr id="13" name="Tankebubbla 12"/>
          <p:cNvSpPr/>
          <p:nvPr/>
        </p:nvSpPr>
        <p:spPr>
          <a:xfrm>
            <a:off x="6372225" y="2260600"/>
            <a:ext cx="1439863" cy="1081088"/>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sz="6600"/>
              <a:t>?</a:t>
            </a:r>
            <a:endParaRPr lang="sv-SE" sz="6600"/>
          </a:p>
        </p:txBody>
      </p:sp>
      <p:sp>
        <p:nvSpPr>
          <p:cNvPr id="20484" name="Platshållare för text 2"/>
          <p:cNvSpPr txBox="1">
            <a:spLocks/>
          </p:cNvSpPr>
          <p:nvPr/>
        </p:nvSpPr>
        <p:spPr bwMode="auto">
          <a:xfrm>
            <a:off x="2667000" y="5530850"/>
            <a:ext cx="6400800" cy="635000"/>
          </a:xfrm>
          <a:prstGeom prst="rect">
            <a:avLst/>
          </a:prstGeom>
          <a:noFill/>
          <a:ln w="9525">
            <a:noFill/>
            <a:miter lim="800000"/>
            <a:headEnd/>
            <a:tailEnd/>
          </a:ln>
        </p:spPr>
        <p:txBody>
          <a:bodyPr anchor="b"/>
          <a:lstStyle/>
          <a:p>
            <a:pPr marL="17463">
              <a:lnSpc>
                <a:spcPts val="2300"/>
              </a:lnSpc>
              <a:buClr>
                <a:schemeClr val="accent1"/>
              </a:buClr>
              <a:buSzPct val="80000"/>
              <a:buFont typeface="Wingdings 2" pitchFamily="18" charset="2"/>
              <a:buNone/>
            </a:pPr>
            <a:r>
              <a:rPr lang="sv-SE" sz="2000" b="1">
                <a:solidFill>
                  <a:srgbClr val="320E04"/>
                </a:solidFill>
                <a:latin typeface="Gill Sans MT" pitchFamily="34" charset="0"/>
              </a:rPr>
              <a:t>Is this as well the perception of the ”language community”?</a:t>
            </a:r>
          </a:p>
        </p:txBody>
      </p:sp>
      <p:sp>
        <p:nvSpPr>
          <p:cNvPr id="17" name="Rubrik 1"/>
          <p:cNvSpPr>
            <a:spLocks noGrp="1"/>
          </p:cNvSpPr>
          <p:nvPr>
            <p:ph type="title"/>
          </p:nvPr>
        </p:nvSpPr>
        <p:spPr>
          <a:xfrm>
            <a:off x="1435100" y="274638"/>
            <a:ext cx="7499350" cy="1143000"/>
          </a:xfrm>
        </p:spPr>
        <p:txBody>
          <a:bodyPr>
            <a:noAutofit/>
          </a:bodyPr>
          <a:lstStyle/>
          <a:p>
            <a:pPr fontAlgn="auto">
              <a:spcAft>
                <a:spcPts val="0"/>
              </a:spcAft>
              <a:defRPr/>
            </a:pPr>
            <a:r>
              <a:rPr lang="sv-SE" sz="2400">
                <a:solidFill>
                  <a:schemeClr val="tx2">
                    <a:satMod val="130000"/>
                  </a:schemeClr>
                </a:solidFill>
              </a:rPr>
              <a:t>Do we have (only) a  level relation between the Arabic varieties</a:t>
            </a:r>
            <a:endParaRPr lang="sv-SE" sz="2400"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upp 3"/>
          <p:cNvGrpSpPr>
            <a:grpSpLocks/>
          </p:cNvGrpSpPr>
          <p:nvPr/>
        </p:nvGrpSpPr>
        <p:grpSpPr bwMode="auto">
          <a:xfrm>
            <a:off x="2667000" y="2651125"/>
            <a:ext cx="1727200" cy="1844675"/>
            <a:chOff x="4067944" y="1722512"/>
            <a:chExt cx="1728192" cy="1844273"/>
          </a:xfrm>
        </p:grpSpPr>
        <p:sp>
          <p:nvSpPr>
            <p:cNvPr id="5" name="Rektangel 4"/>
            <p:cNvSpPr/>
            <p:nvPr/>
          </p:nvSpPr>
          <p:spPr>
            <a:xfrm>
              <a:off x="4067944" y="1722512"/>
              <a:ext cx="1728192" cy="914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6" name="Rektangel 5"/>
            <p:cNvSpPr/>
            <p:nvPr/>
          </p:nvSpPr>
          <p:spPr>
            <a:xfrm>
              <a:off x="4067944" y="2652584"/>
              <a:ext cx="1728192" cy="914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endParaRPr lang="sv-SE"/>
            </a:p>
          </p:txBody>
        </p:sp>
      </p:grpSp>
      <p:grpSp>
        <p:nvGrpSpPr>
          <p:cNvPr id="21506" name="Grupp 6"/>
          <p:cNvGrpSpPr>
            <a:grpSpLocks/>
          </p:cNvGrpSpPr>
          <p:nvPr/>
        </p:nvGrpSpPr>
        <p:grpSpPr bwMode="auto">
          <a:xfrm>
            <a:off x="4643438" y="2662238"/>
            <a:ext cx="1363662" cy="1844675"/>
            <a:chOff x="5508103" y="2924944"/>
            <a:chExt cx="685801" cy="1371600"/>
          </a:xfrm>
        </p:grpSpPr>
        <p:sp>
          <p:nvSpPr>
            <p:cNvPr id="8" name="Extrahera 7"/>
            <p:cNvSpPr/>
            <p:nvPr/>
          </p:nvSpPr>
          <p:spPr>
            <a:xfrm>
              <a:off x="5508103" y="2924944"/>
              <a:ext cx="685801"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H</a:t>
              </a:r>
              <a:endParaRPr lang="sv-SE"/>
            </a:p>
          </p:txBody>
        </p:sp>
        <p:sp>
          <p:nvSpPr>
            <p:cNvPr id="9" name="Slå samman 8"/>
            <p:cNvSpPr/>
            <p:nvPr/>
          </p:nvSpPr>
          <p:spPr>
            <a:xfrm>
              <a:off x="5508103" y="3610744"/>
              <a:ext cx="685801" cy="6858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v-SE"/>
                <a:t>L</a:t>
              </a:r>
              <a:endParaRPr lang="sv-SE"/>
            </a:p>
          </p:txBody>
        </p:sp>
      </p:grpSp>
      <p:sp>
        <p:nvSpPr>
          <p:cNvPr id="10" name="Platshållare för text 2"/>
          <p:cNvSpPr txBox="1">
            <a:spLocks/>
          </p:cNvSpPr>
          <p:nvPr/>
        </p:nvSpPr>
        <p:spPr>
          <a:xfrm>
            <a:off x="2578100" y="549275"/>
            <a:ext cx="6400800" cy="633413"/>
          </a:xfrm>
          <a:prstGeom prst="rect">
            <a:avLst/>
          </a:prstGeom>
        </p:spPr>
        <p:txBody>
          <a:bodyPr anchor="b">
            <a:normAutofit fontScale="92500"/>
          </a:bodyPr>
          <a:lstStyle>
            <a:lvl1pPr marL="18288" indent="0" algn="l" rtl="0" eaLnBrk="1" latinLnBrk="0" hangingPunct="1">
              <a:lnSpc>
                <a:spcPts val="2300"/>
              </a:lnSpc>
              <a:spcBef>
                <a:spcPts val="0"/>
              </a:spcBef>
              <a:buClr>
                <a:schemeClr val="accent1"/>
              </a:buClr>
              <a:buSzPct val="80000"/>
              <a:buFont typeface="Wingdings 2"/>
              <a:buNone/>
              <a:defRPr kumimoji="0" sz="2000" kern="1200">
                <a:solidFill>
                  <a:schemeClr val="tx2">
                    <a:shade val="30000"/>
                    <a:satMod val="150000"/>
                  </a:schemeClr>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800" kern="1200">
                <a:solidFill>
                  <a:schemeClr val="tx1">
                    <a:tint val="75000"/>
                  </a:schemeClr>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600" kern="1200">
                <a:solidFill>
                  <a:schemeClr val="tx1">
                    <a:tint val="75000"/>
                  </a:schemeClr>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1400" kern="1200">
                <a:solidFill>
                  <a:schemeClr val="tx1">
                    <a:tint val="75000"/>
                  </a:schemeClr>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1400" kern="1200">
                <a:solidFill>
                  <a:schemeClr val="tx1">
                    <a:tint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fontAlgn="auto">
              <a:spcAft>
                <a:spcPts val="0"/>
              </a:spcAft>
              <a:defRPr/>
            </a:pPr>
            <a:r>
              <a:rPr lang="sv-SE" b="1" smtClean="0"/>
              <a:t>How is ”STANAG” applicable for Arabic in this case?</a:t>
            </a:r>
            <a:endParaRPr lang="sv-SE" b="1"/>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ånd">
  <a:themeElements>
    <a:clrScheme name="Solstånd">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å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ånd">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8947</TotalTime>
  <Words>1568</Words>
  <Application>Microsoft Office PowerPoint</Application>
  <PresentationFormat>On-screen Show (4:3)</PresentationFormat>
  <Paragraphs>245</Paragraphs>
  <Slides>49</Slides>
  <Notes>0</Notes>
  <HiddenSlides>0</HiddenSlides>
  <MMClips>0</MMClips>
  <ScaleCrop>false</ScaleCrop>
  <HeadingPairs>
    <vt:vector size="6" baseType="variant">
      <vt:variant>
        <vt:lpstr>Fonts Used</vt:lpstr>
      </vt:variant>
      <vt:variant>
        <vt:i4>7</vt:i4>
      </vt:variant>
      <vt:variant>
        <vt:lpstr>Design Template</vt:lpstr>
      </vt:variant>
      <vt:variant>
        <vt:i4>7</vt:i4>
      </vt:variant>
      <vt:variant>
        <vt:lpstr>Slide Titles</vt:lpstr>
      </vt:variant>
      <vt:variant>
        <vt:i4>49</vt:i4>
      </vt:variant>
    </vt:vector>
  </HeadingPairs>
  <TitlesOfParts>
    <vt:vector size="63" baseType="lpstr">
      <vt:lpstr>Gill Sans MT</vt:lpstr>
      <vt:lpstr>Arial</vt:lpstr>
      <vt:lpstr>Wingdings 2</vt:lpstr>
      <vt:lpstr>Verdana</vt:lpstr>
      <vt:lpstr>Calibri</vt:lpstr>
      <vt:lpstr>Times New Roman</vt:lpstr>
      <vt:lpstr>Stencil</vt:lpstr>
      <vt:lpstr>Solstånd</vt:lpstr>
      <vt:lpstr>Solstånd</vt:lpstr>
      <vt:lpstr>Solstånd</vt:lpstr>
      <vt:lpstr>Solstånd</vt:lpstr>
      <vt:lpstr>Solstånd</vt:lpstr>
      <vt:lpstr>Solstånd</vt:lpstr>
      <vt:lpstr>Solstånd</vt:lpstr>
      <vt:lpstr>STANAG 6001  AND ITS APPLICABILITY  IN  STANDARDIZED AND NON-STANDARDIZED LANGUAGES:  THE CASE OF ARABIC</vt:lpstr>
      <vt:lpstr>Arabic (and STANAG)?</vt:lpstr>
      <vt:lpstr>International (?) languages: ”Interoperability”</vt:lpstr>
      <vt:lpstr>Slide 4</vt:lpstr>
      <vt:lpstr>Is Arabic a standardized or a non-standardized language? </vt:lpstr>
      <vt:lpstr>The Arabic ”diglossia”</vt:lpstr>
      <vt:lpstr>The Arabic diglossia</vt:lpstr>
      <vt:lpstr>DO WE HAVE (ONLY) A  LEVEL RELATION BETWEEN THE ARABIC VARIETIES</vt:lpstr>
      <vt:lpstr>Slide 9</vt:lpstr>
      <vt:lpstr>Slide 10</vt:lpstr>
      <vt:lpstr>The Arabic diglossia</vt:lpstr>
      <vt:lpstr>Slide 12</vt:lpstr>
      <vt:lpstr>IS THE VERNACULAR UNUSABLE (NON-EXISTING) ON HIGHER LEVELS?</vt:lpstr>
      <vt:lpstr> COMPLEMENTARITY?  GENETICAL RELATION?   ”SAME LANGUAGE”? </vt:lpstr>
      <vt:lpstr>Slide 15</vt:lpstr>
      <vt:lpstr>MSA’s domains:</vt:lpstr>
      <vt:lpstr>Perception vis-a-vis feeling of the language community</vt:lpstr>
      <vt:lpstr>ARAB HUMAN DEVELOPMENT REPORTS</vt:lpstr>
      <vt:lpstr>Arabic diglossic case: some problematic aspects</vt:lpstr>
      <vt:lpstr>Appropriateness of teaching MSA</vt:lpstr>
      <vt:lpstr>Standardization of Modern Standard Arabic (MSA) (Versteegh, K. ”The Arabic Language”) </vt:lpstr>
      <vt:lpstr>Goals and purposes of the academies (Versteegh K. ”The Arabic Language”)</vt:lpstr>
      <vt:lpstr>Domains of each variety:</vt:lpstr>
      <vt:lpstr>The Arabic diglossia</vt:lpstr>
      <vt:lpstr>Varieties and levels? </vt:lpstr>
      <vt:lpstr>Slide 26</vt:lpstr>
      <vt:lpstr>Slide 27</vt:lpstr>
      <vt:lpstr>Arabic diglossic case</vt:lpstr>
      <vt:lpstr>Examples on ”functional level” (2)</vt:lpstr>
      <vt:lpstr>Examples on ”functional level” (2)</vt:lpstr>
      <vt:lpstr>Slide 31</vt:lpstr>
      <vt:lpstr>References in STANAG to the proficiency of ”native” speaker/listener</vt:lpstr>
      <vt:lpstr>References in STANAG to the proficiency of ”native” speaker/listener</vt:lpstr>
      <vt:lpstr>References in STANAG to the proficiency of ”native” speaker/listener</vt:lpstr>
      <vt:lpstr>References in STANAG to the proficiency of ”native” speaker/listener</vt:lpstr>
      <vt:lpstr>References in STANAG to the proficiency of ”native” reader</vt:lpstr>
      <vt:lpstr>References in STANAG to the proficiency of ”native” writer/reader</vt:lpstr>
      <vt:lpstr>Examples on higher levels</vt:lpstr>
      <vt:lpstr>Transcription signs</vt:lpstr>
      <vt:lpstr>Examples on Arabic language use</vt:lpstr>
      <vt:lpstr>Examples on Arabic language use</vt:lpstr>
      <vt:lpstr>Examples on Arabic language use</vt:lpstr>
      <vt:lpstr>Examples on Arabic language use</vt:lpstr>
      <vt:lpstr>Dominant language:</vt:lpstr>
      <vt:lpstr>Sociolinguistic aspects in code-mixing</vt:lpstr>
      <vt:lpstr>Arabic diglossic case</vt:lpstr>
      <vt:lpstr>Slide 47</vt:lpstr>
      <vt:lpstr>The Arabic diglossia</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Joseph</dc:creator>
  <cp:lastModifiedBy>dafoe.sl2</cp:lastModifiedBy>
  <cp:revision>227</cp:revision>
  <dcterms:modified xsi:type="dcterms:W3CDTF">2011-11-01T18:37:23Z</dcterms:modified>
</cp:coreProperties>
</file>