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20"/>
  </p:notesMasterIdLst>
  <p:sldIdLst>
    <p:sldId id="256" r:id="rId2"/>
    <p:sldId id="258" r:id="rId3"/>
    <p:sldId id="281" r:id="rId4"/>
    <p:sldId id="280" r:id="rId5"/>
    <p:sldId id="260" r:id="rId6"/>
    <p:sldId id="261" r:id="rId7"/>
    <p:sldId id="276" r:id="rId8"/>
    <p:sldId id="277" r:id="rId9"/>
    <p:sldId id="278" r:id="rId10"/>
    <p:sldId id="262" r:id="rId11"/>
    <p:sldId id="263" r:id="rId12"/>
    <p:sldId id="267" r:id="rId13"/>
    <p:sldId id="269" r:id="rId14"/>
    <p:sldId id="270" r:id="rId15"/>
    <p:sldId id="285" r:id="rId16"/>
    <p:sldId id="287" r:id="rId17"/>
    <p:sldId id="286" r:id="rId18"/>
    <p:sldId id="28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4"/>
    <p:restoredTop sz="94503"/>
  </p:normalViewPr>
  <p:slideViewPr>
    <p:cSldViewPr snapToGrid="0" snapToObjects="1">
      <p:cViewPr>
        <p:scale>
          <a:sx n="72" d="100"/>
          <a:sy n="72" d="100"/>
        </p:scale>
        <p:origin x="-576" y="-2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77DD92-ABFC-407F-8BF9-BD62567D42F5}" type="datetimeFigureOut">
              <a:rPr lang="en-CA" smtClean="0"/>
              <a:t>05/09/2018</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C1B1F3-2B8C-4A20-ADB3-5BA7693D8FCE}" type="slidenum">
              <a:rPr lang="en-CA" smtClean="0"/>
              <a:t>‹#›</a:t>
            </a:fld>
            <a:endParaRPr lang="en-CA" dirty="0"/>
          </a:p>
        </p:txBody>
      </p:sp>
    </p:spTree>
    <p:extLst>
      <p:ext uri="{BB962C8B-B14F-4D97-AF65-F5344CB8AC3E}">
        <p14:creationId xmlns:p14="http://schemas.microsoft.com/office/powerpoint/2010/main" val="1334800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 do not like the wording: are not unlike? It will be confusing for some people. It confused me. Can we say “ questionnaires are similar to other forms of data collection, such as surveys,</a:t>
            </a:r>
            <a:r>
              <a:rPr lang="en-CA" baseline="0" dirty="0"/>
              <a:t> interviews, observations.</a:t>
            </a:r>
            <a:endParaRPr lang="en-CA" dirty="0"/>
          </a:p>
        </p:txBody>
      </p:sp>
      <p:sp>
        <p:nvSpPr>
          <p:cNvPr id="4" name="Slide Number Placeholder 3"/>
          <p:cNvSpPr>
            <a:spLocks noGrp="1"/>
          </p:cNvSpPr>
          <p:nvPr>
            <p:ph type="sldNum" sz="quarter" idx="10"/>
          </p:nvPr>
        </p:nvSpPr>
        <p:spPr/>
        <p:txBody>
          <a:bodyPr/>
          <a:lstStyle/>
          <a:p>
            <a:fld id="{FCC1B1F3-2B8C-4A20-ADB3-5BA7693D8FCE}" type="slidenum">
              <a:rPr lang="en-CA" smtClean="0"/>
              <a:t>2</a:t>
            </a:fld>
            <a:endParaRPr lang="en-CA" dirty="0"/>
          </a:p>
        </p:txBody>
      </p:sp>
    </p:spTree>
    <p:extLst>
      <p:ext uri="{BB962C8B-B14F-4D97-AF65-F5344CB8AC3E}">
        <p14:creationId xmlns:p14="http://schemas.microsoft.com/office/powerpoint/2010/main" val="1753412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Course aspects: classrooms,</a:t>
            </a:r>
            <a:r>
              <a:rPr lang="en-CA" baseline="0" dirty="0"/>
              <a:t> curricula, instructors, support staff in the training establishment, formative and summative assessment, test fairness and administration </a:t>
            </a:r>
            <a:r>
              <a:rPr lang="en-CA" baseline="0" dirty="0" err="1"/>
              <a:t>etc</a:t>
            </a:r>
            <a:endParaRPr lang="en-CA" dirty="0"/>
          </a:p>
        </p:txBody>
      </p:sp>
      <p:sp>
        <p:nvSpPr>
          <p:cNvPr id="4" name="Slide Number Placeholder 3"/>
          <p:cNvSpPr>
            <a:spLocks noGrp="1"/>
          </p:cNvSpPr>
          <p:nvPr>
            <p:ph type="sldNum" sz="quarter" idx="10"/>
          </p:nvPr>
        </p:nvSpPr>
        <p:spPr/>
        <p:txBody>
          <a:bodyPr/>
          <a:lstStyle/>
          <a:p>
            <a:fld id="{FCC1B1F3-2B8C-4A20-ADB3-5BA7693D8FCE}" type="slidenum">
              <a:rPr lang="en-CA" smtClean="0"/>
              <a:t>3</a:t>
            </a:fld>
            <a:endParaRPr lang="en-CA" dirty="0"/>
          </a:p>
        </p:txBody>
      </p:sp>
    </p:spTree>
    <p:extLst>
      <p:ext uri="{BB962C8B-B14F-4D97-AF65-F5344CB8AC3E}">
        <p14:creationId xmlns:p14="http://schemas.microsoft.com/office/powerpoint/2010/main" val="2314473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These need to be explained a bit, </a:t>
            </a:r>
          </a:p>
        </p:txBody>
      </p:sp>
      <p:sp>
        <p:nvSpPr>
          <p:cNvPr id="4" name="Slide Number Placeholder 3"/>
          <p:cNvSpPr>
            <a:spLocks noGrp="1"/>
          </p:cNvSpPr>
          <p:nvPr>
            <p:ph type="sldNum" sz="quarter" idx="10"/>
          </p:nvPr>
        </p:nvSpPr>
        <p:spPr/>
        <p:txBody>
          <a:bodyPr/>
          <a:lstStyle/>
          <a:p>
            <a:fld id="{FCC1B1F3-2B8C-4A20-ADB3-5BA7693D8FCE}" type="slidenum">
              <a:rPr lang="en-CA" smtClean="0"/>
              <a:t>4</a:t>
            </a:fld>
            <a:endParaRPr lang="en-CA" dirty="0"/>
          </a:p>
        </p:txBody>
      </p:sp>
    </p:spTree>
    <p:extLst>
      <p:ext uri="{BB962C8B-B14F-4D97-AF65-F5344CB8AC3E}">
        <p14:creationId xmlns:p14="http://schemas.microsoft.com/office/powerpoint/2010/main" val="53088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We need to discuss this slide. </a:t>
            </a:r>
          </a:p>
        </p:txBody>
      </p:sp>
      <p:sp>
        <p:nvSpPr>
          <p:cNvPr id="4" name="Slide Number Placeholder 3"/>
          <p:cNvSpPr>
            <a:spLocks noGrp="1"/>
          </p:cNvSpPr>
          <p:nvPr>
            <p:ph type="sldNum" sz="quarter" idx="10"/>
          </p:nvPr>
        </p:nvSpPr>
        <p:spPr/>
        <p:txBody>
          <a:bodyPr/>
          <a:lstStyle/>
          <a:p>
            <a:fld id="{FCC1B1F3-2B8C-4A20-ADB3-5BA7693D8FCE}" type="slidenum">
              <a:rPr lang="en-CA" smtClean="0"/>
              <a:t>5</a:t>
            </a:fld>
            <a:endParaRPr lang="en-CA" dirty="0"/>
          </a:p>
        </p:txBody>
      </p:sp>
    </p:spTree>
    <p:extLst>
      <p:ext uri="{BB962C8B-B14F-4D97-AF65-F5344CB8AC3E}">
        <p14:creationId xmlns:p14="http://schemas.microsoft.com/office/powerpoint/2010/main" val="3490383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Pilot on colleagues. Think about survey validity and reliability </a:t>
            </a:r>
          </a:p>
        </p:txBody>
      </p:sp>
      <p:sp>
        <p:nvSpPr>
          <p:cNvPr id="4" name="Slide Number Placeholder 3"/>
          <p:cNvSpPr>
            <a:spLocks noGrp="1"/>
          </p:cNvSpPr>
          <p:nvPr>
            <p:ph type="sldNum" sz="quarter" idx="10"/>
          </p:nvPr>
        </p:nvSpPr>
        <p:spPr/>
        <p:txBody>
          <a:bodyPr/>
          <a:lstStyle/>
          <a:p>
            <a:fld id="{FCC1B1F3-2B8C-4A20-ADB3-5BA7693D8FCE}" type="slidenum">
              <a:rPr lang="en-CA" smtClean="0"/>
              <a:t>6</a:t>
            </a:fld>
            <a:endParaRPr lang="en-CA" dirty="0"/>
          </a:p>
        </p:txBody>
      </p:sp>
    </p:spTree>
    <p:extLst>
      <p:ext uri="{BB962C8B-B14F-4D97-AF65-F5344CB8AC3E}">
        <p14:creationId xmlns:p14="http://schemas.microsoft.com/office/powerpoint/2010/main" val="1702311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Often, the questionnaires</a:t>
            </a:r>
            <a:r>
              <a:rPr lang="en-CA" baseline="0" dirty="0"/>
              <a:t> are completed immediately after the test, if such possibility exists</a:t>
            </a:r>
            <a:endParaRPr lang="en-CA" dirty="0"/>
          </a:p>
        </p:txBody>
      </p:sp>
      <p:sp>
        <p:nvSpPr>
          <p:cNvPr id="4" name="Slide Number Placeholder 3"/>
          <p:cNvSpPr>
            <a:spLocks noGrp="1"/>
          </p:cNvSpPr>
          <p:nvPr>
            <p:ph type="sldNum" sz="quarter" idx="10"/>
          </p:nvPr>
        </p:nvSpPr>
        <p:spPr/>
        <p:txBody>
          <a:bodyPr/>
          <a:lstStyle/>
          <a:p>
            <a:fld id="{FCC1B1F3-2B8C-4A20-ADB3-5BA7693D8FCE}" type="slidenum">
              <a:rPr lang="en-CA" smtClean="0"/>
              <a:t>7</a:t>
            </a:fld>
            <a:endParaRPr lang="en-CA" dirty="0"/>
          </a:p>
        </p:txBody>
      </p:sp>
    </p:spTree>
    <p:extLst>
      <p:ext uri="{BB962C8B-B14F-4D97-AF65-F5344CB8AC3E}">
        <p14:creationId xmlns:p14="http://schemas.microsoft.com/office/powerpoint/2010/main" val="175951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err="1"/>
              <a:t>Fronload</a:t>
            </a:r>
            <a:r>
              <a:rPr lang="en-CA" dirty="0"/>
              <a:t> the most important questions as respondents may quit halfway through the questionnaire, if it is long.</a:t>
            </a:r>
          </a:p>
        </p:txBody>
      </p:sp>
      <p:sp>
        <p:nvSpPr>
          <p:cNvPr id="4" name="Slide Number Placeholder 3"/>
          <p:cNvSpPr>
            <a:spLocks noGrp="1"/>
          </p:cNvSpPr>
          <p:nvPr>
            <p:ph type="sldNum" sz="quarter" idx="10"/>
          </p:nvPr>
        </p:nvSpPr>
        <p:spPr/>
        <p:txBody>
          <a:bodyPr/>
          <a:lstStyle/>
          <a:p>
            <a:fld id="{FCC1B1F3-2B8C-4A20-ADB3-5BA7693D8FCE}" type="slidenum">
              <a:rPr lang="en-CA" smtClean="0"/>
              <a:t>8</a:t>
            </a:fld>
            <a:endParaRPr lang="en-CA" dirty="0"/>
          </a:p>
        </p:txBody>
      </p:sp>
    </p:spTree>
    <p:extLst>
      <p:ext uri="{BB962C8B-B14F-4D97-AF65-F5344CB8AC3E}">
        <p14:creationId xmlns:p14="http://schemas.microsoft.com/office/powerpoint/2010/main" val="471151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If there will be no action taken based</a:t>
            </a:r>
            <a:r>
              <a:rPr lang="en-CA" baseline="0" dirty="0"/>
              <a:t> on certain response, you may not need that question at all</a:t>
            </a:r>
            <a:endParaRPr lang="en-CA" dirty="0"/>
          </a:p>
        </p:txBody>
      </p:sp>
      <p:sp>
        <p:nvSpPr>
          <p:cNvPr id="4" name="Slide Number Placeholder 3"/>
          <p:cNvSpPr>
            <a:spLocks noGrp="1"/>
          </p:cNvSpPr>
          <p:nvPr>
            <p:ph type="sldNum" sz="quarter" idx="10"/>
          </p:nvPr>
        </p:nvSpPr>
        <p:spPr/>
        <p:txBody>
          <a:bodyPr/>
          <a:lstStyle/>
          <a:p>
            <a:fld id="{FCC1B1F3-2B8C-4A20-ADB3-5BA7693D8FCE}" type="slidenum">
              <a:rPr lang="en-CA" smtClean="0"/>
              <a:t>10</a:t>
            </a:fld>
            <a:endParaRPr lang="en-CA" dirty="0"/>
          </a:p>
        </p:txBody>
      </p:sp>
    </p:spTree>
    <p:extLst>
      <p:ext uri="{BB962C8B-B14F-4D97-AF65-F5344CB8AC3E}">
        <p14:creationId xmlns:p14="http://schemas.microsoft.com/office/powerpoint/2010/main" val="174410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Can require getting into too detailed analyses if the answers are 2 paragraphs long</a:t>
            </a:r>
          </a:p>
          <a:p>
            <a:r>
              <a:rPr lang="en-CA" dirty="0"/>
              <a:t>Respondents quickly tire of answering too many open ended questions, which may require a lot of typing in order to explain</a:t>
            </a:r>
          </a:p>
          <a:p>
            <a:r>
              <a:rPr lang="en-CA" dirty="0"/>
              <a:t>These</a:t>
            </a:r>
            <a:r>
              <a:rPr lang="en-CA" baseline="0" dirty="0"/>
              <a:t> questions should be piloted first in order to ensure that the responds have the same interpretation of the meaning of the intended question (mismatches between question and response) and see if the variability of the possible answers still enables to conduct a meaningful analysis of the data. After the pilot phase, you will know which open-ended questions to keep and which to replace with closed-ended ones.. </a:t>
            </a:r>
            <a:endParaRPr lang="en-CA" dirty="0"/>
          </a:p>
          <a:p>
            <a:endParaRPr lang="en-CA" dirty="0"/>
          </a:p>
        </p:txBody>
      </p:sp>
      <p:sp>
        <p:nvSpPr>
          <p:cNvPr id="4" name="Slide Number Placeholder 3"/>
          <p:cNvSpPr>
            <a:spLocks noGrp="1"/>
          </p:cNvSpPr>
          <p:nvPr>
            <p:ph type="sldNum" sz="quarter" idx="10"/>
          </p:nvPr>
        </p:nvSpPr>
        <p:spPr/>
        <p:txBody>
          <a:bodyPr/>
          <a:lstStyle/>
          <a:p>
            <a:fld id="{FCC1B1F3-2B8C-4A20-ADB3-5BA7693D8FCE}" type="slidenum">
              <a:rPr lang="en-CA" smtClean="0"/>
              <a:t>11</a:t>
            </a:fld>
            <a:endParaRPr lang="en-CA" dirty="0"/>
          </a:p>
        </p:txBody>
      </p:sp>
    </p:spTree>
    <p:extLst>
      <p:ext uri="{BB962C8B-B14F-4D97-AF65-F5344CB8AC3E}">
        <p14:creationId xmlns:p14="http://schemas.microsoft.com/office/powerpoint/2010/main" val="906629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AAE8900-03AE-154A-855F-990874AA2CF4}" type="datetimeFigureOut">
              <a:rPr lang="en-US" smtClean="0"/>
              <a:t>9/5/2018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28F92B-C75D-E34D-A2E4-763FD2B3AF30}" type="slidenum">
              <a:rPr lang="en-US" smtClean="0"/>
              <a:t>‹#›</a:t>
            </a:fld>
            <a:endParaRPr lang="en-US" dirty="0"/>
          </a:p>
        </p:txBody>
      </p:sp>
    </p:spTree>
    <p:extLst>
      <p:ext uri="{BB962C8B-B14F-4D97-AF65-F5344CB8AC3E}">
        <p14:creationId xmlns:p14="http://schemas.microsoft.com/office/powerpoint/2010/main" val="2940746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AE8900-03AE-154A-855F-990874AA2CF4}" type="datetimeFigureOut">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28F92B-C75D-E34D-A2E4-763FD2B3AF30}" type="slidenum">
              <a:rPr lang="en-US" smtClean="0"/>
              <a:t>‹#›</a:t>
            </a:fld>
            <a:endParaRPr lang="en-US" dirty="0"/>
          </a:p>
        </p:txBody>
      </p:sp>
    </p:spTree>
    <p:extLst>
      <p:ext uri="{BB962C8B-B14F-4D97-AF65-F5344CB8AC3E}">
        <p14:creationId xmlns:p14="http://schemas.microsoft.com/office/powerpoint/2010/main" val="132860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AE8900-03AE-154A-855F-990874AA2CF4}" type="datetimeFigureOut">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28F92B-C75D-E34D-A2E4-763FD2B3AF30}" type="slidenum">
              <a:rPr lang="en-US" smtClean="0"/>
              <a:t>‹#›</a:t>
            </a:fld>
            <a:endParaRPr lang="en-US" dirty="0"/>
          </a:p>
        </p:txBody>
      </p:sp>
    </p:spTree>
    <p:extLst>
      <p:ext uri="{BB962C8B-B14F-4D97-AF65-F5344CB8AC3E}">
        <p14:creationId xmlns:p14="http://schemas.microsoft.com/office/powerpoint/2010/main" val="1687980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AE8900-03AE-154A-855F-990874AA2CF4}" type="datetimeFigureOut">
              <a:rPr lang="en-US" smtClean="0"/>
              <a:t>9/5/2018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28F92B-C75D-E34D-A2E4-763FD2B3AF30}" type="slidenum">
              <a:rPr lang="en-US" smtClean="0"/>
              <a:t>‹#›</a:t>
            </a:fld>
            <a:endParaRPr lang="en-US" dirty="0"/>
          </a:p>
        </p:txBody>
      </p:sp>
    </p:spTree>
    <p:extLst>
      <p:ext uri="{BB962C8B-B14F-4D97-AF65-F5344CB8AC3E}">
        <p14:creationId xmlns:p14="http://schemas.microsoft.com/office/powerpoint/2010/main" val="3673496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AAE8900-03AE-154A-855F-990874AA2CF4}" type="datetimeFigureOut">
              <a:rPr lang="en-US" smtClean="0"/>
              <a:t>9/5/2018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28F92B-C75D-E34D-A2E4-763FD2B3AF30}" type="slidenum">
              <a:rPr lang="en-US" smtClean="0"/>
              <a:t>‹#›</a:t>
            </a:fld>
            <a:endParaRPr lang="en-US" dirty="0"/>
          </a:p>
        </p:txBody>
      </p:sp>
    </p:spTree>
    <p:extLst>
      <p:ext uri="{BB962C8B-B14F-4D97-AF65-F5344CB8AC3E}">
        <p14:creationId xmlns:p14="http://schemas.microsoft.com/office/powerpoint/2010/main" val="32112848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1AAE8900-03AE-154A-855F-990874AA2CF4}" type="datetimeFigureOut">
              <a:rPr lang="en-US" smtClean="0"/>
              <a:t>9/5/2018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FD28F92B-C75D-E34D-A2E4-763FD2B3AF30}" type="slidenum">
              <a:rPr lang="en-US" smtClean="0"/>
              <a:t>‹#›</a:t>
            </a:fld>
            <a:endParaRPr lang="en-US" dirty="0"/>
          </a:p>
        </p:txBody>
      </p:sp>
    </p:spTree>
    <p:extLst>
      <p:ext uri="{BB962C8B-B14F-4D97-AF65-F5344CB8AC3E}">
        <p14:creationId xmlns:p14="http://schemas.microsoft.com/office/powerpoint/2010/main" val="82908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1AAE8900-03AE-154A-855F-990874AA2CF4}" type="datetimeFigureOut">
              <a:rPr lang="en-US" smtClean="0"/>
              <a:t>9/5/2018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28F92B-C75D-E34D-A2E4-763FD2B3AF30}"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17095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AAE8900-03AE-154A-855F-990874AA2CF4}" type="datetimeFigureOut">
              <a:rPr lang="en-US" smtClean="0"/>
              <a:t>9/5/2018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28F92B-C75D-E34D-A2E4-763FD2B3AF30}" type="slidenum">
              <a:rPr lang="en-US" smtClean="0"/>
              <a:t>‹#›</a:t>
            </a:fld>
            <a:endParaRPr lang="en-US" dirty="0"/>
          </a:p>
        </p:txBody>
      </p:sp>
    </p:spTree>
    <p:extLst>
      <p:ext uri="{BB962C8B-B14F-4D97-AF65-F5344CB8AC3E}">
        <p14:creationId xmlns:p14="http://schemas.microsoft.com/office/powerpoint/2010/main" val="1151948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E8900-03AE-154A-855F-990874AA2CF4}" type="datetimeFigureOut">
              <a:rPr lang="en-US" smtClean="0"/>
              <a:t>9/5/2018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28F92B-C75D-E34D-A2E4-763FD2B3AF30}" type="slidenum">
              <a:rPr lang="en-US" smtClean="0"/>
              <a:t>‹#›</a:t>
            </a:fld>
            <a:endParaRPr lang="en-US" dirty="0"/>
          </a:p>
        </p:txBody>
      </p:sp>
    </p:spTree>
    <p:extLst>
      <p:ext uri="{BB962C8B-B14F-4D97-AF65-F5344CB8AC3E}">
        <p14:creationId xmlns:p14="http://schemas.microsoft.com/office/powerpoint/2010/main" val="575652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AE8900-03AE-154A-855F-990874AA2CF4}" type="datetimeFigureOut">
              <a:rPr lang="en-US" smtClean="0"/>
              <a:t>9/5/2018</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FD28F92B-C75D-E34D-A2E4-763FD2B3AF30}" type="slidenum">
              <a:rPr lang="en-US" smtClean="0"/>
              <a:t>‹#›</a:t>
            </a:fld>
            <a:endParaRPr lang="en-US" dirty="0"/>
          </a:p>
        </p:txBody>
      </p:sp>
    </p:spTree>
    <p:extLst>
      <p:ext uri="{BB962C8B-B14F-4D97-AF65-F5344CB8AC3E}">
        <p14:creationId xmlns:p14="http://schemas.microsoft.com/office/powerpoint/2010/main" val="811050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AAE8900-03AE-154A-855F-990874AA2CF4}" type="datetimeFigureOut">
              <a:rPr lang="en-US" smtClean="0"/>
              <a:t>9/5/2018</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FD28F92B-C75D-E34D-A2E4-763FD2B3AF30}" type="slidenum">
              <a:rPr lang="en-US" smtClean="0"/>
              <a:t>‹#›</a:t>
            </a:fld>
            <a:endParaRPr lang="en-US" dirty="0"/>
          </a:p>
        </p:txBody>
      </p:sp>
    </p:spTree>
    <p:extLst>
      <p:ext uri="{BB962C8B-B14F-4D97-AF65-F5344CB8AC3E}">
        <p14:creationId xmlns:p14="http://schemas.microsoft.com/office/powerpoint/2010/main" val="13137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AAE8900-03AE-154A-855F-990874AA2CF4}" type="datetimeFigureOut">
              <a:rPr lang="en-US" smtClean="0"/>
              <a:pPr/>
              <a:t>9/5/2018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D28F92B-C75D-E34D-A2E4-763FD2B3AF30}" type="slidenum">
              <a:rPr lang="en-US" smtClean="0"/>
              <a:pPr/>
              <a:t>‹#›</a:t>
            </a:fld>
            <a:endParaRPr lang="en-US" dirty="0"/>
          </a:p>
        </p:txBody>
      </p:sp>
    </p:spTree>
    <p:extLst>
      <p:ext uri="{BB962C8B-B14F-4D97-AF65-F5344CB8AC3E}">
        <p14:creationId xmlns:p14="http://schemas.microsoft.com/office/powerpoint/2010/main" val="322332754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urveymonkey.com/" TargetMode="External"/><Relationship Id="rId2" Type="http://schemas.openxmlformats.org/officeDocument/2006/relationships/hyperlink" Target="https://www.qualtrics.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5E104B-4BB4-A64E-B9E8-6716A3A3166B}"/>
              </a:ext>
            </a:extLst>
          </p:cNvPr>
          <p:cNvSpPr>
            <a:spLocks noGrp="1"/>
          </p:cNvSpPr>
          <p:nvPr>
            <p:ph type="ctrTitle"/>
          </p:nvPr>
        </p:nvSpPr>
        <p:spPr/>
        <p:txBody>
          <a:bodyPr>
            <a:normAutofit/>
          </a:bodyPr>
          <a:lstStyle/>
          <a:p>
            <a:r>
              <a:rPr lang="en-US" sz="4400" b="1" dirty="0">
                <a:latin typeface="Calibri" panose="020F0502020204030204" pitchFamily="34" charset="0"/>
                <a:cs typeface="Calibri" panose="020F0502020204030204" pitchFamily="34" charset="0"/>
              </a:rPr>
              <a:t>Questionnaire design</a:t>
            </a:r>
            <a:r>
              <a:rPr lang="en-US" dirty="0"/>
              <a:t/>
            </a:r>
            <a:br>
              <a:rPr lang="en-US" dirty="0"/>
            </a:br>
            <a:r>
              <a:rPr lang="en-US" b="1" dirty="0">
                <a:latin typeface="Calibri" panose="020F0502020204030204" pitchFamily="34" charset="0"/>
                <a:cs typeface="Calibri" panose="020F0502020204030204" pitchFamily="34" charset="0"/>
              </a:rPr>
              <a:t>(</a:t>
            </a:r>
            <a:r>
              <a:rPr lang="en-US" sz="2700" b="1" dirty="0">
                <a:latin typeface="Calibri" panose="020F0502020204030204" pitchFamily="34" charset="0"/>
                <a:cs typeface="Calibri" panose="020F0502020204030204" pitchFamily="34" charset="0"/>
              </a:rPr>
              <a:t>qualitative approach to test validation)</a:t>
            </a:r>
          </a:p>
        </p:txBody>
      </p:sp>
      <p:sp>
        <p:nvSpPr>
          <p:cNvPr id="3" name="Subtitle 2">
            <a:extLst>
              <a:ext uri="{FF2B5EF4-FFF2-40B4-BE49-F238E27FC236}">
                <a16:creationId xmlns:a16="http://schemas.microsoft.com/office/drawing/2014/main" xmlns="" id="{D1887CEC-8450-2F46-A974-4B562EDB456D}"/>
              </a:ext>
            </a:extLst>
          </p:cNvPr>
          <p:cNvSpPr>
            <a:spLocks noGrp="1"/>
          </p:cNvSpPr>
          <p:nvPr>
            <p:ph type="subTitle" idx="1"/>
          </p:nvPr>
        </p:nvSpPr>
        <p:spPr/>
        <p:txBody>
          <a:bodyPr>
            <a:normAutofit lnSpcReduction="10000"/>
          </a:bodyPr>
          <a:lstStyle/>
          <a:p>
            <a:r>
              <a:rPr lang="en-US" dirty="0">
                <a:latin typeface="Calibri" panose="020F0502020204030204" pitchFamily="34" charset="0"/>
                <a:cs typeface="Calibri" panose="020F0502020204030204" pitchFamily="34" charset="0"/>
              </a:rPr>
              <a:t>Mary Jo Di Biase &amp; Jana Begovic</a:t>
            </a:r>
          </a:p>
          <a:p>
            <a:r>
              <a:rPr lang="en-US" dirty="0">
                <a:latin typeface="Calibri" panose="020F0502020204030204" pitchFamily="34" charset="0"/>
                <a:cs typeface="Calibri" panose="020F0502020204030204" pitchFamily="34" charset="0"/>
              </a:rPr>
              <a:t>Kranjska Gora, Slovenia</a:t>
            </a:r>
          </a:p>
          <a:p>
            <a:r>
              <a:rPr lang="en-US" dirty="0">
                <a:latin typeface="Calibri" panose="020F0502020204030204" pitchFamily="34" charset="0"/>
                <a:cs typeface="Calibri" panose="020F0502020204030204" pitchFamily="34" charset="0"/>
              </a:rPr>
              <a:t>September 4-6, 2018</a:t>
            </a:r>
          </a:p>
          <a:p>
            <a:endParaRPr lang="en-US" dirty="0"/>
          </a:p>
        </p:txBody>
      </p:sp>
      <p:graphicFrame>
        <p:nvGraphicFramePr>
          <p:cNvPr id="4" name="Object 7"/>
          <p:cNvGraphicFramePr>
            <a:graphicFrameLocks/>
          </p:cNvGraphicFramePr>
          <p:nvPr>
            <p:extLst>
              <p:ext uri="{D42A27DB-BD31-4B8C-83A1-F6EECF244321}">
                <p14:modId xmlns:p14="http://schemas.microsoft.com/office/powerpoint/2010/main" val="3088234854"/>
              </p:ext>
            </p:extLst>
          </p:nvPr>
        </p:nvGraphicFramePr>
        <p:xfrm>
          <a:off x="4921313" y="457200"/>
          <a:ext cx="1828800" cy="1571625"/>
        </p:xfrm>
        <a:graphic>
          <a:graphicData uri="http://schemas.openxmlformats.org/presentationml/2006/ole">
            <mc:AlternateContent xmlns:mc="http://schemas.openxmlformats.org/markup-compatibility/2006">
              <mc:Choice xmlns:v="urn:schemas-microsoft-com:vml" Requires="v">
                <p:oleObj spid="_x0000_s1079" name="CorelDRAW" r:id="rId3" imgW="984738" imgH="842052" progId="">
                  <p:embed/>
                </p:oleObj>
              </mc:Choice>
              <mc:Fallback>
                <p:oleObj name="CorelDRAW" r:id="rId3" imgW="984738" imgH="842052"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313" y="457200"/>
                        <a:ext cx="1828800"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19468" y="662864"/>
            <a:ext cx="1985783" cy="1404000"/>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28873" y="662864"/>
            <a:ext cx="2428875" cy="1219200"/>
          </a:xfrm>
          <a:prstGeom prst="rect">
            <a:avLst/>
          </a:prstGeom>
        </p:spPr>
      </p:pic>
    </p:spTree>
    <p:extLst>
      <p:ext uri="{BB962C8B-B14F-4D97-AF65-F5344CB8AC3E}">
        <p14:creationId xmlns:p14="http://schemas.microsoft.com/office/powerpoint/2010/main" val="1475478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E57B1F-C6AE-CC49-BAB2-02F41719944F}"/>
              </a:ext>
            </a:extLst>
          </p:cNvPr>
          <p:cNvSpPr>
            <a:spLocks noGrp="1"/>
          </p:cNvSpPr>
          <p:nvPr>
            <p:ph type="title"/>
          </p:nvPr>
        </p:nvSpPr>
        <p:spPr>
          <a:xfrm>
            <a:off x="2231136" y="537181"/>
            <a:ext cx="7729728" cy="1188720"/>
          </a:xfrm>
        </p:spPr>
        <p:txBody>
          <a:bodyPr>
            <a:normAutofit/>
          </a:bodyPr>
          <a:lstStyle/>
          <a:p>
            <a:r>
              <a:rPr lang="en-US" sz="4000" b="1" dirty="0">
                <a:latin typeface="Calibri" panose="020F0502020204030204" pitchFamily="34" charset="0"/>
                <a:cs typeface="Calibri" panose="020F0502020204030204" pitchFamily="34" charset="0"/>
              </a:rPr>
              <a:t>Even More guidelines</a:t>
            </a:r>
          </a:p>
        </p:txBody>
      </p:sp>
      <p:sp>
        <p:nvSpPr>
          <p:cNvPr id="3" name="Content Placeholder 2">
            <a:extLst>
              <a:ext uri="{FF2B5EF4-FFF2-40B4-BE49-F238E27FC236}">
                <a16:creationId xmlns:a16="http://schemas.microsoft.com/office/drawing/2014/main" xmlns="" id="{F680A913-EF3F-E24C-B16D-15C2697A63A0}"/>
              </a:ext>
            </a:extLst>
          </p:cNvPr>
          <p:cNvSpPr>
            <a:spLocks noGrp="1"/>
          </p:cNvSpPr>
          <p:nvPr>
            <p:ph idx="1"/>
          </p:nvPr>
        </p:nvSpPr>
        <p:spPr>
          <a:xfrm>
            <a:off x="201881" y="2291938"/>
            <a:ext cx="11990119" cy="4386655"/>
          </a:xfrm>
        </p:spPr>
        <p:txBody>
          <a:bodyPr>
            <a:normAutofit/>
          </a:bodyPr>
          <a:lstStyle/>
          <a:p>
            <a:pPr marL="0" indent="0">
              <a:buNone/>
            </a:pPr>
            <a:r>
              <a:rPr lang="en-US" sz="2400" b="1" dirty="0">
                <a:latin typeface="Calibri" panose="020F0502020204030204" pitchFamily="34" charset="0"/>
                <a:cs typeface="Calibri" panose="020F0502020204030204" pitchFamily="34" charset="0"/>
              </a:rPr>
              <a:t>Preliminary considerations:</a:t>
            </a:r>
          </a:p>
          <a:p>
            <a:pPr marL="0" indent="0">
              <a:buNone/>
            </a:pPr>
            <a:endParaRPr lang="en-US" sz="2400" b="1" dirty="0">
              <a:latin typeface="Calibri" panose="020F0502020204030204" pitchFamily="34" charset="0"/>
              <a:cs typeface="Calibri" panose="020F0502020204030204" pitchFamily="34" charset="0"/>
            </a:endParaRPr>
          </a:p>
          <a:p>
            <a:pPr>
              <a:buFont typeface="Wingdings" pitchFamily="2" charset="2"/>
              <a:buChar char="Ø"/>
            </a:pPr>
            <a:r>
              <a:rPr lang="en-US" sz="2400" dirty="0">
                <a:latin typeface="Calibri" panose="020F0502020204030204" pitchFamily="34" charset="0"/>
                <a:cs typeface="Calibri" panose="020F0502020204030204" pitchFamily="34" charset="0"/>
              </a:rPr>
              <a:t>Write questions with your respondent sample in mind. Use plain language and clear wording</a:t>
            </a:r>
          </a:p>
          <a:p>
            <a:pPr>
              <a:buFont typeface="Wingdings" pitchFamily="2" charset="2"/>
              <a:buChar char="Ø"/>
            </a:pPr>
            <a:r>
              <a:rPr lang="en-US" sz="2400" dirty="0">
                <a:latin typeface="Calibri" panose="020F0502020204030204" pitchFamily="34" charset="0"/>
                <a:cs typeface="Calibri" panose="020F0502020204030204" pitchFamily="34" charset="0"/>
              </a:rPr>
              <a:t>Avoid technical, complex, highbrow language, and jargon</a:t>
            </a:r>
          </a:p>
          <a:p>
            <a:pPr>
              <a:buFont typeface="Wingdings" pitchFamily="2" charset="2"/>
              <a:buChar char="Ø"/>
            </a:pPr>
            <a:r>
              <a:rPr lang="en-US" sz="2400" dirty="0">
                <a:latin typeface="Calibri" panose="020F0502020204030204" pitchFamily="34" charset="0"/>
                <a:cs typeface="Calibri" panose="020F0502020204030204" pitchFamily="34" charset="0"/>
              </a:rPr>
              <a:t>Consider carefully how you will analyze and act on data collected</a:t>
            </a:r>
          </a:p>
        </p:txBody>
      </p:sp>
    </p:spTree>
    <p:extLst>
      <p:ext uri="{BB962C8B-B14F-4D97-AF65-F5344CB8AC3E}">
        <p14:creationId xmlns:p14="http://schemas.microsoft.com/office/powerpoint/2010/main" val="15149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CD32F4-64D2-CA43-8756-1B202E9CB820}"/>
              </a:ext>
            </a:extLst>
          </p:cNvPr>
          <p:cNvSpPr>
            <a:spLocks noGrp="1"/>
          </p:cNvSpPr>
          <p:nvPr>
            <p:ph type="title"/>
          </p:nvPr>
        </p:nvSpPr>
        <p:spPr>
          <a:xfrm>
            <a:off x="2231136" y="297036"/>
            <a:ext cx="7729728" cy="1188720"/>
          </a:xfrm>
        </p:spPr>
        <p:txBody>
          <a:bodyPr>
            <a:noAutofit/>
          </a:bodyPr>
          <a:lstStyle/>
          <a:p>
            <a:r>
              <a:rPr lang="en-US" sz="4000" b="1" dirty="0">
                <a:latin typeface="Calibri" panose="020F0502020204030204" pitchFamily="34" charset="0"/>
                <a:cs typeface="Calibri" panose="020F0502020204030204" pitchFamily="34" charset="0"/>
              </a:rPr>
              <a:t>More, more, more…</a:t>
            </a:r>
            <a:br>
              <a:rPr lang="en-US" sz="4000" b="1" dirty="0">
                <a:latin typeface="Calibri" panose="020F0502020204030204" pitchFamily="34" charset="0"/>
                <a:cs typeface="Calibri" panose="020F0502020204030204" pitchFamily="34" charset="0"/>
              </a:rPr>
            </a:br>
            <a:r>
              <a:rPr lang="en-US" sz="4000" b="1" dirty="0">
                <a:latin typeface="Calibri" panose="020F0502020204030204" pitchFamily="34" charset="0"/>
                <a:cs typeface="Calibri" panose="020F0502020204030204" pitchFamily="34" charset="0"/>
              </a:rPr>
              <a:t>(open-ended)</a:t>
            </a:r>
          </a:p>
        </p:txBody>
      </p:sp>
      <p:sp>
        <p:nvSpPr>
          <p:cNvPr id="3" name="Content Placeholder 2">
            <a:extLst>
              <a:ext uri="{FF2B5EF4-FFF2-40B4-BE49-F238E27FC236}">
                <a16:creationId xmlns:a16="http://schemas.microsoft.com/office/drawing/2014/main" xmlns="" id="{29D6DBD5-B84F-D54A-809E-8DEC081AA70A}"/>
              </a:ext>
            </a:extLst>
          </p:cNvPr>
          <p:cNvSpPr>
            <a:spLocks noGrp="1"/>
          </p:cNvSpPr>
          <p:nvPr>
            <p:ph idx="1"/>
          </p:nvPr>
        </p:nvSpPr>
        <p:spPr>
          <a:xfrm>
            <a:off x="308758" y="1805049"/>
            <a:ext cx="11883241" cy="5248894"/>
          </a:xfrm>
        </p:spPr>
        <p:txBody>
          <a:bodyPr>
            <a:noAutofit/>
          </a:bodyPr>
          <a:lstStyle/>
          <a:p>
            <a:pPr marL="0" indent="0">
              <a:buNone/>
            </a:pPr>
            <a:r>
              <a:rPr lang="en-US" sz="2400" dirty="0">
                <a:latin typeface="Calibri" panose="020F0502020204030204" pitchFamily="34" charset="0"/>
                <a:cs typeface="Calibri" panose="020F0502020204030204" pitchFamily="34" charset="0"/>
              </a:rPr>
              <a:t>In open-ended questions, respondents are not presented with options. Example types:</a:t>
            </a:r>
          </a:p>
          <a:p>
            <a:pPr>
              <a:buFont typeface="Wingdings" pitchFamily="2" charset="2"/>
              <a:buChar char="Ø"/>
            </a:pPr>
            <a:r>
              <a:rPr lang="en-US" sz="2400" dirty="0">
                <a:latin typeface="Calibri" panose="020F0502020204030204" pitchFamily="34" charset="0"/>
                <a:cs typeface="Calibri" panose="020F0502020204030204" pitchFamily="34" charset="0"/>
              </a:rPr>
              <a:t>Short answer: “What aspect of the test did you find most fair in measuring proficiency?”</a:t>
            </a:r>
          </a:p>
          <a:p>
            <a:pPr>
              <a:buFont typeface="Wingdings" pitchFamily="2" charset="2"/>
              <a:buChar char="Ø"/>
            </a:pPr>
            <a:r>
              <a:rPr lang="en-US" sz="2400" dirty="0">
                <a:latin typeface="Calibri" panose="020F0502020204030204" pitchFamily="34" charset="0"/>
                <a:cs typeface="Calibri" panose="020F0502020204030204" pitchFamily="34" charset="0"/>
              </a:rPr>
              <a:t>Specific: “What languages have you studied in the past?”</a:t>
            </a:r>
          </a:p>
          <a:p>
            <a:pPr>
              <a:buFont typeface="Wingdings" pitchFamily="2" charset="2"/>
              <a:buChar char="Ø"/>
            </a:pPr>
            <a:r>
              <a:rPr lang="en-US" sz="2400" dirty="0">
                <a:latin typeface="Calibri" panose="020F0502020204030204" pitchFamily="34" charset="0"/>
                <a:cs typeface="Calibri" panose="020F0502020204030204" pitchFamily="34" charset="0"/>
              </a:rPr>
              <a:t>Clarification: “If you answered ‘other’ please specify:”</a:t>
            </a:r>
          </a:p>
          <a:p>
            <a:pPr>
              <a:buFont typeface="Wingdings" pitchFamily="2" charset="2"/>
              <a:buChar char="Ø"/>
            </a:pPr>
            <a:r>
              <a:rPr lang="en-US" sz="2400" dirty="0">
                <a:latin typeface="Calibri" panose="020F0502020204030204" pitchFamily="34" charset="0"/>
                <a:cs typeface="Calibri" panose="020F0502020204030204" pitchFamily="34" charset="0"/>
              </a:rPr>
              <a:t>Sentence completion: “One thing I liked about this course is ____”</a:t>
            </a:r>
          </a:p>
          <a:p>
            <a:pPr marL="0" indent="0">
              <a:buNone/>
            </a:pPr>
            <a:r>
              <a:rPr lang="en-US" sz="2400" b="1" dirty="0">
                <a:latin typeface="Calibri" panose="020F0502020204030204" pitchFamily="34" charset="0"/>
                <a:cs typeface="Calibri" panose="020F0502020204030204" pitchFamily="34" charset="0"/>
              </a:rPr>
              <a:t>Considerations:</a:t>
            </a:r>
          </a:p>
          <a:p>
            <a:pPr>
              <a:buFont typeface="Wingdings" pitchFamily="2" charset="2"/>
              <a:buChar char="Ø"/>
            </a:pPr>
            <a:r>
              <a:rPr lang="en-US" sz="2400" dirty="0">
                <a:latin typeface="Calibri" panose="020F0502020204030204" pitchFamily="34" charset="0"/>
                <a:cs typeface="Calibri" panose="020F0502020204030204" pitchFamily="34" charset="0"/>
              </a:rPr>
              <a:t>Can be useful as starting point and for exploratory purposes</a:t>
            </a:r>
          </a:p>
          <a:p>
            <a:pPr>
              <a:buFont typeface="Wingdings" pitchFamily="2" charset="2"/>
              <a:buChar char="Ø"/>
            </a:pPr>
            <a:r>
              <a:rPr lang="en-US" sz="2400" dirty="0">
                <a:latin typeface="Calibri" panose="020F0502020204030204" pitchFamily="34" charset="0"/>
                <a:cs typeface="Calibri" panose="020F0502020204030204" pitchFamily="34" charset="0"/>
              </a:rPr>
              <a:t>Offer content for qualitative analysis; can be coded for quantitative analysis</a:t>
            </a:r>
          </a:p>
          <a:p>
            <a:pPr>
              <a:buFont typeface="Wingdings" pitchFamily="2" charset="2"/>
              <a:buChar char="Ø"/>
            </a:pPr>
            <a:r>
              <a:rPr lang="en-US" sz="2400" dirty="0">
                <a:latin typeface="Calibri" panose="020F0502020204030204" pitchFamily="34" charset="0"/>
                <a:cs typeface="Calibri" panose="020F0502020204030204" pitchFamily="34" charset="0"/>
              </a:rPr>
              <a:t>A bit unwieldy and often require more work to identify patterns</a:t>
            </a:r>
          </a:p>
        </p:txBody>
      </p:sp>
    </p:spTree>
    <p:extLst>
      <p:ext uri="{BB962C8B-B14F-4D97-AF65-F5344CB8AC3E}">
        <p14:creationId xmlns:p14="http://schemas.microsoft.com/office/powerpoint/2010/main" val="204039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903DA6-F345-FA4D-82FD-C61013D2F9D8}"/>
              </a:ext>
            </a:extLst>
          </p:cNvPr>
          <p:cNvSpPr>
            <a:spLocks noGrp="1"/>
          </p:cNvSpPr>
          <p:nvPr>
            <p:ph type="title"/>
          </p:nvPr>
        </p:nvSpPr>
        <p:spPr>
          <a:xfrm>
            <a:off x="2231136" y="369607"/>
            <a:ext cx="7729728" cy="1188720"/>
          </a:xfrm>
        </p:spPr>
        <p:txBody>
          <a:bodyPr>
            <a:normAutofit/>
          </a:bodyPr>
          <a:lstStyle/>
          <a:p>
            <a:r>
              <a:rPr lang="en-US" sz="4000" b="1" dirty="0">
                <a:latin typeface="Calibri" panose="020F0502020204030204" pitchFamily="34" charset="0"/>
                <a:cs typeface="Calibri" panose="020F0502020204030204" pitchFamily="34" charset="0"/>
              </a:rPr>
              <a:t>Tips…</a:t>
            </a:r>
          </a:p>
        </p:txBody>
      </p:sp>
      <p:sp>
        <p:nvSpPr>
          <p:cNvPr id="3" name="Content Placeholder 2">
            <a:extLst>
              <a:ext uri="{FF2B5EF4-FFF2-40B4-BE49-F238E27FC236}">
                <a16:creationId xmlns:a16="http://schemas.microsoft.com/office/drawing/2014/main" xmlns="" id="{9A3CED0E-8FFF-8744-BC0E-ADFDF4F7F7B2}"/>
              </a:ext>
            </a:extLst>
          </p:cNvPr>
          <p:cNvSpPr>
            <a:spLocks noGrp="1"/>
          </p:cNvSpPr>
          <p:nvPr>
            <p:ph idx="1"/>
          </p:nvPr>
        </p:nvSpPr>
        <p:spPr>
          <a:xfrm>
            <a:off x="130629" y="2185436"/>
            <a:ext cx="11684418" cy="4672564"/>
          </a:xfrm>
        </p:spPr>
        <p:txBody>
          <a:bodyPr>
            <a:normAutofit/>
          </a:bodyPr>
          <a:lstStyle/>
          <a:p>
            <a:pPr marL="0" indent="0">
              <a:buNone/>
            </a:pPr>
            <a:r>
              <a:rPr lang="en-US" sz="2400" b="1" dirty="0">
                <a:latin typeface="Calibri" panose="020F0502020204030204" pitchFamily="34" charset="0"/>
                <a:cs typeface="Calibri" panose="020F0502020204030204" pitchFamily="34" charset="0"/>
              </a:rPr>
              <a:t>Avoid double-barreled questions:</a:t>
            </a:r>
          </a:p>
          <a:p>
            <a:pPr>
              <a:buFont typeface="Wingdings" pitchFamily="2" charset="2"/>
              <a:buChar char="Ø"/>
            </a:pPr>
            <a:r>
              <a:rPr lang="en-US" sz="2400" dirty="0">
                <a:latin typeface="Calibri" panose="020F0502020204030204" pitchFamily="34" charset="0"/>
                <a:cs typeface="Calibri" panose="020F0502020204030204" pitchFamily="34" charset="0"/>
              </a:rPr>
              <a:t>“Do you have difficulties following detailed instructions and directions?”</a:t>
            </a:r>
          </a:p>
          <a:p>
            <a:pPr marL="0" indent="0">
              <a:buNone/>
            </a:pPr>
            <a:r>
              <a:rPr lang="en-US" sz="2400" dirty="0">
                <a:latin typeface="Calibri" panose="020F0502020204030204" pitchFamily="34" charset="0"/>
                <a:cs typeface="Calibri" panose="020F0502020204030204" pitchFamily="34" charset="0"/>
              </a:rPr>
              <a:t>        Some people might have difficulty with one and not the other.</a:t>
            </a:r>
          </a:p>
          <a:p>
            <a:pPr marL="0" indent="0">
              <a:buNone/>
            </a:pPr>
            <a:r>
              <a:rPr lang="en-US" sz="2400" b="1" dirty="0">
                <a:latin typeface="Calibri" panose="020F0502020204030204" pitchFamily="34" charset="0"/>
                <a:cs typeface="Calibri" panose="020F0502020204030204" pitchFamily="34" charset="0"/>
              </a:rPr>
              <a:t>Avoid imposing unwarranted assumptions or hidden contingencies:</a:t>
            </a:r>
          </a:p>
          <a:p>
            <a:pPr>
              <a:buFont typeface="Wingdings" pitchFamily="2" charset="2"/>
              <a:buChar char="Ø"/>
            </a:pPr>
            <a:r>
              <a:rPr lang="en-US" sz="2400" dirty="0">
                <a:latin typeface="Calibri" panose="020F0502020204030204" pitchFamily="34" charset="0"/>
                <a:cs typeface="Calibri" panose="020F0502020204030204" pitchFamily="34" charset="0"/>
              </a:rPr>
              <a:t>“In light of the successful piloting of the current curriculum, how would you evaluate its effectiveness in meeting your language learning needs so far?”</a:t>
            </a:r>
          </a:p>
          <a:p>
            <a:pPr marL="0" indent="0">
              <a:buNone/>
            </a:pPr>
            <a:r>
              <a:rPr lang="en-US" sz="2400" dirty="0">
                <a:latin typeface="Calibri" panose="020F0502020204030204" pitchFamily="34" charset="0"/>
                <a:cs typeface="Calibri" panose="020F0502020204030204" pitchFamily="34" charset="0"/>
              </a:rPr>
              <a:t>This question asks people to accept the premise that the successful piloting means the curriculum is effective and tailored for everyone’s learning needs.</a:t>
            </a:r>
          </a:p>
          <a:p>
            <a:pPr>
              <a:buFont typeface="Wingdings" pitchFamily="2" charset="2"/>
              <a:buChar char="Ø"/>
            </a:pPr>
            <a:r>
              <a:rPr lang="en-US" sz="2400" dirty="0">
                <a:latin typeface="Calibri" panose="020F0502020204030204" pitchFamily="34" charset="0"/>
                <a:cs typeface="Calibri" panose="020F0502020204030204" pitchFamily="34" charset="0"/>
              </a:rPr>
              <a:t>“How helpful is participation in the Tandem Language Café for your French?” I might study French but not participate in the Tandem Language Café.</a:t>
            </a:r>
          </a:p>
        </p:txBody>
      </p:sp>
    </p:spTree>
    <p:extLst>
      <p:ext uri="{BB962C8B-B14F-4D97-AF65-F5344CB8AC3E}">
        <p14:creationId xmlns:p14="http://schemas.microsoft.com/office/powerpoint/2010/main" val="29505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472ACC-A53B-D04E-A3DC-E8925389AB2C}"/>
              </a:ext>
            </a:extLst>
          </p:cNvPr>
          <p:cNvSpPr>
            <a:spLocks noGrp="1"/>
          </p:cNvSpPr>
          <p:nvPr>
            <p:ph type="title"/>
          </p:nvPr>
        </p:nvSpPr>
        <p:spPr>
          <a:xfrm>
            <a:off x="2231136" y="209950"/>
            <a:ext cx="7729728" cy="1188720"/>
          </a:xfrm>
        </p:spPr>
        <p:txBody>
          <a:bodyPr>
            <a:normAutofit/>
          </a:bodyPr>
          <a:lstStyle/>
          <a:p>
            <a:r>
              <a:rPr lang="en-US" sz="4000" b="1" dirty="0">
                <a:latin typeface="Calibri" panose="020F0502020204030204" pitchFamily="34" charset="0"/>
                <a:cs typeface="Calibri" panose="020F0502020204030204" pitchFamily="34" charset="0"/>
              </a:rPr>
              <a:t>TIPS…</a:t>
            </a:r>
          </a:p>
        </p:txBody>
      </p:sp>
      <p:sp>
        <p:nvSpPr>
          <p:cNvPr id="3" name="Content Placeholder 2">
            <a:extLst>
              <a:ext uri="{FF2B5EF4-FFF2-40B4-BE49-F238E27FC236}">
                <a16:creationId xmlns:a16="http://schemas.microsoft.com/office/drawing/2014/main" xmlns="" id="{45194428-79C2-7543-9641-E96C3FE9AF52}"/>
              </a:ext>
            </a:extLst>
          </p:cNvPr>
          <p:cNvSpPr>
            <a:spLocks noGrp="1"/>
          </p:cNvSpPr>
          <p:nvPr>
            <p:ph idx="1"/>
          </p:nvPr>
        </p:nvSpPr>
        <p:spPr>
          <a:xfrm>
            <a:off x="498765" y="1607529"/>
            <a:ext cx="11091552" cy="4952927"/>
          </a:xfrm>
        </p:spPr>
        <p:txBody>
          <a:bodyPr>
            <a:normAutofit/>
          </a:bodyPr>
          <a:lstStyle/>
          <a:p>
            <a:pPr marL="0" indent="0">
              <a:buNone/>
            </a:pPr>
            <a:endParaRPr lang="en-US" sz="2400" b="1" dirty="0">
              <a:latin typeface="Calibri" panose="020F0502020204030204" pitchFamily="34" charset="0"/>
              <a:cs typeface="Calibri" panose="020F0502020204030204" pitchFamily="34" charset="0"/>
            </a:endParaRPr>
          </a:p>
          <a:p>
            <a:pPr marL="0" indent="0">
              <a:buNone/>
            </a:pPr>
            <a:r>
              <a:rPr lang="en-US" sz="2400" b="1" dirty="0">
                <a:latin typeface="Calibri" panose="020F0502020204030204" pitchFamily="34" charset="0"/>
                <a:cs typeface="Calibri" panose="020F0502020204030204" pitchFamily="34" charset="0"/>
              </a:rPr>
              <a:t>Avoid leading questions.</a:t>
            </a:r>
          </a:p>
          <a:p>
            <a:pPr>
              <a:buFont typeface="Wingdings" pitchFamily="2" charset="2"/>
              <a:buChar char="Ø"/>
            </a:pPr>
            <a:r>
              <a:rPr lang="en-US" sz="2400" dirty="0">
                <a:latin typeface="Calibri" panose="020F0502020204030204" pitchFamily="34" charset="0"/>
                <a:cs typeface="Calibri" panose="020F0502020204030204" pitchFamily="34" charset="0"/>
              </a:rPr>
              <a:t>“How annoying do you find studying vocabulary?”</a:t>
            </a:r>
          </a:p>
          <a:p>
            <a:pPr marL="0" indent="0">
              <a:buNone/>
            </a:pPr>
            <a:r>
              <a:rPr lang="en-US" sz="2400" dirty="0">
                <a:solidFill>
                  <a:srgbClr val="FF0000"/>
                </a:solidFill>
                <a:latin typeface="Calibri" panose="020F0502020204030204" pitchFamily="34" charset="0"/>
                <a:cs typeface="Calibri" panose="020F0502020204030204" pitchFamily="34" charset="0"/>
              </a:rPr>
              <a:t>Revised</a:t>
            </a:r>
            <a:r>
              <a:rPr lang="en-US" sz="2400" dirty="0">
                <a:latin typeface="Calibri" panose="020F0502020204030204" pitchFamily="34" charset="0"/>
                <a:cs typeface="Calibri" panose="020F0502020204030204" pitchFamily="34" charset="0"/>
              </a:rPr>
              <a:t>: “How would you evaluate your experience studying vocabulary?”</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b="1" dirty="0">
                <a:latin typeface="Calibri" panose="020F0502020204030204" pitchFamily="34" charset="0"/>
                <a:cs typeface="Calibri" panose="020F0502020204030204" pitchFamily="34" charset="0"/>
              </a:rPr>
              <a:t>Ask for firsthand experiences (if accuracy is objective). Avoid asking for secondhand knowledge, about causality, or about solutions to complex problems.</a:t>
            </a:r>
          </a:p>
          <a:p>
            <a:pPr>
              <a:buFont typeface="Wingdings" pitchFamily="2" charset="2"/>
              <a:buChar char="Ø"/>
            </a:pPr>
            <a:r>
              <a:rPr lang="en-US" sz="2400" dirty="0">
                <a:latin typeface="Calibri" panose="020F0502020204030204" pitchFamily="34" charset="0"/>
                <a:cs typeface="Calibri" panose="020F0502020204030204" pitchFamily="34" charset="0"/>
              </a:rPr>
              <a:t>“How influential were the practice quizzes in improving your test score?” Rather than asking the respondent to </a:t>
            </a:r>
            <a:r>
              <a:rPr lang="en-US" sz="2400" dirty="0">
                <a:solidFill>
                  <a:schemeClr val="tx1"/>
                </a:solidFill>
                <a:latin typeface="Calibri" panose="020F0502020204030204" pitchFamily="34" charset="0"/>
                <a:cs typeface="Calibri" panose="020F0502020204030204" pitchFamily="34" charset="0"/>
              </a:rPr>
              <a:t>introspect or retrospect in verbal protocols</a:t>
            </a:r>
            <a:r>
              <a:rPr lang="en-US" sz="2400" dirty="0">
                <a:latin typeface="Calibri" panose="020F0502020204030204" pitchFamily="34" charset="0"/>
                <a:cs typeface="Calibri" panose="020F0502020204030204" pitchFamily="34" charset="0"/>
              </a:rPr>
              <a:t> (unreliably) the relationship at hand, you should test it more objectively using your survey data.</a:t>
            </a:r>
          </a:p>
        </p:txBody>
      </p:sp>
    </p:spTree>
    <p:extLst>
      <p:ext uri="{BB962C8B-B14F-4D97-AF65-F5344CB8AC3E}">
        <p14:creationId xmlns:p14="http://schemas.microsoft.com/office/powerpoint/2010/main" val="318178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F56172-E6CA-9C4E-A6C0-F375185AF363}"/>
              </a:ext>
            </a:extLst>
          </p:cNvPr>
          <p:cNvSpPr>
            <a:spLocks noGrp="1"/>
          </p:cNvSpPr>
          <p:nvPr>
            <p:ph type="title"/>
          </p:nvPr>
        </p:nvSpPr>
        <p:spPr>
          <a:xfrm>
            <a:off x="2264228" y="406400"/>
            <a:ext cx="7696635" cy="1747012"/>
          </a:xfrm>
        </p:spPr>
        <p:txBody>
          <a:bodyPr>
            <a:normAutofit fontScale="90000"/>
          </a:bodyPr>
          <a:lstStyle/>
          <a:p>
            <a:r>
              <a:rPr lang="en-US" sz="4000" b="1" dirty="0">
                <a:latin typeface="Calibri" panose="020F0502020204030204" pitchFamily="34" charset="0"/>
                <a:cs typeface="Calibri" panose="020F0502020204030204" pitchFamily="34" charset="0"/>
              </a:rPr>
              <a:t>Question types</a:t>
            </a:r>
            <a:br>
              <a:rPr lang="en-US" sz="4000" b="1"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Likert scale</a:t>
            </a:r>
            <a:br>
              <a:rPr lang="en-US" sz="4000" dirty="0">
                <a:latin typeface="Calibri" panose="020F0502020204030204" pitchFamily="34" charset="0"/>
                <a:cs typeface="Calibri" panose="020F0502020204030204" pitchFamily="34" charset="0"/>
              </a:rPr>
            </a:br>
            <a:endParaRPr lang="en-US" sz="40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A5D2AF31-5D0E-5D47-B2F2-6E7549CDE9B9}"/>
              </a:ext>
            </a:extLst>
          </p:cNvPr>
          <p:cNvSpPr>
            <a:spLocks noGrp="1"/>
          </p:cNvSpPr>
          <p:nvPr>
            <p:ph idx="1"/>
          </p:nvPr>
        </p:nvSpPr>
        <p:spPr>
          <a:xfrm>
            <a:off x="510639" y="2476851"/>
            <a:ext cx="6970816" cy="4068245"/>
          </a:xfrm>
        </p:spPr>
        <p:txBody>
          <a:bodyPr>
            <a:normAutofit/>
          </a:bodyPr>
          <a:lstStyle/>
          <a:p>
            <a:pPr>
              <a:buFont typeface="Wingdings" pitchFamily="2" charset="2"/>
              <a:buChar char="Ø"/>
            </a:pPr>
            <a:r>
              <a:rPr lang="en-US" sz="2400" dirty="0">
                <a:latin typeface="Calibri" panose="020F0502020204030204" pitchFamily="34" charset="0"/>
                <a:cs typeface="Calibri" panose="020F0502020204030204" pitchFamily="34" charset="0"/>
              </a:rPr>
              <a:t>The standard in much survey research</a:t>
            </a:r>
          </a:p>
          <a:p>
            <a:pPr>
              <a:buFont typeface="Wingdings" pitchFamily="2" charset="2"/>
              <a:buChar char="Ø"/>
            </a:pPr>
            <a:r>
              <a:rPr lang="en-US" sz="2400" dirty="0">
                <a:latin typeface="Calibri" panose="020F0502020204030204" pitchFamily="34" charset="0"/>
                <a:cs typeface="Calibri" panose="020F0502020204030204" pitchFamily="34" charset="0"/>
              </a:rPr>
              <a:t>Strong scales are symmetric, clear, and provide meaningful, equidistant gradations</a:t>
            </a:r>
          </a:p>
          <a:p>
            <a:pPr>
              <a:buFont typeface="Wingdings" pitchFamily="2" charset="2"/>
              <a:buChar char="Ø"/>
            </a:pPr>
            <a:r>
              <a:rPr lang="en-US" sz="2400" dirty="0">
                <a:latin typeface="Calibri" panose="020F0502020204030204" pitchFamily="34" charset="0"/>
                <a:cs typeface="Calibri" panose="020F0502020204030204" pitchFamily="34" charset="0"/>
              </a:rPr>
              <a:t>Ongoing debate on whether to have a midpoint or not (personally, I always use a midpoint)</a:t>
            </a:r>
          </a:p>
        </p:txBody>
      </p:sp>
      <p:pic>
        <p:nvPicPr>
          <p:cNvPr id="5" name="Picture 4">
            <a:extLst>
              <a:ext uri="{FF2B5EF4-FFF2-40B4-BE49-F238E27FC236}">
                <a16:creationId xmlns:a16="http://schemas.microsoft.com/office/drawing/2014/main" xmlns="" id="{B4984CCB-257B-FE4E-A605-07084A7FC6FC}"/>
              </a:ext>
            </a:extLst>
          </p:cNvPr>
          <p:cNvPicPr>
            <a:picLocks noChangeAspect="1"/>
          </p:cNvPicPr>
          <p:nvPr/>
        </p:nvPicPr>
        <p:blipFill>
          <a:blip r:embed="rId2"/>
          <a:stretch>
            <a:fillRect/>
          </a:stretch>
        </p:blipFill>
        <p:spPr>
          <a:xfrm>
            <a:off x="8168110" y="2636375"/>
            <a:ext cx="2476500" cy="3390900"/>
          </a:xfrm>
          <a:prstGeom prst="rect">
            <a:avLst/>
          </a:prstGeom>
        </p:spPr>
      </p:pic>
    </p:spTree>
    <p:extLst>
      <p:ext uri="{BB962C8B-B14F-4D97-AF65-F5344CB8AC3E}">
        <p14:creationId xmlns:p14="http://schemas.microsoft.com/office/powerpoint/2010/main" val="1364985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E2242B-A9BB-1F4C-9F96-995118DC8172}"/>
              </a:ext>
            </a:extLst>
          </p:cNvPr>
          <p:cNvSpPr>
            <a:spLocks noGrp="1"/>
          </p:cNvSpPr>
          <p:nvPr>
            <p:ph type="title"/>
          </p:nvPr>
        </p:nvSpPr>
        <p:spPr/>
        <p:txBody>
          <a:bodyPr>
            <a:noAutofit/>
          </a:bodyPr>
          <a:lstStyle/>
          <a:p>
            <a:r>
              <a:rPr lang="en-US" sz="4000" b="1" dirty="0">
                <a:latin typeface="Calibri" panose="020F0502020204030204" pitchFamily="34" charset="0"/>
                <a:cs typeface="Calibri" panose="020F0502020204030204" pitchFamily="34" charset="0"/>
              </a:rPr>
              <a:t>Questionnaire modes of administration</a:t>
            </a:r>
          </a:p>
        </p:txBody>
      </p:sp>
      <p:sp>
        <p:nvSpPr>
          <p:cNvPr id="3" name="Content Placeholder 2">
            <a:extLst>
              <a:ext uri="{FF2B5EF4-FFF2-40B4-BE49-F238E27FC236}">
                <a16:creationId xmlns:a16="http://schemas.microsoft.com/office/drawing/2014/main" xmlns="" id="{9ED07F2F-454D-2B4A-ACDF-7FCB776F8692}"/>
              </a:ext>
            </a:extLst>
          </p:cNvPr>
          <p:cNvSpPr>
            <a:spLocks noGrp="1"/>
          </p:cNvSpPr>
          <p:nvPr>
            <p:ph idx="1"/>
          </p:nvPr>
        </p:nvSpPr>
        <p:spPr/>
        <p:txBody>
          <a:bodyPr>
            <a:normAutofit/>
          </a:bodyPr>
          <a:lstStyle/>
          <a:p>
            <a:r>
              <a:rPr lang="en-US" sz="2800" dirty="0">
                <a:latin typeface="Calibri" panose="020F0502020204030204" pitchFamily="34" charset="0"/>
                <a:cs typeface="Calibri" panose="020F0502020204030204" pitchFamily="34" charset="0"/>
              </a:rPr>
              <a:t>Paper and pencil</a:t>
            </a:r>
          </a:p>
          <a:p>
            <a:r>
              <a:rPr lang="en-US" sz="2800" dirty="0">
                <a:latin typeface="Calibri" panose="020F0502020204030204" pitchFamily="34" charset="0"/>
                <a:cs typeface="Calibri" panose="020F0502020204030204" pitchFamily="34" charset="0"/>
              </a:rPr>
              <a:t>Qualtrics®️, Survey Monkey® (</a:t>
            </a:r>
            <a:r>
              <a:rPr lang="en-US" sz="2800" dirty="0">
                <a:hlinkClick r:id="rId2"/>
              </a:rPr>
              <a:t>https://www.qualtrics.com/</a:t>
            </a:r>
            <a:r>
              <a:rPr lang="en-US" sz="2800" dirty="0"/>
              <a:t>; </a:t>
            </a:r>
            <a:r>
              <a:rPr lang="en-US" sz="2800" dirty="0">
                <a:hlinkClick r:id="rId3"/>
              </a:rPr>
              <a:t>https://www.surveymonkey.com/</a:t>
            </a:r>
            <a:r>
              <a:rPr lang="en-US" sz="2800" dirty="0"/>
              <a:t>)</a:t>
            </a:r>
          </a:p>
          <a:p>
            <a:pPr marL="0" indent="0">
              <a:buNone/>
            </a:pPr>
            <a:endParaRPr lang="en-US" sz="2800" dirty="0"/>
          </a:p>
          <a:p>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16013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A2E02DB-14B3-704D-8DBA-33EB485A039D}"/>
              </a:ext>
            </a:extLst>
          </p:cNvPr>
          <p:cNvSpPr txBox="1"/>
          <p:nvPr/>
        </p:nvSpPr>
        <p:spPr>
          <a:xfrm>
            <a:off x="706056" y="1435260"/>
            <a:ext cx="10822329" cy="5355312"/>
          </a:xfrm>
          <a:prstGeom prst="rect">
            <a:avLst/>
          </a:prstGeom>
          <a:noFill/>
        </p:spPr>
        <p:txBody>
          <a:bodyPr wrap="square" rtlCol="0">
            <a:spAutoFit/>
          </a:bodyPr>
          <a:lstStyle/>
          <a:p>
            <a:pPr marL="285750" indent="-285750">
              <a:buFont typeface="Wingdings" pitchFamily="2" charset="2"/>
              <a:buChar char="Ø"/>
            </a:pPr>
            <a:r>
              <a:rPr lang="en-US" dirty="0">
                <a:latin typeface="Calibri" panose="020F0502020204030204" pitchFamily="34" charset="0"/>
                <a:cs typeface="Calibri" panose="020F0502020204030204" pitchFamily="34" charset="0"/>
              </a:rPr>
              <a:t>Alderson, J. C. (1992) Validating questionnaires, CRILE Working Paper Series, No. 15, Lancaster: Lancaster University.</a:t>
            </a:r>
          </a:p>
          <a:p>
            <a:pPr marL="285750" indent="-285750">
              <a:buFont typeface="Wingdings" pitchFamily="2" charset="2"/>
              <a:buChar char="Ø"/>
            </a:pPr>
            <a:r>
              <a:rPr lang="en-US" dirty="0">
                <a:latin typeface="Calibri" panose="020F0502020204030204" pitchFamily="34" charset="0"/>
                <a:cs typeface="Calibri" panose="020F0502020204030204" pitchFamily="34" charset="0"/>
              </a:rPr>
              <a:t>•	Block, D. (1998) Exploring interpretations of questionnaire items, System, 26, 403 – 425.</a:t>
            </a:r>
          </a:p>
          <a:p>
            <a:pPr marL="285750" indent="-285750">
              <a:buFont typeface="Wingdings" pitchFamily="2" charset="2"/>
              <a:buChar char="Ø"/>
            </a:pPr>
            <a:r>
              <a:rPr lang="en-US" dirty="0">
                <a:latin typeface="Calibri" panose="020F0502020204030204" pitchFamily="34" charset="0"/>
                <a:cs typeface="Calibri" panose="020F0502020204030204" pitchFamily="34" charset="0"/>
              </a:rPr>
              <a:t>•	Converse, J. M. and S. Presser (1986) Survey Questions: Handcrafting the Standardized Questionnaire, Sage University Papers, Series on Quantitative Applications in the Social Sciences, Series No. 07-063, Newbury Park: Sage Publications, Inc.</a:t>
            </a:r>
          </a:p>
          <a:p>
            <a:pPr marL="285750" indent="-285750">
              <a:buFont typeface="Wingdings" pitchFamily="2" charset="2"/>
              <a:buChar char="Ø"/>
            </a:pPr>
            <a:r>
              <a:rPr lang="en-US" dirty="0">
                <a:latin typeface="Calibri" panose="020F0502020204030204" pitchFamily="34" charset="0"/>
                <a:cs typeface="Calibri" panose="020F0502020204030204" pitchFamily="34" charset="0"/>
              </a:rPr>
              <a:t>•	Fitz-Gibbon, C. T. and L. L. Morris (1987) How to </a:t>
            </a:r>
            <a:r>
              <a:rPr lang="en-US" dirty="0" err="1">
                <a:latin typeface="Calibri" panose="020F0502020204030204" pitchFamily="34" charset="0"/>
                <a:cs typeface="Calibri" panose="020F0502020204030204" pitchFamily="34" charset="0"/>
              </a:rPr>
              <a:t>Analyse</a:t>
            </a:r>
            <a:r>
              <a:rPr lang="en-US" dirty="0">
                <a:latin typeface="Calibri" panose="020F0502020204030204" pitchFamily="34" charset="0"/>
                <a:cs typeface="Calibri" panose="020F0502020204030204" pitchFamily="34" charset="0"/>
              </a:rPr>
              <a:t> Data, Newbury Park: Sage Publications, Inc.</a:t>
            </a:r>
          </a:p>
          <a:p>
            <a:pPr marL="285750" indent="-285750">
              <a:buFont typeface="Wingdings" pitchFamily="2" charset="2"/>
              <a:buChar char="Ø"/>
            </a:pP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Foddy</a:t>
            </a:r>
            <a:r>
              <a:rPr lang="en-US" dirty="0">
                <a:latin typeface="Calibri" panose="020F0502020204030204" pitchFamily="34" charset="0"/>
                <a:cs typeface="Calibri" panose="020F0502020204030204" pitchFamily="34" charset="0"/>
              </a:rPr>
              <a:t>, W (1993) Constructing Questions for Interviews and Questionnaires: Theory and Practice in Social Research, Cambridge: Cambridge University Press.</a:t>
            </a:r>
          </a:p>
          <a:p>
            <a:pPr marL="285750" indent="-285750">
              <a:buFont typeface="Wingdings" pitchFamily="2" charset="2"/>
              <a:buChar char="Ø"/>
            </a:pPr>
            <a:r>
              <a:rPr lang="en-US" dirty="0">
                <a:latin typeface="Calibri" panose="020F0502020204030204" pitchFamily="34" charset="0"/>
                <a:cs typeface="Calibri" panose="020F0502020204030204" pitchFamily="34" charset="0"/>
              </a:rPr>
              <a:t>•	Litwin, M. S. (1995) How to Measure Survey Reliability and Validity, Thousand Oaks: Sage Publications, Inc.</a:t>
            </a:r>
          </a:p>
          <a:p>
            <a:pPr marL="285750" indent="-285750">
              <a:buFont typeface="Wingdings" pitchFamily="2" charset="2"/>
              <a:buChar char="Ø"/>
            </a:pPr>
            <a:r>
              <a:rPr lang="en-US" dirty="0">
                <a:latin typeface="Calibri" panose="020F0502020204030204" pitchFamily="34" charset="0"/>
                <a:cs typeface="Calibri" panose="020F0502020204030204" pitchFamily="34" charset="0"/>
              </a:rPr>
              <a:t>•	Low, G. D. (1988) The semantics of questionnaire rating scales, Evaluation and Research in Education, 2/2, 69 – 79.</a:t>
            </a:r>
          </a:p>
          <a:p>
            <a:pPr marL="285750" indent="-285750">
              <a:buFont typeface="Wingdings" pitchFamily="2" charset="2"/>
              <a:buChar char="Ø"/>
            </a:pPr>
            <a:r>
              <a:rPr lang="en-US" dirty="0">
                <a:latin typeface="Calibri" panose="020F0502020204030204" pitchFamily="34" charset="0"/>
                <a:cs typeface="Calibri" panose="020F0502020204030204" pitchFamily="34" charset="0"/>
              </a:rPr>
              <a:t>•	Low, G. (1996) Intensifiers and hedges in questionnaire items and the lexical invisibility hypothesis, Applied Linguistics, 17/1, 1 - 37.</a:t>
            </a:r>
          </a:p>
          <a:p>
            <a:pPr marL="285750" indent="-285750">
              <a:buFont typeface="Wingdings" pitchFamily="2" charset="2"/>
              <a:buChar char="Ø"/>
            </a:pPr>
            <a:r>
              <a:rPr lang="en-US" dirty="0">
                <a:latin typeface="Calibri" panose="020F0502020204030204" pitchFamily="34" charset="0"/>
                <a:cs typeface="Calibri" panose="020F0502020204030204" pitchFamily="34" charset="0"/>
              </a:rPr>
              <a:t>•	Oppenheim, A. N. (1992) Questionnaire Design, Interviewing and Attitude Measurement (New Edition), London: Pinter Publishers Ltd.</a:t>
            </a:r>
          </a:p>
          <a:p>
            <a:pPr marL="285750" indent="-285750">
              <a:buFont typeface="Wingdings" pitchFamily="2" charset="2"/>
              <a:buChar char="Ø"/>
            </a:pP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Slembrouck</a:t>
            </a:r>
            <a:r>
              <a:rPr lang="en-US" dirty="0">
                <a:latin typeface="Calibri" panose="020F0502020204030204" pitchFamily="34" charset="0"/>
                <a:cs typeface="Calibri" panose="020F0502020204030204" pitchFamily="34" charset="0"/>
              </a:rPr>
              <a:t>, S. (1988) Questions and questionnaires, answers and </a:t>
            </a:r>
            <a:r>
              <a:rPr lang="en-US" dirty="0" err="1">
                <a:latin typeface="Calibri" panose="020F0502020204030204" pitchFamily="34" charset="0"/>
                <a:cs typeface="Calibri" panose="020F0502020204030204" pitchFamily="34" charset="0"/>
              </a:rPr>
              <a:t>answerraires</a:t>
            </a:r>
            <a:r>
              <a:rPr lang="en-US" dirty="0">
                <a:latin typeface="Calibri" panose="020F0502020204030204" pitchFamily="34" charset="0"/>
                <a:cs typeface="Calibri" panose="020F0502020204030204" pitchFamily="34" charset="0"/>
              </a:rPr>
              <a:t>, in Research Methods and Processes, A. Littlejohn and M. </a:t>
            </a:r>
            <a:r>
              <a:rPr lang="en-US" dirty="0" err="1">
                <a:latin typeface="Calibri" panose="020F0502020204030204" pitchFamily="34" charset="0"/>
                <a:cs typeface="Calibri" panose="020F0502020204030204" pitchFamily="34" charset="0"/>
              </a:rPr>
              <a:t>Melouk</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eds</a:t>
            </a:r>
            <a:r>
              <a:rPr lang="en-US" dirty="0">
                <a:latin typeface="Calibri" panose="020F0502020204030204" pitchFamily="34" charset="0"/>
                <a:cs typeface="Calibri" panose="020F0502020204030204" pitchFamily="34" charset="0"/>
              </a:rPr>
              <a:t>), Lancaster University, 76 - 90.</a:t>
            </a:r>
          </a:p>
        </p:txBody>
      </p:sp>
      <p:sp>
        <p:nvSpPr>
          <p:cNvPr id="3" name="TextBox 2">
            <a:extLst>
              <a:ext uri="{FF2B5EF4-FFF2-40B4-BE49-F238E27FC236}">
                <a16:creationId xmlns:a16="http://schemas.microsoft.com/office/drawing/2014/main" xmlns="" id="{63F934BA-BBC7-034F-B46A-4C6E077CE385}"/>
              </a:ext>
            </a:extLst>
          </p:cNvPr>
          <p:cNvSpPr txBox="1"/>
          <p:nvPr/>
        </p:nvSpPr>
        <p:spPr>
          <a:xfrm>
            <a:off x="3379808" y="347241"/>
            <a:ext cx="4953964" cy="584775"/>
          </a:xfrm>
          <a:prstGeom prst="rect">
            <a:avLst/>
          </a:prstGeom>
          <a:noFill/>
        </p:spPr>
        <p:txBody>
          <a:bodyPr wrap="square" rtlCol="0">
            <a:spAutoFit/>
          </a:bodyPr>
          <a:lstStyle/>
          <a:p>
            <a:pPr algn="ctr"/>
            <a:r>
              <a:rPr lang="en-US" sz="3200" b="1" dirty="0">
                <a:latin typeface="Calibri" panose="020F0502020204030204" pitchFamily="34" charset="0"/>
                <a:cs typeface="Calibri" panose="020F0502020204030204" pitchFamily="34" charset="0"/>
              </a:rPr>
              <a:t>References</a:t>
            </a:r>
          </a:p>
        </p:txBody>
      </p:sp>
    </p:spTree>
    <p:extLst>
      <p:ext uri="{BB962C8B-B14F-4D97-AF65-F5344CB8AC3E}">
        <p14:creationId xmlns:p14="http://schemas.microsoft.com/office/powerpoint/2010/main" val="4134634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1C4E2694-049B-B842-9A69-700DDE3E2461}"/>
              </a:ext>
            </a:extLst>
          </p:cNvPr>
          <p:cNvPicPr>
            <a:picLocks noGrp="1" noChangeAspect="1"/>
          </p:cNvPicPr>
          <p:nvPr>
            <p:ph idx="1"/>
          </p:nvPr>
        </p:nvPicPr>
        <p:blipFill>
          <a:blip r:embed="rId2"/>
          <a:stretch>
            <a:fillRect/>
          </a:stretch>
        </p:blipFill>
        <p:spPr>
          <a:xfrm>
            <a:off x="1552862" y="371061"/>
            <a:ext cx="8081470" cy="6467605"/>
          </a:xfrm>
        </p:spPr>
      </p:pic>
    </p:spTree>
    <p:extLst>
      <p:ext uri="{BB962C8B-B14F-4D97-AF65-F5344CB8AC3E}">
        <p14:creationId xmlns:p14="http://schemas.microsoft.com/office/powerpoint/2010/main" val="4069219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7FB7C51-F671-2643-85CC-E3F4B26FB1A2}"/>
              </a:ext>
            </a:extLst>
          </p:cNvPr>
          <p:cNvSpPr txBox="1"/>
          <p:nvPr/>
        </p:nvSpPr>
        <p:spPr>
          <a:xfrm>
            <a:off x="856527" y="567159"/>
            <a:ext cx="10822329" cy="8094524"/>
          </a:xfrm>
          <a:prstGeom prst="rect">
            <a:avLst/>
          </a:prstGeom>
          <a:noFill/>
        </p:spPr>
        <p:txBody>
          <a:bodyPr wrap="square" rtlCol="0">
            <a:spAutoFit/>
          </a:bodyPr>
          <a:lstStyle/>
          <a:p>
            <a:pPr lvl="0"/>
            <a:endParaRPr lang="en-US" dirty="0"/>
          </a:p>
          <a:p>
            <a:pPr lvl="0" algn="ctr"/>
            <a:r>
              <a:rPr lang="en-US" sz="3200" b="1" dirty="0">
                <a:latin typeface="Calibri" panose="020F0502020204030204" pitchFamily="34" charset="0"/>
                <a:cs typeface="Calibri" panose="020F0502020204030204" pitchFamily="34" charset="0"/>
              </a:rPr>
              <a:t>INSTRUCTIONS</a:t>
            </a:r>
          </a:p>
          <a:p>
            <a:pPr lvl="0"/>
            <a:r>
              <a:rPr lang="en-US" sz="3200" dirty="0">
                <a:latin typeface="Calibri" panose="020F0502020204030204" pitchFamily="34" charset="0"/>
                <a:cs typeface="Calibri" panose="020F0502020204030204" pitchFamily="34" charset="0"/>
              </a:rPr>
              <a:t>1. Appoint someone to capture your discussions and report results;</a:t>
            </a:r>
          </a:p>
          <a:p>
            <a:pPr lvl="0"/>
            <a:r>
              <a:rPr lang="en-US" sz="3200" dirty="0">
                <a:latin typeface="Calibri" panose="020F0502020204030204" pitchFamily="34" charset="0"/>
                <a:cs typeface="Calibri" panose="020F0502020204030204" pitchFamily="34" charset="0"/>
              </a:rPr>
              <a:t>2. Brainstorm on the categories for which you would want to design questions. For example, one category can be personal information or test-taker’s/respondent’s background; </a:t>
            </a:r>
          </a:p>
          <a:p>
            <a:pPr lvl="0"/>
            <a:r>
              <a:rPr lang="en-US" sz="3200" dirty="0">
                <a:latin typeface="Calibri" panose="020F0502020204030204" pitchFamily="34" charset="0"/>
                <a:cs typeface="Calibri" panose="020F0502020204030204" pitchFamily="34" charset="0"/>
              </a:rPr>
              <a:t>3. Formulate 1-2 questions per category;</a:t>
            </a:r>
          </a:p>
          <a:p>
            <a:pPr lvl="0"/>
            <a:r>
              <a:rPr lang="en-US" sz="3200" dirty="0">
                <a:latin typeface="Calibri" panose="020F0502020204030204" pitchFamily="34" charset="0"/>
                <a:cs typeface="Calibri" panose="020F0502020204030204" pitchFamily="34" charset="0"/>
              </a:rPr>
              <a:t>4. List a few considerations (best practices) when designing questions that would ensure that useful information will be gathered;</a:t>
            </a:r>
          </a:p>
          <a:p>
            <a:pPr lvl="0"/>
            <a:r>
              <a:rPr lang="en-US" sz="3200" dirty="0">
                <a:latin typeface="Calibri" panose="020F0502020204030204" pitchFamily="34" charset="0"/>
                <a:cs typeface="Calibri" panose="020F0502020204030204" pitchFamily="34" charset="0"/>
              </a:rPr>
              <a:t>5. List suggestions on how to analyze data and act on the results;</a:t>
            </a:r>
          </a:p>
          <a:p>
            <a:pPr lvl="0"/>
            <a:r>
              <a:rPr lang="en-US" sz="3200" dirty="0">
                <a:latin typeface="Calibri" panose="020F0502020204030204" pitchFamily="34" charset="0"/>
                <a:cs typeface="Calibri" panose="020F0502020204030204" pitchFamily="34" charset="0"/>
              </a:rPr>
              <a:t>6. Propose actions on dealing with significant discrepancies between the quantitative and qualitative data.</a:t>
            </a:r>
          </a:p>
          <a:p>
            <a:pPr lvl="0"/>
            <a:endParaRPr lang="en-US" dirty="0"/>
          </a:p>
          <a:p>
            <a:pPr lvl="0"/>
            <a:endParaRPr lang="en-US" dirty="0"/>
          </a:p>
          <a:p>
            <a:pPr lvl="0"/>
            <a:endParaRPr lang="en-US" dirty="0"/>
          </a:p>
        </p:txBody>
      </p:sp>
    </p:spTree>
    <p:extLst>
      <p:ext uri="{BB962C8B-B14F-4D97-AF65-F5344CB8AC3E}">
        <p14:creationId xmlns:p14="http://schemas.microsoft.com/office/powerpoint/2010/main" val="3478716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784E28-DE89-4C40-A9BA-F4BEF75C7EF3}"/>
              </a:ext>
            </a:extLst>
          </p:cNvPr>
          <p:cNvSpPr>
            <a:spLocks noGrp="1"/>
          </p:cNvSpPr>
          <p:nvPr>
            <p:ph type="title"/>
          </p:nvPr>
        </p:nvSpPr>
        <p:spPr>
          <a:xfrm>
            <a:off x="2231136" y="972272"/>
            <a:ext cx="7729728" cy="1181139"/>
          </a:xfrm>
        </p:spPr>
        <p:txBody>
          <a:bodyPr>
            <a:normAutofit/>
          </a:bodyPr>
          <a:lstStyle/>
          <a:p>
            <a:r>
              <a:rPr lang="en-US" sz="4000" b="1" dirty="0">
                <a:latin typeface="Calibri" panose="020F0502020204030204" pitchFamily="34" charset="0"/>
                <a:cs typeface="Calibri" panose="020F0502020204030204" pitchFamily="34" charset="0"/>
              </a:rPr>
              <a:t>What is a questionnaire?</a:t>
            </a:r>
          </a:p>
        </p:txBody>
      </p:sp>
      <p:sp>
        <p:nvSpPr>
          <p:cNvPr id="3" name="Content Placeholder 2">
            <a:extLst>
              <a:ext uri="{FF2B5EF4-FFF2-40B4-BE49-F238E27FC236}">
                <a16:creationId xmlns:a16="http://schemas.microsoft.com/office/drawing/2014/main" xmlns="" id="{C4AC8ADD-48C3-E14F-8675-3C2F162D2A06}"/>
              </a:ext>
            </a:extLst>
          </p:cNvPr>
          <p:cNvSpPr>
            <a:spLocks noGrp="1"/>
          </p:cNvSpPr>
          <p:nvPr>
            <p:ph idx="1"/>
          </p:nvPr>
        </p:nvSpPr>
        <p:spPr/>
        <p:txBody>
          <a:bodyPr>
            <a:normAutofit/>
          </a:bodyPr>
          <a:lstStyle/>
          <a:p>
            <a:pPr marL="0" indent="0">
              <a:buNone/>
            </a:pPr>
            <a:r>
              <a:rPr lang="en-US" sz="2400" dirty="0">
                <a:latin typeface="Calibri" panose="020F0502020204030204" pitchFamily="34" charset="0"/>
                <a:cs typeface="Calibri" panose="020F0502020204030204" pitchFamily="34" charset="0"/>
              </a:rPr>
              <a:t>Broad definition:</a:t>
            </a:r>
          </a:p>
          <a:p>
            <a:pPr marL="0" indent="0">
              <a:buNone/>
            </a:pPr>
            <a:r>
              <a:rPr lang="en-US" sz="2400" b="1" i="1" dirty="0">
                <a:latin typeface="Calibri" panose="020F0502020204030204" pitchFamily="34" charset="0"/>
                <a:cs typeface="Calibri" panose="020F0502020204030204" pitchFamily="34" charset="0"/>
              </a:rPr>
              <a:t>A means by which information is collected </a:t>
            </a:r>
          </a:p>
          <a:p>
            <a:pPr marL="0" indent="0">
              <a:buNone/>
            </a:pPr>
            <a:r>
              <a:rPr lang="en-US" sz="2400" b="1" i="1" dirty="0">
                <a:latin typeface="Calibri" panose="020F0502020204030204" pitchFamily="34" charset="0"/>
                <a:cs typeface="Calibri" panose="020F0502020204030204" pitchFamily="34" charset="0"/>
              </a:rPr>
              <a:t>(questionnaires are similar to other forms of data collection (interviews/observations/online marketing surveys, etc.)</a:t>
            </a:r>
          </a:p>
        </p:txBody>
      </p:sp>
    </p:spTree>
    <p:extLst>
      <p:ext uri="{BB962C8B-B14F-4D97-AF65-F5344CB8AC3E}">
        <p14:creationId xmlns:p14="http://schemas.microsoft.com/office/powerpoint/2010/main" val="814447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71" y="435429"/>
            <a:ext cx="9521372" cy="1717983"/>
          </a:xfrm>
        </p:spPr>
        <p:txBody>
          <a:bodyPr>
            <a:noAutofit/>
          </a:bodyPr>
          <a:lstStyle/>
          <a:p>
            <a:r>
              <a:rPr lang="en-CA" sz="4000" b="1" dirty="0">
                <a:latin typeface="Calibri" panose="020F0502020204030204" pitchFamily="34" charset="0"/>
                <a:cs typeface="Calibri" panose="020F0502020204030204" pitchFamily="34" charset="0"/>
              </a:rPr>
              <a:t>Types of Questionnaires</a:t>
            </a:r>
            <a:br>
              <a:rPr lang="en-CA" sz="4000" b="1" dirty="0">
                <a:latin typeface="Calibri" panose="020F0502020204030204" pitchFamily="34" charset="0"/>
                <a:cs typeface="Calibri" panose="020F0502020204030204" pitchFamily="34" charset="0"/>
              </a:rPr>
            </a:br>
            <a:r>
              <a:rPr lang="en-CA" sz="4000" b="1" dirty="0">
                <a:latin typeface="Calibri" panose="020F0502020204030204" pitchFamily="34" charset="0"/>
                <a:cs typeface="Calibri" panose="020F0502020204030204" pitchFamily="34" charset="0"/>
              </a:rPr>
              <a:t>related to language training/testing</a:t>
            </a:r>
          </a:p>
        </p:txBody>
      </p:sp>
      <p:sp>
        <p:nvSpPr>
          <p:cNvPr id="3" name="Content Placeholder 2"/>
          <p:cNvSpPr>
            <a:spLocks noGrp="1"/>
          </p:cNvSpPr>
          <p:nvPr>
            <p:ph idx="1"/>
          </p:nvPr>
        </p:nvSpPr>
        <p:spPr>
          <a:xfrm>
            <a:off x="0" y="2438400"/>
            <a:ext cx="12397839" cy="4419600"/>
          </a:xfrm>
        </p:spPr>
        <p:txBody>
          <a:bodyPr>
            <a:noAutofit/>
          </a:bodyPr>
          <a:lstStyle/>
          <a:p>
            <a:pPr marL="0" indent="0">
              <a:buNone/>
            </a:pPr>
            <a:r>
              <a:rPr lang="en-CA" sz="2400" b="1" u="sng" dirty="0">
                <a:latin typeface="Calibri" panose="020F0502020204030204" pitchFamily="34" charset="0"/>
              </a:rPr>
              <a:t>Language Needs Analysis</a:t>
            </a:r>
          </a:p>
          <a:p>
            <a:pPr>
              <a:buFont typeface="Wingdings" pitchFamily="2" charset="2"/>
              <a:buChar char="Ø"/>
            </a:pPr>
            <a:r>
              <a:rPr lang="en-CA" sz="2400" dirty="0">
                <a:latin typeface="Calibri" panose="020F0502020204030204" pitchFamily="34" charset="0"/>
              </a:rPr>
              <a:t>Establish training needs by asking training requestors specific questions on tasks to be trained and levels to be attained (linked to jobs in which language will be used)</a:t>
            </a:r>
            <a:endParaRPr lang="en-CA" sz="2400" b="1" u="sng" dirty="0">
              <a:latin typeface="Calibri" panose="020F0502020204030204" pitchFamily="34" charset="0"/>
            </a:endParaRPr>
          </a:p>
          <a:p>
            <a:pPr marL="0" indent="0">
              <a:buNone/>
            </a:pPr>
            <a:r>
              <a:rPr lang="en-CA" sz="2400" b="1" u="sng" dirty="0">
                <a:latin typeface="Calibri" panose="020F0502020204030204" pitchFamily="34" charset="0"/>
              </a:rPr>
              <a:t>Course evaluation:</a:t>
            </a:r>
          </a:p>
          <a:p>
            <a:pPr>
              <a:buFont typeface="Wingdings" pitchFamily="2" charset="2"/>
              <a:buChar char="Ø"/>
            </a:pPr>
            <a:r>
              <a:rPr lang="en-US" sz="2400" dirty="0">
                <a:latin typeface="Calibri" panose="020F0502020204030204" pitchFamily="34" charset="0"/>
                <a:cs typeface="Calibri" panose="020F0502020204030204" pitchFamily="34" charset="0"/>
              </a:rPr>
              <a:t> Investigate student satisfaction with course aspects</a:t>
            </a:r>
          </a:p>
          <a:p>
            <a:pPr>
              <a:buFont typeface="Wingdings" pitchFamily="2" charset="2"/>
              <a:buChar char="Ø"/>
            </a:pPr>
            <a:r>
              <a:rPr lang="en-US" sz="2400" dirty="0">
                <a:latin typeface="Calibri" panose="020F0502020204030204" pitchFamily="34" charset="0"/>
                <a:cs typeface="Calibri" panose="020F0502020204030204" pitchFamily="34" charset="0"/>
              </a:rPr>
              <a:t>Establish students’ perceptions of their own abilities post-training &amp; value of their FL learning </a:t>
            </a:r>
          </a:p>
          <a:p>
            <a:pPr marL="0" lvl="1" indent="0">
              <a:buNone/>
            </a:pPr>
            <a:r>
              <a:rPr lang="en-CA" sz="2400" b="1" u="sng" dirty="0">
                <a:latin typeface="Calibri" panose="020F0502020204030204" pitchFamily="34" charset="0"/>
              </a:rPr>
              <a:t>Course validation:</a:t>
            </a:r>
          </a:p>
          <a:p>
            <a:pPr marL="342900" lvl="1" indent="-342900">
              <a:buFont typeface="Wingdings" pitchFamily="2" charset="2"/>
              <a:buChar char="Ø"/>
            </a:pPr>
            <a:r>
              <a:rPr lang="en-US" sz="2400" dirty="0">
                <a:latin typeface="Calibri" panose="020F0502020204030204" pitchFamily="34" charset="0"/>
                <a:cs typeface="Calibri" panose="020F0502020204030204" pitchFamily="34" charset="0"/>
              </a:rPr>
              <a:t>Establish student perception of how FL training prepared them for the job</a:t>
            </a:r>
          </a:p>
          <a:p>
            <a:pPr marL="342900" lvl="1" indent="-342900">
              <a:buFont typeface="Wingdings" pitchFamily="2" charset="2"/>
              <a:buChar char="Ø"/>
            </a:pPr>
            <a:r>
              <a:rPr lang="en-US" sz="2400" dirty="0">
                <a:latin typeface="Calibri" panose="020F0502020204030204" pitchFamily="34" charset="0"/>
                <a:cs typeface="Calibri" panose="020F0502020204030204" pitchFamily="34" charset="0"/>
              </a:rPr>
              <a:t>Collect student recommendations on improvement of training aspects</a:t>
            </a:r>
          </a:p>
          <a:p>
            <a:pPr marL="0" indent="0">
              <a:buNone/>
            </a:pPr>
            <a:r>
              <a:rPr lang="en-CA" sz="2400" dirty="0"/>
              <a:t>	</a:t>
            </a:r>
          </a:p>
        </p:txBody>
      </p:sp>
    </p:spTree>
    <p:extLst>
      <p:ext uri="{BB962C8B-B14F-4D97-AF65-F5344CB8AC3E}">
        <p14:creationId xmlns:p14="http://schemas.microsoft.com/office/powerpoint/2010/main" val="3467208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4000" b="1" dirty="0">
                <a:latin typeface="Calibri" panose="020F0502020204030204" pitchFamily="34" charset="0"/>
                <a:cs typeface="Calibri" panose="020F0502020204030204" pitchFamily="34" charset="0"/>
              </a:rPr>
              <a:t>Questionnaires in </a:t>
            </a:r>
            <a:br>
              <a:rPr lang="en-CA" sz="4000" b="1" dirty="0">
                <a:latin typeface="Calibri" panose="020F0502020204030204" pitchFamily="34" charset="0"/>
                <a:cs typeface="Calibri" panose="020F0502020204030204" pitchFamily="34" charset="0"/>
              </a:rPr>
            </a:br>
            <a:r>
              <a:rPr lang="en-CA" sz="4000" b="1" dirty="0">
                <a:latin typeface="Calibri" panose="020F0502020204030204" pitchFamily="34" charset="0"/>
                <a:cs typeface="Calibri" panose="020F0502020204030204" pitchFamily="34" charset="0"/>
              </a:rPr>
              <a:t>TEST VALIDATION </a:t>
            </a:r>
          </a:p>
        </p:txBody>
      </p:sp>
      <p:sp>
        <p:nvSpPr>
          <p:cNvPr id="3" name="Content Placeholder 2"/>
          <p:cNvSpPr>
            <a:spLocks noGrp="1"/>
          </p:cNvSpPr>
          <p:nvPr>
            <p:ph idx="1"/>
          </p:nvPr>
        </p:nvSpPr>
        <p:spPr>
          <a:xfrm>
            <a:off x="1318161" y="2638044"/>
            <a:ext cx="10141527" cy="3976512"/>
          </a:xfrm>
        </p:spPr>
        <p:txBody>
          <a:bodyPr>
            <a:normAutofit/>
          </a:bodyPr>
          <a:lstStyle/>
          <a:p>
            <a:pPr marL="0" indent="0">
              <a:buNone/>
            </a:pPr>
            <a:r>
              <a:rPr lang="en-CA" sz="2600" dirty="0">
                <a:latin typeface="Calibri" panose="020F0502020204030204" pitchFamily="34" charset="0"/>
                <a:cs typeface="Calibri" panose="020F0502020204030204" pitchFamily="34" charset="0"/>
              </a:rPr>
              <a:t>They provide:</a:t>
            </a:r>
          </a:p>
          <a:p>
            <a:pPr>
              <a:buFont typeface="Wingdings" pitchFamily="2" charset="2"/>
              <a:buChar char="Ø"/>
            </a:pPr>
            <a:r>
              <a:rPr lang="en-CA" sz="2600" dirty="0">
                <a:latin typeface="Calibri" panose="020F0502020204030204" pitchFamily="34" charset="0"/>
                <a:cs typeface="Calibri" panose="020F0502020204030204" pitchFamily="34" charset="0"/>
              </a:rPr>
              <a:t>Anonymity and practical utility of data collection</a:t>
            </a:r>
          </a:p>
          <a:p>
            <a:pPr>
              <a:buFont typeface="Wingdings" pitchFamily="2" charset="2"/>
              <a:buChar char="Ø"/>
            </a:pPr>
            <a:r>
              <a:rPr lang="en-CA" sz="2600" dirty="0">
                <a:latin typeface="Calibri" panose="020F0502020204030204" pitchFamily="34" charset="0"/>
                <a:cs typeface="Calibri" panose="020F0502020204030204" pitchFamily="34" charset="0"/>
              </a:rPr>
              <a:t>Method of establishing face validity of tests</a:t>
            </a:r>
          </a:p>
          <a:p>
            <a:pPr>
              <a:buFont typeface="Wingdings" pitchFamily="2" charset="2"/>
              <a:buChar char="Ø"/>
            </a:pPr>
            <a:r>
              <a:rPr lang="en-CA" sz="2600" dirty="0">
                <a:latin typeface="Calibri" panose="020F0502020204030204" pitchFamily="34" charset="0"/>
                <a:cs typeface="Calibri" panose="020F0502020204030204" pitchFamily="34" charset="0"/>
              </a:rPr>
              <a:t>Opportunity to ask focused/specific questions</a:t>
            </a:r>
          </a:p>
          <a:p>
            <a:pPr>
              <a:buFont typeface="Wingdings" pitchFamily="2" charset="2"/>
              <a:buChar char="Ø"/>
            </a:pPr>
            <a:r>
              <a:rPr lang="en-CA" sz="2600" dirty="0">
                <a:latin typeface="Calibri" panose="020F0502020204030204" pitchFamily="34" charset="0"/>
                <a:cs typeface="Calibri" panose="020F0502020204030204" pitchFamily="34" charset="0"/>
              </a:rPr>
              <a:t>Ample time for respondents to answer questions </a:t>
            </a:r>
          </a:p>
          <a:p>
            <a:pPr>
              <a:buFont typeface="Wingdings" pitchFamily="2" charset="2"/>
              <a:buChar char="Ø"/>
            </a:pPr>
            <a:r>
              <a:rPr lang="en-CA" sz="2600" dirty="0">
                <a:latin typeface="Calibri" panose="020F0502020204030204" pitchFamily="34" charset="0"/>
                <a:cs typeface="Calibri" panose="020F0502020204030204" pitchFamily="34" charset="0"/>
              </a:rPr>
              <a:t>Relative ease of data analysis and management</a:t>
            </a:r>
          </a:p>
          <a:p>
            <a:pPr>
              <a:buFont typeface="Wingdings" pitchFamily="2" charset="2"/>
              <a:buChar char="Ø"/>
            </a:pPr>
            <a:r>
              <a:rPr lang="en-CA" sz="2600" dirty="0">
                <a:latin typeface="Calibri" panose="020F0502020204030204" pitchFamily="34" charset="0"/>
                <a:cs typeface="Calibri" panose="020F0502020204030204" pitchFamily="34" charset="0"/>
              </a:rPr>
              <a:t>Complementary data to quantitative analysis results</a:t>
            </a:r>
          </a:p>
          <a:p>
            <a:pPr>
              <a:buFont typeface="Wingdings" panose="05000000000000000000" pitchFamily="2" charset="2"/>
              <a:buChar char="§"/>
            </a:pPr>
            <a:endParaRPr lang="en-CA" dirty="0"/>
          </a:p>
          <a:p>
            <a:pPr marL="0" indent="0">
              <a:buNone/>
            </a:pPr>
            <a:endParaRPr lang="en-CA" dirty="0"/>
          </a:p>
          <a:p>
            <a:pPr marL="0" indent="0">
              <a:buNone/>
            </a:pPr>
            <a:endParaRPr lang="en-CA" dirty="0"/>
          </a:p>
        </p:txBody>
      </p:sp>
    </p:spTree>
    <p:extLst>
      <p:ext uri="{BB962C8B-B14F-4D97-AF65-F5344CB8AC3E}">
        <p14:creationId xmlns:p14="http://schemas.microsoft.com/office/powerpoint/2010/main" val="182732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0E7588-ACC6-6B4B-A088-A686C1B6C9D9}"/>
              </a:ext>
            </a:extLst>
          </p:cNvPr>
          <p:cNvSpPr>
            <a:spLocks noGrp="1"/>
          </p:cNvSpPr>
          <p:nvPr>
            <p:ph type="title"/>
          </p:nvPr>
        </p:nvSpPr>
        <p:spPr>
          <a:xfrm>
            <a:off x="1840375" y="304801"/>
            <a:ext cx="8248178" cy="1819583"/>
          </a:xfrm>
        </p:spPr>
        <p:txBody>
          <a:bodyPr>
            <a:noAutofit/>
          </a:bodyPr>
          <a:lstStyle/>
          <a:p>
            <a:r>
              <a:rPr lang="en-US" sz="4000" b="1" dirty="0">
                <a:latin typeface="Calibri" panose="020F0502020204030204" pitchFamily="34" charset="0"/>
                <a:cs typeface="Calibri" panose="020F0502020204030204" pitchFamily="34" charset="0"/>
              </a:rPr>
              <a:t>TEST VALIDATION QUESTIONNAIRES</a:t>
            </a:r>
            <a:br>
              <a:rPr lang="en-US" sz="4000" b="1" dirty="0">
                <a:latin typeface="Calibri" panose="020F0502020204030204" pitchFamily="34" charset="0"/>
                <a:cs typeface="Calibri" panose="020F0502020204030204" pitchFamily="34" charset="0"/>
              </a:rPr>
            </a:br>
            <a:r>
              <a:rPr lang="en-US" sz="4000" b="1" dirty="0">
                <a:latin typeface="Calibri" panose="020F0502020204030204" pitchFamily="34" charset="0"/>
                <a:cs typeface="Calibri" panose="020F0502020204030204" pitchFamily="34" charset="0"/>
              </a:rPr>
              <a:t>(areas of inquiry)</a:t>
            </a:r>
          </a:p>
        </p:txBody>
      </p:sp>
      <p:sp>
        <p:nvSpPr>
          <p:cNvPr id="3" name="Content Placeholder 2">
            <a:extLst>
              <a:ext uri="{FF2B5EF4-FFF2-40B4-BE49-F238E27FC236}">
                <a16:creationId xmlns:a16="http://schemas.microsoft.com/office/drawing/2014/main" xmlns="" id="{EA91C78D-9459-1746-9A0E-883E1262047C}"/>
              </a:ext>
            </a:extLst>
          </p:cNvPr>
          <p:cNvSpPr>
            <a:spLocks noGrp="1"/>
          </p:cNvSpPr>
          <p:nvPr>
            <p:ph idx="1"/>
          </p:nvPr>
        </p:nvSpPr>
        <p:spPr>
          <a:xfrm>
            <a:off x="866899" y="2245489"/>
            <a:ext cx="9851258" cy="4514125"/>
          </a:xfrm>
        </p:spPr>
        <p:txBody>
          <a:bodyPr>
            <a:noAutofit/>
          </a:bodyPr>
          <a:lstStyle/>
          <a:p>
            <a:pPr>
              <a:buFont typeface="Wingdings" pitchFamily="2" charset="2"/>
              <a:buChar char="Ø"/>
            </a:pPr>
            <a:r>
              <a:rPr lang="en-US" sz="2400" dirty="0">
                <a:latin typeface="Calibri" panose="020F0502020204030204" pitchFamily="34" charset="0"/>
                <a:cs typeface="Calibri" panose="020F0502020204030204" pitchFamily="34" charset="0"/>
              </a:rPr>
              <a:t>Demographics: gender, race, native language, education etc.</a:t>
            </a:r>
          </a:p>
          <a:p>
            <a:pPr>
              <a:buFont typeface="Wingdings" pitchFamily="2" charset="2"/>
              <a:buChar char="Ø"/>
            </a:pPr>
            <a:r>
              <a:rPr lang="en-US" sz="2400" dirty="0">
                <a:latin typeface="Calibri" panose="020F0502020204030204" pitchFamily="34" charset="0"/>
                <a:cs typeface="Calibri" panose="020F0502020204030204" pitchFamily="34" charset="0"/>
              </a:rPr>
              <a:t>Self-assessment of proficiency against testing instrument </a:t>
            </a:r>
          </a:p>
          <a:p>
            <a:pPr>
              <a:buFont typeface="Wingdings" pitchFamily="2" charset="2"/>
              <a:buChar char="Ø"/>
            </a:pPr>
            <a:r>
              <a:rPr lang="en-US" sz="2400" dirty="0">
                <a:latin typeface="Calibri" panose="020F0502020204030204" pitchFamily="34" charset="0"/>
                <a:cs typeface="Calibri" panose="020F0502020204030204" pitchFamily="34" charset="0"/>
              </a:rPr>
              <a:t>Knowledge: instruments assessing language proficiency, etc.</a:t>
            </a:r>
          </a:p>
          <a:p>
            <a:pPr>
              <a:buFont typeface="Wingdings" pitchFamily="2" charset="2"/>
              <a:buChar char="Ø"/>
            </a:pPr>
            <a:r>
              <a:rPr lang="en-US" sz="2400" dirty="0">
                <a:latin typeface="Calibri" panose="020F0502020204030204" pitchFamily="34" charset="0"/>
                <a:cs typeface="Calibri" panose="020F0502020204030204" pitchFamily="34" charset="0"/>
              </a:rPr>
              <a:t>Attitudes: beliefs, opinions, interests, values, expectations, etc.</a:t>
            </a:r>
          </a:p>
          <a:p>
            <a:pPr>
              <a:buFont typeface="Wingdings" pitchFamily="2" charset="2"/>
              <a:buChar char="Ø"/>
            </a:pPr>
            <a:r>
              <a:rPr lang="en-US" sz="2400" dirty="0">
                <a:latin typeface="Calibri" panose="020F0502020204030204" pitchFamily="34" charset="0"/>
                <a:cs typeface="Calibri" panose="020F0502020204030204" pitchFamily="34" charset="0"/>
              </a:rPr>
              <a:t>Behaviors: actions, habits, personal history, etc.</a:t>
            </a:r>
          </a:p>
          <a:p>
            <a:pPr>
              <a:buFont typeface="Wingdings" pitchFamily="2" charset="2"/>
              <a:buChar char="Ø"/>
            </a:pPr>
            <a:r>
              <a:rPr lang="en-US" sz="2400" dirty="0">
                <a:latin typeface="Calibri" panose="020F0502020204030204" pitchFamily="34" charset="0"/>
                <a:cs typeface="Calibri" panose="020F0502020204030204" pitchFamily="34" charset="0"/>
              </a:rPr>
              <a:t>Reaction to test content (facility of questions, fairness, clarity of instructions, affective impact of content – interesting, instructive, sensitive…) </a:t>
            </a:r>
          </a:p>
        </p:txBody>
      </p:sp>
    </p:spTree>
    <p:extLst>
      <p:ext uri="{BB962C8B-B14F-4D97-AF65-F5344CB8AC3E}">
        <p14:creationId xmlns:p14="http://schemas.microsoft.com/office/powerpoint/2010/main" val="270308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6B5BE7-C5FC-244F-A097-2F2273DD71C4}"/>
              </a:ext>
            </a:extLst>
          </p:cNvPr>
          <p:cNvSpPr>
            <a:spLocks noGrp="1"/>
          </p:cNvSpPr>
          <p:nvPr>
            <p:ph type="title"/>
          </p:nvPr>
        </p:nvSpPr>
        <p:spPr>
          <a:xfrm>
            <a:off x="2231136" y="572806"/>
            <a:ext cx="7729728" cy="1188720"/>
          </a:xfrm>
        </p:spPr>
        <p:txBody>
          <a:bodyPr>
            <a:noAutofit/>
          </a:bodyPr>
          <a:lstStyle/>
          <a:p>
            <a:r>
              <a:rPr lang="en-US" sz="4000" b="1" dirty="0">
                <a:latin typeface="Calibri" panose="020F0502020204030204" pitchFamily="34" charset="0"/>
                <a:cs typeface="Calibri" panose="020F0502020204030204" pitchFamily="34" charset="0"/>
              </a:rPr>
              <a:t>Designing a QUESTIONNAIRE</a:t>
            </a:r>
            <a:br>
              <a:rPr lang="en-US" sz="4000" b="1" dirty="0">
                <a:latin typeface="Calibri" panose="020F0502020204030204" pitchFamily="34" charset="0"/>
                <a:cs typeface="Calibri" panose="020F0502020204030204" pitchFamily="34" charset="0"/>
              </a:rPr>
            </a:br>
            <a:r>
              <a:rPr lang="en-US" sz="4000" b="1" dirty="0">
                <a:latin typeface="Calibri" panose="020F0502020204030204" pitchFamily="34" charset="0"/>
                <a:cs typeface="Calibri" panose="020F0502020204030204" pitchFamily="34" charset="0"/>
              </a:rPr>
              <a:t>Do’s</a:t>
            </a:r>
          </a:p>
        </p:txBody>
      </p:sp>
      <p:sp>
        <p:nvSpPr>
          <p:cNvPr id="3" name="Content Placeholder 2">
            <a:extLst>
              <a:ext uri="{FF2B5EF4-FFF2-40B4-BE49-F238E27FC236}">
                <a16:creationId xmlns:a16="http://schemas.microsoft.com/office/drawing/2014/main" xmlns="" id="{205D3442-B2EF-654B-ACA0-5AC822C3B548}"/>
              </a:ext>
            </a:extLst>
          </p:cNvPr>
          <p:cNvSpPr>
            <a:spLocks noGrp="1"/>
          </p:cNvSpPr>
          <p:nvPr>
            <p:ph idx="1"/>
          </p:nvPr>
        </p:nvSpPr>
        <p:spPr>
          <a:xfrm>
            <a:off x="1712687" y="1970388"/>
            <a:ext cx="8519884" cy="4887612"/>
          </a:xfrm>
        </p:spPr>
        <p:txBody>
          <a:bodyPr>
            <a:noAutofit/>
          </a:bodyPr>
          <a:lstStyle/>
          <a:p>
            <a:pPr algn="just">
              <a:buFont typeface="Wingdings" pitchFamily="2" charset="2"/>
              <a:buChar char="Ø"/>
            </a:pPr>
            <a:r>
              <a:rPr lang="en-US" sz="2400" dirty="0">
                <a:latin typeface="Calibri" panose="020F0502020204030204" pitchFamily="34" charset="0"/>
                <a:cs typeface="Calibri" panose="020F0502020204030204" pitchFamily="34" charset="0"/>
              </a:rPr>
              <a:t>Plan/consider carefully what information you wish to collect (construct validity)</a:t>
            </a:r>
          </a:p>
          <a:p>
            <a:pPr algn="just">
              <a:buFont typeface="Wingdings" pitchFamily="2" charset="2"/>
              <a:buChar char="Ø"/>
            </a:pPr>
            <a:r>
              <a:rPr lang="en-US" sz="2400" dirty="0">
                <a:latin typeface="Calibri" panose="020F0502020204030204" pitchFamily="34" charset="0"/>
                <a:cs typeface="Calibri" panose="020F0502020204030204" pitchFamily="34" charset="0"/>
              </a:rPr>
              <a:t>Prioritize: formulate a few high-priority questions for frontloading</a:t>
            </a:r>
          </a:p>
          <a:p>
            <a:pPr algn="just">
              <a:buFont typeface="Wingdings" pitchFamily="2" charset="2"/>
              <a:buChar char="Ø"/>
            </a:pPr>
            <a:r>
              <a:rPr lang="en-US" sz="2400" dirty="0">
                <a:latin typeface="Calibri" panose="020F0502020204030204" pitchFamily="34" charset="0"/>
                <a:cs typeface="Calibri" panose="020F0502020204030204" pitchFamily="34" charset="0"/>
              </a:rPr>
              <a:t>Design your instruments: check for existing questionnaires and questionnaire items (validity and reliability)</a:t>
            </a:r>
          </a:p>
          <a:p>
            <a:pPr algn="just">
              <a:buFont typeface="Wingdings" pitchFamily="2" charset="2"/>
              <a:buChar char="Ø"/>
            </a:pPr>
            <a:r>
              <a:rPr lang="en-US" sz="2400" dirty="0">
                <a:latin typeface="Calibri" panose="020F0502020204030204" pitchFamily="34" charset="0"/>
                <a:cs typeface="Calibri" panose="020F0502020204030204" pitchFamily="34" charset="0"/>
              </a:rPr>
              <a:t>Consider participant fatigue when determining the length of questionnaires?</a:t>
            </a:r>
          </a:p>
          <a:p>
            <a:pPr algn="just">
              <a:buFont typeface="Wingdings" pitchFamily="2" charset="2"/>
              <a:buChar char="Ø"/>
            </a:pPr>
            <a:r>
              <a:rPr lang="en-US" sz="2400" dirty="0">
                <a:latin typeface="Calibri" panose="020F0502020204030204" pitchFamily="34" charset="0"/>
                <a:cs typeface="Calibri" panose="020F0502020204030204" pitchFamily="34" charset="0"/>
              </a:rPr>
              <a:t>Pilot (friends and colleagues) and revise</a:t>
            </a:r>
          </a:p>
        </p:txBody>
      </p:sp>
    </p:spTree>
    <p:extLst>
      <p:ext uri="{BB962C8B-B14F-4D97-AF65-F5344CB8AC3E}">
        <p14:creationId xmlns:p14="http://schemas.microsoft.com/office/powerpoint/2010/main" val="241900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931EA4-B34F-0445-8394-C052CE795CAC}"/>
              </a:ext>
            </a:extLst>
          </p:cNvPr>
          <p:cNvSpPr>
            <a:spLocks noGrp="1"/>
          </p:cNvSpPr>
          <p:nvPr>
            <p:ph type="title"/>
          </p:nvPr>
        </p:nvSpPr>
        <p:spPr>
          <a:xfrm>
            <a:off x="983848" y="369607"/>
            <a:ext cx="9954228" cy="1188720"/>
          </a:xfrm>
        </p:spPr>
        <p:txBody>
          <a:bodyPr>
            <a:noAutofit/>
          </a:bodyPr>
          <a:lstStyle/>
          <a:p>
            <a:r>
              <a:rPr lang="en-US" sz="4000" b="1" dirty="0">
                <a:latin typeface="Calibri" panose="020F0502020204030204" pitchFamily="34" charset="0"/>
                <a:cs typeface="Calibri" panose="020F0502020204030204" pitchFamily="34" charset="0"/>
              </a:rPr>
              <a:t>Important background information</a:t>
            </a:r>
          </a:p>
        </p:txBody>
      </p:sp>
      <p:sp>
        <p:nvSpPr>
          <p:cNvPr id="3" name="Content Placeholder 2">
            <a:extLst>
              <a:ext uri="{FF2B5EF4-FFF2-40B4-BE49-F238E27FC236}">
                <a16:creationId xmlns:a16="http://schemas.microsoft.com/office/drawing/2014/main" xmlns="" id="{ADAD5EBF-70C9-504A-96F7-5C9B66787361}"/>
              </a:ext>
            </a:extLst>
          </p:cNvPr>
          <p:cNvSpPr>
            <a:spLocks noGrp="1"/>
          </p:cNvSpPr>
          <p:nvPr>
            <p:ph idx="1"/>
          </p:nvPr>
        </p:nvSpPr>
        <p:spPr>
          <a:xfrm>
            <a:off x="752353" y="2042959"/>
            <a:ext cx="10579261" cy="4364640"/>
          </a:xfrm>
        </p:spPr>
        <p:txBody>
          <a:bodyPr>
            <a:noAutofit/>
          </a:bodyPr>
          <a:lstStyle/>
          <a:p>
            <a:pPr marL="0" indent="0">
              <a:buNone/>
            </a:pPr>
            <a:r>
              <a:rPr lang="en-US" sz="2400" dirty="0"/>
              <a:t>This information should be mentioned in every questionnaire:</a:t>
            </a:r>
          </a:p>
          <a:p>
            <a:pPr>
              <a:buFont typeface="Wingdings" pitchFamily="2" charset="2"/>
              <a:buChar char="Ø"/>
            </a:pPr>
            <a:r>
              <a:rPr lang="en-US" sz="2400" dirty="0">
                <a:latin typeface="Calibri" panose="020F0502020204030204" pitchFamily="34" charset="0"/>
                <a:cs typeface="Calibri" panose="020F0502020204030204" pitchFamily="34" charset="0"/>
              </a:rPr>
              <a:t>Role of the information collector and the purpose of the questionnaire</a:t>
            </a:r>
          </a:p>
          <a:p>
            <a:pPr>
              <a:buFont typeface="Wingdings" pitchFamily="2" charset="2"/>
              <a:buChar char="Ø"/>
            </a:pPr>
            <a:r>
              <a:rPr lang="en-US" sz="2400" dirty="0">
                <a:latin typeface="Calibri" panose="020F0502020204030204" pitchFamily="34" charset="0"/>
                <a:cs typeface="Calibri" panose="020F0502020204030204" pitchFamily="34" charset="0"/>
              </a:rPr>
              <a:t>Length of time the questionnaire completion requires</a:t>
            </a:r>
          </a:p>
          <a:p>
            <a:pPr>
              <a:buFont typeface="Wingdings" pitchFamily="2" charset="2"/>
              <a:buChar char="Ø"/>
            </a:pPr>
            <a:r>
              <a:rPr lang="en-US" sz="2400" dirty="0">
                <a:latin typeface="Calibri" panose="020F0502020204030204" pitchFamily="34" charset="0"/>
                <a:cs typeface="Calibri" panose="020F0502020204030204" pitchFamily="34" charset="0"/>
              </a:rPr>
              <a:t>Target audience (respondents) of the questionnaire </a:t>
            </a:r>
          </a:p>
          <a:p>
            <a:pPr>
              <a:buFont typeface="Wingdings" pitchFamily="2" charset="2"/>
              <a:buChar char="Ø"/>
            </a:pPr>
            <a:r>
              <a:rPr lang="en-US" sz="2400" dirty="0">
                <a:latin typeface="Calibri" panose="020F0502020204030204" pitchFamily="34" charset="0"/>
                <a:cs typeface="Calibri" panose="020F0502020204030204" pitchFamily="34" charset="0"/>
              </a:rPr>
              <a:t>Deadline by which it should be returned, and the collection method</a:t>
            </a:r>
          </a:p>
          <a:p>
            <a:pPr>
              <a:buFont typeface="Wingdings" pitchFamily="2" charset="2"/>
              <a:buChar char="Ø"/>
            </a:pPr>
            <a:r>
              <a:rPr lang="en-US" sz="2400" dirty="0">
                <a:latin typeface="Calibri" panose="020F0502020204030204" pitchFamily="34" charset="0"/>
                <a:cs typeface="Calibri" panose="020F0502020204030204" pitchFamily="34" charset="0"/>
              </a:rPr>
              <a:t>Contact details of information collector</a:t>
            </a:r>
          </a:p>
          <a:p>
            <a:pPr>
              <a:buFont typeface="Wingdings" pitchFamily="2" charset="2"/>
              <a:buChar char="Ø"/>
            </a:pPr>
            <a:r>
              <a:rPr lang="en-US" sz="2400" dirty="0">
                <a:latin typeface="Calibri" panose="020F0502020204030204" pitchFamily="34" charset="0"/>
                <a:cs typeface="Calibri" panose="020F0502020204030204" pitchFamily="34" charset="0"/>
              </a:rPr>
              <a:t>Assurances of anonymity (even in cases respondent are asked for names)</a:t>
            </a:r>
          </a:p>
        </p:txBody>
      </p:sp>
    </p:spTree>
    <p:extLst>
      <p:ext uri="{BB962C8B-B14F-4D97-AF65-F5344CB8AC3E}">
        <p14:creationId xmlns:p14="http://schemas.microsoft.com/office/powerpoint/2010/main" val="291795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5E6E8-4EE1-C845-A806-6FBD1603AF23}"/>
              </a:ext>
            </a:extLst>
          </p:cNvPr>
          <p:cNvSpPr>
            <a:spLocks noGrp="1"/>
          </p:cNvSpPr>
          <p:nvPr>
            <p:ph type="title"/>
          </p:nvPr>
        </p:nvSpPr>
        <p:spPr/>
        <p:txBody>
          <a:bodyPr>
            <a:normAutofit/>
          </a:bodyPr>
          <a:lstStyle/>
          <a:p>
            <a:r>
              <a:rPr lang="en-US" sz="4000" b="1" dirty="0">
                <a:latin typeface="Calibri" panose="020F0502020204030204" pitchFamily="34" charset="0"/>
                <a:cs typeface="Calibri" panose="020F0502020204030204" pitchFamily="34" charset="0"/>
              </a:rPr>
              <a:t>Guidelines</a:t>
            </a:r>
          </a:p>
        </p:txBody>
      </p:sp>
      <p:sp>
        <p:nvSpPr>
          <p:cNvPr id="3" name="Content Placeholder 2">
            <a:extLst>
              <a:ext uri="{FF2B5EF4-FFF2-40B4-BE49-F238E27FC236}">
                <a16:creationId xmlns:a16="http://schemas.microsoft.com/office/drawing/2014/main" xmlns="" id="{8AF29F08-A4CB-1C4B-859E-50F4CAFC29D5}"/>
              </a:ext>
            </a:extLst>
          </p:cNvPr>
          <p:cNvSpPr>
            <a:spLocks noGrp="1"/>
          </p:cNvSpPr>
          <p:nvPr>
            <p:ph idx="1"/>
          </p:nvPr>
        </p:nvSpPr>
        <p:spPr>
          <a:xfrm>
            <a:off x="1354238" y="2638044"/>
            <a:ext cx="10394066" cy="4028974"/>
          </a:xfrm>
        </p:spPr>
        <p:txBody>
          <a:bodyPr>
            <a:normAutofit fontScale="85000" lnSpcReduction="10000"/>
          </a:bodyPr>
          <a:lstStyle/>
          <a:p>
            <a:pPr algn="just">
              <a:buFont typeface="Wingdings" pitchFamily="2" charset="2"/>
              <a:buChar char="Ø"/>
            </a:pPr>
            <a:r>
              <a:rPr lang="en-US" sz="2800" dirty="0">
                <a:latin typeface="Calibri" panose="020F0502020204030204" pitchFamily="34" charset="0"/>
                <a:cs typeface="Calibri" panose="020F0502020204030204" pitchFamily="34" charset="0"/>
              </a:rPr>
              <a:t>Write clear, unambiguous questions </a:t>
            </a:r>
          </a:p>
          <a:p>
            <a:pPr algn="just">
              <a:buFont typeface="Wingdings" pitchFamily="2" charset="2"/>
              <a:buChar char="Ø"/>
            </a:pPr>
            <a:r>
              <a:rPr lang="en-US" sz="2800" dirty="0">
                <a:latin typeface="Calibri" panose="020F0502020204030204" pitchFamily="34" charset="0"/>
                <a:cs typeface="Calibri" panose="020F0502020204030204" pitchFamily="34" charset="0"/>
              </a:rPr>
              <a:t>Pilot on friends and colleagues to verify uniform interpretation of questions</a:t>
            </a:r>
          </a:p>
          <a:p>
            <a:pPr algn="just">
              <a:buFont typeface="Wingdings" pitchFamily="2" charset="2"/>
              <a:buChar char="Ø"/>
            </a:pPr>
            <a:r>
              <a:rPr lang="en-US" sz="2800" dirty="0">
                <a:latin typeface="Calibri" panose="020F0502020204030204" pitchFamily="34" charset="0"/>
                <a:cs typeface="Calibri" panose="020F0502020204030204" pitchFamily="34" charset="0"/>
              </a:rPr>
              <a:t>Pilot questionnaires on multiple platforms (including mobile) before launching</a:t>
            </a:r>
          </a:p>
          <a:p>
            <a:pPr algn="just">
              <a:buFont typeface="Wingdings" pitchFamily="2" charset="2"/>
              <a:buChar char="Ø"/>
            </a:pPr>
            <a:r>
              <a:rPr lang="en-US" sz="2800" dirty="0">
                <a:latin typeface="Calibri" panose="020F0502020204030204" pitchFamily="34" charset="0"/>
                <a:cs typeface="Calibri" panose="020F0502020204030204" pitchFamily="34" charset="0"/>
              </a:rPr>
              <a:t>Verify the proper order of questions (frontload important questions), as well as the formatting. Don’t assume they don’t matter.</a:t>
            </a:r>
          </a:p>
          <a:p>
            <a:pPr algn="just">
              <a:buFont typeface="Wingdings" pitchFamily="2" charset="2"/>
              <a:buChar char="Ø"/>
            </a:pPr>
            <a:r>
              <a:rPr lang="en-US" sz="2800" dirty="0">
                <a:latin typeface="Calibri" panose="020F0502020204030204" pitchFamily="34" charset="0"/>
                <a:cs typeface="Calibri" panose="020F0502020204030204" pitchFamily="34" charset="0"/>
              </a:rPr>
              <a:t>Ask personal and demographic questions at the end, after the respondents have “warmed up” to the questionnaire, and answered most of the questions</a:t>
            </a:r>
          </a:p>
          <a:p>
            <a:pPr algn="just">
              <a:buFont typeface="Wingdings" pitchFamily="2" charset="2"/>
              <a:buChar char="Ø"/>
            </a:pPr>
            <a:r>
              <a:rPr lang="en-US" sz="2800" dirty="0">
                <a:latin typeface="Calibri" panose="020F0502020204030204" pitchFamily="34" charset="0"/>
                <a:cs typeface="Calibri" panose="020F0502020204030204" pitchFamily="34" charset="0"/>
              </a:rPr>
              <a:t>Try to keep questionnaires short without jeopardizing their usefulness</a:t>
            </a:r>
          </a:p>
          <a:p>
            <a:pPr algn="just"/>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77695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74C6FA-0C08-544B-BDBB-538D18C2CFE8}"/>
              </a:ext>
            </a:extLst>
          </p:cNvPr>
          <p:cNvSpPr>
            <a:spLocks noGrp="1"/>
          </p:cNvSpPr>
          <p:nvPr>
            <p:ph type="title"/>
          </p:nvPr>
        </p:nvSpPr>
        <p:spPr>
          <a:xfrm>
            <a:off x="2231136" y="427665"/>
            <a:ext cx="7729728" cy="1188720"/>
          </a:xfrm>
        </p:spPr>
        <p:txBody>
          <a:bodyPr>
            <a:normAutofit/>
          </a:bodyPr>
          <a:lstStyle/>
          <a:p>
            <a:r>
              <a:rPr lang="en-US" sz="4000" b="1" dirty="0">
                <a:latin typeface="Calibri" panose="020F0502020204030204" pitchFamily="34" charset="0"/>
                <a:cs typeface="Calibri" panose="020F0502020204030204" pitchFamily="34" charset="0"/>
              </a:rPr>
              <a:t>More Guidelines</a:t>
            </a:r>
          </a:p>
        </p:txBody>
      </p:sp>
      <p:sp>
        <p:nvSpPr>
          <p:cNvPr id="3" name="Content Placeholder 2">
            <a:extLst>
              <a:ext uri="{FF2B5EF4-FFF2-40B4-BE49-F238E27FC236}">
                <a16:creationId xmlns:a16="http://schemas.microsoft.com/office/drawing/2014/main" xmlns="" id="{E0307532-4593-2A4B-85ED-71465C84C32A}"/>
              </a:ext>
            </a:extLst>
          </p:cNvPr>
          <p:cNvSpPr>
            <a:spLocks noGrp="1"/>
          </p:cNvSpPr>
          <p:nvPr>
            <p:ph idx="1"/>
          </p:nvPr>
        </p:nvSpPr>
        <p:spPr>
          <a:xfrm>
            <a:off x="1597307" y="2138791"/>
            <a:ext cx="9468090" cy="4410938"/>
          </a:xfrm>
        </p:spPr>
        <p:txBody>
          <a:bodyPr>
            <a:noAutofit/>
          </a:bodyPr>
          <a:lstStyle/>
          <a:p>
            <a:pPr>
              <a:buFont typeface="Wingdings" pitchFamily="2" charset="2"/>
              <a:buChar char="Ø"/>
            </a:pPr>
            <a:endParaRPr lang="en-US" sz="2400" dirty="0">
              <a:latin typeface="Calibri" panose="020F0502020204030204" pitchFamily="34" charset="0"/>
              <a:cs typeface="Calibri" panose="020F0502020204030204" pitchFamily="34" charset="0"/>
            </a:endParaRPr>
          </a:p>
          <a:p>
            <a:pPr>
              <a:buFont typeface="Wingdings" pitchFamily="2" charset="2"/>
              <a:buChar char="Ø"/>
            </a:pPr>
            <a:r>
              <a:rPr lang="en-US" sz="2400" dirty="0">
                <a:latin typeface="Calibri" panose="020F0502020204030204" pitchFamily="34" charset="0"/>
                <a:cs typeface="Calibri" panose="020F0502020204030204" pitchFamily="34" charset="0"/>
              </a:rPr>
              <a:t>Avoid enforcing binary choices and absolutes, unless you have a good reason to do so.</a:t>
            </a:r>
          </a:p>
          <a:p>
            <a:pPr marL="0" indent="0">
              <a:buNone/>
            </a:pPr>
            <a:r>
              <a:rPr lang="en-US" sz="2400" dirty="0">
                <a:latin typeface="Calibri" panose="020F0502020204030204" pitchFamily="34" charset="0"/>
                <a:cs typeface="Calibri" panose="020F0502020204030204" pitchFamily="34" charset="0"/>
              </a:rPr>
              <a:t>  </a:t>
            </a:r>
            <a:r>
              <a:rPr lang="en-US" sz="2400" i="1" dirty="0">
                <a:latin typeface="Calibri" panose="020F0502020204030204" pitchFamily="34" charset="0"/>
                <a:cs typeface="Calibri" panose="020F0502020204030204" pitchFamily="34" charset="0"/>
              </a:rPr>
              <a:t>“In your view, was the course/test valuable?” (Yes/No)</a:t>
            </a:r>
          </a:p>
          <a:p>
            <a:pPr>
              <a:buFont typeface="Wingdings" pitchFamily="2" charset="2"/>
              <a:buChar char="Ø"/>
            </a:pPr>
            <a:r>
              <a:rPr lang="en-US" sz="2400" dirty="0">
                <a:latin typeface="Calibri" panose="020F0502020204030204" pitchFamily="34" charset="0"/>
                <a:cs typeface="Calibri" panose="020F0502020204030204" pitchFamily="34" charset="0"/>
              </a:rPr>
              <a:t>Generally: For every yes/no question you are thinking of asking, consider formulating it as an agreement of varying degrees.</a:t>
            </a:r>
          </a:p>
          <a:p>
            <a:pPr marL="0" indent="0">
              <a:buNone/>
            </a:pP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94866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{D8C9816A-6B78-4B4B-8C47-870B36C35540}tf10001120</Template>
  <TotalTime>6127</TotalTime>
  <Words>1352</Words>
  <Application>Microsoft Office PowerPoint</Application>
  <PresentationFormat>Custom</PresentationFormat>
  <Paragraphs>139</Paragraphs>
  <Slides>18</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Parcel</vt:lpstr>
      <vt:lpstr>CorelDRAW</vt:lpstr>
      <vt:lpstr>Questionnaire design (qualitative approach to test validation)</vt:lpstr>
      <vt:lpstr>What is a questionnaire?</vt:lpstr>
      <vt:lpstr>Types of Questionnaires related to language training/testing</vt:lpstr>
      <vt:lpstr>Questionnaires in  TEST VALIDATION </vt:lpstr>
      <vt:lpstr>TEST VALIDATION QUESTIONNAIRES (areas of inquiry)</vt:lpstr>
      <vt:lpstr>Designing a QUESTIONNAIRE Do’s</vt:lpstr>
      <vt:lpstr>Important background information</vt:lpstr>
      <vt:lpstr>Guidelines</vt:lpstr>
      <vt:lpstr>More Guidelines</vt:lpstr>
      <vt:lpstr>Even More guidelines</vt:lpstr>
      <vt:lpstr>More, more, more… (open-ended)</vt:lpstr>
      <vt:lpstr>Tips…</vt:lpstr>
      <vt:lpstr>TIPS…</vt:lpstr>
      <vt:lpstr>Question types Likert scale </vt:lpstr>
      <vt:lpstr>Questionnaire modes of administration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Questionnaire design</dc:title>
  <dc:creator>Lubrano, Mary Jo</dc:creator>
  <cp:lastModifiedBy>Alpinea</cp:lastModifiedBy>
  <cp:revision>73</cp:revision>
  <dcterms:created xsi:type="dcterms:W3CDTF">2018-08-13T15:40:56Z</dcterms:created>
  <dcterms:modified xsi:type="dcterms:W3CDTF">2018-09-05T09:12:52Z</dcterms:modified>
</cp:coreProperties>
</file>