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5"/>
  </p:notesMasterIdLst>
  <p:handoutMasterIdLst>
    <p:handoutMasterId r:id="rId46"/>
  </p:handoutMasterIdLst>
  <p:sldIdLst>
    <p:sldId id="262" r:id="rId3"/>
    <p:sldId id="264" r:id="rId4"/>
    <p:sldId id="265" r:id="rId5"/>
    <p:sldId id="327" r:id="rId6"/>
    <p:sldId id="328" r:id="rId7"/>
    <p:sldId id="329" r:id="rId8"/>
    <p:sldId id="266" r:id="rId9"/>
    <p:sldId id="309" r:id="rId10"/>
    <p:sldId id="273" r:id="rId11"/>
    <p:sldId id="274" r:id="rId12"/>
    <p:sldId id="318" r:id="rId13"/>
    <p:sldId id="313" r:id="rId14"/>
    <p:sldId id="315" r:id="rId15"/>
    <p:sldId id="323" r:id="rId16"/>
    <p:sldId id="316" r:id="rId17"/>
    <p:sldId id="311" r:id="rId18"/>
    <p:sldId id="312" r:id="rId19"/>
    <p:sldId id="271" r:id="rId20"/>
    <p:sldId id="276" r:id="rId21"/>
    <p:sldId id="320" r:id="rId22"/>
    <p:sldId id="282" r:id="rId23"/>
    <p:sldId id="298" r:id="rId24"/>
    <p:sldId id="268" r:id="rId25"/>
    <p:sldId id="301" r:id="rId26"/>
    <p:sldId id="286" r:id="rId27"/>
    <p:sldId id="287" r:id="rId28"/>
    <p:sldId id="294" r:id="rId29"/>
    <p:sldId id="285" r:id="rId30"/>
    <p:sldId id="321" r:id="rId31"/>
    <p:sldId id="269" r:id="rId32"/>
    <p:sldId id="277" r:id="rId33"/>
    <p:sldId id="278" r:id="rId34"/>
    <p:sldId id="299" r:id="rId35"/>
    <p:sldId id="280" r:id="rId36"/>
    <p:sldId id="322" r:id="rId37"/>
    <p:sldId id="307" r:id="rId38"/>
    <p:sldId id="300" r:id="rId39"/>
    <p:sldId id="304" r:id="rId40"/>
    <p:sldId id="317" r:id="rId41"/>
    <p:sldId id="324" r:id="rId42"/>
    <p:sldId id="325" r:id="rId43"/>
    <p:sldId id="32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589" autoAdjust="0"/>
  </p:normalViewPr>
  <p:slideViewPr>
    <p:cSldViewPr>
      <p:cViewPr varScale="1">
        <p:scale>
          <a:sx n="120" d="100"/>
          <a:sy n="120" d="100"/>
        </p:scale>
        <p:origin x="896" y="184"/>
      </p:cViewPr>
      <p:guideLst>
        <p:guide orient="horz" pos="2160"/>
        <p:guide pos="2880"/>
      </p:guideLst>
    </p:cSldViewPr>
  </p:slideViewPr>
  <p:notesTextViewPr>
    <p:cViewPr>
      <p:scale>
        <a:sx n="1" d="1"/>
        <a:sy n="1" d="1"/>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FA8DF2-094C-40C7-B029-7AC0E01F34D3}" type="datetimeFigureOut">
              <a:rPr lang="en-US" smtClean="0"/>
              <a:t>12/13/24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BB4735-550F-46A2-901C-6BB7112E1710}" type="slidenum">
              <a:rPr lang="en-US" smtClean="0"/>
              <a:t>‹#›</a:t>
            </a:fld>
            <a:endParaRPr lang="en-US"/>
          </a:p>
        </p:txBody>
      </p:sp>
    </p:spTree>
    <p:extLst>
      <p:ext uri="{BB962C8B-B14F-4D97-AF65-F5344CB8AC3E}">
        <p14:creationId xmlns:p14="http://schemas.microsoft.com/office/powerpoint/2010/main" val="335396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07CF8-526D-437C-98F2-DAF6F5005B4C}" type="datetimeFigureOut">
              <a:rPr lang="en-US" smtClean="0"/>
              <a:t>12/13/24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DB144-4BC5-428A-A2C6-9574D81DA573}" type="slidenum">
              <a:rPr lang="en-US" smtClean="0"/>
              <a:t>‹#›</a:t>
            </a:fld>
            <a:endParaRPr lang="en-US"/>
          </a:p>
        </p:txBody>
      </p:sp>
    </p:spTree>
    <p:extLst>
      <p:ext uri="{BB962C8B-B14F-4D97-AF65-F5344CB8AC3E}">
        <p14:creationId xmlns:p14="http://schemas.microsoft.com/office/powerpoint/2010/main" val="147713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9BBA8F-A4C0-44AC-BD1E-DDECC1A1CDF3}"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28612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ACTFL Home Page</a:t>
            </a:r>
          </a:p>
        </p:txBody>
      </p:sp>
      <p:sp>
        <p:nvSpPr>
          <p:cNvPr id="4" name="Slide Number Placeholder 3"/>
          <p:cNvSpPr>
            <a:spLocks noGrp="1"/>
          </p:cNvSpPr>
          <p:nvPr>
            <p:ph type="sldNum" sz="quarter" idx="10"/>
          </p:nvPr>
        </p:nvSpPr>
        <p:spPr/>
        <p:txBody>
          <a:bodyPr/>
          <a:lstStyle/>
          <a:p>
            <a:pPr>
              <a:defRPr/>
            </a:pPr>
            <a:fld id="{519BBA8F-A4C0-44AC-BD1E-DDECC1A1CDF3}"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8778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dirty="0">
                <a:latin typeface="Arial" pitchFamily="34" charset="0"/>
                <a:ea typeface="ＭＳ Ｐゴシック" pitchFamily="34" charset="-128"/>
                <a:cs typeface="Arial" panose="020B0604020202020204" pitchFamily="34" charset="0"/>
              </a:rPr>
              <a:t>Thirty years ago the idea of a standardized You can click on the link and this will take you to the Guidelines website.  Depending on your time and context, you can show the site, the Speaking Guidelines, click on a sample or two, point out the rating rationale; show the glossed terms.  Encourage them to explore the site on their own.</a:t>
            </a:r>
          </a:p>
          <a:p>
            <a:r>
              <a:rPr lang="en-US" dirty="0">
                <a:latin typeface="Arial" pitchFamily="34" charset="0"/>
                <a:ea typeface="ＭＳ Ｐゴシック" pitchFamily="34" charset="-128"/>
                <a:cs typeface="Arial" panose="020B0604020202020204" pitchFamily="34" charset="0"/>
              </a:rPr>
              <a:t>Functional language ability.</a:t>
            </a:r>
          </a:p>
          <a:p>
            <a:r>
              <a:rPr lang="en-US" dirty="0">
                <a:latin typeface="Arial" pitchFamily="34" charset="0"/>
                <a:ea typeface="ＭＳ Ｐゴシック" pitchFamily="34" charset="-128"/>
                <a:cs typeface="Arial" panose="020B0604020202020204" pitchFamily="34" charset="0"/>
              </a:rPr>
              <a:t>Guidelines Describe</a:t>
            </a:r>
          </a:p>
          <a:p>
            <a:r>
              <a:rPr lang="en-US" dirty="0">
                <a:latin typeface="Arial" pitchFamily="34" charset="0"/>
                <a:ea typeface="ＭＳ Ｐゴシック" pitchFamily="34" charset="-128"/>
                <a:cs typeface="Arial" panose="020B0604020202020204" pitchFamily="34" charset="0"/>
              </a:rPr>
              <a:t>The ability to </a:t>
            </a:r>
            <a:r>
              <a:rPr lang="en-US" b="1" dirty="0">
                <a:latin typeface="Arial" pitchFamily="34" charset="0"/>
                <a:ea typeface="ＭＳ Ｐゴシック" pitchFamily="34" charset="-128"/>
                <a:cs typeface="Arial" panose="020B0604020202020204" pitchFamily="34" charset="0"/>
              </a:rPr>
              <a:t>USE</a:t>
            </a:r>
            <a:r>
              <a:rPr lang="en-US" dirty="0">
                <a:latin typeface="Arial" pitchFamily="34" charset="0"/>
                <a:ea typeface="ＭＳ Ｐゴシック" pitchFamily="34" charset="-128"/>
                <a:cs typeface="Arial" panose="020B0604020202020204" pitchFamily="34" charset="0"/>
              </a:rPr>
              <a:t> language for real world purposes</a:t>
            </a:r>
          </a:p>
          <a:p>
            <a:pPr lvl="1"/>
            <a:r>
              <a:rPr lang="en-US" dirty="0">
                <a:latin typeface="Arial" pitchFamily="34" charset="0"/>
                <a:ea typeface="ＭＳ Ｐゴシック" pitchFamily="34" charset="-128"/>
                <a:cs typeface="Arial" panose="020B0604020202020204" pitchFamily="34" charset="0"/>
              </a:rPr>
              <a:t>Not what a learner knows about language</a:t>
            </a:r>
          </a:p>
          <a:p>
            <a:r>
              <a:rPr lang="en-US" dirty="0">
                <a:latin typeface="Arial" pitchFamily="34" charset="0"/>
                <a:ea typeface="ＭＳ Ｐゴシック" pitchFamily="34" charset="-128"/>
                <a:cs typeface="Arial" panose="020B0604020202020204" pitchFamily="34" charset="0"/>
              </a:rPr>
              <a:t>What users of a language can and cannot do</a:t>
            </a:r>
          </a:p>
          <a:p>
            <a:pPr lvl="1"/>
            <a:r>
              <a:rPr lang="en-US" dirty="0">
                <a:latin typeface="Arial" pitchFamily="34" charset="0"/>
                <a:ea typeface="ＭＳ Ｐゴシック" pitchFamily="34" charset="-128"/>
                <a:cs typeface="Arial" panose="020B0604020202020204" pitchFamily="34" charset="0"/>
              </a:rPr>
              <a:t>Guidelines describe what a language user can do (say, write, understand) consistently at one level and cannot do at the next higher level</a:t>
            </a:r>
          </a:p>
          <a:p>
            <a:pPr lvl="1"/>
            <a:r>
              <a:rPr lang="en-US" dirty="0">
                <a:latin typeface="Arial" pitchFamily="34" charset="0"/>
                <a:ea typeface="ＭＳ Ｐゴシック" pitchFamily="34" charset="-128"/>
                <a:cs typeface="Arial" panose="020B0604020202020204" pitchFamily="34" charset="0"/>
              </a:rPr>
              <a:t>Descriptions are representative but not exhaustive for the level</a:t>
            </a:r>
          </a:p>
          <a:p>
            <a:pPr lvl="1"/>
            <a:r>
              <a:rPr lang="en-US" dirty="0">
                <a:latin typeface="Arial" pitchFamily="34" charset="0"/>
                <a:ea typeface="ＭＳ Ｐゴシック" pitchFamily="34" charset="-128"/>
                <a:cs typeface="Arial" panose="020B0604020202020204" pitchFamily="34" charset="0"/>
              </a:rPr>
              <a:t>Variety of linguistic profiles may be rated at the same level</a:t>
            </a:r>
          </a:p>
          <a:p>
            <a:pPr lvl="1"/>
            <a:r>
              <a:rPr lang="en-US" dirty="0">
                <a:latin typeface="Arial" pitchFamily="34" charset="0"/>
                <a:ea typeface="ＭＳ Ｐゴシック" pitchFamily="34" charset="-128"/>
                <a:cs typeface="Arial" panose="020B0604020202020204" pitchFamily="34" charset="0"/>
              </a:rPr>
              <a:t>Each rating describes a range of performance</a:t>
            </a:r>
          </a:p>
          <a:p>
            <a:r>
              <a:rPr lang="en-US" dirty="0">
                <a:latin typeface="Arial" pitchFamily="34" charset="0"/>
                <a:ea typeface="ＭＳ Ｐゴシック" pitchFamily="34" charset="-128"/>
                <a:cs typeface="Arial" panose="020B0604020202020204" pitchFamily="34" charset="0"/>
              </a:rPr>
              <a:t>Guidelines Provide</a:t>
            </a:r>
          </a:p>
          <a:p>
            <a:r>
              <a:rPr lang="ja-JP" altLang="en-US" dirty="0">
                <a:latin typeface="Arial" pitchFamily="34" charset="0"/>
                <a:ea typeface="ＭＳ Ｐゴシック" pitchFamily="34" charset="-128"/>
                <a:cs typeface="Arial" panose="020B0604020202020204" pitchFamily="34" charset="0"/>
              </a:rPr>
              <a:t>“</a:t>
            </a:r>
            <a:r>
              <a:rPr lang="en-US" altLang="ja-JP" dirty="0">
                <a:latin typeface="Arial" pitchFamily="34" charset="0"/>
                <a:ea typeface="ＭＳ Ｐゴシック" pitchFamily="34" charset="-128"/>
                <a:cs typeface="Arial" panose="020B0604020202020204" pitchFamily="34" charset="0"/>
              </a:rPr>
              <a:t>Common metric</a:t>
            </a:r>
            <a:r>
              <a:rPr lang="ja-JP" altLang="en-US" dirty="0">
                <a:latin typeface="Arial" pitchFamily="34" charset="0"/>
                <a:ea typeface="ＭＳ Ｐゴシック" pitchFamily="34" charset="-128"/>
                <a:cs typeface="Arial" panose="020B0604020202020204" pitchFamily="34" charset="0"/>
              </a:rPr>
              <a:t>”</a:t>
            </a:r>
            <a:r>
              <a:rPr lang="en-US" altLang="ja-JP" dirty="0">
                <a:latin typeface="Arial" pitchFamily="34" charset="0"/>
                <a:ea typeface="ＭＳ Ｐゴシック" pitchFamily="34" charset="-128"/>
                <a:cs typeface="Arial" panose="020B0604020202020204" pitchFamily="34" charset="0"/>
              </a:rPr>
              <a:t> for describing language abilities</a:t>
            </a:r>
          </a:p>
          <a:p>
            <a:pPr lvl="1"/>
            <a:r>
              <a:rPr lang="en-US" dirty="0">
                <a:latin typeface="Arial" pitchFamily="34" charset="0"/>
                <a:ea typeface="ＭＳ Ｐゴシック" pitchFamily="34" charset="-128"/>
                <a:cs typeface="Arial" panose="020B0604020202020204" pitchFamily="34" charset="0"/>
              </a:rPr>
              <a:t>Across all languages</a:t>
            </a:r>
          </a:p>
          <a:p>
            <a:r>
              <a:rPr lang="en-US" dirty="0">
                <a:latin typeface="Arial" pitchFamily="34" charset="0"/>
                <a:ea typeface="ＭＳ Ｐゴシック" pitchFamily="34" charset="-128"/>
                <a:cs typeface="Arial" panose="020B0604020202020204" pitchFamily="34" charset="0"/>
              </a:rPr>
              <a:t>National (US) standard for proficiency testing and rating</a:t>
            </a:r>
          </a:p>
          <a:p>
            <a:r>
              <a:rPr lang="en-US" dirty="0">
                <a:latin typeface="Arial" pitchFamily="34" charset="0"/>
                <a:ea typeface="ＭＳ Ｐゴシック" pitchFamily="34" charset="-128"/>
                <a:cs typeface="Arial" panose="020B0604020202020204" pitchFamily="34" charset="0"/>
              </a:rPr>
              <a:t>Framework for language assessment</a:t>
            </a:r>
          </a:p>
          <a:p>
            <a:pPr lvl="1"/>
            <a:r>
              <a:rPr lang="en-US" dirty="0">
                <a:latin typeface="Arial" pitchFamily="34" charset="0"/>
                <a:ea typeface="ＭＳ Ｐゴシック" pitchFamily="34" charset="-128"/>
                <a:cs typeface="Arial" panose="020B0604020202020204" pitchFamily="34" charset="0"/>
              </a:rPr>
              <a:t>Serve as rating criteria for ACTFL proficiency assessments (OPI, OPIc, WPT)</a:t>
            </a:r>
          </a:p>
          <a:p>
            <a:r>
              <a:rPr lang="ja-JP" altLang="en-US" dirty="0">
                <a:latin typeface="Arial" pitchFamily="34" charset="0"/>
                <a:ea typeface="ＭＳ Ｐゴシック" pitchFamily="34" charset="-128"/>
                <a:cs typeface="Arial" panose="020B0604020202020204" pitchFamily="34" charset="0"/>
              </a:rPr>
              <a:t>“</a:t>
            </a:r>
            <a:r>
              <a:rPr lang="en-US" altLang="ja-JP" dirty="0" err="1">
                <a:latin typeface="Arial" pitchFamily="34" charset="0"/>
                <a:ea typeface="ＭＳ Ｐゴシック" pitchFamily="34" charset="-128"/>
                <a:cs typeface="Arial" panose="020B0604020202020204" pitchFamily="34" charset="0"/>
              </a:rPr>
              <a:t>Washback</a:t>
            </a:r>
            <a:r>
              <a:rPr lang="ja-JP" altLang="en-US" dirty="0">
                <a:latin typeface="Arial" pitchFamily="34" charset="0"/>
                <a:ea typeface="ＭＳ Ｐゴシック" pitchFamily="34" charset="-128"/>
                <a:cs typeface="Arial" panose="020B0604020202020204" pitchFamily="34" charset="0"/>
              </a:rPr>
              <a:t>”</a:t>
            </a:r>
            <a:r>
              <a:rPr lang="en-US" altLang="ja-JP" dirty="0">
                <a:latin typeface="Arial" pitchFamily="34" charset="0"/>
                <a:ea typeface="ＭＳ Ｐゴシック" pitchFamily="34" charset="-128"/>
                <a:cs typeface="Arial" panose="020B0604020202020204" pitchFamily="34" charset="0"/>
              </a:rPr>
              <a:t> effect on curriculum and instruction</a:t>
            </a:r>
          </a:p>
          <a:p>
            <a:pPr lvl="1"/>
            <a:r>
              <a:rPr lang="ja-JP" altLang="en-US" dirty="0">
                <a:latin typeface="Arial" pitchFamily="34" charset="0"/>
                <a:ea typeface="ＭＳ Ｐゴシック" pitchFamily="34" charset="-128"/>
                <a:cs typeface="Arial" panose="020B0604020202020204" pitchFamily="34" charset="0"/>
              </a:rPr>
              <a:t>“</a:t>
            </a:r>
            <a:r>
              <a:rPr lang="en-US" altLang="ja-JP" dirty="0">
                <a:latin typeface="Arial" pitchFamily="34" charset="0"/>
                <a:ea typeface="ＭＳ Ｐゴシック" pitchFamily="34" charset="-128"/>
                <a:cs typeface="Arial" panose="020B0604020202020204" pitchFamily="34" charset="0"/>
              </a:rPr>
              <a:t>Step ladder</a:t>
            </a:r>
            <a:r>
              <a:rPr lang="ja-JP" altLang="en-US" dirty="0">
                <a:latin typeface="Arial" pitchFamily="34" charset="0"/>
                <a:ea typeface="ＭＳ Ｐゴシック" pitchFamily="34" charset="-128"/>
                <a:cs typeface="Arial" panose="020B0604020202020204" pitchFamily="34" charset="0"/>
              </a:rPr>
              <a:t>”</a:t>
            </a:r>
            <a:r>
              <a:rPr lang="en-US" altLang="ja-JP" dirty="0">
                <a:latin typeface="Arial" pitchFamily="34" charset="0"/>
                <a:ea typeface="ＭＳ Ｐゴシック" pitchFamily="34" charset="-128"/>
                <a:cs typeface="Arial" panose="020B0604020202020204" pitchFamily="34" charset="0"/>
              </a:rPr>
              <a:t> for language learning</a:t>
            </a:r>
          </a:p>
          <a:p>
            <a:r>
              <a:rPr lang="en-US" dirty="0">
                <a:latin typeface="Arial" pitchFamily="34" charset="0"/>
                <a:ea typeface="ＭＳ Ｐゴシック" pitchFamily="34" charset="-128"/>
                <a:cs typeface="Arial" panose="020B0604020202020204" pitchFamily="34" charset="0"/>
              </a:rPr>
              <a:t>Articulation across instructional levels and across languages</a:t>
            </a:r>
          </a:p>
          <a:p>
            <a:endParaRPr lang="en-US" dirty="0">
              <a:latin typeface="Arial" pitchFamily="34" charset="0"/>
              <a:ea typeface="ＭＳ Ｐゴシック" pitchFamily="34" charset="-128"/>
              <a:cs typeface="Arial" panose="020B0604020202020204" pitchFamily="34" charset="0"/>
            </a:endParaRPr>
          </a:p>
          <a:p>
            <a:endParaRPr lang="en-US" dirty="0">
              <a:latin typeface="Arial" pitchFamily="34" charset="0"/>
              <a:ea typeface="ＭＳ Ｐゴシック" pitchFamily="34" charset="-128"/>
              <a:cs typeface="Arial" panose="020B0604020202020204" pitchFamily="34" charset="0"/>
            </a:endParaRPr>
          </a:p>
          <a:p>
            <a:r>
              <a:rPr lang="en-US" dirty="0" err="1">
                <a:latin typeface="Arial" pitchFamily="34" charset="0"/>
                <a:ea typeface="ＭＳ Ｐゴシック" pitchFamily="34" charset="-128"/>
                <a:cs typeface="Arial" panose="020B0604020202020204" pitchFamily="34" charset="0"/>
              </a:rPr>
              <a:t>Actfl</a:t>
            </a:r>
            <a:r>
              <a:rPr lang="en-US" dirty="0">
                <a:latin typeface="Arial" pitchFamily="34" charset="0"/>
                <a:ea typeface="ＭＳ Ｐゴシック" pitchFamily="34" charset="-128"/>
                <a:cs typeface="Arial" panose="020B0604020202020204" pitchFamily="34" charset="0"/>
              </a:rPr>
              <a:t> Proficiency Framework:</a:t>
            </a:r>
          </a:p>
          <a:p>
            <a:pPr>
              <a:lnSpc>
                <a:spcPct val="80000"/>
              </a:lnSpc>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ACTFL Proficiency Guidelines -  Speaking, Writing, Listening and Reading</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Standardized criteria for testing, tester training and certification</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Professional development instructional workshops</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Dedicated test administration office</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National content and performance standards</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Professional conferences and scholarly journals</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Collaboration with Government groups</a:t>
            </a:r>
          </a:p>
          <a:p>
            <a:pPr>
              <a:spcAft>
                <a:spcPts val="588"/>
              </a:spcAft>
              <a:buClr>
                <a:srgbClr val="FF103A"/>
              </a:buClr>
              <a:buFontTx/>
              <a:buChar char="•"/>
            </a:pPr>
            <a:r>
              <a:rPr lang="en-US" dirty="0">
                <a:latin typeface="Arial" pitchFamily="34" charset="0"/>
                <a:ea typeface="ＭＳ Ｐゴシック" pitchFamily="34" charset="-128"/>
                <a:cs typeface="Arial" panose="020B0604020202020204" pitchFamily="34" charset="0"/>
              </a:rPr>
              <a:t>Research initiatives</a:t>
            </a:r>
          </a:p>
          <a:p>
            <a:endParaRPr lang="en-US" dirty="0">
              <a:latin typeface="Arial" pitchFamily="34" charset="0"/>
              <a:ea typeface="ＭＳ Ｐゴシック" pitchFamily="34" charset="-128"/>
              <a:cs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defTabSz="886506" eaLnBrk="0" hangingPunct="0">
              <a:defRPr sz="2400">
                <a:solidFill>
                  <a:schemeClr val="tx1"/>
                </a:solidFill>
                <a:latin typeface="Arial" pitchFamily="34" charset="0"/>
                <a:ea typeface="ＭＳ Ｐゴシック" pitchFamily="34" charset="-128"/>
              </a:defRPr>
            </a:lvl1pPr>
            <a:lvl2pPr marL="727868" indent="-279949" defTabSz="886506" eaLnBrk="0" hangingPunct="0">
              <a:defRPr sz="2400">
                <a:solidFill>
                  <a:schemeClr val="tx1"/>
                </a:solidFill>
                <a:latin typeface="Arial" pitchFamily="34" charset="0"/>
                <a:ea typeface="ＭＳ Ｐゴシック" pitchFamily="34" charset="-128"/>
              </a:defRPr>
            </a:lvl2pPr>
            <a:lvl3pPr marL="1119797" indent="-223959" defTabSz="886506" eaLnBrk="0" hangingPunct="0">
              <a:defRPr sz="2400">
                <a:solidFill>
                  <a:schemeClr val="tx1"/>
                </a:solidFill>
                <a:latin typeface="Arial" pitchFamily="34" charset="0"/>
                <a:ea typeface="ＭＳ Ｐゴシック" pitchFamily="34" charset="-128"/>
              </a:defRPr>
            </a:lvl3pPr>
            <a:lvl4pPr marL="1567716" indent="-223959" defTabSz="886506" eaLnBrk="0" hangingPunct="0">
              <a:defRPr sz="2400">
                <a:solidFill>
                  <a:schemeClr val="tx1"/>
                </a:solidFill>
                <a:latin typeface="Arial" pitchFamily="34" charset="0"/>
                <a:ea typeface="ＭＳ Ｐゴシック" pitchFamily="34" charset="-128"/>
              </a:defRPr>
            </a:lvl4pPr>
            <a:lvl5pPr marL="2015635" indent="-223959" defTabSz="886506" eaLnBrk="0" hangingPunct="0">
              <a:defRPr sz="2400">
                <a:solidFill>
                  <a:schemeClr val="tx1"/>
                </a:solidFill>
                <a:latin typeface="Arial" pitchFamily="34" charset="0"/>
                <a:ea typeface="ＭＳ Ｐゴシック" pitchFamily="34" charset="-128"/>
              </a:defRPr>
            </a:lvl5pPr>
            <a:lvl6pPr marL="2463554"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1472"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9391"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7310"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630854-B98C-45E6-8AC0-971CC1D9FDC9}" type="slidenum">
              <a:rPr lang="en-US" sz="1200">
                <a:solidFill>
                  <a:prstClr val="black"/>
                </a:solidFill>
              </a:rPr>
              <a:pPr eaLnBrk="1" hangingPunct="1"/>
              <a:t>3</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dirty="0">
                <a:latin typeface="Arial" pitchFamily="34" charset="0"/>
                <a:ea typeface="ＭＳ Ｐゴシック" pitchFamily="34" charset="-128"/>
              </a:rPr>
              <a:t>Link each of these to its web page.</a:t>
            </a:r>
            <a:r>
              <a:rPr lang="en-US" baseline="0" dirty="0">
                <a:latin typeface="Arial" pitchFamily="34" charset="0"/>
                <a:ea typeface="ＭＳ Ｐゴシック" pitchFamily="34" charset="-128"/>
              </a:rPr>
              <a:t> </a:t>
            </a:r>
            <a:r>
              <a:rPr lang="en-US" altLang="ja-JP" dirty="0">
                <a:latin typeface="Arial" pitchFamily="34" charset="0"/>
                <a:ea typeface="ＭＳ Ｐゴシック" pitchFamily="34" charset="-128"/>
              </a:rPr>
              <a:t> </a:t>
            </a:r>
            <a:endParaRPr lang="en-US" dirty="0">
              <a:latin typeface="Arial" pitchFamily="34" charset="0"/>
              <a:ea typeface="ＭＳ Ｐゴシック" pitchFamily="34" charset="-128"/>
            </a:endParaRPr>
          </a:p>
        </p:txBody>
      </p:sp>
      <p:sp>
        <p:nvSpPr>
          <p:cNvPr id="95236" name="Slide Number Placeholder 3"/>
          <p:cNvSpPr>
            <a:spLocks noGrp="1"/>
          </p:cNvSpPr>
          <p:nvPr>
            <p:ph type="sldNum" sz="quarter" idx="5"/>
          </p:nvPr>
        </p:nvSpPr>
        <p:spPr>
          <a:noFill/>
        </p:spPr>
        <p:txBody>
          <a:bodyPr/>
          <a:lstStyle>
            <a:lvl1pPr defTabSz="886506" eaLnBrk="0" hangingPunct="0">
              <a:defRPr sz="2400">
                <a:solidFill>
                  <a:schemeClr val="tx1"/>
                </a:solidFill>
                <a:latin typeface="Arial" pitchFamily="34" charset="0"/>
                <a:ea typeface="ＭＳ Ｐゴシック" pitchFamily="34" charset="-128"/>
              </a:defRPr>
            </a:lvl1pPr>
            <a:lvl2pPr marL="727868" indent="-279949" defTabSz="886506" eaLnBrk="0" hangingPunct="0">
              <a:defRPr sz="2400">
                <a:solidFill>
                  <a:schemeClr val="tx1"/>
                </a:solidFill>
                <a:latin typeface="Arial" pitchFamily="34" charset="0"/>
                <a:ea typeface="ＭＳ Ｐゴシック" pitchFamily="34" charset="-128"/>
              </a:defRPr>
            </a:lvl2pPr>
            <a:lvl3pPr marL="1119797" indent="-223959" defTabSz="886506" eaLnBrk="0" hangingPunct="0">
              <a:defRPr sz="2400">
                <a:solidFill>
                  <a:schemeClr val="tx1"/>
                </a:solidFill>
                <a:latin typeface="Arial" pitchFamily="34" charset="0"/>
                <a:ea typeface="ＭＳ Ｐゴシック" pitchFamily="34" charset="-128"/>
              </a:defRPr>
            </a:lvl3pPr>
            <a:lvl4pPr marL="1567716" indent="-223959" defTabSz="886506" eaLnBrk="0" hangingPunct="0">
              <a:defRPr sz="2400">
                <a:solidFill>
                  <a:schemeClr val="tx1"/>
                </a:solidFill>
                <a:latin typeface="Arial" pitchFamily="34" charset="0"/>
                <a:ea typeface="ＭＳ Ｐゴシック" pitchFamily="34" charset="-128"/>
              </a:defRPr>
            </a:lvl4pPr>
            <a:lvl5pPr marL="2015635" indent="-223959" defTabSz="886506" eaLnBrk="0" hangingPunct="0">
              <a:defRPr sz="2400">
                <a:solidFill>
                  <a:schemeClr val="tx1"/>
                </a:solidFill>
                <a:latin typeface="Arial" pitchFamily="34" charset="0"/>
                <a:ea typeface="ＭＳ Ｐゴシック" pitchFamily="34" charset="-128"/>
              </a:defRPr>
            </a:lvl5pPr>
            <a:lvl6pPr marL="2463554"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1472"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9391"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7310" indent="-223959" defTabSz="8865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80584F-1653-4952-BD0A-E82E32E89DA2}" type="slidenum">
              <a:rPr lang="en-US" sz="1200">
                <a:solidFill>
                  <a:prstClr val="black"/>
                </a:solidFill>
              </a:rPr>
              <a:pPr eaLnBrk="1" hangingPunct="1"/>
              <a:t>7</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80E8A9D2-25A5-40BF-90E7-6DC8B458C253}" type="slidenum">
              <a:rPr lang="en-US" smtClean="0">
                <a:solidFill>
                  <a:prstClr val="black"/>
                </a:solidFill>
                <a:latin typeface="Calibri"/>
              </a:rPr>
              <a:pPr/>
              <a:t>25</a:t>
            </a:fld>
            <a:endParaRPr lang="en-US">
              <a:solidFill>
                <a:prstClr val="black"/>
              </a:solidFill>
              <a:latin typeface="Calibri"/>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711" y="4344025"/>
            <a:ext cx="5028579" cy="4114488"/>
          </a:xfrm>
          <a:noFill/>
        </p:spPr>
        <p:txBody>
          <a:bodyPr/>
          <a:lstStyle/>
          <a:p>
            <a:pPr eaLnBrk="1" hangingPunct="1"/>
            <a:endParaRPr lang="de-DE" dirty="0"/>
          </a:p>
        </p:txBody>
      </p:sp>
    </p:spTree>
    <p:extLst>
      <p:ext uri="{BB962C8B-B14F-4D97-AF65-F5344CB8AC3E}">
        <p14:creationId xmlns:p14="http://schemas.microsoft.com/office/powerpoint/2010/main" val="2630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80E8A9D2-25A5-40BF-90E7-6DC8B458C253}" type="slidenum">
              <a:rPr lang="en-US" smtClean="0">
                <a:solidFill>
                  <a:prstClr val="black"/>
                </a:solidFill>
                <a:latin typeface="Calibri"/>
              </a:rPr>
              <a:pPr/>
              <a:t>26</a:t>
            </a:fld>
            <a:endParaRPr lang="en-US">
              <a:solidFill>
                <a:prstClr val="black"/>
              </a:solidFill>
              <a:latin typeface="Calibri"/>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711" y="4344025"/>
            <a:ext cx="5028579" cy="4114488"/>
          </a:xfrm>
          <a:noFill/>
        </p:spPr>
        <p:txBody>
          <a:bodyPr/>
          <a:lstStyle/>
          <a:p>
            <a:pPr eaLnBrk="1" hangingPunct="1"/>
            <a:endParaRPr lang="de-DE" dirty="0"/>
          </a:p>
        </p:txBody>
      </p:sp>
    </p:spTree>
    <p:extLst>
      <p:ext uri="{BB962C8B-B14F-4D97-AF65-F5344CB8AC3E}">
        <p14:creationId xmlns:p14="http://schemas.microsoft.com/office/powerpoint/2010/main" val="2630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80E8A9D2-25A5-40BF-90E7-6DC8B458C253}" type="slidenum">
              <a:rPr lang="en-US" smtClean="0">
                <a:solidFill>
                  <a:prstClr val="black"/>
                </a:solidFill>
                <a:latin typeface="Calibri"/>
              </a:rPr>
              <a:pPr/>
              <a:t>28</a:t>
            </a:fld>
            <a:endParaRPr lang="en-US">
              <a:solidFill>
                <a:prstClr val="black"/>
              </a:solidFill>
              <a:latin typeface="Calibri"/>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711" y="4344025"/>
            <a:ext cx="5028579" cy="4114488"/>
          </a:xfrm>
          <a:noFill/>
        </p:spPr>
        <p:txBody>
          <a:bodyPr/>
          <a:lstStyle/>
          <a:p>
            <a:pPr eaLnBrk="1" hangingPunct="1"/>
            <a:endParaRPr lang="de-DE" dirty="0"/>
          </a:p>
        </p:txBody>
      </p:sp>
    </p:spTree>
    <p:extLst>
      <p:ext uri="{BB962C8B-B14F-4D97-AF65-F5344CB8AC3E}">
        <p14:creationId xmlns:p14="http://schemas.microsoft.com/office/powerpoint/2010/main" val="263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5"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7AE59CA9-DAA9-40EE-9C0A-E9DA3DDB1496}" type="slidenum">
              <a:rPr lang="en-US"/>
              <a:pPr>
                <a:defRPr/>
              </a:pPr>
              <a:t>‹#›</a:t>
            </a:fld>
            <a:endParaRPr lang="en-US"/>
          </a:p>
        </p:txBody>
      </p:sp>
    </p:spTree>
    <p:extLst>
      <p:ext uri="{BB962C8B-B14F-4D97-AF65-F5344CB8AC3E}">
        <p14:creationId xmlns:p14="http://schemas.microsoft.com/office/powerpoint/2010/main" val="242185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438875"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a:defRPr>
                <a:solidFill>
                  <a:schemeClr val="tx1"/>
                </a:solidFill>
                <a:latin typeface="Gill Sans MT" pitchFamily="34" charset="0"/>
                <a:ea typeface="ＭＳ Ｐゴシック" charset="-128"/>
              </a:defRPr>
            </a:lvl1pPr>
            <a:lvl2pPr marL="37931725" indent="-37474525">
              <a:defRPr>
                <a:solidFill>
                  <a:schemeClr val="tx1"/>
                </a:solidFill>
                <a:latin typeface="Gill Sans MT" pitchFamily="34" charset="0"/>
                <a:ea typeface="ＭＳ Ｐゴシック" charset="-128"/>
              </a:defRPr>
            </a:lvl2pPr>
            <a:lvl3pPr>
              <a:defRPr>
                <a:solidFill>
                  <a:schemeClr val="tx1"/>
                </a:solidFill>
                <a:latin typeface="Gill Sans MT" pitchFamily="34" charset="0"/>
                <a:ea typeface="ＭＳ Ｐゴシック" charset="-128"/>
              </a:defRPr>
            </a:lvl3pPr>
            <a:lvl4pPr>
              <a:defRPr>
                <a:solidFill>
                  <a:schemeClr val="tx1"/>
                </a:solidFill>
                <a:latin typeface="Gill Sans MT" pitchFamily="34" charset="0"/>
                <a:ea typeface="ＭＳ Ｐゴシック" charset="-128"/>
              </a:defRPr>
            </a:lvl4pPr>
            <a:lvl5pPr>
              <a:defRPr>
                <a:solidFill>
                  <a:schemeClr val="tx1"/>
                </a:solidFill>
                <a:latin typeface="Gill Sans MT" pitchFamily="34" charset="0"/>
                <a:ea typeface="ＭＳ Ｐゴシック" charset="-128"/>
              </a:defRPr>
            </a:lvl5pPr>
            <a:lvl6pPr marL="457200" fontAlgn="base">
              <a:spcBef>
                <a:spcPct val="0"/>
              </a:spcBef>
              <a:spcAft>
                <a:spcPct val="0"/>
              </a:spcAft>
              <a:defRPr>
                <a:solidFill>
                  <a:schemeClr val="tx1"/>
                </a:solidFill>
                <a:latin typeface="Gill Sans MT" pitchFamily="34" charset="0"/>
                <a:ea typeface="ＭＳ Ｐゴシック" charset="-128"/>
              </a:defRPr>
            </a:lvl6pPr>
            <a:lvl7pPr marL="914400" fontAlgn="base">
              <a:spcBef>
                <a:spcPct val="0"/>
              </a:spcBef>
              <a:spcAft>
                <a:spcPct val="0"/>
              </a:spcAft>
              <a:defRPr>
                <a:solidFill>
                  <a:schemeClr val="tx1"/>
                </a:solidFill>
                <a:latin typeface="Gill Sans MT" pitchFamily="34" charset="0"/>
                <a:ea typeface="ＭＳ Ｐゴシック" charset="-128"/>
              </a:defRPr>
            </a:lvl7pPr>
            <a:lvl8pPr marL="1371600" fontAlgn="base">
              <a:spcBef>
                <a:spcPct val="0"/>
              </a:spcBef>
              <a:spcAft>
                <a:spcPct val="0"/>
              </a:spcAft>
              <a:defRPr>
                <a:solidFill>
                  <a:schemeClr val="tx1"/>
                </a:solidFill>
                <a:latin typeface="Gill Sans MT" pitchFamily="34" charset="0"/>
                <a:ea typeface="ＭＳ Ｐゴシック" charset="-128"/>
              </a:defRPr>
            </a:lvl8pPr>
            <a:lvl9pPr marL="1828800" fontAlgn="base">
              <a:spcBef>
                <a:spcPct val="0"/>
              </a:spcBef>
              <a:spcAft>
                <a:spcPct val="0"/>
              </a:spcAft>
              <a:defRPr>
                <a:solidFill>
                  <a:schemeClr val="tx1"/>
                </a:solidFill>
                <a:latin typeface="Gill Sans MT" pitchFamily="34" charset="0"/>
                <a:ea typeface="ＭＳ Ｐゴシック" charset="-128"/>
              </a:defRPr>
            </a:lvl9pPr>
          </a:lstStyle>
          <a:p>
            <a:pPr algn="ctr" defTabSz="457200" fontAlgn="base">
              <a:lnSpc>
                <a:spcPts val="3000"/>
              </a:lnSpc>
              <a:spcBef>
                <a:spcPts val="600"/>
              </a:spcBef>
              <a:spcAft>
                <a:spcPct val="0"/>
              </a:spcAft>
              <a:buClr>
                <a:srgbClr val="4F81BD"/>
              </a:buClr>
              <a:buSzPct val="80000"/>
              <a:buFont typeface="Wingdings 2" pitchFamily="18" charset="2"/>
              <a:buNone/>
              <a:defRPr/>
            </a:pPr>
            <a:endParaRPr lang="en-US" sz="3200">
              <a:solidFill>
                <a:prstClr val="black"/>
              </a:solidFill>
            </a:endParaRPr>
          </a:p>
        </p:txBody>
      </p:sp>
      <p:sp>
        <p:nvSpPr>
          <p:cNvPr id="6" name="Process 7"/>
          <p:cNvSpPr>
            <a:spLocks noChangeArrowheads="1"/>
          </p:cNvSpPr>
          <p:nvPr/>
        </p:nvSpPr>
        <p:spPr bwMode="auto">
          <a:xfrm rot="19468671">
            <a:off x="1073150"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9E6D1">
                <a:alpha val="39998"/>
              </a:srgbClr>
            </a:outerShdw>
          </a:effectLst>
        </p:spPr>
        <p:txBody>
          <a:bodyPr anchor="ctr"/>
          <a:lstStyle/>
          <a:p>
            <a:pPr algn="ctr" defTabSz="457200" fontAlgn="base">
              <a:lnSpc>
                <a:spcPct val="90000"/>
              </a:lnSpc>
              <a:spcBef>
                <a:spcPct val="20000"/>
              </a:spcBef>
              <a:spcAft>
                <a:spcPct val="0"/>
              </a:spcAft>
              <a:buClr>
                <a:prstClr val="black"/>
              </a:buClr>
              <a:buSzPct val="60000"/>
              <a:defRPr/>
            </a:pPr>
            <a:endParaRPr lang="en-US" sz="2400">
              <a:solidFill>
                <a:prstClr val="white"/>
              </a:solidFill>
              <a:latin typeface="Arial" pitchFamily="34" charset="0"/>
              <a:ea typeface="ＭＳ Ｐゴシック" charset="-128"/>
            </a:endParaRPr>
          </a:p>
        </p:txBody>
      </p:sp>
      <p:sp>
        <p:nvSpPr>
          <p:cNvPr id="7" name="Process 10"/>
          <p:cNvSpPr>
            <a:spLocks noChangeArrowheads="1"/>
          </p:cNvSpPr>
          <p:nvPr/>
        </p:nvSpPr>
        <p:spPr bwMode="auto">
          <a:xfrm rot="2103354" flipH="1">
            <a:off x="5680075"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p>
            <a:pPr algn="ctr" defTabSz="457200" fontAlgn="base">
              <a:lnSpc>
                <a:spcPct val="90000"/>
              </a:lnSpc>
              <a:spcBef>
                <a:spcPct val="20000"/>
              </a:spcBef>
              <a:spcAft>
                <a:spcPct val="0"/>
              </a:spcAft>
              <a:buClr>
                <a:prstClr val="black"/>
              </a:buClr>
              <a:buSzPct val="60000"/>
              <a:defRPr/>
            </a:pPr>
            <a:endParaRPr lang="en-US" sz="2400" dirty="0">
              <a:solidFill>
                <a:prstClr val="white"/>
              </a:solidFill>
              <a:latin typeface="Arial" pitchFamily="34" charset="0"/>
              <a:ea typeface="ＭＳ Ｐゴシック" charset="-128"/>
            </a:endParaRPr>
          </a:p>
        </p:txBody>
      </p:sp>
      <p:sp>
        <p:nvSpPr>
          <p:cNvPr id="2" name="Title 1"/>
          <p:cNvSpPr>
            <a:spLocks noGrp="1"/>
          </p:cNvSpPr>
          <p:nvPr>
            <p:ph type="title"/>
          </p:nvPr>
        </p:nvSpPr>
        <p:spPr>
          <a:xfrm>
            <a:off x="6327648" y="3666934"/>
            <a:ext cx="2743200" cy="1981200"/>
          </a:xfrm>
        </p:spPr>
        <p:txBody>
          <a:bodyPr anchor="b">
            <a:noAutofit/>
          </a:bodyPr>
          <a:lstStyle>
            <a:lvl1pPr algn="l">
              <a:buNone/>
              <a:defRPr sz="2100" b="1">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515075"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15075"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Footer Placeholder 5"/>
          <p:cNvSpPr>
            <a:spLocks noGrp="1"/>
          </p:cNvSpPr>
          <p:nvPr>
            <p:ph type="ftr" sz="quarter" idx="10"/>
          </p:nvPr>
        </p:nvSpPr>
        <p:spPr/>
        <p:txBody>
          <a:bodyPr/>
          <a:lstStyle>
            <a:lvl1pPr algn="ctr" defTabSz="914400">
              <a:lnSpc>
                <a:spcPct val="90000"/>
              </a:lnSpc>
              <a:buClr>
                <a:srgbClr val="000000"/>
              </a:buClr>
              <a:buSzPct val="60000"/>
              <a:defRPr/>
            </a:lvl1pPr>
          </a:lstStyle>
          <a:p>
            <a:pPr>
              <a:defRPr/>
            </a:pPr>
            <a:endParaRPr lang="en-US"/>
          </a:p>
        </p:txBody>
      </p:sp>
      <p:sp>
        <p:nvSpPr>
          <p:cNvPr id="9" name="Slide Number Placeholder 6"/>
          <p:cNvSpPr>
            <a:spLocks noGrp="1"/>
          </p:cNvSpPr>
          <p:nvPr>
            <p:ph type="sldNum" sz="quarter" idx="11"/>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699F248E-0953-42D0-9064-F454A0071606}" type="slidenum">
              <a:rPr lang="en-US"/>
              <a:pPr>
                <a:defRPr/>
              </a:pPr>
              <a:t>‹#›</a:t>
            </a:fld>
            <a:endParaRPr lang="en-US"/>
          </a:p>
        </p:txBody>
      </p:sp>
    </p:spTree>
    <p:extLst>
      <p:ext uri="{BB962C8B-B14F-4D97-AF65-F5344CB8AC3E}">
        <p14:creationId xmlns:p14="http://schemas.microsoft.com/office/powerpoint/2010/main" val="29995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435100" y="1447800"/>
            <a:ext cx="7499350" cy="4800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5"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00E158BD-F20B-4576-93B1-E9120ACE6D46}" type="slidenum">
              <a:rPr lang="en-US"/>
              <a:pPr>
                <a:defRPr/>
              </a:pPr>
              <a:t>‹#›</a:t>
            </a:fld>
            <a:endParaRPr lang="en-US"/>
          </a:p>
        </p:txBody>
      </p:sp>
    </p:spTree>
    <p:extLst>
      <p:ext uri="{BB962C8B-B14F-4D97-AF65-F5344CB8AC3E}">
        <p14:creationId xmlns:p14="http://schemas.microsoft.com/office/powerpoint/2010/main" val="324900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5"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D25B35F4-BA56-4D5E-B6C6-F72FBE08FA92}" type="slidenum">
              <a:rPr lang="en-US"/>
              <a:pPr>
                <a:defRPr/>
              </a:pPr>
              <a:t>‹#›</a:t>
            </a:fld>
            <a:endParaRPr lang="en-US"/>
          </a:p>
        </p:txBody>
      </p:sp>
    </p:spTree>
    <p:extLst>
      <p:ext uri="{BB962C8B-B14F-4D97-AF65-F5344CB8AC3E}">
        <p14:creationId xmlns:p14="http://schemas.microsoft.com/office/powerpoint/2010/main" val="65680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435608" y="3442447"/>
            <a:ext cx="7345362" cy="1532965"/>
          </a:xfrm>
        </p:spPr>
        <p:txBody>
          <a:bodyPr anchor="b">
            <a:normAutofit/>
          </a:bodyPr>
          <a:lstStyle>
            <a:lvl1pPr>
              <a:defRPr sz="5400"/>
            </a:lvl1pPr>
          </a:lstStyle>
          <a:p>
            <a:r>
              <a:rPr lang="en-US"/>
              <a:t>Click to edit Master title style</a:t>
            </a:r>
            <a:endParaRPr dirty="0"/>
          </a:p>
        </p:txBody>
      </p:sp>
      <p:sp>
        <p:nvSpPr>
          <p:cNvPr id="3" name="Subtitle 2"/>
          <p:cNvSpPr>
            <a:spLocks noGrp="1"/>
          </p:cNvSpPr>
          <p:nvPr>
            <p:ph type="subTitle" idx="1"/>
          </p:nvPr>
        </p:nvSpPr>
        <p:spPr>
          <a:xfrm>
            <a:off x="1435608" y="5029200"/>
            <a:ext cx="7345362" cy="990600"/>
          </a:xfrm>
          <a:prstGeom prst="rect">
            <a:avLst/>
          </a:prstGeo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1435608" y="533400"/>
            <a:ext cx="7265964" cy="2828925"/>
          </a:xfrm>
          <a:prstGeom prst="rect">
            <a:avLst/>
          </a:prstGeom>
        </p:spPr>
        <p:txBody>
          <a:bodyPr>
            <a:normAutofit/>
          </a:bodyPr>
          <a:lstStyle>
            <a:lvl1pPr>
              <a:buNone/>
              <a:defRPr sz="2000"/>
            </a:lvl1pPr>
          </a:lstStyle>
          <a:p>
            <a:pPr lvl="0"/>
            <a:r>
              <a:rPr lang="en-US" noProof="0"/>
              <a:t>Click icon to add picture</a:t>
            </a:r>
            <a:endParaRPr noProof="0" dirty="0"/>
          </a:p>
        </p:txBody>
      </p:sp>
      <p:sp>
        <p:nvSpPr>
          <p:cNvPr id="5" name="Date Placeholder 23"/>
          <p:cNvSpPr>
            <a:spLocks noGrp="1"/>
          </p:cNvSpPr>
          <p:nvPr>
            <p:ph type="dt" sz="half" idx="13"/>
          </p:nvPr>
        </p:nvSpPr>
        <p:spPr/>
        <p:txBody>
          <a:bodyPr/>
          <a:lstStyle>
            <a:lvl1pPr defTabSz="914400">
              <a:lnSpc>
                <a:spcPct val="90000"/>
              </a:lnSpc>
              <a:spcBef>
                <a:spcPct val="20000"/>
              </a:spcBef>
              <a:buClr>
                <a:schemeClr val="tx1"/>
              </a:buClr>
              <a:buSzPct val="60000"/>
              <a:defRPr>
                <a:ea typeface="+mn-ea"/>
              </a:defRPr>
            </a:lvl1pPr>
          </a:lstStyle>
          <a:p>
            <a:pPr>
              <a:buClr>
                <a:prstClr val="black"/>
              </a:buClr>
              <a:defRPr/>
            </a:pPr>
            <a:endParaRPr lang="en-US"/>
          </a:p>
        </p:txBody>
      </p:sp>
      <p:sp>
        <p:nvSpPr>
          <p:cNvPr id="6" name="Footer Placeholder 9"/>
          <p:cNvSpPr>
            <a:spLocks noGrp="1"/>
          </p:cNvSpPr>
          <p:nvPr>
            <p:ph type="ftr" sz="quarter" idx="14"/>
          </p:nvPr>
        </p:nvSpPr>
        <p:spPr/>
        <p:txBody>
          <a:bodyPr/>
          <a:lstStyle>
            <a:lvl1pPr algn="ctr" defTabSz="914400">
              <a:lnSpc>
                <a:spcPct val="90000"/>
              </a:lnSpc>
              <a:buClr>
                <a:schemeClr val="tx1"/>
              </a:buClr>
              <a:buSzPct val="60000"/>
              <a:defRPr/>
            </a:lvl1pPr>
          </a:lstStyle>
          <a:p>
            <a:pPr>
              <a:buClr>
                <a:prstClr val="black"/>
              </a:buClr>
              <a:defRPr/>
            </a:pPr>
            <a:endParaRPr lang="en-US"/>
          </a:p>
        </p:txBody>
      </p:sp>
      <p:sp>
        <p:nvSpPr>
          <p:cNvPr id="7" name="Slide Number Placeholder 21"/>
          <p:cNvSpPr>
            <a:spLocks noGrp="1"/>
          </p:cNvSpPr>
          <p:nvPr>
            <p:ph type="sldNum" sz="quarter" idx="15"/>
          </p:nvPr>
        </p:nvSpPr>
        <p:spPr/>
        <p:txBody>
          <a:bodyPr/>
          <a:lstStyle>
            <a:lvl1pPr defTabSz="914400">
              <a:lnSpc>
                <a:spcPct val="90000"/>
              </a:lnSpc>
              <a:spcBef>
                <a:spcPct val="20000"/>
              </a:spcBef>
              <a:buClr>
                <a:schemeClr val="tx1"/>
              </a:buClr>
              <a:buSzPct val="60000"/>
              <a:defRPr smtClean="0">
                <a:cs typeface="Arial" pitchFamily="34" charset="0"/>
              </a:defRPr>
            </a:lvl1pPr>
          </a:lstStyle>
          <a:p>
            <a:pPr>
              <a:buClr>
                <a:prstClr val="black"/>
              </a:buClr>
              <a:defRPr/>
            </a:pPr>
            <a:fld id="{A3F27169-D144-4BD0-B807-1FB4C3B16592}" type="slidenum">
              <a:rPr lang="en-US"/>
              <a:pPr>
                <a:buClr>
                  <a:prstClr val="black"/>
                </a:buClr>
                <a:defRPr/>
              </a:pPr>
              <a:t>‹#›</a:t>
            </a:fld>
            <a:endParaRPr lang="en-US"/>
          </a:p>
        </p:txBody>
      </p:sp>
    </p:spTree>
    <p:extLst>
      <p:ext uri="{BB962C8B-B14F-4D97-AF65-F5344CB8AC3E}">
        <p14:creationId xmlns:p14="http://schemas.microsoft.com/office/powerpoint/2010/main" val="189052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97435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264887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_2-Line Title">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9350" cy="114300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Tree>
    <p:extLst>
      <p:ext uri="{BB962C8B-B14F-4D97-AF65-F5344CB8AC3E}">
        <p14:creationId xmlns:p14="http://schemas.microsoft.com/office/powerpoint/2010/main" val="294272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625905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6"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7"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3718975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5608" y="5160336"/>
            <a:ext cx="7534430" cy="1143000"/>
          </a:xfrm>
        </p:spPr>
        <p:txBody>
          <a:bodyPr/>
          <a:lstStyle>
            <a:lvl1pPr algn="ctr">
              <a:defRPr sz="45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120755" y="329256"/>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326995" y="329256"/>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1120755" y="970314"/>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326995" y="970314"/>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8"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9"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260350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35100" y="1447800"/>
            <a:ext cx="749935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5"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53AFA293-D727-46BA-9AE3-A9BD0B2C1966}" type="slidenum">
              <a:rPr lang="en-US"/>
              <a:pPr>
                <a:defRPr/>
              </a:pPr>
              <a:t>‹#›</a:t>
            </a:fld>
            <a:endParaRPr lang="en-US"/>
          </a:p>
        </p:txBody>
      </p:sp>
    </p:spTree>
    <p:extLst>
      <p:ext uri="{BB962C8B-B14F-4D97-AF65-F5344CB8AC3E}">
        <p14:creationId xmlns:p14="http://schemas.microsoft.com/office/powerpoint/2010/main" val="309756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lstStyle/>
          <a:p>
            <a:r>
              <a:rPr lang="en-US"/>
              <a:t>Click to edit Master title style</a:t>
            </a:r>
          </a:p>
        </p:txBody>
      </p:sp>
      <p:sp>
        <p:nvSpPr>
          <p:cNvPr id="3"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4"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5"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48770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lnSpc>
                <a:spcPct val="90000"/>
              </a:lnSpc>
              <a:spcBef>
                <a:spcPct val="20000"/>
              </a:spcBef>
              <a:buClr>
                <a:prstClr val="black"/>
              </a:buClr>
              <a:buSzPct val="60000"/>
              <a:defRPr/>
            </a:pPr>
            <a:endParaRPr lang="en-US">
              <a:solidFill>
                <a:prstClr val="white"/>
              </a:solidFill>
            </a:endParaRPr>
          </a:p>
        </p:txBody>
      </p:sp>
      <p:sp>
        <p:nvSpPr>
          <p:cNvPr id="3" name="Rectangle 2"/>
          <p:cNvSpPr>
            <a:spLocks noChangeArrowheads="1"/>
          </p:cNvSpPr>
          <p:nvPr/>
        </p:nvSpPr>
        <p:spPr bwMode="invGray">
          <a:xfrm>
            <a:off x="993775" y="0"/>
            <a:ext cx="73025" cy="6858000"/>
          </a:xfrm>
          <a:prstGeom prst="rect">
            <a:avLst/>
          </a:prstGeom>
          <a:solidFill>
            <a:schemeClr val="bg1"/>
          </a:solidFill>
          <a:ln>
            <a:noFill/>
          </a:ln>
          <a:effectLst>
            <a:outerShdw blurRad="38550" dist="38000" dir="10800000" algn="tl" rotWithShape="0">
              <a:srgbClr val="73726C">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defTabSz="457200">
              <a:lnSpc>
                <a:spcPct val="90000"/>
              </a:lnSpc>
              <a:spcBef>
                <a:spcPct val="20000"/>
              </a:spcBef>
              <a:buClr>
                <a:prstClr val="black"/>
              </a:buClr>
              <a:buSzPct val="60000"/>
              <a:defRPr/>
            </a:pPr>
            <a:endParaRPr lang="en-US">
              <a:solidFill>
                <a:prstClr val="white"/>
              </a:solidFill>
              <a:ea typeface="ＭＳ Ｐゴシック" charset="-128"/>
            </a:endParaRPr>
          </a:p>
        </p:txBody>
      </p:sp>
      <p:sp>
        <p:nvSpPr>
          <p:cNvPr id="4" name="Date Placeholder 1"/>
          <p:cNvSpPr>
            <a:spLocks noGrp="1"/>
          </p:cNvSpPr>
          <p:nvPr>
            <p:ph type="dt" sz="half" idx="10"/>
          </p:nvPr>
        </p:nvSpPr>
        <p:spPr>
          <a:xfrm>
            <a:off x="1828800" y="6305550"/>
            <a:ext cx="6400800" cy="476250"/>
          </a:xfrm>
          <a:prstGeom prst="rect">
            <a:avLst/>
          </a:prstGeom>
        </p:spPr>
        <p:txBody>
          <a:bodyPr/>
          <a:lstStyle>
            <a:lvl1pPr algn="ctr" defTabSz="914400">
              <a:lnSpc>
                <a:spcPct val="90000"/>
              </a:lnSpc>
              <a:spcBef>
                <a:spcPct val="20000"/>
              </a:spcBef>
              <a:buClr>
                <a:srgbClr val="000000"/>
              </a:buClr>
              <a:buSzPct val="60000"/>
              <a:defRPr>
                <a:solidFill>
                  <a:schemeClr val="tx1">
                    <a:lumMod val="65000"/>
                    <a:lumOff val="35000"/>
                  </a:schemeClr>
                </a:solidFill>
                <a:ea typeface="+mn-ea"/>
              </a:defRPr>
            </a:lvl1pPr>
          </a:lstStyle>
          <a:p>
            <a:fld id="{C5507C79-A592-4B1A-9825-DF6D3DECEAC7}" type="datetimeFigureOut">
              <a:rPr lang="en-US" smtClean="0">
                <a:solidFill>
                  <a:prstClr val="black">
                    <a:lumMod val="65000"/>
                    <a:lumOff val="35000"/>
                  </a:prstClr>
                </a:solidFill>
              </a:rPr>
              <a:pPr/>
              <a:t>12/13/24</a:t>
            </a:fld>
            <a:endParaRPr lang="en-US">
              <a:solidFill>
                <a:prstClr val="black">
                  <a:lumMod val="65000"/>
                  <a:lumOff val="35000"/>
                </a:prstClr>
              </a:solidFill>
            </a:endParaRPr>
          </a:p>
        </p:txBody>
      </p:sp>
      <p:sp>
        <p:nvSpPr>
          <p:cNvPr id="5" name="Footer Placeholder 2"/>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3"/>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4185405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5608" y="216778"/>
            <a:ext cx="3810000" cy="1162050"/>
          </a:xfrm>
          <a:ln>
            <a:noFill/>
          </a:ln>
        </p:spPr>
        <p:txBody>
          <a:bodyPr anchor="b"/>
          <a:lstStyle>
            <a:lvl1pPr algn="l">
              <a:lnSpc>
                <a:spcPts val="2000"/>
              </a:lnSpc>
              <a:buNone/>
              <a:defRPr sz="2200" b="1" cap="all" baseline="0"/>
            </a:lvl1pPr>
          </a:lstStyle>
          <a:p>
            <a:r>
              <a:rPr lang="en-US"/>
              <a:t>Click to edit Master title style</a:t>
            </a:r>
            <a:endParaRPr lang="en-US" dirty="0"/>
          </a:p>
        </p:txBody>
      </p:sp>
      <p:sp>
        <p:nvSpPr>
          <p:cNvPr id="3" name="Text Placeholder 2"/>
          <p:cNvSpPr>
            <a:spLocks noGrp="1"/>
          </p:cNvSpPr>
          <p:nvPr>
            <p:ph type="body" idx="2"/>
          </p:nvPr>
        </p:nvSpPr>
        <p:spPr>
          <a:xfrm>
            <a:off x="1435608"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435608"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0"/>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21"/>
          <p:cNvSpPr>
            <a:spLocks noGrp="1"/>
          </p:cNvSpPr>
          <p:nvPr>
            <p:ph type="sldNum" sz="quarter" idx="11"/>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605557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438875"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a:defRPr>
                <a:solidFill>
                  <a:schemeClr val="tx1"/>
                </a:solidFill>
                <a:latin typeface="Gill Sans MT" pitchFamily="34" charset="0"/>
                <a:ea typeface="ＭＳ Ｐゴシック" charset="-128"/>
              </a:defRPr>
            </a:lvl1pPr>
            <a:lvl2pPr marL="37931725" indent="-37474525">
              <a:defRPr>
                <a:solidFill>
                  <a:schemeClr val="tx1"/>
                </a:solidFill>
                <a:latin typeface="Gill Sans MT" pitchFamily="34" charset="0"/>
                <a:ea typeface="ＭＳ Ｐゴシック" charset="-128"/>
              </a:defRPr>
            </a:lvl2pPr>
            <a:lvl3pPr>
              <a:defRPr>
                <a:solidFill>
                  <a:schemeClr val="tx1"/>
                </a:solidFill>
                <a:latin typeface="Gill Sans MT" pitchFamily="34" charset="0"/>
                <a:ea typeface="ＭＳ Ｐゴシック" charset="-128"/>
              </a:defRPr>
            </a:lvl3pPr>
            <a:lvl4pPr>
              <a:defRPr>
                <a:solidFill>
                  <a:schemeClr val="tx1"/>
                </a:solidFill>
                <a:latin typeface="Gill Sans MT" pitchFamily="34" charset="0"/>
                <a:ea typeface="ＭＳ Ｐゴシック" charset="-128"/>
              </a:defRPr>
            </a:lvl4pPr>
            <a:lvl5pPr>
              <a:defRPr>
                <a:solidFill>
                  <a:schemeClr val="tx1"/>
                </a:solidFill>
                <a:latin typeface="Gill Sans MT" pitchFamily="34" charset="0"/>
                <a:ea typeface="ＭＳ Ｐゴシック" charset="-128"/>
              </a:defRPr>
            </a:lvl5pPr>
            <a:lvl6pPr marL="457200" fontAlgn="base">
              <a:spcBef>
                <a:spcPct val="0"/>
              </a:spcBef>
              <a:spcAft>
                <a:spcPct val="0"/>
              </a:spcAft>
              <a:defRPr>
                <a:solidFill>
                  <a:schemeClr val="tx1"/>
                </a:solidFill>
                <a:latin typeface="Gill Sans MT" pitchFamily="34" charset="0"/>
                <a:ea typeface="ＭＳ Ｐゴシック" charset="-128"/>
              </a:defRPr>
            </a:lvl6pPr>
            <a:lvl7pPr marL="914400" fontAlgn="base">
              <a:spcBef>
                <a:spcPct val="0"/>
              </a:spcBef>
              <a:spcAft>
                <a:spcPct val="0"/>
              </a:spcAft>
              <a:defRPr>
                <a:solidFill>
                  <a:schemeClr val="tx1"/>
                </a:solidFill>
                <a:latin typeface="Gill Sans MT" pitchFamily="34" charset="0"/>
                <a:ea typeface="ＭＳ Ｐゴシック" charset="-128"/>
              </a:defRPr>
            </a:lvl7pPr>
            <a:lvl8pPr marL="1371600" fontAlgn="base">
              <a:spcBef>
                <a:spcPct val="0"/>
              </a:spcBef>
              <a:spcAft>
                <a:spcPct val="0"/>
              </a:spcAft>
              <a:defRPr>
                <a:solidFill>
                  <a:schemeClr val="tx1"/>
                </a:solidFill>
                <a:latin typeface="Gill Sans MT" pitchFamily="34" charset="0"/>
                <a:ea typeface="ＭＳ Ｐゴシック" charset="-128"/>
              </a:defRPr>
            </a:lvl8pPr>
            <a:lvl9pPr marL="1828800" fontAlgn="base">
              <a:spcBef>
                <a:spcPct val="0"/>
              </a:spcBef>
              <a:spcAft>
                <a:spcPct val="0"/>
              </a:spcAft>
              <a:defRPr>
                <a:solidFill>
                  <a:schemeClr val="tx1"/>
                </a:solidFill>
                <a:latin typeface="Gill Sans MT" pitchFamily="34" charset="0"/>
                <a:ea typeface="ＭＳ Ｐゴシック" charset="-128"/>
              </a:defRPr>
            </a:lvl9pPr>
          </a:lstStyle>
          <a:p>
            <a:pPr algn="ctr" defTabSz="457200">
              <a:lnSpc>
                <a:spcPts val="3000"/>
              </a:lnSpc>
              <a:spcBef>
                <a:spcPts val="600"/>
              </a:spcBef>
              <a:buClr>
                <a:srgbClr val="4F81BD"/>
              </a:buClr>
              <a:buSzPct val="80000"/>
              <a:buFont typeface="Wingdings 2" pitchFamily="18" charset="2"/>
              <a:buNone/>
              <a:defRPr/>
            </a:pPr>
            <a:endParaRPr lang="en-US" sz="3200">
              <a:solidFill>
                <a:prstClr val="black"/>
              </a:solidFill>
            </a:endParaRPr>
          </a:p>
        </p:txBody>
      </p:sp>
      <p:sp>
        <p:nvSpPr>
          <p:cNvPr id="6" name="Process 7"/>
          <p:cNvSpPr>
            <a:spLocks noChangeArrowheads="1"/>
          </p:cNvSpPr>
          <p:nvPr/>
        </p:nvSpPr>
        <p:spPr bwMode="auto">
          <a:xfrm rot="19468671">
            <a:off x="1073150"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9E6D1">
                <a:alpha val="39998"/>
              </a:srgbClr>
            </a:outerShdw>
          </a:effectLst>
        </p:spPr>
        <p:txBody>
          <a:bodyPr anchor="ctr"/>
          <a:lstStyle/>
          <a:p>
            <a:pPr algn="ctr" defTabSz="457200">
              <a:lnSpc>
                <a:spcPct val="90000"/>
              </a:lnSpc>
              <a:spcBef>
                <a:spcPct val="20000"/>
              </a:spcBef>
              <a:buClr>
                <a:prstClr val="black"/>
              </a:buClr>
              <a:buSzPct val="60000"/>
              <a:defRPr/>
            </a:pPr>
            <a:endParaRPr lang="en-US">
              <a:solidFill>
                <a:prstClr val="white"/>
              </a:solidFill>
              <a:ea typeface="ＭＳ Ｐゴシック" charset="-128"/>
            </a:endParaRPr>
          </a:p>
        </p:txBody>
      </p:sp>
      <p:sp>
        <p:nvSpPr>
          <p:cNvPr id="7" name="Process 10"/>
          <p:cNvSpPr>
            <a:spLocks noChangeArrowheads="1"/>
          </p:cNvSpPr>
          <p:nvPr/>
        </p:nvSpPr>
        <p:spPr bwMode="auto">
          <a:xfrm rot="2103354" flipH="1">
            <a:off x="5680075"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p>
            <a:pPr algn="ctr" defTabSz="457200">
              <a:lnSpc>
                <a:spcPct val="90000"/>
              </a:lnSpc>
              <a:spcBef>
                <a:spcPct val="20000"/>
              </a:spcBef>
              <a:buClr>
                <a:prstClr val="black"/>
              </a:buClr>
              <a:buSzPct val="60000"/>
              <a:defRPr/>
            </a:pPr>
            <a:endParaRPr lang="en-US" dirty="0">
              <a:solidFill>
                <a:prstClr val="white"/>
              </a:solidFill>
              <a:ea typeface="ＭＳ Ｐゴシック" charset="-128"/>
            </a:endParaRPr>
          </a:p>
        </p:txBody>
      </p:sp>
      <p:sp>
        <p:nvSpPr>
          <p:cNvPr id="2" name="Title 1"/>
          <p:cNvSpPr>
            <a:spLocks noGrp="1"/>
          </p:cNvSpPr>
          <p:nvPr>
            <p:ph type="title"/>
          </p:nvPr>
        </p:nvSpPr>
        <p:spPr>
          <a:xfrm>
            <a:off x="6327648" y="3666934"/>
            <a:ext cx="2743200" cy="1981200"/>
          </a:xfrm>
        </p:spPr>
        <p:txBody>
          <a:bodyPr anchor="b">
            <a:noAutofit/>
          </a:bodyPr>
          <a:lstStyle>
            <a:lvl1pPr algn="l">
              <a:buNone/>
              <a:defRPr sz="2100" b="1">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515075"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15075"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Footer Placeholder 5"/>
          <p:cNvSpPr>
            <a:spLocks noGrp="1"/>
          </p:cNvSpPr>
          <p:nvPr>
            <p:ph type="ftr" sz="quarter" idx="10"/>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9" name="Slide Number Placeholder 6"/>
          <p:cNvSpPr>
            <a:spLocks noGrp="1"/>
          </p:cNvSpPr>
          <p:nvPr>
            <p:ph type="sldNum" sz="quarter" idx="11"/>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444124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1316889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defTabSz="914400">
              <a:lnSpc>
                <a:spcPct val="90000"/>
              </a:lnSpc>
              <a:spcBef>
                <a:spcPct val="20000"/>
              </a:spcBef>
              <a:buClr>
                <a:srgbClr val="000000"/>
              </a:buClr>
              <a:buSzPct val="60000"/>
              <a:defRPr>
                <a:ea typeface="+mn-ea"/>
              </a:defRPr>
            </a:lvl1pPr>
          </a:lstStyle>
          <a:p>
            <a:fld id="{C5507C79-A592-4B1A-9825-DF6D3DECEAC7}" type="datetimeFigureOut">
              <a:rPr lang="en-US" smtClean="0">
                <a:solidFill>
                  <a:prstClr val="black"/>
                </a:solidFill>
              </a:rPr>
              <a:pPr/>
              <a:t>12/13/24</a:t>
            </a:fld>
            <a:endParaRPr lang="en-US">
              <a:solidFill>
                <a:prstClr val="black"/>
              </a:solidFill>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lgn="ctr" defTabSz="914400">
              <a:lnSpc>
                <a:spcPct val="90000"/>
              </a:lnSpc>
              <a:buClr>
                <a:srgbClr val="000000"/>
              </a:buClr>
              <a:buSzPct val="60000"/>
              <a:defRPr/>
            </a:lvl1pPr>
          </a:lstStyle>
          <a:p>
            <a:endParaRPr lang="en-US">
              <a:solidFill>
                <a:prstClr val="black"/>
              </a:solidFill>
            </a:endParaRPr>
          </a:p>
        </p:txBody>
      </p:sp>
      <p:sp>
        <p:nvSpPr>
          <p:cNvPr id="6"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fld id="{C2D668C1-2E61-46DD-8DDE-3418835EE9ED}" type="slidenum">
              <a:rPr lang="en-US" smtClean="0"/>
              <a:pPr/>
              <a:t>‹#›</a:t>
            </a:fld>
            <a:endParaRPr lang="en-US"/>
          </a:p>
        </p:txBody>
      </p:sp>
    </p:spTree>
    <p:extLst>
      <p:ext uri="{BB962C8B-B14F-4D97-AF65-F5344CB8AC3E}">
        <p14:creationId xmlns:p14="http://schemas.microsoft.com/office/powerpoint/2010/main" val="94751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2-Line Title">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9350" cy="114300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435100" y="1447800"/>
            <a:ext cx="749935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5"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Tree>
    <p:extLst>
      <p:ext uri="{BB962C8B-B14F-4D97-AF65-F5344CB8AC3E}">
        <p14:creationId xmlns:p14="http://schemas.microsoft.com/office/powerpoint/2010/main" val="224324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dirty="0"/>
              <a:t>Click to edit Master title style</a:t>
            </a:r>
          </a:p>
        </p:txBody>
      </p:sp>
      <p:sp>
        <p:nvSpPr>
          <p:cNvPr id="3" name="Text Placeholder 2"/>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BA87C042-950F-4ECA-954A-67E743B05877}" type="slidenum">
              <a:rPr lang="en-US"/>
              <a:pPr>
                <a:defRPr/>
              </a:pPr>
              <a:t>‹#›</a:t>
            </a:fld>
            <a:endParaRPr lang="en-US"/>
          </a:p>
        </p:txBody>
      </p:sp>
    </p:spTree>
    <p:extLst>
      <p:ext uri="{BB962C8B-B14F-4D97-AF65-F5344CB8AC3E}">
        <p14:creationId xmlns:p14="http://schemas.microsoft.com/office/powerpoint/2010/main" val="193125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6"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7"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250DFCBC-DFFF-40A8-B37C-08C924E2BBC5}" type="slidenum">
              <a:rPr lang="en-US"/>
              <a:pPr>
                <a:defRPr/>
              </a:pPr>
              <a:t>‹#›</a:t>
            </a:fld>
            <a:endParaRPr lang="en-US"/>
          </a:p>
        </p:txBody>
      </p:sp>
    </p:spTree>
    <p:extLst>
      <p:ext uri="{BB962C8B-B14F-4D97-AF65-F5344CB8AC3E}">
        <p14:creationId xmlns:p14="http://schemas.microsoft.com/office/powerpoint/2010/main" val="36641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5608" y="5160336"/>
            <a:ext cx="7534430" cy="1143000"/>
          </a:xfrm>
        </p:spPr>
        <p:txBody>
          <a:bodyPr/>
          <a:lstStyle>
            <a:lvl1pPr algn="ctr">
              <a:defRPr sz="45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120755" y="329256"/>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326995" y="329256"/>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1120755" y="970314"/>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326995" y="970314"/>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8"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9"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3499765E-D3C6-4B14-81E4-24582667F5C0}" type="slidenum">
              <a:rPr lang="en-US"/>
              <a:pPr>
                <a:defRPr/>
              </a:pPr>
              <a:t>‹#›</a:t>
            </a:fld>
            <a:endParaRPr lang="en-US"/>
          </a:p>
        </p:txBody>
      </p:sp>
    </p:spTree>
    <p:extLst>
      <p:ext uri="{BB962C8B-B14F-4D97-AF65-F5344CB8AC3E}">
        <p14:creationId xmlns:p14="http://schemas.microsoft.com/office/powerpoint/2010/main" val="216090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defTabSz="914400">
              <a:lnSpc>
                <a:spcPct val="90000"/>
              </a:lnSpc>
              <a:spcBef>
                <a:spcPct val="20000"/>
              </a:spcBef>
              <a:buClr>
                <a:srgbClr val="000000"/>
              </a:buClr>
              <a:buSzPct val="60000"/>
              <a:defRPr>
                <a:ea typeface="+mn-ea"/>
              </a:defRPr>
            </a:lvl1pPr>
          </a:lstStyle>
          <a:p>
            <a:pPr>
              <a:defRPr/>
            </a:pPr>
            <a:endParaRPr lang="en-US"/>
          </a:p>
        </p:txBody>
      </p:sp>
      <p:sp>
        <p:nvSpPr>
          <p:cNvPr id="4" name="Footer Placeholder 9"/>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dirty="0"/>
          </a:p>
        </p:txBody>
      </p:sp>
      <p:sp>
        <p:nvSpPr>
          <p:cNvPr id="5" name="Slide Number Placeholder 21"/>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55A85095-FEC6-4228-A923-5B36190EF0DC}" type="slidenum">
              <a:rPr lang="en-US"/>
              <a:pPr>
                <a:defRPr/>
              </a:pPr>
              <a:t>‹#›</a:t>
            </a:fld>
            <a:endParaRPr lang="en-US"/>
          </a:p>
        </p:txBody>
      </p:sp>
    </p:spTree>
    <p:extLst>
      <p:ext uri="{BB962C8B-B14F-4D97-AF65-F5344CB8AC3E}">
        <p14:creationId xmlns:p14="http://schemas.microsoft.com/office/powerpoint/2010/main" val="244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8800" y="6305550"/>
            <a:ext cx="6400800" cy="476250"/>
          </a:xfrm>
        </p:spPr>
        <p:txBody>
          <a:bodyPr/>
          <a:lstStyle>
            <a:lvl1pPr algn="ctr" defTabSz="914400">
              <a:lnSpc>
                <a:spcPct val="90000"/>
              </a:lnSpc>
              <a:spcBef>
                <a:spcPct val="20000"/>
              </a:spcBef>
              <a:buClr>
                <a:srgbClr val="000000"/>
              </a:buClr>
              <a:buSzPct val="60000"/>
              <a:defRPr>
                <a:solidFill>
                  <a:schemeClr val="tx1">
                    <a:lumMod val="65000"/>
                    <a:lumOff val="35000"/>
                  </a:schemeClr>
                </a:solidFill>
                <a:ea typeface="+mn-ea"/>
              </a:defRPr>
            </a:lvl1pPr>
          </a:lstStyle>
          <a:p>
            <a:pPr>
              <a:defRPr/>
            </a:pP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lgn="ctr" defTabSz="914400">
              <a:lnSpc>
                <a:spcPct val="90000"/>
              </a:lnSpc>
              <a:buClr>
                <a:srgbClr val="000000"/>
              </a:buClr>
              <a:buSzPct val="600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36A358AF-2518-486A-A00A-85DCEAC8D23D}" type="slidenum">
              <a:rPr lang="en-US"/>
              <a:pPr>
                <a:defRPr/>
              </a:pPr>
              <a:t>‹#›</a:t>
            </a:fld>
            <a:endParaRPr lang="en-US"/>
          </a:p>
        </p:txBody>
      </p:sp>
    </p:spTree>
    <p:extLst>
      <p:ext uri="{BB962C8B-B14F-4D97-AF65-F5344CB8AC3E}">
        <p14:creationId xmlns:p14="http://schemas.microsoft.com/office/powerpoint/2010/main" val="34399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5608" y="216778"/>
            <a:ext cx="3810000" cy="1162050"/>
          </a:xfrm>
          <a:ln>
            <a:noFill/>
          </a:ln>
        </p:spPr>
        <p:txBody>
          <a:bodyPr anchor="b"/>
          <a:lstStyle>
            <a:lvl1pPr algn="l">
              <a:lnSpc>
                <a:spcPts val="2000"/>
              </a:lnSpc>
              <a:buNone/>
              <a:defRPr sz="2200" b="1" cap="all" baseline="0"/>
            </a:lvl1pPr>
          </a:lstStyle>
          <a:p>
            <a:r>
              <a:rPr lang="en-US"/>
              <a:t>Click to edit Master title style</a:t>
            </a:r>
            <a:endParaRPr lang="en-US" dirty="0"/>
          </a:p>
        </p:txBody>
      </p:sp>
      <p:sp>
        <p:nvSpPr>
          <p:cNvPr id="3" name="Text Placeholder 2"/>
          <p:cNvSpPr>
            <a:spLocks noGrp="1"/>
          </p:cNvSpPr>
          <p:nvPr>
            <p:ph type="body" idx="2"/>
          </p:nvPr>
        </p:nvSpPr>
        <p:spPr>
          <a:xfrm>
            <a:off x="1435608"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435608" y="2133600"/>
            <a:ext cx="8153400" cy="39925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0"/>
          </p:nvPr>
        </p:nvSpPr>
        <p:spPr/>
        <p:txBody>
          <a:bodyPr/>
          <a:lstStyle>
            <a:lvl1pPr algn="ctr" defTabSz="914400">
              <a:lnSpc>
                <a:spcPct val="90000"/>
              </a:lnSpc>
              <a:buClr>
                <a:srgbClr val="000000"/>
              </a:buClr>
              <a:buSzPct val="60000"/>
              <a:defRPr/>
            </a:lvl1pPr>
          </a:lstStyle>
          <a:p>
            <a:pPr>
              <a:defRPr/>
            </a:pPr>
            <a:endParaRPr lang="en-US"/>
          </a:p>
        </p:txBody>
      </p:sp>
      <p:sp>
        <p:nvSpPr>
          <p:cNvPr id="6" name="Slide Number Placeholder 21"/>
          <p:cNvSpPr>
            <a:spLocks noGrp="1"/>
          </p:cNvSpPr>
          <p:nvPr>
            <p:ph type="sldNum" sz="quarter" idx="11"/>
          </p:nvPr>
        </p:nvSpPr>
        <p:spPr/>
        <p:txBody>
          <a:bodyPr/>
          <a:lstStyle>
            <a:lvl1pPr defTabSz="914400">
              <a:lnSpc>
                <a:spcPct val="90000"/>
              </a:lnSpc>
              <a:spcBef>
                <a:spcPct val="20000"/>
              </a:spcBef>
              <a:buClr>
                <a:srgbClr val="000000"/>
              </a:buClr>
              <a:buSzPct val="60000"/>
              <a:defRPr>
                <a:cs typeface="Arial" pitchFamily="34" charset="0"/>
              </a:defRPr>
            </a:lvl1pPr>
          </a:lstStyle>
          <a:p>
            <a:pPr>
              <a:defRPr/>
            </a:pPr>
            <a:fld id="{47F94707-2CB3-4322-8F46-C2E0DC9DA47A}" type="slidenum">
              <a:rPr lang="en-US"/>
              <a:pPr>
                <a:defRPr/>
              </a:pPr>
              <a:t>‹#›</a:t>
            </a:fld>
            <a:endParaRPr lang="en-US"/>
          </a:p>
        </p:txBody>
      </p:sp>
    </p:spTree>
    <p:extLst>
      <p:ext uri="{BB962C8B-B14F-4D97-AF65-F5344CB8AC3E}">
        <p14:creationId xmlns:p14="http://schemas.microsoft.com/office/powerpoint/2010/main" val="65670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4"/>
          <p:cNvSpPr>
            <a:spLocks noGrp="1"/>
          </p:cNvSpPr>
          <p:nvPr>
            <p:ph type="title"/>
          </p:nvPr>
        </p:nvSpPr>
        <p:spPr bwMode="auto">
          <a:xfrm>
            <a:off x="990600" y="76200"/>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defTabSz="457200">
              <a:lnSpc>
                <a:spcPct val="100000"/>
              </a:lnSpc>
              <a:spcBef>
                <a:spcPct val="0"/>
              </a:spcBef>
              <a:buClrTx/>
              <a:buSzTx/>
              <a:defRPr sz="1200">
                <a:solidFill>
                  <a:srgbClr val="B4B1A0"/>
                </a:solidFill>
                <a:latin typeface="Gill Sans MT" pitchFamily="34" charset="0"/>
                <a:ea typeface="ＭＳ Ｐゴシック" charset="-128"/>
                <a:cs typeface="+mn-cs"/>
              </a:defRPr>
            </a:lvl1pPr>
          </a:lstStyle>
          <a:p>
            <a:pPr fontAlgn="base">
              <a:spcAft>
                <a:spcPct val="0"/>
              </a:spcAft>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lgn="l" defTabSz="457200" eaLnBrk="1" fontAlgn="auto" latinLnBrk="0" hangingPunct="1">
              <a:lnSpc>
                <a:spcPct val="100000"/>
              </a:lnSpc>
              <a:spcBef>
                <a:spcPts val="0"/>
              </a:spcBef>
              <a:spcAft>
                <a:spcPts val="0"/>
              </a:spcAft>
              <a:buClrTx/>
              <a:buSzTx/>
              <a:defRPr kumimoji="0" sz="1200">
                <a:solidFill>
                  <a:srgbClr val="EEECE1">
                    <a:shade val="50000"/>
                    <a:satMod val="200000"/>
                  </a:srgbClr>
                </a:solidFill>
                <a:effectLst/>
                <a:latin typeface="+mn-lt"/>
                <a:ea typeface="+mn-ea"/>
                <a:cs typeface="+mn-cs"/>
              </a:defRPr>
            </a:lvl1pPr>
          </a:lstStyle>
          <a:p>
            <a:pPr>
              <a:defRPr/>
            </a:pPr>
            <a:r>
              <a:rPr lang="en-US" dirty="0"/>
              <a:t>4</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defTabSz="457200">
              <a:defRPr sz="1200">
                <a:solidFill>
                  <a:srgbClr val="B4B1A0"/>
                </a:solidFill>
                <a:latin typeface="Gill Sans MT" pitchFamily="34" charset="0"/>
              </a:defRPr>
            </a:lvl1pPr>
          </a:lstStyle>
          <a:p>
            <a:pPr fontAlgn="base">
              <a:spcBef>
                <a:spcPct val="0"/>
              </a:spcBef>
              <a:spcAft>
                <a:spcPct val="0"/>
              </a:spcAft>
              <a:defRPr/>
            </a:pPr>
            <a:fld id="{F3CB07DB-D2E3-4251-8807-F1BB6F226FC2}"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
        <p:nvSpPr>
          <p:cNvPr id="8" name="Date Placeholder 1"/>
          <p:cNvSpPr txBox="1">
            <a:spLocks/>
          </p:cNvSpPr>
          <p:nvPr/>
        </p:nvSpPr>
        <p:spPr>
          <a:xfrm>
            <a:off x="1828800" y="6305550"/>
            <a:ext cx="6400800" cy="476250"/>
          </a:xfrm>
          <a:prstGeom prst="rect">
            <a:avLst/>
          </a:prstGeom>
        </p:spPr>
        <p:txBody>
          <a:bodyPr/>
          <a:lstStyle>
            <a:defPPr>
              <a:defRPr lang="en-US"/>
            </a:defPPr>
            <a:lvl1pPr algn="l" defTabSz="914400" rtl="0" fontAlgn="base">
              <a:lnSpc>
                <a:spcPct val="90000"/>
              </a:lnSpc>
              <a:spcBef>
                <a:spcPct val="20000"/>
              </a:spcBef>
              <a:spcAft>
                <a:spcPct val="0"/>
              </a:spcAft>
              <a:buClr>
                <a:srgbClr val="000000"/>
              </a:buClr>
              <a:buSzPct val="60000"/>
              <a:defRPr sz="2400" kern="1200">
                <a:solidFill>
                  <a:schemeClr val="tx1">
                    <a:lumMod val="65000"/>
                    <a:lumOff val="35000"/>
                  </a:schemeClr>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defRPr/>
            </a:pPr>
            <a:endParaRPr lang="en-US" sz="1200" dirty="0">
              <a:solidFill>
                <a:prstClr val="black">
                  <a:lumMod val="65000"/>
                  <a:lumOff val="35000"/>
                </a:prstClr>
              </a:solidFill>
              <a:latin typeface="Gill Sans MT"/>
            </a:endParaRPr>
          </a:p>
          <a:p>
            <a:pPr algn="ctr">
              <a:defRPr/>
            </a:pPr>
            <a:r>
              <a:rPr lang="en-US" sz="1200" dirty="0">
                <a:solidFill>
                  <a:prstClr val="black">
                    <a:lumMod val="65000"/>
                    <a:lumOff val="35000"/>
                  </a:prstClr>
                </a:solidFill>
                <a:latin typeface="Gill Sans MT"/>
              </a:rPr>
              <a:t>© The American Council on the Teaching of Foreign Languages 2014</a:t>
            </a:r>
          </a:p>
        </p:txBody>
      </p:sp>
    </p:spTree>
    <p:extLst>
      <p:ext uri="{BB962C8B-B14F-4D97-AF65-F5344CB8AC3E}">
        <p14:creationId xmlns:p14="http://schemas.microsoft.com/office/powerpoint/2010/main" val="1495829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300" kern="1200">
          <a:solidFill>
            <a:srgbClr val="11488B"/>
          </a:solidFill>
          <a:latin typeface="+mj-lt"/>
          <a:ea typeface="ＭＳ Ｐゴシック" pitchFamily="34" charset="-128"/>
          <a:cs typeface="MS PGothic" charset="0"/>
        </a:defRPr>
      </a:lvl1pPr>
      <a:lvl2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2pPr>
      <a:lvl3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3pPr>
      <a:lvl4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4pPr>
      <a:lvl5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5pPr>
      <a:lvl6pPr marL="457200" algn="l" rtl="0" eaLnBrk="1" fontAlgn="base" hangingPunct="1">
        <a:spcBef>
          <a:spcPct val="0"/>
        </a:spcBef>
        <a:spcAft>
          <a:spcPct val="0"/>
        </a:spcAft>
        <a:defRPr sz="4300">
          <a:solidFill>
            <a:srgbClr val="11488B"/>
          </a:solidFill>
          <a:latin typeface="Gill Sans MT" pitchFamily="34" charset="0"/>
          <a:ea typeface="ＭＳ Ｐゴシック" charset="-128"/>
        </a:defRPr>
      </a:lvl6pPr>
      <a:lvl7pPr marL="914400" algn="l" rtl="0" eaLnBrk="1" fontAlgn="base" hangingPunct="1">
        <a:spcBef>
          <a:spcPct val="0"/>
        </a:spcBef>
        <a:spcAft>
          <a:spcPct val="0"/>
        </a:spcAft>
        <a:defRPr sz="4300">
          <a:solidFill>
            <a:srgbClr val="11488B"/>
          </a:solidFill>
          <a:latin typeface="Gill Sans MT" pitchFamily="34" charset="0"/>
          <a:ea typeface="ＭＳ Ｐゴシック" charset="-128"/>
        </a:defRPr>
      </a:lvl7pPr>
      <a:lvl8pPr marL="1371600" algn="l" rtl="0" eaLnBrk="1" fontAlgn="base" hangingPunct="1">
        <a:spcBef>
          <a:spcPct val="0"/>
        </a:spcBef>
        <a:spcAft>
          <a:spcPct val="0"/>
        </a:spcAft>
        <a:defRPr sz="4300">
          <a:solidFill>
            <a:srgbClr val="11488B"/>
          </a:solidFill>
          <a:latin typeface="Gill Sans MT" pitchFamily="34" charset="0"/>
          <a:ea typeface="ＭＳ Ｐゴシック" charset="-128"/>
        </a:defRPr>
      </a:lvl8pPr>
      <a:lvl9pPr marL="1828800" algn="l" rtl="0" eaLnBrk="1" fontAlgn="base" hangingPunct="1">
        <a:spcBef>
          <a:spcPct val="0"/>
        </a:spcBef>
        <a:spcAft>
          <a:spcPct val="0"/>
        </a:spcAft>
        <a:defRPr sz="4300">
          <a:solidFill>
            <a:srgbClr val="11488B"/>
          </a:solidFill>
          <a:latin typeface="Gill Sans MT" pitchFamily="34" charset="0"/>
          <a:ea typeface="ＭＳ Ｐゴシック" charset="-128"/>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pitchFamily="34" charset="-128"/>
          <a:cs typeface="MS PGothic" charset="0"/>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pitchFamily="34" charset="-128"/>
          <a:cs typeface="MS PGothic" charset="0"/>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pitchFamily="34" charset="-128"/>
          <a:cs typeface="MS PGothic" charset="0"/>
        </a:defRPr>
      </a:lvl3pPr>
      <a:lvl4pPr marL="1096963" indent="-173038"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ＭＳ Ｐゴシック" pitchFamily="34" charset="-128"/>
          <a:cs typeface="MS PGothic" charset="0"/>
        </a:defRPr>
      </a:lvl4pPr>
      <a:lvl5pPr marL="1296988" indent="-182563" algn="l" rtl="0" eaLnBrk="0" fontAlgn="base" hangingPunct="0">
        <a:spcBef>
          <a:spcPct val="20000"/>
        </a:spcBef>
        <a:spcAft>
          <a:spcPct val="0"/>
        </a:spcAft>
        <a:buClr>
          <a:srgbClr val="8064A2"/>
        </a:buClr>
        <a:buFont typeface="Wingdings 2" pitchFamily="18" charset="2"/>
        <a:buChar char=""/>
        <a:defRPr sz="2000" kern="1200">
          <a:solidFill>
            <a:schemeClr val="tx1"/>
          </a:solidFill>
          <a:latin typeface="+mn-lt"/>
          <a:ea typeface="ＭＳ Ｐゴシック" pitchFamily="34" charset="-128"/>
          <a:cs typeface="MS PGothic"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4"/>
          <p:cNvSpPr>
            <a:spLocks noGrp="1"/>
          </p:cNvSpPr>
          <p:nvPr>
            <p:ph type="title"/>
          </p:nvPr>
        </p:nvSpPr>
        <p:spPr bwMode="auto">
          <a:xfrm>
            <a:off x="990600" y="76200"/>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defTabSz="457200">
              <a:defRPr sz="1200">
                <a:solidFill>
                  <a:srgbClr val="B4B1A0"/>
                </a:solidFill>
                <a:latin typeface="Gill Sans MT" pitchFamily="34" charset="0"/>
              </a:defRPr>
            </a:lvl1pPr>
          </a:lstStyle>
          <a:p>
            <a:fld id="{C2D668C1-2E61-46DD-8DDE-3418835EE9ED}" type="slidenum">
              <a:rPr lang="en-US" smtClean="0"/>
              <a:pPr/>
              <a:t>‹#›</a:t>
            </a:fld>
            <a:endParaRPr lang="en-US"/>
          </a:p>
        </p:txBody>
      </p:sp>
      <p:sp>
        <p:nvSpPr>
          <p:cNvPr id="8" name="Date Placeholder 1"/>
          <p:cNvSpPr txBox="1">
            <a:spLocks/>
          </p:cNvSpPr>
          <p:nvPr/>
        </p:nvSpPr>
        <p:spPr>
          <a:xfrm>
            <a:off x="1828800" y="6305550"/>
            <a:ext cx="6400800" cy="476250"/>
          </a:xfrm>
          <a:prstGeom prst="rect">
            <a:avLst/>
          </a:prstGeom>
        </p:spPr>
        <p:txBody>
          <a:bodyPr/>
          <a:lstStyle>
            <a:defPPr>
              <a:defRPr lang="en-US"/>
            </a:defPPr>
            <a:lvl1pPr algn="l" defTabSz="914400" rtl="0" fontAlgn="base">
              <a:lnSpc>
                <a:spcPct val="90000"/>
              </a:lnSpc>
              <a:spcBef>
                <a:spcPct val="20000"/>
              </a:spcBef>
              <a:spcAft>
                <a:spcPct val="0"/>
              </a:spcAft>
              <a:buClr>
                <a:srgbClr val="000000"/>
              </a:buClr>
              <a:buSzPct val="60000"/>
              <a:defRPr sz="2400" kern="1200">
                <a:solidFill>
                  <a:schemeClr val="tx1">
                    <a:lumMod val="65000"/>
                    <a:lumOff val="35000"/>
                  </a:schemeClr>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defRPr/>
            </a:pPr>
            <a:endParaRPr lang="en-US" sz="1200" dirty="0">
              <a:solidFill>
                <a:prstClr val="black">
                  <a:lumMod val="65000"/>
                  <a:lumOff val="35000"/>
                </a:prstClr>
              </a:solidFill>
              <a:latin typeface="Gill Sans MT"/>
            </a:endParaRPr>
          </a:p>
          <a:p>
            <a:pPr algn="ctr">
              <a:defRPr/>
            </a:pPr>
            <a:r>
              <a:rPr lang="en-US" sz="1200" dirty="0">
                <a:solidFill>
                  <a:prstClr val="black">
                    <a:lumMod val="65000"/>
                    <a:lumOff val="35000"/>
                  </a:prstClr>
                </a:solidFill>
                <a:latin typeface="Gill Sans MT"/>
              </a:rPr>
              <a:t>The American Council on the Teaching of Foreign Languages, 2014</a:t>
            </a:r>
          </a:p>
        </p:txBody>
      </p:sp>
    </p:spTree>
    <p:extLst>
      <p:ext uri="{BB962C8B-B14F-4D97-AF65-F5344CB8AC3E}">
        <p14:creationId xmlns:p14="http://schemas.microsoft.com/office/powerpoint/2010/main" val="33272875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fontAlgn="base" hangingPunct="1">
        <a:spcBef>
          <a:spcPct val="0"/>
        </a:spcBef>
        <a:spcAft>
          <a:spcPct val="0"/>
        </a:spcAft>
        <a:defRPr sz="4300" kern="1200">
          <a:solidFill>
            <a:srgbClr val="11488B"/>
          </a:solidFill>
          <a:latin typeface="+mj-lt"/>
          <a:ea typeface="ＭＳ Ｐゴシック" pitchFamily="34" charset="-128"/>
          <a:cs typeface="MS PGothic" charset="0"/>
        </a:defRPr>
      </a:lvl1pPr>
      <a:lvl2pPr algn="l" rtl="0" eaLnBrk="1" fontAlgn="base" hangingPunct="1">
        <a:spcBef>
          <a:spcPct val="0"/>
        </a:spcBef>
        <a:spcAft>
          <a:spcPct val="0"/>
        </a:spcAft>
        <a:defRPr sz="4300">
          <a:solidFill>
            <a:srgbClr val="11488B"/>
          </a:solidFill>
          <a:latin typeface="Gill Sans MT" pitchFamily="34" charset="0"/>
          <a:ea typeface="ＭＳ Ｐゴシック" pitchFamily="34" charset="-128"/>
          <a:cs typeface="MS PGothic" charset="0"/>
        </a:defRPr>
      </a:lvl2pPr>
      <a:lvl3pPr algn="l" rtl="0" eaLnBrk="1" fontAlgn="base" hangingPunct="1">
        <a:spcBef>
          <a:spcPct val="0"/>
        </a:spcBef>
        <a:spcAft>
          <a:spcPct val="0"/>
        </a:spcAft>
        <a:defRPr sz="4300">
          <a:solidFill>
            <a:srgbClr val="11488B"/>
          </a:solidFill>
          <a:latin typeface="Gill Sans MT" pitchFamily="34" charset="0"/>
          <a:ea typeface="ＭＳ Ｐゴシック" pitchFamily="34" charset="-128"/>
          <a:cs typeface="MS PGothic" charset="0"/>
        </a:defRPr>
      </a:lvl3pPr>
      <a:lvl4pPr algn="l" rtl="0" eaLnBrk="1" fontAlgn="base" hangingPunct="1">
        <a:spcBef>
          <a:spcPct val="0"/>
        </a:spcBef>
        <a:spcAft>
          <a:spcPct val="0"/>
        </a:spcAft>
        <a:defRPr sz="4300">
          <a:solidFill>
            <a:srgbClr val="11488B"/>
          </a:solidFill>
          <a:latin typeface="Gill Sans MT" pitchFamily="34" charset="0"/>
          <a:ea typeface="ＭＳ Ｐゴシック" pitchFamily="34" charset="-128"/>
          <a:cs typeface="MS PGothic" charset="0"/>
        </a:defRPr>
      </a:lvl4pPr>
      <a:lvl5pPr algn="l" rtl="0" eaLnBrk="1" fontAlgn="base" hangingPunct="1">
        <a:spcBef>
          <a:spcPct val="0"/>
        </a:spcBef>
        <a:spcAft>
          <a:spcPct val="0"/>
        </a:spcAft>
        <a:defRPr sz="4300">
          <a:solidFill>
            <a:srgbClr val="11488B"/>
          </a:solidFill>
          <a:latin typeface="Gill Sans MT" pitchFamily="34" charset="0"/>
          <a:ea typeface="ＭＳ Ｐゴシック" pitchFamily="34" charset="-128"/>
          <a:cs typeface="MS PGothic" charset="0"/>
        </a:defRPr>
      </a:lvl5pPr>
      <a:lvl6pPr marL="457200" algn="l" rtl="0" eaLnBrk="1" fontAlgn="base" hangingPunct="1">
        <a:spcBef>
          <a:spcPct val="0"/>
        </a:spcBef>
        <a:spcAft>
          <a:spcPct val="0"/>
        </a:spcAft>
        <a:defRPr sz="4300">
          <a:solidFill>
            <a:srgbClr val="11488B"/>
          </a:solidFill>
          <a:latin typeface="Gill Sans MT" pitchFamily="34" charset="0"/>
          <a:ea typeface="ＭＳ Ｐゴシック" charset="-128"/>
        </a:defRPr>
      </a:lvl6pPr>
      <a:lvl7pPr marL="914400" algn="l" rtl="0" eaLnBrk="1" fontAlgn="base" hangingPunct="1">
        <a:spcBef>
          <a:spcPct val="0"/>
        </a:spcBef>
        <a:spcAft>
          <a:spcPct val="0"/>
        </a:spcAft>
        <a:defRPr sz="4300">
          <a:solidFill>
            <a:srgbClr val="11488B"/>
          </a:solidFill>
          <a:latin typeface="Gill Sans MT" pitchFamily="34" charset="0"/>
          <a:ea typeface="ＭＳ Ｐゴシック" charset="-128"/>
        </a:defRPr>
      </a:lvl7pPr>
      <a:lvl8pPr marL="1371600" algn="l" rtl="0" eaLnBrk="1" fontAlgn="base" hangingPunct="1">
        <a:spcBef>
          <a:spcPct val="0"/>
        </a:spcBef>
        <a:spcAft>
          <a:spcPct val="0"/>
        </a:spcAft>
        <a:defRPr sz="4300">
          <a:solidFill>
            <a:srgbClr val="11488B"/>
          </a:solidFill>
          <a:latin typeface="Gill Sans MT" pitchFamily="34" charset="0"/>
          <a:ea typeface="ＭＳ Ｐゴシック" charset="-128"/>
        </a:defRPr>
      </a:lvl8pPr>
      <a:lvl9pPr marL="1828800" algn="l" rtl="0" eaLnBrk="1" fontAlgn="base" hangingPunct="1">
        <a:spcBef>
          <a:spcPct val="0"/>
        </a:spcBef>
        <a:spcAft>
          <a:spcPct val="0"/>
        </a:spcAft>
        <a:defRPr sz="4300">
          <a:solidFill>
            <a:srgbClr val="11488B"/>
          </a:solidFill>
          <a:latin typeface="Gill Sans MT" pitchFamily="34" charset="0"/>
          <a:ea typeface="ＭＳ Ｐゴシック" charset="-128"/>
        </a:defRPr>
      </a:lvl9pPr>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pitchFamily="34" charset="-128"/>
          <a:cs typeface="MS PGothic" charset="0"/>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ＭＳ Ｐゴシック" pitchFamily="34" charset="-128"/>
          <a:cs typeface="MS PGothic" charset="0"/>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pitchFamily="34" charset="-128"/>
          <a:cs typeface="MS PGothic" charset="0"/>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ＭＳ Ｐゴシック" pitchFamily="34" charset="-128"/>
          <a:cs typeface="MS PGothic" charset="0"/>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ＭＳ Ｐゴシック" pitchFamily="34" charset="-128"/>
          <a:cs typeface="MS PGothic"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actfl.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onference.uni-leipzig.de/actflcefr2013/index.html"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actflproficiencyguidelines2012.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ctfl.org/" TargetMode="External"/><Relationship Id="rId2" Type="http://schemas.openxmlformats.org/officeDocument/2006/relationships/hyperlink" Target="mailto:eswender@actfl.org"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tflproficiencyguidelines2012.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actfl.org/publications/guidelines-and-manuals/implementing-integrated-performance-assessment" TargetMode="External"/><Relationship Id="rId7" Type="http://schemas.openxmlformats.org/officeDocument/2006/relationships/hyperlink" Target="http://www.actfl.org/publications/all/world-readiness-standards-learning-languag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actfl.org/publications/guidelines-and-manuals/actfl-performance-descriptors-language-learners" TargetMode="External"/><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hyperlink" Target="http://www.actfl.org/publications/guidelines-and-manuals/actfl-proficiency-guidelines-2012/english/speakin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languagetesting.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1447800" y="762000"/>
            <a:ext cx="7406640" cy="1472184"/>
          </a:xfrm>
        </p:spPr>
        <p:txBody>
          <a:bodyPr/>
          <a:lstStyle/>
          <a:p>
            <a:pPr algn="ctr"/>
            <a:br>
              <a:rPr lang="en-US" sz="2800" cap="none" dirty="0"/>
            </a:br>
            <a:br>
              <a:rPr lang="en-US" sz="2800" dirty="0"/>
            </a:br>
            <a:br>
              <a:rPr lang="en-US" sz="2800" dirty="0"/>
            </a:br>
            <a:br>
              <a:rPr lang="en-US" sz="2800" dirty="0"/>
            </a:br>
            <a:br>
              <a:rPr lang="en-US" sz="2800" dirty="0"/>
            </a:br>
            <a:br>
              <a:rPr lang="en-US" sz="2800" dirty="0"/>
            </a:br>
            <a:br>
              <a:rPr lang="en-US" sz="2800" cap="none" dirty="0"/>
            </a:br>
            <a:endParaRPr lang="en-US" sz="2800" cap="none" dirty="0"/>
          </a:p>
        </p:txBody>
      </p:sp>
      <p:sp>
        <p:nvSpPr>
          <p:cNvPr id="2" name="Subtitle 1"/>
          <p:cNvSpPr>
            <a:spLocks noGrp="1"/>
          </p:cNvSpPr>
          <p:nvPr>
            <p:ph type="subTitle" idx="1"/>
          </p:nvPr>
        </p:nvSpPr>
        <p:spPr>
          <a:xfrm>
            <a:off x="1143000" y="4267200"/>
            <a:ext cx="7406640" cy="1752600"/>
          </a:xfrm>
        </p:spPr>
        <p:txBody>
          <a:bodyPr/>
          <a:lstStyle/>
          <a:p>
            <a:pPr algn="ctr"/>
            <a:endParaRPr lang="en-US" sz="3200" dirty="0"/>
          </a:p>
          <a:p>
            <a:pPr algn="ctr"/>
            <a:r>
              <a:rPr lang="en-US" sz="3200" dirty="0"/>
              <a:t>2014 BILC Conference</a:t>
            </a:r>
          </a:p>
          <a:p>
            <a:pPr algn="ctr"/>
            <a:r>
              <a:rPr lang="en-US" sz="2800" dirty="0"/>
              <a:t>Bruges, Belgium</a:t>
            </a:r>
          </a:p>
          <a:p>
            <a:pPr algn="ctr"/>
            <a:r>
              <a:rPr lang="en-US" sz="2400" dirty="0"/>
              <a:t>Dr. Elvira Swender,  ACTFL</a:t>
            </a:r>
            <a:br>
              <a:rPr lang="en-US" sz="2400" dirty="0"/>
            </a:br>
            <a:endParaRPr lang="en-US" sz="2400" dirty="0"/>
          </a:p>
          <a:p>
            <a:pPr algn="ctr"/>
            <a:endParaRPr lang="en-US" sz="2400" dirty="0"/>
          </a:p>
        </p:txBody>
      </p:sp>
      <p:sp>
        <p:nvSpPr>
          <p:cNvPr id="4" name="Title 1"/>
          <p:cNvSpPr txBox="1">
            <a:spLocks/>
          </p:cNvSpPr>
          <p:nvPr/>
        </p:nvSpPr>
        <p:spPr bwMode="auto">
          <a:xfrm>
            <a:off x="1447800" y="990600"/>
            <a:ext cx="7406640" cy="147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300" kern="1200">
                <a:solidFill>
                  <a:srgbClr val="11488B"/>
                </a:solidFill>
                <a:latin typeface="+mj-lt"/>
                <a:ea typeface="ＭＳ Ｐゴシック" pitchFamily="34" charset="-128"/>
                <a:cs typeface="MS PGothic" charset="0"/>
              </a:defRPr>
            </a:lvl1pPr>
            <a:lvl2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2pPr>
            <a:lvl3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3pPr>
            <a:lvl4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4pPr>
            <a:lvl5pPr algn="l" rtl="0" eaLnBrk="0" fontAlgn="base" hangingPunct="0">
              <a:spcBef>
                <a:spcPct val="0"/>
              </a:spcBef>
              <a:spcAft>
                <a:spcPct val="0"/>
              </a:spcAft>
              <a:defRPr sz="4300">
                <a:solidFill>
                  <a:srgbClr val="11488B"/>
                </a:solidFill>
                <a:latin typeface="Gill Sans MT" pitchFamily="34" charset="0"/>
                <a:ea typeface="ＭＳ Ｐゴシック" pitchFamily="34" charset="-128"/>
                <a:cs typeface="MS PGothic" charset="0"/>
              </a:defRPr>
            </a:lvl5pPr>
            <a:lvl6pPr marL="457200" algn="l" rtl="0" eaLnBrk="1" fontAlgn="base" hangingPunct="1">
              <a:spcBef>
                <a:spcPct val="0"/>
              </a:spcBef>
              <a:spcAft>
                <a:spcPct val="0"/>
              </a:spcAft>
              <a:defRPr sz="4300">
                <a:solidFill>
                  <a:srgbClr val="11488B"/>
                </a:solidFill>
                <a:latin typeface="Gill Sans MT" pitchFamily="34" charset="0"/>
                <a:ea typeface="ＭＳ Ｐゴシック" charset="-128"/>
              </a:defRPr>
            </a:lvl6pPr>
            <a:lvl7pPr marL="914400" algn="l" rtl="0" eaLnBrk="1" fontAlgn="base" hangingPunct="1">
              <a:spcBef>
                <a:spcPct val="0"/>
              </a:spcBef>
              <a:spcAft>
                <a:spcPct val="0"/>
              </a:spcAft>
              <a:defRPr sz="4300">
                <a:solidFill>
                  <a:srgbClr val="11488B"/>
                </a:solidFill>
                <a:latin typeface="Gill Sans MT" pitchFamily="34" charset="0"/>
                <a:ea typeface="ＭＳ Ｐゴシック" charset="-128"/>
              </a:defRPr>
            </a:lvl7pPr>
            <a:lvl8pPr marL="1371600" algn="l" rtl="0" eaLnBrk="1" fontAlgn="base" hangingPunct="1">
              <a:spcBef>
                <a:spcPct val="0"/>
              </a:spcBef>
              <a:spcAft>
                <a:spcPct val="0"/>
              </a:spcAft>
              <a:defRPr sz="4300">
                <a:solidFill>
                  <a:srgbClr val="11488B"/>
                </a:solidFill>
                <a:latin typeface="Gill Sans MT" pitchFamily="34" charset="0"/>
                <a:ea typeface="ＭＳ Ｐゴシック" charset="-128"/>
              </a:defRPr>
            </a:lvl8pPr>
            <a:lvl9pPr marL="1828800" algn="l" rtl="0" eaLnBrk="1" fontAlgn="base" hangingPunct="1">
              <a:spcBef>
                <a:spcPct val="0"/>
              </a:spcBef>
              <a:spcAft>
                <a:spcPct val="0"/>
              </a:spcAft>
              <a:defRPr sz="4300">
                <a:solidFill>
                  <a:srgbClr val="11488B"/>
                </a:solidFill>
                <a:latin typeface="Gill Sans MT" pitchFamily="34" charset="0"/>
                <a:ea typeface="ＭＳ Ｐゴシック" charset="-128"/>
              </a:defRPr>
            </a:lvl9pPr>
          </a:lstStyle>
          <a:p>
            <a:pPr algn="ctr"/>
            <a:r>
              <a:rPr lang="en-US" sz="4400" dirty="0"/>
              <a:t>ACTFL Testing Partnerships -  Making a Difference</a:t>
            </a:r>
          </a:p>
        </p:txBody>
      </p:sp>
      <p:pic>
        <p:nvPicPr>
          <p:cNvPr id="5" name="Picture 2" descr="C:\Users\SwenderE\Pictures\Professional\imagesCAUKSJC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3398277" cy="126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66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ACTFL Partnerships</a:t>
            </a:r>
          </a:p>
        </p:txBody>
      </p:sp>
      <p:sp>
        <p:nvSpPr>
          <p:cNvPr id="3" name="Content Placeholder 2"/>
          <p:cNvSpPr>
            <a:spLocks noGrp="1"/>
          </p:cNvSpPr>
          <p:nvPr>
            <p:ph idx="1"/>
          </p:nvPr>
        </p:nvSpPr>
        <p:spPr>
          <a:xfrm>
            <a:off x="1295400" y="1219200"/>
            <a:ext cx="7467600" cy="4114800"/>
          </a:xfrm>
        </p:spPr>
        <p:txBody>
          <a:bodyPr/>
          <a:lstStyle/>
          <a:p>
            <a:r>
              <a:rPr lang="en-US" sz="2800" dirty="0"/>
              <a:t>NATO - BILC</a:t>
            </a:r>
          </a:p>
          <a:p>
            <a:pPr lvl="1"/>
            <a:r>
              <a:rPr lang="en-US" sz="2400" dirty="0"/>
              <a:t>NATO Benchmark Advisory Testing Program  (BAT)</a:t>
            </a:r>
          </a:p>
          <a:p>
            <a:r>
              <a:rPr lang="en-US" sz="3200" dirty="0"/>
              <a:t>Council of Europe </a:t>
            </a:r>
          </a:p>
          <a:p>
            <a:pPr lvl="1"/>
            <a:r>
              <a:rPr lang="en-US" sz="2400" dirty="0"/>
              <a:t>Crosswalk with Common European Framework of Reference (CEFR)</a:t>
            </a:r>
          </a:p>
          <a:p>
            <a:r>
              <a:rPr lang="en-US" sz="2800" dirty="0"/>
              <a:t>Defense Language Institute Foreign Language Center (DLIFLC)</a:t>
            </a:r>
          </a:p>
          <a:p>
            <a:pPr lvl="1"/>
            <a:r>
              <a:rPr lang="en-US" sz="2400" dirty="0"/>
              <a:t>Tester Training and Test Administration</a:t>
            </a:r>
          </a:p>
          <a:p>
            <a:pPr marL="82550" indent="0">
              <a:buNone/>
            </a:pPr>
            <a:endParaRPr lang="en-US" sz="3600" dirty="0"/>
          </a:p>
        </p:txBody>
      </p:sp>
      <p:pic>
        <p:nvPicPr>
          <p:cNvPr id="4" name="Picture 2" descr="C:\Users\SwenderE\Pictures\Professional\imagesCAUKSJ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940" y="5105400"/>
            <a:ext cx="3575282" cy="13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ACTFL Partnerships</a:t>
            </a:r>
          </a:p>
        </p:txBody>
      </p:sp>
      <p:sp>
        <p:nvSpPr>
          <p:cNvPr id="3" name="Content Placeholder 2"/>
          <p:cNvSpPr>
            <a:spLocks noGrp="1"/>
          </p:cNvSpPr>
          <p:nvPr>
            <p:ph idx="1"/>
          </p:nvPr>
        </p:nvSpPr>
        <p:spPr>
          <a:xfrm>
            <a:off x="1295400" y="1219200"/>
            <a:ext cx="7467600" cy="4114800"/>
          </a:xfrm>
        </p:spPr>
        <p:txBody>
          <a:bodyPr/>
          <a:lstStyle/>
          <a:p>
            <a:r>
              <a:rPr lang="en-US" sz="2800" dirty="0"/>
              <a:t>NATO - BILC</a:t>
            </a:r>
          </a:p>
          <a:p>
            <a:pPr lvl="1"/>
            <a:r>
              <a:rPr lang="en-US" sz="2400" dirty="0"/>
              <a:t>NATO Benchmark Advisory Testing Program  (BAT)</a:t>
            </a:r>
          </a:p>
          <a:p>
            <a:r>
              <a:rPr lang="en-US" sz="3200" dirty="0">
                <a:solidFill>
                  <a:schemeClr val="bg1">
                    <a:lumMod val="75000"/>
                  </a:schemeClr>
                </a:solidFill>
              </a:rPr>
              <a:t>Council of Europe </a:t>
            </a:r>
          </a:p>
          <a:p>
            <a:pPr lvl="1"/>
            <a:r>
              <a:rPr lang="en-US" sz="2400" dirty="0">
                <a:solidFill>
                  <a:schemeClr val="bg1">
                    <a:lumMod val="75000"/>
                  </a:schemeClr>
                </a:solidFill>
              </a:rPr>
              <a:t>Crosswalk with Common European Framework of Reference (CEFR)</a:t>
            </a:r>
          </a:p>
          <a:p>
            <a:r>
              <a:rPr lang="en-US" sz="2800" dirty="0">
                <a:solidFill>
                  <a:schemeClr val="bg1">
                    <a:lumMod val="75000"/>
                  </a:schemeClr>
                </a:solidFill>
              </a:rPr>
              <a:t>Defense Language Institute Foreign Language Center (DLIFLC)</a:t>
            </a:r>
          </a:p>
          <a:p>
            <a:pPr lvl="1"/>
            <a:r>
              <a:rPr lang="en-US" sz="2400" dirty="0">
                <a:solidFill>
                  <a:schemeClr val="bg1">
                    <a:lumMod val="75000"/>
                  </a:schemeClr>
                </a:solidFill>
              </a:rPr>
              <a:t>Tester Training and Test Administration</a:t>
            </a:r>
          </a:p>
          <a:p>
            <a:pPr marL="82550" indent="0">
              <a:buNone/>
            </a:pPr>
            <a:endParaRPr lang="en-US" sz="3600" dirty="0"/>
          </a:p>
        </p:txBody>
      </p:sp>
      <p:pic>
        <p:nvPicPr>
          <p:cNvPr id="4" name="Picture 2" descr="C:\Users\SwenderE\Pictures\Professional\imagesCAUKSJ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940" y="5105400"/>
            <a:ext cx="3575282" cy="13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9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ACTFL and BILC Testing Partnership</a:t>
            </a:r>
          </a:p>
        </p:txBody>
      </p:sp>
      <p:sp>
        <p:nvSpPr>
          <p:cNvPr id="3" name="Content Placeholder 2"/>
          <p:cNvSpPr>
            <a:spLocks noGrp="1"/>
          </p:cNvSpPr>
          <p:nvPr>
            <p:ph idx="1"/>
          </p:nvPr>
        </p:nvSpPr>
        <p:spPr>
          <a:xfrm>
            <a:off x="1371600" y="1504592"/>
            <a:ext cx="7499350" cy="4800600"/>
          </a:xfrm>
        </p:spPr>
        <p:txBody>
          <a:bodyPr/>
          <a:lstStyle/>
          <a:p>
            <a:pPr marL="82550" indent="0">
              <a:buNone/>
            </a:pPr>
            <a:r>
              <a:rPr lang="en-US" altLang="en-US" sz="4800" dirty="0"/>
              <a:t>NATO BAT</a:t>
            </a:r>
            <a:endParaRPr lang="en-US" altLang="en-US" dirty="0"/>
          </a:p>
          <a:p>
            <a:r>
              <a:rPr lang="en-US" altLang="en-US" sz="2800" dirty="0"/>
              <a:t>To provide an external measure against which nations can compare their national STANAG test results</a:t>
            </a:r>
          </a:p>
          <a:p>
            <a:r>
              <a:rPr lang="en-US" altLang="en-US" sz="2800" dirty="0"/>
              <a:t>To promote relative parity of scale interpretation and application across national testing programs</a:t>
            </a:r>
          </a:p>
          <a:p>
            <a:r>
              <a:rPr lang="en-US" altLang="en-US" sz="2800" dirty="0"/>
              <a:t>To standardize what is tested and how it is tested</a:t>
            </a:r>
          </a:p>
          <a:p>
            <a:endParaRPr lang="en-US" dirty="0"/>
          </a:p>
        </p:txBody>
      </p:sp>
      <p:pic>
        <p:nvPicPr>
          <p:cNvPr id="4" name="Picture 2" descr="C:\Users\SwenderE\Pictures\Professional\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0571">
            <a:off x="5574952" y="1166152"/>
            <a:ext cx="1543034" cy="93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9350" cy="1143000"/>
          </a:xfrm>
        </p:spPr>
        <p:txBody>
          <a:bodyPr/>
          <a:lstStyle/>
          <a:p>
            <a:br>
              <a:rPr lang="en-US" sz="4000" dirty="0"/>
            </a:br>
            <a:r>
              <a:rPr lang="en-US" sz="4400" dirty="0"/>
              <a:t>NATO BAT</a:t>
            </a:r>
          </a:p>
        </p:txBody>
      </p:sp>
      <p:sp>
        <p:nvSpPr>
          <p:cNvPr id="3" name="Content Placeholder 2"/>
          <p:cNvSpPr>
            <a:spLocks noGrp="1"/>
          </p:cNvSpPr>
          <p:nvPr>
            <p:ph idx="1"/>
          </p:nvPr>
        </p:nvSpPr>
        <p:spPr>
          <a:xfrm>
            <a:off x="1295400" y="1219200"/>
            <a:ext cx="7499350" cy="4800600"/>
          </a:xfrm>
        </p:spPr>
        <p:txBody>
          <a:bodyPr/>
          <a:lstStyle/>
          <a:p>
            <a:r>
              <a:rPr lang="en-US" dirty="0"/>
              <a:t>English for 4-skills  </a:t>
            </a:r>
          </a:p>
          <a:p>
            <a:r>
              <a:rPr lang="en-US" altLang="en-US" dirty="0"/>
              <a:t>Launched as a volunteer, collaborative project to develop a Reading Test</a:t>
            </a:r>
          </a:p>
          <a:p>
            <a:r>
              <a:rPr lang="en-US" altLang="en-US" dirty="0"/>
              <a:t>BILC Test Working Group developed Reading and Listening items</a:t>
            </a:r>
          </a:p>
          <a:p>
            <a:pPr lvl="1"/>
            <a:r>
              <a:rPr lang="en-US" altLang="en-US" dirty="0"/>
              <a:t>13 members from 8 nations</a:t>
            </a:r>
          </a:p>
          <a:p>
            <a:pPr lvl="1"/>
            <a:r>
              <a:rPr lang="en-US" altLang="en-US" dirty="0"/>
              <a:t>Contributions received from many other nations</a:t>
            </a:r>
            <a:r>
              <a:rPr lang="en-US" dirty="0"/>
              <a:t> </a:t>
            </a:r>
          </a:p>
        </p:txBody>
      </p:sp>
    </p:spTree>
    <p:extLst>
      <p:ext uri="{BB962C8B-B14F-4D97-AF65-F5344CB8AC3E}">
        <p14:creationId xmlns:p14="http://schemas.microsoft.com/office/powerpoint/2010/main" val="78649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9350" cy="1143000"/>
          </a:xfrm>
        </p:spPr>
        <p:txBody>
          <a:bodyPr/>
          <a:lstStyle/>
          <a:p>
            <a:br>
              <a:rPr lang="en-US" sz="4000" dirty="0"/>
            </a:br>
            <a:r>
              <a:rPr lang="en-US" sz="4400" dirty="0"/>
              <a:t>ACT Contract to ACTFL</a:t>
            </a:r>
          </a:p>
        </p:txBody>
      </p:sp>
      <p:sp>
        <p:nvSpPr>
          <p:cNvPr id="3" name="Content Placeholder 2"/>
          <p:cNvSpPr>
            <a:spLocks noGrp="1"/>
          </p:cNvSpPr>
          <p:nvPr>
            <p:ph idx="1"/>
          </p:nvPr>
        </p:nvSpPr>
        <p:spPr>
          <a:xfrm>
            <a:off x="1295400" y="1219200"/>
            <a:ext cx="7499350" cy="4800600"/>
          </a:xfrm>
        </p:spPr>
        <p:txBody>
          <a:bodyPr/>
          <a:lstStyle/>
          <a:p>
            <a:endParaRPr lang="en-US" dirty="0"/>
          </a:p>
          <a:p>
            <a:r>
              <a:rPr lang="en-US" dirty="0"/>
              <a:t>Development of Speaking and Writing</a:t>
            </a:r>
          </a:p>
          <a:p>
            <a:r>
              <a:rPr lang="en-US" dirty="0"/>
              <a:t>Test Validation</a:t>
            </a:r>
          </a:p>
          <a:p>
            <a:r>
              <a:rPr lang="en-US" dirty="0"/>
              <a:t>Administration of 200 BATs </a:t>
            </a:r>
          </a:p>
          <a:p>
            <a:r>
              <a:rPr lang="en-US" dirty="0"/>
              <a:t>BAT scores compared to National scores</a:t>
            </a:r>
          </a:p>
          <a:p>
            <a:r>
              <a:rPr lang="en-US" dirty="0"/>
              <a:t>Outcomes reported at BILC Seminar in Copenhagen</a:t>
            </a:r>
          </a:p>
          <a:p>
            <a:pPr lvl="1"/>
            <a:endParaRPr lang="en-US" dirty="0"/>
          </a:p>
        </p:txBody>
      </p:sp>
    </p:spTree>
    <p:extLst>
      <p:ext uri="{BB962C8B-B14F-4D97-AF65-F5344CB8AC3E}">
        <p14:creationId xmlns:p14="http://schemas.microsoft.com/office/powerpoint/2010/main" val="205781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BAT Reading and Listening Tests</a:t>
            </a:r>
            <a:endParaRPr lang="en-US" dirty="0"/>
          </a:p>
        </p:txBody>
      </p:sp>
      <p:sp>
        <p:nvSpPr>
          <p:cNvPr id="3" name="Content Placeholder 2"/>
          <p:cNvSpPr>
            <a:spLocks noGrp="1"/>
          </p:cNvSpPr>
          <p:nvPr>
            <p:ph idx="1"/>
          </p:nvPr>
        </p:nvSpPr>
        <p:spPr>
          <a:xfrm>
            <a:off x="1143000" y="1447800"/>
            <a:ext cx="7791450" cy="4800600"/>
          </a:xfrm>
        </p:spPr>
        <p:txBody>
          <a:bodyPr/>
          <a:lstStyle/>
          <a:p>
            <a:pPr eaLnBrk="1" hangingPunct="1">
              <a:lnSpc>
                <a:spcPct val="80000"/>
              </a:lnSpc>
            </a:pPr>
            <a:endParaRPr lang="en-US" altLang="en-US" dirty="0"/>
          </a:p>
          <a:p>
            <a:pPr eaLnBrk="1" hangingPunct="1">
              <a:lnSpc>
                <a:spcPct val="80000"/>
              </a:lnSpc>
            </a:pPr>
            <a:r>
              <a:rPr lang="en-US" altLang="en-US" dirty="0"/>
              <a:t>Internet-delivered and computer scored</a:t>
            </a:r>
          </a:p>
          <a:p>
            <a:pPr eaLnBrk="1" hangingPunct="1">
              <a:lnSpc>
                <a:spcPct val="80000"/>
              </a:lnSpc>
            </a:pPr>
            <a:r>
              <a:rPr lang="en-US" altLang="en-US" dirty="0"/>
              <a:t>Criterion-referenced tests</a:t>
            </a:r>
          </a:p>
          <a:p>
            <a:pPr eaLnBrk="1" hangingPunct="1">
              <a:lnSpc>
                <a:spcPct val="80000"/>
              </a:lnSpc>
            </a:pPr>
            <a:r>
              <a:rPr lang="en-US" altLang="en-US" dirty="0"/>
              <a:t>Each proficiency level is tested separately</a:t>
            </a:r>
          </a:p>
          <a:p>
            <a:pPr eaLnBrk="1" hangingPunct="1">
              <a:lnSpc>
                <a:spcPct val="80000"/>
              </a:lnSpc>
            </a:pPr>
            <a:r>
              <a:rPr lang="en-US" altLang="en-US" dirty="0"/>
              <a:t>The proficiency rating is assigned based on two separate scores</a:t>
            </a:r>
          </a:p>
          <a:p>
            <a:pPr lvl="1" eaLnBrk="1" hangingPunct="1">
              <a:lnSpc>
                <a:spcPct val="80000"/>
              </a:lnSpc>
            </a:pPr>
            <a:r>
              <a:rPr lang="en-US" altLang="en-US" dirty="0"/>
              <a:t>“Floor” – sustained ability across a range of tasks and contexts specific to one level</a:t>
            </a:r>
          </a:p>
          <a:p>
            <a:pPr lvl="1" eaLnBrk="1" hangingPunct="1">
              <a:lnSpc>
                <a:spcPct val="80000"/>
              </a:lnSpc>
            </a:pPr>
            <a:r>
              <a:rPr lang="en-US" altLang="en-US" dirty="0"/>
              <a:t>“Ceiling” – non-sustained ability at the next higher proficiency level</a:t>
            </a:r>
          </a:p>
          <a:p>
            <a:pPr marL="82550" indent="0">
              <a:buNone/>
            </a:pPr>
            <a:endParaRPr lang="en-US" dirty="0"/>
          </a:p>
        </p:txBody>
      </p:sp>
    </p:spTree>
    <p:extLst>
      <p:ext uri="{BB962C8B-B14F-4D97-AF65-F5344CB8AC3E}">
        <p14:creationId xmlns:p14="http://schemas.microsoft.com/office/powerpoint/2010/main" val="6639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a:t>BAT Speaking Test  (BAT-S)</a:t>
            </a:r>
          </a:p>
        </p:txBody>
      </p:sp>
      <p:sp>
        <p:nvSpPr>
          <p:cNvPr id="24578" name="Rectangle 3"/>
          <p:cNvSpPr>
            <a:spLocks noGrp="1" noChangeArrowheads="1"/>
          </p:cNvSpPr>
          <p:nvPr>
            <p:ph type="body" idx="1"/>
          </p:nvPr>
        </p:nvSpPr>
        <p:spPr>
          <a:xfrm>
            <a:off x="1250192" y="1219200"/>
            <a:ext cx="7867650" cy="5029200"/>
          </a:xfrm>
        </p:spPr>
        <p:txBody>
          <a:bodyPr/>
          <a:lstStyle/>
          <a:p>
            <a:pPr>
              <a:lnSpc>
                <a:spcPct val="90000"/>
              </a:lnSpc>
            </a:pPr>
            <a:r>
              <a:rPr lang="en-US" altLang="en-US" sz="2800" dirty="0"/>
              <a:t>Telephonic Oral Proficiency Interview</a:t>
            </a:r>
          </a:p>
          <a:p>
            <a:pPr>
              <a:lnSpc>
                <a:spcPct val="90000"/>
              </a:lnSpc>
            </a:pPr>
            <a:r>
              <a:rPr lang="en-US" altLang="en-US" sz="2800" dirty="0"/>
              <a:t>Standardized structure of “level checks” and “probes”</a:t>
            </a:r>
          </a:p>
          <a:p>
            <a:pPr>
              <a:lnSpc>
                <a:spcPct val="90000"/>
              </a:lnSpc>
            </a:pPr>
            <a:r>
              <a:rPr lang="en-US" altLang="en-US" sz="2800" dirty="0"/>
              <a:t>NATO specific role-play situation</a:t>
            </a:r>
          </a:p>
          <a:p>
            <a:pPr>
              <a:lnSpc>
                <a:spcPct val="90000"/>
              </a:lnSpc>
            </a:pPr>
            <a:r>
              <a:rPr lang="en-US" altLang="en-US" sz="2800" dirty="0"/>
              <a:t>Conducted and rated by one certified BAT-S Tester</a:t>
            </a:r>
          </a:p>
          <a:p>
            <a:pPr>
              <a:lnSpc>
                <a:spcPct val="90000"/>
              </a:lnSpc>
            </a:pPr>
            <a:r>
              <a:rPr lang="en-US" altLang="en-US" sz="2800" dirty="0"/>
              <a:t>Independently second rated by a separate certified tester or rater</a:t>
            </a:r>
          </a:p>
          <a:p>
            <a:pPr>
              <a:lnSpc>
                <a:spcPct val="90000"/>
              </a:lnSpc>
            </a:pPr>
            <a:r>
              <a:rPr lang="en-US" altLang="en-US" sz="2800" dirty="0"/>
              <a:t>Major level and plus level scores are assigned</a:t>
            </a:r>
          </a:p>
          <a:p>
            <a:pPr lvl="1">
              <a:lnSpc>
                <a:spcPct val="90000"/>
              </a:lnSpc>
            </a:pPr>
            <a:r>
              <a:rPr lang="en-US" altLang="en-US" sz="2400" dirty="0"/>
              <a:t>Ratings must agree exactly</a:t>
            </a:r>
          </a:p>
          <a:p>
            <a:pPr lvl="1">
              <a:lnSpc>
                <a:spcPct val="90000"/>
              </a:lnSpc>
            </a:pPr>
            <a:r>
              <a:rPr lang="en-US" altLang="en-US" sz="2400" dirty="0"/>
              <a:t>Discrepancies are arbitrated</a:t>
            </a:r>
          </a:p>
          <a:p>
            <a:pPr lvl="1">
              <a:lnSpc>
                <a:spcPct val="90000"/>
              </a:lnSpc>
            </a:pPr>
            <a:endParaRPr lang="en-US" altLang="en-US" sz="2000" dirty="0"/>
          </a:p>
        </p:txBody>
      </p:sp>
    </p:spTree>
    <p:extLst>
      <p:ext uri="{BB962C8B-B14F-4D97-AF65-F5344CB8AC3E}">
        <p14:creationId xmlns:p14="http://schemas.microsoft.com/office/powerpoint/2010/main" val="396237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en-US" dirty="0"/>
              <a:t>BAT Writing Test  (BAT-W)</a:t>
            </a:r>
          </a:p>
        </p:txBody>
      </p:sp>
      <p:sp>
        <p:nvSpPr>
          <p:cNvPr id="25602" name="Rectangle 3"/>
          <p:cNvSpPr>
            <a:spLocks noGrp="1" noChangeArrowheads="1"/>
          </p:cNvSpPr>
          <p:nvPr>
            <p:ph type="body" idx="1"/>
          </p:nvPr>
        </p:nvSpPr>
        <p:spPr>
          <a:xfrm>
            <a:off x="1219200" y="1447800"/>
            <a:ext cx="7715250" cy="4800600"/>
          </a:xfrm>
        </p:spPr>
        <p:txBody>
          <a:bodyPr/>
          <a:lstStyle/>
          <a:p>
            <a:pPr>
              <a:lnSpc>
                <a:spcPct val="80000"/>
              </a:lnSpc>
            </a:pPr>
            <a:r>
              <a:rPr lang="en-US" altLang="en-US" dirty="0"/>
              <a:t>Internet-delivered</a:t>
            </a:r>
          </a:p>
          <a:p>
            <a:pPr>
              <a:lnSpc>
                <a:spcPct val="80000"/>
              </a:lnSpc>
            </a:pPr>
            <a:r>
              <a:rPr lang="en-US" altLang="en-US" dirty="0"/>
              <a:t>Open constructed response</a:t>
            </a:r>
          </a:p>
          <a:p>
            <a:pPr>
              <a:lnSpc>
                <a:spcPct val="80000"/>
              </a:lnSpc>
            </a:pPr>
            <a:r>
              <a:rPr lang="en-US" altLang="en-US" dirty="0"/>
              <a:t>Four, multi-level, prompts</a:t>
            </a:r>
          </a:p>
          <a:p>
            <a:pPr lvl="1">
              <a:lnSpc>
                <a:spcPct val="80000"/>
              </a:lnSpc>
            </a:pPr>
            <a:r>
              <a:rPr lang="en-US" altLang="en-US" dirty="0"/>
              <a:t>Prompts target tasks and contexts of STANAG levels 1,2,3</a:t>
            </a:r>
          </a:p>
          <a:p>
            <a:pPr lvl="1">
              <a:lnSpc>
                <a:spcPct val="80000"/>
              </a:lnSpc>
            </a:pPr>
            <a:r>
              <a:rPr lang="en-US" altLang="en-US" dirty="0"/>
              <a:t>NATO specific prompt</a:t>
            </a:r>
          </a:p>
          <a:p>
            <a:pPr>
              <a:lnSpc>
                <a:spcPct val="80000"/>
              </a:lnSpc>
            </a:pPr>
            <a:r>
              <a:rPr lang="en-US" altLang="en-US" dirty="0"/>
              <a:t>Rated by a minimum of two certified BAT-W Raters</a:t>
            </a:r>
          </a:p>
          <a:p>
            <a:pPr lvl="1">
              <a:lnSpc>
                <a:spcPct val="80000"/>
              </a:lnSpc>
            </a:pPr>
            <a:r>
              <a:rPr lang="en-US" altLang="en-US" dirty="0"/>
              <a:t>Ratings must agree exactly</a:t>
            </a:r>
          </a:p>
          <a:p>
            <a:pPr lvl="1">
              <a:lnSpc>
                <a:spcPct val="80000"/>
              </a:lnSpc>
            </a:pPr>
            <a:r>
              <a:rPr lang="en-US" altLang="en-US" dirty="0"/>
              <a:t>Major level and plus level scores are assigned</a:t>
            </a:r>
          </a:p>
          <a:p>
            <a:pPr lvl="1">
              <a:lnSpc>
                <a:spcPct val="80000"/>
              </a:lnSpc>
            </a:pPr>
            <a:r>
              <a:rPr lang="en-US" altLang="en-US" dirty="0"/>
              <a:t>Discrepancies are arbitrated</a:t>
            </a:r>
          </a:p>
          <a:p>
            <a:pPr lvl="1">
              <a:lnSpc>
                <a:spcPct val="80000"/>
              </a:lnSpc>
            </a:pPr>
            <a:endParaRPr lang="en-US" altLang="en-US" sz="2400" dirty="0"/>
          </a:p>
        </p:txBody>
      </p:sp>
    </p:spTree>
    <p:extLst>
      <p:ext uri="{BB962C8B-B14F-4D97-AF65-F5344CB8AC3E}">
        <p14:creationId xmlns:p14="http://schemas.microsoft.com/office/powerpoint/2010/main" val="262266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sz="4000" dirty="0"/>
              <a:t>Current Status of BAT Testing</a:t>
            </a:r>
            <a:endParaRPr lang="en-US" dirty="0"/>
          </a:p>
        </p:txBody>
      </p:sp>
      <p:sp>
        <p:nvSpPr>
          <p:cNvPr id="3" name="Content Placeholder 2"/>
          <p:cNvSpPr>
            <a:spLocks noGrp="1"/>
          </p:cNvSpPr>
          <p:nvPr>
            <p:ph idx="1"/>
          </p:nvPr>
        </p:nvSpPr>
        <p:spPr>
          <a:xfrm>
            <a:off x="1143000" y="1524000"/>
            <a:ext cx="7651750" cy="4800600"/>
          </a:xfrm>
        </p:spPr>
        <p:txBody>
          <a:bodyPr/>
          <a:lstStyle/>
          <a:p>
            <a:r>
              <a:rPr lang="en-US" dirty="0"/>
              <a:t>Research initiatives</a:t>
            </a:r>
          </a:p>
          <a:p>
            <a:r>
              <a:rPr lang="en-US" dirty="0"/>
              <a:t>Ongoing BAT testing since initial contract </a:t>
            </a:r>
          </a:p>
          <a:p>
            <a:r>
              <a:rPr lang="en-US" dirty="0"/>
              <a:t>Speaking and Writing available on demand</a:t>
            </a:r>
          </a:p>
          <a:p>
            <a:r>
              <a:rPr lang="en-US" dirty="0"/>
              <a:t>Continued development of BAT-R and BAT –L into Computer-adaptive (CAT) format</a:t>
            </a:r>
          </a:p>
          <a:p>
            <a:endParaRPr lang="en-US" dirty="0"/>
          </a:p>
        </p:txBody>
      </p:sp>
    </p:spTree>
    <p:extLst>
      <p:ext uri="{BB962C8B-B14F-4D97-AF65-F5344CB8AC3E}">
        <p14:creationId xmlns:p14="http://schemas.microsoft.com/office/powerpoint/2010/main" val="237175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76200"/>
            <a:ext cx="7772400" cy="1143000"/>
          </a:xfrm>
        </p:spPr>
        <p:txBody>
          <a:bodyPr/>
          <a:lstStyle/>
          <a:p>
            <a:pPr algn="ctr"/>
            <a:r>
              <a:rPr lang="en-US" sz="3600" dirty="0"/>
              <a:t>NATO BAT Testing </a:t>
            </a:r>
            <a:br>
              <a:rPr lang="en-US" sz="3600" dirty="0"/>
            </a:br>
            <a:r>
              <a:rPr lang="en-US" sz="3600" dirty="0"/>
              <a:t>2009-2014</a:t>
            </a:r>
          </a:p>
        </p:txBody>
      </p:sp>
      <p:sp>
        <p:nvSpPr>
          <p:cNvPr id="6" name="Content Placeholder 5"/>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94254989"/>
              </p:ext>
            </p:extLst>
          </p:nvPr>
        </p:nvGraphicFramePr>
        <p:xfrm>
          <a:off x="1122273" y="1295400"/>
          <a:ext cx="7869327" cy="4873884"/>
        </p:xfrm>
        <a:graphic>
          <a:graphicData uri="http://schemas.openxmlformats.org/drawingml/2006/table">
            <a:tbl>
              <a:tblPr firstRow="1" lastCol="1" bandRow="1">
                <a:tableStyleId>{5C22544A-7EE6-4342-B048-85BDC9FD1C3A}</a:tableStyleId>
              </a:tblPr>
              <a:tblGrid>
                <a:gridCol w="1094014">
                  <a:extLst>
                    <a:ext uri="{9D8B030D-6E8A-4147-A177-3AD203B41FA5}">
                      <a16:colId xmlns:a16="http://schemas.microsoft.com/office/drawing/2014/main" val="20000"/>
                    </a:ext>
                  </a:extLst>
                </a:gridCol>
                <a:gridCol w="1305243">
                  <a:extLst>
                    <a:ext uri="{9D8B030D-6E8A-4147-A177-3AD203B41FA5}">
                      <a16:colId xmlns:a16="http://schemas.microsoft.com/office/drawing/2014/main" val="20001"/>
                    </a:ext>
                  </a:extLst>
                </a:gridCol>
                <a:gridCol w="1094014">
                  <a:extLst>
                    <a:ext uri="{9D8B030D-6E8A-4147-A177-3AD203B41FA5}">
                      <a16:colId xmlns:a16="http://schemas.microsoft.com/office/drawing/2014/main" val="20002"/>
                    </a:ext>
                  </a:extLst>
                </a:gridCol>
                <a:gridCol w="1094014">
                  <a:extLst>
                    <a:ext uri="{9D8B030D-6E8A-4147-A177-3AD203B41FA5}">
                      <a16:colId xmlns:a16="http://schemas.microsoft.com/office/drawing/2014/main" val="20003"/>
                    </a:ext>
                  </a:extLst>
                </a:gridCol>
                <a:gridCol w="1094014">
                  <a:extLst>
                    <a:ext uri="{9D8B030D-6E8A-4147-A177-3AD203B41FA5}">
                      <a16:colId xmlns:a16="http://schemas.microsoft.com/office/drawing/2014/main" val="20004"/>
                    </a:ext>
                  </a:extLst>
                </a:gridCol>
                <a:gridCol w="1094014">
                  <a:extLst>
                    <a:ext uri="{9D8B030D-6E8A-4147-A177-3AD203B41FA5}">
                      <a16:colId xmlns:a16="http://schemas.microsoft.com/office/drawing/2014/main" val="20005"/>
                    </a:ext>
                  </a:extLst>
                </a:gridCol>
                <a:gridCol w="1094014">
                  <a:extLst>
                    <a:ext uri="{9D8B030D-6E8A-4147-A177-3AD203B41FA5}">
                      <a16:colId xmlns:a16="http://schemas.microsoft.com/office/drawing/2014/main" val="20006"/>
                    </a:ext>
                  </a:extLst>
                </a:gridCol>
              </a:tblGrid>
              <a:tr h="736936">
                <a:tc>
                  <a:txBody>
                    <a:bodyPr/>
                    <a:lstStyle/>
                    <a:p>
                      <a:pPr algn="ctr"/>
                      <a:r>
                        <a:rPr lang="en-US" dirty="0"/>
                        <a:t>Year</a:t>
                      </a:r>
                    </a:p>
                  </a:txBody>
                  <a:tcPr anchor="ctr"/>
                </a:tc>
                <a:tc>
                  <a:txBody>
                    <a:bodyPr/>
                    <a:lstStyle/>
                    <a:p>
                      <a:pPr algn="ctr"/>
                      <a:r>
                        <a:rPr lang="en-US" dirty="0"/>
                        <a:t>Countries</a:t>
                      </a:r>
                    </a:p>
                  </a:txBody>
                  <a:tcPr anchor="ctr"/>
                </a:tc>
                <a:tc>
                  <a:txBody>
                    <a:bodyPr/>
                    <a:lstStyle/>
                    <a:p>
                      <a:pPr algn="ctr"/>
                      <a:r>
                        <a:rPr lang="en-US" dirty="0"/>
                        <a:t>BAT-L</a:t>
                      </a:r>
                    </a:p>
                  </a:txBody>
                  <a:tcPr anchor="ctr"/>
                </a:tc>
                <a:tc>
                  <a:txBody>
                    <a:bodyPr/>
                    <a:lstStyle/>
                    <a:p>
                      <a:pPr algn="ctr"/>
                      <a:r>
                        <a:rPr lang="en-US" dirty="0"/>
                        <a:t>BAT-S</a:t>
                      </a:r>
                    </a:p>
                  </a:txBody>
                  <a:tcPr anchor="ctr"/>
                </a:tc>
                <a:tc>
                  <a:txBody>
                    <a:bodyPr/>
                    <a:lstStyle/>
                    <a:p>
                      <a:pPr algn="ctr"/>
                      <a:r>
                        <a:rPr lang="en-US" dirty="0"/>
                        <a:t>BAT-R</a:t>
                      </a:r>
                    </a:p>
                  </a:txBody>
                  <a:tcPr anchor="ctr"/>
                </a:tc>
                <a:tc>
                  <a:txBody>
                    <a:bodyPr/>
                    <a:lstStyle/>
                    <a:p>
                      <a:pPr algn="ctr"/>
                      <a:r>
                        <a:rPr lang="en-US" dirty="0"/>
                        <a:t>BAT-W</a:t>
                      </a:r>
                    </a:p>
                  </a:txBody>
                  <a:tcPr anchor="ctr"/>
                </a:tc>
                <a:tc>
                  <a:txBody>
                    <a:bodyPr/>
                    <a:lstStyle/>
                    <a:p>
                      <a:pPr algn="ctr"/>
                      <a:r>
                        <a:rPr lang="en-US" dirty="0"/>
                        <a:t>All Tests</a:t>
                      </a:r>
                    </a:p>
                  </a:txBody>
                  <a:tcPr anchor="ctr"/>
                </a:tc>
                <a:extLst>
                  <a:ext uri="{0D108BD9-81ED-4DB2-BD59-A6C34878D82A}">
                    <a16:rowId xmlns:a16="http://schemas.microsoft.com/office/drawing/2014/main" val="10000"/>
                  </a:ext>
                </a:extLst>
              </a:tr>
              <a:tr h="574857">
                <a:tc>
                  <a:txBody>
                    <a:bodyPr/>
                    <a:lstStyle/>
                    <a:p>
                      <a:pPr algn="ctr"/>
                      <a:r>
                        <a:rPr lang="en-US" dirty="0"/>
                        <a:t>2009</a:t>
                      </a:r>
                    </a:p>
                  </a:txBody>
                  <a:tcPr anchor="ctr"/>
                </a:tc>
                <a:tc>
                  <a:txBody>
                    <a:bodyPr/>
                    <a:lstStyle/>
                    <a:p>
                      <a:pPr algn="ctr"/>
                      <a:r>
                        <a:rPr lang="en-US" dirty="0"/>
                        <a:t>12</a:t>
                      </a:r>
                    </a:p>
                  </a:txBody>
                  <a:tcPr anchor="ctr"/>
                </a:tc>
                <a:tc>
                  <a:txBody>
                    <a:bodyPr/>
                    <a:lstStyle/>
                    <a:p>
                      <a:pPr algn="ctr"/>
                      <a:r>
                        <a:rPr lang="en-US" dirty="0"/>
                        <a:t>179</a:t>
                      </a:r>
                    </a:p>
                  </a:txBody>
                  <a:tcPr anchor="ctr"/>
                </a:tc>
                <a:tc>
                  <a:txBody>
                    <a:bodyPr/>
                    <a:lstStyle/>
                    <a:p>
                      <a:pPr algn="ctr"/>
                      <a:r>
                        <a:rPr lang="en-US" dirty="0"/>
                        <a:t>163</a:t>
                      </a:r>
                    </a:p>
                  </a:txBody>
                  <a:tcPr anchor="ctr"/>
                </a:tc>
                <a:tc>
                  <a:txBody>
                    <a:bodyPr/>
                    <a:lstStyle/>
                    <a:p>
                      <a:pPr algn="ctr"/>
                      <a:r>
                        <a:rPr lang="en-US" dirty="0"/>
                        <a:t>178</a:t>
                      </a:r>
                    </a:p>
                  </a:txBody>
                  <a:tcPr anchor="ctr"/>
                </a:tc>
                <a:tc>
                  <a:txBody>
                    <a:bodyPr/>
                    <a:lstStyle/>
                    <a:p>
                      <a:pPr algn="ctr"/>
                      <a:r>
                        <a:rPr lang="en-US" dirty="0"/>
                        <a:t>179</a:t>
                      </a:r>
                    </a:p>
                  </a:txBody>
                  <a:tcPr anchor="ctr"/>
                </a:tc>
                <a:tc>
                  <a:txBody>
                    <a:bodyPr/>
                    <a:lstStyle/>
                    <a:p>
                      <a:pPr algn="ctr"/>
                      <a:r>
                        <a:rPr lang="en-US" dirty="0"/>
                        <a:t>699</a:t>
                      </a:r>
                    </a:p>
                  </a:txBody>
                  <a:tcPr anchor="ctr"/>
                </a:tc>
                <a:extLst>
                  <a:ext uri="{0D108BD9-81ED-4DB2-BD59-A6C34878D82A}">
                    <a16:rowId xmlns:a16="http://schemas.microsoft.com/office/drawing/2014/main" val="10001"/>
                  </a:ext>
                </a:extLst>
              </a:tr>
              <a:tr h="574857">
                <a:tc>
                  <a:txBody>
                    <a:bodyPr/>
                    <a:lstStyle/>
                    <a:p>
                      <a:pPr algn="ctr"/>
                      <a:r>
                        <a:rPr lang="en-US" dirty="0"/>
                        <a:t>2010</a:t>
                      </a:r>
                    </a:p>
                  </a:txBody>
                  <a:tcPr anchor="ctr"/>
                </a:tc>
                <a:tc>
                  <a:txBody>
                    <a:bodyPr/>
                    <a:lstStyle/>
                    <a:p>
                      <a:pPr algn="ctr"/>
                      <a:r>
                        <a:rPr lang="en-US" dirty="0"/>
                        <a:t>1</a:t>
                      </a:r>
                    </a:p>
                  </a:txBody>
                  <a:tcPr anchor="ctr"/>
                </a:tc>
                <a:tc>
                  <a:txBody>
                    <a:bodyPr/>
                    <a:lstStyle/>
                    <a:p>
                      <a:pPr algn="ctr"/>
                      <a:endParaRPr lang="en-US" dirty="0"/>
                    </a:p>
                  </a:txBody>
                  <a:tcPr anchor="ctr"/>
                </a:tc>
                <a:tc>
                  <a:txBody>
                    <a:bodyPr/>
                    <a:lstStyle/>
                    <a:p>
                      <a:pPr algn="ctr"/>
                      <a:r>
                        <a:rPr lang="en-US" dirty="0"/>
                        <a:t>142</a:t>
                      </a:r>
                    </a:p>
                  </a:txBody>
                  <a:tcPr anchor="ctr"/>
                </a:tc>
                <a:tc>
                  <a:txBody>
                    <a:bodyPr/>
                    <a:lstStyle/>
                    <a:p>
                      <a:pPr algn="ctr"/>
                      <a:endParaRPr lang="en-US" dirty="0"/>
                    </a:p>
                  </a:txBody>
                  <a:tcPr anchor="ctr"/>
                </a:tc>
                <a:tc>
                  <a:txBody>
                    <a:bodyPr/>
                    <a:lstStyle/>
                    <a:p>
                      <a:pPr algn="ctr"/>
                      <a:r>
                        <a:rPr lang="en-US" dirty="0"/>
                        <a:t>80</a:t>
                      </a:r>
                    </a:p>
                  </a:txBody>
                  <a:tcPr anchor="ctr"/>
                </a:tc>
                <a:tc>
                  <a:txBody>
                    <a:bodyPr/>
                    <a:lstStyle/>
                    <a:p>
                      <a:pPr algn="ctr"/>
                      <a:r>
                        <a:rPr lang="en-US" dirty="0"/>
                        <a:t>222</a:t>
                      </a:r>
                    </a:p>
                  </a:txBody>
                  <a:tcPr anchor="ctr"/>
                </a:tc>
                <a:extLst>
                  <a:ext uri="{0D108BD9-81ED-4DB2-BD59-A6C34878D82A}">
                    <a16:rowId xmlns:a16="http://schemas.microsoft.com/office/drawing/2014/main" val="10002"/>
                  </a:ext>
                </a:extLst>
              </a:tr>
              <a:tr h="574857">
                <a:tc>
                  <a:txBody>
                    <a:bodyPr/>
                    <a:lstStyle/>
                    <a:p>
                      <a:pPr algn="ctr"/>
                      <a:r>
                        <a:rPr lang="en-US" dirty="0"/>
                        <a:t>2011</a:t>
                      </a:r>
                    </a:p>
                  </a:txBody>
                  <a:tcPr anchor="ctr"/>
                </a:tc>
                <a:tc>
                  <a:txBody>
                    <a:bodyPr/>
                    <a:lstStyle/>
                    <a:p>
                      <a:pPr algn="ctr"/>
                      <a:r>
                        <a:rPr lang="en-US" dirty="0"/>
                        <a:t>2</a:t>
                      </a:r>
                    </a:p>
                  </a:txBody>
                  <a:tcPr anchor="ctr"/>
                </a:tc>
                <a:tc>
                  <a:txBody>
                    <a:bodyPr/>
                    <a:lstStyle/>
                    <a:p>
                      <a:pPr algn="ctr"/>
                      <a:r>
                        <a:rPr lang="en-US" dirty="0"/>
                        <a:t>69</a:t>
                      </a:r>
                    </a:p>
                  </a:txBody>
                  <a:tcPr anchor="ctr"/>
                </a:tc>
                <a:tc>
                  <a:txBody>
                    <a:bodyPr/>
                    <a:lstStyle/>
                    <a:p>
                      <a:pPr algn="ctr"/>
                      <a:r>
                        <a:rPr lang="en-US" dirty="0"/>
                        <a:t>67</a:t>
                      </a:r>
                    </a:p>
                  </a:txBody>
                  <a:tcPr anchor="ctr"/>
                </a:tc>
                <a:tc>
                  <a:txBody>
                    <a:bodyPr/>
                    <a:lstStyle/>
                    <a:p>
                      <a:pPr algn="ctr"/>
                      <a:r>
                        <a:rPr lang="en-US" dirty="0"/>
                        <a:t>62</a:t>
                      </a:r>
                    </a:p>
                  </a:txBody>
                  <a:tcPr anchor="ctr"/>
                </a:tc>
                <a:tc>
                  <a:txBody>
                    <a:bodyPr/>
                    <a:lstStyle/>
                    <a:p>
                      <a:pPr algn="ctr"/>
                      <a:r>
                        <a:rPr lang="en-US" dirty="0"/>
                        <a:t>43</a:t>
                      </a:r>
                    </a:p>
                  </a:txBody>
                  <a:tcPr anchor="ctr"/>
                </a:tc>
                <a:tc>
                  <a:txBody>
                    <a:bodyPr/>
                    <a:lstStyle/>
                    <a:p>
                      <a:pPr algn="ctr"/>
                      <a:r>
                        <a:rPr lang="en-US" dirty="0"/>
                        <a:t>241</a:t>
                      </a:r>
                    </a:p>
                  </a:txBody>
                  <a:tcPr anchor="ctr"/>
                </a:tc>
                <a:extLst>
                  <a:ext uri="{0D108BD9-81ED-4DB2-BD59-A6C34878D82A}">
                    <a16:rowId xmlns:a16="http://schemas.microsoft.com/office/drawing/2014/main" val="10003"/>
                  </a:ext>
                </a:extLst>
              </a:tr>
              <a:tr h="574857">
                <a:tc>
                  <a:txBody>
                    <a:bodyPr/>
                    <a:lstStyle/>
                    <a:p>
                      <a:pPr algn="ctr"/>
                      <a:r>
                        <a:rPr lang="en-US" dirty="0"/>
                        <a:t>2012</a:t>
                      </a:r>
                    </a:p>
                  </a:txBody>
                  <a:tcPr anchor="ctr"/>
                </a:tc>
                <a:tc>
                  <a:txBody>
                    <a:bodyPr/>
                    <a:lstStyle/>
                    <a:p>
                      <a:pPr algn="ctr"/>
                      <a:r>
                        <a:rPr lang="en-US" dirty="0"/>
                        <a:t>2</a:t>
                      </a:r>
                    </a:p>
                  </a:txBody>
                  <a:tcPr anchor="ctr"/>
                </a:tc>
                <a:tc>
                  <a:txBody>
                    <a:bodyPr/>
                    <a:lstStyle/>
                    <a:p>
                      <a:pPr algn="ctr"/>
                      <a:r>
                        <a:rPr lang="en-US" dirty="0"/>
                        <a:t>32</a:t>
                      </a:r>
                    </a:p>
                  </a:txBody>
                  <a:tcPr anchor="ctr"/>
                </a:tc>
                <a:tc>
                  <a:txBody>
                    <a:bodyPr/>
                    <a:lstStyle/>
                    <a:p>
                      <a:pPr algn="ctr"/>
                      <a:r>
                        <a:rPr lang="en-US" dirty="0"/>
                        <a:t>32</a:t>
                      </a:r>
                    </a:p>
                  </a:txBody>
                  <a:tcPr anchor="ctr"/>
                </a:tc>
                <a:tc>
                  <a:txBody>
                    <a:bodyPr/>
                    <a:lstStyle/>
                    <a:p>
                      <a:pPr algn="ctr"/>
                      <a:r>
                        <a:rPr lang="en-US" dirty="0"/>
                        <a:t>136</a:t>
                      </a:r>
                    </a:p>
                  </a:txBody>
                  <a:tcPr anchor="ctr"/>
                </a:tc>
                <a:tc>
                  <a:txBody>
                    <a:bodyPr/>
                    <a:lstStyle/>
                    <a:p>
                      <a:pPr algn="ctr"/>
                      <a:r>
                        <a:rPr lang="en-US" dirty="0"/>
                        <a:t>11</a:t>
                      </a:r>
                    </a:p>
                  </a:txBody>
                  <a:tcPr anchor="ctr"/>
                </a:tc>
                <a:tc>
                  <a:txBody>
                    <a:bodyPr/>
                    <a:lstStyle/>
                    <a:p>
                      <a:pPr algn="ctr"/>
                      <a:r>
                        <a:rPr lang="en-US" dirty="0"/>
                        <a:t>211</a:t>
                      </a:r>
                    </a:p>
                  </a:txBody>
                  <a:tcPr anchor="ctr"/>
                </a:tc>
                <a:extLst>
                  <a:ext uri="{0D108BD9-81ED-4DB2-BD59-A6C34878D82A}">
                    <a16:rowId xmlns:a16="http://schemas.microsoft.com/office/drawing/2014/main" val="10004"/>
                  </a:ext>
                </a:extLst>
              </a:tr>
              <a:tr h="574857">
                <a:tc>
                  <a:txBody>
                    <a:bodyPr/>
                    <a:lstStyle/>
                    <a:p>
                      <a:pPr algn="ctr"/>
                      <a:r>
                        <a:rPr lang="en-US" dirty="0"/>
                        <a:t>2013</a:t>
                      </a:r>
                    </a:p>
                  </a:txBody>
                  <a:tcPr anchor="ctr"/>
                </a:tc>
                <a:tc>
                  <a:txBody>
                    <a:bodyPr/>
                    <a:lstStyle/>
                    <a:p>
                      <a:pPr algn="ctr"/>
                      <a:r>
                        <a:rPr lang="en-US" dirty="0"/>
                        <a:t>1</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84</a:t>
                      </a:r>
                    </a:p>
                  </a:txBody>
                  <a:tcPr anchor="ctr"/>
                </a:tc>
                <a:tc>
                  <a:txBody>
                    <a:bodyPr/>
                    <a:lstStyle/>
                    <a:p>
                      <a:pPr algn="ctr"/>
                      <a:endParaRPr lang="en-US" dirty="0"/>
                    </a:p>
                  </a:txBody>
                  <a:tcPr anchor="ctr"/>
                </a:tc>
                <a:tc>
                  <a:txBody>
                    <a:bodyPr/>
                    <a:lstStyle/>
                    <a:p>
                      <a:pPr algn="ctr"/>
                      <a:r>
                        <a:rPr lang="en-US" dirty="0"/>
                        <a:t>84</a:t>
                      </a:r>
                    </a:p>
                  </a:txBody>
                  <a:tcPr anchor="ctr"/>
                </a:tc>
                <a:extLst>
                  <a:ext uri="{0D108BD9-81ED-4DB2-BD59-A6C34878D82A}">
                    <a16:rowId xmlns:a16="http://schemas.microsoft.com/office/drawing/2014/main" val="10005"/>
                  </a:ext>
                </a:extLst>
              </a:tr>
              <a:tr h="574857">
                <a:tc>
                  <a:txBody>
                    <a:bodyPr/>
                    <a:lstStyle/>
                    <a:p>
                      <a:pPr algn="ctr"/>
                      <a:r>
                        <a:rPr lang="en-US" dirty="0"/>
                        <a:t>2014</a:t>
                      </a:r>
                    </a:p>
                  </a:txBody>
                  <a:tcPr anchor="ctr"/>
                </a:tc>
                <a:tc>
                  <a:txBody>
                    <a:bodyPr/>
                    <a:lstStyle/>
                    <a:p>
                      <a:pPr algn="ctr"/>
                      <a:r>
                        <a:rPr lang="en-US" dirty="0"/>
                        <a:t>1</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66</a:t>
                      </a:r>
                    </a:p>
                  </a:txBody>
                  <a:tcPr anchor="ctr"/>
                </a:tc>
                <a:tc>
                  <a:txBody>
                    <a:bodyPr/>
                    <a:lstStyle/>
                    <a:p>
                      <a:pPr algn="ctr"/>
                      <a:endParaRPr lang="en-US" dirty="0"/>
                    </a:p>
                  </a:txBody>
                  <a:tcPr anchor="ctr"/>
                </a:tc>
                <a:tc>
                  <a:txBody>
                    <a:bodyPr/>
                    <a:lstStyle/>
                    <a:p>
                      <a:pPr algn="ctr"/>
                      <a:r>
                        <a:rPr lang="en-US" dirty="0"/>
                        <a:t>66</a:t>
                      </a:r>
                    </a:p>
                  </a:txBody>
                  <a:tcPr anchor="ctr"/>
                </a:tc>
                <a:extLst>
                  <a:ext uri="{0D108BD9-81ED-4DB2-BD59-A6C34878D82A}">
                    <a16:rowId xmlns:a16="http://schemas.microsoft.com/office/drawing/2014/main" val="10006"/>
                  </a:ext>
                </a:extLst>
              </a:tr>
              <a:tr h="687806">
                <a:tc>
                  <a:txBody>
                    <a:bodyPr/>
                    <a:lstStyle/>
                    <a:p>
                      <a:pPr algn="ctr"/>
                      <a:r>
                        <a:rPr lang="en-US" dirty="0"/>
                        <a:t>Grand Total</a:t>
                      </a:r>
                    </a:p>
                  </a:txBody>
                  <a:tcPr anchor="ctr"/>
                </a:tc>
                <a:tc>
                  <a:txBody>
                    <a:bodyPr/>
                    <a:lstStyle/>
                    <a:p>
                      <a:pPr algn="ctr"/>
                      <a:endParaRPr lang="en-US" dirty="0"/>
                    </a:p>
                  </a:txBody>
                  <a:tcPr anchor="ctr"/>
                </a:tc>
                <a:tc>
                  <a:txBody>
                    <a:bodyPr/>
                    <a:lstStyle/>
                    <a:p>
                      <a:pPr algn="ctr"/>
                      <a:r>
                        <a:rPr lang="en-US" dirty="0"/>
                        <a:t>280</a:t>
                      </a:r>
                    </a:p>
                  </a:txBody>
                  <a:tcPr anchor="ctr"/>
                </a:tc>
                <a:tc>
                  <a:txBody>
                    <a:bodyPr/>
                    <a:lstStyle/>
                    <a:p>
                      <a:pPr algn="ctr"/>
                      <a:r>
                        <a:rPr lang="en-US" dirty="0"/>
                        <a:t>404</a:t>
                      </a:r>
                    </a:p>
                  </a:txBody>
                  <a:tcPr anchor="ctr"/>
                </a:tc>
                <a:tc>
                  <a:txBody>
                    <a:bodyPr/>
                    <a:lstStyle/>
                    <a:p>
                      <a:pPr algn="ctr"/>
                      <a:r>
                        <a:rPr lang="en-US" dirty="0"/>
                        <a:t>526</a:t>
                      </a:r>
                    </a:p>
                  </a:txBody>
                  <a:tcPr anchor="ctr"/>
                </a:tc>
                <a:tc>
                  <a:txBody>
                    <a:bodyPr/>
                    <a:lstStyle/>
                    <a:p>
                      <a:pPr algn="ctr"/>
                      <a:r>
                        <a:rPr lang="en-US" dirty="0"/>
                        <a:t>313</a:t>
                      </a:r>
                    </a:p>
                  </a:txBody>
                  <a:tcPr anchor="ctr"/>
                </a:tc>
                <a:tc>
                  <a:txBody>
                    <a:bodyPr/>
                    <a:lstStyle/>
                    <a:p>
                      <a:pPr algn="ctr"/>
                      <a:r>
                        <a:rPr lang="en-US" dirty="0"/>
                        <a:t>1523</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718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ACTFL</a:t>
            </a:r>
          </a:p>
        </p:txBody>
      </p:sp>
      <p:sp>
        <p:nvSpPr>
          <p:cNvPr id="3" name="Content Placeholder 2"/>
          <p:cNvSpPr>
            <a:spLocks noGrp="1"/>
          </p:cNvSpPr>
          <p:nvPr>
            <p:ph idx="1"/>
          </p:nvPr>
        </p:nvSpPr>
        <p:spPr/>
        <p:txBody>
          <a:bodyPr/>
          <a:lstStyle/>
          <a:p>
            <a:endParaRPr lang="en-US"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5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ACTFL Partnerships</a:t>
            </a:r>
          </a:p>
        </p:txBody>
      </p:sp>
      <p:sp>
        <p:nvSpPr>
          <p:cNvPr id="3" name="Content Placeholder 2"/>
          <p:cNvSpPr>
            <a:spLocks noGrp="1"/>
          </p:cNvSpPr>
          <p:nvPr>
            <p:ph idx="1"/>
          </p:nvPr>
        </p:nvSpPr>
        <p:spPr>
          <a:xfrm>
            <a:off x="1295400" y="1219200"/>
            <a:ext cx="7467600" cy="4114800"/>
          </a:xfrm>
        </p:spPr>
        <p:txBody>
          <a:bodyPr/>
          <a:lstStyle/>
          <a:p>
            <a:r>
              <a:rPr lang="en-US" sz="2800" dirty="0">
                <a:solidFill>
                  <a:schemeClr val="bg1">
                    <a:lumMod val="75000"/>
                  </a:schemeClr>
                </a:solidFill>
              </a:rPr>
              <a:t>NATO - BILC</a:t>
            </a:r>
          </a:p>
          <a:p>
            <a:pPr lvl="1"/>
            <a:r>
              <a:rPr lang="en-US" sz="2400" dirty="0">
                <a:solidFill>
                  <a:schemeClr val="bg1">
                    <a:lumMod val="75000"/>
                  </a:schemeClr>
                </a:solidFill>
              </a:rPr>
              <a:t>NATO Benchmark Advisory Testing Program  (BAT)</a:t>
            </a:r>
          </a:p>
          <a:p>
            <a:r>
              <a:rPr lang="en-US" sz="3200" dirty="0"/>
              <a:t>Council of Europe </a:t>
            </a:r>
          </a:p>
          <a:p>
            <a:pPr lvl="1"/>
            <a:r>
              <a:rPr lang="en-US" sz="2400" dirty="0"/>
              <a:t>Crosswalk with Common European Framework of Reference (CEFR)</a:t>
            </a:r>
          </a:p>
          <a:p>
            <a:r>
              <a:rPr lang="en-US" sz="2800" dirty="0">
                <a:solidFill>
                  <a:schemeClr val="bg1">
                    <a:lumMod val="75000"/>
                  </a:schemeClr>
                </a:solidFill>
              </a:rPr>
              <a:t>Defense Language Institute Foreign Language Center (DLIFLC)</a:t>
            </a:r>
          </a:p>
          <a:p>
            <a:pPr lvl="1"/>
            <a:r>
              <a:rPr lang="en-US" sz="2400" dirty="0">
                <a:solidFill>
                  <a:schemeClr val="bg1">
                    <a:lumMod val="75000"/>
                  </a:schemeClr>
                </a:solidFill>
              </a:rPr>
              <a:t>Tester Training and Test Administration</a:t>
            </a:r>
          </a:p>
          <a:p>
            <a:pPr marL="82550" indent="0">
              <a:buNone/>
            </a:pPr>
            <a:endParaRPr lang="en-US" sz="3600" dirty="0"/>
          </a:p>
        </p:txBody>
      </p:sp>
      <p:pic>
        <p:nvPicPr>
          <p:cNvPr id="4" name="Picture 2" descr="C:\Users\SwenderE\Pictures\Professional\imagesCAUKSJ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940" y="5105400"/>
            <a:ext cx="3575282" cy="13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8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ACTFL – CEFR Conferences</a:t>
            </a:r>
          </a:p>
        </p:txBody>
      </p:sp>
      <p:sp>
        <p:nvSpPr>
          <p:cNvPr id="3" name="Content Placeholder 2"/>
          <p:cNvSpPr>
            <a:spLocks noGrp="1"/>
          </p:cNvSpPr>
          <p:nvPr>
            <p:ph idx="1"/>
          </p:nvPr>
        </p:nvSpPr>
        <p:spPr>
          <a:xfrm>
            <a:off x="1143000" y="1623060"/>
            <a:ext cx="7943850" cy="4800600"/>
          </a:xfrm>
        </p:spPr>
        <p:txBody>
          <a:bodyPr/>
          <a:lstStyle/>
          <a:p>
            <a:r>
              <a:rPr lang="en-US" sz="2800" dirty="0"/>
              <a:t>2010 – Leipzig, Germany</a:t>
            </a:r>
          </a:p>
          <a:p>
            <a:pPr lvl="1"/>
            <a:r>
              <a:rPr lang="en-US" sz="2000" dirty="0"/>
              <a:t>Aligning Frameworks</a:t>
            </a:r>
          </a:p>
          <a:p>
            <a:r>
              <a:rPr lang="en-US" sz="2800" dirty="0"/>
              <a:t>2011 – Provo, Utah</a:t>
            </a:r>
          </a:p>
          <a:p>
            <a:pPr lvl="1"/>
            <a:r>
              <a:rPr lang="en-US" sz="2000" dirty="0"/>
              <a:t>Elements of Proficiency</a:t>
            </a:r>
          </a:p>
          <a:p>
            <a:r>
              <a:rPr lang="en-US" sz="2800" dirty="0"/>
              <a:t>2012 – Graz,  Austria</a:t>
            </a:r>
          </a:p>
          <a:p>
            <a:pPr lvl="1"/>
            <a:r>
              <a:rPr lang="en-US" sz="2000" dirty="0"/>
              <a:t>Making Frameworks Useful</a:t>
            </a:r>
          </a:p>
          <a:p>
            <a:r>
              <a:rPr lang="en-US" sz="2800" dirty="0"/>
              <a:t>2013 – Washington DC</a:t>
            </a:r>
          </a:p>
          <a:p>
            <a:pPr lvl="1"/>
            <a:r>
              <a:rPr lang="en-US" sz="2000" dirty="0"/>
              <a:t>Advancing our Common Goals</a:t>
            </a:r>
          </a:p>
          <a:p>
            <a:r>
              <a:rPr lang="en-US" sz="2800" dirty="0"/>
              <a:t>2015 - TBD</a:t>
            </a:r>
          </a:p>
          <a:p>
            <a:pPr marL="403225" lvl="1" indent="0">
              <a:buNone/>
            </a:pPr>
            <a:endParaRPr lang="en-US" sz="2000" dirty="0">
              <a:hlinkClick r:id="rId2"/>
            </a:endParaRPr>
          </a:p>
          <a:p>
            <a:pPr lvl="1"/>
            <a:r>
              <a:rPr lang="en-US" sz="1800" dirty="0">
                <a:hlinkClick r:id="rId2"/>
              </a:rPr>
              <a:t>http://conference.uni-leipzig.de/actflcefr2013/index.html</a:t>
            </a:r>
            <a:endParaRPr lang="en-US" sz="1800" dirty="0"/>
          </a:p>
          <a:p>
            <a:pPr lvl="1"/>
            <a:endParaRPr lang="en-US" sz="2000" dirty="0"/>
          </a:p>
          <a:p>
            <a:pPr marL="82550" indent="0">
              <a:buNone/>
            </a:pPr>
            <a:r>
              <a:rPr lang="en-US" sz="2000" dirty="0"/>
              <a:t> </a:t>
            </a:r>
          </a:p>
        </p:txBody>
      </p:sp>
      <p:pic>
        <p:nvPicPr>
          <p:cNvPr id="6" name="Picture 2" descr="C:\Users\SwenderE\Pictures\Leipzig pictures\Herman, Julie, Erwin, Br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48844"/>
            <a:ext cx="3715205" cy="24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0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ACTFL –  European Centre of </a:t>
            </a:r>
            <a:r>
              <a:rPr lang="en-US" sz="3200" dirty="0" err="1"/>
              <a:t>Moderne</a:t>
            </a:r>
            <a:r>
              <a:rPr lang="en-US" sz="3200" dirty="0"/>
              <a:t> Languages (ECML)</a:t>
            </a:r>
          </a:p>
        </p:txBody>
      </p:sp>
      <p:pic>
        <p:nvPicPr>
          <p:cNvPr id="8194" name="Picture 2" descr="C:\Users\SwenderE\Pictures\Graz 2012\IMG_0654.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410200" y="2508389"/>
            <a:ext cx="2819400" cy="3759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1143000" y="1524000"/>
            <a:ext cx="7315200" cy="4587240"/>
          </a:xfrm>
        </p:spPr>
        <p:txBody>
          <a:bodyPr/>
          <a:lstStyle/>
          <a:p>
            <a:pPr marL="82550" indent="0">
              <a:buNone/>
            </a:pPr>
            <a:r>
              <a:rPr lang="en-US" sz="3200" dirty="0"/>
              <a:t>	Signed Memorandum of Cooperation</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14600"/>
            <a:ext cx="2445467" cy="293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13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Challenges in Creating an ACTFL/ILR/STANAG - CEFR Crosswalk</a:t>
            </a:r>
            <a:endParaRPr lang="en-US" sz="3200" b="1" dirty="0"/>
          </a:p>
        </p:txBody>
      </p:sp>
      <p:sp>
        <p:nvSpPr>
          <p:cNvPr id="3" name="Content Placeholder 2"/>
          <p:cNvSpPr>
            <a:spLocks noGrp="1"/>
          </p:cNvSpPr>
          <p:nvPr>
            <p:ph idx="1"/>
          </p:nvPr>
        </p:nvSpPr>
        <p:spPr>
          <a:xfrm>
            <a:off x="1066800" y="1371600"/>
            <a:ext cx="7867650" cy="5257800"/>
          </a:xfrm>
        </p:spPr>
        <p:txBody>
          <a:bodyPr/>
          <a:lstStyle/>
          <a:p>
            <a:r>
              <a:rPr lang="en-US" sz="2800" dirty="0"/>
              <a:t>CEFR Framework designed for Instruction  </a:t>
            </a:r>
          </a:p>
          <a:p>
            <a:r>
              <a:rPr lang="en-US" sz="2800" dirty="0"/>
              <a:t> ACTFL/ILR/STANAG Frameworks designed for Assessment</a:t>
            </a:r>
          </a:p>
          <a:p>
            <a:r>
              <a:rPr lang="en-US" sz="2800" dirty="0"/>
              <a:t>There are many different interpretations of CEFR level descriptors</a:t>
            </a:r>
          </a:p>
          <a:p>
            <a:pPr lvl="1"/>
            <a:r>
              <a:rPr lang="en-US" sz="2400" dirty="0"/>
              <a:t>CEFR ratings are not consistent across languages and even within the same language</a:t>
            </a:r>
          </a:p>
          <a:p>
            <a:pPr lvl="1"/>
            <a:r>
              <a:rPr lang="en-US" sz="2400" dirty="0"/>
              <a:t>Different test providers do not agree with each other</a:t>
            </a:r>
          </a:p>
          <a:p>
            <a:r>
              <a:rPr lang="en-US" sz="2800" dirty="0"/>
              <a:t>Crosswalk only possible between tests</a:t>
            </a:r>
          </a:p>
          <a:p>
            <a:pPr lvl="1"/>
            <a:r>
              <a:rPr lang="en-US" sz="2400" dirty="0"/>
              <a:t>Different crosswalks for the receptive and productive skills</a:t>
            </a:r>
          </a:p>
          <a:p>
            <a:pPr lvl="2"/>
            <a:endParaRPr lang="en-US" dirty="0"/>
          </a:p>
        </p:txBody>
      </p:sp>
    </p:spTree>
    <p:extLst>
      <p:ext uri="{BB962C8B-B14F-4D97-AF65-F5344CB8AC3E}">
        <p14:creationId xmlns:p14="http://schemas.microsoft.com/office/powerpoint/2010/main" val="131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400" dirty="0"/>
            </a:br>
            <a:r>
              <a:rPr lang="en-US" sz="4400" dirty="0"/>
              <a:t>The Crosswalk is  </a:t>
            </a:r>
            <a:endParaRPr lang="en-US" dirty="0"/>
          </a:p>
        </p:txBody>
      </p:sp>
      <p:sp>
        <p:nvSpPr>
          <p:cNvPr id="3" name="Content Placeholder 2"/>
          <p:cNvSpPr>
            <a:spLocks noGrp="1"/>
          </p:cNvSpPr>
          <p:nvPr>
            <p:ph idx="1"/>
          </p:nvPr>
        </p:nvSpPr>
        <p:spPr>
          <a:xfrm>
            <a:off x="1295400" y="1524000"/>
            <a:ext cx="7639050" cy="4800600"/>
          </a:xfrm>
        </p:spPr>
        <p:txBody>
          <a:bodyPr/>
          <a:lstStyle/>
          <a:p>
            <a:endParaRPr lang="en-US" dirty="0"/>
          </a:p>
          <a:p>
            <a:endParaRPr lang="en-US" dirty="0"/>
          </a:p>
          <a:p>
            <a:r>
              <a:rPr lang="en-US" dirty="0"/>
              <a:t>ACTFL/ILR/STANAG scores can predict CEFR ratings</a:t>
            </a:r>
          </a:p>
          <a:p>
            <a:pPr marL="82550" indent="0" algn="ctr">
              <a:buNone/>
            </a:pPr>
            <a:r>
              <a:rPr lang="en-US" dirty="0"/>
              <a:t>BUT</a:t>
            </a:r>
          </a:p>
          <a:p>
            <a:r>
              <a:rPr lang="en-US" b="1" dirty="0">
                <a:solidFill>
                  <a:srgbClr val="FF0000"/>
                </a:solidFill>
              </a:rPr>
              <a:t>CEFR ratings cannot predict ACTFL/ILR/ STANAG ratings</a:t>
            </a:r>
          </a:p>
          <a:p>
            <a:pPr marL="82550" lvl="1" indent="0">
              <a:spcBef>
                <a:spcPts val="600"/>
              </a:spcBef>
              <a:buSzPct val="80000"/>
              <a:buNone/>
            </a:pPr>
            <a:endParaRPr lang="en-US" sz="2400" dirty="0"/>
          </a:p>
          <a:p>
            <a:pPr marL="82550" lvl="1" indent="0">
              <a:spcBef>
                <a:spcPts val="600"/>
              </a:spcBef>
              <a:buSzPct val="80000"/>
              <a:buNone/>
            </a:pPr>
            <a:r>
              <a:rPr lang="en-US" sz="2400" dirty="0"/>
              <a:t>Previous study presented at BILC 2011 Conference </a:t>
            </a:r>
            <a:r>
              <a:rPr lang="en-US" sz="2400" i="1" dirty="0"/>
              <a:t>“A Tale of Two Tests”</a:t>
            </a:r>
          </a:p>
          <a:p>
            <a:pPr marL="8255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6755"/>
            <a:ext cx="3314700" cy="241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7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title"/>
          </p:nvPr>
        </p:nvSpPr>
        <p:spPr>
          <a:xfrm>
            <a:off x="1337107" y="304800"/>
            <a:ext cx="7793038" cy="914400"/>
          </a:xfrm>
        </p:spPr>
        <p:txBody>
          <a:bodyPr/>
          <a:lstStyle/>
          <a:p>
            <a:r>
              <a:rPr lang="en-US" sz="3600" dirty="0"/>
              <a:t>ACTFL/ILR/STANAG Scores predicting CEFR Ratings for Speaking</a:t>
            </a: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475159671"/>
              </p:ext>
            </p:extLst>
          </p:nvPr>
        </p:nvGraphicFramePr>
        <p:xfrm>
          <a:off x="1447800" y="1905000"/>
          <a:ext cx="6934200" cy="4371808"/>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733596">
                <a:tc>
                  <a:txBody>
                    <a:bodyPr/>
                    <a:lstStyle/>
                    <a:p>
                      <a:pPr algn="ctr"/>
                      <a:r>
                        <a:rPr lang="de-DE" sz="2200" dirty="0"/>
                        <a:t>ACTFL</a:t>
                      </a:r>
                    </a:p>
                    <a:p>
                      <a:pPr algn="ctr"/>
                      <a:endParaRPr lang="de-DE" sz="2200" dirty="0"/>
                    </a:p>
                  </a:txBody>
                  <a:tcPr/>
                </a:tc>
                <a:tc>
                  <a:txBody>
                    <a:bodyPr/>
                    <a:lstStyle/>
                    <a:p>
                      <a:pPr algn="ctr"/>
                      <a:r>
                        <a:rPr lang="de-DE" sz="2200" dirty="0"/>
                        <a:t>ILR/STANAG</a:t>
                      </a:r>
                    </a:p>
                  </a:txBody>
                  <a:tcPr/>
                </a:tc>
                <a:tc>
                  <a:txBody>
                    <a:bodyPr/>
                    <a:lstStyle/>
                    <a:p>
                      <a:pPr algn="ctr"/>
                      <a:r>
                        <a:rPr lang="de-DE" sz="2200" dirty="0"/>
                        <a:t>CEFR</a:t>
                      </a:r>
                    </a:p>
                  </a:txBody>
                  <a:tcPr/>
                </a:tc>
                <a:extLst>
                  <a:ext uri="{0D108BD9-81ED-4DB2-BD59-A6C34878D82A}">
                    <a16:rowId xmlns:a16="http://schemas.microsoft.com/office/drawing/2014/main" val="10000"/>
                  </a:ext>
                </a:extLst>
              </a:tr>
              <a:tr h="451226">
                <a:tc>
                  <a:txBody>
                    <a:bodyPr/>
                    <a:lstStyle/>
                    <a:p>
                      <a:pPr algn="ctr"/>
                      <a:r>
                        <a:rPr lang="de-DE" sz="2200" dirty="0"/>
                        <a:t>S</a:t>
                      </a:r>
                    </a:p>
                  </a:txBody>
                  <a:tcPr/>
                </a:tc>
                <a:tc>
                  <a:txBody>
                    <a:bodyPr/>
                    <a:lstStyle/>
                    <a:p>
                      <a:pPr algn="ctr"/>
                      <a:r>
                        <a:rPr lang="de-DE" sz="2200" dirty="0"/>
                        <a:t>3</a:t>
                      </a:r>
                    </a:p>
                  </a:txBody>
                  <a:tcPr/>
                </a:tc>
                <a:tc>
                  <a:txBody>
                    <a:bodyPr/>
                    <a:lstStyle/>
                    <a:p>
                      <a:pPr algn="ctr"/>
                      <a:r>
                        <a:rPr lang="de-DE" sz="2200" dirty="0"/>
                        <a:t>C2</a:t>
                      </a:r>
                    </a:p>
                  </a:txBody>
                  <a:tcPr/>
                </a:tc>
                <a:extLst>
                  <a:ext uri="{0D108BD9-81ED-4DB2-BD59-A6C34878D82A}">
                    <a16:rowId xmlns:a16="http://schemas.microsoft.com/office/drawing/2014/main" val="10001"/>
                  </a:ext>
                </a:extLst>
              </a:tr>
              <a:tr h="451226">
                <a:tc>
                  <a:txBody>
                    <a:bodyPr/>
                    <a:lstStyle/>
                    <a:p>
                      <a:pPr algn="ctr"/>
                      <a:r>
                        <a:rPr lang="de-DE" sz="2200" dirty="0"/>
                        <a:t>AH</a:t>
                      </a:r>
                    </a:p>
                  </a:txBody>
                  <a:tcPr/>
                </a:tc>
                <a:tc>
                  <a:txBody>
                    <a:bodyPr/>
                    <a:lstStyle/>
                    <a:p>
                      <a:pPr algn="ctr"/>
                      <a:r>
                        <a:rPr lang="de-DE" sz="2200" dirty="0"/>
                        <a:t>2+</a:t>
                      </a:r>
                    </a:p>
                  </a:txBody>
                  <a:tcPr/>
                </a:tc>
                <a:tc>
                  <a:txBody>
                    <a:bodyPr/>
                    <a:lstStyle/>
                    <a:p>
                      <a:pPr algn="ctr"/>
                      <a:r>
                        <a:rPr lang="de-DE" sz="2200" dirty="0"/>
                        <a:t>C1</a:t>
                      </a:r>
                    </a:p>
                  </a:txBody>
                  <a:tcPr/>
                </a:tc>
                <a:extLst>
                  <a:ext uri="{0D108BD9-81ED-4DB2-BD59-A6C34878D82A}">
                    <a16:rowId xmlns:a16="http://schemas.microsoft.com/office/drawing/2014/main" val="10002"/>
                  </a:ext>
                </a:extLst>
              </a:tr>
              <a:tr h="451226">
                <a:tc>
                  <a:txBody>
                    <a:bodyPr/>
                    <a:lstStyle/>
                    <a:p>
                      <a:pPr algn="ctr"/>
                      <a:r>
                        <a:rPr lang="de-DE" sz="2200" dirty="0"/>
                        <a:t>AM</a:t>
                      </a:r>
                    </a:p>
                  </a:txBody>
                  <a:tcPr/>
                </a:tc>
                <a:tc>
                  <a:txBody>
                    <a:bodyPr/>
                    <a:lstStyle/>
                    <a:p>
                      <a:pPr algn="ctr"/>
                      <a:r>
                        <a:rPr lang="de-DE" sz="2200" dirty="0"/>
                        <a:t>2+</a:t>
                      </a:r>
                    </a:p>
                  </a:txBody>
                  <a:tcPr/>
                </a:tc>
                <a:tc>
                  <a:txBody>
                    <a:bodyPr/>
                    <a:lstStyle/>
                    <a:p>
                      <a:pPr algn="ctr"/>
                      <a:r>
                        <a:rPr lang="de-DE" sz="2200" dirty="0"/>
                        <a:t>B2+</a:t>
                      </a:r>
                    </a:p>
                  </a:txBody>
                  <a:tcPr/>
                </a:tc>
                <a:extLst>
                  <a:ext uri="{0D108BD9-81ED-4DB2-BD59-A6C34878D82A}">
                    <a16:rowId xmlns:a16="http://schemas.microsoft.com/office/drawing/2014/main" val="10003"/>
                  </a:ext>
                </a:extLst>
              </a:tr>
              <a:tr h="451226">
                <a:tc>
                  <a:txBody>
                    <a:bodyPr/>
                    <a:lstStyle/>
                    <a:p>
                      <a:pPr algn="ctr"/>
                      <a:r>
                        <a:rPr lang="de-DE" sz="2200" dirty="0"/>
                        <a:t>AL</a:t>
                      </a:r>
                    </a:p>
                  </a:txBody>
                  <a:tcPr/>
                </a:tc>
                <a:tc>
                  <a:txBody>
                    <a:bodyPr/>
                    <a:lstStyle/>
                    <a:p>
                      <a:pPr algn="ctr"/>
                      <a:r>
                        <a:rPr lang="de-DE" sz="2200" dirty="0"/>
                        <a:t>2</a:t>
                      </a:r>
                    </a:p>
                  </a:txBody>
                  <a:tcPr/>
                </a:tc>
                <a:tc>
                  <a:txBody>
                    <a:bodyPr/>
                    <a:lstStyle/>
                    <a:p>
                      <a:pPr algn="ctr"/>
                      <a:r>
                        <a:rPr lang="de-DE" sz="2200" dirty="0"/>
                        <a:t>B2</a:t>
                      </a:r>
                    </a:p>
                  </a:txBody>
                  <a:tcPr/>
                </a:tc>
                <a:extLst>
                  <a:ext uri="{0D108BD9-81ED-4DB2-BD59-A6C34878D82A}">
                    <a16:rowId xmlns:a16="http://schemas.microsoft.com/office/drawing/2014/main" val="10004"/>
                  </a:ext>
                </a:extLst>
              </a:tr>
              <a:tr h="451226">
                <a:tc>
                  <a:txBody>
                    <a:bodyPr/>
                    <a:lstStyle/>
                    <a:p>
                      <a:pPr algn="ctr"/>
                      <a:r>
                        <a:rPr lang="de-DE" sz="2200" dirty="0"/>
                        <a:t>IH</a:t>
                      </a:r>
                    </a:p>
                  </a:txBody>
                  <a:tcPr/>
                </a:tc>
                <a:tc>
                  <a:txBody>
                    <a:bodyPr/>
                    <a:lstStyle/>
                    <a:p>
                      <a:pPr algn="ctr"/>
                      <a:r>
                        <a:rPr lang="de-DE" sz="2200" dirty="0"/>
                        <a:t>1+</a:t>
                      </a:r>
                    </a:p>
                  </a:txBody>
                  <a:tcPr/>
                </a:tc>
                <a:tc>
                  <a:txBody>
                    <a:bodyPr/>
                    <a:lstStyle/>
                    <a:p>
                      <a:pPr algn="ctr"/>
                      <a:r>
                        <a:rPr lang="de-DE" sz="2200" dirty="0"/>
                        <a:t>B1+</a:t>
                      </a:r>
                    </a:p>
                  </a:txBody>
                  <a:tcPr/>
                </a:tc>
                <a:extLst>
                  <a:ext uri="{0D108BD9-81ED-4DB2-BD59-A6C34878D82A}">
                    <a16:rowId xmlns:a16="http://schemas.microsoft.com/office/drawing/2014/main" val="10005"/>
                  </a:ext>
                </a:extLst>
              </a:tr>
              <a:tr h="451226">
                <a:tc>
                  <a:txBody>
                    <a:bodyPr/>
                    <a:lstStyle/>
                    <a:p>
                      <a:pPr algn="ctr"/>
                      <a:r>
                        <a:rPr lang="de-DE" sz="2200" dirty="0"/>
                        <a:t>IM</a:t>
                      </a:r>
                    </a:p>
                  </a:txBody>
                  <a:tcPr/>
                </a:tc>
                <a:tc>
                  <a:txBody>
                    <a:bodyPr/>
                    <a:lstStyle/>
                    <a:p>
                      <a:pPr algn="ctr"/>
                      <a:r>
                        <a:rPr lang="de-DE" sz="2200" dirty="0"/>
                        <a:t>1+</a:t>
                      </a:r>
                    </a:p>
                  </a:txBody>
                  <a:tcPr/>
                </a:tc>
                <a:tc>
                  <a:txBody>
                    <a:bodyPr/>
                    <a:lstStyle/>
                    <a:p>
                      <a:pPr algn="ctr"/>
                      <a:r>
                        <a:rPr lang="de-DE" sz="2200" dirty="0"/>
                        <a:t>B1</a:t>
                      </a:r>
                    </a:p>
                  </a:txBody>
                  <a:tcPr/>
                </a:tc>
                <a:extLst>
                  <a:ext uri="{0D108BD9-81ED-4DB2-BD59-A6C34878D82A}">
                    <a16:rowId xmlns:a16="http://schemas.microsoft.com/office/drawing/2014/main" val="10006"/>
                  </a:ext>
                </a:extLst>
              </a:tr>
              <a:tr h="451226">
                <a:tc>
                  <a:txBody>
                    <a:bodyPr/>
                    <a:lstStyle/>
                    <a:p>
                      <a:pPr algn="ctr"/>
                      <a:r>
                        <a:rPr lang="de-DE" sz="2200" dirty="0"/>
                        <a:t>IL</a:t>
                      </a:r>
                    </a:p>
                  </a:txBody>
                  <a:tcPr/>
                </a:tc>
                <a:tc>
                  <a:txBody>
                    <a:bodyPr/>
                    <a:lstStyle/>
                    <a:p>
                      <a:pPr algn="ctr"/>
                      <a:r>
                        <a:rPr lang="de-DE" sz="2200" dirty="0"/>
                        <a:t>1</a:t>
                      </a:r>
                    </a:p>
                  </a:txBody>
                  <a:tcPr/>
                </a:tc>
                <a:tc>
                  <a:txBody>
                    <a:bodyPr/>
                    <a:lstStyle/>
                    <a:p>
                      <a:pPr algn="ctr"/>
                      <a:r>
                        <a:rPr lang="de-DE" sz="2200" dirty="0"/>
                        <a:t>A2</a:t>
                      </a:r>
                    </a:p>
                  </a:txBody>
                  <a:tcPr/>
                </a:tc>
                <a:extLst>
                  <a:ext uri="{0D108BD9-81ED-4DB2-BD59-A6C34878D82A}">
                    <a16:rowId xmlns:a16="http://schemas.microsoft.com/office/drawing/2014/main" val="10007"/>
                  </a:ext>
                </a:extLst>
              </a:tr>
              <a:tr h="451226">
                <a:tc>
                  <a:txBody>
                    <a:bodyPr/>
                    <a:lstStyle/>
                    <a:p>
                      <a:pPr algn="ctr"/>
                      <a:r>
                        <a:rPr lang="de-DE" sz="2200" dirty="0"/>
                        <a:t>NH</a:t>
                      </a:r>
                    </a:p>
                  </a:txBody>
                  <a:tcPr/>
                </a:tc>
                <a:tc>
                  <a:txBody>
                    <a:bodyPr/>
                    <a:lstStyle/>
                    <a:p>
                      <a:pPr algn="ctr"/>
                      <a:r>
                        <a:rPr lang="de-DE" sz="2200" dirty="0"/>
                        <a:t>0+</a:t>
                      </a:r>
                    </a:p>
                  </a:txBody>
                  <a:tcPr/>
                </a:tc>
                <a:tc>
                  <a:txBody>
                    <a:bodyPr/>
                    <a:lstStyle/>
                    <a:p>
                      <a:pPr algn="ctr"/>
                      <a:r>
                        <a:rPr lang="de-DE" sz="2200" dirty="0"/>
                        <a:t>A1</a:t>
                      </a:r>
                    </a:p>
                  </a:txBody>
                  <a:tcPr/>
                </a:tc>
                <a:extLst>
                  <a:ext uri="{0D108BD9-81ED-4DB2-BD59-A6C34878D82A}">
                    <a16:rowId xmlns:a16="http://schemas.microsoft.com/office/drawing/2014/main" val="10008"/>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2696287"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300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title"/>
          </p:nvPr>
        </p:nvSpPr>
        <p:spPr>
          <a:xfrm>
            <a:off x="1066800" y="228600"/>
            <a:ext cx="7793038" cy="914400"/>
          </a:xfrm>
        </p:spPr>
        <p:txBody>
          <a:bodyPr/>
          <a:lstStyle/>
          <a:p>
            <a:r>
              <a:rPr lang="en-US" sz="3600" dirty="0"/>
              <a:t>ACTFL/ILR/STANAG Scores predicting CEFR Ratings for Reading/Listening</a:t>
            </a: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112983440"/>
              </p:ext>
            </p:extLst>
          </p:nvPr>
        </p:nvGraphicFramePr>
        <p:xfrm>
          <a:off x="1447800" y="1752600"/>
          <a:ext cx="6878637" cy="4572001"/>
        </p:xfrm>
        <a:graphic>
          <a:graphicData uri="http://schemas.openxmlformats.org/drawingml/2006/table">
            <a:tbl>
              <a:tblPr firstRow="1" bandRow="1">
                <a:tableStyleId>{5940675A-B579-460E-94D1-54222C63F5DA}</a:tableStyleId>
              </a:tblPr>
              <a:tblGrid>
                <a:gridCol w="1988079">
                  <a:extLst>
                    <a:ext uri="{9D8B030D-6E8A-4147-A177-3AD203B41FA5}">
                      <a16:colId xmlns:a16="http://schemas.microsoft.com/office/drawing/2014/main" val="20000"/>
                    </a:ext>
                  </a:extLst>
                </a:gridCol>
                <a:gridCol w="2126721">
                  <a:extLst>
                    <a:ext uri="{9D8B030D-6E8A-4147-A177-3AD203B41FA5}">
                      <a16:colId xmlns:a16="http://schemas.microsoft.com/office/drawing/2014/main" val="20001"/>
                    </a:ext>
                  </a:extLst>
                </a:gridCol>
                <a:gridCol w="2763837">
                  <a:extLst>
                    <a:ext uri="{9D8B030D-6E8A-4147-A177-3AD203B41FA5}">
                      <a16:colId xmlns:a16="http://schemas.microsoft.com/office/drawing/2014/main" val="20002"/>
                    </a:ext>
                  </a:extLst>
                </a:gridCol>
              </a:tblGrid>
              <a:tr h="488611">
                <a:tc>
                  <a:txBody>
                    <a:bodyPr/>
                    <a:lstStyle/>
                    <a:p>
                      <a:pPr algn="ctr"/>
                      <a:r>
                        <a:rPr lang="de-DE" sz="2200" dirty="0"/>
                        <a:t>ACTFL</a:t>
                      </a:r>
                    </a:p>
                  </a:txBody>
                  <a:tcPr/>
                </a:tc>
                <a:tc>
                  <a:txBody>
                    <a:bodyPr/>
                    <a:lstStyle/>
                    <a:p>
                      <a:pPr algn="ctr"/>
                      <a:r>
                        <a:rPr lang="de-DE" sz="2200" dirty="0"/>
                        <a:t>ILR/STANAG</a:t>
                      </a:r>
                    </a:p>
                  </a:txBody>
                  <a:tcPr/>
                </a:tc>
                <a:tc>
                  <a:txBody>
                    <a:bodyPr/>
                    <a:lstStyle/>
                    <a:p>
                      <a:pPr algn="ctr"/>
                      <a:r>
                        <a:rPr lang="de-DE" sz="2200" dirty="0"/>
                        <a:t>CEFR</a:t>
                      </a:r>
                    </a:p>
                  </a:txBody>
                  <a:tcPr/>
                </a:tc>
                <a:extLst>
                  <a:ext uri="{0D108BD9-81ED-4DB2-BD59-A6C34878D82A}">
                    <a16:rowId xmlns:a16="http://schemas.microsoft.com/office/drawing/2014/main" val="10000"/>
                  </a:ext>
                </a:extLst>
              </a:tr>
              <a:tr h="453710">
                <a:tc>
                  <a:txBody>
                    <a:bodyPr/>
                    <a:lstStyle/>
                    <a:p>
                      <a:pPr algn="ctr"/>
                      <a:r>
                        <a:rPr lang="de-DE" sz="2000" dirty="0"/>
                        <a:t>D</a:t>
                      </a:r>
                    </a:p>
                  </a:txBody>
                  <a:tcPr/>
                </a:tc>
                <a:tc>
                  <a:txBody>
                    <a:bodyPr/>
                    <a:lstStyle/>
                    <a:p>
                      <a:pPr algn="ctr"/>
                      <a:r>
                        <a:rPr lang="de-DE" sz="2000" dirty="0"/>
                        <a:t>4</a:t>
                      </a:r>
                    </a:p>
                  </a:txBody>
                  <a:tcPr/>
                </a:tc>
                <a:tc>
                  <a:txBody>
                    <a:bodyPr/>
                    <a:lstStyle/>
                    <a:p>
                      <a:pPr algn="ctr"/>
                      <a:r>
                        <a:rPr lang="de-DE" sz="2000" dirty="0"/>
                        <a:t>C2</a:t>
                      </a:r>
                    </a:p>
                  </a:txBody>
                  <a:tcPr/>
                </a:tc>
                <a:extLst>
                  <a:ext uri="{0D108BD9-81ED-4DB2-BD59-A6C34878D82A}">
                    <a16:rowId xmlns:a16="http://schemas.microsoft.com/office/drawing/2014/main" val="10001"/>
                  </a:ext>
                </a:extLst>
              </a:tr>
              <a:tr h="453710">
                <a:tc>
                  <a:txBody>
                    <a:bodyPr/>
                    <a:lstStyle/>
                    <a:p>
                      <a:pPr algn="ctr"/>
                      <a:r>
                        <a:rPr lang="de-DE" sz="2000" dirty="0"/>
                        <a:t>S</a:t>
                      </a:r>
                    </a:p>
                  </a:txBody>
                  <a:tcPr/>
                </a:tc>
                <a:tc>
                  <a:txBody>
                    <a:bodyPr/>
                    <a:lstStyle/>
                    <a:p>
                      <a:pPr algn="ctr"/>
                      <a:r>
                        <a:rPr lang="de-DE" sz="2000" dirty="0"/>
                        <a:t>3</a:t>
                      </a:r>
                    </a:p>
                  </a:txBody>
                  <a:tcPr/>
                </a:tc>
                <a:tc>
                  <a:txBody>
                    <a:bodyPr/>
                    <a:lstStyle/>
                    <a:p>
                      <a:pPr algn="ctr"/>
                      <a:r>
                        <a:rPr lang="de-DE" sz="2000" dirty="0"/>
                        <a:t>C1+</a:t>
                      </a:r>
                    </a:p>
                  </a:txBody>
                  <a:tcPr/>
                </a:tc>
                <a:extLst>
                  <a:ext uri="{0D108BD9-81ED-4DB2-BD59-A6C34878D82A}">
                    <a16:rowId xmlns:a16="http://schemas.microsoft.com/office/drawing/2014/main" val="10002"/>
                  </a:ext>
                </a:extLst>
              </a:tr>
              <a:tr h="453710">
                <a:tc>
                  <a:txBody>
                    <a:bodyPr/>
                    <a:lstStyle/>
                    <a:p>
                      <a:pPr algn="ctr"/>
                      <a:r>
                        <a:rPr lang="de-DE" sz="2000" dirty="0"/>
                        <a:t>AH</a:t>
                      </a:r>
                    </a:p>
                  </a:txBody>
                  <a:tcPr/>
                </a:tc>
                <a:tc>
                  <a:txBody>
                    <a:bodyPr/>
                    <a:lstStyle/>
                    <a:p>
                      <a:pPr algn="ctr"/>
                      <a:r>
                        <a:rPr lang="de-DE" sz="2000" dirty="0"/>
                        <a:t>3</a:t>
                      </a:r>
                    </a:p>
                  </a:txBody>
                  <a:tcPr/>
                </a:tc>
                <a:tc>
                  <a:txBody>
                    <a:bodyPr/>
                    <a:lstStyle/>
                    <a:p>
                      <a:pPr algn="ctr"/>
                      <a:r>
                        <a:rPr lang="de-DE" sz="2000" dirty="0"/>
                        <a:t>C1</a:t>
                      </a:r>
                    </a:p>
                  </a:txBody>
                  <a:tcPr/>
                </a:tc>
                <a:extLst>
                  <a:ext uri="{0D108BD9-81ED-4DB2-BD59-A6C34878D82A}">
                    <a16:rowId xmlns:a16="http://schemas.microsoft.com/office/drawing/2014/main" val="10003"/>
                  </a:ext>
                </a:extLst>
              </a:tr>
              <a:tr h="453710">
                <a:tc>
                  <a:txBody>
                    <a:bodyPr/>
                    <a:lstStyle/>
                    <a:p>
                      <a:pPr algn="ctr"/>
                      <a:r>
                        <a:rPr lang="de-DE" sz="2000" dirty="0"/>
                        <a:t>AM</a:t>
                      </a:r>
                    </a:p>
                  </a:txBody>
                  <a:tcPr/>
                </a:tc>
                <a:tc>
                  <a:txBody>
                    <a:bodyPr/>
                    <a:lstStyle/>
                    <a:p>
                      <a:pPr algn="ctr"/>
                      <a:r>
                        <a:rPr lang="de-DE" sz="2000" dirty="0"/>
                        <a:t>2+</a:t>
                      </a:r>
                    </a:p>
                  </a:txBody>
                  <a:tcPr/>
                </a:tc>
                <a:tc>
                  <a:txBody>
                    <a:bodyPr/>
                    <a:lstStyle/>
                    <a:p>
                      <a:pPr algn="ctr"/>
                      <a:r>
                        <a:rPr lang="de-DE" sz="2000" dirty="0"/>
                        <a:t>B2</a:t>
                      </a:r>
                    </a:p>
                  </a:txBody>
                  <a:tcPr/>
                </a:tc>
                <a:extLst>
                  <a:ext uri="{0D108BD9-81ED-4DB2-BD59-A6C34878D82A}">
                    <a16:rowId xmlns:a16="http://schemas.microsoft.com/office/drawing/2014/main" val="10004"/>
                  </a:ext>
                </a:extLst>
              </a:tr>
              <a:tr h="453710">
                <a:tc>
                  <a:txBody>
                    <a:bodyPr/>
                    <a:lstStyle/>
                    <a:p>
                      <a:pPr algn="ctr"/>
                      <a:r>
                        <a:rPr lang="de-DE" sz="2000" dirty="0"/>
                        <a:t>AL</a:t>
                      </a:r>
                    </a:p>
                  </a:txBody>
                  <a:tcPr/>
                </a:tc>
                <a:tc>
                  <a:txBody>
                    <a:bodyPr/>
                    <a:lstStyle/>
                    <a:p>
                      <a:pPr algn="ctr"/>
                      <a:r>
                        <a:rPr lang="de-DE" sz="2000" dirty="0"/>
                        <a:t>2</a:t>
                      </a:r>
                    </a:p>
                  </a:txBody>
                  <a:tcPr/>
                </a:tc>
                <a:tc>
                  <a:txBody>
                    <a:bodyPr/>
                    <a:lstStyle/>
                    <a:p>
                      <a:pPr algn="ctr"/>
                      <a:r>
                        <a:rPr lang="de-DE" sz="2000" dirty="0"/>
                        <a:t>B1+</a:t>
                      </a:r>
                    </a:p>
                  </a:txBody>
                  <a:tcPr/>
                </a:tc>
                <a:extLst>
                  <a:ext uri="{0D108BD9-81ED-4DB2-BD59-A6C34878D82A}">
                    <a16:rowId xmlns:a16="http://schemas.microsoft.com/office/drawing/2014/main" val="10005"/>
                  </a:ext>
                </a:extLst>
              </a:tr>
              <a:tr h="453710">
                <a:tc>
                  <a:txBody>
                    <a:bodyPr/>
                    <a:lstStyle/>
                    <a:p>
                      <a:pPr algn="ctr"/>
                      <a:r>
                        <a:rPr lang="de-DE" sz="2000" dirty="0"/>
                        <a:t>IH</a:t>
                      </a:r>
                    </a:p>
                  </a:txBody>
                  <a:tcPr/>
                </a:tc>
                <a:tc>
                  <a:txBody>
                    <a:bodyPr/>
                    <a:lstStyle/>
                    <a:p>
                      <a:pPr algn="ctr"/>
                      <a:r>
                        <a:rPr lang="de-DE" sz="2000" dirty="0"/>
                        <a:t>2</a:t>
                      </a:r>
                    </a:p>
                  </a:txBody>
                  <a:tcPr/>
                </a:tc>
                <a:tc>
                  <a:txBody>
                    <a:bodyPr/>
                    <a:lstStyle/>
                    <a:p>
                      <a:pPr algn="ctr"/>
                      <a:r>
                        <a:rPr lang="de-DE" sz="2000" dirty="0"/>
                        <a:t>B1</a:t>
                      </a:r>
                    </a:p>
                  </a:txBody>
                  <a:tcPr/>
                </a:tc>
                <a:extLst>
                  <a:ext uri="{0D108BD9-81ED-4DB2-BD59-A6C34878D82A}">
                    <a16:rowId xmlns:a16="http://schemas.microsoft.com/office/drawing/2014/main" val="10006"/>
                  </a:ext>
                </a:extLst>
              </a:tr>
              <a:tr h="453710">
                <a:tc>
                  <a:txBody>
                    <a:bodyPr/>
                    <a:lstStyle/>
                    <a:p>
                      <a:pPr algn="ctr"/>
                      <a:r>
                        <a:rPr lang="de-DE" sz="2000" dirty="0"/>
                        <a:t>IM</a:t>
                      </a:r>
                    </a:p>
                  </a:txBody>
                  <a:tcPr/>
                </a:tc>
                <a:tc>
                  <a:txBody>
                    <a:bodyPr/>
                    <a:lstStyle/>
                    <a:p>
                      <a:pPr algn="ctr"/>
                      <a:r>
                        <a:rPr lang="de-DE" sz="2000" dirty="0"/>
                        <a:t>1+</a:t>
                      </a:r>
                    </a:p>
                  </a:txBody>
                  <a:tcPr/>
                </a:tc>
                <a:tc>
                  <a:txBody>
                    <a:bodyPr/>
                    <a:lstStyle/>
                    <a:p>
                      <a:pPr algn="ctr"/>
                      <a:r>
                        <a:rPr lang="de-DE" sz="2000" dirty="0"/>
                        <a:t>A2</a:t>
                      </a:r>
                    </a:p>
                  </a:txBody>
                  <a:tcPr/>
                </a:tc>
                <a:extLst>
                  <a:ext uri="{0D108BD9-81ED-4DB2-BD59-A6C34878D82A}">
                    <a16:rowId xmlns:a16="http://schemas.microsoft.com/office/drawing/2014/main" val="10007"/>
                  </a:ext>
                </a:extLst>
              </a:tr>
              <a:tr h="453710">
                <a:tc>
                  <a:txBody>
                    <a:bodyPr/>
                    <a:lstStyle/>
                    <a:p>
                      <a:pPr algn="ctr"/>
                      <a:r>
                        <a:rPr lang="de-DE" sz="2000" dirty="0"/>
                        <a:t>IL</a:t>
                      </a:r>
                    </a:p>
                  </a:txBody>
                  <a:tcPr/>
                </a:tc>
                <a:tc>
                  <a:txBody>
                    <a:bodyPr/>
                    <a:lstStyle/>
                    <a:p>
                      <a:pPr algn="ctr"/>
                      <a:r>
                        <a:rPr lang="de-DE" sz="2000" dirty="0"/>
                        <a:t>1</a:t>
                      </a:r>
                    </a:p>
                  </a:txBody>
                  <a:tcPr/>
                </a:tc>
                <a:tc>
                  <a:txBody>
                    <a:bodyPr/>
                    <a:lstStyle/>
                    <a:p>
                      <a:pPr algn="ctr"/>
                      <a:r>
                        <a:rPr lang="de-DE" sz="2000" dirty="0"/>
                        <a:t>A1+</a:t>
                      </a:r>
                    </a:p>
                  </a:txBody>
                  <a:tcPr/>
                </a:tc>
                <a:extLst>
                  <a:ext uri="{0D108BD9-81ED-4DB2-BD59-A6C34878D82A}">
                    <a16:rowId xmlns:a16="http://schemas.microsoft.com/office/drawing/2014/main" val="10008"/>
                  </a:ext>
                </a:extLst>
              </a:tr>
              <a:tr h="453710">
                <a:tc>
                  <a:txBody>
                    <a:bodyPr/>
                    <a:lstStyle/>
                    <a:p>
                      <a:pPr algn="ctr"/>
                      <a:r>
                        <a:rPr lang="de-DE" sz="2000" dirty="0"/>
                        <a:t>NH</a:t>
                      </a:r>
                    </a:p>
                  </a:txBody>
                  <a:tcPr/>
                </a:tc>
                <a:tc>
                  <a:txBody>
                    <a:bodyPr/>
                    <a:lstStyle/>
                    <a:p>
                      <a:pPr algn="ctr"/>
                      <a:r>
                        <a:rPr lang="de-DE" sz="2000" dirty="0"/>
                        <a:t>0+</a:t>
                      </a:r>
                    </a:p>
                  </a:txBody>
                  <a:tcPr/>
                </a:tc>
                <a:tc>
                  <a:txBody>
                    <a:bodyPr/>
                    <a:lstStyle/>
                    <a:p>
                      <a:pPr algn="ctr"/>
                      <a:r>
                        <a:rPr lang="de-DE" sz="2000" dirty="0"/>
                        <a:t>A1</a:t>
                      </a:r>
                    </a:p>
                  </a:txBody>
                  <a:tcPr/>
                </a:tc>
                <a:extLst>
                  <a:ext uri="{0D108BD9-81ED-4DB2-BD59-A6C34878D82A}">
                    <a16:rowId xmlns:a16="http://schemas.microsoft.com/office/drawing/2014/main" val="10009"/>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2793242" cy="203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72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Aligning Frameworks of Reference in Language Testing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31193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5029200"/>
            <a:ext cx="6477000" cy="1323439"/>
          </a:xfrm>
          <a:prstGeom prst="rect">
            <a:avLst/>
          </a:prstGeom>
        </p:spPr>
        <p:txBody>
          <a:bodyPr wrap="square">
            <a:spAutoFit/>
          </a:bodyPr>
          <a:lstStyle/>
          <a:p>
            <a:r>
              <a:rPr lang="en-US" sz="2000" dirty="0" err="1"/>
              <a:t>Tschirner</a:t>
            </a:r>
            <a:r>
              <a:rPr lang="en-US" sz="2000" dirty="0"/>
              <a:t>, E. (ed.) (2012). Aligning frameworks of reference in language testing: The ACTFL Proficiency Guidelines and the Common European Framework of Reference, </a:t>
            </a:r>
            <a:r>
              <a:rPr lang="en-US" sz="2000" dirty="0" err="1"/>
              <a:t>Tübingen</a:t>
            </a:r>
            <a:r>
              <a:rPr lang="en-US" sz="2000" dirty="0"/>
              <a:t>: </a:t>
            </a:r>
            <a:r>
              <a:rPr lang="en-US" sz="2000" dirty="0" err="1"/>
              <a:t>Stauffenburg</a:t>
            </a:r>
            <a:endParaRPr lang="en-US" sz="2000" dirty="0"/>
          </a:p>
        </p:txBody>
      </p:sp>
    </p:spTree>
    <p:extLst>
      <p:ext uri="{BB962C8B-B14F-4D97-AF65-F5344CB8AC3E}">
        <p14:creationId xmlns:p14="http://schemas.microsoft.com/office/powerpoint/2010/main" val="3611768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976745" y="1219200"/>
            <a:ext cx="8153400" cy="5257800"/>
          </a:xfrm>
        </p:spPr>
        <p:txBody>
          <a:bodyPr/>
          <a:lstStyle/>
          <a:p>
            <a:r>
              <a:rPr lang="en-US" sz="2400" dirty="0"/>
              <a:t>Clifford, R.T., It is Easier to Malign Tests than It is to Align Tests.  In E. </a:t>
            </a:r>
            <a:r>
              <a:rPr lang="en-US" sz="2400" dirty="0" err="1"/>
              <a:t>Tschirner</a:t>
            </a:r>
            <a:r>
              <a:rPr lang="en-US" sz="2400" dirty="0"/>
              <a:t>, ed., Aligning frameworks of reference in language testing: The ACTFL Proficiency Guidelines and the Common European Framework of Reference, </a:t>
            </a:r>
            <a:r>
              <a:rPr lang="en-US" sz="2400" dirty="0" err="1"/>
              <a:t>Tübingen</a:t>
            </a:r>
            <a:r>
              <a:rPr lang="en-US" sz="2400" dirty="0"/>
              <a:t>: </a:t>
            </a:r>
            <a:r>
              <a:rPr lang="en-US" sz="2400" dirty="0" err="1"/>
              <a:t>Stauffenburg</a:t>
            </a:r>
            <a:r>
              <a:rPr lang="en-US" sz="2400" dirty="0"/>
              <a:t>,  49-56</a:t>
            </a:r>
          </a:p>
          <a:p>
            <a:pPr marL="82550" indent="0">
              <a:buNone/>
            </a:pPr>
            <a:endParaRPr lang="en-US" sz="2400" dirty="0"/>
          </a:p>
          <a:p>
            <a:r>
              <a:rPr lang="en-US" sz="2400" dirty="0"/>
              <a:t>Swender, E., Tschirner, E. &amp; </a:t>
            </a:r>
            <a:r>
              <a:rPr lang="en-US" sz="2400" dirty="0" err="1"/>
              <a:t>Bärenfänger</a:t>
            </a:r>
            <a:r>
              <a:rPr lang="en-US" sz="2400" dirty="0"/>
              <a:t>, O. (2012). Comparing ACTFL/ILR and CEFR Based Reading Tests. In E. Tschirner, ed., Aligning frameworks of reference in language testing: The ACTFL Proficiency Guidelines and the Common European Framework of Reference, </a:t>
            </a:r>
            <a:r>
              <a:rPr lang="en-US" sz="2400" dirty="0" err="1"/>
              <a:t>Tübingen</a:t>
            </a:r>
            <a:r>
              <a:rPr lang="en-US" sz="2400" dirty="0"/>
              <a:t>: </a:t>
            </a:r>
            <a:r>
              <a:rPr lang="en-US" sz="2400" dirty="0" err="1"/>
              <a:t>Stauffenburg</a:t>
            </a:r>
            <a:r>
              <a:rPr lang="en-US" sz="2400" dirty="0"/>
              <a:t>, 123-138.</a:t>
            </a:r>
          </a:p>
          <a:p>
            <a:pPr marL="82550" indent="0">
              <a:buNone/>
            </a:pPr>
            <a:r>
              <a:rPr lang="en-US" sz="2400" dirty="0"/>
              <a:t>, </a:t>
            </a:r>
          </a:p>
        </p:txBody>
      </p:sp>
    </p:spTree>
    <p:extLst>
      <p:ext uri="{BB962C8B-B14F-4D97-AF65-F5344CB8AC3E}">
        <p14:creationId xmlns:p14="http://schemas.microsoft.com/office/powerpoint/2010/main" val="34231903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ACTFL Partnerships</a:t>
            </a:r>
          </a:p>
        </p:txBody>
      </p:sp>
      <p:sp>
        <p:nvSpPr>
          <p:cNvPr id="3" name="Content Placeholder 2"/>
          <p:cNvSpPr>
            <a:spLocks noGrp="1"/>
          </p:cNvSpPr>
          <p:nvPr>
            <p:ph idx="1"/>
          </p:nvPr>
        </p:nvSpPr>
        <p:spPr>
          <a:xfrm>
            <a:off x="1295400" y="1219200"/>
            <a:ext cx="7467600" cy="4114800"/>
          </a:xfrm>
        </p:spPr>
        <p:txBody>
          <a:bodyPr/>
          <a:lstStyle/>
          <a:p>
            <a:r>
              <a:rPr lang="en-US" sz="2800" dirty="0">
                <a:solidFill>
                  <a:schemeClr val="bg1">
                    <a:lumMod val="75000"/>
                  </a:schemeClr>
                </a:solidFill>
              </a:rPr>
              <a:t>NATO - BILC</a:t>
            </a:r>
          </a:p>
          <a:p>
            <a:pPr lvl="1"/>
            <a:r>
              <a:rPr lang="en-US" sz="2400" dirty="0">
                <a:solidFill>
                  <a:schemeClr val="bg1">
                    <a:lumMod val="75000"/>
                  </a:schemeClr>
                </a:solidFill>
              </a:rPr>
              <a:t>NATO Benchmark Advisory Testing Program  (BAT)</a:t>
            </a:r>
          </a:p>
          <a:p>
            <a:r>
              <a:rPr lang="en-US" sz="3200" dirty="0">
                <a:solidFill>
                  <a:schemeClr val="bg1">
                    <a:lumMod val="75000"/>
                  </a:schemeClr>
                </a:solidFill>
              </a:rPr>
              <a:t>Council of Europe </a:t>
            </a:r>
          </a:p>
          <a:p>
            <a:pPr lvl="1"/>
            <a:r>
              <a:rPr lang="en-US" sz="2400" dirty="0">
                <a:solidFill>
                  <a:schemeClr val="bg1">
                    <a:lumMod val="75000"/>
                  </a:schemeClr>
                </a:solidFill>
              </a:rPr>
              <a:t>Crosswalk with Common European Framework of Reference (CEFR)</a:t>
            </a:r>
          </a:p>
          <a:p>
            <a:r>
              <a:rPr lang="en-US" sz="2800" dirty="0"/>
              <a:t>Defense Language Institute Foreign Language Center (DLIFLC)</a:t>
            </a:r>
          </a:p>
          <a:p>
            <a:pPr lvl="1"/>
            <a:r>
              <a:rPr lang="en-US" sz="2400" dirty="0"/>
              <a:t>Tester Training and Test Administration</a:t>
            </a:r>
          </a:p>
          <a:p>
            <a:pPr marL="82550" indent="0">
              <a:buNone/>
            </a:pPr>
            <a:endParaRPr lang="en-US" sz="3600" dirty="0"/>
          </a:p>
        </p:txBody>
      </p:sp>
      <p:pic>
        <p:nvPicPr>
          <p:cNvPr id="4" name="Picture 2" descr="C:\Users\SwenderE\Pictures\Professional\imagesCAUKSJ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940" y="5105400"/>
            <a:ext cx="3575282" cy="13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i="1" dirty="0"/>
              <a:t>ACTFL Proficiency Guidelines 2012</a:t>
            </a:r>
          </a:p>
        </p:txBody>
      </p:sp>
      <p:pic>
        <p:nvPicPr>
          <p:cNvPr id="11" name="Picture 4" descr="C:\Users\nboivin\Desktop\ACTFL Proficiency Guidelines Screenshot.png">
            <a:hlinkClick r:id="rId3"/>
          </p:cNvPr>
          <p:cNvPicPr>
            <a:picLocks noChangeAspect="1" noChangeArrowheads="1"/>
          </p:cNvPicPr>
          <p:nvPr/>
        </p:nvPicPr>
        <p:blipFill>
          <a:blip r:embed="rId4"/>
          <a:srcRect/>
          <a:stretch>
            <a:fillRect/>
          </a:stretch>
        </p:blipFill>
        <p:spPr bwMode="auto">
          <a:xfrm>
            <a:off x="2895600" y="1371600"/>
            <a:ext cx="3505200" cy="4535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708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ACTFL and DLI-FLC</a:t>
            </a:r>
          </a:p>
        </p:txBody>
      </p:sp>
      <p:sp>
        <p:nvSpPr>
          <p:cNvPr id="3" name="Content Placeholder 2"/>
          <p:cNvSpPr>
            <a:spLocks noGrp="1"/>
          </p:cNvSpPr>
          <p:nvPr>
            <p:ph idx="1"/>
          </p:nvPr>
        </p:nvSpPr>
        <p:spPr/>
        <p:txBody>
          <a:bodyPr/>
          <a:lstStyle/>
          <a:p>
            <a:r>
              <a:rPr lang="en-US" dirty="0"/>
              <a:t>Support US Government Testing Needs</a:t>
            </a:r>
          </a:p>
          <a:p>
            <a:r>
              <a:rPr lang="en-US" dirty="0"/>
              <a:t>Develop OPI testers according to the DLI testing and rating protocol</a:t>
            </a:r>
          </a:p>
          <a:p>
            <a:r>
              <a:rPr lang="en-US" dirty="0"/>
              <a:t>100 languages and dialects</a:t>
            </a:r>
          </a:p>
          <a:p>
            <a:endParaRPr lang="en-US" dirty="0"/>
          </a:p>
          <a:p>
            <a:pPr marL="82550" indent="0">
              <a:buNone/>
            </a:pPr>
            <a:r>
              <a:rPr lang="en-US" sz="4400" dirty="0"/>
              <a:t>   “100 days, 100 languages” </a:t>
            </a:r>
          </a:p>
          <a:p>
            <a:endParaRPr lang="en-US" dirty="0"/>
          </a:p>
        </p:txBody>
      </p:sp>
      <p:pic>
        <p:nvPicPr>
          <p:cNvPr id="5122" name="Picture 2" descr="C:\Users\SwenderE\Pictures\Professional\D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07512"/>
            <a:ext cx="990600" cy="120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5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1219200" y="1447800"/>
            <a:ext cx="7715250" cy="4800600"/>
          </a:xfrm>
        </p:spPr>
        <p:txBody>
          <a:bodyPr/>
          <a:lstStyle/>
          <a:p>
            <a:r>
              <a:rPr lang="en-US" sz="2800" dirty="0"/>
              <a:t>Two organizations with established tester training, testing, and rating protocols</a:t>
            </a:r>
          </a:p>
          <a:p>
            <a:r>
              <a:rPr lang="en-US" sz="2800" dirty="0"/>
              <a:t>Two organizations - each believing</a:t>
            </a:r>
          </a:p>
          <a:p>
            <a:pPr lvl="1"/>
            <a:r>
              <a:rPr lang="en-US" sz="2400" dirty="0"/>
              <a:t>“Our way is the best way to test and rate”</a:t>
            </a:r>
          </a:p>
          <a:p>
            <a:r>
              <a:rPr lang="en-US" sz="2800" dirty="0"/>
              <a:t>Initial meetings </a:t>
            </a:r>
          </a:p>
          <a:p>
            <a:pPr lvl="1"/>
            <a:r>
              <a:rPr lang="en-US" sz="2400" dirty="0"/>
              <a:t>Need to establish trust</a:t>
            </a:r>
          </a:p>
          <a:p>
            <a:endParaRPr lang="en-US" sz="2800" dirty="0"/>
          </a:p>
          <a:p>
            <a:pPr lvl="1"/>
            <a:endParaRPr lang="en-US" sz="2400" dirty="0"/>
          </a:p>
        </p:txBody>
      </p:sp>
      <p:pic>
        <p:nvPicPr>
          <p:cNvPr id="4" name="Picture 2" descr="C:\Users\SwenderE\Pictures\Professional\Cartoon-mutual-benefit-Conver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3963116" cy="197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Accomplishments</a:t>
            </a:r>
          </a:p>
        </p:txBody>
      </p:sp>
      <p:sp>
        <p:nvSpPr>
          <p:cNvPr id="3" name="Content Placeholder 2"/>
          <p:cNvSpPr>
            <a:spLocks noGrp="1"/>
          </p:cNvSpPr>
          <p:nvPr>
            <p:ph idx="1"/>
          </p:nvPr>
        </p:nvSpPr>
        <p:spPr>
          <a:xfrm>
            <a:off x="1219200" y="1066800"/>
            <a:ext cx="7639050" cy="5257800"/>
          </a:xfrm>
        </p:spPr>
        <p:txBody>
          <a:bodyPr/>
          <a:lstStyle/>
          <a:p>
            <a:pPr lvl="0"/>
            <a:r>
              <a:rPr lang="en-US" sz="2800" dirty="0"/>
              <a:t>Collaborative design of new materials collaboratively</a:t>
            </a:r>
          </a:p>
          <a:p>
            <a:pPr lvl="1"/>
            <a:r>
              <a:rPr lang="en-US" sz="2400" dirty="0"/>
              <a:t>Role plays, preludes, samples</a:t>
            </a:r>
          </a:p>
          <a:p>
            <a:pPr lvl="0"/>
            <a:r>
              <a:rPr lang="en-US" sz="2800" dirty="0"/>
              <a:t>Open discussion of issues that arise in from new testing contexts</a:t>
            </a:r>
          </a:p>
          <a:p>
            <a:pPr lvl="1"/>
            <a:r>
              <a:rPr lang="en-US" sz="2400" dirty="0"/>
              <a:t>Testing native speakers</a:t>
            </a:r>
          </a:p>
          <a:p>
            <a:pPr lvl="1"/>
            <a:r>
              <a:rPr lang="en-US" sz="2400" dirty="0"/>
              <a:t>Testing dialects  </a:t>
            </a:r>
          </a:p>
          <a:p>
            <a:pPr lvl="0"/>
            <a:r>
              <a:rPr lang="en-US" sz="2800" dirty="0"/>
              <a:t>Mutual quality assurance </a:t>
            </a:r>
          </a:p>
          <a:p>
            <a:pPr lvl="0"/>
            <a:r>
              <a:rPr lang="en-US" sz="2800" dirty="0"/>
              <a:t>Shared training techniques and materials </a:t>
            </a:r>
          </a:p>
          <a:p>
            <a:pPr lvl="0"/>
            <a:r>
              <a:rPr lang="en-US" sz="2800" dirty="0"/>
              <a:t>Increased testing capabilities for US Government.</a:t>
            </a:r>
          </a:p>
          <a:p>
            <a:pPr lvl="0"/>
            <a:endParaRPr lang="en-US" sz="2400" dirty="0"/>
          </a:p>
          <a:p>
            <a:endParaRPr lang="en-US" dirty="0"/>
          </a:p>
        </p:txBody>
      </p:sp>
    </p:spTree>
    <p:extLst>
      <p:ext uri="{BB962C8B-B14F-4D97-AF65-F5344CB8AC3E}">
        <p14:creationId xmlns:p14="http://schemas.microsoft.com/office/powerpoint/2010/main" val="2576045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580 Testers…</a:t>
            </a:r>
            <a:r>
              <a:rPr lang="en-US" dirty="0"/>
              <a:t>101 Languages</a:t>
            </a:r>
          </a:p>
        </p:txBody>
      </p:sp>
      <p:sp>
        <p:nvSpPr>
          <p:cNvPr id="3" name="Content Placeholder 2"/>
          <p:cNvSpPr>
            <a:spLocks noGrp="1"/>
          </p:cNvSpPr>
          <p:nvPr>
            <p:ph idx="1"/>
          </p:nvPr>
        </p:nvSpPr>
        <p:spPr>
          <a:xfrm>
            <a:off x="1435100" y="1447800"/>
            <a:ext cx="7556500" cy="5105400"/>
          </a:xfrm>
        </p:spPr>
        <p:txBody>
          <a:bodyPr/>
          <a:lstStyle/>
          <a:p>
            <a:pPr marL="82550" indent="0">
              <a:buNone/>
            </a:pPr>
            <a:r>
              <a:rPr lang="en-US" sz="1800" dirty="0"/>
              <a:t>Afrikaans, Akan-Twi, Albanian, Amharic, Arabic-Algerian, Arabic-Egyptian, Arabic-Iraqi, Arabic-Jordanian, Arabic-Lebanese, Arabic-Libyan, Arabic-Moroccan, Arabic-MSA, Arabic-Palestinian, Arabic-Sudanese, Arabic-Syrian, Arabic-Tunisian, Arabic-UAE, Arabic-Yemeni, Armenian, Azerbaijani, Baluchi, Bengali, Bosnian, Bulgarian, Burmese, Cambodian, Cebuano, </a:t>
            </a:r>
            <a:r>
              <a:rPr lang="en-US" sz="1800" dirty="0" err="1"/>
              <a:t>Chavacano</a:t>
            </a:r>
            <a:r>
              <a:rPr lang="en-US" sz="1800" dirty="0"/>
              <a:t>, Chinese-Cantonese, Chinese-Mandarin, Czech, Dari, Dutch, English, French, Ga, Georgian, German, Greek, Gujarati, Haitian Creole, Hausa, Hebrew, Hiligaynon, Hindi, Hmong/</a:t>
            </a:r>
            <a:r>
              <a:rPr lang="en-US" sz="1800" dirty="0" err="1"/>
              <a:t>Mong</a:t>
            </a:r>
            <a:r>
              <a:rPr lang="en-US" sz="1800" dirty="0"/>
              <a:t>, Hungarian, Igbo, Ilocano, Indonesian, Italian, Japanese, Javanese, Kashmiri, Kazakh, Kikongo, Korean, </a:t>
            </a:r>
            <a:r>
              <a:rPr lang="en-US" sz="1800" dirty="0" err="1"/>
              <a:t>Krio</a:t>
            </a:r>
            <a:r>
              <a:rPr lang="en-US" sz="1800" dirty="0"/>
              <a:t>, Kurdish-</a:t>
            </a:r>
            <a:r>
              <a:rPr lang="en-US" sz="1800" dirty="0" err="1"/>
              <a:t>Kurmanji</a:t>
            </a:r>
            <a:r>
              <a:rPr lang="en-US" sz="1800" dirty="0"/>
              <a:t>, Kurdish-</a:t>
            </a:r>
            <a:r>
              <a:rPr lang="en-US" sz="1800" dirty="0" err="1"/>
              <a:t>Sorani</a:t>
            </a:r>
            <a:r>
              <a:rPr lang="en-US" sz="1800" dirty="0"/>
              <a:t>, Lao, Levantine, Lingala, Malay, Malayalam, Mandingo-Bambara, Nepali, Norwegian, Pashto, Persian-Farsi, Polish, Portuguese-Brazilian, Portuguese-European, Punjabi, Romanian, Russian, Samoan, Serbo-Croatian, Sindhi, Sinhalese, Slovak, Somali, Spanish, Swahili, Swedish, Tagalog, Tajik, Tamil, Tausug, Telugu, Thai, Tigrinya, Turkish, Turkmen, Uighur, Ukrainian, Urdu, Uzbek, Vietnamese, Wolof, Yoruba</a:t>
            </a:r>
          </a:p>
        </p:txBody>
      </p:sp>
    </p:spTree>
    <p:extLst>
      <p:ext uri="{BB962C8B-B14F-4D97-AF65-F5344CB8AC3E}">
        <p14:creationId xmlns:p14="http://schemas.microsoft.com/office/powerpoint/2010/main" val="5943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Benefits</a:t>
            </a:r>
            <a:endParaRPr lang="en-US" dirty="0"/>
          </a:p>
        </p:txBody>
      </p:sp>
      <p:sp>
        <p:nvSpPr>
          <p:cNvPr id="3" name="Content Placeholder 2"/>
          <p:cNvSpPr>
            <a:spLocks noGrp="1"/>
          </p:cNvSpPr>
          <p:nvPr>
            <p:ph idx="1"/>
          </p:nvPr>
        </p:nvSpPr>
        <p:spPr>
          <a:xfrm>
            <a:off x="1143000" y="1066800"/>
            <a:ext cx="7499350" cy="5791200"/>
          </a:xfrm>
        </p:spPr>
        <p:txBody>
          <a:bodyPr/>
          <a:lstStyle/>
          <a:p>
            <a:pPr lvl="0"/>
            <a:r>
              <a:rPr lang="en-US" sz="2400" dirty="0"/>
              <a:t>A check and balance system that can monitor and detect rating shifts</a:t>
            </a:r>
          </a:p>
          <a:p>
            <a:pPr lvl="0"/>
            <a:r>
              <a:rPr lang="en-US" sz="2400" dirty="0"/>
              <a:t>Learning different approaches for level appropriate elicitation</a:t>
            </a:r>
          </a:p>
          <a:p>
            <a:pPr lvl="0"/>
            <a:r>
              <a:rPr lang="en-US" sz="2400" dirty="0"/>
              <a:t>Observing and collecting data on a wider variety of examinee profiles</a:t>
            </a:r>
          </a:p>
          <a:p>
            <a:pPr lvl="0"/>
            <a:r>
              <a:rPr lang="en-US" sz="2400" dirty="0"/>
              <a:t>Creating dialogue among testers in each agency normally isolated </a:t>
            </a:r>
          </a:p>
          <a:p>
            <a:pPr lvl="0"/>
            <a:r>
              <a:rPr lang="en-US" sz="2400" dirty="0"/>
              <a:t>Collaboration on issues not clearly explained in either ILR or OPI manual such as Arabic dialogue testing issues</a:t>
            </a:r>
          </a:p>
          <a:p>
            <a:r>
              <a:rPr lang="en-US" sz="2400" dirty="0"/>
              <a:t>Ability to discuss and think with a community of colleagues has enriched </a:t>
            </a:r>
            <a:r>
              <a:rPr lang="en-US" sz="2400"/>
              <a:t>both systems </a:t>
            </a:r>
            <a:endParaRPr lang="en-US" sz="2400" dirty="0"/>
          </a:p>
          <a:p>
            <a:pPr lvl="0"/>
            <a:endParaRPr lang="en-US" sz="1800" dirty="0"/>
          </a:p>
          <a:p>
            <a:endParaRPr lang="en-US" dirty="0"/>
          </a:p>
        </p:txBody>
      </p:sp>
    </p:spTree>
    <p:extLst>
      <p:ext uri="{BB962C8B-B14F-4D97-AF65-F5344CB8AC3E}">
        <p14:creationId xmlns:p14="http://schemas.microsoft.com/office/powerpoint/2010/main" val="509816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Years of Collaboration</a:t>
            </a:r>
          </a:p>
        </p:txBody>
      </p:sp>
      <p:pic>
        <p:nvPicPr>
          <p:cNvPr id="4" name="Content Placeholder 3" descr="C:\Users\SwenderE\Pictures\Professional\partnerships-are-built-on-tru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971800"/>
            <a:ext cx="4553585" cy="2951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1371601"/>
            <a:ext cx="7772400" cy="1200329"/>
          </a:xfrm>
          <a:prstGeom prst="rect">
            <a:avLst/>
          </a:prstGeom>
        </p:spPr>
        <p:txBody>
          <a:bodyPr wrap="square">
            <a:spAutoFit/>
          </a:bodyPr>
          <a:lstStyle/>
          <a:p>
            <a:pPr lvl="1"/>
            <a:r>
              <a:rPr lang="en-US" sz="3600" dirty="0"/>
              <a:t>Openness and continuous quality improvement</a:t>
            </a:r>
          </a:p>
        </p:txBody>
      </p:sp>
    </p:spTree>
    <p:extLst>
      <p:ext uri="{BB962C8B-B14F-4D97-AF65-F5344CB8AC3E}">
        <p14:creationId xmlns:p14="http://schemas.microsoft.com/office/powerpoint/2010/main" val="2089308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 </a:t>
            </a:r>
          </a:p>
        </p:txBody>
      </p:sp>
      <p:sp>
        <p:nvSpPr>
          <p:cNvPr id="6" name="Subtitle 5"/>
          <p:cNvSpPr>
            <a:spLocks noGrp="1"/>
          </p:cNvSpPr>
          <p:nvPr>
            <p:ph type="subTitle" idx="1"/>
          </p:nvPr>
        </p:nvSpPr>
        <p:spPr>
          <a:xfrm>
            <a:off x="1219200" y="1905000"/>
            <a:ext cx="7406640" cy="1752600"/>
          </a:xfrm>
        </p:spPr>
        <p:txBody>
          <a:bodyPr/>
          <a:lstStyle/>
          <a:p>
            <a:pPr algn="ctr"/>
            <a:r>
              <a:rPr lang="en-US" sz="6000" dirty="0"/>
              <a:t>FINAL EXAM</a:t>
            </a:r>
          </a:p>
        </p:txBody>
      </p:sp>
    </p:spTree>
    <p:extLst>
      <p:ext uri="{BB962C8B-B14F-4D97-AF65-F5344CB8AC3E}">
        <p14:creationId xmlns:p14="http://schemas.microsoft.com/office/powerpoint/2010/main" val="303016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82550" indent="0">
              <a:buNone/>
            </a:pPr>
            <a:r>
              <a:rPr lang="en-US" dirty="0"/>
              <a:t>All of us together have more ____________ than any of us individually.   </a:t>
            </a:r>
          </a:p>
          <a:p>
            <a:pPr marL="82550" indent="0">
              <a:buNone/>
            </a:pPr>
            <a:endParaRPr lang="en-US" dirty="0"/>
          </a:p>
          <a:p>
            <a:pPr marL="82550" indent="0">
              <a:buNone/>
            </a:pPr>
            <a:r>
              <a:rPr lang="en-US" dirty="0"/>
              <a:t>A)  Experience</a:t>
            </a:r>
          </a:p>
          <a:p>
            <a:pPr marL="82550" indent="0">
              <a:buNone/>
            </a:pPr>
            <a:r>
              <a:rPr lang="en-US" dirty="0"/>
              <a:t>B)  Expertise</a:t>
            </a:r>
          </a:p>
          <a:p>
            <a:pPr marL="82550" indent="0">
              <a:buNone/>
            </a:pPr>
            <a:r>
              <a:rPr lang="en-US" dirty="0"/>
              <a:t>C)  Time</a:t>
            </a:r>
          </a:p>
          <a:p>
            <a:pPr marL="82550" indent="0">
              <a:buNone/>
            </a:pPr>
            <a:r>
              <a:rPr lang="en-US" dirty="0"/>
              <a:t>D)  Money</a:t>
            </a:r>
          </a:p>
          <a:p>
            <a:pPr marL="82550" indent="0">
              <a:buNone/>
            </a:pPr>
            <a:r>
              <a:rPr lang="en-US" dirty="0"/>
              <a:t>E)  All of the above</a:t>
            </a:r>
          </a:p>
          <a:p>
            <a:pPr marL="596900" indent="-514350">
              <a:buAutoNum type="alphaUcParenR" startAt="4"/>
            </a:pPr>
            <a:endParaRPr lang="en-US" dirty="0"/>
          </a:p>
          <a:p>
            <a:endParaRPr lang="en-US" dirty="0"/>
          </a:p>
        </p:txBody>
      </p:sp>
    </p:spTree>
    <p:extLst>
      <p:ext uri="{BB962C8B-B14F-4D97-AF65-F5344CB8AC3E}">
        <p14:creationId xmlns:p14="http://schemas.microsoft.com/office/powerpoint/2010/main" val="16746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82550" indent="0">
              <a:buNone/>
            </a:pPr>
            <a:r>
              <a:rPr lang="en-US" dirty="0"/>
              <a:t>All of us together have more ____________ than any of us individually.   </a:t>
            </a:r>
          </a:p>
          <a:p>
            <a:pPr marL="82550" indent="0">
              <a:buNone/>
            </a:pPr>
            <a:endParaRPr lang="en-US" dirty="0"/>
          </a:p>
          <a:p>
            <a:pPr marL="82550" indent="0">
              <a:buNone/>
            </a:pPr>
            <a:r>
              <a:rPr lang="en-US" dirty="0"/>
              <a:t>A)  Experience</a:t>
            </a:r>
          </a:p>
          <a:p>
            <a:pPr marL="82550" indent="0">
              <a:buNone/>
            </a:pPr>
            <a:r>
              <a:rPr lang="en-US" dirty="0"/>
              <a:t>B)  Expertise</a:t>
            </a:r>
          </a:p>
          <a:p>
            <a:pPr marL="82550" indent="0">
              <a:buNone/>
            </a:pPr>
            <a:r>
              <a:rPr lang="en-US" dirty="0"/>
              <a:t>C)  Time</a:t>
            </a:r>
          </a:p>
          <a:p>
            <a:pPr marL="82550" indent="0">
              <a:buNone/>
            </a:pPr>
            <a:r>
              <a:rPr lang="en-US" dirty="0"/>
              <a:t>D)  Money</a:t>
            </a:r>
          </a:p>
          <a:p>
            <a:pPr marL="82550" indent="0">
              <a:buNone/>
            </a:pPr>
            <a:r>
              <a:rPr lang="en-US" b="1" dirty="0">
                <a:solidFill>
                  <a:srgbClr val="FF0000"/>
                </a:solidFill>
              </a:rPr>
              <a:t>E)  All of the above</a:t>
            </a:r>
          </a:p>
          <a:p>
            <a:pPr marL="596900" indent="-514350">
              <a:buAutoNum type="alphaUcParenR" startAt="4"/>
            </a:pPr>
            <a:endParaRPr lang="en-US" dirty="0"/>
          </a:p>
          <a:p>
            <a:endParaRPr lang="en-US" dirty="0"/>
          </a:p>
        </p:txBody>
      </p:sp>
    </p:spTree>
    <p:extLst>
      <p:ext uri="{BB962C8B-B14F-4D97-AF65-F5344CB8AC3E}">
        <p14:creationId xmlns:p14="http://schemas.microsoft.com/office/powerpoint/2010/main" val="235284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181600"/>
            <a:ext cx="7499350" cy="1143000"/>
          </a:xfrm>
        </p:spPr>
        <p:txBody>
          <a:bodyPr/>
          <a:lstStyle/>
          <a:p>
            <a:pPr algn="ctr"/>
            <a:br>
              <a:rPr lang="en-US" dirty="0"/>
            </a:br>
            <a:r>
              <a:rPr lang="en-US" sz="2800" dirty="0">
                <a:hlinkClick r:id="rId2"/>
              </a:rPr>
              <a:t>eswender@actfl.org</a:t>
            </a:r>
            <a:br>
              <a:rPr lang="en-US" sz="2800" dirty="0"/>
            </a:br>
            <a:r>
              <a:rPr lang="en-US" sz="2800" dirty="0">
                <a:hlinkClick r:id="rId3"/>
              </a:rPr>
              <a:t>www.actfl.org</a:t>
            </a:r>
            <a:br>
              <a:rPr lang="en-US" sz="2800" dirty="0"/>
            </a:br>
            <a:endParaRPr lang="en-US" sz="2800" dirty="0"/>
          </a:p>
        </p:txBody>
      </p:sp>
      <p:pic>
        <p:nvPicPr>
          <p:cNvPr id="1026" name="Picture 2" descr="C:\Users\swendere.ACTFL\Pictures\Thank-You-word-cloud.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600" y="67941"/>
            <a:ext cx="8000999" cy="526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6137"/>
            <a:ext cx="7499350" cy="1143000"/>
          </a:xfrm>
        </p:spPr>
        <p:txBody>
          <a:bodyPr/>
          <a:lstStyle/>
          <a:p>
            <a:pPr algn="ctr"/>
            <a:r>
              <a:rPr lang="en-US" sz="2000" dirty="0">
                <a:hlinkClick r:id="rId2"/>
              </a:rPr>
              <a:t>www.actflproficiencyguidelines2012.org</a:t>
            </a:r>
            <a:br>
              <a:rPr lang="en-US" sz="2000" dirty="0"/>
            </a:br>
            <a:endParaRPr lang="en-US" sz="20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94705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187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6852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Online Assessment Resource System (OARS)</a:t>
            </a:r>
          </a:p>
        </p:txBody>
      </p:sp>
      <p:sp>
        <p:nvSpPr>
          <p:cNvPr id="3" name="Content Placeholder 2"/>
          <p:cNvSpPr>
            <a:spLocks noGrp="1"/>
          </p:cNvSpPr>
          <p:nvPr>
            <p:ph idx="1"/>
          </p:nvPr>
        </p:nvSpPr>
        <p:spPr>
          <a:xfrm>
            <a:off x="1219200" y="1447800"/>
            <a:ext cx="7715250" cy="4800600"/>
          </a:xfrm>
        </p:spPr>
        <p:txBody>
          <a:bodyPr/>
          <a:lstStyle/>
          <a:p>
            <a:r>
              <a:rPr lang="en-US" dirty="0"/>
              <a:t>Each branch of service can request OPIs online</a:t>
            </a:r>
          </a:p>
          <a:p>
            <a:r>
              <a:rPr lang="en-US" dirty="0"/>
              <a:t>Schedule day and time of test</a:t>
            </a:r>
          </a:p>
          <a:p>
            <a:pPr lvl="1"/>
            <a:r>
              <a:rPr lang="en-US" dirty="0"/>
              <a:t>Can upload an entire class at a time</a:t>
            </a:r>
          </a:p>
          <a:p>
            <a:pPr lvl="1"/>
            <a:r>
              <a:rPr lang="en-US" dirty="0"/>
              <a:t>Up to 160 appointments</a:t>
            </a:r>
          </a:p>
          <a:p>
            <a:r>
              <a:rPr lang="en-US" dirty="0"/>
              <a:t>Track status</a:t>
            </a:r>
          </a:p>
          <a:p>
            <a:pPr lvl="1"/>
            <a:r>
              <a:rPr lang="en-US" dirty="0"/>
              <a:t>What has been scheduled</a:t>
            </a:r>
          </a:p>
          <a:p>
            <a:pPr lvl="1"/>
            <a:r>
              <a:rPr lang="en-US" dirty="0"/>
              <a:t>Which tests have already been conducted</a:t>
            </a:r>
          </a:p>
          <a:p>
            <a:pPr marL="82550" indent="0">
              <a:buNone/>
            </a:pPr>
            <a:r>
              <a:rPr lang="en-US" dirty="0"/>
              <a:t>	</a:t>
            </a:r>
          </a:p>
        </p:txBody>
      </p:sp>
    </p:spTree>
    <p:extLst>
      <p:ext uri="{BB962C8B-B14F-4D97-AF65-F5344CB8AC3E}">
        <p14:creationId xmlns:p14="http://schemas.microsoft.com/office/powerpoint/2010/main" val="3411996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Online Assessment Resource System (OARS)</a:t>
            </a:r>
          </a:p>
        </p:txBody>
      </p:sp>
      <p:sp>
        <p:nvSpPr>
          <p:cNvPr id="3" name="Content Placeholder 2"/>
          <p:cNvSpPr>
            <a:spLocks noGrp="1"/>
          </p:cNvSpPr>
          <p:nvPr>
            <p:ph idx="1"/>
          </p:nvPr>
        </p:nvSpPr>
        <p:spPr>
          <a:xfrm>
            <a:off x="1219200" y="1447800"/>
            <a:ext cx="7715250" cy="4800600"/>
          </a:xfrm>
        </p:spPr>
        <p:txBody>
          <a:bodyPr/>
          <a:lstStyle/>
          <a:p>
            <a:r>
              <a:rPr lang="en-US" dirty="0"/>
              <a:t>Post ratings</a:t>
            </a:r>
          </a:p>
          <a:p>
            <a:r>
              <a:rPr lang="en-US" dirty="0"/>
              <a:t>Review ratings</a:t>
            </a:r>
          </a:p>
          <a:p>
            <a:r>
              <a:rPr lang="en-US" dirty="0"/>
              <a:t>Release ratings</a:t>
            </a:r>
          </a:p>
          <a:p>
            <a:r>
              <a:rPr lang="en-US" dirty="0"/>
              <a:t>Secure website</a:t>
            </a:r>
          </a:p>
          <a:p>
            <a:r>
              <a:rPr lang="en-US" dirty="0"/>
              <a:t>Password protected</a:t>
            </a:r>
          </a:p>
          <a:p>
            <a:r>
              <a:rPr lang="en-US" dirty="0"/>
              <a:t>Only the designated branch officer can see site</a:t>
            </a:r>
          </a:p>
          <a:p>
            <a:pPr lvl="1"/>
            <a:r>
              <a:rPr lang="en-US" dirty="0"/>
              <a:t>“Army cannot see Navy’s scores”</a:t>
            </a:r>
          </a:p>
          <a:p>
            <a:endParaRPr lang="en-US" dirty="0"/>
          </a:p>
        </p:txBody>
      </p:sp>
    </p:spTree>
    <p:extLst>
      <p:ext uri="{BB962C8B-B14F-4D97-AF65-F5344CB8AC3E}">
        <p14:creationId xmlns:p14="http://schemas.microsoft.com/office/powerpoint/2010/main" val="36886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 Skill</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242" y="1524000"/>
            <a:ext cx="8103972"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92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3997"/>
            <a:ext cx="8153400" cy="680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34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a:xfrm>
            <a:off x="990600" y="304800"/>
            <a:ext cx="7848600" cy="1143000"/>
          </a:xfrm>
        </p:spPr>
        <p:txBody>
          <a:bodyPr/>
          <a:lstStyle/>
          <a:p>
            <a:r>
              <a:rPr lang="en-US" sz="3600" dirty="0"/>
              <a:t>National Initiatives for Language Learning</a:t>
            </a:r>
          </a:p>
        </p:txBody>
      </p:sp>
      <p:pic>
        <p:nvPicPr>
          <p:cNvPr id="4098" name="Picture 2" descr="C:\Users\SwenderE\Pictures\Professional\IPA Manua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257" y="2058710"/>
            <a:ext cx="1752600" cy="2270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6734" y="2029425"/>
            <a:ext cx="1841500" cy="2381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6" name="Picture 2">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853"/>
          <a:stretch/>
        </p:blipFill>
        <p:spPr bwMode="auto">
          <a:xfrm>
            <a:off x="1069738" y="4800600"/>
            <a:ext cx="7467600" cy="169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6104" y="1524000"/>
            <a:ext cx="2374867" cy="3062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21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ACTFL Testing</a:t>
            </a:r>
          </a:p>
        </p:txBody>
      </p:sp>
      <p:sp>
        <p:nvSpPr>
          <p:cNvPr id="3" name="Content Placeholder 2"/>
          <p:cNvSpPr>
            <a:spLocks noGrp="1"/>
          </p:cNvSpPr>
          <p:nvPr>
            <p:ph idx="1"/>
          </p:nvPr>
        </p:nvSpPr>
        <p:spPr>
          <a:xfrm>
            <a:off x="1295684" y="1371600"/>
            <a:ext cx="7867650" cy="4953000"/>
          </a:xfrm>
        </p:spPr>
        <p:txBody>
          <a:bodyPr/>
          <a:lstStyle/>
          <a:p>
            <a:r>
              <a:rPr lang="en-US" dirty="0"/>
              <a:t>OPI – </a:t>
            </a:r>
            <a:r>
              <a:rPr lang="en-US" sz="2800" dirty="0"/>
              <a:t>Oral Proficiency Interview</a:t>
            </a:r>
          </a:p>
          <a:p>
            <a:r>
              <a:rPr lang="en-US" dirty="0" err="1"/>
              <a:t>OPIc</a:t>
            </a:r>
            <a:r>
              <a:rPr lang="en-US" dirty="0"/>
              <a:t> – </a:t>
            </a:r>
            <a:r>
              <a:rPr lang="en-US" sz="2800" dirty="0"/>
              <a:t>Oral Proficiency Interview – computer</a:t>
            </a:r>
          </a:p>
          <a:p>
            <a:r>
              <a:rPr lang="en-US" dirty="0"/>
              <a:t>WPT – </a:t>
            </a:r>
            <a:r>
              <a:rPr lang="en-US" sz="2800" dirty="0"/>
              <a:t>Writing Proficiency Test</a:t>
            </a:r>
          </a:p>
          <a:p>
            <a:r>
              <a:rPr lang="en-US" dirty="0"/>
              <a:t>RPT – </a:t>
            </a:r>
            <a:r>
              <a:rPr lang="en-US" sz="2800" dirty="0"/>
              <a:t>Reading Proficiency Test</a:t>
            </a:r>
          </a:p>
          <a:p>
            <a:r>
              <a:rPr lang="en-US" dirty="0"/>
              <a:t>LPT – </a:t>
            </a:r>
            <a:r>
              <a:rPr lang="en-US" sz="2800" dirty="0"/>
              <a:t>Listening Proficiency Test</a:t>
            </a:r>
          </a:p>
          <a:p>
            <a:r>
              <a:rPr lang="en-US" dirty="0"/>
              <a:t>AAPPL – </a:t>
            </a:r>
            <a:r>
              <a:rPr lang="en-US" sz="2800" dirty="0"/>
              <a:t>ACTFL Assessment of Performance toward Proficiency in Languages</a:t>
            </a:r>
          </a:p>
          <a:p>
            <a:endParaRPr lang="en-US" sz="2800" dirty="0"/>
          </a:p>
          <a:p>
            <a:pPr marL="82550" indent="0" algn="ctr">
              <a:buNone/>
            </a:pPr>
            <a:r>
              <a:rPr lang="en-US" sz="2400" dirty="0">
                <a:hlinkClick r:id="rId2"/>
              </a:rPr>
              <a:t>www.languagetesting.com</a:t>
            </a:r>
            <a:r>
              <a:rPr lang="en-US" sz="2800" dirty="0"/>
              <a:t> </a:t>
            </a:r>
          </a:p>
        </p:txBody>
      </p:sp>
    </p:spTree>
    <p:extLst>
      <p:ext uri="{BB962C8B-B14F-4D97-AF65-F5344CB8AC3E}">
        <p14:creationId xmlns:p14="http://schemas.microsoft.com/office/powerpoint/2010/main" val="33471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br>
            <a:r>
              <a:rPr lang="en-US" b="1" dirty="0"/>
              <a:t>Partnership</a:t>
            </a:r>
            <a:br>
              <a:rPr lang="en-US" b="1" dirty="0"/>
            </a:br>
            <a:endParaRPr lang="en-US" dirty="0"/>
          </a:p>
        </p:txBody>
      </p:sp>
      <p:sp>
        <p:nvSpPr>
          <p:cNvPr id="3" name="Content Placeholder 2"/>
          <p:cNvSpPr>
            <a:spLocks noGrp="1"/>
          </p:cNvSpPr>
          <p:nvPr>
            <p:ph idx="1"/>
          </p:nvPr>
        </p:nvSpPr>
        <p:spPr>
          <a:xfrm>
            <a:off x="990600" y="1219200"/>
            <a:ext cx="7943850" cy="5638800"/>
          </a:xfrm>
        </p:spPr>
        <p:txBody>
          <a:bodyPr/>
          <a:lstStyle/>
          <a:p>
            <a:endParaRPr lang="en-US" dirty="0"/>
          </a:p>
          <a:p>
            <a:r>
              <a:rPr lang="en-US" dirty="0"/>
              <a:t>The state or condition of being a partner</a:t>
            </a:r>
          </a:p>
          <a:p>
            <a:r>
              <a:rPr lang="en-US" dirty="0"/>
              <a:t>Participation</a:t>
            </a:r>
          </a:p>
          <a:p>
            <a:r>
              <a:rPr lang="en-US" dirty="0"/>
              <a:t>Association</a:t>
            </a:r>
          </a:p>
          <a:p>
            <a:r>
              <a:rPr lang="en-US" dirty="0"/>
              <a:t>Joint interest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43200"/>
            <a:ext cx="34559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588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F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CTF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1904</Words>
  <Application>Microsoft Macintosh PowerPoint</Application>
  <PresentationFormat>On-screen Show (4:3)</PresentationFormat>
  <Paragraphs>354</Paragraphs>
  <Slides>42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ＭＳ Ｐゴシック</vt:lpstr>
      <vt:lpstr>Arial</vt:lpstr>
      <vt:lpstr>Calibri</vt:lpstr>
      <vt:lpstr>Gill Sans MT</vt:lpstr>
      <vt:lpstr>Verdana</vt:lpstr>
      <vt:lpstr>Wingdings 2</vt:lpstr>
      <vt:lpstr>ACTFL Theme</vt:lpstr>
      <vt:lpstr>1_ACTFL Theme</vt:lpstr>
      <vt:lpstr>       </vt:lpstr>
      <vt:lpstr>ACTFL</vt:lpstr>
      <vt:lpstr>ACTFL Proficiency Guidelines 2012</vt:lpstr>
      <vt:lpstr>www.actflproficiencyguidelines2012.org </vt:lpstr>
      <vt:lpstr>Select a Skill</vt:lpstr>
      <vt:lpstr>PowerPoint Presentation</vt:lpstr>
      <vt:lpstr>National Initiatives for Language Learning</vt:lpstr>
      <vt:lpstr>ACTFL Testing</vt:lpstr>
      <vt:lpstr> Partnership </vt:lpstr>
      <vt:lpstr>Three ACTFL Partnerships</vt:lpstr>
      <vt:lpstr>Three ACTFL Partnerships</vt:lpstr>
      <vt:lpstr>ACTFL and BILC Testing Partnership</vt:lpstr>
      <vt:lpstr> NATO BAT</vt:lpstr>
      <vt:lpstr> ACT Contract to ACTFL</vt:lpstr>
      <vt:lpstr>BAT Reading and Listening Tests</vt:lpstr>
      <vt:lpstr>BAT Speaking Test  (BAT-S)</vt:lpstr>
      <vt:lpstr>BAT Writing Test  (BAT-W)</vt:lpstr>
      <vt:lpstr> Current Status of BAT Testing</vt:lpstr>
      <vt:lpstr>NATO BAT Testing  2009-2014</vt:lpstr>
      <vt:lpstr>Three ACTFL Partnerships</vt:lpstr>
      <vt:lpstr>ACTFL – CEFR Conferences</vt:lpstr>
      <vt:lpstr>ACTFL –  European Centre of Moderne Languages (ECML)</vt:lpstr>
      <vt:lpstr>Challenges in Creating an ACTFL/ILR/STANAG - CEFR Crosswalk</vt:lpstr>
      <vt:lpstr> The Crosswalk is  </vt:lpstr>
      <vt:lpstr>ACTFL/ILR/STANAG Scores predicting CEFR Ratings for Speaking</vt:lpstr>
      <vt:lpstr>ACTFL/ILR/STANAG Scores predicting CEFR Ratings for Reading/Listening</vt:lpstr>
      <vt:lpstr>Aligning Frameworks of Reference in Language Testing  </vt:lpstr>
      <vt:lpstr>PowerPoint Presentation</vt:lpstr>
      <vt:lpstr>Three ACTFL Partnerships</vt:lpstr>
      <vt:lpstr>ACTFL and DLI-FLC</vt:lpstr>
      <vt:lpstr>Challenges</vt:lpstr>
      <vt:lpstr>Accomplishments</vt:lpstr>
      <vt:lpstr>580 Testers…101 Languages</vt:lpstr>
      <vt:lpstr>Benefits</vt:lpstr>
      <vt:lpstr>10 Years of Collaboration</vt:lpstr>
      <vt:lpstr> </vt:lpstr>
      <vt:lpstr>PowerPoint Presentation</vt:lpstr>
      <vt:lpstr>PowerPoint Presentation</vt:lpstr>
      <vt:lpstr> eswender@actfl.org www.actfl.org </vt:lpstr>
      <vt:lpstr>PowerPoint Presentation</vt:lpstr>
      <vt:lpstr>Online Assessment Resource System (OARS)</vt:lpstr>
      <vt:lpstr>Online Assessment Resource System (OARS)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Elvira Swender</dc:creator>
  <cp:lastModifiedBy>Jakub Niewelt</cp:lastModifiedBy>
  <cp:revision>74</cp:revision>
  <cp:lastPrinted>2014-04-29T17:46:49Z</cp:lastPrinted>
  <dcterms:created xsi:type="dcterms:W3CDTF">2014-04-28T11:08:15Z</dcterms:created>
  <dcterms:modified xsi:type="dcterms:W3CDTF">2024-12-13T21:43:36Z</dcterms:modified>
</cp:coreProperties>
</file>