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Lst>
  <p:notesMasterIdLst>
    <p:notesMasterId r:id="rId23"/>
  </p:notesMasterIdLst>
  <p:handoutMasterIdLst>
    <p:handoutMasterId r:id="rId24"/>
  </p:handoutMasterIdLst>
  <p:sldIdLst>
    <p:sldId id="321" r:id="rId3"/>
    <p:sldId id="329" r:id="rId4"/>
    <p:sldId id="330" r:id="rId5"/>
    <p:sldId id="322" r:id="rId6"/>
    <p:sldId id="323" r:id="rId7"/>
    <p:sldId id="331" r:id="rId8"/>
    <p:sldId id="332" r:id="rId9"/>
    <p:sldId id="333" r:id="rId10"/>
    <p:sldId id="334" r:id="rId11"/>
    <p:sldId id="335" r:id="rId12"/>
    <p:sldId id="327" r:id="rId13"/>
    <p:sldId id="337" r:id="rId14"/>
    <p:sldId id="336" r:id="rId15"/>
    <p:sldId id="338" r:id="rId16"/>
    <p:sldId id="339" r:id="rId17"/>
    <p:sldId id="342" r:id="rId18"/>
    <p:sldId id="340" r:id="rId19"/>
    <p:sldId id="341" r:id="rId20"/>
    <p:sldId id="343" r:id="rId21"/>
    <p:sldId id="328" r:id="rId22"/>
  </p:sldIdLst>
  <p:sldSz cx="9144000" cy="6858000" type="screen4x3"/>
  <p:notesSz cx="6858000" cy="9144000"/>
  <p:defaultTextStyle>
    <a:defPPr>
      <a:defRPr lang="fr-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DD933"/>
    <a:srgbClr val="FFFF00"/>
    <a:srgbClr val="FFCC66"/>
    <a:srgbClr val="66CCFF"/>
    <a:srgbClr val="FF3300"/>
    <a:srgbClr val="0033CC"/>
    <a:srgbClr val="DCE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1" autoAdjust="0"/>
    <p:restoredTop sz="93973" autoAdjust="0"/>
  </p:normalViewPr>
  <p:slideViewPr>
    <p:cSldViewPr>
      <p:cViewPr varScale="1">
        <p:scale>
          <a:sx n="119" d="100"/>
          <a:sy n="119" d="100"/>
        </p:scale>
        <p:origin x="1112"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BE"/>
          </a:p>
        </p:txBody>
      </p:sp>
      <p:sp>
        <p:nvSpPr>
          <p:cNvPr id="4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BE"/>
          </a:p>
        </p:txBody>
      </p:sp>
      <p:sp>
        <p:nvSpPr>
          <p:cNvPr id="4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BE"/>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60CF509-CAD7-4909-B3BB-D145C35A8BA8}" type="slidenum">
              <a:rPr lang="fr-BE"/>
              <a:pPr>
                <a:defRPr/>
              </a:pPr>
              <a:t>‹#›</a:t>
            </a:fld>
            <a:endParaRPr lang="fr-BE"/>
          </a:p>
        </p:txBody>
      </p:sp>
    </p:spTree>
    <p:extLst>
      <p:ext uri="{BB962C8B-B14F-4D97-AF65-F5344CB8AC3E}">
        <p14:creationId xmlns:p14="http://schemas.microsoft.com/office/powerpoint/2010/main" val="41524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BE"/>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BE"/>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noProof="0"/>
              <a:t>Click to edit Master text styles</a:t>
            </a:r>
          </a:p>
          <a:p>
            <a:pPr lvl="1"/>
            <a:r>
              <a:rPr lang="fr-BE" noProof="0"/>
              <a:t>Second level</a:t>
            </a:r>
          </a:p>
          <a:p>
            <a:pPr lvl="2"/>
            <a:r>
              <a:rPr lang="fr-BE" noProof="0"/>
              <a:t>Third level</a:t>
            </a:r>
          </a:p>
          <a:p>
            <a:pPr lvl="3"/>
            <a:r>
              <a:rPr lang="fr-BE" noProof="0"/>
              <a:t>Fourth level</a:t>
            </a:r>
          </a:p>
          <a:p>
            <a:pPr lvl="4"/>
            <a:r>
              <a:rPr lang="fr-BE"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BE"/>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6B151B7-EB9C-4CD3-A25A-3B15B66037F0}" type="slidenum">
              <a:rPr lang="fr-BE"/>
              <a:pPr>
                <a:defRPr/>
              </a:pPr>
              <a:t>‹#›</a:t>
            </a:fld>
            <a:endParaRPr lang="fr-BE"/>
          </a:p>
        </p:txBody>
      </p:sp>
    </p:spTree>
    <p:extLst>
      <p:ext uri="{BB962C8B-B14F-4D97-AF65-F5344CB8AC3E}">
        <p14:creationId xmlns:p14="http://schemas.microsoft.com/office/powerpoint/2010/main" val="1825145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p>
        </p:txBody>
      </p:sp>
      <p:sp>
        <p:nvSpPr>
          <p:cNvPr id="204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98FBB2-E89C-49B2-86B0-283B85717DEA}" type="slidenum">
              <a:rPr lang="en-US" smtClean="0"/>
              <a:pPr eaLnBrk="1" hangingPunct="1"/>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A9B1003A-CBA5-4E75-9091-4613A947AA82}" type="slidenum">
              <a:rPr lang="fr-BE"/>
              <a:pPr>
                <a:defRPr/>
              </a:pPr>
              <a:t>‹#›</a:t>
            </a:fld>
            <a:endParaRPr lang="fr-BE"/>
          </a:p>
        </p:txBody>
      </p:sp>
    </p:spTree>
    <p:extLst>
      <p:ext uri="{BB962C8B-B14F-4D97-AF65-F5344CB8AC3E}">
        <p14:creationId xmlns:p14="http://schemas.microsoft.com/office/powerpoint/2010/main" val="19572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D92ED81F-6886-4EAB-ACB4-FAC4E36F3934}" type="slidenum">
              <a:rPr lang="fr-BE"/>
              <a:pPr>
                <a:defRPr/>
              </a:pPr>
              <a:t>‹#›</a:t>
            </a:fld>
            <a:endParaRPr lang="fr-BE"/>
          </a:p>
        </p:txBody>
      </p:sp>
    </p:spTree>
    <p:extLst>
      <p:ext uri="{BB962C8B-B14F-4D97-AF65-F5344CB8AC3E}">
        <p14:creationId xmlns:p14="http://schemas.microsoft.com/office/powerpoint/2010/main" val="263273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DCD56DFC-92B2-4EE3-A1C2-6497B6A80C79}" type="slidenum">
              <a:rPr lang="fr-BE"/>
              <a:pPr>
                <a:defRPr/>
              </a:pPr>
              <a:t>‹#›</a:t>
            </a:fld>
            <a:endParaRPr lang="fr-BE"/>
          </a:p>
        </p:txBody>
      </p:sp>
    </p:spTree>
    <p:extLst>
      <p:ext uri="{BB962C8B-B14F-4D97-AF65-F5344CB8AC3E}">
        <p14:creationId xmlns:p14="http://schemas.microsoft.com/office/powerpoint/2010/main" val="3531751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B04DE0CA-A638-4BCC-87DD-05A8FA95C5CB}" type="slidenum">
              <a:rPr lang="fr-BE"/>
              <a:pPr>
                <a:defRPr/>
              </a:pPr>
              <a:t>‹#›</a:t>
            </a:fld>
            <a:endParaRPr lang="fr-BE"/>
          </a:p>
        </p:txBody>
      </p:sp>
    </p:spTree>
    <p:extLst>
      <p:ext uri="{BB962C8B-B14F-4D97-AF65-F5344CB8AC3E}">
        <p14:creationId xmlns:p14="http://schemas.microsoft.com/office/powerpoint/2010/main" val="40364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99CA76C7-B8EB-4F46-9B43-A210E4BB646E}" type="slidenum">
              <a:rPr lang="fr-BE"/>
              <a:pPr>
                <a:defRPr/>
              </a:pPr>
              <a:t>‹#›</a:t>
            </a:fld>
            <a:endParaRPr lang="fr-BE"/>
          </a:p>
        </p:txBody>
      </p:sp>
    </p:spTree>
    <p:extLst>
      <p:ext uri="{BB962C8B-B14F-4D97-AF65-F5344CB8AC3E}">
        <p14:creationId xmlns:p14="http://schemas.microsoft.com/office/powerpoint/2010/main" val="2843067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8829FB65-5725-4727-9D6D-21EDA610C5B0}" type="slidenum">
              <a:rPr lang="fr-BE"/>
              <a:pPr>
                <a:defRPr/>
              </a:pPr>
              <a:t>‹#›</a:t>
            </a:fld>
            <a:endParaRPr lang="fr-BE"/>
          </a:p>
        </p:txBody>
      </p:sp>
    </p:spTree>
    <p:extLst>
      <p:ext uri="{BB962C8B-B14F-4D97-AF65-F5344CB8AC3E}">
        <p14:creationId xmlns:p14="http://schemas.microsoft.com/office/powerpoint/2010/main" val="1473916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0CE671A7-D45B-4EBC-A599-D0C39C6B2C1D}" type="slidenum">
              <a:rPr lang="fr-BE"/>
              <a:pPr>
                <a:defRPr/>
              </a:pPr>
              <a:t>‹#›</a:t>
            </a:fld>
            <a:endParaRPr lang="fr-BE"/>
          </a:p>
        </p:txBody>
      </p:sp>
    </p:spTree>
    <p:extLst>
      <p:ext uri="{BB962C8B-B14F-4D97-AF65-F5344CB8AC3E}">
        <p14:creationId xmlns:p14="http://schemas.microsoft.com/office/powerpoint/2010/main" val="305145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3"/>
          <p:cNvSpPr>
            <a:spLocks noGrp="1"/>
          </p:cNvSpPr>
          <p:nvPr>
            <p:ph type="dt" sz="half" idx="10"/>
          </p:nvPr>
        </p:nvSpPr>
        <p:spPr/>
        <p:txBody>
          <a:bodyPr/>
          <a:lstStyle>
            <a:lvl1pPr>
              <a:defRPr/>
            </a:lvl1pPr>
          </a:lstStyle>
          <a:p>
            <a:pPr>
              <a:defRPr/>
            </a:pPr>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99FE0F4C-CB7E-4187-A3D9-19A53033B1CB}" type="slidenum">
              <a:rPr lang="fr-BE"/>
              <a:pPr>
                <a:defRPr/>
              </a:pPr>
              <a:t>‹#›</a:t>
            </a:fld>
            <a:endParaRPr lang="fr-BE"/>
          </a:p>
        </p:txBody>
      </p:sp>
    </p:spTree>
    <p:extLst>
      <p:ext uri="{BB962C8B-B14F-4D97-AF65-F5344CB8AC3E}">
        <p14:creationId xmlns:p14="http://schemas.microsoft.com/office/powerpoint/2010/main" val="272294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3"/>
          <p:cNvSpPr>
            <a:spLocks noGrp="1"/>
          </p:cNvSpPr>
          <p:nvPr>
            <p:ph type="dt" sz="half" idx="10"/>
          </p:nvPr>
        </p:nvSpPr>
        <p:spPr/>
        <p:txBody>
          <a:bodyPr/>
          <a:lstStyle>
            <a:lvl1pPr>
              <a:defRPr/>
            </a:lvl1pPr>
          </a:lstStyle>
          <a:p>
            <a:pPr>
              <a:defRPr/>
            </a:pPr>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BAA7A5A8-807E-497B-AE52-EB311D4A9310}" type="slidenum">
              <a:rPr lang="fr-BE"/>
              <a:pPr>
                <a:defRPr/>
              </a:pPr>
              <a:t>‹#›</a:t>
            </a:fld>
            <a:endParaRPr lang="fr-BE"/>
          </a:p>
        </p:txBody>
      </p:sp>
    </p:spTree>
    <p:extLst>
      <p:ext uri="{BB962C8B-B14F-4D97-AF65-F5344CB8AC3E}">
        <p14:creationId xmlns:p14="http://schemas.microsoft.com/office/powerpoint/2010/main" val="1142052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91F45D16-9A4C-4E45-B0EC-E0274CC6F9A7}" type="slidenum">
              <a:rPr lang="fr-BE"/>
              <a:pPr>
                <a:defRPr/>
              </a:pPr>
              <a:t>‹#›</a:t>
            </a:fld>
            <a:endParaRPr lang="fr-BE"/>
          </a:p>
        </p:txBody>
      </p:sp>
    </p:spTree>
    <p:extLst>
      <p:ext uri="{BB962C8B-B14F-4D97-AF65-F5344CB8AC3E}">
        <p14:creationId xmlns:p14="http://schemas.microsoft.com/office/powerpoint/2010/main" val="1506369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98B89535-CDB6-4A9E-A85F-DD8BFB901020}" type="slidenum">
              <a:rPr lang="fr-BE"/>
              <a:pPr>
                <a:defRPr/>
              </a:pPr>
              <a:t>‹#›</a:t>
            </a:fld>
            <a:endParaRPr lang="fr-BE"/>
          </a:p>
        </p:txBody>
      </p:sp>
    </p:spTree>
    <p:extLst>
      <p:ext uri="{BB962C8B-B14F-4D97-AF65-F5344CB8AC3E}">
        <p14:creationId xmlns:p14="http://schemas.microsoft.com/office/powerpoint/2010/main" val="115243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B8DAE999-8B11-4DD1-AAB8-F657C92A46E0}" type="slidenum">
              <a:rPr lang="fr-BE"/>
              <a:pPr>
                <a:defRPr/>
              </a:pPr>
              <a:t>‹#›</a:t>
            </a:fld>
            <a:endParaRPr lang="fr-BE"/>
          </a:p>
        </p:txBody>
      </p:sp>
    </p:spTree>
    <p:extLst>
      <p:ext uri="{BB962C8B-B14F-4D97-AF65-F5344CB8AC3E}">
        <p14:creationId xmlns:p14="http://schemas.microsoft.com/office/powerpoint/2010/main" val="3657739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B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969408E8-3545-4B39-8B81-954EA04A3DE6}" type="slidenum">
              <a:rPr lang="fr-BE"/>
              <a:pPr>
                <a:defRPr/>
              </a:pPr>
              <a:t>‹#›</a:t>
            </a:fld>
            <a:endParaRPr lang="fr-BE"/>
          </a:p>
        </p:txBody>
      </p:sp>
    </p:spTree>
    <p:extLst>
      <p:ext uri="{BB962C8B-B14F-4D97-AF65-F5344CB8AC3E}">
        <p14:creationId xmlns:p14="http://schemas.microsoft.com/office/powerpoint/2010/main" val="442949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EB6D7EC3-BB7A-4489-A093-68EDD4909C4F}" type="slidenum">
              <a:rPr lang="fr-BE"/>
              <a:pPr>
                <a:defRPr/>
              </a:pPr>
              <a:t>‹#›</a:t>
            </a:fld>
            <a:endParaRPr lang="fr-BE"/>
          </a:p>
        </p:txBody>
      </p:sp>
    </p:spTree>
    <p:extLst>
      <p:ext uri="{BB962C8B-B14F-4D97-AF65-F5344CB8AC3E}">
        <p14:creationId xmlns:p14="http://schemas.microsoft.com/office/powerpoint/2010/main" val="600388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3D472FA3-C11F-465E-BDC0-64A04E416023}" type="slidenum">
              <a:rPr lang="fr-BE"/>
              <a:pPr>
                <a:defRPr/>
              </a:pPr>
              <a:t>‹#›</a:t>
            </a:fld>
            <a:endParaRPr lang="fr-BE"/>
          </a:p>
        </p:txBody>
      </p:sp>
    </p:spTree>
    <p:extLst>
      <p:ext uri="{BB962C8B-B14F-4D97-AF65-F5344CB8AC3E}">
        <p14:creationId xmlns:p14="http://schemas.microsoft.com/office/powerpoint/2010/main" val="235558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36AAD238-F645-4B97-A9E9-EBE72C9957E3}" type="slidenum">
              <a:rPr lang="fr-BE"/>
              <a:pPr>
                <a:defRPr/>
              </a:pPr>
              <a:t>‹#›</a:t>
            </a:fld>
            <a:endParaRPr lang="fr-BE"/>
          </a:p>
        </p:txBody>
      </p:sp>
    </p:spTree>
    <p:extLst>
      <p:ext uri="{BB962C8B-B14F-4D97-AF65-F5344CB8AC3E}">
        <p14:creationId xmlns:p14="http://schemas.microsoft.com/office/powerpoint/2010/main" val="41324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3A8657AE-916D-42B3-80C5-B1D706BBFC23}" type="slidenum">
              <a:rPr lang="fr-BE"/>
              <a:pPr>
                <a:defRPr/>
              </a:pPr>
              <a:t>‹#›</a:t>
            </a:fld>
            <a:endParaRPr lang="fr-BE"/>
          </a:p>
        </p:txBody>
      </p:sp>
    </p:spTree>
    <p:extLst>
      <p:ext uri="{BB962C8B-B14F-4D97-AF65-F5344CB8AC3E}">
        <p14:creationId xmlns:p14="http://schemas.microsoft.com/office/powerpoint/2010/main" val="337354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3"/>
          <p:cNvSpPr>
            <a:spLocks noGrp="1"/>
          </p:cNvSpPr>
          <p:nvPr>
            <p:ph type="dt" sz="half" idx="10"/>
          </p:nvPr>
        </p:nvSpPr>
        <p:spPr/>
        <p:txBody>
          <a:bodyPr/>
          <a:lstStyle>
            <a:lvl1pPr>
              <a:defRPr/>
            </a:lvl1pPr>
          </a:lstStyle>
          <a:p>
            <a:pPr>
              <a:defRPr/>
            </a:pPr>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5061A12D-ECF5-4973-8E7E-0A4E88B769A9}" type="slidenum">
              <a:rPr lang="fr-BE"/>
              <a:pPr>
                <a:defRPr/>
              </a:pPr>
              <a:t>‹#›</a:t>
            </a:fld>
            <a:endParaRPr lang="fr-BE"/>
          </a:p>
        </p:txBody>
      </p:sp>
    </p:spTree>
    <p:extLst>
      <p:ext uri="{BB962C8B-B14F-4D97-AF65-F5344CB8AC3E}">
        <p14:creationId xmlns:p14="http://schemas.microsoft.com/office/powerpoint/2010/main" val="249569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3"/>
          <p:cNvSpPr>
            <a:spLocks noGrp="1"/>
          </p:cNvSpPr>
          <p:nvPr>
            <p:ph type="dt" sz="half" idx="10"/>
          </p:nvPr>
        </p:nvSpPr>
        <p:spPr/>
        <p:txBody>
          <a:bodyPr/>
          <a:lstStyle>
            <a:lvl1pPr>
              <a:defRPr/>
            </a:lvl1pPr>
          </a:lstStyle>
          <a:p>
            <a:pPr>
              <a:defRPr/>
            </a:pPr>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35DC6A7B-2710-4F55-B314-815EFD476D7F}" type="slidenum">
              <a:rPr lang="fr-BE"/>
              <a:pPr>
                <a:defRPr/>
              </a:pPr>
              <a:t>‹#›</a:t>
            </a:fld>
            <a:endParaRPr lang="fr-BE"/>
          </a:p>
        </p:txBody>
      </p:sp>
    </p:spTree>
    <p:extLst>
      <p:ext uri="{BB962C8B-B14F-4D97-AF65-F5344CB8AC3E}">
        <p14:creationId xmlns:p14="http://schemas.microsoft.com/office/powerpoint/2010/main" val="305204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61EB627F-FF4F-47C6-A272-59614B5B92D8}" type="slidenum">
              <a:rPr lang="fr-BE"/>
              <a:pPr>
                <a:defRPr/>
              </a:pPr>
              <a:t>‹#›</a:t>
            </a:fld>
            <a:endParaRPr lang="fr-BE"/>
          </a:p>
        </p:txBody>
      </p:sp>
    </p:spTree>
    <p:extLst>
      <p:ext uri="{BB962C8B-B14F-4D97-AF65-F5344CB8AC3E}">
        <p14:creationId xmlns:p14="http://schemas.microsoft.com/office/powerpoint/2010/main" val="110566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BCF61935-D88D-45F5-B145-A01214F7048E}" type="slidenum">
              <a:rPr lang="fr-BE"/>
              <a:pPr>
                <a:defRPr/>
              </a:pPr>
              <a:t>‹#›</a:t>
            </a:fld>
            <a:endParaRPr lang="fr-BE"/>
          </a:p>
        </p:txBody>
      </p:sp>
    </p:spTree>
    <p:extLst>
      <p:ext uri="{BB962C8B-B14F-4D97-AF65-F5344CB8AC3E}">
        <p14:creationId xmlns:p14="http://schemas.microsoft.com/office/powerpoint/2010/main" val="31929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B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D79DC06D-FD99-4C41-83D4-1F3D1D1043DC}" type="slidenum">
              <a:rPr lang="fr-BE"/>
              <a:pPr>
                <a:defRPr/>
              </a:pPr>
              <a:t>‹#›</a:t>
            </a:fld>
            <a:endParaRPr lang="fr-BE"/>
          </a:p>
        </p:txBody>
      </p:sp>
    </p:spTree>
    <p:extLst>
      <p:ext uri="{BB962C8B-B14F-4D97-AF65-F5344CB8AC3E}">
        <p14:creationId xmlns:p14="http://schemas.microsoft.com/office/powerpoint/2010/main" val="248225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nl-B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16192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3FDFEE-5F49-4ADF-B006-050996CE6300}" type="slidenum">
              <a:rPr lang="fr-BE"/>
              <a:pPr>
                <a:defRPr/>
              </a:pPr>
              <a:t>‹#›</a:t>
            </a:fld>
            <a:endParaRPr lang="fr-BE"/>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nl-BE"/>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16192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710023D-4744-407B-92AD-ABAE32BBC96B}" type="slidenum">
              <a:rPr lang="fr-BE"/>
              <a:pPr>
                <a:defRPr/>
              </a:pPr>
              <a:t>‹#›</a:t>
            </a:fld>
            <a:endParaRPr lang="fr-BE"/>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2286000" y="1701800"/>
            <a:ext cx="5526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t>The importance of a common language in European military exchange </a:t>
            </a:r>
            <a:r>
              <a:rPr lang="en-US" b="1" dirty="0" err="1"/>
              <a:t>programme</a:t>
            </a:r>
            <a:endParaRPr lang="en-US" b="1"/>
          </a:p>
        </p:txBody>
      </p:sp>
      <p:pic>
        <p:nvPicPr>
          <p:cNvPr id="307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2746375"/>
            <a:ext cx="14398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ubtitle 2"/>
          <p:cNvSpPr txBox="1">
            <a:spLocks/>
          </p:cNvSpPr>
          <p:nvPr/>
        </p:nvSpPr>
        <p:spPr bwMode="auto">
          <a:xfrm>
            <a:off x="2124075" y="2565400"/>
            <a:ext cx="417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pPr>
            <a:r>
              <a:rPr lang="nl-BE" sz="2000" b="1">
                <a:latin typeface="Courier New" pitchFamily="49" charset="0"/>
                <a:cs typeface="Courier New" pitchFamily="49" charset="0"/>
              </a:rPr>
              <a:t>Division External Relations</a:t>
            </a:r>
            <a:endParaRPr lang="en-US" sz="2000" b="1">
              <a:latin typeface="Courier New" pitchFamily="49" charset="0"/>
              <a:cs typeface="Courier New" pitchFamily="49" charset="0"/>
            </a:endParaRPr>
          </a:p>
        </p:txBody>
      </p:sp>
      <p:sp>
        <p:nvSpPr>
          <p:cNvPr id="6" name="TextBox 5"/>
          <p:cNvSpPr txBox="1"/>
          <p:nvPr/>
        </p:nvSpPr>
        <p:spPr>
          <a:xfrm>
            <a:off x="3924300" y="3489325"/>
            <a:ext cx="2376488" cy="276225"/>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fr-BE" sz="1200" dirty="0">
                <a:latin typeface="Courier New" pitchFamily="49" charset="0"/>
                <a:cs typeface="Courier New" pitchFamily="49" charset="0"/>
              </a:rPr>
              <a:t>LtKol SBH DUBOIS Dirk  </a:t>
            </a:r>
            <a:endParaRPr lang="en-US" sz="1200" dirty="0">
              <a:latin typeface="Courier New" pitchFamily="49" charset="0"/>
              <a:cs typeface="Courier New" pitchFamily="49"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C80B197-9804-4F9C-94DE-28849D1EBBA3}" type="slidenum">
              <a:rPr lang="fr-BE"/>
              <a:pPr>
                <a:defRPr/>
              </a:pPr>
              <a:t>10</a:t>
            </a:fld>
            <a:endParaRPr lang="fr-BE"/>
          </a:p>
        </p:txBody>
      </p:sp>
      <p:sp>
        <p:nvSpPr>
          <p:cNvPr id="12291" name="Rectangle 2"/>
          <p:cNvSpPr>
            <a:spLocks noGrp="1" noChangeArrowheads="1"/>
          </p:cNvSpPr>
          <p:nvPr>
            <p:ph type="title"/>
          </p:nvPr>
        </p:nvSpPr>
        <p:spPr/>
        <p:txBody>
          <a:bodyPr/>
          <a:lstStyle/>
          <a:p>
            <a:r>
              <a:rPr lang="en-GB" u="sng"/>
              <a:t>Measures at national level</a:t>
            </a:r>
            <a:endParaRPr lang="fr-BE" u="sng"/>
          </a:p>
        </p:txBody>
      </p:sp>
      <p:sp>
        <p:nvSpPr>
          <p:cNvPr id="12292" name="Rectangle 3"/>
          <p:cNvSpPr>
            <a:spLocks noGrp="1" noChangeArrowheads="1"/>
          </p:cNvSpPr>
          <p:nvPr>
            <p:ph type="body" idx="1"/>
          </p:nvPr>
        </p:nvSpPr>
        <p:spPr>
          <a:xfrm>
            <a:off x="304800" y="1600200"/>
            <a:ext cx="8839200" cy="4846638"/>
          </a:xfrm>
        </p:spPr>
        <p:txBody>
          <a:bodyPr/>
          <a:lstStyle/>
          <a:p>
            <a:pPr>
              <a:lnSpc>
                <a:spcPct val="80000"/>
              </a:lnSpc>
            </a:pPr>
            <a:r>
              <a:rPr lang="en-GB" sz="2800" dirty="0"/>
              <a:t>Encourage Member States and their national military training colleges to make </a:t>
            </a:r>
            <a:r>
              <a:rPr lang="en-GB" sz="2800" dirty="0">
                <a:solidFill>
                  <a:srgbClr val="3333FF"/>
                </a:solidFill>
              </a:rPr>
              <a:t>full use of the instruments and measures</a:t>
            </a:r>
            <a:r>
              <a:rPr lang="en-GB" sz="2800" dirty="0"/>
              <a:t> offered by the Bologna process.</a:t>
            </a:r>
          </a:p>
          <a:p>
            <a:pPr>
              <a:lnSpc>
                <a:spcPct val="80000"/>
              </a:lnSpc>
            </a:pPr>
            <a:r>
              <a:rPr lang="en-GB" sz="2800" dirty="0"/>
              <a:t>Encourage national military training colleges to increase the </a:t>
            </a:r>
            <a:r>
              <a:rPr lang="en-GB" sz="2800" dirty="0">
                <a:solidFill>
                  <a:srgbClr val="3333FF"/>
                </a:solidFill>
              </a:rPr>
              <a:t>mobility</a:t>
            </a:r>
            <a:r>
              <a:rPr lang="en-GB" sz="2800" dirty="0"/>
              <a:t> of military students and teaching staff among the Member States.</a:t>
            </a:r>
          </a:p>
          <a:p>
            <a:pPr>
              <a:lnSpc>
                <a:spcPct val="80000"/>
              </a:lnSpc>
            </a:pPr>
            <a:r>
              <a:rPr lang="en-GB" sz="2800" dirty="0"/>
              <a:t>Encourage Member States to recognise the training which their officers have received at establishments in other EU Member States. </a:t>
            </a:r>
          </a:p>
          <a:p>
            <a:pPr>
              <a:lnSpc>
                <a:spcPct val="80000"/>
              </a:lnSpc>
            </a:pPr>
            <a:r>
              <a:rPr lang="en-GB" sz="2800" dirty="0"/>
              <a:t>Encourage the teaching of </a:t>
            </a:r>
            <a:r>
              <a:rPr lang="en-GB" sz="2800" dirty="0">
                <a:solidFill>
                  <a:srgbClr val="3333FF"/>
                </a:solidFill>
              </a:rPr>
              <a:t>EU languages</a:t>
            </a:r>
            <a:r>
              <a:rPr lang="en-GB" sz="2800" dirty="0"/>
              <a:t>, in particular </a:t>
            </a:r>
            <a:r>
              <a:rPr lang="en-GB" sz="2800" dirty="0">
                <a:solidFill>
                  <a:srgbClr val="3333FF"/>
                </a:solidFill>
              </a:rPr>
              <a:t>the teaching of a second foreign language</a:t>
            </a:r>
            <a:r>
              <a:rPr lang="en-GB" sz="2800" dirty="0"/>
              <a:t>, in order to extend the range of potential exchanges.</a:t>
            </a:r>
            <a:endParaRPr lang="fr-BE"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p>
        </p:txBody>
      </p:sp>
      <p:sp>
        <p:nvSpPr>
          <p:cNvPr id="13315" name="Content Placeholder 2"/>
          <p:cNvSpPr>
            <a:spLocks noGrp="1"/>
          </p:cNvSpPr>
          <p:nvPr>
            <p:ph idx="1"/>
          </p:nvPr>
        </p:nvSpPr>
        <p:spPr>
          <a:xfrm>
            <a:off x="457200" y="1412875"/>
            <a:ext cx="8229600" cy="3057525"/>
          </a:xfrm>
        </p:spPr>
        <p:txBody>
          <a:bodyPr/>
          <a:lstStyle/>
          <a:p>
            <a:pPr marL="0" indent="0" algn="just">
              <a:buFont typeface="Arial" charset="0"/>
              <a:buNone/>
            </a:pPr>
            <a:r>
              <a:rPr lang="en-US"/>
              <a:t>“The probability that we may fail in the struggle ought not to deter us from the support of a cause we believe to be just”</a:t>
            </a:r>
          </a:p>
        </p:txBody>
      </p:sp>
      <p:sp>
        <p:nvSpPr>
          <p:cNvPr id="13316" name="AutoShape 5"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17"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3318" name="Picture 9" descr="daniel_chester_french_sculpture_of_abraham_lincoln_inside_the_lincoln_memorial_1280x9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2968625"/>
            <a:ext cx="51847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6553200" y="6245225"/>
            <a:ext cx="2133600" cy="476250"/>
          </a:xfrm>
        </p:spPr>
        <p:txBody>
          <a:bodyPr/>
          <a:lstStyle/>
          <a:p>
            <a:pPr>
              <a:defRPr/>
            </a:pPr>
            <a:fld id="{73FADAE9-BB54-4ED5-8487-B1DC992E84A7}" type="slidenum">
              <a:rPr lang="fr-BE"/>
              <a:pPr>
                <a:defRPr/>
              </a:pPr>
              <a:t>12</a:t>
            </a:fld>
            <a:endParaRPr lang="fr-BE"/>
          </a:p>
        </p:txBody>
      </p:sp>
      <p:sp>
        <p:nvSpPr>
          <p:cNvPr id="14339" name="Rectangle 2"/>
          <p:cNvSpPr>
            <a:spLocks noGrp="1" noChangeArrowheads="1"/>
          </p:cNvSpPr>
          <p:nvPr>
            <p:ph type="ctrTitle"/>
          </p:nvPr>
        </p:nvSpPr>
        <p:spPr/>
        <p:txBody>
          <a:bodyPr/>
          <a:lstStyle/>
          <a:p>
            <a:r>
              <a:rPr lang="en-GB"/>
              <a:t>Implementation</a:t>
            </a:r>
          </a:p>
        </p:txBody>
      </p:sp>
      <p:sp>
        <p:nvSpPr>
          <p:cNvPr id="14340" name="Rectangle 4"/>
          <p:cNvSpPr>
            <a:spLocks noGrp="1" noChangeArrowheads="1"/>
          </p:cNvSpPr>
          <p:nvPr>
            <p:ph type="subTitle" idx="1"/>
          </p:nvPr>
        </p:nvSpPr>
        <p:spPr>
          <a:xfrm>
            <a:off x="1371600" y="3902075"/>
            <a:ext cx="6400800" cy="1752600"/>
          </a:xfrm>
        </p:spPr>
        <p:txBody>
          <a:bodyPr/>
          <a:lstStyle/>
          <a:p>
            <a:r>
              <a:rPr lang="en-GB">
                <a:solidFill>
                  <a:srgbClr val="0070C0"/>
                </a:solidFill>
              </a:rPr>
              <a:t>Quickwins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ACAEFAD-FA0F-47E9-8CE1-E3DE3C8C96AA}" type="slidenum">
              <a:rPr lang="fr-BE"/>
              <a:pPr>
                <a:defRPr/>
              </a:pPr>
              <a:t>13</a:t>
            </a:fld>
            <a:endParaRPr lang="fr-BE"/>
          </a:p>
        </p:txBody>
      </p:sp>
      <p:sp>
        <p:nvSpPr>
          <p:cNvPr id="15363" name="Rectangle 2"/>
          <p:cNvSpPr>
            <a:spLocks noGrp="1" noChangeArrowheads="1"/>
          </p:cNvSpPr>
          <p:nvPr>
            <p:ph type="title"/>
          </p:nvPr>
        </p:nvSpPr>
        <p:spPr/>
        <p:txBody>
          <a:bodyPr/>
          <a:lstStyle/>
          <a:p>
            <a:r>
              <a:rPr lang="fr-BE">
                <a:solidFill>
                  <a:srgbClr val="002060"/>
                </a:solidFill>
              </a:rPr>
              <a:t>Quick win overview</a:t>
            </a:r>
          </a:p>
        </p:txBody>
      </p:sp>
      <p:sp>
        <p:nvSpPr>
          <p:cNvPr id="15364" name="Rectangle 3"/>
          <p:cNvSpPr>
            <a:spLocks noGrp="1" noChangeArrowheads="1"/>
          </p:cNvSpPr>
          <p:nvPr>
            <p:ph type="body" idx="1"/>
          </p:nvPr>
        </p:nvSpPr>
        <p:spPr>
          <a:xfrm>
            <a:off x="-373063" y="2332038"/>
            <a:ext cx="9155113" cy="4525962"/>
          </a:xfrm>
        </p:spPr>
        <p:txBody>
          <a:bodyPr/>
          <a:lstStyle/>
          <a:p>
            <a:pPr marL="990600" lvl="1" indent="-533400">
              <a:buFontTx/>
              <a:buAutoNum type="arabicPeriod"/>
            </a:pPr>
            <a:r>
              <a:rPr lang="en-GB">
                <a:solidFill>
                  <a:srgbClr val="002060"/>
                </a:solidFill>
              </a:rPr>
              <a:t>Implementation of Common Module on ESDP</a:t>
            </a:r>
          </a:p>
          <a:p>
            <a:pPr marL="990600" lvl="1" indent="-533400">
              <a:buFontTx/>
              <a:buAutoNum type="arabicPeriod"/>
            </a:pPr>
            <a:r>
              <a:rPr lang="en-GB">
                <a:solidFill>
                  <a:srgbClr val="002060"/>
                </a:solidFill>
              </a:rPr>
              <a:t>Access to data of detailed stocktaking on internet</a:t>
            </a:r>
          </a:p>
          <a:p>
            <a:pPr marL="990600" lvl="1" indent="-533400">
              <a:buFontTx/>
              <a:buAutoNum type="arabicPeriod"/>
            </a:pPr>
            <a:r>
              <a:rPr lang="en-GB">
                <a:solidFill>
                  <a:srgbClr val="002060"/>
                </a:solidFill>
              </a:rPr>
              <a:t>Dedicated Forum</a:t>
            </a:r>
          </a:p>
          <a:p>
            <a:pPr marL="990600" lvl="1" indent="-533400">
              <a:buFontTx/>
              <a:buAutoNum type="arabicPeriod"/>
            </a:pPr>
            <a:r>
              <a:rPr lang="en-GB">
                <a:solidFill>
                  <a:srgbClr val="002060"/>
                </a:solidFill>
              </a:rPr>
              <a:t>Framework agreement</a:t>
            </a:r>
          </a:p>
          <a:p>
            <a:pPr marL="990600" lvl="1" indent="-533400">
              <a:buFontTx/>
              <a:buAutoNum type="arabicPeriod"/>
            </a:pPr>
            <a:r>
              <a:rPr lang="en-GB">
                <a:solidFill>
                  <a:srgbClr val="002060"/>
                </a:solidFill>
              </a:rPr>
              <a:t>Develop 5 other common modules</a:t>
            </a:r>
          </a:p>
          <a:p>
            <a:pPr marL="990600" lvl="1" indent="-533400">
              <a:buFontTx/>
              <a:buNone/>
            </a:pPr>
            <a:endParaRPr lang="fr-BE">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6553200" y="6245225"/>
            <a:ext cx="2133600" cy="476250"/>
          </a:xfrm>
        </p:spPr>
        <p:txBody>
          <a:bodyPr/>
          <a:lstStyle/>
          <a:p>
            <a:pPr>
              <a:defRPr/>
            </a:pPr>
            <a:fld id="{2E150017-00A6-4437-911F-5DC315517491}" type="slidenum">
              <a:rPr lang="fr-BE"/>
              <a:pPr>
                <a:defRPr/>
              </a:pPr>
              <a:t>14</a:t>
            </a:fld>
            <a:endParaRPr lang="fr-BE"/>
          </a:p>
        </p:txBody>
      </p:sp>
      <p:sp>
        <p:nvSpPr>
          <p:cNvPr id="16387" name="Rectangle 2"/>
          <p:cNvSpPr>
            <a:spLocks noGrp="1" noChangeArrowheads="1"/>
          </p:cNvSpPr>
          <p:nvPr>
            <p:ph type="ctrTitle"/>
          </p:nvPr>
        </p:nvSpPr>
        <p:spPr/>
        <p:txBody>
          <a:bodyPr/>
          <a:lstStyle/>
          <a:p>
            <a:r>
              <a:rPr lang="en-GB"/>
              <a:t>Implementation</a:t>
            </a:r>
          </a:p>
        </p:txBody>
      </p:sp>
      <p:sp>
        <p:nvSpPr>
          <p:cNvPr id="16388" name="Rectangle 4"/>
          <p:cNvSpPr>
            <a:spLocks noGrp="1" noChangeArrowheads="1"/>
          </p:cNvSpPr>
          <p:nvPr>
            <p:ph type="subTitle" idx="1"/>
          </p:nvPr>
        </p:nvSpPr>
        <p:spPr>
          <a:xfrm>
            <a:off x="1371600" y="3902075"/>
            <a:ext cx="6400800" cy="1752600"/>
          </a:xfrm>
        </p:spPr>
        <p:txBody>
          <a:bodyPr/>
          <a:lstStyle/>
          <a:p>
            <a:r>
              <a:rPr lang="en-GB">
                <a:solidFill>
                  <a:srgbClr val="0070C0"/>
                </a:solidFill>
              </a:rPr>
              <a:t>Lines of Development (LoD)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5E31C62-D485-42E7-847B-EBD298A1ACF3}" type="slidenum">
              <a:rPr lang="fr-BE"/>
              <a:pPr>
                <a:defRPr/>
              </a:pPr>
              <a:t>15</a:t>
            </a:fld>
            <a:endParaRPr lang="fr-BE"/>
          </a:p>
        </p:txBody>
      </p:sp>
      <p:sp>
        <p:nvSpPr>
          <p:cNvPr id="17411" name="Rectangle 2"/>
          <p:cNvSpPr>
            <a:spLocks noGrp="1" noChangeArrowheads="1"/>
          </p:cNvSpPr>
          <p:nvPr>
            <p:ph type="title"/>
          </p:nvPr>
        </p:nvSpPr>
        <p:spPr>
          <a:xfrm>
            <a:off x="468313" y="333375"/>
            <a:ext cx="8229600" cy="1143000"/>
          </a:xfrm>
        </p:spPr>
        <p:txBody>
          <a:bodyPr/>
          <a:lstStyle/>
          <a:p>
            <a:r>
              <a:rPr lang="fr-BE">
                <a:solidFill>
                  <a:srgbClr val="002060"/>
                </a:solidFill>
              </a:rPr>
              <a:t>Overview of LoDs</a:t>
            </a:r>
          </a:p>
        </p:txBody>
      </p:sp>
      <p:sp>
        <p:nvSpPr>
          <p:cNvPr id="17412" name="Rectangle 3"/>
          <p:cNvSpPr>
            <a:spLocks noGrp="1" noChangeArrowheads="1"/>
          </p:cNvSpPr>
          <p:nvPr>
            <p:ph type="body" idx="1"/>
          </p:nvPr>
        </p:nvSpPr>
        <p:spPr>
          <a:xfrm>
            <a:off x="457200" y="1341438"/>
            <a:ext cx="8507413" cy="5327650"/>
          </a:xfrm>
        </p:spPr>
        <p:txBody>
          <a:bodyPr/>
          <a:lstStyle/>
          <a:p>
            <a:pPr marL="609600" indent="-609600">
              <a:buFontTx/>
              <a:buAutoNum type="arabicPeriod"/>
            </a:pPr>
            <a:r>
              <a:rPr lang="fr-BE">
                <a:solidFill>
                  <a:srgbClr val="002060"/>
                </a:solidFill>
              </a:rPr>
              <a:t>System of equivalences (Mil)</a:t>
            </a:r>
          </a:p>
          <a:p>
            <a:pPr marL="609600" indent="-609600">
              <a:buFontTx/>
              <a:buAutoNum type="arabicPeriod"/>
            </a:pPr>
            <a:r>
              <a:rPr lang="fr-BE">
                <a:solidFill>
                  <a:srgbClr val="002060"/>
                </a:solidFill>
              </a:rPr>
              <a:t>Comparison of courses based on competences</a:t>
            </a:r>
          </a:p>
          <a:p>
            <a:pPr marL="609600" indent="-609600">
              <a:buFontTx/>
              <a:buAutoNum type="arabicPeriod"/>
            </a:pPr>
            <a:r>
              <a:rPr lang="fr-BE">
                <a:solidFill>
                  <a:srgbClr val="002060"/>
                </a:solidFill>
              </a:rPr>
              <a:t>Develop IDL specific content</a:t>
            </a:r>
          </a:p>
          <a:p>
            <a:pPr marL="609600" indent="-609600">
              <a:buFontTx/>
              <a:buAutoNum type="arabicPeriod"/>
            </a:pPr>
            <a:r>
              <a:rPr lang="fr-BE">
                <a:solidFill>
                  <a:srgbClr val="002060"/>
                </a:solidFill>
              </a:rPr>
              <a:t>Create IT platform</a:t>
            </a:r>
          </a:p>
          <a:p>
            <a:pPr marL="609600" indent="-609600">
              <a:buFontTx/>
              <a:buAutoNum type="arabicPeriod"/>
            </a:pPr>
            <a:r>
              <a:rPr lang="fr-BE">
                <a:solidFill>
                  <a:srgbClr val="002060"/>
                </a:solidFill>
              </a:rPr>
              <a:t>Develop supporting mechanisms</a:t>
            </a:r>
          </a:p>
          <a:p>
            <a:pPr marL="609600" indent="-609600">
              <a:buFontTx/>
              <a:buAutoNum type="arabicPeriod"/>
            </a:pPr>
            <a:r>
              <a:rPr lang="fr-BE">
                <a:solidFill>
                  <a:srgbClr val="002060"/>
                </a:solidFill>
              </a:rPr>
              <a:t>Encourage national implementation</a:t>
            </a:r>
          </a:p>
          <a:p>
            <a:pPr marL="609600" indent="-609600">
              <a:buFontTx/>
              <a:buAutoNum type="arabicPeriod"/>
            </a:pPr>
            <a:r>
              <a:rPr lang="fr-BE">
                <a:solidFill>
                  <a:srgbClr val="002060"/>
                </a:solidFill>
              </a:rPr>
              <a:t>Military Lifelong Learning Programme </a:t>
            </a:r>
          </a:p>
          <a:p>
            <a:pPr marL="609600" indent="-609600">
              <a:buFontTx/>
              <a:buAutoNum type="arabicPeriod"/>
            </a:pPr>
            <a:r>
              <a:rPr lang="fr-BE">
                <a:solidFill>
                  <a:srgbClr val="002060"/>
                </a:solidFill>
              </a:rPr>
              <a:t>Develop additional common modules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 common </a:t>
            </a:r>
            <a:r>
              <a:rPr lang="nl-BE" dirty="0" err="1"/>
              <a:t>language</a:t>
            </a:r>
            <a:r>
              <a:rPr lang="nl-BE" dirty="0"/>
              <a:t>?</a:t>
            </a:r>
            <a:endParaRPr lang="en-US" dirty="0"/>
          </a:p>
        </p:txBody>
      </p:sp>
      <p:pic>
        <p:nvPicPr>
          <p:cNvPr id="11" name="Content Placeholder 10"/>
          <p:cNvPicPr>
            <a:picLocks noGrp="1" noChangeAspect="1"/>
          </p:cNvPicPr>
          <p:nvPr>
            <p:ph idx="1"/>
          </p:nvPr>
        </p:nvPicPr>
        <p:blipFill rotWithShape="1">
          <a:blip r:embed="rId2">
            <a:extLst>
              <a:ext uri="{28A0092B-C50C-407E-A947-70E740481C1C}">
                <a14:useLocalDpi xmlns:a14="http://schemas.microsoft.com/office/drawing/2010/main" val="0"/>
              </a:ext>
            </a:extLst>
          </a:blip>
          <a:srcRect t="24807" r="50074"/>
          <a:stretch/>
        </p:blipFill>
        <p:spPr>
          <a:xfrm>
            <a:off x="2123728" y="2580037"/>
            <a:ext cx="3012860" cy="3403180"/>
          </a:xfrm>
        </p:spPr>
      </p:pic>
      <p:pic>
        <p:nvPicPr>
          <p:cNvPr id="12" name="Content Placeholder 10"/>
          <p:cNvPicPr>
            <a:picLocks noChangeAspect="1"/>
          </p:cNvPicPr>
          <p:nvPr/>
        </p:nvPicPr>
        <p:blipFill rotWithShape="1">
          <a:blip r:embed="rId2">
            <a:extLst>
              <a:ext uri="{28A0092B-C50C-407E-A947-70E740481C1C}">
                <a14:useLocalDpi xmlns:a14="http://schemas.microsoft.com/office/drawing/2010/main" val="0"/>
              </a:ext>
            </a:extLst>
          </a:blip>
          <a:srcRect b="75869"/>
          <a:stretch/>
        </p:blipFill>
        <p:spPr bwMode="auto">
          <a:xfrm>
            <a:off x="2123728" y="1484784"/>
            <a:ext cx="6034617" cy="109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10"/>
          <p:cNvPicPr>
            <a:picLocks noChangeAspect="1"/>
          </p:cNvPicPr>
          <p:nvPr/>
        </p:nvPicPr>
        <p:blipFill rotWithShape="1">
          <a:blip r:embed="rId2">
            <a:extLst>
              <a:ext uri="{28A0092B-C50C-407E-A947-70E740481C1C}">
                <a14:useLocalDpi xmlns:a14="http://schemas.microsoft.com/office/drawing/2010/main" val="0"/>
              </a:ext>
            </a:extLst>
          </a:blip>
          <a:srcRect l="50000" t="24473"/>
          <a:stretch/>
        </p:blipFill>
        <p:spPr bwMode="auto">
          <a:xfrm>
            <a:off x="5148064" y="2564904"/>
            <a:ext cx="3017309" cy="34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123728" y="5983217"/>
            <a:ext cx="4608512" cy="230832"/>
          </a:xfrm>
          <a:prstGeom prst="rect">
            <a:avLst/>
          </a:prstGeom>
          <a:noFill/>
        </p:spPr>
        <p:txBody>
          <a:bodyPr wrap="square" rtlCol="0">
            <a:spAutoFit/>
          </a:bodyPr>
          <a:lstStyle/>
          <a:p>
            <a:r>
              <a:rPr lang="en-US" sz="900" dirty="0"/>
              <a:t>http://biblelight.net/Tower-of-Babel.htm</a:t>
            </a:r>
          </a:p>
        </p:txBody>
      </p:sp>
    </p:spTree>
    <p:extLst>
      <p:ext uri="{BB962C8B-B14F-4D97-AF65-F5344CB8AC3E}">
        <p14:creationId xmlns:p14="http://schemas.microsoft.com/office/powerpoint/2010/main" val="378068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 common </a:t>
            </a:r>
            <a:r>
              <a:rPr lang="nl-BE" dirty="0" err="1"/>
              <a:t>language</a:t>
            </a:r>
            <a:r>
              <a:rPr lang="nl-BE" dirty="0"/>
              <a:t>?</a:t>
            </a:r>
            <a:endParaRPr lang="en-US" dirty="0"/>
          </a:p>
        </p:txBody>
      </p:sp>
      <p:sp>
        <p:nvSpPr>
          <p:cNvPr id="3" name="Content Placeholder 2"/>
          <p:cNvSpPr>
            <a:spLocks noGrp="1"/>
          </p:cNvSpPr>
          <p:nvPr>
            <p:ph idx="1"/>
          </p:nvPr>
        </p:nvSpPr>
        <p:spPr>
          <a:xfrm>
            <a:off x="457200" y="1628800"/>
            <a:ext cx="8363272" cy="4497363"/>
          </a:xfrm>
        </p:spPr>
        <p:txBody>
          <a:bodyPr/>
          <a:lstStyle/>
          <a:p>
            <a:r>
              <a:rPr lang="en-US" dirty="0"/>
              <a:t>Descriptors: not scope of this audience</a:t>
            </a:r>
          </a:p>
          <a:p>
            <a:r>
              <a:rPr lang="en-US" dirty="0"/>
              <a:t>Working languages: English </a:t>
            </a:r>
            <a:r>
              <a:rPr lang="en-US" u="sng" dirty="0"/>
              <a:t>and</a:t>
            </a:r>
            <a:r>
              <a:rPr lang="en-US" dirty="0"/>
              <a:t> French (both for NATO and </a:t>
            </a:r>
            <a:r>
              <a:rPr lang="en-US"/>
              <a:t>EU CSDP)</a:t>
            </a:r>
            <a:endParaRPr lang="en-US" dirty="0"/>
          </a:p>
          <a:p>
            <a:r>
              <a:rPr lang="en-US" dirty="0"/>
              <a:t>Reality check: </a:t>
            </a:r>
          </a:p>
          <a:p>
            <a:pPr lvl="1"/>
            <a:r>
              <a:rPr lang="en-US" dirty="0"/>
              <a:t>in EU only few countries teach French, (almost) all teach English</a:t>
            </a:r>
          </a:p>
          <a:p>
            <a:pPr lvl="1"/>
            <a:r>
              <a:rPr lang="nl-BE" dirty="0" err="1"/>
              <a:t>Operational</a:t>
            </a:r>
            <a:r>
              <a:rPr lang="nl-BE" dirty="0"/>
              <a:t> </a:t>
            </a:r>
            <a:r>
              <a:rPr lang="nl-BE" dirty="0" err="1"/>
              <a:t>language</a:t>
            </a:r>
            <a:r>
              <a:rPr lang="nl-BE" dirty="0"/>
              <a:t> </a:t>
            </a:r>
            <a:r>
              <a:rPr lang="nl-BE" dirty="0" err="1"/>
              <a:t>for</a:t>
            </a:r>
            <a:r>
              <a:rPr lang="nl-BE" dirty="0"/>
              <a:t> military = English</a:t>
            </a:r>
            <a:endParaRPr lang="en-US" dirty="0"/>
          </a:p>
          <a:p>
            <a:pPr lvl="1"/>
            <a:r>
              <a:rPr lang="nl-BE" dirty="0" err="1"/>
              <a:t>Cultural</a:t>
            </a:r>
            <a:r>
              <a:rPr lang="nl-BE" dirty="0"/>
              <a:t> </a:t>
            </a:r>
            <a:r>
              <a:rPr lang="nl-BE" dirty="0" err="1"/>
              <a:t>pressure</a:t>
            </a:r>
            <a:r>
              <a:rPr lang="nl-BE" dirty="0"/>
              <a:t>: </a:t>
            </a:r>
            <a:r>
              <a:rPr lang="nl-BE" dirty="0" err="1"/>
              <a:t>young</a:t>
            </a:r>
            <a:r>
              <a:rPr lang="nl-BE" dirty="0"/>
              <a:t> </a:t>
            </a:r>
            <a:r>
              <a:rPr lang="nl-BE" dirty="0" err="1"/>
              <a:t>people</a:t>
            </a:r>
            <a:r>
              <a:rPr lang="nl-BE" dirty="0"/>
              <a:t> are </a:t>
            </a:r>
            <a:r>
              <a:rPr lang="nl-BE" dirty="0" err="1"/>
              <a:t>better</a:t>
            </a:r>
            <a:r>
              <a:rPr lang="nl-BE" dirty="0"/>
              <a:t> in English</a:t>
            </a:r>
            <a:endParaRPr lang="en-US" dirty="0"/>
          </a:p>
          <a:p>
            <a:pPr lvl="1"/>
            <a:endParaRPr lang="en-US" dirty="0"/>
          </a:p>
        </p:txBody>
      </p:sp>
    </p:spTree>
    <p:extLst>
      <p:ext uri="{BB962C8B-B14F-4D97-AF65-F5344CB8AC3E}">
        <p14:creationId xmlns:p14="http://schemas.microsoft.com/office/powerpoint/2010/main" val="3971047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 common </a:t>
            </a:r>
            <a:r>
              <a:rPr lang="nl-BE" dirty="0" err="1"/>
              <a:t>language</a:t>
            </a:r>
            <a:r>
              <a:rPr lang="nl-BE" dirty="0"/>
              <a:t>?</a:t>
            </a:r>
            <a:endParaRPr lang="en-US" dirty="0"/>
          </a:p>
        </p:txBody>
      </p:sp>
      <p:sp>
        <p:nvSpPr>
          <p:cNvPr id="3" name="Content Placeholder 2"/>
          <p:cNvSpPr>
            <a:spLocks noGrp="1"/>
          </p:cNvSpPr>
          <p:nvPr>
            <p:ph idx="1"/>
          </p:nvPr>
        </p:nvSpPr>
        <p:spPr/>
        <p:txBody>
          <a:bodyPr/>
          <a:lstStyle/>
          <a:p>
            <a:r>
              <a:rPr lang="en-US" dirty="0"/>
              <a:t>Lessons learned from EC’s Erasmus-programs!</a:t>
            </a:r>
          </a:p>
          <a:p>
            <a:pPr lvl="1"/>
            <a:r>
              <a:rPr lang="en-US" dirty="0"/>
              <a:t>Universities of smaller language groups attract </a:t>
            </a:r>
            <a:r>
              <a:rPr lang="nl-BE" dirty="0"/>
              <a:t>few students</a:t>
            </a:r>
            <a:endParaRPr lang="en-US" dirty="0"/>
          </a:p>
          <a:p>
            <a:pPr lvl="1"/>
            <a:r>
              <a:rPr lang="en-US" dirty="0"/>
              <a:t>More and more university courses in English</a:t>
            </a:r>
          </a:p>
          <a:p>
            <a:pPr lvl="1"/>
            <a:r>
              <a:rPr lang="en-US" dirty="0"/>
              <a:t>Standards for professors as a consequence!</a:t>
            </a:r>
          </a:p>
          <a:p>
            <a:r>
              <a:rPr lang="nl-BE" dirty="0" err="1"/>
              <a:t>Influence</a:t>
            </a:r>
            <a:r>
              <a:rPr lang="nl-BE" dirty="0"/>
              <a:t> of new media: </a:t>
            </a:r>
            <a:r>
              <a:rPr lang="nl-BE" dirty="0" err="1"/>
              <a:t>facebook</a:t>
            </a:r>
            <a:r>
              <a:rPr lang="nl-BE" dirty="0"/>
              <a:t>, </a:t>
            </a:r>
            <a:r>
              <a:rPr lang="nl-BE" dirty="0" err="1"/>
              <a:t>twitter</a:t>
            </a:r>
            <a:r>
              <a:rPr lang="nl-BE" dirty="0"/>
              <a:t>,…: </a:t>
            </a:r>
            <a:r>
              <a:rPr lang="nl-BE" dirty="0" err="1"/>
              <a:t>international</a:t>
            </a:r>
            <a:r>
              <a:rPr lang="nl-BE" dirty="0"/>
              <a:t> contacts </a:t>
            </a:r>
            <a:r>
              <a:rPr lang="nl-BE" dirty="0" err="1"/>
              <a:t>between</a:t>
            </a:r>
            <a:r>
              <a:rPr lang="nl-BE" dirty="0"/>
              <a:t> </a:t>
            </a:r>
            <a:r>
              <a:rPr lang="nl-BE" dirty="0" err="1"/>
              <a:t>young</a:t>
            </a:r>
            <a:r>
              <a:rPr lang="nl-BE" dirty="0"/>
              <a:t> </a:t>
            </a:r>
            <a:r>
              <a:rPr lang="nl-BE" dirty="0" err="1"/>
              <a:t>people</a:t>
            </a:r>
            <a:r>
              <a:rPr lang="nl-BE" dirty="0"/>
              <a:t> are the standard, </a:t>
            </a:r>
            <a:r>
              <a:rPr lang="nl-BE" dirty="0" err="1"/>
              <a:t>often</a:t>
            </a:r>
            <a:r>
              <a:rPr lang="nl-BE" dirty="0"/>
              <a:t> in English</a:t>
            </a:r>
            <a:endParaRPr lang="en-US" dirty="0"/>
          </a:p>
        </p:txBody>
      </p:sp>
    </p:spTree>
    <p:extLst>
      <p:ext uri="{BB962C8B-B14F-4D97-AF65-F5344CB8AC3E}">
        <p14:creationId xmlns:p14="http://schemas.microsoft.com/office/powerpoint/2010/main" val="389482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Language standards</a:t>
            </a:r>
            <a:endParaRPr lang="en-US" dirty="0"/>
          </a:p>
        </p:txBody>
      </p:sp>
      <p:sp>
        <p:nvSpPr>
          <p:cNvPr id="3" name="Content Placeholder 2"/>
          <p:cNvSpPr>
            <a:spLocks noGrp="1"/>
          </p:cNvSpPr>
          <p:nvPr>
            <p:ph idx="1"/>
          </p:nvPr>
        </p:nvSpPr>
        <p:spPr>
          <a:xfrm>
            <a:off x="457200" y="1600201"/>
            <a:ext cx="8229600" cy="3989039"/>
          </a:xfrm>
        </p:spPr>
        <p:txBody>
          <a:bodyPr/>
          <a:lstStyle/>
          <a:p>
            <a:r>
              <a:rPr lang="nl-BE" dirty="0"/>
              <a:t>Even </a:t>
            </a:r>
            <a:r>
              <a:rPr lang="nl-BE" dirty="0" err="1"/>
              <a:t>if</a:t>
            </a:r>
            <a:r>
              <a:rPr lang="nl-BE" dirty="0"/>
              <a:t> English is </a:t>
            </a:r>
            <a:r>
              <a:rPr lang="nl-BE" dirty="0" err="1"/>
              <a:t>used</a:t>
            </a:r>
            <a:endParaRPr lang="en-US" dirty="0"/>
          </a:p>
          <a:p>
            <a:pPr lvl="1"/>
            <a:r>
              <a:rPr lang="en-US" dirty="0"/>
              <a:t>Heavily influenced by national languages (e.g. no use of article for Slavic speaking people)</a:t>
            </a:r>
          </a:p>
          <a:p>
            <a:pPr lvl="2"/>
            <a:r>
              <a:rPr lang="en-US" dirty="0"/>
              <a:t>Vocabulary</a:t>
            </a:r>
          </a:p>
          <a:p>
            <a:pPr lvl="2"/>
            <a:r>
              <a:rPr lang="en-US" dirty="0"/>
              <a:t>Grammar</a:t>
            </a:r>
          </a:p>
          <a:p>
            <a:pPr lvl="1"/>
            <a:r>
              <a:rPr lang="en-US" dirty="0"/>
              <a:t>In some cases difficult to understand without a minimum knowledge of the native tongue of the speaker: danger of misunderstandings</a:t>
            </a:r>
            <a:r>
              <a:rPr lang="nl-BE" dirty="0"/>
              <a: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78321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nl-BE"/>
              <a:t>Agenda</a:t>
            </a:r>
            <a:endParaRPr lang="en-US"/>
          </a:p>
        </p:txBody>
      </p:sp>
      <p:sp>
        <p:nvSpPr>
          <p:cNvPr id="4099" name="Content Placeholder 2"/>
          <p:cNvSpPr>
            <a:spLocks noGrp="1"/>
          </p:cNvSpPr>
          <p:nvPr>
            <p:ph idx="1"/>
          </p:nvPr>
        </p:nvSpPr>
        <p:spPr>
          <a:xfrm>
            <a:off x="914400" y="1341438"/>
            <a:ext cx="8229600" cy="4525962"/>
          </a:xfrm>
        </p:spPr>
        <p:txBody>
          <a:bodyPr/>
          <a:lstStyle/>
          <a:p>
            <a:r>
              <a:rPr lang="nl-BE" dirty="0" err="1"/>
              <a:t>Introductory</a:t>
            </a:r>
            <a:r>
              <a:rPr lang="nl-BE" dirty="0"/>
              <a:t> </a:t>
            </a:r>
            <a:r>
              <a:rPr lang="nl-BE" dirty="0" err="1"/>
              <a:t>notions</a:t>
            </a:r>
            <a:endParaRPr lang="nl-BE" dirty="0"/>
          </a:p>
          <a:p>
            <a:r>
              <a:rPr lang="nl-BE" dirty="0"/>
              <a:t>The start of the </a:t>
            </a:r>
            <a:r>
              <a:rPr lang="nl-BE" dirty="0" err="1"/>
              <a:t>Initiative</a:t>
            </a:r>
            <a:endParaRPr lang="nl-BE" dirty="0"/>
          </a:p>
          <a:p>
            <a:pPr lvl="1"/>
            <a:r>
              <a:rPr lang="nl-BE" dirty="0" err="1"/>
              <a:t>Stocktaking</a:t>
            </a:r>
            <a:endParaRPr lang="nl-BE" dirty="0"/>
          </a:p>
          <a:p>
            <a:pPr lvl="1"/>
            <a:r>
              <a:rPr lang="nl-BE" dirty="0"/>
              <a:t>Council </a:t>
            </a:r>
            <a:r>
              <a:rPr lang="nl-BE" dirty="0" err="1"/>
              <a:t>Declaration</a:t>
            </a:r>
            <a:endParaRPr lang="nl-BE" dirty="0"/>
          </a:p>
          <a:p>
            <a:r>
              <a:rPr lang="nl-BE" dirty="0" err="1"/>
              <a:t>Implementation</a:t>
            </a:r>
            <a:endParaRPr lang="nl-BE" dirty="0"/>
          </a:p>
          <a:p>
            <a:pPr lvl="1"/>
            <a:r>
              <a:rPr lang="nl-BE" dirty="0"/>
              <a:t>Quick Wins</a:t>
            </a:r>
          </a:p>
          <a:p>
            <a:pPr lvl="1"/>
            <a:r>
              <a:rPr lang="nl-BE" dirty="0"/>
              <a:t>Lines of Development</a:t>
            </a:r>
          </a:p>
          <a:p>
            <a:r>
              <a:rPr lang="nl-BE" dirty="0" err="1"/>
              <a:t>Why</a:t>
            </a:r>
            <a:r>
              <a:rPr lang="nl-BE" dirty="0"/>
              <a:t> a common </a:t>
            </a:r>
            <a:r>
              <a:rPr lang="nl-BE" dirty="0" err="1"/>
              <a:t>language</a:t>
            </a:r>
            <a:r>
              <a:rPr lang="nl-BE" dirty="0"/>
              <a:t>?</a:t>
            </a:r>
          </a:p>
          <a:p>
            <a:r>
              <a:rPr lang="nl-BE" dirty="0" err="1"/>
              <a:t>Questions</a:t>
            </a:r>
            <a:endParaRPr lang="nl-BE" dirty="0"/>
          </a:p>
          <a:p>
            <a:pPr marL="914400" lvl="2" indent="0">
              <a:buFont typeface="Arial" charse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p>
        </p:txBody>
      </p:sp>
      <p:pic>
        <p:nvPicPr>
          <p:cNvPr id="18435" name="Picture 5" descr="200px-B_H_Liddell_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160838"/>
            <a:ext cx="182880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6"/>
          <p:cNvSpPr txBox="1">
            <a:spLocks noChangeArrowheads="1"/>
          </p:cNvSpPr>
          <p:nvPr/>
        </p:nvSpPr>
        <p:spPr bwMode="auto">
          <a:xfrm>
            <a:off x="107950" y="1484313"/>
            <a:ext cx="8567738" cy="294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None/>
            </a:pPr>
            <a:r>
              <a:rPr lang="en-US" sz="3600"/>
              <a:t>‘The only thing harder than getting a new idea into the military mind is to get an old one out.‘ </a:t>
            </a:r>
          </a:p>
          <a:p>
            <a:pPr algn="ctr">
              <a:spcBef>
                <a:spcPct val="20000"/>
              </a:spcBef>
              <a:buFont typeface="Arial" charset="0"/>
              <a:buNone/>
            </a:pPr>
            <a:r>
              <a:rPr lang="en-US" sz="3600"/>
              <a:t>(Sir Basil H Lidell Hart)</a:t>
            </a:r>
          </a:p>
          <a:p>
            <a:pPr eaLnBrk="1" hangingPunct="1"/>
            <a:endParaRPr lang="nl-BE"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nl-BE"/>
              <a:t>Introductary notions</a:t>
            </a:r>
            <a:endParaRPr lang="en-US"/>
          </a:p>
        </p:txBody>
      </p:sp>
      <p:sp>
        <p:nvSpPr>
          <p:cNvPr id="4" name="Subtitle 3"/>
          <p:cNvSpPr>
            <a:spLocks noGrp="1"/>
          </p:cNvSpPr>
          <p:nvPr>
            <p:ph type="subTitle" idx="1"/>
          </p:nvPr>
        </p:nvSpPr>
        <p:spPr/>
        <p:txBody>
          <a:bodyPr/>
          <a:lstStyle/>
          <a:p>
            <a:pPr>
              <a:defRPr/>
            </a:pPr>
            <a:endParaRPr lang="en-US" dirty="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860800"/>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603625"/>
            <a:ext cx="19526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nl-BE"/>
              <a:t>History of Military Erasmus </a:t>
            </a:r>
            <a:endParaRPr lang="en-US"/>
          </a:p>
        </p:txBody>
      </p:sp>
      <p:sp>
        <p:nvSpPr>
          <p:cNvPr id="6147" name="Content Placeholder 2"/>
          <p:cNvSpPr>
            <a:spLocks noGrp="1"/>
          </p:cNvSpPr>
          <p:nvPr>
            <p:ph idx="1"/>
          </p:nvPr>
        </p:nvSpPr>
        <p:spPr/>
        <p:txBody>
          <a:bodyPr/>
          <a:lstStyle/>
          <a:p>
            <a:r>
              <a:rPr lang="nl-BE"/>
              <a:t>2008 French Presidency</a:t>
            </a:r>
          </a:p>
          <a:p>
            <a:pPr lvl="1"/>
            <a:r>
              <a:rPr lang="nl-BE"/>
              <a:t>Initial stocktaking</a:t>
            </a:r>
          </a:p>
          <a:p>
            <a:pPr lvl="1"/>
            <a:r>
              <a:rPr lang="nl-BE"/>
              <a:t>Council Conclusions</a:t>
            </a:r>
          </a:p>
          <a:p>
            <a:r>
              <a:rPr lang="nl-BE"/>
              <a:t>2009</a:t>
            </a:r>
          </a:p>
          <a:p>
            <a:pPr lvl="1"/>
            <a:r>
              <a:rPr lang="nl-BE"/>
              <a:t>Creation IG</a:t>
            </a:r>
          </a:p>
          <a:p>
            <a:pPr lvl="1"/>
            <a:r>
              <a:rPr lang="nl-BE"/>
              <a:t>5 Quick-wins</a:t>
            </a:r>
          </a:p>
          <a:p>
            <a:pPr lvl="1"/>
            <a:r>
              <a:rPr lang="nl-BE"/>
              <a:t>Lines of Developments</a:t>
            </a:r>
          </a:p>
          <a:p>
            <a:pPr lvl="1"/>
            <a:r>
              <a:rPr lang="nl-BE"/>
              <a:t>FRONTEX briefing</a:t>
            </a:r>
          </a:p>
          <a:p>
            <a:pPr lvl="1"/>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nl-BE"/>
              <a:t>Assumptions</a:t>
            </a:r>
            <a:endParaRPr lang="en-US"/>
          </a:p>
        </p:txBody>
      </p:sp>
      <p:sp>
        <p:nvSpPr>
          <p:cNvPr id="6" name="Oval 5"/>
          <p:cNvSpPr/>
          <p:nvPr/>
        </p:nvSpPr>
        <p:spPr>
          <a:xfrm>
            <a:off x="0" y="1125538"/>
            <a:ext cx="8675688" cy="4824412"/>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nl-BE" sz="5400" dirty="0"/>
              <a:t>Financial crisis</a:t>
            </a:r>
            <a:endParaRPr lang="en-US" dirty="0"/>
          </a:p>
        </p:txBody>
      </p:sp>
      <p:sp>
        <p:nvSpPr>
          <p:cNvPr id="7172" name="Content Placeholder 2"/>
          <p:cNvSpPr>
            <a:spLocks noGrp="1"/>
          </p:cNvSpPr>
          <p:nvPr>
            <p:ph idx="1"/>
          </p:nvPr>
        </p:nvSpPr>
        <p:spPr>
          <a:xfrm>
            <a:off x="468313" y="2781300"/>
            <a:ext cx="8229600" cy="4525963"/>
          </a:xfrm>
        </p:spPr>
        <p:txBody>
          <a:bodyPr/>
          <a:lstStyle/>
          <a:p>
            <a:r>
              <a:rPr lang="nl-BE"/>
              <a:t>Early entry of young officer in international environment</a:t>
            </a:r>
          </a:p>
          <a:p>
            <a:r>
              <a:rPr lang="nl-BE"/>
              <a:t>Will perform better if he has been in contact with other nationalities before.</a:t>
            </a:r>
            <a:endParaRPr lang="en-US"/>
          </a:p>
          <a:p>
            <a:endParaRPr lang="nl-B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6C98C918-4385-4119-9CB4-16F29AC8B4F2}" type="slidenum">
              <a:rPr lang="fr-BE"/>
              <a:pPr>
                <a:defRPr/>
              </a:pPr>
              <a:t>6</a:t>
            </a:fld>
            <a:endParaRPr lang="fr-BE"/>
          </a:p>
        </p:txBody>
      </p:sp>
      <p:grpSp>
        <p:nvGrpSpPr>
          <p:cNvPr id="46095" name="Group 15"/>
          <p:cNvGrpSpPr>
            <a:grpSpLocks/>
          </p:cNvGrpSpPr>
          <p:nvPr/>
        </p:nvGrpSpPr>
        <p:grpSpPr bwMode="auto">
          <a:xfrm>
            <a:off x="182563" y="1552575"/>
            <a:ext cx="8961437" cy="5189538"/>
            <a:chOff x="115" y="978"/>
            <a:chExt cx="5645" cy="3269"/>
          </a:xfrm>
        </p:grpSpPr>
        <p:sp>
          <p:nvSpPr>
            <p:cNvPr id="8211" name="Rectangle 13"/>
            <p:cNvSpPr>
              <a:spLocks noChangeArrowheads="1"/>
            </p:cNvSpPr>
            <p:nvPr/>
          </p:nvSpPr>
          <p:spPr bwMode="auto">
            <a:xfrm>
              <a:off x="115" y="1305"/>
              <a:ext cx="5645" cy="2942"/>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Text Box 14"/>
            <p:cNvSpPr txBox="1">
              <a:spLocks noChangeArrowheads="1"/>
            </p:cNvSpPr>
            <p:nvPr/>
          </p:nvSpPr>
          <p:spPr bwMode="auto">
            <a:xfrm>
              <a:off x="118" y="978"/>
              <a:ext cx="2467" cy="333"/>
            </a:xfrm>
            <a:prstGeom prst="rect">
              <a:avLst/>
            </a:prstGeom>
            <a:solidFill>
              <a:srgbClr val="008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a:solidFill>
                    <a:srgbClr val="FFFF66"/>
                  </a:solidFill>
                </a:rPr>
                <a:t>Military training institute</a:t>
              </a:r>
            </a:p>
          </p:txBody>
        </p:sp>
      </p:grpSp>
      <p:sp>
        <p:nvSpPr>
          <p:cNvPr id="8196" name="Rectangle 2"/>
          <p:cNvSpPr>
            <a:spLocks noGrp="1" noChangeArrowheads="1"/>
          </p:cNvSpPr>
          <p:nvPr>
            <p:ph type="title"/>
          </p:nvPr>
        </p:nvSpPr>
        <p:spPr/>
        <p:txBody>
          <a:bodyPr/>
          <a:lstStyle/>
          <a:p>
            <a:r>
              <a:rPr lang="en-GB"/>
              <a:t>Scope of the Initiative (1/2)</a:t>
            </a:r>
          </a:p>
        </p:txBody>
      </p:sp>
      <p:sp>
        <p:nvSpPr>
          <p:cNvPr id="46083" name="Rectangle 3"/>
          <p:cNvSpPr>
            <a:spLocks noGrp="1" noChangeArrowheads="1"/>
          </p:cNvSpPr>
          <p:nvPr>
            <p:ph type="body" idx="1"/>
          </p:nvPr>
        </p:nvSpPr>
        <p:spPr>
          <a:xfrm>
            <a:off x="457200" y="1895475"/>
            <a:ext cx="8229600" cy="4525963"/>
          </a:xfrm>
        </p:spPr>
        <p:txBody>
          <a:bodyPr/>
          <a:lstStyle/>
          <a:p>
            <a:pPr>
              <a:lnSpc>
                <a:spcPct val="170000"/>
              </a:lnSpc>
            </a:pPr>
            <a:r>
              <a:rPr lang="en-GB"/>
              <a:t>Academic education</a:t>
            </a:r>
          </a:p>
          <a:p>
            <a:pPr>
              <a:lnSpc>
                <a:spcPct val="170000"/>
              </a:lnSpc>
            </a:pPr>
            <a:r>
              <a:rPr lang="en-GB"/>
              <a:t>Basic military training</a:t>
            </a:r>
          </a:p>
          <a:p>
            <a:pPr>
              <a:lnSpc>
                <a:spcPct val="170000"/>
              </a:lnSpc>
            </a:pPr>
            <a:r>
              <a:rPr lang="en-GB"/>
              <a:t>Professional training</a:t>
            </a:r>
          </a:p>
        </p:txBody>
      </p:sp>
      <p:grpSp>
        <p:nvGrpSpPr>
          <p:cNvPr id="46088" name="Group 8"/>
          <p:cNvGrpSpPr>
            <a:grpSpLocks/>
          </p:cNvGrpSpPr>
          <p:nvPr/>
        </p:nvGrpSpPr>
        <p:grpSpPr bwMode="auto">
          <a:xfrm>
            <a:off x="5697538" y="2306638"/>
            <a:ext cx="3241675" cy="1308100"/>
            <a:chOff x="3589" y="1453"/>
            <a:chExt cx="2042" cy="824"/>
          </a:xfrm>
        </p:grpSpPr>
        <p:sp>
          <p:nvSpPr>
            <p:cNvPr id="8209" name="AutoShape 4"/>
            <p:cNvSpPr>
              <a:spLocks/>
            </p:cNvSpPr>
            <p:nvPr/>
          </p:nvSpPr>
          <p:spPr bwMode="auto">
            <a:xfrm>
              <a:off x="3589" y="1453"/>
              <a:ext cx="142" cy="824"/>
            </a:xfrm>
            <a:prstGeom prst="rightBrace">
              <a:avLst>
                <a:gd name="adj1" fmla="val 48357"/>
                <a:gd name="adj2" fmla="val 50000"/>
              </a:avLst>
            </a:prstGeom>
            <a:noFill/>
            <a:ln w="25400">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b="1"/>
            </a:p>
          </p:txBody>
        </p:sp>
        <p:sp>
          <p:nvSpPr>
            <p:cNvPr id="8210" name="Text Box 5"/>
            <p:cNvSpPr txBox="1">
              <a:spLocks noChangeArrowheads="1"/>
            </p:cNvSpPr>
            <p:nvPr/>
          </p:nvSpPr>
          <p:spPr bwMode="auto">
            <a:xfrm>
              <a:off x="3939" y="1738"/>
              <a:ext cx="1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solidFill>
                    <a:srgbClr val="FFFF66"/>
                  </a:solidFill>
                </a:rPr>
                <a:t>Military academy/cadet</a:t>
              </a:r>
            </a:p>
          </p:txBody>
        </p:sp>
      </p:grpSp>
      <p:grpSp>
        <p:nvGrpSpPr>
          <p:cNvPr id="46098" name="Group 18"/>
          <p:cNvGrpSpPr>
            <a:grpSpLocks/>
          </p:cNvGrpSpPr>
          <p:nvPr/>
        </p:nvGrpSpPr>
        <p:grpSpPr bwMode="auto">
          <a:xfrm>
            <a:off x="5119688" y="3305175"/>
            <a:ext cx="3448050" cy="1308100"/>
            <a:chOff x="3225" y="2082"/>
            <a:chExt cx="2172" cy="824"/>
          </a:xfrm>
        </p:grpSpPr>
        <p:sp>
          <p:nvSpPr>
            <p:cNvPr id="8207" name="AutoShape 6"/>
            <p:cNvSpPr>
              <a:spLocks/>
            </p:cNvSpPr>
            <p:nvPr/>
          </p:nvSpPr>
          <p:spPr bwMode="auto">
            <a:xfrm>
              <a:off x="3225" y="2082"/>
              <a:ext cx="142" cy="824"/>
            </a:xfrm>
            <a:prstGeom prst="rightBrace">
              <a:avLst>
                <a:gd name="adj1" fmla="val 48357"/>
                <a:gd name="adj2" fmla="val 50000"/>
              </a:avLst>
            </a:prstGeom>
            <a:noFill/>
            <a:ln w="25400">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b="1"/>
            </a:p>
          </p:txBody>
        </p:sp>
        <p:sp>
          <p:nvSpPr>
            <p:cNvPr id="8208" name="Text Box 7"/>
            <p:cNvSpPr txBox="1">
              <a:spLocks noChangeArrowheads="1"/>
            </p:cNvSpPr>
            <p:nvPr/>
          </p:nvSpPr>
          <p:spPr bwMode="auto">
            <a:xfrm>
              <a:off x="3985" y="2383"/>
              <a:ext cx="1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solidFill>
                    <a:srgbClr val="FFFF66"/>
                  </a:solidFill>
                </a:rPr>
                <a:t>Vocational training</a:t>
              </a:r>
            </a:p>
          </p:txBody>
        </p:sp>
      </p:grpSp>
      <p:sp>
        <p:nvSpPr>
          <p:cNvPr id="46090" name="Text Box 10"/>
          <p:cNvSpPr txBox="1">
            <a:spLocks noChangeArrowheads="1"/>
          </p:cNvSpPr>
          <p:nvPr/>
        </p:nvSpPr>
        <p:spPr bwMode="auto">
          <a:xfrm>
            <a:off x="450850" y="5162550"/>
            <a:ext cx="651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GB" sz="3200">
                <a:solidFill>
                  <a:srgbClr val="FFFF66"/>
                </a:solidFill>
              </a:rPr>
              <a:t> Staff and command Training</a:t>
            </a:r>
          </a:p>
        </p:txBody>
      </p:sp>
      <p:sp>
        <p:nvSpPr>
          <p:cNvPr id="46091" name="Line 11"/>
          <p:cNvSpPr>
            <a:spLocks noChangeShapeType="1"/>
          </p:cNvSpPr>
          <p:nvPr/>
        </p:nvSpPr>
        <p:spPr bwMode="auto">
          <a:xfrm>
            <a:off x="1674813" y="4895850"/>
            <a:ext cx="3938587" cy="1279525"/>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Line 12"/>
          <p:cNvSpPr>
            <a:spLocks noChangeShapeType="1"/>
          </p:cNvSpPr>
          <p:nvPr/>
        </p:nvSpPr>
        <p:spPr bwMode="auto">
          <a:xfrm rot="10800000" flipV="1">
            <a:off x="1676400" y="4897438"/>
            <a:ext cx="3938588" cy="1279525"/>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099" name="Group 19"/>
          <p:cNvGrpSpPr>
            <a:grpSpLocks/>
          </p:cNvGrpSpPr>
          <p:nvPr/>
        </p:nvGrpSpPr>
        <p:grpSpPr bwMode="auto">
          <a:xfrm>
            <a:off x="4978400" y="3163888"/>
            <a:ext cx="1266825" cy="2754312"/>
            <a:chOff x="3136" y="1993"/>
            <a:chExt cx="798" cy="1735"/>
          </a:xfrm>
        </p:grpSpPr>
        <p:sp>
          <p:nvSpPr>
            <p:cNvPr id="8205" name="AutoShape 16"/>
            <p:cNvSpPr>
              <a:spLocks/>
            </p:cNvSpPr>
            <p:nvPr/>
          </p:nvSpPr>
          <p:spPr bwMode="auto">
            <a:xfrm>
              <a:off x="3820" y="2063"/>
              <a:ext cx="114" cy="1665"/>
            </a:xfrm>
            <a:prstGeom prst="rightBrace">
              <a:avLst>
                <a:gd name="adj1" fmla="val 121711"/>
                <a:gd name="adj2" fmla="val 25884"/>
              </a:avLst>
            </a:prstGeom>
            <a:noFill/>
            <a:ln w="25400">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b="1"/>
            </a:p>
          </p:txBody>
        </p:sp>
        <p:sp>
          <p:nvSpPr>
            <p:cNvPr id="8206" name="Rectangle 17"/>
            <p:cNvSpPr>
              <a:spLocks noChangeArrowheads="1"/>
            </p:cNvSpPr>
            <p:nvPr/>
          </p:nvSpPr>
          <p:spPr bwMode="auto">
            <a:xfrm>
              <a:off x="3136" y="1993"/>
              <a:ext cx="293" cy="1015"/>
            </a:xfrm>
            <a:prstGeom prst="rect">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00" name="Line 20"/>
          <p:cNvSpPr>
            <a:spLocks noChangeShapeType="1"/>
          </p:cNvSpPr>
          <p:nvPr/>
        </p:nvSpPr>
        <p:spPr bwMode="auto">
          <a:xfrm>
            <a:off x="4572000" y="2628900"/>
            <a:ext cx="1447800" cy="1219200"/>
          </a:xfrm>
          <a:prstGeom prst="line">
            <a:avLst/>
          </a:prstGeom>
          <a:noFill/>
          <a:ln w="31750">
            <a:solidFill>
              <a:srgbClr val="FF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0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60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90"/>
                                        </p:tgtEl>
                                        <p:attrNameLst>
                                          <p:attrName>style.visibility</p:attrName>
                                        </p:attrNameLst>
                                      </p:cBhvr>
                                      <p:to>
                                        <p:strVal val="visible"/>
                                      </p:to>
                                    </p:set>
                                  </p:childTnLst>
                                </p:cTn>
                              </p:par>
                            </p:childTnLst>
                          </p:cTn>
                        </p:par>
                        <p:par>
                          <p:cTn id="31" fill="hold" nodeType="afterGroup">
                            <p:stCondLst>
                              <p:cond delay="0"/>
                            </p:stCondLst>
                            <p:childTnLst>
                              <p:par>
                                <p:cTn id="32" presetID="17" presetClass="entr" presetSubtype="10" fill="hold" grpId="0" nodeType="afterEffect">
                                  <p:stCondLst>
                                    <p:cond delay="0"/>
                                  </p:stCondLst>
                                  <p:childTnLst>
                                    <p:set>
                                      <p:cBhvr>
                                        <p:cTn id="33" dur="1" fill="hold">
                                          <p:stCondLst>
                                            <p:cond delay="0"/>
                                          </p:stCondLst>
                                        </p:cTn>
                                        <p:tgtEl>
                                          <p:spTgt spid="46092"/>
                                        </p:tgtEl>
                                        <p:attrNameLst>
                                          <p:attrName>style.visibility</p:attrName>
                                        </p:attrNameLst>
                                      </p:cBhvr>
                                      <p:to>
                                        <p:strVal val="visible"/>
                                      </p:to>
                                    </p:set>
                                    <p:anim calcmode="lin" valueType="num">
                                      <p:cBhvr>
                                        <p:cTn id="34" dur="1000" fill="hold"/>
                                        <p:tgtEl>
                                          <p:spTgt spid="46092"/>
                                        </p:tgtEl>
                                        <p:attrNameLst>
                                          <p:attrName>ppt_w</p:attrName>
                                        </p:attrNameLst>
                                      </p:cBhvr>
                                      <p:tavLst>
                                        <p:tav tm="0">
                                          <p:val>
                                            <p:fltVal val="0"/>
                                          </p:val>
                                        </p:tav>
                                        <p:tav tm="100000">
                                          <p:val>
                                            <p:strVal val="#ppt_w"/>
                                          </p:val>
                                        </p:tav>
                                      </p:tavLst>
                                    </p:anim>
                                    <p:anim calcmode="lin" valueType="num">
                                      <p:cBhvr>
                                        <p:cTn id="35" dur="1000" fill="hold"/>
                                        <p:tgtEl>
                                          <p:spTgt spid="46092"/>
                                        </p:tgtEl>
                                        <p:attrNameLst>
                                          <p:attrName>ppt_h</p:attrName>
                                        </p:attrNameLst>
                                      </p:cBhvr>
                                      <p:tavLst>
                                        <p:tav tm="0">
                                          <p:val>
                                            <p:strVal val="#ppt_h"/>
                                          </p:val>
                                        </p:tav>
                                        <p:tav tm="100000">
                                          <p:val>
                                            <p:strVal val="#ppt_h"/>
                                          </p:val>
                                        </p:tav>
                                      </p:tavLst>
                                    </p:anim>
                                  </p:childTnLst>
                                </p:cTn>
                              </p:par>
                            </p:childTnLst>
                          </p:cTn>
                        </p:par>
                        <p:par>
                          <p:cTn id="36" fill="hold" nodeType="afterGroup">
                            <p:stCondLst>
                              <p:cond delay="1000"/>
                            </p:stCondLst>
                            <p:childTnLst>
                              <p:par>
                                <p:cTn id="37" presetID="17" presetClass="entr" presetSubtype="10" fill="hold" grpId="0" nodeType="afterEffect">
                                  <p:stCondLst>
                                    <p:cond delay="0"/>
                                  </p:stCondLst>
                                  <p:childTnLst>
                                    <p:set>
                                      <p:cBhvr>
                                        <p:cTn id="38" dur="1" fill="hold">
                                          <p:stCondLst>
                                            <p:cond delay="0"/>
                                          </p:stCondLst>
                                        </p:cTn>
                                        <p:tgtEl>
                                          <p:spTgt spid="46091"/>
                                        </p:tgtEl>
                                        <p:attrNameLst>
                                          <p:attrName>style.visibility</p:attrName>
                                        </p:attrNameLst>
                                      </p:cBhvr>
                                      <p:to>
                                        <p:strVal val="visible"/>
                                      </p:to>
                                    </p:set>
                                    <p:anim calcmode="lin" valueType="num">
                                      <p:cBhvr>
                                        <p:cTn id="39" dur="1000" fill="hold"/>
                                        <p:tgtEl>
                                          <p:spTgt spid="46091"/>
                                        </p:tgtEl>
                                        <p:attrNameLst>
                                          <p:attrName>ppt_w</p:attrName>
                                        </p:attrNameLst>
                                      </p:cBhvr>
                                      <p:tavLst>
                                        <p:tav tm="0">
                                          <p:val>
                                            <p:fltVal val="0"/>
                                          </p:val>
                                        </p:tav>
                                        <p:tav tm="100000">
                                          <p:val>
                                            <p:strVal val="#ppt_w"/>
                                          </p:val>
                                        </p:tav>
                                      </p:tavLst>
                                    </p:anim>
                                    <p:anim calcmode="lin" valueType="num">
                                      <p:cBhvr>
                                        <p:cTn id="40" dur="1000" fill="hold"/>
                                        <p:tgtEl>
                                          <p:spTgt spid="46091"/>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2000"/>
                            </p:stCondLst>
                            <p:childTnLst>
                              <p:par>
                                <p:cTn id="42" presetID="17" presetClass="entr" presetSubtype="1" fill="hold" nodeType="afterEffect">
                                  <p:stCondLst>
                                    <p:cond delay="1000"/>
                                  </p:stCondLst>
                                  <p:childTnLst>
                                    <p:set>
                                      <p:cBhvr>
                                        <p:cTn id="43" dur="1" fill="hold">
                                          <p:stCondLst>
                                            <p:cond delay="0"/>
                                          </p:stCondLst>
                                        </p:cTn>
                                        <p:tgtEl>
                                          <p:spTgt spid="46099"/>
                                        </p:tgtEl>
                                        <p:attrNameLst>
                                          <p:attrName>style.visibility</p:attrName>
                                        </p:attrNameLst>
                                      </p:cBhvr>
                                      <p:to>
                                        <p:strVal val="visible"/>
                                      </p:to>
                                    </p:set>
                                    <p:anim calcmode="lin" valueType="num">
                                      <p:cBhvr>
                                        <p:cTn id="44" dur="500" fill="hold"/>
                                        <p:tgtEl>
                                          <p:spTgt spid="46099"/>
                                        </p:tgtEl>
                                        <p:attrNameLst>
                                          <p:attrName>ppt_x</p:attrName>
                                        </p:attrNameLst>
                                      </p:cBhvr>
                                      <p:tavLst>
                                        <p:tav tm="0">
                                          <p:val>
                                            <p:strVal val="#ppt_x"/>
                                          </p:val>
                                        </p:tav>
                                        <p:tav tm="100000">
                                          <p:val>
                                            <p:strVal val="#ppt_x"/>
                                          </p:val>
                                        </p:tav>
                                      </p:tavLst>
                                    </p:anim>
                                    <p:anim calcmode="lin" valueType="num">
                                      <p:cBhvr>
                                        <p:cTn id="45" dur="500" fill="hold"/>
                                        <p:tgtEl>
                                          <p:spTgt spid="46099"/>
                                        </p:tgtEl>
                                        <p:attrNameLst>
                                          <p:attrName>ppt_y</p:attrName>
                                        </p:attrNameLst>
                                      </p:cBhvr>
                                      <p:tavLst>
                                        <p:tav tm="0">
                                          <p:val>
                                            <p:strVal val="#ppt_y-#ppt_h/2"/>
                                          </p:val>
                                        </p:tav>
                                        <p:tav tm="100000">
                                          <p:val>
                                            <p:strVal val="#ppt_y"/>
                                          </p:val>
                                        </p:tav>
                                      </p:tavLst>
                                    </p:anim>
                                    <p:anim calcmode="lin" valueType="num">
                                      <p:cBhvr>
                                        <p:cTn id="46" dur="500" fill="hold"/>
                                        <p:tgtEl>
                                          <p:spTgt spid="46099"/>
                                        </p:tgtEl>
                                        <p:attrNameLst>
                                          <p:attrName>ppt_w</p:attrName>
                                        </p:attrNameLst>
                                      </p:cBhvr>
                                      <p:tavLst>
                                        <p:tav tm="0">
                                          <p:val>
                                            <p:strVal val="#ppt_w"/>
                                          </p:val>
                                        </p:tav>
                                        <p:tav tm="100000">
                                          <p:val>
                                            <p:strVal val="#ppt_w"/>
                                          </p:val>
                                        </p:tav>
                                      </p:tavLst>
                                    </p:anim>
                                    <p:anim calcmode="lin" valueType="num">
                                      <p:cBhvr>
                                        <p:cTn id="47" dur="500" fill="hold"/>
                                        <p:tgtEl>
                                          <p:spTgt spid="46099"/>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6100"/>
                                        </p:tgtEl>
                                        <p:attrNameLst>
                                          <p:attrName>style.visibility</p:attrName>
                                        </p:attrNameLst>
                                      </p:cBhvr>
                                      <p:to>
                                        <p:strVal val="visible"/>
                                      </p:to>
                                    </p:set>
                                    <p:anim calcmode="lin" valueType="num">
                                      <p:cBhvr additive="base">
                                        <p:cTn id="52" dur="500" fill="hold"/>
                                        <p:tgtEl>
                                          <p:spTgt spid="46100"/>
                                        </p:tgtEl>
                                        <p:attrNameLst>
                                          <p:attrName>ppt_x</p:attrName>
                                        </p:attrNameLst>
                                      </p:cBhvr>
                                      <p:tavLst>
                                        <p:tav tm="0">
                                          <p:val>
                                            <p:strVal val="#ppt_x"/>
                                          </p:val>
                                        </p:tav>
                                        <p:tav tm="100000">
                                          <p:val>
                                            <p:strVal val="#ppt_x"/>
                                          </p:val>
                                        </p:tav>
                                      </p:tavLst>
                                    </p:anim>
                                    <p:anim calcmode="lin" valueType="num">
                                      <p:cBhvr additive="base">
                                        <p:cTn id="53" dur="500" fill="hold"/>
                                        <p:tgtEl>
                                          <p:spTgt spid="46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90" grpId="0"/>
      <p:bldP spid="46091" grpId="0" animBg="1"/>
      <p:bldP spid="46092" grpId="0" animBg="1"/>
      <p:bldP spid="461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91A894FA-49BE-4201-B7AA-647651B48097}" type="slidenum">
              <a:rPr lang="fr-BE"/>
              <a:pPr>
                <a:defRPr/>
              </a:pPr>
              <a:t>7</a:t>
            </a:fld>
            <a:endParaRPr lang="fr-BE"/>
          </a:p>
        </p:txBody>
      </p:sp>
      <p:sp>
        <p:nvSpPr>
          <p:cNvPr id="9219" name="Rectangle 2"/>
          <p:cNvSpPr>
            <a:spLocks noGrp="1" noChangeArrowheads="1"/>
          </p:cNvSpPr>
          <p:nvPr>
            <p:ph type="title"/>
          </p:nvPr>
        </p:nvSpPr>
        <p:spPr/>
        <p:txBody>
          <a:bodyPr/>
          <a:lstStyle/>
          <a:p>
            <a:r>
              <a:rPr lang="en-GB"/>
              <a:t>Scope of the Initiative (2/2)</a:t>
            </a:r>
          </a:p>
        </p:txBody>
      </p:sp>
      <p:sp>
        <p:nvSpPr>
          <p:cNvPr id="9220" name="AutoShape 2" descr="data:image/jpeg;base64,/9j/4AAQSkZJRgABAQAAAQABAAD/2wCEAAkGBxQSEhUUEhQWFBQUFRUXGBcXFxgXFBQXFRQXFxUVFBcYHCggGBwlHBQUITEhJSkrLi4uFx8zODMsNygtLisBCgoKDg0OGxAQGzQmICUsLDQsLCwsLCwsLCwsLCwsLC8sLi0sLywsLCwsLCwsLCwsLCwsLCwsLCwsLCwsLCwsLP/AABEIALcBEwMBIgACEQEDEQH/xAAcAAABBAMBAAAAAAAAAAAAAAAFAgMEBgABBwj/xABIEAACAQIEAgcFBAcGBAYDAAABAhEAAwQSITEFQQYiUWFxgZETMqGxwQdCUnIjYpKy0eHwFDNzgqLxFSRT0hZUg7PC4jRjhP/EABoBAAIDAQEAAAAAAAAAAAAAAAEDAAIEBQb/xAAxEQACAgEDAwEHAwMFAAAAAAAAAQIRAxIhMQRBURMiMmFxgZGxI+HwQqHBBRRSYtH/2gAMAwEAAhEDEQA/AKNZvuuztuDudxsamWuJ3RGsxO4/FvtTS4xPvWx8P/rTyXbJ5MPCf51h9SHdGr0pEocZYgZkB2Hp4inrfELJPXt/i2HMiBtUVbdo7PHjH1inBw+fddT6j6VNUH3BpkuxLFvCPp7pIQSdI/EdR3R50+nR/D3ASlyP7xoB2UaIvPn6iho4c3cfAg0gYNgYKkT3UdKfDK2+5cz0VYe64JBURHOMz+QoHawrFS+mUGPM8h21Ot4h1HVdhoeZ5iDTNsnKFnqyWjv2n0FZ5R9pDVL2WNBawrThWsy03SV1jUVhFLy0kihpJqQgikkUs1GxtwqABuZ17I/3qJAch/BJ1z4r+8K6AVqh8LXUf5PmtdCZaV0/MgZ/6SMy01cXSpRWm3XStJmIgWlqtLy0I4px9bQYWx7RhvBhFP6zdvcJNVLoMKtOqlReC4g3bKXCACygmNp5xRFUqBA2D4I169iCCAA6eJJtJyoDxu1bW57JAMVfH3LYzZTyztstWPFcIu3Lj/p3t2LmUtbt9V3KrlOZ9wsAaCiHD+G2rC5bSKi9w1PeTuT3mimy2pFUwXRO5dhsW0L/ANG2YX/O+58vWrVhMGlpQltVRRyUQKl5a1FQq3Y3FYRS4rUVADZFJinCK0RUIIisilRWqJBJFaIpVaoEEZaylVlSyHPVsA7ia3/wy2d0X0j5UwvSDDhirMQVJBlTEjvAohh+LYdtrqeZj50pjdyN/wACtHkw8GP1prE9HVUKVZhPaAfSAPnR+yyN7rqfBgaU2BJ2e4O4MconsB0FUouptclWbhtxdn+Y+prdu3iBt1vMfUDsqxPw9v8AqE+Kj6RWrWDZZkg7bCO3+NDQi/qgBsZeUda2SPP6E0TwYZkUxEiY3jumpOJs9U+B+VGOidvQfk/hQ0vUkmTWnFtoB5DWin9aVfnwyt7yqfEA0w/B7J+4B4SPkad6eVcMVrg+UUYrSGFXV+j1o7Zl8CD8xUe50ZHJ/UfzofqrtZP033KgVqJxFNB5/Krhc6MvyKHzI+lQsR0dubG2SP1WH8ZqvqyT3iyaIviQL4Umo/8AT+YroRWqdhuHtbYSjjVd1OkEc6uxFDpeZE6jsRmWmnXSpTLTVxa1NGYpHG8fcuFkBypLqAp1bI5Vs7choDA7dSainht0W8wWUCEAAAQB2D6xUy/eUXHTKWdb11gJgdY5oJ7BANDsTxe64gwIBEbg+I5+c0VxsWouHRNf+VteBHoxFG1WhHQ4ThLf+f8A9xqOqtLLPkQFreWnQK0RRANEUmKdIpMVKINxWiKcikkUSDZFJNOEUg0CCaSaURSTUIapNKrVAgmt1lZUCef+JD9Ld/xG+ZqPh8USP5z86JXFnFkRIOIGnb+k2rvvAejuCxGDsXb2Cw7O6KWb2FsMSW36iinY4KS3GuWmjz6mJI3HwX6RTqcVYe6WXwLD5NXobE/Zzwy5vhQv5Wup+6wqp8M+y7A3XuAteUCcuW4PxR95TOlR9OiLKjl1vpFfXa7c82n94U+nTDED74P5kU/KK6o32MYYHqYm+Pzezb91VqDxD7HCFLJilMDZrMT5hz8qq8FcIspwfJRMJ0vu3GVGW2Q5CkgMDqY01Irp/RW31R+QfSqTd+zu9Yug5rTC2wckFgYWHMArvANdA6Lp1R+QfSs8o1kjsWdaHQYCVsJT2St5a1GUYyVvJT2Ssy1ADOWtZafy1orUAMFaSVqQVpJWoQjMtNXFqWVpq6tBrYBzniAVcXeLkBRcBjWWJtpAAXU6mpvDuD3rnWS2Lc6m7eHW1/BZnT/MRVut8PthzcCL7RoloGYwIGvgBU1VpW4xMh8I4eLFpbYYtlzGTEksxYnTQak1OC0oClUSCIpNKt7F30jWOSjv7TQPH8Ykwo05HtpTy+DRHB/yDTIabIql3eL3FaQx7N/pS8D0pIugXNVZgCewEwG8qMZyvdAniSVxLgRSSKcIpBFMM42aQacNJNQg2aTThpDUCCTSTSjSDQCZWVqsoBOG3B/zf/8AQv8A7lekehIP/DsLO/srfzrzVjHy4pj2Xp9Hmu59Feldu1w/De0S8Is2jmADL4zOkwd60Y8kYR9pjJY5T91HQqBdH169z+vvGoP/AI+wQMPduWyNw9m4I0nXqVD4J0ywALTi7Kz+Jss6/rRWhST4YpwkuUXVlGmnP6Gm8SvVPhQ630kwjRlxWHPhdTs/NUl+I2mU5btttOTqfrRsrTK5x1YNw/qt+5THRheqPyL8hUnpEGOYoUyw+eZLEZIGUgwNe2ab6Mjqj8i/IVh6h3mh9TRBfpyCt64qKWYhVUEknYACSTXIONdNL+JuMLV02LQmAmjsNYzHt56fzq7/AGr472PDbsb3GS2P8zS3+lW9a5N0Tt27l62tySs9YAxP8qOTgrijbH8JxvGWWGTEXkBP3j7RGM8wxIk10roZ0wOIYWL8C7HVcbXIEkFfutAJ7DB2qZieieGuWymQhTB6p2I2I76a4D0TsYW8ty3mLCR1jIGYQTtvqaXGdNDp4tmWzLWstOxWiK0mMaikladitEUADDLTVxdKkkU3cGlRgI6inAKxVpYFLLmAU3inyrPhTwFBuk3EDZVSBMsBHNg3V07IJU86pkvS6GYlc0ROP8Qi0QDvVQu4ssdD/X8Ksi3BfQyCAwMd3h3VWMfw10OYuqoDqxBMD8o51lxvyb5xvghYnEECZMf1E/1zqBiL47fCpnHrfs2yiHBUXA6zDKZGx1BkHSgRJOuXTTU9nOtcaaszTTi6OydGsab2GtufejKe8rpPmIPnRI1SPsx4gWS7ajqoQ097aEfAVdzUMz5EtSDS2ps1ACDSGpZpDUAiaRSzSCaATVZWqygE4RxX+/uf4jfvVc8Bxtxg7VnOSgtquUnSFOnyql8YaL9wjlcb51LwuPUWLYjrZes0mQcxiBMbRUy43OKXxOj0eSMJNy8B7Gcdvvu8/wCVe7u7hUFsexOq2mPeg7/4mhNtrlwn2SM47YMevKpmFw69YtcAyoT1VLLp2MWE+kd9XjFwRaeWE3sifwoZQAbVt45sstvO4PdV34FetRrhrU+Eco+etUrAWnjqWjcUe81vVlEz1kPWB8JqxcM4hbJADkjw6ynsgx8awdY8lbF8Sje5brz/AKO4UtgIYGmyyy/xov0a90f4a/IVWMXiWt2iu9t7gXPsJBU+GwHPtopwzpFhcOg9tfReouk5m2H3Vk0vo4NSj8bFdU006C3S3hdvE4ZrV1cyFrZIkiMrggypB9CN6o/Bei9rD4oXbYKpkYBWObK4aJBJJgryOtNdK/tbAtsmDskuxyh70ZQvNgimSeySOW+1ErPEmYIzkMrKMrAAT3mK6OexHTVTVbk/i5xYH6FoHLKVUzpuWRp507iLeJNq0huEFnAuOIDhZ1ggQDE6gDblU7C4gFJn6/CmMDfLXgiszKxmCsRrO8SdJpSNEls2WiK0RSyK1W45IikkU4RSagBsim3GlPEUhxQZBkCt0pFkxtNZilywN/5afWqUMgrZlAekqN1XyyqlROkjO6gyD5bdlHVM1Hx1j2ltk06wIE7T90mOwwfKl5I2qGQfpzKe2NOUTpGnZFZjbqXLJRmy5jqQJcjsXsPfQ7EXSrsjxmGh7JGmlRxismrcqyxXY6GpcskYsW1tE3NFUyoO8BQCDG+3KqUEfFOcgItjlMTHIt9BVlPDWxjg3HC2xsByHcO/tNElw2FQC2ik5NyGgE+PrsAKusixS0pNyfjt8zFmy+putl+QTwS8+FZWVDAkZQIVgRsZ38dK6HwriS30zAFSNCrbj+I76pmezPVA8QWY+pJipmC4iLTAjnprz/qKa5N9txKi2nJLZFxamzScNiRcXMvmOYPfSjVgCDTZpbU2aBDRpJrDSTUZDKyk1lAJwXjJ/TXf8RvnTvR7Ai+6i4eovIGJpji5/TXf8R/nSMPchVKkqwGugg9YkEmewgbcqfHg0Rq9zpnGSiYbKilUAE5Y20nl2TVQuAgD2IuEFWzZVRjObZpM7RA2376Vg+k9/Lle2twehpi3fDTNlgDoAHXTnHWG2nfVdLTsbJ6uCy9EbuTELlLaiCAoy7Lm2bbN/UUS+0c27SJetgLfdwgYQARBY5+3aNeZqr4fFXbLdQpbGnI3GM88xgDwioPHcY9wLnuPcMnRogduURoaXGK1FpzajZAGPZm65Jbv38qdzgioLtO5nsPh299YLkg1p0+DDZhuZiW5DQeuprp/QLiaXsL7C6QHttkXtIIJUjTkAR5CuXXNoHZVk+zz9Lea23VZrbEMPxIwjTsILf0akoKSplsctMjomMvthlzE5tQAvNiTAA9aqfGun2ItYgCyi2CokmFf2gZRvI0jUdsijPTC5c/srsVXNaXNmMlQ6sMpT9bY93fXJrrs5LOSzkyWOpJpeLAo7sZmy3sjtHRL7Ufa3FtYtFQuQq3EkKGOgzqSYBP3gdOyNR0uvKitpXpborxA4jB4e8xBa5aQsRtmiH/1A0wzMKVo1uk1Cpo0hqWaQ1BkG6de6Dl8wR3xM/1200Kh8RcqlwruAGHy+lJnvFoZDkICO74Uw1BOG2sVlDm6PZ5rbhnIn2ZJF223Vk6QQ2+8kUZuOCeqQR2gg/KkY4zg6kF7lT6ScBthbmIN02woZ2kFlA3Y9UZvnVPwmGN7KyMpWA3WOUHMJX3te+InbtiulceuKuGvF1DL7JwVOzZlIynuMx51zizgjb1uLLHcbFcwmCDygjQHlBotJPZ0y0pScae6DNngjZf78gkfc9zwOst6gd1DsZYax78FNg6iI/xBy8dqTbKjVOqeeWVI9IqfgMex6rsG7zo3gdIIrLOPU4W52pR8VT+lF8OaHupUwO92OfpW3xU6ACO/ee0n+hSuOYQWhmtgFSdRIAUnYj9Xu9KCWLxJJJJ/d8u2tnTTjlhrRbqsjpJPdF+4JdNsBi+YMATpA11HPbWrJmBEiuSf2xyeuxfsGsDuCjnVy6N8UYN7K5IkDLm3BjaNxPYapjx5IN65Xfbx/wC/YzyyKe6X1LMxpsmlsaaY00Bo0g1hNamgEysrVZUCcD4u0Xrp/wD2v86bwbyBNK4rrdu/4j/OtcKsNcZURSzNoFG50nQetOfumiKCFkQNDQpTpreug+JI+dWleAYob4e7+wT8qFYfo3i8rA4S9JOjG20jXYabVTDkjvbRJp+AcoYCfbXTpyLfOa3aZiBmZmOp6xJInsJPdRy9wPELaOfDOoRDLlCNNdWJ0gUJns/lT4zjLh2IkmiJiGK7jTn39/caRh7uvdFSL6aGTQ7BnX4UxIoEmMnyoz9nd4rj7IndrqnwNpz8wKCoIFTehF2MfZn/AKk+oKn5ih2CuTrPTRh/w+932h8WH8RXGTXXPtJxGXh+XTU209GDH4Ka5CX1oRLT5N3H2HbXY/sV42DbuYRiJQm7b13VoFxQIgQ0Nvr7Q6aGuLe0lvCi3CeIPYupdtMVe2ZVh27QRzEEgjnNFooeoDWjQDo90kGLsJdUAE6OuvUce8v1HcRRwms0M0ZtpduSSg41ZhNIY1hNJbarNlaMqPikzAj8SsPONPrT001eGlLfBdbMG9Hbs2MhMZWKSdY1gaedaw2Ga0pIF11iYZkO2uYQoMwDpPOmMFYdLmIAEKwVkPLMog/Eik43jLWxqDqxgAx1SwC6EGdGFFU0rL/Ii8V4srWkImGf3dAXywynn1dj6VXMVix1mJ7T4n/emONcaVbhAACroiqoHVGglVEAnfU6aCgy4647Qth+4tBUeAGgPjNK9G5a0ikp/wBLCVjC3GGeAFnUkhZ7hO5pq/i5lMhT83vHvHdRjDskZi/tGGkfhI5EcqD8euklSRsdCOQ2YH4GsnS9ZOeb03Hb7P8AcZlwRUNSe4yuMBsMh1KysHnMlT4fwNDMPLAAbmBHfRO3gV9nmMhjr/AULR7isRbAzLpJ27zrT8csa1uD3vvwXTktKlxQVF+3hBmJz3SIVeQ7zTGA4szupdAxnddCJ59/rQXEWHWblxZYn3mYGe5QDW7d6NlI8qvj6WEk5uVyfdP8UKyZmtkqR2HBYnOgJ32PiOfnvTjGufcH6TnDqzXQWWF0ESIMA9/vUSt/aDhTvnX/ACk/KilKKqXPwTIqe6LYTSCaBWel+Efa8o8dKm2+L2W926h86DmlyHRLwEM1ZUUYpPxL6isoepDyiaJeDhnED17nc7fCpXRHFezxVhuy4s+BOU/A1C4j79z87fOpPDntqqk28zaGS7DvGgrVKKlBofCVOzvytSi1Q8Dfzojj7yq3qs/WnS1eSlsdIo3T3pUrLdwtsMTKq77KIbMUXmx0g+dc+Lj/AGBPyqb0swV6zibq3ZyNcZ0bkysxbfumCO6hVq56chyFeq6PFDHiWjvucjNKUp7irsnZSfQULQZd9KNpdpYuCtV0KoHC5pUzgCH+1Ycjf21v0LDN8Jp72Sn7o9K6J9n3RCw9pcTdU585NuGIAVerJHOWzegio5BUbZE+1XFA2rKAzN0tpzhW5f8AqCue2eH37pK27Nx3C5soQlomJiJI1r0Ta6L4a44uXLftCoIXP1lXNvlG0wBqfhR0IEUBQNABqSTp2k6nzNLeSuBvp6nueZ+kPDcPbvKMNcZl9mguBlZWF1RlcgOASGjN3EkbRURLcc69I8WwdjEobd5EufqsozjlKk6qewj1riPHehuIt4h7eHtXL1sQUuQIKsJCsTAzDY+HLaqwypKm/uCeJrdBT7K+IOMU1rMcj22aORdCsGORgttv5V20muRfZ70YvYa817FAWv0ZVVJBJLESTlkCAsb8+6uqW8ZbOguKT3GflWdNetJrhpfXkkk9CXzHk1nlBisa0RPkfDtqJZxkbn1odjukoWcoEbazJnsAqqlqGSjHHyS8Y/s7hm9pp1Y2PKTOopdzEigPFOMpiFWEZW2OYAk9kQe2m7eLAEFkBGnvrJPhOnhSM2VY5PfbsOWicUpch174X7yjfdgNxQPiNsuuddTlgCYjcZhPcBHrVV6XX2OUpqFBzkRIEjXwE799ScZxXMinYlF2EQI50Z+rJRUXSfP8tcisUE5teBrHYoCEZ8rcs0SR3NsfLsoHaxNxmOaY84ka+tTbeIKzsZnQgEa76GoF1IaQYnl9a1Ym1z/P59S2fFKaobCwx3GY+8p6wncEbMPSt3sazW8pEsp948wBAjv7abbf+jPnSLp7dzTHjhKSkzLoywi/gEkxo9iDOwg+O3PtrWDs5R2k6k+NAMQqM8M0KIJ1gTy5GiS8LUQVZh3yfgZ0rn5+nhjbWqr+A7HKUkmyVxRJTloZ1+lCDRNsCGIgnvJMk+Z2reIsDIUQ5Z3bz1q2DqI4oKCd7+OAzwwk9TBF0ZgVOzqy+o0PkaqAY1cMoUwDm2k9vcO6gHSW0q4h8sQ0NA5EjrD1B9a6OPJboVlhSvggi4aWtymBSwacIJQxLfiPqayo81qq0iEvHtL3PztRLA2BkXf3R8qGMJJ7z84q79E8VhkIGKtPdUKoEObcEbk5RJ9Rtz5CNVbNL5Ln0Vvzhbf6oK/smB8Iog70MwvFcOqt7C1CCWy5j1QddSQeQ+FawXEWvS2VVQGBvmJ5k8oryXVQlrlJKlf5OpB+ykD+mfBbuMw8WVLNbdWHIHRlKzsCQTv2VRB0Mx//AJZ/2rf/AH1eOk3Ev7OFu5mWNDlOupEcxNb4P06zwBcS53N1X9NPka6XQ5cuLAqVrczZccJz3e5SP/B+P/8AK3PVP+6nE6I8QOgwl3yyT+9XWsL0ltt76sp7oYfx+FHeH3Fvf3ZDecfOK1x62cnSX5FvpopXZxW30G4lH/4d31T5Zq67wbhl5bCL7BrWRFAVmtEyFA1yuQCNTR9le3pFxzp1UQsP2mhfjSw14+7h1XvuP81Wfma3Rna3RmpRezGOHYe6NGAjl1gTtz/o0vE2bvK2Y7Qy/DrTTrYLEP718WxzFpNd/usdR8aIYPDFBBd373gn1AFB49XlfYt6zjvsBxaJPXMCPdIJMzMyCOz51Ns3LasxEgtE7hTAgHLMAxzA1gTsKnXbUmTBHhr6z9KiXrKzATX830qrx5I7qv8AIHOM+R7+0KRv8/pTVy3bbcBvHX1mmbaax9RS2sTuJ+NV9STW8Q6EuGAOO8LIVzabcHqHf/KeY7qoeOvkJGqszFSJM6a+X866Zi+ELcHunuylgPgapnSLomxBKs8rquuqnxjN8ayyjUrWyG3bTe7RXsJhSvWY9bkOyefz8/Co+Cyks+UTmyg9iiAv9dpofgcVdt3IZi4BMhutqO2ah2LxUlQetbfUdqkDI3fI+tXeyv8AlC8SXqW+N/uGcRca4SAxVkYAsDBAMFT8hTFi6Yht1JBqLjbjMfa2jBiHXnA3050gYyTPbT4RT3K5cs8baXfuTLl0DU0pl9okRlYfe7u/tmhl+9m86VavMqFcxK6RrqD49kVTPglJLS6dkx9TOV3/AGJFrBSAWYqonQbkjnJ39KicWhUzBjJgAHck7bU3j+LtA2WNydjHdyoZe4gLrBiIVdQD26GT6CqQx51O5vYYskZ2kSLOHIAMKxnNMw8nXUxrU1MS43geJJPlr86isWLDJEHumPAc6lJwsR1wWPZv6nlVsmfE0taEelNP2ZDy8UO0KBG88/Amm2xp7M3ZtA8qjYjh7biwNOQI+VDTYYnrHL+om/nUx4cE/aiv7hm541vIIm5JJYjMd45VX+PrDqY0Kx6Mf4ijNuz26Acgfi3aaGceWUVo2b0B/wBhWrHHS6KZcmumgMDS1NNTSgaaUHZrKQKygQt+D4Yszk217eztqyYfDmBGnwrWFtgcqN4dNPd9a58Jtrk6/ppdgZlyKwJnMI+In4E0R4YYtr39b9oz9ajcbXRQBBMx5wvzYVOw9kgAVzf9QSUa8u/sqLQ3k/gUz7S8Vpat9uZz5aL82rn7irL05xOfFuOVsLbHkJb/AFMR5VXGFdnoYaOngn4/O5zuolqyMl4Pjd+17l1gOwnMvo0irNZ6ZIU/SKSY1hdSecaxVLitRNNydPjye8ikMs48M6JwPpcGYJauX7THYBmUaCfuN2Crjg+l+LTbElh2OEb94T8a5X0Lw2a+zR7iH1YgD4ZqNdKXy2bmu4Cx+Zon0DVmlhqdQbX1NEclxuaTOv8ADOl94Cbp9pOv3VjwhaM4TpjaYdZXU+R+ANeVMJxG9a/u7txO5WYD0BijOE6cYxN7gcdjop+Ig/GrPD1MfdnfzKephlzGvken7XSDDt98+J0+dPpibTe60z2QfrXD+D9LGu21YhGYjrKrEQfAyRRIdKLAbKzKr9mZSR8az+v1K2cboasWJ8M7HbyLsY8vrShfA/EfIa/GuXYLpArf3d1tDG7ASOXZRmxx0xrfXzZfrUXWz7xC+mT7l4uY3q9UEHvjTv0JoPir6oJdgPHc1X8Rx9AOtiE8nX5CqxxPpErE+xDXj2gHKPExNJzZ5ZC+PEoBvj5w98H9EC0aXPdYeBGp8DVBXg97KLl5PZupyIxIHtl/BlmR2iaK9HuNv/aH9sYVRlKhR1S0FSBv2699K6e41X9gEYMJZpB5yAPA+9QhdONgyX4K3xG3C5oII9DUa3e6s/0K6BZ4Qty0pdmDuiloyxJEnQrQp+iNlfeukAakaL9dK0dNkcFUjNljrK5hlLGAD3nt7hUe9iF1C6xznWec6R/tVpucTwmHELctiByYMx7tPlVDxmMQ3GuIGVbhLBSADqdSR45qbc5u/sCFY1sbu2DcbVoA2ESPE1Ls8IaJkN3bH1qLhsSG2/nUv/iwAgBh2HSg5ZrqJKitydYxWUBcoHIk8vQUq9xG2hguzk8l289aEHEBxr2z2UlLiqdNDQfSwbtjbbWwTu8UY6IG8No8TUT2jEnSJ56R8tTTP9tG0Me4U6Lxj3cvnrTYYow91E0p+87NXNdPU8z3U5icEHw7xvlMD8sEecrFMr3mB21KsYtVEBs+jEwDGg21oZZSS9kE1EpVbFT7mCA1OYKdZiQv6rdhG2tY3D+YIIO3f4Vr1JmSqIYrKkf2Nuz41qjaAdbsWtaM4OxNQcLak7GrJgrBAH8IrmYI2d3K6K5jrJbFogE5FDEc9AW079U+FEv7XbgkEEAEnt03oThWxD4u8+HthozKWaMqjMAN+62O2puJ6HX8Swe9dCHXS2N57TAnzBqvV9D/ALimnVGbHm03scRxF83He4d3ZnPi5LH51Hard046EXeHsG/vLD6C4BGVvwOATB7DzqpmuquNjnNbjRraU5ZwzXDCCTExSChUwQQRyO9G1wSi5/Z/Y6t1+1lX9kEn96kdO3hLafiYt+yI/wDnRToTajCg/iLt/qyfJRVf6c35vqv4EHqxJ+QWlwVybGS2ikVnLSCKkqK0LJZlVRLMQoHaSYA+NNEkatipfE+GXMO+S6ArRMBlbTt6pMedRAaCakrRGqdMvP2c3My3bfYVcefVPyX1q5YvAZwRtmAM9+5+M1zfoFismMQcrisnqMw+KiuwWVlR3SPLcfNqVKCcmvI6MvZT8Ai1wi2uyA/m63z2p42PAU676kdlJLV5OcJJtSfB24zVXEruUDGXAfv2kbzU5flQjpBfFtzOoVR46/70d4lpi7DcmW4h8gCKqvSW/F5/zBRO2i/yrpdLFynF/wDX8bf4MuedQa+P7mcR6b4m8Mqv7JQI/R6MR2s3I/lgVXHuF3JYlieZJJPiTzpq6YaV07R86Wr6hh5iu0oKK2RzNdi76xH9b7UXv4ZWVZHuqoBGmkCoK2zeIgbRJOw7u+rbg+FQstGWJ75A3B8jypGbL6aTfIyKTuytJwtwQVfTv0Yem9bvYK4DLdYcyG28RFHMVhhPtFJdNiAYZfTemcVh8qi4jM4PoPH+hUh1MXXkTLE+ewJTATBBbwABJ8BMMN9jPhW7JhoJUxyJKHzBqVdUrF0Kcj81giexxy5a+NPe0W4OXgQD86Zr3tbotDG5R8DOaNl17Axy+Mmm3tO3MeVL9lbAIa1qPwgQe8AQfjTuETCydSCfxCI8DQeVR30sron7tkJrIHvSe6TSrYOoUATzjbworf4eMs2yfUkemtQc8SM0nbs+FWhljljsU0vHLcCri3s3NDP9RvREcbtGDcsgntyoT2e9oeVBcesOabbb4+u/09avLFGXIxZZJbFkPFMIfuP+1c+j1lVasoegvL+4fWfhfY9EcITWOZq3FBbtM5+4jN+ypP0rKyqYV7Jt6luwN9nWE/5Q3Dqbl1zPPqwnzVj51asLhwa1WU+K2Rkk3uOY/hNq/be1dQPbuKVZTzB+R5g8jXnbp/8AZ1e4c4KsLuHuPltvIDgnZLimOtH3hoY5bVlZRlsrFWPdE+jb+yLwuYkZiTtoCFEAzowPnRR+illzN6XjkOqPONfjWVlcTrMk4ytM7GDFBw3RJwmFW0ns091eqJ3iSda5v0rfNi7vcVX0RRWVldXp/cTObn2lQNStpfNt1dfeUhlnWCNjHjW6yn8oSRrt0uxZiWYmSTqSe+tCsrKJUIcBtucRa9n7yur7wIQhj8q7hh238AfQx/8AI1lZSJN+pQ6K9hsgY94fxE/T6VHzk1lZXC6yKWaVeTpdO24IE8eEGw8+7eUeTAg/Kqn0p6t5wPxz/pBPxJrKytPQb18n+UL6nv8AT8MDXssTGv8AW9ScJwhm62ipEnmR5VlZXRyScY7GKlZauH8Mti1mWSAT2qRBgyQddak2reYkAww1A5eR5cqyspGpuEm+zLe7kSREDm2xflrnX4SOW9IbE+yuEgRbbcDsIHWA7aysqPFGTTfdBls3RNYhHywAGEwNjr7wHI9tD+JYLrFl0k6RpB7IrKysvTtqS+KGrki27hOjbikXwI90GtVldKJXJFSVMj27kaAmPSKwv2gHv51lZV3FcmKPNATiLTcbyHwpq12eXrWVlN7EQ1WVlZRKn//Z"/>
          <p:cNvSpPr>
            <a:spLocks noChangeAspect="1" noChangeArrowheads="1"/>
          </p:cNvSpPr>
          <p:nvPr/>
        </p:nvSpPr>
        <p:spPr bwMode="auto">
          <a:xfrm>
            <a:off x="6350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1" name="AutoShape 4" descr="data:image/jpeg;base64,/9j/4AAQSkZJRgABAQAAAQABAAD/2wCEAAkGBxQSEhUUEhQWFBQUFRUXGBcXFxgXFBQXFRQXFxUVFBcYHCggGBwlHBQUITEhJSkrLi4uFx8zODMsNygtLisBCgoKDg0OGxAQGzQmICUsLDQsLCwsLCwsLCwsLCwsLC8sLi0sLywsLCwsLCwsLCwsLCwsLCwsLCwsLCwsLCwsLP/AABEIALcBEwMBIgACEQEDEQH/xAAcAAABBAMBAAAAAAAAAAAAAAAFAgMEBgABBwj/xABIEAACAQIEAgcFBAcGBAYDAAABAhEAAwQSITEFQQYiUWFxgZETMqGxwQdCUnIjYpKy0eHwFDNzgqLxFSRT0hZUg7PC4jRjhP/EABoBAAIDAQEAAAAAAAAAAAAAAAEDAAIEBQb/xAAxEQACAgEDAwEHAwMFAAAAAAAAAQIRAxIhMQRBURMiMmFxgZGxI+HwQqHBBRRSYtH/2gAMAwEAAhEDEQA/AKNZvuuztuDudxsamWuJ3RGsxO4/FvtTS4xPvWx8P/rTyXbJ5MPCf51h9SHdGr0pEocZYgZkB2Hp4inrfELJPXt/i2HMiBtUVbdo7PHjH1inBw+fddT6j6VNUH3BpkuxLFvCPp7pIQSdI/EdR3R50+nR/D3ASlyP7xoB2UaIvPn6iho4c3cfAg0gYNgYKkT3UdKfDK2+5cz0VYe64JBURHOMz+QoHawrFS+mUGPM8h21Ot4h1HVdhoeZ5iDTNsnKFnqyWjv2n0FZ5R9pDVL2WNBawrThWsy03SV1jUVhFLy0kihpJqQgikkUs1GxtwqABuZ17I/3qJAch/BJ1z4r+8K6AVqh8LXUf5PmtdCZaV0/MgZ/6SMy01cXSpRWm3XStJmIgWlqtLy0I4px9bQYWx7RhvBhFP6zdvcJNVLoMKtOqlReC4g3bKXCACygmNp5xRFUqBA2D4I169iCCAA6eJJtJyoDxu1bW57JAMVfH3LYzZTyztstWPFcIu3Lj/p3t2LmUtbt9V3KrlOZ9wsAaCiHD+G2rC5bSKi9w1PeTuT3mimy2pFUwXRO5dhsW0L/ANG2YX/O+58vWrVhMGlpQltVRRyUQKl5a1FQq3Y3FYRS4rUVADZFJinCK0RUIIisilRWqJBJFaIpVaoEEZaylVlSyHPVsA7ia3/wy2d0X0j5UwvSDDhirMQVJBlTEjvAohh+LYdtrqeZj50pjdyN/wACtHkw8GP1prE9HVUKVZhPaAfSAPnR+yyN7rqfBgaU2BJ2e4O4MconsB0FUouptclWbhtxdn+Y+prdu3iBt1vMfUDsqxPw9v8AqE+Kj6RWrWDZZkg7bCO3+NDQi/qgBsZeUda2SPP6E0TwYZkUxEiY3jumpOJs9U+B+VGOidvQfk/hQ0vUkmTWnFtoB5DWin9aVfnwyt7yqfEA0w/B7J+4B4SPkad6eVcMVrg+UUYrSGFXV+j1o7Zl8CD8xUe50ZHJ/UfzofqrtZP033KgVqJxFNB5/Krhc6MvyKHzI+lQsR0dubG2SP1WH8ZqvqyT3iyaIviQL4Umo/8AT+YroRWqdhuHtbYSjjVd1OkEc6uxFDpeZE6jsRmWmnXSpTLTVxa1NGYpHG8fcuFkBypLqAp1bI5Vs7choDA7dSainht0W8wWUCEAAAQB2D6xUy/eUXHTKWdb11gJgdY5oJ7BANDsTxe64gwIBEbg+I5+c0VxsWouHRNf+VteBHoxFG1WhHQ4ThLf+f8A9xqOqtLLPkQFreWnQK0RRANEUmKdIpMVKINxWiKcikkUSDZFJNOEUg0CCaSaURSTUIapNKrVAgmt1lZUCef+JD9Ld/xG+ZqPh8USP5z86JXFnFkRIOIGnb+k2rvvAejuCxGDsXb2Cw7O6KWb2FsMSW36iinY4KS3GuWmjz6mJI3HwX6RTqcVYe6WXwLD5NXobE/Zzwy5vhQv5Wup+6wqp8M+y7A3XuAteUCcuW4PxR95TOlR9OiLKjl1vpFfXa7c82n94U+nTDED74P5kU/KK6o32MYYHqYm+Pzezb91VqDxD7HCFLJilMDZrMT5hz8qq8FcIspwfJRMJ0vu3GVGW2Q5CkgMDqY01Irp/RW31R+QfSqTd+zu9Yug5rTC2wckFgYWHMArvANdA6Lp1R+QfSs8o1kjsWdaHQYCVsJT2St5a1GUYyVvJT2Ssy1ADOWtZafy1orUAMFaSVqQVpJWoQjMtNXFqWVpq6tBrYBzniAVcXeLkBRcBjWWJtpAAXU6mpvDuD3rnWS2Lc6m7eHW1/BZnT/MRVut8PthzcCL7RoloGYwIGvgBU1VpW4xMh8I4eLFpbYYtlzGTEksxYnTQak1OC0oClUSCIpNKt7F30jWOSjv7TQPH8Ykwo05HtpTy+DRHB/yDTIabIql3eL3FaQx7N/pS8D0pIugXNVZgCewEwG8qMZyvdAniSVxLgRSSKcIpBFMM42aQacNJNQg2aTThpDUCCTSTSjSDQCZWVqsoBOG3B/zf/8AQv8A7lekehIP/DsLO/srfzrzVjHy4pj2Xp9Hmu59Feldu1w/De0S8Is2jmADL4zOkwd60Y8kYR9pjJY5T91HQqBdH169z+vvGoP/AI+wQMPduWyNw9m4I0nXqVD4J0ywALTi7Kz+Jss6/rRWhST4YpwkuUXVlGmnP6Gm8SvVPhQ630kwjRlxWHPhdTs/NUl+I2mU5btttOTqfrRsrTK5x1YNw/qt+5THRheqPyL8hUnpEGOYoUyw+eZLEZIGUgwNe2ab6Mjqj8i/IVh6h3mh9TRBfpyCt64qKWYhVUEknYACSTXIONdNL+JuMLV02LQmAmjsNYzHt56fzq7/AGr472PDbsb3GS2P8zS3+lW9a5N0Tt27l62tySs9YAxP8qOTgrijbH8JxvGWWGTEXkBP3j7RGM8wxIk10roZ0wOIYWL8C7HVcbXIEkFfutAJ7DB2qZieieGuWymQhTB6p2I2I76a4D0TsYW8ty3mLCR1jIGYQTtvqaXGdNDp4tmWzLWstOxWiK0mMaikladitEUADDLTVxdKkkU3cGlRgI6inAKxVpYFLLmAU3inyrPhTwFBuk3EDZVSBMsBHNg3V07IJU86pkvS6GYlc0ROP8Qi0QDvVQu4ssdD/X8Ksi3BfQyCAwMd3h3VWMfw10OYuqoDqxBMD8o51lxvyb5xvghYnEECZMf1E/1zqBiL47fCpnHrfs2yiHBUXA6zDKZGx1BkHSgRJOuXTTU9nOtcaaszTTi6OydGsab2GtufejKe8rpPmIPnRI1SPsx4gWS7ajqoQ097aEfAVdzUMz5EtSDS2ps1ACDSGpZpDUAiaRSzSCaATVZWqygE4RxX+/uf4jfvVc8Bxtxg7VnOSgtquUnSFOnyql8YaL9wjlcb51LwuPUWLYjrZes0mQcxiBMbRUy43OKXxOj0eSMJNy8B7Gcdvvu8/wCVe7u7hUFsexOq2mPeg7/4mhNtrlwn2SM47YMevKpmFw69YtcAyoT1VLLp2MWE+kd9XjFwRaeWE3sifwoZQAbVt45sstvO4PdV34FetRrhrU+Eco+etUrAWnjqWjcUe81vVlEz1kPWB8JqxcM4hbJADkjw6ynsgx8awdY8lbF8Sje5brz/AKO4UtgIYGmyyy/xov0a90f4a/IVWMXiWt2iu9t7gXPsJBU+GwHPtopwzpFhcOg9tfReouk5m2H3Vk0vo4NSj8bFdU006C3S3hdvE4ZrV1cyFrZIkiMrggypB9CN6o/Bei9rD4oXbYKpkYBWObK4aJBJJgryOtNdK/tbAtsmDskuxyh70ZQvNgimSeySOW+1ErPEmYIzkMrKMrAAT3mK6OexHTVTVbk/i5xYH6FoHLKVUzpuWRp507iLeJNq0huEFnAuOIDhZ1ggQDE6gDblU7C4gFJn6/CmMDfLXgiszKxmCsRrO8SdJpSNEls2WiK0RSyK1W45IikkU4RSagBsim3GlPEUhxQZBkCt0pFkxtNZilywN/5afWqUMgrZlAekqN1XyyqlROkjO6gyD5bdlHVM1Hx1j2ltk06wIE7T90mOwwfKl5I2qGQfpzKe2NOUTpGnZFZjbqXLJRmy5jqQJcjsXsPfQ7EXSrsjxmGh7JGmlRxismrcqyxXY6GpcskYsW1tE3NFUyoO8BQCDG+3KqUEfFOcgItjlMTHIt9BVlPDWxjg3HC2xsByHcO/tNElw2FQC2ik5NyGgE+PrsAKusixS0pNyfjt8zFmy+putl+QTwS8+FZWVDAkZQIVgRsZ38dK6HwriS30zAFSNCrbj+I76pmezPVA8QWY+pJipmC4iLTAjnprz/qKa5N9txKi2nJLZFxamzScNiRcXMvmOYPfSjVgCDTZpbU2aBDRpJrDSTUZDKyk1lAJwXjJ/TXf8RvnTvR7Ai+6i4eovIGJpji5/TXf8R/nSMPchVKkqwGugg9YkEmewgbcqfHg0Rq9zpnGSiYbKilUAE5Y20nl2TVQuAgD2IuEFWzZVRjObZpM7RA2376Vg+k9/Lle2twehpi3fDTNlgDoAHXTnHWG2nfVdLTsbJ6uCy9EbuTELlLaiCAoy7Lm2bbN/UUS+0c27SJetgLfdwgYQARBY5+3aNeZqr4fFXbLdQpbGnI3GM88xgDwioPHcY9wLnuPcMnRogduURoaXGK1FpzajZAGPZm65Jbv38qdzgioLtO5nsPh299YLkg1p0+DDZhuZiW5DQeuprp/QLiaXsL7C6QHttkXtIIJUjTkAR5CuXXNoHZVk+zz9Lea23VZrbEMPxIwjTsILf0akoKSplsctMjomMvthlzE5tQAvNiTAA9aqfGun2ItYgCyi2CokmFf2gZRvI0jUdsijPTC5c/srsVXNaXNmMlQ6sMpT9bY93fXJrrs5LOSzkyWOpJpeLAo7sZmy3sjtHRL7Ufa3FtYtFQuQq3EkKGOgzqSYBP3gdOyNR0uvKitpXpborxA4jB4e8xBa5aQsRtmiH/1A0wzMKVo1uk1Cpo0hqWaQ1BkG6de6Dl8wR3xM/1200Kh8RcqlwruAGHy+lJnvFoZDkICO74Uw1BOG2sVlDm6PZ5rbhnIn2ZJF223Vk6QQ2+8kUZuOCeqQR2gg/KkY4zg6kF7lT6ScBthbmIN02woZ2kFlA3Y9UZvnVPwmGN7KyMpWA3WOUHMJX3te+InbtiulceuKuGvF1DL7JwVOzZlIynuMx51zizgjb1uLLHcbFcwmCDygjQHlBotJPZ0y0pScae6DNngjZf78gkfc9zwOst6gd1DsZYax78FNg6iI/xBy8dqTbKjVOqeeWVI9IqfgMex6rsG7zo3gdIIrLOPU4W52pR8VT+lF8OaHupUwO92OfpW3xU6ACO/ee0n+hSuOYQWhmtgFSdRIAUnYj9Xu9KCWLxJJJJ/d8u2tnTTjlhrRbqsjpJPdF+4JdNsBi+YMATpA11HPbWrJmBEiuSf2xyeuxfsGsDuCjnVy6N8UYN7K5IkDLm3BjaNxPYapjx5IN65Xfbx/wC/YzyyKe6X1LMxpsmlsaaY00Bo0g1hNamgEysrVZUCcD4u0Xrp/wD2v86bwbyBNK4rrdu/4j/OtcKsNcZURSzNoFG50nQetOfumiKCFkQNDQpTpreug+JI+dWleAYob4e7+wT8qFYfo3i8rA4S9JOjG20jXYabVTDkjvbRJp+AcoYCfbXTpyLfOa3aZiBmZmOp6xJInsJPdRy9wPELaOfDOoRDLlCNNdWJ0gUJns/lT4zjLh2IkmiJiGK7jTn39/caRh7uvdFSL6aGTQ7BnX4UxIoEmMnyoz9nd4rj7IndrqnwNpz8wKCoIFTehF2MfZn/AKk+oKn5ih2CuTrPTRh/w+932h8WH8RXGTXXPtJxGXh+XTU209GDH4Ka5CX1oRLT5N3H2HbXY/sV42DbuYRiJQm7b13VoFxQIgQ0Nvr7Q6aGuLe0lvCi3CeIPYupdtMVe2ZVh27QRzEEgjnNFooeoDWjQDo90kGLsJdUAE6OuvUce8v1HcRRwms0M0ZtpduSSg41ZhNIY1hNJbarNlaMqPikzAj8SsPONPrT001eGlLfBdbMG9Hbs2MhMZWKSdY1gaedaw2Ga0pIF11iYZkO2uYQoMwDpPOmMFYdLmIAEKwVkPLMog/Eik43jLWxqDqxgAx1SwC6EGdGFFU0rL/Ii8V4srWkImGf3dAXywynn1dj6VXMVix1mJ7T4n/emONcaVbhAACroiqoHVGglVEAnfU6aCgy4647Qth+4tBUeAGgPjNK9G5a0ikp/wBLCVjC3GGeAFnUkhZ7hO5pq/i5lMhT83vHvHdRjDskZi/tGGkfhI5EcqD8euklSRsdCOQ2YH4GsnS9ZOeb03Hb7P8AcZlwRUNSe4yuMBsMh1KysHnMlT4fwNDMPLAAbmBHfRO3gV9nmMhjr/AULR7isRbAzLpJ27zrT8csa1uD3vvwXTktKlxQVF+3hBmJz3SIVeQ7zTGA4szupdAxnddCJ59/rQXEWHWblxZYn3mYGe5QDW7d6NlI8qvj6WEk5uVyfdP8UKyZmtkqR2HBYnOgJ32PiOfnvTjGufcH6TnDqzXQWWF0ESIMA9/vUSt/aDhTvnX/ACk/KilKKqXPwTIqe6LYTSCaBWel+Efa8o8dKm2+L2W926h86DmlyHRLwEM1ZUUYpPxL6isoepDyiaJeDhnED17nc7fCpXRHFezxVhuy4s+BOU/A1C4j79z87fOpPDntqqk28zaGS7DvGgrVKKlBofCVOzvytSi1Q8Dfzojj7yq3qs/WnS1eSlsdIo3T3pUrLdwtsMTKq77KIbMUXmx0g+dc+Lj/AGBPyqb0swV6zibq3ZyNcZ0bkysxbfumCO6hVq56chyFeq6PFDHiWjvucjNKUp7irsnZSfQULQZd9KNpdpYuCtV0KoHC5pUzgCH+1Ycjf21v0LDN8Jp72Sn7o9K6J9n3RCw9pcTdU585NuGIAVerJHOWzegio5BUbZE+1XFA2rKAzN0tpzhW5f8AqCue2eH37pK27Nx3C5soQlomJiJI1r0Ta6L4a44uXLftCoIXP1lXNvlG0wBqfhR0IEUBQNABqSTp2k6nzNLeSuBvp6nueZ+kPDcPbvKMNcZl9mguBlZWF1RlcgOASGjN3EkbRURLcc69I8WwdjEobd5EufqsozjlKk6qewj1riPHehuIt4h7eHtXL1sQUuQIKsJCsTAzDY+HLaqwypKm/uCeJrdBT7K+IOMU1rMcj22aORdCsGORgttv5V20muRfZ70YvYa817FAWv0ZVVJBJLESTlkCAsb8+6uqW8ZbOguKT3GflWdNetJrhpfXkkk9CXzHk1nlBisa0RPkfDtqJZxkbn1odjukoWcoEbazJnsAqqlqGSjHHyS8Y/s7hm9pp1Y2PKTOopdzEigPFOMpiFWEZW2OYAk9kQe2m7eLAEFkBGnvrJPhOnhSM2VY5PfbsOWicUpch174X7yjfdgNxQPiNsuuddTlgCYjcZhPcBHrVV6XX2OUpqFBzkRIEjXwE799ScZxXMinYlF2EQI50Z+rJRUXSfP8tcisUE5teBrHYoCEZ8rcs0SR3NsfLsoHaxNxmOaY84ka+tTbeIKzsZnQgEa76GoF1IaQYnl9a1Ym1z/P59S2fFKaobCwx3GY+8p6wncEbMPSt3sazW8pEsp948wBAjv7abbf+jPnSLp7dzTHjhKSkzLoywi/gEkxo9iDOwg+O3PtrWDs5R2k6k+NAMQqM8M0KIJ1gTy5GiS8LUQVZh3yfgZ0rn5+nhjbWqr+A7HKUkmyVxRJTloZ1+lCDRNsCGIgnvJMk+Z2reIsDIUQ5Z3bz1q2DqI4oKCd7+OAzwwk9TBF0ZgVOzqy+o0PkaqAY1cMoUwDm2k9vcO6gHSW0q4h8sQ0NA5EjrD1B9a6OPJboVlhSvggi4aWtymBSwacIJQxLfiPqayo81qq0iEvHtL3PztRLA2BkXf3R8qGMJJ7z84q79E8VhkIGKtPdUKoEObcEbk5RJ9Rtz5CNVbNL5Ln0Vvzhbf6oK/smB8Iog70MwvFcOqt7C1CCWy5j1QddSQeQ+FawXEWvS2VVQGBvmJ5k8oryXVQlrlJKlf5OpB+ykD+mfBbuMw8WVLNbdWHIHRlKzsCQTv2VRB0Mx//AJZ/2rf/AH1eOk3Ev7OFu5mWNDlOupEcxNb4P06zwBcS53N1X9NPka6XQ5cuLAqVrczZccJz3e5SP/B+P/8AK3PVP+6nE6I8QOgwl3yyT+9XWsL0ltt76sp7oYfx+FHeH3Fvf3ZDecfOK1x62cnSX5FvpopXZxW30G4lH/4d31T5Zq67wbhl5bCL7BrWRFAVmtEyFA1yuQCNTR9le3pFxzp1UQsP2mhfjSw14+7h1XvuP81Wfma3Rna3RmpRezGOHYe6NGAjl1gTtz/o0vE2bvK2Y7Qy/DrTTrYLEP718WxzFpNd/usdR8aIYPDFBBd373gn1AFB49XlfYt6zjvsBxaJPXMCPdIJMzMyCOz51Ns3LasxEgtE7hTAgHLMAxzA1gTsKnXbUmTBHhr6z9KiXrKzATX830qrx5I7qv8AIHOM+R7+0KRv8/pTVy3bbcBvHX1mmbaax9RS2sTuJ+NV9STW8Q6EuGAOO8LIVzabcHqHf/KeY7qoeOvkJGqszFSJM6a+X866Zi+ELcHunuylgPgapnSLomxBKs8rquuqnxjN8ayyjUrWyG3bTe7RXsJhSvWY9bkOyefz8/Co+Cyks+UTmyg9iiAv9dpofgcVdt3IZi4BMhutqO2ah2LxUlQetbfUdqkDI3fI+tXeyv8AlC8SXqW+N/uGcRca4SAxVkYAsDBAMFT8hTFi6Yht1JBqLjbjMfa2jBiHXnA3050gYyTPbT4RT3K5cs8baXfuTLl0DU0pl9okRlYfe7u/tmhl+9m86VavMqFcxK6RrqD49kVTPglJLS6dkx9TOV3/AGJFrBSAWYqonQbkjnJ39KicWhUzBjJgAHck7bU3j+LtA2WNydjHdyoZe4gLrBiIVdQD26GT6CqQx51O5vYYskZ2kSLOHIAMKxnNMw8nXUxrU1MS43geJJPlr86isWLDJEHumPAc6lJwsR1wWPZv6nlVsmfE0taEelNP2ZDy8UO0KBG88/Amm2xp7M3ZtA8qjYjh7biwNOQI+VDTYYnrHL+om/nUx4cE/aiv7hm541vIIm5JJYjMd45VX+PrDqY0Kx6Mf4ijNuz26Acgfi3aaGceWUVo2b0B/wBhWrHHS6KZcmumgMDS1NNTSgaaUHZrKQKygQt+D4Yszk217eztqyYfDmBGnwrWFtgcqN4dNPd9a58Jtrk6/ppdgZlyKwJnMI+In4E0R4YYtr39b9oz9ajcbXRQBBMx5wvzYVOw9kgAVzf9QSUa8u/sqLQ3k/gUz7S8Vpat9uZz5aL82rn7irL05xOfFuOVsLbHkJb/AFMR5VXGFdnoYaOngn4/O5zuolqyMl4Pjd+17l1gOwnMvo0irNZ6ZIU/SKSY1hdSecaxVLitRNNydPjye8ikMs48M6JwPpcGYJauX7THYBmUaCfuN2Crjg+l+LTbElh2OEb94T8a5X0Lw2a+zR7iH1YgD4ZqNdKXy2bmu4Cx+Zon0DVmlhqdQbX1NEclxuaTOv8ADOl94Cbp9pOv3VjwhaM4TpjaYdZXU+R+ANeVMJxG9a/u7txO5WYD0BijOE6cYxN7gcdjop+Ig/GrPD1MfdnfzKephlzGvken7XSDDt98+J0+dPpibTe60z2QfrXD+D9LGu21YhGYjrKrEQfAyRRIdKLAbKzKr9mZSR8az+v1K2cboasWJ8M7HbyLsY8vrShfA/EfIa/GuXYLpArf3d1tDG7ASOXZRmxx0xrfXzZfrUXWz7xC+mT7l4uY3q9UEHvjTv0JoPir6oJdgPHc1X8Rx9AOtiE8nX5CqxxPpErE+xDXj2gHKPExNJzZ5ZC+PEoBvj5w98H9EC0aXPdYeBGp8DVBXg97KLl5PZupyIxIHtl/BlmR2iaK9HuNv/aH9sYVRlKhR1S0FSBv2699K6e41X9gEYMJZpB5yAPA+9QhdONgyX4K3xG3C5oII9DUa3e6s/0K6BZ4Qty0pdmDuiloyxJEnQrQp+iNlfeukAakaL9dK0dNkcFUjNljrK5hlLGAD3nt7hUe9iF1C6xznWec6R/tVpucTwmHELctiByYMx7tPlVDxmMQ3GuIGVbhLBSADqdSR45qbc5u/sCFY1sbu2DcbVoA2ESPE1Ls8IaJkN3bH1qLhsSG2/nUv/iwAgBh2HSg5ZrqJKitydYxWUBcoHIk8vQUq9xG2hguzk8l289aEHEBxr2z2UlLiqdNDQfSwbtjbbWwTu8UY6IG8No8TUT2jEnSJ56R8tTTP9tG0Me4U6Lxj3cvnrTYYow91E0p+87NXNdPU8z3U5icEHw7xvlMD8sEecrFMr3mB21KsYtVEBs+jEwDGg21oZZSS9kE1EpVbFT7mCA1OYKdZiQv6rdhG2tY3D+YIIO3f4Vr1JmSqIYrKkf2Nuz41qjaAdbsWtaM4OxNQcLak7GrJgrBAH8IrmYI2d3K6K5jrJbFogE5FDEc9AW079U+FEv7XbgkEEAEnt03oThWxD4u8+HthozKWaMqjMAN+62O2puJ6HX8Swe9dCHXS2N57TAnzBqvV9D/ALimnVGbHm03scRxF83He4d3ZnPi5LH51Hard046EXeHsG/vLD6C4BGVvwOATB7DzqpmuquNjnNbjRraU5ZwzXDCCTExSChUwQQRyO9G1wSi5/Z/Y6t1+1lX9kEn96kdO3hLafiYt+yI/wDnRToTajCg/iLt/qyfJRVf6c35vqv4EHqxJ+QWlwVybGS2ikVnLSCKkqK0LJZlVRLMQoHaSYA+NNEkatipfE+GXMO+S6ArRMBlbTt6pMedRAaCakrRGqdMvP2c3My3bfYVcefVPyX1q5YvAZwRtmAM9+5+M1zfoFismMQcrisnqMw+KiuwWVlR3SPLcfNqVKCcmvI6MvZT8Ai1wi2uyA/m63z2p42PAU676kdlJLV5OcJJtSfB24zVXEruUDGXAfv2kbzU5flQjpBfFtzOoVR46/70d4lpi7DcmW4h8gCKqvSW/F5/zBRO2i/yrpdLFynF/wDX8bf4MuedQa+P7mcR6b4m8Mqv7JQI/R6MR2s3I/lgVXHuF3JYlieZJJPiTzpq6YaV07R86Wr6hh5iu0oKK2RzNdi76xH9b7UXv4ZWVZHuqoBGmkCoK2zeIgbRJOw7u+rbg+FQstGWJ75A3B8jypGbL6aTfIyKTuytJwtwQVfTv0Yem9bvYK4DLdYcyG28RFHMVhhPtFJdNiAYZfTemcVh8qi4jM4PoPH+hUh1MXXkTLE+ewJTATBBbwABJ8BMMN9jPhW7JhoJUxyJKHzBqVdUrF0Kcj81giexxy5a+NPe0W4OXgQD86Zr3tbotDG5R8DOaNl17Axy+Mmm3tO3MeVL9lbAIa1qPwgQe8AQfjTuETCydSCfxCI8DQeVR30sron7tkJrIHvSe6TSrYOoUATzjbworf4eMs2yfUkemtQc8SM0nbs+FWhljljsU0vHLcCri3s3NDP9RvREcbtGDcsgntyoT2e9oeVBcesOabbb4+u/09avLFGXIxZZJbFkPFMIfuP+1c+j1lVasoegvL+4fWfhfY9EcITWOZq3FBbtM5+4jN+ypP0rKyqYV7Jt6luwN9nWE/5Q3Dqbl1zPPqwnzVj51asLhwa1WU+K2Rkk3uOY/hNq/be1dQPbuKVZTzB+R5g8jXnbp/8AZ1e4c4KsLuHuPltvIDgnZLimOtH3hoY5bVlZRlsrFWPdE+jb+yLwuYkZiTtoCFEAzowPnRR+illzN6XjkOqPONfjWVlcTrMk4ytM7GDFBw3RJwmFW0ns091eqJ3iSda5v0rfNi7vcVX0RRWVldXp/cTObn2lQNStpfNt1dfeUhlnWCNjHjW6yn8oSRrt0uxZiWYmSTqSe+tCsrKJUIcBtucRa9n7yur7wIQhj8q7hh238AfQx/8AI1lZSJN+pQ6K9hsgY94fxE/T6VHzk1lZXC6yKWaVeTpdO24IE8eEGw8+7eUeTAg/Kqn0p6t5wPxz/pBPxJrKytPQb18n+UL6nv8AT8MDXssTGv8AW9ScJwhm62ipEnmR5VlZXRyScY7GKlZauH8Mti1mWSAT2qRBgyQddak2reYkAww1A5eR5cqyspGpuEm+zLe7kSREDm2xflrnX4SOW9IbE+yuEgRbbcDsIHWA7aysqPFGTTfdBls3RNYhHywAGEwNjr7wHI9tD+JYLrFl0k6RpB7IrKysvTtqS+KGrki27hOjbikXwI90GtVldKJXJFSVMj27kaAmPSKwv2gHv51lZV3FcmKPNATiLTcbyHwpq12eXrWVlN7EQ1WVlZRKn//Z"/>
          <p:cNvSpPr>
            <a:spLocks noChangeAspect="1" noChangeArrowheads="1"/>
          </p:cNvSpPr>
          <p:nvPr/>
        </p:nvSpPr>
        <p:spPr bwMode="auto">
          <a:xfrm>
            <a:off x="215900" y="-2317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 name="Right Arrow 4"/>
          <p:cNvSpPr/>
          <p:nvPr/>
        </p:nvSpPr>
        <p:spPr>
          <a:xfrm>
            <a:off x="3132138" y="3213100"/>
            <a:ext cx="2879725" cy="936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7"/>
          <p:cNvGrpSpPr>
            <a:grpSpLocks/>
          </p:cNvGrpSpPr>
          <p:nvPr/>
        </p:nvGrpSpPr>
        <p:grpSpPr bwMode="auto">
          <a:xfrm>
            <a:off x="215900" y="2389188"/>
            <a:ext cx="2619375" cy="2135187"/>
            <a:chOff x="215898" y="2389530"/>
            <a:chExt cx="2619375" cy="2134473"/>
          </a:xfrm>
        </p:grpSpPr>
        <p:pic>
          <p:nvPicPr>
            <p:cNvPr id="92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98" y="278092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8" name="TextBox 5"/>
            <p:cNvSpPr txBox="1">
              <a:spLocks noChangeArrowheads="1"/>
            </p:cNvSpPr>
            <p:nvPr/>
          </p:nvSpPr>
          <p:spPr bwMode="auto">
            <a:xfrm>
              <a:off x="1100244" y="2389530"/>
              <a:ext cx="850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BE"/>
                <a:t>Recruit</a:t>
              </a:r>
              <a:endParaRPr lang="en-US"/>
            </a:p>
          </p:txBody>
        </p:sp>
      </p:grpSp>
      <p:grpSp>
        <p:nvGrpSpPr>
          <p:cNvPr id="9" name="Group 8"/>
          <p:cNvGrpSpPr>
            <a:grpSpLocks/>
          </p:cNvGrpSpPr>
          <p:nvPr/>
        </p:nvGrpSpPr>
        <p:grpSpPr bwMode="auto">
          <a:xfrm>
            <a:off x="6151563" y="2066925"/>
            <a:ext cx="2628900" cy="2482850"/>
            <a:chOff x="6151741" y="2066364"/>
            <a:chExt cx="2628900" cy="2483534"/>
          </a:xfrm>
        </p:grpSpPr>
        <p:pic>
          <p:nvPicPr>
            <p:cNvPr id="92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741" y="2806823"/>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TextBox 6"/>
            <p:cNvSpPr txBox="1">
              <a:spLocks noChangeArrowheads="1"/>
            </p:cNvSpPr>
            <p:nvPr/>
          </p:nvSpPr>
          <p:spPr bwMode="auto">
            <a:xfrm>
              <a:off x="6423053" y="2066364"/>
              <a:ext cx="20862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BE"/>
                <a:t>First appointment in</a:t>
              </a:r>
            </a:p>
            <a:p>
              <a:pPr algn="ctr" eaLnBrk="1" hangingPunct="1"/>
              <a:r>
                <a:rPr lang="nl-BE"/>
                <a:t> operational unit</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5986AF1-24E3-454E-8EF7-C52DEC24C6D5}" type="slidenum">
              <a:rPr lang="fr-BE"/>
              <a:pPr>
                <a:defRPr/>
              </a:pPr>
              <a:t>8</a:t>
            </a:fld>
            <a:endParaRPr lang="fr-BE"/>
          </a:p>
        </p:txBody>
      </p:sp>
      <p:sp>
        <p:nvSpPr>
          <p:cNvPr id="10243" name="Rectangle 2"/>
          <p:cNvSpPr>
            <a:spLocks noGrp="1" noChangeArrowheads="1"/>
          </p:cNvSpPr>
          <p:nvPr>
            <p:ph type="title"/>
          </p:nvPr>
        </p:nvSpPr>
        <p:spPr/>
        <p:txBody>
          <a:bodyPr/>
          <a:lstStyle/>
          <a:p>
            <a:r>
              <a:rPr lang="fr-BE" sz="4000"/>
              <a:t>Proposed measures </a:t>
            </a:r>
            <a:br>
              <a:rPr lang="fr-BE" sz="4000"/>
            </a:br>
            <a:r>
              <a:rPr lang="en-GB" sz="4000" u="sng"/>
              <a:t>at European level</a:t>
            </a:r>
            <a:endParaRPr lang="fr-BE" sz="4000" u="sng"/>
          </a:p>
        </p:txBody>
      </p:sp>
      <p:sp>
        <p:nvSpPr>
          <p:cNvPr id="10244" name="Rectangle 3"/>
          <p:cNvSpPr>
            <a:spLocks noGrp="1" noChangeArrowheads="1"/>
          </p:cNvSpPr>
          <p:nvPr>
            <p:ph type="body" idx="1"/>
          </p:nvPr>
        </p:nvSpPr>
        <p:spPr>
          <a:xfrm>
            <a:off x="457200" y="1600200"/>
            <a:ext cx="8686800" cy="4933950"/>
          </a:xfrm>
        </p:spPr>
        <p:txBody>
          <a:bodyPr/>
          <a:lstStyle/>
          <a:p>
            <a:pPr marL="0" indent="0">
              <a:buFontTx/>
              <a:buNone/>
            </a:pPr>
            <a:r>
              <a:rPr lang="en-GB" sz="2800" dirty="0"/>
              <a:t>Academic component of initial officer training</a:t>
            </a:r>
          </a:p>
          <a:p>
            <a:pPr marL="541338" lvl="1" indent="-269875"/>
            <a:r>
              <a:rPr lang="en-GB" sz="2400" dirty="0"/>
              <a:t>Develop </a:t>
            </a:r>
            <a:r>
              <a:rPr lang="en-GB" sz="2400" dirty="0">
                <a:solidFill>
                  <a:srgbClr val="3333FF"/>
                </a:solidFill>
              </a:rPr>
              <a:t>training modules </a:t>
            </a:r>
            <a:r>
              <a:rPr lang="en-GB" sz="2400" dirty="0"/>
              <a:t>on international issues (academic component of officer training). A training module on the ESDP (now CSDP) is available. Training modules should be developed in other areas relating to international security. These training modules will be made available to national military colleges.</a:t>
            </a:r>
          </a:p>
          <a:p>
            <a:pPr marL="541338" lvl="1" indent="-269875"/>
            <a:r>
              <a:rPr lang="en-GB" sz="2400" dirty="0"/>
              <a:t>Make it easier for national military colleges to access and use the </a:t>
            </a:r>
            <a:r>
              <a:rPr lang="en-GB" sz="2400" dirty="0">
                <a:solidFill>
                  <a:srgbClr val="3333FF"/>
                </a:solidFill>
              </a:rPr>
              <a:t>Internet-Based Advanced Distance Learning </a:t>
            </a:r>
            <a:r>
              <a:rPr lang="en-GB" sz="2400" dirty="0"/>
              <a:t>(IDL) system which is being developed by the European Security and Defence College (ESDC), to enlarge the scope of available teaching material.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F3CD2B0-110B-434C-A286-A8B8B7802FA9}" type="slidenum">
              <a:rPr lang="fr-BE"/>
              <a:pPr>
                <a:defRPr/>
              </a:pPr>
              <a:t>9</a:t>
            </a:fld>
            <a:endParaRPr lang="fr-BE"/>
          </a:p>
        </p:txBody>
      </p:sp>
      <p:sp>
        <p:nvSpPr>
          <p:cNvPr id="11267" name="Rectangle 2"/>
          <p:cNvSpPr>
            <a:spLocks noGrp="1" noChangeArrowheads="1"/>
          </p:cNvSpPr>
          <p:nvPr>
            <p:ph type="title"/>
          </p:nvPr>
        </p:nvSpPr>
        <p:spPr/>
        <p:txBody>
          <a:bodyPr/>
          <a:lstStyle/>
          <a:p>
            <a:r>
              <a:rPr lang="fr-BE" sz="4000"/>
              <a:t>Proposed measures </a:t>
            </a:r>
            <a:br>
              <a:rPr lang="fr-BE" sz="4000"/>
            </a:br>
            <a:r>
              <a:rPr lang="en-GB" sz="4000" u="sng"/>
              <a:t>at European level</a:t>
            </a:r>
            <a:endParaRPr lang="fr-BE" sz="4000" u="sng"/>
          </a:p>
        </p:txBody>
      </p:sp>
      <p:sp>
        <p:nvSpPr>
          <p:cNvPr id="11268" name="Rectangle 3"/>
          <p:cNvSpPr>
            <a:spLocks noGrp="1" noChangeArrowheads="1"/>
          </p:cNvSpPr>
          <p:nvPr>
            <p:ph type="body" idx="1"/>
          </p:nvPr>
        </p:nvSpPr>
        <p:spPr/>
        <p:txBody>
          <a:bodyPr/>
          <a:lstStyle/>
          <a:p>
            <a:pPr marL="0" indent="0">
              <a:lnSpc>
                <a:spcPct val="90000"/>
              </a:lnSpc>
              <a:buFontTx/>
              <a:buNone/>
              <a:tabLst>
                <a:tab pos="0" algn="l"/>
              </a:tabLst>
            </a:pPr>
            <a:r>
              <a:rPr lang="en-GB"/>
              <a:t>"Basic military training" and professional components of initial officer training</a:t>
            </a:r>
          </a:p>
          <a:p>
            <a:pPr marL="627063" lvl="1" indent="-355600">
              <a:lnSpc>
                <a:spcPct val="90000"/>
              </a:lnSpc>
              <a:tabLst>
                <a:tab pos="0" algn="l"/>
              </a:tabLst>
            </a:pPr>
            <a:r>
              <a:rPr lang="en-GB"/>
              <a:t>Develop an equivalence system for the military components of initial officer training. The implementing working party will examine the possibility of using the European Credit Transfer System (ECTS) which also covers the academic aspects of initial officer training.</a:t>
            </a:r>
          </a:p>
          <a:p>
            <a:pPr marL="627063" lvl="1" indent="-355600">
              <a:lnSpc>
                <a:spcPct val="90000"/>
              </a:lnSpc>
              <a:tabLst>
                <a:tab pos="0" algn="l"/>
              </a:tabLst>
            </a:pPr>
            <a:r>
              <a:rPr lang="en-GB"/>
              <a:t>Draw on the Erasmus programme to establish mechanisms to promote officer exchanges. </a:t>
            </a:r>
            <a:endParaRPr lang="fr-BE"/>
          </a:p>
        </p:txBody>
      </p:sp>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eedback ProgComm Actiris BxlFmn Fore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Theme1</Template>
  <TotalTime>3612</TotalTime>
  <Words>715</Words>
  <Application>Microsoft Macintosh PowerPoint</Application>
  <PresentationFormat>On-screen Show (4:3)</PresentationFormat>
  <Paragraphs>106</Paragraphs>
  <Slides>20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Courier New</vt:lpstr>
      <vt:lpstr>Theme1</vt:lpstr>
      <vt:lpstr>Feedback ProgComm Actiris BxlFmn Forem</vt:lpstr>
      <vt:lpstr>PowerPoint Presentation</vt:lpstr>
      <vt:lpstr>Agenda</vt:lpstr>
      <vt:lpstr>Introductary notions</vt:lpstr>
      <vt:lpstr>History of Military Erasmus </vt:lpstr>
      <vt:lpstr>Assumptions</vt:lpstr>
      <vt:lpstr>Scope of the Initiative (1/2)</vt:lpstr>
      <vt:lpstr>Scope of the Initiative (2/2)</vt:lpstr>
      <vt:lpstr>Proposed measures  at European level</vt:lpstr>
      <vt:lpstr>Proposed measures  at European level</vt:lpstr>
      <vt:lpstr>Measures at national level</vt:lpstr>
      <vt:lpstr>PowerPoint Presentation</vt:lpstr>
      <vt:lpstr>Implementation</vt:lpstr>
      <vt:lpstr>Quick win overview</vt:lpstr>
      <vt:lpstr>Implementation</vt:lpstr>
      <vt:lpstr>Overview of LoDs</vt:lpstr>
      <vt:lpstr>A common language?</vt:lpstr>
      <vt:lpstr>A common language?</vt:lpstr>
      <vt:lpstr>A common language?</vt:lpstr>
      <vt:lpstr>Language standards</vt:lpstr>
      <vt:lpstr>PowerPoint Presentation</vt:lpstr>
    </vt:vector>
  </TitlesOfParts>
  <Company>European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Jakub Niewelt</cp:lastModifiedBy>
  <cp:revision>151</cp:revision>
  <dcterms:created xsi:type="dcterms:W3CDTF">2006-03-09T16:27:16Z</dcterms:created>
  <dcterms:modified xsi:type="dcterms:W3CDTF">2024-12-13T21:43:43Z</dcterms:modified>
</cp:coreProperties>
</file>