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embeddedFontLst>
    <p:embeddedFont>
      <p:font typeface="Blackadder ITC" panose="04020505051007020D02" pitchFamily="82" charset="0"/>
      <p:regular r:id="rId43"/>
    </p:embeddedFont>
    <p:embeddedFont>
      <p:font typeface="Manrope" panose="020B0604020202020204" charset="0"/>
      <p:regular r:id="rId44"/>
      <p:bold r:id="rId45"/>
    </p:embeddedFont>
    <p:embeddedFont>
      <p:font typeface="Open Sans" panose="020B060603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DzKSFwS3UW9fDY69Sy4SrJu0c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503" autoAdjust="0"/>
  </p:normalViewPr>
  <p:slideViewPr>
    <p:cSldViewPr snapToGrid="0">
      <p:cViewPr varScale="1">
        <p:scale>
          <a:sx n="48" d="100"/>
          <a:sy n="48" d="100"/>
        </p:scale>
        <p:origin x="1577"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7ACF6-A995-4B59-9D64-6F5FD829E0B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AU"/>
        </a:p>
      </dgm:t>
    </dgm:pt>
    <dgm:pt modelId="{D3A49DEC-C4EC-4F2A-BD3C-896001C545F6}">
      <dgm:prSet phldrT="[Text]"/>
      <dgm:spPr/>
      <dgm:t>
        <a:bodyPr/>
        <a:lstStyle/>
        <a:p>
          <a:r>
            <a:rPr lang="en-AU" dirty="0"/>
            <a:t>Australian Defence College (ADC)</a:t>
          </a:r>
        </a:p>
      </dgm:t>
    </dgm:pt>
    <dgm:pt modelId="{9F65C5F1-95D5-4F95-874D-2047E3AD3643}" type="parTrans" cxnId="{1503FE11-E940-408C-9F98-4DFD61C5D6F8}">
      <dgm:prSet/>
      <dgm:spPr/>
      <dgm:t>
        <a:bodyPr/>
        <a:lstStyle/>
        <a:p>
          <a:endParaRPr lang="en-AU"/>
        </a:p>
      </dgm:t>
    </dgm:pt>
    <dgm:pt modelId="{436CBE21-0136-4282-8B5C-A7FC3FB0CD75}" type="sibTrans" cxnId="{1503FE11-E940-408C-9F98-4DFD61C5D6F8}">
      <dgm:prSet/>
      <dgm:spPr/>
      <dgm:t>
        <a:bodyPr/>
        <a:lstStyle/>
        <a:p>
          <a:endParaRPr lang="en-AU"/>
        </a:p>
      </dgm:t>
    </dgm:pt>
    <dgm:pt modelId="{D0369726-A3CC-4792-896B-B9715D79063C}">
      <dgm:prSet phldrT="[Text]"/>
      <dgm:spPr/>
      <dgm:t>
        <a:bodyPr/>
        <a:lstStyle/>
        <a:p>
          <a:r>
            <a:rPr lang="en-AU" dirty="0"/>
            <a:t>Australian War College</a:t>
          </a:r>
        </a:p>
      </dgm:t>
    </dgm:pt>
    <dgm:pt modelId="{F7E0F1A9-3D33-4FE1-9469-309555E5CF5A}" type="parTrans" cxnId="{3868AEE9-73C5-431D-93C1-CF7575FCCE69}">
      <dgm:prSet/>
      <dgm:spPr/>
      <dgm:t>
        <a:bodyPr/>
        <a:lstStyle/>
        <a:p>
          <a:endParaRPr lang="en-AU"/>
        </a:p>
      </dgm:t>
    </dgm:pt>
    <dgm:pt modelId="{CE2E1A6D-DDA3-4AEE-83CA-582A92E2DC9F}" type="sibTrans" cxnId="{3868AEE9-73C5-431D-93C1-CF7575FCCE69}">
      <dgm:prSet/>
      <dgm:spPr/>
      <dgm:t>
        <a:bodyPr/>
        <a:lstStyle/>
        <a:p>
          <a:endParaRPr lang="en-AU"/>
        </a:p>
      </dgm:t>
    </dgm:pt>
    <dgm:pt modelId="{3CAF7C08-0A44-4FBC-8016-508F3532004F}">
      <dgm:prSet phldrT="[Text]"/>
      <dgm:spPr/>
      <dgm:t>
        <a:bodyPr/>
        <a:lstStyle/>
        <a:p>
          <a:r>
            <a:rPr lang="en-AU" dirty="0"/>
            <a:t>Australian Command and Staff Course (</a:t>
          </a:r>
          <a:r>
            <a:rPr lang="en-AU" dirty="0" err="1"/>
            <a:t>ACSC</a:t>
          </a:r>
          <a:r>
            <a:rPr lang="en-AU" dirty="0"/>
            <a:t>)</a:t>
          </a:r>
        </a:p>
      </dgm:t>
    </dgm:pt>
    <dgm:pt modelId="{06848ECA-C4C4-468D-BF9E-10DD9DB26169}" type="parTrans" cxnId="{051AE31D-0FC3-4AAA-AF3E-672AED391FF7}">
      <dgm:prSet/>
      <dgm:spPr/>
      <dgm:t>
        <a:bodyPr/>
        <a:lstStyle/>
        <a:p>
          <a:endParaRPr lang="en-AU"/>
        </a:p>
      </dgm:t>
    </dgm:pt>
    <dgm:pt modelId="{07884482-7EDD-43CB-AEDB-C32E33E40F93}" type="sibTrans" cxnId="{051AE31D-0FC3-4AAA-AF3E-672AED391FF7}">
      <dgm:prSet/>
      <dgm:spPr/>
      <dgm:t>
        <a:bodyPr/>
        <a:lstStyle/>
        <a:p>
          <a:endParaRPr lang="en-AU"/>
        </a:p>
      </dgm:t>
    </dgm:pt>
    <dgm:pt modelId="{D299EFA7-F7CD-4C24-BDC3-6F8FCCC80C63}">
      <dgm:prSet phldrT="[Text]"/>
      <dgm:spPr/>
      <dgm:t>
        <a:bodyPr/>
        <a:lstStyle/>
        <a:p>
          <a:r>
            <a:rPr lang="en-AU" dirty="0"/>
            <a:t>Defence Strategic Studies Course (</a:t>
          </a:r>
          <a:r>
            <a:rPr lang="en-AU" dirty="0" err="1"/>
            <a:t>DSSC</a:t>
          </a:r>
          <a:r>
            <a:rPr lang="en-AU" dirty="0"/>
            <a:t>)</a:t>
          </a:r>
        </a:p>
      </dgm:t>
    </dgm:pt>
    <dgm:pt modelId="{41FF07FF-70F3-4076-B75F-DDF8476B063C}" type="parTrans" cxnId="{A7775D12-94F9-4188-B080-091C11D795FF}">
      <dgm:prSet/>
      <dgm:spPr/>
      <dgm:t>
        <a:bodyPr/>
        <a:lstStyle/>
        <a:p>
          <a:endParaRPr lang="en-AU"/>
        </a:p>
      </dgm:t>
    </dgm:pt>
    <dgm:pt modelId="{1C4C1854-6EA1-43BA-9F83-BC3A062209B8}" type="sibTrans" cxnId="{A7775D12-94F9-4188-B080-091C11D795FF}">
      <dgm:prSet/>
      <dgm:spPr/>
      <dgm:t>
        <a:bodyPr/>
        <a:lstStyle/>
        <a:p>
          <a:endParaRPr lang="en-AU"/>
        </a:p>
      </dgm:t>
    </dgm:pt>
    <dgm:pt modelId="{88925E5D-C54E-40D5-8E57-72DB593815FE}">
      <dgm:prSet phldrT="[Text]"/>
      <dgm:spPr/>
      <dgm:t>
        <a:bodyPr/>
        <a:lstStyle/>
        <a:p>
          <a:r>
            <a:rPr lang="en-AU" dirty="0"/>
            <a:t>Australian Defence Force Training Centre (</a:t>
          </a:r>
          <a:r>
            <a:rPr lang="en-AU" dirty="0" err="1"/>
            <a:t>ADFTC</a:t>
          </a:r>
          <a:r>
            <a:rPr lang="en-AU" dirty="0"/>
            <a:t>)</a:t>
          </a:r>
        </a:p>
      </dgm:t>
    </dgm:pt>
    <dgm:pt modelId="{0263F8B8-0959-482D-A5A0-5B70A9A623E9}" type="parTrans" cxnId="{D5E23453-D049-42FD-BCB9-22615951936D}">
      <dgm:prSet/>
      <dgm:spPr/>
      <dgm:t>
        <a:bodyPr/>
        <a:lstStyle/>
        <a:p>
          <a:endParaRPr lang="en-AU"/>
        </a:p>
      </dgm:t>
    </dgm:pt>
    <dgm:pt modelId="{C2E05A5F-35C0-4543-A2D0-58EA97F33E14}" type="sibTrans" cxnId="{D5E23453-D049-42FD-BCB9-22615951936D}">
      <dgm:prSet/>
      <dgm:spPr/>
      <dgm:t>
        <a:bodyPr/>
        <a:lstStyle/>
        <a:p>
          <a:endParaRPr lang="en-AU"/>
        </a:p>
      </dgm:t>
    </dgm:pt>
    <dgm:pt modelId="{2C8320C9-817B-4229-955F-78BCB5D33644}">
      <dgm:prSet phldrT="[Text]"/>
      <dgm:spPr/>
      <dgm:t>
        <a:bodyPr/>
        <a:lstStyle/>
        <a:p>
          <a:r>
            <a:rPr lang="en-AU" dirty="0">
              <a:solidFill>
                <a:srgbClr val="FF0000"/>
              </a:solidFill>
            </a:rPr>
            <a:t>Defence International Training Centre (</a:t>
          </a:r>
          <a:r>
            <a:rPr lang="en-AU" dirty="0" err="1">
              <a:solidFill>
                <a:srgbClr val="FF0000"/>
              </a:solidFill>
            </a:rPr>
            <a:t>DITC</a:t>
          </a:r>
          <a:r>
            <a:rPr lang="en-AU" dirty="0">
              <a:solidFill>
                <a:srgbClr val="FF0000"/>
              </a:solidFill>
            </a:rPr>
            <a:t>)</a:t>
          </a:r>
        </a:p>
      </dgm:t>
    </dgm:pt>
    <dgm:pt modelId="{0D4525A9-1D7C-4D50-9491-AC0BC14690F0}" type="parTrans" cxnId="{E004C5F1-8D8F-42C2-AE88-3A8E0B71A19B}">
      <dgm:prSet/>
      <dgm:spPr/>
      <dgm:t>
        <a:bodyPr/>
        <a:lstStyle/>
        <a:p>
          <a:endParaRPr lang="en-AU"/>
        </a:p>
      </dgm:t>
    </dgm:pt>
    <dgm:pt modelId="{071DA7FA-46CC-45A3-ABF0-F0701B43EB33}" type="sibTrans" cxnId="{E004C5F1-8D8F-42C2-AE88-3A8E0B71A19B}">
      <dgm:prSet/>
      <dgm:spPr/>
      <dgm:t>
        <a:bodyPr/>
        <a:lstStyle/>
        <a:p>
          <a:endParaRPr lang="en-AU"/>
        </a:p>
      </dgm:t>
    </dgm:pt>
    <dgm:pt modelId="{377D32AF-1A1E-4007-BFAD-D9EBB6B43F4A}" type="pres">
      <dgm:prSet presAssocID="{7E07ACF6-A995-4B59-9D64-6F5FD829E0B5}" presName="hierChild1" presStyleCnt="0">
        <dgm:presLayoutVars>
          <dgm:chPref val="1"/>
          <dgm:dir/>
          <dgm:animOne val="branch"/>
          <dgm:animLvl val="lvl"/>
          <dgm:resizeHandles/>
        </dgm:presLayoutVars>
      </dgm:prSet>
      <dgm:spPr/>
    </dgm:pt>
    <dgm:pt modelId="{9C55EF5F-5D8A-40BF-A156-6FB721B2B6B5}" type="pres">
      <dgm:prSet presAssocID="{D3A49DEC-C4EC-4F2A-BD3C-896001C545F6}" presName="hierRoot1" presStyleCnt="0"/>
      <dgm:spPr/>
    </dgm:pt>
    <dgm:pt modelId="{E27AD071-9952-463D-AEE4-561CB199C439}" type="pres">
      <dgm:prSet presAssocID="{D3A49DEC-C4EC-4F2A-BD3C-896001C545F6}" presName="composite" presStyleCnt="0"/>
      <dgm:spPr/>
    </dgm:pt>
    <dgm:pt modelId="{3F447C55-D655-482B-9DD8-538254B68523}" type="pres">
      <dgm:prSet presAssocID="{D3A49DEC-C4EC-4F2A-BD3C-896001C545F6}" presName="background" presStyleLbl="node0" presStyleIdx="0" presStyleCnt="1"/>
      <dgm:spPr/>
    </dgm:pt>
    <dgm:pt modelId="{C259EAA6-48EB-4B4B-8061-D225879BB76A}" type="pres">
      <dgm:prSet presAssocID="{D3A49DEC-C4EC-4F2A-BD3C-896001C545F6}" presName="text" presStyleLbl="fgAcc0" presStyleIdx="0" presStyleCnt="1">
        <dgm:presLayoutVars>
          <dgm:chPref val="3"/>
        </dgm:presLayoutVars>
      </dgm:prSet>
      <dgm:spPr/>
    </dgm:pt>
    <dgm:pt modelId="{34B67E0D-1C08-4F40-B2CB-8A456D401A8E}" type="pres">
      <dgm:prSet presAssocID="{D3A49DEC-C4EC-4F2A-BD3C-896001C545F6}" presName="hierChild2" presStyleCnt="0"/>
      <dgm:spPr/>
    </dgm:pt>
    <dgm:pt modelId="{A9F8BCD3-1C6D-4969-B3FF-6A03FC3E69F1}" type="pres">
      <dgm:prSet presAssocID="{F7E0F1A9-3D33-4FE1-9469-309555E5CF5A}" presName="Name10" presStyleLbl="parChTrans1D2" presStyleIdx="0" presStyleCnt="2"/>
      <dgm:spPr/>
    </dgm:pt>
    <dgm:pt modelId="{A58D4667-E32B-4D36-ADFE-FFDE5390EC5C}" type="pres">
      <dgm:prSet presAssocID="{D0369726-A3CC-4792-896B-B9715D79063C}" presName="hierRoot2" presStyleCnt="0"/>
      <dgm:spPr/>
    </dgm:pt>
    <dgm:pt modelId="{8C05A78A-747E-4115-9ADB-C529C4A73E90}" type="pres">
      <dgm:prSet presAssocID="{D0369726-A3CC-4792-896B-B9715D79063C}" presName="composite2" presStyleCnt="0"/>
      <dgm:spPr/>
    </dgm:pt>
    <dgm:pt modelId="{CB27E8CC-A086-44E6-A0AA-94494E02658C}" type="pres">
      <dgm:prSet presAssocID="{D0369726-A3CC-4792-896B-B9715D79063C}" presName="background2" presStyleLbl="node2" presStyleIdx="0" presStyleCnt="2"/>
      <dgm:spPr/>
    </dgm:pt>
    <dgm:pt modelId="{50551A5F-9ED9-4E49-B4C1-6E6C6DFCC184}" type="pres">
      <dgm:prSet presAssocID="{D0369726-A3CC-4792-896B-B9715D79063C}" presName="text2" presStyleLbl="fgAcc2" presStyleIdx="0" presStyleCnt="2">
        <dgm:presLayoutVars>
          <dgm:chPref val="3"/>
        </dgm:presLayoutVars>
      </dgm:prSet>
      <dgm:spPr/>
    </dgm:pt>
    <dgm:pt modelId="{DC5ED256-6999-4915-A9BD-6644606D4919}" type="pres">
      <dgm:prSet presAssocID="{D0369726-A3CC-4792-896B-B9715D79063C}" presName="hierChild3" presStyleCnt="0"/>
      <dgm:spPr/>
    </dgm:pt>
    <dgm:pt modelId="{9E9D91C9-AA1B-445C-9568-8AA6E0764291}" type="pres">
      <dgm:prSet presAssocID="{06848ECA-C4C4-468D-BF9E-10DD9DB26169}" presName="Name17" presStyleLbl="parChTrans1D3" presStyleIdx="0" presStyleCnt="3"/>
      <dgm:spPr/>
    </dgm:pt>
    <dgm:pt modelId="{E5CF086D-A73F-4BA8-A820-390DE57D3D43}" type="pres">
      <dgm:prSet presAssocID="{3CAF7C08-0A44-4FBC-8016-508F3532004F}" presName="hierRoot3" presStyleCnt="0"/>
      <dgm:spPr/>
    </dgm:pt>
    <dgm:pt modelId="{8FBF4259-062F-48FB-ADF2-72BD82442229}" type="pres">
      <dgm:prSet presAssocID="{3CAF7C08-0A44-4FBC-8016-508F3532004F}" presName="composite3" presStyleCnt="0"/>
      <dgm:spPr/>
    </dgm:pt>
    <dgm:pt modelId="{7A19B038-6330-4105-A0A1-421697A2E3DD}" type="pres">
      <dgm:prSet presAssocID="{3CAF7C08-0A44-4FBC-8016-508F3532004F}" presName="background3" presStyleLbl="node3" presStyleIdx="0" presStyleCnt="3"/>
      <dgm:spPr/>
    </dgm:pt>
    <dgm:pt modelId="{0277F28C-C56A-44D9-9288-4B4ED4F5A3D2}" type="pres">
      <dgm:prSet presAssocID="{3CAF7C08-0A44-4FBC-8016-508F3532004F}" presName="text3" presStyleLbl="fgAcc3" presStyleIdx="0" presStyleCnt="3">
        <dgm:presLayoutVars>
          <dgm:chPref val="3"/>
        </dgm:presLayoutVars>
      </dgm:prSet>
      <dgm:spPr/>
    </dgm:pt>
    <dgm:pt modelId="{B02AE4F4-FFC7-4664-BE39-2E74222CB37D}" type="pres">
      <dgm:prSet presAssocID="{3CAF7C08-0A44-4FBC-8016-508F3532004F}" presName="hierChild4" presStyleCnt="0"/>
      <dgm:spPr/>
    </dgm:pt>
    <dgm:pt modelId="{786433B4-FA59-4A0E-9250-3AB73C176004}" type="pres">
      <dgm:prSet presAssocID="{41FF07FF-70F3-4076-B75F-DDF8476B063C}" presName="Name17" presStyleLbl="parChTrans1D3" presStyleIdx="1" presStyleCnt="3"/>
      <dgm:spPr/>
    </dgm:pt>
    <dgm:pt modelId="{BF10A34B-0D8E-4F90-8FA6-4B77FE03386E}" type="pres">
      <dgm:prSet presAssocID="{D299EFA7-F7CD-4C24-BDC3-6F8FCCC80C63}" presName="hierRoot3" presStyleCnt="0"/>
      <dgm:spPr/>
    </dgm:pt>
    <dgm:pt modelId="{18425586-1F2F-41EF-8E86-D2F3C0606839}" type="pres">
      <dgm:prSet presAssocID="{D299EFA7-F7CD-4C24-BDC3-6F8FCCC80C63}" presName="composite3" presStyleCnt="0"/>
      <dgm:spPr/>
    </dgm:pt>
    <dgm:pt modelId="{A8BEC111-FB7A-4276-998C-056D6FAF9D03}" type="pres">
      <dgm:prSet presAssocID="{D299EFA7-F7CD-4C24-BDC3-6F8FCCC80C63}" presName="background3" presStyleLbl="node3" presStyleIdx="1" presStyleCnt="3"/>
      <dgm:spPr/>
    </dgm:pt>
    <dgm:pt modelId="{AAC32B9A-146D-4701-9A2D-7BA5F052BC8B}" type="pres">
      <dgm:prSet presAssocID="{D299EFA7-F7CD-4C24-BDC3-6F8FCCC80C63}" presName="text3" presStyleLbl="fgAcc3" presStyleIdx="1" presStyleCnt="3">
        <dgm:presLayoutVars>
          <dgm:chPref val="3"/>
        </dgm:presLayoutVars>
      </dgm:prSet>
      <dgm:spPr/>
    </dgm:pt>
    <dgm:pt modelId="{C720FA57-665D-4913-983B-549FBCB73750}" type="pres">
      <dgm:prSet presAssocID="{D299EFA7-F7CD-4C24-BDC3-6F8FCCC80C63}" presName="hierChild4" presStyleCnt="0"/>
      <dgm:spPr/>
    </dgm:pt>
    <dgm:pt modelId="{43502081-463D-44E8-87F5-8479CF049182}" type="pres">
      <dgm:prSet presAssocID="{0263F8B8-0959-482D-A5A0-5B70A9A623E9}" presName="Name10" presStyleLbl="parChTrans1D2" presStyleIdx="1" presStyleCnt="2"/>
      <dgm:spPr/>
    </dgm:pt>
    <dgm:pt modelId="{0CEAA6E8-FBFA-4290-9750-85904D5F105A}" type="pres">
      <dgm:prSet presAssocID="{88925E5D-C54E-40D5-8E57-72DB593815FE}" presName="hierRoot2" presStyleCnt="0"/>
      <dgm:spPr/>
    </dgm:pt>
    <dgm:pt modelId="{C4FF9216-EF6C-4F9F-A52B-80541688A907}" type="pres">
      <dgm:prSet presAssocID="{88925E5D-C54E-40D5-8E57-72DB593815FE}" presName="composite2" presStyleCnt="0"/>
      <dgm:spPr/>
    </dgm:pt>
    <dgm:pt modelId="{AD425E80-C613-4F75-AEE4-71D2C4CE98C6}" type="pres">
      <dgm:prSet presAssocID="{88925E5D-C54E-40D5-8E57-72DB593815FE}" presName="background2" presStyleLbl="node2" presStyleIdx="1" presStyleCnt="2"/>
      <dgm:spPr/>
    </dgm:pt>
    <dgm:pt modelId="{A2786017-7047-4C7D-84A1-677279A8A445}" type="pres">
      <dgm:prSet presAssocID="{88925E5D-C54E-40D5-8E57-72DB593815FE}" presName="text2" presStyleLbl="fgAcc2" presStyleIdx="1" presStyleCnt="2" custLinFactNeighborX="1844" custLinFactNeighborY="8993">
        <dgm:presLayoutVars>
          <dgm:chPref val="3"/>
        </dgm:presLayoutVars>
      </dgm:prSet>
      <dgm:spPr/>
    </dgm:pt>
    <dgm:pt modelId="{D0D2989D-6CC3-4579-8CB5-F2F5BA9530AD}" type="pres">
      <dgm:prSet presAssocID="{88925E5D-C54E-40D5-8E57-72DB593815FE}" presName="hierChild3" presStyleCnt="0"/>
      <dgm:spPr/>
    </dgm:pt>
    <dgm:pt modelId="{361A726F-492F-4A13-A28A-FA1BDAE33B59}" type="pres">
      <dgm:prSet presAssocID="{0D4525A9-1D7C-4D50-9491-AC0BC14690F0}" presName="Name17" presStyleLbl="parChTrans1D3" presStyleIdx="2" presStyleCnt="3"/>
      <dgm:spPr/>
    </dgm:pt>
    <dgm:pt modelId="{CB136013-E30E-4ED9-9110-F5190A8A33E7}" type="pres">
      <dgm:prSet presAssocID="{2C8320C9-817B-4229-955F-78BCB5D33644}" presName="hierRoot3" presStyleCnt="0"/>
      <dgm:spPr/>
    </dgm:pt>
    <dgm:pt modelId="{08C2CE6B-A227-4344-AF71-F869D4904DB5}" type="pres">
      <dgm:prSet presAssocID="{2C8320C9-817B-4229-955F-78BCB5D33644}" presName="composite3" presStyleCnt="0"/>
      <dgm:spPr/>
    </dgm:pt>
    <dgm:pt modelId="{27B646A1-2EDC-429A-8D1D-A7FA416F76F8}" type="pres">
      <dgm:prSet presAssocID="{2C8320C9-817B-4229-955F-78BCB5D33644}" presName="background3" presStyleLbl="node3" presStyleIdx="2" presStyleCnt="3"/>
      <dgm:spPr/>
    </dgm:pt>
    <dgm:pt modelId="{D489DB31-AF45-43A9-9AD1-5A9EE1B4F5F7}" type="pres">
      <dgm:prSet presAssocID="{2C8320C9-817B-4229-955F-78BCB5D33644}" presName="text3" presStyleLbl="fgAcc3" presStyleIdx="2" presStyleCnt="3">
        <dgm:presLayoutVars>
          <dgm:chPref val="3"/>
        </dgm:presLayoutVars>
      </dgm:prSet>
      <dgm:spPr/>
    </dgm:pt>
    <dgm:pt modelId="{6BD0C0A1-E83E-4077-A784-E51FB170278A}" type="pres">
      <dgm:prSet presAssocID="{2C8320C9-817B-4229-955F-78BCB5D33644}" presName="hierChild4" presStyleCnt="0"/>
      <dgm:spPr/>
    </dgm:pt>
  </dgm:ptLst>
  <dgm:cxnLst>
    <dgm:cxn modelId="{1503FE11-E940-408C-9F98-4DFD61C5D6F8}" srcId="{7E07ACF6-A995-4B59-9D64-6F5FD829E0B5}" destId="{D3A49DEC-C4EC-4F2A-BD3C-896001C545F6}" srcOrd="0" destOrd="0" parTransId="{9F65C5F1-95D5-4F95-874D-2047E3AD3643}" sibTransId="{436CBE21-0136-4282-8B5C-A7FC3FB0CD75}"/>
    <dgm:cxn modelId="{A7775D12-94F9-4188-B080-091C11D795FF}" srcId="{D0369726-A3CC-4792-896B-B9715D79063C}" destId="{D299EFA7-F7CD-4C24-BDC3-6F8FCCC80C63}" srcOrd="1" destOrd="0" parTransId="{41FF07FF-70F3-4076-B75F-DDF8476B063C}" sibTransId="{1C4C1854-6EA1-43BA-9F83-BC3A062209B8}"/>
    <dgm:cxn modelId="{65B80A19-3B7A-41AB-9B55-0D6FA41D13E1}" type="presOf" srcId="{D0369726-A3CC-4792-896B-B9715D79063C}" destId="{50551A5F-9ED9-4E49-B4C1-6E6C6DFCC184}" srcOrd="0" destOrd="0" presId="urn:microsoft.com/office/officeart/2005/8/layout/hierarchy1"/>
    <dgm:cxn modelId="{051AE31D-0FC3-4AAA-AF3E-672AED391FF7}" srcId="{D0369726-A3CC-4792-896B-B9715D79063C}" destId="{3CAF7C08-0A44-4FBC-8016-508F3532004F}" srcOrd="0" destOrd="0" parTransId="{06848ECA-C4C4-468D-BF9E-10DD9DB26169}" sibTransId="{07884482-7EDD-43CB-AEDB-C32E33E40F93}"/>
    <dgm:cxn modelId="{501A4D60-3CFF-441C-A886-0835B0CA5FDC}" type="presOf" srcId="{0263F8B8-0959-482D-A5A0-5B70A9A623E9}" destId="{43502081-463D-44E8-87F5-8479CF049182}" srcOrd="0" destOrd="0" presId="urn:microsoft.com/office/officeart/2005/8/layout/hierarchy1"/>
    <dgm:cxn modelId="{E4CBDF67-E506-45D7-A45D-F4C31B72DAC5}" type="presOf" srcId="{3CAF7C08-0A44-4FBC-8016-508F3532004F}" destId="{0277F28C-C56A-44D9-9288-4B4ED4F5A3D2}" srcOrd="0" destOrd="0" presId="urn:microsoft.com/office/officeart/2005/8/layout/hierarchy1"/>
    <dgm:cxn modelId="{D5E23453-D049-42FD-BCB9-22615951936D}" srcId="{D3A49DEC-C4EC-4F2A-BD3C-896001C545F6}" destId="{88925E5D-C54E-40D5-8E57-72DB593815FE}" srcOrd="1" destOrd="0" parTransId="{0263F8B8-0959-482D-A5A0-5B70A9A623E9}" sibTransId="{C2E05A5F-35C0-4543-A2D0-58EA97F33E14}"/>
    <dgm:cxn modelId="{3A094F75-990F-40C0-9FA9-FFE83F8FAAA9}" type="presOf" srcId="{88925E5D-C54E-40D5-8E57-72DB593815FE}" destId="{A2786017-7047-4C7D-84A1-677279A8A445}" srcOrd="0" destOrd="0" presId="urn:microsoft.com/office/officeart/2005/8/layout/hierarchy1"/>
    <dgm:cxn modelId="{1D55DD8D-44EC-4157-B1B8-F2BEF1E482E6}" type="presOf" srcId="{0D4525A9-1D7C-4D50-9491-AC0BC14690F0}" destId="{361A726F-492F-4A13-A28A-FA1BDAE33B59}" srcOrd="0" destOrd="0" presId="urn:microsoft.com/office/officeart/2005/8/layout/hierarchy1"/>
    <dgm:cxn modelId="{8C92F48E-2191-49B2-A636-9FB15DAFEFA6}" type="presOf" srcId="{06848ECA-C4C4-468D-BF9E-10DD9DB26169}" destId="{9E9D91C9-AA1B-445C-9568-8AA6E0764291}" srcOrd="0" destOrd="0" presId="urn:microsoft.com/office/officeart/2005/8/layout/hierarchy1"/>
    <dgm:cxn modelId="{6A459490-5B43-4329-9065-16C92BD1A9C3}" type="presOf" srcId="{7E07ACF6-A995-4B59-9D64-6F5FD829E0B5}" destId="{377D32AF-1A1E-4007-BFAD-D9EBB6B43F4A}" srcOrd="0" destOrd="0" presId="urn:microsoft.com/office/officeart/2005/8/layout/hierarchy1"/>
    <dgm:cxn modelId="{727951A0-B6C6-4C67-A4DD-4F914EB80E79}" type="presOf" srcId="{F7E0F1A9-3D33-4FE1-9469-309555E5CF5A}" destId="{A9F8BCD3-1C6D-4969-B3FF-6A03FC3E69F1}" srcOrd="0" destOrd="0" presId="urn:microsoft.com/office/officeart/2005/8/layout/hierarchy1"/>
    <dgm:cxn modelId="{977D36BB-C51B-409D-B5AD-4A43C94C37A3}" type="presOf" srcId="{D3A49DEC-C4EC-4F2A-BD3C-896001C545F6}" destId="{C259EAA6-48EB-4B4B-8061-D225879BB76A}" srcOrd="0" destOrd="0" presId="urn:microsoft.com/office/officeart/2005/8/layout/hierarchy1"/>
    <dgm:cxn modelId="{1E84FEBD-244D-4A87-8F19-7D9B6351B706}" type="presOf" srcId="{41FF07FF-70F3-4076-B75F-DDF8476B063C}" destId="{786433B4-FA59-4A0E-9250-3AB73C176004}" srcOrd="0" destOrd="0" presId="urn:microsoft.com/office/officeart/2005/8/layout/hierarchy1"/>
    <dgm:cxn modelId="{3B571EC4-40CD-4E3D-9361-CC3AEC661D8B}" type="presOf" srcId="{D299EFA7-F7CD-4C24-BDC3-6F8FCCC80C63}" destId="{AAC32B9A-146D-4701-9A2D-7BA5F052BC8B}" srcOrd="0" destOrd="0" presId="urn:microsoft.com/office/officeart/2005/8/layout/hierarchy1"/>
    <dgm:cxn modelId="{1C394AD4-E70A-44F3-B8C4-E0CD937EA5A0}" type="presOf" srcId="{2C8320C9-817B-4229-955F-78BCB5D33644}" destId="{D489DB31-AF45-43A9-9AD1-5A9EE1B4F5F7}" srcOrd="0" destOrd="0" presId="urn:microsoft.com/office/officeart/2005/8/layout/hierarchy1"/>
    <dgm:cxn modelId="{3868AEE9-73C5-431D-93C1-CF7575FCCE69}" srcId="{D3A49DEC-C4EC-4F2A-BD3C-896001C545F6}" destId="{D0369726-A3CC-4792-896B-B9715D79063C}" srcOrd="0" destOrd="0" parTransId="{F7E0F1A9-3D33-4FE1-9469-309555E5CF5A}" sibTransId="{CE2E1A6D-DDA3-4AEE-83CA-582A92E2DC9F}"/>
    <dgm:cxn modelId="{E004C5F1-8D8F-42C2-AE88-3A8E0B71A19B}" srcId="{88925E5D-C54E-40D5-8E57-72DB593815FE}" destId="{2C8320C9-817B-4229-955F-78BCB5D33644}" srcOrd="0" destOrd="0" parTransId="{0D4525A9-1D7C-4D50-9491-AC0BC14690F0}" sibTransId="{071DA7FA-46CC-45A3-ABF0-F0701B43EB33}"/>
    <dgm:cxn modelId="{C4EB2E01-9F10-4C0E-8846-356D9A765D93}" type="presParOf" srcId="{377D32AF-1A1E-4007-BFAD-D9EBB6B43F4A}" destId="{9C55EF5F-5D8A-40BF-A156-6FB721B2B6B5}" srcOrd="0" destOrd="0" presId="urn:microsoft.com/office/officeart/2005/8/layout/hierarchy1"/>
    <dgm:cxn modelId="{FEB52F06-BEC1-4935-BC13-01339E3320BB}" type="presParOf" srcId="{9C55EF5F-5D8A-40BF-A156-6FB721B2B6B5}" destId="{E27AD071-9952-463D-AEE4-561CB199C439}" srcOrd="0" destOrd="0" presId="urn:microsoft.com/office/officeart/2005/8/layout/hierarchy1"/>
    <dgm:cxn modelId="{C8DFAEF7-91EA-4AB1-8F94-5288E78A45CB}" type="presParOf" srcId="{E27AD071-9952-463D-AEE4-561CB199C439}" destId="{3F447C55-D655-482B-9DD8-538254B68523}" srcOrd="0" destOrd="0" presId="urn:microsoft.com/office/officeart/2005/8/layout/hierarchy1"/>
    <dgm:cxn modelId="{6D4D75B2-3162-48C0-9ED7-1B492D051B65}" type="presParOf" srcId="{E27AD071-9952-463D-AEE4-561CB199C439}" destId="{C259EAA6-48EB-4B4B-8061-D225879BB76A}" srcOrd="1" destOrd="0" presId="urn:microsoft.com/office/officeart/2005/8/layout/hierarchy1"/>
    <dgm:cxn modelId="{DE13C8E9-282D-4D58-91E9-3513A5DDE11B}" type="presParOf" srcId="{9C55EF5F-5D8A-40BF-A156-6FB721B2B6B5}" destId="{34B67E0D-1C08-4F40-B2CB-8A456D401A8E}" srcOrd="1" destOrd="0" presId="urn:microsoft.com/office/officeart/2005/8/layout/hierarchy1"/>
    <dgm:cxn modelId="{3B4F5B20-4F2A-4108-A402-2CE7F04E481B}" type="presParOf" srcId="{34B67E0D-1C08-4F40-B2CB-8A456D401A8E}" destId="{A9F8BCD3-1C6D-4969-B3FF-6A03FC3E69F1}" srcOrd="0" destOrd="0" presId="urn:microsoft.com/office/officeart/2005/8/layout/hierarchy1"/>
    <dgm:cxn modelId="{8674F877-2FA2-48FC-A798-3F0A55092100}" type="presParOf" srcId="{34B67E0D-1C08-4F40-B2CB-8A456D401A8E}" destId="{A58D4667-E32B-4D36-ADFE-FFDE5390EC5C}" srcOrd="1" destOrd="0" presId="urn:microsoft.com/office/officeart/2005/8/layout/hierarchy1"/>
    <dgm:cxn modelId="{DEEF5DF1-7170-465C-974F-21664E2D0304}" type="presParOf" srcId="{A58D4667-E32B-4D36-ADFE-FFDE5390EC5C}" destId="{8C05A78A-747E-4115-9ADB-C529C4A73E90}" srcOrd="0" destOrd="0" presId="urn:microsoft.com/office/officeart/2005/8/layout/hierarchy1"/>
    <dgm:cxn modelId="{29E6E8B1-97CE-4BB9-B3C1-4270646E9FB0}" type="presParOf" srcId="{8C05A78A-747E-4115-9ADB-C529C4A73E90}" destId="{CB27E8CC-A086-44E6-A0AA-94494E02658C}" srcOrd="0" destOrd="0" presId="urn:microsoft.com/office/officeart/2005/8/layout/hierarchy1"/>
    <dgm:cxn modelId="{1ADDC4B1-A315-4B65-99D0-7170798F17EA}" type="presParOf" srcId="{8C05A78A-747E-4115-9ADB-C529C4A73E90}" destId="{50551A5F-9ED9-4E49-B4C1-6E6C6DFCC184}" srcOrd="1" destOrd="0" presId="urn:microsoft.com/office/officeart/2005/8/layout/hierarchy1"/>
    <dgm:cxn modelId="{3FFAE34D-4AC9-44A7-89B9-A6453B5AD164}" type="presParOf" srcId="{A58D4667-E32B-4D36-ADFE-FFDE5390EC5C}" destId="{DC5ED256-6999-4915-A9BD-6644606D4919}" srcOrd="1" destOrd="0" presId="urn:microsoft.com/office/officeart/2005/8/layout/hierarchy1"/>
    <dgm:cxn modelId="{8FB1FDBB-B21F-4165-9223-B8C7EFA73E26}" type="presParOf" srcId="{DC5ED256-6999-4915-A9BD-6644606D4919}" destId="{9E9D91C9-AA1B-445C-9568-8AA6E0764291}" srcOrd="0" destOrd="0" presId="urn:microsoft.com/office/officeart/2005/8/layout/hierarchy1"/>
    <dgm:cxn modelId="{0FD772F7-53E9-4F2A-A3F3-5DF7616C51D8}" type="presParOf" srcId="{DC5ED256-6999-4915-A9BD-6644606D4919}" destId="{E5CF086D-A73F-4BA8-A820-390DE57D3D43}" srcOrd="1" destOrd="0" presId="urn:microsoft.com/office/officeart/2005/8/layout/hierarchy1"/>
    <dgm:cxn modelId="{B6CD1B5F-F844-4945-B155-96354C13DE80}" type="presParOf" srcId="{E5CF086D-A73F-4BA8-A820-390DE57D3D43}" destId="{8FBF4259-062F-48FB-ADF2-72BD82442229}" srcOrd="0" destOrd="0" presId="urn:microsoft.com/office/officeart/2005/8/layout/hierarchy1"/>
    <dgm:cxn modelId="{751ACED0-E599-43A4-AB9C-21E44475D346}" type="presParOf" srcId="{8FBF4259-062F-48FB-ADF2-72BD82442229}" destId="{7A19B038-6330-4105-A0A1-421697A2E3DD}" srcOrd="0" destOrd="0" presId="urn:microsoft.com/office/officeart/2005/8/layout/hierarchy1"/>
    <dgm:cxn modelId="{0A704A60-1900-4382-AEB4-DDC7C43C2623}" type="presParOf" srcId="{8FBF4259-062F-48FB-ADF2-72BD82442229}" destId="{0277F28C-C56A-44D9-9288-4B4ED4F5A3D2}" srcOrd="1" destOrd="0" presId="urn:microsoft.com/office/officeart/2005/8/layout/hierarchy1"/>
    <dgm:cxn modelId="{881EE080-D590-4A2C-925F-EEC74E99DDC7}" type="presParOf" srcId="{E5CF086D-A73F-4BA8-A820-390DE57D3D43}" destId="{B02AE4F4-FFC7-4664-BE39-2E74222CB37D}" srcOrd="1" destOrd="0" presId="urn:microsoft.com/office/officeart/2005/8/layout/hierarchy1"/>
    <dgm:cxn modelId="{5D04F8C1-6C29-42EB-B08C-3E3C3E8763EF}" type="presParOf" srcId="{DC5ED256-6999-4915-A9BD-6644606D4919}" destId="{786433B4-FA59-4A0E-9250-3AB73C176004}" srcOrd="2" destOrd="0" presId="urn:microsoft.com/office/officeart/2005/8/layout/hierarchy1"/>
    <dgm:cxn modelId="{BA20BF6C-05A5-4189-9462-7AB40FA75F70}" type="presParOf" srcId="{DC5ED256-6999-4915-A9BD-6644606D4919}" destId="{BF10A34B-0D8E-4F90-8FA6-4B77FE03386E}" srcOrd="3" destOrd="0" presId="urn:microsoft.com/office/officeart/2005/8/layout/hierarchy1"/>
    <dgm:cxn modelId="{64B96132-15A6-469C-8F81-4E4A7856C8A0}" type="presParOf" srcId="{BF10A34B-0D8E-4F90-8FA6-4B77FE03386E}" destId="{18425586-1F2F-41EF-8E86-D2F3C0606839}" srcOrd="0" destOrd="0" presId="urn:microsoft.com/office/officeart/2005/8/layout/hierarchy1"/>
    <dgm:cxn modelId="{65210F26-77AE-4648-A26F-5024581338A6}" type="presParOf" srcId="{18425586-1F2F-41EF-8E86-D2F3C0606839}" destId="{A8BEC111-FB7A-4276-998C-056D6FAF9D03}" srcOrd="0" destOrd="0" presId="urn:microsoft.com/office/officeart/2005/8/layout/hierarchy1"/>
    <dgm:cxn modelId="{447BAD9F-D0C3-41E2-99A9-5172638F4509}" type="presParOf" srcId="{18425586-1F2F-41EF-8E86-D2F3C0606839}" destId="{AAC32B9A-146D-4701-9A2D-7BA5F052BC8B}" srcOrd="1" destOrd="0" presId="urn:microsoft.com/office/officeart/2005/8/layout/hierarchy1"/>
    <dgm:cxn modelId="{389EAC6D-02DC-475C-8BA7-C4E0FF30AE92}" type="presParOf" srcId="{BF10A34B-0D8E-4F90-8FA6-4B77FE03386E}" destId="{C720FA57-665D-4913-983B-549FBCB73750}" srcOrd="1" destOrd="0" presId="urn:microsoft.com/office/officeart/2005/8/layout/hierarchy1"/>
    <dgm:cxn modelId="{F5DC5BEA-1D30-439C-9F4E-E354DC9F3F5A}" type="presParOf" srcId="{34B67E0D-1C08-4F40-B2CB-8A456D401A8E}" destId="{43502081-463D-44E8-87F5-8479CF049182}" srcOrd="2" destOrd="0" presId="urn:microsoft.com/office/officeart/2005/8/layout/hierarchy1"/>
    <dgm:cxn modelId="{23E1546E-DD97-462F-8B4F-51DC60075951}" type="presParOf" srcId="{34B67E0D-1C08-4F40-B2CB-8A456D401A8E}" destId="{0CEAA6E8-FBFA-4290-9750-85904D5F105A}" srcOrd="3" destOrd="0" presId="urn:microsoft.com/office/officeart/2005/8/layout/hierarchy1"/>
    <dgm:cxn modelId="{D62819D6-4FC6-4AFD-B574-F552B2C46B44}" type="presParOf" srcId="{0CEAA6E8-FBFA-4290-9750-85904D5F105A}" destId="{C4FF9216-EF6C-4F9F-A52B-80541688A907}" srcOrd="0" destOrd="0" presId="urn:microsoft.com/office/officeart/2005/8/layout/hierarchy1"/>
    <dgm:cxn modelId="{8C407527-BA4E-4820-89A7-A9B7D3D58BB4}" type="presParOf" srcId="{C4FF9216-EF6C-4F9F-A52B-80541688A907}" destId="{AD425E80-C613-4F75-AEE4-71D2C4CE98C6}" srcOrd="0" destOrd="0" presId="urn:microsoft.com/office/officeart/2005/8/layout/hierarchy1"/>
    <dgm:cxn modelId="{745A3519-2B0A-4A55-8A05-D3079D6E4BCC}" type="presParOf" srcId="{C4FF9216-EF6C-4F9F-A52B-80541688A907}" destId="{A2786017-7047-4C7D-84A1-677279A8A445}" srcOrd="1" destOrd="0" presId="urn:microsoft.com/office/officeart/2005/8/layout/hierarchy1"/>
    <dgm:cxn modelId="{9A25930F-E3E5-4CE3-BEFE-CC8C6CD64C7A}" type="presParOf" srcId="{0CEAA6E8-FBFA-4290-9750-85904D5F105A}" destId="{D0D2989D-6CC3-4579-8CB5-F2F5BA9530AD}" srcOrd="1" destOrd="0" presId="urn:microsoft.com/office/officeart/2005/8/layout/hierarchy1"/>
    <dgm:cxn modelId="{CECAC780-1938-42C5-A200-32F67F587B68}" type="presParOf" srcId="{D0D2989D-6CC3-4579-8CB5-F2F5BA9530AD}" destId="{361A726F-492F-4A13-A28A-FA1BDAE33B59}" srcOrd="0" destOrd="0" presId="urn:microsoft.com/office/officeart/2005/8/layout/hierarchy1"/>
    <dgm:cxn modelId="{967F721E-FD19-4C77-8AF8-ABB5F5DD07FD}" type="presParOf" srcId="{D0D2989D-6CC3-4579-8CB5-F2F5BA9530AD}" destId="{CB136013-E30E-4ED9-9110-F5190A8A33E7}" srcOrd="1" destOrd="0" presId="urn:microsoft.com/office/officeart/2005/8/layout/hierarchy1"/>
    <dgm:cxn modelId="{1C32D4C8-0001-4697-9C8C-4E5AD9FF4CF9}" type="presParOf" srcId="{CB136013-E30E-4ED9-9110-F5190A8A33E7}" destId="{08C2CE6B-A227-4344-AF71-F869D4904DB5}" srcOrd="0" destOrd="0" presId="urn:microsoft.com/office/officeart/2005/8/layout/hierarchy1"/>
    <dgm:cxn modelId="{3F081584-E63E-415D-89FF-E7DDFE9D7132}" type="presParOf" srcId="{08C2CE6B-A227-4344-AF71-F869D4904DB5}" destId="{27B646A1-2EDC-429A-8D1D-A7FA416F76F8}" srcOrd="0" destOrd="0" presId="urn:microsoft.com/office/officeart/2005/8/layout/hierarchy1"/>
    <dgm:cxn modelId="{BF0B2208-BEE1-47F5-BF87-566BE4CAA097}" type="presParOf" srcId="{08C2CE6B-A227-4344-AF71-F869D4904DB5}" destId="{D489DB31-AF45-43A9-9AD1-5A9EE1B4F5F7}" srcOrd="1" destOrd="0" presId="urn:microsoft.com/office/officeart/2005/8/layout/hierarchy1"/>
    <dgm:cxn modelId="{92FBD00C-1B66-4AF5-B558-35F4242D4077}" type="presParOf" srcId="{CB136013-E30E-4ED9-9110-F5190A8A33E7}" destId="{6BD0C0A1-E83E-4077-A784-E51FB17027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A726F-492F-4A13-A28A-FA1BDAE33B59}">
      <dsp:nvSpPr>
        <dsp:cNvPr id="0" name=""/>
        <dsp:cNvSpPr/>
      </dsp:nvSpPr>
      <dsp:spPr>
        <a:xfrm>
          <a:off x="4494230" y="2359884"/>
          <a:ext cx="91440" cy="340655"/>
        </a:xfrm>
        <a:custGeom>
          <a:avLst/>
          <a:gdLst/>
          <a:ahLst/>
          <a:cxnLst/>
          <a:rect l="0" t="0" r="0" b="0"/>
          <a:pathLst>
            <a:path>
              <a:moveTo>
                <a:pt x="72596" y="0"/>
              </a:moveTo>
              <a:lnTo>
                <a:pt x="72596" y="205635"/>
              </a:lnTo>
              <a:lnTo>
                <a:pt x="45720" y="205635"/>
              </a:lnTo>
              <a:lnTo>
                <a:pt x="45720" y="3406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502081-463D-44E8-87F5-8479CF049182}">
      <dsp:nvSpPr>
        <dsp:cNvPr id="0" name=""/>
        <dsp:cNvSpPr/>
      </dsp:nvSpPr>
      <dsp:spPr>
        <a:xfrm>
          <a:off x="3203920" y="927263"/>
          <a:ext cx="1362905" cy="507116"/>
        </a:xfrm>
        <a:custGeom>
          <a:avLst/>
          <a:gdLst/>
          <a:ahLst/>
          <a:cxnLst/>
          <a:rect l="0" t="0" r="0" b="0"/>
          <a:pathLst>
            <a:path>
              <a:moveTo>
                <a:pt x="0" y="0"/>
              </a:moveTo>
              <a:lnTo>
                <a:pt x="0" y="372096"/>
              </a:lnTo>
              <a:lnTo>
                <a:pt x="1362905" y="372096"/>
              </a:lnTo>
              <a:lnTo>
                <a:pt x="1362905" y="5071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6433B4-FA59-4A0E-9250-3AB73C176004}">
      <dsp:nvSpPr>
        <dsp:cNvPr id="0" name=""/>
        <dsp:cNvSpPr/>
      </dsp:nvSpPr>
      <dsp:spPr>
        <a:xfrm>
          <a:off x="1867890" y="2276653"/>
          <a:ext cx="890686" cy="423885"/>
        </a:xfrm>
        <a:custGeom>
          <a:avLst/>
          <a:gdLst/>
          <a:ahLst/>
          <a:cxnLst/>
          <a:rect l="0" t="0" r="0" b="0"/>
          <a:pathLst>
            <a:path>
              <a:moveTo>
                <a:pt x="0" y="0"/>
              </a:moveTo>
              <a:lnTo>
                <a:pt x="0" y="288865"/>
              </a:lnTo>
              <a:lnTo>
                <a:pt x="890686" y="288865"/>
              </a:lnTo>
              <a:lnTo>
                <a:pt x="890686" y="423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D91C9-AA1B-445C-9568-8AA6E0764291}">
      <dsp:nvSpPr>
        <dsp:cNvPr id="0" name=""/>
        <dsp:cNvSpPr/>
      </dsp:nvSpPr>
      <dsp:spPr>
        <a:xfrm>
          <a:off x="977203" y="2276653"/>
          <a:ext cx="890686" cy="423885"/>
        </a:xfrm>
        <a:custGeom>
          <a:avLst/>
          <a:gdLst/>
          <a:ahLst/>
          <a:cxnLst/>
          <a:rect l="0" t="0" r="0" b="0"/>
          <a:pathLst>
            <a:path>
              <a:moveTo>
                <a:pt x="890686" y="0"/>
              </a:moveTo>
              <a:lnTo>
                <a:pt x="890686" y="288865"/>
              </a:lnTo>
              <a:lnTo>
                <a:pt x="0" y="288865"/>
              </a:lnTo>
              <a:lnTo>
                <a:pt x="0" y="423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F8BCD3-1C6D-4969-B3FF-6A03FC3E69F1}">
      <dsp:nvSpPr>
        <dsp:cNvPr id="0" name=""/>
        <dsp:cNvSpPr/>
      </dsp:nvSpPr>
      <dsp:spPr>
        <a:xfrm>
          <a:off x="1867890" y="927263"/>
          <a:ext cx="1336029" cy="423885"/>
        </a:xfrm>
        <a:custGeom>
          <a:avLst/>
          <a:gdLst/>
          <a:ahLst/>
          <a:cxnLst/>
          <a:rect l="0" t="0" r="0" b="0"/>
          <a:pathLst>
            <a:path>
              <a:moveTo>
                <a:pt x="1336029" y="0"/>
              </a:moveTo>
              <a:lnTo>
                <a:pt x="1336029" y="288865"/>
              </a:lnTo>
              <a:lnTo>
                <a:pt x="0" y="288865"/>
              </a:lnTo>
              <a:lnTo>
                <a:pt x="0" y="423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447C55-D655-482B-9DD8-538254B68523}">
      <dsp:nvSpPr>
        <dsp:cNvPr id="0" name=""/>
        <dsp:cNvSpPr/>
      </dsp:nvSpPr>
      <dsp:spPr>
        <a:xfrm>
          <a:off x="2475176" y="1759"/>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9EAA6-48EB-4B4B-8061-D225879BB76A}">
      <dsp:nvSpPr>
        <dsp:cNvPr id="0" name=""/>
        <dsp:cNvSpPr/>
      </dsp:nvSpPr>
      <dsp:spPr>
        <a:xfrm>
          <a:off x="2637119" y="15560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Australian Defence College (ADC)</a:t>
          </a:r>
        </a:p>
      </dsp:txBody>
      <dsp:txXfrm>
        <a:off x="2664226" y="182712"/>
        <a:ext cx="1403273" cy="871290"/>
      </dsp:txXfrm>
    </dsp:sp>
    <dsp:sp modelId="{CB27E8CC-A086-44E6-A0AA-94494E02658C}">
      <dsp:nvSpPr>
        <dsp:cNvPr id="0" name=""/>
        <dsp:cNvSpPr/>
      </dsp:nvSpPr>
      <dsp:spPr>
        <a:xfrm>
          <a:off x="1139146" y="1351149"/>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51A5F-9ED9-4E49-B4C1-6E6C6DFCC184}">
      <dsp:nvSpPr>
        <dsp:cNvPr id="0" name=""/>
        <dsp:cNvSpPr/>
      </dsp:nvSpPr>
      <dsp:spPr>
        <a:xfrm>
          <a:off x="1301089" y="150499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Australian War College</a:t>
          </a:r>
        </a:p>
      </dsp:txBody>
      <dsp:txXfrm>
        <a:off x="1328196" y="1532102"/>
        <a:ext cx="1403273" cy="871290"/>
      </dsp:txXfrm>
    </dsp:sp>
    <dsp:sp modelId="{7A19B038-6330-4105-A0A1-421697A2E3DD}">
      <dsp:nvSpPr>
        <dsp:cNvPr id="0" name=""/>
        <dsp:cNvSpPr/>
      </dsp:nvSpPr>
      <dsp:spPr>
        <a:xfrm>
          <a:off x="248460" y="2700539"/>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77F28C-C56A-44D9-9288-4B4ED4F5A3D2}">
      <dsp:nvSpPr>
        <dsp:cNvPr id="0" name=""/>
        <dsp:cNvSpPr/>
      </dsp:nvSpPr>
      <dsp:spPr>
        <a:xfrm>
          <a:off x="410403" y="285438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Australian Command and Staff Course (</a:t>
          </a:r>
          <a:r>
            <a:rPr lang="en-AU" sz="1400" kern="1200" dirty="0" err="1"/>
            <a:t>ACSC</a:t>
          </a:r>
          <a:r>
            <a:rPr lang="en-AU" sz="1400" kern="1200" dirty="0"/>
            <a:t>)</a:t>
          </a:r>
        </a:p>
      </dsp:txBody>
      <dsp:txXfrm>
        <a:off x="437510" y="2881492"/>
        <a:ext cx="1403273" cy="871290"/>
      </dsp:txXfrm>
    </dsp:sp>
    <dsp:sp modelId="{A8BEC111-FB7A-4276-998C-056D6FAF9D03}">
      <dsp:nvSpPr>
        <dsp:cNvPr id="0" name=""/>
        <dsp:cNvSpPr/>
      </dsp:nvSpPr>
      <dsp:spPr>
        <a:xfrm>
          <a:off x="2029833" y="2700539"/>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32B9A-146D-4701-9A2D-7BA5F052BC8B}">
      <dsp:nvSpPr>
        <dsp:cNvPr id="0" name=""/>
        <dsp:cNvSpPr/>
      </dsp:nvSpPr>
      <dsp:spPr>
        <a:xfrm>
          <a:off x="2191776" y="285438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Defence Strategic Studies Course (</a:t>
          </a:r>
          <a:r>
            <a:rPr lang="en-AU" sz="1400" kern="1200" dirty="0" err="1"/>
            <a:t>DSSC</a:t>
          </a:r>
          <a:r>
            <a:rPr lang="en-AU" sz="1400" kern="1200" dirty="0"/>
            <a:t>)</a:t>
          </a:r>
        </a:p>
      </dsp:txBody>
      <dsp:txXfrm>
        <a:off x="2218883" y="2881492"/>
        <a:ext cx="1403273" cy="871290"/>
      </dsp:txXfrm>
    </dsp:sp>
    <dsp:sp modelId="{AD425E80-C613-4F75-AEE4-71D2C4CE98C6}">
      <dsp:nvSpPr>
        <dsp:cNvPr id="0" name=""/>
        <dsp:cNvSpPr/>
      </dsp:nvSpPr>
      <dsp:spPr>
        <a:xfrm>
          <a:off x="3838082" y="1434380"/>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786017-7047-4C7D-84A1-677279A8A445}">
      <dsp:nvSpPr>
        <dsp:cNvPr id="0" name=""/>
        <dsp:cNvSpPr/>
      </dsp:nvSpPr>
      <dsp:spPr>
        <a:xfrm>
          <a:off x="4000025" y="158822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Australian Defence Force Training Centre (</a:t>
          </a:r>
          <a:r>
            <a:rPr lang="en-AU" sz="1400" kern="1200" dirty="0" err="1"/>
            <a:t>ADFTC</a:t>
          </a:r>
          <a:r>
            <a:rPr lang="en-AU" sz="1400" kern="1200" dirty="0"/>
            <a:t>)</a:t>
          </a:r>
        </a:p>
      </dsp:txBody>
      <dsp:txXfrm>
        <a:off x="4027132" y="1615332"/>
        <a:ext cx="1403273" cy="871290"/>
      </dsp:txXfrm>
    </dsp:sp>
    <dsp:sp modelId="{27B646A1-2EDC-429A-8D1D-A7FA416F76F8}">
      <dsp:nvSpPr>
        <dsp:cNvPr id="0" name=""/>
        <dsp:cNvSpPr/>
      </dsp:nvSpPr>
      <dsp:spPr>
        <a:xfrm>
          <a:off x="3811206" y="2700539"/>
          <a:ext cx="1457487" cy="9255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9DB31-AF45-43A9-9AD1-5A9EE1B4F5F7}">
      <dsp:nvSpPr>
        <dsp:cNvPr id="0" name=""/>
        <dsp:cNvSpPr/>
      </dsp:nvSpPr>
      <dsp:spPr>
        <a:xfrm>
          <a:off x="3973149" y="2854385"/>
          <a:ext cx="1457487" cy="9255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rgbClr val="FF0000"/>
              </a:solidFill>
            </a:rPr>
            <a:t>Defence International Training Centre (</a:t>
          </a:r>
          <a:r>
            <a:rPr lang="en-AU" sz="1400" kern="1200" dirty="0" err="1">
              <a:solidFill>
                <a:srgbClr val="FF0000"/>
              </a:solidFill>
            </a:rPr>
            <a:t>DITC</a:t>
          </a:r>
          <a:r>
            <a:rPr lang="en-AU" sz="1400" kern="1200" dirty="0">
              <a:solidFill>
                <a:srgbClr val="FF0000"/>
              </a:solidFill>
            </a:rPr>
            <a:t>)</a:t>
          </a:r>
        </a:p>
      </dsp:txBody>
      <dsp:txXfrm>
        <a:off x="4000256" y="2881492"/>
        <a:ext cx="1403273" cy="8712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azon.com.au/s/ref=dp_byline_sr_book_1?ie=UTF8&amp;field-author=Robert+Andrew+Buckmaster&amp;text=Robert+Andrew+Buckmaster&amp;sort=relevancerank&amp;search-alias=books-single-index"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mazon.com.au/s/ref=dp_byline_sr_book_1?ie=UTF8&amp;field-author=Simon+et+al+Mellor+-+Clark+&amp;text=Simon+et+al+Mellor+-+Clark+&amp;sort=relevancerank&amp;search-alias=books-single-index"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Good morning everyone. </a:t>
            </a:r>
            <a:endParaRPr dirty="0"/>
          </a:p>
          <a:p>
            <a:pPr marL="0" lvl="0" indent="0" algn="l" rtl="0">
              <a:lnSpc>
                <a:spcPct val="100000"/>
              </a:lnSpc>
              <a:spcBef>
                <a:spcPts val="0"/>
              </a:spcBef>
              <a:spcAft>
                <a:spcPts val="0"/>
              </a:spcAft>
              <a:buSzPts val="1400"/>
              <a:buNone/>
            </a:pPr>
            <a:r>
              <a:rPr lang="en-AU" dirty="0"/>
              <a:t>My name is Kristin Walters, and I am the Head of the Language </a:t>
            </a:r>
            <a:r>
              <a:rPr lang="en-AU" dirty="0" err="1"/>
              <a:t>Trg</a:t>
            </a:r>
            <a:r>
              <a:rPr lang="en-AU" dirty="0"/>
              <a:t> Section, supervising 10 EL teachers and 5 different courses at the Defence International </a:t>
            </a:r>
            <a:r>
              <a:rPr lang="en-AU" dirty="0" err="1"/>
              <a:t>Trg</a:t>
            </a:r>
            <a:r>
              <a:rPr lang="en-AU" dirty="0"/>
              <a:t> Section, in  Melbourne, Australia. </a:t>
            </a:r>
          </a:p>
          <a:p>
            <a:pPr marL="0" lvl="0" indent="0" algn="l" rtl="0">
              <a:lnSpc>
                <a:spcPct val="100000"/>
              </a:lnSpc>
              <a:spcBef>
                <a:spcPts val="0"/>
              </a:spcBef>
              <a:spcAft>
                <a:spcPts val="0"/>
              </a:spcAft>
              <a:buSzPts val="1400"/>
              <a:buNone/>
            </a:pPr>
            <a:r>
              <a:rPr lang="en-AU" dirty="0"/>
              <a:t>I have been working at </a:t>
            </a:r>
            <a:r>
              <a:rPr lang="en-AU" dirty="0" err="1"/>
              <a:t>DITC</a:t>
            </a:r>
            <a:r>
              <a:rPr lang="en-AU" dirty="0"/>
              <a:t> since Nov 2017 so not quite 6 full years, and this was preceded by 3 years in Muscat, Oman, working to establish the Military Tech College’s English Dept. I also worked for 20 years in Malaysia teaching English and running the Cambridge CELTA teacher training course at the British Council lang </a:t>
            </a:r>
            <a:r>
              <a:rPr lang="en-AU" dirty="0" err="1"/>
              <a:t>center</a:t>
            </a:r>
            <a:r>
              <a:rPr lang="en-AU" dirty="0"/>
              <a:t> in KL. But I began my lang  teaching career way back when, at the same school I work for now, actually. It had a different name and was a lot smaller then. </a:t>
            </a:r>
            <a:endParaRPr dirty="0"/>
          </a:p>
        </p:txBody>
      </p:sp>
      <p:sp>
        <p:nvSpPr>
          <p:cNvPr id="69" name="Google Shape;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sz="1200" dirty="0">
                <a:solidFill>
                  <a:schemeClr val="dk1"/>
                </a:solidFill>
                <a:latin typeface="Calibri"/>
                <a:ea typeface="Calibri"/>
                <a:cs typeface="Calibri"/>
                <a:sym typeface="Calibri"/>
              </a:rPr>
              <a:t>Some of you may recognise these as the textbooks in use in many places to teach Military English. </a:t>
            </a:r>
            <a:endParaRPr dirty="0"/>
          </a:p>
          <a:p>
            <a:pPr marL="0" marR="0" lvl="0" indent="0" algn="l" rtl="0">
              <a:lnSpc>
                <a:spcPct val="100000"/>
              </a:lnSpc>
              <a:spcBef>
                <a:spcPts val="0"/>
              </a:spcBef>
              <a:spcAft>
                <a:spcPts val="0"/>
              </a:spcAft>
              <a:buClr>
                <a:schemeClr val="dk1"/>
              </a:buClr>
              <a:buSzPts val="1200"/>
              <a:buFont typeface="Calibri"/>
              <a:buNone/>
            </a:pPr>
            <a:endParaRPr lang="en-AU"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AU" sz="1200" dirty="0">
                <a:solidFill>
                  <a:schemeClr val="dk1"/>
                </a:solidFill>
                <a:latin typeface="Calibri"/>
                <a:ea typeface="Calibri"/>
                <a:cs typeface="Calibri"/>
                <a:sym typeface="Calibri"/>
              </a:rPr>
              <a:t>Ever used them – did you mention any of these in the discussion at the start of this workshop?</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AU" sz="1200" dirty="0">
                <a:solidFill>
                  <a:schemeClr val="dk1"/>
                </a:solidFill>
                <a:latin typeface="Calibri"/>
                <a:ea typeface="Calibri"/>
                <a:cs typeface="Calibri"/>
                <a:sym typeface="Calibri"/>
              </a:rPr>
              <a:t>Question: What do you think of them?</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AU" sz="1200" dirty="0">
                <a:solidFill>
                  <a:schemeClr val="dk1"/>
                </a:solidFill>
                <a:latin typeface="Calibri"/>
                <a:ea typeface="Calibri"/>
                <a:cs typeface="Calibri"/>
                <a:sym typeface="Calibri"/>
              </a:rPr>
              <a:t>For me, and schools in </a:t>
            </a:r>
            <a:r>
              <a:rPr lang="en-AU" sz="1200" dirty="0" err="1">
                <a:solidFill>
                  <a:schemeClr val="dk1"/>
                </a:solidFill>
                <a:latin typeface="Calibri"/>
                <a:ea typeface="Calibri"/>
                <a:cs typeface="Calibri"/>
                <a:sym typeface="Calibri"/>
              </a:rPr>
              <a:t>Stheast</a:t>
            </a:r>
            <a:r>
              <a:rPr lang="en-AU" sz="1200" dirty="0">
                <a:solidFill>
                  <a:schemeClr val="dk1"/>
                </a:solidFill>
                <a:latin typeface="Calibri"/>
                <a:ea typeface="Calibri"/>
                <a:cs typeface="Calibri"/>
                <a:sym typeface="Calibri"/>
              </a:rPr>
              <a:t> Asia – </a:t>
            </a:r>
            <a:endParaRPr dirty="0"/>
          </a:p>
          <a:p>
            <a:pPr marL="171450" lvl="0" indent="-171450" algn="l" rtl="0">
              <a:lnSpc>
                <a:spcPct val="100000"/>
              </a:lnSpc>
              <a:spcBef>
                <a:spcPts val="0"/>
              </a:spcBef>
              <a:spcAft>
                <a:spcPts val="0"/>
              </a:spcAft>
              <a:buClr>
                <a:schemeClr val="dk1"/>
              </a:buClr>
              <a:buSzPts val="1200"/>
              <a:buFont typeface="Arial"/>
              <a:buChar char="•"/>
            </a:pPr>
            <a:r>
              <a:rPr lang="en-AU" sz="1200" dirty="0">
                <a:solidFill>
                  <a:schemeClr val="dk1"/>
                </a:solidFill>
                <a:latin typeface="Calibri"/>
                <a:ea typeface="Calibri"/>
                <a:cs typeface="Calibri"/>
                <a:sym typeface="Calibri"/>
              </a:rPr>
              <a:t>Euro-centric</a:t>
            </a:r>
            <a:endParaRPr dirty="0"/>
          </a:p>
          <a:p>
            <a:pPr marL="171450" lvl="0" indent="-171450" algn="l" rtl="0">
              <a:lnSpc>
                <a:spcPct val="100000"/>
              </a:lnSpc>
              <a:spcBef>
                <a:spcPts val="0"/>
              </a:spcBef>
              <a:spcAft>
                <a:spcPts val="0"/>
              </a:spcAft>
              <a:buClr>
                <a:schemeClr val="dk1"/>
              </a:buClr>
              <a:buSzPts val="1200"/>
              <a:buFont typeface="Arial"/>
              <a:buChar char="•"/>
            </a:pPr>
            <a:r>
              <a:rPr lang="en-AU" sz="1200" dirty="0">
                <a:solidFill>
                  <a:schemeClr val="dk1"/>
                </a:solidFill>
                <a:latin typeface="Calibri"/>
                <a:ea typeface="Calibri"/>
                <a:cs typeface="Calibri"/>
                <a:sym typeface="Calibri"/>
              </a:rPr>
              <a:t>Ltd presence of the </a:t>
            </a:r>
            <a:r>
              <a:rPr lang="en-AU" sz="1200" dirty="0" err="1">
                <a:solidFill>
                  <a:schemeClr val="dk1"/>
                </a:solidFill>
                <a:latin typeface="Calibri"/>
                <a:ea typeface="Calibri"/>
                <a:cs typeface="Calibri"/>
                <a:sym typeface="Calibri"/>
              </a:rPr>
              <a:t>ADF</a:t>
            </a:r>
            <a:r>
              <a:rPr lang="en-AU" sz="1200" dirty="0">
                <a:solidFill>
                  <a:schemeClr val="dk1"/>
                </a:solidFill>
                <a:latin typeface="Calibri"/>
                <a:ea typeface="Calibri"/>
                <a:cs typeface="Calibri"/>
                <a:sym typeface="Calibri"/>
              </a:rPr>
              <a:t> / regional references</a:t>
            </a:r>
            <a:endParaRPr dirty="0"/>
          </a:p>
          <a:p>
            <a:pPr marL="171450" marR="0" lvl="0" indent="-171450" algn="l" rtl="0">
              <a:lnSpc>
                <a:spcPct val="100000"/>
              </a:lnSpc>
              <a:spcBef>
                <a:spcPts val="0"/>
              </a:spcBef>
              <a:spcAft>
                <a:spcPts val="0"/>
              </a:spcAft>
              <a:buClr>
                <a:schemeClr val="dk1"/>
              </a:buClr>
              <a:buSzPts val="1200"/>
              <a:buFont typeface="Arial"/>
              <a:buChar char="•"/>
            </a:pPr>
            <a:r>
              <a:rPr lang="en-AU" sz="1200" dirty="0">
                <a:solidFill>
                  <a:schemeClr val="dk1"/>
                </a:solidFill>
                <a:latin typeface="Calibri"/>
                <a:ea typeface="Calibri"/>
                <a:cs typeface="Calibri"/>
                <a:sym typeface="Calibri"/>
              </a:rPr>
              <a:t>Dated – which of course these days </a:t>
            </a:r>
            <a:r>
              <a:rPr lang="en-AU" sz="1200" dirty="0" err="1">
                <a:solidFill>
                  <a:schemeClr val="dk1"/>
                </a:solidFill>
                <a:latin typeface="Calibri"/>
                <a:ea typeface="Calibri"/>
                <a:cs typeface="Calibri"/>
                <a:sym typeface="Calibri"/>
              </a:rPr>
              <a:t>bc</a:t>
            </a:r>
            <a:r>
              <a:rPr lang="en-AU" sz="1200" dirty="0">
                <a:solidFill>
                  <a:schemeClr val="dk1"/>
                </a:solidFill>
                <a:latin typeface="Calibri"/>
                <a:ea typeface="Calibri"/>
                <a:cs typeface="Calibri"/>
                <a:sym typeface="Calibri"/>
              </a:rPr>
              <a:t> things seem to be moving so much more quickly than prior to the internet age, seems to be </a:t>
            </a:r>
            <a:r>
              <a:rPr lang="en-AU" sz="1200" dirty="0" err="1">
                <a:solidFill>
                  <a:schemeClr val="dk1"/>
                </a:solidFill>
                <a:latin typeface="Calibri"/>
                <a:ea typeface="Calibri"/>
                <a:cs typeface="Calibri"/>
                <a:sym typeface="Calibri"/>
              </a:rPr>
              <a:t>sthg</a:t>
            </a:r>
            <a:r>
              <a:rPr lang="en-AU" sz="1200" dirty="0">
                <a:solidFill>
                  <a:schemeClr val="dk1"/>
                </a:solidFill>
                <a:latin typeface="Calibri"/>
                <a:ea typeface="Calibri"/>
                <a:cs typeface="Calibri"/>
                <a:sym typeface="Calibri"/>
              </a:rPr>
              <a:t> that can happen as soon as a book goes on the shelf</a:t>
            </a:r>
            <a:endParaRPr dirty="0"/>
          </a:p>
          <a:p>
            <a:pPr marL="171450" marR="0" lvl="0" indent="-171450" algn="l" rtl="0">
              <a:lnSpc>
                <a:spcPct val="100000"/>
              </a:lnSpc>
              <a:spcBef>
                <a:spcPts val="0"/>
              </a:spcBef>
              <a:spcAft>
                <a:spcPts val="0"/>
              </a:spcAft>
              <a:buClr>
                <a:schemeClr val="dk1"/>
              </a:buClr>
              <a:buSzPts val="1200"/>
              <a:buFont typeface="Arial"/>
              <a:buChar char="•"/>
            </a:pPr>
            <a:r>
              <a:rPr lang="en-AU" sz="1200" dirty="0">
                <a:solidFill>
                  <a:schemeClr val="dk1"/>
                </a:solidFill>
                <a:latin typeface="Calibri"/>
                <a:ea typeface="Calibri"/>
                <a:cs typeface="Calibri"/>
                <a:sym typeface="Calibri"/>
              </a:rPr>
              <a:t>So they may still have their place in many parts of the world but for us way down there in the bottom part of the Indo-Pac, what these have to offer is less relevant in some cases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AU" b="1" i="0" u="none" strike="noStrike" dirty="0">
                <a:solidFill>
                  <a:srgbClr val="0F1111"/>
                </a:solidFill>
                <a:latin typeface="Arial"/>
                <a:ea typeface="Arial"/>
                <a:cs typeface="Arial"/>
                <a:sym typeface="Arial"/>
              </a:rPr>
              <a:t>Military English Tactical and Peacekeeping Operations: Coursebook: 1 – 3</a:t>
            </a:r>
            <a:r>
              <a:rPr lang="en-AU" b="1" i="0" u="none" strike="noStrike" dirty="0">
                <a:solidFill>
                  <a:srgbClr val="565959"/>
                </a:solidFill>
                <a:latin typeface="Arial"/>
                <a:ea typeface="Arial"/>
                <a:cs typeface="Arial"/>
                <a:sym typeface="Arial"/>
              </a:rPr>
              <a:t> </a:t>
            </a:r>
            <a:r>
              <a:rPr lang="en-AU" b="1" i="0" u="none" strike="noStrike" dirty="0">
                <a:solidFill>
                  <a:srgbClr val="FF0000"/>
                </a:solidFill>
                <a:latin typeface="Arial"/>
                <a:ea typeface="Arial"/>
                <a:cs typeface="Arial"/>
                <a:sym typeface="Arial"/>
              </a:rPr>
              <a:t>2019</a:t>
            </a:r>
            <a:endParaRPr dirty="0"/>
          </a:p>
          <a:p>
            <a:pPr marL="0" lvl="0" indent="0" algn="l" rtl="0">
              <a:lnSpc>
                <a:spcPct val="100000"/>
              </a:lnSpc>
              <a:spcBef>
                <a:spcPts val="0"/>
              </a:spcBef>
              <a:spcAft>
                <a:spcPts val="0"/>
              </a:spcAft>
              <a:buSzPts val="1400"/>
              <a:buNone/>
            </a:pPr>
            <a:r>
              <a:rPr lang="en-AU" b="0" i="0" dirty="0">
                <a:solidFill>
                  <a:srgbClr val="0F1111"/>
                </a:solidFill>
                <a:latin typeface="Arial"/>
                <a:ea typeface="Arial"/>
                <a:cs typeface="Arial"/>
                <a:sym typeface="Arial"/>
              </a:rPr>
              <a:t>by </a:t>
            </a:r>
            <a:r>
              <a:rPr lang="en-AU" b="0" i="0" u="sng" strike="noStrike" dirty="0">
                <a:solidFill>
                  <a:srgbClr val="007185"/>
                </a:solidFill>
                <a:latin typeface="Arial"/>
                <a:ea typeface="Arial"/>
                <a:cs typeface="Arial"/>
                <a:sym typeface="Arial"/>
                <a:hlinkClick r:id="rId3">
                  <a:extLst>
                    <a:ext uri="{A12FA001-AC4F-418D-AE19-62706E023703}">
                      <ahyp:hlinkClr xmlns:ahyp="http://schemas.microsoft.com/office/drawing/2018/hyperlinkcolor" val="tx"/>
                    </a:ext>
                  </a:extLst>
                </a:hlinkClick>
              </a:rPr>
              <a:t>Robert Andrew Buckmaster</a:t>
            </a:r>
            <a:r>
              <a:rPr lang="en-AU" b="0" i="0" dirty="0">
                <a:solidFill>
                  <a:srgbClr val="0F1111"/>
                </a:solidFill>
                <a:latin typeface="Arial"/>
                <a:ea typeface="Arial"/>
                <a:cs typeface="Arial"/>
                <a:sym typeface="Arial"/>
              </a:rPr>
              <a:t> </a:t>
            </a:r>
            <a:r>
              <a:rPr lang="en-AU" b="0" i="0" dirty="0">
                <a:solidFill>
                  <a:srgbClr val="565959"/>
                </a:solidFill>
                <a:latin typeface="Arial"/>
                <a:ea typeface="Arial"/>
                <a:cs typeface="Arial"/>
                <a:sym typeface="Arial"/>
              </a:rPr>
              <a:t>(Author)</a:t>
            </a:r>
            <a:endParaRPr dirty="0"/>
          </a:p>
          <a:p>
            <a:pPr marL="0" lvl="0" indent="0" algn="l" rtl="0">
              <a:lnSpc>
                <a:spcPct val="100000"/>
              </a:lnSpc>
              <a:spcBef>
                <a:spcPts val="0"/>
              </a:spcBef>
              <a:spcAft>
                <a:spcPts val="0"/>
              </a:spcAft>
              <a:buSzPts val="1400"/>
              <a:buNone/>
            </a:pPr>
            <a:endParaRPr b="0" i="0" dirty="0">
              <a:solidFill>
                <a:srgbClr val="0F1111"/>
              </a:solidFill>
              <a:latin typeface="Arial"/>
              <a:ea typeface="Arial"/>
              <a:cs typeface="Arial"/>
              <a:sym typeface="Arial"/>
            </a:endParaRPr>
          </a:p>
          <a:p>
            <a:pPr marL="0" lvl="0" indent="0" algn="l" rtl="0">
              <a:lnSpc>
                <a:spcPct val="100000"/>
              </a:lnSpc>
              <a:spcBef>
                <a:spcPts val="0"/>
              </a:spcBef>
              <a:spcAft>
                <a:spcPts val="0"/>
              </a:spcAft>
              <a:buSzPts val="1400"/>
              <a:buNone/>
            </a:pPr>
            <a:r>
              <a:rPr lang="en-AU" b="1" i="0" dirty="0">
                <a:solidFill>
                  <a:srgbClr val="000000"/>
                </a:solidFill>
                <a:latin typeface="Arial"/>
                <a:ea typeface="Arial"/>
                <a:cs typeface="Arial"/>
                <a:sym typeface="Arial"/>
              </a:rPr>
              <a:t>Title: Career Paths: Command &amp; Control</a:t>
            </a:r>
            <a:endParaRPr dirty="0"/>
          </a:p>
          <a:p>
            <a:pPr marL="0" lvl="0" indent="0" algn="l" rtl="0">
              <a:lnSpc>
                <a:spcPct val="100000"/>
              </a:lnSpc>
              <a:spcBef>
                <a:spcPts val="0"/>
              </a:spcBef>
              <a:spcAft>
                <a:spcPts val="0"/>
              </a:spcAft>
              <a:buSzPts val="1400"/>
              <a:buNone/>
            </a:pPr>
            <a:r>
              <a:rPr lang="en-AU" b="0" i="0" dirty="0">
                <a:solidFill>
                  <a:srgbClr val="000000"/>
                </a:solidFill>
                <a:latin typeface="Arial"/>
                <a:ea typeface="Arial"/>
                <a:cs typeface="Arial"/>
                <a:sym typeface="Arial"/>
              </a:rPr>
              <a:t>ISBN: 978-1-4715-6249-5</a:t>
            </a:r>
            <a:endParaRPr dirty="0"/>
          </a:p>
          <a:p>
            <a:pPr marL="0" lvl="0" indent="0" algn="l" rtl="0">
              <a:lnSpc>
                <a:spcPct val="100000"/>
              </a:lnSpc>
              <a:spcBef>
                <a:spcPts val="0"/>
              </a:spcBef>
              <a:spcAft>
                <a:spcPts val="0"/>
              </a:spcAft>
              <a:buSzPts val="1400"/>
              <a:buNone/>
            </a:pPr>
            <a:r>
              <a:rPr lang="en-AU" b="0" i="0" dirty="0">
                <a:solidFill>
                  <a:srgbClr val="000000"/>
                </a:solidFill>
                <a:latin typeface="Arial"/>
                <a:ea typeface="Arial"/>
                <a:cs typeface="Arial"/>
                <a:sym typeface="Arial"/>
              </a:rPr>
              <a:t>Level: A1, </a:t>
            </a:r>
            <a:r>
              <a:rPr lang="en-AU" b="0" i="0" dirty="0" err="1">
                <a:solidFill>
                  <a:srgbClr val="000000"/>
                </a:solidFill>
                <a:latin typeface="Arial"/>
                <a:ea typeface="Arial"/>
                <a:cs typeface="Arial"/>
                <a:sym typeface="Arial"/>
              </a:rPr>
              <a:t>A2</a:t>
            </a:r>
            <a:r>
              <a:rPr lang="en-AU" b="0" i="0" dirty="0">
                <a:solidFill>
                  <a:srgbClr val="000000"/>
                </a:solidFill>
                <a:latin typeface="Arial"/>
                <a:ea typeface="Arial"/>
                <a:cs typeface="Arial"/>
                <a:sym typeface="Arial"/>
              </a:rPr>
              <a:t> &amp; </a:t>
            </a:r>
            <a:r>
              <a:rPr lang="en-AU" b="0" i="0" dirty="0" err="1">
                <a:solidFill>
                  <a:srgbClr val="000000"/>
                </a:solidFill>
                <a:latin typeface="Arial"/>
                <a:ea typeface="Arial"/>
                <a:cs typeface="Arial"/>
                <a:sym typeface="Arial"/>
              </a:rPr>
              <a:t>B1</a:t>
            </a:r>
            <a:endParaRPr b="0" i="0"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AU" b="0" i="0" dirty="0">
                <a:solidFill>
                  <a:srgbClr val="000000"/>
                </a:solidFill>
                <a:latin typeface="Arial"/>
                <a:ea typeface="Arial"/>
                <a:cs typeface="Arial"/>
                <a:sym typeface="Arial"/>
              </a:rPr>
              <a:t>Authors: John Taylor, Jeff Zeter, Eli publishing, </a:t>
            </a:r>
            <a:r>
              <a:rPr lang="en-AU" b="1" i="0" dirty="0">
                <a:solidFill>
                  <a:srgbClr val="000000"/>
                </a:solidFill>
                <a:latin typeface="Arial"/>
                <a:ea typeface="Arial"/>
                <a:cs typeface="Arial"/>
                <a:sym typeface="Arial"/>
              </a:rPr>
              <a:t>2017</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b="1" i="0" dirty="0">
                <a:solidFill>
                  <a:srgbClr val="000000"/>
                </a:solidFill>
                <a:latin typeface="Arial"/>
                <a:ea typeface="Arial"/>
                <a:cs typeface="Arial"/>
                <a:sym typeface="Arial"/>
              </a:rPr>
              <a:t>Check Your Vocabulary for Military English</a:t>
            </a:r>
            <a:endParaRPr dirty="0"/>
          </a:p>
          <a:p>
            <a:pPr marL="0" lvl="0" indent="0" algn="l" rtl="0">
              <a:lnSpc>
                <a:spcPct val="100000"/>
              </a:lnSpc>
              <a:spcBef>
                <a:spcPts val="0"/>
              </a:spcBef>
              <a:spcAft>
                <a:spcPts val="0"/>
              </a:spcAft>
              <a:buSzPts val="1400"/>
              <a:buNone/>
            </a:pPr>
            <a:r>
              <a:rPr lang="en-AU" b="1" i="0" dirty="0">
                <a:solidFill>
                  <a:srgbClr val="000000"/>
                </a:solidFill>
                <a:latin typeface="Arial"/>
                <a:ea typeface="Arial"/>
                <a:cs typeface="Arial"/>
                <a:sym typeface="Arial"/>
              </a:rPr>
              <a:t>R. Bowyer, 2015</a:t>
            </a:r>
            <a:endParaRPr b="0" i="0" dirty="0">
              <a:solidFill>
                <a:srgbClr val="777674"/>
              </a:solidFill>
              <a:latin typeface="Manrope"/>
              <a:ea typeface="Manrope"/>
              <a:cs typeface="Manrope"/>
              <a:sym typeface="Manrope"/>
            </a:endParaRPr>
          </a:p>
          <a:p>
            <a:pPr marL="0" lvl="0" indent="0" algn="l" rtl="0">
              <a:lnSpc>
                <a:spcPct val="100000"/>
              </a:lnSpc>
              <a:spcBef>
                <a:spcPts val="0"/>
              </a:spcBef>
              <a:spcAft>
                <a:spcPts val="0"/>
              </a:spcAft>
              <a:buSzPts val="1400"/>
              <a:buNone/>
            </a:pPr>
            <a:r>
              <a:rPr lang="en-AU" b="0" i="0" dirty="0">
                <a:solidFill>
                  <a:srgbClr val="777674"/>
                </a:solidFill>
                <a:latin typeface="Manrope"/>
                <a:ea typeface="Manrope"/>
                <a:cs typeface="Manrope"/>
                <a:sym typeface="Manrope"/>
              </a:rPr>
              <a:t>Bloomsbury Publishing</a:t>
            </a:r>
            <a:endParaRPr dirty="0"/>
          </a:p>
          <a:p>
            <a:pPr marL="0" lvl="0" indent="0" algn="l" rtl="0">
              <a:lnSpc>
                <a:spcPct val="100000"/>
              </a:lnSpc>
              <a:spcBef>
                <a:spcPts val="0"/>
              </a:spcBef>
              <a:spcAft>
                <a:spcPts val="0"/>
              </a:spcAft>
              <a:buSzPts val="1400"/>
              <a:buNone/>
            </a:pPr>
            <a:endParaRPr b="0" i="0" dirty="0">
              <a:solidFill>
                <a:srgbClr val="777674"/>
              </a:solidFill>
              <a:latin typeface="Manrope"/>
              <a:ea typeface="Manrope"/>
              <a:cs typeface="Manrope"/>
              <a:sym typeface="Manrope"/>
            </a:endParaRPr>
          </a:p>
          <a:p>
            <a:pPr marL="0" lvl="0" indent="0" algn="l" rtl="0">
              <a:lnSpc>
                <a:spcPct val="100000"/>
              </a:lnSpc>
              <a:spcBef>
                <a:spcPts val="0"/>
              </a:spcBef>
              <a:spcAft>
                <a:spcPts val="0"/>
              </a:spcAft>
              <a:buSzPts val="1400"/>
              <a:buNone/>
            </a:pPr>
            <a:r>
              <a:rPr lang="en-AU" b="1" i="0" u="none" strike="noStrike" dirty="0">
                <a:solidFill>
                  <a:srgbClr val="0F1111"/>
                </a:solidFill>
                <a:latin typeface="Arial"/>
                <a:ea typeface="Arial"/>
                <a:cs typeface="Arial"/>
                <a:sym typeface="Arial"/>
              </a:rPr>
              <a:t>Campaign 2 Student Book </a:t>
            </a:r>
            <a:r>
              <a:rPr lang="en-AU" b="1" i="0" u="none" strike="noStrike" dirty="0">
                <a:solidFill>
                  <a:srgbClr val="565959"/>
                </a:solidFill>
                <a:latin typeface="Arial"/>
                <a:ea typeface="Arial"/>
                <a:cs typeface="Arial"/>
                <a:sym typeface="Arial"/>
              </a:rPr>
              <a:t>Paperback – 1 January </a:t>
            </a:r>
            <a:r>
              <a:rPr lang="en-AU" b="1" i="0" u="none" strike="noStrike" dirty="0">
                <a:solidFill>
                  <a:srgbClr val="FF0000"/>
                </a:solidFill>
                <a:latin typeface="Arial"/>
                <a:ea typeface="Arial"/>
                <a:cs typeface="Arial"/>
                <a:sym typeface="Arial"/>
              </a:rPr>
              <a:t>2005 – </a:t>
            </a:r>
            <a:r>
              <a:rPr lang="en-AU" b="0" i="0" u="none" strike="noStrike" dirty="0">
                <a:solidFill>
                  <a:srgbClr val="FF0000"/>
                </a:solidFill>
                <a:latin typeface="Arial"/>
                <a:ea typeface="Arial"/>
                <a:cs typeface="Arial"/>
                <a:sym typeface="Arial"/>
              </a:rPr>
              <a:t>this is what is most used in the region, and it’s the oldest</a:t>
            </a:r>
            <a:endParaRPr dirty="0"/>
          </a:p>
          <a:p>
            <a:pPr marL="0" lvl="0" indent="0" algn="l" rtl="0">
              <a:lnSpc>
                <a:spcPct val="100000"/>
              </a:lnSpc>
              <a:spcBef>
                <a:spcPts val="0"/>
              </a:spcBef>
              <a:spcAft>
                <a:spcPts val="0"/>
              </a:spcAft>
              <a:buSzPts val="1400"/>
              <a:buNone/>
            </a:pPr>
            <a:r>
              <a:rPr lang="en-AU" b="0" i="0" dirty="0">
                <a:solidFill>
                  <a:srgbClr val="0F1111"/>
                </a:solidFill>
                <a:latin typeface="Arial"/>
                <a:ea typeface="Arial"/>
                <a:cs typeface="Arial"/>
                <a:sym typeface="Arial"/>
              </a:rPr>
              <a:t>by </a:t>
            </a:r>
            <a:r>
              <a:rPr lang="en-AU" b="0" i="0" u="sng" strike="noStrike" dirty="0">
                <a:solidFill>
                  <a:srgbClr val="007185"/>
                </a:solidFill>
                <a:latin typeface="Arial"/>
                <a:ea typeface="Arial"/>
                <a:cs typeface="Arial"/>
                <a:sym typeface="Arial"/>
                <a:hlinkClick r:id="rId4">
                  <a:extLst>
                    <a:ext uri="{A12FA001-AC4F-418D-AE19-62706E023703}">
                      <ahyp:hlinkClr xmlns:ahyp="http://schemas.microsoft.com/office/drawing/2018/hyperlinkcolor" val="tx"/>
                    </a:ext>
                  </a:extLst>
                </a:hlinkClick>
              </a:rPr>
              <a:t>Simon et al Mellor - Clark </a:t>
            </a:r>
            <a:r>
              <a:rPr lang="en-AU" b="0" i="0" dirty="0">
                <a:solidFill>
                  <a:srgbClr val="565959"/>
                </a:solidFill>
                <a:latin typeface="Arial"/>
                <a:ea typeface="Arial"/>
                <a:cs typeface="Arial"/>
                <a:sym typeface="Arial"/>
              </a:rPr>
              <a:t>(Author)</a:t>
            </a:r>
            <a:endParaRPr b="0" i="0" dirty="0">
              <a:solidFill>
                <a:srgbClr val="0F1111"/>
              </a:solidFill>
              <a:latin typeface="Arial"/>
              <a:ea typeface="Arial"/>
              <a:cs typeface="Arial"/>
              <a:sym typeface="Arial"/>
            </a:endParaRPr>
          </a:p>
          <a:p>
            <a:pPr marL="0" lvl="0" indent="0" algn="l" rtl="0">
              <a:lnSpc>
                <a:spcPct val="100000"/>
              </a:lnSpc>
              <a:spcBef>
                <a:spcPts val="0"/>
              </a:spcBef>
              <a:spcAft>
                <a:spcPts val="0"/>
              </a:spcAft>
              <a:buSzPts val="1400"/>
              <a:buNone/>
            </a:pPr>
            <a:endParaRPr b="0" i="0" dirty="0">
              <a:solidFill>
                <a:srgbClr val="777674"/>
              </a:solidFill>
              <a:latin typeface="Manrope"/>
              <a:ea typeface="Manrope"/>
              <a:cs typeface="Manrope"/>
              <a:sym typeface="Manrope"/>
            </a:endParaRPr>
          </a:p>
          <a:p>
            <a:pPr marL="0" lvl="0" indent="0" algn="l" rtl="0">
              <a:lnSpc>
                <a:spcPct val="100000"/>
              </a:lnSpc>
              <a:spcBef>
                <a:spcPts val="0"/>
              </a:spcBef>
              <a:spcAft>
                <a:spcPts val="0"/>
              </a:spcAft>
              <a:buSzPts val="1400"/>
              <a:buNone/>
            </a:pPr>
            <a:endParaRPr dirty="0"/>
          </a:p>
        </p:txBody>
      </p:sp>
      <p:sp>
        <p:nvSpPr>
          <p:cNvPr id="178" name="Google Shape;1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So our project decided to NOT make a book, but to be a little more flexible in approach and use our website as a store of materials for teachers to download from.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Each resource is a Teacher version as well as student worksheet and where appropriate audio files. </a:t>
            </a:r>
            <a:endParaRPr dirty="0"/>
          </a:p>
          <a:p>
            <a:pPr marL="0" marR="0" lvl="0" indent="0" algn="l" rtl="0">
              <a:lnSpc>
                <a:spcPct val="100000"/>
              </a:lnSpc>
              <a:spcBef>
                <a:spcPts val="0"/>
              </a:spcBef>
              <a:spcAft>
                <a:spcPts val="0"/>
              </a:spcAft>
              <a:buClr>
                <a:schemeClr val="dk1"/>
              </a:buClr>
              <a:buSzPts val="1200"/>
              <a:buFont typeface="Calibri"/>
              <a:buNone/>
            </a:pPr>
            <a:r>
              <a:rPr lang="en-AU" dirty="0"/>
              <a:t>Students’ version has tasks and </a:t>
            </a:r>
            <a:r>
              <a:rPr lang="en-AU" dirty="0" err="1"/>
              <a:t>usu</a:t>
            </a:r>
            <a:r>
              <a:rPr lang="en-AU" dirty="0"/>
              <a:t> a QR code for a </a:t>
            </a:r>
            <a:r>
              <a:rPr lang="en-AU" dirty="0" err="1"/>
              <a:t>quizlet</a:t>
            </a:r>
            <a:r>
              <a:rPr lang="en-AU" dirty="0"/>
              <a:t> activity, and a </a:t>
            </a:r>
            <a:r>
              <a:rPr lang="en-AU" dirty="0" err="1"/>
              <a:t>youtube</a:t>
            </a:r>
            <a:r>
              <a:rPr lang="en-AU" dirty="0"/>
              <a:t> video for extended listening.</a:t>
            </a:r>
            <a:endParaRPr dirty="0"/>
          </a:p>
          <a:p>
            <a:pPr marL="0" marR="0" lvl="0" indent="0" algn="l" rtl="0">
              <a:lnSpc>
                <a:spcPct val="100000"/>
              </a:lnSpc>
              <a:spcBef>
                <a:spcPts val="0"/>
              </a:spcBef>
              <a:spcAft>
                <a:spcPts val="0"/>
              </a:spcAft>
              <a:buClr>
                <a:schemeClr val="dk1"/>
              </a:buClr>
              <a:buSzPts val="1200"/>
              <a:buFont typeface="Calibri"/>
              <a:buNone/>
            </a:pPr>
            <a:r>
              <a:rPr lang="en-AU" dirty="0"/>
              <a:t>The teachers’ versions have the exact same plus the answers, guidance on how to run the activities, as needed, as well other ideas and </a:t>
            </a:r>
            <a:r>
              <a:rPr lang="en-AU" dirty="0" err="1"/>
              <a:t>talso</a:t>
            </a:r>
            <a:r>
              <a:rPr lang="en-AU" dirty="0"/>
              <a:t> </a:t>
            </a:r>
            <a:r>
              <a:rPr lang="en-AU" dirty="0" err="1"/>
              <a:t>tapescript</a:t>
            </a:r>
            <a:r>
              <a:rPr lang="en-AU" dirty="0"/>
              <a:t> and audio files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Why </a:t>
            </a:r>
            <a:r>
              <a:rPr lang="en-AU" dirty="0" err="1"/>
              <a:t>harddcopies</a:t>
            </a:r>
            <a:r>
              <a:rPr lang="en-AU" dirty="0"/>
              <a:t>/ teacher facing? </a:t>
            </a:r>
            <a:r>
              <a:rPr lang="en-AU" dirty="0" err="1"/>
              <a:t>Bc</a:t>
            </a:r>
            <a:r>
              <a:rPr lang="en-AU" dirty="0"/>
              <a:t> looking at target that is still quite conservative when it comes to learning. We discussed a mobile app that was student facing for the delivery of these but in the end thought we’d go this route first.</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b="0" i="0" dirty="0">
                <a:solidFill>
                  <a:srgbClr val="4D5156"/>
                </a:solidFill>
                <a:latin typeface="Arial"/>
                <a:ea typeface="Arial"/>
                <a:cs typeface="Arial"/>
                <a:sym typeface="Arial"/>
              </a:rPr>
              <a:t>There are two different formats of classroom materials – one for shorter periods of classroom time meaning teachers can use this as a filler or warmer, one for longer ‘whole lessons’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Shorter: Vocab Builders: VBs contain vocabulary work – present and practise.  Duration: 30- 60 min. Focus is on concrete vocab that can be presented or exemplified  via images.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Longer: Lessons: Lessons contain ME vocabulary work, integrated with the practice of one or more language </a:t>
            </a:r>
            <a:r>
              <a:rPr lang="en-AU" dirty="0" err="1"/>
              <a:t>macroskills</a:t>
            </a:r>
            <a:r>
              <a:rPr lang="en-AU" dirty="0"/>
              <a:t> </a:t>
            </a:r>
            <a:r>
              <a:rPr lang="en-AU" dirty="0" err="1"/>
              <a:t>eg</a:t>
            </a:r>
            <a:r>
              <a:rPr lang="en-AU" dirty="0"/>
              <a:t> reading, listening, speaking and writing. It’s generally a text-based presentation of the vocab with pre and post language and skills practice. Duration: 60-90 min. Teachers are encouraged to use lessons in their entirety or to use a combination of one or more tasks in a lesson/worksheet to suit their needs. </a:t>
            </a:r>
            <a:endParaRPr dirty="0"/>
          </a:p>
          <a:p>
            <a:pPr marL="0" lvl="0" indent="0" algn="l" rtl="0">
              <a:lnSpc>
                <a:spcPct val="100000"/>
              </a:lnSpc>
              <a:spcBef>
                <a:spcPts val="0"/>
              </a:spcBef>
              <a:spcAft>
                <a:spcPts val="0"/>
              </a:spcAft>
              <a:buSzPts val="1400"/>
              <a:buNone/>
            </a:pPr>
            <a:endParaRPr b="0" i="0" dirty="0">
              <a:solidFill>
                <a:srgbClr val="4D5156"/>
              </a:solidFill>
              <a:latin typeface="Arial"/>
              <a:ea typeface="Arial"/>
              <a:cs typeface="Arial"/>
              <a:sym typeface="Arial"/>
            </a:endParaRPr>
          </a:p>
          <a:p>
            <a:pPr marL="0" lvl="0" indent="0" algn="l" rtl="0">
              <a:lnSpc>
                <a:spcPct val="100000"/>
              </a:lnSpc>
              <a:spcBef>
                <a:spcPts val="0"/>
              </a:spcBef>
              <a:spcAft>
                <a:spcPts val="0"/>
              </a:spcAft>
              <a:buSzPts val="1400"/>
              <a:buNone/>
            </a:pPr>
            <a:r>
              <a:rPr lang="en-AU" dirty="0"/>
              <a:t>The target audience is what we like to consider our partner language schools operating in the region providing English as a second / foreign language instruction to military personnel. The materials based on topics / themes developed from needs analysis survey and focus group discussions with these stakeholders.  The main concept will be generic military English – each lesson addresses themes/scenarios which are relevant to a wide variety of English learners from their military contexts. The materials are pitched at all services, army, navy and air force, but considering the lack of an air force for many of our partners this </a:t>
            </a:r>
            <a:r>
              <a:rPr lang="en-AU" dirty="0" err="1"/>
              <a:t>sthg</a:t>
            </a:r>
            <a:r>
              <a:rPr lang="en-AU" dirty="0"/>
              <a:t> we do less of.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Level: Pre-Intermediate – Intermediate – largest target audience for English language schools in the region.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What the materials are not….</a:t>
            </a:r>
            <a:endParaRPr dirty="0"/>
          </a:p>
          <a:p>
            <a:pPr marL="171450" marR="0" lvl="0" indent="-171450" algn="l" rtl="0">
              <a:lnSpc>
                <a:spcPct val="100000"/>
              </a:lnSpc>
              <a:spcBef>
                <a:spcPts val="0"/>
              </a:spcBef>
              <a:spcAft>
                <a:spcPts val="0"/>
              </a:spcAft>
              <a:buClr>
                <a:schemeClr val="dk1"/>
              </a:buClr>
              <a:buSzPts val="1200"/>
              <a:buFont typeface="Calibri"/>
              <a:buChar char="-"/>
            </a:pPr>
            <a:r>
              <a:rPr lang="en-AU" dirty="0"/>
              <a:t>a book of lists of vocabulary </a:t>
            </a:r>
            <a:r>
              <a:rPr lang="en-AU" b="0" i="0" dirty="0">
                <a:solidFill>
                  <a:srgbClr val="4D5156"/>
                </a:solidFill>
                <a:latin typeface="Arial"/>
                <a:ea typeface="Arial"/>
                <a:cs typeface="Arial"/>
                <a:sym typeface="Arial"/>
              </a:rPr>
              <a:t>translated into another language/ a glossary of terms that have no context – that wouldn’t work within our multi-lingual context anyway</a:t>
            </a:r>
            <a:endParaRPr dirty="0"/>
          </a:p>
          <a:p>
            <a:pPr marL="171450" lvl="0" indent="-171450" algn="l" rtl="0">
              <a:lnSpc>
                <a:spcPct val="100000"/>
              </a:lnSpc>
              <a:spcBef>
                <a:spcPts val="0"/>
              </a:spcBef>
              <a:spcAft>
                <a:spcPts val="0"/>
              </a:spcAft>
              <a:buClr>
                <a:schemeClr val="dk1"/>
              </a:buClr>
              <a:buSzPts val="1200"/>
              <a:buFont typeface="Calibri"/>
              <a:buChar char="-"/>
            </a:pPr>
            <a:r>
              <a:rPr lang="en-AU" dirty="0"/>
              <a:t>It is not </a:t>
            </a:r>
            <a:r>
              <a:rPr lang="en-AU" dirty="0" err="1"/>
              <a:t>ADF</a:t>
            </a:r>
            <a:r>
              <a:rPr lang="en-AU" dirty="0"/>
              <a:t> slang / Aussie slang whilst trying to incorporate </a:t>
            </a:r>
            <a:r>
              <a:rPr lang="en-AU" dirty="0" err="1"/>
              <a:t>ADF</a:t>
            </a:r>
            <a:r>
              <a:rPr lang="en-AU" dirty="0"/>
              <a:t> imagery and ‘presence’ they are also meant to be English for an international audience</a:t>
            </a:r>
            <a:endParaRPr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AU" b="0" i="0" dirty="0">
                <a:solidFill>
                  <a:schemeClr val="dk1"/>
                </a:solidFill>
                <a:latin typeface="Calibri"/>
                <a:ea typeface="Calibri"/>
                <a:cs typeface="Calibri"/>
                <a:sym typeface="Calibri"/>
              </a:rPr>
              <a:t>What ARE they then? </a:t>
            </a:r>
            <a:endParaRPr dirty="0"/>
          </a:p>
          <a:p>
            <a:pPr marL="171450" lvl="0" indent="-95250" algn="l" rtl="0">
              <a:lnSpc>
                <a:spcPct val="100000"/>
              </a:lnSpc>
              <a:spcBef>
                <a:spcPts val="0"/>
              </a:spcBef>
              <a:spcAft>
                <a:spcPts val="0"/>
              </a:spcAft>
              <a:buClr>
                <a:schemeClr val="dk1"/>
              </a:buClr>
              <a:buSzPts val="1200"/>
              <a:buFont typeface="Calibri"/>
              <a:buNone/>
            </a:pPr>
            <a:endParaRPr b="0" i="0" dirty="0">
              <a:solidFill>
                <a:srgbClr val="4D5156"/>
              </a:solidFill>
              <a:latin typeface="Arial"/>
              <a:ea typeface="Arial"/>
              <a:cs typeface="Arial"/>
              <a:sym typeface="Arial"/>
            </a:endParaRPr>
          </a:p>
          <a:p>
            <a:pPr marL="0" lvl="0" indent="0" algn="l" rtl="0">
              <a:lnSpc>
                <a:spcPct val="100000"/>
              </a:lnSpc>
              <a:spcBef>
                <a:spcPts val="0"/>
              </a:spcBef>
              <a:spcAft>
                <a:spcPts val="0"/>
              </a:spcAft>
              <a:buSzPts val="1400"/>
              <a:buNone/>
            </a:pPr>
            <a:r>
              <a:rPr lang="en-AU" b="0" i="0" dirty="0">
                <a:solidFill>
                  <a:srgbClr val="4D5156"/>
                </a:solidFill>
                <a:latin typeface="Arial"/>
                <a:ea typeface="Arial"/>
                <a:cs typeface="Arial"/>
                <a:sym typeface="Arial"/>
              </a:rPr>
              <a:t>They ARE classroom ready resources for teachers to help them integrate Military English into lessons / courses. The materials being made for teachers to manipulate how they see best fits their circumstances. </a:t>
            </a:r>
            <a:endParaRPr dirty="0"/>
          </a:p>
          <a:p>
            <a:pPr marL="0" lvl="0" indent="0" algn="l" rtl="0">
              <a:lnSpc>
                <a:spcPct val="100000"/>
              </a:lnSpc>
              <a:spcBef>
                <a:spcPts val="0"/>
              </a:spcBef>
              <a:spcAft>
                <a:spcPts val="0"/>
              </a:spcAft>
              <a:buSzPts val="1400"/>
              <a:buNone/>
            </a:pPr>
            <a:endParaRPr dirty="0"/>
          </a:p>
        </p:txBody>
      </p:sp>
      <p:sp>
        <p:nvSpPr>
          <p:cNvPr id="197" name="Google Shape;1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So, we’ll be going to this site in a minute.</a:t>
            </a:r>
          </a:p>
          <a:p>
            <a:pPr marL="0" lvl="0" indent="0" algn="l" rtl="0">
              <a:lnSpc>
                <a:spcPct val="100000"/>
              </a:lnSpc>
              <a:spcBef>
                <a:spcPts val="0"/>
              </a:spcBef>
              <a:spcAft>
                <a:spcPts val="0"/>
              </a:spcAft>
              <a:buSzPts val="1400"/>
              <a:buNone/>
            </a:pPr>
            <a:r>
              <a:rPr lang="en-AU" dirty="0"/>
              <a:t>You’ll see on the landing page, tabs for VB – Lessons Listening – Lessons – Reading – Teacher Resources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Activity: AB on the table, As go to Lesson – Listening and Cs go to a Lesson – Reading of your own choice. Note, no –one is looking at VB </a:t>
            </a:r>
            <a:r>
              <a:rPr lang="en-AU" dirty="0" err="1"/>
              <a:t>bc</a:t>
            </a:r>
            <a:r>
              <a:rPr lang="en-AU" dirty="0"/>
              <a:t> concrete vocab so no ‘definitions’ as such on these materials but just images that ‘define’ the item.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Pls, look thru the material, the ss HO, the Ts notes (listen to the audio if you like). Also look at the vocab / vocab table in the lesson. </a:t>
            </a:r>
          </a:p>
          <a:p>
            <a:pPr marL="0" lvl="0" indent="0" algn="l" rtl="0">
              <a:lnSpc>
                <a:spcPct val="100000"/>
              </a:lnSpc>
              <a:spcBef>
                <a:spcPts val="0"/>
              </a:spcBef>
              <a:spcAft>
                <a:spcPts val="0"/>
              </a:spcAft>
              <a:buSzPts val="1400"/>
              <a:buNone/>
            </a:pPr>
            <a:r>
              <a:rPr lang="en-AU" dirty="0"/>
              <a:t>Do the matching task in your head, if you like – do the matches work for you? </a:t>
            </a:r>
          </a:p>
          <a:p>
            <a:pPr marL="0" lvl="0" indent="0" algn="l" rtl="0">
              <a:lnSpc>
                <a:spcPct val="100000"/>
              </a:lnSpc>
              <a:spcBef>
                <a:spcPts val="0"/>
              </a:spcBef>
              <a:spcAft>
                <a:spcPts val="0"/>
              </a:spcAft>
              <a:buSzPts val="1400"/>
              <a:buNone/>
            </a:pPr>
            <a:r>
              <a:rPr lang="en-AU" dirty="0"/>
              <a:t>Any comments on the definitions – you are going to play the role of ‘critical friend’ here.</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Give you max </a:t>
            </a:r>
            <a:r>
              <a:rPr lang="en-AU" dirty="0" err="1"/>
              <a:t>5mins</a:t>
            </a:r>
            <a:r>
              <a:rPr lang="en-AU" dirty="0"/>
              <a:t>.  Then re group for another </a:t>
            </a:r>
            <a:r>
              <a:rPr lang="en-AU" dirty="0" err="1"/>
              <a:t>10mins</a:t>
            </a:r>
            <a:r>
              <a:rPr lang="en-AU" dirty="0"/>
              <a:t> to  meet </a:t>
            </a:r>
            <a:r>
              <a:rPr lang="en-AU" dirty="0" err="1"/>
              <a:t>s.o</a:t>
            </a:r>
            <a:r>
              <a:rPr lang="en-AU" dirty="0"/>
              <a:t> who looked at the other style of Lesson and describe the material you looked at: topic, tasks and if the vocab definitions work for you.</a:t>
            </a:r>
            <a:endParaRPr dirty="0"/>
          </a:p>
          <a:p>
            <a:pPr marL="0" lvl="0" indent="0" algn="l" rtl="0">
              <a:lnSpc>
                <a:spcPct val="100000"/>
              </a:lnSpc>
              <a:spcBef>
                <a:spcPts val="0"/>
              </a:spcBef>
              <a:spcAft>
                <a:spcPts val="0"/>
              </a:spcAft>
              <a:buSzPts val="1400"/>
              <a:buNone/>
            </a:pPr>
            <a:endParaRPr dirty="0"/>
          </a:p>
        </p:txBody>
      </p:sp>
      <p:sp>
        <p:nvSpPr>
          <p:cNvPr id="205" name="Google Shape;2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Let’s go – scan the QR code to go to the website on your phone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Activity:  - anyone need instructions again?</a:t>
            </a:r>
          </a:p>
          <a:p>
            <a:pPr marL="0" lvl="0" indent="0" algn="l" rtl="0">
              <a:lnSpc>
                <a:spcPct val="100000"/>
              </a:lnSpc>
              <a:spcBef>
                <a:spcPts val="0"/>
              </a:spcBef>
              <a:spcAft>
                <a:spcPts val="0"/>
              </a:spcAft>
              <a:buSzPts val="1400"/>
              <a:buNone/>
            </a:pPr>
            <a:r>
              <a:rPr lang="en-AU" dirty="0"/>
              <a:t>5 mins max for exploring mats, then 5-10 mins chatting w partner</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go to a Lesson – Listening if you are seated on my right, but if you are on the left, go to a Lesson – Reading of your own choice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Have a look at a lesson, the ss HO, the Ts notes and then in particular look at the vocab table in the lesson.</a:t>
            </a:r>
            <a:endParaRPr dirty="0"/>
          </a:p>
          <a:p>
            <a:pPr marL="0" lvl="0" indent="0" algn="l" rtl="0">
              <a:lnSpc>
                <a:spcPct val="100000"/>
              </a:lnSpc>
              <a:spcBef>
                <a:spcPts val="0"/>
              </a:spcBef>
              <a:spcAft>
                <a:spcPts val="0"/>
              </a:spcAft>
              <a:buSzPts val="1400"/>
              <a:buNone/>
            </a:pPr>
            <a:r>
              <a:rPr lang="en-AU" dirty="0"/>
              <a:t>Do the matching, do you agree with the definitions?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Re group – meet </a:t>
            </a:r>
            <a:r>
              <a:rPr lang="en-AU" dirty="0" err="1"/>
              <a:t>s.o</a:t>
            </a:r>
            <a:r>
              <a:rPr lang="en-AU" dirty="0"/>
              <a:t> who looked at the other style of Lesson and describe the material you looked at: topic, tasks and if the vocab definitions work for you.</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FB = FB from activity: any positives you saw?  did you see whose definitions could be improved? Pls let me know.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FB from the grp –</a:t>
            </a:r>
            <a:r>
              <a:rPr lang="en-AU" dirty="0" err="1"/>
              <a:t>Q’ns</a:t>
            </a:r>
            <a:r>
              <a:rPr lang="en-AU" dirty="0"/>
              <a:t> or comments about the materials?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14" name="Google Shape;2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So, now that you’ve seen some of the materials and know the context like to focus on the second half of this workshop – challenges for materials developers.</a:t>
            </a:r>
            <a:endParaRPr dirty="0"/>
          </a:p>
          <a:p>
            <a:pPr marL="0" marR="0" lvl="0" indent="0" algn="l" rtl="0">
              <a:lnSpc>
                <a:spcPct val="100000"/>
              </a:lnSpc>
              <a:spcBef>
                <a:spcPts val="0"/>
              </a:spcBef>
              <a:spcAft>
                <a:spcPts val="0"/>
              </a:spcAft>
              <a:buClr>
                <a:schemeClr val="dk1"/>
              </a:buClr>
              <a:buSzPts val="1200"/>
              <a:buFont typeface="Calibri"/>
              <a:buNone/>
            </a:pPr>
            <a:r>
              <a:rPr lang="en-AU" dirty="0"/>
              <a:t>First, let’s think about this – what challenges have you faced / do you face? Can you imagine any difficulties my team might be facing?</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Can you find </a:t>
            </a:r>
            <a:r>
              <a:rPr lang="en-AU" dirty="0" err="1"/>
              <a:t>s.o</a:t>
            </a:r>
            <a:r>
              <a:rPr lang="en-AU" dirty="0"/>
              <a:t> you haven’t spoken to you yet and have a brief discussion with them. </a:t>
            </a:r>
            <a:r>
              <a:rPr lang="en-AU" dirty="0" err="1"/>
              <a:t>10mins</a:t>
            </a:r>
            <a:r>
              <a:rPr lang="en-AU" dirty="0"/>
              <a:t>.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FB – thoughts?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223" name="Google Shape;2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So, now that you’ve seen some of the materials and know the context like to focus on the second half of this workshop – challenges for materials developers.</a:t>
            </a:r>
            <a:endParaRPr dirty="0"/>
          </a:p>
          <a:p>
            <a:pPr marL="0" marR="0" lvl="0" indent="0" algn="l" rtl="0">
              <a:lnSpc>
                <a:spcPct val="100000"/>
              </a:lnSpc>
              <a:spcBef>
                <a:spcPts val="0"/>
              </a:spcBef>
              <a:spcAft>
                <a:spcPts val="0"/>
              </a:spcAft>
              <a:buClr>
                <a:schemeClr val="dk1"/>
              </a:buClr>
              <a:buSzPts val="1200"/>
              <a:buFont typeface="Calibri"/>
              <a:buNone/>
            </a:pPr>
            <a:r>
              <a:rPr lang="en-AU" dirty="0"/>
              <a:t>What do I think is the issue?</a:t>
            </a:r>
            <a:endParaRPr dirty="0"/>
          </a:p>
          <a:p>
            <a:pPr marL="0" marR="0" lvl="0" indent="0" algn="l" rtl="0">
              <a:lnSpc>
                <a:spcPct val="100000"/>
              </a:lnSpc>
              <a:spcBef>
                <a:spcPts val="0"/>
              </a:spcBef>
              <a:spcAft>
                <a:spcPts val="0"/>
              </a:spcAft>
              <a:buClr>
                <a:schemeClr val="dk1"/>
              </a:buClr>
              <a:buSzPts val="1200"/>
              <a:buFont typeface="Calibri"/>
              <a:buNone/>
            </a:pPr>
            <a:r>
              <a:rPr lang="en-AU" dirty="0"/>
              <a:t>Having begin preparing this and reflecting back on the ;last 2 years of involvement in this project, my own summary is …. developers, texts, language, target audience – these are my challenges in the main, but for defining mil terminology, I think the two largest issues are the language itself and the level of my learners.</a:t>
            </a:r>
            <a:endParaRPr dirty="0"/>
          </a:p>
          <a:p>
            <a:pPr marL="0" marR="0" lvl="0" indent="0" algn="l" rtl="0">
              <a:lnSpc>
                <a:spcPct val="100000"/>
              </a:lnSpc>
              <a:spcBef>
                <a:spcPts val="0"/>
              </a:spcBef>
              <a:spcAft>
                <a:spcPts val="0"/>
              </a:spcAft>
              <a:buClr>
                <a:schemeClr val="dk1"/>
              </a:buClr>
              <a:buSzPts val="1200"/>
              <a:buFont typeface="Calibri"/>
              <a:buNone/>
            </a:pPr>
            <a:r>
              <a:rPr lang="en-AU" dirty="0"/>
              <a:t>So, let’s look at these two issues and consider ways forward with these.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AU" b="1" i="1" dirty="0"/>
              <a:t>Challenges for materials developers ….</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err="1"/>
              <a:t>civillian</a:t>
            </a:r>
            <a:r>
              <a:rPr lang="en-AU" dirty="0"/>
              <a:t> </a:t>
            </a:r>
            <a:r>
              <a:rPr lang="en-AU" dirty="0" err="1"/>
              <a:t>EFL</a:t>
            </a:r>
            <a:r>
              <a:rPr lang="en-AU" dirty="0"/>
              <a:t> teachers – who have much less, if any operational understanding of differences in words e.g. casings and shrapnel (I had thought they were the same, but not until an </a:t>
            </a:r>
            <a:r>
              <a:rPr lang="en-AU" dirty="0" err="1"/>
              <a:t>ADF</a:t>
            </a:r>
            <a:r>
              <a:rPr lang="en-AU" dirty="0"/>
              <a:t> colleague actually showed me a bullet and it’s parts did I understand the issue here!)</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a:t>military terminology/ language</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a:t>authentic texts</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a:t>Military English = ESP (usually high level language skills)</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a:t>ESP falls outside of </a:t>
            </a:r>
            <a:r>
              <a:rPr lang="en-AU" dirty="0" err="1"/>
              <a:t>CEFR</a:t>
            </a:r>
            <a:r>
              <a:rPr lang="en-AU" dirty="0"/>
              <a:t> / level descriptors a lot of the time so whilst we think we are but not a lot of other choice – use these but have to reply on / apply our own understanding of learners, language and levels</a:t>
            </a:r>
            <a:endParaRPr dirty="0"/>
          </a:p>
          <a:p>
            <a:pPr marL="342900" lvl="0" indent="-26670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AU" b="1" i="1" dirty="0"/>
              <a:t>…to create definitions of  military English for learners whose…..</a:t>
            </a:r>
            <a:endParaRPr dirty="0"/>
          </a:p>
          <a:p>
            <a:pPr marL="342900" lvl="0" indent="-342900" algn="l" rtl="0">
              <a:lnSpc>
                <a:spcPct val="100000"/>
              </a:lnSpc>
              <a:spcBef>
                <a:spcPts val="0"/>
              </a:spcBef>
              <a:spcAft>
                <a:spcPts val="0"/>
              </a:spcAft>
              <a:buClr>
                <a:schemeClr val="dk1"/>
              </a:buClr>
              <a:buSzPts val="1200"/>
              <a:buFont typeface="Calibri"/>
              <a:buChar char="-"/>
            </a:pPr>
            <a:r>
              <a:rPr lang="en-AU" dirty="0"/>
              <a:t>military and language backgrounds varied – cadets, army, navy, air force, police, </a:t>
            </a:r>
            <a:endParaRPr dirty="0"/>
          </a:p>
          <a:p>
            <a:pPr marL="342900" lvl="0" indent="-266700" algn="l" rtl="0">
              <a:lnSpc>
                <a:spcPct val="100000"/>
              </a:lnSpc>
              <a:spcBef>
                <a:spcPts val="0"/>
              </a:spcBef>
              <a:spcAft>
                <a:spcPts val="0"/>
              </a:spcAft>
              <a:buClr>
                <a:schemeClr val="dk1"/>
              </a:buClr>
              <a:buSzPts val="1200"/>
              <a:buFont typeface="Calibri"/>
              <a:buNone/>
            </a:pPr>
            <a:endParaRPr dirty="0"/>
          </a:p>
          <a:p>
            <a:pPr marL="342900" lvl="0" indent="-342900" algn="l" rtl="0">
              <a:lnSpc>
                <a:spcPct val="100000"/>
              </a:lnSpc>
              <a:spcBef>
                <a:spcPts val="0"/>
              </a:spcBef>
              <a:spcAft>
                <a:spcPts val="0"/>
              </a:spcAft>
              <a:buClr>
                <a:schemeClr val="dk1"/>
              </a:buClr>
              <a:buSzPts val="1200"/>
              <a:buFont typeface="Calibri"/>
              <a:buChar char="-"/>
            </a:pPr>
            <a:r>
              <a:rPr lang="en-AU" dirty="0"/>
              <a:t>English ‘type’ – US / UK  English vs AUS/ </a:t>
            </a:r>
            <a:r>
              <a:rPr lang="en-AU" dirty="0" err="1"/>
              <a:t>ADF</a:t>
            </a:r>
            <a:r>
              <a:rPr lang="en-AU" dirty="0"/>
              <a:t> English</a:t>
            </a:r>
            <a:endParaRPr dirty="0"/>
          </a:p>
          <a:p>
            <a:pPr marL="342900" lvl="0" indent="-266700" algn="l" rtl="0">
              <a:lnSpc>
                <a:spcPct val="100000"/>
              </a:lnSpc>
              <a:spcBef>
                <a:spcPts val="0"/>
              </a:spcBef>
              <a:spcAft>
                <a:spcPts val="0"/>
              </a:spcAft>
              <a:buClr>
                <a:schemeClr val="dk1"/>
              </a:buClr>
              <a:buSzPts val="1200"/>
              <a:buFont typeface="Calibri"/>
              <a:buNone/>
            </a:pPr>
            <a:endParaRPr dirty="0"/>
          </a:p>
          <a:p>
            <a:pPr marL="342900" lvl="0" indent="-342900" algn="l" rtl="0">
              <a:lnSpc>
                <a:spcPct val="100000"/>
              </a:lnSpc>
              <a:spcBef>
                <a:spcPts val="0"/>
              </a:spcBef>
              <a:spcAft>
                <a:spcPts val="0"/>
              </a:spcAft>
              <a:buClr>
                <a:schemeClr val="dk1"/>
              </a:buClr>
              <a:buSzPts val="1200"/>
              <a:buFont typeface="Calibri"/>
              <a:buChar char="-"/>
            </a:pPr>
            <a:r>
              <a:rPr lang="en-AU" dirty="0"/>
              <a:t>learners’ </a:t>
            </a:r>
            <a:r>
              <a:rPr lang="en-AU" dirty="0" err="1"/>
              <a:t>L1</a:t>
            </a:r>
            <a:r>
              <a:rPr lang="en-AU" dirty="0"/>
              <a:t> (non-romance) –no. of cognates </a:t>
            </a:r>
            <a:r>
              <a:rPr lang="en-AU" dirty="0" err="1"/>
              <a:t>btn</a:t>
            </a:r>
            <a:r>
              <a:rPr lang="en-AU" dirty="0"/>
              <a:t> English and most other languages in Indo-pacific (except for borrowings, ofc) are rare.</a:t>
            </a:r>
            <a:endParaRPr dirty="0"/>
          </a:p>
          <a:p>
            <a:pPr marL="0" lvl="0" indent="0" algn="l" rtl="0">
              <a:lnSpc>
                <a:spcPct val="100000"/>
              </a:lnSpc>
              <a:spcBef>
                <a:spcPts val="0"/>
              </a:spcBef>
              <a:spcAft>
                <a:spcPts val="0"/>
              </a:spcAft>
              <a:buClr>
                <a:schemeClr val="dk1"/>
              </a:buClr>
              <a:buSzPts val="1200"/>
              <a:buFont typeface="Calibri"/>
              <a:buNone/>
            </a:pPr>
            <a:r>
              <a:rPr lang="en-AU" dirty="0"/>
              <a:t>	As an example, </a:t>
            </a:r>
            <a:r>
              <a:rPr lang="en-AU" b="0" i="1" dirty="0">
                <a:solidFill>
                  <a:srgbClr val="000000"/>
                </a:solidFill>
                <a:latin typeface="Times New Roman"/>
                <a:ea typeface="Times New Roman"/>
                <a:cs typeface="Times New Roman"/>
                <a:sym typeface="Times New Roman"/>
              </a:rPr>
              <a:t>Bahasa Indonesia</a:t>
            </a:r>
            <a:r>
              <a:rPr lang="en-AU" b="0" i="0" dirty="0">
                <a:solidFill>
                  <a:srgbClr val="000000"/>
                </a:solidFill>
                <a:latin typeface="Times New Roman"/>
                <a:ea typeface="Times New Roman"/>
                <a:cs typeface="Times New Roman"/>
                <a:sym typeface="Times New Roman"/>
              </a:rPr>
              <a:t> is the official language of Indonesia. As such, it is spoken to some degree of fluency by over 220 million people, but oddly enough, less than 10% of the population actually speaks it as their mother tongue. The rest of the population speaks one of over 700 local languages and uses Indonesian only in formal situations or to communicate with other ethnic groups. Though there is a standardized version of the language, spoken on newscasts and printed in the national media, Indonesian varies from region to region. Despite it being a young and quite dynamic language in its many borrowings from English, Dutch and so on, </a:t>
            </a:r>
            <a:r>
              <a:rPr lang="en-AU" b="0" i="0" dirty="0">
                <a:solidFill>
                  <a:srgbClr val="54565A"/>
                </a:solidFill>
                <a:latin typeface="Arial"/>
                <a:ea typeface="Arial"/>
                <a:cs typeface="Arial"/>
                <a:sym typeface="Arial"/>
              </a:rPr>
              <a:t>English and Indonesian, however, are worlds apart, having West Germanic and Austronesian roots, respectively. </a:t>
            </a:r>
            <a:endParaRPr dirty="0"/>
          </a:p>
          <a:p>
            <a:pPr marL="0" lvl="0" indent="0" algn="l" rtl="0">
              <a:lnSpc>
                <a:spcPct val="100000"/>
              </a:lnSpc>
              <a:spcBef>
                <a:spcPts val="0"/>
              </a:spcBef>
              <a:spcAft>
                <a:spcPts val="0"/>
              </a:spcAft>
              <a:buSzPts val="1400"/>
              <a:buNone/>
            </a:pPr>
            <a:endParaRPr dirty="0"/>
          </a:p>
        </p:txBody>
      </p:sp>
      <p:sp>
        <p:nvSpPr>
          <p:cNvPr id="231" name="Google Shape;23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No. 1 Challenge – language of military – mil don’t wear cams only on their bodies, camouflage also in their ‘speak’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AU"/>
              <a:t>Our materials based as much as poss on using/ exploiting authentic texts, so as to address the actual language in use. </a:t>
            </a:r>
            <a:endParaRPr/>
          </a:p>
          <a:p>
            <a:pPr marL="0" lvl="0" indent="0" algn="l" rtl="0">
              <a:lnSpc>
                <a:spcPct val="100000"/>
              </a:lnSpc>
              <a:spcBef>
                <a:spcPts val="0"/>
              </a:spcBef>
              <a:spcAft>
                <a:spcPts val="0"/>
              </a:spcAft>
              <a:buSzPts val="1400"/>
              <a:buNone/>
            </a:pPr>
            <a:r>
              <a:rPr lang="en-AU"/>
              <a:t>But language of defence is one of the biggest obstacles.</a:t>
            </a:r>
            <a:endParaRPr/>
          </a:p>
          <a:p>
            <a:pPr marL="0" lvl="0" indent="0" algn="l" rtl="0">
              <a:lnSpc>
                <a:spcPct val="100000"/>
              </a:lnSpc>
              <a:spcBef>
                <a:spcPts val="0"/>
              </a:spcBef>
              <a:spcAft>
                <a:spcPts val="0"/>
              </a:spcAft>
              <a:buSzPts val="1400"/>
              <a:buNone/>
            </a:pPr>
            <a:r>
              <a:rPr lang="en-AU"/>
              <a:t>We established the idea of mil terminology / Language at the start but we may not have mentioned the issue that is inherent to what the military is and how language can sometimes be a blind. </a:t>
            </a:r>
            <a:endParaRPr/>
          </a:p>
          <a:p>
            <a:pPr marL="0" marR="0" lvl="0" indent="0" algn="l" rtl="0">
              <a:lnSpc>
                <a:spcPct val="100000"/>
              </a:lnSpc>
              <a:spcBef>
                <a:spcPts val="0"/>
              </a:spcBef>
              <a:spcAft>
                <a:spcPts val="0"/>
              </a:spcAft>
              <a:buClr>
                <a:srgbClr val="000000"/>
              </a:buClr>
              <a:buSzPts val="1200"/>
              <a:buFont typeface="Times New Roman"/>
              <a:buNone/>
            </a:pPr>
            <a:r>
              <a:rPr lang="en-AU"/>
              <a:t>Example: asset (in a ‘civilian sense’ this is a fab thing to have, implies positive) but in mil?</a:t>
            </a:r>
            <a:endParaRPr/>
          </a:p>
          <a:p>
            <a:pPr marL="0" marR="0" lvl="0" indent="0" algn="l" rtl="0">
              <a:lnSpc>
                <a:spcPct val="100000"/>
              </a:lnSpc>
              <a:spcBef>
                <a:spcPts val="0"/>
              </a:spcBef>
              <a:spcAft>
                <a:spcPts val="0"/>
              </a:spcAft>
              <a:buClr>
                <a:srgbClr val="000000"/>
              </a:buClr>
              <a:buSzPts val="1200"/>
              <a:buFont typeface="Times New Roman"/>
              <a:buNone/>
            </a:pPr>
            <a:r>
              <a:rPr lang="en-AU" sz="1200" b="0" i="1">
                <a:solidFill>
                  <a:srgbClr val="000000"/>
                </a:solidFill>
                <a:latin typeface="Times New Roman"/>
                <a:ea typeface="Times New Roman"/>
                <a:cs typeface="Times New Roman"/>
                <a:sym typeface="Times New Roman"/>
              </a:rPr>
              <a:t>Assets</a:t>
            </a:r>
            <a:r>
              <a:rPr lang="en-AU" sz="1200" b="0" i="0">
                <a:solidFill>
                  <a:srgbClr val="000000"/>
                </a:solidFill>
                <a:latin typeface="Times New Roman"/>
                <a:ea typeface="Times New Roman"/>
                <a:cs typeface="Times New Roman"/>
                <a:sym typeface="Times New Roman"/>
              </a:rPr>
              <a:t>: weapons or could be people that have been captured and from whom intel needs to be gathered (? My own use of vague language here when I mean obtained / taken by force from them!)</a:t>
            </a:r>
            <a:endParaRPr/>
          </a:p>
          <a:p>
            <a:pPr marL="0" marR="0" lvl="0" indent="0" algn="l" rtl="0">
              <a:lnSpc>
                <a:spcPct val="100000"/>
              </a:lnSpc>
              <a:spcBef>
                <a:spcPts val="0"/>
              </a:spcBef>
              <a:spcAft>
                <a:spcPts val="0"/>
              </a:spcAft>
              <a:buClr>
                <a:srgbClr val="000000"/>
              </a:buClr>
              <a:buSzPts val="1200"/>
              <a:buFont typeface="Times New Roman"/>
              <a:buNone/>
            </a:pP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AU" sz="1200" b="0" i="0">
                <a:solidFill>
                  <a:srgbClr val="000000"/>
                </a:solidFill>
                <a:latin typeface="Times New Roman"/>
                <a:ea typeface="Times New Roman"/>
                <a:cs typeface="Times New Roman"/>
                <a:sym typeface="Times New Roman"/>
              </a:rPr>
              <a:t>Can you think of any other examples?</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Calibri"/>
              <a:buChar char="-"/>
            </a:pPr>
            <a:r>
              <a:rPr lang="en-AU"/>
              <a:t>Vagueness as a blind to the mess that war is</a:t>
            </a:r>
            <a:endParaRPr/>
          </a:p>
          <a:p>
            <a:pPr marL="171450" lvl="0" indent="-171450" algn="l" rtl="0">
              <a:lnSpc>
                <a:spcPct val="100000"/>
              </a:lnSpc>
              <a:spcBef>
                <a:spcPts val="0"/>
              </a:spcBef>
              <a:spcAft>
                <a:spcPts val="0"/>
              </a:spcAft>
              <a:buClr>
                <a:schemeClr val="dk1"/>
              </a:buClr>
              <a:buSzPts val="1200"/>
              <a:buFont typeface="Calibri"/>
              <a:buChar char="-"/>
            </a:pPr>
            <a:r>
              <a:rPr lang="en-AU"/>
              <a:t>Complexity of system that is the military and war</a:t>
            </a:r>
            <a:endParaRPr/>
          </a:p>
          <a:p>
            <a:pPr marL="171450" lvl="0" indent="-171450" algn="l" rtl="0">
              <a:lnSpc>
                <a:spcPct val="100000"/>
              </a:lnSpc>
              <a:spcBef>
                <a:spcPts val="0"/>
              </a:spcBef>
              <a:spcAft>
                <a:spcPts val="0"/>
              </a:spcAft>
              <a:buClr>
                <a:schemeClr val="dk1"/>
              </a:buClr>
              <a:buSzPts val="1200"/>
              <a:buFont typeface="Calibri"/>
              <a:buChar char="-"/>
            </a:pPr>
            <a:r>
              <a:rPr lang="en-AU"/>
              <a:t>The mil culture and language which is of its own making and pos nec as a form of defence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8" name="Google Shape;23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AU"/>
              <a:t>Mil terminology can be impenetrable to civilians/ teachers / mats developers, and also to  junior / inexperienced recruits in target countries whose mil lives have only just begun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AU"/>
              <a:t>“…while our civil culture appropriately emphasizes liberty and individuality, military culture down-plays them and emphasizes values such as discipline and self-sacrifice that stem from the imperative of military effectiveness and success on the battlefield” (Center for Strategic and International Studies, 2000,  p. 1). Thus, military organizations develop a culture into themselves, distinguished by an emphasis on hierarchy, tradition, rituals and customs, specific uniform and insignia.” – one could extend this or understand tby this that </a:t>
            </a:r>
            <a:r>
              <a:rPr lang="en-AU" b="1"/>
              <a:t>here ‘culture’ must also mean ‘language’.</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rgbClr val="000000"/>
              </a:buClr>
              <a:buSzPts val="1400"/>
              <a:buFont typeface="Arial"/>
              <a:buNone/>
            </a:pPr>
            <a:r>
              <a:rPr lang="en-AU"/>
              <a:t>Bowyer (2015) mentioned that English is the language most frequently used in international military and peacekeeping operations. The military has four major branches (Army, Navy, Air force, and Marine corps). Each branch has its terminology. Military ideology can be expressed by military terminology. For example, military terminology can explicate military action or affair. Without the background knowledge of military terms, the central idea cannot be obtained. Since it </a:t>
            </a:r>
            <a:r>
              <a:rPr lang="en-AU" b="1"/>
              <a:t>contains the ethos of the military, this vernacular is deeply ingrained in everyday speech. </a:t>
            </a:r>
            <a:r>
              <a:rPr lang="en-AU"/>
              <a:t>Even despite the differences among the individual armed forces the similarities in training and customs are enough to provide clear intertextual references over time.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82829"/>
              </a:buClr>
              <a:buSzPts val="1200"/>
              <a:buFont typeface="Arial"/>
              <a:buNone/>
            </a:pPr>
            <a:r>
              <a:rPr lang="en-AU" b="0" i="0" dirty="0">
                <a:solidFill>
                  <a:srgbClr val="282829"/>
                </a:solidFill>
                <a:latin typeface="Arial"/>
                <a:ea typeface="Arial"/>
                <a:cs typeface="Arial"/>
                <a:sym typeface="Arial"/>
              </a:rPr>
              <a:t>2</a:t>
            </a:r>
            <a:r>
              <a:rPr lang="en-AU" b="0" i="0" baseline="30000" dirty="0">
                <a:solidFill>
                  <a:srgbClr val="282829"/>
                </a:solidFill>
                <a:latin typeface="Arial"/>
                <a:ea typeface="Arial"/>
                <a:cs typeface="Arial"/>
                <a:sym typeface="Arial"/>
              </a:rPr>
              <a:t>nd</a:t>
            </a:r>
            <a:r>
              <a:rPr lang="en-AU" b="0" i="0" dirty="0">
                <a:solidFill>
                  <a:srgbClr val="282829"/>
                </a:solidFill>
                <a:latin typeface="Arial"/>
                <a:ea typeface="Arial"/>
                <a:cs typeface="Arial"/>
                <a:sym typeface="Arial"/>
              </a:rPr>
              <a:t> challenge is the nature of the language being ESP i.e. </a:t>
            </a:r>
            <a:r>
              <a:rPr lang="en-AU" b="0" i="0" dirty="0">
                <a:solidFill>
                  <a:srgbClr val="777777"/>
                </a:solidFill>
                <a:latin typeface="Open Sans"/>
                <a:ea typeface="Open Sans"/>
                <a:cs typeface="Open Sans"/>
                <a:sym typeface="Open Sans"/>
              </a:rPr>
              <a:t>English for Specific Purposes is the idea that language is used in a particular manner within the social groups where a certain set of people belong. In this context we are talking about belonging to the military, doing jobs within a defence force, which of course can be more than numerous!</a:t>
            </a: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Clr>
                <a:srgbClr val="282829"/>
              </a:buClr>
              <a:buSzPts val="1200"/>
              <a:buFont typeface="Arial"/>
              <a:buNone/>
            </a:pP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Clr>
                <a:srgbClr val="282829"/>
              </a:buClr>
              <a:buSzPts val="1200"/>
              <a:buFont typeface="Arial"/>
              <a:buNone/>
            </a:pPr>
            <a:r>
              <a:rPr lang="en-AU" b="0" i="0" dirty="0">
                <a:solidFill>
                  <a:srgbClr val="282829"/>
                </a:solidFill>
                <a:latin typeface="Arial"/>
                <a:ea typeface="Arial"/>
                <a:cs typeface="Arial"/>
                <a:sym typeface="Arial"/>
              </a:rPr>
              <a:t>“</a:t>
            </a:r>
            <a:r>
              <a:rPr lang="en-AU" b="0" i="0" dirty="0">
                <a:solidFill>
                  <a:srgbClr val="474747"/>
                </a:solidFill>
                <a:latin typeface="Arial"/>
                <a:ea typeface="Arial"/>
                <a:cs typeface="Arial"/>
                <a:sym typeface="Arial"/>
              </a:rPr>
              <a:t>foreign language teaching and training that addresses immediate and very specific needs of learners who need that language as a tool in their education, training or job. Needs analysis is the underlying "driver" for the development of these programs/ materials”</a:t>
            </a:r>
            <a:endParaRPr dirty="0"/>
          </a:p>
          <a:p>
            <a:pPr marL="0" lvl="0" indent="0" algn="l" rtl="0">
              <a:lnSpc>
                <a:spcPct val="100000"/>
              </a:lnSpc>
              <a:spcBef>
                <a:spcPts val="0"/>
              </a:spcBef>
              <a:spcAft>
                <a:spcPts val="0"/>
              </a:spcAft>
              <a:buClr>
                <a:srgbClr val="282829"/>
              </a:buClr>
              <a:buSzPts val="1200"/>
              <a:buFont typeface="Arial"/>
              <a:buNone/>
            </a:pPr>
            <a:endParaRPr b="0" i="0" dirty="0">
              <a:solidFill>
                <a:srgbClr val="282829"/>
              </a:solidFill>
              <a:latin typeface="Arial"/>
              <a:ea typeface="Arial"/>
              <a:cs typeface="Arial"/>
              <a:sym typeface="Arial"/>
            </a:endParaRPr>
          </a:p>
          <a:p>
            <a:pPr marL="342900" marR="0" lvl="0" indent="-342900" algn="l" rtl="0">
              <a:lnSpc>
                <a:spcPct val="90000"/>
              </a:lnSpc>
              <a:spcBef>
                <a:spcPts val="750"/>
              </a:spcBef>
              <a:spcAft>
                <a:spcPts val="0"/>
              </a:spcAft>
              <a:buClr>
                <a:srgbClr val="0C0C0C"/>
              </a:buClr>
              <a:buSzPts val="2400"/>
              <a:buFont typeface="Arial"/>
              <a:buChar char="•"/>
            </a:pPr>
            <a:r>
              <a:rPr lang="en-AU" dirty="0"/>
              <a:t>ESP is often a course of language learning that suits learners who already have some basics – so </a:t>
            </a:r>
            <a:r>
              <a:rPr lang="en-AU" dirty="0" err="1"/>
              <a:t>poss</a:t>
            </a:r>
            <a:r>
              <a:rPr lang="en-AU" dirty="0"/>
              <a:t> for Int learners and above (research by Hutchinson and Waters suggest this)</a:t>
            </a:r>
            <a:endParaRPr dirty="0"/>
          </a:p>
          <a:p>
            <a:pPr marL="342900" marR="0" lvl="0" indent="-342900" algn="l" rtl="0">
              <a:lnSpc>
                <a:spcPct val="90000"/>
              </a:lnSpc>
              <a:spcBef>
                <a:spcPts val="750"/>
              </a:spcBef>
              <a:spcAft>
                <a:spcPts val="0"/>
              </a:spcAft>
              <a:buClr>
                <a:srgbClr val="0C0C0C"/>
              </a:buClr>
              <a:buSzPts val="2400"/>
              <a:buFont typeface="Arial"/>
              <a:buChar char="•"/>
            </a:pPr>
            <a:r>
              <a:rPr lang="en-AU" dirty="0"/>
              <a:t>We take it for granted that teaching an ESP course also means learners have awareness of their own ‘industry’. We are developing materials for use by target audience that are teaching new recruits and cadets as well as other experienced mil members. How much actual knowledge of military culture and  operations do they have?</a:t>
            </a:r>
            <a:endParaRPr dirty="0"/>
          </a:p>
          <a:p>
            <a:pPr marL="342900" lvl="0" indent="-342900" algn="l" rtl="0">
              <a:lnSpc>
                <a:spcPct val="90000"/>
              </a:lnSpc>
              <a:spcBef>
                <a:spcPts val="750"/>
              </a:spcBef>
              <a:spcAft>
                <a:spcPts val="0"/>
              </a:spcAft>
              <a:buClr>
                <a:srgbClr val="0C0C0C"/>
              </a:buClr>
              <a:buSzPts val="2400"/>
              <a:buFont typeface="Arial"/>
              <a:buChar char="•"/>
            </a:pPr>
            <a:r>
              <a:rPr lang="en-AU" dirty="0"/>
              <a:t>ESP does not have a great deal of research backing up the approaches, the language. But it is noted that ESP is often based on learner needs and eliciting this via needs analysis. </a:t>
            </a:r>
            <a:r>
              <a:rPr lang="en-AU" dirty="0" err="1"/>
              <a:t>Whiule</a:t>
            </a:r>
            <a:r>
              <a:rPr lang="en-AU" dirty="0"/>
              <a:t> we spent time doing this early on, we </a:t>
            </a:r>
            <a:r>
              <a:rPr lang="en-AU" dirty="0" err="1"/>
              <a:t>poss</a:t>
            </a:r>
            <a:r>
              <a:rPr lang="en-AU" dirty="0"/>
              <a:t> needed to do more of this </a:t>
            </a:r>
            <a:r>
              <a:rPr lang="en-AU" dirty="0" err="1"/>
              <a:t>esp</a:t>
            </a:r>
            <a:r>
              <a:rPr lang="en-AU" dirty="0"/>
              <a:t> as Southeast Asia has many different countries and languages, a huge variety of learners and teachers, levels and militaries.</a:t>
            </a:r>
            <a:endParaRPr dirty="0"/>
          </a:p>
          <a:p>
            <a:pPr marL="342900" lvl="0" indent="-342900" algn="l" rtl="0">
              <a:lnSpc>
                <a:spcPct val="90000"/>
              </a:lnSpc>
              <a:spcBef>
                <a:spcPts val="750"/>
              </a:spcBef>
              <a:spcAft>
                <a:spcPts val="0"/>
              </a:spcAft>
              <a:buClr>
                <a:srgbClr val="0C0C0C"/>
              </a:buClr>
              <a:buSzPts val="2400"/>
              <a:buFont typeface="Arial"/>
              <a:buChar char="•"/>
            </a:pPr>
            <a:r>
              <a:rPr lang="en-AU" dirty="0"/>
              <a:t>Common use level descriptors such as a </a:t>
            </a:r>
            <a:r>
              <a:rPr lang="en-AU" dirty="0" err="1"/>
              <a:t>CEFR</a:t>
            </a:r>
            <a:r>
              <a:rPr lang="en-AU" dirty="0"/>
              <a:t> do not match the common core language in use in an ESP context</a:t>
            </a:r>
            <a:endParaRPr dirty="0"/>
          </a:p>
          <a:p>
            <a:pPr marL="0" lvl="0" indent="0" algn="l" rtl="0">
              <a:lnSpc>
                <a:spcPct val="100000"/>
              </a:lnSpc>
              <a:spcBef>
                <a:spcPts val="0"/>
              </a:spcBef>
              <a:spcAft>
                <a:spcPts val="0"/>
              </a:spcAft>
              <a:buClr>
                <a:srgbClr val="282829"/>
              </a:buClr>
              <a:buSzPts val="1200"/>
              <a:buFont typeface="Arial"/>
              <a:buNone/>
            </a:pPr>
            <a:endParaRPr b="1" i="0" dirty="0">
              <a:solidFill>
                <a:srgbClr val="282829"/>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Clr>
                <a:srgbClr val="282829"/>
              </a:buClr>
              <a:buSzPts val="1200"/>
              <a:buFont typeface="Arial"/>
              <a:buNone/>
            </a:pPr>
            <a:r>
              <a:rPr lang="en-AU" b="0" i="0" dirty="0">
                <a:solidFill>
                  <a:srgbClr val="282829"/>
                </a:solidFill>
                <a:latin typeface="Arial"/>
                <a:ea typeface="Arial"/>
                <a:cs typeface="Arial"/>
                <a:sym typeface="Arial"/>
              </a:rPr>
              <a:t>Hutchinson and Waters (1987) defined English for Specific Purposes (ESP) was a language learning approach based on learners’ needs. </a:t>
            </a:r>
            <a:endParaRPr dirty="0"/>
          </a:p>
          <a:p>
            <a:pPr marL="0" lvl="0" indent="0" algn="l" rtl="0">
              <a:lnSpc>
                <a:spcPct val="100000"/>
              </a:lnSpc>
              <a:spcBef>
                <a:spcPts val="0"/>
              </a:spcBef>
              <a:spcAft>
                <a:spcPts val="0"/>
              </a:spcAft>
              <a:buClr>
                <a:schemeClr val="dk1"/>
              </a:buClr>
              <a:buSzPts val="1200"/>
              <a:buFont typeface="Arial"/>
              <a:buNone/>
            </a:pP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Clr>
                <a:srgbClr val="282829"/>
              </a:buClr>
              <a:buSzPts val="1200"/>
              <a:buFont typeface="Arial"/>
              <a:buNone/>
            </a:pPr>
            <a:r>
              <a:rPr lang="en-AU" b="0" i="0" dirty="0">
                <a:solidFill>
                  <a:srgbClr val="282829"/>
                </a:solidFill>
                <a:latin typeface="Arial"/>
                <a:ea typeface="Arial"/>
                <a:cs typeface="Arial"/>
                <a:sym typeface="Arial"/>
              </a:rPr>
              <a:t>ESP characteristics as following: (1) ESP meets specific purposes of the learners; (2) ESP makes use of underlying methodology and activities of the discipline it serves; (3) ESP is </a:t>
            </a:r>
            <a:r>
              <a:rPr lang="en-AU" b="0" i="0" dirty="0" err="1">
                <a:solidFill>
                  <a:srgbClr val="282829"/>
                </a:solidFill>
                <a:latin typeface="Arial"/>
                <a:ea typeface="Arial"/>
                <a:cs typeface="Arial"/>
                <a:sym typeface="Arial"/>
              </a:rPr>
              <a:t>centered</a:t>
            </a:r>
            <a:r>
              <a:rPr lang="en-AU" b="0" i="0" dirty="0">
                <a:solidFill>
                  <a:srgbClr val="282829"/>
                </a:solidFill>
                <a:latin typeface="Arial"/>
                <a:ea typeface="Arial"/>
                <a:cs typeface="Arial"/>
                <a:sym typeface="Arial"/>
              </a:rPr>
              <a:t> on the language appropriate to these activities in terms of grammar, lexis, register, study skills, discourse and genre. Besides, ESP also has some variable characteristics such as: (1) ESP may </a:t>
            </a:r>
            <a:r>
              <a:rPr lang="en-AU" b="1" i="0" dirty="0">
                <a:solidFill>
                  <a:srgbClr val="282829"/>
                </a:solidFill>
                <a:latin typeface="Arial"/>
                <a:ea typeface="Arial"/>
                <a:cs typeface="Arial"/>
                <a:sym typeface="Arial"/>
              </a:rPr>
              <a:t>be related to or designed for specific disciplines</a:t>
            </a:r>
            <a:r>
              <a:rPr lang="en-AU" b="0" i="0" dirty="0">
                <a:solidFill>
                  <a:srgbClr val="282829"/>
                </a:solidFill>
                <a:latin typeface="Arial"/>
                <a:ea typeface="Arial"/>
                <a:cs typeface="Arial"/>
                <a:sym typeface="Arial"/>
              </a:rPr>
              <a:t>; (2) ESP may use, in specific teaching situations, a different methodology from that of general English; (3) ESP is </a:t>
            </a:r>
            <a:r>
              <a:rPr lang="en-AU" b="1" i="0" dirty="0">
                <a:solidFill>
                  <a:srgbClr val="282829"/>
                </a:solidFill>
                <a:latin typeface="Arial"/>
                <a:ea typeface="Arial"/>
                <a:cs typeface="Arial"/>
                <a:sym typeface="Arial"/>
              </a:rPr>
              <a:t>likely to be designed for adult learners</a:t>
            </a:r>
            <a:r>
              <a:rPr lang="en-AU" b="0" i="0" dirty="0">
                <a:solidFill>
                  <a:srgbClr val="282829"/>
                </a:solidFill>
                <a:latin typeface="Arial"/>
                <a:ea typeface="Arial"/>
                <a:cs typeface="Arial"/>
                <a:sym typeface="Arial"/>
              </a:rPr>
              <a:t>, either at a tertiary level institution or in a professional work situation. It could, however, be for learners at secondary school level. However, in some cases, ESP is also designed for high school students; (4) </a:t>
            </a:r>
            <a:r>
              <a:rPr lang="en-AU" b="1" i="0" dirty="0">
                <a:solidFill>
                  <a:srgbClr val="282829"/>
                </a:solidFill>
                <a:latin typeface="Arial"/>
                <a:ea typeface="Arial"/>
                <a:cs typeface="Arial"/>
                <a:sym typeface="Arial"/>
              </a:rPr>
              <a:t>ESP is generally designed for intermediate or advanced students</a:t>
            </a:r>
            <a:r>
              <a:rPr lang="en-AU" b="0" i="0" dirty="0">
                <a:solidFill>
                  <a:srgbClr val="282829"/>
                </a:solidFill>
                <a:latin typeface="Arial"/>
                <a:ea typeface="Arial"/>
                <a:cs typeface="Arial"/>
                <a:sym typeface="Arial"/>
              </a:rPr>
              <a:t>, and (5) </a:t>
            </a:r>
            <a:r>
              <a:rPr lang="en-AU" b="1" i="0" dirty="0">
                <a:solidFill>
                  <a:srgbClr val="282829"/>
                </a:solidFill>
                <a:latin typeface="Arial"/>
                <a:ea typeface="Arial"/>
                <a:cs typeface="Arial"/>
                <a:sym typeface="Arial"/>
              </a:rPr>
              <a:t>Most ESP courses assume some basic knowledge of the language system, but it can be used with beginners. </a:t>
            </a:r>
            <a:endParaRPr dirty="0"/>
          </a:p>
          <a:p>
            <a:pPr marL="0" lvl="0" indent="0" algn="l" rtl="0">
              <a:lnSpc>
                <a:spcPct val="100000"/>
              </a:lnSpc>
              <a:spcBef>
                <a:spcPts val="0"/>
              </a:spcBef>
              <a:spcAft>
                <a:spcPts val="0"/>
              </a:spcAft>
              <a:buClr>
                <a:srgbClr val="282829"/>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52" name="Google Shape;25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I’m hoping that this workshop today will provide us all an opportunity to share thoughts and questions, as well, if we are lucky some potential answers for challenges we face as materials developers for defining mil terminology. </a:t>
            </a:r>
          </a:p>
          <a:p>
            <a:pPr marL="0" lvl="0" indent="0" algn="l" rtl="0">
              <a:lnSpc>
                <a:spcPct val="100000"/>
              </a:lnSpc>
              <a:spcBef>
                <a:spcPts val="0"/>
              </a:spcBef>
              <a:spcAft>
                <a:spcPts val="0"/>
              </a:spcAft>
              <a:buSzPts val="1400"/>
              <a:buNone/>
            </a:pPr>
            <a:r>
              <a:rPr lang="en-AU" dirty="0"/>
              <a:t>The context and content of my presentation here at this conference is inspired by the work I and a small team of materials developers  (2 full-time teachers) have been conducting over the last 2 years, on a  Military English materials writing project. </a:t>
            </a:r>
            <a:endParaRPr dirty="0"/>
          </a:p>
          <a:p>
            <a:pPr marL="0" lvl="0" indent="0" algn="l" rtl="0">
              <a:lnSpc>
                <a:spcPct val="100000"/>
              </a:lnSpc>
              <a:spcBef>
                <a:spcPts val="0"/>
              </a:spcBef>
              <a:spcAft>
                <a:spcPts val="0"/>
              </a:spcAft>
              <a:buSzPts val="1400"/>
              <a:buNone/>
            </a:pPr>
            <a:r>
              <a:rPr lang="en-AU" dirty="0"/>
              <a:t>I’m very happy to be here to showcase what we have been developing, but also to have us discuss what you may have been working with.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just" rtl="0">
              <a:lnSpc>
                <a:spcPct val="100000"/>
              </a:lnSpc>
              <a:spcBef>
                <a:spcPts val="0"/>
              </a:spcBef>
              <a:spcAft>
                <a:spcPts val="0"/>
              </a:spcAft>
              <a:buSzPts val="1400"/>
              <a:buNone/>
            </a:pPr>
            <a:r>
              <a:rPr lang="en-AU" b="1" dirty="0">
                <a:latin typeface="Arial"/>
                <a:ea typeface="Arial"/>
                <a:cs typeface="Arial"/>
                <a:sym typeface="Arial"/>
              </a:rPr>
              <a:t>Title: Challenges in defining military terminology for low-level learners of English</a:t>
            </a:r>
            <a:endParaRPr dirty="0">
              <a:latin typeface="Times New Roman"/>
              <a:ea typeface="Times New Roman"/>
              <a:cs typeface="Times New Roman"/>
              <a:sym typeface="Times New Roman"/>
            </a:endParaRPr>
          </a:p>
          <a:p>
            <a:pPr marL="0" lvl="0" indent="0" algn="just" rtl="0">
              <a:lnSpc>
                <a:spcPct val="100000"/>
              </a:lnSpc>
              <a:spcBef>
                <a:spcPts val="0"/>
              </a:spcBef>
              <a:spcAft>
                <a:spcPts val="0"/>
              </a:spcAft>
              <a:buSzPts val="1400"/>
              <a:buNone/>
            </a:pPr>
            <a:r>
              <a:rPr lang="en-AU" b="1" dirty="0">
                <a:latin typeface="Arial"/>
                <a:ea typeface="Arial"/>
                <a:cs typeface="Arial"/>
                <a:sym typeface="Arial"/>
              </a:rPr>
              <a:t> </a:t>
            </a:r>
            <a:endParaRPr dirty="0">
              <a:latin typeface="Times New Roman"/>
              <a:ea typeface="Times New Roman"/>
              <a:cs typeface="Times New Roman"/>
              <a:sym typeface="Times New Roman"/>
            </a:endParaRPr>
          </a:p>
          <a:p>
            <a:pPr marL="0" lvl="0" indent="0" algn="just" rtl="0">
              <a:lnSpc>
                <a:spcPct val="100000"/>
              </a:lnSpc>
              <a:spcBef>
                <a:spcPts val="0"/>
              </a:spcBef>
              <a:spcAft>
                <a:spcPts val="0"/>
              </a:spcAft>
              <a:buSzPts val="1400"/>
              <a:buNone/>
            </a:pPr>
            <a:r>
              <a:rPr lang="en-AU" b="1" dirty="0">
                <a:latin typeface="Arial"/>
                <a:ea typeface="Arial"/>
                <a:cs typeface="Arial"/>
                <a:sym typeface="Arial"/>
              </a:rPr>
              <a:t>Description:</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AU" b="1" dirty="0">
                <a:latin typeface="Arial"/>
                <a:ea typeface="Arial"/>
                <a:cs typeface="Arial"/>
                <a:sym typeface="Arial"/>
              </a:rPr>
              <a:t>The presentation will look at the challenges faced by the team of English for Special Purposes (ESP) materials developers at the Defence International Training Centre (</a:t>
            </a:r>
            <a:r>
              <a:rPr lang="en-AU" b="1" dirty="0" err="1">
                <a:latin typeface="Arial"/>
                <a:ea typeface="Arial"/>
                <a:cs typeface="Arial"/>
                <a:sym typeface="Arial"/>
              </a:rPr>
              <a:t>DITC</a:t>
            </a:r>
            <a:r>
              <a:rPr lang="en-AU" b="1" dirty="0">
                <a:latin typeface="Arial"/>
                <a:ea typeface="Arial"/>
                <a:cs typeface="Arial"/>
                <a:sym typeface="Arial"/>
              </a:rPr>
              <a:t>), in Melbourne, Australia working on a Military English materials development project. The project aims to develop materials that contextualize and support the teaching and learning of ‘Military English’ for low level learners of English, primarily from South-East Asia. The context of the project will be established and exemplified and the challenges in developing definitions of the Military English vocabulary explored. We will look at what the team has </a:t>
            </a:r>
            <a:r>
              <a:rPr lang="en-AU" b="1" dirty="0" err="1">
                <a:latin typeface="Arial"/>
                <a:ea typeface="Arial"/>
                <a:cs typeface="Arial"/>
                <a:sym typeface="Arial"/>
              </a:rPr>
              <a:t>endeavored</a:t>
            </a:r>
            <a:r>
              <a:rPr lang="en-AU" b="1" dirty="0">
                <a:latin typeface="Arial"/>
                <a:ea typeface="Arial"/>
                <a:cs typeface="Arial"/>
                <a:sym typeface="Arial"/>
              </a:rPr>
              <a:t> to put in place to solve these challenges, including the use of colleagues from the </a:t>
            </a:r>
            <a:r>
              <a:rPr lang="en-AU" b="1" dirty="0" err="1">
                <a:latin typeface="Arial"/>
                <a:ea typeface="Arial"/>
                <a:cs typeface="Arial"/>
                <a:sym typeface="Arial"/>
              </a:rPr>
              <a:t>ADF</a:t>
            </a:r>
            <a:r>
              <a:rPr lang="en-AU" b="1" dirty="0">
                <a:latin typeface="Arial"/>
                <a:ea typeface="Arial"/>
                <a:cs typeface="Arial"/>
                <a:sym typeface="Arial"/>
              </a:rPr>
              <a:t>, online tools and reference materials, as well as the use of Chat </a:t>
            </a:r>
            <a:r>
              <a:rPr lang="en-AU" b="1" dirty="0" err="1">
                <a:latin typeface="Arial"/>
                <a:ea typeface="Arial"/>
                <a:cs typeface="Arial"/>
                <a:sym typeface="Arial"/>
              </a:rPr>
              <a:t>GPT</a:t>
            </a:r>
            <a:r>
              <a:rPr lang="en-AU" b="1" dirty="0">
                <a:latin typeface="Arial"/>
                <a:ea typeface="Arial"/>
                <a:cs typeface="Arial"/>
                <a:sym typeface="Arial"/>
              </a:rPr>
              <a:t> in producing definitions suitable for low-level English users. As time permits, any questions will be responded to at the conclusion.</a:t>
            </a:r>
            <a:endParaRPr dirty="0"/>
          </a:p>
          <a:p>
            <a:pPr marL="0" lvl="0" indent="0" algn="l" rtl="0">
              <a:lnSpc>
                <a:spcPct val="100000"/>
              </a:lnSpc>
              <a:spcBef>
                <a:spcPts val="0"/>
              </a:spcBef>
              <a:spcAft>
                <a:spcPts val="0"/>
              </a:spcAft>
              <a:buSzPts val="1400"/>
              <a:buNone/>
            </a:pPr>
            <a:endParaRPr dirty="0"/>
          </a:p>
        </p:txBody>
      </p:sp>
      <p:sp>
        <p:nvSpPr>
          <p:cNvPr id="76" name="Google Shape;7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AU" dirty="0"/>
              <a:t>Put you in place of materials developers now.</a:t>
            </a:r>
          </a:p>
          <a:p>
            <a:pPr marL="0" marR="0" lvl="0" indent="0" algn="l" rtl="0">
              <a:lnSpc>
                <a:spcPct val="100000"/>
              </a:lnSpc>
              <a:spcBef>
                <a:spcPts val="0"/>
              </a:spcBef>
              <a:spcAft>
                <a:spcPts val="0"/>
              </a:spcAft>
              <a:buClr>
                <a:schemeClr val="dk1"/>
              </a:buClr>
              <a:buSzPts val="1200"/>
              <a:buFont typeface="Calibri"/>
              <a:buNone/>
            </a:pPr>
            <a:r>
              <a:rPr lang="en-AU" dirty="0"/>
              <a:t>Task is to look at some words from this newest lesson on ‘mine clearance’ as a task in a </a:t>
            </a:r>
            <a:r>
              <a:rPr lang="en-AU" dirty="0" err="1"/>
              <a:t>PKO</a:t>
            </a:r>
            <a:r>
              <a:rPr lang="en-AU" dirty="0"/>
              <a:t>.</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Define the words in any way that works for you - use your own experience, any tools that can help. </a:t>
            </a:r>
          </a:p>
          <a:p>
            <a:pPr marL="0" marR="0" lvl="0" indent="0" algn="l" rtl="0">
              <a:lnSpc>
                <a:spcPct val="100000"/>
              </a:lnSpc>
              <a:spcBef>
                <a:spcPts val="0"/>
              </a:spcBef>
              <a:spcAft>
                <a:spcPts val="0"/>
              </a:spcAft>
              <a:buClr>
                <a:schemeClr val="dk1"/>
              </a:buClr>
              <a:buSzPts val="1200"/>
              <a:buFont typeface="Calibri"/>
              <a:buNone/>
            </a:pPr>
            <a:r>
              <a:rPr lang="en-AU" dirty="0"/>
              <a:t>Remember, definitions needed for materials pitch towards </a:t>
            </a:r>
            <a:r>
              <a:rPr lang="en-AU" dirty="0" err="1"/>
              <a:t>A2</a:t>
            </a:r>
            <a:r>
              <a:rPr lang="en-AU" dirty="0"/>
              <a:t> learners.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Work in pairs , groups make definitions – compare with another pair/ grp.</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FB – What tools used, why, what else did you use to define words apart from the ‘tools’ ?? What problems do you see in any of this?  What challenges did you have? </a:t>
            </a:r>
            <a:endParaRPr dirty="0"/>
          </a:p>
          <a:p>
            <a:pPr marL="0" lvl="0" indent="0" algn="l" rtl="0">
              <a:lnSpc>
                <a:spcPct val="100000"/>
              </a:lnSpc>
              <a:spcBef>
                <a:spcPts val="0"/>
              </a:spcBef>
              <a:spcAft>
                <a:spcPts val="0"/>
              </a:spcAft>
              <a:buSzPts val="1400"/>
              <a:buNone/>
            </a:pPr>
            <a:r>
              <a:rPr lang="en-AU" dirty="0"/>
              <a:t>Solutions?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VB = </a:t>
            </a:r>
            <a:r>
              <a:rPr lang="en-AU" sz="1800" b="1" dirty="0">
                <a:latin typeface="Calibri"/>
                <a:ea typeface="Calibri"/>
                <a:cs typeface="Calibri"/>
                <a:sym typeface="Calibri"/>
              </a:rPr>
              <a:t>visor  // body armour  // personal protective equipment (PPE)  // landmine// prodder  // trip wire  // sniffer dog // booby trap  // shrapnel  // bullet casing  // metal detector </a:t>
            </a:r>
            <a:r>
              <a:rPr lang="en-AU" sz="1800" dirty="0">
                <a:latin typeface="Calibri"/>
                <a:ea typeface="Calibri"/>
                <a:cs typeface="Calibri"/>
                <a:sym typeface="Calibri"/>
              </a:rPr>
              <a:t>i.e. all concrete items that will support an intro to the topic and begin to aid visualising of the topic</a:t>
            </a:r>
            <a:endParaRPr dirty="0"/>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AU" sz="1800" dirty="0">
                <a:latin typeface="Calibri"/>
                <a:ea typeface="Calibri"/>
                <a:cs typeface="Calibri"/>
                <a:sym typeface="Calibri"/>
              </a:rPr>
              <a:t>Lesson = a text based lesson and further exploration of vocab on topic (HO – final drafted text of Women work in mine clearance)</a:t>
            </a:r>
            <a:endParaRPr dirty="0"/>
          </a:p>
          <a:p>
            <a:pPr marL="0" marR="0" lvl="0" indent="0" algn="l" rtl="0">
              <a:lnSpc>
                <a:spcPct val="100000"/>
              </a:lnSpc>
              <a:spcBef>
                <a:spcPts val="0"/>
              </a:spcBef>
              <a:spcAft>
                <a:spcPts val="0"/>
              </a:spcAft>
              <a:buClr>
                <a:schemeClr val="dk1"/>
              </a:buClr>
              <a:buSzPts val="1800"/>
              <a:buFont typeface="Calibri"/>
              <a:buNone/>
            </a:pPr>
            <a:r>
              <a:rPr lang="en-AU" sz="1800" dirty="0">
                <a:latin typeface="Calibri"/>
                <a:ea typeface="Calibri"/>
                <a:cs typeface="Calibri"/>
                <a:sym typeface="Calibri"/>
              </a:rPr>
              <a:t>Words to teach / review in this lesson (via draft material – may still yet be edited – there are 17 words here but that’s too many so need to edit further:</a:t>
            </a:r>
            <a:endParaRPr dirty="0"/>
          </a:p>
          <a:p>
            <a:pPr marL="0" marR="0" lvl="0" indent="0" algn="l" rtl="0">
              <a:lnSpc>
                <a:spcPct val="100000"/>
              </a:lnSpc>
              <a:spcBef>
                <a:spcPts val="0"/>
              </a:spcBef>
              <a:spcAft>
                <a:spcPts val="0"/>
              </a:spcAft>
              <a:buClr>
                <a:srgbClr val="272727"/>
              </a:buClr>
              <a:buSzPts val="1800"/>
              <a:buFont typeface="Arial"/>
              <a:buNone/>
            </a:pPr>
            <a:r>
              <a:rPr lang="en-AU" sz="1800" b="1" dirty="0">
                <a:solidFill>
                  <a:srgbClr val="272727"/>
                </a:solidFill>
                <a:latin typeface="Arial"/>
                <a:ea typeface="Arial"/>
                <a:cs typeface="Arial"/>
                <a:sym typeface="Arial"/>
              </a:rPr>
              <a:t>peacekeeping mission</a:t>
            </a:r>
            <a:r>
              <a:rPr lang="en-AU" sz="1800" dirty="0">
                <a:solidFill>
                  <a:srgbClr val="272727"/>
                </a:solidFill>
                <a:latin typeface="Arial"/>
                <a:ea typeface="Arial"/>
                <a:cs typeface="Arial"/>
                <a:sym typeface="Arial"/>
              </a:rPr>
              <a:t> (already been taught in other lessons , so omit from teaching list?)</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commander</a:t>
            </a:r>
            <a:endParaRPr sz="1800" dirty="0">
              <a:solidFill>
                <a:srgbClr val="272727"/>
              </a:solidFill>
              <a:latin typeface="Arial"/>
              <a:ea typeface="Arial"/>
              <a:cs typeface="Arial"/>
              <a:sym typeface="Arial"/>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mine clearance</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Humanitarian </a:t>
            </a:r>
            <a:r>
              <a:rPr lang="en-AU" sz="1800" dirty="0">
                <a:solidFill>
                  <a:srgbClr val="272727"/>
                </a:solidFill>
                <a:latin typeface="Arial"/>
                <a:ea typeface="Arial"/>
                <a:cs typeface="Arial"/>
                <a:sym typeface="Arial"/>
              </a:rPr>
              <a:t>(already been taught in other lessons , so omit from teaching list?</a:t>
            </a:r>
            <a:endParaRPr sz="1800" b="1" dirty="0">
              <a:solidFill>
                <a:srgbClr val="272727"/>
              </a:solidFill>
              <a:latin typeface="Arial"/>
              <a:ea typeface="Arial"/>
              <a:cs typeface="Arial"/>
              <a:sym typeface="Arial"/>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safe path</a:t>
            </a:r>
            <a:r>
              <a:rPr lang="en-AU" sz="1800" dirty="0">
                <a:solidFill>
                  <a:srgbClr val="272727"/>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breaching</a:t>
            </a:r>
            <a:endParaRPr sz="1800" dirty="0">
              <a:solidFill>
                <a:srgbClr val="272727"/>
              </a:solidFill>
              <a:latin typeface="Arial"/>
              <a:ea typeface="Arial"/>
              <a:cs typeface="Arial"/>
              <a:sym typeface="Arial"/>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To advance</a:t>
            </a:r>
            <a:endParaRPr sz="1800" dirty="0">
              <a:solidFill>
                <a:srgbClr val="272727"/>
              </a:solidFill>
              <a:latin typeface="Arial"/>
              <a:ea typeface="Arial"/>
              <a:cs typeface="Arial"/>
              <a:sym typeface="Arial"/>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retreat</a:t>
            </a:r>
            <a:r>
              <a:rPr lang="en-AU" sz="1800" dirty="0">
                <a:solidFill>
                  <a:srgbClr val="272727"/>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sz="1800" dirty="0">
                <a:solidFill>
                  <a:srgbClr val="272727"/>
                </a:solidFill>
                <a:latin typeface="Arial"/>
                <a:ea typeface="Arial"/>
                <a:cs typeface="Arial"/>
                <a:sym typeface="Arial"/>
              </a:rPr>
              <a:t>‘</a:t>
            </a:r>
            <a:r>
              <a:rPr lang="en-AU" sz="1800" b="1" dirty="0">
                <a:solidFill>
                  <a:srgbClr val="272727"/>
                </a:solidFill>
                <a:latin typeface="Arial"/>
                <a:ea typeface="Arial"/>
                <a:cs typeface="Arial"/>
                <a:sym typeface="Arial"/>
              </a:rPr>
              <a:t>demining’ (</a:t>
            </a:r>
            <a:r>
              <a:rPr lang="en-AU" sz="1800" b="0" dirty="0">
                <a:solidFill>
                  <a:srgbClr val="272727"/>
                </a:solidFill>
                <a:latin typeface="Arial"/>
                <a:ea typeface="Arial"/>
                <a:cs typeface="Arial"/>
                <a:sym typeface="Arial"/>
              </a:rPr>
              <a:t>taught in VB, but think it’s good to review it in this lesson)</a:t>
            </a:r>
            <a:endParaRPr sz="1800" b="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de-activate</a:t>
            </a:r>
            <a:r>
              <a:rPr lang="en-AU" sz="1800" dirty="0">
                <a:solidFill>
                  <a:srgbClr val="272727"/>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explosions </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unexploded ordnance (UXO)</a:t>
            </a:r>
            <a:r>
              <a:rPr lang="en-AU" sz="1800" dirty="0">
                <a:solidFill>
                  <a:srgbClr val="272727"/>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mortars</a:t>
            </a:r>
            <a:r>
              <a:rPr lang="en-AU" sz="1800" dirty="0">
                <a:solidFill>
                  <a:srgbClr val="272727"/>
                </a:solidFill>
                <a:latin typeface="Arial"/>
                <a:ea typeface="Arial"/>
                <a:cs typeface="Arial"/>
                <a:sym typeface="Arial"/>
              </a:rPr>
              <a:t>, (this is quite concrete, so could it be added to the VB?)</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projectiles</a:t>
            </a:r>
            <a:endParaRPr sz="1800" dirty="0">
              <a:solidFill>
                <a:srgbClr val="272727"/>
              </a:solidFill>
              <a:latin typeface="Arial"/>
              <a:ea typeface="Arial"/>
              <a:cs typeface="Arial"/>
              <a:sym typeface="Arial"/>
            </a:endParaRPr>
          </a:p>
          <a:p>
            <a:pPr marL="0" marR="0" lvl="0" indent="0" algn="l" rtl="0">
              <a:lnSpc>
                <a:spcPct val="100000"/>
              </a:lnSpc>
              <a:spcBef>
                <a:spcPts val="0"/>
              </a:spcBef>
              <a:spcAft>
                <a:spcPts val="0"/>
              </a:spcAft>
              <a:buClr>
                <a:srgbClr val="272727"/>
              </a:buClr>
              <a:buSzPts val="1800"/>
              <a:buFont typeface="Arial"/>
              <a:buNone/>
            </a:pPr>
            <a:r>
              <a:rPr lang="en-AU" sz="1800" b="1" dirty="0">
                <a:solidFill>
                  <a:srgbClr val="272727"/>
                </a:solidFill>
                <a:latin typeface="Arial"/>
                <a:ea typeface="Arial"/>
                <a:cs typeface="Arial"/>
                <a:sym typeface="Arial"/>
              </a:rPr>
              <a:t>grenades  </a:t>
            </a:r>
            <a:r>
              <a:rPr lang="en-AU" sz="1800" dirty="0">
                <a:solidFill>
                  <a:srgbClr val="272727"/>
                </a:solidFill>
                <a:latin typeface="Arial"/>
                <a:ea typeface="Arial"/>
                <a:cs typeface="Arial"/>
                <a:sym typeface="Arial"/>
              </a:rPr>
              <a:t>this is quite concrete, so could it be added to the VB?)</a:t>
            </a:r>
            <a:endParaRPr dirty="0"/>
          </a:p>
          <a:p>
            <a:pPr marL="0" lvl="0" indent="0" algn="l" rtl="0">
              <a:lnSpc>
                <a:spcPct val="100000"/>
              </a:lnSpc>
              <a:spcBef>
                <a:spcPts val="0"/>
              </a:spcBef>
              <a:spcAft>
                <a:spcPts val="0"/>
              </a:spcAft>
              <a:buSzPts val="1400"/>
              <a:buNone/>
            </a:pPr>
            <a:r>
              <a:rPr lang="en-AU" sz="1800" b="1" dirty="0">
                <a:solidFill>
                  <a:srgbClr val="272727"/>
                </a:solidFill>
                <a:latin typeface="Arial"/>
                <a:ea typeface="Arial"/>
                <a:cs typeface="Arial"/>
                <a:sym typeface="Arial"/>
              </a:rPr>
              <a:t>improvised explosive devices (IEDs)</a:t>
            </a:r>
            <a:r>
              <a:rPr lang="en-AU" sz="1800" dirty="0">
                <a:solidFill>
                  <a:srgbClr val="272727"/>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sz="1800" b="1" dirty="0">
                <a:solidFill>
                  <a:srgbClr val="333333"/>
                </a:solidFill>
                <a:latin typeface="Arial"/>
                <a:ea typeface="Arial"/>
                <a:cs typeface="Arial"/>
                <a:sym typeface="Arial"/>
              </a:rPr>
              <a:t>explosive ordnance disposal (EOD).</a:t>
            </a:r>
            <a:r>
              <a:rPr lang="en-AU" sz="1800" dirty="0">
                <a:solidFill>
                  <a:srgbClr val="333333"/>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endParaRPr sz="1800" dirty="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sz="1800" b="0" i="0" dirty="0">
              <a:solidFill>
                <a:srgbClr val="282829"/>
              </a:solidFill>
              <a:latin typeface="Arial"/>
              <a:ea typeface="Arial"/>
              <a:cs typeface="Arial"/>
              <a:sym typeface="Arial"/>
            </a:endParaRPr>
          </a:p>
          <a:p>
            <a:pPr marL="0" lvl="0" indent="0" algn="l" rtl="0">
              <a:lnSpc>
                <a:spcPct val="100000"/>
              </a:lnSpc>
              <a:spcBef>
                <a:spcPts val="0"/>
              </a:spcBef>
              <a:spcAft>
                <a:spcPts val="0"/>
              </a:spcAft>
              <a:buSzPts val="1400"/>
              <a:buNone/>
            </a:pP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AU" sz="1800" dirty="0">
                <a:solidFill>
                  <a:srgbClr val="272727"/>
                </a:solidFill>
                <a:latin typeface="Arial"/>
                <a:ea typeface="Arial"/>
                <a:cs typeface="Arial"/>
                <a:sym typeface="Arial"/>
              </a:rPr>
              <a:t> </a:t>
            </a:r>
            <a:endParaRPr sz="18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66" name="Google Shape;26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Forgive the dense text up here – this is my possible sample text for the lesson (a reading lesson).</a:t>
            </a:r>
          </a:p>
          <a:p>
            <a:pPr marL="0" marR="0" lvl="0" indent="0" algn="l" rtl="0">
              <a:lnSpc>
                <a:spcPct val="100000"/>
              </a:lnSpc>
              <a:spcBef>
                <a:spcPts val="0"/>
              </a:spcBef>
              <a:spcAft>
                <a:spcPts val="0"/>
              </a:spcAft>
              <a:buClr>
                <a:schemeClr val="dk1"/>
              </a:buClr>
              <a:buSzPts val="1200"/>
              <a:buFont typeface="Calibri"/>
              <a:buNone/>
            </a:pPr>
            <a:r>
              <a:rPr lang="en-AU" dirty="0"/>
              <a:t>This text has been through many forms and through a programme called Text Inspector to get it to this form that a pre-int ss may be able to cope with. </a:t>
            </a:r>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This website can support a lot of the grunt work in identifying language issues from a level perspective (despite it not being fit for ESP purpose but better than nothing).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The text has 12 bolded Mil English words for teaching in this lesson on ‘mine clearance’. I also have words for a VB that will be used to support this text-based lesson, but as they are the very concrete words like ‘metal detector’ we will teach those through images.</a:t>
            </a:r>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It’s the bolded words here that may NOT be so easily represented that we need definitions. So, remember, define the words in any way that works for you - use your own experience, any tools that can help. In XX groups, take 6 words each. </a:t>
            </a:r>
          </a:p>
          <a:p>
            <a:pPr marL="0" marR="0" lvl="0" indent="0" algn="l" rtl="0">
              <a:lnSpc>
                <a:spcPct val="100000"/>
              </a:lnSpc>
              <a:spcBef>
                <a:spcPts val="0"/>
              </a:spcBef>
              <a:spcAft>
                <a:spcPts val="0"/>
              </a:spcAft>
              <a:buClr>
                <a:schemeClr val="dk1"/>
              </a:buClr>
              <a:buSzPts val="1200"/>
              <a:buFont typeface="Calibri"/>
              <a:buNone/>
            </a:pPr>
            <a:r>
              <a:rPr lang="en-AU" dirty="0"/>
              <a:t>Remember, definitions needed for materials pitch towards </a:t>
            </a:r>
            <a:r>
              <a:rPr lang="en-AU" dirty="0" err="1"/>
              <a:t>A2</a:t>
            </a:r>
            <a:r>
              <a:rPr lang="en-AU" dirty="0"/>
              <a:t> learners.</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Work in pairs , groups make definitions – compare with another pair/ grp.</a:t>
            </a:r>
          </a:p>
          <a:p>
            <a:pPr marL="0" lvl="0" indent="0" algn="l" rtl="0">
              <a:lnSpc>
                <a:spcPct val="100000"/>
              </a:lnSpc>
              <a:spcBef>
                <a:spcPts val="0"/>
              </a:spcBef>
              <a:spcAft>
                <a:spcPts val="0"/>
              </a:spcAft>
              <a:buSzPts val="1400"/>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FB – What tools used to help you come up w definition?</a:t>
            </a:r>
          </a:p>
          <a:p>
            <a:pPr marL="0" marR="0" lvl="0" indent="0" algn="l" rtl="0">
              <a:lnSpc>
                <a:spcPct val="100000"/>
              </a:lnSpc>
              <a:spcBef>
                <a:spcPts val="0"/>
              </a:spcBef>
              <a:spcAft>
                <a:spcPts val="0"/>
              </a:spcAft>
              <a:buClr>
                <a:schemeClr val="dk1"/>
              </a:buClr>
              <a:buSzPts val="1200"/>
              <a:buFont typeface="Calibri"/>
              <a:buNone/>
            </a:pPr>
            <a:r>
              <a:rPr lang="en-AU" dirty="0"/>
              <a:t>Anyone use anything else? </a:t>
            </a:r>
          </a:p>
          <a:p>
            <a:pPr marL="0" marR="0" lvl="0" indent="0" algn="l" rtl="0">
              <a:lnSpc>
                <a:spcPct val="100000"/>
              </a:lnSpc>
              <a:spcBef>
                <a:spcPts val="0"/>
              </a:spcBef>
              <a:spcAft>
                <a:spcPts val="0"/>
              </a:spcAft>
              <a:buClr>
                <a:schemeClr val="dk1"/>
              </a:buClr>
              <a:buSzPts val="1200"/>
              <a:buFont typeface="Calibri"/>
              <a:buNone/>
            </a:pPr>
            <a:r>
              <a:rPr lang="en-AU" dirty="0"/>
              <a:t>Did you have any problems? What problems do you see in any of this? Solutions?</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59" name="Google Shape;25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What dictionary or glossary did you use? Did you use any of these?</a:t>
            </a:r>
            <a:endParaRPr dirty="0"/>
          </a:p>
          <a:p>
            <a:pPr marL="0" marR="0" lvl="0" indent="0" algn="l" rtl="0">
              <a:lnSpc>
                <a:spcPct val="100000"/>
              </a:lnSpc>
              <a:spcBef>
                <a:spcPts val="0"/>
              </a:spcBef>
              <a:spcAft>
                <a:spcPts val="0"/>
              </a:spcAft>
              <a:buClr>
                <a:schemeClr val="dk1"/>
              </a:buClr>
              <a:buSzPts val="1200"/>
              <a:buFont typeface="Calibri"/>
              <a:buNone/>
            </a:pPr>
            <a:r>
              <a:rPr lang="en-AU" dirty="0"/>
              <a:t>Were they helpful? Why / not? Any more helpful than others?</a:t>
            </a:r>
            <a:endParaRPr dirty="0"/>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I’ve used any and all of these tools at some point, to get to a definition. Most helpful is if I can go and talk to an </a:t>
            </a:r>
            <a:r>
              <a:rPr lang="en-AU" dirty="0" err="1"/>
              <a:t>ADF</a:t>
            </a:r>
            <a:r>
              <a:rPr lang="en-AU" dirty="0"/>
              <a:t> member, but, </a:t>
            </a:r>
            <a:r>
              <a:rPr lang="en-AU" dirty="0" err="1"/>
              <a:t>EdOs</a:t>
            </a:r>
            <a:r>
              <a:rPr lang="en-AU" dirty="0"/>
              <a:t> often lack real operational experience so even they have limited exp to answer my question. </a:t>
            </a:r>
          </a:p>
          <a:p>
            <a:pPr marL="0" marR="0" lvl="0" indent="0" algn="l" rtl="0">
              <a:lnSpc>
                <a:spcPct val="100000"/>
              </a:lnSpc>
              <a:spcBef>
                <a:spcPts val="0"/>
              </a:spcBef>
              <a:spcAft>
                <a:spcPts val="0"/>
              </a:spcAft>
              <a:buClr>
                <a:schemeClr val="dk1"/>
              </a:buClr>
              <a:buSzPts val="1200"/>
              <a:buFont typeface="Calibri"/>
              <a:buNone/>
            </a:pPr>
            <a:r>
              <a:rPr lang="en-AU" dirty="0"/>
              <a:t>Luckily I have recently had an Air Force </a:t>
            </a:r>
            <a:r>
              <a:rPr lang="en-AU" dirty="0" err="1"/>
              <a:t>EdO</a:t>
            </a:r>
            <a:r>
              <a:rPr lang="en-AU" dirty="0"/>
              <a:t> post in who happened to be, in a prior life, a ‘</a:t>
            </a:r>
            <a:r>
              <a:rPr lang="en-AU" dirty="0" err="1"/>
              <a:t>tankie</a:t>
            </a:r>
            <a:r>
              <a:rPr lang="en-AU" dirty="0"/>
              <a:t>’ so could answer my questions about the difference </a:t>
            </a:r>
            <a:r>
              <a:rPr lang="en-AU" dirty="0" err="1"/>
              <a:t>btn</a:t>
            </a:r>
            <a:r>
              <a:rPr lang="en-AU" dirty="0"/>
              <a:t> shrapnel, bullet casings and projectiles the other week.</a:t>
            </a:r>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AU" dirty="0"/>
              <a:t>The choice of dictionary type is influenced and determined by its </a:t>
            </a:r>
            <a:r>
              <a:rPr lang="en-AU" b="1" dirty="0"/>
              <a:t>accessibility and sufficient contents </a:t>
            </a:r>
            <a:r>
              <a:rPr lang="en-AU" dirty="0"/>
              <a:t>of the dictionary involved. From the perspective of dictionaries as tools, a mobile-app dictionary creates ubiquitous opportunities for extensive vocabulary learning (Lee, 2015).</a:t>
            </a:r>
            <a:endParaRPr sz="1200"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SzPts val="1400"/>
              <a:buNone/>
            </a:pPr>
            <a:r>
              <a:rPr lang="en-AU" b="1" i="0" dirty="0">
                <a:solidFill>
                  <a:srgbClr val="282829"/>
                </a:solidFill>
                <a:latin typeface="Arial"/>
                <a:ea typeface="Arial"/>
                <a:cs typeface="Arial"/>
                <a:sym typeface="Arial"/>
              </a:rPr>
              <a:t>Learner's dictionaries are, thus, not to be considered a special type of dictionaries, but constitute a more general category </a:t>
            </a:r>
            <a:r>
              <a:rPr lang="en-AU" b="1" i="0" strike="sngStrike" dirty="0">
                <a:solidFill>
                  <a:srgbClr val="282829"/>
                </a:solidFill>
                <a:latin typeface="Arial"/>
                <a:ea typeface="Arial"/>
                <a:cs typeface="Arial"/>
                <a:sym typeface="Arial"/>
              </a:rPr>
              <a:t>including various types of learner's dictionaries according to their functions or combination of functions</a:t>
            </a:r>
            <a:r>
              <a:rPr lang="en-AU" b="0" i="0" strike="sngStrike" dirty="0">
                <a:solidFill>
                  <a:srgbClr val="282829"/>
                </a:solidFill>
                <a:latin typeface="Arial"/>
                <a:ea typeface="Arial"/>
                <a:cs typeface="Arial"/>
                <a:sym typeface="Arial"/>
              </a:rPr>
              <a:t>. </a:t>
            </a:r>
            <a:endParaRPr dirty="0"/>
          </a:p>
          <a:p>
            <a:pPr marL="0" lvl="0" indent="0" algn="l" rtl="0">
              <a:lnSpc>
                <a:spcPct val="100000"/>
              </a:lnSpc>
              <a:spcBef>
                <a:spcPts val="0"/>
              </a:spcBef>
              <a:spcAft>
                <a:spcPts val="0"/>
              </a:spcAft>
              <a:buSzPts val="1400"/>
              <a:buNone/>
            </a:pPr>
            <a:r>
              <a:rPr lang="en-AU" b="0" i="0" dirty="0">
                <a:solidFill>
                  <a:srgbClr val="282829"/>
                </a:solidFill>
                <a:latin typeface="Arial"/>
                <a:ea typeface="Arial"/>
                <a:cs typeface="Arial"/>
                <a:sym typeface="Arial"/>
              </a:rPr>
              <a:t>The </a:t>
            </a:r>
            <a:r>
              <a:rPr lang="en-AU" b="1" i="0" dirty="0">
                <a:solidFill>
                  <a:srgbClr val="282829"/>
                </a:solidFill>
                <a:latin typeface="Arial"/>
                <a:ea typeface="Arial"/>
                <a:cs typeface="Arial"/>
                <a:sym typeface="Arial"/>
              </a:rPr>
              <a:t>purpose of the dictionary is often efficiency, versus depth or context.</a:t>
            </a:r>
            <a:endParaRPr dirty="0"/>
          </a:p>
          <a:p>
            <a:pPr marL="0" lvl="0" indent="0" algn="l" rtl="0">
              <a:lnSpc>
                <a:spcPct val="100000"/>
              </a:lnSpc>
              <a:spcBef>
                <a:spcPts val="0"/>
              </a:spcBef>
              <a:spcAft>
                <a:spcPts val="0"/>
              </a:spcAft>
              <a:buClr>
                <a:srgbClr val="282829"/>
              </a:buClr>
              <a:buSzPts val="1200"/>
              <a:buFont typeface="Arial"/>
              <a:buChar char="•"/>
            </a:pPr>
            <a:r>
              <a:rPr lang="en-AU" b="0" i="0" dirty="0">
                <a:solidFill>
                  <a:srgbClr val="282829"/>
                </a:solidFill>
                <a:latin typeface="Arial"/>
                <a:ea typeface="Arial"/>
                <a:cs typeface="Arial"/>
                <a:sym typeface="Arial"/>
              </a:rPr>
              <a:t>Dictionary </a:t>
            </a:r>
            <a:r>
              <a:rPr lang="en-AU" b="1" i="0" dirty="0">
                <a:solidFill>
                  <a:srgbClr val="282829"/>
                </a:solidFill>
                <a:latin typeface="Arial"/>
                <a:ea typeface="Arial"/>
                <a:cs typeface="Arial"/>
                <a:sym typeface="Arial"/>
              </a:rPr>
              <a:t>definitions tend to be thin </a:t>
            </a:r>
            <a:r>
              <a:rPr lang="en-AU" b="0" i="0" dirty="0">
                <a:solidFill>
                  <a:srgbClr val="282829"/>
                </a:solidFill>
                <a:latin typeface="Arial"/>
                <a:ea typeface="Arial"/>
                <a:cs typeface="Arial"/>
                <a:sym typeface="Arial"/>
              </a:rPr>
              <a:t>descriptions, rather than thick or fully orbed ones.</a:t>
            </a:r>
            <a:endParaRPr dirty="0"/>
          </a:p>
          <a:p>
            <a:pPr marL="0" lvl="0" indent="0" algn="l" rtl="0">
              <a:lnSpc>
                <a:spcPct val="100000"/>
              </a:lnSpc>
              <a:spcBef>
                <a:spcPts val="0"/>
              </a:spcBef>
              <a:spcAft>
                <a:spcPts val="0"/>
              </a:spcAft>
              <a:buClr>
                <a:srgbClr val="282829"/>
              </a:buClr>
              <a:buSzPts val="1200"/>
              <a:buFont typeface="Arial"/>
              <a:buChar char="•"/>
            </a:pPr>
            <a:r>
              <a:rPr lang="en-AU" b="0" i="0" dirty="0">
                <a:solidFill>
                  <a:srgbClr val="282829"/>
                </a:solidFill>
                <a:latin typeface="Arial"/>
                <a:ea typeface="Arial"/>
                <a:cs typeface="Arial"/>
                <a:sym typeface="Arial"/>
              </a:rPr>
              <a:t>Generic definitions. </a:t>
            </a:r>
            <a:r>
              <a:rPr lang="en-AU" b="1" i="0" dirty="0">
                <a:solidFill>
                  <a:srgbClr val="282829"/>
                </a:solidFill>
                <a:latin typeface="Arial"/>
                <a:ea typeface="Arial"/>
                <a:cs typeface="Arial"/>
                <a:sym typeface="Arial"/>
              </a:rPr>
              <a:t>Dictionary definitions tend to limit particularity, detail, and the concrete</a:t>
            </a:r>
            <a:r>
              <a:rPr lang="en-AU" b="0" i="0" dirty="0">
                <a:solidFill>
                  <a:srgbClr val="282829"/>
                </a:solidFill>
                <a:latin typeface="Arial"/>
                <a:ea typeface="Arial"/>
                <a:cs typeface="Arial"/>
                <a:sym typeface="Arial"/>
              </a:rPr>
              <a:t>. This is because of the concerns of efficiency.</a:t>
            </a:r>
            <a:endParaRPr dirty="0"/>
          </a:p>
          <a:p>
            <a:pPr marL="0" lvl="0" indent="0" algn="l" rtl="0">
              <a:lnSpc>
                <a:spcPct val="100000"/>
              </a:lnSpc>
              <a:spcBef>
                <a:spcPts val="0"/>
              </a:spcBef>
              <a:spcAft>
                <a:spcPts val="0"/>
              </a:spcAft>
              <a:buClr>
                <a:srgbClr val="282829"/>
              </a:buClr>
              <a:buSzPts val="1200"/>
              <a:buFont typeface="Arial"/>
              <a:buChar char="•"/>
            </a:pPr>
            <a:r>
              <a:rPr lang="en-AU" b="1" i="0" dirty="0">
                <a:solidFill>
                  <a:srgbClr val="282829"/>
                </a:solidFill>
                <a:latin typeface="Arial"/>
                <a:ea typeface="Arial"/>
                <a:cs typeface="Arial"/>
                <a:sym typeface="Arial"/>
              </a:rPr>
              <a:t>Meanings</a:t>
            </a:r>
            <a:r>
              <a:rPr lang="en-AU" b="0" i="0" dirty="0">
                <a:solidFill>
                  <a:srgbClr val="282829"/>
                </a:solidFill>
                <a:latin typeface="Arial"/>
                <a:ea typeface="Arial"/>
                <a:cs typeface="Arial"/>
                <a:sym typeface="Arial"/>
              </a:rPr>
              <a:t> of terms </a:t>
            </a:r>
            <a:r>
              <a:rPr lang="en-AU" b="1" i="0" dirty="0">
                <a:solidFill>
                  <a:srgbClr val="282829"/>
                </a:solidFill>
                <a:latin typeface="Arial"/>
                <a:ea typeface="Arial"/>
                <a:cs typeface="Arial"/>
                <a:sym typeface="Arial"/>
              </a:rPr>
              <a:t>are impacted by culture and</a:t>
            </a:r>
            <a:r>
              <a:rPr lang="en-AU" b="0" i="0" dirty="0">
                <a:solidFill>
                  <a:srgbClr val="282829"/>
                </a:solidFill>
                <a:latin typeface="Arial"/>
                <a:ea typeface="Arial"/>
                <a:cs typeface="Arial"/>
                <a:sym typeface="Arial"/>
              </a:rPr>
              <a:t> individual leaders in </a:t>
            </a:r>
            <a:r>
              <a:rPr lang="en-AU" b="1" i="0" dirty="0">
                <a:solidFill>
                  <a:srgbClr val="282829"/>
                </a:solidFill>
                <a:latin typeface="Arial"/>
                <a:ea typeface="Arial"/>
                <a:cs typeface="Arial"/>
                <a:sym typeface="Arial"/>
              </a:rPr>
              <a:t>history</a:t>
            </a:r>
            <a:r>
              <a:rPr lang="en-AU" b="0" i="0" dirty="0">
                <a:solidFill>
                  <a:srgbClr val="282829"/>
                </a:solidFill>
                <a:latin typeface="Arial"/>
                <a:ea typeface="Arial"/>
                <a:cs typeface="Arial"/>
                <a:sym typeface="Arial"/>
              </a:rPr>
              <a:t>.</a:t>
            </a:r>
            <a:endParaRPr dirty="0"/>
          </a:p>
          <a:p>
            <a:pPr marL="0" lvl="0" indent="0" algn="l" rtl="0">
              <a:lnSpc>
                <a:spcPct val="100000"/>
              </a:lnSpc>
              <a:spcBef>
                <a:spcPts val="0"/>
              </a:spcBef>
              <a:spcAft>
                <a:spcPts val="0"/>
              </a:spcAft>
              <a:buClr>
                <a:srgbClr val="282829"/>
              </a:buClr>
              <a:buSzPts val="1200"/>
              <a:buFont typeface="Arial"/>
              <a:buChar char="•"/>
            </a:pPr>
            <a:r>
              <a:rPr lang="en-AU" b="0" i="0" dirty="0">
                <a:solidFill>
                  <a:srgbClr val="282829"/>
                </a:solidFill>
                <a:latin typeface="Arial"/>
                <a:ea typeface="Arial"/>
                <a:cs typeface="Arial"/>
                <a:sym typeface="Arial"/>
              </a:rPr>
              <a:t>Meaning is </a:t>
            </a:r>
            <a:r>
              <a:rPr lang="en-AU" b="1" i="0" dirty="0">
                <a:solidFill>
                  <a:srgbClr val="282829"/>
                </a:solidFill>
                <a:latin typeface="Arial"/>
                <a:ea typeface="Arial"/>
                <a:cs typeface="Arial"/>
                <a:sym typeface="Arial"/>
              </a:rPr>
              <a:t>deeply implicated in context </a:t>
            </a:r>
            <a:r>
              <a:rPr lang="en-AU" b="0" i="0" dirty="0">
                <a:solidFill>
                  <a:srgbClr val="282829"/>
                </a:solidFill>
                <a:latin typeface="Arial"/>
                <a:ea typeface="Arial"/>
                <a:cs typeface="Arial"/>
                <a:sym typeface="Arial"/>
              </a:rPr>
              <a:t>(and history and story).</a:t>
            </a:r>
            <a:endParaRPr dirty="0"/>
          </a:p>
          <a:p>
            <a:pPr marL="0" lvl="0" indent="0" algn="l" rtl="0">
              <a:lnSpc>
                <a:spcPct val="100000"/>
              </a:lnSpc>
              <a:spcBef>
                <a:spcPts val="0"/>
              </a:spcBef>
              <a:spcAft>
                <a:spcPts val="0"/>
              </a:spcAft>
              <a:buClr>
                <a:schemeClr val="dk1"/>
              </a:buClr>
              <a:buSzPts val="1200"/>
              <a:buFont typeface="Arial"/>
              <a:buNone/>
            </a:pPr>
            <a:endParaRPr b="0" i="0" dirty="0">
              <a:solidFill>
                <a:srgbClr val="282829"/>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273" name="Google Shape;27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And…..apart from dictionaries…what new tech resources can be used?</a:t>
            </a:r>
            <a:endParaRPr dirty="0"/>
          </a:p>
          <a:p>
            <a:pPr marL="0" lvl="0" indent="0" algn="l" rtl="0">
              <a:lnSpc>
                <a:spcPct val="100000"/>
              </a:lnSpc>
              <a:spcBef>
                <a:spcPts val="0"/>
              </a:spcBef>
              <a:spcAft>
                <a:spcPts val="0"/>
              </a:spcAft>
              <a:buSzPts val="1400"/>
              <a:buNone/>
            </a:pPr>
            <a:r>
              <a:rPr lang="en-AU" dirty="0"/>
              <a:t>AI is a great tool for teachers to assist in development of resources.</a:t>
            </a:r>
            <a:endParaRPr dirty="0"/>
          </a:p>
          <a:p>
            <a:pPr marL="0" lvl="0" indent="0" algn="l" rtl="0">
              <a:lnSpc>
                <a:spcPct val="100000"/>
              </a:lnSpc>
              <a:spcBef>
                <a:spcPts val="0"/>
              </a:spcBef>
              <a:spcAft>
                <a:spcPts val="0"/>
              </a:spcAft>
              <a:buSzPts val="1400"/>
              <a:buNone/>
            </a:pPr>
            <a:r>
              <a:rPr lang="en-AU" dirty="0" err="1"/>
              <a:t>Obv</a:t>
            </a:r>
            <a:r>
              <a:rPr lang="en-AU" dirty="0"/>
              <a:t> caveat that it isn’t perfect nor the </a:t>
            </a:r>
            <a:r>
              <a:rPr lang="en-AU" dirty="0" err="1"/>
              <a:t>ans</a:t>
            </a:r>
            <a:r>
              <a:rPr lang="en-AU" dirty="0"/>
              <a:t> to all our prayers.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Have begun using this to elicit definitions so ‘a beginner user of English’ will understand.</a:t>
            </a:r>
            <a:endParaRPr dirty="0"/>
          </a:p>
          <a:p>
            <a:pPr marL="0" lvl="0" indent="0" algn="l" rtl="0">
              <a:lnSpc>
                <a:spcPct val="100000"/>
              </a:lnSpc>
              <a:spcBef>
                <a:spcPts val="0"/>
              </a:spcBef>
              <a:spcAft>
                <a:spcPts val="0"/>
              </a:spcAft>
              <a:buSzPts val="1400"/>
              <a:buNone/>
            </a:pPr>
            <a:endParaRPr dirty="0"/>
          </a:p>
          <a:p>
            <a:pPr marL="0" lvl="0" indent="0" algn="l" rtl="0">
              <a:lnSpc>
                <a:spcPct val="90000"/>
              </a:lnSpc>
              <a:spcBef>
                <a:spcPts val="750"/>
              </a:spcBef>
              <a:spcAft>
                <a:spcPts val="0"/>
              </a:spcAft>
              <a:buClr>
                <a:srgbClr val="000000"/>
              </a:buClr>
              <a:buSzPts val="1800"/>
              <a:buNone/>
            </a:pPr>
            <a:r>
              <a:rPr lang="en-AU" sz="1200" b="1" dirty="0">
                <a:solidFill>
                  <a:srgbClr val="000000"/>
                </a:solidFill>
                <a:latin typeface="Times New Roman"/>
                <a:ea typeface="Times New Roman"/>
                <a:cs typeface="Times New Roman"/>
                <a:sym typeface="Times New Roman"/>
              </a:rPr>
              <a:t>Chat </a:t>
            </a:r>
            <a:r>
              <a:rPr lang="en-AU" sz="1200" b="1" dirty="0" err="1">
                <a:solidFill>
                  <a:srgbClr val="000000"/>
                </a:solidFill>
                <a:latin typeface="Times New Roman"/>
                <a:ea typeface="Times New Roman"/>
                <a:cs typeface="Times New Roman"/>
                <a:sym typeface="Times New Roman"/>
              </a:rPr>
              <a:t>GPT</a:t>
            </a:r>
            <a:endParaRPr lang="en-AU" sz="1200" dirty="0">
              <a:latin typeface="Times New Roman"/>
              <a:ea typeface="Times New Roman"/>
              <a:cs typeface="Times New Roman"/>
              <a:sym typeface="Times New Roman"/>
            </a:endParaRPr>
          </a:p>
          <a:p>
            <a:pPr marL="0" lvl="0" indent="0" algn="l" rtl="0">
              <a:lnSpc>
                <a:spcPct val="90000"/>
              </a:lnSpc>
              <a:spcBef>
                <a:spcPts val="0"/>
              </a:spcBef>
              <a:spcAft>
                <a:spcPts val="0"/>
              </a:spcAft>
              <a:buClr>
                <a:srgbClr val="0C0C0C"/>
              </a:buClr>
              <a:buSzPts val="1800"/>
              <a:buNone/>
            </a:pPr>
            <a:r>
              <a:rPr lang="en-AU" dirty="0"/>
              <a:t>Me: </a:t>
            </a:r>
            <a:r>
              <a:rPr lang="en-AU" i="1" dirty="0"/>
              <a:t>In the military they use the word, deactivate in the context of landmine clearance. What does deactivate mean? </a:t>
            </a:r>
            <a:endParaRPr lang="en-AU" dirty="0"/>
          </a:p>
          <a:p>
            <a:pPr marL="0" lvl="0" indent="0" algn="l" rtl="0">
              <a:lnSpc>
                <a:spcPct val="90000"/>
              </a:lnSpc>
              <a:spcBef>
                <a:spcPts val="750"/>
              </a:spcBef>
              <a:spcAft>
                <a:spcPts val="0"/>
              </a:spcAft>
              <a:buClr>
                <a:srgbClr val="000000"/>
              </a:buClr>
              <a:buSzPts val="1800"/>
              <a:buNone/>
            </a:pPr>
            <a:r>
              <a:rPr lang="en-AU" dirty="0"/>
              <a:t>ChatGPT: …..deactivate means to render a landmine safe by removing its ability to explode. This typically involves  disarming the explosive mechanism or neutralising its function so that it no longer poses a threat.</a:t>
            </a:r>
          </a:p>
          <a:p>
            <a:pPr marL="0" lvl="0" indent="0" algn="l" rtl="0">
              <a:lnSpc>
                <a:spcPct val="90000"/>
              </a:lnSpc>
              <a:spcBef>
                <a:spcPts val="750"/>
              </a:spcBef>
              <a:spcAft>
                <a:spcPts val="0"/>
              </a:spcAft>
              <a:buClr>
                <a:srgbClr val="000000"/>
              </a:buClr>
              <a:buSzPts val="1800"/>
              <a:buNone/>
            </a:pPr>
            <a:r>
              <a:rPr lang="en-AU" dirty="0"/>
              <a:t> Me: </a:t>
            </a:r>
            <a:r>
              <a:rPr lang="en-AU" i="1" dirty="0"/>
              <a:t>Can you write that again so a beginner user of English will understand?</a:t>
            </a:r>
            <a:endParaRPr lang="en-AU" dirty="0"/>
          </a:p>
          <a:p>
            <a:pPr marL="0" lvl="0" indent="0" algn="l" rtl="0">
              <a:lnSpc>
                <a:spcPct val="90000"/>
              </a:lnSpc>
              <a:spcBef>
                <a:spcPts val="750"/>
              </a:spcBef>
              <a:spcAft>
                <a:spcPts val="0"/>
              </a:spcAft>
              <a:buClr>
                <a:srgbClr val="000000"/>
              </a:buClr>
              <a:buSzPts val="1800"/>
              <a:buNone/>
            </a:pPr>
            <a:r>
              <a:rPr lang="en-AU" dirty="0"/>
              <a:t>ChatGPT: …means making them safe by stopping them from exploding. This could involve taking out the part that makes them work so they can’t hurt anyone… </a:t>
            </a:r>
          </a:p>
          <a:p>
            <a:pPr marL="0" lvl="0" indent="0" algn="l" rtl="0">
              <a:lnSpc>
                <a:spcPct val="90000"/>
              </a:lnSpc>
              <a:spcBef>
                <a:spcPts val="750"/>
              </a:spcBef>
              <a:spcAft>
                <a:spcPts val="0"/>
              </a:spcAft>
              <a:buClr>
                <a:srgbClr val="000000"/>
              </a:buClr>
              <a:buSzPts val="1800"/>
              <a:buNone/>
            </a:pPr>
            <a:r>
              <a:rPr lang="en-AU" b="1" dirty="0"/>
              <a:t>Rewritten to grade yet further</a:t>
            </a:r>
            <a:r>
              <a:rPr lang="en-AU" dirty="0"/>
              <a:t>: deactivate: </a:t>
            </a:r>
            <a:r>
              <a:rPr lang="en-AU" i="1" dirty="0"/>
              <a:t>to take out the part of a landmine that will make it explode, to make it safe. </a:t>
            </a:r>
            <a:endParaRPr lang="en-AU" dirty="0"/>
          </a:p>
          <a:p>
            <a:pPr marL="0" lvl="0" indent="0" algn="l" rtl="0">
              <a:lnSpc>
                <a:spcPct val="90000"/>
              </a:lnSpc>
              <a:spcBef>
                <a:spcPts val="750"/>
              </a:spcBef>
              <a:spcAft>
                <a:spcPts val="0"/>
              </a:spcAft>
              <a:buClr>
                <a:srgbClr val="0C0C0C"/>
              </a:buClr>
              <a:buSzPts val="1800"/>
              <a:buNone/>
            </a:pPr>
            <a:endParaRPr lang="en-AU" sz="1200" dirty="0">
              <a:solidFill>
                <a:srgbClr val="000000"/>
              </a:solidFill>
              <a:latin typeface="Times New Roman"/>
              <a:ea typeface="Times New Roman"/>
              <a:cs typeface="Times New Roman"/>
              <a:sym typeface="Times New Roman"/>
            </a:endParaRPr>
          </a:p>
          <a:p>
            <a:pPr marL="0" marR="0" lvl="0" indent="0" algn="l" rtl="0">
              <a:lnSpc>
                <a:spcPct val="90000"/>
              </a:lnSpc>
              <a:spcBef>
                <a:spcPts val="750"/>
              </a:spcBef>
              <a:spcAft>
                <a:spcPts val="0"/>
              </a:spcAft>
              <a:buClr>
                <a:srgbClr val="000000"/>
              </a:buClr>
              <a:buSzPts val="1800"/>
              <a:buFont typeface="Arial"/>
              <a:buNone/>
            </a:pPr>
            <a:r>
              <a:rPr lang="en-AU" dirty="0"/>
              <a:t>To note: omit passive forms, modal auxiliary verbs, restructure sentence forms to use active, present simple forms when possible, reduce use of connectors, use two shorter sentences /phrases rather than 1 longer one, use high frequency vocab when possible i.e. not the target vocab, but retain authenticity</a:t>
            </a:r>
          </a:p>
          <a:p>
            <a:pPr marL="0" lvl="0" indent="0" algn="l" rtl="0">
              <a:lnSpc>
                <a:spcPct val="100000"/>
              </a:lnSpc>
              <a:spcBef>
                <a:spcPts val="0"/>
              </a:spcBef>
              <a:spcAft>
                <a:spcPts val="0"/>
              </a:spcAft>
              <a:buSzPts val="1400"/>
              <a:buNone/>
            </a:pPr>
            <a:endParaRPr dirty="0"/>
          </a:p>
        </p:txBody>
      </p:sp>
      <p:sp>
        <p:nvSpPr>
          <p:cNvPr id="280" name="Google Shape;28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Let’s go back to the words you were looking for definitions for before – now use ChatGPT but note use of second query only seems to get results that are useful</a:t>
            </a:r>
          </a:p>
          <a:p>
            <a:pPr marL="0" lvl="0" indent="0" algn="l" rtl="0">
              <a:lnSpc>
                <a:spcPct val="100000"/>
              </a:lnSpc>
              <a:spcBef>
                <a:spcPts val="0"/>
              </a:spcBef>
              <a:spcAft>
                <a:spcPts val="0"/>
              </a:spcAft>
              <a:buSzPts val="1400"/>
              <a:buNone/>
            </a:pPr>
            <a:r>
              <a:rPr lang="en-AU" dirty="0"/>
              <a:t>prompt: Define XXX in its military context so that A BEGINNER USER OF ENGLISH can understand.</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r>
              <a:rPr lang="en-AU" dirty="0"/>
              <a:t>Results?</a:t>
            </a:r>
          </a:p>
          <a:p>
            <a:pPr marL="0" lvl="0" indent="0" algn="l" rtl="0">
              <a:lnSpc>
                <a:spcPct val="100000"/>
              </a:lnSpc>
              <a:spcBef>
                <a:spcPts val="0"/>
              </a:spcBef>
              <a:spcAft>
                <a:spcPts val="0"/>
              </a:spcAft>
              <a:buSzPts val="1400"/>
              <a:buNone/>
            </a:pPr>
            <a:endParaRPr lang="en-AU" dirty="0"/>
          </a:p>
          <a:p>
            <a:pPr marL="0" lvl="0" indent="0" algn="l" rtl="0">
              <a:lnSpc>
                <a:spcPct val="100000"/>
              </a:lnSpc>
              <a:spcBef>
                <a:spcPts val="0"/>
              </a:spcBef>
              <a:spcAft>
                <a:spcPts val="0"/>
              </a:spcAft>
              <a:buSzPts val="1400"/>
              <a:buNone/>
            </a:pPr>
            <a:endParaRPr dirty="0"/>
          </a:p>
        </p:txBody>
      </p:sp>
      <p:sp>
        <p:nvSpPr>
          <p:cNvPr id="287" name="Google Shape;28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AU" b="1"/>
              <a:t>Solution to this…..use ADF colleagues as much as possible, at least they are EFL teacher trained when they come to us</a:t>
            </a:r>
            <a:endParaRPr/>
          </a:p>
          <a:p>
            <a:pPr marL="0" marR="0" lvl="0" indent="0" algn="l" rtl="0">
              <a:lnSpc>
                <a:spcPct val="100000"/>
              </a:lnSpc>
              <a:spcBef>
                <a:spcPts val="0"/>
              </a:spcBef>
              <a:spcAft>
                <a:spcPts val="0"/>
              </a:spcAft>
              <a:buClr>
                <a:srgbClr val="000000"/>
              </a:buClr>
              <a:buSzPts val="1400"/>
              <a:buFont typeface="Arial"/>
              <a:buNone/>
            </a:pPr>
            <a:r>
              <a:rPr lang="en-AU" b="1"/>
              <a:t>Solution to this…..use Text Inspector to analyse original authentic text and grade it, only want approx. 12-14 words per lessons and need the texts to be supportive but also accessible for learners</a:t>
            </a:r>
            <a:endParaRPr/>
          </a:p>
          <a:p>
            <a:pPr marL="0" marR="0" lvl="0" indent="0" algn="l" rtl="0">
              <a:lnSpc>
                <a:spcPct val="100000"/>
              </a:lnSpc>
              <a:spcBef>
                <a:spcPts val="0"/>
              </a:spcBef>
              <a:spcAft>
                <a:spcPts val="0"/>
              </a:spcAft>
              <a:buClr>
                <a:srgbClr val="000000"/>
              </a:buClr>
              <a:buSzPts val="1400"/>
              <a:buFont typeface="Arial"/>
              <a:buNone/>
            </a:pPr>
            <a:r>
              <a:rPr lang="en-AU"/>
              <a:t>Military English corpus of 1000 most commons words needed!</a:t>
            </a:r>
            <a:endParaRPr/>
          </a:p>
          <a:p>
            <a:pPr marL="0" marR="0" lvl="0" indent="0" algn="l" rtl="0">
              <a:lnSpc>
                <a:spcPct val="100000"/>
              </a:lnSpc>
              <a:spcBef>
                <a:spcPts val="0"/>
              </a:spcBef>
              <a:spcAft>
                <a:spcPts val="0"/>
              </a:spcAft>
              <a:buClr>
                <a:srgbClr val="000000"/>
              </a:buClr>
              <a:buSzPts val="1400"/>
              <a:buFont typeface="Arial"/>
              <a:buNone/>
            </a:pPr>
            <a:r>
              <a:rPr lang="en-AU" b="1"/>
              <a:t>Solution to this…..what was your solution to this task? How did you produce definitions that you were happy with? One step? Prob not. Use a range of dictionaries, use own awareness of graded language, use colleagues to check the accuracy of the definitions, in context</a:t>
            </a:r>
            <a:endParaRPr/>
          </a:p>
          <a:p>
            <a:pPr marL="0" lvl="0" indent="0" algn="l" rtl="0">
              <a:lnSpc>
                <a:spcPct val="100000"/>
              </a:lnSpc>
              <a:spcBef>
                <a:spcPts val="0"/>
              </a:spcBef>
              <a:spcAft>
                <a:spcPts val="0"/>
              </a:spcAft>
              <a:buSzPts val="1400"/>
              <a:buNone/>
            </a:pPr>
            <a:endParaRPr/>
          </a:p>
        </p:txBody>
      </p:sp>
      <p:sp>
        <p:nvSpPr>
          <p:cNvPr id="293" name="Google Shape;293;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So before going any further let’s discuss the key terms within this workshop. </a:t>
            </a:r>
            <a:r>
              <a:rPr lang="en-AU" b="0" i="0" dirty="0">
                <a:solidFill>
                  <a:srgbClr val="4D5156"/>
                </a:solidFill>
                <a:latin typeface="Arial"/>
                <a:ea typeface="Arial"/>
                <a:cs typeface="Arial"/>
                <a:sym typeface="Arial"/>
              </a:rPr>
              <a:t>As an area of ESP, one that is very under-researched – the challenge that confronted us right at the start – we had to know what we were focussing 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Discuss : what is military terminology / English, to you? How define it? What about low levels? </a:t>
            </a:r>
            <a:endParaRPr dirty="0"/>
          </a:p>
          <a:p>
            <a:pPr marL="0" lvl="0" indent="0" algn="l" rtl="0">
              <a:lnSpc>
                <a:spcPct val="100000"/>
              </a:lnSpc>
              <a:spcBef>
                <a:spcPts val="0"/>
              </a:spcBef>
              <a:spcAft>
                <a:spcPts val="0"/>
              </a:spcAft>
              <a:buSzPts val="1400"/>
              <a:buNone/>
            </a:pPr>
            <a:r>
              <a:rPr lang="en-AU" dirty="0"/>
              <a:t>Examples of this? 2-3 </a:t>
            </a:r>
            <a:endParaRPr dirty="0"/>
          </a:p>
          <a:p>
            <a:pPr marL="0" lvl="0" indent="0" algn="l" rtl="0">
              <a:lnSpc>
                <a:spcPct val="100000"/>
              </a:lnSpc>
              <a:spcBef>
                <a:spcPts val="0"/>
              </a:spcBef>
              <a:spcAft>
                <a:spcPts val="0"/>
              </a:spcAft>
              <a:buSzPts val="1400"/>
              <a:buNone/>
            </a:pPr>
            <a:r>
              <a:rPr lang="en-AU" dirty="0"/>
              <a:t>What examples of </a:t>
            </a:r>
            <a:r>
              <a:rPr lang="en-AU" dirty="0" err="1"/>
              <a:t>MilEnglish</a:t>
            </a:r>
            <a:r>
              <a:rPr lang="en-AU" dirty="0"/>
              <a:t> materials do you know /use, if you teach English? What do you use if you teach Mil terminology? Do you teach or deal with low level learners at all?</a:t>
            </a:r>
            <a:endParaRPr dirty="0"/>
          </a:p>
          <a:p>
            <a:pPr marL="0" lvl="0" indent="0" algn="l" rtl="0">
              <a:lnSpc>
                <a:spcPct val="100000"/>
              </a:lnSpc>
              <a:spcBef>
                <a:spcPts val="0"/>
              </a:spcBef>
              <a:spcAft>
                <a:spcPts val="0"/>
              </a:spcAft>
              <a:buSzPts val="1400"/>
              <a:buNone/>
            </a:pPr>
            <a:r>
              <a:rPr lang="en-AU" dirty="0"/>
              <a:t>What are some of the challenges you face in this field, from your perspective?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5 -10 mins </a:t>
            </a:r>
            <a:r>
              <a:rPr lang="en-AU" dirty="0" err="1"/>
              <a:t>mins</a:t>
            </a:r>
            <a:r>
              <a:rPr lang="en-AU" dirty="0"/>
              <a:t> w partner beside you. </a:t>
            </a:r>
            <a:endParaRPr dirty="0"/>
          </a:p>
          <a:p>
            <a:pPr marL="0" lvl="0" indent="0" algn="l" rtl="0">
              <a:lnSpc>
                <a:spcPct val="100000"/>
              </a:lnSpc>
              <a:spcBef>
                <a:spcPts val="0"/>
              </a:spcBef>
              <a:spcAft>
                <a:spcPts val="0"/>
              </a:spcAft>
              <a:buSzPts val="1400"/>
              <a:buNone/>
            </a:pPr>
            <a:r>
              <a:rPr lang="en-AU" dirty="0"/>
              <a:t>Be ready to give some FB.</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Elicit some FB …what do you want to convey here? </a:t>
            </a:r>
            <a:endParaRPr dirty="0"/>
          </a:p>
          <a:p>
            <a:pPr marL="0" lvl="0" indent="0" algn="l" rtl="0">
              <a:lnSpc>
                <a:spcPct val="100000"/>
              </a:lnSpc>
              <a:spcBef>
                <a:spcPts val="0"/>
              </a:spcBef>
              <a:spcAft>
                <a:spcPts val="0"/>
              </a:spcAft>
              <a:buSzPts val="1400"/>
              <a:buNone/>
            </a:pPr>
            <a:r>
              <a:rPr lang="en-AU" dirty="0"/>
              <a:t>What are the issues that I can relate to here? Why is this important?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Georgieva and </a:t>
            </a:r>
            <a:r>
              <a:rPr lang="en-AU" dirty="0" err="1"/>
              <a:t>Marinov</a:t>
            </a:r>
            <a:r>
              <a:rPr lang="en-AU" dirty="0"/>
              <a:t> (2017) pointed out that when investigating aspects of the language of the military as a special type of English for specific purposes (ESP) or providing lists/glossaries with military terms or slang words, </a:t>
            </a:r>
            <a:r>
              <a:rPr lang="en-AU" b="1" dirty="0"/>
              <a:t>English speaking scholars use, often interchangeably, the meta-terms military language, military terminology, military slang, military lingo, military jargon, military argot, soldier’s language, army language</a:t>
            </a:r>
            <a:r>
              <a:rPr lang="en-AU" dirty="0"/>
              <a:t> and some more to describe the characteristics of the language, used by military personnel and organizations.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The important ingredient of the Military Language as a type of ESP is military terminology because the terminology is that part of linguistics that describes the lexicon of special languages. In </a:t>
            </a:r>
            <a:r>
              <a:rPr lang="en-AU" b="1" dirty="0"/>
              <a:t>the broadest sense, military terminology includes terms for designating military organizations, personnel, military ranks and hierarchy, armament and military equipment, military systems, types of military activities, tasks and operations</a:t>
            </a:r>
            <a:r>
              <a:rPr lang="en-AU" dirty="0"/>
              <a:t>, which are defined in doctrines, strategies, manuals, guides, orders and similar specialized military/ </a:t>
            </a:r>
            <a:r>
              <a:rPr lang="en-AU" dirty="0" err="1"/>
              <a:t>defense</a:t>
            </a:r>
            <a:r>
              <a:rPr lang="en-AU" dirty="0"/>
              <a:t> national and international documents (Georgieva and </a:t>
            </a:r>
            <a:r>
              <a:rPr lang="en-AU" dirty="0" err="1"/>
              <a:t>Marinov</a:t>
            </a:r>
            <a:r>
              <a:rPr lang="en-AU" dirty="0"/>
              <a:t>, 2017).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sz="1200" dirty="0">
                <a:solidFill>
                  <a:schemeClr val="dk1"/>
                </a:solidFill>
              </a:rPr>
              <a:t>Military English is defined by Defence International Training Centre (</a:t>
            </a:r>
            <a:r>
              <a:rPr lang="en-AU" sz="1200" dirty="0" err="1">
                <a:solidFill>
                  <a:schemeClr val="dk1"/>
                </a:solidFill>
              </a:rPr>
              <a:t>DITC</a:t>
            </a:r>
            <a:r>
              <a:rPr lang="en-AU" sz="1200" dirty="0">
                <a:solidFill>
                  <a:schemeClr val="dk1"/>
                </a:solidFill>
              </a:rPr>
              <a:t>) as an area of English for Specific Purposes which uses military contexts to teach military specific language, for the purpose of meeting the language and communication needs of military personnel engaged in international cooperation assignments.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Text analysis shows actually a pretty solid set of A1 words but that there were still </a:t>
            </a:r>
            <a:endParaRPr/>
          </a:p>
          <a:p>
            <a:pPr marL="0" lvl="0" indent="0" algn="l" rtl="0">
              <a:lnSpc>
                <a:spcPct val="100000"/>
              </a:lnSpc>
              <a:spcBef>
                <a:spcPts val="0"/>
              </a:spcBef>
              <a:spcAft>
                <a:spcPts val="0"/>
              </a:spcAft>
              <a:buSzPts val="1400"/>
              <a:buNone/>
            </a:pPr>
            <a:r>
              <a:rPr lang="en-AU"/>
              <a:t>(a) too many words</a:t>
            </a:r>
            <a:endParaRPr/>
          </a:p>
          <a:p>
            <a:pPr marL="0" lvl="0" indent="0" algn="l" rtl="0">
              <a:lnSpc>
                <a:spcPct val="100000"/>
              </a:lnSpc>
              <a:spcBef>
                <a:spcPts val="0"/>
              </a:spcBef>
              <a:spcAft>
                <a:spcPts val="0"/>
              </a:spcAft>
              <a:buSzPts val="1400"/>
              <a:buNone/>
            </a:pPr>
            <a:r>
              <a:rPr lang="en-AU"/>
              <a:t>(b) Too many high level</a:t>
            </a:r>
            <a:endParaRPr/>
          </a:p>
        </p:txBody>
      </p:sp>
      <p:sp>
        <p:nvSpPr>
          <p:cNvPr id="366" name="Google Shape;36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Text Inspector will show you exactly which words are marked at which level.</a:t>
            </a:r>
            <a:endParaRPr/>
          </a:p>
          <a:p>
            <a:pPr marL="0" lvl="0" indent="0" algn="l" rtl="0">
              <a:lnSpc>
                <a:spcPct val="100000"/>
              </a:lnSpc>
              <a:spcBef>
                <a:spcPts val="0"/>
              </a:spcBef>
              <a:spcAft>
                <a:spcPts val="0"/>
              </a:spcAft>
              <a:buSzPts val="1400"/>
              <a:buNone/>
            </a:pPr>
            <a:r>
              <a:rPr lang="en-AU"/>
              <a:t>And if you Export tagged data – elicits a spreadsheet of all the words their level (CEFR) and a meaning!! </a:t>
            </a:r>
            <a:endParaRPr/>
          </a:p>
        </p:txBody>
      </p:sp>
      <p:sp>
        <p:nvSpPr>
          <p:cNvPr id="374" name="Google Shape;37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a:t>Export tagged data – elicits a spreadsheet of all the words their level (CEFR) and a meaning!!.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AU"/>
              <a:t>And possibly some help in identifying a useful synonym that will help w the grading.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AU"/>
              <a:t>See example here. Now obv there are problems with this, but as you can see….LOL, we can work most of these out.</a:t>
            </a:r>
            <a:endParaRPr/>
          </a:p>
        </p:txBody>
      </p:sp>
      <p:sp>
        <p:nvSpPr>
          <p:cNvPr id="382" name="Google Shape;38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Using both the output from Text Inspector and my own awareness of the level of learners / language and wanting to shorten the text a little, with more to go on this, I edited the text.</a:t>
            </a:r>
            <a:endParaRPr/>
          </a:p>
          <a:p>
            <a:pPr marL="0" lvl="0" indent="0" algn="l" rtl="0">
              <a:lnSpc>
                <a:spcPct val="100000"/>
              </a:lnSpc>
              <a:spcBef>
                <a:spcPts val="0"/>
              </a:spcBef>
              <a:spcAft>
                <a:spcPts val="0"/>
              </a:spcAft>
              <a:buSzPts val="1400"/>
              <a:buNone/>
            </a:pPr>
            <a:r>
              <a:rPr lang="en-AU"/>
              <a:t>CEFR level descriptors</a:t>
            </a:r>
            <a:endParaRPr/>
          </a:p>
          <a:p>
            <a:pPr marL="0" lvl="0" indent="0" algn="l" rtl="0">
              <a:lnSpc>
                <a:spcPct val="100000"/>
              </a:lnSpc>
              <a:spcBef>
                <a:spcPts val="0"/>
              </a:spcBef>
              <a:spcAft>
                <a:spcPts val="0"/>
              </a:spcAft>
              <a:buSzPts val="1400"/>
              <a:buNone/>
            </a:pPr>
            <a:endParaRPr/>
          </a:p>
        </p:txBody>
      </p:sp>
      <p:sp>
        <p:nvSpPr>
          <p:cNvPr id="391" name="Google Shape;3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As you can see the list of A1 words has grown from 67 to 74, and B1 words decreased from 26 down to 21, B2 down from 24 to 15, C1 down from 5 to 2, and so on. </a:t>
            </a:r>
            <a:endParaRPr/>
          </a:p>
        </p:txBody>
      </p:sp>
      <p:sp>
        <p:nvSpPr>
          <p:cNvPr id="398" name="Google Shape;3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Context: ESP project at </a:t>
            </a:r>
            <a:r>
              <a:rPr lang="en-AU" dirty="0" err="1"/>
              <a:t>DITC</a:t>
            </a:r>
            <a:r>
              <a:rPr lang="en-AU" dirty="0"/>
              <a:t> – what is </a:t>
            </a:r>
            <a:r>
              <a:rPr lang="en-AU" dirty="0" err="1"/>
              <a:t>DITC</a:t>
            </a:r>
            <a:r>
              <a:rPr lang="en-AU" dirty="0"/>
              <a:t> – unit make up, what we do </a:t>
            </a:r>
            <a:r>
              <a:rPr lang="en-AU" b="1" dirty="0"/>
              <a:t>who is </a:t>
            </a:r>
            <a:r>
              <a:rPr lang="en-AU" b="1" dirty="0" err="1"/>
              <a:t>DITC</a:t>
            </a:r>
            <a:r>
              <a:rPr lang="en-AU" b="1" dirty="0"/>
              <a:t>?</a:t>
            </a:r>
            <a:endParaRPr b="1" dirty="0"/>
          </a:p>
          <a:p>
            <a:pPr marL="0" marR="0" lvl="0" indent="0" algn="l" rtl="0">
              <a:lnSpc>
                <a:spcPct val="100000"/>
              </a:lnSpc>
              <a:spcBef>
                <a:spcPts val="0"/>
              </a:spcBef>
              <a:spcAft>
                <a:spcPts val="0"/>
              </a:spcAft>
              <a:buClr>
                <a:schemeClr val="dk1"/>
              </a:buClr>
              <a:buSzPts val="1200"/>
              <a:buFont typeface="Calibri"/>
              <a:buNone/>
            </a:pPr>
            <a:r>
              <a:rPr lang="en-AU" dirty="0"/>
              <a:t>What are we doing at </a:t>
            </a:r>
            <a:r>
              <a:rPr lang="en-AU" dirty="0" err="1"/>
              <a:t>DITC</a:t>
            </a:r>
            <a:r>
              <a:rPr lang="en-AU" dirty="0"/>
              <a:t>? project / concept brief </a:t>
            </a:r>
            <a:r>
              <a:rPr lang="en-AU" b="1" dirty="0"/>
              <a:t>what is the Mil English project - concept</a:t>
            </a:r>
            <a:endParaRPr b="1" dirty="0"/>
          </a:p>
          <a:p>
            <a:pPr marL="0" marR="0" lvl="0" indent="0" algn="l" rtl="0">
              <a:lnSpc>
                <a:spcPct val="100000"/>
              </a:lnSpc>
              <a:spcBef>
                <a:spcPts val="0"/>
              </a:spcBef>
              <a:spcAft>
                <a:spcPts val="0"/>
              </a:spcAft>
              <a:buClr>
                <a:schemeClr val="dk1"/>
              </a:buClr>
              <a:buSzPts val="1200"/>
              <a:buFont typeface="Calibri"/>
              <a:buNone/>
            </a:pPr>
            <a:r>
              <a:rPr lang="en-AU" dirty="0"/>
              <a:t>Who are our targeted audience – teachers and learners, examples of learners and teachers MELT ss, lang teachers in </a:t>
            </a:r>
            <a:endParaRPr dirty="0"/>
          </a:p>
          <a:p>
            <a:pPr marL="0" marR="0" lvl="0" indent="0" algn="l" rtl="0">
              <a:lnSpc>
                <a:spcPct val="100000"/>
              </a:lnSpc>
              <a:spcBef>
                <a:spcPts val="0"/>
              </a:spcBef>
              <a:spcAft>
                <a:spcPts val="0"/>
              </a:spcAft>
              <a:buClr>
                <a:schemeClr val="dk1"/>
              </a:buClr>
              <a:buSzPts val="1200"/>
              <a:buFont typeface="Calibri"/>
              <a:buNone/>
            </a:pPr>
            <a:r>
              <a:rPr lang="en-AU" dirty="0"/>
              <a:t>Examples</a:t>
            </a:r>
            <a:endParaRPr dirty="0"/>
          </a:p>
          <a:p>
            <a:pPr marL="0" marR="0" lvl="0" indent="0" algn="l" rtl="0">
              <a:lnSpc>
                <a:spcPct val="100000"/>
              </a:lnSpc>
              <a:spcBef>
                <a:spcPts val="0"/>
              </a:spcBef>
              <a:spcAft>
                <a:spcPts val="0"/>
              </a:spcAft>
              <a:buClr>
                <a:schemeClr val="dk1"/>
              </a:buClr>
              <a:buSzPts val="1200"/>
              <a:buFont typeface="Calibri"/>
              <a:buNone/>
            </a:pPr>
            <a:r>
              <a:rPr lang="en-AU" dirty="0"/>
              <a:t>What have we been using to develop mats and define terms – reference docs: </a:t>
            </a:r>
            <a:r>
              <a:rPr lang="en-AU" dirty="0" err="1"/>
              <a:t>ADF</a:t>
            </a:r>
            <a:r>
              <a:rPr lang="en-AU" dirty="0"/>
              <a:t> colleagues, glossary from </a:t>
            </a:r>
            <a:r>
              <a:rPr lang="en-AU" dirty="0" err="1"/>
              <a:t>BILC</a:t>
            </a:r>
            <a:r>
              <a:rPr lang="en-AU" dirty="0"/>
              <a:t>, </a:t>
            </a:r>
            <a:r>
              <a:rPr lang="en-AU" dirty="0" err="1"/>
              <a:t>ADF</a:t>
            </a:r>
            <a:r>
              <a:rPr lang="en-AU" dirty="0"/>
              <a:t> glossary, online dictionaries, Challenges – where do these come from?</a:t>
            </a:r>
            <a:endParaRPr dirty="0"/>
          </a:p>
          <a:p>
            <a:pPr marL="0" marR="0" lvl="0" indent="0" algn="l" rtl="0">
              <a:lnSpc>
                <a:spcPct val="100000"/>
              </a:lnSpc>
              <a:spcBef>
                <a:spcPts val="0"/>
              </a:spcBef>
              <a:spcAft>
                <a:spcPts val="0"/>
              </a:spcAft>
              <a:buClr>
                <a:schemeClr val="dk1"/>
              </a:buClr>
              <a:buSzPts val="1200"/>
              <a:buFont typeface="Calibri"/>
              <a:buNone/>
            </a:pPr>
            <a:r>
              <a:rPr lang="en-AU" dirty="0"/>
              <a:t>Tools and tech: Vocab Profile, Text Inspector??</a:t>
            </a:r>
            <a:endParaRPr dirty="0"/>
          </a:p>
          <a:p>
            <a:pPr marL="0" marR="0" lvl="0" indent="0" algn="l" rtl="0">
              <a:lnSpc>
                <a:spcPct val="100000"/>
              </a:lnSpc>
              <a:spcBef>
                <a:spcPts val="0"/>
              </a:spcBef>
              <a:spcAft>
                <a:spcPts val="0"/>
              </a:spcAft>
              <a:buClr>
                <a:schemeClr val="dk1"/>
              </a:buClr>
              <a:buSzPts val="1200"/>
              <a:buFont typeface="Calibri"/>
              <a:buNone/>
            </a:pPr>
            <a:r>
              <a:rPr lang="en-AU" dirty="0"/>
              <a:t>Need </a:t>
            </a:r>
            <a:r>
              <a:rPr lang="en-AU" dirty="0" err="1"/>
              <a:t>sthg</a:t>
            </a:r>
            <a:r>
              <a:rPr lang="en-AU" dirty="0"/>
              <a:t> else? Low level learners -  none of these are graded to a level that is accessible for our learners: chat </a:t>
            </a:r>
            <a:r>
              <a:rPr lang="en-AU" dirty="0" err="1"/>
              <a:t>GPT</a:t>
            </a:r>
            <a:r>
              <a:rPr lang="en-AU" dirty="0"/>
              <a:t> + human interaction – let’s try</a:t>
            </a:r>
            <a:endParaRPr dirty="0"/>
          </a:p>
          <a:p>
            <a:pPr marL="0" marR="0" lvl="0" indent="0" algn="l" rtl="0">
              <a:lnSpc>
                <a:spcPct val="100000"/>
              </a:lnSpc>
              <a:spcBef>
                <a:spcPts val="0"/>
              </a:spcBef>
              <a:spcAft>
                <a:spcPts val="0"/>
              </a:spcAft>
              <a:buClr>
                <a:schemeClr val="dk1"/>
              </a:buClr>
              <a:buSzPts val="1200"/>
              <a:buFont typeface="Calibri"/>
              <a:buNone/>
            </a:pPr>
            <a:r>
              <a:rPr lang="en-AU" dirty="0"/>
              <a:t>Question time</a:t>
            </a:r>
            <a:endParaRPr dirty="0"/>
          </a:p>
          <a:p>
            <a:pPr marL="0" lvl="0" indent="0" algn="l" rtl="0">
              <a:lnSpc>
                <a:spcPct val="100000"/>
              </a:lnSpc>
              <a:spcBef>
                <a:spcPts val="0"/>
              </a:spcBef>
              <a:spcAft>
                <a:spcPts val="0"/>
              </a:spcAft>
              <a:buClr>
                <a:schemeClr val="dk1"/>
              </a:buClr>
              <a:buSzPts val="1200"/>
              <a:buFont typeface="Calibri"/>
              <a:buChar char="•"/>
            </a:pPr>
            <a:r>
              <a:rPr lang="en-AU" dirty="0"/>
              <a:t>What have we been using to develop mats and define terms – reference docs: </a:t>
            </a:r>
            <a:r>
              <a:rPr lang="en-AU" dirty="0" err="1"/>
              <a:t>ADF</a:t>
            </a:r>
            <a:r>
              <a:rPr lang="en-AU" dirty="0"/>
              <a:t> colleagues, glossary from </a:t>
            </a:r>
            <a:r>
              <a:rPr lang="en-AU" dirty="0" err="1"/>
              <a:t>BILC</a:t>
            </a:r>
            <a:r>
              <a:rPr lang="en-AU" dirty="0"/>
              <a:t>, </a:t>
            </a:r>
            <a:r>
              <a:rPr lang="en-AU" dirty="0" err="1"/>
              <a:t>ADF</a:t>
            </a:r>
            <a:r>
              <a:rPr lang="en-AU" dirty="0"/>
              <a:t> glossary, online dictionaries, Challenges – where do these come from?</a:t>
            </a:r>
            <a:endParaRPr dirty="0"/>
          </a:p>
          <a:p>
            <a:pPr marL="0" lvl="0" indent="0" algn="l" rtl="0">
              <a:lnSpc>
                <a:spcPct val="100000"/>
              </a:lnSpc>
              <a:spcBef>
                <a:spcPts val="0"/>
              </a:spcBef>
              <a:spcAft>
                <a:spcPts val="0"/>
              </a:spcAft>
              <a:buClr>
                <a:schemeClr val="dk1"/>
              </a:buClr>
              <a:buSzPts val="1200"/>
              <a:buFont typeface="Calibri"/>
              <a:buChar char="•"/>
            </a:pPr>
            <a:r>
              <a:rPr lang="en-AU" dirty="0"/>
              <a:t>Tools and tech: Vocab Profile, Text Inspector??</a:t>
            </a:r>
            <a:endParaRPr dirty="0"/>
          </a:p>
          <a:p>
            <a:pPr marL="0" lvl="0" indent="0" algn="l" rtl="0">
              <a:lnSpc>
                <a:spcPct val="100000"/>
              </a:lnSpc>
              <a:spcBef>
                <a:spcPts val="0"/>
              </a:spcBef>
              <a:spcAft>
                <a:spcPts val="0"/>
              </a:spcAft>
              <a:buClr>
                <a:schemeClr val="dk1"/>
              </a:buClr>
              <a:buSzPts val="1200"/>
              <a:buFont typeface="Calibri"/>
              <a:buChar char="•"/>
            </a:pPr>
            <a:r>
              <a:rPr lang="en-AU" dirty="0"/>
              <a:t>Need </a:t>
            </a:r>
            <a:r>
              <a:rPr lang="en-AU" dirty="0" err="1"/>
              <a:t>sthg</a:t>
            </a:r>
            <a:r>
              <a:rPr lang="en-AU" dirty="0"/>
              <a:t> else? Low level learners -  none of these are graded to a level that is accessible for our learners: chat </a:t>
            </a:r>
            <a:r>
              <a:rPr lang="en-AU" dirty="0" err="1"/>
              <a:t>GPT</a:t>
            </a:r>
            <a:r>
              <a:rPr lang="en-AU" dirty="0"/>
              <a:t> + human interaction – let’s try</a:t>
            </a:r>
            <a:endParaRPr dirty="0"/>
          </a:p>
          <a:p>
            <a:pPr marL="0" lvl="0" indent="0" algn="l" rtl="0">
              <a:lnSpc>
                <a:spcPct val="100000"/>
              </a:lnSpc>
              <a:spcBef>
                <a:spcPts val="0"/>
              </a:spcBef>
              <a:spcAft>
                <a:spcPts val="0"/>
              </a:spcAft>
              <a:buClr>
                <a:schemeClr val="dk1"/>
              </a:buClr>
              <a:buSzPts val="1200"/>
              <a:buFont typeface="Calibri"/>
              <a:buChar char="•"/>
            </a:pPr>
            <a:r>
              <a:rPr lang="en-AU" dirty="0"/>
              <a:t>Question time</a:t>
            </a:r>
            <a:endParaRPr dirty="0"/>
          </a:p>
          <a:p>
            <a:pPr marL="0" lvl="0" indent="0" algn="l" rtl="0">
              <a:lnSpc>
                <a:spcPct val="100000"/>
              </a:lnSpc>
              <a:spcBef>
                <a:spcPts val="0"/>
              </a:spcBef>
              <a:spcAft>
                <a:spcPts val="0"/>
              </a:spcAft>
              <a:buClr>
                <a:schemeClr val="dk1"/>
              </a:buClr>
              <a:buSzPts val="1200"/>
              <a:buFont typeface="Calibri"/>
              <a:buChar char="•"/>
            </a:pPr>
            <a:r>
              <a:rPr lang="en-AU" dirty="0" err="1"/>
              <a:t>CLT</a:t>
            </a:r>
            <a:r>
              <a:rPr lang="en-AU" dirty="0"/>
              <a:t>, survey results, mil English lesson on demining</a:t>
            </a:r>
            <a:endParaRPr dirty="0"/>
          </a:p>
          <a:p>
            <a:pPr marL="0" lvl="0" indent="0" algn="l" rtl="0">
              <a:lnSpc>
                <a:spcPct val="100000"/>
              </a:lnSpc>
              <a:spcBef>
                <a:spcPts val="0"/>
              </a:spcBef>
              <a:spcAft>
                <a:spcPts val="0"/>
              </a:spcAft>
              <a:buSzPts val="1400"/>
              <a:buNone/>
            </a:pPr>
            <a:endParaRPr dirty="0"/>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t>The Australian Defence College, is in the Australian Capital Territory, capital city of Canberra.</a:t>
            </a:r>
          </a:p>
          <a:p>
            <a:pPr marL="0" marR="0" lvl="0" indent="0" algn="l" rtl="0">
              <a:lnSpc>
                <a:spcPct val="100000"/>
              </a:lnSpc>
              <a:spcBef>
                <a:spcPts val="0"/>
              </a:spcBef>
              <a:spcAft>
                <a:spcPts val="0"/>
              </a:spcAft>
              <a:buClr>
                <a:schemeClr val="dk1"/>
              </a:buClr>
              <a:buSzPts val="1200"/>
              <a:buFont typeface="Calibri"/>
              <a:buNone/>
            </a:pPr>
            <a:r>
              <a:rPr lang="en-AU" dirty="0"/>
              <a:t>The sub-unit I have added here is just some of the parts of the org , so for example I haven’t included the </a:t>
            </a:r>
            <a:r>
              <a:rPr lang="en-AU" dirty="0" err="1"/>
              <a:t>ADF</a:t>
            </a:r>
            <a:r>
              <a:rPr lang="en-AU" dirty="0"/>
              <a:t> Academy that provides three-year fill-time under-grad univ programs to commissioned officer from all three services.</a:t>
            </a:r>
          </a:p>
          <a:p>
            <a:pPr marL="0" marR="0" lvl="0" indent="0" algn="l" rtl="0">
              <a:lnSpc>
                <a:spcPct val="100000"/>
              </a:lnSpc>
              <a:spcBef>
                <a:spcPts val="0"/>
              </a:spcBef>
              <a:spcAft>
                <a:spcPts val="0"/>
              </a:spcAft>
              <a:buClr>
                <a:schemeClr val="dk1"/>
              </a:buClr>
              <a:buSzPts val="1200"/>
              <a:buFont typeface="Calibri"/>
              <a:buNone/>
            </a:pPr>
            <a:r>
              <a:rPr lang="en-AU" dirty="0"/>
              <a:t>Through the Aus War College, ADC offers post-grad level career courses to both </a:t>
            </a:r>
            <a:r>
              <a:rPr lang="en-AU" dirty="0" err="1"/>
              <a:t>ADF</a:t>
            </a:r>
            <a:r>
              <a:rPr lang="en-AU" dirty="0"/>
              <a:t> and international mil pers. For MAJ and equivalent there is the </a:t>
            </a:r>
            <a:r>
              <a:rPr lang="en-AU" dirty="0" err="1"/>
              <a:t>ACSC</a:t>
            </a:r>
            <a:r>
              <a:rPr lang="en-AU" dirty="0"/>
              <a:t>, and for senior officers, there is the </a:t>
            </a:r>
            <a:r>
              <a:rPr lang="en-AU" dirty="0" err="1"/>
              <a:t>DSSC</a:t>
            </a:r>
            <a:r>
              <a:rPr lang="en-AU" dirty="0"/>
              <a:t>.  All 1 year courses. </a:t>
            </a:r>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The </a:t>
            </a:r>
            <a:r>
              <a:rPr lang="en-AU" dirty="0" err="1"/>
              <a:t>ADF</a:t>
            </a:r>
            <a:r>
              <a:rPr lang="en-AU" dirty="0"/>
              <a:t> Training Centre – apart from what is here, also covers the </a:t>
            </a:r>
            <a:r>
              <a:rPr lang="en-AU" dirty="0" err="1"/>
              <a:t>POTC</a:t>
            </a:r>
            <a:r>
              <a:rPr lang="en-AU" dirty="0"/>
              <a:t>, the Mil </a:t>
            </a:r>
            <a:r>
              <a:rPr lang="en-AU" dirty="0" err="1"/>
              <a:t>Chaplian’s</a:t>
            </a:r>
            <a:r>
              <a:rPr lang="en-AU" dirty="0"/>
              <a:t> College, the Defence Force School of Languages and us, </a:t>
            </a:r>
            <a:r>
              <a:rPr lang="en-AU" dirty="0" err="1"/>
              <a:t>DITC</a:t>
            </a:r>
            <a:r>
              <a:rPr lang="en-AU" dirty="0"/>
              <a:t>.  Some of you may have met my colleagues from </a:t>
            </a:r>
            <a:r>
              <a:rPr lang="en-AU" dirty="0" err="1"/>
              <a:t>DFSL</a:t>
            </a:r>
            <a:r>
              <a:rPr lang="en-AU" dirty="0"/>
              <a:t>, Anna Ivanova – so </a:t>
            </a:r>
            <a:r>
              <a:rPr lang="en-AU" dirty="0" err="1"/>
              <a:t>DFSL</a:t>
            </a:r>
            <a:r>
              <a:rPr lang="en-AU" dirty="0"/>
              <a:t> offers foreign lang </a:t>
            </a:r>
            <a:r>
              <a:rPr lang="en-AU" dirty="0" err="1"/>
              <a:t>instryctiosn</a:t>
            </a:r>
            <a:r>
              <a:rPr lang="en-AU" dirty="0"/>
              <a:t> to </a:t>
            </a:r>
            <a:r>
              <a:rPr lang="en-AU" dirty="0" err="1"/>
              <a:t>ADF</a:t>
            </a:r>
            <a:r>
              <a:rPr lang="en-AU" dirty="0"/>
              <a:t> pers, while at </a:t>
            </a:r>
            <a:r>
              <a:rPr lang="en-AU" dirty="0" err="1"/>
              <a:t>DITC</a:t>
            </a:r>
            <a:r>
              <a:rPr lang="en-AU" dirty="0"/>
              <a:t> we perform a mirror function of foreign mil pers studying English w us. </a:t>
            </a:r>
          </a:p>
          <a:p>
            <a:pPr marL="0" marR="0" lvl="0" indent="0" algn="l" rtl="0">
              <a:lnSpc>
                <a:spcPct val="100000"/>
              </a:lnSpc>
              <a:spcBef>
                <a:spcPts val="0"/>
              </a:spcBef>
              <a:spcAft>
                <a:spcPts val="0"/>
              </a:spcAft>
              <a:buClr>
                <a:schemeClr val="dk1"/>
              </a:buClr>
              <a:buSzPts val="1200"/>
              <a:buFont typeface="Calibri"/>
              <a:buNone/>
            </a:pPr>
            <a:endParaRPr lang="en-AU" dirty="0"/>
          </a:p>
          <a:p>
            <a:pPr marL="0" marR="0" lvl="0" indent="0" algn="l" rtl="0">
              <a:lnSpc>
                <a:spcPct val="100000"/>
              </a:lnSpc>
              <a:spcBef>
                <a:spcPts val="0"/>
              </a:spcBef>
              <a:spcAft>
                <a:spcPts val="0"/>
              </a:spcAft>
              <a:buClr>
                <a:schemeClr val="dk1"/>
              </a:buClr>
              <a:buSzPts val="1200"/>
              <a:buFont typeface="Calibri"/>
              <a:buNone/>
            </a:pPr>
            <a:r>
              <a:rPr lang="en-AU" dirty="0"/>
              <a:t>ADC is in Canberra, while we at </a:t>
            </a:r>
            <a:r>
              <a:rPr lang="en-AU" dirty="0" err="1"/>
              <a:t>DIT</a:t>
            </a:r>
            <a:r>
              <a:rPr lang="en-AU" dirty="0"/>
              <a:t>  are situated in </a:t>
            </a:r>
            <a:r>
              <a:rPr lang="en-AU" dirty="0" err="1"/>
              <a:t>Melb</a:t>
            </a:r>
            <a:r>
              <a:rPr lang="en-AU" dirty="0"/>
              <a:t>. on RAAF Base Williams, Melbourne, Victoria.</a:t>
            </a:r>
          </a:p>
          <a:p>
            <a:pPr marL="0" marR="0" lvl="0" indent="0" algn="l" rtl="0">
              <a:lnSpc>
                <a:spcPct val="100000"/>
              </a:lnSpc>
              <a:spcBef>
                <a:spcPts val="0"/>
              </a:spcBef>
              <a:spcAft>
                <a:spcPts val="0"/>
              </a:spcAft>
              <a:buClr>
                <a:schemeClr val="dk1"/>
              </a:buClr>
              <a:buSzPts val="1200"/>
              <a:buFont typeface="Calibri"/>
              <a:buNone/>
            </a:pPr>
            <a:r>
              <a:rPr lang="en-AU" dirty="0"/>
              <a:t>Essentially, every non-English speaking foreign military student who comes to Australia for any kind of training w the </a:t>
            </a:r>
            <a:r>
              <a:rPr lang="en-AU" dirty="0" err="1"/>
              <a:t>ADF</a:t>
            </a:r>
            <a:r>
              <a:rPr lang="en-AU" dirty="0"/>
              <a:t>,  comes through </a:t>
            </a:r>
            <a:r>
              <a:rPr lang="en-AU" dirty="0" err="1"/>
              <a:t>DITC</a:t>
            </a:r>
            <a:r>
              <a:rPr lang="en-AU" dirty="0"/>
              <a:t> for admin support first, and then goes off to target course at another mil installation around the country, or they stay with us for their target course.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02" name="Google Shape;1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err="1"/>
              <a:t>DITC</a:t>
            </a:r>
            <a:r>
              <a:rPr lang="en-AU" dirty="0"/>
              <a:t> is a small tri-service school with both uniform and civilian staff. The CO and some of the admin staff are mil pers, and we have 3 education officers from the Army, Navy or Air Force who act as instructors on our programs. Australian civil servants work for the Dept of Defence and they are the lang instruction SMEs.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AU" dirty="0"/>
              <a:t>Staff also includes Seconded Officers from 8 other countries – Cambodia, Indonesia, Malaysia, </a:t>
            </a:r>
            <a:r>
              <a:rPr lang="en-AU" dirty="0" err="1"/>
              <a:t>Phillipines</a:t>
            </a:r>
            <a:r>
              <a:rPr lang="en-AU" dirty="0"/>
              <a:t>, Papua New Guinea, Thailand, Tonga, Vietnam who in the main work as Eng lang instructors in their defence forces. They stay with us for 2 years. Apart from delivering training, they play a crucial welfare support role for learners  at </a:t>
            </a:r>
            <a:r>
              <a:rPr lang="en-AU" dirty="0" err="1"/>
              <a:t>DITC</a:t>
            </a:r>
            <a:r>
              <a:rPr lang="en-AU" dirty="0"/>
              <a:t> from their countries when they come on course.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39" name="Google Shape;1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err="1"/>
              <a:t>DITC’s</a:t>
            </a:r>
            <a:r>
              <a:rPr lang="en-AU" dirty="0"/>
              <a:t> role is to provide training and admin support in support of Australia’s international defence engagement, mainly through the Defence Cooperation Program.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dirty="0">
                <a:solidFill>
                  <a:schemeClr val="dk1"/>
                </a:solidFill>
              </a:rPr>
              <a:t>Australia has a </a:t>
            </a:r>
            <a:r>
              <a:rPr lang="en-AU" dirty="0"/>
              <a:t>strong relationship w the Indo-Pacific region in the delivery of </a:t>
            </a:r>
            <a:r>
              <a:rPr lang="en-AU" dirty="0" err="1"/>
              <a:t>trg</a:t>
            </a:r>
            <a:r>
              <a:rPr lang="en-AU" dirty="0"/>
              <a:t>.</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AU" dirty="0" err="1">
                <a:solidFill>
                  <a:schemeClr val="dk1"/>
                </a:solidFill>
              </a:rPr>
              <a:t>DITC</a:t>
            </a:r>
            <a:r>
              <a:rPr lang="en-AU" dirty="0">
                <a:solidFill>
                  <a:schemeClr val="dk1"/>
                </a:solidFill>
              </a:rPr>
              <a:t> receives learners of all ranks (NCOs. ORs and Officers, all services, incl Police, for example)  from a wide range of countries from Southeast and North Asia e.g. Indonesia, Malaysia, Timor </a:t>
            </a:r>
            <a:r>
              <a:rPr lang="en-AU" dirty="0" err="1">
                <a:solidFill>
                  <a:schemeClr val="dk1"/>
                </a:solidFill>
              </a:rPr>
              <a:t>Leste</a:t>
            </a:r>
            <a:r>
              <a:rPr lang="en-AU" dirty="0">
                <a:solidFill>
                  <a:schemeClr val="dk1"/>
                </a:solidFill>
              </a:rPr>
              <a:t>, Thailand, Vietnam, Laos, Cambodia,  and Japan, Mongolia, India, Pakistan, the Pacific (Tonga, Fiji, Vanuatu, Solomon Islands etc) and the Middle East (UAE, Iraq, Jordan)</a:t>
            </a:r>
            <a:endParaRPr lang="en-AU" dirty="0"/>
          </a:p>
          <a:p>
            <a:pPr marL="0" lvl="0" indent="0" algn="l" rtl="0">
              <a:lnSpc>
                <a:spcPct val="100000"/>
              </a:lnSpc>
              <a:spcBef>
                <a:spcPts val="0"/>
              </a:spcBef>
              <a:spcAft>
                <a:spcPts val="0"/>
              </a:spcAft>
              <a:buSzPts val="1400"/>
              <a:buNone/>
            </a:pPr>
            <a:endParaRPr lang="en-AU" dirty="0">
              <a:solidFill>
                <a:schemeClr val="dk1"/>
              </a:solidFill>
            </a:endParaRPr>
          </a:p>
          <a:p>
            <a:pPr marL="0" lvl="0" indent="0" algn="l" rtl="0">
              <a:lnSpc>
                <a:spcPct val="100000"/>
              </a:lnSpc>
              <a:spcBef>
                <a:spcPts val="0"/>
              </a:spcBef>
              <a:spcAft>
                <a:spcPts val="0"/>
              </a:spcAft>
              <a:buSzPts val="1400"/>
              <a:buNone/>
            </a:pPr>
            <a:r>
              <a:rPr lang="en-AU" dirty="0">
                <a:solidFill>
                  <a:schemeClr val="dk1"/>
                </a:solidFill>
              </a:rPr>
              <a:t>Approx 1000 students per year move through the school. Around 2/</a:t>
            </a:r>
            <a:r>
              <a:rPr lang="en-AU" dirty="0" err="1">
                <a:solidFill>
                  <a:schemeClr val="dk1"/>
                </a:solidFill>
              </a:rPr>
              <a:t>3rds</a:t>
            </a:r>
            <a:r>
              <a:rPr lang="en-AU" dirty="0">
                <a:solidFill>
                  <a:schemeClr val="dk1"/>
                </a:solidFill>
              </a:rPr>
              <a:t> of this figure stay only for the Admin and Reception Period before transferring to target course somewhere else in Aus / the </a:t>
            </a:r>
            <a:r>
              <a:rPr lang="en-AU" dirty="0" err="1">
                <a:solidFill>
                  <a:schemeClr val="dk1"/>
                </a:solidFill>
              </a:rPr>
              <a:t>ADF</a:t>
            </a:r>
            <a:r>
              <a:rPr lang="en-AU" dirty="0">
                <a:solidFill>
                  <a:schemeClr val="dk1"/>
                </a:solidFill>
              </a:rPr>
              <a:t>. </a:t>
            </a:r>
            <a:endParaRPr lang="en-AU" dirty="0"/>
          </a:p>
          <a:p>
            <a:pPr marL="0" lvl="0" indent="0" algn="l" rtl="0">
              <a:lnSpc>
                <a:spcPct val="100000"/>
              </a:lnSpc>
              <a:spcBef>
                <a:spcPts val="0"/>
              </a:spcBef>
              <a:spcAft>
                <a:spcPts val="0"/>
              </a:spcAft>
              <a:buSzPts val="1400"/>
              <a:buNone/>
            </a:pPr>
            <a:endParaRPr lang="en-AU" dirty="0">
              <a:solidFill>
                <a:schemeClr val="dk1"/>
              </a:solidFill>
            </a:endParaRPr>
          </a:p>
          <a:p>
            <a:pPr marL="0" lvl="0" indent="0" algn="l" rtl="0">
              <a:lnSpc>
                <a:spcPct val="100000"/>
              </a:lnSpc>
              <a:spcBef>
                <a:spcPts val="0"/>
              </a:spcBef>
              <a:spcAft>
                <a:spcPts val="0"/>
              </a:spcAft>
              <a:buSzPts val="1400"/>
              <a:buNone/>
            </a:pPr>
            <a:r>
              <a:rPr lang="en-AU" dirty="0">
                <a:solidFill>
                  <a:schemeClr val="dk1"/>
                </a:solidFill>
              </a:rPr>
              <a:t>The other 1/3 that stay with us at </a:t>
            </a:r>
            <a:r>
              <a:rPr lang="en-AU" dirty="0" err="1">
                <a:solidFill>
                  <a:schemeClr val="dk1"/>
                </a:solidFill>
              </a:rPr>
              <a:t>DITC</a:t>
            </a:r>
            <a:r>
              <a:rPr lang="en-AU" dirty="0">
                <a:solidFill>
                  <a:schemeClr val="dk1"/>
                </a:solidFill>
              </a:rPr>
              <a:t>, stay for courses that are anywhere </a:t>
            </a:r>
            <a:r>
              <a:rPr lang="en-AU" dirty="0" err="1">
                <a:solidFill>
                  <a:schemeClr val="dk1"/>
                </a:solidFill>
              </a:rPr>
              <a:t>btn</a:t>
            </a:r>
            <a:r>
              <a:rPr lang="en-AU" dirty="0">
                <a:solidFill>
                  <a:schemeClr val="dk1"/>
                </a:solidFill>
              </a:rPr>
              <a:t> 1-to- 3 months to study either a language course, a teacher education course or a prep training course </a:t>
            </a:r>
            <a:r>
              <a:rPr lang="en-AU" dirty="0" err="1">
                <a:solidFill>
                  <a:schemeClr val="dk1"/>
                </a:solidFill>
              </a:rPr>
              <a:t>i.e</a:t>
            </a:r>
            <a:r>
              <a:rPr lang="en-AU" dirty="0">
                <a:solidFill>
                  <a:schemeClr val="dk1"/>
                </a:solidFill>
              </a:rPr>
              <a:t>, prior to ADC or RMC, ADFA.</a:t>
            </a:r>
            <a:endParaRPr dirty="0">
              <a:solidFill>
                <a:schemeClr val="dk1"/>
              </a:solidFill>
            </a:endParaRPr>
          </a:p>
        </p:txBody>
      </p:sp>
      <p:sp>
        <p:nvSpPr>
          <p:cNvPr id="160" name="Google Shape;1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Mil Eng project at </a:t>
            </a:r>
            <a:r>
              <a:rPr lang="en-AU" dirty="0" err="1"/>
              <a:t>DITC</a:t>
            </a:r>
            <a:endParaRPr dirty="0"/>
          </a:p>
          <a:p>
            <a:pPr marL="0" lvl="0" indent="0" algn="l" rtl="0">
              <a:lnSpc>
                <a:spcPct val="100000"/>
              </a:lnSpc>
              <a:spcBef>
                <a:spcPts val="0"/>
              </a:spcBef>
              <a:spcAft>
                <a:spcPts val="0"/>
              </a:spcAft>
              <a:buSzPts val="1400"/>
              <a:buNone/>
            </a:pPr>
            <a:r>
              <a:rPr lang="en-AU" dirty="0"/>
              <a:t>As part of our lang teaching section, in mid-late 2022 we answered an initiative from the International Policy Division in the Dept of Defence to meet an </a:t>
            </a:r>
            <a:r>
              <a:rPr lang="en-AU" b="1" dirty="0"/>
              <a:t>increased</a:t>
            </a:r>
            <a:r>
              <a:rPr lang="en-AU" dirty="0"/>
              <a:t> outreach to our region for English language support. </a:t>
            </a:r>
          </a:p>
          <a:p>
            <a:pPr marL="0" lvl="0" indent="0" algn="l" rtl="0">
              <a:lnSpc>
                <a:spcPct val="100000"/>
              </a:lnSpc>
              <a:spcBef>
                <a:spcPts val="0"/>
              </a:spcBef>
              <a:spcAft>
                <a:spcPts val="0"/>
              </a:spcAft>
              <a:buSzPts val="1400"/>
              <a:buNone/>
            </a:pPr>
            <a:r>
              <a:rPr lang="en-AU" dirty="0"/>
              <a:t>As a result of consulting with these partner schools in Thailand, Cambodia, Vietnam, Indonesia etc, we proposed a military English development </a:t>
            </a:r>
            <a:r>
              <a:rPr lang="en-AU" dirty="0" err="1"/>
              <a:t>projet</a:t>
            </a:r>
            <a:r>
              <a:rPr lang="en-AU" dirty="0"/>
              <a:t>. </a:t>
            </a:r>
          </a:p>
          <a:p>
            <a:pPr marL="0" lvl="0" indent="0" algn="l" rtl="0">
              <a:lnSpc>
                <a:spcPct val="100000"/>
              </a:lnSpc>
              <a:spcBef>
                <a:spcPts val="0"/>
              </a:spcBef>
              <a:spcAft>
                <a:spcPts val="0"/>
              </a:spcAft>
              <a:buSzPts val="1400"/>
              <a:buNone/>
            </a:pPr>
            <a:r>
              <a:rPr lang="en-AU" dirty="0"/>
              <a:t>Our partner schools in the region have Military English in their curricula but the Ts needed </a:t>
            </a:r>
            <a:r>
              <a:rPr lang="en-AU" dirty="0" err="1"/>
              <a:t>sthg</a:t>
            </a:r>
            <a:r>
              <a:rPr lang="en-AU" dirty="0"/>
              <a:t> new / more. </a:t>
            </a: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AU" dirty="0"/>
              <a:t>So, our aim is to develop classroom ready resources to enhance the language and  communication goals of their military personnel, and to support the teachers delivering this to their classes.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AU" dirty="0"/>
              <a:t>We launched the project officially at our Regional English Language Schools Seminar (</a:t>
            </a:r>
            <a:r>
              <a:rPr lang="en-AU" dirty="0" err="1"/>
              <a:t>RELS</a:t>
            </a:r>
            <a:r>
              <a:rPr lang="en-AU" dirty="0"/>
              <a:t>) in Aug 2023.</a:t>
            </a:r>
            <a:endParaRPr b="0" i="0" dirty="0">
              <a:solidFill>
                <a:srgbClr val="4D5156"/>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41"/>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ftr" idx="11"/>
          </p:nvPr>
        </p:nvSpPr>
        <p:spPr>
          <a:xfrm>
            <a:off x="3583779"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sldNum" idx="12"/>
          </p:nvPr>
        </p:nvSpPr>
        <p:spPr>
          <a:xfrm>
            <a:off x="6929371"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
        <p:nvSpPr>
          <p:cNvPr id="20" name="Google Shape;20;p41"/>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0C0C0C"/>
              </a:buClr>
              <a:buSzPts val="2400"/>
              <a:buFont typeface="Arial"/>
              <a:buNone/>
              <a:defRPr sz="2400" b="0" i="0" u="none" strike="noStrike" cap="none">
                <a:solidFill>
                  <a:srgbClr val="0C0C0C"/>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secHead">
  <p:cSld name="SECTION_HEADER">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1242000" y="1709739"/>
            <a:ext cx="7695911"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42"/>
          <p:cNvSpPr txBox="1">
            <a:spLocks noGrp="1"/>
          </p:cNvSpPr>
          <p:nvPr>
            <p:ph type="body" idx="1"/>
          </p:nvPr>
        </p:nvSpPr>
        <p:spPr>
          <a:xfrm>
            <a:off x="1242000" y="4589464"/>
            <a:ext cx="7695911"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3A3838"/>
              </a:buClr>
              <a:buSzPts val="1800"/>
              <a:buFont typeface="Arial"/>
              <a:buNone/>
              <a:defRPr sz="1800" b="0" i="0" u="none" strike="noStrike" cap="none">
                <a:solidFill>
                  <a:srgbClr val="3A383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4" name="Google Shape;24;p42"/>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3672544"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6960525"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ullets" type="obj">
  <p:cSld name="OBJECT">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1242000" y="365126"/>
            <a:ext cx="7695910" cy="90096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43"/>
          <p:cNvSpPr txBox="1">
            <a:spLocks noGrp="1"/>
          </p:cNvSpPr>
          <p:nvPr>
            <p:ph type="body" idx="1"/>
          </p:nvPr>
        </p:nvSpPr>
        <p:spPr>
          <a:xfrm>
            <a:off x="1242000" y="1505243"/>
            <a:ext cx="7695910" cy="46440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750"/>
              </a:spcBef>
              <a:spcAft>
                <a:spcPts val="0"/>
              </a:spcAft>
              <a:buClr>
                <a:srgbClr val="1F3864"/>
              </a:buClr>
              <a:buSzPts val="1800"/>
              <a:buFont typeface="Arial"/>
              <a:buChar char="•"/>
              <a:defRPr sz="1800" b="0" i="0" u="none" strike="noStrike" cap="none">
                <a:solidFill>
                  <a:srgbClr val="1F3864"/>
                </a:solidFill>
                <a:latin typeface="Calibri"/>
                <a:ea typeface="Calibri"/>
                <a:cs typeface="Calibri"/>
                <a:sym typeface="Calibri"/>
              </a:defRPr>
            </a:lvl1pPr>
            <a:lvl2pPr marL="914400" marR="0" lvl="1" indent="-323850" algn="l" rtl="0">
              <a:lnSpc>
                <a:spcPct val="90000"/>
              </a:lnSpc>
              <a:spcBef>
                <a:spcPts val="375"/>
              </a:spcBef>
              <a:spcAft>
                <a:spcPts val="0"/>
              </a:spcAft>
              <a:buClr>
                <a:srgbClr val="2E75B5"/>
              </a:buClr>
              <a:buSzPts val="1500"/>
              <a:buFont typeface="Noto Sans Symbols"/>
              <a:buChar char="▪"/>
              <a:defRPr sz="1500" b="0" i="0" u="none" strike="noStrike" cap="none">
                <a:solidFill>
                  <a:srgbClr val="2E75B5"/>
                </a:solidFill>
                <a:latin typeface="Calibri"/>
                <a:ea typeface="Calibri"/>
                <a:cs typeface="Calibri"/>
                <a:sym typeface="Calibri"/>
              </a:defRPr>
            </a:lvl2pPr>
            <a:lvl3pPr marL="1371600" marR="0" lvl="2"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43"/>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3584233"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6930281"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44"/>
          <p:cNvSpPr txBox="1">
            <a:spLocks noGrp="1"/>
          </p:cNvSpPr>
          <p:nvPr>
            <p:ph type="body" idx="1"/>
          </p:nvPr>
        </p:nvSpPr>
        <p:spPr>
          <a:xfrm>
            <a:off x="1242000" y="1572403"/>
            <a:ext cx="3695410" cy="435133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750"/>
              </a:spcBef>
              <a:spcAft>
                <a:spcPts val="0"/>
              </a:spcAft>
              <a:buClr>
                <a:srgbClr val="1F3864"/>
              </a:buClr>
              <a:buSzPts val="1800"/>
              <a:buFont typeface="Arial"/>
              <a:buChar char="•"/>
              <a:defRPr sz="1800" b="0" i="0" u="none" strike="noStrike" cap="none">
                <a:solidFill>
                  <a:srgbClr val="1F3864"/>
                </a:solidFill>
                <a:latin typeface="Calibri"/>
                <a:ea typeface="Calibri"/>
                <a:cs typeface="Calibri"/>
                <a:sym typeface="Calibri"/>
              </a:defRPr>
            </a:lvl1pPr>
            <a:lvl2pPr marL="914400" marR="0" lvl="1" indent="-323850" algn="l" rtl="0">
              <a:lnSpc>
                <a:spcPct val="90000"/>
              </a:lnSpc>
              <a:spcBef>
                <a:spcPts val="375"/>
              </a:spcBef>
              <a:spcAft>
                <a:spcPts val="0"/>
              </a:spcAft>
              <a:buClr>
                <a:srgbClr val="2E75B5"/>
              </a:buClr>
              <a:buSzPts val="1500"/>
              <a:buFont typeface="Arial"/>
              <a:buChar char="•"/>
              <a:defRPr sz="1500" b="0" i="0" u="none" strike="noStrike" cap="none">
                <a:solidFill>
                  <a:srgbClr val="2E75B5"/>
                </a:solidFill>
                <a:latin typeface="Calibri"/>
                <a:ea typeface="Calibri"/>
                <a:cs typeface="Calibri"/>
                <a:sym typeface="Calibri"/>
              </a:defRPr>
            </a:lvl2pPr>
            <a:lvl3pPr marL="1371600" marR="0" lvl="2"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44"/>
          <p:cNvSpPr txBox="1">
            <a:spLocks noGrp="1"/>
          </p:cNvSpPr>
          <p:nvPr>
            <p:ph type="body" idx="2"/>
          </p:nvPr>
        </p:nvSpPr>
        <p:spPr>
          <a:xfrm>
            <a:off x="5241590" y="1572403"/>
            <a:ext cx="3695410" cy="435133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750"/>
              </a:spcBef>
              <a:spcAft>
                <a:spcPts val="0"/>
              </a:spcAft>
              <a:buClr>
                <a:srgbClr val="1F3864"/>
              </a:buClr>
              <a:buSzPts val="1800"/>
              <a:buFont typeface="Arial"/>
              <a:buChar char="•"/>
              <a:defRPr sz="1800" b="0" i="0" u="none" strike="noStrike" cap="none">
                <a:solidFill>
                  <a:srgbClr val="1F3864"/>
                </a:solidFill>
                <a:latin typeface="Calibri"/>
                <a:ea typeface="Calibri"/>
                <a:cs typeface="Calibri"/>
                <a:sym typeface="Calibri"/>
              </a:defRPr>
            </a:lvl1pPr>
            <a:lvl2pPr marL="914400" marR="0" lvl="1" indent="-323850" algn="l" rtl="0">
              <a:lnSpc>
                <a:spcPct val="90000"/>
              </a:lnSpc>
              <a:spcBef>
                <a:spcPts val="375"/>
              </a:spcBef>
              <a:spcAft>
                <a:spcPts val="0"/>
              </a:spcAft>
              <a:buClr>
                <a:srgbClr val="2E75B5"/>
              </a:buClr>
              <a:buSzPts val="1500"/>
              <a:buFont typeface="Arial"/>
              <a:buChar char="•"/>
              <a:defRPr sz="1500" b="0" i="0" u="none" strike="noStrike" cap="none">
                <a:solidFill>
                  <a:srgbClr val="2E75B5"/>
                </a:solidFill>
                <a:latin typeface="Calibri"/>
                <a:ea typeface="Calibri"/>
                <a:cs typeface="Calibri"/>
                <a:sym typeface="Calibri"/>
              </a:defRPr>
            </a:lvl2pPr>
            <a:lvl3pPr marL="1371600" marR="0" lvl="2"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Google Shape;37;p44"/>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3583779"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6929371"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1272244" y="449262"/>
            <a:ext cx="2949178"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45"/>
          <p:cNvSpPr>
            <a:spLocks noGrp="1"/>
          </p:cNvSpPr>
          <p:nvPr>
            <p:ph type="pic" idx="2"/>
          </p:nvPr>
        </p:nvSpPr>
        <p:spPr>
          <a:xfrm>
            <a:off x="4339004" y="734208"/>
            <a:ext cx="4629150" cy="4873625"/>
          </a:xfrm>
          <a:prstGeom prst="rect">
            <a:avLst/>
          </a:prstGeom>
          <a:noFill/>
          <a:ln>
            <a:noFill/>
          </a:ln>
        </p:spPr>
      </p:sp>
      <p:sp>
        <p:nvSpPr>
          <p:cNvPr id="43" name="Google Shape;43;p45"/>
          <p:cNvSpPr txBox="1">
            <a:spLocks noGrp="1"/>
          </p:cNvSpPr>
          <p:nvPr>
            <p:ph type="body" idx="1"/>
          </p:nvPr>
        </p:nvSpPr>
        <p:spPr>
          <a:xfrm>
            <a:off x="1272244" y="2049462"/>
            <a:ext cx="2949178"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1F3864"/>
              </a:buClr>
              <a:buSzPts val="1200"/>
              <a:buFont typeface="Arial"/>
              <a:buNone/>
              <a:defRPr sz="1200" b="0" i="0" u="none" strike="noStrike" cap="none">
                <a:solidFill>
                  <a:srgbClr val="1F3864"/>
                </a:solidFill>
                <a:latin typeface="Calibri"/>
                <a:ea typeface="Calibri"/>
                <a:cs typeface="Calibri"/>
                <a:sym typeface="Calibri"/>
              </a:defRPr>
            </a:lvl1pPr>
            <a:lvl2pPr marL="914400" marR="0" lvl="1" indent="-228600" algn="l" rtl="0">
              <a:lnSpc>
                <a:spcPct val="90000"/>
              </a:lnSpc>
              <a:spcBef>
                <a:spcPts val="375"/>
              </a:spcBef>
              <a:spcAft>
                <a:spcPts val="0"/>
              </a:spcAft>
              <a:buClr>
                <a:srgbClr val="2F5496"/>
              </a:buClr>
              <a:buSzPts val="1050"/>
              <a:buFont typeface="Arial"/>
              <a:buNone/>
              <a:defRPr sz="1050" b="0" i="0" u="none" strike="noStrike" cap="none">
                <a:solidFill>
                  <a:srgbClr val="2F5496"/>
                </a:solidFill>
                <a:latin typeface="Calibri"/>
                <a:ea typeface="Calibri"/>
                <a:cs typeface="Calibri"/>
                <a:sym typeface="Calibri"/>
              </a:defRPr>
            </a:lvl2pPr>
            <a:lvl3pPr marL="1371600" marR="0" lvl="2" indent="-228600" algn="l" rtl="0">
              <a:lnSpc>
                <a:spcPct val="90000"/>
              </a:lnSpc>
              <a:spcBef>
                <a:spcPts val="375"/>
              </a:spcBef>
              <a:spcAft>
                <a:spcPts val="0"/>
              </a:spcAft>
              <a:buClr>
                <a:srgbClr val="2E75B5"/>
              </a:buClr>
              <a:buSzPts val="900"/>
              <a:buFont typeface="Arial"/>
              <a:buNone/>
              <a:defRPr sz="900" b="0" i="0" u="none" strike="noStrike" cap="none">
                <a:solidFill>
                  <a:srgbClr val="2E75B5"/>
                </a:solidFill>
                <a:latin typeface="Calibri"/>
                <a:ea typeface="Calibri"/>
                <a:cs typeface="Calibri"/>
                <a:sym typeface="Calibri"/>
              </a:defRPr>
            </a:lvl3pPr>
            <a:lvl4pPr marL="1828800" marR="0" lvl="3" indent="-228600" algn="l" rtl="0">
              <a:lnSpc>
                <a:spcPct val="90000"/>
              </a:lnSpc>
              <a:spcBef>
                <a:spcPts val="375"/>
              </a:spcBef>
              <a:spcAft>
                <a:spcPts val="0"/>
              </a:spcAft>
              <a:buClr>
                <a:srgbClr val="9CC2E5"/>
              </a:buClr>
              <a:buSzPts val="750"/>
              <a:buFont typeface="Arial"/>
              <a:buNone/>
              <a:defRPr sz="750" b="0" i="0" u="none" strike="noStrike" cap="none">
                <a:solidFill>
                  <a:srgbClr val="9CC2E5"/>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296B0"/>
              </a:buClr>
              <a:buSzPts val="750"/>
              <a:buFont typeface="Arial"/>
              <a:buNone/>
              <a:defRPr sz="750" b="0" i="0" u="none" strike="noStrike" cap="none">
                <a:solidFill>
                  <a:srgbClr val="8296B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44" name="Google Shape;44;p45"/>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5"/>
          <p:cNvSpPr txBox="1">
            <a:spLocks noGrp="1"/>
          </p:cNvSpPr>
          <p:nvPr>
            <p:ph type="ftr" idx="11"/>
          </p:nvPr>
        </p:nvSpPr>
        <p:spPr>
          <a:xfrm>
            <a:off x="3584093"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5"/>
          <p:cNvSpPr txBox="1">
            <a:spLocks noGrp="1"/>
          </p:cNvSpPr>
          <p:nvPr>
            <p:ph type="sldNum" idx="12"/>
          </p:nvPr>
        </p:nvSpPr>
        <p:spPr>
          <a:xfrm>
            <a:off x="6930000"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1242000" y="365125"/>
            <a:ext cx="7695910" cy="900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46"/>
          <p:cNvSpPr txBox="1">
            <a:spLocks noGrp="1"/>
          </p:cNvSpPr>
          <p:nvPr>
            <p:ph type="body" idx="1"/>
          </p:nvPr>
        </p:nvSpPr>
        <p:spPr>
          <a:xfrm>
            <a:off x="1272244" y="1427939"/>
            <a:ext cx="3656614"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750"/>
              </a:spcBef>
              <a:spcAft>
                <a:spcPts val="0"/>
              </a:spcAft>
              <a:buClr>
                <a:srgbClr val="1F3864"/>
              </a:buClr>
              <a:buSzPts val="2100"/>
              <a:buFont typeface="Arial"/>
              <a:buNone/>
              <a:defRPr sz="2100" b="1" i="0" u="none" strike="noStrike" cap="none">
                <a:solidFill>
                  <a:srgbClr val="1F3864"/>
                </a:solidFill>
                <a:latin typeface="Calibri"/>
                <a:ea typeface="Calibri"/>
                <a:cs typeface="Calibri"/>
                <a:sym typeface="Calibri"/>
              </a:defRPr>
            </a:lvl1pPr>
            <a:lvl2pPr marL="914400" marR="0" lvl="1" indent="-228600" algn="l" rtl="0">
              <a:lnSpc>
                <a:spcPct val="90000"/>
              </a:lnSpc>
              <a:spcBef>
                <a:spcPts val="375"/>
              </a:spcBef>
              <a:spcAft>
                <a:spcPts val="0"/>
              </a:spcAft>
              <a:buClr>
                <a:srgbClr val="2F5496"/>
              </a:buClr>
              <a:buSzPts val="1500"/>
              <a:buFont typeface="Arial"/>
              <a:buNone/>
              <a:defRPr sz="1500" b="1" i="0" u="none" strike="noStrike" cap="none">
                <a:solidFill>
                  <a:srgbClr val="2F5496"/>
                </a:solidFill>
                <a:latin typeface="Calibri"/>
                <a:ea typeface="Calibri"/>
                <a:cs typeface="Calibri"/>
                <a:sym typeface="Calibri"/>
              </a:defRPr>
            </a:lvl2pPr>
            <a:lvl3pPr marL="1371600" marR="0" lvl="2" indent="-228600" algn="l" rtl="0">
              <a:lnSpc>
                <a:spcPct val="90000"/>
              </a:lnSpc>
              <a:spcBef>
                <a:spcPts val="375"/>
              </a:spcBef>
              <a:spcAft>
                <a:spcPts val="0"/>
              </a:spcAft>
              <a:buClr>
                <a:srgbClr val="2E75B5"/>
              </a:buClr>
              <a:buSzPts val="1350"/>
              <a:buFont typeface="Arial"/>
              <a:buNone/>
              <a:defRPr sz="1350" b="1" i="0" u="none" strike="noStrike" cap="none">
                <a:solidFill>
                  <a:srgbClr val="2E75B5"/>
                </a:solidFill>
                <a:latin typeface="Calibri"/>
                <a:ea typeface="Calibri"/>
                <a:cs typeface="Calibri"/>
                <a:sym typeface="Calibri"/>
              </a:defRPr>
            </a:lvl3pPr>
            <a:lvl4pPr marL="1828800" marR="0" lvl="3" indent="-228600" algn="l" rtl="0">
              <a:lnSpc>
                <a:spcPct val="90000"/>
              </a:lnSpc>
              <a:spcBef>
                <a:spcPts val="375"/>
              </a:spcBef>
              <a:spcAft>
                <a:spcPts val="0"/>
              </a:spcAft>
              <a:buClr>
                <a:srgbClr val="9CC2E5"/>
              </a:buClr>
              <a:buSzPts val="1200"/>
              <a:buFont typeface="Arial"/>
              <a:buNone/>
              <a:defRPr sz="1200" b="1" i="0" u="none" strike="noStrike" cap="none">
                <a:solidFill>
                  <a:srgbClr val="9CC2E5"/>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296B0"/>
              </a:buClr>
              <a:buSzPts val="1200"/>
              <a:buFont typeface="Arial"/>
              <a:buNone/>
              <a:defRPr sz="1200" b="1" i="0" u="none" strike="noStrike" cap="none">
                <a:solidFill>
                  <a:srgbClr val="8296B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0" name="Google Shape;50;p46"/>
          <p:cNvSpPr txBox="1">
            <a:spLocks noGrp="1"/>
          </p:cNvSpPr>
          <p:nvPr>
            <p:ph type="body" idx="2"/>
          </p:nvPr>
        </p:nvSpPr>
        <p:spPr>
          <a:xfrm>
            <a:off x="1272244" y="2392531"/>
            <a:ext cx="3656614" cy="368458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750"/>
              </a:spcBef>
              <a:spcAft>
                <a:spcPts val="0"/>
              </a:spcAft>
              <a:buClr>
                <a:srgbClr val="1F3864"/>
              </a:buClr>
              <a:buSzPts val="1800"/>
              <a:buFont typeface="Arial"/>
              <a:buChar char="•"/>
              <a:defRPr sz="1800" b="0" i="0" u="none" strike="noStrike" cap="none">
                <a:solidFill>
                  <a:srgbClr val="1F3864"/>
                </a:solidFill>
                <a:latin typeface="Calibri"/>
                <a:ea typeface="Calibri"/>
                <a:cs typeface="Calibri"/>
                <a:sym typeface="Calibri"/>
              </a:defRPr>
            </a:lvl1pPr>
            <a:lvl2pPr marL="914400" marR="0" lvl="1" indent="-323850" algn="l" rtl="0">
              <a:lnSpc>
                <a:spcPct val="90000"/>
              </a:lnSpc>
              <a:spcBef>
                <a:spcPts val="375"/>
              </a:spcBef>
              <a:spcAft>
                <a:spcPts val="0"/>
              </a:spcAft>
              <a:buClr>
                <a:srgbClr val="2F5496"/>
              </a:buClr>
              <a:buSzPts val="1500"/>
              <a:buFont typeface="Arial"/>
              <a:buChar char="•"/>
              <a:defRPr sz="1500" b="0" i="0" u="none" strike="noStrike" cap="none">
                <a:solidFill>
                  <a:srgbClr val="2F5496"/>
                </a:solidFill>
                <a:latin typeface="Calibri"/>
                <a:ea typeface="Calibri"/>
                <a:cs typeface="Calibri"/>
                <a:sym typeface="Calibri"/>
              </a:defRPr>
            </a:lvl2pPr>
            <a:lvl3pPr marL="1371600" marR="0" lvl="2" indent="-314325" algn="l" rtl="0">
              <a:lnSpc>
                <a:spcPct val="90000"/>
              </a:lnSpc>
              <a:spcBef>
                <a:spcPts val="375"/>
              </a:spcBef>
              <a:spcAft>
                <a:spcPts val="0"/>
              </a:spcAft>
              <a:buClr>
                <a:srgbClr val="2E75B5"/>
              </a:buClr>
              <a:buSzPts val="1350"/>
              <a:buFont typeface="Arial"/>
              <a:buChar char="•"/>
              <a:defRPr sz="1350" b="0" i="0" u="none" strike="noStrike" cap="none">
                <a:solidFill>
                  <a:srgbClr val="2E75B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 name="Google Shape;51;p46"/>
          <p:cNvSpPr txBox="1">
            <a:spLocks noGrp="1"/>
          </p:cNvSpPr>
          <p:nvPr>
            <p:ph type="body" idx="3"/>
          </p:nvPr>
        </p:nvSpPr>
        <p:spPr>
          <a:xfrm>
            <a:off x="5263288" y="1427939"/>
            <a:ext cx="3674622"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750"/>
              </a:spcBef>
              <a:spcAft>
                <a:spcPts val="0"/>
              </a:spcAft>
              <a:buClr>
                <a:srgbClr val="1F3864"/>
              </a:buClr>
              <a:buSzPts val="2100"/>
              <a:buFont typeface="Arial"/>
              <a:buNone/>
              <a:defRPr sz="2100" b="1" i="0" u="none" strike="noStrike" cap="none">
                <a:solidFill>
                  <a:srgbClr val="1F3864"/>
                </a:solidFill>
                <a:latin typeface="Calibri"/>
                <a:ea typeface="Calibri"/>
                <a:cs typeface="Calibri"/>
                <a:sym typeface="Calibri"/>
              </a:defRPr>
            </a:lvl1pPr>
            <a:lvl2pPr marL="914400" marR="0" lvl="1" indent="-228600" algn="l" rtl="0">
              <a:lnSpc>
                <a:spcPct val="90000"/>
              </a:lnSpc>
              <a:spcBef>
                <a:spcPts val="375"/>
              </a:spcBef>
              <a:spcAft>
                <a:spcPts val="0"/>
              </a:spcAft>
              <a:buClr>
                <a:srgbClr val="2F5496"/>
              </a:buClr>
              <a:buSzPts val="1500"/>
              <a:buFont typeface="Arial"/>
              <a:buNone/>
              <a:defRPr sz="1500" b="1" i="0" u="none" strike="noStrike" cap="none">
                <a:solidFill>
                  <a:srgbClr val="2F5496"/>
                </a:solidFill>
                <a:latin typeface="Calibri"/>
                <a:ea typeface="Calibri"/>
                <a:cs typeface="Calibri"/>
                <a:sym typeface="Calibri"/>
              </a:defRPr>
            </a:lvl2pPr>
            <a:lvl3pPr marL="1371600" marR="0" lvl="2" indent="-228600" algn="l" rtl="0">
              <a:lnSpc>
                <a:spcPct val="90000"/>
              </a:lnSpc>
              <a:spcBef>
                <a:spcPts val="375"/>
              </a:spcBef>
              <a:spcAft>
                <a:spcPts val="0"/>
              </a:spcAft>
              <a:buClr>
                <a:srgbClr val="2E75B5"/>
              </a:buClr>
              <a:buSzPts val="1350"/>
              <a:buFont typeface="Arial"/>
              <a:buNone/>
              <a:defRPr sz="1350" b="1" i="0" u="none" strike="noStrike" cap="none">
                <a:solidFill>
                  <a:srgbClr val="2E75B5"/>
                </a:solidFill>
                <a:latin typeface="Calibri"/>
                <a:ea typeface="Calibri"/>
                <a:cs typeface="Calibri"/>
                <a:sym typeface="Calibri"/>
              </a:defRPr>
            </a:lvl3pPr>
            <a:lvl4pPr marL="1828800" marR="0" lvl="3" indent="-228600" algn="l" rtl="0">
              <a:lnSpc>
                <a:spcPct val="90000"/>
              </a:lnSpc>
              <a:spcBef>
                <a:spcPts val="375"/>
              </a:spcBef>
              <a:spcAft>
                <a:spcPts val="0"/>
              </a:spcAft>
              <a:buClr>
                <a:srgbClr val="9CC2E5"/>
              </a:buClr>
              <a:buSzPts val="1200"/>
              <a:buFont typeface="Arial"/>
              <a:buNone/>
              <a:defRPr sz="1200" b="1" i="0" u="none" strike="noStrike" cap="none">
                <a:solidFill>
                  <a:srgbClr val="9CC2E5"/>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296B0"/>
              </a:buClr>
              <a:buSzPts val="1200"/>
              <a:buFont typeface="Arial"/>
              <a:buNone/>
              <a:defRPr sz="1200" b="1" i="0" u="none" strike="noStrike" cap="none">
                <a:solidFill>
                  <a:srgbClr val="8296B0"/>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2" name="Google Shape;52;p46"/>
          <p:cNvSpPr txBox="1">
            <a:spLocks noGrp="1"/>
          </p:cNvSpPr>
          <p:nvPr>
            <p:ph type="body" idx="4"/>
          </p:nvPr>
        </p:nvSpPr>
        <p:spPr>
          <a:xfrm>
            <a:off x="5263288" y="2392531"/>
            <a:ext cx="3674622" cy="368458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750"/>
              </a:spcBef>
              <a:spcAft>
                <a:spcPts val="0"/>
              </a:spcAft>
              <a:buClr>
                <a:srgbClr val="1F3864"/>
              </a:buClr>
              <a:buSzPts val="1800"/>
              <a:buFont typeface="Arial"/>
              <a:buChar char="•"/>
              <a:defRPr sz="1800" b="0" i="0" u="none" strike="noStrike" cap="none">
                <a:solidFill>
                  <a:srgbClr val="1F3864"/>
                </a:solidFill>
                <a:latin typeface="Calibri"/>
                <a:ea typeface="Calibri"/>
                <a:cs typeface="Calibri"/>
                <a:sym typeface="Calibri"/>
              </a:defRPr>
            </a:lvl1pPr>
            <a:lvl2pPr marL="914400" marR="0" lvl="1" indent="-323850" algn="l" rtl="0">
              <a:lnSpc>
                <a:spcPct val="90000"/>
              </a:lnSpc>
              <a:spcBef>
                <a:spcPts val="375"/>
              </a:spcBef>
              <a:spcAft>
                <a:spcPts val="0"/>
              </a:spcAft>
              <a:buClr>
                <a:srgbClr val="2F5496"/>
              </a:buClr>
              <a:buSzPts val="1500"/>
              <a:buFont typeface="Arial"/>
              <a:buChar char="•"/>
              <a:defRPr sz="1500" b="0" i="0" u="none" strike="noStrike" cap="none">
                <a:solidFill>
                  <a:srgbClr val="2F5496"/>
                </a:solidFill>
                <a:latin typeface="Calibri"/>
                <a:ea typeface="Calibri"/>
                <a:cs typeface="Calibri"/>
                <a:sym typeface="Calibri"/>
              </a:defRPr>
            </a:lvl2pPr>
            <a:lvl3pPr marL="1371600" marR="0" lvl="2" indent="-314325" algn="l" rtl="0">
              <a:lnSpc>
                <a:spcPct val="90000"/>
              </a:lnSpc>
              <a:spcBef>
                <a:spcPts val="375"/>
              </a:spcBef>
              <a:spcAft>
                <a:spcPts val="0"/>
              </a:spcAft>
              <a:buClr>
                <a:srgbClr val="2E75B5"/>
              </a:buClr>
              <a:buSzPts val="1350"/>
              <a:buFont typeface="Arial"/>
              <a:buChar char="•"/>
              <a:defRPr sz="1350" b="0" i="0" u="none" strike="noStrike" cap="none">
                <a:solidFill>
                  <a:srgbClr val="2E75B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46"/>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6"/>
          <p:cNvSpPr txBox="1">
            <a:spLocks noGrp="1"/>
          </p:cNvSpPr>
          <p:nvPr>
            <p:ph type="ftr" idx="11"/>
          </p:nvPr>
        </p:nvSpPr>
        <p:spPr>
          <a:xfrm>
            <a:off x="3584233" y="6356351"/>
            <a:ext cx="30114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6"/>
          <p:cNvSpPr txBox="1">
            <a:spLocks noGrp="1"/>
          </p:cNvSpPr>
          <p:nvPr>
            <p:ph type="sldNum" idx="12"/>
          </p:nvPr>
        </p:nvSpPr>
        <p:spPr>
          <a:xfrm>
            <a:off x="6930281"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47"/>
          <p:cNvSpPr txBox="1">
            <a:spLocks noGrp="1"/>
          </p:cNvSpPr>
          <p:nvPr>
            <p:ph type="sldNum" idx="12"/>
          </p:nvPr>
        </p:nvSpPr>
        <p:spPr>
          <a:xfrm>
            <a:off x="6929371"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rot="5400000">
            <a:off x="5319448" y="3030603"/>
            <a:ext cx="6365210" cy="99417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48"/>
          <p:cNvSpPr txBox="1">
            <a:spLocks noGrp="1"/>
          </p:cNvSpPr>
          <p:nvPr>
            <p:ph type="body" idx="1"/>
          </p:nvPr>
        </p:nvSpPr>
        <p:spPr>
          <a:xfrm rot="5400000">
            <a:off x="1509415" y="338282"/>
            <a:ext cx="6345166" cy="639885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1F3864"/>
              </a:buClr>
              <a:buSzPts val="2100"/>
              <a:buFont typeface="Arial"/>
              <a:buChar char="•"/>
              <a:defRPr sz="2100" b="0" i="0" u="none" strike="noStrike" cap="none">
                <a:solidFill>
                  <a:srgbClr val="1F3864"/>
                </a:solidFill>
                <a:latin typeface="Calibri"/>
                <a:ea typeface="Calibri"/>
                <a:cs typeface="Calibri"/>
                <a:sym typeface="Calibri"/>
              </a:defRPr>
            </a:lvl1pPr>
            <a:lvl2pPr marL="914400" marR="0" lvl="1" indent="-342900" algn="l" rtl="0">
              <a:lnSpc>
                <a:spcPct val="90000"/>
              </a:lnSpc>
              <a:spcBef>
                <a:spcPts val="375"/>
              </a:spcBef>
              <a:spcAft>
                <a:spcPts val="0"/>
              </a:spcAft>
              <a:buClr>
                <a:srgbClr val="2F5496"/>
              </a:buClr>
              <a:buSzPts val="1800"/>
              <a:buFont typeface="Arial"/>
              <a:buChar char="•"/>
              <a:defRPr sz="1800" b="0" i="0" u="none" strike="noStrike" cap="none">
                <a:solidFill>
                  <a:srgbClr val="2F5496"/>
                </a:solidFill>
                <a:latin typeface="Calibri"/>
                <a:ea typeface="Calibri"/>
                <a:cs typeface="Calibri"/>
                <a:sym typeface="Calibri"/>
              </a:defRPr>
            </a:lvl2pPr>
            <a:lvl3pPr marL="1371600" marR="0" lvl="2" indent="-323850" algn="l" rtl="0">
              <a:lnSpc>
                <a:spcPct val="90000"/>
              </a:lnSpc>
              <a:spcBef>
                <a:spcPts val="375"/>
              </a:spcBef>
              <a:spcAft>
                <a:spcPts val="0"/>
              </a:spcAft>
              <a:buClr>
                <a:srgbClr val="2E75B5"/>
              </a:buClr>
              <a:buSzPts val="1500"/>
              <a:buFont typeface="Arial"/>
              <a:buChar char="•"/>
              <a:defRPr sz="1500" b="0" i="0" u="none" strike="noStrike" cap="none">
                <a:solidFill>
                  <a:srgbClr val="2E75B5"/>
                </a:solidFill>
                <a:latin typeface="Calibri"/>
                <a:ea typeface="Calibri"/>
                <a:cs typeface="Calibri"/>
                <a:sym typeface="Calibri"/>
              </a:defRPr>
            </a:lvl3pPr>
            <a:lvl4pPr marL="1828800" marR="0" lvl="3" indent="-314325" algn="l" rtl="0">
              <a:lnSpc>
                <a:spcPct val="90000"/>
              </a:lnSpc>
              <a:spcBef>
                <a:spcPts val="375"/>
              </a:spcBef>
              <a:spcAft>
                <a:spcPts val="0"/>
              </a:spcAft>
              <a:buClr>
                <a:srgbClr val="9CC2E5"/>
              </a:buClr>
              <a:buSzPts val="1350"/>
              <a:buFont typeface="Arial"/>
              <a:buChar char="•"/>
              <a:defRPr sz="1350" b="0" i="0" u="none" strike="noStrike" cap="none">
                <a:solidFill>
                  <a:srgbClr val="9CC2E5"/>
                </a:solidFill>
                <a:latin typeface="Calibri"/>
                <a:ea typeface="Calibri"/>
                <a:cs typeface="Calibri"/>
                <a:sym typeface="Calibri"/>
              </a:defRPr>
            </a:lvl4pPr>
            <a:lvl5pPr marL="2286000" marR="0" lvl="4" indent="-314325" algn="l" rtl="0">
              <a:lnSpc>
                <a:spcPct val="90000"/>
              </a:lnSpc>
              <a:spcBef>
                <a:spcPts val="375"/>
              </a:spcBef>
              <a:spcAft>
                <a:spcPts val="0"/>
              </a:spcAft>
              <a:buClr>
                <a:srgbClr val="8296B0"/>
              </a:buClr>
              <a:buSzPts val="1350"/>
              <a:buFont typeface="Arial"/>
              <a:buChar char="•"/>
              <a:defRPr sz="1350" b="0" i="0" u="none" strike="noStrike" cap="none">
                <a:solidFill>
                  <a:srgbClr val="8296B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1" name="Google Shape;61;p48"/>
          <p:cNvSpPr txBox="1">
            <a:spLocks noGrp="1"/>
          </p:cNvSpPr>
          <p:nvPr>
            <p:ph type="dt" idx="10"/>
          </p:nvPr>
        </p:nvSpPr>
        <p:spPr>
          <a:xfrm rot="5400000">
            <a:off x="893181" y="1364275"/>
            <a:ext cx="747459"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8"/>
          <p:cNvSpPr txBox="1">
            <a:spLocks noGrp="1"/>
          </p:cNvSpPr>
          <p:nvPr>
            <p:ph type="ftr" idx="11"/>
          </p:nvPr>
        </p:nvSpPr>
        <p:spPr>
          <a:xfrm rot="5400000">
            <a:off x="-265728" y="3380746"/>
            <a:ext cx="3065274"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8"/>
          <p:cNvSpPr txBox="1">
            <a:spLocks noGrp="1"/>
          </p:cNvSpPr>
          <p:nvPr>
            <p:ph type="sldNum" idx="12"/>
          </p:nvPr>
        </p:nvSpPr>
        <p:spPr>
          <a:xfrm rot="5400000">
            <a:off x="512011" y="5818471"/>
            <a:ext cx="1509798"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
        <p:nvSpPr>
          <p:cNvPr id="64" name="Google Shape;64;p48"/>
          <p:cNvSpPr/>
          <p:nvPr/>
        </p:nvSpPr>
        <p:spPr>
          <a:xfrm>
            <a:off x="214837" y="681952"/>
            <a:ext cx="832043" cy="6176048"/>
          </a:xfrm>
          <a:prstGeom prst="rect">
            <a:avLst/>
          </a:prstGeom>
          <a:gradFill>
            <a:gsLst>
              <a:gs pos="0">
                <a:schemeClr val="lt1"/>
              </a:gs>
              <a:gs pos="9000">
                <a:schemeClr val="lt1"/>
              </a:gs>
              <a:gs pos="39000">
                <a:srgbClr val="002060"/>
              </a:gs>
              <a:gs pos="68000">
                <a:srgbClr val="C00000"/>
              </a:gs>
              <a:gs pos="91000">
                <a:srgbClr val="5B9BD5"/>
              </a:gs>
              <a:gs pos="100000">
                <a:srgbClr val="5B9BD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65" name="Google Shape;65;p48"/>
          <p:cNvPicPr preferRelativeResize="0"/>
          <p:nvPr/>
        </p:nvPicPr>
        <p:blipFill rotWithShape="1">
          <a:blip r:embed="rId2">
            <a:alphaModFix/>
          </a:blip>
          <a:srcRect/>
          <a:stretch/>
        </p:blipFill>
        <p:spPr>
          <a:xfrm rot="5400000">
            <a:off x="125125" y="80518"/>
            <a:ext cx="1190161" cy="1332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dt" idx="10"/>
          </p:nvPr>
        </p:nvSpPr>
        <p:spPr>
          <a:xfrm>
            <a:off x="1242000" y="6356351"/>
            <a:ext cx="200762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40"/>
          <p:cNvSpPr txBox="1">
            <a:spLocks noGrp="1"/>
          </p:cNvSpPr>
          <p:nvPr>
            <p:ph type="ftr" idx="11"/>
          </p:nvPr>
        </p:nvSpPr>
        <p:spPr>
          <a:xfrm>
            <a:off x="3672544" y="6356351"/>
            <a:ext cx="3011443"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sldNum" idx="12"/>
          </p:nvPr>
        </p:nvSpPr>
        <p:spPr>
          <a:xfrm>
            <a:off x="6960525" y="6356351"/>
            <a:ext cx="200762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
        <p:nvSpPr>
          <p:cNvPr id="13" name="Google Shape;13;p40"/>
          <p:cNvSpPr/>
          <p:nvPr/>
        </p:nvSpPr>
        <p:spPr>
          <a:xfrm>
            <a:off x="247032" y="681952"/>
            <a:ext cx="832043" cy="6176048"/>
          </a:xfrm>
          <a:prstGeom prst="rect">
            <a:avLst/>
          </a:prstGeom>
          <a:gradFill>
            <a:gsLst>
              <a:gs pos="0">
                <a:schemeClr val="lt1"/>
              </a:gs>
              <a:gs pos="9000">
                <a:schemeClr val="lt1"/>
              </a:gs>
              <a:gs pos="39000">
                <a:srgbClr val="002060"/>
              </a:gs>
              <a:gs pos="68000">
                <a:srgbClr val="C00000"/>
              </a:gs>
              <a:gs pos="91000">
                <a:srgbClr val="5B9BD5"/>
              </a:gs>
              <a:gs pos="100000">
                <a:srgbClr val="5B9BD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4" name="Google Shape;14;p40"/>
          <p:cNvPicPr preferRelativeResize="0"/>
          <p:nvPr/>
        </p:nvPicPr>
        <p:blipFill rotWithShape="1">
          <a:blip r:embed="rId10">
            <a:alphaModFix/>
          </a:blip>
          <a:srcRect/>
          <a:stretch/>
        </p:blipFill>
        <p:spPr>
          <a:xfrm>
            <a:off x="67973" y="80518"/>
            <a:ext cx="1190161" cy="133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ditc.defence.gov.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cpercy.artsci.utoronto.ca/courses/6362-WilsonAdele.htm%20Accessed%20March%2004"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nifil.unmissions.org/award-winning-zeina-saleh-defies-gender-norms-clearing-south-lebanon-mine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textinspector.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ictionary.cambridge.org/dictionary/learner-english/"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oxfordlearnersdictionaries.co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dictionary.cambridge.org/dictionary/learner-english/"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oxfordlearnersdictionaries.com/definition/english/calibre?q=calibre"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textinspector.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
          <p:cNvPicPr preferRelativeResize="0"/>
          <p:nvPr/>
        </p:nvPicPr>
        <p:blipFill rotWithShape="1">
          <a:blip r:embed="rId3">
            <a:alphaModFix/>
          </a:blip>
          <a:srcRect/>
          <a:stretch/>
        </p:blipFill>
        <p:spPr>
          <a:xfrm>
            <a:off x="0" y="0"/>
            <a:ext cx="9079897" cy="4430684"/>
          </a:xfrm>
          <a:prstGeom prst="rect">
            <a:avLst/>
          </a:prstGeom>
          <a:noFill/>
          <a:ln>
            <a:noFill/>
          </a:ln>
          <a:effectLst>
            <a:outerShdw blurRad="50800" dist="38100" dir="2700000" algn="tl" rotWithShape="0">
              <a:srgbClr val="000000">
                <a:alpha val="42352"/>
              </a:srgbClr>
            </a:outerShdw>
          </a:effectLst>
        </p:spPr>
      </p:pic>
      <p:sp>
        <p:nvSpPr>
          <p:cNvPr id="72" name="Google Shape;72;p1"/>
          <p:cNvSpPr txBox="1">
            <a:spLocks noGrp="1"/>
          </p:cNvSpPr>
          <p:nvPr>
            <p:ph type="body" idx="1"/>
          </p:nvPr>
        </p:nvSpPr>
        <p:spPr>
          <a:xfrm>
            <a:off x="1242000" y="4911634"/>
            <a:ext cx="7695911" cy="11780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AU" dirty="0">
                <a:solidFill>
                  <a:schemeClr val="dk1"/>
                </a:solidFill>
              </a:rPr>
              <a:t>Ms Kristin Walters, Head of Language Training Section, </a:t>
            </a:r>
            <a:endParaRPr dirty="0"/>
          </a:p>
          <a:p>
            <a:pPr marL="0" lvl="0" indent="0" algn="l" rtl="0">
              <a:lnSpc>
                <a:spcPct val="90000"/>
              </a:lnSpc>
              <a:spcBef>
                <a:spcPts val="750"/>
              </a:spcBef>
              <a:spcAft>
                <a:spcPts val="0"/>
              </a:spcAft>
              <a:buClr>
                <a:schemeClr val="dk1"/>
              </a:buClr>
              <a:buSzPts val="2400"/>
              <a:buNone/>
            </a:pPr>
            <a:r>
              <a:rPr lang="en-AU" dirty="0">
                <a:solidFill>
                  <a:schemeClr val="dk1"/>
                </a:solidFill>
              </a:rPr>
              <a:t>Defence International Training Centre (</a:t>
            </a:r>
            <a:r>
              <a:rPr lang="en-AU" dirty="0" err="1">
                <a:solidFill>
                  <a:schemeClr val="dk1"/>
                </a:solidFill>
              </a:rPr>
              <a:t>DITC</a:t>
            </a:r>
            <a:r>
              <a:rPr lang="en-AU" dirty="0">
                <a:solidFill>
                  <a:schemeClr val="dk1"/>
                </a:solidFill>
              </a:rPr>
              <a:t>), </a:t>
            </a:r>
          </a:p>
          <a:p>
            <a:pPr marL="0" lvl="0" indent="0" algn="l" rtl="0">
              <a:lnSpc>
                <a:spcPct val="90000"/>
              </a:lnSpc>
              <a:spcBef>
                <a:spcPts val="750"/>
              </a:spcBef>
              <a:spcAft>
                <a:spcPts val="0"/>
              </a:spcAft>
              <a:buClr>
                <a:schemeClr val="dk1"/>
              </a:buClr>
              <a:buSzPts val="2400"/>
              <a:buNone/>
            </a:pPr>
            <a:r>
              <a:rPr lang="en-AU" dirty="0">
                <a:solidFill>
                  <a:schemeClr val="dk1"/>
                </a:solidFill>
              </a:rPr>
              <a:t>RAAF Williams, Laverton, Melbourne, Australia</a:t>
            </a:r>
            <a:endParaRPr dirty="0"/>
          </a:p>
          <a:p>
            <a:pPr marL="0" lvl="0" indent="0" algn="l" rtl="0">
              <a:lnSpc>
                <a:spcPct val="90000"/>
              </a:lnSpc>
              <a:spcBef>
                <a:spcPts val="750"/>
              </a:spcBef>
              <a:spcAft>
                <a:spcPts val="0"/>
              </a:spcAft>
              <a:buClr>
                <a:srgbClr val="0C0C0C"/>
              </a:buClr>
              <a:buSzPts val="24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pic>
        <p:nvPicPr>
          <p:cNvPr id="181" name="Google Shape;181;p10"/>
          <p:cNvPicPr preferRelativeResize="0">
            <a:picLocks noGrp="1"/>
          </p:cNvPicPr>
          <p:nvPr>
            <p:ph type="body" idx="1"/>
          </p:nvPr>
        </p:nvPicPr>
        <p:blipFill rotWithShape="1">
          <a:blip r:embed="rId3">
            <a:alphaModFix/>
          </a:blip>
          <a:srcRect/>
          <a:stretch/>
        </p:blipFill>
        <p:spPr>
          <a:xfrm>
            <a:off x="1208237" y="1192382"/>
            <a:ext cx="1933974" cy="2756163"/>
          </a:xfrm>
          <a:prstGeom prst="rect">
            <a:avLst/>
          </a:prstGeom>
          <a:noFill/>
          <a:ln>
            <a:noFill/>
          </a:ln>
        </p:spPr>
      </p:pic>
      <p:pic>
        <p:nvPicPr>
          <p:cNvPr id="182" name="Google Shape;182;p10"/>
          <p:cNvPicPr preferRelativeResize="0">
            <a:picLocks noGrp="1"/>
          </p:cNvPicPr>
          <p:nvPr>
            <p:ph type="body" idx="2"/>
          </p:nvPr>
        </p:nvPicPr>
        <p:blipFill rotWithShape="1">
          <a:blip r:embed="rId4">
            <a:alphaModFix/>
          </a:blip>
          <a:srcRect/>
          <a:stretch/>
        </p:blipFill>
        <p:spPr>
          <a:xfrm>
            <a:off x="6001791" y="1556071"/>
            <a:ext cx="2280657" cy="2951439"/>
          </a:xfrm>
          <a:prstGeom prst="rect">
            <a:avLst/>
          </a:prstGeom>
          <a:noFill/>
          <a:ln>
            <a:noFill/>
          </a:ln>
        </p:spPr>
      </p:pic>
      <p:pic>
        <p:nvPicPr>
          <p:cNvPr id="183" name="Google Shape;183;p10"/>
          <p:cNvPicPr preferRelativeResize="0"/>
          <p:nvPr/>
        </p:nvPicPr>
        <p:blipFill rotWithShape="1">
          <a:blip r:embed="rId5">
            <a:alphaModFix/>
          </a:blip>
          <a:srcRect/>
          <a:stretch/>
        </p:blipFill>
        <p:spPr>
          <a:xfrm>
            <a:off x="3556245" y="581983"/>
            <a:ext cx="2031509" cy="2837806"/>
          </a:xfrm>
          <a:prstGeom prst="rect">
            <a:avLst/>
          </a:prstGeom>
          <a:noFill/>
          <a:ln>
            <a:noFill/>
          </a:ln>
        </p:spPr>
      </p:pic>
      <p:pic>
        <p:nvPicPr>
          <p:cNvPr id="184" name="Google Shape;184;p10"/>
          <p:cNvPicPr preferRelativeResize="0"/>
          <p:nvPr/>
        </p:nvPicPr>
        <p:blipFill rotWithShape="1">
          <a:blip r:embed="rId6">
            <a:alphaModFix/>
          </a:blip>
          <a:srcRect/>
          <a:stretch/>
        </p:blipFill>
        <p:spPr>
          <a:xfrm>
            <a:off x="3665995" y="3895815"/>
            <a:ext cx="1812008" cy="25970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2"/>
          <p:cNvSpPr txBox="1">
            <a:spLocks noGrp="1"/>
          </p:cNvSpPr>
          <p:nvPr>
            <p:ph type="title"/>
          </p:nvPr>
        </p:nvSpPr>
        <p:spPr>
          <a:xfrm>
            <a:off x="1272244" y="196850"/>
            <a:ext cx="2949178"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AU"/>
              <a:t>Military English project: Current state </a:t>
            </a:r>
            <a:endParaRPr/>
          </a:p>
        </p:txBody>
      </p:sp>
      <p:pic>
        <p:nvPicPr>
          <p:cNvPr id="191" name="Google Shape;191;p12"/>
          <p:cNvPicPr preferRelativeResize="0"/>
          <p:nvPr/>
        </p:nvPicPr>
        <p:blipFill rotWithShape="1">
          <a:blip r:embed="rId3">
            <a:alphaModFix/>
          </a:blip>
          <a:srcRect/>
          <a:stretch/>
        </p:blipFill>
        <p:spPr>
          <a:xfrm>
            <a:off x="4221422" y="339256"/>
            <a:ext cx="4629150" cy="2048398"/>
          </a:xfrm>
          <a:prstGeom prst="rect">
            <a:avLst/>
          </a:prstGeom>
          <a:noFill/>
          <a:ln>
            <a:noFill/>
          </a:ln>
        </p:spPr>
      </p:pic>
      <p:sp>
        <p:nvSpPr>
          <p:cNvPr id="192" name="Google Shape;192;p12"/>
          <p:cNvSpPr txBox="1">
            <a:spLocks noGrp="1"/>
          </p:cNvSpPr>
          <p:nvPr>
            <p:ph type="body" idx="1"/>
          </p:nvPr>
        </p:nvSpPr>
        <p:spPr>
          <a:xfrm>
            <a:off x="1212282" y="2134329"/>
            <a:ext cx="7497378" cy="42316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000"/>
              <a:buNone/>
            </a:pPr>
            <a:endParaRPr sz="2000">
              <a:solidFill>
                <a:schemeClr val="dk1"/>
              </a:solidFill>
            </a:endParaRPr>
          </a:p>
          <a:p>
            <a:pPr marL="171450" marR="0" lvl="0" indent="-171450" algn="l" rtl="0">
              <a:lnSpc>
                <a:spcPct val="90000"/>
              </a:lnSpc>
              <a:spcBef>
                <a:spcPts val="750"/>
              </a:spcBef>
              <a:spcAft>
                <a:spcPts val="0"/>
              </a:spcAft>
              <a:buClr>
                <a:schemeClr val="dk1"/>
              </a:buClr>
              <a:buSzPts val="2200"/>
              <a:buFont typeface="Arial"/>
              <a:buChar char="•"/>
            </a:pPr>
            <a:r>
              <a:rPr lang="en-AU" sz="2200">
                <a:solidFill>
                  <a:schemeClr val="dk1"/>
                </a:solidFill>
              </a:rPr>
              <a:t>Access: downloadable from</a:t>
            </a:r>
            <a:r>
              <a:rPr lang="en-AU" sz="2200" b="0" i="0" u="none" strike="noStrike" cap="none">
                <a:solidFill>
                  <a:srgbClr val="000000"/>
                </a:solidFill>
                <a:latin typeface="Calibri"/>
                <a:ea typeface="Calibri"/>
                <a:cs typeface="Calibri"/>
                <a:sym typeface="Calibri"/>
              </a:rPr>
              <a:t> </a:t>
            </a:r>
            <a:r>
              <a:rPr lang="en-AU" sz="2200" b="0" i="0" u="sng" strike="noStrike" cap="none">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DITC</a:t>
            </a:r>
            <a:r>
              <a:rPr lang="en-AU" sz="22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website</a:t>
            </a:r>
            <a:r>
              <a:rPr lang="en-AU" sz="2200" b="0" i="0" u="none" strike="noStrike" cap="none">
                <a:solidFill>
                  <a:srgbClr val="000000"/>
                </a:solidFill>
                <a:latin typeface="Calibri"/>
                <a:ea typeface="Calibri"/>
                <a:cs typeface="Calibri"/>
                <a:sym typeface="Calibri"/>
              </a:rPr>
              <a:t> </a:t>
            </a:r>
            <a:endParaRPr sz="2200">
              <a:solidFill>
                <a:schemeClr val="dk1"/>
              </a:solidFill>
            </a:endParaRPr>
          </a:p>
          <a:p>
            <a:pPr marL="0" lvl="0" indent="0" algn="l" rtl="0">
              <a:lnSpc>
                <a:spcPct val="90000"/>
              </a:lnSpc>
              <a:spcBef>
                <a:spcPts val="750"/>
              </a:spcBef>
              <a:spcAft>
                <a:spcPts val="0"/>
              </a:spcAft>
              <a:buClr>
                <a:schemeClr val="dk1"/>
              </a:buClr>
              <a:buSzPts val="2200"/>
              <a:buNone/>
            </a:pPr>
            <a:r>
              <a:rPr lang="en-AU" sz="2200">
                <a:solidFill>
                  <a:schemeClr val="dk1"/>
                </a:solidFill>
              </a:rPr>
              <a:t>Projected materials on website by end FY23/24:</a:t>
            </a:r>
            <a:endParaRPr/>
          </a:p>
          <a:p>
            <a:pPr marL="0" lvl="0" indent="0" algn="l" rtl="0">
              <a:lnSpc>
                <a:spcPct val="90000"/>
              </a:lnSpc>
              <a:spcBef>
                <a:spcPts val="0"/>
              </a:spcBef>
              <a:spcAft>
                <a:spcPts val="0"/>
              </a:spcAft>
              <a:buClr>
                <a:schemeClr val="dk1"/>
              </a:buClr>
              <a:buSzPts val="2200"/>
              <a:buNone/>
            </a:pPr>
            <a:r>
              <a:rPr lang="en-AU" sz="2200">
                <a:solidFill>
                  <a:schemeClr val="dk1"/>
                </a:solidFill>
              </a:rPr>
              <a:t>30 Lessons </a:t>
            </a:r>
            <a:endParaRPr/>
          </a:p>
          <a:p>
            <a:pPr marL="0" lvl="0" indent="0" algn="l" rtl="0">
              <a:lnSpc>
                <a:spcPct val="90000"/>
              </a:lnSpc>
              <a:spcBef>
                <a:spcPts val="0"/>
              </a:spcBef>
              <a:spcAft>
                <a:spcPts val="0"/>
              </a:spcAft>
              <a:buClr>
                <a:schemeClr val="dk1"/>
              </a:buClr>
              <a:buSzPts val="2200"/>
              <a:buNone/>
            </a:pPr>
            <a:r>
              <a:rPr lang="en-AU" sz="2200">
                <a:solidFill>
                  <a:schemeClr val="dk1"/>
                </a:solidFill>
              </a:rPr>
              <a:t>30 Vocab Builders </a:t>
            </a:r>
            <a:endParaRPr/>
          </a:p>
          <a:p>
            <a:pPr marL="0" lvl="0" indent="0" algn="l" rtl="0">
              <a:lnSpc>
                <a:spcPct val="90000"/>
              </a:lnSpc>
              <a:spcBef>
                <a:spcPts val="0"/>
              </a:spcBef>
              <a:spcAft>
                <a:spcPts val="0"/>
              </a:spcAft>
              <a:buClr>
                <a:schemeClr val="dk1"/>
              </a:buClr>
              <a:buSzPts val="2200"/>
              <a:buNone/>
            </a:pPr>
            <a:endParaRPr sz="2350">
              <a:solidFill>
                <a:schemeClr val="dk1"/>
              </a:solidFill>
            </a:endParaRPr>
          </a:p>
          <a:p>
            <a:pPr marL="0" lvl="0" indent="0" algn="l" rtl="0">
              <a:lnSpc>
                <a:spcPct val="90000"/>
              </a:lnSpc>
              <a:spcBef>
                <a:spcPts val="0"/>
              </a:spcBef>
              <a:spcAft>
                <a:spcPts val="0"/>
              </a:spcAft>
              <a:buClr>
                <a:schemeClr val="dk1"/>
              </a:buClr>
              <a:buSzPts val="2350"/>
              <a:buNone/>
            </a:pPr>
            <a:r>
              <a:rPr lang="en-AU" sz="2350">
                <a:solidFill>
                  <a:schemeClr val="dk1"/>
                </a:solidFill>
              </a:rPr>
              <a:t>Each resource has </a:t>
            </a:r>
            <a:endParaRPr/>
          </a:p>
          <a:p>
            <a:pPr marL="342900" lvl="0" indent="-342900" algn="l" rtl="0">
              <a:lnSpc>
                <a:spcPct val="90000"/>
              </a:lnSpc>
              <a:spcBef>
                <a:spcPts val="0"/>
              </a:spcBef>
              <a:spcAft>
                <a:spcPts val="0"/>
              </a:spcAft>
              <a:buClr>
                <a:schemeClr val="dk1"/>
              </a:buClr>
              <a:buSzPts val="2200"/>
              <a:buFont typeface="Calibri"/>
              <a:buChar char="-"/>
            </a:pPr>
            <a:r>
              <a:rPr lang="en-AU" sz="2200">
                <a:solidFill>
                  <a:schemeClr val="dk1"/>
                </a:solidFill>
              </a:rPr>
              <a:t>Student’s worksheet with extra video activity, and Quizlet QR code for vocabulary practice, </a:t>
            </a:r>
            <a:endParaRPr/>
          </a:p>
          <a:p>
            <a:pPr marL="342900" lvl="0" indent="-342900" algn="l" rtl="0">
              <a:lnSpc>
                <a:spcPct val="90000"/>
              </a:lnSpc>
              <a:spcBef>
                <a:spcPts val="0"/>
              </a:spcBef>
              <a:spcAft>
                <a:spcPts val="0"/>
              </a:spcAft>
              <a:buClr>
                <a:schemeClr val="dk1"/>
              </a:buClr>
              <a:buSzPts val="2200"/>
              <a:buFont typeface="Calibri"/>
              <a:buChar char="-"/>
            </a:pPr>
            <a:r>
              <a:rPr lang="en-AU" sz="2200">
                <a:solidFill>
                  <a:schemeClr val="dk1"/>
                </a:solidFill>
              </a:rPr>
              <a:t>a Teacher’s version with tapescript, answers and guidance for less experienced teachers, </a:t>
            </a:r>
            <a:endParaRPr/>
          </a:p>
          <a:p>
            <a:pPr marL="342900" lvl="0" indent="-342900" algn="l" rtl="0">
              <a:lnSpc>
                <a:spcPct val="90000"/>
              </a:lnSpc>
              <a:spcBef>
                <a:spcPts val="0"/>
              </a:spcBef>
              <a:spcAft>
                <a:spcPts val="0"/>
              </a:spcAft>
              <a:buClr>
                <a:schemeClr val="dk1"/>
              </a:buClr>
              <a:buSzPts val="2200"/>
              <a:buFont typeface="Calibri"/>
              <a:buChar char="-"/>
            </a:pPr>
            <a:r>
              <a:rPr lang="en-AU" sz="2200">
                <a:solidFill>
                  <a:schemeClr val="dk1"/>
                </a:solidFill>
              </a:rPr>
              <a:t>audio for any listening based tasks, and as a model of the pronunciation of the vocab</a:t>
            </a:r>
            <a:endParaRPr/>
          </a:p>
        </p:txBody>
      </p:sp>
      <p:sp>
        <p:nvSpPr>
          <p:cNvPr id="193" name="Google Shape;193;p12"/>
          <p:cNvSpPr/>
          <p:nvPr/>
        </p:nvSpPr>
        <p:spPr>
          <a:xfrm>
            <a:off x="7170600" y="1132981"/>
            <a:ext cx="839449" cy="460948"/>
          </a:xfrm>
          <a:prstGeom prst="roundRect">
            <a:avLst>
              <a:gd name="adj" fmla="val 16667"/>
            </a:avLst>
          </a:prstGeom>
          <a:no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200" name="Google Shape;200;p11"/>
          <p:cNvSpPr txBox="1">
            <a:spLocks noGrp="1"/>
          </p:cNvSpPr>
          <p:nvPr>
            <p:ph type="body" idx="1"/>
          </p:nvPr>
        </p:nvSpPr>
        <p:spPr>
          <a:xfrm>
            <a:off x="4203020" y="1122217"/>
            <a:ext cx="4708225" cy="4982267"/>
          </a:xfrm>
          <a:prstGeom prst="rect">
            <a:avLst/>
          </a:prstGeom>
          <a:noFill/>
          <a:ln>
            <a:noFill/>
          </a:ln>
        </p:spPr>
        <p:txBody>
          <a:bodyPr spcFirstLastPara="1" wrap="square" lIns="91425" tIns="45700" rIns="91425" bIns="45700" anchor="t" anchorCtr="0">
            <a:normAutofit fontScale="92500"/>
          </a:bodyPr>
          <a:lstStyle/>
          <a:p>
            <a:pPr marL="171450" lvl="0" indent="-171450" algn="l" rtl="0">
              <a:lnSpc>
                <a:spcPct val="90000"/>
              </a:lnSpc>
              <a:spcBef>
                <a:spcPts val="0"/>
              </a:spcBef>
              <a:spcAft>
                <a:spcPts val="0"/>
              </a:spcAft>
              <a:buClr>
                <a:schemeClr val="dk1"/>
              </a:buClr>
              <a:buSzPct val="108108"/>
              <a:buChar char="•"/>
            </a:pPr>
            <a:r>
              <a:rPr lang="en-AU" sz="2200" dirty="0">
                <a:solidFill>
                  <a:schemeClr val="dk1"/>
                </a:solidFill>
              </a:rPr>
              <a:t>Format: (1) shorter length ‘Vocab Builder’ with concrete vocab items and images, and  (2) longer length ‘Lesson’ (semi-authentic text-based) to present and practice Military English vocabulary</a:t>
            </a:r>
            <a:endParaRPr dirty="0"/>
          </a:p>
          <a:p>
            <a:pPr marL="171450" lvl="0" indent="-31750" algn="l" rtl="0">
              <a:lnSpc>
                <a:spcPct val="90000"/>
              </a:lnSpc>
              <a:spcBef>
                <a:spcPts val="0"/>
              </a:spcBef>
              <a:spcAft>
                <a:spcPts val="0"/>
              </a:spcAft>
              <a:buClr>
                <a:schemeClr val="dk1"/>
              </a:buClr>
              <a:buSzPct val="108108"/>
              <a:buNone/>
            </a:pPr>
            <a:endParaRPr sz="2200" dirty="0">
              <a:solidFill>
                <a:schemeClr val="dk1"/>
              </a:solidFill>
            </a:endParaRPr>
          </a:p>
          <a:p>
            <a:pPr marL="0" lvl="0" indent="0" algn="l" rtl="0">
              <a:lnSpc>
                <a:spcPct val="90000"/>
              </a:lnSpc>
              <a:spcBef>
                <a:spcPts val="0"/>
              </a:spcBef>
              <a:spcAft>
                <a:spcPts val="0"/>
              </a:spcAft>
              <a:buClr>
                <a:schemeClr val="dk1"/>
              </a:buClr>
              <a:buSzPct val="99099"/>
              <a:buNone/>
            </a:pPr>
            <a:endParaRPr sz="2400" dirty="0"/>
          </a:p>
          <a:p>
            <a:pPr marL="171450" lvl="0" indent="-171450" algn="l" rtl="0">
              <a:lnSpc>
                <a:spcPct val="90000"/>
              </a:lnSpc>
              <a:spcBef>
                <a:spcPts val="0"/>
              </a:spcBef>
              <a:spcAft>
                <a:spcPts val="0"/>
              </a:spcAft>
              <a:buClr>
                <a:schemeClr val="dk1"/>
              </a:buClr>
              <a:buSzPct val="108108"/>
              <a:buChar char="•"/>
            </a:pPr>
            <a:r>
              <a:rPr lang="en-AU" sz="2200" dirty="0">
                <a:solidFill>
                  <a:schemeClr val="dk1"/>
                </a:solidFill>
              </a:rPr>
              <a:t>Content: topics / themes developed from needs analysis surveys conducted in 2022(and ongoing); generic military English – each lesson addresses themes/scenarios which are relevant to a wide variety of English learners in the military.</a:t>
            </a:r>
            <a:endParaRPr dirty="0"/>
          </a:p>
          <a:p>
            <a:pPr marL="0" lvl="0" indent="0" algn="l" rtl="0">
              <a:lnSpc>
                <a:spcPct val="90000"/>
              </a:lnSpc>
              <a:spcBef>
                <a:spcPts val="0"/>
              </a:spcBef>
              <a:spcAft>
                <a:spcPts val="0"/>
              </a:spcAft>
              <a:buClr>
                <a:schemeClr val="dk1"/>
              </a:buClr>
              <a:buSzPct val="99099"/>
              <a:buNone/>
            </a:pPr>
            <a:endParaRPr sz="2400" dirty="0"/>
          </a:p>
          <a:p>
            <a:pPr marL="0" lvl="0" indent="0" algn="l" rtl="0">
              <a:lnSpc>
                <a:spcPct val="90000"/>
              </a:lnSpc>
              <a:spcBef>
                <a:spcPts val="0"/>
              </a:spcBef>
              <a:spcAft>
                <a:spcPts val="0"/>
              </a:spcAft>
              <a:buClr>
                <a:srgbClr val="1F3864"/>
              </a:buClr>
              <a:buSzPct val="108108"/>
              <a:buNone/>
            </a:pPr>
            <a:endParaRPr sz="2200" dirty="0">
              <a:solidFill>
                <a:schemeClr val="dk1"/>
              </a:solidFill>
            </a:endParaRPr>
          </a:p>
          <a:p>
            <a:pPr marL="171450" lvl="0" indent="-171450" algn="l" rtl="0">
              <a:lnSpc>
                <a:spcPct val="90000"/>
              </a:lnSpc>
              <a:spcBef>
                <a:spcPts val="750"/>
              </a:spcBef>
              <a:spcAft>
                <a:spcPts val="0"/>
              </a:spcAft>
              <a:buClr>
                <a:schemeClr val="dk1"/>
              </a:buClr>
              <a:buSzPct val="108108"/>
              <a:buChar char="•"/>
            </a:pPr>
            <a:r>
              <a:rPr lang="en-AU" sz="2200" dirty="0">
                <a:solidFill>
                  <a:schemeClr val="dk1"/>
                </a:solidFill>
              </a:rPr>
              <a:t>Level: Pre-Intermediate - Intermediate</a:t>
            </a:r>
            <a:endParaRPr dirty="0"/>
          </a:p>
          <a:p>
            <a:pPr marL="0" lvl="0" indent="0" algn="l" rtl="0">
              <a:lnSpc>
                <a:spcPct val="90000"/>
              </a:lnSpc>
              <a:spcBef>
                <a:spcPts val="750"/>
              </a:spcBef>
              <a:spcAft>
                <a:spcPts val="0"/>
              </a:spcAft>
              <a:buClr>
                <a:srgbClr val="1F3864"/>
              </a:buClr>
              <a:buSzPct val="108108"/>
              <a:buNone/>
            </a:pPr>
            <a:endParaRPr sz="2400" dirty="0">
              <a:solidFill>
                <a:schemeClr val="dk1"/>
              </a:solidFill>
            </a:endParaRPr>
          </a:p>
        </p:txBody>
      </p:sp>
      <p:pic>
        <p:nvPicPr>
          <p:cNvPr id="201" name="Google Shape;201;p11"/>
          <p:cNvPicPr preferRelativeResize="0"/>
          <p:nvPr/>
        </p:nvPicPr>
        <p:blipFill rotWithShape="1">
          <a:blip r:embed="rId3">
            <a:alphaModFix/>
          </a:blip>
          <a:srcRect/>
          <a:stretch/>
        </p:blipFill>
        <p:spPr>
          <a:xfrm>
            <a:off x="407324" y="1579715"/>
            <a:ext cx="3795696" cy="47593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208" name="Google Shape;208;p13"/>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209" name="Google Shape;209;p13"/>
          <p:cNvPicPr preferRelativeResize="0"/>
          <p:nvPr/>
        </p:nvPicPr>
        <p:blipFill rotWithShape="1">
          <a:blip r:embed="rId3">
            <a:alphaModFix/>
          </a:blip>
          <a:srcRect b="4569"/>
          <a:stretch/>
        </p:blipFill>
        <p:spPr>
          <a:xfrm>
            <a:off x="57436" y="-36250"/>
            <a:ext cx="7695911" cy="3465250"/>
          </a:xfrm>
          <a:prstGeom prst="rect">
            <a:avLst/>
          </a:prstGeom>
          <a:noFill/>
          <a:ln>
            <a:noFill/>
          </a:ln>
        </p:spPr>
      </p:pic>
      <p:pic>
        <p:nvPicPr>
          <p:cNvPr id="210" name="Google Shape;210;p13"/>
          <p:cNvPicPr preferRelativeResize="0"/>
          <p:nvPr/>
        </p:nvPicPr>
        <p:blipFill rotWithShape="1">
          <a:blip r:embed="rId4">
            <a:alphaModFix/>
          </a:blip>
          <a:srcRect r="15433" b="33669"/>
          <a:stretch/>
        </p:blipFill>
        <p:spPr>
          <a:xfrm>
            <a:off x="1390653" y="3429000"/>
            <a:ext cx="5618019" cy="33299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217" name="Google Shape;217;p15"/>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218" name="Google Shape;218;p15"/>
          <p:cNvPicPr preferRelativeResize="0"/>
          <p:nvPr/>
        </p:nvPicPr>
        <p:blipFill rotWithShape="1">
          <a:blip r:embed="rId3">
            <a:alphaModFix/>
          </a:blip>
          <a:srcRect b="4042"/>
          <a:stretch/>
        </p:blipFill>
        <p:spPr>
          <a:xfrm>
            <a:off x="1242000" y="365125"/>
            <a:ext cx="7695911" cy="3484288"/>
          </a:xfrm>
          <a:prstGeom prst="rect">
            <a:avLst/>
          </a:prstGeom>
          <a:noFill/>
          <a:ln>
            <a:noFill/>
          </a:ln>
        </p:spPr>
      </p:pic>
      <p:pic>
        <p:nvPicPr>
          <p:cNvPr id="219" name="Google Shape;219;p15"/>
          <p:cNvPicPr preferRelativeResize="0"/>
          <p:nvPr/>
        </p:nvPicPr>
        <p:blipFill rotWithShape="1">
          <a:blip r:embed="rId4">
            <a:alphaModFix/>
          </a:blip>
          <a:srcRect/>
          <a:stretch/>
        </p:blipFill>
        <p:spPr>
          <a:xfrm>
            <a:off x="3645660" y="4007949"/>
            <a:ext cx="2285110" cy="23865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Materials development and vocabulary definitions: challenges</a:t>
            </a:r>
            <a:endParaRPr/>
          </a:p>
        </p:txBody>
      </p:sp>
      <p:sp>
        <p:nvSpPr>
          <p:cNvPr id="226" name="Google Shape;226;p16"/>
          <p:cNvSpPr txBox="1">
            <a:spLocks noGrp="1"/>
          </p:cNvSpPr>
          <p:nvPr>
            <p:ph type="body" idx="1"/>
          </p:nvPr>
        </p:nvSpPr>
        <p:spPr>
          <a:xfrm>
            <a:off x="1242000" y="1265126"/>
            <a:ext cx="7695911" cy="5325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b="1" i="1"/>
              <a:t> </a:t>
            </a:r>
            <a:endParaRPr/>
          </a:p>
          <a:p>
            <a:pPr marL="0" lvl="0" indent="0" algn="l" rtl="0">
              <a:lnSpc>
                <a:spcPct val="90000"/>
              </a:lnSpc>
              <a:spcBef>
                <a:spcPts val="750"/>
              </a:spcBef>
              <a:spcAft>
                <a:spcPts val="0"/>
              </a:spcAft>
              <a:buClr>
                <a:srgbClr val="0C0C0C"/>
              </a:buClr>
              <a:buSzPts val="2400"/>
              <a:buNone/>
            </a:pPr>
            <a:endParaRPr/>
          </a:p>
          <a:p>
            <a:pPr marL="342900" lvl="0" indent="-190500" algn="l" rtl="0">
              <a:lnSpc>
                <a:spcPct val="90000"/>
              </a:lnSpc>
              <a:spcBef>
                <a:spcPts val="750"/>
              </a:spcBef>
              <a:spcAft>
                <a:spcPts val="0"/>
              </a:spcAft>
              <a:buClr>
                <a:srgbClr val="0C0C0C"/>
              </a:buClr>
              <a:buSzPts val="2400"/>
              <a:buFont typeface="Calibri"/>
              <a:buNone/>
            </a:pPr>
            <a:endParaRPr/>
          </a:p>
          <a:p>
            <a:pPr marL="342900" lvl="0" indent="-190500" algn="l" rtl="0">
              <a:lnSpc>
                <a:spcPct val="90000"/>
              </a:lnSpc>
              <a:spcBef>
                <a:spcPts val="750"/>
              </a:spcBef>
              <a:spcAft>
                <a:spcPts val="0"/>
              </a:spcAft>
              <a:buClr>
                <a:srgbClr val="0C0C0C"/>
              </a:buClr>
              <a:buSzPts val="2400"/>
              <a:buFont typeface="Calibri"/>
              <a:buNone/>
            </a:pPr>
            <a:endParaRPr/>
          </a:p>
          <a:p>
            <a:pPr marL="342900" lvl="0" indent="-190500" algn="l" rtl="0">
              <a:lnSpc>
                <a:spcPct val="90000"/>
              </a:lnSpc>
              <a:spcBef>
                <a:spcPts val="750"/>
              </a:spcBef>
              <a:spcAft>
                <a:spcPts val="0"/>
              </a:spcAft>
              <a:buClr>
                <a:srgbClr val="0C0C0C"/>
              </a:buClr>
              <a:buSzPts val="2400"/>
              <a:buFont typeface="Calibri"/>
              <a:buNone/>
            </a:pPr>
            <a:endParaRPr/>
          </a:p>
          <a:p>
            <a:pPr marL="0" lvl="0" indent="0" algn="l" rtl="0">
              <a:lnSpc>
                <a:spcPct val="90000"/>
              </a:lnSpc>
              <a:spcBef>
                <a:spcPts val="750"/>
              </a:spcBef>
              <a:spcAft>
                <a:spcPts val="0"/>
              </a:spcAft>
              <a:buClr>
                <a:srgbClr val="0C0C0C"/>
              </a:buClr>
              <a:buSzPts val="2400"/>
              <a:buNone/>
            </a:pPr>
            <a:endParaRPr/>
          </a:p>
        </p:txBody>
      </p:sp>
      <p:sp>
        <p:nvSpPr>
          <p:cNvPr id="227" name="Google Shape;227;p16"/>
          <p:cNvSpPr/>
          <p:nvPr/>
        </p:nvSpPr>
        <p:spPr>
          <a:xfrm>
            <a:off x="1180407" y="1265126"/>
            <a:ext cx="7498080" cy="5160612"/>
          </a:xfrm>
          <a:prstGeom prst="cloud">
            <a:avLst/>
          </a:prstGeom>
          <a:solidFill>
            <a:schemeClr val="accent1"/>
          </a:solidFill>
          <a:ln w="25400" cap="flat" cmpd="sng">
            <a:solidFill>
              <a:srgbClr val="2641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2000" b="0" i="0" u="none" strike="noStrike" cap="none" dirty="0">
                <a:solidFill>
                  <a:schemeClr val="lt1"/>
                </a:solidFill>
                <a:latin typeface="Arial"/>
                <a:ea typeface="Arial"/>
                <a:cs typeface="Arial"/>
                <a:sym typeface="Arial"/>
              </a:rPr>
              <a:t>Are you developing materials? What materials do you need to develop for / in your context?</a:t>
            </a:r>
            <a:endParaRPr dirty="0"/>
          </a:p>
          <a:p>
            <a:pPr marL="0" marR="0" lvl="0" indent="0" algn="ctr" rtl="0">
              <a:lnSpc>
                <a:spcPct val="100000"/>
              </a:lnSpc>
              <a:spcBef>
                <a:spcPts val="0"/>
              </a:spcBef>
              <a:spcAft>
                <a:spcPts val="0"/>
              </a:spcAft>
              <a:buNone/>
            </a:pPr>
            <a:endParaRPr sz="20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AU" sz="2000" b="0" i="0" u="none" strike="noStrike" cap="none" dirty="0">
                <a:solidFill>
                  <a:schemeClr val="lt1"/>
                </a:solidFill>
                <a:latin typeface="Arial"/>
                <a:ea typeface="Arial"/>
                <a:cs typeface="Arial"/>
                <a:sym typeface="Arial"/>
              </a:rPr>
              <a:t> What challenges, if any, do you face in developing materials for teaching ‘military English’?  </a:t>
            </a:r>
            <a:endParaRPr dirty="0"/>
          </a:p>
          <a:p>
            <a:pPr marL="0" marR="0" lvl="0" indent="0" algn="ctr" rtl="0">
              <a:lnSpc>
                <a:spcPct val="100000"/>
              </a:lnSpc>
              <a:spcBef>
                <a:spcPts val="0"/>
              </a:spcBef>
              <a:spcAft>
                <a:spcPts val="0"/>
              </a:spcAft>
              <a:buNone/>
            </a:pPr>
            <a:endParaRPr sz="20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AU" sz="2000" b="0" i="0" u="none" strike="noStrike" cap="none" dirty="0">
                <a:solidFill>
                  <a:schemeClr val="lt1"/>
                </a:solidFill>
                <a:latin typeface="Arial"/>
                <a:ea typeface="Arial"/>
                <a:cs typeface="Arial"/>
                <a:sym typeface="Arial"/>
              </a:rPr>
              <a:t>What challenges are there in producing the definitions for any military English for your learners?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9"/>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Materials development and vocabulary definitions: challenges</a:t>
            </a:r>
            <a:endParaRPr/>
          </a:p>
        </p:txBody>
      </p:sp>
      <p:sp>
        <p:nvSpPr>
          <p:cNvPr id="234" name="Google Shape;234;p49"/>
          <p:cNvSpPr txBox="1">
            <a:spLocks noGrp="1"/>
          </p:cNvSpPr>
          <p:nvPr>
            <p:ph type="body" idx="1"/>
          </p:nvPr>
        </p:nvSpPr>
        <p:spPr>
          <a:xfrm>
            <a:off x="1242000" y="1265126"/>
            <a:ext cx="7695911" cy="53254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b="1" i="1" dirty="0"/>
              <a:t>Challenges for materials developers ….</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err="1"/>
              <a:t>civillian</a:t>
            </a:r>
            <a:r>
              <a:rPr lang="en-AU" dirty="0"/>
              <a:t> </a:t>
            </a:r>
            <a:r>
              <a:rPr lang="en-AU" dirty="0" err="1"/>
              <a:t>EFL</a:t>
            </a:r>
            <a:r>
              <a:rPr lang="en-AU" dirty="0"/>
              <a:t> teachers</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authentic texts</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military terminology/ language</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Military English = ESP </a:t>
            </a:r>
            <a:endParaRPr dirty="0"/>
          </a:p>
          <a:p>
            <a:pPr marL="0" lvl="0" indent="0" algn="l" rtl="0">
              <a:lnSpc>
                <a:spcPct val="90000"/>
              </a:lnSpc>
              <a:spcBef>
                <a:spcPts val="750"/>
              </a:spcBef>
              <a:spcAft>
                <a:spcPts val="0"/>
              </a:spcAft>
              <a:buClr>
                <a:srgbClr val="0C0C0C"/>
              </a:buClr>
              <a:buSzPts val="2400"/>
              <a:buNone/>
            </a:pPr>
            <a:r>
              <a:rPr lang="en-AU" b="1" i="1" dirty="0"/>
              <a:t>….to create definitions of  military English for learners whose…..</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military and language backgrounds are varied</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educational background of military pers may be limited</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a:t>language learning backgrounds may be limited</a:t>
            </a:r>
            <a:endParaRPr dirty="0"/>
          </a:p>
          <a:p>
            <a:pPr marL="342900" lvl="0" indent="-342900" algn="l" rtl="0">
              <a:lnSpc>
                <a:spcPct val="90000"/>
              </a:lnSpc>
              <a:spcBef>
                <a:spcPts val="750"/>
              </a:spcBef>
              <a:spcAft>
                <a:spcPts val="0"/>
              </a:spcAft>
              <a:buClr>
                <a:srgbClr val="0C0C0C"/>
              </a:buClr>
              <a:buSzPts val="2400"/>
              <a:buFont typeface="Calibri"/>
              <a:buChar char="-"/>
            </a:pPr>
            <a:r>
              <a:rPr lang="en-AU" dirty="0" err="1"/>
              <a:t>L1</a:t>
            </a:r>
            <a:r>
              <a:rPr lang="en-AU" dirty="0"/>
              <a:t> (non-romance) is very different to English (i.e. very few cognates between e.g. Khmer and English)</a:t>
            </a:r>
            <a:endParaRPr dirty="0"/>
          </a:p>
          <a:p>
            <a:pPr marL="0" lvl="0" indent="0" algn="l" rtl="0">
              <a:lnSpc>
                <a:spcPct val="90000"/>
              </a:lnSpc>
              <a:spcBef>
                <a:spcPts val="750"/>
              </a:spcBef>
              <a:spcAft>
                <a:spcPts val="0"/>
              </a:spcAft>
              <a:buClr>
                <a:srgbClr val="0C0C0C"/>
              </a:buClr>
              <a:buSzPts val="2400"/>
              <a:buNone/>
            </a:pPr>
            <a:endParaRPr dirty="0"/>
          </a:p>
          <a:p>
            <a:pPr marL="0" lvl="0" indent="0" algn="l" rtl="0">
              <a:lnSpc>
                <a:spcPct val="90000"/>
              </a:lnSpc>
              <a:spcBef>
                <a:spcPts val="750"/>
              </a:spcBef>
              <a:spcAft>
                <a:spcPts val="0"/>
              </a:spcAft>
              <a:buClr>
                <a:srgbClr val="0C0C0C"/>
              </a:buClr>
              <a:buSzPts val="2400"/>
              <a:buNone/>
            </a:pPr>
            <a:endParaRPr dirty="0"/>
          </a:p>
          <a:p>
            <a:pPr marL="342900" lvl="0" indent="-190500" algn="l" rtl="0">
              <a:lnSpc>
                <a:spcPct val="90000"/>
              </a:lnSpc>
              <a:spcBef>
                <a:spcPts val="750"/>
              </a:spcBef>
              <a:spcAft>
                <a:spcPts val="0"/>
              </a:spcAft>
              <a:buClr>
                <a:srgbClr val="0C0C0C"/>
              </a:buClr>
              <a:buSzPts val="2400"/>
              <a:buFont typeface="Calibri"/>
              <a:buNone/>
            </a:pPr>
            <a:endParaRPr dirty="0"/>
          </a:p>
          <a:p>
            <a:pPr marL="342900" lvl="0" indent="-190500" algn="l" rtl="0">
              <a:lnSpc>
                <a:spcPct val="90000"/>
              </a:lnSpc>
              <a:spcBef>
                <a:spcPts val="750"/>
              </a:spcBef>
              <a:spcAft>
                <a:spcPts val="0"/>
              </a:spcAft>
              <a:buClr>
                <a:srgbClr val="0C0C0C"/>
              </a:buClr>
              <a:buSzPts val="2400"/>
              <a:buFont typeface="Calibri"/>
              <a:buNone/>
            </a:pPr>
            <a:endParaRPr dirty="0"/>
          </a:p>
          <a:p>
            <a:pPr marL="342900" lvl="0" indent="-190500" algn="l" rtl="0">
              <a:lnSpc>
                <a:spcPct val="90000"/>
              </a:lnSpc>
              <a:spcBef>
                <a:spcPts val="750"/>
              </a:spcBef>
              <a:spcAft>
                <a:spcPts val="0"/>
              </a:spcAft>
              <a:buClr>
                <a:srgbClr val="0C0C0C"/>
              </a:buClr>
              <a:buSzPts val="2400"/>
              <a:buFont typeface="Calibri"/>
              <a:buNone/>
            </a:pPr>
            <a:endParaRPr dirty="0"/>
          </a:p>
          <a:p>
            <a:pPr marL="0" lvl="0" indent="0" algn="l" rtl="0">
              <a:lnSpc>
                <a:spcPct val="90000"/>
              </a:lnSpc>
              <a:spcBef>
                <a:spcPts val="750"/>
              </a:spcBef>
              <a:spcAft>
                <a:spcPts val="0"/>
              </a:spcAft>
              <a:buClr>
                <a:srgbClr val="0C0C0C"/>
              </a:buClr>
              <a:buSzPts val="24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Challenges defining military terminology: language in context</a:t>
            </a:r>
            <a:endParaRPr/>
          </a:p>
        </p:txBody>
      </p:sp>
      <p:sp>
        <p:nvSpPr>
          <p:cNvPr id="241" name="Google Shape;241;p17"/>
          <p:cNvSpPr txBox="1">
            <a:spLocks noGrp="1"/>
          </p:cNvSpPr>
          <p:nvPr>
            <p:ph type="body" idx="1"/>
          </p:nvPr>
        </p:nvSpPr>
        <p:spPr>
          <a:xfrm>
            <a:off x="1242000" y="1411550"/>
            <a:ext cx="7695911" cy="5265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r>
              <a:rPr lang="en-AU" b="0" i="0">
                <a:solidFill>
                  <a:srgbClr val="000000"/>
                </a:solidFill>
              </a:rPr>
              <a:t>Studies have shown that </a:t>
            </a:r>
            <a:r>
              <a:rPr lang="en-AU" b="1" i="0">
                <a:solidFill>
                  <a:srgbClr val="000000"/>
                </a:solidFill>
              </a:rPr>
              <a:t>military terminology </a:t>
            </a:r>
            <a:r>
              <a:rPr lang="en-AU" b="0" i="0">
                <a:solidFill>
                  <a:srgbClr val="000000"/>
                </a:solidFill>
              </a:rPr>
              <a:t>that </a:t>
            </a:r>
            <a:r>
              <a:rPr lang="en-AU" b="1" i="0">
                <a:solidFill>
                  <a:srgbClr val="000000"/>
                </a:solidFill>
              </a:rPr>
              <a:t>masks violence and danger with humorous </a:t>
            </a:r>
            <a:r>
              <a:rPr lang="en-AU" b="0" i="0">
                <a:solidFill>
                  <a:srgbClr val="000000"/>
                </a:solidFill>
              </a:rPr>
              <a:t>or </a:t>
            </a:r>
            <a:r>
              <a:rPr lang="en-AU" b="1" i="0">
                <a:solidFill>
                  <a:srgbClr val="000000"/>
                </a:solidFill>
              </a:rPr>
              <a:t>benign language </a:t>
            </a:r>
            <a:r>
              <a:rPr lang="en-AU" b="0" i="0">
                <a:solidFill>
                  <a:srgbClr val="000000"/>
                </a:solidFill>
              </a:rPr>
              <a:t>indeed effectively alters perception. For instance, “A March 25 </a:t>
            </a:r>
            <a:r>
              <a:rPr lang="en-AU" b="0" i="1">
                <a:solidFill>
                  <a:srgbClr val="000000"/>
                </a:solidFill>
              </a:rPr>
              <a:t>Times Mirror</a:t>
            </a:r>
            <a:r>
              <a:rPr lang="en-AU" b="0" i="0">
                <a:solidFill>
                  <a:srgbClr val="000000"/>
                </a:solidFill>
              </a:rPr>
              <a:t> poll showed that the euphemism of ‘collateral damage’ for ‘civilian casualties’ was startlingly effective in blunting public sentiment </a:t>
            </a:r>
            <a:r>
              <a:rPr lang="en-AU">
                <a:solidFill>
                  <a:srgbClr val="000000"/>
                </a:solidFill>
              </a:rPr>
              <a:t>….”</a:t>
            </a:r>
            <a:endParaRPr/>
          </a:p>
          <a:p>
            <a:pPr marL="0" lvl="0" indent="0" algn="ctr" rtl="0">
              <a:lnSpc>
                <a:spcPct val="90000"/>
              </a:lnSpc>
              <a:spcBef>
                <a:spcPts val="750"/>
              </a:spcBef>
              <a:spcAft>
                <a:spcPts val="0"/>
              </a:spcAft>
              <a:buClr>
                <a:srgbClr val="0C0C0C"/>
              </a:buClr>
              <a:buSzPts val="2400"/>
              <a:buNone/>
            </a:pPr>
            <a:endParaRPr b="1" i="0">
              <a:solidFill>
                <a:srgbClr val="000000"/>
              </a:solidFill>
            </a:endParaRPr>
          </a:p>
          <a:p>
            <a:pPr marL="0" lvl="0" indent="0" algn="l" rtl="0">
              <a:lnSpc>
                <a:spcPct val="90000"/>
              </a:lnSpc>
              <a:spcBef>
                <a:spcPts val="750"/>
              </a:spcBef>
              <a:spcAft>
                <a:spcPts val="0"/>
              </a:spcAft>
              <a:buClr>
                <a:srgbClr val="000000"/>
              </a:buClr>
              <a:buSzPts val="1800"/>
              <a:buNone/>
            </a:pPr>
            <a:r>
              <a:rPr lang="en-AU" sz="1800">
                <a:solidFill>
                  <a:srgbClr val="000000"/>
                </a:solidFill>
              </a:rPr>
              <a:t>Taken from: Wilson, A. (2008) </a:t>
            </a:r>
            <a:r>
              <a:rPr lang="en-AU" sz="1800" i="1">
                <a:solidFill>
                  <a:srgbClr val="000000"/>
                </a:solidFill>
              </a:rPr>
              <a:t>Military Terminology and the English Language, </a:t>
            </a:r>
            <a:r>
              <a:rPr lang="en-AU" sz="1800" i="1" u="sng">
                <a:solidFill>
                  <a:srgbClr val="000000"/>
                </a:solidFill>
                <a:hlinkClick r:id="rId3">
                  <a:extLst>
                    <a:ext uri="{A12FA001-AC4F-418D-AE19-62706E023703}">
                      <ahyp:hlinkClr xmlns:ahyp="http://schemas.microsoft.com/office/drawing/2018/hyperlinkcolor" val="tx"/>
                    </a:ext>
                  </a:extLst>
                </a:hlinkClick>
              </a:rPr>
              <a:t>https://cpercy.artsci.utoronto.ca/courses/6362-WilsonAdele.htm </a:t>
            </a:r>
            <a:r>
              <a:rPr lang="en-AU" sz="1800" i="1">
                <a:solidFill>
                  <a:srgbClr val="000000"/>
                </a:solidFill>
              </a:rPr>
              <a:t>Accessed March 04, 2024</a:t>
            </a:r>
            <a:endParaRPr/>
          </a:p>
          <a:p>
            <a:pPr marL="0" lvl="0" indent="0" algn="l" rtl="0">
              <a:lnSpc>
                <a:spcPct val="90000"/>
              </a:lnSpc>
              <a:spcBef>
                <a:spcPts val="750"/>
              </a:spcBef>
              <a:spcAft>
                <a:spcPts val="0"/>
              </a:spcAft>
              <a:buClr>
                <a:srgbClr val="0C0C0C"/>
              </a:buClr>
              <a:buSzPts val="2400"/>
              <a:buNone/>
            </a:pPr>
            <a:endParaRPr b="0" i="0">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248" name="Google Shape;248;p18"/>
          <p:cNvSpPr txBox="1">
            <a:spLocks noGrp="1"/>
          </p:cNvSpPr>
          <p:nvPr>
            <p:ph type="body" idx="1"/>
          </p:nvPr>
        </p:nvSpPr>
        <p:spPr>
          <a:xfrm>
            <a:off x="1310640" y="365125"/>
            <a:ext cx="7627271" cy="63404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a:t>“....</a:t>
            </a:r>
            <a:r>
              <a:rPr lang="en-AU" b="1"/>
              <a:t>hard to find [a wordlist] related to the military</a:t>
            </a:r>
            <a:r>
              <a:rPr lang="en-AU"/>
              <a:t>. The main reason is probably </a:t>
            </a:r>
            <a:r>
              <a:rPr lang="en-AU" b="1"/>
              <a:t>the complexity of the military system</a:t>
            </a:r>
            <a:r>
              <a:rPr lang="en-AU"/>
              <a:t>. “ </a:t>
            </a:r>
            <a:r>
              <a:rPr lang="en-AU" sz="1600"/>
              <a:t>Chiang-Chiang Oyang, </a:t>
            </a:r>
            <a:r>
              <a:rPr lang="en-AU" sz="1600" i="1"/>
              <a:t>Using a Corpus-Based Approach to Select Military Vocabulary for an ESP Course </a:t>
            </a:r>
            <a:r>
              <a:rPr lang="en-AU" sz="1600"/>
              <a:t>NPUST Humanities and Social Sciences Research: Pedagogy Vol. 17 No. 1 March, 2023 pp. 89 ~ 114</a:t>
            </a:r>
            <a:endParaRPr/>
          </a:p>
          <a:p>
            <a:pPr marL="0" lvl="0" indent="0" algn="l" rtl="0">
              <a:lnSpc>
                <a:spcPct val="90000"/>
              </a:lnSpc>
              <a:spcBef>
                <a:spcPts val="750"/>
              </a:spcBef>
              <a:spcAft>
                <a:spcPts val="0"/>
              </a:spcAft>
              <a:buClr>
                <a:srgbClr val="0C0C0C"/>
              </a:buClr>
              <a:buSzPts val="1600"/>
              <a:buNone/>
            </a:pPr>
            <a:endParaRPr sz="1600"/>
          </a:p>
          <a:p>
            <a:pPr marL="0" lvl="0" indent="0" algn="l" rtl="0">
              <a:lnSpc>
                <a:spcPct val="90000"/>
              </a:lnSpc>
              <a:spcBef>
                <a:spcPts val="750"/>
              </a:spcBef>
              <a:spcAft>
                <a:spcPts val="0"/>
              </a:spcAft>
              <a:buClr>
                <a:srgbClr val="0C0C0C"/>
              </a:buClr>
              <a:buSzPts val="2400"/>
              <a:buNone/>
            </a:pPr>
            <a:r>
              <a:rPr lang="en-AU"/>
              <a:t>“………., military culture …… emphasizes values such as discipline and self-sacrifice that stem from the imperative of military effectiveness and success on the battlefield” </a:t>
            </a:r>
            <a:r>
              <a:rPr lang="en-AU" sz="1800" i="1"/>
              <a:t>(Center for Strategic and International Studies, 2000,  p. 1). </a:t>
            </a:r>
            <a:r>
              <a:rPr lang="en-AU"/>
              <a:t>Thus, </a:t>
            </a:r>
            <a:r>
              <a:rPr lang="en-AU" b="1"/>
              <a:t>military organizations develop a culture into themselves</a:t>
            </a:r>
            <a:r>
              <a:rPr lang="en-AU"/>
              <a:t>, distinguished by an emphasis on hierarchy, tradition, rituals and customs, specific uniform and insignia.”</a:t>
            </a:r>
            <a:endParaRPr/>
          </a:p>
          <a:p>
            <a:pPr marL="0" lvl="0" indent="0" algn="l" rtl="0">
              <a:lnSpc>
                <a:spcPct val="90000"/>
              </a:lnSpc>
              <a:spcBef>
                <a:spcPts val="750"/>
              </a:spcBef>
              <a:spcAft>
                <a:spcPts val="0"/>
              </a:spcAft>
              <a:buClr>
                <a:srgbClr val="0C0C0C"/>
              </a:buClr>
              <a:buSzPts val="1600"/>
              <a:buNone/>
            </a:pPr>
            <a:r>
              <a:rPr lang="en-AU" sz="1600"/>
              <a:t>V. GEORGIEVA and P. MARINOV </a:t>
            </a:r>
            <a:r>
              <a:rPr lang="en-AU" sz="1600" i="1"/>
              <a:t>INTERCULTURAL INTERACTIONS IN A MILITARY CONTEXT  </a:t>
            </a:r>
            <a:r>
              <a:rPr lang="en-AU" sz="1600"/>
              <a:t>Land Forces Academy Review Vol. XXII, No 3(87), 2017</a:t>
            </a:r>
            <a:endParaRPr/>
          </a:p>
          <a:p>
            <a:pPr marL="0" lvl="0" indent="0" algn="l" rtl="0">
              <a:lnSpc>
                <a:spcPct val="90000"/>
              </a:lnSpc>
              <a:spcBef>
                <a:spcPts val="750"/>
              </a:spcBef>
              <a:spcAft>
                <a:spcPts val="0"/>
              </a:spcAft>
              <a:buClr>
                <a:srgbClr val="0C0C0C"/>
              </a:buClr>
              <a:buSzPts val="1600"/>
              <a:buNone/>
            </a:pPr>
            <a:endParaRPr sz="1600"/>
          </a:p>
          <a:p>
            <a:pPr marL="0" lvl="0" indent="0" algn="l" rtl="0">
              <a:lnSpc>
                <a:spcPct val="90000"/>
              </a:lnSpc>
              <a:spcBef>
                <a:spcPts val="750"/>
              </a:spcBef>
              <a:spcAft>
                <a:spcPts val="0"/>
              </a:spcAft>
              <a:buClr>
                <a:srgbClr val="0C0C0C"/>
              </a:buClr>
              <a:buSzPts val="1600"/>
              <a:buNone/>
            </a:pPr>
            <a:r>
              <a:rPr lang="en-AU"/>
              <a:t>Bowyer (2015) mentions the fact of the separate branches in militaries, and that they also have their own culture and language. “... </a:t>
            </a:r>
            <a:r>
              <a:rPr lang="en-AU" b="1"/>
              <a:t>Without the background knowledge of military terms, the central idea cannot be obtained. </a:t>
            </a:r>
            <a:r>
              <a:rPr lang="en-AU"/>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9"/>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Challenges defining military terminology: language level and the nature of ESP</a:t>
            </a:r>
            <a:endParaRPr/>
          </a:p>
        </p:txBody>
      </p:sp>
      <p:sp>
        <p:nvSpPr>
          <p:cNvPr id="255" name="Google Shape;255;p19"/>
          <p:cNvSpPr txBox="1">
            <a:spLocks noGrp="1"/>
          </p:cNvSpPr>
          <p:nvPr>
            <p:ph type="body" idx="1"/>
          </p:nvPr>
        </p:nvSpPr>
        <p:spPr>
          <a:xfrm>
            <a:off x="1242000" y="1411550"/>
            <a:ext cx="7695911" cy="514719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750"/>
              </a:spcBef>
              <a:spcAft>
                <a:spcPts val="0"/>
              </a:spcAft>
              <a:buClr>
                <a:srgbClr val="0C0C0C"/>
              </a:buClr>
              <a:buSzPts val="2400"/>
              <a:buFont typeface="Arial"/>
              <a:buChar char="•"/>
            </a:pPr>
            <a:r>
              <a:rPr lang="en-AU"/>
              <a:t>ESP is generally designed for at least Intermediate and above learners (</a:t>
            </a:r>
            <a:r>
              <a:rPr lang="en-AU" sz="1600" i="1"/>
              <a:t>Hutchinson and Waters, 1987</a:t>
            </a:r>
            <a:r>
              <a:rPr lang="en-AU"/>
              <a:t>): most of our target audience would like the materials to be pitched lower at around A1/A2 / Beginner/ Elementary</a:t>
            </a:r>
            <a:endParaRPr/>
          </a:p>
          <a:p>
            <a:pPr marL="342900" lvl="0" indent="-342900" algn="l" rtl="0">
              <a:lnSpc>
                <a:spcPct val="90000"/>
              </a:lnSpc>
              <a:spcBef>
                <a:spcPts val="750"/>
              </a:spcBef>
              <a:spcAft>
                <a:spcPts val="0"/>
              </a:spcAft>
              <a:buClr>
                <a:srgbClr val="0C0C0C"/>
              </a:buClr>
              <a:buSzPts val="2400"/>
              <a:buFont typeface="Arial"/>
              <a:buChar char="•"/>
            </a:pPr>
            <a:r>
              <a:rPr lang="en-AU"/>
              <a:t>We take it for granted that teaching an ESP course also means learners have awareness of their own ‘industry’. Can this be true of cadet students, or new recruit students? </a:t>
            </a:r>
            <a:endParaRPr/>
          </a:p>
          <a:p>
            <a:pPr marL="342900" lvl="0" indent="-342900" algn="l" rtl="0">
              <a:lnSpc>
                <a:spcPct val="90000"/>
              </a:lnSpc>
              <a:spcBef>
                <a:spcPts val="750"/>
              </a:spcBef>
              <a:spcAft>
                <a:spcPts val="0"/>
              </a:spcAft>
              <a:buClr>
                <a:srgbClr val="0C0C0C"/>
              </a:buClr>
              <a:buSzPts val="2400"/>
              <a:buFont typeface="Arial"/>
              <a:buChar char="•"/>
            </a:pPr>
            <a:r>
              <a:rPr lang="en-AU"/>
              <a:t>ESP does not have a great deal of research materials supporting innovations or materials development, but needs analysis is the start – target audience is varied</a:t>
            </a:r>
            <a:endParaRPr/>
          </a:p>
          <a:p>
            <a:pPr marL="342900" lvl="0" indent="-342900" algn="l" rtl="0">
              <a:lnSpc>
                <a:spcPct val="90000"/>
              </a:lnSpc>
              <a:spcBef>
                <a:spcPts val="750"/>
              </a:spcBef>
              <a:spcAft>
                <a:spcPts val="0"/>
              </a:spcAft>
              <a:buClr>
                <a:srgbClr val="0C0C0C"/>
              </a:buClr>
              <a:buSzPts val="2400"/>
              <a:buFont typeface="Arial"/>
              <a:buChar char="•"/>
            </a:pPr>
            <a:r>
              <a:rPr lang="en-AU"/>
              <a:t>Common use level descriptors such as a CEFR do not match the common core language in use in an ESP context</a:t>
            </a:r>
            <a:endParaRPr/>
          </a:p>
          <a:p>
            <a:pPr marL="0" lvl="0" indent="0" algn="l" rtl="0">
              <a:lnSpc>
                <a:spcPct val="90000"/>
              </a:lnSpc>
              <a:spcBef>
                <a:spcPts val="750"/>
              </a:spcBef>
              <a:spcAft>
                <a:spcPts val="0"/>
              </a:spcAft>
              <a:buClr>
                <a:srgbClr val="0C0C0C"/>
              </a:buClr>
              <a:buSzPts val="2400"/>
              <a:buNone/>
            </a:pPr>
            <a:endParaRPr/>
          </a:p>
          <a:p>
            <a:pPr marL="0" lvl="0" indent="0" algn="l" rtl="0">
              <a:lnSpc>
                <a:spcPct val="90000"/>
              </a:lnSpc>
              <a:spcBef>
                <a:spcPts val="750"/>
              </a:spcBef>
              <a:spcAft>
                <a:spcPts val="0"/>
              </a:spcAft>
              <a:buClr>
                <a:srgbClr val="0C0C0C"/>
              </a:buClr>
              <a:buSzPts val="2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2"/>
          <p:cNvPicPr preferRelativeResize="0"/>
          <p:nvPr/>
        </p:nvPicPr>
        <p:blipFill rotWithShape="1">
          <a:blip r:embed="rId3">
            <a:alphaModFix/>
          </a:blip>
          <a:srcRect/>
          <a:stretch/>
        </p:blipFill>
        <p:spPr>
          <a:xfrm>
            <a:off x="206089" y="3087211"/>
            <a:ext cx="8731821" cy="3712845"/>
          </a:xfrm>
          <a:prstGeom prst="rect">
            <a:avLst/>
          </a:prstGeom>
          <a:noFill/>
          <a:ln>
            <a:noFill/>
          </a:ln>
          <a:effectLst>
            <a:outerShdw blurRad="50800" dist="38100" dir="2700000" algn="tl" rotWithShape="0">
              <a:srgbClr val="000000">
                <a:alpha val="42352"/>
              </a:srgbClr>
            </a:outerShdw>
          </a:effectLst>
        </p:spPr>
      </p:pic>
      <p:sp>
        <p:nvSpPr>
          <p:cNvPr id="79" name="Google Shape;79;p2"/>
          <p:cNvSpPr txBox="1">
            <a:spLocks noGrp="1"/>
          </p:cNvSpPr>
          <p:nvPr>
            <p:ph type="title"/>
          </p:nvPr>
        </p:nvSpPr>
        <p:spPr>
          <a:xfrm>
            <a:off x="1242000" y="300447"/>
            <a:ext cx="7695911" cy="278676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500"/>
              <a:buFont typeface="Calibri"/>
              <a:buNone/>
            </a:pPr>
            <a:r>
              <a:rPr lang="en-AU" dirty="0"/>
              <a:t>Challenges in defining military English vocabulary for low level English learners</a:t>
            </a:r>
            <a:endParaRPr dirty="0"/>
          </a:p>
        </p:txBody>
      </p:sp>
      <p:sp>
        <p:nvSpPr>
          <p:cNvPr id="80" name="Google Shape;80;p2"/>
          <p:cNvSpPr txBox="1">
            <a:spLocks noGrp="1"/>
          </p:cNvSpPr>
          <p:nvPr>
            <p:ph type="body" idx="1"/>
          </p:nvPr>
        </p:nvSpPr>
        <p:spPr>
          <a:xfrm>
            <a:off x="1448089" y="300447"/>
            <a:ext cx="7695911" cy="7083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A3838"/>
              </a:buClr>
              <a:buSzPts val="1800"/>
              <a:buNone/>
            </a:pPr>
            <a:r>
              <a:rPr lang="en-AU"/>
              <a:t>2024 NATO-BILC Military Terminology Conference 08-12 Apr, 2024, </a:t>
            </a:r>
            <a:endParaRPr/>
          </a:p>
          <a:p>
            <a:pPr marL="0" lvl="0" indent="0" algn="l" rtl="0">
              <a:lnSpc>
                <a:spcPct val="90000"/>
              </a:lnSpc>
              <a:spcBef>
                <a:spcPts val="750"/>
              </a:spcBef>
              <a:spcAft>
                <a:spcPts val="0"/>
              </a:spcAft>
              <a:buClr>
                <a:srgbClr val="3A3838"/>
              </a:buClr>
              <a:buSzPts val="1800"/>
              <a:buNone/>
            </a:pPr>
            <a:r>
              <a:rPr lang="en-AU"/>
              <a:t>Swedish Defence University, Stockholm, Sweden</a:t>
            </a:r>
            <a:endParaRPr/>
          </a:p>
        </p:txBody>
      </p:sp>
      <p:sp>
        <p:nvSpPr>
          <p:cNvPr id="81" name="Google Shape;81;p2"/>
          <p:cNvSpPr txBox="1"/>
          <p:nvPr/>
        </p:nvSpPr>
        <p:spPr>
          <a:xfrm>
            <a:off x="1241999" y="5450524"/>
            <a:ext cx="7695911" cy="1070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A3838"/>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6"/>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Challenges defining military terminology: defining for low level learners</a:t>
            </a:r>
            <a:endParaRPr/>
          </a:p>
        </p:txBody>
      </p:sp>
      <p:sp>
        <p:nvSpPr>
          <p:cNvPr id="269" name="Google Shape;269;p26"/>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a:p>
            <a:pPr marL="0" lvl="0" indent="0" algn="l" rtl="0">
              <a:lnSpc>
                <a:spcPct val="90000"/>
              </a:lnSpc>
              <a:spcBef>
                <a:spcPts val="750"/>
              </a:spcBef>
              <a:spcAft>
                <a:spcPts val="0"/>
              </a:spcAft>
              <a:buClr>
                <a:srgbClr val="0C0C0C"/>
              </a:buClr>
              <a:buSzPts val="2400"/>
              <a:buNone/>
            </a:pPr>
            <a:r>
              <a:rPr lang="en-AU"/>
              <a:t>There are two resources being developed around the topic of ‘mine clearance’ – a Vocab Builder, and a Lesson. </a:t>
            </a:r>
            <a:endParaRPr/>
          </a:p>
          <a:p>
            <a:pPr marL="0" lvl="0" indent="0" algn="l" rtl="0">
              <a:lnSpc>
                <a:spcPct val="90000"/>
              </a:lnSpc>
              <a:spcBef>
                <a:spcPts val="750"/>
              </a:spcBef>
              <a:spcAft>
                <a:spcPts val="0"/>
              </a:spcAft>
              <a:buClr>
                <a:srgbClr val="0C0C0C"/>
              </a:buClr>
              <a:buSzPts val="2400"/>
              <a:buNone/>
            </a:pPr>
            <a:r>
              <a:rPr lang="en-AU"/>
              <a:t>The vocabulary items for the Lesson need to be defined for inclusion in the material.</a:t>
            </a:r>
            <a:endParaRPr/>
          </a:p>
          <a:p>
            <a:pPr marL="0" lvl="0" indent="0" algn="l" rtl="0">
              <a:lnSpc>
                <a:spcPct val="90000"/>
              </a:lnSpc>
              <a:spcBef>
                <a:spcPts val="750"/>
              </a:spcBef>
              <a:spcAft>
                <a:spcPts val="0"/>
              </a:spcAft>
              <a:buClr>
                <a:srgbClr val="0C0C0C"/>
              </a:buClr>
              <a:buSzPts val="2400"/>
              <a:buNone/>
            </a:pPr>
            <a:r>
              <a:rPr lang="en-AU"/>
              <a:t>Use whatever tools you may access (your own experience, an online dictionary or a military glossary) to create useful definitions to add into the material. </a:t>
            </a:r>
            <a:endParaRPr/>
          </a:p>
          <a:p>
            <a:pPr marL="0" lvl="0" indent="0" algn="l" rtl="0">
              <a:lnSpc>
                <a:spcPct val="90000"/>
              </a:lnSpc>
              <a:spcBef>
                <a:spcPts val="750"/>
              </a:spcBef>
              <a:spcAft>
                <a:spcPts val="0"/>
              </a:spcAft>
              <a:buClr>
                <a:srgbClr val="0C0C0C"/>
              </a:buClr>
              <a:buSzPts val="2400"/>
              <a:buNone/>
            </a:pPr>
            <a:r>
              <a:rPr lang="en-AU"/>
              <a:t>Remember, the definitions must be approximately A2 level.</a:t>
            </a:r>
            <a:endParaRPr/>
          </a:p>
          <a:p>
            <a:pPr marL="0" lvl="0" indent="0" algn="l" rtl="0">
              <a:lnSpc>
                <a:spcPct val="90000"/>
              </a:lnSpc>
              <a:spcBef>
                <a:spcPts val="750"/>
              </a:spcBef>
              <a:spcAft>
                <a:spcPts val="0"/>
              </a:spcAft>
              <a:buClr>
                <a:srgbClr val="0C0C0C"/>
              </a:buClr>
              <a:buSzPts val="2400"/>
              <a:buNone/>
            </a:pPr>
            <a:endParaRPr/>
          </a:p>
          <a:p>
            <a:pPr marL="0" lvl="0" indent="0" algn="l" rtl="0">
              <a:lnSpc>
                <a:spcPct val="90000"/>
              </a:lnSpc>
              <a:spcBef>
                <a:spcPts val="750"/>
              </a:spcBef>
              <a:spcAft>
                <a:spcPts val="0"/>
              </a:spcAft>
              <a:buClr>
                <a:srgbClr val="0C0C0C"/>
              </a:buClr>
              <a:buSzPts val="2400"/>
              <a:buNone/>
            </a:pPr>
            <a:endParaRPr/>
          </a:p>
          <a:p>
            <a:pPr marL="0" lvl="0" indent="0" algn="l" rtl="0">
              <a:lnSpc>
                <a:spcPct val="90000"/>
              </a:lnSpc>
              <a:spcBef>
                <a:spcPts val="750"/>
              </a:spcBef>
              <a:spcAft>
                <a:spcPts val="0"/>
              </a:spcAft>
              <a:buClr>
                <a:srgbClr val="0C0C0C"/>
              </a:buClr>
              <a:buSzPts val="24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0"/>
          <p:cNvSpPr txBox="1">
            <a:spLocks noGrp="1"/>
          </p:cNvSpPr>
          <p:nvPr>
            <p:ph type="title"/>
          </p:nvPr>
        </p:nvSpPr>
        <p:spPr>
          <a:xfrm>
            <a:off x="1242000" y="365125"/>
            <a:ext cx="7695000" cy="509270"/>
          </a:xfrm>
          <a:prstGeom prst="rect">
            <a:avLst/>
          </a:prstGeom>
          <a:noFill/>
          <a:ln>
            <a:noFill/>
          </a:ln>
        </p:spPr>
        <p:txBody>
          <a:bodyPr spcFirstLastPara="1" wrap="square" lIns="90000" tIns="46800" rIns="90000" bIns="3600" anchor="t"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AU"/>
              <a:t>Military English project: Materials development - sample</a:t>
            </a:r>
            <a:br>
              <a:rPr lang="en-AU"/>
            </a:br>
            <a:endParaRPr/>
          </a:p>
        </p:txBody>
      </p:sp>
      <p:sp>
        <p:nvSpPr>
          <p:cNvPr id="262" name="Google Shape;262;p20"/>
          <p:cNvSpPr txBox="1">
            <a:spLocks noGrp="1"/>
          </p:cNvSpPr>
          <p:nvPr>
            <p:ph type="body" idx="1"/>
          </p:nvPr>
        </p:nvSpPr>
        <p:spPr>
          <a:xfrm>
            <a:off x="1241089" y="652007"/>
            <a:ext cx="7695911" cy="5840868"/>
          </a:xfrm>
          <a:prstGeom prst="rect">
            <a:avLst/>
          </a:prstGeom>
          <a:noFill/>
          <a:ln>
            <a:noFill/>
          </a:ln>
        </p:spPr>
        <p:txBody>
          <a:bodyPr spcFirstLastPara="1" wrap="square" lIns="91425" tIns="45700" rIns="91425" bIns="45700" anchor="t" anchorCtr="0">
            <a:noAutofit/>
          </a:bodyPr>
          <a:lstStyle/>
          <a:p>
            <a:pPr>
              <a:lnSpc>
                <a:spcPct val="100000"/>
              </a:lnSpc>
              <a:spcAft>
                <a:spcPts val="800"/>
              </a:spcAft>
            </a:pPr>
            <a:r>
              <a:rPr lang="en-AU" sz="1600" dirty="0">
                <a:effectLst/>
                <a:latin typeface="Calibri" panose="020F0502020204030204" pitchFamily="34" charset="0"/>
                <a:ea typeface="Malgun Gothic" panose="020B0503020000020004" pitchFamily="34" charset="-127"/>
                <a:cs typeface="Calibri" panose="020F0502020204030204" pitchFamily="34" charset="0"/>
              </a:rPr>
              <a:t>It was in 2014, that a UN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peacekeeping mission</a:t>
            </a:r>
            <a:r>
              <a:rPr lang="en-AU" sz="1600" dirty="0">
                <a:effectLst/>
                <a:latin typeface="Calibri" panose="020F0502020204030204" pitchFamily="34" charset="0"/>
                <a:ea typeface="Malgun Gothic" panose="020B0503020000020004" pitchFamily="34" charset="-127"/>
                <a:cs typeface="Calibri" panose="020F0502020204030204" pitchFamily="34" charset="0"/>
              </a:rPr>
              <a:t> finally had a female commander. Major-General Kristen Lund from Norway led the UN’s peacekeeping mission in Cyprus. Now, other work in peace-keeping that women are beginning to do, is the important task of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demining</a:t>
            </a:r>
            <a:r>
              <a:rPr lang="en-AU" sz="1600" dirty="0">
                <a:effectLst/>
                <a:latin typeface="Calibri" panose="020F0502020204030204" pitchFamily="34" charset="0"/>
                <a:ea typeface="Malgun Gothic" panose="020B0503020000020004" pitchFamily="34" charset="-127"/>
                <a:cs typeface="Calibri" panose="020F0502020204030204" pitchFamily="34" charset="0"/>
              </a:rPr>
              <a:t>. </a:t>
            </a:r>
          </a:p>
          <a:p>
            <a:pPr>
              <a:lnSpc>
                <a:spcPct val="100000"/>
              </a:lnSpc>
              <a:spcAft>
                <a:spcPts val="800"/>
              </a:spcAft>
            </a:pPr>
            <a:r>
              <a:rPr lang="en-AU" sz="1600" dirty="0">
                <a:effectLst/>
                <a:latin typeface="Calibri" panose="020F0502020204030204" pitchFamily="34" charset="0"/>
                <a:ea typeface="Malgun Gothic" panose="020B0503020000020004" pitchFamily="34" charset="-127"/>
                <a:cs typeface="Calibri" panose="020F0502020204030204" pitchFamily="34" charset="0"/>
              </a:rPr>
              <a:t>Demining is the job of clearing land, after war or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post-conflict’, </a:t>
            </a:r>
            <a:r>
              <a:rPr lang="en-AU" sz="1600" dirty="0">
                <a:effectLst/>
                <a:latin typeface="Calibri" panose="020F0502020204030204" pitchFamily="34" charset="0"/>
                <a:ea typeface="Malgun Gothic" panose="020B0503020000020004" pitchFamily="34" charset="-127"/>
                <a:cs typeface="Calibri" panose="020F0502020204030204" pitchFamily="34" charset="0"/>
              </a:rPr>
              <a:t>so that people can return to their homes and get back to a normal life. The only way to clear a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minefield</a:t>
            </a:r>
            <a:r>
              <a:rPr lang="en-AU" sz="1600" dirty="0">
                <a:effectLst/>
                <a:latin typeface="Calibri" panose="020F0502020204030204" pitchFamily="34" charset="0"/>
                <a:ea typeface="Malgun Gothic" panose="020B0503020000020004" pitchFamily="34" charset="-127"/>
                <a:cs typeface="Calibri" panose="020F0502020204030204" pitchFamily="34" charset="0"/>
              </a:rPr>
              <a:t> of landmines is to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deactivate</a:t>
            </a:r>
            <a:r>
              <a:rPr lang="en-AU" sz="1600" dirty="0">
                <a:effectLst/>
                <a:latin typeface="Calibri" panose="020F0502020204030204" pitchFamily="34" charset="0"/>
                <a:ea typeface="Malgun Gothic" panose="020B0503020000020004" pitchFamily="34" charset="-127"/>
                <a:cs typeface="Calibri" panose="020F0502020204030204" pitchFamily="34" charset="0"/>
              </a:rPr>
              <a:t> them one at a time. This is a very slow and dangerous job and accidental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explosions</a:t>
            </a:r>
            <a:r>
              <a:rPr lang="en-AU" sz="1600" dirty="0">
                <a:effectLst/>
                <a:latin typeface="Calibri" panose="020F0502020204030204" pitchFamily="34" charset="0"/>
                <a:ea typeface="Malgun Gothic" panose="020B0503020000020004" pitchFamily="34" charset="-127"/>
                <a:cs typeface="Calibri" panose="020F0502020204030204" pitchFamily="34" charset="0"/>
              </a:rPr>
              <a:t> can happen. Demining is taking place in over 60 countries where landmines or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unexploded ordnance (UXO)</a:t>
            </a:r>
            <a:r>
              <a:rPr lang="en-AU" sz="1600" dirty="0">
                <a:effectLst/>
                <a:latin typeface="Calibri" panose="020F0502020204030204" pitchFamily="34" charset="0"/>
                <a:ea typeface="Malgun Gothic" panose="020B0503020000020004" pitchFamily="34" charset="-127"/>
                <a:cs typeface="Calibri" panose="020F0502020204030204" pitchFamily="34" charset="0"/>
              </a:rPr>
              <a:t> is still a daily problem. In Syria, as well as UXO such as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mortars</a:t>
            </a:r>
            <a:r>
              <a:rPr lang="en-AU" sz="1600" dirty="0">
                <a:effectLst/>
                <a:latin typeface="Calibri" panose="020F0502020204030204" pitchFamily="34" charset="0"/>
                <a:ea typeface="Malgun Gothic" panose="020B0503020000020004" pitchFamily="34" charset="-127"/>
                <a:cs typeface="Calibri" panose="020F0502020204030204" pitchFamily="34" charset="0"/>
              </a:rPr>
              <a:t> and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grenades</a:t>
            </a:r>
            <a:r>
              <a:rPr lang="en-AU" sz="1600" dirty="0">
                <a:effectLst/>
                <a:latin typeface="Calibri" panose="020F0502020204030204" pitchFamily="34" charset="0"/>
                <a:ea typeface="Malgun Gothic" panose="020B0503020000020004" pitchFamily="34" charset="-127"/>
                <a:cs typeface="Calibri" panose="020F0502020204030204" pitchFamily="34" charset="0"/>
              </a:rPr>
              <a:t>, ISIS left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improvised explosive devices (IED</a:t>
            </a:r>
            <a:r>
              <a:rPr lang="en-AU" sz="1600" dirty="0">
                <a:effectLst/>
                <a:latin typeface="Calibri" panose="020F0502020204030204" pitchFamily="34" charset="0"/>
                <a:ea typeface="Malgun Gothic" panose="020B0503020000020004" pitchFamily="34" charset="-127"/>
                <a:cs typeface="Calibri" panose="020F0502020204030204" pitchFamily="34" charset="0"/>
              </a:rPr>
              <a:t>s) everywhere. They are inside cooking pots, mobile phones, even children’s toys.</a:t>
            </a:r>
            <a:endParaRPr lang="en-AU" sz="1600" dirty="0">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00000"/>
              </a:lnSpc>
              <a:spcAft>
                <a:spcPts val="800"/>
              </a:spcAft>
            </a:pPr>
            <a:r>
              <a:rPr lang="en-AU" sz="1600" dirty="0">
                <a:effectLst/>
                <a:latin typeface="Calibri" panose="020F0502020204030204" pitchFamily="34" charset="0"/>
                <a:ea typeface="Malgun Gothic" panose="020B0503020000020004" pitchFamily="34" charset="-127"/>
                <a:cs typeface="Calibri" panose="020F0502020204030204" pitchFamily="34" charset="0"/>
              </a:rPr>
              <a:t>Zeina Saleh of the UN Mine Action Service (</a:t>
            </a:r>
            <a:r>
              <a:rPr lang="en-AU" sz="1600" dirty="0" err="1">
                <a:effectLst/>
                <a:latin typeface="Calibri" panose="020F0502020204030204" pitchFamily="34" charset="0"/>
                <a:ea typeface="Malgun Gothic" panose="020B0503020000020004" pitchFamily="34" charset="-127"/>
                <a:cs typeface="Calibri" panose="020F0502020204030204" pitchFamily="34" charset="0"/>
              </a:rPr>
              <a:t>UNMAS</a:t>
            </a:r>
            <a:r>
              <a:rPr lang="en-AU" sz="1600" dirty="0">
                <a:effectLst/>
                <a:latin typeface="Calibri" panose="020F0502020204030204" pitchFamily="34" charset="0"/>
                <a:ea typeface="Malgun Gothic" panose="020B0503020000020004" pitchFamily="34" charset="-127"/>
                <a:cs typeface="Calibri" panose="020F0502020204030204" pitchFamily="34" charset="0"/>
              </a:rPr>
              <a:t>) in south Lebanon is one of the very few women working in demining. In November 2019, Zeina, and six other young women working for </a:t>
            </a:r>
            <a:r>
              <a:rPr lang="en-AU" sz="1600" dirty="0" err="1">
                <a:effectLst/>
                <a:latin typeface="Calibri" panose="020F0502020204030204" pitchFamily="34" charset="0"/>
                <a:ea typeface="Malgun Gothic" panose="020B0503020000020004" pitchFamily="34" charset="-127"/>
                <a:cs typeface="Calibri" panose="020F0502020204030204" pitchFamily="34" charset="0"/>
              </a:rPr>
              <a:t>UNMAS</a:t>
            </a:r>
            <a:r>
              <a:rPr lang="en-AU" sz="1600" dirty="0">
                <a:effectLst/>
                <a:latin typeface="Calibri" panose="020F0502020204030204" pitchFamily="34" charset="0"/>
                <a:ea typeface="Malgun Gothic" panose="020B0503020000020004" pitchFamily="34" charset="-127"/>
                <a:cs typeface="Calibri" panose="020F0502020204030204" pitchFamily="34" charset="0"/>
              </a:rPr>
              <a:t> around the world, received the UN Secretary-General Award for working in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explosive ordnance disposal (EOD).</a:t>
            </a:r>
            <a:r>
              <a:rPr lang="en-AU" sz="1600" dirty="0">
                <a:effectLst/>
                <a:latin typeface="Calibri" panose="020F0502020204030204" pitchFamily="34" charset="0"/>
                <a:ea typeface="Malgun Gothic" panose="020B0503020000020004" pitchFamily="34" charset="-127"/>
                <a:cs typeface="Calibri" panose="020F0502020204030204" pitchFamily="34" charset="0"/>
              </a:rPr>
              <a:t> </a:t>
            </a:r>
            <a:endParaRPr lang="en-AU" sz="1600" dirty="0">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00000"/>
              </a:lnSpc>
              <a:spcAft>
                <a:spcPts val="800"/>
              </a:spcAft>
            </a:pPr>
            <a:r>
              <a:rPr lang="en-AU" sz="1600" dirty="0">
                <a:effectLst/>
                <a:latin typeface="Calibri" panose="020F0502020204030204" pitchFamily="34" charset="0"/>
                <a:ea typeface="Malgun Gothic" panose="020B0503020000020004" pitchFamily="34" charset="-127"/>
                <a:cs typeface="Calibri" panose="020F0502020204030204" pitchFamily="34" charset="0"/>
              </a:rPr>
              <a:t> “I am extremely interested in the work that I do, and I am very happy and proud to be working for </a:t>
            </a:r>
            <a:r>
              <a:rPr lang="en-AU" sz="1600" dirty="0" err="1">
                <a:effectLst/>
                <a:latin typeface="Calibri" panose="020F0502020204030204" pitchFamily="34" charset="0"/>
                <a:ea typeface="Malgun Gothic" panose="020B0503020000020004" pitchFamily="34" charset="-127"/>
                <a:cs typeface="Calibri" panose="020F0502020204030204" pitchFamily="34" charset="0"/>
              </a:rPr>
              <a:t>UNMAS</a:t>
            </a:r>
            <a:r>
              <a:rPr lang="en-AU" sz="1600" dirty="0">
                <a:effectLst/>
                <a:latin typeface="Calibri" panose="020F0502020204030204" pitchFamily="34" charset="0"/>
                <a:ea typeface="Malgun Gothic" panose="020B0503020000020004" pitchFamily="34" charset="-127"/>
                <a:cs typeface="Calibri" panose="020F0502020204030204" pitchFamily="34" charset="0"/>
              </a:rPr>
              <a:t>,” Zeina adds. “Yes, I know that this is [an important] job, but I have learned how to </a:t>
            </a:r>
            <a:r>
              <a:rPr lang="en-AU" sz="1600" b="1" dirty="0">
                <a:effectLst/>
                <a:latin typeface="Calibri" panose="020F0502020204030204" pitchFamily="34" charset="0"/>
                <a:ea typeface="Malgun Gothic" panose="020B0503020000020004" pitchFamily="34" charset="-127"/>
                <a:cs typeface="Calibri" panose="020F0502020204030204" pitchFamily="34" charset="0"/>
              </a:rPr>
              <a:t>protect</a:t>
            </a:r>
            <a:r>
              <a:rPr lang="en-AU" sz="1600" dirty="0">
                <a:effectLst/>
                <a:latin typeface="Calibri" panose="020F0502020204030204" pitchFamily="34" charset="0"/>
                <a:ea typeface="Malgun Gothic" panose="020B0503020000020004" pitchFamily="34" charset="-127"/>
                <a:cs typeface="Calibri" panose="020F0502020204030204" pitchFamily="34" charset="0"/>
              </a:rPr>
              <a:t> myself and also to protect others.”</a:t>
            </a:r>
            <a:endParaRPr lang="en-AU" sz="1600" dirty="0">
              <a:effectLst/>
              <a:latin typeface="Calibri" panose="020F0502020204030204" pitchFamily="34" charset="0"/>
              <a:ea typeface="Malgun Gothic" panose="020B0503020000020004" pitchFamily="34" charset="-127"/>
              <a:cs typeface="Times New Roman" panose="02020603050405020304" pitchFamily="18" charset="0"/>
            </a:endParaRPr>
          </a:p>
          <a:p>
            <a:pPr>
              <a:lnSpc>
                <a:spcPct val="100000"/>
              </a:lnSpc>
              <a:spcAft>
                <a:spcPts val="800"/>
              </a:spcAft>
            </a:pPr>
            <a:r>
              <a:rPr lang="en-AU" sz="1600" dirty="0">
                <a:effectLst/>
                <a:latin typeface="Calibri" panose="020F0502020204030204" pitchFamily="34" charset="0"/>
                <a:ea typeface="Malgun Gothic" panose="020B0503020000020004" pitchFamily="34" charset="-127"/>
                <a:cs typeface="Calibri" panose="020F0502020204030204" pitchFamily="34" charset="0"/>
              </a:rPr>
              <a:t>(239 words)  </a:t>
            </a:r>
            <a:r>
              <a:rPr lang="en-AU" sz="1600" i="1" dirty="0">
                <a:effectLst/>
                <a:latin typeface="Calibri" panose="020F0502020204030204" pitchFamily="34" charset="0"/>
                <a:ea typeface="Malgun Gothic" panose="020B0503020000020004" pitchFamily="34" charset="-127"/>
                <a:cs typeface="Calibri" panose="020F0502020204030204" pitchFamily="34" charset="0"/>
              </a:rPr>
              <a:t>Adapted from: </a:t>
            </a:r>
            <a:r>
              <a:rPr lang="en-AU" sz="1600" i="1" u="sng" dirty="0">
                <a:solidFill>
                  <a:srgbClr val="0000FF"/>
                </a:solidFill>
                <a:effectLst/>
                <a:latin typeface="Calibri" panose="020F0502020204030204" pitchFamily="34" charset="0"/>
                <a:ea typeface="Malgun Gothic" panose="020B0503020000020004" pitchFamily="34" charset="-127"/>
                <a:cs typeface="Calibri" panose="020F0502020204030204" pitchFamily="34" charset="0"/>
                <a:hlinkClick r:id="rId3"/>
              </a:rPr>
              <a:t>https://unifil.unmissions.org/award-winning-zeina-saleh-defies-gender-norms-clearing-south-lebanon-mines</a:t>
            </a:r>
            <a:r>
              <a:rPr lang="en-AU" sz="1600" i="1" dirty="0">
                <a:effectLst/>
                <a:latin typeface="Calibri" panose="020F0502020204030204" pitchFamily="34" charset="0"/>
                <a:ea typeface="Malgun Gothic" panose="020B0503020000020004" pitchFamily="34" charset="-127"/>
                <a:cs typeface="Calibri" panose="020F0502020204030204" pitchFamily="34" charset="0"/>
              </a:rPr>
              <a:t>  // </a:t>
            </a:r>
            <a:r>
              <a:rPr lang="en-AU" sz="1600" i="1" dirty="0">
                <a:effectLst/>
                <a:latin typeface="Calibri" panose="020F0502020204030204" pitchFamily="34" charset="0"/>
                <a:ea typeface="Malgun Gothic" panose="020B0503020000020004" pitchFamily="34" charset="-127"/>
                <a:cs typeface="Calibri" panose="020F0502020204030204" pitchFamily="34" charset="0"/>
                <a:hlinkClick r:id="rId4"/>
              </a:rPr>
              <a:t>https://textinspector.com/</a:t>
            </a:r>
            <a:r>
              <a:rPr lang="en-AU" sz="1600" i="1" dirty="0">
                <a:effectLst/>
                <a:latin typeface="Calibri" panose="020F0502020204030204" pitchFamily="34" charset="0"/>
                <a:ea typeface="Malgun Gothic" panose="020B0503020000020004" pitchFamily="34" charset="-127"/>
                <a:cs typeface="Calibri" panose="020F0502020204030204" pitchFamily="34" charset="0"/>
              </a:rPr>
              <a:t> </a:t>
            </a:r>
            <a:endParaRPr lang="en-AU"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lvl="0" indent="0" algn="l" rtl="0">
              <a:lnSpc>
                <a:spcPct val="90000"/>
              </a:lnSpc>
              <a:spcBef>
                <a:spcPts val="750"/>
              </a:spcBef>
              <a:spcAft>
                <a:spcPts val="0"/>
              </a:spcAft>
              <a:buClr>
                <a:srgbClr val="0C0C0C"/>
              </a:buClr>
              <a:buSzPts val="1500"/>
              <a:buNone/>
            </a:pPr>
            <a:endParaRPr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Challenges defining military terminology: resources used for definitions</a:t>
            </a:r>
            <a:endParaRPr/>
          </a:p>
        </p:txBody>
      </p:sp>
      <p:sp>
        <p:nvSpPr>
          <p:cNvPr id="276" name="Google Shape;276;p27"/>
          <p:cNvSpPr txBox="1">
            <a:spLocks noGrp="1"/>
          </p:cNvSpPr>
          <p:nvPr>
            <p:ph type="body" idx="1"/>
          </p:nvPr>
        </p:nvSpPr>
        <p:spPr>
          <a:xfrm>
            <a:off x="1242000" y="1411550"/>
            <a:ext cx="7695911" cy="48937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rgbClr val="000000"/>
              </a:buClr>
              <a:buSzPts val="2400"/>
              <a:buNone/>
            </a:pPr>
            <a:r>
              <a:rPr lang="en-AU" sz="2400" dirty="0">
                <a:solidFill>
                  <a:srgbClr val="000000"/>
                </a:solidFill>
                <a:latin typeface="Calibri"/>
                <a:ea typeface="Calibri"/>
                <a:cs typeface="Calibri"/>
                <a:sym typeface="Calibri"/>
              </a:rPr>
              <a:t>The Oxford  Essential Dictionary of the US Military (Oxford Univ Press 2002);</a:t>
            </a:r>
            <a:endParaRPr dirty="0"/>
          </a:p>
          <a:p>
            <a:pPr marL="0" lvl="0" indent="0" algn="l" rtl="0">
              <a:lnSpc>
                <a:spcPct val="90000"/>
              </a:lnSpc>
              <a:spcBef>
                <a:spcPts val="750"/>
              </a:spcBef>
              <a:spcAft>
                <a:spcPts val="0"/>
              </a:spcAft>
              <a:buClr>
                <a:srgbClr val="000000"/>
              </a:buClr>
              <a:buSzPts val="2400"/>
              <a:buNone/>
            </a:pPr>
            <a:r>
              <a:rPr lang="en-AU" sz="2400" dirty="0">
                <a:solidFill>
                  <a:srgbClr val="000000"/>
                </a:solidFill>
                <a:latin typeface="Calibri"/>
                <a:ea typeface="Calibri"/>
                <a:cs typeface="Calibri"/>
                <a:sym typeface="Calibri"/>
              </a:rPr>
              <a:t>Dictionary of Military Terms 3</a:t>
            </a:r>
            <a:r>
              <a:rPr lang="en-AU" sz="2400" baseline="30000" dirty="0">
                <a:solidFill>
                  <a:srgbClr val="000000"/>
                </a:solidFill>
                <a:latin typeface="Calibri"/>
                <a:ea typeface="Calibri"/>
                <a:cs typeface="Calibri"/>
                <a:sym typeface="Calibri"/>
              </a:rPr>
              <a:t>rd</a:t>
            </a:r>
            <a:r>
              <a:rPr lang="en-AU" sz="2400" dirty="0">
                <a:solidFill>
                  <a:srgbClr val="000000"/>
                </a:solidFill>
                <a:latin typeface="Calibri"/>
                <a:ea typeface="Calibri"/>
                <a:cs typeface="Calibri"/>
                <a:sym typeface="Calibri"/>
              </a:rPr>
              <a:t> Edition (R. Bowyer, Bloomsbury, 2008); </a:t>
            </a:r>
            <a:endParaRPr dirty="0"/>
          </a:p>
          <a:p>
            <a:pPr marL="0" lvl="0" indent="0" algn="l" rtl="0">
              <a:lnSpc>
                <a:spcPct val="90000"/>
              </a:lnSpc>
              <a:spcBef>
                <a:spcPts val="750"/>
              </a:spcBef>
              <a:spcAft>
                <a:spcPts val="0"/>
              </a:spcAft>
              <a:buClr>
                <a:srgbClr val="000000"/>
              </a:buClr>
              <a:buSzPts val="2400"/>
              <a:buNone/>
            </a:pPr>
            <a:r>
              <a:rPr lang="en-AU" sz="2400" dirty="0">
                <a:solidFill>
                  <a:srgbClr val="000000"/>
                </a:solidFill>
                <a:latin typeface="Calibri"/>
                <a:ea typeface="Calibri"/>
                <a:cs typeface="Calibri"/>
                <a:sym typeface="Calibri"/>
              </a:rPr>
              <a:t>The Dept of </a:t>
            </a:r>
            <a:r>
              <a:rPr lang="en-AU" sz="2400" dirty="0" err="1">
                <a:solidFill>
                  <a:srgbClr val="000000"/>
                </a:solidFill>
                <a:latin typeface="Calibri"/>
                <a:ea typeface="Calibri"/>
                <a:cs typeface="Calibri"/>
                <a:sym typeface="Calibri"/>
              </a:rPr>
              <a:t>Defense</a:t>
            </a:r>
            <a:r>
              <a:rPr lang="en-AU" sz="2400" dirty="0">
                <a:solidFill>
                  <a:srgbClr val="000000"/>
                </a:solidFill>
                <a:latin typeface="Calibri"/>
                <a:ea typeface="Calibri"/>
                <a:cs typeface="Calibri"/>
                <a:sym typeface="Calibri"/>
              </a:rPr>
              <a:t> Dictionary of Military and Associated Terms (2001, Amended through to 2010); </a:t>
            </a:r>
            <a:endParaRPr dirty="0"/>
          </a:p>
          <a:p>
            <a:pPr marL="0" lvl="0" indent="0" algn="l" rtl="0">
              <a:lnSpc>
                <a:spcPct val="90000"/>
              </a:lnSpc>
              <a:spcBef>
                <a:spcPts val="750"/>
              </a:spcBef>
              <a:spcAft>
                <a:spcPts val="0"/>
              </a:spcAft>
              <a:buClr>
                <a:srgbClr val="000000"/>
              </a:buClr>
              <a:buSzPts val="2400"/>
              <a:buNone/>
            </a:pPr>
            <a:r>
              <a:rPr lang="en-AU" sz="2400" dirty="0" err="1">
                <a:solidFill>
                  <a:srgbClr val="000000"/>
                </a:solidFill>
                <a:latin typeface="Calibri"/>
                <a:ea typeface="Calibri"/>
                <a:cs typeface="Calibri"/>
                <a:sym typeface="Calibri"/>
              </a:rPr>
              <a:t>BILC</a:t>
            </a:r>
            <a:r>
              <a:rPr lang="en-AU" sz="2400" dirty="0">
                <a:solidFill>
                  <a:srgbClr val="000000"/>
                </a:solidFill>
                <a:latin typeface="Calibri"/>
                <a:ea typeface="Calibri"/>
                <a:cs typeface="Calibri"/>
                <a:sym typeface="Calibri"/>
              </a:rPr>
              <a:t> Glossary</a:t>
            </a:r>
            <a:endParaRPr dirty="0"/>
          </a:p>
          <a:p>
            <a:pPr marL="0" lvl="0" indent="0" algn="l" rtl="0">
              <a:lnSpc>
                <a:spcPct val="90000"/>
              </a:lnSpc>
              <a:spcBef>
                <a:spcPts val="750"/>
              </a:spcBef>
              <a:spcAft>
                <a:spcPts val="0"/>
              </a:spcAft>
              <a:buClr>
                <a:srgbClr val="000000"/>
              </a:buClr>
              <a:buSzPts val="2400"/>
              <a:buNone/>
            </a:pPr>
            <a:r>
              <a:rPr lang="en-AU" sz="2400" u="sng"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https://dictionary.cambridge.org/dictionary/learner-english/</a:t>
            </a:r>
            <a:endParaRPr sz="2400" dirty="0">
              <a:solidFill>
                <a:srgbClr val="000000"/>
              </a:solidFill>
              <a:latin typeface="Calibri"/>
              <a:ea typeface="Calibri"/>
              <a:cs typeface="Calibri"/>
              <a:sym typeface="Calibri"/>
            </a:endParaRPr>
          </a:p>
          <a:p>
            <a:pPr marL="0" lvl="0" indent="0" algn="l" rtl="0">
              <a:lnSpc>
                <a:spcPct val="90000"/>
              </a:lnSpc>
              <a:spcBef>
                <a:spcPts val="750"/>
              </a:spcBef>
              <a:spcAft>
                <a:spcPts val="0"/>
              </a:spcAft>
              <a:buClr>
                <a:srgbClr val="000000"/>
              </a:buClr>
              <a:buSzPts val="2400"/>
              <a:buNone/>
            </a:pPr>
            <a:r>
              <a:rPr lang="en-AU" sz="2400"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https://www.oxfordlearnersdictionaries.com/</a:t>
            </a:r>
            <a:endParaRPr sz="2400" dirty="0">
              <a:solidFill>
                <a:srgbClr val="000000"/>
              </a:solidFill>
              <a:latin typeface="Calibri"/>
              <a:ea typeface="Calibri"/>
              <a:cs typeface="Calibri"/>
              <a:sym typeface="Calibri"/>
            </a:endParaRPr>
          </a:p>
          <a:p>
            <a:pPr marL="0" lvl="0" indent="0" algn="l" rtl="0">
              <a:lnSpc>
                <a:spcPct val="90000"/>
              </a:lnSpc>
              <a:spcBef>
                <a:spcPts val="750"/>
              </a:spcBef>
              <a:spcAft>
                <a:spcPts val="0"/>
              </a:spcAft>
              <a:buClr>
                <a:srgbClr val="000000"/>
              </a:buClr>
              <a:buSzPts val="2000"/>
              <a:buNone/>
            </a:pPr>
            <a:r>
              <a:rPr lang="en-AU" dirty="0" err="1">
                <a:solidFill>
                  <a:srgbClr val="000000"/>
                </a:solidFill>
              </a:rPr>
              <a:t>ADF</a:t>
            </a:r>
            <a:r>
              <a:rPr lang="en-AU" dirty="0">
                <a:solidFill>
                  <a:srgbClr val="000000"/>
                </a:solidFill>
              </a:rPr>
              <a:t> Glossary (internal document only)</a:t>
            </a:r>
            <a:endParaRPr dirty="0"/>
          </a:p>
          <a:p>
            <a:pPr marL="0" lvl="0" indent="0" algn="l" rtl="0">
              <a:lnSpc>
                <a:spcPct val="90000"/>
              </a:lnSpc>
              <a:spcBef>
                <a:spcPts val="750"/>
              </a:spcBef>
              <a:spcAft>
                <a:spcPts val="0"/>
              </a:spcAft>
              <a:buClr>
                <a:srgbClr val="000000"/>
              </a:buClr>
              <a:buSzPts val="2000"/>
              <a:buNone/>
            </a:pPr>
            <a:endParaRPr lang="en-AU" dirty="0"/>
          </a:p>
          <a:p>
            <a:pPr marL="0" lvl="0" indent="0" algn="l" rtl="0">
              <a:lnSpc>
                <a:spcPct val="90000"/>
              </a:lnSpc>
              <a:spcBef>
                <a:spcPts val="750"/>
              </a:spcBef>
              <a:spcAft>
                <a:spcPts val="0"/>
              </a:spcAft>
              <a:buClr>
                <a:srgbClr val="000000"/>
              </a:buClr>
              <a:buSzPts val="2000"/>
              <a:buNone/>
            </a:pPr>
            <a:r>
              <a:rPr lang="en-AU" dirty="0"/>
              <a:t>…my </a:t>
            </a:r>
            <a:r>
              <a:rPr lang="en-AU" dirty="0" err="1"/>
              <a:t>ADF</a:t>
            </a:r>
            <a:r>
              <a:rPr lang="en-AU" dirty="0"/>
              <a:t> colleagues!</a:t>
            </a:r>
            <a:endParaRPr dirty="0"/>
          </a:p>
          <a:p>
            <a:pPr marL="0" lvl="0" indent="0" algn="l" rtl="0">
              <a:lnSpc>
                <a:spcPct val="90000"/>
              </a:lnSpc>
              <a:spcBef>
                <a:spcPts val="750"/>
              </a:spcBef>
              <a:spcAft>
                <a:spcPts val="0"/>
              </a:spcAft>
              <a:buClr>
                <a:srgbClr val="0C0C0C"/>
              </a:buClr>
              <a:buSzPts val="2000"/>
              <a:buNone/>
            </a:pPr>
            <a:endParaRPr sz="2000" dirty="0">
              <a:solidFill>
                <a:srgbClr val="000000"/>
              </a:solidFill>
              <a:latin typeface="Calibri"/>
              <a:ea typeface="Calibri"/>
              <a:cs typeface="Calibri"/>
              <a:sym typeface="Calibri"/>
            </a:endParaRPr>
          </a:p>
          <a:p>
            <a:pPr marL="0" lvl="0" indent="0" algn="l" rtl="0">
              <a:lnSpc>
                <a:spcPct val="90000"/>
              </a:lnSpc>
              <a:spcBef>
                <a:spcPts val="750"/>
              </a:spcBef>
              <a:spcAft>
                <a:spcPts val="0"/>
              </a:spcAft>
              <a:buClr>
                <a:srgbClr val="0C0C0C"/>
              </a:buClr>
              <a:buSzPts val="2000"/>
              <a:buNone/>
            </a:pPr>
            <a:endParaRPr sz="2000" dirty="0">
              <a:solidFill>
                <a:srgbClr val="000000"/>
              </a:solidFill>
              <a:latin typeface="Calibri"/>
              <a:ea typeface="Calibri"/>
              <a:cs typeface="Calibri"/>
              <a:sym typeface="Calibri"/>
            </a:endParaRPr>
          </a:p>
          <a:p>
            <a:pPr marL="0" lvl="0" indent="0" algn="l" rtl="0">
              <a:lnSpc>
                <a:spcPct val="90000"/>
              </a:lnSpc>
              <a:spcBef>
                <a:spcPts val="750"/>
              </a:spcBef>
              <a:spcAft>
                <a:spcPts val="0"/>
              </a:spcAft>
              <a:buClr>
                <a:srgbClr val="0C0C0C"/>
              </a:buClr>
              <a:buSzPts val="24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8"/>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Challenges defining military terminology: new tech resources</a:t>
            </a:r>
            <a:endParaRPr/>
          </a:p>
        </p:txBody>
      </p:sp>
      <p:sp>
        <p:nvSpPr>
          <p:cNvPr id="283" name="Google Shape;283;p28"/>
          <p:cNvSpPr txBox="1">
            <a:spLocks noGrp="1"/>
          </p:cNvSpPr>
          <p:nvPr>
            <p:ph type="body" idx="1"/>
          </p:nvPr>
        </p:nvSpPr>
        <p:spPr>
          <a:xfrm>
            <a:off x="1242000" y="1265126"/>
            <a:ext cx="7695911" cy="5508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dirty="0"/>
              <a:t>What about AI?</a:t>
            </a:r>
            <a:endParaRPr dirty="0"/>
          </a:p>
          <a:p>
            <a:pPr marL="0" lvl="0" indent="0" algn="l" rtl="0">
              <a:lnSpc>
                <a:spcPct val="90000"/>
              </a:lnSpc>
              <a:spcBef>
                <a:spcPts val="0"/>
              </a:spcBef>
              <a:spcAft>
                <a:spcPts val="0"/>
              </a:spcAft>
              <a:buClr>
                <a:srgbClr val="0C0C0C"/>
              </a:buClr>
              <a:buSzPts val="2400"/>
              <a:buNone/>
            </a:pPr>
            <a:endParaRPr dirty="0"/>
          </a:p>
          <a:p>
            <a:pPr marL="0" lvl="0" indent="0" algn="l" rtl="0">
              <a:lnSpc>
                <a:spcPct val="90000"/>
              </a:lnSpc>
              <a:spcBef>
                <a:spcPts val="0"/>
              </a:spcBef>
              <a:spcAft>
                <a:spcPts val="0"/>
              </a:spcAft>
              <a:buClr>
                <a:srgbClr val="0C0C0C"/>
              </a:buClr>
              <a:buSzPts val="1800"/>
              <a:buNone/>
            </a:pPr>
            <a:r>
              <a:rPr lang="en-AU" dirty="0"/>
              <a:t>Me: </a:t>
            </a:r>
            <a:r>
              <a:rPr lang="en-AU" i="1" dirty="0"/>
              <a:t>In the military they use the word, deactivate in the context of landmine clearance. What does deactivate mean? </a:t>
            </a:r>
          </a:p>
          <a:p>
            <a:pPr marL="0" lvl="0" indent="0" algn="l" rtl="0">
              <a:lnSpc>
                <a:spcPct val="90000"/>
              </a:lnSpc>
              <a:spcBef>
                <a:spcPts val="750"/>
              </a:spcBef>
              <a:spcAft>
                <a:spcPts val="0"/>
              </a:spcAft>
              <a:buClr>
                <a:srgbClr val="000000"/>
              </a:buClr>
              <a:buSzPts val="1800"/>
              <a:buNone/>
            </a:pPr>
            <a:r>
              <a:rPr lang="en-AU" dirty="0"/>
              <a:t>ChatGPT: …..deactivate means to render a landmine safe by removing its ability to explode. This typically involves  disarming the explosive mechanism or neutralising its function so that it no longer poses a threat.</a:t>
            </a:r>
          </a:p>
          <a:p>
            <a:pPr marL="0" lvl="0" indent="0" algn="l" rtl="0">
              <a:lnSpc>
                <a:spcPct val="90000"/>
              </a:lnSpc>
              <a:spcBef>
                <a:spcPts val="750"/>
              </a:spcBef>
              <a:spcAft>
                <a:spcPts val="0"/>
              </a:spcAft>
              <a:buClr>
                <a:srgbClr val="000000"/>
              </a:buClr>
              <a:buSzPts val="1800"/>
              <a:buNone/>
            </a:pPr>
            <a:r>
              <a:rPr lang="en-AU" dirty="0"/>
              <a:t> Me: </a:t>
            </a:r>
            <a:r>
              <a:rPr lang="en-AU" i="1" dirty="0"/>
              <a:t>Can you write that again so a beginner user of English will understand?</a:t>
            </a:r>
          </a:p>
          <a:p>
            <a:pPr marL="0" lvl="0" indent="0" algn="l" rtl="0">
              <a:lnSpc>
                <a:spcPct val="90000"/>
              </a:lnSpc>
              <a:spcBef>
                <a:spcPts val="750"/>
              </a:spcBef>
              <a:spcAft>
                <a:spcPts val="0"/>
              </a:spcAft>
              <a:buClr>
                <a:srgbClr val="000000"/>
              </a:buClr>
              <a:buSzPts val="1800"/>
              <a:buNone/>
            </a:pPr>
            <a:r>
              <a:rPr lang="en-AU" dirty="0"/>
              <a:t>ChatGPT: …means making them safe by stopping them from exploding. This could involve taking out the part that makes them work so they can’t hurt anyone… </a:t>
            </a:r>
          </a:p>
          <a:p>
            <a:pPr marL="0" lvl="0" indent="0" algn="l" rtl="0">
              <a:lnSpc>
                <a:spcPct val="90000"/>
              </a:lnSpc>
              <a:spcBef>
                <a:spcPts val="750"/>
              </a:spcBef>
              <a:spcAft>
                <a:spcPts val="0"/>
              </a:spcAft>
              <a:buClr>
                <a:srgbClr val="000000"/>
              </a:buClr>
              <a:buSzPts val="1800"/>
              <a:buNone/>
            </a:pPr>
            <a:r>
              <a:rPr lang="en-AU" b="1" dirty="0"/>
              <a:t>Rewritten to grade yet further</a:t>
            </a:r>
            <a:r>
              <a:rPr lang="en-AU" dirty="0"/>
              <a:t>: deactivate: </a:t>
            </a:r>
            <a:r>
              <a:rPr lang="en-AU" i="1" dirty="0"/>
              <a:t>to take out the part of a landmine that will make it explode, to make it safe. </a:t>
            </a:r>
          </a:p>
          <a:p>
            <a:pPr marL="0" lvl="0" indent="0" algn="l" rtl="0">
              <a:lnSpc>
                <a:spcPct val="90000"/>
              </a:lnSpc>
              <a:spcBef>
                <a:spcPts val="750"/>
              </a:spcBef>
              <a:spcAft>
                <a:spcPts val="0"/>
              </a:spcAft>
              <a:buClr>
                <a:srgbClr val="0C0C0C"/>
              </a:buClr>
              <a:buSzPts val="2400"/>
              <a:buNone/>
            </a:pPr>
            <a:endParaRPr dirty="0"/>
          </a:p>
          <a:p>
            <a:pPr marL="0" lvl="0" indent="0" algn="l" rtl="0">
              <a:lnSpc>
                <a:spcPct val="90000"/>
              </a:lnSpc>
              <a:spcBef>
                <a:spcPts val="750"/>
              </a:spcBef>
              <a:spcAft>
                <a:spcPts val="0"/>
              </a:spcAft>
              <a:buClr>
                <a:srgbClr val="0C0C0C"/>
              </a:buClr>
              <a:buSzPts val="24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Sources of definitions: new tech resources (Chat GPT)</a:t>
            </a:r>
            <a:endParaRPr/>
          </a:p>
        </p:txBody>
      </p:sp>
      <p:sp>
        <p:nvSpPr>
          <p:cNvPr id="290" name="Google Shape;290;p37"/>
          <p:cNvSpPr txBox="1">
            <a:spLocks noGrp="1"/>
          </p:cNvSpPr>
          <p:nvPr>
            <p:ph type="body" idx="1"/>
          </p:nvPr>
        </p:nvSpPr>
        <p:spPr>
          <a:xfrm>
            <a:off x="1242000" y="1265124"/>
            <a:ext cx="7695911" cy="51076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rgbClr val="0C0C0C"/>
              </a:buClr>
              <a:buSzPts val="2400"/>
              <a:buNone/>
            </a:pPr>
            <a:r>
              <a:rPr lang="en-AU" dirty="0"/>
              <a:t>Check with e.g. ChatGPT asking for a definition that ‘a beginner user of English’ will understand.</a:t>
            </a:r>
          </a:p>
          <a:p>
            <a:pPr marL="0" lvl="0" indent="0" algn="l" rtl="0">
              <a:lnSpc>
                <a:spcPct val="90000"/>
              </a:lnSpc>
              <a:spcBef>
                <a:spcPts val="750"/>
              </a:spcBef>
              <a:spcAft>
                <a:spcPts val="0"/>
              </a:spcAft>
              <a:buClr>
                <a:srgbClr val="0C0C0C"/>
              </a:buClr>
              <a:buSzPts val="2400"/>
              <a:buNone/>
            </a:pPr>
            <a:endParaRPr lang="en-AU" dirty="0"/>
          </a:p>
          <a:p>
            <a:pPr marL="0" lvl="0" indent="0" algn="l" rtl="0">
              <a:lnSpc>
                <a:spcPct val="90000"/>
              </a:lnSpc>
              <a:spcBef>
                <a:spcPts val="750"/>
              </a:spcBef>
              <a:spcAft>
                <a:spcPts val="0"/>
              </a:spcAft>
              <a:buClr>
                <a:srgbClr val="0C0C0C"/>
              </a:buClr>
              <a:buSzPts val="2400"/>
              <a:buNone/>
            </a:pPr>
            <a:r>
              <a:rPr lang="en-AU" dirty="0"/>
              <a:t>Let’s go back to the words you were looking for definitions for before. Now use ChatGPT or AI of own choice. </a:t>
            </a:r>
          </a:p>
          <a:p>
            <a:pPr marL="0" lvl="0" indent="0" algn="l" rtl="0">
              <a:lnSpc>
                <a:spcPct val="90000"/>
              </a:lnSpc>
              <a:spcBef>
                <a:spcPts val="750"/>
              </a:spcBef>
              <a:spcAft>
                <a:spcPts val="0"/>
              </a:spcAft>
              <a:buClr>
                <a:srgbClr val="0C0C0C"/>
              </a:buClr>
              <a:buSzPts val="2400"/>
              <a:buNone/>
            </a:pPr>
            <a:endParaRPr lang="en-AU" dirty="0"/>
          </a:p>
          <a:p>
            <a:pPr marL="0" lvl="0" indent="0" algn="l" rtl="0">
              <a:lnSpc>
                <a:spcPct val="90000"/>
              </a:lnSpc>
              <a:spcBef>
                <a:spcPts val="750"/>
              </a:spcBef>
              <a:spcAft>
                <a:spcPts val="0"/>
              </a:spcAft>
              <a:buClr>
                <a:srgbClr val="0C0C0C"/>
              </a:buClr>
              <a:buSzPts val="2400"/>
              <a:buNone/>
            </a:pPr>
            <a:r>
              <a:rPr lang="en-AU" dirty="0"/>
              <a:t>Be aware of what prompt is going to elicit the best response: e.g. Define XXX in its military context so that A BEGINNER USER OF ENGLISH can understand. </a:t>
            </a:r>
          </a:p>
          <a:p>
            <a:pPr marL="0" lvl="0" indent="0" algn="l" rtl="0">
              <a:lnSpc>
                <a:spcPct val="90000"/>
              </a:lnSpc>
              <a:spcBef>
                <a:spcPts val="750"/>
              </a:spcBef>
              <a:spcAft>
                <a:spcPts val="0"/>
              </a:spcAft>
              <a:buClr>
                <a:srgbClr val="0C0C0C"/>
              </a:buClr>
              <a:buSzPts val="2400"/>
              <a:buNone/>
            </a:pPr>
            <a:endParaRPr lang="en-AU" dirty="0"/>
          </a:p>
          <a:p>
            <a:pPr marL="0" lvl="0" indent="0" algn="l" rtl="0">
              <a:lnSpc>
                <a:spcPct val="90000"/>
              </a:lnSpc>
              <a:spcBef>
                <a:spcPts val="750"/>
              </a:spcBef>
              <a:spcAft>
                <a:spcPts val="0"/>
              </a:spcAft>
              <a:buClr>
                <a:srgbClr val="0C0C0C"/>
              </a:buClr>
              <a:buSzPts val="2400"/>
              <a:buNone/>
            </a:pPr>
            <a:r>
              <a:rPr lang="en-AU" dirty="0"/>
              <a:t>Results?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0"/>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Summary: considerations for defining</a:t>
            </a:r>
            <a:br>
              <a:rPr lang="en-AU"/>
            </a:br>
            <a:r>
              <a:rPr lang="en-AU"/>
              <a:t>military English for low levels</a:t>
            </a:r>
            <a:endParaRPr/>
          </a:p>
        </p:txBody>
      </p:sp>
      <p:sp>
        <p:nvSpPr>
          <p:cNvPr id="296" name="Google Shape;296;p30"/>
          <p:cNvSpPr txBox="1">
            <a:spLocks noGrp="1"/>
          </p:cNvSpPr>
          <p:nvPr>
            <p:ph type="body" idx="1"/>
          </p:nvPr>
        </p:nvSpPr>
        <p:spPr>
          <a:xfrm>
            <a:off x="1242000" y="1753984"/>
            <a:ext cx="7695911" cy="46627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dirty="0"/>
              <a:t>VBs with concrete vocab  = use images to ‘define’ vocab, and remove the vagueness of ‘military terminology’ when possible</a:t>
            </a:r>
            <a:endParaRPr dirty="0"/>
          </a:p>
          <a:p>
            <a:pPr marL="0" lvl="0" indent="0" algn="l" rtl="0">
              <a:lnSpc>
                <a:spcPct val="90000"/>
              </a:lnSpc>
              <a:spcBef>
                <a:spcPts val="0"/>
              </a:spcBef>
              <a:spcAft>
                <a:spcPts val="0"/>
              </a:spcAft>
              <a:buClr>
                <a:srgbClr val="0C0C0C"/>
              </a:buClr>
              <a:buSzPts val="2400"/>
              <a:buNone/>
            </a:pPr>
            <a:endParaRPr dirty="0"/>
          </a:p>
          <a:p>
            <a:pPr marL="0" lvl="0" indent="0" algn="l" rtl="0">
              <a:lnSpc>
                <a:spcPct val="90000"/>
              </a:lnSpc>
              <a:spcBef>
                <a:spcPts val="0"/>
              </a:spcBef>
              <a:spcAft>
                <a:spcPts val="0"/>
              </a:spcAft>
              <a:buClr>
                <a:srgbClr val="0C0C0C"/>
              </a:buClr>
              <a:buSzPts val="2400"/>
              <a:buNone/>
            </a:pPr>
            <a:r>
              <a:rPr lang="en-AU" dirty="0"/>
              <a:t>Exploit military colleagues as ‘translators’ of the military language, and then civilian </a:t>
            </a:r>
            <a:r>
              <a:rPr lang="en-AU" dirty="0" err="1"/>
              <a:t>EFL</a:t>
            </a:r>
            <a:r>
              <a:rPr lang="en-AU" dirty="0"/>
              <a:t> SMEs to rework this as needed</a:t>
            </a:r>
            <a:endParaRPr dirty="0"/>
          </a:p>
          <a:p>
            <a:pPr marL="0" lvl="0" indent="0" algn="l" rtl="0">
              <a:lnSpc>
                <a:spcPct val="90000"/>
              </a:lnSpc>
              <a:spcBef>
                <a:spcPts val="0"/>
              </a:spcBef>
              <a:spcAft>
                <a:spcPts val="0"/>
              </a:spcAft>
              <a:buClr>
                <a:srgbClr val="0C0C0C"/>
              </a:buClr>
              <a:buSzPts val="2400"/>
              <a:buNone/>
            </a:pPr>
            <a:endParaRPr dirty="0"/>
          </a:p>
          <a:p>
            <a:pPr marL="0" lvl="0" indent="0" algn="l" rtl="0">
              <a:lnSpc>
                <a:spcPct val="90000"/>
              </a:lnSpc>
              <a:spcBef>
                <a:spcPts val="0"/>
              </a:spcBef>
              <a:spcAft>
                <a:spcPts val="0"/>
              </a:spcAft>
              <a:buClr>
                <a:srgbClr val="0C0C0C"/>
              </a:buClr>
              <a:buSzPts val="2400"/>
              <a:buNone/>
            </a:pPr>
            <a:r>
              <a:rPr lang="en-AU" dirty="0"/>
              <a:t>Exploit available tools especially new tech resources but apply own expertise in language learning and teaching to suit ESP context</a:t>
            </a:r>
            <a:endParaRPr dirty="0"/>
          </a:p>
          <a:p>
            <a:pPr marL="0" lvl="0" indent="0" algn="l" rtl="0">
              <a:lnSpc>
                <a:spcPct val="90000"/>
              </a:lnSpc>
              <a:spcBef>
                <a:spcPts val="0"/>
              </a:spcBef>
              <a:spcAft>
                <a:spcPts val="0"/>
              </a:spcAft>
              <a:buClr>
                <a:srgbClr val="0C0C0C"/>
              </a:buClr>
              <a:buSzPts val="2400"/>
              <a:buNone/>
            </a:pPr>
            <a:endParaRPr dirty="0"/>
          </a:p>
          <a:p>
            <a:pPr marL="0" lvl="0" indent="0" algn="l" rtl="0">
              <a:lnSpc>
                <a:spcPct val="90000"/>
              </a:lnSpc>
              <a:spcBef>
                <a:spcPts val="0"/>
              </a:spcBef>
              <a:spcAft>
                <a:spcPts val="0"/>
              </a:spcAft>
              <a:buClr>
                <a:srgbClr val="0C0C0C"/>
              </a:buClr>
              <a:buSzPts val="2400"/>
              <a:buNone/>
            </a:pPr>
            <a:r>
              <a:rPr lang="en-AU" dirty="0"/>
              <a:t>Request…..Military English version of an AWL (i.e. frequency of usage glossary) for materials developers </a:t>
            </a:r>
            <a:r>
              <a:rPr lang="en-AU" dirty="0">
                <a:sym typeface="Wingdings" panose="05000000000000000000" pitchFamily="2" charset="2"/>
              </a:rPr>
              <a:t></a:t>
            </a:r>
            <a:endParaRPr dirty="0"/>
          </a:p>
        </p:txBody>
      </p:sp>
      <p:pic>
        <p:nvPicPr>
          <p:cNvPr id="297" name="Google Shape;297;p30"/>
          <p:cNvPicPr preferRelativeResize="0"/>
          <p:nvPr/>
        </p:nvPicPr>
        <p:blipFill rotWithShape="1">
          <a:blip r:embed="rId3">
            <a:alphaModFix/>
          </a:blip>
          <a:srcRect/>
          <a:stretch/>
        </p:blipFill>
        <p:spPr>
          <a:xfrm>
            <a:off x="6974378" y="127287"/>
            <a:ext cx="1962622" cy="16266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Question Time</a:t>
            </a:r>
            <a:endParaRPr/>
          </a:p>
        </p:txBody>
      </p:sp>
      <p:sp>
        <p:nvSpPr>
          <p:cNvPr id="304" name="Google Shape;304;p31"/>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dirty="0"/>
              <a:t>Thank you for your participation. </a:t>
            </a:r>
            <a:endParaRPr dirty="0"/>
          </a:p>
          <a:p>
            <a:pPr marL="0" lvl="0" indent="0" algn="l" rtl="0">
              <a:lnSpc>
                <a:spcPct val="90000"/>
              </a:lnSpc>
              <a:spcBef>
                <a:spcPts val="750"/>
              </a:spcBef>
              <a:spcAft>
                <a:spcPts val="0"/>
              </a:spcAft>
              <a:buClr>
                <a:srgbClr val="0C0C0C"/>
              </a:buClr>
              <a:buSzPts val="2400"/>
              <a:buNone/>
            </a:pPr>
            <a:r>
              <a:rPr lang="en-AU" dirty="0"/>
              <a:t>Are there any questions?</a:t>
            </a:r>
            <a:endParaRPr dirty="0"/>
          </a:p>
          <a:p>
            <a:pPr marL="0" lvl="0" indent="0" algn="l" rtl="0">
              <a:lnSpc>
                <a:spcPct val="90000"/>
              </a:lnSpc>
              <a:spcBef>
                <a:spcPts val="750"/>
              </a:spcBef>
              <a:spcAft>
                <a:spcPts val="0"/>
              </a:spcAft>
              <a:buClr>
                <a:srgbClr val="0C0C0C"/>
              </a:buClr>
              <a:buSzPts val="2400"/>
              <a:buNone/>
            </a:pPr>
            <a:endParaRPr dirty="0"/>
          </a:p>
          <a:p>
            <a:pPr marL="0" lvl="0" indent="0" algn="l" rtl="0">
              <a:lnSpc>
                <a:spcPct val="90000"/>
              </a:lnSpc>
              <a:spcBef>
                <a:spcPts val="750"/>
              </a:spcBef>
              <a:spcAft>
                <a:spcPts val="0"/>
              </a:spcAft>
              <a:buClr>
                <a:srgbClr val="0C0C0C"/>
              </a:buClr>
              <a:buSzPts val="2400"/>
              <a:buNone/>
            </a:pPr>
            <a:endParaRPr dirty="0"/>
          </a:p>
        </p:txBody>
      </p:sp>
      <p:pic>
        <p:nvPicPr>
          <p:cNvPr id="305" name="Google Shape;305;p31"/>
          <p:cNvPicPr preferRelativeResize="0"/>
          <p:nvPr/>
        </p:nvPicPr>
        <p:blipFill rotWithShape="1">
          <a:blip r:embed="rId3">
            <a:alphaModFix/>
          </a:blip>
          <a:srcRect/>
          <a:stretch/>
        </p:blipFill>
        <p:spPr>
          <a:xfrm>
            <a:off x="2788863" y="2795504"/>
            <a:ext cx="6148137" cy="39305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Reference List</a:t>
            </a:r>
            <a:endParaRPr/>
          </a:p>
        </p:txBody>
      </p:sp>
      <p:sp>
        <p:nvSpPr>
          <p:cNvPr id="312" name="Google Shape;312;p32"/>
          <p:cNvSpPr txBox="1">
            <a:spLocks noGrp="1"/>
          </p:cNvSpPr>
          <p:nvPr>
            <p:ph type="body" idx="1"/>
          </p:nvPr>
        </p:nvSpPr>
        <p:spPr>
          <a:xfrm>
            <a:off x="1241089" y="914400"/>
            <a:ext cx="7695911" cy="55784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000"/>
              <a:buNone/>
            </a:pPr>
            <a:r>
              <a:rPr lang="en-AU" sz="2000"/>
              <a:t>Bowyer, R. (2008) Dictionary of Military Terms Third Ed., Bloomsbury </a:t>
            </a:r>
            <a:endParaRPr/>
          </a:p>
          <a:p>
            <a:pPr marL="0" lvl="0" indent="0" algn="l" rtl="0">
              <a:lnSpc>
                <a:spcPct val="90000"/>
              </a:lnSpc>
              <a:spcBef>
                <a:spcPts val="0"/>
              </a:spcBef>
              <a:spcAft>
                <a:spcPts val="0"/>
              </a:spcAft>
              <a:buClr>
                <a:srgbClr val="0C0C0C"/>
              </a:buClr>
              <a:buSzPts val="2000"/>
              <a:buNone/>
            </a:pPr>
            <a:endParaRPr/>
          </a:p>
          <a:p>
            <a:pPr marL="0" lvl="0" indent="0" algn="l" rtl="0">
              <a:lnSpc>
                <a:spcPct val="90000"/>
              </a:lnSpc>
              <a:spcBef>
                <a:spcPts val="750"/>
              </a:spcBef>
              <a:spcAft>
                <a:spcPts val="0"/>
              </a:spcAft>
              <a:buClr>
                <a:srgbClr val="0C0C0C"/>
              </a:buClr>
              <a:buSzPts val="2000"/>
              <a:buNone/>
            </a:pPr>
            <a:r>
              <a:rPr lang="en-AU" sz="2000"/>
              <a:t>Cambridge Learner’s Dictionary (Accessed online </a:t>
            </a:r>
            <a:r>
              <a:rPr lang="en-AU" sz="2000" u="sng">
                <a:solidFill>
                  <a:schemeClr val="hlink"/>
                </a:solidFill>
                <a:hlinkClick r:id="rId3"/>
              </a:rPr>
              <a:t>https://dictionary.cambridge.org/dictionary/learner-english/</a:t>
            </a:r>
            <a:r>
              <a:rPr lang="en-AU" sz="2000"/>
              <a:t> )</a:t>
            </a:r>
            <a:endParaRPr/>
          </a:p>
          <a:p>
            <a:pPr marL="0" lvl="0" indent="0" algn="l" rtl="0">
              <a:lnSpc>
                <a:spcPct val="90000"/>
              </a:lnSpc>
              <a:spcBef>
                <a:spcPts val="750"/>
              </a:spcBef>
              <a:spcAft>
                <a:spcPts val="0"/>
              </a:spcAft>
              <a:buClr>
                <a:srgbClr val="0C0C0C"/>
              </a:buClr>
              <a:buSzPts val="2000"/>
              <a:buNone/>
            </a:pPr>
            <a:endParaRPr sz="2000"/>
          </a:p>
          <a:p>
            <a:pPr marL="0" lvl="0" indent="0" algn="l" rtl="0">
              <a:lnSpc>
                <a:spcPct val="90000"/>
              </a:lnSpc>
              <a:spcBef>
                <a:spcPts val="750"/>
              </a:spcBef>
              <a:spcAft>
                <a:spcPts val="0"/>
              </a:spcAft>
              <a:buSzPts val="2000"/>
              <a:buNone/>
            </a:pPr>
            <a:r>
              <a:rPr lang="en-AU" sz="2000"/>
              <a:t>Georgieva, V,  and P. Marinov </a:t>
            </a:r>
            <a:r>
              <a:rPr lang="en-AU" sz="2000" i="1"/>
              <a:t>Intercultural Interactions in a Military Context  </a:t>
            </a:r>
            <a:r>
              <a:rPr lang="en-AU" sz="2000"/>
              <a:t>Land Forces Academy Review Vol. XXII, No 3(87), 2017</a:t>
            </a:r>
            <a:endParaRPr/>
          </a:p>
          <a:p>
            <a:pPr marL="0" lvl="0" indent="0" algn="l" rtl="0">
              <a:lnSpc>
                <a:spcPct val="90000"/>
              </a:lnSpc>
              <a:spcBef>
                <a:spcPts val="750"/>
              </a:spcBef>
              <a:spcAft>
                <a:spcPts val="0"/>
              </a:spcAft>
              <a:buSzPts val="2000"/>
              <a:buNone/>
            </a:pPr>
            <a:endParaRPr sz="2000"/>
          </a:p>
          <a:p>
            <a:pPr marL="0" lvl="0" indent="0" algn="l" rtl="0">
              <a:lnSpc>
                <a:spcPct val="90000"/>
              </a:lnSpc>
              <a:spcBef>
                <a:spcPts val="750"/>
              </a:spcBef>
              <a:spcAft>
                <a:spcPts val="0"/>
              </a:spcAft>
              <a:buSzPts val="2000"/>
              <a:buNone/>
            </a:pPr>
            <a:r>
              <a:rPr lang="en-AU" sz="2000"/>
              <a:t>Hijuelos-Cruz, I, E.Medina-Carballosa, R. Perez-Almaguer  </a:t>
            </a:r>
            <a:r>
              <a:rPr lang="en-AU" sz="2000" i="1"/>
              <a:t>English for Specific Purposes (ESP): A Theoretical Approach for Syllabus Design</a:t>
            </a:r>
            <a:r>
              <a:rPr lang="en-AU" sz="2000"/>
              <a:t>, Luz, vol. 19, núm. 4, pp. 116-127, 2020, Universidad de Holguín Oscar Lucero Moya</a:t>
            </a:r>
            <a:endParaRPr/>
          </a:p>
          <a:p>
            <a:pPr marL="0" lvl="0" indent="0" algn="l" rtl="0">
              <a:lnSpc>
                <a:spcPct val="90000"/>
              </a:lnSpc>
              <a:spcBef>
                <a:spcPts val="750"/>
              </a:spcBef>
              <a:spcAft>
                <a:spcPts val="0"/>
              </a:spcAft>
              <a:buSzPts val="2000"/>
              <a:buNone/>
            </a:pPr>
            <a:endParaRPr/>
          </a:p>
          <a:p>
            <a:pPr marL="0" lvl="0" indent="0" algn="l" rtl="0">
              <a:lnSpc>
                <a:spcPct val="90000"/>
              </a:lnSpc>
              <a:spcBef>
                <a:spcPts val="750"/>
              </a:spcBef>
              <a:spcAft>
                <a:spcPts val="0"/>
              </a:spcAft>
              <a:buClr>
                <a:srgbClr val="0C0C0C"/>
              </a:buClr>
              <a:buSzPts val="2000"/>
              <a:buNone/>
            </a:pPr>
            <a:r>
              <a:rPr lang="en-AU" sz="2000"/>
              <a:t>HAO Wen-hui, SONG Mei  </a:t>
            </a:r>
            <a:r>
              <a:rPr lang="en-AU" sz="2000" i="1"/>
              <a:t>A Demand Analysis and Teaching Design of English for Specific Military Purposes for Non-commissioned Officers </a:t>
            </a:r>
            <a:r>
              <a:rPr lang="en-AU" sz="2000"/>
              <a:t>in Journal of Literature and Art Studies, vol. 10, No.10, 2020</a:t>
            </a:r>
            <a:endParaRPr/>
          </a:p>
          <a:p>
            <a:pPr marL="0" lvl="0" indent="0" algn="l" rtl="0">
              <a:lnSpc>
                <a:spcPct val="90000"/>
              </a:lnSpc>
              <a:spcBef>
                <a:spcPts val="750"/>
              </a:spcBef>
              <a:spcAft>
                <a:spcPts val="0"/>
              </a:spcAft>
              <a:buClr>
                <a:srgbClr val="0C0C0C"/>
              </a:buClr>
              <a:buSzPts val="2000"/>
              <a:buNone/>
            </a:pP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Reference List</a:t>
            </a:r>
            <a:endParaRPr/>
          </a:p>
        </p:txBody>
      </p:sp>
      <p:sp>
        <p:nvSpPr>
          <p:cNvPr id="319" name="Google Shape;319;p50"/>
          <p:cNvSpPr txBox="1">
            <a:spLocks noGrp="1"/>
          </p:cNvSpPr>
          <p:nvPr>
            <p:ph type="body" idx="1"/>
          </p:nvPr>
        </p:nvSpPr>
        <p:spPr>
          <a:xfrm>
            <a:off x="1241089" y="914400"/>
            <a:ext cx="7695911" cy="55784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rgbClr val="0C0C0C"/>
              </a:buClr>
              <a:buSzPts val="2000"/>
              <a:buNone/>
            </a:pPr>
            <a:r>
              <a:rPr lang="en-AU" sz="2000" dirty="0" err="1"/>
              <a:t>Nguyễn</a:t>
            </a:r>
            <a:r>
              <a:rPr lang="en-AU" sz="2000" dirty="0"/>
              <a:t> </a:t>
            </a:r>
            <a:r>
              <a:rPr lang="en-AU" sz="2000" dirty="0" err="1"/>
              <a:t>Thị</a:t>
            </a:r>
            <a:r>
              <a:rPr lang="en-AU" sz="2000" dirty="0"/>
              <a:t> </a:t>
            </a:r>
            <a:r>
              <a:rPr lang="en-AU" sz="2000" dirty="0" err="1"/>
              <a:t>Tố</a:t>
            </a:r>
            <a:r>
              <a:rPr lang="en-AU" sz="2000" dirty="0"/>
              <a:t> </a:t>
            </a:r>
            <a:r>
              <a:rPr lang="en-AU" sz="2000" dirty="0" err="1"/>
              <a:t>Hoa1</a:t>
            </a:r>
            <a:r>
              <a:rPr lang="en-AU" sz="2000" dirty="0"/>
              <a:t> &amp; </a:t>
            </a:r>
            <a:r>
              <a:rPr lang="en-AU" sz="2000" dirty="0" err="1"/>
              <a:t>Phạm</a:t>
            </a:r>
            <a:r>
              <a:rPr lang="en-AU" sz="2000" dirty="0"/>
              <a:t> </a:t>
            </a:r>
            <a:r>
              <a:rPr lang="en-AU" sz="2000" dirty="0" err="1"/>
              <a:t>Thị</a:t>
            </a:r>
            <a:r>
              <a:rPr lang="en-AU" sz="2000" dirty="0"/>
              <a:t> </a:t>
            </a:r>
            <a:r>
              <a:rPr lang="en-AU" sz="2000" dirty="0" err="1"/>
              <a:t>Tuyết</a:t>
            </a:r>
            <a:r>
              <a:rPr lang="en-AU" sz="2000" dirty="0"/>
              <a:t> Mai  </a:t>
            </a:r>
            <a:r>
              <a:rPr lang="en-AU" sz="2000" i="1" dirty="0"/>
              <a:t>Difficulties in Teaching English for Specific Purposes: Empirical study at Vietnamese Universities </a:t>
            </a:r>
            <a:r>
              <a:rPr lang="en-AU" sz="2000" dirty="0"/>
              <a:t>in Journal of Higher Education Studies Vol 6 No. 2, 2016</a:t>
            </a:r>
            <a:endParaRPr dirty="0"/>
          </a:p>
          <a:p>
            <a:pPr marL="0" lvl="0" indent="0" algn="l" rtl="0">
              <a:lnSpc>
                <a:spcPct val="90000"/>
              </a:lnSpc>
              <a:spcBef>
                <a:spcPts val="750"/>
              </a:spcBef>
              <a:spcAft>
                <a:spcPts val="0"/>
              </a:spcAft>
              <a:buClr>
                <a:srgbClr val="0C0C0C"/>
              </a:buClr>
              <a:buSzPts val="2000"/>
              <a:buNone/>
            </a:pPr>
            <a:endParaRPr sz="2000" dirty="0"/>
          </a:p>
          <a:p>
            <a:pPr marL="0" lvl="0" indent="0" algn="l" rtl="0">
              <a:lnSpc>
                <a:spcPct val="90000"/>
              </a:lnSpc>
              <a:spcBef>
                <a:spcPts val="750"/>
              </a:spcBef>
              <a:spcAft>
                <a:spcPts val="0"/>
              </a:spcAft>
              <a:buClr>
                <a:srgbClr val="0C0C0C"/>
              </a:buClr>
              <a:buSzPts val="2000"/>
              <a:buNone/>
            </a:pPr>
            <a:r>
              <a:rPr lang="en-AU" sz="2000" dirty="0"/>
              <a:t>Oxford Learners Dictionary (Accessed online </a:t>
            </a:r>
            <a:r>
              <a:rPr lang="en-AU" sz="2000" u="sng" dirty="0">
                <a:solidFill>
                  <a:schemeClr val="hlink"/>
                </a:solidFill>
                <a:hlinkClick r:id="rId3"/>
              </a:rPr>
              <a:t>https://www.oxfordlearnersdictionaries.com/definition/english/calibre?q=calibre</a:t>
            </a:r>
            <a:r>
              <a:rPr lang="en-AU" sz="2000" dirty="0"/>
              <a:t> )</a:t>
            </a:r>
            <a:endParaRPr dirty="0"/>
          </a:p>
          <a:p>
            <a:pPr marL="0" lvl="0" indent="0" algn="l" rtl="0">
              <a:lnSpc>
                <a:spcPct val="90000"/>
              </a:lnSpc>
              <a:spcBef>
                <a:spcPts val="750"/>
              </a:spcBef>
              <a:spcAft>
                <a:spcPts val="0"/>
              </a:spcAft>
              <a:buClr>
                <a:srgbClr val="0C0C0C"/>
              </a:buClr>
              <a:buSzPts val="2000"/>
              <a:buNone/>
            </a:pPr>
            <a:endParaRPr sz="2000" dirty="0"/>
          </a:p>
          <a:p>
            <a:pPr marL="0" lvl="0" indent="0" algn="l" rtl="0">
              <a:lnSpc>
                <a:spcPct val="90000"/>
              </a:lnSpc>
              <a:spcBef>
                <a:spcPts val="750"/>
              </a:spcBef>
              <a:spcAft>
                <a:spcPts val="0"/>
              </a:spcAft>
              <a:buClr>
                <a:srgbClr val="0C0C0C"/>
              </a:buClr>
              <a:buSzPts val="2000"/>
              <a:buNone/>
            </a:pPr>
            <a:r>
              <a:rPr lang="en-AU" sz="2000" dirty="0"/>
              <a:t>Thomson E. (2014) Battling with Words:  A study of language, diversity and social inclusion in the  Australian Department of Defence</a:t>
            </a:r>
            <a:endParaRPr dirty="0"/>
          </a:p>
          <a:p>
            <a:pPr marL="0" lvl="0" indent="0" algn="l" rtl="0">
              <a:lnSpc>
                <a:spcPct val="90000"/>
              </a:lnSpc>
              <a:spcBef>
                <a:spcPts val="750"/>
              </a:spcBef>
              <a:spcAft>
                <a:spcPts val="0"/>
              </a:spcAft>
              <a:buClr>
                <a:srgbClr val="0C0C0C"/>
              </a:buClr>
              <a:buSzPts val="2000"/>
              <a:buNone/>
            </a:pPr>
            <a:endParaRPr lang="en-AU" sz="2000" dirty="0"/>
          </a:p>
          <a:p>
            <a:pPr marL="0" lvl="0" indent="0" algn="l" rtl="0">
              <a:lnSpc>
                <a:spcPct val="90000"/>
              </a:lnSpc>
              <a:spcBef>
                <a:spcPts val="750"/>
              </a:spcBef>
              <a:spcAft>
                <a:spcPts val="0"/>
              </a:spcAft>
              <a:buClr>
                <a:srgbClr val="0C0C0C"/>
              </a:buClr>
              <a:buSzPts val="2000"/>
              <a:buNone/>
            </a:pPr>
            <a:r>
              <a:rPr lang="en-AU" sz="2000" dirty="0"/>
              <a:t>Text Inspector website:  </a:t>
            </a:r>
            <a:r>
              <a:rPr lang="en-AU" sz="2000" dirty="0">
                <a:hlinkClick r:id="rId4"/>
              </a:rPr>
              <a:t>https://textinspector.com/</a:t>
            </a:r>
            <a:r>
              <a:rPr lang="en-AU" sz="2000" dirty="0"/>
              <a:t> </a:t>
            </a:r>
          </a:p>
          <a:p>
            <a:pPr marL="0" lvl="0" indent="0" algn="l" rtl="0">
              <a:lnSpc>
                <a:spcPct val="90000"/>
              </a:lnSpc>
              <a:spcBef>
                <a:spcPts val="750"/>
              </a:spcBef>
              <a:spcAft>
                <a:spcPts val="0"/>
              </a:spcAft>
              <a:buClr>
                <a:srgbClr val="0C0C0C"/>
              </a:buClr>
              <a:buSzPts val="2000"/>
              <a:buNone/>
            </a:pPr>
            <a:endParaRPr sz="2000" dirty="0"/>
          </a:p>
          <a:p>
            <a:pPr marL="0" lvl="0" indent="0" algn="l" rtl="0">
              <a:lnSpc>
                <a:spcPct val="90000"/>
              </a:lnSpc>
              <a:spcBef>
                <a:spcPts val="750"/>
              </a:spcBef>
              <a:spcAft>
                <a:spcPts val="0"/>
              </a:spcAft>
              <a:buClr>
                <a:srgbClr val="0C0C0C"/>
              </a:buClr>
              <a:buSzPts val="2000"/>
              <a:buNone/>
            </a:pPr>
            <a:r>
              <a:rPr lang="en-AU" sz="2000" dirty="0"/>
              <a:t>Wilson, A. (2008) Military Terminology and the English Language</a:t>
            </a:r>
          </a:p>
          <a:p>
            <a:pPr marL="0" lvl="0" indent="0" algn="l" rtl="0">
              <a:lnSpc>
                <a:spcPct val="90000"/>
              </a:lnSpc>
              <a:spcBef>
                <a:spcPts val="750"/>
              </a:spcBef>
              <a:spcAft>
                <a:spcPts val="0"/>
              </a:spcAft>
              <a:buClr>
                <a:srgbClr val="0C0C0C"/>
              </a:buClr>
              <a:buSzPts val="2000"/>
              <a:buNone/>
            </a:pPr>
            <a:endParaRPr lang="en-AU" sz="2000" dirty="0"/>
          </a:p>
          <a:p>
            <a:pPr marL="0" lvl="0" indent="0" algn="l" rtl="0">
              <a:lnSpc>
                <a:spcPct val="90000"/>
              </a:lnSpc>
              <a:spcBef>
                <a:spcPts val="750"/>
              </a:spcBef>
              <a:spcAft>
                <a:spcPts val="0"/>
              </a:spcAft>
              <a:buClr>
                <a:srgbClr val="0C0C0C"/>
              </a:buClr>
              <a:buSzPts val="2000"/>
              <a:buNone/>
            </a:pPr>
            <a:endParaRPr lang="en-AU" sz="2000" dirty="0"/>
          </a:p>
          <a:p>
            <a:pPr marL="0" lvl="0" indent="0" algn="l" rtl="0">
              <a:lnSpc>
                <a:spcPct val="90000"/>
              </a:lnSpc>
              <a:spcBef>
                <a:spcPts val="750"/>
              </a:spcBef>
              <a:spcAft>
                <a:spcPts val="0"/>
              </a:spcAft>
              <a:buClr>
                <a:srgbClr val="0C0C0C"/>
              </a:buClr>
              <a:buSzPts val="2000"/>
              <a:buNone/>
            </a:pPr>
            <a:endParaRPr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326" name="Google Shape;326;p33"/>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327" name="Google Shape;327;p33"/>
          <p:cNvPicPr preferRelativeResize="0"/>
          <p:nvPr/>
        </p:nvPicPr>
        <p:blipFill rotWithShape="1">
          <a:blip r:embed="rId3">
            <a:alphaModFix/>
          </a:blip>
          <a:srcRect/>
          <a:stretch/>
        </p:blipFill>
        <p:spPr>
          <a:xfrm>
            <a:off x="0" y="55783"/>
            <a:ext cx="9144000" cy="6746434"/>
          </a:xfrm>
          <a:prstGeom prst="rect">
            <a:avLst/>
          </a:prstGeom>
          <a:noFill/>
          <a:ln>
            <a:noFill/>
          </a:ln>
        </p:spPr>
      </p:pic>
      <p:sp>
        <p:nvSpPr>
          <p:cNvPr id="2" name="Rectangle: Rounded Corners 1">
            <a:extLst>
              <a:ext uri="{FF2B5EF4-FFF2-40B4-BE49-F238E27FC236}">
                <a16:creationId xmlns:a16="http://schemas.microsoft.com/office/drawing/2014/main" id="{1D6D513F-DE08-CC4C-2601-D45DCFA7881C}"/>
              </a:ext>
            </a:extLst>
          </p:cNvPr>
          <p:cNvSpPr/>
          <p:nvPr/>
        </p:nvSpPr>
        <p:spPr>
          <a:xfrm>
            <a:off x="2976770" y="2971800"/>
            <a:ext cx="4129708" cy="9889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latin typeface="Blackadder ITC" panose="04020505051007020D02" pitchFamily="82" charset="0"/>
              </a:rPr>
              <a:t>Thank you</a:t>
            </a:r>
          </a:p>
          <a:p>
            <a:pPr algn="ctr"/>
            <a:r>
              <a:rPr lang="en-AU" sz="1800" dirty="0"/>
              <a:t>kristin.walters@defence.gov.au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title"/>
          </p:nvPr>
        </p:nvSpPr>
        <p:spPr>
          <a:xfrm>
            <a:off x="1242000" y="365126"/>
            <a:ext cx="7695910" cy="90096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Font typeface="Calibri"/>
              <a:buNone/>
            </a:pPr>
            <a:r>
              <a:rPr lang="en-AU" dirty="0"/>
              <a:t> ‘Military English’</a:t>
            </a:r>
            <a:endParaRPr dirty="0"/>
          </a:p>
        </p:txBody>
      </p:sp>
      <p:sp>
        <p:nvSpPr>
          <p:cNvPr id="88" name="Google Shape;88;p3"/>
          <p:cNvSpPr/>
          <p:nvPr/>
        </p:nvSpPr>
        <p:spPr>
          <a:xfrm>
            <a:off x="1198850" y="1266093"/>
            <a:ext cx="2819400" cy="1832707"/>
          </a:xfrm>
          <a:prstGeom prst="wedgeRoundRectCallout">
            <a:avLst>
              <a:gd name="adj1" fmla="val 64285"/>
              <a:gd name="adj2" fmla="val -46727"/>
              <a:gd name="adj3" fmla="val 16667"/>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dirty="0">
                <a:solidFill>
                  <a:schemeClr val="lt1"/>
                </a:solidFill>
                <a:latin typeface="Calibri"/>
                <a:ea typeface="Calibri"/>
                <a:cs typeface="Calibri"/>
                <a:sym typeface="Calibri"/>
              </a:rPr>
              <a:t>What is ‘military English’? How would you define it? What is it NOT?   What about ‘low level learners’? </a:t>
            </a:r>
            <a:endParaRPr sz="1400" b="0" i="0" u="none" strike="noStrike" cap="none" dirty="0">
              <a:solidFill>
                <a:srgbClr val="000000"/>
              </a:solidFill>
              <a:latin typeface="Arial"/>
              <a:ea typeface="Arial"/>
              <a:cs typeface="Arial"/>
              <a:sym typeface="Arial"/>
            </a:endParaRPr>
          </a:p>
        </p:txBody>
      </p:sp>
      <p:sp>
        <p:nvSpPr>
          <p:cNvPr id="89" name="Google Shape;89;p3"/>
          <p:cNvSpPr/>
          <p:nvPr/>
        </p:nvSpPr>
        <p:spPr>
          <a:xfrm>
            <a:off x="4864102" y="2255078"/>
            <a:ext cx="3733798" cy="1244600"/>
          </a:xfrm>
          <a:prstGeom prst="wedgeRoundRectCallout">
            <a:avLst>
              <a:gd name="adj1" fmla="val -3205"/>
              <a:gd name="adj2" fmla="val 106688"/>
              <a:gd name="adj3" fmla="val 16667"/>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dirty="0">
                <a:solidFill>
                  <a:schemeClr val="lt1"/>
                </a:solidFill>
                <a:latin typeface="Calibri"/>
                <a:ea typeface="Calibri"/>
                <a:cs typeface="Calibri"/>
                <a:sym typeface="Calibri"/>
              </a:rPr>
              <a:t>What materials do you use to teach military English?  Do you teach ‘lower level learners’ at all?</a:t>
            </a:r>
            <a:endParaRPr sz="1400" b="0" i="0" u="none" strike="noStrike" cap="none" dirty="0">
              <a:solidFill>
                <a:srgbClr val="000000"/>
              </a:solidFill>
              <a:latin typeface="Arial"/>
              <a:ea typeface="Arial"/>
              <a:cs typeface="Arial"/>
              <a:sym typeface="Arial"/>
            </a:endParaRPr>
          </a:p>
        </p:txBody>
      </p:sp>
      <p:sp>
        <p:nvSpPr>
          <p:cNvPr id="90" name="Google Shape;90;p3"/>
          <p:cNvSpPr/>
          <p:nvPr/>
        </p:nvSpPr>
        <p:spPr>
          <a:xfrm>
            <a:off x="4991100" y="4488663"/>
            <a:ext cx="3606800" cy="2004211"/>
          </a:xfrm>
          <a:prstGeom prst="wedgeRoundRectCallout">
            <a:avLst>
              <a:gd name="adj1" fmla="val -42878"/>
              <a:gd name="adj2" fmla="val -91296"/>
              <a:gd name="adj3" fmla="val 16667"/>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dirty="0">
                <a:solidFill>
                  <a:schemeClr val="lt1"/>
                </a:solidFill>
                <a:latin typeface="Calibri"/>
                <a:ea typeface="Calibri"/>
                <a:cs typeface="Calibri"/>
                <a:sym typeface="Calibri"/>
              </a:rPr>
              <a:t>What are the challenges you face in this field?  (i.e. teaching / translating ‘military terminology’ / ‘military English’, /  teaching to low level classes) What ‘solutions’, if any,  do you employ?</a:t>
            </a:r>
            <a:endParaRPr sz="1400" b="0" i="0" u="none" strike="noStrike" cap="none" dirty="0">
              <a:solidFill>
                <a:srgbClr val="000000"/>
              </a:solidFill>
              <a:latin typeface="Arial"/>
              <a:ea typeface="Arial"/>
              <a:cs typeface="Arial"/>
              <a:sym typeface="Arial"/>
            </a:endParaRPr>
          </a:p>
        </p:txBody>
      </p:sp>
      <p:sp>
        <p:nvSpPr>
          <p:cNvPr id="91" name="Google Shape;91;p3"/>
          <p:cNvSpPr/>
          <p:nvPr/>
        </p:nvSpPr>
        <p:spPr>
          <a:xfrm>
            <a:off x="1535596" y="3563177"/>
            <a:ext cx="2993333" cy="2554357"/>
          </a:xfrm>
          <a:prstGeom prst="cloudCallout">
            <a:avLst>
              <a:gd name="adj1" fmla="val -55971"/>
              <a:gd name="adj2" fmla="val -70962"/>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AU" sz="1800" b="0" i="0" u="none" strike="noStrike" cap="none" dirty="0">
                <a:solidFill>
                  <a:schemeClr val="lt1"/>
                </a:solidFill>
                <a:latin typeface="Calibri"/>
                <a:ea typeface="Calibri"/>
                <a:cs typeface="Calibri"/>
                <a:sym typeface="Calibri"/>
              </a:rPr>
              <a:t>Provide a couple of examples of  ‘military English’ and ‘low level’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34"/>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333" name="Google Shape;333;p34"/>
          <p:cNvSpPr txBox="1">
            <a:spLocks noGrp="1"/>
          </p:cNvSpPr>
          <p:nvPr>
            <p:ph type="body" idx="1"/>
          </p:nvPr>
        </p:nvSpPr>
        <p:spPr>
          <a:xfrm>
            <a:off x="1242000" y="1411551"/>
            <a:ext cx="7695911" cy="30004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sp>
        <p:nvSpPr>
          <p:cNvPr id="334" name="Google Shape;334;p34"/>
          <p:cNvSpPr/>
          <p:nvPr/>
        </p:nvSpPr>
        <p:spPr>
          <a:xfrm>
            <a:off x="1242000" y="999500"/>
            <a:ext cx="7846694" cy="507831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AU" sz="1800" b="1" i="0" u="none" strike="noStrike" cap="none">
                <a:solidFill>
                  <a:schemeClr val="dk1"/>
                </a:solidFill>
                <a:latin typeface="Arial"/>
                <a:ea typeface="Arial"/>
                <a:cs typeface="Arial"/>
                <a:sym typeface="Arial"/>
              </a:rPr>
              <a:t>Title: Challenges in defining military terminology for low-level learners of English</a:t>
            </a:r>
            <a:endParaRPr sz="18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en-AU" sz="1800" b="1" i="0" u="none" strike="noStrike" cap="none">
                <a:solidFill>
                  <a:schemeClr val="dk1"/>
                </a:solidFill>
                <a:latin typeface="Arial"/>
                <a:ea typeface="Arial"/>
                <a:cs typeface="Arial"/>
                <a:sym typeface="Arial"/>
              </a:rPr>
              <a:t> </a:t>
            </a:r>
            <a:endParaRPr sz="18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en-AU" sz="1800" b="1" i="0" u="none" strike="noStrike" cap="none">
                <a:solidFill>
                  <a:schemeClr val="dk1"/>
                </a:solidFill>
                <a:latin typeface="Arial"/>
                <a:ea typeface="Arial"/>
                <a:cs typeface="Arial"/>
                <a:sym typeface="Arial"/>
              </a:rPr>
              <a:t>Description:</a:t>
            </a:r>
            <a:endParaRPr sz="1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AU" sz="1800" b="1" i="0" u="none" strike="noStrike" cap="none">
                <a:solidFill>
                  <a:schemeClr val="dk1"/>
                </a:solidFill>
                <a:latin typeface="Arial"/>
                <a:ea typeface="Arial"/>
                <a:cs typeface="Arial"/>
                <a:sym typeface="Arial"/>
              </a:rPr>
              <a:t>The presentation will look at the challenges faced by the team of English for Special Purposes (ESP) materials developers at the Defence International Training Centre (DITC), in Melbourne, Australia working on a Military English materials development project. The project aims to develop materials that contextualize and support the teaching and learning of ‘Military English’ for low level learners of English, primarily from South-East Asia. The context of the project will be established and exemplified and the challenges in developing definitions of the Military English vocabulary explored. We will look at what the team has endeavored to put in place to solve these challenges, including the use of colleagues from the ADF, online tools and reference materials, as well as the use of Chat GPT in producing definitions suitable for low-level English users. As time permits, any questions will be responded to at the conclusion.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r>
              <a:rPr lang="en-AU"/>
              <a:t>Sources of definitions</a:t>
            </a:r>
            <a:endParaRPr/>
          </a:p>
        </p:txBody>
      </p:sp>
      <p:pic>
        <p:nvPicPr>
          <p:cNvPr id="341" name="Google Shape;341;p35"/>
          <p:cNvPicPr preferRelativeResize="0">
            <a:picLocks noGrp="1"/>
          </p:cNvPicPr>
          <p:nvPr>
            <p:ph type="body" idx="1"/>
          </p:nvPr>
        </p:nvPicPr>
        <p:blipFill rotWithShape="1">
          <a:blip r:embed="rId3">
            <a:alphaModFix/>
          </a:blip>
          <a:srcRect/>
          <a:stretch/>
        </p:blipFill>
        <p:spPr>
          <a:xfrm>
            <a:off x="1241998" y="1265125"/>
            <a:ext cx="5736569" cy="1918101"/>
          </a:xfrm>
          <a:prstGeom prst="rect">
            <a:avLst/>
          </a:prstGeom>
          <a:noFill/>
          <a:ln>
            <a:noFill/>
          </a:ln>
        </p:spPr>
      </p:pic>
      <p:pic>
        <p:nvPicPr>
          <p:cNvPr id="342" name="Google Shape;342;p35"/>
          <p:cNvPicPr preferRelativeResize="0">
            <a:picLocks noGrp="1"/>
          </p:cNvPicPr>
          <p:nvPr>
            <p:ph type="body" idx="2"/>
          </p:nvPr>
        </p:nvPicPr>
        <p:blipFill rotWithShape="1">
          <a:blip r:embed="rId4">
            <a:alphaModFix/>
          </a:blip>
          <a:srcRect/>
          <a:stretch/>
        </p:blipFill>
        <p:spPr>
          <a:xfrm>
            <a:off x="1241998" y="3819949"/>
            <a:ext cx="6123927" cy="15096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47"/>
        <p:cNvGrpSpPr/>
        <p:nvPr/>
      </p:nvGrpSpPr>
      <p:grpSpPr>
        <a:xfrm>
          <a:off x="0" y="0"/>
          <a:ext cx="0" cy="0"/>
          <a:chOff x="0" y="0"/>
          <a:chExt cx="0" cy="0"/>
        </a:xfrm>
      </p:grpSpPr>
      <p:sp>
        <p:nvSpPr>
          <p:cNvPr id="348" name="Google Shape;348;p36"/>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r>
              <a:rPr lang="en-AU"/>
              <a:t>Sources of definitions</a:t>
            </a:r>
            <a:endParaRPr/>
          </a:p>
        </p:txBody>
      </p:sp>
      <p:pic>
        <p:nvPicPr>
          <p:cNvPr id="349" name="Google Shape;349;p36"/>
          <p:cNvPicPr preferRelativeResize="0">
            <a:picLocks noGrp="1"/>
          </p:cNvPicPr>
          <p:nvPr>
            <p:ph type="body" idx="1"/>
          </p:nvPr>
        </p:nvPicPr>
        <p:blipFill rotWithShape="1">
          <a:blip r:embed="rId3">
            <a:alphaModFix/>
          </a:blip>
          <a:srcRect/>
          <a:stretch/>
        </p:blipFill>
        <p:spPr>
          <a:xfrm>
            <a:off x="1316069" y="1148135"/>
            <a:ext cx="6060429" cy="1669710"/>
          </a:xfrm>
          <a:prstGeom prst="rect">
            <a:avLst/>
          </a:prstGeom>
          <a:noFill/>
          <a:ln>
            <a:noFill/>
          </a:ln>
        </p:spPr>
      </p:pic>
      <p:pic>
        <p:nvPicPr>
          <p:cNvPr id="350" name="Google Shape;350;p36"/>
          <p:cNvPicPr preferRelativeResize="0">
            <a:picLocks noGrp="1"/>
          </p:cNvPicPr>
          <p:nvPr>
            <p:ph type="body" idx="2"/>
          </p:nvPr>
        </p:nvPicPr>
        <p:blipFill rotWithShape="1">
          <a:blip r:embed="rId4">
            <a:alphaModFix/>
          </a:blip>
          <a:srcRect/>
          <a:stretch/>
        </p:blipFill>
        <p:spPr>
          <a:xfrm>
            <a:off x="1241999" y="3934343"/>
            <a:ext cx="6352514" cy="12254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sp>
        <p:nvSpPr>
          <p:cNvPr id="355" name="Google Shape;355;p38"/>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The Oxford Essential Dictionary of the US Military</a:t>
            </a:r>
            <a:endParaRPr/>
          </a:p>
        </p:txBody>
      </p:sp>
      <p:sp>
        <p:nvSpPr>
          <p:cNvPr id="356" name="Google Shape;356;p38"/>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31F20"/>
              </a:buClr>
              <a:buSzPts val="2400"/>
              <a:buNone/>
            </a:pPr>
            <a:r>
              <a:rPr lang="en-AU" b="1">
                <a:solidFill>
                  <a:srgbClr val="231F20"/>
                </a:solidFill>
                <a:latin typeface="Arial"/>
                <a:ea typeface="Arial"/>
                <a:cs typeface="Arial"/>
                <a:sym typeface="Arial"/>
              </a:rPr>
              <a:t>asset </a:t>
            </a:r>
            <a:r>
              <a:rPr lang="en-AU" b="0" i="1">
                <a:solidFill>
                  <a:srgbClr val="818181"/>
                </a:solidFill>
                <a:latin typeface="Arial"/>
                <a:ea typeface="Arial"/>
                <a:cs typeface="Arial"/>
                <a:sym typeface="Arial"/>
              </a:rPr>
              <a:t>n.</a:t>
            </a:r>
            <a:r>
              <a:rPr lang="en-AU" b="1">
                <a:solidFill>
                  <a:srgbClr val="231F20"/>
                </a:solidFill>
                <a:latin typeface="Arial"/>
                <a:ea typeface="Arial"/>
                <a:cs typeface="Arial"/>
                <a:sym typeface="Arial"/>
              </a:rPr>
              <a:t> </a:t>
            </a:r>
            <a:endParaRPr/>
          </a:p>
          <a:p>
            <a:pPr marL="0" lvl="0" indent="0" algn="l" rtl="0">
              <a:lnSpc>
                <a:spcPct val="90000"/>
              </a:lnSpc>
              <a:spcBef>
                <a:spcPts val="750"/>
              </a:spcBef>
              <a:spcAft>
                <a:spcPts val="0"/>
              </a:spcAft>
              <a:buClr>
                <a:srgbClr val="000000"/>
              </a:buClr>
              <a:buSzPts val="2400"/>
              <a:buNone/>
            </a:pPr>
            <a:r>
              <a:rPr lang="en-AU" b="0" i="0">
                <a:solidFill>
                  <a:srgbClr val="000000"/>
                </a:solidFill>
                <a:latin typeface="Arial"/>
                <a:ea typeface="Arial"/>
                <a:cs typeface="Arial"/>
                <a:sym typeface="Arial"/>
              </a:rPr>
              <a:t>any piece of materiel that can be deployed advantageously against an enemy, or if belonging to an enemy, whose destruction will result in an advantage.... ...</a:t>
            </a:r>
            <a:endParaRPr/>
          </a:p>
          <a:p>
            <a:pPr marL="0" lvl="0" indent="0" algn="l" rtl="0">
              <a:lnSpc>
                <a:spcPct val="90000"/>
              </a:lnSpc>
              <a:spcBef>
                <a:spcPts val="750"/>
              </a:spcBef>
              <a:spcAft>
                <a:spcPts val="0"/>
              </a:spcAft>
              <a:buClr>
                <a:srgbClr val="0C0C0C"/>
              </a:buClr>
              <a:buSzPts val="2400"/>
              <a:buNone/>
            </a:pPr>
            <a:endParaRPr/>
          </a:p>
          <a:p>
            <a:pPr marL="0" lvl="0" indent="0" algn="l" rtl="0">
              <a:lnSpc>
                <a:spcPct val="90000"/>
              </a:lnSpc>
              <a:spcBef>
                <a:spcPts val="750"/>
              </a:spcBef>
              <a:spcAft>
                <a:spcPts val="0"/>
              </a:spcAft>
              <a:buClr>
                <a:srgbClr val="231F20"/>
              </a:buClr>
              <a:buSzPts val="2400"/>
              <a:buNone/>
            </a:pPr>
            <a:r>
              <a:rPr lang="en-AU" b="1">
                <a:solidFill>
                  <a:srgbClr val="231F20"/>
                </a:solidFill>
                <a:latin typeface="Arial"/>
                <a:ea typeface="Arial"/>
                <a:cs typeface="Arial"/>
                <a:sym typeface="Arial"/>
              </a:rPr>
              <a:t>caliber  ˈkælǝbǝr  Brit. calibre </a:t>
            </a:r>
            <a:r>
              <a:rPr lang="en-AU" b="0" i="1">
                <a:solidFill>
                  <a:srgbClr val="818181"/>
                </a:solidFill>
                <a:latin typeface="Arial"/>
                <a:ea typeface="Arial"/>
                <a:cs typeface="Arial"/>
                <a:sym typeface="Arial"/>
              </a:rPr>
              <a:t>n.</a:t>
            </a:r>
            <a:r>
              <a:rPr lang="en-AU" b="1">
                <a:solidFill>
                  <a:srgbClr val="231F20"/>
                </a:solidFill>
                <a:latin typeface="Arial"/>
                <a:ea typeface="Arial"/>
                <a:cs typeface="Arial"/>
                <a:sym typeface="Arial"/>
              </a:rPr>
              <a:t> </a:t>
            </a:r>
            <a:endParaRPr/>
          </a:p>
          <a:p>
            <a:pPr marL="0" lvl="0" indent="0" algn="l" rtl="0">
              <a:lnSpc>
                <a:spcPct val="90000"/>
              </a:lnSpc>
              <a:spcBef>
                <a:spcPts val="750"/>
              </a:spcBef>
              <a:spcAft>
                <a:spcPts val="0"/>
              </a:spcAft>
              <a:buClr>
                <a:srgbClr val="000000"/>
              </a:buClr>
              <a:buSzPts val="2400"/>
              <a:buNone/>
            </a:pPr>
            <a:r>
              <a:rPr lang="en-AU" b="1" i="0">
                <a:solidFill>
                  <a:srgbClr val="000000"/>
                </a:solidFill>
                <a:latin typeface="Arial"/>
                <a:ea typeface="Arial"/>
                <a:cs typeface="Arial"/>
                <a:sym typeface="Arial"/>
              </a:rPr>
              <a:t>1</a:t>
            </a:r>
            <a:r>
              <a:rPr lang="en-AU" b="0" i="0">
                <a:solidFill>
                  <a:srgbClr val="000000"/>
                </a:solidFill>
                <a:latin typeface="Arial"/>
                <a:ea typeface="Arial"/>
                <a:cs typeface="Arial"/>
                <a:sym typeface="Arial"/>
              </a:rPr>
              <a:t> the internal diameter or bore of a gun barrel: a .22 caliber repeater rifle.</a:t>
            </a:r>
            <a:r>
              <a:rPr lang="en-AU" b="1" i="0">
                <a:solidFill>
                  <a:srgbClr val="000000"/>
                </a:solidFill>
                <a:latin typeface="Arial"/>
                <a:ea typeface="Arial"/>
                <a:cs typeface="Arial"/>
                <a:sym typeface="Arial"/>
              </a:rPr>
              <a:t>2</a:t>
            </a:r>
            <a:r>
              <a:rPr lang="en-AU" b="0" i="0">
                <a:solidFill>
                  <a:srgbClr val="000000"/>
                </a:solidFill>
                <a:latin typeface="Arial"/>
                <a:ea typeface="Arial"/>
                <a:cs typeface="Arial"/>
                <a:sym typeface="Arial"/>
              </a:rPr>
              <a:t> the diameter of a bullet, shell, or rocket....calibered adj. ...</a:t>
            </a:r>
            <a:endParaRPr/>
          </a:p>
          <a:p>
            <a:pPr marL="0" lvl="0" indent="0" algn="l" rtl="0">
              <a:lnSpc>
                <a:spcPct val="90000"/>
              </a:lnSpc>
              <a:spcBef>
                <a:spcPts val="750"/>
              </a:spcBef>
              <a:spcAft>
                <a:spcPts val="0"/>
              </a:spcAft>
              <a:buClr>
                <a:srgbClr val="0C0C0C"/>
              </a:buClr>
              <a:buSzPts val="24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361" name="Google Shape;361;p39"/>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Department of Defense Dictionary of Military and Associated Terms</a:t>
            </a:r>
            <a:endParaRPr/>
          </a:p>
        </p:txBody>
      </p:sp>
      <p:sp>
        <p:nvSpPr>
          <p:cNvPr id="362" name="Google Shape;362;p39"/>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b="1"/>
              <a:t>asset (intelligence) </a:t>
            </a:r>
            <a:r>
              <a:rPr lang="en-AU"/>
              <a:t>— Any resource — person, group, relationship, instrument, installation, or supply — at the disposition of an intelligence organization for use in an operational or support role.  Often used with a qualifying term such as agent asset or propaganda asset.  (JP 2-0) </a:t>
            </a:r>
            <a:endParaRPr/>
          </a:p>
          <a:p>
            <a:pPr marL="0" lvl="0" indent="0" algn="l" rtl="0">
              <a:lnSpc>
                <a:spcPct val="90000"/>
              </a:lnSpc>
              <a:spcBef>
                <a:spcPts val="750"/>
              </a:spcBef>
              <a:spcAft>
                <a:spcPts val="0"/>
              </a:spcAft>
              <a:buClr>
                <a:srgbClr val="0C0C0C"/>
              </a:buClr>
              <a:buSzPts val="2400"/>
              <a:buNone/>
            </a:pPr>
            <a:endParaRPr/>
          </a:p>
          <a:p>
            <a:pPr marL="0" lvl="0" indent="0" algn="l" rtl="0">
              <a:lnSpc>
                <a:spcPct val="90000"/>
              </a:lnSpc>
              <a:spcBef>
                <a:spcPts val="750"/>
              </a:spcBef>
              <a:spcAft>
                <a:spcPts val="0"/>
              </a:spcAft>
              <a:buClr>
                <a:srgbClr val="0C0C0C"/>
              </a:buClr>
              <a:buSzPts val="2400"/>
              <a:buNone/>
            </a:pPr>
            <a:r>
              <a:rPr lang="en-AU"/>
              <a:t>c</a:t>
            </a:r>
            <a:r>
              <a:rPr lang="en-AU" b="1"/>
              <a:t>aliber/calibre</a:t>
            </a:r>
            <a:r>
              <a:rPr lang="en-AU"/>
              <a:t> – no entry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1"/>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Military English project: Materials development</a:t>
            </a:r>
            <a:endParaRPr/>
          </a:p>
        </p:txBody>
      </p:sp>
      <p:sp>
        <p:nvSpPr>
          <p:cNvPr id="369" name="Google Shape;369;p21"/>
          <p:cNvSpPr txBox="1">
            <a:spLocks noGrp="1"/>
          </p:cNvSpPr>
          <p:nvPr>
            <p:ph type="body" idx="1"/>
          </p:nvPr>
        </p:nvSpPr>
        <p:spPr>
          <a:xfrm>
            <a:off x="1242000" y="897255"/>
            <a:ext cx="7695911" cy="58578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r>
              <a:rPr lang="en-AU"/>
              <a:t>Text analysis</a:t>
            </a:r>
            <a:endParaRPr/>
          </a:p>
        </p:txBody>
      </p:sp>
      <p:pic>
        <p:nvPicPr>
          <p:cNvPr id="370" name="Google Shape;370;p21"/>
          <p:cNvPicPr preferRelativeResize="0"/>
          <p:nvPr/>
        </p:nvPicPr>
        <p:blipFill rotWithShape="1">
          <a:blip r:embed="rId3">
            <a:alphaModFix/>
          </a:blip>
          <a:srcRect/>
          <a:stretch/>
        </p:blipFill>
        <p:spPr>
          <a:xfrm>
            <a:off x="113040" y="1533423"/>
            <a:ext cx="8823960" cy="51170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2"/>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377" name="Google Shape;377;p22"/>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378" name="Google Shape;378;p22"/>
          <p:cNvPicPr preferRelativeResize="0"/>
          <p:nvPr/>
        </p:nvPicPr>
        <p:blipFill rotWithShape="1">
          <a:blip r:embed="rId3">
            <a:alphaModFix/>
          </a:blip>
          <a:srcRect/>
          <a:stretch/>
        </p:blipFill>
        <p:spPr>
          <a:xfrm>
            <a:off x="105420" y="58422"/>
            <a:ext cx="8886180" cy="655573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3"/>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385" name="Google Shape;385;p23"/>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386" name="Google Shape;386;p23"/>
          <p:cNvPicPr preferRelativeResize="0"/>
          <p:nvPr/>
        </p:nvPicPr>
        <p:blipFill rotWithShape="1">
          <a:blip r:embed="rId3">
            <a:alphaModFix/>
          </a:blip>
          <a:srcRect/>
          <a:stretch/>
        </p:blipFill>
        <p:spPr>
          <a:xfrm>
            <a:off x="206089" y="1411550"/>
            <a:ext cx="8442961" cy="3471981"/>
          </a:xfrm>
          <a:prstGeom prst="rect">
            <a:avLst/>
          </a:prstGeom>
          <a:noFill/>
          <a:ln>
            <a:noFill/>
          </a:ln>
        </p:spPr>
      </p:pic>
      <p:pic>
        <p:nvPicPr>
          <p:cNvPr id="387" name="Google Shape;387;p23"/>
          <p:cNvPicPr preferRelativeResize="0"/>
          <p:nvPr/>
        </p:nvPicPr>
        <p:blipFill rotWithShape="1">
          <a:blip r:embed="rId4">
            <a:alphaModFix/>
          </a:blip>
          <a:srcRect/>
          <a:stretch/>
        </p:blipFill>
        <p:spPr>
          <a:xfrm>
            <a:off x="206089" y="5446450"/>
            <a:ext cx="8730911" cy="9994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4"/>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394" name="Google Shape;394;p24"/>
          <p:cNvSpPr txBox="1">
            <a:spLocks noGrp="1"/>
          </p:cNvSpPr>
          <p:nvPr>
            <p:ph type="body" idx="1"/>
          </p:nvPr>
        </p:nvSpPr>
        <p:spPr>
          <a:xfrm>
            <a:off x="1242000" y="365126"/>
            <a:ext cx="7695911" cy="57245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72727"/>
              </a:buClr>
              <a:buSzPts val="1600"/>
              <a:buNone/>
            </a:pPr>
            <a:r>
              <a:rPr lang="en-AU" sz="1600">
                <a:solidFill>
                  <a:srgbClr val="272727"/>
                </a:solidFill>
                <a:latin typeface="Arial"/>
                <a:ea typeface="Arial"/>
                <a:cs typeface="Arial"/>
                <a:sym typeface="Arial"/>
              </a:rPr>
              <a:t>It was in 2014, that a UN peacekeeping mission had its first female </a:t>
            </a:r>
            <a:r>
              <a:rPr lang="en-AU" sz="1600" b="1">
                <a:solidFill>
                  <a:srgbClr val="272727"/>
                </a:solidFill>
                <a:latin typeface="Arial"/>
                <a:ea typeface="Arial"/>
                <a:cs typeface="Arial"/>
                <a:sym typeface="Arial"/>
              </a:rPr>
              <a:t>commander</a:t>
            </a:r>
            <a:r>
              <a:rPr lang="en-AU" sz="1600">
                <a:solidFill>
                  <a:srgbClr val="272727"/>
                </a:solidFill>
                <a:latin typeface="Arial"/>
                <a:ea typeface="Arial"/>
                <a:cs typeface="Arial"/>
                <a:sym typeface="Arial"/>
              </a:rPr>
              <a:t>. Secretary-General Ban Ki-moon </a:t>
            </a:r>
            <a:r>
              <a:rPr lang="en-AU" sz="1600">
                <a:solidFill>
                  <a:srgbClr val="C00000"/>
                </a:solidFill>
                <a:latin typeface="Arial"/>
                <a:ea typeface="Arial"/>
                <a:cs typeface="Arial"/>
                <a:sym typeface="Arial"/>
              </a:rPr>
              <a:t>chose</a:t>
            </a:r>
            <a:r>
              <a:rPr lang="en-AU" sz="1600">
                <a:solidFill>
                  <a:srgbClr val="272727"/>
                </a:solidFill>
                <a:latin typeface="Arial"/>
                <a:ea typeface="Arial"/>
                <a:cs typeface="Arial"/>
                <a:sym typeface="Arial"/>
              </a:rPr>
              <a:t> Major-General Kristen Lund from Norway to </a:t>
            </a:r>
            <a:r>
              <a:rPr lang="en-AU" sz="1600">
                <a:solidFill>
                  <a:srgbClr val="C00000"/>
                </a:solidFill>
                <a:latin typeface="Arial"/>
                <a:ea typeface="Arial"/>
                <a:cs typeface="Arial"/>
                <a:sym typeface="Arial"/>
              </a:rPr>
              <a:t>lead </a:t>
            </a:r>
            <a:r>
              <a:rPr lang="en-AU" sz="1600">
                <a:solidFill>
                  <a:srgbClr val="272727"/>
                </a:solidFill>
                <a:latin typeface="Arial"/>
                <a:ea typeface="Arial"/>
                <a:cs typeface="Arial"/>
                <a:sym typeface="Arial"/>
              </a:rPr>
              <a:t>the UN’s peacekeeping mission in Cyprus in 2014. </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272727"/>
              </a:buClr>
              <a:buSzPts val="1600"/>
              <a:buNone/>
            </a:pPr>
            <a:r>
              <a:rPr lang="en-AU" sz="1600">
                <a:solidFill>
                  <a:srgbClr val="272727"/>
                </a:solidFill>
                <a:latin typeface="Arial"/>
                <a:ea typeface="Arial"/>
                <a:cs typeface="Arial"/>
                <a:sym typeface="Arial"/>
              </a:rPr>
              <a:t>Apart from senior leadership, other </a:t>
            </a:r>
            <a:r>
              <a:rPr lang="en-AU" sz="1600">
                <a:solidFill>
                  <a:srgbClr val="C00000"/>
                </a:solidFill>
                <a:latin typeface="Arial"/>
                <a:ea typeface="Arial"/>
                <a:cs typeface="Arial"/>
                <a:sym typeface="Arial"/>
              </a:rPr>
              <a:t>important </a:t>
            </a:r>
            <a:r>
              <a:rPr lang="en-AU" sz="1600" strike="sngStrike">
                <a:solidFill>
                  <a:srgbClr val="C00000"/>
                </a:solidFill>
                <a:latin typeface="Arial"/>
                <a:ea typeface="Arial"/>
                <a:cs typeface="Arial"/>
                <a:sym typeface="Arial"/>
              </a:rPr>
              <a:t>post-conflict</a:t>
            </a:r>
            <a:r>
              <a:rPr lang="en-AU" sz="1600">
                <a:solidFill>
                  <a:srgbClr val="C00000"/>
                </a:solidFill>
                <a:latin typeface="Arial"/>
                <a:ea typeface="Arial"/>
                <a:cs typeface="Arial"/>
                <a:sym typeface="Arial"/>
              </a:rPr>
              <a:t> </a:t>
            </a:r>
            <a:r>
              <a:rPr lang="en-AU" sz="1600">
                <a:solidFill>
                  <a:srgbClr val="272727"/>
                </a:solidFill>
                <a:latin typeface="Arial"/>
                <a:ea typeface="Arial"/>
                <a:cs typeface="Arial"/>
                <a:sym typeface="Arial"/>
              </a:rPr>
              <a:t>work in peace-keeping missions that </a:t>
            </a:r>
            <a:r>
              <a:rPr lang="en-AU" sz="1600">
                <a:solidFill>
                  <a:srgbClr val="C00000"/>
                </a:solidFill>
                <a:latin typeface="Arial"/>
                <a:ea typeface="Arial"/>
                <a:cs typeface="Arial"/>
                <a:sym typeface="Arial"/>
              </a:rPr>
              <a:t>we don’t often </a:t>
            </a:r>
            <a:r>
              <a:rPr lang="en-AU" sz="1600">
                <a:solidFill>
                  <a:srgbClr val="272727"/>
                </a:solidFill>
                <a:latin typeface="Arial"/>
                <a:ea typeface="Arial"/>
                <a:cs typeface="Arial"/>
                <a:sym typeface="Arial"/>
              </a:rPr>
              <a:t>find women in, is the job of </a:t>
            </a:r>
            <a:r>
              <a:rPr lang="en-AU" sz="1600" b="1">
                <a:solidFill>
                  <a:srgbClr val="272727"/>
                </a:solidFill>
                <a:latin typeface="Arial"/>
                <a:ea typeface="Arial"/>
                <a:cs typeface="Arial"/>
                <a:sym typeface="Arial"/>
              </a:rPr>
              <a:t>mine clearance</a:t>
            </a:r>
            <a:r>
              <a:rPr lang="en-AU" sz="1600">
                <a:solidFill>
                  <a:srgbClr val="272727"/>
                </a:solidFill>
                <a:latin typeface="Arial"/>
                <a:ea typeface="Arial"/>
                <a:cs typeface="Arial"/>
                <a:sym typeface="Arial"/>
              </a:rPr>
              <a:t>. </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272727"/>
              </a:buClr>
              <a:buSzPts val="1600"/>
              <a:buNone/>
            </a:pPr>
            <a:r>
              <a:rPr lang="en-AU" sz="1600">
                <a:solidFill>
                  <a:srgbClr val="272727"/>
                </a:solidFill>
                <a:latin typeface="Arial"/>
                <a:ea typeface="Arial"/>
                <a:cs typeface="Arial"/>
                <a:sym typeface="Arial"/>
              </a:rPr>
              <a:t>Mine clearance </a:t>
            </a:r>
            <a:r>
              <a:rPr lang="en-AU" sz="1600" strike="sngStrike">
                <a:solidFill>
                  <a:srgbClr val="C00000"/>
                </a:solidFill>
                <a:latin typeface="Arial"/>
                <a:ea typeface="Arial"/>
                <a:cs typeface="Arial"/>
                <a:sym typeface="Arial"/>
              </a:rPr>
              <a:t>work</a:t>
            </a:r>
            <a:r>
              <a:rPr lang="en-AU" sz="1600">
                <a:solidFill>
                  <a:srgbClr val="C00000"/>
                </a:solidFill>
                <a:latin typeface="Arial"/>
                <a:ea typeface="Arial"/>
                <a:cs typeface="Arial"/>
                <a:sym typeface="Arial"/>
              </a:rPr>
              <a:t> </a:t>
            </a:r>
            <a:r>
              <a:rPr lang="en-AU" sz="1600">
                <a:solidFill>
                  <a:srgbClr val="272727"/>
                </a:solidFill>
                <a:latin typeface="Arial"/>
                <a:ea typeface="Arial"/>
                <a:cs typeface="Arial"/>
                <a:sym typeface="Arial"/>
              </a:rPr>
              <a:t>takes two forms: military and </a:t>
            </a:r>
            <a:r>
              <a:rPr lang="en-AU" sz="1600" b="1">
                <a:solidFill>
                  <a:srgbClr val="272727"/>
                </a:solidFill>
                <a:latin typeface="Arial"/>
                <a:ea typeface="Arial"/>
                <a:cs typeface="Arial"/>
                <a:sym typeface="Arial"/>
              </a:rPr>
              <a:t>humanitarian</a:t>
            </a:r>
            <a:r>
              <a:rPr lang="en-AU" sz="1600">
                <a:solidFill>
                  <a:srgbClr val="272727"/>
                </a:solidFill>
                <a:latin typeface="Arial"/>
                <a:ea typeface="Arial"/>
                <a:cs typeface="Arial"/>
                <a:sym typeface="Arial"/>
              </a:rPr>
              <a:t>. Military mine clearance is </a:t>
            </a:r>
            <a:r>
              <a:rPr lang="en-AU" sz="1600">
                <a:solidFill>
                  <a:srgbClr val="C00000"/>
                </a:solidFill>
                <a:latin typeface="Arial"/>
                <a:ea typeface="Arial"/>
                <a:cs typeface="Arial"/>
                <a:sym typeface="Arial"/>
              </a:rPr>
              <a:t>what soldiers do </a:t>
            </a:r>
            <a:r>
              <a:rPr lang="en-AU" sz="1600">
                <a:solidFill>
                  <a:srgbClr val="272727"/>
                </a:solidFill>
                <a:latin typeface="Arial"/>
                <a:ea typeface="Arial"/>
                <a:cs typeface="Arial"/>
                <a:sym typeface="Arial"/>
              </a:rPr>
              <a:t>to clear a </a:t>
            </a:r>
            <a:r>
              <a:rPr lang="en-AU" sz="1600" b="1">
                <a:solidFill>
                  <a:srgbClr val="272727"/>
                </a:solidFill>
                <a:latin typeface="Arial"/>
                <a:ea typeface="Arial"/>
                <a:cs typeface="Arial"/>
                <a:sym typeface="Arial"/>
              </a:rPr>
              <a:t>safe path</a:t>
            </a:r>
            <a:r>
              <a:rPr lang="en-AU" sz="1600">
                <a:solidFill>
                  <a:srgbClr val="272727"/>
                </a:solidFill>
                <a:latin typeface="Arial"/>
                <a:ea typeface="Arial"/>
                <a:cs typeface="Arial"/>
                <a:sym typeface="Arial"/>
              </a:rPr>
              <a:t> (often called ‘</a:t>
            </a:r>
            <a:r>
              <a:rPr lang="en-AU" sz="1600" b="1">
                <a:solidFill>
                  <a:srgbClr val="272727"/>
                </a:solidFill>
                <a:latin typeface="Arial"/>
                <a:ea typeface="Arial"/>
                <a:cs typeface="Arial"/>
                <a:sym typeface="Arial"/>
              </a:rPr>
              <a:t>breaching’</a:t>
            </a:r>
            <a:r>
              <a:rPr lang="en-AU" sz="1600">
                <a:solidFill>
                  <a:srgbClr val="272727"/>
                </a:solidFill>
                <a:latin typeface="Arial"/>
                <a:ea typeface="Arial"/>
                <a:cs typeface="Arial"/>
                <a:sym typeface="Arial"/>
              </a:rPr>
              <a:t>) </a:t>
            </a:r>
            <a:r>
              <a:rPr lang="en-AU" sz="1600">
                <a:solidFill>
                  <a:srgbClr val="C00000"/>
                </a:solidFill>
                <a:latin typeface="Arial"/>
                <a:ea typeface="Arial"/>
                <a:cs typeface="Arial"/>
                <a:sym typeface="Arial"/>
              </a:rPr>
              <a:t>in </a:t>
            </a:r>
            <a:r>
              <a:rPr lang="en-AU" sz="1600">
                <a:solidFill>
                  <a:srgbClr val="272727"/>
                </a:solidFill>
                <a:latin typeface="Arial"/>
                <a:ea typeface="Arial"/>
                <a:cs typeface="Arial"/>
                <a:sym typeface="Arial"/>
              </a:rPr>
              <a:t>conflict. In this </a:t>
            </a:r>
            <a:r>
              <a:rPr lang="en-AU" sz="1600">
                <a:solidFill>
                  <a:srgbClr val="C00000"/>
                </a:solidFill>
                <a:latin typeface="Arial"/>
                <a:ea typeface="Arial"/>
                <a:cs typeface="Arial"/>
                <a:sym typeface="Arial"/>
              </a:rPr>
              <a:t>example</a:t>
            </a:r>
            <a:r>
              <a:rPr lang="en-AU" sz="1600">
                <a:solidFill>
                  <a:srgbClr val="272727"/>
                </a:solidFill>
                <a:latin typeface="Arial"/>
                <a:ea typeface="Arial"/>
                <a:cs typeface="Arial"/>
                <a:sym typeface="Arial"/>
              </a:rPr>
              <a:t>, mines are only cleared if they block </a:t>
            </a:r>
            <a:r>
              <a:rPr lang="en-AU" sz="1600" b="1">
                <a:solidFill>
                  <a:srgbClr val="272727"/>
                </a:solidFill>
                <a:latin typeface="Arial"/>
                <a:ea typeface="Arial"/>
                <a:cs typeface="Arial"/>
                <a:sym typeface="Arial"/>
              </a:rPr>
              <a:t>strategic</a:t>
            </a:r>
            <a:r>
              <a:rPr lang="en-AU" sz="1600">
                <a:solidFill>
                  <a:srgbClr val="272727"/>
                </a:solidFill>
                <a:latin typeface="Arial"/>
                <a:ea typeface="Arial"/>
                <a:cs typeface="Arial"/>
                <a:sym typeface="Arial"/>
              </a:rPr>
              <a:t> pathways </a:t>
            </a:r>
            <a:r>
              <a:rPr lang="en-AU" sz="1600">
                <a:solidFill>
                  <a:srgbClr val="C00000"/>
                </a:solidFill>
                <a:latin typeface="Arial"/>
                <a:ea typeface="Arial"/>
                <a:cs typeface="Arial"/>
                <a:sym typeface="Arial"/>
              </a:rPr>
              <a:t>needed </a:t>
            </a:r>
            <a:r>
              <a:rPr lang="en-AU" sz="1600">
                <a:solidFill>
                  <a:srgbClr val="272727"/>
                </a:solidFill>
                <a:latin typeface="Arial"/>
                <a:ea typeface="Arial"/>
                <a:cs typeface="Arial"/>
                <a:sym typeface="Arial"/>
              </a:rPr>
              <a:t>in the </a:t>
            </a:r>
            <a:r>
              <a:rPr lang="en-AU" sz="1600" b="1">
                <a:solidFill>
                  <a:srgbClr val="272727"/>
                </a:solidFill>
                <a:latin typeface="Arial"/>
                <a:ea typeface="Arial"/>
                <a:cs typeface="Arial"/>
                <a:sym typeface="Arial"/>
              </a:rPr>
              <a:t>advance</a:t>
            </a:r>
            <a:r>
              <a:rPr lang="en-AU" sz="1600">
                <a:solidFill>
                  <a:srgbClr val="272727"/>
                </a:solidFill>
                <a:latin typeface="Arial"/>
                <a:ea typeface="Arial"/>
                <a:cs typeface="Arial"/>
                <a:sym typeface="Arial"/>
              </a:rPr>
              <a:t> or </a:t>
            </a:r>
            <a:r>
              <a:rPr lang="en-AU" sz="1600" b="1">
                <a:solidFill>
                  <a:srgbClr val="272727"/>
                </a:solidFill>
                <a:latin typeface="Arial"/>
                <a:ea typeface="Arial"/>
                <a:cs typeface="Arial"/>
                <a:sym typeface="Arial"/>
              </a:rPr>
              <a:t>retreat</a:t>
            </a:r>
            <a:r>
              <a:rPr lang="en-AU" sz="1600">
                <a:solidFill>
                  <a:srgbClr val="272727"/>
                </a:solidFill>
                <a:latin typeface="Arial"/>
                <a:ea typeface="Arial"/>
                <a:cs typeface="Arial"/>
                <a:sym typeface="Arial"/>
              </a:rPr>
              <a:t> of soldiers at war. Humanitarian mine clearance is very different. It aims to clear land so that </a:t>
            </a:r>
            <a:r>
              <a:rPr lang="en-AU" sz="1600">
                <a:solidFill>
                  <a:srgbClr val="C00000"/>
                </a:solidFill>
                <a:latin typeface="Arial"/>
                <a:ea typeface="Arial"/>
                <a:cs typeface="Arial"/>
                <a:sym typeface="Arial"/>
              </a:rPr>
              <a:t>people </a:t>
            </a:r>
            <a:r>
              <a:rPr lang="en-AU" sz="1600">
                <a:solidFill>
                  <a:srgbClr val="272727"/>
                </a:solidFill>
                <a:latin typeface="Arial"/>
                <a:ea typeface="Arial"/>
                <a:cs typeface="Arial"/>
                <a:sym typeface="Arial"/>
              </a:rPr>
              <a:t>can return to their homes and their everyday routines. This is often called ‘</a:t>
            </a:r>
            <a:r>
              <a:rPr lang="en-AU" sz="1600" b="1">
                <a:solidFill>
                  <a:srgbClr val="272727"/>
                </a:solidFill>
                <a:latin typeface="Arial"/>
                <a:ea typeface="Arial"/>
                <a:cs typeface="Arial"/>
                <a:sym typeface="Arial"/>
              </a:rPr>
              <a:t>demining’</a:t>
            </a:r>
            <a:r>
              <a:rPr lang="en-AU" sz="1600">
                <a:solidFill>
                  <a:srgbClr val="272727"/>
                </a:solidFill>
                <a:latin typeface="Arial"/>
                <a:ea typeface="Arial"/>
                <a:cs typeface="Arial"/>
                <a:sym typeface="Arial"/>
              </a:rPr>
              <a:t>.</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272727"/>
              </a:buClr>
              <a:buSzPts val="1600"/>
              <a:buNone/>
            </a:pPr>
            <a:r>
              <a:rPr lang="en-AU" sz="1600">
                <a:solidFill>
                  <a:srgbClr val="272727"/>
                </a:solidFill>
                <a:latin typeface="Arial"/>
                <a:ea typeface="Arial"/>
                <a:cs typeface="Arial"/>
                <a:sym typeface="Arial"/>
              </a:rPr>
              <a:t>The only way to remove land mines is to </a:t>
            </a:r>
            <a:r>
              <a:rPr lang="en-AU" sz="1600" b="1">
                <a:solidFill>
                  <a:srgbClr val="272727"/>
                </a:solidFill>
                <a:latin typeface="Arial"/>
                <a:ea typeface="Arial"/>
                <a:cs typeface="Arial"/>
                <a:sym typeface="Arial"/>
              </a:rPr>
              <a:t>de-activate</a:t>
            </a:r>
            <a:r>
              <a:rPr lang="en-AU" sz="1600">
                <a:solidFill>
                  <a:srgbClr val="272727"/>
                </a:solidFill>
                <a:latin typeface="Arial"/>
                <a:ea typeface="Arial"/>
                <a:cs typeface="Arial"/>
                <a:sym typeface="Arial"/>
              </a:rPr>
              <a:t> them one at a time—a dangerous job where </a:t>
            </a:r>
            <a:r>
              <a:rPr lang="en-AU" sz="1600" strike="sngStrike">
                <a:solidFill>
                  <a:srgbClr val="C00000"/>
                </a:solidFill>
                <a:latin typeface="Arial"/>
                <a:ea typeface="Arial"/>
                <a:cs typeface="Arial"/>
                <a:sym typeface="Arial"/>
              </a:rPr>
              <a:t>even trained experts are threatened by</a:t>
            </a:r>
            <a:r>
              <a:rPr lang="en-AU" sz="1600">
                <a:solidFill>
                  <a:srgbClr val="C00000"/>
                </a:solidFill>
                <a:latin typeface="Arial"/>
                <a:ea typeface="Arial"/>
                <a:cs typeface="Arial"/>
                <a:sym typeface="Arial"/>
              </a:rPr>
              <a:t> </a:t>
            </a:r>
            <a:r>
              <a:rPr lang="en-AU" sz="1600">
                <a:solidFill>
                  <a:srgbClr val="272727"/>
                </a:solidFill>
                <a:latin typeface="Arial"/>
                <a:ea typeface="Arial"/>
                <a:cs typeface="Arial"/>
                <a:sym typeface="Arial"/>
              </a:rPr>
              <a:t>accidental </a:t>
            </a:r>
            <a:r>
              <a:rPr lang="en-AU" sz="1600" b="1">
                <a:solidFill>
                  <a:srgbClr val="272727"/>
                </a:solidFill>
                <a:latin typeface="Arial"/>
                <a:ea typeface="Arial"/>
                <a:cs typeface="Arial"/>
                <a:sym typeface="Arial"/>
              </a:rPr>
              <a:t>explosions </a:t>
            </a:r>
            <a:r>
              <a:rPr lang="en-AU" sz="1600">
                <a:solidFill>
                  <a:srgbClr val="C00000"/>
                </a:solidFill>
                <a:latin typeface="Arial"/>
                <a:ea typeface="Arial"/>
                <a:cs typeface="Arial"/>
                <a:sym typeface="Arial"/>
              </a:rPr>
              <a:t>can happen</a:t>
            </a:r>
            <a:r>
              <a:rPr lang="en-AU" sz="1600">
                <a:solidFill>
                  <a:srgbClr val="272727"/>
                </a:solidFill>
                <a:latin typeface="Arial"/>
                <a:ea typeface="Arial"/>
                <a:cs typeface="Arial"/>
                <a:sym typeface="Arial"/>
              </a:rPr>
              <a:t>. Demining is taking place in over 60 countries where landmines or </a:t>
            </a:r>
            <a:r>
              <a:rPr lang="en-AU" sz="1600" b="1">
                <a:solidFill>
                  <a:srgbClr val="272727"/>
                </a:solidFill>
                <a:latin typeface="Arial"/>
                <a:ea typeface="Arial"/>
                <a:cs typeface="Arial"/>
                <a:sym typeface="Arial"/>
              </a:rPr>
              <a:t>unexploded ordnance (UXO)</a:t>
            </a:r>
            <a:r>
              <a:rPr lang="en-AU" sz="1600">
                <a:solidFill>
                  <a:srgbClr val="272727"/>
                </a:solidFill>
                <a:latin typeface="Arial"/>
                <a:ea typeface="Arial"/>
                <a:cs typeface="Arial"/>
                <a:sym typeface="Arial"/>
              </a:rPr>
              <a:t> remains a daily </a:t>
            </a:r>
            <a:r>
              <a:rPr lang="en-AU" sz="1600">
                <a:solidFill>
                  <a:srgbClr val="C00000"/>
                </a:solidFill>
                <a:latin typeface="Arial"/>
                <a:ea typeface="Arial"/>
                <a:cs typeface="Arial"/>
                <a:sym typeface="Arial"/>
              </a:rPr>
              <a:t>problem</a:t>
            </a:r>
            <a:r>
              <a:rPr lang="en-AU" sz="1600">
                <a:solidFill>
                  <a:srgbClr val="272727"/>
                </a:solidFill>
                <a:latin typeface="Arial"/>
                <a:ea typeface="Arial"/>
                <a:cs typeface="Arial"/>
                <a:sym typeface="Arial"/>
              </a:rPr>
              <a:t>. In Syria, as well as unexploded ordnance (UXO) such as </a:t>
            </a:r>
            <a:r>
              <a:rPr lang="en-AU" sz="1600" b="1">
                <a:solidFill>
                  <a:srgbClr val="272727"/>
                </a:solidFill>
                <a:latin typeface="Arial"/>
                <a:ea typeface="Arial"/>
                <a:cs typeface="Arial"/>
                <a:sym typeface="Arial"/>
              </a:rPr>
              <a:t>mortars</a:t>
            </a:r>
            <a:r>
              <a:rPr lang="en-AU" sz="1600">
                <a:solidFill>
                  <a:srgbClr val="272727"/>
                </a:solidFill>
                <a:latin typeface="Arial"/>
                <a:ea typeface="Arial"/>
                <a:cs typeface="Arial"/>
                <a:sym typeface="Arial"/>
              </a:rPr>
              <a:t>, </a:t>
            </a:r>
            <a:r>
              <a:rPr lang="en-AU" sz="1600" b="1">
                <a:solidFill>
                  <a:srgbClr val="272727"/>
                </a:solidFill>
                <a:latin typeface="Arial"/>
                <a:ea typeface="Arial"/>
                <a:cs typeface="Arial"/>
                <a:sym typeface="Arial"/>
              </a:rPr>
              <a:t>projectiles</a:t>
            </a:r>
            <a:r>
              <a:rPr lang="en-AU" sz="1600">
                <a:solidFill>
                  <a:srgbClr val="272727"/>
                </a:solidFill>
                <a:latin typeface="Arial"/>
                <a:ea typeface="Arial"/>
                <a:cs typeface="Arial"/>
                <a:sym typeface="Arial"/>
              </a:rPr>
              <a:t> and </a:t>
            </a:r>
            <a:r>
              <a:rPr lang="en-AU" sz="1600" b="1">
                <a:solidFill>
                  <a:srgbClr val="272727"/>
                </a:solidFill>
                <a:latin typeface="Arial"/>
                <a:ea typeface="Arial"/>
                <a:cs typeface="Arial"/>
                <a:sym typeface="Arial"/>
              </a:rPr>
              <a:t>grenades</a:t>
            </a:r>
            <a:r>
              <a:rPr lang="en-AU" sz="1600">
                <a:solidFill>
                  <a:srgbClr val="272727"/>
                </a:solidFill>
                <a:latin typeface="Arial"/>
                <a:ea typeface="Arial"/>
                <a:cs typeface="Arial"/>
                <a:sym typeface="Arial"/>
              </a:rPr>
              <a:t>, ISIS </a:t>
            </a:r>
            <a:r>
              <a:rPr lang="en-AU" sz="1600" strike="sngStrike">
                <a:solidFill>
                  <a:srgbClr val="C00000"/>
                </a:solidFill>
                <a:latin typeface="Arial"/>
                <a:ea typeface="Arial"/>
                <a:cs typeface="Arial"/>
                <a:sym typeface="Arial"/>
              </a:rPr>
              <a:t>purposefully</a:t>
            </a:r>
            <a:r>
              <a:rPr lang="en-AU" sz="1600">
                <a:solidFill>
                  <a:srgbClr val="C00000"/>
                </a:solidFill>
                <a:latin typeface="Arial"/>
                <a:ea typeface="Arial"/>
                <a:cs typeface="Arial"/>
                <a:sym typeface="Arial"/>
              </a:rPr>
              <a:t> </a:t>
            </a:r>
            <a:r>
              <a:rPr lang="en-AU" sz="1600">
                <a:solidFill>
                  <a:srgbClr val="272727"/>
                </a:solidFill>
                <a:latin typeface="Arial"/>
                <a:ea typeface="Arial"/>
                <a:cs typeface="Arial"/>
                <a:sym typeface="Arial"/>
              </a:rPr>
              <a:t>left </a:t>
            </a:r>
            <a:r>
              <a:rPr lang="en-AU" sz="1600" b="1">
                <a:solidFill>
                  <a:srgbClr val="272727"/>
                </a:solidFill>
                <a:latin typeface="Arial"/>
                <a:ea typeface="Arial"/>
                <a:cs typeface="Arial"/>
                <a:sym typeface="Arial"/>
              </a:rPr>
              <a:t>improvised explosive devices (IEDs)</a:t>
            </a:r>
            <a:r>
              <a:rPr lang="en-AU" sz="1600">
                <a:solidFill>
                  <a:srgbClr val="272727"/>
                </a:solidFill>
                <a:latin typeface="Arial"/>
                <a:ea typeface="Arial"/>
                <a:cs typeface="Arial"/>
                <a:sym typeface="Arial"/>
              </a:rPr>
              <a:t> everywhere. They are inside </a:t>
            </a:r>
            <a:r>
              <a:rPr lang="en-AU" sz="1600" strike="sngStrike">
                <a:solidFill>
                  <a:srgbClr val="C00000"/>
                </a:solidFill>
                <a:latin typeface="Arial"/>
                <a:ea typeface="Arial"/>
                <a:cs typeface="Arial"/>
                <a:sym typeface="Arial"/>
              </a:rPr>
              <a:t>containers</a:t>
            </a:r>
            <a:r>
              <a:rPr lang="en-AU" sz="1600">
                <a:solidFill>
                  <a:srgbClr val="272727"/>
                </a:solidFill>
                <a:latin typeface="Arial"/>
                <a:ea typeface="Arial"/>
                <a:cs typeface="Arial"/>
                <a:sym typeface="Arial"/>
              </a:rPr>
              <a:t>, cooking pots, mobile phones, even children’s toys.</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333333"/>
              </a:buClr>
              <a:buSzPts val="1600"/>
              <a:buNone/>
            </a:pPr>
            <a:r>
              <a:rPr lang="en-AU" sz="1600">
                <a:solidFill>
                  <a:srgbClr val="333333"/>
                </a:solidFill>
                <a:latin typeface="Arial"/>
                <a:ea typeface="Arial"/>
                <a:cs typeface="Arial"/>
                <a:sym typeface="Arial"/>
              </a:rPr>
              <a:t>Zeina Saleh of the UN Mine Action Service (UNMAS) in south Lebanon is </a:t>
            </a:r>
            <a:r>
              <a:rPr lang="en-AU" sz="1600">
                <a:solidFill>
                  <a:srgbClr val="C00000"/>
                </a:solidFill>
                <a:latin typeface="Arial"/>
                <a:ea typeface="Arial"/>
                <a:cs typeface="Arial"/>
                <a:sym typeface="Arial"/>
              </a:rPr>
              <a:t>one of the </a:t>
            </a:r>
            <a:r>
              <a:rPr lang="en-AU" sz="1600">
                <a:solidFill>
                  <a:srgbClr val="333333"/>
                </a:solidFill>
                <a:latin typeface="Arial"/>
                <a:ea typeface="Arial"/>
                <a:cs typeface="Arial"/>
                <a:sym typeface="Arial"/>
              </a:rPr>
              <a:t>very few women working in demining</a:t>
            </a:r>
            <a:r>
              <a:rPr lang="en-AU" sz="1600" strike="sngStrike">
                <a:solidFill>
                  <a:srgbClr val="C00000"/>
                </a:solidFill>
                <a:latin typeface="Arial"/>
                <a:ea typeface="Arial"/>
                <a:cs typeface="Arial"/>
                <a:sym typeface="Arial"/>
              </a:rPr>
              <a:t>., under extremely risky conditions.</a:t>
            </a:r>
            <a:r>
              <a:rPr lang="en-AU" sz="1600">
                <a:solidFill>
                  <a:srgbClr val="C00000"/>
                </a:solidFill>
                <a:latin typeface="Arial"/>
                <a:ea typeface="Arial"/>
                <a:cs typeface="Arial"/>
                <a:sym typeface="Arial"/>
              </a:rPr>
              <a:t> </a:t>
            </a:r>
            <a:r>
              <a:rPr lang="en-AU" sz="1600">
                <a:solidFill>
                  <a:srgbClr val="333333"/>
                </a:solidFill>
                <a:latin typeface="Arial"/>
                <a:ea typeface="Arial"/>
                <a:cs typeface="Arial"/>
                <a:sym typeface="Arial"/>
              </a:rPr>
              <a:t>In November 2019, Zeina, </a:t>
            </a:r>
            <a:r>
              <a:rPr lang="en-AU" sz="1600">
                <a:solidFill>
                  <a:srgbClr val="C00000"/>
                </a:solidFill>
                <a:latin typeface="Arial"/>
                <a:ea typeface="Arial"/>
                <a:cs typeface="Arial"/>
                <a:sym typeface="Arial"/>
              </a:rPr>
              <a:t>and </a:t>
            </a:r>
            <a:r>
              <a:rPr lang="en-AU" sz="1600">
                <a:solidFill>
                  <a:srgbClr val="333333"/>
                </a:solidFill>
                <a:latin typeface="Arial"/>
                <a:ea typeface="Arial"/>
                <a:cs typeface="Arial"/>
                <a:sym typeface="Arial"/>
              </a:rPr>
              <a:t>six other young women working for UNMAS around the </a:t>
            </a:r>
            <a:r>
              <a:rPr lang="en-AU" sz="1600">
                <a:solidFill>
                  <a:srgbClr val="C00000"/>
                </a:solidFill>
                <a:latin typeface="Arial"/>
                <a:ea typeface="Arial"/>
                <a:cs typeface="Arial"/>
                <a:sym typeface="Arial"/>
              </a:rPr>
              <a:t>world</a:t>
            </a:r>
            <a:r>
              <a:rPr lang="en-AU" sz="1600">
                <a:solidFill>
                  <a:srgbClr val="333333"/>
                </a:solidFill>
                <a:latin typeface="Arial"/>
                <a:ea typeface="Arial"/>
                <a:cs typeface="Arial"/>
                <a:sym typeface="Arial"/>
              </a:rPr>
              <a:t>, received the UN Secretary-General Award for </a:t>
            </a:r>
            <a:r>
              <a:rPr lang="en-AU" sz="1600">
                <a:solidFill>
                  <a:srgbClr val="C00000"/>
                </a:solidFill>
                <a:latin typeface="Arial"/>
                <a:ea typeface="Arial"/>
                <a:cs typeface="Arial"/>
                <a:sym typeface="Arial"/>
              </a:rPr>
              <a:t>working </a:t>
            </a:r>
            <a:r>
              <a:rPr lang="en-AU" sz="1600" strike="sngStrike">
                <a:solidFill>
                  <a:srgbClr val="C00000"/>
                </a:solidFill>
                <a:latin typeface="Arial"/>
                <a:ea typeface="Arial"/>
                <a:cs typeface="Arial"/>
                <a:sym typeface="Arial"/>
              </a:rPr>
              <a:t>the gender imbalance</a:t>
            </a:r>
            <a:r>
              <a:rPr lang="en-AU" sz="1600">
                <a:solidFill>
                  <a:srgbClr val="333333"/>
                </a:solidFill>
                <a:latin typeface="Arial"/>
                <a:ea typeface="Arial"/>
                <a:cs typeface="Arial"/>
                <a:sym typeface="Arial"/>
              </a:rPr>
              <a:t> in the field of </a:t>
            </a:r>
            <a:r>
              <a:rPr lang="en-AU" sz="1600" b="1">
                <a:solidFill>
                  <a:srgbClr val="333333"/>
                </a:solidFill>
                <a:latin typeface="Arial"/>
                <a:ea typeface="Arial"/>
                <a:cs typeface="Arial"/>
                <a:sym typeface="Arial"/>
              </a:rPr>
              <a:t>explosive ordnance disposal (EOD).</a:t>
            </a:r>
            <a:r>
              <a:rPr lang="en-AU" sz="1600">
                <a:solidFill>
                  <a:srgbClr val="333333"/>
                </a:solidFill>
                <a:latin typeface="Arial"/>
                <a:ea typeface="Arial"/>
                <a:cs typeface="Arial"/>
                <a:sym typeface="Arial"/>
              </a:rPr>
              <a:t> </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272727"/>
              </a:buClr>
              <a:buSzPts val="1600"/>
              <a:buNone/>
            </a:pPr>
            <a:r>
              <a:rPr lang="en-AU" sz="1600">
                <a:solidFill>
                  <a:srgbClr val="272727"/>
                </a:solidFill>
                <a:latin typeface="Arial"/>
                <a:ea typeface="Arial"/>
                <a:cs typeface="Arial"/>
                <a:sym typeface="Arial"/>
              </a:rPr>
              <a:t> </a:t>
            </a:r>
            <a:r>
              <a:rPr lang="en-AU" sz="1600">
                <a:solidFill>
                  <a:srgbClr val="333333"/>
                </a:solidFill>
                <a:latin typeface="Arial"/>
                <a:ea typeface="Arial"/>
                <a:cs typeface="Arial"/>
                <a:sym typeface="Arial"/>
              </a:rPr>
              <a:t>“I am extremely passionate about the work that I do, and I am very happy and proud to be working for UNMAS,” Zeina adds. “Yes, I know that this is a risky </a:t>
            </a:r>
            <a:r>
              <a:rPr lang="en-AU" sz="1600">
                <a:solidFill>
                  <a:srgbClr val="C00000"/>
                </a:solidFill>
                <a:latin typeface="Arial"/>
                <a:ea typeface="Arial"/>
                <a:cs typeface="Arial"/>
                <a:sym typeface="Arial"/>
              </a:rPr>
              <a:t>job</a:t>
            </a:r>
            <a:r>
              <a:rPr lang="en-AU" sz="1600">
                <a:solidFill>
                  <a:srgbClr val="333333"/>
                </a:solidFill>
                <a:latin typeface="Arial"/>
                <a:ea typeface="Arial"/>
                <a:cs typeface="Arial"/>
                <a:sym typeface="Arial"/>
              </a:rPr>
              <a:t>, but I have learned how to protect myself and also to protect others.”</a:t>
            </a:r>
            <a:endParaRPr sz="1600">
              <a:latin typeface="Times New Roman"/>
              <a:ea typeface="Times New Roman"/>
              <a:cs typeface="Times New Roman"/>
              <a:sym typeface="Times New Roman"/>
            </a:endParaRPr>
          </a:p>
          <a:p>
            <a:pPr marL="0" lvl="0" indent="0" algn="l" rtl="0">
              <a:lnSpc>
                <a:spcPct val="90000"/>
              </a:lnSpc>
              <a:spcBef>
                <a:spcPts val="750"/>
              </a:spcBef>
              <a:spcAft>
                <a:spcPts val="0"/>
              </a:spcAft>
              <a:buClr>
                <a:srgbClr val="0C0C0C"/>
              </a:buClr>
              <a:buSzPts val="1600"/>
              <a:buNone/>
            </a:pPr>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txBox="1">
            <a:spLocks noGrp="1"/>
          </p:cNvSpPr>
          <p:nvPr>
            <p:ph type="title"/>
          </p:nvPr>
        </p:nvSpPr>
        <p:spPr>
          <a:xfrm>
            <a:off x="1242000" y="365125"/>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401" name="Google Shape;401;p25"/>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a:p>
        </p:txBody>
      </p:sp>
      <p:pic>
        <p:nvPicPr>
          <p:cNvPr id="402" name="Google Shape;402;p25"/>
          <p:cNvPicPr preferRelativeResize="0"/>
          <p:nvPr/>
        </p:nvPicPr>
        <p:blipFill rotWithShape="1">
          <a:blip r:embed="rId3">
            <a:alphaModFix/>
          </a:blip>
          <a:srcRect/>
          <a:stretch/>
        </p:blipFill>
        <p:spPr>
          <a:xfrm>
            <a:off x="206089" y="1500744"/>
            <a:ext cx="8641080" cy="50757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1242000" y="365126"/>
            <a:ext cx="7695910" cy="90096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Scope</a:t>
            </a:r>
            <a:endParaRPr/>
          </a:p>
        </p:txBody>
      </p:sp>
      <p:sp>
        <p:nvSpPr>
          <p:cNvPr id="98" name="Google Shape;98;p4"/>
          <p:cNvSpPr/>
          <p:nvPr/>
        </p:nvSpPr>
        <p:spPr>
          <a:xfrm>
            <a:off x="1242000" y="1505243"/>
            <a:ext cx="7695910" cy="4644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Noto Sans Symbols"/>
              <a:buChar char="❖"/>
            </a:pPr>
            <a:r>
              <a:rPr lang="en-AU" sz="2400" b="0" i="0" u="none" strike="noStrike" cap="none" dirty="0">
                <a:solidFill>
                  <a:schemeClr val="dk1"/>
                </a:solidFill>
                <a:latin typeface="Calibri"/>
                <a:ea typeface="Calibri"/>
                <a:cs typeface="Calibri"/>
                <a:sym typeface="Calibri"/>
              </a:rPr>
              <a:t> Key terminology</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Noto Sans Symbols"/>
              <a:buChar char="❖"/>
            </a:pPr>
            <a:r>
              <a:rPr lang="en-AU" sz="2400" b="0" i="0" u="none" strike="noStrike" cap="none" dirty="0">
                <a:solidFill>
                  <a:schemeClr val="dk1"/>
                </a:solidFill>
                <a:latin typeface="Calibri"/>
                <a:ea typeface="Calibri"/>
                <a:cs typeface="Calibri"/>
                <a:sym typeface="Calibri"/>
              </a:rPr>
              <a:t>What is Defence International Training Centre? Where and who are we? What do we do?</a:t>
            </a:r>
            <a:endParaRPr sz="24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Noto Sans Symbols"/>
              <a:buChar char="❖"/>
            </a:pPr>
            <a:r>
              <a:rPr lang="en-AU" sz="2400" b="0" i="0" u="none" strike="noStrike" cap="none" dirty="0">
                <a:solidFill>
                  <a:schemeClr val="dk1"/>
                </a:solidFill>
                <a:latin typeface="Calibri"/>
                <a:ea typeface="Calibri"/>
                <a:cs typeface="Calibri"/>
                <a:sym typeface="Calibri"/>
              </a:rPr>
              <a:t> A recent engagement project – Military English materials development</a:t>
            </a:r>
            <a:r>
              <a:rPr lang="en-AU" sz="2400" dirty="0">
                <a:solidFill>
                  <a:schemeClr val="dk1"/>
                </a:solidFill>
                <a:latin typeface="Calibri"/>
                <a:ea typeface="Calibri"/>
                <a:cs typeface="Calibri"/>
                <a:sym typeface="Calibri"/>
              </a:rPr>
              <a:t>. </a:t>
            </a:r>
            <a:r>
              <a:rPr lang="en-AU" sz="2400" b="0" i="0" u="none" strike="noStrike" cap="none" dirty="0">
                <a:solidFill>
                  <a:schemeClr val="dk1"/>
                </a:solidFill>
                <a:latin typeface="Calibri"/>
                <a:ea typeface="Calibri"/>
                <a:cs typeface="Calibri"/>
                <a:sym typeface="Calibri"/>
              </a:rPr>
              <a:t>Why? For whom?</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Noto Sans Symbols"/>
              <a:buChar char="❖"/>
            </a:pPr>
            <a:r>
              <a:rPr lang="en-AU" sz="2400" b="0" i="0" u="none" strike="noStrike" cap="none" dirty="0">
                <a:solidFill>
                  <a:schemeClr val="dk1"/>
                </a:solidFill>
                <a:latin typeface="Calibri"/>
                <a:ea typeface="Calibri"/>
                <a:cs typeface="Calibri"/>
                <a:sym typeface="Calibri"/>
              </a:rPr>
              <a:t>Materials development challenges and considerations – language, ESP syllabus, target audience, resources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1242000" y="1709739"/>
            <a:ext cx="7695911" cy="28527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500"/>
              <a:buFont typeface="Calibri"/>
              <a:buNone/>
            </a:pPr>
            <a:endParaRPr/>
          </a:p>
        </p:txBody>
      </p:sp>
      <p:sp>
        <p:nvSpPr>
          <p:cNvPr id="408" name="Google Shape;408;p51"/>
          <p:cNvSpPr txBox="1">
            <a:spLocks noGrp="1"/>
          </p:cNvSpPr>
          <p:nvPr>
            <p:ph type="body" idx="1"/>
          </p:nvPr>
        </p:nvSpPr>
        <p:spPr>
          <a:xfrm>
            <a:off x="1242000" y="4589464"/>
            <a:ext cx="7695911" cy="15001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750"/>
              </a:spcBef>
              <a:spcAft>
                <a:spcPts val="0"/>
              </a:spcAft>
              <a:buClr>
                <a:srgbClr val="3A3838"/>
              </a:buClr>
              <a:buSzPts val="1800"/>
              <a:buFont typeface="Arial"/>
              <a:buNone/>
            </a:pPr>
            <a:endParaRPr/>
          </a:p>
        </p:txBody>
      </p:sp>
      <p:pic>
        <p:nvPicPr>
          <p:cNvPr id="409" name="Google Shape;409;p51"/>
          <p:cNvPicPr preferRelativeResize="0">
            <a:picLocks noGrp="1"/>
          </p:cNvPicPr>
          <p:nvPr>
            <p:ph type="body" idx="1"/>
          </p:nvPr>
        </p:nvPicPr>
        <p:blipFill rotWithShape="1">
          <a:blip r:embed="rId3">
            <a:alphaModFix/>
          </a:blip>
          <a:srcRect/>
          <a:stretch/>
        </p:blipFill>
        <p:spPr>
          <a:xfrm>
            <a:off x="5577929" y="1571625"/>
            <a:ext cx="3142871" cy="41923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5"/>
          <p:cNvSpPr txBox="1">
            <a:spLocks noGrp="1"/>
          </p:cNvSpPr>
          <p:nvPr>
            <p:ph type="title"/>
          </p:nvPr>
        </p:nvSpPr>
        <p:spPr>
          <a:xfrm>
            <a:off x="1313562" y="318349"/>
            <a:ext cx="7695000" cy="900000"/>
          </a:xfrm>
          <a:prstGeom prst="rect">
            <a:avLst/>
          </a:prstGeom>
          <a:noFill/>
          <a:ln>
            <a:noFill/>
          </a:ln>
        </p:spPr>
        <p:txBody>
          <a:bodyPr spcFirstLastPara="1" wrap="square" lIns="90000" tIns="46800" rIns="90000" bIns="36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dirty="0"/>
              <a:t>Defence International Training</a:t>
            </a:r>
            <a:br>
              <a:rPr lang="en-AU" dirty="0"/>
            </a:br>
            <a:r>
              <a:rPr lang="en-AU" dirty="0"/>
              <a:t> Centre (</a:t>
            </a:r>
            <a:r>
              <a:rPr lang="en-AU" dirty="0" err="1"/>
              <a:t>DITC</a:t>
            </a:r>
            <a:r>
              <a:rPr lang="en-AU" dirty="0"/>
              <a:t>)</a:t>
            </a:r>
            <a:endParaRPr dirty="0"/>
          </a:p>
        </p:txBody>
      </p:sp>
      <p:sp>
        <p:nvSpPr>
          <p:cNvPr id="106" name="Google Shape;106;p5"/>
          <p:cNvSpPr txBox="1">
            <a:spLocks noGrp="1"/>
          </p:cNvSpPr>
          <p:nvPr>
            <p:ph type="body" idx="1"/>
          </p:nvPr>
        </p:nvSpPr>
        <p:spPr>
          <a:xfrm>
            <a:off x="1242000" y="1411550"/>
            <a:ext cx="7695911" cy="46781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2400"/>
              <a:buNone/>
            </a:pPr>
            <a:endParaRPr dirty="0"/>
          </a:p>
        </p:txBody>
      </p:sp>
      <p:cxnSp>
        <p:nvCxnSpPr>
          <p:cNvPr id="135" name="Google Shape;135;p5"/>
          <p:cNvCxnSpPr/>
          <p:nvPr/>
        </p:nvCxnSpPr>
        <p:spPr>
          <a:xfrm>
            <a:off x="6072996" y="3605842"/>
            <a:ext cx="0" cy="347268"/>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2" name="Diagram 1">
            <a:extLst>
              <a:ext uri="{FF2B5EF4-FFF2-40B4-BE49-F238E27FC236}">
                <a16:creationId xmlns:a16="http://schemas.microsoft.com/office/drawing/2014/main" id="{C55F46B6-BAFF-5F2A-CA3F-4D663DBC6F15}"/>
              </a:ext>
            </a:extLst>
          </p:cNvPr>
          <p:cNvGraphicFramePr/>
          <p:nvPr>
            <p:extLst>
              <p:ext uri="{D42A27DB-BD31-4B8C-83A1-F6EECF244321}">
                <p14:modId xmlns:p14="http://schemas.microsoft.com/office/powerpoint/2010/main" val="1828256183"/>
              </p:ext>
            </p:extLst>
          </p:nvPr>
        </p:nvGraphicFramePr>
        <p:xfrm>
          <a:off x="3386318" y="669679"/>
          <a:ext cx="5679097" cy="3781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4" name="Google Shape;104;p5"/>
          <p:cNvPicPr preferRelativeResize="0"/>
          <p:nvPr/>
        </p:nvPicPr>
        <p:blipFill rotWithShape="1">
          <a:blip r:embed="rId8">
            <a:alphaModFix/>
          </a:blip>
          <a:srcRect/>
          <a:stretch/>
        </p:blipFill>
        <p:spPr>
          <a:xfrm>
            <a:off x="270905" y="4644529"/>
            <a:ext cx="5345625" cy="24921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142" name="Google Shape;142;p6"/>
          <p:cNvSpPr txBox="1">
            <a:spLocks noGrp="1"/>
          </p:cNvSpPr>
          <p:nvPr>
            <p:ph type="body" idx="1"/>
          </p:nvPr>
        </p:nvSpPr>
        <p:spPr>
          <a:xfrm>
            <a:off x="1242000" y="1572403"/>
            <a:ext cx="3695410" cy="435133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rgbClr val="1F3864"/>
              </a:buClr>
              <a:buSzPts val="1800"/>
              <a:buChar char="•"/>
            </a:pPr>
            <a:r>
              <a:rPr lang="en-AU"/>
              <a:t>Insert image of ditc</a:t>
            </a:r>
            <a:endParaRPr/>
          </a:p>
        </p:txBody>
      </p:sp>
      <p:pic>
        <p:nvPicPr>
          <p:cNvPr id="143" name="Google Shape;143;p6"/>
          <p:cNvPicPr preferRelativeResize="0">
            <a:picLocks noGrp="1"/>
          </p:cNvPicPr>
          <p:nvPr>
            <p:ph type="body" idx="2"/>
          </p:nvPr>
        </p:nvPicPr>
        <p:blipFill rotWithShape="1">
          <a:blip r:embed="rId3">
            <a:alphaModFix/>
          </a:blip>
          <a:srcRect/>
          <a:stretch/>
        </p:blipFill>
        <p:spPr>
          <a:xfrm>
            <a:off x="4098628" y="430732"/>
            <a:ext cx="4678173" cy="2402275"/>
          </a:xfrm>
          <a:prstGeom prst="rect">
            <a:avLst/>
          </a:prstGeom>
          <a:noFill/>
          <a:ln>
            <a:noFill/>
          </a:ln>
        </p:spPr>
      </p:pic>
      <p:pic>
        <p:nvPicPr>
          <p:cNvPr id="144" name="Google Shape;144;p6"/>
          <p:cNvPicPr preferRelativeResize="0"/>
          <p:nvPr/>
        </p:nvPicPr>
        <p:blipFill rotWithShape="1">
          <a:blip r:embed="rId4">
            <a:alphaModFix/>
          </a:blip>
          <a:srcRect/>
          <a:stretch/>
        </p:blipFill>
        <p:spPr>
          <a:xfrm>
            <a:off x="1308832" y="365125"/>
            <a:ext cx="2934768" cy="3266614"/>
          </a:xfrm>
          <a:prstGeom prst="rect">
            <a:avLst/>
          </a:prstGeom>
          <a:noFill/>
          <a:ln>
            <a:noFill/>
          </a:ln>
        </p:spPr>
      </p:pic>
      <p:pic>
        <p:nvPicPr>
          <p:cNvPr id="145" name="Google Shape;145;p6"/>
          <p:cNvPicPr preferRelativeResize="0"/>
          <p:nvPr/>
        </p:nvPicPr>
        <p:blipFill rotWithShape="1">
          <a:blip r:embed="rId5">
            <a:alphaModFix/>
          </a:blip>
          <a:srcRect/>
          <a:stretch/>
        </p:blipFill>
        <p:spPr>
          <a:xfrm>
            <a:off x="1241999" y="3881141"/>
            <a:ext cx="4778054" cy="2823127"/>
          </a:xfrm>
          <a:prstGeom prst="rect">
            <a:avLst/>
          </a:prstGeom>
          <a:noFill/>
          <a:ln>
            <a:noFill/>
          </a:ln>
        </p:spPr>
      </p:pic>
      <p:pic>
        <p:nvPicPr>
          <p:cNvPr id="146" name="Google Shape;146;p6"/>
          <p:cNvPicPr preferRelativeResize="0"/>
          <p:nvPr/>
        </p:nvPicPr>
        <p:blipFill rotWithShape="1">
          <a:blip r:embed="rId6">
            <a:alphaModFix/>
          </a:blip>
          <a:srcRect/>
          <a:stretch/>
        </p:blipFill>
        <p:spPr>
          <a:xfrm>
            <a:off x="6020053" y="2493354"/>
            <a:ext cx="2916946" cy="42423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pic>
        <p:nvPicPr>
          <p:cNvPr id="153" name="Google Shape;153;p7"/>
          <p:cNvPicPr preferRelativeResize="0">
            <a:picLocks noGrp="1"/>
          </p:cNvPicPr>
          <p:nvPr>
            <p:ph type="body" idx="1"/>
          </p:nvPr>
        </p:nvPicPr>
        <p:blipFill rotWithShape="1">
          <a:blip r:embed="rId3">
            <a:alphaModFix/>
          </a:blip>
          <a:srcRect/>
          <a:stretch/>
        </p:blipFill>
        <p:spPr>
          <a:xfrm>
            <a:off x="1309625" y="365125"/>
            <a:ext cx="3892898" cy="2745468"/>
          </a:xfrm>
          <a:prstGeom prst="rect">
            <a:avLst/>
          </a:prstGeom>
          <a:noFill/>
          <a:ln>
            <a:noFill/>
          </a:ln>
        </p:spPr>
      </p:pic>
      <p:pic>
        <p:nvPicPr>
          <p:cNvPr id="154" name="Google Shape;154;p7"/>
          <p:cNvPicPr preferRelativeResize="0">
            <a:picLocks noGrp="1"/>
          </p:cNvPicPr>
          <p:nvPr>
            <p:ph type="body" idx="2"/>
          </p:nvPr>
        </p:nvPicPr>
        <p:blipFill rotWithShape="1">
          <a:blip r:embed="rId4">
            <a:alphaModFix/>
          </a:blip>
          <a:srcRect/>
          <a:stretch/>
        </p:blipFill>
        <p:spPr>
          <a:xfrm>
            <a:off x="5241299" y="246815"/>
            <a:ext cx="3695700" cy="3910027"/>
          </a:xfrm>
          <a:prstGeom prst="rect">
            <a:avLst/>
          </a:prstGeom>
          <a:noFill/>
          <a:ln>
            <a:noFill/>
          </a:ln>
        </p:spPr>
      </p:pic>
      <p:pic>
        <p:nvPicPr>
          <p:cNvPr id="155" name="Google Shape;155;p7"/>
          <p:cNvPicPr preferRelativeResize="0"/>
          <p:nvPr/>
        </p:nvPicPr>
        <p:blipFill rotWithShape="1">
          <a:blip r:embed="rId5">
            <a:alphaModFix/>
          </a:blip>
          <a:srcRect/>
          <a:stretch/>
        </p:blipFill>
        <p:spPr>
          <a:xfrm>
            <a:off x="1099757" y="2840757"/>
            <a:ext cx="3117224" cy="3699429"/>
          </a:xfrm>
          <a:prstGeom prst="rect">
            <a:avLst/>
          </a:prstGeom>
          <a:noFill/>
          <a:ln>
            <a:noFill/>
          </a:ln>
        </p:spPr>
      </p:pic>
      <p:pic>
        <p:nvPicPr>
          <p:cNvPr id="156" name="Google Shape;156;p7"/>
          <p:cNvPicPr preferRelativeResize="0"/>
          <p:nvPr/>
        </p:nvPicPr>
        <p:blipFill rotWithShape="1">
          <a:blip r:embed="rId6">
            <a:alphaModFix/>
          </a:blip>
          <a:srcRect/>
          <a:stretch/>
        </p:blipFill>
        <p:spPr>
          <a:xfrm>
            <a:off x="4452955" y="3229085"/>
            <a:ext cx="4194324" cy="34311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163" name="Google Shape;163;p8"/>
          <p:cNvSpPr txBox="1">
            <a:spLocks noGrp="1"/>
          </p:cNvSpPr>
          <p:nvPr>
            <p:ph type="body" idx="1"/>
          </p:nvPr>
        </p:nvSpPr>
        <p:spPr>
          <a:xfrm>
            <a:off x="1156271" y="514366"/>
            <a:ext cx="3695410" cy="5829267"/>
          </a:xfrm>
          <a:prstGeom prst="rect">
            <a:avLst/>
          </a:prstGeom>
          <a:noFill/>
          <a:ln>
            <a:noFill/>
          </a:ln>
        </p:spPr>
        <p:txBody>
          <a:bodyPr spcFirstLastPara="1" wrap="square" lIns="91425" tIns="45700" rIns="91425" bIns="45700" anchor="t" anchorCtr="0">
            <a:normAutofit fontScale="92500" lnSpcReduction="10000"/>
          </a:bodyPr>
          <a:lstStyle/>
          <a:p>
            <a:pPr marL="171450" lvl="0" indent="-171450" algn="l" rtl="0">
              <a:lnSpc>
                <a:spcPct val="90000"/>
              </a:lnSpc>
              <a:spcBef>
                <a:spcPts val="0"/>
              </a:spcBef>
              <a:spcAft>
                <a:spcPts val="0"/>
              </a:spcAft>
              <a:buClr>
                <a:schemeClr val="dk1"/>
              </a:buClr>
              <a:buSzPct val="100000"/>
              <a:buChar char="•"/>
            </a:pPr>
            <a:r>
              <a:rPr lang="en-AU" sz="2200">
                <a:solidFill>
                  <a:schemeClr val="dk1"/>
                </a:solidFill>
              </a:rPr>
              <a:t>Students from the Indo-Pacific region, Southeast and North Asia e.g. Indonesia, Malaysia, Timor Leste, Thailand, Vietnam, Laos, Cambodia,  and Japan, Mongolia, India, Pakistan, the Pacific (Tonga, Fiji, Vanuatu, Solomon Islands etc) and the Middle East (UAE, Iraq, Jordan)</a:t>
            </a:r>
            <a:endParaRPr/>
          </a:p>
          <a:p>
            <a:pPr marL="171450" lvl="0" indent="-171450" algn="l" rtl="0">
              <a:lnSpc>
                <a:spcPct val="90000"/>
              </a:lnSpc>
              <a:spcBef>
                <a:spcPts val="750"/>
              </a:spcBef>
              <a:spcAft>
                <a:spcPts val="0"/>
              </a:spcAft>
              <a:buClr>
                <a:schemeClr val="dk1"/>
              </a:buClr>
              <a:buSzPct val="100000"/>
              <a:buChar char="•"/>
            </a:pPr>
            <a:r>
              <a:rPr lang="en-AU" sz="2200">
                <a:solidFill>
                  <a:schemeClr val="dk1"/>
                </a:solidFill>
              </a:rPr>
              <a:t>Approx 1000 students per year. </a:t>
            </a:r>
            <a:endParaRPr/>
          </a:p>
          <a:p>
            <a:pPr marL="171450" lvl="0" indent="-171450" algn="l" rtl="0">
              <a:lnSpc>
                <a:spcPct val="90000"/>
              </a:lnSpc>
              <a:spcBef>
                <a:spcPts val="750"/>
              </a:spcBef>
              <a:spcAft>
                <a:spcPts val="0"/>
              </a:spcAft>
              <a:buClr>
                <a:schemeClr val="dk1"/>
              </a:buClr>
              <a:buSzPct val="100000"/>
              <a:buChar char="•"/>
            </a:pPr>
            <a:r>
              <a:rPr lang="en-AU" sz="2200">
                <a:solidFill>
                  <a:schemeClr val="dk1"/>
                </a:solidFill>
              </a:rPr>
              <a:t>Major business: </a:t>
            </a:r>
            <a:endParaRPr/>
          </a:p>
          <a:p>
            <a:pPr marL="457200" lvl="0" indent="-457200" algn="l" rtl="0">
              <a:lnSpc>
                <a:spcPct val="90000"/>
              </a:lnSpc>
              <a:spcBef>
                <a:spcPts val="750"/>
              </a:spcBef>
              <a:spcAft>
                <a:spcPts val="0"/>
              </a:spcAft>
              <a:buClr>
                <a:schemeClr val="dk1"/>
              </a:buClr>
              <a:buSzPct val="100000"/>
              <a:buAutoNum type="alphaLcParenBoth"/>
            </a:pPr>
            <a:r>
              <a:rPr lang="en-AU" sz="2200">
                <a:solidFill>
                  <a:schemeClr val="dk1"/>
                </a:solidFill>
              </a:rPr>
              <a:t>teach English language at Pre-Int, Int and Advanced levels, </a:t>
            </a:r>
            <a:endParaRPr/>
          </a:p>
          <a:p>
            <a:pPr marL="457200" lvl="0" indent="-457200" algn="l" rtl="0">
              <a:lnSpc>
                <a:spcPct val="90000"/>
              </a:lnSpc>
              <a:spcBef>
                <a:spcPts val="750"/>
              </a:spcBef>
              <a:spcAft>
                <a:spcPts val="0"/>
              </a:spcAft>
              <a:buClr>
                <a:schemeClr val="dk1"/>
              </a:buClr>
              <a:buSzPct val="100000"/>
              <a:buAutoNum type="alphaLcParenBoth"/>
            </a:pPr>
            <a:r>
              <a:rPr lang="en-AU" sz="2200">
                <a:solidFill>
                  <a:schemeClr val="dk1"/>
                </a:solidFill>
              </a:rPr>
              <a:t>academic and military prep courses, </a:t>
            </a:r>
            <a:endParaRPr/>
          </a:p>
          <a:p>
            <a:pPr marL="457200" lvl="0" indent="-457200" algn="l" rtl="0">
              <a:lnSpc>
                <a:spcPct val="90000"/>
              </a:lnSpc>
              <a:spcBef>
                <a:spcPts val="750"/>
              </a:spcBef>
              <a:spcAft>
                <a:spcPts val="0"/>
              </a:spcAft>
              <a:buClr>
                <a:schemeClr val="dk1"/>
              </a:buClr>
              <a:buSzPct val="100000"/>
              <a:buAutoNum type="alphaLcParenBoth"/>
            </a:pPr>
            <a:r>
              <a:rPr lang="en-AU" sz="2200">
                <a:solidFill>
                  <a:schemeClr val="dk1"/>
                </a:solidFill>
              </a:rPr>
              <a:t>train English language teachers from region in beginner through to advanced methodology.</a:t>
            </a:r>
            <a:endParaRPr/>
          </a:p>
          <a:p>
            <a:pPr marL="171450" lvl="0" indent="-83375" algn="l" rtl="0">
              <a:lnSpc>
                <a:spcPct val="90000"/>
              </a:lnSpc>
              <a:spcBef>
                <a:spcPts val="750"/>
              </a:spcBef>
              <a:spcAft>
                <a:spcPts val="0"/>
              </a:spcAft>
              <a:buClr>
                <a:srgbClr val="1F3864"/>
              </a:buClr>
              <a:buSzPct val="100000"/>
              <a:buNone/>
            </a:pPr>
            <a:endParaRPr sz="1500"/>
          </a:p>
        </p:txBody>
      </p:sp>
      <p:pic>
        <p:nvPicPr>
          <p:cNvPr id="164" name="Google Shape;164;p8"/>
          <p:cNvPicPr preferRelativeResize="0">
            <a:picLocks noGrp="1"/>
          </p:cNvPicPr>
          <p:nvPr>
            <p:ph type="body" idx="2"/>
          </p:nvPr>
        </p:nvPicPr>
        <p:blipFill rotWithShape="1">
          <a:blip r:embed="rId3">
            <a:alphaModFix/>
          </a:blip>
          <a:srcRect/>
          <a:stretch/>
        </p:blipFill>
        <p:spPr>
          <a:xfrm>
            <a:off x="4681099" y="4013054"/>
            <a:ext cx="4258139" cy="1868409"/>
          </a:xfrm>
          <a:prstGeom prst="rect">
            <a:avLst/>
          </a:prstGeom>
          <a:noFill/>
          <a:ln>
            <a:noFill/>
          </a:ln>
        </p:spPr>
      </p:pic>
      <p:pic>
        <p:nvPicPr>
          <p:cNvPr id="165" name="Google Shape;165;p8"/>
          <p:cNvPicPr preferRelativeResize="0"/>
          <p:nvPr/>
        </p:nvPicPr>
        <p:blipFill rotWithShape="1">
          <a:blip r:embed="rId4">
            <a:alphaModFix/>
          </a:blip>
          <a:srcRect/>
          <a:stretch/>
        </p:blipFill>
        <p:spPr>
          <a:xfrm>
            <a:off x="4851681" y="746751"/>
            <a:ext cx="3916974" cy="24359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1241999" y="365125"/>
            <a:ext cx="7695000" cy="900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Calibri"/>
              <a:buNone/>
            </a:pPr>
            <a:r>
              <a:rPr lang="en-AU"/>
              <a:t>DITC’s Military English project:  definition, aim</a:t>
            </a:r>
            <a:endParaRPr/>
          </a:p>
        </p:txBody>
      </p:sp>
      <p:sp>
        <p:nvSpPr>
          <p:cNvPr id="172" name="Google Shape;172;p9"/>
          <p:cNvSpPr txBox="1">
            <a:spLocks noGrp="1"/>
          </p:cNvSpPr>
          <p:nvPr>
            <p:ph type="body" idx="1"/>
          </p:nvPr>
        </p:nvSpPr>
        <p:spPr>
          <a:xfrm>
            <a:off x="1110343" y="1147860"/>
            <a:ext cx="4272148" cy="5652989"/>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000"/>
              <a:buChar char="•"/>
            </a:pPr>
            <a:r>
              <a:rPr lang="en-AU" sz="2000">
                <a:solidFill>
                  <a:srgbClr val="7F7F7F"/>
                </a:solidFill>
              </a:rPr>
              <a:t>Military English is defined by Defence International Training Centre (DITC) as an area of English for Specific Purposes which uses </a:t>
            </a:r>
            <a:r>
              <a:rPr lang="en-AU" sz="2000" b="1">
                <a:solidFill>
                  <a:schemeClr val="dk1"/>
                </a:solidFill>
              </a:rPr>
              <a:t>military contexts to teach military specific language</a:t>
            </a:r>
            <a:r>
              <a:rPr lang="en-AU" sz="2000">
                <a:solidFill>
                  <a:schemeClr val="dk1"/>
                </a:solidFill>
              </a:rPr>
              <a:t>, </a:t>
            </a:r>
            <a:r>
              <a:rPr lang="en-AU" sz="2000">
                <a:solidFill>
                  <a:srgbClr val="7F7F7F"/>
                </a:solidFill>
              </a:rPr>
              <a:t>for the purpose of meeting the language and communication needs of military personnel engaged </a:t>
            </a:r>
            <a:r>
              <a:rPr lang="en-AU" sz="2000">
                <a:solidFill>
                  <a:schemeClr val="dk1"/>
                </a:solidFill>
              </a:rPr>
              <a:t>in </a:t>
            </a:r>
            <a:r>
              <a:rPr lang="en-AU" sz="2000" b="1">
                <a:solidFill>
                  <a:schemeClr val="dk1"/>
                </a:solidFill>
              </a:rPr>
              <a:t>international cooperation </a:t>
            </a:r>
            <a:r>
              <a:rPr lang="en-AU" sz="2000">
                <a:solidFill>
                  <a:schemeClr val="dk1"/>
                </a:solidFill>
              </a:rPr>
              <a:t>assignments.</a:t>
            </a:r>
            <a:endParaRPr/>
          </a:p>
          <a:p>
            <a:pPr marL="171450" lvl="0" indent="-171450" algn="l" rtl="0">
              <a:lnSpc>
                <a:spcPct val="90000"/>
              </a:lnSpc>
              <a:spcBef>
                <a:spcPts val="750"/>
              </a:spcBef>
              <a:spcAft>
                <a:spcPts val="0"/>
              </a:spcAft>
              <a:buClr>
                <a:schemeClr val="dk1"/>
              </a:buClr>
              <a:buSzPts val="2000"/>
              <a:buChar char="•"/>
            </a:pPr>
            <a:r>
              <a:rPr lang="en-AU" sz="2000">
                <a:solidFill>
                  <a:schemeClr val="dk1"/>
                </a:solidFill>
              </a:rPr>
              <a:t>Aim: to </a:t>
            </a:r>
            <a:r>
              <a:rPr lang="en-AU" sz="2000" b="1">
                <a:solidFill>
                  <a:schemeClr val="dk1"/>
                </a:solidFill>
              </a:rPr>
              <a:t>develop up-to-date, stand-alone, classroom-ready</a:t>
            </a:r>
            <a:r>
              <a:rPr lang="en-AU" sz="2000">
                <a:solidFill>
                  <a:schemeClr val="dk1"/>
                </a:solidFill>
              </a:rPr>
              <a:t> </a:t>
            </a:r>
            <a:r>
              <a:rPr lang="en-AU" sz="2000">
                <a:solidFill>
                  <a:srgbClr val="7F7F7F"/>
                </a:solidFill>
              </a:rPr>
              <a:t>resources relevant to Australia’s partners in the region, to support a move away from older resources as the core materials</a:t>
            </a:r>
            <a:r>
              <a:rPr lang="en-AU" sz="2000">
                <a:solidFill>
                  <a:schemeClr val="dk1"/>
                </a:solidFill>
              </a:rPr>
              <a:t>, to </a:t>
            </a:r>
            <a:r>
              <a:rPr lang="en-AU" sz="2000" b="1">
                <a:solidFill>
                  <a:schemeClr val="dk1"/>
                </a:solidFill>
              </a:rPr>
              <a:t>support teachers professionally </a:t>
            </a:r>
            <a:r>
              <a:rPr lang="en-AU" sz="2000">
                <a:solidFill>
                  <a:srgbClr val="7F7F7F"/>
                </a:solidFill>
              </a:rPr>
              <a:t>to integrate these materials into their own ‘Military English’ syllabi</a:t>
            </a:r>
            <a:endParaRPr>
              <a:solidFill>
                <a:srgbClr val="7F7F7F"/>
              </a:solidFill>
            </a:endParaRPr>
          </a:p>
        </p:txBody>
      </p:sp>
      <p:sp>
        <p:nvSpPr>
          <p:cNvPr id="173" name="Google Shape;173;p9"/>
          <p:cNvSpPr txBox="1">
            <a:spLocks noGrp="1"/>
          </p:cNvSpPr>
          <p:nvPr>
            <p:ph type="body" idx="2"/>
          </p:nvPr>
        </p:nvSpPr>
        <p:spPr>
          <a:xfrm>
            <a:off x="5241590" y="1572403"/>
            <a:ext cx="3695410" cy="4351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750"/>
              </a:spcBef>
              <a:spcAft>
                <a:spcPts val="0"/>
              </a:spcAft>
              <a:buClr>
                <a:srgbClr val="1F3864"/>
              </a:buClr>
              <a:buSzPts val="1800"/>
              <a:buFont typeface="Arial"/>
              <a:buNone/>
            </a:pPr>
            <a:endParaRPr/>
          </a:p>
        </p:txBody>
      </p:sp>
      <p:pic>
        <p:nvPicPr>
          <p:cNvPr id="174" name="Google Shape;174;p9"/>
          <p:cNvPicPr preferRelativeResize="0"/>
          <p:nvPr/>
        </p:nvPicPr>
        <p:blipFill rotWithShape="1">
          <a:blip r:embed="rId3">
            <a:alphaModFix/>
          </a:blip>
          <a:srcRect l="24545" t="18450" r="20400" b="-12985"/>
          <a:stretch/>
        </p:blipFill>
        <p:spPr>
          <a:xfrm>
            <a:off x="5382491" y="1698197"/>
            <a:ext cx="3487189" cy="4469847"/>
          </a:xfrm>
          <a:prstGeom prst="rect">
            <a:avLst/>
          </a:prstGeom>
          <a:noFill/>
          <a:ln>
            <a:noFill/>
          </a:ln>
        </p:spPr>
      </p:pic>
      <p:sp>
        <p:nvSpPr>
          <p:cNvPr id="2" name="TextBox 1">
            <a:extLst>
              <a:ext uri="{FF2B5EF4-FFF2-40B4-BE49-F238E27FC236}">
                <a16:creationId xmlns:a16="http://schemas.microsoft.com/office/drawing/2014/main" id="{A7974867-A0C0-EA11-5B2C-5167A6FAF842}"/>
              </a:ext>
            </a:extLst>
          </p:cNvPr>
          <p:cNvSpPr txBox="1"/>
          <p:nvPr/>
        </p:nvSpPr>
        <p:spPr>
          <a:xfrm>
            <a:off x="5523392" y="6058894"/>
            <a:ext cx="3135578" cy="738664"/>
          </a:xfrm>
          <a:prstGeom prst="rect">
            <a:avLst/>
          </a:prstGeom>
          <a:noFill/>
        </p:spPr>
        <p:txBody>
          <a:bodyPr wrap="square" rtlCol="0">
            <a:spAutoFit/>
          </a:bodyPr>
          <a:lstStyle/>
          <a:p>
            <a:r>
              <a:rPr lang="en-AU" dirty="0"/>
              <a:t>*</a:t>
            </a:r>
            <a:r>
              <a:rPr lang="en-AU" i="1" dirty="0" err="1"/>
              <a:t>CSSL</a:t>
            </a:r>
            <a:r>
              <a:rPr lang="en-AU" i="1" dirty="0"/>
              <a:t> = a partner language school, in the Royal Cambodian Armed Forces</a:t>
            </a:r>
          </a:p>
        </p:txBody>
      </p:sp>
    </p:spTree>
  </p:cSld>
  <p:clrMapOvr>
    <a:masterClrMapping/>
  </p:clrMapOvr>
</p:sld>
</file>

<file path=ppt/theme/theme1.xml><?xml version="1.0" encoding="utf-8"?>
<a:theme xmlns:a="http://schemas.openxmlformats.org/drawingml/2006/main" name="Theme1">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9104</Words>
  <Application>Microsoft Office PowerPoint</Application>
  <PresentationFormat>On-screen Show (4:3)</PresentationFormat>
  <Paragraphs>564</Paragraphs>
  <Slides>40</Slides>
  <Notes>40</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Wingdings</vt:lpstr>
      <vt:lpstr>Open Sans</vt:lpstr>
      <vt:lpstr>Manrope</vt:lpstr>
      <vt:lpstr>Arial</vt:lpstr>
      <vt:lpstr>Noto Sans Symbols</vt:lpstr>
      <vt:lpstr>Times New Roman</vt:lpstr>
      <vt:lpstr>Blackadder ITC</vt:lpstr>
      <vt:lpstr>Calibri</vt:lpstr>
      <vt:lpstr>Theme1</vt:lpstr>
      <vt:lpstr>PowerPoint Presentation</vt:lpstr>
      <vt:lpstr>Challenges in defining military English vocabulary for low level English learners</vt:lpstr>
      <vt:lpstr> ‘Military English’</vt:lpstr>
      <vt:lpstr>Scope</vt:lpstr>
      <vt:lpstr>Defence International Training  Centre (DITC)</vt:lpstr>
      <vt:lpstr>PowerPoint Presentation</vt:lpstr>
      <vt:lpstr>PowerPoint Presentation</vt:lpstr>
      <vt:lpstr>PowerPoint Presentation</vt:lpstr>
      <vt:lpstr>DITC’s Military English project:  definition, aim</vt:lpstr>
      <vt:lpstr>PowerPoint Presentation</vt:lpstr>
      <vt:lpstr>Military English project: Current state </vt:lpstr>
      <vt:lpstr>PowerPoint Presentation</vt:lpstr>
      <vt:lpstr>PowerPoint Presentation</vt:lpstr>
      <vt:lpstr>PowerPoint Presentation</vt:lpstr>
      <vt:lpstr>Materials development and vocabulary definitions: challenges</vt:lpstr>
      <vt:lpstr>Materials development and vocabulary definitions: challenges</vt:lpstr>
      <vt:lpstr>Challenges defining military terminology: language in context</vt:lpstr>
      <vt:lpstr>PowerPoint Presentation</vt:lpstr>
      <vt:lpstr>Challenges defining military terminology: language level and the nature of ESP</vt:lpstr>
      <vt:lpstr>Challenges defining military terminology: defining for low level learners</vt:lpstr>
      <vt:lpstr>Military English project: Materials development - sample </vt:lpstr>
      <vt:lpstr>Challenges defining military terminology: resources used for definitions</vt:lpstr>
      <vt:lpstr>Challenges defining military terminology: new tech resources</vt:lpstr>
      <vt:lpstr>Sources of definitions: new tech resources (Chat GPT)</vt:lpstr>
      <vt:lpstr>Summary: considerations for defining military English for low levels</vt:lpstr>
      <vt:lpstr>Question Time</vt:lpstr>
      <vt:lpstr>Reference List</vt:lpstr>
      <vt:lpstr>Reference List</vt:lpstr>
      <vt:lpstr>PowerPoint Presentation</vt:lpstr>
      <vt:lpstr>PowerPoint Presentation</vt:lpstr>
      <vt:lpstr>Sources of definitions</vt:lpstr>
      <vt:lpstr>Sources of definitions</vt:lpstr>
      <vt:lpstr>The Oxford Essential Dictionary of the US Military</vt:lpstr>
      <vt:lpstr>Department of Defense Dictionary of Military and Associated Terms</vt:lpstr>
      <vt:lpstr>Military English project: Materials development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Walters, Kristin MS</dc:creator>
  <cp:lastModifiedBy>Kristin Walters</cp:lastModifiedBy>
  <cp:revision>1</cp:revision>
  <dcterms:created xsi:type="dcterms:W3CDTF">2024-02-21T05:21:18Z</dcterms:created>
  <dcterms:modified xsi:type="dcterms:W3CDTF">2024-04-09T21:01:41Z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BN7700648</vt:lpwstr>
  </property>
  <property fmtid="{D5CDD505-2E9C-101B-9397-08002B2CF9AE}" pid="4" name="Objective-Title">
    <vt:lpwstr>DITC Presentation Standard Screen 4x3</vt:lpwstr>
  </property>
  <property fmtid="{D5CDD505-2E9C-101B-9397-08002B2CF9AE}" pid="5" name="Objective-Comment">
    <vt:lpwstr/>
  </property>
  <property fmtid="{D5CDD505-2E9C-101B-9397-08002B2CF9AE}" pid="6" name="Objective-CreationStamp">
    <vt:filetime>2019-07-21T21:25:33Z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2021-12-12T22:45:12Z</vt:filetime>
  </property>
  <property fmtid="{D5CDD505-2E9C-101B-9397-08002B2CF9AE}" pid="10" name="Objective-ModificationStamp">
    <vt:filetime>2021-12-12T22:45:12Z</vt:filetime>
  </property>
  <property fmtid="{D5CDD505-2E9C-101B-9397-08002B2CF9AE}" pid="11" name="Objective-Owner">
    <vt:lpwstr>Defence</vt:lpwstr>
  </property>
  <property fmtid="{D5CDD505-2E9C-101B-9397-08002B2CF9AE}" pid="12" name="Objective-Path">
    <vt:lpwstr>Objective Global Folder - PROD:Defence Business Units:Associate Secretary Organisation:Defence People Group:Chief of Personnel - Military Personnel Organisation:Australian Defence College:ADFTC : Australian Defence Force Training Centre:ADFTC - Internal A</vt:lpwstr>
  </property>
  <property fmtid="{D5CDD505-2E9C-101B-9397-08002B2CF9AE}" pid="13" name="Objective-Parent">
    <vt:lpwstr>DITC Training Templates</vt:lpwstr>
  </property>
  <property fmtid="{D5CDD505-2E9C-101B-9397-08002B2CF9AE}" pid="14" name="Objective-State">
    <vt:lpwstr>Published</vt:lpwstr>
  </property>
  <property fmtid="{D5CDD505-2E9C-101B-9397-08002B2CF9AE}" pid="15" name="Objective-Version">
    <vt:lpwstr>3.0</vt:lpwstr>
  </property>
  <property fmtid="{D5CDD505-2E9C-101B-9397-08002B2CF9AE}" pid="16" name="Objective-VersionNumber">
    <vt:i4>3</vt:i4>
  </property>
  <property fmtid="{D5CDD505-2E9C-101B-9397-08002B2CF9AE}" pid="17" name="Objective-VersionComment">
    <vt:lpwstr>Updated DITC Crest</vt:lpwstr>
  </property>
  <property fmtid="{D5CDD505-2E9C-101B-9397-08002B2CF9AE}" pid="18" name="Objective-FileNumber">
    <vt:lpwstr>2020/1141348</vt:lpwstr>
  </property>
  <property fmtid="{D5CDD505-2E9C-101B-9397-08002B2CF9AE}" pid="19" name="Objective-Classification">
    <vt:lpwstr>Official</vt:lpwstr>
  </property>
  <property fmtid="{D5CDD505-2E9C-101B-9397-08002B2CF9AE}" pid="20" name="Objective-Caveats">
    <vt:lpwstr/>
  </property>
  <property fmtid="{D5CDD505-2E9C-101B-9397-08002B2CF9AE}" pid="21" name="Objective-Document Type [system]">
    <vt:lpwstr/>
  </property>
  <property fmtid="{D5CDD505-2E9C-101B-9397-08002B2CF9AE}" pid="22" name="Objective-Reason for Security Classification Change [system]">
    <vt:lpwstr/>
  </property>
</Properties>
</file>