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58" r:id="rId6"/>
    <p:sldId id="257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BC361-37CA-824A-9ECC-2470B521133E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831DF-1224-4C4D-973F-452A60662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la.org/" TargetMode="External"/><Relationship Id="rId2" Type="http://schemas.openxmlformats.org/officeDocument/2006/relationships/hyperlink" Target="http://www.dliflc.com/produc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novativelanguage.com/online-language-courses" TargetMode="External"/><Relationship Id="rId4" Type="http://schemas.openxmlformats.org/officeDocument/2006/relationships/hyperlink" Target="http://www.duolingo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NTXcpcSPPo" TargetMode="External"/><Relationship Id="rId2" Type="http://schemas.openxmlformats.org/officeDocument/2006/relationships/hyperlink" Target="http://tedxtalks.ted.com/video/Reimagining-Learning-Richard-C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li-foundation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Resources for the Independent and Collaborative Learner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 Fischer</a:t>
            </a:r>
          </a:p>
          <a:p>
            <a:r>
              <a:rPr lang="en-US" dirty="0" smtClean="0"/>
              <a:t>President, DLI Foundation</a:t>
            </a:r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73" y="431665"/>
            <a:ext cx="25241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Contact Don Fischer</a:t>
            </a:r>
            <a:br>
              <a:rPr lang="en-US" dirty="0" smtClean="0"/>
            </a:br>
            <a:r>
              <a:rPr lang="en-US" dirty="0" smtClean="0"/>
              <a:t>President, DLI Foundation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dfischer@swcp.com</a:t>
            </a:r>
            <a:endParaRPr lang="en-US" dirty="0"/>
          </a:p>
        </p:txBody>
      </p:sp>
      <p:pic>
        <p:nvPicPr>
          <p:cNvPr id="4" name="Picture 2" descr="C:\Users\donald.c.fischer\AppData\Local\Microsoft\Windows\Temporary Internet Files\Content.Outlook\FOV6K6D2\DLI Foundation6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9718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01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24594" y="63691"/>
            <a:ext cx="3257211" cy="1042286"/>
          </a:xfrm>
        </p:spPr>
        <p:txBody>
          <a:bodyPr/>
          <a:lstStyle/>
          <a:p>
            <a:pPr algn="r"/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language dictionaries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e-book grammars </a:t>
            </a:r>
            <a:endParaRPr lang="en-US" dirty="0" smtClean="0"/>
          </a:p>
          <a:p>
            <a:r>
              <a:rPr lang="en-US" dirty="0" smtClean="0"/>
              <a:t>flashcard </a:t>
            </a:r>
            <a:r>
              <a:rPr lang="en-US" dirty="0"/>
              <a:t>programs </a:t>
            </a:r>
          </a:p>
          <a:p>
            <a:r>
              <a:rPr lang="en-US" dirty="0" smtClean="0"/>
              <a:t> </a:t>
            </a:r>
            <a:r>
              <a:rPr lang="en-US" dirty="0"/>
              <a:t>smartphones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SMS messaging </a:t>
            </a:r>
            <a:endParaRPr lang="en-US" dirty="0" smtClean="0"/>
          </a:p>
          <a:p>
            <a:r>
              <a:rPr lang="en-US" sz="3200" b="0" i="0" u="none" strike="noStrike" baseline="0" dirty="0" smtClean="0">
                <a:latin typeface="Times New Roman"/>
              </a:rPr>
              <a:t> </a:t>
            </a:r>
            <a:r>
              <a:rPr lang="en-US" b="0" i="0" u="none" strike="noStrike" baseline="0" dirty="0" smtClean="0">
                <a:latin typeface="+mj-lt"/>
              </a:rPr>
              <a:t>built-in cameras </a:t>
            </a:r>
          </a:p>
          <a:p>
            <a:r>
              <a:rPr lang="en-US" dirty="0" smtClean="0"/>
              <a:t> </a:t>
            </a:r>
            <a:r>
              <a:rPr lang="en-US" dirty="0"/>
              <a:t>voice recording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file sharing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video playback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stylus text entry </a:t>
            </a:r>
            <a:endParaRPr lang="en-US" dirty="0" smtClean="0"/>
          </a:p>
          <a:p>
            <a:r>
              <a:rPr lang="en-US" dirty="0" smtClean="0">
                <a:latin typeface="+mj-lt"/>
              </a:rPr>
              <a:t>portability</a:t>
            </a:r>
            <a:endParaRPr lang="en-US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vocabulary practice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quiz delivery </a:t>
            </a:r>
            <a:endParaRPr lang="en-US" dirty="0" smtClean="0"/>
          </a:p>
          <a:p>
            <a:r>
              <a:rPr lang="en-US" dirty="0" smtClean="0"/>
              <a:t> live </a:t>
            </a:r>
            <a:r>
              <a:rPr lang="en-US" dirty="0"/>
              <a:t>tutoring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email lesson content delivery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apps </a:t>
            </a:r>
            <a:r>
              <a:rPr lang="en-US" dirty="0" smtClean="0"/>
              <a:t>for language learning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listening, reading practice</a:t>
            </a:r>
          </a:p>
          <a:p>
            <a:r>
              <a:rPr lang="en-US" dirty="0" smtClean="0"/>
              <a:t>speech recording and posting</a:t>
            </a:r>
          </a:p>
          <a:p>
            <a:r>
              <a:rPr lang="en-US" dirty="0" smtClean="0"/>
              <a:t>YouTube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EBDC-14E5-4042-BA6A-B8BF1E848CC5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49" y="294764"/>
            <a:ext cx="25241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4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http://www.dliflc.com/products.html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http://www.scola.org/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http://www.duolingo.com</a:t>
            </a:r>
            <a:endParaRPr lang="en-US" dirty="0" smtClean="0"/>
          </a:p>
          <a:p>
            <a:r>
              <a:rPr lang="en-US" dirty="0">
                <a:hlinkClick r:id="rId5"/>
              </a:rPr>
              <a:t>http:/</a:t>
            </a:r>
            <a:r>
              <a:rPr lang="en-US" dirty="0" smtClean="0">
                <a:hlinkClick r:id="rId5"/>
              </a:rPr>
              <a:t>/www.innovativelanguage.com</a:t>
            </a:r>
            <a:r>
              <a:rPr lang="en-US" dirty="0">
                <a:hlinkClick r:id="rId5"/>
              </a:rPr>
              <a:t>/online-language-</a:t>
            </a:r>
            <a:r>
              <a:rPr lang="en-US" dirty="0" smtClean="0">
                <a:hlinkClick r:id="rId5"/>
              </a:rPr>
              <a:t>courses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4519" y="278836"/>
            <a:ext cx="4609481" cy="1143000"/>
          </a:xfrm>
        </p:spPr>
        <p:txBody>
          <a:bodyPr/>
          <a:lstStyle/>
          <a:p>
            <a:r>
              <a:rPr lang="en-US" dirty="0" smtClean="0"/>
              <a:t>Language 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IBM and NSA Research</a:t>
            </a:r>
          </a:p>
          <a:p>
            <a:r>
              <a:rPr lang="en-US" dirty="0" smtClean="0"/>
              <a:t>Using learning analytics/Big Data</a:t>
            </a:r>
            <a:endParaRPr lang="en-US" dirty="0"/>
          </a:p>
          <a:p>
            <a:r>
              <a:rPr lang="en-US" dirty="0">
                <a:hlinkClick r:id="rId2"/>
              </a:rPr>
              <a:t>http://tedxtalks.ted.com/video/Reimagining-Learning-Richard-</a:t>
            </a:r>
            <a:r>
              <a:rPr lang="en-US" dirty="0" smtClean="0">
                <a:hlinkClick r:id="rId2"/>
              </a:rPr>
              <a:t>Cu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Say “</a:t>
            </a:r>
            <a:r>
              <a:rPr lang="en-US" dirty="0" err="1" smtClean="0"/>
              <a:t>oui</a:t>
            </a:r>
            <a:r>
              <a:rPr lang="en-US" dirty="0" smtClean="0"/>
              <a:t>”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www.youtube.com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watch?v</a:t>
            </a:r>
            <a:r>
              <a:rPr lang="en-US" dirty="0">
                <a:hlinkClick r:id="rId3"/>
              </a:rPr>
              <a:t>=</a:t>
            </a:r>
            <a:r>
              <a:rPr lang="en-US" dirty="0" err="1">
                <a:hlinkClick r:id="rId3"/>
              </a:rPr>
              <a:t>ONTXcpcSPPo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01" y="610623"/>
            <a:ext cx="25241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2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2246" y="180572"/>
            <a:ext cx="3304247" cy="1042286"/>
          </a:xfrm>
        </p:spPr>
        <p:txBody>
          <a:bodyPr/>
          <a:lstStyle/>
          <a:p>
            <a:pPr algn="r"/>
            <a:r>
              <a:rPr lang="en-US" dirty="0" smtClean="0"/>
              <a:t>ENLIGHTEN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08370"/>
          </a:xfrm>
        </p:spPr>
        <p:txBody>
          <a:bodyPr>
            <a:normAutofit/>
          </a:bodyPr>
          <a:lstStyle/>
          <a:p>
            <a:pPr marL="455613" lvl="1" indent="-276225">
              <a:spcBef>
                <a:spcPts val="0"/>
              </a:spcBef>
              <a:buFont typeface="Arial"/>
              <a:buChar char="•"/>
            </a:pPr>
            <a:endParaRPr lang="en-US" dirty="0" smtClean="0"/>
          </a:p>
          <a:p>
            <a:pPr marL="455613" lvl="1" indent="-276225"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Language as an available and affordable commodity</a:t>
            </a:r>
          </a:p>
          <a:p>
            <a:pPr marL="455613" lvl="1" indent="-276225"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Pulling together policy, current baseline, scientific discoveries, technological advances, best practices, and standards and assessment</a:t>
            </a:r>
          </a:p>
          <a:p>
            <a:pPr marL="455613" lvl="1" indent="-276225"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September forum for leaders at Departments of Education, Defense, State levels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3006"/>
            <a:ext cx="25241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918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 Foundation that will:</a:t>
            </a:r>
          </a:p>
          <a:p>
            <a:pPr lvl="1"/>
            <a:r>
              <a:rPr lang="en-US" dirty="0" smtClean="0"/>
              <a:t>Promote the study of language and culture in the United States</a:t>
            </a:r>
          </a:p>
          <a:p>
            <a:pPr lvl="1"/>
            <a:r>
              <a:rPr lang="en-US" dirty="0" smtClean="0"/>
              <a:t>Make DLIFLC known to the nation’s best young people</a:t>
            </a:r>
          </a:p>
          <a:p>
            <a:pPr lvl="1"/>
            <a:r>
              <a:rPr lang="en-US" dirty="0" smtClean="0"/>
              <a:t>Support collaboration with allied and partnering language schools ****</a:t>
            </a:r>
          </a:p>
          <a:p>
            <a:pPr lvl="1"/>
            <a:r>
              <a:rPr lang="en-US" dirty="0" smtClean="0"/>
              <a:t>Support Team Monterey and Monterey as Language Capital of the World</a:t>
            </a:r>
          </a:p>
          <a:p>
            <a:pPr lvl="1"/>
            <a:r>
              <a:rPr lang="en-US" dirty="0" err="1" smtClean="0">
                <a:hlinkClick r:id="rId2"/>
              </a:rPr>
              <a:t>http://www.dli-foundation.org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  <p:pic>
        <p:nvPicPr>
          <p:cNvPr id="4" name="Picture 3" descr="C:\Users\donald.c.fischer\AppData\Local\Microsoft\Windows\Temporary Internet Files\Content.Outlook\FOV6K6D2\DLI Foundation6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1289"/>
            <a:ext cx="297180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Promote the study of language and culture:</a:t>
            </a:r>
          </a:p>
          <a:p>
            <a:pPr lvl="1"/>
            <a:r>
              <a:rPr lang="en-US" dirty="0" smtClean="0"/>
              <a:t>Scholarships for future linguists</a:t>
            </a:r>
          </a:p>
          <a:p>
            <a:pPr lvl="1"/>
            <a:r>
              <a:rPr lang="en-US" dirty="0" smtClean="0"/>
              <a:t>Provide a bigger entry pool for the National Security Education and Flagship Programs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Promote the study of languages and culture to cultivate and increase acceptance of diversity</a:t>
            </a:r>
          </a:p>
          <a:p>
            <a:pPr lvl="1"/>
            <a:r>
              <a:rPr lang="en-US" dirty="0" smtClean="0"/>
              <a:t>Sell language and culture as the means to greater economic success</a:t>
            </a:r>
          </a:p>
          <a:p>
            <a:pPr lvl="1"/>
            <a:r>
              <a:rPr lang="en-US" dirty="0" smtClean="0"/>
              <a:t>Sell language and culture as a means to communicate and learn with other nations</a:t>
            </a:r>
            <a:r>
              <a:rPr lang="en-US" dirty="0"/>
              <a:t>	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 descr="C:\Users\donald.c.fischer\AppData\Local\Microsoft\Windows\Temporary Internet Files\Content.Outlook\FOV6K6D2\DLI Foundation6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9718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190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Make DLIFLC known to the nation’s best young people:</a:t>
            </a:r>
          </a:p>
          <a:p>
            <a:pPr lvl="1"/>
            <a:r>
              <a:rPr lang="en-US" dirty="0" smtClean="0"/>
              <a:t>Exploit alumni around the nation and world to tell the DLIFLC story</a:t>
            </a:r>
          </a:p>
          <a:p>
            <a:pPr lvl="1"/>
            <a:r>
              <a:rPr lang="en-US" dirty="0" smtClean="0"/>
              <a:t>Support travel to high schools and colleges to inform and increase recruitment of the best</a:t>
            </a:r>
          </a:p>
          <a:p>
            <a:pPr lvl="1"/>
            <a:r>
              <a:rPr lang="en-US" dirty="0" smtClean="0"/>
              <a:t>Inform young people of the potential of careers in military, intelligence, diplomacy, and commerce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donald.c.fischer\AppData\Local\Microsoft\Windows\Temporary Internet Files\Content.Outlook\FOV6K6D2\DLI Foundation6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9718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83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1775" lvl="1" indent="0">
              <a:buNone/>
            </a:pPr>
            <a:r>
              <a:rPr lang="en-US" sz="3200" b="1" dirty="0" smtClean="0"/>
              <a:t>Support collaboration with allied and partnering language schools: </a:t>
            </a:r>
          </a:p>
          <a:p>
            <a:pPr lvl="1"/>
            <a:r>
              <a:rPr lang="en-US" dirty="0" smtClean="0"/>
              <a:t>Support collaboration with NATO and Partners for Peace Language Schools</a:t>
            </a:r>
          </a:p>
          <a:p>
            <a:pPr lvl="1"/>
            <a:r>
              <a:rPr lang="en-US" dirty="0" smtClean="0"/>
              <a:t>Sponsor conferences and seminars in the Monterey area for international audiences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6" name="Picture 2" descr="C:\Users\donald.c.fischer\AppData\Local\Microsoft\Windows\Temporary Internet Files\Content.Outlook\FOV6K6D2\DLI Foundation6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971800" cy="99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711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314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Resources for the Independent and Collaborative Learner</vt:lpstr>
      <vt:lpstr>Capabilities</vt:lpstr>
      <vt:lpstr>Sample Resources</vt:lpstr>
      <vt:lpstr>Language Nation</vt:lpstr>
      <vt:lpstr>ENLIGHTEN</vt:lpstr>
      <vt:lpstr>PowerPoint Presentation</vt:lpstr>
      <vt:lpstr>PowerPoint Presentation</vt:lpstr>
      <vt:lpstr>PowerPoint Presentation</vt:lpstr>
      <vt:lpstr>PowerPoint Presentation</vt:lpstr>
      <vt:lpstr>Contact Don Fischer President, DLI Foundation</vt:lpstr>
    </vt:vector>
  </TitlesOfParts>
  <Company>Defense Language Institute Foreign Language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the Independent and Collaborative Learner</dc:title>
  <dc:creator>Donald Fischer</dc:creator>
  <cp:lastModifiedBy>Synchrotel-7</cp:lastModifiedBy>
  <cp:revision>13</cp:revision>
  <dcterms:created xsi:type="dcterms:W3CDTF">2013-05-03T19:01:37Z</dcterms:created>
  <dcterms:modified xsi:type="dcterms:W3CDTF">2013-05-08T09:05:18Z</dcterms:modified>
</cp:coreProperties>
</file>