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0"/>
  </p:notesMasterIdLst>
  <p:sldIdLst>
    <p:sldId id="257" r:id="rId2"/>
    <p:sldId id="322" r:id="rId3"/>
    <p:sldId id="324" r:id="rId4"/>
    <p:sldId id="321" r:id="rId5"/>
    <p:sldId id="318" r:id="rId6"/>
    <p:sldId id="300" r:id="rId7"/>
    <p:sldId id="301" r:id="rId8"/>
    <p:sldId id="311" r:id="rId9"/>
    <p:sldId id="290" r:id="rId10"/>
    <p:sldId id="302" r:id="rId11"/>
    <p:sldId id="293" r:id="rId12"/>
    <p:sldId id="308" r:id="rId13"/>
    <p:sldId id="289" r:id="rId14"/>
    <p:sldId id="272" r:id="rId15"/>
    <p:sldId id="307" r:id="rId16"/>
    <p:sldId id="274" r:id="rId17"/>
    <p:sldId id="309" r:id="rId18"/>
    <p:sldId id="325" r:id="rId19"/>
    <p:sldId id="310" r:id="rId20"/>
    <p:sldId id="326" r:id="rId21"/>
    <p:sldId id="312" r:id="rId22"/>
    <p:sldId id="313" r:id="rId23"/>
    <p:sldId id="320" r:id="rId24"/>
    <p:sldId id="319" r:id="rId25"/>
    <p:sldId id="314" r:id="rId26"/>
    <p:sldId id="315" r:id="rId27"/>
    <p:sldId id="317" r:id="rId28"/>
    <p:sldId id="284" r:id="rId29"/>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C8004"/>
    <a:srgbClr val="FFFF00"/>
    <a:srgbClr val="00009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15" autoAdjust="0"/>
    <p:restoredTop sz="94660"/>
  </p:normalViewPr>
  <p:slideViewPr>
    <p:cSldViewPr>
      <p:cViewPr>
        <p:scale>
          <a:sx n="66" d="100"/>
          <a:sy n="66" d="100"/>
        </p:scale>
        <p:origin x="-624" y="-30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de-DE"/>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de-DE"/>
          </a:p>
        </p:txBody>
      </p:sp>
      <p:sp>
        <p:nvSpPr>
          <p:cNvPr id="307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de-DE"/>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AA5B7961-DBA3-4E06-BCA0-8A39DA6D4FBE}" type="slidenum">
              <a:rPr lang="de-DE"/>
              <a:pPr>
                <a:defRPr/>
              </a:pPr>
              <a:t>‹#›</a:t>
            </a:fld>
            <a:endParaRPr lang="de-DE"/>
          </a:p>
        </p:txBody>
      </p:sp>
    </p:spTree>
    <p:extLst>
      <p:ext uri="{BB962C8B-B14F-4D97-AF65-F5344CB8AC3E}">
        <p14:creationId xmlns:p14="http://schemas.microsoft.com/office/powerpoint/2010/main" val="11102814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p:txBody>
          <a:bodyPr/>
          <a:lstStyle/>
          <a:p>
            <a:pPr>
              <a:defRPr/>
            </a:pPr>
            <a:fld id="{1485E9C1-E1CF-4919-89EA-24204EA75B66}" type="slidenum">
              <a:rPr lang="de-DE" smtClean="0"/>
              <a:pPr>
                <a:defRPr/>
              </a:pPr>
              <a:t>1</a:t>
            </a:fld>
            <a:endParaRPr lang="de-DE" smtClean="0"/>
          </a:p>
        </p:txBody>
      </p:sp>
      <p:sp>
        <p:nvSpPr>
          <p:cNvPr id="31747" name="Rectangle 3"/>
          <p:cNvSpPr txBox="1">
            <a:spLocks noGrp="1" noChangeArrowheads="1"/>
          </p:cNvSpPr>
          <p:nvPr/>
        </p:nvSpPr>
        <p:spPr bwMode="auto">
          <a:xfrm>
            <a:off x="3921125" y="0"/>
            <a:ext cx="2921000" cy="490538"/>
          </a:xfrm>
          <a:prstGeom prst="rect">
            <a:avLst/>
          </a:prstGeom>
          <a:noFill/>
          <a:ln w="9525">
            <a:noFill/>
            <a:miter lim="800000"/>
            <a:headEnd/>
            <a:tailEnd/>
          </a:ln>
        </p:spPr>
        <p:txBody>
          <a:bodyPr/>
          <a:lstStyle/>
          <a:p>
            <a:pPr algn="r"/>
            <a:fld id="{C6324A03-7400-4108-8D57-B1C3D2C65FD7}" type="datetime1">
              <a:rPr lang="de-DE" sz="1200">
                <a:latin typeface="Arial Unicode MS" pitchFamily="34" charset="-128"/>
              </a:rPr>
              <a:pPr algn="r"/>
              <a:t>06.05.2013</a:t>
            </a:fld>
            <a:endParaRPr lang="en-GB" sz="1200">
              <a:latin typeface="Arial Unicode MS" pitchFamily="34" charset="-128"/>
            </a:endParaRPr>
          </a:p>
        </p:txBody>
      </p:sp>
      <p:sp>
        <p:nvSpPr>
          <p:cNvPr id="31748" name="Rectangle 7"/>
          <p:cNvSpPr txBox="1">
            <a:spLocks noGrp="1" noChangeArrowheads="1"/>
          </p:cNvSpPr>
          <p:nvPr/>
        </p:nvSpPr>
        <p:spPr bwMode="auto">
          <a:xfrm>
            <a:off x="3921125" y="8702675"/>
            <a:ext cx="2921000" cy="420688"/>
          </a:xfrm>
          <a:prstGeom prst="rect">
            <a:avLst/>
          </a:prstGeom>
          <a:noFill/>
          <a:ln w="9525">
            <a:noFill/>
            <a:miter lim="800000"/>
            <a:headEnd/>
            <a:tailEnd/>
          </a:ln>
        </p:spPr>
        <p:txBody>
          <a:bodyPr anchor="b"/>
          <a:lstStyle/>
          <a:p>
            <a:pPr algn="r"/>
            <a:fld id="{10E887D6-6A62-41E4-9B6E-D52D05E95383}" type="slidenum">
              <a:rPr lang="en-GB" sz="1200">
                <a:latin typeface="Arial Unicode MS" pitchFamily="34" charset="-128"/>
              </a:rPr>
              <a:pPr algn="r"/>
              <a:t>1</a:t>
            </a:fld>
            <a:endParaRPr lang="en-GB" sz="1200">
              <a:latin typeface="Arial Unicode MS" pitchFamily="34" charset="-128"/>
            </a:endParaRPr>
          </a:p>
        </p:txBody>
      </p:sp>
      <p:sp>
        <p:nvSpPr>
          <p:cNvPr id="31749" name="Rectangle 2"/>
          <p:cNvSpPr>
            <a:spLocks noGrp="1" noRot="1" noChangeAspect="1" noChangeArrowheads="1" noTextEdit="1"/>
          </p:cNvSpPr>
          <p:nvPr>
            <p:ph type="sldImg"/>
          </p:nvPr>
        </p:nvSpPr>
        <p:spPr>
          <a:xfrm>
            <a:off x="1128713" y="701675"/>
            <a:ext cx="4584700" cy="3438525"/>
          </a:xfrm>
          <a:ln/>
        </p:spPr>
      </p:sp>
      <p:sp>
        <p:nvSpPr>
          <p:cNvPr id="31750" name="Rectangle 3"/>
          <p:cNvSpPr>
            <a:spLocks noGrp="1" noChangeArrowheads="1"/>
          </p:cNvSpPr>
          <p:nvPr>
            <p:ph type="body" idx="1"/>
          </p:nvPr>
        </p:nvSpPr>
        <p:spPr>
          <a:xfrm>
            <a:off x="922338" y="4351338"/>
            <a:ext cx="4997450" cy="4140200"/>
          </a:xfrm>
          <a:noFill/>
          <a:ln/>
        </p:spPr>
        <p:txBody>
          <a:bodyPr/>
          <a:lstStyle/>
          <a:p>
            <a:pPr eaLnBrk="1" hangingPunct="1">
              <a:buFontTx/>
              <a:buChar char="-"/>
            </a:pPr>
            <a:r>
              <a:rPr lang="en-GB" smtClean="0"/>
              <a:t>  </a:t>
            </a:r>
            <a:r>
              <a:rPr lang="de-DE" b="1" smtClean="0">
                <a:solidFill>
                  <a:srgbClr val="FF3300"/>
                </a:solidFill>
              </a:rPr>
              <a:t>BEGRÜßUNG</a:t>
            </a:r>
          </a:p>
          <a:p>
            <a:pPr eaLnBrk="1" hangingPunct="1"/>
            <a:r>
              <a:rPr lang="de-DE" smtClean="0"/>
              <a:t>       Herzlich Willkommen</a:t>
            </a:r>
          </a:p>
          <a:p>
            <a:pPr eaLnBrk="1" hangingPunct="1">
              <a:spcAft>
                <a:spcPct val="10000"/>
              </a:spcAft>
              <a:buFontTx/>
              <a:buChar char="-"/>
            </a:pPr>
            <a:r>
              <a:rPr lang="de-DE" smtClean="0"/>
              <a:t>  </a:t>
            </a:r>
            <a:r>
              <a:rPr lang="de-DE" b="1" smtClean="0">
                <a:solidFill>
                  <a:srgbClr val="FF3300"/>
                </a:solidFill>
              </a:rPr>
              <a:t>ZUM ABLAUF:</a:t>
            </a:r>
          </a:p>
          <a:p>
            <a:pPr eaLnBrk="1" hangingPunct="1"/>
            <a:r>
              <a:rPr lang="de-DE" smtClean="0"/>
              <a:t>       1) </a:t>
            </a:r>
            <a:r>
              <a:rPr lang="de-DE" b="1" smtClean="0"/>
              <a:t>Präs</a:t>
            </a:r>
            <a:r>
              <a:rPr lang="de-DE" smtClean="0"/>
              <a:t>:  kurze allg. Einführung zu Org, Aufgaben und</a:t>
            </a:r>
          </a:p>
          <a:p>
            <a:pPr eaLnBrk="1" hangingPunct="1"/>
            <a:r>
              <a:rPr lang="de-DE" smtClean="0"/>
              <a:t>                     DP-Ausstattung</a:t>
            </a:r>
          </a:p>
          <a:p>
            <a:pPr eaLnBrk="1" hangingPunct="1"/>
            <a:r>
              <a:rPr lang="de-DE" smtClean="0"/>
              <a:t>       2) </a:t>
            </a:r>
            <a:r>
              <a:rPr lang="de-DE" b="1" smtClean="0"/>
              <a:t>AL S</a:t>
            </a:r>
            <a:r>
              <a:rPr lang="de-DE" smtClean="0"/>
              <a:t> (LRDir Matthey) </a:t>
            </a:r>
            <a:r>
              <a:rPr lang="de-DE" smtClean="0">
                <a:ea typeface="Arial Unicode MS" pitchFamily="34" charset="-128"/>
                <a:cs typeface="Arial Unicode MS" pitchFamily="34" charset="-128"/>
              </a:rPr>
              <a:t>→ </a:t>
            </a:r>
            <a:r>
              <a:rPr lang="de-DE" u="sng" smtClean="0">
                <a:ea typeface="Arial Unicode MS" pitchFamily="34" charset="-128"/>
                <a:cs typeface="Arial Unicode MS" pitchFamily="34" charset="-128"/>
              </a:rPr>
              <a:t>vorstellen</a:t>
            </a:r>
            <a:r>
              <a:rPr lang="de-DE" smtClean="0">
                <a:ea typeface="Arial Unicode MS" pitchFamily="34" charset="-128"/>
                <a:cs typeface="Arial Unicode MS" pitchFamily="34" charset="-128"/>
              </a:rPr>
              <a:t>!)</a:t>
            </a:r>
          </a:p>
          <a:p>
            <a:pPr eaLnBrk="1" hangingPunct="1"/>
            <a:r>
              <a:rPr lang="de-DE" smtClean="0">
                <a:ea typeface="Arial Unicode MS" pitchFamily="34" charset="-128"/>
                <a:cs typeface="Arial Unicode MS" pitchFamily="34" charset="-128"/>
              </a:rPr>
              <a:t>           konkret zur SprA</a:t>
            </a:r>
          </a:p>
          <a:p>
            <a:pPr eaLnBrk="1" hangingPunct="1"/>
            <a:r>
              <a:rPr lang="de-DE" smtClean="0">
                <a:ea typeface="Arial Unicode MS" pitchFamily="34" charset="-128"/>
                <a:cs typeface="Arial Unicode MS" pitchFamily="34" charset="-128"/>
              </a:rPr>
              <a:t>       3) </a:t>
            </a:r>
            <a:r>
              <a:rPr lang="de-DE" b="1" smtClean="0">
                <a:ea typeface="Arial Unicode MS" pitchFamily="34" charset="-128"/>
                <a:cs typeface="Arial Unicode MS" pitchFamily="34" charset="-128"/>
              </a:rPr>
              <a:t>DO</a:t>
            </a:r>
            <a:r>
              <a:rPr lang="de-DE" smtClean="0">
                <a:ea typeface="Arial Unicode MS" pitchFamily="34" charset="-128"/>
                <a:cs typeface="Arial Unicode MS" pitchFamily="34" charset="-128"/>
              </a:rPr>
              <a:t> (OTL Köhler → </a:t>
            </a:r>
            <a:r>
              <a:rPr lang="de-DE" u="sng" smtClean="0">
                <a:ea typeface="Arial Unicode MS" pitchFamily="34" charset="-128"/>
                <a:cs typeface="Arial Unicode MS" pitchFamily="34" charset="-128"/>
              </a:rPr>
              <a:t>vorstellen</a:t>
            </a:r>
            <a:r>
              <a:rPr lang="de-DE" smtClean="0">
                <a:ea typeface="Arial Unicode MS" pitchFamily="34" charset="-128"/>
                <a:cs typeface="Arial Unicode MS" pitchFamily="34" charset="-128"/>
              </a:rPr>
              <a:t>!)</a:t>
            </a:r>
          </a:p>
          <a:p>
            <a:pPr eaLnBrk="1" hangingPunct="1"/>
            <a:r>
              <a:rPr lang="de-DE" smtClean="0">
                <a:ea typeface="Arial Unicode MS" pitchFamily="34" charset="-128"/>
                <a:cs typeface="Arial Unicode MS" pitchFamily="34" charset="-128"/>
              </a:rPr>
              <a:t>           - Ltr mil. Anteil beim BSprA</a:t>
            </a:r>
          </a:p>
          <a:p>
            <a:pPr eaLnBrk="1" hangingPunct="1"/>
            <a:r>
              <a:rPr lang="de-DE" smtClean="0">
                <a:ea typeface="Arial Unicode MS" pitchFamily="34" charset="-128"/>
                <a:cs typeface="Arial Unicode MS" pitchFamily="34" charset="-128"/>
              </a:rPr>
              <a:t>           - Betreuungsauftrag für LT</a:t>
            </a:r>
          </a:p>
          <a:p>
            <a:pPr eaLnBrk="1" hangingPunct="1"/>
            <a:r>
              <a:rPr lang="de-DE" smtClean="0">
                <a:ea typeface="Arial Unicode MS" pitchFamily="34" charset="-128"/>
                <a:cs typeface="Arial Unicode MS" pitchFamily="34" charset="-128"/>
              </a:rPr>
              <a:t>        4) </a:t>
            </a:r>
            <a:r>
              <a:rPr lang="de-DE" b="1" smtClean="0">
                <a:ea typeface="Arial Unicode MS" pitchFamily="34" charset="-128"/>
                <a:cs typeface="Arial Unicode MS" pitchFamily="34" charset="-128"/>
              </a:rPr>
              <a:t>Einteilung der Klassen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fld id="{6C220FB9-3159-447E-8487-B5546673569F}" type="datetime1">
              <a:rPr lang="de-DE"/>
              <a:pPr>
                <a:defRPr/>
              </a:pPr>
              <a:t>06.05.2013</a:t>
            </a:fld>
            <a:endParaRPr lang="de-DE"/>
          </a:p>
        </p:txBody>
      </p:sp>
      <p:sp>
        <p:nvSpPr>
          <p:cNvPr id="5" name="Rectangle 6"/>
          <p:cNvSpPr>
            <a:spLocks noGrp="1" noChangeArrowheads="1"/>
          </p:cNvSpPr>
          <p:nvPr>
            <p:ph type="sldNum" sz="quarter" idx="11"/>
          </p:nvPr>
        </p:nvSpPr>
        <p:spPr>
          <a:ln/>
        </p:spPr>
        <p:txBody>
          <a:bodyPr/>
          <a:lstStyle>
            <a:lvl1pPr>
              <a:defRPr/>
            </a:lvl1pPr>
          </a:lstStyle>
          <a:p>
            <a:pPr>
              <a:defRPr/>
            </a:pPr>
            <a:fld id="{DF5EED3B-9D97-4A7F-8C7E-CFE1137348C5}" type="slidenum">
              <a:rPr lang="de-DE"/>
              <a:pPr>
                <a:defRPr/>
              </a:pPr>
              <a:t>‹#›</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fld id="{C9EEFC1A-FD05-4191-831D-2FD93F1E5D17}" type="datetime1">
              <a:rPr lang="de-DE"/>
              <a:pPr>
                <a:defRPr/>
              </a:pPr>
              <a:t>06.05.2013</a:t>
            </a:fld>
            <a:endParaRPr lang="de-DE"/>
          </a:p>
        </p:txBody>
      </p:sp>
      <p:sp>
        <p:nvSpPr>
          <p:cNvPr id="5" name="Rectangle 6"/>
          <p:cNvSpPr>
            <a:spLocks noGrp="1" noChangeArrowheads="1"/>
          </p:cNvSpPr>
          <p:nvPr>
            <p:ph type="sldNum" sz="quarter" idx="11"/>
          </p:nvPr>
        </p:nvSpPr>
        <p:spPr>
          <a:ln/>
        </p:spPr>
        <p:txBody>
          <a:bodyPr/>
          <a:lstStyle>
            <a:lvl1pPr>
              <a:defRPr/>
            </a:lvl1pPr>
          </a:lstStyle>
          <a:p>
            <a:pPr>
              <a:defRPr/>
            </a:pPr>
            <a:fld id="{74D499B1-D222-43E2-AFBA-597922F5C978}" type="slidenum">
              <a:rPr lang="de-DE"/>
              <a:pPr>
                <a:defRPr/>
              </a:pPr>
              <a:t>‹#›</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fld id="{32B0BBD4-A6E7-4CF5-9BC7-A57332B4D2F3}" type="datetime1">
              <a:rPr lang="de-DE"/>
              <a:pPr>
                <a:defRPr/>
              </a:pPr>
              <a:t>06.05.2013</a:t>
            </a:fld>
            <a:endParaRPr lang="de-DE"/>
          </a:p>
        </p:txBody>
      </p:sp>
      <p:sp>
        <p:nvSpPr>
          <p:cNvPr id="5" name="Rectangle 6"/>
          <p:cNvSpPr>
            <a:spLocks noGrp="1" noChangeArrowheads="1"/>
          </p:cNvSpPr>
          <p:nvPr>
            <p:ph type="sldNum" sz="quarter" idx="11"/>
          </p:nvPr>
        </p:nvSpPr>
        <p:spPr>
          <a:ln/>
        </p:spPr>
        <p:txBody>
          <a:bodyPr/>
          <a:lstStyle>
            <a:lvl1pPr>
              <a:defRPr/>
            </a:lvl1pPr>
          </a:lstStyle>
          <a:p>
            <a:pPr>
              <a:defRPr/>
            </a:pPr>
            <a:fld id="{42EBB5B8-19CF-4B43-A776-FD649B225B90}" type="slidenum">
              <a:rPr lang="de-DE"/>
              <a:pPr>
                <a:defRPr/>
              </a:pPr>
              <a:t>‹#›</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fld id="{1B73E1F1-95C6-4AEB-81A0-ED009B5756C6}" type="datetime1">
              <a:rPr lang="de-DE"/>
              <a:pPr>
                <a:defRPr/>
              </a:pPr>
              <a:t>06.05.2013</a:t>
            </a:fld>
            <a:endParaRPr lang="de-DE"/>
          </a:p>
        </p:txBody>
      </p:sp>
      <p:sp>
        <p:nvSpPr>
          <p:cNvPr id="5" name="Rectangle 6"/>
          <p:cNvSpPr>
            <a:spLocks noGrp="1" noChangeArrowheads="1"/>
          </p:cNvSpPr>
          <p:nvPr>
            <p:ph type="sldNum" sz="quarter" idx="11"/>
          </p:nvPr>
        </p:nvSpPr>
        <p:spPr>
          <a:ln/>
        </p:spPr>
        <p:txBody>
          <a:bodyPr/>
          <a:lstStyle>
            <a:lvl1pPr>
              <a:defRPr/>
            </a:lvl1pPr>
          </a:lstStyle>
          <a:p>
            <a:pPr>
              <a:defRPr/>
            </a:pPr>
            <a:fld id="{54494D6D-0CE9-4E80-91D0-43765A6E8FA8}" type="slidenum">
              <a:rPr lang="de-DE"/>
              <a:pPr>
                <a:defRPr/>
              </a:pPr>
              <a:t>‹#›</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fld id="{C8E28945-1404-4387-886E-DB88D71A21FE}" type="datetime1">
              <a:rPr lang="de-DE"/>
              <a:pPr>
                <a:defRPr/>
              </a:pPr>
              <a:t>06.05.2013</a:t>
            </a:fld>
            <a:endParaRPr lang="de-DE"/>
          </a:p>
        </p:txBody>
      </p:sp>
      <p:sp>
        <p:nvSpPr>
          <p:cNvPr id="5" name="Rectangle 6"/>
          <p:cNvSpPr>
            <a:spLocks noGrp="1" noChangeArrowheads="1"/>
          </p:cNvSpPr>
          <p:nvPr>
            <p:ph type="sldNum" sz="quarter" idx="11"/>
          </p:nvPr>
        </p:nvSpPr>
        <p:spPr>
          <a:ln/>
        </p:spPr>
        <p:txBody>
          <a:bodyPr/>
          <a:lstStyle>
            <a:lvl1pPr>
              <a:defRPr/>
            </a:lvl1pPr>
          </a:lstStyle>
          <a:p>
            <a:pPr>
              <a:defRPr/>
            </a:pPr>
            <a:fld id="{FE5CAF24-A37D-43FB-A26C-2399F94B070F}" type="slidenum">
              <a:rPr lang="de-DE"/>
              <a:pPr>
                <a:defRPr/>
              </a:pPr>
              <a:t>‹#›</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412875"/>
            <a:ext cx="4038600" cy="4713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412875"/>
            <a:ext cx="4038600" cy="4713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4"/>
          <p:cNvSpPr>
            <a:spLocks noGrp="1" noChangeArrowheads="1"/>
          </p:cNvSpPr>
          <p:nvPr>
            <p:ph type="dt" sz="half" idx="10"/>
          </p:nvPr>
        </p:nvSpPr>
        <p:spPr>
          <a:ln/>
        </p:spPr>
        <p:txBody>
          <a:bodyPr/>
          <a:lstStyle>
            <a:lvl1pPr>
              <a:defRPr/>
            </a:lvl1pPr>
          </a:lstStyle>
          <a:p>
            <a:pPr>
              <a:defRPr/>
            </a:pPr>
            <a:fld id="{87B2A614-FC69-41A3-A71F-E1424A964AB2}" type="datetime1">
              <a:rPr lang="de-DE"/>
              <a:pPr>
                <a:defRPr/>
              </a:pPr>
              <a:t>06.05.2013</a:t>
            </a:fld>
            <a:endParaRPr lang="de-DE"/>
          </a:p>
        </p:txBody>
      </p:sp>
      <p:sp>
        <p:nvSpPr>
          <p:cNvPr id="6" name="Rectangle 6"/>
          <p:cNvSpPr>
            <a:spLocks noGrp="1" noChangeArrowheads="1"/>
          </p:cNvSpPr>
          <p:nvPr>
            <p:ph type="sldNum" sz="quarter" idx="11"/>
          </p:nvPr>
        </p:nvSpPr>
        <p:spPr>
          <a:ln/>
        </p:spPr>
        <p:txBody>
          <a:bodyPr/>
          <a:lstStyle>
            <a:lvl1pPr>
              <a:defRPr/>
            </a:lvl1pPr>
          </a:lstStyle>
          <a:p>
            <a:pPr>
              <a:defRPr/>
            </a:pPr>
            <a:fld id="{ACB783FB-3528-40E7-8ED8-0D03032AF260}" type="slidenum">
              <a:rPr lang="de-DE"/>
              <a:pPr>
                <a:defRPr/>
              </a:pPr>
              <a:t>‹#›</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fld id="{5A1ED755-A16E-400D-9A6D-0CA42E00FD47}" type="datetime1">
              <a:rPr lang="de-DE"/>
              <a:pPr>
                <a:defRPr/>
              </a:pPr>
              <a:t>06.05.2013</a:t>
            </a:fld>
            <a:endParaRPr lang="de-DE"/>
          </a:p>
        </p:txBody>
      </p:sp>
      <p:sp>
        <p:nvSpPr>
          <p:cNvPr id="8" name="Rectangle 6"/>
          <p:cNvSpPr>
            <a:spLocks noGrp="1" noChangeArrowheads="1"/>
          </p:cNvSpPr>
          <p:nvPr>
            <p:ph type="sldNum" sz="quarter" idx="11"/>
          </p:nvPr>
        </p:nvSpPr>
        <p:spPr>
          <a:ln/>
        </p:spPr>
        <p:txBody>
          <a:bodyPr/>
          <a:lstStyle>
            <a:lvl1pPr>
              <a:defRPr/>
            </a:lvl1pPr>
          </a:lstStyle>
          <a:p>
            <a:pPr>
              <a:defRPr/>
            </a:pPr>
            <a:fld id="{2F4486A2-DD73-456E-BD73-DB5FA92335D4}" type="slidenum">
              <a:rPr lang="de-DE"/>
              <a:pPr>
                <a:defRPr/>
              </a:pPr>
              <a:t>‹#›</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fld id="{BC2FEC85-9363-4EC1-B3C8-7259E6AE738C}" type="datetime1">
              <a:rPr lang="de-DE"/>
              <a:pPr>
                <a:defRPr/>
              </a:pPr>
              <a:t>06.05.2013</a:t>
            </a:fld>
            <a:endParaRPr lang="de-DE"/>
          </a:p>
        </p:txBody>
      </p:sp>
      <p:sp>
        <p:nvSpPr>
          <p:cNvPr id="4" name="Rectangle 6"/>
          <p:cNvSpPr>
            <a:spLocks noGrp="1" noChangeArrowheads="1"/>
          </p:cNvSpPr>
          <p:nvPr>
            <p:ph type="sldNum" sz="quarter" idx="11"/>
          </p:nvPr>
        </p:nvSpPr>
        <p:spPr>
          <a:ln/>
        </p:spPr>
        <p:txBody>
          <a:bodyPr/>
          <a:lstStyle>
            <a:lvl1pPr>
              <a:defRPr/>
            </a:lvl1pPr>
          </a:lstStyle>
          <a:p>
            <a:pPr>
              <a:defRPr/>
            </a:pPr>
            <a:fld id="{10710476-F46B-49DA-B943-4014926CDF9B}" type="slidenum">
              <a:rPr lang="de-DE"/>
              <a:pPr>
                <a:defRPr/>
              </a:pPr>
              <a:t>‹#›</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2113CCD9-526C-4038-B820-FFD1B6C46024}" type="datetime1">
              <a:rPr lang="de-DE"/>
              <a:pPr>
                <a:defRPr/>
              </a:pPr>
              <a:t>06.05.2013</a:t>
            </a:fld>
            <a:endParaRPr lang="de-DE"/>
          </a:p>
        </p:txBody>
      </p:sp>
      <p:sp>
        <p:nvSpPr>
          <p:cNvPr id="3" name="Rectangle 6"/>
          <p:cNvSpPr>
            <a:spLocks noGrp="1" noChangeArrowheads="1"/>
          </p:cNvSpPr>
          <p:nvPr>
            <p:ph type="sldNum" sz="quarter" idx="11"/>
          </p:nvPr>
        </p:nvSpPr>
        <p:spPr>
          <a:ln/>
        </p:spPr>
        <p:txBody>
          <a:bodyPr/>
          <a:lstStyle>
            <a:lvl1pPr>
              <a:defRPr/>
            </a:lvl1pPr>
          </a:lstStyle>
          <a:p>
            <a:pPr>
              <a:defRPr/>
            </a:pPr>
            <a:fld id="{C2BB958C-0421-4698-A778-84D6624C8A9F}" type="slidenum">
              <a:rPr lang="de-DE"/>
              <a:pPr>
                <a:defRPr/>
              </a:pPr>
              <a:t>‹#›</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fld id="{419CD8D0-9C04-46F6-AE5E-C5A027BD7361}" type="datetime1">
              <a:rPr lang="de-DE"/>
              <a:pPr>
                <a:defRPr/>
              </a:pPr>
              <a:t>06.05.2013</a:t>
            </a:fld>
            <a:endParaRPr lang="de-DE"/>
          </a:p>
        </p:txBody>
      </p:sp>
      <p:sp>
        <p:nvSpPr>
          <p:cNvPr id="6" name="Rectangle 6"/>
          <p:cNvSpPr>
            <a:spLocks noGrp="1" noChangeArrowheads="1"/>
          </p:cNvSpPr>
          <p:nvPr>
            <p:ph type="sldNum" sz="quarter" idx="11"/>
          </p:nvPr>
        </p:nvSpPr>
        <p:spPr>
          <a:ln/>
        </p:spPr>
        <p:txBody>
          <a:bodyPr/>
          <a:lstStyle>
            <a:lvl1pPr>
              <a:defRPr/>
            </a:lvl1pPr>
          </a:lstStyle>
          <a:p>
            <a:pPr>
              <a:defRPr/>
            </a:pPr>
            <a:fld id="{D3C3B542-C28E-4448-AE5B-9C5A5E457D65}" type="slidenum">
              <a:rPr lang="de-DE"/>
              <a:pPr>
                <a:defRPr/>
              </a:pPr>
              <a:t>‹#›</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fld id="{E36199B9-1C67-4DC9-A00A-5F9550695941}" type="datetime1">
              <a:rPr lang="de-DE"/>
              <a:pPr>
                <a:defRPr/>
              </a:pPr>
              <a:t>06.05.2013</a:t>
            </a:fld>
            <a:endParaRPr lang="de-DE"/>
          </a:p>
        </p:txBody>
      </p:sp>
      <p:sp>
        <p:nvSpPr>
          <p:cNvPr id="6" name="Rectangle 6"/>
          <p:cNvSpPr>
            <a:spLocks noGrp="1" noChangeArrowheads="1"/>
          </p:cNvSpPr>
          <p:nvPr>
            <p:ph type="sldNum" sz="quarter" idx="11"/>
          </p:nvPr>
        </p:nvSpPr>
        <p:spPr>
          <a:ln/>
        </p:spPr>
        <p:txBody>
          <a:bodyPr/>
          <a:lstStyle>
            <a:lvl1pPr>
              <a:defRPr/>
            </a:lvl1pPr>
          </a:lstStyle>
          <a:p>
            <a:pPr>
              <a:defRPr/>
            </a:pPr>
            <a:fld id="{435D034F-8F31-4644-9964-E964F048789D}" type="slidenum">
              <a:rPr lang="de-DE"/>
              <a:pPr>
                <a:defRPr/>
              </a:pPr>
              <a:t>‹#›</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2"/>
          <p:cNvSpPr>
            <a:spLocks noChangeArrowheads="1"/>
          </p:cNvSpPr>
          <p:nvPr userDrawn="1"/>
        </p:nvSpPr>
        <p:spPr bwMode="auto">
          <a:xfrm>
            <a:off x="0" y="0"/>
            <a:ext cx="9144000" cy="1484313"/>
          </a:xfrm>
          <a:prstGeom prst="rect">
            <a:avLst/>
          </a:prstGeom>
          <a:solidFill>
            <a:schemeClr val="bg1"/>
          </a:solidFill>
          <a:ln w="9525">
            <a:noFill/>
            <a:miter lim="800000"/>
            <a:headEnd/>
            <a:tailEnd/>
          </a:ln>
        </p:spPr>
        <p:txBody>
          <a:bodyPr wrap="none" anchor="ctr"/>
          <a:lstStyle/>
          <a:p>
            <a:pPr>
              <a:defRPr/>
            </a:pPr>
            <a:endParaRPr lang="de-DE"/>
          </a:p>
        </p:txBody>
      </p:sp>
      <p:sp>
        <p:nvSpPr>
          <p:cNvPr id="1027" name="Rectangle 3"/>
          <p:cNvSpPr>
            <a:spLocks noGrp="1" noChangeArrowheads="1"/>
          </p:cNvSpPr>
          <p:nvPr>
            <p:ph type="body" idx="1"/>
          </p:nvPr>
        </p:nvSpPr>
        <p:spPr bwMode="auto">
          <a:xfrm>
            <a:off x="457200" y="1412875"/>
            <a:ext cx="8229600" cy="47132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cs typeface="+mn-cs"/>
              </a:defRPr>
            </a:lvl1pPr>
          </a:lstStyle>
          <a:p>
            <a:pPr>
              <a:defRPr/>
            </a:pPr>
            <a:fld id="{CDFBDFEC-E5E7-4054-9741-667E06E4C73E}" type="datetime1">
              <a:rPr lang="de-DE"/>
              <a:pPr>
                <a:defRPr/>
              </a:pPr>
              <a:t>06.05.2013</a:t>
            </a:fld>
            <a:endParaRPr lang="de-DE"/>
          </a:p>
        </p:txBody>
      </p:sp>
      <p:sp>
        <p:nvSpPr>
          <p:cNvPr id="1030" name="Rectangle 6"/>
          <p:cNvSpPr>
            <a:spLocks noGrp="1" noChangeArrowheads="1"/>
          </p:cNvSpPr>
          <p:nvPr>
            <p:ph type="sldNum" sz="quarter" idx="4"/>
          </p:nvPr>
        </p:nvSpPr>
        <p:spPr bwMode="auto">
          <a:xfrm>
            <a:off x="6553200" y="6453188"/>
            <a:ext cx="2133600" cy="404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cs typeface="+mn-cs"/>
              </a:defRPr>
            </a:lvl1pPr>
          </a:lstStyle>
          <a:p>
            <a:pPr>
              <a:defRPr/>
            </a:pPr>
            <a:fld id="{C57D5CE3-16A3-4C70-B946-F8862744372C}" type="slidenum">
              <a:rPr lang="de-DE"/>
              <a:pPr>
                <a:defRPr/>
              </a:pPr>
              <a:t>‹#›</a:t>
            </a:fld>
            <a:endParaRPr lang="de-DE"/>
          </a:p>
        </p:txBody>
      </p:sp>
      <p:pic>
        <p:nvPicPr>
          <p:cNvPr id="2" name="Picture 9" descr="Logo_Bundeswehr_420px"/>
          <p:cNvPicPr>
            <a:picLocks noChangeAspect="1" noChangeArrowheads="1"/>
          </p:cNvPicPr>
          <p:nvPr userDrawn="1"/>
        </p:nvPicPr>
        <p:blipFill>
          <a:blip r:embed="rId13" cstate="print"/>
          <a:srcRect/>
          <a:stretch>
            <a:fillRect/>
          </a:stretch>
        </p:blipFill>
        <p:spPr bwMode="auto">
          <a:xfrm>
            <a:off x="3924300" y="6381750"/>
            <a:ext cx="1279525" cy="360363"/>
          </a:xfrm>
          <a:prstGeom prst="rect">
            <a:avLst/>
          </a:prstGeom>
          <a:noFill/>
          <a:ln w="9525">
            <a:noFill/>
            <a:miter lim="800000"/>
            <a:headEnd/>
            <a:tailEnd/>
          </a:ln>
        </p:spPr>
      </p:pic>
      <p:pic>
        <p:nvPicPr>
          <p:cNvPr id="1031" name="Picture 13" descr="BSprA_Office_Farbe_en"/>
          <p:cNvPicPr>
            <a:picLocks noChangeAspect="1" noChangeArrowheads="1"/>
          </p:cNvPicPr>
          <p:nvPr userDrawn="1"/>
        </p:nvPicPr>
        <p:blipFill>
          <a:blip r:embed="rId14" cstate="print"/>
          <a:srcRect/>
          <a:stretch>
            <a:fillRect/>
          </a:stretch>
        </p:blipFill>
        <p:spPr bwMode="auto">
          <a:xfrm>
            <a:off x="0" y="0"/>
            <a:ext cx="2590800" cy="1270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audio" Target="../media/audio1.wav"/><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liennummernplatzhalter 2"/>
          <p:cNvSpPr>
            <a:spLocks noGrp="1"/>
          </p:cNvSpPr>
          <p:nvPr>
            <p:ph type="sldNum" sz="quarter" idx="11"/>
          </p:nvPr>
        </p:nvSpPr>
        <p:spPr/>
        <p:txBody>
          <a:bodyPr/>
          <a:lstStyle/>
          <a:p>
            <a:pPr>
              <a:defRPr/>
            </a:pPr>
            <a:fld id="{647E1BD1-2DCC-4C59-9562-AC5773A91FCE}" type="slidenum">
              <a:rPr lang="de-DE" smtClean="0"/>
              <a:pPr>
                <a:defRPr/>
              </a:pPr>
              <a:t>1</a:t>
            </a:fld>
            <a:endParaRPr lang="de-DE" smtClean="0"/>
          </a:p>
        </p:txBody>
      </p:sp>
      <p:sp>
        <p:nvSpPr>
          <p:cNvPr id="2051" name="Foliennummernplatzhalter 3"/>
          <p:cNvSpPr txBox="1">
            <a:spLocks noGrp="1"/>
          </p:cNvSpPr>
          <p:nvPr/>
        </p:nvSpPr>
        <p:spPr bwMode="auto">
          <a:xfrm>
            <a:off x="7239000" y="1219200"/>
            <a:ext cx="1905000" cy="228600"/>
          </a:xfrm>
          <a:prstGeom prst="rect">
            <a:avLst/>
          </a:prstGeom>
          <a:noFill/>
          <a:ln w="9525">
            <a:noFill/>
            <a:miter lim="800000"/>
            <a:headEnd/>
            <a:tailEnd/>
          </a:ln>
        </p:spPr>
        <p:txBody>
          <a:bodyPr/>
          <a:lstStyle/>
          <a:p>
            <a:pPr algn="r"/>
            <a:r>
              <a:rPr lang="de-DE" sz="1000">
                <a:solidFill>
                  <a:srgbClr val="4D4D4D"/>
                </a:solidFill>
              </a:rPr>
              <a:t>L </a:t>
            </a:r>
            <a:fld id="{74875D4C-F64C-460C-ADE7-D4F1D81CA2D4}" type="slidenum">
              <a:rPr lang="de-DE" sz="1000">
                <a:solidFill>
                  <a:srgbClr val="4D4D4D"/>
                </a:solidFill>
              </a:rPr>
              <a:pPr algn="r"/>
              <a:t>1</a:t>
            </a:fld>
            <a:endParaRPr lang="de-DE" sz="1000">
              <a:solidFill>
                <a:srgbClr val="4D4D4D"/>
              </a:solidFill>
            </a:endParaRPr>
          </a:p>
        </p:txBody>
      </p:sp>
      <p:sp>
        <p:nvSpPr>
          <p:cNvPr id="2052" name="Rectangle 2"/>
          <p:cNvSpPr>
            <a:spLocks noChangeArrowheads="1"/>
          </p:cNvSpPr>
          <p:nvPr/>
        </p:nvSpPr>
        <p:spPr bwMode="auto">
          <a:xfrm>
            <a:off x="1647825" y="1447800"/>
            <a:ext cx="9144000" cy="0"/>
          </a:xfrm>
          <a:prstGeom prst="rect">
            <a:avLst/>
          </a:prstGeom>
          <a:noFill/>
          <a:ln w="9525">
            <a:noFill/>
            <a:miter lim="800000"/>
            <a:headEnd/>
            <a:tailEnd/>
          </a:ln>
        </p:spPr>
        <p:txBody>
          <a:bodyPr>
            <a:spAutoFit/>
          </a:bodyPr>
          <a:lstStyle/>
          <a:p>
            <a:endParaRPr lang="de-DE" sz="2400">
              <a:latin typeface="Arial Unicode MS" pitchFamily="34" charset="-128"/>
            </a:endParaRPr>
          </a:p>
        </p:txBody>
      </p:sp>
      <p:sp>
        <p:nvSpPr>
          <p:cNvPr id="2053" name="Rectangle 3"/>
          <p:cNvSpPr>
            <a:spLocks noChangeArrowheads="1"/>
          </p:cNvSpPr>
          <p:nvPr/>
        </p:nvSpPr>
        <p:spPr bwMode="auto">
          <a:xfrm>
            <a:off x="1647825" y="1447800"/>
            <a:ext cx="9144000" cy="0"/>
          </a:xfrm>
          <a:prstGeom prst="rect">
            <a:avLst/>
          </a:prstGeom>
          <a:noFill/>
          <a:ln w="9525">
            <a:noFill/>
            <a:miter lim="800000"/>
            <a:headEnd/>
            <a:tailEnd/>
          </a:ln>
        </p:spPr>
        <p:txBody>
          <a:bodyPr>
            <a:spAutoFit/>
          </a:bodyPr>
          <a:lstStyle/>
          <a:p>
            <a:endParaRPr lang="de-DE" sz="2400">
              <a:latin typeface="Arial Unicode MS" pitchFamily="34" charset="-128"/>
            </a:endParaRPr>
          </a:p>
        </p:txBody>
      </p:sp>
      <p:sp>
        <p:nvSpPr>
          <p:cNvPr id="2054" name="Rectangle 4"/>
          <p:cNvSpPr>
            <a:spLocks noChangeArrowheads="1"/>
          </p:cNvSpPr>
          <p:nvPr/>
        </p:nvSpPr>
        <p:spPr bwMode="auto">
          <a:xfrm>
            <a:off x="1647825" y="1447800"/>
            <a:ext cx="9144000" cy="0"/>
          </a:xfrm>
          <a:prstGeom prst="rect">
            <a:avLst/>
          </a:prstGeom>
          <a:noFill/>
          <a:ln w="9525">
            <a:noFill/>
            <a:miter lim="800000"/>
            <a:headEnd/>
            <a:tailEnd/>
          </a:ln>
        </p:spPr>
        <p:txBody>
          <a:bodyPr>
            <a:spAutoFit/>
          </a:bodyPr>
          <a:lstStyle/>
          <a:p>
            <a:endParaRPr lang="de-DE" sz="2400">
              <a:latin typeface="Arial Unicode MS" pitchFamily="34" charset="-128"/>
            </a:endParaRPr>
          </a:p>
        </p:txBody>
      </p:sp>
      <p:sp>
        <p:nvSpPr>
          <p:cNvPr id="2055" name="Rectangle 5"/>
          <p:cNvSpPr>
            <a:spLocks noChangeArrowheads="1"/>
          </p:cNvSpPr>
          <p:nvPr/>
        </p:nvSpPr>
        <p:spPr bwMode="auto">
          <a:xfrm>
            <a:off x="1647825" y="1447800"/>
            <a:ext cx="9144000" cy="0"/>
          </a:xfrm>
          <a:prstGeom prst="rect">
            <a:avLst/>
          </a:prstGeom>
          <a:noFill/>
          <a:ln w="9525">
            <a:noFill/>
            <a:miter lim="800000"/>
            <a:headEnd/>
            <a:tailEnd/>
          </a:ln>
        </p:spPr>
        <p:txBody>
          <a:bodyPr>
            <a:spAutoFit/>
          </a:bodyPr>
          <a:lstStyle/>
          <a:p>
            <a:endParaRPr lang="de-DE" sz="2400">
              <a:latin typeface="Arial Unicode MS" pitchFamily="34" charset="-128"/>
            </a:endParaRPr>
          </a:p>
        </p:txBody>
      </p:sp>
      <p:sp>
        <p:nvSpPr>
          <p:cNvPr id="2056" name="Rectangle 6"/>
          <p:cNvSpPr>
            <a:spLocks noChangeArrowheads="1"/>
          </p:cNvSpPr>
          <p:nvPr/>
        </p:nvSpPr>
        <p:spPr bwMode="auto">
          <a:xfrm>
            <a:off x="1647825" y="1447800"/>
            <a:ext cx="9144000" cy="0"/>
          </a:xfrm>
          <a:prstGeom prst="rect">
            <a:avLst/>
          </a:prstGeom>
          <a:noFill/>
          <a:ln w="9525">
            <a:noFill/>
            <a:miter lim="800000"/>
            <a:headEnd/>
            <a:tailEnd/>
          </a:ln>
        </p:spPr>
        <p:txBody>
          <a:bodyPr>
            <a:spAutoFit/>
          </a:bodyPr>
          <a:lstStyle/>
          <a:p>
            <a:endParaRPr lang="de-DE" sz="2400">
              <a:latin typeface="Arial Unicode MS" pitchFamily="34" charset="-128"/>
            </a:endParaRPr>
          </a:p>
        </p:txBody>
      </p:sp>
      <p:sp>
        <p:nvSpPr>
          <p:cNvPr id="93192" name="Text Box 7"/>
          <p:cNvSpPr txBox="1">
            <a:spLocks noChangeArrowheads="1"/>
          </p:cNvSpPr>
          <p:nvPr/>
        </p:nvSpPr>
        <p:spPr bwMode="auto">
          <a:xfrm>
            <a:off x="228600" y="1484313"/>
            <a:ext cx="8686800" cy="3635375"/>
          </a:xfrm>
          <a:prstGeom prst="rect">
            <a:avLst/>
          </a:prstGeom>
          <a:noFill/>
          <a:ln w="9525">
            <a:noFill/>
            <a:miter lim="800000"/>
            <a:headEnd/>
            <a:tailEnd/>
          </a:ln>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5000"/>
              </a:spcBef>
              <a:defRPr/>
            </a:pPr>
            <a:r>
              <a:rPr lang="en-CA" sz="3200" b="1" dirty="0" smtClean="0">
                <a:effectLst>
                  <a:outerShdw blurRad="38100" dist="38100" dir="2700000" algn="tl">
                    <a:srgbClr val="C0C0C0"/>
                  </a:outerShdw>
                </a:effectLst>
                <a:cs typeface="Times New Roman" pitchFamily="18" charset="0"/>
              </a:rPr>
              <a:t>Interaction within Multi-National Settings:</a:t>
            </a:r>
            <a:endParaRPr lang="en-GB" sz="3200" b="1" dirty="0" smtClean="0">
              <a:effectLst>
                <a:outerShdw blurRad="38100" dist="38100" dir="2700000" algn="tl">
                  <a:srgbClr val="C0C0C0"/>
                </a:outerShdw>
              </a:effectLst>
              <a:cs typeface="Times New Roman" pitchFamily="18" charset="0"/>
            </a:endParaRPr>
          </a:p>
          <a:p>
            <a:pPr algn="ctr" eaLnBrk="1" hangingPunct="1">
              <a:spcBef>
                <a:spcPct val="5000"/>
              </a:spcBef>
              <a:defRPr/>
            </a:pPr>
            <a:r>
              <a:rPr lang="en-GB" sz="3200" b="1" dirty="0" smtClean="0">
                <a:effectLst>
                  <a:outerShdw blurRad="38100" dist="38100" dir="2700000" algn="tl">
                    <a:srgbClr val="C0C0C0"/>
                  </a:outerShdw>
                </a:effectLst>
                <a:cs typeface="Times New Roman" pitchFamily="18" charset="0"/>
              </a:rPr>
              <a:t>The Use of Non-Native Listening Comprehension</a:t>
            </a:r>
            <a:endParaRPr lang="de-DE" sz="3200" b="1" dirty="0" smtClean="0">
              <a:effectLst>
                <a:outerShdw blurRad="38100" dist="38100" dir="2700000" algn="tl">
                  <a:srgbClr val="C0C0C0"/>
                </a:outerShdw>
              </a:effectLst>
            </a:endParaRPr>
          </a:p>
          <a:p>
            <a:pPr algn="ctr" eaLnBrk="1" hangingPunct="1">
              <a:spcBef>
                <a:spcPct val="5000"/>
              </a:spcBef>
              <a:defRPr/>
            </a:pPr>
            <a:r>
              <a:rPr lang="en-GB" sz="3200" b="1" dirty="0" smtClean="0">
                <a:effectLst>
                  <a:outerShdw blurRad="38100" dist="38100" dir="2700000" algn="tl">
                    <a:srgbClr val="C0C0C0"/>
                  </a:outerShdw>
                </a:effectLst>
                <a:cs typeface="Times New Roman" pitchFamily="18" charset="0"/>
              </a:rPr>
              <a:t> Items in Testing and Teaching  </a:t>
            </a:r>
          </a:p>
          <a:p>
            <a:pPr algn="ctr" eaLnBrk="1" hangingPunct="1">
              <a:spcBef>
                <a:spcPct val="5000"/>
              </a:spcBef>
              <a:defRPr/>
            </a:pPr>
            <a:r>
              <a:rPr lang="de-DE" dirty="0" smtClean="0"/>
              <a:t>Dr. </a:t>
            </a:r>
            <a:r>
              <a:rPr lang="de-DE" dirty="0" err="1" smtClean="0"/>
              <a:t>Dugald</a:t>
            </a:r>
            <a:r>
              <a:rPr lang="de-DE" dirty="0" smtClean="0"/>
              <a:t> </a:t>
            </a:r>
            <a:r>
              <a:rPr lang="de-DE" dirty="0" err="1" smtClean="0"/>
              <a:t>Sturges</a:t>
            </a:r>
            <a:r>
              <a:rPr lang="de-DE" dirty="0" smtClean="0"/>
              <a:t>, Federal Office </a:t>
            </a:r>
            <a:r>
              <a:rPr lang="de-DE" dirty="0" err="1" smtClean="0"/>
              <a:t>of</a:t>
            </a:r>
            <a:r>
              <a:rPr lang="de-DE" dirty="0" smtClean="0"/>
              <a:t> </a:t>
            </a:r>
            <a:r>
              <a:rPr lang="de-DE" dirty="0" err="1" smtClean="0"/>
              <a:t>Languages</a:t>
            </a:r>
            <a:endParaRPr lang="de-DE" dirty="0" smtClean="0"/>
          </a:p>
          <a:p>
            <a:pPr algn="ctr" eaLnBrk="1" hangingPunct="1">
              <a:spcBef>
                <a:spcPct val="5000"/>
              </a:spcBef>
              <a:defRPr/>
            </a:pPr>
            <a:r>
              <a:rPr lang="de-DE" dirty="0" smtClean="0"/>
              <a:t>Hürth, Germany</a:t>
            </a:r>
          </a:p>
          <a:p>
            <a:pPr algn="ctr" eaLnBrk="1" hangingPunct="1">
              <a:spcBef>
                <a:spcPct val="5000"/>
              </a:spcBef>
              <a:defRPr/>
            </a:pPr>
            <a:endParaRPr lang="de-DE" sz="2400" dirty="0" smtClean="0"/>
          </a:p>
          <a:p>
            <a:pPr algn="ctr" eaLnBrk="1" hangingPunct="1">
              <a:defRPr/>
            </a:pPr>
            <a:r>
              <a:rPr lang="en-GB" b="1" dirty="0" smtClean="0"/>
              <a:t>BILC Conference – Tbilisi, G</a:t>
            </a:r>
            <a:r>
              <a:rPr lang="de-DE" b="1" dirty="0" err="1" smtClean="0"/>
              <a:t>eorgia</a:t>
            </a:r>
            <a:endParaRPr lang="de-DE" b="1" dirty="0" smtClean="0">
              <a:latin typeface="Times New Roman" pitchFamily="18" charset="0"/>
            </a:endParaRPr>
          </a:p>
          <a:p>
            <a:pPr algn="ctr" eaLnBrk="1" hangingPunct="1">
              <a:defRPr/>
            </a:pPr>
            <a:r>
              <a:rPr lang="en-US" b="1" smtClean="0">
                <a:cs typeface="Times New Roman" pitchFamily="18" charset="0"/>
              </a:rPr>
              <a:t>6 </a:t>
            </a:r>
            <a:r>
              <a:rPr lang="en-US" b="1" dirty="0" smtClean="0">
                <a:cs typeface="Times New Roman" pitchFamily="18" charset="0"/>
              </a:rPr>
              <a:t>May 2013</a:t>
            </a:r>
            <a:endParaRPr lang="de-DE"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el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de-DE" smtClean="0"/>
          </a:p>
        </p:txBody>
      </p:sp>
      <p:sp>
        <p:nvSpPr>
          <p:cNvPr id="4" name="Foliennummernplatzhalter 3"/>
          <p:cNvSpPr>
            <a:spLocks noGrp="1"/>
          </p:cNvSpPr>
          <p:nvPr>
            <p:ph type="sldNum" sz="quarter" idx="11"/>
          </p:nvPr>
        </p:nvSpPr>
        <p:spPr/>
        <p:txBody>
          <a:bodyPr/>
          <a:lstStyle/>
          <a:p>
            <a:pPr>
              <a:defRPr/>
            </a:pPr>
            <a:fld id="{E35A69E7-5EF8-4D37-9D25-F813316172BC}" type="slidenum">
              <a:rPr lang="de-DE" smtClean="0"/>
              <a:pPr>
                <a:defRPr/>
              </a:pPr>
              <a:t>10</a:t>
            </a:fld>
            <a:endParaRPr lang="de-DE"/>
          </a:p>
        </p:txBody>
      </p:sp>
      <p:sp>
        <p:nvSpPr>
          <p:cNvPr id="7" name="Rectangle 3"/>
          <p:cNvSpPr txBox="1">
            <a:spLocks noGrp="1" noChangeArrowheads="1"/>
          </p:cNvSpPr>
          <p:nvPr>
            <p:ph idx="1"/>
          </p:nvPr>
        </p:nvSpPr>
        <p:spPr/>
        <p:txBody>
          <a:bodyPr/>
          <a:lstStyle/>
          <a:p>
            <a:pPr>
              <a:lnSpc>
                <a:spcPct val="90000"/>
              </a:lnSpc>
              <a:defRPr/>
            </a:pPr>
            <a:r>
              <a:rPr lang="en-US" sz="2000" b="1" dirty="0" smtClean="0"/>
              <a:t>Level 3: </a:t>
            </a:r>
            <a:r>
              <a:rPr lang="en-US" sz="2000" dirty="0" smtClean="0">
                <a:solidFill>
                  <a:srgbClr val="0000FF"/>
                </a:solidFill>
              </a:rPr>
              <a:t>Demonstrates, through spoken interaction, the ability to effectively understand face-to-face speech </a:t>
            </a:r>
            <a:r>
              <a:rPr lang="en-US" sz="2000" dirty="0" smtClean="0">
                <a:solidFill>
                  <a:srgbClr val="00B050"/>
                </a:solidFill>
              </a:rPr>
              <a:t>delivered with normal speed and clarity in a standard dialect</a:t>
            </a:r>
            <a:r>
              <a:rPr lang="en-US" sz="2000" dirty="0" smtClean="0">
                <a:solidFill>
                  <a:srgbClr val="0000FF"/>
                </a:solidFill>
              </a:rPr>
              <a:t>.</a:t>
            </a:r>
            <a:r>
              <a:rPr lang="en-US" sz="2000" dirty="0" smtClean="0"/>
              <a:t> </a:t>
            </a:r>
            <a:r>
              <a:rPr lang="en-US" sz="2000" dirty="0" smtClean="0">
                <a:solidFill>
                  <a:srgbClr val="FF0000"/>
                </a:solidFill>
              </a:rPr>
              <a:t>Demonstrates clear understanding of language used at interactive meetings, briefings, and other forms of extended discourse, including unfamiliar subjects and situations</a:t>
            </a:r>
            <a:r>
              <a:rPr lang="en-US" sz="2000" dirty="0" smtClean="0"/>
              <a:t>. </a:t>
            </a:r>
            <a:r>
              <a:rPr lang="en-US" sz="2000" dirty="0" smtClean="0">
                <a:solidFill>
                  <a:srgbClr val="0000FF"/>
                </a:solidFill>
              </a:rPr>
              <a:t>Can follow accurately the essentials of conversations among educated native speakers, lectures on general subjects and special fields of competence, reasonably clear telephone calls, and media broadcasts</a:t>
            </a:r>
            <a:r>
              <a:rPr lang="en-US" sz="2000" dirty="0" smtClean="0"/>
              <a:t>. (…). </a:t>
            </a:r>
            <a:r>
              <a:rPr lang="en-US" sz="2000" dirty="0" smtClean="0">
                <a:solidFill>
                  <a:srgbClr val="0000FF"/>
                </a:solidFill>
              </a:rPr>
              <a:t>However, may not understand native speakers if they speak very rapidly or use slang, regionalisms, or dialect. </a:t>
            </a:r>
            <a:endParaRPr lang="de-DE" sz="2000" dirty="0" smtClean="0">
              <a:solidFill>
                <a:srgbClr val="0000FF"/>
              </a:solidFill>
              <a:effectLst>
                <a:outerShdw blurRad="38100" dist="38100" dir="2700000" algn="tl">
                  <a:srgbClr val="000000">
                    <a:alpha val="43137"/>
                  </a:srgbClr>
                </a:outerShdw>
              </a:effectLst>
            </a:endParaRPr>
          </a:p>
        </p:txBody>
      </p:sp>
      <p:sp>
        <p:nvSpPr>
          <p:cNvPr id="8" name="Rectangle 3"/>
          <p:cNvSpPr txBox="1">
            <a:spLocks noChangeArrowheads="1"/>
          </p:cNvSpPr>
          <p:nvPr/>
        </p:nvSpPr>
        <p:spPr bwMode="auto">
          <a:xfrm>
            <a:off x="611188" y="4652963"/>
            <a:ext cx="8229600" cy="1368425"/>
          </a:xfrm>
          <a:prstGeom prst="rect">
            <a:avLst/>
          </a:prstGeom>
          <a:noFill/>
          <a:ln w="9525">
            <a:noFill/>
            <a:miter lim="800000"/>
            <a:headEnd/>
            <a:tailEnd/>
          </a:ln>
        </p:spPr>
        <p:txBody>
          <a:bodyPr/>
          <a:lstStyle/>
          <a:p>
            <a:pPr marL="342900" indent="-342900" eaLnBrk="0" hangingPunct="0">
              <a:lnSpc>
                <a:spcPct val="90000"/>
              </a:lnSpc>
              <a:spcBef>
                <a:spcPct val="20000"/>
              </a:spcBef>
              <a:buFontTx/>
              <a:buChar char="•"/>
              <a:defRPr/>
            </a:pPr>
            <a:r>
              <a:rPr lang="en-US" sz="2000" b="1" kern="0" dirty="0">
                <a:latin typeface="+mn-lt"/>
                <a:cs typeface="+mn-cs"/>
              </a:rPr>
              <a:t>Level 4: </a:t>
            </a:r>
            <a:r>
              <a:rPr lang="en-US" sz="2000" kern="0" dirty="0">
                <a:solidFill>
                  <a:srgbClr val="FF0000"/>
                </a:solidFill>
                <a:latin typeface="+mn-lt"/>
                <a:cs typeface="+mn-cs"/>
              </a:rPr>
              <a:t>Understands all forms and styles of speech used for professional purposes, including language used in representation of official policies or points of view, in lectures, and in negotiations. </a:t>
            </a:r>
            <a:r>
              <a:rPr lang="en-US" sz="2000" kern="0" dirty="0">
                <a:latin typeface="+mn-lt"/>
                <a:cs typeface="+mn-cs"/>
              </a:rPr>
              <a:t>(…). </a:t>
            </a:r>
            <a:r>
              <a:rPr lang="en-US" sz="2000" kern="0" dirty="0">
                <a:solidFill>
                  <a:srgbClr val="0000FF"/>
                </a:solidFill>
                <a:latin typeface="+mn-lt"/>
                <a:cs typeface="+mn-cs"/>
              </a:rPr>
              <a:t>Readily understands utterances made in the media and in conversations among native speakers both globally and in detail; generally comprehends regionalisms and dialects. </a:t>
            </a:r>
            <a:endParaRPr lang="de-DE" sz="2000" kern="0" dirty="0">
              <a:solidFill>
                <a:srgbClr val="0000FF"/>
              </a:solidFill>
              <a:effectLst>
                <a:outerShdw blurRad="38100" dist="38100" dir="2700000" algn="tl">
                  <a:srgbClr val="000000">
                    <a:alpha val="43137"/>
                  </a:srgbClr>
                </a:outerShdw>
              </a:effectLst>
              <a:latin typeface="+mn-lt"/>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linds(horizontal)">
                                      <p:cBhvr>
                                        <p:cTn id="7" dur="500"/>
                                        <p:tgtEl>
                                          <p:spTgt spid="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defRPr/>
            </a:pPr>
            <a:endParaRPr lang="de-DE" sz="3200" dirty="0">
              <a:effectLst>
                <a:outerShdw blurRad="38100" dist="38100" dir="2700000" algn="tl">
                  <a:srgbClr val="000000">
                    <a:alpha val="43137"/>
                  </a:srgbClr>
                </a:outerShdw>
              </a:effectLst>
            </a:endParaRPr>
          </a:p>
        </p:txBody>
      </p:sp>
      <p:sp>
        <p:nvSpPr>
          <p:cNvPr id="3" name="Inhaltsplatzhalter 2"/>
          <p:cNvSpPr>
            <a:spLocks noGrp="1"/>
          </p:cNvSpPr>
          <p:nvPr>
            <p:ph idx="1"/>
          </p:nvPr>
        </p:nvSpPr>
        <p:spPr>
          <a:xfrm>
            <a:off x="457200" y="1412875"/>
            <a:ext cx="8229600" cy="2016125"/>
          </a:xfrm>
        </p:spPr>
        <p:txBody>
          <a:bodyPr/>
          <a:lstStyle/>
          <a:p>
            <a:pPr>
              <a:defRPr/>
            </a:pPr>
            <a:r>
              <a:rPr lang="de-DE" sz="2800" dirty="0" smtClean="0">
                <a:effectLst>
                  <a:outerShdw blurRad="38100" dist="38100" dir="2700000" algn="tl">
                    <a:srgbClr val="000000">
                      <a:alpha val="43137"/>
                    </a:srgbClr>
                  </a:outerShdw>
                </a:effectLst>
              </a:rPr>
              <a:t>STANAG 6001 </a:t>
            </a:r>
            <a:r>
              <a:rPr lang="de-DE" sz="2800" dirty="0" err="1" smtClean="0">
                <a:effectLst>
                  <a:outerShdw blurRad="38100" dist="38100" dir="2700000" algn="tl">
                    <a:srgbClr val="000000">
                      <a:alpha val="43137"/>
                    </a:srgbClr>
                  </a:outerShdw>
                </a:effectLst>
              </a:rPr>
              <a:t>refers</a:t>
            </a:r>
            <a:r>
              <a:rPr lang="de-DE" sz="2800" dirty="0" smtClean="0">
                <a:effectLst>
                  <a:outerShdw blurRad="38100" dist="38100" dir="2700000" algn="tl">
                    <a:srgbClr val="000000">
                      <a:alpha val="43137"/>
                    </a:srgbClr>
                  </a:outerShdw>
                </a:effectLst>
              </a:rPr>
              <a:t> </a:t>
            </a:r>
            <a:r>
              <a:rPr lang="de-DE" sz="2800" dirty="0" err="1" smtClean="0">
                <a:effectLst>
                  <a:outerShdw blurRad="38100" dist="38100" dir="2700000" algn="tl">
                    <a:srgbClr val="000000">
                      <a:alpha val="43137"/>
                    </a:srgbClr>
                  </a:outerShdw>
                </a:effectLst>
              </a:rPr>
              <a:t>to</a:t>
            </a:r>
            <a:r>
              <a:rPr lang="de-DE" sz="2800" dirty="0" smtClean="0">
                <a:effectLst>
                  <a:outerShdw blurRad="38100" dist="38100" dir="2700000" algn="tl">
                    <a:srgbClr val="000000">
                      <a:alpha val="43137"/>
                    </a:srgbClr>
                  </a:outerShdw>
                </a:effectLst>
              </a:rPr>
              <a:t> natives </a:t>
            </a:r>
            <a:r>
              <a:rPr lang="de-DE" sz="2800" dirty="0" err="1" smtClean="0">
                <a:effectLst>
                  <a:outerShdw blurRad="38100" dist="38100" dir="2700000" algn="tl">
                    <a:srgbClr val="000000">
                      <a:alpha val="43137"/>
                    </a:srgbClr>
                  </a:outerShdw>
                </a:effectLst>
              </a:rPr>
              <a:t>and</a:t>
            </a:r>
            <a:r>
              <a:rPr lang="de-DE" sz="2800" dirty="0" smtClean="0">
                <a:effectLst>
                  <a:outerShdw blurRad="38100" dist="38100" dir="2700000" algn="tl">
                    <a:srgbClr val="000000">
                      <a:alpha val="43137"/>
                    </a:srgbClr>
                  </a:outerShdw>
                </a:effectLst>
              </a:rPr>
              <a:t> </a:t>
            </a:r>
            <a:r>
              <a:rPr lang="de-DE" sz="2800" dirty="0" err="1" smtClean="0">
                <a:effectLst>
                  <a:outerShdw blurRad="38100" dist="38100" dir="2700000" algn="tl">
                    <a:srgbClr val="000000">
                      <a:alpha val="43137"/>
                    </a:srgbClr>
                  </a:outerShdw>
                </a:effectLst>
              </a:rPr>
              <a:t>standard</a:t>
            </a:r>
            <a:r>
              <a:rPr lang="de-DE" sz="2800" dirty="0" smtClean="0">
                <a:effectLst>
                  <a:outerShdw blurRad="38100" dist="38100" dir="2700000" algn="tl">
                    <a:srgbClr val="000000">
                      <a:alpha val="43137"/>
                    </a:srgbClr>
                  </a:outerShdw>
                </a:effectLst>
              </a:rPr>
              <a:t> </a:t>
            </a:r>
            <a:r>
              <a:rPr lang="de-DE" sz="2800" dirty="0" err="1" smtClean="0">
                <a:effectLst>
                  <a:outerShdw blurRad="38100" dist="38100" dir="2700000" algn="tl">
                    <a:srgbClr val="000000">
                      <a:alpha val="43137"/>
                    </a:srgbClr>
                  </a:outerShdw>
                </a:effectLst>
              </a:rPr>
              <a:t>dialects</a:t>
            </a:r>
            <a:r>
              <a:rPr lang="de-DE" sz="2800" dirty="0" smtClean="0">
                <a:effectLst>
                  <a:outerShdw blurRad="38100" dist="38100" dir="2700000" algn="tl">
                    <a:srgbClr val="000000">
                      <a:alpha val="43137"/>
                    </a:srgbClr>
                  </a:outerShdw>
                </a:effectLst>
              </a:rPr>
              <a:t> in </a:t>
            </a:r>
            <a:r>
              <a:rPr lang="de-DE" sz="2800" dirty="0" err="1" smtClean="0">
                <a:effectLst>
                  <a:outerShdw blurRad="38100" dist="38100" dir="2700000" algn="tl">
                    <a:srgbClr val="000000">
                      <a:alpha val="43137"/>
                    </a:srgbClr>
                  </a:outerShdw>
                </a:effectLst>
              </a:rPr>
              <a:t>the</a:t>
            </a:r>
            <a:r>
              <a:rPr lang="de-DE" sz="2800" dirty="0" smtClean="0">
                <a:effectLst>
                  <a:outerShdw blurRad="38100" dist="38100" dir="2700000" algn="tl">
                    <a:srgbClr val="000000">
                      <a:alpha val="43137"/>
                    </a:srgbClr>
                  </a:outerShdw>
                </a:effectLst>
              </a:rPr>
              <a:t> </a:t>
            </a:r>
            <a:r>
              <a:rPr lang="de-DE" sz="2800" dirty="0" err="1" smtClean="0">
                <a:effectLst>
                  <a:outerShdw blurRad="38100" dist="38100" dir="2700000" algn="tl">
                    <a:srgbClr val="000000">
                      <a:alpha val="43137"/>
                    </a:srgbClr>
                  </a:outerShdw>
                </a:effectLst>
              </a:rPr>
              <a:t>listening</a:t>
            </a:r>
            <a:r>
              <a:rPr lang="de-DE" sz="2800" dirty="0" smtClean="0">
                <a:effectLst>
                  <a:outerShdw blurRad="38100" dist="38100" dir="2700000" algn="tl">
                    <a:srgbClr val="000000">
                      <a:alpha val="43137"/>
                    </a:srgbClr>
                  </a:outerShdw>
                </a:effectLst>
              </a:rPr>
              <a:t> </a:t>
            </a:r>
            <a:r>
              <a:rPr lang="de-DE" sz="2800" dirty="0" err="1" smtClean="0">
                <a:effectLst>
                  <a:outerShdw blurRad="38100" dist="38100" dir="2700000" algn="tl">
                    <a:srgbClr val="000000">
                      <a:alpha val="43137"/>
                    </a:srgbClr>
                  </a:outerShdw>
                </a:effectLst>
              </a:rPr>
              <a:t>descriptors</a:t>
            </a:r>
            <a:r>
              <a:rPr lang="de-DE" sz="2800" dirty="0" smtClean="0">
                <a:effectLst>
                  <a:outerShdw blurRad="38100" dist="38100" dir="2700000" algn="tl">
                    <a:srgbClr val="000000">
                      <a:alpha val="43137"/>
                    </a:srgbClr>
                  </a:outerShdw>
                </a:effectLst>
              </a:rPr>
              <a:t>, but </a:t>
            </a:r>
            <a:r>
              <a:rPr lang="de-DE" sz="2800" dirty="0" err="1" smtClean="0">
                <a:effectLst>
                  <a:outerShdw blurRad="38100" dist="38100" dir="2700000" algn="tl">
                    <a:srgbClr val="000000">
                      <a:alpha val="43137"/>
                    </a:srgbClr>
                  </a:outerShdw>
                </a:effectLst>
              </a:rPr>
              <a:t>does</a:t>
            </a:r>
            <a:r>
              <a:rPr lang="de-DE" sz="2800" dirty="0" smtClean="0">
                <a:effectLst>
                  <a:outerShdw blurRad="38100" dist="38100" dir="2700000" algn="tl">
                    <a:srgbClr val="000000">
                      <a:alpha val="43137"/>
                    </a:srgbClr>
                  </a:outerShdw>
                </a:effectLst>
              </a:rPr>
              <a:t> not </a:t>
            </a:r>
            <a:r>
              <a:rPr lang="de-DE" sz="2800" dirty="0" err="1" smtClean="0">
                <a:effectLst>
                  <a:outerShdw blurRad="38100" dist="38100" dir="2700000" algn="tl">
                    <a:srgbClr val="000000">
                      <a:alpha val="43137"/>
                    </a:srgbClr>
                  </a:outerShdw>
                </a:effectLst>
              </a:rPr>
              <a:t>address</a:t>
            </a:r>
            <a:r>
              <a:rPr lang="de-DE" sz="2800" dirty="0" smtClean="0">
                <a:effectLst>
                  <a:outerShdw blurRad="38100" dist="38100" dir="2700000" algn="tl">
                    <a:srgbClr val="000000">
                      <a:alpha val="43137"/>
                    </a:srgbClr>
                  </a:outerShdw>
                </a:effectLst>
              </a:rPr>
              <a:t> </a:t>
            </a:r>
            <a:r>
              <a:rPr lang="de-DE" sz="2800" dirty="0" err="1" smtClean="0">
                <a:effectLst>
                  <a:outerShdw blurRad="38100" dist="38100" dir="2700000" algn="tl">
                    <a:srgbClr val="000000">
                      <a:alpha val="43137"/>
                    </a:srgbClr>
                  </a:outerShdw>
                </a:effectLst>
              </a:rPr>
              <a:t>the</a:t>
            </a:r>
            <a:r>
              <a:rPr lang="de-DE" sz="2800" dirty="0" smtClean="0">
                <a:effectLst>
                  <a:outerShdw blurRad="38100" dist="38100" dir="2700000" algn="tl">
                    <a:srgbClr val="000000">
                      <a:alpha val="43137"/>
                    </a:srgbClr>
                  </a:outerShdw>
                </a:effectLst>
              </a:rPr>
              <a:t> </a:t>
            </a:r>
            <a:r>
              <a:rPr lang="de-DE" sz="2800" dirty="0" err="1" smtClean="0">
                <a:effectLst>
                  <a:outerShdw blurRad="38100" dist="38100" dir="2700000" algn="tl">
                    <a:srgbClr val="000000">
                      <a:alpha val="43137"/>
                    </a:srgbClr>
                  </a:outerShdw>
                </a:effectLst>
              </a:rPr>
              <a:t>question</a:t>
            </a:r>
            <a:r>
              <a:rPr lang="de-DE" sz="2800" dirty="0" smtClean="0">
                <a:effectLst>
                  <a:outerShdw blurRad="38100" dist="38100" dir="2700000" algn="tl">
                    <a:srgbClr val="000000">
                      <a:alpha val="43137"/>
                    </a:srgbClr>
                  </a:outerShdw>
                </a:effectLst>
              </a:rPr>
              <a:t> </a:t>
            </a:r>
            <a:r>
              <a:rPr lang="de-DE" sz="2800" dirty="0" err="1" smtClean="0">
                <a:effectLst>
                  <a:outerShdw blurRad="38100" dist="38100" dir="2700000" algn="tl">
                    <a:srgbClr val="000000">
                      <a:alpha val="43137"/>
                    </a:srgbClr>
                  </a:outerShdw>
                </a:effectLst>
              </a:rPr>
              <a:t>of</a:t>
            </a:r>
            <a:r>
              <a:rPr lang="de-DE" sz="2800" dirty="0" smtClean="0">
                <a:effectLst>
                  <a:outerShdw blurRad="38100" dist="38100" dir="2700000" algn="tl">
                    <a:srgbClr val="000000">
                      <a:alpha val="43137"/>
                    </a:srgbClr>
                  </a:outerShdw>
                </a:effectLst>
              </a:rPr>
              <a:t> </a:t>
            </a:r>
            <a:r>
              <a:rPr lang="de-DE" sz="2800" dirty="0" err="1" smtClean="0">
                <a:effectLst>
                  <a:outerShdw blurRad="38100" dist="38100" dir="2700000" algn="tl">
                    <a:srgbClr val="000000">
                      <a:alpha val="43137"/>
                    </a:srgbClr>
                  </a:outerShdw>
                </a:effectLst>
              </a:rPr>
              <a:t>interaction</a:t>
            </a:r>
            <a:r>
              <a:rPr lang="de-DE" sz="2800" dirty="0" smtClean="0">
                <a:effectLst>
                  <a:outerShdw blurRad="38100" dist="38100" dir="2700000" algn="tl">
                    <a:srgbClr val="000000">
                      <a:alpha val="43137"/>
                    </a:srgbClr>
                  </a:outerShdw>
                </a:effectLst>
              </a:rPr>
              <a:t> on a professional </a:t>
            </a:r>
            <a:r>
              <a:rPr lang="de-DE" sz="2800" dirty="0" err="1" smtClean="0">
                <a:effectLst>
                  <a:outerShdw blurRad="38100" dist="38100" dir="2700000" algn="tl">
                    <a:srgbClr val="000000">
                      <a:alpha val="43137"/>
                    </a:srgbClr>
                  </a:outerShdw>
                </a:effectLst>
              </a:rPr>
              <a:t>level</a:t>
            </a:r>
            <a:r>
              <a:rPr lang="de-DE" sz="2800" dirty="0" smtClean="0">
                <a:effectLst>
                  <a:outerShdw blurRad="38100" dist="38100" dir="2700000" algn="tl">
                    <a:srgbClr val="000000">
                      <a:alpha val="43137"/>
                    </a:srgbClr>
                  </a:outerShdw>
                </a:effectLst>
              </a:rPr>
              <a:t> </a:t>
            </a:r>
            <a:r>
              <a:rPr lang="de-DE" sz="2800" dirty="0" err="1" smtClean="0">
                <a:effectLst>
                  <a:outerShdw blurRad="38100" dist="38100" dir="2700000" algn="tl">
                    <a:srgbClr val="000000">
                      <a:alpha val="43137"/>
                    </a:srgbClr>
                  </a:outerShdw>
                </a:effectLst>
              </a:rPr>
              <a:t>with</a:t>
            </a:r>
            <a:r>
              <a:rPr lang="de-DE" sz="2800" dirty="0" smtClean="0">
                <a:effectLst>
                  <a:outerShdw blurRad="38100" dist="38100" dir="2700000" algn="tl">
                    <a:srgbClr val="000000">
                      <a:alpha val="43137"/>
                    </a:srgbClr>
                  </a:outerShdw>
                </a:effectLst>
              </a:rPr>
              <a:t> non-native </a:t>
            </a:r>
            <a:r>
              <a:rPr lang="de-DE" sz="2800" dirty="0" err="1" smtClean="0">
                <a:effectLst>
                  <a:outerShdw blurRad="38100" dist="38100" dir="2700000" algn="tl">
                    <a:srgbClr val="000000">
                      <a:alpha val="43137"/>
                    </a:srgbClr>
                  </a:outerShdw>
                </a:effectLst>
              </a:rPr>
              <a:t>speakers</a:t>
            </a:r>
            <a:r>
              <a:rPr lang="de-DE" sz="2800" dirty="0" smtClean="0">
                <a:effectLst>
                  <a:outerShdw blurRad="38100" dist="38100" dir="2700000" algn="tl">
                    <a:srgbClr val="000000">
                      <a:alpha val="43137"/>
                    </a:srgbClr>
                  </a:outerShdw>
                </a:effectLst>
              </a:rPr>
              <a:t>.</a:t>
            </a:r>
            <a:endParaRPr lang="en-US" sz="2800" dirty="0" smtClean="0">
              <a:effectLst>
                <a:outerShdw blurRad="38100" dist="38100" dir="2700000" algn="tl">
                  <a:srgbClr val="000000">
                    <a:alpha val="43137"/>
                  </a:srgbClr>
                </a:outerShdw>
              </a:effectLst>
            </a:endParaRPr>
          </a:p>
        </p:txBody>
      </p:sp>
      <p:sp>
        <p:nvSpPr>
          <p:cNvPr id="4" name="Foliennummernplatzhalter 3"/>
          <p:cNvSpPr>
            <a:spLocks noGrp="1"/>
          </p:cNvSpPr>
          <p:nvPr>
            <p:ph type="sldNum" sz="quarter" idx="11"/>
          </p:nvPr>
        </p:nvSpPr>
        <p:spPr/>
        <p:txBody>
          <a:bodyPr/>
          <a:lstStyle/>
          <a:p>
            <a:pPr>
              <a:defRPr/>
            </a:pPr>
            <a:fld id="{9442CAEE-B20B-4CFE-BDF4-F6C2AFF4344A}" type="slidenum">
              <a:rPr lang="de-DE" smtClean="0"/>
              <a:pPr>
                <a:defRPr/>
              </a:pPr>
              <a:t>11</a:t>
            </a:fld>
            <a:endParaRPr lang="de-DE" dirty="0"/>
          </a:p>
        </p:txBody>
      </p:sp>
      <p:sp>
        <p:nvSpPr>
          <p:cNvPr id="5" name="Inhaltsplatzhalter 2"/>
          <p:cNvSpPr txBox="1">
            <a:spLocks/>
          </p:cNvSpPr>
          <p:nvPr/>
        </p:nvSpPr>
        <p:spPr bwMode="auto">
          <a:xfrm>
            <a:off x="611188" y="5084763"/>
            <a:ext cx="8229600" cy="2016125"/>
          </a:xfrm>
          <a:prstGeom prst="rect">
            <a:avLst/>
          </a:prstGeom>
          <a:noFill/>
          <a:ln w="9525">
            <a:noFill/>
            <a:miter lim="800000"/>
            <a:headEnd/>
            <a:tailEnd/>
          </a:ln>
        </p:spPr>
        <p:txBody>
          <a:bodyPr/>
          <a:lstStyle/>
          <a:p>
            <a:pPr marL="342900" indent="-342900" eaLnBrk="0" hangingPunct="0">
              <a:spcBef>
                <a:spcPct val="20000"/>
              </a:spcBef>
              <a:buFontTx/>
              <a:buChar char="•"/>
              <a:defRPr/>
            </a:pPr>
            <a:r>
              <a:rPr lang="de-DE" sz="2800" kern="0" dirty="0" err="1">
                <a:effectLst>
                  <a:outerShdw blurRad="38100" dist="38100" dir="2700000" algn="tl">
                    <a:srgbClr val="000000">
                      <a:alpha val="43137"/>
                    </a:srgbClr>
                  </a:outerShdw>
                </a:effectLst>
                <a:latin typeface="+mn-lt"/>
                <a:cs typeface="+mn-cs"/>
              </a:rPr>
              <a:t>However</a:t>
            </a:r>
            <a:r>
              <a:rPr lang="de-DE" sz="2800" kern="0" dirty="0">
                <a:effectLst>
                  <a:outerShdw blurRad="38100" dist="38100" dir="2700000" algn="tl">
                    <a:srgbClr val="000000">
                      <a:alpha val="43137"/>
                    </a:srgbClr>
                  </a:outerShdw>
                </a:effectLst>
                <a:latin typeface="+mn-lt"/>
                <a:cs typeface="+mn-cs"/>
              </a:rPr>
              <a:t>: </a:t>
            </a:r>
            <a:r>
              <a:rPr lang="de-DE" sz="2800" kern="0" dirty="0" err="1">
                <a:effectLst>
                  <a:outerShdw blurRad="38100" dist="38100" dir="2700000" algn="tl">
                    <a:srgbClr val="000000">
                      <a:alpha val="43137"/>
                    </a:srgbClr>
                  </a:outerShdw>
                </a:effectLst>
                <a:latin typeface="+mn-lt"/>
                <a:cs typeface="+mn-cs"/>
              </a:rPr>
              <a:t>who</a:t>
            </a:r>
            <a:r>
              <a:rPr lang="de-DE" sz="2800" kern="0" dirty="0">
                <a:effectLst>
                  <a:outerShdw blurRad="38100" dist="38100" dir="2700000" algn="tl">
                    <a:srgbClr val="000000">
                      <a:alpha val="43137"/>
                    </a:srgbClr>
                  </a:outerShdw>
                </a:effectLst>
                <a:latin typeface="+mn-lt"/>
                <a:cs typeface="+mn-cs"/>
              </a:rPr>
              <a:t> do </a:t>
            </a:r>
            <a:r>
              <a:rPr lang="de-DE" sz="2800" kern="0" dirty="0" err="1">
                <a:effectLst>
                  <a:outerShdw blurRad="38100" dist="38100" dir="2700000" algn="tl">
                    <a:srgbClr val="000000">
                      <a:alpha val="43137"/>
                    </a:srgbClr>
                  </a:outerShdw>
                </a:effectLst>
                <a:latin typeface="+mn-lt"/>
                <a:cs typeface="+mn-cs"/>
              </a:rPr>
              <a:t>our</a:t>
            </a:r>
            <a:r>
              <a:rPr lang="de-DE" sz="2800" kern="0" dirty="0">
                <a:effectLst>
                  <a:outerShdw blurRad="38100" dist="38100" dir="2700000" algn="tl">
                    <a:srgbClr val="000000">
                      <a:alpha val="43137"/>
                    </a:srgbClr>
                  </a:outerShdw>
                </a:effectLst>
                <a:latin typeface="+mn-lt"/>
                <a:cs typeface="+mn-cs"/>
              </a:rPr>
              <a:t> </a:t>
            </a:r>
            <a:r>
              <a:rPr lang="de-DE" sz="2800" kern="0" dirty="0" err="1">
                <a:effectLst>
                  <a:outerShdw blurRad="38100" dist="38100" dir="2700000" algn="tl">
                    <a:srgbClr val="000000">
                      <a:alpha val="43137"/>
                    </a:srgbClr>
                  </a:outerShdw>
                </a:effectLst>
                <a:latin typeface="+mn-lt"/>
                <a:cs typeface="+mn-cs"/>
              </a:rPr>
              <a:t>testtakers</a:t>
            </a:r>
            <a:r>
              <a:rPr lang="de-DE" sz="2800" kern="0" dirty="0">
                <a:effectLst>
                  <a:outerShdw blurRad="38100" dist="38100" dir="2700000" algn="tl">
                    <a:srgbClr val="000000">
                      <a:alpha val="43137"/>
                    </a:srgbClr>
                  </a:outerShdw>
                </a:effectLst>
                <a:latin typeface="+mn-lt"/>
                <a:cs typeface="+mn-cs"/>
              </a:rPr>
              <a:t> </a:t>
            </a:r>
            <a:r>
              <a:rPr lang="de-DE" sz="2800" kern="0" dirty="0" err="1">
                <a:effectLst>
                  <a:outerShdw blurRad="38100" dist="38100" dir="2700000" algn="tl">
                    <a:srgbClr val="000000">
                      <a:alpha val="43137"/>
                    </a:srgbClr>
                  </a:outerShdw>
                </a:effectLst>
                <a:latin typeface="+mn-lt"/>
                <a:cs typeface="+mn-cs"/>
              </a:rPr>
              <a:t>interact</a:t>
            </a:r>
            <a:r>
              <a:rPr lang="de-DE" sz="2800" kern="0" dirty="0">
                <a:effectLst>
                  <a:outerShdw blurRad="38100" dist="38100" dir="2700000" algn="tl">
                    <a:srgbClr val="000000">
                      <a:alpha val="43137"/>
                    </a:srgbClr>
                  </a:outerShdw>
                </a:effectLst>
                <a:latin typeface="+mn-lt"/>
                <a:cs typeface="+mn-cs"/>
              </a:rPr>
              <a:t> </a:t>
            </a:r>
            <a:r>
              <a:rPr lang="de-DE" sz="2800" kern="0" dirty="0" err="1">
                <a:effectLst>
                  <a:outerShdw blurRad="38100" dist="38100" dir="2700000" algn="tl">
                    <a:srgbClr val="000000">
                      <a:alpha val="43137"/>
                    </a:srgbClr>
                  </a:outerShdw>
                </a:effectLst>
                <a:latin typeface="+mn-lt"/>
                <a:cs typeface="+mn-cs"/>
              </a:rPr>
              <a:t>with</a:t>
            </a:r>
            <a:r>
              <a:rPr lang="de-DE" sz="2800" kern="0" dirty="0">
                <a:effectLst>
                  <a:outerShdw blurRad="38100" dist="38100" dir="2700000" algn="tl">
                    <a:srgbClr val="000000">
                      <a:alpha val="43137"/>
                    </a:srgbClr>
                  </a:outerShdw>
                </a:effectLst>
                <a:latin typeface="+mn-lt"/>
                <a:cs typeface="+mn-cs"/>
              </a:rPr>
              <a:t> in a professional </a:t>
            </a:r>
            <a:r>
              <a:rPr lang="de-DE" sz="2800" kern="0" dirty="0" err="1">
                <a:effectLst>
                  <a:outerShdw blurRad="38100" dist="38100" dir="2700000" algn="tl">
                    <a:srgbClr val="000000">
                      <a:alpha val="43137"/>
                    </a:srgbClr>
                  </a:outerShdw>
                </a:effectLst>
                <a:latin typeface="+mn-lt"/>
                <a:cs typeface="+mn-cs"/>
              </a:rPr>
              <a:t>setting</a:t>
            </a:r>
            <a:r>
              <a:rPr lang="de-DE" sz="2800" kern="0" dirty="0">
                <a:effectLst>
                  <a:outerShdw blurRad="38100" dist="38100" dir="2700000" algn="tl">
                    <a:srgbClr val="000000">
                      <a:alpha val="43137"/>
                    </a:srgbClr>
                  </a:outerShdw>
                </a:effectLst>
                <a:latin typeface="+mn-lt"/>
                <a:cs typeface="+mn-cs"/>
              </a:rPr>
              <a:t>?</a:t>
            </a:r>
          </a:p>
          <a:p>
            <a:pPr marL="342900" indent="-342900" eaLnBrk="0" hangingPunct="0">
              <a:spcBef>
                <a:spcPct val="20000"/>
              </a:spcBef>
              <a:buFontTx/>
              <a:buChar char="•"/>
              <a:defRPr/>
            </a:pPr>
            <a:r>
              <a:rPr lang="de-DE" sz="2800" kern="0" dirty="0">
                <a:effectLst>
                  <a:outerShdw blurRad="38100" dist="38100" dir="2700000" algn="tl">
                    <a:srgbClr val="000000">
                      <a:alpha val="43137"/>
                    </a:srgbClr>
                  </a:outerShdw>
                </a:effectLst>
                <a:latin typeface="+mn-lt"/>
                <a:cs typeface="+mn-cs"/>
              </a:rPr>
              <a:t>SOMETIMES native </a:t>
            </a:r>
            <a:r>
              <a:rPr lang="de-DE" sz="2800" kern="0" dirty="0" err="1">
                <a:effectLst>
                  <a:outerShdw blurRad="38100" dist="38100" dir="2700000" algn="tl">
                    <a:srgbClr val="000000">
                      <a:alpha val="43137"/>
                    </a:srgbClr>
                  </a:outerShdw>
                </a:effectLst>
                <a:latin typeface="+mn-lt"/>
                <a:cs typeface="+mn-cs"/>
              </a:rPr>
              <a:t>speakers</a:t>
            </a:r>
            <a:r>
              <a:rPr lang="de-DE" sz="2800" kern="0" dirty="0">
                <a:effectLst>
                  <a:outerShdw blurRad="38100" dist="38100" dir="2700000" algn="tl">
                    <a:srgbClr val="000000">
                      <a:alpha val="43137"/>
                    </a:srgbClr>
                  </a:outerShdw>
                </a:effectLst>
                <a:latin typeface="+mn-lt"/>
                <a:cs typeface="+mn-cs"/>
              </a:rPr>
              <a:t>…</a:t>
            </a:r>
          </a:p>
          <a:p>
            <a:pPr marL="342900" indent="-342900" eaLnBrk="0" hangingPunct="0">
              <a:spcBef>
                <a:spcPct val="20000"/>
              </a:spcBef>
              <a:buFontTx/>
              <a:buChar char="•"/>
              <a:defRPr/>
            </a:pPr>
            <a:endParaRPr lang="en-US" sz="2800" kern="0" dirty="0">
              <a:effectLst>
                <a:outerShdw blurRad="38100" dist="38100" dir="2700000" algn="tl">
                  <a:srgbClr val="000000">
                    <a:alpha val="43137"/>
                  </a:srgbClr>
                </a:outerShdw>
              </a:effectLst>
              <a:latin typeface="+mn-lt"/>
              <a:cs typeface="+mn-cs"/>
            </a:endParaRPr>
          </a:p>
        </p:txBody>
      </p:sp>
      <p:sp>
        <p:nvSpPr>
          <p:cNvPr id="6" name="Inhaltsplatzhalter 2"/>
          <p:cNvSpPr txBox="1">
            <a:spLocks/>
          </p:cNvSpPr>
          <p:nvPr/>
        </p:nvSpPr>
        <p:spPr bwMode="auto">
          <a:xfrm>
            <a:off x="539750" y="3284538"/>
            <a:ext cx="8229600" cy="1439862"/>
          </a:xfrm>
          <a:prstGeom prst="rect">
            <a:avLst/>
          </a:prstGeom>
          <a:noFill/>
          <a:ln w="9525">
            <a:noFill/>
            <a:miter lim="800000"/>
            <a:headEnd/>
            <a:tailEnd/>
          </a:ln>
        </p:spPr>
        <p:txBody>
          <a:bodyPr/>
          <a:lstStyle/>
          <a:p>
            <a:pPr marL="342900" indent="-342900" eaLnBrk="0" hangingPunct="0">
              <a:spcBef>
                <a:spcPct val="20000"/>
              </a:spcBef>
              <a:buFontTx/>
              <a:buChar char="•"/>
              <a:defRPr/>
            </a:pPr>
            <a:r>
              <a:rPr lang="de-DE" sz="2800" kern="0" dirty="0">
                <a:effectLst>
                  <a:outerShdw blurRad="38100" dist="38100" dir="2700000" algn="tl">
                    <a:srgbClr val="000000">
                      <a:alpha val="43137"/>
                    </a:srgbClr>
                  </a:outerShdw>
                </a:effectLst>
                <a:latin typeface="+mn-lt"/>
                <a:cs typeface="+mn-cs"/>
              </a:rPr>
              <a:t>A </a:t>
            </a:r>
            <a:r>
              <a:rPr lang="de-DE" sz="2800" kern="0" dirty="0" err="1">
                <a:effectLst>
                  <a:outerShdw blurRad="38100" dist="38100" dir="2700000" algn="tl">
                    <a:srgbClr val="000000">
                      <a:alpha val="43137"/>
                    </a:srgbClr>
                  </a:outerShdw>
                </a:effectLst>
                <a:latin typeface="+mn-lt"/>
                <a:cs typeface="+mn-cs"/>
              </a:rPr>
              <a:t>level</a:t>
            </a:r>
            <a:r>
              <a:rPr lang="de-DE" sz="2800" kern="0" dirty="0">
                <a:effectLst>
                  <a:outerShdw blurRad="38100" dist="38100" dir="2700000" algn="tl">
                    <a:srgbClr val="000000">
                      <a:alpha val="43137"/>
                    </a:srgbClr>
                  </a:outerShdw>
                </a:effectLst>
                <a:latin typeface="+mn-lt"/>
                <a:cs typeface="+mn-cs"/>
              </a:rPr>
              <a:t> 3 </a:t>
            </a:r>
            <a:r>
              <a:rPr lang="de-DE" sz="2800" kern="0" dirty="0" err="1">
                <a:effectLst>
                  <a:outerShdw blurRad="38100" dist="38100" dir="2700000" algn="tl">
                    <a:srgbClr val="000000">
                      <a:alpha val="43137"/>
                    </a:srgbClr>
                  </a:outerShdw>
                </a:effectLst>
                <a:latin typeface="+mn-lt"/>
                <a:cs typeface="+mn-cs"/>
              </a:rPr>
              <a:t>or</a:t>
            </a:r>
            <a:r>
              <a:rPr lang="de-DE" sz="2800" kern="0" dirty="0">
                <a:effectLst>
                  <a:outerShdw blurRad="38100" dist="38100" dir="2700000" algn="tl">
                    <a:srgbClr val="000000">
                      <a:alpha val="43137"/>
                    </a:srgbClr>
                  </a:outerShdw>
                </a:effectLst>
                <a:latin typeface="+mn-lt"/>
                <a:cs typeface="+mn-cs"/>
              </a:rPr>
              <a:t> </a:t>
            </a:r>
            <a:r>
              <a:rPr lang="de-DE" sz="2800" kern="0" dirty="0" err="1">
                <a:effectLst>
                  <a:outerShdw blurRad="38100" dist="38100" dir="2700000" algn="tl">
                    <a:srgbClr val="000000">
                      <a:alpha val="43137"/>
                    </a:srgbClr>
                  </a:outerShdw>
                </a:effectLst>
                <a:latin typeface="+mn-lt"/>
                <a:cs typeface="+mn-cs"/>
              </a:rPr>
              <a:t>level</a:t>
            </a:r>
            <a:r>
              <a:rPr lang="de-DE" sz="2800" kern="0" dirty="0">
                <a:effectLst>
                  <a:outerShdw blurRad="38100" dist="38100" dir="2700000" algn="tl">
                    <a:srgbClr val="000000">
                      <a:alpha val="43137"/>
                    </a:srgbClr>
                  </a:outerShdw>
                </a:effectLst>
                <a:latin typeface="+mn-lt"/>
                <a:cs typeface="+mn-cs"/>
              </a:rPr>
              <a:t> 4 </a:t>
            </a:r>
            <a:r>
              <a:rPr lang="de-DE" sz="2800" kern="0" dirty="0" err="1">
                <a:effectLst>
                  <a:outerShdw blurRad="38100" dist="38100" dir="2700000" algn="tl">
                    <a:srgbClr val="000000">
                      <a:alpha val="43137"/>
                    </a:srgbClr>
                  </a:outerShdw>
                </a:effectLst>
                <a:latin typeface="+mn-lt"/>
                <a:cs typeface="+mn-cs"/>
              </a:rPr>
              <a:t>listener</a:t>
            </a:r>
            <a:r>
              <a:rPr lang="de-DE" sz="2800" kern="0" dirty="0">
                <a:effectLst>
                  <a:outerShdw blurRad="38100" dist="38100" dir="2700000" algn="tl">
                    <a:srgbClr val="000000">
                      <a:alpha val="43137"/>
                    </a:srgbClr>
                  </a:outerShdw>
                </a:effectLst>
                <a:latin typeface="+mn-lt"/>
                <a:cs typeface="+mn-cs"/>
              </a:rPr>
              <a:t> </a:t>
            </a:r>
            <a:r>
              <a:rPr lang="de-DE" sz="2800" kern="0" dirty="0">
                <a:solidFill>
                  <a:srgbClr val="FF0000"/>
                </a:solidFill>
                <a:effectLst>
                  <a:outerShdw blurRad="38100" dist="38100" dir="2700000" algn="tl">
                    <a:srgbClr val="000000">
                      <a:alpha val="43137"/>
                    </a:srgbClr>
                  </a:outerShdw>
                </a:effectLst>
                <a:latin typeface="+mn-lt"/>
                <a:cs typeface="+mn-cs"/>
              </a:rPr>
              <a:t>d</a:t>
            </a:r>
            <a:r>
              <a:rPr lang="en-US" sz="2800" kern="0" dirty="0" err="1">
                <a:solidFill>
                  <a:srgbClr val="FF0000"/>
                </a:solidFill>
                <a:effectLst>
                  <a:outerShdw blurRad="38100" dist="38100" dir="2700000" algn="tl">
                    <a:srgbClr val="000000">
                      <a:alpha val="43137"/>
                    </a:srgbClr>
                  </a:outerShdw>
                </a:effectLst>
                <a:latin typeface="+mn-lt"/>
                <a:cs typeface="+mn-cs"/>
              </a:rPr>
              <a:t>emonstrates</a:t>
            </a:r>
            <a:r>
              <a:rPr lang="en-US" sz="2800" kern="0" dirty="0">
                <a:solidFill>
                  <a:srgbClr val="FF0000"/>
                </a:solidFill>
                <a:effectLst>
                  <a:outerShdw blurRad="38100" dist="38100" dir="2700000" algn="tl">
                    <a:srgbClr val="000000">
                      <a:alpha val="43137"/>
                    </a:srgbClr>
                  </a:outerShdw>
                </a:effectLst>
                <a:latin typeface="+mn-lt"/>
                <a:cs typeface="+mn-cs"/>
              </a:rPr>
              <a:t> clear understanding of language used at interactive meetings, briefings, and other forms of extended discourse</a:t>
            </a:r>
            <a:endParaRPr lang="de-DE" sz="2800" kern="0" dirty="0">
              <a:effectLst>
                <a:outerShdw blurRad="38100" dist="38100" dir="2700000" algn="tl">
                  <a:srgbClr val="000000">
                    <a:alpha val="43137"/>
                  </a:srgbClr>
                </a:outerShdw>
              </a:effectLst>
              <a:latin typeface="+mn-lt"/>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de-DE" smtClean="0"/>
          </a:p>
        </p:txBody>
      </p:sp>
      <p:sp>
        <p:nvSpPr>
          <p:cNvPr id="4" name="Foliennummernplatzhalter 3"/>
          <p:cNvSpPr>
            <a:spLocks noGrp="1"/>
          </p:cNvSpPr>
          <p:nvPr>
            <p:ph type="sldNum" sz="quarter" idx="11"/>
          </p:nvPr>
        </p:nvSpPr>
        <p:spPr/>
        <p:txBody>
          <a:bodyPr/>
          <a:lstStyle/>
          <a:p>
            <a:pPr>
              <a:defRPr/>
            </a:pPr>
            <a:fld id="{BE021F1C-D09A-48BC-BD46-D9CB67910A3D}" type="slidenum">
              <a:rPr lang="de-DE" smtClean="0"/>
              <a:pPr>
                <a:defRPr/>
              </a:pPr>
              <a:t>12</a:t>
            </a:fld>
            <a:endParaRPr lang="de-DE"/>
          </a:p>
        </p:txBody>
      </p:sp>
      <p:sp>
        <p:nvSpPr>
          <p:cNvPr id="5" name="Inhaltsplatzhalter 2"/>
          <p:cNvSpPr txBox="1">
            <a:spLocks noGrp="1"/>
          </p:cNvSpPr>
          <p:nvPr>
            <p:ph idx="1"/>
          </p:nvPr>
        </p:nvSpPr>
        <p:spPr>
          <a:xfrm>
            <a:off x="457200" y="1412875"/>
            <a:ext cx="8229600" cy="1152525"/>
          </a:xfrm>
        </p:spPr>
        <p:txBody>
          <a:bodyPr/>
          <a:lstStyle/>
          <a:p>
            <a:pPr>
              <a:defRPr/>
            </a:pPr>
            <a:r>
              <a:rPr lang="de-DE" sz="2800" dirty="0" err="1" smtClean="0">
                <a:effectLst>
                  <a:outerShdw blurRad="38100" dist="38100" dir="2700000" algn="tl">
                    <a:srgbClr val="000000">
                      <a:alpha val="43137"/>
                    </a:srgbClr>
                  </a:outerShdw>
                </a:effectLst>
              </a:rPr>
              <a:t>What</a:t>
            </a:r>
            <a:r>
              <a:rPr lang="de-DE" sz="2800" dirty="0" smtClean="0">
                <a:effectLst>
                  <a:outerShdw blurRad="38100" dist="38100" dir="2700000" algn="tl">
                    <a:srgbClr val="000000">
                      <a:alpha val="43137"/>
                    </a:srgbClr>
                  </a:outerShdw>
                </a:effectLst>
              </a:rPr>
              <a:t> </a:t>
            </a:r>
            <a:r>
              <a:rPr lang="de-DE" sz="2800" dirty="0" err="1" smtClean="0">
                <a:effectLst>
                  <a:outerShdw blurRad="38100" dist="38100" dir="2700000" algn="tl">
                    <a:srgbClr val="000000">
                      <a:alpha val="43137"/>
                    </a:srgbClr>
                  </a:outerShdw>
                </a:effectLst>
              </a:rPr>
              <a:t>about</a:t>
            </a:r>
            <a:r>
              <a:rPr lang="de-DE" sz="2800" dirty="0" smtClean="0">
                <a:effectLst>
                  <a:outerShdw blurRad="38100" dist="38100" dir="2700000" algn="tl">
                    <a:srgbClr val="000000">
                      <a:alpha val="43137"/>
                    </a:srgbClr>
                  </a:outerShdw>
                </a:effectLst>
              </a:rPr>
              <a:t> </a:t>
            </a:r>
            <a:r>
              <a:rPr lang="de-DE" sz="2800" dirty="0" err="1" smtClean="0">
                <a:effectLst>
                  <a:outerShdw blurRad="38100" dist="38100" dir="2700000" algn="tl">
                    <a:srgbClr val="000000">
                      <a:alpha val="43137"/>
                    </a:srgbClr>
                  </a:outerShdw>
                </a:effectLst>
              </a:rPr>
              <a:t>when</a:t>
            </a:r>
            <a:r>
              <a:rPr lang="de-DE" sz="2800" dirty="0" smtClean="0">
                <a:effectLst>
                  <a:outerShdw blurRad="38100" dist="38100" dir="2700000" algn="tl">
                    <a:srgbClr val="000000">
                      <a:alpha val="43137"/>
                    </a:srgbClr>
                  </a:outerShdw>
                </a:effectLst>
              </a:rPr>
              <a:t> a German ATC </a:t>
            </a:r>
            <a:r>
              <a:rPr lang="de-DE" sz="2800" dirty="0" err="1" smtClean="0">
                <a:effectLst>
                  <a:outerShdw blurRad="38100" dist="38100" dir="2700000" algn="tl">
                    <a:srgbClr val="000000">
                      <a:alpha val="43137"/>
                    </a:srgbClr>
                  </a:outerShdw>
                </a:effectLst>
              </a:rPr>
              <a:t>has</a:t>
            </a:r>
            <a:r>
              <a:rPr lang="de-DE" sz="2800" dirty="0" smtClean="0">
                <a:effectLst>
                  <a:outerShdw blurRad="38100" dist="38100" dir="2700000" algn="tl">
                    <a:srgbClr val="000000">
                      <a:alpha val="43137"/>
                    </a:srgbClr>
                  </a:outerShdw>
                </a:effectLst>
              </a:rPr>
              <a:t> </a:t>
            </a:r>
            <a:r>
              <a:rPr lang="de-DE" sz="2800" dirty="0" err="1" smtClean="0">
                <a:effectLst>
                  <a:outerShdw blurRad="38100" dist="38100" dir="2700000" algn="tl">
                    <a:srgbClr val="000000">
                      <a:alpha val="43137"/>
                    </a:srgbClr>
                  </a:outerShdw>
                </a:effectLst>
              </a:rPr>
              <a:t>to</a:t>
            </a:r>
            <a:r>
              <a:rPr lang="de-DE" sz="2800" dirty="0" smtClean="0">
                <a:effectLst>
                  <a:outerShdw blurRad="38100" dist="38100" dir="2700000" algn="tl">
                    <a:srgbClr val="000000">
                      <a:alpha val="43137"/>
                    </a:srgbClr>
                  </a:outerShdw>
                </a:effectLst>
              </a:rPr>
              <a:t> </a:t>
            </a:r>
            <a:r>
              <a:rPr lang="de-DE" sz="2800" dirty="0" err="1" smtClean="0">
                <a:effectLst>
                  <a:outerShdw blurRad="38100" dist="38100" dir="2700000" algn="tl">
                    <a:srgbClr val="000000">
                      <a:alpha val="43137"/>
                    </a:srgbClr>
                  </a:outerShdw>
                </a:effectLst>
              </a:rPr>
              <a:t>communicate</a:t>
            </a:r>
            <a:r>
              <a:rPr lang="de-DE" sz="2800" dirty="0" smtClean="0">
                <a:effectLst>
                  <a:outerShdw blurRad="38100" dist="38100" dir="2700000" algn="tl">
                    <a:srgbClr val="000000">
                      <a:alpha val="43137"/>
                    </a:srgbClr>
                  </a:outerShdw>
                </a:effectLst>
              </a:rPr>
              <a:t> </a:t>
            </a:r>
            <a:r>
              <a:rPr lang="de-DE" sz="2800" dirty="0" err="1" smtClean="0">
                <a:effectLst>
                  <a:outerShdw blurRad="38100" dist="38100" dir="2700000" algn="tl">
                    <a:srgbClr val="000000">
                      <a:alpha val="43137"/>
                    </a:srgbClr>
                  </a:outerShdw>
                </a:effectLst>
              </a:rPr>
              <a:t>with</a:t>
            </a:r>
            <a:r>
              <a:rPr lang="de-DE" sz="2800" dirty="0" smtClean="0">
                <a:effectLst>
                  <a:outerShdw blurRad="38100" dist="38100" dir="2700000" algn="tl">
                    <a:srgbClr val="000000">
                      <a:alpha val="43137"/>
                    </a:srgbClr>
                  </a:outerShdw>
                </a:effectLst>
              </a:rPr>
              <a:t> an </a:t>
            </a:r>
            <a:r>
              <a:rPr lang="de-DE" sz="2800" dirty="0" err="1" smtClean="0">
                <a:effectLst>
                  <a:outerShdw blurRad="38100" dist="38100" dir="2700000" algn="tl">
                    <a:srgbClr val="000000">
                      <a:alpha val="43137"/>
                    </a:srgbClr>
                  </a:outerShdw>
                </a:effectLst>
              </a:rPr>
              <a:t>Italian</a:t>
            </a:r>
            <a:r>
              <a:rPr lang="de-DE" sz="2800" dirty="0" smtClean="0">
                <a:effectLst>
                  <a:outerShdw blurRad="38100" dist="38100" dir="2700000" algn="tl">
                    <a:srgbClr val="000000">
                      <a:alpha val="43137"/>
                    </a:srgbClr>
                  </a:outerShdw>
                </a:effectLst>
              </a:rPr>
              <a:t> </a:t>
            </a:r>
            <a:r>
              <a:rPr lang="de-DE" sz="2800" dirty="0" err="1" smtClean="0">
                <a:effectLst>
                  <a:outerShdw blurRad="38100" dist="38100" dir="2700000" algn="tl">
                    <a:srgbClr val="000000">
                      <a:alpha val="43137"/>
                    </a:srgbClr>
                  </a:outerShdw>
                </a:effectLst>
              </a:rPr>
              <a:t>pilot</a:t>
            </a:r>
            <a:r>
              <a:rPr lang="de-DE" sz="2800" dirty="0" smtClean="0">
                <a:effectLst>
                  <a:outerShdw blurRad="38100" dist="38100" dir="2700000" algn="tl">
                    <a:srgbClr val="000000">
                      <a:alpha val="43137"/>
                    </a:srgbClr>
                  </a:outerShdw>
                </a:effectLst>
              </a:rPr>
              <a:t>?</a:t>
            </a:r>
          </a:p>
        </p:txBody>
      </p:sp>
      <p:sp>
        <p:nvSpPr>
          <p:cNvPr id="6" name="Inhaltsplatzhalter 2"/>
          <p:cNvSpPr txBox="1">
            <a:spLocks/>
          </p:cNvSpPr>
          <p:nvPr/>
        </p:nvSpPr>
        <p:spPr bwMode="auto">
          <a:xfrm>
            <a:off x="395288" y="2420938"/>
            <a:ext cx="8229600" cy="1512887"/>
          </a:xfrm>
          <a:prstGeom prst="rect">
            <a:avLst/>
          </a:prstGeom>
          <a:noFill/>
          <a:ln w="9525">
            <a:noFill/>
            <a:miter lim="800000"/>
            <a:headEnd/>
            <a:tailEnd/>
          </a:ln>
        </p:spPr>
        <p:txBody>
          <a:bodyPr/>
          <a:lstStyle/>
          <a:p>
            <a:pPr marL="342900" indent="-342900" eaLnBrk="0" hangingPunct="0">
              <a:spcBef>
                <a:spcPct val="20000"/>
              </a:spcBef>
              <a:buFontTx/>
              <a:buChar char="•"/>
              <a:defRPr/>
            </a:pPr>
            <a:r>
              <a:rPr lang="de-DE" sz="2800" kern="0" dirty="0" err="1">
                <a:effectLst>
                  <a:outerShdw blurRad="38100" dist="38100" dir="2700000" algn="tl">
                    <a:srgbClr val="000000">
                      <a:alpha val="43137"/>
                    </a:srgbClr>
                  </a:outerShdw>
                </a:effectLst>
                <a:latin typeface="+mn-lt"/>
                <a:cs typeface="+mn-cs"/>
              </a:rPr>
              <a:t>When</a:t>
            </a:r>
            <a:r>
              <a:rPr lang="de-DE" sz="2800" kern="0" dirty="0">
                <a:effectLst>
                  <a:outerShdw blurRad="38100" dist="38100" dir="2700000" algn="tl">
                    <a:srgbClr val="000000">
                      <a:alpha val="43137"/>
                    </a:srgbClr>
                  </a:outerShdw>
                </a:effectLst>
                <a:latin typeface="+mn-lt"/>
                <a:cs typeface="+mn-cs"/>
              </a:rPr>
              <a:t> an </a:t>
            </a:r>
            <a:r>
              <a:rPr lang="de-DE" sz="2800" kern="0" dirty="0" err="1">
                <a:effectLst>
                  <a:outerShdw blurRad="38100" dist="38100" dir="2700000" algn="tl">
                    <a:srgbClr val="000000">
                      <a:alpha val="43137"/>
                    </a:srgbClr>
                  </a:outerShdw>
                </a:effectLst>
                <a:latin typeface="+mn-lt"/>
                <a:cs typeface="+mn-cs"/>
              </a:rPr>
              <a:t>Italian</a:t>
            </a:r>
            <a:r>
              <a:rPr lang="de-DE" sz="2800" kern="0" dirty="0">
                <a:effectLst>
                  <a:outerShdw blurRad="38100" dist="38100" dir="2700000" algn="tl">
                    <a:srgbClr val="000000">
                      <a:alpha val="43137"/>
                    </a:srgbClr>
                  </a:outerShdw>
                </a:effectLst>
                <a:latin typeface="+mn-lt"/>
                <a:cs typeface="+mn-cs"/>
              </a:rPr>
              <a:t> </a:t>
            </a:r>
            <a:r>
              <a:rPr lang="de-DE" sz="2800" kern="0" dirty="0" err="1">
                <a:effectLst>
                  <a:outerShdw blurRad="38100" dist="38100" dir="2700000" algn="tl">
                    <a:srgbClr val="000000">
                      <a:alpha val="43137"/>
                    </a:srgbClr>
                  </a:outerShdw>
                </a:effectLst>
                <a:latin typeface="+mn-lt"/>
                <a:cs typeface="+mn-cs"/>
              </a:rPr>
              <a:t>airman</a:t>
            </a:r>
            <a:r>
              <a:rPr lang="de-DE" sz="2800" kern="0" dirty="0">
                <a:effectLst>
                  <a:outerShdw blurRad="38100" dist="38100" dir="2700000" algn="tl">
                    <a:srgbClr val="000000">
                      <a:alpha val="43137"/>
                    </a:srgbClr>
                  </a:outerShdw>
                </a:effectLst>
                <a:latin typeface="+mn-lt"/>
                <a:cs typeface="+mn-cs"/>
              </a:rPr>
              <a:t> </a:t>
            </a:r>
            <a:r>
              <a:rPr lang="de-DE" sz="2800" kern="0" dirty="0" err="1">
                <a:effectLst>
                  <a:outerShdw blurRad="38100" dist="38100" dir="2700000" algn="tl">
                    <a:srgbClr val="000000">
                      <a:alpha val="43137"/>
                    </a:srgbClr>
                  </a:outerShdw>
                </a:effectLst>
                <a:latin typeface="+mn-lt"/>
                <a:cs typeface="+mn-cs"/>
              </a:rPr>
              <a:t>has</a:t>
            </a:r>
            <a:r>
              <a:rPr lang="de-DE" sz="2800" kern="0" dirty="0">
                <a:effectLst>
                  <a:outerShdw blurRad="38100" dist="38100" dir="2700000" algn="tl">
                    <a:srgbClr val="000000">
                      <a:alpha val="43137"/>
                    </a:srgbClr>
                  </a:outerShdw>
                </a:effectLst>
                <a:latin typeface="+mn-lt"/>
                <a:cs typeface="+mn-cs"/>
              </a:rPr>
              <a:t> </a:t>
            </a:r>
            <a:r>
              <a:rPr lang="de-DE" sz="2800" kern="0" dirty="0" err="1">
                <a:effectLst>
                  <a:outerShdw blurRad="38100" dist="38100" dir="2700000" algn="tl">
                    <a:srgbClr val="000000">
                      <a:alpha val="43137"/>
                    </a:srgbClr>
                  </a:outerShdw>
                </a:effectLst>
                <a:latin typeface="+mn-lt"/>
                <a:cs typeface="+mn-cs"/>
              </a:rPr>
              <a:t>to</a:t>
            </a:r>
            <a:r>
              <a:rPr lang="de-DE" sz="2800" kern="0" dirty="0">
                <a:effectLst>
                  <a:outerShdw blurRad="38100" dist="38100" dir="2700000" algn="tl">
                    <a:srgbClr val="000000">
                      <a:alpha val="43137"/>
                    </a:srgbClr>
                  </a:outerShdw>
                </a:effectLst>
                <a:latin typeface="+mn-lt"/>
                <a:cs typeface="+mn-cs"/>
              </a:rPr>
              <a:t> </a:t>
            </a:r>
            <a:r>
              <a:rPr lang="de-DE" sz="2800" kern="0" dirty="0" err="1">
                <a:effectLst>
                  <a:outerShdw blurRad="38100" dist="38100" dir="2700000" algn="tl">
                    <a:srgbClr val="000000">
                      <a:alpha val="43137"/>
                    </a:srgbClr>
                  </a:outerShdw>
                </a:effectLst>
                <a:latin typeface="+mn-lt"/>
                <a:cs typeface="+mn-cs"/>
              </a:rPr>
              <a:t>communicate</a:t>
            </a:r>
            <a:r>
              <a:rPr lang="de-DE" sz="2800" kern="0" dirty="0">
                <a:effectLst>
                  <a:outerShdw blurRad="38100" dist="38100" dir="2700000" algn="tl">
                    <a:srgbClr val="000000">
                      <a:alpha val="43137"/>
                    </a:srgbClr>
                  </a:outerShdw>
                </a:effectLst>
                <a:latin typeface="+mn-lt"/>
                <a:cs typeface="+mn-cs"/>
              </a:rPr>
              <a:t> </a:t>
            </a:r>
            <a:r>
              <a:rPr lang="de-DE" sz="2800" kern="0" dirty="0" err="1">
                <a:effectLst>
                  <a:outerShdw blurRad="38100" dist="38100" dir="2700000" algn="tl">
                    <a:srgbClr val="000000">
                      <a:alpha val="43137"/>
                    </a:srgbClr>
                  </a:outerShdw>
                </a:effectLst>
                <a:latin typeface="+mn-lt"/>
                <a:cs typeface="+mn-cs"/>
              </a:rPr>
              <a:t>with</a:t>
            </a:r>
            <a:r>
              <a:rPr lang="de-DE" sz="2800" kern="0" dirty="0">
                <a:effectLst>
                  <a:outerShdw blurRad="38100" dist="38100" dir="2700000" algn="tl">
                    <a:srgbClr val="000000">
                      <a:alpha val="43137"/>
                    </a:srgbClr>
                  </a:outerShdw>
                </a:effectLst>
                <a:latin typeface="+mn-lt"/>
                <a:cs typeface="+mn-cs"/>
              </a:rPr>
              <a:t> </a:t>
            </a:r>
            <a:r>
              <a:rPr lang="de-DE" sz="2800" kern="0" dirty="0" err="1">
                <a:effectLst>
                  <a:outerShdw blurRad="38100" dist="38100" dir="2700000" algn="tl">
                    <a:srgbClr val="000000">
                      <a:alpha val="43137"/>
                    </a:srgbClr>
                  </a:outerShdw>
                </a:effectLst>
                <a:latin typeface="+mn-lt"/>
                <a:cs typeface="+mn-cs"/>
              </a:rPr>
              <a:t>Turkish</a:t>
            </a:r>
            <a:r>
              <a:rPr lang="de-DE" sz="2800" kern="0" dirty="0">
                <a:effectLst>
                  <a:outerShdw blurRad="38100" dist="38100" dir="2700000" algn="tl">
                    <a:srgbClr val="000000">
                      <a:alpha val="43137"/>
                    </a:srgbClr>
                  </a:outerShdw>
                </a:effectLst>
                <a:latin typeface="+mn-lt"/>
                <a:cs typeface="+mn-cs"/>
              </a:rPr>
              <a:t>, German </a:t>
            </a:r>
            <a:r>
              <a:rPr lang="de-DE" sz="2800" kern="0" dirty="0" err="1">
                <a:effectLst>
                  <a:outerShdw blurRad="38100" dist="38100" dir="2700000" algn="tl">
                    <a:srgbClr val="000000">
                      <a:alpha val="43137"/>
                    </a:srgbClr>
                  </a:outerShdw>
                </a:effectLst>
                <a:latin typeface="+mn-lt"/>
                <a:cs typeface="+mn-cs"/>
              </a:rPr>
              <a:t>and</a:t>
            </a:r>
            <a:r>
              <a:rPr lang="de-DE" sz="2800" kern="0" dirty="0">
                <a:effectLst>
                  <a:outerShdw blurRad="38100" dist="38100" dir="2700000" algn="tl">
                    <a:srgbClr val="000000">
                      <a:alpha val="43137"/>
                    </a:srgbClr>
                  </a:outerShdw>
                </a:effectLst>
                <a:latin typeface="+mn-lt"/>
                <a:cs typeface="+mn-cs"/>
              </a:rPr>
              <a:t> </a:t>
            </a:r>
            <a:r>
              <a:rPr lang="de-DE" sz="2800" kern="0" dirty="0" err="1">
                <a:effectLst>
                  <a:outerShdw blurRad="38100" dist="38100" dir="2700000" algn="tl">
                    <a:srgbClr val="000000">
                      <a:alpha val="43137"/>
                    </a:srgbClr>
                  </a:outerShdw>
                </a:effectLst>
                <a:latin typeface="+mn-lt"/>
                <a:cs typeface="+mn-cs"/>
              </a:rPr>
              <a:t>Norwegian</a:t>
            </a:r>
            <a:r>
              <a:rPr lang="de-DE" sz="2800" kern="0" dirty="0">
                <a:effectLst>
                  <a:outerShdw blurRad="38100" dist="38100" dir="2700000" algn="tl">
                    <a:srgbClr val="000000">
                      <a:alpha val="43137"/>
                    </a:srgbClr>
                  </a:outerShdw>
                </a:effectLst>
                <a:latin typeface="+mn-lt"/>
                <a:cs typeface="+mn-cs"/>
              </a:rPr>
              <a:t> </a:t>
            </a:r>
            <a:r>
              <a:rPr lang="de-DE" sz="2800" kern="0" dirty="0" err="1">
                <a:effectLst>
                  <a:outerShdw blurRad="38100" dist="38100" dir="2700000" algn="tl">
                    <a:srgbClr val="000000">
                      <a:alpha val="43137"/>
                    </a:srgbClr>
                  </a:outerShdw>
                </a:effectLst>
                <a:latin typeface="+mn-lt"/>
                <a:cs typeface="+mn-cs"/>
              </a:rPr>
              <a:t>members</a:t>
            </a:r>
            <a:r>
              <a:rPr lang="de-DE" sz="2800" kern="0" dirty="0">
                <a:effectLst>
                  <a:outerShdw blurRad="38100" dist="38100" dir="2700000" algn="tl">
                    <a:srgbClr val="000000">
                      <a:alpha val="43137"/>
                    </a:srgbClr>
                  </a:outerShdw>
                </a:effectLst>
                <a:latin typeface="+mn-lt"/>
                <a:cs typeface="+mn-cs"/>
              </a:rPr>
              <a:t> </a:t>
            </a:r>
            <a:r>
              <a:rPr lang="de-DE" sz="2800" kern="0" dirty="0" err="1">
                <a:effectLst>
                  <a:outerShdw blurRad="38100" dist="38100" dir="2700000" algn="tl">
                    <a:srgbClr val="000000">
                      <a:alpha val="43137"/>
                    </a:srgbClr>
                  </a:outerShdw>
                </a:effectLst>
                <a:latin typeface="+mn-lt"/>
                <a:cs typeface="+mn-cs"/>
              </a:rPr>
              <a:t>of</a:t>
            </a:r>
            <a:r>
              <a:rPr lang="de-DE" sz="2800" kern="0" dirty="0">
                <a:effectLst>
                  <a:outerShdw blurRad="38100" dist="38100" dir="2700000" algn="tl">
                    <a:srgbClr val="000000">
                      <a:alpha val="43137"/>
                    </a:srgbClr>
                  </a:outerShdw>
                </a:effectLst>
                <a:latin typeface="+mn-lt"/>
                <a:cs typeface="+mn-cs"/>
              </a:rPr>
              <a:t> </a:t>
            </a:r>
            <a:r>
              <a:rPr lang="de-DE" sz="2800" kern="0" dirty="0" err="1">
                <a:effectLst>
                  <a:outerShdw blurRad="38100" dist="38100" dir="2700000" algn="tl">
                    <a:srgbClr val="000000">
                      <a:alpha val="43137"/>
                    </a:srgbClr>
                  </a:outerShdw>
                </a:effectLst>
                <a:latin typeface="+mn-lt"/>
                <a:cs typeface="+mn-cs"/>
              </a:rPr>
              <a:t>his</a:t>
            </a:r>
            <a:r>
              <a:rPr lang="de-DE" sz="2800" kern="0" dirty="0">
                <a:effectLst>
                  <a:outerShdw blurRad="38100" dist="38100" dir="2700000" algn="tl">
                    <a:srgbClr val="000000">
                      <a:alpha val="43137"/>
                    </a:srgbClr>
                  </a:outerShdw>
                </a:effectLst>
                <a:latin typeface="+mn-lt"/>
                <a:cs typeface="+mn-cs"/>
              </a:rPr>
              <a:t> </a:t>
            </a:r>
            <a:r>
              <a:rPr lang="de-DE" sz="2800" kern="0" dirty="0" err="1">
                <a:effectLst>
                  <a:outerShdw blurRad="38100" dist="38100" dir="2700000" algn="tl">
                    <a:srgbClr val="000000">
                      <a:alpha val="43137"/>
                    </a:srgbClr>
                  </a:outerShdw>
                </a:effectLst>
                <a:latin typeface="+mn-lt"/>
                <a:cs typeface="+mn-cs"/>
              </a:rPr>
              <a:t>aircrew</a:t>
            </a:r>
            <a:r>
              <a:rPr lang="de-DE" sz="2800" kern="0" dirty="0">
                <a:effectLst>
                  <a:outerShdw blurRad="38100" dist="38100" dir="2700000" algn="tl">
                    <a:srgbClr val="000000">
                      <a:alpha val="43137"/>
                    </a:srgbClr>
                  </a:outerShdw>
                </a:effectLst>
                <a:latin typeface="+mn-lt"/>
                <a:cs typeface="+mn-cs"/>
              </a:rPr>
              <a:t>?</a:t>
            </a:r>
          </a:p>
        </p:txBody>
      </p:sp>
      <p:sp>
        <p:nvSpPr>
          <p:cNvPr id="7" name="Inhaltsplatzhalter 2"/>
          <p:cNvSpPr txBox="1">
            <a:spLocks/>
          </p:cNvSpPr>
          <p:nvPr/>
        </p:nvSpPr>
        <p:spPr bwMode="auto">
          <a:xfrm>
            <a:off x="468313" y="3833813"/>
            <a:ext cx="8229600" cy="1611312"/>
          </a:xfrm>
          <a:prstGeom prst="rect">
            <a:avLst/>
          </a:prstGeom>
          <a:noFill/>
          <a:ln w="9525">
            <a:noFill/>
            <a:miter lim="800000"/>
            <a:headEnd/>
            <a:tailEnd/>
          </a:ln>
        </p:spPr>
        <p:txBody>
          <a:bodyPr/>
          <a:lstStyle/>
          <a:p>
            <a:pPr marL="342900" indent="-342900" eaLnBrk="0" hangingPunct="0">
              <a:spcBef>
                <a:spcPct val="20000"/>
              </a:spcBef>
              <a:buFontTx/>
              <a:buChar char="•"/>
              <a:defRPr/>
            </a:pPr>
            <a:r>
              <a:rPr lang="de-DE" sz="2800" kern="0" dirty="0" err="1">
                <a:effectLst>
                  <a:outerShdw blurRad="38100" dist="38100" dir="2700000" algn="tl">
                    <a:srgbClr val="000000">
                      <a:alpha val="43137"/>
                    </a:srgbClr>
                  </a:outerShdw>
                </a:effectLst>
                <a:latin typeface="+mn-lt"/>
                <a:cs typeface="+mn-cs"/>
              </a:rPr>
              <a:t>When</a:t>
            </a:r>
            <a:r>
              <a:rPr lang="de-DE" sz="2800" kern="0" dirty="0">
                <a:effectLst>
                  <a:outerShdw blurRad="38100" dist="38100" dir="2700000" algn="tl">
                    <a:srgbClr val="000000">
                      <a:alpha val="43137"/>
                    </a:srgbClr>
                  </a:outerShdw>
                </a:effectLst>
                <a:latin typeface="+mn-lt"/>
                <a:cs typeface="+mn-cs"/>
              </a:rPr>
              <a:t> a French </a:t>
            </a:r>
            <a:r>
              <a:rPr lang="de-DE" sz="2800" kern="0" dirty="0" err="1">
                <a:effectLst>
                  <a:outerShdw blurRad="38100" dist="38100" dir="2700000" algn="tl">
                    <a:srgbClr val="000000">
                      <a:alpha val="43137"/>
                    </a:srgbClr>
                  </a:outerShdw>
                </a:effectLst>
                <a:latin typeface="+mn-lt"/>
                <a:cs typeface="+mn-cs"/>
              </a:rPr>
              <a:t>officer</a:t>
            </a:r>
            <a:r>
              <a:rPr lang="de-DE" sz="2800" kern="0" dirty="0">
                <a:effectLst>
                  <a:outerShdw blurRad="38100" dist="38100" dir="2700000" algn="tl">
                    <a:srgbClr val="000000">
                      <a:alpha val="43137"/>
                    </a:srgbClr>
                  </a:outerShdw>
                </a:effectLst>
                <a:latin typeface="+mn-lt"/>
                <a:cs typeface="+mn-cs"/>
              </a:rPr>
              <a:t> </a:t>
            </a:r>
            <a:r>
              <a:rPr lang="de-DE" sz="2800" kern="0" dirty="0" err="1">
                <a:effectLst>
                  <a:outerShdw blurRad="38100" dist="38100" dir="2700000" algn="tl">
                    <a:srgbClr val="000000">
                      <a:alpha val="43137"/>
                    </a:srgbClr>
                  </a:outerShdw>
                </a:effectLst>
                <a:latin typeface="+mn-lt"/>
                <a:cs typeface="+mn-cs"/>
              </a:rPr>
              <a:t>briefs</a:t>
            </a:r>
            <a:r>
              <a:rPr lang="de-DE" sz="2800" kern="0" dirty="0">
                <a:effectLst>
                  <a:outerShdw blurRad="38100" dist="38100" dir="2700000" algn="tl">
                    <a:srgbClr val="000000">
                      <a:alpha val="43137"/>
                    </a:srgbClr>
                  </a:outerShdw>
                </a:effectLst>
                <a:latin typeface="+mn-lt"/>
                <a:cs typeface="+mn-cs"/>
              </a:rPr>
              <a:t> German </a:t>
            </a:r>
            <a:r>
              <a:rPr lang="de-DE" sz="2800" kern="0" dirty="0" err="1">
                <a:effectLst>
                  <a:outerShdw blurRad="38100" dist="38100" dir="2700000" algn="tl">
                    <a:srgbClr val="000000">
                      <a:alpha val="43137"/>
                    </a:srgbClr>
                  </a:outerShdw>
                </a:effectLst>
                <a:latin typeface="+mn-lt"/>
                <a:cs typeface="+mn-cs"/>
              </a:rPr>
              <a:t>and</a:t>
            </a:r>
            <a:r>
              <a:rPr lang="de-DE" sz="2800" kern="0" dirty="0">
                <a:effectLst>
                  <a:outerShdw blurRad="38100" dist="38100" dir="2700000" algn="tl">
                    <a:srgbClr val="000000">
                      <a:alpha val="43137"/>
                    </a:srgbClr>
                  </a:outerShdw>
                </a:effectLst>
                <a:latin typeface="+mn-lt"/>
                <a:cs typeface="+mn-cs"/>
              </a:rPr>
              <a:t> </a:t>
            </a:r>
            <a:r>
              <a:rPr lang="de-DE" sz="2800" kern="0" dirty="0" err="1">
                <a:effectLst>
                  <a:outerShdw blurRad="38100" dist="38100" dir="2700000" algn="tl">
                    <a:srgbClr val="000000">
                      <a:alpha val="43137"/>
                    </a:srgbClr>
                  </a:outerShdw>
                </a:effectLst>
                <a:latin typeface="+mn-lt"/>
                <a:cs typeface="+mn-cs"/>
              </a:rPr>
              <a:t>Polish</a:t>
            </a:r>
            <a:r>
              <a:rPr lang="de-DE" sz="2800" kern="0" dirty="0">
                <a:effectLst>
                  <a:outerShdw blurRad="38100" dist="38100" dir="2700000" algn="tl">
                    <a:srgbClr val="000000">
                      <a:alpha val="43137"/>
                    </a:srgbClr>
                  </a:outerShdw>
                </a:effectLst>
                <a:latin typeface="+mn-lt"/>
                <a:cs typeface="+mn-cs"/>
              </a:rPr>
              <a:t> </a:t>
            </a:r>
            <a:r>
              <a:rPr lang="de-DE" sz="2800" kern="0" dirty="0" err="1">
                <a:effectLst>
                  <a:outerShdw blurRad="38100" dist="38100" dir="2700000" algn="tl">
                    <a:srgbClr val="000000">
                      <a:alpha val="43137"/>
                    </a:srgbClr>
                  </a:outerShdw>
                </a:effectLst>
                <a:latin typeface="+mn-lt"/>
                <a:cs typeface="+mn-cs"/>
              </a:rPr>
              <a:t>soldiers</a:t>
            </a:r>
            <a:r>
              <a:rPr lang="de-DE" sz="2800" kern="0" dirty="0">
                <a:effectLst>
                  <a:outerShdw blurRad="38100" dist="38100" dir="2700000" algn="tl">
                    <a:srgbClr val="000000">
                      <a:alpha val="43137"/>
                    </a:srgbClr>
                  </a:outerShdw>
                </a:effectLst>
                <a:latin typeface="+mn-lt"/>
                <a:cs typeface="+mn-cs"/>
              </a:rPr>
              <a:t>?</a:t>
            </a:r>
          </a:p>
          <a:p>
            <a:pPr marL="342900" indent="-342900" eaLnBrk="0" hangingPunct="0">
              <a:spcBef>
                <a:spcPct val="20000"/>
              </a:spcBef>
              <a:buFontTx/>
              <a:buChar char="•"/>
              <a:defRPr/>
            </a:pPr>
            <a:r>
              <a:rPr lang="de-DE" sz="2800" kern="0" dirty="0">
                <a:effectLst>
                  <a:outerShdw blurRad="38100" dist="38100" dir="2700000" algn="tl">
                    <a:srgbClr val="000000">
                      <a:alpha val="43137"/>
                    </a:srgbClr>
                  </a:outerShdw>
                </a:effectLst>
                <a:latin typeface="+mn-lt"/>
                <a:cs typeface="+mn-cs"/>
              </a:rPr>
              <a:t>Etc.</a:t>
            </a:r>
            <a:endParaRPr lang="en-US" sz="2800" kern="0" dirty="0">
              <a:effectLst>
                <a:outerShdw blurRad="38100" dist="38100" dir="2700000" algn="tl">
                  <a:srgbClr val="000000">
                    <a:alpha val="43137"/>
                  </a:srgbClr>
                </a:outerShdw>
              </a:effectLst>
              <a:latin typeface="+mn-lt"/>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liennummernplatzhalter 2"/>
          <p:cNvSpPr>
            <a:spLocks noGrp="1"/>
          </p:cNvSpPr>
          <p:nvPr>
            <p:ph type="sldNum" sz="quarter" idx="11"/>
          </p:nvPr>
        </p:nvSpPr>
        <p:spPr/>
        <p:txBody>
          <a:bodyPr/>
          <a:lstStyle/>
          <a:p>
            <a:pPr>
              <a:defRPr/>
            </a:pPr>
            <a:fld id="{3E0759F1-295C-415F-B1F6-F7686D081DB6}" type="slidenum">
              <a:rPr lang="de-DE" smtClean="0"/>
              <a:pPr>
                <a:defRPr/>
              </a:pPr>
              <a:t>13</a:t>
            </a:fld>
            <a:endParaRPr lang="de-DE" smtClean="0"/>
          </a:p>
        </p:txBody>
      </p:sp>
      <p:sp>
        <p:nvSpPr>
          <p:cNvPr id="14339" name="Foliennummernplatzhalter 5"/>
          <p:cNvSpPr txBox="1">
            <a:spLocks noGrp="1"/>
          </p:cNvSpPr>
          <p:nvPr/>
        </p:nvSpPr>
        <p:spPr bwMode="auto">
          <a:xfrm>
            <a:off x="7239000" y="1219200"/>
            <a:ext cx="1905000" cy="228600"/>
          </a:xfrm>
          <a:prstGeom prst="rect">
            <a:avLst/>
          </a:prstGeom>
          <a:noFill/>
          <a:ln w="9525">
            <a:noFill/>
            <a:miter lim="800000"/>
            <a:headEnd/>
            <a:tailEnd/>
          </a:ln>
        </p:spPr>
        <p:txBody>
          <a:bodyPr/>
          <a:lstStyle/>
          <a:p>
            <a:pPr algn="r"/>
            <a:r>
              <a:rPr lang="de-DE" sz="1000">
                <a:solidFill>
                  <a:srgbClr val="4D4D4D"/>
                </a:solidFill>
              </a:rPr>
              <a:t>L </a:t>
            </a:r>
            <a:fld id="{8F849A17-5C46-4C22-8382-43A8B19BC0B8}" type="slidenum">
              <a:rPr lang="de-DE" sz="1000">
                <a:solidFill>
                  <a:srgbClr val="4D4D4D"/>
                </a:solidFill>
              </a:rPr>
              <a:pPr algn="r"/>
              <a:t>13</a:t>
            </a:fld>
            <a:endParaRPr lang="de-DE" sz="1000">
              <a:solidFill>
                <a:srgbClr val="4D4D4D"/>
              </a:solidFill>
            </a:endParaRPr>
          </a:p>
        </p:txBody>
      </p:sp>
      <p:sp>
        <p:nvSpPr>
          <p:cNvPr id="8" name="Rechteck 7"/>
          <p:cNvSpPr/>
          <p:nvPr/>
        </p:nvSpPr>
        <p:spPr>
          <a:xfrm>
            <a:off x="611188" y="1341438"/>
            <a:ext cx="8064500" cy="1814512"/>
          </a:xfrm>
          <a:prstGeom prst="rect">
            <a:avLst/>
          </a:prstGeom>
        </p:spPr>
        <p:txBody>
          <a:bodyPr>
            <a:spAutoFit/>
          </a:bodyPr>
          <a:lstStyle/>
          <a:p>
            <a:pPr>
              <a:buFontTx/>
              <a:buChar char="-"/>
              <a:defRPr/>
            </a:pPr>
            <a:r>
              <a:rPr lang="en-US" sz="2800" dirty="0">
                <a:effectLst>
                  <a:outerShdw blurRad="38100" dist="38100" dir="2700000" algn="tl">
                    <a:srgbClr val="C0C0C0"/>
                  </a:outerShdw>
                </a:effectLst>
                <a:latin typeface="Arial Unicode MS" pitchFamily="34" charset="-128"/>
                <a:ea typeface="Arial Unicode MS" pitchFamily="34" charset="-128"/>
                <a:cs typeface="Arial Unicode MS" pitchFamily="34" charset="-128"/>
              </a:rPr>
              <a:t> Content goals aim at functional abilities in the foreign language, with no mention of who the speaker is.</a:t>
            </a:r>
          </a:p>
          <a:p>
            <a:pPr>
              <a:defRPr/>
            </a:pPr>
            <a:endParaRPr lang="en-US" sz="2800" b="1" dirty="0">
              <a:effectLst>
                <a:outerShdw blurRad="38100" dist="38100" dir="2700000" algn="tl">
                  <a:srgbClr val="C0C0C0"/>
                </a:outerShdw>
              </a:effectLst>
              <a:latin typeface="Arial Unicode MS" pitchFamily="34" charset="-128"/>
            </a:endParaRPr>
          </a:p>
        </p:txBody>
      </p:sp>
      <p:sp>
        <p:nvSpPr>
          <p:cNvPr id="9" name="Rechteck 8"/>
          <p:cNvSpPr/>
          <p:nvPr/>
        </p:nvSpPr>
        <p:spPr>
          <a:xfrm>
            <a:off x="755650" y="476250"/>
            <a:ext cx="8064500" cy="481013"/>
          </a:xfrm>
          <a:prstGeom prst="rect">
            <a:avLst/>
          </a:prstGeom>
        </p:spPr>
        <p:txBody>
          <a:bodyPr>
            <a:spAutoFit/>
          </a:bodyPr>
          <a:lstStyle/>
          <a:p>
            <a:pPr>
              <a:lnSpc>
                <a:spcPct val="90000"/>
              </a:lnSpc>
              <a:defRPr/>
            </a:pPr>
            <a:r>
              <a:rPr lang="en-GB" sz="2800" b="1" dirty="0">
                <a:effectLst>
                  <a:outerShdw blurRad="38100" dist="38100" dir="2700000" algn="tl">
                    <a:srgbClr val="C0C0C0"/>
                  </a:outerShdw>
                </a:effectLst>
              </a:rPr>
              <a:t>Content vs. Accuracy?</a:t>
            </a:r>
            <a:endParaRPr lang="de-DE" sz="2800" b="1" dirty="0">
              <a:effectLst>
                <a:outerShdw blurRad="38100" dist="38100" dir="2700000" algn="tl">
                  <a:srgbClr val="C0C0C0"/>
                </a:outerShdw>
              </a:effectLst>
            </a:endParaRPr>
          </a:p>
        </p:txBody>
      </p:sp>
      <p:sp>
        <p:nvSpPr>
          <p:cNvPr id="6" name="Rechteck 5"/>
          <p:cNvSpPr/>
          <p:nvPr/>
        </p:nvSpPr>
        <p:spPr>
          <a:xfrm>
            <a:off x="468313" y="2708275"/>
            <a:ext cx="8064500" cy="1385888"/>
          </a:xfrm>
          <a:prstGeom prst="rect">
            <a:avLst/>
          </a:prstGeom>
        </p:spPr>
        <p:txBody>
          <a:bodyPr>
            <a:spAutoFit/>
          </a:bodyPr>
          <a:lstStyle/>
          <a:p>
            <a:pPr>
              <a:buFontTx/>
              <a:buChar char="-"/>
              <a:defRPr/>
            </a:pPr>
            <a:r>
              <a:rPr lang="en-US" sz="2800" dirty="0">
                <a:effectLst>
                  <a:outerShdw blurRad="38100" dist="38100" dir="2700000" algn="tl">
                    <a:srgbClr val="C0C0C0"/>
                  </a:outerShdw>
                </a:effectLst>
                <a:latin typeface="Arial Unicode MS" pitchFamily="34" charset="-128"/>
              </a:rPr>
              <a:t>The accuracy component of the listening comprehension trisection refer repeatedly to native speakers</a:t>
            </a:r>
            <a:endParaRPr lang="en-US" sz="2800" b="1" dirty="0">
              <a:effectLst>
                <a:outerShdw blurRad="38100" dist="38100" dir="2700000" algn="tl">
                  <a:srgbClr val="C0C0C0"/>
                </a:outerShdw>
              </a:effectLst>
              <a:latin typeface="Arial Unicode MS" pitchFamily="34" charset="-128"/>
            </a:endParaRPr>
          </a:p>
        </p:txBody>
      </p:sp>
      <p:sp>
        <p:nvSpPr>
          <p:cNvPr id="7" name="Rechteck 6"/>
          <p:cNvSpPr/>
          <p:nvPr/>
        </p:nvSpPr>
        <p:spPr>
          <a:xfrm>
            <a:off x="539750" y="4292600"/>
            <a:ext cx="8064500" cy="954088"/>
          </a:xfrm>
          <a:prstGeom prst="rect">
            <a:avLst/>
          </a:prstGeom>
        </p:spPr>
        <p:txBody>
          <a:bodyPr>
            <a:spAutoFit/>
          </a:bodyPr>
          <a:lstStyle/>
          <a:p>
            <a:pPr>
              <a:buFontTx/>
              <a:buChar char="-"/>
              <a:defRPr/>
            </a:pPr>
            <a:r>
              <a:rPr lang="en-US" sz="2800" b="1" dirty="0">
                <a:effectLst>
                  <a:outerShdw blurRad="38100" dist="38100" dir="2700000" algn="tl">
                    <a:srgbClr val="C0C0C0"/>
                  </a:outerShdw>
                </a:effectLst>
                <a:latin typeface="Arial Unicode MS" pitchFamily="34" charset="-128"/>
              </a:rPr>
              <a:t>Are there situations where these goals could conflict with each other?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liennummernplatzhalter 2"/>
          <p:cNvSpPr>
            <a:spLocks noGrp="1"/>
          </p:cNvSpPr>
          <p:nvPr>
            <p:ph type="sldNum" sz="quarter" idx="11"/>
          </p:nvPr>
        </p:nvSpPr>
        <p:spPr/>
        <p:txBody>
          <a:bodyPr/>
          <a:lstStyle/>
          <a:p>
            <a:pPr>
              <a:defRPr/>
            </a:pPr>
            <a:fld id="{596F4C8C-2078-4C24-BB95-4207F46AA1BE}" type="slidenum">
              <a:rPr lang="de-DE" smtClean="0"/>
              <a:pPr>
                <a:defRPr/>
              </a:pPr>
              <a:t>14</a:t>
            </a:fld>
            <a:endParaRPr lang="de-DE" smtClean="0"/>
          </a:p>
        </p:txBody>
      </p:sp>
      <p:sp>
        <p:nvSpPr>
          <p:cNvPr id="115714" name="Inhaltsplatzhalter 2"/>
          <p:cNvSpPr>
            <a:spLocks noGrp="1"/>
          </p:cNvSpPr>
          <p:nvPr>
            <p:ph idx="4294967295"/>
          </p:nvPr>
        </p:nvSpPr>
        <p:spPr>
          <a:xfrm>
            <a:off x="468313" y="1125538"/>
            <a:ext cx="8229600" cy="1439862"/>
          </a:xfrm>
        </p:spPr>
        <p:txBody>
          <a:bodyPr/>
          <a:lstStyle/>
          <a:p>
            <a:pPr eaLnBrk="1" hangingPunct="1">
              <a:buFontTx/>
              <a:buNone/>
              <a:defRPr/>
            </a:pPr>
            <a:r>
              <a:rPr lang="en-US" sz="2800" b="1" dirty="0" smtClean="0">
                <a:solidFill>
                  <a:srgbClr val="00B050"/>
                </a:solidFill>
                <a:effectLst>
                  <a:outerShdw blurRad="38100" dist="38100" dir="2700000" algn="tl">
                    <a:srgbClr val="C0C0C0"/>
                  </a:outerShdw>
                </a:effectLst>
              </a:rPr>
              <a:t>“The Good” –is generally accepted to be correct usage and which fulfills the communicative function.</a:t>
            </a:r>
          </a:p>
        </p:txBody>
      </p:sp>
      <p:sp>
        <p:nvSpPr>
          <p:cNvPr id="15364" name="Foliennummernplatzhalter 3"/>
          <p:cNvSpPr txBox="1">
            <a:spLocks noGrp="1"/>
          </p:cNvSpPr>
          <p:nvPr/>
        </p:nvSpPr>
        <p:spPr bwMode="auto">
          <a:xfrm>
            <a:off x="7239000" y="1219200"/>
            <a:ext cx="1905000" cy="228600"/>
          </a:xfrm>
          <a:prstGeom prst="rect">
            <a:avLst/>
          </a:prstGeom>
          <a:noFill/>
          <a:ln w="9525">
            <a:noFill/>
            <a:miter lim="800000"/>
            <a:headEnd/>
            <a:tailEnd/>
          </a:ln>
        </p:spPr>
        <p:txBody>
          <a:bodyPr/>
          <a:lstStyle/>
          <a:p>
            <a:pPr algn="r"/>
            <a:r>
              <a:rPr lang="de-DE" sz="1000">
                <a:solidFill>
                  <a:srgbClr val="4D4D4D"/>
                </a:solidFill>
              </a:rPr>
              <a:t>L </a:t>
            </a:r>
            <a:fld id="{58D97864-D924-46EB-BF6B-08038087993D}" type="slidenum">
              <a:rPr lang="de-DE" sz="1000">
                <a:solidFill>
                  <a:srgbClr val="4D4D4D"/>
                </a:solidFill>
              </a:rPr>
              <a:pPr algn="r"/>
              <a:t>14</a:t>
            </a:fld>
            <a:endParaRPr lang="de-DE" sz="1000">
              <a:solidFill>
                <a:srgbClr val="4D4D4D"/>
              </a:solidFill>
            </a:endParaRPr>
          </a:p>
        </p:txBody>
      </p:sp>
      <p:sp>
        <p:nvSpPr>
          <p:cNvPr id="115716" name="Textfeld 4"/>
          <p:cNvSpPr txBox="1">
            <a:spLocks noChangeArrowheads="1"/>
          </p:cNvSpPr>
          <p:nvPr/>
        </p:nvSpPr>
        <p:spPr bwMode="auto">
          <a:xfrm>
            <a:off x="611188" y="2492375"/>
            <a:ext cx="7921625" cy="1385888"/>
          </a:xfrm>
          <a:prstGeom prst="rect">
            <a:avLst/>
          </a:prstGeom>
          <a:noFill/>
          <a:ln w="9525">
            <a:noFill/>
            <a:miter lim="800000"/>
            <a:headEnd/>
            <a:tailEnd/>
          </a:ln>
        </p:spPr>
        <p:txBody>
          <a:bodyPr>
            <a:spAutoFit/>
          </a:bodyPr>
          <a:lstStyle/>
          <a:p>
            <a:pPr>
              <a:defRPr/>
            </a:pPr>
            <a:r>
              <a:rPr lang="en-US" sz="2800" b="1" dirty="0">
                <a:solidFill>
                  <a:srgbClr val="FF0000"/>
                </a:solidFill>
                <a:effectLst>
                  <a:outerShdw blurRad="38100" dist="38100" dir="2700000" algn="tl">
                    <a:srgbClr val="C0C0C0"/>
                  </a:outerShdw>
                </a:effectLst>
                <a:latin typeface="Arial "/>
              </a:rPr>
              <a:t>“The Bad” – is obviously wrong and therefore does not fulfill the communicative function</a:t>
            </a:r>
          </a:p>
        </p:txBody>
      </p:sp>
      <p:sp>
        <p:nvSpPr>
          <p:cNvPr id="6" name="Textfeld 4"/>
          <p:cNvSpPr txBox="1">
            <a:spLocks noChangeArrowheads="1"/>
          </p:cNvSpPr>
          <p:nvPr/>
        </p:nvSpPr>
        <p:spPr bwMode="auto">
          <a:xfrm>
            <a:off x="684213" y="3933825"/>
            <a:ext cx="7775575" cy="1384300"/>
          </a:xfrm>
          <a:prstGeom prst="rect">
            <a:avLst/>
          </a:prstGeom>
          <a:noFill/>
          <a:ln w="9525">
            <a:noFill/>
            <a:miter lim="800000"/>
            <a:headEnd/>
            <a:tailEnd/>
          </a:ln>
        </p:spPr>
        <p:txBody>
          <a:bodyPr>
            <a:spAutoFit/>
          </a:bodyPr>
          <a:lstStyle/>
          <a:p>
            <a:pPr>
              <a:defRPr/>
            </a:pPr>
            <a:r>
              <a:rPr lang="en-US" sz="2800" b="1" dirty="0">
                <a:solidFill>
                  <a:srgbClr val="FC8004"/>
                </a:solidFill>
                <a:effectLst>
                  <a:outerShdw blurRad="38100" dist="38100" dir="2700000" algn="tl">
                    <a:srgbClr val="C0C0C0"/>
                  </a:outerShdw>
                </a:effectLst>
                <a:latin typeface="Arial "/>
              </a:rPr>
              <a:t>“The Ugly” – Inaccurate or awkward use of vocabulary or structure which nevertheless fulfills the communicative function.</a:t>
            </a:r>
          </a:p>
        </p:txBody>
      </p:sp>
      <p:sp>
        <p:nvSpPr>
          <p:cNvPr id="7" name="Rechteck 6"/>
          <p:cNvSpPr/>
          <p:nvPr/>
        </p:nvSpPr>
        <p:spPr>
          <a:xfrm>
            <a:off x="900113" y="404813"/>
            <a:ext cx="7559675" cy="341312"/>
          </a:xfrm>
          <a:prstGeom prst="rect">
            <a:avLst/>
          </a:prstGeom>
        </p:spPr>
        <p:txBody>
          <a:bodyPr>
            <a:spAutoFit/>
          </a:bodyPr>
          <a:lstStyle/>
          <a:p>
            <a:pPr>
              <a:lnSpc>
                <a:spcPct val="90000"/>
              </a:lnSpc>
              <a:defRPr/>
            </a:pPr>
            <a:r>
              <a:rPr lang="en-GB" b="1" dirty="0">
                <a:effectLst>
                  <a:outerShdw blurRad="38100" dist="38100" dir="2700000" algn="tl">
                    <a:srgbClr val="C0C0C0"/>
                  </a:outerShdw>
                </a:effectLst>
              </a:rPr>
              <a:t>Productive proficiency:  Accuracy vs. Communicative Competency</a:t>
            </a:r>
            <a:endParaRPr lang="de-DE" b="1" dirty="0">
              <a:effectLst>
                <a:outerShdw blurRad="38100" dist="38100" dir="2700000" algn="tl">
                  <a:srgbClr val="C0C0C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5714">
                                            <p:txEl>
                                              <p:pRg st="0" end="0"/>
                                            </p:txEl>
                                          </p:spTgt>
                                        </p:tgtEl>
                                        <p:attrNameLst>
                                          <p:attrName>style.visibility</p:attrName>
                                        </p:attrNameLst>
                                      </p:cBhvr>
                                      <p:to>
                                        <p:strVal val="visible"/>
                                      </p:to>
                                    </p:set>
                                    <p:animEffect transition="in" filter="blinds(horizontal)">
                                      <p:cBhvr>
                                        <p:cTn id="7" dur="500"/>
                                        <p:tgtEl>
                                          <p:spTgt spid="11571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5716"/>
                                        </p:tgtEl>
                                        <p:attrNameLst>
                                          <p:attrName>style.visibility</p:attrName>
                                        </p:attrNameLst>
                                      </p:cBhvr>
                                      <p:to>
                                        <p:strVal val="visible"/>
                                      </p:to>
                                    </p:set>
                                    <p:animEffect transition="in" filter="blinds(horizontal)">
                                      <p:cBhvr>
                                        <p:cTn id="12" dur="500"/>
                                        <p:tgtEl>
                                          <p:spTgt spid="11571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4" grpId="0" build="p"/>
      <p:bldP spid="115716"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1"/>
          </p:nvPr>
        </p:nvSpPr>
        <p:spPr/>
        <p:txBody>
          <a:bodyPr/>
          <a:lstStyle/>
          <a:p>
            <a:pPr>
              <a:defRPr/>
            </a:pPr>
            <a:fld id="{374436C0-6A34-4A28-BE1F-942B728B7984}" type="slidenum">
              <a:rPr lang="de-DE" smtClean="0"/>
              <a:pPr>
                <a:defRPr/>
              </a:pPr>
              <a:t>15</a:t>
            </a:fld>
            <a:endParaRPr lang="de-DE"/>
          </a:p>
        </p:txBody>
      </p:sp>
      <p:sp>
        <p:nvSpPr>
          <p:cNvPr id="3" name="Rechteck 2"/>
          <p:cNvSpPr/>
          <p:nvPr/>
        </p:nvSpPr>
        <p:spPr>
          <a:xfrm>
            <a:off x="684213" y="981075"/>
            <a:ext cx="6767512" cy="423863"/>
          </a:xfrm>
          <a:prstGeom prst="rect">
            <a:avLst/>
          </a:prstGeom>
        </p:spPr>
        <p:txBody>
          <a:bodyPr>
            <a:spAutoFit/>
          </a:bodyPr>
          <a:lstStyle/>
          <a:p>
            <a:pPr>
              <a:lnSpc>
                <a:spcPct val="90000"/>
              </a:lnSpc>
              <a:defRPr/>
            </a:pPr>
            <a:r>
              <a:rPr lang="en-GB" sz="2400" b="1" dirty="0">
                <a:effectLst>
                  <a:outerShdw blurRad="38100" dist="38100" dir="2700000" algn="tl">
                    <a:srgbClr val="C0C0C0"/>
                  </a:outerShdw>
                </a:effectLst>
              </a:rPr>
              <a:t>Should we add...</a:t>
            </a:r>
            <a:endParaRPr lang="de-DE" sz="2400" b="1" dirty="0">
              <a:effectLst>
                <a:outerShdw blurRad="38100" dist="38100" dir="2700000" algn="tl">
                  <a:srgbClr val="C0C0C0"/>
                </a:outerShdw>
              </a:effectLst>
            </a:endParaRPr>
          </a:p>
        </p:txBody>
      </p:sp>
      <p:sp>
        <p:nvSpPr>
          <p:cNvPr id="4" name="Textfeld 4"/>
          <p:cNvSpPr txBox="1">
            <a:spLocks noChangeArrowheads="1"/>
          </p:cNvSpPr>
          <p:nvPr/>
        </p:nvSpPr>
        <p:spPr bwMode="auto">
          <a:xfrm>
            <a:off x="684213" y="1557338"/>
            <a:ext cx="7632700" cy="2676525"/>
          </a:xfrm>
          <a:prstGeom prst="rect">
            <a:avLst/>
          </a:prstGeom>
          <a:noFill/>
          <a:ln w="9525">
            <a:noFill/>
            <a:miter lim="800000"/>
            <a:headEnd/>
            <a:tailEnd/>
          </a:ln>
        </p:spPr>
        <p:txBody>
          <a:bodyPr>
            <a:spAutoFit/>
          </a:bodyPr>
          <a:lstStyle/>
          <a:p>
            <a:pPr>
              <a:defRPr/>
            </a:pPr>
            <a:r>
              <a:rPr lang="en-US" sz="2800" b="1" dirty="0">
                <a:solidFill>
                  <a:srgbClr val="0000FF"/>
                </a:solidFill>
                <a:effectLst>
                  <a:outerShdw blurRad="38100" dist="38100" dir="2700000" algn="tl">
                    <a:srgbClr val="C0C0C0"/>
                  </a:outerShdw>
                </a:effectLst>
                <a:latin typeface="Arial "/>
              </a:rPr>
              <a:t>“The Other” – Structurally correct, but phonetically non-native usage which nevertheless fulfills the communicative function – and represents the linguistic realities commonly encountered in multinational professional settings.</a:t>
            </a:r>
          </a:p>
        </p:txBody>
      </p:sp>
      <p:sp>
        <p:nvSpPr>
          <p:cNvPr id="5" name="Rechteck 4"/>
          <p:cNvSpPr/>
          <p:nvPr/>
        </p:nvSpPr>
        <p:spPr>
          <a:xfrm>
            <a:off x="827088" y="404813"/>
            <a:ext cx="7416800" cy="341312"/>
          </a:xfrm>
          <a:prstGeom prst="rect">
            <a:avLst/>
          </a:prstGeom>
        </p:spPr>
        <p:txBody>
          <a:bodyPr>
            <a:spAutoFit/>
          </a:bodyPr>
          <a:lstStyle/>
          <a:p>
            <a:pPr>
              <a:lnSpc>
                <a:spcPct val="90000"/>
              </a:lnSpc>
              <a:defRPr/>
            </a:pPr>
            <a:r>
              <a:rPr lang="en-GB" b="1" dirty="0">
                <a:effectLst>
                  <a:outerShdw blurRad="38100" dist="38100" dir="2700000" algn="tl">
                    <a:srgbClr val="C0C0C0"/>
                  </a:outerShdw>
                </a:effectLst>
              </a:rPr>
              <a:t>Receptive proficiency:  Accuracy vs. Content???</a:t>
            </a:r>
            <a:endParaRPr lang="de-DE" b="1" dirty="0">
              <a:effectLst>
                <a:outerShdw blurRad="38100" dist="38100" dir="2700000" algn="tl">
                  <a:srgbClr val="C0C0C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liennummernplatzhalter 2"/>
          <p:cNvSpPr>
            <a:spLocks noGrp="1"/>
          </p:cNvSpPr>
          <p:nvPr>
            <p:ph type="sldNum" sz="quarter" idx="11"/>
          </p:nvPr>
        </p:nvSpPr>
        <p:spPr/>
        <p:txBody>
          <a:bodyPr/>
          <a:lstStyle/>
          <a:p>
            <a:pPr>
              <a:defRPr/>
            </a:pPr>
            <a:fld id="{511CCED3-7535-4F67-AA0F-B1FD0422F3ED}" type="slidenum">
              <a:rPr lang="de-DE" smtClean="0"/>
              <a:pPr>
                <a:defRPr/>
              </a:pPr>
              <a:t>16</a:t>
            </a:fld>
            <a:endParaRPr lang="de-DE" smtClean="0"/>
          </a:p>
        </p:txBody>
      </p:sp>
      <p:sp>
        <p:nvSpPr>
          <p:cNvPr id="117762" name="Inhaltsplatzhalter 2"/>
          <p:cNvSpPr>
            <a:spLocks noGrp="1"/>
          </p:cNvSpPr>
          <p:nvPr>
            <p:ph idx="4294967295"/>
          </p:nvPr>
        </p:nvSpPr>
        <p:spPr>
          <a:xfrm>
            <a:off x="755650" y="404813"/>
            <a:ext cx="8229600" cy="719137"/>
          </a:xfrm>
        </p:spPr>
        <p:txBody>
          <a:bodyPr/>
          <a:lstStyle/>
          <a:p>
            <a:pPr eaLnBrk="1" hangingPunct="1">
              <a:buFontTx/>
              <a:buNone/>
              <a:defRPr/>
            </a:pPr>
            <a:r>
              <a:rPr lang="en-US" sz="2800" b="1" dirty="0" smtClean="0">
                <a:effectLst>
                  <a:outerShdw blurRad="38100" dist="38100" dir="2700000" algn="tl">
                    <a:srgbClr val="C0C0C0"/>
                  </a:outerShdw>
                </a:effectLst>
              </a:rPr>
              <a:t>Case in point 1:</a:t>
            </a:r>
          </a:p>
        </p:txBody>
      </p:sp>
      <p:sp>
        <p:nvSpPr>
          <p:cNvPr id="17412" name="Foliennummernplatzhalter 3"/>
          <p:cNvSpPr txBox="1">
            <a:spLocks noGrp="1"/>
          </p:cNvSpPr>
          <p:nvPr/>
        </p:nvSpPr>
        <p:spPr bwMode="auto">
          <a:xfrm>
            <a:off x="7239000" y="1219200"/>
            <a:ext cx="1905000" cy="228600"/>
          </a:xfrm>
          <a:prstGeom prst="rect">
            <a:avLst/>
          </a:prstGeom>
          <a:noFill/>
          <a:ln w="9525">
            <a:noFill/>
            <a:miter lim="800000"/>
            <a:headEnd/>
            <a:tailEnd/>
          </a:ln>
        </p:spPr>
        <p:txBody>
          <a:bodyPr/>
          <a:lstStyle/>
          <a:p>
            <a:pPr algn="r"/>
            <a:r>
              <a:rPr lang="de-DE" sz="1000">
                <a:solidFill>
                  <a:srgbClr val="4D4D4D"/>
                </a:solidFill>
              </a:rPr>
              <a:t>L </a:t>
            </a:r>
            <a:fld id="{26677B7D-EF22-44FF-B901-7BDFE26B3D5C}" type="slidenum">
              <a:rPr lang="de-DE" sz="1000">
                <a:solidFill>
                  <a:srgbClr val="4D4D4D"/>
                </a:solidFill>
              </a:rPr>
              <a:pPr algn="r"/>
              <a:t>16</a:t>
            </a:fld>
            <a:endParaRPr lang="de-DE" sz="1000">
              <a:solidFill>
                <a:srgbClr val="4D4D4D"/>
              </a:solidFill>
            </a:endParaRPr>
          </a:p>
        </p:txBody>
      </p:sp>
      <p:sp>
        <p:nvSpPr>
          <p:cNvPr id="5" name="Inhaltsplatzhalter 2"/>
          <p:cNvSpPr txBox="1">
            <a:spLocks/>
          </p:cNvSpPr>
          <p:nvPr/>
        </p:nvSpPr>
        <p:spPr bwMode="auto">
          <a:xfrm>
            <a:off x="539750" y="3429000"/>
            <a:ext cx="8229600" cy="1727200"/>
          </a:xfrm>
          <a:prstGeom prst="rect">
            <a:avLst/>
          </a:prstGeom>
          <a:noFill/>
          <a:ln w="9525">
            <a:noFill/>
            <a:miter lim="800000"/>
            <a:headEnd/>
            <a:tailEnd/>
          </a:ln>
          <a:effectLst/>
        </p:spPr>
        <p:txBody>
          <a:bodyPr/>
          <a:lstStyle/>
          <a:p>
            <a:pPr marL="342900" indent="-342900">
              <a:spcBef>
                <a:spcPct val="20000"/>
              </a:spcBef>
              <a:defRPr/>
            </a:pPr>
            <a:endParaRPr lang="en-US" sz="2400" b="1" dirty="0">
              <a:effectLst>
                <a:outerShdw blurRad="38100" dist="38100" dir="2700000" algn="tl">
                  <a:srgbClr val="C0C0C0"/>
                </a:outerShdw>
              </a:effectLst>
            </a:endParaRPr>
          </a:p>
        </p:txBody>
      </p:sp>
      <p:sp>
        <p:nvSpPr>
          <p:cNvPr id="8" name="Rechteck 7"/>
          <p:cNvSpPr/>
          <p:nvPr/>
        </p:nvSpPr>
        <p:spPr>
          <a:xfrm>
            <a:off x="539750" y="1268413"/>
            <a:ext cx="7993063" cy="3540125"/>
          </a:xfrm>
          <a:prstGeom prst="rect">
            <a:avLst/>
          </a:prstGeom>
        </p:spPr>
        <p:txBody>
          <a:bodyPr>
            <a:spAutoFit/>
          </a:bodyPr>
          <a:lstStyle/>
          <a:p>
            <a:pPr>
              <a:defRPr/>
            </a:pPr>
            <a:r>
              <a:rPr lang="en-US" sz="2800">
                <a:effectLst>
                  <a:outerShdw blurRad="38100" dist="38100" dir="2700000" algn="tl">
                    <a:srgbClr val="000000">
                      <a:alpha val="43137"/>
                    </a:srgbClr>
                  </a:outerShdw>
                </a:effectLst>
              </a:rPr>
              <a:t>In oral interviews with German Armed Forces Air Traffic Controllers were asked about the greatest challenge for them in listening comprehension at the work place.</a:t>
            </a:r>
          </a:p>
          <a:p>
            <a:pPr>
              <a:defRPr/>
            </a:pPr>
            <a:endParaRPr lang="en-US" sz="2800">
              <a:effectLst>
                <a:outerShdw blurRad="38100" dist="38100" dir="2700000" algn="tl">
                  <a:srgbClr val="000000">
                    <a:alpha val="43137"/>
                  </a:srgbClr>
                </a:outerShdw>
              </a:effectLst>
            </a:endParaRPr>
          </a:p>
          <a:p>
            <a:pPr>
              <a:defRPr/>
            </a:pPr>
            <a:r>
              <a:rPr lang="en-US" sz="2800">
                <a:effectLst>
                  <a:outerShdw blurRad="38100" dist="38100" dir="2700000" algn="tl">
                    <a:srgbClr val="000000">
                      <a:alpha val="43137"/>
                    </a:srgbClr>
                  </a:outerShdw>
                </a:effectLst>
              </a:rPr>
              <a:t>An often cited problem: Communication in English with native speakers of Italian, French and Russian.</a:t>
            </a:r>
            <a:endParaRPr lang="de-DE" sz="2800" dirty="0">
              <a:effectLst>
                <a:outerShdw blurRad="38100" dist="38100" dir="2700000" algn="tl">
                  <a:srgbClr val="000000">
                    <a:alpha val="43137"/>
                  </a:srgbClr>
                </a:outerShdw>
              </a:effectLst>
            </a:endParaRPr>
          </a:p>
        </p:txBody>
      </p:sp>
      <p:sp>
        <p:nvSpPr>
          <p:cNvPr id="9" name="Rechteck 8"/>
          <p:cNvSpPr/>
          <p:nvPr/>
        </p:nvSpPr>
        <p:spPr>
          <a:xfrm>
            <a:off x="468313" y="5084763"/>
            <a:ext cx="7775575" cy="1385887"/>
          </a:xfrm>
          <a:prstGeom prst="rect">
            <a:avLst/>
          </a:prstGeom>
        </p:spPr>
        <p:txBody>
          <a:bodyPr>
            <a:spAutoFit/>
          </a:bodyPr>
          <a:lstStyle/>
          <a:p>
            <a:pPr>
              <a:defRPr/>
            </a:pPr>
            <a:r>
              <a:rPr lang="en-US" sz="2800" dirty="0">
                <a:effectLst>
                  <a:outerShdw blurRad="38100" dist="38100" dir="2700000" algn="tl">
                    <a:srgbClr val="000000">
                      <a:alpha val="43137"/>
                    </a:srgbClr>
                  </a:outerShdw>
                </a:effectLst>
              </a:rPr>
              <a:t>Communication in English with native speakers of Dutch or the Scandinavian languages was not perceived as problematic. </a:t>
            </a:r>
            <a:endParaRPr lang="de-DE" sz="28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liennummernplatzhalter 2"/>
          <p:cNvSpPr>
            <a:spLocks noGrp="1"/>
          </p:cNvSpPr>
          <p:nvPr>
            <p:ph type="sldNum" sz="quarter" idx="11"/>
          </p:nvPr>
        </p:nvSpPr>
        <p:spPr/>
        <p:txBody>
          <a:bodyPr/>
          <a:lstStyle/>
          <a:p>
            <a:pPr>
              <a:defRPr/>
            </a:pPr>
            <a:fld id="{B8557813-F2F1-4C59-9153-B8B09F58E62F}" type="slidenum">
              <a:rPr lang="de-DE" smtClean="0"/>
              <a:pPr>
                <a:defRPr/>
              </a:pPr>
              <a:t>17</a:t>
            </a:fld>
            <a:endParaRPr lang="de-DE" smtClean="0"/>
          </a:p>
        </p:txBody>
      </p:sp>
      <p:sp>
        <p:nvSpPr>
          <p:cNvPr id="117762" name="Inhaltsplatzhalter 2"/>
          <p:cNvSpPr>
            <a:spLocks noGrp="1"/>
          </p:cNvSpPr>
          <p:nvPr>
            <p:ph idx="4294967295"/>
          </p:nvPr>
        </p:nvSpPr>
        <p:spPr>
          <a:xfrm>
            <a:off x="755650" y="404813"/>
            <a:ext cx="8229600" cy="719137"/>
          </a:xfrm>
        </p:spPr>
        <p:txBody>
          <a:bodyPr/>
          <a:lstStyle/>
          <a:p>
            <a:pPr eaLnBrk="1" hangingPunct="1">
              <a:buFontTx/>
              <a:buNone/>
              <a:defRPr/>
            </a:pPr>
            <a:r>
              <a:rPr lang="en-US" sz="2800" b="1" dirty="0" smtClean="0">
                <a:effectLst>
                  <a:outerShdw blurRad="38100" dist="38100" dir="2700000" algn="tl">
                    <a:srgbClr val="C0C0C0"/>
                  </a:outerShdw>
                </a:effectLst>
              </a:rPr>
              <a:t>Possible reasons:</a:t>
            </a:r>
          </a:p>
        </p:txBody>
      </p:sp>
      <p:sp>
        <p:nvSpPr>
          <p:cNvPr id="18436" name="Foliennummernplatzhalter 3"/>
          <p:cNvSpPr txBox="1">
            <a:spLocks noGrp="1"/>
          </p:cNvSpPr>
          <p:nvPr/>
        </p:nvSpPr>
        <p:spPr bwMode="auto">
          <a:xfrm>
            <a:off x="7239000" y="1219200"/>
            <a:ext cx="1905000" cy="228600"/>
          </a:xfrm>
          <a:prstGeom prst="rect">
            <a:avLst/>
          </a:prstGeom>
          <a:noFill/>
          <a:ln w="9525">
            <a:noFill/>
            <a:miter lim="800000"/>
            <a:headEnd/>
            <a:tailEnd/>
          </a:ln>
        </p:spPr>
        <p:txBody>
          <a:bodyPr/>
          <a:lstStyle/>
          <a:p>
            <a:pPr algn="r"/>
            <a:r>
              <a:rPr lang="de-DE" sz="1000">
                <a:solidFill>
                  <a:srgbClr val="4D4D4D"/>
                </a:solidFill>
              </a:rPr>
              <a:t>L </a:t>
            </a:r>
            <a:fld id="{1B3803B8-59B3-42FB-AC64-4111C75970D0}" type="slidenum">
              <a:rPr lang="de-DE" sz="1000">
                <a:solidFill>
                  <a:srgbClr val="4D4D4D"/>
                </a:solidFill>
              </a:rPr>
              <a:pPr algn="r"/>
              <a:t>17</a:t>
            </a:fld>
            <a:endParaRPr lang="de-DE" sz="1000">
              <a:solidFill>
                <a:srgbClr val="4D4D4D"/>
              </a:solidFill>
            </a:endParaRPr>
          </a:p>
        </p:txBody>
      </p:sp>
      <p:sp>
        <p:nvSpPr>
          <p:cNvPr id="5" name="Inhaltsplatzhalter 2"/>
          <p:cNvSpPr txBox="1">
            <a:spLocks/>
          </p:cNvSpPr>
          <p:nvPr/>
        </p:nvSpPr>
        <p:spPr bwMode="auto">
          <a:xfrm>
            <a:off x="539750" y="3429000"/>
            <a:ext cx="8229600" cy="1727200"/>
          </a:xfrm>
          <a:prstGeom prst="rect">
            <a:avLst/>
          </a:prstGeom>
          <a:noFill/>
          <a:ln w="9525">
            <a:noFill/>
            <a:miter lim="800000"/>
            <a:headEnd/>
            <a:tailEnd/>
          </a:ln>
          <a:effectLst/>
        </p:spPr>
        <p:txBody>
          <a:bodyPr/>
          <a:lstStyle/>
          <a:p>
            <a:pPr marL="342900" indent="-342900">
              <a:spcBef>
                <a:spcPct val="20000"/>
              </a:spcBef>
              <a:defRPr/>
            </a:pPr>
            <a:endParaRPr lang="en-US" sz="2400" b="1" dirty="0">
              <a:effectLst>
                <a:outerShdw blurRad="38100" dist="38100" dir="2700000" algn="tl">
                  <a:srgbClr val="C0C0C0"/>
                </a:outerShdw>
              </a:effectLst>
            </a:endParaRPr>
          </a:p>
        </p:txBody>
      </p:sp>
      <p:sp>
        <p:nvSpPr>
          <p:cNvPr id="8" name="Rechteck 7"/>
          <p:cNvSpPr/>
          <p:nvPr/>
        </p:nvSpPr>
        <p:spPr>
          <a:xfrm>
            <a:off x="539750" y="1268413"/>
            <a:ext cx="7993063" cy="1816100"/>
          </a:xfrm>
          <a:prstGeom prst="rect">
            <a:avLst/>
          </a:prstGeom>
        </p:spPr>
        <p:txBody>
          <a:bodyPr>
            <a:spAutoFit/>
          </a:bodyPr>
          <a:lstStyle/>
          <a:p>
            <a:pPr>
              <a:defRPr/>
            </a:pPr>
            <a:r>
              <a:rPr lang="en-US" sz="2800" dirty="0">
                <a:effectLst>
                  <a:outerShdw blurRad="38100" dist="38100" dir="2700000" algn="tl">
                    <a:srgbClr val="000000">
                      <a:alpha val="43137"/>
                    </a:srgbClr>
                  </a:outerShdw>
                </a:effectLst>
              </a:rPr>
              <a:t>Possible reason no. 1: Native speakers of Dutch, Danish, Norwegian or Swedish are simply better speakers of English than native speakers of Italian, French and Russian.</a:t>
            </a:r>
            <a:endParaRPr lang="de-DE" sz="2800" dirty="0">
              <a:effectLst>
                <a:outerShdw blurRad="38100" dist="38100" dir="2700000" algn="tl">
                  <a:srgbClr val="000000">
                    <a:alpha val="43137"/>
                  </a:srgbClr>
                </a:outerShdw>
              </a:effectLst>
            </a:endParaRPr>
          </a:p>
        </p:txBody>
      </p:sp>
      <p:sp>
        <p:nvSpPr>
          <p:cNvPr id="9" name="Rechteck 8"/>
          <p:cNvSpPr/>
          <p:nvPr/>
        </p:nvSpPr>
        <p:spPr>
          <a:xfrm>
            <a:off x="684213" y="5084763"/>
            <a:ext cx="7775575" cy="461962"/>
          </a:xfrm>
          <a:prstGeom prst="rect">
            <a:avLst/>
          </a:prstGeom>
        </p:spPr>
        <p:txBody>
          <a:bodyPr>
            <a:spAutoFit/>
          </a:bodyPr>
          <a:lstStyle/>
          <a:p>
            <a:pPr>
              <a:defRPr/>
            </a:pPr>
            <a:r>
              <a:rPr lang="en-US" sz="2400" b="1" dirty="0">
                <a:effectLst>
                  <a:outerShdw blurRad="38100" dist="38100" dir="2700000" algn="tl">
                    <a:srgbClr val="000000">
                      <a:alpha val="43137"/>
                    </a:srgbClr>
                  </a:outerShdw>
                </a:effectLst>
              </a:rPr>
              <a:t>Not always “worse” – but “different ugly”?</a:t>
            </a:r>
            <a:endParaRPr lang="de-DE" sz="2400" b="1" dirty="0">
              <a:effectLst>
                <a:outerShdw blurRad="38100" dist="38100" dir="2700000" algn="tl">
                  <a:srgbClr val="000000">
                    <a:alpha val="43137"/>
                  </a:srgbClr>
                </a:outerShdw>
              </a:effectLst>
            </a:endParaRPr>
          </a:p>
        </p:txBody>
      </p:sp>
      <p:sp>
        <p:nvSpPr>
          <p:cNvPr id="10" name="Rechteck 9"/>
          <p:cNvSpPr/>
          <p:nvPr/>
        </p:nvSpPr>
        <p:spPr>
          <a:xfrm>
            <a:off x="611188" y="3141663"/>
            <a:ext cx="7993062" cy="1814512"/>
          </a:xfrm>
          <a:prstGeom prst="rect">
            <a:avLst/>
          </a:prstGeom>
        </p:spPr>
        <p:txBody>
          <a:bodyPr>
            <a:spAutoFit/>
          </a:bodyPr>
          <a:lstStyle/>
          <a:p>
            <a:pPr>
              <a:defRPr/>
            </a:pPr>
            <a:r>
              <a:rPr lang="en-US" sz="2800" dirty="0">
                <a:effectLst>
                  <a:outerShdw blurRad="38100" dist="38100" dir="2700000" algn="tl">
                    <a:srgbClr val="000000">
                      <a:alpha val="43137"/>
                    </a:srgbClr>
                  </a:outerShdw>
                </a:effectLst>
              </a:rPr>
              <a:t>Possible reason no. 2: Native speakers of Romance or Slavic languages have </a:t>
            </a:r>
            <a:r>
              <a:rPr lang="en-US" sz="2800" u="sng" dirty="0">
                <a:effectLst>
                  <a:outerShdw blurRad="38100" dist="38100" dir="2700000" algn="tl">
                    <a:srgbClr val="000000">
                      <a:alpha val="43137"/>
                    </a:srgbClr>
                  </a:outerShdw>
                </a:effectLst>
              </a:rPr>
              <a:t>different</a:t>
            </a:r>
            <a:r>
              <a:rPr lang="en-US" sz="2800" dirty="0">
                <a:effectLst>
                  <a:outerShdw blurRad="38100" dist="38100" dir="2700000" algn="tl">
                    <a:srgbClr val="000000">
                      <a:alpha val="43137"/>
                    </a:srgbClr>
                  </a:outerShdw>
                </a:effectLst>
              </a:rPr>
              <a:t> problems in learning to speak English than speakers of Germanic languages do.</a:t>
            </a:r>
            <a:endParaRPr lang="de-DE" sz="28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linds(horizontal)">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liennummernplatzhalter 2"/>
          <p:cNvSpPr>
            <a:spLocks noGrp="1"/>
          </p:cNvSpPr>
          <p:nvPr>
            <p:ph type="sldNum" sz="quarter" idx="11"/>
          </p:nvPr>
        </p:nvSpPr>
        <p:spPr/>
        <p:txBody>
          <a:bodyPr/>
          <a:lstStyle/>
          <a:p>
            <a:pPr>
              <a:defRPr/>
            </a:pPr>
            <a:fld id="{E6D8FAB5-E9C1-4A61-85FA-23A03E16AEBB}" type="slidenum">
              <a:rPr lang="de-DE" smtClean="0"/>
              <a:pPr>
                <a:defRPr/>
              </a:pPr>
              <a:t>18</a:t>
            </a:fld>
            <a:endParaRPr lang="de-DE" smtClean="0"/>
          </a:p>
        </p:txBody>
      </p:sp>
      <p:sp>
        <p:nvSpPr>
          <p:cNvPr id="117762" name="Inhaltsplatzhalter 2"/>
          <p:cNvSpPr>
            <a:spLocks noGrp="1"/>
          </p:cNvSpPr>
          <p:nvPr>
            <p:ph idx="4294967295"/>
          </p:nvPr>
        </p:nvSpPr>
        <p:spPr>
          <a:xfrm>
            <a:off x="755650" y="404813"/>
            <a:ext cx="8229600" cy="719137"/>
          </a:xfrm>
        </p:spPr>
        <p:txBody>
          <a:bodyPr/>
          <a:lstStyle/>
          <a:p>
            <a:pPr eaLnBrk="1" hangingPunct="1">
              <a:buFontTx/>
              <a:buNone/>
              <a:defRPr/>
            </a:pPr>
            <a:r>
              <a:rPr lang="en-US" sz="2800" b="1" dirty="0" smtClean="0">
                <a:effectLst>
                  <a:outerShdw blurRad="38100" dist="38100" dir="2700000" algn="tl">
                    <a:srgbClr val="C0C0C0"/>
                  </a:outerShdw>
                </a:effectLst>
              </a:rPr>
              <a:t>Case in point 2:</a:t>
            </a:r>
          </a:p>
        </p:txBody>
      </p:sp>
      <p:sp>
        <p:nvSpPr>
          <p:cNvPr id="19460" name="Foliennummernplatzhalter 3"/>
          <p:cNvSpPr txBox="1">
            <a:spLocks noGrp="1"/>
          </p:cNvSpPr>
          <p:nvPr/>
        </p:nvSpPr>
        <p:spPr bwMode="auto">
          <a:xfrm>
            <a:off x="7239000" y="1219200"/>
            <a:ext cx="1905000" cy="228600"/>
          </a:xfrm>
          <a:prstGeom prst="rect">
            <a:avLst/>
          </a:prstGeom>
          <a:noFill/>
          <a:ln w="9525">
            <a:noFill/>
            <a:miter lim="800000"/>
            <a:headEnd/>
            <a:tailEnd/>
          </a:ln>
        </p:spPr>
        <p:txBody>
          <a:bodyPr/>
          <a:lstStyle/>
          <a:p>
            <a:pPr algn="r"/>
            <a:r>
              <a:rPr lang="de-DE" sz="1000">
                <a:solidFill>
                  <a:srgbClr val="4D4D4D"/>
                </a:solidFill>
              </a:rPr>
              <a:t>L </a:t>
            </a:r>
            <a:fld id="{0136B482-0ED1-4860-9E1A-076FEEE72AA3}" type="slidenum">
              <a:rPr lang="de-DE" sz="1000">
                <a:solidFill>
                  <a:srgbClr val="4D4D4D"/>
                </a:solidFill>
              </a:rPr>
              <a:pPr algn="r"/>
              <a:t>18</a:t>
            </a:fld>
            <a:endParaRPr lang="de-DE" sz="1000">
              <a:solidFill>
                <a:srgbClr val="4D4D4D"/>
              </a:solidFill>
            </a:endParaRPr>
          </a:p>
        </p:txBody>
      </p:sp>
      <p:sp>
        <p:nvSpPr>
          <p:cNvPr id="5" name="Inhaltsplatzhalter 2"/>
          <p:cNvSpPr txBox="1">
            <a:spLocks/>
          </p:cNvSpPr>
          <p:nvPr/>
        </p:nvSpPr>
        <p:spPr bwMode="auto">
          <a:xfrm>
            <a:off x="539750" y="3429000"/>
            <a:ext cx="8229600" cy="1727200"/>
          </a:xfrm>
          <a:prstGeom prst="rect">
            <a:avLst/>
          </a:prstGeom>
          <a:noFill/>
          <a:ln w="9525">
            <a:noFill/>
            <a:miter lim="800000"/>
            <a:headEnd/>
            <a:tailEnd/>
          </a:ln>
          <a:effectLst/>
        </p:spPr>
        <p:txBody>
          <a:bodyPr/>
          <a:lstStyle/>
          <a:p>
            <a:pPr marL="342900" indent="-342900">
              <a:spcBef>
                <a:spcPct val="20000"/>
              </a:spcBef>
              <a:defRPr/>
            </a:pPr>
            <a:endParaRPr lang="en-US" sz="2400" b="1" dirty="0">
              <a:effectLst>
                <a:outerShdw blurRad="38100" dist="38100" dir="2700000" algn="tl">
                  <a:srgbClr val="C0C0C0"/>
                </a:outerShdw>
              </a:effectLst>
            </a:endParaRPr>
          </a:p>
        </p:txBody>
      </p:sp>
      <p:sp>
        <p:nvSpPr>
          <p:cNvPr id="8" name="Rechteck 7"/>
          <p:cNvSpPr/>
          <p:nvPr/>
        </p:nvSpPr>
        <p:spPr>
          <a:xfrm>
            <a:off x="539750" y="1268413"/>
            <a:ext cx="7993063" cy="3108325"/>
          </a:xfrm>
          <a:prstGeom prst="rect">
            <a:avLst/>
          </a:prstGeom>
        </p:spPr>
        <p:txBody>
          <a:bodyPr>
            <a:spAutoFit/>
          </a:bodyPr>
          <a:lstStyle/>
          <a:p>
            <a:pPr>
              <a:defRPr/>
            </a:pPr>
            <a:r>
              <a:rPr lang="en-US" sz="2800" dirty="0">
                <a:effectLst>
                  <a:outerShdw blurRad="38100" dist="38100" dir="2700000" algn="tl">
                    <a:srgbClr val="000000">
                      <a:alpha val="43137"/>
                    </a:srgbClr>
                  </a:outerShdw>
                </a:effectLst>
              </a:rPr>
              <a:t>In discussions, Mary Jo </a:t>
            </a:r>
            <a:r>
              <a:rPr lang="en-US" sz="2800" dirty="0" err="1">
                <a:effectLst>
                  <a:outerShdw blurRad="38100" dist="38100" dir="2700000" algn="tl">
                    <a:srgbClr val="000000">
                      <a:alpha val="43137"/>
                    </a:srgbClr>
                  </a:outerShdw>
                </a:effectLst>
              </a:rPr>
              <a:t>DiBiase</a:t>
            </a:r>
            <a:r>
              <a:rPr lang="en-US" sz="2800" dirty="0">
                <a:effectLst>
                  <a:outerShdw blurRad="38100" dist="38100" dir="2700000" algn="tl">
                    <a:srgbClr val="000000">
                      <a:alpha val="43137"/>
                    </a:srgbClr>
                  </a:outerShdw>
                </a:effectLst>
              </a:rPr>
              <a:t> reported that Italian Forward Air Controllers identified the greatest challenge for them in listening comprehension on deployment as being </a:t>
            </a:r>
          </a:p>
          <a:p>
            <a:pPr marL="514350" indent="-514350">
              <a:buFontTx/>
              <a:buAutoNum type="alphaLcParenR"/>
              <a:defRPr/>
            </a:pPr>
            <a:r>
              <a:rPr lang="en-US" sz="2800" dirty="0">
                <a:effectLst>
                  <a:outerShdw blurRad="38100" dist="38100" dir="2700000" algn="tl">
                    <a:srgbClr val="000000">
                      <a:alpha val="43137"/>
                    </a:srgbClr>
                  </a:outerShdw>
                </a:effectLst>
              </a:rPr>
              <a:t>Communication in English with British and American native speakers but especially</a:t>
            </a:r>
          </a:p>
          <a:p>
            <a:pPr marL="514350" indent="-514350">
              <a:buFontTx/>
              <a:buAutoNum type="alphaLcParenR"/>
              <a:defRPr/>
            </a:pPr>
            <a:r>
              <a:rPr lang="en-US" sz="2800" dirty="0">
                <a:effectLst>
                  <a:outerShdw blurRad="38100" dist="38100" dir="2700000" algn="tl">
                    <a:srgbClr val="000000">
                      <a:alpha val="43137"/>
                    </a:srgbClr>
                  </a:outerShdw>
                </a:effectLst>
              </a:rPr>
              <a:t>with native speakers of German and Dutch. </a:t>
            </a:r>
            <a:endParaRPr lang="de-DE" sz="2800" dirty="0">
              <a:effectLst>
                <a:outerShdw blurRad="38100" dist="38100" dir="2700000" algn="tl">
                  <a:srgbClr val="000000">
                    <a:alpha val="43137"/>
                  </a:srgbClr>
                </a:outerShdw>
              </a:effectLst>
            </a:endParaRPr>
          </a:p>
        </p:txBody>
      </p:sp>
      <p:sp>
        <p:nvSpPr>
          <p:cNvPr id="9" name="Rechteck 8"/>
          <p:cNvSpPr/>
          <p:nvPr/>
        </p:nvSpPr>
        <p:spPr>
          <a:xfrm>
            <a:off x="468313" y="4652963"/>
            <a:ext cx="7775575" cy="1816100"/>
          </a:xfrm>
          <a:prstGeom prst="rect">
            <a:avLst/>
          </a:prstGeom>
        </p:spPr>
        <p:txBody>
          <a:bodyPr>
            <a:spAutoFit/>
          </a:bodyPr>
          <a:lstStyle/>
          <a:p>
            <a:pPr>
              <a:defRPr/>
            </a:pPr>
            <a:r>
              <a:rPr lang="en-US" sz="2800" dirty="0">
                <a:effectLst>
                  <a:outerShdw blurRad="38100" dist="38100" dir="2700000" algn="tl">
                    <a:srgbClr val="000000">
                      <a:alpha val="43137"/>
                    </a:srgbClr>
                  </a:outerShdw>
                </a:effectLst>
              </a:rPr>
              <a:t>Communication in English with native speakers of Spanish or French – i.e. other Romance languages -  was not perceived as being as problematic. </a:t>
            </a:r>
            <a:endParaRPr lang="de-DE" sz="28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liennummernplatzhalter 2"/>
          <p:cNvSpPr>
            <a:spLocks noGrp="1"/>
          </p:cNvSpPr>
          <p:nvPr>
            <p:ph type="sldNum" sz="quarter" idx="11"/>
          </p:nvPr>
        </p:nvSpPr>
        <p:spPr/>
        <p:txBody>
          <a:bodyPr/>
          <a:lstStyle/>
          <a:p>
            <a:pPr>
              <a:defRPr/>
            </a:pPr>
            <a:fld id="{4F86948B-7F89-4921-8B75-F0777C77D5E1}" type="slidenum">
              <a:rPr lang="de-DE" smtClean="0"/>
              <a:pPr>
                <a:defRPr/>
              </a:pPr>
              <a:t>19</a:t>
            </a:fld>
            <a:endParaRPr lang="de-DE" smtClean="0"/>
          </a:p>
        </p:txBody>
      </p:sp>
      <p:sp>
        <p:nvSpPr>
          <p:cNvPr id="20483" name="Foliennummernplatzhalter 3"/>
          <p:cNvSpPr txBox="1">
            <a:spLocks noGrp="1"/>
          </p:cNvSpPr>
          <p:nvPr/>
        </p:nvSpPr>
        <p:spPr bwMode="auto">
          <a:xfrm>
            <a:off x="7239000" y="1219200"/>
            <a:ext cx="1905000" cy="228600"/>
          </a:xfrm>
          <a:prstGeom prst="rect">
            <a:avLst/>
          </a:prstGeom>
          <a:noFill/>
          <a:ln w="9525">
            <a:noFill/>
            <a:miter lim="800000"/>
            <a:headEnd/>
            <a:tailEnd/>
          </a:ln>
        </p:spPr>
        <p:txBody>
          <a:bodyPr/>
          <a:lstStyle/>
          <a:p>
            <a:pPr algn="r"/>
            <a:r>
              <a:rPr lang="de-DE" sz="1000">
                <a:solidFill>
                  <a:srgbClr val="4D4D4D"/>
                </a:solidFill>
              </a:rPr>
              <a:t>L </a:t>
            </a:r>
            <a:fld id="{9183335E-C366-4E28-8DE3-A10C26E53528}" type="slidenum">
              <a:rPr lang="de-DE" sz="1000">
                <a:solidFill>
                  <a:srgbClr val="4D4D4D"/>
                </a:solidFill>
              </a:rPr>
              <a:pPr algn="r"/>
              <a:t>19</a:t>
            </a:fld>
            <a:endParaRPr lang="de-DE" sz="1000">
              <a:solidFill>
                <a:srgbClr val="4D4D4D"/>
              </a:solidFill>
            </a:endParaRPr>
          </a:p>
        </p:txBody>
      </p:sp>
      <p:sp>
        <p:nvSpPr>
          <p:cNvPr id="5" name="Inhaltsplatzhalter 2"/>
          <p:cNvSpPr txBox="1">
            <a:spLocks/>
          </p:cNvSpPr>
          <p:nvPr/>
        </p:nvSpPr>
        <p:spPr bwMode="auto">
          <a:xfrm>
            <a:off x="539750" y="3429000"/>
            <a:ext cx="8229600" cy="1727200"/>
          </a:xfrm>
          <a:prstGeom prst="rect">
            <a:avLst/>
          </a:prstGeom>
          <a:noFill/>
          <a:ln w="9525">
            <a:noFill/>
            <a:miter lim="800000"/>
            <a:headEnd/>
            <a:tailEnd/>
          </a:ln>
          <a:effectLst/>
        </p:spPr>
        <p:txBody>
          <a:bodyPr/>
          <a:lstStyle/>
          <a:p>
            <a:pPr marL="342900" indent="-342900">
              <a:spcBef>
                <a:spcPct val="20000"/>
              </a:spcBef>
              <a:defRPr/>
            </a:pPr>
            <a:endParaRPr lang="en-US" sz="2400" b="1" dirty="0">
              <a:effectLst>
                <a:outerShdw blurRad="38100" dist="38100" dir="2700000" algn="tl">
                  <a:srgbClr val="C0C0C0"/>
                </a:outerShdw>
              </a:effectLst>
            </a:endParaRPr>
          </a:p>
        </p:txBody>
      </p:sp>
      <p:sp>
        <p:nvSpPr>
          <p:cNvPr id="8" name="Rechteck 7"/>
          <p:cNvSpPr/>
          <p:nvPr/>
        </p:nvSpPr>
        <p:spPr>
          <a:xfrm>
            <a:off x="539750" y="1125538"/>
            <a:ext cx="7993063" cy="1200150"/>
          </a:xfrm>
          <a:prstGeom prst="rect">
            <a:avLst/>
          </a:prstGeom>
        </p:spPr>
        <p:txBody>
          <a:bodyPr>
            <a:spAutoFit/>
          </a:bodyPr>
          <a:lstStyle/>
          <a:p>
            <a:pPr>
              <a:defRPr/>
            </a:pPr>
            <a:r>
              <a:rPr lang="en-US" sz="2400" dirty="0">
                <a:effectLst>
                  <a:outerShdw blurRad="38100" dist="38100" dir="2700000" algn="tl">
                    <a:srgbClr val="000000">
                      <a:alpha val="43137"/>
                    </a:srgbClr>
                  </a:outerShdw>
                </a:effectLst>
              </a:rPr>
              <a:t>Each of us knows the problems students in our respective countries have in learning English phonology. What role does the first language play?</a:t>
            </a:r>
            <a:endParaRPr lang="de-DE" sz="2400" dirty="0">
              <a:effectLst>
                <a:outerShdw blurRad="38100" dist="38100" dir="2700000" algn="tl">
                  <a:srgbClr val="000000">
                    <a:alpha val="43137"/>
                  </a:srgbClr>
                </a:outerShdw>
              </a:effectLst>
            </a:endParaRPr>
          </a:p>
        </p:txBody>
      </p:sp>
      <p:sp>
        <p:nvSpPr>
          <p:cNvPr id="11" name="Rectangle 1"/>
          <p:cNvSpPr>
            <a:spLocks noChangeArrowheads="1"/>
          </p:cNvSpPr>
          <p:nvPr/>
        </p:nvSpPr>
        <p:spPr bwMode="auto">
          <a:xfrm>
            <a:off x="539750" y="2420938"/>
            <a:ext cx="7488238" cy="1816100"/>
          </a:xfrm>
          <a:prstGeom prst="rect">
            <a:avLst/>
          </a:prstGeom>
          <a:noFill/>
          <a:ln w="9525">
            <a:noFill/>
            <a:miter lim="800000"/>
            <a:headEnd/>
            <a:tailEnd/>
          </a:ln>
          <a:effectLst/>
        </p:spPr>
        <p:txBody>
          <a:bodyPr anchor="ctr">
            <a:spAutoFit/>
          </a:bodyPr>
          <a:lstStyle/>
          <a:p>
            <a:pPr>
              <a:defRPr/>
            </a:pPr>
            <a:r>
              <a:rPr lang="en-US" sz="2400" dirty="0" err="1">
                <a:effectLst>
                  <a:outerShdw blurRad="38100" dist="38100" dir="2700000" algn="tl">
                    <a:srgbClr val="000000">
                      <a:alpha val="43137"/>
                    </a:srgbClr>
                  </a:outerShdw>
                </a:effectLst>
                <a:latin typeface="Arial "/>
                <a:ea typeface="Calibri" pitchFamily="34" charset="0"/>
                <a:cs typeface="Times New Roman" pitchFamily="18" charset="0"/>
              </a:rPr>
              <a:t>Flege</a:t>
            </a:r>
            <a:r>
              <a:rPr lang="en-US" sz="2400" dirty="0">
                <a:effectLst>
                  <a:outerShdw blurRad="38100" dist="38100" dir="2700000" algn="tl">
                    <a:srgbClr val="000000">
                      <a:alpha val="43137"/>
                    </a:srgbClr>
                  </a:outerShdw>
                </a:effectLst>
                <a:latin typeface="Arial "/>
                <a:ea typeface="Calibri" pitchFamily="34" charset="0"/>
                <a:cs typeface="Times New Roman" pitchFamily="18" charset="0"/>
              </a:rPr>
              <a:t>, Bohn  and Jang (1997) assessed German, Spanish, Mandarin and Korean L1 speakers with at least 7 years of experience living in an English-language environment .</a:t>
            </a:r>
          </a:p>
          <a:p>
            <a:pPr>
              <a:defRPr/>
            </a:pPr>
            <a:endParaRPr lang="en-US" sz="1600" dirty="0">
              <a:effectLst>
                <a:outerShdw blurRad="38100" dist="38100" dir="2700000" algn="tl">
                  <a:srgbClr val="000000">
                    <a:alpha val="43137"/>
                  </a:srgbClr>
                </a:outerShdw>
              </a:effectLst>
              <a:latin typeface="Arial "/>
            </a:endParaRPr>
          </a:p>
        </p:txBody>
      </p:sp>
      <p:sp>
        <p:nvSpPr>
          <p:cNvPr id="7" name="Rectangle 1"/>
          <p:cNvSpPr>
            <a:spLocks noChangeArrowheads="1"/>
          </p:cNvSpPr>
          <p:nvPr/>
        </p:nvSpPr>
        <p:spPr bwMode="auto">
          <a:xfrm>
            <a:off x="539750" y="4076700"/>
            <a:ext cx="7488238" cy="461963"/>
          </a:xfrm>
          <a:prstGeom prst="rect">
            <a:avLst/>
          </a:prstGeom>
          <a:noFill/>
          <a:ln w="9525">
            <a:noFill/>
            <a:miter lim="800000"/>
            <a:headEnd/>
            <a:tailEnd/>
          </a:ln>
          <a:effectLst/>
        </p:spPr>
        <p:txBody>
          <a:bodyPr anchor="ctr">
            <a:spAutoFit/>
          </a:bodyPr>
          <a:lstStyle/>
          <a:p>
            <a:pPr>
              <a:defRPr/>
            </a:pPr>
            <a:r>
              <a:rPr lang="en-US" sz="2400" dirty="0">
                <a:effectLst>
                  <a:outerShdw blurRad="38100" dist="38100" dir="2700000" algn="tl">
                    <a:srgbClr val="000000">
                      <a:alpha val="43137"/>
                    </a:srgbClr>
                  </a:outerShdw>
                </a:effectLst>
                <a:latin typeface="Arial "/>
                <a:ea typeface="Calibri" pitchFamily="34" charset="0"/>
                <a:cs typeface="Times New Roman" pitchFamily="18" charset="0"/>
              </a:rPr>
              <a:t>- Differing perception of English vowels was found.</a:t>
            </a:r>
          </a:p>
        </p:txBody>
      </p:sp>
      <p:sp>
        <p:nvSpPr>
          <p:cNvPr id="9" name="Rectangle 1"/>
          <p:cNvSpPr>
            <a:spLocks noChangeArrowheads="1"/>
          </p:cNvSpPr>
          <p:nvPr/>
        </p:nvSpPr>
        <p:spPr bwMode="auto">
          <a:xfrm>
            <a:off x="611188" y="4581525"/>
            <a:ext cx="7489825" cy="1200150"/>
          </a:xfrm>
          <a:prstGeom prst="rect">
            <a:avLst/>
          </a:prstGeom>
          <a:noFill/>
          <a:ln w="9525">
            <a:noFill/>
            <a:miter lim="800000"/>
            <a:headEnd/>
            <a:tailEnd/>
          </a:ln>
          <a:effectLst/>
        </p:spPr>
        <p:txBody>
          <a:bodyPr anchor="ctr">
            <a:spAutoFit/>
          </a:bodyPr>
          <a:lstStyle/>
          <a:p>
            <a:pPr>
              <a:defRPr/>
            </a:pPr>
            <a:r>
              <a:rPr lang="en-US" sz="2400" dirty="0">
                <a:effectLst>
                  <a:outerShdw blurRad="38100" dist="38100" dir="2700000" algn="tl">
                    <a:srgbClr val="C0C0C0"/>
                  </a:outerShdw>
                </a:effectLst>
                <a:latin typeface="Arial "/>
                <a:ea typeface="Calibri" pitchFamily="34" charset="0"/>
                <a:cs typeface="Times New Roman" pitchFamily="18" charset="0"/>
              </a:rPr>
              <a:t>- Accuracy of language production in English was found to be a function of their L1 (native language) sound inventory </a:t>
            </a:r>
            <a:r>
              <a:rPr lang="en-US" sz="1600" dirty="0">
                <a:effectLst>
                  <a:outerShdw blurRad="38100" dist="38100" dir="2700000" algn="tl">
                    <a:srgbClr val="C0C0C0"/>
                  </a:outerShdw>
                </a:effectLst>
                <a:latin typeface="Arial "/>
                <a:ea typeface="Calibri" pitchFamily="34" charset="0"/>
                <a:cs typeface="Times New Roman" pitchFamily="18" charset="0"/>
              </a:rPr>
              <a:t>(Journal of Phonetics (1997), 25, 437-470)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linds(horizontal)">
                                      <p:cBhvr>
                                        <p:cTn id="12" dur="500"/>
                                        <p:tgtEl>
                                          <p:spTgt spid="1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7"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1"/>
          </p:nvPr>
        </p:nvSpPr>
        <p:spPr/>
        <p:txBody>
          <a:bodyPr/>
          <a:lstStyle/>
          <a:p>
            <a:pPr>
              <a:defRPr/>
            </a:pPr>
            <a:fld id="{9D76F337-002C-47EC-A7BB-6CD2FCF1249F}" type="slidenum">
              <a:rPr lang="de-DE" smtClean="0"/>
              <a:pPr>
                <a:defRPr/>
              </a:pPr>
              <a:t>2</a:t>
            </a:fld>
            <a:endParaRPr lang="de-DE"/>
          </a:p>
        </p:txBody>
      </p:sp>
      <p:sp>
        <p:nvSpPr>
          <p:cNvPr id="3075" name="Textfeld 2"/>
          <p:cNvSpPr txBox="1">
            <a:spLocks noChangeArrowheads="1"/>
          </p:cNvSpPr>
          <p:nvPr/>
        </p:nvSpPr>
        <p:spPr bwMode="auto">
          <a:xfrm>
            <a:off x="1619250" y="1628775"/>
            <a:ext cx="6408738" cy="1938338"/>
          </a:xfrm>
          <a:prstGeom prst="rect">
            <a:avLst/>
          </a:prstGeom>
          <a:noFill/>
          <a:ln w="9525">
            <a:noFill/>
            <a:miter lim="800000"/>
            <a:headEnd/>
            <a:tailEnd/>
          </a:ln>
        </p:spPr>
        <p:txBody>
          <a:bodyPr>
            <a:spAutoFit/>
          </a:bodyPr>
          <a:lstStyle/>
          <a:p>
            <a:r>
              <a:rPr lang="de-DE" sz="2400" i="1" dirty="0" err="1"/>
              <a:t>Disclaimer</a:t>
            </a:r>
            <a:r>
              <a:rPr lang="de-DE" sz="2400" i="1" dirty="0"/>
              <a:t>: The </a:t>
            </a:r>
            <a:r>
              <a:rPr lang="de-DE" sz="2400" i="1" dirty="0" err="1"/>
              <a:t>opinions</a:t>
            </a:r>
            <a:r>
              <a:rPr lang="de-DE" sz="2400" i="1" dirty="0"/>
              <a:t>  </a:t>
            </a:r>
            <a:r>
              <a:rPr lang="de-DE" sz="2400" i="1" dirty="0" err="1"/>
              <a:t>stated</a:t>
            </a:r>
            <a:r>
              <a:rPr lang="de-DE" sz="2400" i="1" dirty="0"/>
              <a:t> </a:t>
            </a:r>
            <a:r>
              <a:rPr lang="de-DE" sz="2400" i="1" dirty="0" err="1"/>
              <a:t>here</a:t>
            </a:r>
            <a:r>
              <a:rPr lang="de-DE" sz="2400" i="1" dirty="0"/>
              <a:t> do not </a:t>
            </a:r>
            <a:r>
              <a:rPr lang="de-DE" sz="2400" i="1" dirty="0" err="1"/>
              <a:t>reflect</a:t>
            </a:r>
            <a:r>
              <a:rPr lang="de-DE" sz="2400" i="1" dirty="0"/>
              <a:t> </a:t>
            </a:r>
            <a:r>
              <a:rPr lang="de-DE" sz="2400" i="1" dirty="0" err="1"/>
              <a:t>official</a:t>
            </a:r>
            <a:r>
              <a:rPr lang="de-DE" sz="2400" i="1" dirty="0"/>
              <a:t> </a:t>
            </a:r>
            <a:r>
              <a:rPr lang="de-DE" sz="2400" i="1" dirty="0" err="1" smtClean="0"/>
              <a:t>policy</a:t>
            </a:r>
            <a:r>
              <a:rPr lang="de-DE" sz="2400" i="1" dirty="0" smtClean="0"/>
              <a:t> </a:t>
            </a:r>
            <a:r>
              <a:rPr lang="de-DE" sz="2400" i="1" dirty="0" err="1"/>
              <a:t>of</a:t>
            </a:r>
            <a:r>
              <a:rPr lang="de-DE" sz="2400" i="1" dirty="0"/>
              <a:t> </a:t>
            </a:r>
            <a:r>
              <a:rPr lang="de-DE" sz="2400" i="1" dirty="0" err="1"/>
              <a:t>the</a:t>
            </a:r>
            <a:r>
              <a:rPr lang="de-DE" sz="2400" i="1" dirty="0"/>
              <a:t> Federal Office </a:t>
            </a:r>
            <a:r>
              <a:rPr lang="de-DE" sz="2400" i="1" dirty="0" err="1"/>
              <a:t>of</a:t>
            </a:r>
            <a:r>
              <a:rPr lang="de-DE" sz="2400" i="1" dirty="0"/>
              <a:t> </a:t>
            </a:r>
            <a:r>
              <a:rPr lang="de-DE" sz="2400" i="1" dirty="0" err="1"/>
              <a:t>Languages</a:t>
            </a:r>
            <a:r>
              <a:rPr lang="de-DE" sz="2400" i="1" dirty="0"/>
              <a:t>, but </a:t>
            </a:r>
            <a:r>
              <a:rPr lang="de-DE" sz="2400" i="1" dirty="0" err="1"/>
              <a:t>are</a:t>
            </a:r>
            <a:r>
              <a:rPr lang="de-DE" sz="2400" i="1" dirty="0"/>
              <a:t> </a:t>
            </a:r>
            <a:r>
              <a:rPr lang="de-DE" sz="2400" i="1" dirty="0" err="1"/>
              <a:t>intended</a:t>
            </a:r>
            <a:r>
              <a:rPr lang="de-DE" sz="2400" i="1" dirty="0"/>
              <a:t> </a:t>
            </a:r>
            <a:r>
              <a:rPr lang="de-DE" sz="2400" i="1" dirty="0" err="1"/>
              <a:t>to</a:t>
            </a:r>
            <a:r>
              <a:rPr lang="de-DE" sz="2400" i="1" dirty="0"/>
              <a:t> </a:t>
            </a:r>
            <a:r>
              <a:rPr lang="de-DE" sz="2400" i="1" dirty="0" err="1"/>
              <a:t>provide</a:t>
            </a:r>
            <a:r>
              <a:rPr lang="de-DE" sz="2400" i="1" dirty="0"/>
              <a:t> </a:t>
            </a:r>
            <a:r>
              <a:rPr lang="de-DE" sz="2400" i="1" dirty="0" err="1"/>
              <a:t>food</a:t>
            </a:r>
            <a:r>
              <a:rPr lang="de-DE" sz="2400" i="1" dirty="0"/>
              <a:t> </a:t>
            </a:r>
            <a:r>
              <a:rPr lang="de-DE" sz="2400" i="1" dirty="0" err="1"/>
              <a:t>for</a:t>
            </a:r>
            <a:r>
              <a:rPr lang="de-DE" sz="2400" i="1" dirty="0"/>
              <a:t> </a:t>
            </a:r>
            <a:r>
              <a:rPr lang="de-DE" sz="2400" i="1" dirty="0" err="1"/>
              <a:t>thought</a:t>
            </a:r>
            <a:r>
              <a:rPr lang="de-DE" sz="2400" i="1" dirty="0"/>
              <a:t> </a:t>
            </a:r>
            <a:r>
              <a:rPr lang="de-DE" sz="2400" i="1" dirty="0" err="1"/>
              <a:t>for</a:t>
            </a:r>
            <a:r>
              <a:rPr lang="de-DE" sz="2400" i="1" dirty="0"/>
              <a:t> </a:t>
            </a:r>
            <a:r>
              <a:rPr lang="de-DE" sz="2400" i="1" dirty="0" err="1"/>
              <a:t>those</a:t>
            </a:r>
            <a:r>
              <a:rPr lang="de-DE" sz="2400" i="1" dirty="0"/>
              <a:t> </a:t>
            </a:r>
            <a:r>
              <a:rPr lang="de-DE" sz="2400" i="1" dirty="0" err="1"/>
              <a:t>involved</a:t>
            </a:r>
            <a:r>
              <a:rPr lang="de-DE" sz="2400" i="1" dirty="0"/>
              <a:t> in </a:t>
            </a:r>
            <a:r>
              <a:rPr lang="de-DE" sz="2400" i="1" dirty="0" err="1"/>
              <a:t>teaching</a:t>
            </a:r>
            <a:r>
              <a:rPr lang="de-DE" sz="2400" i="1" dirty="0"/>
              <a:t> </a:t>
            </a:r>
            <a:r>
              <a:rPr lang="de-DE" sz="2400" i="1" dirty="0" err="1"/>
              <a:t>and</a:t>
            </a:r>
            <a:r>
              <a:rPr lang="de-DE" sz="2400" i="1" dirty="0"/>
              <a:t> </a:t>
            </a:r>
            <a:r>
              <a:rPr lang="de-DE" sz="2400" i="1" dirty="0" err="1"/>
              <a:t>testing</a:t>
            </a:r>
            <a:r>
              <a:rPr lang="de-DE" sz="2400" i="1" dirty="0"/>
              <a:t> </a:t>
            </a:r>
            <a:r>
              <a:rPr lang="de-DE" sz="2400" i="1" dirty="0" err="1"/>
              <a:t>languages</a:t>
            </a:r>
            <a:r>
              <a:rPr lang="de-DE" sz="2400" i="1" dirty="0"/>
              <a:t> </a:t>
            </a:r>
            <a:r>
              <a:rPr lang="de-DE" sz="2400" i="1" dirty="0" err="1"/>
              <a:t>i.a.w</a:t>
            </a:r>
            <a:r>
              <a:rPr lang="de-DE" sz="2400" i="1" dirty="0"/>
              <a:t>. STANAG 6001.</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liennummernplatzhalter 2"/>
          <p:cNvSpPr>
            <a:spLocks noGrp="1"/>
          </p:cNvSpPr>
          <p:nvPr>
            <p:ph type="sldNum" sz="quarter" idx="11"/>
          </p:nvPr>
        </p:nvSpPr>
        <p:spPr/>
        <p:txBody>
          <a:bodyPr/>
          <a:lstStyle/>
          <a:p>
            <a:pPr>
              <a:defRPr/>
            </a:pPr>
            <a:fld id="{114BF68F-F20B-4FB3-A726-77213541BA67}" type="slidenum">
              <a:rPr lang="de-DE" smtClean="0"/>
              <a:pPr>
                <a:defRPr/>
              </a:pPr>
              <a:t>20</a:t>
            </a:fld>
            <a:endParaRPr lang="de-DE" smtClean="0"/>
          </a:p>
        </p:txBody>
      </p:sp>
      <p:sp>
        <p:nvSpPr>
          <p:cNvPr id="21507" name="Foliennummernplatzhalter 3"/>
          <p:cNvSpPr txBox="1">
            <a:spLocks noGrp="1"/>
          </p:cNvSpPr>
          <p:nvPr/>
        </p:nvSpPr>
        <p:spPr bwMode="auto">
          <a:xfrm>
            <a:off x="7239000" y="1219200"/>
            <a:ext cx="1905000" cy="228600"/>
          </a:xfrm>
          <a:prstGeom prst="rect">
            <a:avLst/>
          </a:prstGeom>
          <a:noFill/>
          <a:ln w="9525">
            <a:noFill/>
            <a:miter lim="800000"/>
            <a:headEnd/>
            <a:tailEnd/>
          </a:ln>
        </p:spPr>
        <p:txBody>
          <a:bodyPr/>
          <a:lstStyle/>
          <a:p>
            <a:pPr algn="r"/>
            <a:r>
              <a:rPr lang="de-DE" sz="1000">
                <a:solidFill>
                  <a:srgbClr val="4D4D4D"/>
                </a:solidFill>
              </a:rPr>
              <a:t>L </a:t>
            </a:r>
            <a:fld id="{F909F7C4-36F6-4BBC-9B20-7287AE76DDBA}" type="slidenum">
              <a:rPr lang="de-DE" sz="1000">
                <a:solidFill>
                  <a:srgbClr val="4D4D4D"/>
                </a:solidFill>
              </a:rPr>
              <a:pPr algn="r"/>
              <a:t>20</a:t>
            </a:fld>
            <a:endParaRPr lang="de-DE" sz="1000">
              <a:solidFill>
                <a:srgbClr val="4D4D4D"/>
              </a:solidFill>
            </a:endParaRPr>
          </a:p>
        </p:txBody>
      </p:sp>
      <p:sp>
        <p:nvSpPr>
          <p:cNvPr id="5" name="Inhaltsplatzhalter 2"/>
          <p:cNvSpPr txBox="1">
            <a:spLocks/>
          </p:cNvSpPr>
          <p:nvPr/>
        </p:nvSpPr>
        <p:spPr bwMode="auto">
          <a:xfrm>
            <a:off x="539750" y="3429000"/>
            <a:ext cx="8229600" cy="1727200"/>
          </a:xfrm>
          <a:prstGeom prst="rect">
            <a:avLst/>
          </a:prstGeom>
          <a:noFill/>
          <a:ln w="9525">
            <a:noFill/>
            <a:miter lim="800000"/>
            <a:headEnd/>
            <a:tailEnd/>
          </a:ln>
          <a:effectLst/>
        </p:spPr>
        <p:txBody>
          <a:bodyPr/>
          <a:lstStyle/>
          <a:p>
            <a:pPr marL="342900" indent="-342900">
              <a:spcBef>
                <a:spcPct val="20000"/>
              </a:spcBef>
              <a:defRPr/>
            </a:pPr>
            <a:endParaRPr lang="en-US" sz="2400" b="1" dirty="0">
              <a:effectLst>
                <a:outerShdw blurRad="38100" dist="38100" dir="2700000" algn="tl">
                  <a:srgbClr val="C0C0C0"/>
                </a:outerShdw>
              </a:effectLst>
            </a:endParaRPr>
          </a:p>
        </p:txBody>
      </p:sp>
      <p:sp>
        <p:nvSpPr>
          <p:cNvPr id="8" name="Rechteck 7"/>
          <p:cNvSpPr/>
          <p:nvPr/>
        </p:nvSpPr>
        <p:spPr>
          <a:xfrm>
            <a:off x="539750" y="1125538"/>
            <a:ext cx="7993063" cy="461962"/>
          </a:xfrm>
          <a:prstGeom prst="rect">
            <a:avLst/>
          </a:prstGeom>
        </p:spPr>
        <p:txBody>
          <a:bodyPr>
            <a:spAutoFit/>
          </a:bodyPr>
          <a:lstStyle/>
          <a:p>
            <a:pPr>
              <a:defRPr/>
            </a:pPr>
            <a:r>
              <a:rPr lang="en-US" sz="2400" dirty="0">
                <a:effectLst>
                  <a:outerShdw blurRad="38100" dist="38100" dir="2700000" algn="tl">
                    <a:srgbClr val="000000">
                      <a:alpha val="43137"/>
                    </a:srgbClr>
                  </a:outerShdw>
                </a:effectLst>
                <a:latin typeface="Arial "/>
                <a:ea typeface="Calibri" pitchFamily="34" charset="0"/>
                <a:cs typeface="Times New Roman" pitchFamily="18" charset="0"/>
              </a:rPr>
              <a:t>Another finding:</a:t>
            </a:r>
          </a:p>
        </p:txBody>
      </p:sp>
      <p:sp>
        <p:nvSpPr>
          <p:cNvPr id="11" name="Rectangle 1"/>
          <p:cNvSpPr>
            <a:spLocks noChangeArrowheads="1"/>
          </p:cNvSpPr>
          <p:nvPr/>
        </p:nvSpPr>
        <p:spPr bwMode="auto">
          <a:xfrm>
            <a:off x="611560" y="1844824"/>
            <a:ext cx="7488237" cy="3046988"/>
          </a:xfrm>
          <a:prstGeom prst="rect">
            <a:avLst/>
          </a:prstGeom>
          <a:noFill/>
          <a:ln w="9525">
            <a:noFill/>
            <a:miter lim="800000"/>
            <a:headEnd/>
            <a:tailEnd/>
          </a:ln>
          <a:effectLst/>
        </p:spPr>
        <p:txBody>
          <a:bodyPr anchor="ctr">
            <a:spAutoFit/>
          </a:bodyPr>
          <a:lstStyle/>
          <a:p>
            <a:pPr>
              <a:defRPr/>
            </a:pPr>
            <a:r>
              <a:rPr lang="en-US" sz="2400" dirty="0">
                <a:effectLst>
                  <a:outerShdw blurRad="38100" dist="38100" dir="2700000" algn="tl">
                    <a:srgbClr val="000000">
                      <a:alpha val="43137"/>
                    </a:srgbClr>
                  </a:outerShdw>
                </a:effectLst>
              </a:rPr>
              <a:t>Di </a:t>
            </a:r>
            <a:r>
              <a:rPr lang="en-US" sz="2400" dirty="0" err="1">
                <a:effectLst>
                  <a:outerShdw blurRad="38100" dist="38100" dir="2700000" algn="tl">
                    <a:srgbClr val="000000">
                      <a:alpha val="43137"/>
                    </a:srgbClr>
                  </a:outerShdw>
                </a:effectLst>
              </a:rPr>
              <a:t>Betta</a:t>
            </a:r>
            <a:r>
              <a:rPr lang="en-US" sz="2400" dirty="0">
                <a:effectLst>
                  <a:outerShdw blurRad="38100" dist="38100" dir="2700000" algn="tl">
                    <a:srgbClr val="000000">
                      <a:alpha val="43137"/>
                    </a:srgbClr>
                  </a:outerShdw>
                </a:effectLst>
              </a:rPr>
              <a:t>, A. M., Weber, A., &amp; McQueen, J. M. (2009), for example found that when being confronted with heavily Italian-accented English, </a:t>
            </a:r>
            <a:r>
              <a:rPr lang="en-US" sz="2400" dirty="0" smtClean="0">
                <a:effectLst>
                  <a:outerShdw blurRad="38100" dist="38100" dir="2700000" algn="tl">
                    <a:srgbClr val="000000">
                      <a:alpha val="43137"/>
                    </a:srgbClr>
                  </a:outerShdw>
                </a:effectLst>
              </a:rPr>
              <a:t>British and </a:t>
            </a:r>
            <a:r>
              <a:rPr lang="en-US" sz="2400" dirty="0">
                <a:effectLst>
                  <a:outerShdw blurRad="38100" dist="38100" dir="2700000" algn="tl">
                    <a:srgbClr val="000000">
                      <a:alpha val="43137"/>
                    </a:srgbClr>
                  </a:outerShdw>
                </a:effectLst>
              </a:rPr>
              <a:t>Dutch L1 speakers at first had problems, but after repeated exposure could adapt, to develop the </a:t>
            </a:r>
            <a:r>
              <a:rPr lang="en-US" sz="2400" dirty="0" smtClean="0">
                <a:effectLst>
                  <a:outerShdw blurRad="38100" dist="38100" dir="2700000" algn="tl">
                    <a:srgbClr val="000000">
                      <a:alpha val="43137"/>
                    </a:srgbClr>
                  </a:outerShdw>
                </a:effectLst>
              </a:rPr>
              <a:t>same cognitive </a:t>
            </a:r>
            <a:r>
              <a:rPr lang="en-US" sz="2400" dirty="0">
                <a:effectLst>
                  <a:outerShdw blurRad="38100" dist="38100" dir="2700000" algn="tl">
                    <a:srgbClr val="000000">
                      <a:alpha val="43137"/>
                    </a:srgbClr>
                  </a:outerShdw>
                </a:effectLst>
              </a:rPr>
              <a:t>“tricks” used by  non-native speakers of the same L1. </a:t>
            </a:r>
            <a:r>
              <a:rPr lang="en-US" sz="1600" dirty="0"/>
              <a:t>(Presented at 15th Annual Conference on Architectures and Mechanisms for Language Processing (</a:t>
            </a:r>
            <a:r>
              <a:rPr lang="en-US" sz="1600" dirty="0" err="1"/>
              <a:t>AMLaP</a:t>
            </a:r>
            <a:r>
              <a:rPr lang="en-US" sz="1600" dirty="0"/>
              <a:t> 2009), Barcelona. </a:t>
            </a:r>
            <a:endParaRPr lang="de-DE" sz="1600" dirty="0"/>
          </a:p>
          <a:p>
            <a:pPr>
              <a:defRPr/>
            </a:pPr>
            <a:endParaRPr lang="en-US" sz="1600" dirty="0">
              <a:effectLst>
                <a:outerShdw blurRad="38100" dist="38100" dir="2700000" algn="tl">
                  <a:srgbClr val="000000">
                    <a:alpha val="43137"/>
                  </a:srgbClr>
                </a:outerShdw>
              </a:effectLst>
              <a:latin typeface="Arial "/>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linds(horizontal)">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1"/>
          </p:nvPr>
        </p:nvSpPr>
        <p:spPr/>
        <p:txBody>
          <a:bodyPr/>
          <a:lstStyle/>
          <a:p>
            <a:pPr>
              <a:defRPr/>
            </a:pPr>
            <a:fld id="{83849EC7-6FD7-4409-B533-CFA70A6BAE6F}" type="slidenum">
              <a:rPr lang="de-DE" smtClean="0"/>
              <a:pPr>
                <a:defRPr/>
              </a:pPr>
              <a:t>21</a:t>
            </a:fld>
            <a:endParaRPr lang="de-DE"/>
          </a:p>
        </p:txBody>
      </p:sp>
      <p:sp>
        <p:nvSpPr>
          <p:cNvPr id="52225" name="Rectangle 1"/>
          <p:cNvSpPr>
            <a:spLocks noChangeArrowheads="1"/>
          </p:cNvSpPr>
          <p:nvPr/>
        </p:nvSpPr>
        <p:spPr bwMode="auto">
          <a:xfrm>
            <a:off x="971550" y="474663"/>
            <a:ext cx="7561263" cy="461962"/>
          </a:xfrm>
          <a:prstGeom prst="rect">
            <a:avLst/>
          </a:prstGeom>
          <a:noFill/>
          <a:ln w="9525">
            <a:noFill/>
            <a:miter lim="800000"/>
            <a:headEnd/>
            <a:tailEnd/>
          </a:ln>
          <a:effectLst/>
        </p:spPr>
        <p:txBody>
          <a:bodyPr anchor="ctr">
            <a:spAutoFit/>
          </a:bodyPr>
          <a:lstStyle/>
          <a:p>
            <a:pPr>
              <a:defRPr/>
            </a:pPr>
            <a:r>
              <a:rPr lang="en-US" sz="2400" dirty="0">
                <a:solidFill>
                  <a:srgbClr val="000000"/>
                </a:solidFill>
                <a:effectLst>
                  <a:outerShdw blurRad="38100" dist="38100" dir="2700000" algn="tl">
                    <a:srgbClr val="000000">
                      <a:alpha val="43137"/>
                    </a:srgbClr>
                  </a:outerShdw>
                </a:effectLst>
                <a:ea typeface="Calibri" pitchFamily="34" charset="0"/>
              </a:rPr>
              <a:t>L1 Interference: Sound recognition and discrimination</a:t>
            </a:r>
            <a:endParaRPr lang="de-DE" sz="2400" dirty="0">
              <a:effectLst>
                <a:outerShdw blurRad="38100" dist="38100" dir="2700000" algn="tl">
                  <a:srgbClr val="000000">
                    <a:alpha val="43137"/>
                  </a:srgbClr>
                </a:outerShdw>
              </a:effectLst>
            </a:endParaRPr>
          </a:p>
        </p:txBody>
      </p:sp>
      <p:sp>
        <p:nvSpPr>
          <p:cNvPr id="52226" name="Rectangle 2"/>
          <p:cNvSpPr>
            <a:spLocks noChangeArrowheads="1"/>
          </p:cNvSpPr>
          <p:nvPr/>
        </p:nvSpPr>
        <p:spPr bwMode="auto">
          <a:xfrm>
            <a:off x="251520" y="908720"/>
            <a:ext cx="8066088" cy="1570038"/>
          </a:xfrm>
          <a:prstGeom prst="rect">
            <a:avLst/>
          </a:prstGeom>
          <a:noFill/>
          <a:ln w="9525">
            <a:noFill/>
            <a:miter lim="800000"/>
            <a:headEnd/>
            <a:tailEnd/>
          </a:ln>
          <a:effectLst/>
        </p:spPr>
        <p:txBody>
          <a:bodyPr anchor="ctr">
            <a:spAutoFit/>
          </a:bodyPr>
          <a:lstStyle/>
          <a:p>
            <a:pPr eaLnBrk="0" hangingPunct="0">
              <a:defRPr/>
            </a:pPr>
            <a:r>
              <a:rPr lang="en-US" sz="2400" dirty="0">
                <a:solidFill>
                  <a:srgbClr val="000000"/>
                </a:solidFill>
                <a:effectLst>
                  <a:outerShdw blurRad="38100" dist="38100" dir="2700000" algn="tl">
                    <a:srgbClr val="000000">
                      <a:alpha val="43137"/>
                    </a:srgbClr>
                  </a:outerShdw>
                </a:effectLst>
                <a:ea typeface="Calibri" pitchFamily="34" charset="0"/>
              </a:rPr>
              <a:t>Speakers and listeners have difficulty recognizing differences in sound which are not of importance in their L1. For a German L1 speaker, the following </a:t>
            </a:r>
            <a:r>
              <a:rPr lang="en-US" sz="2400" dirty="0" smtClean="0">
                <a:solidFill>
                  <a:srgbClr val="000000"/>
                </a:solidFill>
                <a:effectLst>
                  <a:outerShdw blurRad="38100" dist="38100" dir="2700000" algn="tl">
                    <a:srgbClr val="000000">
                      <a:alpha val="43137"/>
                    </a:srgbClr>
                  </a:outerShdw>
                </a:effectLst>
                <a:ea typeface="Calibri" pitchFamily="34" charset="0"/>
              </a:rPr>
              <a:t>minimal </a:t>
            </a:r>
            <a:r>
              <a:rPr lang="en-US" sz="2400" dirty="0" err="1" smtClean="0">
                <a:solidFill>
                  <a:srgbClr val="000000"/>
                </a:solidFill>
                <a:effectLst>
                  <a:outerShdw blurRad="38100" dist="38100" dir="2700000" algn="tl">
                    <a:srgbClr val="000000">
                      <a:alpha val="43137"/>
                    </a:srgbClr>
                  </a:outerShdw>
                </a:effectLst>
                <a:ea typeface="Calibri" pitchFamily="34" charset="0"/>
              </a:rPr>
              <a:t>pairsare</a:t>
            </a:r>
            <a:r>
              <a:rPr lang="en-US" sz="2400" dirty="0" smtClean="0">
                <a:solidFill>
                  <a:srgbClr val="000000"/>
                </a:solidFill>
                <a:effectLst>
                  <a:outerShdw blurRad="38100" dist="38100" dir="2700000" algn="tl">
                    <a:srgbClr val="000000">
                      <a:alpha val="43137"/>
                    </a:srgbClr>
                  </a:outerShdw>
                </a:effectLst>
                <a:ea typeface="Calibri" pitchFamily="34" charset="0"/>
              </a:rPr>
              <a:t> </a:t>
            </a:r>
            <a:r>
              <a:rPr lang="en-US" sz="2400" dirty="0">
                <a:solidFill>
                  <a:srgbClr val="000000"/>
                </a:solidFill>
                <a:effectLst>
                  <a:outerShdw blurRad="38100" dist="38100" dir="2700000" algn="tl">
                    <a:srgbClr val="000000">
                      <a:alpha val="43137"/>
                    </a:srgbClr>
                  </a:outerShdw>
                </a:effectLst>
                <a:ea typeface="Calibri" pitchFamily="34" charset="0"/>
              </a:rPr>
              <a:t>difficult to discern:</a:t>
            </a:r>
            <a:endParaRPr lang="en-US" sz="2400" dirty="0">
              <a:effectLst>
                <a:outerShdw blurRad="38100" dist="38100" dir="2700000" algn="tl">
                  <a:srgbClr val="000000">
                    <a:alpha val="43137"/>
                  </a:srgbClr>
                </a:outerShdw>
              </a:effectLst>
            </a:endParaRPr>
          </a:p>
        </p:txBody>
      </p:sp>
      <p:sp>
        <p:nvSpPr>
          <p:cNvPr id="52227" name="Rectangle 3"/>
          <p:cNvSpPr>
            <a:spLocks noChangeArrowheads="1"/>
          </p:cNvSpPr>
          <p:nvPr/>
        </p:nvSpPr>
        <p:spPr bwMode="auto">
          <a:xfrm>
            <a:off x="2195513" y="2492375"/>
            <a:ext cx="1008062" cy="1570038"/>
          </a:xfrm>
          <a:prstGeom prst="rect">
            <a:avLst/>
          </a:prstGeom>
          <a:noFill/>
          <a:ln w="9525">
            <a:noFill/>
            <a:miter lim="800000"/>
            <a:headEnd/>
            <a:tailEnd/>
          </a:ln>
          <a:effectLst/>
        </p:spPr>
        <p:txBody>
          <a:bodyPr anchor="ctr">
            <a:spAutoFit/>
          </a:bodyPr>
          <a:lstStyle/>
          <a:p>
            <a:pPr>
              <a:defRPr/>
            </a:pPr>
            <a:r>
              <a:rPr lang="en-US" sz="2400" b="1" dirty="0">
                <a:solidFill>
                  <a:srgbClr val="000000"/>
                </a:solidFill>
                <a:effectLst>
                  <a:outerShdw blurRad="38100" dist="38100" dir="2700000" algn="tl">
                    <a:srgbClr val="000000">
                      <a:alpha val="43137"/>
                    </a:srgbClr>
                  </a:outerShdw>
                </a:effectLst>
                <a:ea typeface="Calibri" pitchFamily="34" charset="0"/>
              </a:rPr>
              <a:t>BAT</a:t>
            </a:r>
            <a:endParaRPr lang="de-DE" sz="2400" b="1" dirty="0">
              <a:effectLst>
                <a:outerShdw blurRad="38100" dist="38100" dir="2700000" algn="tl">
                  <a:srgbClr val="000000">
                    <a:alpha val="43137"/>
                  </a:srgbClr>
                </a:outerShdw>
              </a:effectLst>
            </a:endParaRPr>
          </a:p>
          <a:p>
            <a:pPr eaLnBrk="0" hangingPunct="0">
              <a:defRPr/>
            </a:pPr>
            <a:r>
              <a:rPr lang="en-US" sz="2400" dirty="0">
                <a:solidFill>
                  <a:srgbClr val="000000"/>
                </a:solidFill>
                <a:effectLst>
                  <a:outerShdw blurRad="38100" dist="38100" dir="2700000" algn="tl">
                    <a:srgbClr val="000000">
                      <a:alpha val="43137"/>
                    </a:srgbClr>
                  </a:outerShdw>
                </a:effectLst>
                <a:ea typeface="Calibri" pitchFamily="34" charset="0"/>
              </a:rPr>
              <a:t>BAD</a:t>
            </a:r>
            <a:endParaRPr lang="de-DE" sz="2400" dirty="0">
              <a:effectLst>
                <a:outerShdw blurRad="38100" dist="38100" dir="2700000" algn="tl">
                  <a:srgbClr val="000000">
                    <a:alpha val="43137"/>
                  </a:srgbClr>
                </a:outerShdw>
              </a:effectLst>
            </a:endParaRPr>
          </a:p>
          <a:p>
            <a:pPr eaLnBrk="0" hangingPunct="0">
              <a:defRPr/>
            </a:pPr>
            <a:r>
              <a:rPr lang="en-US" sz="2400" dirty="0">
                <a:solidFill>
                  <a:srgbClr val="000000"/>
                </a:solidFill>
                <a:effectLst>
                  <a:outerShdw blurRad="38100" dist="38100" dir="2700000" algn="tl">
                    <a:srgbClr val="000000">
                      <a:alpha val="43137"/>
                    </a:srgbClr>
                  </a:outerShdw>
                </a:effectLst>
                <a:ea typeface="Calibri" pitchFamily="34" charset="0"/>
              </a:rPr>
              <a:t>BED</a:t>
            </a:r>
            <a:endParaRPr lang="de-DE" sz="2400" dirty="0">
              <a:effectLst>
                <a:outerShdw blurRad="38100" dist="38100" dir="2700000" algn="tl">
                  <a:srgbClr val="000000">
                    <a:alpha val="43137"/>
                  </a:srgbClr>
                </a:outerShdw>
              </a:effectLst>
            </a:endParaRPr>
          </a:p>
          <a:p>
            <a:pPr eaLnBrk="0" hangingPunct="0">
              <a:defRPr/>
            </a:pPr>
            <a:r>
              <a:rPr lang="en-US" sz="2400" dirty="0">
                <a:solidFill>
                  <a:srgbClr val="000000"/>
                </a:solidFill>
                <a:effectLst>
                  <a:outerShdw blurRad="38100" dist="38100" dir="2700000" algn="tl">
                    <a:srgbClr val="000000">
                      <a:alpha val="43137"/>
                    </a:srgbClr>
                  </a:outerShdw>
                </a:effectLst>
                <a:ea typeface="Calibri" pitchFamily="34" charset="0"/>
              </a:rPr>
              <a:t>BET</a:t>
            </a:r>
            <a:endParaRPr lang="en-US" sz="2400" dirty="0">
              <a:effectLst>
                <a:outerShdw blurRad="38100" dist="38100" dir="2700000" algn="tl">
                  <a:srgbClr val="000000">
                    <a:alpha val="43137"/>
                  </a:srgbClr>
                </a:outerShdw>
              </a:effectLst>
            </a:endParaRPr>
          </a:p>
        </p:txBody>
      </p:sp>
      <p:sp>
        <p:nvSpPr>
          <p:cNvPr id="52228" name="Rectangle 4"/>
          <p:cNvSpPr>
            <a:spLocks noChangeArrowheads="1"/>
          </p:cNvSpPr>
          <p:nvPr/>
        </p:nvSpPr>
        <p:spPr bwMode="auto">
          <a:xfrm>
            <a:off x="5795963" y="2349500"/>
            <a:ext cx="1728787" cy="1938338"/>
          </a:xfrm>
          <a:prstGeom prst="rect">
            <a:avLst/>
          </a:prstGeom>
          <a:noFill/>
          <a:ln w="9525">
            <a:noFill/>
            <a:miter lim="800000"/>
            <a:headEnd/>
            <a:tailEnd/>
          </a:ln>
          <a:effectLst/>
        </p:spPr>
        <p:txBody>
          <a:bodyPr anchor="ctr">
            <a:spAutoFit/>
          </a:bodyPr>
          <a:lstStyle/>
          <a:p>
            <a:pPr>
              <a:defRPr/>
            </a:pPr>
            <a:r>
              <a:rPr lang="en-US" sz="2400" dirty="0">
                <a:solidFill>
                  <a:srgbClr val="000000"/>
                </a:solidFill>
                <a:effectLst>
                  <a:outerShdw blurRad="38100" dist="38100" dir="2700000" algn="tl">
                    <a:srgbClr val="000000">
                      <a:alpha val="43137"/>
                    </a:srgbClr>
                  </a:outerShdw>
                </a:effectLst>
                <a:ea typeface="Calibri" pitchFamily="34" charset="0"/>
              </a:rPr>
              <a:t>THIS</a:t>
            </a:r>
            <a:endParaRPr lang="de-DE" sz="2400" dirty="0">
              <a:effectLst>
                <a:outerShdw blurRad="38100" dist="38100" dir="2700000" algn="tl">
                  <a:srgbClr val="000000">
                    <a:alpha val="43137"/>
                  </a:srgbClr>
                </a:outerShdw>
              </a:effectLst>
            </a:endParaRPr>
          </a:p>
          <a:p>
            <a:pPr eaLnBrk="0" hangingPunct="0">
              <a:defRPr/>
            </a:pPr>
            <a:r>
              <a:rPr lang="en-US" sz="2400" dirty="0">
                <a:solidFill>
                  <a:srgbClr val="000000"/>
                </a:solidFill>
                <a:effectLst>
                  <a:outerShdw blurRad="38100" dist="38100" dir="2700000" algn="tl">
                    <a:srgbClr val="000000">
                      <a:alpha val="43137"/>
                    </a:srgbClr>
                  </a:outerShdw>
                </a:effectLst>
                <a:ea typeface="Calibri" pitchFamily="34" charset="0"/>
              </a:rPr>
              <a:t>THESE</a:t>
            </a:r>
          </a:p>
          <a:p>
            <a:pPr eaLnBrk="0" hangingPunct="0">
              <a:defRPr/>
            </a:pPr>
            <a:endParaRPr lang="de-DE" sz="2400" dirty="0">
              <a:effectLst>
                <a:outerShdw blurRad="38100" dist="38100" dir="2700000" algn="tl">
                  <a:srgbClr val="000000">
                    <a:alpha val="43137"/>
                  </a:srgbClr>
                </a:outerShdw>
              </a:effectLst>
            </a:endParaRPr>
          </a:p>
          <a:p>
            <a:pPr eaLnBrk="0" hangingPunct="0">
              <a:defRPr/>
            </a:pPr>
            <a:r>
              <a:rPr lang="en-US" sz="2400" dirty="0">
                <a:solidFill>
                  <a:srgbClr val="000000"/>
                </a:solidFill>
                <a:effectLst>
                  <a:outerShdw blurRad="38100" dist="38100" dir="2700000" algn="tl">
                    <a:srgbClr val="000000">
                      <a:alpha val="43137"/>
                    </a:srgbClr>
                  </a:outerShdw>
                </a:effectLst>
                <a:ea typeface="Calibri" pitchFamily="34" charset="0"/>
              </a:rPr>
              <a:t>LIVE</a:t>
            </a:r>
            <a:endParaRPr lang="de-DE" sz="2400" dirty="0">
              <a:effectLst>
                <a:outerShdw blurRad="38100" dist="38100" dir="2700000" algn="tl">
                  <a:srgbClr val="000000">
                    <a:alpha val="43137"/>
                  </a:srgbClr>
                </a:outerShdw>
              </a:effectLst>
            </a:endParaRPr>
          </a:p>
          <a:p>
            <a:pPr eaLnBrk="0" hangingPunct="0">
              <a:defRPr/>
            </a:pPr>
            <a:r>
              <a:rPr lang="en-US" sz="2400" dirty="0">
                <a:solidFill>
                  <a:srgbClr val="000000"/>
                </a:solidFill>
                <a:effectLst>
                  <a:outerShdw blurRad="38100" dist="38100" dir="2700000" algn="tl">
                    <a:srgbClr val="000000">
                      <a:alpha val="43137"/>
                    </a:srgbClr>
                  </a:outerShdw>
                </a:effectLst>
                <a:ea typeface="Calibri" pitchFamily="34" charset="0"/>
              </a:rPr>
              <a:t>LIFE</a:t>
            </a:r>
            <a:endParaRPr lang="en-US" sz="2400" dirty="0">
              <a:effectLst>
                <a:outerShdw blurRad="38100" dist="38100" dir="2700000" algn="tl">
                  <a:srgbClr val="000000">
                    <a:alpha val="43137"/>
                  </a:srgbClr>
                </a:outerShdw>
              </a:effectLst>
            </a:endParaRPr>
          </a:p>
        </p:txBody>
      </p:sp>
      <p:sp>
        <p:nvSpPr>
          <p:cNvPr id="52229" name="Rectangle 5"/>
          <p:cNvSpPr>
            <a:spLocks noChangeArrowheads="1"/>
          </p:cNvSpPr>
          <p:nvPr/>
        </p:nvSpPr>
        <p:spPr bwMode="auto">
          <a:xfrm>
            <a:off x="468313" y="4365625"/>
            <a:ext cx="7127875" cy="460375"/>
          </a:xfrm>
          <a:prstGeom prst="rect">
            <a:avLst/>
          </a:prstGeom>
          <a:noFill/>
          <a:ln w="9525">
            <a:noFill/>
            <a:miter lim="800000"/>
            <a:headEnd/>
            <a:tailEnd/>
          </a:ln>
          <a:effectLst/>
        </p:spPr>
        <p:txBody>
          <a:bodyPr anchor="ctr">
            <a:spAutoFit/>
          </a:bodyPr>
          <a:lstStyle/>
          <a:p>
            <a:pPr>
              <a:defRPr/>
            </a:pPr>
            <a:r>
              <a:rPr lang="en-US" sz="2400" dirty="0">
                <a:solidFill>
                  <a:srgbClr val="000000"/>
                </a:solidFill>
                <a:effectLst>
                  <a:outerShdw blurRad="38100" dist="38100" dir="2700000" algn="tl">
                    <a:srgbClr val="000000">
                      <a:alpha val="43137"/>
                    </a:srgbClr>
                  </a:outerShdw>
                </a:effectLst>
                <a:ea typeface="Calibri" pitchFamily="34" charset="0"/>
              </a:rPr>
              <a:t>Switching or  “overcorrecting” “V” and “W” sounds</a:t>
            </a:r>
            <a:endParaRPr lang="en-US" sz="2400" dirty="0">
              <a:effectLst>
                <a:outerShdw blurRad="38100" dist="38100" dir="2700000" algn="tl">
                  <a:srgbClr val="000000">
                    <a:alpha val="43137"/>
                  </a:srgbClr>
                </a:outerShdw>
              </a:effectLst>
            </a:endParaRPr>
          </a:p>
        </p:txBody>
      </p:sp>
      <p:sp>
        <p:nvSpPr>
          <p:cNvPr id="8" name="Rectangle 5"/>
          <p:cNvSpPr>
            <a:spLocks noChangeArrowheads="1"/>
          </p:cNvSpPr>
          <p:nvPr/>
        </p:nvSpPr>
        <p:spPr bwMode="auto">
          <a:xfrm>
            <a:off x="539750" y="5373688"/>
            <a:ext cx="7127875" cy="708025"/>
          </a:xfrm>
          <a:prstGeom prst="rect">
            <a:avLst/>
          </a:prstGeom>
          <a:noFill/>
          <a:ln w="9525">
            <a:noFill/>
            <a:miter lim="800000"/>
            <a:headEnd/>
            <a:tailEnd/>
          </a:ln>
          <a:effectLst/>
        </p:spPr>
        <p:txBody>
          <a:bodyPr anchor="ctr">
            <a:spAutoFit/>
          </a:bodyPr>
          <a:lstStyle/>
          <a:p>
            <a:pPr>
              <a:defRPr/>
            </a:pPr>
            <a:r>
              <a:rPr lang="en-US" sz="2000" dirty="0">
                <a:solidFill>
                  <a:srgbClr val="000000"/>
                </a:solidFill>
                <a:effectLst>
                  <a:outerShdw blurRad="38100" dist="38100" dir="2700000" algn="tl">
                    <a:srgbClr val="000000">
                      <a:alpha val="43137"/>
                    </a:srgbClr>
                  </a:outerShdw>
                </a:effectLst>
                <a:ea typeface="Calibri" pitchFamily="34" charset="0"/>
              </a:rPr>
              <a:t>L1 Speakers of  other Germanic languages like Dutch and Danish have similar, albeit not identical issues.</a:t>
            </a:r>
            <a:endParaRPr lang="en-US" sz="2000" dirty="0">
              <a:effectLst>
                <a:outerShdw blurRad="38100" dist="38100" dir="2700000" algn="tl">
                  <a:srgbClr val="000000">
                    <a:alpha val="43137"/>
                  </a:srgbClr>
                </a:outerShdw>
              </a:effectLst>
            </a:endParaRPr>
          </a:p>
        </p:txBody>
      </p:sp>
      <p:pic>
        <p:nvPicPr>
          <p:cNvPr id="11" name="Picture 6" descr="BAT4"/>
          <p:cNvPicPr>
            <a:picLocks noChangeAspect="1" noChangeArrowheads="1"/>
          </p:cNvPicPr>
          <p:nvPr/>
        </p:nvPicPr>
        <p:blipFill>
          <a:blip r:embed="rId2" cstate="print"/>
          <a:srcRect/>
          <a:stretch>
            <a:fillRect/>
          </a:stretch>
        </p:blipFill>
        <p:spPr bwMode="auto">
          <a:xfrm>
            <a:off x="3059113" y="2349500"/>
            <a:ext cx="2047875" cy="123348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2226"/>
                                        </p:tgtEl>
                                        <p:attrNameLst>
                                          <p:attrName>style.visibility</p:attrName>
                                        </p:attrNameLst>
                                      </p:cBhvr>
                                      <p:to>
                                        <p:strVal val="visible"/>
                                      </p:to>
                                    </p:set>
                                    <p:animEffect transition="in" filter="blinds(horizontal)">
                                      <p:cBhvr>
                                        <p:cTn id="7" dur="500"/>
                                        <p:tgtEl>
                                          <p:spTgt spid="522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2227"/>
                                        </p:tgtEl>
                                        <p:attrNameLst>
                                          <p:attrName>style.visibility</p:attrName>
                                        </p:attrNameLst>
                                      </p:cBhvr>
                                      <p:to>
                                        <p:strVal val="visible"/>
                                      </p:to>
                                    </p:set>
                                    <p:animEffect transition="in" filter="blinds(horizontal)">
                                      <p:cBhvr>
                                        <p:cTn id="12" dur="500"/>
                                        <p:tgtEl>
                                          <p:spTgt spid="5222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ppt_x"/>
                                          </p:val>
                                        </p:tav>
                                        <p:tav tm="100000">
                                          <p:val>
                                            <p:strVal val="#ppt_x"/>
                                          </p:val>
                                        </p:tav>
                                      </p:tavLst>
                                    </p:anim>
                                    <p:anim calcmode="lin" valueType="num">
                                      <p:cBhvr additive="base">
                                        <p:cTn id="1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52228"/>
                                        </p:tgtEl>
                                        <p:attrNameLst>
                                          <p:attrName>style.visibility</p:attrName>
                                        </p:attrNameLst>
                                      </p:cBhvr>
                                      <p:to>
                                        <p:strVal val="visible"/>
                                      </p:to>
                                    </p:set>
                                    <p:animEffect transition="in" filter="blinds(horizontal)">
                                      <p:cBhvr>
                                        <p:cTn id="23" dur="500"/>
                                        <p:tgtEl>
                                          <p:spTgt spid="52228"/>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52229"/>
                                        </p:tgtEl>
                                        <p:attrNameLst>
                                          <p:attrName>style.visibility</p:attrName>
                                        </p:attrNameLst>
                                      </p:cBhvr>
                                      <p:to>
                                        <p:strVal val="visible"/>
                                      </p:to>
                                    </p:set>
                                    <p:animEffect transition="in" filter="blinds(horizontal)">
                                      <p:cBhvr>
                                        <p:cTn id="28" dur="500"/>
                                        <p:tgtEl>
                                          <p:spTgt spid="52229"/>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blinds(horizontal)">
                                      <p:cBhvr>
                                        <p:cTn id="3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p:bldP spid="52228" grpId="0"/>
      <p:bldP spid="52229" grpId="0"/>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1"/>
          </p:nvPr>
        </p:nvSpPr>
        <p:spPr/>
        <p:txBody>
          <a:bodyPr/>
          <a:lstStyle/>
          <a:p>
            <a:pPr>
              <a:defRPr/>
            </a:pPr>
            <a:fld id="{C390F49E-1F48-4FBD-965A-69E000779948}" type="slidenum">
              <a:rPr lang="de-DE" smtClean="0"/>
              <a:pPr>
                <a:defRPr/>
              </a:pPr>
              <a:t>22</a:t>
            </a:fld>
            <a:endParaRPr lang="de-DE"/>
          </a:p>
        </p:txBody>
      </p:sp>
      <p:sp>
        <p:nvSpPr>
          <p:cNvPr id="52226" name="Rectangle 2"/>
          <p:cNvSpPr>
            <a:spLocks noChangeArrowheads="1"/>
          </p:cNvSpPr>
          <p:nvPr/>
        </p:nvSpPr>
        <p:spPr bwMode="auto">
          <a:xfrm>
            <a:off x="323850" y="1176338"/>
            <a:ext cx="8064500" cy="461962"/>
          </a:xfrm>
          <a:prstGeom prst="rect">
            <a:avLst/>
          </a:prstGeom>
          <a:noFill/>
          <a:ln w="9525">
            <a:noFill/>
            <a:miter lim="800000"/>
            <a:headEnd/>
            <a:tailEnd/>
          </a:ln>
          <a:effectLst/>
        </p:spPr>
        <p:txBody>
          <a:bodyPr anchor="ctr">
            <a:spAutoFit/>
          </a:bodyPr>
          <a:lstStyle/>
          <a:p>
            <a:pPr>
              <a:defRPr/>
            </a:pPr>
            <a:r>
              <a:rPr lang="en-US" sz="2400" dirty="0">
                <a:effectLst>
                  <a:outerShdw blurRad="38100" dist="38100" dir="2700000" algn="tl">
                    <a:srgbClr val="000000">
                      <a:alpha val="43137"/>
                    </a:srgbClr>
                  </a:outerShdw>
                </a:effectLst>
              </a:rPr>
              <a:t>L1 Speakers of Italian, however, have different issues:</a:t>
            </a:r>
            <a:endParaRPr lang="de-DE" sz="2400" dirty="0">
              <a:effectLst>
                <a:outerShdw blurRad="38100" dist="38100" dir="2700000" algn="tl">
                  <a:srgbClr val="000000">
                    <a:alpha val="43137"/>
                  </a:srgbClr>
                </a:outerShdw>
              </a:effectLst>
            </a:endParaRPr>
          </a:p>
        </p:txBody>
      </p:sp>
      <p:sp>
        <p:nvSpPr>
          <p:cNvPr id="52227" name="Rectangle 3"/>
          <p:cNvSpPr>
            <a:spLocks noChangeArrowheads="1"/>
          </p:cNvSpPr>
          <p:nvPr/>
        </p:nvSpPr>
        <p:spPr bwMode="auto">
          <a:xfrm>
            <a:off x="4716463" y="1844675"/>
            <a:ext cx="2016125" cy="1939925"/>
          </a:xfrm>
          <a:prstGeom prst="rect">
            <a:avLst/>
          </a:prstGeom>
          <a:noFill/>
          <a:ln w="9525">
            <a:noFill/>
            <a:miter lim="800000"/>
            <a:headEnd/>
            <a:tailEnd/>
          </a:ln>
          <a:effectLst/>
        </p:spPr>
        <p:txBody>
          <a:bodyPr anchor="ctr">
            <a:spAutoFit/>
          </a:bodyPr>
          <a:lstStyle/>
          <a:p>
            <a:pPr>
              <a:defRPr/>
            </a:pPr>
            <a:r>
              <a:rPr lang="en-US" sz="2400" dirty="0">
                <a:effectLst>
                  <a:outerShdw blurRad="38100" dist="38100" dir="2700000" algn="tl">
                    <a:srgbClr val="000000">
                      <a:alpha val="43137"/>
                    </a:srgbClr>
                  </a:outerShdw>
                </a:effectLst>
              </a:rPr>
              <a:t>BIT</a:t>
            </a:r>
            <a:endParaRPr lang="de-DE" sz="2400" dirty="0">
              <a:effectLst>
                <a:outerShdw blurRad="38100" dist="38100" dir="2700000" algn="tl">
                  <a:srgbClr val="000000">
                    <a:alpha val="43137"/>
                  </a:srgbClr>
                </a:outerShdw>
              </a:effectLst>
            </a:endParaRPr>
          </a:p>
          <a:p>
            <a:pPr>
              <a:defRPr/>
            </a:pPr>
            <a:r>
              <a:rPr lang="en-US" sz="2400" dirty="0">
                <a:effectLst>
                  <a:outerShdw blurRad="38100" dist="38100" dir="2700000" algn="tl">
                    <a:srgbClr val="000000">
                      <a:alpha val="43137"/>
                    </a:srgbClr>
                  </a:outerShdw>
                </a:effectLst>
              </a:rPr>
              <a:t>BEAT</a:t>
            </a:r>
            <a:endParaRPr lang="de-DE" sz="2400" dirty="0">
              <a:effectLst>
                <a:outerShdw blurRad="38100" dist="38100" dir="2700000" algn="tl">
                  <a:srgbClr val="000000">
                    <a:alpha val="43137"/>
                  </a:srgbClr>
                </a:outerShdw>
              </a:effectLst>
            </a:endParaRPr>
          </a:p>
          <a:p>
            <a:pPr>
              <a:defRPr/>
            </a:pPr>
            <a:r>
              <a:rPr lang="en-US" sz="2400" dirty="0">
                <a:effectLst>
                  <a:outerShdw blurRad="38100" dist="38100" dir="2700000" algn="tl">
                    <a:srgbClr val="000000">
                      <a:alpha val="43137"/>
                    </a:srgbClr>
                  </a:outerShdw>
                </a:effectLst>
              </a:rPr>
              <a:t> </a:t>
            </a:r>
            <a:endParaRPr lang="de-DE" sz="2400" dirty="0">
              <a:effectLst>
                <a:outerShdw blurRad="38100" dist="38100" dir="2700000" algn="tl">
                  <a:srgbClr val="000000">
                    <a:alpha val="43137"/>
                  </a:srgbClr>
                </a:outerShdw>
              </a:effectLst>
            </a:endParaRPr>
          </a:p>
          <a:p>
            <a:pPr>
              <a:defRPr/>
            </a:pPr>
            <a:r>
              <a:rPr lang="en-US" sz="2400" dirty="0">
                <a:effectLst>
                  <a:outerShdw blurRad="38100" dist="38100" dir="2700000" algn="tl">
                    <a:srgbClr val="000000">
                      <a:alpha val="43137"/>
                    </a:srgbClr>
                  </a:outerShdw>
                </a:effectLst>
              </a:rPr>
              <a:t>BUT </a:t>
            </a:r>
            <a:endParaRPr lang="de-DE" sz="2400" dirty="0">
              <a:effectLst>
                <a:outerShdw blurRad="38100" dist="38100" dir="2700000" algn="tl">
                  <a:srgbClr val="000000">
                    <a:alpha val="43137"/>
                  </a:srgbClr>
                </a:outerShdw>
              </a:effectLst>
            </a:endParaRPr>
          </a:p>
          <a:p>
            <a:pPr>
              <a:defRPr/>
            </a:pPr>
            <a:r>
              <a:rPr lang="en-US" sz="2400" dirty="0">
                <a:effectLst>
                  <a:outerShdw blurRad="38100" dist="38100" dir="2700000" algn="tl">
                    <a:srgbClr val="000000">
                      <a:alpha val="43137"/>
                    </a:srgbClr>
                  </a:outerShdw>
                </a:effectLst>
              </a:rPr>
              <a:t>BUTE</a:t>
            </a:r>
            <a:endParaRPr lang="de-DE" sz="2400" dirty="0">
              <a:effectLst>
                <a:outerShdw blurRad="38100" dist="38100" dir="2700000" algn="tl">
                  <a:srgbClr val="000000">
                    <a:alpha val="43137"/>
                  </a:srgbClr>
                </a:outerShdw>
              </a:effectLst>
            </a:endParaRPr>
          </a:p>
        </p:txBody>
      </p:sp>
      <p:sp>
        <p:nvSpPr>
          <p:cNvPr id="52228" name="Rectangle 4"/>
          <p:cNvSpPr>
            <a:spLocks noChangeArrowheads="1"/>
          </p:cNvSpPr>
          <p:nvPr/>
        </p:nvSpPr>
        <p:spPr bwMode="auto">
          <a:xfrm>
            <a:off x="684213" y="1844675"/>
            <a:ext cx="1871662" cy="1939925"/>
          </a:xfrm>
          <a:prstGeom prst="rect">
            <a:avLst/>
          </a:prstGeom>
          <a:noFill/>
          <a:ln w="9525">
            <a:noFill/>
            <a:miter lim="800000"/>
            <a:headEnd/>
            <a:tailEnd/>
          </a:ln>
          <a:effectLst/>
        </p:spPr>
        <p:txBody>
          <a:bodyPr anchor="ctr">
            <a:spAutoFit/>
          </a:bodyPr>
          <a:lstStyle/>
          <a:p>
            <a:pPr>
              <a:defRPr/>
            </a:pPr>
            <a:r>
              <a:rPr lang="en-US" sz="2400" dirty="0">
                <a:solidFill>
                  <a:srgbClr val="000000"/>
                </a:solidFill>
                <a:effectLst>
                  <a:outerShdw blurRad="38100" dist="38100" dir="2700000" algn="tl">
                    <a:srgbClr val="000000">
                      <a:alpha val="43137"/>
                    </a:srgbClr>
                  </a:outerShdw>
                </a:effectLst>
                <a:ea typeface="Calibri" pitchFamily="34" charset="0"/>
              </a:rPr>
              <a:t>THIS</a:t>
            </a:r>
            <a:endParaRPr lang="de-DE" sz="2400" dirty="0">
              <a:effectLst>
                <a:outerShdw blurRad="38100" dist="38100" dir="2700000" algn="tl">
                  <a:srgbClr val="000000">
                    <a:alpha val="43137"/>
                  </a:srgbClr>
                </a:outerShdw>
              </a:effectLst>
            </a:endParaRPr>
          </a:p>
          <a:p>
            <a:pPr eaLnBrk="0" hangingPunct="0">
              <a:defRPr/>
            </a:pPr>
            <a:r>
              <a:rPr lang="en-US" sz="2400" dirty="0">
                <a:solidFill>
                  <a:srgbClr val="000000"/>
                </a:solidFill>
                <a:effectLst>
                  <a:outerShdw blurRad="38100" dist="38100" dir="2700000" algn="tl">
                    <a:srgbClr val="000000">
                      <a:alpha val="43137"/>
                    </a:srgbClr>
                  </a:outerShdw>
                </a:effectLst>
                <a:ea typeface="Calibri" pitchFamily="34" charset="0"/>
              </a:rPr>
              <a:t>THESE</a:t>
            </a:r>
          </a:p>
          <a:p>
            <a:pPr eaLnBrk="0" hangingPunct="0">
              <a:defRPr/>
            </a:pPr>
            <a:endParaRPr lang="de-DE" sz="2400" dirty="0">
              <a:effectLst>
                <a:outerShdw blurRad="38100" dist="38100" dir="2700000" algn="tl">
                  <a:srgbClr val="000000">
                    <a:alpha val="43137"/>
                  </a:srgbClr>
                </a:outerShdw>
              </a:effectLst>
            </a:endParaRPr>
          </a:p>
          <a:p>
            <a:pPr eaLnBrk="0" hangingPunct="0">
              <a:defRPr/>
            </a:pPr>
            <a:r>
              <a:rPr lang="de-DE" sz="2400" dirty="0">
                <a:solidFill>
                  <a:srgbClr val="000000"/>
                </a:solidFill>
                <a:effectLst>
                  <a:outerShdw blurRad="38100" dist="38100" dir="2700000" algn="tl">
                    <a:srgbClr val="000000">
                      <a:alpha val="43137"/>
                    </a:srgbClr>
                  </a:outerShdw>
                </a:effectLst>
                <a:ea typeface="Calibri" pitchFamily="34" charset="0"/>
              </a:rPr>
              <a:t>BAT</a:t>
            </a:r>
          </a:p>
          <a:p>
            <a:pPr eaLnBrk="0" hangingPunct="0">
              <a:defRPr/>
            </a:pPr>
            <a:r>
              <a:rPr lang="de-DE" sz="2400" dirty="0">
                <a:solidFill>
                  <a:srgbClr val="000000"/>
                </a:solidFill>
                <a:effectLst>
                  <a:outerShdw blurRad="38100" dist="38100" dir="2700000" algn="tl">
                    <a:srgbClr val="000000">
                      <a:alpha val="43137"/>
                    </a:srgbClr>
                  </a:outerShdw>
                </a:effectLst>
              </a:rPr>
              <a:t>BET</a:t>
            </a:r>
            <a:endParaRPr lang="en-US" sz="2400" dirty="0">
              <a:effectLst>
                <a:outerShdw blurRad="38100" dist="38100" dir="2700000" algn="tl">
                  <a:srgbClr val="000000">
                    <a:alpha val="43137"/>
                  </a:srgbClr>
                </a:outerShdw>
              </a:effectLst>
            </a:endParaRPr>
          </a:p>
        </p:txBody>
      </p:sp>
      <p:sp>
        <p:nvSpPr>
          <p:cNvPr id="52229" name="Rectangle 5"/>
          <p:cNvSpPr>
            <a:spLocks noChangeArrowheads="1"/>
          </p:cNvSpPr>
          <p:nvPr/>
        </p:nvSpPr>
        <p:spPr bwMode="auto">
          <a:xfrm>
            <a:off x="684213" y="3860800"/>
            <a:ext cx="1943100" cy="2308225"/>
          </a:xfrm>
          <a:prstGeom prst="rect">
            <a:avLst/>
          </a:prstGeom>
          <a:noFill/>
          <a:ln w="9525">
            <a:noFill/>
            <a:miter lim="800000"/>
            <a:headEnd/>
            <a:tailEnd/>
          </a:ln>
          <a:effectLst/>
        </p:spPr>
        <p:txBody>
          <a:bodyPr anchor="ctr">
            <a:spAutoFit/>
          </a:bodyPr>
          <a:lstStyle/>
          <a:p>
            <a:pPr>
              <a:defRPr/>
            </a:pPr>
            <a:r>
              <a:rPr lang="en-US" sz="2400" dirty="0">
                <a:effectLst>
                  <a:outerShdw blurRad="38100" dist="38100" dir="2700000" algn="tl">
                    <a:srgbClr val="000000">
                      <a:alpha val="43137"/>
                    </a:srgbClr>
                  </a:outerShdw>
                </a:effectLst>
              </a:rPr>
              <a:t>HIT</a:t>
            </a:r>
            <a:endParaRPr lang="de-DE" sz="2400" dirty="0">
              <a:effectLst>
                <a:outerShdw blurRad="38100" dist="38100" dir="2700000" algn="tl">
                  <a:srgbClr val="000000">
                    <a:alpha val="43137"/>
                  </a:srgbClr>
                </a:outerShdw>
              </a:effectLst>
            </a:endParaRPr>
          </a:p>
          <a:p>
            <a:pPr>
              <a:defRPr/>
            </a:pPr>
            <a:r>
              <a:rPr lang="en-US" sz="2400" dirty="0">
                <a:effectLst>
                  <a:outerShdw blurRad="38100" dist="38100" dir="2700000" algn="tl">
                    <a:srgbClr val="000000">
                      <a:alpha val="43137"/>
                    </a:srgbClr>
                  </a:outerShdw>
                </a:effectLst>
              </a:rPr>
              <a:t>HEAT</a:t>
            </a:r>
            <a:endParaRPr lang="de-DE" sz="2400" dirty="0">
              <a:effectLst>
                <a:outerShdw blurRad="38100" dist="38100" dir="2700000" algn="tl">
                  <a:srgbClr val="000000">
                    <a:alpha val="43137"/>
                  </a:srgbClr>
                </a:outerShdw>
              </a:effectLst>
            </a:endParaRPr>
          </a:p>
          <a:p>
            <a:pPr>
              <a:defRPr/>
            </a:pPr>
            <a:r>
              <a:rPr lang="en-US" sz="2400" dirty="0">
                <a:effectLst>
                  <a:outerShdw blurRad="38100" dist="38100" dir="2700000" algn="tl">
                    <a:srgbClr val="000000">
                      <a:alpha val="43137"/>
                    </a:srgbClr>
                  </a:outerShdw>
                </a:effectLst>
              </a:rPr>
              <a:t> </a:t>
            </a:r>
            <a:endParaRPr lang="de-DE" sz="2400" dirty="0">
              <a:effectLst>
                <a:outerShdw blurRad="38100" dist="38100" dir="2700000" algn="tl">
                  <a:srgbClr val="000000">
                    <a:alpha val="43137"/>
                  </a:srgbClr>
                </a:outerShdw>
              </a:effectLst>
            </a:endParaRPr>
          </a:p>
          <a:p>
            <a:pPr>
              <a:defRPr/>
            </a:pPr>
            <a:r>
              <a:rPr lang="en-US" sz="2400" dirty="0">
                <a:effectLst>
                  <a:outerShdw blurRad="38100" dist="38100" dir="2700000" algn="tl">
                    <a:srgbClr val="000000">
                      <a:alpha val="43137"/>
                    </a:srgbClr>
                  </a:outerShdw>
                </a:effectLst>
              </a:rPr>
              <a:t>AIR</a:t>
            </a:r>
            <a:endParaRPr lang="de-DE" sz="2400" dirty="0">
              <a:effectLst>
                <a:outerShdw blurRad="38100" dist="38100" dir="2700000" algn="tl">
                  <a:srgbClr val="000000">
                    <a:alpha val="43137"/>
                  </a:srgbClr>
                </a:outerShdw>
              </a:effectLst>
            </a:endParaRPr>
          </a:p>
          <a:p>
            <a:pPr>
              <a:defRPr/>
            </a:pPr>
            <a:r>
              <a:rPr lang="en-US" sz="2400" dirty="0">
                <a:effectLst>
                  <a:outerShdw blurRad="38100" dist="38100" dir="2700000" algn="tl">
                    <a:srgbClr val="000000">
                      <a:alpha val="43137"/>
                    </a:srgbClr>
                  </a:outerShdw>
                </a:effectLst>
              </a:rPr>
              <a:t>HAIR</a:t>
            </a:r>
            <a:endParaRPr lang="de-DE" sz="2400" dirty="0">
              <a:effectLst>
                <a:outerShdw blurRad="38100" dist="38100" dir="2700000" algn="tl">
                  <a:srgbClr val="000000">
                    <a:alpha val="43137"/>
                  </a:srgbClr>
                </a:outerShdw>
              </a:effectLst>
            </a:endParaRPr>
          </a:p>
          <a:p>
            <a:pPr>
              <a:defRPr/>
            </a:pPr>
            <a:r>
              <a:rPr lang="en-US" sz="2400" dirty="0"/>
              <a:t> </a:t>
            </a:r>
            <a:endParaRPr lang="de-DE" sz="2400" dirty="0"/>
          </a:p>
        </p:txBody>
      </p:sp>
      <p:sp>
        <p:nvSpPr>
          <p:cNvPr id="9" name="Rectangle 1"/>
          <p:cNvSpPr>
            <a:spLocks noChangeArrowheads="1"/>
          </p:cNvSpPr>
          <p:nvPr/>
        </p:nvSpPr>
        <p:spPr bwMode="auto">
          <a:xfrm>
            <a:off x="971550" y="474663"/>
            <a:ext cx="7561263" cy="461962"/>
          </a:xfrm>
          <a:prstGeom prst="rect">
            <a:avLst/>
          </a:prstGeom>
          <a:noFill/>
          <a:ln w="9525">
            <a:noFill/>
            <a:miter lim="800000"/>
            <a:headEnd/>
            <a:tailEnd/>
          </a:ln>
          <a:effectLst/>
        </p:spPr>
        <p:txBody>
          <a:bodyPr anchor="ctr">
            <a:spAutoFit/>
          </a:bodyPr>
          <a:lstStyle/>
          <a:p>
            <a:pPr>
              <a:defRPr/>
            </a:pPr>
            <a:r>
              <a:rPr lang="en-US" sz="2400" dirty="0">
                <a:solidFill>
                  <a:srgbClr val="000000"/>
                </a:solidFill>
                <a:effectLst>
                  <a:outerShdw blurRad="38100" dist="38100" dir="2700000" algn="tl">
                    <a:srgbClr val="000000">
                      <a:alpha val="43137"/>
                    </a:srgbClr>
                  </a:outerShdw>
                </a:effectLst>
                <a:ea typeface="Calibri" pitchFamily="34" charset="0"/>
              </a:rPr>
              <a:t>L1 Interference: Sound recognition and discrimination</a:t>
            </a:r>
            <a:endParaRPr lang="de-DE" sz="2400" dirty="0">
              <a:effectLst>
                <a:outerShdw blurRad="38100" dist="38100" dir="2700000" algn="tl">
                  <a:srgbClr val="000000">
                    <a:alpha val="43137"/>
                  </a:srgbClr>
                </a:outerShdw>
              </a:effectLst>
            </a:endParaRPr>
          </a:p>
        </p:txBody>
      </p:sp>
      <p:sp>
        <p:nvSpPr>
          <p:cNvPr id="10" name="Rectangle 5"/>
          <p:cNvSpPr>
            <a:spLocks noChangeArrowheads="1"/>
          </p:cNvSpPr>
          <p:nvPr/>
        </p:nvSpPr>
        <p:spPr bwMode="auto">
          <a:xfrm>
            <a:off x="4643438" y="3933825"/>
            <a:ext cx="1944687" cy="1938338"/>
          </a:xfrm>
          <a:prstGeom prst="rect">
            <a:avLst/>
          </a:prstGeom>
          <a:noFill/>
          <a:ln w="9525">
            <a:noFill/>
            <a:miter lim="800000"/>
            <a:headEnd/>
            <a:tailEnd/>
          </a:ln>
          <a:effectLst/>
        </p:spPr>
        <p:txBody>
          <a:bodyPr anchor="ctr">
            <a:spAutoFit/>
          </a:bodyPr>
          <a:lstStyle/>
          <a:p>
            <a:pPr>
              <a:defRPr/>
            </a:pPr>
            <a:r>
              <a:rPr lang="en-US" sz="2400" dirty="0">
                <a:effectLst>
                  <a:outerShdw blurRad="38100" dist="38100" dir="2700000" algn="tl">
                    <a:srgbClr val="000000">
                      <a:alpha val="43137"/>
                    </a:srgbClr>
                  </a:outerShdw>
                </a:effectLst>
              </a:rPr>
              <a:t>EYE</a:t>
            </a:r>
            <a:endParaRPr lang="de-DE" sz="2400" dirty="0">
              <a:effectLst>
                <a:outerShdw blurRad="38100" dist="38100" dir="2700000" algn="tl">
                  <a:srgbClr val="000000">
                    <a:alpha val="43137"/>
                  </a:srgbClr>
                </a:outerShdw>
              </a:effectLst>
            </a:endParaRPr>
          </a:p>
          <a:p>
            <a:pPr>
              <a:defRPr/>
            </a:pPr>
            <a:r>
              <a:rPr lang="en-US" sz="2400" dirty="0">
                <a:effectLst>
                  <a:outerShdw blurRad="38100" dist="38100" dir="2700000" algn="tl">
                    <a:srgbClr val="000000">
                      <a:alpha val="43137"/>
                    </a:srgbClr>
                  </a:outerShdw>
                </a:effectLst>
              </a:rPr>
              <a:t>HIGH</a:t>
            </a:r>
            <a:endParaRPr lang="de-DE" sz="2400" dirty="0">
              <a:effectLst>
                <a:outerShdw blurRad="38100" dist="38100" dir="2700000" algn="tl">
                  <a:srgbClr val="000000">
                    <a:alpha val="43137"/>
                  </a:srgbClr>
                </a:outerShdw>
              </a:effectLst>
            </a:endParaRPr>
          </a:p>
          <a:p>
            <a:pPr>
              <a:defRPr/>
            </a:pPr>
            <a:r>
              <a:rPr lang="en-US" sz="2400" dirty="0">
                <a:effectLst>
                  <a:outerShdw blurRad="38100" dist="38100" dir="2700000" algn="tl">
                    <a:srgbClr val="000000">
                      <a:alpha val="43137"/>
                    </a:srgbClr>
                  </a:outerShdw>
                </a:effectLst>
              </a:rPr>
              <a:t> </a:t>
            </a:r>
            <a:endParaRPr lang="de-DE" sz="2400" dirty="0">
              <a:effectLst>
                <a:outerShdw blurRad="38100" dist="38100" dir="2700000" algn="tl">
                  <a:srgbClr val="000000">
                    <a:alpha val="43137"/>
                  </a:srgbClr>
                </a:outerShdw>
              </a:effectLst>
            </a:endParaRPr>
          </a:p>
          <a:p>
            <a:pPr>
              <a:defRPr/>
            </a:pPr>
            <a:r>
              <a:rPr lang="en-US" sz="2400" dirty="0">
                <a:effectLst>
                  <a:outerShdw blurRad="38100" dist="38100" dir="2700000" algn="tl">
                    <a:srgbClr val="000000">
                      <a:alpha val="43137"/>
                    </a:srgbClr>
                  </a:outerShdw>
                </a:effectLst>
              </a:rPr>
              <a:t>THIN</a:t>
            </a:r>
            <a:endParaRPr lang="de-DE" sz="2400" dirty="0">
              <a:effectLst>
                <a:outerShdw blurRad="38100" dist="38100" dir="2700000" algn="tl">
                  <a:srgbClr val="000000">
                    <a:alpha val="43137"/>
                  </a:srgbClr>
                </a:outerShdw>
              </a:effectLst>
            </a:endParaRPr>
          </a:p>
          <a:p>
            <a:pPr>
              <a:defRPr/>
            </a:pPr>
            <a:r>
              <a:rPr lang="en-US" sz="2400" dirty="0">
                <a:effectLst>
                  <a:outerShdw blurRad="38100" dist="38100" dir="2700000" algn="tl">
                    <a:srgbClr val="000000">
                      <a:alpha val="43137"/>
                    </a:srgbClr>
                  </a:outerShdw>
                </a:effectLst>
              </a:rPr>
              <a:t>THING</a:t>
            </a:r>
            <a:endParaRPr lang="de-DE" sz="24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2226"/>
                                        </p:tgtEl>
                                        <p:attrNameLst>
                                          <p:attrName>style.visibility</p:attrName>
                                        </p:attrNameLst>
                                      </p:cBhvr>
                                      <p:to>
                                        <p:strVal val="visible"/>
                                      </p:to>
                                    </p:set>
                                    <p:animEffect transition="in" filter="blinds(horizontal)">
                                      <p:cBhvr>
                                        <p:cTn id="7" dur="500"/>
                                        <p:tgtEl>
                                          <p:spTgt spid="522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2228"/>
                                        </p:tgtEl>
                                        <p:attrNameLst>
                                          <p:attrName>style.visibility</p:attrName>
                                        </p:attrNameLst>
                                      </p:cBhvr>
                                      <p:to>
                                        <p:strVal val="visible"/>
                                      </p:to>
                                    </p:set>
                                    <p:animEffect transition="in" filter="blinds(horizontal)">
                                      <p:cBhvr>
                                        <p:cTn id="12" dur="500"/>
                                        <p:tgtEl>
                                          <p:spTgt spid="5222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2227"/>
                                        </p:tgtEl>
                                        <p:attrNameLst>
                                          <p:attrName>style.visibility</p:attrName>
                                        </p:attrNameLst>
                                      </p:cBhvr>
                                      <p:to>
                                        <p:strVal val="visible"/>
                                      </p:to>
                                    </p:set>
                                    <p:animEffect transition="in" filter="blinds(horizontal)">
                                      <p:cBhvr>
                                        <p:cTn id="17" dur="500"/>
                                        <p:tgtEl>
                                          <p:spTgt spid="5222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2229"/>
                                        </p:tgtEl>
                                        <p:attrNameLst>
                                          <p:attrName>style.visibility</p:attrName>
                                        </p:attrNameLst>
                                      </p:cBhvr>
                                      <p:to>
                                        <p:strVal val="visible"/>
                                      </p:to>
                                    </p:set>
                                    <p:animEffect transition="in" filter="blinds(horizontal)">
                                      <p:cBhvr>
                                        <p:cTn id="22" dur="500"/>
                                        <p:tgtEl>
                                          <p:spTgt spid="5222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linds(horizontal)">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p:bldP spid="52228" grpId="0"/>
      <p:bldP spid="52229" grpId="0"/>
      <p:bldP spid="1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1"/>
          </p:nvPr>
        </p:nvSpPr>
        <p:spPr>
          <a:xfrm>
            <a:off x="7466013" y="6453188"/>
            <a:ext cx="2133600" cy="404812"/>
          </a:xfrm>
        </p:spPr>
        <p:txBody>
          <a:bodyPr/>
          <a:lstStyle/>
          <a:p>
            <a:pPr>
              <a:defRPr/>
            </a:pPr>
            <a:fld id="{92F08DB4-3020-4477-86B2-7177BECADDCD}" type="slidenum">
              <a:rPr lang="de-DE" smtClean="0"/>
              <a:pPr>
                <a:defRPr/>
              </a:pPr>
              <a:t>23</a:t>
            </a:fld>
            <a:endParaRPr lang="de-DE"/>
          </a:p>
        </p:txBody>
      </p:sp>
      <p:sp>
        <p:nvSpPr>
          <p:cNvPr id="3" name="Rectangle 2"/>
          <p:cNvSpPr>
            <a:spLocks noChangeArrowheads="1"/>
          </p:cNvSpPr>
          <p:nvPr/>
        </p:nvSpPr>
        <p:spPr bwMode="auto">
          <a:xfrm>
            <a:off x="755576" y="1124744"/>
            <a:ext cx="7632774" cy="707886"/>
          </a:xfrm>
          <a:prstGeom prst="rect">
            <a:avLst/>
          </a:prstGeom>
          <a:noFill/>
          <a:ln w="9525">
            <a:noFill/>
            <a:miter lim="800000"/>
            <a:headEnd/>
            <a:tailEnd/>
          </a:ln>
          <a:effectLst/>
        </p:spPr>
        <p:txBody>
          <a:bodyPr wrap="square" anchor="ctr">
            <a:spAutoFit/>
          </a:bodyPr>
          <a:lstStyle/>
          <a:p>
            <a:pPr>
              <a:defRPr/>
            </a:pPr>
            <a:r>
              <a:rPr lang="en-US" sz="4000" dirty="0">
                <a:effectLst>
                  <a:outerShdw blurRad="38100" dist="38100" dir="2700000" algn="tl">
                    <a:srgbClr val="000000">
                      <a:alpha val="43137"/>
                    </a:srgbClr>
                  </a:outerShdw>
                </a:effectLst>
              </a:rPr>
              <a:t>Hill fog in patches.</a:t>
            </a:r>
            <a:endParaRPr lang="de-DE" sz="4000" dirty="0">
              <a:effectLst>
                <a:outerShdw blurRad="38100" dist="38100" dir="2700000" algn="tl">
                  <a:srgbClr val="000000">
                    <a:alpha val="43137"/>
                  </a:srgbClr>
                </a:outerShdw>
              </a:effectLst>
            </a:endParaRPr>
          </a:p>
        </p:txBody>
      </p:sp>
      <p:sp>
        <p:nvSpPr>
          <p:cNvPr id="4" name="Rectangle 2"/>
          <p:cNvSpPr>
            <a:spLocks noChangeArrowheads="1"/>
          </p:cNvSpPr>
          <p:nvPr/>
        </p:nvSpPr>
        <p:spPr bwMode="auto">
          <a:xfrm>
            <a:off x="827583" y="2297004"/>
            <a:ext cx="7705229" cy="646331"/>
          </a:xfrm>
          <a:prstGeom prst="rect">
            <a:avLst/>
          </a:prstGeom>
          <a:noFill/>
          <a:ln w="9525">
            <a:noFill/>
            <a:miter lim="800000"/>
            <a:headEnd/>
            <a:tailEnd/>
          </a:ln>
          <a:effectLst/>
        </p:spPr>
        <p:txBody>
          <a:bodyPr wrap="square" anchor="ctr">
            <a:spAutoFit/>
          </a:bodyPr>
          <a:lstStyle/>
          <a:p>
            <a:pPr>
              <a:defRPr/>
            </a:pPr>
            <a:r>
              <a:rPr lang="en-US" sz="3600" dirty="0">
                <a:effectLst>
                  <a:outerShdw blurRad="38100" dist="38100" dir="2700000" algn="tl">
                    <a:srgbClr val="000000">
                      <a:alpha val="43137"/>
                    </a:srgbClr>
                  </a:outerShdw>
                </a:effectLst>
              </a:rPr>
              <a:t>There is a duck on the runway.</a:t>
            </a:r>
            <a:endParaRPr lang="de-DE" sz="3600" dirty="0">
              <a:effectLst>
                <a:outerShdw blurRad="38100" dist="38100" dir="2700000" algn="tl">
                  <a:srgbClr val="000000">
                    <a:alpha val="43137"/>
                  </a:srgbClr>
                </a:outerShdw>
              </a:effectLst>
            </a:endParaRPr>
          </a:p>
        </p:txBody>
      </p:sp>
      <p:sp>
        <p:nvSpPr>
          <p:cNvPr id="5" name="Rectangle 2"/>
          <p:cNvSpPr>
            <a:spLocks noChangeArrowheads="1"/>
          </p:cNvSpPr>
          <p:nvPr/>
        </p:nvSpPr>
        <p:spPr bwMode="auto">
          <a:xfrm>
            <a:off x="971600" y="3429000"/>
            <a:ext cx="7632774" cy="707886"/>
          </a:xfrm>
          <a:prstGeom prst="rect">
            <a:avLst/>
          </a:prstGeom>
          <a:noFill/>
          <a:ln w="9525">
            <a:noFill/>
            <a:miter lim="800000"/>
            <a:headEnd/>
            <a:tailEnd/>
          </a:ln>
          <a:effectLst/>
        </p:spPr>
        <p:txBody>
          <a:bodyPr wrap="square" anchor="ctr">
            <a:spAutoFit/>
          </a:bodyPr>
          <a:lstStyle/>
          <a:p>
            <a:pPr>
              <a:defRPr/>
            </a:pPr>
            <a:r>
              <a:rPr lang="en-US" sz="4000" dirty="0" smtClean="0">
                <a:effectLst>
                  <a:outerShdw blurRad="38100" dist="38100" dir="2700000" algn="tl">
                    <a:srgbClr val="000000">
                      <a:alpha val="43137"/>
                    </a:srgbClr>
                  </a:outerShdw>
                </a:effectLst>
              </a:rPr>
              <a:t>The list goes on...</a:t>
            </a:r>
            <a:endParaRPr lang="de-DE"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1"/>
          </p:nvPr>
        </p:nvSpPr>
        <p:spPr/>
        <p:txBody>
          <a:bodyPr/>
          <a:lstStyle/>
          <a:p>
            <a:pPr>
              <a:defRPr/>
            </a:pPr>
            <a:fld id="{36DD2BD8-82BD-4F1A-BD3E-523E321F4021}" type="slidenum">
              <a:rPr lang="de-DE" smtClean="0"/>
              <a:pPr>
                <a:defRPr/>
              </a:pPr>
              <a:t>24</a:t>
            </a:fld>
            <a:endParaRPr lang="de-DE"/>
          </a:p>
        </p:txBody>
      </p:sp>
      <p:sp>
        <p:nvSpPr>
          <p:cNvPr id="3" name="Rectangle 2"/>
          <p:cNvSpPr>
            <a:spLocks noChangeArrowheads="1"/>
          </p:cNvSpPr>
          <p:nvPr/>
        </p:nvSpPr>
        <p:spPr bwMode="auto">
          <a:xfrm>
            <a:off x="539552" y="1302594"/>
            <a:ext cx="7848798" cy="830262"/>
          </a:xfrm>
          <a:prstGeom prst="rect">
            <a:avLst/>
          </a:prstGeom>
          <a:noFill/>
          <a:ln w="9525">
            <a:noFill/>
            <a:miter lim="800000"/>
            <a:headEnd/>
            <a:tailEnd/>
          </a:ln>
          <a:effectLst/>
        </p:spPr>
        <p:txBody>
          <a:bodyPr wrap="square" anchor="ctr">
            <a:spAutoFit/>
          </a:bodyPr>
          <a:lstStyle/>
          <a:p>
            <a:pPr>
              <a:defRPr/>
            </a:pPr>
            <a:r>
              <a:rPr lang="en-US" sz="2400" dirty="0">
                <a:effectLst>
                  <a:outerShdw blurRad="38100" dist="38100" dir="2700000" algn="tl">
                    <a:srgbClr val="000000">
                      <a:alpha val="43137"/>
                    </a:srgbClr>
                  </a:outerShdw>
                </a:effectLst>
              </a:rPr>
              <a:t>Awareness of such phonetic pitfalls is necessary for dealing with unexpected communicative situations.</a:t>
            </a:r>
            <a:endParaRPr lang="de-DE" sz="2400" dirty="0">
              <a:effectLst>
                <a:outerShdw blurRad="38100" dist="38100" dir="2700000" algn="tl">
                  <a:srgbClr val="000000">
                    <a:alpha val="43137"/>
                  </a:srgbClr>
                </a:outerShdw>
              </a:effectLst>
            </a:endParaRPr>
          </a:p>
        </p:txBody>
      </p:sp>
      <p:sp>
        <p:nvSpPr>
          <p:cNvPr id="4" name="Rectangle 2"/>
          <p:cNvSpPr>
            <a:spLocks noChangeArrowheads="1"/>
          </p:cNvSpPr>
          <p:nvPr/>
        </p:nvSpPr>
        <p:spPr bwMode="auto">
          <a:xfrm>
            <a:off x="468313" y="2205038"/>
            <a:ext cx="8064500" cy="830262"/>
          </a:xfrm>
          <a:prstGeom prst="rect">
            <a:avLst/>
          </a:prstGeom>
          <a:noFill/>
          <a:ln w="9525">
            <a:noFill/>
            <a:miter lim="800000"/>
            <a:headEnd/>
            <a:tailEnd/>
          </a:ln>
          <a:effectLst/>
        </p:spPr>
        <p:txBody>
          <a:bodyPr anchor="ctr">
            <a:spAutoFit/>
          </a:bodyPr>
          <a:lstStyle/>
          <a:p>
            <a:pPr>
              <a:defRPr/>
            </a:pPr>
            <a:r>
              <a:rPr lang="en-US" sz="2400" dirty="0">
                <a:effectLst>
                  <a:outerShdw blurRad="38100" dist="38100" dir="2700000" algn="tl">
                    <a:srgbClr val="000000">
                      <a:alpha val="43137"/>
                    </a:srgbClr>
                  </a:outerShdw>
                </a:effectLst>
              </a:rPr>
              <a:t>Awareness of such phonetic pitfalls is a common element of language teaching.</a:t>
            </a:r>
            <a:endParaRPr lang="de-DE" sz="2400" dirty="0">
              <a:effectLst>
                <a:outerShdw blurRad="38100" dist="38100" dir="2700000" algn="tl">
                  <a:srgbClr val="000000">
                    <a:alpha val="43137"/>
                  </a:srgbClr>
                </a:outerShdw>
              </a:effectLst>
            </a:endParaRPr>
          </a:p>
        </p:txBody>
      </p:sp>
      <p:sp>
        <p:nvSpPr>
          <p:cNvPr id="5" name="Rectangle 2"/>
          <p:cNvSpPr>
            <a:spLocks noChangeArrowheads="1"/>
          </p:cNvSpPr>
          <p:nvPr/>
        </p:nvSpPr>
        <p:spPr bwMode="auto">
          <a:xfrm>
            <a:off x="539750" y="3141663"/>
            <a:ext cx="8064500" cy="831850"/>
          </a:xfrm>
          <a:prstGeom prst="rect">
            <a:avLst/>
          </a:prstGeom>
          <a:noFill/>
          <a:ln w="9525">
            <a:noFill/>
            <a:miter lim="800000"/>
            <a:headEnd/>
            <a:tailEnd/>
          </a:ln>
          <a:effectLst/>
        </p:spPr>
        <p:txBody>
          <a:bodyPr anchor="ctr">
            <a:spAutoFit/>
          </a:bodyPr>
          <a:lstStyle/>
          <a:p>
            <a:pPr>
              <a:defRPr/>
            </a:pPr>
            <a:r>
              <a:rPr lang="en-US" sz="2400" dirty="0">
                <a:effectLst>
                  <a:outerShdw blurRad="38100" dist="38100" dir="2700000" algn="tl">
                    <a:srgbClr val="000000">
                      <a:alpha val="43137"/>
                    </a:srgbClr>
                  </a:outerShdw>
                </a:effectLst>
              </a:rPr>
              <a:t>Should awareness of such phonetic pitfalls be tested? If so, how and at what levels?</a:t>
            </a:r>
            <a:endParaRPr lang="de-DE" sz="2400" dirty="0">
              <a:effectLst>
                <a:outerShdw blurRad="38100" dist="38100" dir="2700000" algn="tl">
                  <a:srgbClr val="000000">
                    <a:alpha val="43137"/>
                  </a:srgbClr>
                </a:outerShdw>
              </a:effectLst>
            </a:endParaRPr>
          </a:p>
        </p:txBody>
      </p:sp>
      <p:sp>
        <p:nvSpPr>
          <p:cNvPr id="6" name="Rectangle 2"/>
          <p:cNvSpPr>
            <a:spLocks noChangeArrowheads="1"/>
          </p:cNvSpPr>
          <p:nvPr/>
        </p:nvSpPr>
        <p:spPr bwMode="auto">
          <a:xfrm>
            <a:off x="539750" y="4149725"/>
            <a:ext cx="8064500" cy="830263"/>
          </a:xfrm>
          <a:prstGeom prst="rect">
            <a:avLst/>
          </a:prstGeom>
          <a:noFill/>
          <a:ln w="9525">
            <a:noFill/>
            <a:miter lim="800000"/>
            <a:headEnd/>
            <a:tailEnd/>
          </a:ln>
          <a:effectLst/>
        </p:spPr>
        <p:txBody>
          <a:bodyPr anchor="ctr">
            <a:spAutoFit/>
          </a:bodyPr>
          <a:lstStyle/>
          <a:p>
            <a:pPr>
              <a:defRPr/>
            </a:pPr>
            <a:r>
              <a:rPr lang="en-US" sz="2400" dirty="0">
                <a:effectLst>
                  <a:outerShdw blurRad="38100" dist="38100" dir="2700000" algn="tl">
                    <a:srgbClr val="000000">
                      <a:alpha val="43137"/>
                    </a:srgbClr>
                  </a:outerShdw>
                </a:effectLst>
              </a:rPr>
              <a:t>Students can adapt to other L1 accents though exposure to them.</a:t>
            </a:r>
            <a:endParaRPr lang="de-DE" sz="24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1"/>
          </p:nvPr>
        </p:nvSpPr>
        <p:spPr/>
        <p:txBody>
          <a:bodyPr/>
          <a:lstStyle/>
          <a:p>
            <a:pPr>
              <a:defRPr/>
            </a:pPr>
            <a:fld id="{EDA07937-F1A2-4BBE-8377-4083A0044A88}" type="slidenum">
              <a:rPr lang="de-DE" smtClean="0"/>
              <a:pPr>
                <a:defRPr/>
              </a:pPr>
              <a:t>25</a:t>
            </a:fld>
            <a:endParaRPr lang="de-DE"/>
          </a:p>
        </p:txBody>
      </p:sp>
      <p:sp>
        <p:nvSpPr>
          <p:cNvPr id="8" name="Rectangle 4"/>
          <p:cNvSpPr>
            <a:spLocks noChangeArrowheads="1"/>
          </p:cNvSpPr>
          <p:nvPr/>
        </p:nvSpPr>
        <p:spPr bwMode="auto">
          <a:xfrm>
            <a:off x="539750" y="1052513"/>
            <a:ext cx="7561263" cy="1385887"/>
          </a:xfrm>
          <a:prstGeom prst="rect">
            <a:avLst/>
          </a:prstGeom>
          <a:noFill/>
          <a:ln w="9525">
            <a:noFill/>
            <a:miter lim="800000"/>
            <a:headEnd/>
            <a:tailEnd/>
          </a:ln>
          <a:effectLst/>
        </p:spPr>
        <p:txBody>
          <a:bodyPr anchor="ctr">
            <a:spAutoFit/>
          </a:bodyPr>
          <a:lstStyle/>
          <a:p>
            <a:pPr>
              <a:defRPr/>
            </a:pPr>
            <a:r>
              <a:rPr lang="de-DE" sz="2800" dirty="0" err="1">
                <a:solidFill>
                  <a:srgbClr val="000000"/>
                </a:solidFill>
                <a:effectLst>
                  <a:outerShdw blurRad="38100" dist="38100" dir="2700000" algn="tl">
                    <a:srgbClr val="000000">
                      <a:alpha val="43137"/>
                    </a:srgbClr>
                  </a:outerShdw>
                </a:effectLst>
                <a:ea typeface="Calibri" pitchFamily="34" charset="0"/>
              </a:rPr>
              <a:t>Speakers</a:t>
            </a:r>
            <a:r>
              <a:rPr lang="de-DE" sz="2800" dirty="0">
                <a:solidFill>
                  <a:srgbClr val="000000"/>
                </a:solidFill>
                <a:effectLst>
                  <a:outerShdw blurRad="38100" dist="38100" dir="2700000" algn="tl">
                    <a:srgbClr val="000000">
                      <a:alpha val="43137"/>
                    </a:srgbClr>
                  </a:outerShdw>
                </a:effectLst>
                <a:ea typeface="Calibri" pitchFamily="34" charset="0"/>
              </a:rPr>
              <a:t>  </a:t>
            </a:r>
            <a:r>
              <a:rPr lang="de-DE" sz="2800" dirty="0" err="1">
                <a:solidFill>
                  <a:srgbClr val="000000"/>
                </a:solidFill>
                <a:effectLst>
                  <a:outerShdw blurRad="38100" dist="38100" dir="2700000" algn="tl">
                    <a:srgbClr val="000000">
                      <a:alpha val="43137"/>
                    </a:srgbClr>
                  </a:outerShdw>
                </a:effectLst>
                <a:ea typeface="Calibri" pitchFamily="34" charset="0"/>
              </a:rPr>
              <a:t>of</a:t>
            </a:r>
            <a:r>
              <a:rPr lang="de-DE" sz="2800" dirty="0">
                <a:solidFill>
                  <a:srgbClr val="000000"/>
                </a:solidFill>
                <a:effectLst>
                  <a:outerShdw blurRad="38100" dist="38100" dir="2700000" algn="tl">
                    <a:srgbClr val="000000">
                      <a:alpha val="43137"/>
                    </a:srgbClr>
                  </a:outerShdw>
                </a:effectLst>
                <a:ea typeface="Calibri" pitchFamily="34" charset="0"/>
              </a:rPr>
              <a:t> different L1 </a:t>
            </a:r>
            <a:r>
              <a:rPr lang="de-DE" sz="2800" dirty="0" err="1">
                <a:solidFill>
                  <a:srgbClr val="000000"/>
                </a:solidFill>
                <a:effectLst>
                  <a:outerShdw blurRad="38100" dist="38100" dir="2700000" algn="tl">
                    <a:srgbClr val="000000">
                      <a:alpha val="43137"/>
                    </a:srgbClr>
                  </a:outerShdw>
                </a:effectLst>
                <a:ea typeface="Calibri" pitchFamily="34" charset="0"/>
              </a:rPr>
              <a:t>languages</a:t>
            </a:r>
            <a:r>
              <a:rPr lang="de-DE" sz="2800" dirty="0">
                <a:solidFill>
                  <a:srgbClr val="000000"/>
                </a:solidFill>
                <a:effectLst>
                  <a:outerShdw blurRad="38100" dist="38100" dir="2700000" algn="tl">
                    <a:srgbClr val="000000">
                      <a:alpha val="43137"/>
                    </a:srgbClr>
                  </a:outerShdw>
                </a:effectLst>
                <a:ea typeface="Calibri" pitchFamily="34" charset="0"/>
              </a:rPr>
              <a:t> </a:t>
            </a:r>
            <a:r>
              <a:rPr lang="de-DE" sz="2800" dirty="0" err="1">
                <a:solidFill>
                  <a:srgbClr val="000000"/>
                </a:solidFill>
                <a:effectLst>
                  <a:outerShdw blurRad="38100" dist="38100" dir="2700000" algn="tl">
                    <a:srgbClr val="000000">
                      <a:alpha val="43137"/>
                    </a:srgbClr>
                  </a:outerShdw>
                </a:effectLst>
                <a:ea typeface="Calibri" pitchFamily="34" charset="0"/>
              </a:rPr>
              <a:t>percieve</a:t>
            </a:r>
            <a:r>
              <a:rPr lang="de-DE" sz="2800" dirty="0">
                <a:solidFill>
                  <a:srgbClr val="000000"/>
                </a:solidFill>
                <a:effectLst>
                  <a:outerShdw blurRad="38100" dist="38100" dir="2700000" algn="tl">
                    <a:srgbClr val="000000">
                      <a:alpha val="43137"/>
                    </a:srgbClr>
                  </a:outerShdw>
                </a:effectLst>
                <a:ea typeface="Calibri" pitchFamily="34" charset="0"/>
              </a:rPr>
              <a:t> </a:t>
            </a:r>
            <a:r>
              <a:rPr lang="de-DE" sz="2800" dirty="0" err="1">
                <a:solidFill>
                  <a:srgbClr val="000000"/>
                </a:solidFill>
                <a:effectLst>
                  <a:outerShdw blurRad="38100" dist="38100" dir="2700000" algn="tl">
                    <a:srgbClr val="000000">
                      <a:alpha val="43137"/>
                    </a:srgbClr>
                  </a:outerShdw>
                </a:effectLst>
                <a:ea typeface="Calibri" pitchFamily="34" charset="0"/>
              </a:rPr>
              <a:t>the</a:t>
            </a:r>
            <a:r>
              <a:rPr lang="de-DE" sz="2800" dirty="0">
                <a:solidFill>
                  <a:srgbClr val="000000"/>
                </a:solidFill>
                <a:effectLst>
                  <a:outerShdw blurRad="38100" dist="38100" dir="2700000" algn="tl">
                    <a:srgbClr val="000000">
                      <a:alpha val="43137"/>
                    </a:srgbClr>
                  </a:outerShdw>
                </a:effectLst>
                <a:ea typeface="Calibri" pitchFamily="34" charset="0"/>
              </a:rPr>
              <a:t> </a:t>
            </a:r>
            <a:r>
              <a:rPr lang="de-DE" sz="2800" dirty="0" err="1">
                <a:solidFill>
                  <a:srgbClr val="000000"/>
                </a:solidFill>
                <a:effectLst>
                  <a:outerShdw blurRad="38100" dist="38100" dir="2700000" algn="tl">
                    <a:srgbClr val="000000">
                      <a:alpha val="43137"/>
                    </a:srgbClr>
                  </a:outerShdw>
                </a:effectLst>
                <a:ea typeface="Calibri" pitchFamily="34" charset="0"/>
              </a:rPr>
              <a:t>sounds</a:t>
            </a:r>
            <a:r>
              <a:rPr lang="de-DE" sz="2800" dirty="0">
                <a:solidFill>
                  <a:srgbClr val="000000"/>
                </a:solidFill>
                <a:effectLst>
                  <a:outerShdw blurRad="38100" dist="38100" dir="2700000" algn="tl">
                    <a:srgbClr val="000000">
                      <a:alpha val="43137"/>
                    </a:srgbClr>
                  </a:outerShdw>
                </a:effectLst>
                <a:ea typeface="Calibri" pitchFamily="34" charset="0"/>
              </a:rPr>
              <a:t> </a:t>
            </a:r>
            <a:r>
              <a:rPr lang="de-DE" sz="2800" dirty="0" err="1">
                <a:solidFill>
                  <a:srgbClr val="000000"/>
                </a:solidFill>
                <a:effectLst>
                  <a:outerShdw blurRad="38100" dist="38100" dir="2700000" algn="tl">
                    <a:srgbClr val="000000">
                      <a:alpha val="43137"/>
                    </a:srgbClr>
                  </a:outerShdw>
                </a:effectLst>
                <a:ea typeface="Calibri" pitchFamily="34" charset="0"/>
              </a:rPr>
              <a:t>of</a:t>
            </a:r>
            <a:r>
              <a:rPr lang="de-DE" sz="2800" dirty="0">
                <a:solidFill>
                  <a:srgbClr val="000000"/>
                </a:solidFill>
                <a:effectLst>
                  <a:outerShdw blurRad="38100" dist="38100" dir="2700000" algn="tl">
                    <a:srgbClr val="000000">
                      <a:alpha val="43137"/>
                    </a:srgbClr>
                  </a:outerShdw>
                </a:effectLst>
                <a:ea typeface="Calibri" pitchFamily="34" charset="0"/>
              </a:rPr>
              <a:t>  L2 English </a:t>
            </a:r>
            <a:r>
              <a:rPr lang="de-DE" sz="2800" dirty="0" err="1">
                <a:solidFill>
                  <a:srgbClr val="000000"/>
                </a:solidFill>
                <a:effectLst>
                  <a:outerShdw blurRad="38100" dist="38100" dir="2700000" algn="tl">
                    <a:srgbClr val="000000">
                      <a:alpha val="43137"/>
                    </a:srgbClr>
                  </a:outerShdw>
                </a:effectLst>
                <a:ea typeface="Calibri" pitchFamily="34" charset="0"/>
              </a:rPr>
              <a:t>differently</a:t>
            </a:r>
            <a:r>
              <a:rPr lang="de-DE" sz="2800" dirty="0">
                <a:solidFill>
                  <a:srgbClr val="000000"/>
                </a:solidFill>
                <a:effectLst>
                  <a:outerShdw blurRad="38100" dist="38100" dir="2700000" algn="tl">
                    <a:srgbClr val="000000">
                      <a:alpha val="43137"/>
                    </a:srgbClr>
                  </a:outerShdw>
                </a:effectLst>
                <a:ea typeface="Calibri" pitchFamily="34" charset="0"/>
              </a:rPr>
              <a:t>, </a:t>
            </a:r>
            <a:r>
              <a:rPr lang="de-DE" sz="2800" dirty="0" err="1">
                <a:solidFill>
                  <a:srgbClr val="000000"/>
                </a:solidFill>
                <a:effectLst>
                  <a:outerShdw blurRad="38100" dist="38100" dir="2700000" algn="tl">
                    <a:srgbClr val="000000">
                      <a:alpha val="43137"/>
                    </a:srgbClr>
                  </a:outerShdw>
                </a:effectLst>
                <a:ea typeface="Calibri" pitchFamily="34" charset="0"/>
              </a:rPr>
              <a:t>produce</a:t>
            </a:r>
            <a:r>
              <a:rPr lang="de-DE" sz="2800" dirty="0">
                <a:solidFill>
                  <a:srgbClr val="000000"/>
                </a:solidFill>
                <a:effectLst>
                  <a:outerShdw blurRad="38100" dist="38100" dir="2700000" algn="tl">
                    <a:srgbClr val="000000">
                      <a:alpha val="43137"/>
                    </a:srgbClr>
                  </a:outerShdw>
                </a:effectLst>
                <a:ea typeface="Calibri" pitchFamily="34" charset="0"/>
              </a:rPr>
              <a:t> different </a:t>
            </a:r>
            <a:r>
              <a:rPr lang="de-DE" sz="2800" dirty="0" err="1">
                <a:solidFill>
                  <a:srgbClr val="000000"/>
                </a:solidFill>
                <a:effectLst>
                  <a:outerShdw blurRad="38100" dist="38100" dir="2700000" algn="tl">
                    <a:srgbClr val="000000">
                      <a:alpha val="43137"/>
                    </a:srgbClr>
                  </a:outerShdw>
                </a:effectLst>
                <a:ea typeface="Calibri" pitchFamily="34" charset="0"/>
              </a:rPr>
              <a:t>language</a:t>
            </a:r>
            <a:r>
              <a:rPr lang="de-DE" sz="2800" dirty="0">
                <a:solidFill>
                  <a:srgbClr val="000000"/>
                </a:solidFill>
                <a:effectLst>
                  <a:outerShdw blurRad="38100" dist="38100" dir="2700000" algn="tl">
                    <a:srgbClr val="000000">
                      <a:alpha val="43137"/>
                    </a:srgbClr>
                  </a:outerShdw>
                </a:effectLst>
                <a:ea typeface="Calibri" pitchFamily="34" charset="0"/>
              </a:rPr>
              <a:t> </a:t>
            </a:r>
            <a:r>
              <a:rPr lang="de-DE" sz="2800" dirty="0" err="1">
                <a:solidFill>
                  <a:srgbClr val="000000"/>
                </a:solidFill>
                <a:effectLst>
                  <a:outerShdw blurRad="38100" dist="38100" dir="2700000" algn="tl">
                    <a:srgbClr val="000000">
                      <a:alpha val="43137"/>
                    </a:srgbClr>
                  </a:outerShdw>
                </a:effectLst>
                <a:ea typeface="Calibri" pitchFamily="34" charset="0"/>
              </a:rPr>
              <a:t>accordingly</a:t>
            </a:r>
            <a:r>
              <a:rPr lang="de-DE" sz="2800" dirty="0">
                <a:solidFill>
                  <a:srgbClr val="000000"/>
                </a:solidFill>
                <a:effectLst>
                  <a:outerShdw blurRad="38100" dist="38100" dir="2700000" algn="tl">
                    <a:srgbClr val="000000">
                      <a:alpha val="43137"/>
                    </a:srgbClr>
                  </a:outerShdw>
                </a:effectLst>
                <a:ea typeface="Calibri" pitchFamily="34" charset="0"/>
              </a:rPr>
              <a:t>.</a:t>
            </a:r>
            <a:endParaRPr lang="en-US" sz="2800" dirty="0">
              <a:effectLst>
                <a:outerShdw blurRad="38100" dist="38100" dir="2700000" algn="tl">
                  <a:srgbClr val="000000">
                    <a:alpha val="43137"/>
                  </a:srgbClr>
                </a:outerShdw>
              </a:effectLst>
            </a:endParaRPr>
          </a:p>
        </p:txBody>
      </p:sp>
      <p:sp>
        <p:nvSpPr>
          <p:cNvPr id="9" name="Rectangle 4"/>
          <p:cNvSpPr>
            <a:spLocks noChangeArrowheads="1"/>
          </p:cNvSpPr>
          <p:nvPr/>
        </p:nvSpPr>
        <p:spPr bwMode="auto">
          <a:xfrm>
            <a:off x="611188" y="2492375"/>
            <a:ext cx="7416800" cy="2247900"/>
          </a:xfrm>
          <a:prstGeom prst="rect">
            <a:avLst/>
          </a:prstGeom>
          <a:noFill/>
          <a:ln w="9525">
            <a:noFill/>
            <a:miter lim="800000"/>
            <a:headEnd/>
            <a:tailEnd/>
          </a:ln>
          <a:effectLst/>
        </p:spPr>
        <p:txBody>
          <a:bodyPr anchor="ctr">
            <a:spAutoFit/>
          </a:bodyPr>
          <a:lstStyle/>
          <a:p>
            <a:pPr>
              <a:defRPr/>
            </a:pPr>
            <a:r>
              <a:rPr lang="de-DE" sz="2800" dirty="0" err="1">
                <a:solidFill>
                  <a:srgbClr val="000000"/>
                </a:solidFill>
                <a:effectLst>
                  <a:outerShdw blurRad="38100" dist="38100" dir="2700000" algn="tl">
                    <a:srgbClr val="000000">
                      <a:alpha val="43137"/>
                    </a:srgbClr>
                  </a:outerShdw>
                </a:effectLst>
                <a:ea typeface="Calibri" pitchFamily="34" charset="0"/>
              </a:rPr>
              <a:t>Speakers</a:t>
            </a:r>
            <a:r>
              <a:rPr lang="de-DE" sz="2800" dirty="0">
                <a:solidFill>
                  <a:srgbClr val="000000"/>
                </a:solidFill>
                <a:effectLst>
                  <a:outerShdw blurRad="38100" dist="38100" dir="2700000" algn="tl">
                    <a:srgbClr val="000000">
                      <a:alpha val="43137"/>
                    </a:srgbClr>
                  </a:outerShdw>
                </a:effectLst>
                <a:ea typeface="Calibri" pitchFamily="34" charset="0"/>
              </a:rPr>
              <a:t>  </a:t>
            </a:r>
            <a:r>
              <a:rPr lang="de-DE" sz="2800" dirty="0" err="1">
                <a:solidFill>
                  <a:srgbClr val="000000"/>
                </a:solidFill>
                <a:effectLst>
                  <a:outerShdw blurRad="38100" dist="38100" dir="2700000" algn="tl">
                    <a:srgbClr val="000000">
                      <a:alpha val="43137"/>
                    </a:srgbClr>
                  </a:outerShdw>
                </a:effectLst>
                <a:ea typeface="Calibri" pitchFamily="34" charset="0"/>
              </a:rPr>
              <a:t>of</a:t>
            </a:r>
            <a:r>
              <a:rPr lang="de-DE" sz="2800" dirty="0">
                <a:solidFill>
                  <a:srgbClr val="000000"/>
                </a:solidFill>
                <a:effectLst>
                  <a:outerShdw blurRad="38100" dist="38100" dir="2700000" algn="tl">
                    <a:srgbClr val="000000">
                      <a:alpha val="43137"/>
                    </a:srgbClr>
                  </a:outerShdw>
                </a:effectLst>
                <a:ea typeface="Calibri" pitchFamily="34" charset="0"/>
              </a:rPr>
              <a:t> a </a:t>
            </a:r>
            <a:r>
              <a:rPr lang="de-DE" sz="2800" dirty="0" err="1">
                <a:solidFill>
                  <a:srgbClr val="000000"/>
                </a:solidFill>
                <a:effectLst>
                  <a:outerShdw blurRad="38100" dist="38100" dir="2700000" algn="tl">
                    <a:srgbClr val="000000">
                      <a:alpha val="43137"/>
                    </a:srgbClr>
                  </a:outerShdw>
                </a:effectLst>
                <a:ea typeface="Calibri" pitchFamily="34" charset="0"/>
              </a:rPr>
              <a:t>particular</a:t>
            </a:r>
            <a:r>
              <a:rPr lang="de-DE" sz="2800" dirty="0">
                <a:solidFill>
                  <a:srgbClr val="000000"/>
                </a:solidFill>
                <a:effectLst>
                  <a:outerShdw blurRad="38100" dist="38100" dir="2700000" algn="tl">
                    <a:srgbClr val="000000">
                      <a:alpha val="43137"/>
                    </a:srgbClr>
                  </a:outerShdw>
                </a:effectLst>
                <a:ea typeface="Calibri" pitchFamily="34" charset="0"/>
              </a:rPr>
              <a:t> L1 </a:t>
            </a:r>
            <a:r>
              <a:rPr lang="de-DE" sz="2800" dirty="0" err="1">
                <a:solidFill>
                  <a:srgbClr val="000000"/>
                </a:solidFill>
                <a:effectLst>
                  <a:outerShdw blurRad="38100" dist="38100" dir="2700000" algn="tl">
                    <a:srgbClr val="000000">
                      <a:alpha val="43137"/>
                    </a:srgbClr>
                  </a:outerShdw>
                </a:effectLst>
                <a:ea typeface="Calibri" pitchFamily="34" charset="0"/>
              </a:rPr>
              <a:t>language</a:t>
            </a:r>
            <a:r>
              <a:rPr lang="de-DE" sz="2800" dirty="0">
                <a:solidFill>
                  <a:srgbClr val="000000"/>
                </a:solidFill>
                <a:effectLst>
                  <a:outerShdw blurRad="38100" dist="38100" dir="2700000" algn="tl">
                    <a:srgbClr val="000000">
                      <a:alpha val="43137"/>
                    </a:srgbClr>
                  </a:outerShdw>
                </a:effectLst>
                <a:ea typeface="Calibri" pitchFamily="34" charset="0"/>
              </a:rPr>
              <a:t> </a:t>
            </a:r>
            <a:r>
              <a:rPr lang="de-DE" sz="2800" dirty="0" err="1">
                <a:solidFill>
                  <a:srgbClr val="000000"/>
                </a:solidFill>
                <a:effectLst>
                  <a:outerShdw blurRad="38100" dist="38100" dir="2700000" algn="tl">
                    <a:srgbClr val="000000">
                      <a:alpha val="43137"/>
                    </a:srgbClr>
                  </a:outerShdw>
                </a:effectLst>
                <a:ea typeface="Calibri" pitchFamily="34" charset="0"/>
              </a:rPr>
              <a:t>have</a:t>
            </a:r>
            <a:r>
              <a:rPr lang="de-DE" sz="2800" dirty="0">
                <a:solidFill>
                  <a:srgbClr val="000000"/>
                </a:solidFill>
                <a:effectLst>
                  <a:outerShdw blurRad="38100" dist="38100" dir="2700000" algn="tl">
                    <a:srgbClr val="000000">
                      <a:alpha val="43137"/>
                    </a:srgbClr>
                  </a:outerShdw>
                </a:effectLst>
                <a:ea typeface="Calibri" pitchFamily="34" charset="0"/>
              </a:rPr>
              <a:t> </a:t>
            </a:r>
            <a:r>
              <a:rPr lang="de-DE" sz="2800" dirty="0" err="1">
                <a:solidFill>
                  <a:srgbClr val="000000"/>
                </a:solidFill>
                <a:effectLst>
                  <a:outerShdw blurRad="38100" dist="38100" dir="2700000" algn="tl">
                    <a:srgbClr val="000000">
                      <a:alpha val="43137"/>
                    </a:srgbClr>
                  </a:outerShdw>
                </a:effectLst>
                <a:ea typeface="Calibri" pitchFamily="34" charset="0"/>
              </a:rPr>
              <a:t>greater</a:t>
            </a:r>
            <a:r>
              <a:rPr lang="de-DE" sz="2800" dirty="0">
                <a:solidFill>
                  <a:srgbClr val="000000"/>
                </a:solidFill>
                <a:effectLst>
                  <a:outerShdw blurRad="38100" dist="38100" dir="2700000" algn="tl">
                    <a:srgbClr val="000000">
                      <a:alpha val="43137"/>
                    </a:srgbClr>
                  </a:outerShdw>
                </a:effectLst>
                <a:ea typeface="Calibri" pitchFamily="34" charset="0"/>
              </a:rPr>
              <a:t> </a:t>
            </a:r>
            <a:r>
              <a:rPr lang="de-DE" sz="2800" dirty="0" err="1">
                <a:solidFill>
                  <a:srgbClr val="000000"/>
                </a:solidFill>
                <a:effectLst>
                  <a:outerShdw blurRad="38100" dist="38100" dir="2700000" algn="tl">
                    <a:srgbClr val="000000">
                      <a:alpha val="43137"/>
                    </a:srgbClr>
                  </a:outerShdw>
                </a:effectLst>
                <a:ea typeface="Calibri" pitchFamily="34" charset="0"/>
              </a:rPr>
              <a:t>difficulty</a:t>
            </a:r>
            <a:r>
              <a:rPr lang="de-DE" sz="2800" dirty="0">
                <a:solidFill>
                  <a:srgbClr val="000000"/>
                </a:solidFill>
                <a:effectLst>
                  <a:outerShdw blurRad="38100" dist="38100" dir="2700000" algn="tl">
                    <a:srgbClr val="000000">
                      <a:alpha val="43137"/>
                    </a:srgbClr>
                  </a:outerShdw>
                </a:effectLst>
                <a:ea typeface="Calibri" pitchFamily="34" charset="0"/>
              </a:rPr>
              <a:t> </a:t>
            </a:r>
            <a:r>
              <a:rPr lang="de-DE" sz="2800" dirty="0" err="1">
                <a:solidFill>
                  <a:srgbClr val="000000"/>
                </a:solidFill>
                <a:effectLst>
                  <a:outerShdw blurRad="38100" dist="38100" dir="2700000" algn="tl">
                    <a:srgbClr val="000000">
                      <a:alpha val="43137"/>
                    </a:srgbClr>
                  </a:outerShdw>
                </a:effectLst>
                <a:ea typeface="Calibri" pitchFamily="34" charset="0"/>
              </a:rPr>
              <a:t>adjusting</a:t>
            </a:r>
            <a:r>
              <a:rPr lang="de-DE" sz="2800" dirty="0">
                <a:solidFill>
                  <a:srgbClr val="000000"/>
                </a:solidFill>
                <a:effectLst>
                  <a:outerShdw blurRad="38100" dist="38100" dir="2700000" algn="tl">
                    <a:srgbClr val="000000">
                      <a:alpha val="43137"/>
                    </a:srgbClr>
                  </a:outerShdw>
                </a:effectLst>
                <a:ea typeface="Calibri" pitchFamily="34" charset="0"/>
              </a:rPr>
              <a:t> </a:t>
            </a:r>
            <a:r>
              <a:rPr lang="de-DE" sz="2800" dirty="0" err="1">
                <a:solidFill>
                  <a:srgbClr val="000000"/>
                </a:solidFill>
                <a:effectLst>
                  <a:outerShdw blurRad="38100" dist="38100" dir="2700000" algn="tl">
                    <a:srgbClr val="000000">
                      <a:alpha val="43137"/>
                    </a:srgbClr>
                  </a:outerShdw>
                </a:effectLst>
                <a:ea typeface="Calibri" pitchFamily="34" charset="0"/>
              </a:rPr>
              <a:t>to</a:t>
            </a:r>
            <a:r>
              <a:rPr lang="de-DE" sz="2800" dirty="0">
                <a:solidFill>
                  <a:srgbClr val="000000"/>
                </a:solidFill>
                <a:effectLst>
                  <a:outerShdw blurRad="38100" dist="38100" dir="2700000" algn="tl">
                    <a:srgbClr val="000000">
                      <a:alpha val="43137"/>
                    </a:srgbClr>
                  </a:outerShdw>
                </a:effectLst>
                <a:ea typeface="Calibri" pitchFamily="34" charset="0"/>
              </a:rPr>
              <a:t> </a:t>
            </a:r>
            <a:r>
              <a:rPr lang="de-DE" sz="2800" dirty="0" err="1">
                <a:solidFill>
                  <a:srgbClr val="000000"/>
                </a:solidFill>
                <a:effectLst>
                  <a:outerShdw blurRad="38100" dist="38100" dir="2700000" algn="tl">
                    <a:srgbClr val="000000">
                      <a:alpha val="43137"/>
                    </a:srgbClr>
                  </a:outerShdw>
                </a:effectLst>
                <a:ea typeface="Calibri" pitchFamily="34" charset="0"/>
              </a:rPr>
              <a:t>the</a:t>
            </a:r>
            <a:r>
              <a:rPr lang="de-DE" sz="2800" dirty="0">
                <a:solidFill>
                  <a:srgbClr val="000000"/>
                </a:solidFill>
                <a:effectLst>
                  <a:outerShdw blurRad="38100" dist="38100" dir="2700000" algn="tl">
                    <a:srgbClr val="000000">
                      <a:alpha val="43137"/>
                    </a:srgbClr>
                  </a:outerShdw>
                </a:effectLst>
                <a:ea typeface="Calibri" pitchFamily="34" charset="0"/>
              </a:rPr>
              <a:t> L2 English </a:t>
            </a:r>
            <a:r>
              <a:rPr lang="de-DE" sz="2800" dirty="0" err="1">
                <a:solidFill>
                  <a:srgbClr val="000000"/>
                </a:solidFill>
                <a:effectLst>
                  <a:outerShdw blurRad="38100" dist="38100" dir="2700000" algn="tl">
                    <a:srgbClr val="000000">
                      <a:alpha val="43137"/>
                    </a:srgbClr>
                  </a:outerShdw>
                </a:effectLst>
                <a:ea typeface="Calibri" pitchFamily="34" charset="0"/>
              </a:rPr>
              <a:t>of</a:t>
            </a:r>
            <a:r>
              <a:rPr lang="de-DE" sz="2800" dirty="0">
                <a:solidFill>
                  <a:srgbClr val="000000"/>
                </a:solidFill>
                <a:effectLst>
                  <a:outerShdw blurRad="38100" dist="38100" dir="2700000" algn="tl">
                    <a:srgbClr val="000000">
                      <a:alpha val="43137"/>
                    </a:srgbClr>
                  </a:outerShdw>
                </a:effectLst>
                <a:ea typeface="Calibri" pitchFamily="34" charset="0"/>
              </a:rPr>
              <a:t> different L1 native </a:t>
            </a:r>
            <a:r>
              <a:rPr lang="de-DE" sz="2800" dirty="0" err="1">
                <a:solidFill>
                  <a:srgbClr val="000000"/>
                </a:solidFill>
                <a:effectLst>
                  <a:outerShdw blurRad="38100" dist="38100" dir="2700000" algn="tl">
                    <a:srgbClr val="000000">
                      <a:alpha val="43137"/>
                    </a:srgbClr>
                  </a:outerShdw>
                </a:effectLst>
                <a:ea typeface="Calibri" pitchFamily="34" charset="0"/>
              </a:rPr>
              <a:t>speakers</a:t>
            </a:r>
            <a:r>
              <a:rPr lang="de-DE" sz="2800" dirty="0">
                <a:solidFill>
                  <a:srgbClr val="000000"/>
                </a:solidFill>
                <a:effectLst>
                  <a:outerShdw blurRad="38100" dist="38100" dir="2700000" algn="tl">
                    <a:srgbClr val="000000">
                      <a:alpha val="43137"/>
                    </a:srgbClr>
                  </a:outerShdw>
                </a:effectLst>
                <a:ea typeface="Calibri" pitchFamily="34" charset="0"/>
              </a:rPr>
              <a:t> </a:t>
            </a:r>
            <a:r>
              <a:rPr lang="de-DE" sz="2800" dirty="0" err="1">
                <a:solidFill>
                  <a:srgbClr val="000000"/>
                </a:solidFill>
                <a:effectLst>
                  <a:outerShdw blurRad="38100" dist="38100" dir="2700000" algn="tl">
                    <a:srgbClr val="000000">
                      <a:alpha val="43137"/>
                    </a:srgbClr>
                  </a:outerShdw>
                </a:effectLst>
                <a:ea typeface="Calibri" pitchFamily="34" charset="0"/>
              </a:rPr>
              <a:t>than</a:t>
            </a:r>
            <a:r>
              <a:rPr lang="de-DE" sz="2800" dirty="0">
                <a:solidFill>
                  <a:srgbClr val="000000"/>
                </a:solidFill>
                <a:effectLst>
                  <a:outerShdw blurRad="38100" dist="38100" dir="2700000" algn="tl">
                    <a:srgbClr val="000000">
                      <a:alpha val="43137"/>
                    </a:srgbClr>
                  </a:outerShdw>
                </a:effectLst>
                <a:ea typeface="Calibri" pitchFamily="34" charset="0"/>
              </a:rPr>
              <a:t> </a:t>
            </a:r>
            <a:r>
              <a:rPr lang="de-DE" sz="2800" dirty="0" err="1">
                <a:solidFill>
                  <a:srgbClr val="000000"/>
                </a:solidFill>
                <a:effectLst>
                  <a:outerShdw blurRad="38100" dist="38100" dir="2700000" algn="tl">
                    <a:srgbClr val="000000">
                      <a:alpha val="43137"/>
                    </a:srgbClr>
                  </a:outerShdw>
                </a:effectLst>
                <a:ea typeface="Calibri" pitchFamily="34" charset="0"/>
              </a:rPr>
              <a:t>they</a:t>
            </a:r>
            <a:r>
              <a:rPr lang="de-DE" sz="2800" dirty="0">
                <a:solidFill>
                  <a:srgbClr val="000000"/>
                </a:solidFill>
                <a:effectLst>
                  <a:outerShdw blurRad="38100" dist="38100" dir="2700000" algn="tl">
                    <a:srgbClr val="000000">
                      <a:alpha val="43137"/>
                    </a:srgbClr>
                  </a:outerShdw>
                </a:effectLst>
                <a:ea typeface="Calibri" pitchFamily="34" charset="0"/>
              </a:rPr>
              <a:t> do </a:t>
            </a:r>
            <a:r>
              <a:rPr lang="de-DE" sz="2800" dirty="0" err="1">
                <a:solidFill>
                  <a:srgbClr val="000000"/>
                </a:solidFill>
                <a:effectLst>
                  <a:outerShdw blurRad="38100" dist="38100" dir="2700000" algn="tl">
                    <a:srgbClr val="000000">
                      <a:alpha val="43137"/>
                    </a:srgbClr>
                  </a:outerShdw>
                </a:effectLst>
                <a:ea typeface="Calibri" pitchFamily="34" charset="0"/>
              </a:rPr>
              <a:t>to</a:t>
            </a:r>
            <a:r>
              <a:rPr lang="de-DE" sz="2800" dirty="0">
                <a:solidFill>
                  <a:srgbClr val="000000"/>
                </a:solidFill>
                <a:effectLst>
                  <a:outerShdw blurRad="38100" dist="38100" dir="2700000" algn="tl">
                    <a:srgbClr val="000000">
                      <a:alpha val="43137"/>
                    </a:srgbClr>
                  </a:outerShdw>
                </a:effectLst>
                <a:ea typeface="Calibri" pitchFamily="34" charset="0"/>
              </a:rPr>
              <a:t> </a:t>
            </a:r>
            <a:r>
              <a:rPr lang="de-DE" sz="2800" dirty="0" err="1">
                <a:solidFill>
                  <a:srgbClr val="000000"/>
                </a:solidFill>
                <a:effectLst>
                  <a:outerShdw blurRad="38100" dist="38100" dir="2700000" algn="tl">
                    <a:srgbClr val="000000">
                      <a:alpha val="43137"/>
                    </a:srgbClr>
                  </a:outerShdw>
                </a:effectLst>
                <a:ea typeface="Calibri" pitchFamily="34" charset="0"/>
              </a:rPr>
              <a:t>that</a:t>
            </a:r>
            <a:r>
              <a:rPr lang="de-DE" sz="2800" dirty="0">
                <a:solidFill>
                  <a:srgbClr val="000000"/>
                </a:solidFill>
                <a:effectLst>
                  <a:outerShdw blurRad="38100" dist="38100" dir="2700000" algn="tl">
                    <a:srgbClr val="000000">
                      <a:alpha val="43137"/>
                    </a:srgbClr>
                  </a:outerShdw>
                </a:effectLst>
                <a:ea typeface="Calibri" pitchFamily="34" charset="0"/>
              </a:rPr>
              <a:t> </a:t>
            </a:r>
            <a:r>
              <a:rPr lang="de-DE" sz="2800" dirty="0" err="1">
                <a:solidFill>
                  <a:srgbClr val="000000"/>
                </a:solidFill>
                <a:effectLst>
                  <a:outerShdw blurRad="38100" dist="38100" dir="2700000" algn="tl">
                    <a:srgbClr val="000000">
                      <a:alpha val="43137"/>
                    </a:srgbClr>
                  </a:outerShdw>
                </a:effectLst>
                <a:ea typeface="Calibri" pitchFamily="34" charset="0"/>
              </a:rPr>
              <a:t>produced</a:t>
            </a:r>
            <a:r>
              <a:rPr lang="de-DE" sz="2800" dirty="0">
                <a:solidFill>
                  <a:srgbClr val="000000"/>
                </a:solidFill>
                <a:effectLst>
                  <a:outerShdw blurRad="38100" dist="38100" dir="2700000" algn="tl">
                    <a:srgbClr val="000000">
                      <a:alpha val="43137"/>
                    </a:srgbClr>
                  </a:outerShdw>
                </a:effectLst>
                <a:ea typeface="Calibri" pitchFamily="34" charset="0"/>
              </a:rPr>
              <a:t> </a:t>
            </a:r>
            <a:r>
              <a:rPr lang="de-DE" sz="2800" dirty="0" err="1">
                <a:solidFill>
                  <a:srgbClr val="000000"/>
                </a:solidFill>
                <a:effectLst>
                  <a:outerShdw blurRad="38100" dist="38100" dir="2700000" algn="tl">
                    <a:srgbClr val="000000">
                      <a:alpha val="43137"/>
                    </a:srgbClr>
                  </a:outerShdw>
                </a:effectLst>
                <a:ea typeface="Calibri" pitchFamily="34" charset="0"/>
              </a:rPr>
              <a:t>by</a:t>
            </a:r>
            <a:r>
              <a:rPr lang="de-DE" sz="2800" dirty="0">
                <a:solidFill>
                  <a:srgbClr val="000000"/>
                </a:solidFill>
                <a:effectLst>
                  <a:outerShdw blurRad="38100" dist="38100" dir="2700000" algn="tl">
                    <a:srgbClr val="000000">
                      <a:alpha val="43137"/>
                    </a:srgbClr>
                  </a:outerShdw>
                </a:effectLst>
                <a:ea typeface="Calibri" pitchFamily="34" charset="0"/>
              </a:rPr>
              <a:t> </a:t>
            </a:r>
            <a:r>
              <a:rPr lang="de-DE" sz="2800" dirty="0" err="1">
                <a:solidFill>
                  <a:srgbClr val="000000"/>
                </a:solidFill>
                <a:effectLst>
                  <a:outerShdw blurRad="38100" dist="38100" dir="2700000" algn="tl">
                    <a:srgbClr val="000000">
                      <a:alpha val="43137"/>
                    </a:srgbClr>
                  </a:outerShdw>
                </a:effectLst>
                <a:ea typeface="Calibri" pitchFamily="34" charset="0"/>
              </a:rPr>
              <a:t>their</a:t>
            </a:r>
            <a:r>
              <a:rPr lang="de-DE" sz="2800" dirty="0">
                <a:solidFill>
                  <a:srgbClr val="000000"/>
                </a:solidFill>
                <a:effectLst>
                  <a:outerShdw blurRad="38100" dist="38100" dir="2700000" algn="tl">
                    <a:srgbClr val="000000">
                      <a:alpha val="43137"/>
                    </a:srgbClr>
                  </a:outerShdw>
                </a:effectLst>
                <a:ea typeface="Calibri" pitchFamily="34" charset="0"/>
              </a:rPr>
              <a:t> </a:t>
            </a:r>
            <a:r>
              <a:rPr lang="de-DE" sz="2800" dirty="0" err="1">
                <a:solidFill>
                  <a:srgbClr val="000000"/>
                </a:solidFill>
                <a:effectLst>
                  <a:outerShdw blurRad="38100" dist="38100" dir="2700000" algn="tl">
                    <a:srgbClr val="000000">
                      <a:alpha val="43137"/>
                    </a:srgbClr>
                  </a:outerShdw>
                </a:effectLst>
                <a:ea typeface="Calibri" pitchFamily="34" charset="0"/>
              </a:rPr>
              <a:t>own</a:t>
            </a:r>
            <a:r>
              <a:rPr lang="de-DE" sz="2800" dirty="0">
                <a:solidFill>
                  <a:srgbClr val="000000"/>
                </a:solidFill>
                <a:effectLst>
                  <a:outerShdw blurRad="38100" dist="38100" dir="2700000" algn="tl">
                    <a:srgbClr val="000000">
                      <a:alpha val="43137"/>
                    </a:srgbClr>
                  </a:outerShdw>
                </a:effectLst>
                <a:ea typeface="Calibri" pitchFamily="34" charset="0"/>
              </a:rPr>
              <a:t> L1 </a:t>
            </a:r>
            <a:r>
              <a:rPr lang="de-DE" sz="2800" dirty="0" err="1">
                <a:solidFill>
                  <a:srgbClr val="000000"/>
                </a:solidFill>
                <a:effectLst>
                  <a:outerShdw blurRad="38100" dist="38100" dir="2700000" algn="tl">
                    <a:srgbClr val="000000">
                      <a:alpha val="43137"/>
                    </a:srgbClr>
                  </a:outerShdw>
                </a:effectLst>
                <a:ea typeface="Calibri" pitchFamily="34" charset="0"/>
              </a:rPr>
              <a:t>speakers</a:t>
            </a:r>
            <a:r>
              <a:rPr lang="de-DE" sz="2800" dirty="0">
                <a:solidFill>
                  <a:srgbClr val="000000"/>
                </a:solidFill>
                <a:effectLst>
                  <a:outerShdw blurRad="38100" dist="38100" dir="2700000" algn="tl">
                    <a:srgbClr val="000000">
                      <a:alpha val="43137"/>
                    </a:srgbClr>
                  </a:outerShdw>
                </a:effectLst>
                <a:ea typeface="Calibri" pitchFamily="34" charset="0"/>
              </a:rPr>
              <a:t> </a:t>
            </a:r>
            <a:r>
              <a:rPr lang="de-DE" sz="2800" dirty="0" err="1">
                <a:solidFill>
                  <a:srgbClr val="000000"/>
                </a:solidFill>
                <a:effectLst>
                  <a:outerShdw blurRad="38100" dist="38100" dir="2700000" algn="tl">
                    <a:srgbClr val="000000">
                      <a:alpha val="43137"/>
                    </a:srgbClr>
                  </a:outerShdw>
                </a:effectLst>
                <a:ea typeface="Calibri" pitchFamily="34" charset="0"/>
              </a:rPr>
              <a:t>of</a:t>
            </a:r>
            <a:r>
              <a:rPr lang="de-DE" sz="2800" dirty="0">
                <a:solidFill>
                  <a:srgbClr val="000000"/>
                </a:solidFill>
                <a:effectLst>
                  <a:outerShdw blurRad="38100" dist="38100" dir="2700000" algn="tl">
                    <a:srgbClr val="000000">
                      <a:alpha val="43137"/>
                    </a:srgbClr>
                  </a:outerShdw>
                </a:effectLst>
                <a:ea typeface="Calibri" pitchFamily="34" charset="0"/>
              </a:rPr>
              <a:t> native </a:t>
            </a:r>
            <a:r>
              <a:rPr lang="de-DE" sz="2800" dirty="0" err="1">
                <a:solidFill>
                  <a:srgbClr val="000000"/>
                </a:solidFill>
                <a:effectLst>
                  <a:outerShdw blurRad="38100" dist="38100" dir="2700000" algn="tl">
                    <a:srgbClr val="000000">
                      <a:alpha val="43137"/>
                    </a:srgbClr>
                  </a:outerShdw>
                </a:effectLst>
                <a:ea typeface="Calibri" pitchFamily="34" charset="0"/>
              </a:rPr>
              <a:t>speakers</a:t>
            </a:r>
            <a:r>
              <a:rPr lang="de-DE" sz="2800" dirty="0">
                <a:solidFill>
                  <a:srgbClr val="000000"/>
                </a:solidFill>
                <a:effectLst>
                  <a:outerShdw blurRad="38100" dist="38100" dir="2700000" algn="tl">
                    <a:srgbClr val="000000">
                      <a:alpha val="43137"/>
                    </a:srgbClr>
                  </a:outerShdw>
                </a:effectLst>
                <a:ea typeface="Calibri" pitchFamily="34" charset="0"/>
              </a:rPr>
              <a:t>.</a:t>
            </a:r>
            <a:endParaRPr lang="en-US" sz="2800" dirty="0">
              <a:effectLst>
                <a:outerShdw blurRad="38100" dist="38100" dir="2700000" algn="tl">
                  <a:srgbClr val="000000">
                    <a:alpha val="43137"/>
                  </a:srgbClr>
                </a:outerShdw>
              </a:effectLst>
            </a:endParaRPr>
          </a:p>
        </p:txBody>
      </p:sp>
      <p:sp>
        <p:nvSpPr>
          <p:cNvPr id="10" name="Rectangle 1"/>
          <p:cNvSpPr>
            <a:spLocks noChangeArrowheads="1"/>
          </p:cNvSpPr>
          <p:nvPr/>
        </p:nvSpPr>
        <p:spPr bwMode="auto">
          <a:xfrm>
            <a:off x="971550" y="474663"/>
            <a:ext cx="7561263" cy="461962"/>
          </a:xfrm>
          <a:prstGeom prst="rect">
            <a:avLst/>
          </a:prstGeom>
          <a:noFill/>
          <a:ln w="9525">
            <a:noFill/>
            <a:miter lim="800000"/>
            <a:headEnd/>
            <a:tailEnd/>
          </a:ln>
          <a:effectLst/>
        </p:spPr>
        <p:txBody>
          <a:bodyPr anchor="ctr">
            <a:spAutoFit/>
          </a:bodyPr>
          <a:lstStyle/>
          <a:p>
            <a:pPr>
              <a:defRPr/>
            </a:pPr>
            <a:r>
              <a:rPr lang="en-US" sz="2400" dirty="0">
                <a:solidFill>
                  <a:srgbClr val="000000"/>
                </a:solidFill>
                <a:effectLst>
                  <a:outerShdw blurRad="38100" dist="38100" dir="2700000" algn="tl">
                    <a:srgbClr val="000000">
                      <a:alpha val="43137"/>
                    </a:srgbClr>
                  </a:outerShdw>
                </a:effectLst>
                <a:ea typeface="Calibri" pitchFamily="34" charset="0"/>
              </a:rPr>
              <a:t>L1 Interference: Sound recognition and discrimination</a:t>
            </a:r>
            <a:endParaRPr lang="de-DE" sz="2400" dirty="0">
              <a:effectLst>
                <a:outerShdw blurRad="38100" dist="38100" dir="2700000" algn="tl">
                  <a:srgbClr val="000000">
                    <a:alpha val="43137"/>
                  </a:srgbClr>
                </a:outerShdw>
              </a:effectLst>
            </a:endParaRPr>
          </a:p>
        </p:txBody>
      </p:sp>
      <p:sp>
        <p:nvSpPr>
          <p:cNvPr id="11" name="Rectangle 4"/>
          <p:cNvSpPr>
            <a:spLocks noChangeArrowheads="1"/>
          </p:cNvSpPr>
          <p:nvPr/>
        </p:nvSpPr>
        <p:spPr bwMode="auto">
          <a:xfrm>
            <a:off x="684213" y="4724400"/>
            <a:ext cx="7416800" cy="1816100"/>
          </a:xfrm>
          <a:prstGeom prst="rect">
            <a:avLst/>
          </a:prstGeom>
          <a:noFill/>
          <a:ln w="9525">
            <a:noFill/>
            <a:miter lim="800000"/>
            <a:headEnd/>
            <a:tailEnd/>
          </a:ln>
          <a:effectLst/>
        </p:spPr>
        <p:txBody>
          <a:bodyPr anchor="ctr">
            <a:spAutoFit/>
          </a:bodyPr>
          <a:lstStyle/>
          <a:p>
            <a:pPr>
              <a:defRPr/>
            </a:pPr>
            <a:r>
              <a:rPr lang="de-DE" sz="2800" dirty="0" err="1">
                <a:solidFill>
                  <a:srgbClr val="000000"/>
                </a:solidFill>
                <a:effectLst>
                  <a:outerShdw blurRad="38100" dist="38100" dir="2700000" algn="tl">
                    <a:srgbClr val="000000">
                      <a:alpha val="43137"/>
                    </a:srgbClr>
                  </a:outerShdw>
                </a:effectLst>
                <a:ea typeface="Calibri" pitchFamily="34" charset="0"/>
              </a:rPr>
              <a:t>They</a:t>
            </a:r>
            <a:r>
              <a:rPr lang="de-DE" sz="2800" dirty="0">
                <a:solidFill>
                  <a:srgbClr val="000000"/>
                </a:solidFill>
                <a:effectLst>
                  <a:outerShdw blurRad="38100" dist="38100" dir="2700000" algn="tl">
                    <a:srgbClr val="000000">
                      <a:alpha val="43137"/>
                    </a:srgbClr>
                  </a:outerShdw>
                </a:effectLst>
                <a:ea typeface="Calibri" pitchFamily="34" charset="0"/>
              </a:rPr>
              <a:t> will </a:t>
            </a:r>
            <a:r>
              <a:rPr lang="de-DE" sz="2800" dirty="0" err="1">
                <a:solidFill>
                  <a:srgbClr val="000000"/>
                </a:solidFill>
                <a:effectLst>
                  <a:outerShdw blurRad="38100" dist="38100" dir="2700000" algn="tl">
                    <a:srgbClr val="000000">
                      <a:alpha val="43137"/>
                    </a:srgbClr>
                  </a:outerShdw>
                </a:effectLst>
                <a:ea typeface="Calibri" pitchFamily="34" charset="0"/>
              </a:rPr>
              <a:t>therefore</a:t>
            </a:r>
            <a:r>
              <a:rPr lang="de-DE" sz="2800" dirty="0">
                <a:solidFill>
                  <a:srgbClr val="000000"/>
                </a:solidFill>
                <a:effectLst>
                  <a:outerShdw blurRad="38100" dist="38100" dir="2700000" algn="tl">
                    <a:srgbClr val="000000">
                      <a:alpha val="43137"/>
                    </a:srgbClr>
                  </a:outerShdw>
                </a:effectLst>
                <a:ea typeface="Calibri" pitchFamily="34" charset="0"/>
              </a:rPr>
              <a:t> </a:t>
            </a:r>
            <a:r>
              <a:rPr lang="de-DE" sz="2800" dirty="0" err="1">
                <a:solidFill>
                  <a:srgbClr val="000000"/>
                </a:solidFill>
                <a:effectLst>
                  <a:outerShdw blurRad="38100" dist="38100" dir="2700000" algn="tl">
                    <a:srgbClr val="000000">
                      <a:alpha val="43137"/>
                    </a:srgbClr>
                  </a:outerShdw>
                </a:effectLst>
                <a:ea typeface="Calibri" pitchFamily="34" charset="0"/>
              </a:rPr>
              <a:t>perceive</a:t>
            </a:r>
            <a:r>
              <a:rPr lang="de-DE" sz="2800" dirty="0">
                <a:solidFill>
                  <a:srgbClr val="000000"/>
                </a:solidFill>
                <a:effectLst>
                  <a:outerShdw blurRad="38100" dist="38100" dir="2700000" algn="tl">
                    <a:srgbClr val="000000">
                      <a:alpha val="43137"/>
                    </a:srgbClr>
                  </a:outerShdw>
                </a:effectLst>
                <a:ea typeface="Calibri" pitchFamily="34" charset="0"/>
              </a:rPr>
              <a:t> </a:t>
            </a:r>
            <a:r>
              <a:rPr lang="de-DE" sz="2800" dirty="0" err="1">
                <a:solidFill>
                  <a:srgbClr val="000000"/>
                </a:solidFill>
                <a:effectLst>
                  <a:outerShdw blurRad="38100" dist="38100" dir="2700000" algn="tl">
                    <a:srgbClr val="000000">
                      <a:alpha val="43137"/>
                    </a:srgbClr>
                  </a:outerShdw>
                </a:effectLst>
                <a:ea typeface="Calibri" pitchFamily="34" charset="0"/>
              </a:rPr>
              <a:t>the</a:t>
            </a:r>
            <a:r>
              <a:rPr lang="de-DE" sz="2800" dirty="0">
                <a:solidFill>
                  <a:srgbClr val="000000"/>
                </a:solidFill>
                <a:effectLst>
                  <a:outerShdw blurRad="38100" dist="38100" dir="2700000" algn="tl">
                    <a:srgbClr val="000000">
                      <a:alpha val="43137"/>
                    </a:srgbClr>
                  </a:outerShdw>
                </a:effectLst>
                <a:ea typeface="Calibri" pitchFamily="34" charset="0"/>
              </a:rPr>
              <a:t> L2 English </a:t>
            </a:r>
            <a:r>
              <a:rPr lang="de-DE" sz="2800" dirty="0" err="1">
                <a:solidFill>
                  <a:srgbClr val="000000"/>
                </a:solidFill>
                <a:effectLst>
                  <a:outerShdw blurRad="38100" dist="38100" dir="2700000" algn="tl">
                    <a:srgbClr val="000000">
                      <a:alpha val="43137"/>
                    </a:srgbClr>
                  </a:outerShdw>
                </a:effectLst>
                <a:ea typeface="Calibri" pitchFamily="34" charset="0"/>
              </a:rPr>
              <a:t>of</a:t>
            </a:r>
            <a:r>
              <a:rPr lang="de-DE" sz="2800" dirty="0">
                <a:solidFill>
                  <a:srgbClr val="000000"/>
                </a:solidFill>
                <a:effectLst>
                  <a:outerShdw blurRad="38100" dist="38100" dir="2700000" algn="tl">
                    <a:srgbClr val="000000">
                      <a:alpha val="43137"/>
                    </a:srgbClr>
                  </a:outerShdw>
                </a:effectLst>
                <a:ea typeface="Calibri" pitchFamily="34" charset="0"/>
              </a:rPr>
              <a:t> different L1 native </a:t>
            </a:r>
            <a:r>
              <a:rPr lang="de-DE" sz="2800" dirty="0" err="1">
                <a:solidFill>
                  <a:srgbClr val="000000"/>
                </a:solidFill>
                <a:effectLst>
                  <a:outerShdw blurRad="38100" dist="38100" dir="2700000" algn="tl">
                    <a:srgbClr val="000000">
                      <a:alpha val="43137"/>
                    </a:srgbClr>
                  </a:outerShdw>
                </a:effectLst>
                <a:ea typeface="Calibri" pitchFamily="34" charset="0"/>
              </a:rPr>
              <a:t>speakers</a:t>
            </a:r>
            <a:r>
              <a:rPr lang="de-DE" sz="2800" dirty="0">
                <a:solidFill>
                  <a:srgbClr val="000000"/>
                </a:solidFill>
                <a:effectLst>
                  <a:outerShdw blurRad="38100" dist="38100" dir="2700000" algn="tl">
                    <a:srgbClr val="000000">
                      <a:alpha val="43137"/>
                    </a:srgbClr>
                  </a:outerShdw>
                </a:effectLst>
                <a:ea typeface="Calibri" pitchFamily="34" charset="0"/>
              </a:rPr>
              <a:t> </a:t>
            </a:r>
            <a:r>
              <a:rPr lang="de-DE" sz="2800" dirty="0" err="1">
                <a:solidFill>
                  <a:srgbClr val="000000"/>
                </a:solidFill>
                <a:effectLst>
                  <a:outerShdw blurRad="38100" dist="38100" dir="2700000" algn="tl">
                    <a:srgbClr val="000000">
                      <a:alpha val="43137"/>
                    </a:srgbClr>
                  </a:outerShdw>
                </a:effectLst>
                <a:ea typeface="Calibri" pitchFamily="34" charset="0"/>
              </a:rPr>
              <a:t>to</a:t>
            </a:r>
            <a:r>
              <a:rPr lang="de-DE" sz="2800" dirty="0">
                <a:solidFill>
                  <a:srgbClr val="000000"/>
                </a:solidFill>
                <a:effectLst>
                  <a:outerShdw blurRad="38100" dist="38100" dir="2700000" algn="tl">
                    <a:srgbClr val="000000">
                      <a:alpha val="43137"/>
                    </a:srgbClr>
                  </a:outerShdw>
                </a:effectLst>
                <a:ea typeface="Calibri" pitchFamily="34" charset="0"/>
              </a:rPr>
              <a:t> </a:t>
            </a:r>
            <a:r>
              <a:rPr lang="de-DE" sz="2800" dirty="0" err="1">
                <a:solidFill>
                  <a:srgbClr val="000000"/>
                </a:solidFill>
                <a:effectLst>
                  <a:outerShdw blurRad="38100" dist="38100" dir="2700000" algn="tl">
                    <a:srgbClr val="000000">
                      <a:alpha val="43137"/>
                    </a:srgbClr>
                  </a:outerShdw>
                </a:effectLst>
                <a:ea typeface="Calibri" pitchFamily="34" charset="0"/>
              </a:rPr>
              <a:t>be</a:t>
            </a:r>
            <a:r>
              <a:rPr lang="de-DE" sz="2800" dirty="0">
                <a:solidFill>
                  <a:srgbClr val="000000"/>
                </a:solidFill>
                <a:effectLst>
                  <a:outerShdw blurRad="38100" dist="38100" dir="2700000" algn="tl">
                    <a:srgbClr val="000000">
                      <a:alpha val="43137"/>
                    </a:srgbClr>
                  </a:outerShdw>
                </a:effectLst>
                <a:ea typeface="Calibri" pitchFamily="34" charset="0"/>
              </a:rPr>
              <a:t> </a:t>
            </a:r>
            <a:r>
              <a:rPr lang="de-DE" sz="2800" dirty="0" err="1">
                <a:solidFill>
                  <a:srgbClr val="000000"/>
                </a:solidFill>
                <a:effectLst>
                  <a:outerShdw blurRad="38100" dist="38100" dir="2700000" algn="tl">
                    <a:srgbClr val="000000">
                      <a:alpha val="43137"/>
                    </a:srgbClr>
                  </a:outerShdw>
                </a:effectLst>
                <a:ea typeface="Calibri" pitchFamily="34" charset="0"/>
              </a:rPr>
              <a:t>intrinsically</a:t>
            </a:r>
            <a:r>
              <a:rPr lang="de-DE" sz="2800" dirty="0">
                <a:solidFill>
                  <a:srgbClr val="000000"/>
                </a:solidFill>
                <a:effectLst>
                  <a:outerShdw blurRad="38100" dist="38100" dir="2700000" algn="tl">
                    <a:srgbClr val="000000">
                      <a:alpha val="43137"/>
                    </a:srgbClr>
                  </a:outerShdw>
                </a:effectLst>
                <a:ea typeface="Calibri" pitchFamily="34" charset="0"/>
              </a:rPr>
              <a:t> „</a:t>
            </a:r>
            <a:r>
              <a:rPr lang="de-DE" sz="2800" dirty="0" err="1">
                <a:solidFill>
                  <a:srgbClr val="000000"/>
                </a:solidFill>
                <a:effectLst>
                  <a:outerShdw blurRad="38100" dist="38100" dir="2700000" algn="tl">
                    <a:srgbClr val="000000">
                      <a:alpha val="43137"/>
                    </a:srgbClr>
                  </a:outerShdw>
                </a:effectLst>
                <a:ea typeface="Calibri" pitchFamily="34" charset="0"/>
              </a:rPr>
              <a:t>worse</a:t>
            </a:r>
            <a:r>
              <a:rPr lang="de-DE" sz="2800" dirty="0">
                <a:solidFill>
                  <a:srgbClr val="000000"/>
                </a:solidFill>
                <a:effectLst>
                  <a:outerShdw blurRad="38100" dist="38100" dir="2700000" algn="tl">
                    <a:srgbClr val="000000">
                      <a:alpha val="43137"/>
                    </a:srgbClr>
                  </a:outerShdw>
                </a:effectLst>
                <a:ea typeface="Calibri" pitchFamily="34" charset="0"/>
              </a:rPr>
              <a:t>“ </a:t>
            </a:r>
            <a:r>
              <a:rPr lang="de-DE" sz="2800" dirty="0" err="1">
                <a:solidFill>
                  <a:srgbClr val="000000"/>
                </a:solidFill>
                <a:effectLst>
                  <a:outerShdw blurRad="38100" dist="38100" dir="2700000" algn="tl">
                    <a:srgbClr val="000000">
                      <a:alpha val="43137"/>
                    </a:srgbClr>
                  </a:outerShdw>
                </a:effectLst>
                <a:ea typeface="Calibri" pitchFamily="34" charset="0"/>
              </a:rPr>
              <a:t>than</a:t>
            </a:r>
            <a:r>
              <a:rPr lang="de-DE" sz="2800" dirty="0">
                <a:solidFill>
                  <a:srgbClr val="000000"/>
                </a:solidFill>
                <a:effectLst>
                  <a:outerShdw blurRad="38100" dist="38100" dir="2700000" algn="tl">
                    <a:srgbClr val="000000">
                      <a:alpha val="43137"/>
                    </a:srgbClr>
                  </a:outerShdw>
                </a:effectLst>
                <a:ea typeface="Calibri" pitchFamily="34" charset="0"/>
              </a:rPr>
              <a:t> </a:t>
            </a:r>
            <a:r>
              <a:rPr lang="de-DE" sz="2800" dirty="0" err="1">
                <a:solidFill>
                  <a:srgbClr val="000000"/>
                </a:solidFill>
                <a:effectLst>
                  <a:outerShdw blurRad="38100" dist="38100" dir="2700000" algn="tl">
                    <a:srgbClr val="000000">
                      <a:alpha val="43137"/>
                    </a:srgbClr>
                  </a:outerShdw>
                </a:effectLst>
                <a:ea typeface="Calibri" pitchFamily="34" charset="0"/>
              </a:rPr>
              <a:t>that</a:t>
            </a:r>
            <a:r>
              <a:rPr lang="de-DE" sz="2800" dirty="0">
                <a:solidFill>
                  <a:srgbClr val="000000"/>
                </a:solidFill>
                <a:effectLst>
                  <a:outerShdw blurRad="38100" dist="38100" dir="2700000" algn="tl">
                    <a:srgbClr val="000000">
                      <a:alpha val="43137"/>
                    </a:srgbClr>
                  </a:outerShdw>
                </a:effectLst>
                <a:ea typeface="Calibri" pitchFamily="34" charset="0"/>
              </a:rPr>
              <a:t> </a:t>
            </a:r>
            <a:r>
              <a:rPr lang="de-DE" sz="2800" dirty="0" err="1">
                <a:solidFill>
                  <a:srgbClr val="000000"/>
                </a:solidFill>
                <a:effectLst>
                  <a:outerShdw blurRad="38100" dist="38100" dir="2700000" algn="tl">
                    <a:srgbClr val="000000">
                      <a:alpha val="43137"/>
                    </a:srgbClr>
                  </a:outerShdw>
                </a:effectLst>
                <a:ea typeface="Calibri" pitchFamily="34" charset="0"/>
              </a:rPr>
              <a:t>produced</a:t>
            </a:r>
            <a:r>
              <a:rPr lang="de-DE" sz="2800" dirty="0">
                <a:solidFill>
                  <a:srgbClr val="000000"/>
                </a:solidFill>
                <a:effectLst>
                  <a:outerShdw blurRad="38100" dist="38100" dir="2700000" algn="tl">
                    <a:srgbClr val="000000">
                      <a:alpha val="43137"/>
                    </a:srgbClr>
                  </a:outerShdw>
                </a:effectLst>
                <a:ea typeface="Calibri" pitchFamily="34" charset="0"/>
              </a:rPr>
              <a:t> </a:t>
            </a:r>
            <a:r>
              <a:rPr lang="de-DE" sz="2800" dirty="0" err="1">
                <a:solidFill>
                  <a:srgbClr val="000000"/>
                </a:solidFill>
                <a:effectLst>
                  <a:outerShdw blurRad="38100" dist="38100" dir="2700000" algn="tl">
                    <a:srgbClr val="000000">
                      <a:alpha val="43137"/>
                    </a:srgbClr>
                  </a:outerShdw>
                </a:effectLst>
                <a:ea typeface="Calibri" pitchFamily="34" charset="0"/>
              </a:rPr>
              <a:t>by</a:t>
            </a:r>
            <a:r>
              <a:rPr lang="de-DE" sz="2800" dirty="0">
                <a:solidFill>
                  <a:srgbClr val="000000"/>
                </a:solidFill>
                <a:effectLst>
                  <a:outerShdw blurRad="38100" dist="38100" dir="2700000" algn="tl">
                    <a:srgbClr val="000000">
                      <a:alpha val="43137"/>
                    </a:srgbClr>
                  </a:outerShdw>
                </a:effectLst>
                <a:ea typeface="Calibri" pitchFamily="34" charset="0"/>
              </a:rPr>
              <a:t> </a:t>
            </a:r>
            <a:r>
              <a:rPr lang="de-DE" sz="2800" dirty="0" err="1">
                <a:solidFill>
                  <a:srgbClr val="000000"/>
                </a:solidFill>
                <a:effectLst>
                  <a:outerShdw blurRad="38100" dist="38100" dir="2700000" algn="tl">
                    <a:srgbClr val="000000">
                      <a:alpha val="43137"/>
                    </a:srgbClr>
                  </a:outerShdw>
                </a:effectLst>
                <a:ea typeface="Calibri" pitchFamily="34" charset="0"/>
              </a:rPr>
              <a:t>their</a:t>
            </a:r>
            <a:r>
              <a:rPr lang="de-DE" sz="2800" dirty="0">
                <a:solidFill>
                  <a:srgbClr val="000000"/>
                </a:solidFill>
                <a:effectLst>
                  <a:outerShdw blurRad="38100" dist="38100" dir="2700000" algn="tl">
                    <a:srgbClr val="000000">
                      <a:alpha val="43137"/>
                    </a:srgbClr>
                  </a:outerShdw>
                </a:effectLst>
                <a:ea typeface="Calibri" pitchFamily="34" charset="0"/>
              </a:rPr>
              <a:t> </a:t>
            </a:r>
            <a:r>
              <a:rPr lang="de-DE" sz="2800" dirty="0" err="1">
                <a:solidFill>
                  <a:srgbClr val="000000"/>
                </a:solidFill>
                <a:effectLst>
                  <a:outerShdw blurRad="38100" dist="38100" dir="2700000" algn="tl">
                    <a:srgbClr val="000000">
                      <a:alpha val="43137"/>
                    </a:srgbClr>
                  </a:outerShdw>
                </a:effectLst>
                <a:ea typeface="Calibri" pitchFamily="34" charset="0"/>
              </a:rPr>
              <a:t>own</a:t>
            </a:r>
            <a:r>
              <a:rPr lang="de-DE" sz="2800" dirty="0">
                <a:solidFill>
                  <a:srgbClr val="000000"/>
                </a:solidFill>
                <a:effectLst>
                  <a:outerShdw blurRad="38100" dist="38100" dir="2700000" algn="tl">
                    <a:srgbClr val="000000">
                      <a:alpha val="43137"/>
                    </a:srgbClr>
                  </a:outerShdw>
                </a:effectLst>
                <a:ea typeface="Calibri" pitchFamily="34" charset="0"/>
              </a:rPr>
              <a:t> L1 </a:t>
            </a:r>
            <a:r>
              <a:rPr lang="de-DE" sz="2800" dirty="0" err="1">
                <a:solidFill>
                  <a:srgbClr val="000000"/>
                </a:solidFill>
                <a:effectLst>
                  <a:outerShdw blurRad="38100" dist="38100" dir="2700000" algn="tl">
                    <a:srgbClr val="000000">
                      <a:alpha val="43137"/>
                    </a:srgbClr>
                  </a:outerShdw>
                </a:effectLst>
                <a:ea typeface="Calibri" pitchFamily="34" charset="0"/>
              </a:rPr>
              <a:t>speakers</a:t>
            </a:r>
            <a:r>
              <a:rPr lang="de-DE" sz="2800" dirty="0">
                <a:solidFill>
                  <a:srgbClr val="000000"/>
                </a:solidFill>
                <a:effectLst>
                  <a:outerShdw blurRad="38100" dist="38100" dir="2700000" algn="tl">
                    <a:srgbClr val="000000">
                      <a:alpha val="43137"/>
                    </a:srgbClr>
                  </a:outerShdw>
                </a:effectLst>
                <a:ea typeface="Calibri" pitchFamily="34" charset="0"/>
              </a:rPr>
              <a:t> </a:t>
            </a:r>
            <a:r>
              <a:rPr lang="de-DE" sz="2800" dirty="0" err="1">
                <a:solidFill>
                  <a:srgbClr val="000000"/>
                </a:solidFill>
                <a:effectLst>
                  <a:outerShdw blurRad="38100" dist="38100" dir="2700000" algn="tl">
                    <a:srgbClr val="000000">
                      <a:alpha val="43137"/>
                    </a:srgbClr>
                  </a:outerShdw>
                </a:effectLst>
                <a:ea typeface="Calibri" pitchFamily="34" charset="0"/>
              </a:rPr>
              <a:t>or</a:t>
            </a:r>
            <a:r>
              <a:rPr lang="de-DE" sz="2800" dirty="0">
                <a:solidFill>
                  <a:srgbClr val="000000"/>
                </a:solidFill>
                <a:effectLst>
                  <a:outerShdw blurRad="38100" dist="38100" dir="2700000" algn="tl">
                    <a:srgbClr val="000000">
                      <a:alpha val="43137"/>
                    </a:srgbClr>
                  </a:outerShdw>
                </a:effectLst>
                <a:ea typeface="Calibri" pitchFamily="34" charset="0"/>
              </a:rPr>
              <a:t> native </a:t>
            </a:r>
            <a:r>
              <a:rPr lang="de-DE" sz="2800" dirty="0" err="1">
                <a:solidFill>
                  <a:srgbClr val="000000"/>
                </a:solidFill>
                <a:effectLst>
                  <a:outerShdw blurRad="38100" dist="38100" dir="2700000" algn="tl">
                    <a:srgbClr val="000000">
                      <a:alpha val="43137"/>
                    </a:srgbClr>
                  </a:outerShdw>
                </a:effectLst>
                <a:ea typeface="Calibri" pitchFamily="34" charset="0"/>
              </a:rPr>
              <a:t>speakers</a:t>
            </a:r>
            <a:r>
              <a:rPr lang="de-DE" sz="2800" dirty="0">
                <a:solidFill>
                  <a:srgbClr val="000000"/>
                </a:solidFill>
                <a:effectLst>
                  <a:outerShdw blurRad="38100" dist="38100" dir="2700000" algn="tl">
                    <a:srgbClr val="000000">
                      <a:alpha val="43137"/>
                    </a:srgbClr>
                  </a:outerShdw>
                </a:effectLst>
                <a:ea typeface="Calibri" pitchFamily="34" charset="0"/>
              </a:rPr>
              <a:t>.</a:t>
            </a:r>
            <a:endParaRPr lang="en-US" sz="28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1"/>
          </p:nvPr>
        </p:nvSpPr>
        <p:spPr/>
        <p:txBody>
          <a:bodyPr/>
          <a:lstStyle/>
          <a:p>
            <a:pPr>
              <a:defRPr/>
            </a:pPr>
            <a:fld id="{65A8C8D5-A577-461D-8B6D-4C73B0639F16}" type="slidenum">
              <a:rPr lang="de-DE" smtClean="0"/>
              <a:pPr>
                <a:defRPr/>
              </a:pPr>
              <a:t>26</a:t>
            </a:fld>
            <a:endParaRPr lang="de-DE"/>
          </a:p>
        </p:txBody>
      </p:sp>
      <p:sp>
        <p:nvSpPr>
          <p:cNvPr id="3" name="Rechteck 2"/>
          <p:cNvSpPr/>
          <p:nvPr/>
        </p:nvSpPr>
        <p:spPr>
          <a:xfrm>
            <a:off x="539750" y="1052513"/>
            <a:ext cx="8135938" cy="1200150"/>
          </a:xfrm>
          <a:prstGeom prst="rect">
            <a:avLst/>
          </a:prstGeom>
        </p:spPr>
        <p:txBody>
          <a:bodyPr>
            <a:spAutoFit/>
          </a:bodyPr>
          <a:lstStyle/>
          <a:p>
            <a:pPr>
              <a:defRPr/>
            </a:pPr>
            <a:r>
              <a:rPr lang="de-DE" sz="2400" dirty="0">
                <a:effectLst>
                  <a:outerShdw blurRad="38100" dist="38100" dir="2700000" algn="tl">
                    <a:srgbClr val="000000">
                      <a:alpha val="43137"/>
                    </a:srgbClr>
                  </a:outerShdw>
                </a:effectLst>
              </a:rPr>
              <a:t>The Common European Framework  </a:t>
            </a:r>
            <a:r>
              <a:rPr lang="de-DE" sz="2400" dirty="0" err="1">
                <a:effectLst>
                  <a:outerShdw blurRad="38100" dist="38100" dir="2700000" algn="tl">
                    <a:srgbClr val="000000">
                      <a:alpha val="43137"/>
                    </a:srgbClr>
                  </a:outerShdw>
                </a:effectLst>
              </a:rPr>
              <a:t>level</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descriptors</a:t>
            </a:r>
            <a:r>
              <a:rPr lang="de-DE" sz="2400" dirty="0">
                <a:effectLst>
                  <a:outerShdw blurRad="38100" dist="38100" dir="2700000" algn="tl">
                    <a:srgbClr val="000000">
                      <a:alpha val="43137"/>
                    </a:srgbClr>
                  </a:outerShdw>
                </a:effectLst>
              </a:rPr>
              <a:t> do not </a:t>
            </a:r>
            <a:r>
              <a:rPr lang="de-DE" sz="2400" dirty="0" err="1">
                <a:effectLst>
                  <a:outerShdw blurRad="38100" dist="38100" dir="2700000" algn="tl">
                    <a:srgbClr val="000000">
                      <a:alpha val="43137"/>
                    </a:srgbClr>
                  </a:outerShdw>
                </a:effectLst>
              </a:rPr>
              <a:t>make</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any</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mention</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of</a:t>
            </a:r>
            <a:r>
              <a:rPr lang="de-DE" sz="2400" dirty="0">
                <a:effectLst>
                  <a:outerShdw blurRad="38100" dist="38100" dir="2700000" algn="tl">
                    <a:srgbClr val="000000">
                      <a:alpha val="43137"/>
                    </a:srgbClr>
                  </a:outerShdw>
                </a:effectLst>
              </a:rPr>
              <a:t> native </a:t>
            </a:r>
            <a:r>
              <a:rPr lang="de-DE" sz="2400" dirty="0" err="1">
                <a:effectLst>
                  <a:outerShdw blurRad="38100" dist="38100" dir="2700000" algn="tl">
                    <a:srgbClr val="000000">
                      <a:alpha val="43137"/>
                    </a:srgbClr>
                  </a:outerShdw>
                </a:effectLst>
              </a:rPr>
              <a:t>or</a:t>
            </a:r>
            <a:r>
              <a:rPr lang="de-DE" sz="2400" dirty="0">
                <a:effectLst>
                  <a:outerShdw blurRad="38100" dist="38100" dir="2700000" algn="tl">
                    <a:srgbClr val="000000">
                      <a:alpha val="43137"/>
                    </a:srgbClr>
                  </a:outerShdw>
                </a:effectLst>
              </a:rPr>
              <a:t> non-native </a:t>
            </a:r>
            <a:r>
              <a:rPr lang="de-DE" sz="2400" dirty="0" err="1">
                <a:effectLst>
                  <a:outerShdw blurRad="38100" dist="38100" dir="2700000" algn="tl">
                    <a:srgbClr val="000000">
                      <a:alpha val="43137"/>
                    </a:srgbClr>
                  </a:outerShdw>
                </a:effectLst>
              </a:rPr>
              <a:t>situations</a:t>
            </a:r>
            <a:r>
              <a:rPr lang="de-DE" sz="2400" dirty="0">
                <a:effectLst>
                  <a:outerShdw blurRad="38100" dist="38100" dir="2700000" algn="tl">
                    <a:srgbClr val="000000">
                      <a:alpha val="43137"/>
                    </a:srgbClr>
                  </a:outerShdw>
                </a:effectLst>
              </a:rPr>
              <a:t>. These </a:t>
            </a:r>
            <a:r>
              <a:rPr lang="de-DE" sz="2400" dirty="0" err="1">
                <a:effectLst>
                  <a:outerShdw blurRad="38100" dist="38100" dir="2700000" algn="tl">
                    <a:srgbClr val="000000">
                      <a:alpha val="43137"/>
                    </a:srgbClr>
                  </a:outerShdw>
                </a:effectLst>
              </a:rPr>
              <a:t>need</a:t>
            </a:r>
            <a:r>
              <a:rPr lang="de-DE" sz="2400" dirty="0">
                <a:effectLst>
                  <a:outerShdw blurRad="38100" dist="38100" dir="2700000" algn="tl">
                    <a:srgbClr val="000000">
                      <a:alpha val="43137"/>
                    </a:srgbClr>
                  </a:outerShdw>
                </a:effectLst>
              </a:rPr>
              <a:t> not </a:t>
            </a:r>
            <a:r>
              <a:rPr lang="de-DE" sz="2400" dirty="0" err="1">
                <a:effectLst>
                  <a:outerShdw blurRad="38100" dist="38100" dir="2700000" algn="tl">
                    <a:srgbClr val="000000">
                      <a:alpha val="43137"/>
                    </a:srgbClr>
                  </a:outerShdw>
                </a:effectLst>
              </a:rPr>
              <a:t>necessarily</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be</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tested</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and</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usually</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are</a:t>
            </a:r>
            <a:r>
              <a:rPr lang="de-DE" sz="2400" dirty="0">
                <a:effectLst>
                  <a:outerShdw blurRad="38100" dist="38100" dir="2700000" algn="tl">
                    <a:srgbClr val="000000">
                      <a:alpha val="43137"/>
                    </a:srgbClr>
                  </a:outerShdw>
                </a:effectLst>
              </a:rPr>
              <a:t> not.</a:t>
            </a:r>
          </a:p>
        </p:txBody>
      </p:sp>
      <p:sp>
        <p:nvSpPr>
          <p:cNvPr id="4" name="Rechteck 3"/>
          <p:cNvSpPr/>
          <p:nvPr/>
        </p:nvSpPr>
        <p:spPr>
          <a:xfrm>
            <a:off x="539750" y="2276475"/>
            <a:ext cx="8135938" cy="1846263"/>
          </a:xfrm>
          <a:prstGeom prst="rect">
            <a:avLst/>
          </a:prstGeom>
        </p:spPr>
        <p:txBody>
          <a:bodyPr>
            <a:spAutoFit/>
          </a:bodyPr>
          <a:lstStyle/>
          <a:p>
            <a:pPr>
              <a:defRPr/>
            </a:pPr>
            <a:r>
              <a:rPr lang="de-DE" sz="2400" dirty="0">
                <a:effectLst>
                  <a:outerShdw blurRad="38100" dist="38100" dir="2700000" algn="tl">
                    <a:srgbClr val="000000">
                      <a:alpha val="43137"/>
                    </a:srgbClr>
                  </a:outerShdw>
                </a:effectLst>
              </a:rPr>
              <a:t>ICAO Level 4 </a:t>
            </a:r>
            <a:r>
              <a:rPr lang="de-DE" sz="2400" dirty="0" err="1">
                <a:effectLst>
                  <a:outerShdw blurRad="38100" dist="38100" dir="2700000" algn="tl">
                    <a:srgbClr val="000000">
                      <a:alpha val="43137"/>
                    </a:srgbClr>
                  </a:outerShdw>
                </a:effectLst>
              </a:rPr>
              <a:t>descriptors</a:t>
            </a:r>
            <a:r>
              <a:rPr lang="de-DE" sz="2400" dirty="0">
                <a:effectLst>
                  <a:outerShdw blurRad="38100" dist="38100" dir="2700000" algn="tl">
                    <a:srgbClr val="000000">
                      <a:alpha val="43137"/>
                    </a:srgbClr>
                  </a:outerShdw>
                </a:effectLst>
              </a:rPr>
              <a:t> do: „C</a:t>
            </a:r>
            <a:r>
              <a:rPr lang="en-US" sz="2400" dirty="0" err="1">
                <a:effectLst>
                  <a:outerShdw blurRad="38100" dist="38100" dir="2700000" algn="tl">
                    <a:srgbClr val="000000">
                      <a:alpha val="43137"/>
                    </a:srgbClr>
                  </a:outerShdw>
                </a:effectLst>
              </a:rPr>
              <a:t>omprehension</a:t>
            </a:r>
            <a:r>
              <a:rPr lang="en-US" sz="2400" dirty="0">
                <a:effectLst>
                  <a:outerShdw blurRad="38100" dist="38100" dir="2700000" algn="tl">
                    <a:srgbClr val="000000">
                      <a:alpha val="43137"/>
                    </a:srgbClr>
                  </a:outerShdw>
                </a:effectLst>
              </a:rPr>
              <a:t> is mostly accurate on common, concrete, and work related topics </a:t>
            </a:r>
            <a:r>
              <a:rPr lang="en-US" sz="2400" dirty="0">
                <a:solidFill>
                  <a:srgbClr val="0000FF"/>
                </a:solidFill>
                <a:effectLst>
                  <a:outerShdw blurRad="38100" dist="38100" dir="2700000" algn="tl">
                    <a:srgbClr val="000000">
                      <a:alpha val="43137"/>
                    </a:srgbClr>
                  </a:outerShdw>
                </a:effectLst>
              </a:rPr>
              <a:t>when the accent or variety used is sufficiently intelligible for an international community of </a:t>
            </a:r>
            <a:r>
              <a:rPr lang="de-DE" sz="2400" dirty="0" err="1">
                <a:solidFill>
                  <a:srgbClr val="0000FF"/>
                </a:solidFill>
                <a:effectLst>
                  <a:outerShdw blurRad="38100" dist="38100" dir="2700000" algn="tl">
                    <a:srgbClr val="000000">
                      <a:alpha val="43137"/>
                    </a:srgbClr>
                  </a:outerShdw>
                </a:effectLst>
              </a:rPr>
              <a:t>users</a:t>
            </a:r>
            <a:r>
              <a:rPr lang="de-DE" sz="2400" dirty="0">
                <a:effectLst>
                  <a:outerShdw blurRad="38100" dist="38100" dir="2700000" algn="tl">
                    <a:srgbClr val="000000">
                      <a:alpha val="43137"/>
                    </a:srgbClr>
                  </a:outerShdw>
                </a:effectLst>
              </a:rPr>
              <a:t>.“</a:t>
            </a:r>
          </a:p>
          <a:p>
            <a:pPr>
              <a:defRPr/>
            </a:pPr>
            <a:r>
              <a:rPr lang="de-DE" dirty="0"/>
              <a:t> </a:t>
            </a:r>
          </a:p>
        </p:txBody>
      </p:sp>
      <p:sp>
        <p:nvSpPr>
          <p:cNvPr id="5" name="Rechteck 4"/>
          <p:cNvSpPr/>
          <p:nvPr/>
        </p:nvSpPr>
        <p:spPr>
          <a:xfrm>
            <a:off x="611188" y="3860800"/>
            <a:ext cx="7164387" cy="1200150"/>
          </a:xfrm>
          <a:prstGeom prst="rect">
            <a:avLst/>
          </a:prstGeom>
        </p:spPr>
        <p:txBody>
          <a:bodyPr>
            <a:spAutoFit/>
          </a:bodyPr>
          <a:lstStyle/>
          <a:p>
            <a:pPr>
              <a:defRPr/>
            </a:pPr>
            <a:r>
              <a:rPr lang="de-DE" sz="2400" dirty="0">
                <a:effectLst>
                  <a:outerShdw blurRad="38100" dist="38100" dir="2700000" algn="tl">
                    <a:srgbClr val="000000">
                      <a:alpha val="43137"/>
                    </a:srgbClr>
                  </a:outerShdw>
                </a:effectLst>
              </a:rPr>
              <a:t>ICAO Level 5 </a:t>
            </a:r>
            <a:r>
              <a:rPr lang="de-DE" sz="2400" dirty="0" err="1">
                <a:effectLst>
                  <a:outerShdw blurRad="38100" dist="38100" dir="2700000" algn="tl">
                    <a:srgbClr val="000000">
                      <a:alpha val="43137"/>
                    </a:srgbClr>
                  </a:outerShdw>
                </a:effectLst>
              </a:rPr>
              <a:t>descriptors</a:t>
            </a:r>
            <a:r>
              <a:rPr lang="de-DE" sz="2400" dirty="0">
                <a:effectLst>
                  <a:outerShdw blurRad="38100" dist="38100" dir="2700000" algn="tl">
                    <a:srgbClr val="000000">
                      <a:alpha val="43137"/>
                    </a:srgbClr>
                  </a:outerShdw>
                </a:effectLst>
              </a:rPr>
              <a:t>: „</a:t>
            </a:r>
            <a:r>
              <a:rPr lang="de-DE" sz="2400" dirty="0">
                <a:solidFill>
                  <a:srgbClr val="0000FF"/>
                </a:solidFill>
                <a:effectLst>
                  <a:outerShdw blurRad="38100" dist="38100" dir="2700000" algn="tl">
                    <a:srgbClr val="000000">
                      <a:alpha val="43137"/>
                    </a:srgbClr>
                  </a:outerShdw>
                </a:effectLst>
              </a:rPr>
              <a:t>Is </a:t>
            </a:r>
            <a:r>
              <a:rPr lang="de-DE" sz="2400" dirty="0" err="1">
                <a:solidFill>
                  <a:srgbClr val="0000FF"/>
                </a:solidFill>
                <a:effectLst>
                  <a:outerShdw blurRad="38100" dist="38100" dir="2700000" algn="tl">
                    <a:srgbClr val="000000">
                      <a:alpha val="43137"/>
                    </a:srgbClr>
                  </a:outerShdw>
                </a:effectLst>
              </a:rPr>
              <a:t>able</a:t>
            </a:r>
            <a:r>
              <a:rPr lang="de-DE" sz="2400" dirty="0">
                <a:solidFill>
                  <a:srgbClr val="0000FF"/>
                </a:solidFill>
                <a:effectLst>
                  <a:outerShdw blurRad="38100" dist="38100" dir="2700000" algn="tl">
                    <a:srgbClr val="000000">
                      <a:alpha val="43137"/>
                    </a:srgbClr>
                  </a:outerShdw>
                </a:effectLst>
              </a:rPr>
              <a:t> </a:t>
            </a:r>
            <a:r>
              <a:rPr lang="de-DE" sz="2400" dirty="0" err="1">
                <a:solidFill>
                  <a:srgbClr val="0000FF"/>
                </a:solidFill>
                <a:effectLst>
                  <a:outerShdw blurRad="38100" dist="38100" dir="2700000" algn="tl">
                    <a:srgbClr val="000000">
                      <a:alpha val="43137"/>
                    </a:srgbClr>
                  </a:outerShdw>
                </a:effectLst>
              </a:rPr>
              <a:t>to</a:t>
            </a:r>
            <a:r>
              <a:rPr lang="de-DE" sz="2400" dirty="0">
                <a:solidFill>
                  <a:srgbClr val="0000FF"/>
                </a:solidFill>
                <a:effectLst>
                  <a:outerShdw blurRad="38100" dist="38100" dir="2700000" algn="tl">
                    <a:srgbClr val="000000">
                      <a:alpha val="43137"/>
                    </a:srgbClr>
                  </a:outerShdw>
                </a:effectLst>
              </a:rPr>
              <a:t> </a:t>
            </a:r>
            <a:r>
              <a:rPr lang="en-US" sz="2400" dirty="0">
                <a:solidFill>
                  <a:srgbClr val="0000FF"/>
                </a:solidFill>
                <a:effectLst>
                  <a:outerShdw blurRad="38100" dist="38100" dir="2700000" algn="tl">
                    <a:srgbClr val="000000">
                      <a:alpha val="43137"/>
                    </a:srgbClr>
                  </a:outerShdw>
                </a:effectLst>
              </a:rPr>
              <a:t>comprehend a range of speech varieties (dialect and/or accent) or registers.”</a:t>
            </a:r>
            <a:endParaRPr lang="de-DE" sz="2400" dirty="0">
              <a:solidFill>
                <a:srgbClr val="0000FF"/>
              </a:solidFill>
              <a:effectLst>
                <a:outerShdw blurRad="38100" dist="38100" dir="2700000" algn="tl">
                  <a:srgbClr val="000000">
                    <a:alpha val="43137"/>
                  </a:srgbClr>
                </a:outerShdw>
              </a:effectLst>
            </a:endParaRPr>
          </a:p>
        </p:txBody>
      </p:sp>
      <p:sp>
        <p:nvSpPr>
          <p:cNvPr id="6" name="Rechteck 5"/>
          <p:cNvSpPr/>
          <p:nvPr/>
        </p:nvSpPr>
        <p:spPr>
          <a:xfrm>
            <a:off x="684213" y="5013325"/>
            <a:ext cx="7164387" cy="1570038"/>
          </a:xfrm>
          <a:prstGeom prst="rect">
            <a:avLst/>
          </a:prstGeom>
        </p:spPr>
        <p:txBody>
          <a:bodyPr>
            <a:spAutoFit/>
          </a:bodyPr>
          <a:lstStyle/>
          <a:p>
            <a:pPr>
              <a:defRPr/>
            </a:pPr>
            <a:r>
              <a:rPr lang="de-DE" sz="2400" dirty="0" err="1">
                <a:effectLst>
                  <a:outerShdw blurRad="38100" dist="38100" dir="2700000" algn="tl">
                    <a:srgbClr val="000000">
                      <a:alpha val="43137"/>
                    </a:srgbClr>
                  </a:outerShdw>
                </a:effectLst>
              </a:rPr>
              <a:t>Consequence</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for</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test</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developers</a:t>
            </a:r>
            <a:r>
              <a:rPr lang="de-DE" sz="2400" dirty="0">
                <a:effectLst>
                  <a:outerShdw blurRad="38100" dist="38100" dir="2700000" algn="tl">
                    <a:srgbClr val="000000">
                      <a:alpha val="43137"/>
                    </a:srgbClr>
                  </a:outerShdw>
                </a:effectLst>
              </a:rPr>
              <a:t>: ICAO Level 4 </a:t>
            </a:r>
            <a:r>
              <a:rPr lang="de-DE" sz="2400" dirty="0" err="1">
                <a:effectLst>
                  <a:outerShdw blurRad="38100" dist="38100" dir="2700000" algn="tl">
                    <a:srgbClr val="000000">
                      <a:alpha val="43137"/>
                    </a:srgbClr>
                  </a:outerShdw>
                </a:effectLst>
              </a:rPr>
              <a:t>and</a:t>
            </a:r>
            <a:r>
              <a:rPr lang="de-DE" sz="2400" dirty="0">
                <a:effectLst>
                  <a:outerShdw blurRad="38100" dist="38100" dir="2700000" algn="tl">
                    <a:srgbClr val="000000">
                      <a:alpha val="43137"/>
                    </a:srgbClr>
                  </a:outerShdw>
                </a:effectLst>
              </a:rPr>
              <a:t> 5 </a:t>
            </a:r>
            <a:r>
              <a:rPr lang="de-DE" sz="2400" dirty="0" err="1">
                <a:effectLst>
                  <a:outerShdw blurRad="38100" dist="38100" dir="2700000" algn="tl">
                    <a:srgbClr val="000000">
                      <a:alpha val="43137"/>
                    </a:srgbClr>
                  </a:outerShdw>
                </a:effectLst>
              </a:rPr>
              <a:t>listening</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comprehension</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tests</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include</a:t>
            </a:r>
            <a:r>
              <a:rPr lang="de-DE" sz="2400" dirty="0">
                <a:effectLst>
                  <a:outerShdw blurRad="38100" dist="38100" dir="2700000" algn="tl">
                    <a:srgbClr val="000000">
                      <a:alpha val="43137"/>
                    </a:srgbClr>
                  </a:outerShdw>
                </a:effectLst>
              </a:rPr>
              <a:t> non-native </a:t>
            </a:r>
            <a:r>
              <a:rPr lang="de-DE" sz="2400" dirty="0" err="1">
                <a:effectLst>
                  <a:outerShdw blurRad="38100" dist="38100" dir="2700000" algn="tl">
                    <a:srgbClr val="000000">
                      <a:alpha val="43137"/>
                    </a:srgbClr>
                  </a:outerShdw>
                </a:effectLst>
              </a:rPr>
              <a:t>speaker</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texts</a:t>
            </a:r>
            <a:r>
              <a:rPr lang="de-DE" sz="2400" dirty="0">
                <a:effectLst>
                  <a:outerShdw blurRad="38100" dist="38100" dir="2700000" algn="tl">
                    <a:srgbClr val="000000">
                      <a:alpha val="43137"/>
                    </a:srgbClr>
                  </a:outerShdw>
                </a:effectLst>
              </a:rPr>
              <a:t> – </a:t>
            </a:r>
            <a:r>
              <a:rPr lang="de-DE" sz="2400" dirty="0" err="1">
                <a:effectLst>
                  <a:outerShdw blurRad="38100" dist="38100" dir="2700000" algn="tl">
                    <a:srgbClr val="000000">
                      <a:alpha val="43137"/>
                    </a:srgbClr>
                  </a:outerShdw>
                </a:effectLst>
              </a:rPr>
              <a:t>because</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these</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reflect</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the</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reality</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of</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the</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aviators</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workplace</a:t>
            </a:r>
            <a:r>
              <a:rPr lang="de-DE" sz="2400" dirty="0">
                <a:effectLst>
                  <a:outerShdw blurRad="38100" dist="38100" dir="2700000" algn="tl">
                    <a:srgbClr val="000000">
                      <a:alpha val="43137"/>
                    </a:srgbClr>
                  </a:outerShdw>
                </a:effectLst>
              </a:rPr>
              <a:t>.</a:t>
            </a:r>
          </a:p>
        </p:txBody>
      </p:sp>
      <p:sp>
        <p:nvSpPr>
          <p:cNvPr id="7" name="Rechteck 6"/>
          <p:cNvSpPr/>
          <p:nvPr/>
        </p:nvSpPr>
        <p:spPr>
          <a:xfrm>
            <a:off x="755650" y="476250"/>
            <a:ext cx="5976938" cy="461963"/>
          </a:xfrm>
          <a:prstGeom prst="rect">
            <a:avLst/>
          </a:prstGeom>
        </p:spPr>
        <p:txBody>
          <a:bodyPr>
            <a:spAutoFit/>
          </a:bodyPr>
          <a:lstStyle/>
          <a:p>
            <a:pPr>
              <a:defRPr/>
            </a:pPr>
            <a:r>
              <a:rPr lang="de-DE" sz="2400" dirty="0" err="1">
                <a:effectLst>
                  <a:outerShdw blurRad="38100" dist="38100" dir="2700000" algn="tl">
                    <a:srgbClr val="000000">
                      <a:alpha val="43137"/>
                    </a:srgbClr>
                  </a:outerShdw>
                </a:effectLst>
              </a:rPr>
              <a:t>What</a:t>
            </a:r>
            <a:r>
              <a:rPr lang="de-DE" sz="2400" dirty="0">
                <a:effectLst>
                  <a:outerShdw blurRad="38100" dist="38100" dir="2700000" algn="tl">
                    <a:srgbClr val="000000">
                      <a:alpha val="43137"/>
                    </a:srgbClr>
                  </a:outerShdw>
                </a:effectLst>
              </a:rPr>
              <a:t> do </a:t>
            </a:r>
            <a:r>
              <a:rPr lang="de-DE" sz="2400" dirty="0" err="1">
                <a:effectLst>
                  <a:outerShdw blurRad="38100" dist="38100" dir="2700000" algn="tl">
                    <a:srgbClr val="000000">
                      <a:alpha val="43137"/>
                    </a:srgbClr>
                  </a:outerShdw>
                </a:effectLst>
              </a:rPr>
              <a:t>other</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systems</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say</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about</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this</a:t>
            </a:r>
            <a:r>
              <a:rPr lang="de-DE" sz="2400" dirty="0">
                <a:effectLst>
                  <a:outerShdw blurRad="38100" dist="38100" dir="2700000" algn="tl">
                    <a:srgbClr val="000000">
                      <a:alpha val="43137"/>
                    </a:srgbClr>
                  </a:outerShdw>
                </a:effectLst>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1"/>
          </p:nvPr>
        </p:nvSpPr>
        <p:spPr/>
        <p:txBody>
          <a:bodyPr/>
          <a:lstStyle/>
          <a:p>
            <a:pPr>
              <a:defRPr/>
            </a:pPr>
            <a:fld id="{27877438-9A05-48A5-8122-697392A1A05B}" type="slidenum">
              <a:rPr lang="de-DE" smtClean="0"/>
              <a:pPr>
                <a:defRPr/>
              </a:pPr>
              <a:t>27</a:t>
            </a:fld>
            <a:endParaRPr lang="de-DE"/>
          </a:p>
        </p:txBody>
      </p:sp>
      <p:sp>
        <p:nvSpPr>
          <p:cNvPr id="3" name="Rechteck 2"/>
          <p:cNvSpPr/>
          <p:nvPr/>
        </p:nvSpPr>
        <p:spPr>
          <a:xfrm>
            <a:off x="468313" y="1125538"/>
            <a:ext cx="8135937" cy="1568450"/>
          </a:xfrm>
          <a:prstGeom prst="rect">
            <a:avLst/>
          </a:prstGeom>
        </p:spPr>
        <p:txBody>
          <a:bodyPr>
            <a:spAutoFit/>
          </a:bodyPr>
          <a:lstStyle/>
          <a:p>
            <a:pPr>
              <a:defRPr/>
            </a:pPr>
            <a:r>
              <a:rPr lang="de-DE" sz="2400" dirty="0">
                <a:effectLst>
                  <a:outerShdw blurRad="38100" dist="38100" dir="2700000" algn="tl">
                    <a:srgbClr val="000000">
                      <a:alpha val="43137"/>
                    </a:srgbClr>
                  </a:outerShdw>
                </a:effectLst>
              </a:rPr>
              <a:t>The </a:t>
            </a:r>
            <a:r>
              <a:rPr lang="de-DE" sz="2400" dirty="0" err="1">
                <a:effectLst>
                  <a:outerShdw blurRad="38100" dist="38100" dir="2700000" algn="tl">
                    <a:srgbClr val="000000">
                      <a:alpha val="43137"/>
                    </a:srgbClr>
                  </a:outerShdw>
                </a:effectLst>
              </a:rPr>
              <a:t>content</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goals</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of</a:t>
            </a:r>
            <a:r>
              <a:rPr lang="de-DE" sz="2400" dirty="0">
                <a:effectLst>
                  <a:outerShdw blurRad="38100" dist="38100" dir="2700000" algn="tl">
                    <a:srgbClr val="000000">
                      <a:alpha val="43137"/>
                    </a:srgbClr>
                  </a:outerShdw>
                </a:effectLst>
              </a:rPr>
              <a:t> </a:t>
            </a:r>
            <a:r>
              <a:rPr lang="de-DE" sz="2400" b="1" dirty="0" err="1">
                <a:effectLst>
                  <a:outerShdw blurRad="38100" dist="38100" dir="2700000" algn="tl">
                    <a:srgbClr val="000000">
                      <a:alpha val="43137"/>
                    </a:srgbClr>
                  </a:outerShdw>
                </a:effectLst>
              </a:rPr>
              <a:t>higher</a:t>
            </a:r>
            <a:r>
              <a:rPr lang="de-DE" sz="2400" dirty="0">
                <a:effectLst>
                  <a:outerShdw blurRad="38100" dist="38100" dir="2700000" algn="tl">
                    <a:srgbClr val="000000">
                      <a:alpha val="43137"/>
                    </a:srgbClr>
                  </a:outerShdw>
                </a:effectLst>
              </a:rPr>
              <a:t> STANAG 6001 </a:t>
            </a:r>
            <a:r>
              <a:rPr lang="de-DE" sz="2400" dirty="0" err="1">
                <a:effectLst>
                  <a:outerShdw blurRad="38100" dist="38100" dir="2700000" algn="tl">
                    <a:srgbClr val="000000">
                      <a:alpha val="43137"/>
                    </a:srgbClr>
                  </a:outerShdw>
                </a:effectLst>
              </a:rPr>
              <a:t>levels</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require</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comprehension</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of</a:t>
            </a:r>
            <a:r>
              <a:rPr lang="de-DE" sz="2400" dirty="0">
                <a:effectLst>
                  <a:outerShdw blurRad="38100" dist="38100" dir="2700000" algn="tl">
                    <a:srgbClr val="000000">
                      <a:alpha val="43137"/>
                    </a:srgbClr>
                  </a:outerShdw>
                </a:effectLst>
              </a:rPr>
              <a:t> a </a:t>
            </a:r>
            <a:r>
              <a:rPr lang="de-DE" sz="2400" dirty="0" err="1">
                <a:effectLst>
                  <a:outerShdw blurRad="38100" dist="38100" dir="2700000" algn="tl">
                    <a:srgbClr val="000000">
                      <a:alpha val="43137"/>
                    </a:srgbClr>
                  </a:outerShdw>
                </a:effectLst>
              </a:rPr>
              <a:t>broader</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range</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of</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language</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used</a:t>
            </a:r>
            <a:r>
              <a:rPr lang="de-DE" sz="2400" dirty="0">
                <a:effectLst>
                  <a:outerShdw blurRad="38100" dist="38100" dir="2700000" algn="tl">
                    <a:srgbClr val="000000">
                      <a:alpha val="43137"/>
                    </a:srgbClr>
                  </a:outerShdw>
                </a:effectLst>
              </a:rPr>
              <a:t> in an international </a:t>
            </a:r>
            <a:r>
              <a:rPr lang="de-DE" sz="2400" dirty="0" err="1">
                <a:effectLst>
                  <a:outerShdw blurRad="38100" dist="38100" dir="2700000" algn="tl">
                    <a:srgbClr val="000000">
                      <a:alpha val="43137"/>
                    </a:srgbClr>
                  </a:outerShdw>
                </a:effectLst>
              </a:rPr>
              <a:t>community</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This</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implies</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including</a:t>
            </a:r>
            <a:r>
              <a:rPr lang="de-DE" sz="2400" dirty="0">
                <a:effectLst>
                  <a:outerShdw blurRad="38100" dist="38100" dir="2700000" algn="tl">
                    <a:srgbClr val="000000">
                      <a:alpha val="43137"/>
                    </a:srgbClr>
                  </a:outerShdw>
                </a:effectLst>
              </a:rPr>
              <a:t> non-native </a:t>
            </a:r>
            <a:r>
              <a:rPr lang="de-DE" sz="2400" dirty="0" err="1">
                <a:effectLst>
                  <a:outerShdw blurRad="38100" dist="38100" dir="2700000" algn="tl">
                    <a:srgbClr val="000000">
                      <a:alpha val="43137"/>
                    </a:srgbClr>
                  </a:outerShdw>
                </a:effectLst>
              </a:rPr>
              <a:t>speaker</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samples</a:t>
            </a:r>
            <a:r>
              <a:rPr lang="de-DE" sz="2400" dirty="0">
                <a:effectLst>
                  <a:outerShdw blurRad="38100" dist="38100" dir="2700000" algn="tl">
                    <a:srgbClr val="000000">
                      <a:alpha val="43137"/>
                    </a:srgbClr>
                  </a:outerShdw>
                </a:effectLst>
              </a:rPr>
              <a:t>.</a:t>
            </a:r>
          </a:p>
        </p:txBody>
      </p:sp>
      <p:sp>
        <p:nvSpPr>
          <p:cNvPr id="4" name="Rechteck 3"/>
          <p:cNvSpPr/>
          <p:nvPr/>
        </p:nvSpPr>
        <p:spPr>
          <a:xfrm>
            <a:off x="539750" y="2708275"/>
            <a:ext cx="8135938" cy="1847850"/>
          </a:xfrm>
          <a:prstGeom prst="rect">
            <a:avLst/>
          </a:prstGeom>
        </p:spPr>
        <p:txBody>
          <a:bodyPr>
            <a:spAutoFit/>
          </a:bodyPr>
          <a:lstStyle/>
          <a:p>
            <a:pPr>
              <a:defRPr/>
            </a:pPr>
            <a:r>
              <a:rPr lang="de-DE" sz="2400" dirty="0" err="1">
                <a:effectLst>
                  <a:outerShdw blurRad="38100" dist="38100" dir="2700000" algn="tl">
                    <a:srgbClr val="000000">
                      <a:alpha val="43137"/>
                    </a:srgbClr>
                  </a:outerShdw>
                </a:effectLst>
              </a:rPr>
              <a:t>Should</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testing</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i.a.w</a:t>
            </a:r>
            <a:r>
              <a:rPr lang="de-DE" sz="2400" dirty="0">
                <a:effectLst>
                  <a:outerShdw blurRad="38100" dist="38100" dir="2700000" algn="tl">
                    <a:srgbClr val="000000">
                      <a:alpha val="43137"/>
                    </a:srgbClr>
                  </a:outerShdw>
                </a:effectLst>
              </a:rPr>
              <a:t> STANAG 6001 </a:t>
            </a:r>
            <a:r>
              <a:rPr lang="de-DE" sz="2400" dirty="0" err="1">
                <a:effectLst>
                  <a:outerShdw blurRad="38100" dist="38100" dir="2700000" algn="tl">
                    <a:srgbClr val="000000">
                      <a:alpha val="43137"/>
                    </a:srgbClr>
                  </a:outerShdw>
                </a:effectLst>
              </a:rPr>
              <a:t>at</a:t>
            </a:r>
            <a:r>
              <a:rPr lang="de-DE" sz="2400" dirty="0">
                <a:effectLst>
                  <a:outerShdw blurRad="38100" dist="38100" dir="2700000" algn="tl">
                    <a:srgbClr val="000000">
                      <a:alpha val="43137"/>
                    </a:srgbClr>
                  </a:outerShdw>
                </a:effectLst>
              </a:rPr>
              <a:t> Levels 3 &amp; 4 also </a:t>
            </a:r>
            <a:r>
              <a:rPr lang="de-DE" sz="2400" dirty="0" err="1">
                <a:effectLst>
                  <a:outerShdw blurRad="38100" dist="38100" dir="2700000" algn="tl">
                    <a:srgbClr val="000000">
                      <a:alpha val="43137"/>
                    </a:srgbClr>
                  </a:outerShdw>
                </a:effectLst>
              </a:rPr>
              <a:t>reflect</a:t>
            </a:r>
            <a:r>
              <a:rPr lang="de-DE" sz="2400" dirty="0">
                <a:effectLst>
                  <a:outerShdw blurRad="38100" dist="38100" dir="2700000" algn="tl">
                    <a:srgbClr val="000000">
                      <a:alpha val="43137"/>
                    </a:srgbClr>
                  </a:outerShdw>
                </a:effectLst>
              </a:rPr>
              <a:t>  - </a:t>
            </a:r>
            <a:r>
              <a:rPr lang="de-DE" sz="2400" dirty="0" err="1">
                <a:effectLst>
                  <a:outerShdw blurRad="38100" dist="38100" dir="2700000" algn="tl">
                    <a:srgbClr val="000000">
                      <a:alpha val="43137"/>
                    </a:srgbClr>
                  </a:outerShdw>
                </a:effectLst>
              </a:rPr>
              <a:t>as</a:t>
            </a:r>
            <a:r>
              <a:rPr lang="de-DE" sz="2400" dirty="0">
                <a:effectLst>
                  <a:outerShdw blurRad="38100" dist="38100" dir="2700000" algn="tl">
                    <a:srgbClr val="000000">
                      <a:alpha val="43137"/>
                    </a:srgbClr>
                  </a:outerShdw>
                </a:effectLst>
              </a:rPr>
              <a:t> ICAO Level 4, 5 </a:t>
            </a:r>
            <a:r>
              <a:rPr lang="de-DE" sz="2400" dirty="0" err="1">
                <a:effectLst>
                  <a:outerShdw blurRad="38100" dist="38100" dir="2700000" algn="tl">
                    <a:srgbClr val="000000">
                      <a:alpha val="43137"/>
                    </a:srgbClr>
                  </a:outerShdw>
                </a:effectLst>
              </a:rPr>
              <a:t>and</a:t>
            </a:r>
            <a:r>
              <a:rPr lang="de-DE" sz="2400" dirty="0">
                <a:effectLst>
                  <a:outerShdw blurRad="38100" dist="38100" dir="2700000" algn="tl">
                    <a:srgbClr val="000000">
                      <a:alpha val="43137"/>
                    </a:srgbClr>
                  </a:outerShdw>
                </a:effectLst>
              </a:rPr>
              <a:t> 6 </a:t>
            </a:r>
            <a:r>
              <a:rPr lang="de-DE" sz="2400" dirty="0" err="1">
                <a:effectLst>
                  <a:outerShdw blurRad="38100" dist="38100" dir="2700000" algn="tl">
                    <a:srgbClr val="000000">
                      <a:alpha val="43137"/>
                    </a:srgbClr>
                  </a:outerShdw>
                </a:effectLst>
              </a:rPr>
              <a:t>testing</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does</a:t>
            </a:r>
            <a:r>
              <a:rPr lang="de-DE" sz="2400" dirty="0">
                <a:effectLst>
                  <a:outerShdw blurRad="38100" dist="38100" dir="2700000" algn="tl">
                    <a:srgbClr val="000000">
                      <a:alpha val="43137"/>
                    </a:srgbClr>
                  </a:outerShdw>
                </a:effectLst>
              </a:rPr>
              <a:t> – </a:t>
            </a:r>
            <a:r>
              <a:rPr lang="de-DE" sz="2400" dirty="0" err="1">
                <a:effectLst>
                  <a:outerShdw blurRad="38100" dist="38100" dir="2700000" algn="tl">
                    <a:srgbClr val="000000">
                      <a:alpha val="43137"/>
                    </a:srgbClr>
                  </a:outerShdw>
                </a:effectLst>
              </a:rPr>
              <a:t>the</a:t>
            </a:r>
            <a:r>
              <a:rPr lang="de-DE" sz="2400" dirty="0">
                <a:effectLst>
                  <a:outerShdw blurRad="38100" dist="38100" dir="2700000" algn="tl">
                    <a:srgbClr val="000000">
                      <a:alpha val="43137"/>
                    </a:srgbClr>
                  </a:outerShdw>
                </a:effectLst>
              </a:rPr>
              <a:t> operational </a:t>
            </a:r>
            <a:r>
              <a:rPr lang="de-DE" sz="2400" dirty="0" err="1">
                <a:effectLst>
                  <a:outerShdw blurRad="38100" dist="38100" dir="2700000" algn="tl">
                    <a:srgbClr val="000000">
                      <a:alpha val="43137"/>
                    </a:srgbClr>
                  </a:outerShdw>
                </a:effectLst>
              </a:rPr>
              <a:t>need</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to</a:t>
            </a:r>
            <a:r>
              <a:rPr lang="de-DE" sz="2400" dirty="0">
                <a:effectLst>
                  <a:outerShdw blurRad="38100" dist="38100" dir="2700000" algn="tl">
                    <a:srgbClr val="000000">
                      <a:alpha val="43137"/>
                    </a:srgbClr>
                  </a:outerShdw>
                </a:effectLst>
              </a:rPr>
              <a:t> </a:t>
            </a:r>
            <a:r>
              <a:rPr lang="de-DE" sz="2400" dirty="0" err="1">
                <a:solidFill>
                  <a:srgbClr val="0000FF"/>
                </a:solidFill>
                <a:effectLst>
                  <a:outerShdw blurRad="38100" dist="38100" dir="2700000" algn="tl">
                    <a:srgbClr val="000000">
                      <a:alpha val="43137"/>
                    </a:srgbClr>
                  </a:outerShdw>
                </a:effectLst>
              </a:rPr>
              <a:t>to</a:t>
            </a:r>
            <a:r>
              <a:rPr lang="de-DE" sz="2400" dirty="0">
                <a:solidFill>
                  <a:srgbClr val="0000FF"/>
                </a:solidFill>
                <a:effectLst>
                  <a:outerShdw blurRad="38100" dist="38100" dir="2700000" algn="tl">
                    <a:srgbClr val="000000">
                      <a:alpha val="43137"/>
                    </a:srgbClr>
                  </a:outerShdw>
                </a:effectLst>
              </a:rPr>
              <a:t> </a:t>
            </a:r>
            <a:r>
              <a:rPr lang="en-US" sz="2400" dirty="0">
                <a:solidFill>
                  <a:srgbClr val="0000FF"/>
                </a:solidFill>
                <a:effectLst>
                  <a:outerShdw blurRad="38100" dist="38100" dir="2700000" algn="tl">
                    <a:srgbClr val="000000">
                      <a:alpha val="43137"/>
                    </a:srgbClr>
                  </a:outerShdw>
                </a:effectLst>
              </a:rPr>
              <a:t>comprehend a range of speech varieties – including  non-native speakers?</a:t>
            </a:r>
            <a:endParaRPr lang="de-DE" sz="2400" dirty="0">
              <a:effectLst>
                <a:outerShdw blurRad="38100" dist="38100" dir="2700000" algn="tl">
                  <a:srgbClr val="000000">
                    <a:alpha val="43137"/>
                  </a:srgbClr>
                </a:outerShdw>
              </a:effectLst>
            </a:endParaRPr>
          </a:p>
          <a:p>
            <a:pPr>
              <a:defRPr/>
            </a:pPr>
            <a:r>
              <a:rPr lang="de-DE" dirty="0"/>
              <a:t> </a:t>
            </a:r>
          </a:p>
        </p:txBody>
      </p:sp>
      <p:sp>
        <p:nvSpPr>
          <p:cNvPr id="5" name="Rechteck 4"/>
          <p:cNvSpPr/>
          <p:nvPr/>
        </p:nvSpPr>
        <p:spPr>
          <a:xfrm>
            <a:off x="539750" y="4365625"/>
            <a:ext cx="7632700" cy="1938338"/>
          </a:xfrm>
          <a:prstGeom prst="rect">
            <a:avLst/>
          </a:prstGeom>
        </p:spPr>
        <p:txBody>
          <a:bodyPr>
            <a:spAutoFit/>
          </a:bodyPr>
          <a:lstStyle/>
          <a:p>
            <a:pPr>
              <a:defRPr/>
            </a:pPr>
            <a:r>
              <a:rPr lang="de-DE" sz="2400" dirty="0" err="1">
                <a:effectLst>
                  <a:outerShdw blurRad="38100" dist="38100" dir="2700000" algn="tl">
                    <a:srgbClr val="000000">
                      <a:alpha val="43137"/>
                    </a:srgbClr>
                  </a:outerShdw>
                </a:effectLst>
              </a:rPr>
              <a:t>If</a:t>
            </a:r>
            <a:r>
              <a:rPr lang="de-DE" sz="2400" dirty="0">
                <a:effectLst>
                  <a:outerShdw blurRad="38100" dist="38100" dir="2700000" algn="tl">
                    <a:srgbClr val="000000">
                      <a:alpha val="43137"/>
                    </a:srgbClr>
                  </a:outerShdw>
                </a:effectLst>
              </a:rPr>
              <a:t> so – </a:t>
            </a:r>
            <a:r>
              <a:rPr lang="de-DE" sz="2400" dirty="0" err="1">
                <a:effectLst>
                  <a:outerShdw blurRad="38100" dist="38100" dir="2700000" algn="tl">
                    <a:srgbClr val="000000">
                      <a:alpha val="43137"/>
                    </a:srgbClr>
                  </a:outerShdw>
                </a:effectLst>
              </a:rPr>
              <a:t>should</a:t>
            </a:r>
            <a:r>
              <a:rPr lang="de-DE" sz="2400" dirty="0">
                <a:effectLst>
                  <a:outerShdw blurRad="38100" dist="38100" dir="2700000" algn="tl">
                    <a:srgbClr val="000000">
                      <a:alpha val="43137"/>
                    </a:srgbClr>
                  </a:outerShdw>
                </a:effectLst>
              </a:rPr>
              <a:t> national </a:t>
            </a:r>
            <a:r>
              <a:rPr lang="de-DE" sz="2400" dirty="0" err="1">
                <a:effectLst>
                  <a:outerShdw blurRad="38100" dist="38100" dir="2700000" algn="tl">
                    <a:srgbClr val="000000">
                      <a:alpha val="43137"/>
                    </a:srgbClr>
                  </a:outerShdw>
                </a:effectLst>
              </a:rPr>
              <a:t>testing</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i.a.w</a:t>
            </a:r>
            <a:r>
              <a:rPr lang="de-DE" sz="2400" dirty="0">
                <a:effectLst>
                  <a:outerShdw blurRad="38100" dist="38100" dir="2700000" algn="tl">
                    <a:srgbClr val="000000">
                      <a:alpha val="43137"/>
                    </a:srgbClr>
                  </a:outerShdw>
                </a:effectLst>
              </a:rPr>
              <a:t> STANAG 6001 </a:t>
            </a:r>
            <a:r>
              <a:rPr lang="de-DE" sz="2400" dirty="0" err="1">
                <a:effectLst>
                  <a:outerShdw blurRad="38100" dist="38100" dir="2700000" algn="tl">
                    <a:srgbClr val="000000">
                      <a:alpha val="43137"/>
                    </a:srgbClr>
                  </a:outerShdw>
                </a:effectLst>
              </a:rPr>
              <a:t>at</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higher</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levels</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take</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into</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account</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those</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other</a:t>
            </a:r>
            <a:r>
              <a:rPr lang="de-DE" sz="2400" dirty="0">
                <a:effectLst>
                  <a:outerShdw blurRad="38100" dist="38100" dir="2700000" algn="tl">
                    <a:srgbClr val="000000">
                      <a:alpha val="43137"/>
                    </a:srgbClr>
                  </a:outerShdw>
                </a:effectLst>
              </a:rPr>
              <a:t> L1 </a:t>
            </a:r>
            <a:r>
              <a:rPr lang="de-DE" sz="2400" dirty="0" err="1">
                <a:effectLst>
                  <a:outerShdw blurRad="38100" dist="38100" dir="2700000" algn="tl">
                    <a:srgbClr val="000000">
                      <a:alpha val="43137"/>
                    </a:srgbClr>
                  </a:outerShdw>
                </a:effectLst>
              </a:rPr>
              <a:t>speakers</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of</a:t>
            </a:r>
            <a:r>
              <a:rPr lang="de-DE" sz="2400" dirty="0">
                <a:effectLst>
                  <a:outerShdw blurRad="38100" dist="38100" dir="2700000" algn="tl">
                    <a:srgbClr val="000000">
                      <a:alpha val="43137"/>
                    </a:srgbClr>
                  </a:outerShdw>
                </a:effectLst>
              </a:rPr>
              <a:t> English </a:t>
            </a:r>
            <a:r>
              <a:rPr lang="de-DE" sz="2400" dirty="0" err="1">
                <a:effectLst>
                  <a:outerShdw blurRad="38100" dist="38100" dir="2700000" algn="tl">
                    <a:srgbClr val="000000">
                      <a:alpha val="43137"/>
                    </a:srgbClr>
                  </a:outerShdw>
                </a:effectLst>
              </a:rPr>
              <a:t>which</a:t>
            </a:r>
            <a:r>
              <a:rPr lang="de-DE" sz="2400" dirty="0">
                <a:effectLst>
                  <a:outerShdw blurRad="38100" dist="38100" dir="2700000" algn="tl">
                    <a:srgbClr val="000000">
                      <a:alpha val="43137"/>
                    </a:srgbClr>
                  </a:outerShdw>
                </a:effectLst>
              </a:rPr>
              <a:t> a) </a:t>
            </a:r>
            <a:r>
              <a:rPr lang="de-DE" sz="2400" dirty="0" err="1">
                <a:effectLst>
                  <a:outerShdw blurRad="38100" dist="38100" dir="2700000" algn="tl">
                    <a:srgbClr val="000000">
                      <a:alpha val="43137"/>
                    </a:srgbClr>
                  </a:outerShdw>
                </a:effectLst>
              </a:rPr>
              <a:t>are</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particulary</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problematic</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or</a:t>
            </a:r>
            <a:r>
              <a:rPr lang="de-DE" sz="2400" dirty="0">
                <a:effectLst>
                  <a:outerShdw blurRad="38100" dist="38100" dir="2700000" algn="tl">
                    <a:srgbClr val="000000">
                      <a:alpha val="43137"/>
                    </a:srgbClr>
                  </a:outerShdw>
                </a:effectLst>
              </a:rPr>
              <a:t> b) </a:t>
            </a:r>
            <a:r>
              <a:rPr lang="de-DE" sz="2400" dirty="0" err="1">
                <a:effectLst>
                  <a:outerShdw blurRad="38100" dist="38100" dir="2700000" algn="tl">
                    <a:srgbClr val="000000">
                      <a:alpha val="43137"/>
                    </a:srgbClr>
                  </a:outerShdw>
                </a:effectLst>
              </a:rPr>
              <a:t>with</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which</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they</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would</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most</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often</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interact</a:t>
            </a:r>
            <a:r>
              <a:rPr lang="de-DE" sz="2400" dirty="0">
                <a:effectLst>
                  <a:outerShdw blurRad="38100" dist="38100" dir="2700000" algn="tl">
                    <a:srgbClr val="000000">
                      <a:alpha val="43137"/>
                    </a:srgbClr>
                  </a:outerShdw>
                </a:effectLst>
              </a:rPr>
              <a:t>? </a:t>
            </a:r>
            <a:endParaRPr lang="de-DE" sz="2400" dirty="0">
              <a:solidFill>
                <a:srgbClr val="0000FF"/>
              </a:solidFill>
              <a:effectLst>
                <a:outerShdw blurRad="38100" dist="38100" dir="2700000" algn="tl">
                  <a:srgbClr val="000000">
                    <a:alpha val="43137"/>
                  </a:srgbClr>
                </a:outerShdw>
              </a:effectLst>
            </a:endParaRPr>
          </a:p>
        </p:txBody>
      </p:sp>
      <p:sp>
        <p:nvSpPr>
          <p:cNvPr id="7" name="Rechteck 6"/>
          <p:cNvSpPr/>
          <p:nvPr/>
        </p:nvSpPr>
        <p:spPr>
          <a:xfrm>
            <a:off x="755650" y="476250"/>
            <a:ext cx="5976938" cy="461963"/>
          </a:xfrm>
          <a:prstGeom prst="rect">
            <a:avLst/>
          </a:prstGeom>
        </p:spPr>
        <p:txBody>
          <a:bodyPr>
            <a:spAutoFit/>
          </a:bodyPr>
          <a:lstStyle/>
          <a:p>
            <a:pPr>
              <a:defRPr/>
            </a:pPr>
            <a:r>
              <a:rPr lang="de-DE" sz="2400" dirty="0">
                <a:effectLst>
                  <a:outerShdw blurRad="38100" dist="38100" dir="2700000" algn="tl">
                    <a:srgbClr val="000000">
                      <a:alpha val="43137"/>
                    </a:srgbClr>
                  </a:outerShdw>
                </a:effectLst>
              </a:rPr>
              <a:t>A </a:t>
            </a:r>
            <a:r>
              <a:rPr lang="de-DE" sz="2400" dirty="0" err="1">
                <a:effectLst>
                  <a:outerShdw blurRad="38100" dist="38100" dir="2700000" algn="tl">
                    <a:srgbClr val="000000">
                      <a:alpha val="43137"/>
                    </a:srgbClr>
                  </a:outerShdw>
                </a:effectLst>
              </a:rPr>
              <a:t>question</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instead</a:t>
            </a:r>
            <a:r>
              <a:rPr lang="de-DE" sz="2400" dirty="0">
                <a:effectLst>
                  <a:outerShdw blurRad="38100" dist="38100" dir="2700000" algn="tl">
                    <a:srgbClr val="000000">
                      <a:alpha val="43137"/>
                    </a:srgbClr>
                  </a:outerShdw>
                </a:effectLst>
              </a:rPr>
              <a:t> </a:t>
            </a:r>
            <a:r>
              <a:rPr lang="de-DE" sz="2400" dirty="0" err="1">
                <a:effectLst>
                  <a:outerShdw blurRad="38100" dist="38100" dir="2700000" algn="tl">
                    <a:srgbClr val="000000">
                      <a:alpha val="43137"/>
                    </a:srgbClr>
                  </a:outerShdw>
                </a:effectLst>
              </a:rPr>
              <a:t>of</a:t>
            </a:r>
            <a:r>
              <a:rPr lang="de-DE" sz="2400" dirty="0">
                <a:effectLst>
                  <a:outerShdw blurRad="38100" dist="38100" dir="2700000" algn="tl">
                    <a:srgbClr val="000000">
                      <a:alpha val="43137"/>
                    </a:srgbClr>
                  </a:outerShdw>
                </a:effectLst>
              </a:rPr>
              <a:t> a </a:t>
            </a:r>
            <a:r>
              <a:rPr lang="de-DE" sz="2400" dirty="0" err="1">
                <a:effectLst>
                  <a:outerShdw blurRad="38100" dist="38100" dir="2700000" algn="tl">
                    <a:srgbClr val="000000">
                      <a:alpha val="43137"/>
                    </a:srgbClr>
                  </a:outerShdw>
                </a:effectLst>
              </a:rPr>
              <a:t>summary</a:t>
            </a:r>
            <a:r>
              <a:rPr lang="de-DE" sz="2400" dirty="0">
                <a:effectLst>
                  <a:outerShdw blurRad="38100" dist="38100" dir="2700000" algn="tl">
                    <a:srgbClr val="000000">
                      <a:alpha val="43137"/>
                    </a:srgbClr>
                  </a:outerShdw>
                </a:effectLst>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de-DE" smtClean="0"/>
              <a:t>The End?</a:t>
            </a:r>
          </a:p>
        </p:txBody>
      </p:sp>
      <p:sp>
        <p:nvSpPr>
          <p:cNvPr id="29699" name="Rectangle 3"/>
          <p:cNvSpPr>
            <a:spLocks noGrp="1" noChangeArrowheads="1"/>
          </p:cNvSpPr>
          <p:nvPr>
            <p:ph type="body" idx="1"/>
          </p:nvPr>
        </p:nvSpPr>
        <p:spPr/>
        <p:txBody>
          <a:bodyPr/>
          <a:lstStyle/>
          <a:p>
            <a:endParaRPr lang="de-DE" smtClean="0"/>
          </a:p>
        </p:txBody>
      </p:sp>
      <p:pic>
        <p:nvPicPr>
          <p:cNvPr id="29700" name="Grafik 4" descr="Ram verb.JPG"/>
          <p:cNvPicPr>
            <a:picLocks noChangeAspect="1"/>
          </p:cNvPicPr>
          <p:nvPr/>
        </p:nvPicPr>
        <p:blipFill>
          <a:blip r:embed="rId2" cstate="print"/>
          <a:srcRect/>
          <a:stretch>
            <a:fillRect/>
          </a:stretch>
        </p:blipFill>
        <p:spPr bwMode="auto">
          <a:xfrm>
            <a:off x="1116013" y="981075"/>
            <a:ext cx="7270750" cy="5140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5" descr="File:Recycle001.svg"/>
          <p:cNvPicPr>
            <a:picLocks noChangeAspect="1" noChangeArrowheads="1"/>
          </p:cNvPicPr>
          <p:nvPr/>
        </p:nvPicPr>
        <p:blipFill>
          <a:blip r:embed="rId2" cstate="print"/>
          <a:srcRect/>
          <a:stretch>
            <a:fillRect/>
          </a:stretch>
        </p:blipFill>
        <p:spPr bwMode="auto">
          <a:xfrm>
            <a:off x="2195513" y="1196975"/>
            <a:ext cx="4921250" cy="46434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1"/>
          </p:nvPr>
        </p:nvSpPr>
        <p:spPr/>
        <p:txBody>
          <a:bodyPr/>
          <a:lstStyle/>
          <a:p>
            <a:pPr>
              <a:defRPr/>
            </a:pPr>
            <a:fld id="{E37EE7EC-D23E-44F6-8DF1-45E7EC03D9CB}" type="slidenum">
              <a:rPr lang="de-DE" smtClean="0"/>
              <a:pPr>
                <a:defRPr/>
              </a:pPr>
              <a:t>4</a:t>
            </a:fld>
            <a:endParaRPr lang="de-DE"/>
          </a:p>
        </p:txBody>
      </p:sp>
      <p:sp>
        <p:nvSpPr>
          <p:cNvPr id="4099" name="Rechteck 2"/>
          <p:cNvSpPr>
            <a:spLocks noChangeArrowheads="1"/>
          </p:cNvSpPr>
          <p:nvPr/>
        </p:nvSpPr>
        <p:spPr bwMode="auto">
          <a:xfrm>
            <a:off x="5327650" y="5229225"/>
            <a:ext cx="3816350" cy="822325"/>
          </a:xfrm>
          <a:prstGeom prst="rect">
            <a:avLst/>
          </a:prstGeom>
          <a:noFill/>
          <a:ln w="9525">
            <a:noFill/>
            <a:miter lim="800000"/>
            <a:headEnd/>
            <a:tailEnd/>
          </a:ln>
        </p:spPr>
        <p:txBody>
          <a:bodyPr>
            <a:spAutoFit/>
          </a:bodyPr>
          <a:lstStyle/>
          <a:p>
            <a:pPr algn="ctr">
              <a:spcBef>
                <a:spcPct val="5000"/>
              </a:spcBef>
            </a:pPr>
            <a:r>
              <a:rPr lang="de-DE" sz="2400">
                <a:solidFill>
                  <a:srgbClr val="000000"/>
                </a:solidFill>
              </a:rPr>
              <a:t>BILC STANAG 6001 Testing Conference</a:t>
            </a:r>
          </a:p>
        </p:txBody>
      </p:sp>
      <p:sp>
        <p:nvSpPr>
          <p:cNvPr id="4101" name="Rechteck 2"/>
          <p:cNvSpPr>
            <a:spLocks noChangeArrowheads="1"/>
          </p:cNvSpPr>
          <p:nvPr/>
        </p:nvSpPr>
        <p:spPr bwMode="auto">
          <a:xfrm>
            <a:off x="0" y="4941888"/>
            <a:ext cx="2843213" cy="1552575"/>
          </a:xfrm>
          <a:prstGeom prst="rect">
            <a:avLst/>
          </a:prstGeom>
          <a:noFill/>
          <a:ln w="9525">
            <a:noFill/>
            <a:miter lim="800000"/>
            <a:headEnd/>
            <a:tailEnd/>
          </a:ln>
        </p:spPr>
        <p:txBody>
          <a:bodyPr>
            <a:spAutoFit/>
          </a:bodyPr>
          <a:lstStyle/>
          <a:p>
            <a:pPr algn="ctr">
              <a:spcBef>
                <a:spcPct val="5000"/>
              </a:spcBef>
            </a:pPr>
            <a:r>
              <a:rPr lang="de-DE" sz="2400">
                <a:solidFill>
                  <a:srgbClr val="000000"/>
                </a:solidFill>
              </a:rPr>
              <a:t>Feedback and discussions with colleagues (ESL and non-ESL)</a:t>
            </a:r>
          </a:p>
        </p:txBody>
      </p:sp>
      <p:sp>
        <p:nvSpPr>
          <p:cNvPr id="4102" name="Rechteck 2"/>
          <p:cNvSpPr>
            <a:spLocks noChangeArrowheads="1"/>
          </p:cNvSpPr>
          <p:nvPr/>
        </p:nvSpPr>
        <p:spPr bwMode="auto">
          <a:xfrm>
            <a:off x="2916238" y="260350"/>
            <a:ext cx="2843212" cy="822325"/>
          </a:xfrm>
          <a:prstGeom prst="rect">
            <a:avLst/>
          </a:prstGeom>
          <a:noFill/>
          <a:ln w="9525">
            <a:noFill/>
            <a:miter lim="800000"/>
            <a:headEnd/>
            <a:tailEnd/>
          </a:ln>
        </p:spPr>
        <p:txBody>
          <a:bodyPr>
            <a:spAutoFit/>
          </a:bodyPr>
          <a:lstStyle/>
          <a:p>
            <a:pPr algn="ctr">
              <a:spcBef>
                <a:spcPct val="5000"/>
              </a:spcBef>
            </a:pPr>
            <a:r>
              <a:rPr lang="de-DE" sz="2400">
                <a:solidFill>
                  <a:srgbClr val="000000"/>
                </a:solidFill>
              </a:rPr>
              <a:t>Presentation at BILC Conference</a:t>
            </a:r>
          </a:p>
        </p:txBody>
      </p:sp>
      <p:pic>
        <p:nvPicPr>
          <p:cNvPr id="5126" name="Picture 7" descr="File:Recycle001.svg"/>
          <p:cNvPicPr>
            <a:picLocks noChangeAspect="1" noChangeArrowheads="1"/>
          </p:cNvPicPr>
          <p:nvPr/>
        </p:nvPicPr>
        <p:blipFill>
          <a:blip r:embed="rId2" cstate="print"/>
          <a:srcRect/>
          <a:stretch>
            <a:fillRect/>
          </a:stretch>
        </p:blipFill>
        <p:spPr bwMode="auto">
          <a:xfrm>
            <a:off x="1835150" y="1125538"/>
            <a:ext cx="4921250" cy="4643437"/>
          </a:xfrm>
          <a:prstGeom prst="rect">
            <a:avLst/>
          </a:prstGeom>
          <a:noFill/>
          <a:ln w="9525">
            <a:noFill/>
            <a:miter lim="800000"/>
            <a:headEnd/>
            <a:tailEnd/>
          </a:ln>
        </p:spPr>
      </p:pic>
      <p:sp>
        <p:nvSpPr>
          <p:cNvPr id="4104" name="Rechteck 2"/>
          <p:cNvSpPr>
            <a:spLocks noChangeArrowheads="1"/>
          </p:cNvSpPr>
          <p:nvPr/>
        </p:nvSpPr>
        <p:spPr bwMode="auto">
          <a:xfrm>
            <a:off x="5327650" y="2060575"/>
            <a:ext cx="3816350" cy="641350"/>
          </a:xfrm>
          <a:prstGeom prst="rect">
            <a:avLst/>
          </a:prstGeom>
          <a:noFill/>
          <a:ln w="9525">
            <a:noFill/>
            <a:miter lim="800000"/>
            <a:headEnd/>
            <a:tailEnd/>
          </a:ln>
        </p:spPr>
        <p:txBody>
          <a:bodyPr>
            <a:spAutoFit/>
          </a:bodyPr>
          <a:lstStyle/>
          <a:p>
            <a:pPr algn="ctr">
              <a:spcBef>
                <a:spcPct val="5000"/>
              </a:spcBef>
            </a:pPr>
            <a:r>
              <a:rPr lang="de-DE" sz="3600" b="1">
                <a:solidFill>
                  <a:srgbClr val="000000"/>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099"/>
                                        </p:tgtEl>
                                        <p:attrNameLst>
                                          <p:attrName>style.visibility</p:attrName>
                                        </p:attrNameLst>
                                      </p:cBhvr>
                                      <p:to>
                                        <p:strVal val="visible"/>
                                      </p:to>
                                    </p:set>
                                    <p:animEffect transition="in" filter="blinds(horizontal)">
                                      <p:cBhvr>
                                        <p:cTn id="7" dur="500"/>
                                        <p:tgtEl>
                                          <p:spTgt spid="409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101"/>
                                        </p:tgtEl>
                                        <p:attrNameLst>
                                          <p:attrName>style.visibility</p:attrName>
                                        </p:attrNameLst>
                                      </p:cBhvr>
                                      <p:to>
                                        <p:strVal val="visible"/>
                                      </p:to>
                                    </p:set>
                                    <p:animEffect transition="in" filter="blinds(horizontal)">
                                      <p:cBhvr>
                                        <p:cTn id="12" dur="500"/>
                                        <p:tgtEl>
                                          <p:spTgt spid="410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102"/>
                                        </p:tgtEl>
                                        <p:attrNameLst>
                                          <p:attrName>style.visibility</p:attrName>
                                        </p:attrNameLst>
                                      </p:cBhvr>
                                      <p:to>
                                        <p:strVal val="visible"/>
                                      </p:to>
                                    </p:set>
                                    <p:animEffect transition="in" filter="blinds(horizontal)">
                                      <p:cBhvr>
                                        <p:cTn id="17" dur="500"/>
                                        <p:tgtEl>
                                          <p:spTgt spid="4102"/>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4104"/>
                                        </p:tgtEl>
                                        <p:attrNameLst>
                                          <p:attrName>style.visibility</p:attrName>
                                        </p:attrNameLst>
                                      </p:cBhvr>
                                      <p:to>
                                        <p:strVal val="visible"/>
                                      </p:to>
                                    </p:set>
                                    <p:anim calcmode="lin" valueType="num">
                                      <p:cBhvr additive="base">
                                        <p:cTn id="22" dur="500" fill="hold"/>
                                        <p:tgtEl>
                                          <p:spTgt spid="4104"/>
                                        </p:tgtEl>
                                        <p:attrNameLst>
                                          <p:attrName>ppt_x</p:attrName>
                                        </p:attrNameLst>
                                      </p:cBhvr>
                                      <p:tavLst>
                                        <p:tav tm="0">
                                          <p:val>
                                            <p:strVal val="#ppt_x"/>
                                          </p:val>
                                        </p:tav>
                                        <p:tav tm="100000">
                                          <p:val>
                                            <p:strVal val="#ppt_x"/>
                                          </p:val>
                                        </p:tav>
                                      </p:tavLst>
                                    </p:anim>
                                    <p:anim calcmode="lin" valueType="num">
                                      <p:cBhvr additive="base">
                                        <p:cTn id="23" dur="500" fill="hold"/>
                                        <p:tgtEl>
                                          <p:spTgt spid="410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p:bldP spid="4101" grpId="0"/>
      <p:bldP spid="4102" grpId="0"/>
      <p:bldP spid="410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1"/>
          </p:nvPr>
        </p:nvSpPr>
        <p:spPr/>
        <p:txBody>
          <a:bodyPr/>
          <a:lstStyle/>
          <a:p>
            <a:pPr>
              <a:defRPr/>
            </a:pPr>
            <a:fld id="{88148BA1-5155-4551-9438-E4896E255F8A}" type="slidenum">
              <a:rPr lang="de-DE" smtClean="0"/>
              <a:pPr>
                <a:defRPr/>
              </a:pPr>
              <a:t>5</a:t>
            </a:fld>
            <a:endParaRPr lang="de-DE"/>
          </a:p>
        </p:txBody>
      </p:sp>
      <p:sp>
        <p:nvSpPr>
          <p:cNvPr id="3" name="Rechteck 2"/>
          <p:cNvSpPr/>
          <p:nvPr/>
        </p:nvSpPr>
        <p:spPr>
          <a:xfrm>
            <a:off x="755650" y="1052513"/>
            <a:ext cx="7777163" cy="585787"/>
          </a:xfrm>
          <a:prstGeom prst="rect">
            <a:avLst/>
          </a:prstGeom>
        </p:spPr>
        <p:txBody>
          <a:bodyPr>
            <a:spAutoFit/>
          </a:bodyPr>
          <a:lstStyle/>
          <a:p>
            <a:pPr>
              <a:defRPr/>
            </a:pPr>
            <a:r>
              <a:rPr lang="en-US" sz="3200" dirty="0">
                <a:effectLst>
                  <a:outerShdw blurRad="38100" dist="38100" dir="2700000" algn="tl">
                    <a:srgbClr val="000000">
                      <a:alpha val="43137"/>
                    </a:srgbClr>
                  </a:outerShdw>
                </a:effectLst>
              </a:rPr>
              <a:t>Meaning is constructed by the listener…</a:t>
            </a:r>
            <a:endParaRPr lang="de-DE" sz="3200" dirty="0">
              <a:effectLst>
                <a:outerShdw blurRad="38100" dist="38100" dir="2700000" algn="tl">
                  <a:srgbClr val="000000">
                    <a:alpha val="43137"/>
                  </a:srgbClr>
                </a:outerShdw>
              </a:effectLst>
            </a:endParaRPr>
          </a:p>
        </p:txBody>
      </p:sp>
      <p:sp>
        <p:nvSpPr>
          <p:cNvPr id="4" name="Rechteck 3"/>
          <p:cNvSpPr/>
          <p:nvPr/>
        </p:nvSpPr>
        <p:spPr>
          <a:xfrm>
            <a:off x="827088" y="1989138"/>
            <a:ext cx="7777162" cy="584200"/>
          </a:xfrm>
          <a:prstGeom prst="rect">
            <a:avLst/>
          </a:prstGeom>
        </p:spPr>
        <p:txBody>
          <a:bodyPr>
            <a:spAutoFit/>
          </a:bodyPr>
          <a:lstStyle/>
          <a:p>
            <a:pPr>
              <a:defRPr/>
            </a:pPr>
            <a:r>
              <a:rPr lang="en-US" sz="3200" dirty="0">
                <a:effectLst>
                  <a:outerShdw blurRad="38100" dist="38100" dir="2700000" algn="tl">
                    <a:srgbClr val="000000">
                      <a:alpha val="43137"/>
                    </a:srgbClr>
                  </a:outerShdw>
                </a:effectLst>
              </a:rPr>
              <a:t>…out of what s/he perceives s/he hears...</a:t>
            </a:r>
            <a:endParaRPr lang="de-DE" sz="3200" dirty="0">
              <a:effectLst>
                <a:outerShdw blurRad="38100" dist="38100" dir="2700000" algn="tl">
                  <a:srgbClr val="000000">
                    <a:alpha val="43137"/>
                  </a:srgbClr>
                </a:outerShdw>
              </a:effectLst>
            </a:endParaRPr>
          </a:p>
        </p:txBody>
      </p:sp>
      <p:sp>
        <p:nvSpPr>
          <p:cNvPr id="5" name="Rechteck 4"/>
          <p:cNvSpPr/>
          <p:nvPr/>
        </p:nvSpPr>
        <p:spPr>
          <a:xfrm>
            <a:off x="827088" y="2852738"/>
            <a:ext cx="7777162" cy="1077912"/>
          </a:xfrm>
          <a:prstGeom prst="rect">
            <a:avLst/>
          </a:prstGeom>
        </p:spPr>
        <p:txBody>
          <a:bodyPr>
            <a:spAutoFit/>
          </a:bodyPr>
          <a:lstStyle/>
          <a:p>
            <a:pPr>
              <a:defRPr/>
            </a:pPr>
            <a:r>
              <a:rPr lang="en-US" sz="3200" dirty="0">
                <a:effectLst>
                  <a:outerShdw blurRad="38100" dist="38100" dir="2700000" algn="tl">
                    <a:srgbClr val="000000">
                      <a:alpha val="43137"/>
                    </a:srgbClr>
                  </a:outerShdw>
                </a:effectLst>
              </a:rPr>
              <a:t>…which is then made to fit into language models the listener knows.</a:t>
            </a:r>
            <a:endParaRPr lang="de-DE" sz="32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1"/>
          </p:nvPr>
        </p:nvSpPr>
        <p:spPr/>
        <p:txBody>
          <a:bodyPr/>
          <a:lstStyle/>
          <a:p>
            <a:pPr>
              <a:defRPr/>
            </a:pPr>
            <a:fld id="{0ECD254B-6CBD-4A00-B266-A4FFBD975467}" type="slidenum">
              <a:rPr lang="de-DE" smtClean="0"/>
              <a:pPr>
                <a:defRPr/>
              </a:pPr>
              <a:t>6</a:t>
            </a:fld>
            <a:endParaRPr lang="de-DE"/>
          </a:p>
        </p:txBody>
      </p:sp>
      <p:sp>
        <p:nvSpPr>
          <p:cNvPr id="7171" name="Rechteck 2"/>
          <p:cNvSpPr>
            <a:spLocks noChangeArrowheads="1"/>
          </p:cNvSpPr>
          <p:nvPr/>
        </p:nvSpPr>
        <p:spPr bwMode="auto">
          <a:xfrm>
            <a:off x="827088" y="2997200"/>
            <a:ext cx="7489825" cy="2862263"/>
          </a:xfrm>
          <a:prstGeom prst="rect">
            <a:avLst/>
          </a:prstGeom>
          <a:noFill/>
          <a:ln w="9525">
            <a:noFill/>
            <a:miter lim="800000"/>
            <a:headEnd/>
            <a:tailEnd/>
          </a:ln>
        </p:spPr>
        <p:txBody>
          <a:bodyPr>
            <a:spAutoFit/>
          </a:bodyPr>
          <a:lstStyle/>
          <a:p>
            <a:r>
              <a:rPr lang="en-US" i="1"/>
              <a:t>Hammer:</a:t>
            </a:r>
            <a:r>
              <a:rPr lang="en-US"/>
              <a:t> Now, here is a little peninsula, and, eh, here is a viaduct leading over to the mainland. </a:t>
            </a:r>
          </a:p>
          <a:p>
            <a:r>
              <a:rPr lang="en-US" i="1"/>
              <a:t>Chico:</a:t>
            </a:r>
            <a:r>
              <a:rPr lang="en-US"/>
              <a:t> Why a duck? </a:t>
            </a:r>
          </a:p>
          <a:p>
            <a:r>
              <a:rPr lang="en-US" i="1"/>
              <a:t>Hammer:</a:t>
            </a:r>
            <a:r>
              <a:rPr lang="en-US"/>
              <a:t> I'm alright, how are you? I say, here is a little peninsula, and here is a viaduct leading over to the mainland. </a:t>
            </a:r>
          </a:p>
          <a:p>
            <a:r>
              <a:rPr lang="en-US" i="1"/>
              <a:t>Chico:</a:t>
            </a:r>
            <a:r>
              <a:rPr lang="en-US"/>
              <a:t> Alright, why a duck? </a:t>
            </a:r>
          </a:p>
          <a:p>
            <a:r>
              <a:rPr lang="en-US" i="1"/>
              <a:t>Hammer:</a:t>
            </a:r>
            <a:r>
              <a:rPr lang="en-US"/>
              <a:t> (pause) I'm not playing "Ask Me Another," I say that's a viaduct. </a:t>
            </a:r>
          </a:p>
          <a:p>
            <a:r>
              <a:rPr lang="en-US" i="1"/>
              <a:t>Chico:</a:t>
            </a:r>
            <a:r>
              <a:rPr lang="en-US"/>
              <a:t> Alright! Why a duck? Why that...why a duck? Why a no chicken?</a:t>
            </a:r>
          </a:p>
          <a:p>
            <a:pPr algn="r"/>
            <a:r>
              <a:rPr lang="en-US" sz="1200" i="1"/>
              <a:t>The Cocoanuts, 1929</a:t>
            </a:r>
          </a:p>
        </p:txBody>
      </p:sp>
      <p:pic>
        <p:nvPicPr>
          <p:cNvPr id="7172" name="Picture 2"/>
          <p:cNvPicPr>
            <a:picLocks noChangeAspect="1" noChangeArrowheads="1"/>
          </p:cNvPicPr>
          <p:nvPr/>
        </p:nvPicPr>
        <p:blipFill>
          <a:blip r:embed="rId3" cstate="print"/>
          <a:srcRect/>
          <a:stretch>
            <a:fillRect/>
          </a:stretch>
        </p:blipFill>
        <p:spPr bwMode="auto">
          <a:xfrm>
            <a:off x="3059113" y="549275"/>
            <a:ext cx="2857500" cy="2324100"/>
          </a:xfrm>
          <a:prstGeom prst="rect">
            <a:avLst/>
          </a:prstGeom>
          <a:noFill/>
          <a:ln w="9525">
            <a:noFill/>
            <a:miter lim="800000"/>
            <a:headEnd/>
            <a:tailEnd/>
          </a:ln>
        </p:spPr>
      </p:pic>
      <p:pic>
        <p:nvPicPr>
          <p:cNvPr id="5" name="duck613.wav">
            <a:hlinkClick r:id="" action="ppaction://media"/>
          </p:cNvPr>
          <p:cNvPicPr>
            <a:picLocks noRot="1" noChangeAspect="1"/>
          </p:cNvPicPr>
          <p:nvPr>
            <a:wavAudioFile r:embed="rId1" name="duck.wav"/>
          </p:nvPr>
        </p:nvPicPr>
        <p:blipFill>
          <a:blip r:embed="rId4" cstate="print"/>
          <a:srcRect/>
          <a:stretch>
            <a:fillRect/>
          </a:stretch>
        </p:blipFill>
        <p:spPr bwMode="auto">
          <a:xfrm>
            <a:off x="6659563" y="2420938"/>
            <a:ext cx="304800" cy="304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nodeType="clickPar">
                      <p:stCondLst>
                        <p:cond delay="0"/>
                      </p:stCondLst>
                      <p:childTnLst>
                        <p:par>
                          <p:cTn id="4" fill="hold" nodeType="withGroup">
                            <p:stCondLst>
                              <p:cond delay="0"/>
                            </p:stCondLst>
                            <p:childTnLst>
                              <p:par>
                                <p:cTn id="5" presetID="1" presetClass="mediacall" presetSubtype="0" fill="hold" nodeType="clickEffect">
                                  <p:stCondLst>
                                    <p:cond delay="0"/>
                                  </p:stCondLst>
                                  <p:childTnLst>
                                    <p:cmd type="call" cmd="playFrom(0.0)">
                                      <p:cBhvr>
                                        <p:cTn id="6" dur="6422" fill="hold"/>
                                        <p:tgtEl>
                                          <p:spTgt spid="5"/>
                                        </p:tgtEl>
                                      </p:cBhvr>
                                    </p:cmd>
                                  </p:childTnLst>
                                </p:cTn>
                              </p:par>
                            </p:childTnLst>
                          </p:cTn>
                        </p:par>
                      </p:childTnLst>
                    </p:cTn>
                  </p:par>
                </p:childTnLst>
              </p:cTn>
              <p:nextCondLst>
                <p:cond evt="onClick" delay="0">
                  <p:tgtEl>
                    <p:spTgt spid="5"/>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1"/>
          </p:nvPr>
        </p:nvSpPr>
        <p:spPr/>
        <p:txBody>
          <a:bodyPr/>
          <a:lstStyle/>
          <a:p>
            <a:pPr>
              <a:defRPr/>
            </a:pPr>
            <a:fld id="{C2F4E12C-E206-47E4-877C-803570B3AE21}" type="slidenum">
              <a:rPr lang="de-DE" smtClean="0"/>
              <a:pPr>
                <a:defRPr/>
              </a:pPr>
              <a:t>7</a:t>
            </a:fld>
            <a:endParaRPr lang="de-DE"/>
          </a:p>
        </p:txBody>
      </p:sp>
      <p:sp>
        <p:nvSpPr>
          <p:cNvPr id="3" name="Rechteck 2"/>
          <p:cNvSpPr/>
          <p:nvPr/>
        </p:nvSpPr>
        <p:spPr>
          <a:xfrm>
            <a:off x="755650" y="1052513"/>
            <a:ext cx="7777163" cy="831850"/>
          </a:xfrm>
          <a:prstGeom prst="rect">
            <a:avLst/>
          </a:prstGeom>
        </p:spPr>
        <p:txBody>
          <a:bodyPr>
            <a:spAutoFit/>
          </a:bodyPr>
          <a:lstStyle/>
          <a:p>
            <a:pPr>
              <a:defRPr/>
            </a:pPr>
            <a:r>
              <a:rPr lang="en-US" sz="2400" dirty="0" err="1">
                <a:effectLst>
                  <a:outerShdw blurRad="38100" dist="38100" dir="2700000" algn="tl">
                    <a:srgbClr val="000000">
                      <a:alpha val="43137"/>
                    </a:srgbClr>
                  </a:outerShdw>
                </a:effectLst>
              </a:rPr>
              <a:t>Interlanguage</a:t>
            </a:r>
            <a:r>
              <a:rPr lang="en-US" sz="2400" dirty="0">
                <a:effectLst>
                  <a:outerShdw blurRad="38100" dist="38100" dir="2700000" algn="tl">
                    <a:srgbClr val="000000">
                      <a:alpha val="43137"/>
                    </a:srgbClr>
                  </a:outerShdw>
                </a:effectLst>
              </a:rPr>
              <a:t> miscommunication: Different perceptions of what is heard by speakers of different languages.</a:t>
            </a:r>
            <a:endParaRPr lang="de-DE" sz="2400" dirty="0">
              <a:effectLst>
                <a:outerShdw blurRad="38100" dist="38100" dir="2700000" algn="tl">
                  <a:srgbClr val="000000">
                    <a:alpha val="43137"/>
                  </a:srgbClr>
                </a:outerShdw>
              </a:effectLst>
            </a:endParaRPr>
          </a:p>
        </p:txBody>
      </p:sp>
      <p:sp>
        <p:nvSpPr>
          <p:cNvPr id="4" name="Rechteck 3"/>
          <p:cNvSpPr/>
          <p:nvPr/>
        </p:nvSpPr>
        <p:spPr>
          <a:xfrm>
            <a:off x="755650" y="2060575"/>
            <a:ext cx="7632700" cy="1570038"/>
          </a:xfrm>
          <a:prstGeom prst="rect">
            <a:avLst/>
          </a:prstGeom>
        </p:spPr>
        <p:txBody>
          <a:bodyPr>
            <a:spAutoFit/>
          </a:bodyPr>
          <a:lstStyle/>
          <a:p>
            <a:pPr>
              <a:defRPr/>
            </a:pPr>
            <a:r>
              <a:rPr lang="en-US" sz="2400" dirty="0">
                <a:effectLst>
                  <a:outerShdw blurRad="38100" dist="38100" dir="2700000" algn="tl">
                    <a:srgbClr val="000000">
                      <a:alpha val="43137"/>
                    </a:srgbClr>
                  </a:outerShdw>
                </a:effectLst>
              </a:rPr>
              <a:t>The Marx Brothers’ sketch deals with the classical variant of the non-native vs. native speaker: “</a:t>
            </a:r>
            <a:r>
              <a:rPr lang="en-US" sz="2400" dirty="0">
                <a:solidFill>
                  <a:srgbClr val="0000FF"/>
                </a:solidFill>
                <a:effectLst>
                  <a:outerShdw blurRad="38100" dist="38100" dir="2700000" algn="tl">
                    <a:srgbClr val="000000">
                      <a:alpha val="43137"/>
                    </a:srgbClr>
                  </a:outerShdw>
                </a:effectLst>
              </a:rPr>
              <a:t>There are many misunderstandings of both the main idea and supporting facts.“</a:t>
            </a:r>
            <a:endParaRPr lang="de-DE" sz="2400" dirty="0">
              <a:effectLst>
                <a:outerShdw blurRad="38100" dist="38100" dir="2700000" algn="tl">
                  <a:srgbClr val="000000">
                    <a:alpha val="43137"/>
                  </a:srgbClr>
                </a:outerShdw>
              </a:effectLst>
            </a:endParaRPr>
          </a:p>
        </p:txBody>
      </p:sp>
      <p:sp>
        <p:nvSpPr>
          <p:cNvPr id="5" name="Rechteck 4"/>
          <p:cNvSpPr/>
          <p:nvPr/>
        </p:nvSpPr>
        <p:spPr>
          <a:xfrm>
            <a:off x="755650" y="3860800"/>
            <a:ext cx="7704138" cy="1939925"/>
          </a:xfrm>
          <a:prstGeom prst="rect">
            <a:avLst/>
          </a:prstGeom>
        </p:spPr>
        <p:txBody>
          <a:bodyPr>
            <a:spAutoFit/>
          </a:bodyPr>
          <a:lstStyle/>
          <a:p>
            <a:pPr>
              <a:defRPr/>
            </a:pPr>
            <a:r>
              <a:rPr lang="en-US" sz="2400" dirty="0">
                <a:effectLst>
                  <a:outerShdw blurRad="38100" dist="38100" dir="2700000" algn="tl">
                    <a:srgbClr val="000000">
                      <a:alpha val="43137"/>
                    </a:srgbClr>
                  </a:outerShdw>
                </a:effectLst>
              </a:rPr>
              <a:t>Chico’s lack of productive and receptive competence of lexis and pronunciation results in him being misunderstood by </a:t>
            </a:r>
            <a:r>
              <a:rPr lang="en-US" sz="2400" dirty="0" err="1">
                <a:effectLst>
                  <a:outerShdw blurRad="38100" dist="38100" dir="2700000" algn="tl">
                    <a:srgbClr val="000000">
                      <a:alpha val="43137"/>
                    </a:srgbClr>
                  </a:outerShdw>
                </a:effectLst>
              </a:rPr>
              <a:t>Groucho</a:t>
            </a:r>
            <a:r>
              <a:rPr lang="en-US" sz="2400" dirty="0">
                <a:effectLst>
                  <a:outerShdw blurRad="38100" dist="38100" dir="2700000" algn="tl">
                    <a:srgbClr val="000000">
                      <a:alpha val="43137"/>
                    </a:srgbClr>
                  </a:outerShdw>
                </a:effectLst>
              </a:rPr>
              <a:t>  (“I’m alright, how are you?”) as well as misunderstanding him (“Why a duck?”)</a:t>
            </a:r>
            <a:endParaRPr lang="de-DE" sz="2400" dirty="0">
              <a:effectLst>
                <a:outerShdw blurRad="38100" dist="38100" dir="2700000" algn="tl">
                  <a:srgbClr val="000000">
                    <a:alpha val="43137"/>
                  </a:srgbClr>
                </a:outerShdw>
              </a:effectLst>
            </a:endParaRPr>
          </a:p>
        </p:txBody>
      </p:sp>
      <p:sp>
        <p:nvSpPr>
          <p:cNvPr id="6" name="Rectangle 2"/>
          <p:cNvSpPr txBox="1">
            <a:spLocks noChangeArrowheads="1"/>
          </p:cNvSpPr>
          <p:nvPr/>
        </p:nvSpPr>
        <p:spPr bwMode="auto">
          <a:xfrm>
            <a:off x="457200" y="274638"/>
            <a:ext cx="8229600" cy="706437"/>
          </a:xfrm>
          <a:prstGeom prst="rect">
            <a:avLst/>
          </a:prstGeom>
          <a:noFill/>
          <a:ln>
            <a:miter lim="800000"/>
            <a:headEnd/>
            <a:tailEnd/>
          </a:ln>
        </p:spPr>
        <p:txBody>
          <a:bodyPr/>
          <a:lstStyle/>
          <a:p>
            <a:pPr algn="ctr" eaLnBrk="0" hangingPunct="0">
              <a:defRPr/>
            </a:pPr>
            <a:r>
              <a:rPr lang="de-DE" sz="3200" b="1" kern="0" dirty="0" err="1">
                <a:solidFill>
                  <a:schemeClr val="tx2"/>
                </a:solidFill>
                <a:effectLst>
                  <a:outerShdw blurRad="38100" dist="38100" dir="2700000" algn="tl">
                    <a:srgbClr val="000000">
                      <a:alpha val="43137"/>
                    </a:srgbClr>
                  </a:outerShdw>
                </a:effectLst>
                <a:latin typeface="+mj-lt"/>
                <a:ea typeface="+mj-ea"/>
                <a:cs typeface="+mj-cs"/>
              </a:rPr>
              <a:t>Why</a:t>
            </a:r>
            <a:r>
              <a:rPr lang="de-DE" sz="3200" b="1" kern="0" dirty="0">
                <a:solidFill>
                  <a:schemeClr val="tx2"/>
                </a:solidFill>
                <a:effectLst>
                  <a:outerShdw blurRad="38100" dist="38100" dir="2700000" algn="tl">
                    <a:srgbClr val="000000">
                      <a:alpha val="43137"/>
                    </a:srgbClr>
                  </a:outerShdw>
                </a:effectLst>
                <a:latin typeface="+mj-lt"/>
                <a:ea typeface="+mj-ea"/>
                <a:cs typeface="+mj-cs"/>
              </a:rPr>
              <a:t> a duck?</a:t>
            </a:r>
            <a:endParaRPr lang="de-DE" sz="3200" kern="0" dirty="0">
              <a:solidFill>
                <a:schemeClr val="tx2"/>
              </a:solidFill>
              <a:effectLst>
                <a:outerShdw blurRad="38100" dist="38100" dir="2700000" algn="tl">
                  <a:srgbClr val="000000">
                    <a:alpha val="43137"/>
                  </a:srgbClr>
                </a:outerShdw>
              </a:effectLst>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1"/>
          </p:nvPr>
        </p:nvSpPr>
        <p:spPr/>
        <p:txBody>
          <a:bodyPr/>
          <a:lstStyle/>
          <a:p>
            <a:pPr>
              <a:defRPr/>
            </a:pPr>
            <a:fld id="{EA521776-6FED-4B87-8D19-CABD63157147}" type="slidenum">
              <a:rPr lang="de-DE" smtClean="0"/>
              <a:pPr>
                <a:defRPr/>
              </a:pPr>
              <a:t>8</a:t>
            </a:fld>
            <a:endParaRPr lang="de-DE"/>
          </a:p>
        </p:txBody>
      </p:sp>
      <p:sp>
        <p:nvSpPr>
          <p:cNvPr id="41986" name="Rectangle 2"/>
          <p:cNvSpPr>
            <a:spLocks noChangeArrowheads="1"/>
          </p:cNvSpPr>
          <p:nvPr/>
        </p:nvSpPr>
        <p:spPr bwMode="auto">
          <a:xfrm>
            <a:off x="539750" y="4292600"/>
            <a:ext cx="7488238" cy="1570038"/>
          </a:xfrm>
          <a:prstGeom prst="rect">
            <a:avLst/>
          </a:prstGeom>
          <a:noFill/>
          <a:ln w="9525">
            <a:noFill/>
            <a:miter lim="800000"/>
            <a:headEnd/>
            <a:tailEnd/>
          </a:ln>
          <a:effectLst/>
        </p:spPr>
        <p:txBody>
          <a:bodyPr anchor="ctr">
            <a:spAutoFit/>
          </a:bodyPr>
          <a:lstStyle/>
          <a:p>
            <a:pPr>
              <a:defRPr/>
            </a:pPr>
            <a:r>
              <a:rPr lang="en-US" sz="2400" dirty="0">
                <a:effectLst>
                  <a:outerShdw blurRad="38100" dist="38100" dir="2700000" algn="tl">
                    <a:srgbClr val="C0C0C0"/>
                  </a:outerShdw>
                </a:effectLst>
                <a:latin typeface="Arial "/>
                <a:ea typeface="Calibri" pitchFamily="34" charset="0"/>
                <a:cs typeface="Times New Roman" pitchFamily="18" charset="0"/>
              </a:rPr>
              <a:t>Implications for L2 English speakers whose communicative use of the language tends to be with other L2 speakers with differing L1s, and not (necessarily) with native speakers of English?</a:t>
            </a:r>
          </a:p>
        </p:txBody>
      </p:sp>
      <p:sp>
        <p:nvSpPr>
          <p:cNvPr id="41987" name="Rectangle 3"/>
          <p:cNvSpPr>
            <a:spLocks noChangeArrowheads="1"/>
          </p:cNvSpPr>
          <p:nvPr/>
        </p:nvSpPr>
        <p:spPr bwMode="auto">
          <a:xfrm>
            <a:off x="395288" y="1412875"/>
            <a:ext cx="7272337" cy="830263"/>
          </a:xfrm>
          <a:prstGeom prst="rect">
            <a:avLst/>
          </a:prstGeom>
          <a:noFill/>
          <a:ln w="9525">
            <a:noFill/>
            <a:miter lim="800000"/>
            <a:headEnd/>
            <a:tailEnd/>
          </a:ln>
          <a:effectLst/>
        </p:spPr>
        <p:txBody>
          <a:bodyPr anchor="ctr">
            <a:spAutoFit/>
          </a:bodyPr>
          <a:lstStyle/>
          <a:p>
            <a:pPr>
              <a:defRPr/>
            </a:pPr>
            <a:r>
              <a:rPr lang="en-US" sz="2400" dirty="0">
                <a:effectLst>
                  <a:outerShdw blurRad="38100" dist="38100" dir="2700000" algn="tl">
                    <a:srgbClr val="000000">
                      <a:alpha val="43137"/>
                    </a:srgbClr>
                  </a:outerShdw>
                </a:effectLst>
                <a:ea typeface="Calibri" pitchFamily="34" charset="0"/>
              </a:rPr>
              <a:t>The higher the level of the receptive skills, the broader the expected variety of comprehension.  </a:t>
            </a:r>
          </a:p>
        </p:txBody>
      </p:sp>
      <p:sp>
        <p:nvSpPr>
          <p:cNvPr id="6" name="Titel 1"/>
          <p:cNvSpPr txBox="1">
            <a:spLocks/>
          </p:cNvSpPr>
          <p:nvPr/>
        </p:nvSpPr>
        <p:spPr>
          <a:xfrm>
            <a:off x="457200" y="274638"/>
            <a:ext cx="8229600" cy="922337"/>
          </a:xfrm>
          <a:prstGeom prst="rect">
            <a:avLst/>
          </a:prstGeom>
        </p:spPr>
        <p:txBody>
          <a:bodyPr/>
          <a:lstStyle/>
          <a:p>
            <a:pPr algn="ctr" eaLnBrk="0" hangingPunct="0">
              <a:defRPr/>
            </a:pPr>
            <a:r>
              <a:rPr lang="en-US" sz="3200" dirty="0">
                <a:ea typeface="Calibri" pitchFamily="34" charset="0"/>
              </a:rPr>
              <a:t>STANAG 6001 Requirements</a:t>
            </a:r>
            <a:endParaRPr lang="de-DE" sz="3200" kern="0" dirty="0">
              <a:solidFill>
                <a:schemeClr val="tx2"/>
              </a:solidFill>
              <a:latin typeface="+mj-lt"/>
              <a:ea typeface="+mj-ea"/>
              <a:cs typeface="+mj-cs"/>
            </a:endParaRPr>
          </a:p>
        </p:txBody>
      </p:sp>
      <p:sp>
        <p:nvSpPr>
          <p:cNvPr id="7" name="Inhaltsplatzhalter 2"/>
          <p:cNvSpPr txBox="1">
            <a:spLocks/>
          </p:cNvSpPr>
          <p:nvPr/>
        </p:nvSpPr>
        <p:spPr>
          <a:xfrm>
            <a:off x="395288" y="2636838"/>
            <a:ext cx="8229600" cy="1512887"/>
          </a:xfrm>
          <a:prstGeom prst="rect">
            <a:avLst/>
          </a:prstGeom>
        </p:spPr>
        <p:txBody>
          <a:bodyPr/>
          <a:lstStyle/>
          <a:p>
            <a:pPr marL="342900" indent="-342900" eaLnBrk="0" hangingPunct="0">
              <a:spcBef>
                <a:spcPct val="20000"/>
              </a:spcBef>
              <a:buFontTx/>
              <a:buChar char="•"/>
              <a:defRPr/>
            </a:pPr>
            <a:r>
              <a:rPr lang="de-DE" sz="2400" kern="0" dirty="0">
                <a:effectLst>
                  <a:outerShdw blurRad="38100" dist="38100" dir="2700000" algn="tl">
                    <a:srgbClr val="000000">
                      <a:alpha val="43137"/>
                    </a:srgbClr>
                  </a:outerShdw>
                </a:effectLst>
                <a:latin typeface="+mn-lt"/>
                <a:cs typeface="+mn-cs"/>
              </a:rPr>
              <a:t>Level 1 </a:t>
            </a:r>
            <a:r>
              <a:rPr lang="de-DE" sz="2400" kern="0" dirty="0" err="1">
                <a:effectLst>
                  <a:outerShdw blurRad="38100" dist="38100" dir="2700000" algn="tl">
                    <a:srgbClr val="000000">
                      <a:alpha val="43137"/>
                    </a:srgbClr>
                  </a:outerShdw>
                </a:effectLst>
                <a:latin typeface="+mn-lt"/>
                <a:cs typeface="+mn-cs"/>
              </a:rPr>
              <a:t>and</a:t>
            </a:r>
            <a:r>
              <a:rPr lang="de-DE" sz="2400" kern="0" dirty="0">
                <a:effectLst>
                  <a:outerShdw blurRad="38100" dist="38100" dir="2700000" algn="tl">
                    <a:srgbClr val="000000">
                      <a:alpha val="43137"/>
                    </a:srgbClr>
                  </a:outerShdw>
                </a:effectLst>
                <a:latin typeface="+mn-lt"/>
                <a:cs typeface="+mn-cs"/>
              </a:rPr>
              <a:t> 2 </a:t>
            </a:r>
            <a:r>
              <a:rPr lang="de-DE" sz="2400" kern="0" dirty="0" err="1">
                <a:effectLst>
                  <a:outerShdw blurRad="38100" dist="38100" dir="2700000" algn="tl">
                    <a:srgbClr val="000000">
                      <a:alpha val="43137"/>
                    </a:srgbClr>
                  </a:outerShdw>
                </a:effectLst>
                <a:latin typeface="+mn-lt"/>
                <a:cs typeface="+mn-cs"/>
              </a:rPr>
              <a:t>focuses</a:t>
            </a:r>
            <a:r>
              <a:rPr lang="de-DE" sz="2400" kern="0" dirty="0">
                <a:effectLst>
                  <a:outerShdw blurRad="38100" dist="38100" dir="2700000" algn="tl">
                    <a:srgbClr val="000000">
                      <a:alpha val="43137"/>
                    </a:srgbClr>
                  </a:outerShdw>
                </a:effectLst>
                <a:latin typeface="+mn-lt"/>
                <a:cs typeface="+mn-cs"/>
              </a:rPr>
              <a:t> on </a:t>
            </a:r>
            <a:r>
              <a:rPr lang="de-DE" sz="2400" kern="0" dirty="0" smtClean="0">
                <a:effectLst>
                  <a:outerShdw blurRad="38100" dist="38100" dir="2700000" algn="tl">
                    <a:srgbClr val="000000">
                      <a:alpha val="43137"/>
                    </a:srgbClr>
                  </a:outerShdw>
                </a:effectLst>
                <a:latin typeface="+mn-lt"/>
                <a:cs typeface="+mn-cs"/>
              </a:rPr>
              <a:t>„</a:t>
            </a:r>
            <a:r>
              <a:rPr lang="de-DE" sz="2400" kern="0" dirty="0" err="1" smtClean="0">
                <a:effectLst>
                  <a:outerShdw blurRad="38100" dist="38100" dir="2700000" algn="tl">
                    <a:srgbClr val="000000">
                      <a:alpha val="43137"/>
                    </a:srgbClr>
                  </a:outerShdw>
                </a:effectLst>
                <a:latin typeface="+mn-lt"/>
                <a:cs typeface="+mn-cs"/>
              </a:rPr>
              <a:t>standard</a:t>
            </a:r>
            <a:r>
              <a:rPr lang="de-DE" sz="2400" kern="0" dirty="0">
                <a:effectLst>
                  <a:outerShdw blurRad="38100" dist="38100" dir="2700000" algn="tl">
                    <a:srgbClr val="000000">
                      <a:alpha val="43137"/>
                    </a:srgbClr>
                  </a:outerShdw>
                </a:effectLst>
                <a:latin typeface="+mn-lt"/>
                <a:cs typeface="+mn-cs"/>
              </a:rPr>
              <a:t>“ </a:t>
            </a:r>
            <a:r>
              <a:rPr lang="de-DE" sz="2400" kern="0" dirty="0" err="1">
                <a:effectLst>
                  <a:outerShdw blurRad="38100" dist="38100" dir="2700000" algn="tl">
                    <a:srgbClr val="000000">
                      <a:alpha val="43137"/>
                    </a:srgbClr>
                  </a:outerShdw>
                </a:effectLst>
                <a:latin typeface="+mn-lt"/>
                <a:cs typeface="+mn-cs"/>
              </a:rPr>
              <a:t>usage</a:t>
            </a:r>
            <a:endParaRPr lang="de-DE" sz="2400" kern="0" dirty="0">
              <a:effectLst>
                <a:outerShdw blurRad="38100" dist="38100" dir="2700000" algn="tl">
                  <a:srgbClr val="000000">
                    <a:alpha val="43137"/>
                  </a:srgbClr>
                </a:outerShdw>
              </a:effectLst>
              <a:latin typeface="+mn-lt"/>
              <a:cs typeface="+mn-cs"/>
            </a:endParaRPr>
          </a:p>
          <a:p>
            <a:pPr marL="342900" indent="-342900" eaLnBrk="0" hangingPunct="0">
              <a:spcBef>
                <a:spcPct val="20000"/>
              </a:spcBef>
              <a:buFontTx/>
              <a:buChar char="•"/>
              <a:defRPr/>
            </a:pPr>
            <a:r>
              <a:rPr lang="de-DE" sz="2400" kern="0" dirty="0">
                <a:effectLst>
                  <a:outerShdw blurRad="38100" dist="38100" dir="2700000" algn="tl">
                    <a:srgbClr val="000000">
                      <a:alpha val="43137"/>
                    </a:srgbClr>
                  </a:outerShdw>
                </a:effectLst>
                <a:latin typeface="+mn-lt"/>
                <a:cs typeface="+mn-cs"/>
              </a:rPr>
              <a:t>Level 3 </a:t>
            </a:r>
            <a:r>
              <a:rPr lang="de-DE" sz="2400" kern="0" dirty="0" err="1">
                <a:effectLst>
                  <a:outerShdw blurRad="38100" dist="38100" dir="2700000" algn="tl">
                    <a:srgbClr val="000000">
                      <a:alpha val="43137"/>
                    </a:srgbClr>
                  </a:outerShdw>
                </a:effectLst>
                <a:latin typeface="+mn-lt"/>
                <a:cs typeface="+mn-cs"/>
              </a:rPr>
              <a:t>and</a:t>
            </a:r>
            <a:r>
              <a:rPr lang="de-DE" sz="2400" kern="0" dirty="0">
                <a:effectLst>
                  <a:outerShdw blurRad="38100" dist="38100" dir="2700000" algn="tl">
                    <a:srgbClr val="000000">
                      <a:alpha val="43137"/>
                    </a:srgbClr>
                  </a:outerShdw>
                </a:effectLst>
                <a:latin typeface="+mn-lt"/>
                <a:cs typeface="+mn-cs"/>
              </a:rPr>
              <a:t> 4 </a:t>
            </a:r>
            <a:r>
              <a:rPr lang="de-DE" sz="2400" kern="0" dirty="0" err="1">
                <a:effectLst>
                  <a:outerShdw blurRad="38100" dist="38100" dir="2700000" algn="tl">
                    <a:srgbClr val="000000">
                      <a:alpha val="43137"/>
                    </a:srgbClr>
                  </a:outerShdw>
                </a:effectLst>
                <a:latin typeface="+mn-lt"/>
                <a:cs typeface="+mn-cs"/>
              </a:rPr>
              <a:t>include</a:t>
            </a:r>
            <a:r>
              <a:rPr lang="de-DE" sz="2400" kern="0" dirty="0">
                <a:effectLst>
                  <a:outerShdw blurRad="38100" dist="38100" dir="2700000" algn="tl">
                    <a:srgbClr val="000000">
                      <a:alpha val="43137"/>
                    </a:srgbClr>
                  </a:outerShdw>
                </a:effectLst>
                <a:latin typeface="+mn-lt"/>
                <a:cs typeface="+mn-cs"/>
              </a:rPr>
              <a:t> </a:t>
            </a:r>
            <a:r>
              <a:rPr lang="de-DE" sz="2400" kern="0" dirty="0" err="1">
                <a:effectLst>
                  <a:outerShdw blurRad="38100" dist="38100" dir="2700000" algn="tl">
                    <a:srgbClr val="000000">
                      <a:alpha val="43137"/>
                    </a:srgbClr>
                  </a:outerShdw>
                </a:effectLst>
                <a:latin typeface="+mn-lt"/>
                <a:cs typeface="+mn-cs"/>
              </a:rPr>
              <a:t>regionalism</a:t>
            </a:r>
            <a:r>
              <a:rPr lang="de-DE" sz="2400" kern="0" dirty="0">
                <a:effectLst>
                  <a:outerShdw blurRad="38100" dist="38100" dir="2700000" algn="tl">
                    <a:srgbClr val="000000">
                      <a:alpha val="43137"/>
                    </a:srgbClr>
                  </a:outerShdw>
                </a:effectLst>
                <a:latin typeface="+mn-lt"/>
                <a:cs typeface="+mn-cs"/>
              </a:rPr>
              <a:t>, </a:t>
            </a:r>
            <a:r>
              <a:rPr lang="de-DE" sz="2400" kern="0" dirty="0" err="1">
                <a:effectLst>
                  <a:outerShdw blurRad="38100" dist="38100" dir="2700000" algn="tl">
                    <a:srgbClr val="000000">
                      <a:alpha val="43137"/>
                    </a:srgbClr>
                  </a:outerShdw>
                </a:effectLst>
                <a:latin typeface="+mn-lt"/>
                <a:cs typeface="+mn-cs"/>
              </a:rPr>
              <a:t>dialect</a:t>
            </a:r>
            <a:r>
              <a:rPr lang="de-DE" sz="2400" kern="0" dirty="0">
                <a:effectLst>
                  <a:outerShdw blurRad="38100" dist="38100" dir="2700000" algn="tl">
                    <a:srgbClr val="000000">
                      <a:alpha val="43137"/>
                    </a:srgbClr>
                  </a:outerShdw>
                </a:effectLst>
                <a:latin typeface="+mn-lt"/>
                <a:cs typeface="+mn-cs"/>
              </a:rPr>
              <a:t>..</a:t>
            </a:r>
          </a:p>
          <a:p>
            <a:pPr marL="342900" indent="-342900" eaLnBrk="0" hangingPunct="0">
              <a:spcBef>
                <a:spcPct val="20000"/>
              </a:spcBef>
              <a:buFontTx/>
              <a:buChar char="•"/>
              <a:defRPr/>
            </a:pPr>
            <a:r>
              <a:rPr lang="de-DE" sz="2400" kern="0" dirty="0" err="1">
                <a:effectLst>
                  <a:outerShdw blurRad="38100" dist="38100" dir="2700000" algn="tl">
                    <a:srgbClr val="000000">
                      <a:alpha val="43137"/>
                    </a:srgbClr>
                  </a:outerShdw>
                </a:effectLst>
                <a:latin typeface="+mn-lt"/>
                <a:cs typeface="+mn-cs"/>
              </a:rPr>
              <a:t>What</a:t>
            </a:r>
            <a:r>
              <a:rPr lang="de-DE" sz="2400" kern="0" dirty="0">
                <a:effectLst>
                  <a:outerShdw blurRad="38100" dist="38100" dir="2700000" algn="tl">
                    <a:srgbClr val="000000">
                      <a:alpha val="43137"/>
                    </a:srgbClr>
                  </a:outerShdw>
                </a:effectLst>
                <a:latin typeface="+mn-lt"/>
                <a:cs typeface="+mn-cs"/>
              </a:rPr>
              <a:t> </a:t>
            </a:r>
            <a:r>
              <a:rPr lang="de-DE" sz="2400" kern="0" dirty="0" err="1">
                <a:effectLst>
                  <a:outerShdw blurRad="38100" dist="38100" dir="2700000" algn="tl">
                    <a:srgbClr val="000000">
                      <a:alpha val="43137"/>
                    </a:srgbClr>
                  </a:outerShdw>
                </a:effectLst>
                <a:latin typeface="+mn-lt"/>
                <a:cs typeface="+mn-cs"/>
              </a:rPr>
              <a:t>about</a:t>
            </a:r>
            <a:r>
              <a:rPr lang="de-DE" sz="2400" kern="0" dirty="0">
                <a:effectLst>
                  <a:outerShdw blurRad="38100" dist="38100" dir="2700000" algn="tl">
                    <a:srgbClr val="000000">
                      <a:alpha val="43137"/>
                    </a:srgbClr>
                  </a:outerShdw>
                </a:effectLst>
                <a:latin typeface="+mn-lt"/>
                <a:cs typeface="+mn-cs"/>
              </a:rPr>
              <a:t> English </a:t>
            </a:r>
            <a:r>
              <a:rPr lang="de-DE" sz="2400" kern="0" dirty="0" err="1">
                <a:effectLst>
                  <a:outerShdw blurRad="38100" dist="38100" dir="2700000" algn="tl">
                    <a:srgbClr val="000000">
                      <a:alpha val="43137"/>
                    </a:srgbClr>
                  </a:outerShdw>
                </a:effectLst>
                <a:latin typeface="+mn-lt"/>
                <a:cs typeface="+mn-cs"/>
              </a:rPr>
              <a:t>as</a:t>
            </a:r>
            <a:r>
              <a:rPr lang="de-DE" sz="2400" kern="0" dirty="0">
                <a:effectLst>
                  <a:outerShdw blurRad="38100" dist="38100" dir="2700000" algn="tl">
                    <a:srgbClr val="000000">
                      <a:alpha val="43137"/>
                    </a:srgbClr>
                  </a:outerShdw>
                </a:effectLst>
                <a:latin typeface="+mn-lt"/>
                <a:cs typeface="+mn-cs"/>
              </a:rPr>
              <a:t> a </a:t>
            </a:r>
            <a:r>
              <a:rPr lang="de-DE" sz="2400" kern="0" dirty="0" err="1">
                <a:effectLst>
                  <a:outerShdw blurRad="38100" dist="38100" dir="2700000" algn="tl">
                    <a:srgbClr val="000000">
                      <a:alpha val="43137"/>
                    </a:srgbClr>
                  </a:outerShdw>
                </a:effectLst>
                <a:latin typeface="+mn-lt"/>
                <a:cs typeface="+mn-cs"/>
              </a:rPr>
              <a:t>world</a:t>
            </a:r>
            <a:r>
              <a:rPr lang="de-DE" sz="2400" kern="0" dirty="0">
                <a:effectLst>
                  <a:outerShdw blurRad="38100" dist="38100" dir="2700000" algn="tl">
                    <a:srgbClr val="000000">
                      <a:alpha val="43137"/>
                    </a:srgbClr>
                  </a:outerShdw>
                </a:effectLst>
                <a:latin typeface="+mn-lt"/>
                <a:cs typeface="+mn-cs"/>
              </a:rPr>
              <a:t> </a:t>
            </a:r>
            <a:r>
              <a:rPr lang="de-DE" sz="2400" kern="0" dirty="0" err="1">
                <a:effectLst>
                  <a:outerShdw blurRad="38100" dist="38100" dir="2700000" algn="tl">
                    <a:srgbClr val="000000">
                      <a:alpha val="43137"/>
                    </a:srgbClr>
                  </a:outerShdw>
                </a:effectLst>
                <a:latin typeface="+mn-lt"/>
                <a:cs typeface="+mn-cs"/>
              </a:rPr>
              <a:t>language</a:t>
            </a:r>
            <a:r>
              <a:rPr lang="de-DE" sz="2400" kern="0" dirty="0">
                <a:effectLst>
                  <a:outerShdw blurRad="38100" dist="38100" dir="2700000" algn="tl">
                    <a:srgbClr val="000000">
                      <a:alpha val="43137"/>
                    </a:srgbClr>
                  </a:outerShdw>
                </a:effectLst>
                <a:latin typeface="+mn-lt"/>
                <a:cs typeface="+mn-cs"/>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1987"/>
                                        </p:tgtEl>
                                        <p:attrNameLst>
                                          <p:attrName>style.visibility</p:attrName>
                                        </p:attrNameLst>
                                      </p:cBhvr>
                                      <p:to>
                                        <p:strVal val="visible"/>
                                      </p:to>
                                    </p:set>
                                    <p:animEffect transition="in" filter="blinds(horizontal)">
                                      <p:cBhvr>
                                        <p:cTn id="7" dur="500"/>
                                        <p:tgtEl>
                                          <p:spTgt spid="4198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1986"/>
                                        </p:tgtEl>
                                        <p:attrNameLst>
                                          <p:attrName>style.visibility</p:attrName>
                                        </p:attrNameLst>
                                      </p:cBhvr>
                                      <p:to>
                                        <p:strVal val="visible"/>
                                      </p:to>
                                    </p:set>
                                    <p:animEffect transition="in" filter="blinds(horizontal)">
                                      <p:cBhvr>
                                        <p:cTn id="17" dur="500"/>
                                        <p:tgtEl>
                                          <p:spTgt spid="419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p:bldP spid="41987"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r>
              <a:rPr lang="de-DE" sz="3200" b="1" dirty="0" err="1" smtClean="0">
                <a:effectLst>
                  <a:outerShdw blurRad="38100" dist="38100" dir="2700000" algn="tl">
                    <a:srgbClr val="000000">
                      <a:alpha val="43137"/>
                    </a:srgbClr>
                  </a:outerShdw>
                </a:effectLst>
              </a:rPr>
              <a:t>What</a:t>
            </a:r>
            <a:r>
              <a:rPr lang="de-DE" sz="3200" b="1" dirty="0" smtClean="0">
                <a:effectLst>
                  <a:outerShdw blurRad="38100" dist="38100" dir="2700000" algn="tl">
                    <a:srgbClr val="000000">
                      <a:alpha val="43137"/>
                    </a:srgbClr>
                  </a:outerShdw>
                </a:effectLst>
              </a:rPr>
              <a:t> </a:t>
            </a:r>
            <a:r>
              <a:rPr lang="de-DE" sz="3200" b="1" dirty="0" err="1" smtClean="0">
                <a:effectLst>
                  <a:outerShdw blurRad="38100" dist="38100" dir="2700000" algn="tl">
                    <a:srgbClr val="000000">
                      <a:alpha val="43137"/>
                    </a:srgbClr>
                  </a:outerShdw>
                </a:effectLst>
              </a:rPr>
              <a:t>does</a:t>
            </a:r>
            <a:r>
              <a:rPr lang="de-DE" sz="3200" b="1" dirty="0" smtClean="0">
                <a:effectLst>
                  <a:outerShdw blurRad="38100" dist="38100" dir="2700000" algn="tl">
                    <a:srgbClr val="000000">
                      <a:alpha val="43137"/>
                    </a:srgbClr>
                  </a:outerShdw>
                </a:effectLst>
              </a:rPr>
              <a:t> STANAG 6001 </a:t>
            </a:r>
            <a:r>
              <a:rPr lang="de-DE" sz="3200" b="1" dirty="0" err="1" smtClean="0">
                <a:effectLst>
                  <a:outerShdw blurRad="38100" dist="38100" dir="2700000" algn="tl">
                    <a:srgbClr val="000000">
                      <a:alpha val="43137"/>
                    </a:srgbClr>
                  </a:outerShdw>
                </a:effectLst>
              </a:rPr>
              <a:t>say</a:t>
            </a:r>
            <a:r>
              <a:rPr lang="de-DE" sz="3200" b="1" dirty="0" smtClean="0">
                <a:effectLst>
                  <a:outerShdw blurRad="38100" dist="38100" dir="2700000" algn="tl">
                    <a:srgbClr val="000000">
                      <a:alpha val="43137"/>
                    </a:srgbClr>
                  </a:outerShdw>
                </a:effectLst>
              </a:rPr>
              <a:t>?</a:t>
            </a:r>
            <a:endParaRPr lang="de-DE" sz="3200" dirty="0" smtClean="0">
              <a:effectLst>
                <a:outerShdw blurRad="38100" dist="38100" dir="2700000" algn="tl">
                  <a:srgbClr val="000000">
                    <a:alpha val="43137"/>
                  </a:srgbClr>
                </a:outerShdw>
              </a:effectLst>
            </a:endParaRPr>
          </a:p>
        </p:txBody>
      </p:sp>
      <p:sp>
        <p:nvSpPr>
          <p:cNvPr id="6147" name="Rectangle 3"/>
          <p:cNvSpPr>
            <a:spLocks noGrp="1" noChangeArrowheads="1"/>
          </p:cNvSpPr>
          <p:nvPr>
            <p:ph type="body" idx="1"/>
          </p:nvPr>
        </p:nvSpPr>
        <p:spPr>
          <a:xfrm>
            <a:off x="539750" y="1125538"/>
            <a:ext cx="8229600" cy="1871662"/>
          </a:xfrm>
        </p:spPr>
        <p:txBody>
          <a:bodyPr/>
          <a:lstStyle/>
          <a:p>
            <a:pPr>
              <a:lnSpc>
                <a:spcPct val="90000"/>
              </a:lnSpc>
              <a:defRPr/>
            </a:pPr>
            <a:r>
              <a:rPr lang="en-US" sz="2000" b="1" dirty="0" smtClean="0"/>
              <a:t>Level 1: (…)</a:t>
            </a:r>
            <a:r>
              <a:rPr lang="en-US" sz="2000" dirty="0" smtClean="0"/>
              <a:t> </a:t>
            </a:r>
            <a:r>
              <a:rPr lang="en-US" sz="2000" dirty="0" smtClean="0">
                <a:solidFill>
                  <a:srgbClr val="0000FF"/>
                </a:solidFill>
              </a:rPr>
              <a:t>Even native speakers used to speaking with non-natives must speak slowly and repeat or reword frequently. There are many misunderstandings of both the main idea and supporting facts. Can only understand spoken language from the media or among native speakers if content is completely unambiguous and predictable. </a:t>
            </a:r>
            <a:endParaRPr lang="de-DE" sz="2000" dirty="0" smtClean="0">
              <a:solidFill>
                <a:srgbClr val="0000FF"/>
              </a:solidFill>
              <a:effectLst>
                <a:outerShdw blurRad="38100" dist="38100" dir="2700000" algn="tl">
                  <a:srgbClr val="000000">
                    <a:alpha val="43137"/>
                  </a:srgbClr>
                </a:outerShdw>
              </a:effectLst>
            </a:endParaRPr>
          </a:p>
        </p:txBody>
      </p:sp>
      <p:sp>
        <p:nvSpPr>
          <p:cNvPr id="11" name="Rectangle 3"/>
          <p:cNvSpPr txBox="1">
            <a:spLocks noChangeArrowheads="1"/>
          </p:cNvSpPr>
          <p:nvPr/>
        </p:nvSpPr>
        <p:spPr bwMode="auto">
          <a:xfrm>
            <a:off x="539750" y="3068638"/>
            <a:ext cx="8229600" cy="1728787"/>
          </a:xfrm>
          <a:prstGeom prst="rect">
            <a:avLst/>
          </a:prstGeom>
          <a:noFill/>
          <a:ln w="9525">
            <a:noFill/>
            <a:miter lim="800000"/>
            <a:headEnd/>
            <a:tailEnd/>
          </a:ln>
        </p:spPr>
        <p:txBody>
          <a:bodyPr/>
          <a:lstStyle/>
          <a:p>
            <a:pPr marL="342900" indent="-342900" eaLnBrk="0" hangingPunct="0">
              <a:lnSpc>
                <a:spcPct val="90000"/>
              </a:lnSpc>
              <a:spcBef>
                <a:spcPct val="20000"/>
              </a:spcBef>
              <a:buFontTx/>
              <a:buChar char="•"/>
              <a:defRPr/>
            </a:pPr>
            <a:r>
              <a:rPr lang="en-US" sz="2000" b="1" kern="0" dirty="0">
                <a:latin typeface="+mn-lt"/>
                <a:cs typeface="+mn-cs"/>
              </a:rPr>
              <a:t>Level 2: </a:t>
            </a:r>
            <a:r>
              <a:rPr lang="en-US" sz="2000" kern="0" dirty="0">
                <a:solidFill>
                  <a:srgbClr val="FF0000"/>
                </a:solidFill>
                <a:latin typeface="+mn-lt"/>
                <a:cs typeface="+mn-cs"/>
              </a:rPr>
              <a:t>Sufficient comprehension to understand conversations on everyday social and routine job-related topics</a:t>
            </a:r>
            <a:r>
              <a:rPr lang="en-US" sz="2000" kern="0" dirty="0">
                <a:latin typeface="+mn-lt"/>
                <a:cs typeface="+mn-cs"/>
              </a:rPr>
              <a:t>. </a:t>
            </a:r>
            <a:r>
              <a:rPr lang="en-US" sz="2000" kern="0" dirty="0">
                <a:solidFill>
                  <a:srgbClr val="0000FF"/>
                </a:solidFill>
                <a:latin typeface="+mn-lt"/>
                <a:cs typeface="+mn-cs"/>
              </a:rPr>
              <a:t>Can reliably understand face-to-face speech in a standard dialect</a:t>
            </a:r>
            <a:r>
              <a:rPr lang="en-US" sz="2000" kern="0" dirty="0">
                <a:latin typeface="+mn-lt"/>
                <a:cs typeface="+mn-cs"/>
              </a:rPr>
              <a:t>, </a:t>
            </a:r>
            <a:r>
              <a:rPr lang="en-US" sz="2000" kern="0" dirty="0">
                <a:solidFill>
                  <a:srgbClr val="0000FF"/>
                </a:solidFill>
                <a:latin typeface="+mn-lt"/>
                <a:cs typeface="+mn-cs"/>
              </a:rPr>
              <a:t>delivered at a normal rate with some repetition and rewording, by a native speaker not used to speaking with non-natives</a:t>
            </a:r>
            <a:r>
              <a:rPr lang="en-US" sz="2000" kern="0" dirty="0">
                <a:latin typeface="+mn-lt"/>
                <a:cs typeface="+mn-cs"/>
              </a:rPr>
              <a:t>. (…). </a:t>
            </a:r>
            <a:r>
              <a:rPr lang="en-US" sz="2000" kern="0" dirty="0">
                <a:solidFill>
                  <a:srgbClr val="0000FF"/>
                </a:solidFill>
                <a:latin typeface="+mn-lt"/>
                <a:cs typeface="+mn-cs"/>
              </a:rPr>
              <a:t>Can usually only comprehend the general meaning of spoken language from the media or among native speakers in situations requiring understanding of </a:t>
            </a:r>
            <a:r>
              <a:rPr lang="en-US" sz="2000" kern="0" dirty="0" err="1">
                <a:solidFill>
                  <a:srgbClr val="0000FF"/>
                </a:solidFill>
                <a:latin typeface="+mn-lt"/>
                <a:cs typeface="+mn-cs"/>
              </a:rPr>
              <a:t>specialised</a:t>
            </a:r>
            <a:r>
              <a:rPr lang="en-US" sz="2000" kern="0" dirty="0">
                <a:solidFill>
                  <a:srgbClr val="0000FF"/>
                </a:solidFill>
                <a:latin typeface="+mn-lt"/>
                <a:cs typeface="+mn-cs"/>
              </a:rPr>
              <a:t> or sophisticated language. </a:t>
            </a:r>
            <a:endParaRPr lang="de-DE" sz="2000" kern="0" dirty="0">
              <a:solidFill>
                <a:srgbClr val="0000FF"/>
              </a:solidFill>
              <a:effectLst>
                <a:outerShdw blurRad="38100" dist="38100" dir="2700000" algn="tl">
                  <a:srgbClr val="000000">
                    <a:alpha val="43137"/>
                  </a:srgbClr>
                </a:outerShdw>
              </a:effectLst>
              <a:latin typeface="+mn-lt"/>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blinds(horizontal)">
                                      <p:cBhvr>
                                        <p:cTn id="7" dur="500"/>
                                        <p:tgtEl>
                                          <p:spTgt spid="61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linds(horizontal)">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P spid="11" grpId="0"/>
    </p:bldLst>
  </p:timing>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2011</Words>
  <Application>Microsoft Office PowerPoint</Application>
  <PresentationFormat>On-screen Show (4:3)</PresentationFormat>
  <Paragraphs>183</Paragraphs>
  <Slides>28</Slides>
  <Notes>1</Notes>
  <HiddenSlides>0</HiddenSlides>
  <MMClips>1</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Standarddesign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What does STANAG 6001 say?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End?</vt:lpstr>
    </vt:vector>
  </TitlesOfParts>
  <Company>Bundessprachenamt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Masterfolie Bundessprachenamt CD Bundesregierung deutsch</dc:title>
  <dc:creator>Wolfgang Sender</dc:creator>
  <cp:lastModifiedBy>Synchrotel-7</cp:lastModifiedBy>
  <cp:revision>128</cp:revision>
  <dcterms:created xsi:type="dcterms:W3CDTF">2010-10-01T08:07:15Z</dcterms:created>
  <dcterms:modified xsi:type="dcterms:W3CDTF">2013-05-07T05:53:15Z</dcterms:modified>
</cp:coreProperties>
</file>