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4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5" r:id="rId26"/>
    <p:sldId id="267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5" autoAdjust="0"/>
    <p:restoredTop sz="82957" autoAdjust="0"/>
  </p:normalViewPr>
  <p:slideViewPr>
    <p:cSldViewPr>
      <p:cViewPr>
        <p:scale>
          <a:sx n="66" d="100"/>
          <a:sy n="66" d="100"/>
        </p:scale>
        <p:origin x="-8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9D8E-97EA-406B-9523-377D94499803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F3A66-5A8E-4539-96F4-E1B6E750B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D85A6-BC30-40F8-8C5D-F29A5E4DEDB7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EDBA99-C585-4E72-A421-7D316A95A42D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86453C-16AD-425A-8067-29F2BC3F1298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25B643-5E7D-4E4B-ABE9-480A8FA01D7D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7535-21BD-444C-9E04-7FE9A13D13FF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6427870-B051-4AF6-A4DC-85E0EE90BD20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1818D-11ED-4F43-87EF-E3D4270A6456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F40C776-5402-4CA4-9E4A-75848FA8648D}" type="slidenum">
              <a:rPr lang="en-US" sz="1200">
                <a:cs typeface="Arial" charset="0"/>
              </a:rPr>
              <a:pPr algn="r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A220A-6181-401E-9066-963195C74504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044CBF-F9D2-4E44-A63C-836EE7386EEB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F3447-7D8A-4DC6-9C14-1997000C6612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9DC3F4-60FA-4CA2-995F-86AD9E12876F}" type="slidenum">
              <a:rPr lang="en-US" sz="1200">
                <a:cs typeface="Arial" charset="0"/>
              </a:rPr>
              <a:pPr algn="r"/>
              <a:t>14</a:t>
            </a:fld>
            <a:endParaRPr lang="en-US" sz="1200"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9D993-56BC-41F0-9B7B-6B82F4BDC48A}" type="slidenum">
              <a:rPr lang="en-US"/>
              <a:pPr/>
              <a:t>15</a:t>
            </a:fld>
            <a:endParaRPr lang="en-US"/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A6548D-3FD4-4EFC-9404-08F78202A0EE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4710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F347D-C35B-4BB2-9A66-2AEE7311C7D5}" type="slidenum">
              <a:rPr lang="en-US"/>
              <a:pPr/>
              <a:t>16</a:t>
            </a:fld>
            <a:endParaRPr lang="en-US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2A65D0-C2CD-49CF-BC2F-92DA2C1648BC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4E0DA-3F01-4739-A990-161F2D736BF2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D879E9-FD6C-49F4-82F8-693939F089BE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97EBD-4DBF-4DD4-8D77-758EA548457B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EE19F3D-8099-471C-B4FA-1BEBBCA3C649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5F4DD-53E6-49FC-B567-0CFD80465FA6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633C9A-9781-438F-A080-359BF8F690DC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D85A6-BC30-40F8-8C5D-F29A5E4DEDB7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EDBA99-C585-4E72-A421-7D316A95A42D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FA867-DA00-4AE9-B78F-E081C7C7628A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0043F7C-2A58-463C-97ED-274F8B8E672F}" type="slidenum">
              <a:rPr lang="en-US" sz="1200">
                <a:cs typeface="Arial" charset="0"/>
              </a:rPr>
              <a:pPr algn="r"/>
              <a:t>20</a:t>
            </a:fld>
            <a:endParaRPr lang="en-US" sz="1200"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3AEF7-809F-472C-9C12-1B9D67EC2B8B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75A25F-8758-4AA9-A7EA-74CDCD10B563}" type="slidenum">
              <a:rPr lang="en-US" sz="1200">
                <a:cs typeface="Arial" charset="0"/>
              </a:rPr>
              <a:pPr algn="r"/>
              <a:t>21</a:t>
            </a:fld>
            <a:endParaRPr lang="en-US" sz="1200"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06855-92FC-4FFF-97A5-E4E6D45BF63F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0042F0-4313-48CC-83E3-7070299DDDBB}" type="slidenum">
              <a:rPr lang="en-US" sz="1200">
                <a:cs typeface="Arial" charset="0"/>
              </a:rPr>
              <a:pPr algn="r"/>
              <a:t>22</a:t>
            </a:fld>
            <a:endParaRPr lang="en-US" sz="1200">
              <a:cs typeface="Arial" charset="0"/>
            </a:endParaRPr>
          </a:p>
        </p:txBody>
      </p:sp>
      <p:sp>
        <p:nvSpPr>
          <p:cNvPr id="5939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19BED-BDD2-4277-9DDF-4161F3DA7122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A47695-CD57-454E-A695-5D8EAB2FE638}" type="slidenum">
              <a:rPr lang="en-US" sz="1200">
                <a:cs typeface="Arial" charset="0"/>
              </a:rPr>
              <a:pPr algn="r"/>
              <a:t>23</a:t>
            </a:fld>
            <a:endParaRPr lang="en-US" sz="1200"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A84E1-6F5A-4C9F-A5EB-20B551F615B7}" type="slidenum">
              <a:rPr lang="en-US"/>
              <a:pPr/>
              <a:t>24</a:t>
            </a:fld>
            <a:endParaRPr lang="en-US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482F90-B3DF-440A-8B20-94F768C1B749}" type="slidenum">
              <a:rPr lang="en-US" sz="1200">
                <a:cs typeface="Arial" charset="0"/>
              </a:rPr>
              <a:pPr algn="r"/>
              <a:t>24</a:t>
            </a:fld>
            <a:endParaRPr lang="en-US" sz="1200">
              <a:cs typeface="Arial" charset="0"/>
            </a:endParaRPr>
          </a:p>
        </p:txBody>
      </p:sp>
      <p:sp>
        <p:nvSpPr>
          <p:cNvPr id="6349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A84E1-6F5A-4C9F-A5EB-20B551F615B7}" type="slidenum">
              <a:rPr lang="en-US"/>
              <a:pPr/>
              <a:t>25</a:t>
            </a:fld>
            <a:endParaRPr lang="en-US"/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482F90-B3DF-440A-8B20-94F768C1B749}" type="slidenum">
              <a:rPr lang="en-US" sz="1200">
                <a:cs typeface="Arial" charset="0"/>
              </a:rPr>
              <a:pPr algn="r"/>
              <a:t>25</a:t>
            </a:fld>
            <a:endParaRPr lang="en-US" sz="1200">
              <a:cs typeface="Arial" charset="0"/>
            </a:endParaRPr>
          </a:p>
        </p:txBody>
      </p:sp>
      <p:sp>
        <p:nvSpPr>
          <p:cNvPr id="6349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D85A6-BC30-40F8-8C5D-F29A5E4DEDB7}" type="slidenum">
              <a:rPr lang="en-US"/>
              <a:pPr/>
              <a:t>3</a:t>
            </a:fld>
            <a:endParaRPr lang="en-US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EDBA99-C585-4E72-A421-7D316A95A42D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C868C-7D89-4917-A682-0FC31C94DDF0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9C3972-98F4-4351-BD8A-CC306DB03E16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E2529-EA9D-4E8B-BC4E-801F792BFA46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3A02EDA-082D-4D82-ADF9-2869B7EF6F24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AB2DC-0DA2-47FE-995E-DC5CEA3C8F7A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BE16A0-653E-417B-8650-61646E64E19D}" type="slidenum">
              <a:rPr lang="en-US" sz="1200">
                <a:cs typeface="Arial" charset="0"/>
              </a:rPr>
              <a:pPr algn="r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8A842-1FEC-4B4F-BAF9-45D751FD831A}" type="slidenum">
              <a:rPr lang="en-US"/>
              <a:pPr/>
              <a:t>7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2F819-4EED-4DE4-9D4A-87EAA22E7CFA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EA6B40-0213-4291-85C3-358B8FEFC819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4BBE4-C07D-44A4-ACDE-8532EACFE0BD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D7BF51-5DF8-4544-B8AE-F7E8C274204F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105C-479B-4E5D-96A9-CFBBF4A8CD3F}" type="datetimeFigureOut">
              <a:rPr lang="en-US" smtClean="0"/>
              <a:pPr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287BB-C804-42DF-8B0A-9A32D1B97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ertk@marshallcenter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9544FA4-FBE7-4070-9EE3-1D3E29AEDC13}" type="slidenum">
              <a:rPr lang="en-US" sz="1400"/>
              <a:pPr algn="r"/>
              <a:t>1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r>
              <a:rPr lang="en-US" sz="2800" dirty="0" smtClean="0"/>
              <a:t>Cooperative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1"/>
                </a:solidFill>
              </a:rPr>
              <a:t>Language </a:t>
            </a:r>
            <a:r>
              <a:rPr lang="en-US" sz="2400" dirty="0" smtClean="0">
                <a:solidFill>
                  <a:schemeClr val="tx1"/>
                </a:solidFill>
              </a:rPr>
              <a:t>Training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Programme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Assessments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600200"/>
            <a:ext cx="84582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		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      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		 </a:t>
            </a:r>
            <a:r>
              <a:rPr lang="en-US" sz="2400" dirty="0" smtClean="0"/>
              <a:t>“</a:t>
            </a:r>
            <a:r>
              <a:rPr lang="en-US" sz="2400" dirty="0" smtClean="0"/>
              <a:t>Mapping the Road:  Success in Language Training”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 Keith L. Wert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Associate BILC Secretary for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Assessment 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Director, Partner Language Training Center Europe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George C</a:t>
            </a:r>
            <a:r>
              <a:rPr lang="en-US" sz="1600" dirty="0" smtClean="0"/>
              <a:t>. </a:t>
            </a:r>
            <a:r>
              <a:rPr lang="en-US" sz="1600" dirty="0" smtClean="0"/>
              <a:t>Marshall European </a:t>
            </a:r>
            <a:r>
              <a:rPr lang="en-US" sz="1600" dirty="0" smtClean="0"/>
              <a:t>Center for Security Studies</a:t>
            </a:r>
            <a:endParaRPr lang="en-US" sz="1600" dirty="0" smtClean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hlinkClick r:id="rId3"/>
              </a:rPr>
              <a:t>wertk@marshallcenter.org</a:t>
            </a:r>
            <a:endParaRPr lang="en-US" sz="1600" dirty="0" smtClean="0"/>
          </a:p>
          <a:p>
            <a:pPr>
              <a:lnSpc>
                <a:spcPct val="80000"/>
              </a:lnSpc>
              <a:buNone/>
            </a:pPr>
            <a:endParaRPr lang="en-US" sz="1600" dirty="0"/>
          </a:p>
        </p:txBody>
      </p:sp>
      <p:pic>
        <p:nvPicPr>
          <p:cNvPr id="17415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228600"/>
            <a:ext cx="63246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3200" b="1" dirty="0" smtClean="0"/>
              <a:t>Areas of Interest</a:t>
            </a:r>
            <a:endParaRPr lang="en-US" sz="32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Language Policy (Personnel policies)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Language resources allocation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Language laboratories and self-access centers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Testing policies and processes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Syllabi standardization or how long does a student take to reach Level 1,2,3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(and now4!!!!!)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Teachers contra management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Management contra teachers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Military language instruction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Professional Development (transparency thereof)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Intensive vs. non intensive language programs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Language Policy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language policy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must be an inseparable component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personnel policy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If it is not, that is the first sign that there is a problem.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Does the language policy exist in a vacuum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Were the schools involved in making the policy?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policy realistic?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 the policy makers ever check to see if the policy is successful?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personnel assigned to language training for a reason?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1219200" y="228600"/>
            <a:ext cx="7010400" cy="1015663"/>
          </a:xfrm>
          <a:prstGeom prst="rect">
            <a:avLst/>
          </a:prstGeom>
          <a:solidFill>
            <a:srgbClr val="B4EDF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cs typeface="Arial" charset="0"/>
              </a:rPr>
              <a:t>Language and Personnel Policy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cs typeface="Arial" charset="0"/>
              </a:rPr>
              <a:t>MOD/General/Joint </a:t>
            </a:r>
            <a:r>
              <a:rPr lang="en-US" sz="2400" b="1" dirty="0">
                <a:cs typeface="Arial" charset="0"/>
              </a:rPr>
              <a:t>Staff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1143000" y="2362200"/>
            <a:ext cx="7162800" cy="457200"/>
          </a:xfrm>
          <a:prstGeom prst="rect">
            <a:avLst/>
          </a:prstGeom>
          <a:solidFill>
            <a:srgbClr val="B4EDF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cs typeface="Arial" charset="0"/>
              </a:rPr>
              <a:t>Language Schoolhouse Management</a:t>
            </a:r>
          </a:p>
        </p:txBody>
      </p:sp>
      <p:sp>
        <p:nvSpPr>
          <p:cNvPr id="37892" name="Line 13"/>
          <p:cNvSpPr>
            <a:spLocks noChangeShapeType="1"/>
          </p:cNvSpPr>
          <p:nvPr/>
        </p:nvSpPr>
        <p:spPr bwMode="auto">
          <a:xfrm>
            <a:off x="3200400" y="12954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Line 14"/>
          <p:cNvSpPr>
            <a:spLocks noChangeShapeType="1"/>
          </p:cNvSpPr>
          <p:nvPr/>
        </p:nvSpPr>
        <p:spPr bwMode="auto">
          <a:xfrm>
            <a:off x="4267200" y="12954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Line 15"/>
          <p:cNvSpPr>
            <a:spLocks noChangeShapeType="1"/>
          </p:cNvSpPr>
          <p:nvPr/>
        </p:nvSpPr>
        <p:spPr bwMode="auto">
          <a:xfrm>
            <a:off x="5334000" y="12954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Text Box 16"/>
          <p:cNvSpPr txBox="1">
            <a:spLocks noChangeArrowheads="1"/>
          </p:cNvSpPr>
          <p:nvPr/>
        </p:nvSpPr>
        <p:spPr bwMode="auto">
          <a:xfrm>
            <a:off x="381000" y="38862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cs typeface="Arial" charset="0"/>
              </a:rPr>
              <a:t>          </a:t>
            </a:r>
            <a:r>
              <a:rPr lang="en-US" sz="3200" b="1" dirty="0" smtClean="0">
                <a:cs typeface="Arial" charset="0"/>
              </a:rPr>
              <a:t>     Are </a:t>
            </a:r>
            <a:r>
              <a:rPr lang="en-US" sz="3200" b="1" dirty="0">
                <a:cs typeface="Arial" charset="0"/>
              </a:rPr>
              <a:t>they talking to each other</a:t>
            </a:r>
            <a:r>
              <a:rPr lang="en-US" sz="3200" b="1" dirty="0" smtClean="0">
                <a:cs typeface="Arial" charset="0"/>
              </a:rPr>
              <a:t>?</a:t>
            </a:r>
            <a:endParaRPr lang="en-US" sz="3200" b="1" dirty="0">
              <a:cs typeface="Arial" charset="0"/>
            </a:endParaRPr>
          </a:p>
        </p:txBody>
      </p:sp>
      <p:sp>
        <p:nvSpPr>
          <p:cNvPr id="37896" name="Line 17"/>
          <p:cNvSpPr>
            <a:spLocks noChangeShapeType="1"/>
          </p:cNvSpPr>
          <p:nvPr/>
        </p:nvSpPr>
        <p:spPr bwMode="auto">
          <a:xfrm>
            <a:off x="6324600" y="12954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Language Policy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Simple reality test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Visit several classrooms in different locations and ask a range of teachers and students the same question:  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“Why are you in this classroom?”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C3300"/>
                </a:solidFill>
              </a:rPr>
              <a:t>Language Resources Allocation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Why are some locations well resourced and others not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language lab at a military unit as important as one at a school house with a full time intensive language program?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in charge of language training resources?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allocation process “transparent”? 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Testing Policies and Processes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there a STANAG 6001 Testing Frenzy?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Overused STANAG tests?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Simpler ways to determine Level 1?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testing focus on particular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assignments?  (Personnel policy loop)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Don’t test more than necessary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Language Labs and </a:t>
            </a:r>
            <a:br>
              <a:rPr lang="en-US" sz="3200">
                <a:solidFill>
                  <a:srgbClr val="CC3300"/>
                </a:solidFill>
              </a:rPr>
            </a:br>
            <a:r>
              <a:rPr lang="en-US" sz="3200">
                <a:solidFill>
                  <a:srgbClr val="CC3300"/>
                </a:solidFill>
              </a:rPr>
              <a:t>Self-Access Centers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They have a life of their own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 know this because they keep reproducing themselves everywhere we go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Great in concept, difficult in execution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Tend to draw resources away from more fundamental needs: like books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Syllabi Standardization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458200" cy="5211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should be evidence of language training predictability, especially at the lower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levels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no one knows how long it takes the normal language student to reach Levels 1 and 2, there is a problem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it is known how long it takes and authorities shorten course lengths anyway, there is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Course lengths determined arbitrarily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predictability at lower levels is important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</a:t>
            </a:r>
            <a:r>
              <a:rPr lang="en-US" dirty="0" smtClean="0"/>
              <a:t>    “ </a:t>
            </a:r>
            <a:r>
              <a:rPr lang="en-US" dirty="0"/>
              <a:t>If you can’t measure it, you can’t manage it.”</a:t>
            </a:r>
          </a:p>
          <a:p>
            <a:pPr>
              <a:buFontTx/>
              <a:buNone/>
            </a:pPr>
            <a:r>
              <a:rPr lang="en-US" dirty="0"/>
              <a:t>						</a:t>
            </a:r>
            <a:r>
              <a:rPr lang="en-US" sz="2000" dirty="0"/>
              <a:t>Dr. Ray Clifford, 						             	</a:t>
            </a:r>
            <a:r>
              <a:rPr lang="en-US" sz="2000" dirty="0" smtClean="0"/>
              <a:t>                Sweden</a:t>
            </a:r>
            <a:endParaRPr lang="en-US" sz="2000" dirty="0"/>
          </a:p>
          <a:p>
            <a:pPr>
              <a:buFontTx/>
              <a:buNone/>
            </a:pPr>
            <a:r>
              <a:rPr lang="en-US" sz="2000" dirty="0"/>
              <a:t>						October, 2001	</a:t>
            </a:r>
          </a:p>
        </p:txBody>
      </p:sp>
      <p:pic>
        <p:nvPicPr>
          <p:cNvPr id="50179" name="Picture 5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00488" y="274638"/>
            <a:ext cx="1341437" cy="114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Syllabi Standardization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Certificates from different courses do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tell you anything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students passed the “test” and received credit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comparability across classrooms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No comparability across institutions in the same country</a:t>
            </a:r>
          </a:p>
          <a:p>
            <a:pPr lvl="2"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9544FA4-FBE7-4070-9EE3-1D3E29AEDC13}" type="slidenum">
              <a:rPr lang="en-US" sz="1400"/>
              <a:pPr algn="r"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r>
              <a:rPr lang="en-US" sz="2800" dirty="0" smtClean="0"/>
              <a:t>Cooperative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1"/>
                </a:solidFill>
              </a:rPr>
              <a:t>Language </a:t>
            </a:r>
            <a:r>
              <a:rPr lang="en-US" sz="2400" dirty="0">
                <a:solidFill>
                  <a:schemeClr val="tx1"/>
                </a:solidFill>
              </a:rPr>
              <a:t>Training 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Programme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Assessments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600200"/>
            <a:ext cx="84582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History: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2000: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Requested by a NATO Assistant Secretary General  to Chair, Nato Training Group </a:t>
            </a:r>
            <a:r>
              <a:rPr lang="en-US" sz="2000" dirty="0" smtClean="0"/>
              <a:t> who wrote </a:t>
            </a:r>
            <a:r>
              <a:rPr lang="en-US" sz="2000" dirty="0" smtClean="0"/>
              <a:t>BILC secretariat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2001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Conducted first assessment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2001-2010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Before Accession: 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Slovakia , Latvia, Slovenia, Estonia,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After Accession: 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Czech Rep ., Bulgaria </a:t>
            </a:r>
            <a:r>
              <a:rPr lang="en-US" dirty="0" smtClean="0"/>
              <a:t>, Romania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US" sz="2000" dirty="0" err="1" smtClean="0"/>
              <a:t>PfP</a:t>
            </a:r>
            <a:r>
              <a:rPr lang="en-US" sz="2000" dirty="0" smtClean="0"/>
              <a:t> and IPAP countries </a:t>
            </a:r>
          </a:p>
          <a:p>
            <a:pPr lvl="3">
              <a:lnSpc>
                <a:spcPct val="80000"/>
              </a:lnSpc>
            </a:pPr>
            <a:r>
              <a:rPr lang="en-US" dirty="0" smtClean="0"/>
              <a:t>Macedonia, Georgia , Serbia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Countries that have asked for follow up visits: Czech Republic, Bulgaria, Slovakia, Georgia, Macedonia and Serbia.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7415" name="Picture 7" descr="Na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Teachers contra management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Highly educated and professional teachers don’t always grasp the larger scale training management issues and confuse higher level management with the wrong input: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“These books are boring, that is why the students are not succeeding!”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“The test is bad, not a truly professional test.” (I don’t like this test format.)</a:t>
            </a:r>
          </a:p>
          <a:p>
            <a:pPr lvl="1"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Management contra teachers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Senior management has to pay attention to the real results teachers and school houses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produce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it is working, leave it alone and let the language professionals improve 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incrementally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Stability is important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Having the power to do something is not synonymous with knowing what to do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Military language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Primary warning signs are: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Teachers who do not feel it is in their profession to teach it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Courses that introduce highly technical language at low levels of language ability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Leaders who think that just the language and terms of the specialty need to be learned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Intensive basic courses that rely on military language as the primary component </a:t>
            </a: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solidFill>
                  <a:srgbClr val="CC3300"/>
                </a:solidFill>
              </a:rPr>
              <a:t>Teacher Professional </a:t>
            </a:r>
            <a:br>
              <a:rPr lang="en-US" sz="3600">
                <a:solidFill>
                  <a:srgbClr val="CC3300"/>
                </a:solidFill>
              </a:rPr>
            </a:br>
            <a:r>
              <a:rPr lang="en-US" sz="3600">
                <a:solidFill>
                  <a:srgbClr val="CC3300"/>
                </a:solidFill>
              </a:rPr>
              <a:t>Development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limited numbers of opportunities for teachers and these opportunities must be handled in a rational and transparent manner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Professional institutions everywhere have application procedures and published standards for awarding teachers with research grants and development opportunities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There should be a well-thought out process controlled by the country, not the bilateral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(donor) providers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solidFill>
                  <a:srgbClr val="CC3300"/>
                </a:solidFill>
              </a:rPr>
              <a:t>Intensive vs. Non intensive</a:t>
            </a:r>
            <a:br>
              <a:rPr lang="en-US" sz="3600">
                <a:solidFill>
                  <a:srgbClr val="CC3300"/>
                </a:solidFill>
              </a:rPr>
            </a:br>
            <a:r>
              <a:rPr lang="en-US" sz="3600">
                <a:solidFill>
                  <a:srgbClr val="CC3300"/>
                </a:solidFill>
              </a:rPr>
              <a:t>Programs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“Military language training” has unique attributes: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Large numbers of students/High proficiencies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attain</a:t>
            </a:r>
          </a:p>
          <a:p>
            <a:pPr marL="990600" lvl="1" indent="-533400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0550" indent="-533400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Non-intensive basic courses rarely succeed</a:t>
            </a:r>
          </a:p>
          <a:p>
            <a:pPr marL="590550" indent="-533400">
              <a:lnSpc>
                <a:spcPct val="9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90550" indent="-533400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Putting language training resources at local military bases looks good on PowerPoint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students are frequently pulled from class</a:t>
            </a:r>
          </a:p>
          <a:p>
            <a:pPr marL="590550" indent="-533400"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issue is diffusion of resources: what percentage is spread thinly to poor effect</a:t>
            </a:r>
          </a:p>
          <a:p>
            <a:pPr marL="990600" lvl="1" indent="-533400"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C3300"/>
                </a:solidFill>
              </a:rPr>
              <a:t>Line Management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Students </a:t>
            </a:r>
            <a:r>
              <a:rPr lang="en-US" sz="2800" dirty="0" smtClean="0"/>
              <a:t>not grouped </a:t>
            </a:r>
            <a:r>
              <a:rPr lang="en-US" sz="2800" dirty="0" smtClean="0"/>
              <a:t>/regrouped by ability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Classes </a:t>
            </a:r>
            <a:r>
              <a:rPr lang="en-US" sz="2800" dirty="0" smtClean="0"/>
              <a:t>too large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Listening materials not used enough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Teachers not changing classes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Student attrition policies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Working </a:t>
            </a:r>
            <a:r>
              <a:rPr lang="en-US" sz="2800" dirty="0" smtClean="0"/>
              <a:t>conditions in </a:t>
            </a:r>
            <a:r>
              <a:rPr lang="en-US" sz="2800" dirty="0" smtClean="0"/>
              <a:t>classrooms poor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Evaluations </a:t>
            </a:r>
            <a:r>
              <a:rPr lang="en-US" sz="2800" dirty="0" smtClean="0"/>
              <a:t>of </a:t>
            </a:r>
            <a:r>
              <a:rPr lang="en-US" sz="2800" dirty="0" smtClean="0"/>
              <a:t>teacher performance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Potential Positive Outcomes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 takes fundamental look at language system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Country uses “external experts” to help make hard internal decisions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a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Na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9544FA4-FBE7-4070-9EE3-1D3E29AEDC13}" type="slidenum">
              <a:rPr lang="en-US" sz="1400"/>
              <a:pPr algn="r"/>
              <a:t>3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Language Training Programme Assessments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447800"/>
            <a:ext cx="41148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Team members from: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Slovenia</a:t>
            </a:r>
            <a:r>
              <a:rPr lang="en-US" sz="2000" dirty="0"/>
              <a:t>, Sweden, Germany, Canada, UK, and US.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Level of Interest: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Latvia:  Deputy State Secretary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Slovakia: Director of Military Education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Macedonia: </a:t>
            </a:r>
            <a:r>
              <a:rPr lang="en-US" sz="2000" dirty="0" smtClean="0"/>
              <a:t> </a:t>
            </a:r>
            <a:r>
              <a:rPr lang="en-US" sz="2000" dirty="0"/>
              <a:t>Chief of </a:t>
            </a:r>
            <a:r>
              <a:rPr lang="en-US" sz="2000" dirty="0" smtClean="0"/>
              <a:t>Staff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Bulgaria: Deputy Chief of Staff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Georgia: 1st Deputy Minister of Defense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Romania: Head of </a:t>
            </a:r>
            <a:r>
              <a:rPr lang="en-US" sz="2000" dirty="0" err="1"/>
              <a:t>MoD</a:t>
            </a:r>
            <a:r>
              <a:rPr lang="en-US" sz="2000" dirty="0"/>
              <a:t> Human Resources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Serbia: The J-7 and </a:t>
            </a:r>
            <a:r>
              <a:rPr lang="en-US" sz="2000" dirty="0" err="1"/>
              <a:t>MoD</a:t>
            </a:r>
            <a:r>
              <a:rPr lang="en-US" sz="2000" dirty="0"/>
              <a:t> Personnel Sector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 lvl="1"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endParaRPr lang="en-US" sz="1400" dirty="0"/>
          </a:p>
        </p:txBody>
      </p:sp>
      <p:pic>
        <p:nvPicPr>
          <p:cNvPr id="17413" name="Picture 6" descr="IMG_48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76400"/>
            <a:ext cx="4648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6019800" y="5562600"/>
            <a:ext cx="2209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i="1"/>
              <a:t>Serbia: May 2009</a:t>
            </a:r>
          </a:p>
        </p:txBody>
      </p:sp>
      <p:pic>
        <p:nvPicPr>
          <p:cNvPr id="17415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1B656EC-712C-4C42-90AF-AF07AD5C814A}" type="slidenum">
              <a:rPr lang="en-US" sz="1400"/>
              <a:pPr algn="r"/>
              <a:t>4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Items of Interest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77200" cy="50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1600" dirty="0"/>
              <a:t>Development of a language policy       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Integrating language policy into military personnel policies </a:t>
            </a:r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Development of a language training structure that meets the objectives of the language policy </a:t>
            </a:r>
          </a:p>
          <a:p>
            <a:pPr>
              <a:buFont typeface="Wingdings" pitchFamily="2" charset="2"/>
              <a:buNone/>
            </a:pPr>
            <a:endParaRPr lang="en-US" sz="1600" dirty="0"/>
          </a:p>
          <a:p>
            <a:pPr>
              <a:buFont typeface="Wingdings" pitchFamily="2" charset="2"/>
              <a:buChar char="Ø"/>
            </a:pPr>
            <a:r>
              <a:rPr lang="en-US" sz="1600" dirty="0"/>
              <a:t>Establishing effective and efficient use of language training resources </a:t>
            </a:r>
          </a:p>
          <a:p>
            <a:pPr>
              <a:buFontTx/>
              <a:buNone/>
            </a:pPr>
            <a:r>
              <a:rPr lang="en-US" sz="1600" dirty="0"/>
              <a:t>      -  Appropriate emphasis on and balance between intensive and non intensive   </a:t>
            </a:r>
          </a:p>
          <a:p>
            <a:pPr>
              <a:buFontTx/>
              <a:buNone/>
            </a:pPr>
            <a:r>
              <a:rPr lang="en-US" sz="1600" dirty="0"/>
              <a:t>          programs </a:t>
            </a:r>
          </a:p>
          <a:p>
            <a:pPr>
              <a:buFont typeface="Wingdings" pitchFamily="2" charset="2"/>
              <a:buNone/>
            </a:pPr>
            <a:r>
              <a:rPr lang="en-US" sz="1600" dirty="0"/>
              <a:t>      -  Ensuring resources are allocated in a transparent and ‘objective’ manner </a:t>
            </a:r>
          </a:p>
          <a:p>
            <a:pPr>
              <a:buFont typeface="Wingdings" pitchFamily="2" charset="2"/>
              <a:buNone/>
            </a:pPr>
            <a:r>
              <a:rPr lang="en-US" sz="1600" dirty="0"/>
              <a:t>      -  Effective and efficient language testing programs to NATO standards</a:t>
            </a:r>
          </a:p>
          <a:p>
            <a:pPr>
              <a:buFont typeface="Wingdings" pitchFamily="2" charset="2"/>
              <a:buNone/>
            </a:pPr>
            <a:r>
              <a:rPr lang="en-US" sz="1600" dirty="0"/>
              <a:t>      -  Transparent procedures for faculty professional development </a:t>
            </a:r>
          </a:p>
          <a:p>
            <a:pPr>
              <a:buFont typeface="Wingdings" pitchFamily="2" charset="2"/>
              <a:buNone/>
            </a:pPr>
            <a:r>
              <a:rPr lang="en-US" sz="1600" dirty="0"/>
              <a:t>      -  Harmonizing bilateral support for language training</a:t>
            </a:r>
          </a:p>
          <a:p>
            <a:pPr>
              <a:buFont typeface="Wingdings" pitchFamily="2" charset="2"/>
              <a:buNone/>
            </a:pPr>
            <a:r>
              <a:rPr lang="en-US" sz="1600" dirty="0"/>
              <a:t>      -  Development of a modern military lexicon, based upon agreed NATO                 </a:t>
            </a:r>
          </a:p>
          <a:p>
            <a:pPr>
              <a:buFont typeface="Wingdings" pitchFamily="2" charset="2"/>
              <a:buNone/>
            </a:pPr>
            <a:r>
              <a:rPr lang="en-US" sz="1600" dirty="0"/>
              <a:t>          nomenclature </a:t>
            </a:r>
          </a:p>
          <a:p>
            <a:pPr>
              <a:buFont typeface="Wingdings" pitchFamily="2" charset="2"/>
              <a:buNone/>
            </a:pPr>
            <a:r>
              <a:rPr lang="en-US" sz="1600" dirty="0"/>
              <a:t>      -  Development of Syllabi at STANAG 6001 Level 3 </a:t>
            </a:r>
          </a:p>
          <a:p>
            <a:pPr>
              <a:buFontTx/>
              <a:buNone/>
            </a:pPr>
            <a:endParaRPr lang="en-US" sz="1600" dirty="0"/>
          </a:p>
          <a:p>
            <a:endParaRPr lang="en-US" sz="1800" dirty="0"/>
          </a:p>
        </p:txBody>
      </p:sp>
      <p:pic>
        <p:nvPicPr>
          <p:cNvPr id="19461" name="Picture 7" descr="Na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Pre-Visit Process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Provide the potential scope of what you are going to be looking over to the appropriate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coordinating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office so that everyone knows what the objectives are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Not a check list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You never really know what aspects of the assessment will require the most attention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provide “Outlines” with points for potential discussion and observation.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Policies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Schools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Pre-Visit Process (Outlines)</a:t>
            </a:r>
          </a:p>
        </p:txBody>
      </p:sp>
      <p:pic>
        <p:nvPicPr>
          <p:cNvPr id="23555" name="Picture 9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1295400"/>
            <a:ext cx="3981450" cy="5181600"/>
          </a:xfrm>
        </p:spPr>
      </p:pic>
      <p:pic>
        <p:nvPicPr>
          <p:cNvPr id="23556" name="Picture 10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97463" y="1295400"/>
            <a:ext cx="3436937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C3300"/>
                </a:solidFill>
              </a:rPr>
              <a:t>What </a:t>
            </a:r>
            <a:r>
              <a:rPr lang="en-US" sz="3200" dirty="0" smtClean="0">
                <a:solidFill>
                  <a:srgbClr val="CC3300"/>
                </a:solidFill>
              </a:rPr>
              <a:t> is the focus?</a:t>
            </a:r>
            <a:endParaRPr lang="en-US" sz="3200" dirty="0">
              <a:solidFill>
                <a:srgbClr val="CC3300"/>
              </a:solidFill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sz="half" idx="1"/>
          </p:nvPr>
        </p:nvSpPr>
        <p:spPr>
          <a:ln cap="flat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are generally not: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Components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Book Orders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Teacher training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Mgt </a:t>
            </a:r>
            <a:r>
              <a:rPr lang="en-US" dirty="0" smtClean="0"/>
              <a:t>courses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Technology 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Labs, IMI etc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Doing some legwork for the </a:t>
            </a:r>
            <a:r>
              <a:rPr lang="en-US" dirty="0" smtClean="0"/>
              <a:t>bilateral donors: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n-US" dirty="0"/>
              <a:t>Book orders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Course recommendations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sz="half" idx="2"/>
          </p:nvPr>
        </p:nvSpPr>
        <p:spPr>
          <a:ln cap="flat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We are: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Processes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Language and Testing Policies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Integration with military personnel policies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Language Training </a:t>
            </a:r>
            <a:r>
              <a:rPr lang="en-US" dirty="0"/>
              <a:t>Management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Resource allocation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Faculty Development plans</a:t>
            </a:r>
          </a:p>
          <a:p>
            <a:pPr lvl="2">
              <a:lnSpc>
                <a:spcPct val="90000"/>
              </a:lnSpc>
              <a:buNone/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Visit 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Extensive orientation briefings by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/General Staff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Policy and organization explained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Visits to schools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Classroom observations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Discussions with management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Discussions with faculty and students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Meetings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bilateral language assistance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responsibles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e.g. British Council, Offices of Defense Cooperation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(“Donor countries”)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C3300"/>
                </a:solidFill>
              </a:rPr>
              <a:t>Analytical Process:</a:t>
            </a:r>
            <a:br>
              <a:rPr lang="en-US" sz="3200" dirty="0">
                <a:solidFill>
                  <a:srgbClr val="CC3300"/>
                </a:solidFill>
              </a:rPr>
            </a:br>
            <a:r>
              <a:rPr lang="en-US" sz="3200" dirty="0">
                <a:solidFill>
                  <a:srgbClr val="CC3300"/>
                </a:solidFill>
              </a:rPr>
              <a:t> Overarching Objective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review how the language policy fits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military personnel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policies.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see if the language training structure meets the policy objectives.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see if the structure can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produce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required numbers of graduates at the required proficiency levels in a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somewhat predictable manner.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6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7" descr="Na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1211</Words>
  <Application>Microsoft Office PowerPoint</Application>
  <PresentationFormat>On-screen Show (4:3)</PresentationFormat>
  <Paragraphs>267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Cooperative Language Training Programme Assessments</vt:lpstr>
      <vt:lpstr>Cooperative Language Training  Programme Assessments</vt:lpstr>
      <vt:lpstr>Language Training Programme Assessments</vt:lpstr>
      <vt:lpstr>Items of Interest</vt:lpstr>
      <vt:lpstr>Pre-Visit Process</vt:lpstr>
      <vt:lpstr>Pre-Visit Process (Outlines)</vt:lpstr>
      <vt:lpstr>What  is the focus?</vt:lpstr>
      <vt:lpstr>Visit Process</vt:lpstr>
      <vt:lpstr>Analytical Process:  Overarching Objective</vt:lpstr>
      <vt:lpstr>Areas of Interest</vt:lpstr>
      <vt:lpstr>Language Policy</vt:lpstr>
      <vt:lpstr>Slide 12</vt:lpstr>
      <vt:lpstr>Language Policy</vt:lpstr>
      <vt:lpstr>Language Resources Allocation</vt:lpstr>
      <vt:lpstr>Testing Policies and Processes </vt:lpstr>
      <vt:lpstr>Language Labs and  Self-Access Centers</vt:lpstr>
      <vt:lpstr>Syllabi Standardization</vt:lpstr>
      <vt:lpstr>Slide 18</vt:lpstr>
      <vt:lpstr>Syllabi Standardization</vt:lpstr>
      <vt:lpstr>Teachers contra management</vt:lpstr>
      <vt:lpstr>Management contra teachers</vt:lpstr>
      <vt:lpstr>Military language</vt:lpstr>
      <vt:lpstr>Teacher Professional  Development </vt:lpstr>
      <vt:lpstr>Intensive vs. Non intensive Programs </vt:lpstr>
      <vt:lpstr>Line Management</vt:lpstr>
      <vt:lpstr>Potential Positive Outcomes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Language Training   Programme Assessments</dc:title>
  <dc:creator>Administratr</dc:creator>
  <cp:lastModifiedBy>Administratr</cp:lastModifiedBy>
  <cp:revision>17</cp:revision>
  <dcterms:created xsi:type="dcterms:W3CDTF">2010-05-23T14:17:35Z</dcterms:created>
  <dcterms:modified xsi:type="dcterms:W3CDTF">2010-05-24T04:38:41Z</dcterms:modified>
</cp:coreProperties>
</file>