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84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9" r:id="rId12"/>
    <p:sldId id="270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5" r:id="rId26"/>
    <p:sldId id="267" r:id="rId27"/>
    <p:sldId id="28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55" autoAdjust="0"/>
    <p:restoredTop sz="82957" autoAdjust="0"/>
  </p:normalViewPr>
  <p:slideViewPr>
    <p:cSldViewPr>
      <p:cViewPr>
        <p:scale>
          <a:sx n="66" d="100"/>
          <a:sy n="66" d="100"/>
        </p:scale>
        <p:origin x="-87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B9D8E-97EA-406B-9523-377D94499803}" type="datetimeFigureOut">
              <a:rPr lang="en-US" smtClean="0"/>
              <a:pPr/>
              <a:t>5/24/2010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F3A66-5A8E-4539-96F4-E1B6E750B7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6D85A6-BC30-40F8-8C5D-F29A5E4DEDB7}" type="slidenum">
              <a:rPr lang="en-US"/>
              <a:pPr/>
              <a:t>1</a:t>
            </a:fld>
            <a:endParaRPr lang="en-US"/>
          </a:p>
        </p:txBody>
      </p:sp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0EDBA99-C585-4E72-A421-7D316A95A42D}" type="slidenum">
              <a:rPr lang="en-US" sz="1200"/>
              <a:pPr algn="r"/>
              <a:t>1</a:t>
            </a:fld>
            <a:endParaRPr lang="en-US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86453C-16AD-425A-8067-29F2BC3F1298}" type="slidenum">
              <a:rPr lang="en-US"/>
              <a:pPr/>
              <a:t>10</a:t>
            </a:fld>
            <a:endParaRPr lang="en-US"/>
          </a:p>
        </p:txBody>
      </p:sp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E25B643-5E7D-4E4B-ABE9-480A8FA01D7D}" type="slidenum">
              <a:rPr lang="en-US" sz="1200">
                <a:cs typeface="Arial" charset="0"/>
              </a:rPr>
              <a:pPr algn="r"/>
              <a:t>10</a:t>
            </a:fld>
            <a:endParaRPr lang="en-US" sz="1200">
              <a:cs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C47535-21BD-444C-9E04-7FE9A13D13FF}" type="slidenum">
              <a:rPr lang="en-US"/>
              <a:pPr/>
              <a:t>11</a:t>
            </a:fld>
            <a:endParaRPr lang="en-US"/>
          </a:p>
        </p:txBody>
      </p:sp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6427870-B051-4AF6-A4DC-85E0EE90BD20}" type="slidenum">
              <a:rPr lang="en-US" sz="1200">
                <a:cs typeface="Arial" charset="0"/>
              </a:rPr>
              <a:pPr algn="r"/>
              <a:t>11</a:t>
            </a:fld>
            <a:endParaRPr lang="en-US" sz="1200">
              <a:cs typeface="Arial" charset="0"/>
            </a:endParaRPr>
          </a:p>
        </p:txBody>
      </p:sp>
      <p:sp>
        <p:nvSpPr>
          <p:cNvPr id="36867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b="1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F1818D-11ED-4F43-87EF-E3D4270A6456}" type="slidenum">
              <a:rPr lang="en-US"/>
              <a:pPr/>
              <a:t>12</a:t>
            </a:fld>
            <a:endParaRPr lang="en-US"/>
          </a:p>
        </p:txBody>
      </p:sp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F40C776-5402-4CA4-9E4A-75848FA8648D}" type="slidenum">
              <a:rPr lang="en-US" sz="1200">
                <a:cs typeface="Arial" charset="0"/>
              </a:rPr>
              <a:pPr algn="r"/>
              <a:t>12</a:t>
            </a:fld>
            <a:endParaRPr lang="en-US" sz="120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AA220A-6181-401E-9066-963195C74504}" type="slidenum">
              <a:rPr lang="en-US"/>
              <a:pPr/>
              <a:t>13</a:t>
            </a:fld>
            <a:endParaRPr lang="en-US"/>
          </a:p>
        </p:txBody>
      </p:sp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D044CBF-F9D2-4E44-A63C-836EE7386EEB}" type="slidenum">
              <a:rPr lang="en-US" sz="1200">
                <a:cs typeface="Arial" charset="0"/>
              </a:rPr>
              <a:pPr algn="r"/>
              <a:t>13</a:t>
            </a:fld>
            <a:endParaRPr lang="en-US" sz="1200">
              <a:cs typeface="Arial" charset="0"/>
            </a:endParaRPr>
          </a:p>
        </p:txBody>
      </p:sp>
      <p:sp>
        <p:nvSpPr>
          <p:cNvPr id="40963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b="1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CF3447-7D8A-4DC6-9C14-1997000C6612}" type="slidenum">
              <a:rPr lang="en-US"/>
              <a:pPr/>
              <a:t>14</a:t>
            </a:fld>
            <a:endParaRPr lang="en-US"/>
          </a:p>
        </p:txBody>
      </p:sp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D9DC3F4-60FA-4CA2-995F-86AD9E12876F}" type="slidenum">
              <a:rPr lang="en-US" sz="1200">
                <a:cs typeface="Arial" charset="0"/>
              </a:rPr>
              <a:pPr algn="r"/>
              <a:t>14</a:t>
            </a:fld>
            <a:endParaRPr lang="en-US" sz="1200">
              <a:cs typeface="Arial" charset="0"/>
            </a:endParaRPr>
          </a:p>
        </p:txBody>
      </p:sp>
      <p:sp>
        <p:nvSpPr>
          <p:cNvPr id="4301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b="1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B9D993-56BC-41F0-9B7B-6B82F4BDC48A}" type="slidenum">
              <a:rPr lang="en-US"/>
              <a:pPr/>
              <a:t>15</a:t>
            </a:fld>
            <a:endParaRPr lang="en-US"/>
          </a:p>
        </p:txBody>
      </p:sp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5A6548D-3FD4-4EFC-9404-08F78202A0EE}" type="slidenum">
              <a:rPr lang="en-US" sz="1200">
                <a:cs typeface="Arial" charset="0"/>
              </a:rPr>
              <a:pPr algn="r"/>
              <a:t>15</a:t>
            </a:fld>
            <a:endParaRPr lang="en-US" sz="1200">
              <a:cs typeface="Arial" charset="0"/>
            </a:endParaRPr>
          </a:p>
        </p:txBody>
      </p:sp>
      <p:sp>
        <p:nvSpPr>
          <p:cNvPr id="47107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b="1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BF347D-C35B-4BB2-9A66-2AEE7311C7D5}" type="slidenum">
              <a:rPr lang="en-US"/>
              <a:pPr/>
              <a:t>16</a:t>
            </a:fld>
            <a:endParaRPr lang="en-US"/>
          </a:p>
        </p:txBody>
      </p:sp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22A65D0-C2CD-49CF-BC2F-92DA2C1648BC}" type="slidenum">
              <a:rPr lang="en-US" sz="1200">
                <a:cs typeface="Arial" charset="0"/>
              </a:rPr>
              <a:pPr algn="r"/>
              <a:t>16</a:t>
            </a:fld>
            <a:endParaRPr lang="en-US" sz="1200">
              <a:cs typeface="Arial" charset="0"/>
            </a:endParaRPr>
          </a:p>
        </p:txBody>
      </p:sp>
      <p:sp>
        <p:nvSpPr>
          <p:cNvPr id="4505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b="1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74E0DA-3F01-4739-A990-161F2D736BF2}" type="slidenum">
              <a:rPr lang="en-US"/>
              <a:pPr/>
              <a:t>17</a:t>
            </a:fld>
            <a:endParaRPr lang="en-US"/>
          </a:p>
        </p:txBody>
      </p:sp>
      <p:sp>
        <p:nvSpPr>
          <p:cNvPr id="491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2D879E9-FD6C-49F4-82F8-693939F089BE}" type="slidenum">
              <a:rPr lang="en-US" sz="1200">
                <a:cs typeface="Arial" charset="0"/>
              </a:rPr>
              <a:pPr algn="r"/>
              <a:t>17</a:t>
            </a:fld>
            <a:endParaRPr lang="en-US" sz="1200">
              <a:cs typeface="Arial" charset="0"/>
            </a:endParaRPr>
          </a:p>
        </p:txBody>
      </p:sp>
      <p:sp>
        <p:nvSpPr>
          <p:cNvPr id="49155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b="1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597EBD-4DBF-4DD4-8D77-758EA548457B}" type="slidenum">
              <a:rPr lang="en-US"/>
              <a:pPr/>
              <a:t>18</a:t>
            </a:fld>
            <a:endParaRPr lang="en-US"/>
          </a:p>
        </p:txBody>
      </p:sp>
      <p:sp>
        <p:nvSpPr>
          <p:cNvPr id="512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EE19F3D-8099-471C-B4FA-1BEBBCA3C649}" type="slidenum">
              <a:rPr lang="en-US" sz="1200">
                <a:cs typeface="Arial" charset="0"/>
              </a:rPr>
              <a:pPr algn="r"/>
              <a:t>18</a:t>
            </a:fld>
            <a:endParaRPr lang="en-US" sz="1200">
              <a:cs typeface="Arial" charset="0"/>
            </a:endParaRPr>
          </a:p>
        </p:txBody>
      </p:sp>
      <p:sp>
        <p:nvSpPr>
          <p:cNvPr id="51203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05F4DD-53E6-49FC-B567-0CFD80465FA6}" type="slidenum">
              <a:rPr lang="en-US"/>
              <a:pPr/>
              <a:t>19</a:t>
            </a:fld>
            <a:endParaRPr lang="en-US"/>
          </a:p>
        </p:txBody>
      </p:sp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0633C9A-9781-438F-A080-359BF8F690DC}" type="slidenum">
              <a:rPr lang="en-US" sz="1200">
                <a:cs typeface="Arial" charset="0"/>
              </a:rPr>
              <a:pPr algn="r"/>
              <a:t>19</a:t>
            </a:fld>
            <a:endParaRPr lang="en-US" sz="1200">
              <a:cs typeface="Arial" charset="0"/>
            </a:endParaRPr>
          </a:p>
        </p:txBody>
      </p:sp>
      <p:sp>
        <p:nvSpPr>
          <p:cNvPr id="5325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b="1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6D85A6-BC30-40F8-8C5D-F29A5E4DEDB7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0EDBA99-C585-4E72-A421-7D316A95A42D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CFA867-DA00-4AE9-B78F-E081C7C7628A}" type="slidenum">
              <a:rPr lang="en-US"/>
              <a:pPr/>
              <a:t>20</a:t>
            </a:fld>
            <a:endParaRPr lang="en-US"/>
          </a:p>
        </p:txBody>
      </p:sp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0043F7C-2A58-463C-97ED-274F8B8E672F}" type="slidenum">
              <a:rPr lang="en-US" sz="1200">
                <a:cs typeface="Arial" charset="0"/>
              </a:rPr>
              <a:pPr algn="r"/>
              <a:t>20</a:t>
            </a:fld>
            <a:endParaRPr lang="en-US" sz="1200">
              <a:cs typeface="Arial" charset="0"/>
            </a:endParaRPr>
          </a:p>
        </p:txBody>
      </p:sp>
      <p:sp>
        <p:nvSpPr>
          <p:cNvPr id="5529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b="1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73AEF7-809F-472C-9C12-1B9D67EC2B8B}" type="slidenum">
              <a:rPr lang="en-US"/>
              <a:pPr/>
              <a:t>21</a:t>
            </a:fld>
            <a:endParaRPr lang="en-US"/>
          </a:p>
        </p:txBody>
      </p:sp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E75A25F-8758-4AA9-A7EA-74CDCD10B563}" type="slidenum">
              <a:rPr lang="en-US" sz="1200">
                <a:cs typeface="Arial" charset="0"/>
              </a:rPr>
              <a:pPr algn="r"/>
              <a:t>21</a:t>
            </a:fld>
            <a:endParaRPr lang="en-US" sz="1200">
              <a:cs typeface="Arial" charset="0"/>
            </a:endParaRPr>
          </a:p>
        </p:txBody>
      </p:sp>
      <p:sp>
        <p:nvSpPr>
          <p:cNvPr id="57347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b="1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806855-92FC-4FFF-97A5-E4E6D45BF63F}" type="slidenum">
              <a:rPr lang="en-US"/>
              <a:pPr/>
              <a:t>22</a:t>
            </a:fld>
            <a:endParaRPr lang="en-US"/>
          </a:p>
        </p:txBody>
      </p:sp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80042F0-4313-48CC-83E3-7070299DDDBB}" type="slidenum">
              <a:rPr lang="en-US" sz="1200">
                <a:cs typeface="Arial" charset="0"/>
              </a:rPr>
              <a:pPr algn="r"/>
              <a:t>22</a:t>
            </a:fld>
            <a:endParaRPr lang="en-US" sz="1200">
              <a:cs typeface="Arial" charset="0"/>
            </a:endParaRPr>
          </a:p>
        </p:txBody>
      </p:sp>
      <p:sp>
        <p:nvSpPr>
          <p:cNvPr id="59395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b="1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A19BED-BDD2-4277-9DDF-4161F3DA7122}" type="slidenum">
              <a:rPr lang="en-US"/>
              <a:pPr/>
              <a:t>23</a:t>
            </a:fld>
            <a:endParaRPr lang="en-US"/>
          </a:p>
        </p:txBody>
      </p:sp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CA47695-CD57-454E-A695-5D8EAB2FE638}" type="slidenum">
              <a:rPr lang="en-US" sz="1200">
                <a:cs typeface="Arial" charset="0"/>
              </a:rPr>
              <a:pPr algn="r"/>
              <a:t>23</a:t>
            </a:fld>
            <a:endParaRPr lang="en-US" sz="1200">
              <a:cs typeface="Arial" charset="0"/>
            </a:endParaRPr>
          </a:p>
        </p:txBody>
      </p:sp>
      <p:sp>
        <p:nvSpPr>
          <p:cNvPr id="61443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b="1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5A84E1-6F5A-4C9F-A5EB-20B551F615B7}" type="slidenum">
              <a:rPr lang="en-US"/>
              <a:pPr/>
              <a:t>24</a:t>
            </a:fld>
            <a:endParaRPr lang="en-US"/>
          </a:p>
        </p:txBody>
      </p:sp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F482F90-B3DF-440A-8B20-94F768C1B749}" type="slidenum">
              <a:rPr lang="en-US" sz="1200">
                <a:cs typeface="Arial" charset="0"/>
              </a:rPr>
              <a:pPr algn="r"/>
              <a:t>24</a:t>
            </a:fld>
            <a:endParaRPr lang="en-US" sz="1200">
              <a:cs typeface="Arial" charset="0"/>
            </a:endParaRPr>
          </a:p>
        </p:txBody>
      </p:sp>
      <p:sp>
        <p:nvSpPr>
          <p:cNvPr id="6349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b="1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5A84E1-6F5A-4C9F-A5EB-20B551F615B7}" type="slidenum">
              <a:rPr lang="en-US"/>
              <a:pPr/>
              <a:t>25</a:t>
            </a:fld>
            <a:endParaRPr lang="en-US"/>
          </a:p>
        </p:txBody>
      </p:sp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F482F90-B3DF-440A-8B20-94F768C1B749}" type="slidenum">
              <a:rPr lang="en-US" sz="1200">
                <a:cs typeface="Arial" charset="0"/>
              </a:rPr>
              <a:pPr algn="r"/>
              <a:t>25</a:t>
            </a:fld>
            <a:endParaRPr lang="en-US" sz="1200">
              <a:cs typeface="Arial" charset="0"/>
            </a:endParaRPr>
          </a:p>
        </p:txBody>
      </p:sp>
      <p:sp>
        <p:nvSpPr>
          <p:cNvPr id="6349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b="1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6D85A6-BC30-40F8-8C5D-F29A5E4DEDB7}" type="slidenum">
              <a:rPr lang="en-US"/>
              <a:pPr/>
              <a:t>3</a:t>
            </a:fld>
            <a:endParaRPr lang="en-US"/>
          </a:p>
        </p:txBody>
      </p:sp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0EDBA99-C585-4E72-A421-7D316A95A42D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2C868C-7D89-4917-A682-0FC31C94DDF0}" type="slidenum">
              <a:rPr lang="en-US"/>
              <a:pPr/>
              <a:t>4</a:t>
            </a:fld>
            <a:endParaRPr lang="en-US"/>
          </a:p>
        </p:txBody>
      </p:sp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E9C3972-98F4-4351-BD8A-CC306DB03E16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0E2529-EA9D-4E8B-BC4E-801F792BFA46}" type="slidenum">
              <a:rPr lang="en-US"/>
              <a:pPr/>
              <a:t>5</a:t>
            </a:fld>
            <a:endParaRPr lang="en-US"/>
          </a:p>
        </p:txBody>
      </p:sp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3A02EDA-082D-4D82-ADF9-2869B7EF6F24}" type="slidenum">
              <a:rPr lang="en-US" sz="1200">
                <a:cs typeface="Arial" charset="0"/>
              </a:rPr>
              <a:pPr algn="r"/>
              <a:t>5</a:t>
            </a:fld>
            <a:endParaRPr lang="en-US" sz="1200"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5AB2DC-0DA2-47FE-995E-DC5CEA3C8F7A}" type="slidenum">
              <a:rPr lang="en-US"/>
              <a:pPr/>
              <a:t>6</a:t>
            </a:fld>
            <a:endParaRPr lang="en-US"/>
          </a:p>
        </p:txBody>
      </p:sp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BE16A0-653E-417B-8650-61646E64E19D}" type="slidenum">
              <a:rPr lang="en-US" sz="1200">
                <a:cs typeface="Arial" charset="0"/>
              </a:rPr>
              <a:pPr algn="r"/>
              <a:t>6</a:t>
            </a:fld>
            <a:endParaRPr lang="en-US" sz="1200"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E8A842-1FEC-4B4F-BAF9-45D751FD831A}" type="slidenum">
              <a:rPr lang="en-US"/>
              <a:pPr/>
              <a:t>7</a:t>
            </a:fld>
            <a:endParaRPr 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52F819-4EED-4DE4-9D4A-87EAA22E7CFA}" type="slidenum">
              <a:rPr lang="en-US"/>
              <a:pPr/>
              <a:t>8</a:t>
            </a:fld>
            <a:endParaRPr lang="en-US"/>
          </a:p>
        </p:txBody>
      </p:sp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9EA6B40-0213-4291-85C3-358B8FEFC819}" type="slidenum">
              <a:rPr lang="en-US" sz="1200">
                <a:cs typeface="Arial" charset="0"/>
              </a:rPr>
              <a:pPr algn="r"/>
              <a:t>8</a:t>
            </a:fld>
            <a:endParaRPr lang="en-US" sz="1200"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54BBE4-C07D-44A4-ACDE-8532EACFE0BD}" type="slidenum">
              <a:rPr lang="en-US"/>
              <a:pPr/>
              <a:t>9</a:t>
            </a:fld>
            <a:endParaRPr lang="en-US"/>
          </a:p>
        </p:txBody>
      </p:sp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FD7BF51-5DF8-4544-B8AE-F7E8C274204F}" type="slidenum">
              <a:rPr lang="en-US" sz="1200">
                <a:cs typeface="Arial" charset="0"/>
              </a:rPr>
              <a:pPr algn="r"/>
              <a:t>9</a:t>
            </a:fld>
            <a:endParaRPr lang="en-US" sz="1200">
              <a:cs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105C-479B-4E5D-96A9-CFBBF4A8CD3F}" type="datetimeFigureOut">
              <a:rPr lang="en-US" smtClean="0"/>
              <a:pPr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287BB-C804-42DF-8B0A-9A32D1B972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105C-479B-4E5D-96A9-CFBBF4A8CD3F}" type="datetimeFigureOut">
              <a:rPr lang="en-US" smtClean="0"/>
              <a:pPr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287BB-C804-42DF-8B0A-9A32D1B972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105C-479B-4E5D-96A9-CFBBF4A8CD3F}" type="datetimeFigureOut">
              <a:rPr lang="en-US" smtClean="0"/>
              <a:pPr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287BB-C804-42DF-8B0A-9A32D1B972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105C-479B-4E5D-96A9-CFBBF4A8CD3F}" type="datetimeFigureOut">
              <a:rPr lang="en-US" smtClean="0"/>
              <a:pPr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287BB-C804-42DF-8B0A-9A32D1B972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105C-479B-4E5D-96A9-CFBBF4A8CD3F}" type="datetimeFigureOut">
              <a:rPr lang="en-US" smtClean="0"/>
              <a:pPr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287BB-C804-42DF-8B0A-9A32D1B972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105C-479B-4E5D-96A9-CFBBF4A8CD3F}" type="datetimeFigureOut">
              <a:rPr lang="en-US" smtClean="0"/>
              <a:pPr/>
              <a:t>5/24/2010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287BB-C804-42DF-8B0A-9A32D1B972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105C-479B-4E5D-96A9-CFBBF4A8CD3F}" type="datetimeFigureOut">
              <a:rPr lang="en-US" smtClean="0"/>
              <a:pPr/>
              <a:t>5/24/2010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287BB-C804-42DF-8B0A-9A32D1B972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105C-479B-4E5D-96A9-CFBBF4A8CD3F}" type="datetimeFigureOut">
              <a:rPr lang="en-US" smtClean="0"/>
              <a:pPr/>
              <a:t>5/24/2010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287BB-C804-42DF-8B0A-9A32D1B972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105C-479B-4E5D-96A9-CFBBF4A8CD3F}" type="datetimeFigureOut">
              <a:rPr lang="en-US" smtClean="0"/>
              <a:pPr/>
              <a:t>5/24/2010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287BB-C804-42DF-8B0A-9A32D1B972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105C-479B-4E5D-96A9-CFBBF4A8CD3F}" type="datetimeFigureOut">
              <a:rPr lang="en-US" smtClean="0"/>
              <a:pPr/>
              <a:t>5/24/2010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287BB-C804-42DF-8B0A-9A32D1B972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105C-479B-4E5D-96A9-CFBBF4A8CD3F}" type="datetimeFigureOut">
              <a:rPr lang="en-US" smtClean="0"/>
              <a:pPr/>
              <a:t>5/24/2010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287BB-C804-42DF-8B0A-9A32D1B972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3105C-479B-4E5D-96A9-CFBBF4A8CD3F}" type="datetimeFigureOut">
              <a:rPr lang="en-US" smtClean="0"/>
              <a:pPr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287BB-C804-42DF-8B0A-9A32D1B972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ertk@marshallcenter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6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9544FA4-FBE7-4070-9EE3-1D3E29AEDC13}" type="slidenum">
              <a:rPr lang="en-US" sz="1400"/>
              <a:pPr algn="r"/>
              <a:t>1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1295400"/>
          </a:xfrm>
        </p:spPr>
        <p:txBody>
          <a:bodyPr/>
          <a:lstStyle/>
          <a:p>
            <a:r>
              <a:rPr lang="en-US" sz="2800" dirty="0" smtClean="0"/>
              <a:t>Cooperative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tx1"/>
                </a:solidFill>
              </a:rPr>
              <a:t>Language </a:t>
            </a:r>
            <a:r>
              <a:rPr lang="en-US" sz="2400" dirty="0" smtClean="0">
                <a:solidFill>
                  <a:schemeClr val="tx1"/>
                </a:solidFill>
              </a:rPr>
              <a:t>Training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Programme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Assessments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52400" y="1600200"/>
            <a:ext cx="8458200" cy="5257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2000" dirty="0" smtClean="0"/>
              <a:t>			</a:t>
            </a:r>
          </a:p>
          <a:p>
            <a:pPr>
              <a:lnSpc>
                <a:spcPct val="80000"/>
              </a:lnSpc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	      </a:t>
            </a:r>
          </a:p>
          <a:p>
            <a:pPr>
              <a:lnSpc>
                <a:spcPct val="80000"/>
              </a:lnSpc>
              <a:buNone/>
            </a:pPr>
            <a:endParaRPr lang="en-US" sz="2000" dirty="0" smtClean="0"/>
          </a:p>
          <a:p>
            <a:pPr>
              <a:lnSpc>
                <a:spcPct val="80000"/>
              </a:lnSpc>
              <a:buNone/>
            </a:pPr>
            <a:r>
              <a:rPr lang="en-US" sz="2000" dirty="0" smtClean="0"/>
              <a:t>		 </a:t>
            </a:r>
            <a:r>
              <a:rPr lang="en-US" sz="2400" dirty="0" smtClean="0"/>
              <a:t>“</a:t>
            </a:r>
            <a:r>
              <a:rPr lang="en-US" sz="2400" dirty="0" smtClean="0"/>
              <a:t>Mapping the Road:  Success in Language Training”</a:t>
            </a:r>
          </a:p>
          <a:p>
            <a:pPr>
              <a:lnSpc>
                <a:spcPct val="80000"/>
              </a:lnSpc>
              <a:buNone/>
            </a:pPr>
            <a:endParaRPr lang="en-US" sz="2000" dirty="0" smtClean="0"/>
          </a:p>
          <a:p>
            <a:pPr>
              <a:lnSpc>
                <a:spcPct val="80000"/>
              </a:lnSpc>
              <a:buNone/>
            </a:pPr>
            <a:endParaRPr lang="en-US" sz="2000" dirty="0" smtClean="0"/>
          </a:p>
          <a:p>
            <a:pPr>
              <a:lnSpc>
                <a:spcPct val="80000"/>
              </a:lnSpc>
              <a:buNone/>
            </a:pPr>
            <a:endParaRPr lang="en-US" sz="2000" dirty="0" smtClean="0"/>
          </a:p>
          <a:p>
            <a:pPr>
              <a:lnSpc>
                <a:spcPct val="80000"/>
              </a:lnSpc>
              <a:buNone/>
            </a:pPr>
            <a:endParaRPr lang="en-US" sz="2000" dirty="0" smtClean="0"/>
          </a:p>
          <a:p>
            <a:pPr>
              <a:lnSpc>
                <a:spcPct val="80000"/>
              </a:lnSpc>
              <a:buNone/>
            </a:pPr>
            <a:r>
              <a:rPr lang="en-US" sz="2000" dirty="0" smtClean="0"/>
              <a:t> Keith L. Wert</a:t>
            </a:r>
          </a:p>
          <a:p>
            <a:pPr>
              <a:lnSpc>
                <a:spcPct val="80000"/>
              </a:lnSpc>
              <a:buNone/>
            </a:pPr>
            <a:r>
              <a:rPr lang="en-US" sz="2000" dirty="0" smtClean="0"/>
              <a:t>Associate BILC Secretary for </a:t>
            </a:r>
            <a:r>
              <a:rPr lang="en-US" sz="2000" dirty="0" err="1" smtClean="0"/>
              <a:t>Programme</a:t>
            </a:r>
            <a:r>
              <a:rPr lang="en-US" sz="2000" dirty="0" smtClean="0"/>
              <a:t> Assessment </a:t>
            </a:r>
          </a:p>
          <a:p>
            <a:pPr>
              <a:lnSpc>
                <a:spcPct val="80000"/>
              </a:lnSpc>
              <a:buNone/>
            </a:pPr>
            <a:endParaRPr lang="en-US" sz="2000" dirty="0" smtClean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Director, Partner Language Training Center Europe</a:t>
            </a:r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George C</a:t>
            </a:r>
            <a:r>
              <a:rPr lang="en-US" sz="1600" dirty="0" smtClean="0"/>
              <a:t>. </a:t>
            </a:r>
            <a:r>
              <a:rPr lang="en-US" sz="1600" dirty="0" smtClean="0"/>
              <a:t>Marshall European </a:t>
            </a:r>
            <a:r>
              <a:rPr lang="en-US" sz="1600" dirty="0" smtClean="0"/>
              <a:t>Center for Security Studies</a:t>
            </a:r>
            <a:endParaRPr lang="en-US" sz="1600" dirty="0" smtClean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>
                <a:hlinkClick r:id="rId3"/>
              </a:rPr>
              <a:t>wertk@marshallcenter.org</a:t>
            </a:r>
            <a:endParaRPr lang="en-US" sz="1600" dirty="0" smtClean="0"/>
          </a:p>
          <a:p>
            <a:pPr>
              <a:lnSpc>
                <a:spcPct val="80000"/>
              </a:lnSpc>
              <a:buNone/>
            </a:pPr>
            <a:endParaRPr lang="en-US" sz="1600" dirty="0"/>
          </a:p>
        </p:txBody>
      </p:sp>
      <p:pic>
        <p:nvPicPr>
          <p:cNvPr id="17415" name="Picture 7" descr="Na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0668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05000" y="228600"/>
            <a:ext cx="6324600" cy="1143000"/>
          </a:xfrm>
          <a:solidFill>
            <a:schemeClr val="bg1"/>
          </a:solidFill>
        </p:spPr>
        <p:txBody>
          <a:bodyPr/>
          <a:lstStyle/>
          <a:p>
            <a:r>
              <a:rPr lang="en-US" sz="3200" b="1" dirty="0" smtClean="0"/>
              <a:t>Areas of Interest</a:t>
            </a:r>
            <a:endParaRPr lang="en-US" sz="3200" b="1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Language Policy (Personnel policies)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Language resources allocation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Language laboratories and self-access centers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Testing policies and processes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Syllabi standardization or how long does a student take to reach Level 1,2,3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(and now4!!!!!)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Teachers contra management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Management contra teachers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Military language instruction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Professional Development (transparency thereof)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Intensive vs. non intensive language programs</a:t>
            </a:r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10668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>
                <a:solidFill>
                  <a:srgbClr val="CC3300"/>
                </a:solidFill>
              </a:rPr>
              <a:t>Language Policy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language policy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must be an inseparable component of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personnel policy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 If it is not, that is the first sign that there is a problem.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Does the language policy exist in a vacuum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Were the schools involved in making the policy?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the policy realistic? 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Do the policy makers ever check to see if the policy is successful?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personnel assigned to language training for a reason?</a:t>
            </a:r>
          </a:p>
          <a:p>
            <a:pPr lvl="1">
              <a:lnSpc>
                <a:spcPct val="9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668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7" descr="Na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4"/>
          <p:cNvSpPr txBox="1">
            <a:spLocks noChangeArrowheads="1"/>
          </p:cNvSpPr>
          <p:nvPr/>
        </p:nvSpPr>
        <p:spPr bwMode="auto">
          <a:xfrm>
            <a:off x="1219200" y="228600"/>
            <a:ext cx="7010400" cy="1015663"/>
          </a:xfrm>
          <a:prstGeom prst="rect">
            <a:avLst/>
          </a:prstGeom>
          <a:solidFill>
            <a:srgbClr val="B4EDF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cs typeface="Arial" charset="0"/>
              </a:rPr>
              <a:t>Language and Personnel Policy</a:t>
            </a: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cs typeface="Arial" charset="0"/>
              </a:rPr>
              <a:t>MOD/General/Joint </a:t>
            </a:r>
            <a:r>
              <a:rPr lang="en-US" sz="2400" b="1" dirty="0">
                <a:cs typeface="Arial" charset="0"/>
              </a:rPr>
              <a:t>Staff</a:t>
            </a:r>
          </a:p>
        </p:txBody>
      </p:sp>
      <p:sp>
        <p:nvSpPr>
          <p:cNvPr id="37891" name="Text Box 6"/>
          <p:cNvSpPr txBox="1">
            <a:spLocks noChangeArrowheads="1"/>
          </p:cNvSpPr>
          <p:nvPr/>
        </p:nvSpPr>
        <p:spPr bwMode="auto">
          <a:xfrm>
            <a:off x="1143000" y="2362200"/>
            <a:ext cx="7162800" cy="457200"/>
          </a:xfrm>
          <a:prstGeom prst="rect">
            <a:avLst/>
          </a:prstGeom>
          <a:solidFill>
            <a:srgbClr val="B4EDF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cs typeface="Arial" charset="0"/>
              </a:rPr>
              <a:t>Language Schoolhouse Management</a:t>
            </a:r>
          </a:p>
        </p:txBody>
      </p:sp>
      <p:sp>
        <p:nvSpPr>
          <p:cNvPr id="37892" name="Line 13"/>
          <p:cNvSpPr>
            <a:spLocks noChangeShapeType="1"/>
          </p:cNvSpPr>
          <p:nvPr/>
        </p:nvSpPr>
        <p:spPr bwMode="auto">
          <a:xfrm>
            <a:off x="3200400" y="1295400"/>
            <a:ext cx="0" cy="990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93" name="Line 14"/>
          <p:cNvSpPr>
            <a:spLocks noChangeShapeType="1"/>
          </p:cNvSpPr>
          <p:nvPr/>
        </p:nvSpPr>
        <p:spPr bwMode="auto">
          <a:xfrm>
            <a:off x="4267200" y="1295400"/>
            <a:ext cx="0" cy="990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94" name="Line 15"/>
          <p:cNvSpPr>
            <a:spLocks noChangeShapeType="1"/>
          </p:cNvSpPr>
          <p:nvPr/>
        </p:nvSpPr>
        <p:spPr bwMode="auto">
          <a:xfrm>
            <a:off x="5334000" y="1295400"/>
            <a:ext cx="0" cy="990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95" name="Text Box 16"/>
          <p:cNvSpPr txBox="1">
            <a:spLocks noChangeArrowheads="1"/>
          </p:cNvSpPr>
          <p:nvPr/>
        </p:nvSpPr>
        <p:spPr bwMode="auto">
          <a:xfrm>
            <a:off x="381000" y="3886200"/>
            <a:ext cx="8763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cs typeface="Arial" charset="0"/>
              </a:rPr>
              <a:t>          </a:t>
            </a:r>
            <a:r>
              <a:rPr lang="en-US" sz="3200" b="1" dirty="0" smtClean="0">
                <a:cs typeface="Arial" charset="0"/>
              </a:rPr>
              <a:t>     Are </a:t>
            </a:r>
            <a:r>
              <a:rPr lang="en-US" sz="3200" b="1" dirty="0">
                <a:cs typeface="Arial" charset="0"/>
              </a:rPr>
              <a:t>they talking to each other</a:t>
            </a:r>
            <a:r>
              <a:rPr lang="en-US" sz="3200" b="1" dirty="0" smtClean="0">
                <a:cs typeface="Arial" charset="0"/>
              </a:rPr>
              <a:t>?</a:t>
            </a:r>
            <a:endParaRPr lang="en-US" sz="3200" b="1" dirty="0">
              <a:cs typeface="Arial" charset="0"/>
            </a:endParaRPr>
          </a:p>
        </p:txBody>
      </p:sp>
      <p:sp>
        <p:nvSpPr>
          <p:cNvPr id="37896" name="Line 17"/>
          <p:cNvSpPr>
            <a:spLocks noChangeShapeType="1"/>
          </p:cNvSpPr>
          <p:nvPr/>
        </p:nvSpPr>
        <p:spPr bwMode="auto">
          <a:xfrm>
            <a:off x="6324600" y="1295400"/>
            <a:ext cx="0" cy="990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>
                <a:solidFill>
                  <a:srgbClr val="CC3300"/>
                </a:solidFill>
              </a:rPr>
              <a:t>Language Policy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Simple reality test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Visit several classrooms in different locations and ask a range of teachers and students the same question:  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“Why are you in this classroom?”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668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1" name="Picture 7" descr="Na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CC3300"/>
                </a:solidFill>
              </a:rPr>
              <a:t>Language Resources Allocation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Why are some locations well resourced and others not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 language lab at a military unit as important as one at a school house with a full time intensive language program?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in charge of language training resources?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the allocation process “transparent”? </a:t>
            </a:r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668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9" name="Picture 7" descr="Na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>
                <a:solidFill>
                  <a:srgbClr val="CC3300"/>
                </a:solidFill>
              </a:rPr>
              <a:t>Testing Policies and Processes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there a STANAG 6001 Testing Frenzy?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Overused STANAG tests?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Simpler ways to determine Level 1?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testing focus on particular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assignments?  (Personnel policy loop)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Don’t test more than necessary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668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5" name="Picture 7" descr="Na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>
                <a:solidFill>
                  <a:srgbClr val="CC3300"/>
                </a:solidFill>
              </a:rPr>
              <a:t>Language Labs and </a:t>
            </a:r>
            <a:br>
              <a:rPr lang="en-US" sz="3200">
                <a:solidFill>
                  <a:srgbClr val="CC3300"/>
                </a:solidFill>
              </a:rPr>
            </a:br>
            <a:r>
              <a:rPr lang="en-US" sz="3200">
                <a:solidFill>
                  <a:srgbClr val="CC3300"/>
                </a:solidFill>
              </a:rPr>
              <a:t>Self-Access Centers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They have a life of their own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I know this because they keep reproducing themselves everywhere we go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Great in concept, difficult in execution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Tend to draw resources away from more fundamental needs: like books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668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7" name="Picture 7" descr="Na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>
                <a:solidFill>
                  <a:srgbClr val="CC3300"/>
                </a:solidFill>
              </a:rPr>
              <a:t>Syllabi Standardization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47800"/>
            <a:ext cx="8458200" cy="52117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 should be evidence of language training predictability, especially at the lower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levels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no one knows how long it takes the normal language student to reach Levels 1 and 2, there is a problem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it is known how long it takes and authorities shorten course lengths anyway, there is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problem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Course lengths determined arbitrarily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Stability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predictability at lower levels is important</a:t>
            </a:r>
          </a:p>
        </p:txBody>
      </p:sp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668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3" name="Picture 7" descr="Na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  </a:t>
            </a:r>
            <a:r>
              <a:rPr lang="en-US" dirty="0" smtClean="0"/>
              <a:t>    “ </a:t>
            </a:r>
            <a:r>
              <a:rPr lang="en-US" dirty="0"/>
              <a:t>If you can’t measure it, you can’t manage it.”</a:t>
            </a:r>
          </a:p>
          <a:p>
            <a:pPr>
              <a:buFontTx/>
              <a:buNone/>
            </a:pPr>
            <a:r>
              <a:rPr lang="en-US" dirty="0"/>
              <a:t>						</a:t>
            </a:r>
            <a:r>
              <a:rPr lang="en-US" sz="2000" dirty="0"/>
              <a:t>Dr. Ray Clifford, 						             	</a:t>
            </a:r>
            <a:r>
              <a:rPr lang="en-US" sz="2000" dirty="0" smtClean="0"/>
              <a:t>                Sweden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						October, 2001	</a:t>
            </a:r>
          </a:p>
        </p:txBody>
      </p:sp>
      <p:pic>
        <p:nvPicPr>
          <p:cNvPr id="50179" name="Picture 5"/>
          <p:cNvPicPr>
            <a:picLocks noChangeAspect="1" noChangeArrowheads="1"/>
          </p:cNvPicPr>
          <p:nvPr>
            <p:ph type="title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900488" y="274638"/>
            <a:ext cx="1341437" cy="1143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>
                <a:solidFill>
                  <a:srgbClr val="CC3300"/>
                </a:solidFill>
              </a:rPr>
              <a:t>Syllabi Standardization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Certificates from different courses do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not tell you anything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students passed the “test” and received credit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comparability across classrooms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No comparability across institutions in the same country</a:t>
            </a:r>
          </a:p>
          <a:p>
            <a:pPr lvl="2">
              <a:buFontTx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2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668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9" name="Picture 7" descr="Na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6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9544FA4-FBE7-4070-9EE3-1D3E29AEDC13}" type="slidenum">
              <a:rPr lang="en-US" sz="1400"/>
              <a:pPr algn="r"/>
              <a:t>2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1295400"/>
          </a:xfrm>
        </p:spPr>
        <p:txBody>
          <a:bodyPr/>
          <a:lstStyle/>
          <a:p>
            <a:r>
              <a:rPr lang="en-US" sz="2800" dirty="0" smtClean="0"/>
              <a:t>Cooperative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tx1"/>
                </a:solidFill>
              </a:rPr>
              <a:t>Language </a:t>
            </a:r>
            <a:r>
              <a:rPr lang="en-US" sz="2400" dirty="0">
                <a:solidFill>
                  <a:schemeClr val="tx1"/>
                </a:solidFill>
              </a:rPr>
              <a:t>Training 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Programme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Assessments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52400" y="1600200"/>
            <a:ext cx="8458200" cy="5257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 dirty="0" smtClean="0"/>
              <a:t>History: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2000: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Requested by a NATO Assistant Secretary General  to Chair, Nato Training Group </a:t>
            </a:r>
            <a:r>
              <a:rPr lang="en-US" sz="2000" dirty="0" smtClean="0"/>
              <a:t> who wrote </a:t>
            </a:r>
            <a:r>
              <a:rPr lang="en-US" sz="2000" dirty="0" smtClean="0"/>
              <a:t>BILC secretariat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2001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Conducted first assessment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2001-2010</a:t>
            </a:r>
            <a:endParaRPr lang="en-US" sz="2000" dirty="0"/>
          </a:p>
          <a:p>
            <a:pPr lvl="2">
              <a:lnSpc>
                <a:spcPct val="80000"/>
              </a:lnSpc>
            </a:pPr>
            <a:r>
              <a:rPr lang="en-US" sz="2000" dirty="0" smtClean="0"/>
              <a:t>Before Accession: </a:t>
            </a:r>
          </a:p>
          <a:p>
            <a:pPr lvl="3">
              <a:lnSpc>
                <a:spcPct val="80000"/>
              </a:lnSpc>
            </a:pPr>
            <a:r>
              <a:rPr lang="en-US" dirty="0" smtClean="0"/>
              <a:t>Slovakia , Latvia, Slovenia, Estonia,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After Accession: </a:t>
            </a:r>
          </a:p>
          <a:p>
            <a:pPr lvl="3">
              <a:lnSpc>
                <a:spcPct val="80000"/>
              </a:lnSpc>
            </a:pPr>
            <a:r>
              <a:rPr lang="en-US" dirty="0" smtClean="0"/>
              <a:t>Czech Rep ., Bulgaria </a:t>
            </a:r>
            <a:r>
              <a:rPr lang="en-US" dirty="0" smtClean="0"/>
              <a:t>, Romania</a:t>
            </a:r>
            <a:endParaRPr lang="en-US" dirty="0" smtClean="0"/>
          </a:p>
          <a:p>
            <a:pPr lvl="2">
              <a:lnSpc>
                <a:spcPct val="80000"/>
              </a:lnSpc>
            </a:pPr>
            <a:r>
              <a:rPr lang="en-US" sz="2000" dirty="0" err="1" smtClean="0"/>
              <a:t>PfP</a:t>
            </a:r>
            <a:r>
              <a:rPr lang="en-US" sz="2000" dirty="0" smtClean="0"/>
              <a:t> and IPAP countries </a:t>
            </a:r>
          </a:p>
          <a:p>
            <a:pPr lvl="3">
              <a:lnSpc>
                <a:spcPct val="80000"/>
              </a:lnSpc>
            </a:pPr>
            <a:r>
              <a:rPr lang="en-US" dirty="0" smtClean="0"/>
              <a:t>Macedonia, Georgia , Serbia</a:t>
            </a:r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Countries that have asked for follow up visits: Czech Republic, Bulgaria, Slovakia, Georgia, Macedonia and Serbia.</a:t>
            </a:r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  <p:pic>
        <p:nvPicPr>
          <p:cNvPr id="17415" name="Picture 7" descr="Na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0"/>
            <a:ext cx="1524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668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>
                <a:solidFill>
                  <a:srgbClr val="CC3300"/>
                </a:solidFill>
              </a:rPr>
              <a:t>Teachers contra management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Highly educated and professional teachers don’t always grasp the larger scale training management issues and confuse higher level management with the wrong input: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“These books are boring, that is why the students are not succeeding!”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“The test is bad, not a truly professional test.” (I don’t like this test format.)</a:t>
            </a:r>
          </a:p>
          <a:p>
            <a:pPr lvl="1"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668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7" name="Picture 7" descr="Na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>
                <a:solidFill>
                  <a:srgbClr val="CC3300"/>
                </a:solidFill>
              </a:rPr>
              <a:t>Management contra teachers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Senior management has to pay attention to the real results teachers and school houses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produce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it is working, leave it alone and let the language professionals improve it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incrementally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Stability is important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Having the power to do something is not synonymous with knowing what to do</a:t>
            </a:r>
          </a:p>
        </p:txBody>
      </p:sp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668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5" name="Picture 7" descr="Na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>
                <a:solidFill>
                  <a:srgbClr val="CC3300"/>
                </a:solidFill>
              </a:rPr>
              <a:t>Military language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Primary warning signs are: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Teachers who do not feel it is in their profession to teach it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Courses that introduce highly technical language at low levels of language ability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Leaders who think that just the language and terms of the specialty need to be learned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Intensive basic courses that rely on military language as the primary component </a:t>
            </a:r>
          </a:p>
          <a:p>
            <a:pPr>
              <a:buFontTx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668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3" name="Picture 7" descr="Na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3600">
                <a:solidFill>
                  <a:srgbClr val="CC3300"/>
                </a:solidFill>
              </a:rPr>
              <a:t>Teacher Professional </a:t>
            </a:r>
            <a:br>
              <a:rPr lang="en-US" sz="3600">
                <a:solidFill>
                  <a:srgbClr val="CC3300"/>
                </a:solidFill>
              </a:rPr>
            </a:br>
            <a:r>
              <a:rPr lang="en-US" sz="3600">
                <a:solidFill>
                  <a:srgbClr val="CC3300"/>
                </a:solidFill>
              </a:rPr>
              <a:t>Development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 are limited numbers of opportunities for teachers and these opportunities must be handled in a rational and transparent manner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Professional institutions everywhere have application procedures and published standards for awarding teachers with research grants and development opportunities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There should be a well-thought out process controlled by the country, not the bilateral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(donor) providers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04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668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1" name="Picture 7" descr="Na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3600">
                <a:solidFill>
                  <a:srgbClr val="CC3300"/>
                </a:solidFill>
              </a:rPr>
              <a:t>Intensive vs. Non intensive</a:t>
            </a:r>
            <a:br>
              <a:rPr lang="en-US" sz="3600">
                <a:solidFill>
                  <a:srgbClr val="CC3300"/>
                </a:solidFill>
              </a:rPr>
            </a:br>
            <a:r>
              <a:rPr lang="en-US" sz="3600">
                <a:solidFill>
                  <a:srgbClr val="CC3300"/>
                </a:solidFill>
              </a:rPr>
              <a:t>Programs 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“Military language training” has unique attributes: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Large numbers of students/High proficiencies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attain</a:t>
            </a:r>
          </a:p>
          <a:p>
            <a:pPr marL="990600" lvl="1" indent="-533400">
              <a:lnSpc>
                <a:spcPct val="9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0550" indent="-533400"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Non-intensive basic courses rarely succeed</a:t>
            </a:r>
          </a:p>
          <a:p>
            <a:pPr marL="590550" indent="-533400">
              <a:lnSpc>
                <a:spcPct val="9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0550" indent="-533400"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Putting language training resources at local military bases looks good on PowerPoint 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students are frequently pulled from class</a:t>
            </a:r>
          </a:p>
          <a:p>
            <a:pPr marL="590550" indent="-533400">
              <a:lnSpc>
                <a:spcPct val="9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issue is diffusion of resources: what percentage is spread thinly to poor effect</a:t>
            </a:r>
          </a:p>
          <a:p>
            <a:pPr marL="990600" lvl="1" indent="-533400">
              <a:lnSpc>
                <a:spcPct val="9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668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9" name="Picture 7" descr="Na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C3300"/>
                </a:solidFill>
              </a:rPr>
              <a:t>Line Management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/>
              <a:t>Students </a:t>
            </a:r>
            <a:r>
              <a:rPr lang="en-US" sz="2800" dirty="0" smtClean="0"/>
              <a:t>not grouped </a:t>
            </a:r>
            <a:r>
              <a:rPr lang="en-US" sz="2800" dirty="0" smtClean="0"/>
              <a:t>/regrouped by ability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en-US" sz="2800" dirty="0" smtClean="0"/>
              <a:t>Classes </a:t>
            </a:r>
            <a:r>
              <a:rPr lang="en-US" sz="2800" dirty="0" smtClean="0"/>
              <a:t>too large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en-US" sz="2800" dirty="0" smtClean="0"/>
              <a:t>Listening materials not used enough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en-US" sz="2800" dirty="0" smtClean="0"/>
              <a:t>Teachers not changing classes</a:t>
            </a:r>
            <a:endParaRPr lang="en-US" sz="2800" dirty="0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/>
              <a:t>Student attrition policies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/>
              <a:t>Working </a:t>
            </a:r>
            <a:r>
              <a:rPr lang="en-US" sz="2800" dirty="0" smtClean="0"/>
              <a:t>conditions in </a:t>
            </a:r>
            <a:r>
              <a:rPr lang="en-US" sz="2800" dirty="0" smtClean="0"/>
              <a:t>classrooms poor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/>
              <a:t>Evaluations </a:t>
            </a:r>
            <a:r>
              <a:rPr lang="en-US" sz="2800" dirty="0" smtClean="0"/>
              <a:t>of </a:t>
            </a:r>
            <a:r>
              <a:rPr lang="en-US" sz="2800" dirty="0" smtClean="0"/>
              <a:t>teacher performance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668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9" name="Picture 7" descr="Na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Potential Positive Outcomes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Country takes fundamental look at language system</a:t>
            </a:r>
          </a:p>
          <a:p>
            <a:pPr lvl="1"/>
            <a:endParaRPr lang="en-US" sz="2400" dirty="0" smtClean="0"/>
          </a:p>
          <a:p>
            <a:r>
              <a:rPr lang="en-US" dirty="0" smtClean="0"/>
              <a:t>Country uses “external experts” to help make hard internal decisions</a:t>
            </a:r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68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Na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0"/>
            <a:ext cx="1524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Questions?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68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Na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0"/>
            <a:ext cx="1524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6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9544FA4-FBE7-4070-9EE3-1D3E29AEDC13}" type="slidenum">
              <a:rPr lang="en-US" sz="1400"/>
              <a:pPr algn="r"/>
              <a:t>3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1295400"/>
          </a:xfrm>
        </p:spPr>
        <p:txBody>
          <a:bodyPr/>
          <a:lstStyle/>
          <a:p>
            <a:r>
              <a:rPr lang="en-US" sz="2400">
                <a:solidFill>
                  <a:schemeClr val="tx1"/>
                </a:solidFill>
              </a:rPr>
              <a:t>Language Training Programme Assessments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52400" y="1447800"/>
            <a:ext cx="4114800" cy="48768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en-US" sz="1200" dirty="0"/>
          </a:p>
          <a:p>
            <a:pPr>
              <a:lnSpc>
                <a:spcPct val="80000"/>
              </a:lnSpc>
            </a:pPr>
            <a:endParaRPr lang="en-US" sz="1200" dirty="0"/>
          </a:p>
          <a:p>
            <a:pPr>
              <a:lnSpc>
                <a:spcPct val="80000"/>
              </a:lnSpc>
            </a:pPr>
            <a:r>
              <a:rPr lang="en-US" sz="2000" dirty="0" smtClean="0"/>
              <a:t>Team members from: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Slovenia</a:t>
            </a:r>
            <a:r>
              <a:rPr lang="en-US" sz="2000" dirty="0"/>
              <a:t>, Sweden, Germany, Canada, UK, and US.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Level of Interest: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Latvia:  Deputy State Secretary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Slovakia: Director of Military Education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Macedonia: </a:t>
            </a:r>
            <a:r>
              <a:rPr lang="en-US" sz="2000" dirty="0" smtClean="0"/>
              <a:t> </a:t>
            </a:r>
            <a:r>
              <a:rPr lang="en-US" sz="2000" dirty="0"/>
              <a:t>Chief of </a:t>
            </a:r>
            <a:r>
              <a:rPr lang="en-US" sz="2000" dirty="0" smtClean="0"/>
              <a:t>Staff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Bulgaria: Deputy Chief of Staff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Georgia: 1st Deputy Minister of Defense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Romania: Head of </a:t>
            </a:r>
            <a:r>
              <a:rPr lang="en-US" sz="2000" dirty="0" err="1"/>
              <a:t>MoD</a:t>
            </a:r>
            <a:r>
              <a:rPr lang="en-US" sz="2000" dirty="0"/>
              <a:t> Human Resources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Serbia: The J-7 and </a:t>
            </a:r>
            <a:r>
              <a:rPr lang="en-US" sz="2000" dirty="0" err="1"/>
              <a:t>MoD</a:t>
            </a:r>
            <a:r>
              <a:rPr lang="en-US" sz="2000" dirty="0"/>
              <a:t> Personnel Sector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 lvl="1">
              <a:lnSpc>
                <a:spcPct val="80000"/>
              </a:lnSpc>
            </a:pPr>
            <a:endParaRPr lang="en-US" sz="1200" dirty="0"/>
          </a:p>
          <a:p>
            <a:pPr>
              <a:lnSpc>
                <a:spcPct val="80000"/>
              </a:lnSpc>
            </a:pPr>
            <a:endParaRPr lang="en-US" sz="1400" dirty="0"/>
          </a:p>
        </p:txBody>
      </p:sp>
      <p:pic>
        <p:nvPicPr>
          <p:cNvPr id="17413" name="Picture 6" descr="IMG_483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676400"/>
            <a:ext cx="4648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6019800" y="5562600"/>
            <a:ext cx="2209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i="1"/>
              <a:t>Serbia: May 2009</a:t>
            </a:r>
          </a:p>
        </p:txBody>
      </p:sp>
      <p:pic>
        <p:nvPicPr>
          <p:cNvPr id="17415" name="Picture 7" descr="Na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24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1B656EC-712C-4C42-90AF-AF07AD5C814A}" type="slidenum">
              <a:rPr lang="en-US" sz="1400"/>
              <a:pPr algn="r"/>
              <a:t>4</a:t>
            </a:fld>
            <a:endParaRPr lang="en-US" sz="14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609600"/>
          </a:xfrm>
        </p:spPr>
        <p:txBody>
          <a:bodyPr/>
          <a:lstStyle/>
          <a:p>
            <a:r>
              <a:rPr lang="en-US" sz="2000" dirty="0" smtClean="0">
                <a:solidFill>
                  <a:schemeClr val="tx1"/>
                </a:solidFill>
              </a:rPr>
              <a:t>Items of Interest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77200" cy="5029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1600" dirty="0"/>
              <a:t>Development of a language policy        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/>
              <a:t>Integrating language policy into military personnel policies 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/>
              <a:t>Development of a language training structure that meets the objectives of the language policy </a:t>
            </a:r>
          </a:p>
          <a:p>
            <a:pPr>
              <a:buFont typeface="Wingdings" pitchFamily="2" charset="2"/>
              <a:buNone/>
            </a:pPr>
            <a:endParaRPr lang="en-US" sz="1600" dirty="0"/>
          </a:p>
          <a:p>
            <a:pPr>
              <a:buFont typeface="Wingdings" pitchFamily="2" charset="2"/>
              <a:buChar char="Ø"/>
            </a:pPr>
            <a:r>
              <a:rPr lang="en-US" sz="1600" dirty="0"/>
              <a:t>Establishing effective and efficient use of language training resources </a:t>
            </a:r>
          </a:p>
          <a:p>
            <a:pPr>
              <a:buFontTx/>
              <a:buNone/>
            </a:pPr>
            <a:r>
              <a:rPr lang="en-US" sz="1600" dirty="0"/>
              <a:t>      -  Appropriate emphasis on and balance between intensive and non intensive   </a:t>
            </a:r>
          </a:p>
          <a:p>
            <a:pPr>
              <a:buFontTx/>
              <a:buNone/>
            </a:pPr>
            <a:r>
              <a:rPr lang="en-US" sz="1600" dirty="0"/>
              <a:t>          programs </a:t>
            </a:r>
          </a:p>
          <a:p>
            <a:pPr>
              <a:buFont typeface="Wingdings" pitchFamily="2" charset="2"/>
              <a:buNone/>
            </a:pPr>
            <a:r>
              <a:rPr lang="en-US" sz="1600" dirty="0"/>
              <a:t>      -  Ensuring resources are allocated in a transparent and ‘objective’ manner </a:t>
            </a:r>
          </a:p>
          <a:p>
            <a:pPr>
              <a:buFont typeface="Wingdings" pitchFamily="2" charset="2"/>
              <a:buNone/>
            </a:pPr>
            <a:r>
              <a:rPr lang="en-US" sz="1600" dirty="0"/>
              <a:t>      -  Effective and efficient language testing programs to NATO standards</a:t>
            </a:r>
          </a:p>
          <a:p>
            <a:pPr>
              <a:buFont typeface="Wingdings" pitchFamily="2" charset="2"/>
              <a:buNone/>
            </a:pPr>
            <a:r>
              <a:rPr lang="en-US" sz="1600" dirty="0"/>
              <a:t>      -  Transparent procedures for faculty professional development </a:t>
            </a:r>
          </a:p>
          <a:p>
            <a:pPr>
              <a:buFont typeface="Wingdings" pitchFamily="2" charset="2"/>
              <a:buNone/>
            </a:pPr>
            <a:r>
              <a:rPr lang="en-US" sz="1600" dirty="0"/>
              <a:t>      -  Harmonizing bilateral support for language training</a:t>
            </a:r>
          </a:p>
          <a:p>
            <a:pPr>
              <a:buFont typeface="Wingdings" pitchFamily="2" charset="2"/>
              <a:buNone/>
            </a:pPr>
            <a:r>
              <a:rPr lang="en-US" sz="1600" dirty="0"/>
              <a:t>      -  Development of a modern military lexicon, based upon agreed NATO                 </a:t>
            </a:r>
          </a:p>
          <a:p>
            <a:pPr>
              <a:buFont typeface="Wingdings" pitchFamily="2" charset="2"/>
              <a:buNone/>
            </a:pPr>
            <a:r>
              <a:rPr lang="en-US" sz="1600" dirty="0"/>
              <a:t>          nomenclature </a:t>
            </a:r>
          </a:p>
          <a:p>
            <a:pPr>
              <a:buFont typeface="Wingdings" pitchFamily="2" charset="2"/>
              <a:buNone/>
            </a:pPr>
            <a:r>
              <a:rPr lang="en-US" sz="1600" dirty="0"/>
              <a:t>      -  Development of Syllabi at STANAG 6001 Level 3 </a:t>
            </a:r>
          </a:p>
          <a:p>
            <a:pPr>
              <a:buFontTx/>
              <a:buNone/>
            </a:pPr>
            <a:endParaRPr lang="en-US" sz="1600" dirty="0"/>
          </a:p>
          <a:p>
            <a:endParaRPr lang="en-US" sz="1800" dirty="0"/>
          </a:p>
        </p:txBody>
      </p:sp>
      <p:pic>
        <p:nvPicPr>
          <p:cNvPr id="19461" name="Picture 7" descr="Na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24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>
                <a:solidFill>
                  <a:srgbClr val="CC3300"/>
                </a:solidFill>
              </a:rPr>
              <a:t>Pre-Visit Process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Provide the potential scope of what you are going to be looking over to the appropriate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coordinating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office so that everyone knows what the objectives are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Not a check list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 You never really know what aspects of the assessment will require the most attention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We provide “Outlines” with points for potential discussion and observation.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Policies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Schools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Testing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668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7" descr="Na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>
                <a:solidFill>
                  <a:srgbClr val="CC3300"/>
                </a:solidFill>
              </a:rPr>
              <a:t>Pre-Visit Process (Outlines)</a:t>
            </a:r>
          </a:p>
        </p:txBody>
      </p:sp>
      <p:pic>
        <p:nvPicPr>
          <p:cNvPr id="23555" name="Picture 9"/>
          <p:cNvPicPr>
            <a:picLocks noGrp="1" noChangeAspect="1" noChangeArrowheads="1"/>
          </p:cNvPicPr>
          <p:nvPr>
            <p:ph type="body"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11188" y="1295400"/>
            <a:ext cx="3981450" cy="5181600"/>
          </a:xfrm>
        </p:spPr>
      </p:pic>
      <p:pic>
        <p:nvPicPr>
          <p:cNvPr id="23556" name="Picture 10"/>
          <p:cNvPicPr>
            <a:picLocks noGrp="1" noChangeAspect="1" noChangeArrowheads="1"/>
          </p:cNvPicPr>
          <p:nvPr>
            <p:ph type="body" sz="half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097463" y="1295400"/>
            <a:ext cx="3436937" cy="5257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CC3300"/>
                </a:solidFill>
              </a:rPr>
              <a:t>What </a:t>
            </a:r>
            <a:r>
              <a:rPr lang="en-US" sz="3200" dirty="0" smtClean="0">
                <a:solidFill>
                  <a:srgbClr val="CC3300"/>
                </a:solidFill>
              </a:rPr>
              <a:t> is the focus?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body" sz="half" idx="1"/>
          </p:nvPr>
        </p:nvSpPr>
        <p:spPr>
          <a:ln cap="flat"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We are generally not: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Components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Book Orders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Teacher training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Mgt </a:t>
            </a:r>
            <a:r>
              <a:rPr lang="en-US" dirty="0" smtClean="0"/>
              <a:t>courses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/>
              <a:t>Technology 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Labs, IMI etc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Doing some legwork for the </a:t>
            </a:r>
            <a:r>
              <a:rPr lang="en-US" dirty="0" smtClean="0"/>
              <a:t>bilateral donors:</a:t>
            </a:r>
            <a:endParaRPr lang="en-US" dirty="0"/>
          </a:p>
          <a:p>
            <a:pPr lvl="3">
              <a:lnSpc>
                <a:spcPct val="90000"/>
              </a:lnSpc>
            </a:pPr>
            <a:r>
              <a:rPr lang="en-US" dirty="0"/>
              <a:t>Book orders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Course recommendations</a:t>
            </a:r>
          </a:p>
          <a:p>
            <a:pPr lvl="3">
              <a:lnSpc>
                <a:spcPct val="90000"/>
              </a:lnSpc>
              <a:buFontTx/>
              <a:buNone/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dirty="0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body" sz="half" idx="2"/>
          </p:nvPr>
        </p:nvSpPr>
        <p:spPr>
          <a:ln cap="flat"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We are: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Processes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/>
              <a:t>Language and Testing Policies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Integration with military personnel policies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Language Training </a:t>
            </a:r>
            <a:r>
              <a:rPr lang="en-US" dirty="0"/>
              <a:t>Management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Resource allocation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Faculty Development plans</a:t>
            </a:r>
          </a:p>
          <a:p>
            <a:pPr lvl="2">
              <a:lnSpc>
                <a:spcPct val="90000"/>
              </a:lnSpc>
              <a:buNone/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>
                <a:solidFill>
                  <a:srgbClr val="CC3300"/>
                </a:solidFill>
              </a:rPr>
              <a:t>Visit Process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Extensive orientation briefings by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/General Staff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Policy and organization explained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Visits to schools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Classroom observations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Discussions with management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Discussions with faculty and students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Meetings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 bilateral language assistance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responsibles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e.g. British Council, Offices of Defense Cooperation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(“Donor countries”)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668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7" descr="Na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CC3300"/>
                </a:solidFill>
              </a:rPr>
              <a:t>Analytical Process:</a:t>
            </a:r>
            <a:br>
              <a:rPr lang="en-US" sz="3200" dirty="0">
                <a:solidFill>
                  <a:srgbClr val="CC3300"/>
                </a:solidFill>
              </a:rPr>
            </a:br>
            <a:r>
              <a:rPr lang="en-US" sz="3200" dirty="0">
                <a:solidFill>
                  <a:srgbClr val="CC3300"/>
                </a:solidFill>
              </a:rPr>
              <a:t> Overarching Objective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review how the language policy fits with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military personnel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policies.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see if the language training structure meets the policy objectives.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see if the structure can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produce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required numbers of graduates at the required proficiency levels in a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somewhat predictable manner.</a:t>
            </a: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668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7" descr="Na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1211</Words>
  <Application>Microsoft Office PowerPoint</Application>
  <PresentationFormat>On-screen Show (4:3)</PresentationFormat>
  <Paragraphs>267</Paragraphs>
  <Slides>27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Cooperative Language Training Programme Assessments</vt:lpstr>
      <vt:lpstr>Cooperative Language Training  Programme Assessments</vt:lpstr>
      <vt:lpstr>Language Training Programme Assessments</vt:lpstr>
      <vt:lpstr>Items of Interest</vt:lpstr>
      <vt:lpstr>Pre-Visit Process</vt:lpstr>
      <vt:lpstr>Pre-Visit Process (Outlines)</vt:lpstr>
      <vt:lpstr>What  is the focus?</vt:lpstr>
      <vt:lpstr>Visit Process</vt:lpstr>
      <vt:lpstr>Analytical Process:  Overarching Objective</vt:lpstr>
      <vt:lpstr>Areas of Interest</vt:lpstr>
      <vt:lpstr>Language Policy</vt:lpstr>
      <vt:lpstr>Slide 12</vt:lpstr>
      <vt:lpstr>Language Policy</vt:lpstr>
      <vt:lpstr>Language Resources Allocation</vt:lpstr>
      <vt:lpstr>Testing Policies and Processes </vt:lpstr>
      <vt:lpstr>Language Labs and  Self-Access Centers</vt:lpstr>
      <vt:lpstr>Syllabi Standardization</vt:lpstr>
      <vt:lpstr>Slide 18</vt:lpstr>
      <vt:lpstr>Syllabi Standardization</vt:lpstr>
      <vt:lpstr>Teachers contra management</vt:lpstr>
      <vt:lpstr>Management contra teachers</vt:lpstr>
      <vt:lpstr>Military language</vt:lpstr>
      <vt:lpstr>Teacher Professional  Development </vt:lpstr>
      <vt:lpstr>Intensive vs. Non intensive Programs </vt:lpstr>
      <vt:lpstr>Line Management</vt:lpstr>
      <vt:lpstr>Potential Positive Outcomes</vt:lpstr>
      <vt:lpstr>Questions?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Cooperative Language Training   Programme Assessments</dc:title>
  <dc:creator>Administratr</dc:creator>
  <cp:lastModifiedBy>Administratr</cp:lastModifiedBy>
  <cp:revision>17</cp:revision>
  <dcterms:created xsi:type="dcterms:W3CDTF">2010-05-23T14:17:35Z</dcterms:created>
  <dcterms:modified xsi:type="dcterms:W3CDTF">2010-05-24T04:38:41Z</dcterms:modified>
</cp:coreProperties>
</file>