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77" r:id="rId2"/>
  </p:sldMasterIdLst>
  <p:notesMasterIdLst>
    <p:notesMasterId r:id="rId37"/>
  </p:notesMasterIdLst>
  <p:handoutMasterIdLst>
    <p:handoutMasterId r:id="rId38"/>
  </p:handoutMasterIdLst>
  <p:sldIdLst>
    <p:sldId id="2360" r:id="rId3"/>
    <p:sldId id="2469" r:id="rId4"/>
    <p:sldId id="2470" r:id="rId5"/>
    <p:sldId id="2437" r:id="rId6"/>
    <p:sldId id="2432" r:id="rId7"/>
    <p:sldId id="2424" r:id="rId8"/>
    <p:sldId id="2444" r:id="rId9"/>
    <p:sldId id="2334" r:id="rId10"/>
    <p:sldId id="2445" r:id="rId11"/>
    <p:sldId id="2446" r:id="rId12"/>
    <p:sldId id="2402" r:id="rId13"/>
    <p:sldId id="2403" r:id="rId14"/>
    <p:sldId id="2404" r:id="rId15"/>
    <p:sldId id="2450" r:id="rId16"/>
    <p:sldId id="2420" r:id="rId17"/>
    <p:sldId id="2408" r:id="rId18"/>
    <p:sldId id="2431" r:id="rId19"/>
    <p:sldId id="2433" r:id="rId20"/>
    <p:sldId id="2438" r:id="rId21"/>
    <p:sldId id="2440" r:id="rId22"/>
    <p:sldId id="2447" r:id="rId23"/>
    <p:sldId id="2454" r:id="rId24"/>
    <p:sldId id="2448" r:id="rId25"/>
    <p:sldId id="2452" r:id="rId26"/>
    <p:sldId id="2455" r:id="rId27"/>
    <p:sldId id="2465" r:id="rId28"/>
    <p:sldId id="2441" r:id="rId29"/>
    <p:sldId id="2453" r:id="rId30"/>
    <p:sldId id="2456" r:id="rId31"/>
    <p:sldId id="2461" r:id="rId32"/>
    <p:sldId id="2467" r:id="rId33"/>
    <p:sldId id="2468" r:id="rId34"/>
    <p:sldId id="2464" r:id="rId35"/>
    <p:sldId id="2463" r:id="rId36"/>
  </p:sldIdLst>
  <p:sldSz cx="9144000" cy="6858000" type="screen4x3"/>
  <p:notesSz cx="6731000" cy="9855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200"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1200"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1200"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1200"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1200" b="1" kern="1200">
        <a:solidFill>
          <a:schemeClr val="tx1"/>
        </a:solidFill>
        <a:latin typeface="Arial" charset="0"/>
        <a:ea typeface="ＭＳ Ｐゴシック" pitchFamily="34" charset="-128"/>
        <a:cs typeface="+mn-cs"/>
      </a:defRPr>
    </a:lvl5pPr>
    <a:lvl6pPr marL="2286000" algn="l" defTabSz="914400" rtl="0" eaLnBrk="1" latinLnBrk="0" hangingPunct="1">
      <a:defRPr sz="1200" b="1" kern="1200">
        <a:solidFill>
          <a:schemeClr val="tx1"/>
        </a:solidFill>
        <a:latin typeface="Arial" charset="0"/>
        <a:ea typeface="ＭＳ Ｐゴシック" pitchFamily="34" charset="-128"/>
        <a:cs typeface="+mn-cs"/>
      </a:defRPr>
    </a:lvl6pPr>
    <a:lvl7pPr marL="2743200" algn="l" defTabSz="914400" rtl="0" eaLnBrk="1" latinLnBrk="0" hangingPunct="1">
      <a:defRPr sz="1200" b="1" kern="1200">
        <a:solidFill>
          <a:schemeClr val="tx1"/>
        </a:solidFill>
        <a:latin typeface="Arial" charset="0"/>
        <a:ea typeface="ＭＳ Ｐゴシック" pitchFamily="34" charset="-128"/>
        <a:cs typeface="+mn-cs"/>
      </a:defRPr>
    </a:lvl7pPr>
    <a:lvl8pPr marL="3200400" algn="l" defTabSz="914400" rtl="0" eaLnBrk="1" latinLnBrk="0" hangingPunct="1">
      <a:defRPr sz="1200" b="1" kern="1200">
        <a:solidFill>
          <a:schemeClr val="tx1"/>
        </a:solidFill>
        <a:latin typeface="Arial" charset="0"/>
        <a:ea typeface="ＭＳ Ｐゴシック" pitchFamily="34" charset="-128"/>
        <a:cs typeface="+mn-cs"/>
      </a:defRPr>
    </a:lvl8pPr>
    <a:lvl9pPr marL="3657600" algn="l" defTabSz="914400" rtl="0" eaLnBrk="1" latinLnBrk="0" hangingPunct="1">
      <a:defRPr sz="12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EA5075"/>
    <a:srgbClr val="FF4B4B"/>
    <a:srgbClr val="D20000"/>
    <a:srgbClr val="99CCFF"/>
    <a:srgbClr val="800080"/>
    <a:srgbClr val="D09620"/>
    <a:srgbClr val="808080"/>
    <a:srgbClr val="44729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21272" autoAdjust="0"/>
    <p:restoredTop sz="96270" autoAdjust="0"/>
  </p:normalViewPr>
  <p:slideViewPr>
    <p:cSldViewPr snapToGrid="0">
      <p:cViewPr>
        <p:scale>
          <a:sx n="75" d="100"/>
          <a:sy n="75" d="100"/>
        </p:scale>
        <p:origin x="-1428" y="-180"/>
      </p:cViewPr>
      <p:guideLst>
        <p:guide orient="horz" pos="2855"/>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924" y="2034"/>
      </p:cViewPr>
      <p:guideLst>
        <p:guide orient="horz" pos="3104"/>
        <p:guide pos="213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898525" y="4695825"/>
            <a:ext cx="4933950" cy="4456113"/>
          </a:xfrm>
          <a:prstGeom prst="rect">
            <a:avLst/>
          </a:prstGeom>
          <a:noFill/>
          <a:ln>
            <a:noFill/>
          </a:ln>
          <a:effectLst/>
          <a:extLst>
            <a:ext uri="{909E8E84-426E-40DD-AFC4-6F175D3DCCD1}"/>
            <a:ext uri="{91240B29-F687-4F45-9708-019B960494DF}"/>
            <a:ext uri="{AF507438-7753-43E0-B8FC-AC1667EBCBE1}"/>
          </a:extLst>
        </p:spPr>
        <p:txBody>
          <a:bodyPr vert="horz" wrap="square" lIns="90170" tIns="44293" rIns="90170" bIns="442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443" name="Rectangle 3"/>
          <p:cNvSpPr>
            <a:spLocks noGrp="1" noRot="1" noChangeAspect="1" noChangeArrowheads="1" noTextEdit="1"/>
          </p:cNvSpPr>
          <p:nvPr>
            <p:ph type="sldImg" idx="2"/>
          </p:nvPr>
        </p:nvSpPr>
        <p:spPr bwMode="auto">
          <a:xfrm>
            <a:off x="909638" y="744538"/>
            <a:ext cx="4914900" cy="3684587"/>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911225" y="744538"/>
            <a:ext cx="4911725" cy="3684587"/>
          </a:xfrm>
          <a:ln/>
        </p:spPr>
      </p:sp>
      <p:sp>
        <p:nvSpPr>
          <p:cNvPr id="62467"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911225" y="744538"/>
            <a:ext cx="4913313" cy="3684587"/>
          </a:xfrm>
          <a:ln/>
        </p:spPr>
      </p:sp>
      <p:sp>
        <p:nvSpPr>
          <p:cNvPr id="71683" name="Rectangle 3"/>
          <p:cNvSpPr>
            <a:spLocks noGrp="1" noChangeArrowheads="1"/>
          </p:cNvSpPr>
          <p:nvPr>
            <p:ph type="body" idx="1"/>
          </p:nvPr>
        </p:nvSpPr>
        <p:spPr>
          <a:noFill/>
        </p:spPr>
        <p:txBody>
          <a:bodyPr/>
          <a:lstStyle/>
          <a:p>
            <a:pPr marL="171450" indent="-171450">
              <a:buFontTx/>
              <a:buChar char="•"/>
            </a:pPr>
            <a:r>
              <a:rPr lang="en-US" sz="1100" smtClean="0">
                <a:latin typeface="Arial" charset="0"/>
                <a:cs typeface="Arial" charset="0"/>
              </a:rPr>
              <a:t>Became part of the Defence Academy </a:t>
            </a:r>
            <a:r>
              <a:rPr lang="en-GB" sz="1100" smtClean="0">
                <a:latin typeface="Arial" charset="0"/>
                <a:cs typeface="Arial" charset="0"/>
              </a:rPr>
              <a:t>on 1 November 2012.  Based in Kermode Hall at RAF Halton. </a:t>
            </a:r>
          </a:p>
          <a:p>
            <a:pPr marL="171450" indent="-171450">
              <a:buFontTx/>
              <a:buChar char="•"/>
            </a:pPr>
            <a:r>
              <a:rPr lang="en-GB" sz="1100" b="1" smtClean="0">
                <a:latin typeface="Arial" charset="0"/>
                <a:cs typeface="Arial" charset="0"/>
              </a:rPr>
              <a:t>Outputs: </a:t>
            </a:r>
          </a:p>
          <a:p>
            <a:pPr marL="628650" lvl="1" indent="-171450">
              <a:buFontTx/>
              <a:buChar char="•"/>
            </a:pPr>
            <a:r>
              <a:rPr lang="en-GB" sz="1100" b="1" smtClean="0">
                <a:latin typeface="Arial" charset="0"/>
                <a:cs typeface="Arial" charset="0"/>
              </a:rPr>
              <a:t>Defence Training Support and Instructional Courses</a:t>
            </a:r>
            <a:r>
              <a:rPr lang="en-GB" sz="1100" smtClean="0">
                <a:latin typeface="Arial" charset="0"/>
                <a:cs typeface="Arial" charset="0"/>
              </a:rPr>
              <a:t>. e.g Instruction Techniques, Train the Trainer, Course Design, Needs Analysis, Trg Audits etc </a:t>
            </a:r>
          </a:p>
          <a:p>
            <a:pPr marL="628650" lvl="1" indent="-171450">
              <a:buFontTx/>
              <a:buChar char="•"/>
            </a:pPr>
            <a:r>
              <a:rPr lang="en-GB" sz="1100" b="1" smtClean="0">
                <a:latin typeface="Arial" charset="0"/>
                <a:cs typeface="Arial" charset="0"/>
              </a:rPr>
              <a:t>Training Policy and Support</a:t>
            </a:r>
            <a:r>
              <a:rPr lang="en-GB" sz="1100" smtClean="0">
                <a:latin typeface="Arial" charset="0"/>
                <a:cs typeface="Arial" charset="0"/>
              </a:rPr>
              <a:t>. Technical authors for Defence T&amp;E Policy (JSP 822) and Defence Trg Sp Manuals (DTSMs).  </a:t>
            </a:r>
          </a:p>
          <a:p>
            <a:pPr marL="628650" lvl="1" indent="-171450">
              <a:buFontTx/>
              <a:buChar char="•"/>
            </a:pPr>
            <a:r>
              <a:rPr lang="en-GB" sz="1100" b="1" smtClean="0">
                <a:latin typeface="Arial" charset="0"/>
                <a:cs typeface="Arial" charset="0"/>
              </a:rPr>
              <a:t>Learning Technology (LT)</a:t>
            </a:r>
            <a:r>
              <a:rPr lang="en-GB" sz="1100" smtClean="0">
                <a:latin typeface="Arial" charset="0"/>
                <a:cs typeface="Arial" charset="0"/>
              </a:rPr>
              <a:t>.  Design, development and application of Defence related LT, encompassing simulation, emulation, e-learning.  DCTS will also provide a consultancy service on LT based learning solutions.</a:t>
            </a:r>
          </a:p>
          <a:p>
            <a:pPr marL="628650" lvl="1" indent="-171450">
              <a:buFontTx/>
              <a:buChar char="•"/>
            </a:pPr>
            <a:r>
              <a:rPr lang="en-GB" sz="1100" b="1" smtClean="0">
                <a:latin typeface="Arial" charset="0"/>
                <a:cs typeface="Arial" charset="0"/>
              </a:rPr>
              <a:t>Defence Learning Portal (DLP)</a:t>
            </a:r>
            <a:r>
              <a:rPr lang="en-GB" sz="1100" smtClean="0">
                <a:latin typeface="Arial" charset="0"/>
                <a:cs typeface="Arial" charset="0"/>
              </a:rPr>
              <a:t>.  Manages and develops as directed by the Defence E-Learning Delivery and Management Capability (DELDMC) and DLP Programme Board.  </a:t>
            </a:r>
            <a:endParaRPr lang="en-GB" sz="1100" b="1" smtClean="0">
              <a:latin typeface="Arial" charset="0"/>
              <a:cs typeface="Arial" charset="0"/>
            </a:endParaRPr>
          </a:p>
          <a:p>
            <a:pPr marL="628650" lvl="1" indent="-171450">
              <a:buFontTx/>
              <a:buChar char="•"/>
            </a:pPr>
            <a:r>
              <a:rPr lang="en-GB" sz="1100" b="1" smtClean="0">
                <a:latin typeface="Arial" charset="0"/>
                <a:cs typeface="Arial" charset="0"/>
              </a:rPr>
              <a:t>Course Franchising</a:t>
            </a:r>
            <a:r>
              <a:rPr lang="en-GB" sz="1100" smtClean="0">
                <a:latin typeface="Arial" charset="0"/>
                <a:cs typeface="Arial" charset="0"/>
              </a:rPr>
              <a:t>.</a:t>
            </a:r>
            <a:r>
              <a:rPr lang="en-GB" sz="1100" b="1" smtClean="0">
                <a:latin typeface="Arial" charset="0"/>
                <a:cs typeface="Arial" charset="0"/>
              </a:rPr>
              <a:t> </a:t>
            </a:r>
            <a:r>
              <a:rPr lang="en-GB" sz="1100" smtClean="0">
                <a:latin typeface="Arial" charset="0"/>
                <a:cs typeface="Arial" charset="0"/>
              </a:rPr>
              <a:t>Allows other trg organisations to deliver  Defence Instructional Techniques (DIT)  and Defence Train The Trainer (DTTT) courses under licence.</a:t>
            </a:r>
          </a:p>
          <a:p>
            <a:pPr marL="628650" lvl="1" indent="-171450">
              <a:buFontTx/>
              <a:buChar char="•"/>
            </a:pPr>
            <a:r>
              <a:rPr lang="en-GB" sz="1100" b="1" smtClean="0">
                <a:latin typeface="Arial" charset="0"/>
                <a:cs typeface="Arial" charset="0"/>
              </a:rPr>
              <a:t>Instructor Accreditation</a:t>
            </a:r>
            <a:r>
              <a:rPr lang="en-GB" sz="1100" smtClean="0">
                <a:latin typeface="Arial" charset="0"/>
                <a:cs typeface="Arial" charset="0"/>
              </a:rPr>
              <a:t>. External accreditation of Service instructors against nationally recognised standards and qualifications.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911225" y="744538"/>
            <a:ext cx="4911725" cy="3684587"/>
          </a:xfrm>
          <a:ln/>
        </p:spPr>
      </p:sp>
      <p:sp>
        <p:nvSpPr>
          <p:cNvPr id="72707" name="Notes Placeholder 2"/>
          <p:cNvSpPr>
            <a:spLocks noGrp="1"/>
          </p:cNvSpPr>
          <p:nvPr>
            <p:ph type="body" idx="1"/>
          </p:nvPr>
        </p:nvSpPr>
        <p:spPr>
          <a:noFill/>
        </p:spPr>
        <p:txBody>
          <a:bodyPr/>
          <a:lstStyle/>
          <a:p>
            <a:pPr marL="171450" indent="-171450">
              <a:buFontTx/>
              <a:buChar char="•"/>
            </a:pPr>
            <a:r>
              <a:rPr lang="en-GB" smtClean="0">
                <a:latin typeface="Arial" charset="0"/>
                <a:cs typeface="Arial" charset="0"/>
              </a:rPr>
              <a:t>NSG disbanded end-March 2012.  International consultancy team preserved and transferred to Defence Academy.</a:t>
            </a:r>
          </a:p>
          <a:p>
            <a:pPr marL="171450" indent="-171450">
              <a:buFontTx/>
              <a:buChar char="•"/>
            </a:pPr>
            <a:r>
              <a:rPr lang="en-GB" smtClean="0">
                <a:latin typeface="Arial" charset="0"/>
                <a:cs typeface="Arial" charset="0"/>
              </a:rPr>
              <a:t>Origins of team go back to 1980s.  Focus is governmental capacity-building, particularly finance and HR systems.</a:t>
            </a:r>
          </a:p>
          <a:p>
            <a:pPr marL="171450" indent="-171450">
              <a:buFontTx/>
              <a:buChar char="•"/>
            </a:pPr>
            <a:r>
              <a:rPr lang="en-GB" smtClean="0">
                <a:latin typeface="Arial" charset="0"/>
                <a:cs typeface="Arial" charset="0"/>
              </a:rPr>
              <a:t>Complements Academy’s international work.</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01700" y="739775"/>
            <a:ext cx="4927600" cy="3695700"/>
          </a:xfrm>
          <a:ln/>
        </p:spPr>
      </p:sp>
      <p:sp>
        <p:nvSpPr>
          <p:cNvPr id="73731" name="Rectangle 3"/>
          <p:cNvSpPr>
            <a:spLocks noGrp="1" noChangeArrowheads="1"/>
          </p:cNvSpPr>
          <p:nvPr>
            <p:ph type="body" idx="1"/>
          </p:nvPr>
        </p:nvSpPr>
        <p:spPr>
          <a:xfrm>
            <a:off x="896938" y="4683125"/>
            <a:ext cx="4937125" cy="4432300"/>
          </a:xfrm>
          <a:noFill/>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901700" y="739775"/>
            <a:ext cx="4927600" cy="3695700"/>
          </a:xfrm>
          <a:ln/>
        </p:spPr>
      </p:sp>
      <p:sp>
        <p:nvSpPr>
          <p:cNvPr id="74755" name="Rectangle 3"/>
          <p:cNvSpPr>
            <a:spLocks noGrp="1" noChangeArrowheads="1"/>
          </p:cNvSpPr>
          <p:nvPr>
            <p:ph type="body" idx="1"/>
          </p:nvPr>
        </p:nvSpPr>
        <p:spPr>
          <a:xfrm>
            <a:off x="896938" y="4683125"/>
            <a:ext cx="4937125" cy="4432300"/>
          </a:xfrm>
          <a:noFill/>
        </p:spPr>
        <p:txBody>
          <a:bodyP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901700" y="739775"/>
            <a:ext cx="4927600" cy="3695700"/>
          </a:xfrm>
          <a:ln/>
        </p:spPr>
      </p:sp>
      <p:sp>
        <p:nvSpPr>
          <p:cNvPr id="75779" name="Rectangle 3"/>
          <p:cNvSpPr>
            <a:spLocks noGrp="1" noChangeArrowheads="1"/>
          </p:cNvSpPr>
          <p:nvPr>
            <p:ph type="body" idx="1"/>
          </p:nvPr>
        </p:nvSpPr>
        <p:spPr>
          <a:xfrm>
            <a:off x="896938" y="4683125"/>
            <a:ext cx="4937125" cy="4432300"/>
          </a:xfrm>
          <a:noFill/>
        </p:spPr>
        <p:txBody>
          <a:bodyPr/>
          <a:lstStyle/>
          <a:p>
            <a:pPr>
              <a:lnSpc>
                <a:spcPct val="80000"/>
              </a:lnSpc>
            </a:pPr>
            <a:r>
              <a:rPr lang="en-GB" sz="800" smtClean="0"/>
              <a:t>Government direction is encouraging the public sector towards greater inter-Departmental cooperation to achieve cost efficiencies and best practice in all domains.  In August 2011, the Foreign Secretary launched an initiative “Language Skills in Diplomatic Excellence” which MOD supports.</a:t>
            </a:r>
          </a:p>
          <a:p>
            <a:pPr>
              <a:lnSpc>
                <a:spcPct val="80000"/>
              </a:lnSpc>
            </a:pPr>
            <a:r>
              <a:rPr lang="en-GB" sz="800" smtClean="0"/>
              <a:t>1.	Led by the FCO, working with a number of Departments, a Cross-Government contract for E-learning has been signed with Rosetta Stone, achieving very significant cost savings compared to previous individual contracts. Rosetta Stone is not the panacea but will address some discrete requirements. We will continue to look at other, more Defence focussed, e-learning packages.</a:t>
            </a:r>
          </a:p>
          <a:p>
            <a:pPr>
              <a:lnSpc>
                <a:spcPct val="80000"/>
              </a:lnSpc>
            </a:pPr>
            <a:r>
              <a:rPr lang="en-GB" sz="800" smtClean="0"/>
              <a:t>2.	FCO has procured a cross-government contract for language training available for all Departments to use – this represents efficiencies of scale. We will have to be vigilant and ensure that when driving down costs, in the commercial environment, cost efficiencies do not come at the price of quality.</a:t>
            </a:r>
          </a:p>
          <a:p>
            <a:pPr>
              <a:lnSpc>
                <a:spcPct val="80000"/>
              </a:lnSpc>
            </a:pPr>
            <a:r>
              <a:rPr lang="en-GB" sz="800" smtClean="0"/>
              <a:t>3.	Next steps will include blended learning and scoping the art of the possible in terms of collaborative training for cross-cultural working.</a:t>
            </a:r>
          </a:p>
          <a:p>
            <a:pPr>
              <a:lnSpc>
                <a:spcPct val="80000"/>
              </a:lnSpc>
            </a:pPr>
            <a:r>
              <a:rPr lang="en-GB" sz="800" smtClean="0"/>
              <a:t>4.	Whilst both have their own language training centres, MOD and FCO have established clear potential for cooperation in the field of language training.  </a:t>
            </a:r>
          </a:p>
          <a:p>
            <a:pPr>
              <a:lnSpc>
                <a:spcPct val="80000"/>
              </a:lnSpc>
            </a:pPr>
            <a:r>
              <a:rPr lang="en-GB" sz="800" b="1" smtClean="0"/>
              <a:t>Shared Training:</a:t>
            </a:r>
            <a:r>
              <a:rPr lang="en-GB" sz="800" smtClean="0"/>
              <a:t> For Defence Diplomats designate, engagement with their Foreign Office colleagues in other aspects of the Defence Diplomacy training pipeline is considered to be one of its most valuable aspects, offering the opportunity to increase contextual knowledge of the FCO and to appreciate shared values.  A bespoke, collaborative MOD/FCO C&amp;L training programme, delivered in Central London where there are endless opportunities for local “immersion” would involve the expertise of our trainers from A to Z, would be designed from basic principles and delivered to meet the linguistic and cultural training needs, and to facilitate partnership and collaboration between MOD and FCO colleagues to support the one-team UK footprint in-country. We would however need to ensure that such a solution would not inadvertently jeopardise our organic capability for delivery of the wider Defence requirement.</a:t>
            </a:r>
          </a:p>
          <a:p>
            <a:pPr>
              <a:lnSpc>
                <a:spcPct val="80000"/>
              </a:lnSpc>
            </a:pPr>
            <a:r>
              <a:rPr lang="en-GB" sz="800" smtClean="0"/>
              <a:t>Blended Learning:  Offers more flexibility in training solutions.  Possibility of delivering trg closer to where personnel live/work and residential trg when required.  Cost effective and less disruptive.</a:t>
            </a:r>
          </a:p>
          <a:p>
            <a:pPr>
              <a:lnSpc>
                <a:spcPct val="80000"/>
              </a:lnSpc>
            </a:pPr>
            <a:r>
              <a:rPr lang="en-GB" sz="800" b="1" smtClean="0"/>
              <a:t>Aptitude Testing:</a:t>
            </a:r>
            <a:r>
              <a:rPr lang="en-GB" sz="800" smtClean="0"/>
              <a:t>  Whilst currently we use the Harvard Modern Language Aptitude Test (MLAT) to assess potential for language training, we are mindful that this is now an old test and that academic research is leading to more accurate predictors of success.  With other Departments, we are assessing the potential for a pan-Government approach to aptitude testing.</a:t>
            </a:r>
          </a:p>
          <a:p>
            <a:pPr>
              <a:lnSpc>
                <a:spcPct val="80000"/>
              </a:lnSpc>
            </a:pPr>
            <a:r>
              <a:rPr lang="en-GB" sz="800" b="1" smtClean="0"/>
              <a:t>External Accreditation:  </a:t>
            </a:r>
            <a:r>
              <a:rPr lang="en-GB" sz="800" smtClean="0"/>
              <a:t>In line with Defence policy, we must look to have our language training accredited by an acknowledged qualifications awarding agency. In the UK there are currently only 2 awarding bodies able to cover the range of languages we teach:  The Chartered Institute of Linguists covers 40 languages with its Certificate in Bilingual Skills and Asset languages covers 25 languages. </a:t>
            </a:r>
          </a:p>
          <a:p>
            <a:pPr>
              <a:lnSpc>
                <a:spcPct val="80000"/>
              </a:lnSpc>
            </a:pPr>
            <a:endParaRPr lang="en-GB" sz="800" smtClean="0"/>
          </a:p>
          <a:p>
            <a:pPr>
              <a:lnSpc>
                <a:spcPct val="80000"/>
              </a:lnSpc>
            </a:pPr>
            <a:r>
              <a:rPr lang="en-GB" sz="800" smtClean="0"/>
              <a:t>All this is very much work in progress (WIP).  We are working to establish all the opportunities - and the risks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911225" y="744538"/>
            <a:ext cx="4911725" cy="3684587"/>
          </a:xfrm>
          <a:ln/>
        </p:spPr>
      </p:sp>
      <p:sp>
        <p:nvSpPr>
          <p:cNvPr id="63491" name="Rectangle 3"/>
          <p:cNvSpPr>
            <a:spLocks noGrp="1" noChangeArrowheads="1"/>
          </p:cNvSpPr>
          <p:nvPr>
            <p:ph type="body" idx="1"/>
          </p:nvPr>
        </p:nvSpPr>
        <p:spPr>
          <a:noFill/>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901700" y="739775"/>
            <a:ext cx="4927600" cy="3695700"/>
          </a:xfrm>
          <a:ln/>
        </p:spPr>
      </p:sp>
      <p:sp>
        <p:nvSpPr>
          <p:cNvPr id="64515" name="Rectangle 3"/>
          <p:cNvSpPr>
            <a:spLocks noGrp="1" noChangeArrowheads="1"/>
          </p:cNvSpPr>
          <p:nvPr>
            <p:ph type="body" idx="1"/>
          </p:nvPr>
        </p:nvSpPr>
        <p:spPr>
          <a:xfrm>
            <a:off x="896938" y="4683125"/>
            <a:ext cx="4937125" cy="4432300"/>
          </a:xfrm>
          <a:noFill/>
        </p:spPr>
        <p:txBody>
          <a:bodyPr/>
          <a:lstStyle/>
          <a:p>
            <a:r>
              <a:rPr lang="en-GB" smtClean="0"/>
              <a:t>The main purpose of the Joint Forces</a:t>
            </a:r>
          </a:p>
          <a:p>
            <a:r>
              <a:rPr lang="en-GB" smtClean="0"/>
              <a:t>Command is to make sure the Joint Force is</a:t>
            </a:r>
          </a:p>
          <a:p>
            <a:r>
              <a:rPr lang="en-GB" smtClean="0"/>
              <a:t>consistent and to use </a:t>
            </a:r>
            <a:r>
              <a:rPr lang="en-GB" b="1" smtClean="0"/>
              <a:t>joint enablers </a:t>
            </a:r>
            <a:r>
              <a:rPr lang="en-GB" smtClean="0"/>
              <a:t>to support</a:t>
            </a:r>
          </a:p>
          <a:p>
            <a:r>
              <a:rPr lang="en-GB" smtClean="0"/>
              <a:t>current and contingent operations. They monitor</a:t>
            </a:r>
          </a:p>
          <a:p>
            <a:r>
              <a:rPr lang="en-GB" smtClean="0"/>
              <a:t>and manage performance and risk against</a:t>
            </a:r>
          </a:p>
          <a:p>
            <a:r>
              <a:rPr lang="en-GB" smtClean="0"/>
              <a:t>current and contingent Defence capability. They</a:t>
            </a:r>
          </a:p>
          <a:p>
            <a:r>
              <a:rPr lang="en-GB" smtClean="0"/>
              <a:t>also make sure they prioritise joint training and</a:t>
            </a:r>
          </a:p>
          <a:p>
            <a:r>
              <a:rPr lang="en-GB" smtClean="0"/>
              <a:t>joint and single-service capabilities to deliver</a:t>
            </a:r>
          </a:p>
          <a:p>
            <a:r>
              <a:rPr lang="en-GB" smtClean="0"/>
              <a:t>most effectively.</a:t>
            </a:r>
          </a:p>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911225" y="744538"/>
            <a:ext cx="4911725" cy="3684587"/>
          </a:xfrm>
          <a:ln/>
        </p:spPr>
      </p:sp>
      <p:sp>
        <p:nvSpPr>
          <p:cNvPr id="33795" name="Rectangle 3"/>
          <p:cNvSpPr>
            <a:spLocks noGrp="1" noChangeArrowheads="1"/>
          </p:cNvSpPr>
          <p:nvPr>
            <p:ph type="body" idx="1"/>
          </p:nvPr>
        </p:nvSpPr>
        <p:spPr/>
        <p:txBody>
          <a:bodyPr/>
          <a:lstStyle/>
          <a:p>
            <a:pPr marL="171450" indent="-171450">
              <a:buFont typeface="Arial" pitchFamily="34" charset="0"/>
              <a:buChar char="•"/>
              <a:defRPr/>
            </a:pPr>
            <a:r>
              <a:rPr lang="en-GB" dirty="0" smtClean="0">
                <a:latin typeface="Arial" charset="0"/>
              </a:rPr>
              <a:t>Self explanatory</a:t>
            </a:r>
          </a:p>
          <a:p>
            <a:pPr>
              <a:defRPr/>
            </a:pPr>
            <a:endParaRPr lang="en-GB" dirty="0" smtClean="0">
              <a:latin typeface="Arial" charset="0"/>
            </a:endParaRPr>
          </a:p>
          <a:p>
            <a:pPr marL="171450" indent="-171450">
              <a:buFont typeface="Arial" pitchFamily="34" charset="0"/>
              <a:buChar char="•"/>
              <a:defRPr/>
            </a:pPr>
            <a:r>
              <a:rPr lang="en-GB" dirty="0" smtClean="0">
                <a:latin typeface="Arial" charset="0"/>
              </a:rPr>
              <a:t>Recently refreshed and approved by Defence Academy’s Policy Board (chaired by CDS)</a:t>
            </a:r>
          </a:p>
          <a:p>
            <a:pPr>
              <a:defRPr/>
            </a:pPr>
            <a:endParaRPr lang="en-GB" dirty="0" smtClean="0">
              <a:latin typeface="Arial" charset="0"/>
            </a:endParaRPr>
          </a:p>
          <a:p>
            <a:pPr>
              <a:defRPr/>
            </a:pPr>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911225" y="744538"/>
            <a:ext cx="4911725" cy="3684587"/>
          </a:xfrm>
          <a:ln/>
        </p:spPr>
      </p:sp>
      <p:sp>
        <p:nvSpPr>
          <p:cNvPr id="66563" name="Rectangle 3"/>
          <p:cNvSpPr>
            <a:spLocks noGrp="1" noChangeArrowheads="1"/>
          </p:cNvSpPr>
          <p:nvPr>
            <p:ph type="body" idx="1"/>
          </p:nvPr>
        </p:nvSpPr>
        <p:spPr>
          <a:noFill/>
        </p:spPr>
        <p:txBody>
          <a:bodyPr/>
          <a:lstStyle/>
          <a:p>
            <a:pPr marL="171450" indent="-171450">
              <a:buFontTx/>
              <a:buChar char="•"/>
            </a:pPr>
            <a:r>
              <a:rPr lang="en-GB" u="sng" smtClean="0">
                <a:latin typeface="Arial" charset="0"/>
              </a:rPr>
              <a:t>Complex security challenges</a:t>
            </a:r>
            <a:r>
              <a:rPr lang="en-GB" smtClean="0">
                <a:latin typeface="Arial" charset="0"/>
              </a:rPr>
              <a:t>.  Defence as part of security continuum.</a:t>
            </a:r>
          </a:p>
          <a:p>
            <a:pPr marL="171450" indent="-171450"/>
            <a:endParaRPr lang="en-GB" smtClean="0">
              <a:latin typeface="Arial" charset="0"/>
            </a:endParaRPr>
          </a:p>
          <a:p>
            <a:pPr marL="171450" indent="-171450">
              <a:buFontTx/>
              <a:buChar char="•"/>
            </a:pPr>
            <a:r>
              <a:rPr lang="en-GB" u="sng" smtClean="0">
                <a:latin typeface="Arial" charset="0"/>
              </a:rPr>
              <a:t>Value</a:t>
            </a:r>
            <a:r>
              <a:rPr lang="en-GB" smtClean="0">
                <a:latin typeface="Arial" charset="0"/>
              </a:rPr>
              <a:t>.  “Future Character of Conflict” (DCDC, 2010):</a:t>
            </a:r>
          </a:p>
          <a:p>
            <a:pPr marL="171450" indent="-171450"/>
            <a:r>
              <a:rPr lang="en-GB" smtClean="0">
                <a:latin typeface="Arial" charset="0"/>
              </a:rPr>
              <a:t>     – military purchasing power of potential adversaries increasing, so       </a:t>
            </a:r>
          </a:p>
          <a:p>
            <a:pPr marL="171450" indent="-171450"/>
            <a:r>
              <a:rPr lang="en-GB" smtClean="0">
                <a:latin typeface="Arial" charset="0"/>
              </a:rPr>
              <a:t>     technological and equipment superiority no longer guaranteed;</a:t>
            </a:r>
          </a:p>
          <a:p>
            <a:pPr marL="171450" indent="-171450"/>
            <a:r>
              <a:rPr lang="en-GB" smtClean="0">
                <a:latin typeface="Arial" charset="0"/>
              </a:rPr>
              <a:t>     – Adversaries will seek asymmetric advantage;</a:t>
            </a:r>
          </a:p>
          <a:p>
            <a:pPr marL="171450" indent="-171450"/>
            <a:r>
              <a:rPr lang="en-GB" smtClean="0">
                <a:latin typeface="Arial" charset="0"/>
              </a:rPr>
              <a:t>     therefore we need better understanding, better adaptation, mental agility</a:t>
            </a:r>
          </a:p>
          <a:p>
            <a:pPr marL="171450" indent="-171450"/>
            <a:endParaRPr lang="en-GB" smtClean="0">
              <a:latin typeface="Arial" charset="0"/>
            </a:endParaRPr>
          </a:p>
          <a:p>
            <a:pPr marL="171450" indent="-171450">
              <a:buFontTx/>
              <a:buChar char="•"/>
            </a:pPr>
            <a:r>
              <a:rPr lang="en-GB" u="sng" smtClean="0">
                <a:latin typeface="Arial" charset="0"/>
              </a:rPr>
              <a:t>Changing nature of education</a:t>
            </a:r>
            <a:r>
              <a:rPr lang="en-GB" smtClean="0">
                <a:latin typeface="Arial" charset="0"/>
              </a:rPr>
              <a:t>.  How do people learn? Technology offers new opportunities.</a:t>
            </a:r>
          </a:p>
          <a:p>
            <a:pPr marL="171450" indent="-171450"/>
            <a:endParaRPr lang="en-GB" smtClean="0">
              <a:latin typeface="Arial" charset="0"/>
            </a:endParaRPr>
          </a:p>
          <a:p>
            <a:pPr marL="171450" indent="-171450">
              <a:buFontTx/>
              <a:buChar char="•"/>
            </a:pPr>
            <a:r>
              <a:rPr lang="en-GB" u="sng" smtClean="0">
                <a:latin typeface="Arial" charset="0"/>
              </a:rPr>
              <a:t>Financial climate</a:t>
            </a:r>
            <a:r>
              <a:rPr lang="en-GB" smtClean="0">
                <a:latin typeface="Arial" charset="0"/>
              </a:rPr>
              <a:t>.  Tough, but manageable.  </a:t>
            </a:r>
            <a:endParaRPr lang="en-GB" u="sng"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11225" y="744538"/>
            <a:ext cx="4913313" cy="3684587"/>
          </a:xfrm>
          <a:ln/>
        </p:spPr>
      </p:sp>
      <p:sp>
        <p:nvSpPr>
          <p:cNvPr id="43011" name="Rectangle 3"/>
          <p:cNvSpPr>
            <a:spLocks noGrp="1" noChangeArrowheads="1"/>
          </p:cNvSpPr>
          <p:nvPr>
            <p:ph type="body" idx="1"/>
          </p:nvPr>
        </p:nvSpPr>
        <p:spPr/>
        <p:txBody>
          <a:bodyPr/>
          <a:lstStyle/>
          <a:p>
            <a:pPr>
              <a:defRPr/>
            </a:pPr>
            <a:r>
              <a:rPr lang="en-GB" dirty="0" smtClean="0">
                <a:latin typeface="Arial" charset="0"/>
              </a:rPr>
              <a:t>Update on colleges:</a:t>
            </a:r>
          </a:p>
          <a:p>
            <a:pPr>
              <a:defRPr/>
            </a:pPr>
            <a:endParaRPr lang="en-GB" dirty="0" smtClean="0">
              <a:latin typeface="Arial" charset="0"/>
            </a:endParaRPr>
          </a:p>
          <a:p>
            <a:pPr marL="171450" indent="-171450">
              <a:buFont typeface="Arial" pitchFamily="34" charset="0"/>
              <a:buChar char="•"/>
              <a:defRPr/>
            </a:pPr>
            <a:r>
              <a:rPr lang="en-GB" dirty="0" smtClean="0">
                <a:latin typeface="Arial" charset="0"/>
              </a:rPr>
              <a:t>RCDS:</a:t>
            </a:r>
          </a:p>
          <a:p>
            <a:pPr marL="628650" lvl="1" indent="-171450">
              <a:buFont typeface="Arial" pitchFamily="34" charset="0"/>
              <a:buChar char="•"/>
              <a:defRPr/>
            </a:pPr>
            <a:r>
              <a:rPr lang="en-GB" dirty="0" smtClean="0">
                <a:latin typeface="Arial" charset="0"/>
              </a:rPr>
              <a:t>strategic thinking;</a:t>
            </a:r>
          </a:p>
          <a:p>
            <a:pPr marL="628650" lvl="1" indent="-171450">
              <a:buFont typeface="Arial" pitchFamily="34" charset="0"/>
              <a:buChar char="•"/>
              <a:defRPr/>
            </a:pPr>
            <a:r>
              <a:rPr lang="en-GB" dirty="0" smtClean="0">
                <a:latin typeface="Arial" charset="0"/>
              </a:rPr>
              <a:t>102 Members –  42 from UK; 60 from 50 countries</a:t>
            </a:r>
          </a:p>
          <a:p>
            <a:pPr marL="628650" lvl="1" indent="-171450">
              <a:buFont typeface="Arial" pitchFamily="34" charset="0"/>
              <a:buChar char="•"/>
              <a:defRPr/>
            </a:pPr>
            <a:r>
              <a:rPr lang="en-GB" dirty="0" smtClean="0">
                <a:latin typeface="Arial" charset="0"/>
              </a:rPr>
              <a:t>Military, civil servants, diplomats, private sector;</a:t>
            </a:r>
          </a:p>
          <a:p>
            <a:pPr marL="628650" lvl="1" indent="-171450">
              <a:buFont typeface="Arial" pitchFamily="34" charset="0"/>
              <a:buChar char="•"/>
              <a:defRPr/>
            </a:pPr>
            <a:r>
              <a:rPr lang="en-GB" dirty="0" smtClean="0">
                <a:latin typeface="Arial" charset="0"/>
              </a:rPr>
              <a:t>International Studies MA (King’s College, London).</a:t>
            </a:r>
          </a:p>
          <a:p>
            <a:pPr>
              <a:lnSpc>
                <a:spcPct val="150000"/>
              </a:lnSpc>
              <a:defRPr/>
            </a:pPr>
            <a:endParaRPr lang="en-US" dirty="0" smtClean="0">
              <a:latin typeface="Arial" charset="0"/>
            </a:endParaRPr>
          </a:p>
          <a:p>
            <a:pPr>
              <a:lnSpc>
                <a:spcPct val="150000"/>
              </a:lnSpc>
              <a:defRPr/>
            </a:pPr>
            <a:endParaRPr lang="en-US" sz="1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911225" y="744538"/>
            <a:ext cx="4913313" cy="3684587"/>
          </a:xfrm>
          <a:ln/>
        </p:spPr>
      </p:sp>
      <p:sp>
        <p:nvSpPr>
          <p:cNvPr id="44035" name="Rectangle 3"/>
          <p:cNvSpPr>
            <a:spLocks noGrp="1" noChangeArrowheads="1"/>
          </p:cNvSpPr>
          <p:nvPr>
            <p:ph type="body" idx="1"/>
          </p:nvPr>
        </p:nvSpPr>
        <p:spPr>
          <a:xfrm>
            <a:off x="898525" y="4927600"/>
            <a:ext cx="4935538" cy="4454525"/>
          </a:xfrm>
        </p:spPr>
        <p:txBody>
          <a:bodyPr lIns="90843" tIns="45420" rIns="90843" bIns="45420"/>
          <a:lstStyle/>
          <a:p>
            <a:pPr marL="171450" indent="-171450">
              <a:buFont typeface="Arial" pitchFamily="34" charset="0"/>
              <a:buChar char="•"/>
              <a:defRPr/>
            </a:pPr>
            <a:r>
              <a:rPr lang="en-GB" dirty="0" smtClean="0">
                <a:latin typeface="Arial" charset="0"/>
              </a:rPr>
              <a:t> JSCSC:</a:t>
            </a:r>
          </a:p>
          <a:p>
            <a:pPr marL="628650" lvl="1" indent="-171450">
              <a:buFont typeface="Arial" pitchFamily="34" charset="0"/>
              <a:buChar char="•"/>
              <a:defRPr/>
            </a:pPr>
            <a:r>
              <a:rPr lang="en-GB" dirty="0" smtClean="0">
                <a:latin typeface="Arial" charset="0"/>
              </a:rPr>
              <a:t> Brought together RN, Army and RAF Staff Colleges</a:t>
            </a:r>
          </a:p>
          <a:p>
            <a:pPr lvl="1">
              <a:buFont typeface="Arial" pitchFamily="34" charset="0"/>
              <a:buNone/>
              <a:defRPr/>
            </a:pPr>
            <a:endParaRPr lang="en-GB" dirty="0" smtClean="0">
              <a:latin typeface="Arial" charset="0"/>
            </a:endParaRPr>
          </a:p>
          <a:p>
            <a:pPr marL="628650" lvl="1" indent="-171450">
              <a:buFont typeface="Arial" pitchFamily="34" charset="0"/>
              <a:buChar char="•"/>
              <a:defRPr/>
            </a:pPr>
            <a:r>
              <a:rPr lang="en-GB" dirty="0" smtClean="0">
                <a:latin typeface="Arial" charset="0"/>
              </a:rPr>
              <a:t> Largest course is Advanced Command and Staff Course:</a:t>
            </a:r>
          </a:p>
          <a:p>
            <a:pPr lvl="2">
              <a:buFont typeface="Arial" pitchFamily="34" charset="0"/>
              <a:buNone/>
              <a:defRPr/>
            </a:pPr>
            <a:r>
              <a:rPr lang="en-GB" dirty="0" smtClean="0">
                <a:latin typeface="Arial" charset="0"/>
              </a:rPr>
              <a:t>– Major/Lt Col level</a:t>
            </a:r>
          </a:p>
          <a:p>
            <a:pPr lvl="2">
              <a:buFont typeface="Arial" pitchFamily="34" charset="0"/>
              <a:buNone/>
              <a:defRPr/>
            </a:pPr>
            <a:r>
              <a:rPr lang="en-GB" dirty="0" smtClean="0">
                <a:latin typeface="Arial" charset="0"/>
              </a:rPr>
              <a:t>– Over 260 – nearly 90 internationals from 49 countries</a:t>
            </a:r>
          </a:p>
          <a:p>
            <a:pPr lvl="2">
              <a:buFont typeface="Arial" pitchFamily="34" charset="0"/>
              <a:buNone/>
              <a:defRPr/>
            </a:pPr>
            <a:r>
              <a:rPr lang="en-GB" dirty="0" smtClean="0">
                <a:latin typeface="Arial" charset="0"/>
              </a:rPr>
              <a:t>– UK members falling gently</a:t>
            </a:r>
          </a:p>
          <a:p>
            <a:pPr lvl="2">
              <a:buFont typeface="Arial" pitchFamily="34" charset="0"/>
              <a:buNone/>
              <a:defRPr/>
            </a:pPr>
            <a:r>
              <a:rPr lang="en-GB" dirty="0" smtClean="0">
                <a:latin typeface="Arial" charset="0"/>
              </a:rPr>
              <a:t>– Reviewing course for post 2014</a:t>
            </a:r>
          </a:p>
          <a:p>
            <a:pPr marL="1085850" lvl="2" indent="-171450">
              <a:buFont typeface="Arial" pitchFamily="34" charset="0"/>
              <a:buChar char="•"/>
              <a:defRPr/>
            </a:pPr>
            <a:endParaRPr lang="en-GB" dirty="0" smtClean="0">
              <a:latin typeface="Arial" charset="0"/>
            </a:endParaRPr>
          </a:p>
          <a:p>
            <a:pPr marL="628650" lvl="1" indent="-171450">
              <a:buFont typeface="Arial" pitchFamily="34" charset="0"/>
              <a:buChar char="•"/>
              <a:defRPr/>
            </a:pPr>
            <a:r>
              <a:rPr lang="en-GB" dirty="0" smtClean="0">
                <a:latin typeface="Arial" charset="0"/>
              </a:rPr>
              <a:t>Intermediate courses still largely single Service</a:t>
            </a:r>
          </a:p>
          <a:p>
            <a:pPr lvl="1">
              <a:buFont typeface="Arial" pitchFamily="34" charset="0"/>
              <a:buNone/>
              <a:defRPr/>
            </a:pPr>
            <a:endParaRPr lang="en-GB" dirty="0" smtClean="0">
              <a:latin typeface="Arial" charset="0"/>
            </a:endParaRPr>
          </a:p>
          <a:p>
            <a:pPr marL="628650" lvl="1" indent="-171450">
              <a:buFont typeface="Arial" pitchFamily="34" charset="0"/>
              <a:buChar char="•"/>
              <a:defRPr/>
            </a:pPr>
            <a:r>
              <a:rPr lang="en-GB" dirty="0" smtClean="0">
                <a:latin typeface="Arial" charset="0"/>
              </a:rPr>
              <a:t>HCSC</a:t>
            </a:r>
          </a:p>
          <a:p>
            <a:pPr lvl="2">
              <a:buFont typeface="Arial" pitchFamily="34" charset="0"/>
              <a:buNone/>
              <a:defRPr/>
            </a:pPr>
            <a:r>
              <a:rPr lang="en-GB" dirty="0" smtClean="0">
                <a:latin typeface="Arial" charset="0"/>
              </a:rPr>
              <a:t>– small increase in size (to 36) </a:t>
            </a:r>
            <a:r>
              <a:rPr lang="en-GB" dirty="0" err="1" smtClean="0">
                <a:latin typeface="Arial" charset="0"/>
              </a:rPr>
              <a:t>wef</a:t>
            </a:r>
            <a:r>
              <a:rPr lang="en-GB" dirty="0" smtClean="0">
                <a:latin typeface="Arial" charset="0"/>
              </a:rPr>
              <a:t> Jan 2013</a:t>
            </a:r>
          </a:p>
          <a:p>
            <a:pPr lvl="2">
              <a:buFont typeface="Arial" pitchFamily="34" charset="0"/>
              <a:buNone/>
              <a:defRPr/>
            </a:pPr>
            <a:endParaRPr lang="en-GB" dirty="0" smtClean="0">
              <a:latin typeface="Arial" charset="0"/>
            </a:endParaRPr>
          </a:p>
          <a:p>
            <a:pPr marL="628650" lvl="1" indent="-171450">
              <a:buFont typeface="Arial" pitchFamily="34" charset="0"/>
              <a:buChar char="•"/>
              <a:defRPr/>
            </a:pPr>
            <a:r>
              <a:rPr lang="en-GB" dirty="0" smtClean="0">
                <a:latin typeface="Arial" charset="0"/>
              </a:rPr>
              <a:t>Many bespoke courses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911225" y="744538"/>
            <a:ext cx="4913313" cy="3684587"/>
          </a:xfrm>
          <a:ln/>
        </p:spPr>
      </p:sp>
      <p:sp>
        <p:nvSpPr>
          <p:cNvPr id="45059" name="Rectangle 3"/>
          <p:cNvSpPr>
            <a:spLocks noGrp="1" noChangeArrowheads="1"/>
          </p:cNvSpPr>
          <p:nvPr>
            <p:ph type="body" idx="1"/>
          </p:nvPr>
        </p:nvSpPr>
        <p:spPr/>
        <p:txBody>
          <a:bodyPr/>
          <a:lstStyle/>
          <a:p>
            <a:pPr marL="171450" indent="-171450">
              <a:lnSpc>
                <a:spcPct val="150000"/>
              </a:lnSpc>
              <a:buFont typeface="Arial" pitchFamily="34" charset="0"/>
              <a:buChar char="•"/>
              <a:defRPr/>
            </a:pPr>
            <a:r>
              <a:rPr lang="en-GB" dirty="0" smtClean="0">
                <a:latin typeface="Arial" charset="0"/>
              </a:rPr>
              <a:t>The Part of the Academy with the widest range of courses – from corporate leadership through technology to languages – and subject to most change.</a:t>
            </a:r>
          </a:p>
          <a:p>
            <a:pPr marL="171450" indent="-171450">
              <a:lnSpc>
                <a:spcPct val="150000"/>
              </a:lnSpc>
              <a:buFont typeface="Arial" pitchFamily="34" charset="0"/>
              <a:buChar char="•"/>
              <a:defRPr/>
            </a:pPr>
            <a:r>
              <a:rPr lang="en-GB" dirty="0" smtClean="0">
                <a:latin typeface="Arial" charset="0"/>
              </a:rPr>
              <a:t>Generic management training has ceased – now provided by Civil Service Learning.  College provides “defence-specific” or “defence-contextualised” training – particularly in support of the Defence Transformation programme.</a:t>
            </a:r>
          </a:p>
          <a:p>
            <a:pPr marL="171450" indent="-171450">
              <a:lnSpc>
                <a:spcPct val="150000"/>
              </a:lnSpc>
              <a:buFont typeface="Arial" pitchFamily="34" charset="0"/>
              <a:buChar char="•"/>
              <a:defRPr/>
            </a:pPr>
            <a:r>
              <a:rPr lang="en-GB" dirty="0" smtClean="0">
                <a:latin typeface="Arial" charset="0"/>
              </a:rPr>
              <a:t>Acquisition and technology T&amp;E is being reviewed and adapted to ensure that it meets the needs of the new Defence Operating Model, </a:t>
            </a:r>
            <a:r>
              <a:rPr lang="en-GB" dirty="0" err="1" smtClean="0">
                <a:latin typeface="Arial" charset="0"/>
              </a:rPr>
              <a:t>ie</a:t>
            </a:r>
            <a:r>
              <a:rPr lang="en-GB" dirty="0" smtClean="0">
                <a:latin typeface="Arial" charset="0"/>
              </a:rPr>
              <a:t> delegation of capability management to the single Service Commands and JFC.</a:t>
            </a:r>
          </a:p>
          <a:p>
            <a:pPr marL="171450" indent="-171450">
              <a:lnSpc>
                <a:spcPct val="150000"/>
              </a:lnSpc>
              <a:buFont typeface="Arial" pitchFamily="34" charset="0"/>
              <a:buChar char="•"/>
              <a:defRPr/>
            </a:pPr>
            <a:r>
              <a:rPr lang="en-GB" dirty="0" smtClean="0">
                <a:latin typeface="Arial" charset="0"/>
              </a:rPr>
              <a:t>Other big development concerns language training ….</a:t>
            </a:r>
          </a:p>
          <a:p>
            <a:pPr>
              <a:lnSpc>
                <a:spcPct val="150000"/>
              </a:lnSpc>
              <a:buFont typeface="Arial" pitchFamily="34" charset="0"/>
              <a:buNone/>
              <a:defRPr/>
            </a:pPr>
            <a:endParaRPr lang="en-GB"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901700" y="739775"/>
            <a:ext cx="4927600" cy="3695700"/>
          </a:xfrm>
          <a:ln/>
        </p:spPr>
      </p:sp>
      <p:sp>
        <p:nvSpPr>
          <p:cNvPr id="70659" name="Rectangle 3"/>
          <p:cNvSpPr>
            <a:spLocks noGrp="1" noChangeArrowheads="1"/>
          </p:cNvSpPr>
          <p:nvPr>
            <p:ph type="body" idx="1"/>
          </p:nvPr>
        </p:nvSpPr>
        <p:spPr>
          <a:xfrm>
            <a:off x="896938" y="4683125"/>
            <a:ext cx="4937125" cy="4432300"/>
          </a:xfrm>
          <a:noFill/>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0" y="6096000"/>
            <a:ext cx="9144000" cy="762000"/>
          </a:xfrm>
          <a:prstGeom prst="rect">
            <a:avLst/>
          </a:prstGeom>
          <a:solidFill>
            <a:srgbClr val="D09620"/>
          </a:solidFill>
          <a:ln w="9525">
            <a:noFill/>
            <a:miter lim="800000"/>
            <a:headEnd/>
            <a:tailEnd/>
          </a:ln>
          <a:effectLst/>
        </p:spPr>
        <p:txBody>
          <a:bodyPr/>
          <a:lstStyle/>
          <a:p>
            <a:pPr algn="r" eaLnBrk="0" hangingPunct="0">
              <a:defRPr/>
            </a:pPr>
            <a:endParaRPr lang="en-GB" sz="2400"/>
          </a:p>
        </p:txBody>
      </p:sp>
      <p:sp>
        <p:nvSpPr>
          <p:cNvPr id="5" name="Text Box 5"/>
          <p:cNvSpPr txBox="1">
            <a:spLocks noChangeArrowheads="1"/>
          </p:cNvSpPr>
          <p:nvPr userDrawn="1"/>
        </p:nvSpPr>
        <p:spPr bwMode="auto">
          <a:xfrm>
            <a:off x="3962400" y="6096000"/>
            <a:ext cx="5105400" cy="519113"/>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1200" b="1">
                <a:solidFill>
                  <a:schemeClr val="tx1"/>
                </a:solidFill>
                <a:latin typeface="Arial" charset="0"/>
                <a:ea typeface="ＭＳ Ｐゴシック" pitchFamily="1" charset="-128"/>
              </a:defRPr>
            </a:lvl1pPr>
            <a:lvl2pPr marL="742950" indent="-285750">
              <a:defRPr sz="1200" b="1">
                <a:solidFill>
                  <a:schemeClr val="tx1"/>
                </a:solidFill>
                <a:latin typeface="Arial" charset="0"/>
                <a:ea typeface="ＭＳ Ｐゴシック" pitchFamily="1" charset="-128"/>
              </a:defRPr>
            </a:lvl2pPr>
            <a:lvl3pPr marL="1143000" indent="-228600">
              <a:defRPr sz="1200" b="1">
                <a:solidFill>
                  <a:schemeClr val="tx1"/>
                </a:solidFill>
                <a:latin typeface="Arial" charset="0"/>
                <a:ea typeface="ＭＳ Ｐゴシック" pitchFamily="1" charset="-128"/>
              </a:defRPr>
            </a:lvl3pPr>
            <a:lvl4pPr marL="1600200" indent="-228600">
              <a:defRPr sz="1200" b="1">
                <a:solidFill>
                  <a:schemeClr val="tx1"/>
                </a:solidFill>
                <a:latin typeface="Arial" charset="0"/>
                <a:ea typeface="ＭＳ Ｐゴシック" pitchFamily="1" charset="-128"/>
              </a:defRPr>
            </a:lvl4pPr>
            <a:lvl5pPr marL="2057400" indent="-228600">
              <a:defRPr sz="1200" b="1">
                <a:solidFill>
                  <a:schemeClr val="tx1"/>
                </a:solidFill>
                <a:latin typeface="Arial" charset="0"/>
                <a:ea typeface="ＭＳ Ｐゴシック" pitchFamily="1" charset="-128"/>
              </a:defRPr>
            </a:lvl5pPr>
            <a:lvl6pPr marL="2514600" indent="-228600" algn="ctr" eaLnBrk="0" fontAlgn="base" hangingPunct="0">
              <a:spcBef>
                <a:spcPct val="50000"/>
              </a:spcBef>
              <a:spcAft>
                <a:spcPct val="0"/>
              </a:spcAft>
              <a:defRPr sz="1200" b="1">
                <a:solidFill>
                  <a:schemeClr val="tx1"/>
                </a:solidFill>
                <a:latin typeface="Arial" charset="0"/>
                <a:ea typeface="ＭＳ Ｐゴシック" pitchFamily="1" charset="-128"/>
              </a:defRPr>
            </a:lvl6pPr>
            <a:lvl7pPr marL="2971800" indent="-228600" algn="ctr" eaLnBrk="0" fontAlgn="base" hangingPunct="0">
              <a:spcBef>
                <a:spcPct val="50000"/>
              </a:spcBef>
              <a:spcAft>
                <a:spcPct val="0"/>
              </a:spcAft>
              <a:defRPr sz="1200" b="1">
                <a:solidFill>
                  <a:schemeClr val="tx1"/>
                </a:solidFill>
                <a:latin typeface="Arial" charset="0"/>
                <a:ea typeface="ＭＳ Ｐゴシック" pitchFamily="1" charset="-128"/>
              </a:defRPr>
            </a:lvl7pPr>
            <a:lvl8pPr marL="3429000" indent="-228600" algn="ctr" eaLnBrk="0" fontAlgn="base" hangingPunct="0">
              <a:spcBef>
                <a:spcPct val="50000"/>
              </a:spcBef>
              <a:spcAft>
                <a:spcPct val="0"/>
              </a:spcAft>
              <a:defRPr sz="1200" b="1">
                <a:solidFill>
                  <a:schemeClr val="tx1"/>
                </a:solidFill>
                <a:latin typeface="Arial" charset="0"/>
                <a:ea typeface="ＭＳ Ｐゴシック" pitchFamily="1" charset="-128"/>
              </a:defRPr>
            </a:lvl8pPr>
            <a:lvl9pPr marL="3886200" indent="-228600" algn="ctr" eaLnBrk="0" fontAlgn="base" hangingPunct="0">
              <a:spcBef>
                <a:spcPct val="50000"/>
              </a:spcBef>
              <a:spcAft>
                <a:spcPct val="0"/>
              </a:spcAft>
              <a:defRPr sz="1200" b="1">
                <a:solidFill>
                  <a:schemeClr val="tx1"/>
                </a:solidFill>
                <a:latin typeface="Arial" charset="0"/>
                <a:ea typeface="ＭＳ Ｐゴシック" pitchFamily="1" charset="-128"/>
              </a:defRPr>
            </a:lvl9pPr>
          </a:lstStyle>
          <a:p>
            <a:pPr algn="r" eaLnBrk="0" hangingPunct="0">
              <a:defRPr/>
            </a:pPr>
            <a:r>
              <a:rPr lang="en-US" sz="2000" b="0">
                <a:solidFill>
                  <a:schemeClr val="bg1"/>
                </a:solidFill>
              </a:rPr>
              <a:t>Defence Academy</a:t>
            </a:r>
          </a:p>
          <a:p>
            <a:pPr algn="r" eaLnBrk="0" hangingPunct="0">
              <a:defRPr/>
            </a:pPr>
            <a:r>
              <a:rPr lang="en-US" sz="800" b="0">
                <a:solidFill>
                  <a:srgbClr val="DDDDDD"/>
                </a:solidFill>
              </a:rPr>
              <a:t>© Crown Copyright</a:t>
            </a:r>
          </a:p>
        </p:txBody>
      </p:sp>
      <p:pic>
        <p:nvPicPr>
          <p:cNvPr id="6" name="Picture 9"/>
          <p:cNvPicPr>
            <a:picLocks noChangeAspect="1"/>
          </p:cNvPicPr>
          <p:nvPr userDrawn="1"/>
        </p:nvPicPr>
        <p:blipFill>
          <a:blip r:embed="rId2" cstate="print"/>
          <a:srcRect/>
          <a:stretch>
            <a:fillRect/>
          </a:stretch>
        </p:blipFill>
        <p:spPr bwMode="auto">
          <a:xfrm>
            <a:off x="685800" y="381000"/>
            <a:ext cx="2949575" cy="1260475"/>
          </a:xfrm>
          <a:prstGeom prst="rect">
            <a:avLst/>
          </a:prstGeom>
          <a:noFill/>
          <a:ln w="9525">
            <a:noFill/>
            <a:miter lim="800000"/>
            <a:headEnd/>
            <a:tailEnd/>
          </a:ln>
        </p:spPr>
      </p:pic>
      <p:sp>
        <p:nvSpPr>
          <p:cNvPr id="3770370" name="Rectangle 2"/>
          <p:cNvSpPr>
            <a:spLocks noGrp="1" noChangeArrowheads="1"/>
          </p:cNvSpPr>
          <p:nvPr>
            <p:ph type="ctrTitle"/>
          </p:nvPr>
        </p:nvSpPr>
        <p:spPr>
          <a:xfrm>
            <a:off x="2171700" y="2590800"/>
            <a:ext cx="6172200" cy="1143000"/>
          </a:xfrm>
          <a:extLst>
            <a:ext uri="{AF507438-7753-43E0-B8FC-AC1667EBCBE1}"/>
          </a:extLst>
        </p:spPr>
        <p:txBody>
          <a:bodyPr/>
          <a:lstStyle>
            <a:lvl1pPr>
              <a:defRPr/>
            </a:lvl1pPr>
          </a:lstStyle>
          <a:p>
            <a:pPr lvl="0"/>
            <a:r>
              <a:rPr lang="en-US" noProof="0" smtClean="0"/>
              <a:t>Click to edit Master title style</a:t>
            </a:r>
          </a:p>
        </p:txBody>
      </p:sp>
      <p:sp>
        <p:nvSpPr>
          <p:cNvPr id="3770371" name="Rectangle 3"/>
          <p:cNvSpPr>
            <a:spLocks noGrp="1" noChangeArrowheads="1"/>
          </p:cNvSpPr>
          <p:nvPr>
            <p:ph type="subTitle" idx="1"/>
          </p:nvPr>
        </p:nvSpPr>
        <p:spPr>
          <a:xfrm>
            <a:off x="2171700" y="3581400"/>
            <a:ext cx="6210300" cy="1752600"/>
          </a:xfrm>
          <a:extLst>
            <a:ext uri="{AF507438-7753-43E0-B8FC-AC1667EBCBE1}"/>
          </a:extLst>
        </p:spPr>
        <p:txBody>
          <a:bodyPr/>
          <a:lstStyle>
            <a:lvl1pPr marL="0" indent="0">
              <a:buFont typeface="Wingdings" pitchFamily="2" charset="2"/>
              <a:buNone/>
              <a:defRPr b="0"/>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sz="1600">
                <a:solidFill>
                  <a:schemeClr val="bg1"/>
                </a:solidFill>
              </a:defRPr>
            </a:lvl1pPr>
          </a:lstStyle>
          <a:p>
            <a:pPr>
              <a:defRPr/>
            </a:pPr>
            <a:r>
              <a:rPr lang="en-US"/>
              <a:t>Defence Academy</a:t>
            </a:r>
            <a:endParaRPr lang="en-US" sz="1400"/>
          </a:p>
          <a:p>
            <a:pPr>
              <a:defRPr/>
            </a:pPr>
            <a:r>
              <a:rPr lang="en-US"/>
              <a:t>© Crown Copyright</a:t>
            </a:r>
            <a:endParaRPr lang="en-US" sz="1400">
              <a:solidFill>
                <a:schemeClr val="tx1"/>
              </a:solidFill>
            </a:endParaRPr>
          </a:p>
        </p:txBody>
      </p:sp>
      <p:sp>
        <p:nvSpPr>
          <p:cNvPr id="6" name="Rectangle 7"/>
          <p:cNvSpPr>
            <a:spLocks noGrp="1" noChangeArrowheads="1"/>
          </p:cNvSpPr>
          <p:nvPr>
            <p:ph type="sldNum" sz="quarter" idx="12"/>
          </p:nvPr>
        </p:nvSpPr>
        <p:spPr/>
        <p:txBody>
          <a:bodyPr/>
          <a:lstStyle>
            <a:lvl1pPr>
              <a:defRPr/>
            </a:lvl1pPr>
          </a:lstStyle>
          <a:p>
            <a:pPr>
              <a:defRPr/>
            </a:pPr>
            <a:fld id="{4900008B-BC94-4DF3-9673-D4121D18E42F}" type="slidenum">
              <a:rPr lang="en-US"/>
              <a:pPr>
                <a:defRPr/>
              </a:pPr>
              <a:t>‹#›</a:t>
            </a:fld>
            <a:endParaRPr lang="en-US"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sz="1600">
                <a:solidFill>
                  <a:schemeClr val="bg1"/>
                </a:solidFill>
              </a:defRPr>
            </a:lvl1pPr>
          </a:lstStyle>
          <a:p>
            <a:pPr>
              <a:defRPr/>
            </a:pPr>
            <a:r>
              <a:rPr lang="en-US"/>
              <a:t>Defence Academy</a:t>
            </a:r>
            <a:endParaRPr lang="en-US" sz="1400"/>
          </a:p>
          <a:p>
            <a:pPr>
              <a:defRPr/>
            </a:pPr>
            <a:r>
              <a:rPr lang="en-US"/>
              <a:t>© Crown Copyright</a:t>
            </a:r>
            <a:endParaRPr lang="en-US" sz="1400">
              <a:solidFill>
                <a:schemeClr val="tx1"/>
              </a:solidFill>
            </a:endParaRPr>
          </a:p>
        </p:txBody>
      </p:sp>
      <p:sp>
        <p:nvSpPr>
          <p:cNvPr id="6" name="Rectangle 7"/>
          <p:cNvSpPr>
            <a:spLocks noGrp="1" noChangeArrowheads="1"/>
          </p:cNvSpPr>
          <p:nvPr>
            <p:ph type="sldNum" sz="quarter" idx="12"/>
          </p:nvPr>
        </p:nvSpPr>
        <p:spPr/>
        <p:txBody>
          <a:bodyPr/>
          <a:lstStyle>
            <a:lvl1pPr>
              <a:defRPr/>
            </a:lvl1pPr>
          </a:lstStyle>
          <a:p>
            <a:pPr>
              <a:defRPr/>
            </a:pPr>
            <a:fld id="{805F849C-5BB9-4AA4-BBD1-D192AF5C4FEE}" type="slidenum">
              <a:rPr lang="en-US"/>
              <a:pPr>
                <a:defRPr/>
              </a:pPr>
              <a:t>‹#›</a:t>
            </a:fld>
            <a:endParaRPr lang="en-US" sz="1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772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5"/>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ftr" sz="quarter" idx="11"/>
          </p:nvPr>
        </p:nvSpPr>
        <p:spPr/>
        <p:txBody>
          <a:bodyPr/>
          <a:lstStyle>
            <a:lvl1pPr>
              <a:defRPr sz="1600">
                <a:solidFill>
                  <a:schemeClr val="bg1"/>
                </a:solidFill>
              </a:defRPr>
            </a:lvl1pPr>
          </a:lstStyle>
          <a:p>
            <a:pPr>
              <a:defRPr/>
            </a:pPr>
            <a:r>
              <a:rPr lang="en-US"/>
              <a:t>Defence Academy</a:t>
            </a:r>
            <a:endParaRPr lang="en-US" sz="1400"/>
          </a:p>
          <a:p>
            <a:pPr>
              <a:defRPr/>
            </a:pPr>
            <a:r>
              <a:rPr lang="en-US"/>
              <a:t>© Crown Copyright</a:t>
            </a:r>
            <a:endParaRPr lang="en-US" sz="1400">
              <a:solidFill>
                <a:schemeClr val="tx1"/>
              </a:solidFill>
            </a:endParaRPr>
          </a:p>
        </p:txBody>
      </p:sp>
      <p:sp>
        <p:nvSpPr>
          <p:cNvPr id="5" name="Rectangle 7"/>
          <p:cNvSpPr>
            <a:spLocks noGrp="1" noChangeArrowheads="1"/>
          </p:cNvSpPr>
          <p:nvPr>
            <p:ph type="sldNum" sz="quarter" idx="12"/>
          </p:nvPr>
        </p:nvSpPr>
        <p:spPr/>
        <p:txBody>
          <a:bodyPr/>
          <a:lstStyle>
            <a:lvl1pPr>
              <a:defRPr/>
            </a:lvl1pPr>
          </a:lstStyle>
          <a:p>
            <a:pPr>
              <a:defRPr/>
            </a:pPr>
            <a:fld id="{5D363208-DFB2-40AE-BA38-6BFA9D1F8972}" type="slidenum">
              <a:rPr lang="en-US"/>
              <a:pPr>
                <a:defRPr/>
              </a:pPr>
              <a:t>‹#›</a:t>
            </a:fld>
            <a:endParaRPr lang="en-US"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4"/>
          <p:cNvSpPr>
            <a:spLocks noGrp="1"/>
          </p:cNvSpPr>
          <p:nvPr>
            <p:ph type="ftr" sz="quarter" idx="10"/>
          </p:nvPr>
        </p:nvSpPr>
        <p:spPr/>
        <p:txBody>
          <a:bodyPr/>
          <a:lstStyle>
            <a:lvl1pPr>
              <a:spcBef>
                <a:spcPct val="50000"/>
              </a:spcBef>
              <a:defRPr sz="1200">
                <a:solidFill>
                  <a:srgbClr val="FFFFFF"/>
                </a:solidFill>
              </a:defRPr>
            </a:lvl1pPr>
          </a:lstStyle>
          <a:p>
            <a:pPr>
              <a:defRPr/>
            </a:pPr>
            <a:r>
              <a:rPr lang="en-US"/>
              <a:t>Defence Academy</a:t>
            </a:r>
          </a:p>
          <a:p>
            <a:pPr>
              <a:defRPr/>
            </a:pPr>
            <a:r>
              <a:rPr lang="en-US"/>
              <a:t>© Crown Copyright</a:t>
            </a:r>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spcBef>
                <a:spcPct val="50000"/>
              </a:spcBef>
              <a:defRPr sz="1200">
                <a:solidFill>
                  <a:srgbClr val="FFFFFF"/>
                </a:solidFill>
              </a:defRPr>
            </a:lvl1pPr>
          </a:lstStyle>
          <a:p>
            <a:pPr>
              <a:defRPr/>
            </a:pPr>
            <a:r>
              <a:rPr lang="en-US"/>
              <a:t>Defence Academy</a:t>
            </a:r>
          </a:p>
          <a:p>
            <a:pPr>
              <a:defRPr/>
            </a:pPr>
            <a:r>
              <a:rPr lang="en-US"/>
              <a:t>© Crown Copyright</a:t>
            </a:r>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spcBef>
                <a:spcPct val="50000"/>
              </a:spcBef>
              <a:defRPr sz="1200">
                <a:solidFill>
                  <a:srgbClr val="FFFFFF"/>
                </a:solidFill>
              </a:defRPr>
            </a:lvl1pPr>
          </a:lstStyle>
          <a:p>
            <a:pPr>
              <a:defRPr/>
            </a:pPr>
            <a:r>
              <a:rPr lang="en-US"/>
              <a:t>Defence Academy</a:t>
            </a:r>
          </a:p>
          <a:p>
            <a:pPr>
              <a:defRPr/>
            </a:pPr>
            <a:r>
              <a:rPr lang="en-US"/>
              <a:t>© Crown Copyright</a:t>
            </a:r>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27088" y="1912938"/>
            <a:ext cx="3883025"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62513" y="1912938"/>
            <a:ext cx="38846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5"/>
          <p:cNvSpPr>
            <a:spLocks noGrp="1"/>
          </p:cNvSpPr>
          <p:nvPr>
            <p:ph type="ftr" sz="quarter" idx="10"/>
          </p:nvPr>
        </p:nvSpPr>
        <p:spPr/>
        <p:txBody>
          <a:bodyPr/>
          <a:lstStyle>
            <a:lvl1pPr>
              <a:spcBef>
                <a:spcPct val="50000"/>
              </a:spcBef>
              <a:defRPr sz="1200">
                <a:solidFill>
                  <a:srgbClr val="FFFFFF"/>
                </a:solidFill>
              </a:defRPr>
            </a:lvl1pPr>
          </a:lstStyle>
          <a:p>
            <a:pPr>
              <a:defRPr/>
            </a:pPr>
            <a:r>
              <a:rPr lang="en-US"/>
              <a:t>Defence Academy</a:t>
            </a:r>
          </a:p>
          <a:p>
            <a:pPr>
              <a:defRPr/>
            </a:pPr>
            <a:r>
              <a:rPr lang="en-US"/>
              <a:t>© Crown Copyright</a:t>
            </a:r>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7"/>
          <p:cNvSpPr>
            <a:spLocks noGrp="1"/>
          </p:cNvSpPr>
          <p:nvPr>
            <p:ph type="ftr" sz="quarter" idx="10"/>
          </p:nvPr>
        </p:nvSpPr>
        <p:spPr/>
        <p:txBody>
          <a:bodyPr/>
          <a:lstStyle>
            <a:lvl1pPr>
              <a:spcBef>
                <a:spcPct val="50000"/>
              </a:spcBef>
              <a:defRPr sz="1200">
                <a:solidFill>
                  <a:srgbClr val="FFFFFF"/>
                </a:solidFill>
              </a:defRPr>
            </a:lvl1pPr>
          </a:lstStyle>
          <a:p>
            <a:pPr>
              <a:defRPr/>
            </a:pPr>
            <a:r>
              <a:rPr lang="en-US"/>
              <a:t>Defence Academy</a:t>
            </a:r>
          </a:p>
          <a:p>
            <a:pPr>
              <a:defRPr/>
            </a:pPr>
            <a:r>
              <a:rPr lang="en-US"/>
              <a:t>© Crown Copyright</a:t>
            </a:r>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3"/>
          <p:cNvSpPr>
            <a:spLocks noGrp="1"/>
          </p:cNvSpPr>
          <p:nvPr>
            <p:ph type="ftr" sz="quarter" idx="10"/>
          </p:nvPr>
        </p:nvSpPr>
        <p:spPr/>
        <p:txBody>
          <a:bodyPr/>
          <a:lstStyle>
            <a:lvl1pPr>
              <a:spcBef>
                <a:spcPct val="50000"/>
              </a:spcBef>
              <a:defRPr sz="1200">
                <a:solidFill>
                  <a:srgbClr val="FFFFFF"/>
                </a:solidFill>
              </a:defRPr>
            </a:lvl1pPr>
          </a:lstStyle>
          <a:p>
            <a:pPr>
              <a:defRPr/>
            </a:pPr>
            <a:r>
              <a:rPr lang="en-US"/>
              <a:t>Defence Academy</a:t>
            </a:r>
          </a:p>
          <a:p>
            <a:pPr>
              <a:defRPr/>
            </a:pPr>
            <a:r>
              <a:rPr lang="en-US"/>
              <a:t>© Crown Copyright</a:t>
            </a:r>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spcBef>
                <a:spcPct val="50000"/>
              </a:spcBef>
              <a:defRPr sz="1200">
                <a:solidFill>
                  <a:srgbClr val="FFFFFF"/>
                </a:solidFill>
              </a:defRPr>
            </a:lvl1pPr>
          </a:lstStyle>
          <a:p>
            <a:pPr>
              <a:defRPr/>
            </a:pPr>
            <a:r>
              <a:rPr lang="en-US"/>
              <a:t>Defence Academy</a:t>
            </a:r>
          </a:p>
          <a:p>
            <a:pPr>
              <a:defRPr/>
            </a:pPr>
            <a:r>
              <a:rPr lang="en-US"/>
              <a:t>© Crown Copyright</a:t>
            </a: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sz="1600">
                <a:solidFill>
                  <a:schemeClr val="bg1"/>
                </a:solidFill>
              </a:defRPr>
            </a:lvl1pPr>
          </a:lstStyle>
          <a:p>
            <a:pPr>
              <a:defRPr/>
            </a:pPr>
            <a:r>
              <a:rPr lang="en-US"/>
              <a:t>Defence Academy</a:t>
            </a:r>
            <a:endParaRPr lang="en-US" sz="1400"/>
          </a:p>
          <a:p>
            <a:pPr>
              <a:defRPr/>
            </a:pPr>
            <a:r>
              <a:rPr lang="en-US"/>
              <a:t>© Crown Copyright</a:t>
            </a:r>
            <a:endParaRPr lang="en-US" sz="1400">
              <a:solidFill>
                <a:schemeClr val="tx1"/>
              </a:solidFill>
            </a:endParaRPr>
          </a:p>
        </p:txBody>
      </p:sp>
      <p:sp>
        <p:nvSpPr>
          <p:cNvPr id="6" name="Rectangle 7"/>
          <p:cNvSpPr>
            <a:spLocks noGrp="1" noChangeArrowheads="1"/>
          </p:cNvSpPr>
          <p:nvPr>
            <p:ph type="sldNum" sz="quarter" idx="12"/>
          </p:nvPr>
        </p:nvSpPr>
        <p:spPr/>
        <p:txBody>
          <a:bodyPr/>
          <a:lstStyle>
            <a:lvl1pPr>
              <a:defRPr/>
            </a:lvl1pPr>
          </a:lstStyle>
          <a:p>
            <a:pPr>
              <a:defRPr/>
            </a:pPr>
            <a:fld id="{BDD1126D-0117-4D37-8860-C8D51BDB4D9F}" type="slidenum">
              <a:rPr lang="en-US"/>
              <a:pPr>
                <a:defRPr/>
              </a:pPr>
              <a:t>‹#›</a:t>
            </a:fld>
            <a:endParaRPr lang="en-US" sz="14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spcBef>
                <a:spcPct val="50000"/>
              </a:spcBef>
              <a:defRPr sz="1200">
                <a:solidFill>
                  <a:srgbClr val="FFFFFF"/>
                </a:solidFill>
              </a:defRPr>
            </a:lvl1pPr>
          </a:lstStyle>
          <a:p>
            <a:pPr>
              <a:defRPr/>
            </a:pPr>
            <a:r>
              <a:rPr lang="en-US"/>
              <a:t>Defence Academy</a:t>
            </a:r>
          </a:p>
          <a:p>
            <a:pPr>
              <a:defRPr/>
            </a:pPr>
            <a:r>
              <a:rPr lang="en-US"/>
              <a:t>© Crown Copyright</a:t>
            </a:r>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spcBef>
                <a:spcPct val="50000"/>
              </a:spcBef>
              <a:defRPr sz="1200">
                <a:solidFill>
                  <a:srgbClr val="FFFFFF"/>
                </a:solidFill>
              </a:defRPr>
            </a:lvl1pPr>
          </a:lstStyle>
          <a:p>
            <a:pPr>
              <a:defRPr/>
            </a:pPr>
            <a:r>
              <a:rPr lang="en-US"/>
              <a:t>Defence Academy</a:t>
            </a:r>
          </a:p>
          <a:p>
            <a:pPr>
              <a:defRPr/>
            </a:pPr>
            <a:r>
              <a:rPr lang="en-US"/>
              <a:t>© Crown Copyright</a:t>
            </a:r>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spcBef>
                <a:spcPct val="50000"/>
              </a:spcBef>
              <a:defRPr sz="1200">
                <a:solidFill>
                  <a:srgbClr val="FFFFFF"/>
                </a:solidFill>
              </a:defRPr>
            </a:lvl1pPr>
          </a:lstStyle>
          <a:p>
            <a:pPr>
              <a:defRPr/>
            </a:pPr>
            <a:r>
              <a:rPr lang="en-US"/>
              <a:t>Defence Academy</a:t>
            </a:r>
          </a:p>
          <a:p>
            <a:pPr>
              <a:defRPr/>
            </a:pPr>
            <a:r>
              <a:rPr lang="en-US"/>
              <a:t>© Crown Copyright</a:t>
            </a:r>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923925"/>
            <a:ext cx="1997075" cy="57134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27088" y="923925"/>
            <a:ext cx="5840412" cy="5713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4"/>
          <p:cNvSpPr>
            <a:spLocks noGrp="1"/>
          </p:cNvSpPr>
          <p:nvPr>
            <p:ph type="ftr" sz="quarter" idx="10"/>
          </p:nvPr>
        </p:nvSpPr>
        <p:spPr/>
        <p:txBody>
          <a:bodyPr/>
          <a:lstStyle>
            <a:lvl1pPr>
              <a:spcBef>
                <a:spcPct val="50000"/>
              </a:spcBef>
              <a:defRPr sz="1200">
                <a:solidFill>
                  <a:srgbClr val="FFFFFF"/>
                </a:solidFill>
              </a:defRPr>
            </a:lvl1pPr>
          </a:lstStyle>
          <a:p>
            <a:pPr>
              <a:defRPr/>
            </a:pPr>
            <a:r>
              <a:rPr lang="en-US"/>
              <a:t>Defence Academy</a:t>
            </a:r>
          </a:p>
          <a:p>
            <a:pPr>
              <a:defRPr/>
            </a:pPr>
            <a:r>
              <a:rPr lang="en-US"/>
              <a:t>© Crown Copyright</a:t>
            </a:r>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sz="1600">
                <a:solidFill>
                  <a:schemeClr val="bg1"/>
                </a:solidFill>
              </a:defRPr>
            </a:lvl1pPr>
          </a:lstStyle>
          <a:p>
            <a:pPr>
              <a:defRPr/>
            </a:pPr>
            <a:r>
              <a:rPr lang="en-US"/>
              <a:t>Defence Academy</a:t>
            </a:r>
            <a:endParaRPr lang="en-US" sz="1400"/>
          </a:p>
          <a:p>
            <a:pPr>
              <a:defRPr/>
            </a:pPr>
            <a:r>
              <a:rPr lang="en-US"/>
              <a:t>© Crown Copyright</a:t>
            </a:r>
            <a:endParaRPr lang="en-US" sz="1400">
              <a:solidFill>
                <a:schemeClr val="tx1"/>
              </a:solidFill>
            </a:endParaRPr>
          </a:p>
        </p:txBody>
      </p:sp>
      <p:sp>
        <p:nvSpPr>
          <p:cNvPr id="6" name="Rectangle 7"/>
          <p:cNvSpPr>
            <a:spLocks noGrp="1" noChangeArrowheads="1"/>
          </p:cNvSpPr>
          <p:nvPr>
            <p:ph type="sldNum" sz="quarter" idx="12"/>
          </p:nvPr>
        </p:nvSpPr>
        <p:spPr/>
        <p:txBody>
          <a:bodyPr/>
          <a:lstStyle>
            <a:lvl1pPr>
              <a:defRPr/>
            </a:lvl1pPr>
          </a:lstStyle>
          <a:p>
            <a:pPr>
              <a:defRPr/>
            </a:pPr>
            <a:fld id="{121BF926-1181-48E5-BE83-E452CD091321}" type="slidenum">
              <a:rPr lang="en-US"/>
              <a:pPr>
                <a:defRPr/>
              </a:pPr>
              <a:t>‹#›</a:t>
            </a:fld>
            <a:endParaRPr lang="en-US"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sz="1600">
                <a:solidFill>
                  <a:schemeClr val="bg1"/>
                </a:solidFill>
              </a:defRPr>
            </a:lvl1pPr>
          </a:lstStyle>
          <a:p>
            <a:pPr>
              <a:defRPr/>
            </a:pPr>
            <a:r>
              <a:rPr lang="en-US"/>
              <a:t>Defence Academy</a:t>
            </a:r>
            <a:endParaRPr lang="en-US" sz="1400"/>
          </a:p>
          <a:p>
            <a:pPr>
              <a:defRPr/>
            </a:pPr>
            <a:r>
              <a:rPr lang="en-US"/>
              <a:t>© Crown Copyright</a:t>
            </a:r>
            <a:endParaRPr lang="en-US" sz="1400">
              <a:solidFill>
                <a:schemeClr val="tx1"/>
              </a:solidFill>
            </a:endParaRPr>
          </a:p>
        </p:txBody>
      </p:sp>
      <p:sp>
        <p:nvSpPr>
          <p:cNvPr id="7" name="Rectangle 7"/>
          <p:cNvSpPr>
            <a:spLocks noGrp="1" noChangeArrowheads="1"/>
          </p:cNvSpPr>
          <p:nvPr>
            <p:ph type="sldNum" sz="quarter" idx="12"/>
          </p:nvPr>
        </p:nvSpPr>
        <p:spPr/>
        <p:txBody>
          <a:bodyPr/>
          <a:lstStyle>
            <a:lvl1pPr>
              <a:defRPr/>
            </a:lvl1pPr>
          </a:lstStyle>
          <a:p>
            <a:pPr>
              <a:defRPr/>
            </a:pPr>
            <a:fld id="{D71F7918-49DE-47B2-848E-6FD80C929CFE}" type="slidenum">
              <a:rPr lang="en-US"/>
              <a:pPr>
                <a:defRPr/>
              </a:pPr>
              <a:t>‹#›</a:t>
            </a:fld>
            <a:endParaRPr lang="en-US" sz="14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p:txBody>
          <a:bodyPr/>
          <a:lstStyle>
            <a:lvl1pPr>
              <a:defRPr/>
            </a:lvl1pPr>
          </a:lstStyle>
          <a:p>
            <a:pPr>
              <a:defRPr/>
            </a:pPr>
            <a:endParaRPr lang="en-US"/>
          </a:p>
        </p:txBody>
      </p:sp>
      <p:sp>
        <p:nvSpPr>
          <p:cNvPr id="8" name="Rectangle 6"/>
          <p:cNvSpPr>
            <a:spLocks noGrp="1" noChangeArrowheads="1"/>
          </p:cNvSpPr>
          <p:nvPr>
            <p:ph type="ftr" sz="quarter" idx="11"/>
          </p:nvPr>
        </p:nvSpPr>
        <p:spPr/>
        <p:txBody>
          <a:bodyPr/>
          <a:lstStyle>
            <a:lvl1pPr>
              <a:defRPr sz="1600">
                <a:solidFill>
                  <a:schemeClr val="bg1"/>
                </a:solidFill>
              </a:defRPr>
            </a:lvl1pPr>
          </a:lstStyle>
          <a:p>
            <a:pPr>
              <a:defRPr/>
            </a:pPr>
            <a:r>
              <a:rPr lang="en-US"/>
              <a:t>Defence Academy</a:t>
            </a:r>
            <a:endParaRPr lang="en-US" sz="1400"/>
          </a:p>
          <a:p>
            <a:pPr>
              <a:defRPr/>
            </a:pPr>
            <a:r>
              <a:rPr lang="en-US"/>
              <a:t>© Crown Copyright</a:t>
            </a:r>
            <a:endParaRPr lang="en-US" sz="1400">
              <a:solidFill>
                <a:schemeClr val="tx1"/>
              </a:solidFill>
            </a:endParaRPr>
          </a:p>
        </p:txBody>
      </p:sp>
      <p:sp>
        <p:nvSpPr>
          <p:cNvPr id="9" name="Rectangle 7"/>
          <p:cNvSpPr>
            <a:spLocks noGrp="1" noChangeArrowheads="1"/>
          </p:cNvSpPr>
          <p:nvPr>
            <p:ph type="sldNum" sz="quarter" idx="12"/>
          </p:nvPr>
        </p:nvSpPr>
        <p:spPr/>
        <p:txBody>
          <a:bodyPr/>
          <a:lstStyle>
            <a:lvl1pPr>
              <a:defRPr/>
            </a:lvl1pPr>
          </a:lstStyle>
          <a:p>
            <a:pPr>
              <a:defRPr/>
            </a:pPr>
            <a:fld id="{D88330A7-815E-4272-8AAB-6F2B0FF10E90}" type="slidenum">
              <a:rPr lang="en-US"/>
              <a:pPr>
                <a:defRPr/>
              </a:pPr>
              <a:t>‹#›</a:t>
            </a:fld>
            <a:endParaRPr lang="en-US"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ftr" sz="quarter" idx="11"/>
          </p:nvPr>
        </p:nvSpPr>
        <p:spPr/>
        <p:txBody>
          <a:bodyPr/>
          <a:lstStyle>
            <a:lvl1pPr>
              <a:defRPr sz="1600">
                <a:solidFill>
                  <a:schemeClr val="bg1"/>
                </a:solidFill>
              </a:defRPr>
            </a:lvl1pPr>
          </a:lstStyle>
          <a:p>
            <a:pPr>
              <a:defRPr/>
            </a:pPr>
            <a:r>
              <a:rPr lang="en-US"/>
              <a:t>Defence Academy</a:t>
            </a:r>
            <a:endParaRPr lang="en-US" sz="1400"/>
          </a:p>
          <a:p>
            <a:pPr>
              <a:defRPr/>
            </a:pPr>
            <a:r>
              <a:rPr lang="en-US"/>
              <a:t>© Crown Copyright</a:t>
            </a:r>
            <a:endParaRPr lang="en-US" sz="1400">
              <a:solidFill>
                <a:schemeClr val="tx1"/>
              </a:solidFill>
            </a:endParaRPr>
          </a:p>
        </p:txBody>
      </p:sp>
      <p:sp>
        <p:nvSpPr>
          <p:cNvPr id="5" name="Rectangle 7"/>
          <p:cNvSpPr>
            <a:spLocks noGrp="1" noChangeArrowheads="1"/>
          </p:cNvSpPr>
          <p:nvPr>
            <p:ph type="sldNum" sz="quarter" idx="12"/>
          </p:nvPr>
        </p:nvSpPr>
        <p:spPr/>
        <p:txBody>
          <a:bodyPr/>
          <a:lstStyle>
            <a:lvl1pPr>
              <a:defRPr/>
            </a:lvl1pPr>
          </a:lstStyle>
          <a:p>
            <a:pPr>
              <a:defRPr/>
            </a:pPr>
            <a:fld id="{873E2607-B1F1-4C27-893E-1FAC101515A4}" type="slidenum">
              <a:rPr lang="en-US"/>
              <a:pPr>
                <a:defRPr/>
              </a:pPr>
              <a:t>‹#›</a:t>
            </a:fld>
            <a:endParaRPr lang="en-US"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endParaRPr lang="en-US"/>
          </a:p>
        </p:txBody>
      </p:sp>
      <p:sp>
        <p:nvSpPr>
          <p:cNvPr id="3" name="Rectangle 6"/>
          <p:cNvSpPr>
            <a:spLocks noGrp="1" noChangeArrowheads="1"/>
          </p:cNvSpPr>
          <p:nvPr>
            <p:ph type="ftr" sz="quarter" idx="11"/>
          </p:nvPr>
        </p:nvSpPr>
        <p:spPr/>
        <p:txBody>
          <a:bodyPr/>
          <a:lstStyle>
            <a:lvl1pPr>
              <a:defRPr sz="1600">
                <a:solidFill>
                  <a:schemeClr val="bg1"/>
                </a:solidFill>
              </a:defRPr>
            </a:lvl1pPr>
          </a:lstStyle>
          <a:p>
            <a:pPr>
              <a:defRPr/>
            </a:pPr>
            <a:r>
              <a:rPr lang="en-US"/>
              <a:t>Defence Academy</a:t>
            </a:r>
            <a:endParaRPr lang="en-US" sz="1400"/>
          </a:p>
          <a:p>
            <a:pPr>
              <a:defRPr/>
            </a:pPr>
            <a:r>
              <a:rPr lang="en-US"/>
              <a:t>© Crown Copyright</a:t>
            </a:r>
            <a:endParaRPr lang="en-US" sz="1400">
              <a:solidFill>
                <a:schemeClr val="tx1"/>
              </a:solidFill>
            </a:endParaRPr>
          </a:p>
        </p:txBody>
      </p:sp>
      <p:sp>
        <p:nvSpPr>
          <p:cNvPr id="4" name="Rectangle 7"/>
          <p:cNvSpPr>
            <a:spLocks noGrp="1" noChangeArrowheads="1"/>
          </p:cNvSpPr>
          <p:nvPr>
            <p:ph type="sldNum" sz="quarter" idx="12"/>
          </p:nvPr>
        </p:nvSpPr>
        <p:spPr/>
        <p:txBody>
          <a:bodyPr/>
          <a:lstStyle>
            <a:lvl1pPr>
              <a:defRPr/>
            </a:lvl1pPr>
          </a:lstStyle>
          <a:p>
            <a:pPr>
              <a:defRPr/>
            </a:pPr>
            <a:fld id="{FC27CE19-52C9-41C8-903C-DEEA20881C50}" type="slidenum">
              <a:rPr lang="en-US"/>
              <a:pPr>
                <a:defRPr/>
              </a:pPr>
              <a:t>‹#›</a:t>
            </a:fld>
            <a:endParaRPr lang="en-US"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sz="1600">
                <a:solidFill>
                  <a:schemeClr val="bg1"/>
                </a:solidFill>
              </a:defRPr>
            </a:lvl1pPr>
          </a:lstStyle>
          <a:p>
            <a:pPr>
              <a:defRPr/>
            </a:pPr>
            <a:r>
              <a:rPr lang="en-US"/>
              <a:t>Defence Academy</a:t>
            </a:r>
            <a:endParaRPr lang="en-US" sz="1400"/>
          </a:p>
          <a:p>
            <a:pPr>
              <a:defRPr/>
            </a:pPr>
            <a:r>
              <a:rPr lang="en-US"/>
              <a:t>© Crown Copyright</a:t>
            </a:r>
            <a:endParaRPr lang="en-US" sz="1400">
              <a:solidFill>
                <a:schemeClr val="tx1"/>
              </a:solidFill>
            </a:endParaRPr>
          </a:p>
        </p:txBody>
      </p:sp>
      <p:sp>
        <p:nvSpPr>
          <p:cNvPr id="7" name="Rectangle 7"/>
          <p:cNvSpPr>
            <a:spLocks noGrp="1" noChangeArrowheads="1"/>
          </p:cNvSpPr>
          <p:nvPr>
            <p:ph type="sldNum" sz="quarter" idx="12"/>
          </p:nvPr>
        </p:nvSpPr>
        <p:spPr/>
        <p:txBody>
          <a:bodyPr/>
          <a:lstStyle>
            <a:lvl1pPr>
              <a:defRPr/>
            </a:lvl1pPr>
          </a:lstStyle>
          <a:p>
            <a:pPr>
              <a:defRPr/>
            </a:pPr>
            <a:fld id="{9C582F46-1EE7-4E3F-BB01-E7BE2F0297AF}" type="slidenum">
              <a:rPr lang="en-US"/>
              <a:pPr>
                <a:defRPr/>
              </a:pPr>
              <a:t>‹#›</a:t>
            </a:fld>
            <a:endParaRPr lang="en-US"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sz="1600">
                <a:solidFill>
                  <a:schemeClr val="bg1"/>
                </a:solidFill>
              </a:defRPr>
            </a:lvl1pPr>
          </a:lstStyle>
          <a:p>
            <a:pPr>
              <a:defRPr/>
            </a:pPr>
            <a:r>
              <a:rPr lang="en-US"/>
              <a:t>Defence Academy</a:t>
            </a:r>
            <a:endParaRPr lang="en-US" sz="1400"/>
          </a:p>
          <a:p>
            <a:pPr>
              <a:defRPr/>
            </a:pPr>
            <a:r>
              <a:rPr lang="en-US"/>
              <a:t>© Crown Copyright</a:t>
            </a:r>
            <a:endParaRPr lang="en-US" sz="1400">
              <a:solidFill>
                <a:schemeClr val="tx1"/>
              </a:solidFill>
            </a:endParaRPr>
          </a:p>
        </p:txBody>
      </p:sp>
      <p:sp>
        <p:nvSpPr>
          <p:cNvPr id="7" name="Rectangle 7"/>
          <p:cNvSpPr>
            <a:spLocks noGrp="1" noChangeArrowheads="1"/>
          </p:cNvSpPr>
          <p:nvPr>
            <p:ph type="sldNum" sz="quarter" idx="12"/>
          </p:nvPr>
        </p:nvSpPr>
        <p:spPr/>
        <p:txBody>
          <a:bodyPr/>
          <a:lstStyle>
            <a:lvl1pPr>
              <a:defRPr/>
            </a:lvl1pPr>
          </a:lstStyle>
          <a:p>
            <a:pPr>
              <a:defRPr/>
            </a:pPr>
            <a:fld id="{574E100B-4A1B-40B3-92E3-360968319947}" type="slidenum">
              <a:rPr lang="en-US"/>
              <a:pPr>
                <a:defRPr/>
              </a:pPr>
              <a:t>‹#›</a:t>
            </a:fld>
            <a:endParaRPr lang="en-US"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6400800"/>
            <a:ext cx="9144000" cy="457200"/>
          </a:xfrm>
          <a:prstGeom prst="rect">
            <a:avLst/>
          </a:prstGeom>
          <a:solidFill>
            <a:srgbClr val="D09620"/>
          </a:solidFill>
          <a:ln w="9525">
            <a:noFill/>
            <a:miter lim="800000"/>
            <a:headEnd/>
            <a:tailEnd/>
          </a:ln>
          <a:effectLst/>
        </p:spPr>
        <p:txBody>
          <a:bodyPr/>
          <a:lstStyle/>
          <a:p>
            <a:pPr algn="r" eaLnBrk="0" hangingPunct="0">
              <a:defRPr/>
            </a:pPr>
            <a:endParaRPr lang="en-GB" sz="2400"/>
          </a:p>
        </p:txBody>
      </p:sp>
      <p:sp>
        <p:nvSpPr>
          <p:cNvPr id="1027" name="Rectangle 3"/>
          <p:cNvSpPr>
            <a:spLocks noGrp="1" noChangeArrowheads="1"/>
          </p:cNvSpPr>
          <p:nvPr>
            <p:ph type="title"/>
          </p:nvPr>
        </p:nvSpPr>
        <p:spPr bwMode="auto">
          <a:xfrm>
            <a:off x="685800" y="381000"/>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4478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69349" name="Rectangle 5"/>
          <p:cNvSpPr>
            <a:spLocks noGrp="1" noChangeArrowheads="1"/>
          </p:cNvSpPr>
          <p:nvPr>
            <p:ph type="dt" sz="half" idx="2"/>
          </p:nvPr>
        </p:nvSpPr>
        <p:spPr bwMode="auto">
          <a:xfrm>
            <a:off x="533400" y="6553200"/>
            <a:ext cx="1905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l" eaLnBrk="0" hangingPunct="0">
              <a:spcBef>
                <a:spcPct val="0"/>
              </a:spcBef>
              <a:defRPr b="0">
                <a:latin typeface="Arial" charset="0"/>
                <a:ea typeface="ＭＳ Ｐゴシック" pitchFamily="1" charset="-128"/>
                <a:cs typeface="+mn-cs"/>
              </a:defRPr>
            </a:lvl1pPr>
          </a:lstStyle>
          <a:p>
            <a:pPr>
              <a:defRPr/>
            </a:pPr>
            <a:endParaRPr lang="en-US"/>
          </a:p>
        </p:txBody>
      </p:sp>
      <p:sp>
        <p:nvSpPr>
          <p:cNvPr id="3769350" name="Rectangle 6"/>
          <p:cNvSpPr>
            <a:spLocks noGrp="1" noChangeArrowheads="1"/>
          </p:cNvSpPr>
          <p:nvPr>
            <p:ph type="ftr" sz="quarter" idx="3"/>
          </p:nvPr>
        </p:nvSpPr>
        <p:spPr bwMode="auto">
          <a:xfrm>
            <a:off x="3276600" y="6400800"/>
            <a:ext cx="58674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hangingPunct="0">
              <a:spcBef>
                <a:spcPct val="0"/>
              </a:spcBef>
              <a:defRPr sz="800" b="0">
                <a:solidFill>
                  <a:srgbClr val="DDDDDD"/>
                </a:solidFill>
                <a:latin typeface="Arial" charset="0"/>
                <a:ea typeface="ＭＳ Ｐゴシック" pitchFamily="1" charset="-128"/>
                <a:cs typeface="+mn-cs"/>
              </a:defRPr>
            </a:lvl1pPr>
          </a:lstStyle>
          <a:p>
            <a:pPr>
              <a:defRPr/>
            </a:pPr>
            <a:r>
              <a:rPr lang="en-US"/>
              <a:t>Defence Academy</a:t>
            </a:r>
            <a:endParaRPr lang="en-US" sz="1400"/>
          </a:p>
          <a:p>
            <a:pPr>
              <a:defRPr/>
            </a:pPr>
            <a:r>
              <a:rPr lang="en-US"/>
              <a:t>© Crown Copyright</a:t>
            </a:r>
            <a:endParaRPr lang="en-US" sz="1400">
              <a:solidFill>
                <a:schemeClr val="tx1"/>
              </a:solidFill>
            </a:endParaRPr>
          </a:p>
        </p:txBody>
      </p:sp>
      <p:sp>
        <p:nvSpPr>
          <p:cNvPr id="3769351" name="Rectangle 7"/>
          <p:cNvSpPr>
            <a:spLocks noGrp="1" noChangeArrowheads="1"/>
          </p:cNvSpPr>
          <p:nvPr>
            <p:ph type="sldNum" sz="quarter" idx="4"/>
          </p:nvPr>
        </p:nvSpPr>
        <p:spPr bwMode="auto">
          <a:xfrm>
            <a:off x="76200" y="6553200"/>
            <a:ext cx="4572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l" eaLnBrk="0" hangingPunct="0">
              <a:spcBef>
                <a:spcPct val="0"/>
              </a:spcBef>
              <a:defRPr b="0">
                <a:solidFill>
                  <a:schemeClr val="bg1"/>
                </a:solidFill>
                <a:latin typeface="Arial" charset="0"/>
                <a:ea typeface="ＭＳ Ｐゴシック" pitchFamily="1" charset="-128"/>
                <a:cs typeface="+mn-cs"/>
              </a:defRPr>
            </a:lvl1pPr>
          </a:lstStyle>
          <a:p>
            <a:pPr>
              <a:defRPr/>
            </a:pPr>
            <a:fld id="{491FEAB0-87F5-44CF-BD7E-AAE3B4C92AFA}" type="slidenum">
              <a:rPr lang="en-US"/>
              <a:pPr>
                <a:defRPr/>
              </a:pPr>
              <a:t>‹#›</a:t>
            </a:fld>
            <a:endParaRPr lang="en-US" sz="1400"/>
          </a:p>
        </p:txBody>
      </p:sp>
    </p:spTree>
  </p:cSld>
  <p:clrMap bg1="lt1" tx1="dk1" bg2="lt2" tx2="dk2" accent1="accent1" accent2="accent2" accent3="accent3" accent4="accent4" accent5="accent5" accent6="accent6" hlink="hlink" folHlink="folHlink"/>
  <p:sldLayoutIdLst>
    <p:sldLayoutId id="2147484675" r:id="rId1"/>
    <p:sldLayoutId id="2147484676" r:id="rId2"/>
    <p:sldLayoutId id="2147484677" r:id="rId3"/>
    <p:sldLayoutId id="2147484678" r:id="rId4"/>
    <p:sldLayoutId id="2147484679" r:id="rId5"/>
    <p:sldLayoutId id="2147484680" r:id="rId6"/>
    <p:sldLayoutId id="2147484681" r:id="rId7"/>
    <p:sldLayoutId id="2147484682" r:id="rId8"/>
    <p:sldLayoutId id="2147484683" r:id="rId9"/>
    <p:sldLayoutId id="2147484684" r:id="rId10"/>
    <p:sldLayoutId id="2147484685" r:id="rId11"/>
    <p:sldLayoutId id="2147484686" r:id="rId12"/>
  </p:sldLayoutIdLst>
  <p:txStyles>
    <p:titleStyle>
      <a:lvl1pPr algn="l" rtl="0" eaLnBrk="0" fontAlgn="base" hangingPunct="0">
        <a:spcBef>
          <a:spcPct val="0"/>
        </a:spcBef>
        <a:spcAft>
          <a:spcPct val="0"/>
        </a:spcAft>
        <a:defRPr sz="2800" b="1">
          <a:solidFill>
            <a:srgbClr val="192A35"/>
          </a:solidFill>
          <a:latin typeface="+mj-lt"/>
          <a:ea typeface="+mj-ea"/>
          <a:cs typeface="+mj-cs"/>
        </a:defRPr>
      </a:lvl1pPr>
      <a:lvl2pPr algn="l" rtl="0" eaLnBrk="0" fontAlgn="base" hangingPunct="0">
        <a:spcBef>
          <a:spcPct val="0"/>
        </a:spcBef>
        <a:spcAft>
          <a:spcPct val="0"/>
        </a:spcAft>
        <a:defRPr sz="2800" b="1">
          <a:solidFill>
            <a:srgbClr val="192A35"/>
          </a:solidFill>
          <a:latin typeface="Arial" charset="0"/>
          <a:ea typeface="ＭＳ Ｐゴシック" pitchFamily="1" charset="-128"/>
          <a:cs typeface="Arial" charset="0"/>
        </a:defRPr>
      </a:lvl2pPr>
      <a:lvl3pPr algn="l" rtl="0" eaLnBrk="0" fontAlgn="base" hangingPunct="0">
        <a:spcBef>
          <a:spcPct val="0"/>
        </a:spcBef>
        <a:spcAft>
          <a:spcPct val="0"/>
        </a:spcAft>
        <a:defRPr sz="2800" b="1">
          <a:solidFill>
            <a:srgbClr val="192A35"/>
          </a:solidFill>
          <a:latin typeface="Arial" charset="0"/>
          <a:ea typeface="ＭＳ Ｐゴシック" pitchFamily="1" charset="-128"/>
          <a:cs typeface="Arial" charset="0"/>
        </a:defRPr>
      </a:lvl3pPr>
      <a:lvl4pPr algn="l" rtl="0" eaLnBrk="0" fontAlgn="base" hangingPunct="0">
        <a:spcBef>
          <a:spcPct val="0"/>
        </a:spcBef>
        <a:spcAft>
          <a:spcPct val="0"/>
        </a:spcAft>
        <a:defRPr sz="2800" b="1">
          <a:solidFill>
            <a:srgbClr val="192A35"/>
          </a:solidFill>
          <a:latin typeface="Arial" charset="0"/>
          <a:ea typeface="ＭＳ Ｐゴシック" pitchFamily="1" charset="-128"/>
          <a:cs typeface="Arial" charset="0"/>
        </a:defRPr>
      </a:lvl4pPr>
      <a:lvl5pPr algn="l" rtl="0" eaLnBrk="0" fontAlgn="base" hangingPunct="0">
        <a:spcBef>
          <a:spcPct val="0"/>
        </a:spcBef>
        <a:spcAft>
          <a:spcPct val="0"/>
        </a:spcAft>
        <a:defRPr sz="2800" b="1">
          <a:solidFill>
            <a:srgbClr val="192A35"/>
          </a:solidFill>
          <a:latin typeface="Arial" charset="0"/>
          <a:ea typeface="ＭＳ Ｐゴシック" pitchFamily="1" charset="-128"/>
          <a:cs typeface="Arial" charset="0"/>
        </a:defRPr>
      </a:lvl5pPr>
      <a:lvl6pPr marL="457200" algn="l" rtl="0" fontAlgn="base">
        <a:spcBef>
          <a:spcPct val="0"/>
        </a:spcBef>
        <a:spcAft>
          <a:spcPct val="0"/>
        </a:spcAft>
        <a:defRPr sz="2800" b="1">
          <a:solidFill>
            <a:srgbClr val="192A35"/>
          </a:solidFill>
          <a:latin typeface="Arial" charset="0"/>
          <a:ea typeface="ＭＳ Ｐゴシック" pitchFamily="1" charset="-128"/>
          <a:cs typeface="Arial" charset="0"/>
        </a:defRPr>
      </a:lvl6pPr>
      <a:lvl7pPr marL="914400" algn="l" rtl="0" fontAlgn="base">
        <a:spcBef>
          <a:spcPct val="0"/>
        </a:spcBef>
        <a:spcAft>
          <a:spcPct val="0"/>
        </a:spcAft>
        <a:defRPr sz="2800" b="1">
          <a:solidFill>
            <a:srgbClr val="192A35"/>
          </a:solidFill>
          <a:latin typeface="Arial" charset="0"/>
          <a:ea typeface="ＭＳ Ｐゴシック" pitchFamily="1" charset="-128"/>
          <a:cs typeface="Arial" charset="0"/>
        </a:defRPr>
      </a:lvl7pPr>
      <a:lvl8pPr marL="1371600" algn="l" rtl="0" fontAlgn="base">
        <a:spcBef>
          <a:spcPct val="0"/>
        </a:spcBef>
        <a:spcAft>
          <a:spcPct val="0"/>
        </a:spcAft>
        <a:defRPr sz="2800" b="1">
          <a:solidFill>
            <a:srgbClr val="192A35"/>
          </a:solidFill>
          <a:latin typeface="Arial" charset="0"/>
          <a:ea typeface="ＭＳ Ｐゴシック" pitchFamily="1" charset="-128"/>
          <a:cs typeface="Arial" charset="0"/>
        </a:defRPr>
      </a:lvl8pPr>
      <a:lvl9pPr marL="1828800" algn="l" rtl="0" fontAlgn="base">
        <a:spcBef>
          <a:spcPct val="0"/>
        </a:spcBef>
        <a:spcAft>
          <a:spcPct val="0"/>
        </a:spcAft>
        <a:defRPr sz="2800" b="1">
          <a:solidFill>
            <a:srgbClr val="192A35"/>
          </a:solidFill>
          <a:latin typeface="Arial" charset="0"/>
          <a:ea typeface="ＭＳ Ｐゴシック" pitchFamily="1" charset="-128"/>
          <a:cs typeface="Arial" charset="0"/>
        </a:defRPr>
      </a:lvl9pPr>
    </p:titleStyle>
    <p:bodyStyle>
      <a:lvl1pPr marL="342900" indent="-342900" algn="l" rtl="0" eaLnBrk="0" fontAlgn="base" hangingPunct="0">
        <a:spcBef>
          <a:spcPct val="20000"/>
        </a:spcBef>
        <a:spcAft>
          <a:spcPct val="0"/>
        </a:spcAft>
        <a:buClr>
          <a:srgbClr val="CA802C"/>
        </a:buClr>
        <a:buSzPct val="150000"/>
        <a:buFont typeface="Wingdings" pitchFamily="2" charset="2"/>
        <a:buChar char="§"/>
        <a:defRPr sz="2400" b="1">
          <a:solidFill>
            <a:srgbClr val="192A35"/>
          </a:solidFill>
          <a:latin typeface="+mn-lt"/>
          <a:ea typeface="+mn-ea"/>
          <a:cs typeface="+mn-cs"/>
        </a:defRPr>
      </a:lvl1pPr>
      <a:lvl2pPr marL="742950" indent="-285750" algn="l" rtl="0" eaLnBrk="0" fontAlgn="base" hangingPunct="0">
        <a:spcBef>
          <a:spcPct val="20000"/>
        </a:spcBef>
        <a:spcAft>
          <a:spcPct val="0"/>
        </a:spcAft>
        <a:buClr>
          <a:srgbClr val="CA802C"/>
        </a:buClr>
        <a:buSzPct val="150000"/>
        <a:buFont typeface="Times" pitchFamily="18" charset="0"/>
        <a:buChar char="•"/>
        <a:defRPr sz="2000" b="1">
          <a:solidFill>
            <a:srgbClr val="192A35"/>
          </a:solidFill>
          <a:latin typeface="+mn-lt"/>
          <a:ea typeface="+mn-ea"/>
          <a:cs typeface="+mn-cs"/>
        </a:defRPr>
      </a:lvl2pPr>
      <a:lvl3pPr marL="1143000" indent="-228600" algn="l" rtl="0" eaLnBrk="0" fontAlgn="base" hangingPunct="0">
        <a:spcBef>
          <a:spcPct val="20000"/>
        </a:spcBef>
        <a:spcAft>
          <a:spcPct val="0"/>
        </a:spcAft>
        <a:buClr>
          <a:srgbClr val="CA802C"/>
        </a:buClr>
        <a:buFont typeface="Times" pitchFamily="18" charset="0"/>
        <a:buChar char="•"/>
        <a:defRPr b="1">
          <a:solidFill>
            <a:srgbClr val="192A35"/>
          </a:solidFill>
          <a:latin typeface="+mn-lt"/>
          <a:ea typeface="+mn-ea"/>
          <a:cs typeface="+mn-cs"/>
        </a:defRPr>
      </a:lvl3pPr>
      <a:lvl4pPr marL="1600200" indent="-228600" algn="l" rtl="0" eaLnBrk="0" fontAlgn="base" hangingPunct="0">
        <a:spcBef>
          <a:spcPct val="20000"/>
        </a:spcBef>
        <a:spcAft>
          <a:spcPct val="0"/>
        </a:spcAft>
        <a:buClr>
          <a:srgbClr val="CA802C"/>
        </a:buClr>
        <a:buFont typeface="Times" pitchFamily="18" charset="0"/>
        <a:buChar char="•"/>
        <a:defRPr b="1">
          <a:solidFill>
            <a:srgbClr val="192A35"/>
          </a:solidFill>
          <a:latin typeface="+mn-lt"/>
          <a:ea typeface="+mn-ea"/>
          <a:cs typeface="+mn-cs"/>
        </a:defRPr>
      </a:lvl4pPr>
      <a:lvl5pPr marL="2057400" indent="-228600" algn="l" rtl="0" eaLnBrk="0" fontAlgn="base" hangingPunct="0">
        <a:spcBef>
          <a:spcPct val="20000"/>
        </a:spcBef>
        <a:spcAft>
          <a:spcPct val="0"/>
        </a:spcAft>
        <a:buClr>
          <a:srgbClr val="CA802C"/>
        </a:buClr>
        <a:buFont typeface="Times" pitchFamily="18" charset="0"/>
        <a:buChar char="•"/>
        <a:defRPr b="1">
          <a:solidFill>
            <a:srgbClr val="192A35"/>
          </a:solidFill>
          <a:latin typeface="+mn-lt"/>
          <a:ea typeface="+mn-ea"/>
          <a:cs typeface="+mn-cs"/>
        </a:defRPr>
      </a:lvl5pPr>
      <a:lvl6pPr marL="2514600" indent="-228600" algn="l" rtl="0" fontAlgn="base">
        <a:spcBef>
          <a:spcPct val="20000"/>
        </a:spcBef>
        <a:spcAft>
          <a:spcPct val="0"/>
        </a:spcAft>
        <a:buClr>
          <a:srgbClr val="CA802C"/>
        </a:buClr>
        <a:buFont typeface="Times" pitchFamily="18" charset="0"/>
        <a:buChar char="•"/>
        <a:defRPr b="1">
          <a:solidFill>
            <a:srgbClr val="192A35"/>
          </a:solidFill>
          <a:latin typeface="+mn-lt"/>
          <a:ea typeface="+mn-ea"/>
          <a:cs typeface="+mn-cs"/>
        </a:defRPr>
      </a:lvl6pPr>
      <a:lvl7pPr marL="2971800" indent="-228600" algn="l" rtl="0" fontAlgn="base">
        <a:spcBef>
          <a:spcPct val="20000"/>
        </a:spcBef>
        <a:spcAft>
          <a:spcPct val="0"/>
        </a:spcAft>
        <a:buClr>
          <a:srgbClr val="CA802C"/>
        </a:buClr>
        <a:buFont typeface="Times" pitchFamily="18" charset="0"/>
        <a:buChar char="•"/>
        <a:defRPr b="1">
          <a:solidFill>
            <a:srgbClr val="192A35"/>
          </a:solidFill>
          <a:latin typeface="+mn-lt"/>
          <a:ea typeface="+mn-ea"/>
          <a:cs typeface="+mn-cs"/>
        </a:defRPr>
      </a:lvl7pPr>
      <a:lvl8pPr marL="3429000" indent="-228600" algn="l" rtl="0" fontAlgn="base">
        <a:spcBef>
          <a:spcPct val="20000"/>
        </a:spcBef>
        <a:spcAft>
          <a:spcPct val="0"/>
        </a:spcAft>
        <a:buClr>
          <a:srgbClr val="CA802C"/>
        </a:buClr>
        <a:buFont typeface="Times" pitchFamily="18" charset="0"/>
        <a:buChar char="•"/>
        <a:defRPr b="1">
          <a:solidFill>
            <a:srgbClr val="192A35"/>
          </a:solidFill>
          <a:latin typeface="+mn-lt"/>
          <a:ea typeface="+mn-ea"/>
          <a:cs typeface="+mn-cs"/>
        </a:defRPr>
      </a:lvl8pPr>
      <a:lvl9pPr marL="3886200" indent="-228600" algn="l" rtl="0" fontAlgn="base">
        <a:spcBef>
          <a:spcPct val="20000"/>
        </a:spcBef>
        <a:spcAft>
          <a:spcPct val="0"/>
        </a:spcAft>
        <a:buClr>
          <a:srgbClr val="CA802C"/>
        </a:buClr>
        <a:buFont typeface="Times" pitchFamily="18" charset="0"/>
        <a:buChar char="•"/>
        <a:defRPr b="1">
          <a:solidFill>
            <a:srgbClr val="192A3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sp>
        <p:nvSpPr>
          <p:cNvPr id="2050" name="AutoShape 40"/>
          <p:cNvSpPr>
            <a:spLocks noChangeArrowheads="1"/>
          </p:cNvSpPr>
          <p:nvPr userDrawn="1"/>
        </p:nvSpPr>
        <p:spPr bwMode="auto">
          <a:xfrm>
            <a:off x="260350" y="717550"/>
            <a:ext cx="8623300" cy="5473700"/>
          </a:xfrm>
          <a:prstGeom prst="roundRect">
            <a:avLst>
              <a:gd name="adj" fmla="val 1944"/>
            </a:avLst>
          </a:prstGeom>
          <a:solidFill>
            <a:schemeClr val="bg1"/>
          </a:solidFill>
          <a:ln w="12700" algn="ctr">
            <a:solidFill>
              <a:srgbClr val="C0C0C0"/>
            </a:solidFill>
            <a:round/>
            <a:headEnd/>
            <a:tailEnd/>
          </a:ln>
        </p:spPr>
        <p:txBody>
          <a:bodyPr wrap="none" anchor="ctr"/>
          <a:lstStyle/>
          <a:p>
            <a:pPr algn="ctr">
              <a:defRPr/>
            </a:pPr>
            <a:endParaRPr lang="en-GB" sz="1800">
              <a:solidFill>
                <a:srgbClr val="000000"/>
              </a:solidFill>
            </a:endParaRPr>
          </a:p>
        </p:txBody>
      </p:sp>
      <p:sp>
        <p:nvSpPr>
          <p:cNvPr id="2051" name="Rectangle 19"/>
          <p:cNvSpPr>
            <a:spLocks noChangeArrowheads="1"/>
          </p:cNvSpPr>
          <p:nvPr userDrawn="1"/>
        </p:nvSpPr>
        <p:spPr bwMode="auto">
          <a:xfrm>
            <a:off x="0" y="6400800"/>
            <a:ext cx="9144000" cy="457200"/>
          </a:xfrm>
          <a:prstGeom prst="rect">
            <a:avLst/>
          </a:prstGeom>
          <a:solidFill>
            <a:srgbClr val="D09620"/>
          </a:solidFill>
          <a:ln w="9525">
            <a:noFill/>
            <a:miter lim="800000"/>
            <a:headEnd/>
            <a:tailEnd/>
          </a:ln>
        </p:spPr>
        <p:txBody>
          <a:bodyPr/>
          <a:lstStyle/>
          <a:p>
            <a:pPr algn="r" eaLnBrk="0" hangingPunct="0">
              <a:defRPr/>
            </a:pPr>
            <a:endParaRPr lang="en-GB" sz="2400">
              <a:solidFill>
                <a:srgbClr val="000000"/>
              </a:solidFill>
            </a:endParaRPr>
          </a:p>
        </p:txBody>
      </p:sp>
      <p:sp>
        <p:nvSpPr>
          <p:cNvPr id="2052" name="Rectangle 20"/>
          <p:cNvSpPr>
            <a:spLocks noGrp="1" noChangeArrowheads="1"/>
          </p:cNvSpPr>
          <p:nvPr>
            <p:ph type="title"/>
          </p:nvPr>
        </p:nvSpPr>
        <p:spPr bwMode="auto">
          <a:xfrm>
            <a:off x="827088" y="923925"/>
            <a:ext cx="7989887" cy="1066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3" name="Rectangle 21"/>
          <p:cNvSpPr>
            <a:spLocks noGrp="1" noChangeArrowheads="1"/>
          </p:cNvSpPr>
          <p:nvPr>
            <p:ph type="body" idx="1"/>
          </p:nvPr>
        </p:nvSpPr>
        <p:spPr bwMode="auto">
          <a:xfrm>
            <a:off x="827088" y="1912938"/>
            <a:ext cx="7920037" cy="472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583" name="Rectangle 23"/>
          <p:cNvSpPr>
            <a:spLocks noGrp="1" noChangeArrowheads="1"/>
          </p:cNvSpPr>
          <p:nvPr>
            <p:ph type="ftr" sz="quarter" idx="3"/>
          </p:nvPr>
        </p:nvSpPr>
        <p:spPr bwMode="auto">
          <a:xfrm>
            <a:off x="3059113" y="6400800"/>
            <a:ext cx="5867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solidFill>
                  <a:srgbClr val="FFFFFF"/>
                </a:solidFill>
                <a:latin typeface="Arial" charset="0"/>
                <a:ea typeface="+mn-ea"/>
                <a:cs typeface="+mn-cs"/>
              </a:defRPr>
            </a:lvl1pPr>
          </a:lstStyle>
          <a:p>
            <a:pPr>
              <a:defRPr/>
            </a:pPr>
            <a:r>
              <a:rPr lang="en-US"/>
              <a:t>Defence Academy</a:t>
            </a:r>
          </a:p>
          <a:p>
            <a:pPr>
              <a:defRPr/>
            </a:pPr>
            <a:r>
              <a:rPr lang="en-US"/>
              <a:t>© Crown Copyright</a:t>
            </a:r>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000" b="1">
          <a:solidFill>
            <a:srgbClr val="000000"/>
          </a:solidFill>
          <a:latin typeface="+mj-lt"/>
          <a:ea typeface="+mj-ea"/>
          <a:cs typeface="+mj-cs"/>
        </a:defRPr>
      </a:lvl1pPr>
      <a:lvl2pPr algn="l" rtl="0" eaLnBrk="0" fontAlgn="base" hangingPunct="0">
        <a:spcBef>
          <a:spcPct val="0"/>
        </a:spcBef>
        <a:spcAft>
          <a:spcPct val="0"/>
        </a:spcAft>
        <a:defRPr sz="3000" b="1">
          <a:solidFill>
            <a:srgbClr val="000000"/>
          </a:solidFill>
          <a:latin typeface="Arial" charset="0"/>
          <a:ea typeface="ＭＳ Ｐゴシック" pitchFamily="1" charset="-128"/>
          <a:cs typeface="Arial" charset="0"/>
        </a:defRPr>
      </a:lvl2pPr>
      <a:lvl3pPr algn="l" rtl="0" eaLnBrk="0" fontAlgn="base" hangingPunct="0">
        <a:spcBef>
          <a:spcPct val="0"/>
        </a:spcBef>
        <a:spcAft>
          <a:spcPct val="0"/>
        </a:spcAft>
        <a:defRPr sz="3000" b="1">
          <a:solidFill>
            <a:srgbClr val="000000"/>
          </a:solidFill>
          <a:latin typeface="Arial" charset="0"/>
          <a:ea typeface="ＭＳ Ｐゴシック" pitchFamily="1" charset="-128"/>
          <a:cs typeface="Arial" charset="0"/>
        </a:defRPr>
      </a:lvl3pPr>
      <a:lvl4pPr algn="l" rtl="0" eaLnBrk="0" fontAlgn="base" hangingPunct="0">
        <a:spcBef>
          <a:spcPct val="0"/>
        </a:spcBef>
        <a:spcAft>
          <a:spcPct val="0"/>
        </a:spcAft>
        <a:defRPr sz="3000" b="1">
          <a:solidFill>
            <a:srgbClr val="000000"/>
          </a:solidFill>
          <a:latin typeface="Arial" charset="0"/>
          <a:ea typeface="ＭＳ Ｐゴシック" pitchFamily="1" charset="-128"/>
          <a:cs typeface="Arial" charset="0"/>
        </a:defRPr>
      </a:lvl4pPr>
      <a:lvl5pPr algn="l" rtl="0" eaLnBrk="0" fontAlgn="base" hangingPunct="0">
        <a:spcBef>
          <a:spcPct val="0"/>
        </a:spcBef>
        <a:spcAft>
          <a:spcPct val="0"/>
        </a:spcAft>
        <a:defRPr sz="3000" b="1">
          <a:solidFill>
            <a:srgbClr val="000000"/>
          </a:solidFill>
          <a:latin typeface="Arial" charset="0"/>
          <a:ea typeface="ＭＳ Ｐゴシック" pitchFamily="1" charset="-128"/>
          <a:cs typeface="Arial" charset="0"/>
        </a:defRPr>
      </a:lvl5pPr>
      <a:lvl6pPr marL="457200" algn="l" rtl="0" fontAlgn="base">
        <a:spcBef>
          <a:spcPct val="0"/>
        </a:spcBef>
        <a:spcAft>
          <a:spcPct val="0"/>
        </a:spcAft>
        <a:defRPr sz="3000" b="1">
          <a:solidFill>
            <a:srgbClr val="000000"/>
          </a:solidFill>
          <a:latin typeface="Arial" charset="0"/>
          <a:ea typeface="ＭＳ Ｐゴシック" pitchFamily="1" charset="-128"/>
          <a:cs typeface="Arial" charset="0"/>
        </a:defRPr>
      </a:lvl6pPr>
      <a:lvl7pPr marL="914400" algn="l" rtl="0" fontAlgn="base">
        <a:spcBef>
          <a:spcPct val="0"/>
        </a:spcBef>
        <a:spcAft>
          <a:spcPct val="0"/>
        </a:spcAft>
        <a:defRPr sz="3000" b="1">
          <a:solidFill>
            <a:srgbClr val="000000"/>
          </a:solidFill>
          <a:latin typeface="Arial" charset="0"/>
          <a:ea typeface="ＭＳ Ｐゴシック" pitchFamily="1" charset="-128"/>
          <a:cs typeface="Arial" charset="0"/>
        </a:defRPr>
      </a:lvl7pPr>
      <a:lvl8pPr marL="1371600" algn="l" rtl="0" fontAlgn="base">
        <a:spcBef>
          <a:spcPct val="0"/>
        </a:spcBef>
        <a:spcAft>
          <a:spcPct val="0"/>
        </a:spcAft>
        <a:defRPr sz="3000" b="1">
          <a:solidFill>
            <a:srgbClr val="000000"/>
          </a:solidFill>
          <a:latin typeface="Arial" charset="0"/>
          <a:ea typeface="ＭＳ Ｐゴシック" pitchFamily="1" charset="-128"/>
          <a:cs typeface="Arial" charset="0"/>
        </a:defRPr>
      </a:lvl8pPr>
      <a:lvl9pPr marL="1828800" algn="l" rtl="0" fontAlgn="base">
        <a:spcBef>
          <a:spcPct val="0"/>
        </a:spcBef>
        <a:spcAft>
          <a:spcPct val="0"/>
        </a:spcAft>
        <a:defRPr sz="3000" b="1">
          <a:solidFill>
            <a:srgbClr val="000000"/>
          </a:solidFill>
          <a:latin typeface="Arial" charset="0"/>
          <a:ea typeface="ＭＳ Ｐゴシック" pitchFamily="1" charset="-128"/>
          <a:cs typeface="Arial" charset="0"/>
        </a:defRPr>
      </a:lvl9pPr>
    </p:titleStyle>
    <p:bodyStyle>
      <a:lvl1pPr marL="342900" indent="-342900" algn="l" rtl="0" eaLnBrk="0" fontAlgn="base" hangingPunct="0">
        <a:spcBef>
          <a:spcPct val="20000"/>
        </a:spcBef>
        <a:spcAft>
          <a:spcPct val="0"/>
        </a:spcAft>
        <a:buClr>
          <a:srgbClr val="CA802C"/>
        </a:buClr>
        <a:buSzPct val="150000"/>
        <a:buFont typeface="Wingdings" pitchFamily="2" charset="2"/>
        <a:buChar char="§"/>
        <a:defRPr sz="2500" b="1">
          <a:solidFill>
            <a:srgbClr val="192A35"/>
          </a:solidFill>
          <a:latin typeface="+mn-lt"/>
          <a:ea typeface="+mn-ea"/>
          <a:cs typeface="+mn-cs"/>
        </a:defRPr>
      </a:lvl1pPr>
      <a:lvl2pPr marL="742950" indent="-285750" algn="l" rtl="0" eaLnBrk="0" fontAlgn="base" hangingPunct="0">
        <a:spcBef>
          <a:spcPct val="20000"/>
        </a:spcBef>
        <a:spcAft>
          <a:spcPct val="0"/>
        </a:spcAft>
        <a:buClr>
          <a:srgbClr val="CA802C"/>
        </a:buClr>
        <a:buSzPct val="150000"/>
        <a:buFont typeface="Times" pitchFamily="18" charset="0"/>
        <a:buChar char="•"/>
        <a:defRPr sz="2200">
          <a:solidFill>
            <a:srgbClr val="192A35"/>
          </a:solidFill>
          <a:latin typeface="+mn-lt"/>
          <a:ea typeface="+mn-ea"/>
          <a:cs typeface="+mn-cs"/>
        </a:defRPr>
      </a:lvl2pPr>
      <a:lvl3pPr marL="1143000" indent="-228600" algn="l" rtl="0" eaLnBrk="0" fontAlgn="base" hangingPunct="0">
        <a:spcBef>
          <a:spcPct val="20000"/>
        </a:spcBef>
        <a:spcAft>
          <a:spcPct val="0"/>
        </a:spcAft>
        <a:buClr>
          <a:srgbClr val="CA802C"/>
        </a:buClr>
        <a:buFont typeface="Times" pitchFamily="18" charset="0"/>
        <a:buChar char="•"/>
        <a:defRPr sz="2200">
          <a:solidFill>
            <a:srgbClr val="192A35"/>
          </a:solidFill>
          <a:latin typeface="+mn-lt"/>
          <a:ea typeface="+mn-ea"/>
          <a:cs typeface="+mn-cs"/>
        </a:defRPr>
      </a:lvl3pPr>
      <a:lvl4pPr marL="1600200" indent="-228600" algn="l" rtl="0" eaLnBrk="0" fontAlgn="base" hangingPunct="0">
        <a:spcBef>
          <a:spcPct val="20000"/>
        </a:spcBef>
        <a:spcAft>
          <a:spcPct val="0"/>
        </a:spcAft>
        <a:buClr>
          <a:srgbClr val="CA802C"/>
        </a:buClr>
        <a:buFont typeface="Times" pitchFamily="18" charset="0"/>
        <a:buChar char="•"/>
        <a:defRPr sz="2200">
          <a:solidFill>
            <a:srgbClr val="192A35"/>
          </a:solidFill>
          <a:latin typeface="+mn-lt"/>
          <a:ea typeface="+mn-ea"/>
          <a:cs typeface="+mn-cs"/>
        </a:defRPr>
      </a:lvl4pPr>
      <a:lvl5pPr marL="2057400" indent="-228600" algn="l" rtl="0" eaLnBrk="0" fontAlgn="base" hangingPunct="0">
        <a:spcBef>
          <a:spcPct val="20000"/>
        </a:spcBef>
        <a:spcAft>
          <a:spcPct val="0"/>
        </a:spcAft>
        <a:buClr>
          <a:srgbClr val="CA802C"/>
        </a:buClr>
        <a:buFont typeface="Times" pitchFamily="18" charset="0"/>
        <a:buChar char="•"/>
        <a:defRPr sz="2200">
          <a:solidFill>
            <a:srgbClr val="192A35"/>
          </a:solidFill>
          <a:latin typeface="+mn-lt"/>
          <a:ea typeface="+mn-ea"/>
          <a:cs typeface="+mn-cs"/>
        </a:defRPr>
      </a:lvl5pPr>
      <a:lvl6pPr marL="2514600" indent="-228600" algn="l" rtl="0" fontAlgn="base">
        <a:spcBef>
          <a:spcPct val="20000"/>
        </a:spcBef>
        <a:spcAft>
          <a:spcPct val="0"/>
        </a:spcAft>
        <a:buClr>
          <a:srgbClr val="CA802C"/>
        </a:buClr>
        <a:buFont typeface="Times" pitchFamily="18" charset="0"/>
        <a:buChar char="•"/>
        <a:defRPr sz="2200">
          <a:solidFill>
            <a:srgbClr val="192A35"/>
          </a:solidFill>
          <a:latin typeface="+mn-lt"/>
          <a:ea typeface="+mn-ea"/>
          <a:cs typeface="+mn-cs"/>
        </a:defRPr>
      </a:lvl6pPr>
      <a:lvl7pPr marL="2971800" indent="-228600" algn="l" rtl="0" fontAlgn="base">
        <a:spcBef>
          <a:spcPct val="20000"/>
        </a:spcBef>
        <a:spcAft>
          <a:spcPct val="0"/>
        </a:spcAft>
        <a:buClr>
          <a:srgbClr val="CA802C"/>
        </a:buClr>
        <a:buFont typeface="Times" pitchFamily="18" charset="0"/>
        <a:buChar char="•"/>
        <a:defRPr sz="2200">
          <a:solidFill>
            <a:srgbClr val="192A35"/>
          </a:solidFill>
          <a:latin typeface="+mn-lt"/>
          <a:ea typeface="+mn-ea"/>
          <a:cs typeface="+mn-cs"/>
        </a:defRPr>
      </a:lvl7pPr>
      <a:lvl8pPr marL="3429000" indent="-228600" algn="l" rtl="0" fontAlgn="base">
        <a:spcBef>
          <a:spcPct val="20000"/>
        </a:spcBef>
        <a:spcAft>
          <a:spcPct val="0"/>
        </a:spcAft>
        <a:buClr>
          <a:srgbClr val="CA802C"/>
        </a:buClr>
        <a:buFont typeface="Times" pitchFamily="18" charset="0"/>
        <a:buChar char="•"/>
        <a:defRPr sz="2200">
          <a:solidFill>
            <a:srgbClr val="192A35"/>
          </a:solidFill>
          <a:latin typeface="+mn-lt"/>
          <a:ea typeface="+mn-ea"/>
          <a:cs typeface="+mn-cs"/>
        </a:defRPr>
      </a:lvl8pPr>
      <a:lvl9pPr marL="3886200" indent="-228600" algn="l" rtl="0" fontAlgn="base">
        <a:spcBef>
          <a:spcPct val="20000"/>
        </a:spcBef>
        <a:spcAft>
          <a:spcPct val="0"/>
        </a:spcAft>
        <a:buClr>
          <a:srgbClr val="CA802C"/>
        </a:buClr>
        <a:buFont typeface="Times" pitchFamily="18" charset="0"/>
        <a:buChar char="•"/>
        <a:defRPr sz="2200">
          <a:solidFill>
            <a:srgbClr val="192A35"/>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hyperlink" Target="http://www.da.mod.uk/colleges/resolveuid/c0b99808f3819d11d98c6c9c2cc371c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mailto:DEFAC-HQ-TECDOLSUSO2TRAINTEG@mod.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HQ &amp; Red Arrows"/>
          <p:cNvPicPr>
            <a:picLocks noChangeAspect="1" noChangeArrowheads="1"/>
          </p:cNvPicPr>
          <p:nvPr/>
        </p:nvPicPr>
        <p:blipFill>
          <a:blip r:embed="rId3" cstate="print"/>
          <a:srcRect/>
          <a:stretch>
            <a:fillRect/>
          </a:stretch>
        </p:blipFill>
        <p:spPr bwMode="auto">
          <a:xfrm>
            <a:off x="2019300" y="1989138"/>
            <a:ext cx="5043488" cy="1854200"/>
          </a:xfrm>
          <a:prstGeom prst="rect">
            <a:avLst/>
          </a:prstGeom>
          <a:noFill/>
          <a:ln w="12700">
            <a:solidFill>
              <a:schemeClr val="tx1"/>
            </a:solidFill>
            <a:miter lim="800000"/>
            <a:headEnd/>
            <a:tailEnd/>
          </a:ln>
        </p:spPr>
      </p:pic>
      <p:pic>
        <p:nvPicPr>
          <p:cNvPr id="26627" name="Picture 4" descr="seaford house"/>
          <p:cNvPicPr>
            <a:picLocks noChangeAspect="1" noChangeArrowheads="1"/>
          </p:cNvPicPr>
          <p:nvPr/>
        </p:nvPicPr>
        <p:blipFill>
          <a:blip r:embed="rId4" cstate="print"/>
          <a:srcRect/>
          <a:stretch>
            <a:fillRect/>
          </a:stretch>
        </p:blipFill>
        <p:spPr bwMode="auto">
          <a:xfrm>
            <a:off x="658813" y="1935163"/>
            <a:ext cx="1790700" cy="981075"/>
          </a:xfrm>
          <a:prstGeom prst="rect">
            <a:avLst/>
          </a:prstGeom>
          <a:noFill/>
          <a:ln w="12700">
            <a:solidFill>
              <a:schemeClr val="tx2"/>
            </a:solidFill>
            <a:miter lim="800000"/>
            <a:headEnd/>
            <a:tailEnd/>
          </a:ln>
        </p:spPr>
      </p:pic>
      <p:pic>
        <p:nvPicPr>
          <p:cNvPr id="26628" name="Picture 5" descr="066000"/>
          <p:cNvPicPr>
            <a:picLocks noChangeAspect="1" noChangeArrowheads="1"/>
          </p:cNvPicPr>
          <p:nvPr/>
        </p:nvPicPr>
        <p:blipFill>
          <a:blip r:embed="rId5" cstate="print"/>
          <a:srcRect t="44922" b="9431"/>
          <a:stretch>
            <a:fillRect/>
          </a:stretch>
        </p:blipFill>
        <p:spPr bwMode="auto">
          <a:xfrm>
            <a:off x="6621463" y="1874838"/>
            <a:ext cx="1809750" cy="966787"/>
          </a:xfrm>
          <a:prstGeom prst="rect">
            <a:avLst/>
          </a:prstGeom>
          <a:noFill/>
          <a:ln w="12700">
            <a:solidFill>
              <a:schemeClr val="tx2"/>
            </a:solidFill>
            <a:miter lim="800000"/>
            <a:headEnd/>
            <a:tailEnd/>
          </a:ln>
        </p:spPr>
      </p:pic>
      <p:pic>
        <p:nvPicPr>
          <p:cNvPr id="26629" name="Picture 6" descr="P1010193"/>
          <p:cNvPicPr>
            <a:picLocks noChangeAspect="1" noChangeArrowheads="1"/>
          </p:cNvPicPr>
          <p:nvPr/>
        </p:nvPicPr>
        <p:blipFill>
          <a:blip r:embed="rId6" cstate="print"/>
          <a:srcRect/>
          <a:stretch>
            <a:fillRect/>
          </a:stretch>
        </p:blipFill>
        <p:spPr bwMode="auto">
          <a:xfrm>
            <a:off x="696913" y="3600450"/>
            <a:ext cx="1714500" cy="942975"/>
          </a:xfrm>
          <a:prstGeom prst="rect">
            <a:avLst/>
          </a:prstGeom>
          <a:noFill/>
          <a:ln w="12700">
            <a:solidFill>
              <a:schemeClr val="tx2"/>
            </a:solidFill>
            <a:miter lim="800000"/>
            <a:headEnd/>
            <a:tailEnd/>
          </a:ln>
        </p:spPr>
      </p:pic>
      <p:pic>
        <p:nvPicPr>
          <p:cNvPr id="26630" name="Picture 7" descr="Shrivenham Site (S)"/>
          <p:cNvPicPr>
            <a:picLocks noChangeAspect="1" noChangeArrowheads="1"/>
          </p:cNvPicPr>
          <p:nvPr/>
        </p:nvPicPr>
        <p:blipFill>
          <a:blip r:embed="rId7" cstate="print"/>
          <a:srcRect/>
          <a:stretch>
            <a:fillRect/>
          </a:stretch>
        </p:blipFill>
        <p:spPr bwMode="auto">
          <a:xfrm>
            <a:off x="6634163" y="3730625"/>
            <a:ext cx="1784350" cy="962025"/>
          </a:xfrm>
          <a:prstGeom prst="rect">
            <a:avLst/>
          </a:prstGeom>
          <a:noFill/>
          <a:ln w="12700">
            <a:solidFill>
              <a:schemeClr val="tx2"/>
            </a:solidFill>
            <a:miter lim="800000"/>
            <a:headEnd/>
            <a:tailEnd/>
          </a:ln>
        </p:spPr>
      </p:pic>
      <p:pic>
        <p:nvPicPr>
          <p:cNvPr id="26631" name="Picture 8"/>
          <p:cNvPicPr>
            <a:picLocks noChangeAspect="1" noChangeArrowheads="1"/>
          </p:cNvPicPr>
          <p:nvPr/>
        </p:nvPicPr>
        <p:blipFill>
          <a:blip r:embed="rId8" cstate="print"/>
          <a:srcRect/>
          <a:stretch>
            <a:fillRect/>
          </a:stretch>
        </p:blipFill>
        <p:spPr bwMode="auto">
          <a:xfrm>
            <a:off x="3802063" y="1362075"/>
            <a:ext cx="1808162" cy="995363"/>
          </a:xfrm>
          <a:prstGeom prst="rect">
            <a:avLst/>
          </a:prstGeom>
          <a:noFill/>
          <a:ln w="9525">
            <a:solidFill>
              <a:schemeClr val="tx1"/>
            </a:solidFill>
            <a:miter lim="800000"/>
            <a:headEnd/>
            <a:tailEnd/>
          </a:ln>
        </p:spPr>
      </p:pic>
      <p:pic>
        <p:nvPicPr>
          <p:cNvPr id="26632" name="Picture 8"/>
          <p:cNvPicPr>
            <a:picLocks noChangeAspect="1"/>
          </p:cNvPicPr>
          <p:nvPr/>
        </p:nvPicPr>
        <p:blipFill>
          <a:blip r:embed="rId9" cstate="print"/>
          <a:srcRect l="19231" r="20181"/>
          <a:stretch>
            <a:fillRect/>
          </a:stretch>
        </p:blipFill>
        <p:spPr bwMode="auto">
          <a:xfrm>
            <a:off x="3802063" y="3587750"/>
            <a:ext cx="1808162" cy="955675"/>
          </a:xfrm>
          <a:prstGeom prst="rect">
            <a:avLst/>
          </a:prstGeom>
          <a:noFill/>
          <a:ln w="9525">
            <a:solidFill>
              <a:schemeClr val="tx1"/>
            </a:solidFill>
            <a:miter lim="800000"/>
            <a:headEnd/>
            <a:tailEnd/>
          </a:ln>
        </p:spPr>
      </p:pic>
      <p:sp>
        <p:nvSpPr>
          <p:cNvPr id="26633" name="Rectangle 9"/>
          <p:cNvSpPr>
            <a:spLocks noChangeArrowheads="1"/>
          </p:cNvSpPr>
          <p:nvPr/>
        </p:nvSpPr>
        <p:spPr bwMode="auto">
          <a:xfrm>
            <a:off x="0" y="4740275"/>
            <a:ext cx="9144000" cy="1100138"/>
          </a:xfrm>
          <a:prstGeom prst="rect">
            <a:avLst/>
          </a:prstGeom>
          <a:noFill/>
          <a:ln w="9525" algn="ctr">
            <a:noFill/>
            <a:miter lim="800000"/>
            <a:headEnd/>
            <a:tailEnd/>
          </a:ln>
        </p:spPr>
        <p:txBody>
          <a:bodyPr>
            <a:spAutoFit/>
          </a:bodyPr>
          <a:lstStyle/>
          <a:p>
            <a:pPr algn="ctr" eaLnBrk="0" hangingPunct="0">
              <a:spcBef>
                <a:spcPct val="50000"/>
              </a:spcBef>
            </a:pPr>
            <a:r>
              <a:rPr lang="en-GB" sz="1800"/>
              <a:t>UK DEFENCE LANGUAGE TRAINING – THE NEW LOOK</a:t>
            </a:r>
          </a:p>
          <a:p>
            <a:pPr algn="ctr" eaLnBrk="0" hangingPunct="0">
              <a:spcBef>
                <a:spcPct val="50000"/>
              </a:spcBef>
            </a:pPr>
            <a:r>
              <a:rPr lang="en-GB" sz="1600"/>
              <a:t>NATO BILC CONFERENCE - BRUGES, MAY 2014</a:t>
            </a:r>
          </a:p>
          <a:p>
            <a:pPr algn="ctr" eaLnBrk="0" hangingPunct="0">
              <a:spcBef>
                <a:spcPct val="50000"/>
              </a:spcBef>
            </a:pPr>
            <a:r>
              <a:rPr lang="en-GB" sz="1600"/>
              <a:t>Christine Adamson, Member of the Chartered Institute of Linguists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81000"/>
            <a:ext cx="7772400" cy="866775"/>
          </a:xfrm>
        </p:spPr>
        <p:txBody>
          <a:bodyPr/>
          <a:lstStyle/>
          <a:p>
            <a:r>
              <a:rPr lang="en-GB" sz="2400" u="sng" smtClean="0"/>
              <a:t/>
            </a:r>
            <a:br>
              <a:rPr lang="en-GB" sz="2400" u="sng" smtClean="0"/>
            </a:br>
            <a:r>
              <a:rPr lang="en-GB" sz="2400" smtClean="0"/>
              <a:t>Outputs : 2012/13 - Total Training Days 387,313 </a:t>
            </a:r>
            <a:br>
              <a:rPr lang="en-GB" sz="2400" smtClean="0"/>
            </a:br>
            <a:endParaRPr lang="en-GB" sz="2400" smtClean="0"/>
          </a:p>
        </p:txBody>
      </p:sp>
      <p:pic>
        <p:nvPicPr>
          <p:cNvPr id="35843" name="Picture 4"/>
          <p:cNvPicPr>
            <a:picLocks noChangeAspect="1" noChangeArrowheads="1"/>
          </p:cNvPicPr>
          <p:nvPr>
            <p:ph type="body" idx="1"/>
          </p:nvPr>
        </p:nvPicPr>
        <p:blipFill>
          <a:blip r:embed="rId2" cstate="print"/>
          <a:srcRect l="1892" t="3203" r="1152" b="19417"/>
          <a:stretch>
            <a:fillRect/>
          </a:stretch>
        </p:blipFill>
        <p:spPr>
          <a:xfrm>
            <a:off x="1706563" y="1763713"/>
            <a:ext cx="5557837" cy="4826000"/>
          </a:xfrm>
          <a:noFill/>
        </p:spPr>
      </p:pic>
      <p:sp>
        <p:nvSpPr>
          <p:cNvPr id="35844" name="Text Box 5"/>
          <p:cNvSpPr txBox="1">
            <a:spLocks noChangeArrowheads="1"/>
          </p:cNvSpPr>
          <p:nvPr/>
        </p:nvSpPr>
        <p:spPr bwMode="auto">
          <a:xfrm>
            <a:off x="476250" y="1457325"/>
            <a:ext cx="2352675" cy="396875"/>
          </a:xfrm>
          <a:prstGeom prst="rect">
            <a:avLst/>
          </a:prstGeom>
          <a:noFill/>
          <a:ln w="9525">
            <a:noFill/>
            <a:miter lim="800000"/>
            <a:headEnd/>
            <a:tailEnd/>
          </a:ln>
        </p:spPr>
        <p:txBody>
          <a:bodyPr>
            <a:spAutoFit/>
          </a:bodyPr>
          <a:lstStyle/>
          <a:p>
            <a:pPr>
              <a:spcBef>
                <a:spcPct val="50000"/>
              </a:spcBef>
            </a:pPr>
            <a:r>
              <a:rPr lang="en-GB" sz="2000">
                <a:solidFill>
                  <a:srgbClr val="192A35"/>
                </a:solidFill>
              </a:rPr>
              <a:t>By student body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469900" y="188913"/>
            <a:ext cx="8674100" cy="1047750"/>
          </a:xfrm>
          <a:prstGeom prst="rect">
            <a:avLst/>
          </a:prstGeom>
          <a:noFill/>
          <a:ln w="12700">
            <a:noFill/>
            <a:miter lim="800000"/>
            <a:headEnd/>
            <a:tailEnd/>
          </a:ln>
        </p:spPr>
        <p:txBody>
          <a:bodyPr lIns="90488" tIns="44450" rIns="90488" bIns="44450" anchor="ctr"/>
          <a:lstStyle/>
          <a:p>
            <a:r>
              <a:rPr lang="en-GB" sz="2800">
                <a:solidFill>
                  <a:schemeClr val="tx2"/>
                </a:solidFill>
              </a:rPr>
              <a:t>Royal College of Defence Studies                   (RCDS)</a:t>
            </a:r>
          </a:p>
        </p:txBody>
      </p:sp>
      <p:sp>
        <p:nvSpPr>
          <p:cNvPr id="36867" name="Text Box 4"/>
          <p:cNvSpPr txBox="1">
            <a:spLocks noChangeArrowheads="1"/>
          </p:cNvSpPr>
          <p:nvPr/>
        </p:nvSpPr>
        <p:spPr bwMode="auto">
          <a:xfrm>
            <a:off x="393700" y="5159375"/>
            <a:ext cx="8204200" cy="1190625"/>
          </a:xfrm>
          <a:prstGeom prst="rect">
            <a:avLst/>
          </a:prstGeom>
          <a:noFill/>
          <a:ln w="12700">
            <a:noFill/>
            <a:miter lim="800000"/>
            <a:headEnd/>
            <a:tailEnd/>
          </a:ln>
        </p:spPr>
        <p:txBody>
          <a:bodyPr>
            <a:spAutoFit/>
          </a:bodyPr>
          <a:lstStyle/>
          <a:p>
            <a:pPr eaLnBrk="0" hangingPunct="0"/>
            <a:r>
              <a:rPr lang="en-GB" sz="1800"/>
              <a:t>Prepares selected senior military officers, government officials and appropriate individuals from the private sector, from the UK and elsewhere, for senior leadership and management roles, by developing strategic understanding and the capacity for strategic thinking </a:t>
            </a:r>
          </a:p>
        </p:txBody>
      </p:sp>
      <p:pic>
        <p:nvPicPr>
          <p:cNvPr id="36868" name="Picture 9" descr="Untitled-211.jpg"/>
          <p:cNvPicPr>
            <a:picLocks noChangeAspect="1"/>
          </p:cNvPicPr>
          <p:nvPr/>
        </p:nvPicPr>
        <p:blipFill>
          <a:blip r:embed="rId3" cstate="print"/>
          <a:srcRect/>
          <a:stretch>
            <a:fillRect/>
          </a:stretch>
        </p:blipFill>
        <p:spPr bwMode="auto">
          <a:xfrm>
            <a:off x="0" y="1177925"/>
            <a:ext cx="9144000" cy="3892550"/>
          </a:xfrm>
          <a:prstGeom prst="rect">
            <a:avLst/>
          </a:prstGeom>
          <a:noFill/>
          <a:ln w="9525">
            <a:noFill/>
            <a:miter lim="800000"/>
            <a:headEnd/>
            <a:tailEnd/>
          </a:ln>
        </p:spPr>
      </p:pic>
      <p:cxnSp>
        <p:nvCxnSpPr>
          <p:cNvPr id="36869" name="Straight Connector 11"/>
          <p:cNvCxnSpPr>
            <a:cxnSpLocks noChangeShapeType="1"/>
          </p:cNvCxnSpPr>
          <p:nvPr/>
        </p:nvCxnSpPr>
        <p:spPr bwMode="auto">
          <a:xfrm rot="5400000">
            <a:off x="546100" y="3098800"/>
            <a:ext cx="3911600" cy="25400"/>
          </a:xfrm>
          <a:prstGeom prst="line">
            <a:avLst/>
          </a:prstGeom>
          <a:noFill/>
          <a:ln w="50800" algn="ctr">
            <a:solidFill>
              <a:srgbClr val="C00000"/>
            </a:solidFill>
            <a:round/>
            <a:headEnd/>
            <a:tailEnd/>
          </a:ln>
        </p:spPr>
      </p:cxnSp>
      <p:cxnSp>
        <p:nvCxnSpPr>
          <p:cNvPr id="36870" name="Straight Connector 12"/>
          <p:cNvCxnSpPr>
            <a:cxnSpLocks noChangeShapeType="1"/>
          </p:cNvCxnSpPr>
          <p:nvPr/>
        </p:nvCxnSpPr>
        <p:spPr bwMode="auto">
          <a:xfrm rot="5400000">
            <a:off x="4826000" y="3111500"/>
            <a:ext cx="3886200" cy="0"/>
          </a:xfrm>
          <a:prstGeom prst="line">
            <a:avLst/>
          </a:prstGeom>
          <a:noFill/>
          <a:ln w="50800" algn="ctr">
            <a:solidFill>
              <a:srgbClr val="C00000"/>
            </a:solidFill>
            <a:round/>
            <a:headEnd/>
            <a:tailEnd/>
          </a:ln>
        </p:spPr>
      </p:cxnSp>
      <p:sp>
        <p:nvSpPr>
          <p:cNvPr id="36871" name="Rectangle 7"/>
          <p:cNvSpPr>
            <a:spLocks noChangeArrowheads="1"/>
          </p:cNvSpPr>
          <p:nvPr/>
        </p:nvSpPr>
        <p:spPr bwMode="auto">
          <a:xfrm>
            <a:off x="3276600" y="6400800"/>
            <a:ext cx="5867400" cy="457200"/>
          </a:xfrm>
          <a:prstGeom prst="rect">
            <a:avLst/>
          </a:prstGeom>
          <a:noFill/>
          <a:ln w="9525">
            <a:noFill/>
            <a:miter lim="800000"/>
            <a:headEnd/>
            <a:tailEnd/>
          </a:ln>
        </p:spPr>
        <p:txBody>
          <a:bodyPr/>
          <a:lstStyle/>
          <a:p>
            <a:pPr algn="r" eaLnBrk="0" hangingPunct="0"/>
            <a:r>
              <a:rPr lang="en-US" sz="1600" b="0">
                <a:solidFill>
                  <a:schemeClr val="bg1"/>
                </a:solidFill>
              </a:rPr>
              <a:t>Defence Academy</a:t>
            </a:r>
            <a:endParaRPr lang="en-US" sz="1400" b="0">
              <a:solidFill>
                <a:schemeClr val="bg1"/>
              </a:solidFill>
            </a:endParaRPr>
          </a:p>
          <a:p>
            <a:pPr algn="r" eaLnBrk="0" hangingPunct="0"/>
            <a:r>
              <a:rPr lang="en-US" sz="800" b="0">
                <a:solidFill>
                  <a:srgbClr val="DDDDDD"/>
                </a:solidFill>
              </a:rPr>
              <a:t>© Crown Copyright</a:t>
            </a:r>
            <a:endParaRPr lang="en-US" sz="1400" b="0"/>
          </a:p>
        </p:txBody>
      </p:sp>
      <p:sp>
        <p:nvSpPr>
          <p:cNvPr id="36872" name="Rectangle 8"/>
          <p:cNvSpPr>
            <a:spLocks noChangeArrowheads="1"/>
          </p:cNvSpPr>
          <p:nvPr/>
        </p:nvSpPr>
        <p:spPr bwMode="auto">
          <a:xfrm>
            <a:off x="314325" y="6400800"/>
            <a:ext cx="457200" cy="457200"/>
          </a:xfrm>
          <a:prstGeom prst="rect">
            <a:avLst/>
          </a:prstGeom>
          <a:noFill/>
          <a:ln w="9525">
            <a:noFill/>
            <a:miter lim="800000"/>
            <a:headEnd/>
            <a:tailEnd/>
          </a:ln>
        </p:spPr>
        <p:txBody>
          <a:bodyPr/>
          <a:lstStyle/>
          <a:p>
            <a:pPr eaLnBrk="0" hangingPunct="0"/>
            <a:fld id="{55B8F2F2-B27A-4794-BE6A-BFD5ADDAD076}" type="slidenum">
              <a:rPr lang="en-US" b="0">
                <a:solidFill>
                  <a:schemeClr val="bg1"/>
                </a:solidFill>
              </a:rPr>
              <a:pPr eaLnBrk="0" hangingPunct="0"/>
              <a:t>11</a:t>
            </a:fld>
            <a:endParaRPr lang="en-US" sz="1400" b="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descr="Untitled2-1.jpg"/>
          <p:cNvPicPr>
            <a:picLocks noChangeAspect="1"/>
          </p:cNvPicPr>
          <p:nvPr/>
        </p:nvPicPr>
        <p:blipFill>
          <a:blip r:embed="rId3" cstate="print"/>
          <a:srcRect/>
          <a:stretch>
            <a:fillRect/>
          </a:stretch>
        </p:blipFill>
        <p:spPr bwMode="auto">
          <a:xfrm>
            <a:off x="901700" y="1630363"/>
            <a:ext cx="6870700" cy="3367087"/>
          </a:xfrm>
          <a:prstGeom prst="rect">
            <a:avLst/>
          </a:prstGeom>
          <a:noFill/>
          <a:ln w="9525">
            <a:noFill/>
            <a:miter lim="800000"/>
            <a:headEnd/>
            <a:tailEnd/>
          </a:ln>
        </p:spPr>
      </p:pic>
      <p:sp>
        <p:nvSpPr>
          <p:cNvPr id="37891" name="Rectangle 3"/>
          <p:cNvSpPr>
            <a:spLocks noChangeArrowheads="1"/>
          </p:cNvSpPr>
          <p:nvPr/>
        </p:nvSpPr>
        <p:spPr bwMode="auto">
          <a:xfrm>
            <a:off x="622300" y="188913"/>
            <a:ext cx="8521700" cy="1263650"/>
          </a:xfrm>
          <a:prstGeom prst="rect">
            <a:avLst/>
          </a:prstGeom>
          <a:noFill/>
          <a:ln w="12700">
            <a:noFill/>
            <a:miter lim="800000"/>
            <a:headEnd/>
            <a:tailEnd/>
          </a:ln>
        </p:spPr>
        <p:txBody>
          <a:bodyPr lIns="90488" tIns="44450" rIns="90488" bIns="44450" anchor="ctr"/>
          <a:lstStyle/>
          <a:p>
            <a:r>
              <a:rPr lang="en-GB" sz="2800">
                <a:solidFill>
                  <a:schemeClr val="tx2"/>
                </a:solidFill>
              </a:rPr>
              <a:t>Joint Services Command and Staff College (JSCSC)</a:t>
            </a:r>
          </a:p>
        </p:txBody>
      </p:sp>
      <p:sp>
        <p:nvSpPr>
          <p:cNvPr id="3630084" name="Rectangle 4"/>
          <p:cNvSpPr>
            <a:spLocks noChangeArrowheads="1"/>
          </p:cNvSpPr>
          <p:nvPr/>
        </p:nvSpPr>
        <p:spPr bwMode="auto">
          <a:xfrm>
            <a:off x="774700" y="5419725"/>
            <a:ext cx="7556500" cy="930275"/>
          </a:xfrm>
          <a:prstGeom prst="rect">
            <a:avLst/>
          </a:prstGeom>
          <a:noFill/>
          <a:ln w="12700">
            <a:noFill/>
            <a:miter lim="800000"/>
            <a:headEnd/>
            <a:tailEnd/>
          </a:ln>
          <a:effectLst/>
        </p:spPr>
        <p:txBody>
          <a:bodyPr lIns="90488" tIns="44450" rIns="90488" bIns="44450"/>
          <a:lstStyle/>
          <a:p>
            <a:pPr marL="342900" indent="-342900">
              <a:spcBef>
                <a:spcPct val="20000"/>
              </a:spcBef>
              <a:defRPr/>
            </a:pPr>
            <a:r>
              <a:rPr lang="en-GB" sz="2000" b="0" dirty="0">
                <a:effectLst>
                  <a:outerShdw blurRad="38100" dist="38100" dir="2700000" algn="tl">
                    <a:srgbClr val="FFFFFF"/>
                  </a:outerShdw>
                </a:effectLst>
              </a:rPr>
              <a:t>   	</a:t>
            </a:r>
            <a:r>
              <a:rPr lang="en-GB" sz="1800" dirty="0"/>
              <a:t>Provides world class Command and Staff education and training in order to enhance operational capability.</a:t>
            </a:r>
            <a:endParaRPr lang="en-US" sz="1800" dirty="0"/>
          </a:p>
        </p:txBody>
      </p:sp>
      <p:pic>
        <p:nvPicPr>
          <p:cNvPr id="37893" name="Picture 5" descr="Picture1"/>
          <p:cNvPicPr>
            <a:picLocks noChangeAspect="1" noChangeArrowheads="1"/>
          </p:cNvPicPr>
          <p:nvPr/>
        </p:nvPicPr>
        <p:blipFill>
          <a:blip r:embed="rId4" cstate="print"/>
          <a:srcRect/>
          <a:stretch>
            <a:fillRect/>
          </a:stretch>
        </p:blipFill>
        <p:spPr bwMode="auto">
          <a:xfrm>
            <a:off x="152400" y="1289050"/>
            <a:ext cx="1901825" cy="1536700"/>
          </a:xfrm>
          <a:prstGeom prst="rect">
            <a:avLst/>
          </a:prstGeom>
          <a:noFill/>
          <a:ln w="12700">
            <a:solidFill>
              <a:schemeClr val="tx2"/>
            </a:solidFill>
            <a:miter lim="800000"/>
            <a:headEnd/>
            <a:tailEnd/>
          </a:ln>
        </p:spPr>
      </p:pic>
      <p:pic>
        <p:nvPicPr>
          <p:cNvPr id="37894" name="Picture 6" descr="DSC05557"/>
          <p:cNvPicPr>
            <a:picLocks noChangeAspect="1" noChangeArrowheads="1"/>
          </p:cNvPicPr>
          <p:nvPr/>
        </p:nvPicPr>
        <p:blipFill>
          <a:blip r:embed="rId5" cstate="print"/>
          <a:srcRect/>
          <a:stretch>
            <a:fillRect/>
          </a:stretch>
        </p:blipFill>
        <p:spPr bwMode="auto">
          <a:xfrm>
            <a:off x="7062788" y="3687763"/>
            <a:ext cx="1824037" cy="1658937"/>
          </a:xfrm>
          <a:prstGeom prst="rect">
            <a:avLst/>
          </a:prstGeom>
          <a:noFill/>
          <a:ln w="12700">
            <a:solidFill>
              <a:schemeClr val="tx2"/>
            </a:solidFill>
            <a:miter lim="800000"/>
            <a:headEnd/>
            <a:tailEnd/>
          </a:ln>
        </p:spPr>
      </p:pic>
      <p:pic>
        <p:nvPicPr>
          <p:cNvPr id="37895" name="Picture 7" descr="Ex AB07 - L6 COS Gd Brf"/>
          <p:cNvPicPr>
            <a:picLocks noChangeAspect="1" noChangeArrowheads="1"/>
          </p:cNvPicPr>
          <p:nvPr/>
        </p:nvPicPr>
        <p:blipFill>
          <a:blip r:embed="rId6" cstate="print"/>
          <a:srcRect/>
          <a:stretch>
            <a:fillRect/>
          </a:stretch>
        </p:blipFill>
        <p:spPr bwMode="auto">
          <a:xfrm>
            <a:off x="7065963" y="1274763"/>
            <a:ext cx="1819275" cy="1560512"/>
          </a:xfrm>
          <a:prstGeom prst="rect">
            <a:avLst/>
          </a:prstGeom>
          <a:noFill/>
          <a:ln w="12700">
            <a:solidFill>
              <a:schemeClr val="tx2"/>
            </a:solidFill>
            <a:miter lim="800000"/>
            <a:headEnd/>
            <a:tailEnd/>
          </a:ln>
        </p:spPr>
      </p:pic>
      <p:pic>
        <p:nvPicPr>
          <p:cNvPr id="37896" name="Picture 8" descr="20808"/>
          <p:cNvPicPr>
            <a:picLocks noChangeAspect="1" noChangeArrowheads="1"/>
          </p:cNvPicPr>
          <p:nvPr/>
        </p:nvPicPr>
        <p:blipFill>
          <a:blip r:embed="rId7" cstate="print"/>
          <a:srcRect/>
          <a:stretch>
            <a:fillRect/>
          </a:stretch>
        </p:blipFill>
        <p:spPr bwMode="auto">
          <a:xfrm>
            <a:off x="192088" y="3697288"/>
            <a:ext cx="1868487" cy="1638300"/>
          </a:xfrm>
          <a:prstGeom prst="rect">
            <a:avLst/>
          </a:prstGeom>
          <a:noFill/>
          <a:ln w="12700">
            <a:solidFill>
              <a:schemeClr val="tx2"/>
            </a:solidFill>
            <a:miter lim="800000"/>
            <a:headEnd/>
            <a:tailEnd/>
          </a:ln>
        </p:spPr>
      </p:pic>
      <p:sp>
        <p:nvSpPr>
          <p:cNvPr id="37897" name="Rectangle 9"/>
          <p:cNvSpPr>
            <a:spLocks noChangeArrowheads="1"/>
          </p:cNvSpPr>
          <p:nvPr/>
        </p:nvSpPr>
        <p:spPr bwMode="auto">
          <a:xfrm>
            <a:off x="3276600" y="6400800"/>
            <a:ext cx="5867400" cy="457200"/>
          </a:xfrm>
          <a:prstGeom prst="rect">
            <a:avLst/>
          </a:prstGeom>
          <a:noFill/>
          <a:ln w="9525">
            <a:noFill/>
            <a:miter lim="800000"/>
            <a:headEnd/>
            <a:tailEnd/>
          </a:ln>
        </p:spPr>
        <p:txBody>
          <a:bodyPr/>
          <a:lstStyle/>
          <a:p>
            <a:pPr algn="r" eaLnBrk="0" hangingPunct="0"/>
            <a:r>
              <a:rPr lang="en-US" sz="1600" b="0">
                <a:solidFill>
                  <a:schemeClr val="bg1"/>
                </a:solidFill>
              </a:rPr>
              <a:t>Defence Academy</a:t>
            </a:r>
            <a:endParaRPr lang="en-US" sz="1400" b="0">
              <a:solidFill>
                <a:schemeClr val="bg1"/>
              </a:solidFill>
            </a:endParaRPr>
          </a:p>
          <a:p>
            <a:pPr algn="r" eaLnBrk="0" hangingPunct="0"/>
            <a:r>
              <a:rPr lang="en-US" sz="800" b="0">
                <a:solidFill>
                  <a:srgbClr val="DDDDDD"/>
                </a:solidFill>
              </a:rPr>
              <a:t>© Crown Copyright</a:t>
            </a:r>
            <a:endParaRPr lang="en-US" sz="1400" b="0"/>
          </a:p>
        </p:txBody>
      </p:sp>
      <p:sp>
        <p:nvSpPr>
          <p:cNvPr id="37898" name="Rectangle 10"/>
          <p:cNvSpPr>
            <a:spLocks noChangeArrowheads="1"/>
          </p:cNvSpPr>
          <p:nvPr/>
        </p:nvSpPr>
        <p:spPr bwMode="auto">
          <a:xfrm>
            <a:off x="314325" y="6400800"/>
            <a:ext cx="457200" cy="457200"/>
          </a:xfrm>
          <a:prstGeom prst="rect">
            <a:avLst/>
          </a:prstGeom>
          <a:noFill/>
          <a:ln w="9525">
            <a:noFill/>
            <a:miter lim="800000"/>
            <a:headEnd/>
            <a:tailEnd/>
          </a:ln>
        </p:spPr>
        <p:txBody>
          <a:bodyPr/>
          <a:lstStyle/>
          <a:p>
            <a:pPr eaLnBrk="0" hangingPunct="0"/>
            <a:fld id="{404218F0-D991-469F-B138-1EF456F961AA}" type="slidenum">
              <a:rPr lang="en-US" b="0">
                <a:solidFill>
                  <a:schemeClr val="bg1"/>
                </a:solidFill>
              </a:rPr>
              <a:pPr eaLnBrk="0" hangingPunct="0"/>
              <a:t>12</a:t>
            </a:fld>
            <a:endParaRPr lang="en-US" sz="1400" b="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958975" y="2670175"/>
            <a:ext cx="5473700" cy="1978025"/>
          </a:xfrm>
          <a:prstGeom prst="rect">
            <a:avLst/>
          </a:prstGeom>
          <a:noFill/>
          <a:ln w="9525">
            <a:noFill/>
            <a:miter lim="800000"/>
            <a:headEnd/>
            <a:tailEnd/>
          </a:ln>
        </p:spPr>
        <p:txBody>
          <a:bodyPr/>
          <a:lstStyle/>
          <a:p>
            <a:pPr algn="ctr" eaLnBrk="0" hangingPunct="0"/>
            <a:endParaRPr lang="en-GB" sz="1600">
              <a:latin typeface="Times New Roman" pitchFamily="18" charset="0"/>
            </a:endParaRPr>
          </a:p>
        </p:txBody>
      </p:sp>
      <p:sp>
        <p:nvSpPr>
          <p:cNvPr id="3632131" name="Rectangle 3"/>
          <p:cNvSpPr>
            <a:spLocks noChangeArrowheads="1"/>
          </p:cNvSpPr>
          <p:nvPr/>
        </p:nvSpPr>
        <p:spPr bwMode="auto">
          <a:xfrm>
            <a:off x="2438400" y="4229100"/>
            <a:ext cx="4267200" cy="1041400"/>
          </a:xfrm>
          <a:prstGeom prst="rect">
            <a:avLst/>
          </a:prstGeom>
          <a:noFill/>
          <a:ln w="12700">
            <a:noFill/>
            <a:miter lim="800000"/>
            <a:headEnd/>
            <a:tailEnd/>
          </a:ln>
          <a:effectLst/>
        </p:spPr>
        <p:txBody>
          <a:bodyPr wrap="none" anchor="ctr"/>
          <a:lstStyle/>
          <a:p>
            <a:pPr algn="ctr" eaLnBrk="0" hangingPunct="0">
              <a:defRPr/>
            </a:pPr>
            <a:endParaRPr lang="en-GB" sz="5400">
              <a:effectLst>
                <a:outerShdw blurRad="38100" dist="38100" dir="2700000" algn="tl">
                  <a:srgbClr val="FFFFFF"/>
                </a:outerShdw>
              </a:effectLst>
              <a:latin typeface="Times New Roman" pitchFamily="18" charset="0"/>
              <a:ea typeface="+mn-ea"/>
            </a:endParaRPr>
          </a:p>
        </p:txBody>
      </p:sp>
      <p:sp>
        <p:nvSpPr>
          <p:cNvPr id="38916" name="Text Box 4"/>
          <p:cNvSpPr txBox="1">
            <a:spLocks noChangeArrowheads="1"/>
          </p:cNvSpPr>
          <p:nvPr/>
        </p:nvSpPr>
        <p:spPr bwMode="auto">
          <a:xfrm>
            <a:off x="690563" y="1951038"/>
            <a:ext cx="5202237" cy="336550"/>
          </a:xfrm>
          <a:prstGeom prst="rect">
            <a:avLst/>
          </a:prstGeom>
          <a:noFill/>
          <a:ln w="9525">
            <a:noFill/>
            <a:miter lim="800000"/>
            <a:headEnd/>
            <a:tailEnd/>
          </a:ln>
        </p:spPr>
        <p:txBody>
          <a:bodyPr>
            <a:spAutoFit/>
          </a:bodyPr>
          <a:lstStyle/>
          <a:p>
            <a:pPr algn="ctr" eaLnBrk="0" hangingPunct="0">
              <a:spcBef>
                <a:spcPct val="50000"/>
              </a:spcBef>
            </a:pPr>
            <a:endParaRPr lang="en-GB" sz="1600">
              <a:latin typeface="Times New Roman" pitchFamily="18" charset="0"/>
            </a:endParaRPr>
          </a:p>
        </p:txBody>
      </p:sp>
      <p:pic>
        <p:nvPicPr>
          <p:cNvPr id="38917" name="Picture 5" descr="Shrivenham Site (S)"/>
          <p:cNvPicPr>
            <a:picLocks noChangeAspect="1" noChangeArrowheads="1"/>
          </p:cNvPicPr>
          <p:nvPr/>
        </p:nvPicPr>
        <p:blipFill>
          <a:blip r:embed="rId3" cstate="print"/>
          <a:srcRect/>
          <a:stretch>
            <a:fillRect/>
          </a:stretch>
        </p:blipFill>
        <p:spPr bwMode="auto">
          <a:xfrm>
            <a:off x="1282700" y="1619250"/>
            <a:ext cx="6578600" cy="3282950"/>
          </a:xfrm>
          <a:prstGeom prst="rect">
            <a:avLst/>
          </a:prstGeom>
          <a:noFill/>
          <a:ln w="12700">
            <a:solidFill>
              <a:schemeClr val="tx2"/>
            </a:solidFill>
            <a:miter lim="800000"/>
            <a:headEnd/>
            <a:tailEnd/>
          </a:ln>
        </p:spPr>
      </p:pic>
      <p:sp>
        <p:nvSpPr>
          <p:cNvPr id="38918" name="Rectangle 6"/>
          <p:cNvSpPr>
            <a:spLocks noChangeArrowheads="1"/>
          </p:cNvSpPr>
          <p:nvPr/>
        </p:nvSpPr>
        <p:spPr bwMode="auto">
          <a:xfrm>
            <a:off x="431800" y="292100"/>
            <a:ext cx="8712200" cy="1143000"/>
          </a:xfrm>
          <a:prstGeom prst="rect">
            <a:avLst/>
          </a:prstGeom>
          <a:noFill/>
          <a:ln w="12700">
            <a:noFill/>
            <a:miter lim="800000"/>
            <a:headEnd/>
            <a:tailEnd/>
          </a:ln>
        </p:spPr>
        <p:txBody>
          <a:bodyPr lIns="90488" tIns="44450" rIns="90488" bIns="44450" anchor="ctr"/>
          <a:lstStyle/>
          <a:p>
            <a:r>
              <a:rPr lang="en-GB" sz="2800">
                <a:solidFill>
                  <a:schemeClr val="tx2"/>
                </a:solidFill>
              </a:rPr>
              <a:t>College of Management &amp; Technology </a:t>
            </a:r>
            <a:br>
              <a:rPr lang="en-GB" sz="2800">
                <a:solidFill>
                  <a:schemeClr val="tx2"/>
                </a:solidFill>
              </a:rPr>
            </a:br>
            <a:r>
              <a:rPr lang="en-GB" sz="2800">
                <a:solidFill>
                  <a:schemeClr val="tx2"/>
                </a:solidFill>
              </a:rPr>
              <a:t>(DA-CMT)</a:t>
            </a:r>
          </a:p>
        </p:txBody>
      </p:sp>
      <p:sp>
        <p:nvSpPr>
          <p:cNvPr id="38919" name="Rectangle 7"/>
          <p:cNvSpPr>
            <a:spLocks noChangeArrowheads="1"/>
          </p:cNvSpPr>
          <p:nvPr/>
        </p:nvSpPr>
        <p:spPr bwMode="auto">
          <a:xfrm>
            <a:off x="762000" y="5207000"/>
            <a:ext cx="7772400" cy="1190625"/>
          </a:xfrm>
          <a:prstGeom prst="rect">
            <a:avLst/>
          </a:prstGeom>
          <a:noFill/>
          <a:ln w="9525">
            <a:noFill/>
            <a:miter lim="800000"/>
            <a:headEnd/>
            <a:tailEnd/>
          </a:ln>
        </p:spPr>
        <p:txBody>
          <a:bodyPr>
            <a:spAutoFit/>
          </a:bodyPr>
          <a:lstStyle/>
          <a:p>
            <a:pPr eaLnBrk="0" hangingPunct="0"/>
            <a:r>
              <a:rPr lang="en-GB" sz="1800"/>
              <a:t>Develops and delivers high quality education, training, research and advice in technology, management &amp; leadership, acquisition and all aspects of Defence business in order to sustain and enhance Defence capability.</a:t>
            </a:r>
            <a:endParaRPr lang="en-US" sz="1800"/>
          </a:p>
        </p:txBody>
      </p:sp>
      <p:pic>
        <p:nvPicPr>
          <p:cNvPr id="38920" name="Picture 8" descr="_DSC1426"/>
          <p:cNvPicPr>
            <a:picLocks noChangeAspect="1" noChangeArrowheads="1"/>
          </p:cNvPicPr>
          <p:nvPr/>
        </p:nvPicPr>
        <p:blipFill>
          <a:blip r:embed="rId4" cstate="print"/>
          <a:srcRect/>
          <a:stretch>
            <a:fillRect/>
          </a:stretch>
        </p:blipFill>
        <p:spPr bwMode="auto">
          <a:xfrm>
            <a:off x="6959600" y="1314450"/>
            <a:ext cx="1746250" cy="1427163"/>
          </a:xfrm>
          <a:prstGeom prst="rect">
            <a:avLst/>
          </a:prstGeom>
          <a:noFill/>
          <a:ln w="12700">
            <a:solidFill>
              <a:schemeClr val="tx2"/>
            </a:solidFill>
            <a:miter lim="800000"/>
            <a:headEnd/>
            <a:tailEnd/>
          </a:ln>
        </p:spPr>
      </p:pic>
      <p:pic>
        <p:nvPicPr>
          <p:cNvPr id="38921" name="Picture 9" descr="DEPTS_ 0059"/>
          <p:cNvPicPr>
            <a:picLocks noChangeAspect="1" noChangeArrowheads="1"/>
          </p:cNvPicPr>
          <p:nvPr/>
        </p:nvPicPr>
        <p:blipFill>
          <a:blip r:embed="rId5" cstate="print"/>
          <a:srcRect/>
          <a:stretch>
            <a:fillRect/>
          </a:stretch>
        </p:blipFill>
        <p:spPr bwMode="auto">
          <a:xfrm>
            <a:off x="561975" y="1352550"/>
            <a:ext cx="1419225" cy="1420813"/>
          </a:xfrm>
          <a:prstGeom prst="rect">
            <a:avLst/>
          </a:prstGeom>
          <a:noFill/>
          <a:ln w="12700">
            <a:solidFill>
              <a:schemeClr val="tx2"/>
            </a:solidFill>
            <a:miter lim="800000"/>
            <a:headEnd/>
            <a:tailEnd/>
          </a:ln>
        </p:spPr>
      </p:pic>
      <p:pic>
        <p:nvPicPr>
          <p:cNvPr id="38922" name="Picture 10" descr="annual_ 0007"/>
          <p:cNvPicPr>
            <a:picLocks noChangeAspect="1" noChangeArrowheads="1"/>
          </p:cNvPicPr>
          <p:nvPr/>
        </p:nvPicPr>
        <p:blipFill>
          <a:blip r:embed="rId6" cstate="print"/>
          <a:srcRect/>
          <a:stretch>
            <a:fillRect/>
          </a:stretch>
        </p:blipFill>
        <p:spPr bwMode="auto">
          <a:xfrm>
            <a:off x="7397750" y="3248025"/>
            <a:ext cx="1300163" cy="1892300"/>
          </a:xfrm>
          <a:prstGeom prst="rect">
            <a:avLst/>
          </a:prstGeom>
          <a:noFill/>
          <a:ln w="12700">
            <a:solidFill>
              <a:schemeClr val="tx2"/>
            </a:solidFill>
            <a:miter lim="800000"/>
            <a:headEnd/>
            <a:tailEnd/>
          </a:ln>
        </p:spPr>
      </p:pic>
      <p:pic>
        <p:nvPicPr>
          <p:cNvPr id="38923" name="Picture 11"/>
          <p:cNvPicPr>
            <a:picLocks noChangeAspect="1" noChangeArrowheads="1"/>
          </p:cNvPicPr>
          <p:nvPr/>
        </p:nvPicPr>
        <p:blipFill>
          <a:blip r:embed="rId7" cstate="print"/>
          <a:srcRect/>
          <a:stretch>
            <a:fillRect/>
          </a:stretch>
        </p:blipFill>
        <p:spPr bwMode="auto">
          <a:xfrm>
            <a:off x="533400" y="3538538"/>
            <a:ext cx="2635250" cy="1611312"/>
          </a:xfrm>
          <a:prstGeom prst="rect">
            <a:avLst/>
          </a:prstGeom>
          <a:noFill/>
          <a:ln w="12700">
            <a:solidFill>
              <a:schemeClr val="tx2"/>
            </a:solidFill>
            <a:miter lim="800000"/>
            <a:headEnd/>
            <a:tailEnd/>
          </a:ln>
        </p:spPr>
      </p:pic>
      <p:sp>
        <p:nvSpPr>
          <p:cNvPr id="38924" name="Rectangle 12"/>
          <p:cNvSpPr>
            <a:spLocks noChangeArrowheads="1"/>
          </p:cNvSpPr>
          <p:nvPr/>
        </p:nvSpPr>
        <p:spPr bwMode="auto">
          <a:xfrm>
            <a:off x="3276600" y="6400800"/>
            <a:ext cx="5867400" cy="457200"/>
          </a:xfrm>
          <a:prstGeom prst="rect">
            <a:avLst/>
          </a:prstGeom>
          <a:noFill/>
          <a:ln w="9525">
            <a:noFill/>
            <a:miter lim="800000"/>
            <a:headEnd/>
            <a:tailEnd/>
          </a:ln>
        </p:spPr>
        <p:txBody>
          <a:bodyPr/>
          <a:lstStyle/>
          <a:p>
            <a:pPr algn="r" eaLnBrk="0" hangingPunct="0"/>
            <a:r>
              <a:rPr lang="en-US" sz="1600" b="0">
                <a:solidFill>
                  <a:schemeClr val="bg1"/>
                </a:solidFill>
              </a:rPr>
              <a:t>Defence Academy</a:t>
            </a:r>
            <a:endParaRPr lang="en-US" sz="1400" b="0">
              <a:solidFill>
                <a:schemeClr val="bg1"/>
              </a:solidFill>
            </a:endParaRPr>
          </a:p>
          <a:p>
            <a:pPr algn="r" eaLnBrk="0" hangingPunct="0"/>
            <a:r>
              <a:rPr lang="en-US" sz="800" b="0">
                <a:solidFill>
                  <a:srgbClr val="DDDDDD"/>
                </a:solidFill>
              </a:rPr>
              <a:t>© Crown Copyright</a:t>
            </a:r>
            <a:endParaRPr lang="en-US" sz="1400" b="0"/>
          </a:p>
        </p:txBody>
      </p:sp>
      <p:sp>
        <p:nvSpPr>
          <p:cNvPr id="38925" name="Rectangle 13"/>
          <p:cNvSpPr>
            <a:spLocks noChangeArrowheads="1"/>
          </p:cNvSpPr>
          <p:nvPr/>
        </p:nvSpPr>
        <p:spPr bwMode="auto">
          <a:xfrm>
            <a:off x="314325" y="6400800"/>
            <a:ext cx="457200" cy="457200"/>
          </a:xfrm>
          <a:prstGeom prst="rect">
            <a:avLst/>
          </a:prstGeom>
          <a:noFill/>
          <a:ln w="9525">
            <a:noFill/>
            <a:miter lim="800000"/>
            <a:headEnd/>
            <a:tailEnd/>
          </a:ln>
        </p:spPr>
        <p:txBody>
          <a:bodyPr/>
          <a:lstStyle/>
          <a:p>
            <a:pPr eaLnBrk="0" hangingPunct="0"/>
            <a:fld id="{DE84B7DD-60A7-4212-A1B0-C85BA86AAD63}" type="slidenum">
              <a:rPr lang="en-US" b="0">
                <a:solidFill>
                  <a:schemeClr val="bg1"/>
                </a:solidFill>
              </a:rPr>
              <a:pPr eaLnBrk="0" hangingPunct="0"/>
              <a:t>13</a:t>
            </a:fld>
            <a:endParaRPr lang="en-US" sz="1400" b="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smtClean="0">
                <a:hlinkClick r:id="rId3" tooltip="Armed Forces Chaplaincy Centre"/>
              </a:rPr>
              <a:t>The Armed Forces Chaplaincy Centre</a:t>
            </a:r>
            <a:endParaRPr lang="en-GB" smtClean="0"/>
          </a:p>
        </p:txBody>
      </p:sp>
      <p:sp>
        <p:nvSpPr>
          <p:cNvPr id="39939" name="Rectangle 3"/>
          <p:cNvSpPr>
            <a:spLocks noGrp="1" noChangeArrowheads="1"/>
          </p:cNvSpPr>
          <p:nvPr>
            <p:ph type="body" idx="1"/>
          </p:nvPr>
        </p:nvSpPr>
        <p:spPr>
          <a:xfrm>
            <a:off x="609600" y="4025900"/>
            <a:ext cx="7772400" cy="1498600"/>
          </a:xfrm>
        </p:spPr>
        <p:txBody>
          <a:bodyPr/>
          <a:lstStyle/>
          <a:p>
            <a:pPr>
              <a:lnSpc>
                <a:spcPct val="80000"/>
              </a:lnSpc>
              <a:buFont typeface="Wingdings" pitchFamily="2" charset="2"/>
              <a:buNone/>
            </a:pPr>
            <a:endParaRPr lang="en-GB" sz="800" i="1" smtClean="0"/>
          </a:p>
          <a:p>
            <a:pPr>
              <a:lnSpc>
                <a:spcPct val="80000"/>
              </a:lnSpc>
              <a:buFont typeface="Wingdings" pitchFamily="2" charset="2"/>
              <a:buNone/>
            </a:pPr>
            <a:r>
              <a:rPr lang="en-GB" sz="800" smtClean="0"/>
              <a:t>	</a:t>
            </a:r>
          </a:p>
          <a:p>
            <a:pPr>
              <a:lnSpc>
                <a:spcPct val="80000"/>
              </a:lnSpc>
              <a:buFont typeface="Wingdings" pitchFamily="2" charset="2"/>
              <a:buNone/>
            </a:pPr>
            <a:endParaRPr lang="en-GB" sz="800" smtClean="0"/>
          </a:p>
          <a:p>
            <a:pPr>
              <a:lnSpc>
                <a:spcPct val="80000"/>
              </a:lnSpc>
              <a:buFont typeface="Wingdings" pitchFamily="2" charset="2"/>
              <a:buNone/>
            </a:pPr>
            <a:r>
              <a:rPr lang="en-GB" sz="800" smtClean="0"/>
              <a:t>	</a:t>
            </a:r>
          </a:p>
          <a:p>
            <a:pPr>
              <a:lnSpc>
                <a:spcPct val="80000"/>
              </a:lnSpc>
              <a:buFont typeface="Wingdings" pitchFamily="2" charset="2"/>
              <a:buNone/>
            </a:pPr>
            <a:endParaRPr lang="en-GB" sz="800" smtClean="0"/>
          </a:p>
          <a:p>
            <a:pPr>
              <a:lnSpc>
                <a:spcPct val="80000"/>
              </a:lnSpc>
              <a:buFont typeface="Wingdings" pitchFamily="2" charset="2"/>
              <a:buNone/>
            </a:pPr>
            <a:r>
              <a:rPr lang="en-GB" sz="800" smtClean="0"/>
              <a:t>	</a:t>
            </a:r>
            <a:r>
              <a:rPr lang="en-GB" sz="1800" smtClean="0"/>
              <a:t>Develops, promotes and provides spiritual, moral and pastoral care, education and training in the Armed Forces in order to sustain service personnel and their families.</a:t>
            </a:r>
          </a:p>
          <a:p>
            <a:pPr>
              <a:lnSpc>
                <a:spcPct val="80000"/>
              </a:lnSpc>
              <a:buFont typeface="Wingdings" pitchFamily="2" charset="2"/>
              <a:buNone/>
            </a:pPr>
            <a:endParaRPr lang="en-GB" sz="1800" smtClean="0"/>
          </a:p>
        </p:txBody>
      </p:sp>
      <p:pic>
        <p:nvPicPr>
          <p:cNvPr id="39940" name="Picture 4" descr="image_mini"/>
          <p:cNvPicPr>
            <a:picLocks noChangeAspect="1" noChangeArrowheads="1"/>
          </p:cNvPicPr>
          <p:nvPr/>
        </p:nvPicPr>
        <p:blipFill>
          <a:blip r:embed="rId4" cstate="print"/>
          <a:srcRect/>
          <a:stretch>
            <a:fillRect/>
          </a:stretch>
        </p:blipFill>
        <p:spPr bwMode="auto">
          <a:xfrm>
            <a:off x="2349500" y="1470025"/>
            <a:ext cx="3962400" cy="254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469900" y="106363"/>
            <a:ext cx="8674100" cy="1047750"/>
          </a:xfrm>
          <a:prstGeom prst="rect">
            <a:avLst/>
          </a:prstGeom>
          <a:noFill/>
          <a:ln w="9525">
            <a:noFill/>
            <a:miter lim="800000"/>
            <a:headEnd/>
            <a:tailEnd/>
          </a:ln>
        </p:spPr>
        <p:txBody>
          <a:bodyPr lIns="90488" tIns="44450" rIns="90488" bIns="44450" anchor="ctr"/>
          <a:lstStyle/>
          <a:p>
            <a:pPr eaLnBrk="0" hangingPunct="0"/>
            <a:r>
              <a:rPr lang="en-GB" sz="2800">
                <a:solidFill>
                  <a:schemeClr val="tx2"/>
                </a:solidFill>
              </a:rPr>
              <a:t>Defence Centre for Training Support</a:t>
            </a:r>
          </a:p>
          <a:p>
            <a:pPr eaLnBrk="0" hangingPunct="0"/>
            <a:r>
              <a:rPr lang="en-GB" sz="2800">
                <a:solidFill>
                  <a:schemeClr val="tx2"/>
                </a:solidFill>
              </a:rPr>
              <a:t>(DCTS)</a:t>
            </a:r>
          </a:p>
        </p:txBody>
      </p:sp>
      <p:sp>
        <p:nvSpPr>
          <p:cNvPr id="40963" name="Text Box 4"/>
          <p:cNvSpPr txBox="1">
            <a:spLocks noChangeArrowheads="1"/>
          </p:cNvSpPr>
          <p:nvPr/>
        </p:nvSpPr>
        <p:spPr bwMode="auto">
          <a:xfrm>
            <a:off x="381000" y="5272088"/>
            <a:ext cx="8204200" cy="1130300"/>
          </a:xfrm>
          <a:prstGeom prst="rect">
            <a:avLst/>
          </a:prstGeom>
          <a:noFill/>
          <a:ln w="9525">
            <a:noFill/>
            <a:miter lim="800000"/>
            <a:headEnd/>
            <a:tailEnd/>
          </a:ln>
        </p:spPr>
        <p:txBody>
          <a:bodyPr>
            <a:spAutoFit/>
          </a:bodyPr>
          <a:lstStyle/>
          <a:p>
            <a:pPr algn="ctr" eaLnBrk="0" hangingPunct="0"/>
            <a:r>
              <a:rPr lang="en-GB" sz="2000" b="0"/>
              <a:t> </a:t>
            </a:r>
            <a:r>
              <a:rPr lang="en-GB" sz="1600"/>
              <a:t>Delivers Defence instructional staff and supervisor, training support specialist, training manager and learning technologies facilitation courses; provides bespoke learning technologies consultancy/advice on training application and implementation.  </a:t>
            </a:r>
          </a:p>
        </p:txBody>
      </p:sp>
      <p:sp>
        <p:nvSpPr>
          <p:cNvPr id="40964" name="Rectangle 7"/>
          <p:cNvSpPr>
            <a:spLocks noChangeArrowheads="1"/>
          </p:cNvSpPr>
          <p:nvPr/>
        </p:nvSpPr>
        <p:spPr bwMode="auto">
          <a:xfrm>
            <a:off x="3276600" y="6400800"/>
            <a:ext cx="5867400" cy="457200"/>
          </a:xfrm>
          <a:prstGeom prst="rect">
            <a:avLst/>
          </a:prstGeom>
          <a:noFill/>
          <a:ln w="9525">
            <a:noFill/>
            <a:miter lim="800000"/>
            <a:headEnd/>
            <a:tailEnd/>
          </a:ln>
        </p:spPr>
        <p:txBody>
          <a:bodyPr/>
          <a:lstStyle/>
          <a:p>
            <a:pPr algn="r" eaLnBrk="0" hangingPunct="0">
              <a:spcBef>
                <a:spcPct val="50000"/>
              </a:spcBef>
            </a:pPr>
            <a:r>
              <a:rPr lang="en-US" sz="1600" b="0">
                <a:solidFill>
                  <a:schemeClr val="bg1"/>
                </a:solidFill>
              </a:rPr>
              <a:t>Defence Academy</a:t>
            </a:r>
            <a:endParaRPr lang="en-US" sz="1400" b="0">
              <a:solidFill>
                <a:schemeClr val="bg1"/>
              </a:solidFill>
            </a:endParaRPr>
          </a:p>
          <a:p>
            <a:pPr algn="r" eaLnBrk="0" hangingPunct="0">
              <a:spcBef>
                <a:spcPct val="50000"/>
              </a:spcBef>
            </a:pPr>
            <a:r>
              <a:rPr lang="en-US" sz="800" b="0">
                <a:solidFill>
                  <a:srgbClr val="DDDDDD"/>
                </a:solidFill>
              </a:rPr>
              <a:t>© Crown Copyright</a:t>
            </a:r>
            <a:endParaRPr lang="en-US" sz="1400" b="0"/>
          </a:p>
        </p:txBody>
      </p:sp>
      <p:sp>
        <p:nvSpPr>
          <p:cNvPr id="40965" name="Rectangle 8"/>
          <p:cNvSpPr>
            <a:spLocks noChangeArrowheads="1"/>
          </p:cNvSpPr>
          <p:nvPr/>
        </p:nvSpPr>
        <p:spPr bwMode="auto">
          <a:xfrm>
            <a:off x="314325" y="6400800"/>
            <a:ext cx="457200" cy="457200"/>
          </a:xfrm>
          <a:prstGeom prst="rect">
            <a:avLst/>
          </a:prstGeom>
          <a:noFill/>
          <a:ln w="9525">
            <a:noFill/>
            <a:miter lim="800000"/>
            <a:headEnd/>
            <a:tailEnd/>
          </a:ln>
        </p:spPr>
        <p:txBody>
          <a:bodyPr/>
          <a:lstStyle/>
          <a:p>
            <a:pPr algn="ctr" eaLnBrk="0" hangingPunct="0">
              <a:spcBef>
                <a:spcPct val="50000"/>
              </a:spcBef>
            </a:pPr>
            <a:fld id="{D3675CC0-6D74-4962-A032-A4584971B105}" type="slidenum">
              <a:rPr lang="en-US" b="0">
                <a:solidFill>
                  <a:schemeClr val="bg1"/>
                </a:solidFill>
              </a:rPr>
              <a:pPr algn="ctr" eaLnBrk="0" hangingPunct="0">
                <a:spcBef>
                  <a:spcPct val="50000"/>
                </a:spcBef>
              </a:pPr>
              <a:t>15</a:t>
            </a:fld>
            <a:endParaRPr lang="en-US" sz="1400" b="0">
              <a:solidFill>
                <a:schemeClr val="bg1"/>
              </a:solidFill>
            </a:endParaRPr>
          </a:p>
        </p:txBody>
      </p:sp>
      <p:pic>
        <p:nvPicPr>
          <p:cNvPr id="40966" name="Picture 10" descr="HAL-UNCLASS-20120203-12-0226-001"/>
          <p:cNvPicPr>
            <a:picLocks noChangeAspect="1" noChangeArrowheads="1"/>
          </p:cNvPicPr>
          <p:nvPr/>
        </p:nvPicPr>
        <p:blipFill>
          <a:blip r:embed="rId3" cstate="print"/>
          <a:srcRect/>
          <a:stretch>
            <a:fillRect/>
          </a:stretch>
        </p:blipFill>
        <p:spPr bwMode="auto">
          <a:xfrm>
            <a:off x="1992313" y="1673225"/>
            <a:ext cx="5159375" cy="3224213"/>
          </a:xfrm>
          <a:prstGeom prst="rect">
            <a:avLst/>
          </a:prstGeom>
          <a:noFill/>
          <a:ln w="9525">
            <a:noFill/>
            <a:miter lim="800000"/>
            <a:headEnd/>
            <a:tailEnd/>
          </a:ln>
        </p:spPr>
      </p:pic>
      <p:pic>
        <p:nvPicPr>
          <p:cNvPr id="40967" name="Picture 12"/>
          <p:cNvPicPr>
            <a:picLocks noChangeAspect="1" noChangeArrowheads="1"/>
          </p:cNvPicPr>
          <p:nvPr/>
        </p:nvPicPr>
        <p:blipFill>
          <a:blip r:embed="rId4" cstate="print"/>
          <a:srcRect/>
          <a:stretch>
            <a:fillRect/>
          </a:stretch>
        </p:blipFill>
        <p:spPr bwMode="auto">
          <a:xfrm>
            <a:off x="233363" y="3678238"/>
            <a:ext cx="2436812" cy="1633537"/>
          </a:xfrm>
          <a:prstGeom prst="rect">
            <a:avLst/>
          </a:prstGeom>
          <a:noFill/>
          <a:ln w="9525">
            <a:noFill/>
            <a:miter lim="800000"/>
            <a:headEnd/>
            <a:tailEnd/>
          </a:ln>
        </p:spPr>
      </p:pic>
      <p:pic>
        <p:nvPicPr>
          <p:cNvPr id="40968" name="Picture 12"/>
          <p:cNvPicPr>
            <a:picLocks noChangeAspect="1" noChangeArrowheads="1"/>
          </p:cNvPicPr>
          <p:nvPr/>
        </p:nvPicPr>
        <p:blipFill>
          <a:blip r:embed="rId5" cstate="print"/>
          <a:srcRect/>
          <a:stretch>
            <a:fillRect/>
          </a:stretch>
        </p:blipFill>
        <p:spPr bwMode="auto">
          <a:xfrm>
            <a:off x="7008813" y="1187450"/>
            <a:ext cx="1576387" cy="2351088"/>
          </a:xfrm>
          <a:prstGeom prst="rect">
            <a:avLst/>
          </a:prstGeom>
          <a:noFill/>
          <a:ln w="9525">
            <a:noFill/>
            <a:miter lim="800000"/>
            <a:headEnd/>
            <a:tailEnd/>
          </a:ln>
        </p:spPr>
      </p:pic>
      <p:pic>
        <p:nvPicPr>
          <p:cNvPr id="40969" name="Picture 13"/>
          <p:cNvPicPr>
            <a:picLocks noChangeAspect="1" noChangeArrowheads="1"/>
          </p:cNvPicPr>
          <p:nvPr/>
        </p:nvPicPr>
        <p:blipFill>
          <a:blip r:embed="rId6" cstate="print"/>
          <a:srcRect/>
          <a:stretch>
            <a:fillRect/>
          </a:stretch>
        </p:blipFill>
        <p:spPr bwMode="auto">
          <a:xfrm>
            <a:off x="6510338" y="3678238"/>
            <a:ext cx="2436812" cy="1633537"/>
          </a:xfrm>
          <a:prstGeom prst="rect">
            <a:avLst/>
          </a:prstGeom>
          <a:noFill/>
          <a:ln w="9525">
            <a:noFill/>
            <a:miter lim="800000"/>
            <a:headEnd/>
            <a:tailEnd/>
          </a:ln>
        </p:spPr>
      </p:pic>
      <p:pic>
        <p:nvPicPr>
          <p:cNvPr id="40970" name="Picture 11" descr="Class Photo 1"/>
          <p:cNvPicPr>
            <a:picLocks noChangeAspect="1" noChangeArrowheads="1"/>
          </p:cNvPicPr>
          <p:nvPr/>
        </p:nvPicPr>
        <p:blipFill>
          <a:blip r:embed="rId7" cstate="print"/>
          <a:srcRect/>
          <a:stretch>
            <a:fillRect/>
          </a:stretch>
        </p:blipFill>
        <p:spPr bwMode="auto">
          <a:xfrm>
            <a:off x="735013" y="1190625"/>
            <a:ext cx="1576387" cy="23447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584200" y="1335088"/>
            <a:ext cx="8153400" cy="4991100"/>
          </a:xfrm>
        </p:spPr>
        <p:txBody>
          <a:bodyPr/>
          <a:lstStyle/>
          <a:p>
            <a:pPr eaLnBrk="1" hangingPunct="1"/>
            <a:r>
              <a:rPr lang="en-GB" sz="2000" smtClean="0"/>
              <a:t>A small cross-governmental civil service unit, housed by the Defence Academy but supported and governed by MOD, DFID, FCO and Cabinet Office</a:t>
            </a:r>
          </a:p>
          <a:p>
            <a:pPr eaLnBrk="1" hangingPunct="1"/>
            <a:endParaRPr lang="en-GB" sz="2000" smtClean="0"/>
          </a:p>
          <a:p>
            <a:pPr eaLnBrk="1" hangingPunct="1"/>
            <a:r>
              <a:rPr lang="en-GB" sz="2000" smtClean="0"/>
              <a:t>Helps HMG deliver its international priorities under the Building Stability Overseas Strategy (BSOS) and International Defence Engagement Strategy </a:t>
            </a:r>
          </a:p>
          <a:p>
            <a:pPr eaLnBrk="1" hangingPunct="1"/>
            <a:endParaRPr lang="en-GB" sz="2000" smtClean="0"/>
          </a:p>
          <a:p>
            <a:pPr eaLnBrk="1" hangingPunct="1"/>
            <a:r>
              <a:rPr lang="en-GB" sz="2000" smtClean="0"/>
              <a:t>By building public service capacity in selected countries, brokering/promoting civil service to civil service partnerships, managing ‘outreach’ (inward and outward visits)</a:t>
            </a:r>
          </a:p>
          <a:p>
            <a:pPr eaLnBrk="1" hangingPunct="1"/>
            <a:endParaRPr lang="en-GB" sz="2000" smtClean="0"/>
          </a:p>
          <a:p>
            <a:pPr eaLnBrk="1" hangingPunct="1">
              <a:buFont typeface="Wingdings" pitchFamily="2" charset="2"/>
              <a:buNone/>
            </a:pPr>
            <a:endParaRPr lang="en-GB" b="0" smtClean="0"/>
          </a:p>
          <a:p>
            <a:pPr eaLnBrk="1" hangingPunct="1"/>
            <a:endParaRPr lang="en-GB" b="0" smtClean="0"/>
          </a:p>
        </p:txBody>
      </p:sp>
      <p:sp>
        <p:nvSpPr>
          <p:cNvPr id="41987" name="Rectangle 4"/>
          <p:cNvSpPr>
            <a:spLocks noChangeArrowheads="1"/>
          </p:cNvSpPr>
          <p:nvPr/>
        </p:nvSpPr>
        <p:spPr bwMode="auto">
          <a:xfrm>
            <a:off x="314325" y="6400800"/>
            <a:ext cx="457200" cy="457200"/>
          </a:xfrm>
          <a:prstGeom prst="rect">
            <a:avLst/>
          </a:prstGeom>
          <a:noFill/>
          <a:ln w="9525">
            <a:noFill/>
            <a:miter lim="800000"/>
            <a:headEnd/>
            <a:tailEnd/>
          </a:ln>
        </p:spPr>
        <p:txBody>
          <a:bodyPr/>
          <a:lstStyle/>
          <a:p>
            <a:pPr eaLnBrk="0" hangingPunct="0"/>
            <a:fld id="{E3F005A1-0D39-419D-B7F0-C92DAA2F388C}" type="slidenum">
              <a:rPr lang="en-US" b="0">
                <a:solidFill>
                  <a:schemeClr val="bg1"/>
                </a:solidFill>
              </a:rPr>
              <a:pPr eaLnBrk="0" hangingPunct="0"/>
              <a:t>16</a:t>
            </a:fld>
            <a:endParaRPr lang="en-US" sz="1400" b="0">
              <a:solidFill>
                <a:schemeClr val="bg1"/>
              </a:solidFill>
            </a:endParaRPr>
          </a:p>
        </p:txBody>
      </p:sp>
      <p:sp>
        <p:nvSpPr>
          <p:cNvPr id="41988" name="Rectangle 5"/>
          <p:cNvSpPr>
            <a:spLocks noChangeArrowheads="1"/>
          </p:cNvSpPr>
          <p:nvPr/>
        </p:nvSpPr>
        <p:spPr bwMode="auto">
          <a:xfrm>
            <a:off x="3276600" y="6400800"/>
            <a:ext cx="5867400" cy="457200"/>
          </a:xfrm>
          <a:prstGeom prst="rect">
            <a:avLst/>
          </a:prstGeom>
          <a:noFill/>
          <a:ln w="9525">
            <a:noFill/>
            <a:miter lim="800000"/>
            <a:headEnd/>
            <a:tailEnd/>
          </a:ln>
        </p:spPr>
        <p:txBody>
          <a:bodyPr/>
          <a:lstStyle/>
          <a:p>
            <a:pPr algn="r" eaLnBrk="0" hangingPunct="0"/>
            <a:r>
              <a:rPr lang="en-US" sz="1600" b="0">
                <a:solidFill>
                  <a:schemeClr val="bg1"/>
                </a:solidFill>
              </a:rPr>
              <a:t>Defence Academy</a:t>
            </a:r>
            <a:endParaRPr lang="en-US" sz="1400" b="0">
              <a:solidFill>
                <a:schemeClr val="bg1"/>
              </a:solidFill>
            </a:endParaRPr>
          </a:p>
          <a:p>
            <a:pPr algn="r" eaLnBrk="0" hangingPunct="0"/>
            <a:r>
              <a:rPr lang="en-US" sz="800" b="0">
                <a:solidFill>
                  <a:srgbClr val="DDDDDD"/>
                </a:solidFill>
              </a:rPr>
              <a:t>© Crown Copyright</a:t>
            </a:r>
            <a:endParaRPr lang="en-US" sz="1400" b="0"/>
          </a:p>
        </p:txBody>
      </p:sp>
      <p:pic>
        <p:nvPicPr>
          <p:cNvPr id="41989" name="Picture 1"/>
          <p:cNvPicPr>
            <a:picLocks noChangeAspect="1"/>
          </p:cNvPicPr>
          <p:nvPr/>
        </p:nvPicPr>
        <p:blipFill>
          <a:blip r:embed="rId3" cstate="print"/>
          <a:srcRect/>
          <a:stretch>
            <a:fillRect/>
          </a:stretch>
        </p:blipFill>
        <p:spPr bwMode="auto">
          <a:xfrm>
            <a:off x="652463" y="327025"/>
            <a:ext cx="2792412" cy="81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ph type="body" idx="1"/>
          </p:nvPr>
        </p:nvPicPr>
        <p:blipFill>
          <a:blip r:embed="rId2" cstate="print"/>
          <a:srcRect l="20515" t="39313" r="50687" b="5249"/>
          <a:stretch>
            <a:fillRect/>
          </a:stretch>
        </p:blipFill>
        <p:spPr>
          <a:xfrm>
            <a:off x="474663" y="1235075"/>
            <a:ext cx="8089900" cy="4779963"/>
          </a:xfrm>
          <a:noFill/>
        </p:spPr>
      </p:pic>
      <p:sp>
        <p:nvSpPr>
          <p:cNvPr id="43011" name="Text Box 3"/>
          <p:cNvSpPr txBox="1">
            <a:spLocks noChangeArrowheads="1"/>
          </p:cNvSpPr>
          <p:nvPr/>
        </p:nvSpPr>
        <p:spPr bwMode="auto">
          <a:xfrm>
            <a:off x="368300" y="393700"/>
            <a:ext cx="8343900" cy="519113"/>
          </a:xfrm>
          <a:prstGeom prst="rect">
            <a:avLst/>
          </a:prstGeom>
          <a:noFill/>
          <a:ln w="9525">
            <a:noFill/>
            <a:miter lim="800000"/>
            <a:headEnd/>
            <a:tailEnd/>
          </a:ln>
        </p:spPr>
        <p:txBody>
          <a:bodyPr>
            <a:spAutoFit/>
          </a:bodyPr>
          <a:lstStyle/>
          <a:p>
            <a:pPr eaLnBrk="0" hangingPunct="0">
              <a:spcBef>
                <a:spcPct val="50000"/>
              </a:spcBef>
            </a:pPr>
            <a:r>
              <a:rPr lang="en-GB" sz="2800"/>
              <a:t>Where we were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smtClean="0"/>
              <a:t>Language Training - Challenges</a:t>
            </a:r>
          </a:p>
        </p:txBody>
      </p:sp>
      <p:sp>
        <p:nvSpPr>
          <p:cNvPr id="84995" name="Rectangle 3"/>
          <p:cNvSpPr>
            <a:spLocks noGrp="1" noChangeArrowheads="1"/>
          </p:cNvSpPr>
          <p:nvPr>
            <p:ph type="body" idx="1"/>
          </p:nvPr>
        </p:nvSpPr>
        <p:spPr>
          <a:xfrm>
            <a:off x="685800" y="1447800"/>
            <a:ext cx="7772400" cy="4343400"/>
          </a:xfrm>
        </p:spPr>
        <p:txBody>
          <a:bodyPr/>
          <a:lstStyle/>
          <a:p>
            <a:pPr>
              <a:lnSpc>
                <a:spcPct val="150000"/>
              </a:lnSpc>
              <a:buFontTx/>
              <a:buChar char="•"/>
            </a:pPr>
            <a:r>
              <a:rPr lang="en-GB" smtClean="0"/>
              <a:t>MOD budget deficit / Planning Rounds / SDSR</a:t>
            </a:r>
          </a:p>
          <a:p>
            <a:pPr>
              <a:lnSpc>
                <a:spcPct val="150000"/>
              </a:lnSpc>
              <a:buFontTx/>
              <a:buChar char="•"/>
            </a:pPr>
            <a:r>
              <a:rPr lang="en-GB" smtClean="0"/>
              <a:t>Adverse financial climate</a:t>
            </a:r>
          </a:p>
          <a:p>
            <a:pPr>
              <a:lnSpc>
                <a:spcPct val="150000"/>
              </a:lnSpc>
              <a:buFont typeface="Wingdings" pitchFamily="2" charset="2"/>
              <a:buNone/>
            </a:pPr>
            <a:endParaRPr lang="en-GB" smtClean="0"/>
          </a:p>
          <a:p>
            <a:pPr>
              <a:buFont typeface="Wingdings" pitchFamily="2" charset="2"/>
              <a:buNone/>
            </a:pPr>
            <a:endParaRPr lang="en-GB" smtClean="0"/>
          </a:p>
          <a:p>
            <a:pPr>
              <a:buFont typeface="Wingdings" pitchFamily="2" charset="2"/>
              <a:buChar char="Ø"/>
            </a:pPr>
            <a:r>
              <a:rPr lang="en-GB" smtClean="0"/>
              <a:t>Re-validation of the requirement for C&amp;L training</a:t>
            </a:r>
          </a:p>
          <a:p>
            <a:pPr>
              <a:buFont typeface="Wingdings" pitchFamily="2" charset="2"/>
              <a:buNone/>
            </a:pPr>
            <a:endParaRPr lang="en-GB" smtClean="0"/>
          </a:p>
          <a:p>
            <a:pPr>
              <a:buFont typeface="Wingdings" pitchFamily="2" charset="2"/>
              <a:buChar char="Ø"/>
            </a:pPr>
            <a:r>
              <a:rPr lang="en-GB" smtClean="0"/>
              <a:t>Implementation of an affordable training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995">
                                            <p:txEl>
                                              <p:pRg st="4" end="4"/>
                                            </p:txEl>
                                          </p:spTgt>
                                        </p:tgtEl>
                                        <p:attrNameLst>
                                          <p:attrName>style.visibility</p:attrName>
                                        </p:attrNameLst>
                                      </p:cBhvr>
                                      <p:to>
                                        <p:strVal val="visible"/>
                                      </p:to>
                                    </p:set>
                                    <p:anim calcmode="lin" valueType="num">
                                      <p:cBhvr additive="base">
                                        <p:cTn id="7" dur="2000" fill="hold"/>
                                        <p:tgtEl>
                                          <p:spTgt spid="84995">
                                            <p:txEl>
                                              <p:pRg st="4" end="4"/>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849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4995">
                                            <p:txEl>
                                              <p:pRg st="6" end="6"/>
                                            </p:txEl>
                                          </p:spTgt>
                                        </p:tgtEl>
                                        <p:attrNameLst>
                                          <p:attrName>style.visibility</p:attrName>
                                        </p:attrNameLst>
                                      </p:cBhvr>
                                      <p:to>
                                        <p:strVal val="visible"/>
                                      </p:to>
                                    </p:set>
                                    <p:anim calcmode="lin" valueType="num">
                                      <p:cBhvr additive="base">
                                        <p:cTn id="13" dur="2000" fill="hold"/>
                                        <p:tgtEl>
                                          <p:spTgt spid="84995">
                                            <p:txEl>
                                              <p:pRg st="6" end="6"/>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849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ph type="body" idx="1"/>
          </p:nvPr>
        </p:nvPicPr>
        <p:blipFill>
          <a:blip r:embed="rId3" cstate="print"/>
          <a:srcRect/>
          <a:stretch>
            <a:fillRect/>
          </a:stretch>
        </p:blipFill>
        <p:spPr>
          <a:xfrm>
            <a:off x="593725" y="177800"/>
            <a:ext cx="7772400" cy="57912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mtClean="0"/>
              <a:t>In Bruges – Magic Moments</a:t>
            </a:r>
          </a:p>
        </p:txBody>
      </p:sp>
      <p:pic>
        <p:nvPicPr>
          <p:cNvPr id="27651" name="Picture 2" descr="D:\BILC\In Bruges.jpg"/>
          <p:cNvPicPr>
            <a:picLocks noChangeAspect="1" noChangeArrowheads="1"/>
          </p:cNvPicPr>
          <p:nvPr/>
        </p:nvPicPr>
        <p:blipFill>
          <a:blip r:embed="rId2" cstate="print"/>
          <a:srcRect/>
          <a:stretch>
            <a:fillRect/>
          </a:stretch>
        </p:blipFill>
        <p:spPr bwMode="auto">
          <a:xfrm>
            <a:off x="0" y="1181100"/>
            <a:ext cx="9144000" cy="566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en-GB" smtClean="0"/>
              <a:t>The Defence Centre </a:t>
            </a:r>
            <a:br>
              <a:rPr lang="en-GB" smtClean="0"/>
            </a:br>
            <a:r>
              <a:rPr lang="en-GB" smtClean="0"/>
              <a:t>for Languages &amp; Culture</a:t>
            </a:r>
          </a:p>
        </p:txBody>
      </p:sp>
      <p:sp>
        <p:nvSpPr>
          <p:cNvPr id="46083" name="Rectangle 3"/>
          <p:cNvSpPr>
            <a:spLocks noGrp="1" noChangeArrowheads="1"/>
          </p:cNvSpPr>
          <p:nvPr>
            <p:ph type="body" idx="1"/>
          </p:nvPr>
        </p:nvSpPr>
        <p:spPr>
          <a:xfrm>
            <a:off x="692150" y="1323975"/>
            <a:ext cx="7772400" cy="4394200"/>
          </a:xfrm>
        </p:spPr>
        <p:txBody>
          <a:bodyPr/>
          <a:lstStyle/>
          <a:p>
            <a:pPr>
              <a:buFont typeface="Wingdings" pitchFamily="2" charset="2"/>
              <a:buNone/>
            </a:pPr>
            <a:r>
              <a:rPr lang="en-GB" sz="3200" smtClean="0"/>
              <a:t>	</a:t>
            </a:r>
            <a:r>
              <a:rPr lang="en-GB" sz="2000" i="1" smtClean="0"/>
              <a:t>To provide English and Foreign Language training in order to enhance the UK’s Defence and Security capability, and to contribute to Defence Diplomacy.</a:t>
            </a:r>
          </a:p>
          <a:p>
            <a:pPr>
              <a:buFont typeface="Wingdings" pitchFamily="2" charset="2"/>
              <a:buNone/>
            </a:pPr>
            <a:r>
              <a:rPr lang="en-GB" sz="2000" i="1" smtClean="0"/>
              <a:t>							</a:t>
            </a:r>
            <a:r>
              <a:rPr lang="en-GB" sz="2000" smtClean="0"/>
              <a:t>IOC:  	1 Sep 13</a:t>
            </a:r>
          </a:p>
          <a:p>
            <a:pPr>
              <a:buFont typeface="Wingdings" pitchFamily="2" charset="2"/>
              <a:buNone/>
            </a:pPr>
            <a:r>
              <a:rPr lang="en-GB" sz="2000" i="1" smtClean="0"/>
              <a:t>							</a:t>
            </a:r>
            <a:r>
              <a:rPr lang="en-GB" sz="2000" smtClean="0"/>
              <a:t>FOC:	 1 Apr 14</a:t>
            </a:r>
          </a:p>
          <a:p>
            <a:pPr>
              <a:buFont typeface="Wingdings" pitchFamily="2" charset="2"/>
              <a:buNone/>
            </a:pPr>
            <a:endParaRPr lang="en-GB" sz="2000" i="1" smtClean="0"/>
          </a:p>
          <a:p>
            <a:pPr>
              <a:buFont typeface="Wingdings" pitchFamily="2" charset="2"/>
              <a:buNone/>
            </a:pPr>
            <a:endParaRPr lang="en-GB" i="1" smtClean="0"/>
          </a:p>
          <a:p>
            <a:pPr>
              <a:buFont typeface="Wingdings" pitchFamily="2" charset="2"/>
              <a:buNone/>
            </a:pPr>
            <a:endParaRPr lang="en-GB" i="1" smtClean="0"/>
          </a:p>
          <a:p>
            <a:pPr algn="ctr">
              <a:buFont typeface="Wingdings" pitchFamily="2" charset="2"/>
              <a:buNone/>
            </a:pPr>
            <a:endParaRPr lang="en-GB" smtClean="0"/>
          </a:p>
        </p:txBody>
      </p:sp>
      <p:pic>
        <p:nvPicPr>
          <p:cNvPr id="46084" name="Picture 4" descr="\\Dac.mod.uk\DAFS\HQ\WIP\04 Deliver\Communications\Graphics\DCLC images\Re-sized images\Marlborough_Hall.jpg"/>
          <p:cNvPicPr>
            <a:picLocks noChangeAspect="1" noChangeArrowheads="1"/>
          </p:cNvPicPr>
          <p:nvPr/>
        </p:nvPicPr>
        <p:blipFill>
          <a:blip r:embed="rId3" cstate="print"/>
          <a:srcRect/>
          <a:stretch>
            <a:fillRect/>
          </a:stretch>
        </p:blipFill>
        <p:spPr bwMode="auto">
          <a:xfrm>
            <a:off x="762000" y="3429000"/>
            <a:ext cx="7683500" cy="263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smtClean="0"/>
              <a:t>HRH Prince Michael of Kent GCVO</a:t>
            </a:r>
          </a:p>
        </p:txBody>
      </p:sp>
      <p:pic>
        <p:nvPicPr>
          <p:cNvPr id="47107" name="Picture 4" descr="The Defence Centre for Languages and Culture (DCLC)"/>
          <p:cNvPicPr>
            <a:picLocks noChangeAspect="1" noChangeArrowheads="1"/>
          </p:cNvPicPr>
          <p:nvPr>
            <p:ph type="body" idx="1"/>
          </p:nvPr>
        </p:nvPicPr>
        <p:blipFill>
          <a:blip r:embed="rId2" cstate="print"/>
          <a:srcRect/>
          <a:stretch>
            <a:fillRect/>
          </a:stretch>
        </p:blipFill>
        <p:spPr>
          <a:xfrm>
            <a:off x="1117600" y="1447800"/>
            <a:ext cx="6908800" cy="47244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endParaRPr lang="en-GB" smtClean="0"/>
          </a:p>
        </p:txBody>
      </p:sp>
      <p:pic>
        <p:nvPicPr>
          <p:cNvPr id="48131" name="Picture 1"/>
          <p:cNvPicPr>
            <a:picLocks noChangeAspect="1"/>
          </p:cNvPicPr>
          <p:nvPr>
            <p:ph type="body" idx="1"/>
          </p:nvPr>
        </p:nvPicPr>
        <p:blipFill>
          <a:blip r:embed="rId2" cstate="print"/>
          <a:srcRect/>
          <a:stretch>
            <a:fillRect/>
          </a:stretch>
        </p:blipFill>
        <p:spPr>
          <a:xfrm>
            <a:off x="133350" y="-161925"/>
            <a:ext cx="5503863" cy="4233863"/>
          </a:xfrm>
          <a:noFill/>
        </p:spPr>
      </p:pic>
      <p:pic>
        <p:nvPicPr>
          <p:cNvPr id="48132" name="Picture 1"/>
          <p:cNvPicPr>
            <a:picLocks noChangeAspect="1"/>
          </p:cNvPicPr>
          <p:nvPr/>
        </p:nvPicPr>
        <p:blipFill>
          <a:blip r:embed="rId3" cstate="print"/>
          <a:srcRect/>
          <a:stretch>
            <a:fillRect/>
          </a:stretch>
        </p:blipFill>
        <p:spPr bwMode="auto">
          <a:xfrm>
            <a:off x="5200650" y="1177925"/>
            <a:ext cx="3943350" cy="5213350"/>
          </a:xfrm>
          <a:prstGeom prst="rect">
            <a:avLst/>
          </a:prstGeom>
          <a:noFill/>
          <a:ln w="9525">
            <a:noFill/>
            <a:miter lim="800000"/>
            <a:headEnd/>
            <a:tailEnd/>
          </a:ln>
        </p:spPr>
      </p:pic>
      <p:sp>
        <p:nvSpPr>
          <p:cNvPr id="3" name="Rounded Rectangle 2"/>
          <p:cNvSpPr/>
          <p:nvPr/>
        </p:nvSpPr>
        <p:spPr>
          <a:xfrm>
            <a:off x="133350" y="4246563"/>
            <a:ext cx="5029200" cy="2081212"/>
          </a:xfrm>
          <a:prstGeom prst="roundRect">
            <a:avLst/>
          </a:prstGeom>
          <a:solidFill>
            <a:schemeClr val="accent6">
              <a:lumMod val="40000"/>
              <a:lumOff val="60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800" b="0" dirty="0">
                <a:solidFill>
                  <a:srgbClr val="FFFFFF"/>
                </a:solidFill>
                <a:latin typeface="Calibri" pitchFamily="34" charset="0"/>
              </a:rPr>
              <a:t> </a:t>
            </a:r>
          </a:p>
          <a:p>
            <a:pPr>
              <a:defRPr/>
            </a:pPr>
            <a:r>
              <a:rPr lang="en-GB" sz="1800" dirty="0">
                <a:solidFill>
                  <a:schemeClr val="tx1"/>
                </a:solidFill>
                <a:latin typeface="Calibri" pitchFamily="34" charset="0"/>
              </a:rPr>
              <a:t>“</a:t>
            </a:r>
            <a:r>
              <a:rPr lang="en-GB" sz="2000" dirty="0">
                <a:solidFill>
                  <a:schemeClr val="tx1"/>
                </a:solidFill>
                <a:latin typeface="Calibri" pitchFamily="34" charset="0"/>
              </a:rPr>
              <a:t>We need technology in every classroom and in every student and teacher’s hand, because it is the pen and paper of our time, and it is the lens through which we experience much of our world.” </a:t>
            </a:r>
          </a:p>
          <a:p>
            <a:pPr>
              <a:defRPr/>
            </a:pPr>
            <a:r>
              <a:rPr lang="en-GB" sz="1800" dirty="0">
                <a:solidFill>
                  <a:schemeClr val="tx1"/>
                </a:solidFill>
                <a:latin typeface="Calibri" pitchFamily="34" charset="0"/>
              </a:rPr>
              <a:t>David </a:t>
            </a:r>
            <a:r>
              <a:rPr lang="en-GB" sz="1800" dirty="0" err="1">
                <a:solidFill>
                  <a:schemeClr val="tx1"/>
                </a:solidFill>
                <a:latin typeface="Calibri" pitchFamily="34" charset="0"/>
              </a:rPr>
              <a:t>Warlick</a:t>
            </a:r>
            <a:endParaRPr lang="en-GB" sz="1800" dirty="0">
              <a:solidFill>
                <a:schemeClr val="tx1"/>
              </a:solidFill>
              <a:latin typeface="Calibri" pitchFamily="34" charset="0"/>
            </a:endParaRPr>
          </a:p>
          <a:p>
            <a:pPr>
              <a:defRPr/>
            </a:pPr>
            <a:endParaRPr lang="en-GB" sz="2000"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smtClean="0"/>
              <a:t>CORE LANGUAGES</a:t>
            </a:r>
          </a:p>
        </p:txBody>
      </p:sp>
      <p:sp>
        <p:nvSpPr>
          <p:cNvPr id="49155" name="Rectangle 3"/>
          <p:cNvSpPr>
            <a:spLocks noGrp="1" noChangeArrowheads="1"/>
          </p:cNvSpPr>
          <p:nvPr>
            <p:ph type="body" idx="1"/>
          </p:nvPr>
        </p:nvSpPr>
        <p:spPr>
          <a:xfrm>
            <a:off x="647700" y="1219200"/>
            <a:ext cx="7772400" cy="4953000"/>
          </a:xfrm>
        </p:spPr>
        <p:txBody>
          <a:bodyPr/>
          <a:lstStyle/>
          <a:p>
            <a:pPr>
              <a:lnSpc>
                <a:spcPct val="150000"/>
              </a:lnSpc>
              <a:buFont typeface="Wingdings" pitchFamily="2" charset="2"/>
              <a:buChar char="v"/>
            </a:pPr>
            <a:r>
              <a:rPr lang="en-GB" smtClean="0"/>
              <a:t>Arabic</a:t>
            </a:r>
          </a:p>
          <a:p>
            <a:pPr>
              <a:lnSpc>
                <a:spcPct val="150000"/>
              </a:lnSpc>
              <a:buFont typeface="Wingdings" pitchFamily="2" charset="2"/>
              <a:buChar char="v"/>
            </a:pPr>
            <a:r>
              <a:rPr lang="en-GB" smtClean="0"/>
              <a:t>Dari</a:t>
            </a:r>
          </a:p>
          <a:p>
            <a:pPr>
              <a:lnSpc>
                <a:spcPct val="150000"/>
              </a:lnSpc>
              <a:buFont typeface="Wingdings" pitchFamily="2" charset="2"/>
              <a:buChar char="v"/>
            </a:pPr>
            <a:r>
              <a:rPr lang="en-GB" smtClean="0"/>
              <a:t>English as a Foreign Language</a:t>
            </a:r>
          </a:p>
          <a:p>
            <a:pPr>
              <a:lnSpc>
                <a:spcPct val="150000"/>
              </a:lnSpc>
              <a:buFont typeface="Wingdings" pitchFamily="2" charset="2"/>
              <a:buChar char="v"/>
            </a:pPr>
            <a:r>
              <a:rPr lang="en-GB" smtClean="0"/>
              <a:t>Farsi</a:t>
            </a:r>
          </a:p>
          <a:p>
            <a:pPr>
              <a:lnSpc>
                <a:spcPct val="150000"/>
              </a:lnSpc>
              <a:buFont typeface="Wingdings" pitchFamily="2" charset="2"/>
              <a:buChar char="v"/>
            </a:pPr>
            <a:r>
              <a:rPr lang="en-GB" smtClean="0"/>
              <a:t>French </a:t>
            </a:r>
          </a:p>
          <a:p>
            <a:pPr>
              <a:lnSpc>
                <a:spcPct val="150000"/>
              </a:lnSpc>
              <a:buFont typeface="Wingdings" pitchFamily="2" charset="2"/>
              <a:buChar char="v"/>
            </a:pPr>
            <a:r>
              <a:rPr lang="en-GB" smtClean="0"/>
              <a:t>Pashto</a:t>
            </a:r>
          </a:p>
          <a:p>
            <a:pPr>
              <a:lnSpc>
                <a:spcPct val="150000"/>
              </a:lnSpc>
              <a:buFont typeface="Wingdings" pitchFamily="2" charset="2"/>
              <a:buChar char="v"/>
            </a:pPr>
            <a:r>
              <a:rPr lang="en-GB" smtClean="0"/>
              <a:t>Russian</a:t>
            </a:r>
          </a:p>
          <a:p>
            <a:pPr>
              <a:lnSpc>
                <a:spcPct val="150000"/>
              </a:lnSpc>
              <a:buFont typeface="Wingdings" pitchFamily="2" charset="2"/>
              <a:buChar char="v"/>
            </a:pPr>
            <a:r>
              <a:rPr lang="en-GB" smtClean="0"/>
              <a:t>Spanish</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GB" smtClean="0"/>
          </a:p>
        </p:txBody>
      </p:sp>
      <p:sp>
        <p:nvSpPr>
          <p:cNvPr id="50179" name="Rectangle 3"/>
          <p:cNvSpPr>
            <a:spLocks noGrp="1" noChangeArrowheads="1"/>
          </p:cNvSpPr>
          <p:nvPr>
            <p:ph type="body" idx="1"/>
          </p:nvPr>
        </p:nvSpPr>
        <p:spPr>
          <a:xfrm>
            <a:off x="333375" y="1895475"/>
            <a:ext cx="7772400" cy="4724400"/>
          </a:xfrm>
        </p:spPr>
        <p:txBody>
          <a:bodyPr/>
          <a:lstStyle/>
          <a:p>
            <a:pPr lvl="1" algn="ctr">
              <a:buFont typeface="Times" pitchFamily="18" charset="0"/>
              <a:buNone/>
            </a:pPr>
            <a:r>
              <a:rPr lang="en-GB" sz="9600" smtClean="0">
                <a:solidFill>
                  <a:srgbClr val="808080"/>
                </a:solidFill>
              </a:rPr>
              <a:t>[</a:t>
            </a:r>
            <a:r>
              <a:rPr lang="en-GB" sz="9600" smtClean="0">
                <a:solidFill>
                  <a:srgbClr val="447292"/>
                </a:solidFill>
              </a:rPr>
              <a:t>dstl</a:t>
            </a:r>
            <a:r>
              <a:rPr lang="en-GB" sz="9600" smtClean="0">
                <a:solidFill>
                  <a:srgbClr val="808080"/>
                </a:solidFill>
              </a:rPr>
              <a:t>]</a:t>
            </a:r>
          </a:p>
          <a:p>
            <a:pPr>
              <a:buFont typeface="Wingdings" pitchFamily="2" charset="2"/>
              <a:buNone/>
            </a:pPr>
            <a:endParaRPr lang="en-GB" smtClean="0"/>
          </a:p>
        </p:txBody>
      </p:sp>
      <p:sp>
        <p:nvSpPr>
          <p:cNvPr id="50180" name="Text Box 4"/>
          <p:cNvSpPr txBox="1">
            <a:spLocks noChangeArrowheads="1"/>
          </p:cNvSpPr>
          <p:nvPr/>
        </p:nvSpPr>
        <p:spPr bwMode="auto">
          <a:xfrm>
            <a:off x="685800" y="4676775"/>
            <a:ext cx="7820025" cy="639763"/>
          </a:xfrm>
          <a:prstGeom prst="rect">
            <a:avLst/>
          </a:prstGeom>
          <a:noFill/>
          <a:ln w="9525">
            <a:noFill/>
            <a:miter lim="800000"/>
            <a:headEnd/>
            <a:tailEnd/>
          </a:ln>
        </p:spPr>
        <p:txBody>
          <a:bodyPr>
            <a:spAutoFit/>
          </a:bodyPr>
          <a:lstStyle/>
          <a:p>
            <a:pPr>
              <a:spcBef>
                <a:spcPct val="50000"/>
              </a:spcBef>
            </a:pPr>
            <a:r>
              <a:rPr lang="en-GB"/>
              <a:t>As a trading fund of the Ministry of Defence (MOD), the Defence Science and Technology Laboratory (Dstl) is run along commercial lines, accountable to government, to the taxpayer and to the UK Armed Forces we support in the field. Dstl’s work is funded by customer contracts from MOD.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dac.mod.uk\DAFS\CMT\WIP\04 Deliver\DCLC\07 Provide Training Support\14 - TSC Presentations\Images\For production\8 - 45151982.jpg"/>
          <p:cNvPicPr>
            <a:picLocks noChangeAspect="1" noChangeArrowheads="1"/>
          </p:cNvPicPr>
          <p:nvPr>
            <p:ph type="body" idx="1"/>
          </p:nvPr>
        </p:nvPicPr>
        <p:blipFill>
          <a:blip r:embed="rId2" cstate="print"/>
          <a:srcRect/>
          <a:stretch>
            <a:fillRect/>
          </a:stretch>
        </p:blipFill>
        <p:spPr>
          <a:xfrm>
            <a:off x="460375" y="781050"/>
            <a:ext cx="6869113" cy="3943350"/>
          </a:xfrm>
          <a:noFill/>
        </p:spPr>
      </p:pic>
      <p:sp>
        <p:nvSpPr>
          <p:cNvPr id="51203" name="Text Box 5"/>
          <p:cNvSpPr txBox="1">
            <a:spLocks noChangeArrowheads="1"/>
          </p:cNvSpPr>
          <p:nvPr/>
        </p:nvSpPr>
        <p:spPr bwMode="auto">
          <a:xfrm>
            <a:off x="3971925" y="5343525"/>
            <a:ext cx="4962525" cy="274638"/>
          </a:xfrm>
          <a:prstGeom prst="rect">
            <a:avLst/>
          </a:prstGeom>
          <a:noFill/>
          <a:ln w="9525">
            <a:noFill/>
            <a:miter lim="800000"/>
            <a:headEnd/>
            <a:tailEnd/>
          </a:ln>
        </p:spPr>
        <p:txBody>
          <a:bodyPr>
            <a:spAutoFit/>
          </a:bodyPr>
          <a:lstStyle/>
          <a:p>
            <a:pPr>
              <a:spcBef>
                <a:spcPct val="50000"/>
              </a:spcBef>
            </a:pPr>
            <a:endParaRPr lang="en-GB"/>
          </a:p>
        </p:txBody>
      </p:sp>
      <p:sp>
        <p:nvSpPr>
          <p:cNvPr id="51204" name="Text Box 6"/>
          <p:cNvSpPr txBox="1">
            <a:spLocks noChangeArrowheads="1"/>
          </p:cNvSpPr>
          <p:nvPr/>
        </p:nvSpPr>
        <p:spPr bwMode="auto">
          <a:xfrm>
            <a:off x="3781425" y="4991100"/>
            <a:ext cx="5086350" cy="1323975"/>
          </a:xfrm>
          <a:prstGeom prst="rect">
            <a:avLst/>
          </a:prstGeom>
          <a:noFill/>
          <a:ln w="9525">
            <a:noFill/>
            <a:miter lim="800000"/>
            <a:headEnd/>
            <a:tailEnd/>
          </a:ln>
        </p:spPr>
        <p:txBody>
          <a:bodyPr>
            <a:spAutoFit/>
          </a:bodyPr>
          <a:lstStyle/>
          <a:p>
            <a:pPr>
              <a:spcBef>
                <a:spcPct val="50000"/>
              </a:spcBef>
            </a:pPr>
            <a:r>
              <a:rPr lang="en-GB" sz="2000" i="1"/>
              <a:t>‘To have someone on my team who understands the culture and speaks the language has been absolutely invaluable’ </a:t>
            </a:r>
            <a:r>
              <a:rPr lang="en-GB" sz="1400"/>
              <a:t>COS COM UKTG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sz="2200" smtClean="0"/>
              <a:t>INTERNATIONAL DEFENCE ENGAGEMENT STRATEGY </a:t>
            </a:r>
          </a:p>
        </p:txBody>
      </p:sp>
      <p:sp>
        <p:nvSpPr>
          <p:cNvPr id="52227" name="Content Placeholder 2"/>
          <p:cNvSpPr>
            <a:spLocks noGrp="1"/>
          </p:cNvSpPr>
          <p:nvPr>
            <p:ph idx="1"/>
          </p:nvPr>
        </p:nvSpPr>
        <p:spPr/>
        <p:txBody>
          <a:bodyPr/>
          <a:lstStyle/>
          <a:p>
            <a:pPr>
              <a:buFont typeface="Wingdings" pitchFamily="2" charset="2"/>
              <a:buNone/>
            </a:pPr>
            <a:endParaRPr lang="en-GB" smtClean="0"/>
          </a:p>
          <a:p>
            <a:pPr>
              <a:buFont typeface="Wingdings" pitchFamily="2" charset="2"/>
              <a:buNone/>
            </a:pPr>
            <a:r>
              <a:rPr lang="en-GB" smtClean="0">
                <a:hlinkClick r:id="rId2"/>
              </a:rPr>
              <a:t>www.gov.uk</a:t>
            </a:r>
            <a:r>
              <a:rPr lang="en-GB" smtClean="0"/>
              <a:t>  / International Defence Engagement Strategy</a:t>
            </a:r>
          </a:p>
          <a:p>
            <a:pPr>
              <a:buFont typeface="Wingdings" pitchFamily="2" charset="2"/>
              <a:buNone/>
            </a:pPr>
            <a:endParaRPr lang="en-GB" smtClean="0"/>
          </a:p>
          <a:p>
            <a:pPr>
              <a:buFont typeface="Wingdings" pitchFamily="2" charset="2"/>
              <a:buNone/>
            </a:pPr>
            <a:endParaRPr lang="en-GB"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smtClean="0"/>
              <a:t>CROSS-GOVERNMENT</a:t>
            </a:r>
            <a:br>
              <a:rPr lang="en-GB" smtClean="0"/>
            </a:br>
            <a:endParaRPr lang="en-GB" smtClean="0"/>
          </a:p>
        </p:txBody>
      </p:sp>
      <p:sp>
        <p:nvSpPr>
          <p:cNvPr id="53251" name="Rectangle 3"/>
          <p:cNvSpPr>
            <a:spLocks noGrp="1" noChangeArrowheads="1"/>
          </p:cNvSpPr>
          <p:nvPr>
            <p:ph type="body" idx="1"/>
          </p:nvPr>
        </p:nvSpPr>
        <p:spPr/>
        <p:txBody>
          <a:bodyPr/>
          <a:lstStyle/>
          <a:p>
            <a:r>
              <a:rPr lang="en-GB" sz="2000" smtClean="0"/>
              <a:t>FCO Language skills in Diplomatic Excellence initiative</a:t>
            </a:r>
          </a:p>
          <a:p>
            <a:r>
              <a:rPr lang="en-GB" sz="2000" smtClean="0"/>
              <a:t>MOD, DfID and other Departments engaged</a:t>
            </a:r>
          </a:p>
          <a:p>
            <a:endParaRPr lang="en-GB" sz="2000" smtClean="0"/>
          </a:p>
          <a:p>
            <a:pPr>
              <a:buFont typeface="Wingdings" pitchFamily="2" charset="2"/>
              <a:buChar char="Ø"/>
            </a:pPr>
            <a:r>
              <a:rPr lang="en-GB" sz="2000" smtClean="0"/>
              <a:t>E-Learning contract</a:t>
            </a:r>
          </a:p>
          <a:p>
            <a:pPr>
              <a:buFont typeface="Wingdings" pitchFamily="2" charset="2"/>
              <a:buChar char="Ø"/>
            </a:pPr>
            <a:r>
              <a:rPr lang="en-GB" sz="2000" smtClean="0"/>
              <a:t>Face-to-face training contract</a:t>
            </a:r>
          </a:p>
          <a:p>
            <a:pPr>
              <a:buFont typeface="Wingdings" pitchFamily="2" charset="2"/>
              <a:buChar char="Ø"/>
            </a:pPr>
            <a:r>
              <a:rPr lang="en-GB" sz="2000" smtClean="0"/>
              <a:t>Collaborative approach to exam procurement???</a:t>
            </a:r>
          </a:p>
          <a:p>
            <a:pPr>
              <a:buFont typeface="Wingdings" pitchFamily="2" charset="2"/>
              <a:buChar char="Ø"/>
            </a:pPr>
            <a:r>
              <a:rPr lang="en-GB" sz="2000" smtClean="0"/>
              <a:t>Accreditation </a:t>
            </a:r>
          </a:p>
          <a:p>
            <a:pPr>
              <a:buFont typeface="Wingdings" pitchFamily="2" charset="2"/>
              <a:buChar char="Ø"/>
            </a:pPr>
            <a:r>
              <a:rPr lang="en-GB" sz="2000" smtClean="0"/>
              <a:t>Training Synergies</a:t>
            </a:r>
          </a:p>
          <a:p>
            <a:pPr>
              <a:buFont typeface="Wingdings" pitchFamily="2" charset="2"/>
              <a:buChar char="Ø"/>
            </a:pPr>
            <a:r>
              <a:rPr lang="en-GB" sz="2000" smtClean="0"/>
              <a:t>Cross-deployments</a:t>
            </a:r>
          </a:p>
          <a:p>
            <a:pPr>
              <a:buFont typeface="Wingdings" pitchFamily="2" charset="2"/>
              <a:buChar char="Ø"/>
            </a:pPr>
            <a:r>
              <a:rPr lang="en-GB" sz="2000" smtClean="0"/>
              <a:t>Aptitude Testing</a:t>
            </a:r>
          </a:p>
          <a:p>
            <a:pPr>
              <a:buFont typeface="Wingdings" pitchFamily="2" charset="2"/>
              <a:buChar char="Ø"/>
            </a:pPr>
            <a:r>
              <a:rPr lang="en-GB" sz="2000" smtClean="0"/>
              <a:t>Cultural training</a:t>
            </a:r>
          </a:p>
          <a:p>
            <a:pPr>
              <a:buFont typeface="Wingdings" pitchFamily="2" charset="2"/>
              <a:buChar char="Ø"/>
            </a:pPr>
            <a:r>
              <a:rPr lang="en-GB" sz="2000" smtClean="0"/>
              <a:t>Technology Enhanced Learning (TEL)</a:t>
            </a:r>
          </a:p>
          <a:p>
            <a:pPr>
              <a:buFont typeface="Wingdings" pitchFamily="2" charset="2"/>
              <a:buChar char="Ø"/>
            </a:pPr>
            <a:r>
              <a:rPr lang="en-GB" sz="2000" smtClean="0"/>
              <a:t>Continuing Professional Development (CPD)</a:t>
            </a:r>
          </a:p>
          <a:p>
            <a:pPr>
              <a:buFont typeface="Wingdings" pitchFamily="2" charset="2"/>
              <a:buChar char="Ø"/>
            </a:pPr>
            <a:endParaRPr lang="en-GB" sz="2000" smtClean="0"/>
          </a:p>
          <a:p>
            <a:endParaRPr lang="en-GB"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ac.mod.uk\DAFS\CMT\WIP\04 Deliver\DCLC\07 Provide Training Support\14 - TSC Presentations\Images\For production\18 - DSC_0035.JPG"/>
          <p:cNvPicPr>
            <a:picLocks noChangeAspect="1" noChangeArrowheads="1"/>
          </p:cNvPicPr>
          <p:nvPr>
            <p:ph type="body" idx="1"/>
          </p:nvPr>
        </p:nvPicPr>
        <p:blipFill>
          <a:blip r:embed="rId2" cstate="print"/>
          <a:srcRect/>
          <a:stretch>
            <a:fillRect/>
          </a:stretch>
        </p:blipFill>
        <p:spPr>
          <a:xfrm>
            <a:off x="968375" y="1041400"/>
            <a:ext cx="7105650" cy="4724400"/>
          </a:xfrm>
          <a:noFill/>
        </p:spPr>
      </p:pic>
      <p:sp>
        <p:nvSpPr>
          <p:cNvPr id="54275" name="Rectangle 2"/>
          <p:cNvSpPr>
            <a:spLocks noGrp="1" noChangeArrowheads="1"/>
          </p:cNvSpPr>
          <p:nvPr>
            <p:ph type="title"/>
          </p:nvPr>
        </p:nvSpPr>
        <p:spPr>
          <a:xfrm>
            <a:off x="368300" y="0"/>
            <a:ext cx="8775700" cy="1447800"/>
          </a:xfrm>
        </p:spPr>
        <p:txBody>
          <a:bodyPr/>
          <a:lstStyle/>
          <a:p>
            <a:r>
              <a:rPr lang="en-GB" sz="2000" smtClean="0"/>
              <a:t>‘</a:t>
            </a:r>
            <a:r>
              <a:rPr lang="en-GB" sz="2000" i="1" smtClean="0"/>
              <a:t>If the English language made any sense, lackadaisical would have something to do with a shortage of flowers</a:t>
            </a:r>
            <a:r>
              <a:rPr lang="en-GB" sz="2000" smtClean="0"/>
              <a:t>.’ </a:t>
            </a:r>
            <a:r>
              <a:rPr lang="en-GB" sz="1600" b="0" smtClean="0"/>
              <a:t>Doug Larson</a:t>
            </a:r>
            <a:r>
              <a:rPr lang="en-GB" sz="2000" smtClean="0"/>
              <a:t/>
            </a:r>
            <a:br>
              <a:rPr lang="en-GB" sz="2000" smtClean="0"/>
            </a:br>
            <a:endParaRPr lang="en-GB" sz="2000" smtClean="0"/>
          </a:p>
        </p:txBody>
      </p:sp>
      <p:sp>
        <p:nvSpPr>
          <p:cNvPr id="54276" name="TextBox 3"/>
          <p:cNvSpPr txBox="1">
            <a:spLocks noChangeArrowheads="1"/>
          </p:cNvSpPr>
          <p:nvPr/>
        </p:nvSpPr>
        <p:spPr bwMode="auto">
          <a:xfrm>
            <a:off x="584200" y="5969000"/>
            <a:ext cx="7848600" cy="276225"/>
          </a:xfrm>
          <a:prstGeom prst="rect">
            <a:avLst/>
          </a:prstGeom>
          <a:noFill/>
          <a:ln w="9525">
            <a:noFill/>
            <a:miter lim="800000"/>
            <a:headEnd/>
            <a:tailEnd/>
          </a:ln>
        </p:spPr>
        <p:txBody>
          <a:bodyPr>
            <a:spAutoFit/>
          </a:bodyPr>
          <a:lstStyle/>
          <a:p>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368300" y="4343400"/>
            <a:ext cx="8597900" cy="2247900"/>
          </a:xfrm>
        </p:spPr>
        <p:txBody>
          <a:bodyPr/>
          <a:lstStyle/>
          <a:p>
            <a:pPr>
              <a:buFont typeface="Wingdings" pitchFamily="2" charset="2"/>
              <a:buNone/>
            </a:pPr>
            <a:r>
              <a:rPr lang="en-GB" i="1" smtClean="0"/>
              <a:t>	</a:t>
            </a:r>
          </a:p>
          <a:p>
            <a:pPr>
              <a:buFont typeface="Wingdings" pitchFamily="2" charset="2"/>
              <a:buNone/>
            </a:pPr>
            <a:r>
              <a:rPr lang="en-GB" smtClean="0"/>
              <a:t>	</a:t>
            </a:r>
            <a:r>
              <a:rPr lang="en-GB" sz="2000" smtClean="0"/>
              <a:t>Initial enquiries to our Joint Training Requirements Authority - the Defence Operational Languages Support Unit (DOLSU) </a:t>
            </a:r>
          </a:p>
          <a:p>
            <a:pPr algn="ctr">
              <a:buFont typeface="Wingdings" pitchFamily="2" charset="2"/>
              <a:buNone/>
            </a:pPr>
            <a:r>
              <a:rPr lang="en-GB" smtClean="0">
                <a:hlinkClick r:id="rId2"/>
              </a:rPr>
              <a:t>DEFAC-HQ-TECDOLSUSO2TRAINTEG@mod.uk</a:t>
            </a:r>
          </a:p>
          <a:p>
            <a:pPr algn="r">
              <a:buFont typeface="Wingdings" pitchFamily="2" charset="2"/>
              <a:buNone/>
            </a:pPr>
            <a:r>
              <a:rPr lang="en-GB" sz="2000" smtClean="0"/>
              <a:t>Major Pauric Newland</a:t>
            </a:r>
          </a:p>
          <a:p>
            <a:pPr algn="r">
              <a:buFont typeface="Wingdings" pitchFamily="2" charset="2"/>
              <a:buNone/>
            </a:pPr>
            <a:endParaRPr lang="en-GB" smtClean="0"/>
          </a:p>
        </p:txBody>
      </p:sp>
      <p:sp>
        <p:nvSpPr>
          <p:cNvPr id="55299" name="Oval 4"/>
          <p:cNvSpPr>
            <a:spLocks noChangeArrowheads="1"/>
          </p:cNvSpPr>
          <p:nvPr/>
        </p:nvSpPr>
        <p:spPr bwMode="auto">
          <a:xfrm>
            <a:off x="1054100" y="685800"/>
            <a:ext cx="3441700" cy="388938"/>
          </a:xfrm>
          <a:prstGeom prst="ellipse">
            <a:avLst/>
          </a:prstGeom>
          <a:noFill/>
          <a:ln w="9525">
            <a:noFill/>
            <a:round/>
            <a:headEnd/>
            <a:tailEnd/>
          </a:ln>
        </p:spPr>
        <p:txBody>
          <a:bodyPr>
            <a:spAutoFit/>
          </a:bodyPr>
          <a:lstStyle/>
          <a:p>
            <a:pPr algn="ctr" eaLnBrk="0" hangingPunct="0">
              <a:spcBef>
                <a:spcPct val="50000"/>
              </a:spcBef>
            </a:pPr>
            <a:endParaRPr lang="en-GB"/>
          </a:p>
        </p:txBody>
      </p:sp>
      <p:sp>
        <p:nvSpPr>
          <p:cNvPr id="55300" name="Oval 7"/>
          <p:cNvSpPr>
            <a:spLocks noChangeArrowheads="1"/>
          </p:cNvSpPr>
          <p:nvPr/>
        </p:nvSpPr>
        <p:spPr bwMode="auto">
          <a:xfrm>
            <a:off x="546100" y="787400"/>
            <a:ext cx="2044700" cy="388938"/>
          </a:xfrm>
          <a:prstGeom prst="ellipse">
            <a:avLst/>
          </a:prstGeom>
          <a:noFill/>
          <a:ln w="9525">
            <a:noFill/>
            <a:round/>
            <a:headEnd/>
            <a:tailEnd/>
          </a:ln>
        </p:spPr>
        <p:txBody>
          <a:bodyPr>
            <a:spAutoFit/>
          </a:bodyPr>
          <a:lstStyle/>
          <a:p>
            <a:pPr algn="ctr" eaLnBrk="0" hangingPunct="0">
              <a:spcBef>
                <a:spcPct val="50000"/>
              </a:spcBef>
            </a:pPr>
            <a:endParaRPr lang="en-GB"/>
          </a:p>
        </p:txBody>
      </p:sp>
      <p:sp>
        <p:nvSpPr>
          <p:cNvPr id="55301" name="Oval 8"/>
          <p:cNvSpPr>
            <a:spLocks noChangeArrowheads="1"/>
          </p:cNvSpPr>
          <p:nvPr/>
        </p:nvSpPr>
        <p:spPr bwMode="auto">
          <a:xfrm>
            <a:off x="152400" y="177800"/>
            <a:ext cx="3683000" cy="388938"/>
          </a:xfrm>
          <a:prstGeom prst="ellipse">
            <a:avLst/>
          </a:prstGeom>
          <a:noFill/>
          <a:ln w="9525">
            <a:noFill/>
            <a:round/>
            <a:headEnd/>
            <a:tailEnd/>
          </a:ln>
        </p:spPr>
        <p:txBody>
          <a:bodyPr>
            <a:spAutoFit/>
          </a:bodyPr>
          <a:lstStyle/>
          <a:p>
            <a:pPr algn="ctr" eaLnBrk="0" hangingPunct="0">
              <a:spcBef>
                <a:spcPct val="50000"/>
              </a:spcBef>
            </a:pPr>
            <a:endParaRPr lang="en-GB"/>
          </a:p>
        </p:txBody>
      </p:sp>
      <p:pic>
        <p:nvPicPr>
          <p:cNvPr id="55302" name="Picture 1" descr="DSC_0028"/>
          <p:cNvPicPr>
            <a:picLocks noGrp="1" noChangeAspect="1"/>
          </p:cNvPicPr>
          <p:nvPr isPhoto="1"/>
        </p:nvPicPr>
        <p:blipFill>
          <a:blip r:embed="rId3" cstate="print"/>
          <a:srcRect/>
          <a:stretch>
            <a:fillRect/>
          </a:stretch>
        </p:blipFill>
        <p:spPr bwMode="auto">
          <a:xfrm>
            <a:off x="442913" y="227013"/>
            <a:ext cx="8459787" cy="4383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HQ &amp; Red Arrows"/>
          <p:cNvPicPr>
            <a:picLocks noChangeAspect="1" noChangeArrowheads="1"/>
          </p:cNvPicPr>
          <p:nvPr/>
        </p:nvPicPr>
        <p:blipFill>
          <a:blip r:embed="rId3" cstate="print"/>
          <a:srcRect/>
          <a:stretch>
            <a:fillRect/>
          </a:stretch>
        </p:blipFill>
        <p:spPr bwMode="auto">
          <a:xfrm>
            <a:off x="2019300" y="1989138"/>
            <a:ext cx="5043488" cy="1854200"/>
          </a:xfrm>
          <a:prstGeom prst="rect">
            <a:avLst/>
          </a:prstGeom>
          <a:noFill/>
          <a:ln w="12700">
            <a:solidFill>
              <a:schemeClr val="tx1"/>
            </a:solidFill>
            <a:miter lim="800000"/>
            <a:headEnd/>
            <a:tailEnd/>
          </a:ln>
        </p:spPr>
      </p:pic>
      <p:pic>
        <p:nvPicPr>
          <p:cNvPr id="28675" name="Picture 4" descr="seaford house"/>
          <p:cNvPicPr>
            <a:picLocks noChangeAspect="1" noChangeArrowheads="1"/>
          </p:cNvPicPr>
          <p:nvPr/>
        </p:nvPicPr>
        <p:blipFill>
          <a:blip r:embed="rId4" cstate="print"/>
          <a:srcRect/>
          <a:stretch>
            <a:fillRect/>
          </a:stretch>
        </p:blipFill>
        <p:spPr bwMode="auto">
          <a:xfrm>
            <a:off x="658813" y="1935163"/>
            <a:ext cx="1790700" cy="981075"/>
          </a:xfrm>
          <a:prstGeom prst="rect">
            <a:avLst/>
          </a:prstGeom>
          <a:noFill/>
          <a:ln w="12700">
            <a:solidFill>
              <a:schemeClr val="tx2"/>
            </a:solidFill>
            <a:miter lim="800000"/>
            <a:headEnd/>
            <a:tailEnd/>
          </a:ln>
        </p:spPr>
      </p:pic>
      <p:pic>
        <p:nvPicPr>
          <p:cNvPr id="28676" name="Picture 5" descr="066000"/>
          <p:cNvPicPr>
            <a:picLocks noChangeAspect="1" noChangeArrowheads="1"/>
          </p:cNvPicPr>
          <p:nvPr/>
        </p:nvPicPr>
        <p:blipFill>
          <a:blip r:embed="rId5" cstate="print"/>
          <a:srcRect t="44922" b="9431"/>
          <a:stretch>
            <a:fillRect/>
          </a:stretch>
        </p:blipFill>
        <p:spPr bwMode="auto">
          <a:xfrm>
            <a:off x="6621463" y="1874838"/>
            <a:ext cx="1809750" cy="966787"/>
          </a:xfrm>
          <a:prstGeom prst="rect">
            <a:avLst/>
          </a:prstGeom>
          <a:noFill/>
          <a:ln w="12700">
            <a:solidFill>
              <a:schemeClr val="tx2"/>
            </a:solidFill>
            <a:miter lim="800000"/>
            <a:headEnd/>
            <a:tailEnd/>
          </a:ln>
        </p:spPr>
      </p:pic>
      <p:pic>
        <p:nvPicPr>
          <p:cNvPr id="28677" name="Picture 6" descr="P1010193"/>
          <p:cNvPicPr>
            <a:picLocks noChangeAspect="1" noChangeArrowheads="1"/>
          </p:cNvPicPr>
          <p:nvPr/>
        </p:nvPicPr>
        <p:blipFill>
          <a:blip r:embed="rId6" cstate="print"/>
          <a:srcRect/>
          <a:stretch>
            <a:fillRect/>
          </a:stretch>
        </p:blipFill>
        <p:spPr bwMode="auto">
          <a:xfrm>
            <a:off x="696913" y="3600450"/>
            <a:ext cx="1714500" cy="942975"/>
          </a:xfrm>
          <a:prstGeom prst="rect">
            <a:avLst/>
          </a:prstGeom>
          <a:noFill/>
          <a:ln w="12700">
            <a:solidFill>
              <a:schemeClr val="tx2"/>
            </a:solidFill>
            <a:miter lim="800000"/>
            <a:headEnd/>
            <a:tailEnd/>
          </a:ln>
        </p:spPr>
      </p:pic>
      <p:pic>
        <p:nvPicPr>
          <p:cNvPr id="28678" name="Picture 7" descr="Shrivenham Site (S)"/>
          <p:cNvPicPr>
            <a:picLocks noChangeAspect="1" noChangeArrowheads="1"/>
          </p:cNvPicPr>
          <p:nvPr/>
        </p:nvPicPr>
        <p:blipFill>
          <a:blip r:embed="rId7" cstate="print"/>
          <a:srcRect/>
          <a:stretch>
            <a:fillRect/>
          </a:stretch>
        </p:blipFill>
        <p:spPr bwMode="auto">
          <a:xfrm>
            <a:off x="6634163" y="3730625"/>
            <a:ext cx="1784350" cy="962025"/>
          </a:xfrm>
          <a:prstGeom prst="rect">
            <a:avLst/>
          </a:prstGeom>
          <a:noFill/>
          <a:ln w="12700">
            <a:solidFill>
              <a:schemeClr val="tx2"/>
            </a:solidFill>
            <a:miter lim="800000"/>
            <a:headEnd/>
            <a:tailEnd/>
          </a:ln>
        </p:spPr>
      </p:pic>
      <p:pic>
        <p:nvPicPr>
          <p:cNvPr id="28679" name="Picture 8"/>
          <p:cNvPicPr>
            <a:picLocks noChangeAspect="1" noChangeArrowheads="1"/>
          </p:cNvPicPr>
          <p:nvPr/>
        </p:nvPicPr>
        <p:blipFill>
          <a:blip r:embed="rId8" cstate="print"/>
          <a:srcRect/>
          <a:stretch>
            <a:fillRect/>
          </a:stretch>
        </p:blipFill>
        <p:spPr bwMode="auto">
          <a:xfrm>
            <a:off x="3802063" y="1362075"/>
            <a:ext cx="1808162" cy="995363"/>
          </a:xfrm>
          <a:prstGeom prst="rect">
            <a:avLst/>
          </a:prstGeom>
          <a:noFill/>
          <a:ln w="9525">
            <a:solidFill>
              <a:schemeClr val="tx1"/>
            </a:solidFill>
            <a:miter lim="800000"/>
            <a:headEnd/>
            <a:tailEnd/>
          </a:ln>
        </p:spPr>
      </p:pic>
      <p:pic>
        <p:nvPicPr>
          <p:cNvPr id="28680" name="Picture 8"/>
          <p:cNvPicPr>
            <a:picLocks noChangeAspect="1"/>
          </p:cNvPicPr>
          <p:nvPr/>
        </p:nvPicPr>
        <p:blipFill>
          <a:blip r:embed="rId9" cstate="print"/>
          <a:srcRect l="19231" r="20181"/>
          <a:stretch>
            <a:fillRect/>
          </a:stretch>
        </p:blipFill>
        <p:spPr bwMode="auto">
          <a:xfrm>
            <a:off x="3802063" y="3587750"/>
            <a:ext cx="1808162" cy="955675"/>
          </a:xfrm>
          <a:prstGeom prst="rect">
            <a:avLst/>
          </a:prstGeom>
          <a:noFill/>
          <a:ln w="9525">
            <a:solidFill>
              <a:schemeClr val="tx1"/>
            </a:solidFill>
            <a:miter lim="800000"/>
            <a:headEnd/>
            <a:tailEnd/>
          </a:ln>
        </p:spPr>
      </p:pic>
      <p:sp>
        <p:nvSpPr>
          <p:cNvPr id="28681" name="Rectangle 9"/>
          <p:cNvSpPr>
            <a:spLocks noChangeArrowheads="1"/>
          </p:cNvSpPr>
          <p:nvPr/>
        </p:nvSpPr>
        <p:spPr bwMode="auto">
          <a:xfrm>
            <a:off x="0" y="4740275"/>
            <a:ext cx="9144000" cy="1100138"/>
          </a:xfrm>
          <a:prstGeom prst="rect">
            <a:avLst/>
          </a:prstGeom>
          <a:noFill/>
          <a:ln w="9525" algn="ctr">
            <a:noFill/>
            <a:miter lim="800000"/>
            <a:headEnd/>
            <a:tailEnd/>
          </a:ln>
        </p:spPr>
        <p:txBody>
          <a:bodyPr>
            <a:spAutoFit/>
          </a:bodyPr>
          <a:lstStyle/>
          <a:p>
            <a:pPr algn="ctr" eaLnBrk="0" hangingPunct="0">
              <a:spcBef>
                <a:spcPct val="50000"/>
              </a:spcBef>
            </a:pPr>
            <a:r>
              <a:rPr lang="en-GB" sz="1800"/>
              <a:t>UK DEFENCE LANGUAGE TRAINING – THE NEW LOOK</a:t>
            </a:r>
          </a:p>
          <a:p>
            <a:pPr algn="ctr" eaLnBrk="0" hangingPunct="0">
              <a:spcBef>
                <a:spcPct val="50000"/>
              </a:spcBef>
            </a:pPr>
            <a:r>
              <a:rPr lang="en-GB" sz="1600"/>
              <a:t>NATO BILC CONFERENCE - BRUGES, MAY 2014</a:t>
            </a:r>
          </a:p>
          <a:p>
            <a:pPr algn="ctr" eaLnBrk="0" hangingPunct="0">
              <a:spcBef>
                <a:spcPct val="50000"/>
              </a:spcBef>
            </a:pPr>
            <a:r>
              <a:rPr lang="en-GB" sz="1600"/>
              <a:t>Christine Adamson, Member of the Chartered Institute of Linguists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Dac.mod.uk\DAFS\HQ\WIP\04 Deliver\Communications\Graphics\DCLC images\Re-sized images\59606_DCLCOpeningCeremony_08042014_078.jpg"/>
          <p:cNvPicPr>
            <a:picLocks noChangeAspect="1" noChangeArrowheads="1"/>
          </p:cNvPicPr>
          <p:nvPr/>
        </p:nvPicPr>
        <p:blipFill>
          <a:blip r:embed="rId2" cstate="print"/>
          <a:srcRect/>
          <a:stretch>
            <a:fillRect/>
          </a:stretch>
        </p:blipFill>
        <p:spPr bwMode="auto">
          <a:xfrm>
            <a:off x="812800" y="212725"/>
            <a:ext cx="7721600" cy="5791200"/>
          </a:xfrm>
          <a:prstGeom prst="rect">
            <a:avLst/>
          </a:prstGeom>
          <a:noFill/>
          <a:ln w="9525">
            <a:noFill/>
            <a:miter lim="800000"/>
            <a:headEnd/>
            <a:tailEnd/>
          </a:ln>
        </p:spPr>
      </p:pic>
      <p:sp>
        <p:nvSpPr>
          <p:cNvPr id="5" name="Rectangle 4"/>
          <p:cNvSpPr/>
          <p:nvPr/>
        </p:nvSpPr>
        <p:spPr>
          <a:xfrm>
            <a:off x="6335713" y="4513263"/>
            <a:ext cx="2808287" cy="2154237"/>
          </a:xfrm>
          <a:prstGeom prst="rect">
            <a:avLst/>
          </a:prstGeom>
          <a:solidFill>
            <a:schemeClr val="accent2">
              <a:lumMod val="60000"/>
              <a:lumOff val="40000"/>
            </a:schemeClr>
          </a:solidFill>
        </p:spPr>
        <p:txBody>
          <a:bodyPr>
            <a:spAutoFit/>
          </a:bodyPr>
          <a:lstStyle/>
          <a:p>
            <a:pPr fontAlgn="auto">
              <a:spcBef>
                <a:spcPts val="0"/>
              </a:spcBef>
              <a:spcAft>
                <a:spcPts val="0"/>
              </a:spcAft>
              <a:defRPr/>
            </a:pPr>
            <a:r>
              <a:rPr lang="en-US" sz="1800" b="0" dirty="0">
                <a:effectLst>
                  <a:outerShdw blurRad="38100" dist="38100" dir="2700000" algn="tl">
                    <a:srgbClr val="000000">
                      <a:alpha val="43137"/>
                    </a:srgbClr>
                  </a:outerShdw>
                </a:effectLst>
                <a:latin typeface="+mn-lt"/>
                <a:ea typeface="+mn-ea"/>
              </a:rPr>
              <a:t>‘</a:t>
            </a:r>
            <a:r>
              <a:rPr lang="en-US" sz="2000" b="0" i="1" dirty="0">
                <a:effectLst>
                  <a:outerShdw blurRad="38100" dist="38100" dir="2700000" algn="tl">
                    <a:srgbClr val="000000">
                      <a:alpha val="43137"/>
                    </a:srgbClr>
                  </a:outerShdw>
                </a:effectLst>
                <a:latin typeface="+mn-lt"/>
                <a:ea typeface="+mn-ea"/>
              </a:rPr>
              <a:t>Culture is a little like dropping an Alka-Seltzer into a glass- you don’t see it, but somehow it does something</a:t>
            </a:r>
            <a:r>
              <a:rPr lang="en-US" sz="2000" b="0" dirty="0">
                <a:effectLst>
                  <a:outerShdw blurRad="38100" dist="38100" dir="2700000" algn="tl">
                    <a:srgbClr val="000000">
                      <a:alpha val="43137"/>
                    </a:srgbClr>
                  </a:outerShdw>
                </a:effectLst>
                <a:latin typeface="+mn-lt"/>
                <a:ea typeface="+mn-ea"/>
              </a:rPr>
              <a:t>.’</a:t>
            </a:r>
          </a:p>
          <a:p>
            <a:pPr fontAlgn="auto">
              <a:spcBef>
                <a:spcPts val="0"/>
              </a:spcBef>
              <a:spcAft>
                <a:spcPts val="0"/>
              </a:spcAft>
              <a:defRPr/>
            </a:pPr>
            <a:r>
              <a:rPr lang="en-US" sz="1400" b="0" i="1" dirty="0">
                <a:effectLst>
                  <a:outerShdw blurRad="38100" dist="38100" dir="2700000" algn="tl">
                    <a:srgbClr val="000000">
                      <a:alpha val="43137"/>
                    </a:srgbClr>
                  </a:outerShdw>
                </a:effectLst>
                <a:latin typeface="+mn-lt"/>
                <a:ea typeface="+mn-ea"/>
              </a:rPr>
              <a:t>Hans Magnus </a:t>
            </a:r>
            <a:r>
              <a:rPr lang="en-US" sz="1400" b="0" i="1" dirty="0" err="1">
                <a:effectLst>
                  <a:outerShdw blurRad="38100" dist="38100" dir="2700000" algn="tl">
                    <a:srgbClr val="000000">
                      <a:alpha val="43137"/>
                    </a:srgbClr>
                  </a:outerShdw>
                </a:effectLst>
                <a:latin typeface="+mn-lt"/>
                <a:ea typeface="+mn-ea"/>
              </a:rPr>
              <a:t>Enzensberger</a:t>
            </a:r>
            <a:endParaRPr lang="en-GB" sz="1400" b="0" dirty="0">
              <a:effectLst>
                <a:outerShdw blurRad="38100" dist="38100" dir="2700000" algn="tl">
                  <a:srgbClr val="000000">
                    <a:alpha val="43137"/>
                  </a:srgbClr>
                </a:outerShdw>
              </a:effectLst>
              <a:latin typeface="+mn-lt"/>
              <a:ea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7406640"/>
        </p:xfrm>
        <a:graphic>
          <a:graphicData uri="http://schemas.openxmlformats.org/drawingml/2006/table">
            <a:tbl>
              <a:tblPr firstRow="1" bandRow="1">
                <a:tableStyleId>{5C22544A-7EE6-4342-B048-85BDC9FD1C3A}</a:tableStyleId>
              </a:tblPr>
              <a:tblGrid>
                <a:gridCol w="4572000"/>
                <a:gridCol w="4572000"/>
              </a:tblGrid>
              <a:tr h="365760">
                <a:tc>
                  <a:txBody>
                    <a:bodyPr/>
                    <a:lstStyle/>
                    <a:p>
                      <a:r>
                        <a:rPr lang="en-GB" dirty="0" smtClean="0"/>
                        <a:t>LEVEL</a:t>
                      </a:r>
                      <a:endParaRPr lang="en-GB" dirty="0"/>
                    </a:p>
                  </a:txBody>
                  <a:tcPr/>
                </a:tc>
                <a:tc>
                  <a:txBody>
                    <a:bodyPr/>
                    <a:lstStyle/>
                    <a:p>
                      <a:r>
                        <a:rPr lang="en-GB" dirty="0" smtClean="0"/>
                        <a:t>DESCRIPTOR</a:t>
                      </a:r>
                      <a:endParaRPr lang="en-GB" dirty="0"/>
                    </a:p>
                  </a:txBody>
                  <a:tcPr/>
                </a:tc>
              </a:tr>
              <a:tr h="2560320">
                <a:tc>
                  <a:txBody>
                    <a:bodyPr/>
                    <a:lstStyle/>
                    <a:p>
                      <a:r>
                        <a:rPr lang="en-GB" b="1" dirty="0" smtClean="0"/>
                        <a:t>AWARENESS</a:t>
                      </a:r>
                      <a:endParaRPr lang="en-GB"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latin typeface="+mn-lt"/>
                          <a:ea typeface="+mn-ea"/>
                          <a:cs typeface="+mn-cs"/>
                        </a:rPr>
                        <a:t>Cultural Awareness provides a basic knowledge of cultural issues, an understanding of their importance and impact, and the ability to apply this knowledge to predictable scenarios to create desired effect.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latin typeface="+mn-lt"/>
                          <a:ea typeface="+mn-ea"/>
                          <a:cs typeface="+mn-cs"/>
                        </a:rPr>
                        <a:t>All MOD personnel are to have Cultural Awareness.</a:t>
                      </a:r>
                      <a:endParaRPr lang="en-GB" sz="1800" kern="1200" dirty="0" smtClean="0">
                        <a:solidFill>
                          <a:schemeClr val="dk1"/>
                        </a:solidFill>
                        <a:latin typeface="+mn-lt"/>
                        <a:ea typeface="+mn-ea"/>
                        <a:cs typeface="+mn-cs"/>
                      </a:endParaRPr>
                    </a:p>
                    <a:p>
                      <a:endParaRPr lang="en-GB" dirty="0"/>
                    </a:p>
                  </a:txBody>
                  <a:tcPr/>
                </a:tc>
              </a:tr>
              <a:tr h="3931921">
                <a:tc>
                  <a:txBody>
                    <a:bodyPr/>
                    <a:lstStyle/>
                    <a:p>
                      <a:r>
                        <a:rPr lang="en-GB" b="1" dirty="0" smtClean="0"/>
                        <a:t>COMPETENCE/</a:t>
                      </a:r>
                      <a:r>
                        <a:rPr lang="en-GB" b="1" baseline="0" dirty="0" smtClean="0"/>
                        <a:t> PRACTITIONER</a:t>
                      </a:r>
                      <a:endParaRPr lang="en-GB"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latin typeface="+mn-lt"/>
                          <a:ea typeface="+mn-ea"/>
                          <a:cs typeface="+mn-cs"/>
                        </a:rPr>
                        <a:t>Cultural competence provides an intermediate knowledge of cultural issues, the comprehension of their importance and impact, the ability to apply this knowledge, skill and attitude to unpredictable scenarios.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b="1"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kern="1200" dirty="0" smtClean="0">
                          <a:solidFill>
                            <a:schemeClr val="dk1"/>
                          </a:solidFill>
                          <a:latin typeface="+mn-lt"/>
                          <a:ea typeface="+mn-ea"/>
                          <a:cs typeface="+mn-cs"/>
                        </a:rPr>
                        <a:t>Personnel with duties specifically dealing with the local population, authorities or media are expected to have an intermediate knowledge of cultural issues.  </a:t>
                      </a:r>
                    </a:p>
                    <a:p>
                      <a:endParaRPr lang="en-GB" sz="1800" b="1" kern="1200" dirty="0" smtClean="0">
                        <a:solidFill>
                          <a:schemeClr val="dk1"/>
                        </a:solidFill>
                        <a:latin typeface="+mn-lt"/>
                        <a:ea typeface="+mn-ea"/>
                        <a:cs typeface="+mn-cs"/>
                      </a:endParaRPr>
                    </a:p>
                    <a:p>
                      <a:endParaRPr lang="en-GB" sz="1800" b="1" kern="1200" dirty="0" smtClean="0">
                        <a:solidFill>
                          <a:schemeClr val="dk1"/>
                        </a:solidFill>
                        <a:latin typeface="+mn-lt"/>
                        <a:ea typeface="+mn-ea"/>
                        <a:cs typeface="+mn-cs"/>
                      </a:endParaRPr>
                    </a:p>
                    <a:p>
                      <a:endParaRPr lang="en-GB"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4572000"/>
                <a:gridCol w="4572000"/>
              </a:tblGrid>
              <a:tr h="442451">
                <a:tc>
                  <a:txBody>
                    <a:bodyPr/>
                    <a:lstStyle/>
                    <a:p>
                      <a:r>
                        <a:rPr lang="en-GB" dirty="0" smtClean="0"/>
                        <a:t>LEVEL</a:t>
                      </a:r>
                      <a:endParaRPr lang="en-GB" dirty="0"/>
                    </a:p>
                  </a:txBody>
                  <a:tcPr/>
                </a:tc>
                <a:tc>
                  <a:txBody>
                    <a:bodyPr/>
                    <a:lstStyle/>
                    <a:p>
                      <a:r>
                        <a:rPr lang="en-GB" dirty="0" smtClean="0"/>
                        <a:t>DESCRIPTOR</a:t>
                      </a:r>
                      <a:endParaRPr lang="en-GB" dirty="0"/>
                    </a:p>
                  </a:txBody>
                  <a:tcPr/>
                </a:tc>
              </a:tr>
              <a:tr h="6415549">
                <a:tc>
                  <a:txBody>
                    <a:bodyPr/>
                    <a:lstStyle/>
                    <a:p>
                      <a:r>
                        <a:rPr lang="en-GB" b="1" dirty="0" smtClean="0"/>
                        <a:t>EXPERTISE</a:t>
                      </a:r>
                      <a:endParaRPr lang="en-GB" b="1" dirty="0"/>
                    </a:p>
                  </a:txBody>
                  <a:tcPr/>
                </a:tc>
                <a:tc>
                  <a:txBody>
                    <a:bodyPr/>
                    <a:lstStyle/>
                    <a:p>
                      <a:r>
                        <a:rPr lang="en-GB" sz="1800" b="1" kern="1200" dirty="0" smtClean="0">
                          <a:solidFill>
                            <a:schemeClr val="dk1"/>
                          </a:solidFill>
                          <a:latin typeface="+mn-lt"/>
                          <a:ea typeface="+mn-ea"/>
                          <a:cs typeface="+mn-cs"/>
                        </a:rPr>
                        <a:t>Cultural expertise allows for the comprehension of the subject’s importance and impact, the ability to apply this knowledge and skill to unpredictable or specific scenarios, and analyse and evaluate the effect in order to contribute to Understanding throughout the operational cycle and influence planning from the earliest stages.</a:t>
                      </a:r>
                    </a:p>
                    <a:p>
                      <a:endParaRPr lang="en-GB" sz="1800" b="1" kern="1200" dirty="0" smtClean="0">
                        <a:solidFill>
                          <a:schemeClr val="dk1"/>
                        </a:solidFill>
                        <a:latin typeface="+mn-lt"/>
                        <a:ea typeface="+mn-ea"/>
                        <a:cs typeface="+mn-cs"/>
                      </a:endParaRPr>
                    </a:p>
                    <a:p>
                      <a:r>
                        <a:rPr lang="en-GB" sz="1800" b="1" kern="1200" dirty="0" smtClean="0">
                          <a:solidFill>
                            <a:schemeClr val="dk1"/>
                          </a:solidFill>
                          <a:latin typeface="+mn-lt"/>
                          <a:ea typeface="+mn-ea"/>
                          <a:cs typeface="+mn-cs"/>
                        </a:rPr>
                        <a:t>Cultural Expertise is likely to be confined to Cultural Specialists in the Defence Cultural Specialists Unit (DCSU) and SMEs involved in Military Influence who require and advanced knowledge of cultural issues.</a:t>
                      </a:r>
                    </a:p>
                    <a:p>
                      <a:endParaRPr lang="en-GB" sz="1800" b="1" kern="1200" dirty="0" smtClean="0">
                        <a:solidFill>
                          <a:schemeClr val="dk1"/>
                        </a:solidFill>
                        <a:latin typeface="+mn-lt"/>
                        <a:ea typeface="+mn-ea"/>
                        <a:cs typeface="+mn-cs"/>
                      </a:endParaRPr>
                    </a:p>
                    <a:p>
                      <a:endParaRPr lang="en-GB"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177800" y="596900"/>
            <a:ext cx="7454900" cy="3035300"/>
          </a:xfrm>
        </p:spPr>
        <p:txBody>
          <a:bodyPr/>
          <a:lstStyle/>
          <a:p>
            <a:endParaRPr lang="en-GB" sz="2000" i="1" smtClean="0"/>
          </a:p>
          <a:p>
            <a:pPr>
              <a:lnSpc>
                <a:spcPct val="150000"/>
              </a:lnSpc>
              <a:buFont typeface="Wingdings" pitchFamily="2" charset="2"/>
              <a:buChar char="Ø"/>
            </a:pPr>
            <a:r>
              <a:rPr lang="en-GB" sz="2000" smtClean="0"/>
              <a:t>Established in April 2010</a:t>
            </a:r>
          </a:p>
          <a:p>
            <a:pPr>
              <a:lnSpc>
                <a:spcPct val="150000"/>
              </a:lnSpc>
              <a:buFont typeface="Wingdings" pitchFamily="2" charset="2"/>
              <a:buChar char="Ø"/>
            </a:pPr>
            <a:r>
              <a:rPr lang="en-GB" sz="2000" smtClean="0"/>
              <a:t>Mission – to improve Defence Cultural Capability</a:t>
            </a:r>
          </a:p>
          <a:p>
            <a:pPr>
              <a:lnSpc>
                <a:spcPct val="150000"/>
              </a:lnSpc>
              <a:buFont typeface="Wingdings" pitchFamily="2" charset="2"/>
              <a:buChar char="Ø"/>
            </a:pPr>
            <a:r>
              <a:rPr lang="en-GB" sz="2000" smtClean="0"/>
              <a:t>Main effort to date deployment of CULADS to support Op HERRICK (Afghanistan) and the UK Maritime Component</a:t>
            </a:r>
          </a:p>
          <a:p>
            <a:pPr>
              <a:lnSpc>
                <a:spcPct val="150000"/>
              </a:lnSpc>
              <a:buFont typeface="Wingdings" pitchFamily="2" charset="2"/>
              <a:buChar char="Ø"/>
            </a:pPr>
            <a:r>
              <a:rPr lang="en-GB" sz="2000" smtClean="0"/>
              <a:t>Integration of culture component</a:t>
            </a:r>
          </a:p>
          <a:p>
            <a:pPr>
              <a:lnSpc>
                <a:spcPct val="150000"/>
              </a:lnSpc>
              <a:buFont typeface="Wingdings" pitchFamily="2" charset="2"/>
              <a:buNone/>
            </a:pPr>
            <a:endParaRPr lang="en-GB" sz="2000" smtClean="0"/>
          </a:p>
        </p:txBody>
      </p:sp>
      <p:pic>
        <p:nvPicPr>
          <p:cNvPr id="13316" name="Picture 6"/>
          <p:cNvPicPr>
            <a:picLocks noChangeArrowheads="1"/>
          </p:cNvPicPr>
          <p:nvPr/>
        </p:nvPicPr>
        <p:blipFill>
          <a:blip r:embed="rId2" cstate="print"/>
          <a:srcRect/>
          <a:stretch>
            <a:fillRect/>
          </a:stretch>
        </p:blipFill>
        <p:spPr bwMode="auto">
          <a:xfrm>
            <a:off x="6829425" y="188913"/>
            <a:ext cx="1933575" cy="1766887"/>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 name="Picture 6" descr="image001"/>
          <p:cNvPicPr>
            <a:picLocks noChangeAspect="1" noChangeArrowheads="1"/>
          </p:cNvPicPr>
          <p:nvPr/>
        </p:nvPicPr>
        <p:blipFill>
          <a:blip r:embed="rId3" cstate="print"/>
          <a:srcRect/>
          <a:stretch>
            <a:fillRect/>
          </a:stretch>
        </p:blipFill>
        <p:spPr bwMode="auto">
          <a:xfrm>
            <a:off x="4508500" y="4229501"/>
            <a:ext cx="4330700" cy="2145899"/>
          </a:xfrm>
          <a:prstGeom prst="rect">
            <a:avLst/>
          </a:prstGeom>
          <a:noFill/>
          <a:ln w="9525">
            <a:noFill/>
            <a:miter lim="800000"/>
            <a:headEnd/>
            <a:tailEnd/>
          </a:ln>
          <a:effectLst>
            <a:softEdge rad="63500"/>
          </a:effectLst>
        </p:spPr>
      </p:pic>
      <p:pic>
        <p:nvPicPr>
          <p:cNvPr id="6" name="Picture 3" descr="ALBION.jpg"/>
          <p:cNvPicPr>
            <a:picLocks noChangeAspect="1"/>
          </p:cNvPicPr>
          <p:nvPr/>
        </p:nvPicPr>
        <p:blipFill>
          <a:blip r:embed="rId4" cstate="print"/>
          <a:srcRect/>
          <a:stretch>
            <a:fillRect/>
          </a:stretch>
        </p:blipFill>
        <p:spPr bwMode="auto">
          <a:xfrm>
            <a:off x="304800" y="3911599"/>
            <a:ext cx="3949700" cy="1801813"/>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Dac.mod.uk\DAFS\HQ\WIP\04 Deliver\Communications\Graphics\DCLC images\Re-sized images\59606_DCLCOpeningCeremony_08042014_015.jpg"/>
          <p:cNvPicPr>
            <a:picLocks noChangeAspect="1" noChangeArrowheads="1"/>
          </p:cNvPicPr>
          <p:nvPr/>
        </p:nvPicPr>
        <p:blipFill>
          <a:blip r:embed="rId2" cstate="print"/>
          <a:srcRect/>
          <a:stretch>
            <a:fillRect/>
          </a:stretch>
        </p:blipFill>
        <p:spPr bwMode="auto">
          <a:xfrm>
            <a:off x="546100" y="209550"/>
            <a:ext cx="7886700" cy="577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JFC-Masthead-Logo"/>
          <p:cNvPicPr>
            <a:picLocks noChangeAspect="1" noChangeArrowheads="1"/>
          </p:cNvPicPr>
          <p:nvPr/>
        </p:nvPicPr>
        <p:blipFill>
          <a:blip r:embed="rId3" cstate="print"/>
          <a:srcRect/>
          <a:stretch>
            <a:fillRect/>
          </a:stretch>
        </p:blipFill>
        <p:spPr bwMode="auto">
          <a:xfrm>
            <a:off x="1466850" y="612775"/>
            <a:ext cx="6553200" cy="3194050"/>
          </a:xfrm>
          <a:prstGeom prst="rect">
            <a:avLst/>
          </a:prstGeom>
          <a:noFill/>
          <a:ln w="9525">
            <a:noFill/>
            <a:miter lim="800000"/>
            <a:headEnd/>
            <a:tailEnd/>
          </a:ln>
        </p:spPr>
      </p:pic>
      <p:sp>
        <p:nvSpPr>
          <p:cNvPr id="91140" name="Text Box 4"/>
          <p:cNvSpPr txBox="1">
            <a:spLocks noChangeArrowheads="1"/>
          </p:cNvSpPr>
          <p:nvPr/>
        </p:nvSpPr>
        <p:spPr bwMode="auto">
          <a:xfrm>
            <a:off x="901700" y="4178300"/>
            <a:ext cx="7569200" cy="1311275"/>
          </a:xfrm>
          <a:prstGeom prst="rect">
            <a:avLst/>
          </a:prstGeom>
          <a:noFill/>
          <a:ln w="9525">
            <a:noFill/>
            <a:miter lim="800000"/>
            <a:headEnd/>
            <a:tailEnd/>
          </a:ln>
        </p:spPr>
        <p:txBody>
          <a:bodyPr>
            <a:spAutoFit/>
          </a:bodyPr>
          <a:lstStyle/>
          <a:p>
            <a:pPr eaLnBrk="0" hangingPunct="0">
              <a:spcBef>
                <a:spcPct val="50000"/>
              </a:spcBef>
            </a:pPr>
            <a:r>
              <a:rPr lang="en-GB" sz="2000"/>
              <a:t>JFC’s mission is to develop and prepare an integrated Joint Force, including the generation of assigned joint enabling capabilities, for current and future operations commanded by the designated Joint Force Commander.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anim calcmode="lin" valueType="num">
                                      <p:cBhvr additive="base">
                                        <p:cTn id="7" dur="500" fill="hold"/>
                                        <p:tgtEl>
                                          <p:spTgt spid="911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n-GB" smtClean="0"/>
              <a:t>TRAINING DELIVERY AUTHORITY (TDA) FOR C&amp;L TRAINING</a:t>
            </a:r>
          </a:p>
        </p:txBody>
      </p:sp>
      <p:sp>
        <p:nvSpPr>
          <p:cNvPr id="30723" name="Rectangle 3"/>
          <p:cNvSpPr>
            <a:spLocks noGrp="1" noChangeArrowheads="1"/>
          </p:cNvSpPr>
          <p:nvPr>
            <p:ph type="body" idx="1"/>
          </p:nvPr>
        </p:nvSpPr>
        <p:spPr>
          <a:xfrm>
            <a:off x="695325" y="2133600"/>
            <a:ext cx="7772400" cy="3971925"/>
          </a:xfrm>
        </p:spPr>
        <p:txBody>
          <a:bodyPr/>
          <a:lstStyle/>
          <a:p>
            <a:pPr>
              <a:lnSpc>
                <a:spcPct val="90000"/>
              </a:lnSpc>
              <a:buFont typeface="Wingdings" pitchFamily="2" charset="2"/>
              <a:buNone/>
            </a:pPr>
            <a:r>
              <a:rPr lang="en-GB" altLang="zh-CN" smtClean="0"/>
              <a:t>	</a:t>
            </a:r>
            <a:r>
              <a:rPr lang="en-GB" altLang="zh-CN" sz="2000" smtClean="0"/>
              <a:t>The TDA is responsible for the provision of individual training or education, to agreed standards and in accordance with extant and funded Defence and single Service policies, on behalf of the customer(s).  </a:t>
            </a:r>
          </a:p>
          <a:p>
            <a:pPr>
              <a:lnSpc>
                <a:spcPct val="90000"/>
              </a:lnSpc>
              <a:buFont typeface="Wingdings" pitchFamily="2" charset="2"/>
              <a:buNone/>
            </a:pPr>
            <a:endParaRPr lang="en-GB" altLang="zh-CN" sz="2000" smtClean="0"/>
          </a:p>
          <a:p>
            <a:pPr>
              <a:lnSpc>
                <a:spcPct val="90000"/>
              </a:lnSpc>
              <a:buFont typeface="Wingdings" pitchFamily="2" charset="2"/>
              <a:buNone/>
            </a:pPr>
            <a:r>
              <a:rPr lang="en-GB" altLang="zh-CN" sz="2000" smtClean="0"/>
              <a:t>	It is the conduit through which a Training Organisation/School is commanded/headed, resourced and administered. </a:t>
            </a:r>
          </a:p>
          <a:p>
            <a:pPr>
              <a:lnSpc>
                <a:spcPct val="90000"/>
              </a:lnSpc>
              <a:buFont typeface="Wingdings" pitchFamily="2" charset="2"/>
              <a:buNone/>
            </a:pPr>
            <a:r>
              <a:rPr lang="en-GB" altLang="zh-CN" smtClean="0"/>
              <a:t/>
            </a:r>
            <a:br>
              <a:rPr lang="en-GB" altLang="zh-CN" smtClean="0"/>
            </a:br>
            <a:endParaRPr lang="en-GB" altLang="zh-CN" smtClean="0"/>
          </a:p>
          <a:p>
            <a:pPr>
              <a:lnSpc>
                <a:spcPct val="90000"/>
              </a:lnSpc>
              <a:buFont typeface="Wingdings" pitchFamily="2" charset="2"/>
              <a:buNone/>
            </a:pPr>
            <a:endParaRPr lang="en-GB" altLang="zh-CN" smtClean="0"/>
          </a:p>
          <a:p>
            <a:pPr>
              <a:lnSpc>
                <a:spcPct val="90000"/>
              </a:lnSpc>
              <a:buFont typeface="Wingdings" pitchFamily="2" charset="2"/>
              <a:buNone/>
            </a:pPr>
            <a:r>
              <a:rPr lang="en-GB" altLang="zh-CN" sz="1400" smtClean="0"/>
              <a:t>Joint Service Publication (JSP) No 822 : DEFENCE SYSTEMS APPROACH TO TRAINING</a:t>
            </a:r>
            <a:endParaRPr lang="en-GB" sz="1400" smtClean="0"/>
          </a:p>
          <a:p>
            <a:pPr>
              <a:lnSpc>
                <a:spcPct val="90000"/>
              </a:lnSpc>
              <a:buFont typeface="Wingdings" pitchFamily="2" charset="2"/>
              <a:buNone/>
            </a:pPr>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60350" y="138113"/>
            <a:ext cx="8559800" cy="855662"/>
          </a:xfrm>
          <a:prstGeom prst="rect">
            <a:avLst/>
          </a:prstGeom>
          <a:noFill/>
          <a:ln w="9525">
            <a:noFill/>
            <a:miter lim="800000"/>
            <a:headEnd/>
            <a:tailEnd/>
          </a:ln>
        </p:spPr>
        <p:txBody>
          <a:bodyPr anchor="ctr"/>
          <a:lstStyle/>
          <a:p>
            <a:r>
              <a:rPr lang="en-GB" sz="2800"/>
              <a:t>Defence Academy Vision</a:t>
            </a:r>
            <a:endParaRPr lang="en-US" sz="2800">
              <a:solidFill>
                <a:srgbClr val="192A35"/>
              </a:solidFill>
            </a:endParaRPr>
          </a:p>
        </p:txBody>
      </p:sp>
      <p:sp>
        <p:nvSpPr>
          <p:cNvPr id="31747" name="Rectangle 4"/>
          <p:cNvSpPr>
            <a:spLocks noChangeArrowheads="1"/>
          </p:cNvSpPr>
          <p:nvPr/>
        </p:nvSpPr>
        <p:spPr bwMode="auto">
          <a:xfrm>
            <a:off x="3276600" y="6400800"/>
            <a:ext cx="5867400" cy="457200"/>
          </a:xfrm>
          <a:prstGeom prst="rect">
            <a:avLst/>
          </a:prstGeom>
          <a:noFill/>
          <a:ln w="9525">
            <a:noFill/>
            <a:miter lim="800000"/>
            <a:headEnd/>
            <a:tailEnd/>
          </a:ln>
        </p:spPr>
        <p:txBody>
          <a:bodyPr/>
          <a:lstStyle/>
          <a:p>
            <a:pPr algn="r" eaLnBrk="0" hangingPunct="0"/>
            <a:r>
              <a:rPr lang="en-US" sz="1600" b="0">
                <a:solidFill>
                  <a:schemeClr val="bg1"/>
                </a:solidFill>
              </a:rPr>
              <a:t>Defence Academy</a:t>
            </a:r>
            <a:endParaRPr lang="en-US" sz="1400" b="0">
              <a:solidFill>
                <a:schemeClr val="bg1"/>
              </a:solidFill>
            </a:endParaRPr>
          </a:p>
          <a:p>
            <a:pPr algn="r" eaLnBrk="0" hangingPunct="0"/>
            <a:r>
              <a:rPr lang="en-US" sz="800" b="0">
                <a:solidFill>
                  <a:srgbClr val="DDDDDD"/>
                </a:solidFill>
              </a:rPr>
              <a:t>© Crown Copyright</a:t>
            </a:r>
            <a:endParaRPr lang="en-US" sz="1400" b="0"/>
          </a:p>
        </p:txBody>
      </p:sp>
      <p:sp>
        <p:nvSpPr>
          <p:cNvPr id="31748" name="Rectangle 5"/>
          <p:cNvSpPr>
            <a:spLocks noChangeArrowheads="1"/>
          </p:cNvSpPr>
          <p:nvPr/>
        </p:nvSpPr>
        <p:spPr bwMode="auto">
          <a:xfrm>
            <a:off x="314325" y="6400800"/>
            <a:ext cx="457200" cy="457200"/>
          </a:xfrm>
          <a:prstGeom prst="rect">
            <a:avLst/>
          </a:prstGeom>
          <a:noFill/>
          <a:ln w="9525">
            <a:noFill/>
            <a:miter lim="800000"/>
            <a:headEnd/>
            <a:tailEnd/>
          </a:ln>
        </p:spPr>
        <p:txBody>
          <a:bodyPr/>
          <a:lstStyle/>
          <a:p>
            <a:pPr eaLnBrk="0" hangingPunct="0"/>
            <a:fld id="{D1E2E5D1-8EFA-48A1-909A-52D44DBF1054}" type="slidenum">
              <a:rPr lang="en-US" b="0">
                <a:solidFill>
                  <a:schemeClr val="bg1"/>
                </a:solidFill>
              </a:rPr>
              <a:pPr eaLnBrk="0" hangingPunct="0"/>
              <a:t>6</a:t>
            </a:fld>
            <a:endParaRPr lang="en-US" sz="1400" b="0">
              <a:solidFill>
                <a:schemeClr val="bg1"/>
              </a:solidFill>
            </a:endParaRPr>
          </a:p>
        </p:txBody>
      </p:sp>
      <p:sp>
        <p:nvSpPr>
          <p:cNvPr id="31749" name="TextBox 7"/>
          <p:cNvSpPr txBox="1">
            <a:spLocks noChangeArrowheads="1"/>
          </p:cNvSpPr>
          <p:nvPr/>
        </p:nvSpPr>
        <p:spPr bwMode="auto">
          <a:xfrm rot="-1936664">
            <a:off x="-425450" y="2814638"/>
            <a:ext cx="9802813" cy="646112"/>
          </a:xfrm>
          <a:prstGeom prst="rect">
            <a:avLst/>
          </a:prstGeom>
          <a:noFill/>
          <a:ln w="9525">
            <a:noFill/>
            <a:miter lim="800000"/>
            <a:headEnd/>
            <a:tailEnd/>
          </a:ln>
        </p:spPr>
        <p:txBody>
          <a:bodyPr wrap="none">
            <a:spAutoFit/>
          </a:bodyPr>
          <a:lstStyle/>
          <a:p>
            <a:r>
              <a:rPr lang="en-GB" sz="3600">
                <a:solidFill>
                  <a:schemeClr val="bg1"/>
                </a:solidFill>
              </a:rPr>
              <a:t>Professional skills for Defence and Security</a:t>
            </a:r>
          </a:p>
        </p:txBody>
      </p:sp>
      <p:sp>
        <p:nvSpPr>
          <p:cNvPr id="31750" name="Text Box 10"/>
          <p:cNvSpPr txBox="1">
            <a:spLocks noChangeArrowheads="1"/>
          </p:cNvSpPr>
          <p:nvPr/>
        </p:nvSpPr>
        <p:spPr bwMode="auto">
          <a:xfrm>
            <a:off x="428625" y="1657350"/>
            <a:ext cx="7848600" cy="1920875"/>
          </a:xfrm>
          <a:prstGeom prst="rect">
            <a:avLst/>
          </a:prstGeom>
          <a:noFill/>
          <a:ln w="9525">
            <a:noFill/>
            <a:miter lim="800000"/>
            <a:headEnd/>
            <a:tailEnd/>
          </a:ln>
        </p:spPr>
        <p:txBody>
          <a:bodyPr>
            <a:spAutoFit/>
          </a:bodyPr>
          <a:lstStyle/>
          <a:p>
            <a:pPr>
              <a:lnSpc>
                <a:spcPct val="150000"/>
              </a:lnSpc>
              <a:spcBef>
                <a:spcPct val="50000"/>
              </a:spcBef>
            </a:pPr>
            <a:r>
              <a:rPr lang="en-GB" sz="2000"/>
              <a:t>Our vision is of a Defence Academy with a global reputation for excellence in the delivery of high-quality and relevant education, training, research and advice that is continuously improving to meet the evolving needs of Defence and Security.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smtClean="0"/>
              <a:t>Defence Academy Mission</a:t>
            </a:r>
          </a:p>
        </p:txBody>
      </p:sp>
      <p:sp>
        <p:nvSpPr>
          <p:cNvPr id="110595" name="Rectangle 3"/>
          <p:cNvSpPr>
            <a:spLocks noGrp="1" noChangeArrowheads="1"/>
          </p:cNvSpPr>
          <p:nvPr>
            <p:ph type="body" idx="1"/>
          </p:nvPr>
        </p:nvSpPr>
        <p:spPr/>
        <p:txBody>
          <a:bodyPr/>
          <a:lstStyle/>
          <a:p>
            <a:pPr>
              <a:buFont typeface="Wingdings" pitchFamily="2" charset="2"/>
              <a:buNone/>
            </a:pPr>
            <a:endParaRPr lang="en-GB" smtClean="0"/>
          </a:p>
          <a:p>
            <a:pPr>
              <a:buFont typeface="Wingdings" pitchFamily="2" charset="2"/>
              <a:buChar char="ü"/>
            </a:pPr>
            <a:r>
              <a:rPr lang="en-GB" sz="2000" smtClean="0"/>
              <a:t>To prepare people in Defence to meet the challenges of the future;</a:t>
            </a:r>
          </a:p>
          <a:p>
            <a:pPr>
              <a:buFont typeface="Wingdings" pitchFamily="2" charset="2"/>
              <a:buNone/>
            </a:pPr>
            <a:endParaRPr lang="en-GB" sz="2000" smtClean="0"/>
          </a:p>
          <a:p>
            <a:pPr>
              <a:buFont typeface="Wingdings" pitchFamily="2" charset="2"/>
              <a:buChar char="ü"/>
            </a:pPr>
            <a:r>
              <a:rPr lang="en-GB" sz="2000" smtClean="0"/>
              <a:t>To play a leading role in developing the strategic thinking capability of Defence;</a:t>
            </a:r>
          </a:p>
          <a:p>
            <a:pPr>
              <a:buFont typeface="Wingdings" pitchFamily="2" charset="2"/>
              <a:buChar char="ü"/>
            </a:pPr>
            <a:endParaRPr lang="en-GB" sz="2000" smtClean="0"/>
          </a:p>
          <a:p>
            <a:pPr>
              <a:buFont typeface="Wingdings" pitchFamily="2" charset="2"/>
              <a:buChar char="ü"/>
            </a:pPr>
            <a:r>
              <a:rPr lang="en-GB" sz="2000" smtClean="0"/>
              <a:t>To advance and promote the defence and security interests of the UK and its allies and partners through Training and Education</a:t>
            </a:r>
            <a:r>
              <a:rPr lang="en-GB" sz="2000" smtClean="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 calcmode="lin" valueType="num">
                                      <p:cBhvr additive="base">
                                        <p:cTn id="7" dur="3000" fill="hold"/>
                                        <p:tgtEl>
                                          <p:spTgt spid="110595">
                                            <p:txEl>
                                              <p:pRg st="1" end="1"/>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1105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0595">
                                            <p:txEl>
                                              <p:pRg st="3" end="3"/>
                                            </p:txEl>
                                          </p:spTgt>
                                        </p:tgtEl>
                                        <p:attrNameLst>
                                          <p:attrName>style.visibility</p:attrName>
                                        </p:attrNameLst>
                                      </p:cBhvr>
                                      <p:to>
                                        <p:strVal val="visible"/>
                                      </p:to>
                                    </p:set>
                                    <p:anim calcmode="lin" valueType="num">
                                      <p:cBhvr additive="base">
                                        <p:cTn id="13" dur="3000" fill="hold"/>
                                        <p:tgtEl>
                                          <p:spTgt spid="110595">
                                            <p:txEl>
                                              <p:pRg st="3" end="3"/>
                                            </p:txEl>
                                          </p:spTgt>
                                        </p:tgtEl>
                                        <p:attrNameLst>
                                          <p:attrName>ppt_x</p:attrName>
                                        </p:attrNameLst>
                                      </p:cBhvr>
                                      <p:tavLst>
                                        <p:tav tm="0">
                                          <p:val>
                                            <p:strVal val="0-#ppt_w/2"/>
                                          </p:val>
                                        </p:tav>
                                        <p:tav tm="100000">
                                          <p:val>
                                            <p:strVal val="#ppt_x"/>
                                          </p:val>
                                        </p:tav>
                                      </p:tavLst>
                                    </p:anim>
                                    <p:anim calcmode="lin" valueType="num">
                                      <p:cBhvr additive="base">
                                        <p:cTn id="14" dur="3000" fill="hold"/>
                                        <p:tgtEl>
                                          <p:spTgt spid="1105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0595">
                                            <p:txEl>
                                              <p:pRg st="5" end="5"/>
                                            </p:txEl>
                                          </p:spTgt>
                                        </p:tgtEl>
                                        <p:attrNameLst>
                                          <p:attrName>style.visibility</p:attrName>
                                        </p:attrNameLst>
                                      </p:cBhvr>
                                      <p:to>
                                        <p:strVal val="visible"/>
                                      </p:to>
                                    </p:set>
                                    <p:anim calcmode="lin" valueType="num">
                                      <p:cBhvr additive="base">
                                        <p:cTn id="19" dur="3000" fill="hold"/>
                                        <p:tgtEl>
                                          <p:spTgt spid="110595">
                                            <p:txEl>
                                              <p:pRg st="5" end="5"/>
                                            </p:txEl>
                                          </p:spTgt>
                                        </p:tgtEl>
                                        <p:attrNameLst>
                                          <p:attrName>ppt_x</p:attrName>
                                        </p:attrNameLst>
                                      </p:cBhvr>
                                      <p:tavLst>
                                        <p:tav tm="0">
                                          <p:val>
                                            <p:strVal val="0-#ppt_w/2"/>
                                          </p:val>
                                        </p:tav>
                                        <p:tav tm="100000">
                                          <p:val>
                                            <p:strVal val="#ppt_x"/>
                                          </p:val>
                                        </p:tav>
                                      </p:tavLst>
                                    </p:anim>
                                    <p:anim calcmode="lin" valueType="num">
                                      <p:cBhvr additive="base">
                                        <p:cTn id="20" dur="3000" fill="hold"/>
                                        <p:tgtEl>
                                          <p:spTgt spid="1105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GB" smtClean="0"/>
              <a:t>Current Context</a:t>
            </a:r>
          </a:p>
        </p:txBody>
      </p:sp>
      <p:sp>
        <p:nvSpPr>
          <p:cNvPr id="17411" name="Rectangle 3"/>
          <p:cNvSpPr>
            <a:spLocks noGrp="1" noChangeArrowheads="1"/>
          </p:cNvSpPr>
          <p:nvPr>
            <p:ph type="body" idx="1"/>
          </p:nvPr>
        </p:nvSpPr>
        <p:spPr>
          <a:xfrm>
            <a:off x="558800" y="1562100"/>
            <a:ext cx="7658100" cy="4724400"/>
          </a:xfrm>
        </p:spPr>
        <p:txBody>
          <a:bodyPr/>
          <a:lstStyle/>
          <a:p>
            <a:pPr eaLnBrk="1" hangingPunct="1">
              <a:lnSpc>
                <a:spcPct val="80000"/>
              </a:lnSpc>
            </a:pPr>
            <a:r>
              <a:rPr lang="en-GB" sz="2000" smtClean="0"/>
              <a:t>Complex security challenges and the changing role of Defence;</a:t>
            </a:r>
          </a:p>
          <a:p>
            <a:pPr eaLnBrk="1" hangingPunct="1">
              <a:lnSpc>
                <a:spcPct val="80000"/>
              </a:lnSpc>
            </a:pPr>
            <a:endParaRPr lang="en-GB" sz="2000" smtClean="0"/>
          </a:p>
          <a:p>
            <a:pPr eaLnBrk="1" hangingPunct="1">
              <a:lnSpc>
                <a:spcPct val="80000"/>
              </a:lnSpc>
            </a:pPr>
            <a:r>
              <a:rPr lang="en-GB" sz="2000" smtClean="0"/>
              <a:t>The value of training and education (people as the “asymmetric edge”);</a:t>
            </a:r>
          </a:p>
          <a:p>
            <a:pPr eaLnBrk="1" hangingPunct="1">
              <a:lnSpc>
                <a:spcPct val="80000"/>
              </a:lnSpc>
            </a:pPr>
            <a:endParaRPr lang="en-GB" sz="2000" smtClean="0"/>
          </a:p>
          <a:p>
            <a:pPr eaLnBrk="1" hangingPunct="1">
              <a:lnSpc>
                <a:spcPct val="80000"/>
              </a:lnSpc>
            </a:pPr>
            <a:r>
              <a:rPr lang="en-GB" sz="2000" smtClean="0"/>
              <a:t>The changing nature of education (including learning technologies);</a:t>
            </a:r>
          </a:p>
          <a:p>
            <a:pPr eaLnBrk="1" hangingPunct="1">
              <a:lnSpc>
                <a:spcPct val="80000"/>
              </a:lnSpc>
            </a:pPr>
            <a:endParaRPr lang="en-GB" sz="2000" smtClean="0"/>
          </a:p>
          <a:p>
            <a:pPr eaLnBrk="1" hangingPunct="1">
              <a:lnSpc>
                <a:spcPct val="80000"/>
              </a:lnSpc>
            </a:pPr>
            <a:r>
              <a:rPr lang="en-GB" sz="2000" smtClean="0"/>
              <a:t>Defence Transformation;</a:t>
            </a:r>
            <a:endParaRPr lang="en-GB" sz="2000" i="1" smtClean="0"/>
          </a:p>
          <a:p>
            <a:pPr eaLnBrk="1" hangingPunct="1">
              <a:lnSpc>
                <a:spcPct val="80000"/>
              </a:lnSpc>
            </a:pPr>
            <a:endParaRPr lang="en-GB" sz="2000" smtClean="0"/>
          </a:p>
          <a:p>
            <a:pPr eaLnBrk="1" hangingPunct="1">
              <a:lnSpc>
                <a:spcPct val="80000"/>
              </a:lnSpc>
            </a:pPr>
            <a:r>
              <a:rPr lang="en-GB" sz="2000" smtClean="0"/>
              <a:t>The financial climate.</a:t>
            </a:r>
          </a:p>
          <a:p>
            <a:pPr eaLnBrk="1" hangingPunct="1">
              <a:lnSpc>
                <a:spcPct val="80000"/>
              </a:lnSpc>
            </a:pPr>
            <a:endParaRPr lang="en-GB" sz="2000" smtClean="0"/>
          </a:p>
        </p:txBody>
      </p:sp>
      <p:sp>
        <p:nvSpPr>
          <p:cNvPr id="33796" name="Rectangle 4"/>
          <p:cNvSpPr>
            <a:spLocks noChangeArrowheads="1"/>
          </p:cNvSpPr>
          <p:nvPr/>
        </p:nvSpPr>
        <p:spPr bwMode="auto">
          <a:xfrm>
            <a:off x="3276600" y="6400800"/>
            <a:ext cx="5867400" cy="457200"/>
          </a:xfrm>
          <a:prstGeom prst="rect">
            <a:avLst/>
          </a:prstGeom>
          <a:noFill/>
          <a:ln w="9525">
            <a:noFill/>
            <a:miter lim="800000"/>
            <a:headEnd/>
            <a:tailEnd/>
          </a:ln>
        </p:spPr>
        <p:txBody>
          <a:bodyPr/>
          <a:lstStyle/>
          <a:p>
            <a:pPr algn="r" eaLnBrk="0" hangingPunct="0"/>
            <a:r>
              <a:rPr lang="en-US" sz="1600" b="0">
                <a:solidFill>
                  <a:schemeClr val="bg1"/>
                </a:solidFill>
              </a:rPr>
              <a:t>Defence Academy</a:t>
            </a:r>
            <a:endParaRPr lang="en-US" sz="1400" b="0">
              <a:solidFill>
                <a:schemeClr val="bg1"/>
              </a:solidFill>
            </a:endParaRPr>
          </a:p>
          <a:p>
            <a:pPr algn="r" eaLnBrk="0" hangingPunct="0"/>
            <a:r>
              <a:rPr lang="en-US" sz="800" b="0">
                <a:solidFill>
                  <a:srgbClr val="DDDDDD"/>
                </a:solidFill>
              </a:rPr>
              <a:t>© Crown Copyright</a:t>
            </a:r>
            <a:endParaRPr lang="en-US" sz="1400" b="0"/>
          </a:p>
        </p:txBody>
      </p:sp>
      <p:sp>
        <p:nvSpPr>
          <p:cNvPr id="33797" name="Rectangle 5"/>
          <p:cNvSpPr>
            <a:spLocks noChangeArrowheads="1"/>
          </p:cNvSpPr>
          <p:nvPr/>
        </p:nvSpPr>
        <p:spPr bwMode="auto">
          <a:xfrm>
            <a:off x="314325" y="6400800"/>
            <a:ext cx="457200" cy="457200"/>
          </a:xfrm>
          <a:prstGeom prst="rect">
            <a:avLst/>
          </a:prstGeom>
          <a:noFill/>
          <a:ln w="9525">
            <a:noFill/>
            <a:miter lim="800000"/>
            <a:headEnd/>
            <a:tailEnd/>
          </a:ln>
        </p:spPr>
        <p:txBody>
          <a:bodyPr/>
          <a:lstStyle/>
          <a:p>
            <a:pPr eaLnBrk="0" hangingPunct="0"/>
            <a:fld id="{8AC0B5A4-76C5-4EBE-A1B6-1619C6A37B3E}" type="slidenum">
              <a:rPr lang="en-US" b="0">
                <a:solidFill>
                  <a:schemeClr val="bg1"/>
                </a:solidFill>
              </a:rPr>
              <a:pPr eaLnBrk="0" hangingPunct="0"/>
              <a:t>8</a:t>
            </a:fld>
            <a:endParaRPr lang="en-US" sz="1400" b="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3000" fill="hold"/>
                                        <p:tgtEl>
                                          <p:spTgt spid="17411">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3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30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6" end="6"/>
                                            </p:txEl>
                                          </p:spTgt>
                                        </p:tgtEl>
                                        <p:attrNameLst>
                                          <p:attrName>style.visibility</p:attrName>
                                        </p:attrNameLst>
                                      </p:cBhvr>
                                      <p:to>
                                        <p:strVal val="visible"/>
                                      </p:to>
                                    </p:set>
                                    <p:anim calcmode="lin" valueType="num">
                                      <p:cBhvr additive="base">
                                        <p:cTn id="25" dur="30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174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8" end="8"/>
                                            </p:txEl>
                                          </p:spTgt>
                                        </p:tgtEl>
                                        <p:attrNameLst>
                                          <p:attrName>style.visibility</p:attrName>
                                        </p:attrNameLst>
                                      </p:cBhvr>
                                      <p:to>
                                        <p:strVal val="visible"/>
                                      </p:to>
                                    </p:set>
                                    <p:anim calcmode="lin" valueType="num">
                                      <p:cBhvr additive="base">
                                        <p:cTn id="31" dur="20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1741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z="2400" smtClean="0"/>
              <a:t>Outputs 2012/13 - Total Training Days 387,313</a:t>
            </a:r>
          </a:p>
        </p:txBody>
      </p:sp>
      <p:pic>
        <p:nvPicPr>
          <p:cNvPr id="34819" name="Picture 5"/>
          <p:cNvPicPr>
            <a:picLocks noChangeAspect="1" noChangeArrowheads="1"/>
          </p:cNvPicPr>
          <p:nvPr>
            <p:ph type="body" idx="1"/>
          </p:nvPr>
        </p:nvPicPr>
        <p:blipFill>
          <a:blip r:embed="rId2" cstate="print"/>
          <a:srcRect b="10890"/>
          <a:stretch>
            <a:fillRect/>
          </a:stretch>
        </p:blipFill>
        <p:spPr>
          <a:xfrm>
            <a:off x="1811338" y="1131888"/>
            <a:ext cx="5634037" cy="4603750"/>
          </a:xfrm>
          <a:noFill/>
        </p:spPr>
      </p:pic>
      <p:sp>
        <p:nvSpPr>
          <p:cNvPr id="34820" name="Text Box 5"/>
          <p:cNvSpPr txBox="1">
            <a:spLocks noChangeArrowheads="1"/>
          </p:cNvSpPr>
          <p:nvPr/>
        </p:nvSpPr>
        <p:spPr bwMode="auto">
          <a:xfrm>
            <a:off x="285750" y="1495425"/>
            <a:ext cx="2047875" cy="396875"/>
          </a:xfrm>
          <a:prstGeom prst="rect">
            <a:avLst/>
          </a:prstGeom>
          <a:noFill/>
          <a:ln w="9525">
            <a:noFill/>
            <a:miter lim="800000"/>
            <a:headEnd/>
            <a:tailEnd/>
          </a:ln>
        </p:spPr>
        <p:txBody>
          <a:bodyPr>
            <a:spAutoFit/>
          </a:bodyPr>
          <a:lstStyle/>
          <a:p>
            <a:pPr>
              <a:spcBef>
                <a:spcPct val="50000"/>
              </a:spcBef>
            </a:pPr>
            <a:r>
              <a:rPr lang="en-GB" sz="2000"/>
              <a:t>By activity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rgbClr val="FFCC00"/>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rgbClr val="FFCC00"/>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15817819</TotalTime>
  <Pages>85</Pages>
  <Words>1611</Words>
  <Application>Microsoft Office PowerPoint</Application>
  <PresentationFormat>On-screen Show (4:3)</PresentationFormat>
  <Paragraphs>230</Paragraphs>
  <Slides>34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ＭＳ Ｐゴシック</vt:lpstr>
      <vt:lpstr>Wingdings</vt:lpstr>
      <vt:lpstr>Times</vt:lpstr>
      <vt:lpstr>Times New Roman</vt:lpstr>
      <vt:lpstr>Comic Sans MS</vt:lpstr>
      <vt:lpstr>Calibri</vt:lpstr>
      <vt:lpstr>Blank Presentation</vt:lpstr>
      <vt:lpstr>5_Blank Presentation</vt:lpstr>
      <vt:lpstr>Slide 1</vt:lpstr>
      <vt:lpstr>In Bruges – Magic Moments</vt:lpstr>
      <vt:lpstr>Slide 3</vt:lpstr>
      <vt:lpstr>Slide 4</vt:lpstr>
      <vt:lpstr>TRAINING DELIVERY AUTHORITY (TDA) FOR C&amp;L TRAINING</vt:lpstr>
      <vt:lpstr>Slide 6</vt:lpstr>
      <vt:lpstr>Defence Academy Mission</vt:lpstr>
      <vt:lpstr>Current Context</vt:lpstr>
      <vt:lpstr>Outputs 2012/13 - Total Training Days 387,313</vt:lpstr>
      <vt:lpstr> Outputs : 2012/13 - Total Training Days 387,313  </vt:lpstr>
      <vt:lpstr>Slide 11</vt:lpstr>
      <vt:lpstr>Slide 12</vt:lpstr>
      <vt:lpstr>Slide 13</vt:lpstr>
      <vt:lpstr>The Armed Forces Chaplaincy Centre</vt:lpstr>
      <vt:lpstr>Slide 15</vt:lpstr>
      <vt:lpstr>Slide 16</vt:lpstr>
      <vt:lpstr>Slide 17</vt:lpstr>
      <vt:lpstr>Language Training - Challenges</vt:lpstr>
      <vt:lpstr>Slide 19</vt:lpstr>
      <vt:lpstr>The Defence Centre  for Languages &amp; Culture</vt:lpstr>
      <vt:lpstr>HRH Prince Michael of Kent GCVO</vt:lpstr>
      <vt:lpstr>Slide 22</vt:lpstr>
      <vt:lpstr>CORE LANGUAGES</vt:lpstr>
      <vt:lpstr>Slide 24</vt:lpstr>
      <vt:lpstr>Slide 25</vt:lpstr>
      <vt:lpstr>INTERNATIONAL DEFENCE ENGAGEMENT STRATEGY </vt:lpstr>
      <vt:lpstr>CROSS-GOVERNMENT </vt:lpstr>
      <vt:lpstr>‘If the English language made any sense, lackadaisical would have something to do with a shortage of flowers.’ Doug Larson </vt:lpstr>
      <vt:lpstr>Slide 29</vt:lpstr>
      <vt:lpstr>Slide 30</vt:lpstr>
      <vt:lpstr>Slide 31</vt:lpstr>
      <vt:lpstr>Slide 32</vt:lpstr>
      <vt:lpstr>Slide 33</vt:lpstr>
      <vt:lpstr>Slide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format</dc:title>
  <dc:creator>hewetson</dc:creator>
  <cp:lastModifiedBy>christine adamson</cp:lastModifiedBy>
  <cp:revision>1015</cp:revision>
  <cp:lastPrinted>2013-03-19T17:18:08Z</cp:lastPrinted>
  <dcterms:created xsi:type="dcterms:W3CDTF">1997-05-02T13:44:34Z</dcterms:created>
  <dcterms:modified xsi:type="dcterms:W3CDTF">2014-05-07T10:30:30Z</dcterms:modified>
</cp:coreProperties>
</file>