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5"/>
  </p:notesMasterIdLst>
  <p:sldIdLst>
    <p:sldId id="257" r:id="rId2"/>
    <p:sldId id="260" r:id="rId3"/>
    <p:sldId id="262" r:id="rId4"/>
    <p:sldId id="282" r:id="rId5"/>
    <p:sldId id="288" r:id="rId6"/>
    <p:sldId id="268" r:id="rId7"/>
    <p:sldId id="267" r:id="rId8"/>
    <p:sldId id="269" r:id="rId9"/>
    <p:sldId id="271" r:id="rId10"/>
    <p:sldId id="270" r:id="rId11"/>
    <p:sldId id="285" r:id="rId12"/>
    <p:sldId id="264" r:id="rId13"/>
    <p:sldId id="273" r:id="rId14"/>
    <p:sldId id="293" r:id="rId15"/>
    <p:sldId id="292" r:id="rId16"/>
    <p:sldId id="278" r:id="rId17"/>
    <p:sldId id="289" r:id="rId18"/>
    <p:sldId id="283" r:id="rId19"/>
    <p:sldId id="284" r:id="rId20"/>
    <p:sldId id="280" r:id="rId21"/>
    <p:sldId id="290" r:id="rId22"/>
    <p:sldId id="276" r:id="rId23"/>
    <p:sldId id="291" r:id="rId24"/>
  </p:sldIdLst>
  <p:sldSz cx="9144000" cy="6858000" type="screen4x3"/>
  <p:notesSz cx="6810375" cy="994251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18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27" autoAdjust="0"/>
  </p:normalViewPr>
  <p:slideViewPr>
    <p:cSldViewPr snapToGrid="0">
      <p:cViewPr varScale="1">
        <p:scale>
          <a:sx n="68" d="100"/>
          <a:sy n="68" d="100"/>
        </p:scale>
        <p:origin x="-12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14D65AF1-4A5D-499C-94AB-06E975FC0774}" type="datetimeFigureOut">
              <a:rPr lang="da-DK" smtClean="0"/>
              <a:pPr/>
              <a:t>06-05-2013</a:t>
            </a:fld>
            <a:endParaRPr lang="da-DK"/>
          </a:p>
        </p:txBody>
      </p:sp>
      <p:sp>
        <p:nvSpPr>
          <p:cNvPr id="4" name="Pladsholder til diasbillede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EF0BA973-30A3-4B5D-83E7-556819259DCF}" type="slidenum">
              <a:rPr lang="da-DK" smtClean="0"/>
              <a:pPr/>
              <a:t>‹nr.›</a:t>
            </a:fld>
            <a:endParaRPr lang="da-DK"/>
          </a:p>
        </p:txBody>
      </p:sp>
    </p:spTree>
    <p:extLst>
      <p:ext uri="{BB962C8B-B14F-4D97-AF65-F5344CB8AC3E}">
        <p14:creationId xmlns:p14="http://schemas.microsoft.com/office/powerpoint/2010/main" val="2062354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en.wikipedia.org/wiki/Wikipedia:Citation_needed"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cite_note-3"/><Relationship Id="rId4" Type="http://schemas.openxmlformats.org/officeDocument/2006/relationships/hyperlink" Target="http://en.wikipedia.org/w/index.php?title=Roger_Nunn&amp;action=edit&amp;redlink=1"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quod.lib.umich.edu/m/micase/"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www.helsinki.fi/englanti/elfa/elfacorpus"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err="1" smtClean="0"/>
              <a:t>Around</a:t>
            </a:r>
            <a:r>
              <a:rPr lang="da-DK" dirty="0" smtClean="0"/>
              <a:t> the </a:t>
            </a:r>
            <a:r>
              <a:rPr lang="da-DK" dirty="0" err="1" smtClean="0"/>
              <a:t>year</a:t>
            </a:r>
            <a:r>
              <a:rPr lang="da-DK" dirty="0" smtClean="0"/>
              <a:t> 400</a:t>
            </a:r>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1</a:t>
            </a:fld>
            <a:endParaRPr lang="da-DK"/>
          </a:p>
        </p:txBody>
      </p:sp>
    </p:spTree>
    <p:extLst>
      <p:ext uri="{BB962C8B-B14F-4D97-AF65-F5344CB8AC3E}">
        <p14:creationId xmlns:p14="http://schemas.microsoft.com/office/powerpoint/2010/main" val="185439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200" b="1" dirty="0" smtClean="0"/>
              <a:t>Ehrenreic</a:t>
            </a:r>
            <a:r>
              <a:rPr lang="da-DK" sz="1200" dirty="0" smtClean="0"/>
              <a:t>h undersøgte et </a:t>
            </a:r>
            <a:r>
              <a:rPr lang="da-DK" sz="1200" dirty="0" err="1" smtClean="0"/>
              <a:t>community</a:t>
            </a:r>
            <a:r>
              <a:rPr lang="da-DK" sz="1200" dirty="0" smtClean="0"/>
              <a:t> of </a:t>
            </a:r>
            <a:r>
              <a:rPr lang="da-DK" sz="1200" dirty="0" err="1" smtClean="0"/>
              <a:t>practice</a:t>
            </a:r>
            <a:r>
              <a:rPr lang="da-DK" sz="1200" dirty="0" smtClean="0"/>
              <a:t>(stort internationalt </a:t>
            </a:r>
            <a:r>
              <a:rPr lang="da-DK" sz="1200" dirty="0" err="1" smtClean="0"/>
              <a:t>firmsa</a:t>
            </a:r>
            <a:r>
              <a:rPr lang="da-DK" sz="1200" dirty="0" smtClean="0"/>
              <a:t>. Hun så hvor afslappet de tog det i sammenligning med i </a:t>
            </a:r>
            <a:r>
              <a:rPr lang="da-DK" sz="1200" dirty="0" err="1" smtClean="0"/>
              <a:t>undervisningssystemetSome</a:t>
            </a:r>
            <a:r>
              <a:rPr lang="da-DK" sz="1200" dirty="0" smtClean="0"/>
              <a:t> research </a:t>
            </a:r>
            <a:r>
              <a:rPr lang="da-DK" sz="1200" dirty="0" err="1" smtClean="0"/>
              <a:t>results</a:t>
            </a:r>
            <a:r>
              <a:rPr lang="da-DK" sz="1200" dirty="0" smtClean="0"/>
              <a:t> </a:t>
            </a:r>
            <a:r>
              <a:rPr lang="da-DK" sz="1200" dirty="0" err="1" smtClean="0"/>
              <a:t>based</a:t>
            </a:r>
            <a:r>
              <a:rPr lang="da-DK" sz="1200" dirty="0" smtClean="0"/>
              <a:t> on LF </a:t>
            </a:r>
            <a:r>
              <a:rPr lang="da-DK" sz="1200" dirty="0" err="1" smtClean="0"/>
              <a:t>corpora</a:t>
            </a:r>
            <a:endParaRPr lang="da-DK" sz="1200" dirty="0" smtClean="0"/>
          </a:p>
          <a:p>
            <a:r>
              <a:rPr lang="en-US" sz="1200" dirty="0" smtClean="0"/>
              <a:t>"a community of practice is an </a:t>
            </a:r>
            <a:r>
              <a:rPr lang="en-US" sz="1200" dirty="0" err="1" smtClean="0"/>
              <a:t>agregate</a:t>
            </a:r>
            <a:r>
              <a:rPr lang="en-US" sz="1200" dirty="0" smtClean="0"/>
              <a:t> of </a:t>
            </a:r>
            <a:r>
              <a:rPr lang="en-US" sz="1200" dirty="0" err="1" smtClean="0"/>
              <a:t>peopel</a:t>
            </a:r>
            <a:r>
              <a:rPr lang="en-US" sz="1200" dirty="0" smtClean="0"/>
              <a:t> who come together around a mutual engagement </a:t>
            </a:r>
            <a:r>
              <a:rPr lang="en-US" sz="1200" dirty="0" err="1" smtClean="0"/>
              <a:t>inan</a:t>
            </a:r>
            <a:r>
              <a:rPr lang="en-US" sz="1200" dirty="0" smtClean="0"/>
              <a:t> </a:t>
            </a:r>
            <a:r>
              <a:rPr lang="en-US" sz="1200" dirty="0" err="1" smtClean="0"/>
              <a:t>endeavour</a:t>
            </a:r>
            <a:endParaRPr lang="en-US" sz="1200" dirty="0" smtClean="0"/>
          </a:p>
          <a:p>
            <a:r>
              <a:rPr lang="da-DK" sz="1200" dirty="0" smtClean="0"/>
              <a:t>brugen af engelsk er et stort </a:t>
            </a:r>
            <a:r>
              <a:rPr lang="da-DK" sz="1200" dirty="0" err="1" smtClean="0"/>
              <a:t>issue</a:t>
            </a:r>
            <a:r>
              <a:rPr lang="da-DK" sz="1200" dirty="0" smtClean="0"/>
              <a:t>, men de siger samtidig at </a:t>
            </a:r>
            <a:r>
              <a:rPr lang="da-DK" sz="1200" dirty="0" err="1" smtClean="0"/>
              <a:t>deikke</a:t>
            </a:r>
            <a:r>
              <a:rPr lang="da-DK" sz="1200" dirty="0" smtClean="0"/>
              <a:t> tænker </a:t>
            </a:r>
            <a:r>
              <a:rPr lang="da-DK" sz="1200" dirty="0" err="1" smtClean="0"/>
              <a:t>overdet</a:t>
            </a:r>
            <a:r>
              <a:rPr lang="da-DK" sz="1200" dirty="0" smtClean="0"/>
              <a:t>, det vil altså sige, at de ikke tillægger det betydning nok til a gøre noget ved det</a:t>
            </a:r>
          </a:p>
          <a:p>
            <a:r>
              <a:rPr lang="da-DK" sz="1200" dirty="0" smtClean="0"/>
              <a:t>de finder at effektivitet er vigtigst, men de vurderer også </a:t>
            </a:r>
            <a:r>
              <a:rPr lang="da-DK" sz="1200" dirty="0" err="1" smtClean="0"/>
              <a:t>hvadder</a:t>
            </a:r>
            <a:r>
              <a:rPr lang="da-DK" sz="1200" dirty="0" smtClean="0"/>
              <a:t> er acceptabelt og har "</a:t>
            </a:r>
            <a:r>
              <a:rPr lang="da-DK" sz="1200" dirty="0" err="1" smtClean="0"/>
              <a:t>developed</a:t>
            </a:r>
            <a:r>
              <a:rPr lang="da-DK" sz="1200" dirty="0" smtClean="0"/>
              <a:t> a </a:t>
            </a:r>
            <a:r>
              <a:rPr lang="da-DK" sz="1200" dirty="0" err="1" smtClean="0"/>
              <a:t>shared</a:t>
            </a:r>
            <a:r>
              <a:rPr lang="da-DK" sz="1200" dirty="0" smtClean="0"/>
              <a:t> </a:t>
            </a:r>
            <a:r>
              <a:rPr lang="da-DK" sz="1200" dirty="0" err="1" smtClean="0"/>
              <a:t>perspective</a:t>
            </a:r>
            <a:r>
              <a:rPr lang="da-DK" sz="1200" dirty="0" smtClean="0"/>
              <a:t> on </a:t>
            </a:r>
            <a:r>
              <a:rPr lang="da-DK" sz="1200" dirty="0" err="1" smtClean="0"/>
              <a:t>what</a:t>
            </a:r>
            <a:r>
              <a:rPr lang="da-DK" sz="1200" dirty="0" smtClean="0"/>
              <a:t> </a:t>
            </a:r>
            <a:r>
              <a:rPr lang="da-DK" sz="1200" dirty="0" err="1" smtClean="0"/>
              <a:t>they</a:t>
            </a:r>
            <a:r>
              <a:rPr lang="da-DK" sz="1200" dirty="0" smtClean="0"/>
              <a:t> </a:t>
            </a:r>
            <a:r>
              <a:rPr lang="da-DK" sz="1200" dirty="0" err="1" smtClean="0"/>
              <a:t>judge</a:t>
            </a:r>
            <a:r>
              <a:rPr lang="da-DK" sz="1200" dirty="0" smtClean="0"/>
              <a:t> as </a:t>
            </a:r>
            <a:r>
              <a:rPr lang="da-DK" sz="1200" dirty="0" err="1" smtClean="0"/>
              <a:t>appropriate</a:t>
            </a:r>
            <a:r>
              <a:rPr lang="da-DK" sz="1200" dirty="0" smtClean="0"/>
              <a:t> or not</a:t>
            </a:r>
          </a:p>
          <a:p>
            <a:r>
              <a:rPr lang="en-US" sz="1200" b="1" dirty="0" smtClean="0"/>
              <a:t>"Becoming an expert member of an ELF-speaking business </a:t>
            </a:r>
            <a:r>
              <a:rPr lang="en-US" sz="1200" b="1" dirty="0" err="1" smtClean="0"/>
              <a:t>CogP</a:t>
            </a:r>
            <a:r>
              <a:rPr lang="en-US" sz="1200" b="1" dirty="0" smtClean="0"/>
              <a:t> is therefore very much about </a:t>
            </a:r>
            <a:r>
              <a:rPr lang="en-US" sz="1200" b="1" dirty="0" err="1" smtClean="0"/>
              <a:t>aquiring</a:t>
            </a:r>
            <a:r>
              <a:rPr lang="en-US" sz="1200" b="1" dirty="0" smtClean="0"/>
              <a:t> this new, enterprise-related as well as efficiency-governed notion of appropriateness concerning the use of English, no matter how far removed this may be from previous ...experience, and acting competently according to it."</a:t>
            </a:r>
            <a:endParaRPr lang="da-DK" sz="1200" dirty="0" smtClean="0"/>
          </a:p>
          <a:p>
            <a:r>
              <a:rPr lang="en-US" sz="1200" dirty="0" smtClean="0"/>
              <a:t>"testing an </a:t>
            </a:r>
            <a:r>
              <a:rPr lang="en-US" sz="1200" dirty="0" err="1" smtClean="0"/>
              <a:t>applicants's</a:t>
            </a:r>
            <a:r>
              <a:rPr lang="en-US" sz="1200" dirty="0" smtClean="0"/>
              <a:t> proficiency in English is done by asking him or her  a few questions during the job interview, which is inmost cases conducted by a group of Germans. An 'appropriate' procedure indeed, because who else would be able to judge the appropriateness of the applicant's English more competently than the members of the relevant </a:t>
            </a:r>
            <a:r>
              <a:rPr lang="en-US" sz="1200" dirty="0" err="1" smtClean="0"/>
              <a:t>CofP</a:t>
            </a:r>
            <a:r>
              <a:rPr lang="en-US" sz="1200" dirty="0" smtClean="0"/>
              <a:t>" (</a:t>
            </a:r>
          </a:p>
          <a:p>
            <a:r>
              <a:rPr lang="en-US" sz="1200" dirty="0" smtClean="0"/>
              <a:t> " There are many more ways in </a:t>
            </a:r>
            <a:r>
              <a:rPr lang="en-US" sz="1200" dirty="0" err="1" smtClean="0"/>
              <a:t>whichthe</a:t>
            </a:r>
            <a:r>
              <a:rPr lang="en-US" sz="1200" dirty="0" smtClean="0"/>
              <a:t> managers I observed act as creative change agents of </a:t>
            </a:r>
            <a:r>
              <a:rPr lang="en-US" sz="1200" dirty="0" err="1" smtClean="0"/>
              <a:t>teh</a:t>
            </a:r>
            <a:r>
              <a:rPr lang="en-US" sz="1200" dirty="0" smtClean="0"/>
              <a:t> English language. Coining and establishing new words and phrases, ad hoc meaning-making as well as culturally enriching the language by spontaneous translations and mother-tongue metaphors and idiomatic expressions are only some </a:t>
            </a:r>
            <a:r>
              <a:rPr lang="en-US" sz="1200" dirty="0" err="1" smtClean="0"/>
              <a:t>additinal</a:t>
            </a:r>
            <a:r>
              <a:rPr lang="en-US" sz="1200" dirty="0" smtClean="0"/>
              <a:t> examples of their 'pragmatic resourcefulness', which reflects their essentially pragmatic attitude towards language innovation and variation." (140)</a:t>
            </a:r>
          </a:p>
          <a:p>
            <a:r>
              <a:rPr lang="da-DK" sz="1200" dirty="0" smtClean="0"/>
              <a:t>man foretrækker dette mere åbne farvand"'</a:t>
            </a:r>
            <a:r>
              <a:rPr lang="da-DK" sz="1200" dirty="0" err="1" smtClean="0"/>
              <a:t>corporate</a:t>
            </a:r>
            <a:r>
              <a:rPr lang="da-DK" sz="1200" dirty="0" smtClean="0"/>
              <a:t> </a:t>
            </a:r>
            <a:r>
              <a:rPr lang="da-DK" sz="1200" dirty="0" err="1" smtClean="0"/>
              <a:t>cMost</a:t>
            </a:r>
            <a:r>
              <a:rPr lang="da-DK" sz="1200" dirty="0" smtClean="0"/>
              <a:t> interview partners </a:t>
            </a:r>
            <a:r>
              <a:rPr lang="da-DK" sz="1200" dirty="0" err="1" smtClean="0"/>
              <a:t>actually</a:t>
            </a:r>
            <a:r>
              <a:rPr lang="da-DK" sz="1200" dirty="0" smtClean="0"/>
              <a:t> </a:t>
            </a:r>
            <a:r>
              <a:rPr lang="da-DK" sz="1200" dirty="0" err="1" smtClean="0"/>
              <a:t>prefer</a:t>
            </a:r>
            <a:r>
              <a:rPr lang="da-DK" sz="1200" dirty="0" smtClean="0"/>
              <a:t> </a:t>
            </a:r>
            <a:r>
              <a:rPr lang="da-DK" sz="1200" dirty="0" err="1" smtClean="0"/>
              <a:t>such</a:t>
            </a:r>
            <a:r>
              <a:rPr lang="da-DK" sz="1200" dirty="0" smtClean="0"/>
              <a:t> a </a:t>
            </a:r>
            <a:r>
              <a:rPr lang="da-DK" sz="1200" dirty="0" err="1" smtClean="0"/>
              <a:t>multicultural</a:t>
            </a:r>
            <a:r>
              <a:rPr lang="da-DK" sz="1200" dirty="0" smtClean="0"/>
              <a:t> </a:t>
            </a:r>
            <a:r>
              <a:rPr lang="da-DK" sz="1200" dirty="0" err="1" smtClean="0"/>
              <a:t>mix</a:t>
            </a:r>
            <a:r>
              <a:rPr lang="da-DK" sz="1200" dirty="0" smtClean="0"/>
              <a:t> of social </a:t>
            </a:r>
            <a:r>
              <a:rPr lang="da-DK" sz="1200" dirty="0" err="1" smtClean="0"/>
              <a:t>deixis</a:t>
            </a:r>
            <a:r>
              <a:rPr lang="da-DK" sz="1200" dirty="0" smtClean="0"/>
              <a:t> to a </a:t>
            </a:r>
            <a:r>
              <a:rPr lang="da-DK" sz="1200" dirty="0" err="1" smtClean="0"/>
              <a:t>homogenized</a:t>
            </a:r>
            <a:r>
              <a:rPr lang="da-DK" sz="1200" dirty="0" smtClean="0"/>
              <a:t> approach , </a:t>
            </a:r>
            <a:r>
              <a:rPr lang="da-DK" sz="1200" dirty="0" err="1" smtClean="0"/>
              <a:t>which</a:t>
            </a:r>
            <a:r>
              <a:rPr lang="da-DK" sz="1200" dirty="0" smtClean="0"/>
              <a:t> </a:t>
            </a:r>
            <a:r>
              <a:rPr lang="da-DK" sz="1200" dirty="0" err="1" smtClean="0"/>
              <a:t>might</a:t>
            </a:r>
            <a:r>
              <a:rPr lang="da-DK" sz="1200" dirty="0" smtClean="0"/>
              <a:t> </a:t>
            </a:r>
            <a:r>
              <a:rPr lang="da-DK" sz="1200" dirty="0" err="1" smtClean="0"/>
              <a:t>be</a:t>
            </a:r>
            <a:r>
              <a:rPr lang="da-DK" sz="1200" dirty="0" smtClean="0"/>
              <a:t> </a:t>
            </a:r>
            <a:r>
              <a:rPr lang="da-DK" sz="1200" dirty="0" err="1" smtClean="0"/>
              <a:t>imposed</a:t>
            </a:r>
            <a:r>
              <a:rPr lang="da-DK" sz="1200" dirty="0" smtClean="0"/>
              <a:t> on </a:t>
            </a:r>
            <a:r>
              <a:rPr lang="da-DK" sz="1200" dirty="0" err="1" smtClean="0"/>
              <a:t>them</a:t>
            </a:r>
            <a:r>
              <a:rPr lang="da-DK" sz="1200" dirty="0" smtClean="0"/>
              <a:t> in the </a:t>
            </a:r>
            <a:r>
              <a:rPr lang="da-DK" sz="1200" dirty="0" err="1" smtClean="0"/>
              <a:t>name</a:t>
            </a:r>
            <a:r>
              <a:rPr lang="da-DK" sz="1200" dirty="0" smtClean="0"/>
              <a:t> of </a:t>
            </a:r>
            <a:r>
              <a:rPr lang="da-DK" sz="1200" dirty="0" err="1" smtClean="0"/>
              <a:t>aulture</a:t>
            </a:r>
            <a:r>
              <a:rPr lang="da-DK" sz="1200" dirty="0" smtClean="0"/>
              <a:t>'. </a:t>
            </a:r>
            <a:r>
              <a:rPr lang="da-DK" sz="1200" dirty="0" err="1" smtClean="0"/>
              <a:t>They</a:t>
            </a:r>
            <a:r>
              <a:rPr lang="da-DK" sz="1200" dirty="0" smtClean="0"/>
              <a:t> </a:t>
            </a:r>
            <a:r>
              <a:rPr lang="da-DK" sz="1200" dirty="0" err="1" smtClean="0"/>
              <a:t>prefer</a:t>
            </a:r>
            <a:r>
              <a:rPr lang="da-DK" sz="1200" dirty="0" smtClean="0"/>
              <a:t> </a:t>
            </a:r>
            <a:r>
              <a:rPr lang="da-DK" sz="1200" dirty="0" err="1" smtClean="0"/>
              <a:t>this</a:t>
            </a:r>
            <a:r>
              <a:rPr lang="da-DK" sz="1200" dirty="0" smtClean="0"/>
              <a:t> </a:t>
            </a:r>
            <a:r>
              <a:rPr lang="da-DK" sz="1200" dirty="0" err="1" smtClean="0"/>
              <a:t>authentic</a:t>
            </a:r>
            <a:r>
              <a:rPr lang="da-DK" sz="1200" dirty="0" smtClean="0"/>
              <a:t> </a:t>
            </a:r>
            <a:r>
              <a:rPr lang="da-DK" sz="1200" dirty="0" err="1" smtClean="0"/>
              <a:t>mess</a:t>
            </a:r>
            <a:r>
              <a:rPr lang="da-DK" sz="1200" dirty="0" smtClean="0"/>
              <a:t> of the </a:t>
            </a:r>
            <a:r>
              <a:rPr lang="da-DK" sz="1200" dirty="0" err="1" smtClean="0"/>
              <a:t>local</a:t>
            </a:r>
            <a:r>
              <a:rPr lang="da-DK" sz="1200" dirty="0" smtClean="0"/>
              <a:t> </a:t>
            </a:r>
            <a:r>
              <a:rPr lang="da-DK" sz="1200" dirty="0" err="1" smtClean="0"/>
              <a:t>cultures</a:t>
            </a:r>
            <a:r>
              <a:rPr lang="da-DK" sz="1200" dirty="0" smtClean="0"/>
              <a:t> </a:t>
            </a:r>
            <a:r>
              <a:rPr lang="da-DK" sz="1200" dirty="0" err="1" smtClean="0"/>
              <a:t>involved</a:t>
            </a:r>
            <a:r>
              <a:rPr lang="da-DK" sz="1200" dirty="0" smtClean="0"/>
              <a:t>." (141) Så at de ikke bruger ENL, betyder </a:t>
            </a:r>
            <a:r>
              <a:rPr lang="da-DK" sz="1200" dirty="0" err="1" smtClean="0"/>
              <a:t>påingen</a:t>
            </a:r>
            <a:r>
              <a:rPr lang="da-DK" sz="1200" dirty="0" smtClean="0"/>
              <a:t> måde, at man er i et kulturløst og kulturfrit miljø, tværtimod.</a:t>
            </a:r>
          </a:p>
          <a:p>
            <a:r>
              <a:rPr lang="da-DK" sz="1200" dirty="0" smtClean="0"/>
              <a:t>de implicerede parter </a:t>
            </a:r>
            <a:r>
              <a:rPr lang="da-DK" sz="1200" dirty="0" err="1" smtClean="0"/>
              <a:t>frostår</a:t>
            </a:r>
            <a:r>
              <a:rPr lang="da-DK" sz="1200" dirty="0" smtClean="0"/>
              <a:t> hinanden </a:t>
            </a:r>
            <a:r>
              <a:rPr lang="da-DK" sz="1200" dirty="0" err="1" smtClean="0"/>
              <a:t>udmærket,selvom</a:t>
            </a:r>
            <a:r>
              <a:rPr lang="da-DK" sz="1200" dirty="0" smtClean="0"/>
              <a:t> en </a:t>
            </a:r>
            <a:r>
              <a:rPr lang="da-DK" sz="1200" dirty="0" err="1" smtClean="0"/>
              <a:t>udenfrotående</a:t>
            </a:r>
            <a:r>
              <a:rPr lang="da-DK" sz="1200" dirty="0" smtClean="0"/>
              <a:t> (for eksempel en </a:t>
            </a:r>
            <a:r>
              <a:rPr lang="da-DK" sz="1200" dirty="0" err="1" smtClean="0"/>
              <a:t>linguis</a:t>
            </a:r>
            <a:r>
              <a:rPr lang="da-DK" sz="1200" dirty="0" smtClean="0"/>
              <a:t>) slet ikke forstår det og tolker deres </a:t>
            </a:r>
            <a:r>
              <a:rPr lang="da-DK" sz="1200" dirty="0" err="1" smtClean="0"/>
              <a:t>samtakle</a:t>
            </a:r>
            <a:r>
              <a:rPr lang="da-DK" sz="1200" dirty="0" smtClean="0"/>
              <a:t> som noget der mangler </a:t>
            </a:r>
            <a:r>
              <a:rPr lang="da-DK" sz="1200" dirty="0" err="1" smtClean="0"/>
              <a:t>noeget</a:t>
            </a:r>
            <a:r>
              <a:rPr lang="da-DK" sz="1200" dirty="0" smtClean="0"/>
              <a:t> </a:t>
            </a:r>
            <a:r>
              <a:rPr lang="da-DK" sz="1200" dirty="0" err="1" smtClean="0"/>
              <a:t>avoidance</a:t>
            </a:r>
            <a:r>
              <a:rPr lang="da-DK" sz="1200" dirty="0" smtClean="0"/>
              <a:t> og den slags, men de har ikke brug for det, forståelsen er der gennem deres </a:t>
            </a:r>
            <a:r>
              <a:rPr lang="da-DK" sz="1200" dirty="0" err="1" smtClean="0"/>
              <a:t>cofp</a:t>
            </a:r>
            <a:endParaRPr lang="da-DK" sz="1200" dirty="0" smtClean="0"/>
          </a:p>
          <a:p>
            <a:r>
              <a:rPr lang="da-DK" sz="1200" dirty="0" smtClean="0"/>
              <a:t>- so </a:t>
            </a:r>
            <a:r>
              <a:rPr lang="da-DK" sz="1200" dirty="0" err="1" smtClean="0"/>
              <a:t>what's</a:t>
            </a:r>
            <a:r>
              <a:rPr lang="da-DK" sz="1200" dirty="0" smtClean="0"/>
              <a:t> the </a:t>
            </a:r>
            <a:r>
              <a:rPr lang="da-DK" sz="1200" dirty="0" err="1" smtClean="0"/>
              <a:t>fuss</a:t>
            </a:r>
            <a:r>
              <a:rPr lang="da-DK" sz="1200" dirty="0" smtClean="0"/>
              <a:t> </a:t>
            </a:r>
            <a:r>
              <a:rPr lang="da-DK" sz="1200" dirty="0" err="1" smtClean="0"/>
              <a:t>about</a:t>
            </a:r>
            <a:r>
              <a:rPr lang="da-DK" sz="1200" dirty="0" smtClean="0"/>
              <a:t>, som Ehrenreich siger side 145</a:t>
            </a:r>
          </a:p>
          <a:p>
            <a:endParaRPr lang="da-DK" dirty="0" smtClean="0"/>
          </a:p>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10</a:t>
            </a:fld>
            <a:endParaRPr lang="da-DK"/>
          </a:p>
        </p:txBody>
      </p:sp>
    </p:spTree>
    <p:extLst>
      <p:ext uri="{BB962C8B-B14F-4D97-AF65-F5344CB8AC3E}">
        <p14:creationId xmlns:p14="http://schemas.microsoft.com/office/powerpoint/2010/main" val="1596629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In </a:t>
            </a:r>
            <a:r>
              <a:rPr lang="da-DK" dirty="0" err="1" smtClean="0"/>
              <a:t>stead</a:t>
            </a:r>
            <a:r>
              <a:rPr lang="da-DK" dirty="0" smtClean="0"/>
              <a:t> of </a:t>
            </a:r>
            <a:r>
              <a:rPr lang="da-DK" dirty="0" err="1" smtClean="0"/>
              <a:t>talking</a:t>
            </a:r>
            <a:r>
              <a:rPr lang="da-DK" dirty="0" smtClean="0"/>
              <a:t> </a:t>
            </a:r>
            <a:r>
              <a:rPr lang="da-DK" dirty="0" err="1" smtClean="0"/>
              <a:t>abouyt</a:t>
            </a:r>
            <a:r>
              <a:rPr lang="da-DK" baseline="0" dirty="0" smtClean="0"/>
              <a:t> </a:t>
            </a:r>
            <a:r>
              <a:rPr lang="da-DK" baseline="0" dirty="0" err="1" smtClean="0"/>
              <a:t>native</a:t>
            </a:r>
            <a:r>
              <a:rPr lang="da-DK" baseline="0" dirty="0" smtClean="0"/>
              <a:t> speakers </a:t>
            </a:r>
            <a:r>
              <a:rPr lang="da-DK" baseline="0" dirty="0" err="1" smtClean="0"/>
              <a:t>we</a:t>
            </a:r>
            <a:r>
              <a:rPr lang="da-DK" baseline="0" dirty="0" smtClean="0"/>
              <a:t> </a:t>
            </a:r>
            <a:r>
              <a:rPr lang="da-DK" baseline="0" dirty="0" err="1" smtClean="0"/>
              <a:t>might</a:t>
            </a:r>
            <a:r>
              <a:rPr lang="da-DK" baseline="0" dirty="0" smtClean="0"/>
              <a:t> talk </a:t>
            </a:r>
            <a:r>
              <a:rPr lang="da-DK" baseline="0" dirty="0" err="1" smtClean="0"/>
              <a:t>about</a:t>
            </a:r>
            <a:r>
              <a:rPr lang="da-DK" baseline="0" dirty="0" smtClean="0"/>
              <a:t> </a:t>
            </a:r>
            <a:r>
              <a:rPr lang="da-DK" baseline="0" dirty="0" err="1" smtClean="0"/>
              <a:t>experts</a:t>
            </a:r>
            <a:endParaRPr lang="da-DK" baseline="0" dirty="0" smtClean="0"/>
          </a:p>
          <a:p>
            <a:r>
              <a:rPr lang="da-DK" sz="1200" dirty="0" err="1" smtClean="0"/>
              <a:t>seRampton</a:t>
            </a:r>
            <a:r>
              <a:rPr lang="da-DK" sz="1200" dirty="0" smtClean="0"/>
              <a:t>, der foretrækker begrebet </a:t>
            </a:r>
            <a:r>
              <a:rPr lang="da-DK" sz="1200" dirty="0" err="1" smtClean="0"/>
              <a:t>expertise</a:t>
            </a:r>
            <a:r>
              <a:rPr lang="da-DK" sz="1200" dirty="0" smtClean="0"/>
              <a:t> frem for </a:t>
            </a:r>
            <a:r>
              <a:rPr lang="da-DK" sz="1200" dirty="0" err="1" smtClean="0"/>
              <a:t>native</a:t>
            </a:r>
            <a:r>
              <a:rPr lang="da-DK" sz="1200" dirty="0" smtClean="0"/>
              <a:t> speaker standard, det er ganske godt i ELT journal, 44: 97-101, 1990,dette citat fra p 98-9:</a:t>
            </a:r>
          </a:p>
          <a:p>
            <a:pPr lvl="0"/>
            <a:r>
              <a:rPr lang="en-GB" sz="1200" dirty="0" smtClean="0"/>
              <a:t>Although they </a:t>
            </a:r>
            <a:r>
              <a:rPr lang="en-GB" sz="1200" dirty="0" err="1" smtClean="0"/>
              <a:t>oftn</a:t>
            </a:r>
            <a:r>
              <a:rPr lang="en-GB" sz="1200" dirty="0" smtClean="0"/>
              <a:t> do, experts do not have to feel close to what they know about. </a:t>
            </a:r>
            <a:r>
              <a:rPr lang="da-DK" sz="1200" dirty="0" err="1" smtClean="0"/>
              <a:t>Expertise</a:t>
            </a:r>
            <a:r>
              <a:rPr lang="da-DK" sz="1200" dirty="0" smtClean="0"/>
              <a:t> is </a:t>
            </a:r>
            <a:r>
              <a:rPr lang="da-DK" sz="1200" dirty="0" err="1" smtClean="0"/>
              <a:t>different</a:t>
            </a:r>
            <a:r>
              <a:rPr lang="da-DK" sz="1200" dirty="0" smtClean="0"/>
              <a:t> from </a:t>
            </a:r>
            <a:r>
              <a:rPr lang="da-DK" sz="1200" dirty="0" err="1" smtClean="0"/>
              <a:t>identification</a:t>
            </a:r>
            <a:r>
              <a:rPr lang="da-DK" sz="1200" dirty="0" smtClean="0"/>
              <a:t>.</a:t>
            </a:r>
          </a:p>
          <a:p>
            <a:pPr lvl="0"/>
            <a:r>
              <a:rPr lang="en-GB" sz="1200" dirty="0" smtClean="0"/>
              <a:t>Expertise is learned, not fixed or innate</a:t>
            </a:r>
            <a:endParaRPr lang="da-DK" sz="1200" dirty="0" smtClean="0"/>
          </a:p>
          <a:p>
            <a:pPr lvl="0"/>
            <a:r>
              <a:rPr lang="en-GB" sz="1200" dirty="0" smtClean="0"/>
              <a:t>Expertise is relative, One person’s expert is another person’s fool.</a:t>
            </a:r>
            <a:endParaRPr lang="da-DK" sz="1200" dirty="0" smtClean="0"/>
          </a:p>
          <a:p>
            <a:pPr lvl="0"/>
            <a:r>
              <a:rPr lang="en-GB" sz="1200" dirty="0" smtClean="0"/>
              <a:t>Expertise is partial. People can be  expert in several fields, but they are never omniscient.</a:t>
            </a:r>
            <a:endParaRPr lang="da-DK" sz="1200" dirty="0" smtClean="0"/>
          </a:p>
          <a:p>
            <a:pPr lvl="0"/>
            <a:r>
              <a:rPr lang="en-GB" sz="1200" dirty="0" smtClean="0"/>
              <a:t>To achieve expertise, one goes through processes of certification , in which </a:t>
            </a:r>
            <a:r>
              <a:rPr lang="en-GB" sz="1200" dirty="0" err="1" smtClean="0"/>
              <a:t>oneis</a:t>
            </a:r>
            <a:r>
              <a:rPr lang="en-GB" sz="1200" dirty="0" smtClean="0"/>
              <a:t> judged by other people. </a:t>
            </a:r>
            <a:r>
              <a:rPr lang="da-DK" sz="1200" dirty="0" err="1" smtClean="0"/>
              <a:t>Their</a:t>
            </a:r>
            <a:r>
              <a:rPr lang="da-DK" sz="1200" dirty="0" smtClean="0"/>
              <a:t> standards of </a:t>
            </a:r>
            <a:r>
              <a:rPr lang="da-DK" sz="1200" dirty="0" err="1" smtClean="0"/>
              <a:t>asssessment</a:t>
            </a:r>
            <a:r>
              <a:rPr lang="da-DK" sz="1200" dirty="0" smtClean="0"/>
              <a:t> </a:t>
            </a:r>
            <a:r>
              <a:rPr lang="da-DK" sz="1200" dirty="0" err="1" smtClean="0"/>
              <a:t>can</a:t>
            </a:r>
            <a:r>
              <a:rPr lang="da-DK" sz="1200" dirty="0" smtClean="0"/>
              <a:t> </a:t>
            </a:r>
            <a:r>
              <a:rPr lang="da-DK" sz="1200" dirty="0" err="1" smtClean="0"/>
              <a:t>be</a:t>
            </a:r>
            <a:r>
              <a:rPr lang="da-DK" sz="1200" dirty="0" smtClean="0"/>
              <a:t> </a:t>
            </a:r>
            <a:r>
              <a:rPr lang="da-DK" sz="1200" dirty="0" err="1" smtClean="0"/>
              <a:t>reviewed</a:t>
            </a:r>
            <a:r>
              <a:rPr lang="da-DK" sz="1200" dirty="0" smtClean="0"/>
              <a:t> </a:t>
            </a:r>
            <a:r>
              <a:rPr lang="da-DK" sz="1200" dirty="0" err="1" smtClean="0"/>
              <a:t>anddisputed</a:t>
            </a:r>
            <a:r>
              <a:rPr lang="da-DK" sz="1200" dirty="0" smtClean="0"/>
              <a:t>.</a:t>
            </a:r>
          </a:p>
          <a:p>
            <a:r>
              <a:rPr lang="da-DK" sz="1200" dirty="0" smtClean="0"/>
              <a:t>(citeret her p 30). </a:t>
            </a:r>
          </a:p>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11</a:t>
            </a:fld>
            <a:endParaRPr lang="da-DK"/>
          </a:p>
        </p:txBody>
      </p:sp>
    </p:spTree>
    <p:extLst>
      <p:ext uri="{BB962C8B-B14F-4D97-AF65-F5344CB8AC3E}">
        <p14:creationId xmlns:p14="http://schemas.microsoft.com/office/powerpoint/2010/main" val="1710618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Ad A Things </a:t>
            </a:r>
            <a:r>
              <a:rPr lang="da-DK" dirty="0" err="1" smtClean="0"/>
              <a:t>are</a:t>
            </a:r>
            <a:r>
              <a:rPr lang="da-DK" dirty="0" smtClean="0"/>
              <a:t> not </a:t>
            </a:r>
            <a:r>
              <a:rPr lang="da-DK" dirty="0" err="1" smtClean="0"/>
              <a:t>always</a:t>
            </a:r>
            <a:r>
              <a:rPr lang="da-DK" dirty="0" smtClean="0"/>
              <a:t> so </a:t>
            </a:r>
            <a:r>
              <a:rPr lang="da-DK" dirty="0" err="1" smtClean="0"/>
              <a:t>easy</a:t>
            </a:r>
            <a:endParaRPr lang="da-DK" dirty="0" smtClean="0"/>
          </a:p>
          <a:p>
            <a:r>
              <a:rPr lang="da-DK" dirty="0" err="1" smtClean="0"/>
              <a:t>Why</a:t>
            </a:r>
            <a:r>
              <a:rPr lang="da-DK" baseline="0" dirty="0" smtClean="0"/>
              <a:t> </a:t>
            </a:r>
            <a:r>
              <a:rPr lang="da-DK" baseline="0" dirty="0" err="1" smtClean="0"/>
              <a:t>should</a:t>
            </a:r>
            <a:r>
              <a:rPr lang="da-DK" baseline="0" dirty="0" smtClean="0"/>
              <a:t> </a:t>
            </a:r>
            <a:r>
              <a:rPr lang="da-DK" baseline="0" dirty="0" err="1" smtClean="0"/>
              <a:t>they</a:t>
            </a:r>
            <a:r>
              <a:rPr lang="da-DK" baseline="0" dirty="0" smtClean="0"/>
              <a:t> </a:t>
            </a:r>
            <a:r>
              <a:rPr lang="da-DK" baseline="0" dirty="0" err="1" smtClean="0"/>
              <a:t>want</a:t>
            </a:r>
            <a:r>
              <a:rPr lang="da-DK" baseline="0" dirty="0" smtClean="0"/>
              <a:t> to </a:t>
            </a:r>
            <a:r>
              <a:rPr lang="da-DK" baseline="0" dirty="0" err="1" smtClean="0"/>
              <a:t>undertstand</a:t>
            </a:r>
            <a:r>
              <a:rPr lang="da-DK" baseline="0" dirty="0" smtClean="0"/>
              <a:t> </a:t>
            </a:r>
            <a:r>
              <a:rPr lang="da-DK" baseline="0" dirty="0" err="1" smtClean="0"/>
              <a:t>us</a:t>
            </a:r>
            <a:r>
              <a:rPr lang="da-DK" baseline="0" dirty="0" smtClean="0"/>
              <a:t>, </a:t>
            </a:r>
            <a:r>
              <a:rPr lang="da-DK" baseline="0" dirty="0" err="1" smtClean="0"/>
              <a:t>what’s</a:t>
            </a:r>
            <a:r>
              <a:rPr lang="da-DK" baseline="0" dirty="0" smtClean="0"/>
              <a:t> in it for </a:t>
            </a:r>
            <a:r>
              <a:rPr lang="da-DK" baseline="0" dirty="0" err="1" smtClean="0"/>
              <a:t>them</a:t>
            </a:r>
            <a:endParaRPr lang="da-DK" baseline="0" dirty="0" smtClean="0"/>
          </a:p>
          <a:p>
            <a:r>
              <a:rPr lang="da-DK" baseline="0" dirty="0" smtClean="0"/>
              <a:t>If </a:t>
            </a:r>
            <a:r>
              <a:rPr lang="da-DK" baseline="0" dirty="0" err="1" smtClean="0"/>
              <a:t>you</a:t>
            </a:r>
            <a:r>
              <a:rPr lang="da-DK" baseline="0" dirty="0" smtClean="0"/>
              <a:t> look at </a:t>
            </a:r>
            <a:r>
              <a:rPr lang="da-DK" baseline="0" dirty="0" err="1" smtClean="0"/>
              <a:t>some</a:t>
            </a:r>
            <a:r>
              <a:rPr lang="da-DK" baseline="0" dirty="0" smtClean="0"/>
              <a:t> research  (for </a:t>
            </a:r>
            <a:r>
              <a:rPr lang="da-DK" baseline="0" dirty="0" err="1" smtClean="0"/>
              <a:t>instance</a:t>
            </a:r>
            <a:r>
              <a:rPr lang="da-DK" baseline="0" dirty="0" smtClean="0"/>
              <a:t> Wolff 1950) </a:t>
            </a:r>
          </a:p>
          <a:p>
            <a:r>
              <a:rPr lang="da-DK" dirty="0" smtClean="0"/>
              <a:t>En undersøgelse af  attituder til sprog ( Wolff 1950) viste at to grupper med meget ens afrikanske sprog havde helt forskellige opfattelser af de to sprogs forhold til hinanden. Den stærke majoritetsgruppe, der ser ned på minoritetsgruppen , siger at de intet kan forstå af hvad den anden gruppe siger. Mens den foragtede minoritet </a:t>
            </a:r>
            <a:r>
              <a:rPr lang="da-DK" dirty="0" err="1" smtClean="0"/>
              <a:t>soger</a:t>
            </a:r>
            <a:r>
              <a:rPr lang="da-DK" dirty="0" smtClean="0"/>
              <a:t>, at de forstår hvert ord af det sprog de andre bruger.</a:t>
            </a:r>
          </a:p>
          <a:p>
            <a:r>
              <a:rPr lang="da-DK" dirty="0" smtClean="0"/>
              <a:t>Det minder om situationen mellem svenskere og danskere. Enhver Stockholmer med respekt for sig selv, der har den mening at danskere ikke er helt så fine som svenskere,  siger at han ikke kan forstå dansk. Noget der er helt latterlig i danske ører, fordi vi jo ved at vi er meget bedre end svenskerne.</a:t>
            </a:r>
          </a:p>
          <a:p>
            <a:r>
              <a:rPr lang="da-DK" dirty="0" smtClean="0"/>
              <a:t>Og det kunne måske svare til At englændere påstår at de ikke kan </a:t>
            </a:r>
            <a:r>
              <a:rPr lang="da-DK" dirty="0" err="1" smtClean="0"/>
              <a:t>fprtå</a:t>
            </a:r>
            <a:r>
              <a:rPr lang="da-DK" dirty="0" smtClean="0"/>
              <a:t> hvad udlændinge siger, de sætter et fåret ansigt op, som om det man sagde var aldeles tosset, noget der ikke sker mellem non-</a:t>
            </a:r>
            <a:r>
              <a:rPr lang="da-DK" dirty="0" err="1" smtClean="0"/>
              <a:t>natives</a:t>
            </a:r>
            <a:endParaRPr lang="da-DK" dirty="0" smtClean="0"/>
          </a:p>
          <a:p>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dirty="0" err="1" smtClean="0"/>
              <a:t>Disemposer</a:t>
            </a:r>
            <a:r>
              <a:rPr lang="da-DK" dirty="0" smtClean="0"/>
              <a:t> the </a:t>
            </a:r>
            <a:r>
              <a:rPr lang="da-DK" dirty="0" err="1" smtClean="0"/>
              <a:t>native</a:t>
            </a:r>
            <a:r>
              <a:rPr lang="da-DK" dirty="0" smtClean="0"/>
              <a:t> speaker</a:t>
            </a:r>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Ad B</a:t>
            </a:r>
          </a:p>
          <a:p>
            <a:pPr marL="0" indent="0">
              <a:buFont typeface="+mj-lt"/>
              <a:buNone/>
            </a:pPr>
            <a:r>
              <a:rPr lang="da-DK" dirty="0" smtClean="0"/>
              <a:t>The </a:t>
            </a:r>
            <a:r>
              <a:rPr lang="da-DK" dirty="0" err="1" smtClean="0"/>
              <a:t>world</a:t>
            </a:r>
            <a:r>
              <a:rPr lang="da-DK" dirty="0" smtClean="0"/>
              <a:t> in </a:t>
            </a:r>
            <a:r>
              <a:rPr lang="da-DK" dirty="0" err="1" smtClean="0"/>
              <a:t>which</a:t>
            </a:r>
            <a:r>
              <a:rPr lang="da-DK" dirty="0" smtClean="0"/>
              <a:t>  (the ELF speakers) </a:t>
            </a:r>
            <a:r>
              <a:rPr lang="da-DK" dirty="0" err="1" smtClean="0"/>
              <a:t>operate</a:t>
            </a:r>
            <a:r>
              <a:rPr lang="da-DK" dirty="0" smtClean="0"/>
              <a:t>  is </a:t>
            </a:r>
            <a:r>
              <a:rPr lang="da-DK" dirty="0" err="1" smtClean="0"/>
              <a:t>one</a:t>
            </a:r>
            <a:r>
              <a:rPr lang="da-DK" dirty="0" smtClean="0"/>
              <a:t> </a:t>
            </a:r>
            <a:r>
              <a:rPr lang="da-DK" dirty="0" err="1" smtClean="0"/>
              <a:t>where</a:t>
            </a:r>
            <a:r>
              <a:rPr lang="da-DK" dirty="0" smtClean="0"/>
              <a:t> </a:t>
            </a:r>
            <a:r>
              <a:rPr lang="da-DK" dirty="0" err="1" smtClean="0"/>
              <a:t>linguistic</a:t>
            </a:r>
            <a:r>
              <a:rPr lang="da-DK" dirty="0" smtClean="0"/>
              <a:t> </a:t>
            </a:r>
            <a:r>
              <a:rPr lang="da-DK" dirty="0" err="1" smtClean="0"/>
              <a:t>neo-imperialism</a:t>
            </a:r>
            <a:r>
              <a:rPr lang="da-DK" dirty="0" smtClean="0"/>
              <a:t> </a:t>
            </a:r>
            <a:r>
              <a:rPr lang="da-DK" dirty="0" err="1" smtClean="0"/>
              <a:t>maintains</a:t>
            </a:r>
            <a:r>
              <a:rPr lang="da-DK" dirty="0" smtClean="0"/>
              <a:t> </a:t>
            </a:r>
            <a:r>
              <a:rPr lang="da-DK" dirty="0" err="1" smtClean="0"/>
              <a:t>inequalities</a:t>
            </a:r>
            <a:r>
              <a:rPr lang="da-DK" dirty="0" smtClean="0"/>
              <a:t> </a:t>
            </a:r>
            <a:r>
              <a:rPr lang="da-DK" dirty="0" err="1" smtClean="0"/>
              <a:t>between</a:t>
            </a:r>
            <a:r>
              <a:rPr lang="da-DK" dirty="0" smtClean="0"/>
              <a:t> speakers of English and </a:t>
            </a:r>
            <a:r>
              <a:rPr lang="da-DK" dirty="0" err="1" smtClean="0"/>
              <a:t>other</a:t>
            </a:r>
            <a:r>
              <a:rPr lang="da-DK" dirty="0" smtClean="0"/>
              <a:t> </a:t>
            </a:r>
            <a:r>
              <a:rPr lang="da-DK" dirty="0" err="1" smtClean="0"/>
              <a:t>languages</a:t>
            </a:r>
            <a:r>
              <a:rPr lang="da-DK" dirty="0" smtClean="0"/>
              <a:t>, </a:t>
            </a:r>
            <a:r>
              <a:rPr lang="da-DK" dirty="0" err="1" smtClean="0"/>
              <a:t>within</a:t>
            </a:r>
            <a:r>
              <a:rPr lang="da-DK" dirty="0" smtClean="0"/>
              <a:t> a </a:t>
            </a:r>
            <a:r>
              <a:rPr lang="da-DK" dirty="0" err="1" smtClean="0"/>
              <a:t>framework</a:t>
            </a:r>
            <a:r>
              <a:rPr lang="da-DK" dirty="0" smtClean="0"/>
              <a:t> of </a:t>
            </a:r>
            <a:r>
              <a:rPr lang="da-DK" dirty="0" err="1" smtClean="0"/>
              <a:t>exploitative</a:t>
            </a:r>
            <a:r>
              <a:rPr lang="da-DK" dirty="0" smtClean="0"/>
              <a:t> </a:t>
            </a:r>
            <a:r>
              <a:rPr lang="da-DK" dirty="0" err="1" smtClean="0"/>
              <a:t>dominance</a:t>
            </a:r>
            <a:r>
              <a:rPr lang="da-DK" dirty="0" smtClean="0"/>
              <a:t>, </a:t>
            </a:r>
            <a:r>
              <a:rPr lang="da-DK" dirty="0" err="1" smtClean="0"/>
              <a:t>through</a:t>
            </a:r>
            <a:r>
              <a:rPr lang="da-DK" dirty="0" smtClean="0"/>
              <a:t> penetration, fragmentation, </a:t>
            </a:r>
            <a:r>
              <a:rPr lang="da-DK" dirty="0" err="1" smtClean="0"/>
              <a:t>marginalisation</a:t>
            </a:r>
            <a:r>
              <a:rPr lang="da-DK" dirty="0" smtClean="0"/>
              <a:t>, and </a:t>
            </a:r>
            <a:r>
              <a:rPr lang="da-DK" dirty="0" err="1" smtClean="0"/>
              <a:t>supremacist</a:t>
            </a:r>
            <a:r>
              <a:rPr lang="da-DK" dirty="0" smtClean="0"/>
              <a:t> </a:t>
            </a:r>
            <a:r>
              <a:rPr lang="da-DK" dirty="0" err="1" smtClean="0"/>
              <a:t>ideologies</a:t>
            </a:r>
            <a:r>
              <a:rPr lang="da-DK" dirty="0" smtClean="0"/>
              <a:t> in </a:t>
            </a:r>
            <a:r>
              <a:rPr lang="da-DK" dirty="0" err="1" smtClean="0"/>
              <a:t>discourse</a:t>
            </a:r>
            <a:r>
              <a:rPr lang="da-DK" dirty="0" smtClean="0"/>
              <a:t>, </a:t>
            </a:r>
            <a:r>
              <a:rPr lang="da-DK" dirty="0" err="1" smtClean="0"/>
              <a:t>much</a:t>
            </a:r>
            <a:r>
              <a:rPr lang="da-DK" dirty="0" smtClean="0"/>
              <a:t> as in </a:t>
            </a:r>
            <a:r>
              <a:rPr lang="da-DK" dirty="0" err="1" smtClean="0"/>
              <a:t>earlier</a:t>
            </a:r>
            <a:r>
              <a:rPr lang="da-DK" dirty="0" smtClean="0"/>
              <a:t> </a:t>
            </a:r>
            <a:r>
              <a:rPr lang="da-DK" dirty="0" err="1" smtClean="0"/>
              <a:t>linguistic</a:t>
            </a:r>
            <a:r>
              <a:rPr lang="da-DK" dirty="0" smtClean="0"/>
              <a:t> </a:t>
            </a:r>
            <a:r>
              <a:rPr lang="da-DK" dirty="0" err="1" smtClean="0"/>
              <a:t>imperialism</a:t>
            </a:r>
            <a:r>
              <a:rPr lang="da-DK" dirty="0" smtClean="0"/>
              <a:t>. (</a:t>
            </a:r>
            <a:r>
              <a:rPr lang="da-DK" dirty="0" err="1" smtClean="0"/>
              <a:t>Philipsson</a:t>
            </a:r>
            <a:r>
              <a:rPr lang="da-DK" dirty="0" smtClean="0"/>
              <a:t> , 2006)</a:t>
            </a:r>
          </a:p>
          <a:p>
            <a:pPr marL="0" indent="0">
              <a:buFont typeface="+mj-lt"/>
              <a:buNone/>
            </a:pPr>
            <a:endParaRPr lang="da-DK" dirty="0" smtClean="0"/>
          </a:p>
          <a:p>
            <a:pPr marL="0" indent="0">
              <a:buFont typeface="+mj-lt"/>
              <a:buNone/>
            </a:pPr>
            <a:r>
              <a:rPr lang="da-DK" dirty="0" smtClean="0"/>
              <a:t>Ad C</a:t>
            </a:r>
          </a:p>
          <a:p>
            <a:pPr marL="0" marR="0" indent="0" algn="l" defTabSz="914400" rtl="0" eaLnBrk="1" fontAlgn="auto" latinLnBrk="0" hangingPunct="1">
              <a:lnSpc>
                <a:spcPct val="100000"/>
              </a:lnSpc>
              <a:spcBef>
                <a:spcPts val="0"/>
              </a:spcBef>
              <a:spcAft>
                <a:spcPts val="0"/>
              </a:spcAft>
              <a:buClrTx/>
              <a:buSzTx/>
              <a:buFont typeface="+mj-lt"/>
              <a:buNone/>
              <a:tabLst/>
              <a:defRPr/>
            </a:pPr>
            <a:r>
              <a:rPr lang="da-DK" dirty="0" smtClean="0"/>
              <a:t>As ELF </a:t>
            </a:r>
            <a:r>
              <a:rPr lang="da-DK" dirty="0" err="1" smtClean="0"/>
              <a:t>diverges</a:t>
            </a:r>
            <a:r>
              <a:rPr lang="da-DK" dirty="0" smtClean="0"/>
              <a:t> </a:t>
            </a:r>
            <a:r>
              <a:rPr lang="da-DK" dirty="0" err="1" smtClean="0"/>
              <a:t>further</a:t>
            </a:r>
            <a:r>
              <a:rPr lang="da-DK" dirty="0" smtClean="0"/>
              <a:t> from standard </a:t>
            </a:r>
            <a:r>
              <a:rPr lang="da-DK" dirty="0" err="1" smtClean="0"/>
              <a:t>varieties</a:t>
            </a:r>
            <a:r>
              <a:rPr lang="da-DK" dirty="0" smtClean="0"/>
              <a:t> in the UK, the US, </a:t>
            </a:r>
            <a:r>
              <a:rPr lang="da-DK" dirty="0" err="1" smtClean="0"/>
              <a:t>Ireland</a:t>
            </a:r>
            <a:r>
              <a:rPr lang="da-DK" dirty="0" smtClean="0"/>
              <a:t> or Australia, </a:t>
            </a:r>
            <a:r>
              <a:rPr lang="da-DK" dirty="0" err="1" smtClean="0"/>
              <a:t>these</a:t>
            </a:r>
            <a:r>
              <a:rPr lang="da-DK" dirty="0" smtClean="0"/>
              <a:t> </a:t>
            </a:r>
            <a:r>
              <a:rPr lang="da-DK" dirty="0" err="1" smtClean="0"/>
              <a:t>countries</a:t>
            </a:r>
            <a:r>
              <a:rPr lang="da-DK" dirty="0" smtClean="0"/>
              <a:t> </a:t>
            </a:r>
            <a:r>
              <a:rPr lang="da-DK" dirty="0" err="1" smtClean="0"/>
              <a:t>too</a:t>
            </a:r>
            <a:r>
              <a:rPr lang="da-DK" dirty="0" smtClean="0"/>
              <a:t> </a:t>
            </a:r>
            <a:r>
              <a:rPr lang="da-DK" dirty="0" err="1" smtClean="0"/>
              <a:t>could</a:t>
            </a:r>
            <a:r>
              <a:rPr lang="da-DK" dirty="0" smtClean="0"/>
              <a:t> </a:t>
            </a:r>
            <a:r>
              <a:rPr lang="da-DK" dirty="0" err="1" smtClean="0"/>
              <a:t>become</a:t>
            </a:r>
            <a:r>
              <a:rPr lang="da-DK" dirty="0" smtClean="0"/>
              <a:t> </a:t>
            </a:r>
            <a:r>
              <a:rPr lang="da-DK" dirty="0" err="1" smtClean="0"/>
              <a:t>diglossic</a:t>
            </a:r>
            <a:r>
              <a:rPr lang="da-DK" dirty="0" smtClean="0"/>
              <a:t>, and </a:t>
            </a:r>
            <a:r>
              <a:rPr lang="da-DK" dirty="0" err="1" smtClean="0"/>
              <a:t>native</a:t>
            </a:r>
            <a:r>
              <a:rPr lang="da-DK" dirty="0" smtClean="0"/>
              <a:t> speaker English </a:t>
            </a:r>
            <a:r>
              <a:rPr lang="da-DK" dirty="0" err="1" smtClean="0"/>
              <a:t>become</a:t>
            </a:r>
            <a:r>
              <a:rPr lang="da-DK" dirty="0" smtClean="0"/>
              <a:t> a </a:t>
            </a:r>
            <a:r>
              <a:rPr lang="da-DK" dirty="0" err="1" smtClean="0"/>
              <a:t>sociolinguistically</a:t>
            </a:r>
            <a:r>
              <a:rPr lang="da-DK" dirty="0" smtClean="0"/>
              <a:t> marked </a:t>
            </a:r>
            <a:r>
              <a:rPr lang="da-DK" dirty="0" err="1" smtClean="0"/>
              <a:t>variety</a:t>
            </a:r>
            <a:r>
              <a:rPr lang="da-DK" dirty="0" smtClean="0"/>
              <a:t>, </a:t>
            </a:r>
            <a:r>
              <a:rPr lang="da-DK" dirty="0" err="1" smtClean="0"/>
              <a:t>no</a:t>
            </a:r>
            <a:r>
              <a:rPr lang="da-DK" dirty="0" smtClean="0"/>
              <a:t> longer acceptable in international </a:t>
            </a:r>
            <a:r>
              <a:rPr lang="da-DK" dirty="0" err="1" smtClean="0"/>
              <a:t>contexts</a:t>
            </a:r>
            <a:r>
              <a:rPr lang="da-DK" dirty="0" smtClean="0"/>
              <a:t>” (Coleman, 2006)</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da-DK" dirty="0" smtClean="0"/>
          </a:p>
          <a:p>
            <a:pPr marL="0" marR="0" indent="0" algn="l" defTabSz="914400" rtl="0" eaLnBrk="1" fontAlgn="auto" latinLnBrk="0" hangingPunct="1">
              <a:lnSpc>
                <a:spcPct val="100000"/>
              </a:lnSpc>
              <a:spcBef>
                <a:spcPts val="0"/>
              </a:spcBef>
              <a:spcAft>
                <a:spcPts val="0"/>
              </a:spcAft>
              <a:buClrTx/>
              <a:buSzTx/>
              <a:buFont typeface="+mj-lt"/>
              <a:buNone/>
              <a:tabLst/>
              <a:defRPr/>
            </a:pPr>
            <a:r>
              <a:rPr lang="da-DK" dirty="0" smtClean="0"/>
              <a:t>But </a:t>
            </a:r>
            <a:r>
              <a:rPr lang="da-DK" dirty="0" err="1" smtClean="0"/>
              <a:t>then</a:t>
            </a:r>
            <a:r>
              <a:rPr lang="da-DK" dirty="0" smtClean="0"/>
              <a:t> </a:t>
            </a:r>
            <a:r>
              <a:rPr lang="da-DK" dirty="0" err="1" smtClean="0"/>
              <a:t>again</a:t>
            </a:r>
            <a:r>
              <a:rPr lang="da-DK" dirty="0" smtClean="0"/>
              <a:t> </a:t>
            </a:r>
            <a:r>
              <a:rPr lang="da-DK" dirty="0" err="1" smtClean="0"/>
              <a:t>th</a:t>
            </a:r>
            <a:r>
              <a:rPr lang="da-DK" dirty="0" smtClean="0"/>
              <a:t> </a:t>
            </a:r>
            <a:r>
              <a:rPr lang="da-DK" dirty="0" err="1" smtClean="0"/>
              <a:t>eother</a:t>
            </a:r>
            <a:r>
              <a:rPr lang="da-DK" dirty="0" smtClean="0"/>
              <a:t> </a:t>
            </a:r>
            <a:r>
              <a:rPr lang="da-DK" dirty="0" err="1" smtClean="0"/>
              <a:t>extrenme</a:t>
            </a:r>
            <a:r>
              <a:rPr lang="da-DK" dirty="0" smtClean="0"/>
              <a:t>,</a:t>
            </a:r>
            <a:r>
              <a:rPr lang="da-DK" baseline="0" dirty="0" smtClean="0"/>
              <a:t> </a:t>
            </a:r>
            <a:r>
              <a:rPr lang="da-DK" baseline="0" dirty="0" err="1" smtClean="0"/>
              <a:t>those</a:t>
            </a:r>
            <a:r>
              <a:rPr lang="da-DK" baseline="0" dirty="0" smtClean="0"/>
              <a:t> </a:t>
            </a:r>
            <a:r>
              <a:rPr lang="da-DK" baseline="0" dirty="0" err="1" smtClean="0"/>
              <a:t>who</a:t>
            </a:r>
            <a:r>
              <a:rPr lang="da-DK" baseline="0" dirty="0" smtClean="0"/>
              <a:t> </a:t>
            </a:r>
            <a:r>
              <a:rPr lang="da-DK" baseline="0" dirty="0" err="1" smtClean="0"/>
              <a:t>see</a:t>
            </a:r>
            <a:r>
              <a:rPr lang="da-DK" baseline="0" dirty="0" smtClean="0"/>
              <a:t> the non  </a:t>
            </a:r>
            <a:r>
              <a:rPr lang="da-DK" baseline="0" dirty="0" err="1" smtClean="0"/>
              <a:t>native</a:t>
            </a:r>
            <a:r>
              <a:rPr lang="da-DK" baseline="0" dirty="0" smtClean="0"/>
              <a:t> speakers as </a:t>
            </a:r>
            <a:r>
              <a:rPr lang="da-DK" baseline="0" dirty="0" err="1" smtClean="0"/>
              <a:t>deservedly</a:t>
            </a:r>
            <a:r>
              <a:rPr lang="da-DK" baseline="0" dirty="0" smtClean="0"/>
              <a:t> </a:t>
            </a:r>
            <a:r>
              <a:rPr lang="da-DK" baseline="0" dirty="0" err="1" smtClean="0"/>
              <a:t>without</a:t>
            </a:r>
            <a:r>
              <a:rPr lang="da-DK" baseline="0" dirty="0" smtClean="0"/>
              <a:t> power ”</a:t>
            </a:r>
            <a:r>
              <a:rPr lang="da-DK" dirty="0" smtClean="0"/>
              <a:t>International English is a mere </a:t>
            </a:r>
            <a:r>
              <a:rPr lang="da-DK" dirty="0" err="1" smtClean="0"/>
              <a:t>euphemism</a:t>
            </a:r>
            <a:r>
              <a:rPr lang="da-DK" dirty="0" smtClean="0"/>
              <a:t> for, or </a:t>
            </a:r>
            <a:r>
              <a:rPr lang="da-DK" dirty="0" err="1" smtClean="0"/>
              <a:t>politically</a:t>
            </a:r>
            <a:r>
              <a:rPr lang="da-DK" dirty="0" smtClean="0"/>
              <a:t> </a:t>
            </a:r>
            <a:r>
              <a:rPr lang="da-DK" dirty="0" err="1" smtClean="0"/>
              <a:t>correct</a:t>
            </a:r>
            <a:r>
              <a:rPr lang="da-DK" dirty="0" smtClean="0"/>
              <a:t> </a:t>
            </a:r>
            <a:r>
              <a:rPr lang="da-DK" dirty="0" err="1" smtClean="0"/>
              <a:t>equivalent</a:t>
            </a:r>
            <a:r>
              <a:rPr lang="da-DK" dirty="0" smtClean="0"/>
              <a:t> of, </a:t>
            </a:r>
            <a:r>
              <a:rPr lang="da-DK" dirty="0" err="1" smtClean="0"/>
              <a:t>Intermediate</a:t>
            </a:r>
            <a:r>
              <a:rPr lang="da-DK" dirty="0" smtClean="0"/>
              <a:t> English”  (</a:t>
            </a:r>
            <a:r>
              <a:rPr lang="da-DK" dirty="0" err="1" smtClean="0"/>
              <a:t>M.Lewis</a:t>
            </a:r>
            <a:r>
              <a:rPr lang="da-DK" dirty="0" smtClean="0"/>
              <a:t>, 1995)</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da-DK" dirty="0" smtClean="0"/>
          </a:p>
          <a:p>
            <a:pPr marL="0" indent="0">
              <a:buFont typeface="+mj-lt"/>
              <a:buNone/>
            </a:pPr>
            <a:endParaRPr lang="da-DK" dirty="0" smtClean="0"/>
          </a:p>
          <a:p>
            <a:pPr marL="457200" indent="-457200">
              <a:buFont typeface="+mj-lt"/>
              <a:buAutoNum type="alphaUcPeriod"/>
            </a:pPr>
            <a:endParaRPr lang="da-DK" dirty="0" smtClean="0"/>
          </a:p>
          <a:p>
            <a:endParaRPr lang="da-DK" dirty="0" smtClean="0"/>
          </a:p>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12</a:t>
            </a:fld>
            <a:endParaRPr lang="da-DK"/>
          </a:p>
        </p:txBody>
      </p:sp>
    </p:spTree>
    <p:extLst>
      <p:ext uri="{BB962C8B-B14F-4D97-AF65-F5344CB8AC3E}">
        <p14:creationId xmlns:p14="http://schemas.microsoft.com/office/powerpoint/2010/main" val="786131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err="1" smtClean="0"/>
              <a:t>Well</a:t>
            </a:r>
            <a:r>
              <a:rPr lang="da-DK" dirty="0" smtClean="0"/>
              <a:t> </a:t>
            </a:r>
            <a:r>
              <a:rPr lang="da-DK" dirty="0" err="1" smtClean="0"/>
              <a:t>we</a:t>
            </a:r>
            <a:r>
              <a:rPr lang="da-DK" dirty="0" smtClean="0"/>
              <a:t> </a:t>
            </a:r>
            <a:r>
              <a:rPr lang="da-DK" dirty="0" err="1" smtClean="0"/>
              <a:t>once</a:t>
            </a:r>
            <a:r>
              <a:rPr lang="da-DK" dirty="0" smtClean="0"/>
              <a:t> had a </a:t>
            </a:r>
            <a:r>
              <a:rPr lang="da-DK" dirty="0" err="1" smtClean="0"/>
              <a:t>lingua</a:t>
            </a:r>
            <a:r>
              <a:rPr lang="da-DK" dirty="0" smtClean="0"/>
              <a:t> </a:t>
            </a:r>
            <a:r>
              <a:rPr lang="da-DK" dirty="0" err="1" smtClean="0"/>
              <a:t>franca</a:t>
            </a:r>
            <a:r>
              <a:rPr lang="da-DK" dirty="0" smtClean="0"/>
              <a:t> so </a:t>
            </a:r>
            <a:r>
              <a:rPr lang="da-DK" dirty="0" err="1" smtClean="0"/>
              <a:t>why</a:t>
            </a:r>
            <a:r>
              <a:rPr lang="da-DK" dirty="0" smtClean="0"/>
              <a:t> </a:t>
            </a:r>
            <a:r>
              <a:rPr lang="da-DK" dirty="0" err="1" smtClean="0"/>
              <a:t>cant</a:t>
            </a:r>
            <a:r>
              <a:rPr lang="da-DK" dirty="0" smtClean="0"/>
              <a:t> </a:t>
            </a:r>
            <a:r>
              <a:rPr lang="da-DK" dirty="0" err="1" smtClean="0"/>
              <a:t>we</a:t>
            </a:r>
            <a:r>
              <a:rPr lang="da-DK" dirty="0" smtClean="0"/>
              <a:t> have </a:t>
            </a:r>
            <a:r>
              <a:rPr lang="da-DK" dirty="0" err="1" smtClean="0"/>
              <a:t>one</a:t>
            </a:r>
            <a:r>
              <a:rPr lang="da-DK" dirty="0" smtClean="0"/>
              <a:t> </a:t>
            </a:r>
            <a:r>
              <a:rPr lang="da-DK" dirty="0" err="1" smtClean="0"/>
              <a:t>again</a:t>
            </a:r>
            <a:r>
              <a:rPr lang="da-DK" dirty="0" smtClean="0"/>
              <a:t> , talk </a:t>
            </a:r>
            <a:r>
              <a:rPr lang="da-DK" dirty="0" err="1" smtClean="0"/>
              <a:t>about</a:t>
            </a:r>
            <a:r>
              <a:rPr lang="da-DK" dirty="0" smtClean="0"/>
              <a:t> latin a </a:t>
            </a:r>
            <a:r>
              <a:rPr lang="da-DK" dirty="0" err="1" smtClean="0"/>
              <a:t>little</a:t>
            </a:r>
            <a:endParaRPr lang="da-DK" dirty="0" smtClean="0"/>
          </a:p>
          <a:p>
            <a:r>
              <a:rPr lang="da-DK" dirty="0" smtClean="0"/>
              <a:t>LATIN</a:t>
            </a:r>
            <a:br>
              <a:rPr lang="da-DK" dirty="0" smtClean="0"/>
            </a:br>
            <a:r>
              <a:rPr lang="da-DK" dirty="0" smtClean="0"/>
              <a:t>It </a:t>
            </a:r>
            <a:r>
              <a:rPr lang="da-DK" dirty="0" err="1" smtClean="0"/>
              <a:t>was</a:t>
            </a:r>
            <a:r>
              <a:rPr lang="da-DK" dirty="0" smtClean="0"/>
              <a:t> not a </a:t>
            </a:r>
            <a:r>
              <a:rPr lang="da-DK" dirty="0" err="1" smtClean="0"/>
              <a:t>native</a:t>
            </a:r>
            <a:r>
              <a:rPr lang="da-DK" dirty="0" smtClean="0"/>
              <a:t> </a:t>
            </a:r>
            <a:r>
              <a:rPr lang="da-DK" dirty="0" err="1" smtClean="0"/>
              <a:t>language</a:t>
            </a:r>
            <a:endParaRPr lang="da-DK" dirty="0" smtClean="0"/>
          </a:p>
          <a:p>
            <a:r>
              <a:rPr lang="da-DK" dirty="0" smtClean="0"/>
              <a:t>It </a:t>
            </a:r>
            <a:r>
              <a:rPr lang="da-DK" dirty="0" err="1" smtClean="0"/>
              <a:t>was</a:t>
            </a:r>
            <a:r>
              <a:rPr lang="da-DK" dirty="0" smtClean="0"/>
              <a:t> a </a:t>
            </a:r>
            <a:r>
              <a:rPr lang="da-DK" dirty="0" err="1" smtClean="0"/>
              <a:t>community</a:t>
            </a:r>
            <a:r>
              <a:rPr lang="da-DK" baseline="0" dirty="0" smtClean="0"/>
              <a:t> of </a:t>
            </a:r>
            <a:r>
              <a:rPr lang="da-DK" baseline="0" dirty="0" err="1" smtClean="0"/>
              <a:t>practice</a:t>
            </a:r>
            <a:r>
              <a:rPr lang="da-DK" baseline="0" dirty="0" smtClean="0"/>
              <a:t>.</a:t>
            </a:r>
          </a:p>
          <a:p>
            <a:pPr marL="0" marR="0" lvl="1" indent="0" algn="l" defTabSz="914400" rtl="0" eaLnBrk="1" fontAlgn="auto" latinLnBrk="0" hangingPunct="1">
              <a:lnSpc>
                <a:spcPct val="100000"/>
              </a:lnSpc>
              <a:spcBef>
                <a:spcPts val="0"/>
              </a:spcBef>
              <a:spcAft>
                <a:spcPts val="0"/>
              </a:spcAft>
              <a:buClrTx/>
              <a:buSzTx/>
              <a:buFontTx/>
              <a:buNone/>
              <a:tabLst/>
              <a:defRPr/>
            </a:pPr>
            <a:r>
              <a:rPr lang="da-DK" baseline="0" dirty="0" err="1" smtClean="0"/>
              <a:t>You</a:t>
            </a:r>
            <a:r>
              <a:rPr lang="da-DK" baseline="0" dirty="0" smtClean="0"/>
              <a:t> </a:t>
            </a:r>
            <a:r>
              <a:rPr lang="da-DK" baseline="0" dirty="0" err="1" smtClean="0"/>
              <a:t>were</a:t>
            </a:r>
            <a:r>
              <a:rPr lang="da-DK" baseline="0" dirty="0" smtClean="0"/>
              <a:t> </a:t>
            </a:r>
            <a:r>
              <a:rPr lang="da-DK" baseline="0" dirty="0" err="1" smtClean="0"/>
              <a:t>educated</a:t>
            </a:r>
            <a:r>
              <a:rPr lang="da-DK" baseline="0" dirty="0" smtClean="0"/>
              <a:t> </a:t>
            </a:r>
            <a:r>
              <a:rPr lang="da-DK" baseline="0" dirty="0" err="1" smtClean="0"/>
              <a:t>into</a:t>
            </a:r>
            <a:r>
              <a:rPr lang="da-DK" baseline="0" dirty="0" smtClean="0"/>
              <a:t> it, </a:t>
            </a:r>
            <a:r>
              <a:rPr lang="da-DK" baseline="0" dirty="0" err="1" smtClean="0"/>
              <a:t>you</a:t>
            </a:r>
            <a:r>
              <a:rPr lang="da-DK" baseline="0" dirty="0" smtClean="0"/>
              <a:t> </a:t>
            </a:r>
            <a:r>
              <a:rPr lang="da-DK" baseline="0" dirty="0" err="1" smtClean="0"/>
              <a:t>became</a:t>
            </a:r>
            <a:r>
              <a:rPr lang="da-DK" baseline="0" dirty="0" smtClean="0"/>
              <a:t> a </a:t>
            </a:r>
            <a:r>
              <a:rPr lang="da-DK" baseline="0" dirty="0" err="1" smtClean="0"/>
              <a:t>menber</a:t>
            </a:r>
            <a:r>
              <a:rPr lang="da-DK" baseline="0" dirty="0" smtClean="0"/>
              <a:t> of the </a:t>
            </a:r>
            <a:r>
              <a:rPr lang="da-DK" baseline="0" dirty="0" err="1" smtClean="0"/>
              <a:t>world</a:t>
            </a:r>
            <a:r>
              <a:rPr lang="da-DK" baseline="0" dirty="0" smtClean="0"/>
              <a:t> of </a:t>
            </a:r>
            <a:r>
              <a:rPr lang="da-DK" baseline="0" dirty="0" err="1" smtClean="0"/>
              <a:t>academe</a:t>
            </a:r>
            <a:r>
              <a:rPr lang="da-DK" baseline="0" dirty="0" smtClean="0"/>
              <a:t> </a:t>
            </a:r>
            <a:r>
              <a:rPr lang="da-DK" baseline="0" dirty="0" err="1" smtClean="0"/>
              <a:t>through</a:t>
            </a:r>
            <a:r>
              <a:rPr lang="da-DK" baseline="0" dirty="0" smtClean="0"/>
              <a:t> </a:t>
            </a:r>
            <a:r>
              <a:rPr lang="da-DK" baseline="0" dirty="0" err="1" smtClean="0"/>
              <a:t>appropriating</a:t>
            </a:r>
            <a:r>
              <a:rPr lang="da-DK" baseline="0" dirty="0" smtClean="0"/>
              <a:t> </a:t>
            </a:r>
            <a:r>
              <a:rPr lang="da-DK" baseline="0" dirty="0" err="1" smtClean="0"/>
              <a:t>this</a:t>
            </a:r>
            <a:r>
              <a:rPr lang="da-DK" baseline="0" dirty="0" smtClean="0"/>
              <a:t> </a:t>
            </a:r>
            <a:r>
              <a:rPr lang="da-DK" baseline="0" dirty="0" err="1" smtClean="0"/>
              <a:t>language</a:t>
            </a:r>
            <a:r>
              <a:rPr lang="da-DK" baseline="0" dirty="0" smtClean="0"/>
              <a:t> </a:t>
            </a:r>
            <a:r>
              <a:rPr lang="da-DK" baseline="0" dirty="0" err="1" smtClean="0"/>
              <a:t>that</a:t>
            </a:r>
            <a:r>
              <a:rPr lang="da-DK" baseline="0" dirty="0" smtClean="0"/>
              <a:t> changed </a:t>
            </a:r>
            <a:r>
              <a:rPr lang="da-DK" baseline="0" dirty="0" err="1" smtClean="0"/>
              <a:t>very</a:t>
            </a:r>
            <a:r>
              <a:rPr lang="da-DK" baseline="0" dirty="0" smtClean="0"/>
              <a:t> </a:t>
            </a:r>
            <a:r>
              <a:rPr lang="da-DK" baseline="0" dirty="0" err="1" smtClean="0"/>
              <a:t>slowly</a:t>
            </a:r>
            <a:r>
              <a:rPr lang="da-DK" baseline="0" dirty="0" smtClean="0"/>
              <a:t> and in a </a:t>
            </a:r>
            <a:r>
              <a:rPr lang="da-DK" baseline="0" dirty="0" err="1" smtClean="0"/>
              <a:t>regulated</a:t>
            </a:r>
            <a:r>
              <a:rPr lang="da-DK" baseline="0" dirty="0" smtClean="0"/>
              <a:t> </a:t>
            </a:r>
            <a:r>
              <a:rPr lang="da-DK" baseline="0" dirty="0" err="1" smtClean="0"/>
              <a:t>fashion</a:t>
            </a:r>
            <a:r>
              <a:rPr lang="da-DK" dirty="0" err="1" smtClean="0"/>
              <a:t>Native</a:t>
            </a:r>
            <a:r>
              <a:rPr lang="da-DK" dirty="0" smtClean="0"/>
              <a:t> speakers did not </a:t>
            </a:r>
            <a:r>
              <a:rPr lang="da-DK" dirty="0" err="1" smtClean="0"/>
              <a:t>exist</a:t>
            </a:r>
            <a:r>
              <a:rPr lang="da-DK" dirty="0" smtClean="0"/>
              <a:t> </a:t>
            </a:r>
            <a:r>
              <a:rPr lang="da-DK" dirty="0" err="1" smtClean="0"/>
              <a:t>any</a:t>
            </a:r>
            <a:r>
              <a:rPr lang="da-DK" dirty="0" smtClean="0"/>
              <a:t> more,  </a:t>
            </a:r>
            <a:r>
              <a:rPr lang="da-DK" dirty="0" err="1" smtClean="0"/>
              <a:t>everyone</a:t>
            </a:r>
            <a:r>
              <a:rPr lang="da-DK" dirty="0" smtClean="0"/>
              <a:t> </a:t>
            </a:r>
            <a:r>
              <a:rPr lang="da-DK" dirty="0" err="1" smtClean="0"/>
              <a:t>learnt</a:t>
            </a:r>
            <a:r>
              <a:rPr lang="da-DK" dirty="0" smtClean="0"/>
              <a:t> the same </a:t>
            </a:r>
            <a:r>
              <a:rPr lang="da-DK" dirty="0" err="1" smtClean="0"/>
              <a:t>language</a:t>
            </a:r>
            <a:r>
              <a:rPr lang="da-DK" dirty="0" smtClean="0"/>
              <a:t>, </a:t>
            </a:r>
            <a:r>
              <a:rPr lang="da-DK" dirty="0" err="1" smtClean="0"/>
              <a:t>studying</a:t>
            </a:r>
            <a:r>
              <a:rPr lang="da-DK" dirty="0" smtClean="0"/>
              <a:t> the same book, and the </a:t>
            </a:r>
            <a:r>
              <a:rPr lang="da-DK" dirty="0" err="1" smtClean="0"/>
              <a:t>language</a:t>
            </a:r>
            <a:r>
              <a:rPr lang="da-DK" dirty="0" smtClean="0"/>
              <a:t> did not </a:t>
            </a:r>
            <a:r>
              <a:rPr lang="da-DK" dirty="0" err="1" smtClean="0"/>
              <a:t>evolve</a:t>
            </a:r>
            <a:r>
              <a:rPr lang="da-DK" dirty="0" smtClean="0"/>
              <a:t> – </a:t>
            </a:r>
            <a:r>
              <a:rPr lang="da-DK" dirty="0" err="1" smtClean="0"/>
              <a:t>noone</a:t>
            </a:r>
            <a:r>
              <a:rPr lang="da-DK" dirty="0" smtClean="0"/>
              <a:t> </a:t>
            </a:r>
            <a:r>
              <a:rPr lang="da-DK" dirty="0" err="1" smtClean="0"/>
              <a:t>was</a:t>
            </a:r>
            <a:r>
              <a:rPr lang="da-DK" dirty="0" smtClean="0"/>
              <a:t> </a:t>
            </a:r>
            <a:r>
              <a:rPr lang="da-DK" dirty="0" err="1" smtClean="0"/>
              <a:t>privileged</a:t>
            </a:r>
            <a:r>
              <a:rPr lang="da-DK" dirty="0" smtClean="0"/>
              <a:t> (</a:t>
            </a:r>
            <a:r>
              <a:rPr lang="da-DK" dirty="0" err="1" smtClean="0"/>
              <a:t>may</a:t>
            </a:r>
            <a:r>
              <a:rPr lang="da-DK" dirty="0" smtClean="0"/>
              <a:t> </a:t>
            </a:r>
            <a:r>
              <a:rPr lang="da-DK" dirty="0" err="1" smtClean="0"/>
              <a:t>be</a:t>
            </a:r>
            <a:r>
              <a:rPr lang="da-DK" dirty="0" smtClean="0"/>
              <a:t> it </a:t>
            </a:r>
            <a:r>
              <a:rPr lang="da-DK" dirty="0" err="1" smtClean="0"/>
              <a:t>wa</a:t>
            </a:r>
            <a:r>
              <a:rPr lang="da-DK" dirty="0" smtClean="0"/>
              <a:t> </a:t>
            </a:r>
            <a:r>
              <a:rPr lang="da-DK" dirty="0" err="1" smtClean="0"/>
              <a:t>ssomewhat</a:t>
            </a:r>
            <a:r>
              <a:rPr lang="da-DK" dirty="0" smtClean="0"/>
              <a:t> </a:t>
            </a:r>
            <a:r>
              <a:rPr lang="da-DK" dirty="0" err="1" smtClean="0"/>
              <a:t>easier</a:t>
            </a:r>
            <a:r>
              <a:rPr lang="da-DK" dirty="0" smtClean="0"/>
              <a:t> for the </a:t>
            </a:r>
            <a:r>
              <a:rPr lang="da-DK" dirty="0" err="1" smtClean="0"/>
              <a:t>Italians</a:t>
            </a:r>
            <a:r>
              <a:rPr lang="da-DK" dirty="0" smtClean="0"/>
              <a:t>, but not for the man in the </a:t>
            </a:r>
            <a:r>
              <a:rPr lang="da-DK" dirty="0" err="1" smtClean="0"/>
              <a:t>street</a:t>
            </a:r>
            <a:r>
              <a:rPr lang="da-DK" dirty="0" smtClean="0"/>
              <a:t>  - it </a:t>
            </a:r>
            <a:r>
              <a:rPr lang="da-DK" dirty="0" err="1" smtClean="0"/>
              <a:t>was</a:t>
            </a:r>
            <a:r>
              <a:rPr lang="da-DK" dirty="0" smtClean="0"/>
              <a:t> a </a:t>
            </a:r>
            <a:r>
              <a:rPr lang="da-DK" dirty="0" err="1" smtClean="0"/>
              <a:t>langyuage</a:t>
            </a:r>
            <a:r>
              <a:rPr lang="da-DK" dirty="0" smtClean="0"/>
              <a:t> </a:t>
            </a:r>
            <a:r>
              <a:rPr lang="da-DK" dirty="0" err="1" smtClean="0"/>
              <a:t>embedded</a:t>
            </a:r>
            <a:r>
              <a:rPr lang="da-DK" dirty="0" smtClean="0"/>
              <a:t> in the </a:t>
            </a:r>
            <a:r>
              <a:rPr lang="da-DK" dirty="0" err="1" smtClean="0"/>
              <a:t>academic</a:t>
            </a:r>
            <a:r>
              <a:rPr lang="da-DK" dirty="0" smtClean="0"/>
              <a:t> </a:t>
            </a:r>
            <a:r>
              <a:rPr lang="da-DK" dirty="0" err="1" smtClean="0"/>
              <a:t>etc</a:t>
            </a:r>
            <a:r>
              <a:rPr lang="da-DK" dirty="0" smtClean="0"/>
              <a:t>  </a:t>
            </a:r>
            <a:r>
              <a:rPr lang="da-DK" dirty="0" err="1" smtClean="0"/>
              <a:t>community</a:t>
            </a:r>
            <a:r>
              <a:rPr lang="da-DK" dirty="0" smtClean="0"/>
              <a:t> of </a:t>
            </a:r>
            <a:r>
              <a:rPr lang="da-DK" dirty="0" err="1" smtClean="0"/>
              <a:t>practice</a:t>
            </a:r>
            <a:r>
              <a:rPr lang="da-DK" dirty="0" smtClean="0"/>
              <a:t>.</a:t>
            </a:r>
          </a:p>
          <a:p>
            <a:endParaRPr lang="da-DK" dirty="0" smtClean="0"/>
          </a:p>
          <a:p>
            <a:r>
              <a:rPr lang="da-DK" dirty="0" smtClean="0"/>
              <a:t>ENGLISH</a:t>
            </a:r>
          </a:p>
          <a:p>
            <a:pPr marL="0" lvl="1" indent="0">
              <a:spcBef>
                <a:spcPts val="0"/>
              </a:spcBef>
              <a:buNone/>
              <a:tabLst/>
            </a:pPr>
            <a:r>
              <a:rPr lang="da-DK" dirty="0" smtClean="0"/>
              <a:t>The problem with </a:t>
            </a:r>
            <a:r>
              <a:rPr lang="da-DK" dirty="0" err="1" smtClean="0"/>
              <a:t>making</a:t>
            </a:r>
            <a:r>
              <a:rPr lang="da-DK" dirty="0" smtClean="0"/>
              <a:t> a </a:t>
            </a:r>
            <a:r>
              <a:rPr lang="da-DK" dirty="0" err="1" smtClean="0"/>
              <a:t>corpora</a:t>
            </a:r>
            <a:r>
              <a:rPr lang="da-DK" dirty="0" smtClean="0"/>
              <a:t> of ELF is, a s I </a:t>
            </a:r>
            <a:r>
              <a:rPr lang="da-DK" dirty="0" err="1" smtClean="0"/>
              <a:t>see</a:t>
            </a:r>
            <a:r>
              <a:rPr lang="da-DK" dirty="0" smtClean="0"/>
              <a:t> </a:t>
            </a:r>
            <a:r>
              <a:rPr lang="da-DK" dirty="0" err="1" smtClean="0"/>
              <a:t>itm</a:t>
            </a:r>
            <a:r>
              <a:rPr lang="da-DK" dirty="0" smtClean="0"/>
              <a:t>, </a:t>
            </a:r>
            <a:r>
              <a:rPr lang="da-DK" dirty="0" err="1" smtClean="0"/>
              <a:t>that</a:t>
            </a:r>
            <a:r>
              <a:rPr lang="da-DK" dirty="0" smtClean="0"/>
              <a:t> the </a:t>
            </a:r>
            <a:r>
              <a:rPr lang="da-DK" dirty="0" err="1" smtClean="0"/>
              <a:t>next</a:t>
            </a:r>
            <a:r>
              <a:rPr lang="da-DK" dirty="0" smtClean="0"/>
              <a:t> </a:t>
            </a:r>
            <a:r>
              <a:rPr lang="da-DK" dirty="0" err="1" smtClean="0"/>
              <a:t>encounter</a:t>
            </a:r>
            <a:r>
              <a:rPr lang="da-DK" dirty="0" smtClean="0"/>
              <a:t> </a:t>
            </a:r>
            <a:r>
              <a:rPr lang="da-DK" dirty="0" err="1" smtClean="0"/>
              <a:t>will</a:t>
            </a:r>
            <a:r>
              <a:rPr lang="da-DK" dirty="0" smtClean="0"/>
              <a:t> </a:t>
            </a:r>
            <a:r>
              <a:rPr lang="da-DK" dirty="0" err="1" smtClean="0"/>
              <a:t>create</a:t>
            </a:r>
            <a:r>
              <a:rPr lang="da-DK" dirty="0" smtClean="0"/>
              <a:t> </a:t>
            </a:r>
            <a:r>
              <a:rPr lang="da-DK" dirty="0" err="1" smtClean="0"/>
              <a:t>something</a:t>
            </a:r>
            <a:r>
              <a:rPr lang="da-DK" dirty="0" smtClean="0"/>
              <a:t> new </a:t>
            </a:r>
            <a:r>
              <a:rPr lang="da-DK" dirty="0" err="1" smtClean="0"/>
              <a:t>between</a:t>
            </a:r>
            <a:r>
              <a:rPr lang="da-DK" dirty="0" smtClean="0"/>
              <a:t> </a:t>
            </a:r>
            <a:r>
              <a:rPr lang="da-DK" dirty="0" err="1" smtClean="0"/>
              <a:t>two</a:t>
            </a:r>
            <a:r>
              <a:rPr lang="da-DK" dirty="0" smtClean="0"/>
              <a:t> </a:t>
            </a:r>
            <a:r>
              <a:rPr lang="da-DK" dirty="0" err="1" smtClean="0"/>
              <a:t>diferent</a:t>
            </a:r>
            <a:r>
              <a:rPr lang="da-DK" dirty="0" smtClean="0"/>
              <a:t> </a:t>
            </a:r>
            <a:r>
              <a:rPr lang="da-DK" dirty="0" err="1" smtClean="0"/>
              <a:t>spekares</a:t>
            </a:r>
            <a:r>
              <a:rPr lang="da-DK" dirty="0" smtClean="0"/>
              <a:t> from </a:t>
            </a:r>
            <a:r>
              <a:rPr lang="da-DK" dirty="0" err="1" smtClean="0"/>
              <a:t>two</a:t>
            </a:r>
            <a:r>
              <a:rPr lang="da-DK" dirty="0" smtClean="0"/>
              <a:t> </a:t>
            </a:r>
            <a:r>
              <a:rPr lang="da-DK" dirty="0" err="1" smtClean="0"/>
              <a:t>different</a:t>
            </a:r>
            <a:r>
              <a:rPr lang="da-DK" dirty="0" smtClean="0"/>
              <a:t> </a:t>
            </a:r>
            <a:r>
              <a:rPr lang="da-DK" dirty="0" err="1" smtClean="0"/>
              <a:t>language</a:t>
            </a:r>
            <a:r>
              <a:rPr lang="da-DK" dirty="0" smtClean="0"/>
              <a:t> </a:t>
            </a:r>
            <a:r>
              <a:rPr lang="da-DK" dirty="0" err="1" smtClean="0"/>
              <a:t>background</a:t>
            </a:r>
            <a:r>
              <a:rPr lang="da-DK" dirty="0" smtClean="0"/>
              <a:t> </a:t>
            </a:r>
            <a:r>
              <a:rPr lang="da-DK" dirty="0" err="1" smtClean="0"/>
              <a:t>sfuind</a:t>
            </a:r>
            <a:r>
              <a:rPr lang="da-DK" dirty="0" smtClean="0"/>
              <a:t> </a:t>
            </a:r>
            <a:r>
              <a:rPr lang="da-DK" dirty="0" err="1" smtClean="0"/>
              <a:t>acommon</a:t>
            </a:r>
            <a:r>
              <a:rPr lang="da-DK" dirty="0" smtClean="0"/>
              <a:t> </a:t>
            </a:r>
            <a:r>
              <a:rPr lang="da-DK" dirty="0" err="1" smtClean="0"/>
              <a:t>ground</a:t>
            </a:r>
            <a:r>
              <a:rPr lang="da-DK" dirty="0" smtClean="0"/>
              <a:t>. </a:t>
            </a:r>
            <a:r>
              <a:rPr lang="da-DK" dirty="0" err="1" smtClean="0"/>
              <a:t>Anmd</a:t>
            </a:r>
            <a:r>
              <a:rPr lang="da-DK" dirty="0" smtClean="0"/>
              <a:t> </a:t>
            </a:r>
            <a:r>
              <a:rPr lang="da-DK" dirty="0" err="1" smtClean="0"/>
              <a:t>therefore</a:t>
            </a:r>
            <a:r>
              <a:rPr lang="da-DK" dirty="0" smtClean="0"/>
              <a:t> </a:t>
            </a:r>
            <a:r>
              <a:rPr lang="da-DK" dirty="0" err="1" smtClean="0"/>
              <a:t>making</a:t>
            </a:r>
            <a:r>
              <a:rPr lang="da-DK" dirty="0" smtClean="0"/>
              <a:t> a </a:t>
            </a:r>
            <a:r>
              <a:rPr lang="da-DK" dirty="0" err="1" smtClean="0"/>
              <a:t>corpora</a:t>
            </a:r>
            <a:r>
              <a:rPr lang="da-DK" dirty="0" smtClean="0"/>
              <a:t> or </a:t>
            </a:r>
            <a:r>
              <a:rPr lang="da-DK" dirty="0" err="1" smtClean="0"/>
              <a:t>any</a:t>
            </a:r>
            <a:r>
              <a:rPr lang="da-DK" dirty="0" smtClean="0"/>
              <a:t> </a:t>
            </a:r>
            <a:r>
              <a:rPr lang="da-DK" dirty="0" err="1" smtClean="0"/>
              <a:t>other</a:t>
            </a:r>
            <a:r>
              <a:rPr lang="da-DK" dirty="0" smtClean="0"/>
              <a:t> norm of EGFL is just </a:t>
            </a:r>
            <a:r>
              <a:rPr lang="da-DK" dirty="0" err="1" smtClean="0"/>
              <a:t>imposing</a:t>
            </a:r>
            <a:r>
              <a:rPr lang="da-DK" dirty="0" smtClean="0"/>
              <a:t> a new norm, so </a:t>
            </a:r>
            <a:r>
              <a:rPr lang="da-DK" dirty="0" err="1" smtClean="0"/>
              <a:t>why</a:t>
            </a:r>
            <a:r>
              <a:rPr lang="da-DK" dirty="0" smtClean="0"/>
              <a:t> not just </a:t>
            </a:r>
            <a:r>
              <a:rPr lang="da-DK" dirty="0" err="1" smtClean="0"/>
              <a:t>keep</a:t>
            </a:r>
            <a:r>
              <a:rPr lang="da-DK" dirty="0" smtClean="0"/>
              <a:t> the NS norm and go with it – </a:t>
            </a:r>
            <a:r>
              <a:rPr lang="da-DK" dirty="0" err="1" smtClean="0"/>
              <a:t>make</a:t>
            </a:r>
            <a:r>
              <a:rPr lang="da-DK" dirty="0" smtClean="0"/>
              <a:t> </a:t>
            </a:r>
            <a:r>
              <a:rPr lang="da-DK" dirty="0" err="1" smtClean="0"/>
              <a:t>allowances</a:t>
            </a:r>
            <a:r>
              <a:rPr lang="da-DK" dirty="0" smtClean="0"/>
              <a:t>, look at </a:t>
            </a:r>
            <a:r>
              <a:rPr lang="da-DK" dirty="0" err="1" smtClean="0"/>
              <a:t>practice</a:t>
            </a:r>
            <a:r>
              <a:rPr lang="da-DK" dirty="0" smtClean="0"/>
              <a:t> commu7nities and </a:t>
            </a:r>
            <a:r>
              <a:rPr lang="da-DK" dirty="0" err="1" smtClean="0"/>
              <a:t>see</a:t>
            </a:r>
            <a:r>
              <a:rPr lang="da-DK" dirty="0" smtClean="0"/>
              <a:t> </a:t>
            </a:r>
            <a:r>
              <a:rPr lang="da-DK" dirty="0" err="1" smtClean="0"/>
              <a:t>what</a:t>
            </a:r>
            <a:r>
              <a:rPr lang="da-DK" dirty="0" smtClean="0"/>
              <a:t> </a:t>
            </a:r>
            <a:r>
              <a:rPr lang="da-DK" dirty="0" err="1" smtClean="0"/>
              <a:t>they</a:t>
            </a:r>
            <a:r>
              <a:rPr lang="da-DK" dirty="0" smtClean="0"/>
              <a:t> do with </a:t>
            </a:r>
            <a:r>
              <a:rPr lang="da-DK" dirty="0" err="1" smtClean="0"/>
              <a:t>thelanguage</a:t>
            </a:r>
            <a:r>
              <a:rPr lang="da-DK" dirty="0" smtClean="0"/>
              <a:t> the </a:t>
            </a:r>
            <a:r>
              <a:rPr lang="da-DK" dirty="0" err="1" smtClean="0"/>
              <a:t>shortcuts</a:t>
            </a:r>
            <a:r>
              <a:rPr lang="da-DK" dirty="0" smtClean="0"/>
              <a:t> the </a:t>
            </a:r>
            <a:r>
              <a:rPr lang="da-DK" dirty="0" err="1" smtClean="0"/>
              <a:t>common</a:t>
            </a:r>
            <a:r>
              <a:rPr lang="da-DK" dirty="0" smtClean="0"/>
              <a:t> </a:t>
            </a:r>
            <a:r>
              <a:rPr lang="da-DK" dirty="0" err="1" smtClean="0"/>
              <a:t>understanding</a:t>
            </a:r>
            <a:r>
              <a:rPr lang="da-DK" dirty="0" smtClean="0"/>
              <a:t> </a:t>
            </a:r>
            <a:r>
              <a:rPr lang="da-DK" dirty="0" err="1" smtClean="0"/>
              <a:t>thsio</a:t>
            </a:r>
            <a:r>
              <a:rPr lang="da-DK" dirty="0" smtClean="0"/>
              <a:t> </a:t>
            </a:r>
            <a:r>
              <a:rPr lang="da-DK" dirty="0" err="1" smtClean="0"/>
              <a:t>take</a:t>
            </a:r>
            <a:r>
              <a:rPr lang="da-DK" dirty="0" smtClean="0"/>
              <a:t> </a:t>
            </a:r>
            <a:r>
              <a:rPr lang="da-DK" dirty="0" err="1" smtClean="0"/>
              <a:t>sresearch</a:t>
            </a:r>
            <a:r>
              <a:rPr lang="da-DK" dirty="0" smtClean="0"/>
              <a:t> , </a:t>
            </a:r>
            <a:r>
              <a:rPr lang="da-DK" dirty="0" err="1" smtClean="0"/>
              <a:t>descriptive</a:t>
            </a:r>
            <a:r>
              <a:rPr lang="da-DK" dirty="0" smtClean="0"/>
              <a:t> </a:t>
            </a:r>
            <a:r>
              <a:rPr lang="da-DK" dirty="0" err="1" smtClean="0"/>
              <a:t>reearch</a:t>
            </a:r>
            <a:r>
              <a:rPr lang="da-DK" dirty="0" smtClean="0"/>
              <a:t> and  a research </a:t>
            </a:r>
            <a:r>
              <a:rPr lang="da-DK" dirty="0" err="1" smtClean="0"/>
              <a:t>project</a:t>
            </a:r>
            <a:r>
              <a:rPr lang="da-DK" dirty="0" smtClean="0"/>
              <a:t> for </a:t>
            </a:r>
            <a:r>
              <a:rPr lang="da-DK" dirty="0" err="1" smtClean="0"/>
              <a:t>easc</a:t>
            </a:r>
            <a:r>
              <a:rPr lang="da-DK" dirty="0" smtClean="0"/>
              <a:t> </a:t>
            </a:r>
            <a:r>
              <a:rPr lang="da-DK" dirty="0" err="1" smtClean="0"/>
              <a:t>community</a:t>
            </a:r>
            <a:r>
              <a:rPr lang="da-DK" dirty="0" smtClean="0"/>
              <a:t> of </a:t>
            </a:r>
            <a:r>
              <a:rPr lang="da-DK" dirty="0" err="1" smtClean="0"/>
              <a:t>practice</a:t>
            </a:r>
            <a:r>
              <a:rPr lang="da-DK" dirty="0" smtClean="0"/>
              <a:t> but I </a:t>
            </a:r>
            <a:r>
              <a:rPr lang="da-DK" dirty="0" err="1" smtClean="0"/>
              <a:t>think</a:t>
            </a:r>
            <a:r>
              <a:rPr lang="da-DK" dirty="0" smtClean="0"/>
              <a:t> </a:t>
            </a:r>
            <a:r>
              <a:rPr lang="da-DK" dirty="0" err="1" smtClean="0"/>
              <a:t>that</a:t>
            </a:r>
            <a:r>
              <a:rPr lang="da-DK" dirty="0" smtClean="0"/>
              <a:t> is the </a:t>
            </a:r>
            <a:r>
              <a:rPr lang="da-DK" dirty="0" err="1" smtClean="0"/>
              <a:t>only</a:t>
            </a:r>
            <a:r>
              <a:rPr lang="da-DK" dirty="0" smtClean="0"/>
              <a:t> </a:t>
            </a:r>
            <a:r>
              <a:rPr lang="da-DK" dirty="0" err="1" smtClean="0"/>
              <a:t>thing</a:t>
            </a:r>
            <a:r>
              <a:rPr lang="da-DK" dirty="0" smtClean="0"/>
              <a:t> </a:t>
            </a:r>
            <a:r>
              <a:rPr lang="da-DK" dirty="0" err="1" smtClean="0"/>
              <a:t>feasible</a:t>
            </a:r>
            <a:r>
              <a:rPr lang="da-DK" dirty="0" smtClean="0"/>
              <a:t>.</a:t>
            </a:r>
          </a:p>
          <a:p>
            <a:endParaRPr lang="da-DK" dirty="0" smtClean="0"/>
          </a:p>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13</a:t>
            </a:fld>
            <a:endParaRPr lang="da-DK"/>
          </a:p>
        </p:txBody>
      </p:sp>
    </p:spTree>
    <p:extLst>
      <p:ext uri="{BB962C8B-B14F-4D97-AF65-F5344CB8AC3E}">
        <p14:creationId xmlns:p14="http://schemas.microsoft.com/office/powerpoint/2010/main" val="397477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15</a:t>
            </a:fld>
            <a:endParaRPr lang="da-DK"/>
          </a:p>
        </p:txBody>
      </p:sp>
    </p:spTree>
    <p:extLst>
      <p:ext uri="{BB962C8B-B14F-4D97-AF65-F5344CB8AC3E}">
        <p14:creationId xmlns:p14="http://schemas.microsoft.com/office/powerpoint/2010/main" val="15851610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EF0BA973-30A3-4B5D-83E7-556819259DCF}" type="slidenum">
              <a:rPr lang="da-DK" smtClean="0"/>
              <a:pPr/>
              <a:t>16</a:t>
            </a:fld>
            <a:endParaRPr lang="da-DK"/>
          </a:p>
        </p:txBody>
      </p:sp>
    </p:spTree>
    <p:extLst>
      <p:ext uri="{BB962C8B-B14F-4D97-AF65-F5344CB8AC3E}">
        <p14:creationId xmlns:p14="http://schemas.microsoft.com/office/powerpoint/2010/main" val="19576700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EF0BA973-30A3-4B5D-83E7-556819259DCF}" type="slidenum">
              <a:rPr lang="da-DK" smtClean="0"/>
              <a:pPr/>
              <a:t>17</a:t>
            </a:fld>
            <a:endParaRPr lang="da-DK"/>
          </a:p>
        </p:txBody>
      </p:sp>
    </p:spTree>
    <p:extLst>
      <p:ext uri="{BB962C8B-B14F-4D97-AF65-F5344CB8AC3E}">
        <p14:creationId xmlns:p14="http://schemas.microsoft.com/office/powerpoint/2010/main" val="1337209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18</a:t>
            </a:fld>
            <a:endParaRPr lang="da-DK"/>
          </a:p>
        </p:txBody>
      </p:sp>
    </p:spTree>
    <p:extLst>
      <p:ext uri="{BB962C8B-B14F-4D97-AF65-F5344CB8AC3E}">
        <p14:creationId xmlns:p14="http://schemas.microsoft.com/office/powerpoint/2010/main" val="1110993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EF0BA973-30A3-4B5D-83E7-556819259DCF}" type="slidenum">
              <a:rPr lang="da-DK" smtClean="0"/>
              <a:pPr/>
              <a:t>19</a:t>
            </a:fld>
            <a:endParaRPr lang="da-DK"/>
          </a:p>
        </p:txBody>
      </p:sp>
    </p:spTree>
    <p:extLst>
      <p:ext uri="{BB962C8B-B14F-4D97-AF65-F5344CB8AC3E}">
        <p14:creationId xmlns:p14="http://schemas.microsoft.com/office/powerpoint/2010/main" val="23606212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Spring denne slide over, men lad den stå</a:t>
            </a:r>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20</a:t>
            </a:fld>
            <a:endParaRPr lang="da-DK"/>
          </a:p>
        </p:txBody>
      </p:sp>
    </p:spTree>
    <p:extLst>
      <p:ext uri="{BB962C8B-B14F-4D97-AF65-F5344CB8AC3E}">
        <p14:creationId xmlns:p14="http://schemas.microsoft.com/office/powerpoint/2010/main" val="2909291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sz="1400" dirty="0" err="1" smtClean="0"/>
              <a:t>Interagency</a:t>
            </a:r>
            <a:r>
              <a:rPr lang="da-DK" sz="1400" dirty="0" smtClean="0"/>
              <a:t> Language </a:t>
            </a:r>
            <a:r>
              <a:rPr lang="da-DK" sz="1400" dirty="0" err="1" smtClean="0"/>
              <a:t>Roundtable</a:t>
            </a:r>
            <a:r>
              <a:rPr lang="da-DK" sz="1400" dirty="0" smtClean="0"/>
              <a:t>  (from US</a:t>
            </a:r>
            <a:r>
              <a:rPr lang="da-DK" sz="1400" baseline="0" dirty="0" smtClean="0"/>
              <a:t> </a:t>
            </a:r>
            <a:r>
              <a:rPr lang="da-DK" sz="1400" baseline="0" dirty="0" err="1" smtClean="0"/>
              <a:t>Foreign</a:t>
            </a:r>
            <a:r>
              <a:rPr lang="da-DK" sz="1400" baseline="0" dirty="0" smtClean="0"/>
              <a:t> Service)</a:t>
            </a:r>
            <a:r>
              <a:rPr lang="da-DK" sz="1400" dirty="0" smtClean="0"/>
              <a:t>Hope </a:t>
            </a:r>
            <a:r>
              <a:rPr lang="da-DK" sz="1400" dirty="0" err="1" smtClean="0"/>
              <a:t>i’ll</a:t>
            </a:r>
            <a:r>
              <a:rPr lang="da-DK" sz="1400" dirty="0" smtClean="0"/>
              <a:t> still </a:t>
            </a:r>
            <a:r>
              <a:rPr lang="da-DK" sz="1400" dirty="0" err="1" smtClean="0"/>
              <a:t>be</a:t>
            </a:r>
            <a:r>
              <a:rPr lang="da-DK" sz="1400" dirty="0" smtClean="0"/>
              <a:t> in </a:t>
            </a:r>
            <a:r>
              <a:rPr lang="da-DK" sz="1400" dirty="0" err="1" smtClean="0"/>
              <a:t>good</a:t>
            </a:r>
            <a:r>
              <a:rPr lang="da-DK" sz="1400" dirty="0" smtClean="0"/>
              <a:t> </a:t>
            </a:r>
            <a:r>
              <a:rPr lang="da-DK" sz="1400" dirty="0" err="1" smtClean="0"/>
              <a:t>standing</a:t>
            </a:r>
            <a:r>
              <a:rPr lang="da-DK" sz="1400" dirty="0" smtClean="0"/>
              <a:t> </a:t>
            </a:r>
            <a:r>
              <a:rPr lang="da-DK" sz="1400" dirty="0" err="1" smtClean="0"/>
              <a:t>when</a:t>
            </a:r>
            <a:r>
              <a:rPr lang="da-DK" sz="1400" dirty="0" smtClean="0"/>
              <a:t> </a:t>
            </a:r>
            <a:r>
              <a:rPr lang="da-DK" sz="1400" dirty="0" err="1" smtClean="0"/>
              <a:t>I’ve</a:t>
            </a:r>
            <a:r>
              <a:rPr lang="da-DK" sz="1400" dirty="0" smtClean="0"/>
              <a:t> </a:t>
            </a:r>
            <a:r>
              <a:rPr lang="da-DK" sz="1400" dirty="0" err="1" smtClean="0"/>
              <a:t>said</a:t>
            </a:r>
            <a:r>
              <a:rPr lang="da-DK" sz="1400" dirty="0" smtClean="0"/>
              <a:t> </a:t>
            </a:r>
            <a:r>
              <a:rPr lang="da-DK" sz="1400" dirty="0" err="1" smtClean="0"/>
              <a:t>what</a:t>
            </a:r>
            <a:r>
              <a:rPr lang="da-DK" sz="1400" dirty="0" smtClean="0"/>
              <a:t> I </a:t>
            </a:r>
            <a:r>
              <a:rPr lang="da-DK" sz="1400" dirty="0" err="1" smtClean="0"/>
              <a:t>want</a:t>
            </a:r>
            <a:r>
              <a:rPr lang="da-DK" sz="1400" dirty="0" smtClean="0"/>
              <a:t> to </a:t>
            </a:r>
            <a:r>
              <a:rPr lang="da-DK" sz="1400" dirty="0" err="1" smtClean="0"/>
              <a:t>say</a:t>
            </a:r>
            <a:r>
              <a:rPr lang="da-DK" sz="1400" dirty="0" smtClean="0"/>
              <a:t>:</a:t>
            </a:r>
          </a:p>
          <a:p>
            <a:r>
              <a:rPr lang="da-DK" sz="1400" dirty="0" err="1" smtClean="0"/>
              <a:t>We</a:t>
            </a:r>
            <a:r>
              <a:rPr lang="da-DK" sz="1400" dirty="0" smtClean="0"/>
              <a:t> have to </a:t>
            </a:r>
            <a:r>
              <a:rPr lang="da-DK" sz="1400" dirty="0" err="1" smtClean="0"/>
              <a:t>get</a:t>
            </a:r>
            <a:r>
              <a:rPr lang="da-DK" sz="1400" dirty="0" smtClean="0"/>
              <a:t> rid of or </a:t>
            </a:r>
            <a:r>
              <a:rPr lang="da-DK" sz="1400" dirty="0" err="1" smtClean="0"/>
              <a:t>rewrite</a:t>
            </a:r>
            <a:r>
              <a:rPr lang="da-DK" sz="1400" dirty="0" smtClean="0"/>
              <a:t> the STANAG in </a:t>
            </a:r>
            <a:r>
              <a:rPr lang="da-DK" sz="1400" dirty="0" err="1" smtClean="0"/>
              <a:t>testing</a:t>
            </a:r>
            <a:r>
              <a:rPr lang="da-DK" sz="1400" dirty="0" smtClean="0"/>
              <a:t> and </a:t>
            </a:r>
            <a:r>
              <a:rPr lang="da-DK" sz="1400" dirty="0" err="1" smtClean="0"/>
              <a:t>may</a:t>
            </a:r>
            <a:r>
              <a:rPr lang="da-DK" sz="1400" dirty="0" smtClean="0"/>
              <a:t> </a:t>
            </a:r>
            <a:r>
              <a:rPr lang="da-DK" sz="1400" dirty="0" err="1" smtClean="0"/>
              <a:t>be</a:t>
            </a:r>
            <a:r>
              <a:rPr lang="da-DK" sz="1400" dirty="0" smtClean="0"/>
              <a:t> </a:t>
            </a:r>
            <a:r>
              <a:rPr lang="da-DK" sz="1400" dirty="0" err="1" smtClean="0"/>
              <a:t>even</a:t>
            </a:r>
            <a:r>
              <a:rPr lang="da-DK" sz="1400" dirty="0" smtClean="0"/>
              <a:t> in </a:t>
            </a:r>
            <a:r>
              <a:rPr lang="da-DK" sz="1400" dirty="0" err="1" smtClean="0"/>
              <a:t>teaching</a:t>
            </a:r>
            <a:r>
              <a:rPr lang="da-DK" sz="1400" dirty="0" smtClean="0"/>
              <a:t> </a:t>
            </a:r>
            <a:r>
              <a:rPr lang="da-DK" sz="1400" u="none" dirty="0" smtClean="0"/>
              <a:t>English </a:t>
            </a:r>
            <a:r>
              <a:rPr lang="da-DK" sz="1400" u="none" baseline="0" dirty="0" smtClean="0"/>
              <a:t> </a:t>
            </a:r>
            <a:r>
              <a:rPr lang="da-DK" sz="1400" u="none" baseline="0" dirty="0" err="1" smtClean="0"/>
              <a:t>because</a:t>
            </a:r>
            <a:r>
              <a:rPr lang="da-DK" sz="1400" u="none" baseline="0" dirty="0" smtClean="0"/>
              <a:t> </a:t>
            </a:r>
            <a:r>
              <a:rPr lang="da-DK" sz="1400" u="none" baseline="0" dirty="0" err="1" smtClean="0"/>
              <a:t>we</a:t>
            </a:r>
            <a:r>
              <a:rPr lang="da-DK" sz="1400" u="none" baseline="0" dirty="0" smtClean="0"/>
              <a:t> </a:t>
            </a:r>
            <a:r>
              <a:rPr lang="da-DK" sz="1400" u="none" baseline="0" dirty="0" err="1" smtClean="0"/>
              <a:t>need</a:t>
            </a:r>
            <a:r>
              <a:rPr lang="da-DK" sz="1400" u="none" baseline="0" dirty="0" smtClean="0"/>
              <a:t> to </a:t>
            </a:r>
            <a:r>
              <a:rPr lang="da-DK" sz="1400" u="none" baseline="0" dirty="0" err="1" smtClean="0"/>
              <a:t>remove</a:t>
            </a:r>
            <a:r>
              <a:rPr lang="da-DK" sz="1400" u="none" baseline="0" dirty="0" smtClean="0"/>
              <a:t> the </a:t>
            </a:r>
            <a:r>
              <a:rPr lang="da-DK" sz="1400" u="none" baseline="0" dirty="0" err="1" smtClean="0"/>
              <a:t>native</a:t>
            </a:r>
            <a:r>
              <a:rPr lang="da-DK" sz="1400" u="none" baseline="0" dirty="0" smtClean="0"/>
              <a:t> speaker as the </a:t>
            </a:r>
            <a:r>
              <a:rPr lang="da-DK" sz="1400" u="none" baseline="0" dirty="0" err="1" smtClean="0"/>
              <a:t>yardstick</a:t>
            </a:r>
            <a:r>
              <a:rPr lang="da-DK" sz="1400" u="none" baseline="0" dirty="0" smtClean="0"/>
              <a:t> for </a:t>
            </a:r>
            <a:r>
              <a:rPr lang="da-DK" sz="1400" u="none" baseline="0" dirty="0" err="1" smtClean="0"/>
              <a:t>proficiency</a:t>
            </a:r>
            <a:endParaRPr lang="da-DK" sz="1400" u="none" dirty="0" smtClean="0"/>
          </a:p>
          <a:p>
            <a:r>
              <a:rPr lang="da-DK" sz="1400" b="1" dirty="0" smtClean="0"/>
              <a:t>START SÅDAN</a:t>
            </a:r>
            <a:r>
              <a:rPr lang="da-DK" sz="1400" dirty="0" smtClean="0"/>
              <a:t>: jeg synes vi har brug for en ny STANAG (ikke til </a:t>
            </a:r>
            <a:r>
              <a:rPr lang="da-DK" sz="1400" dirty="0" err="1" smtClean="0"/>
              <a:t>lesser</a:t>
            </a:r>
            <a:r>
              <a:rPr lang="da-DK" sz="1400" dirty="0" smtClean="0"/>
              <a:t> </a:t>
            </a:r>
            <a:r>
              <a:rPr lang="da-DK" sz="1400" dirty="0" err="1" smtClean="0"/>
              <a:t>taught</a:t>
            </a:r>
            <a:r>
              <a:rPr lang="da-DK" sz="1400" dirty="0" smtClean="0"/>
              <a:t> </a:t>
            </a:r>
            <a:r>
              <a:rPr lang="da-DK" sz="1400" dirty="0" err="1" smtClean="0"/>
              <a:t>languagesby</a:t>
            </a:r>
            <a:r>
              <a:rPr lang="da-DK" sz="1400" dirty="0" smtClean="0"/>
              <a:t> all </a:t>
            </a:r>
            <a:r>
              <a:rPr lang="da-DK" sz="1400" dirty="0" err="1" smtClean="0"/>
              <a:t>means</a:t>
            </a:r>
            <a:r>
              <a:rPr lang="da-DK" sz="1400" dirty="0" smtClean="0"/>
              <a:t> </a:t>
            </a:r>
            <a:r>
              <a:rPr lang="da-DK" sz="1400" dirty="0" err="1" smtClean="0"/>
              <a:t>keep</a:t>
            </a:r>
            <a:r>
              <a:rPr lang="da-DK" sz="1400" dirty="0" smtClean="0"/>
              <a:t> the STANAG as it is, </a:t>
            </a:r>
            <a:r>
              <a:rPr lang="da-DK" sz="1400" dirty="0" err="1" smtClean="0"/>
              <a:t>here</a:t>
            </a:r>
            <a:r>
              <a:rPr lang="da-DK" sz="1400" dirty="0" smtClean="0"/>
              <a:t> </a:t>
            </a:r>
            <a:r>
              <a:rPr lang="da-DK" sz="1400" dirty="0" err="1" smtClean="0"/>
              <a:t>we</a:t>
            </a:r>
            <a:r>
              <a:rPr lang="da-DK" sz="1400" dirty="0" smtClean="0"/>
              <a:t> </a:t>
            </a:r>
            <a:r>
              <a:rPr lang="da-DK" sz="1400" dirty="0" err="1" smtClean="0"/>
              <a:t>need</a:t>
            </a:r>
            <a:r>
              <a:rPr lang="da-DK" sz="1400" dirty="0" smtClean="0"/>
              <a:t> the </a:t>
            </a:r>
            <a:r>
              <a:rPr lang="da-DK" sz="1400" dirty="0" err="1" smtClean="0"/>
              <a:t>knowledge</a:t>
            </a:r>
            <a:r>
              <a:rPr lang="da-DK" sz="1400" dirty="0" smtClean="0"/>
              <a:t> of </a:t>
            </a:r>
            <a:r>
              <a:rPr lang="da-DK" sz="1400" dirty="0" err="1" smtClean="0"/>
              <a:t>culture</a:t>
            </a:r>
            <a:r>
              <a:rPr lang="da-DK" sz="1400" dirty="0" smtClean="0"/>
              <a:t>, </a:t>
            </a:r>
            <a:r>
              <a:rPr lang="da-DK" sz="1400" dirty="0" err="1" smtClean="0"/>
              <a:t>culturally</a:t>
            </a:r>
            <a:r>
              <a:rPr lang="da-DK" sz="1400" dirty="0" smtClean="0"/>
              <a:t> </a:t>
            </a:r>
            <a:r>
              <a:rPr lang="da-DK" sz="1400" dirty="0" err="1" smtClean="0"/>
              <a:t>specific</a:t>
            </a:r>
            <a:r>
              <a:rPr lang="da-DK" sz="1400" dirty="0" smtClean="0"/>
              <a:t> </a:t>
            </a:r>
            <a:r>
              <a:rPr lang="da-DK" sz="1400" dirty="0" err="1" smtClean="0"/>
              <a:t>situational</a:t>
            </a:r>
            <a:r>
              <a:rPr lang="da-DK" sz="1400" dirty="0" smtClean="0"/>
              <a:t> </a:t>
            </a:r>
            <a:r>
              <a:rPr lang="da-DK" sz="1400" dirty="0" err="1" smtClean="0"/>
              <a:t>awareness</a:t>
            </a:r>
            <a:r>
              <a:rPr lang="da-DK" sz="1400" dirty="0" smtClean="0"/>
              <a:t> )  Gør rede for historien , </a:t>
            </a:r>
            <a:r>
              <a:rPr lang="da-DK" sz="1400" dirty="0" err="1" smtClean="0"/>
              <a:t>state</a:t>
            </a:r>
            <a:r>
              <a:rPr lang="da-DK" sz="1400" dirty="0" smtClean="0"/>
              <a:t> </a:t>
            </a:r>
            <a:r>
              <a:rPr lang="da-DK" sz="1400" dirty="0" err="1" smtClean="0"/>
              <a:t>department</a:t>
            </a:r>
            <a:r>
              <a:rPr lang="da-DK" sz="1400" dirty="0" smtClean="0"/>
              <a:t> etc. Vi kunne tage </a:t>
            </a:r>
            <a:r>
              <a:rPr lang="da-DK" sz="1400" dirty="0" err="1" smtClean="0"/>
              <a:t>level</a:t>
            </a:r>
            <a:r>
              <a:rPr lang="da-DK" sz="1400" dirty="0" smtClean="0"/>
              <a:t> 5 væk og alle henvisninger til en </a:t>
            </a:r>
            <a:r>
              <a:rPr lang="da-DK" sz="1400" dirty="0" err="1" smtClean="0"/>
              <a:t>native</a:t>
            </a:r>
            <a:r>
              <a:rPr lang="da-DK" sz="1400" dirty="0" smtClean="0"/>
              <a:t> speaker.</a:t>
            </a:r>
          </a:p>
          <a:p>
            <a:r>
              <a:rPr lang="da-DK" sz="1400" dirty="0" smtClean="0"/>
              <a:t>Vi kunne i steder tale om Highly </a:t>
            </a:r>
            <a:r>
              <a:rPr lang="da-DK" sz="1400" dirty="0" err="1" smtClean="0"/>
              <a:t>proficient</a:t>
            </a:r>
            <a:r>
              <a:rPr lang="da-DK" sz="1400" dirty="0" smtClean="0"/>
              <a:t> speaker of English som den der ikke forstyrres af dette eller hint. </a:t>
            </a:r>
          </a:p>
          <a:p>
            <a:r>
              <a:rPr lang="da-DK" sz="1400" dirty="0" smtClean="0"/>
              <a:t>Highly </a:t>
            </a:r>
            <a:r>
              <a:rPr lang="da-DK" sz="1400" dirty="0" err="1" smtClean="0"/>
              <a:t>proficient</a:t>
            </a:r>
            <a:r>
              <a:rPr lang="da-DK" sz="1400" dirty="0" smtClean="0"/>
              <a:t> må i dag betyde 'være i stand til at kommunikere internationalt'</a:t>
            </a:r>
          </a:p>
          <a:p>
            <a:endParaRPr lang="da-DK" sz="1400" dirty="0" smtClean="0"/>
          </a:p>
          <a:p>
            <a:r>
              <a:rPr lang="da-DK" sz="1400" dirty="0" smtClean="0"/>
              <a:t>It </a:t>
            </a:r>
            <a:r>
              <a:rPr lang="da-DK" sz="1400" dirty="0" err="1" smtClean="0"/>
              <a:t>would</a:t>
            </a:r>
            <a:r>
              <a:rPr lang="da-DK" sz="1400" dirty="0" smtClean="0"/>
              <a:t> </a:t>
            </a:r>
            <a:r>
              <a:rPr lang="da-DK" sz="1400" dirty="0" err="1" smtClean="0"/>
              <a:t>solve</a:t>
            </a:r>
            <a:r>
              <a:rPr lang="da-DK" sz="1400" dirty="0" smtClean="0"/>
              <a:t> </a:t>
            </a:r>
            <a:r>
              <a:rPr lang="da-DK" sz="1400" dirty="0" err="1" smtClean="0"/>
              <a:t>some</a:t>
            </a:r>
            <a:r>
              <a:rPr lang="da-DK" sz="1400" dirty="0" smtClean="0"/>
              <a:t> of </a:t>
            </a:r>
            <a:r>
              <a:rPr lang="da-DK" sz="1400" dirty="0" err="1" smtClean="0"/>
              <a:t>our</a:t>
            </a:r>
            <a:r>
              <a:rPr lang="da-DK" sz="1400" dirty="0" smtClean="0"/>
              <a:t> problems at the </a:t>
            </a:r>
            <a:r>
              <a:rPr lang="da-DK" sz="1400" dirty="0" err="1" smtClean="0"/>
              <a:t>higher</a:t>
            </a:r>
            <a:r>
              <a:rPr lang="da-DK" sz="1400" baseline="0" dirty="0" smtClean="0"/>
              <a:t> </a:t>
            </a:r>
            <a:r>
              <a:rPr lang="da-DK" sz="1400" baseline="0" dirty="0" err="1" smtClean="0"/>
              <a:t>levels</a:t>
            </a:r>
            <a:r>
              <a:rPr lang="da-DK" sz="1400" baseline="0" dirty="0" smtClean="0"/>
              <a:t> </a:t>
            </a:r>
            <a:r>
              <a:rPr lang="da-DK" sz="1400" baseline="0" dirty="0" err="1" smtClean="0"/>
              <a:t>where</a:t>
            </a:r>
            <a:r>
              <a:rPr lang="da-DK" sz="1400" baseline="0" dirty="0" smtClean="0"/>
              <a:t> it is </a:t>
            </a:r>
            <a:r>
              <a:rPr lang="da-DK" sz="1400" baseline="0" dirty="0" err="1" smtClean="0"/>
              <a:t>claimed</a:t>
            </a:r>
            <a:r>
              <a:rPr lang="da-DK" sz="1400" baseline="0" dirty="0" smtClean="0"/>
              <a:t> </a:t>
            </a:r>
            <a:r>
              <a:rPr lang="da-DK" sz="1400" baseline="0" dirty="0" err="1" smtClean="0"/>
              <a:t>that</a:t>
            </a:r>
            <a:r>
              <a:rPr lang="da-DK" sz="1400" baseline="0" dirty="0" smtClean="0"/>
              <a:t> </a:t>
            </a:r>
            <a:r>
              <a:rPr lang="da-DK" sz="1400" baseline="0" dirty="0" err="1" smtClean="0"/>
              <a:t>we</a:t>
            </a:r>
            <a:r>
              <a:rPr lang="da-DK" sz="1400" baseline="0" dirty="0" smtClean="0"/>
              <a:t> </a:t>
            </a:r>
            <a:r>
              <a:rPr lang="da-DK" sz="1400" baseline="0" dirty="0" err="1" smtClean="0"/>
              <a:t>need</a:t>
            </a:r>
            <a:r>
              <a:rPr lang="da-DK" sz="1400" baseline="0" dirty="0" smtClean="0"/>
              <a:t> to </a:t>
            </a:r>
            <a:r>
              <a:rPr lang="da-DK" sz="1400" baseline="0" dirty="0" err="1" smtClean="0"/>
              <a:t>know</a:t>
            </a:r>
            <a:r>
              <a:rPr lang="da-DK" sz="1400" baseline="0" dirty="0" smtClean="0"/>
              <a:t> </a:t>
            </a:r>
            <a:r>
              <a:rPr lang="da-DK" sz="1400" baseline="0" dirty="0" err="1" smtClean="0"/>
              <a:t>about</a:t>
            </a:r>
            <a:r>
              <a:rPr lang="da-DK" sz="1400" baseline="0" dirty="0" smtClean="0"/>
              <a:t> the </a:t>
            </a:r>
            <a:r>
              <a:rPr lang="da-DK" sz="1400" baseline="0" dirty="0" err="1" smtClean="0"/>
              <a:t>culture</a:t>
            </a:r>
            <a:r>
              <a:rPr lang="da-DK" sz="1400" baseline="0" dirty="0" smtClean="0"/>
              <a:t>, </a:t>
            </a:r>
            <a:r>
              <a:rPr lang="da-DK" sz="1400" baseline="0" dirty="0" err="1" smtClean="0"/>
              <a:t>that</a:t>
            </a:r>
            <a:r>
              <a:rPr lang="da-DK" sz="1400" baseline="0" dirty="0" smtClean="0"/>
              <a:t> </a:t>
            </a:r>
            <a:r>
              <a:rPr lang="da-DK" sz="1400" baseline="0" dirty="0" err="1" smtClean="0"/>
              <a:t>we</a:t>
            </a:r>
            <a:r>
              <a:rPr lang="da-DK" sz="1400" baseline="0" dirty="0" smtClean="0"/>
              <a:t> must </a:t>
            </a:r>
            <a:r>
              <a:rPr lang="da-DK" sz="1400" baseline="0" dirty="0" err="1" smtClean="0"/>
              <a:t>almost</a:t>
            </a:r>
            <a:r>
              <a:rPr lang="da-DK" sz="1400" baseline="0" dirty="0" smtClean="0"/>
              <a:t> </a:t>
            </a:r>
            <a:r>
              <a:rPr lang="da-DK" sz="1400" baseline="0" dirty="0" err="1" smtClean="0"/>
              <a:t>be</a:t>
            </a:r>
            <a:r>
              <a:rPr lang="da-DK" sz="1400" baseline="0" dirty="0" smtClean="0"/>
              <a:t> </a:t>
            </a:r>
            <a:r>
              <a:rPr lang="da-DK" sz="1400" baseline="0" dirty="0" err="1" smtClean="0"/>
              <a:t>like</a:t>
            </a:r>
            <a:r>
              <a:rPr lang="da-DK" sz="1400" baseline="0" dirty="0" smtClean="0"/>
              <a:t> </a:t>
            </a:r>
            <a:r>
              <a:rPr lang="da-DK" sz="1400" baseline="0" dirty="0" err="1" smtClean="0"/>
              <a:t>natives</a:t>
            </a:r>
            <a:r>
              <a:rPr lang="da-DK" sz="1400" baseline="0" dirty="0" smtClean="0"/>
              <a:t> </a:t>
            </a:r>
            <a:r>
              <a:rPr lang="da-DK" sz="1400" baseline="0" dirty="0" err="1" smtClean="0"/>
              <a:t>that</a:t>
            </a:r>
            <a:r>
              <a:rPr lang="da-DK" sz="1400" baseline="0" dirty="0" smtClean="0"/>
              <a:t> </a:t>
            </a:r>
            <a:r>
              <a:rPr lang="da-DK" sz="1400" baseline="0" dirty="0" err="1" smtClean="0"/>
              <a:t>our</a:t>
            </a:r>
            <a:r>
              <a:rPr lang="da-DK" sz="1400" baseline="0" dirty="0" smtClean="0"/>
              <a:t> </a:t>
            </a:r>
            <a:r>
              <a:rPr lang="da-DK" sz="1400" baseline="0" dirty="0" err="1" smtClean="0"/>
              <a:t>vocabulary</a:t>
            </a:r>
            <a:r>
              <a:rPr lang="da-DK" sz="1400" baseline="0" dirty="0" smtClean="0"/>
              <a:t>, </a:t>
            </a:r>
            <a:r>
              <a:rPr lang="da-DK" sz="1400" baseline="0" dirty="0" err="1" smtClean="0"/>
              <a:t>pragmatics</a:t>
            </a:r>
            <a:r>
              <a:rPr lang="da-DK" sz="1400" baseline="0" dirty="0" smtClean="0"/>
              <a:t>, </a:t>
            </a:r>
            <a:r>
              <a:rPr lang="da-DK" sz="1400" baseline="0" dirty="0" err="1" smtClean="0"/>
              <a:t>idiomatic</a:t>
            </a:r>
            <a:r>
              <a:rPr lang="da-DK" sz="1400" baseline="0" dirty="0" smtClean="0"/>
              <a:t> </a:t>
            </a:r>
            <a:r>
              <a:rPr lang="da-DK" sz="1400" baseline="0" dirty="0" err="1" smtClean="0"/>
              <a:t>mastery</a:t>
            </a:r>
            <a:r>
              <a:rPr lang="da-DK" sz="1400" baseline="0" dirty="0" smtClean="0"/>
              <a:t> must </a:t>
            </a:r>
            <a:r>
              <a:rPr lang="da-DK" sz="1400" baseline="0" dirty="0" err="1" smtClean="0"/>
              <a:t>be</a:t>
            </a:r>
            <a:r>
              <a:rPr lang="da-DK" sz="1400" baseline="0" dirty="0" smtClean="0"/>
              <a:t> the same as </a:t>
            </a:r>
            <a:r>
              <a:rPr lang="da-DK" sz="1400" baseline="0" dirty="0" err="1" smtClean="0"/>
              <a:t>that</a:t>
            </a:r>
            <a:r>
              <a:rPr lang="da-DK" sz="1400" baseline="0" dirty="0" smtClean="0"/>
              <a:t> of </a:t>
            </a:r>
            <a:r>
              <a:rPr lang="da-DK" sz="1400" baseline="0" dirty="0" err="1" smtClean="0"/>
              <a:t>native</a:t>
            </a:r>
            <a:r>
              <a:rPr lang="da-DK" sz="1400" baseline="0" dirty="0" smtClean="0"/>
              <a:t> speakers in the UK, the </a:t>
            </a:r>
            <a:r>
              <a:rPr lang="da-DK" sz="1400" baseline="0" dirty="0" err="1" smtClean="0"/>
              <a:t>USWe</a:t>
            </a:r>
            <a:r>
              <a:rPr lang="da-DK" sz="1400" baseline="0" dirty="0" smtClean="0"/>
              <a:t> must of </a:t>
            </a:r>
            <a:r>
              <a:rPr lang="da-DK" sz="1400" baseline="0" dirty="0" err="1" smtClean="0"/>
              <a:t>course</a:t>
            </a:r>
            <a:r>
              <a:rPr lang="da-DK" sz="1400" baseline="0" dirty="0" smtClean="0"/>
              <a:t> </a:t>
            </a:r>
            <a:r>
              <a:rPr lang="da-DK" sz="1400" baseline="0" dirty="0" err="1" smtClean="0"/>
              <a:t>always</a:t>
            </a:r>
            <a:r>
              <a:rPr lang="da-DK" sz="1400" baseline="0" dirty="0" smtClean="0"/>
              <a:t> </a:t>
            </a:r>
            <a:r>
              <a:rPr lang="da-DK" sz="1400" baseline="0" dirty="0" err="1" smtClean="0"/>
              <a:t>bear</a:t>
            </a:r>
            <a:r>
              <a:rPr lang="da-DK" sz="1400" baseline="0" dirty="0" smtClean="0"/>
              <a:t> in mind </a:t>
            </a:r>
            <a:r>
              <a:rPr lang="da-DK" sz="1400" baseline="0" dirty="0" err="1" smtClean="0"/>
              <a:t>that</a:t>
            </a:r>
            <a:r>
              <a:rPr lang="da-DK" sz="1400" baseline="0" dirty="0" smtClean="0"/>
              <a:t>  </a:t>
            </a:r>
            <a:r>
              <a:rPr lang="da-DK" sz="1400" baseline="0" dirty="0" err="1" smtClean="0"/>
              <a:t>thought</a:t>
            </a:r>
            <a:r>
              <a:rPr lang="da-DK" sz="1400" baseline="0" dirty="0" smtClean="0"/>
              <a:t> patterns </a:t>
            </a:r>
            <a:r>
              <a:rPr lang="da-DK" sz="1400" baseline="0" dirty="0" err="1" smtClean="0"/>
              <a:t>are</a:t>
            </a:r>
            <a:r>
              <a:rPr lang="da-DK" sz="1400" baseline="0" dirty="0" smtClean="0"/>
              <a:t> </a:t>
            </a:r>
            <a:r>
              <a:rPr lang="da-DK" sz="1400" baseline="0" dirty="0" err="1" smtClean="0"/>
              <a:t>embedded</a:t>
            </a:r>
            <a:r>
              <a:rPr lang="da-DK" sz="1400" baseline="0" dirty="0" smtClean="0"/>
              <a:t> in the English </a:t>
            </a:r>
            <a:r>
              <a:rPr lang="da-DK" sz="1400" baseline="0" dirty="0" err="1" smtClean="0"/>
              <a:t>language</a:t>
            </a:r>
            <a:r>
              <a:rPr lang="da-DK" sz="1400" baseline="0" dirty="0" smtClean="0"/>
              <a:t> and </a:t>
            </a:r>
            <a:r>
              <a:rPr lang="da-DK" sz="1400" baseline="0" dirty="0" err="1" smtClean="0"/>
              <a:t>we</a:t>
            </a:r>
            <a:r>
              <a:rPr lang="da-DK" sz="1400" baseline="0" dirty="0" smtClean="0"/>
              <a:t> must </a:t>
            </a:r>
            <a:r>
              <a:rPr lang="da-DK" sz="1400" baseline="0" dirty="0" err="1" smtClean="0"/>
              <a:t>know</a:t>
            </a:r>
            <a:r>
              <a:rPr lang="da-DK" sz="1400" baseline="0" dirty="0" smtClean="0"/>
              <a:t> </a:t>
            </a:r>
            <a:r>
              <a:rPr lang="da-DK" sz="1400" baseline="0" dirty="0" err="1" smtClean="0"/>
              <a:t>enough</a:t>
            </a:r>
            <a:r>
              <a:rPr lang="da-DK" sz="1400" baseline="0" dirty="0" smtClean="0"/>
              <a:t> </a:t>
            </a:r>
            <a:r>
              <a:rPr lang="da-DK" sz="1400" baseline="0" dirty="0" err="1" smtClean="0"/>
              <a:t>about</a:t>
            </a:r>
            <a:r>
              <a:rPr lang="da-DK" sz="1400" baseline="0" dirty="0" smtClean="0"/>
              <a:t> </a:t>
            </a:r>
            <a:r>
              <a:rPr lang="da-DK" sz="1400" baseline="0" dirty="0" err="1" smtClean="0"/>
              <a:t>those</a:t>
            </a:r>
            <a:r>
              <a:rPr lang="da-DK" sz="1400" baseline="0" dirty="0" smtClean="0"/>
              <a:t> to </a:t>
            </a:r>
            <a:r>
              <a:rPr lang="da-DK" sz="1400" baseline="0" dirty="0" err="1" smtClean="0"/>
              <a:t>protect</a:t>
            </a:r>
            <a:r>
              <a:rPr lang="da-DK" sz="1400" baseline="0" dirty="0" smtClean="0"/>
              <a:t> </a:t>
            </a:r>
            <a:r>
              <a:rPr lang="da-DK" sz="1400" baseline="0" dirty="0" err="1" smtClean="0"/>
              <a:t>us</a:t>
            </a:r>
            <a:r>
              <a:rPr lang="da-DK" sz="1400" baseline="0" dirty="0" smtClean="0"/>
              <a:t> </a:t>
            </a:r>
            <a:r>
              <a:rPr lang="da-DK" sz="1400" baseline="0" dirty="0" err="1" smtClean="0"/>
              <a:t>against</a:t>
            </a:r>
            <a:r>
              <a:rPr lang="da-DK" sz="1400" baseline="0" dirty="0" smtClean="0"/>
              <a:t> </a:t>
            </a:r>
            <a:r>
              <a:rPr lang="da-DK" sz="1400" baseline="0" dirty="0" err="1" smtClean="0"/>
              <a:t>being</a:t>
            </a:r>
            <a:r>
              <a:rPr lang="da-DK" sz="1400" baseline="0" dirty="0" smtClean="0"/>
              <a:t> </a:t>
            </a:r>
            <a:r>
              <a:rPr lang="da-DK" sz="1400" baseline="0" dirty="0" err="1" smtClean="0"/>
              <a:t>brainwashed</a:t>
            </a:r>
            <a:r>
              <a:rPr lang="da-DK" sz="1400" baseline="0" dirty="0" smtClean="0"/>
              <a:t>  or </a:t>
            </a:r>
            <a:r>
              <a:rPr lang="da-DK" sz="1400" baseline="0" dirty="0" err="1" smtClean="0"/>
              <a:t>whatever</a:t>
            </a:r>
            <a:r>
              <a:rPr lang="da-DK" sz="1400" baseline="0" dirty="0" smtClean="0"/>
              <a:t>, but </a:t>
            </a:r>
            <a:r>
              <a:rPr lang="da-DK" sz="1400" baseline="0" dirty="0" err="1" smtClean="0"/>
              <a:t>we</a:t>
            </a:r>
            <a:r>
              <a:rPr lang="da-DK" sz="1400" baseline="0" dirty="0" smtClean="0"/>
              <a:t> do not </a:t>
            </a:r>
            <a:r>
              <a:rPr lang="da-DK" sz="1400" baseline="0" dirty="0" err="1" smtClean="0"/>
              <a:t>need</a:t>
            </a:r>
            <a:r>
              <a:rPr lang="da-DK" sz="1400" baseline="0" dirty="0" smtClean="0"/>
              <a:t> to have </a:t>
            </a:r>
            <a:r>
              <a:rPr lang="da-DK" sz="1400" baseline="0" dirty="0" err="1" smtClean="0"/>
              <a:t>any</a:t>
            </a:r>
            <a:r>
              <a:rPr lang="da-DK" sz="1400" baseline="0" dirty="0" smtClean="0"/>
              <a:t> </a:t>
            </a:r>
            <a:r>
              <a:rPr lang="da-DK" sz="1400" baseline="0" dirty="0" err="1" smtClean="0"/>
              <a:t>knowledge</a:t>
            </a:r>
            <a:r>
              <a:rPr lang="da-DK" sz="1400" baseline="0" dirty="0" smtClean="0"/>
              <a:t> as </a:t>
            </a:r>
            <a:r>
              <a:rPr lang="da-DK" sz="1400" baseline="0" dirty="0" err="1" smtClean="0"/>
              <a:t>such</a:t>
            </a:r>
            <a:r>
              <a:rPr lang="da-DK" sz="1400" baseline="0" dirty="0" smtClean="0"/>
              <a:t> </a:t>
            </a:r>
            <a:r>
              <a:rPr lang="da-DK" sz="1400" baseline="0" dirty="0" err="1" smtClean="0"/>
              <a:t>about</a:t>
            </a:r>
            <a:r>
              <a:rPr lang="da-DK" sz="1400" baseline="0" dirty="0" smtClean="0"/>
              <a:t> the </a:t>
            </a:r>
            <a:r>
              <a:rPr lang="da-DK" sz="1400" baseline="0" dirty="0" err="1" smtClean="0"/>
              <a:t>culture</a:t>
            </a:r>
            <a:r>
              <a:rPr lang="da-DK" sz="1400" baseline="0" dirty="0" smtClean="0"/>
              <a:t>, the </a:t>
            </a:r>
            <a:r>
              <a:rPr lang="da-DK" sz="1400" baseline="0" dirty="0" err="1" smtClean="0"/>
              <a:t>way</a:t>
            </a:r>
            <a:r>
              <a:rPr lang="da-DK" sz="1400" baseline="0" dirty="0" smtClean="0"/>
              <a:t> </a:t>
            </a:r>
            <a:r>
              <a:rPr lang="da-DK" sz="1400" baseline="0" dirty="0" err="1" smtClean="0"/>
              <a:t>we</a:t>
            </a:r>
            <a:r>
              <a:rPr lang="da-DK" sz="1400" baseline="0" dirty="0" smtClean="0"/>
              <a:t> </a:t>
            </a:r>
            <a:r>
              <a:rPr lang="da-DK" sz="1400" baseline="0" dirty="0" err="1" smtClean="0"/>
              <a:t>should</a:t>
            </a:r>
            <a:r>
              <a:rPr lang="da-DK" sz="1400" baseline="0" dirty="0" smtClean="0"/>
              <a:t> </a:t>
            </a:r>
            <a:r>
              <a:rPr lang="da-DK" sz="1400" baseline="0" dirty="0" err="1" smtClean="0"/>
              <a:t>behave</a:t>
            </a:r>
            <a:r>
              <a:rPr lang="da-DK" sz="1400" baseline="0" dirty="0" smtClean="0"/>
              <a:t> in </a:t>
            </a:r>
            <a:r>
              <a:rPr lang="da-DK" sz="1400" baseline="0" dirty="0" err="1" smtClean="0"/>
              <a:t>that</a:t>
            </a:r>
            <a:r>
              <a:rPr lang="da-DK" sz="1400" baseline="0" dirty="0" smtClean="0"/>
              <a:t> </a:t>
            </a:r>
            <a:r>
              <a:rPr lang="da-DK" sz="1400" baseline="0" dirty="0" err="1" smtClean="0"/>
              <a:t>culture</a:t>
            </a:r>
            <a:r>
              <a:rPr lang="da-DK" sz="1400" baseline="0" dirty="0" smtClean="0"/>
              <a:t> as </a:t>
            </a:r>
            <a:r>
              <a:rPr lang="da-DK" sz="1400" baseline="0" dirty="0" err="1" smtClean="0"/>
              <a:t>our</a:t>
            </a:r>
            <a:r>
              <a:rPr lang="da-DK" sz="1400" baseline="0" dirty="0" smtClean="0"/>
              <a:t> </a:t>
            </a:r>
            <a:r>
              <a:rPr lang="da-DK" sz="1400" baseline="0" dirty="0" err="1" smtClean="0"/>
              <a:t>use</a:t>
            </a:r>
            <a:r>
              <a:rPr lang="da-DK" sz="1400" baseline="0" dirty="0" smtClean="0"/>
              <a:t> of English is </a:t>
            </a:r>
            <a:r>
              <a:rPr lang="da-DK" sz="1400" baseline="0" dirty="0" err="1" smtClean="0"/>
              <a:t>purely</a:t>
            </a:r>
            <a:r>
              <a:rPr lang="da-DK" sz="1400" baseline="0" dirty="0" smtClean="0"/>
              <a:t> instrumental and </a:t>
            </a:r>
            <a:r>
              <a:rPr lang="da-DK" sz="1400" baseline="0" dirty="0" err="1" smtClean="0"/>
              <a:t>we</a:t>
            </a:r>
            <a:r>
              <a:rPr lang="da-DK" sz="1400" baseline="0" dirty="0" smtClean="0"/>
              <a:t> </a:t>
            </a:r>
            <a:r>
              <a:rPr lang="da-DK" sz="1400" baseline="0" dirty="0" err="1" smtClean="0"/>
              <a:t>mostly</a:t>
            </a:r>
            <a:r>
              <a:rPr lang="da-DK" sz="1400" baseline="0" dirty="0" smtClean="0"/>
              <a:t> </a:t>
            </a:r>
            <a:r>
              <a:rPr lang="da-DK" sz="1400" baseline="0" dirty="0" err="1" smtClean="0"/>
              <a:t>use</a:t>
            </a:r>
            <a:r>
              <a:rPr lang="da-DK" sz="1400" baseline="0" dirty="0" smtClean="0"/>
              <a:t> it to speak to </a:t>
            </a:r>
            <a:r>
              <a:rPr lang="da-DK" sz="1400" baseline="0" dirty="0" err="1" smtClean="0"/>
              <a:t>nationals</a:t>
            </a:r>
            <a:r>
              <a:rPr lang="da-DK" sz="1400" baseline="0" dirty="0" smtClean="0"/>
              <a:t> from </a:t>
            </a:r>
            <a:r>
              <a:rPr lang="da-DK" sz="1400" baseline="0" dirty="0" err="1" smtClean="0"/>
              <a:t>other</a:t>
            </a:r>
            <a:r>
              <a:rPr lang="da-DK" sz="1400" baseline="0" dirty="0" smtClean="0"/>
              <a:t> non </a:t>
            </a:r>
            <a:r>
              <a:rPr lang="da-DK" sz="1400" baseline="0" dirty="0" err="1" smtClean="0"/>
              <a:t>native</a:t>
            </a:r>
            <a:r>
              <a:rPr lang="da-DK" sz="1400" baseline="0" dirty="0" smtClean="0"/>
              <a:t> </a:t>
            </a:r>
            <a:r>
              <a:rPr lang="da-DK" sz="1400" baseline="0" dirty="0" err="1" smtClean="0"/>
              <a:t>countries</a:t>
            </a:r>
            <a:r>
              <a:rPr lang="da-DK" sz="1400" baseline="0" dirty="0" smtClean="0"/>
              <a:t>.</a:t>
            </a:r>
            <a:endParaRPr lang="da-DK" sz="1400" dirty="0" smtClean="0"/>
          </a:p>
          <a:p>
            <a:endParaRPr lang="da-DK" sz="1400"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2</a:t>
            </a:fld>
            <a:endParaRPr lang="da-DK"/>
          </a:p>
        </p:txBody>
      </p:sp>
    </p:spTree>
    <p:extLst>
      <p:ext uri="{BB962C8B-B14F-4D97-AF65-F5344CB8AC3E}">
        <p14:creationId xmlns:p14="http://schemas.microsoft.com/office/powerpoint/2010/main" val="3663129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Tag denne væk</a:t>
            </a:r>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21</a:t>
            </a:fld>
            <a:endParaRPr lang="da-DK"/>
          </a:p>
        </p:txBody>
      </p:sp>
    </p:spTree>
    <p:extLst>
      <p:ext uri="{BB962C8B-B14F-4D97-AF65-F5344CB8AC3E}">
        <p14:creationId xmlns:p14="http://schemas.microsoft.com/office/powerpoint/2010/main" val="36348871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EF0BA973-30A3-4B5D-83E7-556819259DCF}" type="slidenum">
              <a:rPr lang="da-DK" smtClean="0"/>
              <a:pPr/>
              <a:t>22</a:t>
            </a:fld>
            <a:endParaRPr lang="da-DK"/>
          </a:p>
        </p:txBody>
      </p:sp>
    </p:spTree>
    <p:extLst>
      <p:ext uri="{BB962C8B-B14F-4D97-AF65-F5344CB8AC3E}">
        <p14:creationId xmlns:p14="http://schemas.microsoft.com/office/powerpoint/2010/main" val="35640667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en-US" dirty="0" smtClean="0"/>
              <a:t>I’ll foray into the muddy</a:t>
            </a:r>
            <a:r>
              <a:rPr lang="en-US" baseline="0" dirty="0" smtClean="0"/>
              <a:t> waters of what is said about the role of </a:t>
            </a:r>
            <a:r>
              <a:rPr lang="en-US" baseline="0" dirty="0" err="1" smtClean="0"/>
              <a:t>Englsih</a:t>
            </a:r>
            <a:r>
              <a:rPr lang="en-US" baseline="0" dirty="0" smtClean="0"/>
              <a:t> in the world today, But in order not to get sucked into the swamp, (or </a:t>
            </a:r>
            <a:r>
              <a:rPr lang="en-US" baseline="0" dirty="0" err="1" smtClean="0"/>
              <a:t>inrather</a:t>
            </a:r>
            <a:r>
              <a:rPr lang="en-US" baseline="0" dirty="0" smtClean="0"/>
              <a:t> in order for me to get there within 20 minutes, , I’ll skip from  quickly across the landscape.</a:t>
            </a:r>
          </a:p>
          <a:p>
            <a:r>
              <a:rPr lang="en-US" baseline="0" dirty="0" err="1" smtClean="0"/>
              <a:t>I’ll</a:t>
            </a:r>
            <a:r>
              <a:rPr lang="en-US" dirty="0" err="1" smtClean="0"/>
              <a:t>Before</a:t>
            </a:r>
            <a:r>
              <a:rPr lang="en-US" dirty="0" smtClean="0"/>
              <a:t> we even get to the NATO speak . I’d like to </a:t>
            </a:r>
            <a:r>
              <a:rPr lang="en-US" dirty="0" err="1" smtClean="0"/>
              <a:t>eadrees</a:t>
            </a:r>
            <a:r>
              <a:rPr lang="en-US" baseline="0" dirty="0" smtClean="0"/>
              <a:t> the question more broadly of what we mean by </a:t>
            </a:r>
            <a:r>
              <a:rPr lang="en-US" baseline="0" dirty="0" err="1" smtClean="0"/>
              <a:t>Englsh</a:t>
            </a:r>
            <a:r>
              <a:rPr lang="en-US" baseline="0" dirty="0" smtClean="0"/>
              <a:t>.</a:t>
            </a:r>
          </a:p>
          <a:p>
            <a:r>
              <a:rPr lang="en-US" dirty="0" smtClean="0"/>
              <a:t>It especially means English words and phrases generally understood throughout the English-speaking world as opposed to localisms</a:t>
            </a:r>
          </a:p>
          <a:p>
            <a:r>
              <a:rPr lang="en-US" dirty="0" smtClean="0"/>
              <a:t>English as an international language (EIL) is EAL with emphasis on learning different major dialect forms; in particular, it aims to equip students with the linguistic tools to communicate internationally.</a:t>
            </a:r>
            <a:r>
              <a:rPr lang="en-US" baseline="30000" dirty="0" smtClean="0">
                <a:effectLst/>
              </a:rPr>
              <a:t>[</a:t>
            </a:r>
            <a:r>
              <a:rPr lang="en-US" i="1" baseline="30000" dirty="0" smtClean="0">
                <a:effectLst/>
                <a:hlinkClick r:id="rId3" action="ppaction://hlinkfile" tooltip="Wikipedia:Citation needed"/>
              </a:rPr>
              <a:t>citation needed</a:t>
            </a:r>
            <a:r>
              <a:rPr lang="en-US" baseline="30000" dirty="0" smtClean="0">
                <a:effectLst/>
              </a:rPr>
              <a:t>]</a:t>
            </a:r>
            <a:r>
              <a:rPr lang="en-US" dirty="0" smtClean="0"/>
              <a:t> </a:t>
            </a:r>
            <a:r>
              <a:rPr lang="en-US" dirty="0" smtClean="0">
                <a:hlinkClick r:id="rId4" action="ppaction://hlinkfile" tooltip="Roger Nunn (page does not exist)"/>
              </a:rPr>
              <a:t>Roger Nunn</a:t>
            </a:r>
            <a:r>
              <a:rPr lang="en-US" dirty="0" smtClean="0"/>
              <a:t> considers different types of competence in relation to the teaching of English as an International Language, arguing that linguistic competence has yet to be adequately addressed in recent considerations of EIL.</a:t>
            </a:r>
            <a:r>
              <a:rPr lang="en-US" baseline="30000" dirty="0" smtClean="0">
                <a:hlinkClick r:id="rId5" action="ppaction://hlinkfile"/>
              </a:rPr>
              <a:t>[3]</a:t>
            </a:r>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23</a:t>
            </a:fld>
            <a:endParaRPr lang="da-DK"/>
          </a:p>
        </p:txBody>
      </p:sp>
    </p:spTree>
    <p:extLst>
      <p:ext uri="{BB962C8B-B14F-4D97-AF65-F5344CB8AC3E}">
        <p14:creationId xmlns:p14="http://schemas.microsoft.com/office/powerpoint/2010/main" val="3335344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In the ELF </a:t>
            </a:r>
            <a:r>
              <a:rPr lang="da-DK" dirty="0" err="1" smtClean="0"/>
              <a:t>context</a:t>
            </a:r>
            <a:r>
              <a:rPr lang="da-DK" dirty="0" smtClean="0"/>
              <a:t>, </a:t>
            </a:r>
            <a:r>
              <a:rPr lang="da-DK" dirty="0" err="1" smtClean="0"/>
              <a:t>intercultural</a:t>
            </a:r>
            <a:r>
              <a:rPr lang="da-DK" dirty="0" smtClean="0"/>
              <a:t> </a:t>
            </a:r>
            <a:r>
              <a:rPr lang="da-DK" dirty="0" err="1" smtClean="0"/>
              <a:t>communication</a:t>
            </a:r>
            <a:r>
              <a:rPr lang="da-DK" dirty="0" smtClean="0"/>
              <a:t> </a:t>
            </a:r>
            <a:r>
              <a:rPr lang="da-DK" dirty="0" err="1" smtClean="0"/>
              <a:t>should</a:t>
            </a:r>
            <a:r>
              <a:rPr lang="da-DK" dirty="0" smtClean="0"/>
              <a:t> not </a:t>
            </a:r>
            <a:r>
              <a:rPr lang="da-DK" dirty="0" err="1" smtClean="0"/>
              <a:t>mean</a:t>
            </a:r>
            <a:r>
              <a:rPr lang="da-DK" dirty="0" smtClean="0"/>
              <a:t> </a:t>
            </a:r>
            <a:r>
              <a:rPr lang="da-DK" dirty="0" err="1" smtClean="0"/>
              <a:t>that</a:t>
            </a:r>
            <a:r>
              <a:rPr lang="da-DK" dirty="0" smtClean="0"/>
              <a:t> the non </a:t>
            </a:r>
            <a:r>
              <a:rPr lang="da-DK" dirty="0" err="1" smtClean="0"/>
              <a:t>natives</a:t>
            </a:r>
            <a:r>
              <a:rPr lang="da-DK" dirty="0" smtClean="0"/>
              <a:t> </a:t>
            </a:r>
            <a:r>
              <a:rPr lang="da-DK" dirty="0" err="1" smtClean="0"/>
              <a:t>learn</a:t>
            </a:r>
            <a:r>
              <a:rPr lang="da-DK" dirty="0" smtClean="0"/>
              <a:t> </a:t>
            </a:r>
            <a:r>
              <a:rPr lang="da-DK" dirty="0" err="1" smtClean="0"/>
              <a:t>how</a:t>
            </a:r>
            <a:r>
              <a:rPr lang="da-DK" dirty="0" smtClean="0"/>
              <a:t> to talk to the </a:t>
            </a:r>
            <a:r>
              <a:rPr lang="da-DK" dirty="0" err="1" smtClean="0"/>
              <a:t>natives</a:t>
            </a:r>
            <a:r>
              <a:rPr lang="da-DK" dirty="0" smtClean="0"/>
              <a:t>, but it </a:t>
            </a:r>
            <a:r>
              <a:rPr lang="da-DK" dirty="0" err="1" smtClean="0"/>
              <a:t>should</a:t>
            </a:r>
            <a:r>
              <a:rPr lang="da-DK" dirty="0" smtClean="0"/>
              <a:t> </a:t>
            </a:r>
            <a:r>
              <a:rPr lang="da-DK" dirty="0" err="1" smtClean="0"/>
              <a:t>mean</a:t>
            </a:r>
            <a:r>
              <a:rPr lang="da-DK" dirty="0" smtClean="0"/>
              <a:t> </a:t>
            </a:r>
            <a:r>
              <a:rPr lang="da-DK" dirty="0" err="1" smtClean="0"/>
              <a:t>that</a:t>
            </a:r>
            <a:r>
              <a:rPr lang="da-DK" dirty="0" smtClean="0"/>
              <a:t> </a:t>
            </a:r>
            <a:r>
              <a:rPr lang="da-DK" dirty="0" err="1" smtClean="0"/>
              <a:t>both</a:t>
            </a:r>
            <a:r>
              <a:rPr lang="da-DK" dirty="0" smtClean="0"/>
              <a:t> parties </a:t>
            </a:r>
            <a:r>
              <a:rPr lang="da-DK" dirty="0" err="1" smtClean="0"/>
              <a:t>are</a:t>
            </a:r>
            <a:r>
              <a:rPr lang="da-DK" dirty="0" smtClean="0"/>
              <a:t> </a:t>
            </a:r>
            <a:r>
              <a:rPr lang="da-DK" dirty="0" err="1" smtClean="0"/>
              <a:t>willing</a:t>
            </a:r>
            <a:r>
              <a:rPr lang="da-DK" dirty="0" smtClean="0"/>
              <a:t> to </a:t>
            </a:r>
            <a:r>
              <a:rPr lang="da-DK" dirty="0" err="1" smtClean="0"/>
              <a:t>converge</a:t>
            </a:r>
            <a:r>
              <a:rPr lang="da-DK" dirty="0" smtClean="0"/>
              <a:t> on a </a:t>
            </a:r>
            <a:r>
              <a:rPr lang="da-DK" dirty="0" err="1" smtClean="0"/>
              <a:t>common</a:t>
            </a:r>
            <a:r>
              <a:rPr lang="da-DK" dirty="0" smtClean="0"/>
              <a:t> </a:t>
            </a:r>
            <a:r>
              <a:rPr lang="da-DK" dirty="0" err="1" smtClean="0"/>
              <a:t>linguistic</a:t>
            </a:r>
            <a:r>
              <a:rPr lang="da-DK" dirty="0" smtClean="0"/>
              <a:t> and </a:t>
            </a:r>
            <a:r>
              <a:rPr lang="da-DK" dirty="0" err="1" smtClean="0"/>
              <a:t>pragmatic</a:t>
            </a:r>
            <a:r>
              <a:rPr lang="da-DK" dirty="0" smtClean="0"/>
              <a:t> plane and </a:t>
            </a:r>
            <a:r>
              <a:rPr lang="da-DK" dirty="0" err="1" smtClean="0"/>
              <a:t>be</a:t>
            </a:r>
            <a:r>
              <a:rPr lang="da-DK" dirty="0" smtClean="0"/>
              <a:t> </a:t>
            </a:r>
            <a:r>
              <a:rPr lang="da-DK" dirty="0" err="1" smtClean="0"/>
              <a:t>willing</a:t>
            </a:r>
            <a:r>
              <a:rPr lang="da-DK" dirty="0" smtClean="0"/>
              <a:t> to </a:t>
            </a:r>
            <a:r>
              <a:rPr lang="da-DK" dirty="0" err="1" smtClean="0"/>
              <a:t>make</a:t>
            </a:r>
            <a:r>
              <a:rPr lang="da-DK" dirty="0" smtClean="0"/>
              <a:t> </a:t>
            </a:r>
            <a:r>
              <a:rPr lang="da-DK" dirty="0" err="1" smtClean="0"/>
              <a:t>concesssions</a:t>
            </a:r>
            <a:r>
              <a:rPr lang="da-DK" dirty="0" smtClean="0"/>
              <a:t> to </a:t>
            </a:r>
            <a:r>
              <a:rPr lang="da-DK" dirty="0" err="1" smtClean="0"/>
              <a:t>make</a:t>
            </a:r>
            <a:r>
              <a:rPr lang="da-DK" dirty="0" smtClean="0"/>
              <a:t> </a:t>
            </a:r>
            <a:r>
              <a:rPr lang="da-DK" dirty="0" err="1" smtClean="0"/>
              <a:t>communication</a:t>
            </a:r>
            <a:r>
              <a:rPr lang="da-DK" dirty="0" smtClean="0"/>
              <a:t> flow (</a:t>
            </a:r>
            <a:r>
              <a:rPr lang="da-DK" dirty="0" err="1" smtClean="0"/>
              <a:t>Ranta</a:t>
            </a:r>
            <a:r>
              <a:rPr lang="da-DK" dirty="0" smtClean="0"/>
              <a:t> in </a:t>
            </a:r>
            <a:r>
              <a:rPr lang="da-DK" dirty="0" err="1" smtClean="0"/>
              <a:t>Mauranen</a:t>
            </a:r>
            <a:r>
              <a:rPr lang="da-DK" dirty="0" smtClean="0"/>
              <a:t>, 2009</a:t>
            </a:r>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3</a:t>
            </a:fld>
            <a:endParaRPr lang="da-DK"/>
          </a:p>
        </p:txBody>
      </p:sp>
    </p:spTree>
    <p:extLst>
      <p:ext uri="{BB962C8B-B14F-4D97-AF65-F5344CB8AC3E}">
        <p14:creationId xmlns:p14="http://schemas.microsoft.com/office/powerpoint/2010/main" val="3718623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indent="0">
              <a:buNone/>
            </a:pPr>
            <a:r>
              <a:rPr lang="en-US" sz="1200" b="0" i="0" u="none" dirty="0" smtClean="0">
                <a:solidFill>
                  <a:srgbClr val="FF0000"/>
                </a:solidFill>
              </a:rPr>
              <a:t>what</a:t>
            </a:r>
            <a:r>
              <a:rPr lang="en-US" sz="1200" b="0" i="0" u="none" baseline="0" dirty="0" smtClean="0">
                <a:solidFill>
                  <a:srgbClr val="FF0000"/>
                </a:solidFill>
              </a:rPr>
              <a:t> we know about human communication,</a:t>
            </a:r>
          </a:p>
          <a:p>
            <a:pPr marL="0" indent="0">
              <a:buNone/>
            </a:pPr>
            <a:r>
              <a:rPr lang="en-US" sz="1200" b="0" i="0" u="none" baseline="0" dirty="0" smtClean="0">
                <a:solidFill>
                  <a:srgbClr val="FF0000"/>
                </a:solidFill>
              </a:rPr>
              <a:t>How we use various grammatical structures in our own language</a:t>
            </a:r>
            <a:r>
              <a:rPr lang="en-US" sz="1200" dirty="0" smtClean="0"/>
              <a:t> </a:t>
            </a:r>
          </a:p>
          <a:p>
            <a:pPr marL="0" indent="0">
              <a:buNone/>
            </a:pPr>
            <a:endParaRPr lang="en-US" sz="1200" dirty="0" smtClean="0"/>
          </a:p>
          <a:p>
            <a:pPr marL="0" indent="0">
              <a:buNone/>
            </a:pPr>
            <a:r>
              <a:rPr lang="en-US" sz="1200" dirty="0" smtClean="0"/>
              <a:t>We might find things that work well for us in international  environments</a:t>
            </a:r>
            <a:r>
              <a:rPr lang="en-US" sz="1200" baseline="0" dirty="0" smtClean="0"/>
              <a:t> </a:t>
            </a:r>
            <a:r>
              <a:rPr lang="en-US" sz="1200" dirty="0" smtClean="0"/>
              <a:t>and these good things may in time create usage habits in the course of time (in reasonably stable contact environments). </a:t>
            </a:r>
          </a:p>
          <a:p>
            <a:pPr marL="0" indent="0">
              <a:buNone/>
            </a:pPr>
            <a:r>
              <a:rPr lang="en-US" sz="1200" dirty="0" smtClean="0"/>
              <a:t>Clearly, however, as </a:t>
            </a:r>
            <a:r>
              <a:rPr lang="en-US" sz="1200" dirty="0" err="1" smtClean="0"/>
              <a:t>Seidlhofer</a:t>
            </a:r>
            <a:r>
              <a:rPr lang="en-US" sz="1200" dirty="0" smtClean="0"/>
              <a:t> (2007) and other researchers have emphasized, ELF represents a type of process, a context of use (or varying usage frameworks), and should not be viewed as “a variety”; it is important to recognize its diversity and interactive character..</a:t>
            </a:r>
            <a:endParaRPr lang="da-DK" sz="1200" dirty="0" smtClean="0"/>
          </a:p>
          <a:p>
            <a:pPr marL="0" indent="0">
              <a:buNone/>
            </a:pPr>
            <a:r>
              <a:rPr lang="en-US" sz="1200" dirty="0" smtClean="0"/>
              <a:t> ELF, in contrast</a:t>
            </a:r>
            <a:r>
              <a:rPr lang="da-DK" sz="1200" baseline="0" dirty="0" smtClean="0"/>
              <a:t> </a:t>
            </a:r>
            <a:r>
              <a:rPr lang="en-US" sz="1200" dirty="0" smtClean="0"/>
              <a:t>to EFL, is viewed as “different rather than deficient” and “seen as a crucial</a:t>
            </a:r>
            <a:endParaRPr lang="da-DK" sz="1200" dirty="0" smtClean="0"/>
          </a:p>
          <a:p>
            <a:pPr marL="0" indent="0">
              <a:buNone/>
            </a:pPr>
            <a:r>
              <a:rPr lang="en-US" sz="1200" dirty="0" smtClean="0"/>
              <a:t>bilingual pragmatic resource” (Jenkins et al. 2011: 284</a:t>
            </a:r>
          </a:p>
          <a:p>
            <a:pPr marL="0" indent="0">
              <a:buNone/>
            </a:pPr>
            <a:endParaRPr lang="en-US" sz="1200" dirty="0" smtClean="0"/>
          </a:p>
        </p:txBody>
      </p:sp>
      <p:sp>
        <p:nvSpPr>
          <p:cNvPr id="4" name="Pladsholder til diasnummer 3"/>
          <p:cNvSpPr>
            <a:spLocks noGrp="1"/>
          </p:cNvSpPr>
          <p:nvPr>
            <p:ph type="sldNum" sz="quarter" idx="10"/>
          </p:nvPr>
        </p:nvSpPr>
        <p:spPr/>
        <p:txBody>
          <a:bodyPr/>
          <a:lstStyle/>
          <a:p>
            <a:fld id="{EF0BA973-30A3-4B5D-83E7-556819259DCF}" type="slidenum">
              <a:rPr lang="da-DK" smtClean="0"/>
              <a:pPr/>
              <a:t>4</a:t>
            </a:fld>
            <a:endParaRPr lang="da-DK"/>
          </a:p>
        </p:txBody>
      </p:sp>
    </p:spTree>
    <p:extLst>
      <p:ext uri="{BB962C8B-B14F-4D97-AF65-F5344CB8AC3E}">
        <p14:creationId xmlns:p14="http://schemas.microsoft.com/office/powerpoint/2010/main" val="1851392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It is</a:t>
            </a:r>
            <a:r>
              <a:rPr lang="da-DK" baseline="0" dirty="0" smtClean="0"/>
              <a:t> </a:t>
            </a:r>
            <a:r>
              <a:rPr lang="da-DK" baseline="0" dirty="0" err="1" smtClean="0"/>
              <a:t>foolish</a:t>
            </a:r>
            <a:r>
              <a:rPr lang="da-DK" baseline="0" dirty="0" smtClean="0"/>
              <a:t>, </a:t>
            </a:r>
            <a:r>
              <a:rPr lang="da-DK" baseline="0" dirty="0" err="1" smtClean="0"/>
              <a:t>some</a:t>
            </a:r>
            <a:r>
              <a:rPr lang="da-DK" baseline="0" dirty="0" smtClean="0"/>
              <a:t> of the researchers </a:t>
            </a:r>
            <a:r>
              <a:rPr lang="da-DK" baseline="0" dirty="0" err="1" smtClean="0"/>
              <a:t>say</a:t>
            </a:r>
            <a:r>
              <a:rPr lang="da-DK" baseline="0" dirty="0" smtClean="0"/>
              <a:t> to </a:t>
            </a:r>
            <a:r>
              <a:rPr lang="da-DK" baseline="0" dirty="0" err="1" smtClean="0"/>
              <a:t>keep</a:t>
            </a:r>
            <a:r>
              <a:rPr lang="da-DK" baseline="0" dirty="0" smtClean="0"/>
              <a:t> </a:t>
            </a:r>
            <a:r>
              <a:rPr lang="da-DK" baseline="0" dirty="0" err="1" smtClean="0"/>
              <a:t>claiming</a:t>
            </a:r>
            <a:r>
              <a:rPr lang="da-DK" baseline="0" dirty="0" smtClean="0"/>
              <a:t> </a:t>
            </a:r>
            <a:r>
              <a:rPr lang="da-DK" baseline="0" dirty="0" err="1" smtClean="0"/>
              <a:t>something</a:t>
            </a:r>
            <a:r>
              <a:rPr lang="da-DK" baseline="0" dirty="0" smtClean="0"/>
              <a:t> </a:t>
            </a:r>
            <a:r>
              <a:rPr lang="da-DK" baseline="0" dirty="0" err="1" smtClean="0"/>
              <a:t>wrong</a:t>
            </a:r>
            <a:r>
              <a:rPr lang="da-DK" baseline="0" dirty="0" smtClean="0"/>
              <a:t>, </a:t>
            </a:r>
            <a:r>
              <a:rPr lang="da-DK" baseline="0" dirty="0" err="1" smtClean="0"/>
              <a:t>if</a:t>
            </a:r>
            <a:r>
              <a:rPr lang="da-DK" baseline="0" dirty="0" smtClean="0"/>
              <a:t> </a:t>
            </a:r>
            <a:r>
              <a:rPr lang="da-DK" baseline="0" dirty="0" err="1" smtClean="0"/>
              <a:t>proficient</a:t>
            </a:r>
            <a:r>
              <a:rPr lang="da-DK" baseline="0" dirty="0" smtClean="0"/>
              <a:t> speakers do it all the time, and it </a:t>
            </a:r>
            <a:r>
              <a:rPr lang="da-DK" baseline="0" dirty="0" err="1" smtClean="0"/>
              <a:t>does</a:t>
            </a:r>
            <a:r>
              <a:rPr lang="da-DK" baseline="0" dirty="0" smtClean="0"/>
              <a:t> not </a:t>
            </a:r>
            <a:r>
              <a:rPr lang="da-DK" baseline="0" dirty="0" err="1" smtClean="0"/>
              <a:t>seem</a:t>
            </a:r>
            <a:r>
              <a:rPr lang="da-DK" baseline="0" dirty="0" smtClean="0"/>
              <a:t> to </a:t>
            </a:r>
            <a:r>
              <a:rPr lang="da-DK" baseline="0" dirty="0" err="1" smtClean="0"/>
              <a:t>bother</a:t>
            </a:r>
            <a:r>
              <a:rPr lang="da-DK" baseline="0" dirty="0" smtClean="0"/>
              <a:t> </a:t>
            </a:r>
            <a:r>
              <a:rPr lang="da-DK" baseline="0" dirty="0" err="1" smtClean="0"/>
              <a:t>any</a:t>
            </a:r>
            <a:r>
              <a:rPr lang="da-DK" baseline="0" dirty="0" smtClean="0"/>
              <a:t> </a:t>
            </a:r>
            <a:r>
              <a:rPr lang="da-DK" baseline="0" dirty="0" err="1" smtClean="0"/>
              <a:t>one</a:t>
            </a:r>
            <a:r>
              <a:rPr lang="da-DK" baseline="0" dirty="0" smtClean="0"/>
              <a:t> but the English </a:t>
            </a:r>
            <a:r>
              <a:rPr lang="da-DK" baseline="0" dirty="0" err="1" smtClean="0"/>
              <a:t>teacher</a:t>
            </a:r>
            <a:endParaRPr lang="da-DK" baseline="0" dirty="0" smtClean="0"/>
          </a:p>
          <a:p>
            <a:endParaRPr lang="da-DK" baseline="0" dirty="0" smtClean="0"/>
          </a:p>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5</a:t>
            </a:fld>
            <a:endParaRPr lang="da-DK"/>
          </a:p>
        </p:txBody>
      </p:sp>
    </p:spTree>
    <p:extLst>
      <p:ext uri="{BB962C8B-B14F-4D97-AF65-F5344CB8AC3E}">
        <p14:creationId xmlns:p14="http://schemas.microsoft.com/office/powerpoint/2010/main" val="3302908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Tell </a:t>
            </a:r>
            <a:r>
              <a:rPr lang="da-DK" dirty="0" err="1" smtClean="0"/>
              <a:t>about</a:t>
            </a:r>
            <a:r>
              <a:rPr lang="da-DK" dirty="0" smtClean="0"/>
              <a:t> the </a:t>
            </a:r>
            <a:r>
              <a:rPr lang="da-DK" dirty="0" err="1" smtClean="0"/>
              <a:t>vienna</a:t>
            </a:r>
            <a:r>
              <a:rPr lang="da-DK" dirty="0" smtClean="0"/>
              <a:t> </a:t>
            </a:r>
            <a:r>
              <a:rPr lang="da-DK" dirty="0" err="1" smtClean="0"/>
              <a:t>thing</a:t>
            </a:r>
            <a:r>
              <a:rPr lang="da-DK" dirty="0" smtClean="0"/>
              <a:t>.</a:t>
            </a:r>
          </a:p>
          <a:p>
            <a:r>
              <a:rPr lang="da-DK" dirty="0" smtClean="0"/>
              <a:t>As all </a:t>
            </a:r>
            <a:r>
              <a:rPr lang="da-DK" dirty="0" err="1" smtClean="0"/>
              <a:t>these</a:t>
            </a:r>
            <a:r>
              <a:rPr lang="da-DK" dirty="0" smtClean="0"/>
              <a:t> </a:t>
            </a:r>
            <a:r>
              <a:rPr lang="da-DK" dirty="0" err="1" smtClean="0"/>
              <a:t>based</a:t>
            </a:r>
            <a:r>
              <a:rPr lang="da-DK" baseline="0" dirty="0" smtClean="0"/>
              <a:t> on </a:t>
            </a:r>
            <a:r>
              <a:rPr lang="da-DK" baseline="0" dirty="0" err="1" smtClean="0"/>
              <a:t>scant</a:t>
            </a:r>
            <a:r>
              <a:rPr lang="da-DK" baseline="0" dirty="0" smtClean="0"/>
              <a:t> </a:t>
            </a:r>
            <a:r>
              <a:rPr lang="da-DK" baseline="0" dirty="0" err="1" smtClean="0"/>
              <a:t>material</a:t>
            </a:r>
            <a:r>
              <a:rPr lang="da-DK" baseline="0" dirty="0" smtClean="0"/>
              <a:t> (</a:t>
            </a:r>
            <a:r>
              <a:rPr lang="da-DK" baseline="0" dirty="0" err="1" smtClean="0"/>
              <a:t>some</a:t>
            </a:r>
            <a:r>
              <a:rPr lang="da-DK" baseline="0" dirty="0" smtClean="0"/>
              <a:t> 30 </a:t>
            </a:r>
            <a:r>
              <a:rPr lang="da-DK" baseline="0" dirty="0" err="1" smtClean="0"/>
              <a:t>hours</a:t>
            </a:r>
            <a:r>
              <a:rPr lang="da-DK" baseline="0" dirty="0" smtClean="0"/>
              <a:t> of </a:t>
            </a:r>
            <a:r>
              <a:rPr lang="da-DK" baseline="0" dirty="0" err="1" smtClean="0"/>
              <a:t>recording</a:t>
            </a:r>
            <a:r>
              <a:rPr lang="da-DK" baseline="0" dirty="0" smtClean="0"/>
              <a:t> in an </a:t>
            </a:r>
            <a:r>
              <a:rPr lang="da-DK" baseline="0" dirty="0" err="1" smtClean="0"/>
              <a:t>academic</a:t>
            </a:r>
            <a:r>
              <a:rPr lang="da-DK" baseline="0" dirty="0" smtClean="0"/>
              <a:t> </a:t>
            </a:r>
            <a:r>
              <a:rPr lang="da-DK" baseline="0" dirty="0" err="1" smtClean="0"/>
              <a:t>setting</a:t>
            </a:r>
            <a:r>
              <a:rPr lang="da-DK" baseline="0" dirty="0" smtClean="0"/>
              <a:t>, </a:t>
            </a:r>
            <a:r>
              <a:rPr lang="da-DK" baseline="0" dirty="0" err="1" smtClean="0"/>
              <a:t>both</a:t>
            </a:r>
            <a:r>
              <a:rPr lang="da-DK" baseline="0" dirty="0" smtClean="0"/>
              <a:t> </a:t>
            </a:r>
            <a:r>
              <a:rPr lang="da-DK" baseline="0" dirty="0" err="1" smtClean="0"/>
              <a:t>informal</a:t>
            </a:r>
            <a:r>
              <a:rPr lang="da-DK" baseline="0" dirty="0" smtClean="0"/>
              <a:t> and formal situations. </a:t>
            </a:r>
            <a:r>
              <a:rPr lang="da-DK" baseline="0" dirty="0" err="1" smtClean="0"/>
              <a:t>Mostly</a:t>
            </a:r>
            <a:r>
              <a:rPr lang="da-DK" baseline="0" dirty="0" smtClean="0"/>
              <a:t> students </a:t>
            </a:r>
            <a:r>
              <a:rPr lang="da-DK" baseline="0" dirty="0" err="1" smtClean="0"/>
              <a:t>who</a:t>
            </a:r>
            <a:r>
              <a:rPr lang="da-DK" baseline="0" dirty="0" smtClean="0"/>
              <a:t> </a:t>
            </a:r>
            <a:r>
              <a:rPr lang="da-DK" baseline="0" dirty="0" err="1" smtClean="0"/>
              <a:t>arehelpful</a:t>
            </a:r>
            <a:r>
              <a:rPr lang="da-DK" baseline="0" dirty="0" smtClean="0"/>
              <a:t> to </a:t>
            </a:r>
            <a:r>
              <a:rPr lang="da-DK" baseline="0" dirty="0" err="1" smtClean="0"/>
              <a:t>each</a:t>
            </a:r>
            <a:r>
              <a:rPr lang="da-DK" baseline="0" dirty="0" smtClean="0"/>
              <a:t> </a:t>
            </a:r>
            <a:r>
              <a:rPr lang="da-DK" baseline="0" dirty="0" err="1" smtClean="0"/>
              <a:t>optehr</a:t>
            </a:r>
            <a:r>
              <a:rPr lang="da-DK" baseline="0" dirty="0" smtClean="0"/>
              <a:t> and for </a:t>
            </a:r>
            <a:r>
              <a:rPr lang="da-DK" baseline="0" dirty="0" err="1" smtClean="0"/>
              <a:t>whom</a:t>
            </a:r>
            <a:r>
              <a:rPr lang="da-DK" baseline="0" dirty="0" smtClean="0"/>
              <a:t> the </a:t>
            </a:r>
            <a:r>
              <a:rPr lang="da-DK" baseline="0" dirty="0" err="1" smtClean="0"/>
              <a:t>exchange</a:t>
            </a:r>
            <a:r>
              <a:rPr lang="da-DK" baseline="0" dirty="0" smtClean="0"/>
              <a:t> is not a </a:t>
            </a:r>
            <a:r>
              <a:rPr lang="da-DK" baseline="0" dirty="0" err="1" smtClean="0"/>
              <a:t>very</a:t>
            </a:r>
            <a:r>
              <a:rPr lang="da-DK" baseline="0" dirty="0" smtClean="0"/>
              <a:t> )</a:t>
            </a:r>
          </a:p>
          <a:p>
            <a:r>
              <a:rPr lang="da-DK" baseline="0" dirty="0" err="1" smtClean="0"/>
              <a:t>Transcribed</a:t>
            </a:r>
            <a:r>
              <a:rPr lang="da-DK" baseline="0" dirty="0" smtClean="0"/>
              <a:t> and </a:t>
            </a:r>
            <a:r>
              <a:rPr lang="da-DK" baseline="0" dirty="0" err="1" smtClean="0"/>
              <a:t>analyzed</a:t>
            </a:r>
            <a:endParaRPr lang="da-DK" baseline="0" dirty="0" smtClean="0"/>
          </a:p>
          <a:p>
            <a:r>
              <a:rPr lang="da-DK" baseline="0" dirty="0" err="1" smtClean="0"/>
              <a:t>Results</a:t>
            </a:r>
            <a:r>
              <a:rPr lang="da-DK" baseline="0" dirty="0" smtClean="0"/>
              <a:t>:</a:t>
            </a:r>
          </a:p>
          <a:p>
            <a:r>
              <a:rPr lang="da-DK" baseline="0" dirty="0" smtClean="0"/>
              <a:t>For </a:t>
            </a:r>
            <a:r>
              <a:rPr lang="da-DK" baseline="0" dirty="0" err="1" smtClean="0"/>
              <a:t>instance</a:t>
            </a:r>
            <a:r>
              <a:rPr lang="da-DK" baseline="0" dirty="0" smtClean="0"/>
              <a:t>, Barbara </a:t>
            </a:r>
            <a:r>
              <a:rPr lang="da-DK" baseline="0" dirty="0" err="1" smtClean="0"/>
              <a:t>Seidlhofer</a:t>
            </a:r>
            <a:r>
              <a:rPr lang="da-DK" baseline="0" dirty="0" smtClean="0"/>
              <a:t> </a:t>
            </a:r>
            <a:r>
              <a:rPr lang="da-DK" dirty="0" err="1" smtClean="0"/>
              <a:t>who</a:t>
            </a:r>
            <a:r>
              <a:rPr lang="da-DK" dirty="0" smtClean="0"/>
              <a:t> is the </a:t>
            </a:r>
            <a:r>
              <a:rPr lang="da-DK" dirty="0" err="1" smtClean="0"/>
              <a:t>driving</a:t>
            </a:r>
            <a:r>
              <a:rPr lang="da-DK" dirty="0" smtClean="0"/>
              <a:t> force </a:t>
            </a:r>
            <a:r>
              <a:rPr lang="da-DK" dirty="0" err="1" smtClean="0"/>
              <a:t>behind</a:t>
            </a:r>
            <a:r>
              <a:rPr lang="da-DK" dirty="0" smtClean="0"/>
              <a:t> the Vienna </a:t>
            </a:r>
            <a:r>
              <a:rPr lang="da-DK" dirty="0" err="1" smtClean="0"/>
              <a:t>school</a:t>
            </a:r>
            <a:r>
              <a:rPr lang="da-DK" dirty="0" smtClean="0"/>
              <a:t> of ELF </a:t>
            </a:r>
            <a:r>
              <a:rPr lang="da-DK" dirty="0" err="1" smtClean="0"/>
              <a:t>studiesanalyszed</a:t>
            </a:r>
            <a:r>
              <a:rPr lang="da-DK" baseline="0" dirty="0" smtClean="0"/>
              <a:t> the </a:t>
            </a:r>
            <a:r>
              <a:rPr lang="da-DK" baseline="0" dirty="0" err="1" smtClean="0"/>
              <a:t>materila</a:t>
            </a:r>
            <a:r>
              <a:rPr lang="da-DK" baseline="0" dirty="0" smtClean="0"/>
              <a:t>. </a:t>
            </a:r>
            <a:r>
              <a:rPr lang="da-DK" baseline="0" dirty="0" err="1" smtClean="0"/>
              <a:t>What</a:t>
            </a:r>
            <a:r>
              <a:rPr lang="da-DK" baseline="0" dirty="0" smtClean="0"/>
              <a:t> is </a:t>
            </a:r>
            <a:r>
              <a:rPr lang="da-DK" baseline="0" dirty="0" err="1" smtClean="0"/>
              <a:t>mostly</a:t>
            </a:r>
            <a:r>
              <a:rPr lang="da-DK" baseline="0" dirty="0" smtClean="0"/>
              <a:t> done is to </a:t>
            </a:r>
            <a:r>
              <a:rPr lang="da-DK" baseline="0" dirty="0" err="1" smtClean="0"/>
              <a:t>see</a:t>
            </a:r>
            <a:r>
              <a:rPr lang="da-DK" baseline="0" dirty="0" smtClean="0"/>
              <a:t> </a:t>
            </a:r>
            <a:r>
              <a:rPr lang="da-DK" baseline="0" dirty="0" err="1" smtClean="0"/>
              <a:t>where</a:t>
            </a:r>
            <a:r>
              <a:rPr lang="da-DK" baseline="0" dirty="0" smtClean="0"/>
              <a:t> </a:t>
            </a:r>
            <a:r>
              <a:rPr lang="da-DK" baseline="0" dirty="0" err="1" smtClean="0"/>
              <a:t>misunderstandings</a:t>
            </a:r>
            <a:r>
              <a:rPr lang="da-DK" baseline="0" dirty="0" smtClean="0"/>
              <a:t> </a:t>
            </a:r>
            <a:r>
              <a:rPr lang="da-DK" baseline="0" dirty="0" err="1" smtClean="0"/>
              <a:t>arrive</a:t>
            </a:r>
            <a:r>
              <a:rPr lang="da-DK" baseline="0" dirty="0" smtClean="0"/>
              <a:t>, and </a:t>
            </a:r>
            <a:r>
              <a:rPr lang="da-DK" baseline="0" dirty="0" err="1" smtClean="0"/>
              <a:t>where</a:t>
            </a:r>
            <a:r>
              <a:rPr lang="da-DK" baseline="0" dirty="0" smtClean="0"/>
              <a:t> </a:t>
            </a:r>
            <a:r>
              <a:rPr lang="da-DK" baseline="0" dirty="0" err="1" smtClean="0"/>
              <a:t>mistakes</a:t>
            </a:r>
            <a:r>
              <a:rPr lang="da-DK" baseline="0" dirty="0" smtClean="0"/>
              <a:t> </a:t>
            </a:r>
            <a:r>
              <a:rPr lang="da-DK" baseline="0" dirty="0" err="1" smtClean="0"/>
              <a:t>are</a:t>
            </a:r>
            <a:r>
              <a:rPr lang="da-DK" baseline="0" dirty="0" smtClean="0"/>
              <a:t> </a:t>
            </a:r>
            <a:r>
              <a:rPr lang="da-DK" baseline="0" dirty="0" err="1" smtClean="0"/>
              <a:t>met</a:t>
            </a:r>
            <a:r>
              <a:rPr lang="da-DK" baseline="0" dirty="0" smtClean="0"/>
              <a:t> (</a:t>
            </a:r>
            <a:r>
              <a:rPr lang="da-DK" baseline="0" dirty="0" err="1" smtClean="0"/>
              <a:t>according</a:t>
            </a:r>
            <a:r>
              <a:rPr lang="da-DK" baseline="0" dirty="0" smtClean="0"/>
              <a:t> to </a:t>
            </a:r>
            <a:r>
              <a:rPr lang="da-DK" baseline="0" dirty="0" err="1" smtClean="0"/>
              <a:t>oldfashioned</a:t>
            </a:r>
            <a:r>
              <a:rPr lang="da-DK" baseline="0" dirty="0" smtClean="0"/>
              <a:t> NS norms, and </a:t>
            </a:r>
            <a:r>
              <a:rPr lang="da-DK" baseline="0" dirty="0" err="1" smtClean="0"/>
              <a:t>then</a:t>
            </a:r>
            <a:r>
              <a:rPr lang="da-DK" baseline="0" dirty="0" smtClean="0"/>
              <a:t> </a:t>
            </a:r>
            <a:r>
              <a:rPr lang="da-DK" baseline="0" dirty="0" err="1" smtClean="0"/>
              <a:t>see</a:t>
            </a:r>
            <a:r>
              <a:rPr lang="da-DK" baseline="0" dirty="0" smtClean="0"/>
              <a:t> </a:t>
            </a:r>
            <a:r>
              <a:rPr lang="da-DK" baseline="0" dirty="0" err="1" smtClean="0"/>
              <a:t>what</a:t>
            </a:r>
            <a:r>
              <a:rPr lang="da-DK" baseline="0" dirty="0" smtClean="0"/>
              <a:t> the </a:t>
            </a:r>
            <a:r>
              <a:rPr lang="da-DK" baseline="0" dirty="0" err="1" smtClean="0"/>
              <a:t>misundertsandings</a:t>
            </a:r>
            <a:r>
              <a:rPr lang="da-DK" baseline="0" dirty="0" smtClean="0"/>
              <a:t> </a:t>
            </a:r>
            <a:r>
              <a:rPr lang="da-DK" baseline="0" dirty="0" err="1" smtClean="0"/>
              <a:t>were</a:t>
            </a:r>
            <a:r>
              <a:rPr lang="da-DK" baseline="0" dirty="0" smtClean="0"/>
              <a:t> </a:t>
            </a:r>
            <a:r>
              <a:rPr lang="da-DK" baseline="0" dirty="0" err="1" smtClean="0"/>
              <a:t>based</a:t>
            </a:r>
            <a:r>
              <a:rPr lang="da-DK" baseline="0" dirty="0" smtClean="0"/>
              <a:t> on, and </a:t>
            </a:r>
            <a:r>
              <a:rPr lang="da-DK" baseline="0" dirty="0" err="1" smtClean="0"/>
              <a:t>if</a:t>
            </a:r>
            <a:r>
              <a:rPr lang="da-DK" baseline="0" dirty="0" smtClean="0"/>
              <a:t> the </a:t>
            </a:r>
            <a:r>
              <a:rPr lang="da-DK" baseline="0" dirty="0" err="1" smtClean="0"/>
              <a:t>mistakes</a:t>
            </a:r>
            <a:r>
              <a:rPr lang="da-DK" baseline="0" dirty="0" smtClean="0"/>
              <a:t> mattered </a:t>
            </a:r>
          </a:p>
          <a:p>
            <a:r>
              <a:rPr lang="da-DK" baseline="0" dirty="0" err="1" smtClean="0"/>
              <a:t>She</a:t>
            </a:r>
            <a:r>
              <a:rPr lang="da-DK" baseline="0" dirty="0" smtClean="0"/>
              <a:t> </a:t>
            </a:r>
            <a:r>
              <a:rPr lang="da-DK" baseline="0" dirty="0" err="1" smtClean="0"/>
              <a:t>found</a:t>
            </a:r>
            <a:r>
              <a:rPr lang="da-DK" baseline="0" dirty="0" smtClean="0"/>
              <a:t> </a:t>
            </a:r>
            <a:r>
              <a:rPr lang="da-DK" baseline="0" dirty="0" err="1" smtClean="0"/>
              <a:t>that</a:t>
            </a:r>
            <a:r>
              <a:rPr lang="da-DK" baseline="0" dirty="0" smtClean="0"/>
              <a:t> the </a:t>
            </a:r>
            <a:r>
              <a:rPr lang="da-DK" baseline="0" dirty="0" err="1" smtClean="0"/>
              <a:t>following</a:t>
            </a:r>
            <a:r>
              <a:rPr lang="da-DK" baseline="0" dirty="0" smtClean="0"/>
              <a:t> </a:t>
            </a:r>
            <a:r>
              <a:rPr lang="da-DK" baseline="0" dirty="0" err="1" smtClean="0"/>
              <a:t>feartures</a:t>
            </a:r>
            <a:r>
              <a:rPr lang="da-DK" baseline="0" dirty="0" smtClean="0"/>
              <a:t> (or </a:t>
            </a:r>
            <a:r>
              <a:rPr lang="da-DK" baseline="0" dirty="0" err="1" smtClean="0"/>
              <a:t>mistakes</a:t>
            </a:r>
            <a:r>
              <a:rPr lang="da-DK" baseline="0" dirty="0" smtClean="0"/>
              <a:t> as </a:t>
            </a:r>
            <a:r>
              <a:rPr lang="da-DK" baseline="0" dirty="0" err="1" smtClean="0"/>
              <a:t>we</a:t>
            </a:r>
            <a:r>
              <a:rPr lang="da-DK" baseline="0" dirty="0" smtClean="0"/>
              <a:t> </a:t>
            </a:r>
            <a:r>
              <a:rPr lang="da-DK" baseline="0" dirty="0" err="1" smtClean="0"/>
              <a:t>would</a:t>
            </a:r>
            <a:r>
              <a:rPr lang="da-DK" baseline="0" dirty="0" smtClean="0"/>
              <a:t> </a:t>
            </a:r>
            <a:r>
              <a:rPr lang="da-DK" baseline="0" dirty="0" err="1" smtClean="0"/>
              <a:t>like</a:t>
            </a:r>
            <a:r>
              <a:rPr lang="da-DK" baseline="0" dirty="0" smtClean="0"/>
              <a:t> to </a:t>
            </a:r>
            <a:r>
              <a:rPr lang="da-DK" baseline="0" dirty="0" err="1" smtClean="0"/>
              <a:t>call</a:t>
            </a:r>
            <a:r>
              <a:rPr lang="da-DK" baseline="0" dirty="0" smtClean="0"/>
              <a:t> it) had </a:t>
            </a:r>
            <a:r>
              <a:rPr lang="da-DK" baseline="0" dirty="0" err="1" smtClean="0"/>
              <a:t>no</a:t>
            </a:r>
            <a:r>
              <a:rPr lang="da-DK" baseline="0" dirty="0" smtClean="0"/>
              <a:t> </a:t>
            </a:r>
            <a:r>
              <a:rPr lang="da-DK" baseline="0" dirty="0" err="1" smtClean="0"/>
              <a:t>adverse</a:t>
            </a:r>
            <a:r>
              <a:rPr lang="da-DK" baseline="0" dirty="0" smtClean="0"/>
              <a:t> </a:t>
            </a:r>
            <a:r>
              <a:rPr lang="da-DK" baseline="0" dirty="0" err="1" smtClean="0"/>
              <a:t>effect</a:t>
            </a:r>
            <a:r>
              <a:rPr lang="da-DK" baseline="0" dirty="0" smtClean="0"/>
              <a:t> om </a:t>
            </a:r>
            <a:r>
              <a:rPr lang="da-DK" baseline="0" dirty="0" err="1" smtClean="0"/>
              <a:t>understanding</a:t>
            </a:r>
            <a:r>
              <a:rPr lang="da-DK" baseline="0" dirty="0" smtClean="0"/>
              <a:t> and </a:t>
            </a:r>
            <a:r>
              <a:rPr lang="da-DK" baseline="0" dirty="0" err="1" smtClean="0"/>
              <a:t>that</a:t>
            </a:r>
            <a:r>
              <a:rPr lang="da-DK" baseline="0" dirty="0" smtClean="0"/>
              <a:t> it </a:t>
            </a:r>
            <a:r>
              <a:rPr lang="da-DK" baseline="0" dirty="0" err="1" smtClean="0"/>
              <a:t>was</a:t>
            </a:r>
            <a:r>
              <a:rPr lang="da-DK" baseline="0" dirty="0" smtClean="0"/>
              <a:t> </a:t>
            </a:r>
            <a:r>
              <a:rPr lang="da-DK" baseline="0" dirty="0" err="1" smtClean="0"/>
              <a:t>something</a:t>
            </a:r>
            <a:r>
              <a:rPr lang="da-DK" baseline="0" dirty="0" smtClean="0"/>
              <a:t> </a:t>
            </a:r>
            <a:r>
              <a:rPr lang="da-DK" baseline="0" dirty="0" err="1" smtClean="0"/>
              <a:t>shared</a:t>
            </a:r>
            <a:r>
              <a:rPr lang="da-DK" baseline="0" dirty="0" smtClean="0"/>
              <a:t> by </a:t>
            </a:r>
            <a:r>
              <a:rPr lang="da-DK" baseline="0" dirty="0" err="1" smtClean="0"/>
              <a:t>many</a:t>
            </a:r>
            <a:r>
              <a:rPr lang="da-DK" baseline="0" dirty="0" smtClean="0"/>
              <a:t> , </a:t>
            </a:r>
            <a:r>
              <a:rPr lang="da-DK" baseline="0" dirty="0" err="1" smtClean="0"/>
              <a:t>many</a:t>
            </a:r>
            <a:r>
              <a:rPr lang="da-DK" baseline="0" dirty="0" smtClean="0"/>
              <a:t> ELF speakers from </a:t>
            </a:r>
            <a:r>
              <a:rPr lang="da-DK" baseline="0" dirty="0" err="1" smtClean="0"/>
              <a:t>varied</a:t>
            </a:r>
            <a:r>
              <a:rPr lang="da-DK" baseline="0" dirty="0" smtClean="0"/>
              <a:t> </a:t>
            </a:r>
            <a:r>
              <a:rPr lang="da-DK" baseline="0" dirty="0" err="1" smtClean="0"/>
              <a:t>backgrounds</a:t>
            </a:r>
            <a:endParaRPr lang="da-DK" baseline="0" dirty="0" smtClean="0"/>
          </a:p>
          <a:p>
            <a:endParaRPr lang="da-D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baseline="0" dirty="0" err="1" smtClean="0"/>
              <a:t>Other</a:t>
            </a:r>
            <a:r>
              <a:rPr lang="da-DK" baseline="0" dirty="0" smtClean="0"/>
              <a:t> </a:t>
            </a:r>
            <a:r>
              <a:rPr lang="da-DK" baseline="0" dirty="0" err="1" smtClean="0"/>
              <a:t>things</a:t>
            </a:r>
            <a:r>
              <a:rPr lang="da-DK" baseline="0" dirty="0" smtClean="0"/>
              <a:t> </a:t>
            </a:r>
            <a:r>
              <a:rPr lang="da-DK" baseline="0" dirty="0" err="1" smtClean="0"/>
              <a:t>noticed</a:t>
            </a:r>
            <a:r>
              <a:rPr lang="da-DK" baseline="0" dirty="0" smtClean="0"/>
              <a:t> on </a:t>
            </a:r>
            <a:r>
              <a:rPr lang="da-DK" baseline="0" dirty="0" err="1" smtClean="0"/>
              <a:t>how</a:t>
            </a:r>
            <a:r>
              <a:rPr lang="da-DK" baseline="0" dirty="0" smtClean="0"/>
              <a:t> </a:t>
            </a:r>
            <a:r>
              <a:rPr lang="da-DK" baseline="0" dirty="0" err="1" smtClean="0"/>
              <a:t>understanding</a:t>
            </a:r>
            <a:r>
              <a:rPr lang="da-DK" baseline="0" dirty="0" smtClean="0"/>
              <a:t> is </a:t>
            </a:r>
            <a:r>
              <a:rPr lang="da-DK" baseline="0" dirty="0" err="1" smtClean="0"/>
              <a:t>created</a:t>
            </a:r>
            <a:r>
              <a:rPr lang="da-DK" baseline="0" dirty="0" smtClean="0"/>
              <a:t> in </a:t>
            </a:r>
            <a:r>
              <a:rPr lang="da-DK" baseline="0" dirty="0" err="1" smtClean="0"/>
              <a:t>this</a:t>
            </a:r>
            <a:r>
              <a:rPr lang="da-DK" baseline="0" dirty="0" smtClean="0"/>
              <a:t> </a:t>
            </a:r>
            <a:r>
              <a:rPr lang="da-DK" baseline="0" dirty="0" err="1" smtClean="0"/>
              <a:t>corpora</a:t>
            </a:r>
            <a:r>
              <a:rPr lang="da-DK" baseline="0" dirty="0" smtClean="0"/>
              <a:t> (</a:t>
            </a:r>
            <a:r>
              <a:rPr lang="da-DK" baseline="0" dirty="0" err="1" smtClean="0"/>
              <a:t>also</a:t>
            </a:r>
            <a:r>
              <a:rPr lang="da-DK" baseline="0" dirty="0" smtClean="0"/>
              <a:t> </a:t>
            </a:r>
            <a:r>
              <a:rPr lang="da-DK" baseline="0" dirty="0" err="1" smtClean="0"/>
              <a:t>seen</a:t>
            </a:r>
            <a:r>
              <a:rPr lang="da-DK" baseline="0" dirty="0" smtClean="0"/>
              <a:t> in </a:t>
            </a:r>
            <a:r>
              <a:rPr lang="da-DK" baseline="0" dirty="0" err="1" smtClean="0"/>
              <a:t>other</a:t>
            </a:r>
            <a:r>
              <a:rPr lang="da-DK" baseline="0" dirty="0" smtClean="0"/>
              <a:t> </a:t>
            </a:r>
            <a:r>
              <a:rPr lang="da-DK" baseline="0" dirty="0" err="1" smtClean="0"/>
              <a:t>reasreach</a:t>
            </a:r>
            <a:r>
              <a:rPr lang="da-DK" baseline="0" dirty="0" smtClean="0"/>
              <a:t>)</a:t>
            </a:r>
          </a:p>
          <a:p>
            <a:r>
              <a:rPr lang="da-DK" dirty="0" err="1" smtClean="0"/>
              <a:t>Laughter</a:t>
            </a:r>
            <a:r>
              <a:rPr lang="da-DK" dirty="0" smtClean="0"/>
              <a:t> is </a:t>
            </a:r>
            <a:r>
              <a:rPr lang="da-DK" dirty="0" err="1" smtClean="0"/>
              <a:t>used</a:t>
            </a:r>
            <a:r>
              <a:rPr lang="da-DK" dirty="0" smtClean="0"/>
              <a:t> as a </a:t>
            </a:r>
            <a:r>
              <a:rPr lang="da-DK" dirty="0" err="1" smtClean="0"/>
              <a:t>substitute</a:t>
            </a:r>
            <a:r>
              <a:rPr lang="da-DK" dirty="0" smtClean="0"/>
              <a:t> for verbal back-</a:t>
            </a:r>
            <a:r>
              <a:rPr lang="da-DK" dirty="0" err="1" smtClean="0"/>
              <a:t>channels</a:t>
            </a:r>
            <a:r>
              <a:rPr lang="da-DK" dirty="0" smtClean="0"/>
              <a:t> </a:t>
            </a:r>
          </a:p>
          <a:p>
            <a:endParaRPr lang="da-DK" dirty="0" smtClean="0"/>
          </a:p>
          <a:p>
            <a:r>
              <a:rPr lang="da-DK" dirty="0" err="1" smtClean="0"/>
              <a:t>Pausing</a:t>
            </a:r>
            <a:r>
              <a:rPr lang="da-DK" dirty="0" smtClean="0"/>
              <a:t> </a:t>
            </a:r>
            <a:r>
              <a:rPr lang="da-DK" dirty="0" err="1" smtClean="0"/>
              <a:t>assume</a:t>
            </a:r>
            <a:r>
              <a:rPr lang="da-DK" dirty="0" smtClean="0"/>
              <a:t> the </a:t>
            </a:r>
            <a:r>
              <a:rPr lang="da-DK" dirty="0" err="1" smtClean="0"/>
              <a:t>function</a:t>
            </a:r>
            <a:r>
              <a:rPr lang="da-DK" dirty="0" smtClean="0"/>
              <a:t> of markers of </a:t>
            </a:r>
            <a:r>
              <a:rPr lang="da-DK" dirty="0" err="1" smtClean="0"/>
              <a:t>topic</a:t>
            </a:r>
            <a:r>
              <a:rPr lang="da-DK" dirty="0" smtClean="0"/>
              <a:t> and </a:t>
            </a:r>
            <a:r>
              <a:rPr lang="da-DK" dirty="0" err="1" smtClean="0"/>
              <a:t>phase</a:t>
            </a:r>
            <a:r>
              <a:rPr lang="da-DK" dirty="0" smtClean="0"/>
              <a:t> </a:t>
            </a:r>
            <a:r>
              <a:rPr lang="da-DK" dirty="0" err="1" smtClean="0"/>
              <a:t>boundaries</a:t>
            </a:r>
            <a:r>
              <a:rPr lang="da-DK" dirty="0" smtClean="0"/>
              <a:t>, </a:t>
            </a:r>
            <a:r>
              <a:rPr lang="da-DK" dirty="0" err="1" smtClean="0"/>
              <a:t>replacing</a:t>
            </a:r>
            <a:r>
              <a:rPr lang="da-DK" dirty="0" smtClean="0"/>
              <a:t> the </a:t>
            </a:r>
            <a:r>
              <a:rPr lang="da-DK" dirty="0" err="1" smtClean="0"/>
              <a:t>discourse</a:t>
            </a:r>
            <a:r>
              <a:rPr lang="da-DK" dirty="0" smtClean="0"/>
              <a:t> markers </a:t>
            </a:r>
            <a:r>
              <a:rPr lang="da-DK" dirty="0" err="1" smtClean="0"/>
              <a:t>usually</a:t>
            </a:r>
            <a:r>
              <a:rPr lang="da-DK" dirty="0" smtClean="0"/>
              <a:t> </a:t>
            </a:r>
            <a:r>
              <a:rPr lang="da-DK" dirty="0" err="1" smtClean="0"/>
              <a:t>used</a:t>
            </a:r>
            <a:r>
              <a:rPr lang="da-DK" dirty="0" smtClean="0"/>
              <a:t> for </a:t>
            </a:r>
            <a:r>
              <a:rPr lang="da-DK" dirty="0" err="1" smtClean="0"/>
              <a:t>these</a:t>
            </a:r>
            <a:r>
              <a:rPr lang="da-DK" dirty="0" smtClean="0"/>
              <a:t> </a:t>
            </a:r>
            <a:r>
              <a:rPr lang="da-DK" dirty="0" err="1" smtClean="0"/>
              <a:t>functions</a:t>
            </a:r>
            <a:r>
              <a:rPr lang="da-DK" dirty="0" smtClean="0"/>
              <a:t> (</a:t>
            </a:r>
            <a:r>
              <a:rPr lang="da-DK" dirty="0" err="1" smtClean="0"/>
              <a:t>Meyercord</a:t>
            </a:r>
            <a:r>
              <a:rPr lang="da-DK" dirty="0" smtClean="0"/>
              <a:t>)</a:t>
            </a:r>
          </a:p>
          <a:p>
            <a:r>
              <a:rPr lang="da-DK" dirty="0" smtClean="0"/>
              <a:t>And the </a:t>
            </a:r>
            <a:r>
              <a:rPr lang="da-DK" dirty="0" err="1" smtClean="0"/>
              <a:t>conclusion</a:t>
            </a:r>
            <a:r>
              <a:rPr lang="da-DK" baseline="0" dirty="0" smtClean="0"/>
              <a:t> to </a:t>
            </a:r>
            <a:r>
              <a:rPr lang="da-DK" baseline="0" dirty="0" err="1" smtClean="0"/>
              <a:t>some</a:t>
            </a:r>
            <a:r>
              <a:rPr lang="da-DK" baseline="0" dirty="0" smtClean="0"/>
              <a:t> of </a:t>
            </a:r>
            <a:r>
              <a:rPr lang="da-DK" baseline="0" dirty="0" err="1" smtClean="0"/>
              <a:t>this</a:t>
            </a:r>
            <a:r>
              <a:rPr lang="da-DK" baseline="0" dirty="0" smtClean="0"/>
              <a:t> is </a:t>
            </a:r>
            <a:r>
              <a:rPr lang="da-DK" baseline="0" dirty="0" err="1" smtClean="0"/>
              <a:t>that</a:t>
            </a:r>
            <a:endParaRPr lang="da-DK" baseline="0" dirty="0" smtClean="0"/>
          </a:p>
          <a:p>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ELF is  a form of </a:t>
            </a:r>
            <a:r>
              <a:rPr lang="da-DK" dirty="0" err="1" smtClean="0"/>
              <a:t>intercultural</a:t>
            </a:r>
            <a:r>
              <a:rPr lang="da-DK" dirty="0" smtClean="0"/>
              <a:t> </a:t>
            </a:r>
            <a:r>
              <a:rPr lang="da-DK" dirty="0" err="1" smtClean="0"/>
              <a:t>communication</a:t>
            </a:r>
            <a:r>
              <a:rPr lang="da-DK" dirty="0" smtClean="0"/>
              <a:t> </a:t>
            </a:r>
            <a:r>
              <a:rPr lang="da-DK" dirty="0" err="1" smtClean="0"/>
              <a:t>characterized</a:t>
            </a:r>
            <a:r>
              <a:rPr lang="da-DK" dirty="0" smtClean="0"/>
              <a:t> by </a:t>
            </a:r>
            <a:r>
              <a:rPr lang="da-DK" dirty="0" err="1" smtClean="0"/>
              <a:t>cooperation</a:t>
            </a:r>
            <a:r>
              <a:rPr lang="da-DK" dirty="0" smtClean="0"/>
              <a:t> </a:t>
            </a:r>
            <a:r>
              <a:rPr lang="da-DK" dirty="0" err="1" smtClean="0"/>
              <a:t>rather</a:t>
            </a:r>
            <a:r>
              <a:rPr lang="da-DK" dirty="0" smtClean="0"/>
              <a:t> </a:t>
            </a:r>
            <a:r>
              <a:rPr lang="da-DK" dirty="0" err="1" smtClean="0"/>
              <a:t>than</a:t>
            </a:r>
            <a:r>
              <a:rPr lang="da-DK" dirty="0" smtClean="0"/>
              <a:t> </a:t>
            </a:r>
            <a:r>
              <a:rPr lang="da-DK" dirty="0" err="1" smtClean="0"/>
              <a:t>misunderstanding</a:t>
            </a:r>
            <a:endParaRPr lang="da-DK" dirty="0" smtClean="0"/>
          </a:p>
          <a:p>
            <a:endParaRPr lang="da-DK" dirty="0" smtClean="0"/>
          </a:p>
          <a:p>
            <a:endParaRPr lang="da-DK"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a-DK"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a-DK" dirty="0" smtClean="0"/>
          </a:p>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6</a:t>
            </a:fld>
            <a:endParaRPr lang="da-DK"/>
          </a:p>
        </p:txBody>
      </p:sp>
    </p:spTree>
    <p:extLst>
      <p:ext uri="{BB962C8B-B14F-4D97-AF65-F5344CB8AC3E}">
        <p14:creationId xmlns:p14="http://schemas.microsoft.com/office/powerpoint/2010/main" val="3891036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err="1" smtClean="0"/>
              <a:t>Corpora</a:t>
            </a:r>
            <a:r>
              <a:rPr lang="da-DK" dirty="0" smtClean="0"/>
              <a:t> in corpus </a:t>
            </a:r>
            <a:r>
              <a:rPr lang="da-DK" dirty="0" err="1" smtClean="0"/>
              <a:t>linguistics</a:t>
            </a:r>
            <a:r>
              <a:rPr lang="da-DK"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da-DK" sz="1200" dirty="0" smtClean="0"/>
              <a:t>Anna </a:t>
            </a:r>
            <a:r>
              <a:rPr lang="da-DK" sz="1200" dirty="0" err="1" smtClean="0"/>
              <a:t>Mauranen</a:t>
            </a:r>
            <a:r>
              <a:rPr lang="da-DK" sz="1200" dirty="0" smtClean="0"/>
              <a:t> </a:t>
            </a:r>
            <a:r>
              <a:rPr lang="da-DK" sz="1200" dirty="0" err="1" smtClean="0"/>
              <a:t>important</a:t>
            </a:r>
            <a:r>
              <a:rPr lang="da-DK" sz="1200" dirty="0" smtClean="0"/>
              <a:t> in </a:t>
            </a:r>
            <a:r>
              <a:rPr lang="da-DK" sz="1200" dirty="0" err="1" smtClean="0"/>
              <a:t>building</a:t>
            </a:r>
            <a:r>
              <a:rPr lang="da-DK" sz="1200" baseline="0" dirty="0" smtClean="0"/>
              <a:t> </a:t>
            </a:r>
            <a:r>
              <a:rPr lang="da-DK" sz="1200" baseline="0" dirty="0" err="1" smtClean="0"/>
              <a:t>this</a:t>
            </a:r>
            <a:r>
              <a:rPr lang="da-DK" sz="1200" baseline="0" dirty="0" smtClean="0"/>
              <a:t> corpus</a:t>
            </a:r>
            <a:endParaRPr lang="da-DK" sz="1200" dirty="0" smtClean="0"/>
          </a:p>
          <a:p>
            <a:endParaRPr lang="da-DK" dirty="0" smtClean="0"/>
          </a:p>
          <a:p>
            <a:r>
              <a:rPr lang="da-DK" sz="1200" dirty="0" smtClean="0"/>
              <a:t> ELFA corpus (</a:t>
            </a:r>
            <a:r>
              <a:rPr lang="da-DK" sz="1200" dirty="0" err="1" smtClean="0"/>
              <a:t>spoken</a:t>
            </a:r>
            <a:r>
              <a:rPr lang="da-DK" sz="1200" dirty="0" smtClean="0"/>
              <a:t> English as </a:t>
            </a:r>
            <a:r>
              <a:rPr lang="da-DK" sz="1200" dirty="0" err="1" smtClean="0"/>
              <a:t>Lingua</a:t>
            </a:r>
            <a:r>
              <a:rPr lang="da-DK" sz="1200" dirty="0" smtClean="0"/>
              <a:t> Franca in </a:t>
            </a:r>
            <a:r>
              <a:rPr lang="da-DK" sz="1200" dirty="0" err="1" smtClean="0"/>
              <a:t>academic</a:t>
            </a:r>
            <a:r>
              <a:rPr lang="da-DK" sz="1200" dirty="0" smtClean="0"/>
              <a:t> </a:t>
            </a:r>
            <a:r>
              <a:rPr lang="da-DK" sz="1200" dirty="0" err="1" smtClean="0"/>
              <a:t>setting</a:t>
            </a:r>
            <a:r>
              <a:rPr lang="da-DK" sz="1200" dirty="0" smtClean="0"/>
              <a:t>). The informants </a:t>
            </a:r>
            <a:r>
              <a:rPr lang="da-DK" sz="1200" dirty="0" err="1" smtClean="0"/>
              <a:t>are</a:t>
            </a:r>
            <a:r>
              <a:rPr lang="da-DK" sz="1200" dirty="0" smtClean="0"/>
              <a:t> </a:t>
            </a:r>
            <a:r>
              <a:rPr lang="da-DK" sz="1200" dirty="0" err="1" smtClean="0"/>
              <a:t>academics</a:t>
            </a:r>
            <a:r>
              <a:rPr lang="da-DK" sz="1200" dirty="0" smtClean="0"/>
              <a:t> </a:t>
            </a:r>
            <a:r>
              <a:rPr lang="da-DK" sz="1200" dirty="0" err="1" smtClean="0"/>
              <a:t>whi</a:t>
            </a:r>
            <a:r>
              <a:rPr lang="da-DK" sz="1200" dirty="0" smtClean="0"/>
              <a:t> have </a:t>
            </a:r>
            <a:r>
              <a:rPr lang="da-DK" sz="1200" dirty="0" err="1" smtClean="0"/>
              <a:t>spent</a:t>
            </a:r>
            <a:r>
              <a:rPr lang="da-DK" sz="1200" dirty="0" smtClean="0"/>
              <a:t> most of </a:t>
            </a:r>
            <a:r>
              <a:rPr lang="da-DK" sz="1200" dirty="0" err="1" smtClean="0"/>
              <a:t>their</a:t>
            </a:r>
            <a:r>
              <a:rPr lang="da-DK" sz="1200" dirty="0" smtClean="0"/>
              <a:t> professional </a:t>
            </a:r>
            <a:r>
              <a:rPr lang="da-DK" sz="1200" dirty="0" err="1" smtClean="0"/>
              <a:t>life</a:t>
            </a:r>
            <a:r>
              <a:rPr lang="da-DK" sz="1200" baseline="0" dirty="0" smtClean="0"/>
              <a:t> in an international </a:t>
            </a:r>
            <a:r>
              <a:rPr lang="da-DK" sz="1200" baseline="0" dirty="0" err="1" smtClean="0"/>
              <a:t>setting</a:t>
            </a:r>
            <a:r>
              <a:rPr lang="da-DK" sz="1200" baseline="0" dirty="0" smtClean="0"/>
              <a:t>. It </a:t>
            </a:r>
            <a:r>
              <a:rPr lang="da-DK" sz="1200" baseline="0" dirty="0" err="1" smtClean="0"/>
              <a:t>would</a:t>
            </a:r>
            <a:r>
              <a:rPr lang="da-DK" sz="1200" baseline="0" dirty="0" smtClean="0"/>
              <a:t> </a:t>
            </a:r>
            <a:r>
              <a:rPr lang="da-DK" sz="1200" baseline="0" dirty="0" err="1" smtClean="0"/>
              <a:t>Ranta</a:t>
            </a:r>
            <a:r>
              <a:rPr lang="da-DK" sz="1200" baseline="0" dirty="0" smtClean="0"/>
              <a:t> </a:t>
            </a:r>
            <a:r>
              <a:rPr lang="da-DK" sz="1200" baseline="0" dirty="0" err="1" smtClean="0"/>
              <a:t>says</a:t>
            </a:r>
            <a:r>
              <a:rPr lang="da-DK" sz="1200" baseline="0" dirty="0" smtClean="0"/>
              <a:t> </a:t>
            </a:r>
            <a:r>
              <a:rPr lang="da-DK" sz="1200" baseline="0" dirty="0" err="1" smtClean="0"/>
              <a:t>be</a:t>
            </a:r>
            <a:r>
              <a:rPr lang="da-DK" sz="1200" baseline="0" dirty="0" smtClean="0"/>
              <a:t> </a:t>
            </a:r>
            <a:r>
              <a:rPr lang="da-DK" sz="1200" baseline="0" dirty="0" err="1" smtClean="0"/>
              <a:t>somewhat</a:t>
            </a:r>
            <a:r>
              <a:rPr lang="da-DK" sz="1200" baseline="0" dirty="0" smtClean="0"/>
              <a:t> </a:t>
            </a:r>
            <a:r>
              <a:rPr lang="da-DK" sz="1200" baseline="0" dirty="0" err="1" smtClean="0"/>
              <a:t>patronizing</a:t>
            </a:r>
            <a:r>
              <a:rPr lang="da-DK" sz="1200" baseline="0" dirty="0" smtClean="0"/>
              <a:t> to </a:t>
            </a:r>
            <a:r>
              <a:rPr lang="da-DK" sz="1200" baseline="0" dirty="0" err="1" smtClean="0"/>
              <a:t>call</a:t>
            </a:r>
            <a:r>
              <a:rPr lang="da-DK" sz="1200" baseline="0" dirty="0" smtClean="0"/>
              <a:t> </a:t>
            </a:r>
            <a:r>
              <a:rPr lang="da-DK" sz="1200" baseline="0" dirty="0" err="1" smtClean="0"/>
              <a:t>them</a:t>
            </a:r>
            <a:r>
              <a:rPr lang="da-DK" sz="1200" baseline="0" dirty="0" smtClean="0"/>
              <a:t> </a:t>
            </a:r>
            <a:r>
              <a:rPr lang="da-DK" sz="1200" baseline="0" dirty="0" err="1" smtClean="0"/>
              <a:t>learners</a:t>
            </a:r>
            <a:r>
              <a:rPr lang="da-DK" sz="1200" baseline="0" dirty="0" smtClean="0"/>
              <a:t>, </a:t>
            </a:r>
            <a:r>
              <a:rPr lang="da-DK" sz="1200" baseline="0" dirty="0" err="1" smtClean="0"/>
              <a:t>no</a:t>
            </a:r>
            <a:r>
              <a:rPr lang="da-DK" sz="1200" baseline="0" dirty="0" smtClean="0"/>
              <a:t> matter </a:t>
            </a:r>
            <a:r>
              <a:rPr lang="da-DK" sz="1200" baseline="0" dirty="0" err="1" smtClean="0"/>
              <a:t>how</a:t>
            </a:r>
            <a:r>
              <a:rPr lang="da-DK" sz="1200" baseline="0" dirty="0" smtClean="0"/>
              <a:t> </a:t>
            </a:r>
            <a:r>
              <a:rPr lang="da-DK" sz="1200" baseline="0" dirty="0" err="1" smtClean="0"/>
              <a:t>their</a:t>
            </a:r>
            <a:r>
              <a:rPr lang="da-DK" sz="1200" baseline="0" dirty="0" smtClean="0"/>
              <a:t> </a:t>
            </a:r>
            <a:r>
              <a:rPr lang="da-DK" sz="1200" baseline="0" dirty="0" err="1" smtClean="0"/>
              <a:t>language</a:t>
            </a:r>
            <a:r>
              <a:rPr lang="da-DK" sz="1200" baseline="0" dirty="0" smtClean="0"/>
              <a:t> sounds.</a:t>
            </a:r>
          </a:p>
          <a:p>
            <a:r>
              <a:rPr lang="da-DK" sz="1200" dirty="0" smtClean="0"/>
              <a:t>Hun sammenligner med et NS corpus fra Michigan (MICASE, Michigan Corpus of Academic </a:t>
            </a:r>
            <a:r>
              <a:rPr lang="da-DK" sz="1200" dirty="0" err="1" smtClean="0"/>
              <a:t>Spoken</a:t>
            </a:r>
            <a:r>
              <a:rPr lang="da-DK" sz="1200" dirty="0" smtClean="0"/>
              <a:t> English) </a:t>
            </a:r>
            <a:r>
              <a:rPr lang="da-DK" sz="1200" dirty="0" smtClean="0">
                <a:hlinkClick r:id="rId3"/>
              </a:rPr>
              <a:t>http://quod.lib.umich.edu/m/micase/</a:t>
            </a:r>
            <a:endParaRPr lang="da-DK" sz="1200" dirty="0" smtClean="0"/>
          </a:p>
          <a:p>
            <a:pPr marL="0" indent="0">
              <a:buNone/>
            </a:pPr>
            <a:r>
              <a:rPr lang="da-DK" sz="1200" dirty="0" smtClean="0"/>
              <a:t>From </a:t>
            </a:r>
            <a:r>
              <a:rPr lang="da-DK" sz="1200" dirty="0" err="1" smtClean="0"/>
              <a:t>Helsinki</a:t>
            </a:r>
            <a:r>
              <a:rPr lang="da-DK" sz="1200" dirty="0" smtClean="0"/>
              <a:t> </a:t>
            </a:r>
            <a:r>
              <a:rPr lang="da-DK" sz="1200" dirty="0" err="1" smtClean="0"/>
              <a:t>UniversityFinland</a:t>
            </a:r>
            <a:r>
              <a:rPr lang="da-DK" sz="1200" dirty="0" smtClean="0"/>
              <a:t> ,  Anna </a:t>
            </a:r>
            <a:r>
              <a:rPr lang="da-DK" sz="1200" dirty="0" err="1" smtClean="0"/>
              <a:t>Mauranen</a:t>
            </a:r>
            <a:r>
              <a:rPr lang="da-DK" sz="1200" dirty="0" smtClean="0"/>
              <a:t> is the force </a:t>
            </a:r>
            <a:r>
              <a:rPr lang="da-DK" sz="1200" dirty="0" err="1" smtClean="0"/>
              <a:t>behind</a:t>
            </a:r>
            <a:r>
              <a:rPr lang="da-DK" sz="1200" dirty="0" smtClean="0"/>
              <a:t> </a:t>
            </a:r>
            <a:r>
              <a:rPr lang="da-DK" sz="1200" dirty="0" err="1" smtClean="0"/>
              <a:t>this</a:t>
            </a:r>
            <a:r>
              <a:rPr lang="da-DK" sz="1200" dirty="0" smtClean="0"/>
              <a:t> </a:t>
            </a:r>
            <a:r>
              <a:rPr lang="da-DK" sz="1200" dirty="0" err="1" smtClean="0"/>
              <a:t>one</a:t>
            </a:r>
            <a:endParaRPr lang="da-DK" sz="1200" dirty="0" smtClean="0"/>
          </a:p>
          <a:p>
            <a:pPr marL="0" indent="0">
              <a:buNone/>
            </a:pPr>
            <a:r>
              <a:rPr lang="da-DK" sz="1200" dirty="0" smtClean="0"/>
              <a:t>This corpus </a:t>
            </a:r>
            <a:r>
              <a:rPr lang="da-DK" sz="1200" dirty="0" err="1" smtClean="0"/>
              <a:t>was</a:t>
            </a:r>
            <a:r>
              <a:rPr lang="da-DK" sz="1200" dirty="0" smtClean="0"/>
              <a:t> </a:t>
            </a:r>
            <a:r>
              <a:rPr lang="da-DK" sz="1200" dirty="0" err="1" smtClean="0"/>
              <a:t>compared</a:t>
            </a:r>
            <a:r>
              <a:rPr lang="da-DK" sz="1200" dirty="0" smtClean="0"/>
              <a:t> (by Elina </a:t>
            </a:r>
            <a:r>
              <a:rPr lang="da-DK" sz="1200" dirty="0" err="1" smtClean="0"/>
              <a:t>Ranta</a:t>
            </a:r>
            <a:r>
              <a:rPr lang="da-DK" sz="1200" dirty="0" smtClean="0"/>
              <a:t>) to a </a:t>
            </a:r>
            <a:r>
              <a:rPr lang="da-DK" sz="1200" dirty="0" err="1" smtClean="0"/>
              <a:t>native</a:t>
            </a:r>
            <a:r>
              <a:rPr lang="da-DK" sz="1200" dirty="0" smtClean="0"/>
              <a:t> speaker corpus of </a:t>
            </a:r>
            <a:r>
              <a:rPr lang="da-DK" sz="1200" dirty="0" err="1" smtClean="0"/>
              <a:t>academic</a:t>
            </a:r>
            <a:r>
              <a:rPr lang="da-DK" sz="1200" dirty="0" smtClean="0"/>
              <a:t> </a:t>
            </a:r>
            <a:r>
              <a:rPr lang="da-DK" sz="1200" dirty="0" err="1" smtClean="0"/>
              <a:t>spoken</a:t>
            </a:r>
            <a:r>
              <a:rPr lang="da-DK" sz="1200" dirty="0" smtClean="0"/>
              <a:t> </a:t>
            </a:r>
            <a:r>
              <a:rPr lang="da-DK" sz="1200" dirty="0" err="1" smtClean="0"/>
              <a:t>language</a:t>
            </a:r>
            <a:r>
              <a:rPr lang="da-DK" sz="1200" dirty="0" smtClean="0"/>
              <a:t> from Michigan </a:t>
            </a:r>
            <a:r>
              <a:rPr lang="da-DK" sz="1200" dirty="0" err="1" smtClean="0"/>
              <a:t>University</a:t>
            </a:r>
            <a:r>
              <a:rPr lang="da-DK" sz="1200" dirty="0" smtClean="0"/>
              <a:t>  </a:t>
            </a:r>
            <a:r>
              <a:rPr lang="da-DK" sz="1200" dirty="0" err="1" smtClean="0"/>
              <a:t>She</a:t>
            </a:r>
            <a:r>
              <a:rPr lang="da-DK" sz="1200" dirty="0" smtClean="0"/>
              <a:t> </a:t>
            </a:r>
            <a:r>
              <a:rPr lang="da-DK" sz="1200" dirty="0" err="1" smtClean="0"/>
              <a:t>found</a:t>
            </a:r>
            <a:r>
              <a:rPr lang="da-DK" sz="1200" dirty="0" smtClean="0"/>
              <a:t> </a:t>
            </a:r>
            <a:r>
              <a:rPr lang="da-DK" sz="1200" dirty="0" err="1" smtClean="0"/>
              <a:t>instances</a:t>
            </a:r>
            <a:r>
              <a:rPr lang="da-DK" sz="1200" dirty="0" smtClean="0"/>
              <a:t> o more ”</a:t>
            </a:r>
            <a:r>
              <a:rPr lang="da-DK" sz="1200" dirty="0" err="1" smtClean="0"/>
              <a:t>mistakes</a:t>
            </a:r>
            <a:r>
              <a:rPr lang="da-DK" sz="1200" dirty="0" smtClean="0"/>
              <a:t>” in the NS </a:t>
            </a:r>
            <a:r>
              <a:rPr lang="da-DK" sz="1200" dirty="0" err="1" smtClean="0"/>
              <a:t>than</a:t>
            </a:r>
            <a:r>
              <a:rPr lang="da-DK" sz="1200" dirty="0" smtClean="0"/>
              <a:t> in </a:t>
            </a:r>
            <a:r>
              <a:rPr lang="da-DK" sz="1200" dirty="0" err="1" smtClean="0"/>
              <a:t>thNNS</a:t>
            </a:r>
            <a:r>
              <a:rPr lang="da-DK" sz="1200" dirty="0" smtClean="0"/>
              <a:t> corpus</a:t>
            </a:r>
          </a:p>
          <a:p>
            <a:endParaRPr lang="da-DK"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u="sng" dirty="0" smtClean="0"/>
              <a:t>Første</a:t>
            </a:r>
            <a:r>
              <a:rPr lang="da-DK" sz="1200" dirty="0" smtClean="0"/>
              <a:t> eksempel på </a:t>
            </a:r>
            <a:r>
              <a:rPr lang="da-DK" sz="1200" dirty="0" err="1" smtClean="0"/>
              <a:t>verb-syntactic</a:t>
            </a:r>
            <a:r>
              <a:rPr lang="da-DK" sz="1200" dirty="0" smtClean="0"/>
              <a:t> feature</a:t>
            </a:r>
            <a:r>
              <a:rPr lang="da-DK" sz="1200" baseline="0" dirty="0" smtClean="0"/>
              <a:t> </a:t>
            </a:r>
            <a:r>
              <a:rPr lang="da-DK" sz="1200" dirty="0" smtClean="0"/>
              <a:t>: </a:t>
            </a:r>
          </a:p>
          <a:p>
            <a:endParaRPr lang="da-DK" sz="1200" dirty="0" smtClean="0"/>
          </a:p>
          <a:p>
            <a:r>
              <a:rPr lang="da-DK" sz="1200" dirty="0" smtClean="0"/>
              <a:t>traditionel grammatik siger , at man skal have det sådan i </a:t>
            </a:r>
            <a:r>
              <a:rPr lang="da-DK" sz="1200" dirty="0" err="1" smtClean="0"/>
              <a:t>if</a:t>
            </a:r>
            <a:r>
              <a:rPr lang="da-DK" sz="1200" dirty="0" smtClean="0"/>
              <a:t>-sætningen:     I </a:t>
            </a:r>
            <a:r>
              <a:rPr lang="da-DK" sz="1200" dirty="0" err="1" smtClean="0"/>
              <a:t>would</a:t>
            </a:r>
            <a:r>
              <a:rPr lang="da-DK" sz="1200" dirty="0" smtClean="0"/>
              <a:t> have </a:t>
            </a:r>
            <a:r>
              <a:rPr lang="da-DK" sz="1200" dirty="0" err="1" smtClean="0"/>
              <a:t>left</a:t>
            </a:r>
            <a:r>
              <a:rPr lang="da-DK" sz="1200" dirty="0" smtClean="0"/>
              <a:t>, </a:t>
            </a:r>
            <a:r>
              <a:rPr lang="da-DK" sz="1200" dirty="0" err="1" smtClean="0"/>
              <a:t>if</a:t>
            </a:r>
            <a:r>
              <a:rPr lang="da-DK" sz="1200" dirty="0" smtClean="0"/>
              <a:t> </a:t>
            </a:r>
            <a:r>
              <a:rPr lang="da-DK" sz="1200" dirty="0" err="1" smtClean="0"/>
              <a:t>she</a:t>
            </a:r>
            <a:r>
              <a:rPr lang="da-DK" sz="1200" dirty="0" smtClean="0"/>
              <a:t> had </a:t>
            </a:r>
            <a:r>
              <a:rPr lang="da-DK" sz="1200" dirty="0" err="1" smtClean="0"/>
              <a:t>come</a:t>
            </a:r>
            <a:r>
              <a:rPr lang="da-DK" sz="1200" dirty="0" smtClean="0"/>
              <a:t>   men ELFA </a:t>
            </a:r>
            <a:r>
              <a:rPr lang="da-DK" sz="1200" dirty="0" err="1" smtClean="0"/>
              <a:t>corpus'et</a:t>
            </a:r>
            <a:r>
              <a:rPr lang="da-DK" sz="1200" dirty="0" smtClean="0"/>
              <a:t> viser at man også bruger </a:t>
            </a:r>
            <a:r>
              <a:rPr lang="da-DK" sz="1200" dirty="0" err="1" smtClean="0"/>
              <a:t>would</a:t>
            </a:r>
            <a:r>
              <a:rPr lang="da-DK" sz="1200" dirty="0" smtClean="0"/>
              <a:t> i </a:t>
            </a:r>
            <a:r>
              <a:rPr lang="da-DK" sz="1200" dirty="0" err="1" smtClean="0"/>
              <a:t>if</a:t>
            </a:r>
            <a:r>
              <a:rPr lang="da-DK" sz="1200" dirty="0" smtClean="0"/>
              <a:t>-sætningen (I </a:t>
            </a:r>
            <a:r>
              <a:rPr lang="da-DK" sz="1200" dirty="0" err="1" smtClean="0"/>
              <a:t>would</a:t>
            </a:r>
            <a:r>
              <a:rPr lang="da-DK" sz="1200" dirty="0" smtClean="0"/>
              <a:t> have </a:t>
            </a:r>
            <a:r>
              <a:rPr lang="da-DK" sz="1200" dirty="0" err="1" smtClean="0"/>
              <a:t>left</a:t>
            </a:r>
            <a:r>
              <a:rPr lang="da-DK" sz="1200" dirty="0" smtClean="0"/>
              <a:t> </a:t>
            </a:r>
            <a:r>
              <a:rPr lang="da-DK" sz="1200" dirty="0" err="1" smtClean="0"/>
              <a:t>if</a:t>
            </a:r>
            <a:r>
              <a:rPr lang="da-DK" sz="1200" dirty="0" smtClean="0"/>
              <a:t> </a:t>
            </a:r>
            <a:r>
              <a:rPr lang="da-DK" sz="1200" dirty="0" err="1" smtClean="0"/>
              <a:t>she</a:t>
            </a:r>
            <a:r>
              <a:rPr lang="da-DK" sz="1200" dirty="0" smtClean="0"/>
              <a:t> </a:t>
            </a:r>
            <a:r>
              <a:rPr lang="da-DK" sz="1200" dirty="0" err="1" smtClean="0"/>
              <a:t>would</a:t>
            </a:r>
            <a:r>
              <a:rPr lang="da-DK" sz="1200" dirty="0" smtClean="0"/>
              <a:t> have </a:t>
            </a:r>
            <a:r>
              <a:rPr lang="da-DK" sz="1200" dirty="0" err="1" smtClean="0"/>
              <a:t>come</a:t>
            </a:r>
            <a:r>
              <a:rPr lang="da-DK" sz="1200" dirty="0" smtClean="0"/>
              <a:t>) det regnes normalt for fejl.</a:t>
            </a:r>
            <a:r>
              <a:rPr lang="da-DK" sz="1200" u="sng" dirty="0" smtClean="0">
                <a:hlinkClick r:id="rId4"/>
              </a:rPr>
              <a:t> http://www.helsinki.fi/englanti/elfa/elfacorpus</a:t>
            </a:r>
            <a:endParaRPr lang="da-DK" sz="1200" dirty="0" smtClean="0"/>
          </a:p>
          <a:p>
            <a:r>
              <a:rPr lang="da-DK" sz="1200" dirty="0" smtClean="0"/>
              <a:t>Hun fortæller morsomt at i en bog gives den forklaring at det kommer fra modersmålene, men så er der mange forskellige konstruktioner i disse modersmål , og de bruges alligevel alle til at forklare den samme 'fejl'. Ja det er sgu meget sjovt.. Hun finder at der er forekomster i Michigan materialet også (men i meget få tilfælde, hvilket hun så </a:t>
            </a:r>
            <a:r>
              <a:rPr lang="da-DK" sz="1200" dirty="0" err="1" smtClean="0"/>
              <a:t>omforklarer</a:t>
            </a:r>
            <a:r>
              <a:rPr lang="da-DK" sz="1200" dirty="0" smtClean="0"/>
              <a:t> på lidt utroværdig måde ( 86) Hun tror, at det kunne være noget der er ved at vinde indpas i sproget, simpelthen.</a:t>
            </a:r>
          </a:p>
          <a:p>
            <a:r>
              <a:rPr lang="da-DK" sz="1200" b="1" u="sng" dirty="0" smtClean="0"/>
              <a:t>Andet</a:t>
            </a:r>
            <a:r>
              <a:rPr lang="da-DK" sz="1200" b="1" dirty="0" smtClean="0"/>
              <a:t> eksempel Det næste er (noget jeg selv kæmper med i mit sprog , ha ha): </a:t>
            </a:r>
            <a:r>
              <a:rPr lang="da-DK" sz="1200" b="1" dirty="0" err="1" smtClean="0"/>
              <a:t>Existential</a:t>
            </a:r>
            <a:r>
              <a:rPr lang="da-DK" sz="1200" b="1" dirty="0" smtClean="0"/>
              <a:t> </a:t>
            </a:r>
            <a:r>
              <a:rPr lang="da-DK" sz="1200" b="1" dirty="0" err="1" smtClean="0"/>
              <a:t>there</a:t>
            </a:r>
            <a:r>
              <a:rPr lang="da-DK" sz="1200" b="1" dirty="0" smtClean="0"/>
              <a:t> is + det skal være "</a:t>
            </a:r>
            <a:r>
              <a:rPr lang="da-DK" sz="1200" b="1" dirty="0" err="1" smtClean="0"/>
              <a:t>There</a:t>
            </a:r>
            <a:r>
              <a:rPr lang="da-DK" sz="1200" b="1" dirty="0" smtClean="0"/>
              <a:t> </a:t>
            </a:r>
            <a:r>
              <a:rPr lang="da-DK" sz="1200" b="1" dirty="0" err="1" smtClean="0"/>
              <a:t>are</a:t>
            </a:r>
            <a:r>
              <a:rPr lang="da-DK" sz="1200" b="1" dirty="0" smtClean="0"/>
              <a:t> </a:t>
            </a:r>
            <a:r>
              <a:rPr lang="da-DK" sz="1200" b="1" dirty="0" err="1" smtClean="0"/>
              <a:t>some</a:t>
            </a:r>
            <a:r>
              <a:rPr lang="da-DK" sz="1200" b="1" dirty="0" smtClean="0"/>
              <a:t> </a:t>
            </a:r>
            <a:r>
              <a:rPr lang="da-DK" sz="1200" b="1" dirty="0" err="1" smtClean="0"/>
              <a:t>people</a:t>
            </a:r>
            <a:r>
              <a:rPr lang="da-DK" sz="1200" b="1" dirty="0" smtClean="0"/>
              <a:t> </a:t>
            </a:r>
            <a:r>
              <a:rPr lang="da-DK" sz="1200" b="1" dirty="0" err="1" smtClean="0"/>
              <a:t>outside</a:t>
            </a:r>
            <a:r>
              <a:rPr lang="da-DK" sz="1200" b="1" dirty="0" smtClean="0"/>
              <a:t>" the plural, og elever straffes for at sige, hvad de siger </a:t>
            </a:r>
            <a:r>
              <a:rPr lang="da-DK" sz="1200" b="1" dirty="0" err="1" smtClean="0"/>
              <a:t>oftes</a:t>
            </a:r>
            <a:r>
              <a:rPr lang="da-DK" sz="1200" b="1" dirty="0" smtClean="0"/>
              <a:t> </a:t>
            </a:r>
            <a:r>
              <a:rPr lang="da-DK" sz="1200" b="1" dirty="0" err="1" smtClean="0"/>
              <a:t>t"there</a:t>
            </a:r>
            <a:r>
              <a:rPr lang="da-DK" sz="1200" b="1" dirty="0" smtClean="0"/>
              <a:t> is </a:t>
            </a:r>
            <a:r>
              <a:rPr lang="da-DK" sz="1200" b="1" dirty="0" err="1" smtClean="0"/>
              <a:t>some</a:t>
            </a:r>
            <a:r>
              <a:rPr lang="da-DK" sz="1200" b="1" dirty="0" smtClean="0"/>
              <a:t> </a:t>
            </a:r>
            <a:r>
              <a:rPr lang="da-DK" sz="1200" b="1" dirty="0" err="1" smtClean="0"/>
              <a:t>people</a:t>
            </a:r>
            <a:r>
              <a:rPr lang="da-DK" sz="1200" b="1" dirty="0" smtClean="0"/>
              <a:t> </a:t>
            </a:r>
            <a:r>
              <a:rPr lang="da-DK" sz="1200" b="1" dirty="0" err="1" smtClean="0"/>
              <a:t>outside</a:t>
            </a:r>
            <a:r>
              <a:rPr lang="da-DK" sz="1200" b="1" dirty="0" smtClean="0"/>
              <a:t>" Her er det helt sjove, at der er flere i Michigan end i ELFA materialet der gør det her. At man altså er artigere og holdersig bedre til normen som NNS i dette tilfælde. ha ha, den er god. Og især den sammentrukne form </a:t>
            </a:r>
            <a:r>
              <a:rPr lang="da-DK" sz="1200" b="1" dirty="0" err="1" smtClean="0"/>
              <a:t>There's</a:t>
            </a:r>
            <a:r>
              <a:rPr lang="da-DK" sz="1200" b="1" dirty="0" smtClean="0"/>
              <a:t>   bruges  foran plural - det er måske blevet en slags fast udtryk, der ikke ses som sammenhængende med det efterfølgende subjekt (både i </a:t>
            </a:r>
            <a:r>
              <a:rPr lang="da-DK" sz="1200" b="1" dirty="0" err="1" smtClean="0"/>
              <a:t>Micase</a:t>
            </a:r>
            <a:r>
              <a:rPr lang="da-DK" sz="1200" b="1" dirty="0" smtClean="0"/>
              <a:t> og ELFA)</a:t>
            </a:r>
            <a:endParaRPr lang="da-DK" sz="1200" dirty="0" smtClean="0"/>
          </a:p>
          <a:p>
            <a:r>
              <a:rPr lang="da-DK" sz="1200" dirty="0" smtClean="0"/>
              <a:t>Det tredje eksempel er </a:t>
            </a:r>
            <a:r>
              <a:rPr lang="da-DK" sz="1200" dirty="0" err="1" smtClean="0"/>
              <a:t>imbedded</a:t>
            </a:r>
            <a:r>
              <a:rPr lang="da-DK" sz="1200" dirty="0" smtClean="0"/>
              <a:t> inversions</a:t>
            </a:r>
          </a:p>
          <a:p>
            <a:endParaRPr lang="da-DK" sz="1200" dirty="0" smtClean="0"/>
          </a:p>
          <a:p>
            <a:r>
              <a:rPr lang="da-DK" sz="1200" dirty="0" smtClean="0"/>
              <a:t>Altså ikke Do </a:t>
            </a:r>
            <a:r>
              <a:rPr lang="da-DK" sz="1200" dirty="0" err="1" smtClean="0"/>
              <a:t>you</a:t>
            </a:r>
            <a:r>
              <a:rPr lang="da-DK" sz="1200" dirty="0" smtClean="0"/>
              <a:t> understand </a:t>
            </a:r>
            <a:r>
              <a:rPr lang="da-DK" sz="1200" dirty="0" err="1" smtClean="0"/>
              <a:t>what</a:t>
            </a:r>
            <a:r>
              <a:rPr lang="da-DK" sz="1200" dirty="0" smtClean="0"/>
              <a:t> </a:t>
            </a:r>
            <a:r>
              <a:rPr lang="da-DK" sz="1200" dirty="0" err="1" smtClean="0"/>
              <a:t>he</a:t>
            </a:r>
            <a:r>
              <a:rPr lang="da-DK" sz="1200" dirty="0" smtClean="0"/>
              <a:t> is </a:t>
            </a:r>
            <a:r>
              <a:rPr lang="da-DK" sz="1200" dirty="0" err="1" smtClean="0"/>
              <a:t>saying</a:t>
            </a:r>
            <a:r>
              <a:rPr lang="da-DK" sz="1200" dirty="0" smtClean="0"/>
              <a:t>, men Do </a:t>
            </a:r>
            <a:r>
              <a:rPr lang="da-DK" sz="1200" dirty="0" err="1" smtClean="0"/>
              <a:t>you</a:t>
            </a:r>
            <a:r>
              <a:rPr lang="da-DK" sz="1200" dirty="0" smtClean="0"/>
              <a:t> understand </a:t>
            </a:r>
            <a:r>
              <a:rPr lang="da-DK" sz="1200" dirty="0" err="1" smtClean="0"/>
              <a:t>what</a:t>
            </a:r>
            <a:r>
              <a:rPr lang="da-DK" sz="1200" dirty="0" smtClean="0"/>
              <a:t> is </a:t>
            </a:r>
            <a:r>
              <a:rPr lang="da-DK" sz="1200" dirty="0" err="1" smtClean="0"/>
              <a:t>he</a:t>
            </a:r>
            <a:r>
              <a:rPr lang="da-DK" sz="1200" dirty="0" smtClean="0"/>
              <a:t> </a:t>
            </a:r>
            <a:r>
              <a:rPr lang="da-DK" sz="1200" dirty="0" err="1" smtClean="0"/>
              <a:t>saying</a:t>
            </a:r>
            <a:r>
              <a:rPr lang="da-DK" sz="1200" dirty="0" smtClean="0"/>
              <a:t> (den tror jeg ikke, vi danskere finder på og jeg er sikker på at det er på grund af vores eget sprog). Men jeg kan godt </a:t>
            </a:r>
            <a:r>
              <a:rPr lang="da-DK" sz="1200" dirty="0" err="1" smtClean="0"/>
              <a:t>påp</a:t>
            </a:r>
            <a:r>
              <a:rPr lang="da-DK" sz="1200" dirty="0" smtClean="0"/>
              <a:t> eksemplerne se, at det </a:t>
            </a:r>
            <a:r>
              <a:rPr lang="da-DK" sz="1200" dirty="0" err="1" smtClean="0"/>
              <a:t>kunneman</a:t>
            </a:r>
            <a:r>
              <a:rPr lang="da-DK" sz="1200" dirty="0" smtClean="0"/>
              <a:t> let lave, og det viser sig da også , at det ikke er noget specielt for ELF speakers (men er der ting der er det ????) et eksempel: I </a:t>
            </a:r>
            <a:r>
              <a:rPr lang="da-DK" sz="1200" dirty="0" err="1" smtClean="0"/>
              <a:t>wonder</a:t>
            </a:r>
            <a:r>
              <a:rPr lang="da-DK" sz="1200" dirty="0" smtClean="0"/>
              <a:t> </a:t>
            </a:r>
            <a:r>
              <a:rPr lang="da-DK" sz="1200" dirty="0" err="1" smtClean="0"/>
              <a:t>where</a:t>
            </a:r>
            <a:r>
              <a:rPr lang="da-DK" sz="1200" dirty="0" smtClean="0"/>
              <a:t> </a:t>
            </a:r>
            <a:r>
              <a:rPr lang="da-DK" sz="1200" dirty="0" err="1" smtClean="0"/>
              <a:t>does</a:t>
            </a:r>
            <a:r>
              <a:rPr lang="da-DK" sz="1200" dirty="0" smtClean="0"/>
              <a:t> </a:t>
            </a:r>
            <a:r>
              <a:rPr lang="da-DK" sz="1200" dirty="0" err="1" smtClean="0"/>
              <a:t>that</a:t>
            </a:r>
            <a:r>
              <a:rPr lang="da-DK" sz="1200" dirty="0" smtClean="0"/>
              <a:t> </a:t>
            </a:r>
            <a:r>
              <a:rPr lang="da-DK" sz="1200" dirty="0" err="1" smtClean="0"/>
              <a:t>concept</a:t>
            </a:r>
            <a:r>
              <a:rPr lang="da-DK" sz="1200" dirty="0" smtClean="0"/>
              <a:t> </a:t>
            </a:r>
            <a:r>
              <a:rPr lang="da-DK" sz="1200" dirty="0" err="1" smtClean="0"/>
              <a:t>come</a:t>
            </a:r>
            <a:r>
              <a:rPr lang="da-DK" sz="1200" dirty="0" smtClean="0"/>
              <a:t> from.</a:t>
            </a:r>
          </a:p>
          <a:p>
            <a:r>
              <a:rPr lang="da-DK" sz="1200" dirty="0" smtClean="0"/>
              <a:t>Hun konkluderer at det vist ikke er en fejl. </a:t>
            </a:r>
          </a:p>
          <a:p>
            <a:r>
              <a:rPr lang="da-DK" sz="1200" b="1" dirty="0" smtClean="0"/>
              <a:t>Hun siger at hun også har undersøgt -</a:t>
            </a:r>
            <a:r>
              <a:rPr lang="da-DK" sz="1200" b="1" dirty="0" err="1" smtClean="0"/>
              <a:t>ing</a:t>
            </a:r>
            <a:r>
              <a:rPr lang="da-DK" sz="1200" b="1" dirty="0" smtClean="0"/>
              <a:t> formers popularitet, at den er på fremgang også hos </a:t>
            </a:r>
            <a:r>
              <a:rPr lang="da-DK" sz="1200" b="1" dirty="0" err="1" smtClean="0"/>
              <a:t>native</a:t>
            </a:r>
            <a:r>
              <a:rPr lang="da-DK" sz="1200" b="1" dirty="0" smtClean="0"/>
              <a:t> speakers, så hun konkluderer , at måske er </a:t>
            </a:r>
            <a:r>
              <a:rPr lang="da-DK" sz="1200" b="1" dirty="0" err="1" smtClean="0"/>
              <a:t>fremmedsrpogede</a:t>
            </a:r>
            <a:r>
              <a:rPr lang="da-DK" sz="1200" b="1" dirty="0" smtClean="0"/>
              <a:t> mindre tvungne af den skrevne grammatik, så de bedre viser, hvordan det vil gå med the </a:t>
            </a:r>
            <a:r>
              <a:rPr lang="da-DK" sz="1200" b="1" dirty="0" err="1" smtClean="0"/>
              <a:t>vernacular</a:t>
            </a:r>
            <a:r>
              <a:rPr lang="da-DK" sz="1200" b="1" dirty="0" smtClean="0"/>
              <a:t>, </a:t>
            </a:r>
            <a:r>
              <a:rPr lang="da-DK" sz="1200" b="1" dirty="0" err="1" smtClean="0"/>
              <a:t>tjah</a:t>
            </a:r>
            <a:r>
              <a:rPr lang="da-DK" sz="1200" b="1" dirty="0" smtClean="0"/>
              <a:t>, hvem ved?  </a:t>
            </a:r>
            <a:endParaRPr lang="da-DK" sz="1200" dirty="0" smtClean="0"/>
          </a:p>
          <a:p>
            <a:r>
              <a:rPr lang="da-DK" sz="1200" dirty="0" smtClean="0"/>
              <a:t>ELF speakere vil måske fordi de nu engang er </a:t>
            </a:r>
            <a:r>
              <a:rPr lang="da-DK" sz="1200" dirty="0" err="1" smtClean="0"/>
              <a:t>fletallet</a:t>
            </a:r>
            <a:r>
              <a:rPr lang="da-DK" sz="1200" dirty="0" smtClean="0"/>
              <a:t> start </a:t>
            </a:r>
            <a:r>
              <a:rPr lang="da-DK" sz="1200" dirty="0" err="1" smtClean="0"/>
              <a:t>leading</a:t>
            </a:r>
            <a:r>
              <a:rPr lang="da-DK" sz="1200" dirty="0" smtClean="0"/>
              <a:t> the </a:t>
            </a:r>
            <a:r>
              <a:rPr lang="da-DK" sz="1200" dirty="0" err="1" smtClean="0"/>
              <a:t>change</a:t>
            </a:r>
            <a:r>
              <a:rPr lang="da-DK" sz="1200" dirty="0" smtClean="0"/>
              <a:t> in the </a:t>
            </a:r>
            <a:r>
              <a:rPr lang="da-DK" sz="1200" dirty="0" err="1" smtClean="0"/>
              <a:t>language</a:t>
            </a:r>
            <a:r>
              <a:rPr lang="da-DK" sz="1200" dirty="0" smtClean="0"/>
              <a:t>. (103)</a:t>
            </a:r>
          </a:p>
          <a:p>
            <a:endParaRPr lang="da-DK" sz="1200" dirty="0" smtClean="0"/>
          </a:p>
          <a:p>
            <a:r>
              <a:rPr lang="da-DK" sz="1200" dirty="0" smtClean="0"/>
              <a:t>A </a:t>
            </a:r>
            <a:r>
              <a:rPr lang="da-DK" sz="1200" dirty="0" err="1" smtClean="0"/>
              <a:t>finnish</a:t>
            </a:r>
            <a:r>
              <a:rPr lang="da-DK" sz="1200" dirty="0" smtClean="0"/>
              <a:t> </a:t>
            </a:r>
            <a:r>
              <a:rPr lang="da-DK" sz="1200" dirty="0" err="1" smtClean="0"/>
              <a:t>linguists</a:t>
            </a:r>
            <a:r>
              <a:rPr lang="da-DK" sz="1200" dirty="0" smtClean="0"/>
              <a:t> </a:t>
            </a:r>
            <a:r>
              <a:rPr lang="da-DK" sz="1200" dirty="0" err="1" smtClean="0"/>
              <a:t>Metsä-Ketelä</a:t>
            </a:r>
            <a:r>
              <a:rPr lang="da-DK" sz="1200" dirty="0" smtClean="0"/>
              <a:t>, </a:t>
            </a:r>
            <a:r>
              <a:rPr lang="da-DK" sz="1200" dirty="0" err="1" smtClean="0"/>
              <a:t>writes</a:t>
            </a:r>
            <a:r>
              <a:rPr lang="da-DK" sz="1200" dirty="0" smtClean="0"/>
              <a:t> </a:t>
            </a:r>
            <a:r>
              <a:rPr lang="da-DK" sz="1200" dirty="0" err="1" smtClean="0"/>
              <a:t>that</a:t>
            </a:r>
            <a:r>
              <a:rPr lang="da-DK" sz="1200" dirty="0" smtClean="0"/>
              <a:t> </a:t>
            </a:r>
            <a:r>
              <a:rPr lang="da-DK" sz="1200" dirty="0" err="1" smtClean="0"/>
              <a:t>she</a:t>
            </a:r>
            <a:r>
              <a:rPr lang="da-DK" sz="1200" dirty="0" smtClean="0"/>
              <a:t> </a:t>
            </a:r>
            <a:r>
              <a:rPr lang="da-DK" sz="1200" dirty="0" err="1" smtClean="0"/>
              <a:t>found</a:t>
            </a:r>
            <a:r>
              <a:rPr lang="da-DK" sz="1200" dirty="0" smtClean="0"/>
              <a:t> </a:t>
            </a:r>
            <a:r>
              <a:rPr lang="da-DK" sz="1200" dirty="0" err="1" smtClean="0"/>
              <a:t>that</a:t>
            </a:r>
            <a:r>
              <a:rPr lang="da-DK" sz="1200" dirty="0" smtClean="0"/>
              <a:t> </a:t>
            </a:r>
            <a:r>
              <a:rPr lang="da-DK" sz="1200" dirty="0" err="1" smtClean="0"/>
              <a:t>native</a:t>
            </a:r>
            <a:r>
              <a:rPr lang="da-DK" sz="1200" dirty="0" smtClean="0"/>
              <a:t> speakers </a:t>
            </a:r>
            <a:r>
              <a:rPr lang="da-DK" sz="1200" dirty="0" err="1" smtClean="0"/>
              <a:t>use</a:t>
            </a:r>
            <a:r>
              <a:rPr lang="da-DK" sz="1200" dirty="0" smtClean="0"/>
              <a:t> more </a:t>
            </a:r>
            <a:r>
              <a:rPr lang="da-DK" sz="1200" dirty="0" err="1" smtClean="0"/>
              <a:t>vague</a:t>
            </a:r>
            <a:r>
              <a:rPr lang="da-DK" sz="1200" dirty="0" smtClean="0"/>
              <a:t> </a:t>
            </a:r>
            <a:r>
              <a:rPr lang="da-DK" sz="1200" dirty="0" err="1" smtClean="0"/>
              <a:t>expressions</a:t>
            </a:r>
            <a:r>
              <a:rPr lang="da-DK" sz="1200" dirty="0" smtClean="0"/>
              <a:t> </a:t>
            </a:r>
            <a:r>
              <a:rPr lang="da-DK" sz="1200" dirty="0" err="1" smtClean="0"/>
              <a:t>like</a:t>
            </a:r>
            <a:r>
              <a:rPr lang="da-DK" sz="1200" dirty="0" smtClean="0"/>
              <a:t> more or </a:t>
            </a:r>
            <a:r>
              <a:rPr lang="da-DK" sz="1200" dirty="0" err="1" smtClean="0"/>
              <a:t>less</a:t>
            </a:r>
            <a:r>
              <a:rPr lang="da-DK" sz="1200" dirty="0" smtClean="0"/>
              <a:t>, </a:t>
            </a:r>
            <a:r>
              <a:rPr lang="da-DK" sz="1200" dirty="0" err="1" smtClean="0"/>
              <a:t>stuff</a:t>
            </a:r>
            <a:r>
              <a:rPr lang="da-DK" sz="1200" dirty="0" smtClean="0"/>
              <a:t> </a:t>
            </a:r>
            <a:r>
              <a:rPr lang="da-DK" sz="1200" dirty="0" err="1" smtClean="0"/>
              <a:t>like</a:t>
            </a:r>
            <a:r>
              <a:rPr lang="da-DK" sz="1200" dirty="0" smtClean="0"/>
              <a:t> </a:t>
            </a:r>
            <a:r>
              <a:rPr lang="da-DK" sz="1200" dirty="0" err="1" smtClean="0"/>
              <a:t>that</a:t>
            </a:r>
            <a:r>
              <a:rPr lang="da-DK" sz="1200" dirty="0" smtClean="0"/>
              <a:t> and </a:t>
            </a:r>
            <a:r>
              <a:rPr lang="da-DK" sz="1200" dirty="0" err="1" smtClean="0"/>
              <a:t>everything</a:t>
            </a:r>
            <a:r>
              <a:rPr lang="da-DK" sz="1200" dirty="0" smtClean="0"/>
              <a:t> . And </a:t>
            </a:r>
            <a:r>
              <a:rPr lang="da-DK" sz="1200" dirty="0" err="1" smtClean="0"/>
              <a:t>that</a:t>
            </a:r>
            <a:r>
              <a:rPr lang="da-DK" sz="1200" dirty="0" smtClean="0"/>
              <a:t> the </a:t>
            </a:r>
            <a:r>
              <a:rPr lang="da-DK" sz="1200" dirty="0" err="1" smtClean="0"/>
              <a:t>underuse</a:t>
            </a:r>
            <a:r>
              <a:rPr lang="da-DK" sz="1200" dirty="0" smtClean="0"/>
              <a:t> of </a:t>
            </a:r>
            <a:r>
              <a:rPr lang="da-DK" sz="1200" dirty="0" err="1" smtClean="0"/>
              <a:t>this</a:t>
            </a:r>
            <a:r>
              <a:rPr lang="da-DK" sz="1200" dirty="0" smtClean="0"/>
              <a:t> by ELF speakers, </a:t>
            </a:r>
            <a:r>
              <a:rPr lang="da-DK" sz="1200" dirty="0" err="1" smtClean="0"/>
              <a:t>make</a:t>
            </a:r>
            <a:r>
              <a:rPr lang="da-DK" sz="1200" dirty="0" smtClean="0"/>
              <a:t> </a:t>
            </a:r>
            <a:r>
              <a:rPr lang="da-DK" sz="1200" dirty="0" err="1" smtClean="0"/>
              <a:t>their</a:t>
            </a:r>
            <a:r>
              <a:rPr lang="da-DK" sz="1200" dirty="0" smtClean="0"/>
              <a:t> </a:t>
            </a:r>
            <a:r>
              <a:rPr lang="da-DK" sz="1200" dirty="0" err="1" smtClean="0"/>
              <a:t>language</a:t>
            </a:r>
            <a:r>
              <a:rPr lang="da-DK" sz="1200" dirty="0" smtClean="0"/>
              <a:t> sound a </a:t>
            </a:r>
            <a:r>
              <a:rPr lang="da-DK" sz="1200" dirty="0" err="1" smtClean="0"/>
              <a:t>little</a:t>
            </a:r>
            <a:r>
              <a:rPr lang="da-DK" sz="1200" dirty="0" smtClean="0"/>
              <a:t> </a:t>
            </a:r>
            <a:r>
              <a:rPr lang="da-DK" sz="1200" dirty="0" err="1" smtClean="0"/>
              <a:t>bookish</a:t>
            </a:r>
            <a:r>
              <a:rPr lang="da-DK" sz="1200" dirty="0" smtClean="0"/>
              <a:t> and  </a:t>
            </a:r>
            <a:r>
              <a:rPr lang="da-DK" sz="1200" dirty="0" err="1" smtClean="0"/>
              <a:t>stiff</a:t>
            </a:r>
            <a:endParaRPr lang="da-DK" sz="1200" dirty="0" smtClean="0"/>
          </a:p>
          <a:p>
            <a:endParaRPr lang="da-DK" sz="1200" dirty="0" smtClean="0"/>
          </a:p>
          <a:p>
            <a:r>
              <a:rPr lang="da-DK" sz="1200" dirty="0" err="1" smtClean="0"/>
              <a:t>Their</a:t>
            </a:r>
            <a:r>
              <a:rPr lang="da-DK" sz="1200" dirty="0" smtClean="0"/>
              <a:t> </a:t>
            </a:r>
            <a:r>
              <a:rPr lang="da-DK" sz="1200" dirty="0" err="1" smtClean="0"/>
              <a:t>question</a:t>
            </a:r>
            <a:r>
              <a:rPr lang="da-DK" sz="1200" dirty="0" smtClean="0"/>
              <a:t> is of </a:t>
            </a:r>
            <a:r>
              <a:rPr lang="da-DK" sz="1200" dirty="0" err="1" smtClean="0"/>
              <a:t>course</a:t>
            </a:r>
            <a:r>
              <a:rPr lang="da-DK" sz="1200" dirty="0" smtClean="0"/>
              <a:t> </a:t>
            </a:r>
            <a:r>
              <a:rPr lang="da-DK" sz="1200" dirty="0" err="1" smtClean="0"/>
              <a:t>shoul</a:t>
            </a:r>
            <a:r>
              <a:rPr lang="da-DK" sz="1200" dirty="0" smtClean="0"/>
              <a:t> </a:t>
            </a:r>
            <a:r>
              <a:rPr lang="da-DK" sz="1200" dirty="0" err="1" smtClean="0"/>
              <a:t>dthe</a:t>
            </a:r>
            <a:r>
              <a:rPr lang="da-DK" sz="1200" dirty="0" smtClean="0"/>
              <a:t> Native speakers </a:t>
            </a:r>
            <a:r>
              <a:rPr lang="da-DK" sz="1200" dirty="0" err="1" smtClean="0"/>
              <a:t>be</a:t>
            </a:r>
            <a:r>
              <a:rPr lang="da-DK" sz="1200" dirty="0" smtClean="0"/>
              <a:t> </a:t>
            </a:r>
            <a:r>
              <a:rPr lang="da-DK" sz="1200" dirty="0" err="1" smtClean="0"/>
              <a:t>penalized</a:t>
            </a:r>
            <a:r>
              <a:rPr lang="da-DK" sz="1200" dirty="0" smtClean="0"/>
              <a:t> for </a:t>
            </a:r>
            <a:r>
              <a:rPr lang="da-DK" sz="1200" dirty="0" err="1" smtClean="0"/>
              <a:t>this</a:t>
            </a:r>
            <a:r>
              <a:rPr lang="da-DK" sz="1200" dirty="0" smtClean="0"/>
              <a:t>????</a:t>
            </a:r>
          </a:p>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7</a:t>
            </a:fld>
            <a:endParaRPr lang="da-DK"/>
          </a:p>
        </p:txBody>
      </p:sp>
    </p:spTree>
    <p:extLst>
      <p:ext uri="{BB962C8B-B14F-4D97-AF65-F5344CB8AC3E}">
        <p14:creationId xmlns:p14="http://schemas.microsoft.com/office/powerpoint/2010/main" val="1364524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smtClean="0"/>
          </a:p>
          <a:p>
            <a:r>
              <a:rPr lang="da-DK" dirty="0" err="1" smtClean="0"/>
              <a:t>She</a:t>
            </a:r>
            <a:r>
              <a:rPr lang="da-DK" dirty="0" smtClean="0"/>
              <a:t> </a:t>
            </a:r>
            <a:r>
              <a:rPr lang="da-DK" dirty="0" err="1" smtClean="0"/>
              <a:t>thinks</a:t>
            </a:r>
            <a:r>
              <a:rPr lang="da-DK" dirty="0" smtClean="0"/>
              <a:t> </a:t>
            </a:r>
            <a:r>
              <a:rPr lang="da-DK" dirty="0" err="1" smtClean="0"/>
              <a:t>that</a:t>
            </a:r>
            <a:r>
              <a:rPr lang="da-DK" dirty="0" smtClean="0"/>
              <a:t> </a:t>
            </a:r>
            <a:r>
              <a:rPr lang="da-DK" dirty="0" err="1" smtClean="0"/>
              <a:t>there</a:t>
            </a:r>
            <a:r>
              <a:rPr lang="da-DK" baseline="0" dirty="0" smtClean="0"/>
              <a:t> </a:t>
            </a:r>
            <a:r>
              <a:rPr lang="da-DK" baseline="0" dirty="0" err="1" smtClean="0"/>
              <a:t>are</a:t>
            </a:r>
            <a:r>
              <a:rPr lang="da-DK" baseline="0" dirty="0" smtClean="0"/>
              <a:t> a </a:t>
            </a:r>
            <a:r>
              <a:rPr lang="da-DK" baseline="0" dirty="0" err="1" smtClean="0"/>
              <a:t>few</a:t>
            </a:r>
            <a:r>
              <a:rPr lang="da-DK" baseline="0" dirty="0" smtClean="0"/>
              <a:t> </a:t>
            </a:r>
            <a:r>
              <a:rPr lang="da-DK" baseline="0" dirty="0" err="1" smtClean="0"/>
              <a:t>things</a:t>
            </a:r>
            <a:r>
              <a:rPr lang="da-DK" baseline="0" dirty="0" smtClean="0"/>
              <a:t> </a:t>
            </a:r>
            <a:r>
              <a:rPr lang="da-DK" baseline="0" dirty="0" err="1" smtClean="0"/>
              <a:t>that</a:t>
            </a:r>
            <a:r>
              <a:rPr lang="da-DK" baseline="0" dirty="0" smtClean="0"/>
              <a:t> </a:t>
            </a:r>
            <a:r>
              <a:rPr lang="da-DK" baseline="0" dirty="0" err="1" smtClean="0"/>
              <a:t>will</a:t>
            </a:r>
            <a:r>
              <a:rPr lang="da-DK" baseline="0" dirty="0" smtClean="0"/>
              <a:t> hinder </a:t>
            </a:r>
            <a:r>
              <a:rPr lang="da-DK" baseline="0" dirty="0" err="1" smtClean="0"/>
              <a:t>intelligibilty</a:t>
            </a:r>
            <a:r>
              <a:rPr lang="da-DK" baseline="0" dirty="0" smtClean="0"/>
              <a:t>, </a:t>
            </a:r>
            <a:r>
              <a:rPr lang="da-DK" baseline="0" dirty="0" err="1" smtClean="0"/>
              <a:t>that</a:t>
            </a:r>
            <a:r>
              <a:rPr lang="da-DK" baseline="0" dirty="0" smtClean="0"/>
              <a:t> </a:t>
            </a:r>
            <a:r>
              <a:rPr lang="da-DK" baseline="0" dirty="0" err="1" smtClean="0"/>
              <a:t>shoul</a:t>
            </a:r>
            <a:r>
              <a:rPr lang="da-DK" baseline="0" dirty="0" smtClean="0"/>
              <a:t> </a:t>
            </a:r>
            <a:r>
              <a:rPr lang="da-DK" baseline="0" dirty="0" err="1" smtClean="0"/>
              <a:t>dbe</a:t>
            </a:r>
            <a:r>
              <a:rPr lang="da-DK" baseline="0" dirty="0" smtClean="0"/>
              <a:t> a </a:t>
            </a:r>
            <a:r>
              <a:rPr lang="da-DK" baseline="0" dirty="0" err="1" smtClean="0"/>
              <a:t>core</a:t>
            </a:r>
            <a:r>
              <a:rPr lang="da-DK" baseline="0" dirty="0" smtClean="0"/>
              <a:t> of </a:t>
            </a:r>
            <a:r>
              <a:rPr lang="da-DK" baseline="0" dirty="0" err="1" smtClean="0"/>
              <a:t>common</a:t>
            </a:r>
            <a:r>
              <a:rPr lang="da-DK" baseline="0" dirty="0" smtClean="0"/>
              <a:t> </a:t>
            </a:r>
            <a:r>
              <a:rPr lang="da-DK" baseline="0" dirty="0" err="1" smtClean="0"/>
              <a:t>rules</a:t>
            </a:r>
            <a:r>
              <a:rPr lang="da-DK" baseline="0" dirty="0" smtClean="0"/>
              <a:t>  and </a:t>
            </a:r>
            <a:r>
              <a:rPr lang="da-DK" baseline="0" dirty="0" err="1" smtClean="0"/>
              <a:t>then</a:t>
            </a:r>
            <a:r>
              <a:rPr lang="da-DK" baseline="0" dirty="0" smtClean="0"/>
              <a:t> the rest is up to </a:t>
            </a:r>
            <a:r>
              <a:rPr lang="da-DK" baseline="0" dirty="0" err="1" smtClean="0"/>
              <a:t>people</a:t>
            </a:r>
            <a:r>
              <a:rPr lang="da-DK" baseline="0" dirty="0" smtClean="0"/>
              <a:t> and </a:t>
            </a:r>
            <a:r>
              <a:rPr lang="da-DK" baseline="0" dirty="0" err="1" smtClean="0"/>
              <a:t>thos</a:t>
            </a:r>
            <a:r>
              <a:rPr lang="da-DK" baseline="0" dirty="0" smtClean="0"/>
              <a:t> </a:t>
            </a:r>
            <a:r>
              <a:rPr lang="da-DK" baseline="0" dirty="0" err="1" smtClean="0"/>
              <a:t>eare</a:t>
            </a:r>
            <a:r>
              <a:rPr lang="da-DK" baseline="0" dirty="0" smtClean="0"/>
              <a:t> the </a:t>
            </a:r>
            <a:r>
              <a:rPr lang="da-DK" baseline="0" dirty="0" err="1" smtClean="0"/>
              <a:t>things</a:t>
            </a:r>
            <a:r>
              <a:rPr lang="da-DK" baseline="0" dirty="0" smtClean="0"/>
              <a:t> </a:t>
            </a:r>
            <a:r>
              <a:rPr lang="da-DK" baseline="0" dirty="0" err="1" smtClean="0"/>
              <a:t>one</a:t>
            </a:r>
            <a:r>
              <a:rPr lang="da-DK" baseline="0" dirty="0" smtClean="0"/>
              <a:t> </a:t>
            </a:r>
            <a:r>
              <a:rPr lang="da-DK" baseline="0" dirty="0" err="1" smtClean="0"/>
              <a:t>should</a:t>
            </a:r>
            <a:r>
              <a:rPr lang="da-DK" baseline="0" dirty="0" smtClean="0"/>
              <a:t> </a:t>
            </a:r>
            <a:r>
              <a:rPr lang="da-DK" baseline="0" dirty="0" err="1" smtClean="0"/>
              <a:t>teach</a:t>
            </a:r>
            <a:r>
              <a:rPr lang="da-DK" baseline="0" dirty="0" smtClean="0"/>
              <a:t>.</a:t>
            </a:r>
          </a:p>
          <a:p>
            <a:r>
              <a:rPr lang="da-DK" dirty="0" smtClean="0"/>
              <a:t>The </a:t>
            </a:r>
            <a:r>
              <a:rPr lang="da-DK" dirty="0" err="1" smtClean="0"/>
              <a:t>drilling</a:t>
            </a:r>
            <a:r>
              <a:rPr lang="da-DK" dirty="0" smtClean="0"/>
              <a:t> of </a:t>
            </a:r>
            <a:r>
              <a:rPr lang="da-DK" dirty="0" err="1" smtClean="0"/>
              <a:t>native-like</a:t>
            </a:r>
            <a:r>
              <a:rPr lang="da-DK" dirty="0" smtClean="0"/>
              <a:t> </a:t>
            </a:r>
            <a:r>
              <a:rPr lang="da-DK" dirty="0" err="1" smtClean="0"/>
              <a:t>pronunciation</a:t>
            </a:r>
            <a:r>
              <a:rPr lang="da-DK" dirty="0" smtClean="0"/>
              <a:t> in </a:t>
            </a:r>
            <a:r>
              <a:rPr lang="da-DK" dirty="0" err="1" smtClean="0"/>
              <a:t>class</a:t>
            </a:r>
            <a:r>
              <a:rPr lang="da-DK" dirty="0" smtClean="0"/>
              <a:t> is </a:t>
            </a:r>
            <a:r>
              <a:rPr lang="da-DK" dirty="0" err="1" smtClean="0"/>
              <a:t>unrealistic</a:t>
            </a:r>
            <a:r>
              <a:rPr lang="da-DK" dirty="0" smtClean="0"/>
              <a:t>, </a:t>
            </a:r>
            <a:r>
              <a:rPr lang="da-DK" dirty="0" err="1" smtClean="0"/>
              <a:t>unnecessar</a:t>
            </a:r>
            <a:r>
              <a:rPr lang="da-DK" dirty="0" smtClean="0"/>
              <a:t> and </a:t>
            </a:r>
            <a:r>
              <a:rPr lang="da-DK" dirty="0" err="1" smtClean="0"/>
              <a:t>counterproductive</a:t>
            </a:r>
            <a:r>
              <a:rPr lang="da-DK" dirty="0" smtClean="0"/>
              <a:t>, </a:t>
            </a:r>
            <a:r>
              <a:rPr lang="da-DK" dirty="0" err="1" smtClean="0"/>
              <a:t>she</a:t>
            </a:r>
            <a:r>
              <a:rPr lang="da-DK" dirty="0" smtClean="0"/>
              <a:t> </a:t>
            </a:r>
            <a:r>
              <a:rPr lang="da-DK" dirty="0" err="1" smtClean="0"/>
              <a:t>says</a:t>
            </a:r>
            <a:r>
              <a:rPr lang="da-DK" dirty="0" smtClean="0"/>
              <a:t> </a:t>
            </a:r>
          </a:p>
          <a:p>
            <a:r>
              <a:rPr lang="da-DK" dirty="0" err="1" smtClean="0"/>
              <a:t>You</a:t>
            </a:r>
            <a:r>
              <a:rPr lang="da-DK" baseline="0" dirty="0" smtClean="0"/>
              <a:t> </a:t>
            </a:r>
            <a:r>
              <a:rPr lang="da-DK" baseline="0" dirty="0" err="1" smtClean="0"/>
              <a:t>can</a:t>
            </a:r>
            <a:r>
              <a:rPr lang="da-DK" baseline="0" dirty="0" smtClean="0"/>
              <a:t> </a:t>
            </a:r>
            <a:r>
              <a:rPr lang="da-DK" baseline="0" dirty="0" err="1" smtClean="0"/>
              <a:t>use</a:t>
            </a:r>
            <a:r>
              <a:rPr lang="da-DK" baseline="0" dirty="0" smtClean="0"/>
              <a:t> </a:t>
            </a:r>
            <a:r>
              <a:rPr lang="da-DK" dirty="0" smtClean="0"/>
              <a:t> </a:t>
            </a:r>
            <a:r>
              <a:rPr lang="da-DK" dirty="0" err="1" smtClean="0"/>
              <a:t>us</a:t>
            </a:r>
            <a:r>
              <a:rPr lang="da-DK" dirty="0" smtClean="0"/>
              <a:t> or </a:t>
            </a:r>
            <a:r>
              <a:rPr lang="da-DK" dirty="0" err="1" smtClean="0"/>
              <a:t>uk</a:t>
            </a:r>
            <a:r>
              <a:rPr lang="da-DK" dirty="0" smtClean="0"/>
              <a:t> as</a:t>
            </a:r>
            <a:r>
              <a:rPr lang="da-DK" baseline="0" dirty="0" smtClean="0"/>
              <a:t> a</a:t>
            </a:r>
            <a:r>
              <a:rPr lang="da-DK" dirty="0" smtClean="0"/>
              <a:t> model, but </a:t>
            </a:r>
            <a:r>
              <a:rPr lang="da-DK" dirty="0" err="1" smtClean="0"/>
              <a:t>should</a:t>
            </a:r>
            <a:r>
              <a:rPr lang="da-DK" dirty="0" smtClean="0"/>
              <a:t> not </a:t>
            </a:r>
            <a:r>
              <a:rPr lang="da-DK" dirty="0" err="1" smtClean="0"/>
              <a:t>use</a:t>
            </a:r>
            <a:r>
              <a:rPr lang="da-DK" dirty="0" smtClean="0"/>
              <a:t> it as norm</a:t>
            </a:r>
          </a:p>
          <a:p>
            <a:endParaRPr lang="da-DK" dirty="0" smtClean="0"/>
          </a:p>
          <a:p>
            <a:pPr lvl="1"/>
            <a:r>
              <a:rPr lang="en-US" sz="1200" dirty="0" err="1" smtClean="0"/>
              <a:t>Faktisk</a:t>
            </a:r>
            <a:r>
              <a:rPr lang="en-US" sz="1200" dirty="0" smtClean="0"/>
              <a:t> </a:t>
            </a:r>
            <a:r>
              <a:rPr lang="en-US" sz="1200" dirty="0" err="1" smtClean="0"/>
              <a:t>nærmest</a:t>
            </a:r>
            <a:r>
              <a:rPr lang="en-US" sz="1200" dirty="0" smtClean="0"/>
              <a:t> </a:t>
            </a:r>
            <a:r>
              <a:rPr lang="en-US" sz="1200" dirty="0" err="1" smtClean="0"/>
              <a:t>konkluderer</a:t>
            </a:r>
            <a:r>
              <a:rPr lang="en-US" sz="1200" dirty="0" smtClean="0"/>
              <a:t> Jenkins </a:t>
            </a:r>
            <a:r>
              <a:rPr lang="en-US" sz="1200" dirty="0" err="1" smtClean="0"/>
              <a:t>er</a:t>
            </a:r>
            <a:r>
              <a:rPr lang="en-US" sz="1200" dirty="0" smtClean="0"/>
              <a:t> "NS's ..becoming the least advantaged in international communication. The majority are not only monolingual, but also (perhaps as a result of </a:t>
            </a:r>
            <a:r>
              <a:rPr lang="en-US" sz="1200" dirty="0" err="1" smtClean="0"/>
              <a:t>monolingualism</a:t>
            </a:r>
            <a:r>
              <a:rPr lang="en-US" sz="1200" dirty="0" smtClean="0"/>
              <a:t>) less skilled at </a:t>
            </a:r>
            <a:r>
              <a:rPr lang="en-US" sz="1200" dirty="0" err="1" smtClean="0"/>
              <a:t>accomodating</a:t>
            </a:r>
            <a:r>
              <a:rPr lang="en-US" sz="1200" dirty="0" smtClean="0"/>
              <a:t> their English to suit different communication contexts, as well as less quick to </a:t>
            </a:r>
            <a:r>
              <a:rPr lang="en-US" sz="1200" dirty="0" err="1" smtClean="0"/>
              <a:t>accomodate</a:t>
            </a:r>
            <a:r>
              <a:rPr lang="en-US" sz="1200" dirty="0" smtClean="0"/>
              <a:t> receptively so that they can understand English varieties different  from their own" (33)</a:t>
            </a:r>
            <a:endParaRPr lang="da-DK" sz="1200" dirty="0" smtClean="0"/>
          </a:p>
          <a:p>
            <a:pPr lvl="1"/>
            <a:endParaRPr lang="da-DK" sz="1200" dirty="0" smtClean="0"/>
          </a:p>
          <a:p>
            <a:pPr lvl="0"/>
            <a:r>
              <a:rPr lang="da-DK" sz="1200" dirty="0" smtClean="0"/>
              <a:t>Again </a:t>
            </a:r>
            <a:r>
              <a:rPr lang="da-DK" sz="1200" dirty="0" err="1" smtClean="0"/>
              <a:t>we</a:t>
            </a:r>
            <a:r>
              <a:rPr lang="da-DK" sz="1200" dirty="0" smtClean="0"/>
              <a:t> </a:t>
            </a:r>
            <a:r>
              <a:rPr lang="da-DK" sz="1200" dirty="0" err="1" smtClean="0"/>
              <a:t>see</a:t>
            </a:r>
            <a:r>
              <a:rPr lang="da-DK" sz="1200" dirty="0" smtClean="0"/>
              <a:t> </a:t>
            </a:r>
            <a:r>
              <a:rPr lang="da-DK" sz="1200" dirty="0" err="1" smtClean="0"/>
              <a:t>that</a:t>
            </a:r>
            <a:r>
              <a:rPr lang="da-DK" sz="1200" dirty="0" smtClean="0"/>
              <a:t> the most </a:t>
            </a:r>
            <a:r>
              <a:rPr lang="da-DK" sz="1200" dirty="0" err="1" smtClean="0"/>
              <a:t>characteristic</a:t>
            </a:r>
            <a:r>
              <a:rPr lang="da-DK" sz="1200" dirty="0" smtClean="0"/>
              <a:t> </a:t>
            </a:r>
            <a:r>
              <a:rPr lang="da-DK" sz="1200" dirty="0" err="1" smtClean="0"/>
              <a:t>things</a:t>
            </a:r>
            <a:r>
              <a:rPr lang="da-DK" sz="1200" dirty="0" smtClean="0"/>
              <a:t> in English ,s </a:t>
            </a:r>
            <a:r>
              <a:rPr lang="da-DK" sz="1200" dirty="0" err="1" smtClean="0"/>
              <a:t>thirrd</a:t>
            </a:r>
            <a:r>
              <a:rPr lang="da-DK" sz="1200" dirty="0" smtClean="0"/>
              <a:t> person , </a:t>
            </a:r>
            <a:r>
              <a:rPr lang="da-DK" sz="1200" dirty="0" err="1" smtClean="0"/>
              <a:t>th</a:t>
            </a:r>
            <a:r>
              <a:rPr lang="da-DK" sz="1200" dirty="0" smtClean="0"/>
              <a:t> , dark l, the </a:t>
            </a:r>
            <a:r>
              <a:rPr lang="da-DK" sz="1200" dirty="0" err="1" smtClean="0"/>
              <a:t>phrasal</a:t>
            </a:r>
            <a:r>
              <a:rPr lang="da-DK" sz="1200" dirty="0" smtClean="0"/>
              <a:t> </a:t>
            </a:r>
            <a:r>
              <a:rPr lang="da-DK" sz="1200" dirty="0" err="1" smtClean="0"/>
              <a:t>verbs</a:t>
            </a:r>
            <a:r>
              <a:rPr lang="da-DK" sz="1200" dirty="0" smtClean="0"/>
              <a:t>,</a:t>
            </a:r>
            <a:r>
              <a:rPr lang="da-DK" sz="1200" baseline="0" dirty="0" smtClean="0"/>
              <a:t> the </a:t>
            </a:r>
            <a:r>
              <a:rPr lang="da-DK" sz="1200" baseline="0" dirty="0" err="1" smtClean="0"/>
              <a:t>things</a:t>
            </a:r>
            <a:r>
              <a:rPr lang="da-DK" sz="1200" baseline="0" dirty="0" smtClean="0"/>
              <a:t> English </a:t>
            </a:r>
            <a:r>
              <a:rPr lang="da-DK" sz="1200" baseline="0" dirty="0" err="1" smtClean="0"/>
              <a:t>teachers</a:t>
            </a:r>
            <a:r>
              <a:rPr lang="da-DK" sz="1200" baseline="0" dirty="0" smtClean="0"/>
              <a:t> have </a:t>
            </a:r>
            <a:r>
              <a:rPr lang="da-DK" sz="1200" baseline="0" dirty="0" err="1" smtClean="0"/>
              <a:t>used</a:t>
            </a:r>
            <a:r>
              <a:rPr lang="da-DK" sz="1200" baseline="0" dirty="0" smtClean="0"/>
              <a:t> 1000 of </a:t>
            </a:r>
            <a:r>
              <a:rPr lang="da-DK" sz="1200" baseline="0" dirty="0" err="1" smtClean="0"/>
              <a:t>hours</a:t>
            </a:r>
            <a:r>
              <a:rPr lang="da-DK" sz="1200" baseline="0" dirty="0" smtClean="0"/>
              <a:t> on </a:t>
            </a:r>
            <a:r>
              <a:rPr lang="da-DK" sz="1200" baseline="0" dirty="0" err="1" smtClean="0"/>
              <a:t>are</a:t>
            </a:r>
            <a:r>
              <a:rPr lang="da-DK" sz="1200" baseline="0" dirty="0" smtClean="0"/>
              <a:t> the features </a:t>
            </a:r>
            <a:r>
              <a:rPr lang="da-DK" sz="1200" baseline="0" dirty="0" err="1" smtClean="0"/>
              <a:t>least</a:t>
            </a:r>
            <a:r>
              <a:rPr lang="da-DK" sz="1200" baseline="0" dirty="0" smtClean="0"/>
              <a:t> </a:t>
            </a:r>
            <a:r>
              <a:rPr lang="da-DK" sz="1200" baseline="0" dirty="0" err="1" smtClean="0"/>
              <a:t>likely</a:t>
            </a:r>
            <a:r>
              <a:rPr lang="da-DK" sz="1200" baseline="0" dirty="0" smtClean="0"/>
              <a:t> to </a:t>
            </a:r>
            <a:r>
              <a:rPr lang="da-DK" sz="1200" baseline="0" dirty="0" err="1" smtClean="0"/>
              <a:t>cause</a:t>
            </a:r>
            <a:r>
              <a:rPr lang="da-DK" sz="1200" baseline="0" dirty="0" smtClean="0"/>
              <a:t> </a:t>
            </a:r>
            <a:r>
              <a:rPr lang="da-DK" sz="1200" baseline="0" dirty="0" err="1" smtClean="0"/>
              <a:t>unintelligibility</a:t>
            </a:r>
            <a:r>
              <a:rPr lang="da-DK" sz="1200" baseline="0" dirty="0" smtClean="0"/>
              <a:t> </a:t>
            </a:r>
          </a:p>
          <a:p>
            <a:pPr lvl="0"/>
            <a:endParaRPr lang="da-DK" sz="1200" baseline="0" dirty="0" smtClean="0"/>
          </a:p>
          <a:p>
            <a:endParaRPr lang="da-DK" dirty="0" smtClean="0"/>
          </a:p>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8</a:t>
            </a:fld>
            <a:endParaRPr lang="da-DK"/>
          </a:p>
        </p:txBody>
      </p:sp>
    </p:spTree>
    <p:extLst>
      <p:ext uri="{BB962C8B-B14F-4D97-AF65-F5344CB8AC3E}">
        <p14:creationId xmlns:p14="http://schemas.microsoft.com/office/powerpoint/2010/main" val="3566881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smtClean="0"/>
              <a:t>So </a:t>
            </a:r>
            <a:r>
              <a:rPr lang="da-DK" dirty="0" err="1" smtClean="0"/>
              <a:t>now</a:t>
            </a:r>
            <a:r>
              <a:rPr lang="da-DK" dirty="0" smtClean="0"/>
              <a:t> i </a:t>
            </a:r>
            <a:r>
              <a:rPr lang="da-DK" dirty="0" err="1" smtClean="0"/>
              <a:t>wnat</a:t>
            </a:r>
            <a:r>
              <a:rPr lang="da-DK" dirty="0" smtClean="0"/>
              <a:t> to </a:t>
            </a:r>
            <a:r>
              <a:rPr lang="da-DK" dirty="0" err="1" smtClean="0"/>
              <a:t>take</a:t>
            </a:r>
            <a:r>
              <a:rPr lang="da-DK" dirty="0" smtClean="0"/>
              <a:t> the ELF </a:t>
            </a:r>
            <a:r>
              <a:rPr lang="da-DK" dirty="0" err="1" smtClean="0"/>
              <a:t>into</a:t>
            </a:r>
            <a:r>
              <a:rPr lang="da-DK" dirty="0" smtClean="0"/>
              <a:t> </a:t>
            </a:r>
            <a:r>
              <a:rPr lang="da-DK" dirty="0" err="1" smtClean="0"/>
              <a:t>another</a:t>
            </a:r>
            <a:r>
              <a:rPr lang="da-DK" dirty="0" smtClean="0"/>
              <a:t> </a:t>
            </a:r>
            <a:r>
              <a:rPr lang="da-DK" dirty="0" err="1" smtClean="0"/>
              <a:t>context</a:t>
            </a:r>
            <a:r>
              <a:rPr lang="da-DK" dirty="0" smtClean="0"/>
              <a:t> </a:t>
            </a:r>
            <a:r>
              <a:rPr lang="da-DK" dirty="0" err="1" smtClean="0"/>
              <a:t>that</a:t>
            </a:r>
            <a:r>
              <a:rPr lang="da-DK" dirty="0" smtClean="0"/>
              <a:t> of </a:t>
            </a:r>
            <a:r>
              <a:rPr lang="da-DK" dirty="0" err="1" smtClean="0"/>
              <a:t>Discourse</a:t>
            </a:r>
            <a:r>
              <a:rPr lang="da-DK" dirty="0" smtClean="0"/>
              <a:t> </a:t>
            </a:r>
            <a:r>
              <a:rPr lang="da-DK" dirty="0" err="1" smtClean="0"/>
              <a:t>comunities</a:t>
            </a:r>
            <a:r>
              <a:rPr lang="da-DK" dirty="0" smtClean="0"/>
              <a:t> or </a:t>
            </a:r>
            <a:r>
              <a:rPr lang="da-DK" dirty="0" err="1" smtClean="0"/>
              <a:t>even</a:t>
            </a:r>
            <a:r>
              <a:rPr lang="da-DK" dirty="0" smtClean="0"/>
              <a:t> </a:t>
            </a:r>
            <a:r>
              <a:rPr lang="da-DK" dirty="0" err="1" smtClean="0"/>
              <a:t>communitie</a:t>
            </a:r>
            <a:r>
              <a:rPr lang="da-DK" dirty="0" smtClean="0"/>
              <a:t> of </a:t>
            </a:r>
            <a:r>
              <a:rPr lang="da-DK" dirty="0" err="1" smtClean="0"/>
              <a:t>practice</a:t>
            </a:r>
            <a:r>
              <a:rPr lang="da-DK" dirty="0" smtClean="0"/>
              <a:t> (Lave and Wenger)</a:t>
            </a:r>
          </a:p>
          <a:p>
            <a:pPr marL="0" marR="0" indent="0" algn="l" defTabSz="914400" rtl="0" eaLnBrk="1" fontAlgn="auto" latinLnBrk="0" hangingPunct="1">
              <a:lnSpc>
                <a:spcPct val="100000"/>
              </a:lnSpc>
              <a:spcBef>
                <a:spcPts val="0"/>
              </a:spcBef>
              <a:spcAft>
                <a:spcPts val="0"/>
              </a:spcAft>
              <a:buClrTx/>
              <a:buSzTx/>
              <a:buFontTx/>
              <a:buNone/>
              <a:tabLst/>
              <a:defRPr/>
            </a:pPr>
            <a:endParaRPr lang="da-DK"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a-DK" sz="1200" dirty="0" smtClean="0"/>
              <a:t>John</a:t>
            </a:r>
            <a:r>
              <a:rPr lang="da-DK" sz="1200" baseline="0" dirty="0" smtClean="0"/>
              <a:t> </a:t>
            </a:r>
            <a:r>
              <a:rPr lang="da-DK" sz="1200" baseline="0" dirty="0" err="1" smtClean="0"/>
              <a:t>Swales</a:t>
            </a:r>
            <a:r>
              <a:rPr lang="da-DK" sz="1200" baseline="0" dirty="0" smtClean="0"/>
              <a:t> (</a:t>
            </a:r>
            <a:r>
              <a:rPr lang="da-DK" sz="1200" baseline="0" dirty="0" err="1" smtClean="0"/>
              <a:t>who</a:t>
            </a:r>
            <a:r>
              <a:rPr lang="da-DK" sz="1200" baseline="0" dirty="0" smtClean="0"/>
              <a:t> is </a:t>
            </a:r>
            <a:r>
              <a:rPr lang="da-DK" sz="1200" baseline="0" dirty="0" err="1" smtClean="0"/>
              <a:t>known</a:t>
            </a:r>
            <a:r>
              <a:rPr lang="da-DK" sz="1200" baseline="0" dirty="0" smtClean="0"/>
              <a:t> for his genre </a:t>
            </a:r>
            <a:r>
              <a:rPr lang="da-DK" sz="1200" baseline="0" dirty="0" err="1" smtClean="0"/>
              <a:t>analysis</a:t>
            </a:r>
            <a:r>
              <a:rPr lang="da-DK" sz="1200" baseline="0" dirty="0" smtClean="0"/>
              <a:t>) has made </a:t>
            </a:r>
            <a:r>
              <a:rPr lang="da-DK" sz="1200" baseline="0" dirty="0" err="1" smtClean="0"/>
              <a:t>this</a:t>
            </a:r>
            <a:r>
              <a:rPr lang="da-DK" sz="1200" baseline="0" dirty="0" smtClean="0"/>
              <a:t> list of </a:t>
            </a:r>
            <a:r>
              <a:rPr lang="da-DK" sz="1200" baseline="0" dirty="0" err="1" smtClean="0"/>
              <a:t>defining</a:t>
            </a:r>
            <a:r>
              <a:rPr lang="da-DK" sz="1200" baseline="0" dirty="0" smtClean="0"/>
              <a:t> </a:t>
            </a:r>
            <a:r>
              <a:rPr lang="da-DK" sz="1200" baseline="0" dirty="0" err="1" smtClean="0"/>
              <a:t>things</a:t>
            </a:r>
            <a:r>
              <a:rPr lang="da-DK" sz="12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da-DK" sz="1200" baseline="0" dirty="0" smtClean="0"/>
              <a:t>If </a:t>
            </a:r>
            <a:r>
              <a:rPr lang="da-DK" sz="1200" baseline="0" dirty="0" err="1" smtClean="0"/>
              <a:t>you</a:t>
            </a:r>
            <a:r>
              <a:rPr lang="da-DK" sz="1200" baseline="0" dirty="0" smtClean="0"/>
              <a:t> </a:t>
            </a:r>
            <a:r>
              <a:rPr lang="da-DK" sz="1200" baseline="0" dirty="0" err="1" smtClean="0"/>
              <a:t>would</a:t>
            </a:r>
            <a:r>
              <a:rPr lang="da-DK" sz="1200" baseline="0" dirty="0" smtClean="0"/>
              <a:t> </a:t>
            </a:r>
            <a:r>
              <a:rPr lang="da-DK" sz="1200" baseline="0" dirty="0" err="1" smtClean="0"/>
              <a:t>like</a:t>
            </a:r>
            <a:r>
              <a:rPr lang="da-DK" sz="1200" baseline="0" dirty="0" smtClean="0"/>
              <a:t> to </a:t>
            </a:r>
            <a:r>
              <a:rPr lang="da-DK" sz="1200" baseline="0" dirty="0" err="1" smtClean="0"/>
              <a:t>teach</a:t>
            </a:r>
            <a:r>
              <a:rPr lang="da-DK" sz="1200" baseline="0" dirty="0" smtClean="0"/>
              <a:t> or test the </a:t>
            </a:r>
            <a:r>
              <a:rPr lang="da-DK" sz="1200" baseline="0" dirty="0" err="1" smtClean="0"/>
              <a:t>language</a:t>
            </a:r>
            <a:r>
              <a:rPr lang="da-DK" sz="1200" baseline="0" dirty="0" smtClean="0"/>
              <a:t> </a:t>
            </a:r>
            <a:r>
              <a:rPr lang="da-DK" sz="1200" baseline="0" dirty="0" err="1" smtClean="0"/>
              <a:t>that</a:t>
            </a:r>
            <a:r>
              <a:rPr lang="da-DK" sz="1200" baseline="0" dirty="0" smtClean="0"/>
              <a:t> serves a </a:t>
            </a:r>
            <a:r>
              <a:rPr lang="da-DK" sz="1200" baseline="0" dirty="0" err="1" smtClean="0"/>
              <a:t>community</a:t>
            </a:r>
            <a:r>
              <a:rPr lang="da-DK" sz="1200" baseline="0" dirty="0" smtClean="0"/>
              <a:t> of </a:t>
            </a:r>
            <a:r>
              <a:rPr lang="da-DK" sz="1200" baseline="0" dirty="0" err="1" smtClean="0"/>
              <a:t>practice</a:t>
            </a:r>
            <a:r>
              <a:rPr lang="da-DK" sz="1200" baseline="0" dirty="0" smtClean="0"/>
              <a:t>, as NATO </a:t>
            </a:r>
            <a:r>
              <a:rPr lang="da-DK" sz="1200" baseline="0" dirty="0" err="1" smtClean="0"/>
              <a:t>definitely</a:t>
            </a:r>
            <a:r>
              <a:rPr lang="da-DK" sz="1200" baseline="0" dirty="0" smtClean="0"/>
              <a:t> </a:t>
            </a:r>
            <a:r>
              <a:rPr lang="da-DK" sz="1200" baseline="0" dirty="0" err="1" smtClean="0"/>
              <a:t>seems</a:t>
            </a:r>
            <a:r>
              <a:rPr lang="da-DK" sz="1200" baseline="0" dirty="0" smtClean="0"/>
              <a:t> to </a:t>
            </a:r>
            <a:r>
              <a:rPr lang="da-DK" sz="1200" baseline="0" dirty="0" err="1" smtClean="0"/>
              <a:t>bethe</a:t>
            </a:r>
            <a:r>
              <a:rPr lang="da-DK" sz="1200" baseline="0" dirty="0" smtClean="0"/>
              <a:t> </a:t>
            </a:r>
            <a:r>
              <a:rPr lang="da-DK" sz="1200" dirty="0" smtClean="0"/>
              <a:t>Hvis man skal undervise i den slags </a:t>
            </a:r>
            <a:r>
              <a:rPr lang="da-DK" sz="1200" dirty="0" err="1" smtClean="0"/>
              <a:t>erdet</a:t>
            </a:r>
            <a:r>
              <a:rPr lang="da-DK" sz="1200" dirty="0" smtClean="0"/>
              <a:t>, stadig ifølge </a:t>
            </a:r>
            <a:r>
              <a:rPr lang="da-DK" sz="1200" dirty="0" err="1" smtClean="0"/>
              <a:t>Swales</a:t>
            </a:r>
            <a:r>
              <a:rPr lang="da-DK" sz="1200" dirty="0" smtClean="0"/>
              <a:t>(i </a:t>
            </a:r>
            <a:r>
              <a:rPr lang="da-DK" sz="1200" dirty="0" err="1" smtClean="0"/>
              <a:t>McKays</a:t>
            </a:r>
            <a:r>
              <a:rPr lang="da-DK" sz="1200" dirty="0" smtClean="0"/>
              <a:t> udlægning) må man lave etnografiske studier, med observationer, participation, interviews, spørgeskemaer, og så videre (p99 heri)man må vide, hvordan teksterne indgår ”</a:t>
            </a:r>
            <a:r>
              <a:rPr lang="da-DK" sz="1200" dirty="0" err="1" smtClean="0"/>
              <a:t>within</a:t>
            </a:r>
            <a:r>
              <a:rPr lang="da-DK" sz="1200" dirty="0" smtClean="0"/>
              <a:t> the total social and </a:t>
            </a:r>
            <a:r>
              <a:rPr lang="da-DK" sz="1200" dirty="0" err="1" smtClean="0"/>
              <a:t>cultural</a:t>
            </a:r>
            <a:r>
              <a:rPr lang="da-DK" sz="1200" dirty="0" smtClean="0"/>
              <a:t> </a:t>
            </a:r>
            <a:r>
              <a:rPr lang="da-DK" sz="1200" dirty="0" err="1" smtClean="0"/>
              <a:t>fabric</a:t>
            </a:r>
            <a:r>
              <a:rPr lang="da-DK" sz="1200" dirty="0" smtClean="0"/>
              <a:t> of a </a:t>
            </a:r>
            <a:r>
              <a:rPr lang="da-DK" sz="1200" dirty="0" err="1" smtClean="0"/>
              <a:t>discourse</a:t>
            </a:r>
            <a:r>
              <a:rPr lang="da-DK" sz="1200" dirty="0" smtClean="0"/>
              <a:t> </a:t>
            </a:r>
            <a:r>
              <a:rPr lang="da-DK" sz="1200" dirty="0" err="1" smtClean="0"/>
              <a:t>community</a:t>
            </a:r>
            <a:r>
              <a:rPr lang="da-DK" sz="1200" dirty="0" smtClean="0"/>
              <a:t> . Man bør for at lave undervisningsmateriale undersøge instruktionsmateriale på feltet og man må lave diskursanalyse af </a:t>
            </a:r>
            <a:r>
              <a:rPr lang="da-DK" sz="1200" dirty="0" err="1" smtClean="0"/>
              <a:t>ngle</a:t>
            </a:r>
            <a:r>
              <a:rPr lang="da-DK" sz="1200" dirty="0" smtClean="0"/>
              <a:t> eksempler på en speciel genre.(</a:t>
            </a:r>
            <a:r>
              <a:rPr lang="da-DK" sz="1200" dirty="0" err="1" smtClean="0"/>
              <a:t>McKays</a:t>
            </a:r>
            <a:r>
              <a:rPr lang="da-DK" sz="1200" dirty="0" smtClean="0"/>
              <a:t> udlægning af </a:t>
            </a:r>
            <a:r>
              <a:rPr lang="da-DK" sz="1200" dirty="0" err="1" smtClean="0"/>
              <a:t>Swales</a:t>
            </a:r>
            <a:r>
              <a:rPr lang="da-DK" sz="1200" dirty="0" smtClean="0"/>
              <a:t>. </a:t>
            </a:r>
          </a:p>
          <a:p>
            <a:endParaRPr lang="da-DK" dirty="0"/>
          </a:p>
        </p:txBody>
      </p:sp>
      <p:sp>
        <p:nvSpPr>
          <p:cNvPr id="4" name="Pladsholder til diasnummer 3"/>
          <p:cNvSpPr>
            <a:spLocks noGrp="1"/>
          </p:cNvSpPr>
          <p:nvPr>
            <p:ph type="sldNum" sz="quarter" idx="10"/>
          </p:nvPr>
        </p:nvSpPr>
        <p:spPr/>
        <p:txBody>
          <a:bodyPr/>
          <a:lstStyle/>
          <a:p>
            <a:fld id="{EF0BA973-30A3-4B5D-83E7-556819259DCF}" type="slidenum">
              <a:rPr lang="da-DK" smtClean="0"/>
              <a:pPr/>
              <a:t>9</a:t>
            </a:fld>
            <a:endParaRPr lang="da-DK"/>
          </a:p>
        </p:txBody>
      </p:sp>
    </p:spTree>
    <p:extLst>
      <p:ext uri="{BB962C8B-B14F-4D97-AF65-F5344CB8AC3E}">
        <p14:creationId xmlns:p14="http://schemas.microsoft.com/office/powerpoint/2010/main" val="4022157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3178201083"/>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265806069"/>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941565513"/>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ype 1 Overskrift og tekst">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a:xfrm>
            <a:off x="6444208" y="6356350"/>
            <a:ext cx="2493640" cy="365125"/>
          </a:xfrm>
          <a:prstGeom prst="rect">
            <a:avLst/>
          </a:prstGeom>
        </p:spPr>
        <p:txBody>
          <a:bodyPr anchor="ctr"/>
          <a:lstStyle>
            <a:lvl1pPr>
              <a:defRPr sz="900" b="1">
                <a:solidFill>
                  <a:srgbClr val="C01827"/>
                </a:solidFill>
                <a:latin typeface="Arial" pitchFamily="34" charset="0"/>
                <a:cs typeface="Arial" pitchFamily="34" charset="0"/>
              </a:defRPr>
            </a:lvl1pPr>
          </a:lstStyle>
          <a:p>
            <a:pPr algn="r"/>
            <a:r>
              <a:rPr lang="da-DK" dirty="0" smtClean="0"/>
              <a:t>Nr. </a:t>
            </a:r>
            <a:fld id="{681E38C8-2004-4DCC-B5FA-EC97836645C3}" type="slidenum">
              <a:rPr lang="da-DK" smtClean="0"/>
              <a:pPr algn="r"/>
              <a:t>‹nr.›</a:t>
            </a:fld>
            <a:r>
              <a:rPr lang="da-DK" smtClean="0"/>
              <a:t>   </a:t>
            </a:r>
            <a:fld id="{4D360AE3-560C-4CAC-AAC5-345C99F65EE2}" type="datetime1">
              <a:rPr lang="da-DK" smtClean="0"/>
              <a:pPr algn="r"/>
              <a:t>06-05-2013</a:t>
            </a:fld>
            <a:endParaRPr lang="da-DK" dirty="0"/>
          </a:p>
        </p:txBody>
      </p:sp>
      <p:sp>
        <p:nvSpPr>
          <p:cNvPr id="9" name="Pladsholder til tekst 8"/>
          <p:cNvSpPr>
            <a:spLocks noGrp="1"/>
          </p:cNvSpPr>
          <p:nvPr>
            <p:ph type="body" sz="quarter" idx="11" hasCustomPrompt="1"/>
          </p:nvPr>
        </p:nvSpPr>
        <p:spPr>
          <a:xfrm>
            <a:off x="360000" y="1341838"/>
            <a:ext cx="8532988" cy="558680"/>
          </a:xfrm>
        </p:spPr>
        <p:txBody>
          <a:bodyPr anchor="b" anchorCtr="0">
            <a:noAutofit/>
          </a:bodyPr>
          <a:lstStyle>
            <a:lvl1pPr>
              <a:spcBef>
                <a:spcPts val="0"/>
              </a:spcBef>
              <a:defRPr cap="all" baseline="0"/>
            </a:lvl1pPr>
            <a:lvl2pPr>
              <a:defRPr sz="2000">
                <a:latin typeface="Arial" pitchFamily="34" charset="0"/>
                <a:cs typeface="Arial" pitchFamily="34" charset="0"/>
              </a:defRPr>
            </a:lvl2pPr>
          </a:lstStyle>
          <a:p>
            <a:pPr lvl="0"/>
            <a:r>
              <a:rPr lang="da-DK" dirty="0" smtClean="0"/>
              <a:t>KLIK FOR AT REDIGERE I MASTER</a:t>
            </a:r>
          </a:p>
        </p:txBody>
      </p:sp>
      <p:sp>
        <p:nvSpPr>
          <p:cNvPr id="7" name="Pladsholder til indhold 9"/>
          <p:cNvSpPr>
            <a:spLocks noGrp="1"/>
          </p:cNvSpPr>
          <p:nvPr>
            <p:ph sz="quarter" idx="13" hasCustomPrompt="1"/>
          </p:nvPr>
        </p:nvSpPr>
        <p:spPr>
          <a:xfrm>
            <a:off x="6438434" y="412750"/>
            <a:ext cx="2419350" cy="285750"/>
          </a:xfrm>
        </p:spPr>
        <p:txBody>
          <a:bodyPr>
            <a:normAutofit/>
          </a:bodyPr>
          <a:lstStyle>
            <a:lvl1pPr algn="r">
              <a:defRPr sz="1000" b="0">
                <a:latin typeface="Arial" pitchFamily="34" charset="0"/>
                <a:cs typeface="Arial" pitchFamily="34" charset="0"/>
              </a:defRPr>
            </a:lvl1pPr>
          </a:lstStyle>
          <a:p>
            <a:pPr lvl="0"/>
            <a:r>
              <a:rPr lang="da-DK" dirty="0" smtClean="0"/>
              <a:t>Titel/emne</a:t>
            </a:r>
            <a:endParaRPr lang="da-DK" dirty="0"/>
          </a:p>
        </p:txBody>
      </p:sp>
      <p:sp>
        <p:nvSpPr>
          <p:cNvPr id="8" name="Pladsholder til tekst 2"/>
          <p:cNvSpPr>
            <a:spLocks noGrp="1"/>
          </p:cNvSpPr>
          <p:nvPr>
            <p:ph type="body" sz="quarter" idx="14"/>
          </p:nvPr>
        </p:nvSpPr>
        <p:spPr>
          <a:xfrm>
            <a:off x="360362" y="2017058"/>
            <a:ext cx="8532625" cy="3845859"/>
          </a:xfrm>
        </p:spPr>
        <p:txBody>
          <a:bodyPr/>
          <a:lstStyle>
            <a:lvl1pPr>
              <a:defRPr sz="2000" b="0" cap="none" baseline="0">
                <a:latin typeface="Arial" pitchFamily="34" charset="0"/>
                <a:cs typeface="Arial" pitchFamily="34" charset="0"/>
              </a:defRPr>
            </a:lvl1pPr>
            <a:lvl2pPr marL="342900" indent="-342900">
              <a:buFont typeface="Arial" pitchFamily="34" charset="0"/>
              <a:buChar char="•"/>
              <a:defRPr sz="1600"/>
            </a:lvl2pPr>
          </a:lstStyle>
          <a:p>
            <a:pPr lvl="0"/>
            <a:r>
              <a:rPr lang="da-DK" smtClean="0"/>
              <a:t>Klik for at redigere typografi i masteren</a:t>
            </a:r>
          </a:p>
          <a:p>
            <a:pPr lvl="1"/>
            <a:r>
              <a:rPr lang="da-DK" smtClean="0"/>
              <a:t>Andet niveau</a:t>
            </a:r>
          </a:p>
        </p:txBody>
      </p:sp>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6322823"/>
            <a:ext cx="1368152" cy="365391"/>
          </a:xfrm>
          <a:prstGeom prst="rect">
            <a:avLst/>
          </a:prstGeom>
        </p:spPr>
      </p:pic>
      <p:pic>
        <p:nvPicPr>
          <p:cNvPr id="13" name="Billed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0000" y="143435"/>
            <a:ext cx="1143860" cy="690826"/>
          </a:xfrm>
          <a:prstGeom prst="rect">
            <a:avLst/>
          </a:prstGeom>
        </p:spPr>
      </p:pic>
    </p:spTree>
    <p:extLst>
      <p:ext uri="{BB962C8B-B14F-4D97-AF65-F5344CB8AC3E}">
        <p14:creationId xmlns:p14="http://schemas.microsoft.com/office/powerpoint/2010/main" val="303694297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eldias">
    <p:spTree>
      <p:nvGrpSpPr>
        <p:cNvPr id="1" name=""/>
        <p:cNvGrpSpPr/>
        <p:nvPr/>
      </p:nvGrpSpPr>
      <p:grpSpPr>
        <a:xfrm>
          <a:off x="0" y="0"/>
          <a:ext cx="0" cy="0"/>
          <a:chOff x="0" y="0"/>
          <a:chExt cx="0" cy="0"/>
        </a:xfrm>
      </p:grpSpPr>
      <p:sp>
        <p:nvSpPr>
          <p:cNvPr id="9" name="Pladsholder til tekst 8"/>
          <p:cNvSpPr>
            <a:spLocks noGrp="1"/>
          </p:cNvSpPr>
          <p:nvPr>
            <p:ph type="body" sz="quarter" idx="11" hasCustomPrompt="1"/>
          </p:nvPr>
        </p:nvSpPr>
        <p:spPr>
          <a:xfrm>
            <a:off x="360000" y="2133601"/>
            <a:ext cx="8532988" cy="2563906"/>
          </a:xfrm>
        </p:spPr>
        <p:txBody>
          <a:bodyPr/>
          <a:lstStyle>
            <a:lvl1pPr>
              <a:defRPr sz="3200" cap="all" baseline="0">
                <a:latin typeface="Arial" pitchFamily="34" charset="0"/>
              </a:defRPr>
            </a:lvl1pPr>
            <a:lvl2pPr>
              <a:defRPr sz="2000" baseline="0">
                <a:latin typeface="Arial" pitchFamily="34" charset="0"/>
                <a:cs typeface="Arial" pitchFamily="34" charset="0"/>
              </a:defRPr>
            </a:lvl2pPr>
          </a:lstStyle>
          <a:p>
            <a:pPr lvl="0"/>
            <a:r>
              <a:rPr lang="da-DK" dirty="0" smtClean="0"/>
              <a:t>KLIK FOR AT REDIGERE I MASTER</a:t>
            </a:r>
          </a:p>
          <a:p>
            <a:pPr lvl="1"/>
            <a:r>
              <a:rPr lang="da-DK" dirty="0" smtClean="0"/>
              <a:t>Andet niveau</a:t>
            </a:r>
          </a:p>
        </p:txBody>
      </p:sp>
      <p:sp>
        <p:nvSpPr>
          <p:cNvPr id="5" name="Pladsholder til dato 3"/>
          <p:cNvSpPr>
            <a:spLocks noGrp="1"/>
          </p:cNvSpPr>
          <p:nvPr>
            <p:ph type="dt" sz="half" idx="10"/>
          </p:nvPr>
        </p:nvSpPr>
        <p:spPr>
          <a:xfrm>
            <a:off x="6444208" y="6356350"/>
            <a:ext cx="2493640" cy="365125"/>
          </a:xfrm>
          <a:prstGeom prst="rect">
            <a:avLst/>
          </a:prstGeom>
        </p:spPr>
        <p:txBody>
          <a:bodyPr anchor="ctr"/>
          <a:lstStyle>
            <a:lvl1pPr>
              <a:defRPr sz="900" b="1">
                <a:solidFill>
                  <a:srgbClr val="C01827"/>
                </a:solidFill>
                <a:latin typeface="Arial" pitchFamily="34" charset="0"/>
                <a:cs typeface="Arial" pitchFamily="34" charset="0"/>
              </a:defRPr>
            </a:lvl1pPr>
          </a:lstStyle>
          <a:p>
            <a:pPr algn="r"/>
            <a:r>
              <a:rPr lang="da-DK" dirty="0" smtClean="0"/>
              <a:t>Nr. </a:t>
            </a:r>
            <a:fld id="{681E38C8-2004-4DCC-B5FA-EC97836645C3}" type="slidenum">
              <a:rPr lang="da-DK" smtClean="0"/>
              <a:pPr algn="r"/>
              <a:t>‹nr.›</a:t>
            </a:fld>
            <a:r>
              <a:rPr lang="da-DK" smtClean="0"/>
              <a:t>   </a:t>
            </a:r>
            <a:fld id="{4D360AE3-560C-4CAC-AAC5-345C99F65EE2}" type="datetime1">
              <a:rPr lang="da-DK" smtClean="0"/>
              <a:pPr algn="r"/>
              <a:t>06-05-2013</a:t>
            </a:fld>
            <a:endParaRPr lang="da-DK" dirty="0"/>
          </a:p>
        </p:txBody>
      </p:sp>
      <p:pic>
        <p:nvPicPr>
          <p:cNvPr id="6" name="Billed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6322823"/>
            <a:ext cx="1368152" cy="365391"/>
          </a:xfrm>
          <a:prstGeom prst="rect">
            <a:avLst/>
          </a:prstGeom>
        </p:spPr>
      </p:pic>
      <p:pic>
        <p:nvPicPr>
          <p:cNvPr id="7" name="Billed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0000" y="143435"/>
            <a:ext cx="1143860" cy="690826"/>
          </a:xfrm>
          <a:prstGeom prst="rect">
            <a:avLst/>
          </a:prstGeom>
        </p:spPr>
      </p:pic>
    </p:spTree>
    <p:extLst>
      <p:ext uri="{BB962C8B-B14F-4D97-AF65-F5344CB8AC3E}">
        <p14:creationId xmlns:p14="http://schemas.microsoft.com/office/powerpoint/2010/main" val="342798227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ype 1 To bokse">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a:xfrm>
            <a:off x="6444208" y="6356350"/>
            <a:ext cx="2493640" cy="365125"/>
          </a:xfrm>
          <a:prstGeom prst="rect">
            <a:avLst/>
          </a:prstGeom>
        </p:spPr>
        <p:txBody>
          <a:bodyPr anchor="ctr"/>
          <a:lstStyle>
            <a:lvl1pPr>
              <a:defRPr sz="900" b="1">
                <a:solidFill>
                  <a:srgbClr val="C01827"/>
                </a:solidFill>
                <a:latin typeface="Arial" pitchFamily="34" charset="0"/>
                <a:cs typeface="Arial" pitchFamily="34" charset="0"/>
              </a:defRPr>
            </a:lvl1pPr>
          </a:lstStyle>
          <a:p>
            <a:pPr algn="r"/>
            <a:r>
              <a:rPr lang="da-DK" dirty="0" smtClean="0"/>
              <a:t>Nr. </a:t>
            </a:r>
            <a:fld id="{681E38C8-2004-4DCC-B5FA-EC97836645C3}" type="slidenum">
              <a:rPr lang="da-DK" smtClean="0"/>
              <a:pPr algn="r"/>
              <a:t>‹nr.›</a:t>
            </a:fld>
            <a:r>
              <a:rPr lang="da-DK" smtClean="0"/>
              <a:t>   </a:t>
            </a:r>
            <a:fld id="{4D360AE3-560C-4CAC-AAC5-345C99F65EE2}" type="datetime1">
              <a:rPr lang="da-DK" smtClean="0"/>
              <a:pPr algn="r"/>
              <a:t>06-05-2013</a:t>
            </a:fld>
            <a:endParaRPr lang="da-DK" dirty="0"/>
          </a:p>
        </p:txBody>
      </p:sp>
      <p:sp>
        <p:nvSpPr>
          <p:cNvPr id="7" name="Pladsholder til indhold 9"/>
          <p:cNvSpPr>
            <a:spLocks noGrp="1"/>
          </p:cNvSpPr>
          <p:nvPr>
            <p:ph sz="quarter" idx="13" hasCustomPrompt="1"/>
          </p:nvPr>
        </p:nvSpPr>
        <p:spPr>
          <a:xfrm>
            <a:off x="6438434" y="412750"/>
            <a:ext cx="2419350" cy="285750"/>
          </a:xfrm>
        </p:spPr>
        <p:txBody>
          <a:bodyPr>
            <a:normAutofit/>
          </a:bodyPr>
          <a:lstStyle>
            <a:lvl1pPr algn="r">
              <a:defRPr sz="1000" b="0">
                <a:latin typeface="Arial" pitchFamily="34" charset="0"/>
                <a:cs typeface="Arial" pitchFamily="34" charset="0"/>
              </a:defRPr>
            </a:lvl1pPr>
          </a:lstStyle>
          <a:p>
            <a:pPr lvl="0"/>
            <a:r>
              <a:rPr lang="da-DK" dirty="0" smtClean="0"/>
              <a:t>Titel/emne</a:t>
            </a:r>
            <a:endParaRPr lang="da-DK" dirty="0"/>
          </a:p>
        </p:txBody>
      </p:sp>
      <p:sp>
        <p:nvSpPr>
          <p:cNvPr id="8" name="Pladsholder til tekst 2"/>
          <p:cNvSpPr>
            <a:spLocks noGrp="1"/>
          </p:cNvSpPr>
          <p:nvPr>
            <p:ph type="body" sz="quarter" idx="14"/>
          </p:nvPr>
        </p:nvSpPr>
        <p:spPr>
          <a:xfrm>
            <a:off x="360363" y="2017058"/>
            <a:ext cx="3943350" cy="3845859"/>
          </a:xfrm>
        </p:spPr>
        <p:txBody>
          <a:bodyPr/>
          <a:lstStyle>
            <a:lvl1pPr>
              <a:defRPr sz="2000" b="0">
                <a:latin typeface="Arial" pitchFamily="34" charset="0"/>
                <a:cs typeface="Arial" pitchFamily="34" charset="0"/>
              </a:defRPr>
            </a:lvl1pPr>
            <a:lvl2pPr marL="342900" indent="-342900">
              <a:buFont typeface="Arial" pitchFamily="34" charset="0"/>
              <a:buChar char="•"/>
              <a:defRPr sz="1600"/>
            </a:lvl2pPr>
          </a:lstStyle>
          <a:p>
            <a:pPr lvl="0"/>
            <a:r>
              <a:rPr lang="da-DK" smtClean="0"/>
              <a:t>Klik for at redigere typografi i masteren</a:t>
            </a:r>
          </a:p>
          <a:p>
            <a:pPr lvl="1"/>
            <a:r>
              <a:rPr lang="da-DK" smtClean="0"/>
              <a:t>Andet niveau</a:t>
            </a:r>
          </a:p>
        </p:txBody>
      </p:sp>
      <p:sp>
        <p:nvSpPr>
          <p:cNvPr id="10" name="Pladsholder til tekst 2"/>
          <p:cNvSpPr>
            <a:spLocks noGrp="1"/>
          </p:cNvSpPr>
          <p:nvPr>
            <p:ph type="body" sz="quarter" idx="15"/>
          </p:nvPr>
        </p:nvSpPr>
        <p:spPr>
          <a:xfrm>
            <a:off x="4878574" y="2017058"/>
            <a:ext cx="3943350" cy="3845859"/>
          </a:xfrm>
        </p:spPr>
        <p:txBody>
          <a:bodyPr/>
          <a:lstStyle>
            <a:lvl1pPr>
              <a:defRPr sz="2000" b="0">
                <a:latin typeface="Arial" pitchFamily="34" charset="0"/>
                <a:cs typeface="Arial" pitchFamily="34" charset="0"/>
              </a:defRPr>
            </a:lvl1pPr>
            <a:lvl2pPr marL="342900" indent="-342900">
              <a:buFont typeface="Arial" pitchFamily="34" charset="0"/>
              <a:buChar char="•"/>
              <a:defRPr sz="1600"/>
            </a:lvl2pPr>
          </a:lstStyle>
          <a:p>
            <a:pPr lvl="0"/>
            <a:r>
              <a:rPr lang="da-DK" smtClean="0"/>
              <a:t>Klik for at redigere typografi i masteren</a:t>
            </a:r>
          </a:p>
          <a:p>
            <a:pPr lvl="1"/>
            <a:r>
              <a:rPr lang="da-DK" smtClean="0"/>
              <a:t>Andet niveau</a:t>
            </a:r>
          </a:p>
        </p:txBody>
      </p:sp>
      <p:sp>
        <p:nvSpPr>
          <p:cNvPr id="11" name="Pladsholder til tekst 8"/>
          <p:cNvSpPr>
            <a:spLocks noGrp="1"/>
          </p:cNvSpPr>
          <p:nvPr>
            <p:ph type="body" sz="quarter" idx="11" hasCustomPrompt="1"/>
          </p:nvPr>
        </p:nvSpPr>
        <p:spPr>
          <a:xfrm>
            <a:off x="360000" y="1341838"/>
            <a:ext cx="8532988" cy="558680"/>
          </a:xfrm>
        </p:spPr>
        <p:txBody>
          <a:bodyPr anchor="b" anchorCtr="0"/>
          <a:lstStyle>
            <a:lvl1pPr>
              <a:spcBef>
                <a:spcPts val="0"/>
              </a:spcBef>
              <a:defRPr cap="all" baseline="0"/>
            </a:lvl1pPr>
            <a:lvl2pPr>
              <a:defRPr sz="2000">
                <a:latin typeface="Arial" pitchFamily="34" charset="0"/>
                <a:cs typeface="Arial" pitchFamily="34" charset="0"/>
              </a:defRPr>
            </a:lvl2pPr>
          </a:lstStyle>
          <a:p>
            <a:pPr lvl="0"/>
            <a:r>
              <a:rPr lang="da-DK" dirty="0" smtClean="0"/>
              <a:t>KLIK FOR AT REDIGERE I MASTER</a:t>
            </a:r>
          </a:p>
        </p:txBody>
      </p:sp>
      <p:pic>
        <p:nvPicPr>
          <p:cNvPr id="9" name="Billed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6322823"/>
            <a:ext cx="1368152" cy="365391"/>
          </a:xfrm>
          <a:prstGeom prst="rect">
            <a:avLst/>
          </a:prstGeom>
        </p:spPr>
      </p:pic>
      <p:pic>
        <p:nvPicPr>
          <p:cNvPr id="14" name="Billed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0000" y="143435"/>
            <a:ext cx="1143860" cy="690826"/>
          </a:xfrm>
          <a:prstGeom prst="rect">
            <a:avLst/>
          </a:prstGeom>
        </p:spPr>
      </p:pic>
    </p:spTree>
    <p:extLst>
      <p:ext uri="{BB962C8B-B14F-4D97-AF65-F5344CB8AC3E}">
        <p14:creationId xmlns:p14="http://schemas.microsoft.com/office/powerpoint/2010/main" val="240041059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ype 1 Kun overskrift">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a:xfrm>
            <a:off x="6444208" y="6356350"/>
            <a:ext cx="2493640" cy="365125"/>
          </a:xfrm>
          <a:prstGeom prst="rect">
            <a:avLst/>
          </a:prstGeom>
        </p:spPr>
        <p:txBody>
          <a:bodyPr anchor="ctr"/>
          <a:lstStyle>
            <a:lvl1pPr>
              <a:defRPr sz="900" b="1">
                <a:solidFill>
                  <a:srgbClr val="C01827"/>
                </a:solidFill>
                <a:latin typeface="Arial" pitchFamily="34" charset="0"/>
                <a:cs typeface="Arial" pitchFamily="34" charset="0"/>
              </a:defRPr>
            </a:lvl1pPr>
          </a:lstStyle>
          <a:p>
            <a:pPr algn="r"/>
            <a:r>
              <a:rPr lang="da-DK" dirty="0" smtClean="0"/>
              <a:t>Nr. </a:t>
            </a:r>
            <a:fld id="{681E38C8-2004-4DCC-B5FA-EC97836645C3}" type="slidenum">
              <a:rPr lang="da-DK" smtClean="0"/>
              <a:pPr algn="r"/>
              <a:t>‹nr.›</a:t>
            </a:fld>
            <a:r>
              <a:rPr lang="da-DK" smtClean="0"/>
              <a:t>   </a:t>
            </a:r>
            <a:fld id="{4D360AE3-560C-4CAC-AAC5-345C99F65EE2}" type="datetime1">
              <a:rPr lang="da-DK" smtClean="0"/>
              <a:pPr algn="r"/>
              <a:t>06-05-2013</a:t>
            </a:fld>
            <a:endParaRPr lang="da-DK" dirty="0"/>
          </a:p>
        </p:txBody>
      </p:sp>
      <p:sp>
        <p:nvSpPr>
          <p:cNvPr id="7" name="Pladsholder til indhold 9"/>
          <p:cNvSpPr>
            <a:spLocks noGrp="1"/>
          </p:cNvSpPr>
          <p:nvPr>
            <p:ph sz="quarter" idx="13" hasCustomPrompt="1"/>
          </p:nvPr>
        </p:nvSpPr>
        <p:spPr>
          <a:xfrm>
            <a:off x="6438434" y="412750"/>
            <a:ext cx="2419350" cy="285750"/>
          </a:xfrm>
        </p:spPr>
        <p:txBody>
          <a:bodyPr>
            <a:normAutofit/>
          </a:bodyPr>
          <a:lstStyle>
            <a:lvl1pPr algn="r">
              <a:defRPr sz="1000" b="0">
                <a:latin typeface="Arial" pitchFamily="34" charset="0"/>
                <a:cs typeface="Arial" pitchFamily="34" charset="0"/>
              </a:defRPr>
            </a:lvl1pPr>
          </a:lstStyle>
          <a:p>
            <a:pPr lvl="0"/>
            <a:r>
              <a:rPr lang="da-DK" dirty="0" smtClean="0"/>
              <a:t>Titel/emne</a:t>
            </a:r>
            <a:endParaRPr lang="da-DK" dirty="0"/>
          </a:p>
        </p:txBody>
      </p:sp>
      <p:sp>
        <p:nvSpPr>
          <p:cNvPr id="8" name="Pladsholder til tekst 8"/>
          <p:cNvSpPr>
            <a:spLocks noGrp="1"/>
          </p:cNvSpPr>
          <p:nvPr>
            <p:ph type="body" sz="quarter" idx="11" hasCustomPrompt="1"/>
          </p:nvPr>
        </p:nvSpPr>
        <p:spPr>
          <a:xfrm>
            <a:off x="360000" y="1341838"/>
            <a:ext cx="8532988" cy="558680"/>
          </a:xfrm>
        </p:spPr>
        <p:txBody>
          <a:bodyPr anchor="b" anchorCtr="0"/>
          <a:lstStyle>
            <a:lvl1pPr>
              <a:spcBef>
                <a:spcPts val="0"/>
              </a:spcBef>
              <a:defRPr cap="all" baseline="0"/>
            </a:lvl1pPr>
            <a:lvl2pPr>
              <a:defRPr sz="2000">
                <a:latin typeface="Arial" pitchFamily="34" charset="0"/>
                <a:cs typeface="Arial" pitchFamily="34" charset="0"/>
              </a:defRPr>
            </a:lvl2pPr>
          </a:lstStyle>
          <a:p>
            <a:pPr lvl="0"/>
            <a:r>
              <a:rPr lang="da-DK" dirty="0" smtClean="0"/>
              <a:t>KLIK FOR AT REDIGERE I MASTER</a:t>
            </a:r>
          </a:p>
        </p:txBody>
      </p:sp>
      <p:pic>
        <p:nvPicPr>
          <p:cNvPr id="9" name="Billed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6322823"/>
            <a:ext cx="1368152" cy="365391"/>
          </a:xfrm>
          <a:prstGeom prst="rect">
            <a:avLst/>
          </a:prstGeom>
        </p:spPr>
      </p:pic>
      <p:pic>
        <p:nvPicPr>
          <p:cNvPr id="12" name="Billed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0000" y="143435"/>
            <a:ext cx="1143860" cy="690826"/>
          </a:xfrm>
          <a:prstGeom prst="rect">
            <a:avLst/>
          </a:prstGeom>
        </p:spPr>
      </p:pic>
    </p:spTree>
    <p:extLst>
      <p:ext uri="{BB962C8B-B14F-4D97-AF65-F5344CB8AC3E}">
        <p14:creationId xmlns:p14="http://schemas.microsoft.com/office/powerpoint/2010/main" val="57736157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ype 2 Overskrift og tekst">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a:xfrm>
            <a:off x="6444208" y="6356350"/>
            <a:ext cx="2493640" cy="365125"/>
          </a:xfrm>
          <a:prstGeom prst="rect">
            <a:avLst/>
          </a:prstGeom>
        </p:spPr>
        <p:txBody>
          <a:bodyPr anchor="ctr"/>
          <a:lstStyle>
            <a:lvl1pPr>
              <a:defRPr sz="900" b="1">
                <a:solidFill>
                  <a:srgbClr val="C01827"/>
                </a:solidFill>
                <a:latin typeface="Arial" pitchFamily="34" charset="0"/>
                <a:cs typeface="Arial" pitchFamily="34" charset="0"/>
              </a:defRPr>
            </a:lvl1pPr>
          </a:lstStyle>
          <a:p>
            <a:pPr algn="r"/>
            <a:r>
              <a:rPr lang="da-DK" dirty="0" smtClean="0"/>
              <a:t>Nr. </a:t>
            </a:r>
            <a:fld id="{681E38C8-2004-4DCC-B5FA-EC97836645C3}" type="slidenum">
              <a:rPr lang="da-DK" smtClean="0"/>
              <a:pPr algn="r"/>
              <a:t>‹nr.›</a:t>
            </a:fld>
            <a:r>
              <a:rPr lang="da-DK" smtClean="0"/>
              <a:t>   </a:t>
            </a:r>
            <a:fld id="{4D360AE3-560C-4CAC-AAC5-345C99F65EE2}" type="datetime1">
              <a:rPr lang="da-DK" smtClean="0"/>
              <a:pPr algn="r"/>
              <a:t>06-05-2013</a:t>
            </a:fld>
            <a:endParaRPr lang="da-DK" dirty="0"/>
          </a:p>
        </p:txBody>
      </p:sp>
      <p:sp>
        <p:nvSpPr>
          <p:cNvPr id="10" name="Pladsholder til indhold 9"/>
          <p:cNvSpPr>
            <a:spLocks noGrp="1"/>
          </p:cNvSpPr>
          <p:nvPr>
            <p:ph sz="quarter" idx="13" hasCustomPrompt="1"/>
          </p:nvPr>
        </p:nvSpPr>
        <p:spPr>
          <a:xfrm>
            <a:off x="360363" y="412750"/>
            <a:ext cx="2419350" cy="285750"/>
          </a:xfrm>
        </p:spPr>
        <p:txBody>
          <a:bodyPr>
            <a:normAutofit/>
          </a:bodyPr>
          <a:lstStyle>
            <a:lvl1pPr>
              <a:defRPr sz="1000" b="0">
                <a:latin typeface="Arial" pitchFamily="34" charset="0"/>
                <a:cs typeface="Arial" pitchFamily="34" charset="0"/>
              </a:defRPr>
            </a:lvl1pPr>
          </a:lstStyle>
          <a:p>
            <a:pPr lvl="0"/>
            <a:r>
              <a:rPr lang="da-DK" dirty="0" smtClean="0"/>
              <a:t>Titel/emne</a:t>
            </a:r>
            <a:endParaRPr lang="da-DK" dirty="0"/>
          </a:p>
        </p:txBody>
      </p:sp>
      <p:sp>
        <p:nvSpPr>
          <p:cNvPr id="6" name="Pladsholder til tekst 8"/>
          <p:cNvSpPr>
            <a:spLocks noGrp="1"/>
          </p:cNvSpPr>
          <p:nvPr>
            <p:ph type="body" sz="quarter" idx="11" hasCustomPrompt="1"/>
          </p:nvPr>
        </p:nvSpPr>
        <p:spPr>
          <a:xfrm>
            <a:off x="360000" y="1054969"/>
            <a:ext cx="8532988" cy="558680"/>
          </a:xfrm>
        </p:spPr>
        <p:txBody>
          <a:bodyPr anchor="b" anchorCtr="0"/>
          <a:lstStyle>
            <a:lvl1pPr>
              <a:defRPr cap="all" baseline="0"/>
            </a:lvl1pPr>
            <a:lvl2pPr>
              <a:defRPr sz="2000">
                <a:latin typeface="Arial" pitchFamily="34" charset="0"/>
                <a:cs typeface="Arial" pitchFamily="34" charset="0"/>
              </a:defRPr>
            </a:lvl2pPr>
          </a:lstStyle>
          <a:p>
            <a:pPr lvl="0"/>
            <a:r>
              <a:rPr lang="da-DK" dirty="0" smtClean="0"/>
              <a:t>KLIK FOR AT REDIGERE I MASTER</a:t>
            </a:r>
          </a:p>
        </p:txBody>
      </p:sp>
      <p:sp>
        <p:nvSpPr>
          <p:cNvPr id="7" name="Pladsholder til tekst 2"/>
          <p:cNvSpPr>
            <a:spLocks noGrp="1"/>
          </p:cNvSpPr>
          <p:nvPr>
            <p:ph type="body" sz="quarter" idx="14"/>
          </p:nvPr>
        </p:nvSpPr>
        <p:spPr>
          <a:xfrm>
            <a:off x="360362" y="1712259"/>
            <a:ext cx="8532625" cy="3845859"/>
          </a:xfrm>
        </p:spPr>
        <p:txBody>
          <a:bodyPr/>
          <a:lstStyle>
            <a:lvl1pPr>
              <a:defRPr sz="2000" b="0" cap="none" baseline="0">
                <a:latin typeface="Arial" pitchFamily="34" charset="0"/>
                <a:cs typeface="Arial" pitchFamily="34" charset="0"/>
              </a:defRPr>
            </a:lvl1pPr>
            <a:lvl2pPr marL="342900" indent="-342900">
              <a:buFont typeface="Arial" pitchFamily="34" charset="0"/>
              <a:buChar char="•"/>
              <a:defRPr sz="1600"/>
            </a:lvl2pPr>
          </a:lstStyle>
          <a:p>
            <a:pPr lvl="0"/>
            <a:r>
              <a:rPr lang="da-DK" smtClean="0"/>
              <a:t>Klik for at redigere typografi i masteren</a:t>
            </a:r>
          </a:p>
          <a:p>
            <a:pPr lvl="1"/>
            <a:r>
              <a:rPr lang="da-DK" smtClean="0"/>
              <a:t>Andet niveau</a:t>
            </a:r>
          </a:p>
        </p:txBody>
      </p:sp>
      <p:pic>
        <p:nvPicPr>
          <p:cNvPr id="9" name="Billed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6322823"/>
            <a:ext cx="1368152" cy="365391"/>
          </a:xfrm>
          <a:prstGeom prst="rect">
            <a:avLst/>
          </a:prstGeom>
        </p:spPr>
      </p:pic>
    </p:spTree>
    <p:extLst>
      <p:ext uri="{BB962C8B-B14F-4D97-AF65-F5344CB8AC3E}">
        <p14:creationId xmlns:p14="http://schemas.microsoft.com/office/powerpoint/2010/main" val="4479069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ype 2 To bokse">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a:xfrm>
            <a:off x="6444208" y="6356350"/>
            <a:ext cx="2493640" cy="365125"/>
          </a:xfrm>
          <a:prstGeom prst="rect">
            <a:avLst/>
          </a:prstGeom>
        </p:spPr>
        <p:txBody>
          <a:bodyPr anchor="ctr"/>
          <a:lstStyle>
            <a:lvl1pPr>
              <a:defRPr sz="900" b="1">
                <a:solidFill>
                  <a:srgbClr val="C01827"/>
                </a:solidFill>
                <a:latin typeface="Arial" pitchFamily="34" charset="0"/>
                <a:cs typeface="Arial" pitchFamily="34" charset="0"/>
              </a:defRPr>
            </a:lvl1pPr>
          </a:lstStyle>
          <a:p>
            <a:pPr algn="r"/>
            <a:r>
              <a:rPr lang="da-DK" dirty="0" smtClean="0"/>
              <a:t>Nr. </a:t>
            </a:r>
            <a:fld id="{681E38C8-2004-4DCC-B5FA-EC97836645C3}" type="slidenum">
              <a:rPr lang="da-DK" smtClean="0"/>
              <a:pPr algn="r"/>
              <a:t>‹nr.›</a:t>
            </a:fld>
            <a:r>
              <a:rPr lang="da-DK" smtClean="0"/>
              <a:t>   </a:t>
            </a:r>
            <a:fld id="{4D360AE3-560C-4CAC-AAC5-345C99F65EE2}" type="datetime1">
              <a:rPr lang="da-DK" smtClean="0"/>
              <a:pPr algn="r"/>
              <a:t>06-05-2013</a:t>
            </a:fld>
            <a:endParaRPr lang="da-DK" dirty="0"/>
          </a:p>
        </p:txBody>
      </p:sp>
      <p:sp>
        <p:nvSpPr>
          <p:cNvPr id="10" name="Pladsholder til indhold 9"/>
          <p:cNvSpPr>
            <a:spLocks noGrp="1"/>
          </p:cNvSpPr>
          <p:nvPr>
            <p:ph sz="quarter" idx="13" hasCustomPrompt="1"/>
          </p:nvPr>
        </p:nvSpPr>
        <p:spPr>
          <a:xfrm>
            <a:off x="360363" y="412750"/>
            <a:ext cx="2419350" cy="285750"/>
          </a:xfrm>
        </p:spPr>
        <p:txBody>
          <a:bodyPr>
            <a:normAutofit/>
          </a:bodyPr>
          <a:lstStyle>
            <a:lvl1pPr>
              <a:defRPr sz="1000" b="0">
                <a:latin typeface="Arial" pitchFamily="34" charset="0"/>
                <a:cs typeface="Arial" pitchFamily="34" charset="0"/>
              </a:defRPr>
            </a:lvl1pPr>
          </a:lstStyle>
          <a:p>
            <a:pPr lvl="0"/>
            <a:r>
              <a:rPr lang="da-DK" dirty="0" smtClean="0"/>
              <a:t>Titel/emne</a:t>
            </a:r>
            <a:endParaRPr lang="da-DK" dirty="0"/>
          </a:p>
        </p:txBody>
      </p:sp>
      <p:sp>
        <p:nvSpPr>
          <p:cNvPr id="3" name="Pladsholder til tekst 2"/>
          <p:cNvSpPr>
            <a:spLocks noGrp="1"/>
          </p:cNvSpPr>
          <p:nvPr>
            <p:ph type="body" sz="quarter" idx="14"/>
          </p:nvPr>
        </p:nvSpPr>
        <p:spPr>
          <a:xfrm>
            <a:off x="360363" y="1882775"/>
            <a:ext cx="3943350" cy="3908425"/>
          </a:xfrm>
        </p:spPr>
        <p:txBody>
          <a:bodyPr/>
          <a:lstStyle>
            <a:lvl1pPr>
              <a:defRPr sz="2000" b="0">
                <a:latin typeface="Arial" pitchFamily="34" charset="0"/>
                <a:cs typeface="Arial" pitchFamily="34" charset="0"/>
              </a:defRPr>
            </a:lvl1pPr>
            <a:lvl2pPr marL="342900" indent="-342900">
              <a:buFont typeface="Arial" pitchFamily="34" charset="0"/>
              <a:buChar char="•"/>
              <a:defRPr sz="1600"/>
            </a:lvl2pPr>
          </a:lstStyle>
          <a:p>
            <a:pPr lvl="0"/>
            <a:r>
              <a:rPr lang="da-DK" smtClean="0"/>
              <a:t>Klik for at redigere typografi i masteren</a:t>
            </a:r>
          </a:p>
          <a:p>
            <a:pPr lvl="1"/>
            <a:r>
              <a:rPr lang="da-DK" smtClean="0"/>
              <a:t>Andet niveau</a:t>
            </a:r>
          </a:p>
        </p:txBody>
      </p:sp>
      <p:sp>
        <p:nvSpPr>
          <p:cNvPr id="8" name="Pladsholder til tekst 2"/>
          <p:cNvSpPr>
            <a:spLocks noGrp="1"/>
          </p:cNvSpPr>
          <p:nvPr>
            <p:ph type="body" sz="quarter" idx="15"/>
          </p:nvPr>
        </p:nvSpPr>
        <p:spPr>
          <a:xfrm>
            <a:off x="4878574" y="1882775"/>
            <a:ext cx="3943350" cy="3908425"/>
          </a:xfrm>
        </p:spPr>
        <p:txBody>
          <a:bodyPr/>
          <a:lstStyle>
            <a:lvl1pPr>
              <a:defRPr sz="2000" b="0">
                <a:latin typeface="Arial" pitchFamily="34" charset="0"/>
                <a:cs typeface="Arial" pitchFamily="34" charset="0"/>
              </a:defRPr>
            </a:lvl1pPr>
            <a:lvl2pPr marL="342900" indent="-342900">
              <a:buFont typeface="Arial" pitchFamily="34" charset="0"/>
              <a:buChar char="•"/>
              <a:defRPr sz="1600"/>
            </a:lvl2pPr>
          </a:lstStyle>
          <a:p>
            <a:pPr lvl="0"/>
            <a:r>
              <a:rPr lang="da-DK" smtClean="0"/>
              <a:t>Klik for at redigere typografi i masteren</a:t>
            </a:r>
          </a:p>
          <a:p>
            <a:pPr lvl="1"/>
            <a:r>
              <a:rPr lang="da-DK" smtClean="0"/>
              <a:t>Andet niveau</a:t>
            </a:r>
          </a:p>
        </p:txBody>
      </p:sp>
      <p:sp>
        <p:nvSpPr>
          <p:cNvPr id="11" name="Pladsholder til tekst 8"/>
          <p:cNvSpPr>
            <a:spLocks noGrp="1"/>
          </p:cNvSpPr>
          <p:nvPr>
            <p:ph type="body" sz="quarter" idx="11" hasCustomPrompt="1"/>
          </p:nvPr>
        </p:nvSpPr>
        <p:spPr>
          <a:xfrm>
            <a:off x="360000" y="1054969"/>
            <a:ext cx="8532988" cy="558680"/>
          </a:xfrm>
        </p:spPr>
        <p:txBody>
          <a:bodyPr anchor="b" anchorCtr="0"/>
          <a:lstStyle>
            <a:lvl1pPr>
              <a:spcBef>
                <a:spcPts val="0"/>
              </a:spcBef>
              <a:defRPr cap="all" baseline="0"/>
            </a:lvl1pPr>
            <a:lvl2pPr>
              <a:defRPr sz="2000">
                <a:latin typeface="Arial" pitchFamily="34" charset="0"/>
                <a:cs typeface="Arial" pitchFamily="34" charset="0"/>
              </a:defRPr>
            </a:lvl2pPr>
          </a:lstStyle>
          <a:p>
            <a:pPr lvl="0"/>
            <a:r>
              <a:rPr lang="da-DK" dirty="0" smtClean="0"/>
              <a:t>KLIK FOR AT REDIGERE I MASTER</a:t>
            </a:r>
          </a:p>
        </p:txBody>
      </p:sp>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6322823"/>
            <a:ext cx="1368152" cy="365391"/>
          </a:xfrm>
          <a:prstGeom prst="rect">
            <a:avLst/>
          </a:prstGeom>
        </p:spPr>
      </p:pic>
    </p:spTree>
    <p:extLst>
      <p:ext uri="{BB962C8B-B14F-4D97-AF65-F5344CB8AC3E}">
        <p14:creationId xmlns:p14="http://schemas.microsoft.com/office/powerpoint/2010/main" val="73151602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ype 2  Kun overskrift">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a:xfrm>
            <a:off x="6444208" y="6356350"/>
            <a:ext cx="2493640" cy="365125"/>
          </a:xfrm>
          <a:prstGeom prst="rect">
            <a:avLst/>
          </a:prstGeom>
        </p:spPr>
        <p:txBody>
          <a:bodyPr anchor="ctr"/>
          <a:lstStyle>
            <a:lvl1pPr>
              <a:defRPr sz="900" b="1">
                <a:solidFill>
                  <a:srgbClr val="C01827"/>
                </a:solidFill>
                <a:latin typeface="Arial" pitchFamily="34" charset="0"/>
                <a:cs typeface="Arial" pitchFamily="34" charset="0"/>
              </a:defRPr>
            </a:lvl1pPr>
          </a:lstStyle>
          <a:p>
            <a:pPr algn="r"/>
            <a:r>
              <a:rPr lang="da-DK" dirty="0" smtClean="0"/>
              <a:t>Nr. </a:t>
            </a:r>
            <a:fld id="{681E38C8-2004-4DCC-B5FA-EC97836645C3}" type="slidenum">
              <a:rPr lang="da-DK" smtClean="0"/>
              <a:pPr algn="r"/>
              <a:t>‹nr.›</a:t>
            </a:fld>
            <a:r>
              <a:rPr lang="da-DK" smtClean="0"/>
              <a:t>   </a:t>
            </a:r>
            <a:fld id="{4D360AE3-560C-4CAC-AAC5-345C99F65EE2}" type="datetime1">
              <a:rPr lang="da-DK" smtClean="0"/>
              <a:pPr algn="r"/>
              <a:t>06-05-2013</a:t>
            </a:fld>
            <a:endParaRPr lang="da-DK" dirty="0"/>
          </a:p>
        </p:txBody>
      </p:sp>
      <p:sp>
        <p:nvSpPr>
          <p:cNvPr id="10" name="Pladsholder til indhold 9"/>
          <p:cNvSpPr>
            <a:spLocks noGrp="1"/>
          </p:cNvSpPr>
          <p:nvPr>
            <p:ph sz="quarter" idx="13" hasCustomPrompt="1"/>
          </p:nvPr>
        </p:nvSpPr>
        <p:spPr>
          <a:xfrm>
            <a:off x="360363" y="412750"/>
            <a:ext cx="2419350" cy="285750"/>
          </a:xfrm>
        </p:spPr>
        <p:txBody>
          <a:bodyPr>
            <a:normAutofit/>
          </a:bodyPr>
          <a:lstStyle>
            <a:lvl1pPr>
              <a:defRPr sz="1000" b="0">
                <a:latin typeface="Arial" pitchFamily="34" charset="0"/>
                <a:cs typeface="Arial" pitchFamily="34" charset="0"/>
              </a:defRPr>
            </a:lvl1pPr>
          </a:lstStyle>
          <a:p>
            <a:pPr lvl="0"/>
            <a:r>
              <a:rPr lang="da-DK" dirty="0" smtClean="0"/>
              <a:t>Titel/emne</a:t>
            </a:r>
            <a:endParaRPr lang="da-DK" dirty="0"/>
          </a:p>
        </p:txBody>
      </p:sp>
      <p:sp>
        <p:nvSpPr>
          <p:cNvPr id="7" name="Pladsholder til tekst 8"/>
          <p:cNvSpPr>
            <a:spLocks noGrp="1"/>
          </p:cNvSpPr>
          <p:nvPr>
            <p:ph type="body" sz="quarter" idx="11" hasCustomPrompt="1"/>
          </p:nvPr>
        </p:nvSpPr>
        <p:spPr>
          <a:xfrm>
            <a:off x="360000" y="1054969"/>
            <a:ext cx="8532988" cy="558680"/>
          </a:xfrm>
        </p:spPr>
        <p:txBody>
          <a:bodyPr anchor="b" anchorCtr="0"/>
          <a:lstStyle>
            <a:lvl1pPr>
              <a:spcBef>
                <a:spcPts val="0"/>
              </a:spcBef>
              <a:defRPr cap="all" baseline="0"/>
            </a:lvl1pPr>
            <a:lvl2pPr>
              <a:defRPr sz="2000">
                <a:latin typeface="Arial" pitchFamily="34" charset="0"/>
                <a:cs typeface="Arial" pitchFamily="34" charset="0"/>
              </a:defRPr>
            </a:lvl2pPr>
          </a:lstStyle>
          <a:p>
            <a:pPr lvl="0"/>
            <a:r>
              <a:rPr lang="da-DK" dirty="0" smtClean="0"/>
              <a:t>KLIK FOR AT REDIGERE I MASTER</a:t>
            </a:r>
          </a:p>
        </p:txBody>
      </p:sp>
      <p:pic>
        <p:nvPicPr>
          <p:cNvPr id="8" name="Billed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6322823"/>
            <a:ext cx="1368152" cy="365391"/>
          </a:xfrm>
          <a:prstGeom prst="rect">
            <a:avLst/>
          </a:prstGeom>
        </p:spPr>
      </p:pic>
    </p:spTree>
    <p:extLst>
      <p:ext uri="{BB962C8B-B14F-4D97-AF65-F5344CB8AC3E}">
        <p14:creationId xmlns:p14="http://schemas.microsoft.com/office/powerpoint/2010/main" val="192834633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ype 2 Boks og medie">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a:xfrm>
            <a:off x="6444208" y="6356350"/>
            <a:ext cx="2493640" cy="365125"/>
          </a:xfrm>
          <a:prstGeom prst="rect">
            <a:avLst/>
          </a:prstGeom>
        </p:spPr>
        <p:txBody>
          <a:bodyPr anchor="ctr"/>
          <a:lstStyle>
            <a:lvl1pPr>
              <a:defRPr sz="900" b="1">
                <a:solidFill>
                  <a:srgbClr val="C01827"/>
                </a:solidFill>
                <a:latin typeface="Arial" pitchFamily="34" charset="0"/>
                <a:cs typeface="Arial" pitchFamily="34" charset="0"/>
              </a:defRPr>
            </a:lvl1pPr>
          </a:lstStyle>
          <a:p>
            <a:pPr algn="r"/>
            <a:r>
              <a:rPr lang="da-DK" dirty="0" smtClean="0"/>
              <a:t>Nr. </a:t>
            </a:r>
            <a:fld id="{681E38C8-2004-4DCC-B5FA-EC97836645C3}" type="slidenum">
              <a:rPr lang="da-DK" smtClean="0"/>
              <a:pPr algn="r"/>
              <a:t>‹nr.›</a:t>
            </a:fld>
            <a:r>
              <a:rPr lang="da-DK" smtClean="0"/>
              <a:t>   </a:t>
            </a:r>
            <a:fld id="{4D360AE3-560C-4CAC-AAC5-345C99F65EE2}" type="datetime1">
              <a:rPr lang="da-DK" smtClean="0"/>
              <a:pPr algn="r"/>
              <a:t>06-05-2013</a:t>
            </a:fld>
            <a:endParaRPr lang="da-DK" dirty="0"/>
          </a:p>
        </p:txBody>
      </p:sp>
      <p:sp>
        <p:nvSpPr>
          <p:cNvPr id="10" name="Pladsholder til indhold 9"/>
          <p:cNvSpPr>
            <a:spLocks noGrp="1"/>
          </p:cNvSpPr>
          <p:nvPr>
            <p:ph sz="quarter" idx="13" hasCustomPrompt="1"/>
          </p:nvPr>
        </p:nvSpPr>
        <p:spPr>
          <a:xfrm>
            <a:off x="360363" y="412750"/>
            <a:ext cx="2419350" cy="285750"/>
          </a:xfrm>
        </p:spPr>
        <p:txBody>
          <a:bodyPr>
            <a:normAutofit/>
          </a:bodyPr>
          <a:lstStyle>
            <a:lvl1pPr>
              <a:defRPr sz="1000" b="0">
                <a:latin typeface="Arial" pitchFamily="34" charset="0"/>
                <a:cs typeface="Arial" pitchFamily="34" charset="0"/>
              </a:defRPr>
            </a:lvl1pPr>
          </a:lstStyle>
          <a:p>
            <a:pPr lvl="0"/>
            <a:r>
              <a:rPr lang="da-DK" dirty="0" smtClean="0"/>
              <a:t>Titel/emne</a:t>
            </a:r>
            <a:endParaRPr lang="da-DK" dirty="0"/>
          </a:p>
        </p:txBody>
      </p:sp>
      <p:sp>
        <p:nvSpPr>
          <p:cNvPr id="9" name="Pladsholder til tekst 2"/>
          <p:cNvSpPr>
            <a:spLocks noGrp="1"/>
          </p:cNvSpPr>
          <p:nvPr>
            <p:ph type="body" sz="quarter" idx="15"/>
          </p:nvPr>
        </p:nvSpPr>
        <p:spPr>
          <a:xfrm>
            <a:off x="4733365" y="1882588"/>
            <a:ext cx="4133383" cy="3845859"/>
          </a:xfrm>
        </p:spPr>
        <p:txBody>
          <a:bodyPr/>
          <a:lstStyle>
            <a:lvl1pPr>
              <a:defRPr sz="2000" b="0">
                <a:latin typeface="Arial" pitchFamily="34" charset="0"/>
                <a:cs typeface="Arial" pitchFamily="34" charset="0"/>
              </a:defRPr>
            </a:lvl1pPr>
            <a:lvl2pPr marL="342900" indent="-342900">
              <a:buFont typeface="Arial" pitchFamily="34" charset="0"/>
              <a:buChar char="•"/>
              <a:defRPr sz="1600"/>
            </a:lvl2pPr>
          </a:lstStyle>
          <a:p>
            <a:pPr lvl="0"/>
            <a:r>
              <a:rPr lang="da-DK" smtClean="0"/>
              <a:t>Klik for at redigere typografi i masteren</a:t>
            </a:r>
          </a:p>
          <a:p>
            <a:pPr lvl="1"/>
            <a:r>
              <a:rPr lang="da-DK" smtClean="0"/>
              <a:t>Andet niveau</a:t>
            </a:r>
          </a:p>
        </p:txBody>
      </p:sp>
      <p:sp>
        <p:nvSpPr>
          <p:cNvPr id="11" name="Pladsholder til indhold 2"/>
          <p:cNvSpPr>
            <a:spLocks noGrp="1"/>
          </p:cNvSpPr>
          <p:nvPr>
            <p:ph sz="quarter" idx="16"/>
          </p:nvPr>
        </p:nvSpPr>
        <p:spPr>
          <a:xfrm>
            <a:off x="360363" y="1910230"/>
            <a:ext cx="4113025" cy="3835400"/>
          </a:xfrm>
          <a:noFill/>
        </p:spPr>
        <p:txBody>
          <a:bodyPr>
            <a:normAutofit/>
          </a:bodyPr>
          <a:lstStyle>
            <a:lvl1pPr>
              <a:defRPr lang="da-DK" sz="1600" dirty="0" smtClean="0">
                <a:noFill/>
                <a:latin typeface="Arial" pitchFamily="34" charset="0"/>
                <a:cs typeface="Arial" pitchFamily="34" charset="0"/>
              </a:defRPr>
            </a:lvl1pPr>
            <a:lvl2pPr>
              <a:defRPr lang="da-DK" sz="1600" dirty="0" smtClean="0">
                <a:noFill/>
                <a:latin typeface="Arial" pitchFamily="34" charset="0"/>
                <a:cs typeface="Arial" pitchFamily="34" charset="0"/>
              </a:defRPr>
            </a:lvl2pPr>
            <a:lvl3pPr>
              <a:defRPr lang="da-DK" sz="1600" dirty="0" smtClean="0">
                <a:noFill/>
                <a:latin typeface="Arial" pitchFamily="34" charset="0"/>
                <a:cs typeface="Arial" pitchFamily="34" charset="0"/>
              </a:defRPr>
            </a:lvl3pPr>
            <a:lvl4pPr>
              <a:defRPr lang="da-DK" sz="1600" dirty="0" smtClean="0">
                <a:noFill/>
                <a:latin typeface="Arial" pitchFamily="34" charset="0"/>
                <a:cs typeface="Arial" pitchFamily="34" charset="0"/>
              </a:defRPr>
            </a:lvl4pPr>
            <a:lvl5pPr>
              <a:defRPr lang="da-DK" sz="1600" dirty="0">
                <a:noFill/>
                <a:latin typeface="Arial" pitchFamily="34" charset="0"/>
                <a:cs typeface="Arial" pitchFamily="34" charset="0"/>
              </a:defRPr>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8" name="Pladsholder til tekst 8"/>
          <p:cNvSpPr>
            <a:spLocks noGrp="1"/>
          </p:cNvSpPr>
          <p:nvPr>
            <p:ph type="body" sz="quarter" idx="11" hasCustomPrompt="1"/>
          </p:nvPr>
        </p:nvSpPr>
        <p:spPr>
          <a:xfrm>
            <a:off x="360000" y="1054969"/>
            <a:ext cx="8532988" cy="558680"/>
          </a:xfrm>
        </p:spPr>
        <p:txBody>
          <a:bodyPr anchor="b" anchorCtr="0"/>
          <a:lstStyle>
            <a:lvl1pPr>
              <a:spcBef>
                <a:spcPts val="0"/>
              </a:spcBef>
              <a:defRPr cap="all" baseline="0"/>
            </a:lvl1pPr>
            <a:lvl2pPr>
              <a:defRPr sz="2000">
                <a:latin typeface="Arial" pitchFamily="34" charset="0"/>
                <a:cs typeface="Arial" pitchFamily="34" charset="0"/>
              </a:defRPr>
            </a:lvl2pPr>
          </a:lstStyle>
          <a:p>
            <a:pPr lvl="0"/>
            <a:r>
              <a:rPr lang="da-DK" dirty="0" smtClean="0"/>
              <a:t>KLIK FOR AT REDIGERE I MASTER</a:t>
            </a:r>
          </a:p>
        </p:txBody>
      </p:sp>
      <p:pic>
        <p:nvPicPr>
          <p:cNvPr id="13" name="Billed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6322823"/>
            <a:ext cx="1368152" cy="365391"/>
          </a:xfrm>
          <a:prstGeom prst="rect">
            <a:avLst/>
          </a:prstGeom>
        </p:spPr>
      </p:pic>
    </p:spTree>
    <p:extLst>
      <p:ext uri="{BB962C8B-B14F-4D97-AF65-F5344CB8AC3E}">
        <p14:creationId xmlns:p14="http://schemas.microsoft.com/office/powerpoint/2010/main" val="29787273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631190423"/>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242161023"/>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2648889638"/>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3211112786"/>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2360207040"/>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3170789761"/>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4049454357"/>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8B0F0967-A695-46B7-82C4-AEBAA8477D87}" type="slidenum">
              <a:rPr lang="da-DK" smtClean="0"/>
              <a:t>‹nr.›</a:t>
            </a:fld>
            <a:endParaRPr lang="da-DK"/>
          </a:p>
        </p:txBody>
      </p:sp>
    </p:spTree>
    <p:extLst>
      <p:ext uri="{BB962C8B-B14F-4D97-AF65-F5344CB8AC3E}">
        <p14:creationId xmlns:p14="http://schemas.microsoft.com/office/powerpoint/2010/main" val="1343479191"/>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r>
              <a:rPr lang="da-DK" smtClean="0"/>
              <a:t>Nr. </a:t>
            </a:r>
            <a:fld id="{681E38C8-2004-4DCC-B5FA-EC97836645C3}" type="slidenum">
              <a:rPr lang="da-DK" smtClean="0"/>
              <a:pPr algn="r"/>
              <a:t>‹nr.›</a:t>
            </a:fld>
            <a:r>
              <a:rPr lang="da-DK" smtClean="0"/>
              <a:t>   </a:t>
            </a:r>
            <a:fld id="{604C7AC9-A3A8-4D23-9C9A-699EE3DE31C2}" type="datetime1">
              <a:rPr lang="da-DK" smtClean="0"/>
              <a:pPr algn="r"/>
              <a:t>06-05-2013</a:t>
            </a:fld>
            <a:endParaRPr lang="da-DK" dirty="0"/>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F0967-A695-46B7-82C4-AEBAA8477D87}" type="slidenum">
              <a:rPr lang="da-DK" smtClean="0"/>
              <a:t>‹nr.›</a:t>
            </a:fld>
            <a:endParaRPr lang="da-DK"/>
          </a:p>
        </p:txBody>
      </p:sp>
    </p:spTree>
    <p:extLst>
      <p:ext uri="{BB962C8B-B14F-4D97-AF65-F5344CB8AC3E}">
        <p14:creationId xmlns:p14="http://schemas.microsoft.com/office/powerpoint/2010/main" val="260985478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663" r:id="rId14"/>
    <p:sldLayoutId id="2147483666" r:id="rId15"/>
    <p:sldLayoutId id="2147483660" r:id="rId16"/>
    <p:sldLayoutId id="2147483662" r:id="rId17"/>
    <p:sldLayoutId id="2147483667" r:id="rId18"/>
    <p:sldLayoutId id="2147483665" r:id="rId19"/>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www.univie.ac.at/voice/page/corpus_description"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www.helsinki.fi/englanti/elfa/elfacorpus"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hyperlink" Target="http://quod.lib.umich.edu/m/micas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tekst 2"/>
          <p:cNvSpPr>
            <a:spLocks noGrp="1"/>
          </p:cNvSpPr>
          <p:nvPr>
            <p:ph type="body" sz="quarter" idx="11"/>
          </p:nvPr>
        </p:nvSpPr>
        <p:spPr>
          <a:xfrm>
            <a:off x="329177" y="1140431"/>
            <a:ext cx="8532988" cy="5133759"/>
          </a:xfrm>
        </p:spPr>
        <p:txBody>
          <a:bodyPr>
            <a:normAutofit/>
          </a:bodyPr>
          <a:lstStyle/>
          <a:p>
            <a:pPr marL="0" indent="0" algn="ctr">
              <a:buNone/>
            </a:pPr>
            <a:endParaRPr lang="da-DK" dirty="0" smtClean="0"/>
          </a:p>
          <a:p>
            <a:pPr marL="0" indent="0" algn="ctr">
              <a:buNone/>
            </a:pPr>
            <a:r>
              <a:rPr lang="da-DK" dirty="0" err="1" smtClean="0">
                <a:solidFill>
                  <a:srgbClr val="00B050"/>
                </a:solidFill>
              </a:rPr>
              <a:t>Lingua</a:t>
            </a:r>
            <a:r>
              <a:rPr lang="da-DK" dirty="0" smtClean="0">
                <a:solidFill>
                  <a:srgbClr val="00B050"/>
                </a:solidFill>
              </a:rPr>
              <a:t> Franca</a:t>
            </a:r>
          </a:p>
          <a:p>
            <a:pPr marL="0" indent="0" algn="ctr">
              <a:buNone/>
            </a:pPr>
            <a:endParaRPr lang="da-DK" dirty="0" smtClean="0"/>
          </a:p>
          <a:p>
            <a:pPr marL="0" indent="0">
              <a:buNone/>
            </a:pPr>
            <a:r>
              <a:rPr lang="en-US" sz="2000" i="1" dirty="0" smtClean="0">
                <a:latin typeface="Cordia New" pitchFamily="34" charset="-34"/>
                <a:ea typeface="BatangChe" pitchFamily="49" charset="-127"/>
                <a:cs typeface="Cordia New" pitchFamily="34" charset="-34"/>
              </a:rPr>
              <a:t>		</a:t>
            </a:r>
            <a:r>
              <a:rPr lang="en-US" sz="2000" b="1" i="1" dirty="0" smtClean="0">
                <a:latin typeface="Cordia New" pitchFamily="34" charset="-34"/>
                <a:ea typeface="BatangChe" pitchFamily="49" charset="-127"/>
                <a:cs typeface="Cordia New" pitchFamily="34" charset="-34"/>
              </a:rPr>
              <a:t>Whether </a:t>
            </a:r>
            <a:r>
              <a:rPr lang="en-US" sz="2000" b="1" i="1" dirty="0">
                <a:latin typeface="Cordia New" pitchFamily="34" charset="-34"/>
                <a:ea typeface="BatangChe" pitchFamily="49" charset="-127"/>
                <a:cs typeface="Cordia New" pitchFamily="34" charset="-34"/>
              </a:rPr>
              <a:t>we say inter </a:t>
            </a:r>
            <a:r>
              <a:rPr lang="en-US" sz="2000" b="1" i="1" dirty="0" err="1" smtClean="0">
                <a:latin typeface="Cordia New" pitchFamily="34" charset="-34"/>
                <a:ea typeface="BatangChe" pitchFamily="49" charset="-127"/>
                <a:cs typeface="Cordia New" pitchFamily="34" charset="-34"/>
              </a:rPr>
              <a:t>homines</a:t>
            </a:r>
            <a:r>
              <a:rPr lang="da-DK" sz="2000" b="1" i="1" dirty="0">
                <a:latin typeface="Cordia New" pitchFamily="34" charset="-34"/>
                <a:ea typeface="BatangChe" pitchFamily="49" charset="-127"/>
                <a:cs typeface="Cordia New" pitchFamily="34" charset="-34"/>
              </a:rPr>
              <a:t> </a:t>
            </a:r>
            <a:r>
              <a:rPr lang="en-US" sz="2000" b="1" i="1" dirty="0" smtClean="0">
                <a:latin typeface="Cordia New" pitchFamily="34" charset="-34"/>
                <a:ea typeface="BatangChe" pitchFamily="49" charset="-127"/>
                <a:cs typeface="Cordia New" pitchFamily="34" charset="-34"/>
              </a:rPr>
              <a:t>or </a:t>
            </a:r>
            <a:r>
              <a:rPr lang="en-US" sz="2000" b="1" i="1" dirty="0">
                <a:latin typeface="Cordia New" pitchFamily="34" charset="-34"/>
                <a:ea typeface="BatangChe" pitchFamily="49" charset="-127"/>
                <a:cs typeface="Cordia New" pitchFamily="34" charset="-34"/>
              </a:rPr>
              <a:t>inter </a:t>
            </a:r>
            <a:r>
              <a:rPr lang="en-US" sz="2000" b="1" i="1" dirty="0" err="1">
                <a:latin typeface="Cordia New" pitchFamily="34" charset="-34"/>
                <a:ea typeface="BatangChe" pitchFamily="49" charset="-127"/>
                <a:cs typeface="Cordia New" pitchFamily="34" charset="-34"/>
              </a:rPr>
              <a:t>hominibus</a:t>
            </a:r>
            <a:r>
              <a:rPr lang="en-US" sz="2000" b="1" i="1" dirty="0">
                <a:latin typeface="Cordia New" pitchFamily="34" charset="-34"/>
                <a:ea typeface="BatangChe" pitchFamily="49" charset="-127"/>
                <a:cs typeface="Cordia New" pitchFamily="34" charset="-34"/>
              </a:rPr>
              <a:t> does </a:t>
            </a:r>
            <a:endParaRPr lang="en-US" sz="2000" b="1" i="1" dirty="0" smtClean="0">
              <a:latin typeface="Cordia New" pitchFamily="34" charset="-34"/>
              <a:ea typeface="BatangChe" pitchFamily="49" charset="-127"/>
              <a:cs typeface="Cordia New" pitchFamily="34" charset="-34"/>
            </a:endParaRPr>
          </a:p>
          <a:p>
            <a:pPr marL="0" indent="0">
              <a:buNone/>
            </a:pPr>
            <a:r>
              <a:rPr lang="en-US" sz="2000" b="1" i="1" dirty="0">
                <a:latin typeface="Cordia New" pitchFamily="34" charset="-34"/>
                <a:ea typeface="BatangChe" pitchFamily="49" charset="-127"/>
                <a:cs typeface="Cordia New" pitchFamily="34" charset="-34"/>
              </a:rPr>
              <a:t>	</a:t>
            </a:r>
            <a:r>
              <a:rPr lang="en-US" sz="2000" b="1" i="1" dirty="0" smtClean="0">
                <a:latin typeface="Cordia New" pitchFamily="34" charset="-34"/>
                <a:ea typeface="BatangChe" pitchFamily="49" charset="-127"/>
                <a:cs typeface="Cordia New" pitchFamily="34" charset="-34"/>
              </a:rPr>
              <a:t>	not </a:t>
            </a:r>
            <a:r>
              <a:rPr lang="en-US" sz="2000" b="1" i="1" dirty="0">
                <a:latin typeface="Cordia New" pitchFamily="34" charset="-34"/>
                <a:ea typeface="BatangChe" pitchFamily="49" charset="-127"/>
                <a:cs typeface="Cordia New" pitchFamily="34" charset="-34"/>
              </a:rPr>
              <a:t>concern a man who only wishes to know the facts. </a:t>
            </a:r>
            <a:endParaRPr lang="en-US" sz="2000" b="1" i="1" dirty="0" smtClean="0">
              <a:latin typeface="Cordia New" pitchFamily="34" charset="-34"/>
              <a:ea typeface="BatangChe" pitchFamily="49" charset="-127"/>
              <a:cs typeface="Cordia New" pitchFamily="34" charset="-34"/>
            </a:endParaRPr>
          </a:p>
          <a:p>
            <a:pPr marL="0" indent="0">
              <a:buNone/>
            </a:pPr>
            <a:r>
              <a:rPr lang="en-US" sz="2000" b="1" i="1" dirty="0">
                <a:latin typeface="Cordia New" pitchFamily="34" charset="-34"/>
                <a:ea typeface="BatangChe" pitchFamily="49" charset="-127"/>
                <a:cs typeface="Cordia New" pitchFamily="34" charset="-34"/>
              </a:rPr>
              <a:t>	</a:t>
            </a:r>
            <a:r>
              <a:rPr lang="en-US" sz="2000" b="1" i="1" dirty="0" smtClean="0">
                <a:latin typeface="Cordia New" pitchFamily="34" charset="-34"/>
                <a:ea typeface="BatangChe" pitchFamily="49" charset="-127"/>
                <a:cs typeface="Cordia New" pitchFamily="34" charset="-34"/>
              </a:rPr>
              <a:t>	And</a:t>
            </a:r>
            <a:r>
              <a:rPr lang="da-DK" sz="2000" b="1" i="1" dirty="0" smtClean="0">
                <a:latin typeface="Cordia New" pitchFamily="34" charset="-34"/>
                <a:ea typeface="BatangChe" pitchFamily="49" charset="-127"/>
                <a:cs typeface="Cordia New" pitchFamily="34" charset="-34"/>
              </a:rPr>
              <a:t> </a:t>
            </a:r>
            <a:r>
              <a:rPr lang="en-US" sz="2000" b="1" i="1" dirty="0" smtClean="0">
                <a:latin typeface="Cordia New" pitchFamily="34" charset="-34"/>
                <a:ea typeface="BatangChe" pitchFamily="49" charset="-127"/>
                <a:cs typeface="Cordia New" pitchFamily="34" charset="-34"/>
              </a:rPr>
              <a:t>likewise</a:t>
            </a:r>
            <a:r>
              <a:rPr lang="en-US" sz="2000" b="1" i="1" dirty="0">
                <a:latin typeface="Cordia New" pitchFamily="34" charset="-34"/>
                <a:ea typeface="BatangChe" pitchFamily="49" charset="-127"/>
                <a:cs typeface="Cordia New" pitchFamily="34" charset="-34"/>
              </a:rPr>
              <a:t>, what is a barbarism but pronouncing a word </a:t>
            </a:r>
            <a:r>
              <a:rPr lang="en-US" sz="2000" b="1" i="1" dirty="0" smtClean="0">
                <a:latin typeface="Cordia New" pitchFamily="34" charset="-34"/>
                <a:ea typeface="BatangChe" pitchFamily="49" charset="-127"/>
                <a:cs typeface="Cordia New" pitchFamily="34" charset="-34"/>
              </a:rPr>
              <a:t>			differently </a:t>
            </a:r>
            <a:r>
              <a:rPr lang="en-US" sz="2000" b="1" i="1" dirty="0">
                <a:latin typeface="Cordia New" pitchFamily="34" charset="-34"/>
                <a:ea typeface="BatangChe" pitchFamily="49" charset="-127"/>
                <a:cs typeface="Cordia New" pitchFamily="34" charset="-34"/>
              </a:rPr>
              <a:t>from those who </a:t>
            </a:r>
            <a:r>
              <a:rPr lang="en-US" sz="2000" b="1" i="1" dirty="0" smtClean="0">
                <a:latin typeface="Cordia New" pitchFamily="34" charset="-34"/>
                <a:ea typeface="BatangChe" pitchFamily="49" charset="-127"/>
                <a:cs typeface="Cordia New" pitchFamily="34" charset="-34"/>
              </a:rPr>
              <a:t>spoke</a:t>
            </a:r>
            <a:r>
              <a:rPr lang="da-DK" sz="2000" b="1" i="1" dirty="0">
                <a:latin typeface="Cordia New" pitchFamily="34" charset="-34"/>
                <a:ea typeface="BatangChe" pitchFamily="49" charset="-127"/>
                <a:cs typeface="Cordia New" pitchFamily="34" charset="-34"/>
              </a:rPr>
              <a:t> </a:t>
            </a:r>
            <a:r>
              <a:rPr lang="en-US" sz="2000" b="1" i="1" dirty="0" smtClean="0">
                <a:latin typeface="Cordia New" pitchFamily="34" charset="-34"/>
                <a:ea typeface="BatangChe" pitchFamily="49" charset="-127"/>
                <a:cs typeface="Cordia New" pitchFamily="34" charset="-34"/>
              </a:rPr>
              <a:t>Latin </a:t>
            </a:r>
            <a:r>
              <a:rPr lang="en-US" sz="2000" b="1" i="1" dirty="0">
                <a:latin typeface="Cordia New" pitchFamily="34" charset="-34"/>
                <a:ea typeface="BatangChe" pitchFamily="49" charset="-127"/>
                <a:cs typeface="Cordia New" pitchFamily="34" charset="-34"/>
              </a:rPr>
              <a:t>before us? (. . .) What is </a:t>
            </a:r>
            <a:r>
              <a:rPr lang="en-US" sz="2000" b="1" i="1" dirty="0" smtClean="0">
                <a:latin typeface="Cordia New" pitchFamily="34" charset="-34"/>
                <a:ea typeface="BatangChe" pitchFamily="49" charset="-127"/>
                <a:cs typeface="Cordia New" pitchFamily="34" charset="-34"/>
              </a:rPr>
              <a:t>			correctness </a:t>
            </a:r>
            <a:r>
              <a:rPr lang="en-US" sz="2000" b="1" i="1" dirty="0">
                <a:latin typeface="Cordia New" pitchFamily="34" charset="-34"/>
                <a:ea typeface="BatangChe" pitchFamily="49" charset="-127"/>
                <a:cs typeface="Cordia New" pitchFamily="34" charset="-34"/>
              </a:rPr>
              <a:t>of diction beyond sustaining usages that </a:t>
            </a:r>
            <a:r>
              <a:rPr lang="en-US" sz="2000" b="1" i="1" dirty="0" smtClean="0">
                <a:latin typeface="Cordia New" pitchFamily="34" charset="-34"/>
                <a:ea typeface="BatangChe" pitchFamily="49" charset="-127"/>
                <a:cs typeface="Cordia New" pitchFamily="34" charset="-34"/>
              </a:rPr>
              <a:t>happen</a:t>
            </a:r>
            <a:r>
              <a:rPr lang="da-DK" sz="2000" b="1" i="1" dirty="0">
                <a:latin typeface="Cordia New" pitchFamily="34" charset="-34"/>
                <a:ea typeface="BatangChe" pitchFamily="49" charset="-127"/>
                <a:cs typeface="Cordia New" pitchFamily="34" charset="-34"/>
              </a:rPr>
              <a:t> </a:t>
            </a:r>
            <a:r>
              <a:rPr lang="da-DK" sz="2000" b="1" i="1" dirty="0" smtClean="0">
                <a:latin typeface="Cordia New" pitchFamily="34" charset="-34"/>
                <a:ea typeface="BatangChe" pitchFamily="49" charset="-127"/>
                <a:cs typeface="Cordia New" pitchFamily="34" charset="-34"/>
              </a:rPr>
              <a:t> t</a:t>
            </a:r>
            <a:r>
              <a:rPr lang="en-US" sz="2000" b="1" i="1" dirty="0" smtClean="0">
                <a:latin typeface="Cordia New" pitchFamily="34" charset="-34"/>
                <a:ea typeface="BatangChe" pitchFamily="49" charset="-127"/>
                <a:cs typeface="Cordia New" pitchFamily="34" charset="-34"/>
              </a:rPr>
              <a:t>o 		be hallowed </a:t>
            </a:r>
            <a:r>
              <a:rPr lang="en-US" sz="2000" b="1" i="1" dirty="0">
                <a:latin typeface="Cordia New" pitchFamily="34" charset="-34"/>
                <a:ea typeface="BatangChe" pitchFamily="49" charset="-127"/>
                <a:cs typeface="Cordia New" pitchFamily="34" charset="-34"/>
              </a:rPr>
              <a:t>by the authority of former speakers? </a:t>
            </a:r>
            <a:endParaRPr lang="en-US" sz="2000" b="1" i="1" dirty="0" smtClean="0">
              <a:latin typeface="Cordia New" pitchFamily="34" charset="-34"/>
              <a:ea typeface="BatangChe" pitchFamily="49" charset="-127"/>
              <a:cs typeface="Cordia New" pitchFamily="34" charset="-34"/>
            </a:endParaRPr>
          </a:p>
          <a:p>
            <a:pPr marL="0" indent="0">
              <a:buNone/>
            </a:pPr>
            <a:endParaRPr lang="en-US" sz="2000" b="1" i="1" dirty="0" smtClean="0">
              <a:latin typeface="Cordia New" pitchFamily="34" charset="-34"/>
              <a:ea typeface="BatangChe" pitchFamily="49" charset="-127"/>
              <a:cs typeface="Cordia New" pitchFamily="34" charset="-34"/>
            </a:endParaRPr>
          </a:p>
          <a:p>
            <a:pPr marL="0" indent="0">
              <a:buNone/>
            </a:pPr>
            <a:r>
              <a:rPr lang="en-US" sz="2000" b="1" i="1" dirty="0">
                <a:latin typeface="Cordia New" pitchFamily="34" charset="-34"/>
                <a:ea typeface="BatangChe" pitchFamily="49" charset="-127"/>
                <a:cs typeface="Cordia New" pitchFamily="34" charset="-34"/>
              </a:rPr>
              <a:t>	</a:t>
            </a:r>
            <a:r>
              <a:rPr lang="en-US" sz="2000" b="1" i="1" dirty="0" smtClean="0">
                <a:latin typeface="Cordia New" pitchFamily="34" charset="-34"/>
                <a:ea typeface="BatangChe" pitchFamily="49" charset="-127"/>
                <a:cs typeface="Cordia New" pitchFamily="34" charset="-34"/>
              </a:rPr>
              <a:t>				(</a:t>
            </a:r>
            <a:r>
              <a:rPr lang="en-US" sz="2000" b="1" i="1" dirty="0" err="1">
                <a:latin typeface="Cordia New" pitchFamily="34" charset="-34"/>
                <a:ea typeface="BatangChe" pitchFamily="49" charset="-127"/>
                <a:cs typeface="Cordia New" pitchFamily="34" charset="-34"/>
              </a:rPr>
              <a:t>Augustinus</a:t>
            </a:r>
            <a:r>
              <a:rPr lang="en-US" sz="2000" b="1" i="1" dirty="0">
                <a:latin typeface="Cordia New" pitchFamily="34" charset="-34"/>
                <a:ea typeface="BatangChe" pitchFamily="49" charset="-127"/>
                <a:cs typeface="Cordia New" pitchFamily="34" charset="-34"/>
              </a:rPr>
              <a:t>, de </a:t>
            </a:r>
            <a:r>
              <a:rPr lang="en-US" sz="2000" b="1" i="1" dirty="0" err="1">
                <a:latin typeface="Cordia New" pitchFamily="34" charset="-34"/>
                <a:ea typeface="BatangChe" pitchFamily="49" charset="-127"/>
                <a:cs typeface="Cordia New" pitchFamily="34" charset="-34"/>
              </a:rPr>
              <a:t>doctrina</a:t>
            </a:r>
            <a:r>
              <a:rPr lang="en-US" sz="2000" b="1" i="1" dirty="0">
                <a:latin typeface="Cordia New" pitchFamily="34" charset="-34"/>
                <a:ea typeface="BatangChe" pitchFamily="49" charset="-127"/>
                <a:cs typeface="Cordia New" pitchFamily="34" charset="-34"/>
              </a:rPr>
              <a:t> </a:t>
            </a:r>
            <a:r>
              <a:rPr lang="en-US" sz="2000" b="1" i="1" dirty="0" err="1" smtClean="0">
                <a:latin typeface="Cordia New" pitchFamily="34" charset="-34"/>
                <a:ea typeface="BatangChe" pitchFamily="49" charset="-127"/>
                <a:cs typeface="Cordia New" pitchFamily="34" charset="-34"/>
              </a:rPr>
              <a:t>christiana</a:t>
            </a:r>
            <a:r>
              <a:rPr lang="en-US" sz="2000" b="1" i="1" dirty="0">
                <a:latin typeface="Cordia New" pitchFamily="34" charset="-34"/>
                <a:ea typeface="BatangChe" pitchFamily="49" charset="-127"/>
                <a:cs typeface="Cordia New" pitchFamily="34" charset="-34"/>
              </a:rPr>
              <a:t>)</a:t>
            </a:r>
            <a:r>
              <a:rPr lang="da-DK" sz="2000" b="1" i="1" dirty="0">
                <a:latin typeface="Cordia New" pitchFamily="34" charset="-34"/>
                <a:ea typeface="BatangChe" pitchFamily="49" charset="-127"/>
                <a:cs typeface="Cordia New" pitchFamily="34" charset="-34"/>
              </a:rPr>
              <a:t/>
            </a:r>
            <a:br>
              <a:rPr lang="da-DK" sz="2000" b="1" i="1" dirty="0">
                <a:latin typeface="Cordia New" pitchFamily="34" charset="-34"/>
                <a:ea typeface="BatangChe" pitchFamily="49" charset="-127"/>
                <a:cs typeface="Cordia New" pitchFamily="34" charset="-34"/>
              </a:rPr>
            </a:br>
            <a:endParaRPr lang="da-DK" sz="2000" b="1" i="1" dirty="0">
              <a:latin typeface="Cordia New" pitchFamily="34" charset="-34"/>
              <a:ea typeface="BatangChe" pitchFamily="49" charset="-127"/>
              <a:cs typeface="Cordia New" pitchFamily="34" charset="-34"/>
            </a:endParaRPr>
          </a:p>
          <a:p>
            <a:r>
              <a:rPr lang="da-DK" sz="1100" dirty="0" smtClean="0"/>
              <a:t>Ulla </a:t>
            </a:r>
            <a:r>
              <a:rPr lang="da-DK" sz="1100" dirty="0" err="1" smtClean="0"/>
              <a:t>gudnason</a:t>
            </a:r>
            <a:r>
              <a:rPr lang="da-DK" sz="1100" dirty="0" smtClean="0"/>
              <a:t>, </a:t>
            </a:r>
            <a:r>
              <a:rPr lang="da-DK" sz="1100" dirty="0" err="1" smtClean="0"/>
              <a:t>Institute</a:t>
            </a:r>
            <a:r>
              <a:rPr lang="da-DK" sz="1100" dirty="0" smtClean="0"/>
              <a:t> for </a:t>
            </a:r>
            <a:r>
              <a:rPr lang="da-DK" sz="1100" dirty="0" err="1" smtClean="0"/>
              <a:t>language</a:t>
            </a:r>
            <a:r>
              <a:rPr lang="da-DK" sz="1100" dirty="0" smtClean="0"/>
              <a:t> and </a:t>
            </a:r>
            <a:r>
              <a:rPr lang="da-DK" sz="1100" dirty="0" err="1" smtClean="0"/>
              <a:t>culture</a:t>
            </a:r>
            <a:r>
              <a:rPr lang="da-DK" sz="1100" dirty="0" smtClean="0"/>
              <a:t>, Royal Danish </a:t>
            </a:r>
            <a:r>
              <a:rPr lang="da-DK" sz="1100" dirty="0" err="1" smtClean="0"/>
              <a:t>Defence</a:t>
            </a:r>
            <a:r>
              <a:rPr lang="da-DK" sz="1100" dirty="0" smtClean="0"/>
              <a:t> College</a:t>
            </a:r>
            <a:endParaRPr lang="da-DK" sz="1100" dirty="0"/>
          </a:p>
        </p:txBody>
      </p:sp>
      <p:sp>
        <p:nvSpPr>
          <p:cNvPr id="2" name="Pladsholder til dato 1"/>
          <p:cNvSpPr>
            <a:spLocks noGrp="1"/>
          </p:cNvSpPr>
          <p:nvPr>
            <p:ph type="dt" sz="half" idx="10"/>
          </p:nvPr>
        </p:nvSpPr>
        <p:spPr/>
        <p:txBody>
          <a:bodyPr/>
          <a:lstStyle/>
          <a:p>
            <a:pPr algn="r"/>
            <a:r>
              <a:rPr lang="da-DK" dirty="0" smtClean="0"/>
              <a:t>Nr. </a:t>
            </a:r>
            <a:fld id="{681E38C8-2004-4DCC-B5FA-EC97836645C3}" type="slidenum">
              <a:rPr lang="da-DK" smtClean="0"/>
              <a:pPr algn="r"/>
              <a:t>1</a:t>
            </a:fld>
            <a:r>
              <a:rPr lang="da-DK" dirty="0" smtClean="0"/>
              <a:t>   </a:t>
            </a:r>
            <a:fld id="{4D360AE3-560C-4CAC-AAC5-345C99F65EE2}" type="datetime1">
              <a:rPr lang="da-DK" smtClean="0"/>
              <a:pPr algn="r"/>
              <a:t>06-05-2013</a:t>
            </a:fld>
            <a:endParaRPr lang="da-DK" dirty="0"/>
          </a:p>
        </p:txBody>
      </p:sp>
    </p:spTree>
    <p:extLst>
      <p:ext uri="{BB962C8B-B14F-4D97-AF65-F5344CB8AC3E}">
        <p14:creationId xmlns:p14="http://schemas.microsoft.com/office/powerpoint/2010/main" val="3711470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10</a:t>
            </a:fld>
            <a:r>
              <a:rPr lang="da-DK" smtClean="0"/>
              <a:t>   </a:t>
            </a:r>
            <a:fld id="{4D360AE3-560C-4CAC-AAC5-345C99F65EE2}" type="datetime1">
              <a:rPr lang="da-DK" smtClean="0"/>
              <a:pPr algn="r"/>
              <a:t>06-05-2013</a:t>
            </a:fld>
            <a:endParaRPr lang="da-DK" dirty="0"/>
          </a:p>
        </p:txBody>
      </p:sp>
      <p:sp>
        <p:nvSpPr>
          <p:cNvPr id="5" name="Pladsholder til tekst 4"/>
          <p:cNvSpPr>
            <a:spLocks noGrp="1"/>
          </p:cNvSpPr>
          <p:nvPr>
            <p:ph type="body" sz="quarter" idx="11"/>
          </p:nvPr>
        </p:nvSpPr>
        <p:spPr>
          <a:xfrm>
            <a:off x="360000" y="723331"/>
            <a:ext cx="8532988" cy="627797"/>
          </a:xfrm>
        </p:spPr>
        <p:txBody>
          <a:bodyPr>
            <a:normAutofit/>
          </a:bodyPr>
          <a:lstStyle/>
          <a:p>
            <a:pPr marL="0" indent="0" algn="ctr">
              <a:buNone/>
            </a:pPr>
            <a:r>
              <a:rPr lang="da-DK" sz="2800" dirty="0">
                <a:solidFill>
                  <a:srgbClr val="00B050"/>
                </a:solidFill>
              </a:rPr>
              <a:t>International </a:t>
            </a:r>
            <a:r>
              <a:rPr lang="da-DK" sz="2800" dirty="0" err="1">
                <a:solidFill>
                  <a:srgbClr val="00B050"/>
                </a:solidFill>
              </a:rPr>
              <a:t>organization</a:t>
            </a:r>
            <a:r>
              <a:rPr lang="da-DK" sz="2800" dirty="0">
                <a:solidFill>
                  <a:srgbClr val="00B050"/>
                </a:solidFill>
              </a:rPr>
              <a:t> and English</a:t>
            </a:r>
          </a:p>
          <a:p>
            <a:pPr marL="0" indent="0">
              <a:buNone/>
            </a:pPr>
            <a:endParaRPr lang="da-DK" sz="1800" dirty="0"/>
          </a:p>
        </p:txBody>
      </p:sp>
      <p:sp>
        <p:nvSpPr>
          <p:cNvPr id="6" name="Pladsholder til tekst 5"/>
          <p:cNvSpPr>
            <a:spLocks noGrp="1"/>
          </p:cNvSpPr>
          <p:nvPr>
            <p:ph type="body" sz="quarter" idx="14"/>
          </p:nvPr>
        </p:nvSpPr>
        <p:spPr/>
        <p:txBody>
          <a:bodyPr/>
          <a:lstStyle/>
          <a:p>
            <a:pPr marL="0" indent="0">
              <a:buNone/>
            </a:pPr>
            <a:r>
              <a:rPr lang="da-DK" dirty="0" smtClean="0"/>
              <a:t>Ehrenreich </a:t>
            </a:r>
            <a:r>
              <a:rPr lang="da-DK" dirty="0" err="1" smtClean="0"/>
              <a:t>studied</a:t>
            </a:r>
            <a:r>
              <a:rPr lang="da-DK" dirty="0" smtClean="0"/>
              <a:t> an international firm as a </a:t>
            </a:r>
            <a:r>
              <a:rPr lang="da-DK" dirty="0" err="1" smtClean="0"/>
              <a:t>discourse</a:t>
            </a:r>
            <a:r>
              <a:rPr lang="da-DK" dirty="0" smtClean="0"/>
              <a:t> </a:t>
            </a:r>
            <a:r>
              <a:rPr lang="da-DK" dirty="0" err="1" smtClean="0"/>
              <a:t>community</a:t>
            </a:r>
            <a:r>
              <a:rPr lang="da-DK" dirty="0" smtClean="0"/>
              <a:t> by </a:t>
            </a:r>
            <a:r>
              <a:rPr lang="da-DK" dirty="0" err="1" smtClean="0"/>
              <a:t>interviewing</a:t>
            </a:r>
            <a:r>
              <a:rPr lang="da-DK" dirty="0" smtClean="0"/>
              <a:t> a </a:t>
            </a:r>
            <a:r>
              <a:rPr lang="da-DK" dirty="0" err="1" smtClean="0"/>
              <a:t>great</a:t>
            </a:r>
            <a:r>
              <a:rPr lang="da-DK" dirty="0" smtClean="0"/>
              <a:t> </a:t>
            </a:r>
            <a:r>
              <a:rPr lang="da-DK" dirty="0" err="1" smtClean="0"/>
              <a:t>number</a:t>
            </a:r>
            <a:r>
              <a:rPr lang="da-DK" dirty="0" smtClean="0"/>
              <a:t> of </a:t>
            </a:r>
            <a:r>
              <a:rPr lang="da-DK" dirty="0" err="1" smtClean="0"/>
              <a:t>employees</a:t>
            </a:r>
            <a:r>
              <a:rPr lang="da-DK" dirty="0" smtClean="0"/>
              <a:t> at </a:t>
            </a:r>
            <a:r>
              <a:rPr lang="da-DK" dirty="0" err="1" smtClean="0"/>
              <a:t>great</a:t>
            </a:r>
            <a:r>
              <a:rPr lang="da-DK" dirty="0" smtClean="0"/>
              <a:t> </a:t>
            </a:r>
            <a:r>
              <a:rPr lang="da-DK" dirty="0" err="1" smtClean="0"/>
              <a:t>lenght</a:t>
            </a:r>
            <a:r>
              <a:rPr lang="da-DK" dirty="0" smtClean="0"/>
              <a:t>. </a:t>
            </a:r>
            <a:r>
              <a:rPr lang="da-DK" dirty="0" err="1" smtClean="0"/>
              <a:t>She</a:t>
            </a:r>
            <a:r>
              <a:rPr lang="da-DK" dirty="0" smtClean="0"/>
              <a:t> </a:t>
            </a:r>
            <a:r>
              <a:rPr lang="da-DK" dirty="0" err="1" smtClean="0"/>
              <a:t>found</a:t>
            </a:r>
            <a:r>
              <a:rPr lang="da-DK" dirty="0" smtClean="0"/>
              <a:t> </a:t>
            </a:r>
            <a:r>
              <a:rPr lang="da-DK" dirty="0" err="1" smtClean="0"/>
              <a:t>that</a:t>
            </a:r>
            <a:r>
              <a:rPr lang="da-DK" dirty="0" smtClean="0"/>
              <a:t> :</a:t>
            </a:r>
          </a:p>
          <a:p>
            <a:pPr marL="457200" indent="-457200">
              <a:buFont typeface="+mj-lt"/>
              <a:buAutoNum type="alphaUcPeriod"/>
            </a:pPr>
            <a:r>
              <a:rPr lang="da-DK" dirty="0" err="1" smtClean="0"/>
              <a:t>Very</a:t>
            </a:r>
            <a:r>
              <a:rPr lang="da-DK" dirty="0" smtClean="0"/>
              <a:t> </a:t>
            </a:r>
            <a:r>
              <a:rPr lang="da-DK" dirty="0" err="1" smtClean="0"/>
              <a:t>relaxed</a:t>
            </a:r>
            <a:r>
              <a:rPr lang="da-DK" dirty="0" smtClean="0"/>
              <a:t> </a:t>
            </a:r>
            <a:r>
              <a:rPr lang="da-DK" dirty="0" err="1" smtClean="0"/>
              <a:t>about</a:t>
            </a:r>
            <a:r>
              <a:rPr lang="da-DK" dirty="0" smtClean="0"/>
              <a:t> the </a:t>
            </a:r>
            <a:r>
              <a:rPr lang="da-DK" dirty="0" err="1" smtClean="0"/>
              <a:t>language</a:t>
            </a:r>
            <a:endParaRPr lang="da-DK" dirty="0" smtClean="0"/>
          </a:p>
          <a:p>
            <a:pPr marL="457200" indent="-457200">
              <a:buFont typeface="+mj-lt"/>
              <a:buAutoNum type="alphaUcPeriod"/>
            </a:pPr>
            <a:r>
              <a:rPr lang="da-DK" dirty="0" err="1" smtClean="0"/>
              <a:t>Developed</a:t>
            </a:r>
            <a:r>
              <a:rPr lang="da-DK" dirty="0" smtClean="0"/>
              <a:t> a </a:t>
            </a:r>
            <a:r>
              <a:rPr lang="da-DK" dirty="0" err="1" smtClean="0"/>
              <a:t>shared</a:t>
            </a:r>
            <a:r>
              <a:rPr lang="da-DK" dirty="0" smtClean="0"/>
              <a:t> </a:t>
            </a:r>
            <a:r>
              <a:rPr lang="da-DK" dirty="0" err="1" smtClean="0"/>
              <a:t>perspective</a:t>
            </a:r>
            <a:r>
              <a:rPr lang="da-DK" dirty="0" smtClean="0"/>
              <a:t> on </a:t>
            </a:r>
            <a:r>
              <a:rPr lang="da-DK" dirty="0" err="1" smtClean="0"/>
              <a:t>what</a:t>
            </a:r>
            <a:r>
              <a:rPr lang="da-DK" dirty="0" smtClean="0"/>
              <a:t> is </a:t>
            </a:r>
            <a:r>
              <a:rPr lang="da-DK" dirty="0" err="1" smtClean="0"/>
              <a:t>appropriate</a:t>
            </a:r>
            <a:endParaRPr lang="da-DK" dirty="0" smtClean="0"/>
          </a:p>
          <a:p>
            <a:pPr marL="457200" indent="-457200">
              <a:buFont typeface="+mj-lt"/>
              <a:buAutoNum type="alphaUcPeriod"/>
            </a:pPr>
            <a:r>
              <a:rPr lang="da-DK" dirty="0" smtClean="0"/>
              <a:t>Have en </a:t>
            </a:r>
            <a:r>
              <a:rPr lang="da-DK" dirty="0" err="1" smtClean="0"/>
              <a:t>enterprise</a:t>
            </a:r>
            <a:r>
              <a:rPr lang="da-DK" dirty="0" smtClean="0"/>
              <a:t> </a:t>
            </a:r>
            <a:r>
              <a:rPr lang="da-DK" dirty="0" err="1" smtClean="0"/>
              <a:t>related</a:t>
            </a:r>
            <a:r>
              <a:rPr lang="da-DK" dirty="0" smtClean="0"/>
              <a:t> and </a:t>
            </a:r>
            <a:r>
              <a:rPr lang="da-DK" dirty="0" err="1" smtClean="0"/>
              <a:t>efficiency</a:t>
            </a:r>
            <a:r>
              <a:rPr lang="da-DK" dirty="0" smtClean="0"/>
              <a:t> </a:t>
            </a:r>
            <a:r>
              <a:rPr lang="da-DK" dirty="0" err="1" smtClean="0"/>
              <a:t>governed</a:t>
            </a:r>
            <a:r>
              <a:rPr lang="da-DK" dirty="0" smtClean="0"/>
              <a:t> </a:t>
            </a:r>
            <a:r>
              <a:rPr lang="da-DK" dirty="0" err="1" smtClean="0"/>
              <a:t>notion</a:t>
            </a:r>
            <a:r>
              <a:rPr lang="da-DK" dirty="0" smtClean="0"/>
              <a:t> of </a:t>
            </a:r>
            <a:r>
              <a:rPr lang="da-DK" dirty="0" err="1" smtClean="0"/>
              <a:t>appropriateness</a:t>
            </a:r>
            <a:endParaRPr lang="da-DK" dirty="0" smtClean="0"/>
          </a:p>
          <a:p>
            <a:pPr marL="457200" indent="-457200">
              <a:buFont typeface="+mj-lt"/>
              <a:buAutoNum type="alphaUcPeriod"/>
            </a:pPr>
            <a:r>
              <a:rPr lang="da-DK" dirty="0" err="1" smtClean="0"/>
              <a:t>Testing</a:t>
            </a:r>
            <a:r>
              <a:rPr lang="da-DK" dirty="0" smtClean="0"/>
              <a:t> an </a:t>
            </a:r>
            <a:r>
              <a:rPr lang="da-DK" dirty="0" err="1" smtClean="0"/>
              <a:t>applicant</a:t>
            </a:r>
            <a:r>
              <a:rPr lang="da-DK" dirty="0" smtClean="0"/>
              <a:t> </a:t>
            </a:r>
            <a:r>
              <a:rPr lang="da-DK" dirty="0" err="1" smtClean="0"/>
              <a:t>was</a:t>
            </a:r>
            <a:r>
              <a:rPr lang="da-DK" dirty="0" smtClean="0"/>
              <a:t> done by </a:t>
            </a:r>
            <a:r>
              <a:rPr lang="da-DK" dirty="0" err="1" smtClean="0"/>
              <a:t>asking</a:t>
            </a:r>
            <a:r>
              <a:rPr lang="da-DK" dirty="0" smtClean="0"/>
              <a:t> a </a:t>
            </a:r>
            <a:r>
              <a:rPr lang="da-DK" dirty="0" err="1" smtClean="0"/>
              <a:t>few</a:t>
            </a:r>
            <a:r>
              <a:rPr lang="da-DK" dirty="0" smtClean="0"/>
              <a:t> </a:t>
            </a:r>
            <a:r>
              <a:rPr lang="da-DK" dirty="0" err="1" smtClean="0"/>
              <a:t>questions</a:t>
            </a:r>
            <a:r>
              <a:rPr lang="da-DK" dirty="0" smtClean="0"/>
              <a:t> </a:t>
            </a:r>
            <a:r>
              <a:rPr lang="da-DK" dirty="0" err="1" smtClean="0"/>
              <a:t>during</a:t>
            </a:r>
            <a:r>
              <a:rPr lang="da-DK" dirty="0" smtClean="0"/>
              <a:t> </a:t>
            </a:r>
            <a:r>
              <a:rPr lang="da-DK" dirty="0" err="1" smtClean="0"/>
              <a:t>job-interview</a:t>
            </a:r>
            <a:endParaRPr lang="da-DK" dirty="0" smtClean="0"/>
          </a:p>
          <a:p>
            <a:pPr marL="457200" indent="-457200">
              <a:buFont typeface="+mj-lt"/>
              <a:buAutoNum type="alphaUcPeriod"/>
            </a:pPr>
            <a:r>
              <a:rPr lang="da-DK" dirty="0" err="1" smtClean="0"/>
              <a:t>They</a:t>
            </a:r>
            <a:r>
              <a:rPr lang="da-DK" dirty="0" smtClean="0"/>
              <a:t> </a:t>
            </a:r>
            <a:r>
              <a:rPr lang="da-DK" dirty="0" err="1" smtClean="0"/>
              <a:t>are</a:t>
            </a:r>
            <a:r>
              <a:rPr lang="da-DK" dirty="0" smtClean="0"/>
              <a:t> </a:t>
            </a:r>
            <a:r>
              <a:rPr lang="da-DK" dirty="0" err="1" smtClean="0"/>
              <a:t>functioning</a:t>
            </a:r>
            <a:r>
              <a:rPr lang="da-DK" dirty="0" smtClean="0"/>
              <a:t> as </a:t>
            </a:r>
            <a:r>
              <a:rPr lang="da-DK" dirty="0" err="1" smtClean="0"/>
              <a:t>creative</a:t>
            </a:r>
            <a:r>
              <a:rPr lang="da-DK" dirty="0" smtClean="0"/>
              <a:t> </a:t>
            </a:r>
            <a:r>
              <a:rPr lang="da-DK" dirty="0" err="1" smtClean="0"/>
              <a:t>change</a:t>
            </a:r>
            <a:r>
              <a:rPr lang="da-DK" dirty="0" smtClean="0"/>
              <a:t> agents of the </a:t>
            </a:r>
            <a:r>
              <a:rPr lang="da-DK" dirty="0" err="1" smtClean="0"/>
              <a:t>language</a:t>
            </a:r>
            <a:endParaRPr lang="da-DK" dirty="0" smtClean="0"/>
          </a:p>
          <a:p>
            <a:pPr marL="457200" indent="-457200">
              <a:buFont typeface="+mj-lt"/>
              <a:buAutoNum type="alphaUcPeriod"/>
            </a:pPr>
            <a:r>
              <a:rPr lang="da-DK" dirty="0" err="1" smtClean="0"/>
              <a:t>They</a:t>
            </a:r>
            <a:r>
              <a:rPr lang="da-DK" dirty="0" smtClean="0"/>
              <a:t> </a:t>
            </a:r>
            <a:r>
              <a:rPr lang="da-DK" dirty="0" err="1" smtClean="0"/>
              <a:t>actually</a:t>
            </a:r>
            <a:r>
              <a:rPr lang="da-DK" dirty="0" smtClean="0"/>
              <a:t> </a:t>
            </a:r>
            <a:r>
              <a:rPr lang="da-DK" dirty="0" err="1" smtClean="0"/>
              <a:t>like</a:t>
            </a:r>
            <a:r>
              <a:rPr lang="da-DK" dirty="0" smtClean="0"/>
              <a:t> </a:t>
            </a:r>
            <a:r>
              <a:rPr lang="da-DK" dirty="0" err="1" smtClean="0"/>
              <a:t>this</a:t>
            </a:r>
            <a:r>
              <a:rPr lang="da-DK" dirty="0" smtClean="0"/>
              <a:t> </a:t>
            </a:r>
            <a:r>
              <a:rPr lang="da-DK" dirty="0" err="1" smtClean="0"/>
              <a:t>authentic</a:t>
            </a:r>
            <a:r>
              <a:rPr lang="da-DK" dirty="0" smtClean="0"/>
              <a:t> </a:t>
            </a:r>
            <a:r>
              <a:rPr lang="da-DK" dirty="0" err="1" smtClean="0"/>
              <a:t>mess</a:t>
            </a:r>
            <a:r>
              <a:rPr lang="da-DK" dirty="0" smtClean="0"/>
              <a:t> of </a:t>
            </a:r>
            <a:r>
              <a:rPr lang="da-DK" dirty="0" err="1" smtClean="0"/>
              <a:t>cultures</a:t>
            </a:r>
            <a:r>
              <a:rPr lang="da-DK" dirty="0" smtClean="0"/>
              <a:t> and </a:t>
            </a:r>
            <a:r>
              <a:rPr lang="da-DK" dirty="0" err="1" smtClean="0"/>
              <a:t>language</a:t>
            </a:r>
            <a:endParaRPr lang="da-DK" dirty="0" smtClean="0"/>
          </a:p>
          <a:p>
            <a:pPr marL="457200" indent="-457200">
              <a:buFont typeface="+mj-lt"/>
              <a:buAutoNum type="alphaUcPeriod"/>
            </a:pPr>
            <a:endParaRPr lang="da-DK" dirty="0"/>
          </a:p>
          <a:p>
            <a:pPr marL="457200" indent="-457200">
              <a:buFont typeface="+mj-lt"/>
              <a:buAutoNum type="alphaUcPeriod"/>
            </a:pPr>
            <a:endParaRPr lang="da-DK" dirty="0" smtClean="0"/>
          </a:p>
        </p:txBody>
      </p:sp>
    </p:spTree>
    <p:extLst>
      <p:ext uri="{BB962C8B-B14F-4D97-AF65-F5344CB8AC3E}">
        <p14:creationId xmlns:p14="http://schemas.microsoft.com/office/powerpoint/2010/main" val="601312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11</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endParaRPr lang="da-DK"/>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lstStyle/>
          <a:p>
            <a:r>
              <a:rPr lang="da-DK" dirty="0" smtClean="0"/>
              <a:t>Ehrenreichs research-design </a:t>
            </a:r>
            <a:r>
              <a:rPr lang="da-DK" dirty="0" err="1" smtClean="0"/>
              <a:t>might</a:t>
            </a:r>
            <a:r>
              <a:rPr lang="da-DK" dirty="0" smtClean="0"/>
              <a:t> </a:t>
            </a:r>
            <a:r>
              <a:rPr lang="da-DK" dirty="0" err="1" smtClean="0"/>
              <a:t>be</a:t>
            </a:r>
            <a:r>
              <a:rPr lang="da-DK" dirty="0" smtClean="0"/>
              <a:t> </a:t>
            </a:r>
            <a:r>
              <a:rPr lang="da-DK" dirty="0" err="1" smtClean="0"/>
              <a:t>used</a:t>
            </a:r>
            <a:r>
              <a:rPr lang="da-DK" dirty="0" smtClean="0"/>
              <a:t> as a model for </a:t>
            </a:r>
            <a:r>
              <a:rPr lang="da-DK" dirty="0" err="1" smtClean="0"/>
              <a:t>researching</a:t>
            </a:r>
            <a:r>
              <a:rPr lang="da-DK" dirty="0" smtClean="0"/>
              <a:t> </a:t>
            </a:r>
            <a:r>
              <a:rPr lang="da-DK" dirty="0" err="1" smtClean="0"/>
              <a:t>what</a:t>
            </a:r>
            <a:r>
              <a:rPr lang="da-DK" dirty="0" smtClean="0"/>
              <a:t> NATO speak is . Her </a:t>
            </a:r>
            <a:r>
              <a:rPr lang="da-DK" dirty="0" err="1" smtClean="0"/>
              <a:t>method</a:t>
            </a:r>
            <a:r>
              <a:rPr lang="da-DK" dirty="0" smtClean="0"/>
              <a:t> </a:t>
            </a:r>
            <a:r>
              <a:rPr lang="da-DK" dirty="0" err="1" smtClean="0"/>
              <a:t>was</a:t>
            </a:r>
            <a:r>
              <a:rPr lang="da-DK" dirty="0" smtClean="0"/>
              <a:t> an </a:t>
            </a:r>
            <a:r>
              <a:rPr lang="da-DK" dirty="0" err="1" smtClean="0"/>
              <a:t>ethnographic</a:t>
            </a:r>
            <a:r>
              <a:rPr lang="da-DK" dirty="0" smtClean="0"/>
              <a:t> </a:t>
            </a:r>
            <a:r>
              <a:rPr lang="da-DK" dirty="0" err="1" smtClean="0"/>
              <a:t>multi-method</a:t>
            </a:r>
            <a:r>
              <a:rPr lang="da-DK" dirty="0" smtClean="0"/>
              <a:t> approach in </a:t>
            </a:r>
            <a:r>
              <a:rPr lang="da-DK" dirty="0" err="1" smtClean="0"/>
              <a:t>collecting</a:t>
            </a:r>
            <a:r>
              <a:rPr lang="da-DK" dirty="0" smtClean="0"/>
              <a:t> </a:t>
            </a:r>
            <a:r>
              <a:rPr lang="da-DK" dirty="0" err="1" smtClean="0"/>
              <a:t>material</a:t>
            </a:r>
            <a:endParaRPr lang="da-DK" sz="1600" dirty="0"/>
          </a:p>
          <a:p>
            <a:pPr marL="0" indent="0">
              <a:buNone/>
            </a:pPr>
            <a:endParaRPr lang="da-DK" sz="1600" dirty="0"/>
          </a:p>
          <a:p>
            <a:pPr marL="685800" lvl="1">
              <a:buFont typeface="+mj-lt"/>
              <a:buAutoNum type="arabicPeriod"/>
            </a:pPr>
            <a:r>
              <a:rPr lang="da-DK" sz="2000" dirty="0"/>
              <a:t>28 in-</a:t>
            </a:r>
            <a:r>
              <a:rPr lang="da-DK" sz="2000" dirty="0" err="1"/>
              <a:t>depth</a:t>
            </a:r>
            <a:r>
              <a:rPr lang="da-DK" sz="2000" dirty="0"/>
              <a:t> interviews</a:t>
            </a:r>
          </a:p>
          <a:p>
            <a:pPr marL="685800" lvl="1">
              <a:buFont typeface="+mj-lt"/>
              <a:buAutoNum type="arabicPeriod"/>
            </a:pPr>
            <a:r>
              <a:rPr lang="da-DK" sz="2000" dirty="0"/>
              <a:t>observation </a:t>
            </a:r>
            <a:r>
              <a:rPr lang="da-DK" sz="2000" dirty="0" smtClean="0"/>
              <a:t>of meetings , video-</a:t>
            </a:r>
            <a:r>
              <a:rPr lang="da-DK" sz="2000" dirty="0" err="1" smtClean="0"/>
              <a:t>conferences</a:t>
            </a:r>
            <a:r>
              <a:rPr lang="da-DK" sz="2000" dirty="0" smtClean="0"/>
              <a:t>, </a:t>
            </a:r>
            <a:r>
              <a:rPr lang="da-DK" sz="2000" dirty="0" err="1" smtClean="0"/>
              <a:t>dinner</a:t>
            </a:r>
            <a:r>
              <a:rPr lang="da-DK" sz="2000" dirty="0" smtClean="0"/>
              <a:t> parties</a:t>
            </a:r>
            <a:endParaRPr lang="da-DK" sz="2000" dirty="0"/>
          </a:p>
          <a:p>
            <a:pPr marL="685800" lvl="1">
              <a:buFont typeface="+mj-lt"/>
              <a:buAutoNum type="arabicPeriod"/>
            </a:pPr>
            <a:r>
              <a:rPr lang="da-DK" sz="2000" dirty="0" err="1" smtClean="0"/>
              <a:t>She</a:t>
            </a:r>
            <a:r>
              <a:rPr lang="da-DK" sz="2000" dirty="0" smtClean="0"/>
              <a:t> </a:t>
            </a:r>
            <a:r>
              <a:rPr lang="da-DK" sz="2000" dirty="0" err="1" smtClean="0"/>
              <a:t>followed</a:t>
            </a:r>
            <a:r>
              <a:rPr lang="da-DK" sz="2000" dirty="0" smtClean="0"/>
              <a:t> </a:t>
            </a:r>
            <a:r>
              <a:rPr lang="da-DK" sz="2000" dirty="0" err="1" smtClean="0"/>
              <a:t>two</a:t>
            </a:r>
            <a:r>
              <a:rPr lang="da-DK" sz="2000" dirty="0" smtClean="0"/>
              <a:t> </a:t>
            </a:r>
            <a:r>
              <a:rPr lang="da-DK" sz="2000" dirty="0" err="1" smtClean="0"/>
              <a:t>executives</a:t>
            </a:r>
            <a:r>
              <a:rPr lang="da-DK" sz="2000" dirty="0" smtClean="0"/>
              <a:t> </a:t>
            </a:r>
            <a:r>
              <a:rPr lang="da-DK" sz="2000" dirty="0" err="1" smtClean="0"/>
              <a:t>around</a:t>
            </a:r>
            <a:r>
              <a:rPr lang="da-DK" sz="2000" dirty="0" smtClean="0"/>
              <a:t> for a </a:t>
            </a:r>
            <a:r>
              <a:rPr lang="da-DK" sz="2000" dirty="0" err="1" smtClean="0"/>
              <a:t>whole</a:t>
            </a:r>
            <a:r>
              <a:rPr lang="da-DK" sz="2000" dirty="0" smtClean="0"/>
              <a:t> </a:t>
            </a:r>
            <a:r>
              <a:rPr lang="da-DK" sz="2000" dirty="0" err="1" smtClean="0"/>
              <a:t>day</a:t>
            </a:r>
            <a:endParaRPr lang="da-DK" sz="2000" dirty="0"/>
          </a:p>
          <a:p>
            <a:pPr marL="685800" lvl="1">
              <a:buFont typeface="+mj-lt"/>
              <a:buAutoNum type="arabicPeriod"/>
            </a:pPr>
            <a:r>
              <a:rPr lang="da-DK" sz="2000" dirty="0"/>
              <a:t>300 </a:t>
            </a:r>
            <a:r>
              <a:rPr lang="da-DK" sz="2000" dirty="0" err="1" smtClean="0"/>
              <a:t>minutes</a:t>
            </a:r>
            <a:r>
              <a:rPr lang="da-DK" sz="2000" dirty="0" smtClean="0"/>
              <a:t> of </a:t>
            </a:r>
            <a:r>
              <a:rPr lang="da-DK" sz="2000" dirty="0" err="1" smtClean="0"/>
              <a:t>recording</a:t>
            </a:r>
            <a:r>
              <a:rPr lang="da-DK" sz="2000" dirty="0" smtClean="0"/>
              <a:t> of </a:t>
            </a:r>
            <a:r>
              <a:rPr lang="da-DK" sz="2000" dirty="0" err="1" smtClean="0"/>
              <a:t>telephone</a:t>
            </a:r>
            <a:r>
              <a:rPr lang="da-DK" sz="2000" dirty="0" smtClean="0"/>
              <a:t> </a:t>
            </a:r>
            <a:r>
              <a:rPr lang="da-DK" sz="2000" dirty="0" err="1" smtClean="0"/>
              <a:t>calls</a:t>
            </a:r>
            <a:r>
              <a:rPr lang="da-DK" sz="2000" dirty="0" smtClean="0"/>
              <a:t>, meetings, video-</a:t>
            </a:r>
            <a:r>
              <a:rPr lang="da-DK" sz="2000" dirty="0" err="1" smtClean="0"/>
              <a:t>conferences</a:t>
            </a:r>
            <a:r>
              <a:rPr lang="da-DK" sz="2000" dirty="0" smtClean="0"/>
              <a:t>, </a:t>
            </a:r>
            <a:r>
              <a:rPr lang="da-DK" sz="2000" dirty="0" err="1" smtClean="0"/>
              <a:t>speeches</a:t>
            </a:r>
            <a:endParaRPr lang="da-DK" sz="2000" dirty="0" smtClean="0"/>
          </a:p>
          <a:p>
            <a:pPr marL="685800" lvl="1">
              <a:buFont typeface="+mj-lt"/>
              <a:buAutoNum type="arabicPeriod"/>
            </a:pPr>
            <a:r>
              <a:rPr lang="da-DK" sz="2000" dirty="0" err="1" smtClean="0"/>
              <a:t>She</a:t>
            </a:r>
            <a:r>
              <a:rPr lang="da-DK" sz="2000" dirty="0" smtClean="0"/>
              <a:t> </a:t>
            </a:r>
            <a:r>
              <a:rPr lang="da-DK" sz="2000" dirty="0" err="1" smtClean="0"/>
              <a:t>spent</a:t>
            </a:r>
            <a:r>
              <a:rPr lang="da-DK" sz="2000" dirty="0" smtClean="0"/>
              <a:t> 30 </a:t>
            </a:r>
            <a:r>
              <a:rPr lang="da-DK" sz="2000" dirty="0" err="1" smtClean="0"/>
              <a:t>days</a:t>
            </a:r>
            <a:r>
              <a:rPr lang="da-DK" sz="2000" dirty="0" smtClean="0"/>
              <a:t> in the </a:t>
            </a:r>
            <a:r>
              <a:rPr lang="da-DK" sz="2000" dirty="0" err="1" smtClean="0"/>
              <a:t>corporation’s</a:t>
            </a:r>
            <a:r>
              <a:rPr lang="da-DK" sz="2000" dirty="0" smtClean="0"/>
              <a:t> </a:t>
            </a:r>
            <a:r>
              <a:rPr lang="da-DK" sz="2000" dirty="0" err="1" smtClean="0"/>
              <a:t>headquarters</a:t>
            </a:r>
            <a:r>
              <a:rPr lang="da-DK" sz="2000" dirty="0" smtClean="0"/>
              <a:t>.</a:t>
            </a:r>
            <a:endParaRPr lang="da-DK" sz="2000" dirty="0"/>
          </a:p>
        </p:txBody>
      </p:sp>
    </p:spTree>
    <p:extLst>
      <p:ext uri="{BB962C8B-B14F-4D97-AF65-F5344CB8AC3E}">
        <p14:creationId xmlns:p14="http://schemas.microsoft.com/office/powerpoint/2010/main" val="1758478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12</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pPr marL="0" indent="0" algn="ctr">
              <a:buNone/>
            </a:pPr>
            <a:r>
              <a:rPr lang="da-DK" sz="2800" dirty="0" smtClean="0">
                <a:solidFill>
                  <a:srgbClr val="00B050"/>
                </a:solidFill>
              </a:rPr>
              <a:t>The </a:t>
            </a:r>
            <a:r>
              <a:rPr lang="da-DK" sz="2800" dirty="0" err="1" smtClean="0">
                <a:solidFill>
                  <a:srgbClr val="00B050"/>
                </a:solidFill>
              </a:rPr>
              <a:t>politics</a:t>
            </a:r>
            <a:r>
              <a:rPr lang="da-DK" sz="2800" dirty="0" smtClean="0">
                <a:solidFill>
                  <a:srgbClr val="00B050"/>
                </a:solidFill>
              </a:rPr>
              <a:t> of English as </a:t>
            </a:r>
            <a:r>
              <a:rPr lang="da-DK" sz="2800" dirty="0" err="1" smtClean="0">
                <a:solidFill>
                  <a:srgbClr val="00B050"/>
                </a:solidFill>
              </a:rPr>
              <a:t>Lingua</a:t>
            </a:r>
            <a:r>
              <a:rPr lang="da-DK" sz="2800" dirty="0" smtClean="0">
                <a:solidFill>
                  <a:srgbClr val="00B050"/>
                </a:solidFill>
              </a:rPr>
              <a:t> </a:t>
            </a:r>
            <a:r>
              <a:rPr lang="da-DK" sz="2800" dirty="0" err="1" smtClean="0">
                <a:solidFill>
                  <a:srgbClr val="00B050"/>
                </a:solidFill>
              </a:rPr>
              <a:t>FraNca</a:t>
            </a:r>
            <a:endParaRPr lang="da-DK" sz="2800" dirty="0">
              <a:solidFill>
                <a:srgbClr val="00B050"/>
              </a:solidFill>
            </a:endParaRPr>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a:xfrm>
            <a:off x="1655379" y="2727434"/>
            <a:ext cx="5533697" cy="3151248"/>
          </a:xfrm>
        </p:spPr>
        <p:txBody>
          <a:bodyPr>
            <a:normAutofit/>
          </a:bodyPr>
          <a:lstStyle/>
          <a:p>
            <a:pPr marL="457200" indent="-457200">
              <a:buFont typeface="+mj-lt"/>
              <a:buAutoNum type="alphaUcPeriod"/>
            </a:pPr>
            <a:r>
              <a:rPr lang="da-DK" dirty="0"/>
              <a:t>Language and </a:t>
            </a:r>
            <a:r>
              <a:rPr lang="da-DK" dirty="0" smtClean="0"/>
              <a:t>Power</a:t>
            </a:r>
          </a:p>
          <a:p>
            <a:pPr marL="457200" indent="-457200">
              <a:buFont typeface="+mj-lt"/>
              <a:buAutoNum type="alphaUcPeriod"/>
            </a:pPr>
            <a:r>
              <a:rPr lang="da-DK" dirty="0" smtClean="0"/>
              <a:t>English as </a:t>
            </a:r>
            <a:r>
              <a:rPr lang="da-DK" dirty="0" err="1" smtClean="0"/>
              <a:t>imperialistic</a:t>
            </a:r>
            <a:r>
              <a:rPr lang="da-DK" dirty="0" smtClean="0"/>
              <a:t> </a:t>
            </a:r>
            <a:r>
              <a:rPr lang="da-DK" dirty="0" err="1" smtClean="0"/>
              <a:t>endeavour</a:t>
            </a:r>
            <a:endParaRPr lang="da-DK" dirty="0"/>
          </a:p>
          <a:p>
            <a:pPr marL="457200" indent="-457200">
              <a:buFont typeface="+mj-lt"/>
              <a:buAutoNum type="alphaUcPeriod"/>
            </a:pPr>
            <a:r>
              <a:rPr lang="da-DK" dirty="0" err="1" smtClean="0"/>
              <a:t>Disempower</a:t>
            </a:r>
            <a:r>
              <a:rPr lang="da-DK" dirty="0" smtClean="0"/>
              <a:t> the </a:t>
            </a:r>
            <a:r>
              <a:rPr lang="da-DK" dirty="0" err="1" smtClean="0"/>
              <a:t>native</a:t>
            </a:r>
            <a:r>
              <a:rPr lang="da-DK" dirty="0" smtClean="0"/>
              <a:t> speakers</a:t>
            </a:r>
          </a:p>
          <a:p>
            <a:pPr marL="457200" indent="-457200">
              <a:buFont typeface="+mj-lt"/>
              <a:buAutoNum type="alphaUcPeriod"/>
            </a:pPr>
            <a:r>
              <a:rPr lang="da-DK" dirty="0" smtClean="0"/>
              <a:t>The backlash</a:t>
            </a:r>
            <a:endParaRPr lang="da-DK" dirty="0"/>
          </a:p>
        </p:txBody>
      </p:sp>
    </p:spTree>
    <p:extLst>
      <p:ext uri="{BB962C8B-B14F-4D97-AF65-F5344CB8AC3E}">
        <p14:creationId xmlns:p14="http://schemas.microsoft.com/office/powerpoint/2010/main" val="84339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13</a:t>
            </a:fld>
            <a:r>
              <a:rPr lang="da-DK" smtClean="0"/>
              <a:t>   </a:t>
            </a:r>
            <a:fld id="{4D360AE3-560C-4CAC-AAC5-345C99F65EE2}" type="datetime1">
              <a:rPr lang="da-DK" smtClean="0"/>
              <a:pPr algn="r"/>
              <a:t>06-05-2013</a:t>
            </a:fld>
            <a:endParaRPr lang="da-DK" dirty="0"/>
          </a:p>
        </p:txBody>
      </p:sp>
      <p:sp>
        <p:nvSpPr>
          <p:cNvPr id="6" name="Pladsholder til indhold 5"/>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a:xfrm>
            <a:off x="360363" y="1882775"/>
            <a:ext cx="7545680" cy="1577877"/>
          </a:xfrm>
        </p:spPr>
        <p:txBody>
          <a:bodyPr>
            <a:normAutofit/>
          </a:bodyPr>
          <a:lstStyle/>
          <a:p>
            <a:pPr marL="0" lvl="1" indent="0" algn="ctr">
              <a:spcBef>
                <a:spcPts val="0"/>
              </a:spcBef>
              <a:buNone/>
              <a:tabLst/>
            </a:pPr>
            <a:r>
              <a:rPr lang="da-DK" sz="2000" dirty="0" err="1" smtClean="0"/>
              <a:t>Why</a:t>
            </a:r>
            <a:r>
              <a:rPr lang="da-DK" sz="2000" dirty="0" smtClean="0"/>
              <a:t> Latin </a:t>
            </a:r>
            <a:r>
              <a:rPr lang="da-DK" sz="2000" dirty="0" err="1" smtClean="0"/>
              <a:t>Worked</a:t>
            </a:r>
            <a:endParaRPr lang="da-DK" sz="2000" dirty="0" smtClean="0"/>
          </a:p>
          <a:p>
            <a:pPr marL="0" lvl="1" indent="0" algn="ctr">
              <a:spcBef>
                <a:spcPts val="0"/>
              </a:spcBef>
              <a:buNone/>
              <a:tabLst/>
            </a:pPr>
            <a:endParaRPr lang="da-DK" sz="2000" dirty="0"/>
          </a:p>
        </p:txBody>
      </p:sp>
      <p:sp>
        <p:nvSpPr>
          <p:cNvPr id="7" name="Pladsholder til tekst 6"/>
          <p:cNvSpPr>
            <a:spLocks noGrp="1"/>
          </p:cNvSpPr>
          <p:nvPr>
            <p:ph type="body" sz="quarter" idx="15"/>
          </p:nvPr>
        </p:nvSpPr>
        <p:spPr>
          <a:xfrm>
            <a:off x="379828" y="3910818"/>
            <a:ext cx="8076336" cy="1824112"/>
          </a:xfrm>
        </p:spPr>
        <p:txBody>
          <a:bodyPr>
            <a:normAutofit/>
          </a:bodyPr>
          <a:lstStyle/>
          <a:p>
            <a:pPr marL="0" indent="0" algn="ctr">
              <a:buNone/>
            </a:pPr>
            <a:r>
              <a:rPr lang="da-DK" sz="2800" dirty="0" err="1" smtClean="0">
                <a:solidFill>
                  <a:srgbClr val="00B050"/>
                </a:solidFill>
              </a:rPr>
              <a:t>What</a:t>
            </a:r>
            <a:r>
              <a:rPr lang="da-DK" sz="2800" dirty="0" smtClean="0">
                <a:solidFill>
                  <a:srgbClr val="00B050"/>
                </a:solidFill>
              </a:rPr>
              <a:t> to do with </a:t>
            </a:r>
            <a:r>
              <a:rPr lang="da-DK" sz="2800" dirty="0" err="1" smtClean="0">
                <a:solidFill>
                  <a:srgbClr val="00B050"/>
                </a:solidFill>
              </a:rPr>
              <a:t>our</a:t>
            </a:r>
            <a:r>
              <a:rPr lang="da-DK" sz="2800" dirty="0" smtClean="0">
                <a:solidFill>
                  <a:srgbClr val="00B050"/>
                </a:solidFill>
              </a:rPr>
              <a:t> latter-</a:t>
            </a:r>
            <a:r>
              <a:rPr lang="da-DK" sz="2800" dirty="0" err="1" smtClean="0">
                <a:solidFill>
                  <a:srgbClr val="00B050"/>
                </a:solidFill>
              </a:rPr>
              <a:t>day</a:t>
            </a:r>
            <a:r>
              <a:rPr lang="da-DK" sz="2800" dirty="0" smtClean="0">
                <a:solidFill>
                  <a:srgbClr val="00B050"/>
                </a:solidFill>
              </a:rPr>
              <a:t> </a:t>
            </a:r>
            <a:r>
              <a:rPr lang="da-DK" sz="2800" dirty="0" err="1" smtClean="0">
                <a:solidFill>
                  <a:srgbClr val="00B050"/>
                </a:solidFill>
              </a:rPr>
              <a:t>lingua</a:t>
            </a:r>
            <a:r>
              <a:rPr lang="da-DK" sz="2800" dirty="0" smtClean="0">
                <a:solidFill>
                  <a:srgbClr val="00B050"/>
                </a:solidFill>
              </a:rPr>
              <a:t> Franca ?</a:t>
            </a:r>
            <a:endParaRPr lang="da-DK" sz="2800" dirty="0"/>
          </a:p>
        </p:txBody>
      </p:sp>
      <p:sp>
        <p:nvSpPr>
          <p:cNvPr id="3" name="Pladsholder til tekst 2"/>
          <p:cNvSpPr>
            <a:spLocks noGrp="1"/>
          </p:cNvSpPr>
          <p:nvPr>
            <p:ph type="body" sz="quarter" idx="11"/>
          </p:nvPr>
        </p:nvSpPr>
        <p:spPr/>
        <p:txBody>
          <a:bodyPr>
            <a:normAutofit fontScale="32500" lnSpcReduction="20000"/>
          </a:bodyPr>
          <a:lstStyle/>
          <a:p>
            <a:pPr marL="0" indent="0">
              <a:buNone/>
            </a:pPr>
            <a:endParaRPr lang="da-DK" dirty="0"/>
          </a:p>
          <a:p>
            <a:pPr marL="0" indent="0" algn="ctr">
              <a:buNone/>
            </a:pPr>
            <a:r>
              <a:rPr lang="da-DK" sz="8600" dirty="0" smtClean="0">
                <a:solidFill>
                  <a:srgbClr val="00B050"/>
                </a:solidFill>
              </a:rPr>
              <a:t>Latin versus English</a:t>
            </a:r>
            <a:endParaRPr lang="da-DK" sz="8600" dirty="0">
              <a:solidFill>
                <a:srgbClr val="00B050"/>
              </a:solidFill>
            </a:endParaRPr>
          </a:p>
        </p:txBody>
      </p:sp>
    </p:spTree>
    <p:extLst>
      <p:ext uri="{BB962C8B-B14F-4D97-AF65-F5344CB8AC3E}">
        <p14:creationId xmlns:p14="http://schemas.microsoft.com/office/powerpoint/2010/main" val="2987186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14</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endParaRPr lang="da-DK"/>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lstStyle/>
          <a:p>
            <a:pPr algn="ctr"/>
            <a:r>
              <a:rPr lang="da-DK" sz="2400" dirty="0"/>
              <a:t>Final </a:t>
            </a:r>
            <a:r>
              <a:rPr lang="da-DK" sz="2400" dirty="0" err="1"/>
              <a:t>remark</a:t>
            </a:r>
            <a:r>
              <a:rPr lang="da-DK" sz="2400" dirty="0"/>
              <a:t> </a:t>
            </a:r>
          </a:p>
          <a:p>
            <a:pPr marL="0" indent="0">
              <a:spcBef>
                <a:spcPts val="0"/>
              </a:spcBef>
              <a:buNone/>
              <a:defRPr/>
            </a:pPr>
            <a:r>
              <a:rPr lang="da-DK" dirty="0" err="1"/>
              <a:t>What</a:t>
            </a:r>
            <a:r>
              <a:rPr lang="da-DK" dirty="0"/>
              <a:t> do </a:t>
            </a:r>
            <a:r>
              <a:rPr lang="da-DK" dirty="0" err="1"/>
              <a:t>you</a:t>
            </a:r>
            <a:r>
              <a:rPr lang="da-DK" dirty="0"/>
              <a:t> all </a:t>
            </a:r>
            <a:r>
              <a:rPr lang="da-DK" dirty="0" err="1"/>
              <a:t>think</a:t>
            </a:r>
            <a:r>
              <a:rPr lang="da-DK" dirty="0"/>
              <a:t> ?  I just </a:t>
            </a:r>
            <a:r>
              <a:rPr lang="da-DK" dirty="0" err="1"/>
              <a:t>wanted</a:t>
            </a:r>
            <a:r>
              <a:rPr lang="da-DK" dirty="0"/>
              <a:t> to </a:t>
            </a:r>
            <a:r>
              <a:rPr lang="da-DK" dirty="0" err="1"/>
              <a:t>illustrate</a:t>
            </a:r>
            <a:r>
              <a:rPr lang="da-DK" dirty="0"/>
              <a:t> </a:t>
            </a:r>
            <a:r>
              <a:rPr lang="da-DK" dirty="0" err="1"/>
              <a:t>how</a:t>
            </a:r>
            <a:r>
              <a:rPr lang="da-DK" dirty="0"/>
              <a:t> </a:t>
            </a:r>
            <a:r>
              <a:rPr lang="da-DK" dirty="0" err="1"/>
              <a:t>can</a:t>
            </a:r>
            <a:r>
              <a:rPr lang="da-DK" dirty="0"/>
              <a:t> </a:t>
            </a:r>
            <a:r>
              <a:rPr lang="da-DK" dirty="0" err="1"/>
              <a:t>we</a:t>
            </a:r>
            <a:r>
              <a:rPr lang="da-DK" dirty="0"/>
              <a:t> look at it. Did </a:t>
            </a:r>
            <a:r>
              <a:rPr lang="da-DK" dirty="0" err="1"/>
              <a:t>you</a:t>
            </a:r>
            <a:r>
              <a:rPr lang="da-DK" dirty="0"/>
              <a:t> </a:t>
            </a:r>
            <a:r>
              <a:rPr lang="da-DK" dirty="0" err="1"/>
              <a:t>get</a:t>
            </a:r>
            <a:r>
              <a:rPr lang="da-DK" dirty="0"/>
              <a:t> </a:t>
            </a:r>
            <a:r>
              <a:rPr lang="da-DK" dirty="0" err="1"/>
              <a:t>what</a:t>
            </a:r>
            <a:r>
              <a:rPr lang="da-DK" dirty="0"/>
              <a:t> </a:t>
            </a:r>
            <a:r>
              <a:rPr lang="da-DK" dirty="0" err="1"/>
              <a:t>was</a:t>
            </a:r>
            <a:r>
              <a:rPr lang="da-DK" dirty="0"/>
              <a:t> I </a:t>
            </a:r>
            <a:r>
              <a:rPr lang="da-DK" dirty="0" err="1"/>
              <a:t>saying</a:t>
            </a:r>
            <a:r>
              <a:rPr lang="da-DK" dirty="0"/>
              <a:t>?</a:t>
            </a:r>
          </a:p>
          <a:p>
            <a:pPr marL="0" indent="0">
              <a:spcBef>
                <a:spcPts val="0"/>
              </a:spcBef>
              <a:buNone/>
              <a:defRPr/>
            </a:pPr>
            <a:r>
              <a:rPr lang="da-DK" dirty="0"/>
              <a:t>The </a:t>
            </a:r>
            <a:r>
              <a:rPr lang="da-DK" dirty="0" err="1"/>
              <a:t>teachers</a:t>
            </a:r>
            <a:r>
              <a:rPr lang="da-DK" dirty="0"/>
              <a:t> and testers of The </a:t>
            </a:r>
            <a:r>
              <a:rPr lang="da-DK" dirty="0" err="1"/>
              <a:t>Military</a:t>
            </a:r>
            <a:r>
              <a:rPr lang="da-DK" dirty="0"/>
              <a:t> English has to </a:t>
            </a:r>
            <a:r>
              <a:rPr lang="da-DK" dirty="0" err="1"/>
              <a:t>rethink</a:t>
            </a:r>
            <a:r>
              <a:rPr lang="da-DK" dirty="0"/>
              <a:t> </a:t>
            </a:r>
            <a:r>
              <a:rPr lang="da-DK" dirty="0" err="1"/>
              <a:t>their</a:t>
            </a:r>
            <a:r>
              <a:rPr lang="da-DK" dirty="0"/>
              <a:t> </a:t>
            </a:r>
            <a:r>
              <a:rPr lang="da-DK" dirty="0" err="1"/>
              <a:t>practices</a:t>
            </a:r>
            <a:r>
              <a:rPr lang="da-DK" dirty="0"/>
              <a:t>. Even </a:t>
            </a:r>
            <a:r>
              <a:rPr lang="da-DK" dirty="0" err="1"/>
              <a:t>those</a:t>
            </a:r>
            <a:r>
              <a:rPr lang="da-DK" dirty="0"/>
              <a:t> of </a:t>
            </a:r>
            <a:r>
              <a:rPr lang="da-DK" dirty="0" err="1"/>
              <a:t>us</a:t>
            </a:r>
            <a:r>
              <a:rPr lang="da-DK" dirty="0"/>
              <a:t> </a:t>
            </a:r>
            <a:r>
              <a:rPr lang="da-DK" dirty="0" err="1"/>
              <a:t>which</a:t>
            </a:r>
            <a:r>
              <a:rPr lang="da-DK" dirty="0"/>
              <a:t> </a:t>
            </a:r>
            <a:r>
              <a:rPr lang="da-DK" dirty="0" err="1"/>
              <a:t>are</a:t>
            </a:r>
            <a:r>
              <a:rPr lang="da-DK" dirty="0"/>
              <a:t> </a:t>
            </a:r>
            <a:r>
              <a:rPr lang="da-DK" dirty="0" err="1"/>
              <a:t>here</a:t>
            </a:r>
            <a:r>
              <a:rPr lang="da-DK" dirty="0"/>
              <a:t> </a:t>
            </a:r>
            <a:r>
              <a:rPr lang="da-DK" dirty="0" err="1"/>
              <a:t>today</a:t>
            </a:r>
            <a:r>
              <a:rPr lang="da-DK" dirty="0"/>
              <a:t>.</a:t>
            </a:r>
          </a:p>
          <a:p>
            <a:pPr marL="0" indent="0">
              <a:spcBef>
                <a:spcPts val="0"/>
              </a:spcBef>
              <a:buNone/>
              <a:defRPr/>
            </a:pPr>
            <a:r>
              <a:rPr lang="da-DK" dirty="0"/>
              <a:t>All </a:t>
            </a:r>
            <a:r>
              <a:rPr lang="da-DK" dirty="0" err="1"/>
              <a:t>this</a:t>
            </a:r>
            <a:r>
              <a:rPr lang="da-DK" dirty="0"/>
              <a:t> is </a:t>
            </a:r>
            <a:r>
              <a:rPr lang="da-DK" dirty="0" err="1"/>
              <a:t>very</a:t>
            </a:r>
            <a:r>
              <a:rPr lang="da-DK" dirty="0"/>
              <a:t> </a:t>
            </a:r>
            <a:r>
              <a:rPr lang="da-DK" dirty="0" err="1"/>
              <a:t>interesting</a:t>
            </a:r>
            <a:r>
              <a:rPr lang="da-DK" dirty="0"/>
              <a:t> to </a:t>
            </a:r>
            <a:r>
              <a:rPr lang="da-DK" dirty="0" err="1"/>
              <a:t>discuss</a:t>
            </a:r>
            <a:r>
              <a:rPr lang="da-DK" dirty="0"/>
              <a:t> </a:t>
            </a:r>
            <a:r>
              <a:rPr lang="da-DK" dirty="0" err="1"/>
              <a:t>about</a:t>
            </a:r>
            <a:r>
              <a:rPr lang="da-DK" dirty="0"/>
              <a:t>, </a:t>
            </a:r>
            <a:r>
              <a:rPr lang="da-DK" dirty="0" err="1"/>
              <a:t>no</a:t>
            </a:r>
            <a:r>
              <a:rPr lang="da-DK" dirty="0"/>
              <a:t>! </a:t>
            </a:r>
          </a:p>
          <a:p>
            <a:endParaRPr lang="da-DK" sz="3200" dirty="0"/>
          </a:p>
          <a:p>
            <a:endParaRPr lang="da-DK" dirty="0"/>
          </a:p>
        </p:txBody>
      </p:sp>
    </p:spTree>
    <p:extLst>
      <p:ext uri="{BB962C8B-B14F-4D97-AF65-F5344CB8AC3E}">
        <p14:creationId xmlns:p14="http://schemas.microsoft.com/office/powerpoint/2010/main" val="248881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15</a:t>
            </a:fld>
            <a:r>
              <a:rPr lang="da-DK" smtClean="0"/>
              <a:t>   </a:t>
            </a:r>
            <a:fld id="{4D360AE3-560C-4CAC-AAC5-345C99F65EE2}" type="datetime1">
              <a:rPr lang="da-DK" smtClean="0"/>
              <a:pPr algn="r"/>
              <a:t>06-05-2013</a:t>
            </a:fld>
            <a:endParaRPr lang="da-DK" dirty="0"/>
          </a:p>
        </p:txBody>
      </p:sp>
      <p:sp>
        <p:nvSpPr>
          <p:cNvPr id="5" name="Pladsholder til tekst 4"/>
          <p:cNvSpPr>
            <a:spLocks noGrp="1"/>
          </p:cNvSpPr>
          <p:nvPr>
            <p:ph type="body" sz="quarter" idx="14"/>
          </p:nvPr>
        </p:nvSpPr>
        <p:spPr>
          <a:xfrm>
            <a:off x="360362" y="1450848"/>
            <a:ext cx="8532625" cy="4412069"/>
          </a:xfrm>
        </p:spPr>
        <p:txBody>
          <a:bodyPr/>
          <a:lstStyle/>
          <a:p>
            <a:pPr marL="0" indent="0" algn="ctr">
              <a:buNone/>
            </a:pPr>
            <a:r>
              <a:rPr lang="da-DK" sz="2400" dirty="0" smtClean="0"/>
              <a:t>The </a:t>
            </a:r>
            <a:r>
              <a:rPr lang="da-DK" sz="2400" dirty="0" err="1" smtClean="0"/>
              <a:t>floor</a:t>
            </a:r>
            <a:r>
              <a:rPr lang="da-DK" sz="2400" dirty="0" smtClean="0"/>
              <a:t> is </a:t>
            </a:r>
            <a:r>
              <a:rPr lang="da-DK" sz="2400" dirty="0" err="1" smtClean="0"/>
              <a:t>yours</a:t>
            </a:r>
            <a:r>
              <a:rPr lang="da-DK" sz="2400" dirty="0" smtClean="0"/>
              <a:t> !</a:t>
            </a:r>
          </a:p>
          <a:p>
            <a:endParaRPr lang="da-DK" dirty="0" smtClean="0"/>
          </a:p>
          <a:p>
            <a:endParaRPr lang="da-DK" dirty="0"/>
          </a:p>
          <a:p>
            <a:endParaRPr lang="da-DK" dirty="0" smtClean="0"/>
          </a:p>
          <a:p>
            <a:endParaRPr lang="da-DK" dirty="0"/>
          </a:p>
          <a:p>
            <a:endParaRPr lang="da-DK" dirty="0" smtClean="0"/>
          </a:p>
        </p:txBody>
      </p:sp>
      <p:pic>
        <p:nvPicPr>
          <p:cNvPr id="7" name="Billed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2493" y="2329734"/>
            <a:ext cx="1999489" cy="1681203"/>
          </a:xfrm>
          <a:prstGeom prst="rect">
            <a:avLst/>
          </a:prstGeom>
        </p:spPr>
      </p:pic>
      <p:pic>
        <p:nvPicPr>
          <p:cNvPr id="8" name="Billed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55236" y="3112423"/>
            <a:ext cx="2667000" cy="1524000"/>
          </a:xfrm>
          <a:prstGeom prst="rect">
            <a:avLst/>
          </a:prstGeom>
        </p:spPr>
      </p:pic>
      <p:sp>
        <p:nvSpPr>
          <p:cNvPr id="9" name="Pladsholder til indhold 8"/>
          <p:cNvSpPr>
            <a:spLocks noGrp="1"/>
          </p:cNvSpPr>
          <p:nvPr>
            <p:ph sz="quarter" idx="13"/>
          </p:nvPr>
        </p:nvSpPr>
        <p:spPr/>
        <p:txBody>
          <a:bodyPr/>
          <a:lstStyle/>
          <a:p>
            <a:endParaRPr lang="da-DK"/>
          </a:p>
        </p:txBody>
      </p:sp>
    </p:spTree>
    <p:extLst>
      <p:ext uri="{BB962C8B-B14F-4D97-AF65-F5344CB8AC3E}">
        <p14:creationId xmlns:p14="http://schemas.microsoft.com/office/powerpoint/2010/main" val="1823707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16</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a:xfrm>
            <a:off x="360000" y="1181527"/>
            <a:ext cx="8532988" cy="565080"/>
          </a:xfrm>
        </p:spPr>
        <p:txBody>
          <a:bodyPr anchor="ctr" anchorCtr="0"/>
          <a:lstStyle/>
          <a:p>
            <a:endParaRPr lang="da-DK" sz="3200" dirty="0"/>
          </a:p>
          <a:p>
            <a:endParaRPr lang="da-DK" sz="2800" dirty="0" smtClean="0"/>
          </a:p>
          <a:p>
            <a:endParaRPr lang="da-DK" sz="2800" dirty="0"/>
          </a:p>
          <a:p>
            <a:endParaRPr lang="da-DK" sz="2800" dirty="0" smtClean="0"/>
          </a:p>
          <a:p>
            <a:endParaRPr lang="da-DK" sz="2800" dirty="0"/>
          </a:p>
          <a:p>
            <a:endParaRPr lang="da-DK" sz="2800" dirty="0" smtClean="0"/>
          </a:p>
          <a:p>
            <a:endParaRPr lang="da-DK" sz="2800" dirty="0"/>
          </a:p>
          <a:p>
            <a:pPr algn="ctr"/>
            <a:r>
              <a:rPr lang="da-DK" sz="2800" dirty="0" smtClean="0"/>
              <a:t>		</a:t>
            </a:r>
            <a:r>
              <a:rPr lang="da-DK" sz="2800" dirty="0" err="1" smtClean="0"/>
              <a:t>Bibliography</a:t>
            </a:r>
            <a:r>
              <a:rPr lang="da-DK" sz="2800" dirty="0" smtClean="0"/>
              <a:t>								</a:t>
            </a:r>
          </a:p>
          <a:p>
            <a:endParaRPr lang="da-DK" sz="2800" dirty="0"/>
          </a:p>
          <a:p>
            <a:endParaRPr lang="da-DK" sz="2800" dirty="0" smtClean="0"/>
          </a:p>
          <a:p>
            <a:endParaRPr lang="da-DK" sz="2800" dirty="0"/>
          </a:p>
          <a:p>
            <a:endParaRPr lang="da-DK" sz="2800" dirty="0" smtClean="0"/>
          </a:p>
          <a:p>
            <a:endParaRPr lang="da-DK" dirty="0"/>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a:xfrm>
            <a:off x="278169" y="2188395"/>
            <a:ext cx="8532625" cy="3503487"/>
          </a:xfrm>
        </p:spPr>
        <p:txBody>
          <a:bodyPr>
            <a:normAutofit/>
          </a:bodyPr>
          <a:lstStyle/>
          <a:p>
            <a:pPr marL="685800" lvl="1" indent="-285750"/>
            <a:r>
              <a:rPr lang="da-DK" sz="1400" dirty="0"/>
              <a:t>Journal of English as a </a:t>
            </a:r>
            <a:r>
              <a:rPr lang="da-DK" sz="1400" dirty="0" err="1"/>
              <a:t>Lingua</a:t>
            </a:r>
            <a:r>
              <a:rPr lang="da-DK" sz="1400" dirty="0"/>
              <a:t> Franca (</a:t>
            </a:r>
            <a:r>
              <a:rPr lang="da-DK" sz="1400" dirty="0" err="1"/>
              <a:t>Vol</a:t>
            </a:r>
            <a:r>
              <a:rPr lang="da-DK" sz="1400" dirty="0"/>
              <a:t> 1 and 2, 2011 and 2012</a:t>
            </a:r>
            <a:r>
              <a:rPr lang="da-DK" sz="1400" dirty="0" smtClean="0"/>
              <a:t>)</a:t>
            </a:r>
            <a:r>
              <a:rPr lang="da-DK" sz="1400" dirty="0"/>
              <a:t> </a:t>
            </a:r>
            <a:endParaRPr lang="da-DK" sz="1400" dirty="0" smtClean="0"/>
          </a:p>
          <a:p>
            <a:pPr marL="685800" lvl="1" indent="-285750"/>
            <a:r>
              <a:rPr lang="da-DK" sz="1400" dirty="0" smtClean="0"/>
              <a:t>World </a:t>
            </a:r>
            <a:r>
              <a:rPr lang="da-DK" sz="1400" dirty="0" err="1"/>
              <a:t>Englishes</a:t>
            </a:r>
            <a:r>
              <a:rPr lang="da-DK" sz="1400" dirty="0"/>
              <a:t> (the journal)</a:t>
            </a:r>
          </a:p>
          <a:p>
            <a:pPr marL="685800" lvl="1" indent="-285750"/>
            <a:r>
              <a:rPr lang="da-DK" sz="1400" dirty="0" smtClean="0"/>
              <a:t>Berns, Margie  : World </a:t>
            </a:r>
            <a:r>
              <a:rPr lang="da-DK" sz="1400" dirty="0" err="1" smtClean="0"/>
              <a:t>Englishes</a:t>
            </a:r>
            <a:r>
              <a:rPr lang="da-DK" sz="1400" dirty="0" smtClean="0"/>
              <a:t>, English as a </a:t>
            </a:r>
            <a:r>
              <a:rPr lang="da-DK" sz="1400" dirty="0" err="1" smtClean="0"/>
              <a:t>lingua</a:t>
            </a:r>
            <a:r>
              <a:rPr lang="da-DK" sz="1400" dirty="0" smtClean="0"/>
              <a:t> </a:t>
            </a:r>
            <a:r>
              <a:rPr lang="da-DK" sz="1400" dirty="0" err="1" smtClean="0"/>
              <a:t>franca</a:t>
            </a:r>
            <a:r>
              <a:rPr lang="da-DK" sz="1400" dirty="0" smtClean="0"/>
              <a:t>, and </a:t>
            </a:r>
            <a:r>
              <a:rPr lang="da-DK" sz="1400" dirty="0" err="1" smtClean="0"/>
              <a:t>intelligibility</a:t>
            </a:r>
            <a:r>
              <a:rPr lang="da-DK" sz="1400" dirty="0" smtClean="0"/>
              <a:t> in the journal World </a:t>
            </a:r>
            <a:r>
              <a:rPr lang="da-DK" sz="1400" dirty="0" err="1" smtClean="0"/>
              <a:t>Englishes</a:t>
            </a:r>
            <a:r>
              <a:rPr lang="da-DK" sz="1400" dirty="0" smtClean="0"/>
              <a:t> (</a:t>
            </a:r>
            <a:r>
              <a:rPr lang="da-DK" sz="1400" dirty="0" err="1" smtClean="0"/>
              <a:t>vol</a:t>
            </a:r>
            <a:r>
              <a:rPr lang="da-DK" sz="1400" dirty="0" smtClean="0"/>
              <a:t> 27, no3/4 2008) </a:t>
            </a:r>
            <a:r>
              <a:rPr lang="da-DK" sz="1400" dirty="0" err="1" smtClean="0"/>
              <a:t>interesting</a:t>
            </a:r>
            <a:r>
              <a:rPr lang="da-DK" sz="1400" dirty="0" smtClean="0"/>
              <a:t> </a:t>
            </a:r>
            <a:r>
              <a:rPr lang="da-DK" sz="1400" dirty="0" err="1" smtClean="0"/>
              <a:t>critique</a:t>
            </a:r>
            <a:r>
              <a:rPr lang="da-DK" sz="1400" dirty="0" smtClean="0"/>
              <a:t> of </a:t>
            </a:r>
            <a:r>
              <a:rPr lang="da-DK" sz="1400" dirty="0" err="1" smtClean="0"/>
              <a:t>Jenkins’s</a:t>
            </a:r>
            <a:r>
              <a:rPr lang="da-DK" sz="1400" dirty="0" smtClean="0"/>
              <a:t> </a:t>
            </a:r>
            <a:r>
              <a:rPr lang="da-DK" sz="1400" dirty="0" err="1" smtClean="0"/>
              <a:t>phonological</a:t>
            </a:r>
            <a:r>
              <a:rPr lang="da-DK" sz="1400" dirty="0" smtClean="0"/>
              <a:t> </a:t>
            </a:r>
            <a:r>
              <a:rPr lang="da-DK" sz="1400" dirty="0" err="1" smtClean="0"/>
              <a:t>ideology</a:t>
            </a:r>
            <a:endParaRPr lang="da-DK" sz="1400" dirty="0" smtClean="0"/>
          </a:p>
          <a:p>
            <a:pPr marL="685800" lvl="1" indent="-285750"/>
            <a:r>
              <a:rPr lang="da-DK" sz="1400" dirty="0" err="1" smtClean="0"/>
              <a:t>Byram</a:t>
            </a:r>
            <a:r>
              <a:rPr lang="da-DK" sz="1400" dirty="0" smtClean="0"/>
              <a:t>, Michael</a:t>
            </a:r>
            <a:r>
              <a:rPr lang="da-DK" sz="1400" dirty="0"/>
              <a:t> :  </a:t>
            </a:r>
            <a:r>
              <a:rPr lang="da-DK" sz="1400" dirty="0" err="1"/>
              <a:t>Teaching</a:t>
            </a:r>
            <a:r>
              <a:rPr lang="da-DK" sz="1400" dirty="0"/>
              <a:t> and </a:t>
            </a:r>
            <a:r>
              <a:rPr lang="da-DK" sz="1400" dirty="0" err="1"/>
              <a:t>Assessing</a:t>
            </a:r>
            <a:r>
              <a:rPr lang="da-DK" sz="1400" dirty="0"/>
              <a:t> </a:t>
            </a:r>
            <a:r>
              <a:rPr lang="da-DK" sz="1400" dirty="0" err="1"/>
              <a:t>Intercultural</a:t>
            </a:r>
            <a:r>
              <a:rPr lang="da-DK" sz="1400" dirty="0"/>
              <a:t> </a:t>
            </a:r>
            <a:r>
              <a:rPr lang="da-DK" sz="1400" dirty="0" err="1"/>
              <a:t>Communicative</a:t>
            </a:r>
            <a:r>
              <a:rPr lang="da-DK" sz="1400" dirty="0"/>
              <a:t> </a:t>
            </a:r>
            <a:r>
              <a:rPr lang="da-DK" sz="1400" dirty="0" err="1"/>
              <a:t>Competenc</a:t>
            </a:r>
            <a:r>
              <a:rPr lang="da-DK" sz="1400" dirty="0"/>
              <a:t>   </a:t>
            </a:r>
            <a:r>
              <a:rPr lang="da-DK" sz="1400" dirty="0" smtClean="0"/>
              <a:t>Multilingual </a:t>
            </a:r>
            <a:r>
              <a:rPr lang="da-DK" sz="1400" dirty="0" err="1"/>
              <a:t>Matters</a:t>
            </a:r>
            <a:r>
              <a:rPr lang="da-DK" sz="1400" dirty="0"/>
              <a:t>, </a:t>
            </a:r>
            <a:r>
              <a:rPr lang="da-DK" sz="1400" dirty="0" err="1"/>
              <a:t>Clevedon</a:t>
            </a:r>
            <a:r>
              <a:rPr lang="da-DK" sz="1400" dirty="0"/>
              <a:t>, 1997 </a:t>
            </a:r>
            <a:endParaRPr lang="da-DK" sz="1400" dirty="0" smtClean="0"/>
          </a:p>
          <a:p>
            <a:pPr marL="685800" lvl="1" indent="-285750"/>
            <a:r>
              <a:rPr lang="da-DK" sz="1400" dirty="0" smtClean="0"/>
              <a:t>Davies, Alan: </a:t>
            </a:r>
            <a:r>
              <a:rPr lang="da-DK" sz="1400" dirty="0"/>
              <a:t>The Native Speaker: </a:t>
            </a:r>
            <a:r>
              <a:rPr lang="da-DK" sz="1400" dirty="0" err="1"/>
              <a:t>Myth</a:t>
            </a:r>
            <a:r>
              <a:rPr lang="da-DK" sz="1400" dirty="0"/>
              <a:t> and Reality (i serien </a:t>
            </a:r>
            <a:r>
              <a:rPr lang="da-DK" sz="1400" dirty="0" err="1"/>
              <a:t>Bilingual</a:t>
            </a:r>
            <a:r>
              <a:rPr lang="da-DK" sz="1400" dirty="0"/>
              <a:t> Education and </a:t>
            </a:r>
            <a:r>
              <a:rPr lang="da-DK" sz="1400" dirty="0" err="1"/>
              <a:t>Bilingualism</a:t>
            </a:r>
            <a:r>
              <a:rPr lang="da-DK" sz="1400" dirty="0"/>
              <a:t>, </a:t>
            </a:r>
            <a:r>
              <a:rPr lang="da-DK" sz="1400" dirty="0" err="1"/>
              <a:t>nr</a:t>
            </a:r>
            <a:r>
              <a:rPr lang="da-DK" sz="1400" dirty="0"/>
              <a:t> 38)(ed Colin Baker and </a:t>
            </a:r>
            <a:r>
              <a:rPr lang="da-DK" sz="1400" dirty="0" err="1"/>
              <a:t>Navncy</a:t>
            </a:r>
            <a:r>
              <a:rPr lang="da-DK" sz="1400" dirty="0"/>
              <a:t> H </a:t>
            </a:r>
            <a:r>
              <a:rPr lang="da-DK" sz="1400" dirty="0" err="1"/>
              <a:t>Hornberger</a:t>
            </a:r>
            <a:r>
              <a:rPr lang="da-DK" sz="1400" dirty="0"/>
              <a:t>) Cromwell Press. Great Britain  </a:t>
            </a:r>
            <a:r>
              <a:rPr lang="da-DK" sz="1400" dirty="0" smtClean="0"/>
              <a:t>2003</a:t>
            </a:r>
          </a:p>
          <a:p>
            <a:pPr marL="685800" lvl="1" indent="-285750"/>
            <a:r>
              <a:rPr lang="da-DK" sz="1400" dirty="0" err="1" smtClean="0"/>
              <a:t>Dovring</a:t>
            </a:r>
            <a:r>
              <a:rPr lang="da-DK" sz="1400" dirty="0"/>
              <a:t>, Karin: English as </a:t>
            </a:r>
            <a:r>
              <a:rPr lang="da-DK" sz="1400" dirty="0" err="1"/>
              <a:t>Lingua</a:t>
            </a:r>
            <a:r>
              <a:rPr lang="da-DK" sz="1400" dirty="0"/>
              <a:t> Franca. Double Talk in Global </a:t>
            </a:r>
            <a:r>
              <a:rPr lang="da-DK" sz="1400" dirty="0" err="1"/>
              <a:t>Persuasion</a:t>
            </a:r>
            <a:r>
              <a:rPr lang="da-DK" sz="1400" dirty="0"/>
              <a:t> (Westport, CT, 1997) </a:t>
            </a:r>
            <a:endParaRPr lang="da-DK" sz="1400" dirty="0" smtClean="0"/>
          </a:p>
          <a:p>
            <a:pPr marL="685800" lvl="1" indent="-285750"/>
            <a:r>
              <a:rPr lang="da-DK" sz="1400" dirty="0" smtClean="0"/>
              <a:t>Ehrenreich</a:t>
            </a:r>
            <a:r>
              <a:rPr lang="da-DK" sz="1400" dirty="0"/>
              <a:t>: </a:t>
            </a:r>
            <a:r>
              <a:rPr lang="da-DK" sz="1400" dirty="0" smtClean="0"/>
              <a:t>English </a:t>
            </a:r>
            <a:r>
              <a:rPr lang="da-DK" sz="1400" dirty="0"/>
              <a:t>as </a:t>
            </a:r>
            <a:r>
              <a:rPr lang="da-DK" sz="1400" dirty="0" err="1"/>
              <a:t>Lingua</a:t>
            </a:r>
            <a:r>
              <a:rPr lang="da-DK" sz="1400" dirty="0"/>
              <a:t> Franca in International Corporations </a:t>
            </a:r>
            <a:r>
              <a:rPr lang="da-DK" sz="1400" dirty="0" smtClean="0"/>
              <a:t>(in </a:t>
            </a:r>
            <a:r>
              <a:rPr lang="da-DK" sz="1400" dirty="0" err="1"/>
              <a:t>Mauranen</a:t>
            </a:r>
            <a:r>
              <a:rPr lang="da-DK" sz="1400" dirty="0"/>
              <a:t> </a:t>
            </a:r>
            <a:r>
              <a:rPr lang="da-DK" sz="1400" dirty="0" smtClean="0"/>
              <a:t>2009)</a:t>
            </a:r>
            <a:endParaRPr lang="da-DK" sz="1400" dirty="0"/>
          </a:p>
          <a:p>
            <a:pPr marL="685800" lvl="1" indent="-285750"/>
            <a:r>
              <a:rPr lang="da-DK" sz="1400" dirty="0" err="1" smtClean="0"/>
              <a:t>Graddol</a:t>
            </a:r>
            <a:r>
              <a:rPr lang="da-DK" sz="1400" dirty="0" smtClean="0"/>
              <a:t> </a:t>
            </a:r>
            <a:r>
              <a:rPr lang="da-DK" sz="1400" dirty="0"/>
              <a:t>: English </a:t>
            </a:r>
            <a:r>
              <a:rPr lang="da-DK" sz="1400" dirty="0" err="1"/>
              <a:t>Next</a:t>
            </a:r>
            <a:r>
              <a:rPr lang="da-DK" sz="1400" dirty="0"/>
              <a:t> (</a:t>
            </a:r>
            <a:r>
              <a:rPr lang="da-DK" sz="1400" dirty="0" err="1"/>
              <a:t>downloadable</a:t>
            </a:r>
            <a:r>
              <a:rPr lang="da-DK" sz="1400" dirty="0"/>
              <a:t> from the British </a:t>
            </a:r>
            <a:r>
              <a:rPr lang="da-DK" sz="1400" dirty="0" err="1"/>
              <a:t>Council</a:t>
            </a:r>
            <a:r>
              <a:rPr lang="da-DK" sz="1400" dirty="0"/>
              <a:t>)</a:t>
            </a:r>
          </a:p>
          <a:p>
            <a:pPr marL="400050" lvl="1" indent="0">
              <a:buNone/>
            </a:pPr>
            <a:endParaRPr lang="da-DK" sz="1400" dirty="0"/>
          </a:p>
          <a:p>
            <a:pPr marL="400050" lvl="1" indent="0">
              <a:buNone/>
            </a:pPr>
            <a:endParaRPr lang="da-DK" dirty="0"/>
          </a:p>
          <a:p>
            <a:endParaRPr lang="da-DK" dirty="0"/>
          </a:p>
        </p:txBody>
      </p:sp>
    </p:spTree>
    <p:extLst>
      <p:ext uri="{BB962C8B-B14F-4D97-AF65-F5344CB8AC3E}">
        <p14:creationId xmlns:p14="http://schemas.microsoft.com/office/powerpoint/2010/main" val="1372059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17</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endParaRPr lang="da-DK"/>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noAutofit/>
          </a:bodyPr>
          <a:lstStyle/>
          <a:p>
            <a:r>
              <a:rPr lang="da-DK" sz="1600" dirty="0" err="1" smtClean="0">
                <a:latin typeface="+mn-lt"/>
              </a:rPr>
              <a:t>Jenkins</a:t>
            </a:r>
            <a:r>
              <a:rPr lang="da-DK" sz="1600" dirty="0" smtClean="0">
                <a:latin typeface="+mn-lt"/>
              </a:rPr>
              <a:t>, Jennifer: </a:t>
            </a:r>
            <a:r>
              <a:rPr lang="da-DK" sz="1600" dirty="0" err="1" smtClean="0">
                <a:latin typeface="+mn-lt"/>
              </a:rPr>
              <a:t>Phonology</a:t>
            </a:r>
            <a:r>
              <a:rPr lang="da-DK" sz="1600" dirty="0" smtClean="0">
                <a:latin typeface="+mn-lt"/>
              </a:rPr>
              <a:t> of English as an international </a:t>
            </a:r>
            <a:r>
              <a:rPr lang="da-DK" sz="1600" dirty="0" err="1" smtClean="0">
                <a:latin typeface="+mn-lt"/>
              </a:rPr>
              <a:t>language</a:t>
            </a:r>
            <a:r>
              <a:rPr lang="da-DK" sz="1600" dirty="0" smtClean="0">
                <a:latin typeface="+mn-lt"/>
              </a:rPr>
              <a:t> (Oxford </a:t>
            </a:r>
            <a:r>
              <a:rPr lang="da-DK" sz="1600" dirty="0" err="1" smtClean="0">
                <a:latin typeface="+mn-lt"/>
              </a:rPr>
              <a:t>Univ</a:t>
            </a:r>
            <a:r>
              <a:rPr lang="da-DK" sz="1600" dirty="0" smtClean="0">
                <a:latin typeface="+mn-lt"/>
              </a:rPr>
              <a:t> Press, 2000)</a:t>
            </a:r>
            <a:r>
              <a:rPr lang="da-DK" sz="1600" dirty="0">
                <a:latin typeface="+mn-lt"/>
              </a:rPr>
              <a:t> </a:t>
            </a:r>
            <a:endParaRPr lang="da-DK" sz="1600" dirty="0" smtClean="0">
              <a:latin typeface="+mn-lt"/>
            </a:endParaRPr>
          </a:p>
          <a:p>
            <a:r>
              <a:rPr lang="da-DK" sz="1600" dirty="0" err="1" smtClean="0">
                <a:latin typeface="+mn-lt"/>
              </a:rPr>
              <a:t>Mauranen</a:t>
            </a:r>
            <a:r>
              <a:rPr lang="da-DK" sz="1600" dirty="0" smtClean="0">
                <a:latin typeface="+mn-lt"/>
              </a:rPr>
              <a:t>, Anna </a:t>
            </a:r>
            <a:r>
              <a:rPr lang="da-DK" sz="1600" dirty="0">
                <a:latin typeface="+mn-lt"/>
              </a:rPr>
              <a:t>and </a:t>
            </a:r>
            <a:r>
              <a:rPr lang="da-DK" sz="1600" dirty="0" err="1" smtClean="0">
                <a:latin typeface="+mn-lt"/>
              </a:rPr>
              <a:t>Ranta</a:t>
            </a:r>
            <a:r>
              <a:rPr lang="da-DK" sz="1600" dirty="0" smtClean="0">
                <a:latin typeface="+mn-lt"/>
              </a:rPr>
              <a:t> , Elina(eds</a:t>
            </a:r>
            <a:r>
              <a:rPr lang="da-DK" sz="1600" dirty="0">
                <a:latin typeface="+mn-lt"/>
              </a:rPr>
              <a:t>) English as a </a:t>
            </a:r>
            <a:r>
              <a:rPr lang="da-DK" sz="1600" dirty="0" err="1">
                <a:latin typeface="+mn-lt"/>
              </a:rPr>
              <a:t>Lingua</a:t>
            </a:r>
            <a:r>
              <a:rPr lang="da-DK" sz="1600" dirty="0">
                <a:latin typeface="+mn-lt"/>
              </a:rPr>
              <a:t> Franca (Cambridge </a:t>
            </a:r>
            <a:r>
              <a:rPr lang="da-DK" sz="1600" dirty="0" err="1">
                <a:latin typeface="+mn-lt"/>
              </a:rPr>
              <a:t>Scholars</a:t>
            </a:r>
            <a:r>
              <a:rPr lang="da-DK" sz="1600" dirty="0">
                <a:latin typeface="+mn-lt"/>
              </a:rPr>
              <a:t>) Newcastle upon Tyne, </a:t>
            </a:r>
            <a:r>
              <a:rPr lang="da-DK" sz="1600" dirty="0" smtClean="0">
                <a:latin typeface="+mn-lt"/>
              </a:rPr>
              <a:t>2009</a:t>
            </a:r>
          </a:p>
          <a:p>
            <a:r>
              <a:rPr lang="da-DK" sz="1600" dirty="0" err="1" smtClean="0">
                <a:latin typeface="+mn-lt"/>
              </a:rPr>
              <a:t>Mauranen</a:t>
            </a:r>
            <a:r>
              <a:rPr lang="da-DK" sz="1600" dirty="0" smtClean="0">
                <a:latin typeface="+mn-lt"/>
              </a:rPr>
              <a:t>, Anna: </a:t>
            </a:r>
            <a:r>
              <a:rPr lang="da-DK" sz="1600" dirty="0" err="1">
                <a:latin typeface="+mn-lt"/>
              </a:rPr>
              <a:t>Exploring</a:t>
            </a:r>
            <a:r>
              <a:rPr lang="da-DK" sz="1600" dirty="0">
                <a:latin typeface="+mn-lt"/>
              </a:rPr>
              <a:t> ELF, Academic English </a:t>
            </a:r>
            <a:r>
              <a:rPr lang="da-DK" sz="1600" dirty="0" err="1">
                <a:latin typeface="+mn-lt"/>
              </a:rPr>
              <a:t>Shaped</a:t>
            </a:r>
            <a:r>
              <a:rPr lang="da-DK" sz="1600" dirty="0">
                <a:latin typeface="+mn-lt"/>
              </a:rPr>
              <a:t> by  Non-Native Speakers,   2012 Cambridge </a:t>
            </a:r>
            <a:r>
              <a:rPr lang="da-DK" sz="1600" dirty="0" err="1">
                <a:latin typeface="+mn-lt"/>
              </a:rPr>
              <a:t>Univ</a:t>
            </a:r>
            <a:r>
              <a:rPr lang="da-DK" sz="1600" dirty="0">
                <a:latin typeface="+mn-lt"/>
              </a:rPr>
              <a:t> </a:t>
            </a:r>
            <a:r>
              <a:rPr lang="da-DK" sz="1600" dirty="0" smtClean="0">
                <a:latin typeface="+mn-lt"/>
              </a:rPr>
              <a:t>Press</a:t>
            </a:r>
          </a:p>
          <a:p>
            <a:r>
              <a:rPr lang="da-DK" sz="1600" dirty="0" smtClean="0">
                <a:latin typeface="+mn-lt"/>
              </a:rPr>
              <a:t> Risager, Karen: Language and </a:t>
            </a:r>
            <a:r>
              <a:rPr lang="da-DK" sz="1600" dirty="0" err="1" smtClean="0">
                <a:latin typeface="+mn-lt"/>
              </a:rPr>
              <a:t>Culture</a:t>
            </a:r>
            <a:r>
              <a:rPr lang="da-DK" sz="1600" dirty="0" smtClean="0">
                <a:latin typeface="+mn-lt"/>
              </a:rPr>
              <a:t>, Global Flows and Local </a:t>
            </a:r>
            <a:r>
              <a:rPr lang="da-DK" sz="1600" dirty="0" err="1" smtClean="0">
                <a:latin typeface="+mn-lt"/>
              </a:rPr>
              <a:t>Complexity</a:t>
            </a:r>
            <a:r>
              <a:rPr lang="da-DK" sz="1600" dirty="0" smtClean="0">
                <a:latin typeface="+mn-lt"/>
              </a:rPr>
              <a:t>    ( in the Series  Languages for </a:t>
            </a:r>
            <a:r>
              <a:rPr lang="da-DK" sz="1600" dirty="0" err="1" smtClean="0">
                <a:latin typeface="+mn-lt"/>
              </a:rPr>
              <a:t>Intercultual</a:t>
            </a:r>
            <a:r>
              <a:rPr lang="da-DK" sz="1600" dirty="0" smtClean="0">
                <a:latin typeface="+mn-lt"/>
              </a:rPr>
              <a:t> </a:t>
            </a:r>
            <a:r>
              <a:rPr lang="da-DK" sz="1600" dirty="0" err="1" smtClean="0">
                <a:latin typeface="+mn-lt"/>
              </a:rPr>
              <a:t>Communication</a:t>
            </a:r>
            <a:r>
              <a:rPr lang="da-DK" sz="1600" dirty="0" smtClean="0">
                <a:latin typeface="+mn-lt"/>
              </a:rPr>
              <a:t> and </a:t>
            </a:r>
            <a:r>
              <a:rPr lang="da-DK" sz="1600" dirty="0" err="1" smtClean="0">
                <a:latin typeface="+mn-lt"/>
              </a:rPr>
              <a:t>Educational</a:t>
            </a:r>
            <a:r>
              <a:rPr lang="da-DK" sz="1600" dirty="0" smtClean="0">
                <a:latin typeface="+mn-lt"/>
              </a:rPr>
              <a:t> </a:t>
            </a:r>
            <a:r>
              <a:rPr lang="da-DK" sz="1600" dirty="0" err="1" smtClean="0">
                <a:latin typeface="+mn-lt"/>
              </a:rPr>
              <a:t>Matters</a:t>
            </a:r>
            <a:r>
              <a:rPr lang="da-DK" sz="1600" dirty="0" smtClean="0">
                <a:latin typeface="+mn-lt"/>
              </a:rPr>
              <a:t> (ed  M </a:t>
            </a:r>
            <a:r>
              <a:rPr lang="da-DK" sz="1600" dirty="0" err="1" smtClean="0">
                <a:latin typeface="+mn-lt"/>
              </a:rPr>
              <a:t>Byram</a:t>
            </a:r>
            <a:r>
              <a:rPr lang="da-DK" sz="1600" dirty="0" smtClean="0">
                <a:latin typeface="+mn-lt"/>
              </a:rPr>
              <a:t> and A </a:t>
            </a:r>
            <a:r>
              <a:rPr lang="da-DK" sz="1600" dirty="0" err="1" smtClean="0">
                <a:latin typeface="+mn-lt"/>
              </a:rPr>
              <a:t>Phipps</a:t>
            </a:r>
            <a:r>
              <a:rPr lang="da-DK" sz="1600" dirty="0" smtClean="0">
                <a:latin typeface="+mn-lt"/>
              </a:rPr>
              <a:t>)Multilingual </a:t>
            </a:r>
            <a:r>
              <a:rPr lang="da-DK" sz="1600" dirty="0" err="1" smtClean="0">
                <a:latin typeface="+mn-lt"/>
              </a:rPr>
              <a:t>Matters</a:t>
            </a:r>
            <a:r>
              <a:rPr lang="da-DK" sz="1600" dirty="0" smtClean="0">
                <a:latin typeface="+mn-lt"/>
              </a:rPr>
              <a:t>, </a:t>
            </a:r>
            <a:r>
              <a:rPr lang="da-DK" sz="1600" dirty="0" err="1" smtClean="0">
                <a:latin typeface="+mn-lt"/>
              </a:rPr>
              <a:t>Clevedon</a:t>
            </a:r>
            <a:r>
              <a:rPr lang="da-DK" sz="1600" dirty="0" smtClean="0">
                <a:latin typeface="+mn-lt"/>
              </a:rPr>
              <a:t>, 2006</a:t>
            </a:r>
          </a:p>
          <a:p>
            <a:r>
              <a:rPr lang="en-US" sz="1600" dirty="0" err="1" smtClean="0">
                <a:latin typeface="+mn-lt"/>
              </a:rPr>
              <a:t>Seidlhofer</a:t>
            </a:r>
            <a:r>
              <a:rPr lang="en-US" sz="1600" dirty="0">
                <a:latin typeface="+mn-lt"/>
              </a:rPr>
              <a:t>, Barbara </a:t>
            </a:r>
            <a:r>
              <a:rPr lang="en-US" sz="1600" dirty="0" smtClean="0">
                <a:latin typeface="+mn-lt"/>
              </a:rPr>
              <a:t>: </a:t>
            </a:r>
            <a:r>
              <a:rPr lang="en-US" sz="1600" dirty="0">
                <a:latin typeface="+mn-lt"/>
              </a:rPr>
              <a:t>Understanding English as a Lingua Franca. </a:t>
            </a:r>
            <a:r>
              <a:rPr lang="en-US" sz="1600" dirty="0" err="1">
                <a:latin typeface="+mn-lt"/>
              </a:rPr>
              <a:t>Oxford:Oxford</a:t>
            </a:r>
            <a:r>
              <a:rPr lang="en-US" sz="1600" dirty="0">
                <a:latin typeface="+mn-lt"/>
              </a:rPr>
              <a:t> University </a:t>
            </a:r>
            <a:r>
              <a:rPr lang="en-US" sz="1600" dirty="0" smtClean="0">
                <a:latin typeface="+mn-lt"/>
              </a:rPr>
              <a:t>Press , 2011</a:t>
            </a:r>
            <a:endParaRPr lang="da-DK" sz="1600" dirty="0" smtClean="0">
              <a:latin typeface="+mn-lt"/>
            </a:endParaRPr>
          </a:p>
          <a:p>
            <a:r>
              <a:rPr lang="en-US" sz="1600" dirty="0" err="1" smtClean="0">
                <a:latin typeface="+mn-lt"/>
              </a:rPr>
              <a:t>Wierzbicka</a:t>
            </a:r>
            <a:r>
              <a:rPr lang="en-US" sz="1600" dirty="0" smtClean="0">
                <a:latin typeface="+mn-lt"/>
              </a:rPr>
              <a:t>, Anna: English</a:t>
            </a:r>
            <a:r>
              <a:rPr lang="en-US" sz="1600" dirty="0">
                <a:latin typeface="+mn-lt"/>
              </a:rPr>
              <a:t>: Meaning and culture. New York: Oxford University </a:t>
            </a:r>
            <a:r>
              <a:rPr lang="en-US" sz="1600" dirty="0" smtClean="0">
                <a:latin typeface="+mn-lt"/>
              </a:rPr>
              <a:t>Press,2006</a:t>
            </a:r>
            <a:endParaRPr lang="da-DK" sz="1600" dirty="0" smtClean="0">
              <a:latin typeface="+mn-lt"/>
            </a:endParaRPr>
          </a:p>
          <a:p>
            <a:pPr marL="0" indent="0">
              <a:buNone/>
            </a:pPr>
            <a:r>
              <a:rPr lang="da-DK" sz="1400" dirty="0">
                <a:latin typeface="+mn-lt"/>
              </a:rPr>
              <a:t/>
            </a:r>
            <a:br>
              <a:rPr lang="da-DK" sz="1400" dirty="0">
                <a:latin typeface="+mn-lt"/>
              </a:rPr>
            </a:br>
            <a:endParaRPr lang="da-DK" sz="1400" dirty="0">
              <a:latin typeface="+mn-lt"/>
            </a:endParaRPr>
          </a:p>
          <a:p>
            <a:r>
              <a:rPr lang="da-DK" sz="1400" dirty="0">
                <a:latin typeface="+mn-lt"/>
              </a:rPr>
              <a:t/>
            </a:r>
            <a:br>
              <a:rPr lang="da-DK" sz="1400" dirty="0">
                <a:latin typeface="+mn-lt"/>
              </a:rPr>
            </a:br>
            <a:endParaRPr lang="da-DK" sz="1400" dirty="0">
              <a:latin typeface="+mn-lt"/>
            </a:endParaRPr>
          </a:p>
        </p:txBody>
      </p:sp>
    </p:spTree>
    <p:extLst>
      <p:ext uri="{BB962C8B-B14F-4D97-AF65-F5344CB8AC3E}">
        <p14:creationId xmlns:p14="http://schemas.microsoft.com/office/powerpoint/2010/main" val="413521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18</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r>
              <a:rPr lang="da-DK" dirty="0" err="1" smtClean="0"/>
              <a:t>Widdowson</a:t>
            </a:r>
            <a:r>
              <a:rPr lang="da-DK" dirty="0" smtClean="0"/>
              <a:t> </a:t>
            </a:r>
            <a:r>
              <a:rPr lang="da-DK" sz="900" dirty="0" smtClean="0"/>
              <a:t>i </a:t>
            </a:r>
            <a:r>
              <a:rPr lang="da-DK" sz="900" dirty="0" err="1" smtClean="0"/>
              <a:t>Joefl</a:t>
            </a:r>
            <a:endParaRPr lang="da-DK" sz="900" dirty="0"/>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a:xfrm>
            <a:off x="411732" y="1996509"/>
            <a:ext cx="8532625" cy="3845859"/>
          </a:xfrm>
        </p:spPr>
        <p:txBody>
          <a:bodyPr>
            <a:normAutofit/>
          </a:bodyPr>
          <a:lstStyle/>
          <a:p>
            <a:r>
              <a:rPr lang="en-US" sz="1000" dirty="0"/>
              <a:t> </a:t>
            </a:r>
            <a:endParaRPr lang="da-DK" sz="1000" dirty="0"/>
          </a:p>
          <a:p>
            <a:r>
              <a:rPr lang="en-US" sz="1000" dirty="0"/>
              <a:t>Indeed, users, freed from the constraints of conformity, will typically increase feasibility by reducing the irregularities and exploiting the redundancy of the standard code, and will produce lexical re-alignments of formal features as contextually appropriate to their purposes. Thus their alternative version of the possible is motivated by functional need, and in this respect what we see in ELF is an entirely natural, and indeed inevitable, process of linguistic evolution, consistent with the </a:t>
            </a:r>
            <a:r>
              <a:rPr lang="en-US" sz="1000" dirty="0" err="1"/>
              <a:t>Halliday</a:t>
            </a:r>
            <a:r>
              <a:rPr lang="en-US" sz="1000" dirty="0"/>
              <a:t> dictum that the form a language takes is a reflection of the functions it has evolved to serve (</a:t>
            </a:r>
            <a:r>
              <a:rPr lang="en-US" sz="1000" dirty="0" err="1"/>
              <a:t>Halliday</a:t>
            </a:r>
            <a:r>
              <a:rPr lang="en-US" sz="1000" dirty="0"/>
              <a:t> and </a:t>
            </a:r>
            <a:r>
              <a:rPr lang="en-US" sz="1000" dirty="0" err="1"/>
              <a:t>Matthiessen</a:t>
            </a:r>
            <a:r>
              <a:rPr lang="en-US" sz="1000" dirty="0"/>
              <a:t> 2004</a:t>
            </a:r>
            <a:r>
              <a:rPr lang="en-US" sz="1000" dirty="0" smtClean="0"/>
              <a:t>).</a:t>
            </a:r>
          </a:p>
          <a:p>
            <a:endParaRPr lang="en-US" sz="1000" dirty="0"/>
          </a:p>
          <a:p>
            <a:r>
              <a:rPr lang="en-US" sz="1000" dirty="0" smtClean="0"/>
              <a:t>Learners</a:t>
            </a:r>
            <a:r>
              <a:rPr lang="da-DK" sz="1000" dirty="0"/>
              <a:t> </a:t>
            </a:r>
            <a:r>
              <a:rPr lang="en-US" sz="1000" dirty="0" smtClean="0"/>
              <a:t>learn </a:t>
            </a:r>
            <a:r>
              <a:rPr lang="en-US" sz="1000" dirty="0"/>
              <a:t>the new language by referring it to the language or </a:t>
            </a:r>
            <a:r>
              <a:rPr lang="en-US" sz="1000" dirty="0" smtClean="0"/>
              <a:t>languages</a:t>
            </a:r>
            <a:r>
              <a:rPr lang="da-DK" sz="1000" dirty="0"/>
              <a:t> </a:t>
            </a:r>
            <a:r>
              <a:rPr lang="en-US" sz="1000" dirty="0" smtClean="0"/>
              <a:t>they </a:t>
            </a:r>
            <a:r>
              <a:rPr lang="en-US" sz="1000" dirty="0"/>
              <a:t>already know: although English is generally </a:t>
            </a:r>
            <a:r>
              <a:rPr lang="en-US" sz="1000" b="1" dirty="0"/>
              <a:t>taught</a:t>
            </a:r>
            <a:r>
              <a:rPr lang="en-US" sz="1000" dirty="0"/>
              <a:t> </a:t>
            </a:r>
            <a:r>
              <a:rPr lang="en-US" sz="1000" dirty="0" err="1"/>
              <a:t>monolingually</a:t>
            </a:r>
            <a:r>
              <a:rPr lang="en-US" sz="1000" dirty="0"/>
              <a:t>, it </a:t>
            </a:r>
            <a:r>
              <a:rPr lang="en-US" sz="1000" dirty="0" err="1" smtClean="0"/>
              <a:t>isactually</a:t>
            </a:r>
            <a:r>
              <a:rPr lang="en-US" sz="1000" dirty="0"/>
              <a:t> </a:t>
            </a:r>
            <a:r>
              <a:rPr lang="en-US" sz="1000" b="1" dirty="0"/>
              <a:t>learned</a:t>
            </a:r>
            <a:r>
              <a:rPr lang="en-US" sz="1000" dirty="0"/>
              <a:t> bi- or </a:t>
            </a:r>
            <a:r>
              <a:rPr lang="en-US" sz="1000" dirty="0" err="1"/>
              <a:t>multilingually</a:t>
            </a:r>
            <a:r>
              <a:rPr lang="en-US" sz="1000" dirty="0"/>
              <a:t> (for further discussion see </a:t>
            </a:r>
            <a:r>
              <a:rPr lang="en-US" sz="1000" dirty="0" err="1" smtClean="0"/>
              <a:t>Widdowson</a:t>
            </a:r>
            <a:r>
              <a:rPr lang="da-DK" sz="1000" dirty="0"/>
              <a:t> </a:t>
            </a:r>
            <a:r>
              <a:rPr lang="en-US" sz="1000" dirty="0" smtClean="0"/>
              <a:t>2003</a:t>
            </a:r>
            <a:r>
              <a:rPr lang="en-US" sz="1000" dirty="0"/>
              <a:t>, </a:t>
            </a:r>
            <a:r>
              <a:rPr lang="en-US" sz="1000" dirty="0" err="1"/>
              <a:t>Seidlhofer</a:t>
            </a:r>
            <a:r>
              <a:rPr lang="en-US" sz="1000" dirty="0"/>
              <a:t> 2011). I would suggest that, primed by the experience of </a:t>
            </a:r>
            <a:r>
              <a:rPr lang="en-US" sz="1000" dirty="0" smtClean="0"/>
              <a:t>their</a:t>
            </a:r>
            <a:r>
              <a:rPr lang="da-DK" sz="1000" dirty="0"/>
              <a:t> </a:t>
            </a:r>
            <a:r>
              <a:rPr lang="en-US" sz="1000" dirty="0" smtClean="0"/>
              <a:t>own </a:t>
            </a:r>
            <a:r>
              <a:rPr lang="en-US" sz="1000" dirty="0"/>
              <a:t>language, learners quite naturally focus attention on what is </a:t>
            </a:r>
            <a:r>
              <a:rPr lang="en-US" sz="1000" dirty="0" smtClean="0"/>
              <a:t>functionally</a:t>
            </a:r>
            <a:r>
              <a:rPr lang="da-DK" sz="1000" dirty="0"/>
              <a:t> </a:t>
            </a:r>
            <a:r>
              <a:rPr lang="en-US" sz="1000" dirty="0" smtClean="0"/>
              <a:t>salient</a:t>
            </a:r>
            <a:r>
              <a:rPr lang="en-US" sz="1000" dirty="0"/>
              <a:t>, give intuitive priority to what is feasible and appropriate, and filter </a:t>
            </a:r>
            <a:r>
              <a:rPr lang="en-US" sz="1000" dirty="0" smtClean="0"/>
              <a:t>out</a:t>
            </a:r>
            <a:r>
              <a:rPr lang="da-DK" sz="1000" dirty="0"/>
              <a:t> </a:t>
            </a:r>
            <a:r>
              <a:rPr lang="en-US" sz="1000" dirty="0" smtClean="0"/>
              <a:t>linguistic </a:t>
            </a:r>
            <a:r>
              <a:rPr lang="en-US" sz="1000" dirty="0"/>
              <a:t>features that are surplus to communicative requirement. In </a:t>
            </a:r>
            <a:r>
              <a:rPr lang="en-US" sz="1000" dirty="0" smtClean="0"/>
              <a:t>short,</a:t>
            </a:r>
            <a:r>
              <a:rPr lang="da-DK" sz="1000" dirty="0"/>
              <a:t> </a:t>
            </a:r>
            <a:r>
              <a:rPr lang="en-US" sz="1000" dirty="0" smtClean="0"/>
              <a:t>they </a:t>
            </a:r>
            <a:r>
              <a:rPr lang="en-US" sz="1000" dirty="0"/>
              <a:t>develop their own functional grammar. This is not, and cannot be, </a:t>
            </a:r>
            <a:r>
              <a:rPr lang="en-US" sz="1000" dirty="0" smtClean="0"/>
              <a:t>the</a:t>
            </a:r>
            <a:r>
              <a:rPr lang="da-DK" sz="1000" dirty="0"/>
              <a:t> </a:t>
            </a:r>
            <a:r>
              <a:rPr lang="en-US" sz="1000" dirty="0" smtClean="0"/>
              <a:t>same </a:t>
            </a:r>
            <a:r>
              <a:rPr lang="en-US" sz="1000" dirty="0"/>
              <a:t>as what they have been taught. But this represents success, not failure.</a:t>
            </a:r>
            <a:endParaRPr lang="da-DK" sz="1000" dirty="0"/>
          </a:p>
          <a:p>
            <a:r>
              <a:rPr lang="en-US" sz="1000" dirty="0"/>
              <a:t>.......Learners construct their own version of the language they are being </a:t>
            </a:r>
            <a:r>
              <a:rPr lang="en-US" sz="1000" dirty="0" smtClean="0"/>
              <a:t>taught</a:t>
            </a:r>
            <a:r>
              <a:rPr lang="da-DK" sz="1000" dirty="0"/>
              <a:t> </a:t>
            </a:r>
            <a:r>
              <a:rPr lang="en-US" sz="1000" dirty="0" smtClean="0"/>
              <a:t>and </a:t>
            </a:r>
            <a:r>
              <a:rPr lang="en-US" sz="1000" dirty="0"/>
              <a:t>this gets carried over and developed further when they escape from </a:t>
            </a:r>
            <a:r>
              <a:rPr lang="en-US" sz="1000" dirty="0" smtClean="0"/>
              <a:t>the</a:t>
            </a:r>
            <a:r>
              <a:rPr lang="da-DK" sz="1000" dirty="0"/>
              <a:t> </a:t>
            </a:r>
            <a:r>
              <a:rPr lang="en-US" sz="1000" dirty="0" smtClean="0"/>
              <a:t>classroom </a:t>
            </a:r>
            <a:r>
              <a:rPr lang="en-US" sz="1000" dirty="0"/>
              <a:t>and become ELF users. </a:t>
            </a:r>
            <a:endParaRPr lang="en-US" sz="1000" dirty="0" smtClean="0"/>
          </a:p>
          <a:p>
            <a:endParaRPr lang="da-DK" sz="1000" dirty="0"/>
          </a:p>
          <a:p>
            <a:endParaRPr lang="da-DK" sz="1000" dirty="0"/>
          </a:p>
        </p:txBody>
      </p:sp>
    </p:spTree>
    <p:extLst>
      <p:ext uri="{BB962C8B-B14F-4D97-AF65-F5344CB8AC3E}">
        <p14:creationId xmlns:p14="http://schemas.microsoft.com/office/powerpoint/2010/main" val="41530826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19</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r>
              <a:rPr lang="da-DK" dirty="0" err="1" smtClean="0"/>
              <a:t>Widdowson</a:t>
            </a:r>
            <a:r>
              <a:rPr lang="da-DK" dirty="0" smtClean="0"/>
              <a:t> 2 </a:t>
            </a:r>
            <a:endParaRPr lang="da-DK" dirty="0"/>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lstStyle/>
          <a:p>
            <a:r>
              <a:rPr lang="en-US" sz="1000" dirty="0"/>
              <a:t>This version is generally taken to be </a:t>
            </a:r>
            <a:r>
              <a:rPr lang="en-US" sz="1000" dirty="0" smtClean="0"/>
              <a:t>an</a:t>
            </a:r>
            <a:r>
              <a:rPr lang="da-DK" sz="1000" dirty="0"/>
              <a:t> </a:t>
            </a:r>
            <a:r>
              <a:rPr lang="en-US" sz="1000" dirty="0" err="1" smtClean="0"/>
              <a:t>interlanguage</a:t>
            </a:r>
            <a:r>
              <a:rPr lang="en-US" sz="1000" dirty="0" smtClean="0"/>
              <a:t>,</a:t>
            </a:r>
            <a:r>
              <a:rPr lang="da-DK" sz="1000" dirty="0"/>
              <a:t> </a:t>
            </a:r>
            <a:r>
              <a:rPr lang="en-US" sz="1000" dirty="0" smtClean="0"/>
              <a:t>an </a:t>
            </a:r>
            <a:r>
              <a:rPr lang="en-US" sz="1000" dirty="0"/>
              <a:t>interim and inadequate stage of acquisition. </a:t>
            </a:r>
            <a:r>
              <a:rPr lang="da-DK" sz="1000" dirty="0"/>
              <a:t>The </a:t>
            </a:r>
            <a:r>
              <a:rPr lang="da-DK" sz="1000" dirty="0" err="1" smtClean="0"/>
              <a:t>pedagogic</a:t>
            </a:r>
            <a:r>
              <a:rPr lang="da-DK" sz="1000" dirty="0"/>
              <a:t> </a:t>
            </a:r>
            <a:r>
              <a:rPr lang="en-US" sz="1000" dirty="0" smtClean="0"/>
              <a:t>task </a:t>
            </a:r>
            <a:r>
              <a:rPr lang="en-US" sz="1000" dirty="0"/>
              <a:t>is, in this view, to move learners on towards the final goal of native </a:t>
            </a:r>
            <a:r>
              <a:rPr lang="en-US" sz="1000" dirty="0" smtClean="0"/>
              <a:t>speaker</a:t>
            </a:r>
            <a:r>
              <a:rPr lang="da-DK" sz="1000" dirty="0"/>
              <a:t> </a:t>
            </a:r>
            <a:r>
              <a:rPr lang="en-US" sz="1000" dirty="0" smtClean="0"/>
              <a:t>competence</a:t>
            </a:r>
            <a:r>
              <a:rPr lang="en-US" sz="1000" dirty="0"/>
              <a:t>, following the directions determined by the teacher on the </a:t>
            </a:r>
            <a:r>
              <a:rPr lang="en-US" sz="1000" dirty="0" smtClean="0"/>
              <a:t>advice</a:t>
            </a:r>
            <a:r>
              <a:rPr lang="da-DK" sz="1000" dirty="0"/>
              <a:t> </a:t>
            </a:r>
            <a:r>
              <a:rPr lang="en-US" sz="1000" dirty="0" smtClean="0"/>
              <a:t>of </a:t>
            </a:r>
            <a:r>
              <a:rPr lang="en-US" sz="1000" dirty="0"/>
              <a:t>the researcher in SLA. This is not unlike the quest for the Holy Grail: </a:t>
            </a:r>
            <a:r>
              <a:rPr lang="en-US" sz="1000" dirty="0" smtClean="0"/>
              <a:t>the</a:t>
            </a:r>
            <a:r>
              <a:rPr lang="da-DK" sz="1000" dirty="0"/>
              <a:t> </a:t>
            </a:r>
            <a:r>
              <a:rPr lang="en-US" sz="1000" dirty="0" smtClean="0"/>
              <a:t>goal </a:t>
            </a:r>
            <a:r>
              <a:rPr lang="en-US" sz="1000" dirty="0"/>
              <a:t>is unattainable, not least because it is an illusion. And not only </a:t>
            </a:r>
            <a:r>
              <a:rPr lang="en-US" sz="1000" dirty="0" smtClean="0"/>
              <a:t>unattainable,</a:t>
            </a:r>
            <a:r>
              <a:rPr lang="da-DK" sz="1000" dirty="0"/>
              <a:t> </a:t>
            </a:r>
            <a:r>
              <a:rPr lang="en-US" sz="1000" dirty="0" smtClean="0"/>
              <a:t>but </a:t>
            </a:r>
            <a:r>
              <a:rPr lang="en-US" sz="1000" dirty="0"/>
              <a:t>irrelevant anyway. It is surely time to think of a possible </a:t>
            </a:r>
            <a:r>
              <a:rPr lang="en-US" sz="1000" dirty="0" smtClean="0"/>
              <a:t>alternative.</a:t>
            </a:r>
            <a:r>
              <a:rPr lang="da-DK" sz="1000" dirty="0"/>
              <a:t> </a:t>
            </a:r>
            <a:r>
              <a:rPr lang="en-US" sz="1000" dirty="0" smtClean="0"/>
              <a:t>And </a:t>
            </a:r>
            <a:r>
              <a:rPr lang="en-US" sz="1000" dirty="0"/>
              <a:t>research on ELF gives an indication of what form such an </a:t>
            </a:r>
            <a:r>
              <a:rPr lang="en-US" sz="1000" dirty="0" smtClean="0"/>
              <a:t>alternative</a:t>
            </a:r>
            <a:r>
              <a:rPr lang="da-DK" sz="1000" dirty="0"/>
              <a:t> </a:t>
            </a:r>
            <a:r>
              <a:rPr lang="en-US" sz="1000" dirty="0" smtClean="0"/>
              <a:t>might </a:t>
            </a:r>
            <a:r>
              <a:rPr lang="en-US" sz="1000" dirty="0"/>
              <a:t>take. This research makes clear that ELF users can make effective use </a:t>
            </a:r>
            <a:r>
              <a:rPr lang="en-US" sz="1000" dirty="0" smtClean="0"/>
              <a:t>of</a:t>
            </a:r>
            <a:r>
              <a:rPr lang="da-DK" sz="1000" dirty="0"/>
              <a:t> </a:t>
            </a:r>
            <a:r>
              <a:rPr lang="en-US" sz="1000" dirty="0" smtClean="0"/>
              <a:t>English </a:t>
            </a:r>
            <a:r>
              <a:rPr lang="en-US" sz="1000" dirty="0"/>
              <a:t>despite their failure to conform to the kind of competence </a:t>
            </a:r>
            <a:r>
              <a:rPr lang="en-US" sz="1000" dirty="0" smtClean="0"/>
              <a:t>prescribed</a:t>
            </a:r>
            <a:r>
              <a:rPr lang="da-DK" sz="1000" dirty="0"/>
              <a:t> </a:t>
            </a:r>
            <a:r>
              <a:rPr lang="en-US" sz="1000" dirty="0" smtClean="0"/>
              <a:t>by </a:t>
            </a:r>
            <a:r>
              <a:rPr lang="en-US" sz="1000" dirty="0"/>
              <a:t>their teachers – one might indeed say </a:t>
            </a:r>
            <a:r>
              <a:rPr lang="en-US" sz="1000" b="1" dirty="0"/>
              <a:t>because</a:t>
            </a:r>
            <a:r>
              <a:rPr lang="en-US" sz="1000" dirty="0"/>
              <a:t> of this failure. For in </a:t>
            </a:r>
            <a:r>
              <a:rPr lang="en-US" sz="1000" dirty="0" smtClean="0"/>
              <a:t>failing</a:t>
            </a:r>
            <a:r>
              <a:rPr lang="da-DK" sz="1000" dirty="0"/>
              <a:t> </a:t>
            </a:r>
            <a:r>
              <a:rPr lang="en-US" sz="1000" dirty="0" smtClean="0"/>
              <a:t>to </a:t>
            </a:r>
            <a:r>
              <a:rPr lang="en-US" sz="1000" dirty="0"/>
              <a:t>conform they have developed their own construct, a kind of competence of</a:t>
            </a:r>
            <a:endParaRPr lang="da-DK" sz="1000" dirty="0"/>
          </a:p>
          <a:p>
            <a:r>
              <a:rPr lang="en-US" sz="1000" dirty="0"/>
              <a:t>their own. They have, in </a:t>
            </a:r>
            <a:r>
              <a:rPr lang="en-US" sz="1000" dirty="0" err="1"/>
              <a:t>Halliday’s</a:t>
            </a:r>
            <a:r>
              <a:rPr lang="en-US" sz="1000" dirty="0"/>
              <a:t> (1975) terms learned how to mean in </a:t>
            </a:r>
            <a:r>
              <a:rPr lang="en-US" sz="1000" dirty="0" smtClean="0"/>
              <a:t>English,</a:t>
            </a:r>
            <a:r>
              <a:rPr lang="da-DK" sz="1000" dirty="0"/>
              <a:t> </a:t>
            </a:r>
            <a:r>
              <a:rPr lang="en-US" sz="1000" dirty="0" smtClean="0"/>
              <a:t>and </a:t>
            </a:r>
            <a:r>
              <a:rPr lang="en-US" sz="1000" dirty="0"/>
              <a:t>this provides them with a </a:t>
            </a:r>
            <a:r>
              <a:rPr lang="en-US" sz="1000" b="1" dirty="0"/>
              <a:t>capability</a:t>
            </a:r>
            <a:r>
              <a:rPr lang="en-US" sz="1000" dirty="0"/>
              <a:t> for further learning as they</a:t>
            </a:r>
            <a:endParaRPr lang="da-DK" sz="1000" dirty="0"/>
          </a:p>
          <a:p>
            <a:r>
              <a:rPr lang="en-US" sz="1000" dirty="0"/>
              <a:t>exploit and extend this competence as and when this is functionally </a:t>
            </a:r>
            <a:r>
              <a:rPr lang="en-US" sz="1000" dirty="0" smtClean="0"/>
              <a:t>necessary</a:t>
            </a:r>
            <a:r>
              <a:rPr lang="da-DK" sz="1000" dirty="0"/>
              <a:t> </a:t>
            </a:r>
            <a:r>
              <a:rPr lang="en-US" sz="1000" dirty="0" smtClean="0"/>
              <a:t>for </a:t>
            </a:r>
            <a:r>
              <a:rPr lang="en-US" sz="1000" dirty="0"/>
              <a:t>different communicative purposes in different contexts of use (for a </a:t>
            </a:r>
            <a:r>
              <a:rPr lang="en-US" sz="1000" dirty="0" smtClean="0"/>
              <a:t>discussion</a:t>
            </a:r>
            <a:r>
              <a:rPr lang="da-DK" sz="1000" dirty="0"/>
              <a:t> </a:t>
            </a:r>
            <a:r>
              <a:rPr lang="en-US" sz="1000" dirty="0" smtClean="0"/>
              <a:t>of </a:t>
            </a:r>
            <a:r>
              <a:rPr lang="en-US" sz="1000" dirty="0"/>
              <a:t>capability, see </a:t>
            </a:r>
            <a:r>
              <a:rPr lang="en-US" sz="1000" dirty="0" err="1"/>
              <a:t>Widdowson</a:t>
            </a:r>
            <a:r>
              <a:rPr lang="en-US" sz="1000" dirty="0"/>
              <a:t> 2003). It would seem to make sense to try to</a:t>
            </a:r>
            <a:endParaRPr lang="da-DK" sz="1000" dirty="0"/>
          </a:p>
          <a:p>
            <a:r>
              <a:rPr lang="en-US" sz="1000" dirty="0"/>
              <a:t>understand what learners know of English, how they know and use it: to </a:t>
            </a:r>
            <a:r>
              <a:rPr lang="en-US" sz="1000" dirty="0" smtClean="0"/>
              <a:t>identify</a:t>
            </a:r>
            <a:r>
              <a:rPr lang="da-DK" sz="1000" dirty="0"/>
              <a:t> </a:t>
            </a:r>
            <a:r>
              <a:rPr lang="en-US" sz="1000" dirty="0" smtClean="0"/>
              <a:t>what </a:t>
            </a:r>
            <a:r>
              <a:rPr lang="en-US" sz="1000" dirty="0"/>
              <a:t>aspects of the virtual language learners abstract from the data, </a:t>
            </a:r>
            <a:r>
              <a:rPr lang="en-US" sz="1000" dirty="0" smtClean="0"/>
              <a:t>what</a:t>
            </a:r>
            <a:r>
              <a:rPr lang="da-DK" sz="1000" dirty="0"/>
              <a:t> </a:t>
            </a:r>
            <a:r>
              <a:rPr lang="en-US" sz="1000" dirty="0" smtClean="0"/>
              <a:t>they </a:t>
            </a:r>
            <a:r>
              <a:rPr lang="en-US" sz="1000" dirty="0"/>
              <a:t>notice, what they focus on as salient and essential and what they edit </a:t>
            </a:r>
            <a:r>
              <a:rPr lang="en-US" sz="1000" dirty="0" smtClean="0"/>
              <a:t>out</a:t>
            </a:r>
            <a:r>
              <a:rPr lang="da-DK" sz="1000" dirty="0"/>
              <a:t> </a:t>
            </a:r>
            <a:r>
              <a:rPr lang="en-US" sz="1000" dirty="0" smtClean="0"/>
              <a:t>as </a:t>
            </a:r>
            <a:r>
              <a:rPr lang="en-US" sz="1000" dirty="0"/>
              <a:t>not – what, in short, they </a:t>
            </a:r>
            <a:r>
              <a:rPr lang="en-US" sz="1000" b="1" dirty="0"/>
              <a:t>make</a:t>
            </a:r>
            <a:r>
              <a:rPr lang="en-US" sz="1000" dirty="0"/>
              <a:t> of the language. And then to adjust </a:t>
            </a:r>
            <a:r>
              <a:rPr lang="en-US" sz="1000" dirty="0" smtClean="0"/>
              <a:t>teaching</a:t>
            </a:r>
            <a:r>
              <a:rPr lang="da-DK" sz="1000" dirty="0"/>
              <a:t> </a:t>
            </a:r>
            <a:r>
              <a:rPr lang="en-US" sz="1000" dirty="0" smtClean="0"/>
              <a:t>accordingly</a:t>
            </a:r>
            <a:r>
              <a:rPr lang="en-US" sz="1000" dirty="0"/>
              <a:t>. This would be the use of learner language: not to identify </a:t>
            </a:r>
            <a:r>
              <a:rPr lang="en-US" sz="1000" dirty="0" smtClean="0"/>
              <a:t>what</a:t>
            </a:r>
            <a:r>
              <a:rPr lang="da-DK" sz="1000" dirty="0"/>
              <a:t> </a:t>
            </a:r>
            <a:r>
              <a:rPr lang="en-US" sz="1000" dirty="0" smtClean="0"/>
              <a:t>is </a:t>
            </a:r>
            <a:r>
              <a:rPr lang="en-US" sz="1000" dirty="0"/>
              <a:t>to be corrected, but what is to be encouraged – a genuine </a:t>
            </a:r>
            <a:r>
              <a:rPr lang="en-US" sz="1000" dirty="0" smtClean="0"/>
              <a:t>learner-</a:t>
            </a:r>
            <a:r>
              <a:rPr lang="en-US" sz="1000" dirty="0" err="1" smtClean="0"/>
              <a:t>centred</a:t>
            </a:r>
            <a:r>
              <a:rPr lang="da-DK" sz="1000" dirty="0"/>
              <a:t> </a:t>
            </a:r>
            <a:r>
              <a:rPr lang="en-US" sz="1000" dirty="0" smtClean="0"/>
              <a:t>approach</a:t>
            </a:r>
            <a:r>
              <a:rPr lang="en-US" sz="1000" dirty="0"/>
              <a:t>.</a:t>
            </a:r>
            <a:endParaRPr lang="da-DK" sz="1000" dirty="0"/>
          </a:p>
          <a:p>
            <a:r>
              <a:rPr lang="en-US" sz="1000" dirty="0"/>
              <a:t>What form such adjustment might take is, of course, an open question.</a:t>
            </a:r>
            <a:endParaRPr lang="da-DK" sz="1000" dirty="0"/>
          </a:p>
          <a:p>
            <a:r>
              <a:rPr lang="en-US" sz="1000" dirty="0"/>
              <a:t> </a:t>
            </a:r>
            <a:endParaRPr lang="da-DK" sz="1000" dirty="0"/>
          </a:p>
          <a:p>
            <a:endParaRPr lang="da-DK" dirty="0"/>
          </a:p>
        </p:txBody>
      </p:sp>
    </p:spTree>
    <p:extLst>
      <p:ext uri="{BB962C8B-B14F-4D97-AF65-F5344CB8AC3E}">
        <p14:creationId xmlns:p14="http://schemas.microsoft.com/office/powerpoint/2010/main" val="3920443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2</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pPr marL="0" indent="0">
              <a:buNone/>
            </a:pPr>
            <a:r>
              <a:rPr lang="da-DK" dirty="0" smtClean="0"/>
              <a:t> 			</a:t>
            </a:r>
            <a:r>
              <a:rPr lang="da-DK" dirty="0" smtClean="0">
                <a:solidFill>
                  <a:srgbClr val="00B050"/>
                </a:solidFill>
              </a:rPr>
              <a:t>the Problem</a:t>
            </a:r>
            <a:endParaRPr lang="da-DK" dirty="0">
              <a:solidFill>
                <a:srgbClr val="00B050"/>
              </a:solidFill>
            </a:endParaRPr>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a:xfrm>
            <a:off x="360362" y="2475186"/>
            <a:ext cx="8532625" cy="3387731"/>
          </a:xfrm>
        </p:spPr>
        <p:txBody>
          <a:bodyPr>
            <a:normAutofit/>
          </a:bodyPr>
          <a:lstStyle/>
          <a:p>
            <a:pPr marL="0" indent="0">
              <a:buNone/>
            </a:pPr>
            <a:r>
              <a:rPr lang="da-DK" dirty="0" smtClean="0"/>
              <a:t> </a:t>
            </a:r>
            <a:endParaRPr lang="da-DK" sz="2800" dirty="0"/>
          </a:p>
          <a:p>
            <a:r>
              <a:rPr lang="da-DK" sz="2800" dirty="0" smtClean="0"/>
              <a:t>The </a:t>
            </a:r>
            <a:r>
              <a:rPr lang="da-DK" sz="2800" dirty="0" err="1" smtClean="0"/>
              <a:t>Stanag</a:t>
            </a:r>
            <a:r>
              <a:rPr lang="da-DK" sz="2800" dirty="0" smtClean="0"/>
              <a:t> and </a:t>
            </a:r>
            <a:r>
              <a:rPr lang="da-DK" sz="2800" dirty="0" err="1" smtClean="0"/>
              <a:t>its</a:t>
            </a:r>
            <a:r>
              <a:rPr lang="da-DK" sz="2800" dirty="0" smtClean="0"/>
              <a:t> </a:t>
            </a:r>
            <a:r>
              <a:rPr lang="da-DK" sz="2800" dirty="0" err="1" smtClean="0"/>
              <a:t>origins</a:t>
            </a:r>
            <a:endParaRPr lang="da-DK" sz="2800" dirty="0" smtClean="0"/>
          </a:p>
          <a:p>
            <a:r>
              <a:rPr lang="da-DK" sz="2800" dirty="0" err="1"/>
              <a:t>Lesser</a:t>
            </a:r>
            <a:r>
              <a:rPr lang="da-DK" sz="2800" dirty="0"/>
              <a:t> </a:t>
            </a:r>
            <a:r>
              <a:rPr lang="da-DK" sz="2800" dirty="0" err="1"/>
              <a:t>taught</a:t>
            </a:r>
            <a:r>
              <a:rPr lang="da-DK" sz="2800" dirty="0"/>
              <a:t> </a:t>
            </a:r>
            <a:r>
              <a:rPr lang="da-DK" sz="2800" dirty="0" err="1" smtClean="0"/>
              <a:t>languages</a:t>
            </a:r>
            <a:endParaRPr lang="da-DK" sz="2800" dirty="0"/>
          </a:p>
          <a:p>
            <a:r>
              <a:rPr lang="da-DK" sz="2800" dirty="0" smtClean="0"/>
              <a:t>English</a:t>
            </a:r>
            <a:endParaRPr lang="da-DK" sz="2800" dirty="0"/>
          </a:p>
          <a:p>
            <a:r>
              <a:rPr lang="da-DK" sz="2800" dirty="0" err="1" smtClean="0"/>
              <a:t>Cultural</a:t>
            </a:r>
            <a:r>
              <a:rPr lang="da-DK" sz="2800" dirty="0" smtClean="0"/>
              <a:t> </a:t>
            </a:r>
            <a:r>
              <a:rPr lang="da-DK" sz="2800" dirty="0" err="1" smtClean="0"/>
              <a:t>awareness</a:t>
            </a:r>
            <a:r>
              <a:rPr lang="da-DK" sz="2800" dirty="0" smtClean="0"/>
              <a:t>  (and a </a:t>
            </a:r>
            <a:r>
              <a:rPr lang="da-DK" sz="2800" dirty="0" err="1" smtClean="0"/>
              <a:t>lingua</a:t>
            </a:r>
            <a:r>
              <a:rPr lang="da-DK" sz="2800" dirty="0" smtClean="0"/>
              <a:t> </a:t>
            </a:r>
            <a:r>
              <a:rPr lang="da-DK" sz="2800" dirty="0" err="1" smtClean="0"/>
              <a:t>franca</a:t>
            </a:r>
            <a:r>
              <a:rPr lang="da-DK" sz="2800" dirty="0"/>
              <a:t>)</a:t>
            </a:r>
            <a:r>
              <a:rPr lang="da-DK" sz="2800" dirty="0" smtClean="0"/>
              <a:t>is </a:t>
            </a:r>
            <a:r>
              <a:rPr lang="da-DK" sz="2800" dirty="0" err="1" smtClean="0"/>
              <a:t>necessary</a:t>
            </a:r>
            <a:r>
              <a:rPr lang="da-DK" sz="2800" dirty="0" smtClean="0"/>
              <a:t> for a </a:t>
            </a:r>
            <a:r>
              <a:rPr lang="da-DK" sz="2800" dirty="0" err="1" smtClean="0"/>
              <a:t>world</a:t>
            </a:r>
            <a:r>
              <a:rPr lang="da-DK" sz="2800" dirty="0" smtClean="0"/>
              <a:t> </a:t>
            </a:r>
            <a:r>
              <a:rPr lang="da-DK" sz="2800" dirty="0" err="1" smtClean="0"/>
              <a:t>citizen</a:t>
            </a:r>
            <a:r>
              <a:rPr lang="da-DK" sz="2800" dirty="0" smtClean="0"/>
              <a:t> of the </a:t>
            </a:r>
            <a:r>
              <a:rPr lang="da-DK" sz="2800" dirty="0" err="1" smtClean="0"/>
              <a:t>globalized</a:t>
            </a:r>
            <a:r>
              <a:rPr lang="da-DK" sz="2800" dirty="0" smtClean="0"/>
              <a:t> </a:t>
            </a:r>
            <a:r>
              <a:rPr lang="da-DK" sz="2800" dirty="0" err="1" smtClean="0"/>
              <a:t>world</a:t>
            </a:r>
            <a:endParaRPr lang="da-DK" sz="2800" dirty="0" smtClean="0"/>
          </a:p>
        </p:txBody>
      </p:sp>
    </p:spTree>
    <p:extLst>
      <p:ext uri="{BB962C8B-B14F-4D97-AF65-F5344CB8AC3E}">
        <p14:creationId xmlns:p14="http://schemas.microsoft.com/office/powerpoint/2010/main" val="21396351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20</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r>
              <a:rPr lang="da-DK" sz="2800" dirty="0"/>
              <a:t>GRADDOL </a:t>
            </a:r>
            <a:r>
              <a:rPr lang="da-DK" sz="2800" dirty="0" smtClean="0"/>
              <a:t>On the  </a:t>
            </a:r>
            <a:r>
              <a:rPr lang="da-DK" sz="2800" dirty="0" err="1" smtClean="0"/>
              <a:t>theory</a:t>
            </a:r>
            <a:r>
              <a:rPr lang="da-DK" sz="2800" dirty="0" smtClean="0"/>
              <a:t> of </a:t>
            </a:r>
            <a:r>
              <a:rPr lang="da-DK" sz="2800" dirty="0" err="1" smtClean="0"/>
              <a:t>imperialism</a:t>
            </a:r>
            <a:endParaRPr lang="da-DK" dirty="0"/>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lstStyle/>
          <a:p>
            <a:r>
              <a:rPr lang="en-US" dirty="0"/>
              <a:t>The concept of linguistic imperialism, such as put forward in Robert </a:t>
            </a:r>
            <a:r>
              <a:rPr lang="en-US" dirty="0" err="1"/>
              <a:t>Phillipson’s</a:t>
            </a:r>
            <a:r>
              <a:rPr lang="en-US" dirty="0"/>
              <a:t> ground-breaking book in 1992, does not wholly explain the current enthusiasm for English which seems driven primarily by parental and governmental demand, rather than promotion by </a:t>
            </a:r>
            <a:r>
              <a:rPr lang="en-US" dirty="0" err="1"/>
              <a:t>anglophone</a:t>
            </a:r>
            <a:r>
              <a:rPr lang="en-US" dirty="0"/>
              <a:t> countries. Trying to understand the reasons for the continuing adoption of English and its consequences within the imperialism framework may even have the ironic effect of keeping native speakers </a:t>
            </a:r>
            <a:r>
              <a:rPr lang="en-US" dirty="0" err="1"/>
              <a:t>centre</a:t>
            </a:r>
            <a:r>
              <a:rPr lang="en-US" dirty="0"/>
              <a:t>-stage, </a:t>
            </a:r>
            <a:r>
              <a:rPr lang="en-US" dirty="0" err="1"/>
              <a:t>fl</a:t>
            </a:r>
            <a:r>
              <a:rPr lang="en-US" dirty="0"/>
              <a:t> </a:t>
            </a:r>
            <a:r>
              <a:rPr lang="en-US" dirty="0" err="1"/>
              <a:t>attering</a:t>
            </a:r>
            <a:r>
              <a:rPr lang="en-US" dirty="0"/>
              <a:t> their self-importance in a world that is fast passing them by. It may also distract from the new forms of hegemony which are arising, which cannot be understood simply in terms of national interests in </a:t>
            </a:r>
            <a:r>
              <a:rPr lang="da-DK" dirty="0" err="1"/>
              <a:t>competition</a:t>
            </a:r>
            <a:r>
              <a:rPr lang="da-DK" dirty="0"/>
              <a:t> with </a:t>
            </a:r>
            <a:r>
              <a:rPr lang="da-DK" dirty="0" err="1"/>
              <a:t>each</a:t>
            </a:r>
            <a:r>
              <a:rPr lang="da-DK" dirty="0"/>
              <a:t> </a:t>
            </a:r>
            <a:r>
              <a:rPr lang="da-DK" dirty="0" err="1"/>
              <a:t>other</a:t>
            </a:r>
            <a:r>
              <a:rPr lang="da-DK" dirty="0"/>
              <a:t>.</a:t>
            </a:r>
          </a:p>
          <a:p>
            <a:endParaRPr lang="da-DK" dirty="0"/>
          </a:p>
        </p:txBody>
      </p:sp>
    </p:spTree>
    <p:extLst>
      <p:ext uri="{BB962C8B-B14F-4D97-AF65-F5344CB8AC3E}">
        <p14:creationId xmlns:p14="http://schemas.microsoft.com/office/powerpoint/2010/main" val="862700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21</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a:xfrm>
            <a:off x="382136" y="1310185"/>
            <a:ext cx="8510851" cy="590333"/>
          </a:xfrm>
        </p:spPr>
        <p:txBody>
          <a:bodyPr/>
          <a:lstStyle/>
          <a:p>
            <a:pPr marL="0" indent="0" algn="ctr">
              <a:buNone/>
            </a:pPr>
            <a:r>
              <a:rPr lang="da-DK" sz="2800" dirty="0" smtClean="0"/>
              <a:t>The </a:t>
            </a:r>
            <a:r>
              <a:rPr lang="da-DK" sz="2800" dirty="0" err="1" smtClean="0"/>
              <a:t>native</a:t>
            </a:r>
            <a:r>
              <a:rPr lang="da-DK" sz="2800" dirty="0" smtClean="0"/>
              <a:t> speaker as an </a:t>
            </a:r>
            <a:r>
              <a:rPr lang="da-DK" sz="2800" dirty="0" err="1" smtClean="0"/>
              <a:t>unreachable</a:t>
            </a:r>
            <a:r>
              <a:rPr lang="da-DK" sz="2800" dirty="0" smtClean="0"/>
              <a:t> model</a:t>
            </a:r>
            <a:endParaRPr lang="da-DK" sz="2800" dirty="0"/>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lstStyle/>
          <a:p>
            <a:r>
              <a:rPr lang="en-US" dirty="0"/>
              <a:t>Native speaker knowledge is abstracted from the experience of primary socialization whereby language, culture and social identity are naturally and inseparably inter-connected. Non-native speaker ELF users experience the language very differently, as an extension of a language resource they already have, acquired through secondary socialization and separated from these primary and inherent connections with culture and identity.</a:t>
            </a:r>
            <a:endParaRPr lang="da-DK" dirty="0"/>
          </a:p>
          <a:p>
            <a:r>
              <a:rPr lang="en-US" dirty="0"/>
              <a:t>-------what if we dispense with the normal member of a native speaking community? What if we forget about making normative </a:t>
            </a:r>
            <a:r>
              <a:rPr lang="en-US" dirty="0" err="1"/>
              <a:t>judgements</a:t>
            </a:r>
            <a:r>
              <a:rPr lang="en-US" dirty="0"/>
              <a:t> and ask instead, how ELF users construct their own reality by making appropriate and feasible use of language that is not possible in these terms and not normally performed by native speakers </a:t>
            </a:r>
            <a:r>
              <a:rPr lang="en-US" dirty="0" smtClean="0"/>
              <a:t>(</a:t>
            </a:r>
            <a:r>
              <a:rPr lang="en-US" dirty="0" err="1" smtClean="0"/>
              <a:t>Widdowson</a:t>
            </a:r>
            <a:r>
              <a:rPr lang="en-US" dirty="0" smtClean="0"/>
              <a:t>)</a:t>
            </a:r>
            <a:endParaRPr lang="da-DK" dirty="0"/>
          </a:p>
          <a:p>
            <a:endParaRPr lang="da-DK" dirty="0"/>
          </a:p>
        </p:txBody>
      </p:sp>
    </p:spTree>
    <p:extLst>
      <p:ext uri="{BB962C8B-B14F-4D97-AF65-F5344CB8AC3E}">
        <p14:creationId xmlns:p14="http://schemas.microsoft.com/office/powerpoint/2010/main" val="607091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22</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endParaRPr lang="da-DK" dirty="0"/>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normAutofit lnSpcReduction="10000"/>
          </a:bodyPr>
          <a:lstStyle/>
          <a:p>
            <a:r>
              <a:rPr lang="da-DK" dirty="0" err="1"/>
              <a:t>Does</a:t>
            </a:r>
            <a:r>
              <a:rPr lang="da-DK" dirty="0"/>
              <a:t> </a:t>
            </a:r>
            <a:r>
              <a:rPr lang="da-DK" dirty="0" err="1"/>
              <a:t>intercultural</a:t>
            </a:r>
            <a:r>
              <a:rPr lang="da-DK" dirty="0"/>
              <a:t> </a:t>
            </a:r>
            <a:r>
              <a:rPr lang="da-DK" dirty="0" err="1"/>
              <a:t>competence</a:t>
            </a:r>
            <a:r>
              <a:rPr lang="da-DK" dirty="0"/>
              <a:t> </a:t>
            </a:r>
            <a:r>
              <a:rPr lang="da-DK" dirty="0" err="1"/>
              <a:t>become</a:t>
            </a:r>
            <a:r>
              <a:rPr lang="da-DK" dirty="0"/>
              <a:t> more </a:t>
            </a:r>
            <a:r>
              <a:rPr lang="da-DK" dirty="0" err="1"/>
              <a:t>important</a:t>
            </a:r>
            <a:r>
              <a:rPr lang="da-DK" dirty="0"/>
              <a:t> , is it </a:t>
            </a:r>
            <a:r>
              <a:rPr lang="da-DK" dirty="0" err="1"/>
              <a:t>something</a:t>
            </a:r>
            <a:r>
              <a:rPr lang="da-DK" dirty="0"/>
              <a:t> </a:t>
            </a:r>
            <a:r>
              <a:rPr lang="da-DK" dirty="0" err="1"/>
              <a:t>we</a:t>
            </a:r>
            <a:r>
              <a:rPr lang="da-DK" dirty="0"/>
              <a:t> </a:t>
            </a:r>
            <a:r>
              <a:rPr lang="da-DK" dirty="0" smtClean="0"/>
              <a:t>must </a:t>
            </a:r>
            <a:r>
              <a:rPr lang="da-DK" dirty="0" err="1"/>
              <a:t>teach</a:t>
            </a:r>
            <a:r>
              <a:rPr lang="da-DK" dirty="0"/>
              <a:t> and test</a:t>
            </a:r>
            <a:r>
              <a:rPr lang="da-DK" dirty="0" smtClean="0"/>
              <a:t>?</a:t>
            </a:r>
          </a:p>
          <a:p>
            <a:endParaRPr lang="da-DK" dirty="0"/>
          </a:p>
          <a:p>
            <a:r>
              <a:rPr lang="da-DK" dirty="0" smtClean="0"/>
              <a:t>How </a:t>
            </a:r>
            <a:r>
              <a:rPr lang="da-DK" dirty="0" err="1" smtClean="0"/>
              <a:t>can</a:t>
            </a:r>
            <a:r>
              <a:rPr lang="da-DK" dirty="0" smtClean="0"/>
              <a:t> </a:t>
            </a:r>
            <a:r>
              <a:rPr lang="da-DK" dirty="0" err="1" smtClean="0"/>
              <a:t>mutual</a:t>
            </a:r>
            <a:r>
              <a:rPr lang="da-DK" dirty="0" smtClean="0"/>
              <a:t> </a:t>
            </a:r>
            <a:r>
              <a:rPr lang="da-DK" dirty="0" err="1" smtClean="0"/>
              <a:t>intelligibilty</a:t>
            </a:r>
            <a:r>
              <a:rPr lang="da-DK" dirty="0" smtClean="0"/>
              <a:t> </a:t>
            </a:r>
            <a:r>
              <a:rPr lang="da-DK" dirty="0" err="1" smtClean="0"/>
              <a:t>be</a:t>
            </a:r>
            <a:r>
              <a:rPr lang="da-DK" dirty="0" smtClean="0"/>
              <a:t> </a:t>
            </a:r>
            <a:r>
              <a:rPr lang="da-DK" dirty="0" err="1" smtClean="0"/>
              <a:t>safeguarded</a:t>
            </a:r>
            <a:r>
              <a:rPr lang="da-DK" dirty="0" smtClean="0"/>
              <a:t> </a:t>
            </a:r>
            <a:r>
              <a:rPr lang="da-DK" dirty="0" err="1" smtClean="0"/>
              <a:t>when</a:t>
            </a:r>
            <a:r>
              <a:rPr lang="da-DK" dirty="0" smtClean="0"/>
              <a:t> the </a:t>
            </a:r>
            <a:r>
              <a:rPr lang="da-DK" dirty="0" err="1" smtClean="0"/>
              <a:t>conditions</a:t>
            </a:r>
            <a:r>
              <a:rPr lang="da-DK" dirty="0" smtClean="0"/>
              <a:t>, </a:t>
            </a:r>
            <a:r>
              <a:rPr lang="da-DK" dirty="0" err="1" smtClean="0"/>
              <a:t>contexts</a:t>
            </a:r>
            <a:r>
              <a:rPr lang="da-DK" dirty="0" smtClean="0"/>
              <a:t> and </a:t>
            </a:r>
            <a:r>
              <a:rPr lang="da-DK" dirty="0" err="1" smtClean="0"/>
              <a:t>communicators</a:t>
            </a:r>
            <a:r>
              <a:rPr lang="da-DK" dirty="0" smtClean="0"/>
              <a:t> in </a:t>
            </a:r>
            <a:r>
              <a:rPr lang="da-DK" dirty="0" err="1" smtClean="0"/>
              <a:t>any</a:t>
            </a:r>
            <a:r>
              <a:rPr lang="da-DK" dirty="0" smtClean="0"/>
              <a:t> </a:t>
            </a:r>
            <a:r>
              <a:rPr lang="da-DK" dirty="0" err="1" smtClean="0"/>
              <a:t>instance</a:t>
            </a:r>
            <a:r>
              <a:rPr lang="da-DK" dirty="0" smtClean="0"/>
              <a:t> of </a:t>
            </a:r>
            <a:r>
              <a:rPr lang="da-DK" dirty="0" err="1" smtClean="0"/>
              <a:t>cross-cultural</a:t>
            </a:r>
            <a:r>
              <a:rPr lang="da-DK" dirty="0" smtClean="0"/>
              <a:t> </a:t>
            </a:r>
            <a:r>
              <a:rPr lang="da-DK" dirty="0" err="1" smtClean="0"/>
              <a:t>communication</a:t>
            </a:r>
            <a:r>
              <a:rPr lang="da-DK" dirty="0" smtClean="0"/>
              <a:t> </a:t>
            </a:r>
            <a:r>
              <a:rPr lang="da-DK" dirty="0" err="1" smtClean="0"/>
              <a:t>are</a:t>
            </a:r>
            <a:r>
              <a:rPr lang="da-DK" dirty="0" smtClean="0"/>
              <a:t> not </a:t>
            </a:r>
            <a:r>
              <a:rPr lang="da-DK" dirty="0" err="1" smtClean="0"/>
              <a:t>identical</a:t>
            </a:r>
            <a:r>
              <a:rPr lang="da-DK" dirty="0" smtClean="0"/>
              <a:t> or stable? (Margie Berns)</a:t>
            </a:r>
          </a:p>
          <a:p>
            <a:r>
              <a:rPr lang="da-DK" dirty="0" err="1" smtClean="0"/>
              <a:t>Peopel</a:t>
            </a:r>
            <a:r>
              <a:rPr lang="da-DK" dirty="0" smtClean="0"/>
              <a:t> have never </a:t>
            </a:r>
            <a:r>
              <a:rPr lang="da-DK" dirty="0" err="1" smtClean="0"/>
              <a:t>wanted</a:t>
            </a:r>
            <a:r>
              <a:rPr lang="da-DK" dirty="0" smtClean="0"/>
              <a:t> to </a:t>
            </a:r>
            <a:r>
              <a:rPr lang="da-DK" dirty="0" err="1" smtClean="0"/>
              <a:t>folow</a:t>
            </a:r>
            <a:r>
              <a:rPr lang="da-DK" dirty="0" smtClean="0"/>
              <a:t> </a:t>
            </a:r>
            <a:r>
              <a:rPr lang="da-DK" dirty="0" err="1" smtClean="0"/>
              <a:t>anyprescrivbed</a:t>
            </a:r>
            <a:r>
              <a:rPr lang="da-DK" dirty="0" smtClean="0"/>
              <a:t> </a:t>
            </a:r>
            <a:r>
              <a:rPr lang="da-DK" dirty="0" err="1" smtClean="0"/>
              <a:t>laguage</a:t>
            </a:r>
            <a:r>
              <a:rPr lang="da-DK" dirty="0" smtClean="0"/>
              <a:t> </a:t>
            </a:r>
            <a:r>
              <a:rPr lang="da-DK" dirty="0" err="1" smtClean="0"/>
              <a:t>code</a:t>
            </a:r>
            <a:r>
              <a:rPr lang="da-DK" dirty="0" smtClean="0"/>
              <a:t> , esperanto and </a:t>
            </a:r>
            <a:r>
              <a:rPr lang="da-DK" dirty="0" err="1" smtClean="0"/>
              <a:t>Volapük</a:t>
            </a:r>
            <a:r>
              <a:rPr lang="da-DK" dirty="0" smtClean="0"/>
              <a:t> never </a:t>
            </a:r>
            <a:r>
              <a:rPr lang="da-DK" dirty="0" err="1" smtClean="0"/>
              <a:t>caugt</a:t>
            </a:r>
            <a:r>
              <a:rPr lang="da-DK" dirty="0" smtClean="0"/>
              <a:t> on, so </a:t>
            </a:r>
            <a:r>
              <a:rPr lang="da-DK" dirty="0" err="1" smtClean="0"/>
              <a:t>why</a:t>
            </a:r>
            <a:r>
              <a:rPr lang="da-DK" dirty="0" smtClean="0"/>
              <a:t> </a:t>
            </a:r>
            <a:r>
              <a:rPr lang="da-DK" dirty="0" err="1" smtClean="0"/>
              <a:t>would</a:t>
            </a:r>
            <a:r>
              <a:rPr lang="da-DK" dirty="0" smtClean="0"/>
              <a:t> ELF as a </a:t>
            </a:r>
            <a:r>
              <a:rPr lang="da-DK" dirty="0" err="1" smtClean="0"/>
              <a:t>code</a:t>
            </a:r>
            <a:endParaRPr lang="da-DK" dirty="0" smtClean="0"/>
          </a:p>
          <a:p>
            <a:r>
              <a:rPr lang="da-DK" dirty="0" smtClean="0"/>
              <a:t>The ELF </a:t>
            </a:r>
            <a:r>
              <a:rPr lang="da-DK" dirty="0" err="1" smtClean="0"/>
              <a:t>effort</a:t>
            </a:r>
            <a:r>
              <a:rPr lang="da-DK" dirty="0" smtClean="0"/>
              <a:t> </a:t>
            </a:r>
            <a:r>
              <a:rPr lang="da-DK" dirty="0" err="1" smtClean="0"/>
              <a:t>should</a:t>
            </a:r>
            <a:r>
              <a:rPr lang="da-DK" dirty="0" smtClean="0"/>
              <a:t> </a:t>
            </a:r>
            <a:r>
              <a:rPr lang="da-DK" dirty="0" err="1" smtClean="0"/>
              <a:t>rather</a:t>
            </a:r>
            <a:r>
              <a:rPr lang="da-DK" dirty="0" smtClean="0"/>
              <a:t> </a:t>
            </a:r>
            <a:r>
              <a:rPr lang="da-DK" dirty="0" err="1" smtClean="0"/>
              <a:t>be</a:t>
            </a:r>
            <a:r>
              <a:rPr lang="da-DK" dirty="0" smtClean="0"/>
              <a:t> to </a:t>
            </a:r>
            <a:r>
              <a:rPr lang="da-DK" dirty="0" err="1" smtClean="0"/>
              <a:t>awareness</a:t>
            </a:r>
            <a:r>
              <a:rPr lang="da-DK" dirty="0" smtClean="0"/>
              <a:t> </a:t>
            </a:r>
            <a:r>
              <a:rPr lang="da-DK" dirty="0" err="1" smtClean="0"/>
              <a:t>ofknowing</a:t>
            </a:r>
            <a:r>
              <a:rPr lang="da-DK" dirty="0" smtClean="0"/>
              <a:t> </a:t>
            </a:r>
            <a:r>
              <a:rPr lang="da-DK" dirty="0" err="1" smtClean="0"/>
              <a:t>about</a:t>
            </a:r>
            <a:r>
              <a:rPr lang="da-DK" dirty="0" smtClean="0"/>
              <a:t> </a:t>
            </a:r>
            <a:r>
              <a:rPr lang="da-DK" dirty="0" err="1" smtClean="0"/>
              <a:t>ways</a:t>
            </a:r>
            <a:r>
              <a:rPr lang="da-DK" dirty="0" smtClean="0"/>
              <a:t> of </a:t>
            </a:r>
            <a:r>
              <a:rPr lang="da-DK" dirty="0" err="1" smtClean="0"/>
              <a:t>using</a:t>
            </a:r>
            <a:r>
              <a:rPr lang="da-DK" dirty="0" smtClean="0"/>
              <a:t> </a:t>
            </a:r>
            <a:r>
              <a:rPr lang="da-DK" dirty="0" err="1" smtClean="0"/>
              <a:t>language</a:t>
            </a:r>
            <a:r>
              <a:rPr lang="da-DK" dirty="0" smtClean="0"/>
              <a:t> in </a:t>
            </a:r>
            <a:r>
              <a:rPr lang="da-DK" dirty="0" err="1" smtClean="0"/>
              <a:t>communication</a:t>
            </a:r>
            <a:r>
              <a:rPr lang="da-DK" dirty="0" smtClean="0"/>
              <a:t> and not </a:t>
            </a:r>
            <a:r>
              <a:rPr lang="da-DK" dirty="0" err="1" smtClean="0"/>
              <a:t>simply</a:t>
            </a:r>
            <a:r>
              <a:rPr lang="da-DK" dirty="0" smtClean="0"/>
              <a:t> </a:t>
            </a:r>
            <a:r>
              <a:rPr lang="da-DK" dirty="0" err="1" smtClean="0"/>
              <a:t>being</a:t>
            </a:r>
            <a:r>
              <a:rPr lang="da-DK" dirty="0" smtClean="0"/>
              <a:t> </a:t>
            </a:r>
            <a:r>
              <a:rPr lang="da-DK" dirty="0" err="1" smtClean="0"/>
              <a:t>able</a:t>
            </a:r>
            <a:r>
              <a:rPr lang="da-DK" dirty="0" smtClean="0"/>
              <a:t> to </a:t>
            </a:r>
            <a:r>
              <a:rPr lang="da-DK" dirty="0" err="1" smtClean="0"/>
              <a:t>reproduce</a:t>
            </a:r>
            <a:r>
              <a:rPr lang="da-DK" dirty="0" smtClean="0"/>
              <a:t> </a:t>
            </a:r>
            <a:r>
              <a:rPr lang="da-DK" dirty="0" err="1" smtClean="0"/>
              <a:t>particular</a:t>
            </a:r>
            <a:r>
              <a:rPr lang="da-DK" dirty="0" smtClean="0"/>
              <a:t> features of a </a:t>
            </a:r>
            <a:r>
              <a:rPr lang="da-DK" dirty="0" err="1" smtClean="0"/>
              <a:t>langauge</a:t>
            </a:r>
            <a:r>
              <a:rPr lang="da-DK" dirty="0" smtClean="0"/>
              <a:t>., </a:t>
            </a:r>
            <a:r>
              <a:rPr lang="da-DK" dirty="0" err="1" smtClean="0"/>
              <a:t>gaining</a:t>
            </a:r>
            <a:r>
              <a:rPr lang="da-DK" dirty="0" smtClean="0"/>
              <a:t> in </a:t>
            </a:r>
            <a:r>
              <a:rPr lang="da-DK" dirty="0" err="1" smtClean="0"/>
              <a:t>lingusitic</a:t>
            </a:r>
            <a:r>
              <a:rPr lang="da-DK" dirty="0" smtClean="0"/>
              <a:t> tolerance.</a:t>
            </a:r>
            <a:endParaRPr lang="da-DK" dirty="0"/>
          </a:p>
          <a:p>
            <a:endParaRPr lang="da-DK" dirty="0"/>
          </a:p>
        </p:txBody>
      </p:sp>
    </p:spTree>
    <p:extLst>
      <p:ext uri="{BB962C8B-B14F-4D97-AF65-F5344CB8AC3E}">
        <p14:creationId xmlns:p14="http://schemas.microsoft.com/office/powerpoint/2010/main" val="717982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dato 2"/>
          <p:cNvSpPr>
            <a:spLocks noGrp="1"/>
          </p:cNvSpPr>
          <p:nvPr>
            <p:ph type="dt" sz="half" idx="10"/>
          </p:nvPr>
        </p:nvSpPr>
        <p:spPr/>
        <p:txBody>
          <a:bodyPr/>
          <a:lstStyle/>
          <a:p>
            <a:pPr algn="r"/>
            <a:r>
              <a:rPr lang="da-DK" smtClean="0"/>
              <a:t>Nr. </a:t>
            </a:r>
            <a:fld id="{681E38C8-2004-4DCC-B5FA-EC97836645C3}" type="slidenum">
              <a:rPr lang="da-DK" smtClean="0"/>
              <a:pPr algn="r"/>
              <a:t>23</a:t>
            </a:fld>
            <a:r>
              <a:rPr lang="da-DK" smtClean="0"/>
              <a:t>   </a:t>
            </a:r>
            <a:fld id="{4D360AE3-560C-4CAC-AAC5-345C99F65EE2}" type="datetime1">
              <a:rPr lang="da-DK" smtClean="0"/>
              <a:pPr algn="r"/>
              <a:t>06-05-2013</a:t>
            </a:fld>
            <a:endParaRPr lang="da-DK" dirty="0"/>
          </a:p>
        </p:txBody>
      </p:sp>
      <p:sp>
        <p:nvSpPr>
          <p:cNvPr id="4" name="Pladsholder til indhold 3"/>
          <p:cNvSpPr>
            <a:spLocks noGrp="1"/>
          </p:cNvSpPr>
          <p:nvPr>
            <p:ph sz="quarter" idx="13"/>
          </p:nvPr>
        </p:nvSpPr>
        <p:spPr/>
        <p:txBody>
          <a:bodyPr/>
          <a:lstStyle/>
          <a:p>
            <a:endParaRPr lang="da-DK"/>
          </a:p>
        </p:txBody>
      </p:sp>
      <p:sp>
        <p:nvSpPr>
          <p:cNvPr id="2" name="Pladsholder til tekst 1"/>
          <p:cNvSpPr>
            <a:spLocks noGrp="1"/>
          </p:cNvSpPr>
          <p:nvPr>
            <p:ph type="body" sz="quarter" idx="11"/>
          </p:nvPr>
        </p:nvSpPr>
        <p:spPr/>
        <p:txBody>
          <a:bodyPr>
            <a:normAutofit/>
          </a:bodyPr>
          <a:lstStyle/>
          <a:p>
            <a:pPr marL="0" indent="0" algn="ctr">
              <a:buNone/>
            </a:pPr>
            <a:r>
              <a:rPr lang="da-DK" sz="2800" dirty="0" err="1" smtClean="0">
                <a:solidFill>
                  <a:srgbClr val="00B050"/>
                </a:solidFill>
              </a:rPr>
              <a:t>What</a:t>
            </a:r>
            <a:r>
              <a:rPr lang="da-DK" sz="2800" dirty="0" smtClean="0">
                <a:solidFill>
                  <a:srgbClr val="00B050"/>
                </a:solidFill>
              </a:rPr>
              <a:t> </a:t>
            </a:r>
            <a:r>
              <a:rPr lang="da-DK" sz="2800" dirty="0" err="1" smtClean="0">
                <a:solidFill>
                  <a:srgbClr val="00B050"/>
                </a:solidFill>
              </a:rPr>
              <a:t>I’ll</a:t>
            </a:r>
            <a:r>
              <a:rPr lang="da-DK" sz="2800" dirty="0" smtClean="0">
                <a:solidFill>
                  <a:srgbClr val="00B050"/>
                </a:solidFill>
              </a:rPr>
              <a:t> talk </a:t>
            </a:r>
            <a:r>
              <a:rPr lang="da-DK" sz="2800" dirty="0" err="1" smtClean="0">
                <a:solidFill>
                  <a:srgbClr val="00B050"/>
                </a:solidFill>
              </a:rPr>
              <a:t>about</a:t>
            </a:r>
            <a:endParaRPr lang="da-DK" sz="2800" dirty="0">
              <a:solidFill>
                <a:srgbClr val="00B050"/>
              </a:solidFill>
            </a:endParaRPr>
          </a:p>
        </p:txBody>
      </p:sp>
      <p:sp>
        <p:nvSpPr>
          <p:cNvPr id="5" name="Pladsholder til tekst 4"/>
          <p:cNvSpPr>
            <a:spLocks noGrp="1"/>
          </p:cNvSpPr>
          <p:nvPr>
            <p:ph type="body" sz="quarter" idx="14"/>
          </p:nvPr>
        </p:nvSpPr>
        <p:spPr/>
        <p:txBody>
          <a:bodyPr>
            <a:normAutofit/>
          </a:bodyPr>
          <a:lstStyle/>
          <a:p>
            <a:r>
              <a:rPr lang="da-DK" dirty="0" err="1" smtClean="0"/>
              <a:t>We</a:t>
            </a:r>
            <a:r>
              <a:rPr lang="da-DK" dirty="0" smtClean="0"/>
              <a:t> </a:t>
            </a:r>
            <a:r>
              <a:rPr lang="da-DK" dirty="0" err="1" smtClean="0"/>
              <a:t>use</a:t>
            </a:r>
            <a:r>
              <a:rPr lang="da-DK" dirty="0" smtClean="0"/>
              <a:t> English – </a:t>
            </a:r>
            <a:r>
              <a:rPr lang="da-DK" dirty="0" err="1" smtClean="0"/>
              <a:t>we</a:t>
            </a:r>
            <a:r>
              <a:rPr lang="da-DK" dirty="0" smtClean="0"/>
              <a:t> </a:t>
            </a:r>
            <a:r>
              <a:rPr lang="da-DK" dirty="0" err="1" smtClean="0"/>
              <a:t>teach</a:t>
            </a:r>
            <a:r>
              <a:rPr lang="da-DK" dirty="0" smtClean="0"/>
              <a:t> it </a:t>
            </a:r>
            <a:r>
              <a:rPr lang="da-DK" dirty="0" err="1" smtClean="0"/>
              <a:t>we</a:t>
            </a:r>
            <a:r>
              <a:rPr lang="da-DK" dirty="0" smtClean="0"/>
              <a:t> test it. But </a:t>
            </a:r>
            <a:r>
              <a:rPr lang="da-DK" dirty="0" err="1" smtClean="0"/>
              <a:t>what</a:t>
            </a:r>
            <a:r>
              <a:rPr lang="da-DK" dirty="0" smtClean="0"/>
              <a:t> kind of English? </a:t>
            </a:r>
          </a:p>
          <a:p>
            <a:endParaRPr lang="da-DK" dirty="0" smtClean="0"/>
          </a:p>
          <a:p>
            <a:r>
              <a:rPr lang="da-DK" dirty="0" err="1" smtClean="0"/>
              <a:t>We</a:t>
            </a:r>
            <a:r>
              <a:rPr lang="da-DK" dirty="0" smtClean="0"/>
              <a:t> have the STANAG 6001 , but is it the right or </a:t>
            </a:r>
            <a:r>
              <a:rPr lang="da-DK" dirty="0" err="1" smtClean="0"/>
              <a:t>only</a:t>
            </a:r>
            <a:r>
              <a:rPr lang="da-DK" dirty="0" smtClean="0"/>
              <a:t> </a:t>
            </a:r>
            <a:r>
              <a:rPr lang="da-DK" dirty="0" err="1" smtClean="0"/>
              <a:t>tool</a:t>
            </a:r>
            <a:r>
              <a:rPr lang="da-DK" dirty="0"/>
              <a:t> </a:t>
            </a:r>
            <a:r>
              <a:rPr lang="da-DK" dirty="0" err="1" smtClean="0"/>
              <a:t>when</a:t>
            </a:r>
            <a:r>
              <a:rPr lang="da-DK" dirty="0" smtClean="0"/>
              <a:t> it </a:t>
            </a:r>
            <a:r>
              <a:rPr lang="da-DK" dirty="0" err="1" smtClean="0"/>
              <a:t>comes</a:t>
            </a:r>
            <a:r>
              <a:rPr lang="da-DK" dirty="0" smtClean="0"/>
              <a:t> to English as a </a:t>
            </a:r>
            <a:r>
              <a:rPr lang="da-DK" dirty="0" err="1" smtClean="0"/>
              <a:t>tool</a:t>
            </a:r>
            <a:r>
              <a:rPr lang="da-DK" dirty="0" smtClean="0"/>
              <a:t> for global </a:t>
            </a:r>
            <a:r>
              <a:rPr lang="da-DK" dirty="0" err="1" smtClean="0"/>
              <a:t>communication</a:t>
            </a:r>
            <a:r>
              <a:rPr lang="da-DK" dirty="0" smtClean="0"/>
              <a:t>?</a:t>
            </a:r>
            <a:endParaRPr lang="da-DK" sz="2100" dirty="0"/>
          </a:p>
          <a:p>
            <a:r>
              <a:rPr lang="da-DK" sz="2100" dirty="0" smtClean="0"/>
              <a:t>English as a </a:t>
            </a:r>
            <a:r>
              <a:rPr lang="da-DK" sz="2100" dirty="0" err="1" smtClean="0"/>
              <a:t>Lingua</a:t>
            </a:r>
            <a:r>
              <a:rPr lang="da-DK" sz="2100" dirty="0" smtClean="0"/>
              <a:t> Franca, or ELF</a:t>
            </a:r>
            <a:endParaRPr lang="da-DK" dirty="0" smtClean="0"/>
          </a:p>
          <a:p>
            <a:pPr lvl="2"/>
            <a:r>
              <a:rPr lang="da-DK" sz="1700" dirty="0" err="1" smtClean="0"/>
              <a:t>What</a:t>
            </a:r>
            <a:r>
              <a:rPr lang="da-DK" sz="1700" dirty="0" smtClean="0"/>
              <a:t> </a:t>
            </a:r>
            <a:r>
              <a:rPr lang="da-DK" sz="1700" dirty="0" err="1" smtClean="0"/>
              <a:t>does</a:t>
            </a:r>
            <a:r>
              <a:rPr lang="da-DK" sz="1700" dirty="0" smtClean="0"/>
              <a:t> the ELF research </a:t>
            </a:r>
            <a:r>
              <a:rPr lang="da-DK" sz="1700" dirty="0" err="1" smtClean="0"/>
              <a:t>say</a:t>
            </a:r>
            <a:endParaRPr lang="da-DK" sz="1700" dirty="0" smtClean="0"/>
          </a:p>
          <a:p>
            <a:pPr lvl="2"/>
            <a:r>
              <a:rPr lang="da-DK" sz="1700" dirty="0" err="1" smtClean="0"/>
              <a:t>What</a:t>
            </a:r>
            <a:r>
              <a:rPr lang="da-DK" sz="1700" dirty="0" smtClean="0"/>
              <a:t> do </a:t>
            </a:r>
            <a:r>
              <a:rPr lang="da-DK" sz="1700" dirty="0" err="1" smtClean="0"/>
              <a:t>others</a:t>
            </a:r>
            <a:r>
              <a:rPr lang="da-DK" sz="1700" dirty="0" smtClean="0"/>
              <a:t> </a:t>
            </a:r>
            <a:r>
              <a:rPr lang="da-DK" sz="1700" dirty="0" err="1" smtClean="0"/>
              <a:t>say</a:t>
            </a:r>
            <a:r>
              <a:rPr lang="da-DK" sz="1700" dirty="0" smtClean="0"/>
              <a:t> </a:t>
            </a:r>
            <a:r>
              <a:rPr lang="da-DK" sz="1700" dirty="0" err="1" smtClean="0"/>
              <a:t>about</a:t>
            </a:r>
            <a:r>
              <a:rPr lang="da-DK" sz="1700" dirty="0" smtClean="0"/>
              <a:t> it</a:t>
            </a:r>
          </a:p>
          <a:p>
            <a:pPr lvl="2"/>
            <a:r>
              <a:rPr lang="da-DK" sz="1700" dirty="0" err="1" smtClean="0"/>
              <a:t>What</a:t>
            </a:r>
            <a:r>
              <a:rPr lang="da-DK" sz="1700" dirty="0" smtClean="0"/>
              <a:t> do I </a:t>
            </a:r>
            <a:r>
              <a:rPr lang="da-DK" sz="1700" dirty="0" err="1" smtClean="0"/>
              <a:t>think</a:t>
            </a:r>
            <a:r>
              <a:rPr lang="da-DK" sz="1700" dirty="0" smtClean="0"/>
              <a:t> </a:t>
            </a:r>
            <a:r>
              <a:rPr lang="da-DK" sz="1700" dirty="0" err="1" smtClean="0"/>
              <a:t>about</a:t>
            </a:r>
            <a:r>
              <a:rPr lang="da-DK" sz="1700" dirty="0" smtClean="0"/>
              <a:t> </a:t>
            </a:r>
            <a:r>
              <a:rPr lang="da-DK" sz="1700" dirty="0" err="1" smtClean="0"/>
              <a:t>this</a:t>
            </a:r>
            <a:endParaRPr lang="da-DK" sz="1700" dirty="0" smtClean="0"/>
          </a:p>
          <a:p>
            <a:r>
              <a:rPr lang="da-DK" dirty="0" err="1" smtClean="0"/>
              <a:t>What</a:t>
            </a:r>
            <a:r>
              <a:rPr lang="da-DK" dirty="0" smtClean="0"/>
              <a:t> </a:t>
            </a:r>
            <a:r>
              <a:rPr lang="da-DK" dirty="0" err="1" smtClean="0"/>
              <a:t>else</a:t>
            </a:r>
            <a:r>
              <a:rPr lang="da-DK" dirty="0" smtClean="0"/>
              <a:t> </a:t>
            </a:r>
            <a:r>
              <a:rPr lang="da-DK" dirty="0" err="1" smtClean="0"/>
              <a:t>can</a:t>
            </a:r>
            <a:r>
              <a:rPr lang="da-DK" dirty="0" smtClean="0"/>
              <a:t> </a:t>
            </a:r>
            <a:r>
              <a:rPr lang="da-DK" dirty="0" err="1" smtClean="0"/>
              <a:t>we</a:t>
            </a:r>
            <a:r>
              <a:rPr lang="da-DK" dirty="0" smtClean="0"/>
              <a:t> </a:t>
            </a:r>
            <a:r>
              <a:rPr lang="da-DK" dirty="0" err="1" smtClean="0"/>
              <a:t>turn</a:t>
            </a:r>
            <a:r>
              <a:rPr lang="da-DK" dirty="0" smtClean="0"/>
              <a:t> to?</a:t>
            </a:r>
          </a:p>
          <a:p>
            <a:pPr lvl="1"/>
            <a:endParaRPr lang="da-DK" dirty="0" smtClean="0"/>
          </a:p>
          <a:p>
            <a:pPr lvl="1"/>
            <a:endParaRPr lang="da-DK" sz="1000" dirty="0" smtClean="0"/>
          </a:p>
          <a:p>
            <a:endParaRPr lang="da-DK" dirty="0"/>
          </a:p>
        </p:txBody>
      </p:sp>
    </p:spTree>
    <p:extLst>
      <p:ext uri="{BB962C8B-B14F-4D97-AF65-F5344CB8AC3E}">
        <p14:creationId xmlns:p14="http://schemas.microsoft.com/office/powerpoint/2010/main" val="3285511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3</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pPr marL="0" indent="0" algn="ctr">
              <a:buNone/>
            </a:pPr>
            <a:r>
              <a:rPr lang="da-DK" sz="2800" dirty="0" err="1" smtClean="0">
                <a:solidFill>
                  <a:srgbClr val="00B050"/>
                </a:solidFill>
              </a:rPr>
              <a:t>Away</a:t>
            </a:r>
            <a:r>
              <a:rPr lang="da-DK" sz="2800" dirty="0" smtClean="0">
                <a:solidFill>
                  <a:srgbClr val="00B050"/>
                </a:solidFill>
              </a:rPr>
              <a:t> From </a:t>
            </a:r>
            <a:r>
              <a:rPr lang="da-DK" sz="2800" dirty="0" err="1" smtClean="0">
                <a:solidFill>
                  <a:srgbClr val="00B050"/>
                </a:solidFill>
              </a:rPr>
              <a:t>Integrative</a:t>
            </a:r>
            <a:r>
              <a:rPr lang="da-DK" sz="2800" dirty="0" smtClean="0">
                <a:solidFill>
                  <a:srgbClr val="00B050"/>
                </a:solidFill>
              </a:rPr>
              <a:t> motivation </a:t>
            </a:r>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lstStyle/>
          <a:p>
            <a:r>
              <a:rPr lang="da-DK" dirty="0" err="1" smtClean="0"/>
              <a:t>Lingua</a:t>
            </a:r>
            <a:r>
              <a:rPr lang="da-DK" dirty="0" smtClean="0"/>
              <a:t> </a:t>
            </a:r>
            <a:r>
              <a:rPr lang="da-DK" dirty="0" err="1" smtClean="0"/>
              <a:t>franca</a:t>
            </a:r>
            <a:r>
              <a:rPr lang="da-DK" dirty="0" smtClean="0"/>
              <a:t> speakers have </a:t>
            </a:r>
            <a:r>
              <a:rPr lang="da-DK" dirty="0" err="1" smtClean="0"/>
              <a:t>no</a:t>
            </a:r>
            <a:r>
              <a:rPr lang="da-DK" dirty="0" smtClean="0"/>
              <a:t> real </a:t>
            </a:r>
            <a:r>
              <a:rPr lang="da-DK" dirty="0" err="1" smtClean="0"/>
              <a:t>integrative</a:t>
            </a:r>
            <a:r>
              <a:rPr lang="da-DK" dirty="0" smtClean="0"/>
              <a:t> motivation</a:t>
            </a:r>
          </a:p>
          <a:p>
            <a:endParaRPr lang="da-DK" dirty="0" smtClean="0"/>
          </a:p>
          <a:p>
            <a:r>
              <a:rPr lang="da-DK" dirty="0" smtClean="0"/>
              <a:t>ELF speakers have an instrumental motivation, </a:t>
            </a:r>
            <a:r>
              <a:rPr lang="da-DK" dirty="0" err="1" smtClean="0"/>
              <a:t>presumably</a:t>
            </a:r>
            <a:endParaRPr lang="da-DK" dirty="0" smtClean="0"/>
          </a:p>
          <a:p>
            <a:endParaRPr lang="da-DK" dirty="0"/>
          </a:p>
          <a:p>
            <a:r>
              <a:rPr lang="da-DK" dirty="0"/>
              <a:t>The </a:t>
            </a:r>
            <a:r>
              <a:rPr lang="da-DK" dirty="0" err="1"/>
              <a:t>goal</a:t>
            </a:r>
            <a:r>
              <a:rPr lang="da-DK" dirty="0"/>
              <a:t> </a:t>
            </a:r>
            <a:r>
              <a:rPr lang="da-DK" dirty="0" err="1"/>
              <a:t>should</a:t>
            </a:r>
            <a:r>
              <a:rPr lang="da-DK" dirty="0"/>
              <a:t> </a:t>
            </a:r>
            <a:r>
              <a:rPr lang="da-DK" dirty="0" err="1"/>
              <a:t>be</a:t>
            </a:r>
            <a:r>
              <a:rPr lang="da-DK" dirty="0"/>
              <a:t> </a:t>
            </a:r>
            <a:r>
              <a:rPr lang="da-DK" dirty="0" err="1"/>
              <a:t>that</a:t>
            </a:r>
            <a:r>
              <a:rPr lang="da-DK" dirty="0"/>
              <a:t> </a:t>
            </a:r>
            <a:r>
              <a:rPr lang="da-DK" dirty="0" err="1"/>
              <a:t>we</a:t>
            </a:r>
            <a:r>
              <a:rPr lang="da-DK" dirty="0"/>
              <a:t> </a:t>
            </a:r>
            <a:r>
              <a:rPr lang="da-DK" dirty="0" err="1"/>
              <a:t>learn</a:t>
            </a:r>
            <a:r>
              <a:rPr lang="da-DK" dirty="0"/>
              <a:t> </a:t>
            </a:r>
            <a:r>
              <a:rPr lang="da-DK" dirty="0" err="1"/>
              <a:t>how</a:t>
            </a:r>
            <a:r>
              <a:rPr lang="da-DK" dirty="0"/>
              <a:t> to </a:t>
            </a:r>
            <a:r>
              <a:rPr lang="da-DK" dirty="0" err="1"/>
              <a:t>communicate</a:t>
            </a:r>
            <a:r>
              <a:rPr lang="da-DK" dirty="0"/>
              <a:t> </a:t>
            </a:r>
            <a:r>
              <a:rPr lang="da-DK" dirty="0" err="1"/>
              <a:t>our</a:t>
            </a:r>
            <a:r>
              <a:rPr lang="da-DK" dirty="0"/>
              <a:t> </a:t>
            </a:r>
            <a:r>
              <a:rPr lang="da-DK" dirty="0" err="1"/>
              <a:t>own</a:t>
            </a:r>
            <a:r>
              <a:rPr lang="da-DK" dirty="0"/>
              <a:t> </a:t>
            </a:r>
            <a:r>
              <a:rPr lang="da-DK" dirty="0" err="1"/>
              <a:t>ideas</a:t>
            </a:r>
            <a:r>
              <a:rPr lang="da-DK" dirty="0"/>
              <a:t> and </a:t>
            </a:r>
            <a:r>
              <a:rPr lang="da-DK" dirty="0" err="1"/>
              <a:t>culture</a:t>
            </a:r>
            <a:r>
              <a:rPr lang="da-DK" dirty="0"/>
              <a:t> to </a:t>
            </a:r>
            <a:r>
              <a:rPr lang="da-DK" dirty="0" err="1" smtClean="0"/>
              <a:t>each</a:t>
            </a:r>
            <a:r>
              <a:rPr lang="da-DK" dirty="0" smtClean="0"/>
              <a:t> </a:t>
            </a:r>
            <a:r>
              <a:rPr lang="da-DK" dirty="0" err="1" smtClean="0"/>
              <a:t>other</a:t>
            </a:r>
            <a:r>
              <a:rPr lang="da-DK" dirty="0"/>
              <a:t> </a:t>
            </a:r>
            <a:endParaRPr lang="da-DK" dirty="0" smtClean="0"/>
          </a:p>
          <a:p>
            <a:endParaRPr lang="da-DK" dirty="0"/>
          </a:p>
        </p:txBody>
      </p:sp>
    </p:spTree>
    <p:extLst>
      <p:ext uri="{BB962C8B-B14F-4D97-AF65-F5344CB8AC3E}">
        <p14:creationId xmlns:p14="http://schemas.microsoft.com/office/powerpoint/2010/main" val="2461960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4</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pPr marL="0" indent="0" algn="ctr">
              <a:buNone/>
            </a:pPr>
            <a:r>
              <a:rPr lang="da-DK" sz="2800" dirty="0" smtClean="0">
                <a:solidFill>
                  <a:srgbClr val="00B050"/>
                </a:solidFill>
              </a:rPr>
              <a:t>ELF- </a:t>
            </a:r>
            <a:r>
              <a:rPr lang="da-DK" sz="2800" dirty="0" err="1" smtClean="0">
                <a:solidFill>
                  <a:srgbClr val="00B050"/>
                </a:solidFill>
              </a:rPr>
              <a:t>let’s</a:t>
            </a:r>
            <a:r>
              <a:rPr lang="da-DK" sz="2800" dirty="0" smtClean="0">
                <a:solidFill>
                  <a:srgbClr val="00B050"/>
                </a:solidFill>
              </a:rPr>
              <a:t> </a:t>
            </a:r>
            <a:r>
              <a:rPr lang="da-DK" sz="2800" dirty="0" err="1" smtClean="0">
                <a:solidFill>
                  <a:srgbClr val="00B050"/>
                </a:solidFill>
              </a:rPr>
              <a:t>get</a:t>
            </a:r>
            <a:r>
              <a:rPr lang="da-DK" sz="2800" dirty="0" smtClean="0">
                <a:solidFill>
                  <a:srgbClr val="00B050"/>
                </a:solidFill>
              </a:rPr>
              <a:t> to the definitions </a:t>
            </a:r>
            <a:endParaRPr lang="da-DK" sz="2800" dirty="0"/>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normAutofit/>
          </a:bodyPr>
          <a:lstStyle/>
          <a:p>
            <a:r>
              <a:rPr lang="en-US" dirty="0"/>
              <a:t>ELF (English as a Lingua Franca) is understood to be English used as an auxiliary language by participants in a </a:t>
            </a:r>
            <a:r>
              <a:rPr lang="en-US" dirty="0" smtClean="0"/>
              <a:t>act of communication </a:t>
            </a:r>
            <a:r>
              <a:rPr lang="en-US" dirty="0"/>
              <a:t>who do not share </a:t>
            </a:r>
            <a:r>
              <a:rPr lang="en-US" dirty="0" smtClean="0"/>
              <a:t>each</a:t>
            </a:r>
            <a:r>
              <a:rPr lang="da-DK" dirty="0"/>
              <a:t> </a:t>
            </a:r>
            <a:r>
              <a:rPr lang="en-US" dirty="0" smtClean="0"/>
              <a:t>others</a:t>
            </a:r>
            <a:r>
              <a:rPr lang="en-US" dirty="0"/>
              <a:t>’ native </a:t>
            </a:r>
            <a:r>
              <a:rPr lang="en-US" dirty="0" smtClean="0"/>
              <a:t>tongues, but </a:t>
            </a:r>
            <a:r>
              <a:rPr lang="en-US" dirty="0"/>
              <a:t>it </a:t>
            </a:r>
            <a:r>
              <a:rPr lang="en-US" dirty="0" smtClean="0"/>
              <a:t>may apply </a:t>
            </a:r>
            <a:r>
              <a:rPr lang="en-US" dirty="0"/>
              <a:t>to interactions which involve native speakers as</a:t>
            </a:r>
            <a:r>
              <a:rPr lang="da-DK" dirty="0"/>
              <a:t> </a:t>
            </a:r>
            <a:r>
              <a:rPr lang="en-US" dirty="0" smtClean="0"/>
              <a:t>well.</a:t>
            </a:r>
          </a:p>
          <a:p>
            <a:endParaRPr lang="en-US" dirty="0"/>
          </a:p>
          <a:p>
            <a:r>
              <a:rPr lang="en-US" dirty="0" smtClean="0"/>
              <a:t>ELF </a:t>
            </a:r>
            <a:r>
              <a:rPr lang="en-US" dirty="0"/>
              <a:t>usage always implies a language contact situation to which speakers bring their respective native language </a:t>
            </a:r>
            <a:r>
              <a:rPr lang="en-US" dirty="0" smtClean="0"/>
              <a:t>competences </a:t>
            </a:r>
          </a:p>
          <a:p>
            <a:r>
              <a:rPr lang="en-US" dirty="0" smtClean="0"/>
              <a:t> </a:t>
            </a:r>
          </a:p>
          <a:p>
            <a:r>
              <a:rPr lang="en-US" dirty="0" smtClean="0"/>
              <a:t>ELF situations involve </a:t>
            </a:r>
            <a:r>
              <a:rPr lang="en-US" dirty="0"/>
              <a:t>the continuous monitoring of the success of one’s contributions and, consequently, adaptive behavior, i.e. linguistic negotiation in a broad </a:t>
            </a:r>
            <a:r>
              <a:rPr lang="en-US" dirty="0" smtClean="0"/>
              <a:t>sense</a:t>
            </a:r>
          </a:p>
          <a:p>
            <a:pPr marL="0" indent="0">
              <a:buNone/>
            </a:pPr>
            <a:endParaRPr lang="da-DK" dirty="0"/>
          </a:p>
          <a:p>
            <a:endParaRPr lang="da-DK" dirty="0"/>
          </a:p>
        </p:txBody>
      </p:sp>
    </p:spTree>
    <p:extLst>
      <p:ext uri="{BB962C8B-B14F-4D97-AF65-F5344CB8AC3E}">
        <p14:creationId xmlns:p14="http://schemas.microsoft.com/office/powerpoint/2010/main" val="3515691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5</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pPr marL="0" indent="0" algn="ctr">
              <a:buNone/>
            </a:pPr>
            <a:r>
              <a:rPr lang="da-DK" sz="2800" dirty="0" smtClean="0">
                <a:solidFill>
                  <a:srgbClr val="00B050"/>
                </a:solidFill>
              </a:rPr>
              <a:t>Down to the </a:t>
            </a:r>
            <a:r>
              <a:rPr lang="da-DK" sz="2800" dirty="0" err="1" smtClean="0">
                <a:solidFill>
                  <a:srgbClr val="00B050"/>
                </a:solidFill>
              </a:rPr>
              <a:t>nitty</a:t>
            </a:r>
            <a:r>
              <a:rPr lang="da-DK" sz="2800" dirty="0" smtClean="0">
                <a:solidFill>
                  <a:srgbClr val="00B050"/>
                </a:solidFill>
              </a:rPr>
              <a:t> </a:t>
            </a:r>
            <a:r>
              <a:rPr lang="da-DK" sz="2800" dirty="0" err="1" smtClean="0">
                <a:solidFill>
                  <a:srgbClr val="00B050"/>
                </a:solidFill>
              </a:rPr>
              <a:t>gritty</a:t>
            </a:r>
            <a:r>
              <a:rPr lang="da-DK" sz="2800" dirty="0" smtClean="0">
                <a:solidFill>
                  <a:srgbClr val="00B050"/>
                </a:solidFill>
              </a:rPr>
              <a:t> of ELF</a:t>
            </a:r>
            <a:endParaRPr lang="da-DK" sz="2800" dirty="0">
              <a:solidFill>
                <a:srgbClr val="00B050"/>
              </a:solidFill>
            </a:endParaRPr>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a:xfrm>
            <a:off x="2081048" y="2711669"/>
            <a:ext cx="4635062" cy="2837794"/>
          </a:xfrm>
        </p:spPr>
        <p:txBody>
          <a:bodyPr/>
          <a:lstStyle/>
          <a:p>
            <a:pPr marL="0" indent="0">
              <a:buNone/>
            </a:pPr>
            <a:endParaRPr lang="da-DK" dirty="0" smtClean="0"/>
          </a:p>
          <a:p>
            <a:r>
              <a:rPr lang="da-DK" dirty="0" smtClean="0"/>
              <a:t>Research </a:t>
            </a:r>
            <a:r>
              <a:rPr lang="da-DK" dirty="0" err="1" smtClean="0"/>
              <a:t>efforts</a:t>
            </a:r>
            <a:endParaRPr lang="da-DK" dirty="0" smtClean="0"/>
          </a:p>
          <a:p>
            <a:pPr lvl="2"/>
            <a:r>
              <a:rPr lang="da-DK" dirty="0" err="1" smtClean="0"/>
              <a:t>Corpora</a:t>
            </a:r>
            <a:r>
              <a:rPr lang="da-DK" dirty="0" smtClean="0"/>
              <a:t> (</a:t>
            </a:r>
            <a:r>
              <a:rPr lang="da-DK" sz="2000" dirty="0" smtClean="0"/>
              <a:t>VOICE/ELFA</a:t>
            </a:r>
            <a:r>
              <a:rPr lang="da-DK" dirty="0" smtClean="0"/>
              <a:t>)</a:t>
            </a:r>
          </a:p>
          <a:p>
            <a:pPr lvl="2"/>
            <a:r>
              <a:rPr lang="da-DK" dirty="0" err="1" smtClean="0"/>
              <a:t>Phonetics</a:t>
            </a:r>
            <a:r>
              <a:rPr lang="da-DK" dirty="0" smtClean="0"/>
              <a:t> (</a:t>
            </a:r>
            <a:r>
              <a:rPr lang="da-DK" sz="2000" dirty="0" smtClean="0"/>
              <a:t>Jennifer </a:t>
            </a:r>
            <a:r>
              <a:rPr lang="da-DK" sz="2000" dirty="0" err="1" smtClean="0"/>
              <a:t>Jenkins</a:t>
            </a:r>
            <a:r>
              <a:rPr lang="da-DK" sz="2000" dirty="0" smtClean="0"/>
              <a:t>)</a:t>
            </a:r>
          </a:p>
          <a:p>
            <a:r>
              <a:rPr lang="da-DK" dirty="0" smtClean="0"/>
              <a:t>An ELF </a:t>
            </a:r>
            <a:r>
              <a:rPr lang="da-DK" dirty="0" err="1" smtClean="0"/>
              <a:t>core</a:t>
            </a:r>
            <a:r>
              <a:rPr lang="da-DK" dirty="0" smtClean="0"/>
              <a:t> ?</a:t>
            </a:r>
            <a:endParaRPr lang="da-DK" dirty="0"/>
          </a:p>
        </p:txBody>
      </p:sp>
    </p:spTree>
    <p:extLst>
      <p:ext uri="{BB962C8B-B14F-4D97-AF65-F5344CB8AC3E}">
        <p14:creationId xmlns:p14="http://schemas.microsoft.com/office/powerpoint/2010/main" val="3609065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6</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a:xfrm>
            <a:off x="360000" y="1056290"/>
            <a:ext cx="8532988" cy="551793"/>
          </a:xfrm>
        </p:spPr>
        <p:txBody>
          <a:bodyPr/>
          <a:lstStyle/>
          <a:p>
            <a:pPr marL="0" indent="0" algn="ctr">
              <a:buNone/>
            </a:pPr>
            <a:r>
              <a:rPr lang="da-DK" sz="2800" dirty="0" smtClean="0">
                <a:solidFill>
                  <a:srgbClr val="00B050"/>
                </a:solidFill>
              </a:rPr>
              <a:t>VOICE </a:t>
            </a:r>
            <a:r>
              <a:rPr lang="da-DK" sz="2800" dirty="0" err="1" smtClean="0">
                <a:solidFill>
                  <a:srgbClr val="00B050"/>
                </a:solidFill>
              </a:rPr>
              <a:t>corpora</a:t>
            </a:r>
            <a:r>
              <a:rPr lang="da-DK" sz="2800" dirty="0" smtClean="0">
                <a:solidFill>
                  <a:srgbClr val="00B050"/>
                </a:solidFill>
              </a:rPr>
              <a:t>     </a:t>
            </a:r>
            <a:r>
              <a:rPr lang="da-DK" sz="1050" u="sng" dirty="0">
                <a:hlinkClick r:id="rId3"/>
              </a:rPr>
              <a:t>http://www.univie.ac.at/voice/page/corpus_description</a:t>
            </a:r>
            <a:endParaRPr lang="da-DK" sz="1050" dirty="0"/>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normAutofit fontScale="85000" lnSpcReduction="20000"/>
          </a:bodyPr>
          <a:lstStyle/>
          <a:p>
            <a:pPr marL="0" indent="0">
              <a:buNone/>
            </a:pPr>
            <a:r>
              <a:rPr lang="da-DK" dirty="0" err="1" smtClean="0"/>
              <a:t>These</a:t>
            </a:r>
            <a:r>
              <a:rPr lang="da-DK" dirty="0" smtClean="0"/>
              <a:t> </a:t>
            </a:r>
            <a:r>
              <a:rPr lang="da-DK" dirty="0" err="1" smtClean="0"/>
              <a:t>are</a:t>
            </a:r>
            <a:r>
              <a:rPr lang="da-DK" dirty="0" smtClean="0"/>
              <a:t> </a:t>
            </a:r>
            <a:r>
              <a:rPr lang="da-DK" dirty="0" err="1" smtClean="0"/>
              <a:t>among</a:t>
            </a:r>
            <a:r>
              <a:rPr lang="da-DK" dirty="0" smtClean="0"/>
              <a:t> the features  </a:t>
            </a:r>
            <a:r>
              <a:rPr lang="da-DK" dirty="0" err="1" smtClean="0"/>
              <a:t>that</a:t>
            </a:r>
            <a:r>
              <a:rPr lang="da-DK" dirty="0" smtClean="0"/>
              <a:t> </a:t>
            </a:r>
            <a:r>
              <a:rPr lang="da-DK" dirty="0" err="1" smtClean="0"/>
              <a:t>should</a:t>
            </a:r>
            <a:r>
              <a:rPr lang="da-DK" dirty="0" smtClean="0"/>
              <a:t> not </a:t>
            </a:r>
            <a:r>
              <a:rPr lang="da-DK" dirty="0" err="1" smtClean="0"/>
              <a:t>be</a:t>
            </a:r>
            <a:r>
              <a:rPr lang="da-DK" dirty="0" smtClean="0"/>
              <a:t> </a:t>
            </a:r>
            <a:r>
              <a:rPr lang="da-DK" dirty="0" err="1" smtClean="0"/>
              <a:t>considered</a:t>
            </a:r>
            <a:r>
              <a:rPr lang="da-DK" dirty="0" smtClean="0"/>
              <a:t> </a:t>
            </a:r>
            <a:r>
              <a:rPr lang="da-DK" dirty="0" err="1" smtClean="0"/>
              <a:t>mistakes</a:t>
            </a:r>
            <a:r>
              <a:rPr lang="da-DK" dirty="0" smtClean="0"/>
              <a:t> in ELF, </a:t>
            </a:r>
            <a:r>
              <a:rPr lang="da-DK" dirty="0" err="1" smtClean="0"/>
              <a:t>according</a:t>
            </a:r>
            <a:r>
              <a:rPr lang="da-DK" dirty="0" smtClean="0"/>
              <a:t> to Barbara </a:t>
            </a:r>
            <a:r>
              <a:rPr lang="da-DK" dirty="0" err="1" smtClean="0"/>
              <a:t>Seidlhofer</a:t>
            </a:r>
            <a:r>
              <a:rPr lang="da-DK" dirty="0" smtClean="0"/>
              <a:t> (and </a:t>
            </a:r>
            <a:r>
              <a:rPr lang="da-DK" dirty="0" err="1" smtClean="0"/>
              <a:t>many</a:t>
            </a:r>
            <a:r>
              <a:rPr lang="da-DK" dirty="0" smtClean="0"/>
              <a:t> </a:t>
            </a:r>
            <a:r>
              <a:rPr lang="da-DK" dirty="0" err="1" smtClean="0"/>
              <a:t>others</a:t>
            </a:r>
            <a:r>
              <a:rPr lang="da-DK" dirty="0" smtClean="0"/>
              <a:t>):</a:t>
            </a:r>
            <a:endParaRPr lang="da-DK" dirty="0"/>
          </a:p>
          <a:p>
            <a:pPr lvl="2"/>
            <a:r>
              <a:rPr lang="da-DK" sz="2600" dirty="0"/>
              <a:t>Missing –s in 3person </a:t>
            </a:r>
            <a:r>
              <a:rPr lang="da-DK" sz="2600" dirty="0" err="1"/>
              <a:t>singular</a:t>
            </a:r>
            <a:endParaRPr lang="da-DK" sz="2600" dirty="0"/>
          </a:p>
          <a:p>
            <a:pPr lvl="2"/>
            <a:r>
              <a:rPr lang="da-DK" sz="2600" dirty="0" err="1"/>
              <a:t>Who</a:t>
            </a:r>
            <a:r>
              <a:rPr lang="da-DK" sz="2600" dirty="0"/>
              <a:t> / </a:t>
            </a:r>
            <a:r>
              <a:rPr lang="da-DK" sz="2600" dirty="0" err="1"/>
              <a:t>which</a:t>
            </a:r>
            <a:r>
              <a:rPr lang="da-DK" sz="2600" dirty="0"/>
              <a:t> </a:t>
            </a:r>
            <a:r>
              <a:rPr lang="da-DK" sz="2600" dirty="0" err="1"/>
              <a:t>used</a:t>
            </a:r>
            <a:r>
              <a:rPr lang="da-DK" sz="2600" dirty="0"/>
              <a:t> </a:t>
            </a:r>
            <a:r>
              <a:rPr lang="da-DK" sz="2600" dirty="0" err="1" smtClean="0"/>
              <a:t>interchangeably</a:t>
            </a:r>
            <a:endParaRPr lang="da-DK" sz="2600" dirty="0" smtClean="0"/>
          </a:p>
          <a:p>
            <a:pPr lvl="2"/>
            <a:r>
              <a:rPr lang="da-DK" sz="2600" dirty="0" err="1" smtClean="0"/>
              <a:t>Omitting</a:t>
            </a:r>
            <a:r>
              <a:rPr lang="da-DK" sz="2600" dirty="0" smtClean="0"/>
              <a:t> </a:t>
            </a:r>
            <a:r>
              <a:rPr lang="da-DK" sz="2600" dirty="0" err="1" smtClean="0"/>
              <a:t>definite</a:t>
            </a:r>
            <a:r>
              <a:rPr lang="da-DK" sz="2600" dirty="0" smtClean="0"/>
              <a:t> and </a:t>
            </a:r>
            <a:r>
              <a:rPr lang="da-DK" sz="2600" dirty="0" err="1" smtClean="0"/>
              <a:t>indefinite</a:t>
            </a:r>
            <a:r>
              <a:rPr lang="da-DK" sz="2600" dirty="0" smtClean="0"/>
              <a:t> </a:t>
            </a:r>
            <a:r>
              <a:rPr lang="da-DK" sz="2600" dirty="0" err="1" smtClean="0"/>
              <a:t>articles</a:t>
            </a:r>
            <a:r>
              <a:rPr lang="da-DK" sz="2600" dirty="0" smtClean="0"/>
              <a:t> or the </a:t>
            </a:r>
            <a:r>
              <a:rPr lang="da-DK" sz="2600" dirty="0" err="1" smtClean="0"/>
              <a:t>opposite</a:t>
            </a:r>
            <a:r>
              <a:rPr lang="da-DK" sz="2600" dirty="0" smtClean="0"/>
              <a:t> not </a:t>
            </a:r>
            <a:r>
              <a:rPr lang="da-DK" sz="2600" dirty="0" err="1" smtClean="0"/>
              <a:t>following</a:t>
            </a:r>
            <a:r>
              <a:rPr lang="da-DK" sz="2600" dirty="0" smtClean="0"/>
              <a:t> NS norms</a:t>
            </a:r>
            <a:endParaRPr lang="da-DK" sz="2600" dirty="0"/>
          </a:p>
          <a:p>
            <a:pPr lvl="2"/>
            <a:r>
              <a:rPr lang="da-DK" sz="2600" dirty="0"/>
              <a:t>Using </a:t>
            </a:r>
            <a:r>
              <a:rPr lang="da-DK" sz="2600" dirty="0" err="1"/>
              <a:t>verbs</a:t>
            </a:r>
            <a:r>
              <a:rPr lang="da-DK" sz="2600" dirty="0"/>
              <a:t> </a:t>
            </a:r>
            <a:r>
              <a:rPr lang="da-DK" sz="2600" dirty="0" err="1"/>
              <a:t>like</a:t>
            </a:r>
            <a:r>
              <a:rPr lang="da-DK" sz="2600" dirty="0"/>
              <a:t> do, have, </a:t>
            </a:r>
            <a:r>
              <a:rPr lang="da-DK" sz="2600" dirty="0" err="1"/>
              <a:t>make</a:t>
            </a:r>
            <a:r>
              <a:rPr lang="da-DK" sz="2600" dirty="0"/>
              <a:t>, put , </a:t>
            </a:r>
            <a:r>
              <a:rPr lang="da-DK" sz="2600" dirty="0" err="1"/>
              <a:t>take</a:t>
            </a:r>
            <a:r>
              <a:rPr lang="da-DK" sz="2600" dirty="0"/>
              <a:t> a </a:t>
            </a:r>
            <a:r>
              <a:rPr lang="da-DK" sz="2600" dirty="0" err="1"/>
              <a:t>lot</a:t>
            </a:r>
            <a:r>
              <a:rPr lang="da-DK" sz="2600" dirty="0"/>
              <a:t> (</a:t>
            </a:r>
            <a:r>
              <a:rPr lang="da-DK" sz="2600" dirty="0" err="1"/>
              <a:t>verbs</a:t>
            </a:r>
            <a:r>
              <a:rPr lang="da-DK" sz="2600" dirty="0"/>
              <a:t> of </a:t>
            </a:r>
            <a:r>
              <a:rPr lang="da-DK" sz="2600" dirty="0" err="1"/>
              <a:t>high</a:t>
            </a:r>
            <a:r>
              <a:rPr lang="da-DK" sz="2600" dirty="0"/>
              <a:t> </a:t>
            </a:r>
            <a:r>
              <a:rPr lang="da-DK" sz="2600" dirty="0" err="1"/>
              <a:t>semantic</a:t>
            </a:r>
            <a:r>
              <a:rPr lang="da-DK" sz="2600" dirty="0"/>
              <a:t> </a:t>
            </a:r>
            <a:r>
              <a:rPr lang="da-DK" sz="2600" dirty="0" err="1"/>
              <a:t>generality</a:t>
            </a:r>
            <a:r>
              <a:rPr lang="da-DK" sz="2600" dirty="0"/>
              <a:t>)</a:t>
            </a:r>
          </a:p>
          <a:p>
            <a:pPr lvl="2"/>
            <a:r>
              <a:rPr lang="da-DK" sz="2600" dirty="0" err="1" smtClean="0"/>
              <a:t>Extra</a:t>
            </a:r>
            <a:r>
              <a:rPr lang="da-DK" sz="2600" dirty="0" smtClean="0"/>
              <a:t> </a:t>
            </a:r>
            <a:r>
              <a:rPr lang="da-DK" sz="2600" dirty="0" err="1"/>
              <a:t>r</a:t>
            </a:r>
            <a:r>
              <a:rPr lang="da-DK" sz="2600" dirty="0" err="1" smtClean="0"/>
              <a:t>edundancy</a:t>
            </a:r>
            <a:r>
              <a:rPr lang="da-DK" sz="2600" dirty="0" smtClean="0"/>
              <a:t> </a:t>
            </a:r>
          </a:p>
          <a:p>
            <a:pPr lvl="2"/>
            <a:r>
              <a:rPr lang="en-US" sz="2600" dirty="0" smtClean="0"/>
              <a:t>replacing </a:t>
            </a:r>
            <a:r>
              <a:rPr lang="en-US" sz="2600" dirty="0"/>
              <a:t>infinitive-constructions with </a:t>
            </a:r>
            <a:r>
              <a:rPr lang="en-US" sz="2600" i="1" dirty="0"/>
              <a:t>that-</a:t>
            </a:r>
            <a:r>
              <a:rPr lang="en-US" sz="2600" dirty="0"/>
              <a:t>clauses</a:t>
            </a:r>
            <a:endParaRPr lang="da-DK" sz="2600" dirty="0"/>
          </a:p>
          <a:p>
            <a:pPr lvl="2"/>
            <a:r>
              <a:rPr lang="da-DK" sz="2600" dirty="0"/>
              <a:t> </a:t>
            </a:r>
            <a:r>
              <a:rPr lang="da-DK" sz="2600" dirty="0" err="1"/>
              <a:t>overdoing</a:t>
            </a:r>
            <a:r>
              <a:rPr lang="da-DK" sz="2600" dirty="0"/>
              <a:t> </a:t>
            </a:r>
            <a:r>
              <a:rPr lang="da-DK" sz="2600" dirty="0" err="1"/>
              <a:t>explicitness</a:t>
            </a:r>
            <a:r>
              <a:rPr lang="da-DK" sz="2600" dirty="0"/>
              <a:t> </a:t>
            </a:r>
            <a:endParaRPr lang="da-DK" sz="2600" dirty="0" smtClean="0"/>
          </a:p>
          <a:p>
            <a:pPr lvl="2"/>
            <a:r>
              <a:rPr lang="da-DK" sz="2600" dirty="0" smtClean="0"/>
              <a:t>Using non-</a:t>
            </a:r>
            <a:r>
              <a:rPr lang="da-DK" sz="2600" dirty="0" err="1" smtClean="0"/>
              <a:t>correct</a:t>
            </a:r>
            <a:r>
              <a:rPr lang="da-DK" sz="2600" dirty="0" smtClean="0"/>
              <a:t> form of tag </a:t>
            </a:r>
            <a:r>
              <a:rPr lang="da-DK" sz="2600" dirty="0" err="1" smtClean="0"/>
              <a:t>questions</a:t>
            </a:r>
            <a:endParaRPr lang="da-DK" sz="2600" dirty="0" smtClean="0"/>
          </a:p>
          <a:p>
            <a:pPr marL="914400" lvl="2" indent="0">
              <a:buNone/>
            </a:pPr>
            <a:endParaRPr lang="da-DK" dirty="0"/>
          </a:p>
        </p:txBody>
      </p:sp>
    </p:spTree>
    <p:extLst>
      <p:ext uri="{BB962C8B-B14F-4D97-AF65-F5344CB8AC3E}">
        <p14:creationId xmlns:p14="http://schemas.microsoft.com/office/powerpoint/2010/main" val="2487096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7</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a:xfrm>
            <a:off x="360000" y="945222"/>
            <a:ext cx="8532988" cy="390418"/>
          </a:xfrm>
        </p:spPr>
        <p:txBody>
          <a:bodyPr/>
          <a:lstStyle/>
          <a:p>
            <a:pPr marL="0" indent="0" algn="ctr">
              <a:buNone/>
            </a:pPr>
            <a:r>
              <a:rPr lang="da-DK" sz="2800" dirty="0" smtClean="0">
                <a:solidFill>
                  <a:srgbClr val="00B050"/>
                </a:solidFill>
              </a:rPr>
              <a:t>The ELFA corpus </a:t>
            </a:r>
            <a:r>
              <a:rPr lang="da-DK" sz="1050" u="sng" dirty="0" smtClean="0">
                <a:hlinkClick r:id="rId3"/>
              </a:rPr>
              <a:t>http</a:t>
            </a:r>
            <a:r>
              <a:rPr lang="da-DK" sz="1050" u="sng" dirty="0">
                <a:hlinkClick r:id="rId3"/>
              </a:rPr>
              <a:t>://www.helsinki.fi/englanti/elfa/elfacorpus</a:t>
            </a:r>
            <a:endParaRPr lang="da-DK" sz="1050" dirty="0"/>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a:xfrm>
            <a:off x="409433" y="1705970"/>
            <a:ext cx="8534925" cy="4187769"/>
          </a:xfrm>
        </p:spPr>
        <p:txBody>
          <a:bodyPr>
            <a:normAutofit/>
          </a:bodyPr>
          <a:lstStyle/>
          <a:p>
            <a:pPr marL="0" indent="0">
              <a:buNone/>
            </a:pPr>
            <a:r>
              <a:rPr lang="da-DK" sz="1800" dirty="0" err="1" smtClean="0"/>
              <a:t>Some</a:t>
            </a:r>
            <a:r>
              <a:rPr lang="da-DK" sz="1800" dirty="0" smtClean="0"/>
              <a:t> </a:t>
            </a:r>
            <a:r>
              <a:rPr lang="da-DK" sz="1800" dirty="0" err="1" smtClean="0"/>
              <a:t>examples</a:t>
            </a:r>
            <a:r>
              <a:rPr lang="da-DK" sz="1800" dirty="0" smtClean="0"/>
              <a:t> og the </a:t>
            </a:r>
            <a:r>
              <a:rPr lang="da-DK" sz="1800" dirty="0" err="1" smtClean="0"/>
              <a:t>results</a:t>
            </a:r>
            <a:r>
              <a:rPr lang="da-DK" sz="1800" dirty="0" smtClean="0"/>
              <a:t> from research  made on the ELFA/Michigan </a:t>
            </a:r>
            <a:r>
              <a:rPr lang="da-DK" sz="1050" dirty="0">
                <a:hlinkClick r:id="rId4"/>
              </a:rPr>
              <a:t>http://</a:t>
            </a:r>
            <a:r>
              <a:rPr lang="da-DK" sz="1050" dirty="0" smtClean="0">
                <a:hlinkClick r:id="rId4"/>
              </a:rPr>
              <a:t>quod.lib.umich.edu/m/micase/</a:t>
            </a:r>
            <a:r>
              <a:rPr lang="da-DK" sz="1050" dirty="0" smtClean="0"/>
              <a:t> </a:t>
            </a:r>
            <a:r>
              <a:rPr lang="da-DK" sz="1800" dirty="0" err="1" smtClean="0"/>
              <a:t>corpora</a:t>
            </a:r>
            <a:r>
              <a:rPr lang="da-DK" sz="1800" dirty="0" smtClean="0"/>
              <a:t>:</a:t>
            </a:r>
          </a:p>
          <a:p>
            <a:pPr marL="0" indent="0">
              <a:buNone/>
            </a:pPr>
            <a:endParaRPr lang="da-DK" sz="1800" dirty="0" smtClean="0"/>
          </a:p>
          <a:p>
            <a:pPr>
              <a:buFont typeface="+mj-lt"/>
              <a:buAutoNum type="alphaUcPeriod"/>
            </a:pPr>
            <a:r>
              <a:rPr lang="da-DK" sz="1800" dirty="0"/>
              <a:t> </a:t>
            </a:r>
            <a:r>
              <a:rPr lang="da-DK" sz="1800" dirty="0" err="1" smtClean="0"/>
              <a:t>if</a:t>
            </a:r>
            <a:r>
              <a:rPr lang="da-DK" sz="1800" dirty="0" err="1"/>
              <a:t>-</a:t>
            </a:r>
            <a:r>
              <a:rPr lang="da-DK" sz="1800" dirty="0" err="1" smtClean="0"/>
              <a:t>sentences</a:t>
            </a:r>
            <a:r>
              <a:rPr lang="da-DK" sz="1800" dirty="0" smtClean="0"/>
              <a:t> </a:t>
            </a:r>
            <a:r>
              <a:rPr lang="da-DK" sz="1800" dirty="0" err="1" smtClean="0"/>
              <a:t>used</a:t>
            </a:r>
            <a:r>
              <a:rPr lang="da-DK" sz="1800" dirty="0" smtClean="0"/>
              <a:t> in ”</a:t>
            </a:r>
            <a:r>
              <a:rPr lang="da-DK" sz="1800" dirty="0" err="1" smtClean="0"/>
              <a:t>wrong</a:t>
            </a:r>
            <a:r>
              <a:rPr lang="da-DK" sz="1800" dirty="0" smtClean="0"/>
              <a:t>” </a:t>
            </a:r>
            <a:r>
              <a:rPr lang="da-DK" sz="1800" dirty="0" err="1" smtClean="0"/>
              <a:t>way</a:t>
            </a:r>
            <a:endParaRPr lang="da-DK" sz="1800" dirty="0" smtClean="0"/>
          </a:p>
          <a:p>
            <a:pPr>
              <a:buFont typeface="+mj-lt"/>
              <a:buAutoNum type="alphaUcPeriod"/>
            </a:pPr>
            <a:r>
              <a:rPr lang="da-DK" sz="1800" dirty="0" err="1" smtClean="0"/>
              <a:t>Existential</a:t>
            </a:r>
            <a:r>
              <a:rPr lang="da-DK" sz="1800" dirty="0" smtClean="0"/>
              <a:t> ‘</a:t>
            </a:r>
            <a:r>
              <a:rPr lang="da-DK" sz="1800" dirty="0" err="1" smtClean="0"/>
              <a:t>there</a:t>
            </a:r>
            <a:r>
              <a:rPr lang="da-DK" sz="1800" dirty="0" smtClean="0"/>
              <a:t> is’  plus </a:t>
            </a:r>
            <a:r>
              <a:rPr lang="da-DK" sz="1800" dirty="0" err="1" smtClean="0"/>
              <a:t>subject</a:t>
            </a:r>
            <a:r>
              <a:rPr lang="da-DK" sz="1800" dirty="0" smtClean="0"/>
              <a:t> in plural. ”</a:t>
            </a:r>
            <a:r>
              <a:rPr lang="da-DK" sz="1800" dirty="0" err="1" smtClean="0"/>
              <a:t>There’s</a:t>
            </a:r>
            <a:r>
              <a:rPr lang="da-DK" sz="1800" dirty="0" smtClean="0"/>
              <a:t> 100 </a:t>
            </a:r>
            <a:r>
              <a:rPr lang="da-DK" sz="1800" dirty="0" err="1" smtClean="0"/>
              <a:t>people</a:t>
            </a:r>
            <a:r>
              <a:rPr lang="da-DK" sz="1800" dirty="0" smtClean="0"/>
              <a:t> </a:t>
            </a:r>
            <a:r>
              <a:rPr lang="da-DK" sz="1800" dirty="0" err="1" smtClean="0"/>
              <a:t>outside</a:t>
            </a:r>
            <a:r>
              <a:rPr lang="da-DK" sz="1800" dirty="0" smtClean="0"/>
              <a:t>” </a:t>
            </a:r>
            <a:r>
              <a:rPr lang="da-DK" sz="1800" dirty="0" err="1" smtClean="0"/>
              <a:t>this</a:t>
            </a:r>
            <a:r>
              <a:rPr lang="da-DK" sz="1800" dirty="0" smtClean="0"/>
              <a:t> is </a:t>
            </a:r>
            <a:r>
              <a:rPr lang="da-DK" sz="1800" dirty="0" err="1" smtClean="0"/>
              <a:t>found</a:t>
            </a:r>
            <a:r>
              <a:rPr lang="da-DK" sz="1800" dirty="0" smtClean="0"/>
              <a:t> more </a:t>
            </a:r>
            <a:r>
              <a:rPr lang="da-DK" sz="1800" dirty="0" err="1" smtClean="0"/>
              <a:t>often</a:t>
            </a:r>
            <a:r>
              <a:rPr lang="da-DK" sz="1800" dirty="0" smtClean="0"/>
              <a:t> in the </a:t>
            </a:r>
            <a:r>
              <a:rPr lang="da-DK" sz="1800" dirty="0" err="1" smtClean="0"/>
              <a:t>native</a:t>
            </a:r>
            <a:r>
              <a:rPr lang="da-DK" sz="1800" dirty="0" smtClean="0"/>
              <a:t> speaker corpus !!!!</a:t>
            </a:r>
          </a:p>
          <a:p>
            <a:pPr>
              <a:buFont typeface="+mj-lt"/>
              <a:buAutoNum type="alphaUcPeriod"/>
            </a:pPr>
            <a:r>
              <a:rPr lang="da-DK" sz="1800" dirty="0" err="1" smtClean="0"/>
              <a:t>Imbedded</a:t>
            </a:r>
            <a:r>
              <a:rPr lang="da-DK" sz="1800" dirty="0" smtClean="0"/>
              <a:t> inversions : not Do </a:t>
            </a:r>
            <a:r>
              <a:rPr lang="da-DK" sz="1800" dirty="0" err="1" smtClean="0"/>
              <a:t>you</a:t>
            </a:r>
            <a:r>
              <a:rPr lang="da-DK" sz="1800" dirty="0" smtClean="0"/>
              <a:t> understand </a:t>
            </a:r>
            <a:r>
              <a:rPr lang="da-DK" sz="1800" dirty="0" err="1" smtClean="0"/>
              <a:t>what</a:t>
            </a:r>
            <a:r>
              <a:rPr lang="da-DK" sz="1800" dirty="0" smtClean="0"/>
              <a:t> </a:t>
            </a:r>
            <a:r>
              <a:rPr lang="da-DK" sz="1800" dirty="0" err="1" smtClean="0"/>
              <a:t>he</a:t>
            </a:r>
            <a:r>
              <a:rPr lang="da-DK" sz="1800" dirty="0" smtClean="0"/>
              <a:t> is </a:t>
            </a:r>
            <a:r>
              <a:rPr lang="da-DK" sz="1800" dirty="0" err="1" smtClean="0"/>
              <a:t>saying</a:t>
            </a:r>
            <a:r>
              <a:rPr lang="da-DK" sz="1800" dirty="0" smtClean="0"/>
              <a:t>?” but Do </a:t>
            </a:r>
            <a:r>
              <a:rPr lang="da-DK" sz="1800" dirty="0" err="1" smtClean="0"/>
              <a:t>you</a:t>
            </a:r>
            <a:r>
              <a:rPr lang="da-DK" sz="1800" dirty="0" smtClean="0"/>
              <a:t> understand </a:t>
            </a:r>
            <a:r>
              <a:rPr lang="da-DK" sz="1800" dirty="0" err="1" smtClean="0"/>
              <a:t>what</a:t>
            </a:r>
            <a:r>
              <a:rPr lang="da-DK" sz="1800" dirty="0"/>
              <a:t> </a:t>
            </a:r>
            <a:r>
              <a:rPr lang="da-DK" sz="1800" dirty="0" smtClean="0"/>
              <a:t>is </a:t>
            </a:r>
            <a:r>
              <a:rPr lang="da-DK" sz="1800" dirty="0" err="1" smtClean="0"/>
              <a:t>he</a:t>
            </a:r>
            <a:r>
              <a:rPr lang="da-DK" sz="1800" dirty="0" smtClean="0"/>
              <a:t> </a:t>
            </a:r>
            <a:r>
              <a:rPr lang="da-DK" sz="1800" dirty="0" err="1" smtClean="0"/>
              <a:t>saying</a:t>
            </a:r>
            <a:r>
              <a:rPr lang="da-DK" sz="1800" dirty="0" smtClean="0"/>
              <a:t> ?” (</a:t>
            </a:r>
            <a:r>
              <a:rPr lang="da-DK" sz="1800" dirty="0" err="1" smtClean="0"/>
              <a:t>very</a:t>
            </a:r>
            <a:r>
              <a:rPr lang="da-DK" sz="1800" dirty="0" smtClean="0"/>
              <a:t> </a:t>
            </a:r>
            <a:r>
              <a:rPr lang="da-DK" sz="1800" dirty="0" err="1" smtClean="0"/>
              <a:t>common</a:t>
            </a:r>
            <a:r>
              <a:rPr lang="da-DK" sz="1800" dirty="0" smtClean="0"/>
              <a:t> in </a:t>
            </a:r>
            <a:r>
              <a:rPr lang="da-DK" sz="1800" dirty="0" err="1" smtClean="0"/>
              <a:t>both</a:t>
            </a:r>
            <a:r>
              <a:rPr lang="da-DK" sz="1800" dirty="0" smtClean="0"/>
              <a:t> </a:t>
            </a:r>
            <a:r>
              <a:rPr lang="da-DK" sz="1800" dirty="0" err="1" smtClean="0"/>
              <a:t>corpora</a:t>
            </a:r>
            <a:r>
              <a:rPr lang="da-DK" sz="1800" dirty="0" smtClean="0"/>
              <a:t>) </a:t>
            </a:r>
          </a:p>
          <a:p>
            <a:pPr>
              <a:buFont typeface="+mj-lt"/>
              <a:buAutoNum type="alphaUcPeriod"/>
            </a:pPr>
            <a:r>
              <a:rPr lang="da-DK" sz="1800" dirty="0" smtClean="0"/>
              <a:t>Overuse of present </a:t>
            </a:r>
            <a:r>
              <a:rPr lang="da-DK" sz="1800" dirty="0" err="1" smtClean="0"/>
              <a:t>participle</a:t>
            </a:r>
            <a:r>
              <a:rPr lang="da-DK" sz="1800" dirty="0" smtClean="0"/>
              <a:t> (-</a:t>
            </a:r>
            <a:r>
              <a:rPr lang="da-DK" sz="1800" dirty="0" err="1" smtClean="0"/>
              <a:t>ing</a:t>
            </a:r>
            <a:r>
              <a:rPr lang="da-DK" sz="1800" dirty="0" smtClean="0"/>
              <a:t> forms) is on the rise in </a:t>
            </a:r>
            <a:r>
              <a:rPr lang="da-DK" sz="1800" dirty="0" err="1" smtClean="0"/>
              <a:t>both</a:t>
            </a:r>
            <a:r>
              <a:rPr lang="da-DK" sz="1800" dirty="0" smtClean="0"/>
              <a:t> NS as </a:t>
            </a:r>
            <a:r>
              <a:rPr lang="da-DK" sz="1800" dirty="0" err="1" smtClean="0"/>
              <a:t>well</a:t>
            </a:r>
            <a:r>
              <a:rPr lang="da-DK" sz="1800" dirty="0" smtClean="0"/>
              <a:t> as </a:t>
            </a:r>
            <a:r>
              <a:rPr lang="da-DK" sz="1800" dirty="0" err="1" smtClean="0"/>
              <a:t>NNS’s</a:t>
            </a:r>
            <a:r>
              <a:rPr lang="da-DK" sz="1800" dirty="0" smtClean="0"/>
              <a:t> </a:t>
            </a:r>
            <a:r>
              <a:rPr lang="da-DK" sz="1800" dirty="0" err="1" smtClean="0"/>
              <a:t>corpora</a:t>
            </a:r>
            <a:r>
              <a:rPr lang="da-DK" sz="1800" dirty="0" smtClean="0"/>
              <a:t>.</a:t>
            </a:r>
          </a:p>
          <a:p>
            <a:pPr>
              <a:buFont typeface="+mj-lt"/>
              <a:buAutoNum type="alphaUcPeriod"/>
            </a:pPr>
            <a:r>
              <a:rPr lang="da-DK" sz="1800" dirty="0" err="1" smtClean="0"/>
              <a:t>Another</a:t>
            </a:r>
            <a:r>
              <a:rPr lang="da-DK" sz="1800" dirty="0" smtClean="0"/>
              <a:t> </a:t>
            </a:r>
            <a:r>
              <a:rPr lang="da-DK" sz="1800" dirty="0" err="1" smtClean="0"/>
              <a:t>Finnish</a:t>
            </a:r>
            <a:r>
              <a:rPr lang="da-DK" sz="1800" dirty="0" smtClean="0"/>
              <a:t> </a:t>
            </a:r>
            <a:r>
              <a:rPr lang="da-DK" sz="1800" dirty="0" err="1" smtClean="0"/>
              <a:t>reasearcer</a:t>
            </a:r>
            <a:r>
              <a:rPr lang="da-DK" sz="1800" dirty="0" smtClean="0"/>
              <a:t> </a:t>
            </a:r>
            <a:r>
              <a:rPr lang="da-DK" sz="1800" dirty="0" err="1" smtClean="0"/>
              <a:t>found</a:t>
            </a:r>
            <a:r>
              <a:rPr lang="da-DK" sz="1800" dirty="0" smtClean="0"/>
              <a:t> </a:t>
            </a:r>
            <a:r>
              <a:rPr lang="da-DK" sz="1800" dirty="0" err="1" smtClean="0"/>
              <a:t>that</a:t>
            </a:r>
            <a:r>
              <a:rPr lang="da-DK" sz="1800" dirty="0" smtClean="0"/>
              <a:t> </a:t>
            </a:r>
            <a:r>
              <a:rPr lang="da-DK" sz="1800" dirty="0" err="1" smtClean="0"/>
              <a:t>native</a:t>
            </a:r>
            <a:r>
              <a:rPr lang="da-DK" sz="1800" dirty="0" smtClean="0"/>
              <a:t> speakers </a:t>
            </a:r>
            <a:r>
              <a:rPr lang="da-DK" sz="1800" dirty="0" err="1" smtClean="0"/>
              <a:t>use</a:t>
            </a:r>
            <a:r>
              <a:rPr lang="da-DK" sz="1800" dirty="0" smtClean="0"/>
              <a:t> more </a:t>
            </a:r>
            <a:r>
              <a:rPr lang="da-DK" sz="1800" dirty="0" err="1" smtClean="0"/>
              <a:t>vague</a:t>
            </a:r>
            <a:r>
              <a:rPr lang="da-DK" sz="1800" dirty="0" smtClean="0"/>
              <a:t> </a:t>
            </a:r>
            <a:r>
              <a:rPr lang="da-DK" sz="1800" dirty="0" err="1" smtClean="0"/>
              <a:t>expressions</a:t>
            </a:r>
            <a:r>
              <a:rPr lang="da-DK" sz="1800" dirty="0" smtClean="0"/>
              <a:t>  </a:t>
            </a:r>
            <a:r>
              <a:rPr lang="da-DK" sz="1800" dirty="0" err="1" smtClean="0"/>
              <a:t>like</a:t>
            </a:r>
            <a:r>
              <a:rPr lang="da-DK" sz="1800" dirty="0" smtClean="0"/>
              <a:t>: ‘</a:t>
            </a:r>
            <a:r>
              <a:rPr lang="da-DK" sz="1800" dirty="0" err="1" smtClean="0"/>
              <a:t>stuff</a:t>
            </a:r>
            <a:r>
              <a:rPr lang="da-DK" sz="1800" dirty="0" smtClean="0"/>
              <a:t> </a:t>
            </a:r>
            <a:r>
              <a:rPr lang="da-DK" sz="1800" dirty="0" err="1" smtClean="0"/>
              <a:t>like</a:t>
            </a:r>
            <a:r>
              <a:rPr lang="da-DK" sz="1800" dirty="0" smtClean="0"/>
              <a:t> </a:t>
            </a:r>
            <a:r>
              <a:rPr lang="da-DK" sz="1800" dirty="0" err="1" smtClean="0"/>
              <a:t>that</a:t>
            </a:r>
            <a:r>
              <a:rPr lang="da-DK" sz="1800" dirty="0" smtClean="0"/>
              <a:t>’ , ‘more or </a:t>
            </a:r>
            <a:r>
              <a:rPr lang="da-DK" sz="1800" dirty="0" err="1" smtClean="0"/>
              <a:t>less</a:t>
            </a:r>
            <a:r>
              <a:rPr lang="da-DK" sz="1800" dirty="0" smtClean="0"/>
              <a:t>’, ‘</a:t>
            </a:r>
            <a:r>
              <a:rPr lang="da-DK" sz="1800" dirty="0" err="1" smtClean="0"/>
              <a:t>things</a:t>
            </a:r>
            <a:r>
              <a:rPr lang="da-DK" sz="1800" dirty="0" smtClean="0"/>
              <a:t> </a:t>
            </a:r>
            <a:r>
              <a:rPr lang="da-DK" sz="1800" dirty="0" err="1" smtClean="0"/>
              <a:t>like</a:t>
            </a:r>
            <a:r>
              <a:rPr lang="da-DK" sz="1800" dirty="0" smtClean="0"/>
              <a:t> </a:t>
            </a:r>
            <a:r>
              <a:rPr lang="da-DK" sz="1800" dirty="0" err="1" smtClean="0"/>
              <a:t>that</a:t>
            </a:r>
            <a:r>
              <a:rPr lang="da-DK" sz="1800" dirty="0" smtClean="0"/>
              <a:t>’ </a:t>
            </a:r>
          </a:p>
          <a:p>
            <a:pPr>
              <a:buFont typeface="+mj-lt"/>
              <a:buAutoNum type="alphaUcPeriod"/>
            </a:pPr>
            <a:endParaRPr lang="da-DK" sz="1800" dirty="0"/>
          </a:p>
        </p:txBody>
      </p:sp>
    </p:spTree>
    <p:extLst>
      <p:ext uri="{BB962C8B-B14F-4D97-AF65-F5344CB8AC3E}">
        <p14:creationId xmlns:p14="http://schemas.microsoft.com/office/powerpoint/2010/main" val="3568833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8</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a:xfrm>
            <a:off x="360000" y="904126"/>
            <a:ext cx="8532988" cy="503434"/>
          </a:xfrm>
        </p:spPr>
        <p:txBody>
          <a:bodyPr/>
          <a:lstStyle/>
          <a:p>
            <a:pPr marL="0" indent="0" algn="ctr">
              <a:buNone/>
            </a:pPr>
            <a:r>
              <a:rPr lang="da-DK" sz="2800" dirty="0" err="1" smtClean="0">
                <a:solidFill>
                  <a:srgbClr val="00B050"/>
                </a:solidFill>
              </a:rPr>
              <a:t>Pronunciation</a:t>
            </a:r>
            <a:r>
              <a:rPr lang="da-DK" sz="2800" dirty="0" smtClean="0">
                <a:solidFill>
                  <a:srgbClr val="00B050"/>
                </a:solidFill>
              </a:rPr>
              <a:t> in ELF</a:t>
            </a:r>
            <a:endParaRPr lang="da-DK" sz="2800" dirty="0">
              <a:solidFill>
                <a:srgbClr val="00B050"/>
              </a:solidFill>
            </a:endParaRPr>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a:xfrm>
            <a:off x="360362" y="1551398"/>
            <a:ext cx="8532625" cy="4311519"/>
          </a:xfrm>
        </p:spPr>
        <p:txBody>
          <a:bodyPr>
            <a:normAutofit/>
          </a:bodyPr>
          <a:lstStyle/>
          <a:p>
            <a:r>
              <a:rPr lang="da-DK" dirty="0" smtClean="0"/>
              <a:t>Jennifer </a:t>
            </a:r>
            <a:r>
              <a:rPr lang="da-DK" dirty="0" err="1" smtClean="0"/>
              <a:t>Jenkins’s</a:t>
            </a:r>
            <a:r>
              <a:rPr lang="da-DK" dirty="0" smtClean="0"/>
              <a:t> book  The </a:t>
            </a:r>
            <a:r>
              <a:rPr lang="da-DK" dirty="0" err="1"/>
              <a:t>P</a:t>
            </a:r>
            <a:r>
              <a:rPr lang="da-DK" dirty="0" err="1" smtClean="0"/>
              <a:t>honology</a:t>
            </a:r>
            <a:r>
              <a:rPr lang="da-DK" dirty="0" smtClean="0"/>
              <a:t> of English as an International Language </a:t>
            </a:r>
            <a:r>
              <a:rPr lang="da-DK" dirty="0" err="1" smtClean="0"/>
              <a:t>was</a:t>
            </a:r>
            <a:r>
              <a:rPr lang="da-DK" dirty="0" smtClean="0"/>
              <a:t> </a:t>
            </a:r>
            <a:r>
              <a:rPr lang="da-DK" dirty="0" err="1" smtClean="0"/>
              <a:t>breaking</a:t>
            </a:r>
            <a:r>
              <a:rPr lang="da-DK" dirty="0" smtClean="0"/>
              <a:t> new </a:t>
            </a:r>
            <a:r>
              <a:rPr lang="da-DK" dirty="0" err="1" smtClean="0"/>
              <a:t>ground</a:t>
            </a:r>
            <a:r>
              <a:rPr lang="da-DK" dirty="0" smtClean="0"/>
              <a:t> in 2000 as the </a:t>
            </a:r>
            <a:r>
              <a:rPr lang="da-DK" dirty="0" err="1" smtClean="0"/>
              <a:t>first</a:t>
            </a:r>
            <a:r>
              <a:rPr lang="da-DK" dirty="0" smtClean="0"/>
              <a:t> </a:t>
            </a:r>
            <a:r>
              <a:rPr lang="da-DK" dirty="0" err="1" smtClean="0"/>
              <a:t>whole</a:t>
            </a:r>
            <a:r>
              <a:rPr lang="da-DK" dirty="0" smtClean="0"/>
              <a:t> book on an ELF </a:t>
            </a:r>
            <a:r>
              <a:rPr lang="da-DK" dirty="0" err="1" smtClean="0"/>
              <a:t>core</a:t>
            </a:r>
            <a:endParaRPr lang="da-DK" dirty="0" smtClean="0"/>
          </a:p>
          <a:p>
            <a:pPr marL="0" indent="0">
              <a:buNone/>
            </a:pPr>
            <a:endParaRPr lang="da-DK" dirty="0" smtClean="0"/>
          </a:p>
          <a:p>
            <a:r>
              <a:rPr lang="da-DK" dirty="0" smtClean="0"/>
              <a:t>The </a:t>
            </a:r>
            <a:r>
              <a:rPr lang="da-DK" dirty="0" err="1" smtClean="0"/>
              <a:t>core</a:t>
            </a:r>
            <a:r>
              <a:rPr lang="da-DK" dirty="0" smtClean="0"/>
              <a:t>:</a:t>
            </a:r>
            <a:endParaRPr lang="da-DK" dirty="0"/>
          </a:p>
          <a:p>
            <a:pPr lvl="2"/>
            <a:r>
              <a:rPr lang="da-DK" dirty="0" err="1" smtClean="0"/>
              <a:t>Consonant</a:t>
            </a:r>
            <a:r>
              <a:rPr lang="da-DK" dirty="0" smtClean="0"/>
              <a:t> (</a:t>
            </a:r>
            <a:r>
              <a:rPr lang="da-DK" dirty="0" err="1" smtClean="0"/>
              <a:t>except</a:t>
            </a:r>
            <a:r>
              <a:rPr lang="da-DK" dirty="0" smtClean="0"/>
              <a:t> for </a:t>
            </a:r>
            <a:r>
              <a:rPr lang="da-DK" i="1" dirty="0" err="1" smtClean="0"/>
              <a:t>th</a:t>
            </a:r>
            <a:r>
              <a:rPr lang="da-DK" dirty="0" smtClean="0"/>
              <a:t> and </a:t>
            </a:r>
            <a:r>
              <a:rPr lang="da-DK" i="1" dirty="0" smtClean="0"/>
              <a:t>dark l</a:t>
            </a:r>
            <a:r>
              <a:rPr lang="da-DK" dirty="0" smtClean="0"/>
              <a:t>)</a:t>
            </a:r>
          </a:p>
          <a:p>
            <a:pPr lvl="2"/>
            <a:r>
              <a:rPr lang="da-DK" dirty="0" err="1" smtClean="0"/>
              <a:t>Appropriate</a:t>
            </a:r>
            <a:r>
              <a:rPr lang="da-DK" dirty="0" smtClean="0"/>
              <a:t> </a:t>
            </a:r>
            <a:r>
              <a:rPr lang="da-DK" dirty="0" err="1"/>
              <a:t>consonant</a:t>
            </a:r>
            <a:r>
              <a:rPr lang="da-DK" dirty="0"/>
              <a:t> </a:t>
            </a:r>
            <a:r>
              <a:rPr lang="da-DK" dirty="0" err="1"/>
              <a:t>cluster</a:t>
            </a:r>
            <a:r>
              <a:rPr lang="da-DK" dirty="0"/>
              <a:t> </a:t>
            </a:r>
            <a:r>
              <a:rPr lang="da-DK" dirty="0" err="1" smtClean="0"/>
              <a:t>simplification</a:t>
            </a:r>
            <a:r>
              <a:rPr lang="da-DK" dirty="0" smtClean="0"/>
              <a:t> </a:t>
            </a:r>
            <a:endParaRPr lang="da-DK" dirty="0"/>
          </a:p>
          <a:p>
            <a:pPr lvl="2"/>
            <a:r>
              <a:rPr lang="da-DK" dirty="0" err="1"/>
              <a:t>Vowel</a:t>
            </a:r>
            <a:r>
              <a:rPr lang="da-DK" dirty="0"/>
              <a:t> </a:t>
            </a:r>
            <a:r>
              <a:rPr lang="da-DK" dirty="0" err="1"/>
              <a:t>lenght</a:t>
            </a:r>
            <a:r>
              <a:rPr lang="da-DK" dirty="0"/>
              <a:t> </a:t>
            </a:r>
            <a:r>
              <a:rPr lang="da-DK" dirty="0" err="1"/>
              <a:t>distinction</a:t>
            </a:r>
            <a:endParaRPr lang="da-DK" dirty="0"/>
          </a:p>
          <a:p>
            <a:pPr lvl="2"/>
            <a:r>
              <a:rPr lang="da-DK" dirty="0" err="1"/>
              <a:t>Nuclear</a:t>
            </a:r>
            <a:r>
              <a:rPr lang="da-DK" dirty="0"/>
              <a:t> </a:t>
            </a:r>
            <a:r>
              <a:rPr lang="da-DK" dirty="0" smtClean="0"/>
              <a:t>stress</a:t>
            </a:r>
          </a:p>
          <a:p>
            <a:pPr lvl="2"/>
            <a:endParaRPr lang="da-DK" dirty="0"/>
          </a:p>
          <a:p>
            <a:pPr marL="0" lvl="1" indent="0">
              <a:buNone/>
            </a:pPr>
            <a:endParaRPr lang="da-DK" sz="1200" dirty="0"/>
          </a:p>
          <a:p>
            <a:endParaRPr lang="da-DK" dirty="0"/>
          </a:p>
        </p:txBody>
      </p:sp>
    </p:spTree>
    <p:extLst>
      <p:ext uri="{BB962C8B-B14F-4D97-AF65-F5344CB8AC3E}">
        <p14:creationId xmlns:p14="http://schemas.microsoft.com/office/powerpoint/2010/main" val="1205725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pPr algn="r"/>
            <a:r>
              <a:rPr lang="da-DK" smtClean="0"/>
              <a:t>Nr. </a:t>
            </a:r>
            <a:fld id="{681E38C8-2004-4DCC-B5FA-EC97836645C3}" type="slidenum">
              <a:rPr lang="da-DK" smtClean="0"/>
              <a:pPr algn="r"/>
              <a:t>9</a:t>
            </a:fld>
            <a:r>
              <a:rPr lang="da-DK" smtClean="0"/>
              <a:t>   </a:t>
            </a:r>
            <a:fld id="{4D360AE3-560C-4CAC-AAC5-345C99F65EE2}" type="datetime1">
              <a:rPr lang="da-DK" smtClean="0"/>
              <a:pPr algn="r"/>
              <a:t>06-05-2013</a:t>
            </a:fld>
            <a:endParaRPr lang="da-DK" dirty="0"/>
          </a:p>
        </p:txBody>
      </p:sp>
      <p:sp>
        <p:nvSpPr>
          <p:cNvPr id="3" name="Pladsholder til tekst 2"/>
          <p:cNvSpPr>
            <a:spLocks noGrp="1"/>
          </p:cNvSpPr>
          <p:nvPr>
            <p:ph type="body" sz="quarter" idx="11"/>
          </p:nvPr>
        </p:nvSpPr>
        <p:spPr/>
        <p:txBody>
          <a:bodyPr/>
          <a:lstStyle/>
          <a:p>
            <a:pPr marL="0" indent="0" algn="ctr">
              <a:buNone/>
            </a:pPr>
            <a:r>
              <a:rPr lang="da-DK" sz="2800" dirty="0" err="1">
                <a:solidFill>
                  <a:srgbClr val="00B050"/>
                </a:solidFill>
              </a:rPr>
              <a:t>Discourse</a:t>
            </a:r>
            <a:r>
              <a:rPr lang="da-DK" sz="2800" dirty="0">
                <a:solidFill>
                  <a:srgbClr val="00B050"/>
                </a:solidFill>
              </a:rPr>
              <a:t> </a:t>
            </a:r>
            <a:r>
              <a:rPr lang="da-DK" sz="2800" dirty="0" err="1">
                <a:solidFill>
                  <a:srgbClr val="00B050"/>
                </a:solidFill>
              </a:rPr>
              <a:t>communities</a:t>
            </a:r>
            <a:endParaRPr lang="da-DK" sz="2800" dirty="0">
              <a:solidFill>
                <a:srgbClr val="00B050"/>
              </a:solidFill>
            </a:endParaRPr>
          </a:p>
        </p:txBody>
      </p:sp>
      <p:sp>
        <p:nvSpPr>
          <p:cNvPr id="4" name="Pladsholder til indhold 3"/>
          <p:cNvSpPr>
            <a:spLocks noGrp="1"/>
          </p:cNvSpPr>
          <p:nvPr>
            <p:ph sz="quarter" idx="13"/>
          </p:nvPr>
        </p:nvSpPr>
        <p:spPr/>
        <p:txBody>
          <a:bodyPr/>
          <a:lstStyle/>
          <a:p>
            <a:endParaRPr lang="da-DK"/>
          </a:p>
        </p:txBody>
      </p:sp>
      <p:sp>
        <p:nvSpPr>
          <p:cNvPr id="5" name="Pladsholder til tekst 4"/>
          <p:cNvSpPr>
            <a:spLocks noGrp="1"/>
          </p:cNvSpPr>
          <p:nvPr>
            <p:ph type="body" sz="quarter" idx="14"/>
          </p:nvPr>
        </p:nvSpPr>
        <p:spPr/>
        <p:txBody>
          <a:bodyPr>
            <a:normAutofit/>
          </a:bodyPr>
          <a:lstStyle/>
          <a:p>
            <a:r>
              <a:rPr lang="da-DK" dirty="0"/>
              <a:t>T</a:t>
            </a:r>
            <a:r>
              <a:rPr lang="da-DK" dirty="0" smtClean="0"/>
              <a:t>o have a </a:t>
            </a:r>
            <a:r>
              <a:rPr lang="da-DK" dirty="0" err="1"/>
              <a:t>discourse</a:t>
            </a:r>
            <a:r>
              <a:rPr lang="da-DK" dirty="0"/>
              <a:t> </a:t>
            </a:r>
            <a:r>
              <a:rPr lang="da-DK" dirty="0" err="1" smtClean="0"/>
              <a:t>community</a:t>
            </a:r>
            <a:r>
              <a:rPr lang="da-DK" dirty="0" smtClean="0"/>
              <a:t> </a:t>
            </a:r>
            <a:r>
              <a:rPr lang="da-DK" dirty="0" err="1" smtClean="0"/>
              <a:t>you</a:t>
            </a:r>
            <a:r>
              <a:rPr lang="da-DK" dirty="0" smtClean="0"/>
              <a:t> must have</a:t>
            </a:r>
            <a:endParaRPr lang="da-DK" dirty="0"/>
          </a:p>
          <a:p>
            <a:pPr lvl="3"/>
            <a:r>
              <a:rPr lang="da-DK" dirty="0"/>
              <a:t>Common </a:t>
            </a:r>
            <a:r>
              <a:rPr lang="da-DK" dirty="0" err="1" smtClean="0"/>
              <a:t>goals</a:t>
            </a:r>
            <a:endParaRPr lang="da-DK" dirty="0"/>
          </a:p>
          <a:p>
            <a:pPr lvl="3"/>
            <a:r>
              <a:rPr lang="da-DK" dirty="0"/>
              <a:t>Information </a:t>
            </a:r>
            <a:r>
              <a:rPr lang="da-DK" dirty="0" err="1"/>
              <a:t>exchange</a:t>
            </a:r>
            <a:endParaRPr lang="da-DK" dirty="0"/>
          </a:p>
          <a:p>
            <a:pPr lvl="3"/>
            <a:r>
              <a:rPr lang="da-DK" dirty="0" err="1"/>
              <a:t>Community</a:t>
            </a:r>
            <a:r>
              <a:rPr lang="da-DK" dirty="0"/>
              <a:t> </a:t>
            </a:r>
            <a:r>
              <a:rPr lang="da-DK" dirty="0" err="1"/>
              <a:t>specific</a:t>
            </a:r>
            <a:r>
              <a:rPr lang="da-DK" dirty="0"/>
              <a:t> genres</a:t>
            </a:r>
          </a:p>
          <a:p>
            <a:pPr lvl="3"/>
            <a:r>
              <a:rPr lang="da-DK" dirty="0"/>
              <a:t>A </a:t>
            </a:r>
            <a:r>
              <a:rPr lang="da-DK" dirty="0" err="1"/>
              <a:t>highly</a:t>
            </a:r>
            <a:r>
              <a:rPr lang="da-DK" dirty="0"/>
              <a:t> </a:t>
            </a:r>
            <a:r>
              <a:rPr lang="da-DK" dirty="0" err="1"/>
              <a:t>specialized</a:t>
            </a:r>
            <a:r>
              <a:rPr lang="da-DK" dirty="0"/>
              <a:t> </a:t>
            </a:r>
            <a:r>
              <a:rPr lang="da-DK" dirty="0" err="1"/>
              <a:t>terminology</a:t>
            </a:r>
            <a:endParaRPr lang="da-DK" dirty="0"/>
          </a:p>
          <a:p>
            <a:pPr lvl="3"/>
            <a:r>
              <a:rPr lang="da-DK" dirty="0"/>
              <a:t>High general </a:t>
            </a:r>
            <a:r>
              <a:rPr lang="da-DK" dirty="0" err="1"/>
              <a:t>level</a:t>
            </a:r>
            <a:r>
              <a:rPr lang="da-DK" dirty="0"/>
              <a:t> of </a:t>
            </a:r>
            <a:r>
              <a:rPr lang="da-DK" dirty="0" err="1"/>
              <a:t>expertise</a:t>
            </a:r>
            <a:r>
              <a:rPr lang="da-DK" dirty="0" smtClean="0"/>
              <a:t>.</a:t>
            </a:r>
            <a:endParaRPr lang="da-DK" dirty="0"/>
          </a:p>
          <a:p>
            <a:pPr lvl="1"/>
            <a:endParaRPr lang="da-DK" dirty="0"/>
          </a:p>
          <a:p>
            <a:r>
              <a:rPr lang="da-DK" dirty="0" smtClean="0"/>
              <a:t>But </a:t>
            </a:r>
            <a:r>
              <a:rPr lang="da-DK" dirty="0" err="1" smtClean="0"/>
              <a:t>no</a:t>
            </a:r>
            <a:r>
              <a:rPr lang="da-DK" dirty="0" smtClean="0"/>
              <a:t> </a:t>
            </a:r>
            <a:r>
              <a:rPr lang="da-DK" dirty="0" err="1" smtClean="0"/>
              <a:t>common</a:t>
            </a:r>
            <a:r>
              <a:rPr lang="da-DK" dirty="0" smtClean="0"/>
              <a:t> </a:t>
            </a:r>
            <a:r>
              <a:rPr lang="da-DK" dirty="0" err="1" smtClean="0"/>
              <a:t>world</a:t>
            </a:r>
            <a:r>
              <a:rPr lang="da-DK" dirty="0" smtClean="0"/>
              <a:t> </a:t>
            </a:r>
            <a:r>
              <a:rPr lang="da-DK" dirty="0" err="1" smtClean="0"/>
              <a:t>view</a:t>
            </a:r>
            <a:r>
              <a:rPr lang="da-DK" dirty="0" smtClean="0"/>
              <a:t>, it </a:t>
            </a:r>
            <a:r>
              <a:rPr lang="da-DK" dirty="0" err="1" smtClean="0"/>
              <a:t>can</a:t>
            </a:r>
            <a:r>
              <a:rPr lang="da-DK" dirty="0" smtClean="0"/>
              <a:t> </a:t>
            </a:r>
            <a:r>
              <a:rPr lang="da-DK" dirty="0" err="1" smtClean="0"/>
              <a:t>be</a:t>
            </a:r>
            <a:r>
              <a:rPr lang="da-DK" dirty="0" smtClean="0"/>
              <a:t> a </a:t>
            </a:r>
            <a:r>
              <a:rPr lang="da-DK" dirty="0" err="1" smtClean="0"/>
              <a:t>purely</a:t>
            </a:r>
            <a:r>
              <a:rPr lang="da-DK" dirty="0" smtClean="0"/>
              <a:t>  instrumental </a:t>
            </a:r>
            <a:r>
              <a:rPr lang="da-DK" dirty="0" err="1" smtClean="0"/>
              <a:t>discourse</a:t>
            </a:r>
            <a:r>
              <a:rPr lang="da-DK" dirty="0" smtClean="0"/>
              <a:t> </a:t>
            </a:r>
            <a:r>
              <a:rPr lang="da-DK" dirty="0" err="1" smtClean="0"/>
              <a:t>community</a:t>
            </a:r>
            <a:r>
              <a:rPr lang="da-DK" dirty="0" smtClean="0"/>
              <a:t> with not </a:t>
            </a:r>
            <a:r>
              <a:rPr lang="da-DK" dirty="0" err="1" smtClean="0"/>
              <a:t>too</a:t>
            </a:r>
            <a:r>
              <a:rPr lang="da-DK" dirty="0" smtClean="0"/>
              <a:t> </a:t>
            </a:r>
            <a:r>
              <a:rPr lang="da-DK" dirty="0" err="1" smtClean="0"/>
              <a:t>much</a:t>
            </a:r>
            <a:r>
              <a:rPr lang="da-DK" dirty="0" smtClean="0"/>
              <a:t> </a:t>
            </a:r>
            <a:r>
              <a:rPr lang="da-DK" dirty="0" err="1" smtClean="0"/>
              <a:t>emotional</a:t>
            </a:r>
            <a:r>
              <a:rPr lang="da-DK" dirty="0" smtClean="0"/>
              <a:t> </a:t>
            </a:r>
            <a:r>
              <a:rPr lang="da-DK" dirty="0" err="1" smtClean="0"/>
              <a:t>invovement</a:t>
            </a:r>
            <a:r>
              <a:rPr lang="da-DK" dirty="0" smtClean="0"/>
              <a:t>.</a:t>
            </a:r>
          </a:p>
          <a:p>
            <a:endParaRPr lang="da-DK" sz="1600" dirty="0"/>
          </a:p>
          <a:p>
            <a:endParaRPr lang="da-DK" dirty="0"/>
          </a:p>
        </p:txBody>
      </p:sp>
    </p:spTree>
    <p:extLst>
      <p:ext uri="{BB962C8B-B14F-4D97-AF65-F5344CB8AC3E}">
        <p14:creationId xmlns:p14="http://schemas.microsoft.com/office/powerpoint/2010/main" val="1573723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2398</TotalTime>
  <Words>3095</Words>
  <Application>Microsoft Office PowerPoint</Application>
  <PresentationFormat>Skærmshow (4:3)</PresentationFormat>
  <Paragraphs>328</Paragraphs>
  <Slides>23</Slides>
  <Notes>22</Notes>
  <HiddenSlides>0</HiddenSlides>
  <MMClips>0</MMClips>
  <ScaleCrop>false</ScaleCrop>
  <HeadingPairs>
    <vt:vector size="4" baseType="variant">
      <vt:variant>
        <vt:lpstr>Tema</vt:lpstr>
      </vt:variant>
      <vt:variant>
        <vt:i4>1</vt:i4>
      </vt:variant>
      <vt:variant>
        <vt:lpstr>Diastitler</vt:lpstr>
      </vt:variant>
      <vt:variant>
        <vt:i4>23</vt:i4>
      </vt:variant>
    </vt:vector>
  </HeadingPairs>
  <TitlesOfParts>
    <vt:vector size="24" baseType="lpstr">
      <vt:lpstr>Kontortema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Forsvaret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fak-isp-11</dc:creator>
  <cp:lastModifiedBy>ISP-11 Gudnason, Ulla Ester</cp:lastModifiedBy>
  <cp:revision>101</cp:revision>
  <cp:lastPrinted>2013-05-01T07:48:02Z</cp:lastPrinted>
  <dcterms:created xsi:type="dcterms:W3CDTF">2013-03-05T14:30:18Z</dcterms:created>
  <dcterms:modified xsi:type="dcterms:W3CDTF">2013-05-06T03:48:18Z</dcterms:modified>
</cp:coreProperties>
</file>