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8" r:id="rId2"/>
    <p:sldId id="259" r:id="rId3"/>
    <p:sldId id="292" r:id="rId4"/>
    <p:sldId id="262" r:id="rId5"/>
    <p:sldId id="263" r:id="rId6"/>
    <p:sldId id="281" r:id="rId7"/>
    <p:sldId id="282" r:id="rId8"/>
    <p:sldId id="283" r:id="rId9"/>
    <p:sldId id="284" r:id="rId10"/>
    <p:sldId id="285" r:id="rId11"/>
    <p:sldId id="286" r:id="rId12"/>
    <p:sldId id="287" r:id="rId13"/>
    <p:sldId id="289" r:id="rId14"/>
    <p:sldId id="265" r:id="rId15"/>
    <p:sldId id="267" r:id="rId16"/>
    <p:sldId id="269" r:id="rId17"/>
    <p:sldId id="270" r:id="rId18"/>
    <p:sldId id="271" r:id="rId19"/>
    <p:sldId id="272" r:id="rId20"/>
    <p:sldId id="273" r:id="rId21"/>
    <p:sldId id="274" r:id="rId22"/>
    <p:sldId id="275" r:id="rId23"/>
    <p:sldId id="276" r:id="rId24"/>
    <p:sldId id="278" r:id="rId25"/>
    <p:sldId id="279"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486" y="-90"/>
      </p:cViewPr>
      <p:guideLst>
        <p:guide orient="horz" pos="2160"/>
        <p:guide pos="2880"/>
      </p:guideLst>
    </p:cSldViewPr>
  </p:slideViewPr>
  <p:notesTextViewPr>
    <p:cViewPr>
      <p:scale>
        <a:sx n="100" d="100"/>
        <a:sy n="100" d="100"/>
      </p:scale>
      <p:origin x="0" y="0"/>
    </p:cViewPr>
  </p:notesTextViewPr>
  <p:notesViewPr>
    <p:cSldViewPr>
      <p:cViewPr varScale="1">
        <p:scale>
          <a:sx n="86" d="100"/>
          <a:sy n="86" d="100"/>
        </p:scale>
        <p:origin x="-1974"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9FDA369-B782-4A2B-BDDE-C371D0CA4F2B}" type="datetimeFigureOut">
              <a:rPr lang="en-US"/>
              <a:pPr>
                <a:defRPr/>
              </a:pPr>
              <a:t>5/25/2010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55B8D3F-8B74-423E-866A-2124EA49179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fld id="{600ADE4A-F021-47AA-BC99-8009BAA1DEA3}" type="datetimeFigureOut">
              <a:rPr lang="en-US"/>
              <a:pPr>
                <a:defRPr/>
              </a:pPr>
              <a:t>5/25/2010</a:t>
            </a:fld>
            <a:endParaRPr lang="en-US"/>
          </a:p>
        </p:txBody>
      </p:sp>
      <p:sp>
        <p:nvSpPr>
          <p:cNvPr id="27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6163F1B5-874A-4411-9C36-5A5E53D29A3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lIns="91435" tIns="45718" rIns="91435" bIns="45718"/>
          <a:lstStyle/>
          <a:p>
            <a:pPr eaLnBrk="1" hangingPunct="1"/>
            <a:endParaRPr lang="en-US" smtClean="0"/>
          </a:p>
        </p:txBody>
      </p:sp>
      <p:sp>
        <p:nvSpPr>
          <p:cNvPr id="2867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a:fld id="{AA3BD41D-51CD-4E85-AD43-F92348385B67}" type="slidenum">
              <a:rPr lang="en-US" sz="1200"/>
              <a:pPr algn="r"/>
              <a:t>1</a:t>
            </a:fld>
            <a:endParaRPr 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163F1B5-874A-4411-9C36-5A5E53D29A3D}"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163F1B5-874A-4411-9C36-5A5E53D29A3D}"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163F1B5-874A-4411-9C36-5A5E53D29A3D}"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163F1B5-874A-4411-9C36-5A5E53D29A3D}"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163F1B5-874A-4411-9C36-5A5E53D29A3D}"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r>
              <a:rPr lang="en-US" smtClean="0"/>
              <a:t>Existing tests, ASVAB &amp; DLAB, are primarily tests of cognitive ability</a:t>
            </a:r>
          </a:p>
          <a:p>
            <a:pPr eaLnBrk="1" hangingPunct="1"/>
            <a:r>
              <a:rPr lang="en-US" smtClean="0"/>
              <a:t>According to Sternberg (2003):</a:t>
            </a:r>
          </a:p>
          <a:p>
            <a:pPr eaLnBrk="1" hangingPunct="1"/>
            <a:r>
              <a:rPr lang="en-US" smtClean="0"/>
              <a:t>In other research areas, adding traditional cognitive tests fail to yield substantial gains in predictive power.</a:t>
            </a:r>
          </a:p>
          <a:p>
            <a:pPr eaLnBrk="1" hangingPunct="1"/>
            <a:r>
              <a:rPr lang="en-US" smtClean="0"/>
              <a:t>New </a:t>
            </a:r>
            <a:r>
              <a:rPr lang="en-US" i="1" smtClean="0"/>
              <a:t>kinds </a:t>
            </a:r>
            <a:r>
              <a:rPr lang="en-US" smtClean="0"/>
              <a:t>of tests are needed, including tests of:</a:t>
            </a:r>
          </a:p>
          <a:p>
            <a:pPr lvl="1" eaLnBrk="1" hangingPunct="1"/>
            <a:r>
              <a:rPr lang="en-US" sz="1400" smtClean="0"/>
              <a:t>augmented cognitive abilities</a:t>
            </a:r>
          </a:p>
          <a:p>
            <a:pPr lvl="1" eaLnBrk="1" hangingPunct="1"/>
            <a:r>
              <a:rPr lang="en-US" sz="1400" smtClean="0"/>
              <a:t>motivation &amp; personality</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a:fld id="{37DFDFB5-2244-42E4-870E-CDF6FFAFD49F}" type="slidenum">
              <a:rPr lang="en-US" sz="1200"/>
              <a:pPr algn="r"/>
              <a:t>16</a:t>
            </a:fld>
            <a:endParaRPr lang="en-US" sz="120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lIns="91435" tIns="45718" rIns="91435" bIns="45718"/>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163F1B5-874A-4411-9C36-5A5E53D29A3D}"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lIns="91435" tIns="45718" rIns="91435" bIns="45718"/>
          <a:lstStyle/>
          <a:p>
            <a:pPr eaLnBrk="1" hangingPunct="1"/>
            <a:r>
              <a:rPr lang="en-US" smtClean="0"/>
              <a:t>Working memory = hold information in memory temporarily and manipulate it; Executive control = planning; initiating or inhibiting actions; switching between tasks; Implicit induction – ability to “pick up on” patterns of input from the environment; Priming = degree to which previous experience affects current performance (in this case efficiency of semantic processing); Rote memory = ability to learn arbitrary associations and store them in long-term memory  [We will show some demos of these at the end?]</a:t>
            </a:r>
          </a:p>
        </p:txBody>
      </p:sp>
      <p:sp>
        <p:nvSpPr>
          <p:cNvPr id="3379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a:fld id="{65AF4A05-32A0-4908-95C9-28ADD6B546FC}" type="slidenum">
              <a:rPr lang="en-US" sz="1200"/>
              <a:pPr algn="r"/>
              <a:t>18</a:t>
            </a:fld>
            <a:endParaRPr 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lIns="91435" tIns="45718" rIns="91435" bIns="45718"/>
          <a:lstStyle/>
          <a:p>
            <a:pPr eaLnBrk="1" hangingPunct="1"/>
            <a:r>
              <a:rPr lang="en-US" smtClean="0"/>
              <a:t>Need for closure = Need for a definite answer; discomfort with ambiguity; desire for predictability and decisiveness</a:t>
            </a:r>
          </a:p>
          <a:p>
            <a:pPr eaLnBrk="1" hangingPunct="1"/>
            <a:r>
              <a:rPr lang="en-US" smtClean="0"/>
              <a:t>Tolerance of ambiguity = Ability to accept ambiguous information in an open manner; Self-monitoring = degree to which people are consistent in behavior across contexts vs. degree to which they change depending on situation; Social-desirability = degree to which people are likely to respond in a manner that they think is desirable</a:t>
            </a:r>
          </a:p>
        </p:txBody>
      </p:sp>
      <p:sp>
        <p:nvSpPr>
          <p:cNvPr id="3482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a:fld id="{180489AA-917B-4C49-A04D-06B52C10813A}" type="slidenum">
              <a:rPr lang="en-US" sz="1200"/>
              <a:pPr algn="r"/>
              <a:t>19</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163F1B5-874A-4411-9C36-5A5E53D29A3D}"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lIns="91435" tIns="45718" rIns="91435" bIns="45718"/>
          <a:lstStyle/>
          <a:p>
            <a:pPr eaLnBrk="1" hangingPunct="1"/>
            <a:r>
              <a:rPr lang="en-US" smtClean="0"/>
              <a:t>Learning Orientation = attitudes toward classroom, achievement motivation, academic coping mechanisms; Goal-Orientation = student’s motivation to learn or achieve in the classroom, achievement goals; Self-efficacy = Belief about one’s abilities; ability to cope with stress or poor performance</a:t>
            </a:r>
          </a:p>
        </p:txBody>
      </p:sp>
      <p:sp>
        <p:nvSpPr>
          <p:cNvPr id="3584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a:fld id="{4561F031-B65B-4E2A-A0C0-DC02C66CDE70}" type="slidenum">
              <a:rPr lang="en-US" sz="1200"/>
              <a:pPr algn="r"/>
              <a:t>20</a:t>
            </a:fld>
            <a:endParaRPr 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163F1B5-874A-4411-9C36-5A5E53D29A3D}"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lIns="91435" tIns="45718" rIns="91435" bIns="45718"/>
          <a:lstStyle/>
          <a:p>
            <a:pPr eaLnBrk="1" hangingPunct="1"/>
            <a:endParaRPr lang="en-US" smtClean="0"/>
          </a:p>
        </p:txBody>
      </p:sp>
      <p:sp>
        <p:nvSpPr>
          <p:cNvPr id="368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a:fld id="{292EEBBA-66D8-40F1-BEDA-018AD7579E39}" type="slidenum">
              <a:rPr lang="en-US" sz="1200"/>
              <a:pPr algn="r"/>
              <a:t>22</a:t>
            </a:fld>
            <a:endParaRPr 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163F1B5-874A-4411-9C36-5A5E53D29A3D}"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r>
              <a:rPr lang="en-US" smtClean="0"/>
              <a:t>DLAB 2 measures</a:t>
            </a:r>
          </a:p>
          <a:p>
            <a:pPr lvl="1" eaLnBrk="1" hangingPunct="1"/>
            <a:r>
              <a:rPr lang="en-US" smtClean="0"/>
              <a:t> are functioning well</a:t>
            </a:r>
          </a:p>
          <a:p>
            <a:pPr lvl="1" eaLnBrk="1" hangingPunct="1"/>
            <a:r>
              <a:rPr lang="en-US" smtClean="0"/>
              <a:t> are highly reliable</a:t>
            </a:r>
          </a:p>
          <a:p>
            <a:pPr lvl="1" eaLnBrk="1" hangingPunct="1"/>
            <a:r>
              <a:rPr lang="en-US" smtClean="0"/>
              <a:t> represent a set of separable constructs</a:t>
            </a:r>
          </a:p>
          <a:p>
            <a:pPr lvl="1" eaLnBrk="1" hangingPunct="1"/>
            <a:r>
              <a:rPr lang="en-US" smtClean="0"/>
              <a:t> provide information not already captured by the existing DLAB or the ASVAB</a:t>
            </a:r>
          </a:p>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163F1B5-874A-4411-9C36-5A5E53D29A3D}" type="slidenum">
              <a:rPr lang="en-US" smtClean="0"/>
              <a:pPr>
                <a:defRPr/>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41413" y="688975"/>
            <a:ext cx="4572000" cy="3429000"/>
          </a:xfrm>
          <a:ln/>
        </p:spPr>
      </p:sp>
      <p:sp>
        <p:nvSpPr>
          <p:cNvPr id="29699" name="Rectangle 3"/>
          <p:cNvSpPr>
            <a:spLocks noGrp="1" noChangeArrowheads="1"/>
          </p:cNvSpPr>
          <p:nvPr>
            <p:ph type="body" idx="1"/>
          </p:nvPr>
        </p:nvSpPr>
        <p:spPr>
          <a:xfrm>
            <a:off x="914400" y="4343400"/>
            <a:ext cx="5029200" cy="4111625"/>
          </a:xfrm>
          <a:noFill/>
          <a:ln/>
        </p:spPr>
        <p:txBody>
          <a:bodyPr lIns="91264" tIns="45633" rIns="91264" bIns="45633"/>
          <a:lstStyle/>
          <a:p>
            <a:pPr eaLnBrk="1" hangingPunct="1"/>
            <a:r>
              <a:rPr lang="en-US" sz="1400" smtClean="0"/>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163F1B5-874A-4411-9C36-5A5E53D29A3D}"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lIns="91435" tIns="45718" rIns="91435" bIns="45718"/>
          <a:lstStyle/>
          <a:p>
            <a:pPr eaLnBrk="1" hangingPunct="1">
              <a:lnSpc>
                <a:spcPct val="90000"/>
              </a:lnSpc>
            </a:pPr>
            <a:r>
              <a:rPr lang="en-US" smtClean="0"/>
              <a:t>Biographical Inventory</a:t>
            </a:r>
          </a:p>
          <a:p>
            <a:pPr eaLnBrk="1" hangingPunct="1">
              <a:lnSpc>
                <a:spcPct val="90000"/>
              </a:lnSpc>
            </a:pPr>
            <a:r>
              <a:rPr lang="en-US" smtClean="0"/>
              <a:t>Examinees answer questions about their past experiences with language learning, attitudes toward language learning, and academic success in school.</a:t>
            </a:r>
          </a:p>
          <a:p>
            <a:pPr eaLnBrk="1" hangingPunct="1">
              <a:lnSpc>
                <a:spcPct val="90000"/>
              </a:lnSpc>
            </a:pPr>
            <a:r>
              <a:rPr lang="en-US" smtClean="0"/>
              <a:t>Stress Pattern</a:t>
            </a:r>
          </a:p>
          <a:p>
            <a:pPr eaLnBrk="1" hangingPunct="1">
              <a:lnSpc>
                <a:spcPct val="90000"/>
              </a:lnSpc>
            </a:pPr>
            <a:r>
              <a:rPr lang="en-US" smtClean="0"/>
              <a:t>After hearing four utterances that have the same number of syllables, examinees are required to identify the one having a different stress pattern.</a:t>
            </a:r>
          </a:p>
          <a:p>
            <a:pPr eaLnBrk="1" hangingPunct="1">
              <a:lnSpc>
                <a:spcPct val="90000"/>
              </a:lnSpc>
            </a:pPr>
            <a:r>
              <a:rPr lang="en-US" smtClean="0"/>
              <a:t>Foreign Language Grammar</a:t>
            </a:r>
          </a:p>
          <a:p>
            <a:pPr eaLnBrk="1" hangingPunct="1">
              <a:lnSpc>
                <a:spcPct val="90000"/>
              </a:lnSpc>
            </a:pPr>
            <a:r>
              <a:rPr lang="en-US" smtClean="0"/>
              <a:t>The rules of an artificial language are explained and illustrated with examples. The examinees then read a phrase or a sentence printed in the test booklet in English and listen to four alternative translations using the same English words with slight modifications in pronunciation and in word order to accommodate the new grammatical rule. The examinees’ task is to identify the alternative that correctly conveys the meaning of the printed utterance according to the new rules. This part has four sections; the new rules, which are both morphological and syntactic, pose cumulative tasks of graded difficulty.</a:t>
            </a:r>
          </a:p>
          <a:p>
            <a:pPr eaLnBrk="1" hangingPunct="1">
              <a:lnSpc>
                <a:spcPct val="90000"/>
              </a:lnSpc>
            </a:pPr>
            <a:r>
              <a:rPr lang="en-US" smtClean="0"/>
              <a:t>Concept Formation</a:t>
            </a:r>
          </a:p>
          <a:p>
            <a:pPr eaLnBrk="1" hangingPunct="1">
              <a:lnSpc>
                <a:spcPct val="90000"/>
              </a:lnSpc>
            </a:pPr>
            <a:r>
              <a:rPr lang="en-US" smtClean="0"/>
              <a:t>At the top of the page, examinees see a set of four pictures, each captioned with a non-English, artificial language text. Immediately below the four pictures is a set of three additional pictures. Opposite each of these three additional pictures are four artificial language texts. For each picture, the task posed to the examinees is to identify the text that correctly conveys what they see in the picture by generalizing from the information gained from the top of the page.</a:t>
            </a:r>
          </a:p>
          <a:p>
            <a:pPr eaLnBrk="1" hangingPunct="1">
              <a:lnSpc>
                <a:spcPct val="90000"/>
              </a:lnSpc>
            </a:pPr>
            <a:endParaRPr lang="en-US" smtClean="0"/>
          </a:p>
        </p:txBody>
      </p:sp>
      <p:sp>
        <p:nvSpPr>
          <p:cNvPr id="3072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a:fld id="{BC605612-029F-4D0B-A5CB-5AEBBC16EB12}" type="slidenum">
              <a:rPr lang="en-US" sz="1200"/>
              <a:pPr algn="r"/>
              <a:t>5</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163F1B5-874A-4411-9C36-5A5E53D29A3D}"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163F1B5-874A-4411-9C36-5A5E53D29A3D}"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163F1B5-874A-4411-9C36-5A5E53D29A3D}"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163F1B5-874A-4411-9C36-5A5E53D29A3D}"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F2BF9DF-E7E8-4CD8-A08A-A634ED404DAE}" type="datetimeFigureOut">
              <a:rPr lang="en-US"/>
              <a:pPr>
                <a:defRPr/>
              </a:pPr>
              <a:t>5/25/2010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BB6F6E4-5EA1-4125-AB01-E5D24C1974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D10AD67-1658-46EF-8AA4-F3FED3DD30B3}" type="datetimeFigureOut">
              <a:rPr lang="en-US"/>
              <a:pPr>
                <a:defRPr/>
              </a:pPr>
              <a:t>5/25/2010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E2277D4-2EA6-43A2-97B4-485E828EBA0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FBA757A-8095-4154-AFE8-6077B890F7DC}" type="datetimeFigureOut">
              <a:rPr lang="en-US"/>
              <a:pPr>
                <a:defRPr/>
              </a:pPr>
              <a:t>5/25/2010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EF3126C-EA87-4F2D-BA5E-350A61493FF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9E10BC4-73CD-4BB0-B629-58A08B89D281}" type="datetimeFigureOut">
              <a:rPr lang="en-US"/>
              <a:pPr>
                <a:defRPr/>
              </a:pPr>
              <a:t>5/25/2010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8D4D429-FC63-4B04-BCDE-F2FBE999F76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CFBD1B5-E6C6-477E-87E9-D88346ABA00D}" type="datetimeFigureOut">
              <a:rPr lang="en-US"/>
              <a:pPr>
                <a:defRPr/>
              </a:pPr>
              <a:t>5/25/2010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99EEFB1-D58E-4E8E-8D34-7D3E823B4DF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41F8710-C07E-4471-98EF-6F06D14487E2}" type="datetimeFigureOut">
              <a:rPr lang="en-US"/>
              <a:pPr>
                <a:defRPr/>
              </a:pPr>
              <a:t>5/25/2010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33CF1F7-1608-45B0-9008-030215BD808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12D28F6-25CC-425F-AD4B-07A2A69871B1}" type="datetimeFigureOut">
              <a:rPr lang="en-US"/>
              <a:pPr>
                <a:defRPr/>
              </a:pPr>
              <a:t>5/25/2010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E755D8F-A552-42A3-9C91-424318E275C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A66DDF7-4EB7-4AE0-826B-51395B289EC3}" type="datetimeFigureOut">
              <a:rPr lang="en-US"/>
              <a:pPr>
                <a:defRPr/>
              </a:pPr>
              <a:t>5/25/2010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A8FB164-B1B5-447E-9B88-2EDF871448F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73DD0B0-BA35-4A1B-93F7-AC9513DB6AC6}" type="datetimeFigureOut">
              <a:rPr lang="en-US"/>
              <a:pPr>
                <a:defRPr/>
              </a:pPr>
              <a:t>5/25/2010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F586410-7CF1-49D5-B83A-95FD2F230D9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36F1852-C153-4888-AC4F-653FE573F11E}" type="datetimeFigureOut">
              <a:rPr lang="en-US"/>
              <a:pPr>
                <a:defRPr/>
              </a:pPr>
              <a:t>5/25/2010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4ADC9A3-B987-48E3-A902-3583FE2C04F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30505C7-4D80-4281-A5FC-9E5E88200630}" type="datetimeFigureOut">
              <a:rPr lang="en-US"/>
              <a:pPr>
                <a:defRPr/>
              </a:pPr>
              <a:t>5/25/2010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584E143-1BC3-48EF-96C2-F736BBEA4A8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7" descr="DLI-Slide-Template-Final.jpg"/>
          <p:cNvPicPr>
            <a:picLocks noChangeAspect="1"/>
          </p:cNvPicPr>
          <p:nvPr userDrawn="1"/>
        </p:nvPicPr>
        <p:blipFill>
          <a:blip r:embed="rId13" cstate="print"/>
          <a:srcRect/>
          <a:stretch>
            <a:fillRect/>
          </a:stretch>
        </p:blipFill>
        <p:spPr bwMode="auto">
          <a:xfrm>
            <a:off x="0" y="0"/>
            <a:ext cx="9144000" cy="1600200"/>
          </a:xfrm>
          <a:prstGeom prst="rect">
            <a:avLst/>
          </a:prstGeom>
          <a:noFill/>
          <a:ln w="9525">
            <a:noFill/>
            <a:miter lim="800000"/>
            <a:headEnd/>
            <a:tailEnd/>
          </a:ln>
        </p:spPr>
      </p:pic>
      <p:sp>
        <p:nvSpPr>
          <p:cNvPr id="1027" name="Title Placeholder 1"/>
          <p:cNvSpPr>
            <a:spLocks noGrp="1"/>
          </p:cNvSpPr>
          <p:nvPr>
            <p:ph type="title"/>
          </p:nvPr>
        </p:nvSpPr>
        <p:spPr bwMode="auto">
          <a:xfrm>
            <a:off x="1371600" y="274638"/>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Arial Bold Italic 40pt Black</a:t>
            </a:r>
          </a:p>
        </p:txBody>
      </p:sp>
      <p:sp>
        <p:nvSpPr>
          <p:cNvPr id="1028" name="Text Placeholder 2"/>
          <p:cNvSpPr>
            <a:spLocks noGrp="1"/>
          </p:cNvSpPr>
          <p:nvPr>
            <p:ph type="body" idx="1"/>
          </p:nvPr>
        </p:nvSpPr>
        <p:spPr bwMode="auto">
          <a:xfrm>
            <a:off x="457200" y="1752600"/>
            <a:ext cx="82296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D9F7C61-8BB7-4971-AED7-372BB698649F}" type="datetimeFigureOut">
              <a:rPr lang="en-US"/>
              <a:pPr>
                <a:defRPr/>
              </a:pPr>
              <a:t>5/25/2010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4D8AD46-59F8-467A-A708-54CB2CCC50B4}" type="slidenum">
              <a:rPr lang="en-US"/>
              <a:pPr>
                <a:defRPr/>
              </a:pPr>
              <a:t>‹#›</a:t>
            </a:fld>
            <a:endParaRPr lang="en-US"/>
          </a:p>
        </p:txBody>
      </p:sp>
      <p:pic>
        <p:nvPicPr>
          <p:cNvPr id="1032" name="Picture 3" descr="DLI crest.png"/>
          <p:cNvPicPr>
            <a:picLocks noChangeAspect="1"/>
          </p:cNvPicPr>
          <p:nvPr userDrawn="1"/>
        </p:nvPicPr>
        <p:blipFill>
          <a:blip r:embed="rId14" cstate="print"/>
          <a:srcRect/>
          <a:stretch>
            <a:fillRect/>
          </a:stretch>
        </p:blipFill>
        <p:spPr bwMode="auto">
          <a:xfrm>
            <a:off x="304800" y="152400"/>
            <a:ext cx="914400" cy="1219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000" b="1" i="1"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4000" b="1" i="1">
          <a:solidFill>
            <a:schemeClr val="tx1"/>
          </a:solidFill>
          <a:latin typeface="Arial" charset="0"/>
          <a:cs typeface="Arial" charset="0"/>
        </a:defRPr>
      </a:lvl2pPr>
      <a:lvl3pPr algn="ctr" rtl="0" eaLnBrk="0" fontAlgn="base" hangingPunct="0">
        <a:spcBef>
          <a:spcPct val="0"/>
        </a:spcBef>
        <a:spcAft>
          <a:spcPct val="0"/>
        </a:spcAft>
        <a:defRPr sz="4000" b="1" i="1">
          <a:solidFill>
            <a:schemeClr val="tx1"/>
          </a:solidFill>
          <a:latin typeface="Arial" charset="0"/>
          <a:cs typeface="Arial" charset="0"/>
        </a:defRPr>
      </a:lvl3pPr>
      <a:lvl4pPr algn="ctr" rtl="0" eaLnBrk="0" fontAlgn="base" hangingPunct="0">
        <a:spcBef>
          <a:spcPct val="0"/>
        </a:spcBef>
        <a:spcAft>
          <a:spcPct val="0"/>
        </a:spcAft>
        <a:defRPr sz="4000" b="1" i="1">
          <a:solidFill>
            <a:schemeClr val="tx1"/>
          </a:solidFill>
          <a:latin typeface="Arial" charset="0"/>
          <a:cs typeface="Arial" charset="0"/>
        </a:defRPr>
      </a:lvl4pPr>
      <a:lvl5pPr algn="ctr" rtl="0" eaLnBrk="0" fontAlgn="base" hangingPunct="0">
        <a:spcBef>
          <a:spcPct val="0"/>
        </a:spcBef>
        <a:spcAft>
          <a:spcPct val="0"/>
        </a:spcAft>
        <a:defRPr sz="4000" b="1" i="1">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Donald.C.Fischer@us.army.mi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mailto:John.Lett@us.army.mil" TargetMode="External"/><Relationship Id="rId4" Type="http://schemas.openxmlformats.org/officeDocument/2006/relationships/hyperlink" Target="mailto:Shannon.Salyer@us.army.mi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1219200" y="304800"/>
            <a:ext cx="7467600" cy="1143000"/>
          </a:xfrm>
        </p:spPr>
        <p:txBody>
          <a:bodyPr/>
          <a:lstStyle/>
          <a:p>
            <a:pPr>
              <a:spcBef>
                <a:spcPct val="100000"/>
              </a:spcBef>
            </a:pPr>
            <a:r>
              <a:rPr lang="en-US" sz="3600" smtClean="0">
                <a:latin typeface="Arial" charset="0"/>
                <a:cs typeface="Arial" charset="0"/>
              </a:rPr>
              <a:t/>
            </a:r>
            <a:br>
              <a:rPr lang="en-US" sz="3600" smtClean="0">
                <a:latin typeface="Arial" charset="0"/>
                <a:cs typeface="Arial" charset="0"/>
              </a:rPr>
            </a:br>
            <a:r>
              <a:rPr lang="en-US" sz="1000" smtClean="0">
                <a:latin typeface="Arial" charset="0"/>
                <a:cs typeface="Arial" charset="0"/>
              </a:rPr>
              <a:t/>
            </a:r>
            <a:br>
              <a:rPr lang="en-US" sz="1000" smtClean="0">
                <a:latin typeface="Arial" charset="0"/>
                <a:cs typeface="Arial" charset="0"/>
              </a:rPr>
            </a:br>
            <a:r>
              <a:rPr lang="en-US" sz="1000" smtClean="0">
                <a:latin typeface="Arial" charset="0"/>
                <a:cs typeface="Arial" charset="0"/>
              </a:rPr>
              <a:t> </a:t>
            </a:r>
            <a:r>
              <a:rPr lang="en-US" sz="3600" smtClean="0">
                <a:latin typeface="Arial" charset="0"/>
                <a:cs typeface="Arial" charset="0"/>
              </a:rPr>
              <a:t>Selecting Students for Success:  DLAB and DLAB2</a:t>
            </a:r>
            <a:r>
              <a:rPr lang="en-US" sz="1000" smtClean="0">
                <a:latin typeface="Arial" charset="0"/>
                <a:cs typeface="Arial" charset="0"/>
              </a:rPr>
              <a:t> </a:t>
            </a:r>
            <a:br>
              <a:rPr lang="en-US" sz="1000" smtClean="0">
                <a:latin typeface="Arial" charset="0"/>
                <a:cs typeface="Arial" charset="0"/>
              </a:rPr>
            </a:br>
            <a:r>
              <a:rPr lang="en-US" sz="2800" smtClean="0">
                <a:latin typeface="Arial" charset="0"/>
                <a:cs typeface="Arial" charset="0"/>
              </a:rPr>
              <a:t/>
            </a:r>
            <a:br>
              <a:rPr lang="en-US" sz="2800" smtClean="0">
                <a:latin typeface="Arial" charset="0"/>
                <a:cs typeface="Arial" charset="0"/>
              </a:rPr>
            </a:br>
            <a:endParaRPr lang="en-US" sz="2800" smtClean="0">
              <a:latin typeface="Arial" charset="0"/>
              <a:cs typeface="Arial" charset="0"/>
            </a:endParaRPr>
          </a:p>
        </p:txBody>
      </p:sp>
      <p:sp>
        <p:nvSpPr>
          <p:cNvPr id="2051" name="Rectangle 5"/>
          <p:cNvSpPr>
            <a:spLocks noGrp="1" noChangeArrowheads="1"/>
          </p:cNvSpPr>
          <p:nvPr>
            <p:ph type="subTitle" idx="4294967295"/>
          </p:nvPr>
        </p:nvSpPr>
        <p:spPr>
          <a:xfrm>
            <a:off x="1524000" y="2057400"/>
            <a:ext cx="6400800" cy="3848100"/>
          </a:xfrm>
        </p:spPr>
        <p:txBody>
          <a:bodyPr/>
          <a:lstStyle/>
          <a:p>
            <a:pPr marL="0" indent="0" algn="ctr">
              <a:lnSpc>
                <a:spcPct val="90000"/>
              </a:lnSpc>
              <a:buFont typeface="Arial" charset="0"/>
              <a:buNone/>
            </a:pPr>
            <a:r>
              <a:rPr lang="en-US" sz="3600" smtClean="0">
                <a:latin typeface="Arial" charset="0"/>
                <a:cs typeface="Arial" charset="0"/>
              </a:rPr>
              <a:t>Dr. Donald C. Fischer </a:t>
            </a:r>
            <a:br>
              <a:rPr lang="en-US" sz="3600" smtClean="0">
                <a:latin typeface="Arial" charset="0"/>
                <a:cs typeface="Arial" charset="0"/>
              </a:rPr>
            </a:br>
            <a:r>
              <a:rPr lang="en-US" sz="3600" smtClean="0">
                <a:latin typeface="Arial" charset="0"/>
                <a:cs typeface="Arial" charset="0"/>
              </a:rPr>
              <a:t>Dr. Shannon Salyer</a:t>
            </a:r>
          </a:p>
          <a:p>
            <a:pPr marL="0" indent="0" algn="ctr">
              <a:lnSpc>
                <a:spcPct val="90000"/>
              </a:lnSpc>
              <a:buFont typeface="Arial" charset="0"/>
              <a:buNone/>
            </a:pPr>
            <a:endParaRPr lang="en-US" smtClean="0">
              <a:latin typeface="Arial" charset="0"/>
              <a:cs typeface="Arial" charset="0"/>
            </a:endParaRPr>
          </a:p>
          <a:p>
            <a:pPr marL="0" indent="0" algn="ctr">
              <a:lnSpc>
                <a:spcPct val="90000"/>
              </a:lnSpc>
              <a:buFont typeface="Arial" charset="0"/>
              <a:buNone/>
            </a:pPr>
            <a:endParaRPr lang="en-US" smtClean="0">
              <a:latin typeface="Arial" charset="0"/>
              <a:cs typeface="Arial" charset="0"/>
            </a:endParaRPr>
          </a:p>
          <a:p>
            <a:pPr marL="0" indent="0" algn="ctr">
              <a:lnSpc>
                <a:spcPct val="90000"/>
              </a:lnSpc>
              <a:buFont typeface="Arial" charset="0"/>
              <a:buNone/>
            </a:pPr>
            <a:endParaRPr lang="en-US" smtClean="0">
              <a:latin typeface="Arial" charset="0"/>
              <a:cs typeface="Arial" charset="0"/>
            </a:endParaRPr>
          </a:p>
          <a:p>
            <a:pPr marL="0" indent="0" algn="ctr">
              <a:lnSpc>
                <a:spcPct val="90000"/>
              </a:lnSpc>
              <a:buFont typeface="Arial" charset="0"/>
              <a:buNone/>
            </a:pPr>
            <a:r>
              <a:rPr lang="en-US" smtClean="0">
                <a:latin typeface="Arial" charset="0"/>
                <a:cs typeface="Arial" charset="0"/>
              </a:rPr>
              <a:t>Defense Language Institute</a:t>
            </a:r>
          </a:p>
          <a:p>
            <a:pPr marL="0" indent="0" algn="ctr">
              <a:lnSpc>
                <a:spcPct val="90000"/>
              </a:lnSpc>
              <a:buFont typeface="Arial" charset="0"/>
              <a:buNone/>
            </a:pPr>
            <a:r>
              <a:rPr lang="en-US" smtClean="0">
                <a:latin typeface="Arial" charset="0"/>
                <a:cs typeface="Arial" charset="0"/>
              </a:rPr>
              <a:t>May 2010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4294967295"/>
          </p:nvPr>
        </p:nvSpPr>
        <p:spPr>
          <a:xfrm>
            <a:off x="457200" y="1752600"/>
            <a:ext cx="8229600" cy="4525963"/>
          </a:xfrm>
          <a:noFill/>
        </p:spPr>
        <p:txBody>
          <a:bodyPr/>
          <a:lstStyle/>
          <a:p>
            <a:r>
              <a:rPr lang="en-US" smtClean="0"/>
              <a:t>Look at this example to see how all the rules work together in one sentence. </a:t>
            </a:r>
          </a:p>
          <a:p>
            <a:pPr lvl="1" algn="ctr">
              <a:buFont typeface="Arial" charset="0"/>
              <a:buNone/>
            </a:pPr>
            <a:endParaRPr lang="en-US" sz="2000" b="1" smtClean="0"/>
          </a:p>
          <a:p>
            <a:pPr lvl="1">
              <a:buFont typeface="Arial" charset="0"/>
              <a:buNone/>
            </a:pPr>
            <a:r>
              <a:rPr lang="en-US" b="1" smtClean="0"/>
              <a:t>				     </a:t>
            </a:r>
            <a:r>
              <a:rPr lang="en-US" b="1" u="sng" smtClean="0"/>
              <a:t>Example</a:t>
            </a:r>
            <a:r>
              <a:rPr lang="en-US" b="1" smtClean="0"/>
              <a:t> </a:t>
            </a:r>
          </a:p>
          <a:p>
            <a:pPr lvl="1">
              <a:buFont typeface="Arial" charset="0"/>
              <a:buNone/>
            </a:pPr>
            <a:r>
              <a:rPr lang="en-US" b="1" smtClean="0"/>
              <a:t>			The man drinks warm coffee</a:t>
            </a:r>
          </a:p>
          <a:p>
            <a:pPr lvl="1">
              <a:buFont typeface="Arial" charset="0"/>
              <a:buNone/>
            </a:pPr>
            <a:r>
              <a:rPr lang="en-US" b="1" smtClean="0"/>
              <a:t>			Omano idrinki awarma ocoffo</a:t>
            </a:r>
            <a:r>
              <a:rPr lang="en-US"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p:spPr>
        <p:txBody>
          <a:bodyPr/>
          <a:lstStyle/>
          <a:p>
            <a:r>
              <a:rPr lang="en-US" smtClean="0">
                <a:latin typeface="Arial" charset="0"/>
                <a:cs typeface="Arial" charset="0"/>
              </a:rPr>
              <a:t>Begin Part II</a:t>
            </a:r>
          </a:p>
        </p:txBody>
      </p:sp>
      <p:sp>
        <p:nvSpPr>
          <p:cNvPr id="12291" name="Rectangle 3"/>
          <p:cNvSpPr>
            <a:spLocks noGrp="1" noChangeArrowheads="1"/>
          </p:cNvSpPr>
          <p:nvPr>
            <p:ph type="body" idx="1"/>
          </p:nvPr>
        </p:nvSpPr>
        <p:spPr>
          <a:noFill/>
        </p:spPr>
        <p:txBody>
          <a:bodyPr/>
          <a:lstStyle/>
          <a:p>
            <a:pPr>
              <a:buFont typeface="Arial" charset="0"/>
              <a:buNone/>
            </a:pPr>
            <a:r>
              <a:rPr lang="en-US" smtClean="0"/>
              <a:t>7.  The child sits on a comfortable sofa</a:t>
            </a:r>
          </a:p>
          <a:p>
            <a:pPr>
              <a:buFont typeface="Arial" charset="0"/>
              <a:buNone/>
            </a:pPr>
            <a:r>
              <a:rPr lang="en-US" smtClean="0"/>
              <a:t>     A.  Achildo isiti uncomfortablu osofo.</a:t>
            </a:r>
          </a:p>
          <a:p>
            <a:pPr>
              <a:buFont typeface="Arial" charset="0"/>
              <a:buNone/>
            </a:pPr>
            <a:r>
              <a:rPr lang="en-US" smtClean="0"/>
              <a:t>     B.  Ocindoo esende etablee equarte</a:t>
            </a:r>
          </a:p>
          <a:p>
            <a:pPr>
              <a:buFont typeface="Arial" charset="0"/>
              <a:buNone/>
            </a:pPr>
            <a:r>
              <a:rPr lang="en-US" smtClean="0"/>
              <a:t>          etofoo.</a:t>
            </a:r>
          </a:p>
          <a:p>
            <a:pPr>
              <a:buFont typeface="Arial" charset="0"/>
              <a:buNone/>
            </a:pPr>
            <a:r>
              <a:rPr lang="en-US" smtClean="0"/>
              <a:t>     C.  Agirla asenda ocomfo isiti asofa.</a:t>
            </a:r>
          </a:p>
          <a:p>
            <a:pPr>
              <a:buFont typeface="Arial" charset="0"/>
              <a:buNone/>
            </a:pPr>
            <a:r>
              <a:rPr lang="en-US" smtClean="0"/>
              <a:t>     D.  Ochildo isiti acomfortabla osofo.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p:spPr>
        <p:txBody>
          <a:bodyPr/>
          <a:lstStyle/>
          <a:p>
            <a:r>
              <a:rPr lang="en-US" b="0" smtClean="0">
                <a:latin typeface="Arial" charset="0"/>
                <a:cs typeface="Arial" charset="0"/>
              </a:rPr>
              <a:t>Part III</a:t>
            </a:r>
          </a:p>
        </p:txBody>
      </p:sp>
      <p:sp>
        <p:nvSpPr>
          <p:cNvPr id="13315" name="Rectangle 3"/>
          <p:cNvSpPr>
            <a:spLocks noGrp="1" noChangeArrowheads="1"/>
          </p:cNvSpPr>
          <p:nvPr>
            <p:ph type="body" idx="1"/>
          </p:nvPr>
        </p:nvSpPr>
        <p:spPr>
          <a:xfrm>
            <a:off x="381000" y="1676400"/>
            <a:ext cx="8229600" cy="4830763"/>
          </a:xfrm>
          <a:noFill/>
        </p:spPr>
        <p:txBody>
          <a:bodyPr/>
          <a:lstStyle/>
          <a:p>
            <a:pPr>
              <a:lnSpc>
                <a:spcPct val="80000"/>
              </a:lnSpc>
              <a:buFont typeface="Arial" charset="0"/>
              <a:buNone/>
            </a:pPr>
            <a:r>
              <a:rPr lang="en-US" sz="2000" smtClean="0"/>
              <a:t>In the last section of the test, first you will study the four correct </a:t>
            </a:r>
          </a:p>
          <a:p>
            <a:pPr>
              <a:lnSpc>
                <a:spcPct val="80000"/>
              </a:lnSpc>
              <a:buFont typeface="Arial" charset="0"/>
              <a:buNone/>
            </a:pPr>
            <a:r>
              <a:rPr lang="en-US" sz="2000" smtClean="0"/>
              <a:t>model examples below. </a:t>
            </a:r>
          </a:p>
          <a:p>
            <a:pPr>
              <a:lnSpc>
                <a:spcPct val="80000"/>
              </a:lnSpc>
              <a:buFont typeface="Arial" charset="0"/>
              <a:buNone/>
            </a:pPr>
            <a:r>
              <a:rPr lang="en-US" sz="2000" smtClean="0"/>
              <a:t>After you read each of the choices, choose the correct translation.</a:t>
            </a:r>
          </a:p>
          <a:p>
            <a:pPr>
              <a:lnSpc>
                <a:spcPct val="80000"/>
              </a:lnSpc>
              <a:buFont typeface="Arial" charset="0"/>
              <a:buNone/>
            </a:pPr>
            <a:r>
              <a:rPr lang="en-US" sz="2000" smtClean="0"/>
              <a:t> </a:t>
            </a:r>
            <a:endParaRPr lang="en-US" sz="2000" b="1" smtClean="0"/>
          </a:p>
          <a:p>
            <a:pPr>
              <a:lnSpc>
                <a:spcPct val="80000"/>
              </a:lnSpc>
              <a:buFont typeface="Arial" charset="0"/>
              <a:buNone/>
            </a:pPr>
            <a:r>
              <a:rPr lang="en-US" sz="2000" b="1" smtClean="0"/>
              <a:t>FOUR CORRECT MODELS: REFER BACK TO THESE MODELS</a:t>
            </a:r>
          </a:p>
          <a:p>
            <a:pPr>
              <a:lnSpc>
                <a:spcPct val="80000"/>
              </a:lnSpc>
              <a:buFont typeface="Arial" charset="0"/>
              <a:buNone/>
            </a:pPr>
            <a:r>
              <a:rPr lang="en-US" sz="2000" b="1" smtClean="0"/>
              <a:t>WHEN CHOOSING CORRECT ANSWER TO QUESTIONS 8-10</a:t>
            </a:r>
          </a:p>
          <a:p>
            <a:pPr>
              <a:lnSpc>
                <a:spcPct val="80000"/>
              </a:lnSpc>
              <a:buFont typeface="Arial" charset="0"/>
              <a:buNone/>
            </a:pPr>
            <a:endParaRPr lang="en-US" sz="2000" smtClean="0"/>
          </a:p>
          <a:p>
            <a:pPr algn="ctr">
              <a:lnSpc>
                <a:spcPct val="80000"/>
              </a:lnSpc>
              <a:buFont typeface="Arial" charset="0"/>
              <a:buNone/>
            </a:pPr>
            <a:r>
              <a:rPr lang="en-US" sz="2000" smtClean="0"/>
              <a:t>The boy will sit on the chair  = Oboyo isitiro ochairo</a:t>
            </a:r>
          </a:p>
          <a:p>
            <a:pPr algn="ctr">
              <a:lnSpc>
                <a:spcPct val="80000"/>
              </a:lnSpc>
              <a:buFont typeface="Arial" charset="0"/>
              <a:buNone/>
            </a:pPr>
            <a:r>
              <a:rPr lang="en-US" sz="2000" smtClean="0"/>
              <a:t>The girl will drive the car = Ogirlo idriviro ocaro.</a:t>
            </a:r>
          </a:p>
          <a:p>
            <a:pPr algn="ctr">
              <a:lnSpc>
                <a:spcPct val="80000"/>
              </a:lnSpc>
              <a:buFont typeface="Arial" charset="0"/>
              <a:buNone/>
            </a:pPr>
            <a:r>
              <a:rPr lang="en-US" sz="2000" smtClean="0"/>
              <a:t>The boy drove the big car = Oboyo idrivado abiga ocaro.</a:t>
            </a:r>
          </a:p>
          <a:p>
            <a:pPr algn="ctr">
              <a:lnSpc>
                <a:spcPct val="80000"/>
              </a:lnSpc>
              <a:buFont typeface="Arial" charset="0"/>
              <a:buNone/>
            </a:pPr>
            <a:r>
              <a:rPr lang="en-US" sz="2000" smtClean="0"/>
              <a:t>The woman sat on the big chair = Owomano isitado abiga ochairo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p:spPr>
        <p:txBody>
          <a:bodyPr/>
          <a:lstStyle/>
          <a:p>
            <a:r>
              <a:rPr lang="en-US" smtClean="0">
                <a:latin typeface="Arial" charset="0"/>
                <a:cs typeface="Arial" charset="0"/>
              </a:rPr>
              <a:t>DLIFLC Program Data</a:t>
            </a:r>
          </a:p>
        </p:txBody>
      </p:sp>
      <p:sp>
        <p:nvSpPr>
          <p:cNvPr id="14339" name="Rectangle 3"/>
          <p:cNvSpPr>
            <a:spLocks noGrp="1" noChangeArrowheads="1"/>
          </p:cNvSpPr>
          <p:nvPr>
            <p:ph type="body" idx="1"/>
          </p:nvPr>
        </p:nvSpPr>
        <p:spPr>
          <a:noFill/>
        </p:spPr>
        <p:txBody>
          <a:bodyPr/>
          <a:lstStyle/>
          <a:p>
            <a:r>
              <a:rPr lang="en-US" smtClean="0"/>
              <a:t>Correlations of DLAB and outcome data</a:t>
            </a:r>
          </a:p>
          <a:p>
            <a:pPr lvl="1"/>
            <a:r>
              <a:rPr lang="en-US" smtClean="0"/>
              <a:t>Consistently significant</a:t>
            </a:r>
          </a:p>
          <a:p>
            <a:pPr lvl="1"/>
            <a:r>
              <a:rPr lang="en-US" smtClean="0"/>
              <a:t>Restriction of range affects magnitude</a:t>
            </a:r>
          </a:p>
          <a:p>
            <a:r>
              <a:rPr lang="en-US" smtClean="0"/>
              <a:t>Eight-year data set:  Ss meeting the DLAB minimums have…</a:t>
            </a:r>
          </a:p>
          <a:p>
            <a:pPr lvl="1"/>
            <a:r>
              <a:rPr lang="en-US" smtClean="0"/>
              <a:t>Lower attrition rates </a:t>
            </a:r>
          </a:p>
          <a:p>
            <a:pPr lvl="1"/>
            <a:r>
              <a:rPr lang="en-US" smtClean="0"/>
              <a:t>Greater success rates (2/2/1+)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txBox="1">
            <a:spLocks noGrp="1"/>
          </p:cNvSpPr>
          <p:nvPr/>
        </p:nvSpPr>
        <p:spPr bwMode="auto">
          <a:xfrm>
            <a:off x="0" y="6553200"/>
            <a:ext cx="381000" cy="304800"/>
          </a:xfrm>
          <a:prstGeom prst="rect">
            <a:avLst/>
          </a:prstGeom>
          <a:noFill/>
          <a:ln w="9525">
            <a:noFill/>
            <a:miter lim="800000"/>
            <a:headEnd/>
            <a:tailEnd/>
          </a:ln>
        </p:spPr>
        <p:txBody>
          <a:bodyPr/>
          <a:lstStyle/>
          <a:p>
            <a:pPr algn="r"/>
            <a:fld id="{A02C4BBF-E324-46EF-B3D9-FDB9F71247E4}" type="slidenum">
              <a:rPr lang="en-US" sz="1200" b="1">
                <a:solidFill>
                  <a:srgbClr val="FFCC00"/>
                </a:solidFill>
              </a:rPr>
              <a:pPr algn="r"/>
              <a:t>14</a:t>
            </a:fld>
            <a:endParaRPr lang="en-US" sz="1200" b="1">
              <a:solidFill>
                <a:srgbClr val="FFCC00"/>
              </a:solidFill>
            </a:endParaRPr>
          </a:p>
        </p:txBody>
      </p:sp>
      <p:sp>
        <p:nvSpPr>
          <p:cNvPr id="15363" name="Rectangle 2"/>
          <p:cNvSpPr>
            <a:spLocks noGrp="1" noChangeArrowheads="1"/>
          </p:cNvSpPr>
          <p:nvPr>
            <p:ph type="title" idx="4294967295"/>
          </p:nvPr>
        </p:nvSpPr>
        <p:spPr/>
        <p:txBody>
          <a:bodyPr/>
          <a:lstStyle/>
          <a:p>
            <a:r>
              <a:rPr lang="en-US" smtClean="0">
                <a:latin typeface="Arial" charset="0"/>
                <a:cs typeface="Arial" charset="0"/>
              </a:rPr>
              <a:t>Revision of DLAB</a:t>
            </a:r>
          </a:p>
        </p:txBody>
      </p:sp>
      <p:sp>
        <p:nvSpPr>
          <p:cNvPr id="15364" name="Rectangle 3"/>
          <p:cNvSpPr>
            <a:spLocks noGrp="1" noChangeArrowheads="1"/>
          </p:cNvSpPr>
          <p:nvPr>
            <p:ph type="body" idx="4294967295"/>
          </p:nvPr>
        </p:nvSpPr>
        <p:spPr/>
        <p:txBody>
          <a:bodyPr/>
          <a:lstStyle/>
          <a:p>
            <a:pPr>
              <a:buFont typeface="Arial" charset="0"/>
              <a:buNone/>
            </a:pPr>
            <a:r>
              <a:rPr lang="en-US" sz="2800" dirty="0" smtClean="0"/>
              <a:t>DLIFLC’s 4 reasons for revising DLAB:</a:t>
            </a:r>
          </a:p>
          <a:p>
            <a:r>
              <a:rPr lang="en-US" sz="2800" dirty="0" smtClean="0"/>
              <a:t>Current DLAB forms in use for 30+ years</a:t>
            </a:r>
          </a:p>
          <a:p>
            <a:r>
              <a:rPr lang="en-US" sz="2800" dirty="0" smtClean="0"/>
              <a:t>Need to update the science behind DLAB</a:t>
            </a:r>
          </a:p>
          <a:p>
            <a:r>
              <a:rPr lang="en-US" sz="2800" dirty="0" smtClean="0"/>
              <a:t>DLPT, the current standardized criterion measure, is much newer than DLAB</a:t>
            </a:r>
          </a:p>
          <a:p>
            <a:r>
              <a:rPr lang="en-US" sz="2800" dirty="0" smtClean="0"/>
              <a:t>Pressure for testing and training </a:t>
            </a:r>
            <a:r>
              <a:rPr lang="en-US" sz="2800" u="sng" dirty="0" smtClean="0"/>
              <a:t>more people</a:t>
            </a:r>
            <a:r>
              <a:rPr lang="en-US" sz="2800" dirty="0" smtClean="0"/>
              <a:t> in harder languages</a:t>
            </a:r>
          </a:p>
          <a:p>
            <a:endParaRPr lang="en-US" sz="2800" dirty="0" smtClean="0"/>
          </a:p>
          <a:p>
            <a:r>
              <a:rPr lang="en-US" sz="2800" dirty="0" smtClean="0"/>
              <a:t>Enlisted the help of CASL </a:t>
            </a:r>
          </a:p>
          <a:p>
            <a:pPr>
              <a:buFont typeface="Arial" charset="0"/>
              <a:buNone/>
            </a:pPr>
            <a:r>
              <a:rPr lang="en-US" sz="2800" dirty="0" smtClean="0"/>
              <a:t>(Center for the Advanced Study of Language)</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364">
                                            <p:txEl>
                                              <p:pRg st="0" end="0"/>
                                            </p:txEl>
                                          </p:spTgt>
                                        </p:tgtEl>
                                        <p:attrNameLst>
                                          <p:attrName>style.visibility</p:attrName>
                                        </p:attrNameLst>
                                      </p:cBhvr>
                                      <p:to>
                                        <p:strVal val="visible"/>
                                      </p:to>
                                    </p:set>
                                    <p:animEffect transition="in" filter="fade">
                                      <p:cBhvr>
                                        <p:cTn id="7" dur="500"/>
                                        <p:tgtEl>
                                          <p:spTgt spid="1536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364">
                                            <p:txEl>
                                              <p:pRg st="1" end="1"/>
                                            </p:txEl>
                                          </p:spTgt>
                                        </p:tgtEl>
                                        <p:attrNameLst>
                                          <p:attrName>style.visibility</p:attrName>
                                        </p:attrNameLst>
                                      </p:cBhvr>
                                      <p:to>
                                        <p:strVal val="visible"/>
                                      </p:to>
                                    </p:set>
                                    <p:animEffect transition="in" filter="fade">
                                      <p:cBhvr>
                                        <p:cTn id="12" dur="500"/>
                                        <p:tgtEl>
                                          <p:spTgt spid="1536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364">
                                            <p:txEl>
                                              <p:pRg st="2" end="2"/>
                                            </p:txEl>
                                          </p:spTgt>
                                        </p:tgtEl>
                                        <p:attrNameLst>
                                          <p:attrName>style.visibility</p:attrName>
                                        </p:attrNameLst>
                                      </p:cBhvr>
                                      <p:to>
                                        <p:strVal val="visible"/>
                                      </p:to>
                                    </p:set>
                                    <p:animEffect transition="in" filter="fade">
                                      <p:cBhvr>
                                        <p:cTn id="17" dur="500"/>
                                        <p:tgtEl>
                                          <p:spTgt spid="1536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364">
                                            <p:txEl>
                                              <p:pRg st="3" end="3"/>
                                            </p:txEl>
                                          </p:spTgt>
                                        </p:tgtEl>
                                        <p:attrNameLst>
                                          <p:attrName>style.visibility</p:attrName>
                                        </p:attrNameLst>
                                      </p:cBhvr>
                                      <p:to>
                                        <p:strVal val="visible"/>
                                      </p:to>
                                    </p:set>
                                    <p:animEffect transition="in" filter="fade">
                                      <p:cBhvr>
                                        <p:cTn id="22" dur="500"/>
                                        <p:tgtEl>
                                          <p:spTgt spid="1536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364">
                                            <p:txEl>
                                              <p:pRg st="4" end="4"/>
                                            </p:txEl>
                                          </p:spTgt>
                                        </p:tgtEl>
                                        <p:attrNameLst>
                                          <p:attrName>style.visibility</p:attrName>
                                        </p:attrNameLst>
                                      </p:cBhvr>
                                      <p:to>
                                        <p:strVal val="visible"/>
                                      </p:to>
                                    </p:set>
                                    <p:animEffect transition="in" filter="fade">
                                      <p:cBhvr>
                                        <p:cTn id="27" dur="500"/>
                                        <p:tgtEl>
                                          <p:spTgt spid="1536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364">
                                            <p:txEl>
                                              <p:pRg st="6" end="6"/>
                                            </p:txEl>
                                          </p:spTgt>
                                        </p:tgtEl>
                                        <p:attrNameLst>
                                          <p:attrName>style.visibility</p:attrName>
                                        </p:attrNameLst>
                                      </p:cBhvr>
                                      <p:to>
                                        <p:strVal val="visible"/>
                                      </p:to>
                                    </p:set>
                                    <p:animEffect transition="in" filter="fade">
                                      <p:cBhvr>
                                        <p:cTn id="32" dur="500"/>
                                        <p:tgtEl>
                                          <p:spTgt spid="15364">
                                            <p:txEl>
                                              <p:pRg st="6" end="6"/>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5364">
                                            <p:txEl>
                                              <p:pRg st="7" end="7"/>
                                            </p:txEl>
                                          </p:spTgt>
                                        </p:tgtEl>
                                        <p:attrNameLst>
                                          <p:attrName>style.visibility</p:attrName>
                                        </p:attrNameLst>
                                      </p:cBhvr>
                                      <p:to>
                                        <p:strVal val="visible"/>
                                      </p:to>
                                    </p:set>
                                    <p:animEffect transition="in" filter="fade">
                                      <p:cBhvr>
                                        <p:cTn id="35" dur="500"/>
                                        <p:tgtEl>
                                          <p:spTgt spid="1536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p:txBody>
          <a:bodyPr/>
          <a:lstStyle/>
          <a:p>
            <a:r>
              <a:rPr lang="en-US" smtClean="0">
                <a:latin typeface="Arial" charset="0"/>
                <a:cs typeface="Arial" charset="0"/>
              </a:rPr>
              <a:t>Project Goals</a:t>
            </a:r>
          </a:p>
        </p:txBody>
      </p:sp>
      <p:sp>
        <p:nvSpPr>
          <p:cNvPr id="16387" name="Content Placeholder 2"/>
          <p:cNvSpPr>
            <a:spLocks noGrp="1"/>
          </p:cNvSpPr>
          <p:nvPr>
            <p:ph idx="4294967295"/>
          </p:nvPr>
        </p:nvSpPr>
        <p:spPr>
          <a:xfrm>
            <a:off x="457200" y="1676400"/>
            <a:ext cx="8229600" cy="4754563"/>
          </a:xfrm>
        </p:spPr>
        <p:txBody>
          <a:bodyPr/>
          <a:lstStyle/>
          <a:p>
            <a:r>
              <a:rPr lang="en-US" dirty="0" smtClean="0"/>
              <a:t>Propose new cognitive and non-cognitive constructs</a:t>
            </a:r>
          </a:p>
          <a:p>
            <a:r>
              <a:rPr lang="en-US" dirty="0" smtClean="0"/>
              <a:t>Field test proposed constructs to determine which</a:t>
            </a:r>
          </a:p>
          <a:p>
            <a:pPr lvl="1"/>
            <a:r>
              <a:rPr lang="en-US" dirty="0" smtClean="0"/>
              <a:t>Improve Selection</a:t>
            </a:r>
          </a:p>
          <a:p>
            <a:pPr lvl="1"/>
            <a:r>
              <a:rPr lang="en-US" dirty="0" smtClean="0"/>
              <a:t>Improve Language Assignment</a:t>
            </a:r>
          </a:p>
          <a:p>
            <a:pPr lvl="1"/>
            <a:r>
              <a:rPr lang="en-US" dirty="0" smtClean="0"/>
              <a:t>Improve Language Skill Prediction</a:t>
            </a:r>
          </a:p>
          <a:p>
            <a:r>
              <a:rPr lang="en-US" dirty="0" smtClean="0"/>
              <a:t>Develop secure measures of retained constructs</a:t>
            </a:r>
          </a:p>
        </p:txBody>
      </p:sp>
      <p:sp>
        <p:nvSpPr>
          <p:cNvPr id="16388" name="Slide Number Placeholder 3"/>
          <p:cNvSpPr txBox="1">
            <a:spLocks noGrp="1"/>
          </p:cNvSpPr>
          <p:nvPr/>
        </p:nvSpPr>
        <p:spPr bwMode="auto">
          <a:xfrm>
            <a:off x="0" y="6553200"/>
            <a:ext cx="381000" cy="304800"/>
          </a:xfrm>
          <a:prstGeom prst="rect">
            <a:avLst/>
          </a:prstGeom>
          <a:noFill/>
          <a:ln w="9525">
            <a:noFill/>
            <a:miter lim="800000"/>
            <a:headEnd/>
            <a:tailEnd/>
          </a:ln>
        </p:spPr>
        <p:txBody>
          <a:bodyPr/>
          <a:lstStyle/>
          <a:p>
            <a:pPr algn="r"/>
            <a:fld id="{E9CB4BEA-BA32-4795-BEC9-58FF34B128AA}" type="slidenum">
              <a:rPr lang="en-US" sz="1200" b="1">
                <a:solidFill>
                  <a:srgbClr val="FFCC00"/>
                </a:solidFill>
              </a:rPr>
              <a:pPr algn="r"/>
              <a:t>15</a:t>
            </a:fld>
            <a:endParaRPr lang="en-US" sz="1200" b="1">
              <a:solidFill>
                <a:srgbClr val="FFCC00"/>
              </a:solidFill>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r>
              <a:rPr lang="en-US" smtClean="0">
                <a:latin typeface="Arial" charset="0"/>
                <a:cs typeface="Arial" charset="0"/>
              </a:rPr>
              <a:t>DLAB 2 Project Timeline</a:t>
            </a:r>
          </a:p>
        </p:txBody>
      </p:sp>
      <p:cxnSp>
        <p:nvCxnSpPr>
          <p:cNvPr id="21" name="Straight Arrow Connector 20"/>
          <p:cNvCxnSpPr/>
          <p:nvPr/>
        </p:nvCxnSpPr>
        <p:spPr>
          <a:xfrm rot="5400000">
            <a:off x="4914900" y="2019300"/>
            <a:ext cx="2286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17412" name="Group 21"/>
          <p:cNvGrpSpPr>
            <a:grpSpLocks/>
          </p:cNvGrpSpPr>
          <p:nvPr/>
        </p:nvGrpSpPr>
        <p:grpSpPr bwMode="auto">
          <a:xfrm>
            <a:off x="457200" y="1524000"/>
            <a:ext cx="8229600" cy="3846513"/>
            <a:chOff x="457200" y="1524000"/>
            <a:chExt cx="8229600" cy="3846731"/>
          </a:xfrm>
        </p:grpSpPr>
        <p:sp>
          <p:nvSpPr>
            <p:cNvPr id="17413" name="Line 3"/>
            <p:cNvSpPr>
              <a:spLocks noChangeShapeType="1"/>
            </p:cNvSpPr>
            <p:nvPr/>
          </p:nvSpPr>
          <p:spPr bwMode="auto">
            <a:xfrm>
              <a:off x="990600" y="3733800"/>
              <a:ext cx="6781800" cy="0"/>
            </a:xfrm>
            <a:prstGeom prst="line">
              <a:avLst/>
            </a:prstGeom>
            <a:noFill/>
            <a:ln w="63500">
              <a:solidFill>
                <a:schemeClr val="tx1"/>
              </a:solidFill>
              <a:round/>
              <a:headEnd/>
              <a:tailEnd type="triangle" w="lg" len="lg"/>
            </a:ln>
          </p:spPr>
          <p:txBody>
            <a:bodyPr/>
            <a:lstStyle/>
            <a:p>
              <a:endParaRPr lang="en-US"/>
            </a:p>
          </p:txBody>
        </p:sp>
        <p:sp>
          <p:nvSpPr>
            <p:cNvPr id="17414" name="Text Box 4"/>
            <p:cNvSpPr txBox="1">
              <a:spLocks noChangeArrowheads="1"/>
            </p:cNvSpPr>
            <p:nvPr/>
          </p:nvSpPr>
          <p:spPr bwMode="auto">
            <a:xfrm>
              <a:off x="457200" y="1524000"/>
              <a:ext cx="2209800" cy="646331"/>
            </a:xfrm>
            <a:prstGeom prst="rect">
              <a:avLst/>
            </a:prstGeom>
            <a:noFill/>
            <a:ln w="9525">
              <a:noFill/>
              <a:miter lim="800000"/>
              <a:headEnd/>
              <a:tailEnd/>
            </a:ln>
          </p:spPr>
          <p:txBody>
            <a:bodyPr>
              <a:spAutoFit/>
            </a:bodyPr>
            <a:lstStyle/>
            <a:p>
              <a:r>
                <a:rPr lang="en-US" b="1">
                  <a:latin typeface="Times New Roman" pitchFamily="18" charset="0"/>
                  <a:cs typeface="Times New Roman" pitchFamily="18" charset="0"/>
                </a:rPr>
                <a:t>Identify constructs and measures</a:t>
              </a:r>
            </a:p>
          </p:txBody>
        </p:sp>
        <p:sp>
          <p:nvSpPr>
            <p:cNvPr id="17415" name="Text Box 5"/>
            <p:cNvSpPr txBox="1">
              <a:spLocks noChangeArrowheads="1"/>
            </p:cNvSpPr>
            <p:nvPr/>
          </p:nvSpPr>
          <p:spPr bwMode="auto">
            <a:xfrm>
              <a:off x="1143000" y="4572000"/>
              <a:ext cx="1905000" cy="366713"/>
            </a:xfrm>
            <a:prstGeom prst="rect">
              <a:avLst/>
            </a:prstGeom>
            <a:noFill/>
            <a:ln w="9525">
              <a:noFill/>
              <a:miter lim="800000"/>
              <a:headEnd/>
              <a:tailEnd/>
            </a:ln>
          </p:spPr>
          <p:txBody>
            <a:bodyPr>
              <a:spAutoFit/>
            </a:bodyPr>
            <a:lstStyle/>
            <a:p>
              <a:pPr>
                <a:spcBef>
                  <a:spcPct val="50000"/>
                </a:spcBef>
              </a:pPr>
              <a:r>
                <a:rPr lang="en-US" b="1">
                  <a:latin typeface="Times New Roman" pitchFamily="18" charset="0"/>
                  <a:cs typeface="Times New Roman" pitchFamily="18" charset="0"/>
                </a:rPr>
                <a:t>Pilot Study 1</a:t>
              </a:r>
            </a:p>
          </p:txBody>
        </p:sp>
        <p:sp>
          <p:nvSpPr>
            <p:cNvPr id="17416" name="Text Box 6"/>
            <p:cNvSpPr txBox="1">
              <a:spLocks noChangeArrowheads="1"/>
            </p:cNvSpPr>
            <p:nvPr/>
          </p:nvSpPr>
          <p:spPr bwMode="auto">
            <a:xfrm>
              <a:off x="1905000" y="2362200"/>
              <a:ext cx="1905000" cy="369332"/>
            </a:xfrm>
            <a:prstGeom prst="rect">
              <a:avLst/>
            </a:prstGeom>
            <a:noFill/>
            <a:ln w="9525">
              <a:noFill/>
              <a:miter lim="800000"/>
              <a:headEnd/>
              <a:tailEnd/>
            </a:ln>
          </p:spPr>
          <p:txBody>
            <a:bodyPr>
              <a:spAutoFit/>
            </a:bodyPr>
            <a:lstStyle/>
            <a:p>
              <a:pPr>
                <a:spcBef>
                  <a:spcPct val="50000"/>
                </a:spcBef>
              </a:pPr>
              <a:r>
                <a:rPr lang="en-US" b="1">
                  <a:latin typeface="Times New Roman" pitchFamily="18" charset="0"/>
                  <a:cs typeface="Times New Roman" pitchFamily="18" charset="0"/>
                </a:rPr>
                <a:t>Pilot Study 2</a:t>
              </a:r>
            </a:p>
          </p:txBody>
        </p:sp>
        <p:sp>
          <p:nvSpPr>
            <p:cNvPr id="17417" name="Text Box 7"/>
            <p:cNvSpPr txBox="1">
              <a:spLocks noChangeArrowheads="1"/>
            </p:cNvSpPr>
            <p:nvPr/>
          </p:nvSpPr>
          <p:spPr bwMode="auto">
            <a:xfrm>
              <a:off x="3124200" y="4572000"/>
              <a:ext cx="2133600" cy="369332"/>
            </a:xfrm>
            <a:prstGeom prst="rect">
              <a:avLst/>
            </a:prstGeom>
            <a:noFill/>
            <a:ln w="9525">
              <a:noFill/>
              <a:miter lim="800000"/>
              <a:headEnd/>
              <a:tailEnd/>
            </a:ln>
          </p:spPr>
          <p:txBody>
            <a:bodyPr>
              <a:spAutoFit/>
            </a:bodyPr>
            <a:lstStyle/>
            <a:p>
              <a:pPr>
                <a:spcBef>
                  <a:spcPct val="50000"/>
                </a:spcBef>
              </a:pPr>
              <a:r>
                <a:rPr lang="en-US" b="1">
                  <a:latin typeface="Times New Roman" pitchFamily="18" charset="0"/>
                  <a:cs typeface="Times New Roman" pitchFamily="18" charset="0"/>
                </a:rPr>
                <a:t>Technical Review</a:t>
              </a:r>
            </a:p>
          </p:txBody>
        </p:sp>
        <p:sp>
          <p:nvSpPr>
            <p:cNvPr id="17418" name="Text Box 8"/>
            <p:cNvSpPr txBox="1">
              <a:spLocks noChangeArrowheads="1"/>
            </p:cNvSpPr>
            <p:nvPr/>
          </p:nvSpPr>
          <p:spPr bwMode="auto">
            <a:xfrm>
              <a:off x="6324600" y="1981200"/>
              <a:ext cx="2362200" cy="369332"/>
            </a:xfrm>
            <a:prstGeom prst="rect">
              <a:avLst/>
            </a:prstGeom>
            <a:noFill/>
            <a:ln w="9525">
              <a:noFill/>
              <a:miter lim="800000"/>
              <a:headEnd/>
              <a:tailEnd/>
            </a:ln>
          </p:spPr>
          <p:txBody>
            <a:bodyPr>
              <a:spAutoFit/>
            </a:bodyPr>
            <a:lstStyle/>
            <a:p>
              <a:pPr>
                <a:spcBef>
                  <a:spcPct val="50000"/>
                </a:spcBef>
              </a:pPr>
              <a:r>
                <a:rPr lang="en-US" b="1">
                  <a:latin typeface="Times New Roman" pitchFamily="18" charset="0"/>
                  <a:cs typeface="Times New Roman" pitchFamily="18" charset="0"/>
                </a:rPr>
                <a:t>Test Development</a:t>
              </a:r>
            </a:p>
          </p:txBody>
        </p:sp>
        <p:sp>
          <p:nvSpPr>
            <p:cNvPr id="17419" name="Line 9"/>
            <p:cNvSpPr>
              <a:spLocks noChangeShapeType="1"/>
            </p:cNvSpPr>
            <p:nvPr/>
          </p:nvSpPr>
          <p:spPr bwMode="auto">
            <a:xfrm flipV="1">
              <a:off x="1371600" y="2133600"/>
              <a:ext cx="0" cy="1600200"/>
            </a:xfrm>
            <a:prstGeom prst="line">
              <a:avLst/>
            </a:prstGeom>
            <a:noFill/>
            <a:ln w="38100">
              <a:solidFill>
                <a:schemeClr val="tx1"/>
              </a:solidFill>
              <a:prstDash val="dash"/>
              <a:round/>
              <a:headEnd/>
              <a:tailEnd/>
            </a:ln>
          </p:spPr>
          <p:txBody>
            <a:bodyPr/>
            <a:lstStyle/>
            <a:p>
              <a:endParaRPr lang="en-US"/>
            </a:p>
          </p:txBody>
        </p:sp>
        <p:sp>
          <p:nvSpPr>
            <p:cNvPr id="17420" name="Line 10"/>
            <p:cNvSpPr>
              <a:spLocks noChangeShapeType="1"/>
            </p:cNvSpPr>
            <p:nvPr/>
          </p:nvSpPr>
          <p:spPr bwMode="auto">
            <a:xfrm flipV="1">
              <a:off x="1981200" y="3733800"/>
              <a:ext cx="0" cy="762000"/>
            </a:xfrm>
            <a:prstGeom prst="line">
              <a:avLst/>
            </a:prstGeom>
            <a:noFill/>
            <a:ln w="38100">
              <a:solidFill>
                <a:schemeClr val="tx1"/>
              </a:solidFill>
              <a:prstDash val="dash"/>
              <a:round/>
              <a:headEnd/>
              <a:tailEnd/>
            </a:ln>
          </p:spPr>
          <p:txBody>
            <a:bodyPr/>
            <a:lstStyle/>
            <a:p>
              <a:endParaRPr lang="en-US"/>
            </a:p>
          </p:txBody>
        </p:sp>
        <p:sp>
          <p:nvSpPr>
            <p:cNvPr id="17421" name="Line 11"/>
            <p:cNvSpPr>
              <a:spLocks noChangeShapeType="1"/>
            </p:cNvSpPr>
            <p:nvPr/>
          </p:nvSpPr>
          <p:spPr bwMode="auto">
            <a:xfrm flipV="1">
              <a:off x="2667000" y="2819400"/>
              <a:ext cx="0" cy="914400"/>
            </a:xfrm>
            <a:prstGeom prst="line">
              <a:avLst/>
            </a:prstGeom>
            <a:noFill/>
            <a:ln w="38100">
              <a:solidFill>
                <a:schemeClr val="tx1"/>
              </a:solidFill>
              <a:prstDash val="dash"/>
              <a:round/>
              <a:headEnd/>
              <a:tailEnd/>
            </a:ln>
          </p:spPr>
          <p:txBody>
            <a:bodyPr/>
            <a:lstStyle/>
            <a:p>
              <a:endParaRPr lang="en-US"/>
            </a:p>
          </p:txBody>
        </p:sp>
        <p:sp>
          <p:nvSpPr>
            <p:cNvPr id="17422" name="Line 12"/>
            <p:cNvSpPr>
              <a:spLocks noChangeShapeType="1"/>
            </p:cNvSpPr>
            <p:nvPr/>
          </p:nvSpPr>
          <p:spPr bwMode="auto">
            <a:xfrm flipV="1">
              <a:off x="3886200" y="3733800"/>
              <a:ext cx="0" cy="762000"/>
            </a:xfrm>
            <a:prstGeom prst="line">
              <a:avLst/>
            </a:prstGeom>
            <a:noFill/>
            <a:ln w="38100">
              <a:solidFill>
                <a:schemeClr val="tx1"/>
              </a:solidFill>
              <a:prstDash val="dash"/>
              <a:round/>
              <a:headEnd/>
              <a:tailEnd/>
            </a:ln>
          </p:spPr>
          <p:txBody>
            <a:bodyPr/>
            <a:lstStyle/>
            <a:p>
              <a:endParaRPr lang="en-US"/>
            </a:p>
          </p:txBody>
        </p:sp>
        <p:sp>
          <p:nvSpPr>
            <p:cNvPr id="17423" name="Line 13"/>
            <p:cNvSpPr>
              <a:spLocks noChangeShapeType="1"/>
            </p:cNvSpPr>
            <p:nvPr/>
          </p:nvSpPr>
          <p:spPr bwMode="auto">
            <a:xfrm flipH="1" flipV="1">
              <a:off x="7315200" y="2362200"/>
              <a:ext cx="0" cy="1295400"/>
            </a:xfrm>
            <a:prstGeom prst="line">
              <a:avLst/>
            </a:prstGeom>
            <a:noFill/>
            <a:ln w="38100">
              <a:solidFill>
                <a:schemeClr val="tx1"/>
              </a:solidFill>
              <a:prstDash val="dash"/>
              <a:round/>
              <a:headEnd/>
              <a:tailEnd/>
            </a:ln>
          </p:spPr>
          <p:txBody>
            <a:bodyPr/>
            <a:lstStyle/>
            <a:p>
              <a:endParaRPr lang="en-US"/>
            </a:p>
          </p:txBody>
        </p:sp>
        <p:sp>
          <p:nvSpPr>
            <p:cNvPr id="17424" name="Line 14"/>
            <p:cNvSpPr>
              <a:spLocks noChangeShapeType="1"/>
            </p:cNvSpPr>
            <p:nvPr/>
          </p:nvSpPr>
          <p:spPr bwMode="auto">
            <a:xfrm flipV="1">
              <a:off x="4953000" y="3048000"/>
              <a:ext cx="0" cy="533400"/>
            </a:xfrm>
            <a:prstGeom prst="line">
              <a:avLst/>
            </a:prstGeom>
            <a:noFill/>
            <a:ln w="38100">
              <a:solidFill>
                <a:schemeClr val="tx1"/>
              </a:solidFill>
              <a:prstDash val="dash"/>
              <a:round/>
              <a:headEnd/>
              <a:tailEnd/>
            </a:ln>
          </p:spPr>
          <p:txBody>
            <a:bodyPr/>
            <a:lstStyle/>
            <a:p>
              <a:endParaRPr lang="en-US"/>
            </a:p>
          </p:txBody>
        </p:sp>
        <p:sp>
          <p:nvSpPr>
            <p:cNvPr id="17425" name="Line 15"/>
            <p:cNvSpPr>
              <a:spLocks noChangeShapeType="1"/>
            </p:cNvSpPr>
            <p:nvPr/>
          </p:nvSpPr>
          <p:spPr bwMode="auto">
            <a:xfrm flipV="1">
              <a:off x="6248400" y="3810000"/>
              <a:ext cx="0" cy="762000"/>
            </a:xfrm>
            <a:prstGeom prst="line">
              <a:avLst/>
            </a:prstGeom>
            <a:noFill/>
            <a:ln w="38100">
              <a:solidFill>
                <a:schemeClr val="tx1"/>
              </a:solidFill>
              <a:prstDash val="dash"/>
              <a:round/>
              <a:headEnd/>
              <a:tailEnd/>
            </a:ln>
          </p:spPr>
          <p:txBody>
            <a:bodyPr/>
            <a:lstStyle/>
            <a:p>
              <a:endParaRPr lang="en-US"/>
            </a:p>
          </p:txBody>
        </p:sp>
        <p:sp>
          <p:nvSpPr>
            <p:cNvPr id="17426" name="Text Box 16"/>
            <p:cNvSpPr txBox="1">
              <a:spLocks noChangeArrowheads="1"/>
            </p:cNvSpPr>
            <p:nvPr/>
          </p:nvSpPr>
          <p:spPr bwMode="auto">
            <a:xfrm>
              <a:off x="3886200" y="2590800"/>
              <a:ext cx="2209800" cy="369332"/>
            </a:xfrm>
            <a:prstGeom prst="rect">
              <a:avLst/>
            </a:prstGeom>
            <a:noFill/>
            <a:ln w="9525">
              <a:noFill/>
              <a:miter lim="800000"/>
              <a:headEnd/>
              <a:tailEnd/>
            </a:ln>
          </p:spPr>
          <p:txBody>
            <a:bodyPr>
              <a:spAutoFit/>
            </a:bodyPr>
            <a:lstStyle/>
            <a:p>
              <a:pPr>
                <a:spcBef>
                  <a:spcPct val="50000"/>
                </a:spcBef>
              </a:pPr>
              <a:r>
                <a:rPr lang="en-US" b="1">
                  <a:latin typeface="Times New Roman" pitchFamily="18" charset="0"/>
                  <a:cs typeface="Times New Roman" pitchFamily="18" charset="0"/>
                </a:rPr>
                <a:t>Field testing at DLI</a:t>
              </a:r>
            </a:p>
          </p:txBody>
        </p:sp>
        <p:sp>
          <p:nvSpPr>
            <p:cNvPr id="17427" name="Text Box 7"/>
            <p:cNvSpPr txBox="1">
              <a:spLocks noChangeArrowheads="1"/>
            </p:cNvSpPr>
            <p:nvPr/>
          </p:nvSpPr>
          <p:spPr bwMode="auto">
            <a:xfrm>
              <a:off x="5334000" y="4724400"/>
              <a:ext cx="2133600" cy="646331"/>
            </a:xfrm>
            <a:prstGeom prst="rect">
              <a:avLst/>
            </a:prstGeom>
            <a:noFill/>
            <a:ln w="9525">
              <a:noFill/>
              <a:miter lim="800000"/>
              <a:headEnd/>
              <a:tailEnd/>
            </a:ln>
          </p:spPr>
          <p:txBody>
            <a:bodyPr>
              <a:spAutoFit/>
            </a:bodyPr>
            <a:lstStyle/>
            <a:p>
              <a:pPr>
                <a:spcBef>
                  <a:spcPct val="50000"/>
                </a:spcBef>
              </a:pPr>
              <a:r>
                <a:rPr lang="en-US" b="1">
                  <a:latin typeface="Times New Roman" pitchFamily="18" charset="0"/>
                  <a:cs typeface="Times New Roman" pitchFamily="18" charset="0"/>
                </a:rPr>
                <a:t>Finalize constructs and measures</a:t>
              </a:r>
            </a:p>
          </p:txBody>
        </p:sp>
        <p:sp>
          <p:nvSpPr>
            <p:cNvPr id="19" name="Multiply 18"/>
            <p:cNvSpPr/>
            <p:nvPr/>
          </p:nvSpPr>
          <p:spPr>
            <a:xfrm>
              <a:off x="4724400" y="2209839"/>
              <a:ext cx="457200" cy="457226"/>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ndParaRPr>
            </a:p>
          </p:txBody>
        </p:sp>
        <p:sp>
          <p:nvSpPr>
            <p:cNvPr id="23" name="TextBox 22"/>
            <p:cNvSpPr txBox="1"/>
            <p:nvPr/>
          </p:nvSpPr>
          <p:spPr>
            <a:xfrm>
              <a:off x="5181600" y="1600204"/>
              <a:ext cx="1066800" cy="646150"/>
            </a:xfrm>
            <a:prstGeom prst="rect">
              <a:avLst/>
            </a:prstGeom>
            <a:noFill/>
          </p:spPr>
          <p:txBody>
            <a:bodyPr>
              <a:spAutoFit/>
            </a:bodyPr>
            <a:lstStyle/>
            <a:p>
              <a:pPr>
                <a:defRPr/>
              </a:pPr>
              <a:r>
                <a:rPr lang="en-US" dirty="0">
                  <a:solidFill>
                    <a:schemeClr val="accent5">
                      <a:lumMod val="75000"/>
                    </a:schemeClr>
                  </a:solidFill>
                </a:rPr>
                <a:t>You are here</a:t>
              </a:r>
            </a:p>
          </p:txBody>
        </p:sp>
      </p:gr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txBox="1">
            <a:spLocks noGrp="1"/>
          </p:cNvSpPr>
          <p:nvPr/>
        </p:nvSpPr>
        <p:spPr bwMode="auto">
          <a:xfrm>
            <a:off x="0" y="6553200"/>
            <a:ext cx="381000" cy="304800"/>
          </a:xfrm>
          <a:prstGeom prst="rect">
            <a:avLst/>
          </a:prstGeom>
          <a:noFill/>
          <a:ln w="9525">
            <a:noFill/>
            <a:miter lim="800000"/>
            <a:headEnd/>
            <a:tailEnd/>
          </a:ln>
        </p:spPr>
        <p:txBody>
          <a:bodyPr/>
          <a:lstStyle/>
          <a:p>
            <a:pPr algn="r"/>
            <a:fld id="{4AC1AC47-D76B-4718-B197-D7EC1D62E159}" type="slidenum">
              <a:rPr lang="en-US" sz="1200" b="1">
                <a:solidFill>
                  <a:srgbClr val="FFCC00"/>
                </a:solidFill>
              </a:rPr>
              <a:pPr algn="r"/>
              <a:t>17</a:t>
            </a:fld>
            <a:endParaRPr lang="en-US" sz="1200" b="1">
              <a:solidFill>
                <a:srgbClr val="FFCC00"/>
              </a:solidFill>
            </a:endParaRPr>
          </a:p>
        </p:txBody>
      </p:sp>
      <p:sp>
        <p:nvSpPr>
          <p:cNvPr id="18435" name="Rectangle 6"/>
          <p:cNvSpPr>
            <a:spLocks noChangeArrowheads="1"/>
          </p:cNvSpPr>
          <p:nvPr/>
        </p:nvSpPr>
        <p:spPr bwMode="auto">
          <a:xfrm>
            <a:off x="533400" y="5257800"/>
            <a:ext cx="8610600" cy="1600200"/>
          </a:xfrm>
          <a:prstGeom prst="rect">
            <a:avLst/>
          </a:prstGeom>
          <a:solidFill>
            <a:schemeClr val="bg1"/>
          </a:solidFill>
          <a:ln w="9525">
            <a:solidFill>
              <a:schemeClr val="bg1"/>
            </a:solidFill>
            <a:miter lim="800000"/>
            <a:headEnd/>
            <a:tailEnd/>
          </a:ln>
        </p:spPr>
        <p:txBody>
          <a:bodyPr wrap="none" anchor="ctr"/>
          <a:lstStyle/>
          <a:p>
            <a:endParaRPr lang="en-US"/>
          </a:p>
        </p:txBody>
      </p:sp>
      <p:sp>
        <p:nvSpPr>
          <p:cNvPr id="18436" name="Rectangle 2"/>
          <p:cNvSpPr>
            <a:spLocks noGrp="1" noChangeArrowheads="1"/>
          </p:cNvSpPr>
          <p:nvPr>
            <p:ph type="title" idx="4294967295"/>
          </p:nvPr>
        </p:nvSpPr>
        <p:spPr>
          <a:xfrm>
            <a:off x="1371600" y="274638"/>
            <a:ext cx="7543800" cy="1143000"/>
          </a:xfrm>
        </p:spPr>
        <p:txBody>
          <a:bodyPr/>
          <a:lstStyle/>
          <a:p>
            <a:r>
              <a:rPr lang="en-US" smtClean="0">
                <a:latin typeface="Arial" charset="0"/>
                <a:cs typeface="Arial" charset="0"/>
              </a:rPr>
              <a:t>Three categories of predictors</a:t>
            </a:r>
          </a:p>
        </p:txBody>
      </p:sp>
      <p:pic>
        <p:nvPicPr>
          <p:cNvPr id="18437" name="Picture 4" descr="domains_3 circles"/>
          <p:cNvPicPr>
            <a:picLocks noChangeAspect="1" noChangeArrowheads="1"/>
          </p:cNvPicPr>
          <p:nvPr/>
        </p:nvPicPr>
        <p:blipFill>
          <a:blip r:embed="rId3" cstate="print"/>
          <a:srcRect l="7843"/>
          <a:stretch>
            <a:fillRect/>
          </a:stretch>
        </p:blipFill>
        <p:spPr bwMode="auto">
          <a:xfrm>
            <a:off x="1219200" y="1981200"/>
            <a:ext cx="6629400" cy="388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txBox="1">
            <a:spLocks noGrp="1"/>
          </p:cNvSpPr>
          <p:nvPr/>
        </p:nvSpPr>
        <p:spPr bwMode="auto">
          <a:xfrm>
            <a:off x="0" y="6553200"/>
            <a:ext cx="381000" cy="304800"/>
          </a:xfrm>
          <a:prstGeom prst="rect">
            <a:avLst/>
          </a:prstGeom>
          <a:noFill/>
          <a:ln w="9525">
            <a:noFill/>
            <a:miter lim="800000"/>
            <a:headEnd/>
            <a:tailEnd/>
          </a:ln>
        </p:spPr>
        <p:txBody>
          <a:bodyPr/>
          <a:lstStyle/>
          <a:p>
            <a:pPr algn="r"/>
            <a:fld id="{BA637522-9C66-4F8F-9317-CEC7F038AEFA}" type="slidenum">
              <a:rPr lang="en-US" sz="1200" b="1">
                <a:solidFill>
                  <a:srgbClr val="FFCC00"/>
                </a:solidFill>
              </a:rPr>
              <a:pPr algn="r"/>
              <a:t>18</a:t>
            </a:fld>
            <a:endParaRPr lang="en-US" sz="1200" b="1">
              <a:solidFill>
                <a:srgbClr val="FFCC00"/>
              </a:solidFill>
            </a:endParaRPr>
          </a:p>
        </p:txBody>
      </p:sp>
      <p:sp>
        <p:nvSpPr>
          <p:cNvPr id="19459" name="Rectangle 2"/>
          <p:cNvSpPr>
            <a:spLocks noGrp="1" noChangeArrowheads="1"/>
          </p:cNvSpPr>
          <p:nvPr>
            <p:ph type="title" idx="4294967295"/>
          </p:nvPr>
        </p:nvSpPr>
        <p:spPr/>
        <p:txBody>
          <a:bodyPr/>
          <a:lstStyle/>
          <a:p>
            <a:pPr algn="l"/>
            <a:r>
              <a:rPr lang="en-US" sz="3200" smtClean="0">
                <a:latin typeface="Arial" charset="0"/>
                <a:cs typeface="Arial" charset="0"/>
              </a:rPr>
              <a:t>Cognitive &amp; Perceptual Abilities</a:t>
            </a:r>
          </a:p>
        </p:txBody>
      </p:sp>
      <p:sp>
        <p:nvSpPr>
          <p:cNvPr id="19460" name="Rectangle 3"/>
          <p:cNvSpPr>
            <a:spLocks noGrp="1" noChangeArrowheads="1"/>
          </p:cNvSpPr>
          <p:nvPr>
            <p:ph type="body" idx="4294967295"/>
          </p:nvPr>
        </p:nvSpPr>
        <p:spPr/>
        <p:txBody>
          <a:bodyPr/>
          <a:lstStyle/>
          <a:p>
            <a:r>
              <a:rPr lang="en-US" smtClean="0">
                <a:latin typeface="Arial" charset="0"/>
                <a:cs typeface="Arial" charset="0"/>
              </a:rPr>
              <a:t>Cognitive</a:t>
            </a:r>
          </a:p>
          <a:p>
            <a:pPr lvl="1"/>
            <a:r>
              <a:rPr lang="en-US" smtClean="0">
                <a:latin typeface="Arial" charset="0"/>
                <a:cs typeface="Arial" charset="0"/>
              </a:rPr>
              <a:t>Working memory; executive control; general intelligence/reasoning; implicit induction; processing speed; priming; rote memory</a:t>
            </a:r>
          </a:p>
          <a:p>
            <a:pPr lvl="1"/>
            <a:endParaRPr lang="en-US" sz="800" smtClean="0">
              <a:latin typeface="Arial" charset="0"/>
              <a:cs typeface="Arial" charset="0"/>
            </a:endParaRPr>
          </a:p>
          <a:p>
            <a:r>
              <a:rPr lang="en-US" smtClean="0">
                <a:latin typeface="Arial" charset="0"/>
                <a:cs typeface="Arial" charset="0"/>
              </a:rPr>
              <a:t>Perceptual</a:t>
            </a:r>
          </a:p>
          <a:p>
            <a:pPr lvl="1"/>
            <a:r>
              <a:rPr lang="en-US" smtClean="0">
                <a:latin typeface="Arial" charset="0"/>
                <a:cs typeface="Arial" charset="0"/>
              </a:rPr>
              <a:t>Tests the ability to hear non-native phonological contrasts either before or after training</a:t>
            </a:r>
          </a:p>
        </p:txBody>
      </p:sp>
      <p:sp>
        <p:nvSpPr>
          <p:cNvPr id="6" name="Oval 5"/>
          <p:cNvSpPr/>
          <p:nvPr/>
        </p:nvSpPr>
        <p:spPr>
          <a:xfrm>
            <a:off x="7924800" y="381000"/>
            <a:ext cx="990600" cy="990600"/>
          </a:xfrm>
          <a:prstGeom prst="ellipse">
            <a:avLst/>
          </a:prstGeom>
          <a:solidFill>
            <a:srgbClr val="00B0F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p:txBody>
          <a:bodyPr/>
          <a:lstStyle/>
          <a:p>
            <a:r>
              <a:rPr lang="en-US" smtClean="0">
                <a:latin typeface="Arial" charset="0"/>
                <a:cs typeface="Arial" charset="0"/>
              </a:rPr>
              <a:t>Personality Traits</a:t>
            </a:r>
          </a:p>
        </p:txBody>
      </p:sp>
      <p:sp>
        <p:nvSpPr>
          <p:cNvPr id="35843" name="Content Placeholder 2"/>
          <p:cNvSpPr>
            <a:spLocks noGrp="1"/>
          </p:cNvSpPr>
          <p:nvPr>
            <p:ph idx="4294967295"/>
          </p:nvPr>
        </p:nvSpPr>
        <p:spPr/>
        <p:txBody>
          <a:bodyPr/>
          <a:lstStyle/>
          <a:p>
            <a:pPr>
              <a:defRPr/>
            </a:pPr>
            <a:r>
              <a:rPr lang="en-US" sz="2800" dirty="0" smtClean="0">
                <a:latin typeface="Arial" pitchFamily="34" charset="0"/>
                <a:cs typeface="Arial" pitchFamily="34" charset="0"/>
              </a:rPr>
              <a:t>Constructs:  Big 5 (narrow), Need for closure, Tolerance for Ambiguity, Self-Monitoring</a:t>
            </a:r>
          </a:p>
          <a:p>
            <a:pPr>
              <a:defRPr/>
            </a:pPr>
            <a:r>
              <a:rPr lang="en-US" sz="2800" dirty="0" smtClean="0">
                <a:latin typeface="Arial" pitchFamily="34" charset="0"/>
                <a:cs typeface="Arial" pitchFamily="34" charset="0"/>
              </a:rPr>
              <a:t>Tailored Adaptive Personality Assessment System (TAPAS)</a:t>
            </a:r>
          </a:p>
          <a:p>
            <a:pPr>
              <a:defRPr/>
            </a:pPr>
            <a:endParaRPr lang="en-US" sz="1000" dirty="0" smtClean="0">
              <a:latin typeface="Arial" pitchFamily="34" charset="0"/>
              <a:cs typeface="Arial" pitchFamily="34" charset="0"/>
            </a:endParaRPr>
          </a:p>
          <a:p>
            <a:pPr lvl="1">
              <a:defRPr/>
            </a:pPr>
            <a:r>
              <a:rPr lang="en-US" sz="2400" dirty="0" smtClean="0">
                <a:latin typeface="Arial" pitchFamily="34" charset="0"/>
                <a:cs typeface="Arial" pitchFamily="34" charset="0"/>
              </a:rPr>
              <a:t>Choose the answer that is more like you:</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endParaRPr lang="en-US" sz="1000" dirty="0" smtClean="0">
              <a:latin typeface="Arial" pitchFamily="34" charset="0"/>
              <a:cs typeface="Arial" pitchFamily="34" charset="0"/>
            </a:endParaRPr>
          </a:p>
          <a:p>
            <a:pPr lvl="2">
              <a:defRPr/>
            </a:pPr>
            <a:r>
              <a:rPr lang="en-US" sz="2000" dirty="0" smtClean="0">
                <a:solidFill>
                  <a:schemeClr val="accent4">
                    <a:lumMod val="75000"/>
                  </a:schemeClr>
                </a:solidFill>
                <a:latin typeface="Arial" pitchFamily="34" charset="0"/>
                <a:cs typeface="Arial" pitchFamily="34" charset="0"/>
              </a:rPr>
              <a:t>I have to be very sick to miss a day of work or not complete a task on time.</a:t>
            </a:r>
          </a:p>
          <a:p>
            <a:pPr lvl="2">
              <a:defRPr/>
            </a:pPr>
            <a:r>
              <a:rPr lang="en-US" sz="2000" dirty="0" smtClean="0">
                <a:solidFill>
                  <a:schemeClr val="accent4">
                    <a:lumMod val="75000"/>
                  </a:schemeClr>
                </a:solidFill>
                <a:latin typeface="Arial" pitchFamily="34" charset="0"/>
                <a:cs typeface="Arial" pitchFamily="34" charset="0"/>
              </a:rPr>
              <a:t>I keep my appointment book well organized and up to date.</a:t>
            </a:r>
          </a:p>
          <a:p>
            <a:pPr lvl="2">
              <a:buFont typeface="Arial" charset="0"/>
              <a:buNone/>
              <a:defRPr/>
            </a:pPr>
            <a:endParaRPr lang="en-US" sz="1000" dirty="0" smtClean="0">
              <a:latin typeface="Arial" pitchFamily="34" charset="0"/>
              <a:cs typeface="Arial" pitchFamily="34" charset="0"/>
            </a:endParaRPr>
          </a:p>
          <a:p>
            <a:pPr lvl="2">
              <a:defRPr/>
            </a:pPr>
            <a:r>
              <a:rPr lang="en-US" sz="2000" dirty="0" smtClean="0">
                <a:solidFill>
                  <a:schemeClr val="accent1"/>
                </a:solidFill>
                <a:latin typeface="Arial" pitchFamily="34" charset="0"/>
                <a:cs typeface="Arial" pitchFamily="34" charset="0"/>
              </a:rPr>
              <a:t>Most people would say I have a hot temper.</a:t>
            </a:r>
          </a:p>
          <a:p>
            <a:pPr lvl="2">
              <a:defRPr/>
            </a:pPr>
            <a:r>
              <a:rPr lang="en-US" sz="2000" dirty="0" smtClean="0">
                <a:solidFill>
                  <a:schemeClr val="accent1"/>
                </a:solidFill>
                <a:latin typeface="Arial" pitchFamily="34" charset="0"/>
                <a:cs typeface="Arial" pitchFamily="34" charset="0"/>
              </a:rPr>
              <a:t>I only help people when I know I will get something in return.</a:t>
            </a:r>
          </a:p>
          <a:p>
            <a:pPr>
              <a:defRPr/>
            </a:pPr>
            <a:endParaRPr lang="en-US" dirty="0" smtClean="0"/>
          </a:p>
          <a:p>
            <a:pPr>
              <a:defRPr/>
            </a:pPr>
            <a:endParaRPr lang="en-US" dirty="0" smtClean="0"/>
          </a:p>
        </p:txBody>
      </p:sp>
      <p:sp>
        <p:nvSpPr>
          <p:cNvPr id="20484" name="Slide Number Placeholder 3"/>
          <p:cNvSpPr txBox="1">
            <a:spLocks noGrp="1"/>
          </p:cNvSpPr>
          <p:nvPr/>
        </p:nvSpPr>
        <p:spPr bwMode="auto">
          <a:xfrm>
            <a:off x="0" y="6553200"/>
            <a:ext cx="381000" cy="304800"/>
          </a:xfrm>
          <a:prstGeom prst="rect">
            <a:avLst/>
          </a:prstGeom>
          <a:noFill/>
          <a:ln w="9525">
            <a:noFill/>
            <a:miter lim="800000"/>
            <a:headEnd/>
            <a:tailEnd/>
          </a:ln>
        </p:spPr>
        <p:txBody>
          <a:bodyPr/>
          <a:lstStyle/>
          <a:p>
            <a:pPr algn="r"/>
            <a:fld id="{5E80B5B8-6CB6-4CE5-AE4B-EF5AFE8E63E4}" type="slidenum">
              <a:rPr lang="en-US" sz="1200" b="1">
                <a:solidFill>
                  <a:srgbClr val="FFCC00"/>
                </a:solidFill>
              </a:rPr>
              <a:pPr algn="r"/>
              <a:t>19</a:t>
            </a:fld>
            <a:endParaRPr lang="en-US" sz="1200" b="1">
              <a:solidFill>
                <a:srgbClr val="FFCC00"/>
              </a:solidFill>
            </a:endParaRPr>
          </a:p>
        </p:txBody>
      </p:sp>
      <p:sp>
        <p:nvSpPr>
          <p:cNvPr id="5" name="Oval 4"/>
          <p:cNvSpPr/>
          <p:nvPr/>
        </p:nvSpPr>
        <p:spPr>
          <a:xfrm>
            <a:off x="7924800" y="381000"/>
            <a:ext cx="990600" cy="990600"/>
          </a:xfrm>
          <a:prstGeom prst="ellipse">
            <a:avLst/>
          </a:prstGeom>
          <a:solidFill>
            <a:srgbClr val="FF996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5843">
                                            <p:txEl>
                                              <p:pRg st="4" end="4"/>
                                            </p:txEl>
                                          </p:spTgt>
                                        </p:tgtEl>
                                        <p:attrNameLst>
                                          <p:attrName>style.visibility</p:attrName>
                                        </p:attrNameLst>
                                      </p:cBhvr>
                                      <p:to>
                                        <p:strVal val="visible"/>
                                      </p:to>
                                    </p:set>
                                    <p:animEffect transition="in" filter="slide(fromBottom)">
                                      <p:cBhvr>
                                        <p:cTn id="7" dur="500"/>
                                        <p:tgtEl>
                                          <p:spTgt spid="35843">
                                            <p:txEl>
                                              <p:pRg st="4" end="4"/>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5843">
                                            <p:txEl>
                                              <p:pRg st="5" end="5"/>
                                            </p:txEl>
                                          </p:spTgt>
                                        </p:tgtEl>
                                        <p:attrNameLst>
                                          <p:attrName>style.visibility</p:attrName>
                                        </p:attrNameLst>
                                      </p:cBhvr>
                                      <p:to>
                                        <p:strVal val="visible"/>
                                      </p:to>
                                    </p:set>
                                    <p:animEffect transition="in" filter="box(in)">
                                      <p:cBhvr>
                                        <p:cTn id="10" dur="500"/>
                                        <p:tgtEl>
                                          <p:spTgt spid="3584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35843">
                                            <p:txEl>
                                              <p:pRg st="7" end="7"/>
                                            </p:txEl>
                                          </p:spTgt>
                                        </p:tgtEl>
                                        <p:attrNameLst>
                                          <p:attrName>style.visibility</p:attrName>
                                        </p:attrNameLst>
                                      </p:cBhvr>
                                      <p:to>
                                        <p:strVal val="visible"/>
                                      </p:to>
                                    </p:set>
                                    <p:animEffect transition="in" filter="slide(fromBottom)">
                                      <p:cBhvr>
                                        <p:cTn id="15" dur="500"/>
                                        <p:tgtEl>
                                          <p:spTgt spid="35843">
                                            <p:txEl>
                                              <p:pRg st="7" end="7"/>
                                            </p:txEl>
                                          </p:spTgt>
                                        </p:tgtEl>
                                      </p:cBhvr>
                                    </p:animEffect>
                                  </p:childTnLst>
                                </p:cTn>
                              </p:par>
                              <p:par>
                                <p:cTn id="16" presetID="1" presetClass="entr" presetSubtype="0" fill="hold" nodeType="withEffect">
                                  <p:stCondLst>
                                    <p:cond delay="0"/>
                                  </p:stCondLst>
                                  <p:childTnLst>
                                    <p:set>
                                      <p:cBhvr>
                                        <p:cTn id="17" dur="1" fill="hold">
                                          <p:stCondLst>
                                            <p:cond delay="0"/>
                                          </p:stCondLst>
                                        </p:cTn>
                                        <p:tgtEl>
                                          <p:spTgt spid="358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txBox="1">
            <a:spLocks noGrp="1"/>
          </p:cNvSpPr>
          <p:nvPr/>
        </p:nvSpPr>
        <p:spPr bwMode="auto">
          <a:xfrm>
            <a:off x="0" y="6553200"/>
            <a:ext cx="381000" cy="304800"/>
          </a:xfrm>
          <a:prstGeom prst="rect">
            <a:avLst/>
          </a:prstGeom>
          <a:noFill/>
          <a:ln w="9525">
            <a:noFill/>
            <a:miter lim="800000"/>
            <a:headEnd/>
            <a:tailEnd/>
          </a:ln>
        </p:spPr>
        <p:txBody>
          <a:bodyPr/>
          <a:lstStyle/>
          <a:p>
            <a:pPr algn="r"/>
            <a:fld id="{04E28961-62ED-47F7-A1E3-6E5913EB83EB}" type="slidenum">
              <a:rPr lang="en-US" sz="1200" b="1">
                <a:solidFill>
                  <a:srgbClr val="FFCC00"/>
                </a:solidFill>
              </a:rPr>
              <a:pPr algn="r"/>
              <a:t>2</a:t>
            </a:fld>
            <a:endParaRPr lang="en-US" sz="1200" b="1">
              <a:solidFill>
                <a:srgbClr val="FFCC00"/>
              </a:solidFill>
            </a:endParaRPr>
          </a:p>
        </p:txBody>
      </p:sp>
      <p:sp>
        <p:nvSpPr>
          <p:cNvPr id="3075" name="Rectangle 5"/>
          <p:cNvSpPr>
            <a:spLocks noChangeArrowheads="1"/>
          </p:cNvSpPr>
          <p:nvPr/>
        </p:nvSpPr>
        <p:spPr bwMode="auto">
          <a:xfrm>
            <a:off x="533400" y="5257800"/>
            <a:ext cx="8610600" cy="1600200"/>
          </a:xfrm>
          <a:prstGeom prst="rect">
            <a:avLst/>
          </a:prstGeom>
          <a:solidFill>
            <a:schemeClr val="bg1"/>
          </a:solidFill>
          <a:ln w="9525">
            <a:solidFill>
              <a:schemeClr val="bg1"/>
            </a:solidFill>
            <a:miter lim="800000"/>
            <a:headEnd/>
            <a:tailEnd/>
          </a:ln>
        </p:spPr>
        <p:txBody>
          <a:bodyPr wrap="none" anchor="ctr"/>
          <a:lstStyle/>
          <a:p>
            <a:endParaRPr lang="en-US"/>
          </a:p>
        </p:txBody>
      </p:sp>
      <p:sp>
        <p:nvSpPr>
          <p:cNvPr id="3076" name="Rectangle 2"/>
          <p:cNvSpPr>
            <a:spLocks noGrp="1" noChangeArrowheads="1"/>
          </p:cNvSpPr>
          <p:nvPr>
            <p:ph type="title" idx="4294967295"/>
          </p:nvPr>
        </p:nvSpPr>
        <p:spPr/>
        <p:txBody>
          <a:bodyPr/>
          <a:lstStyle/>
          <a:p>
            <a:r>
              <a:rPr lang="en-US" smtClean="0">
                <a:latin typeface="Arial" charset="0"/>
                <a:cs typeface="Arial" charset="0"/>
              </a:rPr>
              <a:t>Presentation Outline</a:t>
            </a:r>
          </a:p>
        </p:txBody>
      </p:sp>
      <p:sp>
        <p:nvSpPr>
          <p:cNvPr id="3077" name="Rectangle 3"/>
          <p:cNvSpPr>
            <a:spLocks noGrp="1" noChangeArrowheads="1"/>
          </p:cNvSpPr>
          <p:nvPr>
            <p:ph type="body" idx="4294967295"/>
          </p:nvPr>
        </p:nvSpPr>
        <p:spPr/>
        <p:txBody>
          <a:bodyPr/>
          <a:lstStyle/>
          <a:p>
            <a:r>
              <a:rPr lang="en-US" smtClean="0">
                <a:latin typeface="Arial" charset="0"/>
                <a:cs typeface="Arial" charset="0"/>
              </a:rPr>
              <a:t>Overview of DLIFLC</a:t>
            </a:r>
          </a:p>
          <a:p>
            <a:r>
              <a:rPr lang="en-US" smtClean="0">
                <a:latin typeface="Arial" charset="0"/>
                <a:cs typeface="Arial" charset="0"/>
              </a:rPr>
              <a:t>Overview of the DLAB</a:t>
            </a:r>
          </a:p>
          <a:p>
            <a:r>
              <a:rPr lang="en-US" smtClean="0">
                <a:latin typeface="Arial" charset="0"/>
                <a:cs typeface="Arial" charset="0"/>
              </a:rPr>
              <a:t>DLAB and selection</a:t>
            </a:r>
          </a:p>
          <a:p>
            <a:r>
              <a:rPr lang="en-US" smtClean="0">
                <a:latin typeface="Arial" charset="0"/>
                <a:cs typeface="Arial" charset="0"/>
              </a:rPr>
              <a:t>Goals &amp; history of the DLAB 2 project</a:t>
            </a:r>
          </a:p>
          <a:p>
            <a:r>
              <a:rPr lang="en-US" smtClean="0">
                <a:latin typeface="Arial" charset="0"/>
                <a:cs typeface="Arial" charset="0"/>
              </a:rPr>
              <a:t>Constructs &amp; Measures</a:t>
            </a:r>
          </a:p>
          <a:p>
            <a:r>
              <a:rPr lang="en-US" smtClean="0">
                <a:latin typeface="Arial" charset="0"/>
                <a:cs typeface="Arial" charset="0"/>
              </a:rPr>
              <a:t>Field-test design</a:t>
            </a:r>
          </a:p>
          <a:p>
            <a:r>
              <a:rPr lang="en-US" smtClean="0">
                <a:latin typeface="Arial" charset="0"/>
                <a:cs typeface="Arial" charset="0"/>
              </a:rPr>
              <a:t>Preliminary field-test findings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idx="4294967295"/>
          </p:nvPr>
        </p:nvSpPr>
        <p:spPr>
          <a:xfrm>
            <a:off x="1219200" y="304800"/>
            <a:ext cx="7467600" cy="1143000"/>
          </a:xfrm>
        </p:spPr>
        <p:txBody>
          <a:bodyPr/>
          <a:lstStyle/>
          <a:p>
            <a:pPr algn="l"/>
            <a:r>
              <a:rPr lang="en-US" sz="3600" smtClean="0">
                <a:latin typeface="Arial" charset="0"/>
                <a:cs typeface="Arial" charset="0"/>
              </a:rPr>
              <a:t>Motivation &amp; Learning Beliefs</a:t>
            </a:r>
          </a:p>
        </p:txBody>
      </p:sp>
      <p:sp>
        <p:nvSpPr>
          <p:cNvPr id="21507" name="Content Placeholder 2"/>
          <p:cNvSpPr>
            <a:spLocks noGrp="1"/>
          </p:cNvSpPr>
          <p:nvPr>
            <p:ph idx="4294967295"/>
          </p:nvPr>
        </p:nvSpPr>
        <p:spPr>
          <a:xfrm>
            <a:off x="381000" y="1905000"/>
            <a:ext cx="4724400" cy="4373563"/>
          </a:xfrm>
        </p:spPr>
        <p:txBody>
          <a:bodyPr/>
          <a:lstStyle/>
          <a:p>
            <a:r>
              <a:rPr lang="en-US" smtClean="0">
                <a:latin typeface="Arial" charset="0"/>
                <a:cs typeface="Arial" charset="0"/>
              </a:rPr>
              <a:t>Learning Orientation</a:t>
            </a:r>
          </a:p>
          <a:p>
            <a:endParaRPr lang="en-US" sz="800" smtClean="0">
              <a:latin typeface="Arial" charset="0"/>
              <a:cs typeface="Arial" charset="0"/>
            </a:endParaRPr>
          </a:p>
          <a:p>
            <a:r>
              <a:rPr lang="en-US" smtClean="0">
                <a:latin typeface="Arial" charset="0"/>
                <a:cs typeface="Arial" charset="0"/>
              </a:rPr>
              <a:t>Motivation/Goal Orientation</a:t>
            </a:r>
          </a:p>
          <a:p>
            <a:endParaRPr lang="en-US" sz="800" smtClean="0">
              <a:latin typeface="Arial" charset="0"/>
              <a:cs typeface="Arial" charset="0"/>
            </a:endParaRPr>
          </a:p>
          <a:p>
            <a:r>
              <a:rPr lang="en-US" smtClean="0">
                <a:latin typeface="Arial" charset="0"/>
                <a:cs typeface="Arial" charset="0"/>
              </a:rPr>
              <a:t>Self-efficacy</a:t>
            </a:r>
          </a:p>
        </p:txBody>
      </p:sp>
      <p:sp>
        <p:nvSpPr>
          <p:cNvPr id="21508" name="Slide Number Placeholder 3"/>
          <p:cNvSpPr txBox="1">
            <a:spLocks noGrp="1"/>
          </p:cNvSpPr>
          <p:nvPr/>
        </p:nvSpPr>
        <p:spPr bwMode="auto">
          <a:xfrm>
            <a:off x="0" y="6553200"/>
            <a:ext cx="381000" cy="304800"/>
          </a:xfrm>
          <a:prstGeom prst="rect">
            <a:avLst/>
          </a:prstGeom>
          <a:noFill/>
          <a:ln w="9525">
            <a:noFill/>
            <a:miter lim="800000"/>
            <a:headEnd/>
            <a:tailEnd/>
          </a:ln>
        </p:spPr>
        <p:txBody>
          <a:bodyPr/>
          <a:lstStyle/>
          <a:p>
            <a:pPr algn="r"/>
            <a:fld id="{9171A468-4CBF-4B1F-9C44-8C669F78A715}" type="slidenum">
              <a:rPr lang="en-US" sz="1200" b="1">
                <a:solidFill>
                  <a:srgbClr val="FFCC00"/>
                </a:solidFill>
              </a:rPr>
              <a:pPr algn="r"/>
              <a:t>20</a:t>
            </a:fld>
            <a:endParaRPr lang="en-US" sz="1200" b="1">
              <a:solidFill>
                <a:srgbClr val="FFCC00"/>
              </a:solidFill>
            </a:endParaRPr>
          </a:p>
        </p:txBody>
      </p:sp>
      <p:sp>
        <p:nvSpPr>
          <p:cNvPr id="5" name="Oval 4"/>
          <p:cNvSpPr/>
          <p:nvPr/>
        </p:nvSpPr>
        <p:spPr>
          <a:xfrm>
            <a:off x="7924800" y="381000"/>
            <a:ext cx="990600" cy="990600"/>
          </a:xfrm>
          <a:prstGeom prst="ellipse">
            <a:avLst/>
          </a:prstGeom>
          <a:solidFill>
            <a:srgbClr val="FFCC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6" name="Picture 5" descr="military_female_soldier_with_child.jpg"/>
          <p:cNvPicPr>
            <a:picLocks noChangeAspect="1"/>
          </p:cNvPicPr>
          <p:nvPr/>
        </p:nvPicPr>
        <p:blipFill>
          <a:blip r:embed="rId3" cstate="print"/>
          <a:stretch>
            <a:fillRect/>
          </a:stretch>
        </p:blipFill>
        <p:spPr>
          <a:xfrm>
            <a:off x="5257800" y="2362200"/>
            <a:ext cx="3333750" cy="2971800"/>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idx="4294967295"/>
          </p:nvPr>
        </p:nvSpPr>
        <p:spPr/>
        <p:txBody>
          <a:bodyPr/>
          <a:lstStyle/>
          <a:p>
            <a:r>
              <a:rPr lang="en-US" smtClean="0">
                <a:latin typeface="Arial" charset="0"/>
                <a:cs typeface="Arial" charset="0"/>
              </a:rPr>
              <a:t>Additional Information</a:t>
            </a:r>
          </a:p>
        </p:txBody>
      </p:sp>
      <p:sp>
        <p:nvSpPr>
          <p:cNvPr id="22531" name="Content Placeholder 2"/>
          <p:cNvSpPr>
            <a:spLocks noGrp="1"/>
          </p:cNvSpPr>
          <p:nvPr>
            <p:ph idx="4294967295"/>
          </p:nvPr>
        </p:nvSpPr>
        <p:spPr>
          <a:xfrm>
            <a:off x="76200" y="1752600"/>
            <a:ext cx="5486400" cy="4343400"/>
          </a:xfrm>
        </p:spPr>
        <p:txBody>
          <a:bodyPr/>
          <a:lstStyle/>
          <a:p>
            <a:r>
              <a:rPr lang="en-US" smtClean="0">
                <a:latin typeface="Arial" charset="0"/>
                <a:cs typeface="Arial" charset="0"/>
              </a:rPr>
              <a:t>Demographics</a:t>
            </a:r>
          </a:p>
          <a:p>
            <a:endParaRPr lang="en-US" sz="800" smtClean="0">
              <a:latin typeface="Arial" charset="0"/>
              <a:cs typeface="Arial" charset="0"/>
            </a:endParaRPr>
          </a:p>
          <a:p>
            <a:r>
              <a:rPr lang="en-US" smtClean="0">
                <a:latin typeface="Arial" charset="0"/>
                <a:cs typeface="Arial" charset="0"/>
              </a:rPr>
              <a:t>Auditory/Vision problems</a:t>
            </a:r>
          </a:p>
          <a:p>
            <a:endParaRPr lang="en-US" sz="800" smtClean="0">
              <a:latin typeface="Arial" charset="0"/>
              <a:cs typeface="Arial" charset="0"/>
            </a:endParaRPr>
          </a:p>
          <a:p>
            <a:r>
              <a:rPr lang="en-US" smtClean="0">
                <a:latin typeface="Arial" charset="0"/>
                <a:cs typeface="Arial" charset="0"/>
              </a:rPr>
              <a:t>Previous language learning experience</a:t>
            </a:r>
          </a:p>
          <a:p>
            <a:endParaRPr lang="en-US" sz="800" smtClean="0">
              <a:latin typeface="Arial" charset="0"/>
              <a:cs typeface="Arial" charset="0"/>
            </a:endParaRPr>
          </a:p>
          <a:p>
            <a:r>
              <a:rPr lang="en-US" smtClean="0">
                <a:latin typeface="Arial" charset="0"/>
                <a:cs typeface="Arial" charset="0"/>
              </a:rPr>
              <a:t>Early exposure to languages</a:t>
            </a:r>
          </a:p>
          <a:p>
            <a:endParaRPr lang="en-US" sz="800" smtClean="0">
              <a:latin typeface="Arial" charset="0"/>
              <a:cs typeface="Arial" charset="0"/>
            </a:endParaRPr>
          </a:p>
          <a:p>
            <a:r>
              <a:rPr lang="en-US" smtClean="0">
                <a:latin typeface="Arial" charset="0"/>
                <a:cs typeface="Arial" charset="0"/>
              </a:rPr>
              <a:t>Prior musical experience</a:t>
            </a:r>
          </a:p>
        </p:txBody>
      </p:sp>
      <p:sp>
        <p:nvSpPr>
          <p:cNvPr id="22532" name="Slide Number Placeholder 3"/>
          <p:cNvSpPr txBox="1">
            <a:spLocks noGrp="1"/>
          </p:cNvSpPr>
          <p:nvPr/>
        </p:nvSpPr>
        <p:spPr bwMode="auto">
          <a:xfrm>
            <a:off x="0" y="6553200"/>
            <a:ext cx="381000" cy="304800"/>
          </a:xfrm>
          <a:prstGeom prst="rect">
            <a:avLst/>
          </a:prstGeom>
          <a:noFill/>
          <a:ln w="9525">
            <a:noFill/>
            <a:miter lim="800000"/>
            <a:headEnd/>
            <a:tailEnd/>
          </a:ln>
        </p:spPr>
        <p:txBody>
          <a:bodyPr/>
          <a:lstStyle/>
          <a:p>
            <a:pPr algn="r"/>
            <a:fld id="{6E38C827-2EE8-4AC1-A585-B0BC6B720B49}" type="slidenum">
              <a:rPr lang="en-US" sz="1200" b="1">
                <a:solidFill>
                  <a:srgbClr val="FFCC00"/>
                </a:solidFill>
              </a:rPr>
              <a:pPr algn="r"/>
              <a:t>21</a:t>
            </a:fld>
            <a:endParaRPr lang="en-US" sz="1200" b="1">
              <a:solidFill>
                <a:srgbClr val="FFCC00"/>
              </a:solidFill>
            </a:endParaRPr>
          </a:p>
        </p:txBody>
      </p:sp>
      <p:pic>
        <p:nvPicPr>
          <p:cNvPr id="8" name="Picture 7" descr="students.jpg"/>
          <p:cNvPicPr>
            <a:picLocks noChangeAspect="1"/>
          </p:cNvPicPr>
          <p:nvPr/>
        </p:nvPicPr>
        <p:blipFill>
          <a:blip r:embed="rId3" cstate="print"/>
          <a:stretch>
            <a:fillRect/>
          </a:stretch>
        </p:blipFill>
        <p:spPr>
          <a:xfrm>
            <a:off x="5334000" y="3886200"/>
            <a:ext cx="3448050" cy="2125663"/>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p:txBody>
          <a:bodyPr/>
          <a:lstStyle/>
          <a:p>
            <a:r>
              <a:rPr lang="en-US" smtClean="0">
                <a:latin typeface="Arial" charset="0"/>
                <a:cs typeface="Arial" charset="0"/>
              </a:rPr>
              <a:t>Field-Testing at DLI</a:t>
            </a:r>
          </a:p>
        </p:txBody>
      </p:sp>
      <p:sp>
        <p:nvSpPr>
          <p:cNvPr id="23555" name="Content Placeholder 2"/>
          <p:cNvSpPr>
            <a:spLocks noGrp="1"/>
          </p:cNvSpPr>
          <p:nvPr>
            <p:ph idx="4294967295"/>
          </p:nvPr>
        </p:nvSpPr>
        <p:spPr>
          <a:xfrm>
            <a:off x="152400" y="1752600"/>
            <a:ext cx="8534400" cy="4373563"/>
          </a:xfrm>
        </p:spPr>
        <p:txBody>
          <a:bodyPr/>
          <a:lstStyle/>
          <a:p>
            <a:r>
              <a:rPr lang="en-US" smtClean="0">
                <a:latin typeface="Arial" charset="0"/>
                <a:cs typeface="Arial" charset="0"/>
              </a:rPr>
              <a:t>Study 1 – Longitudinal</a:t>
            </a:r>
          </a:p>
          <a:p>
            <a:pPr lvl="1"/>
            <a:r>
              <a:rPr lang="en-US" smtClean="0">
                <a:latin typeface="Arial" charset="0"/>
                <a:cs typeface="Arial" charset="0"/>
              </a:rPr>
              <a:t>1600+ participants</a:t>
            </a:r>
          </a:p>
          <a:p>
            <a:pPr lvl="1"/>
            <a:r>
              <a:rPr lang="en-US" smtClean="0">
                <a:latin typeface="Arial" charset="0"/>
                <a:cs typeface="Arial" charset="0"/>
              </a:rPr>
              <a:t>New enrollees at DLIFLC</a:t>
            </a:r>
          </a:p>
          <a:p>
            <a:pPr lvl="1">
              <a:buFont typeface="Arial" charset="0"/>
              <a:buNone/>
            </a:pPr>
            <a:endParaRPr lang="en-US" smtClean="0">
              <a:latin typeface="Arial" charset="0"/>
              <a:cs typeface="Arial" charset="0"/>
            </a:endParaRPr>
          </a:p>
          <a:p>
            <a:r>
              <a:rPr lang="en-US" smtClean="0">
                <a:latin typeface="Arial" charset="0"/>
                <a:cs typeface="Arial" charset="0"/>
              </a:rPr>
              <a:t>Study 2 – Near Graduates</a:t>
            </a:r>
          </a:p>
          <a:p>
            <a:pPr lvl="1"/>
            <a:r>
              <a:rPr lang="en-US" smtClean="0">
                <a:latin typeface="Arial" charset="0"/>
                <a:cs typeface="Arial" charset="0"/>
              </a:rPr>
              <a:t>500+ participants</a:t>
            </a:r>
          </a:p>
          <a:p>
            <a:pPr lvl="1"/>
            <a:r>
              <a:rPr lang="en-US" smtClean="0">
                <a:latin typeface="Arial" charset="0"/>
                <a:cs typeface="Arial" charset="0"/>
              </a:rPr>
              <a:t>Students getting ready to graduate from DLI</a:t>
            </a:r>
          </a:p>
          <a:p>
            <a:pPr lvl="1"/>
            <a:endParaRPr lang="en-US" smtClean="0"/>
          </a:p>
        </p:txBody>
      </p:sp>
      <p:sp>
        <p:nvSpPr>
          <p:cNvPr id="23556" name="Slide Number Placeholder 3"/>
          <p:cNvSpPr txBox="1">
            <a:spLocks noGrp="1"/>
          </p:cNvSpPr>
          <p:nvPr/>
        </p:nvSpPr>
        <p:spPr bwMode="auto">
          <a:xfrm>
            <a:off x="0" y="6553200"/>
            <a:ext cx="381000" cy="304800"/>
          </a:xfrm>
          <a:prstGeom prst="rect">
            <a:avLst/>
          </a:prstGeom>
          <a:noFill/>
          <a:ln w="9525">
            <a:noFill/>
            <a:miter lim="800000"/>
            <a:headEnd/>
            <a:tailEnd/>
          </a:ln>
        </p:spPr>
        <p:txBody>
          <a:bodyPr/>
          <a:lstStyle/>
          <a:p>
            <a:pPr algn="r"/>
            <a:fld id="{3B40FE96-3E5A-4574-AAEA-7AA6E997B473}" type="slidenum">
              <a:rPr lang="en-US" sz="1200" b="1">
                <a:solidFill>
                  <a:srgbClr val="FFCC00"/>
                </a:solidFill>
              </a:rPr>
              <a:pPr algn="r"/>
              <a:t>22</a:t>
            </a:fld>
            <a:endParaRPr lang="en-US" sz="1200" b="1">
              <a:solidFill>
                <a:srgbClr val="FFCC00"/>
              </a:solidFill>
            </a:endParaRPr>
          </a:p>
        </p:txBody>
      </p:sp>
      <p:pic>
        <p:nvPicPr>
          <p:cNvPr id="40965" name="Picture 4" descr="army_mil-44601-2009-07-10-170728.jpg"/>
          <p:cNvPicPr>
            <a:picLocks noChangeAspect="1"/>
          </p:cNvPicPr>
          <p:nvPr/>
        </p:nvPicPr>
        <p:blipFill>
          <a:blip r:embed="rId3" cstate="print"/>
          <a:srcRect/>
          <a:stretch>
            <a:fillRect/>
          </a:stretch>
        </p:blipFill>
        <p:spPr bwMode="auto">
          <a:xfrm>
            <a:off x="5565775" y="2401888"/>
            <a:ext cx="3121025" cy="2093912"/>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txBox="1">
            <a:spLocks noGrp="1"/>
          </p:cNvSpPr>
          <p:nvPr/>
        </p:nvSpPr>
        <p:spPr bwMode="auto">
          <a:xfrm>
            <a:off x="0" y="6553200"/>
            <a:ext cx="381000" cy="304800"/>
          </a:xfrm>
          <a:prstGeom prst="rect">
            <a:avLst/>
          </a:prstGeom>
          <a:noFill/>
          <a:ln w="9525">
            <a:noFill/>
            <a:miter lim="800000"/>
            <a:headEnd/>
            <a:tailEnd/>
          </a:ln>
        </p:spPr>
        <p:txBody>
          <a:bodyPr/>
          <a:lstStyle/>
          <a:p>
            <a:pPr algn="r"/>
            <a:fld id="{28BF54BE-B35D-4092-A636-5AA7194CE3EA}" type="slidenum">
              <a:rPr lang="en-US" sz="1200" b="1">
                <a:solidFill>
                  <a:srgbClr val="FFCC00"/>
                </a:solidFill>
              </a:rPr>
              <a:pPr algn="r"/>
              <a:t>23</a:t>
            </a:fld>
            <a:endParaRPr lang="en-US" sz="1200" b="1">
              <a:solidFill>
                <a:srgbClr val="FFCC00"/>
              </a:solidFill>
            </a:endParaRPr>
          </a:p>
        </p:txBody>
      </p:sp>
      <p:sp>
        <p:nvSpPr>
          <p:cNvPr id="24579" name="Rectangle 7"/>
          <p:cNvSpPr>
            <a:spLocks noGrp="1" noChangeArrowheads="1"/>
          </p:cNvSpPr>
          <p:nvPr>
            <p:ph type="title" idx="4294967295"/>
          </p:nvPr>
        </p:nvSpPr>
        <p:spPr>
          <a:xfrm>
            <a:off x="1477963" y="304800"/>
            <a:ext cx="7259637" cy="1036638"/>
          </a:xfrm>
        </p:spPr>
        <p:txBody>
          <a:bodyPr anchor="b"/>
          <a:lstStyle/>
          <a:p>
            <a:r>
              <a:rPr lang="en-US" smtClean="0">
                <a:latin typeface="Arial" charset="0"/>
                <a:cs typeface="Arial" charset="0"/>
              </a:rPr>
              <a:t>Criterion Measures</a:t>
            </a:r>
          </a:p>
        </p:txBody>
      </p:sp>
      <p:sp>
        <p:nvSpPr>
          <p:cNvPr id="24580" name="Rectangle 8"/>
          <p:cNvSpPr>
            <a:spLocks noGrp="1" noChangeArrowheads="1"/>
          </p:cNvSpPr>
          <p:nvPr>
            <p:ph type="body" idx="4294967295"/>
          </p:nvPr>
        </p:nvSpPr>
        <p:spPr>
          <a:xfrm>
            <a:off x="228600" y="1676400"/>
            <a:ext cx="8642350" cy="4889500"/>
          </a:xfrm>
        </p:spPr>
        <p:txBody>
          <a:bodyPr/>
          <a:lstStyle/>
          <a:p>
            <a:pPr>
              <a:buFont typeface="Arial" charset="0"/>
              <a:buNone/>
            </a:pPr>
            <a:r>
              <a:rPr lang="en-NZ" sz="2400" smtClean="0">
                <a:latin typeface="Arial" charset="0"/>
                <a:cs typeface="Arial" charset="0"/>
              </a:rPr>
              <a:t>	</a:t>
            </a:r>
            <a:r>
              <a:rPr lang="en-NZ" sz="2400" u="sng" smtClean="0">
                <a:latin typeface="Arial" charset="0"/>
                <a:cs typeface="Arial" charset="0"/>
              </a:rPr>
              <a:t>Academic Attrition</a:t>
            </a:r>
            <a:r>
              <a:rPr lang="en-NZ" sz="2400" smtClean="0">
                <a:latin typeface="Arial" charset="0"/>
                <a:cs typeface="Arial" charset="0"/>
              </a:rPr>
              <a:t>		         </a:t>
            </a:r>
            <a:r>
              <a:rPr lang="en-NZ" sz="2400" u="sng" smtClean="0">
                <a:latin typeface="Arial" charset="0"/>
                <a:cs typeface="Arial" charset="0"/>
              </a:rPr>
              <a:t>Non-Academic Attrition</a:t>
            </a:r>
          </a:p>
          <a:p>
            <a:pPr>
              <a:buFont typeface="Arial" charset="0"/>
              <a:buNone/>
            </a:pPr>
            <a:r>
              <a:rPr lang="en-NZ" sz="2400" smtClean="0">
                <a:latin typeface="Arial" charset="0"/>
                <a:cs typeface="Arial" charset="0"/>
              </a:rPr>
              <a:t>	 Recycling	                                          	       Disciplinary</a:t>
            </a:r>
          </a:p>
          <a:p>
            <a:pPr>
              <a:buFont typeface="Arial" charset="0"/>
              <a:buNone/>
            </a:pPr>
            <a:r>
              <a:rPr lang="en-NZ" sz="2400" smtClean="0">
                <a:latin typeface="Arial" charset="0"/>
                <a:cs typeface="Arial" charset="0"/>
              </a:rPr>
              <a:t>    	 Re-languaging</a:t>
            </a:r>
            <a:r>
              <a:rPr lang="en-NZ" sz="2400" smtClean="0"/>
              <a:t>	            	                	         </a:t>
            </a:r>
            <a:r>
              <a:rPr lang="en-NZ" sz="2400" smtClean="0">
                <a:latin typeface="Arial" charset="0"/>
                <a:cs typeface="Arial" charset="0"/>
              </a:rPr>
              <a:t>Medical</a:t>
            </a:r>
          </a:p>
          <a:p>
            <a:pPr>
              <a:buFont typeface="Arial" charset="0"/>
              <a:buNone/>
            </a:pPr>
            <a:endParaRPr lang="en-US" sz="1600" smtClean="0"/>
          </a:p>
          <a:p>
            <a:pPr>
              <a:buFont typeface="Arial" charset="0"/>
              <a:buNone/>
            </a:pPr>
            <a:r>
              <a:rPr lang="en-US" sz="800" smtClean="0"/>
              <a:t>                         </a:t>
            </a:r>
          </a:p>
          <a:p>
            <a:pPr>
              <a:buFont typeface="Arial" charset="0"/>
              <a:buNone/>
            </a:pPr>
            <a:r>
              <a:rPr lang="en-US" smtClean="0">
                <a:latin typeface="Arial" charset="0"/>
                <a:cs typeface="Arial" charset="0"/>
              </a:rPr>
              <a:t>			  Proficiency		</a:t>
            </a:r>
          </a:p>
          <a:p>
            <a:pPr marL="342900" lvl="1" indent="-342900">
              <a:buFont typeface="Arial" charset="0"/>
              <a:buNone/>
            </a:pPr>
            <a:r>
              <a:rPr lang="en-US" sz="2400" smtClean="0">
                <a:latin typeface="Arial" charset="0"/>
                <a:cs typeface="Arial" charset="0"/>
              </a:rPr>
              <a:t>                        End of course DLPT (L/R/S)</a:t>
            </a:r>
          </a:p>
          <a:p>
            <a:pPr marL="342900" lvl="1" indent="-342900">
              <a:buFont typeface="Arial" charset="0"/>
              <a:buNone/>
            </a:pPr>
            <a:endParaRPr lang="en-US" sz="1600" smtClean="0">
              <a:latin typeface="Arial" charset="0"/>
              <a:cs typeface="Arial" charset="0"/>
            </a:endParaRPr>
          </a:p>
          <a:p>
            <a:pPr marL="342900" lvl="1" indent="-342900">
              <a:buFont typeface="Arial" charset="0"/>
              <a:buNone/>
            </a:pPr>
            <a:r>
              <a:rPr lang="en-US" sz="3200" smtClean="0">
                <a:latin typeface="Arial" charset="0"/>
                <a:cs typeface="Arial" charset="0"/>
              </a:rPr>
              <a:t>                  Academic Performance    </a:t>
            </a:r>
          </a:p>
          <a:p>
            <a:pPr marL="342900" lvl="1" indent="-342900">
              <a:buFont typeface="Arial" charset="0"/>
              <a:buNone/>
            </a:pPr>
            <a:r>
              <a:rPr lang="en-US" sz="2400" smtClean="0">
                <a:latin typeface="Arial" charset="0"/>
                <a:cs typeface="Arial" charset="0"/>
              </a:rPr>
              <a:t>                        GPA</a:t>
            </a:r>
          </a:p>
          <a:p>
            <a:pPr marL="342900" lvl="1" indent="-342900">
              <a:buFont typeface="Arial" charset="0"/>
              <a:buNone/>
            </a:pPr>
            <a:r>
              <a:rPr lang="en-US" sz="2400" smtClean="0">
                <a:latin typeface="Arial" charset="0"/>
                <a:cs typeface="Arial" charset="0"/>
              </a:rPr>
              <a:t>                         In-class test/unit scores</a:t>
            </a:r>
          </a:p>
        </p:txBody>
      </p:sp>
      <p:pic>
        <p:nvPicPr>
          <p:cNvPr id="43013" name="Picture 4" descr="j0433382.jpg"/>
          <p:cNvPicPr>
            <a:picLocks noChangeAspect="1"/>
          </p:cNvPicPr>
          <p:nvPr/>
        </p:nvPicPr>
        <p:blipFill>
          <a:blip r:embed="rId3" cstate="print"/>
          <a:srcRect/>
          <a:stretch>
            <a:fillRect/>
          </a:stretch>
        </p:blipFill>
        <p:spPr bwMode="auto">
          <a:xfrm>
            <a:off x="3581400" y="1905000"/>
            <a:ext cx="1601788" cy="1066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p:spPr>
        <p:txBody>
          <a:bodyPr/>
          <a:lstStyle/>
          <a:p>
            <a:r>
              <a:rPr lang="en-US" smtClean="0">
                <a:latin typeface="Arial" charset="0"/>
                <a:cs typeface="Arial" charset="0"/>
              </a:rPr>
              <a:t>Next Steps</a:t>
            </a:r>
          </a:p>
        </p:txBody>
      </p:sp>
      <p:sp>
        <p:nvSpPr>
          <p:cNvPr id="25603" name="Rectangle 3"/>
          <p:cNvSpPr>
            <a:spLocks noGrp="1" noChangeArrowheads="1"/>
          </p:cNvSpPr>
          <p:nvPr>
            <p:ph type="body" idx="1"/>
          </p:nvPr>
        </p:nvSpPr>
        <p:spPr>
          <a:xfrm>
            <a:off x="228600" y="1752600"/>
            <a:ext cx="5486400" cy="4373563"/>
          </a:xfrm>
          <a:noFill/>
        </p:spPr>
        <p:txBody>
          <a:bodyPr/>
          <a:lstStyle/>
          <a:p>
            <a:r>
              <a:rPr lang="en-US" smtClean="0">
                <a:latin typeface="Arial" charset="0"/>
                <a:cs typeface="Arial" charset="0"/>
              </a:rPr>
              <a:t>Finalize analysis of field test data</a:t>
            </a:r>
          </a:p>
          <a:p>
            <a:endParaRPr lang="en-US" sz="800" smtClean="0">
              <a:latin typeface="Arial" charset="0"/>
              <a:cs typeface="Arial" charset="0"/>
            </a:endParaRPr>
          </a:p>
          <a:p>
            <a:r>
              <a:rPr lang="en-US" smtClean="0">
                <a:latin typeface="Arial" charset="0"/>
                <a:cs typeface="Arial" charset="0"/>
              </a:rPr>
              <a:t>Develop test specifications and sample items</a:t>
            </a:r>
          </a:p>
          <a:p>
            <a:endParaRPr lang="en-US" sz="800" smtClean="0">
              <a:latin typeface="Arial" charset="0"/>
              <a:cs typeface="Arial" charset="0"/>
            </a:endParaRPr>
          </a:p>
          <a:p>
            <a:r>
              <a:rPr lang="en-US" smtClean="0">
                <a:latin typeface="Arial" charset="0"/>
                <a:cs typeface="Arial" charset="0"/>
              </a:rPr>
              <a:t>Produce test development and validation plan</a:t>
            </a:r>
          </a:p>
          <a:p>
            <a:endParaRPr lang="en-US" sz="800" smtClean="0">
              <a:latin typeface="Arial" charset="0"/>
              <a:cs typeface="Arial" charset="0"/>
            </a:endParaRPr>
          </a:p>
          <a:p>
            <a:r>
              <a:rPr lang="en-US" smtClean="0">
                <a:latin typeface="Arial" charset="0"/>
                <a:cs typeface="Arial" charset="0"/>
              </a:rPr>
              <a:t>Develop test</a:t>
            </a:r>
          </a:p>
          <a:p>
            <a:endParaRPr lang="en-US" smtClean="0"/>
          </a:p>
        </p:txBody>
      </p:sp>
      <p:pic>
        <p:nvPicPr>
          <p:cNvPr id="4" name="Picture 3" descr="studentslab.jpg"/>
          <p:cNvPicPr>
            <a:picLocks noChangeAspect="1"/>
          </p:cNvPicPr>
          <p:nvPr/>
        </p:nvPicPr>
        <p:blipFill>
          <a:blip r:embed="rId3" cstate="print"/>
          <a:stretch>
            <a:fillRect/>
          </a:stretch>
        </p:blipFill>
        <p:spPr>
          <a:xfrm>
            <a:off x="5802313" y="2667000"/>
            <a:ext cx="2960687" cy="272415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p:spPr>
        <p:txBody>
          <a:bodyPr/>
          <a:lstStyle/>
          <a:p>
            <a:r>
              <a:rPr lang="en-US" smtClean="0">
                <a:latin typeface="Arial" charset="0"/>
                <a:cs typeface="Arial" charset="0"/>
              </a:rPr>
              <a:t>For more information…</a:t>
            </a:r>
          </a:p>
        </p:txBody>
      </p:sp>
      <p:sp>
        <p:nvSpPr>
          <p:cNvPr id="26627" name="Rectangle 3"/>
          <p:cNvSpPr>
            <a:spLocks noGrp="1" noChangeArrowheads="1"/>
          </p:cNvSpPr>
          <p:nvPr>
            <p:ph type="body" idx="1"/>
          </p:nvPr>
        </p:nvSpPr>
        <p:spPr>
          <a:xfrm>
            <a:off x="152400" y="1752600"/>
            <a:ext cx="8839200" cy="4373563"/>
          </a:xfrm>
          <a:noFill/>
        </p:spPr>
        <p:txBody>
          <a:bodyPr/>
          <a:lstStyle/>
          <a:p>
            <a:pPr>
              <a:lnSpc>
                <a:spcPct val="90000"/>
              </a:lnSpc>
            </a:pPr>
            <a:r>
              <a:rPr lang="en-US" smtClean="0">
                <a:latin typeface="Arial" charset="0"/>
                <a:cs typeface="Arial" charset="0"/>
              </a:rPr>
              <a:t>Dr. Donald C. Fischer, Provost</a:t>
            </a:r>
          </a:p>
          <a:p>
            <a:pPr>
              <a:lnSpc>
                <a:spcPct val="90000"/>
              </a:lnSpc>
              <a:buFont typeface="Arial" charset="0"/>
              <a:buNone/>
            </a:pPr>
            <a:r>
              <a:rPr lang="en-US" smtClean="0">
                <a:latin typeface="Arial" charset="0"/>
                <a:cs typeface="Arial" charset="0"/>
              </a:rPr>
              <a:t>  </a:t>
            </a:r>
            <a:r>
              <a:rPr lang="en-US" smtClean="0">
                <a:latin typeface="Arial" charset="0"/>
                <a:cs typeface="Arial" charset="0"/>
                <a:hlinkClick r:id="rId3"/>
              </a:rPr>
              <a:t>Donald.C.Fischer@us.army.mil</a:t>
            </a:r>
            <a:endParaRPr lang="en-US" smtClean="0">
              <a:latin typeface="Arial" charset="0"/>
              <a:cs typeface="Arial" charset="0"/>
            </a:endParaRPr>
          </a:p>
          <a:p>
            <a:pPr>
              <a:lnSpc>
                <a:spcPct val="90000"/>
              </a:lnSpc>
              <a:buFont typeface="Arial" charset="0"/>
              <a:buNone/>
            </a:pPr>
            <a:endParaRPr lang="en-US" sz="2000" smtClean="0">
              <a:latin typeface="Arial" charset="0"/>
              <a:cs typeface="Arial" charset="0"/>
            </a:endParaRPr>
          </a:p>
          <a:p>
            <a:pPr>
              <a:lnSpc>
                <a:spcPct val="90000"/>
              </a:lnSpc>
            </a:pPr>
            <a:r>
              <a:rPr lang="en-US" smtClean="0">
                <a:latin typeface="Arial" charset="0"/>
                <a:cs typeface="Arial" charset="0"/>
              </a:rPr>
              <a:t>Dr. Shannon Salyer, Senior Research Scientist</a:t>
            </a:r>
          </a:p>
          <a:p>
            <a:pPr>
              <a:lnSpc>
                <a:spcPct val="90000"/>
              </a:lnSpc>
              <a:buFont typeface="Arial" charset="0"/>
              <a:buNone/>
            </a:pPr>
            <a:r>
              <a:rPr lang="en-US" smtClean="0">
                <a:latin typeface="Arial" charset="0"/>
                <a:cs typeface="Arial" charset="0"/>
              </a:rPr>
              <a:t>  </a:t>
            </a:r>
            <a:r>
              <a:rPr lang="en-US" smtClean="0">
                <a:latin typeface="Arial" charset="0"/>
                <a:cs typeface="Arial" charset="0"/>
                <a:hlinkClick r:id="rId4"/>
              </a:rPr>
              <a:t>Shannon.Salyer@us.army.mil</a:t>
            </a:r>
            <a:endParaRPr lang="en-US" smtClean="0">
              <a:latin typeface="Arial" charset="0"/>
              <a:cs typeface="Arial" charset="0"/>
            </a:endParaRPr>
          </a:p>
          <a:p>
            <a:pPr>
              <a:lnSpc>
                <a:spcPct val="90000"/>
              </a:lnSpc>
              <a:buFont typeface="Arial" charset="0"/>
              <a:buNone/>
            </a:pPr>
            <a:endParaRPr lang="en-US" sz="2000" smtClean="0">
              <a:latin typeface="Arial" charset="0"/>
              <a:cs typeface="Arial" charset="0"/>
            </a:endParaRPr>
          </a:p>
          <a:p>
            <a:pPr>
              <a:lnSpc>
                <a:spcPct val="90000"/>
              </a:lnSpc>
            </a:pPr>
            <a:r>
              <a:rPr lang="en-US" smtClean="0">
                <a:latin typeface="Arial" charset="0"/>
                <a:cs typeface="Arial" charset="0"/>
              </a:rPr>
              <a:t>Dr. John Lett, Dean, Research and Analysis</a:t>
            </a:r>
          </a:p>
          <a:p>
            <a:pPr>
              <a:lnSpc>
                <a:spcPct val="90000"/>
              </a:lnSpc>
              <a:buFont typeface="Arial" charset="0"/>
              <a:buNone/>
            </a:pPr>
            <a:r>
              <a:rPr lang="en-US" smtClean="0">
                <a:latin typeface="Arial" charset="0"/>
                <a:cs typeface="Arial" charset="0"/>
              </a:rPr>
              <a:t>  </a:t>
            </a:r>
            <a:r>
              <a:rPr lang="en-US" smtClean="0">
                <a:latin typeface="Arial" charset="0"/>
                <a:cs typeface="Arial" charset="0"/>
                <a:hlinkClick r:id="rId5"/>
              </a:rPr>
              <a:t>John.Lett@us.army.mil</a:t>
            </a:r>
            <a:endParaRPr lang="en-US" smtClean="0">
              <a:latin typeface="Arial" charset="0"/>
              <a:cs typeface="Arial" charset="0"/>
            </a:endParaRPr>
          </a:p>
          <a:p>
            <a:pPr>
              <a:lnSpc>
                <a:spcPct val="90000"/>
              </a:lnSpc>
              <a:buFont typeface="Arial" charset="0"/>
              <a:buNone/>
            </a:pPr>
            <a:endParaRPr lang="en-US" smtClean="0">
              <a:latin typeface="Arial" charset="0"/>
              <a:cs typeface="Arial" charset="0"/>
            </a:endParaRPr>
          </a:p>
          <a:p>
            <a:pPr>
              <a:lnSpc>
                <a:spcPct val="90000"/>
              </a:lnSpc>
              <a:buFont typeface="Arial" charset="0"/>
              <a:buNone/>
            </a:pP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body" idx="4294967295"/>
          </p:nvPr>
        </p:nvSpPr>
        <p:spPr>
          <a:xfrm>
            <a:off x="0" y="1600200"/>
            <a:ext cx="6391275" cy="5080000"/>
          </a:xfrm>
          <a:solidFill>
            <a:schemeClr val="bg1"/>
          </a:solidFill>
        </p:spPr>
        <p:txBody>
          <a:bodyPr/>
          <a:lstStyle/>
          <a:p>
            <a:r>
              <a:rPr lang="en-US" sz="1900" b="1" i="1" smtClean="0">
                <a:latin typeface="Arial" charset="0"/>
                <a:cs typeface="Arial" charset="0"/>
              </a:rPr>
              <a:t>0515:  Physical Training</a:t>
            </a:r>
          </a:p>
          <a:p>
            <a:r>
              <a:rPr lang="en-US" sz="1900" b="1" i="1" smtClean="0">
                <a:latin typeface="Arial" charset="0"/>
                <a:cs typeface="Arial" charset="0"/>
              </a:rPr>
              <a:t>0630:  Breakfast</a:t>
            </a:r>
          </a:p>
          <a:p>
            <a:r>
              <a:rPr lang="en-US" sz="1900" b="1" i="1" smtClean="0">
                <a:latin typeface="Arial" charset="0"/>
                <a:cs typeface="Arial" charset="0"/>
              </a:rPr>
              <a:t>0730:  Formation with Service Unit</a:t>
            </a:r>
          </a:p>
          <a:p>
            <a:r>
              <a:rPr lang="en-US" sz="1900" b="1" i="1" smtClean="0">
                <a:latin typeface="Arial" charset="0"/>
                <a:cs typeface="Arial" charset="0"/>
              </a:rPr>
              <a:t>0755:  Class start</a:t>
            </a:r>
          </a:p>
          <a:p>
            <a:r>
              <a:rPr lang="en-US" sz="1900" b="1" i="1" smtClean="0">
                <a:latin typeface="Arial" charset="0"/>
                <a:cs typeface="Arial" charset="0"/>
              </a:rPr>
              <a:t>1545:  Class end</a:t>
            </a:r>
          </a:p>
          <a:p>
            <a:r>
              <a:rPr lang="en-US" sz="1900" b="1" i="1" smtClean="0">
                <a:latin typeface="Arial" charset="0"/>
                <a:cs typeface="Arial" charset="0"/>
              </a:rPr>
              <a:t>1600:  Military Training</a:t>
            </a:r>
          </a:p>
          <a:p>
            <a:pPr>
              <a:lnSpc>
                <a:spcPct val="150000"/>
              </a:lnSpc>
            </a:pPr>
            <a:r>
              <a:rPr lang="en-US" sz="1900" b="1" smtClean="0">
                <a:latin typeface="Arial" charset="0"/>
                <a:cs typeface="Arial" charset="0"/>
              </a:rPr>
              <a:t>Cumulative:</a:t>
            </a:r>
          </a:p>
          <a:p>
            <a:pPr lvl="1">
              <a:lnSpc>
                <a:spcPct val="150000"/>
              </a:lnSpc>
              <a:buFontTx/>
              <a:buChar char="•"/>
            </a:pPr>
            <a:r>
              <a:rPr lang="en-US" sz="1600" b="1" smtClean="0">
                <a:latin typeface="Arial" charset="0"/>
                <a:cs typeface="Arial" charset="0"/>
              </a:rPr>
              <a:t>7 hours of class instruction </a:t>
            </a:r>
          </a:p>
          <a:p>
            <a:pPr lvl="1">
              <a:lnSpc>
                <a:spcPct val="150000"/>
              </a:lnSpc>
              <a:buFontTx/>
              <a:buChar char="•"/>
            </a:pPr>
            <a:r>
              <a:rPr lang="en-US" sz="1600" b="1" smtClean="0">
                <a:latin typeface="Arial" charset="0"/>
                <a:cs typeface="Arial" charset="0"/>
              </a:rPr>
              <a:t>45-minute special assistance or enhancement training </a:t>
            </a:r>
          </a:p>
          <a:p>
            <a:pPr lvl="1">
              <a:lnSpc>
                <a:spcPct val="110000"/>
              </a:lnSpc>
              <a:buFontTx/>
              <a:buChar char="•"/>
            </a:pPr>
            <a:r>
              <a:rPr lang="en-US" sz="1600" b="1" smtClean="0">
                <a:latin typeface="Arial" charset="0"/>
                <a:cs typeface="Arial" charset="0"/>
              </a:rPr>
              <a:t>3 hours of homework plus weekend assignments</a:t>
            </a:r>
          </a:p>
          <a:p>
            <a:pPr lvl="1">
              <a:lnSpc>
                <a:spcPct val="110000"/>
              </a:lnSpc>
              <a:buFontTx/>
              <a:buChar char="•"/>
            </a:pPr>
            <a:r>
              <a:rPr lang="en-US" sz="1600" b="1" smtClean="0">
                <a:latin typeface="Arial" charset="0"/>
                <a:cs typeface="Arial" charset="0"/>
              </a:rPr>
              <a:t>2-3 hours of instructor-led study hall (M-Th) as required</a:t>
            </a:r>
          </a:p>
          <a:p>
            <a:pPr lvl="1">
              <a:lnSpc>
                <a:spcPct val="110000"/>
              </a:lnSpc>
              <a:buFontTx/>
              <a:buChar char="•"/>
            </a:pPr>
            <a:r>
              <a:rPr lang="en-US" sz="1600" b="1" smtClean="0">
                <a:latin typeface="Arial" charset="0"/>
                <a:cs typeface="Arial" charset="0"/>
              </a:rPr>
              <a:t>Developing &amp; sustaining basic warrior-linguist skills, common task training and physical readiness</a:t>
            </a:r>
            <a:r>
              <a:rPr lang="en-US" sz="1200" b="1" smtClean="0">
                <a:latin typeface="Arial" charset="0"/>
                <a:cs typeface="Arial" charset="0"/>
              </a:rPr>
              <a:t> </a:t>
            </a:r>
            <a:endParaRPr lang="en-US" sz="1000" b="1" smtClean="0">
              <a:latin typeface="Arial" charset="0"/>
              <a:cs typeface="Arial" charset="0"/>
            </a:endParaRPr>
          </a:p>
        </p:txBody>
      </p:sp>
      <p:sp>
        <p:nvSpPr>
          <p:cNvPr id="4099" name="Text Box 3"/>
          <p:cNvSpPr txBox="1">
            <a:spLocks noChangeArrowheads="1"/>
          </p:cNvSpPr>
          <p:nvPr/>
        </p:nvSpPr>
        <p:spPr bwMode="auto">
          <a:xfrm>
            <a:off x="1905000" y="441325"/>
            <a:ext cx="5559425" cy="708025"/>
          </a:xfrm>
          <a:prstGeom prst="rect">
            <a:avLst/>
          </a:prstGeom>
          <a:noFill/>
          <a:ln w="9525">
            <a:noFill/>
            <a:miter lim="800000"/>
            <a:headEnd/>
            <a:tailEnd/>
          </a:ln>
        </p:spPr>
        <p:txBody>
          <a:bodyPr wrap="none">
            <a:spAutoFit/>
          </a:bodyPr>
          <a:lstStyle/>
          <a:p>
            <a:pPr algn="ctr" eaLnBrk="0" hangingPunct="0"/>
            <a:r>
              <a:rPr lang="en-US" sz="4000" b="1" i="1"/>
              <a:t>A Typical Student Day</a:t>
            </a:r>
          </a:p>
        </p:txBody>
      </p:sp>
      <p:sp>
        <p:nvSpPr>
          <p:cNvPr id="4100" name="Text Box 4"/>
          <p:cNvSpPr txBox="1">
            <a:spLocks noChangeArrowheads="1"/>
          </p:cNvSpPr>
          <p:nvPr/>
        </p:nvSpPr>
        <p:spPr bwMode="auto">
          <a:xfrm>
            <a:off x="2727325" y="3071813"/>
            <a:ext cx="290513" cy="476250"/>
          </a:xfrm>
          <a:prstGeom prst="rect">
            <a:avLst/>
          </a:prstGeom>
          <a:noFill/>
          <a:ln w="57150">
            <a:noFill/>
            <a:miter lim="800000"/>
            <a:headEnd/>
            <a:tailEnd/>
          </a:ln>
        </p:spPr>
        <p:txBody>
          <a:bodyPr wrap="none">
            <a:spAutoFit/>
          </a:bodyPr>
          <a:lstStyle/>
          <a:p>
            <a:pPr eaLnBrk="0" hangingPunct="0">
              <a:lnSpc>
                <a:spcPct val="105000"/>
              </a:lnSpc>
              <a:buFontTx/>
              <a:buChar char="•"/>
            </a:pPr>
            <a:endParaRPr lang="en-US" sz="2400" b="1"/>
          </a:p>
        </p:txBody>
      </p:sp>
      <p:pic>
        <p:nvPicPr>
          <p:cNvPr id="3151878" name="Picture 6" descr="Untitled-1 copy"/>
          <p:cNvPicPr>
            <a:picLocks noChangeAspect="1" noChangeArrowheads="1"/>
          </p:cNvPicPr>
          <p:nvPr/>
        </p:nvPicPr>
        <p:blipFill>
          <a:blip r:embed="rId3" cstate="print"/>
          <a:srcRect/>
          <a:stretch>
            <a:fillRect/>
          </a:stretch>
        </p:blipFill>
        <p:spPr bwMode="auto">
          <a:xfrm rot="20119072">
            <a:off x="6581621" y="4577754"/>
            <a:ext cx="2025650" cy="167417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3151879" name="Picture 7" descr="PT 3"/>
          <p:cNvPicPr>
            <a:picLocks noChangeAspect="1" noChangeArrowheads="1"/>
          </p:cNvPicPr>
          <p:nvPr/>
        </p:nvPicPr>
        <p:blipFill>
          <a:blip r:embed="rId4" cstate="print"/>
          <a:srcRect l="-1245" t="-2499"/>
          <a:stretch>
            <a:fillRect/>
          </a:stretch>
        </p:blipFill>
        <p:spPr bwMode="auto">
          <a:xfrm>
            <a:off x="5643253" y="1247775"/>
            <a:ext cx="2333625" cy="157162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3151880" name="Picture 8" descr="class"/>
          <p:cNvPicPr>
            <a:picLocks noChangeAspect="1" noChangeArrowheads="1"/>
          </p:cNvPicPr>
          <p:nvPr/>
        </p:nvPicPr>
        <p:blipFill>
          <a:blip r:embed="rId5" cstate="print"/>
          <a:srcRect/>
          <a:stretch>
            <a:fillRect/>
          </a:stretch>
        </p:blipFill>
        <p:spPr bwMode="auto">
          <a:xfrm rot="957213">
            <a:off x="6530026" y="2647050"/>
            <a:ext cx="2257425" cy="1801812"/>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151877" name="Picture 5" descr="Comp Lab"/>
          <p:cNvPicPr>
            <a:picLocks noChangeAspect="1" noChangeArrowheads="1"/>
          </p:cNvPicPr>
          <p:nvPr/>
        </p:nvPicPr>
        <p:blipFill>
          <a:blip r:embed="rId6" cstate="print"/>
          <a:srcRect/>
          <a:stretch>
            <a:fillRect/>
          </a:stretch>
        </p:blipFill>
        <p:spPr bwMode="auto">
          <a:xfrm rot="21348742">
            <a:off x="4335234" y="2937975"/>
            <a:ext cx="2069962" cy="155315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p:spPr>
        <p:txBody>
          <a:bodyPr/>
          <a:lstStyle/>
          <a:p>
            <a:pPr marL="1117600" indent="-1117600" algn="l"/>
            <a:r>
              <a:rPr lang="en-US" sz="2800" smtClean="0">
                <a:latin typeface="Arial" charset="0"/>
                <a:cs typeface="Arial" charset="0"/>
              </a:rPr>
              <a:t>Selection for Military Language Training (IET) and Demographics</a:t>
            </a:r>
            <a:endParaRPr lang="en-US" sz="3600" smtClean="0">
              <a:latin typeface="Arial" charset="0"/>
              <a:cs typeface="Arial" charset="0"/>
            </a:endParaRPr>
          </a:p>
        </p:txBody>
      </p:sp>
      <p:sp>
        <p:nvSpPr>
          <p:cNvPr id="5123" name="Rectangle 3"/>
          <p:cNvSpPr>
            <a:spLocks noGrp="1" noChangeArrowheads="1"/>
          </p:cNvSpPr>
          <p:nvPr>
            <p:ph type="body" idx="1"/>
          </p:nvPr>
        </p:nvSpPr>
        <p:spPr>
          <a:xfrm>
            <a:off x="304800" y="2047875"/>
            <a:ext cx="8686800" cy="4078288"/>
          </a:xfrm>
          <a:noFill/>
        </p:spPr>
        <p:txBody>
          <a:bodyPr/>
          <a:lstStyle/>
          <a:p>
            <a:pPr>
              <a:buFont typeface="Arial" charset="0"/>
              <a:buNone/>
            </a:pPr>
            <a:r>
              <a:rPr lang="en-US" dirty="0" smtClean="0">
                <a:latin typeface="Arial" charset="0"/>
                <a:cs typeface="Arial" charset="0"/>
                <a:sym typeface="Wingdings" pitchFamily="2" charset="2"/>
              </a:rPr>
              <a:t></a:t>
            </a:r>
            <a:r>
              <a:rPr lang="en-US" sz="2800" dirty="0" smtClean="0">
                <a:latin typeface="Arial" charset="0"/>
                <a:cs typeface="Arial" charset="0"/>
              </a:rPr>
              <a:t>Recruiting</a:t>
            </a:r>
          </a:p>
          <a:p>
            <a:pPr>
              <a:spcBef>
                <a:spcPct val="40000"/>
              </a:spcBef>
              <a:buFont typeface="Arial" charset="0"/>
              <a:buNone/>
            </a:pPr>
            <a:r>
              <a:rPr lang="en-US" sz="2800" dirty="0" smtClean="0">
                <a:latin typeface="Arial" charset="0"/>
                <a:cs typeface="Arial" charset="0"/>
              </a:rPr>
              <a:t>       </a:t>
            </a:r>
            <a:r>
              <a:rPr lang="en-US" sz="2800" dirty="0" smtClean="0">
                <a:latin typeface="Arial" charset="0"/>
                <a:cs typeface="Arial" charset="0"/>
                <a:sym typeface="Wingdings" pitchFamily="2" charset="2"/>
              </a:rPr>
              <a:t></a:t>
            </a:r>
            <a:r>
              <a:rPr lang="en-US" sz="2800" dirty="0" smtClean="0">
                <a:latin typeface="Arial" charset="0"/>
                <a:cs typeface="Arial" charset="0"/>
              </a:rPr>
              <a:t>Armed Service Vocational Aptitude Battery  </a:t>
            </a:r>
          </a:p>
          <a:p>
            <a:pPr>
              <a:spcBef>
                <a:spcPct val="40000"/>
              </a:spcBef>
              <a:buFont typeface="Arial" charset="0"/>
              <a:buNone/>
            </a:pPr>
            <a:r>
              <a:rPr lang="en-US" sz="2800" dirty="0" smtClean="0">
                <a:latin typeface="Arial" charset="0"/>
                <a:cs typeface="Arial" charset="0"/>
              </a:rPr>
              <a:t>          (ASVAB)</a:t>
            </a:r>
          </a:p>
          <a:p>
            <a:pPr>
              <a:spcBef>
                <a:spcPct val="40000"/>
              </a:spcBef>
              <a:buFont typeface="Arial" charset="0"/>
              <a:buNone/>
            </a:pPr>
            <a:r>
              <a:rPr lang="en-US" sz="2800" dirty="0" smtClean="0">
                <a:latin typeface="Arial" charset="0"/>
                <a:cs typeface="Arial" charset="0"/>
              </a:rPr>
              <a:t>           </a:t>
            </a:r>
            <a:r>
              <a:rPr lang="en-US" sz="2800" dirty="0" smtClean="0">
                <a:latin typeface="Arial" charset="0"/>
                <a:cs typeface="Arial" charset="0"/>
                <a:sym typeface="Wingdings" pitchFamily="2" charset="2"/>
              </a:rPr>
              <a:t></a:t>
            </a:r>
            <a:r>
              <a:rPr lang="en-US" sz="2800" dirty="0" smtClean="0">
                <a:latin typeface="Arial" charset="0"/>
                <a:cs typeface="Arial" charset="0"/>
              </a:rPr>
              <a:t>Defense Language Aptitude Battery (DLAB)</a:t>
            </a:r>
          </a:p>
          <a:p>
            <a:pPr>
              <a:spcBef>
                <a:spcPct val="40000"/>
              </a:spcBef>
              <a:buFont typeface="Arial" charset="0"/>
              <a:buNone/>
            </a:pPr>
            <a:r>
              <a:rPr lang="en-US" sz="2800" dirty="0" smtClean="0">
                <a:latin typeface="Arial" charset="0"/>
                <a:cs typeface="Arial" charset="0"/>
              </a:rPr>
              <a:t>                 </a:t>
            </a:r>
            <a:r>
              <a:rPr lang="en-US" sz="2800" dirty="0" smtClean="0">
                <a:latin typeface="Arial" charset="0"/>
                <a:cs typeface="Arial" charset="0"/>
                <a:sym typeface="Wingdings" pitchFamily="2" charset="2"/>
              </a:rPr>
              <a:t></a:t>
            </a:r>
            <a:r>
              <a:rPr lang="en-US" sz="2800" dirty="0" smtClean="0">
                <a:latin typeface="Arial" charset="0"/>
                <a:cs typeface="Arial" charset="0"/>
              </a:rPr>
              <a:t>BASIC TRAINING</a:t>
            </a:r>
          </a:p>
          <a:p>
            <a:pPr>
              <a:spcBef>
                <a:spcPct val="40000"/>
              </a:spcBef>
              <a:buFont typeface="Arial" charset="0"/>
              <a:buNone/>
            </a:pPr>
            <a:r>
              <a:rPr lang="en-US" sz="2800" dirty="0" smtClean="0">
                <a:latin typeface="Arial" charset="0"/>
                <a:cs typeface="Arial" charset="0"/>
              </a:rPr>
              <a:t>                       </a:t>
            </a:r>
            <a:r>
              <a:rPr lang="en-US" sz="2800" dirty="0" smtClean="0">
                <a:latin typeface="Arial" charset="0"/>
                <a:cs typeface="Arial" charset="0"/>
                <a:sym typeface="Wingdings" pitchFamily="2" charset="2"/>
              </a:rPr>
              <a:t></a:t>
            </a:r>
            <a:r>
              <a:rPr lang="en-US" sz="2800" dirty="0" smtClean="0">
                <a:latin typeface="Arial" charset="0"/>
                <a:cs typeface="Arial" charset="0"/>
              </a:rPr>
              <a:t>DLIFLC</a:t>
            </a:r>
          </a:p>
          <a:p>
            <a:pPr>
              <a:spcBef>
                <a:spcPct val="40000"/>
              </a:spcBef>
              <a:buFont typeface="Arial" charset="0"/>
              <a:buNone/>
            </a:pPr>
            <a:endParaRPr lang="en-US" sz="800" dirty="0" smtClean="0">
              <a:latin typeface="Arial" charset="0"/>
              <a:cs typeface="Arial" charset="0"/>
            </a:endParaRPr>
          </a:p>
          <a:p>
            <a:r>
              <a:rPr lang="en-US" dirty="0" smtClean="0">
                <a:latin typeface="Arial" charset="0"/>
                <a:cs typeface="Arial" charset="0"/>
              </a:rPr>
              <a:t>Age, Education, Gender, Years in Service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12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1" nodeType="clickEffect">
                                  <p:stCondLst>
                                    <p:cond delay="0"/>
                                  </p:stCondLst>
                                  <p:childTnLst>
                                    <p:set>
                                      <p:cBhvr>
                                        <p:cTn id="34" dur="1" fill="hold">
                                          <p:stCondLst>
                                            <p:cond delay="0"/>
                                          </p:stCondLst>
                                        </p:cTn>
                                        <p:tgtEl>
                                          <p:spTgt spid="5123">
                                            <p:txEl>
                                              <p:pRg st="0" end="0"/>
                                            </p:txEl>
                                          </p:spTgt>
                                        </p:tgtEl>
                                        <p:attrNameLst>
                                          <p:attrName>style.visibility</p:attrName>
                                        </p:attrNameLst>
                                      </p:cBhvr>
                                      <p:to>
                                        <p:strVal val="visible"/>
                                      </p:to>
                                    </p:set>
                                    <p:animEffect transition="in" filter="slide(fromBottom)">
                                      <p:cBhvr>
                                        <p:cTn id="35" dur="500"/>
                                        <p:tgtEl>
                                          <p:spTgt spid="5123">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4" fill="hold" grpId="1" nodeType="clickEffect">
                                  <p:stCondLst>
                                    <p:cond delay="0"/>
                                  </p:stCondLst>
                                  <p:childTnLst>
                                    <p:set>
                                      <p:cBhvr>
                                        <p:cTn id="39" dur="1" fill="hold">
                                          <p:stCondLst>
                                            <p:cond delay="0"/>
                                          </p:stCondLst>
                                        </p:cTn>
                                        <p:tgtEl>
                                          <p:spTgt spid="5123">
                                            <p:txEl>
                                              <p:pRg st="1" end="1"/>
                                            </p:txEl>
                                          </p:spTgt>
                                        </p:tgtEl>
                                        <p:attrNameLst>
                                          <p:attrName>style.visibility</p:attrName>
                                        </p:attrNameLst>
                                      </p:cBhvr>
                                      <p:to>
                                        <p:strVal val="visible"/>
                                      </p:to>
                                    </p:set>
                                    <p:animEffect transition="in" filter="slide(fromBottom)">
                                      <p:cBhvr>
                                        <p:cTn id="40" dur="500"/>
                                        <p:tgtEl>
                                          <p:spTgt spid="5123">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2" presetClass="entr" presetSubtype="4" fill="hold" grpId="1" nodeType="clickEffect">
                                  <p:stCondLst>
                                    <p:cond delay="0"/>
                                  </p:stCondLst>
                                  <p:childTnLst>
                                    <p:set>
                                      <p:cBhvr>
                                        <p:cTn id="44" dur="1" fill="hold">
                                          <p:stCondLst>
                                            <p:cond delay="0"/>
                                          </p:stCondLst>
                                        </p:cTn>
                                        <p:tgtEl>
                                          <p:spTgt spid="5123">
                                            <p:txEl>
                                              <p:pRg st="2" end="2"/>
                                            </p:txEl>
                                          </p:spTgt>
                                        </p:tgtEl>
                                        <p:attrNameLst>
                                          <p:attrName>style.visibility</p:attrName>
                                        </p:attrNameLst>
                                      </p:cBhvr>
                                      <p:to>
                                        <p:strVal val="visible"/>
                                      </p:to>
                                    </p:set>
                                    <p:animEffect transition="in" filter="slide(fromBottom)">
                                      <p:cBhvr>
                                        <p:cTn id="45" dur="500"/>
                                        <p:tgtEl>
                                          <p:spTgt spid="5123">
                                            <p:txEl>
                                              <p:pRg st="2" end="2"/>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2" presetClass="entr" presetSubtype="4" fill="hold" grpId="1" nodeType="clickEffect">
                                  <p:stCondLst>
                                    <p:cond delay="0"/>
                                  </p:stCondLst>
                                  <p:childTnLst>
                                    <p:set>
                                      <p:cBhvr>
                                        <p:cTn id="49" dur="1" fill="hold">
                                          <p:stCondLst>
                                            <p:cond delay="0"/>
                                          </p:stCondLst>
                                        </p:cTn>
                                        <p:tgtEl>
                                          <p:spTgt spid="5123">
                                            <p:txEl>
                                              <p:pRg st="3" end="3"/>
                                            </p:txEl>
                                          </p:spTgt>
                                        </p:tgtEl>
                                        <p:attrNameLst>
                                          <p:attrName>style.visibility</p:attrName>
                                        </p:attrNameLst>
                                      </p:cBhvr>
                                      <p:to>
                                        <p:strVal val="visible"/>
                                      </p:to>
                                    </p:set>
                                    <p:animEffect transition="in" filter="slide(fromBottom)">
                                      <p:cBhvr>
                                        <p:cTn id="50" dur="500"/>
                                        <p:tgtEl>
                                          <p:spTgt spid="5123">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4" fill="hold" grpId="1" nodeType="clickEffect">
                                  <p:stCondLst>
                                    <p:cond delay="0"/>
                                  </p:stCondLst>
                                  <p:childTnLst>
                                    <p:set>
                                      <p:cBhvr>
                                        <p:cTn id="54" dur="1" fill="hold">
                                          <p:stCondLst>
                                            <p:cond delay="0"/>
                                          </p:stCondLst>
                                        </p:cTn>
                                        <p:tgtEl>
                                          <p:spTgt spid="5123">
                                            <p:txEl>
                                              <p:pRg st="4" end="4"/>
                                            </p:txEl>
                                          </p:spTgt>
                                        </p:tgtEl>
                                        <p:attrNameLst>
                                          <p:attrName>style.visibility</p:attrName>
                                        </p:attrNameLst>
                                      </p:cBhvr>
                                      <p:to>
                                        <p:strVal val="visible"/>
                                      </p:to>
                                    </p:set>
                                    <p:animEffect transition="in" filter="slide(fromBottom)">
                                      <p:cBhvr>
                                        <p:cTn id="55" dur="500"/>
                                        <p:tgtEl>
                                          <p:spTgt spid="5123">
                                            <p:txEl>
                                              <p:pRg st="4" end="4"/>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2" presetClass="entr" presetSubtype="4" fill="hold" grpId="1" nodeType="clickEffect">
                                  <p:stCondLst>
                                    <p:cond delay="0"/>
                                  </p:stCondLst>
                                  <p:childTnLst>
                                    <p:set>
                                      <p:cBhvr>
                                        <p:cTn id="59" dur="1" fill="hold">
                                          <p:stCondLst>
                                            <p:cond delay="0"/>
                                          </p:stCondLst>
                                        </p:cTn>
                                        <p:tgtEl>
                                          <p:spTgt spid="5123">
                                            <p:txEl>
                                              <p:pRg st="5" end="5"/>
                                            </p:txEl>
                                          </p:spTgt>
                                        </p:tgtEl>
                                        <p:attrNameLst>
                                          <p:attrName>style.visibility</p:attrName>
                                        </p:attrNameLst>
                                      </p:cBhvr>
                                      <p:to>
                                        <p:strVal val="visible"/>
                                      </p:to>
                                    </p:set>
                                    <p:animEffect transition="in" filter="slide(fromBottom)">
                                      <p:cBhvr>
                                        <p:cTn id="60" dur="500"/>
                                        <p:tgtEl>
                                          <p:spTgt spid="5123">
                                            <p:txEl>
                                              <p:pRg st="5" end="5"/>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2" presetClass="entr" presetSubtype="4" fill="hold" grpId="1" nodeType="clickEffect">
                                  <p:stCondLst>
                                    <p:cond delay="0"/>
                                  </p:stCondLst>
                                  <p:childTnLst>
                                    <p:set>
                                      <p:cBhvr>
                                        <p:cTn id="64" dur="1" fill="hold">
                                          <p:stCondLst>
                                            <p:cond delay="0"/>
                                          </p:stCondLst>
                                        </p:cTn>
                                        <p:tgtEl>
                                          <p:spTgt spid="5123">
                                            <p:txEl>
                                              <p:pRg st="7" end="7"/>
                                            </p:txEl>
                                          </p:spTgt>
                                        </p:tgtEl>
                                        <p:attrNameLst>
                                          <p:attrName>style.visibility</p:attrName>
                                        </p:attrNameLst>
                                      </p:cBhvr>
                                      <p:to>
                                        <p:strVal val="visible"/>
                                      </p:to>
                                    </p:set>
                                    <p:animEffect transition="in" filter="slide(fromBottom)">
                                      <p:cBhvr>
                                        <p:cTn id="65" dur="500"/>
                                        <p:tgtEl>
                                          <p:spTgt spid="51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P spid="5123"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txBox="1">
            <a:spLocks noGrp="1"/>
          </p:cNvSpPr>
          <p:nvPr/>
        </p:nvSpPr>
        <p:spPr bwMode="auto">
          <a:xfrm>
            <a:off x="0" y="6553200"/>
            <a:ext cx="381000" cy="304800"/>
          </a:xfrm>
          <a:prstGeom prst="rect">
            <a:avLst/>
          </a:prstGeom>
          <a:noFill/>
          <a:ln w="9525">
            <a:noFill/>
            <a:miter lim="800000"/>
            <a:headEnd/>
            <a:tailEnd/>
          </a:ln>
        </p:spPr>
        <p:txBody>
          <a:bodyPr/>
          <a:lstStyle/>
          <a:p>
            <a:pPr algn="r"/>
            <a:fld id="{EEFB72D4-E1FB-44D9-AA73-8F5CFF5AA5BF}" type="slidenum">
              <a:rPr lang="en-US" sz="1200" b="1">
                <a:solidFill>
                  <a:srgbClr val="FFCC00"/>
                </a:solidFill>
              </a:rPr>
              <a:pPr algn="r"/>
              <a:t>5</a:t>
            </a:fld>
            <a:endParaRPr lang="en-US" sz="1200" b="1">
              <a:solidFill>
                <a:srgbClr val="FFCC00"/>
              </a:solidFill>
            </a:endParaRPr>
          </a:p>
        </p:txBody>
      </p:sp>
      <p:sp>
        <p:nvSpPr>
          <p:cNvPr id="6147" name="Rectangle 2"/>
          <p:cNvSpPr>
            <a:spLocks noGrp="1" noChangeArrowheads="1"/>
          </p:cNvSpPr>
          <p:nvPr>
            <p:ph type="title" idx="4294967295"/>
          </p:nvPr>
        </p:nvSpPr>
        <p:spPr/>
        <p:txBody>
          <a:bodyPr/>
          <a:lstStyle/>
          <a:p>
            <a:r>
              <a:rPr lang="en-US" smtClean="0">
                <a:latin typeface="Arial" charset="0"/>
                <a:cs typeface="Arial" charset="0"/>
              </a:rPr>
              <a:t>Operational DLAB</a:t>
            </a:r>
          </a:p>
        </p:txBody>
      </p:sp>
      <p:sp>
        <p:nvSpPr>
          <p:cNvPr id="6148" name="Rectangle 3"/>
          <p:cNvSpPr>
            <a:spLocks noGrp="1" noChangeArrowheads="1"/>
          </p:cNvSpPr>
          <p:nvPr>
            <p:ph type="body" idx="4294967295"/>
          </p:nvPr>
        </p:nvSpPr>
        <p:spPr/>
        <p:txBody>
          <a:bodyPr/>
          <a:lstStyle/>
          <a:p>
            <a:r>
              <a:rPr lang="en-US" smtClean="0"/>
              <a:t>Multiple Choice Test, ~90 minutes</a:t>
            </a:r>
          </a:p>
          <a:p>
            <a:r>
              <a:rPr lang="en-US" smtClean="0"/>
              <a:t>Range 0-164, mean 100, SD 15</a:t>
            </a:r>
          </a:p>
          <a:p>
            <a:r>
              <a:rPr lang="en-US" smtClean="0"/>
              <a:t>Four parts</a:t>
            </a:r>
          </a:p>
          <a:p>
            <a:pPr lvl="1"/>
            <a:r>
              <a:rPr lang="en-US" smtClean="0"/>
              <a:t>Bio data</a:t>
            </a:r>
          </a:p>
          <a:p>
            <a:pPr lvl="1"/>
            <a:r>
              <a:rPr lang="en-US" smtClean="0"/>
              <a:t>Spoken stress</a:t>
            </a:r>
          </a:p>
          <a:p>
            <a:pPr lvl="1"/>
            <a:r>
              <a:rPr lang="en-US" smtClean="0"/>
              <a:t>Deductive rule application</a:t>
            </a:r>
          </a:p>
          <a:p>
            <a:pPr lvl="1"/>
            <a:r>
              <a:rPr lang="en-US" smtClean="0"/>
              <a:t>Inductive pattern application</a:t>
            </a:r>
          </a:p>
          <a:p>
            <a:pPr lvl="2">
              <a:buFont typeface="Arial" charset="0"/>
              <a:buNone/>
            </a:pP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p:spPr>
        <p:txBody>
          <a:bodyPr/>
          <a:lstStyle/>
          <a:p>
            <a:r>
              <a:rPr lang="en-US" smtClean="0">
                <a:latin typeface="Arial" charset="0"/>
                <a:cs typeface="Arial" charset="0"/>
              </a:rPr>
              <a:t>Part I of the Test</a:t>
            </a:r>
          </a:p>
        </p:txBody>
      </p:sp>
      <p:sp>
        <p:nvSpPr>
          <p:cNvPr id="7171" name="Rectangle 3"/>
          <p:cNvSpPr>
            <a:spLocks noChangeArrowheads="1"/>
          </p:cNvSpPr>
          <p:nvPr/>
        </p:nvSpPr>
        <p:spPr bwMode="auto">
          <a:xfrm>
            <a:off x="609600" y="1676400"/>
            <a:ext cx="8153400" cy="4760913"/>
          </a:xfrm>
          <a:prstGeom prst="rect">
            <a:avLst/>
          </a:prstGeom>
          <a:noFill/>
          <a:ln w="9525">
            <a:noFill/>
            <a:miter lim="800000"/>
            <a:headEnd/>
            <a:tailEnd/>
          </a:ln>
        </p:spPr>
        <p:txBody>
          <a:bodyPr anchor="ctr">
            <a:spAutoFit/>
          </a:bodyPr>
          <a:lstStyle/>
          <a:p>
            <a:pPr indent="457200"/>
            <a:r>
              <a:rPr lang="en-US" b="1"/>
              <a:t>Do you remember what adjectives and nouns are?</a:t>
            </a:r>
          </a:p>
          <a:p>
            <a:pPr indent="457200"/>
            <a:r>
              <a:rPr lang="en-US" b="1"/>
              <a:t>Adjectives say something about the nouns that they modify.</a:t>
            </a:r>
          </a:p>
          <a:p>
            <a:pPr indent="457200" algn="ctr"/>
            <a:endParaRPr lang="en-US" b="1"/>
          </a:p>
          <a:p>
            <a:pPr indent="457200" algn="ctr"/>
            <a:r>
              <a:rPr lang="en-US" b="1" u="sng"/>
              <a:t>Examples of Nouns and Adjectives</a:t>
            </a:r>
          </a:p>
          <a:p>
            <a:pPr indent="457200" algn="ctr"/>
            <a:r>
              <a:rPr lang="en-US" b="1" u="sng"/>
              <a:t>Adjective</a:t>
            </a:r>
            <a:r>
              <a:rPr lang="en-US" b="1"/>
              <a:t>			</a:t>
            </a:r>
            <a:r>
              <a:rPr lang="en-US" b="1" u="sng"/>
              <a:t>Noun</a:t>
            </a:r>
          </a:p>
          <a:p>
            <a:pPr indent="457200"/>
            <a:r>
              <a:rPr lang="en-US" b="1"/>
              <a:t>			fast		              car</a:t>
            </a:r>
          </a:p>
          <a:p>
            <a:pPr indent="457200"/>
            <a:r>
              <a:rPr lang="en-US" b="1"/>
              <a:t>			comfortable               	sofa</a:t>
            </a:r>
          </a:p>
          <a:p>
            <a:pPr indent="457200"/>
            <a:r>
              <a:rPr lang="en-US" b="1"/>
              <a:t>			warm			coffee</a:t>
            </a:r>
          </a:p>
          <a:p>
            <a:pPr indent="457200"/>
            <a:r>
              <a:rPr lang="en-US" b="1"/>
              <a:t>			cheap			tickets</a:t>
            </a:r>
          </a:p>
          <a:p>
            <a:pPr indent="457200"/>
            <a:r>
              <a:rPr lang="en-US" b="1"/>
              <a:t>			long 			trip</a:t>
            </a:r>
          </a:p>
          <a:p>
            <a:pPr indent="457200" algn="ctr"/>
            <a:r>
              <a:rPr lang="en-US" b="1"/>
              <a:t> </a:t>
            </a:r>
          </a:p>
          <a:p>
            <a:pPr indent="457200"/>
            <a:r>
              <a:rPr lang="en-US" b="1"/>
              <a:t>In the new language you will learn, adjectives and nouns will be almost exactly like those in English with one important difference:  </a:t>
            </a:r>
          </a:p>
          <a:p>
            <a:pPr indent="457200">
              <a:buFontTx/>
              <a:buChar char="•"/>
            </a:pPr>
            <a:r>
              <a:rPr lang="en-US" b="1"/>
              <a:t>  All of the adjectives will start and end with the letter "a." </a:t>
            </a:r>
          </a:p>
          <a:p>
            <a:pPr indent="457200">
              <a:buFontTx/>
              <a:buChar char="•"/>
            </a:pPr>
            <a:r>
              <a:rPr lang="en-US" b="1"/>
              <a:t>  All nouns will start and end with the letter "o."</a:t>
            </a:r>
          </a:p>
          <a:p>
            <a:pPr indent="457200"/>
            <a:r>
              <a:rPr lang="en-US" b="1"/>
              <a:t>The spelling of some words will be adjusted slightly in the new language because of the added letters at the end.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p:spPr>
        <p:txBody>
          <a:bodyPr/>
          <a:lstStyle/>
          <a:p>
            <a:r>
              <a:rPr lang="en-US" smtClean="0">
                <a:latin typeface="Arial" charset="0"/>
                <a:cs typeface="Arial" charset="0"/>
              </a:rPr>
              <a:t>(continued)</a:t>
            </a:r>
          </a:p>
        </p:txBody>
      </p:sp>
      <p:sp>
        <p:nvSpPr>
          <p:cNvPr id="8195" name="Rectangle 3"/>
          <p:cNvSpPr>
            <a:spLocks noChangeArrowheads="1"/>
          </p:cNvSpPr>
          <p:nvPr/>
        </p:nvSpPr>
        <p:spPr bwMode="auto">
          <a:xfrm>
            <a:off x="225425" y="1668463"/>
            <a:ext cx="8350250" cy="3662362"/>
          </a:xfrm>
          <a:prstGeom prst="rect">
            <a:avLst/>
          </a:prstGeom>
          <a:noFill/>
          <a:ln w="9525">
            <a:noFill/>
            <a:miter lim="800000"/>
            <a:headEnd/>
            <a:tailEnd/>
          </a:ln>
        </p:spPr>
        <p:txBody>
          <a:bodyPr anchor="ctr">
            <a:spAutoFit/>
          </a:bodyPr>
          <a:lstStyle/>
          <a:p>
            <a:r>
              <a:rPr lang="en-US" b="1"/>
              <a:t>			afasta  ocaro </a:t>
            </a:r>
            <a:endParaRPr lang="en-US"/>
          </a:p>
          <a:p>
            <a:r>
              <a:rPr lang="en-US" b="1"/>
              <a:t>			acomfortabla osofo </a:t>
            </a:r>
            <a:endParaRPr lang="en-US"/>
          </a:p>
          <a:p>
            <a:r>
              <a:rPr lang="en-US" b="1"/>
              <a:t>			awarma ocoffo</a:t>
            </a:r>
          </a:p>
          <a:p>
            <a:r>
              <a:rPr lang="en-US" b="1"/>
              <a:t>			acheapa</a:t>
            </a:r>
            <a:r>
              <a:rPr lang="en-US"/>
              <a:t>  </a:t>
            </a:r>
            <a:r>
              <a:rPr lang="en-US" b="1"/>
              <a:t>oticketso</a:t>
            </a:r>
          </a:p>
          <a:p>
            <a:r>
              <a:rPr lang="en-US" b="1"/>
              <a:t>			alonga otripo</a:t>
            </a:r>
          </a:p>
          <a:p>
            <a:endParaRPr lang="en-US" b="1"/>
          </a:p>
          <a:p>
            <a:r>
              <a:rPr lang="en-US" b="1"/>
              <a:t>For example "warm day" would be "awarma odayo" in the new language. </a:t>
            </a:r>
          </a:p>
          <a:p>
            <a:endParaRPr lang="en-US" b="1"/>
          </a:p>
          <a:p>
            <a:r>
              <a:rPr lang="en-US" b="1"/>
              <a:t>The multiple choice test below will measure your ability to apply the </a:t>
            </a:r>
          </a:p>
          <a:p>
            <a:r>
              <a:rPr lang="en-US" b="1"/>
              <a:t>rules and translate from English into the new language.</a:t>
            </a:r>
          </a:p>
          <a:p>
            <a:endParaRPr lang="en-US" b="1"/>
          </a:p>
          <a:p>
            <a:r>
              <a:rPr lang="en-US" b="1"/>
              <a:t>First look at the English adjective and noun and then choose the correct </a:t>
            </a:r>
          </a:p>
          <a:p>
            <a:r>
              <a:rPr lang="en-US" b="1"/>
              <a:t>translation by choosing the correct translation A, B, C, D with your mouse.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p:spPr>
        <p:txBody>
          <a:bodyPr/>
          <a:lstStyle/>
          <a:p>
            <a:r>
              <a:rPr lang="en-US" smtClean="0">
                <a:latin typeface="Arial" charset="0"/>
                <a:cs typeface="Arial" charset="0"/>
              </a:rPr>
              <a:t>Begin Part I</a:t>
            </a:r>
          </a:p>
        </p:txBody>
      </p:sp>
      <p:sp>
        <p:nvSpPr>
          <p:cNvPr id="9219" name="Rectangle 3"/>
          <p:cNvSpPr>
            <a:spLocks noGrp="1" noChangeArrowheads="1"/>
          </p:cNvSpPr>
          <p:nvPr>
            <p:ph type="body" idx="1"/>
          </p:nvPr>
        </p:nvSpPr>
        <p:spPr>
          <a:xfrm>
            <a:off x="1371600" y="1752600"/>
            <a:ext cx="6629400" cy="4830763"/>
          </a:xfrm>
          <a:noFill/>
        </p:spPr>
        <p:txBody>
          <a:bodyPr/>
          <a:lstStyle/>
          <a:p>
            <a:pPr>
              <a:lnSpc>
                <a:spcPct val="80000"/>
              </a:lnSpc>
              <a:buFont typeface="Arial" charset="0"/>
              <a:buNone/>
            </a:pPr>
            <a:r>
              <a:rPr lang="en-US" sz="2800" smtClean="0"/>
              <a:t>1.  cold day</a:t>
            </a:r>
          </a:p>
          <a:p>
            <a:pPr>
              <a:lnSpc>
                <a:spcPct val="80000"/>
              </a:lnSpc>
              <a:buFont typeface="Arial" charset="0"/>
              <a:buNone/>
            </a:pPr>
            <a:r>
              <a:rPr lang="en-US" sz="2800" smtClean="0"/>
              <a:t>	A</a:t>
            </a:r>
            <a:r>
              <a:rPr lang="en-US" sz="2800" b="1" smtClean="0"/>
              <a:t>.  </a:t>
            </a:r>
            <a:r>
              <a:rPr lang="en-US" sz="2800" smtClean="0"/>
              <a:t>icoldi adaya </a:t>
            </a:r>
          </a:p>
          <a:p>
            <a:pPr>
              <a:lnSpc>
                <a:spcPct val="80000"/>
              </a:lnSpc>
              <a:buFont typeface="Arial" charset="0"/>
              <a:buNone/>
            </a:pPr>
            <a:r>
              <a:rPr lang="en-US" sz="2800" smtClean="0"/>
              <a:t>	B.  acolda odayo</a:t>
            </a:r>
          </a:p>
          <a:p>
            <a:pPr>
              <a:lnSpc>
                <a:spcPct val="80000"/>
              </a:lnSpc>
              <a:buFont typeface="Arial" charset="0"/>
              <a:buNone/>
            </a:pPr>
            <a:r>
              <a:rPr lang="en-US" sz="2800" smtClean="0"/>
              <a:t>	C.  idoldi okayo</a:t>
            </a:r>
          </a:p>
          <a:p>
            <a:pPr>
              <a:lnSpc>
                <a:spcPct val="80000"/>
              </a:lnSpc>
              <a:buFont typeface="Arial" charset="0"/>
              <a:buNone/>
            </a:pPr>
            <a:r>
              <a:rPr lang="en-US" sz="2800" smtClean="0"/>
              <a:t>	D.  ekeyo odoldo </a:t>
            </a:r>
          </a:p>
          <a:p>
            <a:pPr>
              <a:lnSpc>
                <a:spcPct val="80000"/>
              </a:lnSpc>
              <a:buFont typeface="Arial" charset="0"/>
              <a:buNone/>
            </a:pPr>
            <a:endParaRPr lang="en-US" sz="2800" smtClean="0"/>
          </a:p>
          <a:p>
            <a:pPr>
              <a:lnSpc>
                <a:spcPct val="80000"/>
              </a:lnSpc>
              <a:buFont typeface="Arial" charset="0"/>
              <a:buNone/>
            </a:pPr>
            <a:r>
              <a:rPr lang="en-US" sz="2800" smtClean="0"/>
              <a:t>2. warm coat</a:t>
            </a:r>
          </a:p>
          <a:p>
            <a:pPr>
              <a:lnSpc>
                <a:spcPct val="80000"/>
              </a:lnSpc>
              <a:buFont typeface="Arial" charset="0"/>
              <a:buNone/>
            </a:pPr>
            <a:r>
              <a:rPr lang="en-US" sz="2800" smtClean="0"/>
              <a:t>	A. awarma ocoato</a:t>
            </a:r>
          </a:p>
          <a:p>
            <a:pPr>
              <a:lnSpc>
                <a:spcPct val="80000"/>
              </a:lnSpc>
              <a:buFont typeface="Arial" charset="0"/>
              <a:buNone/>
            </a:pPr>
            <a:r>
              <a:rPr lang="en-US" sz="2800" smtClean="0"/>
              <a:t>	B. owarmo acoata</a:t>
            </a:r>
          </a:p>
          <a:p>
            <a:pPr>
              <a:lnSpc>
                <a:spcPct val="80000"/>
              </a:lnSpc>
              <a:buFont typeface="Arial" charset="0"/>
              <a:buNone/>
            </a:pPr>
            <a:r>
              <a:rPr lang="en-US" sz="2800" smtClean="0"/>
              <a:t>	C. iwarmi icoati </a:t>
            </a:r>
          </a:p>
          <a:p>
            <a:pPr>
              <a:lnSpc>
                <a:spcPct val="80000"/>
              </a:lnSpc>
              <a:buFont typeface="Arial" charset="0"/>
              <a:buNone/>
            </a:pPr>
            <a:r>
              <a:rPr lang="en-US" sz="2800" smtClean="0"/>
              <a:t>	D. icoati iwarmi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p:spPr>
        <p:txBody>
          <a:bodyPr/>
          <a:lstStyle/>
          <a:p>
            <a:r>
              <a:rPr lang="en-US" smtClean="0">
                <a:latin typeface="Arial" charset="0"/>
                <a:cs typeface="Arial" charset="0"/>
              </a:rPr>
              <a:t>Part II of the test </a:t>
            </a:r>
          </a:p>
        </p:txBody>
      </p:sp>
      <p:sp>
        <p:nvSpPr>
          <p:cNvPr id="10243" name="Rectangle 3"/>
          <p:cNvSpPr>
            <a:spLocks noGrp="1" noChangeArrowheads="1"/>
          </p:cNvSpPr>
          <p:nvPr>
            <p:ph type="body" idx="1"/>
          </p:nvPr>
        </p:nvSpPr>
        <p:spPr>
          <a:xfrm>
            <a:off x="457200" y="1676400"/>
            <a:ext cx="8229600" cy="4830763"/>
          </a:xfrm>
          <a:noFill/>
        </p:spPr>
        <p:txBody>
          <a:bodyPr/>
          <a:lstStyle/>
          <a:p>
            <a:pPr>
              <a:lnSpc>
                <a:spcPct val="90000"/>
              </a:lnSpc>
            </a:pPr>
            <a:r>
              <a:rPr lang="en-US" sz="2400" smtClean="0"/>
              <a:t>All the test questions so far have consisted of an adjective and a noun.  In the next section your task will be translate whole sentences that include an verb.  A verb is a word like buy, drink, sit, wear.</a:t>
            </a:r>
          </a:p>
          <a:p>
            <a:pPr>
              <a:lnSpc>
                <a:spcPct val="90000"/>
              </a:lnSpc>
            </a:pPr>
            <a:r>
              <a:rPr lang="en-US" sz="2400" smtClean="0"/>
              <a:t>In addition to the other rules for the first part of the test, there is another rule for verbs. </a:t>
            </a:r>
          </a:p>
          <a:p>
            <a:pPr lvl="1">
              <a:lnSpc>
                <a:spcPct val="120000"/>
              </a:lnSpc>
            </a:pPr>
            <a:r>
              <a:rPr lang="en-US" sz="2000" smtClean="0"/>
              <a:t>All verbs begin and end with an "i".</a:t>
            </a:r>
          </a:p>
          <a:p>
            <a:pPr lvl="1">
              <a:lnSpc>
                <a:spcPct val="120000"/>
              </a:lnSpc>
            </a:pPr>
            <a:r>
              <a:rPr lang="en-US" sz="2000" smtClean="0"/>
              <a:t>The other two rules are still in force--that adjectives begin and end with "a" and nouns begin and end with "o."</a:t>
            </a:r>
          </a:p>
          <a:p>
            <a:pPr>
              <a:lnSpc>
                <a:spcPct val="90000"/>
              </a:lnSpc>
            </a:pPr>
            <a:r>
              <a:rPr lang="en-US" sz="2400" smtClean="0"/>
              <a:t>Don't worry about the words like "a", "the", "on"--they are ignored and not translated in the new language.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7496</TotalTime>
  <Words>1440</Words>
  <Application>Microsoft Office PowerPoint</Application>
  <PresentationFormat>On-screen Show (4:3)</PresentationFormat>
  <Paragraphs>276</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   Selecting Students for Success:  DLAB and DLAB2   </vt:lpstr>
      <vt:lpstr>Presentation Outline</vt:lpstr>
      <vt:lpstr>Slide 3</vt:lpstr>
      <vt:lpstr>Selection for Military Language Training (IET) and Demographics</vt:lpstr>
      <vt:lpstr>Operational DLAB</vt:lpstr>
      <vt:lpstr>Part I of the Test</vt:lpstr>
      <vt:lpstr>(continued)</vt:lpstr>
      <vt:lpstr>Begin Part I</vt:lpstr>
      <vt:lpstr>Part II of the test </vt:lpstr>
      <vt:lpstr>Slide 10</vt:lpstr>
      <vt:lpstr>Begin Part II</vt:lpstr>
      <vt:lpstr>Part III</vt:lpstr>
      <vt:lpstr>DLIFLC Program Data</vt:lpstr>
      <vt:lpstr>Revision of DLAB</vt:lpstr>
      <vt:lpstr>Project Goals</vt:lpstr>
      <vt:lpstr>DLAB 2 Project Timeline</vt:lpstr>
      <vt:lpstr>Three categories of predictors</vt:lpstr>
      <vt:lpstr>Cognitive &amp; Perceptual Abilities</vt:lpstr>
      <vt:lpstr>Personality Traits</vt:lpstr>
      <vt:lpstr>Motivation &amp; Learning Beliefs</vt:lpstr>
      <vt:lpstr>Additional Information</vt:lpstr>
      <vt:lpstr>Field-Testing at DLI</vt:lpstr>
      <vt:lpstr>Criterion Measures</vt:lpstr>
      <vt:lpstr>Next Steps</vt:lpstr>
      <vt:lpstr>For more information…</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 Army</dc:creator>
  <cp:lastModifiedBy>Shannon</cp:lastModifiedBy>
  <cp:revision>39</cp:revision>
  <dcterms:created xsi:type="dcterms:W3CDTF">2010-02-26T19:40:50Z</dcterms:created>
  <dcterms:modified xsi:type="dcterms:W3CDTF">2010-05-25T10:46:01Z</dcterms:modified>
</cp:coreProperties>
</file>