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hidden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4" autoAdjust="0"/>
    <p:restoredTop sz="59615" autoAdjust="0"/>
  </p:normalViewPr>
  <p:slideViewPr>
    <p:cSldViewPr snapToGrid="0" snapToObjects="1">
      <p:cViewPr varScale="1">
        <p:scale>
          <a:sx n="42" d="100"/>
          <a:sy n="42" d="100"/>
        </p:scale>
        <p:origin x="-131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>
        <p:scale>
          <a:sx n="218" d="100"/>
          <a:sy n="218" d="100"/>
        </p:scale>
        <p:origin x="-992" y="-8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E541A6-2B17-2F40-AA20-95E58E56452F}" type="datetimeFigureOut">
              <a:rPr lang="da-DK" smtClean="0"/>
              <a:t>06-05-2014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2F6BC-4F7A-E340-93EE-2548F2FFF29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704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1400" dirty="0" smtClean="0"/>
              <a:t>1)The </a:t>
            </a:r>
            <a:r>
              <a:rPr lang="da-DK" sz="1400" dirty="0" err="1" smtClean="0"/>
              <a:t>theme</a:t>
            </a:r>
            <a:r>
              <a:rPr lang="da-DK" sz="1400" dirty="0" smtClean="0"/>
              <a:t> of </a:t>
            </a:r>
            <a:r>
              <a:rPr lang="da-DK" sz="1400" dirty="0" err="1" smtClean="0"/>
              <a:t>this</a:t>
            </a:r>
            <a:r>
              <a:rPr lang="da-DK" sz="1400" dirty="0" smtClean="0"/>
              <a:t> </a:t>
            </a:r>
            <a:r>
              <a:rPr lang="da-DK" sz="1400" dirty="0" err="1" smtClean="0"/>
              <a:t>conf</a:t>
            </a:r>
            <a:r>
              <a:rPr lang="da-DK" sz="1400" dirty="0" smtClean="0"/>
              <a:t> is </a:t>
            </a:r>
            <a:r>
              <a:rPr lang="da-DK" sz="1400" dirty="0" err="1" smtClean="0"/>
              <a:t>partnerships</a:t>
            </a:r>
            <a:r>
              <a:rPr lang="da-DK" sz="1400" dirty="0" smtClean="0"/>
              <a:t> and the </a:t>
            </a:r>
            <a:r>
              <a:rPr lang="da-DK" sz="1400" dirty="0" err="1" smtClean="0"/>
              <a:t>partnerships</a:t>
            </a:r>
            <a:r>
              <a:rPr lang="da-DK" sz="1400" dirty="0" smtClean="0"/>
              <a:t> </a:t>
            </a:r>
            <a:r>
              <a:rPr lang="da-DK" sz="1400" dirty="0" err="1" smtClean="0"/>
              <a:t>I’m</a:t>
            </a:r>
            <a:r>
              <a:rPr lang="da-DK" sz="1400" dirty="0" smtClean="0"/>
              <a:t> </a:t>
            </a:r>
            <a:r>
              <a:rPr lang="da-DK" sz="1400" dirty="0" err="1" smtClean="0"/>
              <a:t>going</a:t>
            </a:r>
            <a:r>
              <a:rPr lang="da-DK" sz="1400" dirty="0" smtClean="0"/>
              <a:t> to talk </a:t>
            </a:r>
            <a:r>
              <a:rPr lang="da-DK" sz="1400" dirty="0" err="1" smtClean="0"/>
              <a:t>about</a:t>
            </a:r>
            <a:r>
              <a:rPr lang="da-DK" sz="1400" dirty="0" smtClean="0"/>
              <a:t> </a:t>
            </a:r>
            <a:r>
              <a:rPr lang="da-DK" sz="1400" dirty="0" err="1" smtClean="0"/>
              <a:t>are</a:t>
            </a:r>
            <a:r>
              <a:rPr lang="da-DK" sz="1400" dirty="0" smtClean="0"/>
              <a:t> </a:t>
            </a:r>
            <a:r>
              <a:rPr lang="da-DK" sz="1400" dirty="0" err="1" smtClean="0"/>
              <a:t>those</a:t>
            </a:r>
            <a:r>
              <a:rPr lang="da-DK" sz="1400" dirty="0" smtClean="0"/>
              <a:t> </a:t>
            </a:r>
            <a:r>
              <a:rPr lang="da-DK" sz="1400" dirty="0" err="1" smtClean="0"/>
              <a:t>being</a:t>
            </a:r>
            <a:r>
              <a:rPr lang="da-DK" sz="1400" dirty="0" smtClean="0"/>
              <a:t> </a:t>
            </a:r>
            <a:r>
              <a:rPr lang="da-DK" sz="1400" dirty="0" err="1" smtClean="0"/>
              <a:t>forged</a:t>
            </a:r>
            <a:r>
              <a:rPr lang="da-DK" sz="1400" dirty="0" smtClean="0"/>
              <a:t> at the RDMA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between</a:t>
            </a:r>
            <a:r>
              <a:rPr lang="da-DK" sz="1400" baseline="0" dirty="0" smtClean="0"/>
              <a:t> the </a:t>
            </a:r>
            <a:r>
              <a:rPr lang="da-DK" sz="1400" baseline="0" dirty="0" err="1" smtClean="0"/>
              <a:t>various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depts</a:t>
            </a:r>
            <a:r>
              <a:rPr lang="da-DK" sz="1400" baseline="0" dirty="0" smtClean="0"/>
              <a:t>. The </a:t>
            </a:r>
            <a:r>
              <a:rPr lang="da-DK" sz="1400" baseline="0" dirty="0" err="1" smtClean="0"/>
              <a:t>partnerships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involve</a:t>
            </a:r>
            <a:r>
              <a:rPr lang="da-DK" sz="1400" baseline="0" dirty="0" smtClean="0"/>
              <a:t> more and more </a:t>
            </a:r>
            <a:r>
              <a:rPr lang="da-DK" sz="1400" baseline="0" dirty="0" err="1" smtClean="0"/>
              <a:t>interdisciplinary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teaching</a:t>
            </a:r>
            <a:r>
              <a:rPr lang="da-DK" sz="1400" baseline="0" dirty="0" smtClean="0"/>
              <a:t> and </a:t>
            </a:r>
            <a:r>
              <a:rPr lang="da-DK" sz="1400" baseline="0" dirty="0" err="1" smtClean="0"/>
              <a:t>curricular</a:t>
            </a:r>
            <a:r>
              <a:rPr lang="da-DK" sz="1400" baseline="0" dirty="0" smtClean="0"/>
              <a:t> integration</a:t>
            </a:r>
          </a:p>
          <a:p>
            <a:endParaRPr lang="da-DK" sz="1400" baseline="0" dirty="0" smtClean="0"/>
          </a:p>
          <a:p>
            <a:r>
              <a:rPr lang="da-DK" sz="1400" baseline="0" dirty="0" smtClean="0"/>
              <a:t>2)This trend </a:t>
            </a:r>
            <a:r>
              <a:rPr lang="da-DK" sz="1400" baseline="0" dirty="0" err="1" smtClean="0"/>
              <a:t>towards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interdisciplinarity</a:t>
            </a:r>
            <a:r>
              <a:rPr lang="da-DK" sz="1400" baseline="0" dirty="0" smtClean="0"/>
              <a:t> is </a:t>
            </a:r>
            <a:r>
              <a:rPr lang="da-DK" sz="1400" baseline="0" dirty="0" err="1" smtClean="0"/>
              <a:t>hardly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unique</a:t>
            </a:r>
            <a:r>
              <a:rPr lang="da-DK" sz="1400" baseline="0" dirty="0" smtClean="0"/>
              <a:t> to </a:t>
            </a:r>
            <a:r>
              <a:rPr lang="da-DK" sz="1400" baseline="0" dirty="0" err="1" smtClean="0"/>
              <a:t>us</a:t>
            </a:r>
            <a:r>
              <a:rPr lang="da-DK" sz="1400" baseline="0" dirty="0" smtClean="0"/>
              <a:t>. </a:t>
            </a:r>
            <a:r>
              <a:rPr lang="da-DK" sz="1400" baseline="0" dirty="0" err="1" smtClean="0"/>
              <a:t>We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see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similar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devts</a:t>
            </a:r>
            <a:r>
              <a:rPr lang="da-DK" sz="1400" baseline="0" dirty="0" smtClean="0"/>
              <a:t> in </a:t>
            </a:r>
            <a:r>
              <a:rPr lang="da-DK" sz="1400" baseline="0" dirty="0" err="1" smtClean="0"/>
              <a:t>other</a:t>
            </a:r>
            <a:r>
              <a:rPr lang="da-DK" sz="1400" baseline="0" dirty="0" smtClean="0"/>
              <a:t> Scandinavian </a:t>
            </a:r>
            <a:r>
              <a:rPr lang="da-DK" sz="1400" baseline="0" dirty="0" err="1" smtClean="0"/>
              <a:t>countries</a:t>
            </a:r>
            <a:r>
              <a:rPr lang="da-DK" sz="1400" baseline="0" dirty="0" smtClean="0"/>
              <a:t>, </a:t>
            </a:r>
            <a:r>
              <a:rPr lang="da-DK" sz="1400" baseline="0" dirty="0" err="1" smtClean="0"/>
              <a:t>particularly</a:t>
            </a:r>
            <a:r>
              <a:rPr lang="da-DK" sz="1400" baseline="0" dirty="0" smtClean="0"/>
              <a:t> at the RNMA with </a:t>
            </a:r>
            <a:r>
              <a:rPr lang="da-DK" sz="1400" baseline="0" dirty="0" err="1" smtClean="0"/>
              <a:t>whom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we</a:t>
            </a:r>
            <a:r>
              <a:rPr lang="da-DK" sz="1400" baseline="0" dirty="0" smtClean="0"/>
              <a:t> have a </a:t>
            </a:r>
            <a:r>
              <a:rPr lang="da-DK" sz="1400" baseline="0" dirty="0" err="1" smtClean="0"/>
              <a:t>particularly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close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partnership</a:t>
            </a:r>
            <a:r>
              <a:rPr lang="da-DK" sz="1400" baseline="0" dirty="0" smtClean="0"/>
              <a:t> and </a:t>
            </a:r>
            <a:r>
              <a:rPr lang="da-DK" sz="1400" baseline="0" dirty="0" err="1" smtClean="0"/>
              <a:t>whose</a:t>
            </a:r>
            <a:r>
              <a:rPr lang="da-DK" sz="1400" baseline="0" dirty="0" smtClean="0"/>
              <a:t> LL </a:t>
            </a:r>
            <a:r>
              <a:rPr lang="da-DK" sz="1400" baseline="0" dirty="0" err="1" smtClean="0"/>
              <a:t>we’re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following</a:t>
            </a:r>
            <a:r>
              <a:rPr lang="da-DK" sz="1400" baseline="0" dirty="0" smtClean="0"/>
              <a:t> with </a:t>
            </a:r>
            <a:r>
              <a:rPr lang="da-DK" sz="1400" baseline="0" dirty="0" err="1" smtClean="0"/>
              <a:t>particular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interest</a:t>
            </a:r>
            <a:r>
              <a:rPr lang="da-DK" sz="1400" baseline="0" dirty="0" smtClean="0"/>
              <a:t>.</a:t>
            </a:r>
          </a:p>
          <a:p>
            <a:r>
              <a:rPr lang="da-DK" sz="1400" baseline="0" dirty="0" smtClean="0"/>
              <a:t/>
            </a:r>
            <a:br>
              <a:rPr lang="da-DK" sz="1400" baseline="0" dirty="0" smtClean="0"/>
            </a:br>
            <a:r>
              <a:rPr lang="da-DK" sz="1400" baseline="0" dirty="0" smtClean="0"/>
              <a:t>3) </a:t>
            </a:r>
            <a:r>
              <a:rPr lang="da-DK" sz="1400" baseline="0" dirty="0" err="1" smtClean="0"/>
              <a:t>I’m</a:t>
            </a:r>
            <a:r>
              <a:rPr lang="da-DK" sz="1400" baseline="0" dirty="0" smtClean="0"/>
              <a:t> not </a:t>
            </a:r>
            <a:r>
              <a:rPr lang="da-DK" sz="1400" baseline="0" dirty="0" err="1" smtClean="0"/>
              <a:t>fully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aware</a:t>
            </a:r>
            <a:r>
              <a:rPr lang="da-DK" sz="1400" baseline="0" dirty="0" smtClean="0"/>
              <a:t> of the </a:t>
            </a:r>
            <a:r>
              <a:rPr lang="da-DK" sz="1400" baseline="0" dirty="0" err="1" smtClean="0"/>
              <a:t>role</a:t>
            </a:r>
            <a:r>
              <a:rPr lang="da-DK" sz="1400" baseline="0" dirty="0" smtClean="0"/>
              <a:t> of </a:t>
            </a:r>
            <a:r>
              <a:rPr lang="da-DK" sz="1400" baseline="0" dirty="0" err="1" smtClean="0"/>
              <a:t>interdisciplinary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approaches</a:t>
            </a:r>
            <a:r>
              <a:rPr lang="da-DK" sz="1400" baseline="0" dirty="0" smtClean="0"/>
              <a:t> at </a:t>
            </a:r>
            <a:r>
              <a:rPr lang="da-DK" sz="1400" baseline="0" dirty="0" err="1" smtClean="0"/>
              <a:t>military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academies</a:t>
            </a:r>
            <a:r>
              <a:rPr lang="da-DK" sz="1400" baseline="0" dirty="0" smtClean="0"/>
              <a:t> in </a:t>
            </a:r>
            <a:r>
              <a:rPr lang="da-DK" sz="1400" baseline="0" dirty="0" err="1" smtClean="0"/>
              <a:t>other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countries</a:t>
            </a:r>
            <a:r>
              <a:rPr lang="da-DK" sz="1400" baseline="0" dirty="0" smtClean="0"/>
              <a:t> , but </a:t>
            </a:r>
            <a:r>
              <a:rPr lang="da-DK" sz="1400" baseline="0" dirty="0" err="1" smtClean="0"/>
              <a:t>my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hope</a:t>
            </a:r>
            <a:r>
              <a:rPr lang="da-DK" sz="1400" baseline="0" dirty="0" smtClean="0"/>
              <a:t> is </a:t>
            </a:r>
            <a:r>
              <a:rPr lang="da-DK" sz="1400" baseline="0" dirty="0" err="1" smtClean="0"/>
              <a:t>that</a:t>
            </a:r>
            <a:r>
              <a:rPr lang="da-DK" sz="1400" baseline="0" dirty="0" smtClean="0"/>
              <a:t> for </a:t>
            </a:r>
            <a:r>
              <a:rPr lang="da-DK" sz="1400" baseline="0" dirty="0" err="1" smtClean="0"/>
              <a:t>those</a:t>
            </a:r>
            <a:r>
              <a:rPr lang="da-DK" sz="1400" baseline="0" dirty="0" smtClean="0"/>
              <a:t> of </a:t>
            </a:r>
            <a:r>
              <a:rPr lang="da-DK" sz="1400" baseline="0" dirty="0" err="1" smtClean="0"/>
              <a:t>you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embarking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along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this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path</a:t>
            </a:r>
            <a:r>
              <a:rPr lang="da-DK" sz="1400" baseline="0" dirty="0" smtClean="0"/>
              <a:t>, </a:t>
            </a:r>
            <a:r>
              <a:rPr lang="da-DK" sz="1400" baseline="0" dirty="0" err="1" smtClean="0"/>
              <a:t>that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you’ll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be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interested</a:t>
            </a:r>
            <a:r>
              <a:rPr lang="da-DK" sz="1400" baseline="0" dirty="0" smtClean="0"/>
              <a:t> to </a:t>
            </a:r>
            <a:r>
              <a:rPr lang="da-DK" sz="1400" baseline="0" dirty="0" err="1" smtClean="0"/>
              <a:t>hear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about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our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experience</a:t>
            </a:r>
            <a:r>
              <a:rPr lang="da-DK" sz="1400" baseline="0" dirty="0" smtClean="0"/>
              <a:t> so far </a:t>
            </a:r>
            <a:br>
              <a:rPr lang="da-DK" sz="1400" baseline="0" dirty="0" smtClean="0"/>
            </a:br>
            <a:r>
              <a:rPr lang="da-DK" sz="1400" baseline="0" dirty="0" smtClean="0"/>
              <a:t>4) In </a:t>
            </a:r>
            <a:r>
              <a:rPr lang="da-DK" sz="1400" baseline="0" dirty="0" err="1" smtClean="0"/>
              <a:t>my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presentation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I’ll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take</a:t>
            </a:r>
            <a:r>
              <a:rPr lang="da-DK" sz="1400" baseline="0" dirty="0" smtClean="0"/>
              <a:t> a look at </a:t>
            </a:r>
            <a:r>
              <a:rPr lang="da-DK" sz="1400" baseline="0" dirty="0" err="1" smtClean="0"/>
              <a:t>where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we’re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coming</a:t>
            </a:r>
            <a:r>
              <a:rPr lang="da-DK" sz="1400" baseline="0" dirty="0" smtClean="0"/>
              <a:t> from, </a:t>
            </a:r>
            <a:r>
              <a:rPr lang="da-DK" sz="1400" baseline="0" dirty="0" err="1" smtClean="0"/>
              <a:t>where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we’re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going</a:t>
            </a:r>
            <a:r>
              <a:rPr lang="da-DK" sz="1400" baseline="0" dirty="0" smtClean="0"/>
              <a:t> and </a:t>
            </a:r>
            <a:r>
              <a:rPr lang="da-DK" sz="1400" baseline="0" dirty="0" err="1" smtClean="0"/>
              <a:t>I’ll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wind</a:t>
            </a:r>
            <a:r>
              <a:rPr lang="da-DK" sz="1400" baseline="0" dirty="0" smtClean="0"/>
              <a:t> up with a </a:t>
            </a:r>
            <a:r>
              <a:rPr lang="da-DK" sz="1400" baseline="0" dirty="0" err="1" smtClean="0"/>
              <a:t>few</a:t>
            </a:r>
            <a:r>
              <a:rPr lang="da-DK" sz="1400" baseline="0" dirty="0" smtClean="0"/>
              <a:t> practical </a:t>
            </a:r>
            <a:r>
              <a:rPr lang="da-DK" sz="1400" baseline="0" dirty="0" err="1" smtClean="0"/>
              <a:t>examples</a:t>
            </a:r>
            <a:r>
              <a:rPr lang="da-DK" sz="1400" baseline="0" dirty="0" smtClean="0"/>
              <a:t> of </a:t>
            </a:r>
            <a:r>
              <a:rPr lang="da-DK" sz="1400" baseline="0" dirty="0" err="1" smtClean="0"/>
              <a:t>interdiciplinary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training</a:t>
            </a:r>
            <a:r>
              <a:rPr lang="da-DK" sz="1400" baseline="0" dirty="0" smtClean="0"/>
              <a:t> at the Academy.</a:t>
            </a:r>
          </a:p>
          <a:p>
            <a:endParaRPr lang="da-DK" sz="1400" baseline="0" dirty="0" smtClean="0"/>
          </a:p>
          <a:p>
            <a:r>
              <a:rPr lang="da-DK" sz="1400" baseline="0" dirty="0" smtClean="0"/>
              <a:t>The </a:t>
            </a:r>
            <a:r>
              <a:rPr lang="da-DK" sz="1400" baseline="0" dirty="0" err="1" smtClean="0"/>
              <a:t>main</a:t>
            </a:r>
            <a:r>
              <a:rPr lang="da-DK" sz="1400" baseline="0" dirty="0" smtClean="0"/>
              <a:t> point i </a:t>
            </a:r>
            <a:r>
              <a:rPr lang="da-DK" sz="1400" baseline="0" dirty="0" err="1" smtClean="0"/>
              <a:t>want</a:t>
            </a:r>
            <a:r>
              <a:rPr lang="da-DK" sz="1400" baseline="0" dirty="0" smtClean="0"/>
              <a:t> to </a:t>
            </a:r>
            <a:r>
              <a:rPr lang="da-DK" sz="1400" baseline="0" dirty="0" err="1" smtClean="0"/>
              <a:t>make</a:t>
            </a:r>
            <a:r>
              <a:rPr lang="da-DK" sz="1400" baseline="0" dirty="0" smtClean="0"/>
              <a:t> is </a:t>
            </a:r>
            <a:r>
              <a:rPr lang="da-DK" sz="1400" baseline="0" dirty="0" err="1" smtClean="0"/>
              <a:t>that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interdisciplinarity</a:t>
            </a:r>
            <a:r>
              <a:rPr lang="da-DK" sz="1400" baseline="0" dirty="0" smtClean="0"/>
              <a:t> is a relevant </a:t>
            </a:r>
            <a:r>
              <a:rPr lang="da-DK" sz="1400" baseline="0" dirty="0" err="1" smtClean="0"/>
              <a:t>challenge</a:t>
            </a:r>
            <a:r>
              <a:rPr lang="da-DK" sz="1400" baseline="0" dirty="0" smtClean="0"/>
              <a:t> for </a:t>
            </a:r>
            <a:r>
              <a:rPr lang="da-DK" sz="1400" baseline="0" dirty="0" err="1" smtClean="0"/>
              <a:t>us</a:t>
            </a:r>
            <a:r>
              <a:rPr lang="da-DK" sz="1400" baseline="0" dirty="0" smtClean="0"/>
              <a:t> all as </a:t>
            </a:r>
            <a:r>
              <a:rPr lang="da-DK" sz="1400" baseline="0" dirty="0" err="1" smtClean="0"/>
              <a:t>teachers</a:t>
            </a:r>
            <a:r>
              <a:rPr lang="da-DK" sz="1400" baseline="0" dirty="0" smtClean="0"/>
              <a:t> of ESP and it </a:t>
            </a:r>
            <a:r>
              <a:rPr lang="da-DK" sz="1400" baseline="0" dirty="0" err="1" smtClean="0"/>
              <a:t>can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be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highly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effective</a:t>
            </a:r>
            <a:r>
              <a:rPr lang="da-DK" sz="1400" baseline="0" dirty="0" smtClean="0"/>
              <a:t>, but </a:t>
            </a:r>
            <a:r>
              <a:rPr lang="da-DK" sz="1400" baseline="0" dirty="0" err="1" smtClean="0"/>
              <a:t>only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if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handled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well</a:t>
            </a:r>
            <a:r>
              <a:rPr lang="da-DK" sz="1400" baseline="0" dirty="0" smtClean="0"/>
              <a:t>.</a:t>
            </a:r>
            <a:endParaRPr lang="da-DK" sz="1400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2F6BC-4F7A-E340-93EE-2548F2FFF298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34838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Our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most recent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cross-disciplinary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module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based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an Afghanistan/ COIN scenario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which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requires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students to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solve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tasks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O-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groups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endParaRPr lang="da-DK" sz="1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Early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in the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module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single-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subject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lectures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lessons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information is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provided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as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knowledge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before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interdisciplinary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tasks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given. Through a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process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presentations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at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various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stages of the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operational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planning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cadets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receive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feedback from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lecturers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from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across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faculty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da-DK" sz="1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interdisciplinarity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peaks</a:t>
            </a:r>
            <a:r>
              <a:rPr lang="da-DK" sz="14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during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each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o-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group's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dissemination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orders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during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which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at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least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 and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sometimes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three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lecturers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from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different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subjects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present. In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words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the OC must present a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fully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prepared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set of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opords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while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considering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leadership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issues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English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military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terminology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da-DK" sz="14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da-DK" sz="14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communicative</a:t>
            </a:r>
            <a:r>
              <a:rPr lang="da-DK" sz="14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4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skills</a:t>
            </a:r>
            <a:r>
              <a:rPr lang="da-DK" sz="14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as </a:t>
            </a:r>
            <a:r>
              <a:rPr lang="da-DK" sz="14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well</a:t>
            </a:r>
            <a:r>
              <a:rPr lang="da-DK" sz="14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as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cultural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political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considerations</a:t>
            </a:r>
            <a:r>
              <a: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da-DK" sz="1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2F6BC-4F7A-E340-93EE-2548F2FFF298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10288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1600" dirty="0" err="1" smtClean="0">
                <a:solidFill>
                  <a:schemeClr val="tx1"/>
                </a:solidFill>
              </a:rPr>
              <a:t>Example</a:t>
            </a:r>
            <a:r>
              <a:rPr lang="da-DK" sz="1600" dirty="0" smtClean="0">
                <a:solidFill>
                  <a:schemeClr val="tx1"/>
                </a:solidFill>
              </a:rPr>
              <a:t> of </a:t>
            </a:r>
            <a:r>
              <a:rPr lang="da-DK" sz="1600" dirty="0" err="1" smtClean="0">
                <a:solidFill>
                  <a:schemeClr val="tx1"/>
                </a:solidFill>
              </a:rPr>
              <a:t>task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description</a:t>
            </a:r>
            <a:endParaRPr lang="da-DK" sz="1600" dirty="0" smtClean="0">
              <a:solidFill>
                <a:schemeClr val="tx1"/>
              </a:solidFill>
            </a:endParaRPr>
          </a:p>
          <a:p>
            <a:r>
              <a:rPr lang="da-DK" sz="1600" dirty="0" smtClean="0">
                <a:solidFill>
                  <a:schemeClr val="tx1"/>
                </a:solidFill>
              </a:rPr>
              <a:t>  1.   Situation</a:t>
            </a:r>
          </a:p>
          <a:p>
            <a:r>
              <a:rPr lang="da-DK" sz="1600" dirty="0" smtClean="0">
                <a:solidFill>
                  <a:schemeClr val="tx1"/>
                </a:solidFill>
              </a:rPr>
              <a:t>The purpose of </a:t>
            </a:r>
            <a:r>
              <a:rPr lang="da-DK" sz="1600" dirty="0" err="1" smtClean="0">
                <a:solidFill>
                  <a:schemeClr val="tx1"/>
                </a:solidFill>
              </a:rPr>
              <a:t>this</a:t>
            </a:r>
            <a:r>
              <a:rPr lang="da-DK" sz="1600" dirty="0" smtClean="0">
                <a:solidFill>
                  <a:schemeClr val="tx1"/>
                </a:solidFill>
              </a:rPr>
              <a:t> verbal </a:t>
            </a:r>
            <a:r>
              <a:rPr lang="da-DK" sz="1600" dirty="0" err="1" smtClean="0">
                <a:solidFill>
                  <a:schemeClr val="tx1"/>
                </a:solidFill>
              </a:rPr>
              <a:t>order</a:t>
            </a:r>
            <a:r>
              <a:rPr lang="da-DK" sz="1600" dirty="0" smtClean="0">
                <a:solidFill>
                  <a:schemeClr val="tx1"/>
                </a:solidFill>
              </a:rPr>
              <a:t> is for </a:t>
            </a:r>
            <a:r>
              <a:rPr lang="da-DK" sz="1600" dirty="0" err="1" smtClean="0">
                <a:solidFill>
                  <a:schemeClr val="tx1"/>
                </a:solidFill>
              </a:rPr>
              <a:t>you</a:t>
            </a:r>
            <a:r>
              <a:rPr lang="da-DK" sz="1600" dirty="0" smtClean="0">
                <a:solidFill>
                  <a:schemeClr val="tx1"/>
                </a:solidFill>
              </a:rPr>
              <a:t> to give </a:t>
            </a:r>
            <a:r>
              <a:rPr lang="da-DK" sz="1600" dirty="0" err="1" smtClean="0">
                <a:solidFill>
                  <a:schemeClr val="tx1"/>
                </a:solidFill>
              </a:rPr>
              <a:t>orders</a:t>
            </a:r>
            <a:r>
              <a:rPr lang="da-DK" sz="1600" dirty="0" smtClean="0">
                <a:solidFill>
                  <a:schemeClr val="tx1"/>
                </a:solidFill>
              </a:rPr>
              <a:t> for the </a:t>
            </a:r>
            <a:r>
              <a:rPr lang="da-DK" sz="1600" dirty="0" err="1" smtClean="0">
                <a:solidFill>
                  <a:schemeClr val="tx1"/>
                </a:solidFill>
              </a:rPr>
              <a:t>attack</a:t>
            </a:r>
            <a:r>
              <a:rPr lang="da-DK" sz="1600" dirty="0" smtClean="0">
                <a:solidFill>
                  <a:schemeClr val="tx1"/>
                </a:solidFill>
              </a:rPr>
              <a:t>, clear and hold in MSQ</a:t>
            </a:r>
          </a:p>
          <a:p>
            <a:r>
              <a:rPr lang="da-DK" sz="1600" dirty="0" smtClean="0">
                <a:solidFill>
                  <a:schemeClr val="tx1"/>
                </a:solidFill>
              </a:rPr>
              <a:t>  1.  </a:t>
            </a:r>
            <a:r>
              <a:rPr lang="da-DK" sz="1600" dirty="0" err="1" smtClean="0">
                <a:solidFill>
                  <a:schemeClr val="tx1"/>
                </a:solidFill>
              </a:rPr>
              <a:t>Task</a:t>
            </a:r>
            <a:endParaRPr lang="da-DK" sz="1600" dirty="0" smtClean="0">
              <a:solidFill>
                <a:schemeClr val="tx1"/>
              </a:solidFill>
            </a:endParaRPr>
          </a:p>
          <a:p>
            <a:r>
              <a:rPr lang="da-DK" sz="1600" dirty="0" err="1" smtClean="0">
                <a:solidFill>
                  <a:schemeClr val="tx1"/>
                </a:solidFill>
              </a:rPr>
              <a:t>You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are</a:t>
            </a:r>
            <a:r>
              <a:rPr lang="da-DK" sz="1600" dirty="0" smtClean="0">
                <a:solidFill>
                  <a:schemeClr val="tx1"/>
                </a:solidFill>
              </a:rPr>
              <a:t> to give </a:t>
            </a:r>
            <a:r>
              <a:rPr lang="da-DK" sz="1600" dirty="0" err="1" smtClean="0">
                <a:solidFill>
                  <a:schemeClr val="tx1"/>
                </a:solidFill>
              </a:rPr>
              <a:t>orders</a:t>
            </a:r>
            <a:r>
              <a:rPr lang="da-DK" sz="1600" dirty="0" smtClean="0">
                <a:solidFill>
                  <a:schemeClr val="tx1"/>
                </a:solidFill>
              </a:rPr>
              <a:t> for the </a:t>
            </a:r>
            <a:r>
              <a:rPr lang="da-DK" sz="1600" dirty="0" err="1" smtClean="0">
                <a:solidFill>
                  <a:schemeClr val="tx1"/>
                </a:solidFill>
              </a:rPr>
              <a:t>attack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into</a:t>
            </a:r>
            <a:r>
              <a:rPr lang="da-DK" sz="1600" dirty="0" smtClean="0">
                <a:solidFill>
                  <a:schemeClr val="tx1"/>
                </a:solidFill>
              </a:rPr>
              <a:t> MSQ to the </a:t>
            </a:r>
            <a:r>
              <a:rPr lang="da-DK" sz="1600" dirty="0" err="1" smtClean="0">
                <a:solidFill>
                  <a:schemeClr val="tx1"/>
                </a:solidFill>
              </a:rPr>
              <a:t>coy</a:t>
            </a:r>
            <a:r>
              <a:rPr lang="da-DK" sz="1600" dirty="0" smtClean="0">
                <a:solidFill>
                  <a:schemeClr val="tx1"/>
                </a:solidFill>
              </a:rPr>
              <a:t> o-</a:t>
            </a:r>
            <a:r>
              <a:rPr lang="da-DK" sz="1600" dirty="0" err="1" smtClean="0">
                <a:solidFill>
                  <a:schemeClr val="tx1"/>
                </a:solidFill>
              </a:rPr>
              <a:t>grp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concerning</a:t>
            </a:r>
            <a:r>
              <a:rPr lang="da-DK" sz="1600" dirty="0" smtClean="0">
                <a:solidFill>
                  <a:schemeClr val="tx1"/>
                </a:solidFill>
              </a:rPr>
              <a:t> the all the </a:t>
            </a:r>
            <a:r>
              <a:rPr lang="da-DK" sz="1600" dirty="0" err="1" smtClean="0">
                <a:solidFill>
                  <a:schemeClr val="tx1"/>
                </a:solidFill>
              </a:rPr>
              <a:t>three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phases</a:t>
            </a:r>
            <a:r>
              <a:rPr lang="da-DK" sz="1600" dirty="0" smtClean="0">
                <a:solidFill>
                  <a:schemeClr val="tx1"/>
                </a:solidFill>
              </a:rPr>
              <a:t> in the BG plan.</a:t>
            </a:r>
          </a:p>
          <a:p>
            <a:r>
              <a:rPr lang="da-DK" sz="1600" dirty="0" err="1" smtClean="0">
                <a:solidFill>
                  <a:schemeClr val="tx1"/>
                </a:solidFill>
              </a:rPr>
              <a:t>Besides</a:t>
            </a:r>
            <a:r>
              <a:rPr lang="da-DK" sz="1600" dirty="0" smtClean="0">
                <a:solidFill>
                  <a:schemeClr val="tx1"/>
                </a:solidFill>
              </a:rPr>
              <a:t> the </a:t>
            </a:r>
            <a:r>
              <a:rPr lang="da-DK" sz="1600" dirty="0" err="1" smtClean="0">
                <a:solidFill>
                  <a:schemeClr val="tx1"/>
                </a:solidFill>
              </a:rPr>
              <a:t>tactical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orders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you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are</a:t>
            </a:r>
            <a:r>
              <a:rPr lang="da-DK" sz="1600" dirty="0" smtClean="0">
                <a:solidFill>
                  <a:schemeClr val="tx1"/>
                </a:solidFill>
              </a:rPr>
              <a:t> to:</a:t>
            </a:r>
          </a:p>
          <a:p>
            <a:r>
              <a:rPr lang="da-DK" sz="1600" dirty="0" smtClean="0">
                <a:solidFill>
                  <a:schemeClr val="tx1"/>
                </a:solidFill>
              </a:rPr>
              <a:t>-        </a:t>
            </a:r>
            <a:r>
              <a:rPr lang="da-DK" sz="1600" dirty="0" err="1" smtClean="0">
                <a:solidFill>
                  <a:schemeClr val="tx1"/>
                </a:solidFill>
              </a:rPr>
              <a:t>Based</a:t>
            </a:r>
            <a:r>
              <a:rPr lang="da-DK" sz="1600" dirty="0" smtClean="0">
                <a:solidFill>
                  <a:schemeClr val="tx1"/>
                </a:solidFill>
              </a:rPr>
              <a:t> on the </a:t>
            </a:r>
            <a:r>
              <a:rPr lang="da-DK" sz="1600" dirty="0" err="1" smtClean="0">
                <a:solidFill>
                  <a:schemeClr val="tx1"/>
                </a:solidFill>
              </a:rPr>
              <a:t>cultural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theory</a:t>
            </a:r>
            <a:r>
              <a:rPr lang="da-DK" sz="1600" dirty="0" smtClean="0">
                <a:solidFill>
                  <a:schemeClr val="tx1"/>
                </a:solidFill>
              </a:rPr>
              <a:t>[1], </a:t>
            </a:r>
            <a:r>
              <a:rPr lang="da-DK" sz="1600" dirty="0" err="1" smtClean="0">
                <a:solidFill>
                  <a:schemeClr val="tx1"/>
                </a:solidFill>
              </a:rPr>
              <a:t>develop</a:t>
            </a:r>
            <a:r>
              <a:rPr lang="da-DK" sz="1600" dirty="0" smtClean="0">
                <a:solidFill>
                  <a:schemeClr val="tx1"/>
                </a:solidFill>
              </a:rPr>
              <a:t> a </a:t>
            </a:r>
            <a:r>
              <a:rPr lang="da-DK" sz="1600" dirty="0" err="1" smtClean="0">
                <a:solidFill>
                  <a:schemeClr val="tx1"/>
                </a:solidFill>
              </a:rPr>
              <a:t>code</a:t>
            </a:r>
            <a:r>
              <a:rPr lang="da-DK" sz="1600" dirty="0" smtClean="0">
                <a:solidFill>
                  <a:schemeClr val="tx1"/>
                </a:solidFill>
              </a:rPr>
              <a:t> of </a:t>
            </a:r>
            <a:r>
              <a:rPr lang="da-DK" sz="1600" dirty="0" err="1" smtClean="0">
                <a:solidFill>
                  <a:schemeClr val="tx1"/>
                </a:solidFill>
              </a:rPr>
              <a:t>conduct</a:t>
            </a:r>
            <a:r>
              <a:rPr lang="da-DK" sz="1600" dirty="0" smtClean="0">
                <a:solidFill>
                  <a:schemeClr val="tx1"/>
                </a:solidFill>
              </a:rPr>
              <a:t> for </a:t>
            </a:r>
            <a:r>
              <a:rPr lang="da-DK" sz="1600" dirty="0" err="1" smtClean="0">
                <a:solidFill>
                  <a:schemeClr val="tx1"/>
                </a:solidFill>
              </a:rPr>
              <a:t>dealing</a:t>
            </a:r>
            <a:r>
              <a:rPr lang="da-DK" sz="1600" dirty="0" smtClean="0">
                <a:solidFill>
                  <a:schemeClr val="tx1"/>
                </a:solidFill>
              </a:rPr>
              <a:t> with the </a:t>
            </a:r>
            <a:r>
              <a:rPr lang="da-DK" sz="1600" dirty="0" err="1" smtClean="0">
                <a:solidFill>
                  <a:schemeClr val="tx1"/>
                </a:solidFill>
              </a:rPr>
              <a:t>civilian</a:t>
            </a:r>
            <a:r>
              <a:rPr lang="da-DK" sz="1600" dirty="0" smtClean="0">
                <a:solidFill>
                  <a:schemeClr val="tx1"/>
                </a:solidFill>
              </a:rPr>
              <a:t> population in the </a:t>
            </a:r>
            <a:r>
              <a:rPr lang="da-DK" sz="1600" dirty="0" err="1" smtClean="0">
                <a:solidFill>
                  <a:schemeClr val="tx1"/>
                </a:solidFill>
              </a:rPr>
              <a:t>area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that</a:t>
            </a:r>
            <a:r>
              <a:rPr lang="da-DK" sz="1600" dirty="0" smtClean="0">
                <a:solidFill>
                  <a:schemeClr val="tx1"/>
                </a:solidFill>
              </a:rPr>
              <a:t> supports the </a:t>
            </a:r>
            <a:r>
              <a:rPr lang="da-DK" sz="1600" dirty="0" err="1" smtClean="0">
                <a:solidFill>
                  <a:schemeClr val="tx1"/>
                </a:solidFill>
              </a:rPr>
              <a:t>issues</a:t>
            </a:r>
            <a:r>
              <a:rPr lang="da-DK" sz="1600" dirty="0" smtClean="0">
                <a:solidFill>
                  <a:schemeClr val="tx1"/>
                </a:solidFill>
              </a:rPr>
              <a:t> in the </a:t>
            </a:r>
            <a:r>
              <a:rPr lang="da-DK" sz="1600" dirty="0" err="1" smtClean="0">
                <a:solidFill>
                  <a:schemeClr val="tx1"/>
                </a:solidFill>
              </a:rPr>
              <a:t>previous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tasks</a:t>
            </a:r>
            <a:r>
              <a:rPr lang="da-DK" sz="1600" dirty="0" smtClean="0">
                <a:solidFill>
                  <a:schemeClr val="tx1"/>
                </a:solidFill>
              </a:rPr>
              <a:t>. The </a:t>
            </a:r>
            <a:r>
              <a:rPr lang="da-DK" sz="1600" dirty="0" err="1" smtClean="0">
                <a:solidFill>
                  <a:schemeClr val="tx1"/>
                </a:solidFill>
              </a:rPr>
              <a:t>code</a:t>
            </a:r>
            <a:r>
              <a:rPr lang="da-DK" sz="1600" dirty="0" smtClean="0">
                <a:solidFill>
                  <a:schemeClr val="tx1"/>
                </a:solidFill>
              </a:rPr>
              <a:t> of </a:t>
            </a:r>
            <a:r>
              <a:rPr lang="da-DK" sz="1600" dirty="0" err="1" smtClean="0">
                <a:solidFill>
                  <a:schemeClr val="tx1"/>
                </a:solidFill>
              </a:rPr>
              <a:t>conduct</a:t>
            </a:r>
            <a:r>
              <a:rPr lang="da-DK" sz="1600" dirty="0" smtClean="0">
                <a:solidFill>
                  <a:schemeClr val="tx1"/>
                </a:solidFill>
              </a:rPr>
              <a:t> must </a:t>
            </a:r>
            <a:r>
              <a:rPr lang="da-DK" sz="1600" dirty="0" err="1" smtClean="0">
                <a:solidFill>
                  <a:schemeClr val="tx1"/>
                </a:solidFill>
              </a:rPr>
              <a:t>take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into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account</a:t>
            </a:r>
            <a:r>
              <a:rPr lang="da-DK" sz="1600" dirty="0" smtClean="0">
                <a:solidFill>
                  <a:schemeClr val="tx1"/>
                </a:solidFill>
              </a:rPr>
              <a:t> the </a:t>
            </a:r>
            <a:r>
              <a:rPr lang="da-DK" sz="1600" dirty="0" err="1" smtClean="0">
                <a:solidFill>
                  <a:schemeClr val="tx1"/>
                </a:solidFill>
              </a:rPr>
              <a:t>Pashtun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code</a:t>
            </a:r>
            <a:r>
              <a:rPr lang="da-DK" sz="1600" dirty="0" smtClean="0">
                <a:solidFill>
                  <a:schemeClr val="tx1"/>
                </a:solidFill>
              </a:rPr>
              <a:t> of </a:t>
            </a:r>
            <a:r>
              <a:rPr lang="da-DK" sz="1600" dirty="0" err="1" smtClean="0">
                <a:solidFill>
                  <a:schemeClr val="tx1"/>
                </a:solidFill>
              </a:rPr>
              <a:t>honor</a:t>
            </a:r>
            <a:r>
              <a:rPr lang="da-DK" sz="1600" dirty="0" smtClean="0">
                <a:solidFill>
                  <a:schemeClr val="tx1"/>
                </a:solidFill>
              </a:rPr>
              <a:t> for men (</a:t>
            </a:r>
            <a:r>
              <a:rPr lang="da-DK" sz="1600" dirty="0" err="1" smtClean="0">
                <a:solidFill>
                  <a:schemeClr val="tx1"/>
                </a:solidFill>
              </a:rPr>
              <a:t>pastunwali</a:t>
            </a:r>
            <a:r>
              <a:rPr lang="da-DK" sz="1600" dirty="0" smtClean="0">
                <a:solidFill>
                  <a:schemeClr val="tx1"/>
                </a:solidFill>
              </a:rPr>
              <a:t>) and must </a:t>
            </a:r>
            <a:r>
              <a:rPr lang="da-DK" sz="1600" dirty="0" err="1" smtClean="0">
                <a:solidFill>
                  <a:schemeClr val="tx1"/>
                </a:solidFill>
              </a:rPr>
              <a:t>be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presented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orally</a:t>
            </a:r>
            <a:r>
              <a:rPr lang="da-DK" sz="1600" dirty="0" smtClean="0">
                <a:solidFill>
                  <a:schemeClr val="tx1"/>
                </a:solidFill>
              </a:rPr>
              <a:t> to the o-</a:t>
            </a:r>
            <a:r>
              <a:rPr lang="da-DK" sz="1600" dirty="0" err="1" smtClean="0">
                <a:solidFill>
                  <a:schemeClr val="tx1"/>
                </a:solidFill>
              </a:rPr>
              <a:t>grp</a:t>
            </a:r>
            <a:r>
              <a:rPr lang="da-DK" sz="1600" dirty="0" smtClean="0">
                <a:solidFill>
                  <a:schemeClr val="tx1"/>
                </a:solidFill>
              </a:rPr>
              <a:t>.</a:t>
            </a:r>
          </a:p>
          <a:p>
            <a:r>
              <a:rPr lang="da-DK" sz="1600" dirty="0" smtClean="0">
                <a:solidFill>
                  <a:schemeClr val="tx1"/>
                </a:solidFill>
              </a:rPr>
              <a:t>-        </a:t>
            </a:r>
            <a:r>
              <a:rPr lang="da-DK" sz="1600" dirty="0" err="1" smtClean="0">
                <a:solidFill>
                  <a:schemeClr val="tx1"/>
                </a:solidFill>
              </a:rPr>
              <a:t>Elaborate</a:t>
            </a:r>
            <a:r>
              <a:rPr lang="da-DK" sz="1600" dirty="0" smtClean="0">
                <a:solidFill>
                  <a:schemeClr val="tx1"/>
                </a:solidFill>
              </a:rPr>
              <a:t> on </a:t>
            </a:r>
            <a:r>
              <a:rPr lang="da-DK" sz="1600" dirty="0" err="1" smtClean="0">
                <a:solidFill>
                  <a:schemeClr val="tx1"/>
                </a:solidFill>
              </a:rPr>
              <a:t>your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tactical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planning</a:t>
            </a:r>
            <a:r>
              <a:rPr lang="da-DK" sz="1600" dirty="0" smtClean="0">
                <a:solidFill>
                  <a:schemeClr val="tx1"/>
                </a:solidFill>
              </a:rPr>
              <a:t> - </a:t>
            </a:r>
            <a:r>
              <a:rPr lang="da-DK" sz="1600" dirty="0" err="1" smtClean="0">
                <a:solidFill>
                  <a:schemeClr val="tx1"/>
                </a:solidFill>
              </a:rPr>
              <a:t>how</a:t>
            </a:r>
            <a:r>
              <a:rPr lang="da-DK" sz="1600" dirty="0" smtClean="0">
                <a:solidFill>
                  <a:schemeClr val="tx1"/>
                </a:solidFill>
              </a:rPr>
              <a:t> have </a:t>
            </a:r>
            <a:r>
              <a:rPr lang="da-DK" sz="1600" dirty="0" err="1" smtClean="0">
                <a:solidFill>
                  <a:schemeClr val="tx1"/>
                </a:solidFill>
              </a:rPr>
              <a:t>you</a:t>
            </a:r>
            <a:r>
              <a:rPr lang="da-DK" sz="1600" dirty="0" smtClean="0">
                <a:solidFill>
                  <a:schemeClr val="tx1"/>
                </a:solidFill>
              </a:rPr>
              <a:t> made </a:t>
            </a:r>
            <a:r>
              <a:rPr lang="da-DK" sz="1600" dirty="0" err="1" smtClean="0">
                <a:solidFill>
                  <a:schemeClr val="tx1"/>
                </a:solidFill>
              </a:rPr>
              <a:t>these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orders</a:t>
            </a:r>
            <a:r>
              <a:rPr lang="da-DK" sz="1600" dirty="0" smtClean="0">
                <a:solidFill>
                  <a:schemeClr val="tx1"/>
                </a:solidFill>
              </a:rPr>
              <a:t>, </a:t>
            </a:r>
            <a:r>
              <a:rPr lang="da-DK" sz="1600" dirty="0" err="1" smtClean="0">
                <a:solidFill>
                  <a:schemeClr val="tx1"/>
                </a:solidFill>
              </a:rPr>
              <a:t>why</a:t>
            </a:r>
            <a:r>
              <a:rPr lang="da-DK" sz="1600" dirty="0" smtClean="0">
                <a:solidFill>
                  <a:schemeClr val="tx1"/>
                </a:solidFill>
              </a:rPr>
              <a:t>, and </a:t>
            </a:r>
            <a:r>
              <a:rPr lang="da-DK" sz="1600" dirty="0" err="1" smtClean="0">
                <a:solidFill>
                  <a:schemeClr val="tx1"/>
                </a:solidFill>
              </a:rPr>
              <a:t>what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could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you</a:t>
            </a:r>
            <a:r>
              <a:rPr lang="da-DK" sz="1600" dirty="0" smtClean="0">
                <a:solidFill>
                  <a:schemeClr val="tx1"/>
                </a:solidFill>
              </a:rPr>
              <a:t> have done </a:t>
            </a:r>
            <a:r>
              <a:rPr lang="da-DK" sz="1600" dirty="0" err="1" smtClean="0">
                <a:solidFill>
                  <a:schemeClr val="tx1"/>
                </a:solidFill>
              </a:rPr>
              <a:t>differently</a:t>
            </a:r>
            <a:r>
              <a:rPr lang="da-DK" sz="1600" dirty="0" smtClean="0">
                <a:solidFill>
                  <a:schemeClr val="tx1"/>
                </a:solidFill>
              </a:rPr>
              <a:t>?</a:t>
            </a:r>
          </a:p>
          <a:p>
            <a:r>
              <a:rPr lang="da-DK" sz="1600" dirty="0" smtClean="0">
                <a:solidFill>
                  <a:schemeClr val="tx1"/>
                </a:solidFill>
              </a:rPr>
              <a:t>-        </a:t>
            </a:r>
            <a:r>
              <a:rPr lang="da-DK" sz="1600" dirty="0" err="1" smtClean="0">
                <a:solidFill>
                  <a:schemeClr val="tx1"/>
                </a:solidFill>
              </a:rPr>
              <a:t>What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are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your</a:t>
            </a:r>
            <a:r>
              <a:rPr lang="da-DK" sz="1600" dirty="0" smtClean="0">
                <a:solidFill>
                  <a:schemeClr val="tx1"/>
                </a:solidFill>
              </a:rPr>
              <a:t> most </a:t>
            </a:r>
            <a:r>
              <a:rPr lang="da-DK" sz="1600" dirty="0" err="1" smtClean="0">
                <a:solidFill>
                  <a:schemeClr val="tx1"/>
                </a:solidFill>
              </a:rPr>
              <a:t>urgent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leadership</a:t>
            </a:r>
            <a:r>
              <a:rPr lang="da-DK" sz="1600" dirty="0" smtClean="0">
                <a:solidFill>
                  <a:schemeClr val="tx1"/>
                </a:solidFill>
              </a:rPr>
              <a:t> dilemmas and </a:t>
            </a:r>
            <a:r>
              <a:rPr lang="da-DK" sz="1600" dirty="0" err="1" smtClean="0">
                <a:solidFill>
                  <a:schemeClr val="tx1"/>
                </a:solidFill>
              </a:rPr>
              <a:t>haow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are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you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dealing</a:t>
            </a:r>
            <a:r>
              <a:rPr lang="da-DK" sz="1600" dirty="0" smtClean="0">
                <a:solidFill>
                  <a:schemeClr val="tx1"/>
                </a:solidFill>
              </a:rPr>
              <a:t> with </a:t>
            </a:r>
            <a:r>
              <a:rPr lang="da-DK" sz="1600" dirty="0" err="1" smtClean="0">
                <a:solidFill>
                  <a:schemeClr val="tx1"/>
                </a:solidFill>
              </a:rPr>
              <a:t>them</a:t>
            </a:r>
            <a:r>
              <a:rPr lang="da-DK" sz="1600" dirty="0" smtClean="0">
                <a:solidFill>
                  <a:schemeClr val="tx1"/>
                </a:solidFill>
              </a:rPr>
              <a:t>?</a:t>
            </a:r>
          </a:p>
          <a:p>
            <a:r>
              <a:rPr lang="da-DK" sz="1600" dirty="0" smtClean="0">
                <a:solidFill>
                  <a:schemeClr val="tx1"/>
                </a:solidFill>
              </a:rPr>
              <a:t>-        -        </a:t>
            </a:r>
            <a:r>
              <a:rPr lang="da-DK" sz="1600" dirty="0" err="1" smtClean="0">
                <a:solidFill>
                  <a:schemeClr val="tx1"/>
                </a:solidFill>
              </a:rPr>
              <a:t>What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leaning</a:t>
            </a:r>
            <a:r>
              <a:rPr lang="da-DK" sz="1600" dirty="0" smtClean="0">
                <a:solidFill>
                  <a:schemeClr val="tx1"/>
                </a:solidFill>
              </a:rPr>
              <a:t> points from </a:t>
            </a:r>
            <a:r>
              <a:rPr lang="da-DK" sz="1600" dirty="0" err="1" smtClean="0">
                <a:solidFill>
                  <a:schemeClr val="tx1"/>
                </a:solidFill>
              </a:rPr>
              <a:t>your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working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process</a:t>
            </a:r>
            <a:r>
              <a:rPr lang="da-DK" sz="1600" dirty="0" smtClean="0">
                <a:solidFill>
                  <a:schemeClr val="tx1"/>
                </a:solidFill>
              </a:rPr>
              <a:t> do </a:t>
            </a:r>
            <a:r>
              <a:rPr lang="da-DK" sz="1600" dirty="0" err="1" smtClean="0">
                <a:solidFill>
                  <a:schemeClr val="tx1"/>
                </a:solidFill>
              </a:rPr>
              <a:t>you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wish</a:t>
            </a:r>
            <a:r>
              <a:rPr lang="da-DK" sz="1600" dirty="0" smtClean="0">
                <a:solidFill>
                  <a:schemeClr val="tx1"/>
                </a:solidFill>
              </a:rPr>
              <a:t> to </a:t>
            </a:r>
            <a:r>
              <a:rPr lang="da-DK" sz="1600" dirty="0" err="1" smtClean="0">
                <a:solidFill>
                  <a:schemeClr val="tx1"/>
                </a:solidFill>
              </a:rPr>
              <a:t>share</a:t>
            </a:r>
            <a:r>
              <a:rPr lang="da-DK" sz="1600" dirty="0" smtClean="0">
                <a:solidFill>
                  <a:schemeClr val="tx1"/>
                </a:solidFill>
              </a:rPr>
              <a:t>?</a:t>
            </a:r>
          </a:p>
          <a:p>
            <a:endParaRPr lang="da-DK" sz="1600" dirty="0" smtClean="0"/>
          </a:p>
          <a:p>
            <a:endParaRPr lang="da-DK" sz="1600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2F6BC-4F7A-E340-93EE-2548F2FFF298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444992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1)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2F6BC-4F7A-E340-93EE-2548F2FFF298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7198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1400" dirty="0" err="1" smtClean="0"/>
              <a:t>After</a:t>
            </a:r>
            <a:r>
              <a:rPr lang="da-DK" sz="1400" dirty="0" smtClean="0"/>
              <a:t> the </a:t>
            </a:r>
            <a:r>
              <a:rPr lang="da-DK" sz="1400" dirty="0" err="1" smtClean="0"/>
              <a:t>pitfalls</a:t>
            </a:r>
            <a:r>
              <a:rPr lang="da-DK" sz="1400" dirty="0" smtClean="0"/>
              <a:t>-</a:t>
            </a:r>
          </a:p>
          <a:p>
            <a:endParaRPr lang="da-DK" sz="1400" dirty="0" smtClean="0"/>
          </a:p>
          <a:p>
            <a:r>
              <a:rPr lang="da-DK" sz="1400" dirty="0" err="1" smtClean="0"/>
              <a:t>Hwvr</a:t>
            </a:r>
            <a:r>
              <a:rPr lang="da-DK" sz="1400" dirty="0" smtClean="0"/>
              <a:t>,</a:t>
            </a:r>
            <a:r>
              <a:rPr lang="da-DK" sz="1400" baseline="0" dirty="0" smtClean="0"/>
              <a:t> I </a:t>
            </a:r>
            <a:r>
              <a:rPr lang="da-DK" sz="1400" baseline="0" dirty="0" err="1" smtClean="0"/>
              <a:t>think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it’s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impt</a:t>
            </a:r>
            <a:r>
              <a:rPr lang="da-DK" sz="1400" baseline="0" dirty="0" smtClean="0"/>
              <a:t> to </a:t>
            </a:r>
            <a:r>
              <a:rPr lang="da-DK" sz="1400" baseline="0" dirty="0" err="1" smtClean="0"/>
              <a:t>define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interdisciplinarity</a:t>
            </a:r>
            <a:r>
              <a:rPr lang="da-DK" sz="1400" baseline="0" dirty="0" smtClean="0"/>
              <a:t> as a </a:t>
            </a:r>
            <a:r>
              <a:rPr lang="da-DK" sz="1400" baseline="0" dirty="0" err="1" smtClean="0"/>
              <a:t>challenge</a:t>
            </a:r>
            <a:r>
              <a:rPr lang="da-DK" sz="1400" baseline="0" dirty="0" smtClean="0"/>
              <a:t> to </a:t>
            </a:r>
            <a:r>
              <a:rPr lang="da-DK" sz="1400" baseline="0" dirty="0" err="1" smtClean="0"/>
              <a:t>be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met</a:t>
            </a:r>
            <a:r>
              <a:rPr lang="da-DK" sz="1400" baseline="0" dirty="0" smtClean="0"/>
              <a:t>, </a:t>
            </a:r>
            <a:r>
              <a:rPr lang="da-DK" sz="1400" baseline="0" dirty="0" err="1" smtClean="0"/>
              <a:t>sth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wh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isn’t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easy</a:t>
            </a:r>
            <a:r>
              <a:rPr lang="da-DK" sz="1400" baseline="0" dirty="0" smtClean="0"/>
              <a:t> , but </a:t>
            </a:r>
            <a:r>
              <a:rPr lang="da-DK" sz="1400" baseline="0" dirty="0" err="1" smtClean="0"/>
              <a:t>if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it’s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handled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well</a:t>
            </a:r>
            <a:r>
              <a:rPr lang="da-DK" sz="1400" baseline="0" dirty="0" smtClean="0"/>
              <a:t>, </a:t>
            </a:r>
            <a:r>
              <a:rPr lang="da-DK" sz="1400" baseline="0" dirty="0" err="1" smtClean="0"/>
              <a:t>learning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can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become</a:t>
            </a:r>
            <a:r>
              <a:rPr lang="da-DK" sz="1400" baseline="0" dirty="0" smtClean="0"/>
              <a:t> more </a:t>
            </a:r>
            <a:r>
              <a:rPr lang="da-DK" sz="1400" baseline="0" dirty="0" err="1" smtClean="0"/>
              <a:t>effective</a:t>
            </a:r>
            <a:r>
              <a:rPr lang="da-DK" sz="1400" baseline="0" dirty="0" smtClean="0"/>
              <a:t> ,more </a:t>
            </a:r>
            <a:r>
              <a:rPr lang="da-DK" sz="1400" baseline="0" dirty="0" err="1" smtClean="0"/>
              <a:t>realistic</a:t>
            </a:r>
            <a:r>
              <a:rPr lang="da-DK" sz="1400" baseline="0" dirty="0" smtClean="0"/>
              <a:t> and more </a:t>
            </a:r>
            <a:r>
              <a:rPr lang="da-DK" sz="1400" baseline="0" dirty="0" err="1" smtClean="0"/>
              <a:t>motivating</a:t>
            </a:r>
            <a:r>
              <a:rPr lang="da-DK" sz="1400" baseline="0" dirty="0" smtClean="0"/>
              <a:t> .</a:t>
            </a:r>
          </a:p>
          <a:p>
            <a:endParaRPr lang="da-DK" sz="1400" baseline="0" dirty="0" smtClean="0"/>
          </a:p>
          <a:p>
            <a:r>
              <a:rPr lang="da-DK" sz="1400" baseline="0" dirty="0" smtClean="0"/>
              <a:t>This </a:t>
            </a:r>
            <a:r>
              <a:rPr lang="da-DK" sz="1400" baseline="0" dirty="0" err="1" smtClean="0"/>
              <a:t>means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we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need</a:t>
            </a:r>
            <a:r>
              <a:rPr lang="da-DK" sz="1400" baseline="0" dirty="0" smtClean="0"/>
              <a:t> to </a:t>
            </a:r>
            <a:r>
              <a:rPr lang="da-DK" sz="1400" baseline="0" dirty="0" err="1" smtClean="0"/>
              <a:t>think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about</a:t>
            </a:r>
            <a:r>
              <a:rPr lang="da-DK" sz="1400" baseline="0" dirty="0" smtClean="0"/>
              <a:t> the </a:t>
            </a:r>
            <a:r>
              <a:rPr lang="da-DK" sz="1400" baseline="0" dirty="0" err="1" smtClean="0"/>
              <a:t>ways</a:t>
            </a:r>
            <a:r>
              <a:rPr lang="da-DK" sz="1400" baseline="0" dirty="0" smtClean="0"/>
              <a:t> in </a:t>
            </a:r>
            <a:r>
              <a:rPr lang="da-DK" sz="1400" baseline="0" dirty="0" err="1" smtClean="0"/>
              <a:t>which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we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can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benefit</a:t>
            </a:r>
            <a:r>
              <a:rPr lang="da-DK" sz="1400" baseline="0" dirty="0" smtClean="0"/>
              <a:t> from </a:t>
            </a:r>
            <a:r>
              <a:rPr lang="da-DK" sz="1400" baseline="0" dirty="0" err="1" smtClean="0"/>
              <a:t>interdisciplinary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approaches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inour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course</a:t>
            </a:r>
            <a:r>
              <a:rPr lang="da-DK" sz="1400" baseline="0" dirty="0" smtClean="0"/>
              <a:t> design.</a:t>
            </a:r>
          </a:p>
          <a:p>
            <a:endParaRPr lang="da-DK" sz="1400" baseline="0" dirty="0" smtClean="0"/>
          </a:p>
          <a:p>
            <a:r>
              <a:rPr lang="da-DK" sz="1400" baseline="0" dirty="0" err="1" smtClean="0"/>
              <a:t>Where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can</a:t>
            </a:r>
            <a:r>
              <a:rPr lang="da-DK" sz="1400" baseline="0" dirty="0" smtClean="0"/>
              <a:t> it </a:t>
            </a:r>
            <a:r>
              <a:rPr lang="da-DK" sz="1400" baseline="0" dirty="0" err="1" smtClean="0"/>
              <a:t>be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effective</a:t>
            </a:r>
            <a:r>
              <a:rPr lang="da-DK" sz="1400" baseline="0" dirty="0" smtClean="0"/>
              <a:t> and to </a:t>
            </a:r>
            <a:r>
              <a:rPr lang="da-DK" sz="1400" baseline="0" dirty="0" err="1" smtClean="0"/>
              <a:t>this</a:t>
            </a:r>
            <a:r>
              <a:rPr lang="da-DK" sz="1400" baseline="0" dirty="0" smtClean="0"/>
              <a:t> end </a:t>
            </a:r>
            <a:r>
              <a:rPr lang="da-DK" sz="1400" baseline="0" dirty="0" err="1" smtClean="0"/>
              <a:t>I’ll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wrap</a:t>
            </a:r>
            <a:r>
              <a:rPr lang="da-DK" sz="1400" baseline="0" dirty="0" smtClean="0"/>
              <a:t> up with a </a:t>
            </a:r>
            <a:r>
              <a:rPr lang="da-DK" sz="1400" baseline="0" dirty="0" err="1" smtClean="0"/>
              <a:t>few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examples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we’ve</a:t>
            </a:r>
            <a:r>
              <a:rPr lang="da-DK" sz="1400" baseline="0" dirty="0" smtClean="0"/>
              <a:t> run </a:t>
            </a:r>
            <a:r>
              <a:rPr lang="da-DK" sz="1400" baseline="0" dirty="0" err="1" smtClean="0"/>
              <a:t>which</a:t>
            </a:r>
            <a:r>
              <a:rPr lang="da-DK" sz="1400" baseline="0" dirty="0" smtClean="0"/>
              <a:t> have </a:t>
            </a:r>
            <a:r>
              <a:rPr lang="da-DK" sz="1400" baseline="0" dirty="0" err="1" smtClean="0"/>
              <a:t>turned</a:t>
            </a:r>
            <a:r>
              <a:rPr lang="da-DK" sz="1400" baseline="0" dirty="0" smtClean="0"/>
              <a:t> out to </a:t>
            </a:r>
            <a:r>
              <a:rPr lang="da-DK" sz="1400" baseline="0" dirty="0" err="1" smtClean="0"/>
              <a:t>be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quite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successful</a:t>
            </a:r>
            <a:r>
              <a:rPr lang="da-DK" sz="1400" baseline="0" dirty="0" smtClean="0"/>
              <a:t>.</a:t>
            </a:r>
          </a:p>
          <a:p>
            <a:endParaRPr lang="da-DK" sz="1400" baseline="0" dirty="0" smtClean="0"/>
          </a:p>
          <a:p>
            <a:r>
              <a:rPr lang="da-DK" sz="1400" baseline="0" dirty="0" smtClean="0"/>
              <a:t>And </a:t>
            </a:r>
            <a:r>
              <a:rPr lang="da-DK" sz="1400" baseline="0" dirty="0" err="1" smtClean="0"/>
              <a:t>any</a:t>
            </a:r>
            <a:r>
              <a:rPr lang="da-DK" sz="1400" baseline="0" dirty="0" smtClean="0"/>
              <a:t> Q </a:t>
            </a:r>
            <a:r>
              <a:rPr lang="da-DK" sz="1400" baseline="0" dirty="0" err="1" smtClean="0"/>
              <a:t>you’d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like</a:t>
            </a:r>
            <a:r>
              <a:rPr lang="da-DK" sz="1400" baseline="0" dirty="0" smtClean="0"/>
              <a:t> to </a:t>
            </a:r>
            <a:r>
              <a:rPr lang="da-DK" sz="1400" baseline="0" dirty="0" err="1" smtClean="0"/>
              <a:t>share</a:t>
            </a:r>
            <a:r>
              <a:rPr lang="da-DK" sz="1400" baseline="0" dirty="0" smtClean="0"/>
              <a:t> with </a:t>
            </a:r>
            <a:r>
              <a:rPr lang="da-DK" sz="1400" baseline="0" dirty="0" err="1" smtClean="0"/>
              <a:t>us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woul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be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very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welcome</a:t>
            </a:r>
            <a:r>
              <a:rPr lang="da-DK" sz="1400" baseline="0" dirty="0" smtClean="0"/>
              <a:t>.</a:t>
            </a:r>
            <a:endParaRPr lang="da-DK" sz="1400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2F6BC-4F7A-E340-93EE-2548F2FFF298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77418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r>
              <a:rPr lang="da-DK" sz="1400" dirty="0" err="1" smtClean="0"/>
              <a:t>Interdisciplinarity</a:t>
            </a:r>
            <a:r>
              <a:rPr lang="da-DK" sz="1400" dirty="0" smtClean="0"/>
              <a:t> has a </a:t>
            </a:r>
            <a:r>
              <a:rPr lang="da-DK" sz="1400" dirty="0" err="1" smtClean="0"/>
              <a:t>specific</a:t>
            </a:r>
            <a:r>
              <a:rPr lang="da-DK" sz="1400" dirty="0" smtClean="0"/>
              <a:t> </a:t>
            </a:r>
            <a:r>
              <a:rPr lang="da-DK" sz="1400" dirty="0" err="1" smtClean="0"/>
              <a:t>context</a:t>
            </a:r>
            <a:r>
              <a:rPr lang="da-DK" sz="1400" dirty="0" smtClean="0"/>
              <a:t> in DK. The</a:t>
            </a:r>
            <a:r>
              <a:rPr lang="da-DK" sz="1400" baseline="0" dirty="0" smtClean="0"/>
              <a:t> Danish </a:t>
            </a:r>
            <a:r>
              <a:rPr lang="da-DK" sz="1400" baseline="0" dirty="0" err="1" smtClean="0"/>
              <a:t>Defence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needs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trimming</a:t>
            </a:r>
            <a:r>
              <a:rPr lang="da-DK" sz="1400" baseline="0" dirty="0" smtClean="0"/>
              <a:t>.</a:t>
            </a:r>
            <a:endParaRPr lang="da-DK" sz="1400" dirty="0" smtClean="0"/>
          </a:p>
          <a:p>
            <a:pPr marL="0" indent="0">
              <a:buFont typeface="Arial"/>
              <a:buNone/>
            </a:pPr>
            <a:endParaRPr lang="da-DK" sz="1400" dirty="0" smtClean="0"/>
          </a:p>
          <a:p>
            <a:pPr marL="0" indent="0">
              <a:buFont typeface="Arial"/>
              <a:buNone/>
            </a:pPr>
            <a:r>
              <a:rPr lang="da-DK" sz="1400" dirty="0" smtClean="0"/>
              <a:t>From a 3-year bachelor to a 1 ½ </a:t>
            </a:r>
            <a:r>
              <a:rPr lang="da-DK" sz="1400" dirty="0" err="1" smtClean="0"/>
              <a:t>year</a:t>
            </a:r>
            <a:r>
              <a:rPr lang="da-DK" sz="1400" dirty="0" smtClean="0"/>
              <a:t> </a:t>
            </a:r>
            <a:r>
              <a:rPr lang="da-DK" sz="1400" dirty="0" err="1" smtClean="0"/>
              <a:t>diploma</a:t>
            </a:r>
            <a:r>
              <a:rPr lang="da-DK" sz="1400" dirty="0" smtClean="0"/>
              <a:t> for </a:t>
            </a:r>
            <a:r>
              <a:rPr lang="da-DK" sz="1400" dirty="0" err="1" smtClean="0"/>
              <a:t>university</a:t>
            </a:r>
            <a:r>
              <a:rPr lang="da-DK" sz="1400" dirty="0" smtClean="0"/>
              <a:t> </a:t>
            </a:r>
            <a:r>
              <a:rPr lang="da-DK" sz="1400" dirty="0" err="1" smtClean="0"/>
              <a:t>graduates</a:t>
            </a:r>
            <a:r>
              <a:rPr lang="da-DK" sz="1400" dirty="0" smtClean="0"/>
              <a:t>..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less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need</a:t>
            </a:r>
            <a:r>
              <a:rPr lang="da-DK" sz="1400" baseline="0" dirty="0" smtClean="0"/>
              <a:t> for </a:t>
            </a:r>
            <a:r>
              <a:rPr lang="da-DK" sz="1400" baseline="0" dirty="0" err="1" smtClean="0"/>
              <a:t>academic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training</a:t>
            </a:r>
            <a:r>
              <a:rPr lang="da-DK" sz="1400" baseline="0" dirty="0" smtClean="0"/>
              <a:t> , </a:t>
            </a:r>
            <a:r>
              <a:rPr lang="da-DK" sz="1400" baseline="0" dirty="0" err="1" smtClean="0"/>
              <a:t>greater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need</a:t>
            </a:r>
            <a:r>
              <a:rPr lang="da-DK" sz="1400" baseline="0" dirty="0" smtClean="0"/>
              <a:t> for mil </a:t>
            </a:r>
            <a:r>
              <a:rPr lang="da-DK" sz="1400" baseline="0" dirty="0" err="1" smtClean="0"/>
              <a:t>trg</a:t>
            </a:r>
            <a:r>
              <a:rPr lang="da-DK" sz="1400" baseline="0" dirty="0" smtClean="0"/>
              <a:t> </a:t>
            </a:r>
          </a:p>
          <a:p>
            <a:pPr marL="0" indent="0">
              <a:buFont typeface="Arial"/>
              <a:buNone/>
            </a:pPr>
            <a:endParaRPr lang="da-DK" sz="1400" baseline="0" dirty="0" smtClean="0"/>
          </a:p>
          <a:p>
            <a:pPr marL="0" indent="0">
              <a:buFont typeface="Arial"/>
              <a:buNone/>
            </a:pPr>
            <a:endParaRPr lang="da-DK" sz="1400" dirty="0" smtClean="0"/>
          </a:p>
          <a:p>
            <a:pPr marL="0" indent="0">
              <a:buFont typeface="Arial"/>
              <a:buNone/>
            </a:pPr>
            <a:endParaRPr lang="da-DK" sz="1400" dirty="0" smtClean="0"/>
          </a:p>
          <a:p>
            <a:pPr marL="0" indent="0">
              <a:buFont typeface="Arial"/>
              <a:buNone/>
            </a:pPr>
            <a:r>
              <a:rPr lang="da-DK" sz="1400" dirty="0" err="1" smtClean="0"/>
              <a:t>Interdisciplinary</a:t>
            </a:r>
            <a:r>
              <a:rPr lang="da-DK" sz="1400" dirty="0" smtClean="0"/>
              <a:t> curriculum </a:t>
            </a:r>
            <a:r>
              <a:rPr lang="da-DK" sz="1400" dirty="0" err="1" smtClean="0"/>
              <a:t>regarded</a:t>
            </a:r>
            <a:r>
              <a:rPr lang="da-DK" sz="1400" dirty="0" smtClean="0"/>
              <a:t> as a </a:t>
            </a:r>
            <a:r>
              <a:rPr lang="da-DK" sz="1400" dirty="0" err="1" smtClean="0"/>
              <a:t>means</a:t>
            </a:r>
            <a:r>
              <a:rPr lang="da-DK" sz="1400" dirty="0" smtClean="0"/>
              <a:t> of </a:t>
            </a:r>
            <a:r>
              <a:rPr lang="da-DK" sz="1400" dirty="0" err="1" smtClean="0"/>
              <a:t>maintaining</a:t>
            </a:r>
            <a:r>
              <a:rPr lang="da-DK" sz="1400" dirty="0" smtClean="0"/>
              <a:t> </a:t>
            </a:r>
            <a:r>
              <a:rPr lang="da-DK" sz="1400" dirty="0" err="1" smtClean="0"/>
              <a:t>high</a:t>
            </a:r>
            <a:r>
              <a:rPr lang="da-DK" sz="1400" dirty="0" smtClean="0"/>
              <a:t> </a:t>
            </a:r>
            <a:r>
              <a:rPr lang="da-DK" sz="1400" dirty="0" err="1" smtClean="0"/>
              <a:t>level</a:t>
            </a:r>
            <a:r>
              <a:rPr lang="da-DK" sz="1400" dirty="0" smtClean="0"/>
              <a:t> officer </a:t>
            </a:r>
            <a:r>
              <a:rPr lang="da-DK" sz="1400" dirty="0" err="1" smtClean="0"/>
              <a:t>training</a:t>
            </a:r>
            <a:r>
              <a:rPr lang="da-DK" sz="1400" dirty="0" smtClean="0"/>
              <a:t>  with </a:t>
            </a:r>
            <a:r>
              <a:rPr lang="da-DK" sz="1400" dirty="0" err="1" smtClean="0"/>
              <a:t>fewer</a:t>
            </a:r>
            <a:r>
              <a:rPr lang="da-DK" sz="1400" dirty="0" smtClean="0"/>
              <a:t> ressources. </a:t>
            </a:r>
          </a:p>
          <a:p>
            <a:pPr marL="0" indent="0">
              <a:buFont typeface="Arial"/>
              <a:buNone/>
            </a:pPr>
            <a:endParaRPr lang="da-DK" sz="1400" dirty="0" smtClean="0"/>
          </a:p>
          <a:p>
            <a:pPr marL="0" indent="0">
              <a:buFont typeface="Arial"/>
              <a:buNone/>
            </a:pPr>
            <a:r>
              <a:rPr lang="da-DK" sz="1400" dirty="0" err="1" smtClean="0"/>
              <a:t>Move</a:t>
            </a:r>
            <a:r>
              <a:rPr lang="da-DK" sz="1400" dirty="0" smtClean="0"/>
              <a:t> </a:t>
            </a:r>
            <a:r>
              <a:rPr lang="da-DK" sz="1400" dirty="0" err="1" smtClean="0"/>
              <a:t>towards</a:t>
            </a:r>
            <a:r>
              <a:rPr lang="da-DK" sz="1400" dirty="0" smtClean="0"/>
              <a:t> </a:t>
            </a:r>
            <a:r>
              <a:rPr lang="da-DK" sz="1400" dirty="0" err="1" smtClean="0"/>
              <a:t>cross-disciplinary</a:t>
            </a:r>
            <a:r>
              <a:rPr lang="da-DK" sz="1400" dirty="0" smtClean="0"/>
              <a:t> teams </a:t>
            </a:r>
            <a:r>
              <a:rPr lang="da-DK" sz="1400" dirty="0" err="1" smtClean="0"/>
              <a:t>delivering</a:t>
            </a:r>
            <a:r>
              <a:rPr lang="da-DK" sz="1400" dirty="0" smtClean="0"/>
              <a:t> </a:t>
            </a:r>
            <a:r>
              <a:rPr lang="da-DK" sz="1400" dirty="0" err="1" smtClean="0"/>
              <a:t>integrated</a:t>
            </a:r>
            <a:r>
              <a:rPr lang="da-DK" sz="1400" dirty="0" smtClean="0"/>
              <a:t> </a:t>
            </a:r>
            <a:r>
              <a:rPr lang="da-DK" sz="1400" dirty="0" err="1" smtClean="0"/>
              <a:t>training</a:t>
            </a:r>
            <a:endParaRPr lang="da-DK" sz="1400" dirty="0" smtClean="0"/>
          </a:p>
          <a:p>
            <a:pPr marL="0" indent="0">
              <a:buFont typeface="Arial"/>
              <a:buNone/>
            </a:pPr>
            <a:endParaRPr lang="da-DK" sz="1400" baseline="0" dirty="0" smtClean="0"/>
          </a:p>
          <a:p>
            <a:pPr marL="0" indent="0">
              <a:buFont typeface="Arial"/>
              <a:buNone/>
            </a:pPr>
            <a:r>
              <a:rPr lang="da-DK" sz="1400" baseline="0" dirty="0" smtClean="0"/>
              <a:t>The </a:t>
            </a:r>
            <a:r>
              <a:rPr lang="da-DK" sz="1400" baseline="0" dirty="0" err="1" smtClean="0"/>
              <a:t>context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we’re</a:t>
            </a:r>
            <a:r>
              <a:rPr lang="da-DK" sz="1400" baseline="0" dirty="0" smtClean="0"/>
              <a:t> in is </a:t>
            </a:r>
            <a:r>
              <a:rPr lang="da-DK" sz="1400" baseline="0" dirty="0" err="1" smtClean="0"/>
              <a:t>that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interdisciplinary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approaches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are</a:t>
            </a:r>
            <a:r>
              <a:rPr lang="da-DK" sz="1400" baseline="0" dirty="0" smtClean="0"/>
              <a:t> a must and </a:t>
            </a:r>
            <a:r>
              <a:rPr lang="da-DK" sz="1400" baseline="0" dirty="0" err="1" smtClean="0"/>
              <a:t>therfore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we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need</a:t>
            </a:r>
            <a:r>
              <a:rPr lang="da-DK" sz="1400" baseline="0" dirty="0" smtClean="0"/>
              <a:t> to </a:t>
            </a:r>
            <a:r>
              <a:rPr lang="da-DK" sz="1400" baseline="0" dirty="0" err="1" smtClean="0"/>
              <a:t>fuly</a:t>
            </a:r>
            <a:r>
              <a:rPr lang="da-DK" sz="1400" baseline="0" dirty="0" smtClean="0"/>
              <a:t> understand </a:t>
            </a:r>
            <a:r>
              <a:rPr lang="da-DK" sz="1400" baseline="0" dirty="0" err="1" smtClean="0"/>
              <a:t>how</a:t>
            </a:r>
            <a:r>
              <a:rPr lang="da-DK" sz="1400" baseline="0" dirty="0" smtClean="0"/>
              <a:t> to </a:t>
            </a:r>
            <a:r>
              <a:rPr lang="da-DK" sz="1400" baseline="0" dirty="0" err="1" smtClean="0"/>
              <a:t>implement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interdiciplinary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approaches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effectively</a:t>
            </a:r>
            <a:r>
              <a:rPr lang="da-DK" sz="1400" baseline="0" dirty="0" smtClean="0"/>
              <a:t>. </a:t>
            </a:r>
          </a:p>
          <a:p>
            <a:pPr marL="0" indent="0">
              <a:buNone/>
            </a:pPr>
            <a:endParaRPr lang="da-DK" sz="1400" baseline="0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2F6BC-4F7A-E340-93EE-2548F2FFF298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2951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baseline="0" dirty="0" smtClean="0"/>
              <a:t>To do </a:t>
            </a:r>
            <a:r>
              <a:rPr lang="da-DK" sz="1200" baseline="0" dirty="0" err="1" smtClean="0"/>
              <a:t>this</a:t>
            </a:r>
            <a:r>
              <a:rPr lang="da-DK" sz="1200" baseline="0" dirty="0" smtClean="0"/>
              <a:t> I </a:t>
            </a:r>
            <a:r>
              <a:rPr lang="da-DK" sz="1200" baseline="0" dirty="0" err="1" smtClean="0"/>
              <a:t>believe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thar</a:t>
            </a:r>
            <a:r>
              <a:rPr lang="da-DK" sz="1200" baseline="0" dirty="0" smtClean="0"/>
              <a:t> a </a:t>
            </a:r>
            <a:r>
              <a:rPr lang="da-DK" sz="1200" baseline="0" dirty="0" err="1" smtClean="0"/>
              <a:t>crucial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first</a:t>
            </a:r>
            <a:r>
              <a:rPr lang="da-DK" sz="1200" baseline="0" dirty="0" smtClean="0"/>
              <a:t> step is to </a:t>
            </a:r>
            <a:r>
              <a:rPr lang="da-DK" sz="1200" baseline="0" dirty="0" err="1" smtClean="0"/>
              <a:t>consider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what</a:t>
            </a:r>
            <a:r>
              <a:rPr lang="da-DK" sz="1200" baseline="0" dirty="0" smtClean="0"/>
              <a:t> is </a:t>
            </a:r>
            <a:r>
              <a:rPr lang="da-DK" sz="1200" baseline="0" dirty="0" err="1" smtClean="0"/>
              <a:t>particularly</a:t>
            </a:r>
            <a:r>
              <a:rPr lang="da-DK" sz="1200" baseline="0" dirty="0" smtClean="0"/>
              <a:t> relevant for </a:t>
            </a:r>
            <a:r>
              <a:rPr lang="da-DK" sz="1200" baseline="0" dirty="0" err="1" smtClean="0"/>
              <a:t>language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teachers</a:t>
            </a:r>
            <a:r>
              <a:rPr lang="da-DK" sz="1200" baseline="0" dirty="0" smtClean="0"/>
              <a:t> and </a:t>
            </a:r>
            <a:r>
              <a:rPr lang="da-DK" sz="1200" baseline="0" dirty="0" err="1" smtClean="0"/>
              <a:t>our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experience</a:t>
            </a:r>
            <a:r>
              <a:rPr lang="da-DK" sz="1200" baseline="0" dirty="0" smtClean="0"/>
              <a:t> at RDMA points to a </a:t>
            </a:r>
            <a:r>
              <a:rPr lang="da-DK" sz="1200" baseline="0" dirty="0" err="1" smtClean="0"/>
              <a:t>number</a:t>
            </a:r>
            <a:r>
              <a:rPr lang="da-DK" sz="1200" baseline="0" dirty="0" smtClean="0"/>
              <a:t> of </a:t>
            </a:r>
            <a:r>
              <a:rPr lang="da-DK" sz="1200" baseline="0" dirty="0" err="1" smtClean="0"/>
              <a:t>typical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pitfalls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when</a:t>
            </a:r>
            <a:r>
              <a:rPr lang="da-DK" sz="1200" baseline="0" dirty="0" smtClean="0"/>
              <a:t>  English is </a:t>
            </a:r>
            <a:r>
              <a:rPr lang="da-DK" sz="1200" baseline="0" dirty="0" err="1" smtClean="0"/>
              <a:t>integrated</a:t>
            </a:r>
            <a:r>
              <a:rPr lang="da-DK" sz="1200" baseline="0" dirty="0" smtClean="0"/>
              <a:t> with </a:t>
            </a:r>
            <a:r>
              <a:rPr lang="da-DK" sz="1200" baseline="0" dirty="0" err="1" smtClean="0"/>
              <a:t>other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disciplines</a:t>
            </a:r>
            <a:r>
              <a:rPr lang="da-DK" sz="1200" baseline="0" dirty="0" smtClean="0"/>
              <a:t>.</a:t>
            </a:r>
          </a:p>
          <a:p>
            <a:endParaRPr lang="da-DK" sz="1200" dirty="0" smtClean="0"/>
          </a:p>
          <a:p>
            <a:pPr marL="228600" indent="-228600">
              <a:buAutoNum type="arabicParenR"/>
            </a:pPr>
            <a:r>
              <a:rPr lang="da-DK" sz="1200" dirty="0" smtClean="0"/>
              <a:t>This is most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acute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when</a:t>
            </a:r>
            <a:r>
              <a:rPr lang="da-DK" sz="1200" baseline="0" dirty="0" smtClean="0"/>
              <a:t> students </a:t>
            </a:r>
            <a:r>
              <a:rPr lang="da-DK" sz="1200" baseline="0" dirty="0" err="1" smtClean="0"/>
              <a:t>are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faced</a:t>
            </a:r>
            <a:r>
              <a:rPr lang="da-DK" sz="1200" baseline="0" dirty="0" smtClean="0"/>
              <a:t> with </a:t>
            </a:r>
            <a:r>
              <a:rPr lang="da-DK" sz="1200" baseline="0" dirty="0" err="1" smtClean="0"/>
              <a:t>complicated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subject</a:t>
            </a:r>
            <a:r>
              <a:rPr lang="da-DK" sz="1200" baseline="0" dirty="0" smtClean="0"/>
              <a:t> matter. </a:t>
            </a:r>
            <a:r>
              <a:rPr lang="da-DK" sz="1200" baseline="0" dirty="0" err="1" smtClean="0"/>
              <a:t>Having</a:t>
            </a:r>
            <a:r>
              <a:rPr lang="da-DK" sz="1200" baseline="0" dirty="0" smtClean="0"/>
              <a:t> to </a:t>
            </a:r>
            <a:r>
              <a:rPr lang="da-DK" sz="1200" baseline="0" dirty="0" err="1" smtClean="0"/>
              <a:t>absorb</a:t>
            </a:r>
            <a:r>
              <a:rPr lang="da-DK" sz="1200" baseline="0" dirty="0" smtClean="0"/>
              <a:t> and </a:t>
            </a:r>
            <a:r>
              <a:rPr lang="da-DK" sz="1200" baseline="0" dirty="0" err="1" smtClean="0"/>
              <a:t>reflect</a:t>
            </a:r>
            <a:r>
              <a:rPr lang="da-DK" sz="1200" baseline="0" dirty="0" smtClean="0"/>
              <a:t> on it </a:t>
            </a:r>
            <a:r>
              <a:rPr lang="da-DK" sz="1200" baseline="0" dirty="0" err="1" smtClean="0"/>
              <a:t>through</a:t>
            </a:r>
            <a:r>
              <a:rPr lang="da-DK" sz="1200" baseline="0" dirty="0" smtClean="0"/>
              <a:t> the filter of a </a:t>
            </a:r>
            <a:r>
              <a:rPr lang="da-DK" sz="1200" baseline="0" dirty="0" err="1" smtClean="0"/>
              <a:t>foreign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language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makes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learning</a:t>
            </a:r>
            <a:r>
              <a:rPr lang="da-DK" sz="1200" baseline="0" dirty="0" smtClean="0"/>
              <a:t> more </a:t>
            </a:r>
            <a:r>
              <a:rPr lang="da-DK" sz="1200" baseline="0" dirty="0" err="1" smtClean="0"/>
              <a:t>difficult</a:t>
            </a:r>
            <a:r>
              <a:rPr lang="da-DK" sz="1200" baseline="0" dirty="0" smtClean="0"/>
              <a:t> and </a:t>
            </a:r>
            <a:r>
              <a:rPr lang="da-DK" sz="1200" baseline="0" dirty="0" err="1" smtClean="0"/>
              <a:t>often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creates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resistance</a:t>
            </a:r>
            <a:r>
              <a:rPr lang="da-DK" sz="1200" baseline="0" dirty="0" smtClean="0"/>
              <a:t> to </a:t>
            </a:r>
            <a:r>
              <a:rPr lang="da-DK" sz="1200" baseline="0" dirty="0" err="1" smtClean="0"/>
              <a:t>language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learning</a:t>
            </a:r>
            <a:r>
              <a:rPr lang="da-DK" sz="1200" baseline="0" dirty="0" smtClean="0"/>
              <a:t>. </a:t>
            </a:r>
            <a:r>
              <a:rPr lang="da-DK" sz="1200" baseline="0" dirty="0" err="1" smtClean="0"/>
              <a:t>We’ve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often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tried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partnerships</a:t>
            </a:r>
            <a:r>
              <a:rPr lang="da-DK" sz="1200" baseline="0" dirty="0" smtClean="0"/>
              <a:t> with </a:t>
            </a:r>
            <a:r>
              <a:rPr lang="da-DK" sz="1200" baseline="0" dirty="0" err="1" smtClean="0"/>
              <a:t>polsci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dept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where</a:t>
            </a:r>
            <a:r>
              <a:rPr lang="da-DK" sz="1200" baseline="0" dirty="0" smtClean="0"/>
              <a:t> students </a:t>
            </a:r>
            <a:r>
              <a:rPr lang="da-DK" sz="1200" baseline="0" dirty="0" err="1" smtClean="0"/>
              <a:t>are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asked</a:t>
            </a:r>
            <a:r>
              <a:rPr lang="da-DK" sz="1200" baseline="0" dirty="0" smtClean="0"/>
              <a:t> to </a:t>
            </a:r>
            <a:r>
              <a:rPr lang="da-DK" sz="1200" baseline="0" dirty="0" err="1" smtClean="0"/>
              <a:t>discuss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academic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texts</a:t>
            </a:r>
            <a:r>
              <a:rPr lang="da-DK" sz="1200" baseline="0" dirty="0" smtClean="0"/>
              <a:t>:</a:t>
            </a:r>
          </a:p>
          <a:p>
            <a:pPr marL="228600" indent="-228600">
              <a:buAutoNum type="arabicParenR"/>
            </a:pPr>
            <a:endParaRPr lang="da-DK" sz="1200" baseline="0" dirty="0" smtClean="0"/>
          </a:p>
          <a:p>
            <a:pPr marL="228600" indent="-228600">
              <a:buAutoNum type="arabicParenR"/>
            </a:pPr>
            <a:r>
              <a:rPr lang="da-DK" sz="1200" baseline="0" dirty="0" err="1" smtClean="0"/>
              <a:t>Since</a:t>
            </a:r>
            <a:r>
              <a:rPr lang="da-DK" sz="1200" baseline="0" dirty="0" smtClean="0"/>
              <a:t> English is </a:t>
            </a:r>
            <a:r>
              <a:rPr lang="da-DK" sz="1200" baseline="0" dirty="0" err="1" smtClean="0"/>
              <a:t>perceived</a:t>
            </a:r>
            <a:r>
              <a:rPr lang="da-DK" sz="1200" baseline="0" dirty="0" smtClean="0"/>
              <a:t> as a support </a:t>
            </a:r>
            <a:r>
              <a:rPr lang="da-DK" sz="1200" baseline="0" dirty="0" err="1" smtClean="0"/>
              <a:t>discipline</a:t>
            </a:r>
            <a:r>
              <a:rPr lang="da-DK" sz="1200" baseline="0" dirty="0" smtClean="0"/>
              <a:t>, a </a:t>
            </a:r>
            <a:r>
              <a:rPr lang="da-DK" sz="1200" baseline="0" dirty="0" err="1" smtClean="0"/>
              <a:t>coomunicative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tool</a:t>
            </a:r>
            <a:r>
              <a:rPr lang="da-DK" sz="1200" baseline="0" dirty="0" smtClean="0"/>
              <a:t> as </a:t>
            </a:r>
            <a:r>
              <a:rPr lang="da-DK" sz="1200" baseline="0" dirty="0" err="1" smtClean="0"/>
              <a:t>opposed</a:t>
            </a:r>
            <a:r>
              <a:rPr lang="da-DK" sz="1200" baseline="0" dirty="0" smtClean="0"/>
              <a:t> to more </a:t>
            </a:r>
            <a:r>
              <a:rPr lang="da-DK" sz="1200" baseline="0" dirty="0" err="1" smtClean="0"/>
              <a:t>knowledge</a:t>
            </a:r>
            <a:r>
              <a:rPr lang="da-DK" sz="1200" baseline="0" dirty="0" smtClean="0"/>
              <a:t> intensive </a:t>
            </a:r>
            <a:r>
              <a:rPr lang="da-DK" sz="1200" baseline="0" dirty="0" err="1" smtClean="0"/>
              <a:t>disciplines</a:t>
            </a:r>
            <a:r>
              <a:rPr lang="da-DK" sz="1200" baseline="0" dirty="0" smtClean="0"/>
              <a:t>, </a:t>
            </a:r>
            <a:r>
              <a:rPr lang="da-DK" sz="1200" baseline="0" dirty="0" err="1" smtClean="0"/>
              <a:t>there</a:t>
            </a:r>
            <a:r>
              <a:rPr lang="da-DK" sz="1200" baseline="0" dirty="0" smtClean="0"/>
              <a:t> is a </a:t>
            </a:r>
            <a:r>
              <a:rPr lang="da-DK" sz="1200" baseline="0" dirty="0" err="1" smtClean="0"/>
              <a:t>tendency</a:t>
            </a:r>
            <a:r>
              <a:rPr lang="da-DK" sz="1200" baseline="0" dirty="0" smtClean="0"/>
              <a:t> to </a:t>
            </a:r>
            <a:r>
              <a:rPr lang="da-DK" sz="1200" baseline="0" dirty="0" err="1" smtClean="0"/>
              <a:t>latch</a:t>
            </a:r>
            <a:r>
              <a:rPr lang="da-DK" sz="1200" baseline="0" dirty="0" smtClean="0"/>
              <a:t> Eng on at the end </a:t>
            </a:r>
            <a:r>
              <a:rPr lang="da-DK" sz="1200" baseline="0" dirty="0" err="1" smtClean="0"/>
              <a:t>rather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than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integrate</a:t>
            </a:r>
            <a:r>
              <a:rPr lang="da-DK" sz="1200" baseline="0" dirty="0" smtClean="0"/>
              <a:t> it </a:t>
            </a:r>
            <a:r>
              <a:rPr lang="da-DK" sz="1200" baseline="0" dirty="0" err="1" smtClean="0"/>
              <a:t>properly</a:t>
            </a:r>
            <a:r>
              <a:rPr lang="da-DK" sz="1200" baseline="0" dirty="0" smtClean="0"/>
              <a:t> from the start. </a:t>
            </a:r>
            <a:br>
              <a:rPr lang="da-DK" sz="1200" baseline="0" dirty="0" smtClean="0"/>
            </a:br>
            <a:r>
              <a:rPr lang="da-DK" sz="1200" baseline="0" dirty="0" err="1" smtClean="0"/>
              <a:t>It’s</a:t>
            </a:r>
            <a:r>
              <a:rPr lang="da-DK" sz="1200" baseline="0" dirty="0" smtClean="0"/>
              <a:t> vital </a:t>
            </a:r>
            <a:r>
              <a:rPr lang="da-DK" sz="1200" baseline="0" dirty="0" err="1" smtClean="0"/>
              <a:t>that</a:t>
            </a:r>
            <a:r>
              <a:rPr lang="da-DK" sz="1200" baseline="0" dirty="0" smtClean="0"/>
              <a:t> English </a:t>
            </a:r>
            <a:r>
              <a:rPr lang="da-DK" sz="1200" baseline="0" dirty="0" err="1" smtClean="0"/>
              <a:t>teachers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are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involved</a:t>
            </a:r>
            <a:r>
              <a:rPr lang="da-DK" sz="1200" baseline="0" dirty="0" smtClean="0"/>
              <a:t> in the design of the </a:t>
            </a:r>
            <a:r>
              <a:rPr lang="da-DK" sz="1200" baseline="0" dirty="0" err="1" smtClean="0"/>
              <a:t>learning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process</a:t>
            </a:r>
            <a:r>
              <a:rPr lang="da-DK" sz="1200" baseline="0" dirty="0" smtClean="0"/>
              <a:t> form the </a:t>
            </a:r>
            <a:r>
              <a:rPr lang="da-DK" sz="1200" baseline="0" dirty="0" err="1" smtClean="0"/>
              <a:t>onset</a:t>
            </a:r>
            <a:r>
              <a:rPr lang="da-DK" sz="1200" baseline="0" dirty="0" smtClean="0"/>
              <a:t>.</a:t>
            </a:r>
            <a:br>
              <a:rPr lang="da-DK" sz="1200" baseline="0" dirty="0" smtClean="0"/>
            </a:br>
            <a:endParaRPr lang="da-DK" sz="1200" baseline="0" dirty="0" smtClean="0"/>
          </a:p>
          <a:p>
            <a: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da-DK" sz="1200" baseline="0" dirty="0" err="1" smtClean="0"/>
              <a:t>We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fell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into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this</a:t>
            </a:r>
            <a:r>
              <a:rPr lang="da-DK" sz="1200" baseline="0" dirty="0" smtClean="0"/>
              <a:t> trap </a:t>
            </a:r>
            <a:r>
              <a:rPr lang="da-DK" sz="1200" baseline="0" dirty="0" err="1" smtClean="0"/>
              <a:t>some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years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ago</a:t>
            </a:r>
            <a:r>
              <a:rPr lang="da-DK" sz="1200" baseline="0" dirty="0" smtClean="0"/>
              <a:t> with </a:t>
            </a:r>
            <a:r>
              <a:rPr lang="da-DK" sz="1200" baseline="0" dirty="0" err="1" smtClean="0"/>
              <a:t>our</a:t>
            </a:r>
            <a:r>
              <a:rPr lang="da-DK" sz="1200" baseline="0" dirty="0" smtClean="0"/>
              <a:t> final </a:t>
            </a:r>
            <a:r>
              <a:rPr lang="da-DK" sz="1200" baseline="0" dirty="0" err="1" smtClean="0"/>
              <a:t>skills</a:t>
            </a:r>
            <a:r>
              <a:rPr lang="da-DK" sz="1200" baseline="0" dirty="0" smtClean="0"/>
              <a:t> integration </a:t>
            </a:r>
            <a:r>
              <a:rPr lang="da-DK" sz="1200" baseline="0" dirty="0" err="1" smtClean="0"/>
              <a:t>module</a:t>
            </a:r>
            <a:r>
              <a:rPr lang="da-DK" sz="1200" baseline="0" dirty="0" smtClean="0"/>
              <a:t>, </a:t>
            </a:r>
            <a:r>
              <a:rPr lang="da-DK" sz="1200" baseline="0" dirty="0" err="1" smtClean="0"/>
              <a:t>where</a:t>
            </a:r>
            <a:r>
              <a:rPr lang="da-DK" sz="1200" baseline="0" dirty="0" smtClean="0"/>
              <a:t> all 5 </a:t>
            </a:r>
            <a:r>
              <a:rPr lang="da-DK" sz="1200" baseline="0" dirty="0" err="1" smtClean="0"/>
              <a:t>depts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contributed</a:t>
            </a:r>
            <a:r>
              <a:rPr lang="da-DK" sz="1200" baseline="0" dirty="0" smtClean="0"/>
              <a:t> to the overall </a:t>
            </a:r>
            <a:r>
              <a:rPr lang="da-DK" sz="1200" baseline="0" dirty="0" err="1" smtClean="0"/>
              <a:t>theme</a:t>
            </a:r>
            <a:r>
              <a:rPr lang="da-DK" sz="1200" baseline="0" dirty="0" smtClean="0"/>
              <a:t> of the </a:t>
            </a:r>
            <a:r>
              <a:rPr lang="da-DK" sz="1200" baseline="0" dirty="0" err="1" smtClean="0"/>
              <a:t>module</a:t>
            </a:r>
            <a:r>
              <a:rPr lang="da-DK" sz="1200" baseline="0" dirty="0" smtClean="0"/>
              <a:t> on Congo but </a:t>
            </a:r>
            <a:r>
              <a:rPr lang="da-DK" sz="1200" baseline="0" dirty="0" err="1" smtClean="0"/>
              <a:t>without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spending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enough</a:t>
            </a:r>
            <a:r>
              <a:rPr lang="da-DK" sz="1200" baseline="0" dirty="0" smtClean="0"/>
              <a:t> time on </a:t>
            </a:r>
            <a:r>
              <a:rPr lang="da-DK" sz="1200" baseline="0" dirty="0" err="1" smtClean="0"/>
              <a:t>integrating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tasks</a:t>
            </a:r>
            <a:r>
              <a:rPr lang="da-DK" sz="1200" baseline="0" dirty="0" smtClean="0"/>
              <a:t> and </a:t>
            </a:r>
            <a:r>
              <a:rPr lang="da-DK" sz="1200" baseline="0" dirty="0" err="1" smtClean="0"/>
              <a:t>materials</a:t>
            </a:r>
            <a:r>
              <a:rPr lang="da-DK" sz="1200" baseline="0" dirty="0" smtClean="0"/>
              <a:t>.</a:t>
            </a:r>
            <a:r>
              <a:rPr lang="da-DK" sz="1200" dirty="0" smtClean="0"/>
              <a:t> Potpourri </a:t>
            </a:r>
            <a:r>
              <a:rPr lang="da-DK" sz="1200" dirty="0" err="1" smtClean="0"/>
              <a:t>prob</a:t>
            </a:r>
            <a:r>
              <a:rPr lang="da-DK" sz="1200" baseline="0" dirty="0" smtClean="0"/>
              <a:t> in </a:t>
            </a:r>
            <a:r>
              <a:rPr lang="da-DK" sz="1200" baseline="0" dirty="0" err="1" smtClean="0"/>
              <a:t>which</a:t>
            </a:r>
            <a:r>
              <a:rPr lang="da-DK" sz="1200" baseline="0" dirty="0" smtClean="0"/>
              <a:t> </a:t>
            </a:r>
            <a:r>
              <a:rPr lang="da-DK" sz="1200" dirty="0" smtClean="0"/>
              <a:t> </a:t>
            </a:r>
            <a:r>
              <a:rPr lang="da-DK" sz="1200" baseline="0" dirty="0" smtClean="0"/>
              <a:t>Fragments of  </a:t>
            </a:r>
            <a:r>
              <a:rPr lang="da-DK" sz="1200" baseline="0" dirty="0" err="1" smtClean="0"/>
              <a:t>tactics</a:t>
            </a:r>
            <a:r>
              <a:rPr lang="da-DK" sz="1200" baseline="0" dirty="0" smtClean="0"/>
              <a:t>, </a:t>
            </a:r>
            <a:r>
              <a:rPr lang="da-DK" sz="1200" baseline="0" dirty="0" err="1" smtClean="0"/>
              <a:t>leadership</a:t>
            </a:r>
            <a:r>
              <a:rPr lang="da-DK" sz="1200" baseline="0" dirty="0" smtClean="0"/>
              <a:t>, mil &amp; gen eng, bits of mil </a:t>
            </a:r>
            <a:r>
              <a:rPr lang="da-DK" sz="1200" baseline="0" dirty="0" err="1" smtClean="0"/>
              <a:t>histy</a:t>
            </a:r>
            <a:r>
              <a:rPr lang="da-DK" sz="1200" baseline="0" dirty="0" smtClean="0"/>
              <a:t>, but </a:t>
            </a:r>
            <a:r>
              <a:rPr lang="da-DK" sz="1200" baseline="0" dirty="0" err="1" smtClean="0"/>
              <a:t>no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inherent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scope</a:t>
            </a:r>
            <a:r>
              <a:rPr lang="da-DK" sz="1200" baseline="0" dirty="0" smtClean="0"/>
              <a:t> and progression.</a:t>
            </a:r>
            <a:endParaRPr lang="da-DK" sz="1200" dirty="0" smtClean="0"/>
          </a:p>
          <a:p>
            <a:r>
              <a:rPr lang="da-DK" sz="1200" baseline="0" dirty="0" smtClean="0"/>
              <a:t/>
            </a:r>
            <a:br>
              <a:rPr lang="da-DK" sz="1200" baseline="0" dirty="0" smtClean="0"/>
            </a:br>
            <a:r>
              <a:rPr lang="da-DK" sz="1200" baseline="0" dirty="0" smtClean="0"/>
              <a:t>4</a:t>
            </a:r>
            <a:r>
              <a:rPr lang="da-DK" sz="1200" dirty="0" smtClean="0"/>
              <a:t>) </a:t>
            </a:r>
            <a:r>
              <a:rPr lang="da-DK" sz="1200" dirty="0" err="1" smtClean="0"/>
              <a:t>Every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now</a:t>
            </a:r>
            <a:r>
              <a:rPr lang="da-DK" sz="1200" baseline="0" dirty="0" smtClean="0"/>
              <a:t> &amp; </a:t>
            </a:r>
            <a:r>
              <a:rPr lang="da-DK" sz="1200" baseline="0" dirty="0" err="1" smtClean="0"/>
              <a:t>then</a:t>
            </a:r>
            <a:r>
              <a:rPr lang="da-DK" sz="1200" baseline="0" dirty="0" smtClean="0"/>
              <a:t> the suggestion is made </a:t>
            </a:r>
            <a:r>
              <a:rPr lang="da-DK" sz="1200" dirty="0" smtClean="0"/>
              <a:t>to cut back on </a:t>
            </a:r>
            <a:r>
              <a:rPr lang="da-DK" sz="1200" dirty="0" err="1" smtClean="0"/>
              <a:t>language</a:t>
            </a:r>
            <a:r>
              <a:rPr lang="da-DK" sz="1200" dirty="0" smtClean="0"/>
              <a:t> </a:t>
            </a:r>
            <a:r>
              <a:rPr lang="da-DK" sz="1200" dirty="0" err="1" smtClean="0"/>
              <a:t>teaching</a:t>
            </a:r>
            <a:r>
              <a:rPr lang="da-DK" sz="1200" dirty="0" smtClean="0"/>
              <a:t> and </a:t>
            </a:r>
            <a:r>
              <a:rPr lang="da-DK" sz="1200" dirty="0" err="1" smtClean="0"/>
              <a:t>get</a:t>
            </a:r>
            <a:r>
              <a:rPr lang="da-DK" sz="1200" dirty="0" smtClean="0"/>
              <a:t> the </a:t>
            </a:r>
            <a:r>
              <a:rPr lang="da-DK" sz="1200" dirty="0" err="1" smtClean="0"/>
              <a:t>other</a:t>
            </a:r>
            <a:r>
              <a:rPr lang="da-DK" sz="1200" dirty="0" smtClean="0"/>
              <a:t> </a:t>
            </a:r>
            <a:r>
              <a:rPr lang="da-DK" sz="1200" dirty="0" err="1" smtClean="0"/>
              <a:t>departments</a:t>
            </a:r>
            <a:r>
              <a:rPr lang="da-DK" sz="1200" dirty="0" smtClean="0"/>
              <a:t> to </a:t>
            </a:r>
            <a:r>
              <a:rPr lang="da-DK" sz="1200" dirty="0" err="1" smtClean="0"/>
              <a:t>simply</a:t>
            </a:r>
            <a:r>
              <a:rPr lang="da-DK" sz="1200" dirty="0" smtClean="0"/>
              <a:t> </a:t>
            </a:r>
            <a:r>
              <a:rPr lang="da-DK" sz="1200" dirty="0" err="1" smtClean="0"/>
              <a:t>teach</a:t>
            </a:r>
            <a:r>
              <a:rPr lang="da-DK" sz="1200" dirty="0" smtClean="0"/>
              <a:t> </a:t>
            </a:r>
            <a:r>
              <a:rPr lang="da-DK" sz="1200" dirty="0" err="1" smtClean="0"/>
              <a:t>tactics</a:t>
            </a:r>
            <a:r>
              <a:rPr lang="da-DK" sz="1200" dirty="0" smtClean="0"/>
              <a:t>,</a:t>
            </a:r>
            <a:r>
              <a:rPr lang="da-DK" sz="1200" baseline="0" dirty="0" smtClean="0"/>
              <a:t> IP, </a:t>
            </a:r>
            <a:r>
              <a:rPr lang="da-DK" sz="1200" baseline="0" dirty="0" err="1" smtClean="0"/>
              <a:t>war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history</a:t>
            </a:r>
            <a:r>
              <a:rPr lang="da-DK" sz="1200" baseline="0" dirty="0" smtClean="0"/>
              <a:t> in English. The </a:t>
            </a:r>
            <a:r>
              <a:rPr lang="da-DK" sz="1200" baseline="0" dirty="0" err="1" smtClean="0"/>
              <a:t>misunderstanding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here</a:t>
            </a:r>
            <a:r>
              <a:rPr lang="da-DK" sz="1200" baseline="0" dirty="0" smtClean="0"/>
              <a:t> is </a:t>
            </a:r>
            <a:r>
              <a:rPr lang="da-DK" sz="1200" baseline="0" dirty="0" err="1" smtClean="0"/>
              <a:t>that</a:t>
            </a:r>
            <a:r>
              <a:rPr lang="da-DK" sz="1200" baseline="0" dirty="0" smtClean="0"/>
              <a:t> just </a:t>
            </a:r>
            <a:r>
              <a:rPr lang="da-DK" sz="1200" baseline="0" dirty="0" err="1" smtClean="0"/>
              <a:t>because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teaching</a:t>
            </a:r>
            <a:r>
              <a:rPr lang="da-DK" sz="1200" baseline="0" dirty="0" smtClean="0"/>
              <a:t> is in Eng, studs </a:t>
            </a:r>
            <a:r>
              <a:rPr lang="da-DK" sz="1200" baseline="0" dirty="0" err="1" smtClean="0"/>
              <a:t>will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learn</a:t>
            </a:r>
            <a:r>
              <a:rPr lang="da-DK" sz="1200" baseline="0" dirty="0" smtClean="0"/>
              <a:t> Eng. </a:t>
            </a:r>
            <a:r>
              <a:rPr lang="da-DK" sz="1200" dirty="0" smtClean="0"/>
              <a:t>But</a:t>
            </a:r>
            <a:r>
              <a:rPr lang="da-DK" sz="1200" baseline="0" dirty="0" smtClean="0"/>
              <a:t> :</a:t>
            </a:r>
            <a:r>
              <a:rPr lang="da-DK" sz="1200" baseline="0" dirty="0" err="1" smtClean="0"/>
              <a:t>Practice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needed</a:t>
            </a:r>
            <a:r>
              <a:rPr lang="da-DK" sz="1200" baseline="0" dirty="0" smtClean="0"/>
              <a:t> to </a:t>
            </a:r>
            <a:r>
              <a:rPr lang="da-DK" sz="1200" baseline="0" dirty="0" err="1" smtClean="0"/>
              <a:t>maintain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language</a:t>
            </a:r>
            <a:r>
              <a:rPr lang="da-DK" sz="1200" baseline="0" dirty="0" smtClean="0"/>
              <a:t> </a:t>
            </a:r>
            <a:r>
              <a:rPr lang="da-DK" sz="1200" baseline="0" dirty="0" err="1" smtClean="0"/>
              <a:t>skills</a:t>
            </a:r>
            <a:r>
              <a:rPr lang="da-DK" sz="1200" baseline="0" dirty="0" smtClean="0"/>
              <a:t>: Learn </a:t>
            </a:r>
            <a:r>
              <a:rPr lang="da-DK" sz="1200" baseline="0" dirty="0" err="1" smtClean="0"/>
              <a:t>mistakes</a:t>
            </a:r>
            <a:endParaRPr lang="da-DK" sz="1200" baseline="0" dirty="0" smtClean="0"/>
          </a:p>
          <a:p>
            <a:endParaRPr lang="da-DK" sz="1200" baseline="0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2F6BC-4F7A-E340-93EE-2548F2FFF298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57169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1400" dirty="0" smtClean="0"/>
              <a:t>!)  This </a:t>
            </a:r>
            <a:r>
              <a:rPr lang="da-DK" sz="1400" dirty="0" err="1" smtClean="0"/>
              <a:t>first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challenge</a:t>
            </a:r>
            <a:r>
              <a:rPr lang="da-DK" sz="1400" baseline="0" dirty="0" smtClean="0"/>
              <a:t> is a </a:t>
            </a:r>
            <a:r>
              <a:rPr lang="da-DK" sz="1400" baseline="0" dirty="0" err="1" smtClean="0"/>
              <a:t>question</a:t>
            </a:r>
            <a:r>
              <a:rPr lang="da-DK" sz="1400" baseline="0" dirty="0" smtClean="0"/>
              <a:t> of </a:t>
            </a:r>
            <a:r>
              <a:rPr lang="da-DK" sz="1400" baseline="0" dirty="0" err="1" smtClean="0"/>
              <a:t>methodology</a:t>
            </a:r>
            <a:r>
              <a:rPr lang="da-DK" sz="1400" baseline="0" dirty="0" smtClean="0"/>
              <a:t>.</a:t>
            </a:r>
          </a:p>
          <a:p>
            <a:endParaRPr lang="da-DK" sz="1400" baseline="0" dirty="0" smtClean="0"/>
          </a:p>
          <a:p>
            <a:r>
              <a:rPr lang="da-DK" sz="1400" baseline="0" dirty="0" smtClean="0"/>
              <a:t>2) </a:t>
            </a:r>
            <a:r>
              <a:rPr lang="da-DK" sz="1400" baseline="0" dirty="0" err="1" smtClean="0"/>
              <a:t>There</a:t>
            </a:r>
            <a:r>
              <a:rPr lang="da-DK" sz="1400" baseline="0" dirty="0" smtClean="0"/>
              <a:t> is an </a:t>
            </a:r>
            <a:r>
              <a:rPr lang="da-DK" sz="1400" baseline="0" dirty="0" err="1" smtClean="0"/>
              <a:t>additional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challenge</a:t>
            </a:r>
            <a:r>
              <a:rPr lang="da-DK" sz="1400" baseline="0" dirty="0" smtClean="0"/>
              <a:t> and </a:t>
            </a:r>
            <a:r>
              <a:rPr lang="da-DK" sz="1400" baseline="0" dirty="0" err="1" smtClean="0"/>
              <a:t>that</a:t>
            </a:r>
            <a:r>
              <a:rPr lang="da-DK" sz="1400" baseline="0" dirty="0" smtClean="0"/>
              <a:t> is </a:t>
            </a:r>
            <a:r>
              <a:rPr lang="da-DK" sz="1400" baseline="0" dirty="0" err="1" smtClean="0"/>
              <a:t>that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we</a:t>
            </a:r>
            <a:r>
              <a:rPr lang="da-DK" sz="1400" baseline="0" dirty="0" smtClean="0"/>
              <a:t> as </a:t>
            </a:r>
            <a:r>
              <a:rPr lang="da-DK" sz="1400" baseline="0" dirty="0" err="1" smtClean="0"/>
              <a:t>teachers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may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tend</a:t>
            </a:r>
            <a:r>
              <a:rPr lang="da-DK" sz="1400" baseline="0" dirty="0" smtClean="0"/>
              <a:t> to </a:t>
            </a:r>
            <a:r>
              <a:rPr lang="da-DK" sz="1400" baseline="0" dirty="0" err="1" smtClean="0"/>
              <a:t>feel</a:t>
            </a:r>
            <a:r>
              <a:rPr lang="da-DK" sz="1400" baseline="0" dirty="0" smtClean="0"/>
              <a:t> more </a:t>
            </a:r>
            <a:r>
              <a:rPr lang="da-DK" sz="1400" baseline="0" dirty="0" err="1" smtClean="0"/>
              <a:t>comfortable</a:t>
            </a:r>
            <a:r>
              <a:rPr lang="da-DK" sz="1400" baseline="0" dirty="0" smtClean="0"/>
              <a:t> with single </a:t>
            </a:r>
            <a:r>
              <a:rPr lang="da-DK" sz="1400" baseline="0" dirty="0" err="1" smtClean="0"/>
              <a:t>subjecti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teaching</a:t>
            </a:r>
            <a:r>
              <a:rPr lang="da-DK" sz="1400" baseline="0" dirty="0" smtClean="0"/>
              <a:t>. </a:t>
            </a:r>
          </a:p>
          <a:p>
            <a:r>
              <a:rPr lang="da-DK" sz="1400" baseline="0" dirty="0" err="1" smtClean="0"/>
              <a:t>Therefore</a:t>
            </a:r>
            <a:r>
              <a:rPr lang="da-DK" sz="1400" baseline="0" dirty="0" smtClean="0"/>
              <a:t> it is vital </a:t>
            </a:r>
            <a:r>
              <a:rPr lang="da-DK" sz="1400" baseline="0" dirty="0" err="1" smtClean="0"/>
              <a:t>that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we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communicate</a:t>
            </a:r>
            <a:r>
              <a:rPr lang="da-DK" sz="1400" baseline="0" dirty="0" smtClean="0"/>
              <a:t> the </a:t>
            </a:r>
            <a:r>
              <a:rPr lang="da-DK" sz="1400" baseline="0" dirty="0" err="1" smtClean="0"/>
              <a:t>benefits</a:t>
            </a:r>
            <a:r>
              <a:rPr lang="da-DK" sz="1400" baseline="0" dirty="0" smtClean="0"/>
              <a:t> of </a:t>
            </a:r>
            <a:r>
              <a:rPr lang="da-DK" sz="1400" baseline="0" dirty="0" err="1" smtClean="0"/>
              <a:t>interdisciplinary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approaches</a:t>
            </a:r>
            <a:r>
              <a:rPr lang="da-DK" sz="1400" baseline="0" dirty="0" smtClean="0"/>
              <a:t> for </a:t>
            </a:r>
            <a:r>
              <a:rPr lang="da-DK" sz="1400" baseline="0" dirty="0" err="1" smtClean="0"/>
              <a:t>syudents</a:t>
            </a:r>
            <a:r>
              <a:rPr lang="da-DK" sz="1400" baseline="0" dirty="0" smtClean="0"/>
              <a:t> and </a:t>
            </a:r>
            <a:r>
              <a:rPr lang="da-DK" sz="1400" baseline="0" dirty="0" err="1" smtClean="0"/>
              <a:t>teachers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alike</a:t>
            </a:r>
            <a:r>
              <a:rPr lang="da-DK" sz="1400" baseline="0" dirty="0" smtClean="0"/>
              <a:t>.</a:t>
            </a:r>
            <a:endParaRPr lang="da-DK" sz="1400" dirty="0" smtClean="0"/>
          </a:p>
          <a:p>
            <a:endParaRPr lang="da-DK" sz="1400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2F6BC-4F7A-E340-93EE-2548F2FFF298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9914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1400" dirty="0" smtClean="0"/>
              <a:t>Eg1) TEWTS &amp; </a:t>
            </a:r>
            <a:r>
              <a:rPr lang="da-DK" sz="1400" dirty="0" err="1" smtClean="0"/>
              <a:t>sandtable</a:t>
            </a:r>
            <a:r>
              <a:rPr lang="da-DK" sz="1400" dirty="0" smtClean="0"/>
              <a:t> ex run</a:t>
            </a:r>
            <a:r>
              <a:rPr lang="da-DK" sz="1400" baseline="0" dirty="0" smtClean="0"/>
              <a:t> in Eng with </a:t>
            </a:r>
            <a:r>
              <a:rPr lang="da-DK" sz="1400" baseline="0" dirty="0" err="1" smtClean="0"/>
              <a:t>instructors</a:t>
            </a:r>
            <a:r>
              <a:rPr lang="da-DK" sz="1400" baseline="0" dirty="0" smtClean="0"/>
              <a:t> from </a:t>
            </a:r>
            <a:r>
              <a:rPr lang="da-DK" sz="1400" baseline="0" dirty="0" err="1" smtClean="0"/>
              <a:t>tactcs</a:t>
            </a:r>
            <a:r>
              <a:rPr lang="da-DK" sz="1400" baseline="0" dirty="0" smtClean="0"/>
              <a:t>, </a:t>
            </a:r>
            <a:r>
              <a:rPr lang="da-DK" sz="1400" baseline="0" dirty="0" err="1" smtClean="0"/>
              <a:t>Leadership</a:t>
            </a:r>
            <a:r>
              <a:rPr lang="da-DK" sz="1400" baseline="0" dirty="0" smtClean="0"/>
              <a:t> &amp;  Eng enables studs to link </a:t>
            </a:r>
            <a:r>
              <a:rPr lang="da-DK" sz="1400" baseline="0" dirty="0" err="1" smtClean="0"/>
              <a:t>their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skills</a:t>
            </a:r>
            <a:r>
              <a:rPr lang="da-DK" sz="1400" baseline="0" dirty="0" smtClean="0"/>
              <a:t> &amp; </a:t>
            </a:r>
            <a:r>
              <a:rPr lang="da-DK" sz="1400" baseline="0" dirty="0" err="1" smtClean="0"/>
              <a:t>knowledge</a:t>
            </a:r>
            <a:r>
              <a:rPr lang="da-DK" sz="1400" baseline="0" dirty="0" smtClean="0"/>
              <a:t>, so the </a:t>
            </a:r>
            <a:r>
              <a:rPr lang="da-DK" sz="1400" baseline="0" dirty="0" err="1" smtClean="0"/>
              <a:t>entire</a:t>
            </a:r>
            <a:r>
              <a:rPr lang="da-DK" sz="1400" baseline="0" dirty="0" smtClean="0"/>
              <a:t> curriculum </a:t>
            </a:r>
            <a:r>
              <a:rPr lang="da-DK" sz="1400" baseline="0" dirty="0" err="1" smtClean="0"/>
              <a:t>becomes</a:t>
            </a:r>
            <a:r>
              <a:rPr lang="da-DK" sz="1400" baseline="0" dirty="0" smtClean="0"/>
              <a:t> more relevant.</a:t>
            </a:r>
          </a:p>
          <a:p>
            <a:endParaRPr lang="da-DK" sz="1400" baseline="0" dirty="0" smtClean="0"/>
          </a:p>
          <a:p>
            <a:r>
              <a:rPr lang="da-DK" sz="1400" baseline="0" dirty="0" smtClean="0"/>
              <a:t>Eg 2)Pl </a:t>
            </a:r>
            <a:r>
              <a:rPr lang="da-DK" sz="1400" baseline="0" dirty="0" err="1" smtClean="0"/>
              <a:t>Cmdrs</a:t>
            </a:r>
            <a:r>
              <a:rPr lang="da-DK" sz="1400" baseline="0" dirty="0" smtClean="0"/>
              <a:t> have to </a:t>
            </a:r>
            <a:r>
              <a:rPr lang="da-DK" sz="1400" baseline="0" dirty="0" err="1" smtClean="0"/>
              <a:t>integrate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their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tactical</a:t>
            </a:r>
            <a:r>
              <a:rPr lang="da-DK" sz="1400" baseline="0" dirty="0" smtClean="0"/>
              <a:t>, </a:t>
            </a:r>
            <a:r>
              <a:rPr lang="da-DK" sz="1400" baseline="0" dirty="0" err="1" smtClean="0"/>
              <a:t>leadership</a:t>
            </a:r>
            <a:r>
              <a:rPr lang="da-DK" sz="1400" baseline="0" dirty="0" smtClean="0"/>
              <a:t> &amp; </a:t>
            </a:r>
            <a:r>
              <a:rPr lang="da-DK" sz="1400" baseline="0" dirty="0" err="1" smtClean="0"/>
              <a:t>communication</a:t>
            </a:r>
            <a:r>
              <a:rPr lang="da-DK" sz="1400" baseline="0" dirty="0" smtClean="0"/>
              <a:t>  </a:t>
            </a:r>
            <a:r>
              <a:rPr lang="da-DK" sz="1400" baseline="0" dirty="0" err="1" smtClean="0"/>
              <a:t>skills</a:t>
            </a:r>
            <a:r>
              <a:rPr lang="da-DK" sz="1400" baseline="0" dirty="0" smtClean="0"/>
              <a:t>. </a:t>
            </a:r>
          </a:p>
          <a:p>
            <a:endParaRPr lang="da-DK" sz="1400" baseline="0" dirty="0" smtClean="0"/>
          </a:p>
          <a:p>
            <a:r>
              <a:rPr lang="da-DK" sz="1400" baseline="0" dirty="0" smtClean="0"/>
              <a:t>Motivation: Teachers </a:t>
            </a:r>
            <a:r>
              <a:rPr lang="da-DK" sz="1400" baseline="0" dirty="0" err="1" smtClean="0"/>
              <a:t>learn</a:t>
            </a:r>
            <a:r>
              <a:rPr lang="da-DK" sz="1400" baseline="0" dirty="0" smtClean="0"/>
              <a:t>, </a:t>
            </a:r>
            <a:r>
              <a:rPr lang="da-DK" sz="1400" baseline="0" dirty="0" err="1" smtClean="0"/>
              <a:t>gain</a:t>
            </a:r>
            <a:r>
              <a:rPr lang="da-DK" sz="1400" baseline="0" dirty="0" smtClean="0"/>
              <a:t> new </a:t>
            </a:r>
            <a:r>
              <a:rPr lang="da-DK" sz="1400" baseline="0" dirty="0" err="1" smtClean="0"/>
              <a:t>insights</a:t>
            </a:r>
            <a:r>
              <a:rPr lang="da-DK" sz="1400" baseline="0" dirty="0" smtClean="0"/>
              <a:t> &amp; </a:t>
            </a:r>
            <a:r>
              <a:rPr lang="da-DK" sz="1400" baseline="0" dirty="0" err="1" smtClean="0"/>
              <a:t>competencies</a:t>
            </a:r>
            <a:r>
              <a:rPr lang="da-DK" sz="1400" baseline="0" dirty="0" smtClean="0"/>
              <a:t> by  </a:t>
            </a:r>
            <a:r>
              <a:rPr lang="da-DK" sz="1400" baseline="0" dirty="0" err="1" smtClean="0"/>
              <a:t>forging</a:t>
            </a:r>
            <a:r>
              <a:rPr lang="da-DK" sz="1400" baseline="0" dirty="0" smtClean="0"/>
              <a:t>  </a:t>
            </a:r>
            <a:r>
              <a:rPr lang="da-DK" sz="1400" baseline="0" dirty="0" err="1" smtClean="0"/>
              <a:t>partnerships</a:t>
            </a:r>
            <a:r>
              <a:rPr lang="da-DK" sz="1400" baseline="0" dirty="0" smtClean="0"/>
              <a:t> with </a:t>
            </a:r>
            <a:r>
              <a:rPr lang="da-DK" sz="1400" baseline="0" dirty="0" err="1" smtClean="0"/>
              <a:t>instructors</a:t>
            </a:r>
            <a:r>
              <a:rPr lang="da-DK" sz="1400" baseline="0" dirty="0" smtClean="0"/>
              <a:t> in </a:t>
            </a:r>
            <a:r>
              <a:rPr lang="da-DK" sz="1400" baseline="0" dirty="0" err="1" smtClean="0"/>
              <a:t>other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fields</a:t>
            </a:r>
            <a:r>
              <a:rPr lang="da-DK" sz="1400" baseline="0" dirty="0" smtClean="0"/>
              <a:t>. This </a:t>
            </a:r>
            <a:r>
              <a:rPr lang="da-DK" sz="1400" baseline="0" dirty="0" err="1" smtClean="0"/>
              <a:t>makes</a:t>
            </a:r>
            <a:r>
              <a:rPr lang="da-DK" sz="1400" baseline="0" dirty="0" smtClean="0"/>
              <a:t> for a more </a:t>
            </a:r>
            <a:r>
              <a:rPr lang="da-DK" sz="1400" baseline="0" dirty="0" err="1" smtClean="0"/>
              <a:t>motivating</a:t>
            </a:r>
            <a:r>
              <a:rPr lang="da-DK" sz="1400" baseline="0" dirty="0" smtClean="0"/>
              <a:t> and </a:t>
            </a:r>
            <a:r>
              <a:rPr lang="da-DK" sz="1400" baseline="0" dirty="0" err="1" smtClean="0"/>
              <a:t>varied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work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day</a:t>
            </a:r>
            <a:r>
              <a:rPr lang="da-DK" sz="1400" baseline="0" dirty="0" smtClean="0"/>
              <a:t>.</a:t>
            </a:r>
            <a:r>
              <a:rPr lang="da-DK" sz="1400" dirty="0" smtClean="0"/>
              <a:t> and </a:t>
            </a:r>
            <a:r>
              <a:rPr lang="da-DK" sz="1400" dirty="0" err="1" smtClean="0"/>
              <a:t>build</a:t>
            </a:r>
            <a:r>
              <a:rPr lang="da-DK" sz="1400" dirty="0" smtClean="0"/>
              <a:t> </a:t>
            </a:r>
            <a:r>
              <a:rPr lang="da-DK" sz="1400" dirty="0" err="1" smtClean="0"/>
              <a:t>better</a:t>
            </a:r>
            <a:r>
              <a:rPr lang="da-DK" sz="1400" dirty="0" smtClean="0"/>
              <a:t> </a:t>
            </a:r>
            <a:r>
              <a:rPr lang="da-DK" sz="1400" dirty="0" err="1" smtClean="0"/>
              <a:t>professinal</a:t>
            </a:r>
            <a:r>
              <a:rPr lang="da-DK" sz="1400" dirty="0" smtClean="0"/>
              <a:t> relations.</a:t>
            </a:r>
            <a:endParaRPr lang="da-DK" sz="1400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2F6BC-4F7A-E340-93EE-2548F2FFF298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81975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da-DK" dirty="0" smtClean="0"/>
          </a:p>
          <a:p>
            <a:pPr marL="0" indent="0">
              <a:buNone/>
            </a:pPr>
            <a:r>
              <a:rPr lang="da-DK" sz="1600" dirty="0" err="1" smtClean="0"/>
              <a:t>It’s</a:t>
            </a:r>
            <a:r>
              <a:rPr lang="da-DK" sz="1600" dirty="0" smtClean="0"/>
              <a:t> </a:t>
            </a:r>
            <a:r>
              <a:rPr lang="da-DK" sz="1600" dirty="0" err="1" smtClean="0"/>
              <a:t>obvious</a:t>
            </a:r>
            <a:r>
              <a:rPr lang="da-DK" sz="1600" baseline="0" dirty="0" smtClean="0"/>
              <a:t> to </a:t>
            </a:r>
            <a:r>
              <a:rPr lang="da-DK" sz="1600" baseline="0" dirty="0" err="1" smtClean="0"/>
              <a:t>us</a:t>
            </a:r>
            <a:r>
              <a:rPr lang="da-DK" sz="1600" baseline="0" dirty="0" smtClean="0"/>
              <a:t> at the RDMA </a:t>
            </a:r>
            <a:r>
              <a:rPr lang="da-DK" sz="1600" baseline="0" dirty="0" err="1" smtClean="0"/>
              <a:t>that</a:t>
            </a:r>
            <a:r>
              <a:rPr lang="da-DK" sz="1600" baseline="0" dirty="0" smtClean="0"/>
              <a:t> </a:t>
            </a:r>
            <a:r>
              <a:rPr lang="da-DK" sz="1600" baseline="0" dirty="0" err="1" smtClean="0"/>
              <a:t>interdisciplinary</a:t>
            </a:r>
            <a:r>
              <a:rPr lang="da-DK" sz="1600" baseline="0" dirty="0" smtClean="0"/>
              <a:t> </a:t>
            </a:r>
            <a:r>
              <a:rPr lang="da-DK" sz="1600" baseline="0" dirty="0" err="1" smtClean="0"/>
              <a:t>approaches</a:t>
            </a:r>
            <a:r>
              <a:rPr lang="da-DK" sz="1600" baseline="0" dirty="0" smtClean="0"/>
              <a:t> have the potential to </a:t>
            </a:r>
            <a:r>
              <a:rPr lang="da-DK" sz="1600" baseline="0" dirty="0" err="1" smtClean="0"/>
              <a:t>enhance</a:t>
            </a:r>
            <a:r>
              <a:rPr lang="da-DK" sz="1600" baseline="0" dirty="0" smtClean="0"/>
              <a:t> </a:t>
            </a:r>
            <a:r>
              <a:rPr lang="da-DK" sz="1600" baseline="0" dirty="0" err="1" smtClean="0"/>
              <a:t>our</a:t>
            </a:r>
            <a:r>
              <a:rPr lang="da-DK" sz="1600" baseline="0" dirty="0" smtClean="0"/>
              <a:t> </a:t>
            </a:r>
            <a:r>
              <a:rPr lang="da-DK" sz="1600" baseline="0" dirty="0" err="1" smtClean="0"/>
              <a:t>entire</a:t>
            </a:r>
            <a:r>
              <a:rPr lang="da-DK" sz="1600" baseline="0" dirty="0" smtClean="0"/>
              <a:t> </a:t>
            </a:r>
            <a:r>
              <a:rPr lang="da-DK" sz="1600" baseline="0" dirty="0" err="1" smtClean="0"/>
              <a:t>training</a:t>
            </a:r>
            <a:r>
              <a:rPr lang="da-DK" sz="1600" baseline="0" dirty="0" smtClean="0"/>
              <a:t> programme, but </a:t>
            </a:r>
            <a:r>
              <a:rPr lang="da-DK" sz="1600" baseline="0" dirty="0" err="1" smtClean="0"/>
              <a:t>we</a:t>
            </a:r>
            <a:r>
              <a:rPr lang="da-DK" sz="1600" baseline="0" dirty="0" smtClean="0"/>
              <a:t> </a:t>
            </a:r>
            <a:r>
              <a:rPr lang="da-DK" sz="1600" baseline="0" dirty="0" err="1" smtClean="0"/>
              <a:t>also</a:t>
            </a:r>
            <a:r>
              <a:rPr lang="da-DK" sz="1600" baseline="0" dirty="0" smtClean="0"/>
              <a:t> </a:t>
            </a:r>
            <a:r>
              <a:rPr lang="da-DK" sz="1600" baseline="0" dirty="0" err="1" smtClean="0"/>
              <a:t>need</a:t>
            </a:r>
            <a:r>
              <a:rPr lang="da-DK" sz="1600" baseline="0" dirty="0" smtClean="0"/>
              <a:t> to </a:t>
            </a:r>
            <a:r>
              <a:rPr lang="da-DK" sz="1600" baseline="0" dirty="0" err="1" smtClean="0"/>
              <a:t>be</a:t>
            </a:r>
            <a:r>
              <a:rPr lang="da-DK" sz="1600" baseline="0" dirty="0" smtClean="0"/>
              <a:t> </a:t>
            </a:r>
            <a:r>
              <a:rPr lang="da-DK" sz="1600" baseline="0" dirty="0" err="1" smtClean="0"/>
              <a:t>aware</a:t>
            </a:r>
            <a:r>
              <a:rPr lang="da-DK" sz="1600" baseline="0" dirty="0" smtClean="0"/>
              <a:t> </a:t>
            </a:r>
            <a:r>
              <a:rPr lang="da-DK" sz="1600" baseline="0" dirty="0" err="1" smtClean="0"/>
              <a:t>that</a:t>
            </a:r>
            <a:r>
              <a:rPr lang="da-DK" sz="1600" baseline="0" dirty="0" smtClean="0"/>
              <a:t> </a:t>
            </a:r>
            <a:r>
              <a:rPr lang="da-DK" sz="1600" baseline="0" dirty="0" err="1" smtClean="0"/>
              <a:t>means</a:t>
            </a:r>
            <a:r>
              <a:rPr lang="da-DK" sz="1600" baseline="0" dirty="0" smtClean="0"/>
              <a:t> organising </a:t>
            </a:r>
            <a:r>
              <a:rPr lang="da-DK" sz="1600" baseline="0" dirty="0" err="1" smtClean="0"/>
              <a:t>preparation</a:t>
            </a:r>
            <a:r>
              <a:rPr lang="da-DK" sz="1600" baseline="0" dirty="0" smtClean="0"/>
              <a:t> and </a:t>
            </a:r>
            <a:r>
              <a:rPr lang="da-DK" sz="1600" baseline="0" dirty="0" err="1" smtClean="0"/>
              <a:t>course</a:t>
            </a:r>
            <a:r>
              <a:rPr lang="da-DK" sz="1600" baseline="0" dirty="0" smtClean="0"/>
              <a:t> design in new </a:t>
            </a:r>
            <a:r>
              <a:rPr lang="da-DK" sz="1600" baseline="0" dirty="0" err="1" smtClean="0"/>
              <a:t>ways</a:t>
            </a:r>
            <a:endParaRPr lang="da-DK" sz="1600" dirty="0" smtClean="0"/>
          </a:p>
          <a:p>
            <a:pPr marL="228600" indent="-228600">
              <a:buAutoNum type="arabicParenR"/>
            </a:pPr>
            <a:endParaRPr lang="da-DK" sz="1600" dirty="0" smtClean="0"/>
          </a:p>
          <a:p>
            <a:pPr marL="228600" indent="-228600">
              <a:buAutoNum type="arabicParenR"/>
            </a:pPr>
            <a:endParaRPr lang="da-DK" sz="1600" dirty="0" smtClean="0"/>
          </a:p>
          <a:p>
            <a:pPr marL="228600" indent="-228600">
              <a:buAutoNum type="arabicParenR"/>
            </a:pPr>
            <a:r>
              <a:rPr lang="da-DK" sz="1600" dirty="0" err="1" smtClean="0"/>
              <a:t>Require</a:t>
            </a:r>
            <a:r>
              <a:rPr lang="da-DK" sz="1600" dirty="0" smtClean="0"/>
              <a:t> </a:t>
            </a:r>
            <a:r>
              <a:rPr lang="da-DK" sz="1600" dirty="0" err="1" smtClean="0"/>
              <a:t>close</a:t>
            </a:r>
            <a:r>
              <a:rPr lang="da-DK" sz="1600" dirty="0" smtClean="0"/>
              <a:t> </a:t>
            </a:r>
            <a:r>
              <a:rPr lang="da-DK" sz="1600" dirty="0" err="1" smtClean="0"/>
              <a:t>coordination</a:t>
            </a:r>
            <a:r>
              <a:rPr lang="da-DK" sz="1600" baseline="0" dirty="0" smtClean="0"/>
              <a:t> &amp; </a:t>
            </a:r>
            <a:r>
              <a:rPr lang="da-DK" sz="1600" baseline="0" dirty="0" err="1" smtClean="0"/>
              <a:t>prep</a:t>
            </a:r>
            <a:r>
              <a:rPr lang="da-DK" sz="1600" baseline="0" dirty="0" smtClean="0"/>
              <a:t> with </a:t>
            </a:r>
            <a:r>
              <a:rPr lang="da-DK" sz="1600" baseline="0" dirty="0" err="1" smtClean="0"/>
              <a:t>others</a:t>
            </a:r>
            <a:r>
              <a:rPr lang="da-DK" sz="1600" baseline="0" dirty="0" smtClean="0"/>
              <a:t>. </a:t>
            </a:r>
            <a:r>
              <a:rPr lang="da-DK" sz="1600" baseline="0" dirty="0" err="1" smtClean="0"/>
              <a:t>Takes</a:t>
            </a:r>
            <a:r>
              <a:rPr lang="da-DK" sz="1600" baseline="0" dirty="0" smtClean="0"/>
              <a:t> time . </a:t>
            </a:r>
            <a:br>
              <a:rPr lang="da-DK" sz="1600" baseline="0" dirty="0" smtClean="0"/>
            </a:br>
            <a:endParaRPr lang="da-DK" sz="1600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baseline="0" dirty="0" smtClean="0"/>
              <a:t>2&amp;3) </a:t>
            </a:r>
            <a:r>
              <a:rPr lang="da-DK" sz="1600" baseline="0" dirty="0" err="1" smtClean="0"/>
              <a:t>content</a:t>
            </a:r>
            <a:r>
              <a:rPr lang="da-DK" sz="1600" baseline="0" dirty="0" smtClean="0"/>
              <a:t> curriculum is not </a:t>
            </a:r>
            <a:r>
              <a:rPr lang="da-DK" sz="1600" baseline="0" dirty="0" err="1" smtClean="0"/>
              <a:t>enough</a:t>
            </a:r>
            <a:r>
              <a:rPr lang="da-DK" sz="1600" baseline="0" dirty="0" smtClean="0"/>
              <a:t>. RDMA </a:t>
            </a:r>
            <a:r>
              <a:rPr lang="da-DK" sz="1600" dirty="0" smtClean="0"/>
              <a:t>Workshops </a:t>
            </a:r>
            <a:r>
              <a:rPr lang="da-DK" sz="1600" dirty="0" err="1" smtClean="0"/>
              <a:t>are</a:t>
            </a:r>
            <a:r>
              <a:rPr lang="da-DK" sz="1600" dirty="0" smtClean="0"/>
              <a:t> </a:t>
            </a:r>
            <a:r>
              <a:rPr lang="da-DK" sz="1600" dirty="0" err="1" smtClean="0"/>
              <a:t>now</a:t>
            </a:r>
            <a:r>
              <a:rPr lang="da-DK" sz="1600" dirty="0" smtClean="0"/>
              <a:t> held on </a:t>
            </a:r>
            <a:r>
              <a:rPr lang="da-DK" sz="1600" dirty="0" err="1" smtClean="0"/>
              <a:t>knowledge</a:t>
            </a:r>
            <a:r>
              <a:rPr lang="da-DK" sz="1600" baseline="0" dirty="0" smtClean="0"/>
              <a:t> </a:t>
            </a:r>
            <a:r>
              <a:rPr lang="da-DK" sz="1600" baseline="0" dirty="0" err="1" smtClean="0"/>
              <a:t>mapping</a:t>
            </a:r>
            <a:r>
              <a:rPr lang="da-DK" sz="1600" baseline="0" dirty="0" smtClean="0"/>
              <a:t> </a:t>
            </a:r>
            <a:r>
              <a:rPr lang="da-DK" sz="1600" dirty="0" err="1" smtClean="0"/>
              <a:t>techniques</a:t>
            </a:r>
            <a:r>
              <a:rPr lang="da-DK" sz="1600" dirty="0" smtClean="0"/>
              <a:t> ,</a:t>
            </a:r>
            <a:r>
              <a:rPr lang="da-DK" sz="1600" baseline="0" dirty="0" smtClean="0"/>
              <a:t> </a:t>
            </a:r>
            <a:r>
              <a:rPr lang="da-DK" sz="1600" dirty="0" err="1" smtClean="0"/>
              <a:t>critical</a:t>
            </a:r>
            <a:r>
              <a:rPr lang="da-DK" sz="1600" dirty="0" smtClean="0"/>
              <a:t> </a:t>
            </a:r>
            <a:r>
              <a:rPr lang="da-DK" sz="1600" dirty="0" err="1" smtClean="0"/>
              <a:t>thinking</a:t>
            </a:r>
            <a:r>
              <a:rPr lang="da-DK" sz="1600" dirty="0" smtClean="0"/>
              <a:t>, </a:t>
            </a:r>
            <a:r>
              <a:rPr lang="da-DK" sz="1600" dirty="0" err="1" smtClean="0"/>
              <a:t>effective</a:t>
            </a:r>
            <a:r>
              <a:rPr lang="da-DK" sz="1600" dirty="0" smtClean="0"/>
              <a:t> </a:t>
            </a:r>
            <a:r>
              <a:rPr lang="da-DK" sz="1600" dirty="0" err="1" smtClean="0"/>
              <a:t>reading</a:t>
            </a:r>
            <a:r>
              <a:rPr lang="da-DK" sz="1600" dirty="0" smtClean="0"/>
              <a:t> and note-</a:t>
            </a:r>
            <a:r>
              <a:rPr lang="da-DK" sz="1600" dirty="0" err="1" smtClean="0"/>
              <a:t>taking</a:t>
            </a:r>
            <a:r>
              <a:rPr lang="da-DK" sz="1600" dirty="0" smtClean="0"/>
              <a:t> </a:t>
            </a:r>
            <a:r>
              <a:rPr lang="da-DK" sz="1600" dirty="0" err="1" smtClean="0"/>
              <a:t>strategies</a:t>
            </a:r>
            <a:r>
              <a:rPr lang="da-DK" sz="1600" dirty="0" smtClean="0"/>
              <a:t>. </a:t>
            </a:r>
            <a:endParaRPr lang="da-DK" sz="1600" baseline="0" dirty="0" smtClean="0"/>
          </a:p>
          <a:p>
            <a:pPr marL="0" indent="0">
              <a:buNone/>
            </a:pPr>
            <a:endParaRPr lang="da-DK" sz="1600" baseline="0" dirty="0" smtClean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2F6BC-4F7A-E340-93EE-2548F2FFF298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29266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1400" dirty="0" err="1" smtClean="0"/>
              <a:t>interdiscipliarity</a:t>
            </a:r>
            <a:r>
              <a:rPr lang="da-DK" sz="1400" dirty="0" smtClean="0"/>
              <a:t> is not </a:t>
            </a:r>
            <a:r>
              <a:rPr lang="da-DK" sz="1400" dirty="0" err="1" smtClean="0"/>
              <a:t>easy</a:t>
            </a:r>
            <a:r>
              <a:rPr lang="da-DK" sz="1400" dirty="0" smtClean="0"/>
              <a:t>, </a:t>
            </a:r>
            <a:r>
              <a:rPr lang="da-DK" sz="1400" dirty="0" err="1" smtClean="0"/>
              <a:t>it’s</a:t>
            </a:r>
            <a:r>
              <a:rPr lang="da-DK" sz="1400" dirty="0" smtClean="0"/>
              <a:t> not </a:t>
            </a:r>
            <a:r>
              <a:rPr lang="da-DK" sz="1400" dirty="0" err="1" smtClean="0"/>
              <a:t>workable</a:t>
            </a:r>
            <a:r>
              <a:rPr lang="da-DK" sz="1400" baseline="0" dirty="0" smtClean="0"/>
              <a:t> all the time, but </a:t>
            </a:r>
            <a:r>
              <a:rPr lang="da-DK" sz="1400" baseline="0" dirty="0" err="1" smtClean="0"/>
              <a:t>my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experience</a:t>
            </a:r>
            <a:r>
              <a:rPr lang="da-DK" sz="1400" baseline="0" dirty="0" smtClean="0"/>
              <a:t> is </a:t>
            </a:r>
            <a:r>
              <a:rPr lang="da-DK" sz="1400" baseline="0" dirty="0" err="1" smtClean="0"/>
              <a:t>that</a:t>
            </a:r>
            <a:r>
              <a:rPr lang="da-DK" sz="1400" baseline="0" dirty="0" smtClean="0"/>
              <a:t> it </a:t>
            </a:r>
            <a:r>
              <a:rPr lang="da-DK" sz="1400" baseline="0" dirty="0" err="1" smtClean="0"/>
              <a:t>does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work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well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if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you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adhere</a:t>
            </a:r>
            <a:r>
              <a:rPr lang="da-DK" sz="1400" baseline="0" dirty="0" smtClean="0"/>
              <a:t> to a </a:t>
            </a:r>
            <a:r>
              <a:rPr lang="da-DK" sz="1400" baseline="0" dirty="0" err="1" smtClean="0"/>
              <a:t>few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ground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rules</a:t>
            </a:r>
            <a:r>
              <a:rPr lang="da-DK" sz="1400" baseline="0" dirty="0" smtClean="0"/>
              <a:t>.</a:t>
            </a:r>
          </a:p>
          <a:p>
            <a:pPr marL="0" indent="0">
              <a:buNone/>
            </a:pPr>
            <a:endParaRPr lang="da-DK" sz="1400" baseline="0" dirty="0" smtClean="0"/>
          </a:p>
          <a:p>
            <a:r>
              <a:rPr lang="da-DK" sz="1400" dirty="0" err="1" smtClean="0"/>
              <a:t>Where</a:t>
            </a:r>
            <a:r>
              <a:rPr lang="da-DK" sz="1400" dirty="0" smtClean="0"/>
              <a:t> </a:t>
            </a:r>
            <a:r>
              <a:rPr lang="da-DK" sz="1400" dirty="0" err="1" smtClean="0"/>
              <a:t>basic</a:t>
            </a:r>
            <a:r>
              <a:rPr lang="da-DK" sz="1400" dirty="0" smtClean="0"/>
              <a:t> </a:t>
            </a:r>
            <a:r>
              <a:rPr lang="da-DK" sz="1400" dirty="0" err="1" smtClean="0"/>
              <a:t>skills</a:t>
            </a:r>
            <a:r>
              <a:rPr lang="da-DK" sz="1400" dirty="0" smtClean="0"/>
              <a:t> and </a:t>
            </a:r>
            <a:r>
              <a:rPr lang="da-DK" sz="1400" dirty="0" err="1" smtClean="0"/>
              <a:t>knowledge</a:t>
            </a:r>
            <a:r>
              <a:rPr lang="da-DK" sz="1400" dirty="0" smtClean="0"/>
              <a:t> </a:t>
            </a:r>
            <a:r>
              <a:rPr lang="da-DK" sz="1400" dirty="0" err="1" smtClean="0"/>
              <a:t>are</a:t>
            </a:r>
            <a:r>
              <a:rPr lang="da-DK" sz="1400" dirty="0" smtClean="0"/>
              <a:t> </a:t>
            </a:r>
            <a:r>
              <a:rPr lang="da-DK" sz="1400" dirty="0" err="1" smtClean="0"/>
              <a:t>well-established</a:t>
            </a:r>
            <a:r>
              <a:rPr lang="da-DK" sz="1400" dirty="0" smtClean="0"/>
              <a:t> </a:t>
            </a:r>
          </a:p>
          <a:p>
            <a:r>
              <a:rPr lang="da-DK" sz="1400" dirty="0" smtClean="0"/>
              <a:t/>
            </a:r>
            <a:br>
              <a:rPr lang="da-DK" sz="1400" dirty="0" smtClean="0"/>
            </a:br>
            <a:r>
              <a:rPr lang="da-DK" sz="1400" dirty="0" smtClean="0"/>
              <a:t>Mono-</a:t>
            </a:r>
            <a:r>
              <a:rPr lang="da-DK" sz="1400" dirty="0" err="1" smtClean="0"/>
              <a:t>disciplinary</a:t>
            </a:r>
            <a:r>
              <a:rPr lang="da-DK" sz="1400" dirty="0" smtClean="0"/>
              <a:t> English </a:t>
            </a:r>
            <a:r>
              <a:rPr lang="da-DK" sz="1400" dirty="0" err="1" smtClean="0"/>
              <a:t>training</a:t>
            </a:r>
            <a:r>
              <a:rPr lang="da-DK" sz="1400" dirty="0" smtClean="0"/>
              <a:t> must </a:t>
            </a:r>
            <a:r>
              <a:rPr lang="da-DK" sz="1400" dirty="0" err="1" smtClean="0"/>
              <a:t>be</a:t>
            </a:r>
            <a:r>
              <a:rPr lang="da-DK" sz="1400" dirty="0" smtClean="0"/>
              <a:t> run </a:t>
            </a:r>
            <a:r>
              <a:rPr lang="da-DK" sz="1400" dirty="0" err="1" smtClean="0"/>
              <a:t>alongside</a:t>
            </a:r>
            <a:r>
              <a:rPr lang="da-DK" sz="1400" dirty="0" smtClean="0"/>
              <a:t> </a:t>
            </a:r>
            <a:r>
              <a:rPr lang="da-DK" sz="1400" dirty="0" err="1" smtClean="0"/>
              <a:t>interdisciplinary</a:t>
            </a:r>
            <a:r>
              <a:rPr lang="da-DK" sz="1400" dirty="0" smtClean="0"/>
              <a:t> </a:t>
            </a:r>
            <a:r>
              <a:rPr lang="da-DK" sz="1400" dirty="0" err="1" smtClean="0"/>
              <a:t>modules</a:t>
            </a:r>
            <a:r>
              <a:rPr lang="da-DK" sz="1400" dirty="0" smtClean="0"/>
              <a:t> to </a:t>
            </a:r>
            <a:r>
              <a:rPr lang="da-DK" sz="1400" dirty="0" err="1" smtClean="0"/>
              <a:t>build</a:t>
            </a:r>
            <a:r>
              <a:rPr lang="da-DK" sz="1400" dirty="0" smtClean="0"/>
              <a:t> and </a:t>
            </a:r>
            <a:r>
              <a:rPr lang="da-DK" sz="1400" dirty="0" err="1" smtClean="0"/>
              <a:t>maintain</a:t>
            </a:r>
            <a:r>
              <a:rPr lang="da-DK" sz="1400" dirty="0" smtClean="0"/>
              <a:t> a </a:t>
            </a:r>
            <a:r>
              <a:rPr lang="da-DK" sz="1400" dirty="0" err="1" smtClean="0"/>
              <a:t>sufficiently</a:t>
            </a:r>
            <a:r>
              <a:rPr lang="da-DK" sz="1400" dirty="0" smtClean="0"/>
              <a:t> </a:t>
            </a:r>
            <a:r>
              <a:rPr lang="da-DK" sz="1400" dirty="0" err="1" smtClean="0"/>
              <a:t>high</a:t>
            </a:r>
            <a:r>
              <a:rPr lang="da-DK" sz="1400" dirty="0" smtClean="0"/>
              <a:t> base </a:t>
            </a:r>
            <a:r>
              <a:rPr lang="da-DK" sz="1400" dirty="0" err="1" smtClean="0"/>
              <a:t>level</a:t>
            </a:r>
            <a:endParaRPr lang="da-DK" sz="1400" dirty="0" smtClean="0"/>
          </a:p>
          <a:p>
            <a:pPr marL="0" indent="0">
              <a:buNone/>
            </a:pPr>
            <a:r>
              <a:rPr lang="da-DK" sz="1400" dirty="0" smtClean="0"/>
              <a:t/>
            </a:r>
            <a:br>
              <a:rPr lang="da-DK" sz="1400" dirty="0" smtClean="0"/>
            </a:br>
            <a:r>
              <a:rPr lang="da-DK" sz="1400" dirty="0" err="1" smtClean="0"/>
              <a:t>Where</a:t>
            </a:r>
            <a:r>
              <a:rPr lang="da-DK" sz="1400" dirty="0" smtClean="0"/>
              <a:t> </a:t>
            </a:r>
            <a:r>
              <a:rPr lang="da-DK" sz="1400" dirty="0" err="1" smtClean="0"/>
              <a:t>there</a:t>
            </a:r>
            <a:r>
              <a:rPr lang="da-DK" sz="1400" dirty="0" smtClean="0"/>
              <a:t> is a relevant </a:t>
            </a:r>
            <a:r>
              <a:rPr lang="da-DK" sz="1400" dirty="0" err="1" smtClean="0"/>
              <a:t>reason</a:t>
            </a:r>
            <a:r>
              <a:rPr lang="da-DK" sz="1400" dirty="0" smtClean="0"/>
              <a:t> for </a:t>
            </a:r>
            <a:r>
              <a:rPr lang="da-DK" sz="1400" dirty="0" err="1" smtClean="0"/>
              <a:t>integrating</a:t>
            </a:r>
            <a:r>
              <a:rPr lang="da-DK" sz="1400" dirty="0" smtClean="0"/>
              <a:t> </a:t>
            </a:r>
            <a:r>
              <a:rPr lang="da-DK" sz="1400" dirty="0" err="1" smtClean="0"/>
              <a:t>disciplines</a:t>
            </a:r>
            <a:r>
              <a:rPr lang="da-DK" sz="1400" dirty="0" smtClean="0"/>
              <a:t>,</a:t>
            </a:r>
            <a:r>
              <a:rPr lang="da-DK" sz="1400" baseline="0" dirty="0" smtClean="0"/>
              <a:t> for ex </a:t>
            </a:r>
            <a:r>
              <a:rPr lang="da-DK" sz="1400" baseline="0" dirty="0" err="1" smtClean="0"/>
              <a:t>because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you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want</a:t>
            </a:r>
            <a:r>
              <a:rPr lang="da-DK" sz="1400" baseline="0" dirty="0" smtClean="0"/>
              <a:t> to </a:t>
            </a:r>
            <a:r>
              <a:rPr lang="da-DK" sz="1400" baseline="0" dirty="0" err="1" smtClean="0"/>
              <a:t>create</a:t>
            </a:r>
            <a:r>
              <a:rPr lang="da-DK" sz="1400" baseline="0" dirty="0" smtClean="0"/>
              <a:t> a more </a:t>
            </a:r>
            <a:r>
              <a:rPr lang="da-DK" sz="1400" baseline="0" dirty="0" err="1" smtClean="0"/>
              <a:t>realistic</a:t>
            </a:r>
            <a:r>
              <a:rPr lang="da-DK" sz="1400" baseline="0" dirty="0" smtClean="0"/>
              <a:t> or </a:t>
            </a:r>
            <a:r>
              <a:rPr lang="da-DK" sz="1400" baseline="0" dirty="0" err="1" smtClean="0"/>
              <a:t>motivating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learning</a:t>
            </a:r>
            <a:r>
              <a:rPr lang="da-DK" sz="1400" baseline="0" dirty="0" smtClean="0"/>
              <a:t> situation</a:t>
            </a:r>
          </a:p>
          <a:p>
            <a:endParaRPr lang="da-DK" sz="1400" dirty="0" smtClean="0"/>
          </a:p>
          <a:p>
            <a:r>
              <a:rPr lang="da-DK" sz="1400" dirty="0" err="1" smtClean="0"/>
              <a:t>Well-structured</a:t>
            </a:r>
            <a:r>
              <a:rPr lang="da-DK" sz="1400" dirty="0" smtClean="0"/>
              <a:t> situations (eg. </a:t>
            </a:r>
            <a:r>
              <a:rPr lang="da-DK" sz="1400" dirty="0" err="1" smtClean="0"/>
              <a:t>Sandex</a:t>
            </a:r>
            <a:r>
              <a:rPr lang="da-DK" sz="1400" dirty="0" smtClean="0"/>
              <a:t>) </a:t>
            </a:r>
            <a:r>
              <a:rPr lang="da-DK" sz="1400" dirty="0" err="1" smtClean="0"/>
              <a:t>make</a:t>
            </a:r>
            <a:r>
              <a:rPr lang="da-DK" sz="1400" dirty="0" smtClean="0"/>
              <a:t>  </a:t>
            </a:r>
            <a:r>
              <a:rPr lang="da-DK" sz="1400" dirty="0" err="1" smtClean="0"/>
              <a:t>knowledge</a:t>
            </a:r>
            <a:r>
              <a:rPr lang="da-DK" sz="1400" dirty="0" smtClean="0"/>
              <a:t> transfer </a:t>
            </a:r>
            <a:r>
              <a:rPr lang="da-DK" sz="1400" dirty="0" err="1" smtClean="0"/>
              <a:t>easier</a:t>
            </a:r>
            <a:endParaRPr lang="da-DK" sz="1400" dirty="0" smtClean="0"/>
          </a:p>
          <a:p>
            <a:pPr marL="0" indent="0">
              <a:buNone/>
            </a:pPr>
            <a:endParaRPr lang="da-DK" sz="1400" baseline="0" dirty="0" smtClean="0"/>
          </a:p>
          <a:p>
            <a:pPr marL="0" indent="0">
              <a:buNone/>
            </a:pPr>
            <a:endParaRPr lang="da-DK" sz="1400" dirty="0" smtClean="0"/>
          </a:p>
          <a:p>
            <a:pPr marL="0" indent="0">
              <a:buNone/>
            </a:pPr>
            <a:endParaRPr lang="da-DK" sz="1400" dirty="0" smtClean="0"/>
          </a:p>
          <a:p>
            <a:pPr marL="228600" indent="-228600">
              <a:buAutoNum type="arabicParenR"/>
            </a:pPr>
            <a:endParaRPr lang="da-DK" sz="1400" dirty="0" smtClean="0"/>
          </a:p>
          <a:p>
            <a:pPr marL="0" indent="0">
              <a:buNone/>
            </a:pPr>
            <a:endParaRPr lang="da-DK" sz="1400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2F6BC-4F7A-E340-93EE-2548F2FFF298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446095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1400" dirty="0" smtClean="0"/>
              <a:t>Studs </a:t>
            </a:r>
            <a:r>
              <a:rPr lang="da-DK" sz="1400" dirty="0" err="1" smtClean="0"/>
              <a:t>report</a:t>
            </a:r>
            <a:r>
              <a:rPr lang="da-DK" sz="1400" dirty="0" smtClean="0"/>
              <a:t> </a:t>
            </a:r>
            <a:r>
              <a:rPr lang="da-DK" sz="1400" dirty="0" err="1" smtClean="0"/>
              <a:t>that</a:t>
            </a:r>
            <a:r>
              <a:rPr lang="da-DK" sz="1400" dirty="0" smtClean="0"/>
              <a:t> </a:t>
            </a:r>
            <a:r>
              <a:rPr lang="da-DK" sz="1400" dirty="0" err="1" smtClean="0"/>
              <a:t>they</a:t>
            </a:r>
            <a:r>
              <a:rPr lang="da-DK" sz="1400" dirty="0" smtClean="0"/>
              <a:t> find </a:t>
            </a:r>
            <a:r>
              <a:rPr lang="da-DK" sz="1400" dirty="0" err="1" smtClean="0"/>
              <a:t>this</a:t>
            </a:r>
            <a:r>
              <a:rPr lang="da-DK" sz="1400" dirty="0" smtClean="0"/>
              <a:t> </a:t>
            </a:r>
            <a:r>
              <a:rPr lang="da-DK" sz="1400" dirty="0" err="1" smtClean="0"/>
              <a:t>tewt</a:t>
            </a:r>
            <a:r>
              <a:rPr lang="da-DK" sz="1400" dirty="0" smtClean="0"/>
              <a:t> </a:t>
            </a:r>
            <a:r>
              <a:rPr lang="da-DK" sz="1400" dirty="0" err="1" smtClean="0"/>
              <a:t>highly</a:t>
            </a:r>
            <a:r>
              <a:rPr lang="da-DK" sz="1400" dirty="0" smtClean="0"/>
              <a:t> </a:t>
            </a:r>
            <a:r>
              <a:rPr lang="da-DK" sz="1400" dirty="0" err="1" smtClean="0"/>
              <a:t>valuable</a:t>
            </a:r>
            <a:r>
              <a:rPr lang="da-DK" sz="1400" baseline="0" dirty="0" smtClean="0"/>
              <a:t> and </a:t>
            </a:r>
            <a:r>
              <a:rPr lang="da-DK" sz="1400" baseline="0" dirty="0" err="1" smtClean="0"/>
              <a:t>they’d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like</a:t>
            </a:r>
            <a:r>
              <a:rPr lang="da-DK" sz="1400" baseline="0" dirty="0" smtClean="0"/>
              <a:t> ,</a:t>
            </a:r>
            <a:r>
              <a:rPr lang="da-DK" sz="1400" baseline="0" dirty="0" err="1" smtClean="0"/>
              <a:t>ore</a:t>
            </a:r>
            <a:r>
              <a:rPr lang="da-DK" sz="1400" baseline="0" dirty="0" smtClean="0"/>
              <a:t> of </a:t>
            </a:r>
            <a:r>
              <a:rPr lang="da-DK" sz="1400" baseline="0" dirty="0" err="1" smtClean="0"/>
              <a:t>them</a:t>
            </a:r>
            <a:r>
              <a:rPr lang="da-DK" sz="1400" baseline="0" dirty="0" smtClean="0"/>
              <a:t>.</a:t>
            </a:r>
            <a:endParaRPr lang="da-DK" sz="1400" dirty="0" smtClean="0"/>
          </a:p>
          <a:p>
            <a:pPr marL="0" indent="0">
              <a:buNone/>
            </a:pPr>
            <a:endParaRPr lang="da-DK" sz="1400" dirty="0" smtClean="0"/>
          </a:p>
          <a:p>
            <a:pPr marL="0" indent="0">
              <a:buNone/>
            </a:pPr>
            <a:r>
              <a:rPr lang="da-DK" sz="1400" dirty="0" smtClean="0"/>
              <a:t>EVT: Link-up</a:t>
            </a:r>
            <a:r>
              <a:rPr lang="da-DK" sz="1400" baseline="0" dirty="0" smtClean="0"/>
              <a:t> with </a:t>
            </a:r>
            <a:r>
              <a:rPr lang="da-DK" sz="1400" baseline="0" dirty="0" err="1" smtClean="0"/>
              <a:t>Leadership-development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off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rather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than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tactics</a:t>
            </a:r>
            <a:r>
              <a:rPr lang="da-DK" sz="1400" baseline="0" dirty="0" smtClean="0"/>
              <a:t> </a:t>
            </a:r>
            <a:r>
              <a:rPr lang="da-DK" sz="1400" baseline="0" dirty="0" err="1" smtClean="0"/>
              <a:t>teachers</a:t>
            </a:r>
            <a:r>
              <a:rPr lang="da-DK" sz="1400" baseline="0" dirty="0" smtClean="0"/>
              <a:t>.</a:t>
            </a:r>
          </a:p>
          <a:p>
            <a:pPr marL="0" indent="0">
              <a:buNone/>
            </a:pPr>
            <a:endParaRPr lang="da-DK" sz="1600" baseline="0" dirty="0" smtClean="0"/>
          </a:p>
          <a:p>
            <a:pPr marL="228600" indent="-228600">
              <a:buAutoNum type="arabicParenR"/>
            </a:pPr>
            <a:endParaRPr lang="da-DK" sz="1600" baseline="0" dirty="0" smtClean="0"/>
          </a:p>
          <a:p>
            <a:pPr marL="228600" indent="-228600">
              <a:buAutoNum type="arabicParenR"/>
            </a:pPr>
            <a:endParaRPr lang="da-DK" sz="1600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2F6BC-4F7A-E340-93EE-2548F2FFF298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2560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1508860"/>
          </a:xfrm>
        </p:spPr>
        <p:txBody>
          <a:bodyPr>
            <a:normAutofit fontScale="90000"/>
          </a:bodyPr>
          <a:lstStyle/>
          <a:p>
            <a:r>
              <a:rPr lang="da-DK" dirty="0" err="1" smtClean="0">
                <a:solidFill>
                  <a:srgbClr val="000090"/>
                </a:solidFill>
              </a:rPr>
              <a:t>Interdisciplinary</a:t>
            </a:r>
            <a:r>
              <a:rPr lang="da-DK" dirty="0" smtClean="0">
                <a:solidFill>
                  <a:srgbClr val="000090"/>
                </a:solidFill>
              </a:rPr>
              <a:t> </a:t>
            </a:r>
            <a:r>
              <a:rPr lang="da-DK" dirty="0" err="1" smtClean="0">
                <a:solidFill>
                  <a:srgbClr val="000090"/>
                </a:solidFill>
              </a:rPr>
              <a:t>partnerships</a:t>
            </a:r>
            <a:r>
              <a:rPr lang="da-DK" dirty="0" smtClean="0">
                <a:solidFill>
                  <a:srgbClr val="000090"/>
                </a:solidFill>
              </a:rPr>
              <a:t> at the Royal Danish </a:t>
            </a:r>
            <a:r>
              <a:rPr lang="da-DK" dirty="0" err="1" smtClean="0">
                <a:solidFill>
                  <a:srgbClr val="000090"/>
                </a:solidFill>
              </a:rPr>
              <a:t>Military</a:t>
            </a:r>
            <a:r>
              <a:rPr lang="da-DK" dirty="0" smtClean="0">
                <a:solidFill>
                  <a:srgbClr val="000090"/>
                </a:solidFill>
              </a:rPr>
              <a:t> Academy</a:t>
            </a:r>
            <a:br>
              <a:rPr lang="da-DK" dirty="0" smtClean="0">
                <a:solidFill>
                  <a:srgbClr val="000090"/>
                </a:solidFill>
              </a:rPr>
            </a:br>
            <a:r>
              <a:rPr lang="da-DK" sz="2000" dirty="0" err="1" smtClean="0">
                <a:solidFill>
                  <a:schemeClr val="accent2"/>
                </a:solidFill>
              </a:rPr>
              <a:t>Lynda</a:t>
            </a:r>
            <a:r>
              <a:rPr lang="da-DK" sz="2000" dirty="0" smtClean="0">
                <a:solidFill>
                  <a:schemeClr val="accent2"/>
                </a:solidFill>
              </a:rPr>
              <a:t> W. Hansen,</a:t>
            </a:r>
            <a:r>
              <a:rPr lang="da-DK" sz="2000" dirty="0">
                <a:solidFill>
                  <a:schemeClr val="accent2"/>
                </a:solidFill>
              </a:rPr>
              <a:t> </a:t>
            </a:r>
            <a:r>
              <a:rPr lang="da-DK" sz="2000" dirty="0" smtClean="0">
                <a:solidFill>
                  <a:schemeClr val="accent2"/>
                </a:solidFill>
              </a:rPr>
              <a:t>Head of Language Department</a:t>
            </a:r>
            <a:endParaRPr lang="da-DK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59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>
                <a:solidFill>
                  <a:srgbClr val="000090"/>
                </a:solidFill>
              </a:rPr>
              <a:t>Example</a:t>
            </a:r>
            <a:r>
              <a:rPr lang="da-DK" dirty="0" smtClean="0">
                <a:solidFill>
                  <a:srgbClr val="000090"/>
                </a:solidFill>
              </a:rPr>
              <a:t>: </a:t>
            </a:r>
            <a:r>
              <a:rPr lang="da-DK" dirty="0" err="1" smtClean="0">
                <a:solidFill>
                  <a:srgbClr val="000090"/>
                </a:solidFill>
              </a:rPr>
              <a:t>Skills</a:t>
            </a:r>
            <a:r>
              <a:rPr lang="da-DK" dirty="0" smtClean="0">
                <a:solidFill>
                  <a:srgbClr val="000090"/>
                </a:solidFill>
              </a:rPr>
              <a:t> integration </a:t>
            </a:r>
            <a:r>
              <a:rPr lang="da-DK" dirty="0" err="1">
                <a:solidFill>
                  <a:srgbClr val="000090"/>
                </a:solidFill>
              </a:rPr>
              <a:t>m</a:t>
            </a:r>
            <a:r>
              <a:rPr lang="da-DK" dirty="0" err="1" smtClean="0">
                <a:solidFill>
                  <a:srgbClr val="000090"/>
                </a:solidFill>
              </a:rPr>
              <a:t>odule</a:t>
            </a:r>
            <a:r>
              <a:rPr lang="da-DK" dirty="0" smtClean="0">
                <a:solidFill>
                  <a:srgbClr val="000090"/>
                </a:solidFill>
              </a:rPr>
              <a:t>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a-DK" sz="2400" dirty="0" smtClean="0"/>
              <a:t>A 3-week Afghanistan COIN Scenario</a:t>
            </a:r>
            <a:r>
              <a:rPr lang="da-DK" sz="2400" dirty="0"/>
              <a:t> </a:t>
            </a:r>
            <a:r>
              <a:rPr lang="da-DK" sz="2400" dirty="0" err="1" smtClean="0"/>
              <a:t>involving</a:t>
            </a:r>
            <a:r>
              <a:rPr lang="da-DK" sz="2400" dirty="0" smtClean="0"/>
              <a:t> all 5 </a:t>
            </a:r>
            <a:r>
              <a:rPr lang="da-DK" sz="2400" dirty="0" err="1" smtClean="0"/>
              <a:t>departments</a:t>
            </a:r>
            <a:r>
              <a:rPr lang="da-DK" sz="2400" dirty="0" smtClean="0"/>
              <a:t> and </a:t>
            </a:r>
            <a:r>
              <a:rPr lang="da-DK" sz="2400" dirty="0" err="1" smtClean="0"/>
              <a:t>cadets</a:t>
            </a:r>
            <a:r>
              <a:rPr lang="da-DK" sz="2400" dirty="0" smtClean="0"/>
              <a:t> </a:t>
            </a:r>
            <a:r>
              <a:rPr lang="da-DK" sz="2400" dirty="0" err="1" smtClean="0"/>
              <a:t>organised</a:t>
            </a:r>
            <a:r>
              <a:rPr lang="da-DK" sz="2400" dirty="0" smtClean="0"/>
              <a:t> in O-</a:t>
            </a:r>
            <a:r>
              <a:rPr lang="da-DK" sz="2400" dirty="0" err="1" smtClean="0"/>
              <a:t>groups</a:t>
            </a:r>
            <a:endParaRPr lang="da-DK" sz="2400" dirty="0" smtClean="0"/>
          </a:p>
          <a:p>
            <a:r>
              <a:rPr lang="da-DK" sz="2400" dirty="0" err="1" smtClean="0"/>
              <a:t>Preparation</a:t>
            </a:r>
            <a:r>
              <a:rPr lang="da-DK" sz="2400" dirty="0" smtClean="0"/>
              <a:t> via </a:t>
            </a:r>
            <a:r>
              <a:rPr lang="da-DK" sz="2400" dirty="0"/>
              <a:t>single-</a:t>
            </a:r>
            <a:r>
              <a:rPr lang="da-DK" sz="2400" dirty="0" err="1" smtClean="0"/>
              <a:t>subject</a:t>
            </a:r>
            <a:r>
              <a:rPr lang="da-DK" sz="2400" dirty="0" smtClean="0"/>
              <a:t> </a:t>
            </a:r>
            <a:r>
              <a:rPr lang="da-DK" sz="2400" dirty="0" err="1" smtClean="0"/>
              <a:t>teaching</a:t>
            </a:r>
            <a:r>
              <a:rPr lang="da-DK" sz="2400" dirty="0" smtClean="0"/>
              <a:t> and </a:t>
            </a:r>
            <a:r>
              <a:rPr lang="da-DK" sz="2400" dirty="0" err="1" smtClean="0"/>
              <a:t>self-study</a:t>
            </a:r>
            <a:r>
              <a:rPr lang="da-DK" sz="2400" dirty="0" smtClean="0"/>
              <a:t> </a:t>
            </a:r>
          </a:p>
          <a:p>
            <a:r>
              <a:rPr lang="da-DK" sz="2400" dirty="0" err="1" smtClean="0"/>
              <a:t>Cadets</a:t>
            </a:r>
            <a:r>
              <a:rPr lang="da-DK" sz="2400" dirty="0" smtClean="0"/>
              <a:t> </a:t>
            </a:r>
            <a:r>
              <a:rPr lang="da-DK" sz="2400" dirty="0" err="1" smtClean="0"/>
              <a:t>prepare</a:t>
            </a:r>
            <a:r>
              <a:rPr lang="da-DK" sz="2400" dirty="0" smtClean="0"/>
              <a:t> and deliver a series of </a:t>
            </a:r>
            <a:r>
              <a:rPr lang="da-DK" sz="2400" dirty="0" err="1" smtClean="0"/>
              <a:t>presentations</a:t>
            </a:r>
            <a:r>
              <a:rPr lang="da-DK" sz="2400" dirty="0" smtClean="0"/>
              <a:t> in English and </a:t>
            </a:r>
            <a:r>
              <a:rPr lang="da-DK" sz="2400" dirty="0" err="1" smtClean="0"/>
              <a:t>receive</a:t>
            </a:r>
            <a:r>
              <a:rPr lang="da-DK" sz="2400" dirty="0" smtClean="0"/>
              <a:t> </a:t>
            </a:r>
            <a:r>
              <a:rPr lang="da-DK" sz="2400" dirty="0"/>
              <a:t>feedback from </a:t>
            </a:r>
            <a:r>
              <a:rPr lang="da-DK" sz="2400" dirty="0" err="1"/>
              <a:t>lecturers</a:t>
            </a:r>
            <a:r>
              <a:rPr lang="da-DK" sz="2400" dirty="0"/>
              <a:t> from </a:t>
            </a:r>
            <a:r>
              <a:rPr lang="da-DK" sz="2400" dirty="0" err="1"/>
              <a:t>across</a:t>
            </a:r>
            <a:r>
              <a:rPr lang="da-DK" sz="2400" dirty="0"/>
              <a:t> the </a:t>
            </a:r>
            <a:r>
              <a:rPr lang="da-DK" sz="2400" dirty="0" err="1" smtClean="0"/>
              <a:t>faculty</a:t>
            </a:r>
            <a:r>
              <a:rPr lang="da-DK" sz="2400" dirty="0"/>
              <a:t> </a:t>
            </a:r>
            <a:endParaRPr lang="da-DK" sz="2400" dirty="0" smtClean="0"/>
          </a:p>
          <a:p>
            <a:r>
              <a:rPr lang="da-DK" sz="2400" dirty="0" err="1" smtClean="0"/>
              <a:t>Interdisciplinarity</a:t>
            </a:r>
            <a:r>
              <a:rPr lang="da-DK" sz="2400" dirty="0" smtClean="0"/>
              <a:t> </a:t>
            </a:r>
            <a:r>
              <a:rPr lang="da-DK" sz="2400" dirty="0" err="1" smtClean="0"/>
              <a:t>peaks</a:t>
            </a:r>
            <a:r>
              <a:rPr lang="da-DK" sz="2400" dirty="0" smtClean="0"/>
              <a:t> with </a:t>
            </a:r>
            <a:r>
              <a:rPr lang="da-DK" sz="2400" dirty="0" err="1" smtClean="0"/>
              <a:t>issue</a:t>
            </a:r>
            <a:r>
              <a:rPr lang="da-DK" sz="2400" dirty="0" smtClean="0"/>
              <a:t> of </a:t>
            </a:r>
            <a:r>
              <a:rPr lang="da-DK" sz="2400" dirty="0" err="1" smtClean="0"/>
              <a:t>orders</a:t>
            </a:r>
            <a:r>
              <a:rPr lang="da-DK" sz="2400" dirty="0" smtClean="0"/>
              <a:t>, </a:t>
            </a:r>
            <a:r>
              <a:rPr lang="da-DK" sz="2400" dirty="0" err="1" smtClean="0"/>
              <a:t>followed</a:t>
            </a:r>
            <a:r>
              <a:rPr lang="da-DK" sz="2400" dirty="0" smtClean="0"/>
              <a:t> by a 45-min Q &amp; A session</a:t>
            </a: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33506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0" y="1981200"/>
            <a:ext cx="7556313" cy="4144963"/>
          </a:xfrm>
        </p:spPr>
        <p:txBody>
          <a:bodyPr>
            <a:noAutofit/>
          </a:bodyPr>
          <a:lstStyle/>
          <a:p>
            <a:endParaRPr lang="da-DK" sz="1200" dirty="0"/>
          </a:p>
        </p:txBody>
      </p:sp>
    </p:spTree>
    <p:extLst>
      <p:ext uri="{BB962C8B-B14F-4D97-AF65-F5344CB8AC3E}">
        <p14:creationId xmlns:p14="http://schemas.microsoft.com/office/powerpoint/2010/main" val="4064385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>
                <a:solidFill>
                  <a:srgbClr val="000090"/>
                </a:solidFill>
              </a:rPr>
              <a:t>Example</a:t>
            </a:r>
            <a:r>
              <a:rPr lang="da-DK" dirty="0">
                <a:solidFill>
                  <a:srgbClr val="000090"/>
                </a:solidFill>
              </a:rPr>
              <a:t>: </a:t>
            </a:r>
            <a:r>
              <a:rPr lang="da-DK" dirty="0" err="1" smtClean="0">
                <a:solidFill>
                  <a:srgbClr val="000090"/>
                </a:solidFill>
              </a:rPr>
              <a:t>Military</a:t>
            </a:r>
            <a:r>
              <a:rPr lang="da-DK" dirty="0" smtClean="0">
                <a:solidFill>
                  <a:srgbClr val="000090"/>
                </a:solidFill>
              </a:rPr>
              <a:t> </a:t>
            </a:r>
            <a:r>
              <a:rPr lang="da-DK" dirty="0" err="1" smtClean="0">
                <a:solidFill>
                  <a:srgbClr val="000090"/>
                </a:solidFill>
              </a:rPr>
              <a:t>physical</a:t>
            </a:r>
            <a:r>
              <a:rPr lang="da-DK" dirty="0" smtClean="0">
                <a:solidFill>
                  <a:srgbClr val="000090"/>
                </a:solidFill>
              </a:rPr>
              <a:t> </a:t>
            </a:r>
            <a:r>
              <a:rPr lang="da-DK" dirty="0" err="1" smtClean="0">
                <a:solidFill>
                  <a:srgbClr val="000090"/>
                </a:solidFill>
              </a:rPr>
              <a:t>training</a:t>
            </a:r>
            <a:r>
              <a:rPr lang="da-DK" dirty="0" smtClean="0">
                <a:solidFill>
                  <a:srgbClr val="000090"/>
                </a:solidFill>
              </a:rPr>
              <a:t>, English and </a:t>
            </a:r>
            <a:r>
              <a:rPr lang="da-DK" dirty="0" err="1" smtClean="0">
                <a:solidFill>
                  <a:srgbClr val="000090"/>
                </a:solidFill>
              </a:rPr>
              <a:t>work-related</a:t>
            </a:r>
            <a:r>
              <a:rPr lang="da-DK" dirty="0" smtClean="0">
                <a:solidFill>
                  <a:srgbClr val="000090"/>
                </a:solidFill>
              </a:rPr>
              <a:t> stress</a:t>
            </a:r>
            <a:endParaRPr lang="da-DK" dirty="0">
              <a:solidFill>
                <a:srgbClr val="00009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a-DK" sz="2400" dirty="0" smtClean="0">
                <a:solidFill>
                  <a:schemeClr val="tx1"/>
                </a:solidFill>
              </a:rPr>
              <a:t>Half-</a:t>
            </a:r>
            <a:r>
              <a:rPr lang="da-DK" sz="2400" dirty="0" err="1" smtClean="0">
                <a:solidFill>
                  <a:schemeClr val="tx1"/>
                </a:solidFill>
              </a:rPr>
              <a:t>day</a:t>
            </a:r>
            <a:r>
              <a:rPr lang="da-DK" sz="2400" dirty="0" smtClean="0">
                <a:solidFill>
                  <a:schemeClr val="tx1"/>
                </a:solidFill>
              </a:rPr>
              <a:t> workshop </a:t>
            </a:r>
            <a:r>
              <a:rPr lang="da-DK" sz="2400" dirty="0" err="1" smtClean="0">
                <a:solidFill>
                  <a:schemeClr val="tx1"/>
                </a:solidFill>
              </a:rPr>
              <a:t>designed</a:t>
            </a:r>
            <a:r>
              <a:rPr lang="da-DK" sz="2400" dirty="0" smtClean="0">
                <a:solidFill>
                  <a:schemeClr val="tx1"/>
                </a:solidFill>
              </a:rPr>
              <a:t> to </a:t>
            </a:r>
          </a:p>
          <a:p>
            <a:pPr marL="685800" lvl="1" indent="-457200">
              <a:buFont typeface="+mj-lt"/>
              <a:buAutoNum type="arabicPeriod"/>
            </a:pPr>
            <a:r>
              <a:rPr lang="da-DK" sz="2000" dirty="0" smtClean="0">
                <a:solidFill>
                  <a:schemeClr val="tx1"/>
                </a:solidFill>
              </a:rPr>
              <a:t>give students a </a:t>
            </a:r>
            <a:r>
              <a:rPr lang="da-DK" sz="2000" dirty="0" err="1" smtClean="0">
                <a:solidFill>
                  <a:schemeClr val="tx1"/>
                </a:solidFill>
              </a:rPr>
              <a:t>theoretical</a:t>
            </a:r>
            <a:r>
              <a:rPr lang="da-DK" sz="2000" dirty="0" smtClean="0">
                <a:solidFill>
                  <a:schemeClr val="tx1"/>
                </a:solidFill>
              </a:rPr>
              <a:t> </a:t>
            </a:r>
            <a:r>
              <a:rPr lang="da-DK" sz="2000" dirty="0" err="1" smtClean="0">
                <a:solidFill>
                  <a:schemeClr val="tx1"/>
                </a:solidFill>
              </a:rPr>
              <a:t>understanding</a:t>
            </a:r>
            <a:r>
              <a:rPr lang="da-DK" sz="2000" dirty="0" smtClean="0">
                <a:solidFill>
                  <a:schemeClr val="tx1"/>
                </a:solidFill>
              </a:rPr>
              <a:t> of stress and a chance to </a:t>
            </a:r>
            <a:r>
              <a:rPr lang="da-DK" sz="2000" dirty="0" err="1" smtClean="0">
                <a:solidFill>
                  <a:schemeClr val="tx1"/>
                </a:solidFill>
              </a:rPr>
              <a:t>develop</a:t>
            </a:r>
            <a:r>
              <a:rPr lang="da-DK" sz="2000" dirty="0" smtClean="0">
                <a:solidFill>
                  <a:schemeClr val="tx1"/>
                </a:solidFill>
              </a:rPr>
              <a:t> </a:t>
            </a:r>
            <a:r>
              <a:rPr lang="da-DK" sz="2000" dirty="0" err="1" smtClean="0">
                <a:solidFill>
                  <a:schemeClr val="tx1"/>
                </a:solidFill>
              </a:rPr>
              <a:t>personal</a:t>
            </a:r>
            <a:r>
              <a:rPr lang="da-DK" sz="2000" dirty="0" smtClean="0">
                <a:solidFill>
                  <a:schemeClr val="tx1"/>
                </a:solidFill>
              </a:rPr>
              <a:t> </a:t>
            </a:r>
            <a:r>
              <a:rPr lang="da-DK" sz="2000" dirty="0" err="1" smtClean="0">
                <a:solidFill>
                  <a:schemeClr val="tx1"/>
                </a:solidFill>
              </a:rPr>
              <a:t>coping</a:t>
            </a:r>
            <a:r>
              <a:rPr lang="da-DK" sz="2000" dirty="0" smtClean="0">
                <a:solidFill>
                  <a:schemeClr val="tx1"/>
                </a:solidFill>
              </a:rPr>
              <a:t> </a:t>
            </a:r>
            <a:r>
              <a:rPr lang="da-DK" sz="2000" dirty="0" err="1" smtClean="0">
                <a:solidFill>
                  <a:schemeClr val="tx1"/>
                </a:solidFill>
              </a:rPr>
              <a:t>strategies</a:t>
            </a:r>
            <a:endParaRPr lang="da-DK" sz="2000" dirty="0" smtClean="0">
              <a:solidFill>
                <a:schemeClr val="tx1"/>
              </a:solidFill>
            </a:endParaRPr>
          </a:p>
          <a:p>
            <a:pPr marL="685800" lvl="1" indent="-457200">
              <a:buFont typeface="+mj-lt"/>
              <a:buAutoNum type="arabicPeriod"/>
            </a:pPr>
            <a:r>
              <a:rPr lang="da-DK" sz="2000" dirty="0" err="1">
                <a:solidFill>
                  <a:srgbClr val="000000"/>
                </a:solidFill>
              </a:rPr>
              <a:t>d</a:t>
            </a:r>
            <a:r>
              <a:rPr lang="da-DK" sz="2000" dirty="0" err="1" smtClean="0">
                <a:solidFill>
                  <a:srgbClr val="000000"/>
                </a:solidFill>
              </a:rPr>
              <a:t>evelop</a:t>
            </a:r>
            <a:r>
              <a:rPr lang="da-DK" sz="2000" dirty="0" smtClean="0">
                <a:solidFill>
                  <a:srgbClr val="000000"/>
                </a:solidFill>
              </a:rPr>
              <a:t> students </a:t>
            </a:r>
            <a:r>
              <a:rPr lang="da-DK" sz="2000" dirty="0" err="1" smtClean="0">
                <a:solidFill>
                  <a:srgbClr val="000000"/>
                </a:solidFill>
              </a:rPr>
              <a:t>ability</a:t>
            </a:r>
            <a:r>
              <a:rPr lang="da-DK" sz="2000" dirty="0" smtClean="0">
                <a:solidFill>
                  <a:srgbClr val="000000"/>
                </a:solidFill>
              </a:rPr>
              <a:t> to </a:t>
            </a:r>
            <a:r>
              <a:rPr lang="da-DK" sz="2000" dirty="0" err="1" smtClean="0">
                <a:solidFill>
                  <a:srgbClr val="000000"/>
                </a:solidFill>
              </a:rPr>
              <a:t>discuss</a:t>
            </a:r>
            <a:r>
              <a:rPr lang="da-DK" sz="2000" dirty="0" smtClean="0">
                <a:solidFill>
                  <a:srgbClr val="000000"/>
                </a:solidFill>
              </a:rPr>
              <a:t> </a:t>
            </a:r>
            <a:r>
              <a:rPr lang="da-DK" sz="2000" dirty="0" err="1" smtClean="0">
                <a:solidFill>
                  <a:srgbClr val="000000"/>
                </a:solidFill>
              </a:rPr>
              <a:t>personal</a:t>
            </a:r>
            <a:r>
              <a:rPr lang="da-DK" sz="2000" dirty="0" smtClean="0">
                <a:solidFill>
                  <a:srgbClr val="000000"/>
                </a:solidFill>
              </a:rPr>
              <a:t> and </a:t>
            </a:r>
            <a:r>
              <a:rPr lang="da-DK" sz="2000" dirty="0" err="1" smtClean="0">
                <a:solidFill>
                  <a:srgbClr val="000000"/>
                </a:solidFill>
              </a:rPr>
              <a:t>work-related</a:t>
            </a:r>
            <a:r>
              <a:rPr lang="da-DK" sz="2000" dirty="0" smtClean="0">
                <a:solidFill>
                  <a:srgbClr val="000000"/>
                </a:solidFill>
              </a:rPr>
              <a:t> </a:t>
            </a:r>
            <a:r>
              <a:rPr lang="da-DK" sz="2000" dirty="0" err="1" smtClean="0">
                <a:solidFill>
                  <a:srgbClr val="000000"/>
                </a:solidFill>
              </a:rPr>
              <a:t>issues</a:t>
            </a:r>
            <a:r>
              <a:rPr lang="da-DK" sz="2000" dirty="0" smtClean="0">
                <a:solidFill>
                  <a:srgbClr val="000000"/>
                </a:solidFill>
              </a:rPr>
              <a:t> in English</a:t>
            </a:r>
          </a:p>
          <a:p>
            <a:r>
              <a:rPr lang="da-DK" sz="2400" dirty="0" smtClean="0">
                <a:solidFill>
                  <a:srgbClr val="000000"/>
                </a:solidFill>
              </a:rPr>
              <a:t>English </a:t>
            </a:r>
            <a:r>
              <a:rPr lang="da-DK" sz="2400" dirty="0" err="1" smtClean="0">
                <a:solidFill>
                  <a:srgbClr val="000000"/>
                </a:solidFill>
              </a:rPr>
              <a:t>training</a:t>
            </a:r>
            <a:r>
              <a:rPr lang="da-DK" sz="2400" dirty="0" smtClean="0">
                <a:solidFill>
                  <a:srgbClr val="000000"/>
                </a:solidFill>
              </a:rPr>
              <a:t> </a:t>
            </a:r>
            <a:r>
              <a:rPr lang="da-DK" sz="2400" dirty="0" err="1" smtClean="0">
                <a:solidFill>
                  <a:srgbClr val="000000"/>
                </a:solidFill>
              </a:rPr>
              <a:t>materials</a:t>
            </a:r>
            <a:r>
              <a:rPr lang="da-DK" sz="2400" dirty="0" smtClean="0">
                <a:solidFill>
                  <a:srgbClr val="000000"/>
                </a:solidFill>
              </a:rPr>
              <a:t>: film and </a:t>
            </a:r>
            <a:r>
              <a:rPr lang="da-DK" sz="2400" dirty="0" err="1" smtClean="0">
                <a:solidFill>
                  <a:srgbClr val="000000"/>
                </a:solidFill>
              </a:rPr>
              <a:t>article</a:t>
            </a:r>
            <a:endParaRPr lang="da-DK" sz="2400" dirty="0" smtClean="0">
              <a:solidFill>
                <a:srgbClr val="000000"/>
              </a:solidFill>
            </a:endParaRPr>
          </a:p>
          <a:p>
            <a:r>
              <a:rPr lang="da-DK" sz="2400" dirty="0" smtClean="0">
                <a:solidFill>
                  <a:srgbClr val="000000"/>
                </a:solidFill>
              </a:rPr>
              <a:t>English </a:t>
            </a:r>
            <a:r>
              <a:rPr lang="da-DK" sz="2400" dirty="0" err="1" smtClean="0">
                <a:solidFill>
                  <a:srgbClr val="000000"/>
                </a:solidFill>
              </a:rPr>
              <a:t>teacher</a:t>
            </a:r>
            <a:r>
              <a:rPr lang="da-DK" sz="2400" dirty="0" smtClean="0">
                <a:solidFill>
                  <a:srgbClr val="000000"/>
                </a:solidFill>
              </a:rPr>
              <a:t> </a:t>
            </a:r>
            <a:r>
              <a:rPr lang="da-DK" sz="2400" dirty="0" err="1" smtClean="0">
                <a:solidFill>
                  <a:srgbClr val="000000"/>
                </a:solidFill>
              </a:rPr>
              <a:t>helps</a:t>
            </a:r>
            <a:r>
              <a:rPr lang="da-DK" sz="2400" dirty="0" smtClean="0">
                <a:solidFill>
                  <a:srgbClr val="000000"/>
                </a:solidFill>
              </a:rPr>
              <a:t> PE </a:t>
            </a:r>
            <a:r>
              <a:rPr lang="da-DK" sz="2400" dirty="0" err="1" smtClean="0">
                <a:solidFill>
                  <a:srgbClr val="000000"/>
                </a:solidFill>
              </a:rPr>
              <a:t>teacher</a:t>
            </a:r>
            <a:r>
              <a:rPr lang="da-DK" sz="2400" dirty="0" smtClean="0">
                <a:solidFill>
                  <a:srgbClr val="000000"/>
                </a:solidFill>
              </a:rPr>
              <a:t> </a:t>
            </a:r>
            <a:r>
              <a:rPr lang="da-DK" sz="2400" dirty="0" err="1" smtClean="0">
                <a:solidFill>
                  <a:srgbClr val="000000"/>
                </a:solidFill>
              </a:rPr>
              <a:t>prepare</a:t>
            </a:r>
            <a:r>
              <a:rPr lang="da-DK" sz="2400" dirty="0" smtClean="0">
                <a:solidFill>
                  <a:srgbClr val="000000"/>
                </a:solidFill>
              </a:rPr>
              <a:t> his </a:t>
            </a:r>
            <a:r>
              <a:rPr lang="da-DK" sz="2400" dirty="0" err="1" smtClean="0">
                <a:solidFill>
                  <a:srgbClr val="000000"/>
                </a:solidFill>
              </a:rPr>
              <a:t>expert</a:t>
            </a:r>
            <a:r>
              <a:rPr lang="da-DK" sz="2400" dirty="0" smtClean="0">
                <a:solidFill>
                  <a:srgbClr val="000000"/>
                </a:solidFill>
              </a:rPr>
              <a:t> </a:t>
            </a:r>
            <a:r>
              <a:rPr lang="da-DK" sz="2400" dirty="0" err="1" smtClean="0">
                <a:solidFill>
                  <a:srgbClr val="000000"/>
                </a:solidFill>
              </a:rPr>
              <a:t>presentation</a:t>
            </a:r>
            <a:r>
              <a:rPr lang="da-DK" sz="2400" dirty="0" smtClean="0">
                <a:solidFill>
                  <a:srgbClr val="000000"/>
                </a:solidFill>
              </a:rPr>
              <a:t> </a:t>
            </a:r>
          </a:p>
          <a:p>
            <a:r>
              <a:rPr lang="da-DK" sz="2400" dirty="0" smtClean="0">
                <a:solidFill>
                  <a:srgbClr val="000000"/>
                </a:solidFill>
              </a:rPr>
              <a:t>English </a:t>
            </a:r>
            <a:r>
              <a:rPr lang="da-DK" sz="2400" dirty="0" err="1" smtClean="0">
                <a:solidFill>
                  <a:srgbClr val="000000"/>
                </a:solidFill>
              </a:rPr>
              <a:t>teacher</a:t>
            </a:r>
            <a:r>
              <a:rPr lang="da-DK" sz="2400" dirty="0" smtClean="0">
                <a:solidFill>
                  <a:srgbClr val="000000"/>
                </a:solidFill>
              </a:rPr>
              <a:t> </a:t>
            </a:r>
            <a:r>
              <a:rPr lang="da-DK" sz="2400" dirty="0" err="1" smtClean="0">
                <a:solidFill>
                  <a:srgbClr val="000000"/>
                </a:solidFill>
              </a:rPr>
              <a:t>facilitates</a:t>
            </a:r>
            <a:r>
              <a:rPr lang="da-DK" sz="2400" dirty="0" smtClean="0">
                <a:solidFill>
                  <a:srgbClr val="000000"/>
                </a:solidFill>
              </a:rPr>
              <a:t> </a:t>
            </a:r>
            <a:r>
              <a:rPr lang="da-DK" sz="2400" dirty="0" err="1" smtClean="0">
                <a:solidFill>
                  <a:srgbClr val="000000"/>
                </a:solidFill>
              </a:rPr>
              <a:t>discussions</a:t>
            </a:r>
            <a:r>
              <a:rPr lang="da-DK" sz="2400" dirty="0" smtClean="0">
                <a:solidFill>
                  <a:srgbClr val="000000"/>
                </a:solidFill>
              </a:rPr>
              <a:t> and provides </a:t>
            </a:r>
            <a:r>
              <a:rPr lang="da-DK" sz="2400" dirty="0" err="1" smtClean="0">
                <a:solidFill>
                  <a:srgbClr val="000000"/>
                </a:solidFill>
              </a:rPr>
              <a:t>language</a:t>
            </a:r>
            <a:r>
              <a:rPr lang="da-DK" sz="2400" dirty="0" smtClean="0">
                <a:solidFill>
                  <a:srgbClr val="000000"/>
                </a:solidFill>
              </a:rPr>
              <a:t> assistance and feedback </a:t>
            </a:r>
            <a:endParaRPr lang="da-DK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680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solidFill>
                  <a:srgbClr val="000090"/>
                </a:solidFill>
              </a:rPr>
              <a:t>Agenda</a:t>
            </a:r>
            <a:endParaRPr lang="da-DK" dirty="0">
              <a:solidFill>
                <a:srgbClr val="00009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smtClean="0">
                <a:solidFill>
                  <a:srgbClr val="000090"/>
                </a:solidFill>
              </a:rPr>
              <a:t>Background</a:t>
            </a:r>
          </a:p>
          <a:p>
            <a:r>
              <a:rPr lang="da-DK" dirty="0" smtClean="0">
                <a:solidFill>
                  <a:srgbClr val="000090"/>
                </a:solidFill>
              </a:rPr>
              <a:t>Potential </a:t>
            </a:r>
            <a:r>
              <a:rPr lang="da-DK" dirty="0" err="1" smtClean="0">
                <a:solidFill>
                  <a:srgbClr val="000090"/>
                </a:solidFill>
              </a:rPr>
              <a:t>pitfalls</a:t>
            </a:r>
            <a:r>
              <a:rPr lang="da-DK" dirty="0" smtClean="0">
                <a:solidFill>
                  <a:srgbClr val="000090"/>
                </a:solidFill>
              </a:rPr>
              <a:t> for </a:t>
            </a:r>
            <a:r>
              <a:rPr lang="da-DK" dirty="0" err="1" smtClean="0">
                <a:solidFill>
                  <a:srgbClr val="000090"/>
                </a:solidFill>
              </a:rPr>
              <a:t>language</a:t>
            </a:r>
            <a:r>
              <a:rPr lang="da-DK" dirty="0" smtClean="0">
                <a:solidFill>
                  <a:srgbClr val="000090"/>
                </a:solidFill>
              </a:rPr>
              <a:t> </a:t>
            </a:r>
            <a:r>
              <a:rPr lang="da-DK" dirty="0" err="1" smtClean="0">
                <a:solidFill>
                  <a:srgbClr val="000090"/>
                </a:solidFill>
              </a:rPr>
              <a:t>teaching</a:t>
            </a:r>
            <a:endParaRPr lang="da-DK" dirty="0" smtClean="0">
              <a:solidFill>
                <a:srgbClr val="000090"/>
              </a:solidFill>
            </a:endParaRPr>
          </a:p>
          <a:p>
            <a:r>
              <a:rPr lang="da-DK" dirty="0" err="1" smtClean="0">
                <a:solidFill>
                  <a:srgbClr val="000090"/>
                </a:solidFill>
              </a:rPr>
              <a:t>Defining</a:t>
            </a:r>
            <a:r>
              <a:rPr lang="da-DK" dirty="0" smtClean="0">
                <a:solidFill>
                  <a:srgbClr val="000090"/>
                </a:solidFill>
              </a:rPr>
              <a:t> the </a:t>
            </a:r>
            <a:r>
              <a:rPr lang="da-DK" dirty="0" err="1" smtClean="0">
                <a:solidFill>
                  <a:srgbClr val="000090"/>
                </a:solidFill>
              </a:rPr>
              <a:t>challenge</a:t>
            </a:r>
            <a:endParaRPr lang="da-DK" dirty="0" smtClean="0">
              <a:solidFill>
                <a:srgbClr val="000090"/>
              </a:solidFill>
            </a:endParaRPr>
          </a:p>
          <a:p>
            <a:r>
              <a:rPr lang="da-DK" dirty="0">
                <a:solidFill>
                  <a:srgbClr val="000090"/>
                </a:solidFill>
              </a:rPr>
              <a:t>Potential </a:t>
            </a:r>
            <a:r>
              <a:rPr lang="da-DK" dirty="0" err="1">
                <a:solidFill>
                  <a:srgbClr val="000090"/>
                </a:solidFill>
              </a:rPr>
              <a:t>g</a:t>
            </a:r>
            <a:r>
              <a:rPr lang="da-DK" dirty="0" err="1" smtClean="0">
                <a:solidFill>
                  <a:srgbClr val="000090"/>
                </a:solidFill>
              </a:rPr>
              <a:t>ains</a:t>
            </a:r>
            <a:r>
              <a:rPr lang="da-DK" dirty="0" smtClean="0">
                <a:solidFill>
                  <a:srgbClr val="000090"/>
                </a:solidFill>
              </a:rPr>
              <a:t> </a:t>
            </a:r>
            <a:r>
              <a:rPr lang="da-DK" dirty="0">
                <a:solidFill>
                  <a:srgbClr val="000090"/>
                </a:solidFill>
              </a:rPr>
              <a:t>in </a:t>
            </a:r>
            <a:r>
              <a:rPr lang="da-DK" dirty="0" err="1">
                <a:solidFill>
                  <a:srgbClr val="000090"/>
                </a:solidFill>
              </a:rPr>
              <a:t>t</a:t>
            </a:r>
            <a:r>
              <a:rPr lang="da-DK" dirty="0" err="1" smtClean="0">
                <a:solidFill>
                  <a:srgbClr val="000090"/>
                </a:solidFill>
              </a:rPr>
              <a:t>eaching</a:t>
            </a:r>
            <a:r>
              <a:rPr lang="da-DK" dirty="0" smtClean="0">
                <a:solidFill>
                  <a:srgbClr val="000090"/>
                </a:solidFill>
              </a:rPr>
              <a:t> </a:t>
            </a:r>
            <a:r>
              <a:rPr lang="da-DK" dirty="0">
                <a:solidFill>
                  <a:srgbClr val="000090"/>
                </a:solidFill>
              </a:rPr>
              <a:t>an </a:t>
            </a:r>
            <a:r>
              <a:rPr lang="da-DK" dirty="0" err="1">
                <a:solidFill>
                  <a:srgbClr val="000090"/>
                </a:solidFill>
              </a:rPr>
              <a:t>i</a:t>
            </a:r>
            <a:r>
              <a:rPr lang="da-DK" dirty="0" err="1" smtClean="0">
                <a:solidFill>
                  <a:srgbClr val="000090"/>
                </a:solidFill>
              </a:rPr>
              <a:t>nterdisciplinary</a:t>
            </a:r>
            <a:r>
              <a:rPr lang="da-DK" dirty="0" smtClean="0">
                <a:solidFill>
                  <a:srgbClr val="000090"/>
                </a:solidFill>
              </a:rPr>
              <a:t> </a:t>
            </a:r>
            <a:r>
              <a:rPr lang="da-DK" dirty="0">
                <a:solidFill>
                  <a:srgbClr val="000090"/>
                </a:solidFill>
              </a:rPr>
              <a:t>c</a:t>
            </a:r>
            <a:r>
              <a:rPr lang="da-DK" dirty="0" smtClean="0">
                <a:solidFill>
                  <a:srgbClr val="000090"/>
                </a:solidFill>
              </a:rPr>
              <a:t>urriculum</a:t>
            </a:r>
          </a:p>
          <a:p>
            <a:r>
              <a:rPr lang="da-DK" dirty="0" smtClean="0">
                <a:solidFill>
                  <a:srgbClr val="000090"/>
                </a:solidFill>
              </a:rPr>
              <a:t>Design </a:t>
            </a:r>
            <a:r>
              <a:rPr lang="da-DK" dirty="0" err="1" smtClean="0">
                <a:solidFill>
                  <a:srgbClr val="000090"/>
                </a:solidFill>
              </a:rPr>
              <a:t>considerations</a:t>
            </a:r>
            <a:endParaRPr lang="da-DK" dirty="0" smtClean="0">
              <a:solidFill>
                <a:srgbClr val="000090"/>
              </a:solidFill>
            </a:endParaRPr>
          </a:p>
          <a:p>
            <a:r>
              <a:rPr lang="da-DK" dirty="0" err="1" smtClean="0">
                <a:solidFill>
                  <a:srgbClr val="000090"/>
                </a:solidFill>
              </a:rPr>
              <a:t>Where</a:t>
            </a:r>
            <a:r>
              <a:rPr lang="da-DK" dirty="0" smtClean="0">
                <a:solidFill>
                  <a:srgbClr val="000090"/>
                </a:solidFill>
              </a:rPr>
              <a:t> </a:t>
            </a:r>
            <a:r>
              <a:rPr lang="da-DK" dirty="0" err="1" smtClean="0">
                <a:solidFill>
                  <a:srgbClr val="000090"/>
                </a:solidFill>
              </a:rPr>
              <a:t>can</a:t>
            </a:r>
            <a:r>
              <a:rPr lang="da-DK" dirty="0" smtClean="0">
                <a:solidFill>
                  <a:srgbClr val="000090"/>
                </a:solidFill>
              </a:rPr>
              <a:t> an </a:t>
            </a:r>
            <a:r>
              <a:rPr lang="da-DK" dirty="0" err="1" smtClean="0">
                <a:solidFill>
                  <a:srgbClr val="000090"/>
                </a:solidFill>
              </a:rPr>
              <a:t>interdisciplinary</a:t>
            </a:r>
            <a:r>
              <a:rPr lang="da-DK" dirty="0" smtClean="0">
                <a:solidFill>
                  <a:srgbClr val="000090"/>
                </a:solidFill>
              </a:rPr>
              <a:t> approach </a:t>
            </a:r>
            <a:r>
              <a:rPr lang="da-DK" dirty="0" err="1" smtClean="0">
                <a:solidFill>
                  <a:srgbClr val="000090"/>
                </a:solidFill>
              </a:rPr>
              <a:t>be</a:t>
            </a:r>
            <a:r>
              <a:rPr lang="da-DK" dirty="0" smtClean="0">
                <a:solidFill>
                  <a:srgbClr val="000090"/>
                </a:solidFill>
              </a:rPr>
              <a:t> </a:t>
            </a:r>
            <a:r>
              <a:rPr lang="da-DK" dirty="0" err="1" smtClean="0">
                <a:solidFill>
                  <a:srgbClr val="000090"/>
                </a:solidFill>
              </a:rPr>
              <a:t>effective</a:t>
            </a:r>
            <a:r>
              <a:rPr lang="da-DK" dirty="0" smtClean="0">
                <a:solidFill>
                  <a:srgbClr val="000090"/>
                </a:solidFill>
              </a:rPr>
              <a:t>?</a:t>
            </a:r>
          </a:p>
          <a:p>
            <a:r>
              <a:rPr lang="da-DK" dirty="0" err="1" smtClean="0">
                <a:solidFill>
                  <a:srgbClr val="000090"/>
                </a:solidFill>
              </a:rPr>
              <a:t>Examples</a:t>
            </a:r>
            <a:r>
              <a:rPr lang="da-DK" dirty="0" smtClean="0">
                <a:solidFill>
                  <a:srgbClr val="000090"/>
                </a:solidFill>
              </a:rPr>
              <a:t> from RDMA</a:t>
            </a:r>
          </a:p>
          <a:p>
            <a:r>
              <a:rPr lang="da-DK" dirty="0" err="1" smtClean="0">
                <a:solidFill>
                  <a:srgbClr val="000090"/>
                </a:solidFill>
              </a:rPr>
              <a:t>Questions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3740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solidFill>
                  <a:srgbClr val="000090"/>
                </a:solidFill>
              </a:rPr>
              <a:t>Background</a:t>
            </a:r>
            <a:endParaRPr lang="da-DK" dirty="0">
              <a:solidFill>
                <a:srgbClr val="00009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400" dirty="0" smtClean="0"/>
              <a:t>From a 3-year bachelor to a 1 ½ </a:t>
            </a:r>
            <a:r>
              <a:rPr lang="da-DK" sz="2400" dirty="0" err="1" smtClean="0"/>
              <a:t>year</a:t>
            </a:r>
            <a:r>
              <a:rPr lang="da-DK" sz="2400" dirty="0" smtClean="0"/>
              <a:t> </a:t>
            </a:r>
            <a:r>
              <a:rPr lang="da-DK" sz="2400" dirty="0" err="1" smtClean="0"/>
              <a:t>diploma</a:t>
            </a:r>
            <a:r>
              <a:rPr lang="da-DK" sz="2400" dirty="0" smtClean="0"/>
              <a:t> for </a:t>
            </a:r>
            <a:r>
              <a:rPr lang="da-DK" sz="2400" dirty="0" err="1" smtClean="0"/>
              <a:t>university</a:t>
            </a:r>
            <a:r>
              <a:rPr lang="da-DK" sz="2400" dirty="0" smtClean="0"/>
              <a:t> </a:t>
            </a:r>
            <a:r>
              <a:rPr lang="da-DK" sz="2400" dirty="0" err="1" smtClean="0"/>
              <a:t>graduates</a:t>
            </a:r>
            <a:r>
              <a:rPr lang="da-DK" sz="2400" dirty="0" smtClean="0"/>
              <a:t> </a:t>
            </a:r>
          </a:p>
          <a:p>
            <a:r>
              <a:rPr lang="da-DK" sz="2400" dirty="0" err="1" smtClean="0"/>
              <a:t>Interdisciplinary</a:t>
            </a:r>
            <a:r>
              <a:rPr lang="da-DK" sz="2400" dirty="0" smtClean="0"/>
              <a:t> curriculum </a:t>
            </a:r>
            <a:r>
              <a:rPr lang="da-DK" sz="2400" dirty="0" err="1" smtClean="0"/>
              <a:t>viewed</a:t>
            </a:r>
            <a:r>
              <a:rPr lang="da-DK" sz="2400" dirty="0" smtClean="0"/>
              <a:t>  as </a:t>
            </a:r>
            <a:r>
              <a:rPr lang="da-DK" sz="2400" dirty="0"/>
              <a:t>a</a:t>
            </a:r>
            <a:r>
              <a:rPr lang="da-DK" sz="2400" dirty="0" smtClean="0"/>
              <a:t> </a:t>
            </a:r>
            <a:r>
              <a:rPr lang="da-DK" sz="2400" dirty="0" err="1" smtClean="0"/>
              <a:t>means</a:t>
            </a:r>
            <a:r>
              <a:rPr lang="da-DK" sz="2400" dirty="0" smtClean="0"/>
              <a:t> of </a:t>
            </a:r>
            <a:r>
              <a:rPr lang="da-DK" sz="2400" dirty="0" err="1" smtClean="0"/>
              <a:t>maintaining</a:t>
            </a:r>
            <a:r>
              <a:rPr lang="da-DK" sz="2400" dirty="0" smtClean="0"/>
              <a:t> </a:t>
            </a:r>
            <a:r>
              <a:rPr lang="da-DK" sz="2400" dirty="0" err="1" smtClean="0"/>
              <a:t>high</a:t>
            </a:r>
            <a:r>
              <a:rPr lang="da-DK" sz="2400" dirty="0" smtClean="0"/>
              <a:t> </a:t>
            </a:r>
            <a:r>
              <a:rPr lang="da-DK" sz="2400" dirty="0" err="1" smtClean="0"/>
              <a:t>level</a:t>
            </a:r>
            <a:r>
              <a:rPr lang="da-DK" sz="2400" dirty="0" smtClean="0"/>
              <a:t> officer </a:t>
            </a:r>
            <a:r>
              <a:rPr lang="da-DK" sz="2400" dirty="0" err="1" smtClean="0"/>
              <a:t>training</a:t>
            </a:r>
            <a:r>
              <a:rPr lang="da-DK" sz="2400" dirty="0" smtClean="0"/>
              <a:t>  with </a:t>
            </a:r>
            <a:r>
              <a:rPr lang="da-DK" sz="2400" dirty="0" err="1" smtClean="0"/>
              <a:t>fewer</a:t>
            </a:r>
            <a:r>
              <a:rPr lang="da-DK" sz="2400" dirty="0" smtClean="0"/>
              <a:t> ressources</a:t>
            </a:r>
          </a:p>
          <a:p>
            <a:r>
              <a:rPr lang="da-DK" sz="2400" dirty="0" err="1" smtClean="0"/>
              <a:t>Move</a:t>
            </a:r>
            <a:r>
              <a:rPr lang="da-DK" sz="2400" dirty="0" smtClean="0"/>
              <a:t> </a:t>
            </a:r>
            <a:r>
              <a:rPr lang="da-DK" sz="2400" dirty="0" err="1" smtClean="0"/>
              <a:t>towards</a:t>
            </a:r>
            <a:r>
              <a:rPr lang="da-DK" sz="2400" dirty="0"/>
              <a:t> </a:t>
            </a:r>
            <a:r>
              <a:rPr lang="da-DK" sz="2400" dirty="0" err="1" smtClean="0"/>
              <a:t>cross-disciplinary</a:t>
            </a:r>
            <a:r>
              <a:rPr lang="da-DK" sz="2400" dirty="0" smtClean="0"/>
              <a:t> teams </a:t>
            </a:r>
            <a:r>
              <a:rPr lang="da-DK" sz="2400" dirty="0" err="1" smtClean="0"/>
              <a:t>delivering</a:t>
            </a:r>
            <a:r>
              <a:rPr lang="da-DK" sz="2400" dirty="0" smtClean="0"/>
              <a:t> </a:t>
            </a:r>
            <a:r>
              <a:rPr lang="da-DK" sz="2400" dirty="0" err="1" smtClean="0"/>
              <a:t>integrated</a:t>
            </a:r>
            <a:r>
              <a:rPr lang="da-DK" sz="2400" dirty="0" smtClean="0"/>
              <a:t> </a:t>
            </a:r>
            <a:r>
              <a:rPr lang="da-DK" sz="2400" dirty="0" err="1" smtClean="0"/>
              <a:t>training</a:t>
            </a: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47974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solidFill>
                  <a:srgbClr val="000090"/>
                </a:solidFill>
              </a:rPr>
              <a:t>Potential </a:t>
            </a:r>
            <a:r>
              <a:rPr lang="da-DK" dirty="0" err="1" smtClean="0">
                <a:solidFill>
                  <a:srgbClr val="000090"/>
                </a:solidFill>
              </a:rPr>
              <a:t>Pitfalls</a:t>
            </a:r>
            <a:r>
              <a:rPr lang="da-DK" dirty="0" smtClean="0">
                <a:solidFill>
                  <a:srgbClr val="000090"/>
                </a:solidFill>
              </a:rPr>
              <a:t> for Language </a:t>
            </a:r>
            <a:r>
              <a:rPr lang="da-DK" dirty="0" err="1" smtClean="0">
                <a:solidFill>
                  <a:srgbClr val="000090"/>
                </a:solidFill>
              </a:rPr>
              <a:t>teaching</a:t>
            </a:r>
            <a:endParaRPr lang="da-DK" dirty="0">
              <a:solidFill>
                <a:srgbClr val="00009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a-DK" sz="2400" dirty="0"/>
              <a:t>L</a:t>
            </a:r>
            <a:r>
              <a:rPr lang="da-DK" sz="2400" dirty="0" smtClean="0"/>
              <a:t>anguage </a:t>
            </a:r>
            <a:r>
              <a:rPr lang="da-DK" sz="2400" dirty="0" err="1" smtClean="0"/>
              <a:t>learning</a:t>
            </a:r>
            <a:r>
              <a:rPr lang="da-DK" sz="2400" dirty="0" smtClean="0"/>
              <a:t> </a:t>
            </a:r>
            <a:r>
              <a:rPr lang="da-DK" sz="2400" dirty="0" err="1" smtClean="0"/>
              <a:t>may</a:t>
            </a:r>
            <a:r>
              <a:rPr lang="da-DK" sz="2400" dirty="0" smtClean="0"/>
              <a:t> </a:t>
            </a:r>
            <a:r>
              <a:rPr lang="da-DK" sz="2400" dirty="0" err="1" smtClean="0"/>
              <a:t>become</a:t>
            </a:r>
            <a:r>
              <a:rPr lang="da-DK" sz="2400" dirty="0" smtClean="0"/>
              <a:t> a </a:t>
            </a:r>
            <a:r>
              <a:rPr lang="da-DK" sz="2400" dirty="0" err="1" smtClean="0"/>
              <a:t>hindrance</a:t>
            </a:r>
            <a:r>
              <a:rPr lang="da-DK" sz="2400" dirty="0" smtClean="0"/>
              <a:t> to </a:t>
            </a:r>
            <a:r>
              <a:rPr lang="da-DK" sz="2400" dirty="0" err="1" smtClean="0"/>
              <a:t>acquiring</a:t>
            </a:r>
            <a:r>
              <a:rPr lang="da-DK" sz="2400" dirty="0" smtClean="0"/>
              <a:t> </a:t>
            </a:r>
            <a:r>
              <a:rPr lang="da-DK" sz="2400" dirty="0" err="1" smtClean="0"/>
              <a:t>disciplinary</a:t>
            </a:r>
            <a:r>
              <a:rPr lang="da-DK" sz="2400" dirty="0" smtClean="0"/>
              <a:t> </a:t>
            </a:r>
            <a:r>
              <a:rPr lang="da-DK" sz="2400" dirty="0" err="1" smtClean="0"/>
              <a:t>knowledge</a:t>
            </a:r>
            <a:endParaRPr lang="da-DK" sz="2400" dirty="0" smtClean="0"/>
          </a:p>
          <a:p>
            <a:r>
              <a:rPr lang="da-DK" sz="2400" dirty="0" smtClean="0"/>
              <a:t>English </a:t>
            </a:r>
            <a:r>
              <a:rPr lang="da-DK" sz="2400" dirty="0" err="1" smtClean="0"/>
              <a:t>merely</a:t>
            </a:r>
            <a:r>
              <a:rPr lang="da-DK" sz="2400" dirty="0" smtClean="0"/>
              <a:t> </a:t>
            </a:r>
            <a:r>
              <a:rPr lang="da-DK" sz="2400" dirty="0" err="1" smtClean="0"/>
              <a:t>included</a:t>
            </a:r>
            <a:r>
              <a:rPr lang="da-DK" sz="2400" dirty="0" smtClean="0"/>
              <a:t> </a:t>
            </a:r>
            <a:r>
              <a:rPr lang="da-DK" sz="2400" dirty="0"/>
              <a:t>as an </a:t>
            </a:r>
            <a:r>
              <a:rPr lang="da-DK" sz="2400" dirty="0" err="1"/>
              <a:t>add-on</a:t>
            </a:r>
            <a:r>
              <a:rPr lang="da-DK" sz="2400" dirty="0"/>
              <a:t> at the end </a:t>
            </a:r>
            <a:r>
              <a:rPr lang="da-DK" sz="2400" dirty="0" smtClean="0"/>
              <a:t>of a </a:t>
            </a:r>
            <a:r>
              <a:rPr lang="da-DK" sz="2400" dirty="0" err="1" smtClean="0"/>
              <a:t>course</a:t>
            </a:r>
            <a:r>
              <a:rPr lang="da-DK" sz="2400" dirty="0"/>
              <a:t> </a:t>
            </a:r>
            <a:r>
              <a:rPr lang="da-DK" sz="2400" dirty="0" smtClean="0"/>
              <a:t>design </a:t>
            </a:r>
          </a:p>
          <a:p>
            <a:r>
              <a:rPr lang="da-DK" sz="2400" dirty="0" err="1" smtClean="0"/>
              <a:t>Risk</a:t>
            </a:r>
            <a:r>
              <a:rPr lang="da-DK" sz="2400" dirty="0" smtClean="0"/>
              <a:t> of curricula </a:t>
            </a:r>
            <a:r>
              <a:rPr lang="da-DK" sz="2400" dirty="0" err="1" smtClean="0"/>
              <a:t>becoming</a:t>
            </a:r>
            <a:r>
              <a:rPr lang="da-DK" sz="2400" dirty="0" smtClean="0"/>
              <a:t> </a:t>
            </a:r>
            <a:r>
              <a:rPr lang="da-DK" sz="2400" dirty="0" err="1" smtClean="0"/>
              <a:t>fragmented</a:t>
            </a:r>
            <a:r>
              <a:rPr lang="da-DK" sz="2400" dirty="0" smtClean="0"/>
              <a:t> </a:t>
            </a:r>
            <a:r>
              <a:rPr lang="da-DK" sz="2400" dirty="0" err="1" smtClean="0"/>
              <a:t>without</a:t>
            </a:r>
            <a:r>
              <a:rPr lang="da-DK" sz="2400" dirty="0" smtClean="0"/>
              <a:t> </a:t>
            </a:r>
            <a:r>
              <a:rPr lang="da-DK" sz="2400" dirty="0" err="1" smtClean="0"/>
              <a:t>any</a:t>
            </a:r>
            <a:r>
              <a:rPr lang="da-DK" sz="2400" dirty="0" smtClean="0"/>
              <a:t> clear </a:t>
            </a:r>
            <a:r>
              <a:rPr lang="da-DK" sz="2400" dirty="0" err="1" smtClean="0"/>
              <a:t>scope</a:t>
            </a:r>
            <a:r>
              <a:rPr lang="da-DK" sz="2400" dirty="0" smtClean="0"/>
              <a:t> or progression</a:t>
            </a:r>
          </a:p>
          <a:p>
            <a:r>
              <a:rPr lang="da-DK" sz="2400" dirty="0" smtClean="0"/>
              <a:t>English </a:t>
            </a:r>
            <a:r>
              <a:rPr lang="da-DK" sz="2400" dirty="0" err="1" smtClean="0"/>
              <a:t>could</a:t>
            </a:r>
            <a:r>
              <a:rPr lang="da-DK" sz="2400" dirty="0" smtClean="0"/>
              <a:t> </a:t>
            </a:r>
            <a:r>
              <a:rPr lang="da-DK" sz="2400" dirty="0" err="1" smtClean="0"/>
              <a:t>be</a:t>
            </a:r>
            <a:r>
              <a:rPr lang="da-DK" sz="2400" dirty="0" smtClean="0"/>
              <a:t> </a:t>
            </a:r>
            <a:r>
              <a:rPr lang="da-DK" sz="2400" dirty="0" err="1" smtClean="0"/>
              <a:t>reduced</a:t>
            </a:r>
            <a:r>
              <a:rPr lang="da-DK" sz="2400" dirty="0" smtClean="0"/>
              <a:t> to a medium for </a:t>
            </a:r>
            <a:r>
              <a:rPr lang="da-DK" sz="2400" dirty="0" err="1"/>
              <a:t>teaching</a:t>
            </a:r>
            <a:r>
              <a:rPr lang="da-DK" sz="2400" dirty="0"/>
              <a:t> </a:t>
            </a:r>
            <a:r>
              <a:rPr lang="da-DK" sz="2400" dirty="0" err="1"/>
              <a:t>other</a:t>
            </a:r>
            <a:r>
              <a:rPr lang="da-DK" sz="2400" dirty="0"/>
              <a:t> </a:t>
            </a:r>
            <a:r>
              <a:rPr lang="da-DK" sz="2400" dirty="0" err="1" smtClean="0"/>
              <a:t>subjects</a:t>
            </a:r>
            <a:endParaRPr lang="da-DK" sz="2400" dirty="0" smtClean="0"/>
          </a:p>
          <a:p>
            <a:endParaRPr lang="da-DK" sz="2400" dirty="0" smtClean="0"/>
          </a:p>
          <a:p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134000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>
                <a:solidFill>
                  <a:srgbClr val="000090"/>
                </a:solidFill>
              </a:rPr>
              <a:t>Defining</a:t>
            </a:r>
            <a:r>
              <a:rPr lang="da-DK" dirty="0">
                <a:solidFill>
                  <a:srgbClr val="000090"/>
                </a:solidFill>
              </a:rPr>
              <a:t> t</a:t>
            </a:r>
            <a:r>
              <a:rPr lang="da-DK" dirty="0" smtClean="0">
                <a:solidFill>
                  <a:srgbClr val="000090"/>
                </a:solidFill>
              </a:rPr>
              <a:t>he Challenge</a:t>
            </a:r>
            <a:endParaRPr lang="da-DK" dirty="0">
              <a:solidFill>
                <a:srgbClr val="00009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400" dirty="0"/>
              <a:t>How do </a:t>
            </a:r>
            <a:r>
              <a:rPr lang="da-DK" sz="2400" dirty="0" err="1"/>
              <a:t>we</a:t>
            </a:r>
            <a:r>
              <a:rPr lang="da-DK" sz="2400" dirty="0"/>
              <a:t> </a:t>
            </a:r>
            <a:r>
              <a:rPr lang="da-DK" sz="2400" dirty="0" err="1"/>
              <a:t>integrate</a:t>
            </a:r>
            <a:r>
              <a:rPr lang="da-DK" sz="2400" dirty="0"/>
              <a:t> </a:t>
            </a:r>
            <a:r>
              <a:rPr lang="da-DK" sz="2400" dirty="0" err="1"/>
              <a:t>language</a:t>
            </a:r>
            <a:r>
              <a:rPr lang="da-DK" sz="2400" dirty="0"/>
              <a:t> </a:t>
            </a:r>
            <a:r>
              <a:rPr lang="da-DK" sz="2400" dirty="0" err="1"/>
              <a:t>teaching</a:t>
            </a:r>
            <a:r>
              <a:rPr lang="da-DK" sz="2400" dirty="0"/>
              <a:t> with </a:t>
            </a:r>
            <a:r>
              <a:rPr lang="da-DK" sz="2400" dirty="0" err="1"/>
              <a:t>other</a:t>
            </a:r>
            <a:r>
              <a:rPr lang="da-DK" sz="2400" dirty="0"/>
              <a:t> </a:t>
            </a:r>
            <a:r>
              <a:rPr lang="da-DK" sz="2400" dirty="0" err="1"/>
              <a:t>subjects</a:t>
            </a:r>
            <a:r>
              <a:rPr lang="da-DK" sz="2400" dirty="0"/>
              <a:t> to </a:t>
            </a:r>
            <a:r>
              <a:rPr lang="da-DK" sz="2400" dirty="0" err="1"/>
              <a:t>create</a:t>
            </a:r>
            <a:r>
              <a:rPr lang="da-DK" sz="2400" dirty="0"/>
              <a:t> real </a:t>
            </a:r>
            <a:r>
              <a:rPr lang="da-DK" sz="2400" dirty="0" err="1"/>
              <a:t>synergy</a:t>
            </a:r>
            <a:r>
              <a:rPr lang="da-DK" sz="2400" dirty="0"/>
              <a:t> </a:t>
            </a:r>
            <a:r>
              <a:rPr lang="da-DK" sz="2400" dirty="0" err="1"/>
              <a:t>without</a:t>
            </a:r>
            <a:r>
              <a:rPr lang="da-DK" sz="2400" dirty="0"/>
              <a:t> </a:t>
            </a:r>
            <a:r>
              <a:rPr lang="da-DK" sz="2400" dirty="0" err="1"/>
              <a:t>comprimising</a:t>
            </a:r>
            <a:r>
              <a:rPr lang="da-DK" sz="2400" dirty="0"/>
              <a:t>  L2 </a:t>
            </a:r>
            <a:r>
              <a:rPr lang="da-DK" sz="2400" dirty="0" err="1"/>
              <a:t>acquisition</a:t>
            </a:r>
            <a:r>
              <a:rPr lang="da-DK" sz="2400" dirty="0"/>
              <a:t> and </a:t>
            </a:r>
            <a:r>
              <a:rPr lang="da-DK" sz="2400" dirty="0" err="1" smtClean="0"/>
              <a:t>practice</a:t>
            </a:r>
            <a:r>
              <a:rPr lang="da-DK" sz="2400" dirty="0"/>
              <a:t>?</a:t>
            </a:r>
          </a:p>
          <a:p>
            <a:r>
              <a:rPr lang="da-DK" sz="2400" dirty="0" smtClean="0"/>
              <a:t>How </a:t>
            </a:r>
            <a:r>
              <a:rPr lang="da-DK" sz="2400" dirty="0"/>
              <a:t>do </a:t>
            </a:r>
            <a:r>
              <a:rPr lang="da-DK" sz="2400" dirty="0" err="1"/>
              <a:t>we</a:t>
            </a:r>
            <a:r>
              <a:rPr lang="da-DK" sz="2400" dirty="0"/>
              <a:t> </a:t>
            </a:r>
            <a:r>
              <a:rPr lang="da-DK" sz="2400" dirty="0" err="1"/>
              <a:t>convince</a:t>
            </a:r>
            <a:r>
              <a:rPr lang="da-DK" sz="2400" dirty="0"/>
              <a:t> </a:t>
            </a:r>
            <a:r>
              <a:rPr lang="da-DK" sz="2400" dirty="0" err="1"/>
              <a:t>instructors</a:t>
            </a:r>
            <a:r>
              <a:rPr lang="da-DK" sz="2400" dirty="0"/>
              <a:t> </a:t>
            </a:r>
            <a:r>
              <a:rPr lang="da-DK" sz="2400" dirty="0" err="1"/>
              <a:t>that</a:t>
            </a:r>
            <a:r>
              <a:rPr lang="da-DK" sz="2400" dirty="0"/>
              <a:t> an </a:t>
            </a:r>
            <a:r>
              <a:rPr lang="da-DK" sz="2400" dirty="0" err="1"/>
              <a:t>interdisciplinary</a:t>
            </a:r>
            <a:r>
              <a:rPr lang="da-DK" sz="2400" dirty="0"/>
              <a:t> </a:t>
            </a:r>
            <a:r>
              <a:rPr lang="da-DK" sz="2400" dirty="0" smtClean="0"/>
              <a:t>approach is </a:t>
            </a:r>
            <a:r>
              <a:rPr lang="da-DK" sz="2400" dirty="0"/>
              <a:t>a more </a:t>
            </a:r>
            <a:r>
              <a:rPr lang="da-DK" sz="2400" dirty="0" err="1"/>
              <a:t>effective</a:t>
            </a:r>
            <a:r>
              <a:rPr lang="da-DK" sz="2400" dirty="0"/>
              <a:t> </a:t>
            </a:r>
            <a:r>
              <a:rPr lang="da-DK" sz="2400" dirty="0" err="1" smtClean="0"/>
              <a:t>training</a:t>
            </a:r>
            <a:r>
              <a:rPr lang="da-DK" sz="2400" dirty="0" smtClean="0"/>
              <a:t> </a:t>
            </a:r>
            <a:r>
              <a:rPr lang="da-DK" sz="2400" dirty="0" err="1" smtClean="0"/>
              <a:t>methodology</a:t>
            </a:r>
            <a:r>
              <a:rPr lang="da-DK" sz="2400" dirty="0" smtClean="0"/>
              <a:t> ?</a:t>
            </a:r>
            <a:endParaRPr lang="da-DK" sz="2400" dirty="0"/>
          </a:p>
          <a:p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311945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solidFill>
                  <a:srgbClr val="000090"/>
                </a:solidFill>
              </a:rPr>
              <a:t>Potential </a:t>
            </a:r>
            <a:r>
              <a:rPr lang="da-DK" dirty="0" err="1" smtClean="0">
                <a:solidFill>
                  <a:srgbClr val="000090"/>
                </a:solidFill>
              </a:rPr>
              <a:t>Gains</a:t>
            </a:r>
            <a:r>
              <a:rPr lang="da-DK" dirty="0" smtClean="0">
                <a:solidFill>
                  <a:srgbClr val="000090"/>
                </a:solidFill>
              </a:rPr>
              <a:t> in </a:t>
            </a:r>
            <a:r>
              <a:rPr lang="da-DK" dirty="0" err="1" smtClean="0">
                <a:solidFill>
                  <a:srgbClr val="000090"/>
                </a:solidFill>
              </a:rPr>
              <a:t>Teaching</a:t>
            </a:r>
            <a:r>
              <a:rPr lang="da-DK" dirty="0" smtClean="0">
                <a:solidFill>
                  <a:srgbClr val="000090"/>
                </a:solidFill>
              </a:rPr>
              <a:t> an </a:t>
            </a:r>
            <a:r>
              <a:rPr lang="da-DK" dirty="0" err="1" smtClean="0">
                <a:solidFill>
                  <a:srgbClr val="000090"/>
                </a:solidFill>
              </a:rPr>
              <a:t>Interdisciplinary</a:t>
            </a:r>
            <a:r>
              <a:rPr lang="da-DK" dirty="0" smtClean="0">
                <a:solidFill>
                  <a:srgbClr val="000090"/>
                </a:solidFill>
              </a:rPr>
              <a:t> Curriculum</a:t>
            </a:r>
            <a:endParaRPr lang="da-DK" dirty="0">
              <a:solidFill>
                <a:srgbClr val="00009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a-DK" sz="2400" dirty="0" smtClean="0"/>
              <a:t>RELEVANCE - real–</a:t>
            </a:r>
            <a:r>
              <a:rPr lang="da-DK" sz="2400" dirty="0" err="1" smtClean="0"/>
              <a:t>life</a:t>
            </a:r>
            <a:r>
              <a:rPr lang="da-DK" sz="2400" dirty="0" smtClean="0"/>
              <a:t> </a:t>
            </a:r>
            <a:r>
              <a:rPr lang="da-DK" sz="2400" dirty="0" err="1" smtClean="0"/>
              <a:t>context</a:t>
            </a:r>
            <a:r>
              <a:rPr lang="da-DK" sz="2400" dirty="0" smtClean="0"/>
              <a:t> and </a:t>
            </a:r>
            <a:r>
              <a:rPr lang="da-DK" sz="2400" dirty="0" err="1" smtClean="0"/>
              <a:t>content</a:t>
            </a:r>
            <a:r>
              <a:rPr lang="da-DK" sz="2400" dirty="0" smtClean="0"/>
              <a:t>: students </a:t>
            </a:r>
            <a:r>
              <a:rPr lang="da-DK" sz="2400" dirty="0" err="1" smtClean="0"/>
              <a:t>solve</a:t>
            </a:r>
            <a:r>
              <a:rPr lang="da-DK" sz="2400" dirty="0" smtClean="0"/>
              <a:t> professional </a:t>
            </a:r>
            <a:r>
              <a:rPr lang="da-DK" sz="2400" dirty="0" err="1" smtClean="0"/>
              <a:t>tasks</a:t>
            </a:r>
            <a:r>
              <a:rPr lang="da-DK" sz="2400" dirty="0" smtClean="0"/>
              <a:t> by </a:t>
            </a:r>
            <a:r>
              <a:rPr lang="da-DK" sz="2400" dirty="0" err="1" smtClean="0"/>
              <a:t>linking</a:t>
            </a:r>
            <a:r>
              <a:rPr lang="da-DK" sz="2400" dirty="0" smtClean="0"/>
              <a:t> </a:t>
            </a:r>
            <a:r>
              <a:rPr lang="da-DK" sz="2400" dirty="0" err="1" smtClean="0"/>
              <a:t>disciplines</a:t>
            </a:r>
            <a:endParaRPr lang="da-DK" sz="2400" dirty="0" smtClean="0"/>
          </a:p>
          <a:p>
            <a:r>
              <a:rPr lang="da-DK" sz="2400" dirty="0" smtClean="0"/>
              <a:t>BUILDS PROFESSIONAL SKILLS – Training mirrors </a:t>
            </a:r>
            <a:r>
              <a:rPr lang="da-DK" sz="2400" dirty="0" err="1" smtClean="0"/>
              <a:t>work</a:t>
            </a:r>
            <a:r>
              <a:rPr lang="da-DK" sz="2400" dirty="0" smtClean="0"/>
              <a:t> situations in </a:t>
            </a:r>
            <a:r>
              <a:rPr lang="da-DK" sz="2400" dirty="0" err="1" smtClean="0"/>
              <a:t>that</a:t>
            </a:r>
            <a:r>
              <a:rPr lang="da-DK" sz="2400" dirty="0" smtClean="0"/>
              <a:t> multiple </a:t>
            </a:r>
            <a:r>
              <a:rPr lang="da-DK" sz="2400" dirty="0" err="1" smtClean="0"/>
              <a:t>disciplines</a:t>
            </a:r>
            <a:r>
              <a:rPr lang="da-DK" sz="2400" dirty="0" smtClean="0"/>
              <a:t> </a:t>
            </a:r>
            <a:r>
              <a:rPr lang="da-DK" sz="2400" dirty="0" err="1" smtClean="0"/>
              <a:t>merge</a:t>
            </a:r>
            <a:endParaRPr lang="da-DK" sz="2400" dirty="0" smtClean="0"/>
          </a:p>
          <a:p>
            <a:r>
              <a:rPr lang="da-DK" sz="2400" dirty="0" smtClean="0"/>
              <a:t>MOTIVATION IS ENHANCED: Students’ motivation </a:t>
            </a:r>
            <a:r>
              <a:rPr lang="da-DK" sz="2400" dirty="0" err="1" smtClean="0"/>
              <a:t>increases</a:t>
            </a:r>
            <a:r>
              <a:rPr lang="da-DK" sz="2400" dirty="0" smtClean="0"/>
              <a:t> due to </a:t>
            </a:r>
            <a:r>
              <a:rPr lang="da-DK" sz="2400" dirty="0" err="1" smtClean="0"/>
              <a:t>greater</a:t>
            </a:r>
            <a:r>
              <a:rPr lang="da-DK" sz="2400" dirty="0" smtClean="0"/>
              <a:t> professional </a:t>
            </a:r>
            <a:r>
              <a:rPr lang="da-DK" sz="2400" dirty="0" err="1" smtClean="0"/>
              <a:t>relevance</a:t>
            </a:r>
            <a:r>
              <a:rPr lang="da-DK" sz="2400" dirty="0"/>
              <a:t> </a:t>
            </a:r>
            <a:r>
              <a:rPr lang="da-DK" sz="2400" dirty="0" smtClean="0"/>
              <a:t>and </a:t>
            </a:r>
            <a:r>
              <a:rPr lang="da-DK" sz="2400" dirty="0" err="1" smtClean="0"/>
              <a:t>less</a:t>
            </a:r>
            <a:r>
              <a:rPr lang="da-DK" sz="2400" dirty="0" smtClean="0"/>
              <a:t> </a:t>
            </a:r>
            <a:r>
              <a:rPr lang="da-DK" sz="2400" dirty="0" err="1" smtClean="0"/>
              <a:t>fragmention</a:t>
            </a:r>
            <a:r>
              <a:rPr lang="da-DK" sz="2400" dirty="0" smtClean="0"/>
              <a:t>.  </a:t>
            </a:r>
            <a:r>
              <a:rPr lang="da-DK" sz="2400" dirty="0"/>
              <a:t>T</a:t>
            </a:r>
            <a:r>
              <a:rPr lang="da-DK" sz="2400" dirty="0" smtClean="0"/>
              <a:t>eachers </a:t>
            </a:r>
            <a:r>
              <a:rPr lang="da-DK" sz="2400" dirty="0" err="1" smtClean="0"/>
              <a:t>gain</a:t>
            </a:r>
            <a:r>
              <a:rPr lang="da-DK" sz="2400" dirty="0" smtClean="0"/>
              <a:t>  </a:t>
            </a:r>
            <a:r>
              <a:rPr lang="da-DK" sz="2400" dirty="0" err="1" smtClean="0"/>
              <a:t>insights</a:t>
            </a:r>
            <a:r>
              <a:rPr lang="da-DK" sz="2400" dirty="0" smtClean="0"/>
              <a:t> </a:t>
            </a:r>
            <a:r>
              <a:rPr lang="da-DK" sz="2400" dirty="0" err="1" smtClean="0"/>
              <a:t>into</a:t>
            </a:r>
            <a:r>
              <a:rPr lang="da-DK" sz="2400" dirty="0" smtClean="0"/>
              <a:t> new </a:t>
            </a:r>
            <a:r>
              <a:rPr lang="da-DK" sz="2400" dirty="0" err="1" smtClean="0"/>
              <a:t>subjects</a:t>
            </a:r>
            <a:r>
              <a:rPr lang="da-DK" sz="2400" dirty="0" smtClean="0"/>
              <a:t>, </a:t>
            </a:r>
            <a:r>
              <a:rPr lang="da-DK" sz="2400" dirty="0" err="1" smtClean="0"/>
              <a:t>perspectives</a:t>
            </a:r>
            <a:r>
              <a:rPr lang="da-DK" sz="2400" dirty="0" smtClean="0"/>
              <a:t> and </a:t>
            </a:r>
            <a:r>
              <a:rPr lang="da-DK" sz="2400" dirty="0" err="1" smtClean="0"/>
              <a:t>teaching</a:t>
            </a:r>
            <a:r>
              <a:rPr lang="da-DK" sz="2400" dirty="0" smtClean="0"/>
              <a:t> </a:t>
            </a:r>
            <a:r>
              <a:rPr lang="da-DK" sz="2400" dirty="0" err="1" smtClean="0"/>
              <a:t>methods</a:t>
            </a:r>
            <a:r>
              <a:rPr lang="da-DK" sz="2400" dirty="0" smtClean="0"/>
              <a:t>.</a:t>
            </a: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163855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solidFill>
                  <a:srgbClr val="000090"/>
                </a:solidFill>
              </a:rPr>
              <a:t>Design </a:t>
            </a:r>
            <a:r>
              <a:rPr lang="da-DK" dirty="0" err="1" smtClean="0">
                <a:solidFill>
                  <a:srgbClr val="000090"/>
                </a:solidFill>
              </a:rPr>
              <a:t>considerations</a:t>
            </a:r>
            <a:endParaRPr lang="da-DK" dirty="0">
              <a:solidFill>
                <a:srgbClr val="00009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a-DK" sz="2400" dirty="0" err="1" smtClean="0"/>
              <a:t>Interdisciplinary</a:t>
            </a:r>
            <a:r>
              <a:rPr lang="da-DK" sz="2400" dirty="0" smtClean="0"/>
              <a:t> </a:t>
            </a:r>
            <a:r>
              <a:rPr lang="da-DK" sz="2400" dirty="0" err="1" smtClean="0"/>
              <a:t>approaches</a:t>
            </a:r>
            <a:r>
              <a:rPr lang="da-DK" sz="2400" dirty="0" smtClean="0"/>
              <a:t> </a:t>
            </a:r>
            <a:r>
              <a:rPr lang="da-DK" sz="2400" dirty="0" err="1" smtClean="0"/>
              <a:t>require</a:t>
            </a:r>
            <a:r>
              <a:rPr lang="da-DK" sz="2400" dirty="0" smtClean="0"/>
              <a:t> more time </a:t>
            </a:r>
            <a:r>
              <a:rPr lang="da-DK" sz="2400" dirty="0" err="1" smtClean="0"/>
              <a:t>spent</a:t>
            </a:r>
            <a:r>
              <a:rPr lang="da-DK" sz="2400" dirty="0" smtClean="0"/>
              <a:t> on </a:t>
            </a:r>
            <a:r>
              <a:rPr lang="da-DK" sz="2400" dirty="0" err="1" smtClean="0"/>
              <a:t>preparation</a:t>
            </a:r>
            <a:r>
              <a:rPr lang="da-DK" sz="2400" dirty="0" smtClean="0"/>
              <a:t> and </a:t>
            </a:r>
            <a:r>
              <a:rPr lang="da-DK" sz="2400" dirty="0" err="1" smtClean="0"/>
              <a:t>coordination</a:t>
            </a:r>
            <a:endParaRPr lang="da-DK" sz="2400" dirty="0" smtClean="0"/>
          </a:p>
          <a:p>
            <a:r>
              <a:rPr lang="da-DK" sz="2400" dirty="0" smtClean="0"/>
              <a:t>Curriculum integration </a:t>
            </a:r>
            <a:r>
              <a:rPr lang="da-DK" sz="2400" dirty="0" err="1" smtClean="0"/>
              <a:t>places</a:t>
            </a:r>
            <a:r>
              <a:rPr lang="da-DK" sz="2400" dirty="0" smtClean="0"/>
              <a:t> </a:t>
            </a:r>
            <a:r>
              <a:rPr lang="da-DK" sz="2400" dirty="0" err="1" smtClean="0"/>
              <a:t>high</a:t>
            </a:r>
            <a:r>
              <a:rPr lang="da-DK" sz="2400" dirty="0" smtClean="0"/>
              <a:t> </a:t>
            </a:r>
            <a:r>
              <a:rPr lang="da-DK" sz="2400" dirty="0" err="1" smtClean="0"/>
              <a:t>demands</a:t>
            </a:r>
            <a:r>
              <a:rPr lang="da-DK" sz="2400" dirty="0" smtClean="0"/>
              <a:t> on students’ </a:t>
            </a:r>
            <a:r>
              <a:rPr lang="da-DK" sz="2400" dirty="0" err="1" smtClean="0"/>
              <a:t>abilities</a:t>
            </a:r>
            <a:r>
              <a:rPr lang="da-DK" sz="2400" dirty="0" smtClean="0"/>
              <a:t> to </a:t>
            </a:r>
            <a:r>
              <a:rPr lang="da-DK" sz="2400" dirty="0" err="1" smtClean="0"/>
              <a:t>structure</a:t>
            </a:r>
            <a:r>
              <a:rPr lang="da-DK" sz="2400" dirty="0" smtClean="0"/>
              <a:t> </a:t>
            </a:r>
            <a:r>
              <a:rPr lang="da-DK" sz="2400" dirty="0" err="1" smtClean="0"/>
              <a:t>own</a:t>
            </a:r>
            <a:r>
              <a:rPr lang="da-DK" sz="2400" dirty="0" smtClean="0"/>
              <a:t> </a:t>
            </a:r>
            <a:r>
              <a:rPr lang="da-DK" sz="2400" dirty="0" err="1" smtClean="0"/>
              <a:t>learning</a:t>
            </a:r>
            <a:r>
              <a:rPr lang="da-DK" sz="2400" dirty="0"/>
              <a:t> </a:t>
            </a:r>
            <a:r>
              <a:rPr lang="da-DK" sz="2400" dirty="0" smtClean="0"/>
              <a:t>and </a:t>
            </a:r>
            <a:r>
              <a:rPr lang="da-DK" sz="2400" dirty="0" err="1" smtClean="0"/>
              <a:t>meta-curricular</a:t>
            </a:r>
            <a:r>
              <a:rPr lang="da-DK" sz="2400" dirty="0" smtClean="0"/>
              <a:t> </a:t>
            </a:r>
            <a:r>
              <a:rPr lang="da-DK" sz="2400" dirty="0" err="1" smtClean="0"/>
              <a:t>skills</a:t>
            </a:r>
            <a:r>
              <a:rPr lang="da-DK" sz="2400" dirty="0" smtClean="0"/>
              <a:t> </a:t>
            </a:r>
            <a:r>
              <a:rPr lang="da-DK" sz="2400" dirty="0" err="1" smtClean="0"/>
              <a:t>need</a:t>
            </a:r>
            <a:r>
              <a:rPr lang="da-DK" sz="2400" dirty="0" smtClean="0"/>
              <a:t> to </a:t>
            </a:r>
            <a:r>
              <a:rPr lang="da-DK" sz="2400" dirty="0" err="1" smtClean="0"/>
              <a:t>be</a:t>
            </a:r>
            <a:r>
              <a:rPr lang="da-DK" sz="2400" dirty="0" smtClean="0"/>
              <a:t> </a:t>
            </a:r>
            <a:r>
              <a:rPr lang="da-DK" sz="2400" dirty="0" err="1" smtClean="0"/>
              <a:t>taught</a:t>
            </a:r>
            <a:endParaRPr lang="da-DK" sz="2400" dirty="0" smtClean="0"/>
          </a:p>
        </p:txBody>
      </p:sp>
    </p:spTree>
    <p:extLst>
      <p:ext uri="{BB962C8B-B14F-4D97-AF65-F5344CB8AC3E}">
        <p14:creationId xmlns:p14="http://schemas.microsoft.com/office/powerpoint/2010/main" val="250707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>
                <a:solidFill>
                  <a:srgbClr val="000090"/>
                </a:solidFill>
              </a:rPr>
              <a:t>Where</a:t>
            </a:r>
            <a:r>
              <a:rPr lang="da-DK" dirty="0" smtClean="0">
                <a:solidFill>
                  <a:srgbClr val="000090"/>
                </a:solidFill>
              </a:rPr>
              <a:t> </a:t>
            </a:r>
            <a:r>
              <a:rPr lang="da-DK" dirty="0" err="1" smtClean="0">
                <a:solidFill>
                  <a:srgbClr val="000090"/>
                </a:solidFill>
              </a:rPr>
              <a:t>can</a:t>
            </a:r>
            <a:r>
              <a:rPr lang="da-DK" dirty="0" smtClean="0">
                <a:solidFill>
                  <a:srgbClr val="000090"/>
                </a:solidFill>
              </a:rPr>
              <a:t> an </a:t>
            </a:r>
            <a:r>
              <a:rPr lang="da-DK" dirty="0" err="1" smtClean="0">
                <a:solidFill>
                  <a:srgbClr val="000090"/>
                </a:solidFill>
              </a:rPr>
              <a:t>interdisciplinary</a:t>
            </a:r>
            <a:r>
              <a:rPr lang="da-DK" dirty="0" smtClean="0">
                <a:solidFill>
                  <a:srgbClr val="000090"/>
                </a:solidFill>
              </a:rPr>
              <a:t> approach </a:t>
            </a:r>
            <a:r>
              <a:rPr lang="da-DK" dirty="0" err="1" smtClean="0">
                <a:solidFill>
                  <a:srgbClr val="000090"/>
                </a:solidFill>
              </a:rPr>
              <a:t>be</a:t>
            </a:r>
            <a:r>
              <a:rPr lang="da-DK" dirty="0" smtClean="0">
                <a:solidFill>
                  <a:srgbClr val="000090"/>
                </a:solidFill>
              </a:rPr>
              <a:t> </a:t>
            </a:r>
            <a:r>
              <a:rPr lang="da-DK" dirty="0" err="1" smtClean="0">
                <a:solidFill>
                  <a:srgbClr val="000090"/>
                </a:solidFill>
              </a:rPr>
              <a:t>effective</a:t>
            </a:r>
            <a:r>
              <a:rPr lang="da-DK" dirty="0" smtClean="0">
                <a:solidFill>
                  <a:srgbClr val="000090"/>
                </a:solidFill>
              </a:rPr>
              <a:t>?</a:t>
            </a:r>
            <a:endParaRPr lang="da-DK" dirty="0">
              <a:solidFill>
                <a:srgbClr val="00009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a-DK" sz="2400" dirty="0" err="1" smtClean="0"/>
              <a:t>Where</a:t>
            </a:r>
            <a:r>
              <a:rPr lang="da-DK" sz="2400" dirty="0" smtClean="0"/>
              <a:t> </a:t>
            </a:r>
            <a:r>
              <a:rPr lang="da-DK" sz="2400" dirty="0" err="1" smtClean="0"/>
              <a:t>basic</a:t>
            </a:r>
            <a:r>
              <a:rPr lang="da-DK" sz="2400" dirty="0" smtClean="0"/>
              <a:t> </a:t>
            </a:r>
            <a:r>
              <a:rPr lang="da-DK" sz="2400" dirty="0" err="1" smtClean="0"/>
              <a:t>skills</a:t>
            </a:r>
            <a:r>
              <a:rPr lang="da-DK" sz="2400" dirty="0" smtClean="0"/>
              <a:t> and </a:t>
            </a:r>
            <a:r>
              <a:rPr lang="da-DK" sz="2400" dirty="0" err="1" smtClean="0"/>
              <a:t>knowledge</a:t>
            </a:r>
            <a:r>
              <a:rPr lang="da-DK" sz="2400" dirty="0" smtClean="0"/>
              <a:t> </a:t>
            </a:r>
            <a:r>
              <a:rPr lang="da-DK" sz="2400" dirty="0" err="1" smtClean="0"/>
              <a:t>are</a:t>
            </a:r>
            <a:r>
              <a:rPr lang="da-DK" sz="2400" dirty="0" smtClean="0"/>
              <a:t> </a:t>
            </a:r>
            <a:r>
              <a:rPr lang="da-DK" sz="2400" dirty="0" err="1" smtClean="0"/>
              <a:t>well-established</a:t>
            </a:r>
            <a:r>
              <a:rPr lang="da-DK" sz="2400" dirty="0" smtClean="0"/>
              <a:t> </a:t>
            </a:r>
          </a:p>
          <a:p>
            <a:r>
              <a:rPr lang="da-DK" sz="2400" dirty="0" smtClean="0"/>
              <a:t>Mono-</a:t>
            </a:r>
            <a:r>
              <a:rPr lang="da-DK" sz="2400" dirty="0" err="1" smtClean="0"/>
              <a:t>disciplinary</a:t>
            </a:r>
            <a:r>
              <a:rPr lang="da-DK" sz="2400" dirty="0" smtClean="0"/>
              <a:t> English </a:t>
            </a:r>
            <a:r>
              <a:rPr lang="da-DK" sz="2400" dirty="0" err="1" smtClean="0"/>
              <a:t>training</a:t>
            </a:r>
            <a:r>
              <a:rPr lang="da-DK" sz="2400" dirty="0" smtClean="0"/>
              <a:t> must </a:t>
            </a:r>
            <a:r>
              <a:rPr lang="da-DK" sz="2400" dirty="0" err="1" smtClean="0"/>
              <a:t>be</a:t>
            </a:r>
            <a:r>
              <a:rPr lang="da-DK" sz="2400" dirty="0" smtClean="0"/>
              <a:t> run </a:t>
            </a:r>
            <a:r>
              <a:rPr lang="da-DK" sz="2400" dirty="0" err="1" smtClean="0"/>
              <a:t>alongside</a:t>
            </a:r>
            <a:r>
              <a:rPr lang="da-DK" sz="2400" dirty="0" smtClean="0"/>
              <a:t> </a:t>
            </a:r>
            <a:r>
              <a:rPr lang="da-DK" sz="2400" dirty="0" err="1" smtClean="0"/>
              <a:t>interdisciplinary</a:t>
            </a:r>
            <a:r>
              <a:rPr lang="da-DK" sz="2400" dirty="0" smtClean="0"/>
              <a:t> </a:t>
            </a:r>
            <a:r>
              <a:rPr lang="da-DK" sz="2400" dirty="0" err="1" smtClean="0"/>
              <a:t>modules</a:t>
            </a:r>
            <a:r>
              <a:rPr lang="da-DK" sz="2400" dirty="0" smtClean="0"/>
              <a:t> to </a:t>
            </a:r>
            <a:r>
              <a:rPr lang="da-DK" sz="2400" dirty="0" err="1" smtClean="0"/>
              <a:t>build</a:t>
            </a:r>
            <a:r>
              <a:rPr lang="da-DK" sz="2400" dirty="0" smtClean="0"/>
              <a:t> and </a:t>
            </a:r>
            <a:r>
              <a:rPr lang="da-DK" sz="2400" dirty="0" err="1" smtClean="0"/>
              <a:t>maintain</a:t>
            </a:r>
            <a:r>
              <a:rPr lang="da-DK" sz="2400" dirty="0" smtClean="0"/>
              <a:t> a </a:t>
            </a:r>
            <a:r>
              <a:rPr lang="da-DK" sz="2400" dirty="0" err="1" smtClean="0"/>
              <a:t>sufficiently</a:t>
            </a:r>
            <a:r>
              <a:rPr lang="da-DK" sz="2400" dirty="0" smtClean="0"/>
              <a:t> </a:t>
            </a:r>
            <a:r>
              <a:rPr lang="da-DK" sz="2400" dirty="0" err="1" smtClean="0"/>
              <a:t>high</a:t>
            </a:r>
            <a:r>
              <a:rPr lang="da-DK" sz="2400" dirty="0" smtClean="0"/>
              <a:t> base </a:t>
            </a:r>
            <a:r>
              <a:rPr lang="da-DK" sz="2400" dirty="0" err="1" smtClean="0"/>
              <a:t>level</a:t>
            </a:r>
            <a:endParaRPr lang="da-DK" sz="2400" dirty="0" smtClean="0"/>
          </a:p>
          <a:p>
            <a:r>
              <a:rPr lang="da-DK" sz="2400" dirty="0" err="1" smtClean="0"/>
              <a:t>Where</a:t>
            </a:r>
            <a:r>
              <a:rPr lang="da-DK" sz="2400" dirty="0" smtClean="0"/>
              <a:t> </a:t>
            </a:r>
            <a:r>
              <a:rPr lang="da-DK" sz="2400" dirty="0" err="1" smtClean="0"/>
              <a:t>there</a:t>
            </a:r>
            <a:r>
              <a:rPr lang="da-DK" sz="2400" dirty="0" smtClean="0"/>
              <a:t> </a:t>
            </a:r>
            <a:r>
              <a:rPr lang="da-DK" sz="2400" dirty="0" err="1" smtClean="0"/>
              <a:t>are</a:t>
            </a:r>
            <a:r>
              <a:rPr lang="da-DK" sz="2400" dirty="0" smtClean="0"/>
              <a:t> relevant </a:t>
            </a:r>
            <a:r>
              <a:rPr lang="da-DK" sz="2400" dirty="0" err="1" smtClean="0"/>
              <a:t>reasons</a:t>
            </a:r>
            <a:r>
              <a:rPr lang="da-DK" sz="2400" dirty="0" smtClean="0"/>
              <a:t> for </a:t>
            </a:r>
            <a:r>
              <a:rPr lang="da-DK" sz="2400" dirty="0" err="1" smtClean="0"/>
              <a:t>integrating</a:t>
            </a:r>
            <a:r>
              <a:rPr lang="da-DK" sz="2400" dirty="0" smtClean="0"/>
              <a:t> </a:t>
            </a:r>
            <a:r>
              <a:rPr lang="da-DK" sz="2400" dirty="0" err="1" smtClean="0"/>
              <a:t>disciplines</a:t>
            </a:r>
            <a:endParaRPr lang="da-DK" sz="2400" dirty="0"/>
          </a:p>
          <a:p>
            <a:r>
              <a:rPr lang="da-DK" sz="2400" dirty="0" err="1" smtClean="0"/>
              <a:t>Well-structured</a:t>
            </a:r>
            <a:r>
              <a:rPr lang="da-DK" sz="2400" dirty="0" smtClean="0"/>
              <a:t> situations (eg. </a:t>
            </a:r>
            <a:r>
              <a:rPr lang="da-DK" sz="2400" dirty="0" err="1" smtClean="0"/>
              <a:t>Sandex</a:t>
            </a:r>
            <a:r>
              <a:rPr lang="da-DK" sz="2400" dirty="0" smtClean="0"/>
              <a:t>) </a:t>
            </a:r>
            <a:r>
              <a:rPr lang="da-DK" sz="2400" dirty="0" err="1" smtClean="0"/>
              <a:t>make</a:t>
            </a:r>
            <a:r>
              <a:rPr lang="da-DK" sz="2400" dirty="0"/>
              <a:t>  </a:t>
            </a:r>
            <a:r>
              <a:rPr lang="da-DK" sz="2400" dirty="0" err="1" smtClean="0"/>
              <a:t>knowledge</a:t>
            </a:r>
            <a:r>
              <a:rPr lang="da-DK" sz="2400" dirty="0" smtClean="0"/>
              <a:t> transfer </a:t>
            </a:r>
            <a:r>
              <a:rPr lang="da-DK" sz="2400" dirty="0" err="1" smtClean="0"/>
              <a:t>easier</a:t>
            </a: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295897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>
                <a:solidFill>
                  <a:srgbClr val="000090"/>
                </a:solidFill>
              </a:rPr>
              <a:t>Example</a:t>
            </a:r>
            <a:r>
              <a:rPr lang="da-DK" dirty="0" smtClean="0">
                <a:solidFill>
                  <a:srgbClr val="000090"/>
                </a:solidFill>
              </a:rPr>
              <a:t>: 1-</a:t>
            </a:r>
            <a:r>
              <a:rPr lang="da-DK" dirty="0">
                <a:solidFill>
                  <a:srgbClr val="000090"/>
                </a:solidFill>
              </a:rPr>
              <a:t>day TEWT 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144963"/>
          </a:xfrm>
        </p:spPr>
        <p:txBody>
          <a:bodyPr>
            <a:normAutofit/>
          </a:bodyPr>
          <a:lstStyle/>
          <a:p>
            <a:r>
              <a:rPr lang="da-DK" sz="2400" dirty="0"/>
              <a:t>H</a:t>
            </a:r>
            <a:r>
              <a:rPr lang="da-DK" sz="2400" dirty="0" smtClean="0"/>
              <a:t>eld </a:t>
            </a:r>
            <a:r>
              <a:rPr lang="da-DK" sz="2400" dirty="0" err="1" smtClean="0"/>
              <a:t>solely</a:t>
            </a:r>
            <a:r>
              <a:rPr lang="da-DK" sz="2400" dirty="0" smtClean="0"/>
              <a:t> in English </a:t>
            </a:r>
          </a:p>
          <a:p>
            <a:r>
              <a:rPr lang="da-DK" sz="2400" dirty="0" smtClean="0"/>
              <a:t>SME design and </a:t>
            </a:r>
            <a:r>
              <a:rPr lang="da-DK" sz="2400" dirty="0" err="1" smtClean="0"/>
              <a:t>recce</a:t>
            </a:r>
            <a:r>
              <a:rPr lang="da-DK" sz="2400" dirty="0" smtClean="0"/>
              <a:t> a </a:t>
            </a:r>
            <a:r>
              <a:rPr lang="da-DK" sz="2400" dirty="0" err="1" smtClean="0"/>
              <a:t>comprehensive</a:t>
            </a:r>
            <a:r>
              <a:rPr lang="da-DK" sz="2400" dirty="0" smtClean="0"/>
              <a:t> scenario </a:t>
            </a:r>
          </a:p>
          <a:p>
            <a:r>
              <a:rPr lang="da-DK" sz="2400" dirty="0" smtClean="0"/>
              <a:t>Eng </a:t>
            </a:r>
            <a:r>
              <a:rPr lang="da-DK" sz="2400" dirty="0" err="1" smtClean="0"/>
              <a:t>Dept</a:t>
            </a:r>
            <a:r>
              <a:rPr lang="da-DK" sz="2400" dirty="0" smtClean="0"/>
              <a:t> </a:t>
            </a:r>
            <a:r>
              <a:rPr lang="da-DK" sz="2400" dirty="0" err="1" smtClean="0"/>
              <a:t>take</a:t>
            </a:r>
            <a:r>
              <a:rPr lang="da-DK" sz="2400" dirty="0" smtClean="0"/>
              <a:t> the </a:t>
            </a:r>
            <a:r>
              <a:rPr lang="da-DK" sz="2400" dirty="0" err="1" smtClean="0"/>
              <a:t>lead</a:t>
            </a:r>
            <a:r>
              <a:rPr lang="da-DK" sz="2400" dirty="0" smtClean="0"/>
              <a:t>: </a:t>
            </a:r>
            <a:r>
              <a:rPr lang="da-DK" sz="2400" dirty="0" err="1" smtClean="0"/>
              <a:t>focus</a:t>
            </a:r>
            <a:r>
              <a:rPr lang="da-DK" sz="2400" dirty="0" smtClean="0"/>
              <a:t> </a:t>
            </a:r>
            <a:r>
              <a:rPr lang="da-DK" sz="2400" dirty="0"/>
              <a:t>is on </a:t>
            </a:r>
            <a:r>
              <a:rPr lang="da-DK" sz="2400" dirty="0" err="1" smtClean="0"/>
              <a:t>using</a:t>
            </a:r>
            <a:r>
              <a:rPr lang="da-DK" sz="2400" dirty="0" smtClean="0"/>
              <a:t> English and </a:t>
            </a:r>
            <a:r>
              <a:rPr lang="da-DK" sz="2400" dirty="0" err="1" smtClean="0"/>
              <a:t>military</a:t>
            </a:r>
            <a:r>
              <a:rPr lang="da-DK" sz="2400" dirty="0" smtClean="0"/>
              <a:t> </a:t>
            </a:r>
            <a:r>
              <a:rPr lang="da-DK" sz="2400" dirty="0" err="1" smtClean="0"/>
              <a:t>terminology</a:t>
            </a:r>
            <a:r>
              <a:rPr lang="da-DK" sz="2400" dirty="0" smtClean="0"/>
              <a:t> with </a:t>
            </a:r>
            <a:r>
              <a:rPr lang="da-DK" sz="2400" dirty="0" err="1" smtClean="0"/>
              <a:t>accuracy</a:t>
            </a:r>
            <a:r>
              <a:rPr lang="da-DK" sz="2400" dirty="0" smtClean="0"/>
              <a:t> and </a:t>
            </a:r>
            <a:r>
              <a:rPr lang="da-DK" sz="2400" dirty="0" err="1" smtClean="0"/>
              <a:t>fluency</a:t>
            </a:r>
            <a:r>
              <a:rPr lang="da-DK" sz="2400" dirty="0" smtClean="0"/>
              <a:t> </a:t>
            </a:r>
            <a:r>
              <a:rPr lang="da-DK" sz="2400" dirty="0" err="1" smtClean="0"/>
              <a:t>rather</a:t>
            </a:r>
            <a:r>
              <a:rPr lang="da-DK" sz="2400" dirty="0" smtClean="0"/>
              <a:t> </a:t>
            </a:r>
            <a:r>
              <a:rPr lang="da-DK" sz="2400" dirty="0" err="1" smtClean="0"/>
              <a:t>than</a:t>
            </a:r>
            <a:r>
              <a:rPr lang="da-DK" sz="2400" dirty="0" smtClean="0"/>
              <a:t> </a:t>
            </a:r>
            <a:r>
              <a:rPr lang="da-DK" sz="2400" dirty="0" err="1" smtClean="0"/>
              <a:t>producing</a:t>
            </a:r>
            <a:r>
              <a:rPr lang="da-DK" sz="2400" dirty="0" smtClean="0"/>
              <a:t> the ”</a:t>
            </a:r>
            <a:r>
              <a:rPr lang="da-DK" sz="2400" dirty="0" err="1" smtClean="0"/>
              <a:t>best</a:t>
            </a:r>
            <a:r>
              <a:rPr lang="da-DK" sz="2400" dirty="0" smtClean="0"/>
              <a:t>” </a:t>
            </a:r>
            <a:r>
              <a:rPr lang="da-DK" sz="2400" dirty="0" err="1" smtClean="0"/>
              <a:t>tactical</a:t>
            </a:r>
            <a:r>
              <a:rPr lang="da-DK" sz="2400" dirty="0" smtClean="0"/>
              <a:t> solution. </a:t>
            </a:r>
          </a:p>
          <a:p>
            <a:pPr marL="0" indent="0">
              <a:buNone/>
            </a:pPr>
            <a:endParaRPr lang="da-DK" sz="2400" dirty="0"/>
          </a:p>
          <a:p>
            <a:pPr marL="0" indent="0">
              <a:buNone/>
            </a:pPr>
            <a:endParaRPr lang="da-DK" sz="2400" dirty="0" smtClean="0"/>
          </a:p>
          <a:p>
            <a:endParaRPr lang="da-DK" sz="2400" dirty="0" smtClean="0"/>
          </a:p>
          <a:p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162758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Elemente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Fordel.thmx</Template>
  <TotalTime>3302</TotalTime>
  <Words>1279</Words>
  <Application>Microsoft Office PowerPoint</Application>
  <PresentationFormat>On-screen Show (4:3)</PresentationFormat>
  <Paragraphs>142</Paragraphs>
  <Slides>12</Slides>
  <Notes>12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Advantage</vt:lpstr>
      <vt:lpstr>Interdisciplinary partnerships at the Royal Danish Military Academy Lynda W. Hansen, Head of Language Department</vt:lpstr>
      <vt:lpstr>Agenda</vt:lpstr>
      <vt:lpstr>Background</vt:lpstr>
      <vt:lpstr>Potential Pitfalls for Language teaching</vt:lpstr>
      <vt:lpstr>Defining the Challenge</vt:lpstr>
      <vt:lpstr>Potential Gains in Teaching an Interdisciplinary Curriculum</vt:lpstr>
      <vt:lpstr>Design considerations</vt:lpstr>
      <vt:lpstr>Where can an interdisciplinary approach be effective?</vt:lpstr>
      <vt:lpstr>Example: 1-day TEWT </vt:lpstr>
      <vt:lpstr>Example: Skills integration module </vt:lpstr>
      <vt:lpstr>PowerPoint Presentation</vt:lpstr>
      <vt:lpstr>Example: Military physical training, English and work-related stress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Disciplinary to Interdisciplinary teaching at the Royal Danish Military Academy</dc:title>
  <dc:creator>Lynda Wood Hansen</dc:creator>
  <cp:lastModifiedBy>Mabesoone Geert</cp:lastModifiedBy>
  <cp:revision>100</cp:revision>
  <cp:lastPrinted>2014-05-03T15:32:24Z</cp:lastPrinted>
  <dcterms:created xsi:type="dcterms:W3CDTF">2014-04-23T16:49:18Z</dcterms:created>
  <dcterms:modified xsi:type="dcterms:W3CDTF">2014-05-06T06:33:01Z</dcterms:modified>
</cp:coreProperties>
</file>