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hidden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4" autoAdjust="0"/>
    <p:restoredTop sz="59615" autoAdjust="0"/>
  </p:normalViewPr>
  <p:slideViewPr>
    <p:cSldViewPr snapToGrid="0" snapToObjects="1">
      <p:cViewPr varScale="1">
        <p:scale>
          <a:sx n="42" d="100"/>
          <a:sy n="42" d="100"/>
        </p:scale>
        <p:origin x="-131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>
        <p:scale>
          <a:sx n="218" d="100"/>
          <a:sy n="218" d="100"/>
        </p:scale>
        <p:origin x="-992" y="-8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E541A6-2B17-2F40-AA20-95E58E56452F}" type="datetimeFigureOut">
              <a:rPr lang="da-DK" smtClean="0"/>
              <a:t>06-05-2014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dirty="0" smtClean="0"/>
              <a:t>Klik for at redigere teksttypografierne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22F6BC-4F7A-E340-93EE-2548F2FFF29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7044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sz="1400" dirty="0" smtClean="0"/>
              <a:t>1)The </a:t>
            </a:r>
            <a:r>
              <a:rPr lang="da-DK" sz="1400" dirty="0" err="1" smtClean="0"/>
              <a:t>theme</a:t>
            </a:r>
            <a:r>
              <a:rPr lang="da-DK" sz="1400" dirty="0" smtClean="0"/>
              <a:t> of </a:t>
            </a:r>
            <a:r>
              <a:rPr lang="da-DK" sz="1400" dirty="0" err="1" smtClean="0"/>
              <a:t>this</a:t>
            </a:r>
            <a:r>
              <a:rPr lang="da-DK" sz="1400" dirty="0" smtClean="0"/>
              <a:t> </a:t>
            </a:r>
            <a:r>
              <a:rPr lang="da-DK" sz="1400" dirty="0" err="1" smtClean="0"/>
              <a:t>conf</a:t>
            </a:r>
            <a:r>
              <a:rPr lang="da-DK" sz="1400" dirty="0" smtClean="0"/>
              <a:t> is </a:t>
            </a:r>
            <a:r>
              <a:rPr lang="da-DK" sz="1400" dirty="0" err="1" smtClean="0"/>
              <a:t>partnerships</a:t>
            </a:r>
            <a:r>
              <a:rPr lang="da-DK" sz="1400" dirty="0" smtClean="0"/>
              <a:t> and the </a:t>
            </a:r>
            <a:r>
              <a:rPr lang="da-DK" sz="1400" dirty="0" err="1" smtClean="0"/>
              <a:t>partnerships</a:t>
            </a:r>
            <a:r>
              <a:rPr lang="da-DK" sz="1400" dirty="0" smtClean="0"/>
              <a:t> </a:t>
            </a:r>
            <a:r>
              <a:rPr lang="da-DK" sz="1400" dirty="0" err="1" smtClean="0"/>
              <a:t>I’m</a:t>
            </a:r>
            <a:r>
              <a:rPr lang="da-DK" sz="1400" dirty="0" smtClean="0"/>
              <a:t> </a:t>
            </a:r>
            <a:r>
              <a:rPr lang="da-DK" sz="1400" dirty="0" err="1" smtClean="0"/>
              <a:t>going</a:t>
            </a:r>
            <a:r>
              <a:rPr lang="da-DK" sz="1400" dirty="0" smtClean="0"/>
              <a:t> to talk </a:t>
            </a:r>
            <a:r>
              <a:rPr lang="da-DK" sz="1400" dirty="0" err="1" smtClean="0"/>
              <a:t>about</a:t>
            </a:r>
            <a:r>
              <a:rPr lang="da-DK" sz="1400" dirty="0" smtClean="0"/>
              <a:t> </a:t>
            </a:r>
            <a:r>
              <a:rPr lang="da-DK" sz="1400" dirty="0" err="1" smtClean="0"/>
              <a:t>are</a:t>
            </a:r>
            <a:r>
              <a:rPr lang="da-DK" sz="1400" dirty="0" smtClean="0"/>
              <a:t> </a:t>
            </a:r>
            <a:r>
              <a:rPr lang="da-DK" sz="1400" dirty="0" err="1" smtClean="0"/>
              <a:t>those</a:t>
            </a:r>
            <a:r>
              <a:rPr lang="da-DK" sz="1400" dirty="0" smtClean="0"/>
              <a:t> </a:t>
            </a:r>
            <a:r>
              <a:rPr lang="da-DK" sz="1400" dirty="0" err="1" smtClean="0"/>
              <a:t>being</a:t>
            </a:r>
            <a:r>
              <a:rPr lang="da-DK" sz="1400" dirty="0" smtClean="0"/>
              <a:t> </a:t>
            </a:r>
            <a:r>
              <a:rPr lang="da-DK" sz="1400" dirty="0" err="1" smtClean="0"/>
              <a:t>forged</a:t>
            </a:r>
            <a:r>
              <a:rPr lang="da-DK" sz="1400" dirty="0" smtClean="0"/>
              <a:t> at the RDMA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between</a:t>
            </a:r>
            <a:r>
              <a:rPr lang="da-DK" sz="1400" baseline="0" dirty="0" smtClean="0"/>
              <a:t> the </a:t>
            </a:r>
            <a:r>
              <a:rPr lang="da-DK" sz="1400" baseline="0" dirty="0" err="1" smtClean="0"/>
              <a:t>various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depts</a:t>
            </a:r>
            <a:r>
              <a:rPr lang="da-DK" sz="1400" baseline="0" dirty="0" smtClean="0"/>
              <a:t>. The </a:t>
            </a:r>
            <a:r>
              <a:rPr lang="da-DK" sz="1400" baseline="0" dirty="0" err="1" smtClean="0"/>
              <a:t>partnerships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involve</a:t>
            </a:r>
            <a:r>
              <a:rPr lang="da-DK" sz="1400" baseline="0" dirty="0" smtClean="0"/>
              <a:t> more and more </a:t>
            </a:r>
            <a:r>
              <a:rPr lang="da-DK" sz="1400" baseline="0" dirty="0" err="1" smtClean="0"/>
              <a:t>interdisciplinary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teaching</a:t>
            </a:r>
            <a:r>
              <a:rPr lang="da-DK" sz="1400" baseline="0" dirty="0" smtClean="0"/>
              <a:t> and </a:t>
            </a:r>
            <a:r>
              <a:rPr lang="da-DK" sz="1400" baseline="0" dirty="0" err="1" smtClean="0"/>
              <a:t>curricular</a:t>
            </a:r>
            <a:r>
              <a:rPr lang="da-DK" sz="1400" baseline="0" dirty="0" smtClean="0"/>
              <a:t> integration</a:t>
            </a:r>
          </a:p>
          <a:p>
            <a:endParaRPr lang="da-DK" sz="1400" baseline="0" dirty="0" smtClean="0"/>
          </a:p>
          <a:p>
            <a:r>
              <a:rPr lang="da-DK" sz="1400" baseline="0" dirty="0" smtClean="0"/>
              <a:t>2)This trend </a:t>
            </a:r>
            <a:r>
              <a:rPr lang="da-DK" sz="1400" baseline="0" dirty="0" err="1" smtClean="0"/>
              <a:t>towards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interdisciplinarity</a:t>
            </a:r>
            <a:r>
              <a:rPr lang="da-DK" sz="1400" baseline="0" dirty="0" smtClean="0"/>
              <a:t> is </a:t>
            </a:r>
            <a:r>
              <a:rPr lang="da-DK" sz="1400" baseline="0" dirty="0" err="1" smtClean="0"/>
              <a:t>hardly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unique</a:t>
            </a:r>
            <a:r>
              <a:rPr lang="da-DK" sz="1400" baseline="0" dirty="0" smtClean="0"/>
              <a:t> to </a:t>
            </a:r>
            <a:r>
              <a:rPr lang="da-DK" sz="1400" baseline="0" dirty="0" err="1" smtClean="0"/>
              <a:t>us</a:t>
            </a:r>
            <a:r>
              <a:rPr lang="da-DK" sz="1400" baseline="0" dirty="0" smtClean="0"/>
              <a:t>. </a:t>
            </a:r>
            <a:r>
              <a:rPr lang="da-DK" sz="1400" baseline="0" dirty="0" err="1" smtClean="0"/>
              <a:t>We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see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similar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devts</a:t>
            </a:r>
            <a:r>
              <a:rPr lang="da-DK" sz="1400" baseline="0" dirty="0" smtClean="0"/>
              <a:t> in </a:t>
            </a:r>
            <a:r>
              <a:rPr lang="da-DK" sz="1400" baseline="0" dirty="0" err="1" smtClean="0"/>
              <a:t>other</a:t>
            </a:r>
            <a:r>
              <a:rPr lang="da-DK" sz="1400" baseline="0" dirty="0" smtClean="0"/>
              <a:t> Scandinavian </a:t>
            </a:r>
            <a:r>
              <a:rPr lang="da-DK" sz="1400" baseline="0" dirty="0" err="1" smtClean="0"/>
              <a:t>countries</a:t>
            </a:r>
            <a:r>
              <a:rPr lang="da-DK" sz="1400" baseline="0" dirty="0" smtClean="0"/>
              <a:t>, </a:t>
            </a:r>
            <a:r>
              <a:rPr lang="da-DK" sz="1400" baseline="0" dirty="0" err="1" smtClean="0"/>
              <a:t>particularly</a:t>
            </a:r>
            <a:r>
              <a:rPr lang="da-DK" sz="1400" baseline="0" dirty="0" smtClean="0"/>
              <a:t> at the RNMA with </a:t>
            </a:r>
            <a:r>
              <a:rPr lang="da-DK" sz="1400" baseline="0" dirty="0" err="1" smtClean="0"/>
              <a:t>whom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we</a:t>
            </a:r>
            <a:r>
              <a:rPr lang="da-DK" sz="1400" baseline="0" dirty="0" smtClean="0"/>
              <a:t> have a </a:t>
            </a:r>
            <a:r>
              <a:rPr lang="da-DK" sz="1400" baseline="0" dirty="0" err="1" smtClean="0"/>
              <a:t>particularly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close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partnership</a:t>
            </a:r>
            <a:r>
              <a:rPr lang="da-DK" sz="1400" baseline="0" dirty="0" smtClean="0"/>
              <a:t> and </a:t>
            </a:r>
            <a:r>
              <a:rPr lang="da-DK" sz="1400" baseline="0" dirty="0" err="1" smtClean="0"/>
              <a:t>whose</a:t>
            </a:r>
            <a:r>
              <a:rPr lang="da-DK" sz="1400" baseline="0" dirty="0" smtClean="0"/>
              <a:t> LL </a:t>
            </a:r>
            <a:r>
              <a:rPr lang="da-DK" sz="1400" baseline="0" dirty="0" err="1" smtClean="0"/>
              <a:t>we’re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following</a:t>
            </a:r>
            <a:r>
              <a:rPr lang="da-DK" sz="1400" baseline="0" dirty="0" smtClean="0"/>
              <a:t> with </a:t>
            </a:r>
            <a:r>
              <a:rPr lang="da-DK" sz="1400" baseline="0" dirty="0" err="1" smtClean="0"/>
              <a:t>particular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interest</a:t>
            </a:r>
            <a:r>
              <a:rPr lang="da-DK" sz="1400" baseline="0" dirty="0" smtClean="0"/>
              <a:t>.</a:t>
            </a:r>
          </a:p>
          <a:p>
            <a:r>
              <a:rPr lang="da-DK" sz="1400" baseline="0" dirty="0" smtClean="0"/>
              <a:t/>
            </a:r>
            <a:br>
              <a:rPr lang="da-DK" sz="1400" baseline="0" dirty="0" smtClean="0"/>
            </a:br>
            <a:r>
              <a:rPr lang="da-DK" sz="1400" baseline="0" dirty="0" smtClean="0"/>
              <a:t>3) </a:t>
            </a:r>
            <a:r>
              <a:rPr lang="da-DK" sz="1400" baseline="0" dirty="0" err="1" smtClean="0"/>
              <a:t>I’m</a:t>
            </a:r>
            <a:r>
              <a:rPr lang="da-DK" sz="1400" baseline="0" dirty="0" smtClean="0"/>
              <a:t> not </a:t>
            </a:r>
            <a:r>
              <a:rPr lang="da-DK" sz="1400" baseline="0" dirty="0" err="1" smtClean="0"/>
              <a:t>fully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aware</a:t>
            </a:r>
            <a:r>
              <a:rPr lang="da-DK" sz="1400" baseline="0" dirty="0" smtClean="0"/>
              <a:t> of the </a:t>
            </a:r>
            <a:r>
              <a:rPr lang="da-DK" sz="1400" baseline="0" dirty="0" err="1" smtClean="0"/>
              <a:t>role</a:t>
            </a:r>
            <a:r>
              <a:rPr lang="da-DK" sz="1400" baseline="0" dirty="0" smtClean="0"/>
              <a:t> of </a:t>
            </a:r>
            <a:r>
              <a:rPr lang="da-DK" sz="1400" baseline="0" dirty="0" err="1" smtClean="0"/>
              <a:t>interdisciplinary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approaches</a:t>
            </a:r>
            <a:r>
              <a:rPr lang="da-DK" sz="1400" baseline="0" dirty="0" smtClean="0"/>
              <a:t> at </a:t>
            </a:r>
            <a:r>
              <a:rPr lang="da-DK" sz="1400" baseline="0" dirty="0" err="1" smtClean="0"/>
              <a:t>military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academies</a:t>
            </a:r>
            <a:r>
              <a:rPr lang="da-DK" sz="1400" baseline="0" dirty="0" smtClean="0"/>
              <a:t> in </a:t>
            </a:r>
            <a:r>
              <a:rPr lang="da-DK" sz="1400" baseline="0" dirty="0" err="1" smtClean="0"/>
              <a:t>other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countries</a:t>
            </a:r>
            <a:r>
              <a:rPr lang="da-DK" sz="1400" baseline="0" dirty="0" smtClean="0"/>
              <a:t> , but </a:t>
            </a:r>
            <a:r>
              <a:rPr lang="da-DK" sz="1400" baseline="0" dirty="0" err="1" smtClean="0"/>
              <a:t>my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hope</a:t>
            </a:r>
            <a:r>
              <a:rPr lang="da-DK" sz="1400" baseline="0" dirty="0" smtClean="0"/>
              <a:t> is </a:t>
            </a:r>
            <a:r>
              <a:rPr lang="da-DK" sz="1400" baseline="0" dirty="0" err="1" smtClean="0"/>
              <a:t>that</a:t>
            </a:r>
            <a:r>
              <a:rPr lang="da-DK" sz="1400" baseline="0" dirty="0" smtClean="0"/>
              <a:t> for </a:t>
            </a:r>
            <a:r>
              <a:rPr lang="da-DK" sz="1400" baseline="0" dirty="0" err="1" smtClean="0"/>
              <a:t>those</a:t>
            </a:r>
            <a:r>
              <a:rPr lang="da-DK" sz="1400" baseline="0" dirty="0" smtClean="0"/>
              <a:t> of </a:t>
            </a:r>
            <a:r>
              <a:rPr lang="da-DK" sz="1400" baseline="0" dirty="0" err="1" smtClean="0"/>
              <a:t>you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embarking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along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this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path</a:t>
            </a:r>
            <a:r>
              <a:rPr lang="da-DK" sz="1400" baseline="0" dirty="0" smtClean="0"/>
              <a:t>, </a:t>
            </a:r>
            <a:r>
              <a:rPr lang="da-DK" sz="1400" baseline="0" dirty="0" err="1" smtClean="0"/>
              <a:t>that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you’ll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be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interested</a:t>
            </a:r>
            <a:r>
              <a:rPr lang="da-DK" sz="1400" baseline="0" dirty="0" smtClean="0"/>
              <a:t> to </a:t>
            </a:r>
            <a:r>
              <a:rPr lang="da-DK" sz="1400" baseline="0" dirty="0" err="1" smtClean="0"/>
              <a:t>hear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about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our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experience</a:t>
            </a:r>
            <a:r>
              <a:rPr lang="da-DK" sz="1400" baseline="0" dirty="0" smtClean="0"/>
              <a:t> so far </a:t>
            </a:r>
            <a:br>
              <a:rPr lang="da-DK" sz="1400" baseline="0" dirty="0" smtClean="0"/>
            </a:br>
            <a:r>
              <a:rPr lang="da-DK" sz="1400" baseline="0" dirty="0" smtClean="0"/>
              <a:t>4) In </a:t>
            </a:r>
            <a:r>
              <a:rPr lang="da-DK" sz="1400" baseline="0" dirty="0" err="1" smtClean="0"/>
              <a:t>my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presentation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I’ll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take</a:t>
            </a:r>
            <a:r>
              <a:rPr lang="da-DK" sz="1400" baseline="0" dirty="0" smtClean="0"/>
              <a:t> a look at </a:t>
            </a:r>
            <a:r>
              <a:rPr lang="da-DK" sz="1400" baseline="0" dirty="0" err="1" smtClean="0"/>
              <a:t>where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we’re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coming</a:t>
            </a:r>
            <a:r>
              <a:rPr lang="da-DK" sz="1400" baseline="0" dirty="0" smtClean="0"/>
              <a:t> from, </a:t>
            </a:r>
            <a:r>
              <a:rPr lang="da-DK" sz="1400" baseline="0" dirty="0" err="1" smtClean="0"/>
              <a:t>where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we’re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going</a:t>
            </a:r>
            <a:r>
              <a:rPr lang="da-DK" sz="1400" baseline="0" dirty="0" smtClean="0"/>
              <a:t> and </a:t>
            </a:r>
            <a:r>
              <a:rPr lang="da-DK" sz="1400" baseline="0" dirty="0" err="1" smtClean="0"/>
              <a:t>I’ll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wind</a:t>
            </a:r>
            <a:r>
              <a:rPr lang="da-DK" sz="1400" baseline="0" dirty="0" smtClean="0"/>
              <a:t> up with a </a:t>
            </a:r>
            <a:r>
              <a:rPr lang="da-DK" sz="1400" baseline="0" dirty="0" err="1" smtClean="0"/>
              <a:t>few</a:t>
            </a:r>
            <a:r>
              <a:rPr lang="da-DK" sz="1400" baseline="0" dirty="0" smtClean="0"/>
              <a:t> practical </a:t>
            </a:r>
            <a:r>
              <a:rPr lang="da-DK" sz="1400" baseline="0" dirty="0" err="1" smtClean="0"/>
              <a:t>examples</a:t>
            </a:r>
            <a:r>
              <a:rPr lang="da-DK" sz="1400" baseline="0" dirty="0" smtClean="0"/>
              <a:t> of </a:t>
            </a:r>
            <a:r>
              <a:rPr lang="da-DK" sz="1400" baseline="0" dirty="0" err="1" smtClean="0"/>
              <a:t>interdiciplinary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training</a:t>
            </a:r>
            <a:r>
              <a:rPr lang="da-DK" sz="1400" baseline="0" dirty="0" smtClean="0"/>
              <a:t> at the Academy.</a:t>
            </a:r>
          </a:p>
          <a:p>
            <a:endParaRPr lang="da-DK" sz="1400" baseline="0" dirty="0" smtClean="0"/>
          </a:p>
          <a:p>
            <a:r>
              <a:rPr lang="da-DK" sz="1400" baseline="0" dirty="0" smtClean="0"/>
              <a:t>The </a:t>
            </a:r>
            <a:r>
              <a:rPr lang="da-DK" sz="1400" baseline="0" dirty="0" err="1" smtClean="0"/>
              <a:t>main</a:t>
            </a:r>
            <a:r>
              <a:rPr lang="da-DK" sz="1400" baseline="0" dirty="0" smtClean="0"/>
              <a:t> point i </a:t>
            </a:r>
            <a:r>
              <a:rPr lang="da-DK" sz="1400" baseline="0" dirty="0" err="1" smtClean="0"/>
              <a:t>want</a:t>
            </a:r>
            <a:r>
              <a:rPr lang="da-DK" sz="1400" baseline="0" dirty="0" smtClean="0"/>
              <a:t> to </a:t>
            </a:r>
            <a:r>
              <a:rPr lang="da-DK" sz="1400" baseline="0" dirty="0" err="1" smtClean="0"/>
              <a:t>make</a:t>
            </a:r>
            <a:r>
              <a:rPr lang="da-DK" sz="1400" baseline="0" dirty="0" smtClean="0"/>
              <a:t> is </a:t>
            </a:r>
            <a:r>
              <a:rPr lang="da-DK" sz="1400" baseline="0" dirty="0" err="1" smtClean="0"/>
              <a:t>that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interdisciplinarity</a:t>
            </a:r>
            <a:r>
              <a:rPr lang="da-DK" sz="1400" baseline="0" dirty="0" smtClean="0"/>
              <a:t> is a relevant </a:t>
            </a:r>
            <a:r>
              <a:rPr lang="da-DK" sz="1400" baseline="0" dirty="0" err="1" smtClean="0"/>
              <a:t>challenge</a:t>
            </a:r>
            <a:r>
              <a:rPr lang="da-DK" sz="1400" baseline="0" dirty="0" smtClean="0"/>
              <a:t> for </a:t>
            </a:r>
            <a:r>
              <a:rPr lang="da-DK" sz="1400" baseline="0" dirty="0" err="1" smtClean="0"/>
              <a:t>us</a:t>
            </a:r>
            <a:r>
              <a:rPr lang="da-DK" sz="1400" baseline="0" dirty="0" smtClean="0"/>
              <a:t> all as </a:t>
            </a:r>
            <a:r>
              <a:rPr lang="da-DK" sz="1400" baseline="0" dirty="0" err="1" smtClean="0"/>
              <a:t>teachers</a:t>
            </a:r>
            <a:r>
              <a:rPr lang="da-DK" sz="1400" baseline="0" dirty="0" smtClean="0"/>
              <a:t> of ESP and it </a:t>
            </a:r>
            <a:r>
              <a:rPr lang="da-DK" sz="1400" baseline="0" dirty="0" err="1" smtClean="0"/>
              <a:t>can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be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highly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effective</a:t>
            </a:r>
            <a:r>
              <a:rPr lang="da-DK" sz="1400" baseline="0" dirty="0" smtClean="0"/>
              <a:t>, but </a:t>
            </a:r>
            <a:r>
              <a:rPr lang="da-DK" sz="1400" baseline="0" dirty="0" err="1" smtClean="0"/>
              <a:t>only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if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handled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well</a:t>
            </a:r>
            <a:r>
              <a:rPr lang="da-DK" sz="1400" baseline="0" dirty="0" smtClean="0"/>
              <a:t>.</a:t>
            </a:r>
            <a:endParaRPr lang="da-DK" sz="1400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22F6BC-4F7A-E340-93EE-2548F2FFF298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34838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sz="14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Our</a:t>
            </a:r>
            <a:r>
              <a: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most recent </a:t>
            </a:r>
            <a:r>
              <a:rPr lang="da-DK" sz="14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cross-disciplinary</a:t>
            </a:r>
            <a:r>
              <a: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a-DK" sz="14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module</a:t>
            </a:r>
            <a:r>
              <a: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</a:t>
            </a:r>
            <a:r>
              <a:rPr lang="da-DK" sz="14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based</a:t>
            </a:r>
            <a:r>
              <a: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on an Afghanistan/ COIN scenario </a:t>
            </a:r>
            <a:r>
              <a:rPr lang="da-DK" sz="14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which</a:t>
            </a:r>
            <a:r>
              <a: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a-DK" sz="14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requires</a:t>
            </a:r>
            <a:r>
              <a: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students to </a:t>
            </a:r>
            <a:r>
              <a:rPr lang="da-DK" sz="14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solve</a:t>
            </a:r>
            <a:r>
              <a: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a-DK" sz="14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tasks</a:t>
            </a:r>
            <a:r>
              <a: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O-</a:t>
            </a:r>
            <a:r>
              <a:rPr lang="da-DK" sz="14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groups</a:t>
            </a:r>
            <a:r>
              <a: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endParaRPr lang="da-DK" sz="14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da-DK" sz="14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Early</a:t>
            </a:r>
            <a:r>
              <a: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on in the </a:t>
            </a:r>
            <a:r>
              <a:rPr lang="da-DK" sz="14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module</a:t>
            </a:r>
            <a:r>
              <a: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single-</a:t>
            </a:r>
            <a:r>
              <a:rPr lang="da-DK" sz="14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subject</a:t>
            </a:r>
            <a:r>
              <a: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a-DK" sz="14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lectures</a:t>
            </a:r>
            <a:r>
              <a: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da-DK" sz="14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lessons</a:t>
            </a:r>
            <a:r>
              <a: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information is </a:t>
            </a:r>
            <a:r>
              <a:rPr lang="da-DK" sz="14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provided</a:t>
            </a:r>
            <a:r>
              <a: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as </a:t>
            </a:r>
            <a:r>
              <a:rPr lang="da-DK" sz="14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background</a:t>
            </a:r>
            <a:r>
              <a: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a-DK" sz="14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knowledge</a:t>
            </a:r>
            <a:r>
              <a: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a-DK" sz="14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before</a:t>
            </a:r>
            <a:r>
              <a: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a-DK" sz="14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interdisciplinary</a:t>
            </a:r>
            <a:r>
              <a: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a-DK" sz="14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tasks</a:t>
            </a:r>
            <a:r>
              <a: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a-DK" sz="14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</a:t>
            </a:r>
            <a:r>
              <a: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given. Through a </a:t>
            </a:r>
            <a:r>
              <a:rPr lang="da-DK" sz="14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process</a:t>
            </a:r>
            <a:r>
              <a: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</a:t>
            </a:r>
            <a:r>
              <a:rPr lang="da-DK" sz="14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presentations</a:t>
            </a:r>
            <a:r>
              <a: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at </a:t>
            </a:r>
            <a:r>
              <a:rPr lang="da-DK" sz="14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various</a:t>
            </a:r>
            <a:r>
              <a: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stages of the </a:t>
            </a:r>
            <a:r>
              <a:rPr lang="da-DK" sz="14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operational</a:t>
            </a:r>
            <a:r>
              <a: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a-DK" sz="14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planning</a:t>
            </a:r>
            <a:r>
              <a: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da-DK" sz="14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cadets</a:t>
            </a:r>
            <a:r>
              <a: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a-DK" sz="14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receive</a:t>
            </a:r>
            <a:r>
              <a: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feedback from </a:t>
            </a:r>
            <a:r>
              <a:rPr lang="da-DK" sz="14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lecturers</a:t>
            </a:r>
            <a:r>
              <a: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from </a:t>
            </a:r>
            <a:r>
              <a:rPr lang="da-DK" sz="14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across</a:t>
            </a:r>
            <a:r>
              <a: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</a:t>
            </a:r>
            <a:r>
              <a:rPr lang="da-DK" sz="14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faculty</a:t>
            </a:r>
            <a:r>
              <a: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da-DK" sz="14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da-DK" sz="14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interdisciplinarity</a:t>
            </a:r>
            <a:r>
              <a: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a-DK" sz="14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peaks</a:t>
            </a:r>
            <a:r>
              <a:rPr lang="da-DK" sz="14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a-DK" sz="14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during</a:t>
            </a:r>
            <a:r>
              <a: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a-DK" sz="14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each</a:t>
            </a:r>
            <a:r>
              <a: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o-</a:t>
            </a:r>
            <a:r>
              <a:rPr lang="da-DK" sz="14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group's</a:t>
            </a:r>
            <a:r>
              <a: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a-DK" sz="14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dissemination</a:t>
            </a:r>
            <a:r>
              <a: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</a:t>
            </a:r>
            <a:r>
              <a:rPr lang="da-DK" sz="14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orders</a:t>
            </a:r>
            <a:r>
              <a: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da-DK" sz="14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during</a:t>
            </a:r>
            <a:r>
              <a: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a-DK" sz="14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which</a:t>
            </a:r>
            <a:r>
              <a: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at </a:t>
            </a:r>
            <a:r>
              <a:rPr lang="da-DK" sz="14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least</a:t>
            </a:r>
            <a:r>
              <a: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2 and </a:t>
            </a:r>
            <a:r>
              <a:rPr lang="da-DK" sz="14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sometimes</a:t>
            </a:r>
            <a:r>
              <a: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a-DK" sz="14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three</a:t>
            </a:r>
            <a:r>
              <a: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a-DK" sz="14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lecturers</a:t>
            </a:r>
            <a:r>
              <a: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from </a:t>
            </a:r>
            <a:r>
              <a:rPr lang="da-DK" sz="14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different</a:t>
            </a:r>
            <a:r>
              <a: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a-DK" sz="14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subjects</a:t>
            </a:r>
            <a:r>
              <a: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a-DK" sz="14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</a:t>
            </a:r>
            <a:r>
              <a: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present. In </a:t>
            </a:r>
            <a:r>
              <a:rPr lang="da-DK" sz="14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other</a:t>
            </a:r>
            <a:r>
              <a: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a-DK" sz="14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words</a:t>
            </a:r>
            <a:r>
              <a: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the OC must present a </a:t>
            </a:r>
            <a:r>
              <a:rPr lang="da-DK" sz="14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fully</a:t>
            </a:r>
            <a:r>
              <a: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a-DK" sz="14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prepared</a:t>
            </a:r>
            <a:r>
              <a: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set of </a:t>
            </a:r>
            <a:r>
              <a:rPr lang="da-DK" sz="14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opords</a:t>
            </a:r>
            <a:r>
              <a: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a-DK" sz="14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while</a:t>
            </a:r>
            <a:r>
              <a: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a-DK" sz="14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</a:t>
            </a:r>
            <a:r>
              <a: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a-DK" sz="14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considering</a:t>
            </a:r>
            <a:r>
              <a: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a-DK" sz="14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leadership</a:t>
            </a:r>
            <a:r>
              <a: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a-DK" sz="14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issues</a:t>
            </a:r>
            <a:r>
              <a: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English </a:t>
            </a:r>
            <a:r>
              <a:rPr lang="da-DK" sz="14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military</a:t>
            </a:r>
            <a:r>
              <a: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a-DK" sz="14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terminology</a:t>
            </a:r>
            <a:r>
              <a: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da-DK" sz="14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da-DK" sz="14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communicative</a:t>
            </a:r>
            <a:r>
              <a:rPr lang="da-DK" sz="14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a-DK" sz="14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skills</a:t>
            </a:r>
            <a:r>
              <a:rPr lang="da-DK" sz="14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as </a:t>
            </a:r>
            <a:r>
              <a:rPr lang="da-DK" sz="14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well</a:t>
            </a:r>
            <a:r>
              <a:rPr lang="da-DK" sz="14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as </a:t>
            </a:r>
            <a:r>
              <a:rPr lang="da-DK" sz="14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cultural</a:t>
            </a:r>
            <a:r>
              <a: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da-DK" sz="14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political</a:t>
            </a:r>
            <a:r>
              <a: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a-DK" sz="14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considerations</a:t>
            </a:r>
            <a:r>
              <a: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da-DK" sz="14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22F6BC-4F7A-E340-93EE-2548F2FFF298}" type="slidenum">
              <a:rPr lang="da-DK" smtClean="0"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010288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sz="1600" dirty="0" err="1" smtClean="0">
                <a:solidFill>
                  <a:schemeClr val="tx1"/>
                </a:solidFill>
              </a:rPr>
              <a:t>Example</a:t>
            </a:r>
            <a:r>
              <a:rPr lang="da-DK" sz="1600" dirty="0" smtClean="0">
                <a:solidFill>
                  <a:schemeClr val="tx1"/>
                </a:solidFill>
              </a:rPr>
              <a:t> of </a:t>
            </a:r>
            <a:r>
              <a:rPr lang="da-DK" sz="1600" dirty="0" err="1" smtClean="0">
                <a:solidFill>
                  <a:schemeClr val="tx1"/>
                </a:solidFill>
              </a:rPr>
              <a:t>task</a:t>
            </a:r>
            <a:r>
              <a:rPr lang="da-DK" sz="1600" dirty="0" smtClean="0">
                <a:solidFill>
                  <a:schemeClr val="tx1"/>
                </a:solidFill>
              </a:rPr>
              <a:t> </a:t>
            </a:r>
            <a:r>
              <a:rPr lang="da-DK" sz="1600" dirty="0" err="1" smtClean="0">
                <a:solidFill>
                  <a:schemeClr val="tx1"/>
                </a:solidFill>
              </a:rPr>
              <a:t>description</a:t>
            </a:r>
            <a:endParaRPr lang="da-DK" sz="1600" dirty="0" smtClean="0">
              <a:solidFill>
                <a:schemeClr val="tx1"/>
              </a:solidFill>
            </a:endParaRPr>
          </a:p>
          <a:p>
            <a:r>
              <a:rPr lang="da-DK" sz="1600" dirty="0" smtClean="0">
                <a:solidFill>
                  <a:schemeClr val="tx1"/>
                </a:solidFill>
              </a:rPr>
              <a:t>  1.   Situation</a:t>
            </a:r>
          </a:p>
          <a:p>
            <a:r>
              <a:rPr lang="da-DK" sz="1600" dirty="0" smtClean="0">
                <a:solidFill>
                  <a:schemeClr val="tx1"/>
                </a:solidFill>
              </a:rPr>
              <a:t>The purpose of </a:t>
            </a:r>
            <a:r>
              <a:rPr lang="da-DK" sz="1600" dirty="0" err="1" smtClean="0">
                <a:solidFill>
                  <a:schemeClr val="tx1"/>
                </a:solidFill>
              </a:rPr>
              <a:t>this</a:t>
            </a:r>
            <a:r>
              <a:rPr lang="da-DK" sz="1600" dirty="0" smtClean="0">
                <a:solidFill>
                  <a:schemeClr val="tx1"/>
                </a:solidFill>
              </a:rPr>
              <a:t> verbal </a:t>
            </a:r>
            <a:r>
              <a:rPr lang="da-DK" sz="1600" dirty="0" err="1" smtClean="0">
                <a:solidFill>
                  <a:schemeClr val="tx1"/>
                </a:solidFill>
              </a:rPr>
              <a:t>order</a:t>
            </a:r>
            <a:r>
              <a:rPr lang="da-DK" sz="1600" dirty="0" smtClean="0">
                <a:solidFill>
                  <a:schemeClr val="tx1"/>
                </a:solidFill>
              </a:rPr>
              <a:t> is for </a:t>
            </a:r>
            <a:r>
              <a:rPr lang="da-DK" sz="1600" dirty="0" err="1" smtClean="0">
                <a:solidFill>
                  <a:schemeClr val="tx1"/>
                </a:solidFill>
              </a:rPr>
              <a:t>you</a:t>
            </a:r>
            <a:r>
              <a:rPr lang="da-DK" sz="1600" dirty="0" smtClean="0">
                <a:solidFill>
                  <a:schemeClr val="tx1"/>
                </a:solidFill>
              </a:rPr>
              <a:t> to give </a:t>
            </a:r>
            <a:r>
              <a:rPr lang="da-DK" sz="1600" dirty="0" err="1" smtClean="0">
                <a:solidFill>
                  <a:schemeClr val="tx1"/>
                </a:solidFill>
              </a:rPr>
              <a:t>orders</a:t>
            </a:r>
            <a:r>
              <a:rPr lang="da-DK" sz="1600" dirty="0" smtClean="0">
                <a:solidFill>
                  <a:schemeClr val="tx1"/>
                </a:solidFill>
              </a:rPr>
              <a:t> for the </a:t>
            </a:r>
            <a:r>
              <a:rPr lang="da-DK" sz="1600" dirty="0" err="1" smtClean="0">
                <a:solidFill>
                  <a:schemeClr val="tx1"/>
                </a:solidFill>
              </a:rPr>
              <a:t>attack</a:t>
            </a:r>
            <a:r>
              <a:rPr lang="da-DK" sz="1600" dirty="0" smtClean="0">
                <a:solidFill>
                  <a:schemeClr val="tx1"/>
                </a:solidFill>
              </a:rPr>
              <a:t>, clear and hold in MSQ</a:t>
            </a:r>
          </a:p>
          <a:p>
            <a:r>
              <a:rPr lang="da-DK" sz="1600" dirty="0" smtClean="0">
                <a:solidFill>
                  <a:schemeClr val="tx1"/>
                </a:solidFill>
              </a:rPr>
              <a:t>  1.  </a:t>
            </a:r>
            <a:r>
              <a:rPr lang="da-DK" sz="1600" dirty="0" err="1" smtClean="0">
                <a:solidFill>
                  <a:schemeClr val="tx1"/>
                </a:solidFill>
              </a:rPr>
              <a:t>Task</a:t>
            </a:r>
            <a:endParaRPr lang="da-DK" sz="1600" dirty="0" smtClean="0">
              <a:solidFill>
                <a:schemeClr val="tx1"/>
              </a:solidFill>
            </a:endParaRPr>
          </a:p>
          <a:p>
            <a:r>
              <a:rPr lang="da-DK" sz="1600" dirty="0" err="1" smtClean="0">
                <a:solidFill>
                  <a:schemeClr val="tx1"/>
                </a:solidFill>
              </a:rPr>
              <a:t>You</a:t>
            </a:r>
            <a:r>
              <a:rPr lang="da-DK" sz="1600" dirty="0" smtClean="0">
                <a:solidFill>
                  <a:schemeClr val="tx1"/>
                </a:solidFill>
              </a:rPr>
              <a:t> </a:t>
            </a:r>
            <a:r>
              <a:rPr lang="da-DK" sz="1600" dirty="0" err="1" smtClean="0">
                <a:solidFill>
                  <a:schemeClr val="tx1"/>
                </a:solidFill>
              </a:rPr>
              <a:t>are</a:t>
            </a:r>
            <a:r>
              <a:rPr lang="da-DK" sz="1600" dirty="0" smtClean="0">
                <a:solidFill>
                  <a:schemeClr val="tx1"/>
                </a:solidFill>
              </a:rPr>
              <a:t> to give </a:t>
            </a:r>
            <a:r>
              <a:rPr lang="da-DK" sz="1600" dirty="0" err="1" smtClean="0">
                <a:solidFill>
                  <a:schemeClr val="tx1"/>
                </a:solidFill>
              </a:rPr>
              <a:t>orders</a:t>
            </a:r>
            <a:r>
              <a:rPr lang="da-DK" sz="1600" dirty="0" smtClean="0">
                <a:solidFill>
                  <a:schemeClr val="tx1"/>
                </a:solidFill>
              </a:rPr>
              <a:t> for the </a:t>
            </a:r>
            <a:r>
              <a:rPr lang="da-DK" sz="1600" dirty="0" err="1" smtClean="0">
                <a:solidFill>
                  <a:schemeClr val="tx1"/>
                </a:solidFill>
              </a:rPr>
              <a:t>attack</a:t>
            </a:r>
            <a:r>
              <a:rPr lang="da-DK" sz="1600" dirty="0" smtClean="0">
                <a:solidFill>
                  <a:schemeClr val="tx1"/>
                </a:solidFill>
              </a:rPr>
              <a:t> </a:t>
            </a:r>
            <a:r>
              <a:rPr lang="da-DK" sz="1600" dirty="0" err="1" smtClean="0">
                <a:solidFill>
                  <a:schemeClr val="tx1"/>
                </a:solidFill>
              </a:rPr>
              <a:t>into</a:t>
            </a:r>
            <a:r>
              <a:rPr lang="da-DK" sz="1600" dirty="0" smtClean="0">
                <a:solidFill>
                  <a:schemeClr val="tx1"/>
                </a:solidFill>
              </a:rPr>
              <a:t> MSQ to the </a:t>
            </a:r>
            <a:r>
              <a:rPr lang="da-DK" sz="1600" dirty="0" err="1" smtClean="0">
                <a:solidFill>
                  <a:schemeClr val="tx1"/>
                </a:solidFill>
              </a:rPr>
              <a:t>coy</a:t>
            </a:r>
            <a:r>
              <a:rPr lang="da-DK" sz="1600" dirty="0" smtClean="0">
                <a:solidFill>
                  <a:schemeClr val="tx1"/>
                </a:solidFill>
              </a:rPr>
              <a:t> o-</a:t>
            </a:r>
            <a:r>
              <a:rPr lang="da-DK" sz="1600" dirty="0" err="1" smtClean="0">
                <a:solidFill>
                  <a:schemeClr val="tx1"/>
                </a:solidFill>
              </a:rPr>
              <a:t>grp</a:t>
            </a:r>
            <a:r>
              <a:rPr lang="da-DK" sz="1600" dirty="0" smtClean="0">
                <a:solidFill>
                  <a:schemeClr val="tx1"/>
                </a:solidFill>
              </a:rPr>
              <a:t> </a:t>
            </a:r>
            <a:r>
              <a:rPr lang="da-DK" sz="1600" dirty="0" err="1" smtClean="0">
                <a:solidFill>
                  <a:schemeClr val="tx1"/>
                </a:solidFill>
              </a:rPr>
              <a:t>concerning</a:t>
            </a:r>
            <a:r>
              <a:rPr lang="da-DK" sz="1600" dirty="0" smtClean="0">
                <a:solidFill>
                  <a:schemeClr val="tx1"/>
                </a:solidFill>
              </a:rPr>
              <a:t> the all the </a:t>
            </a:r>
            <a:r>
              <a:rPr lang="da-DK" sz="1600" dirty="0" err="1" smtClean="0">
                <a:solidFill>
                  <a:schemeClr val="tx1"/>
                </a:solidFill>
              </a:rPr>
              <a:t>three</a:t>
            </a:r>
            <a:r>
              <a:rPr lang="da-DK" sz="1600" dirty="0" smtClean="0">
                <a:solidFill>
                  <a:schemeClr val="tx1"/>
                </a:solidFill>
              </a:rPr>
              <a:t> </a:t>
            </a:r>
            <a:r>
              <a:rPr lang="da-DK" sz="1600" dirty="0" err="1" smtClean="0">
                <a:solidFill>
                  <a:schemeClr val="tx1"/>
                </a:solidFill>
              </a:rPr>
              <a:t>phases</a:t>
            </a:r>
            <a:r>
              <a:rPr lang="da-DK" sz="1600" dirty="0" smtClean="0">
                <a:solidFill>
                  <a:schemeClr val="tx1"/>
                </a:solidFill>
              </a:rPr>
              <a:t> in the BG plan.</a:t>
            </a:r>
          </a:p>
          <a:p>
            <a:r>
              <a:rPr lang="da-DK" sz="1600" dirty="0" err="1" smtClean="0">
                <a:solidFill>
                  <a:schemeClr val="tx1"/>
                </a:solidFill>
              </a:rPr>
              <a:t>Besides</a:t>
            </a:r>
            <a:r>
              <a:rPr lang="da-DK" sz="1600" dirty="0" smtClean="0">
                <a:solidFill>
                  <a:schemeClr val="tx1"/>
                </a:solidFill>
              </a:rPr>
              <a:t> the </a:t>
            </a:r>
            <a:r>
              <a:rPr lang="da-DK" sz="1600" dirty="0" err="1" smtClean="0">
                <a:solidFill>
                  <a:schemeClr val="tx1"/>
                </a:solidFill>
              </a:rPr>
              <a:t>tactical</a:t>
            </a:r>
            <a:r>
              <a:rPr lang="da-DK" sz="1600" dirty="0" smtClean="0">
                <a:solidFill>
                  <a:schemeClr val="tx1"/>
                </a:solidFill>
              </a:rPr>
              <a:t> </a:t>
            </a:r>
            <a:r>
              <a:rPr lang="da-DK" sz="1600" dirty="0" err="1" smtClean="0">
                <a:solidFill>
                  <a:schemeClr val="tx1"/>
                </a:solidFill>
              </a:rPr>
              <a:t>orders</a:t>
            </a:r>
            <a:r>
              <a:rPr lang="da-DK" sz="1600" dirty="0" smtClean="0">
                <a:solidFill>
                  <a:schemeClr val="tx1"/>
                </a:solidFill>
              </a:rPr>
              <a:t> </a:t>
            </a:r>
            <a:r>
              <a:rPr lang="da-DK" sz="1600" dirty="0" err="1" smtClean="0">
                <a:solidFill>
                  <a:schemeClr val="tx1"/>
                </a:solidFill>
              </a:rPr>
              <a:t>you</a:t>
            </a:r>
            <a:r>
              <a:rPr lang="da-DK" sz="1600" dirty="0" smtClean="0">
                <a:solidFill>
                  <a:schemeClr val="tx1"/>
                </a:solidFill>
              </a:rPr>
              <a:t> </a:t>
            </a:r>
            <a:r>
              <a:rPr lang="da-DK" sz="1600" dirty="0" err="1" smtClean="0">
                <a:solidFill>
                  <a:schemeClr val="tx1"/>
                </a:solidFill>
              </a:rPr>
              <a:t>are</a:t>
            </a:r>
            <a:r>
              <a:rPr lang="da-DK" sz="1600" dirty="0" smtClean="0">
                <a:solidFill>
                  <a:schemeClr val="tx1"/>
                </a:solidFill>
              </a:rPr>
              <a:t> to:</a:t>
            </a:r>
          </a:p>
          <a:p>
            <a:r>
              <a:rPr lang="da-DK" sz="1600" dirty="0" smtClean="0">
                <a:solidFill>
                  <a:schemeClr val="tx1"/>
                </a:solidFill>
              </a:rPr>
              <a:t>-        </a:t>
            </a:r>
            <a:r>
              <a:rPr lang="da-DK" sz="1600" dirty="0" err="1" smtClean="0">
                <a:solidFill>
                  <a:schemeClr val="tx1"/>
                </a:solidFill>
              </a:rPr>
              <a:t>Based</a:t>
            </a:r>
            <a:r>
              <a:rPr lang="da-DK" sz="1600" dirty="0" smtClean="0">
                <a:solidFill>
                  <a:schemeClr val="tx1"/>
                </a:solidFill>
              </a:rPr>
              <a:t> on the </a:t>
            </a:r>
            <a:r>
              <a:rPr lang="da-DK" sz="1600" dirty="0" err="1" smtClean="0">
                <a:solidFill>
                  <a:schemeClr val="tx1"/>
                </a:solidFill>
              </a:rPr>
              <a:t>cultural</a:t>
            </a:r>
            <a:r>
              <a:rPr lang="da-DK" sz="1600" dirty="0" smtClean="0">
                <a:solidFill>
                  <a:schemeClr val="tx1"/>
                </a:solidFill>
              </a:rPr>
              <a:t> </a:t>
            </a:r>
            <a:r>
              <a:rPr lang="da-DK" sz="1600" dirty="0" err="1" smtClean="0">
                <a:solidFill>
                  <a:schemeClr val="tx1"/>
                </a:solidFill>
              </a:rPr>
              <a:t>theory</a:t>
            </a:r>
            <a:r>
              <a:rPr lang="da-DK" sz="1600" dirty="0" smtClean="0">
                <a:solidFill>
                  <a:schemeClr val="tx1"/>
                </a:solidFill>
              </a:rPr>
              <a:t>[1], </a:t>
            </a:r>
            <a:r>
              <a:rPr lang="da-DK" sz="1600" dirty="0" err="1" smtClean="0">
                <a:solidFill>
                  <a:schemeClr val="tx1"/>
                </a:solidFill>
              </a:rPr>
              <a:t>develop</a:t>
            </a:r>
            <a:r>
              <a:rPr lang="da-DK" sz="1600" dirty="0" smtClean="0">
                <a:solidFill>
                  <a:schemeClr val="tx1"/>
                </a:solidFill>
              </a:rPr>
              <a:t> a </a:t>
            </a:r>
            <a:r>
              <a:rPr lang="da-DK" sz="1600" dirty="0" err="1" smtClean="0">
                <a:solidFill>
                  <a:schemeClr val="tx1"/>
                </a:solidFill>
              </a:rPr>
              <a:t>code</a:t>
            </a:r>
            <a:r>
              <a:rPr lang="da-DK" sz="1600" dirty="0" smtClean="0">
                <a:solidFill>
                  <a:schemeClr val="tx1"/>
                </a:solidFill>
              </a:rPr>
              <a:t> of </a:t>
            </a:r>
            <a:r>
              <a:rPr lang="da-DK" sz="1600" dirty="0" err="1" smtClean="0">
                <a:solidFill>
                  <a:schemeClr val="tx1"/>
                </a:solidFill>
              </a:rPr>
              <a:t>conduct</a:t>
            </a:r>
            <a:r>
              <a:rPr lang="da-DK" sz="1600" dirty="0" smtClean="0">
                <a:solidFill>
                  <a:schemeClr val="tx1"/>
                </a:solidFill>
              </a:rPr>
              <a:t> for </a:t>
            </a:r>
            <a:r>
              <a:rPr lang="da-DK" sz="1600" dirty="0" err="1" smtClean="0">
                <a:solidFill>
                  <a:schemeClr val="tx1"/>
                </a:solidFill>
              </a:rPr>
              <a:t>dealing</a:t>
            </a:r>
            <a:r>
              <a:rPr lang="da-DK" sz="1600" dirty="0" smtClean="0">
                <a:solidFill>
                  <a:schemeClr val="tx1"/>
                </a:solidFill>
              </a:rPr>
              <a:t> with the </a:t>
            </a:r>
            <a:r>
              <a:rPr lang="da-DK" sz="1600" dirty="0" err="1" smtClean="0">
                <a:solidFill>
                  <a:schemeClr val="tx1"/>
                </a:solidFill>
              </a:rPr>
              <a:t>civilian</a:t>
            </a:r>
            <a:r>
              <a:rPr lang="da-DK" sz="1600" dirty="0" smtClean="0">
                <a:solidFill>
                  <a:schemeClr val="tx1"/>
                </a:solidFill>
              </a:rPr>
              <a:t> population in the </a:t>
            </a:r>
            <a:r>
              <a:rPr lang="da-DK" sz="1600" dirty="0" err="1" smtClean="0">
                <a:solidFill>
                  <a:schemeClr val="tx1"/>
                </a:solidFill>
              </a:rPr>
              <a:t>area</a:t>
            </a:r>
            <a:r>
              <a:rPr lang="da-DK" sz="1600" dirty="0" smtClean="0">
                <a:solidFill>
                  <a:schemeClr val="tx1"/>
                </a:solidFill>
              </a:rPr>
              <a:t> </a:t>
            </a:r>
            <a:r>
              <a:rPr lang="da-DK" sz="1600" dirty="0" err="1" smtClean="0">
                <a:solidFill>
                  <a:schemeClr val="tx1"/>
                </a:solidFill>
              </a:rPr>
              <a:t>that</a:t>
            </a:r>
            <a:r>
              <a:rPr lang="da-DK" sz="1600" dirty="0" smtClean="0">
                <a:solidFill>
                  <a:schemeClr val="tx1"/>
                </a:solidFill>
              </a:rPr>
              <a:t> supports the </a:t>
            </a:r>
            <a:r>
              <a:rPr lang="da-DK" sz="1600" dirty="0" err="1" smtClean="0">
                <a:solidFill>
                  <a:schemeClr val="tx1"/>
                </a:solidFill>
              </a:rPr>
              <a:t>issues</a:t>
            </a:r>
            <a:r>
              <a:rPr lang="da-DK" sz="1600" dirty="0" smtClean="0">
                <a:solidFill>
                  <a:schemeClr val="tx1"/>
                </a:solidFill>
              </a:rPr>
              <a:t> in the </a:t>
            </a:r>
            <a:r>
              <a:rPr lang="da-DK" sz="1600" dirty="0" err="1" smtClean="0">
                <a:solidFill>
                  <a:schemeClr val="tx1"/>
                </a:solidFill>
              </a:rPr>
              <a:t>previous</a:t>
            </a:r>
            <a:r>
              <a:rPr lang="da-DK" sz="1600" dirty="0" smtClean="0">
                <a:solidFill>
                  <a:schemeClr val="tx1"/>
                </a:solidFill>
              </a:rPr>
              <a:t> </a:t>
            </a:r>
            <a:r>
              <a:rPr lang="da-DK" sz="1600" dirty="0" err="1" smtClean="0">
                <a:solidFill>
                  <a:schemeClr val="tx1"/>
                </a:solidFill>
              </a:rPr>
              <a:t>tasks</a:t>
            </a:r>
            <a:r>
              <a:rPr lang="da-DK" sz="1600" dirty="0" smtClean="0">
                <a:solidFill>
                  <a:schemeClr val="tx1"/>
                </a:solidFill>
              </a:rPr>
              <a:t>. The </a:t>
            </a:r>
            <a:r>
              <a:rPr lang="da-DK" sz="1600" dirty="0" err="1" smtClean="0">
                <a:solidFill>
                  <a:schemeClr val="tx1"/>
                </a:solidFill>
              </a:rPr>
              <a:t>code</a:t>
            </a:r>
            <a:r>
              <a:rPr lang="da-DK" sz="1600" dirty="0" smtClean="0">
                <a:solidFill>
                  <a:schemeClr val="tx1"/>
                </a:solidFill>
              </a:rPr>
              <a:t> of </a:t>
            </a:r>
            <a:r>
              <a:rPr lang="da-DK" sz="1600" dirty="0" err="1" smtClean="0">
                <a:solidFill>
                  <a:schemeClr val="tx1"/>
                </a:solidFill>
              </a:rPr>
              <a:t>conduct</a:t>
            </a:r>
            <a:r>
              <a:rPr lang="da-DK" sz="1600" dirty="0" smtClean="0">
                <a:solidFill>
                  <a:schemeClr val="tx1"/>
                </a:solidFill>
              </a:rPr>
              <a:t> must </a:t>
            </a:r>
            <a:r>
              <a:rPr lang="da-DK" sz="1600" dirty="0" err="1" smtClean="0">
                <a:solidFill>
                  <a:schemeClr val="tx1"/>
                </a:solidFill>
              </a:rPr>
              <a:t>take</a:t>
            </a:r>
            <a:r>
              <a:rPr lang="da-DK" sz="1600" dirty="0" smtClean="0">
                <a:solidFill>
                  <a:schemeClr val="tx1"/>
                </a:solidFill>
              </a:rPr>
              <a:t> </a:t>
            </a:r>
            <a:r>
              <a:rPr lang="da-DK" sz="1600" dirty="0" err="1" smtClean="0">
                <a:solidFill>
                  <a:schemeClr val="tx1"/>
                </a:solidFill>
              </a:rPr>
              <a:t>into</a:t>
            </a:r>
            <a:r>
              <a:rPr lang="da-DK" sz="1600" dirty="0" smtClean="0">
                <a:solidFill>
                  <a:schemeClr val="tx1"/>
                </a:solidFill>
              </a:rPr>
              <a:t> </a:t>
            </a:r>
            <a:r>
              <a:rPr lang="da-DK" sz="1600" dirty="0" err="1" smtClean="0">
                <a:solidFill>
                  <a:schemeClr val="tx1"/>
                </a:solidFill>
              </a:rPr>
              <a:t>account</a:t>
            </a:r>
            <a:r>
              <a:rPr lang="da-DK" sz="1600" dirty="0" smtClean="0">
                <a:solidFill>
                  <a:schemeClr val="tx1"/>
                </a:solidFill>
              </a:rPr>
              <a:t> the </a:t>
            </a:r>
            <a:r>
              <a:rPr lang="da-DK" sz="1600" dirty="0" err="1" smtClean="0">
                <a:solidFill>
                  <a:schemeClr val="tx1"/>
                </a:solidFill>
              </a:rPr>
              <a:t>Pashtun</a:t>
            </a:r>
            <a:r>
              <a:rPr lang="da-DK" sz="1600" dirty="0" smtClean="0">
                <a:solidFill>
                  <a:schemeClr val="tx1"/>
                </a:solidFill>
              </a:rPr>
              <a:t> </a:t>
            </a:r>
            <a:r>
              <a:rPr lang="da-DK" sz="1600" dirty="0" err="1" smtClean="0">
                <a:solidFill>
                  <a:schemeClr val="tx1"/>
                </a:solidFill>
              </a:rPr>
              <a:t>code</a:t>
            </a:r>
            <a:r>
              <a:rPr lang="da-DK" sz="1600" dirty="0" smtClean="0">
                <a:solidFill>
                  <a:schemeClr val="tx1"/>
                </a:solidFill>
              </a:rPr>
              <a:t> of </a:t>
            </a:r>
            <a:r>
              <a:rPr lang="da-DK" sz="1600" dirty="0" err="1" smtClean="0">
                <a:solidFill>
                  <a:schemeClr val="tx1"/>
                </a:solidFill>
              </a:rPr>
              <a:t>honor</a:t>
            </a:r>
            <a:r>
              <a:rPr lang="da-DK" sz="1600" dirty="0" smtClean="0">
                <a:solidFill>
                  <a:schemeClr val="tx1"/>
                </a:solidFill>
              </a:rPr>
              <a:t> for men (</a:t>
            </a:r>
            <a:r>
              <a:rPr lang="da-DK" sz="1600" dirty="0" err="1" smtClean="0">
                <a:solidFill>
                  <a:schemeClr val="tx1"/>
                </a:solidFill>
              </a:rPr>
              <a:t>pastunwali</a:t>
            </a:r>
            <a:r>
              <a:rPr lang="da-DK" sz="1600" dirty="0" smtClean="0">
                <a:solidFill>
                  <a:schemeClr val="tx1"/>
                </a:solidFill>
              </a:rPr>
              <a:t>) and must </a:t>
            </a:r>
            <a:r>
              <a:rPr lang="da-DK" sz="1600" dirty="0" err="1" smtClean="0">
                <a:solidFill>
                  <a:schemeClr val="tx1"/>
                </a:solidFill>
              </a:rPr>
              <a:t>be</a:t>
            </a:r>
            <a:r>
              <a:rPr lang="da-DK" sz="1600" dirty="0" smtClean="0">
                <a:solidFill>
                  <a:schemeClr val="tx1"/>
                </a:solidFill>
              </a:rPr>
              <a:t> </a:t>
            </a:r>
            <a:r>
              <a:rPr lang="da-DK" sz="1600" dirty="0" err="1" smtClean="0">
                <a:solidFill>
                  <a:schemeClr val="tx1"/>
                </a:solidFill>
              </a:rPr>
              <a:t>presented</a:t>
            </a:r>
            <a:r>
              <a:rPr lang="da-DK" sz="1600" dirty="0" smtClean="0">
                <a:solidFill>
                  <a:schemeClr val="tx1"/>
                </a:solidFill>
              </a:rPr>
              <a:t> </a:t>
            </a:r>
            <a:r>
              <a:rPr lang="da-DK" sz="1600" dirty="0" err="1" smtClean="0">
                <a:solidFill>
                  <a:schemeClr val="tx1"/>
                </a:solidFill>
              </a:rPr>
              <a:t>orally</a:t>
            </a:r>
            <a:r>
              <a:rPr lang="da-DK" sz="1600" dirty="0" smtClean="0">
                <a:solidFill>
                  <a:schemeClr val="tx1"/>
                </a:solidFill>
              </a:rPr>
              <a:t> to the o-</a:t>
            </a:r>
            <a:r>
              <a:rPr lang="da-DK" sz="1600" dirty="0" err="1" smtClean="0">
                <a:solidFill>
                  <a:schemeClr val="tx1"/>
                </a:solidFill>
              </a:rPr>
              <a:t>grp</a:t>
            </a:r>
            <a:r>
              <a:rPr lang="da-DK" sz="1600" dirty="0" smtClean="0">
                <a:solidFill>
                  <a:schemeClr val="tx1"/>
                </a:solidFill>
              </a:rPr>
              <a:t>.</a:t>
            </a:r>
          </a:p>
          <a:p>
            <a:r>
              <a:rPr lang="da-DK" sz="1600" dirty="0" smtClean="0">
                <a:solidFill>
                  <a:schemeClr val="tx1"/>
                </a:solidFill>
              </a:rPr>
              <a:t>-        </a:t>
            </a:r>
            <a:r>
              <a:rPr lang="da-DK" sz="1600" dirty="0" err="1" smtClean="0">
                <a:solidFill>
                  <a:schemeClr val="tx1"/>
                </a:solidFill>
              </a:rPr>
              <a:t>Elaborate</a:t>
            </a:r>
            <a:r>
              <a:rPr lang="da-DK" sz="1600" dirty="0" smtClean="0">
                <a:solidFill>
                  <a:schemeClr val="tx1"/>
                </a:solidFill>
              </a:rPr>
              <a:t> on </a:t>
            </a:r>
            <a:r>
              <a:rPr lang="da-DK" sz="1600" dirty="0" err="1" smtClean="0">
                <a:solidFill>
                  <a:schemeClr val="tx1"/>
                </a:solidFill>
              </a:rPr>
              <a:t>your</a:t>
            </a:r>
            <a:r>
              <a:rPr lang="da-DK" sz="1600" dirty="0" smtClean="0">
                <a:solidFill>
                  <a:schemeClr val="tx1"/>
                </a:solidFill>
              </a:rPr>
              <a:t> </a:t>
            </a:r>
            <a:r>
              <a:rPr lang="da-DK" sz="1600" dirty="0" err="1" smtClean="0">
                <a:solidFill>
                  <a:schemeClr val="tx1"/>
                </a:solidFill>
              </a:rPr>
              <a:t>tactical</a:t>
            </a:r>
            <a:r>
              <a:rPr lang="da-DK" sz="1600" dirty="0" smtClean="0">
                <a:solidFill>
                  <a:schemeClr val="tx1"/>
                </a:solidFill>
              </a:rPr>
              <a:t> </a:t>
            </a:r>
            <a:r>
              <a:rPr lang="da-DK" sz="1600" dirty="0" err="1" smtClean="0">
                <a:solidFill>
                  <a:schemeClr val="tx1"/>
                </a:solidFill>
              </a:rPr>
              <a:t>planning</a:t>
            </a:r>
            <a:r>
              <a:rPr lang="da-DK" sz="1600" dirty="0" smtClean="0">
                <a:solidFill>
                  <a:schemeClr val="tx1"/>
                </a:solidFill>
              </a:rPr>
              <a:t> - </a:t>
            </a:r>
            <a:r>
              <a:rPr lang="da-DK" sz="1600" dirty="0" err="1" smtClean="0">
                <a:solidFill>
                  <a:schemeClr val="tx1"/>
                </a:solidFill>
              </a:rPr>
              <a:t>how</a:t>
            </a:r>
            <a:r>
              <a:rPr lang="da-DK" sz="1600" dirty="0" smtClean="0">
                <a:solidFill>
                  <a:schemeClr val="tx1"/>
                </a:solidFill>
              </a:rPr>
              <a:t> have </a:t>
            </a:r>
            <a:r>
              <a:rPr lang="da-DK" sz="1600" dirty="0" err="1" smtClean="0">
                <a:solidFill>
                  <a:schemeClr val="tx1"/>
                </a:solidFill>
              </a:rPr>
              <a:t>you</a:t>
            </a:r>
            <a:r>
              <a:rPr lang="da-DK" sz="1600" dirty="0" smtClean="0">
                <a:solidFill>
                  <a:schemeClr val="tx1"/>
                </a:solidFill>
              </a:rPr>
              <a:t> made </a:t>
            </a:r>
            <a:r>
              <a:rPr lang="da-DK" sz="1600" dirty="0" err="1" smtClean="0">
                <a:solidFill>
                  <a:schemeClr val="tx1"/>
                </a:solidFill>
              </a:rPr>
              <a:t>these</a:t>
            </a:r>
            <a:r>
              <a:rPr lang="da-DK" sz="1600" dirty="0" smtClean="0">
                <a:solidFill>
                  <a:schemeClr val="tx1"/>
                </a:solidFill>
              </a:rPr>
              <a:t> </a:t>
            </a:r>
            <a:r>
              <a:rPr lang="da-DK" sz="1600" dirty="0" err="1" smtClean="0">
                <a:solidFill>
                  <a:schemeClr val="tx1"/>
                </a:solidFill>
              </a:rPr>
              <a:t>orders</a:t>
            </a:r>
            <a:r>
              <a:rPr lang="da-DK" sz="1600" dirty="0" smtClean="0">
                <a:solidFill>
                  <a:schemeClr val="tx1"/>
                </a:solidFill>
              </a:rPr>
              <a:t>, </a:t>
            </a:r>
            <a:r>
              <a:rPr lang="da-DK" sz="1600" dirty="0" err="1" smtClean="0">
                <a:solidFill>
                  <a:schemeClr val="tx1"/>
                </a:solidFill>
              </a:rPr>
              <a:t>why</a:t>
            </a:r>
            <a:r>
              <a:rPr lang="da-DK" sz="1600" dirty="0" smtClean="0">
                <a:solidFill>
                  <a:schemeClr val="tx1"/>
                </a:solidFill>
              </a:rPr>
              <a:t>, and </a:t>
            </a:r>
            <a:r>
              <a:rPr lang="da-DK" sz="1600" dirty="0" err="1" smtClean="0">
                <a:solidFill>
                  <a:schemeClr val="tx1"/>
                </a:solidFill>
              </a:rPr>
              <a:t>what</a:t>
            </a:r>
            <a:r>
              <a:rPr lang="da-DK" sz="1600" dirty="0" smtClean="0">
                <a:solidFill>
                  <a:schemeClr val="tx1"/>
                </a:solidFill>
              </a:rPr>
              <a:t> </a:t>
            </a:r>
            <a:r>
              <a:rPr lang="da-DK" sz="1600" dirty="0" err="1" smtClean="0">
                <a:solidFill>
                  <a:schemeClr val="tx1"/>
                </a:solidFill>
              </a:rPr>
              <a:t>could</a:t>
            </a:r>
            <a:r>
              <a:rPr lang="da-DK" sz="1600" dirty="0" smtClean="0">
                <a:solidFill>
                  <a:schemeClr val="tx1"/>
                </a:solidFill>
              </a:rPr>
              <a:t> </a:t>
            </a:r>
            <a:r>
              <a:rPr lang="da-DK" sz="1600" dirty="0" err="1" smtClean="0">
                <a:solidFill>
                  <a:schemeClr val="tx1"/>
                </a:solidFill>
              </a:rPr>
              <a:t>you</a:t>
            </a:r>
            <a:r>
              <a:rPr lang="da-DK" sz="1600" dirty="0" smtClean="0">
                <a:solidFill>
                  <a:schemeClr val="tx1"/>
                </a:solidFill>
              </a:rPr>
              <a:t> have done </a:t>
            </a:r>
            <a:r>
              <a:rPr lang="da-DK" sz="1600" dirty="0" err="1" smtClean="0">
                <a:solidFill>
                  <a:schemeClr val="tx1"/>
                </a:solidFill>
              </a:rPr>
              <a:t>differently</a:t>
            </a:r>
            <a:r>
              <a:rPr lang="da-DK" sz="1600" dirty="0" smtClean="0">
                <a:solidFill>
                  <a:schemeClr val="tx1"/>
                </a:solidFill>
              </a:rPr>
              <a:t>?</a:t>
            </a:r>
          </a:p>
          <a:p>
            <a:r>
              <a:rPr lang="da-DK" sz="1600" dirty="0" smtClean="0">
                <a:solidFill>
                  <a:schemeClr val="tx1"/>
                </a:solidFill>
              </a:rPr>
              <a:t>-        </a:t>
            </a:r>
            <a:r>
              <a:rPr lang="da-DK" sz="1600" dirty="0" err="1" smtClean="0">
                <a:solidFill>
                  <a:schemeClr val="tx1"/>
                </a:solidFill>
              </a:rPr>
              <a:t>What</a:t>
            </a:r>
            <a:r>
              <a:rPr lang="da-DK" sz="1600" dirty="0" smtClean="0">
                <a:solidFill>
                  <a:schemeClr val="tx1"/>
                </a:solidFill>
              </a:rPr>
              <a:t> </a:t>
            </a:r>
            <a:r>
              <a:rPr lang="da-DK" sz="1600" dirty="0" err="1" smtClean="0">
                <a:solidFill>
                  <a:schemeClr val="tx1"/>
                </a:solidFill>
              </a:rPr>
              <a:t>are</a:t>
            </a:r>
            <a:r>
              <a:rPr lang="da-DK" sz="1600" dirty="0" smtClean="0">
                <a:solidFill>
                  <a:schemeClr val="tx1"/>
                </a:solidFill>
              </a:rPr>
              <a:t> </a:t>
            </a:r>
            <a:r>
              <a:rPr lang="da-DK" sz="1600" dirty="0" err="1" smtClean="0">
                <a:solidFill>
                  <a:schemeClr val="tx1"/>
                </a:solidFill>
              </a:rPr>
              <a:t>your</a:t>
            </a:r>
            <a:r>
              <a:rPr lang="da-DK" sz="1600" dirty="0" smtClean="0">
                <a:solidFill>
                  <a:schemeClr val="tx1"/>
                </a:solidFill>
              </a:rPr>
              <a:t> most </a:t>
            </a:r>
            <a:r>
              <a:rPr lang="da-DK" sz="1600" dirty="0" err="1" smtClean="0">
                <a:solidFill>
                  <a:schemeClr val="tx1"/>
                </a:solidFill>
              </a:rPr>
              <a:t>urgent</a:t>
            </a:r>
            <a:r>
              <a:rPr lang="da-DK" sz="1600" dirty="0" smtClean="0">
                <a:solidFill>
                  <a:schemeClr val="tx1"/>
                </a:solidFill>
              </a:rPr>
              <a:t> </a:t>
            </a:r>
            <a:r>
              <a:rPr lang="da-DK" sz="1600" dirty="0" err="1" smtClean="0">
                <a:solidFill>
                  <a:schemeClr val="tx1"/>
                </a:solidFill>
              </a:rPr>
              <a:t>leadership</a:t>
            </a:r>
            <a:r>
              <a:rPr lang="da-DK" sz="1600" dirty="0" smtClean="0">
                <a:solidFill>
                  <a:schemeClr val="tx1"/>
                </a:solidFill>
              </a:rPr>
              <a:t> dilemmas and </a:t>
            </a:r>
            <a:r>
              <a:rPr lang="da-DK" sz="1600" dirty="0" err="1" smtClean="0">
                <a:solidFill>
                  <a:schemeClr val="tx1"/>
                </a:solidFill>
              </a:rPr>
              <a:t>haow</a:t>
            </a:r>
            <a:r>
              <a:rPr lang="da-DK" sz="1600" dirty="0" smtClean="0">
                <a:solidFill>
                  <a:schemeClr val="tx1"/>
                </a:solidFill>
              </a:rPr>
              <a:t> </a:t>
            </a:r>
            <a:r>
              <a:rPr lang="da-DK" sz="1600" dirty="0" err="1" smtClean="0">
                <a:solidFill>
                  <a:schemeClr val="tx1"/>
                </a:solidFill>
              </a:rPr>
              <a:t>are</a:t>
            </a:r>
            <a:r>
              <a:rPr lang="da-DK" sz="1600" dirty="0" smtClean="0">
                <a:solidFill>
                  <a:schemeClr val="tx1"/>
                </a:solidFill>
              </a:rPr>
              <a:t> </a:t>
            </a:r>
            <a:r>
              <a:rPr lang="da-DK" sz="1600" dirty="0" err="1" smtClean="0">
                <a:solidFill>
                  <a:schemeClr val="tx1"/>
                </a:solidFill>
              </a:rPr>
              <a:t>you</a:t>
            </a:r>
            <a:r>
              <a:rPr lang="da-DK" sz="1600" dirty="0" smtClean="0">
                <a:solidFill>
                  <a:schemeClr val="tx1"/>
                </a:solidFill>
              </a:rPr>
              <a:t> </a:t>
            </a:r>
            <a:r>
              <a:rPr lang="da-DK" sz="1600" dirty="0" err="1" smtClean="0">
                <a:solidFill>
                  <a:schemeClr val="tx1"/>
                </a:solidFill>
              </a:rPr>
              <a:t>dealing</a:t>
            </a:r>
            <a:r>
              <a:rPr lang="da-DK" sz="1600" dirty="0" smtClean="0">
                <a:solidFill>
                  <a:schemeClr val="tx1"/>
                </a:solidFill>
              </a:rPr>
              <a:t> with </a:t>
            </a:r>
            <a:r>
              <a:rPr lang="da-DK" sz="1600" dirty="0" err="1" smtClean="0">
                <a:solidFill>
                  <a:schemeClr val="tx1"/>
                </a:solidFill>
              </a:rPr>
              <a:t>them</a:t>
            </a:r>
            <a:r>
              <a:rPr lang="da-DK" sz="1600" dirty="0" smtClean="0">
                <a:solidFill>
                  <a:schemeClr val="tx1"/>
                </a:solidFill>
              </a:rPr>
              <a:t>?</a:t>
            </a:r>
          </a:p>
          <a:p>
            <a:r>
              <a:rPr lang="da-DK" sz="1600" dirty="0" smtClean="0">
                <a:solidFill>
                  <a:schemeClr val="tx1"/>
                </a:solidFill>
              </a:rPr>
              <a:t>-        -        </a:t>
            </a:r>
            <a:r>
              <a:rPr lang="da-DK" sz="1600" dirty="0" err="1" smtClean="0">
                <a:solidFill>
                  <a:schemeClr val="tx1"/>
                </a:solidFill>
              </a:rPr>
              <a:t>What</a:t>
            </a:r>
            <a:r>
              <a:rPr lang="da-DK" sz="1600" dirty="0" smtClean="0">
                <a:solidFill>
                  <a:schemeClr val="tx1"/>
                </a:solidFill>
              </a:rPr>
              <a:t> </a:t>
            </a:r>
            <a:r>
              <a:rPr lang="da-DK" sz="1600" dirty="0" err="1" smtClean="0">
                <a:solidFill>
                  <a:schemeClr val="tx1"/>
                </a:solidFill>
              </a:rPr>
              <a:t>leaning</a:t>
            </a:r>
            <a:r>
              <a:rPr lang="da-DK" sz="1600" dirty="0" smtClean="0">
                <a:solidFill>
                  <a:schemeClr val="tx1"/>
                </a:solidFill>
              </a:rPr>
              <a:t> points from </a:t>
            </a:r>
            <a:r>
              <a:rPr lang="da-DK" sz="1600" dirty="0" err="1" smtClean="0">
                <a:solidFill>
                  <a:schemeClr val="tx1"/>
                </a:solidFill>
              </a:rPr>
              <a:t>your</a:t>
            </a:r>
            <a:r>
              <a:rPr lang="da-DK" sz="1600" dirty="0" smtClean="0">
                <a:solidFill>
                  <a:schemeClr val="tx1"/>
                </a:solidFill>
              </a:rPr>
              <a:t> </a:t>
            </a:r>
            <a:r>
              <a:rPr lang="da-DK" sz="1600" dirty="0" err="1" smtClean="0">
                <a:solidFill>
                  <a:schemeClr val="tx1"/>
                </a:solidFill>
              </a:rPr>
              <a:t>working</a:t>
            </a:r>
            <a:r>
              <a:rPr lang="da-DK" sz="1600" dirty="0" smtClean="0">
                <a:solidFill>
                  <a:schemeClr val="tx1"/>
                </a:solidFill>
              </a:rPr>
              <a:t> </a:t>
            </a:r>
            <a:r>
              <a:rPr lang="da-DK" sz="1600" dirty="0" err="1" smtClean="0">
                <a:solidFill>
                  <a:schemeClr val="tx1"/>
                </a:solidFill>
              </a:rPr>
              <a:t>process</a:t>
            </a:r>
            <a:r>
              <a:rPr lang="da-DK" sz="1600" dirty="0" smtClean="0">
                <a:solidFill>
                  <a:schemeClr val="tx1"/>
                </a:solidFill>
              </a:rPr>
              <a:t> do </a:t>
            </a:r>
            <a:r>
              <a:rPr lang="da-DK" sz="1600" dirty="0" err="1" smtClean="0">
                <a:solidFill>
                  <a:schemeClr val="tx1"/>
                </a:solidFill>
              </a:rPr>
              <a:t>you</a:t>
            </a:r>
            <a:r>
              <a:rPr lang="da-DK" sz="1600" dirty="0" smtClean="0">
                <a:solidFill>
                  <a:schemeClr val="tx1"/>
                </a:solidFill>
              </a:rPr>
              <a:t> </a:t>
            </a:r>
            <a:r>
              <a:rPr lang="da-DK" sz="1600" dirty="0" err="1" smtClean="0">
                <a:solidFill>
                  <a:schemeClr val="tx1"/>
                </a:solidFill>
              </a:rPr>
              <a:t>wish</a:t>
            </a:r>
            <a:r>
              <a:rPr lang="da-DK" sz="1600" dirty="0" smtClean="0">
                <a:solidFill>
                  <a:schemeClr val="tx1"/>
                </a:solidFill>
              </a:rPr>
              <a:t> to </a:t>
            </a:r>
            <a:r>
              <a:rPr lang="da-DK" sz="1600" dirty="0" err="1" smtClean="0">
                <a:solidFill>
                  <a:schemeClr val="tx1"/>
                </a:solidFill>
              </a:rPr>
              <a:t>share</a:t>
            </a:r>
            <a:r>
              <a:rPr lang="da-DK" sz="1600" dirty="0" smtClean="0">
                <a:solidFill>
                  <a:schemeClr val="tx1"/>
                </a:solidFill>
              </a:rPr>
              <a:t>?</a:t>
            </a:r>
          </a:p>
          <a:p>
            <a:endParaRPr lang="da-DK" sz="1600" dirty="0" smtClean="0"/>
          </a:p>
          <a:p>
            <a:endParaRPr lang="da-DK" sz="1600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22F6BC-4F7A-E340-93EE-2548F2FFF298}" type="slidenum">
              <a:rPr lang="da-DK" smtClean="0"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444992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1)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22F6BC-4F7A-E340-93EE-2548F2FFF298}" type="slidenum">
              <a:rPr lang="da-DK" smtClean="0"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971989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sz="1400" dirty="0" err="1" smtClean="0"/>
              <a:t>After</a:t>
            </a:r>
            <a:r>
              <a:rPr lang="da-DK" sz="1400" dirty="0" smtClean="0"/>
              <a:t> the </a:t>
            </a:r>
            <a:r>
              <a:rPr lang="da-DK" sz="1400" dirty="0" err="1" smtClean="0"/>
              <a:t>pitfalls</a:t>
            </a:r>
            <a:r>
              <a:rPr lang="da-DK" sz="1400" dirty="0" smtClean="0"/>
              <a:t>-</a:t>
            </a:r>
          </a:p>
          <a:p>
            <a:endParaRPr lang="da-DK" sz="1400" dirty="0" smtClean="0"/>
          </a:p>
          <a:p>
            <a:r>
              <a:rPr lang="da-DK" sz="1400" dirty="0" err="1" smtClean="0"/>
              <a:t>Hwvr</a:t>
            </a:r>
            <a:r>
              <a:rPr lang="da-DK" sz="1400" dirty="0" smtClean="0"/>
              <a:t>,</a:t>
            </a:r>
            <a:r>
              <a:rPr lang="da-DK" sz="1400" baseline="0" dirty="0" smtClean="0"/>
              <a:t> I </a:t>
            </a:r>
            <a:r>
              <a:rPr lang="da-DK" sz="1400" baseline="0" dirty="0" err="1" smtClean="0"/>
              <a:t>think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it’s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impt</a:t>
            </a:r>
            <a:r>
              <a:rPr lang="da-DK" sz="1400" baseline="0" dirty="0" smtClean="0"/>
              <a:t> to </a:t>
            </a:r>
            <a:r>
              <a:rPr lang="da-DK" sz="1400" baseline="0" dirty="0" err="1" smtClean="0"/>
              <a:t>define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interdisciplinarity</a:t>
            </a:r>
            <a:r>
              <a:rPr lang="da-DK" sz="1400" baseline="0" dirty="0" smtClean="0"/>
              <a:t> as a </a:t>
            </a:r>
            <a:r>
              <a:rPr lang="da-DK" sz="1400" baseline="0" dirty="0" err="1" smtClean="0"/>
              <a:t>challenge</a:t>
            </a:r>
            <a:r>
              <a:rPr lang="da-DK" sz="1400" baseline="0" dirty="0" smtClean="0"/>
              <a:t> to </a:t>
            </a:r>
            <a:r>
              <a:rPr lang="da-DK" sz="1400" baseline="0" dirty="0" err="1" smtClean="0"/>
              <a:t>be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met</a:t>
            </a:r>
            <a:r>
              <a:rPr lang="da-DK" sz="1400" baseline="0" dirty="0" smtClean="0"/>
              <a:t>, </a:t>
            </a:r>
            <a:r>
              <a:rPr lang="da-DK" sz="1400" baseline="0" dirty="0" err="1" smtClean="0"/>
              <a:t>sth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wh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isn’t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easy</a:t>
            </a:r>
            <a:r>
              <a:rPr lang="da-DK" sz="1400" baseline="0" dirty="0" smtClean="0"/>
              <a:t> , but </a:t>
            </a:r>
            <a:r>
              <a:rPr lang="da-DK" sz="1400" baseline="0" dirty="0" err="1" smtClean="0"/>
              <a:t>if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it’s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handled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well</a:t>
            </a:r>
            <a:r>
              <a:rPr lang="da-DK" sz="1400" baseline="0" dirty="0" smtClean="0"/>
              <a:t>, </a:t>
            </a:r>
            <a:r>
              <a:rPr lang="da-DK" sz="1400" baseline="0" dirty="0" err="1" smtClean="0"/>
              <a:t>learning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can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become</a:t>
            </a:r>
            <a:r>
              <a:rPr lang="da-DK" sz="1400" baseline="0" dirty="0" smtClean="0"/>
              <a:t> more </a:t>
            </a:r>
            <a:r>
              <a:rPr lang="da-DK" sz="1400" baseline="0" dirty="0" err="1" smtClean="0"/>
              <a:t>effective</a:t>
            </a:r>
            <a:r>
              <a:rPr lang="da-DK" sz="1400" baseline="0" dirty="0" smtClean="0"/>
              <a:t> ,more </a:t>
            </a:r>
            <a:r>
              <a:rPr lang="da-DK" sz="1400" baseline="0" dirty="0" err="1" smtClean="0"/>
              <a:t>realistic</a:t>
            </a:r>
            <a:r>
              <a:rPr lang="da-DK" sz="1400" baseline="0" dirty="0" smtClean="0"/>
              <a:t> and more </a:t>
            </a:r>
            <a:r>
              <a:rPr lang="da-DK" sz="1400" baseline="0" dirty="0" err="1" smtClean="0"/>
              <a:t>motivating</a:t>
            </a:r>
            <a:r>
              <a:rPr lang="da-DK" sz="1400" baseline="0" dirty="0" smtClean="0"/>
              <a:t> .</a:t>
            </a:r>
          </a:p>
          <a:p>
            <a:endParaRPr lang="da-DK" sz="1400" baseline="0" dirty="0" smtClean="0"/>
          </a:p>
          <a:p>
            <a:r>
              <a:rPr lang="da-DK" sz="1400" baseline="0" dirty="0" smtClean="0"/>
              <a:t>This </a:t>
            </a:r>
            <a:r>
              <a:rPr lang="da-DK" sz="1400" baseline="0" dirty="0" err="1" smtClean="0"/>
              <a:t>means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we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need</a:t>
            </a:r>
            <a:r>
              <a:rPr lang="da-DK" sz="1400" baseline="0" dirty="0" smtClean="0"/>
              <a:t> to </a:t>
            </a:r>
            <a:r>
              <a:rPr lang="da-DK" sz="1400" baseline="0" dirty="0" err="1" smtClean="0"/>
              <a:t>think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about</a:t>
            </a:r>
            <a:r>
              <a:rPr lang="da-DK" sz="1400" baseline="0" dirty="0" smtClean="0"/>
              <a:t> the </a:t>
            </a:r>
            <a:r>
              <a:rPr lang="da-DK" sz="1400" baseline="0" dirty="0" err="1" smtClean="0"/>
              <a:t>ways</a:t>
            </a:r>
            <a:r>
              <a:rPr lang="da-DK" sz="1400" baseline="0" dirty="0" smtClean="0"/>
              <a:t> in </a:t>
            </a:r>
            <a:r>
              <a:rPr lang="da-DK" sz="1400" baseline="0" dirty="0" err="1" smtClean="0"/>
              <a:t>which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we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can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benefit</a:t>
            </a:r>
            <a:r>
              <a:rPr lang="da-DK" sz="1400" baseline="0" dirty="0" smtClean="0"/>
              <a:t> from </a:t>
            </a:r>
            <a:r>
              <a:rPr lang="da-DK" sz="1400" baseline="0" dirty="0" err="1" smtClean="0"/>
              <a:t>interdisciplinary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approaches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inour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course</a:t>
            </a:r>
            <a:r>
              <a:rPr lang="da-DK" sz="1400" baseline="0" dirty="0" smtClean="0"/>
              <a:t> design.</a:t>
            </a:r>
          </a:p>
          <a:p>
            <a:endParaRPr lang="da-DK" sz="1400" baseline="0" dirty="0" smtClean="0"/>
          </a:p>
          <a:p>
            <a:r>
              <a:rPr lang="da-DK" sz="1400" baseline="0" dirty="0" err="1" smtClean="0"/>
              <a:t>Where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can</a:t>
            </a:r>
            <a:r>
              <a:rPr lang="da-DK" sz="1400" baseline="0" dirty="0" smtClean="0"/>
              <a:t> it </a:t>
            </a:r>
            <a:r>
              <a:rPr lang="da-DK" sz="1400" baseline="0" dirty="0" err="1" smtClean="0"/>
              <a:t>be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effective</a:t>
            </a:r>
            <a:r>
              <a:rPr lang="da-DK" sz="1400" baseline="0" dirty="0" smtClean="0"/>
              <a:t> and to </a:t>
            </a:r>
            <a:r>
              <a:rPr lang="da-DK" sz="1400" baseline="0" dirty="0" err="1" smtClean="0"/>
              <a:t>this</a:t>
            </a:r>
            <a:r>
              <a:rPr lang="da-DK" sz="1400" baseline="0" dirty="0" smtClean="0"/>
              <a:t> end </a:t>
            </a:r>
            <a:r>
              <a:rPr lang="da-DK" sz="1400" baseline="0" dirty="0" err="1" smtClean="0"/>
              <a:t>I’ll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wrap</a:t>
            </a:r>
            <a:r>
              <a:rPr lang="da-DK" sz="1400" baseline="0" dirty="0" smtClean="0"/>
              <a:t> up with a </a:t>
            </a:r>
            <a:r>
              <a:rPr lang="da-DK" sz="1400" baseline="0" dirty="0" err="1" smtClean="0"/>
              <a:t>few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examples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we’ve</a:t>
            </a:r>
            <a:r>
              <a:rPr lang="da-DK" sz="1400" baseline="0" dirty="0" smtClean="0"/>
              <a:t> run </a:t>
            </a:r>
            <a:r>
              <a:rPr lang="da-DK" sz="1400" baseline="0" dirty="0" err="1" smtClean="0"/>
              <a:t>which</a:t>
            </a:r>
            <a:r>
              <a:rPr lang="da-DK" sz="1400" baseline="0" dirty="0" smtClean="0"/>
              <a:t> have </a:t>
            </a:r>
            <a:r>
              <a:rPr lang="da-DK" sz="1400" baseline="0" dirty="0" err="1" smtClean="0"/>
              <a:t>turned</a:t>
            </a:r>
            <a:r>
              <a:rPr lang="da-DK" sz="1400" baseline="0" dirty="0" smtClean="0"/>
              <a:t> out to </a:t>
            </a:r>
            <a:r>
              <a:rPr lang="da-DK" sz="1400" baseline="0" dirty="0" err="1" smtClean="0"/>
              <a:t>be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quite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successful</a:t>
            </a:r>
            <a:r>
              <a:rPr lang="da-DK" sz="1400" baseline="0" dirty="0" smtClean="0"/>
              <a:t>.</a:t>
            </a:r>
          </a:p>
          <a:p>
            <a:endParaRPr lang="da-DK" sz="1400" baseline="0" dirty="0" smtClean="0"/>
          </a:p>
          <a:p>
            <a:r>
              <a:rPr lang="da-DK" sz="1400" baseline="0" dirty="0" smtClean="0"/>
              <a:t>And </a:t>
            </a:r>
            <a:r>
              <a:rPr lang="da-DK" sz="1400" baseline="0" dirty="0" err="1" smtClean="0"/>
              <a:t>any</a:t>
            </a:r>
            <a:r>
              <a:rPr lang="da-DK" sz="1400" baseline="0" dirty="0" smtClean="0"/>
              <a:t> Q </a:t>
            </a:r>
            <a:r>
              <a:rPr lang="da-DK" sz="1400" baseline="0" dirty="0" err="1" smtClean="0"/>
              <a:t>you’d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like</a:t>
            </a:r>
            <a:r>
              <a:rPr lang="da-DK" sz="1400" baseline="0" dirty="0" smtClean="0"/>
              <a:t> to </a:t>
            </a:r>
            <a:r>
              <a:rPr lang="da-DK" sz="1400" baseline="0" dirty="0" err="1" smtClean="0"/>
              <a:t>share</a:t>
            </a:r>
            <a:r>
              <a:rPr lang="da-DK" sz="1400" baseline="0" dirty="0" smtClean="0"/>
              <a:t> with </a:t>
            </a:r>
            <a:r>
              <a:rPr lang="da-DK" sz="1400" baseline="0" dirty="0" err="1" smtClean="0"/>
              <a:t>us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woul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be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very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welcome</a:t>
            </a:r>
            <a:r>
              <a:rPr lang="da-DK" sz="1400" baseline="0" dirty="0" smtClean="0"/>
              <a:t>.</a:t>
            </a:r>
            <a:endParaRPr lang="da-DK" sz="1400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22F6BC-4F7A-E340-93EE-2548F2FFF298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774189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/>
              <a:buNone/>
            </a:pPr>
            <a:r>
              <a:rPr lang="da-DK" sz="1400" dirty="0" err="1" smtClean="0"/>
              <a:t>Interdisciplinarity</a:t>
            </a:r>
            <a:r>
              <a:rPr lang="da-DK" sz="1400" dirty="0" smtClean="0"/>
              <a:t> has a </a:t>
            </a:r>
            <a:r>
              <a:rPr lang="da-DK" sz="1400" dirty="0" err="1" smtClean="0"/>
              <a:t>specific</a:t>
            </a:r>
            <a:r>
              <a:rPr lang="da-DK" sz="1400" dirty="0" smtClean="0"/>
              <a:t> </a:t>
            </a:r>
            <a:r>
              <a:rPr lang="da-DK" sz="1400" dirty="0" err="1" smtClean="0"/>
              <a:t>context</a:t>
            </a:r>
            <a:r>
              <a:rPr lang="da-DK" sz="1400" dirty="0" smtClean="0"/>
              <a:t> in DK. The</a:t>
            </a:r>
            <a:r>
              <a:rPr lang="da-DK" sz="1400" baseline="0" dirty="0" smtClean="0"/>
              <a:t> Danish </a:t>
            </a:r>
            <a:r>
              <a:rPr lang="da-DK" sz="1400" baseline="0" dirty="0" err="1" smtClean="0"/>
              <a:t>Defence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needs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trimming</a:t>
            </a:r>
            <a:r>
              <a:rPr lang="da-DK" sz="1400" baseline="0" dirty="0" smtClean="0"/>
              <a:t>.</a:t>
            </a:r>
            <a:endParaRPr lang="da-DK" sz="1400" dirty="0" smtClean="0"/>
          </a:p>
          <a:p>
            <a:pPr marL="0" indent="0">
              <a:buFont typeface="Arial"/>
              <a:buNone/>
            </a:pPr>
            <a:endParaRPr lang="da-DK" sz="1400" dirty="0" smtClean="0"/>
          </a:p>
          <a:p>
            <a:pPr marL="0" indent="0">
              <a:buFont typeface="Arial"/>
              <a:buNone/>
            </a:pPr>
            <a:r>
              <a:rPr lang="da-DK" sz="1400" dirty="0" smtClean="0"/>
              <a:t>From a 3-year bachelor to a 1 ½ </a:t>
            </a:r>
            <a:r>
              <a:rPr lang="da-DK" sz="1400" dirty="0" err="1" smtClean="0"/>
              <a:t>year</a:t>
            </a:r>
            <a:r>
              <a:rPr lang="da-DK" sz="1400" dirty="0" smtClean="0"/>
              <a:t> </a:t>
            </a:r>
            <a:r>
              <a:rPr lang="da-DK" sz="1400" dirty="0" err="1" smtClean="0"/>
              <a:t>diploma</a:t>
            </a:r>
            <a:r>
              <a:rPr lang="da-DK" sz="1400" dirty="0" smtClean="0"/>
              <a:t> for </a:t>
            </a:r>
            <a:r>
              <a:rPr lang="da-DK" sz="1400" dirty="0" err="1" smtClean="0"/>
              <a:t>university</a:t>
            </a:r>
            <a:r>
              <a:rPr lang="da-DK" sz="1400" dirty="0" smtClean="0"/>
              <a:t> </a:t>
            </a:r>
            <a:r>
              <a:rPr lang="da-DK" sz="1400" dirty="0" err="1" smtClean="0"/>
              <a:t>graduates</a:t>
            </a:r>
            <a:r>
              <a:rPr lang="da-DK" sz="1400" dirty="0" smtClean="0"/>
              <a:t>..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less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need</a:t>
            </a:r>
            <a:r>
              <a:rPr lang="da-DK" sz="1400" baseline="0" dirty="0" smtClean="0"/>
              <a:t> for </a:t>
            </a:r>
            <a:r>
              <a:rPr lang="da-DK" sz="1400" baseline="0" dirty="0" err="1" smtClean="0"/>
              <a:t>academic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training</a:t>
            </a:r>
            <a:r>
              <a:rPr lang="da-DK" sz="1400" baseline="0" dirty="0" smtClean="0"/>
              <a:t> , </a:t>
            </a:r>
            <a:r>
              <a:rPr lang="da-DK" sz="1400" baseline="0" dirty="0" err="1" smtClean="0"/>
              <a:t>greater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need</a:t>
            </a:r>
            <a:r>
              <a:rPr lang="da-DK" sz="1400" baseline="0" dirty="0" smtClean="0"/>
              <a:t> for mil </a:t>
            </a:r>
            <a:r>
              <a:rPr lang="da-DK" sz="1400" baseline="0" dirty="0" err="1" smtClean="0"/>
              <a:t>trg</a:t>
            </a:r>
            <a:r>
              <a:rPr lang="da-DK" sz="1400" baseline="0" dirty="0" smtClean="0"/>
              <a:t> </a:t>
            </a:r>
          </a:p>
          <a:p>
            <a:pPr marL="0" indent="0">
              <a:buFont typeface="Arial"/>
              <a:buNone/>
            </a:pPr>
            <a:endParaRPr lang="da-DK" sz="1400" baseline="0" dirty="0" smtClean="0"/>
          </a:p>
          <a:p>
            <a:pPr marL="0" indent="0">
              <a:buFont typeface="Arial"/>
              <a:buNone/>
            </a:pPr>
            <a:endParaRPr lang="da-DK" sz="1400" dirty="0" smtClean="0"/>
          </a:p>
          <a:p>
            <a:pPr marL="0" indent="0">
              <a:buFont typeface="Arial"/>
              <a:buNone/>
            </a:pPr>
            <a:endParaRPr lang="da-DK" sz="1400" dirty="0" smtClean="0"/>
          </a:p>
          <a:p>
            <a:pPr marL="0" indent="0">
              <a:buFont typeface="Arial"/>
              <a:buNone/>
            </a:pPr>
            <a:r>
              <a:rPr lang="da-DK" sz="1400" dirty="0" err="1" smtClean="0"/>
              <a:t>Interdisciplinary</a:t>
            </a:r>
            <a:r>
              <a:rPr lang="da-DK" sz="1400" dirty="0" smtClean="0"/>
              <a:t> curriculum </a:t>
            </a:r>
            <a:r>
              <a:rPr lang="da-DK" sz="1400" dirty="0" err="1" smtClean="0"/>
              <a:t>regarded</a:t>
            </a:r>
            <a:r>
              <a:rPr lang="da-DK" sz="1400" dirty="0" smtClean="0"/>
              <a:t> as a </a:t>
            </a:r>
            <a:r>
              <a:rPr lang="da-DK" sz="1400" dirty="0" err="1" smtClean="0"/>
              <a:t>means</a:t>
            </a:r>
            <a:r>
              <a:rPr lang="da-DK" sz="1400" dirty="0" smtClean="0"/>
              <a:t> of </a:t>
            </a:r>
            <a:r>
              <a:rPr lang="da-DK" sz="1400" dirty="0" err="1" smtClean="0"/>
              <a:t>maintaining</a:t>
            </a:r>
            <a:r>
              <a:rPr lang="da-DK" sz="1400" dirty="0" smtClean="0"/>
              <a:t> </a:t>
            </a:r>
            <a:r>
              <a:rPr lang="da-DK" sz="1400" dirty="0" err="1" smtClean="0"/>
              <a:t>high</a:t>
            </a:r>
            <a:r>
              <a:rPr lang="da-DK" sz="1400" dirty="0" smtClean="0"/>
              <a:t> </a:t>
            </a:r>
            <a:r>
              <a:rPr lang="da-DK" sz="1400" dirty="0" err="1" smtClean="0"/>
              <a:t>level</a:t>
            </a:r>
            <a:r>
              <a:rPr lang="da-DK" sz="1400" dirty="0" smtClean="0"/>
              <a:t> officer </a:t>
            </a:r>
            <a:r>
              <a:rPr lang="da-DK" sz="1400" dirty="0" err="1" smtClean="0"/>
              <a:t>training</a:t>
            </a:r>
            <a:r>
              <a:rPr lang="da-DK" sz="1400" dirty="0" smtClean="0"/>
              <a:t>  with </a:t>
            </a:r>
            <a:r>
              <a:rPr lang="da-DK" sz="1400" dirty="0" err="1" smtClean="0"/>
              <a:t>fewer</a:t>
            </a:r>
            <a:r>
              <a:rPr lang="da-DK" sz="1400" dirty="0" smtClean="0"/>
              <a:t> ressources. </a:t>
            </a:r>
          </a:p>
          <a:p>
            <a:pPr marL="0" indent="0">
              <a:buFont typeface="Arial"/>
              <a:buNone/>
            </a:pPr>
            <a:endParaRPr lang="da-DK" sz="1400" dirty="0" smtClean="0"/>
          </a:p>
          <a:p>
            <a:pPr marL="0" indent="0">
              <a:buFont typeface="Arial"/>
              <a:buNone/>
            </a:pPr>
            <a:r>
              <a:rPr lang="da-DK" sz="1400" dirty="0" err="1" smtClean="0"/>
              <a:t>Move</a:t>
            </a:r>
            <a:r>
              <a:rPr lang="da-DK" sz="1400" dirty="0" smtClean="0"/>
              <a:t> </a:t>
            </a:r>
            <a:r>
              <a:rPr lang="da-DK" sz="1400" dirty="0" err="1" smtClean="0"/>
              <a:t>towards</a:t>
            </a:r>
            <a:r>
              <a:rPr lang="da-DK" sz="1400" dirty="0" smtClean="0"/>
              <a:t> </a:t>
            </a:r>
            <a:r>
              <a:rPr lang="da-DK" sz="1400" dirty="0" err="1" smtClean="0"/>
              <a:t>cross-disciplinary</a:t>
            </a:r>
            <a:r>
              <a:rPr lang="da-DK" sz="1400" dirty="0" smtClean="0"/>
              <a:t> teams </a:t>
            </a:r>
            <a:r>
              <a:rPr lang="da-DK" sz="1400" dirty="0" err="1" smtClean="0"/>
              <a:t>delivering</a:t>
            </a:r>
            <a:r>
              <a:rPr lang="da-DK" sz="1400" dirty="0" smtClean="0"/>
              <a:t> </a:t>
            </a:r>
            <a:r>
              <a:rPr lang="da-DK" sz="1400" dirty="0" err="1" smtClean="0"/>
              <a:t>integrated</a:t>
            </a:r>
            <a:r>
              <a:rPr lang="da-DK" sz="1400" dirty="0" smtClean="0"/>
              <a:t> </a:t>
            </a:r>
            <a:r>
              <a:rPr lang="da-DK" sz="1400" dirty="0" err="1" smtClean="0"/>
              <a:t>training</a:t>
            </a:r>
            <a:endParaRPr lang="da-DK" sz="1400" dirty="0" smtClean="0"/>
          </a:p>
          <a:p>
            <a:pPr marL="0" indent="0">
              <a:buFont typeface="Arial"/>
              <a:buNone/>
            </a:pPr>
            <a:endParaRPr lang="da-DK" sz="1400" baseline="0" dirty="0" smtClean="0"/>
          </a:p>
          <a:p>
            <a:pPr marL="0" indent="0">
              <a:buFont typeface="Arial"/>
              <a:buNone/>
            </a:pPr>
            <a:r>
              <a:rPr lang="da-DK" sz="1400" baseline="0" dirty="0" smtClean="0"/>
              <a:t>The </a:t>
            </a:r>
            <a:r>
              <a:rPr lang="da-DK" sz="1400" baseline="0" dirty="0" err="1" smtClean="0"/>
              <a:t>context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we’re</a:t>
            </a:r>
            <a:r>
              <a:rPr lang="da-DK" sz="1400" baseline="0" dirty="0" smtClean="0"/>
              <a:t> in is </a:t>
            </a:r>
            <a:r>
              <a:rPr lang="da-DK" sz="1400" baseline="0" dirty="0" err="1" smtClean="0"/>
              <a:t>that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interdisciplinary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approaches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are</a:t>
            </a:r>
            <a:r>
              <a:rPr lang="da-DK" sz="1400" baseline="0" dirty="0" smtClean="0"/>
              <a:t> a must and </a:t>
            </a:r>
            <a:r>
              <a:rPr lang="da-DK" sz="1400" baseline="0" dirty="0" err="1" smtClean="0"/>
              <a:t>therfore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we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need</a:t>
            </a:r>
            <a:r>
              <a:rPr lang="da-DK" sz="1400" baseline="0" dirty="0" smtClean="0"/>
              <a:t> to </a:t>
            </a:r>
            <a:r>
              <a:rPr lang="da-DK" sz="1400" baseline="0" dirty="0" err="1" smtClean="0"/>
              <a:t>fuly</a:t>
            </a:r>
            <a:r>
              <a:rPr lang="da-DK" sz="1400" baseline="0" dirty="0" smtClean="0"/>
              <a:t> understand </a:t>
            </a:r>
            <a:r>
              <a:rPr lang="da-DK" sz="1400" baseline="0" dirty="0" err="1" smtClean="0"/>
              <a:t>how</a:t>
            </a:r>
            <a:r>
              <a:rPr lang="da-DK" sz="1400" baseline="0" dirty="0" smtClean="0"/>
              <a:t> to </a:t>
            </a:r>
            <a:r>
              <a:rPr lang="da-DK" sz="1400" baseline="0" dirty="0" err="1" smtClean="0"/>
              <a:t>implement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interdiciplinary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approaches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effectively</a:t>
            </a:r>
            <a:r>
              <a:rPr lang="da-DK" sz="1400" baseline="0" dirty="0" smtClean="0"/>
              <a:t>. </a:t>
            </a:r>
          </a:p>
          <a:p>
            <a:pPr marL="0" indent="0">
              <a:buNone/>
            </a:pPr>
            <a:endParaRPr lang="da-DK" sz="1400" baseline="0" dirty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22F6BC-4F7A-E340-93EE-2548F2FFF298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29510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baseline="0" dirty="0" smtClean="0"/>
              <a:t>To do </a:t>
            </a:r>
            <a:r>
              <a:rPr lang="da-DK" sz="1200" baseline="0" dirty="0" err="1" smtClean="0"/>
              <a:t>this</a:t>
            </a:r>
            <a:r>
              <a:rPr lang="da-DK" sz="1200" baseline="0" dirty="0" smtClean="0"/>
              <a:t> I </a:t>
            </a:r>
            <a:r>
              <a:rPr lang="da-DK" sz="1200" baseline="0" dirty="0" err="1" smtClean="0"/>
              <a:t>believe</a:t>
            </a:r>
            <a:r>
              <a:rPr lang="da-DK" sz="1200" baseline="0" dirty="0" smtClean="0"/>
              <a:t> </a:t>
            </a:r>
            <a:r>
              <a:rPr lang="da-DK" sz="1200" baseline="0" dirty="0" err="1" smtClean="0"/>
              <a:t>thar</a:t>
            </a:r>
            <a:r>
              <a:rPr lang="da-DK" sz="1200" baseline="0" dirty="0" smtClean="0"/>
              <a:t> a </a:t>
            </a:r>
            <a:r>
              <a:rPr lang="da-DK" sz="1200" baseline="0" dirty="0" err="1" smtClean="0"/>
              <a:t>crucial</a:t>
            </a:r>
            <a:r>
              <a:rPr lang="da-DK" sz="1200" baseline="0" dirty="0" smtClean="0"/>
              <a:t> </a:t>
            </a:r>
            <a:r>
              <a:rPr lang="da-DK" sz="1200" baseline="0" dirty="0" err="1" smtClean="0"/>
              <a:t>first</a:t>
            </a:r>
            <a:r>
              <a:rPr lang="da-DK" sz="1200" baseline="0" dirty="0" smtClean="0"/>
              <a:t> step is to </a:t>
            </a:r>
            <a:r>
              <a:rPr lang="da-DK" sz="1200" baseline="0" dirty="0" err="1" smtClean="0"/>
              <a:t>consider</a:t>
            </a:r>
            <a:r>
              <a:rPr lang="da-DK" sz="1200" baseline="0" dirty="0" smtClean="0"/>
              <a:t> </a:t>
            </a:r>
            <a:r>
              <a:rPr lang="da-DK" sz="1200" baseline="0" dirty="0" err="1" smtClean="0"/>
              <a:t>what</a:t>
            </a:r>
            <a:r>
              <a:rPr lang="da-DK" sz="1200" baseline="0" dirty="0" smtClean="0"/>
              <a:t> is </a:t>
            </a:r>
            <a:r>
              <a:rPr lang="da-DK" sz="1200" baseline="0" dirty="0" err="1" smtClean="0"/>
              <a:t>particularly</a:t>
            </a:r>
            <a:r>
              <a:rPr lang="da-DK" sz="1200" baseline="0" dirty="0" smtClean="0"/>
              <a:t> relevant for </a:t>
            </a:r>
            <a:r>
              <a:rPr lang="da-DK" sz="1200" baseline="0" dirty="0" err="1" smtClean="0"/>
              <a:t>language</a:t>
            </a:r>
            <a:r>
              <a:rPr lang="da-DK" sz="1200" baseline="0" dirty="0" smtClean="0"/>
              <a:t> </a:t>
            </a:r>
            <a:r>
              <a:rPr lang="da-DK" sz="1200" baseline="0" dirty="0" err="1" smtClean="0"/>
              <a:t>teachers</a:t>
            </a:r>
            <a:r>
              <a:rPr lang="da-DK" sz="1200" baseline="0" dirty="0" smtClean="0"/>
              <a:t> and </a:t>
            </a:r>
            <a:r>
              <a:rPr lang="da-DK" sz="1200" baseline="0" dirty="0" err="1" smtClean="0"/>
              <a:t>our</a:t>
            </a:r>
            <a:r>
              <a:rPr lang="da-DK" sz="1200" baseline="0" dirty="0" smtClean="0"/>
              <a:t> </a:t>
            </a:r>
            <a:r>
              <a:rPr lang="da-DK" sz="1200" baseline="0" dirty="0" err="1" smtClean="0"/>
              <a:t>experience</a:t>
            </a:r>
            <a:r>
              <a:rPr lang="da-DK" sz="1200" baseline="0" dirty="0" smtClean="0"/>
              <a:t> at RDMA points to a </a:t>
            </a:r>
            <a:r>
              <a:rPr lang="da-DK" sz="1200" baseline="0" dirty="0" err="1" smtClean="0"/>
              <a:t>number</a:t>
            </a:r>
            <a:r>
              <a:rPr lang="da-DK" sz="1200" baseline="0" dirty="0" smtClean="0"/>
              <a:t> of </a:t>
            </a:r>
            <a:r>
              <a:rPr lang="da-DK" sz="1200" baseline="0" dirty="0" err="1" smtClean="0"/>
              <a:t>typical</a:t>
            </a:r>
            <a:r>
              <a:rPr lang="da-DK" sz="1200" baseline="0" dirty="0" smtClean="0"/>
              <a:t> </a:t>
            </a:r>
            <a:r>
              <a:rPr lang="da-DK" sz="1200" baseline="0" dirty="0" err="1" smtClean="0"/>
              <a:t>pitfalls</a:t>
            </a:r>
            <a:r>
              <a:rPr lang="da-DK" sz="1200" baseline="0" dirty="0" smtClean="0"/>
              <a:t> </a:t>
            </a:r>
            <a:r>
              <a:rPr lang="da-DK" sz="1200" baseline="0" dirty="0" err="1" smtClean="0"/>
              <a:t>when</a:t>
            </a:r>
            <a:r>
              <a:rPr lang="da-DK" sz="1200" baseline="0" dirty="0" smtClean="0"/>
              <a:t>  English is </a:t>
            </a:r>
            <a:r>
              <a:rPr lang="da-DK" sz="1200" baseline="0" dirty="0" err="1" smtClean="0"/>
              <a:t>integrated</a:t>
            </a:r>
            <a:r>
              <a:rPr lang="da-DK" sz="1200" baseline="0" dirty="0" smtClean="0"/>
              <a:t> with </a:t>
            </a:r>
            <a:r>
              <a:rPr lang="da-DK" sz="1200" baseline="0" dirty="0" err="1" smtClean="0"/>
              <a:t>other</a:t>
            </a:r>
            <a:r>
              <a:rPr lang="da-DK" sz="1200" baseline="0" dirty="0" smtClean="0"/>
              <a:t> </a:t>
            </a:r>
            <a:r>
              <a:rPr lang="da-DK" sz="1200" baseline="0" dirty="0" err="1" smtClean="0"/>
              <a:t>disciplines</a:t>
            </a:r>
            <a:r>
              <a:rPr lang="da-DK" sz="1200" baseline="0" dirty="0" smtClean="0"/>
              <a:t>.</a:t>
            </a:r>
          </a:p>
          <a:p>
            <a:endParaRPr lang="da-DK" sz="1200" dirty="0" smtClean="0"/>
          </a:p>
          <a:p>
            <a:pPr marL="228600" indent="-228600">
              <a:buAutoNum type="arabicParenR"/>
            </a:pPr>
            <a:r>
              <a:rPr lang="da-DK" sz="1200" dirty="0" smtClean="0"/>
              <a:t>This is most</a:t>
            </a:r>
            <a:r>
              <a:rPr lang="da-DK" sz="1200" baseline="0" dirty="0" smtClean="0"/>
              <a:t> </a:t>
            </a:r>
            <a:r>
              <a:rPr lang="da-DK" sz="1200" baseline="0" dirty="0" err="1" smtClean="0"/>
              <a:t>acute</a:t>
            </a:r>
            <a:r>
              <a:rPr lang="da-DK" sz="1200" baseline="0" dirty="0" smtClean="0"/>
              <a:t> </a:t>
            </a:r>
            <a:r>
              <a:rPr lang="da-DK" sz="1200" baseline="0" dirty="0" err="1" smtClean="0"/>
              <a:t>when</a:t>
            </a:r>
            <a:r>
              <a:rPr lang="da-DK" sz="1200" baseline="0" dirty="0" smtClean="0"/>
              <a:t> students </a:t>
            </a:r>
            <a:r>
              <a:rPr lang="da-DK" sz="1200" baseline="0" dirty="0" err="1" smtClean="0"/>
              <a:t>are</a:t>
            </a:r>
            <a:r>
              <a:rPr lang="da-DK" sz="1200" baseline="0" dirty="0" smtClean="0"/>
              <a:t> </a:t>
            </a:r>
            <a:r>
              <a:rPr lang="da-DK" sz="1200" baseline="0" dirty="0" err="1" smtClean="0"/>
              <a:t>faced</a:t>
            </a:r>
            <a:r>
              <a:rPr lang="da-DK" sz="1200" baseline="0" dirty="0" smtClean="0"/>
              <a:t> with </a:t>
            </a:r>
            <a:r>
              <a:rPr lang="da-DK" sz="1200" baseline="0" dirty="0" err="1" smtClean="0"/>
              <a:t>complicated</a:t>
            </a:r>
            <a:r>
              <a:rPr lang="da-DK" sz="1200" baseline="0" dirty="0" smtClean="0"/>
              <a:t> </a:t>
            </a:r>
            <a:r>
              <a:rPr lang="da-DK" sz="1200" baseline="0" dirty="0" err="1" smtClean="0"/>
              <a:t>subject</a:t>
            </a:r>
            <a:r>
              <a:rPr lang="da-DK" sz="1200" baseline="0" dirty="0" smtClean="0"/>
              <a:t> matter. </a:t>
            </a:r>
            <a:r>
              <a:rPr lang="da-DK" sz="1200" baseline="0" dirty="0" err="1" smtClean="0"/>
              <a:t>Having</a:t>
            </a:r>
            <a:r>
              <a:rPr lang="da-DK" sz="1200" baseline="0" dirty="0" smtClean="0"/>
              <a:t> to </a:t>
            </a:r>
            <a:r>
              <a:rPr lang="da-DK" sz="1200" baseline="0" dirty="0" err="1" smtClean="0"/>
              <a:t>absorb</a:t>
            </a:r>
            <a:r>
              <a:rPr lang="da-DK" sz="1200" baseline="0" dirty="0" smtClean="0"/>
              <a:t> and </a:t>
            </a:r>
            <a:r>
              <a:rPr lang="da-DK" sz="1200" baseline="0" dirty="0" err="1" smtClean="0"/>
              <a:t>reflect</a:t>
            </a:r>
            <a:r>
              <a:rPr lang="da-DK" sz="1200" baseline="0" dirty="0" smtClean="0"/>
              <a:t> on it </a:t>
            </a:r>
            <a:r>
              <a:rPr lang="da-DK" sz="1200" baseline="0" dirty="0" err="1" smtClean="0"/>
              <a:t>through</a:t>
            </a:r>
            <a:r>
              <a:rPr lang="da-DK" sz="1200" baseline="0" dirty="0" smtClean="0"/>
              <a:t> the filter of a </a:t>
            </a:r>
            <a:r>
              <a:rPr lang="da-DK" sz="1200" baseline="0" dirty="0" err="1" smtClean="0"/>
              <a:t>foreign</a:t>
            </a:r>
            <a:r>
              <a:rPr lang="da-DK" sz="1200" baseline="0" dirty="0" smtClean="0"/>
              <a:t> </a:t>
            </a:r>
            <a:r>
              <a:rPr lang="da-DK" sz="1200" baseline="0" dirty="0" err="1" smtClean="0"/>
              <a:t>language</a:t>
            </a:r>
            <a:r>
              <a:rPr lang="da-DK" sz="1200" baseline="0" dirty="0" smtClean="0"/>
              <a:t> </a:t>
            </a:r>
            <a:r>
              <a:rPr lang="da-DK" sz="1200" baseline="0" dirty="0" err="1" smtClean="0"/>
              <a:t>makes</a:t>
            </a:r>
            <a:r>
              <a:rPr lang="da-DK" sz="1200" baseline="0" dirty="0" smtClean="0"/>
              <a:t> </a:t>
            </a:r>
            <a:r>
              <a:rPr lang="da-DK" sz="1200" baseline="0" dirty="0" err="1" smtClean="0"/>
              <a:t>learning</a:t>
            </a:r>
            <a:r>
              <a:rPr lang="da-DK" sz="1200" baseline="0" dirty="0" smtClean="0"/>
              <a:t> more </a:t>
            </a:r>
            <a:r>
              <a:rPr lang="da-DK" sz="1200" baseline="0" dirty="0" err="1" smtClean="0"/>
              <a:t>difficult</a:t>
            </a:r>
            <a:r>
              <a:rPr lang="da-DK" sz="1200" baseline="0" dirty="0" smtClean="0"/>
              <a:t> and </a:t>
            </a:r>
            <a:r>
              <a:rPr lang="da-DK" sz="1200" baseline="0" dirty="0" err="1" smtClean="0"/>
              <a:t>often</a:t>
            </a:r>
            <a:r>
              <a:rPr lang="da-DK" sz="1200" baseline="0" dirty="0" smtClean="0"/>
              <a:t> </a:t>
            </a:r>
            <a:r>
              <a:rPr lang="da-DK" sz="1200" baseline="0" dirty="0" err="1" smtClean="0"/>
              <a:t>creates</a:t>
            </a:r>
            <a:r>
              <a:rPr lang="da-DK" sz="1200" baseline="0" dirty="0" smtClean="0"/>
              <a:t> </a:t>
            </a:r>
            <a:r>
              <a:rPr lang="da-DK" sz="1200" baseline="0" dirty="0" err="1" smtClean="0"/>
              <a:t>resistance</a:t>
            </a:r>
            <a:r>
              <a:rPr lang="da-DK" sz="1200" baseline="0" dirty="0" smtClean="0"/>
              <a:t> to </a:t>
            </a:r>
            <a:r>
              <a:rPr lang="da-DK" sz="1200" baseline="0" dirty="0" err="1" smtClean="0"/>
              <a:t>language</a:t>
            </a:r>
            <a:r>
              <a:rPr lang="da-DK" sz="1200" baseline="0" dirty="0" smtClean="0"/>
              <a:t> </a:t>
            </a:r>
            <a:r>
              <a:rPr lang="da-DK" sz="1200" baseline="0" dirty="0" err="1" smtClean="0"/>
              <a:t>learning</a:t>
            </a:r>
            <a:r>
              <a:rPr lang="da-DK" sz="1200" baseline="0" dirty="0" smtClean="0"/>
              <a:t>. </a:t>
            </a:r>
            <a:r>
              <a:rPr lang="da-DK" sz="1200" baseline="0" dirty="0" err="1" smtClean="0"/>
              <a:t>We’ve</a:t>
            </a:r>
            <a:r>
              <a:rPr lang="da-DK" sz="1200" baseline="0" dirty="0" smtClean="0"/>
              <a:t> </a:t>
            </a:r>
            <a:r>
              <a:rPr lang="da-DK" sz="1200" baseline="0" dirty="0" err="1" smtClean="0"/>
              <a:t>often</a:t>
            </a:r>
            <a:r>
              <a:rPr lang="da-DK" sz="1200" baseline="0" dirty="0" smtClean="0"/>
              <a:t> </a:t>
            </a:r>
            <a:r>
              <a:rPr lang="da-DK" sz="1200" baseline="0" dirty="0" err="1" smtClean="0"/>
              <a:t>tried</a:t>
            </a:r>
            <a:r>
              <a:rPr lang="da-DK" sz="1200" baseline="0" dirty="0" smtClean="0"/>
              <a:t> </a:t>
            </a:r>
            <a:r>
              <a:rPr lang="da-DK" sz="1200" baseline="0" dirty="0" err="1" smtClean="0"/>
              <a:t>partnerships</a:t>
            </a:r>
            <a:r>
              <a:rPr lang="da-DK" sz="1200" baseline="0" dirty="0" smtClean="0"/>
              <a:t> with </a:t>
            </a:r>
            <a:r>
              <a:rPr lang="da-DK" sz="1200" baseline="0" dirty="0" err="1" smtClean="0"/>
              <a:t>polsci</a:t>
            </a:r>
            <a:r>
              <a:rPr lang="da-DK" sz="1200" baseline="0" dirty="0" smtClean="0"/>
              <a:t> </a:t>
            </a:r>
            <a:r>
              <a:rPr lang="da-DK" sz="1200" baseline="0" dirty="0" err="1" smtClean="0"/>
              <a:t>dept</a:t>
            </a:r>
            <a:r>
              <a:rPr lang="da-DK" sz="1200" baseline="0" dirty="0" smtClean="0"/>
              <a:t> </a:t>
            </a:r>
            <a:r>
              <a:rPr lang="da-DK" sz="1200" baseline="0" dirty="0" err="1" smtClean="0"/>
              <a:t>where</a:t>
            </a:r>
            <a:r>
              <a:rPr lang="da-DK" sz="1200" baseline="0" dirty="0" smtClean="0"/>
              <a:t> students </a:t>
            </a:r>
            <a:r>
              <a:rPr lang="da-DK" sz="1200" baseline="0" dirty="0" err="1" smtClean="0"/>
              <a:t>are</a:t>
            </a:r>
            <a:r>
              <a:rPr lang="da-DK" sz="1200" baseline="0" dirty="0" smtClean="0"/>
              <a:t> </a:t>
            </a:r>
            <a:r>
              <a:rPr lang="da-DK" sz="1200" baseline="0" dirty="0" err="1" smtClean="0"/>
              <a:t>asked</a:t>
            </a:r>
            <a:r>
              <a:rPr lang="da-DK" sz="1200" baseline="0" dirty="0" smtClean="0"/>
              <a:t> to </a:t>
            </a:r>
            <a:r>
              <a:rPr lang="da-DK" sz="1200" baseline="0" dirty="0" err="1" smtClean="0"/>
              <a:t>discuss</a:t>
            </a:r>
            <a:r>
              <a:rPr lang="da-DK" sz="1200" baseline="0" dirty="0" smtClean="0"/>
              <a:t> </a:t>
            </a:r>
            <a:r>
              <a:rPr lang="da-DK" sz="1200" baseline="0" dirty="0" err="1" smtClean="0"/>
              <a:t>academic</a:t>
            </a:r>
            <a:r>
              <a:rPr lang="da-DK" sz="1200" baseline="0" dirty="0" smtClean="0"/>
              <a:t> </a:t>
            </a:r>
            <a:r>
              <a:rPr lang="da-DK" sz="1200" baseline="0" dirty="0" err="1" smtClean="0"/>
              <a:t>texts</a:t>
            </a:r>
            <a:r>
              <a:rPr lang="da-DK" sz="1200" baseline="0" dirty="0" smtClean="0"/>
              <a:t>:</a:t>
            </a:r>
          </a:p>
          <a:p>
            <a:pPr marL="228600" indent="-228600">
              <a:buAutoNum type="arabicParenR"/>
            </a:pPr>
            <a:endParaRPr lang="da-DK" sz="1200" baseline="0" dirty="0" smtClean="0"/>
          </a:p>
          <a:p>
            <a:pPr marL="228600" indent="-228600">
              <a:buAutoNum type="arabicParenR"/>
            </a:pPr>
            <a:r>
              <a:rPr lang="da-DK" sz="1200" baseline="0" dirty="0" err="1" smtClean="0"/>
              <a:t>Since</a:t>
            </a:r>
            <a:r>
              <a:rPr lang="da-DK" sz="1200" baseline="0" dirty="0" smtClean="0"/>
              <a:t> English is </a:t>
            </a:r>
            <a:r>
              <a:rPr lang="da-DK" sz="1200" baseline="0" dirty="0" err="1" smtClean="0"/>
              <a:t>perceived</a:t>
            </a:r>
            <a:r>
              <a:rPr lang="da-DK" sz="1200" baseline="0" dirty="0" smtClean="0"/>
              <a:t> as a support </a:t>
            </a:r>
            <a:r>
              <a:rPr lang="da-DK" sz="1200" baseline="0" dirty="0" err="1" smtClean="0"/>
              <a:t>discipline</a:t>
            </a:r>
            <a:r>
              <a:rPr lang="da-DK" sz="1200" baseline="0" dirty="0" smtClean="0"/>
              <a:t>, a </a:t>
            </a:r>
            <a:r>
              <a:rPr lang="da-DK" sz="1200" baseline="0" dirty="0" err="1" smtClean="0"/>
              <a:t>coomunicative</a:t>
            </a:r>
            <a:r>
              <a:rPr lang="da-DK" sz="1200" baseline="0" dirty="0" smtClean="0"/>
              <a:t> </a:t>
            </a:r>
            <a:r>
              <a:rPr lang="da-DK" sz="1200" baseline="0" dirty="0" err="1" smtClean="0"/>
              <a:t>tool</a:t>
            </a:r>
            <a:r>
              <a:rPr lang="da-DK" sz="1200" baseline="0" dirty="0" smtClean="0"/>
              <a:t> as </a:t>
            </a:r>
            <a:r>
              <a:rPr lang="da-DK" sz="1200" baseline="0" dirty="0" err="1" smtClean="0"/>
              <a:t>opposed</a:t>
            </a:r>
            <a:r>
              <a:rPr lang="da-DK" sz="1200" baseline="0" dirty="0" smtClean="0"/>
              <a:t> to more </a:t>
            </a:r>
            <a:r>
              <a:rPr lang="da-DK" sz="1200" baseline="0" dirty="0" err="1" smtClean="0"/>
              <a:t>knowledge</a:t>
            </a:r>
            <a:r>
              <a:rPr lang="da-DK" sz="1200" baseline="0" dirty="0" smtClean="0"/>
              <a:t> intensive </a:t>
            </a:r>
            <a:r>
              <a:rPr lang="da-DK" sz="1200" baseline="0" dirty="0" err="1" smtClean="0"/>
              <a:t>disciplines</a:t>
            </a:r>
            <a:r>
              <a:rPr lang="da-DK" sz="1200" baseline="0" dirty="0" smtClean="0"/>
              <a:t>, </a:t>
            </a:r>
            <a:r>
              <a:rPr lang="da-DK" sz="1200" baseline="0" dirty="0" err="1" smtClean="0"/>
              <a:t>there</a:t>
            </a:r>
            <a:r>
              <a:rPr lang="da-DK" sz="1200" baseline="0" dirty="0" smtClean="0"/>
              <a:t> is a </a:t>
            </a:r>
            <a:r>
              <a:rPr lang="da-DK" sz="1200" baseline="0" dirty="0" err="1" smtClean="0"/>
              <a:t>tendency</a:t>
            </a:r>
            <a:r>
              <a:rPr lang="da-DK" sz="1200" baseline="0" dirty="0" smtClean="0"/>
              <a:t> to </a:t>
            </a:r>
            <a:r>
              <a:rPr lang="da-DK" sz="1200" baseline="0" dirty="0" err="1" smtClean="0"/>
              <a:t>latch</a:t>
            </a:r>
            <a:r>
              <a:rPr lang="da-DK" sz="1200" baseline="0" dirty="0" smtClean="0"/>
              <a:t> Eng on at the end </a:t>
            </a:r>
            <a:r>
              <a:rPr lang="da-DK" sz="1200" baseline="0" dirty="0" err="1" smtClean="0"/>
              <a:t>rather</a:t>
            </a:r>
            <a:r>
              <a:rPr lang="da-DK" sz="1200" baseline="0" dirty="0" smtClean="0"/>
              <a:t> </a:t>
            </a:r>
            <a:r>
              <a:rPr lang="da-DK" sz="1200" baseline="0" dirty="0" err="1" smtClean="0"/>
              <a:t>than</a:t>
            </a:r>
            <a:r>
              <a:rPr lang="da-DK" sz="1200" baseline="0" dirty="0" smtClean="0"/>
              <a:t> </a:t>
            </a:r>
            <a:r>
              <a:rPr lang="da-DK" sz="1200" baseline="0" dirty="0" err="1" smtClean="0"/>
              <a:t>integrate</a:t>
            </a:r>
            <a:r>
              <a:rPr lang="da-DK" sz="1200" baseline="0" dirty="0" smtClean="0"/>
              <a:t> it </a:t>
            </a:r>
            <a:r>
              <a:rPr lang="da-DK" sz="1200" baseline="0" dirty="0" err="1" smtClean="0"/>
              <a:t>properly</a:t>
            </a:r>
            <a:r>
              <a:rPr lang="da-DK" sz="1200" baseline="0" dirty="0" smtClean="0"/>
              <a:t> from the start. </a:t>
            </a:r>
            <a:br>
              <a:rPr lang="da-DK" sz="1200" baseline="0" dirty="0" smtClean="0"/>
            </a:br>
            <a:r>
              <a:rPr lang="da-DK" sz="1200" baseline="0" dirty="0" err="1" smtClean="0"/>
              <a:t>It’s</a:t>
            </a:r>
            <a:r>
              <a:rPr lang="da-DK" sz="1200" baseline="0" dirty="0" smtClean="0"/>
              <a:t> vital </a:t>
            </a:r>
            <a:r>
              <a:rPr lang="da-DK" sz="1200" baseline="0" dirty="0" err="1" smtClean="0"/>
              <a:t>that</a:t>
            </a:r>
            <a:r>
              <a:rPr lang="da-DK" sz="1200" baseline="0" dirty="0" smtClean="0"/>
              <a:t> English </a:t>
            </a:r>
            <a:r>
              <a:rPr lang="da-DK" sz="1200" baseline="0" dirty="0" err="1" smtClean="0"/>
              <a:t>teachers</a:t>
            </a:r>
            <a:r>
              <a:rPr lang="da-DK" sz="1200" baseline="0" dirty="0" smtClean="0"/>
              <a:t> </a:t>
            </a:r>
            <a:r>
              <a:rPr lang="da-DK" sz="1200" baseline="0" dirty="0" err="1" smtClean="0"/>
              <a:t>are</a:t>
            </a:r>
            <a:r>
              <a:rPr lang="da-DK" sz="1200" baseline="0" dirty="0" smtClean="0"/>
              <a:t> </a:t>
            </a:r>
            <a:r>
              <a:rPr lang="da-DK" sz="1200" baseline="0" dirty="0" err="1" smtClean="0"/>
              <a:t>involved</a:t>
            </a:r>
            <a:r>
              <a:rPr lang="da-DK" sz="1200" baseline="0" dirty="0" smtClean="0"/>
              <a:t> in the design of the </a:t>
            </a:r>
            <a:r>
              <a:rPr lang="da-DK" sz="1200" baseline="0" dirty="0" err="1" smtClean="0"/>
              <a:t>learning</a:t>
            </a:r>
            <a:r>
              <a:rPr lang="da-DK" sz="1200" baseline="0" dirty="0" smtClean="0"/>
              <a:t> </a:t>
            </a:r>
            <a:r>
              <a:rPr lang="da-DK" sz="1200" baseline="0" dirty="0" err="1" smtClean="0"/>
              <a:t>process</a:t>
            </a:r>
            <a:r>
              <a:rPr lang="da-DK" sz="1200" baseline="0" dirty="0" smtClean="0"/>
              <a:t> form the </a:t>
            </a:r>
            <a:r>
              <a:rPr lang="da-DK" sz="1200" baseline="0" dirty="0" err="1" smtClean="0"/>
              <a:t>onset</a:t>
            </a:r>
            <a:r>
              <a:rPr lang="da-DK" sz="1200" baseline="0" dirty="0" smtClean="0"/>
              <a:t>.</a:t>
            </a:r>
            <a:br>
              <a:rPr lang="da-DK" sz="1200" baseline="0" dirty="0" smtClean="0"/>
            </a:br>
            <a:endParaRPr lang="da-DK" sz="1200" baseline="0" dirty="0" smtClean="0"/>
          </a:p>
          <a:p>
            <a: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da-DK" sz="1200" baseline="0" dirty="0" err="1" smtClean="0"/>
              <a:t>We</a:t>
            </a:r>
            <a:r>
              <a:rPr lang="da-DK" sz="1200" baseline="0" dirty="0" smtClean="0"/>
              <a:t> </a:t>
            </a:r>
            <a:r>
              <a:rPr lang="da-DK" sz="1200" baseline="0" dirty="0" err="1" smtClean="0"/>
              <a:t>fell</a:t>
            </a:r>
            <a:r>
              <a:rPr lang="da-DK" sz="1200" baseline="0" dirty="0" smtClean="0"/>
              <a:t> </a:t>
            </a:r>
            <a:r>
              <a:rPr lang="da-DK" sz="1200" baseline="0" dirty="0" err="1" smtClean="0"/>
              <a:t>into</a:t>
            </a:r>
            <a:r>
              <a:rPr lang="da-DK" sz="1200" baseline="0" dirty="0" smtClean="0"/>
              <a:t> </a:t>
            </a:r>
            <a:r>
              <a:rPr lang="da-DK" sz="1200" baseline="0" dirty="0" err="1" smtClean="0"/>
              <a:t>this</a:t>
            </a:r>
            <a:r>
              <a:rPr lang="da-DK" sz="1200" baseline="0" dirty="0" smtClean="0"/>
              <a:t> trap </a:t>
            </a:r>
            <a:r>
              <a:rPr lang="da-DK" sz="1200" baseline="0" dirty="0" err="1" smtClean="0"/>
              <a:t>some</a:t>
            </a:r>
            <a:r>
              <a:rPr lang="da-DK" sz="1200" baseline="0" dirty="0" smtClean="0"/>
              <a:t> </a:t>
            </a:r>
            <a:r>
              <a:rPr lang="da-DK" sz="1200" baseline="0" dirty="0" err="1" smtClean="0"/>
              <a:t>years</a:t>
            </a:r>
            <a:r>
              <a:rPr lang="da-DK" sz="1200" baseline="0" dirty="0" smtClean="0"/>
              <a:t> </a:t>
            </a:r>
            <a:r>
              <a:rPr lang="da-DK" sz="1200" baseline="0" dirty="0" err="1" smtClean="0"/>
              <a:t>ago</a:t>
            </a:r>
            <a:r>
              <a:rPr lang="da-DK" sz="1200" baseline="0" dirty="0" smtClean="0"/>
              <a:t> with </a:t>
            </a:r>
            <a:r>
              <a:rPr lang="da-DK" sz="1200" baseline="0" dirty="0" err="1" smtClean="0"/>
              <a:t>our</a:t>
            </a:r>
            <a:r>
              <a:rPr lang="da-DK" sz="1200" baseline="0" dirty="0" smtClean="0"/>
              <a:t> final </a:t>
            </a:r>
            <a:r>
              <a:rPr lang="da-DK" sz="1200" baseline="0" dirty="0" err="1" smtClean="0"/>
              <a:t>skills</a:t>
            </a:r>
            <a:r>
              <a:rPr lang="da-DK" sz="1200" baseline="0" dirty="0" smtClean="0"/>
              <a:t> integration </a:t>
            </a:r>
            <a:r>
              <a:rPr lang="da-DK" sz="1200" baseline="0" dirty="0" err="1" smtClean="0"/>
              <a:t>module</a:t>
            </a:r>
            <a:r>
              <a:rPr lang="da-DK" sz="1200" baseline="0" dirty="0" smtClean="0"/>
              <a:t>, </a:t>
            </a:r>
            <a:r>
              <a:rPr lang="da-DK" sz="1200" baseline="0" dirty="0" err="1" smtClean="0"/>
              <a:t>where</a:t>
            </a:r>
            <a:r>
              <a:rPr lang="da-DK" sz="1200" baseline="0" dirty="0" smtClean="0"/>
              <a:t> all 5 </a:t>
            </a:r>
            <a:r>
              <a:rPr lang="da-DK" sz="1200" baseline="0" dirty="0" err="1" smtClean="0"/>
              <a:t>depts</a:t>
            </a:r>
            <a:r>
              <a:rPr lang="da-DK" sz="1200" baseline="0" dirty="0" smtClean="0"/>
              <a:t> </a:t>
            </a:r>
            <a:r>
              <a:rPr lang="da-DK" sz="1200" baseline="0" dirty="0" err="1" smtClean="0"/>
              <a:t>contributed</a:t>
            </a:r>
            <a:r>
              <a:rPr lang="da-DK" sz="1200" baseline="0" dirty="0" smtClean="0"/>
              <a:t> to the overall </a:t>
            </a:r>
            <a:r>
              <a:rPr lang="da-DK" sz="1200" baseline="0" dirty="0" err="1" smtClean="0"/>
              <a:t>theme</a:t>
            </a:r>
            <a:r>
              <a:rPr lang="da-DK" sz="1200" baseline="0" dirty="0" smtClean="0"/>
              <a:t> of the </a:t>
            </a:r>
            <a:r>
              <a:rPr lang="da-DK" sz="1200" baseline="0" dirty="0" err="1" smtClean="0"/>
              <a:t>module</a:t>
            </a:r>
            <a:r>
              <a:rPr lang="da-DK" sz="1200" baseline="0" dirty="0" smtClean="0"/>
              <a:t> on Congo but </a:t>
            </a:r>
            <a:r>
              <a:rPr lang="da-DK" sz="1200" baseline="0" dirty="0" err="1" smtClean="0"/>
              <a:t>without</a:t>
            </a:r>
            <a:r>
              <a:rPr lang="da-DK" sz="1200" baseline="0" dirty="0" smtClean="0"/>
              <a:t> </a:t>
            </a:r>
            <a:r>
              <a:rPr lang="da-DK" sz="1200" baseline="0" dirty="0" err="1" smtClean="0"/>
              <a:t>spending</a:t>
            </a:r>
            <a:r>
              <a:rPr lang="da-DK" sz="1200" baseline="0" dirty="0" smtClean="0"/>
              <a:t> </a:t>
            </a:r>
            <a:r>
              <a:rPr lang="da-DK" sz="1200" baseline="0" dirty="0" err="1" smtClean="0"/>
              <a:t>enough</a:t>
            </a:r>
            <a:r>
              <a:rPr lang="da-DK" sz="1200" baseline="0" dirty="0" smtClean="0"/>
              <a:t> time on </a:t>
            </a:r>
            <a:r>
              <a:rPr lang="da-DK" sz="1200" baseline="0" dirty="0" err="1" smtClean="0"/>
              <a:t>integrating</a:t>
            </a:r>
            <a:r>
              <a:rPr lang="da-DK" sz="1200" baseline="0" dirty="0" smtClean="0"/>
              <a:t> </a:t>
            </a:r>
            <a:r>
              <a:rPr lang="da-DK" sz="1200" baseline="0" dirty="0" err="1" smtClean="0"/>
              <a:t>tasks</a:t>
            </a:r>
            <a:r>
              <a:rPr lang="da-DK" sz="1200" baseline="0" dirty="0" smtClean="0"/>
              <a:t> and </a:t>
            </a:r>
            <a:r>
              <a:rPr lang="da-DK" sz="1200" baseline="0" dirty="0" err="1" smtClean="0"/>
              <a:t>materials</a:t>
            </a:r>
            <a:r>
              <a:rPr lang="da-DK" sz="1200" baseline="0" dirty="0" smtClean="0"/>
              <a:t>.</a:t>
            </a:r>
            <a:r>
              <a:rPr lang="da-DK" sz="1200" dirty="0" smtClean="0"/>
              <a:t> Potpourri </a:t>
            </a:r>
            <a:r>
              <a:rPr lang="da-DK" sz="1200" dirty="0" err="1" smtClean="0"/>
              <a:t>prob</a:t>
            </a:r>
            <a:r>
              <a:rPr lang="da-DK" sz="1200" baseline="0" dirty="0" smtClean="0"/>
              <a:t> in </a:t>
            </a:r>
            <a:r>
              <a:rPr lang="da-DK" sz="1200" baseline="0" dirty="0" err="1" smtClean="0"/>
              <a:t>which</a:t>
            </a:r>
            <a:r>
              <a:rPr lang="da-DK" sz="1200" baseline="0" dirty="0" smtClean="0"/>
              <a:t> </a:t>
            </a:r>
            <a:r>
              <a:rPr lang="da-DK" sz="1200" dirty="0" smtClean="0"/>
              <a:t> </a:t>
            </a:r>
            <a:r>
              <a:rPr lang="da-DK" sz="1200" baseline="0" dirty="0" smtClean="0"/>
              <a:t>Fragments of  </a:t>
            </a:r>
            <a:r>
              <a:rPr lang="da-DK" sz="1200" baseline="0" dirty="0" err="1" smtClean="0"/>
              <a:t>tactics</a:t>
            </a:r>
            <a:r>
              <a:rPr lang="da-DK" sz="1200" baseline="0" dirty="0" smtClean="0"/>
              <a:t>, </a:t>
            </a:r>
            <a:r>
              <a:rPr lang="da-DK" sz="1200" baseline="0" dirty="0" err="1" smtClean="0"/>
              <a:t>leadership</a:t>
            </a:r>
            <a:r>
              <a:rPr lang="da-DK" sz="1200" baseline="0" dirty="0" smtClean="0"/>
              <a:t>, mil &amp; gen eng, bits of mil </a:t>
            </a:r>
            <a:r>
              <a:rPr lang="da-DK" sz="1200" baseline="0" dirty="0" err="1" smtClean="0"/>
              <a:t>histy</a:t>
            </a:r>
            <a:r>
              <a:rPr lang="da-DK" sz="1200" baseline="0" dirty="0" smtClean="0"/>
              <a:t>, but </a:t>
            </a:r>
            <a:r>
              <a:rPr lang="da-DK" sz="1200" baseline="0" dirty="0" err="1" smtClean="0"/>
              <a:t>no</a:t>
            </a:r>
            <a:r>
              <a:rPr lang="da-DK" sz="1200" baseline="0" dirty="0" smtClean="0"/>
              <a:t> </a:t>
            </a:r>
            <a:r>
              <a:rPr lang="da-DK" sz="1200" baseline="0" dirty="0" err="1" smtClean="0"/>
              <a:t>inherent</a:t>
            </a:r>
            <a:r>
              <a:rPr lang="da-DK" sz="1200" baseline="0" dirty="0" smtClean="0"/>
              <a:t> </a:t>
            </a:r>
            <a:r>
              <a:rPr lang="da-DK" sz="1200" baseline="0" dirty="0" err="1" smtClean="0"/>
              <a:t>scope</a:t>
            </a:r>
            <a:r>
              <a:rPr lang="da-DK" sz="1200" baseline="0" dirty="0" smtClean="0"/>
              <a:t> and progression.</a:t>
            </a:r>
            <a:endParaRPr lang="da-DK" sz="1200" dirty="0" smtClean="0"/>
          </a:p>
          <a:p>
            <a:r>
              <a:rPr lang="da-DK" sz="1200" baseline="0" dirty="0" smtClean="0"/>
              <a:t/>
            </a:r>
            <a:br>
              <a:rPr lang="da-DK" sz="1200" baseline="0" dirty="0" smtClean="0"/>
            </a:br>
            <a:r>
              <a:rPr lang="da-DK" sz="1200" baseline="0" dirty="0" smtClean="0"/>
              <a:t>4</a:t>
            </a:r>
            <a:r>
              <a:rPr lang="da-DK" sz="1200" dirty="0" smtClean="0"/>
              <a:t>) </a:t>
            </a:r>
            <a:r>
              <a:rPr lang="da-DK" sz="1200" dirty="0" err="1" smtClean="0"/>
              <a:t>Every</a:t>
            </a:r>
            <a:r>
              <a:rPr lang="da-DK" sz="1200" baseline="0" dirty="0" smtClean="0"/>
              <a:t> </a:t>
            </a:r>
            <a:r>
              <a:rPr lang="da-DK" sz="1200" baseline="0" dirty="0" err="1" smtClean="0"/>
              <a:t>now</a:t>
            </a:r>
            <a:r>
              <a:rPr lang="da-DK" sz="1200" baseline="0" dirty="0" smtClean="0"/>
              <a:t> &amp; </a:t>
            </a:r>
            <a:r>
              <a:rPr lang="da-DK" sz="1200" baseline="0" dirty="0" err="1" smtClean="0"/>
              <a:t>then</a:t>
            </a:r>
            <a:r>
              <a:rPr lang="da-DK" sz="1200" baseline="0" dirty="0" smtClean="0"/>
              <a:t> the suggestion is made </a:t>
            </a:r>
            <a:r>
              <a:rPr lang="da-DK" sz="1200" dirty="0" smtClean="0"/>
              <a:t>to cut back on </a:t>
            </a:r>
            <a:r>
              <a:rPr lang="da-DK" sz="1200" dirty="0" err="1" smtClean="0"/>
              <a:t>language</a:t>
            </a:r>
            <a:r>
              <a:rPr lang="da-DK" sz="1200" dirty="0" smtClean="0"/>
              <a:t> </a:t>
            </a:r>
            <a:r>
              <a:rPr lang="da-DK" sz="1200" dirty="0" err="1" smtClean="0"/>
              <a:t>teaching</a:t>
            </a:r>
            <a:r>
              <a:rPr lang="da-DK" sz="1200" dirty="0" smtClean="0"/>
              <a:t> and </a:t>
            </a:r>
            <a:r>
              <a:rPr lang="da-DK" sz="1200" dirty="0" err="1" smtClean="0"/>
              <a:t>get</a:t>
            </a:r>
            <a:r>
              <a:rPr lang="da-DK" sz="1200" dirty="0" smtClean="0"/>
              <a:t> the </a:t>
            </a:r>
            <a:r>
              <a:rPr lang="da-DK" sz="1200" dirty="0" err="1" smtClean="0"/>
              <a:t>other</a:t>
            </a:r>
            <a:r>
              <a:rPr lang="da-DK" sz="1200" dirty="0" smtClean="0"/>
              <a:t> </a:t>
            </a:r>
            <a:r>
              <a:rPr lang="da-DK" sz="1200" dirty="0" err="1" smtClean="0"/>
              <a:t>departments</a:t>
            </a:r>
            <a:r>
              <a:rPr lang="da-DK" sz="1200" dirty="0" smtClean="0"/>
              <a:t> to </a:t>
            </a:r>
            <a:r>
              <a:rPr lang="da-DK" sz="1200" dirty="0" err="1" smtClean="0"/>
              <a:t>simply</a:t>
            </a:r>
            <a:r>
              <a:rPr lang="da-DK" sz="1200" dirty="0" smtClean="0"/>
              <a:t> </a:t>
            </a:r>
            <a:r>
              <a:rPr lang="da-DK" sz="1200" dirty="0" err="1" smtClean="0"/>
              <a:t>teach</a:t>
            </a:r>
            <a:r>
              <a:rPr lang="da-DK" sz="1200" dirty="0" smtClean="0"/>
              <a:t> </a:t>
            </a:r>
            <a:r>
              <a:rPr lang="da-DK" sz="1200" dirty="0" err="1" smtClean="0"/>
              <a:t>tactics</a:t>
            </a:r>
            <a:r>
              <a:rPr lang="da-DK" sz="1200" dirty="0" smtClean="0"/>
              <a:t>,</a:t>
            </a:r>
            <a:r>
              <a:rPr lang="da-DK" sz="1200" baseline="0" dirty="0" smtClean="0"/>
              <a:t> IP, </a:t>
            </a:r>
            <a:r>
              <a:rPr lang="da-DK" sz="1200" baseline="0" dirty="0" err="1" smtClean="0"/>
              <a:t>war</a:t>
            </a:r>
            <a:r>
              <a:rPr lang="da-DK" sz="1200" baseline="0" dirty="0" smtClean="0"/>
              <a:t> </a:t>
            </a:r>
            <a:r>
              <a:rPr lang="da-DK" sz="1200" baseline="0" dirty="0" err="1" smtClean="0"/>
              <a:t>history</a:t>
            </a:r>
            <a:r>
              <a:rPr lang="da-DK" sz="1200" baseline="0" dirty="0" smtClean="0"/>
              <a:t> in English. The </a:t>
            </a:r>
            <a:r>
              <a:rPr lang="da-DK" sz="1200" baseline="0" dirty="0" err="1" smtClean="0"/>
              <a:t>misunderstanding</a:t>
            </a:r>
            <a:r>
              <a:rPr lang="da-DK" sz="1200" baseline="0" dirty="0" smtClean="0"/>
              <a:t> </a:t>
            </a:r>
            <a:r>
              <a:rPr lang="da-DK" sz="1200" baseline="0" dirty="0" err="1" smtClean="0"/>
              <a:t>here</a:t>
            </a:r>
            <a:r>
              <a:rPr lang="da-DK" sz="1200" baseline="0" dirty="0" smtClean="0"/>
              <a:t> is </a:t>
            </a:r>
            <a:r>
              <a:rPr lang="da-DK" sz="1200" baseline="0" dirty="0" err="1" smtClean="0"/>
              <a:t>that</a:t>
            </a:r>
            <a:r>
              <a:rPr lang="da-DK" sz="1200" baseline="0" dirty="0" smtClean="0"/>
              <a:t> just </a:t>
            </a:r>
            <a:r>
              <a:rPr lang="da-DK" sz="1200" baseline="0" dirty="0" err="1" smtClean="0"/>
              <a:t>because</a:t>
            </a:r>
            <a:r>
              <a:rPr lang="da-DK" sz="1200" baseline="0" dirty="0" smtClean="0"/>
              <a:t> </a:t>
            </a:r>
            <a:r>
              <a:rPr lang="da-DK" sz="1200" baseline="0" dirty="0" err="1" smtClean="0"/>
              <a:t>teaching</a:t>
            </a:r>
            <a:r>
              <a:rPr lang="da-DK" sz="1200" baseline="0" dirty="0" smtClean="0"/>
              <a:t> is in Eng, studs </a:t>
            </a:r>
            <a:r>
              <a:rPr lang="da-DK" sz="1200" baseline="0" dirty="0" err="1" smtClean="0"/>
              <a:t>will</a:t>
            </a:r>
            <a:r>
              <a:rPr lang="da-DK" sz="1200" baseline="0" dirty="0" smtClean="0"/>
              <a:t> </a:t>
            </a:r>
            <a:r>
              <a:rPr lang="da-DK" sz="1200" baseline="0" dirty="0" err="1" smtClean="0"/>
              <a:t>learn</a:t>
            </a:r>
            <a:r>
              <a:rPr lang="da-DK" sz="1200" baseline="0" dirty="0" smtClean="0"/>
              <a:t> Eng. </a:t>
            </a:r>
            <a:r>
              <a:rPr lang="da-DK" sz="1200" dirty="0" smtClean="0"/>
              <a:t>But</a:t>
            </a:r>
            <a:r>
              <a:rPr lang="da-DK" sz="1200" baseline="0" dirty="0" smtClean="0"/>
              <a:t> :</a:t>
            </a:r>
            <a:r>
              <a:rPr lang="da-DK" sz="1200" baseline="0" dirty="0" err="1" smtClean="0"/>
              <a:t>Practice</a:t>
            </a:r>
            <a:r>
              <a:rPr lang="da-DK" sz="1200" baseline="0" dirty="0" smtClean="0"/>
              <a:t> </a:t>
            </a:r>
            <a:r>
              <a:rPr lang="da-DK" sz="1200" baseline="0" dirty="0" err="1" smtClean="0"/>
              <a:t>needed</a:t>
            </a:r>
            <a:r>
              <a:rPr lang="da-DK" sz="1200" baseline="0" dirty="0" smtClean="0"/>
              <a:t> to </a:t>
            </a:r>
            <a:r>
              <a:rPr lang="da-DK" sz="1200" baseline="0" dirty="0" err="1" smtClean="0"/>
              <a:t>maintain</a:t>
            </a:r>
            <a:r>
              <a:rPr lang="da-DK" sz="1200" baseline="0" dirty="0" smtClean="0"/>
              <a:t> </a:t>
            </a:r>
            <a:r>
              <a:rPr lang="da-DK" sz="1200" baseline="0" dirty="0" err="1" smtClean="0"/>
              <a:t>language</a:t>
            </a:r>
            <a:r>
              <a:rPr lang="da-DK" sz="1200" baseline="0" dirty="0" smtClean="0"/>
              <a:t> </a:t>
            </a:r>
            <a:r>
              <a:rPr lang="da-DK" sz="1200" baseline="0" dirty="0" err="1" smtClean="0"/>
              <a:t>skills</a:t>
            </a:r>
            <a:r>
              <a:rPr lang="da-DK" sz="1200" baseline="0" dirty="0" smtClean="0"/>
              <a:t>: Learn </a:t>
            </a:r>
            <a:r>
              <a:rPr lang="da-DK" sz="1200" baseline="0" dirty="0" err="1" smtClean="0"/>
              <a:t>mistakes</a:t>
            </a:r>
            <a:endParaRPr lang="da-DK" sz="1200" baseline="0" dirty="0" smtClean="0"/>
          </a:p>
          <a:p>
            <a:endParaRPr lang="da-DK" sz="1200" baseline="0" dirty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22F6BC-4F7A-E340-93EE-2548F2FFF298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657169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sz="1400" dirty="0" smtClean="0"/>
              <a:t>!)  This </a:t>
            </a:r>
            <a:r>
              <a:rPr lang="da-DK" sz="1400" dirty="0" err="1" smtClean="0"/>
              <a:t>first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challenge</a:t>
            </a:r>
            <a:r>
              <a:rPr lang="da-DK" sz="1400" baseline="0" dirty="0" smtClean="0"/>
              <a:t> is a </a:t>
            </a:r>
            <a:r>
              <a:rPr lang="da-DK" sz="1400" baseline="0" dirty="0" err="1" smtClean="0"/>
              <a:t>question</a:t>
            </a:r>
            <a:r>
              <a:rPr lang="da-DK" sz="1400" baseline="0" dirty="0" smtClean="0"/>
              <a:t> of </a:t>
            </a:r>
            <a:r>
              <a:rPr lang="da-DK" sz="1400" baseline="0" dirty="0" err="1" smtClean="0"/>
              <a:t>methodology</a:t>
            </a:r>
            <a:r>
              <a:rPr lang="da-DK" sz="1400" baseline="0" dirty="0" smtClean="0"/>
              <a:t>.</a:t>
            </a:r>
          </a:p>
          <a:p>
            <a:endParaRPr lang="da-DK" sz="1400" baseline="0" dirty="0" smtClean="0"/>
          </a:p>
          <a:p>
            <a:r>
              <a:rPr lang="da-DK" sz="1400" baseline="0" dirty="0" smtClean="0"/>
              <a:t>2) </a:t>
            </a:r>
            <a:r>
              <a:rPr lang="da-DK" sz="1400" baseline="0" dirty="0" err="1" smtClean="0"/>
              <a:t>There</a:t>
            </a:r>
            <a:r>
              <a:rPr lang="da-DK" sz="1400" baseline="0" dirty="0" smtClean="0"/>
              <a:t> is an </a:t>
            </a:r>
            <a:r>
              <a:rPr lang="da-DK" sz="1400" baseline="0" dirty="0" err="1" smtClean="0"/>
              <a:t>additional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challenge</a:t>
            </a:r>
            <a:r>
              <a:rPr lang="da-DK" sz="1400" baseline="0" dirty="0" smtClean="0"/>
              <a:t> and </a:t>
            </a:r>
            <a:r>
              <a:rPr lang="da-DK" sz="1400" baseline="0" dirty="0" err="1" smtClean="0"/>
              <a:t>that</a:t>
            </a:r>
            <a:r>
              <a:rPr lang="da-DK" sz="1400" baseline="0" dirty="0" smtClean="0"/>
              <a:t> is </a:t>
            </a:r>
            <a:r>
              <a:rPr lang="da-DK" sz="1400" baseline="0" dirty="0" err="1" smtClean="0"/>
              <a:t>that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we</a:t>
            </a:r>
            <a:r>
              <a:rPr lang="da-DK" sz="1400" baseline="0" dirty="0" smtClean="0"/>
              <a:t> as </a:t>
            </a:r>
            <a:r>
              <a:rPr lang="da-DK" sz="1400" baseline="0" dirty="0" err="1" smtClean="0"/>
              <a:t>teachers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may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tend</a:t>
            </a:r>
            <a:r>
              <a:rPr lang="da-DK" sz="1400" baseline="0" dirty="0" smtClean="0"/>
              <a:t> to </a:t>
            </a:r>
            <a:r>
              <a:rPr lang="da-DK" sz="1400" baseline="0" dirty="0" err="1" smtClean="0"/>
              <a:t>feel</a:t>
            </a:r>
            <a:r>
              <a:rPr lang="da-DK" sz="1400" baseline="0" dirty="0" smtClean="0"/>
              <a:t> more </a:t>
            </a:r>
            <a:r>
              <a:rPr lang="da-DK" sz="1400" baseline="0" dirty="0" err="1" smtClean="0"/>
              <a:t>comfortable</a:t>
            </a:r>
            <a:r>
              <a:rPr lang="da-DK" sz="1400" baseline="0" dirty="0" smtClean="0"/>
              <a:t> with single </a:t>
            </a:r>
            <a:r>
              <a:rPr lang="da-DK" sz="1400" baseline="0" dirty="0" err="1" smtClean="0"/>
              <a:t>subjecti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teaching</a:t>
            </a:r>
            <a:r>
              <a:rPr lang="da-DK" sz="1400" baseline="0" dirty="0" smtClean="0"/>
              <a:t>. </a:t>
            </a:r>
          </a:p>
          <a:p>
            <a:r>
              <a:rPr lang="da-DK" sz="1400" baseline="0" dirty="0" err="1" smtClean="0"/>
              <a:t>Therefore</a:t>
            </a:r>
            <a:r>
              <a:rPr lang="da-DK" sz="1400" baseline="0" dirty="0" smtClean="0"/>
              <a:t> it is vital </a:t>
            </a:r>
            <a:r>
              <a:rPr lang="da-DK" sz="1400" baseline="0" dirty="0" err="1" smtClean="0"/>
              <a:t>that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we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communicate</a:t>
            </a:r>
            <a:r>
              <a:rPr lang="da-DK" sz="1400" baseline="0" dirty="0" smtClean="0"/>
              <a:t> the </a:t>
            </a:r>
            <a:r>
              <a:rPr lang="da-DK" sz="1400" baseline="0" dirty="0" err="1" smtClean="0"/>
              <a:t>benefits</a:t>
            </a:r>
            <a:r>
              <a:rPr lang="da-DK" sz="1400" baseline="0" dirty="0" smtClean="0"/>
              <a:t> of </a:t>
            </a:r>
            <a:r>
              <a:rPr lang="da-DK" sz="1400" baseline="0" dirty="0" err="1" smtClean="0"/>
              <a:t>interdisciplinary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approaches</a:t>
            </a:r>
            <a:r>
              <a:rPr lang="da-DK" sz="1400" baseline="0" dirty="0" smtClean="0"/>
              <a:t> for </a:t>
            </a:r>
            <a:r>
              <a:rPr lang="da-DK" sz="1400" baseline="0" dirty="0" err="1" smtClean="0"/>
              <a:t>syudents</a:t>
            </a:r>
            <a:r>
              <a:rPr lang="da-DK" sz="1400" baseline="0" dirty="0" smtClean="0"/>
              <a:t> and </a:t>
            </a:r>
            <a:r>
              <a:rPr lang="da-DK" sz="1400" baseline="0" dirty="0" err="1" smtClean="0"/>
              <a:t>teachers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alike</a:t>
            </a:r>
            <a:r>
              <a:rPr lang="da-DK" sz="1400" baseline="0" dirty="0" smtClean="0"/>
              <a:t>.</a:t>
            </a:r>
            <a:endParaRPr lang="da-DK" sz="1400" dirty="0" smtClean="0"/>
          </a:p>
          <a:p>
            <a:endParaRPr lang="da-DK" sz="1400" dirty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22F6BC-4F7A-E340-93EE-2548F2FFF298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991492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sz="1400" dirty="0" smtClean="0"/>
              <a:t>Eg1) TEWTS &amp; </a:t>
            </a:r>
            <a:r>
              <a:rPr lang="da-DK" sz="1400" dirty="0" err="1" smtClean="0"/>
              <a:t>sandtable</a:t>
            </a:r>
            <a:r>
              <a:rPr lang="da-DK" sz="1400" dirty="0" smtClean="0"/>
              <a:t> ex run</a:t>
            </a:r>
            <a:r>
              <a:rPr lang="da-DK" sz="1400" baseline="0" dirty="0" smtClean="0"/>
              <a:t> in Eng with </a:t>
            </a:r>
            <a:r>
              <a:rPr lang="da-DK" sz="1400" baseline="0" dirty="0" err="1" smtClean="0"/>
              <a:t>instructors</a:t>
            </a:r>
            <a:r>
              <a:rPr lang="da-DK" sz="1400" baseline="0" dirty="0" smtClean="0"/>
              <a:t> from </a:t>
            </a:r>
            <a:r>
              <a:rPr lang="da-DK" sz="1400" baseline="0" dirty="0" err="1" smtClean="0"/>
              <a:t>tactcs</a:t>
            </a:r>
            <a:r>
              <a:rPr lang="da-DK" sz="1400" baseline="0" dirty="0" smtClean="0"/>
              <a:t>, </a:t>
            </a:r>
            <a:r>
              <a:rPr lang="da-DK" sz="1400" baseline="0" dirty="0" err="1" smtClean="0"/>
              <a:t>Leadership</a:t>
            </a:r>
            <a:r>
              <a:rPr lang="da-DK" sz="1400" baseline="0" dirty="0" smtClean="0"/>
              <a:t> &amp;  Eng enables studs to link </a:t>
            </a:r>
            <a:r>
              <a:rPr lang="da-DK" sz="1400" baseline="0" dirty="0" err="1" smtClean="0"/>
              <a:t>their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skills</a:t>
            </a:r>
            <a:r>
              <a:rPr lang="da-DK" sz="1400" baseline="0" dirty="0" smtClean="0"/>
              <a:t> &amp; </a:t>
            </a:r>
            <a:r>
              <a:rPr lang="da-DK" sz="1400" baseline="0" dirty="0" err="1" smtClean="0"/>
              <a:t>knowledge</a:t>
            </a:r>
            <a:r>
              <a:rPr lang="da-DK" sz="1400" baseline="0" dirty="0" smtClean="0"/>
              <a:t>, so the </a:t>
            </a:r>
            <a:r>
              <a:rPr lang="da-DK" sz="1400" baseline="0" dirty="0" err="1" smtClean="0"/>
              <a:t>entire</a:t>
            </a:r>
            <a:r>
              <a:rPr lang="da-DK" sz="1400" baseline="0" dirty="0" smtClean="0"/>
              <a:t> curriculum </a:t>
            </a:r>
            <a:r>
              <a:rPr lang="da-DK" sz="1400" baseline="0" dirty="0" err="1" smtClean="0"/>
              <a:t>becomes</a:t>
            </a:r>
            <a:r>
              <a:rPr lang="da-DK" sz="1400" baseline="0" dirty="0" smtClean="0"/>
              <a:t> more relevant.</a:t>
            </a:r>
          </a:p>
          <a:p>
            <a:endParaRPr lang="da-DK" sz="1400" baseline="0" dirty="0" smtClean="0"/>
          </a:p>
          <a:p>
            <a:r>
              <a:rPr lang="da-DK" sz="1400" baseline="0" dirty="0" smtClean="0"/>
              <a:t>Eg 2)Pl </a:t>
            </a:r>
            <a:r>
              <a:rPr lang="da-DK" sz="1400" baseline="0" dirty="0" err="1" smtClean="0"/>
              <a:t>Cmdrs</a:t>
            </a:r>
            <a:r>
              <a:rPr lang="da-DK" sz="1400" baseline="0" dirty="0" smtClean="0"/>
              <a:t> have to </a:t>
            </a:r>
            <a:r>
              <a:rPr lang="da-DK" sz="1400" baseline="0" dirty="0" err="1" smtClean="0"/>
              <a:t>integrate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their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tactical</a:t>
            </a:r>
            <a:r>
              <a:rPr lang="da-DK" sz="1400" baseline="0" dirty="0" smtClean="0"/>
              <a:t>, </a:t>
            </a:r>
            <a:r>
              <a:rPr lang="da-DK" sz="1400" baseline="0" dirty="0" err="1" smtClean="0"/>
              <a:t>leadership</a:t>
            </a:r>
            <a:r>
              <a:rPr lang="da-DK" sz="1400" baseline="0" dirty="0" smtClean="0"/>
              <a:t> &amp; </a:t>
            </a:r>
            <a:r>
              <a:rPr lang="da-DK" sz="1400" baseline="0" dirty="0" err="1" smtClean="0"/>
              <a:t>communication</a:t>
            </a:r>
            <a:r>
              <a:rPr lang="da-DK" sz="1400" baseline="0" dirty="0" smtClean="0"/>
              <a:t>  </a:t>
            </a:r>
            <a:r>
              <a:rPr lang="da-DK" sz="1400" baseline="0" dirty="0" err="1" smtClean="0"/>
              <a:t>skills</a:t>
            </a:r>
            <a:r>
              <a:rPr lang="da-DK" sz="1400" baseline="0" dirty="0" smtClean="0"/>
              <a:t>. </a:t>
            </a:r>
          </a:p>
          <a:p>
            <a:endParaRPr lang="da-DK" sz="1400" baseline="0" dirty="0" smtClean="0"/>
          </a:p>
          <a:p>
            <a:r>
              <a:rPr lang="da-DK" sz="1400" baseline="0" dirty="0" smtClean="0"/>
              <a:t>Motivation: Teachers </a:t>
            </a:r>
            <a:r>
              <a:rPr lang="da-DK" sz="1400" baseline="0" dirty="0" err="1" smtClean="0"/>
              <a:t>learn</a:t>
            </a:r>
            <a:r>
              <a:rPr lang="da-DK" sz="1400" baseline="0" dirty="0" smtClean="0"/>
              <a:t>, </a:t>
            </a:r>
            <a:r>
              <a:rPr lang="da-DK" sz="1400" baseline="0" dirty="0" err="1" smtClean="0"/>
              <a:t>gain</a:t>
            </a:r>
            <a:r>
              <a:rPr lang="da-DK" sz="1400" baseline="0" dirty="0" smtClean="0"/>
              <a:t> new </a:t>
            </a:r>
            <a:r>
              <a:rPr lang="da-DK" sz="1400" baseline="0" dirty="0" err="1" smtClean="0"/>
              <a:t>insights</a:t>
            </a:r>
            <a:r>
              <a:rPr lang="da-DK" sz="1400" baseline="0" dirty="0" smtClean="0"/>
              <a:t> &amp; </a:t>
            </a:r>
            <a:r>
              <a:rPr lang="da-DK" sz="1400" baseline="0" dirty="0" err="1" smtClean="0"/>
              <a:t>competencies</a:t>
            </a:r>
            <a:r>
              <a:rPr lang="da-DK" sz="1400" baseline="0" dirty="0" smtClean="0"/>
              <a:t> by  </a:t>
            </a:r>
            <a:r>
              <a:rPr lang="da-DK" sz="1400" baseline="0" dirty="0" err="1" smtClean="0"/>
              <a:t>forging</a:t>
            </a:r>
            <a:r>
              <a:rPr lang="da-DK" sz="1400" baseline="0" dirty="0" smtClean="0"/>
              <a:t>  </a:t>
            </a:r>
            <a:r>
              <a:rPr lang="da-DK" sz="1400" baseline="0" dirty="0" err="1" smtClean="0"/>
              <a:t>partnerships</a:t>
            </a:r>
            <a:r>
              <a:rPr lang="da-DK" sz="1400" baseline="0" dirty="0" smtClean="0"/>
              <a:t> with </a:t>
            </a:r>
            <a:r>
              <a:rPr lang="da-DK" sz="1400" baseline="0" dirty="0" err="1" smtClean="0"/>
              <a:t>instructors</a:t>
            </a:r>
            <a:r>
              <a:rPr lang="da-DK" sz="1400" baseline="0" dirty="0" smtClean="0"/>
              <a:t> in </a:t>
            </a:r>
            <a:r>
              <a:rPr lang="da-DK" sz="1400" baseline="0" dirty="0" err="1" smtClean="0"/>
              <a:t>other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fields</a:t>
            </a:r>
            <a:r>
              <a:rPr lang="da-DK" sz="1400" baseline="0" dirty="0" smtClean="0"/>
              <a:t>. This </a:t>
            </a:r>
            <a:r>
              <a:rPr lang="da-DK" sz="1400" baseline="0" dirty="0" err="1" smtClean="0"/>
              <a:t>makes</a:t>
            </a:r>
            <a:r>
              <a:rPr lang="da-DK" sz="1400" baseline="0" dirty="0" smtClean="0"/>
              <a:t> for a more </a:t>
            </a:r>
            <a:r>
              <a:rPr lang="da-DK" sz="1400" baseline="0" dirty="0" err="1" smtClean="0"/>
              <a:t>motivating</a:t>
            </a:r>
            <a:r>
              <a:rPr lang="da-DK" sz="1400" baseline="0" dirty="0" smtClean="0"/>
              <a:t> and </a:t>
            </a:r>
            <a:r>
              <a:rPr lang="da-DK" sz="1400" baseline="0" dirty="0" err="1" smtClean="0"/>
              <a:t>varied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work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day</a:t>
            </a:r>
            <a:r>
              <a:rPr lang="da-DK" sz="1400" baseline="0" dirty="0" smtClean="0"/>
              <a:t>.</a:t>
            </a:r>
            <a:r>
              <a:rPr lang="da-DK" sz="1400" dirty="0" smtClean="0"/>
              <a:t> and </a:t>
            </a:r>
            <a:r>
              <a:rPr lang="da-DK" sz="1400" dirty="0" err="1" smtClean="0"/>
              <a:t>build</a:t>
            </a:r>
            <a:r>
              <a:rPr lang="da-DK" sz="1400" dirty="0" smtClean="0"/>
              <a:t> </a:t>
            </a:r>
            <a:r>
              <a:rPr lang="da-DK" sz="1400" dirty="0" err="1" smtClean="0"/>
              <a:t>better</a:t>
            </a:r>
            <a:r>
              <a:rPr lang="da-DK" sz="1400" dirty="0" smtClean="0"/>
              <a:t> </a:t>
            </a:r>
            <a:r>
              <a:rPr lang="da-DK" sz="1400" dirty="0" err="1" smtClean="0"/>
              <a:t>professinal</a:t>
            </a:r>
            <a:r>
              <a:rPr lang="da-DK" sz="1400" dirty="0" smtClean="0"/>
              <a:t> relations.</a:t>
            </a:r>
            <a:endParaRPr lang="da-DK" sz="1400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22F6BC-4F7A-E340-93EE-2548F2FFF298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81975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endParaRPr lang="da-DK" dirty="0" smtClean="0"/>
          </a:p>
          <a:p>
            <a:pPr marL="0" indent="0">
              <a:buNone/>
            </a:pPr>
            <a:r>
              <a:rPr lang="da-DK" sz="1600" dirty="0" err="1" smtClean="0"/>
              <a:t>It’s</a:t>
            </a:r>
            <a:r>
              <a:rPr lang="da-DK" sz="1600" dirty="0" smtClean="0"/>
              <a:t> </a:t>
            </a:r>
            <a:r>
              <a:rPr lang="da-DK" sz="1600" dirty="0" err="1" smtClean="0"/>
              <a:t>obvious</a:t>
            </a:r>
            <a:r>
              <a:rPr lang="da-DK" sz="1600" baseline="0" dirty="0" smtClean="0"/>
              <a:t> to </a:t>
            </a:r>
            <a:r>
              <a:rPr lang="da-DK" sz="1600" baseline="0" dirty="0" err="1" smtClean="0"/>
              <a:t>us</a:t>
            </a:r>
            <a:r>
              <a:rPr lang="da-DK" sz="1600" baseline="0" dirty="0" smtClean="0"/>
              <a:t> at the RDMA </a:t>
            </a:r>
            <a:r>
              <a:rPr lang="da-DK" sz="1600" baseline="0" dirty="0" err="1" smtClean="0"/>
              <a:t>that</a:t>
            </a:r>
            <a:r>
              <a:rPr lang="da-DK" sz="1600" baseline="0" dirty="0" smtClean="0"/>
              <a:t> </a:t>
            </a:r>
            <a:r>
              <a:rPr lang="da-DK" sz="1600" baseline="0" dirty="0" err="1" smtClean="0"/>
              <a:t>interdisciplinary</a:t>
            </a:r>
            <a:r>
              <a:rPr lang="da-DK" sz="1600" baseline="0" dirty="0" smtClean="0"/>
              <a:t> </a:t>
            </a:r>
            <a:r>
              <a:rPr lang="da-DK" sz="1600" baseline="0" dirty="0" err="1" smtClean="0"/>
              <a:t>approaches</a:t>
            </a:r>
            <a:r>
              <a:rPr lang="da-DK" sz="1600" baseline="0" dirty="0" smtClean="0"/>
              <a:t> have the potential to </a:t>
            </a:r>
            <a:r>
              <a:rPr lang="da-DK" sz="1600" baseline="0" dirty="0" err="1" smtClean="0"/>
              <a:t>enhance</a:t>
            </a:r>
            <a:r>
              <a:rPr lang="da-DK" sz="1600" baseline="0" dirty="0" smtClean="0"/>
              <a:t> </a:t>
            </a:r>
            <a:r>
              <a:rPr lang="da-DK" sz="1600" baseline="0" dirty="0" err="1" smtClean="0"/>
              <a:t>our</a:t>
            </a:r>
            <a:r>
              <a:rPr lang="da-DK" sz="1600" baseline="0" dirty="0" smtClean="0"/>
              <a:t> </a:t>
            </a:r>
            <a:r>
              <a:rPr lang="da-DK" sz="1600" baseline="0" dirty="0" err="1" smtClean="0"/>
              <a:t>entire</a:t>
            </a:r>
            <a:r>
              <a:rPr lang="da-DK" sz="1600" baseline="0" dirty="0" smtClean="0"/>
              <a:t> </a:t>
            </a:r>
            <a:r>
              <a:rPr lang="da-DK" sz="1600" baseline="0" dirty="0" err="1" smtClean="0"/>
              <a:t>training</a:t>
            </a:r>
            <a:r>
              <a:rPr lang="da-DK" sz="1600" baseline="0" dirty="0" smtClean="0"/>
              <a:t> programme, but </a:t>
            </a:r>
            <a:r>
              <a:rPr lang="da-DK" sz="1600" baseline="0" dirty="0" err="1" smtClean="0"/>
              <a:t>we</a:t>
            </a:r>
            <a:r>
              <a:rPr lang="da-DK" sz="1600" baseline="0" dirty="0" smtClean="0"/>
              <a:t> </a:t>
            </a:r>
            <a:r>
              <a:rPr lang="da-DK" sz="1600" baseline="0" dirty="0" err="1" smtClean="0"/>
              <a:t>also</a:t>
            </a:r>
            <a:r>
              <a:rPr lang="da-DK" sz="1600" baseline="0" dirty="0" smtClean="0"/>
              <a:t> </a:t>
            </a:r>
            <a:r>
              <a:rPr lang="da-DK" sz="1600" baseline="0" dirty="0" err="1" smtClean="0"/>
              <a:t>need</a:t>
            </a:r>
            <a:r>
              <a:rPr lang="da-DK" sz="1600" baseline="0" dirty="0" smtClean="0"/>
              <a:t> to </a:t>
            </a:r>
            <a:r>
              <a:rPr lang="da-DK" sz="1600" baseline="0" dirty="0" err="1" smtClean="0"/>
              <a:t>be</a:t>
            </a:r>
            <a:r>
              <a:rPr lang="da-DK" sz="1600" baseline="0" dirty="0" smtClean="0"/>
              <a:t> </a:t>
            </a:r>
            <a:r>
              <a:rPr lang="da-DK" sz="1600" baseline="0" dirty="0" err="1" smtClean="0"/>
              <a:t>aware</a:t>
            </a:r>
            <a:r>
              <a:rPr lang="da-DK" sz="1600" baseline="0" dirty="0" smtClean="0"/>
              <a:t> </a:t>
            </a:r>
            <a:r>
              <a:rPr lang="da-DK" sz="1600" baseline="0" dirty="0" err="1" smtClean="0"/>
              <a:t>that</a:t>
            </a:r>
            <a:r>
              <a:rPr lang="da-DK" sz="1600" baseline="0" dirty="0" smtClean="0"/>
              <a:t> </a:t>
            </a:r>
            <a:r>
              <a:rPr lang="da-DK" sz="1600" baseline="0" dirty="0" err="1" smtClean="0"/>
              <a:t>means</a:t>
            </a:r>
            <a:r>
              <a:rPr lang="da-DK" sz="1600" baseline="0" dirty="0" smtClean="0"/>
              <a:t> organising </a:t>
            </a:r>
            <a:r>
              <a:rPr lang="da-DK" sz="1600" baseline="0" dirty="0" err="1" smtClean="0"/>
              <a:t>preparation</a:t>
            </a:r>
            <a:r>
              <a:rPr lang="da-DK" sz="1600" baseline="0" dirty="0" smtClean="0"/>
              <a:t> and </a:t>
            </a:r>
            <a:r>
              <a:rPr lang="da-DK" sz="1600" baseline="0" dirty="0" err="1" smtClean="0"/>
              <a:t>course</a:t>
            </a:r>
            <a:r>
              <a:rPr lang="da-DK" sz="1600" baseline="0" dirty="0" smtClean="0"/>
              <a:t> design in new </a:t>
            </a:r>
            <a:r>
              <a:rPr lang="da-DK" sz="1600" baseline="0" dirty="0" err="1" smtClean="0"/>
              <a:t>ways</a:t>
            </a:r>
            <a:endParaRPr lang="da-DK" sz="1600" dirty="0" smtClean="0"/>
          </a:p>
          <a:p>
            <a:pPr marL="228600" indent="-228600">
              <a:buAutoNum type="arabicParenR"/>
            </a:pPr>
            <a:endParaRPr lang="da-DK" sz="1600" dirty="0" smtClean="0"/>
          </a:p>
          <a:p>
            <a:pPr marL="228600" indent="-228600">
              <a:buAutoNum type="arabicParenR"/>
            </a:pPr>
            <a:endParaRPr lang="da-DK" sz="1600" dirty="0" smtClean="0"/>
          </a:p>
          <a:p>
            <a:pPr marL="228600" indent="-228600">
              <a:buAutoNum type="arabicParenR"/>
            </a:pPr>
            <a:r>
              <a:rPr lang="da-DK" sz="1600" dirty="0" err="1" smtClean="0"/>
              <a:t>Require</a:t>
            </a:r>
            <a:r>
              <a:rPr lang="da-DK" sz="1600" dirty="0" smtClean="0"/>
              <a:t> </a:t>
            </a:r>
            <a:r>
              <a:rPr lang="da-DK" sz="1600" dirty="0" err="1" smtClean="0"/>
              <a:t>close</a:t>
            </a:r>
            <a:r>
              <a:rPr lang="da-DK" sz="1600" dirty="0" smtClean="0"/>
              <a:t> </a:t>
            </a:r>
            <a:r>
              <a:rPr lang="da-DK" sz="1600" dirty="0" err="1" smtClean="0"/>
              <a:t>coordination</a:t>
            </a:r>
            <a:r>
              <a:rPr lang="da-DK" sz="1600" baseline="0" dirty="0" smtClean="0"/>
              <a:t> &amp; </a:t>
            </a:r>
            <a:r>
              <a:rPr lang="da-DK" sz="1600" baseline="0" dirty="0" err="1" smtClean="0"/>
              <a:t>prep</a:t>
            </a:r>
            <a:r>
              <a:rPr lang="da-DK" sz="1600" baseline="0" dirty="0" smtClean="0"/>
              <a:t> with </a:t>
            </a:r>
            <a:r>
              <a:rPr lang="da-DK" sz="1600" baseline="0" dirty="0" err="1" smtClean="0"/>
              <a:t>others</a:t>
            </a:r>
            <a:r>
              <a:rPr lang="da-DK" sz="1600" baseline="0" dirty="0" smtClean="0"/>
              <a:t>. </a:t>
            </a:r>
            <a:r>
              <a:rPr lang="da-DK" sz="1600" baseline="0" dirty="0" err="1" smtClean="0"/>
              <a:t>Takes</a:t>
            </a:r>
            <a:r>
              <a:rPr lang="da-DK" sz="1600" baseline="0" dirty="0" smtClean="0"/>
              <a:t> time . </a:t>
            </a:r>
            <a:br>
              <a:rPr lang="da-DK" sz="1600" baseline="0" dirty="0" smtClean="0"/>
            </a:br>
            <a:endParaRPr lang="da-DK" sz="1600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 baseline="0" dirty="0" smtClean="0"/>
              <a:t>2&amp;3) </a:t>
            </a:r>
            <a:r>
              <a:rPr lang="da-DK" sz="1600" baseline="0" dirty="0" err="1" smtClean="0"/>
              <a:t>content</a:t>
            </a:r>
            <a:r>
              <a:rPr lang="da-DK" sz="1600" baseline="0" dirty="0" smtClean="0"/>
              <a:t> curriculum is not </a:t>
            </a:r>
            <a:r>
              <a:rPr lang="da-DK" sz="1600" baseline="0" dirty="0" err="1" smtClean="0"/>
              <a:t>enough</a:t>
            </a:r>
            <a:r>
              <a:rPr lang="da-DK" sz="1600" baseline="0" dirty="0" smtClean="0"/>
              <a:t>. RDMA </a:t>
            </a:r>
            <a:r>
              <a:rPr lang="da-DK" sz="1600" dirty="0" smtClean="0"/>
              <a:t>Workshops </a:t>
            </a:r>
            <a:r>
              <a:rPr lang="da-DK" sz="1600" dirty="0" err="1" smtClean="0"/>
              <a:t>are</a:t>
            </a:r>
            <a:r>
              <a:rPr lang="da-DK" sz="1600" dirty="0" smtClean="0"/>
              <a:t> </a:t>
            </a:r>
            <a:r>
              <a:rPr lang="da-DK" sz="1600" dirty="0" err="1" smtClean="0"/>
              <a:t>now</a:t>
            </a:r>
            <a:r>
              <a:rPr lang="da-DK" sz="1600" dirty="0" smtClean="0"/>
              <a:t> held on </a:t>
            </a:r>
            <a:r>
              <a:rPr lang="da-DK" sz="1600" dirty="0" err="1" smtClean="0"/>
              <a:t>knowledge</a:t>
            </a:r>
            <a:r>
              <a:rPr lang="da-DK" sz="1600" baseline="0" dirty="0" smtClean="0"/>
              <a:t> </a:t>
            </a:r>
            <a:r>
              <a:rPr lang="da-DK" sz="1600" baseline="0" dirty="0" err="1" smtClean="0"/>
              <a:t>mapping</a:t>
            </a:r>
            <a:r>
              <a:rPr lang="da-DK" sz="1600" baseline="0" dirty="0" smtClean="0"/>
              <a:t> </a:t>
            </a:r>
            <a:r>
              <a:rPr lang="da-DK" sz="1600" dirty="0" err="1" smtClean="0"/>
              <a:t>techniques</a:t>
            </a:r>
            <a:r>
              <a:rPr lang="da-DK" sz="1600" dirty="0" smtClean="0"/>
              <a:t> ,</a:t>
            </a:r>
            <a:r>
              <a:rPr lang="da-DK" sz="1600" baseline="0" dirty="0" smtClean="0"/>
              <a:t> </a:t>
            </a:r>
            <a:r>
              <a:rPr lang="da-DK" sz="1600" dirty="0" err="1" smtClean="0"/>
              <a:t>critical</a:t>
            </a:r>
            <a:r>
              <a:rPr lang="da-DK" sz="1600" dirty="0" smtClean="0"/>
              <a:t> </a:t>
            </a:r>
            <a:r>
              <a:rPr lang="da-DK" sz="1600" dirty="0" err="1" smtClean="0"/>
              <a:t>thinking</a:t>
            </a:r>
            <a:r>
              <a:rPr lang="da-DK" sz="1600" dirty="0" smtClean="0"/>
              <a:t>, </a:t>
            </a:r>
            <a:r>
              <a:rPr lang="da-DK" sz="1600" dirty="0" err="1" smtClean="0"/>
              <a:t>effective</a:t>
            </a:r>
            <a:r>
              <a:rPr lang="da-DK" sz="1600" dirty="0" smtClean="0"/>
              <a:t> </a:t>
            </a:r>
            <a:r>
              <a:rPr lang="da-DK" sz="1600" dirty="0" err="1" smtClean="0"/>
              <a:t>reading</a:t>
            </a:r>
            <a:r>
              <a:rPr lang="da-DK" sz="1600" dirty="0" smtClean="0"/>
              <a:t> and note-</a:t>
            </a:r>
            <a:r>
              <a:rPr lang="da-DK" sz="1600" dirty="0" err="1" smtClean="0"/>
              <a:t>taking</a:t>
            </a:r>
            <a:r>
              <a:rPr lang="da-DK" sz="1600" dirty="0" smtClean="0"/>
              <a:t> </a:t>
            </a:r>
            <a:r>
              <a:rPr lang="da-DK" sz="1600" dirty="0" err="1" smtClean="0"/>
              <a:t>strategies</a:t>
            </a:r>
            <a:r>
              <a:rPr lang="da-DK" sz="1600" dirty="0" smtClean="0"/>
              <a:t>. </a:t>
            </a:r>
            <a:endParaRPr lang="da-DK" sz="1600" baseline="0" dirty="0" smtClean="0"/>
          </a:p>
          <a:p>
            <a:pPr marL="0" indent="0">
              <a:buNone/>
            </a:pPr>
            <a:endParaRPr lang="da-DK" sz="1600" baseline="0" dirty="0" smtClean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22F6BC-4F7A-E340-93EE-2548F2FFF298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529266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sz="1400" dirty="0" err="1" smtClean="0"/>
              <a:t>interdiscipliarity</a:t>
            </a:r>
            <a:r>
              <a:rPr lang="da-DK" sz="1400" dirty="0" smtClean="0"/>
              <a:t> is not </a:t>
            </a:r>
            <a:r>
              <a:rPr lang="da-DK" sz="1400" dirty="0" err="1" smtClean="0"/>
              <a:t>easy</a:t>
            </a:r>
            <a:r>
              <a:rPr lang="da-DK" sz="1400" dirty="0" smtClean="0"/>
              <a:t>, </a:t>
            </a:r>
            <a:r>
              <a:rPr lang="da-DK" sz="1400" dirty="0" err="1" smtClean="0"/>
              <a:t>it’s</a:t>
            </a:r>
            <a:r>
              <a:rPr lang="da-DK" sz="1400" dirty="0" smtClean="0"/>
              <a:t> not </a:t>
            </a:r>
            <a:r>
              <a:rPr lang="da-DK" sz="1400" dirty="0" err="1" smtClean="0"/>
              <a:t>workable</a:t>
            </a:r>
            <a:r>
              <a:rPr lang="da-DK" sz="1400" baseline="0" dirty="0" smtClean="0"/>
              <a:t> all the time, but </a:t>
            </a:r>
            <a:r>
              <a:rPr lang="da-DK" sz="1400" baseline="0" dirty="0" err="1" smtClean="0"/>
              <a:t>my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experience</a:t>
            </a:r>
            <a:r>
              <a:rPr lang="da-DK" sz="1400" baseline="0" dirty="0" smtClean="0"/>
              <a:t> is </a:t>
            </a:r>
            <a:r>
              <a:rPr lang="da-DK" sz="1400" baseline="0" dirty="0" err="1" smtClean="0"/>
              <a:t>that</a:t>
            </a:r>
            <a:r>
              <a:rPr lang="da-DK" sz="1400" baseline="0" dirty="0" smtClean="0"/>
              <a:t> it </a:t>
            </a:r>
            <a:r>
              <a:rPr lang="da-DK" sz="1400" baseline="0" dirty="0" err="1" smtClean="0"/>
              <a:t>does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work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well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if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you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adhere</a:t>
            </a:r>
            <a:r>
              <a:rPr lang="da-DK" sz="1400" baseline="0" dirty="0" smtClean="0"/>
              <a:t> to a </a:t>
            </a:r>
            <a:r>
              <a:rPr lang="da-DK" sz="1400" baseline="0" dirty="0" err="1" smtClean="0"/>
              <a:t>few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ground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rules</a:t>
            </a:r>
            <a:r>
              <a:rPr lang="da-DK" sz="1400" baseline="0" dirty="0" smtClean="0"/>
              <a:t>.</a:t>
            </a:r>
          </a:p>
          <a:p>
            <a:pPr marL="0" indent="0">
              <a:buNone/>
            </a:pPr>
            <a:endParaRPr lang="da-DK" sz="1400" baseline="0" dirty="0" smtClean="0"/>
          </a:p>
          <a:p>
            <a:r>
              <a:rPr lang="da-DK" sz="1400" dirty="0" err="1" smtClean="0"/>
              <a:t>Where</a:t>
            </a:r>
            <a:r>
              <a:rPr lang="da-DK" sz="1400" dirty="0" smtClean="0"/>
              <a:t> </a:t>
            </a:r>
            <a:r>
              <a:rPr lang="da-DK" sz="1400" dirty="0" err="1" smtClean="0"/>
              <a:t>basic</a:t>
            </a:r>
            <a:r>
              <a:rPr lang="da-DK" sz="1400" dirty="0" smtClean="0"/>
              <a:t> </a:t>
            </a:r>
            <a:r>
              <a:rPr lang="da-DK" sz="1400" dirty="0" err="1" smtClean="0"/>
              <a:t>skills</a:t>
            </a:r>
            <a:r>
              <a:rPr lang="da-DK" sz="1400" dirty="0" smtClean="0"/>
              <a:t> and </a:t>
            </a:r>
            <a:r>
              <a:rPr lang="da-DK" sz="1400" dirty="0" err="1" smtClean="0"/>
              <a:t>knowledge</a:t>
            </a:r>
            <a:r>
              <a:rPr lang="da-DK" sz="1400" dirty="0" smtClean="0"/>
              <a:t> </a:t>
            </a:r>
            <a:r>
              <a:rPr lang="da-DK" sz="1400" dirty="0" err="1" smtClean="0"/>
              <a:t>are</a:t>
            </a:r>
            <a:r>
              <a:rPr lang="da-DK" sz="1400" dirty="0" smtClean="0"/>
              <a:t> </a:t>
            </a:r>
            <a:r>
              <a:rPr lang="da-DK" sz="1400" dirty="0" err="1" smtClean="0"/>
              <a:t>well-established</a:t>
            </a:r>
            <a:r>
              <a:rPr lang="da-DK" sz="1400" dirty="0" smtClean="0"/>
              <a:t> </a:t>
            </a:r>
          </a:p>
          <a:p>
            <a:r>
              <a:rPr lang="da-DK" sz="1400" dirty="0" smtClean="0"/>
              <a:t/>
            </a:r>
            <a:br>
              <a:rPr lang="da-DK" sz="1400" dirty="0" smtClean="0"/>
            </a:br>
            <a:r>
              <a:rPr lang="da-DK" sz="1400" dirty="0" smtClean="0"/>
              <a:t>Mono-</a:t>
            </a:r>
            <a:r>
              <a:rPr lang="da-DK" sz="1400" dirty="0" err="1" smtClean="0"/>
              <a:t>disciplinary</a:t>
            </a:r>
            <a:r>
              <a:rPr lang="da-DK" sz="1400" dirty="0" smtClean="0"/>
              <a:t> English </a:t>
            </a:r>
            <a:r>
              <a:rPr lang="da-DK" sz="1400" dirty="0" err="1" smtClean="0"/>
              <a:t>training</a:t>
            </a:r>
            <a:r>
              <a:rPr lang="da-DK" sz="1400" dirty="0" smtClean="0"/>
              <a:t> must </a:t>
            </a:r>
            <a:r>
              <a:rPr lang="da-DK" sz="1400" dirty="0" err="1" smtClean="0"/>
              <a:t>be</a:t>
            </a:r>
            <a:r>
              <a:rPr lang="da-DK" sz="1400" dirty="0" smtClean="0"/>
              <a:t> run </a:t>
            </a:r>
            <a:r>
              <a:rPr lang="da-DK" sz="1400" dirty="0" err="1" smtClean="0"/>
              <a:t>alongside</a:t>
            </a:r>
            <a:r>
              <a:rPr lang="da-DK" sz="1400" dirty="0" smtClean="0"/>
              <a:t> </a:t>
            </a:r>
            <a:r>
              <a:rPr lang="da-DK" sz="1400" dirty="0" err="1" smtClean="0"/>
              <a:t>interdisciplinary</a:t>
            </a:r>
            <a:r>
              <a:rPr lang="da-DK" sz="1400" dirty="0" smtClean="0"/>
              <a:t> </a:t>
            </a:r>
            <a:r>
              <a:rPr lang="da-DK" sz="1400" dirty="0" err="1" smtClean="0"/>
              <a:t>modules</a:t>
            </a:r>
            <a:r>
              <a:rPr lang="da-DK" sz="1400" dirty="0" smtClean="0"/>
              <a:t> to </a:t>
            </a:r>
            <a:r>
              <a:rPr lang="da-DK" sz="1400" dirty="0" err="1" smtClean="0"/>
              <a:t>build</a:t>
            </a:r>
            <a:r>
              <a:rPr lang="da-DK" sz="1400" dirty="0" smtClean="0"/>
              <a:t> and </a:t>
            </a:r>
            <a:r>
              <a:rPr lang="da-DK" sz="1400" dirty="0" err="1" smtClean="0"/>
              <a:t>maintain</a:t>
            </a:r>
            <a:r>
              <a:rPr lang="da-DK" sz="1400" dirty="0" smtClean="0"/>
              <a:t> a </a:t>
            </a:r>
            <a:r>
              <a:rPr lang="da-DK" sz="1400" dirty="0" err="1" smtClean="0"/>
              <a:t>sufficiently</a:t>
            </a:r>
            <a:r>
              <a:rPr lang="da-DK" sz="1400" dirty="0" smtClean="0"/>
              <a:t> </a:t>
            </a:r>
            <a:r>
              <a:rPr lang="da-DK" sz="1400" dirty="0" err="1" smtClean="0"/>
              <a:t>high</a:t>
            </a:r>
            <a:r>
              <a:rPr lang="da-DK" sz="1400" dirty="0" smtClean="0"/>
              <a:t> base </a:t>
            </a:r>
            <a:r>
              <a:rPr lang="da-DK" sz="1400" dirty="0" err="1" smtClean="0"/>
              <a:t>level</a:t>
            </a:r>
            <a:endParaRPr lang="da-DK" sz="1400" dirty="0" smtClean="0"/>
          </a:p>
          <a:p>
            <a:pPr marL="0" indent="0">
              <a:buNone/>
            </a:pPr>
            <a:r>
              <a:rPr lang="da-DK" sz="1400" dirty="0" smtClean="0"/>
              <a:t/>
            </a:r>
            <a:br>
              <a:rPr lang="da-DK" sz="1400" dirty="0" smtClean="0"/>
            </a:br>
            <a:r>
              <a:rPr lang="da-DK" sz="1400" dirty="0" err="1" smtClean="0"/>
              <a:t>Where</a:t>
            </a:r>
            <a:r>
              <a:rPr lang="da-DK" sz="1400" dirty="0" smtClean="0"/>
              <a:t> </a:t>
            </a:r>
            <a:r>
              <a:rPr lang="da-DK" sz="1400" dirty="0" err="1" smtClean="0"/>
              <a:t>there</a:t>
            </a:r>
            <a:r>
              <a:rPr lang="da-DK" sz="1400" dirty="0" smtClean="0"/>
              <a:t> is a relevant </a:t>
            </a:r>
            <a:r>
              <a:rPr lang="da-DK" sz="1400" dirty="0" err="1" smtClean="0"/>
              <a:t>reason</a:t>
            </a:r>
            <a:r>
              <a:rPr lang="da-DK" sz="1400" dirty="0" smtClean="0"/>
              <a:t> for </a:t>
            </a:r>
            <a:r>
              <a:rPr lang="da-DK" sz="1400" dirty="0" err="1" smtClean="0"/>
              <a:t>integrating</a:t>
            </a:r>
            <a:r>
              <a:rPr lang="da-DK" sz="1400" dirty="0" smtClean="0"/>
              <a:t> </a:t>
            </a:r>
            <a:r>
              <a:rPr lang="da-DK" sz="1400" dirty="0" err="1" smtClean="0"/>
              <a:t>disciplines</a:t>
            </a:r>
            <a:r>
              <a:rPr lang="da-DK" sz="1400" dirty="0" smtClean="0"/>
              <a:t>,</a:t>
            </a:r>
            <a:r>
              <a:rPr lang="da-DK" sz="1400" baseline="0" dirty="0" smtClean="0"/>
              <a:t> for ex </a:t>
            </a:r>
            <a:r>
              <a:rPr lang="da-DK" sz="1400" baseline="0" dirty="0" err="1" smtClean="0"/>
              <a:t>because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you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want</a:t>
            </a:r>
            <a:r>
              <a:rPr lang="da-DK" sz="1400" baseline="0" dirty="0" smtClean="0"/>
              <a:t> to </a:t>
            </a:r>
            <a:r>
              <a:rPr lang="da-DK" sz="1400" baseline="0" dirty="0" err="1" smtClean="0"/>
              <a:t>create</a:t>
            </a:r>
            <a:r>
              <a:rPr lang="da-DK" sz="1400" baseline="0" dirty="0" smtClean="0"/>
              <a:t> a more </a:t>
            </a:r>
            <a:r>
              <a:rPr lang="da-DK" sz="1400" baseline="0" dirty="0" err="1" smtClean="0"/>
              <a:t>realistic</a:t>
            </a:r>
            <a:r>
              <a:rPr lang="da-DK" sz="1400" baseline="0" dirty="0" smtClean="0"/>
              <a:t> or </a:t>
            </a:r>
            <a:r>
              <a:rPr lang="da-DK" sz="1400" baseline="0" dirty="0" err="1" smtClean="0"/>
              <a:t>motivating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learning</a:t>
            </a:r>
            <a:r>
              <a:rPr lang="da-DK" sz="1400" baseline="0" dirty="0" smtClean="0"/>
              <a:t> situation</a:t>
            </a:r>
          </a:p>
          <a:p>
            <a:endParaRPr lang="da-DK" sz="1400" dirty="0" smtClean="0"/>
          </a:p>
          <a:p>
            <a:r>
              <a:rPr lang="da-DK" sz="1400" dirty="0" err="1" smtClean="0"/>
              <a:t>Well-structured</a:t>
            </a:r>
            <a:r>
              <a:rPr lang="da-DK" sz="1400" dirty="0" smtClean="0"/>
              <a:t> situations (eg. </a:t>
            </a:r>
            <a:r>
              <a:rPr lang="da-DK" sz="1400" dirty="0" err="1" smtClean="0"/>
              <a:t>Sandex</a:t>
            </a:r>
            <a:r>
              <a:rPr lang="da-DK" sz="1400" dirty="0" smtClean="0"/>
              <a:t>) </a:t>
            </a:r>
            <a:r>
              <a:rPr lang="da-DK" sz="1400" dirty="0" err="1" smtClean="0"/>
              <a:t>make</a:t>
            </a:r>
            <a:r>
              <a:rPr lang="da-DK" sz="1400" dirty="0" smtClean="0"/>
              <a:t>  </a:t>
            </a:r>
            <a:r>
              <a:rPr lang="da-DK" sz="1400" dirty="0" err="1" smtClean="0"/>
              <a:t>knowledge</a:t>
            </a:r>
            <a:r>
              <a:rPr lang="da-DK" sz="1400" dirty="0" smtClean="0"/>
              <a:t> transfer </a:t>
            </a:r>
            <a:r>
              <a:rPr lang="da-DK" sz="1400" dirty="0" err="1" smtClean="0"/>
              <a:t>easier</a:t>
            </a:r>
            <a:endParaRPr lang="da-DK" sz="1400" dirty="0" smtClean="0"/>
          </a:p>
          <a:p>
            <a:pPr marL="0" indent="0">
              <a:buNone/>
            </a:pPr>
            <a:endParaRPr lang="da-DK" sz="1400" baseline="0" dirty="0" smtClean="0"/>
          </a:p>
          <a:p>
            <a:pPr marL="0" indent="0">
              <a:buNone/>
            </a:pPr>
            <a:endParaRPr lang="da-DK" sz="1400" dirty="0" smtClean="0"/>
          </a:p>
          <a:p>
            <a:pPr marL="0" indent="0">
              <a:buNone/>
            </a:pPr>
            <a:endParaRPr lang="da-DK" sz="1400" dirty="0" smtClean="0"/>
          </a:p>
          <a:p>
            <a:pPr marL="228600" indent="-228600">
              <a:buAutoNum type="arabicParenR"/>
            </a:pPr>
            <a:endParaRPr lang="da-DK" sz="1400" dirty="0" smtClean="0"/>
          </a:p>
          <a:p>
            <a:pPr marL="0" indent="0">
              <a:buNone/>
            </a:pPr>
            <a:endParaRPr lang="da-DK" sz="1400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22F6BC-4F7A-E340-93EE-2548F2FFF298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446095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sz="1400" dirty="0" smtClean="0"/>
              <a:t>Studs </a:t>
            </a:r>
            <a:r>
              <a:rPr lang="da-DK" sz="1400" dirty="0" err="1" smtClean="0"/>
              <a:t>report</a:t>
            </a:r>
            <a:r>
              <a:rPr lang="da-DK" sz="1400" dirty="0" smtClean="0"/>
              <a:t> </a:t>
            </a:r>
            <a:r>
              <a:rPr lang="da-DK" sz="1400" dirty="0" err="1" smtClean="0"/>
              <a:t>that</a:t>
            </a:r>
            <a:r>
              <a:rPr lang="da-DK" sz="1400" dirty="0" smtClean="0"/>
              <a:t> </a:t>
            </a:r>
            <a:r>
              <a:rPr lang="da-DK" sz="1400" dirty="0" err="1" smtClean="0"/>
              <a:t>they</a:t>
            </a:r>
            <a:r>
              <a:rPr lang="da-DK" sz="1400" dirty="0" smtClean="0"/>
              <a:t> find </a:t>
            </a:r>
            <a:r>
              <a:rPr lang="da-DK" sz="1400" dirty="0" err="1" smtClean="0"/>
              <a:t>this</a:t>
            </a:r>
            <a:r>
              <a:rPr lang="da-DK" sz="1400" dirty="0" smtClean="0"/>
              <a:t> </a:t>
            </a:r>
            <a:r>
              <a:rPr lang="da-DK" sz="1400" dirty="0" err="1" smtClean="0"/>
              <a:t>tewt</a:t>
            </a:r>
            <a:r>
              <a:rPr lang="da-DK" sz="1400" dirty="0" smtClean="0"/>
              <a:t> </a:t>
            </a:r>
            <a:r>
              <a:rPr lang="da-DK" sz="1400" dirty="0" err="1" smtClean="0"/>
              <a:t>highly</a:t>
            </a:r>
            <a:r>
              <a:rPr lang="da-DK" sz="1400" dirty="0" smtClean="0"/>
              <a:t> </a:t>
            </a:r>
            <a:r>
              <a:rPr lang="da-DK" sz="1400" dirty="0" err="1" smtClean="0"/>
              <a:t>valuable</a:t>
            </a:r>
            <a:r>
              <a:rPr lang="da-DK" sz="1400" baseline="0" dirty="0" smtClean="0"/>
              <a:t> and </a:t>
            </a:r>
            <a:r>
              <a:rPr lang="da-DK" sz="1400" baseline="0" dirty="0" err="1" smtClean="0"/>
              <a:t>they’d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like</a:t>
            </a:r>
            <a:r>
              <a:rPr lang="da-DK" sz="1400" baseline="0" dirty="0" smtClean="0"/>
              <a:t> ,</a:t>
            </a:r>
            <a:r>
              <a:rPr lang="da-DK" sz="1400" baseline="0" dirty="0" err="1" smtClean="0"/>
              <a:t>ore</a:t>
            </a:r>
            <a:r>
              <a:rPr lang="da-DK" sz="1400" baseline="0" dirty="0" smtClean="0"/>
              <a:t> of </a:t>
            </a:r>
            <a:r>
              <a:rPr lang="da-DK" sz="1400" baseline="0" dirty="0" err="1" smtClean="0"/>
              <a:t>them</a:t>
            </a:r>
            <a:r>
              <a:rPr lang="da-DK" sz="1400" baseline="0" dirty="0" smtClean="0"/>
              <a:t>.</a:t>
            </a:r>
            <a:endParaRPr lang="da-DK" sz="1400" dirty="0" smtClean="0"/>
          </a:p>
          <a:p>
            <a:pPr marL="0" indent="0">
              <a:buNone/>
            </a:pPr>
            <a:endParaRPr lang="da-DK" sz="1400" dirty="0" smtClean="0"/>
          </a:p>
          <a:p>
            <a:pPr marL="0" indent="0">
              <a:buNone/>
            </a:pPr>
            <a:r>
              <a:rPr lang="da-DK" sz="1400" dirty="0" smtClean="0"/>
              <a:t>EVT: Link-up</a:t>
            </a:r>
            <a:r>
              <a:rPr lang="da-DK" sz="1400" baseline="0" dirty="0" smtClean="0"/>
              <a:t> with </a:t>
            </a:r>
            <a:r>
              <a:rPr lang="da-DK" sz="1400" baseline="0" dirty="0" err="1" smtClean="0"/>
              <a:t>Leadership-development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off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rather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than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tactics</a:t>
            </a:r>
            <a:r>
              <a:rPr lang="da-DK" sz="1400" baseline="0" dirty="0" smtClean="0"/>
              <a:t> </a:t>
            </a:r>
            <a:r>
              <a:rPr lang="da-DK" sz="1400" baseline="0" dirty="0" err="1" smtClean="0"/>
              <a:t>teachers</a:t>
            </a:r>
            <a:r>
              <a:rPr lang="da-DK" sz="1400" baseline="0" dirty="0" smtClean="0"/>
              <a:t>.</a:t>
            </a:r>
          </a:p>
          <a:p>
            <a:pPr marL="0" indent="0">
              <a:buNone/>
            </a:pPr>
            <a:endParaRPr lang="da-DK" sz="1600" baseline="0" dirty="0" smtClean="0"/>
          </a:p>
          <a:p>
            <a:pPr marL="228600" indent="-228600">
              <a:buAutoNum type="arabicParenR"/>
            </a:pPr>
            <a:endParaRPr lang="da-DK" sz="1600" baseline="0" dirty="0" smtClean="0"/>
          </a:p>
          <a:p>
            <a:pPr marL="228600" indent="-228600">
              <a:buAutoNum type="arabicParenR"/>
            </a:pPr>
            <a:endParaRPr lang="da-DK" sz="1600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22F6BC-4F7A-E340-93EE-2548F2FFF298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62560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1508860"/>
          </a:xfrm>
        </p:spPr>
        <p:txBody>
          <a:bodyPr>
            <a:normAutofit fontScale="90000"/>
          </a:bodyPr>
          <a:lstStyle/>
          <a:p>
            <a:r>
              <a:rPr lang="da-DK" dirty="0" err="1" smtClean="0">
                <a:solidFill>
                  <a:srgbClr val="000090"/>
                </a:solidFill>
              </a:rPr>
              <a:t>Interdisciplinary</a:t>
            </a:r>
            <a:r>
              <a:rPr lang="da-DK" dirty="0" smtClean="0">
                <a:solidFill>
                  <a:srgbClr val="000090"/>
                </a:solidFill>
              </a:rPr>
              <a:t> </a:t>
            </a:r>
            <a:r>
              <a:rPr lang="da-DK" dirty="0" err="1" smtClean="0">
                <a:solidFill>
                  <a:srgbClr val="000090"/>
                </a:solidFill>
              </a:rPr>
              <a:t>partnerships</a:t>
            </a:r>
            <a:r>
              <a:rPr lang="da-DK" dirty="0" smtClean="0">
                <a:solidFill>
                  <a:srgbClr val="000090"/>
                </a:solidFill>
              </a:rPr>
              <a:t> at the Royal Danish </a:t>
            </a:r>
            <a:r>
              <a:rPr lang="da-DK" dirty="0" err="1" smtClean="0">
                <a:solidFill>
                  <a:srgbClr val="000090"/>
                </a:solidFill>
              </a:rPr>
              <a:t>Military</a:t>
            </a:r>
            <a:r>
              <a:rPr lang="da-DK" dirty="0" smtClean="0">
                <a:solidFill>
                  <a:srgbClr val="000090"/>
                </a:solidFill>
              </a:rPr>
              <a:t> Academy</a:t>
            </a:r>
            <a:br>
              <a:rPr lang="da-DK" dirty="0" smtClean="0">
                <a:solidFill>
                  <a:srgbClr val="000090"/>
                </a:solidFill>
              </a:rPr>
            </a:br>
            <a:r>
              <a:rPr lang="da-DK" sz="2000" dirty="0" err="1" smtClean="0">
                <a:solidFill>
                  <a:schemeClr val="accent2"/>
                </a:solidFill>
              </a:rPr>
              <a:t>Lynda</a:t>
            </a:r>
            <a:r>
              <a:rPr lang="da-DK" sz="2000" dirty="0" smtClean="0">
                <a:solidFill>
                  <a:schemeClr val="accent2"/>
                </a:solidFill>
              </a:rPr>
              <a:t> W. Hansen,</a:t>
            </a:r>
            <a:r>
              <a:rPr lang="da-DK" sz="2000" dirty="0">
                <a:solidFill>
                  <a:schemeClr val="accent2"/>
                </a:solidFill>
              </a:rPr>
              <a:t> </a:t>
            </a:r>
            <a:r>
              <a:rPr lang="da-DK" sz="2000" dirty="0" smtClean="0">
                <a:solidFill>
                  <a:schemeClr val="accent2"/>
                </a:solidFill>
              </a:rPr>
              <a:t>Head of Language Department</a:t>
            </a:r>
            <a:endParaRPr lang="da-DK" sz="2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59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>
                <a:solidFill>
                  <a:srgbClr val="000090"/>
                </a:solidFill>
              </a:rPr>
              <a:t>Example</a:t>
            </a:r>
            <a:r>
              <a:rPr lang="da-DK" dirty="0" smtClean="0">
                <a:solidFill>
                  <a:srgbClr val="000090"/>
                </a:solidFill>
              </a:rPr>
              <a:t>: </a:t>
            </a:r>
            <a:r>
              <a:rPr lang="da-DK" dirty="0" err="1" smtClean="0">
                <a:solidFill>
                  <a:srgbClr val="000090"/>
                </a:solidFill>
              </a:rPr>
              <a:t>Skills</a:t>
            </a:r>
            <a:r>
              <a:rPr lang="da-DK" dirty="0" smtClean="0">
                <a:solidFill>
                  <a:srgbClr val="000090"/>
                </a:solidFill>
              </a:rPr>
              <a:t> integration </a:t>
            </a:r>
            <a:r>
              <a:rPr lang="da-DK" dirty="0" err="1">
                <a:solidFill>
                  <a:srgbClr val="000090"/>
                </a:solidFill>
              </a:rPr>
              <a:t>m</a:t>
            </a:r>
            <a:r>
              <a:rPr lang="da-DK" dirty="0" err="1" smtClean="0">
                <a:solidFill>
                  <a:srgbClr val="000090"/>
                </a:solidFill>
              </a:rPr>
              <a:t>odule</a:t>
            </a:r>
            <a:r>
              <a:rPr lang="da-DK" dirty="0" smtClean="0">
                <a:solidFill>
                  <a:srgbClr val="000090"/>
                </a:solidFill>
              </a:rPr>
              <a:t> 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a-DK" sz="2400" dirty="0" smtClean="0"/>
              <a:t>A 3-week Afghanistan COIN Scenario</a:t>
            </a:r>
            <a:r>
              <a:rPr lang="da-DK" sz="2400" dirty="0"/>
              <a:t> </a:t>
            </a:r>
            <a:r>
              <a:rPr lang="da-DK" sz="2400" dirty="0" err="1" smtClean="0"/>
              <a:t>involving</a:t>
            </a:r>
            <a:r>
              <a:rPr lang="da-DK" sz="2400" dirty="0" smtClean="0"/>
              <a:t> all 5 </a:t>
            </a:r>
            <a:r>
              <a:rPr lang="da-DK" sz="2400" dirty="0" err="1" smtClean="0"/>
              <a:t>departments</a:t>
            </a:r>
            <a:r>
              <a:rPr lang="da-DK" sz="2400" dirty="0" smtClean="0"/>
              <a:t> and </a:t>
            </a:r>
            <a:r>
              <a:rPr lang="da-DK" sz="2400" dirty="0" err="1" smtClean="0"/>
              <a:t>cadets</a:t>
            </a:r>
            <a:r>
              <a:rPr lang="da-DK" sz="2400" dirty="0" smtClean="0"/>
              <a:t> </a:t>
            </a:r>
            <a:r>
              <a:rPr lang="da-DK" sz="2400" dirty="0" err="1" smtClean="0"/>
              <a:t>organised</a:t>
            </a:r>
            <a:r>
              <a:rPr lang="da-DK" sz="2400" dirty="0" smtClean="0"/>
              <a:t> in O-</a:t>
            </a:r>
            <a:r>
              <a:rPr lang="da-DK" sz="2400" dirty="0" err="1" smtClean="0"/>
              <a:t>groups</a:t>
            </a:r>
            <a:endParaRPr lang="da-DK" sz="2400" dirty="0" smtClean="0"/>
          </a:p>
          <a:p>
            <a:r>
              <a:rPr lang="da-DK" sz="2400" dirty="0" err="1" smtClean="0"/>
              <a:t>Preparation</a:t>
            </a:r>
            <a:r>
              <a:rPr lang="da-DK" sz="2400" dirty="0" smtClean="0"/>
              <a:t> via </a:t>
            </a:r>
            <a:r>
              <a:rPr lang="da-DK" sz="2400" dirty="0"/>
              <a:t>single-</a:t>
            </a:r>
            <a:r>
              <a:rPr lang="da-DK" sz="2400" dirty="0" err="1" smtClean="0"/>
              <a:t>subject</a:t>
            </a:r>
            <a:r>
              <a:rPr lang="da-DK" sz="2400" dirty="0" smtClean="0"/>
              <a:t> </a:t>
            </a:r>
            <a:r>
              <a:rPr lang="da-DK" sz="2400" dirty="0" err="1" smtClean="0"/>
              <a:t>teaching</a:t>
            </a:r>
            <a:r>
              <a:rPr lang="da-DK" sz="2400" dirty="0" smtClean="0"/>
              <a:t> and </a:t>
            </a:r>
            <a:r>
              <a:rPr lang="da-DK" sz="2400" dirty="0" err="1" smtClean="0"/>
              <a:t>self-study</a:t>
            </a:r>
            <a:r>
              <a:rPr lang="da-DK" sz="2400" dirty="0" smtClean="0"/>
              <a:t> </a:t>
            </a:r>
          </a:p>
          <a:p>
            <a:r>
              <a:rPr lang="da-DK" sz="2400" dirty="0" err="1" smtClean="0"/>
              <a:t>Cadets</a:t>
            </a:r>
            <a:r>
              <a:rPr lang="da-DK" sz="2400" dirty="0" smtClean="0"/>
              <a:t> </a:t>
            </a:r>
            <a:r>
              <a:rPr lang="da-DK" sz="2400" dirty="0" err="1" smtClean="0"/>
              <a:t>prepare</a:t>
            </a:r>
            <a:r>
              <a:rPr lang="da-DK" sz="2400" dirty="0" smtClean="0"/>
              <a:t> and deliver a series of </a:t>
            </a:r>
            <a:r>
              <a:rPr lang="da-DK" sz="2400" dirty="0" err="1" smtClean="0"/>
              <a:t>presentations</a:t>
            </a:r>
            <a:r>
              <a:rPr lang="da-DK" sz="2400" dirty="0" smtClean="0"/>
              <a:t> in English and </a:t>
            </a:r>
            <a:r>
              <a:rPr lang="da-DK" sz="2400" dirty="0" err="1" smtClean="0"/>
              <a:t>receive</a:t>
            </a:r>
            <a:r>
              <a:rPr lang="da-DK" sz="2400" dirty="0" smtClean="0"/>
              <a:t> </a:t>
            </a:r>
            <a:r>
              <a:rPr lang="da-DK" sz="2400" dirty="0"/>
              <a:t>feedback from </a:t>
            </a:r>
            <a:r>
              <a:rPr lang="da-DK" sz="2400" dirty="0" err="1"/>
              <a:t>lecturers</a:t>
            </a:r>
            <a:r>
              <a:rPr lang="da-DK" sz="2400" dirty="0"/>
              <a:t> from </a:t>
            </a:r>
            <a:r>
              <a:rPr lang="da-DK" sz="2400" dirty="0" err="1"/>
              <a:t>across</a:t>
            </a:r>
            <a:r>
              <a:rPr lang="da-DK" sz="2400" dirty="0"/>
              <a:t> the </a:t>
            </a:r>
            <a:r>
              <a:rPr lang="da-DK" sz="2400" dirty="0" err="1" smtClean="0"/>
              <a:t>faculty</a:t>
            </a:r>
            <a:r>
              <a:rPr lang="da-DK" sz="2400" dirty="0"/>
              <a:t> </a:t>
            </a:r>
            <a:endParaRPr lang="da-DK" sz="2400" dirty="0" smtClean="0"/>
          </a:p>
          <a:p>
            <a:r>
              <a:rPr lang="da-DK" sz="2400" dirty="0" err="1" smtClean="0"/>
              <a:t>Interdisciplinarity</a:t>
            </a:r>
            <a:r>
              <a:rPr lang="da-DK" sz="2400" dirty="0" smtClean="0"/>
              <a:t> </a:t>
            </a:r>
            <a:r>
              <a:rPr lang="da-DK" sz="2400" dirty="0" err="1" smtClean="0"/>
              <a:t>peaks</a:t>
            </a:r>
            <a:r>
              <a:rPr lang="da-DK" sz="2400" dirty="0" smtClean="0"/>
              <a:t> with </a:t>
            </a:r>
            <a:r>
              <a:rPr lang="da-DK" sz="2400" dirty="0" err="1" smtClean="0"/>
              <a:t>issue</a:t>
            </a:r>
            <a:r>
              <a:rPr lang="da-DK" sz="2400" dirty="0" smtClean="0"/>
              <a:t> of </a:t>
            </a:r>
            <a:r>
              <a:rPr lang="da-DK" sz="2400" dirty="0" err="1" smtClean="0"/>
              <a:t>orders</a:t>
            </a:r>
            <a:r>
              <a:rPr lang="da-DK" sz="2400" dirty="0" smtClean="0"/>
              <a:t>, </a:t>
            </a:r>
            <a:r>
              <a:rPr lang="da-DK" sz="2400" dirty="0" err="1" smtClean="0"/>
              <a:t>followed</a:t>
            </a:r>
            <a:r>
              <a:rPr lang="da-DK" sz="2400" dirty="0" smtClean="0"/>
              <a:t> by a 45-min Q &amp; A session</a:t>
            </a:r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33506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0" y="1981200"/>
            <a:ext cx="7556313" cy="4144963"/>
          </a:xfrm>
        </p:spPr>
        <p:txBody>
          <a:bodyPr>
            <a:noAutofit/>
          </a:bodyPr>
          <a:lstStyle/>
          <a:p>
            <a:endParaRPr lang="da-DK" sz="1200" dirty="0"/>
          </a:p>
        </p:txBody>
      </p:sp>
    </p:spTree>
    <p:extLst>
      <p:ext uri="{BB962C8B-B14F-4D97-AF65-F5344CB8AC3E}">
        <p14:creationId xmlns:p14="http://schemas.microsoft.com/office/powerpoint/2010/main" val="4064385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>
                <a:solidFill>
                  <a:srgbClr val="000090"/>
                </a:solidFill>
              </a:rPr>
              <a:t>Example</a:t>
            </a:r>
            <a:r>
              <a:rPr lang="da-DK" dirty="0">
                <a:solidFill>
                  <a:srgbClr val="000090"/>
                </a:solidFill>
              </a:rPr>
              <a:t>: </a:t>
            </a:r>
            <a:r>
              <a:rPr lang="da-DK" dirty="0" err="1" smtClean="0">
                <a:solidFill>
                  <a:srgbClr val="000090"/>
                </a:solidFill>
              </a:rPr>
              <a:t>Military</a:t>
            </a:r>
            <a:r>
              <a:rPr lang="da-DK" dirty="0" smtClean="0">
                <a:solidFill>
                  <a:srgbClr val="000090"/>
                </a:solidFill>
              </a:rPr>
              <a:t> </a:t>
            </a:r>
            <a:r>
              <a:rPr lang="da-DK" dirty="0" err="1" smtClean="0">
                <a:solidFill>
                  <a:srgbClr val="000090"/>
                </a:solidFill>
              </a:rPr>
              <a:t>physical</a:t>
            </a:r>
            <a:r>
              <a:rPr lang="da-DK" dirty="0" smtClean="0">
                <a:solidFill>
                  <a:srgbClr val="000090"/>
                </a:solidFill>
              </a:rPr>
              <a:t> </a:t>
            </a:r>
            <a:r>
              <a:rPr lang="da-DK" dirty="0" err="1" smtClean="0">
                <a:solidFill>
                  <a:srgbClr val="000090"/>
                </a:solidFill>
              </a:rPr>
              <a:t>training</a:t>
            </a:r>
            <a:r>
              <a:rPr lang="da-DK" dirty="0" smtClean="0">
                <a:solidFill>
                  <a:srgbClr val="000090"/>
                </a:solidFill>
              </a:rPr>
              <a:t>, English and </a:t>
            </a:r>
            <a:r>
              <a:rPr lang="da-DK" dirty="0" err="1" smtClean="0">
                <a:solidFill>
                  <a:srgbClr val="000090"/>
                </a:solidFill>
              </a:rPr>
              <a:t>work-related</a:t>
            </a:r>
            <a:r>
              <a:rPr lang="da-DK" dirty="0" smtClean="0">
                <a:solidFill>
                  <a:srgbClr val="000090"/>
                </a:solidFill>
              </a:rPr>
              <a:t> stress</a:t>
            </a:r>
            <a:endParaRPr lang="da-DK" dirty="0">
              <a:solidFill>
                <a:srgbClr val="000090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a-DK" sz="2400" dirty="0" smtClean="0">
                <a:solidFill>
                  <a:schemeClr val="tx1"/>
                </a:solidFill>
              </a:rPr>
              <a:t>Half-</a:t>
            </a:r>
            <a:r>
              <a:rPr lang="da-DK" sz="2400" dirty="0" err="1" smtClean="0">
                <a:solidFill>
                  <a:schemeClr val="tx1"/>
                </a:solidFill>
              </a:rPr>
              <a:t>day</a:t>
            </a:r>
            <a:r>
              <a:rPr lang="da-DK" sz="2400" dirty="0" smtClean="0">
                <a:solidFill>
                  <a:schemeClr val="tx1"/>
                </a:solidFill>
              </a:rPr>
              <a:t> workshop </a:t>
            </a:r>
            <a:r>
              <a:rPr lang="da-DK" sz="2400" dirty="0" err="1" smtClean="0">
                <a:solidFill>
                  <a:schemeClr val="tx1"/>
                </a:solidFill>
              </a:rPr>
              <a:t>designed</a:t>
            </a:r>
            <a:r>
              <a:rPr lang="da-DK" sz="2400" dirty="0" smtClean="0">
                <a:solidFill>
                  <a:schemeClr val="tx1"/>
                </a:solidFill>
              </a:rPr>
              <a:t> to </a:t>
            </a:r>
          </a:p>
          <a:p>
            <a:pPr marL="685800" lvl="1" indent="-457200">
              <a:buFont typeface="+mj-lt"/>
              <a:buAutoNum type="arabicPeriod"/>
            </a:pPr>
            <a:r>
              <a:rPr lang="da-DK" sz="2000" dirty="0" smtClean="0">
                <a:solidFill>
                  <a:schemeClr val="tx1"/>
                </a:solidFill>
              </a:rPr>
              <a:t>give students a </a:t>
            </a:r>
            <a:r>
              <a:rPr lang="da-DK" sz="2000" dirty="0" err="1" smtClean="0">
                <a:solidFill>
                  <a:schemeClr val="tx1"/>
                </a:solidFill>
              </a:rPr>
              <a:t>theoretical</a:t>
            </a:r>
            <a:r>
              <a:rPr lang="da-DK" sz="2000" dirty="0" smtClean="0">
                <a:solidFill>
                  <a:schemeClr val="tx1"/>
                </a:solidFill>
              </a:rPr>
              <a:t> </a:t>
            </a:r>
            <a:r>
              <a:rPr lang="da-DK" sz="2000" dirty="0" err="1" smtClean="0">
                <a:solidFill>
                  <a:schemeClr val="tx1"/>
                </a:solidFill>
              </a:rPr>
              <a:t>understanding</a:t>
            </a:r>
            <a:r>
              <a:rPr lang="da-DK" sz="2000" dirty="0" smtClean="0">
                <a:solidFill>
                  <a:schemeClr val="tx1"/>
                </a:solidFill>
              </a:rPr>
              <a:t> of stress and a chance to </a:t>
            </a:r>
            <a:r>
              <a:rPr lang="da-DK" sz="2000" dirty="0" err="1" smtClean="0">
                <a:solidFill>
                  <a:schemeClr val="tx1"/>
                </a:solidFill>
              </a:rPr>
              <a:t>develop</a:t>
            </a:r>
            <a:r>
              <a:rPr lang="da-DK" sz="2000" dirty="0" smtClean="0">
                <a:solidFill>
                  <a:schemeClr val="tx1"/>
                </a:solidFill>
              </a:rPr>
              <a:t> </a:t>
            </a:r>
            <a:r>
              <a:rPr lang="da-DK" sz="2000" dirty="0" err="1" smtClean="0">
                <a:solidFill>
                  <a:schemeClr val="tx1"/>
                </a:solidFill>
              </a:rPr>
              <a:t>personal</a:t>
            </a:r>
            <a:r>
              <a:rPr lang="da-DK" sz="2000" dirty="0" smtClean="0">
                <a:solidFill>
                  <a:schemeClr val="tx1"/>
                </a:solidFill>
              </a:rPr>
              <a:t> </a:t>
            </a:r>
            <a:r>
              <a:rPr lang="da-DK" sz="2000" dirty="0" err="1" smtClean="0">
                <a:solidFill>
                  <a:schemeClr val="tx1"/>
                </a:solidFill>
              </a:rPr>
              <a:t>coping</a:t>
            </a:r>
            <a:r>
              <a:rPr lang="da-DK" sz="2000" dirty="0" smtClean="0">
                <a:solidFill>
                  <a:schemeClr val="tx1"/>
                </a:solidFill>
              </a:rPr>
              <a:t> </a:t>
            </a:r>
            <a:r>
              <a:rPr lang="da-DK" sz="2000" dirty="0" err="1" smtClean="0">
                <a:solidFill>
                  <a:schemeClr val="tx1"/>
                </a:solidFill>
              </a:rPr>
              <a:t>strategies</a:t>
            </a:r>
            <a:endParaRPr lang="da-DK" sz="2000" dirty="0" smtClean="0">
              <a:solidFill>
                <a:schemeClr val="tx1"/>
              </a:solidFill>
            </a:endParaRPr>
          </a:p>
          <a:p>
            <a:pPr marL="685800" lvl="1" indent="-457200">
              <a:buFont typeface="+mj-lt"/>
              <a:buAutoNum type="arabicPeriod"/>
            </a:pPr>
            <a:r>
              <a:rPr lang="da-DK" sz="2000" dirty="0" err="1">
                <a:solidFill>
                  <a:srgbClr val="000000"/>
                </a:solidFill>
              </a:rPr>
              <a:t>d</a:t>
            </a:r>
            <a:r>
              <a:rPr lang="da-DK" sz="2000" dirty="0" err="1" smtClean="0">
                <a:solidFill>
                  <a:srgbClr val="000000"/>
                </a:solidFill>
              </a:rPr>
              <a:t>evelop</a:t>
            </a:r>
            <a:r>
              <a:rPr lang="da-DK" sz="2000" dirty="0" smtClean="0">
                <a:solidFill>
                  <a:srgbClr val="000000"/>
                </a:solidFill>
              </a:rPr>
              <a:t> students </a:t>
            </a:r>
            <a:r>
              <a:rPr lang="da-DK" sz="2000" dirty="0" err="1" smtClean="0">
                <a:solidFill>
                  <a:srgbClr val="000000"/>
                </a:solidFill>
              </a:rPr>
              <a:t>ability</a:t>
            </a:r>
            <a:r>
              <a:rPr lang="da-DK" sz="2000" dirty="0" smtClean="0">
                <a:solidFill>
                  <a:srgbClr val="000000"/>
                </a:solidFill>
              </a:rPr>
              <a:t> to </a:t>
            </a:r>
            <a:r>
              <a:rPr lang="da-DK" sz="2000" dirty="0" err="1" smtClean="0">
                <a:solidFill>
                  <a:srgbClr val="000000"/>
                </a:solidFill>
              </a:rPr>
              <a:t>discuss</a:t>
            </a:r>
            <a:r>
              <a:rPr lang="da-DK" sz="2000" dirty="0" smtClean="0">
                <a:solidFill>
                  <a:srgbClr val="000000"/>
                </a:solidFill>
              </a:rPr>
              <a:t> </a:t>
            </a:r>
            <a:r>
              <a:rPr lang="da-DK" sz="2000" dirty="0" err="1" smtClean="0">
                <a:solidFill>
                  <a:srgbClr val="000000"/>
                </a:solidFill>
              </a:rPr>
              <a:t>personal</a:t>
            </a:r>
            <a:r>
              <a:rPr lang="da-DK" sz="2000" dirty="0" smtClean="0">
                <a:solidFill>
                  <a:srgbClr val="000000"/>
                </a:solidFill>
              </a:rPr>
              <a:t> and </a:t>
            </a:r>
            <a:r>
              <a:rPr lang="da-DK" sz="2000" dirty="0" err="1" smtClean="0">
                <a:solidFill>
                  <a:srgbClr val="000000"/>
                </a:solidFill>
              </a:rPr>
              <a:t>work-related</a:t>
            </a:r>
            <a:r>
              <a:rPr lang="da-DK" sz="2000" dirty="0" smtClean="0">
                <a:solidFill>
                  <a:srgbClr val="000000"/>
                </a:solidFill>
              </a:rPr>
              <a:t> </a:t>
            </a:r>
            <a:r>
              <a:rPr lang="da-DK" sz="2000" dirty="0" err="1" smtClean="0">
                <a:solidFill>
                  <a:srgbClr val="000000"/>
                </a:solidFill>
              </a:rPr>
              <a:t>issues</a:t>
            </a:r>
            <a:r>
              <a:rPr lang="da-DK" sz="2000" dirty="0" smtClean="0">
                <a:solidFill>
                  <a:srgbClr val="000000"/>
                </a:solidFill>
              </a:rPr>
              <a:t> in English</a:t>
            </a:r>
          </a:p>
          <a:p>
            <a:r>
              <a:rPr lang="da-DK" sz="2400" dirty="0" smtClean="0">
                <a:solidFill>
                  <a:srgbClr val="000000"/>
                </a:solidFill>
              </a:rPr>
              <a:t>English </a:t>
            </a:r>
            <a:r>
              <a:rPr lang="da-DK" sz="2400" dirty="0" err="1" smtClean="0">
                <a:solidFill>
                  <a:srgbClr val="000000"/>
                </a:solidFill>
              </a:rPr>
              <a:t>training</a:t>
            </a:r>
            <a:r>
              <a:rPr lang="da-DK" sz="2400" dirty="0" smtClean="0">
                <a:solidFill>
                  <a:srgbClr val="000000"/>
                </a:solidFill>
              </a:rPr>
              <a:t> </a:t>
            </a:r>
            <a:r>
              <a:rPr lang="da-DK" sz="2400" dirty="0" err="1" smtClean="0">
                <a:solidFill>
                  <a:srgbClr val="000000"/>
                </a:solidFill>
              </a:rPr>
              <a:t>materials</a:t>
            </a:r>
            <a:r>
              <a:rPr lang="da-DK" sz="2400" dirty="0" smtClean="0">
                <a:solidFill>
                  <a:srgbClr val="000000"/>
                </a:solidFill>
              </a:rPr>
              <a:t>: film and </a:t>
            </a:r>
            <a:r>
              <a:rPr lang="da-DK" sz="2400" dirty="0" err="1" smtClean="0">
                <a:solidFill>
                  <a:srgbClr val="000000"/>
                </a:solidFill>
              </a:rPr>
              <a:t>article</a:t>
            </a:r>
            <a:endParaRPr lang="da-DK" sz="2400" dirty="0" smtClean="0">
              <a:solidFill>
                <a:srgbClr val="000000"/>
              </a:solidFill>
            </a:endParaRPr>
          </a:p>
          <a:p>
            <a:r>
              <a:rPr lang="da-DK" sz="2400" dirty="0" smtClean="0">
                <a:solidFill>
                  <a:srgbClr val="000000"/>
                </a:solidFill>
              </a:rPr>
              <a:t>English </a:t>
            </a:r>
            <a:r>
              <a:rPr lang="da-DK" sz="2400" dirty="0" err="1" smtClean="0">
                <a:solidFill>
                  <a:srgbClr val="000000"/>
                </a:solidFill>
              </a:rPr>
              <a:t>teacher</a:t>
            </a:r>
            <a:r>
              <a:rPr lang="da-DK" sz="2400" dirty="0" smtClean="0">
                <a:solidFill>
                  <a:srgbClr val="000000"/>
                </a:solidFill>
              </a:rPr>
              <a:t> </a:t>
            </a:r>
            <a:r>
              <a:rPr lang="da-DK" sz="2400" dirty="0" err="1" smtClean="0">
                <a:solidFill>
                  <a:srgbClr val="000000"/>
                </a:solidFill>
              </a:rPr>
              <a:t>helps</a:t>
            </a:r>
            <a:r>
              <a:rPr lang="da-DK" sz="2400" dirty="0" smtClean="0">
                <a:solidFill>
                  <a:srgbClr val="000000"/>
                </a:solidFill>
              </a:rPr>
              <a:t> PE </a:t>
            </a:r>
            <a:r>
              <a:rPr lang="da-DK" sz="2400" dirty="0" err="1" smtClean="0">
                <a:solidFill>
                  <a:srgbClr val="000000"/>
                </a:solidFill>
              </a:rPr>
              <a:t>teacher</a:t>
            </a:r>
            <a:r>
              <a:rPr lang="da-DK" sz="2400" dirty="0" smtClean="0">
                <a:solidFill>
                  <a:srgbClr val="000000"/>
                </a:solidFill>
              </a:rPr>
              <a:t> </a:t>
            </a:r>
            <a:r>
              <a:rPr lang="da-DK" sz="2400" dirty="0" err="1" smtClean="0">
                <a:solidFill>
                  <a:srgbClr val="000000"/>
                </a:solidFill>
              </a:rPr>
              <a:t>prepare</a:t>
            </a:r>
            <a:r>
              <a:rPr lang="da-DK" sz="2400" dirty="0" smtClean="0">
                <a:solidFill>
                  <a:srgbClr val="000000"/>
                </a:solidFill>
              </a:rPr>
              <a:t> his </a:t>
            </a:r>
            <a:r>
              <a:rPr lang="da-DK" sz="2400" dirty="0" err="1" smtClean="0">
                <a:solidFill>
                  <a:srgbClr val="000000"/>
                </a:solidFill>
              </a:rPr>
              <a:t>expert</a:t>
            </a:r>
            <a:r>
              <a:rPr lang="da-DK" sz="2400" dirty="0" smtClean="0">
                <a:solidFill>
                  <a:srgbClr val="000000"/>
                </a:solidFill>
              </a:rPr>
              <a:t> </a:t>
            </a:r>
            <a:r>
              <a:rPr lang="da-DK" sz="2400" dirty="0" err="1" smtClean="0">
                <a:solidFill>
                  <a:srgbClr val="000000"/>
                </a:solidFill>
              </a:rPr>
              <a:t>presentation</a:t>
            </a:r>
            <a:r>
              <a:rPr lang="da-DK" sz="2400" dirty="0" smtClean="0">
                <a:solidFill>
                  <a:srgbClr val="000000"/>
                </a:solidFill>
              </a:rPr>
              <a:t> </a:t>
            </a:r>
          </a:p>
          <a:p>
            <a:r>
              <a:rPr lang="da-DK" sz="2400" dirty="0" smtClean="0">
                <a:solidFill>
                  <a:srgbClr val="000000"/>
                </a:solidFill>
              </a:rPr>
              <a:t>English </a:t>
            </a:r>
            <a:r>
              <a:rPr lang="da-DK" sz="2400" dirty="0" err="1" smtClean="0">
                <a:solidFill>
                  <a:srgbClr val="000000"/>
                </a:solidFill>
              </a:rPr>
              <a:t>teacher</a:t>
            </a:r>
            <a:r>
              <a:rPr lang="da-DK" sz="2400" dirty="0" smtClean="0">
                <a:solidFill>
                  <a:srgbClr val="000000"/>
                </a:solidFill>
              </a:rPr>
              <a:t> </a:t>
            </a:r>
            <a:r>
              <a:rPr lang="da-DK" sz="2400" dirty="0" err="1" smtClean="0">
                <a:solidFill>
                  <a:srgbClr val="000000"/>
                </a:solidFill>
              </a:rPr>
              <a:t>facilitates</a:t>
            </a:r>
            <a:r>
              <a:rPr lang="da-DK" sz="2400" dirty="0" smtClean="0">
                <a:solidFill>
                  <a:srgbClr val="000000"/>
                </a:solidFill>
              </a:rPr>
              <a:t> </a:t>
            </a:r>
            <a:r>
              <a:rPr lang="da-DK" sz="2400" dirty="0" err="1" smtClean="0">
                <a:solidFill>
                  <a:srgbClr val="000000"/>
                </a:solidFill>
              </a:rPr>
              <a:t>discussions</a:t>
            </a:r>
            <a:r>
              <a:rPr lang="da-DK" sz="2400" dirty="0" smtClean="0">
                <a:solidFill>
                  <a:srgbClr val="000000"/>
                </a:solidFill>
              </a:rPr>
              <a:t> and provides </a:t>
            </a:r>
            <a:r>
              <a:rPr lang="da-DK" sz="2400" dirty="0" err="1" smtClean="0">
                <a:solidFill>
                  <a:srgbClr val="000000"/>
                </a:solidFill>
              </a:rPr>
              <a:t>language</a:t>
            </a:r>
            <a:r>
              <a:rPr lang="da-DK" sz="2400" dirty="0" smtClean="0">
                <a:solidFill>
                  <a:srgbClr val="000000"/>
                </a:solidFill>
              </a:rPr>
              <a:t> assistance and feedback </a:t>
            </a:r>
            <a:endParaRPr lang="da-DK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680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rgbClr val="000090"/>
                </a:solidFill>
              </a:rPr>
              <a:t>Agenda</a:t>
            </a:r>
            <a:endParaRPr lang="da-DK" dirty="0">
              <a:solidFill>
                <a:srgbClr val="000090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 smtClean="0">
                <a:solidFill>
                  <a:srgbClr val="000090"/>
                </a:solidFill>
              </a:rPr>
              <a:t>Background</a:t>
            </a:r>
          </a:p>
          <a:p>
            <a:r>
              <a:rPr lang="da-DK" dirty="0" smtClean="0">
                <a:solidFill>
                  <a:srgbClr val="000090"/>
                </a:solidFill>
              </a:rPr>
              <a:t>Potential </a:t>
            </a:r>
            <a:r>
              <a:rPr lang="da-DK" dirty="0" err="1" smtClean="0">
                <a:solidFill>
                  <a:srgbClr val="000090"/>
                </a:solidFill>
              </a:rPr>
              <a:t>pitfalls</a:t>
            </a:r>
            <a:r>
              <a:rPr lang="da-DK" dirty="0" smtClean="0">
                <a:solidFill>
                  <a:srgbClr val="000090"/>
                </a:solidFill>
              </a:rPr>
              <a:t> for </a:t>
            </a:r>
            <a:r>
              <a:rPr lang="da-DK" dirty="0" err="1" smtClean="0">
                <a:solidFill>
                  <a:srgbClr val="000090"/>
                </a:solidFill>
              </a:rPr>
              <a:t>language</a:t>
            </a:r>
            <a:r>
              <a:rPr lang="da-DK" dirty="0" smtClean="0">
                <a:solidFill>
                  <a:srgbClr val="000090"/>
                </a:solidFill>
              </a:rPr>
              <a:t> </a:t>
            </a:r>
            <a:r>
              <a:rPr lang="da-DK" dirty="0" err="1" smtClean="0">
                <a:solidFill>
                  <a:srgbClr val="000090"/>
                </a:solidFill>
              </a:rPr>
              <a:t>teaching</a:t>
            </a:r>
            <a:endParaRPr lang="da-DK" dirty="0" smtClean="0">
              <a:solidFill>
                <a:srgbClr val="000090"/>
              </a:solidFill>
            </a:endParaRPr>
          </a:p>
          <a:p>
            <a:r>
              <a:rPr lang="da-DK" dirty="0" err="1" smtClean="0">
                <a:solidFill>
                  <a:srgbClr val="000090"/>
                </a:solidFill>
              </a:rPr>
              <a:t>Defining</a:t>
            </a:r>
            <a:r>
              <a:rPr lang="da-DK" dirty="0" smtClean="0">
                <a:solidFill>
                  <a:srgbClr val="000090"/>
                </a:solidFill>
              </a:rPr>
              <a:t> the </a:t>
            </a:r>
            <a:r>
              <a:rPr lang="da-DK" dirty="0" err="1" smtClean="0">
                <a:solidFill>
                  <a:srgbClr val="000090"/>
                </a:solidFill>
              </a:rPr>
              <a:t>challenge</a:t>
            </a:r>
            <a:endParaRPr lang="da-DK" dirty="0" smtClean="0">
              <a:solidFill>
                <a:srgbClr val="000090"/>
              </a:solidFill>
            </a:endParaRPr>
          </a:p>
          <a:p>
            <a:r>
              <a:rPr lang="da-DK" dirty="0">
                <a:solidFill>
                  <a:srgbClr val="000090"/>
                </a:solidFill>
              </a:rPr>
              <a:t>Potential </a:t>
            </a:r>
            <a:r>
              <a:rPr lang="da-DK" dirty="0" err="1">
                <a:solidFill>
                  <a:srgbClr val="000090"/>
                </a:solidFill>
              </a:rPr>
              <a:t>g</a:t>
            </a:r>
            <a:r>
              <a:rPr lang="da-DK" dirty="0" err="1" smtClean="0">
                <a:solidFill>
                  <a:srgbClr val="000090"/>
                </a:solidFill>
              </a:rPr>
              <a:t>ains</a:t>
            </a:r>
            <a:r>
              <a:rPr lang="da-DK" dirty="0" smtClean="0">
                <a:solidFill>
                  <a:srgbClr val="000090"/>
                </a:solidFill>
              </a:rPr>
              <a:t> </a:t>
            </a:r>
            <a:r>
              <a:rPr lang="da-DK" dirty="0">
                <a:solidFill>
                  <a:srgbClr val="000090"/>
                </a:solidFill>
              </a:rPr>
              <a:t>in </a:t>
            </a:r>
            <a:r>
              <a:rPr lang="da-DK" dirty="0" err="1">
                <a:solidFill>
                  <a:srgbClr val="000090"/>
                </a:solidFill>
              </a:rPr>
              <a:t>t</a:t>
            </a:r>
            <a:r>
              <a:rPr lang="da-DK" dirty="0" err="1" smtClean="0">
                <a:solidFill>
                  <a:srgbClr val="000090"/>
                </a:solidFill>
              </a:rPr>
              <a:t>eaching</a:t>
            </a:r>
            <a:r>
              <a:rPr lang="da-DK" dirty="0" smtClean="0">
                <a:solidFill>
                  <a:srgbClr val="000090"/>
                </a:solidFill>
              </a:rPr>
              <a:t> </a:t>
            </a:r>
            <a:r>
              <a:rPr lang="da-DK" dirty="0">
                <a:solidFill>
                  <a:srgbClr val="000090"/>
                </a:solidFill>
              </a:rPr>
              <a:t>an </a:t>
            </a:r>
            <a:r>
              <a:rPr lang="da-DK" dirty="0" err="1">
                <a:solidFill>
                  <a:srgbClr val="000090"/>
                </a:solidFill>
              </a:rPr>
              <a:t>i</a:t>
            </a:r>
            <a:r>
              <a:rPr lang="da-DK" dirty="0" err="1" smtClean="0">
                <a:solidFill>
                  <a:srgbClr val="000090"/>
                </a:solidFill>
              </a:rPr>
              <a:t>nterdisciplinary</a:t>
            </a:r>
            <a:r>
              <a:rPr lang="da-DK" dirty="0" smtClean="0">
                <a:solidFill>
                  <a:srgbClr val="000090"/>
                </a:solidFill>
              </a:rPr>
              <a:t> </a:t>
            </a:r>
            <a:r>
              <a:rPr lang="da-DK" dirty="0">
                <a:solidFill>
                  <a:srgbClr val="000090"/>
                </a:solidFill>
              </a:rPr>
              <a:t>c</a:t>
            </a:r>
            <a:r>
              <a:rPr lang="da-DK" dirty="0" smtClean="0">
                <a:solidFill>
                  <a:srgbClr val="000090"/>
                </a:solidFill>
              </a:rPr>
              <a:t>urriculum</a:t>
            </a:r>
          </a:p>
          <a:p>
            <a:r>
              <a:rPr lang="da-DK" dirty="0" smtClean="0">
                <a:solidFill>
                  <a:srgbClr val="000090"/>
                </a:solidFill>
              </a:rPr>
              <a:t>Design </a:t>
            </a:r>
            <a:r>
              <a:rPr lang="da-DK" dirty="0" err="1" smtClean="0">
                <a:solidFill>
                  <a:srgbClr val="000090"/>
                </a:solidFill>
              </a:rPr>
              <a:t>considerations</a:t>
            </a:r>
            <a:endParaRPr lang="da-DK" dirty="0" smtClean="0">
              <a:solidFill>
                <a:srgbClr val="000090"/>
              </a:solidFill>
            </a:endParaRPr>
          </a:p>
          <a:p>
            <a:r>
              <a:rPr lang="da-DK" dirty="0" err="1" smtClean="0">
                <a:solidFill>
                  <a:srgbClr val="000090"/>
                </a:solidFill>
              </a:rPr>
              <a:t>Where</a:t>
            </a:r>
            <a:r>
              <a:rPr lang="da-DK" dirty="0" smtClean="0">
                <a:solidFill>
                  <a:srgbClr val="000090"/>
                </a:solidFill>
              </a:rPr>
              <a:t> </a:t>
            </a:r>
            <a:r>
              <a:rPr lang="da-DK" dirty="0" err="1" smtClean="0">
                <a:solidFill>
                  <a:srgbClr val="000090"/>
                </a:solidFill>
              </a:rPr>
              <a:t>can</a:t>
            </a:r>
            <a:r>
              <a:rPr lang="da-DK" dirty="0" smtClean="0">
                <a:solidFill>
                  <a:srgbClr val="000090"/>
                </a:solidFill>
              </a:rPr>
              <a:t> an </a:t>
            </a:r>
            <a:r>
              <a:rPr lang="da-DK" dirty="0" err="1" smtClean="0">
                <a:solidFill>
                  <a:srgbClr val="000090"/>
                </a:solidFill>
              </a:rPr>
              <a:t>interdisciplinary</a:t>
            </a:r>
            <a:r>
              <a:rPr lang="da-DK" dirty="0" smtClean="0">
                <a:solidFill>
                  <a:srgbClr val="000090"/>
                </a:solidFill>
              </a:rPr>
              <a:t> approach </a:t>
            </a:r>
            <a:r>
              <a:rPr lang="da-DK" dirty="0" err="1" smtClean="0">
                <a:solidFill>
                  <a:srgbClr val="000090"/>
                </a:solidFill>
              </a:rPr>
              <a:t>be</a:t>
            </a:r>
            <a:r>
              <a:rPr lang="da-DK" dirty="0" smtClean="0">
                <a:solidFill>
                  <a:srgbClr val="000090"/>
                </a:solidFill>
              </a:rPr>
              <a:t> </a:t>
            </a:r>
            <a:r>
              <a:rPr lang="da-DK" dirty="0" err="1" smtClean="0">
                <a:solidFill>
                  <a:srgbClr val="000090"/>
                </a:solidFill>
              </a:rPr>
              <a:t>effective</a:t>
            </a:r>
            <a:r>
              <a:rPr lang="da-DK" dirty="0" smtClean="0">
                <a:solidFill>
                  <a:srgbClr val="000090"/>
                </a:solidFill>
              </a:rPr>
              <a:t>?</a:t>
            </a:r>
          </a:p>
          <a:p>
            <a:r>
              <a:rPr lang="da-DK" dirty="0" err="1" smtClean="0">
                <a:solidFill>
                  <a:srgbClr val="000090"/>
                </a:solidFill>
              </a:rPr>
              <a:t>Examples</a:t>
            </a:r>
            <a:r>
              <a:rPr lang="da-DK" dirty="0" smtClean="0">
                <a:solidFill>
                  <a:srgbClr val="000090"/>
                </a:solidFill>
              </a:rPr>
              <a:t> from RDMA</a:t>
            </a:r>
          </a:p>
          <a:p>
            <a:r>
              <a:rPr lang="da-DK" dirty="0" err="1" smtClean="0">
                <a:solidFill>
                  <a:srgbClr val="000090"/>
                </a:solidFill>
              </a:rPr>
              <a:t>Questions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3740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rgbClr val="000090"/>
                </a:solidFill>
              </a:rPr>
              <a:t>Background</a:t>
            </a:r>
            <a:endParaRPr lang="da-DK" dirty="0">
              <a:solidFill>
                <a:srgbClr val="000090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2400" dirty="0" smtClean="0"/>
              <a:t>From a 3-year bachelor to a 1 ½ </a:t>
            </a:r>
            <a:r>
              <a:rPr lang="da-DK" sz="2400" dirty="0" err="1" smtClean="0"/>
              <a:t>year</a:t>
            </a:r>
            <a:r>
              <a:rPr lang="da-DK" sz="2400" dirty="0" smtClean="0"/>
              <a:t> </a:t>
            </a:r>
            <a:r>
              <a:rPr lang="da-DK" sz="2400" dirty="0" err="1" smtClean="0"/>
              <a:t>diploma</a:t>
            </a:r>
            <a:r>
              <a:rPr lang="da-DK" sz="2400" dirty="0" smtClean="0"/>
              <a:t> for </a:t>
            </a:r>
            <a:r>
              <a:rPr lang="da-DK" sz="2400" dirty="0" err="1" smtClean="0"/>
              <a:t>university</a:t>
            </a:r>
            <a:r>
              <a:rPr lang="da-DK" sz="2400" dirty="0" smtClean="0"/>
              <a:t> </a:t>
            </a:r>
            <a:r>
              <a:rPr lang="da-DK" sz="2400" dirty="0" err="1" smtClean="0"/>
              <a:t>graduates</a:t>
            </a:r>
            <a:r>
              <a:rPr lang="da-DK" sz="2400" dirty="0" smtClean="0"/>
              <a:t> </a:t>
            </a:r>
          </a:p>
          <a:p>
            <a:r>
              <a:rPr lang="da-DK" sz="2400" dirty="0" err="1" smtClean="0"/>
              <a:t>Interdisciplinary</a:t>
            </a:r>
            <a:r>
              <a:rPr lang="da-DK" sz="2400" dirty="0" smtClean="0"/>
              <a:t> curriculum </a:t>
            </a:r>
            <a:r>
              <a:rPr lang="da-DK" sz="2400" dirty="0" err="1" smtClean="0"/>
              <a:t>viewed</a:t>
            </a:r>
            <a:r>
              <a:rPr lang="da-DK" sz="2400" dirty="0" smtClean="0"/>
              <a:t>  as </a:t>
            </a:r>
            <a:r>
              <a:rPr lang="da-DK" sz="2400" dirty="0"/>
              <a:t>a</a:t>
            </a:r>
            <a:r>
              <a:rPr lang="da-DK" sz="2400" dirty="0" smtClean="0"/>
              <a:t> </a:t>
            </a:r>
            <a:r>
              <a:rPr lang="da-DK" sz="2400" dirty="0" err="1" smtClean="0"/>
              <a:t>means</a:t>
            </a:r>
            <a:r>
              <a:rPr lang="da-DK" sz="2400" dirty="0" smtClean="0"/>
              <a:t> of </a:t>
            </a:r>
            <a:r>
              <a:rPr lang="da-DK" sz="2400" dirty="0" err="1" smtClean="0"/>
              <a:t>maintaining</a:t>
            </a:r>
            <a:r>
              <a:rPr lang="da-DK" sz="2400" dirty="0" smtClean="0"/>
              <a:t> </a:t>
            </a:r>
            <a:r>
              <a:rPr lang="da-DK" sz="2400" dirty="0" err="1" smtClean="0"/>
              <a:t>high</a:t>
            </a:r>
            <a:r>
              <a:rPr lang="da-DK" sz="2400" dirty="0" smtClean="0"/>
              <a:t> </a:t>
            </a:r>
            <a:r>
              <a:rPr lang="da-DK" sz="2400" dirty="0" err="1" smtClean="0"/>
              <a:t>level</a:t>
            </a:r>
            <a:r>
              <a:rPr lang="da-DK" sz="2400" dirty="0" smtClean="0"/>
              <a:t> officer </a:t>
            </a:r>
            <a:r>
              <a:rPr lang="da-DK" sz="2400" dirty="0" err="1" smtClean="0"/>
              <a:t>training</a:t>
            </a:r>
            <a:r>
              <a:rPr lang="da-DK" sz="2400" dirty="0" smtClean="0"/>
              <a:t>  with </a:t>
            </a:r>
            <a:r>
              <a:rPr lang="da-DK" sz="2400" dirty="0" err="1" smtClean="0"/>
              <a:t>fewer</a:t>
            </a:r>
            <a:r>
              <a:rPr lang="da-DK" sz="2400" dirty="0" smtClean="0"/>
              <a:t> ressources</a:t>
            </a:r>
          </a:p>
          <a:p>
            <a:r>
              <a:rPr lang="da-DK" sz="2400" dirty="0" err="1" smtClean="0"/>
              <a:t>Move</a:t>
            </a:r>
            <a:r>
              <a:rPr lang="da-DK" sz="2400" dirty="0" smtClean="0"/>
              <a:t> </a:t>
            </a:r>
            <a:r>
              <a:rPr lang="da-DK" sz="2400" dirty="0" err="1" smtClean="0"/>
              <a:t>towards</a:t>
            </a:r>
            <a:r>
              <a:rPr lang="da-DK" sz="2400" dirty="0"/>
              <a:t> </a:t>
            </a:r>
            <a:r>
              <a:rPr lang="da-DK" sz="2400" dirty="0" err="1" smtClean="0"/>
              <a:t>cross-disciplinary</a:t>
            </a:r>
            <a:r>
              <a:rPr lang="da-DK" sz="2400" dirty="0" smtClean="0"/>
              <a:t> teams </a:t>
            </a:r>
            <a:r>
              <a:rPr lang="da-DK" sz="2400" dirty="0" err="1" smtClean="0"/>
              <a:t>delivering</a:t>
            </a:r>
            <a:r>
              <a:rPr lang="da-DK" sz="2400" dirty="0" smtClean="0"/>
              <a:t> </a:t>
            </a:r>
            <a:r>
              <a:rPr lang="da-DK" sz="2400" dirty="0" err="1" smtClean="0"/>
              <a:t>integrated</a:t>
            </a:r>
            <a:r>
              <a:rPr lang="da-DK" sz="2400" dirty="0" smtClean="0"/>
              <a:t> </a:t>
            </a:r>
            <a:r>
              <a:rPr lang="da-DK" sz="2400" dirty="0" err="1" smtClean="0"/>
              <a:t>training</a:t>
            </a:r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47974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rgbClr val="000090"/>
                </a:solidFill>
              </a:rPr>
              <a:t>Potential </a:t>
            </a:r>
            <a:r>
              <a:rPr lang="da-DK" dirty="0" err="1" smtClean="0">
                <a:solidFill>
                  <a:srgbClr val="000090"/>
                </a:solidFill>
              </a:rPr>
              <a:t>Pitfalls</a:t>
            </a:r>
            <a:r>
              <a:rPr lang="da-DK" dirty="0" smtClean="0">
                <a:solidFill>
                  <a:srgbClr val="000090"/>
                </a:solidFill>
              </a:rPr>
              <a:t> for Language </a:t>
            </a:r>
            <a:r>
              <a:rPr lang="da-DK" dirty="0" err="1" smtClean="0">
                <a:solidFill>
                  <a:srgbClr val="000090"/>
                </a:solidFill>
              </a:rPr>
              <a:t>teaching</a:t>
            </a:r>
            <a:endParaRPr lang="da-DK" dirty="0">
              <a:solidFill>
                <a:srgbClr val="000090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a-DK" sz="2400" dirty="0"/>
              <a:t>L</a:t>
            </a:r>
            <a:r>
              <a:rPr lang="da-DK" sz="2400" dirty="0" smtClean="0"/>
              <a:t>anguage </a:t>
            </a:r>
            <a:r>
              <a:rPr lang="da-DK" sz="2400" dirty="0" err="1" smtClean="0"/>
              <a:t>learning</a:t>
            </a:r>
            <a:r>
              <a:rPr lang="da-DK" sz="2400" dirty="0" smtClean="0"/>
              <a:t> </a:t>
            </a:r>
            <a:r>
              <a:rPr lang="da-DK" sz="2400" dirty="0" err="1" smtClean="0"/>
              <a:t>may</a:t>
            </a:r>
            <a:r>
              <a:rPr lang="da-DK" sz="2400" dirty="0" smtClean="0"/>
              <a:t> </a:t>
            </a:r>
            <a:r>
              <a:rPr lang="da-DK" sz="2400" dirty="0" err="1" smtClean="0"/>
              <a:t>become</a:t>
            </a:r>
            <a:r>
              <a:rPr lang="da-DK" sz="2400" dirty="0" smtClean="0"/>
              <a:t> a </a:t>
            </a:r>
            <a:r>
              <a:rPr lang="da-DK" sz="2400" dirty="0" err="1" smtClean="0"/>
              <a:t>hindrance</a:t>
            </a:r>
            <a:r>
              <a:rPr lang="da-DK" sz="2400" dirty="0" smtClean="0"/>
              <a:t> to </a:t>
            </a:r>
            <a:r>
              <a:rPr lang="da-DK" sz="2400" dirty="0" err="1" smtClean="0"/>
              <a:t>acquiring</a:t>
            </a:r>
            <a:r>
              <a:rPr lang="da-DK" sz="2400" dirty="0" smtClean="0"/>
              <a:t> </a:t>
            </a:r>
            <a:r>
              <a:rPr lang="da-DK" sz="2400" dirty="0" err="1" smtClean="0"/>
              <a:t>disciplinary</a:t>
            </a:r>
            <a:r>
              <a:rPr lang="da-DK" sz="2400" dirty="0" smtClean="0"/>
              <a:t> </a:t>
            </a:r>
            <a:r>
              <a:rPr lang="da-DK" sz="2400" dirty="0" err="1" smtClean="0"/>
              <a:t>knowledge</a:t>
            </a:r>
            <a:endParaRPr lang="da-DK" sz="2400" dirty="0" smtClean="0"/>
          </a:p>
          <a:p>
            <a:r>
              <a:rPr lang="da-DK" sz="2400" dirty="0" smtClean="0"/>
              <a:t>English </a:t>
            </a:r>
            <a:r>
              <a:rPr lang="da-DK" sz="2400" dirty="0" err="1" smtClean="0"/>
              <a:t>merely</a:t>
            </a:r>
            <a:r>
              <a:rPr lang="da-DK" sz="2400" dirty="0" smtClean="0"/>
              <a:t> </a:t>
            </a:r>
            <a:r>
              <a:rPr lang="da-DK" sz="2400" dirty="0" err="1" smtClean="0"/>
              <a:t>included</a:t>
            </a:r>
            <a:r>
              <a:rPr lang="da-DK" sz="2400" dirty="0" smtClean="0"/>
              <a:t> </a:t>
            </a:r>
            <a:r>
              <a:rPr lang="da-DK" sz="2400" dirty="0"/>
              <a:t>as an </a:t>
            </a:r>
            <a:r>
              <a:rPr lang="da-DK" sz="2400" dirty="0" err="1"/>
              <a:t>add-on</a:t>
            </a:r>
            <a:r>
              <a:rPr lang="da-DK" sz="2400" dirty="0"/>
              <a:t> at the end </a:t>
            </a:r>
            <a:r>
              <a:rPr lang="da-DK" sz="2400" dirty="0" smtClean="0"/>
              <a:t>of a </a:t>
            </a:r>
            <a:r>
              <a:rPr lang="da-DK" sz="2400" dirty="0" err="1" smtClean="0"/>
              <a:t>course</a:t>
            </a:r>
            <a:r>
              <a:rPr lang="da-DK" sz="2400" dirty="0"/>
              <a:t> </a:t>
            </a:r>
            <a:r>
              <a:rPr lang="da-DK" sz="2400" dirty="0" smtClean="0"/>
              <a:t>design </a:t>
            </a:r>
          </a:p>
          <a:p>
            <a:r>
              <a:rPr lang="da-DK" sz="2400" dirty="0" err="1" smtClean="0"/>
              <a:t>Risk</a:t>
            </a:r>
            <a:r>
              <a:rPr lang="da-DK" sz="2400" dirty="0" smtClean="0"/>
              <a:t> of curricula </a:t>
            </a:r>
            <a:r>
              <a:rPr lang="da-DK" sz="2400" dirty="0" err="1" smtClean="0"/>
              <a:t>becoming</a:t>
            </a:r>
            <a:r>
              <a:rPr lang="da-DK" sz="2400" dirty="0" smtClean="0"/>
              <a:t> </a:t>
            </a:r>
            <a:r>
              <a:rPr lang="da-DK" sz="2400" dirty="0" err="1" smtClean="0"/>
              <a:t>fragmented</a:t>
            </a:r>
            <a:r>
              <a:rPr lang="da-DK" sz="2400" dirty="0" smtClean="0"/>
              <a:t> </a:t>
            </a:r>
            <a:r>
              <a:rPr lang="da-DK" sz="2400" dirty="0" err="1" smtClean="0"/>
              <a:t>without</a:t>
            </a:r>
            <a:r>
              <a:rPr lang="da-DK" sz="2400" dirty="0" smtClean="0"/>
              <a:t> </a:t>
            </a:r>
            <a:r>
              <a:rPr lang="da-DK" sz="2400" dirty="0" err="1" smtClean="0"/>
              <a:t>any</a:t>
            </a:r>
            <a:r>
              <a:rPr lang="da-DK" sz="2400" dirty="0" smtClean="0"/>
              <a:t> clear </a:t>
            </a:r>
            <a:r>
              <a:rPr lang="da-DK" sz="2400" dirty="0" err="1" smtClean="0"/>
              <a:t>scope</a:t>
            </a:r>
            <a:r>
              <a:rPr lang="da-DK" sz="2400" dirty="0" smtClean="0"/>
              <a:t> or progression</a:t>
            </a:r>
          </a:p>
          <a:p>
            <a:r>
              <a:rPr lang="da-DK" sz="2400" dirty="0" smtClean="0"/>
              <a:t>English </a:t>
            </a:r>
            <a:r>
              <a:rPr lang="da-DK" sz="2400" dirty="0" err="1" smtClean="0"/>
              <a:t>could</a:t>
            </a:r>
            <a:r>
              <a:rPr lang="da-DK" sz="2400" dirty="0" smtClean="0"/>
              <a:t> </a:t>
            </a:r>
            <a:r>
              <a:rPr lang="da-DK" sz="2400" dirty="0" err="1" smtClean="0"/>
              <a:t>be</a:t>
            </a:r>
            <a:r>
              <a:rPr lang="da-DK" sz="2400" dirty="0" smtClean="0"/>
              <a:t> </a:t>
            </a:r>
            <a:r>
              <a:rPr lang="da-DK" sz="2400" dirty="0" err="1" smtClean="0"/>
              <a:t>reduced</a:t>
            </a:r>
            <a:r>
              <a:rPr lang="da-DK" sz="2400" dirty="0" smtClean="0"/>
              <a:t> to a medium for </a:t>
            </a:r>
            <a:r>
              <a:rPr lang="da-DK" sz="2400" dirty="0" err="1"/>
              <a:t>teaching</a:t>
            </a:r>
            <a:r>
              <a:rPr lang="da-DK" sz="2400" dirty="0"/>
              <a:t> </a:t>
            </a:r>
            <a:r>
              <a:rPr lang="da-DK" sz="2400" dirty="0" err="1"/>
              <a:t>other</a:t>
            </a:r>
            <a:r>
              <a:rPr lang="da-DK" sz="2400" dirty="0"/>
              <a:t> </a:t>
            </a:r>
            <a:r>
              <a:rPr lang="da-DK" sz="2400" dirty="0" err="1" smtClean="0"/>
              <a:t>subjects</a:t>
            </a:r>
            <a:endParaRPr lang="da-DK" sz="2400" dirty="0" smtClean="0"/>
          </a:p>
          <a:p>
            <a:endParaRPr lang="da-DK" sz="2400" dirty="0" smtClean="0"/>
          </a:p>
          <a:p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134000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>
                <a:solidFill>
                  <a:srgbClr val="000090"/>
                </a:solidFill>
              </a:rPr>
              <a:t>Defining</a:t>
            </a:r>
            <a:r>
              <a:rPr lang="da-DK" dirty="0">
                <a:solidFill>
                  <a:srgbClr val="000090"/>
                </a:solidFill>
              </a:rPr>
              <a:t> t</a:t>
            </a:r>
            <a:r>
              <a:rPr lang="da-DK" dirty="0" smtClean="0">
                <a:solidFill>
                  <a:srgbClr val="000090"/>
                </a:solidFill>
              </a:rPr>
              <a:t>he Challenge</a:t>
            </a:r>
            <a:endParaRPr lang="da-DK" dirty="0">
              <a:solidFill>
                <a:srgbClr val="000090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2400" dirty="0"/>
              <a:t>How do </a:t>
            </a:r>
            <a:r>
              <a:rPr lang="da-DK" sz="2400" dirty="0" err="1"/>
              <a:t>we</a:t>
            </a:r>
            <a:r>
              <a:rPr lang="da-DK" sz="2400" dirty="0"/>
              <a:t> </a:t>
            </a:r>
            <a:r>
              <a:rPr lang="da-DK" sz="2400" dirty="0" err="1"/>
              <a:t>integrate</a:t>
            </a:r>
            <a:r>
              <a:rPr lang="da-DK" sz="2400" dirty="0"/>
              <a:t> </a:t>
            </a:r>
            <a:r>
              <a:rPr lang="da-DK" sz="2400" dirty="0" err="1"/>
              <a:t>language</a:t>
            </a:r>
            <a:r>
              <a:rPr lang="da-DK" sz="2400" dirty="0"/>
              <a:t> </a:t>
            </a:r>
            <a:r>
              <a:rPr lang="da-DK" sz="2400" dirty="0" err="1"/>
              <a:t>teaching</a:t>
            </a:r>
            <a:r>
              <a:rPr lang="da-DK" sz="2400" dirty="0"/>
              <a:t> with </a:t>
            </a:r>
            <a:r>
              <a:rPr lang="da-DK" sz="2400" dirty="0" err="1"/>
              <a:t>other</a:t>
            </a:r>
            <a:r>
              <a:rPr lang="da-DK" sz="2400" dirty="0"/>
              <a:t> </a:t>
            </a:r>
            <a:r>
              <a:rPr lang="da-DK" sz="2400" dirty="0" err="1"/>
              <a:t>subjects</a:t>
            </a:r>
            <a:r>
              <a:rPr lang="da-DK" sz="2400" dirty="0"/>
              <a:t> to </a:t>
            </a:r>
            <a:r>
              <a:rPr lang="da-DK" sz="2400" dirty="0" err="1"/>
              <a:t>create</a:t>
            </a:r>
            <a:r>
              <a:rPr lang="da-DK" sz="2400" dirty="0"/>
              <a:t> real </a:t>
            </a:r>
            <a:r>
              <a:rPr lang="da-DK" sz="2400" dirty="0" err="1"/>
              <a:t>synergy</a:t>
            </a:r>
            <a:r>
              <a:rPr lang="da-DK" sz="2400" dirty="0"/>
              <a:t> </a:t>
            </a:r>
            <a:r>
              <a:rPr lang="da-DK" sz="2400" dirty="0" err="1"/>
              <a:t>without</a:t>
            </a:r>
            <a:r>
              <a:rPr lang="da-DK" sz="2400" dirty="0"/>
              <a:t> </a:t>
            </a:r>
            <a:r>
              <a:rPr lang="da-DK" sz="2400" dirty="0" err="1"/>
              <a:t>comprimising</a:t>
            </a:r>
            <a:r>
              <a:rPr lang="da-DK" sz="2400" dirty="0"/>
              <a:t>  L2 </a:t>
            </a:r>
            <a:r>
              <a:rPr lang="da-DK" sz="2400" dirty="0" err="1"/>
              <a:t>acquisition</a:t>
            </a:r>
            <a:r>
              <a:rPr lang="da-DK" sz="2400" dirty="0"/>
              <a:t> and </a:t>
            </a:r>
            <a:r>
              <a:rPr lang="da-DK" sz="2400" dirty="0" err="1" smtClean="0"/>
              <a:t>practice</a:t>
            </a:r>
            <a:r>
              <a:rPr lang="da-DK" sz="2400" dirty="0"/>
              <a:t>?</a:t>
            </a:r>
          </a:p>
          <a:p>
            <a:r>
              <a:rPr lang="da-DK" sz="2400" dirty="0" smtClean="0"/>
              <a:t>How </a:t>
            </a:r>
            <a:r>
              <a:rPr lang="da-DK" sz="2400" dirty="0"/>
              <a:t>do </a:t>
            </a:r>
            <a:r>
              <a:rPr lang="da-DK" sz="2400" dirty="0" err="1"/>
              <a:t>we</a:t>
            </a:r>
            <a:r>
              <a:rPr lang="da-DK" sz="2400" dirty="0"/>
              <a:t> </a:t>
            </a:r>
            <a:r>
              <a:rPr lang="da-DK" sz="2400" dirty="0" err="1"/>
              <a:t>convince</a:t>
            </a:r>
            <a:r>
              <a:rPr lang="da-DK" sz="2400" dirty="0"/>
              <a:t> </a:t>
            </a:r>
            <a:r>
              <a:rPr lang="da-DK" sz="2400" dirty="0" err="1"/>
              <a:t>instructors</a:t>
            </a:r>
            <a:r>
              <a:rPr lang="da-DK" sz="2400" dirty="0"/>
              <a:t> </a:t>
            </a:r>
            <a:r>
              <a:rPr lang="da-DK" sz="2400" dirty="0" err="1"/>
              <a:t>that</a:t>
            </a:r>
            <a:r>
              <a:rPr lang="da-DK" sz="2400" dirty="0"/>
              <a:t> an </a:t>
            </a:r>
            <a:r>
              <a:rPr lang="da-DK" sz="2400" dirty="0" err="1"/>
              <a:t>interdisciplinary</a:t>
            </a:r>
            <a:r>
              <a:rPr lang="da-DK" sz="2400" dirty="0"/>
              <a:t> </a:t>
            </a:r>
            <a:r>
              <a:rPr lang="da-DK" sz="2400" dirty="0" smtClean="0"/>
              <a:t>approach is </a:t>
            </a:r>
            <a:r>
              <a:rPr lang="da-DK" sz="2400" dirty="0"/>
              <a:t>a more </a:t>
            </a:r>
            <a:r>
              <a:rPr lang="da-DK" sz="2400" dirty="0" err="1"/>
              <a:t>effective</a:t>
            </a:r>
            <a:r>
              <a:rPr lang="da-DK" sz="2400" dirty="0"/>
              <a:t> </a:t>
            </a:r>
            <a:r>
              <a:rPr lang="da-DK" sz="2400" dirty="0" err="1" smtClean="0"/>
              <a:t>training</a:t>
            </a:r>
            <a:r>
              <a:rPr lang="da-DK" sz="2400" dirty="0" smtClean="0"/>
              <a:t> </a:t>
            </a:r>
            <a:r>
              <a:rPr lang="da-DK" sz="2400" dirty="0" err="1" smtClean="0"/>
              <a:t>methodology</a:t>
            </a:r>
            <a:r>
              <a:rPr lang="da-DK" sz="2400" dirty="0" smtClean="0"/>
              <a:t> ?</a:t>
            </a:r>
            <a:endParaRPr lang="da-DK" sz="2400" dirty="0"/>
          </a:p>
          <a:p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311945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rgbClr val="000090"/>
                </a:solidFill>
              </a:rPr>
              <a:t>Potential </a:t>
            </a:r>
            <a:r>
              <a:rPr lang="da-DK" dirty="0" err="1" smtClean="0">
                <a:solidFill>
                  <a:srgbClr val="000090"/>
                </a:solidFill>
              </a:rPr>
              <a:t>Gains</a:t>
            </a:r>
            <a:r>
              <a:rPr lang="da-DK" dirty="0" smtClean="0">
                <a:solidFill>
                  <a:srgbClr val="000090"/>
                </a:solidFill>
              </a:rPr>
              <a:t> in </a:t>
            </a:r>
            <a:r>
              <a:rPr lang="da-DK" dirty="0" err="1" smtClean="0">
                <a:solidFill>
                  <a:srgbClr val="000090"/>
                </a:solidFill>
              </a:rPr>
              <a:t>Teaching</a:t>
            </a:r>
            <a:r>
              <a:rPr lang="da-DK" dirty="0" smtClean="0">
                <a:solidFill>
                  <a:srgbClr val="000090"/>
                </a:solidFill>
              </a:rPr>
              <a:t> an </a:t>
            </a:r>
            <a:r>
              <a:rPr lang="da-DK" dirty="0" err="1" smtClean="0">
                <a:solidFill>
                  <a:srgbClr val="000090"/>
                </a:solidFill>
              </a:rPr>
              <a:t>Interdisciplinary</a:t>
            </a:r>
            <a:r>
              <a:rPr lang="da-DK" dirty="0" smtClean="0">
                <a:solidFill>
                  <a:srgbClr val="000090"/>
                </a:solidFill>
              </a:rPr>
              <a:t> Curriculum</a:t>
            </a:r>
            <a:endParaRPr lang="da-DK" dirty="0">
              <a:solidFill>
                <a:srgbClr val="000090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a-DK" sz="2400" dirty="0" smtClean="0"/>
              <a:t>RELEVANCE - real–</a:t>
            </a:r>
            <a:r>
              <a:rPr lang="da-DK" sz="2400" dirty="0" err="1" smtClean="0"/>
              <a:t>life</a:t>
            </a:r>
            <a:r>
              <a:rPr lang="da-DK" sz="2400" dirty="0" smtClean="0"/>
              <a:t> </a:t>
            </a:r>
            <a:r>
              <a:rPr lang="da-DK" sz="2400" dirty="0" err="1" smtClean="0"/>
              <a:t>context</a:t>
            </a:r>
            <a:r>
              <a:rPr lang="da-DK" sz="2400" dirty="0" smtClean="0"/>
              <a:t> and </a:t>
            </a:r>
            <a:r>
              <a:rPr lang="da-DK" sz="2400" dirty="0" err="1" smtClean="0"/>
              <a:t>content</a:t>
            </a:r>
            <a:r>
              <a:rPr lang="da-DK" sz="2400" dirty="0" smtClean="0"/>
              <a:t>: students </a:t>
            </a:r>
            <a:r>
              <a:rPr lang="da-DK" sz="2400" dirty="0" err="1" smtClean="0"/>
              <a:t>solve</a:t>
            </a:r>
            <a:r>
              <a:rPr lang="da-DK" sz="2400" dirty="0" smtClean="0"/>
              <a:t> professional </a:t>
            </a:r>
            <a:r>
              <a:rPr lang="da-DK" sz="2400" dirty="0" err="1" smtClean="0"/>
              <a:t>tasks</a:t>
            </a:r>
            <a:r>
              <a:rPr lang="da-DK" sz="2400" dirty="0" smtClean="0"/>
              <a:t> by </a:t>
            </a:r>
            <a:r>
              <a:rPr lang="da-DK" sz="2400" dirty="0" err="1" smtClean="0"/>
              <a:t>linking</a:t>
            </a:r>
            <a:r>
              <a:rPr lang="da-DK" sz="2400" dirty="0" smtClean="0"/>
              <a:t> </a:t>
            </a:r>
            <a:r>
              <a:rPr lang="da-DK" sz="2400" dirty="0" err="1" smtClean="0"/>
              <a:t>disciplines</a:t>
            </a:r>
            <a:endParaRPr lang="da-DK" sz="2400" dirty="0" smtClean="0"/>
          </a:p>
          <a:p>
            <a:r>
              <a:rPr lang="da-DK" sz="2400" dirty="0" smtClean="0"/>
              <a:t>BUILDS PROFESSIONAL SKILLS – Training mirrors </a:t>
            </a:r>
            <a:r>
              <a:rPr lang="da-DK" sz="2400" dirty="0" err="1" smtClean="0"/>
              <a:t>work</a:t>
            </a:r>
            <a:r>
              <a:rPr lang="da-DK" sz="2400" dirty="0" smtClean="0"/>
              <a:t> situations in </a:t>
            </a:r>
            <a:r>
              <a:rPr lang="da-DK" sz="2400" dirty="0" err="1" smtClean="0"/>
              <a:t>that</a:t>
            </a:r>
            <a:r>
              <a:rPr lang="da-DK" sz="2400" dirty="0" smtClean="0"/>
              <a:t> multiple </a:t>
            </a:r>
            <a:r>
              <a:rPr lang="da-DK" sz="2400" dirty="0" err="1" smtClean="0"/>
              <a:t>disciplines</a:t>
            </a:r>
            <a:r>
              <a:rPr lang="da-DK" sz="2400" dirty="0" smtClean="0"/>
              <a:t> </a:t>
            </a:r>
            <a:r>
              <a:rPr lang="da-DK" sz="2400" dirty="0" err="1" smtClean="0"/>
              <a:t>merge</a:t>
            </a:r>
            <a:endParaRPr lang="da-DK" sz="2400" dirty="0" smtClean="0"/>
          </a:p>
          <a:p>
            <a:r>
              <a:rPr lang="da-DK" sz="2400" dirty="0" smtClean="0"/>
              <a:t>MOTIVATION IS ENHANCED: Students’ motivation </a:t>
            </a:r>
            <a:r>
              <a:rPr lang="da-DK" sz="2400" dirty="0" err="1" smtClean="0"/>
              <a:t>increases</a:t>
            </a:r>
            <a:r>
              <a:rPr lang="da-DK" sz="2400" dirty="0" smtClean="0"/>
              <a:t> due to </a:t>
            </a:r>
            <a:r>
              <a:rPr lang="da-DK" sz="2400" dirty="0" err="1" smtClean="0"/>
              <a:t>greater</a:t>
            </a:r>
            <a:r>
              <a:rPr lang="da-DK" sz="2400" dirty="0" smtClean="0"/>
              <a:t> professional </a:t>
            </a:r>
            <a:r>
              <a:rPr lang="da-DK" sz="2400" dirty="0" err="1" smtClean="0"/>
              <a:t>relevance</a:t>
            </a:r>
            <a:r>
              <a:rPr lang="da-DK" sz="2400" dirty="0"/>
              <a:t> </a:t>
            </a:r>
            <a:r>
              <a:rPr lang="da-DK" sz="2400" dirty="0" smtClean="0"/>
              <a:t>and </a:t>
            </a:r>
            <a:r>
              <a:rPr lang="da-DK" sz="2400" dirty="0" err="1" smtClean="0"/>
              <a:t>less</a:t>
            </a:r>
            <a:r>
              <a:rPr lang="da-DK" sz="2400" dirty="0" smtClean="0"/>
              <a:t> </a:t>
            </a:r>
            <a:r>
              <a:rPr lang="da-DK" sz="2400" dirty="0" err="1" smtClean="0"/>
              <a:t>fragmention</a:t>
            </a:r>
            <a:r>
              <a:rPr lang="da-DK" sz="2400" dirty="0" smtClean="0"/>
              <a:t>.  </a:t>
            </a:r>
            <a:r>
              <a:rPr lang="da-DK" sz="2400" dirty="0"/>
              <a:t>T</a:t>
            </a:r>
            <a:r>
              <a:rPr lang="da-DK" sz="2400" dirty="0" smtClean="0"/>
              <a:t>eachers </a:t>
            </a:r>
            <a:r>
              <a:rPr lang="da-DK" sz="2400" dirty="0" err="1" smtClean="0"/>
              <a:t>gain</a:t>
            </a:r>
            <a:r>
              <a:rPr lang="da-DK" sz="2400" dirty="0" smtClean="0"/>
              <a:t>  </a:t>
            </a:r>
            <a:r>
              <a:rPr lang="da-DK" sz="2400" dirty="0" err="1" smtClean="0"/>
              <a:t>insights</a:t>
            </a:r>
            <a:r>
              <a:rPr lang="da-DK" sz="2400" dirty="0" smtClean="0"/>
              <a:t> </a:t>
            </a:r>
            <a:r>
              <a:rPr lang="da-DK" sz="2400" dirty="0" err="1" smtClean="0"/>
              <a:t>into</a:t>
            </a:r>
            <a:r>
              <a:rPr lang="da-DK" sz="2400" dirty="0" smtClean="0"/>
              <a:t> new </a:t>
            </a:r>
            <a:r>
              <a:rPr lang="da-DK" sz="2400" dirty="0" err="1" smtClean="0"/>
              <a:t>subjects</a:t>
            </a:r>
            <a:r>
              <a:rPr lang="da-DK" sz="2400" dirty="0" smtClean="0"/>
              <a:t>, </a:t>
            </a:r>
            <a:r>
              <a:rPr lang="da-DK" sz="2400" dirty="0" err="1" smtClean="0"/>
              <a:t>perspectives</a:t>
            </a:r>
            <a:r>
              <a:rPr lang="da-DK" sz="2400" dirty="0" smtClean="0"/>
              <a:t> and </a:t>
            </a:r>
            <a:r>
              <a:rPr lang="da-DK" sz="2400" dirty="0" err="1" smtClean="0"/>
              <a:t>teaching</a:t>
            </a:r>
            <a:r>
              <a:rPr lang="da-DK" sz="2400" dirty="0" smtClean="0"/>
              <a:t> </a:t>
            </a:r>
            <a:r>
              <a:rPr lang="da-DK" sz="2400" dirty="0" err="1" smtClean="0"/>
              <a:t>methods</a:t>
            </a:r>
            <a:r>
              <a:rPr lang="da-DK" sz="2400" dirty="0" smtClean="0"/>
              <a:t>.</a:t>
            </a:r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163855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rgbClr val="000090"/>
                </a:solidFill>
              </a:rPr>
              <a:t>Design </a:t>
            </a:r>
            <a:r>
              <a:rPr lang="da-DK" dirty="0" err="1" smtClean="0">
                <a:solidFill>
                  <a:srgbClr val="000090"/>
                </a:solidFill>
              </a:rPr>
              <a:t>considerations</a:t>
            </a:r>
            <a:endParaRPr lang="da-DK" dirty="0">
              <a:solidFill>
                <a:srgbClr val="000090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a-DK" sz="2400" dirty="0" err="1" smtClean="0"/>
              <a:t>Interdisciplinary</a:t>
            </a:r>
            <a:r>
              <a:rPr lang="da-DK" sz="2400" dirty="0" smtClean="0"/>
              <a:t> </a:t>
            </a:r>
            <a:r>
              <a:rPr lang="da-DK" sz="2400" dirty="0" err="1" smtClean="0"/>
              <a:t>approaches</a:t>
            </a:r>
            <a:r>
              <a:rPr lang="da-DK" sz="2400" dirty="0" smtClean="0"/>
              <a:t> </a:t>
            </a:r>
            <a:r>
              <a:rPr lang="da-DK" sz="2400" dirty="0" err="1" smtClean="0"/>
              <a:t>require</a:t>
            </a:r>
            <a:r>
              <a:rPr lang="da-DK" sz="2400" dirty="0" smtClean="0"/>
              <a:t> more time </a:t>
            </a:r>
            <a:r>
              <a:rPr lang="da-DK" sz="2400" dirty="0" err="1" smtClean="0"/>
              <a:t>spent</a:t>
            </a:r>
            <a:r>
              <a:rPr lang="da-DK" sz="2400" dirty="0" smtClean="0"/>
              <a:t> on </a:t>
            </a:r>
            <a:r>
              <a:rPr lang="da-DK" sz="2400" dirty="0" err="1" smtClean="0"/>
              <a:t>preparation</a:t>
            </a:r>
            <a:r>
              <a:rPr lang="da-DK" sz="2400" dirty="0" smtClean="0"/>
              <a:t> and </a:t>
            </a:r>
            <a:r>
              <a:rPr lang="da-DK" sz="2400" dirty="0" err="1" smtClean="0"/>
              <a:t>coordination</a:t>
            </a:r>
            <a:endParaRPr lang="da-DK" sz="2400" dirty="0" smtClean="0"/>
          </a:p>
          <a:p>
            <a:r>
              <a:rPr lang="da-DK" sz="2400" dirty="0" smtClean="0"/>
              <a:t>Curriculum integration </a:t>
            </a:r>
            <a:r>
              <a:rPr lang="da-DK" sz="2400" dirty="0" err="1" smtClean="0"/>
              <a:t>places</a:t>
            </a:r>
            <a:r>
              <a:rPr lang="da-DK" sz="2400" dirty="0" smtClean="0"/>
              <a:t> </a:t>
            </a:r>
            <a:r>
              <a:rPr lang="da-DK" sz="2400" dirty="0" err="1" smtClean="0"/>
              <a:t>high</a:t>
            </a:r>
            <a:r>
              <a:rPr lang="da-DK" sz="2400" dirty="0" smtClean="0"/>
              <a:t> </a:t>
            </a:r>
            <a:r>
              <a:rPr lang="da-DK" sz="2400" dirty="0" err="1" smtClean="0"/>
              <a:t>demands</a:t>
            </a:r>
            <a:r>
              <a:rPr lang="da-DK" sz="2400" dirty="0" smtClean="0"/>
              <a:t> on students’ </a:t>
            </a:r>
            <a:r>
              <a:rPr lang="da-DK" sz="2400" dirty="0" err="1" smtClean="0"/>
              <a:t>abilities</a:t>
            </a:r>
            <a:r>
              <a:rPr lang="da-DK" sz="2400" dirty="0" smtClean="0"/>
              <a:t> to </a:t>
            </a:r>
            <a:r>
              <a:rPr lang="da-DK" sz="2400" dirty="0" err="1" smtClean="0"/>
              <a:t>structure</a:t>
            </a:r>
            <a:r>
              <a:rPr lang="da-DK" sz="2400" dirty="0" smtClean="0"/>
              <a:t> </a:t>
            </a:r>
            <a:r>
              <a:rPr lang="da-DK" sz="2400" dirty="0" err="1" smtClean="0"/>
              <a:t>own</a:t>
            </a:r>
            <a:r>
              <a:rPr lang="da-DK" sz="2400" dirty="0" smtClean="0"/>
              <a:t> </a:t>
            </a:r>
            <a:r>
              <a:rPr lang="da-DK" sz="2400" dirty="0" err="1" smtClean="0"/>
              <a:t>learning</a:t>
            </a:r>
            <a:r>
              <a:rPr lang="da-DK" sz="2400" dirty="0"/>
              <a:t> </a:t>
            </a:r>
            <a:r>
              <a:rPr lang="da-DK" sz="2400" dirty="0" smtClean="0"/>
              <a:t>and </a:t>
            </a:r>
            <a:r>
              <a:rPr lang="da-DK" sz="2400" dirty="0" err="1" smtClean="0"/>
              <a:t>meta-curricular</a:t>
            </a:r>
            <a:r>
              <a:rPr lang="da-DK" sz="2400" dirty="0" smtClean="0"/>
              <a:t> </a:t>
            </a:r>
            <a:r>
              <a:rPr lang="da-DK" sz="2400" dirty="0" err="1" smtClean="0"/>
              <a:t>skills</a:t>
            </a:r>
            <a:r>
              <a:rPr lang="da-DK" sz="2400" dirty="0" smtClean="0"/>
              <a:t> </a:t>
            </a:r>
            <a:r>
              <a:rPr lang="da-DK" sz="2400" dirty="0" err="1" smtClean="0"/>
              <a:t>need</a:t>
            </a:r>
            <a:r>
              <a:rPr lang="da-DK" sz="2400" dirty="0" smtClean="0"/>
              <a:t> to </a:t>
            </a:r>
            <a:r>
              <a:rPr lang="da-DK" sz="2400" dirty="0" err="1" smtClean="0"/>
              <a:t>be</a:t>
            </a:r>
            <a:r>
              <a:rPr lang="da-DK" sz="2400" dirty="0" smtClean="0"/>
              <a:t> </a:t>
            </a:r>
            <a:r>
              <a:rPr lang="da-DK" sz="2400" dirty="0" err="1" smtClean="0"/>
              <a:t>taught</a:t>
            </a:r>
            <a:endParaRPr lang="da-DK" sz="2400" dirty="0" smtClean="0"/>
          </a:p>
        </p:txBody>
      </p:sp>
    </p:spTree>
    <p:extLst>
      <p:ext uri="{BB962C8B-B14F-4D97-AF65-F5344CB8AC3E}">
        <p14:creationId xmlns:p14="http://schemas.microsoft.com/office/powerpoint/2010/main" val="250707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>
                <a:solidFill>
                  <a:srgbClr val="000090"/>
                </a:solidFill>
              </a:rPr>
              <a:t>Where</a:t>
            </a:r>
            <a:r>
              <a:rPr lang="da-DK" dirty="0" smtClean="0">
                <a:solidFill>
                  <a:srgbClr val="000090"/>
                </a:solidFill>
              </a:rPr>
              <a:t> </a:t>
            </a:r>
            <a:r>
              <a:rPr lang="da-DK" dirty="0" err="1" smtClean="0">
                <a:solidFill>
                  <a:srgbClr val="000090"/>
                </a:solidFill>
              </a:rPr>
              <a:t>can</a:t>
            </a:r>
            <a:r>
              <a:rPr lang="da-DK" dirty="0" smtClean="0">
                <a:solidFill>
                  <a:srgbClr val="000090"/>
                </a:solidFill>
              </a:rPr>
              <a:t> an </a:t>
            </a:r>
            <a:r>
              <a:rPr lang="da-DK" dirty="0" err="1" smtClean="0">
                <a:solidFill>
                  <a:srgbClr val="000090"/>
                </a:solidFill>
              </a:rPr>
              <a:t>interdisciplinary</a:t>
            </a:r>
            <a:r>
              <a:rPr lang="da-DK" dirty="0" smtClean="0">
                <a:solidFill>
                  <a:srgbClr val="000090"/>
                </a:solidFill>
              </a:rPr>
              <a:t> approach </a:t>
            </a:r>
            <a:r>
              <a:rPr lang="da-DK" dirty="0" err="1" smtClean="0">
                <a:solidFill>
                  <a:srgbClr val="000090"/>
                </a:solidFill>
              </a:rPr>
              <a:t>be</a:t>
            </a:r>
            <a:r>
              <a:rPr lang="da-DK" dirty="0" smtClean="0">
                <a:solidFill>
                  <a:srgbClr val="000090"/>
                </a:solidFill>
              </a:rPr>
              <a:t> </a:t>
            </a:r>
            <a:r>
              <a:rPr lang="da-DK" dirty="0" err="1" smtClean="0">
                <a:solidFill>
                  <a:srgbClr val="000090"/>
                </a:solidFill>
              </a:rPr>
              <a:t>effective</a:t>
            </a:r>
            <a:r>
              <a:rPr lang="da-DK" dirty="0" smtClean="0">
                <a:solidFill>
                  <a:srgbClr val="000090"/>
                </a:solidFill>
              </a:rPr>
              <a:t>?</a:t>
            </a:r>
            <a:endParaRPr lang="da-DK" dirty="0">
              <a:solidFill>
                <a:srgbClr val="000090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a-DK" sz="2400" dirty="0" err="1" smtClean="0"/>
              <a:t>Where</a:t>
            </a:r>
            <a:r>
              <a:rPr lang="da-DK" sz="2400" dirty="0" smtClean="0"/>
              <a:t> </a:t>
            </a:r>
            <a:r>
              <a:rPr lang="da-DK" sz="2400" dirty="0" err="1" smtClean="0"/>
              <a:t>basic</a:t>
            </a:r>
            <a:r>
              <a:rPr lang="da-DK" sz="2400" dirty="0" smtClean="0"/>
              <a:t> </a:t>
            </a:r>
            <a:r>
              <a:rPr lang="da-DK" sz="2400" dirty="0" err="1" smtClean="0"/>
              <a:t>skills</a:t>
            </a:r>
            <a:r>
              <a:rPr lang="da-DK" sz="2400" dirty="0" smtClean="0"/>
              <a:t> and </a:t>
            </a:r>
            <a:r>
              <a:rPr lang="da-DK" sz="2400" dirty="0" err="1" smtClean="0"/>
              <a:t>knowledge</a:t>
            </a:r>
            <a:r>
              <a:rPr lang="da-DK" sz="2400" dirty="0" smtClean="0"/>
              <a:t> </a:t>
            </a:r>
            <a:r>
              <a:rPr lang="da-DK" sz="2400" dirty="0" err="1" smtClean="0"/>
              <a:t>are</a:t>
            </a:r>
            <a:r>
              <a:rPr lang="da-DK" sz="2400" dirty="0" smtClean="0"/>
              <a:t> </a:t>
            </a:r>
            <a:r>
              <a:rPr lang="da-DK" sz="2400" dirty="0" err="1" smtClean="0"/>
              <a:t>well-established</a:t>
            </a:r>
            <a:r>
              <a:rPr lang="da-DK" sz="2400" dirty="0" smtClean="0"/>
              <a:t> </a:t>
            </a:r>
          </a:p>
          <a:p>
            <a:r>
              <a:rPr lang="da-DK" sz="2400" dirty="0" smtClean="0"/>
              <a:t>Mono-</a:t>
            </a:r>
            <a:r>
              <a:rPr lang="da-DK" sz="2400" dirty="0" err="1" smtClean="0"/>
              <a:t>disciplinary</a:t>
            </a:r>
            <a:r>
              <a:rPr lang="da-DK" sz="2400" dirty="0" smtClean="0"/>
              <a:t> English </a:t>
            </a:r>
            <a:r>
              <a:rPr lang="da-DK" sz="2400" dirty="0" err="1" smtClean="0"/>
              <a:t>training</a:t>
            </a:r>
            <a:r>
              <a:rPr lang="da-DK" sz="2400" dirty="0" smtClean="0"/>
              <a:t> must </a:t>
            </a:r>
            <a:r>
              <a:rPr lang="da-DK" sz="2400" dirty="0" err="1" smtClean="0"/>
              <a:t>be</a:t>
            </a:r>
            <a:r>
              <a:rPr lang="da-DK" sz="2400" dirty="0" smtClean="0"/>
              <a:t> run </a:t>
            </a:r>
            <a:r>
              <a:rPr lang="da-DK" sz="2400" dirty="0" err="1" smtClean="0"/>
              <a:t>alongside</a:t>
            </a:r>
            <a:r>
              <a:rPr lang="da-DK" sz="2400" dirty="0" smtClean="0"/>
              <a:t> </a:t>
            </a:r>
            <a:r>
              <a:rPr lang="da-DK" sz="2400" dirty="0" err="1" smtClean="0"/>
              <a:t>interdisciplinary</a:t>
            </a:r>
            <a:r>
              <a:rPr lang="da-DK" sz="2400" dirty="0" smtClean="0"/>
              <a:t> </a:t>
            </a:r>
            <a:r>
              <a:rPr lang="da-DK" sz="2400" dirty="0" err="1" smtClean="0"/>
              <a:t>modules</a:t>
            </a:r>
            <a:r>
              <a:rPr lang="da-DK" sz="2400" dirty="0" smtClean="0"/>
              <a:t> to </a:t>
            </a:r>
            <a:r>
              <a:rPr lang="da-DK" sz="2400" dirty="0" err="1" smtClean="0"/>
              <a:t>build</a:t>
            </a:r>
            <a:r>
              <a:rPr lang="da-DK" sz="2400" dirty="0" smtClean="0"/>
              <a:t> and </a:t>
            </a:r>
            <a:r>
              <a:rPr lang="da-DK" sz="2400" dirty="0" err="1" smtClean="0"/>
              <a:t>maintain</a:t>
            </a:r>
            <a:r>
              <a:rPr lang="da-DK" sz="2400" dirty="0" smtClean="0"/>
              <a:t> a </a:t>
            </a:r>
            <a:r>
              <a:rPr lang="da-DK" sz="2400" dirty="0" err="1" smtClean="0"/>
              <a:t>sufficiently</a:t>
            </a:r>
            <a:r>
              <a:rPr lang="da-DK" sz="2400" dirty="0" smtClean="0"/>
              <a:t> </a:t>
            </a:r>
            <a:r>
              <a:rPr lang="da-DK" sz="2400" dirty="0" err="1" smtClean="0"/>
              <a:t>high</a:t>
            </a:r>
            <a:r>
              <a:rPr lang="da-DK" sz="2400" dirty="0" smtClean="0"/>
              <a:t> base </a:t>
            </a:r>
            <a:r>
              <a:rPr lang="da-DK" sz="2400" dirty="0" err="1" smtClean="0"/>
              <a:t>level</a:t>
            </a:r>
            <a:endParaRPr lang="da-DK" sz="2400" dirty="0" smtClean="0"/>
          </a:p>
          <a:p>
            <a:r>
              <a:rPr lang="da-DK" sz="2400" dirty="0" err="1" smtClean="0"/>
              <a:t>Where</a:t>
            </a:r>
            <a:r>
              <a:rPr lang="da-DK" sz="2400" dirty="0" smtClean="0"/>
              <a:t> </a:t>
            </a:r>
            <a:r>
              <a:rPr lang="da-DK" sz="2400" dirty="0" err="1" smtClean="0"/>
              <a:t>there</a:t>
            </a:r>
            <a:r>
              <a:rPr lang="da-DK" sz="2400" dirty="0" smtClean="0"/>
              <a:t> </a:t>
            </a:r>
            <a:r>
              <a:rPr lang="da-DK" sz="2400" dirty="0" err="1" smtClean="0"/>
              <a:t>are</a:t>
            </a:r>
            <a:r>
              <a:rPr lang="da-DK" sz="2400" dirty="0" smtClean="0"/>
              <a:t> relevant </a:t>
            </a:r>
            <a:r>
              <a:rPr lang="da-DK" sz="2400" dirty="0" err="1" smtClean="0"/>
              <a:t>reasons</a:t>
            </a:r>
            <a:r>
              <a:rPr lang="da-DK" sz="2400" dirty="0" smtClean="0"/>
              <a:t> for </a:t>
            </a:r>
            <a:r>
              <a:rPr lang="da-DK" sz="2400" dirty="0" err="1" smtClean="0"/>
              <a:t>integrating</a:t>
            </a:r>
            <a:r>
              <a:rPr lang="da-DK" sz="2400" dirty="0" smtClean="0"/>
              <a:t> </a:t>
            </a:r>
            <a:r>
              <a:rPr lang="da-DK" sz="2400" dirty="0" err="1" smtClean="0"/>
              <a:t>disciplines</a:t>
            </a:r>
            <a:endParaRPr lang="da-DK" sz="2400" dirty="0"/>
          </a:p>
          <a:p>
            <a:r>
              <a:rPr lang="da-DK" sz="2400" dirty="0" err="1" smtClean="0"/>
              <a:t>Well-structured</a:t>
            </a:r>
            <a:r>
              <a:rPr lang="da-DK" sz="2400" dirty="0" smtClean="0"/>
              <a:t> situations (eg. </a:t>
            </a:r>
            <a:r>
              <a:rPr lang="da-DK" sz="2400" dirty="0" err="1" smtClean="0"/>
              <a:t>Sandex</a:t>
            </a:r>
            <a:r>
              <a:rPr lang="da-DK" sz="2400" dirty="0" smtClean="0"/>
              <a:t>) </a:t>
            </a:r>
            <a:r>
              <a:rPr lang="da-DK" sz="2400" dirty="0" err="1" smtClean="0"/>
              <a:t>make</a:t>
            </a:r>
            <a:r>
              <a:rPr lang="da-DK" sz="2400" dirty="0"/>
              <a:t>  </a:t>
            </a:r>
            <a:r>
              <a:rPr lang="da-DK" sz="2400" dirty="0" err="1" smtClean="0"/>
              <a:t>knowledge</a:t>
            </a:r>
            <a:r>
              <a:rPr lang="da-DK" sz="2400" dirty="0" smtClean="0"/>
              <a:t> transfer </a:t>
            </a:r>
            <a:r>
              <a:rPr lang="da-DK" sz="2400" dirty="0" err="1" smtClean="0"/>
              <a:t>easier</a:t>
            </a:r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295897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>
                <a:solidFill>
                  <a:srgbClr val="000090"/>
                </a:solidFill>
              </a:rPr>
              <a:t>Example</a:t>
            </a:r>
            <a:r>
              <a:rPr lang="da-DK" dirty="0" smtClean="0">
                <a:solidFill>
                  <a:srgbClr val="000090"/>
                </a:solidFill>
              </a:rPr>
              <a:t>: 1-</a:t>
            </a:r>
            <a:r>
              <a:rPr lang="da-DK" dirty="0">
                <a:solidFill>
                  <a:srgbClr val="000090"/>
                </a:solidFill>
              </a:rPr>
              <a:t>day TEWT 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98474" y="1981200"/>
            <a:ext cx="7556313" cy="4144963"/>
          </a:xfrm>
        </p:spPr>
        <p:txBody>
          <a:bodyPr>
            <a:normAutofit/>
          </a:bodyPr>
          <a:lstStyle/>
          <a:p>
            <a:r>
              <a:rPr lang="da-DK" sz="2400" dirty="0"/>
              <a:t>H</a:t>
            </a:r>
            <a:r>
              <a:rPr lang="da-DK" sz="2400" dirty="0" smtClean="0"/>
              <a:t>eld </a:t>
            </a:r>
            <a:r>
              <a:rPr lang="da-DK" sz="2400" dirty="0" err="1" smtClean="0"/>
              <a:t>solely</a:t>
            </a:r>
            <a:r>
              <a:rPr lang="da-DK" sz="2400" dirty="0" smtClean="0"/>
              <a:t> in English </a:t>
            </a:r>
          </a:p>
          <a:p>
            <a:r>
              <a:rPr lang="da-DK" sz="2400" dirty="0" smtClean="0"/>
              <a:t>SME design and </a:t>
            </a:r>
            <a:r>
              <a:rPr lang="da-DK" sz="2400" dirty="0" err="1" smtClean="0"/>
              <a:t>recce</a:t>
            </a:r>
            <a:r>
              <a:rPr lang="da-DK" sz="2400" dirty="0" smtClean="0"/>
              <a:t> a </a:t>
            </a:r>
            <a:r>
              <a:rPr lang="da-DK" sz="2400" dirty="0" err="1" smtClean="0"/>
              <a:t>comprehensive</a:t>
            </a:r>
            <a:r>
              <a:rPr lang="da-DK" sz="2400" dirty="0" smtClean="0"/>
              <a:t> scenario </a:t>
            </a:r>
          </a:p>
          <a:p>
            <a:r>
              <a:rPr lang="da-DK" sz="2400" dirty="0" smtClean="0"/>
              <a:t>Eng </a:t>
            </a:r>
            <a:r>
              <a:rPr lang="da-DK" sz="2400" dirty="0" err="1" smtClean="0"/>
              <a:t>Dept</a:t>
            </a:r>
            <a:r>
              <a:rPr lang="da-DK" sz="2400" dirty="0" smtClean="0"/>
              <a:t> </a:t>
            </a:r>
            <a:r>
              <a:rPr lang="da-DK" sz="2400" dirty="0" err="1" smtClean="0"/>
              <a:t>take</a:t>
            </a:r>
            <a:r>
              <a:rPr lang="da-DK" sz="2400" dirty="0" smtClean="0"/>
              <a:t> the </a:t>
            </a:r>
            <a:r>
              <a:rPr lang="da-DK" sz="2400" dirty="0" err="1" smtClean="0"/>
              <a:t>lead</a:t>
            </a:r>
            <a:r>
              <a:rPr lang="da-DK" sz="2400" dirty="0" smtClean="0"/>
              <a:t>: </a:t>
            </a:r>
            <a:r>
              <a:rPr lang="da-DK" sz="2400" dirty="0" err="1" smtClean="0"/>
              <a:t>focus</a:t>
            </a:r>
            <a:r>
              <a:rPr lang="da-DK" sz="2400" dirty="0" smtClean="0"/>
              <a:t> </a:t>
            </a:r>
            <a:r>
              <a:rPr lang="da-DK" sz="2400" dirty="0"/>
              <a:t>is on </a:t>
            </a:r>
            <a:r>
              <a:rPr lang="da-DK" sz="2400" dirty="0" err="1" smtClean="0"/>
              <a:t>using</a:t>
            </a:r>
            <a:r>
              <a:rPr lang="da-DK" sz="2400" dirty="0" smtClean="0"/>
              <a:t> English and </a:t>
            </a:r>
            <a:r>
              <a:rPr lang="da-DK" sz="2400" dirty="0" err="1" smtClean="0"/>
              <a:t>military</a:t>
            </a:r>
            <a:r>
              <a:rPr lang="da-DK" sz="2400" dirty="0" smtClean="0"/>
              <a:t> </a:t>
            </a:r>
            <a:r>
              <a:rPr lang="da-DK" sz="2400" dirty="0" err="1" smtClean="0"/>
              <a:t>terminology</a:t>
            </a:r>
            <a:r>
              <a:rPr lang="da-DK" sz="2400" dirty="0" smtClean="0"/>
              <a:t> with </a:t>
            </a:r>
            <a:r>
              <a:rPr lang="da-DK" sz="2400" dirty="0" err="1" smtClean="0"/>
              <a:t>accuracy</a:t>
            </a:r>
            <a:r>
              <a:rPr lang="da-DK" sz="2400" dirty="0" smtClean="0"/>
              <a:t> and </a:t>
            </a:r>
            <a:r>
              <a:rPr lang="da-DK" sz="2400" dirty="0" err="1" smtClean="0"/>
              <a:t>fluency</a:t>
            </a:r>
            <a:r>
              <a:rPr lang="da-DK" sz="2400" dirty="0" smtClean="0"/>
              <a:t> </a:t>
            </a:r>
            <a:r>
              <a:rPr lang="da-DK" sz="2400" dirty="0" err="1" smtClean="0"/>
              <a:t>rather</a:t>
            </a:r>
            <a:r>
              <a:rPr lang="da-DK" sz="2400" dirty="0" smtClean="0"/>
              <a:t> </a:t>
            </a:r>
            <a:r>
              <a:rPr lang="da-DK" sz="2400" dirty="0" err="1" smtClean="0"/>
              <a:t>than</a:t>
            </a:r>
            <a:r>
              <a:rPr lang="da-DK" sz="2400" dirty="0" smtClean="0"/>
              <a:t> </a:t>
            </a:r>
            <a:r>
              <a:rPr lang="da-DK" sz="2400" dirty="0" err="1" smtClean="0"/>
              <a:t>producing</a:t>
            </a:r>
            <a:r>
              <a:rPr lang="da-DK" sz="2400" dirty="0" smtClean="0"/>
              <a:t> the ”</a:t>
            </a:r>
            <a:r>
              <a:rPr lang="da-DK" sz="2400" dirty="0" err="1" smtClean="0"/>
              <a:t>best</a:t>
            </a:r>
            <a:r>
              <a:rPr lang="da-DK" sz="2400" dirty="0" smtClean="0"/>
              <a:t>” </a:t>
            </a:r>
            <a:r>
              <a:rPr lang="da-DK" sz="2400" dirty="0" err="1" smtClean="0"/>
              <a:t>tactical</a:t>
            </a:r>
            <a:r>
              <a:rPr lang="da-DK" sz="2400" dirty="0" smtClean="0"/>
              <a:t> solution. </a:t>
            </a:r>
          </a:p>
          <a:p>
            <a:pPr marL="0" indent="0">
              <a:buNone/>
            </a:pPr>
            <a:endParaRPr lang="da-DK" sz="2400" dirty="0"/>
          </a:p>
          <a:p>
            <a:pPr marL="0" indent="0">
              <a:buNone/>
            </a:pPr>
            <a:endParaRPr lang="da-DK" sz="2400" dirty="0" smtClean="0"/>
          </a:p>
          <a:p>
            <a:endParaRPr lang="da-DK" sz="2400" dirty="0" smtClean="0"/>
          </a:p>
          <a:p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162758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Elementer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Fordel.thmx</Template>
  <TotalTime>3302</TotalTime>
  <Words>1279</Words>
  <Application>Microsoft Office PowerPoint</Application>
  <PresentationFormat>On-screen Show (4:3)</PresentationFormat>
  <Paragraphs>142</Paragraphs>
  <Slides>12</Slides>
  <Notes>12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Advantage</vt:lpstr>
      <vt:lpstr>Interdisciplinary partnerships at the Royal Danish Military Academy Lynda W. Hansen, Head of Language Department</vt:lpstr>
      <vt:lpstr>Agenda</vt:lpstr>
      <vt:lpstr>Background</vt:lpstr>
      <vt:lpstr>Potential Pitfalls for Language teaching</vt:lpstr>
      <vt:lpstr>Defining the Challenge</vt:lpstr>
      <vt:lpstr>Potential Gains in Teaching an Interdisciplinary Curriculum</vt:lpstr>
      <vt:lpstr>Design considerations</vt:lpstr>
      <vt:lpstr>Where can an interdisciplinary approach be effective?</vt:lpstr>
      <vt:lpstr>Example: 1-day TEWT </vt:lpstr>
      <vt:lpstr>Example: Skills integration module </vt:lpstr>
      <vt:lpstr>PowerPoint Presentation</vt:lpstr>
      <vt:lpstr>Example: Military physical training, English and work-related stress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Disciplinary to Interdisciplinary teaching at the Royal Danish Military Academy</dc:title>
  <dc:creator>Lynda Wood Hansen</dc:creator>
  <cp:lastModifiedBy>Mabesoone Geert</cp:lastModifiedBy>
  <cp:revision>100</cp:revision>
  <cp:lastPrinted>2014-05-03T15:32:24Z</cp:lastPrinted>
  <dcterms:created xsi:type="dcterms:W3CDTF">2014-04-23T16:49:18Z</dcterms:created>
  <dcterms:modified xsi:type="dcterms:W3CDTF">2014-05-06T06:33:01Z</dcterms:modified>
</cp:coreProperties>
</file>