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handoutMasterIdLst>
    <p:handoutMasterId r:id="rId15"/>
  </p:handoutMasterIdLst>
  <p:sldIdLst>
    <p:sldId id="256" r:id="rId2"/>
    <p:sldId id="257" r:id="rId3"/>
    <p:sldId id="259" r:id="rId4"/>
    <p:sldId id="260" r:id="rId5"/>
    <p:sldId id="261" r:id="rId6"/>
    <p:sldId id="262" r:id="rId7"/>
    <p:sldId id="263" r:id="rId8"/>
    <p:sldId id="264" r:id="rId9"/>
    <p:sldId id="267" r:id="rId10"/>
    <p:sldId id="268" r:id="rId11"/>
    <p:sldId id="269" r:id="rId12"/>
    <p:sldId id="265" r:id="rId13"/>
    <p:sldId id="266" r:id="rId14"/>
  </p:sldIdLst>
  <p:sldSz cx="9144000" cy="6858000" type="screen4x3"/>
  <p:notesSz cx="6834188" cy="99790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62275" cy="49847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71913" y="0"/>
            <a:ext cx="2960687" cy="498475"/>
          </a:xfrm>
          <a:prstGeom prst="rect">
            <a:avLst/>
          </a:prstGeom>
        </p:spPr>
        <p:txBody>
          <a:bodyPr vert="horz" lIns="91440" tIns="45720" rIns="91440" bIns="45720" rtlCol="0"/>
          <a:lstStyle>
            <a:lvl1pPr algn="r">
              <a:defRPr sz="1200"/>
            </a:lvl1pPr>
          </a:lstStyle>
          <a:p>
            <a:fld id="{B1C23E6A-4DC7-406C-9D06-7A49615C171A}" type="datetimeFigureOut">
              <a:rPr lang="en-US" smtClean="0"/>
              <a:pPr/>
              <a:t>5/6/2013</a:t>
            </a:fld>
            <a:endParaRPr lang="en-US"/>
          </a:p>
        </p:txBody>
      </p:sp>
      <p:sp>
        <p:nvSpPr>
          <p:cNvPr id="4" name="Footer Placeholder 3"/>
          <p:cNvSpPr>
            <a:spLocks noGrp="1"/>
          </p:cNvSpPr>
          <p:nvPr>
            <p:ph type="ftr" sz="quarter" idx="2"/>
          </p:nvPr>
        </p:nvSpPr>
        <p:spPr>
          <a:xfrm>
            <a:off x="0" y="9478963"/>
            <a:ext cx="2962275" cy="49847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71913" y="9478963"/>
            <a:ext cx="2960687" cy="498475"/>
          </a:xfrm>
          <a:prstGeom prst="rect">
            <a:avLst/>
          </a:prstGeom>
        </p:spPr>
        <p:txBody>
          <a:bodyPr vert="horz" lIns="91440" tIns="45720" rIns="91440" bIns="45720" rtlCol="0" anchor="b"/>
          <a:lstStyle>
            <a:lvl1pPr algn="r">
              <a:defRPr sz="1200"/>
            </a:lvl1pPr>
          </a:lstStyle>
          <a:p>
            <a:fld id="{7B23DE21-EB73-474F-9F77-4483C274AF8D}" type="slidenum">
              <a:rPr lang="en-US" smtClean="0"/>
              <a:pPr/>
              <a:t>‹#›</a:t>
            </a:fld>
            <a:endParaRPr lang="en-US"/>
          </a:p>
        </p:txBody>
      </p:sp>
    </p:spTree>
    <p:extLst>
      <p:ext uri="{BB962C8B-B14F-4D97-AF65-F5344CB8AC3E}">
        <p14:creationId xmlns:p14="http://schemas.microsoft.com/office/powerpoint/2010/main" val="122163167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B80F533F-490E-49FC-8CD4-5C36E7FFE462}" type="datetimeFigureOut">
              <a:rPr lang="en-US" smtClean="0"/>
              <a:pPr/>
              <a:t>5/6/2013</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A1F81EE2-BB6D-45ED-A75D-5ADEC14AB87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80F533F-490E-49FC-8CD4-5C36E7FFE462}" type="datetimeFigureOut">
              <a:rPr lang="en-US" smtClean="0"/>
              <a:pPr/>
              <a:t>5/6/2013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1F81EE2-BB6D-45ED-A75D-5ADEC14AB87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80F533F-490E-49FC-8CD4-5C36E7FFE462}" type="datetimeFigureOut">
              <a:rPr lang="en-US" smtClean="0"/>
              <a:pPr/>
              <a:t>5/6/2013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1F81EE2-BB6D-45ED-A75D-5ADEC14AB87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80F533F-490E-49FC-8CD4-5C36E7FFE462}" type="datetimeFigureOut">
              <a:rPr lang="en-US" smtClean="0"/>
              <a:pPr/>
              <a:t>5/6/2013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1F81EE2-BB6D-45ED-A75D-5ADEC14AB875}"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B80F533F-490E-49FC-8CD4-5C36E7FFE462}" type="datetimeFigureOut">
              <a:rPr lang="en-US" smtClean="0"/>
              <a:pPr/>
              <a:t>5/6/2013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1F81EE2-BB6D-45ED-A75D-5ADEC14AB875}"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80F533F-490E-49FC-8CD4-5C36E7FFE462}" type="datetimeFigureOut">
              <a:rPr lang="en-US" smtClean="0"/>
              <a:pPr/>
              <a:t>5/6/2013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1F81EE2-BB6D-45ED-A75D-5ADEC14AB875}"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B80F533F-490E-49FC-8CD4-5C36E7FFE462}" type="datetimeFigureOut">
              <a:rPr lang="en-US" smtClean="0"/>
              <a:pPr/>
              <a:t>5/6/2013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A1F81EE2-BB6D-45ED-A75D-5ADEC14AB87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B80F533F-490E-49FC-8CD4-5C36E7FFE462}" type="datetimeFigureOut">
              <a:rPr lang="en-US" smtClean="0"/>
              <a:pPr/>
              <a:t>5/6/2013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A1F81EE2-BB6D-45ED-A75D-5ADEC14AB875}"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B80F533F-490E-49FC-8CD4-5C36E7FFE462}" type="datetimeFigureOut">
              <a:rPr lang="en-US" smtClean="0"/>
              <a:pPr/>
              <a:t>5/6/2013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A1F81EE2-BB6D-45ED-A75D-5ADEC14AB87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B80F533F-490E-49FC-8CD4-5C36E7FFE462}" type="datetimeFigureOut">
              <a:rPr lang="en-US" smtClean="0"/>
              <a:pPr/>
              <a:t>5/6/2013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1F81EE2-BB6D-45ED-A75D-5ADEC14AB87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B80F533F-490E-49FC-8CD4-5C36E7FFE462}" type="datetimeFigureOut">
              <a:rPr lang="en-US" smtClean="0"/>
              <a:pPr/>
              <a:t>5/6/2013</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A1F81EE2-BB6D-45ED-A75D-5ADEC14AB875}"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B80F533F-490E-49FC-8CD4-5C36E7FFE462}" type="datetimeFigureOut">
              <a:rPr lang="en-US" smtClean="0"/>
              <a:pPr/>
              <a:t>5/6/2013</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A1F81EE2-BB6D-45ED-A75D-5ADEC14AB87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Lessons Learned in Multinational Deployment</a:t>
            </a:r>
          </a:p>
        </p:txBody>
      </p:sp>
      <p:sp>
        <p:nvSpPr>
          <p:cNvPr id="3" name="Subtitle 2"/>
          <p:cNvSpPr>
            <a:spLocks noGrp="1"/>
          </p:cNvSpPr>
          <p:nvPr>
            <p:ph type="subTitle" idx="1"/>
          </p:nvPr>
        </p:nvSpPr>
        <p:spPr/>
        <p:txBody>
          <a:bodyPr/>
          <a:lstStyle/>
          <a:p>
            <a:endParaRPr lang="en-US" dirty="0" smtClean="0"/>
          </a:p>
          <a:p>
            <a:r>
              <a:rPr lang="en-US" dirty="0" smtClean="0"/>
              <a:t>Introduction</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Lessons Learned</a:t>
            </a:r>
            <a:br>
              <a:rPr lang="en-US" dirty="0" smtClean="0"/>
            </a:br>
            <a:r>
              <a:rPr lang="en-US" dirty="0" smtClean="0"/>
              <a:t>               (minimal pairs)</a:t>
            </a:r>
            <a:endParaRPr lang="en-US" dirty="0"/>
          </a:p>
        </p:txBody>
      </p:sp>
      <p:sp>
        <p:nvSpPr>
          <p:cNvPr id="3" name="Text Placeholder 2"/>
          <p:cNvSpPr>
            <a:spLocks noGrp="1"/>
          </p:cNvSpPr>
          <p:nvPr>
            <p:ph type="body" idx="1"/>
          </p:nvPr>
        </p:nvSpPr>
        <p:spPr/>
        <p:txBody>
          <a:bodyPr/>
          <a:lstStyle/>
          <a:p>
            <a:endParaRPr lang="en-US"/>
          </a:p>
        </p:txBody>
      </p:sp>
      <p:sp>
        <p:nvSpPr>
          <p:cNvPr id="4" name="Text Placeholder 3"/>
          <p:cNvSpPr>
            <a:spLocks noGrp="1"/>
          </p:cNvSpPr>
          <p:nvPr>
            <p:ph type="body" sz="half" idx="3"/>
          </p:nvPr>
        </p:nvSpPr>
        <p:spPr/>
        <p:txBody>
          <a:bodyPr/>
          <a:lstStyle/>
          <a:p>
            <a:endParaRPr lang="en-US"/>
          </a:p>
        </p:txBody>
      </p:sp>
      <p:sp>
        <p:nvSpPr>
          <p:cNvPr id="5" name="Content Placeholder 4"/>
          <p:cNvSpPr>
            <a:spLocks noGrp="1"/>
          </p:cNvSpPr>
          <p:nvPr>
            <p:ph sz="quarter" idx="2"/>
          </p:nvPr>
        </p:nvSpPr>
        <p:spPr/>
        <p:txBody>
          <a:bodyPr>
            <a:normAutofit fontScale="70000" lnSpcReduction="20000"/>
          </a:bodyPr>
          <a:lstStyle/>
          <a:p>
            <a:r>
              <a:rPr lang="en-US" dirty="0" smtClean="0"/>
              <a:t>rake/rack</a:t>
            </a:r>
          </a:p>
          <a:p>
            <a:r>
              <a:rPr lang="en-US" dirty="0" smtClean="0"/>
              <a:t>bake/back</a:t>
            </a:r>
          </a:p>
          <a:p>
            <a:r>
              <a:rPr lang="en-US" dirty="0" smtClean="0"/>
              <a:t>lake/ lack</a:t>
            </a:r>
          </a:p>
          <a:p>
            <a:r>
              <a:rPr lang="en-US" dirty="0" smtClean="0"/>
              <a:t>mate/met</a:t>
            </a:r>
          </a:p>
          <a:p>
            <a:r>
              <a:rPr lang="en-US" dirty="0" smtClean="0"/>
              <a:t>-------------</a:t>
            </a:r>
          </a:p>
          <a:p>
            <a:r>
              <a:rPr lang="en-US" dirty="0" smtClean="0"/>
              <a:t>bay/buy</a:t>
            </a:r>
          </a:p>
          <a:p>
            <a:r>
              <a:rPr lang="en-US" dirty="0" smtClean="0"/>
              <a:t>bike/bake</a:t>
            </a:r>
          </a:p>
          <a:p>
            <a:r>
              <a:rPr lang="en-US" dirty="0" smtClean="0"/>
              <a:t>space/spice</a:t>
            </a:r>
          </a:p>
          <a:p>
            <a:r>
              <a:rPr lang="en-US" dirty="0" smtClean="0"/>
              <a:t>walk/work</a:t>
            </a:r>
          </a:p>
          <a:p>
            <a:r>
              <a:rPr lang="en-US" dirty="0" smtClean="0"/>
              <a:t>warm/worm</a:t>
            </a:r>
          </a:p>
          <a:p>
            <a:r>
              <a:rPr lang="en-US" dirty="0" smtClean="0"/>
              <a:t>bed/bud</a:t>
            </a:r>
          </a:p>
          <a:p>
            <a:r>
              <a:rPr lang="en-US" dirty="0" smtClean="0"/>
              <a:t>pour/purr</a:t>
            </a:r>
          </a:p>
          <a:p>
            <a:r>
              <a:rPr lang="en-US" dirty="0" smtClean="0"/>
              <a:t>cab/cub</a:t>
            </a:r>
          </a:p>
          <a:p>
            <a:r>
              <a:rPr lang="en-US" dirty="0" smtClean="0"/>
              <a:t>cap/cup</a:t>
            </a:r>
          </a:p>
          <a:p>
            <a:r>
              <a:rPr lang="en-US" dirty="0" smtClean="0"/>
              <a:t>pen/pan</a:t>
            </a:r>
          </a:p>
          <a:p>
            <a:endParaRPr lang="en-US" dirty="0"/>
          </a:p>
        </p:txBody>
      </p:sp>
      <p:sp>
        <p:nvSpPr>
          <p:cNvPr id="6" name="Content Placeholder 5"/>
          <p:cNvSpPr>
            <a:spLocks noGrp="1"/>
          </p:cNvSpPr>
          <p:nvPr>
            <p:ph sz="quarter" idx="4"/>
          </p:nvPr>
        </p:nvSpPr>
        <p:spPr/>
        <p:txBody>
          <a:bodyPr>
            <a:normAutofit fontScale="85000" lnSpcReduction="20000"/>
          </a:bodyPr>
          <a:lstStyle/>
          <a:p>
            <a:r>
              <a:rPr lang="en-US" dirty="0" smtClean="0"/>
              <a:t>ship/sheep</a:t>
            </a:r>
          </a:p>
          <a:p>
            <a:r>
              <a:rPr lang="en-US" dirty="0" smtClean="0"/>
              <a:t>check/chick</a:t>
            </a:r>
          </a:p>
          <a:p>
            <a:r>
              <a:rPr lang="en-US" dirty="0" smtClean="0"/>
              <a:t>pill/peel</a:t>
            </a:r>
          </a:p>
          <a:p>
            <a:r>
              <a:rPr lang="en-US" dirty="0" smtClean="0"/>
              <a:t>slip/sleep</a:t>
            </a:r>
          </a:p>
          <a:p>
            <a:r>
              <a:rPr lang="en-US" dirty="0" smtClean="0"/>
              <a:t>grin/green</a:t>
            </a:r>
          </a:p>
          <a:p>
            <a:r>
              <a:rPr lang="en-US" dirty="0" smtClean="0"/>
              <a:t>fit/feet</a:t>
            </a:r>
          </a:p>
          <a:p>
            <a:r>
              <a:rPr lang="en-US" dirty="0" smtClean="0"/>
              <a:t>hill/heel</a:t>
            </a:r>
          </a:p>
          <a:p>
            <a:r>
              <a:rPr lang="en-US" dirty="0" smtClean="0"/>
              <a:t>wick/week</a:t>
            </a:r>
          </a:p>
          <a:p>
            <a:r>
              <a:rPr lang="en-US" dirty="0" smtClean="0"/>
              <a:t>------------</a:t>
            </a:r>
          </a:p>
          <a:p>
            <a:r>
              <a:rPr lang="en-US" dirty="0" smtClean="0"/>
              <a:t>back/bag</a:t>
            </a:r>
          </a:p>
          <a:p>
            <a:r>
              <a:rPr lang="en-US" dirty="0" smtClean="0"/>
              <a:t>coat/code</a:t>
            </a:r>
          </a:p>
          <a:p>
            <a:r>
              <a:rPr lang="en-US" dirty="0" smtClean="0"/>
              <a:t>feet/feed</a:t>
            </a:r>
          </a:p>
          <a:p>
            <a:r>
              <a:rPr lang="en-US" dirty="0" smtClean="0"/>
              <a:t>ice/eyes</a:t>
            </a:r>
          </a:p>
          <a:p>
            <a:r>
              <a:rPr lang="en-US" dirty="0" smtClean="0"/>
              <a:t>rich/ridge</a:t>
            </a:r>
          </a:p>
          <a:p>
            <a:r>
              <a:rPr lang="en-US" dirty="0" smtClean="0"/>
              <a:t>bus/buzz</a:t>
            </a:r>
          </a:p>
          <a:p>
            <a:endParaRPr lang="en-US" dirty="0" smtClean="0"/>
          </a:p>
          <a:p>
            <a:endParaRPr lang="en-US" dirty="0" smtClean="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0" dirty="0" smtClean="0"/>
              <a:t>               Lessons Learned </a:t>
            </a:r>
            <a:br>
              <a:rPr lang="en-US" b="0" dirty="0" smtClean="0"/>
            </a:br>
            <a:r>
              <a:rPr lang="en-US" b="0" dirty="0" smtClean="0"/>
              <a:t>                  (false friends)</a:t>
            </a:r>
            <a:endParaRPr lang="en-US" b="0" dirty="0"/>
          </a:p>
        </p:txBody>
      </p:sp>
      <p:sp>
        <p:nvSpPr>
          <p:cNvPr id="3" name="Text Placeholder 2"/>
          <p:cNvSpPr>
            <a:spLocks noGrp="1"/>
          </p:cNvSpPr>
          <p:nvPr>
            <p:ph type="body" idx="1"/>
          </p:nvPr>
        </p:nvSpPr>
        <p:spPr/>
        <p:txBody>
          <a:bodyPr/>
          <a:lstStyle/>
          <a:p>
            <a:endParaRPr lang="en-US"/>
          </a:p>
        </p:txBody>
      </p:sp>
      <p:sp>
        <p:nvSpPr>
          <p:cNvPr id="4" name="Text Placeholder 3"/>
          <p:cNvSpPr>
            <a:spLocks noGrp="1"/>
          </p:cNvSpPr>
          <p:nvPr>
            <p:ph type="body" sz="half" idx="3"/>
          </p:nvPr>
        </p:nvSpPr>
        <p:spPr/>
        <p:txBody>
          <a:bodyPr/>
          <a:lstStyle/>
          <a:p>
            <a:endParaRPr lang="en-US"/>
          </a:p>
        </p:txBody>
      </p:sp>
      <p:sp>
        <p:nvSpPr>
          <p:cNvPr id="5" name="Content Placeholder 4"/>
          <p:cNvSpPr>
            <a:spLocks noGrp="1"/>
          </p:cNvSpPr>
          <p:nvPr>
            <p:ph sz="quarter" idx="2"/>
          </p:nvPr>
        </p:nvSpPr>
        <p:spPr/>
        <p:txBody>
          <a:bodyPr/>
          <a:lstStyle/>
          <a:p>
            <a:endParaRPr lang="en-US" i="1" dirty="0" smtClean="0"/>
          </a:p>
          <a:p>
            <a:r>
              <a:rPr lang="en-US" i="1" dirty="0" smtClean="0"/>
              <a:t>Ammunition</a:t>
            </a:r>
          </a:p>
          <a:p>
            <a:r>
              <a:rPr lang="en-US" i="1" dirty="0" smtClean="0"/>
              <a:t>Aggressive</a:t>
            </a:r>
          </a:p>
          <a:p>
            <a:r>
              <a:rPr lang="en-US" i="1" dirty="0" smtClean="0"/>
              <a:t>Corpse</a:t>
            </a:r>
          </a:p>
          <a:p>
            <a:r>
              <a:rPr lang="en-US" i="1" dirty="0" smtClean="0"/>
              <a:t>Focus</a:t>
            </a:r>
          </a:p>
          <a:p>
            <a:r>
              <a:rPr lang="en-US" i="1" dirty="0" smtClean="0"/>
              <a:t>original</a:t>
            </a:r>
          </a:p>
          <a:p>
            <a:endParaRPr lang="en-US" i="1" dirty="0"/>
          </a:p>
        </p:txBody>
      </p:sp>
      <p:sp>
        <p:nvSpPr>
          <p:cNvPr id="6" name="Content Placeholder 5"/>
          <p:cNvSpPr>
            <a:spLocks noGrp="1"/>
          </p:cNvSpPr>
          <p:nvPr>
            <p:ph sz="quarter" idx="4"/>
          </p:nvPr>
        </p:nvSpPr>
        <p:spPr/>
        <p:txBody>
          <a:bodyPr/>
          <a:lstStyle/>
          <a:p>
            <a:endParaRPr lang="en-US" dirty="0" smtClean="0"/>
          </a:p>
          <a:p>
            <a:r>
              <a:rPr lang="en-US" dirty="0" smtClean="0"/>
              <a:t>Fraction</a:t>
            </a:r>
          </a:p>
          <a:p>
            <a:r>
              <a:rPr lang="en-US" dirty="0" smtClean="0"/>
              <a:t>Intelligence</a:t>
            </a:r>
          </a:p>
          <a:p>
            <a:r>
              <a:rPr lang="en-US" dirty="0" smtClean="0"/>
              <a:t>Barracks</a:t>
            </a:r>
          </a:p>
          <a:p>
            <a:r>
              <a:rPr lang="en-US" dirty="0" smtClean="0"/>
              <a:t>Colon</a:t>
            </a:r>
          </a:p>
          <a:p>
            <a:r>
              <a:rPr lang="en-US" dirty="0" smtClean="0"/>
              <a:t>Mark</a:t>
            </a:r>
          </a:p>
          <a:p>
            <a:r>
              <a:rPr lang="en-US" dirty="0" smtClean="0"/>
              <a:t>complexion</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smtClean="0"/>
          </a:p>
          <a:p>
            <a:r>
              <a:rPr lang="en-US" dirty="0" smtClean="0"/>
              <a:t>Reasons of problems</a:t>
            </a:r>
          </a:p>
          <a:p>
            <a:r>
              <a:rPr lang="en-US" dirty="0" smtClean="0"/>
              <a:t>Ways of problem elimination</a:t>
            </a:r>
          </a:p>
          <a:p>
            <a:r>
              <a:rPr lang="en-US" dirty="0" smtClean="0"/>
              <a:t>Looking ahead</a:t>
            </a:r>
            <a:endParaRPr lang="en-US" dirty="0"/>
          </a:p>
        </p:txBody>
      </p:sp>
      <p:sp>
        <p:nvSpPr>
          <p:cNvPr id="2" name="Title 1"/>
          <p:cNvSpPr>
            <a:spLocks noGrp="1"/>
          </p:cNvSpPr>
          <p:nvPr>
            <p:ph type="title"/>
          </p:nvPr>
        </p:nvSpPr>
        <p:spPr/>
        <p:txBody>
          <a:bodyPr/>
          <a:lstStyle/>
          <a:p>
            <a:r>
              <a:rPr lang="en-US" dirty="0" smtClean="0"/>
              <a:t>Conclusion</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smtClean="0"/>
          </a:p>
          <a:p>
            <a:endParaRPr lang="en-US" dirty="0"/>
          </a:p>
          <a:p>
            <a:pPr>
              <a:buNone/>
            </a:pPr>
            <a:r>
              <a:rPr lang="en-US" sz="4000" dirty="0" smtClean="0"/>
              <a:t>             Thank YOU</a:t>
            </a:r>
          </a:p>
          <a:p>
            <a:pPr>
              <a:buNone/>
            </a:pPr>
            <a:endParaRPr lang="en-US" dirty="0"/>
          </a:p>
          <a:p>
            <a:pPr>
              <a:buNone/>
            </a:pPr>
            <a:r>
              <a:rPr lang="en-US" sz="4000" smtClean="0"/>
              <a:t>                      </a:t>
            </a:r>
            <a:r>
              <a:rPr lang="en-US" sz="4000" dirty="0" smtClean="0"/>
              <a:t>?</a:t>
            </a:r>
            <a:endParaRPr lang="en-US" sz="4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smtClean="0"/>
          </a:p>
          <a:p>
            <a:r>
              <a:rPr lang="en-US" dirty="0" smtClean="0"/>
              <a:t>“</a:t>
            </a:r>
            <a:r>
              <a:rPr lang="en-US" dirty="0"/>
              <a:t>Compassion is sometimes the fatal capacity for feeling                                                                                            what it is like to get inside somebody else’s skin. It is the knowledge                                                                                                 that there can never really be any peace and joy for me until there is                                                                                                       peace and joy finally for you too.” </a:t>
            </a:r>
          </a:p>
        </p:txBody>
      </p:sp>
      <p:sp>
        <p:nvSpPr>
          <p:cNvPr id="2" name="Title 1"/>
          <p:cNvSpPr>
            <a:spLocks noGrp="1"/>
          </p:cNvSpPr>
          <p:nvPr>
            <p:ph type="title"/>
          </p:nvPr>
        </p:nvSpPr>
        <p:spPr/>
        <p:txBody>
          <a:bodyPr/>
          <a:lstStyle/>
          <a:p>
            <a:r>
              <a:rPr lang="en-US" dirty="0" smtClean="0"/>
              <a:t>                  Epigraph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smtClean="0"/>
          </a:p>
          <a:p>
            <a:r>
              <a:rPr lang="en-US" dirty="0" smtClean="0"/>
              <a:t>“</a:t>
            </a:r>
            <a:r>
              <a:rPr lang="en-US" dirty="0"/>
              <a:t>Language is the blood of the soul into which thoughts run and out of which they grow</a:t>
            </a:r>
            <a:r>
              <a:rPr lang="en-US" dirty="0" smtClean="0"/>
              <a:t>”.</a:t>
            </a:r>
          </a:p>
          <a:p>
            <a:r>
              <a:rPr lang="en-US" dirty="0" smtClean="0"/>
              <a:t>“Language is “the </a:t>
            </a:r>
            <a:r>
              <a:rPr lang="en-US" dirty="0"/>
              <a:t>most imperfect and expensive means yet discovered for communicating thought</a:t>
            </a:r>
            <a:r>
              <a:rPr lang="en-US" dirty="0" smtClean="0"/>
              <a:t>”.</a:t>
            </a:r>
          </a:p>
          <a:p>
            <a:r>
              <a:rPr lang="en-US" dirty="0"/>
              <a:t>“Language is the means of getting an idea from my brain into yours without surgery”</a:t>
            </a:r>
          </a:p>
          <a:p>
            <a:r>
              <a:rPr lang="en-US" dirty="0"/>
              <a:t>“Language is wine upon the lips”. </a:t>
            </a:r>
          </a:p>
        </p:txBody>
      </p:sp>
      <p:sp>
        <p:nvSpPr>
          <p:cNvPr id="2" name="Title 1"/>
          <p:cNvSpPr>
            <a:spLocks noGrp="1"/>
          </p:cNvSpPr>
          <p:nvPr>
            <p:ph type="title"/>
          </p:nvPr>
        </p:nvSpPr>
        <p:spPr/>
        <p:txBody>
          <a:bodyPr>
            <a:normAutofit fontScale="90000"/>
          </a:bodyPr>
          <a:lstStyle/>
          <a:p>
            <a:r>
              <a:rPr lang="en-US" dirty="0" smtClean="0"/>
              <a:t>                Language</a:t>
            </a:r>
            <a:br>
              <a:rPr lang="en-US" dirty="0" smtClean="0"/>
            </a:br>
            <a:r>
              <a:rPr lang="en-US" dirty="0" smtClean="0"/>
              <a:t>               (definition)</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smtClean="0"/>
          </a:p>
          <a:p>
            <a:endParaRPr lang="en-US" dirty="0" smtClean="0"/>
          </a:p>
          <a:p>
            <a:endParaRPr lang="en-US" dirty="0" smtClean="0"/>
          </a:p>
          <a:p>
            <a:r>
              <a:rPr lang="en-US" dirty="0" smtClean="0"/>
              <a:t>Polygenetic origins of languages</a:t>
            </a:r>
          </a:p>
          <a:p>
            <a:r>
              <a:rPr lang="en-US" dirty="0" smtClean="0"/>
              <a:t>Monogenetic origins of languages</a:t>
            </a:r>
            <a:endParaRPr lang="en-US" dirty="0"/>
          </a:p>
        </p:txBody>
      </p:sp>
      <p:sp>
        <p:nvSpPr>
          <p:cNvPr id="2" name="Title 1"/>
          <p:cNvSpPr>
            <a:spLocks noGrp="1"/>
          </p:cNvSpPr>
          <p:nvPr>
            <p:ph type="title"/>
          </p:nvPr>
        </p:nvSpPr>
        <p:spPr/>
        <p:txBody>
          <a:bodyPr>
            <a:normAutofit/>
          </a:bodyPr>
          <a:lstStyle/>
          <a:p>
            <a:r>
              <a:rPr lang="en-US" dirty="0" smtClean="0"/>
              <a:t> Origins of language</a:t>
            </a:r>
            <a:endParaRPr lang="en-US" dirty="0"/>
          </a:p>
        </p:txBody>
      </p:sp>
    </p:spTree>
  </p:cSld>
  <p:clrMapOvr>
    <a:masterClrMapping/>
  </p:clrMapOvr>
  <p:transition>
    <p:wipe di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624078" indent="-514350"/>
            <a:endParaRPr lang="en-US" dirty="0" smtClean="0"/>
          </a:p>
          <a:p>
            <a:pPr marL="624078" indent="-514350"/>
            <a:endParaRPr lang="en-US" dirty="0" smtClean="0"/>
          </a:p>
          <a:p>
            <a:pPr marL="624078" indent="-514350"/>
            <a:r>
              <a:rPr lang="en-US" dirty="0" smtClean="0"/>
              <a:t>Behavioral Approach</a:t>
            </a:r>
          </a:p>
          <a:p>
            <a:pPr marL="624078" indent="-514350"/>
            <a:r>
              <a:rPr lang="en-US" dirty="0" smtClean="0"/>
              <a:t>Cognitive Approach</a:t>
            </a:r>
            <a:endParaRPr lang="en-US" dirty="0"/>
          </a:p>
        </p:txBody>
      </p:sp>
      <p:sp>
        <p:nvSpPr>
          <p:cNvPr id="2" name="Title 1"/>
          <p:cNvSpPr>
            <a:spLocks noGrp="1"/>
          </p:cNvSpPr>
          <p:nvPr>
            <p:ph type="title"/>
          </p:nvPr>
        </p:nvSpPr>
        <p:spPr/>
        <p:txBody>
          <a:bodyPr/>
          <a:lstStyle/>
          <a:p>
            <a:r>
              <a:rPr lang="en-US" dirty="0" smtClean="0"/>
              <a:t>                  Teaching</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Varieties of English</a:t>
            </a:r>
            <a:endParaRPr lang="en-US" dirty="0"/>
          </a:p>
        </p:txBody>
      </p:sp>
      <p:sp>
        <p:nvSpPr>
          <p:cNvPr id="4" name="Text Placeholder 3"/>
          <p:cNvSpPr>
            <a:spLocks noGrp="1"/>
          </p:cNvSpPr>
          <p:nvPr>
            <p:ph type="body" idx="1"/>
          </p:nvPr>
        </p:nvSpPr>
        <p:spPr/>
        <p:txBody>
          <a:bodyPr/>
          <a:lstStyle/>
          <a:p>
            <a:endParaRPr lang="en-US" dirty="0"/>
          </a:p>
        </p:txBody>
      </p:sp>
      <p:sp>
        <p:nvSpPr>
          <p:cNvPr id="5" name="Text Placeholder 4"/>
          <p:cNvSpPr>
            <a:spLocks noGrp="1"/>
          </p:cNvSpPr>
          <p:nvPr>
            <p:ph type="body" sz="half" idx="3"/>
          </p:nvPr>
        </p:nvSpPr>
        <p:spPr/>
        <p:txBody>
          <a:bodyPr/>
          <a:lstStyle/>
          <a:p>
            <a:endParaRPr lang="en-US"/>
          </a:p>
        </p:txBody>
      </p:sp>
      <p:sp>
        <p:nvSpPr>
          <p:cNvPr id="3" name="Content Placeholder 2"/>
          <p:cNvSpPr>
            <a:spLocks noGrp="1"/>
          </p:cNvSpPr>
          <p:nvPr>
            <p:ph sz="quarter" idx="2"/>
          </p:nvPr>
        </p:nvSpPr>
        <p:spPr/>
        <p:txBody>
          <a:bodyPr>
            <a:normAutofit/>
          </a:bodyPr>
          <a:lstStyle/>
          <a:p>
            <a:pPr>
              <a:buNone/>
            </a:pPr>
            <a:r>
              <a:rPr lang="en-US" dirty="0" smtClean="0"/>
              <a:t>    </a:t>
            </a:r>
          </a:p>
          <a:p>
            <a:r>
              <a:rPr lang="en-US" dirty="0" smtClean="0"/>
              <a:t>ESL </a:t>
            </a:r>
          </a:p>
          <a:p>
            <a:r>
              <a:rPr lang="en-US" dirty="0" smtClean="0"/>
              <a:t>ESOL </a:t>
            </a:r>
          </a:p>
          <a:p>
            <a:r>
              <a:rPr lang="en-US" dirty="0" smtClean="0"/>
              <a:t>EAL </a:t>
            </a:r>
          </a:p>
          <a:p>
            <a:r>
              <a:rPr lang="en-US" dirty="0" smtClean="0"/>
              <a:t>EFL</a:t>
            </a:r>
          </a:p>
          <a:p>
            <a:r>
              <a:rPr lang="en-US" dirty="0" smtClean="0"/>
              <a:t>EIL </a:t>
            </a:r>
          </a:p>
          <a:p>
            <a:r>
              <a:rPr lang="en-US" dirty="0" smtClean="0"/>
              <a:t>ELF</a:t>
            </a:r>
          </a:p>
          <a:p>
            <a:r>
              <a:rPr lang="en-US" dirty="0" smtClean="0"/>
              <a:t>EAP</a:t>
            </a:r>
          </a:p>
          <a:p>
            <a:r>
              <a:rPr lang="en-US" dirty="0" smtClean="0"/>
              <a:t>ESP</a:t>
            </a:r>
          </a:p>
          <a:p>
            <a:endParaRPr lang="en-US" dirty="0" smtClean="0"/>
          </a:p>
        </p:txBody>
      </p:sp>
      <p:sp>
        <p:nvSpPr>
          <p:cNvPr id="6" name="Content Placeholder 5"/>
          <p:cNvSpPr>
            <a:spLocks noGrp="1"/>
          </p:cNvSpPr>
          <p:nvPr>
            <p:ph sz="quarter" idx="4"/>
          </p:nvPr>
        </p:nvSpPr>
        <p:spPr/>
        <p:txBody>
          <a:bodyPr>
            <a:normAutofit fontScale="92500" lnSpcReduction="20000"/>
          </a:bodyPr>
          <a:lstStyle/>
          <a:p>
            <a:pPr>
              <a:buNone/>
            </a:pPr>
            <a:r>
              <a:rPr lang="en-US" dirty="0" smtClean="0"/>
              <a:t>    </a:t>
            </a:r>
          </a:p>
          <a:p>
            <a:pPr>
              <a:buNone/>
            </a:pPr>
            <a:r>
              <a:rPr lang="en-US" dirty="0" smtClean="0"/>
              <a:t>    ESP</a:t>
            </a:r>
          </a:p>
          <a:p>
            <a:endParaRPr lang="en-US" dirty="0" smtClean="0"/>
          </a:p>
          <a:p>
            <a:r>
              <a:rPr lang="en-US" dirty="0" smtClean="0"/>
              <a:t>Business English </a:t>
            </a:r>
          </a:p>
          <a:p>
            <a:r>
              <a:rPr lang="en-US" dirty="0" smtClean="0"/>
              <a:t>Technical English</a:t>
            </a:r>
          </a:p>
          <a:p>
            <a:r>
              <a:rPr lang="en-US" dirty="0" smtClean="0"/>
              <a:t>Scientific English</a:t>
            </a:r>
          </a:p>
          <a:p>
            <a:r>
              <a:rPr lang="en-US" dirty="0" smtClean="0"/>
              <a:t>English for Medical Professionals </a:t>
            </a:r>
          </a:p>
          <a:p>
            <a:r>
              <a:rPr lang="en-US" dirty="0" smtClean="0"/>
              <a:t>English for Waiters</a:t>
            </a:r>
          </a:p>
          <a:p>
            <a:r>
              <a:rPr lang="en-US" dirty="0" smtClean="0"/>
              <a:t>English for Tourism</a:t>
            </a:r>
          </a:p>
          <a:p>
            <a:r>
              <a:rPr lang="en-US" dirty="0" smtClean="0"/>
              <a:t>English for Art Purposes</a:t>
            </a:r>
          </a:p>
          <a:p>
            <a:r>
              <a:rPr lang="en-US" dirty="0" smtClean="0"/>
              <a:t>Aviation English</a:t>
            </a:r>
          </a:p>
          <a:p>
            <a:r>
              <a:rPr lang="en-US" dirty="0" smtClean="0"/>
              <a:t>Military English</a:t>
            </a:r>
          </a:p>
          <a:p>
            <a:r>
              <a:rPr lang="en-US" dirty="0" smtClean="0"/>
              <a:t>NATO Speak</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dirty="0" smtClean="0"/>
              <a:t>Examples:</a:t>
            </a:r>
          </a:p>
          <a:p>
            <a:r>
              <a:rPr lang="en-US" i="1" dirty="0" smtClean="0"/>
              <a:t>A non-stop flight</a:t>
            </a:r>
          </a:p>
          <a:p>
            <a:r>
              <a:rPr lang="en-US" i="1" dirty="0" smtClean="0"/>
              <a:t>It is neither here nor there</a:t>
            </a:r>
          </a:p>
          <a:p>
            <a:r>
              <a:rPr lang="en-US" i="1" dirty="0" smtClean="0"/>
              <a:t>Watch your head</a:t>
            </a:r>
          </a:p>
          <a:p>
            <a:r>
              <a:rPr lang="en-US" i="1" dirty="0" smtClean="0"/>
              <a:t>Put on your shoes and socks</a:t>
            </a:r>
          </a:p>
          <a:p>
            <a:r>
              <a:rPr lang="en-US" i="1" dirty="0" smtClean="0"/>
              <a:t>Put your best foot forward</a:t>
            </a:r>
          </a:p>
          <a:p>
            <a:r>
              <a:rPr lang="en-US" i="1" dirty="0" smtClean="0"/>
              <a:t>Keep a stiff upper lip, etc</a:t>
            </a:r>
            <a:endParaRPr lang="en-US" i="1" dirty="0"/>
          </a:p>
        </p:txBody>
      </p:sp>
      <p:sp>
        <p:nvSpPr>
          <p:cNvPr id="2" name="Title 1"/>
          <p:cNvSpPr>
            <a:spLocks noGrp="1"/>
          </p:cNvSpPr>
          <p:nvPr>
            <p:ph type="title"/>
          </p:nvPr>
        </p:nvSpPr>
        <p:spPr/>
        <p:txBody>
          <a:bodyPr>
            <a:normAutofit fontScale="90000"/>
          </a:bodyPr>
          <a:lstStyle/>
          <a:p>
            <a:r>
              <a:rPr lang="en-US" dirty="0" smtClean="0"/>
              <a:t>Eccentricities of General English</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4525963"/>
          </a:xfrm>
        </p:spPr>
        <p:txBody>
          <a:bodyPr>
            <a:normAutofit fontScale="92500" lnSpcReduction="20000"/>
          </a:bodyPr>
          <a:lstStyle/>
          <a:p>
            <a:r>
              <a:rPr lang="en-US" i="1" dirty="0" smtClean="0"/>
              <a:t>general mess vs. private mess</a:t>
            </a:r>
          </a:p>
          <a:p>
            <a:r>
              <a:rPr lang="en-US" i="1" dirty="0" smtClean="0"/>
              <a:t>shipment vs. cargo</a:t>
            </a:r>
          </a:p>
          <a:p>
            <a:r>
              <a:rPr lang="en-US" i="1" dirty="0" smtClean="0"/>
              <a:t>assent/dissent vs. ascend/descend</a:t>
            </a:r>
          </a:p>
          <a:p>
            <a:r>
              <a:rPr lang="en-US" i="1" dirty="0" smtClean="0"/>
              <a:t>uplift vs. lift up</a:t>
            </a:r>
          </a:p>
          <a:p>
            <a:r>
              <a:rPr lang="en-US" i="1" dirty="0" smtClean="0"/>
              <a:t>upset vs. set up</a:t>
            </a:r>
          </a:p>
          <a:p>
            <a:endParaRPr lang="en-US" i="1" dirty="0" smtClean="0"/>
          </a:p>
          <a:p>
            <a:r>
              <a:rPr lang="en-US" i="1" dirty="0" smtClean="0"/>
              <a:t> private</a:t>
            </a:r>
          </a:p>
          <a:p>
            <a:r>
              <a:rPr lang="en-US" i="1" dirty="0" smtClean="0"/>
              <a:t> pocket</a:t>
            </a:r>
          </a:p>
          <a:p>
            <a:r>
              <a:rPr lang="en-US" i="1" dirty="0" smtClean="0"/>
              <a:t> magazine</a:t>
            </a:r>
          </a:p>
          <a:p>
            <a:r>
              <a:rPr lang="en-US" i="1" dirty="0" smtClean="0"/>
              <a:t> foxhole</a:t>
            </a:r>
          </a:p>
          <a:p>
            <a:r>
              <a:rPr lang="en-US" i="1" dirty="0" smtClean="0"/>
              <a:t> saddle</a:t>
            </a:r>
          </a:p>
          <a:p>
            <a:r>
              <a:rPr lang="en-US" i="1" dirty="0" smtClean="0"/>
              <a:t> spur</a:t>
            </a:r>
          </a:p>
          <a:p>
            <a:endParaRPr lang="en-US" i="1" dirty="0" smtClean="0"/>
          </a:p>
        </p:txBody>
      </p:sp>
      <p:sp>
        <p:nvSpPr>
          <p:cNvPr id="2" name="Title 1"/>
          <p:cNvSpPr>
            <a:spLocks noGrp="1"/>
          </p:cNvSpPr>
          <p:nvPr>
            <p:ph type="title"/>
          </p:nvPr>
        </p:nvSpPr>
        <p:spPr/>
        <p:txBody>
          <a:bodyPr/>
          <a:lstStyle/>
          <a:p>
            <a:r>
              <a:rPr lang="en-US" dirty="0" smtClean="0"/>
              <a:t>Military English</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            Lessons learned</a:t>
            </a:r>
            <a:br>
              <a:rPr lang="en-US" dirty="0" smtClean="0"/>
            </a:br>
            <a:r>
              <a:rPr lang="en-US" dirty="0" smtClean="0"/>
              <a:t>       (abbreviations, acronyms)</a:t>
            </a:r>
            <a:endParaRPr lang="en-US" dirty="0"/>
          </a:p>
        </p:txBody>
      </p:sp>
      <p:sp>
        <p:nvSpPr>
          <p:cNvPr id="4" name="Text Placeholder 3"/>
          <p:cNvSpPr>
            <a:spLocks noGrp="1"/>
          </p:cNvSpPr>
          <p:nvPr>
            <p:ph type="body" idx="1"/>
          </p:nvPr>
        </p:nvSpPr>
        <p:spPr/>
        <p:txBody>
          <a:bodyPr/>
          <a:lstStyle/>
          <a:p>
            <a:endParaRPr lang="en-US"/>
          </a:p>
        </p:txBody>
      </p:sp>
      <p:sp>
        <p:nvSpPr>
          <p:cNvPr id="5" name="Text Placeholder 4"/>
          <p:cNvSpPr>
            <a:spLocks noGrp="1"/>
          </p:cNvSpPr>
          <p:nvPr>
            <p:ph type="body" sz="half" idx="3"/>
          </p:nvPr>
        </p:nvSpPr>
        <p:spPr/>
        <p:txBody>
          <a:bodyPr/>
          <a:lstStyle/>
          <a:p>
            <a:endParaRPr lang="en-US"/>
          </a:p>
        </p:txBody>
      </p:sp>
      <p:sp>
        <p:nvSpPr>
          <p:cNvPr id="2" name="Content Placeholder 1"/>
          <p:cNvSpPr>
            <a:spLocks noGrp="1"/>
          </p:cNvSpPr>
          <p:nvPr>
            <p:ph sz="quarter" idx="2"/>
          </p:nvPr>
        </p:nvSpPr>
        <p:spPr/>
        <p:txBody>
          <a:bodyPr>
            <a:normAutofit/>
          </a:bodyPr>
          <a:lstStyle/>
          <a:p>
            <a:r>
              <a:rPr lang="en-US" dirty="0" smtClean="0"/>
              <a:t>HEL</a:t>
            </a:r>
          </a:p>
          <a:p>
            <a:r>
              <a:rPr lang="en-US" dirty="0" smtClean="0"/>
              <a:t>OIC</a:t>
            </a:r>
          </a:p>
          <a:p>
            <a:r>
              <a:rPr lang="en-US" dirty="0" smtClean="0"/>
              <a:t>CCP</a:t>
            </a:r>
          </a:p>
          <a:p>
            <a:r>
              <a:rPr lang="en-US" dirty="0" smtClean="0"/>
              <a:t>ROE</a:t>
            </a:r>
          </a:p>
          <a:p>
            <a:r>
              <a:rPr lang="en-US" dirty="0" smtClean="0"/>
              <a:t>RTB</a:t>
            </a:r>
          </a:p>
          <a:p>
            <a:r>
              <a:rPr lang="en-US" dirty="0" smtClean="0"/>
              <a:t>QRF</a:t>
            </a:r>
          </a:p>
          <a:p>
            <a:r>
              <a:rPr lang="en-US" dirty="0" smtClean="0"/>
              <a:t>BOG</a:t>
            </a:r>
          </a:p>
          <a:p>
            <a:r>
              <a:rPr lang="en-US" dirty="0" smtClean="0"/>
              <a:t>DFC</a:t>
            </a:r>
          </a:p>
          <a:p>
            <a:endParaRPr lang="en-US" dirty="0"/>
          </a:p>
        </p:txBody>
      </p:sp>
      <p:sp>
        <p:nvSpPr>
          <p:cNvPr id="6" name="Content Placeholder 5"/>
          <p:cNvSpPr>
            <a:spLocks noGrp="1"/>
          </p:cNvSpPr>
          <p:nvPr>
            <p:ph sz="quarter" idx="4"/>
          </p:nvPr>
        </p:nvSpPr>
        <p:spPr/>
        <p:txBody>
          <a:bodyPr/>
          <a:lstStyle/>
          <a:p>
            <a:r>
              <a:rPr lang="en-US" dirty="0" smtClean="0"/>
              <a:t>COC</a:t>
            </a:r>
          </a:p>
          <a:p>
            <a:r>
              <a:rPr lang="en-US" dirty="0" smtClean="0"/>
              <a:t>AO</a:t>
            </a:r>
          </a:p>
          <a:p>
            <a:r>
              <a:rPr lang="en-US" dirty="0" smtClean="0"/>
              <a:t>PB</a:t>
            </a:r>
          </a:p>
          <a:p>
            <a:r>
              <a:rPr lang="en-US" dirty="0" smtClean="0"/>
              <a:t>EFL</a:t>
            </a:r>
          </a:p>
          <a:p>
            <a:r>
              <a:rPr lang="en-US" dirty="0" smtClean="0"/>
              <a:t>DFL</a:t>
            </a:r>
          </a:p>
          <a:p>
            <a:r>
              <a:rPr lang="en-US" dirty="0" smtClean="0"/>
              <a:t>RB</a:t>
            </a:r>
          </a:p>
          <a:p>
            <a:r>
              <a:rPr lang="en-US" dirty="0" smtClean="0"/>
              <a:t>PP</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466</TotalTime>
  <Words>333</Words>
  <Application>Microsoft Office PowerPoint</Application>
  <PresentationFormat>On-screen Show (4:3)</PresentationFormat>
  <Paragraphs>139</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Concourse</vt:lpstr>
      <vt:lpstr>Lessons Learned in Multinational Deployment</vt:lpstr>
      <vt:lpstr>                  Epigraph  </vt:lpstr>
      <vt:lpstr>                Language                (definition)</vt:lpstr>
      <vt:lpstr> Origins of language</vt:lpstr>
      <vt:lpstr>                  Teaching</vt:lpstr>
      <vt:lpstr>          Varieties of English</vt:lpstr>
      <vt:lpstr>Eccentricities of General English</vt:lpstr>
      <vt:lpstr>Military English</vt:lpstr>
      <vt:lpstr>            Lessons learned        (abbreviations, acronyms)</vt:lpstr>
      <vt:lpstr>              Lessons Learned                (minimal pairs)</vt:lpstr>
      <vt:lpstr>               Lessons Learned                    (false friends)</vt:lpstr>
      <vt:lpstr>Conclusion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Lessons Learned in Multinational Deployment</dc:title>
  <dc:creator>mskhulukhia</dc:creator>
  <cp:lastModifiedBy>Synchrotel-7</cp:lastModifiedBy>
  <cp:revision>58</cp:revision>
  <dcterms:created xsi:type="dcterms:W3CDTF">2013-04-29T05:59:30Z</dcterms:created>
  <dcterms:modified xsi:type="dcterms:W3CDTF">2013-05-06T14:08:27Z</dcterms:modified>
</cp:coreProperties>
</file>