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21"/>
  </p:notesMasterIdLst>
  <p:handoutMasterIdLst>
    <p:handoutMasterId r:id="rId22"/>
  </p:handoutMasterIdLst>
  <p:sldIdLst>
    <p:sldId id="257" r:id="rId2"/>
    <p:sldId id="268" r:id="rId3"/>
    <p:sldId id="269" r:id="rId4"/>
    <p:sldId id="279" r:id="rId5"/>
    <p:sldId id="280" r:id="rId6"/>
    <p:sldId id="274" r:id="rId7"/>
    <p:sldId id="275" r:id="rId8"/>
    <p:sldId id="276" r:id="rId9"/>
    <p:sldId id="267" r:id="rId10"/>
    <p:sldId id="277" r:id="rId11"/>
    <p:sldId id="278" r:id="rId12"/>
    <p:sldId id="261" r:id="rId13"/>
    <p:sldId id="281" r:id="rId14"/>
    <p:sldId id="282" r:id="rId15"/>
    <p:sldId id="288" r:id="rId16"/>
    <p:sldId id="283" r:id="rId17"/>
    <p:sldId id="284" r:id="rId18"/>
    <p:sldId id="289" r:id="rId19"/>
    <p:sldId id="285" r:id="rId20"/>
  </p:sldIdLst>
  <p:sldSz cx="9144000" cy="6858000" type="screen4x3"/>
  <p:notesSz cx="6797675" cy="9925050"/>
  <p:defaultTextStyle>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27" autoAdjust="0"/>
  </p:normalViewPr>
  <p:slideViewPr>
    <p:cSldViewPr>
      <p:cViewPr>
        <p:scale>
          <a:sx n="68" d="100"/>
          <a:sy n="68" d="100"/>
        </p:scale>
        <p:origin x="-57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US"/>
          </a:p>
        </p:txBody>
      </p:sp>
      <p:sp>
        <p:nvSpPr>
          <p:cNvPr id="3" name="Platshållare fö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44357ABC-BB3E-40C2-8056-E1E79C228892}" type="datetimeFigureOut">
              <a:rPr lang="en-US"/>
              <a:pPr>
                <a:defRPr/>
              </a:pPr>
              <a:t>5/8/2013</a:t>
            </a:fld>
            <a:endParaRPr lang="en-US"/>
          </a:p>
        </p:txBody>
      </p:sp>
      <p:sp>
        <p:nvSpPr>
          <p:cNvPr id="4" name="Platshållare för sidfot 3"/>
          <p:cNvSpPr>
            <a:spLocks noGrp="1"/>
          </p:cNvSpPr>
          <p:nvPr>
            <p:ph type="ftr" sz="quarter" idx="2"/>
          </p:nvPr>
        </p:nvSpPr>
        <p:spPr>
          <a:xfrm>
            <a:off x="0" y="9426575"/>
            <a:ext cx="2946400" cy="496888"/>
          </a:xfrm>
          <a:prstGeom prst="rect">
            <a:avLst/>
          </a:prstGeom>
        </p:spPr>
        <p:txBody>
          <a:bodyPr vert="horz" lIns="91440" tIns="45720" rIns="91440" bIns="45720" rtlCol="0" anchor="b"/>
          <a:lstStyle>
            <a:lvl1pPr algn="l">
              <a:defRPr sz="1200"/>
            </a:lvl1pPr>
          </a:lstStyle>
          <a:p>
            <a:pPr>
              <a:defRPr/>
            </a:pPr>
            <a:endParaRPr lang="en-US"/>
          </a:p>
        </p:txBody>
      </p:sp>
      <p:sp>
        <p:nvSpPr>
          <p:cNvPr id="5" name="Platshållare för bildnummer 4"/>
          <p:cNvSpPr>
            <a:spLocks noGrp="1"/>
          </p:cNvSpPr>
          <p:nvPr>
            <p:ph type="sldNum" sz="quarter" idx="3"/>
          </p:nvPr>
        </p:nvSpPr>
        <p:spPr>
          <a:xfrm>
            <a:off x="3849688" y="9426575"/>
            <a:ext cx="2946400" cy="496888"/>
          </a:xfrm>
          <a:prstGeom prst="rect">
            <a:avLst/>
          </a:prstGeom>
        </p:spPr>
        <p:txBody>
          <a:bodyPr vert="horz" lIns="91440" tIns="45720" rIns="91440" bIns="45720" rtlCol="0" anchor="b"/>
          <a:lstStyle>
            <a:lvl1pPr algn="r">
              <a:defRPr sz="1200"/>
            </a:lvl1pPr>
          </a:lstStyle>
          <a:p>
            <a:pPr>
              <a:defRPr/>
            </a:pPr>
            <a:fld id="{321BB6FA-E1A1-4C5F-B0E8-F6026F9EF8DC}" type="slidenum">
              <a:rPr lang="en-US"/>
              <a:pPr>
                <a:defRPr/>
              </a:pPr>
              <a:t>‹#›</a:t>
            </a:fld>
            <a:endParaRPr lang="en-US"/>
          </a:p>
        </p:txBody>
      </p:sp>
    </p:spTree>
    <p:extLst>
      <p:ext uri="{BB962C8B-B14F-4D97-AF65-F5344CB8AC3E}">
        <p14:creationId xmlns:p14="http://schemas.microsoft.com/office/powerpoint/2010/main" val="1351775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sv-SE"/>
          </a:p>
        </p:txBody>
      </p:sp>
      <p:sp>
        <p:nvSpPr>
          <p:cNvPr id="3" name="Platshållare fö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5F7210DF-1C3A-4651-9BC6-CA32649A7BD5}" type="datetimeFigureOut">
              <a:rPr lang="sv-SE"/>
              <a:pPr>
                <a:defRPr/>
              </a:pPr>
              <a:t>2013-05-08</a:t>
            </a:fld>
            <a:endParaRPr lang="sv-SE"/>
          </a:p>
        </p:txBody>
      </p:sp>
      <p:sp>
        <p:nvSpPr>
          <p:cNvPr id="4" name="Platshållare för bildobjekt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pPr lvl="0"/>
            <a:endParaRPr lang="sv-SE" noProof="0" smtClean="0"/>
          </a:p>
        </p:txBody>
      </p:sp>
      <p:sp>
        <p:nvSpPr>
          <p:cNvPr id="5" name="Platshållare för anteckningar 4"/>
          <p:cNvSpPr>
            <a:spLocks noGrp="1"/>
          </p:cNvSpPr>
          <p:nvPr>
            <p:ph type="body" sz="quarter" idx="3"/>
          </p:nvPr>
        </p:nvSpPr>
        <p:spPr>
          <a:xfrm>
            <a:off x="679450" y="4714875"/>
            <a:ext cx="5438775" cy="4465638"/>
          </a:xfrm>
          <a:prstGeom prst="rect">
            <a:avLst/>
          </a:prstGeom>
        </p:spPr>
        <p:txBody>
          <a:bodyPr vert="horz" lIns="91440" tIns="45720" rIns="91440" bIns="45720" rtlCol="0"/>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6" name="Platshållare för sidfot 5"/>
          <p:cNvSpPr>
            <a:spLocks noGrp="1"/>
          </p:cNvSpPr>
          <p:nvPr>
            <p:ph type="ftr" sz="quarter" idx="4"/>
          </p:nvPr>
        </p:nvSpPr>
        <p:spPr>
          <a:xfrm>
            <a:off x="0" y="9426575"/>
            <a:ext cx="2946400" cy="496888"/>
          </a:xfrm>
          <a:prstGeom prst="rect">
            <a:avLst/>
          </a:prstGeom>
        </p:spPr>
        <p:txBody>
          <a:bodyPr vert="horz" lIns="91440" tIns="45720" rIns="91440" bIns="45720" rtlCol="0" anchor="b"/>
          <a:lstStyle>
            <a:lvl1pPr algn="l">
              <a:defRPr sz="1200"/>
            </a:lvl1pPr>
          </a:lstStyle>
          <a:p>
            <a:pPr>
              <a:defRPr/>
            </a:pPr>
            <a:endParaRPr lang="sv-SE"/>
          </a:p>
        </p:txBody>
      </p:sp>
      <p:sp>
        <p:nvSpPr>
          <p:cNvPr id="7" name="Platshållare för bildnummer 6"/>
          <p:cNvSpPr>
            <a:spLocks noGrp="1"/>
          </p:cNvSpPr>
          <p:nvPr>
            <p:ph type="sldNum" sz="quarter" idx="5"/>
          </p:nvPr>
        </p:nvSpPr>
        <p:spPr>
          <a:xfrm>
            <a:off x="3849688" y="9426575"/>
            <a:ext cx="2946400" cy="496888"/>
          </a:xfrm>
          <a:prstGeom prst="rect">
            <a:avLst/>
          </a:prstGeom>
        </p:spPr>
        <p:txBody>
          <a:bodyPr vert="horz" lIns="91440" tIns="45720" rIns="91440" bIns="45720" rtlCol="0" anchor="b"/>
          <a:lstStyle>
            <a:lvl1pPr algn="r">
              <a:defRPr sz="1200"/>
            </a:lvl1pPr>
          </a:lstStyle>
          <a:p>
            <a:pPr>
              <a:defRPr/>
            </a:pPr>
            <a:fld id="{68073311-C2C1-4FE3-9E82-2708C1563255}" type="slidenum">
              <a:rPr lang="sv-SE"/>
              <a:pPr>
                <a:defRPr/>
              </a:pPr>
              <a:t>‹#›</a:t>
            </a:fld>
            <a:endParaRPr lang="sv-SE"/>
          </a:p>
        </p:txBody>
      </p:sp>
    </p:spTree>
    <p:extLst>
      <p:ext uri="{BB962C8B-B14F-4D97-AF65-F5344CB8AC3E}">
        <p14:creationId xmlns:p14="http://schemas.microsoft.com/office/powerpoint/2010/main" val="507104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8435" name="Platshållare för anteckningar 2"/>
          <p:cNvSpPr>
            <a:spLocks noGrp="1"/>
          </p:cNvSpPr>
          <p:nvPr>
            <p:ph type="body" idx="1"/>
          </p:nvPr>
        </p:nvSpPr>
        <p:spPr bwMode="auto">
          <a:noFill/>
        </p:spPr>
        <p:txBody>
          <a:bodyPr wrap="square" numCol="1" anchor="t" anchorCtr="0" compatLnSpc="1">
            <a:prstTxWarp prst="textNoShape">
              <a:avLst/>
            </a:prstTxWarp>
          </a:bodyPr>
          <a:lstStyle/>
          <a:p>
            <a:r>
              <a:rPr lang="sv-SE" dirty="0" smtClean="0"/>
              <a:t>Intro </a:t>
            </a:r>
            <a:r>
              <a:rPr lang="sv-SE" dirty="0" err="1" smtClean="0"/>
              <a:t>us</a:t>
            </a:r>
            <a:endParaRPr lang="sv-SE" dirty="0" smtClean="0"/>
          </a:p>
          <a:p>
            <a:endParaRPr lang="sv-SE" dirty="0" smtClean="0"/>
          </a:p>
          <a:p>
            <a:r>
              <a:rPr lang="sv-SE" dirty="0" err="1" smtClean="0"/>
              <a:t>We</a:t>
            </a:r>
            <a:r>
              <a:rPr lang="sv-SE" dirty="0" smtClean="0"/>
              <a:t> </a:t>
            </a:r>
            <a:r>
              <a:rPr lang="sv-SE" dirty="0" err="1" smtClean="0"/>
              <a:t>are</a:t>
            </a:r>
            <a:r>
              <a:rPr lang="sv-SE" dirty="0" smtClean="0"/>
              <a:t> </a:t>
            </a:r>
            <a:r>
              <a:rPr lang="sv-SE" dirty="0" err="1" smtClean="0"/>
              <a:t>here</a:t>
            </a:r>
            <a:r>
              <a:rPr lang="sv-SE" dirty="0" smtClean="0"/>
              <a:t> </a:t>
            </a:r>
            <a:r>
              <a:rPr lang="sv-SE" dirty="0" err="1" smtClean="0"/>
              <a:t>to</a:t>
            </a:r>
            <a:r>
              <a:rPr lang="sv-SE" dirty="0" smtClean="0"/>
              <a:t> </a:t>
            </a:r>
            <a:r>
              <a:rPr lang="sv-SE" dirty="0" err="1" smtClean="0"/>
              <a:t>give</a:t>
            </a:r>
            <a:r>
              <a:rPr lang="sv-SE" dirty="0" smtClean="0"/>
              <a:t> </a:t>
            </a:r>
            <a:r>
              <a:rPr lang="en-GB" dirty="0" smtClean="0"/>
              <a:t>you</a:t>
            </a:r>
            <a:r>
              <a:rPr lang="sv-SE" dirty="0" smtClean="0"/>
              <a:t> a </a:t>
            </a:r>
            <a:r>
              <a:rPr lang="sv-SE" dirty="0" err="1" smtClean="0"/>
              <a:t>little</a:t>
            </a:r>
            <a:r>
              <a:rPr lang="sv-SE" dirty="0" smtClean="0"/>
              <a:t> </a:t>
            </a:r>
            <a:r>
              <a:rPr lang="sv-SE" dirty="0" err="1" smtClean="0"/>
              <a:t>insight</a:t>
            </a:r>
            <a:r>
              <a:rPr lang="sv-SE" dirty="0" smtClean="0"/>
              <a:t> </a:t>
            </a:r>
            <a:r>
              <a:rPr lang="sv-SE" dirty="0" err="1" smtClean="0"/>
              <a:t>into</a:t>
            </a:r>
            <a:r>
              <a:rPr lang="sv-SE" dirty="0" smtClean="0"/>
              <a:t> the </a:t>
            </a:r>
            <a:r>
              <a:rPr lang="sv-SE" dirty="0" err="1" smtClean="0"/>
              <a:t>approaches</a:t>
            </a:r>
            <a:r>
              <a:rPr lang="sv-SE" dirty="0" smtClean="0"/>
              <a:t> and </a:t>
            </a:r>
            <a:r>
              <a:rPr lang="sv-SE" dirty="0" err="1" smtClean="0"/>
              <a:t>methodologies</a:t>
            </a:r>
            <a:r>
              <a:rPr lang="sv-SE" dirty="0" smtClean="0"/>
              <a:t> </a:t>
            </a:r>
            <a:r>
              <a:rPr lang="sv-SE" dirty="0" err="1" smtClean="0"/>
              <a:t>we</a:t>
            </a:r>
            <a:r>
              <a:rPr lang="sv-SE" dirty="0" smtClean="0"/>
              <a:t> </a:t>
            </a:r>
            <a:r>
              <a:rPr lang="sv-SE" dirty="0" err="1" smtClean="0"/>
              <a:t>draw</a:t>
            </a:r>
            <a:r>
              <a:rPr lang="sv-SE" dirty="0" smtClean="0"/>
              <a:t> </a:t>
            </a:r>
            <a:r>
              <a:rPr lang="sv-SE" dirty="0" err="1" smtClean="0"/>
              <a:t>upon</a:t>
            </a:r>
            <a:r>
              <a:rPr lang="sv-SE" dirty="0" smtClean="0"/>
              <a:t> </a:t>
            </a:r>
            <a:r>
              <a:rPr lang="sv-SE" dirty="0" err="1" smtClean="0"/>
              <a:t>when</a:t>
            </a:r>
            <a:r>
              <a:rPr lang="sv-SE" dirty="0" smtClean="0"/>
              <a:t> planning </a:t>
            </a:r>
            <a:r>
              <a:rPr lang="sv-SE" dirty="0" err="1" smtClean="0"/>
              <a:t>courses</a:t>
            </a:r>
            <a:r>
              <a:rPr lang="sv-SE" dirty="0" smtClean="0"/>
              <a:t> and </a:t>
            </a:r>
            <a:r>
              <a:rPr lang="sv-SE" dirty="0" err="1" smtClean="0"/>
              <a:t>teaching</a:t>
            </a:r>
            <a:r>
              <a:rPr lang="sv-SE" dirty="0" smtClean="0"/>
              <a:t> </a:t>
            </a:r>
            <a:r>
              <a:rPr lang="sv-SE" dirty="0" err="1" smtClean="0"/>
              <a:t>military</a:t>
            </a:r>
            <a:r>
              <a:rPr lang="sv-SE" dirty="0" smtClean="0"/>
              <a:t> English at the </a:t>
            </a:r>
            <a:r>
              <a:rPr lang="sv-SE" dirty="0" err="1" smtClean="0"/>
              <a:t>swedish</a:t>
            </a:r>
            <a:r>
              <a:rPr lang="sv-SE" dirty="0" smtClean="0"/>
              <a:t> national </a:t>
            </a:r>
            <a:r>
              <a:rPr lang="sv-SE" dirty="0" err="1" smtClean="0"/>
              <a:t>defence</a:t>
            </a:r>
            <a:r>
              <a:rPr lang="sv-SE" baseline="0" dirty="0" smtClean="0"/>
              <a:t> </a:t>
            </a:r>
            <a:r>
              <a:rPr lang="sv-SE" dirty="0" smtClean="0"/>
              <a:t>college </a:t>
            </a:r>
            <a:r>
              <a:rPr lang="sv-SE" dirty="0" err="1" smtClean="0"/>
              <a:t>with</a:t>
            </a:r>
            <a:r>
              <a:rPr lang="sv-SE" dirty="0" smtClean="0"/>
              <a:t> a </a:t>
            </a:r>
            <a:r>
              <a:rPr lang="sv-SE" dirty="0" err="1" smtClean="0"/>
              <a:t>view</a:t>
            </a:r>
            <a:r>
              <a:rPr lang="sv-SE" dirty="0" smtClean="0"/>
              <a:t> </a:t>
            </a:r>
            <a:r>
              <a:rPr lang="sv-SE" dirty="0" err="1" smtClean="0"/>
              <a:t>to</a:t>
            </a:r>
            <a:r>
              <a:rPr lang="sv-SE" dirty="0" smtClean="0"/>
              <a:t> </a:t>
            </a:r>
            <a:r>
              <a:rPr lang="sv-SE" dirty="0" err="1" smtClean="0"/>
              <a:t>exploring</a:t>
            </a:r>
            <a:r>
              <a:rPr lang="sv-SE" dirty="0" smtClean="0"/>
              <a:t> </a:t>
            </a:r>
            <a:r>
              <a:rPr lang="sv-SE" dirty="0" err="1" smtClean="0"/>
              <a:t>teaching</a:t>
            </a:r>
            <a:r>
              <a:rPr lang="sv-SE" baseline="0" dirty="0" smtClean="0"/>
              <a:t> </a:t>
            </a:r>
            <a:r>
              <a:rPr lang="sv-SE" baseline="0" dirty="0" err="1" smtClean="0"/>
              <a:t>practices</a:t>
            </a:r>
            <a:r>
              <a:rPr lang="sv-SE" baseline="0" dirty="0" smtClean="0"/>
              <a:t> </a:t>
            </a:r>
            <a:r>
              <a:rPr lang="sv-SE" baseline="0" dirty="0" err="1" smtClean="0"/>
              <a:t>when</a:t>
            </a:r>
            <a:r>
              <a:rPr lang="sv-SE" baseline="0" dirty="0" smtClean="0"/>
              <a:t> </a:t>
            </a:r>
            <a:r>
              <a:rPr lang="sv-SE" baseline="0" dirty="0" err="1" smtClean="0"/>
              <a:t>teaching</a:t>
            </a:r>
            <a:r>
              <a:rPr lang="sv-SE" baseline="0" dirty="0" smtClean="0"/>
              <a:t> </a:t>
            </a:r>
            <a:r>
              <a:rPr lang="sv-SE" baseline="0" dirty="0" err="1" smtClean="0"/>
              <a:t>higher</a:t>
            </a:r>
            <a:r>
              <a:rPr lang="sv-SE" baseline="0" dirty="0" smtClean="0"/>
              <a:t> </a:t>
            </a:r>
            <a:r>
              <a:rPr lang="sv-SE" baseline="0" dirty="0" err="1" smtClean="0"/>
              <a:t>level</a:t>
            </a:r>
            <a:r>
              <a:rPr lang="sv-SE" baseline="0" dirty="0" smtClean="0"/>
              <a:t> English </a:t>
            </a:r>
            <a:r>
              <a:rPr lang="sv-SE" baseline="0" dirty="0" err="1" smtClean="0"/>
              <a:t>courses</a:t>
            </a:r>
            <a:r>
              <a:rPr lang="sv-SE" baseline="0" dirty="0" smtClean="0"/>
              <a:t>.</a:t>
            </a:r>
            <a:endParaRPr lang="sv-SE" dirty="0" smtClean="0"/>
          </a:p>
        </p:txBody>
      </p:sp>
      <p:sp>
        <p:nvSpPr>
          <p:cNvPr id="18436"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93DD50-78E0-4E32-87F0-10B8702045B1}" type="slidenum">
              <a:rPr lang="sv-SE" smtClean="0"/>
              <a:pPr/>
              <a:t>1</a:t>
            </a:fld>
            <a:endParaRPr lang="sv-S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6627"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sv-SE" dirty="0" smtClean="0"/>
              <a:t>With the </a:t>
            </a:r>
            <a:r>
              <a:rPr lang="sv-SE" dirty="0" err="1" smtClean="0"/>
              <a:t>level</a:t>
            </a:r>
            <a:r>
              <a:rPr lang="sv-SE" dirty="0" smtClean="0"/>
              <a:t> of </a:t>
            </a:r>
            <a:r>
              <a:rPr lang="sv-SE" dirty="0" err="1" smtClean="0"/>
              <a:t>our</a:t>
            </a:r>
            <a:r>
              <a:rPr lang="sv-SE" dirty="0" smtClean="0"/>
              <a:t> students in mind </a:t>
            </a:r>
            <a:r>
              <a:rPr lang="sv-SE" dirty="0" err="1" smtClean="0"/>
              <a:t>we</a:t>
            </a:r>
            <a:r>
              <a:rPr lang="sv-SE" dirty="0" smtClean="0"/>
              <a:t> </a:t>
            </a:r>
            <a:r>
              <a:rPr lang="sv-SE" dirty="0" err="1" smtClean="0"/>
              <a:t>tend</a:t>
            </a:r>
            <a:r>
              <a:rPr lang="sv-SE" dirty="0" smtClean="0"/>
              <a:t> to focus on </a:t>
            </a:r>
            <a:r>
              <a:rPr lang="sv-SE" dirty="0" err="1" smtClean="0"/>
              <a:t>these</a:t>
            </a:r>
            <a:r>
              <a:rPr lang="sv-SE" dirty="0" smtClean="0"/>
              <a:t> 4 </a:t>
            </a:r>
            <a:r>
              <a:rPr lang="sv-SE" dirty="0" err="1" smtClean="0"/>
              <a:t>issues</a:t>
            </a:r>
            <a:r>
              <a:rPr lang="sv-SE" dirty="0" smtClean="0"/>
              <a:t> in </a:t>
            </a:r>
            <a:r>
              <a:rPr lang="sv-SE" dirty="0" err="1" smtClean="0"/>
              <a:t>our</a:t>
            </a:r>
            <a:r>
              <a:rPr lang="sv-SE" dirty="0" smtClean="0"/>
              <a:t> planning</a:t>
            </a:r>
          </a:p>
          <a:p>
            <a:pPr eaLnBrk="1" hangingPunct="1"/>
            <a:endParaRPr lang="sv-SE" dirty="0" smtClean="0"/>
          </a:p>
          <a:p>
            <a:pPr eaLnBrk="1" hangingPunct="1"/>
            <a:r>
              <a:rPr lang="sv-SE" dirty="0" err="1" smtClean="0"/>
              <a:t>We</a:t>
            </a:r>
            <a:r>
              <a:rPr lang="sv-SE" dirty="0" smtClean="0"/>
              <a:t> </a:t>
            </a:r>
            <a:r>
              <a:rPr lang="sv-SE" dirty="0" err="1" smtClean="0"/>
              <a:t>tend</a:t>
            </a:r>
            <a:r>
              <a:rPr lang="sv-SE" dirty="0" smtClean="0"/>
              <a:t> to </a:t>
            </a:r>
            <a:r>
              <a:rPr lang="sv-SE" dirty="0" err="1" smtClean="0"/>
              <a:t>ignore</a:t>
            </a:r>
            <a:r>
              <a:rPr lang="sv-SE" dirty="0" smtClean="0"/>
              <a:t> a </a:t>
            </a:r>
            <a:r>
              <a:rPr lang="sv-SE" dirty="0" err="1" smtClean="0"/>
              <a:t>more</a:t>
            </a:r>
            <a:r>
              <a:rPr lang="sv-SE" dirty="0" smtClean="0"/>
              <a:t> </a:t>
            </a:r>
            <a:r>
              <a:rPr lang="sv-SE" dirty="0" err="1" smtClean="0"/>
              <a:t>grammar</a:t>
            </a:r>
            <a:r>
              <a:rPr lang="sv-SE" dirty="0" smtClean="0"/>
              <a:t> </a:t>
            </a:r>
            <a:r>
              <a:rPr lang="sv-SE" dirty="0" err="1" smtClean="0"/>
              <a:t>based</a:t>
            </a:r>
            <a:r>
              <a:rPr lang="sv-SE" dirty="0" smtClean="0"/>
              <a:t> </a:t>
            </a:r>
            <a:r>
              <a:rPr lang="sv-SE" dirty="0" err="1" smtClean="0"/>
              <a:t>syllabus</a:t>
            </a:r>
            <a:r>
              <a:rPr lang="sv-SE" dirty="0" smtClean="0"/>
              <a:t> in </a:t>
            </a:r>
            <a:r>
              <a:rPr lang="sv-SE" dirty="0" err="1" smtClean="0"/>
              <a:t>favour</a:t>
            </a:r>
            <a:r>
              <a:rPr lang="sv-SE" dirty="0" smtClean="0"/>
              <a:t> of </a:t>
            </a:r>
            <a:r>
              <a:rPr lang="sv-SE" dirty="0" err="1" smtClean="0"/>
              <a:t>exploiting</a:t>
            </a:r>
            <a:r>
              <a:rPr lang="sv-SE" dirty="0" smtClean="0"/>
              <a:t> the </a:t>
            </a:r>
            <a:r>
              <a:rPr lang="sv-SE" dirty="0" err="1" smtClean="0"/>
              <a:t>natural</a:t>
            </a:r>
            <a:r>
              <a:rPr lang="sv-SE" dirty="0" smtClean="0"/>
              <a:t> input </a:t>
            </a:r>
            <a:r>
              <a:rPr lang="sv-SE" dirty="0" err="1" smtClean="0"/>
              <a:t>they</a:t>
            </a:r>
            <a:r>
              <a:rPr lang="sv-SE" dirty="0" smtClean="0"/>
              <a:t> get (</a:t>
            </a:r>
            <a:r>
              <a:rPr lang="sv-SE" dirty="0" err="1" smtClean="0"/>
              <a:t>literature</a:t>
            </a:r>
            <a:r>
              <a:rPr lang="sv-SE" dirty="0" smtClean="0"/>
              <a:t> </a:t>
            </a:r>
            <a:r>
              <a:rPr lang="sv-SE" dirty="0" err="1" smtClean="0"/>
              <a:t>etc</a:t>
            </a:r>
            <a:r>
              <a:rPr lang="sv-SE" dirty="0" smtClean="0"/>
              <a:t>) to </a:t>
            </a:r>
            <a:r>
              <a:rPr lang="sv-SE" dirty="0" err="1" smtClean="0"/>
              <a:t>enable</a:t>
            </a:r>
            <a:r>
              <a:rPr lang="sv-SE" dirty="0" smtClean="0"/>
              <a:t> </a:t>
            </a:r>
            <a:r>
              <a:rPr lang="sv-SE" dirty="0" err="1" smtClean="0"/>
              <a:t>them</a:t>
            </a:r>
            <a:r>
              <a:rPr lang="sv-SE" dirty="0" smtClean="0"/>
              <a:t> to </a:t>
            </a:r>
            <a:r>
              <a:rPr lang="sv-SE" dirty="0" err="1" smtClean="0"/>
              <a:t>produce</a:t>
            </a:r>
            <a:r>
              <a:rPr lang="sv-SE" dirty="0" smtClean="0"/>
              <a:t> output and </a:t>
            </a:r>
            <a:r>
              <a:rPr lang="sv-SE" dirty="0" err="1" smtClean="0"/>
              <a:t>reflect</a:t>
            </a:r>
            <a:r>
              <a:rPr lang="sv-SE" dirty="0" smtClean="0"/>
              <a:t> on </a:t>
            </a:r>
            <a:r>
              <a:rPr lang="sv-SE" dirty="0" err="1" smtClean="0"/>
              <a:t>their</a:t>
            </a:r>
            <a:r>
              <a:rPr lang="sv-SE" dirty="0" smtClean="0"/>
              <a:t> </a:t>
            </a:r>
            <a:r>
              <a:rPr lang="sv-SE" dirty="0" err="1" smtClean="0"/>
              <a:t>own</a:t>
            </a:r>
            <a:r>
              <a:rPr lang="sv-SE" dirty="0" smtClean="0"/>
              <a:t> output. </a:t>
            </a:r>
            <a:r>
              <a:rPr lang="sv-SE" dirty="0" err="1" smtClean="0"/>
              <a:t>But</a:t>
            </a:r>
            <a:r>
              <a:rPr lang="sv-SE" dirty="0" smtClean="0"/>
              <a:t> output for </a:t>
            </a:r>
            <a:r>
              <a:rPr lang="sv-SE" dirty="0" err="1" smtClean="0"/>
              <a:t>us</a:t>
            </a:r>
            <a:r>
              <a:rPr lang="sv-SE" dirty="0" smtClean="0"/>
              <a:t> has a </a:t>
            </a:r>
            <a:r>
              <a:rPr lang="sv-SE" dirty="0" err="1" smtClean="0"/>
              <a:t>specific</a:t>
            </a:r>
            <a:r>
              <a:rPr lang="sv-SE" dirty="0" smtClean="0"/>
              <a:t> definition, it</a:t>
            </a:r>
            <a:r>
              <a:rPr lang="sv-SE" baseline="0" dirty="0" smtClean="0"/>
              <a:t> is not </a:t>
            </a:r>
            <a:r>
              <a:rPr lang="sv-SE" baseline="0" dirty="0" err="1" smtClean="0"/>
              <a:t>production</a:t>
            </a:r>
            <a:r>
              <a:rPr lang="sv-SE" dirty="0" smtClean="0"/>
              <a:t>. </a:t>
            </a:r>
            <a:r>
              <a:rPr lang="sv-SE" dirty="0" err="1" smtClean="0"/>
              <a:t>Swain’s</a:t>
            </a:r>
            <a:r>
              <a:rPr lang="sv-SE" dirty="0" smtClean="0"/>
              <a:t> definition </a:t>
            </a:r>
            <a:r>
              <a:rPr lang="sv-SE" dirty="0" err="1" smtClean="0"/>
              <a:t>which</a:t>
            </a:r>
            <a:r>
              <a:rPr lang="sv-SE" dirty="0" smtClean="0"/>
              <a:t> </a:t>
            </a:r>
            <a:r>
              <a:rPr lang="sv-SE" dirty="0" err="1" smtClean="0"/>
              <a:t>she</a:t>
            </a:r>
            <a:r>
              <a:rPr lang="sv-SE" dirty="0" smtClean="0"/>
              <a:t> </a:t>
            </a:r>
            <a:r>
              <a:rPr lang="sv-SE" dirty="0" err="1" smtClean="0"/>
              <a:t>refined</a:t>
            </a:r>
            <a:r>
              <a:rPr lang="sv-SE" dirty="0" smtClean="0"/>
              <a:t> 15 </a:t>
            </a:r>
            <a:r>
              <a:rPr lang="sv-SE" dirty="0" err="1" smtClean="0"/>
              <a:t>years</a:t>
            </a:r>
            <a:r>
              <a:rPr lang="sv-SE" dirty="0" smtClean="0"/>
              <a:t> after </a:t>
            </a:r>
            <a:r>
              <a:rPr lang="sv-SE" dirty="0" err="1" smtClean="0"/>
              <a:t>her</a:t>
            </a:r>
            <a:r>
              <a:rPr lang="sv-SE" dirty="0" smtClean="0"/>
              <a:t> original output </a:t>
            </a:r>
            <a:r>
              <a:rPr lang="sv-SE" dirty="0" err="1" smtClean="0"/>
              <a:t>hypothesis</a:t>
            </a:r>
            <a:r>
              <a:rPr lang="sv-SE" dirty="0" smtClean="0"/>
              <a:t>. </a:t>
            </a:r>
          </a:p>
        </p:txBody>
      </p:sp>
      <p:sp>
        <p:nvSpPr>
          <p:cNvPr id="26628"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397101-4B93-46DE-9B08-98DFDB25EDB4}" type="slidenum">
              <a:rPr lang="sv-SE" smtClean="0"/>
              <a:pPr/>
              <a:t>10</a:t>
            </a:fld>
            <a:endParaRPr lang="sv-S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8675"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two further definitions we can exploit coined by Bialystok. Analysis and control are terms she used to describe the language processing processes advanced language users apply/exploit when performing complex language tasks. Skilled language users apply these processes in real time.</a:t>
            </a:r>
          </a:p>
          <a:p>
            <a:pPr eaLnBrk="1" hangingPunct="1">
              <a:spcBef>
                <a:spcPct val="0"/>
              </a:spcBef>
            </a:pPr>
            <a:endParaRPr lang="sv-SE" dirty="0" smtClean="0"/>
          </a:p>
          <a:p>
            <a:pPr eaLnBrk="1" hangingPunct="1">
              <a:spcBef>
                <a:spcPct val="0"/>
              </a:spcBef>
            </a:pPr>
            <a:r>
              <a:rPr lang="en-US" dirty="0" smtClean="0"/>
              <a:t>In her theory </a:t>
            </a:r>
            <a:r>
              <a:rPr lang="en-US" i="1" dirty="0" smtClean="0"/>
              <a:t>analysis </a:t>
            </a:r>
            <a:r>
              <a:rPr lang="en-US" dirty="0" smtClean="0"/>
              <a:t>equates with broadly explicit knowledge about how particular language features can be applied; she makes a further distinction of control which relates to ‘attention´ where attention means being able to apply salient aspects of use in real time in second language learning and performance - rather than a reflective practice which output is in Swain’s theory. But output is the means to the end – greater analysis and control through output/</a:t>
            </a:r>
            <a:r>
              <a:rPr lang="en-US" dirty="0" err="1" smtClean="0"/>
              <a:t>languaging</a:t>
            </a:r>
            <a:r>
              <a:rPr lang="en-US" dirty="0" smtClean="0"/>
              <a:t> and these best take place in an educational setting.</a:t>
            </a:r>
          </a:p>
          <a:p>
            <a:pPr eaLnBrk="1" hangingPunct="1">
              <a:spcBef>
                <a:spcPct val="0"/>
              </a:spcBef>
            </a:pPr>
            <a:endParaRPr lang="en-US" dirty="0" smtClean="0"/>
          </a:p>
          <a:p>
            <a:pPr eaLnBrk="1" hangingPunct="1">
              <a:spcBef>
                <a:spcPct val="0"/>
              </a:spcBef>
            </a:pPr>
            <a:r>
              <a:rPr lang="en-US" dirty="0" smtClean="0"/>
              <a:t>Attention can also be exploited to facilitate learning - teachers/course writers exploit it all the the time – they highlight the salient features in discourse to draw their students’ attention to it – to promote output/</a:t>
            </a:r>
            <a:r>
              <a:rPr lang="en-US" dirty="0" err="1" smtClean="0"/>
              <a:t>languaging</a:t>
            </a:r>
            <a:r>
              <a:rPr lang="en-US" dirty="0" smtClean="0"/>
              <a:t> analysis and control.</a:t>
            </a:r>
          </a:p>
        </p:txBody>
      </p:sp>
      <p:sp>
        <p:nvSpPr>
          <p:cNvPr id="28676"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BF562F-81D5-49CD-A3AC-961C78BB2002}" type="slidenum">
              <a:rPr lang="sv-SE" smtClean="0"/>
              <a:pPr/>
              <a:t>11</a:t>
            </a:fld>
            <a:endParaRPr lang="sv-S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9699"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smtClean="0"/>
              <a:t>So when</a:t>
            </a:r>
            <a:r>
              <a:rPr lang="en-GB" baseline="0" dirty="0" smtClean="0"/>
              <a:t> does the learner learn?</a:t>
            </a:r>
          </a:p>
          <a:p>
            <a:pPr eaLnBrk="1" hangingPunct="1"/>
            <a:r>
              <a:rPr lang="sv-SE" baseline="0" dirty="0" smtClean="0"/>
              <a:t>In </a:t>
            </a:r>
            <a:r>
              <a:rPr lang="sv-SE" baseline="0" dirty="0" err="1" smtClean="0"/>
              <a:t>dialogue</a:t>
            </a:r>
            <a:r>
              <a:rPr lang="sv-SE" baseline="0" dirty="0" smtClean="0"/>
              <a:t> </a:t>
            </a:r>
            <a:r>
              <a:rPr lang="sv-SE" baseline="0" dirty="0" err="1" smtClean="0"/>
              <a:t>with</a:t>
            </a:r>
            <a:r>
              <a:rPr lang="sv-SE" baseline="0" dirty="0" smtClean="0"/>
              <a:t> the </a:t>
            </a:r>
            <a:r>
              <a:rPr lang="sv-SE" baseline="0" dirty="0" err="1" smtClean="0"/>
              <a:t>teacher</a:t>
            </a:r>
            <a:r>
              <a:rPr lang="sv-SE" baseline="0" dirty="0" smtClean="0"/>
              <a:t> as I </a:t>
            </a:r>
            <a:r>
              <a:rPr lang="sv-SE" baseline="0" dirty="0" err="1" smtClean="0"/>
              <a:t>mentioned</a:t>
            </a:r>
            <a:r>
              <a:rPr lang="sv-SE" baseline="0" dirty="0" smtClean="0"/>
              <a:t> </a:t>
            </a:r>
            <a:r>
              <a:rPr lang="sv-SE" baseline="0" dirty="0" err="1" smtClean="0"/>
              <a:t>already</a:t>
            </a:r>
            <a:endParaRPr lang="en-GB" baseline="0" dirty="0" smtClean="0"/>
          </a:p>
          <a:p>
            <a:pPr eaLnBrk="1" hangingPunct="1"/>
            <a:r>
              <a:rPr lang="en-GB" dirty="0" smtClean="0"/>
              <a:t>But ultimately many believe that it is the initiative of the learner that leads to learning – but the teacher has the role of creating the opportunities for activity and initiative</a:t>
            </a:r>
          </a:p>
          <a:p>
            <a:pPr eaLnBrk="1" hangingPunct="1"/>
            <a:endParaRPr lang="en-GB" dirty="0" smtClean="0"/>
          </a:p>
          <a:p>
            <a:pPr eaLnBrk="1" hangingPunct="1"/>
            <a:r>
              <a:rPr lang="en-GB" dirty="0" smtClean="0"/>
              <a:t>There is one further key feature relating to theories of learning that is critical at advanced level and that is student agency. In other words it is the opportunities we create for our student to interact with the input, to produce output, to have a collaborative dialogue in the sense Swain meant, to engage in </a:t>
            </a:r>
            <a:r>
              <a:rPr lang="en-GB" dirty="0" err="1" smtClean="0"/>
              <a:t>languaging</a:t>
            </a:r>
            <a:r>
              <a:rPr lang="en-GB" dirty="0" smtClean="0"/>
              <a:t> that result in learning.</a:t>
            </a:r>
          </a:p>
          <a:p>
            <a:pPr eaLnBrk="1" hangingPunct="1"/>
            <a:endParaRPr lang="sv-SE" dirty="0" smtClean="0"/>
          </a:p>
          <a:p>
            <a:pPr eaLnBrk="1" hangingPunct="1"/>
            <a:r>
              <a:rPr lang="sv-SE" dirty="0" smtClean="0"/>
              <a:t>At this </a:t>
            </a:r>
            <a:r>
              <a:rPr lang="sv-SE" dirty="0" err="1" smtClean="0"/>
              <a:t>point</a:t>
            </a:r>
            <a:r>
              <a:rPr lang="sv-SE" dirty="0" smtClean="0"/>
              <a:t> </a:t>
            </a:r>
            <a:r>
              <a:rPr lang="sv-SE" dirty="0" err="1" smtClean="0"/>
              <a:t>I’ll</a:t>
            </a:r>
            <a:r>
              <a:rPr lang="sv-SE" dirty="0" smtClean="0"/>
              <a:t> hand you over to Keith who </a:t>
            </a:r>
            <a:r>
              <a:rPr lang="sv-SE" dirty="0" err="1" smtClean="0"/>
              <a:t>will</a:t>
            </a:r>
            <a:r>
              <a:rPr lang="sv-SE" dirty="0" smtClean="0"/>
              <a:t> show </a:t>
            </a:r>
            <a:r>
              <a:rPr lang="sv-SE" dirty="0" err="1" smtClean="0"/>
              <a:t>two</a:t>
            </a:r>
            <a:r>
              <a:rPr lang="sv-SE" dirty="0" smtClean="0"/>
              <a:t> </a:t>
            </a:r>
            <a:r>
              <a:rPr lang="sv-SE" dirty="0" err="1" smtClean="0"/>
              <a:t>examples</a:t>
            </a:r>
            <a:r>
              <a:rPr lang="sv-SE" dirty="0" smtClean="0"/>
              <a:t>.</a:t>
            </a:r>
          </a:p>
        </p:txBody>
      </p:sp>
      <p:sp>
        <p:nvSpPr>
          <p:cNvPr id="29700"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EE12CB-4362-4FA2-BF2F-83BA9159A677}" type="slidenum">
              <a:rPr lang="sv-SE" smtClean="0"/>
              <a:pPr/>
              <a:t>12</a:t>
            </a:fld>
            <a:endParaRPr lang="sv-S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err="1" smtClean="0"/>
              <a:t>Brief</a:t>
            </a:r>
            <a:r>
              <a:rPr lang="sv-SE" dirty="0" smtClean="0"/>
              <a:t> </a:t>
            </a:r>
            <a:r>
              <a:rPr lang="sv-SE" dirty="0" err="1" smtClean="0"/>
              <a:t>outline</a:t>
            </a:r>
            <a:r>
              <a:rPr lang="sv-SE" dirty="0" smtClean="0"/>
              <a:t> of </a:t>
            </a:r>
            <a:r>
              <a:rPr lang="sv-SE" dirty="0" err="1" smtClean="0"/>
              <a:t>students-</a:t>
            </a:r>
            <a:r>
              <a:rPr lang="sv-SE" baseline="0" dirty="0" smtClean="0"/>
              <a:t> SU. </a:t>
            </a:r>
          </a:p>
          <a:p>
            <a:endParaRPr lang="sv-SE" baseline="0" dirty="0" smtClean="0"/>
          </a:p>
          <a:p>
            <a:r>
              <a:rPr lang="sv-SE" dirty="0" err="1" smtClean="0"/>
              <a:t>Integrated-</a:t>
            </a:r>
            <a:r>
              <a:rPr lang="sv-SE" dirty="0" smtClean="0"/>
              <a:t> that is to </a:t>
            </a:r>
            <a:r>
              <a:rPr lang="sv-SE" dirty="0" err="1" smtClean="0"/>
              <a:t>say</a:t>
            </a:r>
            <a:r>
              <a:rPr lang="sv-SE" dirty="0" smtClean="0"/>
              <a:t> </a:t>
            </a:r>
            <a:r>
              <a:rPr lang="sv-SE" dirty="0" err="1" smtClean="0"/>
              <a:t>based</a:t>
            </a:r>
            <a:r>
              <a:rPr lang="sv-SE" dirty="0" smtClean="0"/>
              <a:t> on a </a:t>
            </a:r>
            <a:r>
              <a:rPr lang="sv-SE" dirty="0" err="1" smtClean="0"/>
              <a:t>subject</a:t>
            </a:r>
            <a:r>
              <a:rPr lang="sv-SE" dirty="0" smtClean="0"/>
              <a:t> </a:t>
            </a:r>
            <a:r>
              <a:rPr lang="sv-SE" dirty="0" err="1" smtClean="0"/>
              <a:t>they</a:t>
            </a:r>
            <a:r>
              <a:rPr lang="sv-SE" dirty="0" smtClean="0"/>
              <a:t> are </a:t>
            </a:r>
            <a:r>
              <a:rPr lang="sv-SE" dirty="0" err="1" smtClean="0"/>
              <a:t>studying</a:t>
            </a:r>
            <a:r>
              <a:rPr lang="sv-SE" baseline="0" dirty="0" smtClean="0"/>
              <a:t> </a:t>
            </a:r>
            <a:r>
              <a:rPr lang="sv-SE" baseline="0" dirty="0" err="1" smtClean="0"/>
              <a:t>other</a:t>
            </a:r>
            <a:r>
              <a:rPr lang="sv-SE" baseline="0" dirty="0" smtClean="0"/>
              <a:t> </a:t>
            </a:r>
            <a:r>
              <a:rPr lang="sv-SE" baseline="0" dirty="0" err="1" smtClean="0"/>
              <a:t>than</a:t>
            </a:r>
            <a:r>
              <a:rPr lang="sv-SE" baseline="0" dirty="0" smtClean="0"/>
              <a:t> English- in this </a:t>
            </a:r>
            <a:r>
              <a:rPr lang="sv-SE" baseline="0" dirty="0" err="1" smtClean="0"/>
              <a:t>case</a:t>
            </a:r>
            <a:r>
              <a:rPr lang="sv-SE" baseline="0" dirty="0" smtClean="0"/>
              <a:t> a </a:t>
            </a:r>
            <a:r>
              <a:rPr lang="sv-SE" baseline="0" dirty="0" err="1" smtClean="0"/>
              <a:t>module</a:t>
            </a:r>
            <a:r>
              <a:rPr lang="sv-SE" baseline="0" dirty="0" smtClean="0"/>
              <a:t> on international </a:t>
            </a:r>
            <a:r>
              <a:rPr lang="sv-SE" baseline="0" dirty="0" err="1" smtClean="0"/>
              <a:t>military</a:t>
            </a:r>
            <a:r>
              <a:rPr lang="sv-SE" baseline="0" dirty="0" smtClean="0"/>
              <a:t> </a:t>
            </a:r>
            <a:r>
              <a:rPr lang="sv-SE" baseline="0" dirty="0" err="1" smtClean="0"/>
              <a:t>strategy</a:t>
            </a:r>
            <a:endParaRPr lang="sv-SE" baseline="0" dirty="0" smtClean="0"/>
          </a:p>
          <a:p>
            <a:r>
              <a:rPr lang="sv-SE" baseline="0" dirty="0" smtClean="0"/>
              <a:t>As Annette has </a:t>
            </a:r>
            <a:r>
              <a:rPr lang="sv-SE" baseline="0" dirty="0" err="1" smtClean="0"/>
              <a:t>already</a:t>
            </a:r>
            <a:r>
              <a:rPr lang="sv-SE" baseline="0" dirty="0" smtClean="0"/>
              <a:t> </a:t>
            </a:r>
            <a:r>
              <a:rPr lang="sv-SE" baseline="0" dirty="0" err="1" smtClean="0"/>
              <a:t>explained</a:t>
            </a:r>
            <a:r>
              <a:rPr lang="sv-SE" baseline="0" dirty="0" smtClean="0"/>
              <a:t>, a </a:t>
            </a:r>
            <a:r>
              <a:rPr lang="sv-SE" baseline="0" dirty="0" err="1" smtClean="0"/>
              <a:t>lot</a:t>
            </a:r>
            <a:r>
              <a:rPr lang="sv-SE" baseline="0" dirty="0" smtClean="0"/>
              <a:t> of the </a:t>
            </a:r>
            <a:r>
              <a:rPr lang="sv-SE" baseline="0" dirty="0" err="1" smtClean="0"/>
              <a:t>course</a:t>
            </a:r>
            <a:r>
              <a:rPr lang="sv-SE" baseline="0" dirty="0" smtClean="0"/>
              <a:t> materials are in English </a:t>
            </a:r>
            <a:r>
              <a:rPr lang="sv-SE" baseline="0" dirty="0" err="1" smtClean="0"/>
              <a:t>due</a:t>
            </a:r>
            <a:r>
              <a:rPr lang="sv-SE" baseline="0" dirty="0" smtClean="0"/>
              <a:t> to lack of </a:t>
            </a:r>
            <a:r>
              <a:rPr lang="sv-SE" baseline="0" dirty="0" err="1" smtClean="0"/>
              <a:t>translations</a:t>
            </a:r>
            <a:r>
              <a:rPr lang="sv-SE" baseline="0" dirty="0" smtClean="0"/>
              <a:t> </a:t>
            </a:r>
            <a:r>
              <a:rPr lang="sv-SE" baseline="0" dirty="0" err="1" smtClean="0"/>
              <a:t>into</a:t>
            </a:r>
            <a:r>
              <a:rPr lang="sv-SE" baseline="0" dirty="0" smtClean="0"/>
              <a:t> L1(</a:t>
            </a:r>
            <a:r>
              <a:rPr lang="sv-SE" baseline="0" dirty="0" err="1" smtClean="0"/>
              <a:t>Swedes</a:t>
            </a:r>
            <a:r>
              <a:rPr lang="sv-SE" baseline="0" dirty="0" smtClean="0"/>
              <a:t> are </a:t>
            </a:r>
            <a:r>
              <a:rPr lang="sv-SE" baseline="0" dirty="0" err="1" smtClean="0"/>
              <a:t>used</a:t>
            </a:r>
            <a:r>
              <a:rPr lang="sv-SE" baseline="0" dirty="0" smtClean="0"/>
              <a:t> to </a:t>
            </a:r>
            <a:r>
              <a:rPr lang="sv-SE" baseline="0" dirty="0" err="1" smtClean="0"/>
              <a:t>this-</a:t>
            </a:r>
            <a:r>
              <a:rPr lang="sv-SE" baseline="0" dirty="0" smtClean="0"/>
              <a:t> as </a:t>
            </a:r>
            <a:r>
              <a:rPr lang="sv-SE" baseline="0" dirty="0" err="1" smtClean="0"/>
              <a:t>will</a:t>
            </a:r>
            <a:r>
              <a:rPr lang="sv-SE" baseline="0" dirty="0" smtClean="0"/>
              <a:t> </a:t>
            </a:r>
            <a:r>
              <a:rPr lang="sv-SE" baseline="0" dirty="0" err="1" smtClean="0"/>
              <a:t>many</a:t>
            </a:r>
            <a:r>
              <a:rPr lang="sv-SE" baseline="0" dirty="0" smtClean="0"/>
              <a:t> of you), </a:t>
            </a:r>
            <a:r>
              <a:rPr lang="sv-SE" baseline="0" dirty="0" err="1" smtClean="0"/>
              <a:t>which</a:t>
            </a:r>
            <a:r>
              <a:rPr lang="sv-SE" baseline="0" dirty="0" smtClean="0"/>
              <a:t> is a </a:t>
            </a:r>
            <a:r>
              <a:rPr lang="sv-SE" baseline="0" dirty="0" err="1" smtClean="0"/>
              <a:t>big</a:t>
            </a:r>
            <a:r>
              <a:rPr lang="sv-SE" baseline="0" dirty="0" smtClean="0"/>
              <a:t> </a:t>
            </a:r>
            <a:r>
              <a:rPr lang="sv-SE" baseline="0" dirty="0" err="1" smtClean="0"/>
              <a:t>challenge</a:t>
            </a:r>
            <a:r>
              <a:rPr lang="sv-SE" baseline="0" dirty="0" smtClean="0"/>
              <a:t> for </a:t>
            </a:r>
            <a:r>
              <a:rPr lang="sv-SE" baseline="0" dirty="0" err="1" smtClean="0"/>
              <a:t>both</a:t>
            </a:r>
            <a:r>
              <a:rPr lang="sv-SE" baseline="0" dirty="0" smtClean="0"/>
              <a:t> ss and </a:t>
            </a:r>
            <a:r>
              <a:rPr lang="sv-SE" baseline="0" dirty="0" err="1" smtClean="0"/>
              <a:t>teachers</a:t>
            </a:r>
            <a:r>
              <a:rPr lang="sv-SE" baseline="0" dirty="0" smtClean="0"/>
              <a:t>. </a:t>
            </a:r>
            <a:r>
              <a:rPr lang="sv-SE" baseline="0" dirty="0" err="1" smtClean="0"/>
              <a:t>But</a:t>
            </a:r>
            <a:r>
              <a:rPr lang="sv-SE" baseline="0" dirty="0" smtClean="0"/>
              <a:t>, </a:t>
            </a:r>
            <a:r>
              <a:rPr lang="sv-SE" baseline="0" dirty="0" err="1" smtClean="0"/>
              <a:t>if</a:t>
            </a:r>
            <a:r>
              <a:rPr lang="sv-SE" baseline="0" dirty="0" smtClean="0"/>
              <a:t> </a:t>
            </a:r>
            <a:r>
              <a:rPr lang="sv-SE" baseline="0" dirty="0" err="1" smtClean="0"/>
              <a:t>we</a:t>
            </a:r>
            <a:r>
              <a:rPr lang="sv-SE" baseline="0" dirty="0" smtClean="0"/>
              <a:t> </a:t>
            </a:r>
            <a:r>
              <a:rPr lang="sv-SE" baseline="0" dirty="0" err="1" smtClean="0"/>
              <a:t>take</a:t>
            </a:r>
            <a:r>
              <a:rPr lang="sv-SE" baseline="0" dirty="0" smtClean="0"/>
              <a:t> an </a:t>
            </a:r>
            <a:r>
              <a:rPr lang="sv-SE" baseline="0" dirty="0" err="1" smtClean="0"/>
              <a:t>optimistic</a:t>
            </a:r>
            <a:r>
              <a:rPr lang="sv-SE" baseline="0" dirty="0" smtClean="0"/>
              <a:t> </a:t>
            </a:r>
            <a:r>
              <a:rPr lang="sv-SE" baseline="0" dirty="0" err="1" smtClean="0"/>
              <a:t>view</a:t>
            </a:r>
            <a:r>
              <a:rPr lang="sv-SE" baseline="0" dirty="0" smtClean="0"/>
              <a:t>, it </a:t>
            </a:r>
            <a:r>
              <a:rPr lang="sv-SE" baseline="0" dirty="0" err="1" smtClean="0"/>
              <a:t>does</a:t>
            </a:r>
            <a:r>
              <a:rPr lang="sv-SE" baseline="0" dirty="0" smtClean="0"/>
              <a:t> man </a:t>
            </a:r>
            <a:r>
              <a:rPr lang="sv-SE" baseline="0" dirty="0" err="1" smtClean="0"/>
              <a:t>we</a:t>
            </a:r>
            <a:r>
              <a:rPr lang="sv-SE" baseline="0" dirty="0" smtClean="0"/>
              <a:t> </a:t>
            </a:r>
            <a:r>
              <a:rPr lang="sv-SE" baseline="0" dirty="0" err="1" smtClean="0"/>
              <a:t>have</a:t>
            </a:r>
            <a:r>
              <a:rPr lang="sv-SE" baseline="0" dirty="0" smtClean="0"/>
              <a:t> a </a:t>
            </a:r>
            <a:r>
              <a:rPr lang="sv-SE" baseline="0" dirty="0" err="1" smtClean="0"/>
              <a:t>constant</a:t>
            </a:r>
            <a:r>
              <a:rPr lang="sv-SE" baseline="0" dirty="0" smtClean="0"/>
              <a:t> </a:t>
            </a:r>
            <a:r>
              <a:rPr lang="sv-SE" baseline="0" dirty="0" err="1" smtClean="0"/>
              <a:t>source</a:t>
            </a:r>
            <a:r>
              <a:rPr lang="sv-SE" baseline="0" dirty="0" smtClean="0"/>
              <a:t> of </a:t>
            </a:r>
            <a:r>
              <a:rPr lang="sv-SE" baseline="0" dirty="0" err="1" smtClean="0"/>
              <a:t>authentic</a:t>
            </a:r>
            <a:r>
              <a:rPr lang="sv-SE" baseline="0" dirty="0" smtClean="0"/>
              <a:t> texts to work with. </a:t>
            </a:r>
            <a:r>
              <a:rPr lang="sv-SE" baseline="0" dirty="0" err="1" smtClean="0"/>
              <a:t>However</a:t>
            </a:r>
            <a:r>
              <a:rPr lang="sv-SE" baseline="0" dirty="0" smtClean="0"/>
              <a:t>, </a:t>
            </a:r>
            <a:r>
              <a:rPr lang="sv-SE" baseline="0" dirty="0" err="1" smtClean="0"/>
              <a:t>we</a:t>
            </a:r>
            <a:r>
              <a:rPr lang="sv-SE" baseline="0" dirty="0" smtClean="0"/>
              <a:t> </a:t>
            </a:r>
            <a:r>
              <a:rPr lang="sv-SE" baseline="0" dirty="0" err="1" smtClean="0"/>
              <a:t>can’t</a:t>
            </a:r>
            <a:r>
              <a:rPr lang="sv-SE" baseline="0" dirty="0" smtClean="0"/>
              <a:t> </a:t>
            </a:r>
            <a:r>
              <a:rPr lang="sv-SE" baseline="0" dirty="0" err="1" smtClean="0"/>
              <a:t>assume</a:t>
            </a:r>
            <a:r>
              <a:rPr lang="sv-SE" baseline="0" dirty="0" smtClean="0"/>
              <a:t> that all students </a:t>
            </a:r>
            <a:r>
              <a:rPr lang="sv-SE" baseline="0" dirty="0" err="1" smtClean="0"/>
              <a:t>will</a:t>
            </a:r>
            <a:r>
              <a:rPr lang="sv-SE" baseline="0" dirty="0" smtClean="0"/>
              <a:t> be </a:t>
            </a:r>
            <a:r>
              <a:rPr lang="sv-SE" baseline="0" dirty="0" err="1" smtClean="0"/>
              <a:t>able</a:t>
            </a:r>
            <a:r>
              <a:rPr lang="sv-SE" baseline="0" dirty="0" smtClean="0"/>
              <a:t> to </a:t>
            </a:r>
            <a:r>
              <a:rPr lang="sv-SE" baseline="0" dirty="0" err="1" smtClean="0"/>
              <a:t>fully</a:t>
            </a:r>
            <a:r>
              <a:rPr lang="sv-SE" baseline="0" dirty="0" smtClean="0"/>
              <a:t> and </a:t>
            </a:r>
            <a:r>
              <a:rPr lang="sv-SE" baseline="0" dirty="0" err="1" smtClean="0"/>
              <a:t>easily</a:t>
            </a:r>
            <a:r>
              <a:rPr lang="sv-SE" baseline="0" dirty="0" smtClean="0"/>
              <a:t> </a:t>
            </a:r>
            <a:r>
              <a:rPr lang="sv-SE" baseline="0" dirty="0" err="1" smtClean="0"/>
              <a:t>understand</a:t>
            </a:r>
            <a:r>
              <a:rPr lang="sv-SE" baseline="0" dirty="0" smtClean="0"/>
              <a:t> </a:t>
            </a:r>
            <a:r>
              <a:rPr lang="sv-SE" baseline="0" dirty="0" err="1" smtClean="0"/>
              <a:t>these</a:t>
            </a:r>
            <a:r>
              <a:rPr lang="sv-SE" baseline="0" dirty="0" smtClean="0"/>
              <a:t> texts, (not </a:t>
            </a:r>
            <a:r>
              <a:rPr lang="sv-SE" baseline="0" dirty="0" err="1" smtClean="0"/>
              <a:t>least</a:t>
            </a:r>
            <a:r>
              <a:rPr lang="sv-SE" baseline="0" dirty="0" smtClean="0"/>
              <a:t> as </a:t>
            </a:r>
            <a:r>
              <a:rPr lang="sv-SE" baseline="0" dirty="0" err="1" smtClean="0"/>
              <a:t>they</a:t>
            </a:r>
            <a:r>
              <a:rPr lang="sv-SE" baseline="0" dirty="0" smtClean="0"/>
              <a:t> are </a:t>
            </a:r>
            <a:r>
              <a:rPr lang="sv-SE" baseline="0" dirty="0" err="1" smtClean="0"/>
              <a:t>often</a:t>
            </a:r>
            <a:r>
              <a:rPr lang="sv-SE" baseline="0" dirty="0" smtClean="0"/>
              <a:t> </a:t>
            </a:r>
            <a:r>
              <a:rPr lang="sv-SE" baseline="0" dirty="0" err="1" smtClean="0"/>
              <a:t>written</a:t>
            </a:r>
            <a:r>
              <a:rPr lang="sv-SE" baseline="0" dirty="0" smtClean="0"/>
              <a:t> by </a:t>
            </a:r>
            <a:r>
              <a:rPr lang="sv-SE" baseline="0" dirty="0" err="1" smtClean="0"/>
              <a:t>academics</a:t>
            </a:r>
            <a:r>
              <a:rPr lang="sv-SE" baseline="0" dirty="0" smtClean="0"/>
              <a:t> not </a:t>
            </a:r>
            <a:r>
              <a:rPr lang="sv-SE" baseline="0" dirty="0" err="1" smtClean="0"/>
              <a:t>yet</a:t>
            </a:r>
            <a:r>
              <a:rPr lang="sv-SE" baseline="0" dirty="0" smtClean="0"/>
              <a:t> </a:t>
            </a:r>
            <a:r>
              <a:rPr lang="sv-SE" baseline="0" dirty="0" err="1" smtClean="0"/>
              <a:t>fully</a:t>
            </a:r>
            <a:r>
              <a:rPr lang="sv-SE" baseline="0" dirty="0" smtClean="0"/>
              <a:t> </a:t>
            </a:r>
            <a:r>
              <a:rPr lang="sv-SE" baseline="0" dirty="0" err="1" smtClean="0"/>
              <a:t>aware</a:t>
            </a:r>
            <a:r>
              <a:rPr lang="sv-SE" baseline="0" dirty="0" smtClean="0"/>
              <a:t> of the </a:t>
            </a:r>
            <a:r>
              <a:rPr lang="sv-SE" baseline="0" dirty="0" err="1" smtClean="0"/>
              <a:t>campaign</a:t>
            </a:r>
            <a:r>
              <a:rPr lang="sv-SE" baseline="0" dirty="0" smtClean="0"/>
              <a:t> for </a:t>
            </a:r>
            <a:r>
              <a:rPr lang="sv-SE" baseline="0" dirty="0" err="1" smtClean="0"/>
              <a:t>plain</a:t>
            </a:r>
            <a:r>
              <a:rPr lang="sv-SE" baseline="0" dirty="0" smtClean="0"/>
              <a:t> </a:t>
            </a:r>
            <a:r>
              <a:rPr lang="sv-SE" baseline="0" dirty="0" err="1" smtClean="0"/>
              <a:t>english</a:t>
            </a:r>
            <a:r>
              <a:rPr lang="sv-SE" baseline="0" dirty="0" smtClean="0"/>
              <a:t>), so </a:t>
            </a:r>
            <a:r>
              <a:rPr lang="sv-SE" baseline="0" dirty="0" err="1" smtClean="0"/>
              <a:t>one</a:t>
            </a:r>
            <a:r>
              <a:rPr lang="sv-SE" baseline="0" dirty="0" smtClean="0"/>
              <a:t> </a:t>
            </a:r>
            <a:r>
              <a:rPr lang="sv-SE" baseline="0" dirty="0" err="1" smtClean="0"/>
              <a:t>aim</a:t>
            </a:r>
            <a:r>
              <a:rPr lang="sv-SE" baseline="0" dirty="0" smtClean="0"/>
              <a:t> is </a:t>
            </a:r>
            <a:r>
              <a:rPr lang="sv-SE" baseline="0" dirty="0" err="1" smtClean="0"/>
              <a:t>simply</a:t>
            </a:r>
            <a:r>
              <a:rPr lang="sv-SE" baseline="0" dirty="0" smtClean="0"/>
              <a:t> to </a:t>
            </a:r>
            <a:r>
              <a:rPr lang="sv-SE" baseline="0" dirty="0" err="1" smtClean="0"/>
              <a:t>help</a:t>
            </a:r>
            <a:r>
              <a:rPr lang="sv-SE" baseline="0" dirty="0" smtClean="0"/>
              <a:t> </a:t>
            </a:r>
            <a:r>
              <a:rPr lang="sv-SE" baseline="0" dirty="0" err="1" smtClean="0"/>
              <a:t>them</a:t>
            </a:r>
            <a:r>
              <a:rPr lang="sv-SE" baseline="0" dirty="0" smtClean="0"/>
              <a:t> process the </a:t>
            </a:r>
            <a:r>
              <a:rPr lang="sv-SE" baseline="0" dirty="0" err="1" smtClean="0"/>
              <a:t>course</a:t>
            </a:r>
            <a:r>
              <a:rPr lang="sv-SE" baseline="0" dirty="0" smtClean="0"/>
              <a:t> lit. </a:t>
            </a:r>
          </a:p>
          <a:p>
            <a:r>
              <a:rPr lang="sv-SE" baseline="0" dirty="0" smtClean="0"/>
              <a:t>This is a </a:t>
            </a:r>
            <a:r>
              <a:rPr lang="sv-SE" baseline="0" dirty="0" err="1" smtClean="0"/>
              <a:t>good</a:t>
            </a:r>
            <a:r>
              <a:rPr lang="sv-SE" baseline="0" dirty="0" smtClean="0"/>
              <a:t> </a:t>
            </a:r>
            <a:r>
              <a:rPr lang="sv-SE" baseline="0" dirty="0" err="1" smtClean="0"/>
              <a:t>example</a:t>
            </a:r>
            <a:r>
              <a:rPr lang="sv-SE" baseline="0" dirty="0" smtClean="0"/>
              <a:t> of the </a:t>
            </a:r>
            <a:r>
              <a:rPr lang="sv-SE" baseline="0" dirty="0" err="1" smtClean="0"/>
              <a:t>way</a:t>
            </a:r>
            <a:r>
              <a:rPr lang="sv-SE" baseline="0" dirty="0" smtClean="0"/>
              <a:t> that </a:t>
            </a:r>
            <a:r>
              <a:rPr lang="sv-SE" baseline="0" dirty="0" err="1" smtClean="0"/>
              <a:t>teachers</a:t>
            </a:r>
            <a:r>
              <a:rPr lang="sv-SE" baseline="0" dirty="0" smtClean="0"/>
              <a:t> are </a:t>
            </a:r>
            <a:r>
              <a:rPr lang="sv-SE" baseline="0" dirty="0" err="1" smtClean="0"/>
              <a:t>required</a:t>
            </a:r>
            <a:r>
              <a:rPr lang="sv-SE" baseline="0" dirty="0" smtClean="0"/>
              <a:t> to </a:t>
            </a:r>
            <a:r>
              <a:rPr lang="sv-SE" baseline="0" dirty="0" err="1" smtClean="0"/>
              <a:t>do</a:t>
            </a:r>
            <a:r>
              <a:rPr lang="sv-SE" baseline="0" dirty="0" smtClean="0"/>
              <a:t> </a:t>
            </a:r>
            <a:r>
              <a:rPr lang="sv-SE" baseline="0" dirty="0" err="1" smtClean="0"/>
              <a:t>considerable</a:t>
            </a:r>
            <a:r>
              <a:rPr lang="sv-SE" baseline="0" dirty="0" smtClean="0"/>
              <a:t> </a:t>
            </a:r>
            <a:r>
              <a:rPr lang="sv-SE" baseline="0" dirty="0" err="1" smtClean="0"/>
              <a:t>amount</a:t>
            </a:r>
            <a:r>
              <a:rPr lang="sv-SE" baseline="0" dirty="0" smtClean="0"/>
              <a:t> of </a:t>
            </a:r>
            <a:r>
              <a:rPr lang="sv-SE" baseline="0" dirty="0" err="1" smtClean="0"/>
              <a:t>reading</a:t>
            </a:r>
            <a:r>
              <a:rPr lang="sv-SE" baseline="0" dirty="0" smtClean="0"/>
              <a:t> in order to </a:t>
            </a:r>
            <a:r>
              <a:rPr lang="sv-SE" baseline="0" dirty="0" err="1" smtClean="0"/>
              <a:t>understand</a:t>
            </a:r>
            <a:r>
              <a:rPr lang="sv-SE" baseline="0" dirty="0" smtClean="0"/>
              <a:t> texts and plan </a:t>
            </a:r>
            <a:r>
              <a:rPr lang="sv-SE" baseline="0" dirty="0" err="1" smtClean="0"/>
              <a:t>lessons</a:t>
            </a:r>
            <a:r>
              <a:rPr lang="sv-SE" baseline="0" dirty="0" smtClean="0"/>
              <a:t> that are relevant and </a:t>
            </a:r>
            <a:r>
              <a:rPr lang="sv-SE" baseline="0" dirty="0" err="1" smtClean="0"/>
              <a:t>motivating</a:t>
            </a:r>
            <a:r>
              <a:rPr lang="sv-SE" baseline="0" dirty="0" smtClean="0"/>
              <a:t>. Lesson </a:t>
            </a:r>
            <a:r>
              <a:rPr lang="sv-SE" baseline="0" dirty="0" err="1" smtClean="0"/>
              <a:t>planning</a:t>
            </a:r>
            <a:r>
              <a:rPr lang="sv-SE" baseline="0" dirty="0" smtClean="0"/>
              <a:t> for this </a:t>
            </a:r>
            <a:r>
              <a:rPr lang="sv-SE" baseline="0" dirty="0" err="1" smtClean="0"/>
              <a:t>course</a:t>
            </a:r>
            <a:r>
              <a:rPr lang="sv-SE" baseline="0" dirty="0" smtClean="0"/>
              <a:t> </a:t>
            </a:r>
            <a:r>
              <a:rPr lang="sv-SE" baseline="0" dirty="0" err="1" smtClean="0"/>
              <a:t>usually</a:t>
            </a:r>
            <a:r>
              <a:rPr lang="sv-SE" baseline="0" dirty="0" smtClean="0"/>
              <a:t> </a:t>
            </a:r>
            <a:r>
              <a:rPr lang="sv-SE" baseline="0" dirty="0" err="1" smtClean="0"/>
              <a:t>works</a:t>
            </a:r>
            <a:r>
              <a:rPr lang="sv-SE" baseline="0" dirty="0" smtClean="0"/>
              <a:t> </a:t>
            </a:r>
            <a:r>
              <a:rPr lang="sv-SE" baseline="0" dirty="0" err="1" smtClean="0"/>
              <a:t>out</a:t>
            </a:r>
            <a:r>
              <a:rPr lang="sv-SE" baseline="0" dirty="0" smtClean="0"/>
              <a:t> at </a:t>
            </a:r>
            <a:r>
              <a:rPr lang="sv-SE" baseline="0" dirty="0" err="1" smtClean="0"/>
              <a:t>around</a:t>
            </a:r>
            <a:r>
              <a:rPr lang="sv-SE" baseline="0" dirty="0" smtClean="0"/>
              <a:t> ten </a:t>
            </a:r>
            <a:r>
              <a:rPr lang="sv-SE" baseline="0" dirty="0" err="1" smtClean="0"/>
              <a:t>hours</a:t>
            </a:r>
            <a:r>
              <a:rPr lang="sv-SE" baseline="0" dirty="0" smtClean="0"/>
              <a:t> for </a:t>
            </a:r>
            <a:r>
              <a:rPr lang="sv-SE" baseline="0" dirty="0" err="1" smtClean="0"/>
              <a:t>each</a:t>
            </a:r>
            <a:r>
              <a:rPr lang="sv-SE" baseline="0" dirty="0" smtClean="0"/>
              <a:t> </a:t>
            </a:r>
            <a:r>
              <a:rPr lang="sv-SE" baseline="0" dirty="0" err="1" smtClean="0"/>
              <a:t>classroom</a:t>
            </a:r>
            <a:r>
              <a:rPr lang="sv-SE" baseline="0" dirty="0" smtClean="0"/>
              <a:t> hour. A bit of a </a:t>
            </a:r>
            <a:r>
              <a:rPr lang="sv-SE" baseline="0" dirty="0" err="1" smtClean="0"/>
              <a:t>luxury</a:t>
            </a:r>
            <a:r>
              <a:rPr lang="sv-SE" baseline="0" dirty="0" smtClean="0"/>
              <a:t> </a:t>
            </a:r>
            <a:r>
              <a:rPr lang="sv-SE" baseline="0" dirty="0" err="1" smtClean="0"/>
              <a:t>really</a:t>
            </a:r>
            <a:r>
              <a:rPr lang="sv-SE" baseline="0" dirty="0" smtClean="0"/>
              <a:t>!</a:t>
            </a:r>
          </a:p>
          <a:p>
            <a:endParaRPr lang="sv-SE" baseline="0" dirty="0" smtClean="0"/>
          </a:p>
          <a:p>
            <a:r>
              <a:rPr lang="sv-SE" baseline="0" dirty="0" smtClean="0"/>
              <a:t>A </a:t>
            </a:r>
            <a:r>
              <a:rPr lang="sv-SE" baseline="0" dirty="0" err="1" smtClean="0"/>
              <a:t>functional</a:t>
            </a:r>
            <a:r>
              <a:rPr lang="sv-SE" baseline="0" dirty="0" smtClean="0"/>
              <a:t> </a:t>
            </a:r>
            <a:r>
              <a:rPr lang="sv-SE" baseline="0" dirty="0" err="1" smtClean="0"/>
              <a:t>language</a:t>
            </a:r>
            <a:r>
              <a:rPr lang="sv-SE" baseline="0" dirty="0" smtClean="0"/>
              <a:t> </a:t>
            </a:r>
            <a:r>
              <a:rPr lang="sv-SE" baseline="0" dirty="0" err="1" smtClean="0"/>
              <a:t>aim</a:t>
            </a:r>
            <a:r>
              <a:rPr lang="sv-SE" baseline="0" dirty="0" smtClean="0"/>
              <a:t> is to </a:t>
            </a:r>
            <a:r>
              <a:rPr lang="sv-SE" baseline="0" dirty="0" err="1" smtClean="0"/>
              <a:t>develop</a:t>
            </a:r>
            <a:r>
              <a:rPr lang="sv-SE" baseline="0" dirty="0" smtClean="0"/>
              <a:t> student </a:t>
            </a:r>
            <a:r>
              <a:rPr lang="sv-SE" baseline="0" dirty="0" err="1" smtClean="0"/>
              <a:t>ability</a:t>
            </a:r>
            <a:r>
              <a:rPr lang="sv-SE" baseline="0" dirty="0" smtClean="0"/>
              <a:t> to </a:t>
            </a:r>
            <a:r>
              <a:rPr lang="sv-SE" baseline="0" dirty="0" err="1" smtClean="0"/>
              <a:t>take</a:t>
            </a:r>
            <a:r>
              <a:rPr lang="sv-SE" baseline="0" dirty="0" smtClean="0"/>
              <a:t> part in </a:t>
            </a:r>
            <a:r>
              <a:rPr lang="sv-SE" baseline="0" dirty="0" err="1" smtClean="0"/>
              <a:t>meetings</a:t>
            </a:r>
            <a:r>
              <a:rPr lang="sv-SE" baseline="0" dirty="0" smtClean="0"/>
              <a:t> and </a:t>
            </a:r>
            <a:r>
              <a:rPr lang="sv-SE" baseline="0" dirty="0" err="1" smtClean="0"/>
              <a:t>seminars</a:t>
            </a:r>
            <a:r>
              <a:rPr lang="sv-SE" baseline="0" dirty="0" smtClean="0"/>
              <a:t> by </a:t>
            </a:r>
            <a:r>
              <a:rPr lang="sv-SE" baseline="0" dirty="0" err="1" smtClean="0"/>
              <a:t>using</a:t>
            </a:r>
            <a:r>
              <a:rPr lang="sv-SE" baseline="0" dirty="0" smtClean="0"/>
              <a:t> different </a:t>
            </a:r>
            <a:r>
              <a:rPr lang="sv-SE" baseline="0" dirty="0" err="1" smtClean="0"/>
              <a:t>question</a:t>
            </a:r>
            <a:r>
              <a:rPr lang="sv-SE" baseline="0" dirty="0" smtClean="0"/>
              <a:t> </a:t>
            </a:r>
            <a:r>
              <a:rPr lang="sv-SE" baseline="0" dirty="0" err="1" smtClean="0"/>
              <a:t>forms-</a:t>
            </a:r>
            <a:r>
              <a:rPr lang="sv-SE" baseline="0" dirty="0" smtClean="0"/>
              <a:t> and </a:t>
            </a:r>
            <a:r>
              <a:rPr lang="sv-SE" baseline="0" dirty="0" err="1" smtClean="0"/>
              <a:t>also</a:t>
            </a:r>
            <a:r>
              <a:rPr lang="sv-SE" baseline="0" dirty="0" smtClean="0"/>
              <a:t> </a:t>
            </a:r>
            <a:r>
              <a:rPr lang="sv-SE" baseline="0" dirty="0" err="1" smtClean="0"/>
              <a:t>lead</a:t>
            </a:r>
            <a:r>
              <a:rPr lang="sv-SE" baseline="0" dirty="0" smtClean="0"/>
              <a:t>/ </a:t>
            </a:r>
            <a:r>
              <a:rPr lang="sv-SE" baseline="0" dirty="0" err="1" smtClean="0"/>
              <a:t>take</a:t>
            </a:r>
            <a:r>
              <a:rPr lang="sv-SE" baseline="0" dirty="0" smtClean="0"/>
              <a:t> part in a </a:t>
            </a:r>
            <a:r>
              <a:rPr lang="sv-SE" baseline="0" dirty="0" err="1" smtClean="0"/>
              <a:t>seminar</a:t>
            </a:r>
            <a:r>
              <a:rPr lang="sv-SE" baseline="0" dirty="0" smtClean="0"/>
              <a:t> </a:t>
            </a:r>
            <a:r>
              <a:rPr lang="sv-SE" baseline="0" dirty="0" err="1" smtClean="0"/>
              <a:t>discussion</a:t>
            </a:r>
            <a:r>
              <a:rPr lang="sv-SE" baseline="0" dirty="0" smtClean="0"/>
              <a:t>.</a:t>
            </a:r>
          </a:p>
          <a:p>
            <a:r>
              <a:rPr lang="sv-SE" baseline="0" dirty="0" err="1" smtClean="0"/>
              <a:t>Earlier</a:t>
            </a:r>
            <a:r>
              <a:rPr lang="sv-SE" baseline="0" dirty="0" smtClean="0"/>
              <a:t> </a:t>
            </a:r>
            <a:r>
              <a:rPr lang="sv-SE" baseline="0" dirty="0" err="1" smtClean="0"/>
              <a:t>lessons</a:t>
            </a:r>
            <a:r>
              <a:rPr lang="sv-SE" baseline="0" dirty="0" smtClean="0"/>
              <a:t> </a:t>
            </a:r>
            <a:r>
              <a:rPr lang="sv-SE" baseline="0" dirty="0" err="1" smtClean="0"/>
              <a:t>covered</a:t>
            </a:r>
            <a:r>
              <a:rPr lang="sv-SE" baseline="0" dirty="0" smtClean="0"/>
              <a:t> </a:t>
            </a:r>
            <a:r>
              <a:rPr lang="sv-SE" baseline="0" dirty="0" err="1" smtClean="0"/>
              <a:t>other</a:t>
            </a:r>
            <a:r>
              <a:rPr lang="sv-SE" baseline="0" dirty="0" smtClean="0"/>
              <a:t> </a:t>
            </a:r>
            <a:r>
              <a:rPr lang="sv-SE" baseline="0" dirty="0" err="1" smtClean="0"/>
              <a:t>functional</a:t>
            </a:r>
            <a:r>
              <a:rPr lang="sv-SE" baseline="0" dirty="0" smtClean="0"/>
              <a:t> </a:t>
            </a:r>
            <a:r>
              <a:rPr lang="sv-SE" baseline="0" dirty="0" err="1" smtClean="0"/>
              <a:t>grammar-</a:t>
            </a:r>
            <a:r>
              <a:rPr lang="sv-SE" baseline="0" dirty="0" smtClean="0"/>
              <a:t> </a:t>
            </a:r>
            <a:r>
              <a:rPr lang="sv-SE" baseline="0" dirty="0" err="1" smtClean="0"/>
              <a:t>such</a:t>
            </a:r>
            <a:r>
              <a:rPr lang="sv-SE" baseline="0" dirty="0" smtClean="0"/>
              <a:t> as </a:t>
            </a:r>
            <a:r>
              <a:rPr lang="sv-SE" baseline="0" dirty="0" err="1" smtClean="0"/>
              <a:t>language</a:t>
            </a:r>
            <a:r>
              <a:rPr lang="sv-SE" baseline="0" dirty="0" smtClean="0"/>
              <a:t> </a:t>
            </a:r>
            <a:r>
              <a:rPr lang="sv-SE" baseline="0" dirty="0" err="1" smtClean="0"/>
              <a:t>used</a:t>
            </a:r>
            <a:r>
              <a:rPr lang="sv-SE" baseline="0" dirty="0" smtClean="0"/>
              <a:t> to express </a:t>
            </a:r>
            <a:r>
              <a:rPr lang="sv-SE" baseline="0" dirty="0" err="1" smtClean="0"/>
              <a:t>levels</a:t>
            </a:r>
            <a:r>
              <a:rPr lang="sv-SE" baseline="0" dirty="0" smtClean="0"/>
              <a:t> of </a:t>
            </a:r>
            <a:r>
              <a:rPr lang="sv-SE" baseline="0" dirty="0" err="1" smtClean="0"/>
              <a:t>agreement</a:t>
            </a:r>
            <a:r>
              <a:rPr lang="sv-SE" baseline="0" dirty="0" smtClean="0"/>
              <a:t> and </a:t>
            </a:r>
            <a:r>
              <a:rPr lang="sv-SE" baseline="0" dirty="0" err="1" smtClean="0"/>
              <a:t>interupting</a:t>
            </a:r>
            <a:r>
              <a:rPr lang="sv-SE" baseline="0" dirty="0" smtClean="0"/>
              <a:t> </a:t>
            </a:r>
            <a:r>
              <a:rPr lang="sv-SE" baseline="0" dirty="0" err="1" smtClean="0"/>
              <a:t>politely</a:t>
            </a:r>
            <a:r>
              <a:rPr lang="sv-SE" baseline="0" dirty="0" smtClean="0"/>
              <a:t>, etc., so </a:t>
            </a:r>
            <a:r>
              <a:rPr lang="sv-SE" baseline="0" dirty="0" err="1" smtClean="0"/>
              <a:t>note</a:t>
            </a:r>
            <a:r>
              <a:rPr lang="sv-SE" baseline="0" dirty="0" smtClean="0"/>
              <a:t> that this </a:t>
            </a:r>
            <a:r>
              <a:rPr lang="sv-SE" baseline="0" dirty="0" err="1" smtClean="0"/>
              <a:t>example</a:t>
            </a:r>
            <a:r>
              <a:rPr lang="sv-SE" baseline="0" dirty="0" smtClean="0"/>
              <a:t> task is part of an </a:t>
            </a:r>
            <a:r>
              <a:rPr lang="sv-SE" baseline="0" dirty="0" err="1" smtClean="0"/>
              <a:t>ongoing</a:t>
            </a:r>
            <a:r>
              <a:rPr lang="sv-SE" baseline="0" dirty="0" smtClean="0"/>
              <a:t> process.</a:t>
            </a:r>
          </a:p>
          <a:p>
            <a:endParaRPr lang="sv-SE" baseline="0" dirty="0" smtClean="0"/>
          </a:p>
          <a:p>
            <a:endParaRPr lang="sv-SE" baseline="0" dirty="0" smtClean="0"/>
          </a:p>
          <a:p>
            <a:endParaRPr lang="en-GB" dirty="0"/>
          </a:p>
        </p:txBody>
      </p:sp>
      <p:sp>
        <p:nvSpPr>
          <p:cNvPr id="4" name="Platshållare för bildnummer 3"/>
          <p:cNvSpPr>
            <a:spLocks noGrp="1"/>
          </p:cNvSpPr>
          <p:nvPr>
            <p:ph type="sldNum" sz="quarter" idx="10"/>
          </p:nvPr>
        </p:nvSpPr>
        <p:spPr/>
        <p:txBody>
          <a:bodyPr/>
          <a:lstStyle/>
          <a:p>
            <a:pPr>
              <a:defRPr/>
            </a:pPr>
            <a:fld id="{68073311-C2C1-4FE3-9E82-2708C1563255}" type="slidenum">
              <a:rPr lang="sv-SE" smtClean="0"/>
              <a:pPr>
                <a:defRPr/>
              </a:pPr>
              <a:t>13</a:t>
            </a:fld>
            <a:endParaRPr lang="sv-S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Set</a:t>
            </a:r>
            <a:r>
              <a:rPr lang="sv-SE" baseline="0" dirty="0" smtClean="0"/>
              <a:t> the task up as a </a:t>
            </a:r>
            <a:r>
              <a:rPr lang="sv-SE" baseline="0" dirty="0" err="1" smtClean="0"/>
              <a:t>basic</a:t>
            </a:r>
            <a:r>
              <a:rPr lang="sv-SE" baseline="0" dirty="0" smtClean="0"/>
              <a:t> </a:t>
            </a:r>
            <a:r>
              <a:rPr lang="sv-SE" baseline="0" dirty="0" err="1" smtClean="0"/>
              <a:t>matching</a:t>
            </a:r>
            <a:r>
              <a:rPr lang="sv-SE" baseline="0" dirty="0" smtClean="0"/>
              <a:t> activity. </a:t>
            </a:r>
            <a:r>
              <a:rPr lang="sv-SE" baseline="0" dirty="0" err="1" smtClean="0"/>
              <a:t>Here</a:t>
            </a:r>
            <a:r>
              <a:rPr lang="sv-SE" baseline="0" dirty="0" smtClean="0"/>
              <a:t> are the </a:t>
            </a:r>
            <a:r>
              <a:rPr lang="sv-SE" baseline="0" dirty="0" err="1" smtClean="0"/>
              <a:t>various</a:t>
            </a:r>
            <a:r>
              <a:rPr lang="sv-SE" baseline="0" dirty="0" smtClean="0"/>
              <a:t> </a:t>
            </a:r>
            <a:r>
              <a:rPr lang="sv-SE" baseline="0" dirty="0" err="1" smtClean="0"/>
              <a:t>question</a:t>
            </a:r>
            <a:r>
              <a:rPr lang="sv-SE" baseline="0" dirty="0" smtClean="0"/>
              <a:t> forms </a:t>
            </a:r>
            <a:r>
              <a:rPr lang="sv-SE" baseline="0" dirty="0" err="1" smtClean="0"/>
              <a:t>we</a:t>
            </a:r>
            <a:r>
              <a:rPr lang="sv-SE" baseline="0" dirty="0" smtClean="0"/>
              <a:t> </a:t>
            </a:r>
            <a:r>
              <a:rPr lang="sv-SE" baseline="0" dirty="0" err="1" smtClean="0"/>
              <a:t>want</a:t>
            </a:r>
            <a:r>
              <a:rPr lang="sv-SE" baseline="0" dirty="0" smtClean="0"/>
              <a:t> to </a:t>
            </a:r>
            <a:r>
              <a:rPr lang="sv-SE" baseline="0" dirty="0" err="1" smtClean="0"/>
              <a:t>focus</a:t>
            </a:r>
            <a:r>
              <a:rPr lang="sv-SE" baseline="0" dirty="0" smtClean="0"/>
              <a:t> on. At this </a:t>
            </a:r>
            <a:r>
              <a:rPr lang="sv-SE" baseline="0" dirty="0" err="1" smtClean="0"/>
              <a:t>stage</a:t>
            </a:r>
            <a:r>
              <a:rPr lang="sv-SE" baseline="0" dirty="0" smtClean="0"/>
              <a:t>, students </a:t>
            </a:r>
            <a:r>
              <a:rPr lang="sv-SE" baseline="0" dirty="0" err="1" smtClean="0"/>
              <a:t>may</a:t>
            </a:r>
            <a:r>
              <a:rPr lang="sv-SE" baseline="0" dirty="0" smtClean="0"/>
              <a:t> </a:t>
            </a:r>
            <a:r>
              <a:rPr lang="sv-SE" baseline="0" dirty="0" err="1" smtClean="0"/>
              <a:t>have</a:t>
            </a:r>
            <a:r>
              <a:rPr lang="sv-SE" baseline="0" dirty="0" smtClean="0"/>
              <a:t> </a:t>
            </a:r>
            <a:r>
              <a:rPr lang="sv-SE" baseline="0" dirty="0" err="1" smtClean="0"/>
              <a:t>some</a:t>
            </a:r>
            <a:r>
              <a:rPr lang="sv-SE" baseline="0" dirty="0" smtClean="0"/>
              <a:t> </a:t>
            </a:r>
            <a:r>
              <a:rPr lang="sv-SE" baseline="0" dirty="0" err="1" smtClean="0"/>
              <a:t>idea</a:t>
            </a:r>
            <a:r>
              <a:rPr lang="sv-SE" baseline="0" dirty="0" smtClean="0"/>
              <a:t> of </a:t>
            </a:r>
            <a:r>
              <a:rPr lang="sv-SE" baseline="0" dirty="0" err="1" smtClean="0"/>
              <a:t>what</a:t>
            </a:r>
            <a:r>
              <a:rPr lang="sv-SE" baseline="0" dirty="0" smtClean="0"/>
              <a:t> the terms </a:t>
            </a:r>
            <a:r>
              <a:rPr lang="sv-SE" baseline="0" dirty="0" err="1" smtClean="0"/>
              <a:t>mean-</a:t>
            </a:r>
            <a:r>
              <a:rPr lang="sv-SE" baseline="0" dirty="0" smtClean="0"/>
              <a:t> </a:t>
            </a:r>
            <a:r>
              <a:rPr lang="sv-SE" baseline="0" dirty="0" err="1" smtClean="0"/>
              <a:t>but</a:t>
            </a:r>
            <a:r>
              <a:rPr lang="sv-SE" baseline="0" dirty="0" smtClean="0"/>
              <a:t> </a:t>
            </a:r>
            <a:r>
              <a:rPr lang="sv-SE" baseline="0" dirty="0" err="1" smtClean="0"/>
              <a:t>most</a:t>
            </a:r>
            <a:r>
              <a:rPr lang="sv-SE" baseline="0" dirty="0" smtClean="0"/>
              <a:t> </a:t>
            </a:r>
            <a:r>
              <a:rPr lang="sv-SE" baseline="0" dirty="0" err="1" smtClean="0"/>
              <a:t>will</a:t>
            </a:r>
            <a:r>
              <a:rPr lang="sv-SE" baseline="0" dirty="0" smtClean="0"/>
              <a:t> not. </a:t>
            </a:r>
            <a:r>
              <a:rPr lang="sv-SE" baseline="0" dirty="0" err="1" smtClean="0"/>
              <a:t>However</a:t>
            </a:r>
            <a:r>
              <a:rPr lang="sv-SE" baseline="0" dirty="0" smtClean="0"/>
              <a:t>, </a:t>
            </a:r>
            <a:r>
              <a:rPr lang="sv-SE" baseline="0" dirty="0" err="1" smtClean="0"/>
              <a:t>when</a:t>
            </a:r>
            <a:r>
              <a:rPr lang="sv-SE" baseline="0" dirty="0" smtClean="0"/>
              <a:t> </a:t>
            </a:r>
            <a:r>
              <a:rPr lang="sv-SE" baseline="0" dirty="0" err="1" smtClean="0"/>
              <a:t>we</a:t>
            </a:r>
            <a:r>
              <a:rPr lang="sv-SE" baseline="0" dirty="0" smtClean="0"/>
              <a:t> provide </a:t>
            </a:r>
            <a:r>
              <a:rPr lang="sv-SE" baseline="0" dirty="0" err="1" smtClean="0"/>
              <a:t>example</a:t>
            </a:r>
            <a:r>
              <a:rPr lang="sv-SE" baseline="0" dirty="0" smtClean="0"/>
              <a:t> </a:t>
            </a:r>
            <a:r>
              <a:rPr lang="sv-SE" baseline="0" dirty="0" err="1" smtClean="0"/>
              <a:t>questions</a:t>
            </a:r>
            <a:r>
              <a:rPr lang="sv-SE" baseline="0" dirty="0" smtClean="0"/>
              <a:t>, </a:t>
            </a:r>
            <a:r>
              <a:rPr lang="sv-SE" baseline="0" dirty="0" err="1" smtClean="0"/>
              <a:t>they</a:t>
            </a:r>
            <a:r>
              <a:rPr lang="sv-SE" baseline="0" dirty="0" smtClean="0"/>
              <a:t> work in </a:t>
            </a:r>
            <a:r>
              <a:rPr lang="sv-SE" baseline="0" dirty="0" err="1" smtClean="0"/>
              <a:t>groups</a:t>
            </a:r>
            <a:r>
              <a:rPr lang="sv-SE" baseline="0" dirty="0" smtClean="0"/>
              <a:t> to </a:t>
            </a:r>
            <a:r>
              <a:rPr lang="sv-SE" baseline="0" dirty="0" err="1" smtClean="0"/>
              <a:t>discuss</a:t>
            </a:r>
            <a:r>
              <a:rPr lang="sv-SE" baseline="0" dirty="0" smtClean="0"/>
              <a:t> and match. This kind </a:t>
            </a:r>
            <a:r>
              <a:rPr lang="sv-SE" baseline="0" dirty="0" err="1" smtClean="0"/>
              <a:t>oF</a:t>
            </a:r>
            <a:r>
              <a:rPr lang="sv-SE" baseline="0" dirty="0" smtClean="0"/>
              <a:t> </a:t>
            </a:r>
            <a:r>
              <a:rPr lang="sv-SE" baseline="0" dirty="0" err="1" smtClean="0"/>
              <a:t>languaging</a:t>
            </a:r>
            <a:r>
              <a:rPr lang="sv-SE" baseline="0" dirty="0" smtClean="0"/>
              <a:t> </a:t>
            </a:r>
            <a:r>
              <a:rPr lang="sv-SE" baseline="0" dirty="0" err="1" smtClean="0"/>
              <a:t>works</a:t>
            </a:r>
            <a:r>
              <a:rPr lang="sv-SE" baseline="0" dirty="0" smtClean="0"/>
              <a:t> </a:t>
            </a:r>
            <a:r>
              <a:rPr lang="sv-SE" baseline="0" dirty="0" err="1" smtClean="0"/>
              <a:t>well</a:t>
            </a:r>
            <a:r>
              <a:rPr lang="sv-SE" baseline="0" dirty="0" smtClean="0"/>
              <a:t> at the </a:t>
            </a:r>
            <a:r>
              <a:rPr lang="sv-SE" baseline="0" dirty="0" err="1" smtClean="0"/>
              <a:t>higher</a:t>
            </a:r>
            <a:r>
              <a:rPr lang="sv-SE" baseline="0" dirty="0" smtClean="0"/>
              <a:t> </a:t>
            </a:r>
            <a:r>
              <a:rPr lang="sv-SE" baseline="0" dirty="0" err="1" smtClean="0"/>
              <a:t>levels</a:t>
            </a:r>
            <a:r>
              <a:rPr lang="sv-SE" baseline="0" dirty="0" smtClean="0"/>
              <a:t> (3 up) that </a:t>
            </a:r>
            <a:r>
              <a:rPr lang="sv-SE" baseline="0" dirty="0" err="1" smtClean="0"/>
              <a:t>we’re</a:t>
            </a:r>
            <a:r>
              <a:rPr lang="sv-SE" baseline="0" dirty="0" smtClean="0"/>
              <a:t> </a:t>
            </a:r>
            <a:r>
              <a:rPr lang="sv-SE" baseline="0" dirty="0" err="1" smtClean="0"/>
              <a:t>dealing</a:t>
            </a:r>
            <a:r>
              <a:rPr lang="sv-SE" baseline="0" dirty="0" smtClean="0"/>
              <a:t> with in Sweden. </a:t>
            </a:r>
          </a:p>
          <a:p>
            <a:endParaRPr lang="sv-SE" baseline="0" dirty="0" smtClean="0"/>
          </a:p>
          <a:p>
            <a:endParaRPr lang="en-GB" dirty="0"/>
          </a:p>
        </p:txBody>
      </p:sp>
      <p:sp>
        <p:nvSpPr>
          <p:cNvPr id="4" name="Platshållare för bildnummer 3"/>
          <p:cNvSpPr>
            <a:spLocks noGrp="1"/>
          </p:cNvSpPr>
          <p:nvPr>
            <p:ph type="sldNum" sz="quarter" idx="10"/>
          </p:nvPr>
        </p:nvSpPr>
        <p:spPr/>
        <p:txBody>
          <a:bodyPr/>
          <a:lstStyle/>
          <a:p>
            <a:pPr>
              <a:defRPr/>
            </a:pPr>
            <a:fld id="{68073311-C2C1-4FE3-9E82-2708C1563255}" type="slidenum">
              <a:rPr lang="sv-SE" smtClean="0"/>
              <a:pPr>
                <a:defRPr/>
              </a:pPr>
              <a:t>14</a:t>
            </a:fld>
            <a:endParaRPr lang="sv-S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err="1" smtClean="0"/>
              <a:t>Won’t</a:t>
            </a:r>
            <a:r>
              <a:rPr lang="sv-SE" dirty="0" smtClean="0"/>
              <a:t> ask you to </a:t>
            </a:r>
            <a:r>
              <a:rPr lang="sv-SE" dirty="0" err="1" smtClean="0"/>
              <a:t>do</a:t>
            </a:r>
            <a:r>
              <a:rPr lang="sv-SE" dirty="0" smtClean="0"/>
              <a:t> the task </a:t>
            </a:r>
            <a:r>
              <a:rPr lang="sv-SE" dirty="0" err="1" smtClean="0"/>
              <a:t>yourselves</a:t>
            </a:r>
            <a:r>
              <a:rPr lang="sv-SE" dirty="0" smtClean="0"/>
              <a:t>… </a:t>
            </a:r>
            <a:r>
              <a:rPr lang="sv-SE" dirty="0" err="1" smtClean="0"/>
              <a:t>Remember</a:t>
            </a:r>
            <a:r>
              <a:rPr lang="sv-SE" dirty="0" smtClean="0"/>
              <a:t> that</a:t>
            </a:r>
            <a:r>
              <a:rPr lang="sv-SE" baseline="0" dirty="0" smtClean="0"/>
              <a:t> </a:t>
            </a:r>
            <a:r>
              <a:rPr lang="sv-SE" baseline="0" dirty="0" err="1" smtClean="0"/>
              <a:t>these</a:t>
            </a:r>
            <a:r>
              <a:rPr lang="sv-SE" baseline="0" dirty="0" smtClean="0"/>
              <a:t> </a:t>
            </a:r>
            <a:r>
              <a:rPr lang="sv-SE" baseline="0" dirty="0" err="1" smtClean="0"/>
              <a:t>questions</a:t>
            </a:r>
            <a:r>
              <a:rPr lang="sv-SE" baseline="0" dirty="0" smtClean="0"/>
              <a:t> are </a:t>
            </a:r>
            <a:r>
              <a:rPr lang="sv-SE" baseline="0" dirty="0" err="1" smtClean="0"/>
              <a:t>based</a:t>
            </a:r>
            <a:r>
              <a:rPr lang="sv-SE" baseline="0" dirty="0" smtClean="0"/>
              <a:t> on the </a:t>
            </a:r>
            <a:r>
              <a:rPr lang="sv-SE" baseline="0" dirty="0" err="1" smtClean="0"/>
              <a:t>course</a:t>
            </a:r>
            <a:r>
              <a:rPr lang="sv-SE" baseline="0" dirty="0" smtClean="0"/>
              <a:t> lit, </a:t>
            </a:r>
            <a:r>
              <a:rPr lang="sv-SE" baseline="0" dirty="0" err="1" smtClean="0"/>
              <a:t>which</a:t>
            </a:r>
            <a:r>
              <a:rPr lang="sv-SE" baseline="0" dirty="0" smtClean="0"/>
              <a:t> </a:t>
            </a:r>
            <a:r>
              <a:rPr lang="sv-SE" baseline="0" dirty="0" err="1" smtClean="0"/>
              <a:t>they</a:t>
            </a:r>
            <a:r>
              <a:rPr lang="sv-SE" baseline="0" dirty="0" smtClean="0"/>
              <a:t> </a:t>
            </a:r>
            <a:r>
              <a:rPr lang="sv-SE" baseline="0" dirty="0" err="1" smtClean="0"/>
              <a:t>have</a:t>
            </a:r>
            <a:r>
              <a:rPr lang="sv-SE" baseline="0" dirty="0" smtClean="0"/>
              <a:t> all read.</a:t>
            </a:r>
            <a:endParaRPr lang="en-GB" dirty="0"/>
          </a:p>
        </p:txBody>
      </p:sp>
      <p:sp>
        <p:nvSpPr>
          <p:cNvPr id="4" name="Slide Number Placeholder 3"/>
          <p:cNvSpPr>
            <a:spLocks noGrp="1"/>
          </p:cNvSpPr>
          <p:nvPr>
            <p:ph type="sldNum" sz="quarter" idx="10"/>
          </p:nvPr>
        </p:nvSpPr>
        <p:spPr/>
        <p:txBody>
          <a:bodyPr/>
          <a:lstStyle/>
          <a:p>
            <a:pPr>
              <a:defRPr/>
            </a:pPr>
            <a:fld id="{68073311-C2C1-4FE3-9E82-2708C1563255}" type="slidenum">
              <a:rPr lang="sv-SE" smtClean="0"/>
              <a:pPr>
                <a:defRPr/>
              </a:pPr>
              <a:t>15</a:t>
            </a:fld>
            <a:endParaRPr lang="sv-SE"/>
          </a:p>
        </p:txBody>
      </p:sp>
    </p:spTree>
    <p:extLst>
      <p:ext uri="{BB962C8B-B14F-4D97-AF65-F5344CB8AC3E}">
        <p14:creationId xmlns:p14="http://schemas.microsoft.com/office/powerpoint/2010/main" val="2324786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err="1" smtClean="0"/>
              <a:t>It’s</a:t>
            </a:r>
            <a:r>
              <a:rPr lang="sv-SE" dirty="0" smtClean="0"/>
              <a:t> </a:t>
            </a:r>
            <a:r>
              <a:rPr lang="sv-SE" dirty="0" err="1" smtClean="0"/>
              <a:t>important</a:t>
            </a:r>
            <a:r>
              <a:rPr lang="sv-SE" dirty="0" smtClean="0"/>
              <a:t> </a:t>
            </a:r>
            <a:r>
              <a:rPr lang="sv-SE" dirty="0" err="1" smtClean="0"/>
              <a:t>then</a:t>
            </a:r>
            <a:r>
              <a:rPr lang="sv-SE" baseline="0" dirty="0" smtClean="0"/>
              <a:t> to </a:t>
            </a:r>
            <a:r>
              <a:rPr lang="sv-SE" baseline="0" dirty="0" err="1" smtClean="0"/>
              <a:t>give</a:t>
            </a:r>
            <a:r>
              <a:rPr lang="sv-SE" baseline="0" dirty="0" smtClean="0"/>
              <a:t> students the </a:t>
            </a:r>
            <a:r>
              <a:rPr lang="sv-SE" baseline="0" dirty="0" err="1" smtClean="0"/>
              <a:t>chance</a:t>
            </a:r>
            <a:r>
              <a:rPr lang="sv-SE" baseline="0" dirty="0" smtClean="0"/>
              <a:t> for </a:t>
            </a:r>
            <a:r>
              <a:rPr lang="sv-SE" dirty="0" smtClean="0"/>
              <a:t>Output-</a:t>
            </a:r>
            <a:r>
              <a:rPr lang="sv-SE" baseline="0" dirty="0" smtClean="0"/>
              <a:t> </a:t>
            </a:r>
            <a:r>
              <a:rPr lang="sv-SE" baseline="0" dirty="0" err="1" smtClean="0"/>
              <a:t>here</a:t>
            </a:r>
            <a:r>
              <a:rPr lang="sv-SE" baseline="0" dirty="0" smtClean="0"/>
              <a:t> </a:t>
            </a:r>
            <a:r>
              <a:rPr lang="sv-SE" baseline="0" dirty="0" err="1" smtClean="0"/>
              <a:t>they</a:t>
            </a:r>
            <a:r>
              <a:rPr lang="sv-SE" baseline="0" dirty="0" smtClean="0"/>
              <a:t> </a:t>
            </a:r>
            <a:r>
              <a:rPr lang="sv-SE" baseline="0" dirty="0" err="1" smtClean="0"/>
              <a:t>reflect</a:t>
            </a:r>
            <a:r>
              <a:rPr lang="sv-SE" baseline="0" dirty="0" smtClean="0"/>
              <a:t> on </a:t>
            </a:r>
            <a:r>
              <a:rPr lang="sv-SE" baseline="0" dirty="0" err="1" smtClean="0"/>
              <a:t>effect</a:t>
            </a:r>
            <a:r>
              <a:rPr lang="sv-SE" baseline="0" dirty="0" smtClean="0"/>
              <a:t> of different </a:t>
            </a:r>
            <a:r>
              <a:rPr lang="sv-SE" baseline="0" dirty="0" err="1" smtClean="0"/>
              <a:t>question</a:t>
            </a:r>
            <a:r>
              <a:rPr lang="sv-SE" baseline="0" dirty="0" smtClean="0"/>
              <a:t> </a:t>
            </a:r>
            <a:r>
              <a:rPr lang="sv-SE" baseline="0" dirty="0" err="1" smtClean="0"/>
              <a:t>types-</a:t>
            </a:r>
            <a:r>
              <a:rPr lang="sv-SE" baseline="0" dirty="0" smtClean="0"/>
              <a:t> </a:t>
            </a:r>
            <a:r>
              <a:rPr lang="sv-SE" baseline="0" dirty="0" err="1" smtClean="0"/>
              <a:t>persuasiveness</a:t>
            </a:r>
            <a:r>
              <a:rPr lang="sv-SE" baseline="0" dirty="0" smtClean="0"/>
              <a:t>/ </a:t>
            </a:r>
            <a:r>
              <a:rPr lang="sv-SE" baseline="0" dirty="0" err="1" smtClean="0"/>
              <a:t>politeness</a:t>
            </a:r>
            <a:r>
              <a:rPr lang="sv-SE" baseline="0" dirty="0" smtClean="0"/>
              <a:t>, etc. This </a:t>
            </a:r>
            <a:r>
              <a:rPr lang="sv-SE" baseline="0" dirty="0" err="1" smtClean="0"/>
              <a:t>develops</a:t>
            </a:r>
            <a:r>
              <a:rPr lang="sv-SE" baseline="0" dirty="0" smtClean="0"/>
              <a:t> </a:t>
            </a:r>
            <a:r>
              <a:rPr lang="sv-SE" baseline="0" dirty="0" err="1" smtClean="0"/>
              <a:t>they</a:t>
            </a:r>
            <a:r>
              <a:rPr lang="sv-SE" baseline="0" dirty="0" smtClean="0"/>
              <a:t> </a:t>
            </a:r>
            <a:r>
              <a:rPr lang="sv-SE" baseline="0" dirty="0" err="1" smtClean="0"/>
              <a:t>pragmatic</a:t>
            </a:r>
            <a:r>
              <a:rPr lang="sv-SE" baseline="0" dirty="0" smtClean="0"/>
              <a:t> </a:t>
            </a:r>
            <a:r>
              <a:rPr lang="sv-SE" baseline="0" dirty="0" err="1" smtClean="0"/>
              <a:t>competence</a:t>
            </a:r>
            <a:r>
              <a:rPr lang="sv-SE" baseline="0" dirty="0" smtClean="0"/>
              <a:t> and is </a:t>
            </a:r>
            <a:r>
              <a:rPr lang="sv-SE" baseline="0" dirty="0" err="1" smtClean="0"/>
              <a:t>something</a:t>
            </a:r>
            <a:r>
              <a:rPr lang="sv-SE" baseline="0" dirty="0" smtClean="0"/>
              <a:t> </a:t>
            </a:r>
            <a:r>
              <a:rPr lang="sv-SE" baseline="0" dirty="0" err="1" smtClean="0"/>
              <a:t>they</a:t>
            </a:r>
            <a:r>
              <a:rPr lang="sv-SE" baseline="0" dirty="0" smtClean="0"/>
              <a:t> </a:t>
            </a:r>
            <a:r>
              <a:rPr lang="sv-SE" baseline="0" dirty="0" err="1" smtClean="0"/>
              <a:t>really</a:t>
            </a:r>
            <a:r>
              <a:rPr lang="sv-SE" baseline="0" dirty="0" smtClean="0"/>
              <a:t> </a:t>
            </a:r>
            <a:r>
              <a:rPr lang="sv-SE" baseline="0" dirty="0" err="1" smtClean="0"/>
              <a:t>appreciate</a:t>
            </a:r>
            <a:r>
              <a:rPr lang="sv-SE" baseline="0" dirty="0" smtClean="0"/>
              <a:t>. </a:t>
            </a:r>
          </a:p>
          <a:p>
            <a:endParaRPr lang="sv-SE" baseline="0" dirty="0" smtClean="0"/>
          </a:p>
          <a:p>
            <a:r>
              <a:rPr lang="sv-SE" baseline="0" dirty="0" smtClean="0"/>
              <a:t>Try to </a:t>
            </a:r>
            <a:r>
              <a:rPr lang="sv-SE" baseline="0" dirty="0" err="1" smtClean="0"/>
              <a:t>remember</a:t>
            </a:r>
            <a:r>
              <a:rPr lang="sv-SE" baseline="0" dirty="0" smtClean="0"/>
              <a:t> </a:t>
            </a:r>
            <a:r>
              <a:rPr lang="sv-SE" baseline="0" dirty="0" err="1" smtClean="0"/>
              <a:t>what</a:t>
            </a:r>
            <a:r>
              <a:rPr lang="sv-SE" baseline="0" dirty="0" smtClean="0"/>
              <a:t> Borg </a:t>
            </a:r>
            <a:r>
              <a:rPr lang="sv-SE" baseline="0" dirty="0" err="1" smtClean="0"/>
              <a:t>says-</a:t>
            </a:r>
            <a:r>
              <a:rPr lang="sv-SE" baseline="0" dirty="0" smtClean="0"/>
              <a:t> </a:t>
            </a:r>
            <a:r>
              <a:rPr lang="en-US" sz="1200" i="1" dirty="0" smtClean="0"/>
              <a:t>changes in knowledge, skills,  attitudes and beliefs about language systems, genres etc.,  both in participants accounts of their experience and in tutor accounts through assessed work and feedback. </a:t>
            </a:r>
            <a:r>
              <a:rPr lang="sv-SE" baseline="0" dirty="0" smtClean="0"/>
              <a:t>This </a:t>
            </a:r>
            <a:r>
              <a:rPr lang="sv-SE" baseline="0" dirty="0" err="1" smtClean="0"/>
              <a:t>stage</a:t>
            </a:r>
            <a:r>
              <a:rPr lang="sv-SE" baseline="0" dirty="0" smtClean="0"/>
              <a:t> is </a:t>
            </a:r>
            <a:r>
              <a:rPr lang="sv-SE" baseline="0" dirty="0" err="1" smtClean="0"/>
              <a:t>closely</a:t>
            </a:r>
            <a:r>
              <a:rPr lang="sv-SE" baseline="0" dirty="0" smtClean="0"/>
              <a:t> </a:t>
            </a:r>
            <a:r>
              <a:rPr lang="sv-SE" baseline="0" dirty="0" err="1" smtClean="0"/>
              <a:t>monitored</a:t>
            </a:r>
            <a:r>
              <a:rPr lang="sv-SE" baseline="0" dirty="0" smtClean="0"/>
              <a:t> and </a:t>
            </a:r>
            <a:r>
              <a:rPr lang="sv-SE" baseline="0" dirty="0" err="1" smtClean="0"/>
              <a:t>teachers</a:t>
            </a:r>
            <a:r>
              <a:rPr lang="sv-SE" baseline="0" dirty="0" smtClean="0"/>
              <a:t> </a:t>
            </a:r>
            <a:r>
              <a:rPr lang="sv-SE" baseline="0" dirty="0" err="1" smtClean="0"/>
              <a:t>give</a:t>
            </a:r>
            <a:r>
              <a:rPr lang="sv-SE" baseline="0" dirty="0" smtClean="0"/>
              <a:t> </a:t>
            </a:r>
            <a:r>
              <a:rPr lang="sv-SE" baseline="0" dirty="0" err="1" smtClean="0"/>
              <a:t>direct</a:t>
            </a:r>
            <a:r>
              <a:rPr lang="sv-SE" baseline="0" dirty="0" smtClean="0"/>
              <a:t> feedback </a:t>
            </a:r>
            <a:r>
              <a:rPr lang="sv-SE" baseline="0" dirty="0" err="1" smtClean="0"/>
              <a:t>here</a:t>
            </a:r>
            <a:r>
              <a:rPr lang="sv-SE" baseline="0" dirty="0" smtClean="0"/>
              <a:t>, </a:t>
            </a:r>
            <a:r>
              <a:rPr lang="sv-SE" baseline="0" dirty="0" err="1" smtClean="0"/>
              <a:t>responding</a:t>
            </a:r>
            <a:r>
              <a:rPr lang="sv-SE" baseline="0" dirty="0" smtClean="0"/>
              <a:t> to group </a:t>
            </a:r>
            <a:r>
              <a:rPr lang="sv-SE" baseline="0" dirty="0" err="1" smtClean="0"/>
              <a:t>discussion</a:t>
            </a:r>
            <a:r>
              <a:rPr lang="sv-SE" baseline="0" dirty="0" smtClean="0"/>
              <a:t> on the </a:t>
            </a:r>
            <a:r>
              <a:rPr lang="sv-SE" baseline="0" dirty="0" err="1" smtClean="0"/>
              <a:t>language</a:t>
            </a:r>
            <a:r>
              <a:rPr lang="sv-SE" baseline="0" dirty="0" smtClean="0"/>
              <a:t> and </a:t>
            </a:r>
            <a:r>
              <a:rPr lang="sv-SE" baseline="0" dirty="0" err="1" smtClean="0"/>
              <a:t>also</a:t>
            </a:r>
            <a:r>
              <a:rPr lang="sv-SE" baseline="0" dirty="0" smtClean="0"/>
              <a:t> </a:t>
            </a:r>
            <a:r>
              <a:rPr lang="sv-SE" baseline="0" dirty="0" err="1" smtClean="0"/>
              <a:t>individual</a:t>
            </a:r>
            <a:r>
              <a:rPr lang="sv-SE" baseline="0" dirty="0" smtClean="0"/>
              <a:t>/ pair </a:t>
            </a:r>
            <a:r>
              <a:rPr lang="sv-SE" baseline="0" dirty="0" err="1" smtClean="0"/>
              <a:t>attempts</a:t>
            </a:r>
            <a:r>
              <a:rPr lang="sv-SE" baseline="0" dirty="0" smtClean="0"/>
              <a:t> to </a:t>
            </a:r>
            <a:r>
              <a:rPr lang="sv-SE" baseline="0" dirty="0" err="1" smtClean="0"/>
              <a:t>write</a:t>
            </a:r>
            <a:r>
              <a:rPr lang="sv-SE" baseline="0" dirty="0" smtClean="0"/>
              <a:t> new </a:t>
            </a:r>
            <a:r>
              <a:rPr lang="sv-SE" baseline="0" dirty="0" err="1" smtClean="0"/>
              <a:t>questions</a:t>
            </a:r>
            <a:r>
              <a:rPr lang="sv-SE" baseline="0" dirty="0" smtClean="0"/>
              <a:t>. </a:t>
            </a:r>
          </a:p>
          <a:p>
            <a:endParaRPr lang="sv-SE" baseline="0" dirty="0" smtClean="0"/>
          </a:p>
          <a:p>
            <a:r>
              <a:rPr lang="sv-SE" baseline="0" dirty="0" err="1" smtClean="0"/>
              <a:t>Then</a:t>
            </a:r>
            <a:r>
              <a:rPr lang="sv-SE" baseline="0" dirty="0" smtClean="0"/>
              <a:t> given </a:t>
            </a:r>
            <a:r>
              <a:rPr lang="sv-SE" baseline="0" dirty="0" err="1" smtClean="0"/>
              <a:t>opportunity</a:t>
            </a:r>
            <a:r>
              <a:rPr lang="sv-SE" baseline="0" dirty="0" smtClean="0"/>
              <a:t> to </a:t>
            </a:r>
            <a:r>
              <a:rPr lang="sv-SE" baseline="0" dirty="0" err="1" smtClean="0"/>
              <a:t>use</a:t>
            </a:r>
            <a:r>
              <a:rPr lang="sv-SE" baseline="0" dirty="0" smtClean="0"/>
              <a:t> forms </a:t>
            </a:r>
            <a:r>
              <a:rPr lang="sv-SE" baseline="0" dirty="0" err="1" smtClean="0"/>
              <a:t>further</a:t>
            </a:r>
            <a:r>
              <a:rPr lang="sv-SE" baseline="0" dirty="0" smtClean="0"/>
              <a:t> and </a:t>
            </a:r>
            <a:r>
              <a:rPr lang="sv-SE" baseline="0" dirty="0" err="1" smtClean="0"/>
              <a:t>more</a:t>
            </a:r>
            <a:r>
              <a:rPr lang="sv-SE" baseline="0" dirty="0" smtClean="0"/>
              <a:t> </a:t>
            </a:r>
            <a:r>
              <a:rPr lang="sv-SE" baseline="0" dirty="0" err="1" smtClean="0"/>
              <a:t>independently</a:t>
            </a:r>
            <a:r>
              <a:rPr lang="sv-SE" baseline="0" dirty="0" smtClean="0"/>
              <a:t> to </a:t>
            </a:r>
            <a:r>
              <a:rPr lang="sv-SE" baseline="0" dirty="0" err="1" smtClean="0"/>
              <a:t>write</a:t>
            </a:r>
            <a:r>
              <a:rPr lang="sv-SE" baseline="0" dirty="0" smtClean="0"/>
              <a:t> </a:t>
            </a:r>
            <a:r>
              <a:rPr lang="sv-SE" baseline="0" dirty="0" err="1" smtClean="0"/>
              <a:t>questions</a:t>
            </a:r>
            <a:r>
              <a:rPr lang="sv-SE" baseline="0" dirty="0" smtClean="0"/>
              <a:t> </a:t>
            </a:r>
            <a:r>
              <a:rPr lang="sv-SE" baseline="0" dirty="0" err="1" smtClean="0"/>
              <a:t>based</a:t>
            </a:r>
            <a:r>
              <a:rPr lang="sv-SE" baseline="0" dirty="0" smtClean="0"/>
              <a:t> on a second set text from the </a:t>
            </a:r>
            <a:r>
              <a:rPr lang="sv-SE" baseline="0" dirty="0" err="1" smtClean="0"/>
              <a:t>course-</a:t>
            </a:r>
            <a:r>
              <a:rPr lang="sv-SE" baseline="0" dirty="0" smtClean="0"/>
              <a:t> </a:t>
            </a:r>
            <a:r>
              <a:rPr lang="sv-SE" baseline="0" dirty="0" err="1" smtClean="0"/>
              <a:t>leading</a:t>
            </a:r>
            <a:r>
              <a:rPr lang="sv-SE" baseline="0" dirty="0" smtClean="0"/>
              <a:t> to student led </a:t>
            </a:r>
            <a:r>
              <a:rPr lang="sv-SE" baseline="0" dirty="0" err="1" smtClean="0"/>
              <a:t>seminar</a:t>
            </a:r>
            <a:r>
              <a:rPr lang="sv-SE" baseline="0" dirty="0" smtClean="0"/>
              <a:t>/ </a:t>
            </a:r>
            <a:r>
              <a:rPr lang="sv-SE" baseline="0" dirty="0" err="1" smtClean="0"/>
              <a:t>discussion</a:t>
            </a:r>
            <a:r>
              <a:rPr lang="sv-SE" baseline="0" dirty="0" smtClean="0"/>
              <a:t> As a </a:t>
            </a:r>
            <a:r>
              <a:rPr lang="sv-SE" baseline="0" dirty="0" err="1" smtClean="0"/>
              <a:t>follow</a:t>
            </a:r>
            <a:r>
              <a:rPr lang="sv-SE" baseline="0" dirty="0" smtClean="0"/>
              <a:t> on the </a:t>
            </a:r>
            <a:r>
              <a:rPr lang="sv-SE" baseline="0" dirty="0" err="1" smtClean="0"/>
              <a:t>next</a:t>
            </a:r>
            <a:r>
              <a:rPr lang="sv-SE" baseline="0" dirty="0" smtClean="0"/>
              <a:t> </a:t>
            </a:r>
            <a:r>
              <a:rPr lang="sv-SE" baseline="0" dirty="0" err="1" smtClean="0"/>
              <a:t>week-</a:t>
            </a:r>
            <a:r>
              <a:rPr lang="sv-SE" baseline="0" dirty="0" smtClean="0"/>
              <a:t> i.e. </a:t>
            </a:r>
            <a:r>
              <a:rPr lang="sv-SE" baseline="0" dirty="0" err="1" smtClean="0"/>
              <a:t>another</a:t>
            </a:r>
            <a:r>
              <a:rPr lang="sv-SE" baseline="0" dirty="0" smtClean="0"/>
              <a:t> </a:t>
            </a:r>
            <a:r>
              <a:rPr lang="sv-SE" baseline="0" dirty="0" err="1" smtClean="0"/>
              <a:t>opportunity</a:t>
            </a:r>
            <a:r>
              <a:rPr lang="sv-SE" baseline="0" dirty="0" smtClean="0"/>
              <a:t> to </a:t>
            </a:r>
            <a:r>
              <a:rPr lang="sv-SE" baseline="0" dirty="0" err="1" smtClean="0"/>
              <a:t>interact</a:t>
            </a:r>
            <a:r>
              <a:rPr lang="sv-SE" baseline="0" dirty="0" smtClean="0"/>
              <a:t> in L2. </a:t>
            </a:r>
          </a:p>
          <a:p>
            <a:endParaRPr lang="sv-SE" baseline="0" dirty="0" smtClean="0">
              <a:solidFill>
                <a:schemeClr val="accent1">
                  <a:lumMod val="75000"/>
                </a:schemeClr>
              </a:solidFill>
            </a:endParaRPr>
          </a:p>
          <a:p>
            <a:r>
              <a:rPr lang="sv-SE" baseline="0" dirty="0" err="1" smtClean="0">
                <a:solidFill>
                  <a:schemeClr val="accent1">
                    <a:lumMod val="75000"/>
                  </a:schemeClr>
                </a:solidFill>
              </a:rPr>
              <a:t>Could</a:t>
            </a:r>
            <a:r>
              <a:rPr lang="sv-SE" baseline="0" dirty="0" smtClean="0">
                <a:solidFill>
                  <a:schemeClr val="accent1">
                    <a:lumMod val="75000"/>
                  </a:schemeClr>
                </a:solidFill>
              </a:rPr>
              <a:t> </a:t>
            </a:r>
            <a:r>
              <a:rPr lang="sv-SE" baseline="0" dirty="0" err="1" smtClean="0">
                <a:solidFill>
                  <a:schemeClr val="accent1">
                    <a:lumMod val="75000"/>
                  </a:schemeClr>
                </a:solidFill>
              </a:rPr>
              <a:t>mention</a:t>
            </a:r>
            <a:r>
              <a:rPr lang="sv-SE" baseline="0" dirty="0" smtClean="0">
                <a:solidFill>
                  <a:schemeClr val="accent1">
                    <a:lumMod val="75000"/>
                  </a:schemeClr>
                </a:solidFill>
              </a:rPr>
              <a:t> LEARNER AGENCY in relation to OP (i.e. </a:t>
            </a:r>
            <a:r>
              <a:rPr lang="sv-SE" baseline="0" dirty="0" err="1" smtClean="0">
                <a:solidFill>
                  <a:schemeClr val="accent1">
                    <a:lumMod val="75000"/>
                  </a:schemeClr>
                </a:solidFill>
              </a:rPr>
              <a:t>they</a:t>
            </a:r>
            <a:r>
              <a:rPr lang="sv-SE" baseline="0" dirty="0" smtClean="0">
                <a:solidFill>
                  <a:schemeClr val="accent1">
                    <a:lumMod val="75000"/>
                  </a:schemeClr>
                </a:solidFill>
              </a:rPr>
              <a:t> </a:t>
            </a:r>
            <a:r>
              <a:rPr lang="sv-SE" baseline="0" dirty="0" err="1" smtClean="0">
                <a:solidFill>
                  <a:schemeClr val="accent1">
                    <a:lumMod val="75000"/>
                  </a:schemeClr>
                </a:solidFill>
              </a:rPr>
              <a:t>need</a:t>
            </a:r>
            <a:r>
              <a:rPr lang="sv-SE" baseline="0" dirty="0" smtClean="0">
                <a:solidFill>
                  <a:schemeClr val="accent1">
                    <a:lumMod val="75000"/>
                  </a:schemeClr>
                </a:solidFill>
              </a:rPr>
              <a:t> </a:t>
            </a:r>
            <a:r>
              <a:rPr lang="sv-SE" baseline="0" dirty="0" err="1" smtClean="0">
                <a:solidFill>
                  <a:schemeClr val="accent1">
                    <a:lumMod val="75000"/>
                  </a:schemeClr>
                </a:solidFill>
              </a:rPr>
              <a:t>more</a:t>
            </a:r>
            <a:r>
              <a:rPr lang="sv-SE" baseline="0" dirty="0" smtClean="0">
                <a:solidFill>
                  <a:schemeClr val="accent1">
                    <a:lumMod val="75000"/>
                  </a:schemeClr>
                </a:solidFill>
              </a:rPr>
              <a:t> of a kick </a:t>
            </a:r>
            <a:r>
              <a:rPr lang="sv-SE" baseline="0" dirty="0" err="1" smtClean="0">
                <a:solidFill>
                  <a:schemeClr val="accent1">
                    <a:lumMod val="75000"/>
                  </a:schemeClr>
                </a:solidFill>
              </a:rPr>
              <a:t>than</a:t>
            </a:r>
            <a:r>
              <a:rPr lang="sv-SE" baseline="0" dirty="0" smtClean="0">
                <a:solidFill>
                  <a:schemeClr val="accent1">
                    <a:lumMod val="75000"/>
                  </a:schemeClr>
                </a:solidFill>
              </a:rPr>
              <a:t> SU/HSU. Forms a </a:t>
            </a:r>
            <a:r>
              <a:rPr lang="sv-SE" baseline="0" dirty="0" err="1" smtClean="0">
                <a:solidFill>
                  <a:schemeClr val="accent1">
                    <a:lumMod val="75000"/>
                  </a:schemeClr>
                </a:solidFill>
              </a:rPr>
              <a:t>link</a:t>
            </a:r>
            <a:r>
              <a:rPr lang="sv-SE" baseline="0" dirty="0" smtClean="0">
                <a:solidFill>
                  <a:schemeClr val="accent1">
                    <a:lumMod val="75000"/>
                  </a:schemeClr>
                </a:solidFill>
              </a:rPr>
              <a:t> to </a:t>
            </a:r>
            <a:r>
              <a:rPr lang="sv-SE" baseline="0" dirty="0" err="1" smtClean="0">
                <a:solidFill>
                  <a:schemeClr val="accent1">
                    <a:lumMod val="75000"/>
                  </a:schemeClr>
                </a:solidFill>
              </a:rPr>
              <a:t>example</a:t>
            </a:r>
            <a:r>
              <a:rPr lang="sv-SE" baseline="0" dirty="0" smtClean="0">
                <a:solidFill>
                  <a:schemeClr val="accent1">
                    <a:lumMod val="75000"/>
                  </a:schemeClr>
                </a:solidFill>
              </a:rPr>
              <a:t> 2 from HSU.</a:t>
            </a:r>
          </a:p>
          <a:p>
            <a:r>
              <a:rPr lang="sv-SE" baseline="0" dirty="0" err="1" smtClean="0">
                <a:solidFill>
                  <a:schemeClr val="accent1">
                    <a:lumMod val="75000"/>
                  </a:schemeClr>
                </a:solidFill>
              </a:rPr>
              <a:t>We</a:t>
            </a:r>
            <a:r>
              <a:rPr lang="sv-SE" baseline="0" dirty="0" smtClean="0">
                <a:solidFill>
                  <a:schemeClr val="accent1">
                    <a:lumMod val="75000"/>
                  </a:schemeClr>
                </a:solidFill>
              </a:rPr>
              <a:t> </a:t>
            </a:r>
            <a:r>
              <a:rPr lang="sv-SE" baseline="0" dirty="0" err="1" smtClean="0">
                <a:solidFill>
                  <a:schemeClr val="accent1">
                    <a:lumMod val="75000"/>
                  </a:schemeClr>
                </a:solidFill>
              </a:rPr>
              <a:t>conducted</a:t>
            </a:r>
            <a:r>
              <a:rPr lang="sv-SE" baseline="0" dirty="0" smtClean="0">
                <a:solidFill>
                  <a:schemeClr val="accent1">
                    <a:lumMod val="75000"/>
                  </a:schemeClr>
                </a:solidFill>
              </a:rPr>
              <a:t> a </a:t>
            </a:r>
            <a:r>
              <a:rPr lang="sv-SE" baseline="0" dirty="0" err="1" smtClean="0">
                <a:solidFill>
                  <a:schemeClr val="accent1">
                    <a:lumMod val="75000"/>
                  </a:schemeClr>
                </a:solidFill>
              </a:rPr>
              <a:t>similar</a:t>
            </a:r>
            <a:r>
              <a:rPr lang="sv-SE" baseline="0" dirty="0" smtClean="0">
                <a:solidFill>
                  <a:schemeClr val="accent1">
                    <a:lumMod val="75000"/>
                  </a:schemeClr>
                </a:solidFill>
              </a:rPr>
              <a:t> </a:t>
            </a:r>
            <a:r>
              <a:rPr lang="sv-SE" baseline="0" dirty="0" err="1" smtClean="0">
                <a:solidFill>
                  <a:schemeClr val="accent1">
                    <a:lumMod val="75000"/>
                  </a:schemeClr>
                </a:solidFill>
              </a:rPr>
              <a:t>lesson</a:t>
            </a:r>
            <a:r>
              <a:rPr lang="sv-SE" baseline="0" dirty="0" smtClean="0">
                <a:solidFill>
                  <a:schemeClr val="accent1">
                    <a:lumMod val="75000"/>
                  </a:schemeClr>
                </a:solidFill>
              </a:rPr>
              <a:t> with the OPO </a:t>
            </a:r>
            <a:r>
              <a:rPr lang="sv-SE" baseline="0" dirty="0" err="1" smtClean="0">
                <a:solidFill>
                  <a:schemeClr val="accent1">
                    <a:lumMod val="75000"/>
                  </a:schemeClr>
                </a:solidFill>
              </a:rPr>
              <a:t>course</a:t>
            </a:r>
            <a:r>
              <a:rPr lang="sv-SE" baseline="0" dirty="0" smtClean="0">
                <a:solidFill>
                  <a:schemeClr val="accent1">
                    <a:lumMod val="75000"/>
                  </a:schemeClr>
                </a:solidFill>
              </a:rPr>
              <a:t> (</a:t>
            </a:r>
            <a:r>
              <a:rPr lang="sv-SE" baseline="0" dirty="0" err="1" smtClean="0">
                <a:solidFill>
                  <a:schemeClr val="accent1">
                    <a:lumMod val="75000"/>
                  </a:schemeClr>
                </a:solidFill>
              </a:rPr>
              <a:t>what’s</a:t>
            </a:r>
            <a:r>
              <a:rPr lang="sv-SE" baseline="0" dirty="0" smtClean="0">
                <a:solidFill>
                  <a:schemeClr val="accent1">
                    <a:lumMod val="75000"/>
                  </a:schemeClr>
                </a:solidFill>
              </a:rPr>
              <a:t> this?) and </a:t>
            </a:r>
            <a:r>
              <a:rPr lang="sv-SE" baseline="0" dirty="0" err="1" smtClean="0">
                <a:solidFill>
                  <a:schemeClr val="accent1">
                    <a:lumMod val="75000"/>
                  </a:schemeClr>
                </a:solidFill>
              </a:rPr>
              <a:t>found</a:t>
            </a:r>
            <a:r>
              <a:rPr lang="sv-SE" baseline="0" dirty="0" smtClean="0">
                <a:solidFill>
                  <a:schemeClr val="accent1">
                    <a:lumMod val="75000"/>
                  </a:schemeClr>
                </a:solidFill>
              </a:rPr>
              <a:t> </a:t>
            </a:r>
            <a:r>
              <a:rPr lang="sv-SE" baseline="0" dirty="0" err="1" smtClean="0">
                <a:solidFill>
                  <a:schemeClr val="accent1">
                    <a:lumMod val="75000"/>
                  </a:schemeClr>
                </a:solidFill>
              </a:rPr>
              <a:t>they</a:t>
            </a:r>
            <a:r>
              <a:rPr lang="sv-SE" baseline="0" dirty="0" smtClean="0">
                <a:solidFill>
                  <a:schemeClr val="accent1">
                    <a:lumMod val="75000"/>
                  </a:schemeClr>
                </a:solidFill>
              </a:rPr>
              <a:t> </a:t>
            </a:r>
            <a:r>
              <a:rPr lang="sv-SE" baseline="0" dirty="0" err="1" smtClean="0">
                <a:solidFill>
                  <a:schemeClr val="accent1">
                    <a:lumMod val="75000"/>
                  </a:schemeClr>
                </a:solidFill>
              </a:rPr>
              <a:t>perforemed</a:t>
            </a:r>
            <a:r>
              <a:rPr lang="sv-SE" baseline="0" dirty="0" smtClean="0">
                <a:solidFill>
                  <a:schemeClr val="accent1">
                    <a:lumMod val="75000"/>
                  </a:schemeClr>
                </a:solidFill>
              </a:rPr>
              <a:t> less </a:t>
            </a:r>
            <a:r>
              <a:rPr lang="sv-SE" baseline="0" dirty="0" err="1" smtClean="0">
                <a:solidFill>
                  <a:schemeClr val="accent1">
                    <a:lumMod val="75000"/>
                  </a:schemeClr>
                </a:solidFill>
              </a:rPr>
              <a:t>well</a:t>
            </a:r>
            <a:r>
              <a:rPr lang="sv-SE" baseline="0" dirty="0" smtClean="0">
                <a:solidFill>
                  <a:schemeClr val="accent1">
                    <a:lumMod val="75000"/>
                  </a:schemeClr>
                </a:solidFill>
              </a:rPr>
              <a:t>. </a:t>
            </a:r>
            <a:r>
              <a:rPr lang="sv-SE" baseline="0" dirty="0" err="1" smtClean="0">
                <a:solidFill>
                  <a:schemeClr val="accent1">
                    <a:lumMod val="75000"/>
                  </a:schemeClr>
                </a:solidFill>
              </a:rPr>
              <a:t>We</a:t>
            </a:r>
            <a:r>
              <a:rPr lang="sv-SE" baseline="0" dirty="0" smtClean="0">
                <a:solidFill>
                  <a:schemeClr val="accent1">
                    <a:lumMod val="75000"/>
                  </a:schemeClr>
                </a:solidFill>
              </a:rPr>
              <a:t> </a:t>
            </a:r>
            <a:r>
              <a:rPr lang="sv-SE" baseline="0" dirty="0" err="1" smtClean="0">
                <a:solidFill>
                  <a:schemeClr val="accent1">
                    <a:lumMod val="75000"/>
                  </a:schemeClr>
                </a:solidFill>
              </a:rPr>
              <a:t>can</a:t>
            </a:r>
            <a:r>
              <a:rPr lang="sv-SE" baseline="0" dirty="0" smtClean="0">
                <a:solidFill>
                  <a:schemeClr val="accent1">
                    <a:lumMod val="75000"/>
                  </a:schemeClr>
                </a:solidFill>
              </a:rPr>
              <a:t> </a:t>
            </a:r>
            <a:r>
              <a:rPr lang="sv-SE" baseline="0" dirty="0" err="1" smtClean="0">
                <a:solidFill>
                  <a:schemeClr val="accent1">
                    <a:lumMod val="75000"/>
                  </a:schemeClr>
                </a:solidFill>
              </a:rPr>
              <a:t>assume</a:t>
            </a:r>
            <a:r>
              <a:rPr lang="sv-SE" baseline="0" dirty="0" smtClean="0">
                <a:solidFill>
                  <a:schemeClr val="accent1">
                    <a:lumMod val="75000"/>
                  </a:schemeClr>
                </a:solidFill>
              </a:rPr>
              <a:t> this is </a:t>
            </a:r>
            <a:r>
              <a:rPr lang="sv-SE" baseline="0" dirty="0" err="1" smtClean="0">
                <a:solidFill>
                  <a:schemeClr val="accent1">
                    <a:lumMod val="75000"/>
                  </a:schemeClr>
                </a:solidFill>
              </a:rPr>
              <a:t>because</a:t>
            </a:r>
            <a:r>
              <a:rPr lang="sv-SE" baseline="0" dirty="0" smtClean="0">
                <a:solidFill>
                  <a:schemeClr val="accent1">
                    <a:lumMod val="75000"/>
                  </a:schemeClr>
                </a:solidFill>
              </a:rPr>
              <a:t> </a:t>
            </a:r>
            <a:r>
              <a:rPr lang="sv-SE" baseline="0" dirty="0" err="1" smtClean="0">
                <a:solidFill>
                  <a:schemeClr val="accent1">
                    <a:lumMod val="75000"/>
                  </a:schemeClr>
                </a:solidFill>
              </a:rPr>
              <a:t>they</a:t>
            </a:r>
            <a:r>
              <a:rPr lang="sv-SE" baseline="0" dirty="0" smtClean="0">
                <a:solidFill>
                  <a:schemeClr val="accent1">
                    <a:lumMod val="75000"/>
                  </a:schemeClr>
                </a:solidFill>
              </a:rPr>
              <a:t> are ten to </a:t>
            </a:r>
            <a:r>
              <a:rPr lang="sv-SE" baseline="0" dirty="0" err="1" smtClean="0">
                <a:solidFill>
                  <a:schemeClr val="accent1">
                    <a:lumMod val="75000"/>
                  </a:schemeClr>
                </a:solidFill>
              </a:rPr>
              <a:t>fifteen</a:t>
            </a:r>
            <a:r>
              <a:rPr lang="sv-SE" baseline="0" dirty="0" smtClean="0">
                <a:solidFill>
                  <a:schemeClr val="accent1">
                    <a:lumMod val="75000"/>
                  </a:schemeClr>
                </a:solidFill>
              </a:rPr>
              <a:t> </a:t>
            </a:r>
            <a:r>
              <a:rPr lang="sv-SE" baseline="0" dirty="0" err="1" smtClean="0">
                <a:solidFill>
                  <a:schemeClr val="accent1">
                    <a:lumMod val="75000"/>
                  </a:schemeClr>
                </a:solidFill>
              </a:rPr>
              <a:t>years</a:t>
            </a:r>
            <a:r>
              <a:rPr lang="sv-SE" baseline="0" dirty="0" smtClean="0">
                <a:solidFill>
                  <a:schemeClr val="accent1">
                    <a:lumMod val="75000"/>
                  </a:schemeClr>
                </a:solidFill>
              </a:rPr>
              <a:t> </a:t>
            </a:r>
            <a:r>
              <a:rPr lang="sv-SE" baseline="0" dirty="0" err="1" smtClean="0">
                <a:solidFill>
                  <a:schemeClr val="accent1">
                    <a:lumMod val="75000"/>
                  </a:schemeClr>
                </a:solidFill>
              </a:rPr>
              <a:t>younger</a:t>
            </a:r>
            <a:r>
              <a:rPr lang="sv-SE" baseline="0" dirty="0" smtClean="0">
                <a:solidFill>
                  <a:schemeClr val="accent1">
                    <a:lumMod val="75000"/>
                  </a:schemeClr>
                </a:solidFill>
              </a:rPr>
              <a:t> and less </a:t>
            </a:r>
            <a:r>
              <a:rPr lang="sv-SE" baseline="0" dirty="0" err="1" smtClean="0">
                <a:solidFill>
                  <a:schemeClr val="accent1">
                    <a:lumMod val="75000"/>
                  </a:schemeClr>
                </a:solidFill>
              </a:rPr>
              <a:t>able</a:t>
            </a:r>
            <a:r>
              <a:rPr lang="sv-SE" baseline="0" dirty="0" smtClean="0">
                <a:solidFill>
                  <a:schemeClr val="accent1">
                    <a:lumMod val="75000"/>
                  </a:schemeClr>
                </a:solidFill>
              </a:rPr>
              <a:t> to </a:t>
            </a:r>
            <a:r>
              <a:rPr lang="sv-SE" baseline="0" dirty="0" err="1" smtClean="0">
                <a:solidFill>
                  <a:schemeClr val="accent1">
                    <a:lumMod val="75000"/>
                  </a:schemeClr>
                </a:solidFill>
              </a:rPr>
              <a:t>understand</a:t>
            </a:r>
            <a:r>
              <a:rPr lang="sv-SE" baseline="0" dirty="0" smtClean="0">
                <a:solidFill>
                  <a:schemeClr val="accent1">
                    <a:lumMod val="75000"/>
                  </a:schemeClr>
                </a:solidFill>
              </a:rPr>
              <a:t> the social </a:t>
            </a:r>
            <a:r>
              <a:rPr lang="sv-SE" baseline="0" dirty="0" err="1" smtClean="0">
                <a:solidFill>
                  <a:schemeClr val="accent1">
                    <a:lumMod val="75000"/>
                  </a:schemeClr>
                </a:solidFill>
              </a:rPr>
              <a:t>value</a:t>
            </a:r>
            <a:r>
              <a:rPr lang="sv-SE" baseline="0" dirty="0" smtClean="0">
                <a:solidFill>
                  <a:schemeClr val="accent1">
                    <a:lumMod val="75000"/>
                  </a:schemeClr>
                </a:solidFill>
              </a:rPr>
              <a:t> of the activity.</a:t>
            </a:r>
          </a:p>
          <a:p>
            <a:endParaRPr lang="en-GB" dirty="0"/>
          </a:p>
        </p:txBody>
      </p:sp>
      <p:sp>
        <p:nvSpPr>
          <p:cNvPr id="4" name="Platshållare för bildnummer 3"/>
          <p:cNvSpPr>
            <a:spLocks noGrp="1"/>
          </p:cNvSpPr>
          <p:nvPr>
            <p:ph type="sldNum" sz="quarter" idx="10"/>
          </p:nvPr>
        </p:nvSpPr>
        <p:spPr/>
        <p:txBody>
          <a:bodyPr/>
          <a:lstStyle/>
          <a:p>
            <a:pPr>
              <a:defRPr/>
            </a:pPr>
            <a:fld id="{68073311-C2C1-4FE3-9E82-2708C1563255}" type="slidenum">
              <a:rPr lang="sv-SE" smtClean="0"/>
              <a:pPr>
                <a:defRPr/>
              </a:pPr>
              <a:t>16</a:t>
            </a:fld>
            <a:endParaRPr lang="sv-S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baseline="0" dirty="0" err="1" smtClean="0"/>
              <a:t>Outline</a:t>
            </a:r>
            <a:r>
              <a:rPr lang="sv-SE" baseline="0" dirty="0" smtClean="0"/>
              <a:t> OP- mix of </a:t>
            </a:r>
            <a:r>
              <a:rPr lang="sv-SE" baseline="0" dirty="0" err="1" smtClean="0"/>
              <a:t>practical</a:t>
            </a:r>
            <a:r>
              <a:rPr lang="sv-SE" baseline="0" dirty="0" smtClean="0"/>
              <a:t> and </a:t>
            </a:r>
            <a:r>
              <a:rPr lang="sv-SE" baseline="0" dirty="0" err="1" smtClean="0"/>
              <a:t>academic</a:t>
            </a:r>
            <a:r>
              <a:rPr lang="sv-SE" baseline="0" dirty="0" smtClean="0"/>
              <a:t>. English </a:t>
            </a:r>
            <a:r>
              <a:rPr lang="sv-SE" baseline="0" dirty="0" err="1" smtClean="0"/>
              <a:t>plays</a:t>
            </a:r>
            <a:r>
              <a:rPr lang="sv-SE" baseline="0" dirty="0" smtClean="0"/>
              <a:t> a </a:t>
            </a:r>
            <a:r>
              <a:rPr lang="sv-SE" baseline="0" dirty="0" err="1" smtClean="0"/>
              <a:t>role</a:t>
            </a:r>
            <a:r>
              <a:rPr lang="sv-SE" baseline="0" dirty="0" smtClean="0"/>
              <a:t> in the examination of </a:t>
            </a:r>
            <a:r>
              <a:rPr lang="sv-SE" baseline="0" dirty="0" err="1" smtClean="0"/>
              <a:t>each</a:t>
            </a:r>
            <a:r>
              <a:rPr lang="sv-SE" baseline="0" dirty="0" smtClean="0"/>
              <a:t> </a:t>
            </a:r>
            <a:r>
              <a:rPr lang="sv-SE" baseline="0" dirty="0" err="1" smtClean="0"/>
              <a:t>module</a:t>
            </a:r>
            <a:r>
              <a:rPr lang="sv-SE" baseline="0" dirty="0" smtClean="0"/>
              <a:t>. For </a:t>
            </a:r>
            <a:r>
              <a:rPr lang="sv-SE" baseline="0" dirty="0" err="1" smtClean="0"/>
              <a:t>example</a:t>
            </a:r>
            <a:r>
              <a:rPr lang="sv-SE" baseline="0" dirty="0" smtClean="0"/>
              <a:t>, </a:t>
            </a:r>
            <a:r>
              <a:rPr lang="sv-SE" baseline="0" dirty="0" err="1" smtClean="0"/>
              <a:t>one</a:t>
            </a:r>
            <a:r>
              <a:rPr lang="sv-SE" baseline="0" dirty="0" smtClean="0"/>
              <a:t> of the examination moments in this </a:t>
            </a:r>
            <a:r>
              <a:rPr lang="sv-SE" baseline="0" dirty="0" err="1" smtClean="0"/>
              <a:t>module</a:t>
            </a:r>
            <a:r>
              <a:rPr lang="sv-SE" baseline="0" dirty="0" smtClean="0"/>
              <a:t> </a:t>
            </a:r>
            <a:r>
              <a:rPr lang="sv-SE" baseline="0" dirty="0" err="1" smtClean="0"/>
              <a:t>was</a:t>
            </a:r>
            <a:r>
              <a:rPr lang="sv-SE" baseline="0" dirty="0" smtClean="0"/>
              <a:t> an essay in English. </a:t>
            </a:r>
            <a:r>
              <a:rPr lang="sv-SE" baseline="0" dirty="0" err="1" smtClean="0"/>
              <a:t>Other</a:t>
            </a:r>
            <a:r>
              <a:rPr lang="sv-SE" baseline="0" dirty="0" smtClean="0"/>
              <a:t> </a:t>
            </a:r>
            <a:r>
              <a:rPr lang="sv-SE" baseline="0" dirty="0" err="1" smtClean="0"/>
              <a:t>modules</a:t>
            </a:r>
            <a:r>
              <a:rPr lang="sv-SE" baseline="0" dirty="0" smtClean="0"/>
              <a:t> </a:t>
            </a:r>
            <a:r>
              <a:rPr lang="sv-SE" baseline="0" dirty="0" err="1" smtClean="0"/>
              <a:t>examined</a:t>
            </a:r>
            <a:r>
              <a:rPr lang="sv-SE" baseline="0" dirty="0" smtClean="0"/>
              <a:t> </a:t>
            </a:r>
            <a:r>
              <a:rPr lang="sv-SE" baseline="0" dirty="0" err="1" smtClean="0"/>
              <a:t>partly</a:t>
            </a:r>
            <a:r>
              <a:rPr lang="sv-SE" baseline="0" dirty="0" smtClean="0"/>
              <a:t> </a:t>
            </a:r>
            <a:r>
              <a:rPr lang="sv-SE" baseline="0" dirty="0" err="1" smtClean="0"/>
              <a:t>through</a:t>
            </a:r>
            <a:r>
              <a:rPr lang="sv-SE" baseline="0" dirty="0" smtClean="0"/>
              <a:t> a student led </a:t>
            </a:r>
            <a:r>
              <a:rPr lang="sv-SE" baseline="0" dirty="0" err="1" smtClean="0"/>
              <a:t>seminar</a:t>
            </a:r>
            <a:r>
              <a:rPr lang="sv-SE" baseline="0" dirty="0" smtClean="0"/>
              <a:t> </a:t>
            </a:r>
            <a:r>
              <a:rPr lang="sv-SE" baseline="0" dirty="0" err="1" smtClean="0"/>
              <a:t>which</a:t>
            </a:r>
            <a:r>
              <a:rPr lang="sv-SE" baseline="0" dirty="0" smtClean="0"/>
              <a:t> </a:t>
            </a:r>
            <a:r>
              <a:rPr lang="sv-SE" baseline="0" dirty="0" err="1" smtClean="0"/>
              <a:t>was</a:t>
            </a:r>
            <a:r>
              <a:rPr lang="sv-SE" baseline="0" dirty="0" smtClean="0"/>
              <a:t> </a:t>
            </a:r>
            <a:r>
              <a:rPr lang="sv-SE" baseline="0" dirty="0" err="1" smtClean="0"/>
              <a:t>held</a:t>
            </a:r>
            <a:r>
              <a:rPr lang="sv-SE" baseline="0" dirty="0" smtClean="0"/>
              <a:t> with </a:t>
            </a:r>
            <a:r>
              <a:rPr lang="sv-SE" baseline="0" dirty="0" err="1" smtClean="0"/>
              <a:t>both</a:t>
            </a:r>
            <a:r>
              <a:rPr lang="sv-SE" baseline="0" dirty="0" smtClean="0"/>
              <a:t> </a:t>
            </a:r>
            <a:r>
              <a:rPr lang="sv-SE" baseline="0" dirty="0" err="1" smtClean="0"/>
              <a:t>subject</a:t>
            </a:r>
            <a:r>
              <a:rPr lang="sv-SE" baseline="0" dirty="0" smtClean="0"/>
              <a:t> </a:t>
            </a:r>
            <a:r>
              <a:rPr lang="sv-SE" baseline="0" dirty="0" err="1" smtClean="0"/>
              <a:t>teachers</a:t>
            </a:r>
            <a:r>
              <a:rPr lang="sv-SE" baseline="0" dirty="0" smtClean="0"/>
              <a:t> and </a:t>
            </a:r>
            <a:r>
              <a:rPr lang="sv-SE" baseline="0" dirty="0" err="1" smtClean="0"/>
              <a:t>english</a:t>
            </a:r>
            <a:r>
              <a:rPr lang="sv-SE" baseline="0" dirty="0" smtClean="0"/>
              <a:t> tutors. So, the stakes are high (</a:t>
            </a:r>
            <a:r>
              <a:rPr lang="sv-SE" baseline="0" dirty="0" err="1" smtClean="0"/>
              <a:t>academically</a:t>
            </a:r>
            <a:r>
              <a:rPr lang="sv-SE" baseline="0" dirty="0" smtClean="0"/>
              <a:t> </a:t>
            </a:r>
            <a:r>
              <a:rPr lang="sv-SE" baseline="0" dirty="0" err="1" smtClean="0"/>
              <a:t>speaking</a:t>
            </a:r>
            <a:r>
              <a:rPr lang="sv-SE" baseline="0" dirty="0" smtClean="0"/>
              <a:t> at </a:t>
            </a:r>
            <a:r>
              <a:rPr lang="sv-SE" baseline="0" dirty="0" err="1" smtClean="0"/>
              <a:t>least</a:t>
            </a:r>
            <a:r>
              <a:rPr lang="sv-SE" baseline="0" dirty="0" smtClean="0"/>
              <a:t>)</a:t>
            </a:r>
          </a:p>
          <a:p>
            <a:endParaRPr lang="sv-SE" baseline="0" dirty="0" smtClean="0"/>
          </a:p>
          <a:p>
            <a:r>
              <a:rPr lang="sv-SE" baseline="0" dirty="0" err="1" smtClean="0"/>
              <a:t>Outline</a:t>
            </a:r>
            <a:r>
              <a:rPr lang="sv-SE" baseline="0" dirty="0" smtClean="0"/>
              <a:t> </a:t>
            </a:r>
            <a:r>
              <a:rPr lang="sv-SE" baseline="0" dirty="0" err="1" smtClean="0"/>
              <a:t>course</a:t>
            </a:r>
            <a:endParaRPr lang="sv-SE" baseline="0" dirty="0" smtClean="0"/>
          </a:p>
          <a:p>
            <a:endParaRPr lang="sv-SE" baseline="0" dirty="0" smtClean="0"/>
          </a:p>
          <a:p>
            <a:r>
              <a:rPr lang="sv-SE" baseline="0" dirty="0" smtClean="0"/>
              <a:t>Text is set </a:t>
            </a:r>
            <a:r>
              <a:rPr lang="sv-SE" baseline="0" dirty="0" err="1" smtClean="0"/>
              <a:t>reading</a:t>
            </a:r>
            <a:r>
              <a:rPr lang="sv-SE" baseline="0" dirty="0" smtClean="0"/>
              <a:t> (</a:t>
            </a:r>
            <a:r>
              <a:rPr lang="sv-SE" baseline="0" dirty="0" err="1" smtClean="0"/>
              <a:t>quote</a:t>
            </a:r>
            <a:r>
              <a:rPr lang="sv-SE" baseline="0" dirty="0" smtClean="0"/>
              <a:t> </a:t>
            </a:r>
            <a:r>
              <a:rPr lang="sv-SE" baseline="0" dirty="0" err="1" smtClean="0"/>
              <a:t>nato</a:t>
            </a:r>
            <a:r>
              <a:rPr lang="sv-SE" baseline="0" dirty="0" smtClean="0"/>
              <a:t> </a:t>
            </a:r>
            <a:r>
              <a:rPr lang="sv-SE" baseline="0" dirty="0" err="1" smtClean="0"/>
              <a:t>doc</a:t>
            </a:r>
            <a:r>
              <a:rPr lang="sv-SE" baseline="0" dirty="0" smtClean="0"/>
              <a:t>) and so </a:t>
            </a:r>
            <a:r>
              <a:rPr lang="sv-SE" baseline="0" dirty="0" err="1" smtClean="0"/>
              <a:t>we</a:t>
            </a:r>
            <a:r>
              <a:rPr lang="sv-SE" baseline="0" dirty="0" smtClean="0"/>
              <a:t> </a:t>
            </a:r>
            <a:r>
              <a:rPr lang="sv-SE" baseline="0" dirty="0" err="1" smtClean="0"/>
              <a:t>also</a:t>
            </a:r>
            <a:r>
              <a:rPr lang="sv-SE" baseline="0" dirty="0" smtClean="0"/>
              <a:t> </a:t>
            </a:r>
            <a:r>
              <a:rPr lang="sv-SE" baseline="0" dirty="0" err="1" smtClean="0"/>
              <a:t>aim</a:t>
            </a:r>
            <a:r>
              <a:rPr lang="sv-SE" baseline="0" dirty="0" smtClean="0"/>
              <a:t> to </a:t>
            </a:r>
            <a:r>
              <a:rPr lang="sv-SE" baseline="0" dirty="0" err="1" smtClean="0"/>
              <a:t>help</a:t>
            </a:r>
            <a:r>
              <a:rPr lang="sv-SE" baseline="0" dirty="0" smtClean="0"/>
              <a:t> </a:t>
            </a:r>
            <a:r>
              <a:rPr lang="sv-SE" baseline="0" dirty="0" err="1" smtClean="0"/>
              <a:t>them</a:t>
            </a:r>
            <a:r>
              <a:rPr lang="sv-SE" baseline="0" dirty="0" smtClean="0"/>
              <a:t> </a:t>
            </a:r>
            <a:r>
              <a:rPr lang="sv-SE" baseline="0" dirty="0" err="1" smtClean="0"/>
              <a:t>understand</a:t>
            </a:r>
            <a:r>
              <a:rPr lang="sv-SE" baseline="0" dirty="0" smtClean="0"/>
              <a:t> the text (as with SU </a:t>
            </a:r>
            <a:r>
              <a:rPr lang="sv-SE" baseline="0" dirty="0" err="1" smtClean="0"/>
              <a:t>example</a:t>
            </a:r>
            <a:r>
              <a:rPr lang="sv-SE" baseline="0" dirty="0" smtClean="0"/>
              <a:t> </a:t>
            </a:r>
            <a:r>
              <a:rPr lang="sv-SE" baseline="0" dirty="0" err="1" smtClean="0"/>
              <a:t>before</a:t>
            </a:r>
            <a:r>
              <a:rPr lang="sv-SE" baseline="0" dirty="0" smtClean="0"/>
              <a:t>). This </a:t>
            </a:r>
            <a:r>
              <a:rPr lang="sv-SE" baseline="0" dirty="0" err="1" smtClean="0"/>
              <a:t>also</a:t>
            </a:r>
            <a:r>
              <a:rPr lang="sv-SE" baseline="0" dirty="0" smtClean="0"/>
              <a:t> </a:t>
            </a:r>
            <a:r>
              <a:rPr lang="sv-SE" baseline="0" dirty="0" err="1" smtClean="0"/>
              <a:t>means</a:t>
            </a:r>
            <a:r>
              <a:rPr lang="sv-SE" baseline="0" dirty="0" smtClean="0"/>
              <a:t> </a:t>
            </a:r>
            <a:r>
              <a:rPr lang="sv-SE" baseline="0" dirty="0" err="1" smtClean="0"/>
              <a:t>engaging</a:t>
            </a:r>
            <a:r>
              <a:rPr lang="sv-SE" baseline="0" dirty="0" smtClean="0"/>
              <a:t> with the text and </a:t>
            </a:r>
            <a:r>
              <a:rPr lang="sv-SE" baseline="0" dirty="0" err="1" smtClean="0"/>
              <a:t>focussing</a:t>
            </a:r>
            <a:r>
              <a:rPr lang="sv-SE" baseline="0" dirty="0" smtClean="0"/>
              <a:t> on </a:t>
            </a:r>
            <a:r>
              <a:rPr lang="sv-SE" baseline="0" dirty="0" err="1" smtClean="0"/>
              <a:t>useful</a:t>
            </a:r>
            <a:r>
              <a:rPr lang="sv-SE" baseline="0" dirty="0" smtClean="0"/>
              <a:t> </a:t>
            </a:r>
            <a:r>
              <a:rPr lang="sv-SE" baseline="0" dirty="0" err="1" smtClean="0"/>
              <a:t>vocabulary</a:t>
            </a:r>
            <a:r>
              <a:rPr lang="sv-SE" baseline="0" dirty="0" smtClean="0"/>
              <a:t>. </a:t>
            </a:r>
            <a:r>
              <a:rPr lang="sv-SE" baseline="0" dirty="0" err="1" smtClean="0"/>
              <a:t>Here</a:t>
            </a:r>
            <a:r>
              <a:rPr lang="sv-SE" baseline="0" dirty="0" smtClean="0"/>
              <a:t> </a:t>
            </a:r>
            <a:r>
              <a:rPr lang="sv-SE" baseline="0" dirty="0" err="1" smtClean="0"/>
              <a:t>we</a:t>
            </a:r>
            <a:r>
              <a:rPr lang="sv-SE" baseline="0" dirty="0" smtClean="0"/>
              <a:t> </a:t>
            </a:r>
            <a:r>
              <a:rPr lang="sv-SE" baseline="0" dirty="0" err="1" smtClean="0"/>
              <a:t>lead-in</a:t>
            </a:r>
            <a:r>
              <a:rPr lang="sv-SE" baseline="0" dirty="0" smtClean="0"/>
              <a:t> with a </a:t>
            </a:r>
            <a:r>
              <a:rPr lang="sv-SE" baseline="0" dirty="0" err="1" smtClean="0"/>
              <a:t>selection</a:t>
            </a:r>
            <a:r>
              <a:rPr lang="sv-SE" baseline="0" dirty="0" smtClean="0"/>
              <a:t> of </a:t>
            </a:r>
            <a:r>
              <a:rPr lang="sv-SE" baseline="0" dirty="0" err="1" smtClean="0"/>
              <a:t>items</a:t>
            </a:r>
            <a:r>
              <a:rPr lang="sv-SE" baseline="0" dirty="0" smtClean="0"/>
              <a:t> </a:t>
            </a:r>
            <a:r>
              <a:rPr lang="sv-SE" baseline="0" dirty="0" err="1" smtClean="0"/>
              <a:t>we</a:t>
            </a:r>
            <a:r>
              <a:rPr lang="sv-SE" baseline="0" dirty="0" smtClean="0"/>
              <a:t> </a:t>
            </a:r>
            <a:r>
              <a:rPr lang="sv-SE" baseline="0" dirty="0" err="1" smtClean="0"/>
              <a:t>feel</a:t>
            </a:r>
            <a:r>
              <a:rPr lang="sv-SE" baseline="0" dirty="0" smtClean="0"/>
              <a:t> </a:t>
            </a:r>
            <a:r>
              <a:rPr lang="sv-SE" baseline="0" dirty="0" err="1" smtClean="0"/>
              <a:t>will</a:t>
            </a:r>
            <a:r>
              <a:rPr lang="sv-SE" baseline="0" dirty="0" smtClean="0"/>
              <a:t> </a:t>
            </a:r>
            <a:r>
              <a:rPr lang="sv-SE" baseline="0" dirty="0" err="1" smtClean="0"/>
              <a:t>challenge</a:t>
            </a:r>
            <a:r>
              <a:rPr lang="sv-SE" baseline="0" dirty="0" smtClean="0"/>
              <a:t> the ss and </a:t>
            </a:r>
            <a:r>
              <a:rPr lang="sv-SE" baseline="0" dirty="0" err="1" smtClean="0"/>
              <a:t>also</a:t>
            </a:r>
            <a:r>
              <a:rPr lang="sv-SE" baseline="0" dirty="0" smtClean="0"/>
              <a:t> </a:t>
            </a:r>
            <a:r>
              <a:rPr lang="sv-SE" baseline="0" dirty="0" err="1" smtClean="0"/>
              <a:t>enable</a:t>
            </a:r>
            <a:r>
              <a:rPr lang="sv-SE" baseline="0" dirty="0" smtClean="0"/>
              <a:t> </a:t>
            </a:r>
            <a:r>
              <a:rPr lang="sv-SE" baseline="0" dirty="0" err="1" smtClean="0"/>
              <a:t>them</a:t>
            </a:r>
            <a:r>
              <a:rPr lang="sv-SE" baseline="0" dirty="0" smtClean="0"/>
              <a:t> to </a:t>
            </a:r>
            <a:r>
              <a:rPr lang="sv-SE" baseline="0" dirty="0" err="1" smtClean="0"/>
              <a:t>discuss</a:t>
            </a:r>
            <a:r>
              <a:rPr lang="sv-SE" baseline="0" dirty="0" smtClean="0"/>
              <a:t> the text </a:t>
            </a:r>
            <a:r>
              <a:rPr lang="sv-SE" baseline="0" dirty="0" err="1" smtClean="0"/>
              <a:t>more</a:t>
            </a:r>
            <a:r>
              <a:rPr lang="sv-SE" baseline="0" dirty="0" smtClean="0"/>
              <a:t> </a:t>
            </a:r>
            <a:r>
              <a:rPr lang="sv-SE" baseline="0" dirty="0" err="1" smtClean="0"/>
              <a:t>effectively</a:t>
            </a:r>
            <a:r>
              <a:rPr lang="sv-SE" baseline="0" dirty="0" smtClean="0"/>
              <a:t>.</a:t>
            </a:r>
          </a:p>
          <a:p>
            <a:endParaRPr lang="sv-SE" baseline="0" dirty="0" smtClean="0"/>
          </a:p>
          <a:p>
            <a:endParaRPr lang="sv-SE" baseline="0" dirty="0" smtClean="0"/>
          </a:p>
          <a:p>
            <a:endParaRPr lang="sv-SE" baseline="0" dirty="0" smtClean="0"/>
          </a:p>
          <a:p>
            <a:endParaRPr lang="en-GB" dirty="0"/>
          </a:p>
        </p:txBody>
      </p:sp>
      <p:sp>
        <p:nvSpPr>
          <p:cNvPr id="4" name="Platshållare för bildnummer 3"/>
          <p:cNvSpPr>
            <a:spLocks noGrp="1"/>
          </p:cNvSpPr>
          <p:nvPr>
            <p:ph type="sldNum" sz="quarter" idx="10"/>
          </p:nvPr>
        </p:nvSpPr>
        <p:spPr/>
        <p:txBody>
          <a:bodyPr/>
          <a:lstStyle/>
          <a:p>
            <a:pPr>
              <a:defRPr/>
            </a:pPr>
            <a:fld id="{68073311-C2C1-4FE3-9E82-2708C1563255}" type="slidenum">
              <a:rPr lang="sv-SE" smtClean="0"/>
              <a:pPr>
                <a:defRPr/>
              </a:pPr>
              <a:t>17</a:t>
            </a:fld>
            <a:endParaRPr lang="sv-S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One of 5 </a:t>
            </a:r>
            <a:r>
              <a:rPr lang="sv-SE" dirty="0" err="1" smtClean="0"/>
              <a:t>extracts</a:t>
            </a:r>
            <a:r>
              <a:rPr lang="sv-SE" dirty="0" smtClean="0"/>
              <a:t>. </a:t>
            </a:r>
            <a:r>
              <a:rPr lang="sv-SE" dirty="0" err="1" smtClean="0"/>
              <a:t>Complex</a:t>
            </a:r>
            <a:r>
              <a:rPr lang="sv-SE" dirty="0" smtClean="0"/>
              <a:t>, </a:t>
            </a:r>
            <a:r>
              <a:rPr lang="sv-SE" dirty="0" err="1" smtClean="0"/>
              <a:t>dense</a:t>
            </a:r>
            <a:r>
              <a:rPr lang="sv-SE" dirty="0" smtClean="0"/>
              <a:t>, </a:t>
            </a:r>
            <a:r>
              <a:rPr lang="sv-SE" dirty="0" err="1" smtClean="0"/>
              <a:t>low</a:t>
            </a:r>
            <a:r>
              <a:rPr lang="sv-SE" dirty="0" smtClean="0"/>
              <a:t> </a:t>
            </a:r>
            <a:r>
              <a:rPr lang="sv-SE" dirty="0" err="1" smtClean="0"/>
              <a:t>frequency</a:t>
            </a:r>
            <a:r>
              <a:rPr lang="sv-SE" dirty="0" smtClean="0"/>
              <a:t> </a:t>
            </a:r>
            <a:r>
              <a:rPr lang="sv-SE" dirty="0" err="1" smtClean="0"/>
              <a:t>vocab</a:t>
            </a:r>
            <a:endParaRPr lang="sv-SE" dirty="0" smtClean="0"/>
          </a:p>
          <a:p>
            <a:endParaRPr lang="sv-SE" dirty="0" smtClean="0"/>
          </a:p>
          <a:p>
            <a:r>
              <a:rPr lang="sv-SE" dirty="0" err="1" smtClean="0"/>
              <a:t>Plain</a:t>
            </a:r>
            <a:r>
              <a:rPr lang="sv-SE" dirty="0" smtClean="0"/>
              <a:t> </a:t>
            </a:r>
            <a:r>
              <a:rPr lang="sv-SE" dirty="0" err="1" smtClean="0"/>
              <a:t>language</a:t>
            </a:r>
            <a:r>
              <a:rPr lang="sv-SE" dirty="0" smtClean="0"/>
              <a:t> </a:t>
            </a:r>
            <a:r>
              <a:rPr lang="sv-SE" dirty="0" err="1" smtClean="0"/>
              <a:t>indicator-</a:t>
            </a:r>
            <a:r>
              <a:rPr lang="sv-SE" dirty="0" smtClean="0"/>
              <a:t> </a:t>
            </a:r>
            <a:r>
              <a:rPr lang="sv-SE" dirty="0" err="1" smtClean="0"/>
              <a:t>Gunning</a:t>
            </a:r>
            <a:r>
              <a:rPr lang="sv-SE" dirty="0" smtClean="0"/>
              <a:t> </a:t>
            </a:r>
            <a:r>
              <a:rPr lang="sv-SE" dirty="0" err="1" smtClean="0"/>
              <a:t>Fjog</a:t>
            </a:r>
            <a:r>
              <a:rPr lang="sv-SE" baseline="0" dirty="0" smtClean="0"/>
              <a:t> index- </a:t>
            </a:r>
            <a:r>
              <a:rPr lang="sv-SE" baseline="0" dirty="0" err="1" smtClean="0"/>
              <a:t>score</a:t>
            </a:r>
            <a:r>
              <a:rPr lang="sv-SE" baseline="0" dirty="0" smtClean="0"/>
              <a:t> </a:t>
            </a:r>
            <a:r>
              <a:rPr lang="sv-SE" baseline="0" dirty="0" err="1" smtClean="0"/>
              <a:t>indicates</a:t>
            </a:r>
            <a:r>
              <a:rPr lang="sv-SE" baseline="0" dirty="0" smtClean="0"/>
              <a:t> </a:t>
            </a:r>
            <a:r>
              <a:rPr lang="sv-SE" baseline="0" dirty="0" err="1" smtClean="0"/>
              <a:t>uni</a:t>
            </a:r>
            <a:r>
              <a:rPr lang="sv-SE" baseline="0" dirty="0" smtClean="0"/>
              <a:t> </a:t>
            </a:r>
            <a:r>
              <a:rPr lang="sv-SE" baseline="0" dirty="0" err="1" smtClean="0"/>
              <a:t>level-</a:t>
            </a:r>
            <a:r>
              <a:rPr lang="sv-SE" baseline="0" dirty="0" smtClean="0"/>
              <a:t> or </a:t>
            </a:r>
            <a:r>
              <a:rPr lang="sv-SE" baseline="0" dirty="0" err="1" smtClean="0"/>
              <a:t>higher</a:t>
            </a:r>
            <a:r>
              <a:rPr lang="sv-SE" baseline="0" dirty="0" smtClean="0"/>
              <a:t> (12 </a:t>
            </a:r>
            <a:r>
              <a:rPr lang="sv-SE" baseline="0" dirty="0" err="1" smtClean="0"/>
              <a:t>being</a:t>
            </a:r>
            <a:r>
              <a:rPr lang="sv-SE" baseline="0" dirty="0" smtClean="0"/>
              <a:t> high </a:t>
            </a:r>
            <a:r>
              <a:rPr lang="sv-SE" baseline="0" dirty="0" err="1" smtClean="0"/>
              <a:t>school</a:t>
            </a:r>
            <a:r>
              <a:rPr lang="sv-SE" baseline="0" dirty="0" smtClean="0"/>
              <a:t> senior</a:t>
            </a:r>
            <a:endParaRPr lang="en-GB" dirty="0"/>
          </a:p>
        </p:txBody>
      </p:sp>
      <p:sp>
        <p:nvSpPr>
          <p:cNvPr id="4" name="Platshållare för bildnummer 3"/>
          <p:cNvSpPr>
            <a:spLocks noGrp="1"/>
          </p:cNvSpPr>
          <p:nvPr>
            <p:ph type="sldNum" sz="quarter" idx="10"/>
          </p:nvPr>
        </p:nvSpPr>
        <p:spPr/>
        <p:txBody>
          <a:bodyPr/>
          <a:lstStyle/>
          <a:p>
            <a:pPr>
              <a:defRPr/>
            </a:pPr>
            <a:fld id="{68073311-C2C1-4FE3-9E82-2708C1563255}" type="slidenum">
              <a:rPr lang="sv-SE" smtClean="0"/>
              <a:pPr>
                <a:defRPr/>
              </a:pPr>
              <a:t>18</a:t>
            </a:fld>
            <a:endParaRPr lang="sv-S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Task set up. SS work</a:t>
            </a:r>
            <a:r>
              <a:rPr lang="sv-SE" baseline="0" dirty="0" smtClean="0"/>
              <a:t> in </a:t>
            </a:r>
            <a:r>
              <a:rPr lang="sv-SE" baseline="0" dirty="0" err="1" smtClean="0"/>
              <a:t>groups</a:t>
            </a:r>
            <a:r>
              <a:rPr lang="sv-SE" baseline="0" dirty="0" smtClean="0"/>
              <a:t> and </a:t>
            </a:r>
            <a:r>
              <a:rPr lang="sv-SE" baseline="0" dirty="0" err="1" smtClean="0"/>
              <a:t>produce</a:t>
            </a:r>
            <a:r>
              <a:rPr lang="sv-SE" baseline="0" dirty="0" smtClean="0"/>
              <a:t> </a:t>
            </a:r>
            <a:r>
              <a:rPr lang="sv-SE" baseline="0" dirty="0" err="1" smtClean="0"/>
              <a:t>simpler</a:t>
            </a:r>
            <a:r>
              <a:rPr lang="sv-SE" baseline="0" dirty="0" smtClean="0"/>
              <a:t> version. This </a:t>
            </a:r>
            <a:r>
              <a:rPr lang="sv-SE" baseline="0" dirty="0" err="1" smtClean="0"/>
              <a:t>example</a:t>
            </a:r>
            <a:r>
              <a:rPr lang="sv-SE" baseline="0" dirty="0" smtClean="0"/>
              <a:t> of </a:t>
            </a:r>
            <a:r>
              <a:rPr lang="sv-SE" baseline="0" dirty="0" err="1" smtClean="0"/>
              <a:t>languaging</a:t>
            </a:r>
            <a:r>
              <a:rPr lang="sv-SE" baseline="0" dirty="0" smtClean="0"/>
              <a:t> </a:t>
            </a:r>
            <a:r>
              <a:rPr lang="sv-SE" baseline="0" dirty="0" err="1" smtClean="0"/>
              <a:t>effective</a:t>
            </a:r>
            <a:r>
              <a:rPr lang="sv-SE" baseline="0" dirty="0" smtClean="0"/>
              <a:t> with </a:t>
            </a:r>
            <a:r>
              <a:rPr lang="sv-SE" baseline="0" dirty="0" err="1" smtClean="0"/>
              <a:t>our</a:t>
            </a:r>
            <a:r>
              <a:rPr lang="sv-SE" baseline="0" dirty="0" smtClean="0"/>
              <a:t> ss. Close </a:t>
            </a:r>
            <a:r>
              <a:rPr lang="sv-SE" baseline="0" dirty="0" err="1" smtClean="0"/>
              <a:t>monitoring</a:t>
            </a:r>
            <a:r>
              <a:rPr lang="sv-SE" baseline="0" dirty="0" smtClean="0"/>
              <a:t> and feedback, </a:t>
            </a:r>
            <a:r>
              <a:rPr lang="sv-SE" baseline="0" dirty="0" err="1" smtClean="0"/>
              <a:t>both</a:t>
            </a:r>
            <a:r>
              <a:rPr lang="sv-SE" baseline="0" dirty="0" smtClean="0"/>
              <a:t> </a:t>
            </a:r>
            <a:r>
              <a:rPr lang="sv-SE" baseline="0" dirty="0" err="1" smtClean="0"/>
              <a:t>during</a:t>
            </a:r>
            <a:r>
              <a:rPr lang="sv-SE" baseline="0" dirty="0" smtClean="0"/>
              <a:t> </a:t>
            </a:r>
            <a:r>
              <a:rPr lang="sv-SE" baseline="0" dirty="0" err="1" smtClean="0"/>
              <a:t>planning</a:t>
            </a:r>
            <a:r>
              <a:rPr lang="sv-SE" baseline="0" dirty="0" smtClean="0"/>
              <a:t> and </a:t>
            </a:r>
            <a:r>
              <a:rPr lang="sv-SE" baseline="0" dirty="0" err="1" smtClean="0"/>
              <a:t>also</a:t>
            </a:r>
            <a:r>
              <a:rPr lang="sv-SE" baseline="0" dirty="0" smtClean="0"/>
              <a:t> </a:t>
            </a:r>
            <a:r>
              <a:rPr lang="sv-SE" baseline="0" dirty="0" err="1" smtClean="0"/>
              <a:t>production</a:t>
            </a:r>
            <a:r>
              <a:rPr lang="sv-SE" baseline="0" dirty="0" smtClean="0"/>
              <a:t> </a:t>
            </a:r>
            <a:r>
              <a:rPr lang="sv-SE" baseline="0" dirty="0" err="1" smtClean="0"/>
              <a:t>phase</a:t>
            </a:r>
            <a:r>
              <a:rPr lang="sv-SE" baseline="0" dirty="0" smtClean="0"/>
              <a:t> (briefing). Briefing task </a:t>
            </a:r>
            <a:r>
              <a:rPr lang="sv-SE" baseline="0" dirty="0" err="1" smtClean="0"/>
              <a:t>links</a:t>
            </a:r>
            <a:r>
              <a:rPr lang="sv-SE" baseline="0" dirty="0" smtClean="0"/>
              <a:t> in with </a:t>
            </a:r>
            <a:r>
              <a:rPr lang="sv-SE" baseline="0" dirty="0" err="1" smtClean="0"/>
              <a:t>long</a:t>
            </a:r>
            <a:r>
              <a:rPr lang="sv-SE" baseline="0" dirty="0" smtClean="0"/>
              <a:t> term preparation for </a:t>
            </a:r>
            <a:r>
              <a:rPr lang="sv-SE" baseline="0" dirty="0" err="1" smtClean="0"/>
              <a:t>stanag</a:t>
            </a:r>
            <a:r>
              <a:rPr lang="sv-SE" baseline="0" dirty="0" smtClean="0"/>
              <a:t> testing, i.e. getting </a:t>
            </a:r>
            <a:r>
              <a:rPr lang="sv-SE" baseline="0" dirty="0" err="1" smtClean="0"/>
              <a:t>cadets</a:t>
            </a:r>
            <a:r>
              <a:rPr lang="sv-SE" baseline="0" dirty="0" smtClean="0"/>
              <a:t> to start </a:t>
            </a:r>
            <a:r>
              <a:rPr lang="sv-SE" baseline="0" dirty="0" err="1" smtClean="0"/>
              <a:t>thinking</a:t>
            </a:r>
            <a:r>
              <a:rPr lang="sv-SE" baseline="0" dirty="0" smtClean="0"/>
              <a:t> </a:t>
            </a:r>
            <a:r>
              <a:rPr lang="sv-SE" baseline="0" dirty="0" err="1" smtClean="0"/>
              <a:t>about</a:t>
            </a:r>
            <a:r>
              <a:rPr lang="sv-SE" baseline="0" dirty="0" smtClean="0"/>
              <a:t> </a:t>
            </a:r>
            <a:r>
              <a:rPr lang="sv-SE" baseline="0" dirty="0" err="1" smtClean="0"/>
              <a:t>issues</a:t>
            </a:r>
            <a:r>
              <a:rPr lang="sv-SE" baseline="0" dirty="0" smtClean="0"/>
              <a:t> </a:t>
            </a:r>
            <a:r>
              <a:rPr lang="sv-SE" baseline="0" dirty="0" err="1" smtClean="0"/>
              <a:t>related</a:t>
            </a:r>
            <a:r>
              <a:rPr lang="sv-SE" baseline="0" dirty="0" smtClean="0"/>
              <a:t> to </a:t>
            </a:r>
            <a:r>
              <a:rPr lang="sv-SE" baseline="0" dirty="0" err="1" smtClean="0"/>
              <a:t>tailoring</a:t>
            </a:r>
            <a:r>
              <a:rPr lang="sv-SE" baseline="0" dirty="0" smtClean="0"/>
              <a:t>, as </a:t>
            </a:r>
            <a:r>
              <a:rPr lang="sv-SE" baseline="0" dirty="0" err="1" smtClean="0"/>
              <a:t>required</a:t>
            </a:r>
            <a:r>
              <a:rPr lang="sv-SE" baseline="0" dirty="0" smtClean="0"/>
              <a:t> to </a:t>
            </a:r>
            <a:r>
              <a:rPr lang="sv-SE" baseline="0" dirty="0" err="1" smtClean="0"/>
              <a:t>achieve</a:t>
            </a:r>
            <a:r>
              <a:rPr lang="sv-SE" baseline="0" dirty="0" smtClean="0"/>
              <a:t> 3 or </a:t>
            </a:r>
            <a:r>
              <a:rPr lang="sv-SE" baseline="0" dirty="0" err="1" smtClean="0"/>
              <a:t>higher</a:t>
            </a:r>
            <a:r>
              <a:rPr lang="sv-SE" baseline="0" dirty="0" smtClean="0"/>
              <a:t>. </a:t>
            </a:r>
          </a:p>
          <a:p>
            <a:endParaRPr lang="sv-SE" baseline="0" dirty="0" smtClean="0"/>
          </a:p>
          <a:p>
            <a:r>
              <a:rPr lang="sv-SE" baseline="0" dirty="0" smtClean="0"/>
              <a:t>Report that </a:t>
            </a:r>
            <a:r>
              <a:rPr lang="sv-SE" baseline="0" dirty="0" err="1" smtClean="0"/>
              <a:t>they</a:t>
            </a:r>
            <a:r>
              <a:rPr lang="sv-SE" baseline="0" dirty="0" smtClean="0"/>
              <a:t> </a:t>
            </a:r>
            <a:r>
              <a:rPr lang="sv-SE" baseline="0" dirty="0" err="1" smtClean="0"/>
              <a:t>did</a:t>
            </a:r>
            <a:r>
              <a:rPr lang="sv-SE" baseline="0" dirty="0" smtClean="0"/>
              <a:t> </a:t>
            </a:r>
            <a:r>
              <a:rPr lang="sv-SE" baseline="0" dirty="0" err="1" smtClean="0"/>
              <a:t>well</a:t>
            </a:r>
            <a:r>
              <a:rPr lang="sv-SE" baseline="0" dirty="0" smtClean="0"/>
              <a:t>. </a:t>
            </a:r>
            <a:r>
              <a:rPr lang="sv-SE" baseline="0" dirty="0" err="1" smtClean="0"/>
              <a:t>Engaged</a:t>
            </a:r>
            <a:r>
              <a:rPr lang="sv-SE" baseline="0" dirty="0" smtClean="0"/>
              <a:t> </a:t>
            </a:r>
            <a:r>
              <a:rPr lang="sv-SE" baseline="0" dirty="0" err="1" smtClean="0"/>
              <a:t>them</a:t>
            </a:r>
            <a:r>
              <a:rPr lang="sv-SE" baseline="0" dirty="0" smtClean="0"/>
              <a:t> in the abstract </a:t>
            </a:r>
            <a:r>
              <a:rPr lang="sv-SE" baseline="0" dirty="0" err="1" smtClean="0"/>
              <a:t>vocab</a:t>
            </a:r>
            <a:r>
              <a:rPr lang="sv-SE" baseline="0" dirty="0" smtClean="0"/>
              <a:t> and </a:t>
            </a:r>
            <a:r>
              <a:rPr lang="sv-SE" baseline="0" dirty="0" err="1" smtClean="0"/>
              <a:t>aklso</a:t>
            </a:r>
            <a:r>
              <a:rPr lang="sv-SE" baseline="0" dirty="0" smtClean="0"/>
              <a:t> </a:t>
            </a:r>
            <a:r>
              <a:rPr lang="sv-SE" baseline="0" dirty="0" err="1" smtClean="0"/>
              <a:t>reformulation</a:t>
            </a:r>
            <a:r>
              <a:rPr lang="sv-SE" baseline="0" dirty="0" smtClean="0"/>
              <a:t>. </a:t>
            </a:r>
            <a:r>
              <a:rPr lang="sv-SE" baseline="0" dirty="0" err="1" smtClean="0"/>
              <a:t>Shld</a:t>
            </a:r>
            <a:r>
              <a:rPr lang="sv-SE" baseline="0" dirty="0" smtClean="0"/>
              <a:t> </a:t>
            </a:r>
            <a:r>
              <a:rPr lang="sv-SE" baseline="0" dirty="0" err="1" smtClean="0"/>
              <a:t>have</a:t>
            </a:r>
            <a:r>
              <a:rPr lang="sv-SE" baseline="0" dirty="0" smtClean="0"/>
              <a:t> </a:t>
            </a:r>
            <a:r>
              <a:rPr lang="sv-SE" baseline="0" dirty="0" err="1" smtClean="0"/>
              <a:t>recorded</a:t>
            </a:r>
            <a:r>
              <a:rPr lang="sv-SE" baseline="0" dirty="0" smtClean="0"/>
              <a:t> </a:t>
            </a:r>
            <a:r>
              <a:rPr lang="sv-SE" baseline="0" dirty="0" err="1" smtClean="0"/>
              <a:t>results</a:t>
            </a:r>
            <a:r>
              <a:rPr lang="sv-SE" baseline="0" dirty="0" smtClean="0"/>
              <a:t>… </a:t>
            </a:r>
            <a:r>
              <a:rPr lang="sv-SE" baseline="0" dirty="0" err="1" smtClean="0"/>
              <a:t>maybe</a:t>
            </a:r>
            <a:r>
              <a:rPr lang="sv-SE" baseline="0" dirty="0" smtClean="0"/>
              <a:t> </a:t>
            </a:r>
            <a:r>
              <a:rPr lang="sv-SE" baseline="0" dirty="0" err="1" smtClean="0"/>
              <a:t>next</a:t>
            </a:r>
            <a:r>
              <a:rPr lang="sv-SE" baseline="0" dirty="0" smtClean="0"/>
              <a:t> time.</a:t>
            </a:r>
          </a:p>
          <a:p>
            <a:endParaRPr lang="sv-SE" baseline="0" dirty="0" smtClean="0"/>
          </a:p>
          <a:p>
            <a:endParaRPr lang="en-GB" dirty="0"/>
          </a:p>
        </p:txBody>
      </p:sp>
      <p:sp>
        <p:nvSpPr>
          <p:cNvPr id="4" name="Platshållare för bildnummer 3"/>
          <p:cNvSpPr>
            <a:spLocks noGrp="1"/>
          </p:cNvSpPr>
          <p:nvPr>
            <p:ph type="sldNum" sz="quarter" idx="10"/>
          </p:nvPr>
        </p:nvSpPr>
        <p:spPr/>
        <p:txBody>
          <a:bodyPr/>
          <a:lstStyle/>
          <a:p>
            <a:pPr>
              <a:defRPr/>
            </a:pPr>
            <a:fld id="{68073311-C2C1-4FE3-9E82-2708C1563255}" type="slidenum">
              <a:rPr lang="sv-SE" smtClean="0"/>
              <a:pPr>
                <a:defRPr/>
              </a:pPr>
              <a:t>19</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9459"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sv-SE" dirty="0" err="1" smtClean="0"/>
              <a:t>Here</a:t>
            </a:r>
            <a:r>
              <a:rPr lang="sv-SE" dirty="0" smtClean="0"/>
              <a:t> is just a </a:t>
            </a:r>
            <a:r>
              <a:rPr lang="sv-SE" dirty="0" err="1" smtClean="0"/>
              <a:t>brief</a:t>
            </a:r>
            <a:r>
              <a:rPr lang="sv-SE" dirty="0" smtClean="0"/>
              <a:t> </a:t>
            </a:r>
            <a:r>
              <a:rPr lang="sv-SE" dirty="0" err="1" smtClean="0"/>
              <a:t>overview</a:t>
            </a:r>
            <a:r>
              <a:rPr lang="sv-SE" dirty="0" smtClean="0"/>
              <a:t> </a:t>
            </a:r>
            <a:r>
              <a:rPr lang="sv-SE" dirty="0" err="1" smtClean="0"/>
              <a:t>of</a:t>
            </a:r>
            <a:r>
              <a:rPr lang="sv-SE" dirty="0" smtClean="0"/>
              <a:t> </a:t>
            </a:r>
            <a:r>
              <a:rPr lang="sv-SE" dirty="0" err="1" smtClean="0"/>
              <a:t>what</a:t>
            </a:r>
            <a:r>
              <a:rPr lang="sv-SE" dirty="0" smtClean="0"/>
              <a:t> </a:t>
            </a:r>
            <a:r>
              <a:rPr lang="sv-SE" dirty="0" err="1" smtClean="0"/>
              <a:t>we</a:t>
            </a:r>
            <a:r>
              <a:rPr lang="sv-SE" dirty="0" smtClean="0"/>
              <a:t> </a:t>
            </a:r>
            <a:r>
              <a:rPr lang="sv-SE" dirty="0" err="1" smtClean="0"/>
              <a:t>are</a:t>
            </a:r>
            <a:r>
              <a:rPr lang="sv-SE" dirty="0" smtClean="0"/>
              <a:t> going </a:t>
            </a:r>
            <a:r>
              <a:rPr lang="sv-SE" dirty="0" err="1" smtClean="0"/>
              <a:t>to</a:t>
            </a:r>
            <a:r>
              <a:rPr lang="sv-SE" dirty="0" smtClean="0"/>
              <a:t> talk </a:t>
            </a:r>
            <a:r>
              <a:rPr lang="sv-SE" dirty="0" err="1" smtClean="0"/>
              <a:t>about</a:t>
            </a:r>
            <a:endParaRPr lang="sv-SE" dirty="0" smtClean="0"/>
          </a:p>
          <a:p>
            <a:pPr eaLnBrk="1" hangingPunct="1"/>
            <a:r>
              <a:rPr lang="sv-SE" dirty="0" err="1" smtClean="0"/>
              <a:t>Use</a:t>
            </a:r>
            <a:r>
              <a:rPr lang="sv-SE" dirty="0" smtClean="0"/>
              <a:t> </a:t>
            </a:r>
            <a:r>
              <a:rPr lang="sv-SE" dirty="0" err="1" smtClean="0"/>
              <a:t>linking</a:t>
            </a:r>
            <a:r>
              <a:rPr lang="sv-SE" dirty="0" smtClean="0"/>
              <a:t> </a:t>
            </a:r>
            <a:r>
              <a:rPr lang="sv-SE" dirty="0" err="1" smtClean="0"/>
              <a:t>phrases</a:t>
            </a:r>
            <a:r>
              <a:rPr lang="sv-SE" dirty="0" smtClean="0"/>
              <a:t> – </a:t>
            </a:r>
            <a:r>
              <a:rPr lang="sv-SE" dirty="0" err="1" smtClean="0"/>
              <a:t>firstly</a:t>
            </a:r>
            <a:r>
              <a:rPr lang="sv-SE" dirty="0" smtClean="0"/>
              <a:t> </a:t>
            </a:r>
            <a:r>
              <a:rPr lang="sv-SE" dirty="0" err="1" smtClean="0"/>
              <a:t>etc</a:t>
            </a:r>
            <a:endParaRPr lang="sv-SE" dirty="0" smtClean="0"/>
          </a:p>
          <a:p>
            <a:pPr eaLnBrk="1" hangingPunct="1"/>
            <a:r>
              <a:rPr lang="sv-SE" dirty="0" err="1" smtClean="0"/>
              <a:t>pauses</a:t>
            </a:r>
            <a:r>
              <a:rPr lang="sv-SE" dirty="0" smtClean="0"/>
              <a:t> </a:t>
            </a:r>
          </a:p>
          <a:p>
            <a:pPr eaLnBrk="1" hangingPunct="1"/>
            <a:r>
              <a:rPr lang="sv-SE" dirty="0" err="1" smtClean="0"/>
              <a:t>slow</a:t>
            </a:r>
            <a:r>
              <a:rPr lang="sv-SE" dirty="0" smtClean="0"/>
              <a:t> </a:t>
            </a:r>
            <a:r>
              <a:rPr lang="sv-SE" dirty="0" err="1" smtClean="0"/>
              <a:t>delivery</a:t>
            </a:r>
            <a:r>
              <a:rPr lang="sv-SE" dirty="0" smtClean="0"/>
              <a:t> </a:t>
            </a:r>
            <a:r>
              <a:rPr lang="sv-SE" dirty="0" err="1" smtClean="0"/>
              <a:t>but</a:t>
            </a:r>
            <a:r>
              <a:rPr lang="sv-SE" dirty="0" smtClean="0"/>
              <a:t> </a:t>
            </a:r>
            <a:r>
              <a:rPr lang="sv-SE" dirty="0" err="1" smtClean="0"/>
              <a:t>vary</a:t>
            </a:r>
            <a:r>
              <a:rPr lang="sv-SE" dirty="0" smtClean="0"/>
              <a:t> </a:t>
            </a:r>
            <a:r>
              <a:rPr lang="sv-SE" dirty="0" err="1" smtClean="0"/>
              <a:t>pace</a:t>
            </a:r>
            <a:endParaRPr lang="sv-SE" dirty="0" smtClean="0"/>
          </a:p>
          <a:p>
            <a:pPr eaLnBrk="1" hangingPunct="1"/>
            <a:endParaRPr lang="sv-SE" dirty="0" smtClean="0"/>
          </a:p>
        </p:txBody>
      </p:sp>
      <p:sp>
        <p:nvSpPr>
          <p:cNvPr id="19460"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B11F5B-EC60-4CCF-AC73-B1966277BB1D}" type="slidenum">
              <a:rPr lang="sv-SE" smtClean="0"/>
              <a:pPr/>
              <a:t>2</a:t>
            </a:fld>
            <a:endParaRPr 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0483"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smtClean="0"/>
              <a:t>Use linking phrases/pauses/ slow delivery refer to the slide</a:t>
            </a:r>
          </a:p>
          <a:p>
            <a:pPr eaLnBrk="1" hangingPunct="1"/>
            <a:endParaRPr lang="sv-SE" dirty="0" smtClean="0"/>
          </a:p>
          <a:p>
            <a:pPr eaLnBrk="1" hangingPunct="1"/>
            <a:r>
              <a:rPr lang="sv-SE" dirty="0" smtClean="0"/>
              <a:t>As </a:t>
            </a:r>
            <a:r>
              <a:rPr lang="sv-SE" dirty="0" err="1" smtClean="0"/>
              <a:t>you</a:t>
            </a:r>
            <a:r>
              <a:rPr lang="sv-SE" dirty="0" smtClean="0"/>
              <a:t> </a:t>
            </a:r>
            <a:r>
              <a:rPr lang="sv-SE" dirty="0" err="1" smtClean="0"/>
              <a:t>can</a:t>
            </a:r>
            <a:r>
              <a:rPr lang="sv-SE" dirty="0" smtClean="0"/>
              <a:t> </a:t>
            </a:r>
            <a:r>
              <a:rPr lang="sv-SE" dirty="0" err="1" smtClean="0"/>
              <a:t>see</a:t>
            </a:r>
            <a:r>
              <a:rPr lang="sv-SE" dirty="0" smtClean="0"/>
              <a:t> the students </a:t>
            </a:r>
            <a:r>
              <a:rPr lang="sv-SE" dirty="0" err="1" smtClean="0"/>
              <a:t>are</a:t>
            </a:r>
            <a:r>
              <a:rPr lang="sv-SE" dirty="0" smtClean="0"/>
              <a:t> </a:t>
            </a:r>
            <a:r>
              <a:rPr lang="sv-SE" dirty="0" err="1" smtClean="0"/>
              <a:t>already</a:t>
            </a:r>
            <a:r>
              <a:rPr lang="sv-SE" dirty="0" smtClean="0"/>
              <a:t> at </a:t>
            </a:r>
            <a:r>
              <a:rPr lang="sv-SE" dirty="0" err="1" smtClean="0"/>
              <a:t>advanced</a:t>
            </a:r>
            <a:r>
              <a:rPr lang="sv-SE" dirty="0" smtClean="0"/>
              <a:t> </a:t>
            </a:r>
            <a:r>
              <a:rPr lang="sv-SE" dirty="0" err="1" smtClean="0"/>
              <a:t>level</a:t>
            </a:r>
            <a:r>
              <a:rPr lang="sv-SE" dirty="0" smtClean="0"/>
              <a:t> </a:t>
            </a:r>
            <a:r>
              <a:rPr lang="sv-SE" dirty="0" err="1" smtClean="0"/>
              <a:t>when</a:t>
            </a:r>
            <a:r>
              <a:rPr lang="sv-SE" dirty="0" smtClean="0"/>
              <a:t> </a:t>
            </a:r>
            <a:r>
              <a:rPr lang="sv-SE" dirty="0" err="1" smtClean="0"/>
              <a:t>they</a:t>
            </a:r>
            <a:r>
              <a:rPr lang="sv-SE" dirty="0" smtClean="0"/>
              <a:t> come </a:t>
            </a:r>
            <a:r>
              <a:rPr lang="sv-SE" dirty="0" err="1" smtClean="0"/>
              <a:t>to</a:t>
            </a:r>
            <a:r>
              <a:rPr lang="sv-SE" dirty="0" smtClean="0"/>
              <a:t> </a:t>
            </a:r>
            <a:r>
              <a:rPr lang="sv-SE" dirty="0" err="1" smtClean="0"/>
              <a:t>us</a:t>
            </a:r>
            <a:r>
              <a:rPr lang="en-GB" smtClean="0"/>
              <a:t>.</a:t>
            </a:r>
          </a:p>
          <a:p>
            <a:pPr eaLnBrk="1" hangingPunct="1"/>
            <a:r>
              <a:rPr lang="en-GB" smtClean="0"/>
              <a:t>90</a:t>
            </a:r>
            <a:r>
              <a:rPr lang="en-GB" dirty="0" smtClean="0"/>
              <a:t>% could be described as advanced – for that reason more traditional approaches to teaching do not work for us. The students</a:t>
            </a:r>
            <a:r>
              <a:rPr lang="en-GB" baseline="0" dirty="0" smtClean="0"/>
              <a:t> find the input challenging to say the least and cant always cope with the volume and complexity of tasks.</a:t>
            </a:r>
            <a:endParaRPr lang="en-GB" dirty="0" smtClean="0"/>
          </a:p>
          <a:p>
            <a:pPr eaLnBrk="1" hangingPunct="1"/>
            <a:endParaRPr lang="en-GB" dirty="0" smtClean="0"/>
          </a:p>
          <a:p>
            <a:pPr eaLnBrk="1" hangingPunct="1"/>
            <a:r>
              <a:rPr lang="en-GB" dirty="0" smtClean="0"/>
              <a:t>In addition our educational setting is complex, we interact with other courses to extract appropriate input and themes – these courses place high demands on students in terms of the extent to which they have to read, attend lectures and take part in seminars (or as it is called in the trade receive complex input) in English so we like to confine our input to the issues covered in other courses as much as possible – don’t want to alienate the students by giving them more work on top of a heavy workload.</a:t>
            </a:r>
          </a:p>
          <a:p>
            <a:pPr eaLnBrk="1" hangingPunct="1"/>
            <a:endParaRPr lang="en-GB" dirty="0" smtClean="0"/>
          </a:p>
          <a:p>
            <a:pPr eaLnBrk="1" hangingPunct="1"/>
            <a:r>
              <a:rPr lang="en-GB" dirty="0" smtClean="0"/>
              <a:t>There are positive consequences when using an integrated approach the main one being that students feel they are using English to achieve the general learning objectives of the course plus the fact that there is much authentic input to exploit which allows a kind of EAP/Task-based approach.</a:t>
            </a:r>
          </a:p>
        </p:txBody>
      </p:sp>
      <p:sp>
        <p:nvSpPr>
          <p:cNvPr id="20484"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ED3B0C-23CF-45A7-93C0-CBCBEB826DF2}" type="slidenum">
              <a:rPr lang="sv-SE" smtClean="0"/>
              <a:pPr/>
              <a:t>3</a:t>
            </a:fld>
            <a:endParaRPr 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1507"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sv-SE" dirty="0" err="1" smtClean="0"/>
              <a:t>Here</a:t>
            </a:r>
            <a:r>
              <a:rPr lang="sv-SE" dirty="0" smtClean="0"/>
              <a:t> is a list of the </a:t>
            </a:r>
            <a:r>
              <a:rPr lang="sv-SE" dirty="0" err="1" smtClean="0"/>
              <a:t>obvious</a:t>
            </a:r>
            <a:r>
              <a:rPr lang="sv-SE" dirty="0" smtClean="0"/>
              <a:t> </a:t>
            </a:r>
            <a:r>
              <a:rPr lang="sv-SE" dirty="0" err="1" smtClean="0"/>
              <a:t>theories</a:t>
            </a:r>
            <a:r>
              <a:rPr lang="sv-SE" dirty="0" smtClean="0"/>
              <a:t> </a:t>
            </a:r>
            <a:r>
              <a:rPr lang="sv-SE" dirty="0" err="1" smtClean="0"/>
              <a:t>we</a:t>
            </a:r>
            <a:r>
              <a:rPr lang="sv-SE" dirty="0" smtClean="0"/>
              <a:t> </a:t>
            </a:r>
            <a:r>
              <a:rPr lang="sv-SE" dirty="0" err="1" smtClean="0"/>
              <a:t>can</a:t>
            </a:r>
            <a:r>
              <a:rPr lang="sv-SE" dirty="0" smtClean="0"/>
              <a:t> </a:t>
            </a:r>
            <a:r>
              <a:rPr lang="sv-SE" dirty="0" err="1" smtClean="0"/>
              <a:t>draw</a:t>
            </a:r>
            <a:r>
              <a:rPr lang="sv-SE" dirty="0" smtClean="0"/>
              <a:t> </a:t>
            </a:r>
            <a:r>
              <a:rPr lang="sv-SE" dirty="0" err="1" smtClean="0"/>
              <a:t>upon</a:t>
            </a:r>
            <a:r>
              <a:rPr lang="sv-SE" dirty="0" smtClean="0"/>
              <a:t> and all of </a:t>
            </a:r>
            <a:r>
              <a:rPr lang="sv-SE" dirty="0" err="1" smtClean="0"/>
              <a:t>these</a:t>
            </a:r>
            <a:r>
              <a:rPr lang="sv-SE" dirty="0" smtClean="0"/>
              <a:t> </a:t>
            </a:r>
            <a:r>
              <a:rPr lang="sv-SE" dirty="0" err="1" smtClean="0"/>
              <a:t>have</a:t>
            </a:r>
            <a:r>
              <a:rPr lang="sv-SE" dirty="0" smtClean="0"/>
              <a:t> </a:t>
            </a:r>
            <a:r>
              <a:rPr lang="sv-SE" dirty="0" err="1" smtClean="0"/>
              <a:t>importance</a:t>
            </a:r>
            <a:r>
              <a:rPr lang="sv-SE" dirty="0" smtClean="0"/>
              <a:t> in </a:t>
            </a:r>
            <a:r>
              <a:rPr lang="sv-SE" dirty="0" err="1" smtClean="0"/>
              <a:t>our</a:t>
            </a:r>
            <a:r>
              <a:rPr lang="sv-SE" dirty="0" smtClean="0"/>
              <a:t> setting</a:t>
            </a:r>
          </a:p>
          <a:p>
            <a:pPr eaLnBrk="1" hangingPunct="1"/>
            <a:endParaRPr lang="sv-SE" dirty="0" smtClean="0"/>
          </a:p>
          <a:p>
            <a:pPr eaLnBrk="1" hangingPunct="1"/>
            <a:r>
              <a:rPr lang="sv-SE" dirty="0" smtClean="0"/>
              <a:t>The first </a:t>
            </a:r>
            <a:r>
              <a:rPr lang="sv-SE" dirty="0" err="1" smtClean="0"/>
              <a:t>three</a:t>
            </a:r>
            <a:r>
              <a:rPr lang="sv-SE" dirty="0" smtClean="0"/>
              <a:t> </a:t>
            </a:r>
            <a:r>
              <a:rPr lang="sv-SE" dirty="0" err="1" smtClean="0"/>
              <a:t>focus</a:t>
            </a:r>
            <a:r>
              <a:rPr lang="sv-SE" dirty="0" smtClean="0"/>
              <a:t> on </a:t>
            </a:r>
            <a:r>
              <a:rPr lang="sv-SE" dirty="0" err="1" smtClean="0"/>
              <a:t>exploiting</a:t>
            </a:r>
            <a:r>
              <a:rPr lang="sv-SE" dirty="0" smtClean="0"/>
              <a:t> </a:t>
            </a:r>
            <a:r>
              <a:rPr lang="sv-SE" dirty="0" err="1" smtClean="0"/>
              <a:t>domain</a:t>
            </a:r>
            <a:r>
              <a:rPr lang="sv-SE" dirty="0" smtClean="0"/>
              <a:t> </a:t>
            </a:r>
            <a:r>
              <a:rPr lang="sv-SE" dirty="0" err="1" smtClean="0"/>
              <a:t>specific</a:t>
            </a:r>
            <a:r>
              <a:rPr lang="sv-SE" dirty="0" smtClean="0"/>
              <a:t> </a:t>
            </a:r>
            <a:r>
              <a:rPr lang="sv-SE" dirty="0" err="1" smtClean="0"/>
              <a:t>discrete</a:t>
            </a:r>
            <a:r>
              <a:rPr lang="sv-SE" dirty="0" smtClean="0"/>
              <a:t> </a:t>
            </a:r>
            <a:r>
              <a:rPr lang="sv-SE" dirty="0" err="1" smtClean="0"/>
              <a:t>language</a:t>
            </a:r>
            <a:r>
              <a:rPr lang="sv-SE" dirty="0" smtClean="0"/>
              <a:t> features and genres and are of great </a:t>
            </a:r>
            <a:r>
              <a:rPr lang="sv-SE" dirty="0" err="1" smtClean="0"/>
              <a:t>use</a:t>
            </a:r>
            <a:r>
              <a:rPr lang="sv-SE" dirty="0" smtClean="0"/>
              <a:t> to </a:t>
            </a:r>
            <a:r>
              <a:rPr lang="sv-SE" dirty="0" err="1" smtClean="0"/>
              <a:t>us</a:t>
            </a:r>
            <a:r>
              <a:rPr lang="sv-SE" dirty="0" smtClean="0"/>
              <a:t> </a:t>
            </a:r>
            <a:r>
              <a:rPr lang="sv-SE" dirty="0" err="1" smtClean="0"/>
              <a:t>even</a:t>
            </a:r>
            <a:r>
              <a:rPr lang="sv-SE" dirty="0" smtClean="0"/>
              <a:t> up to the </a:t>
            </a:r>
            <a:r>
              <a:rPr lang="sv-SE" dirty="0" err="1" smtClean="0"/>
              <a:t>point</a:t>
            </a:r>
            <a:r>
              <a:rPr lang="sv-SE" dirty="0" smtClean="0"/>
              <a:t> of </a:t>
            </a:r>
            <a:r>
              <a:rPr lang="sv-SE" dirty="0" err="1" smtClean="0"/>
              <a:t>having</a:t>
            </a:r>
            <a:r>
              <a:rPr lang="sv-SE" dirty="0" smtClean="0"/>
              <a:t> </a:t>
            </a:r>
            <a:r>
              <a:rPr lang="sv-SE" dirty="0" err="1" smtClean="0"/>
              <a:t>content</a:t>
            </a:r>
            <a:r>
              <a:rPr lang="sv-SE" dirty="0" smtClean="0"/>
              <a:t> </a:t>
            </a:r>
            <a:r>
              <a:rPr lang="sv-SE" dirty="0" err="1" smtClean="0"/>
              <a:t>based</a:t>
            </a:r>
            <a:r>
              <a:rPr lang="sv-SE" dirty="0" smtClean="0"/>
              <a:t> </a:t>
            </a:r>
            <a:r>
              <a:rPr lang="sv-SE" dirty="0" err="1" smtClean="0"/>
              <a:t>lessons</a:t>
            </a:r>
            <a:r>
              <a:rPr lang="sv-SE" dirty="0" smtClean="0"/>
              <a:t> and </a:t>
            </a:r>
            <a:r>
              <a:rPr lang="sv-SE" dirty="0" err="1" smtClean="0"/>
              <a:t>leactures</a:t>
            </a:r>
            <a:r>
              <a:rPr lang="sv-SE" dirty="0" smtClean="0"/>
              <a:t> in English as </a:t>
            </a:r>
            <a:r>
              <a:rPr lang="sv-SE" dirty="0" err="1" smtClean="0"/>
              <a:t>there</a:t>
            </a:r>
            <a:r>
              <a:rPr lang="sv-SE" dirty="0" smtClean="0"/>
              <a:t> are </a:t>
            </a:r>
            <a:r>
              <a:rPr lang="sv-SE" dirty="0" err="1" smtClean="0"/>
              <a:t>quite</a:t>
            </a:r>
            <a:r>
              <a:rPr lang="sv-SE" dirty="0" smtClean="0"/>
              <a:t> a </a:t>
            </a:r>
            <a:r>
              <a:rPr lang="sv-SE" dirty="0" err="1" smtClean="0"/>
              <a:t>few</a:t>
            </a:r>
            <a:r>
              <a:rPr lang="sv-SE" dirty="0" smtClean="0"/>
              <a:t> professors at </a:t>
            </a:r>
            <a:r>
              <a:rPr lang="sv-SE" dirty="0" err="1" smtClean="0"/>
              <a:t>our</a:t>
            </a:r>
            <a:r>
              <a:rPr lang="sv-SE" dirty="0" smtClean="0"/>
              <a:t> college who </a:t>
            </a:r>
            <a:r>
              <a:rPr lang="sv-SE" dirty="0" err="1" smtClean="0"/>
              <a:t>can/are</a:t>
            </a:r>
            <a:r>
              <a:rPr lang="sv-SE" dirty="0" smtClean="0"/>
              <a:t> </a:t>
            </a:r>
            <a:r>
              <a:rPr lang="sv-SE" dirty="0" err="1" smtClean="0"/>
              <a:t>willing</a:t>
            </a:r>
            <a:r>
              <a:rPr lang="sv-SE" dirty="0" smtClean="0"/>
              <a:t> to </a:t>
            </a:r>
            <a:r>
              <a:rPr lang="sv-SE" dirty="0" err="1" smtClean="0"/>
              <a:t>teach</a:t>
            </a:r>
            <a:r>
              <a:rPr lang="sv-SE" dirty="0" smtClean="0"/>
              <a:t> </a:t>
            </a:r>
            <a:r>
              <a:rPr lang="sv-SE" dirty="0" err="1" smtClean="0"/>
              <a:t>through</a:t>
            </a:r>
            <a:r>
              <a:rPr lang="sv-SE" dirty="0" smtClean="0"/>
              <a:t> English and </a:t>
            </a:r>
            <a:r>
              <a:rPr lang="sv-SE" dirty="0" err="1" smtClean="0"/>
              <a:t>also</a:t>
            </a:r>
            <a:r>
              <a:rPr lang="sv-SE" dirty="0" smtClean="0"/>
              <a:t> a </a:t>
            </a:r>
            <a:r>
              <a:rPr lang="sv-SE" dirty="0" err="1" smtClean="0"/>
              <a:t>few</a:t>
            </a:r>
            <a:r>
              <a:rPr lang="sv-SE" dirty="0" smtClean="0"/>
              <a:t> who </a:t>
            </a:r>
            <a:r>
              <a:rPr lang="sv-SE" dirty="0" err="1" smtClean="0"/>
              <a:t>can’t</a:t>
            </a:r>
            <a:r>
              <a:rPr lang="sv-SE" dirty="0" smtClean="0"/>
              <a:t> </a:t>
            </a:r>
            <a:r>
              <a:rPr lang="sv-SE" dirty="0" err="1" smtClean="0"/>
              <a:t>do</a:t>
            </a:r>
            <a:r>
              <a:rPr lang="sv-SE" dirty="0" smtClean="0"/>
              <a:t> it </a:t>
            </a:r>
            <a:r>
              <a:rPr lang="sv-SE" dirty="0" err="1" smtClean="0"/>
              <a:t>any</a:t>
            </a:r>
            <a:r>
              <a:rPr lang="sv-SE" dirty="0" smtClean="0"/>
              <a:t> </a:t>
            </a:r>
            <a:r>
              <a:rPr lang="sv-SE" dirty="0" err="1" smtClean="0"/>
              <a:t>other</a:t>
            </a:r>
            <a:r>
              <a:rPr lang="sv-SE" dirty="0" smtClean="0"/>
              <a:t> </a:t>
            </a:r>
            <a:r>
              <a:rPr lang="sv-SE" dirty="0" err="1" smtClean="0"/>
              <a:t>way</a:t>
            </a:r>
            <a:r>
              <a:rPr lang="sv-SE" dirty="0" smtClean="0"/>
              <a:t>.</a:t>
            </a:r>
          </a:p>
          <a:p>
            <a:pPr eaLnBrk="1" hangingPunct="1"/>
            <a:endParaRPr lang="sv-SE" dirty="0" smtClean="0"/>
          </a:p>
          <a:p>
            <a:pPr eaLnBrk="1" hangingPunct="1"/>
            <a:r>
              <a:rPr lang="sv-SE" dirty="0" smtClean="0"/>
              <a:t>The </a:t>
            </a:r>
            <a:r>
              <a:rPr lang="sv-SE" dirty="0" err="1" smtClean="0"/>
              <a:t>fourth</a:t>
            </a:r>
            <a:r>
              <a:rPr lang="sv-SE" dirty="0" smtClean="0"/>
              <a:t> is all </a:t>
            </a:r>
            <a:r>
              <a:rPr lang="sv-SE" dirty="0" err="1" smtClean="0"/>
              <a:t>about</a:t>
            </a:r>
            <a:r>
              <a:rPr lang="sv-SE" dirty="0" smtClean="0"/>
              <a:t> getting students to </a:t>
            </a:r>
            <a:r>
              <a:rPr lang="en-US" dirty="0" smtClean="0"/>
              <a:t>focus on the use of authentic language and do meaningful tasks using the target language – briefing, facilitating discussions, writing essay’s </a:t>
            </a:r>
            <a:r>
              <a:rPr lang="en-US" dirty="0" err="1" smtClean="0"/>
              <a:t>amd</a:t>
            </a:r>
            <a:r>
              <a:rPr lang="en-US" dirty="0" smtClean="0"/>
              <a:t> position papers etc. are examples of authentic tasks in our case</a:t>
            </a:r>
          </a:p>
          <a:p>
            <a:pPr eaLnBrk="1" hangingPunct="1"/>
            <a:endParaRPr lang="en-US" dirty="0" smtClean="0"/>
          </a:p>
          <a:p>
            <a:pPr eaLnBrk="1" hangingPunct="1"/>
            <a:r>
              <a:rPr lang="en-US" dirty="0" smtClean="0"/>
              <a:t>The final one is all about </a:t>
            </a:r>
            <a:r>
              <a:rPr lang="sv-SE" dirty="0" smtClean="0"/>
              <a:t>getting </a:t>
            </a:r>
            <a:r>
              <a:rPr lang="sv-SE" dirty="0" err="1" smtClean="0"/>
              <a:t>what</a:t>
            </a:r>
            <a:r>
              <a:rPr lang="sv-SE" dirty="0" smtClean="0"/>
              <a:t> you </a:t>
            </a:r>
            <a:r>
              <a:rPr lang="sv-SE" dirty="0" err="1" smtClean="0"/>
              <a:t>want</a:t>
            </a:r>
            <a:r>
              <a:rPr lang="sv-SE" dirty="0" smtClean="0"/>
              <a:t>. </a:t>
            </a:r>
          </a:p>
          <a:p>
            <a:pPr eaLnBrk="1" hangingPunct="1"/>
            <a:r>
              <a:rPr lang="en-US" dirty="0" smtClean="0"/>
              <a:t/>
            </a:r>
            <a:br>
              <a:rPr lang="en-US" dirty="0" smtClean="0"/>
            </a:br>
            <a:r>
              <a:rPr lang="en-US" dirty="0" smtClean="0"/>
              <a:t>A Functional Notional Approach to language teaching places major emphasis on the communicative purposes of speech and writing – being persuasive, handling other’s input and managing your own. Namely what people want to do or accomplish through speech – notional functional approaches aim to develop the speakers pragmatic competence – to allow them the ability to perform a broader range of speech acts and even to generate </a:t>
            </a:r>
            <a:r>
              <a:rPr lang="en-US" dirty="0" err="1" smtClean="0"/>
              <a:t>implicatures</a:t>
            </a:r>
            <a:r>
              <a:rPr lang="en-US" dirty="0" smtClean="0"/>
              <a:t> and to be indirect/subtle – experimenting with these aspects of language has a strong appeal to our students.</a:t>
            </a:r>
          </a:p>
          <a:p>
            <a:pPr eaLnBrk="1" hangingPunct="1"/>
            <a:r>
              <a:rPr lang="sv-SE" dirty="0" err="1" smtClean="0"/>
              <a:t>While</a:t>
            </a:r>
            <a:r>
              <a:rPr lang="sv-SE" dirty="0" smtClean="0"/>
              <a:t> </a:t>
            </a:r>
            <a:r>
              <a:rPr lang="sv-SE" dirty="0" err="1" smtClean="0"/>
              <a:t>these</a:t>
            </a:r>
            <a:r>
              <a:rPr lang="sv-SE" dirty="0" smtClean="0"/>
              <a:t> </a:t>
            </a:r>
            <a:r>
              <a:rPr lang="sv-SE" dirty="0" err="1" smtClean="0"/>
              <a:t>approaches</a:t>
            </a:r>
            <a:r>
              <a:rPr lang="sv-SE" dirty="0" smtClean="0"/>
              <a:t> </a:t>
            </a:r>
            <a:r>
              <a:rPr lang="sv-SE" dirty="0" err="1" smtClean="0"/>
              <a:t>help</a:t>
            </a:r>
            <a:r>
              <a:rPr lang="sv-SE" dirty="0" smtClean="0"/>
              <a:t> to </a:t>
            </a:r>
            <a:r>
              <a:rPr lang="sv-SE" dirty="0" err="1" smtClean="0"/>
              <a:t>determine</a:t>
            </a:r>
            <a:r>
              <a:rPr lang="sv-SE" dirty="0" smtClean="0"/>
              <a:t> </a:t>
            </a:r>
            <a:r>
              <a:rPr lang="sv-SE" dirty="0" err="1" smtClean="0"/>
              <a:t>content</a:t>
            </a:r>
            <a:r>
              <a:rPr lang="sv-SE" dirty="0" smtClean="0"/>
              <a:t> </a:t>
            </a:r>
            <a:r>
              <a:rPr lang="sv-SE" dirty="0" err="1" smtClean="0"/>
              <a:t>they</a:t>
            </a:r>
            <a:r>
              <a:rPr lang="sv-SE" dirty="0" smtClean="0"/>
              <a:t> </a:t>
            </a:r>
            <a:r>
              <a:rPr lang="sv-SE" dirty="0" err="1" smtClean="0"/>
              <a:t>do</a:t>
            </a:r>
            <a:r>
              <a:rPr lang="sv-SE" dirty="0" smtClean="0"/>
              <a:t> not </a:t>
            </a:r>
            <a:r>
              <a:rPr lang="sv-SE" dirty="0" err="1" smtClean="0"/>
              <a:t>fully</a:t>
            </a:r>
            <a:r>
              <a:rPr lang="sv-SE" dirty="0" smtClean="0"/>
              <a:t> </a:t>
            </a:r>
            <a:r>
              <a:rPr lang="sv-SE" dirty="0" err="1" smtClean="0"/>
              <a:t>address</a:t>
            </a:r>
            <a:r>
              <a:rPr lang="sv-SE" dirty="0" smtClean="0"/>
              <a:t> the </a:t>
            </a:r>
            <a:r>
              <a:rPr lang="sv-SE" dirty="0" err="1" smtClean="0"/>
              <a:t>issue</a:t>
            </a:r>
            <a:r>
              <a:rPr lang="sv-SE" dirty="0" smtClean="0"/>
              <a:t> of </a:t>
            </a:r>
            <a:r>
              <a:rPr lang="sv-SE" dirty="0" err="1" smtClean="0"/>
              <a:t>how</a:t>
            </a:r>
            <a:r>
              <a:rPr lang="sv-SE" dirty="0" smtClean="0"/>
              <a:t> </a:t>
            </a:r>
            <a:r>
              <a:rPr lang="sv-SE" dirty="0" err="1" smtClean="0"/>
              <a:t>learners</a:t>
            </a:r>
            <a:r>
              <a:rPr lang="sv-SE" dirty="0" smtClean="0"/>
              <a:t> at </a:t>
            </a:r>
            <a:r>
              <a:rPr lang="sv-SE" dirty="0" err="1" smtClean="0"/>
              <a:t>these</a:t>
            </a:r>
            <a:r>
              <a:rPr lang="sv-SE" dirty="0" smtClean="0"/>
              <a:t> </a:t>
            </a:r>
            <a:r>
              <a:rPr lang="sv-SE" dirty="0" err="1" smtClean="0"/>
              <a:t>levels</a:t>
            </a:r>
            <a:r>
              <a:rPr lang="sv-SE" dirty="0" smtClean="0"/>
              <a:t> </a:t>
            </a:r>
            <a:r>
              <a:rPr lang="sv-SE" dirty="0" err="1" smtClean="0"/>
              <a:t>actually</a:t>
            </a:r>
            <a:r>
              <a:rPr lang="sv-SE" dirty="0" smtClean="0"/>
              <a:t> </a:t>
            </a:r>
            <a:r>
              <a:rPr lang="sv-SE" dirty="0" err="1" smtClean="0"/>
              <a:t>learn</a:t>
            </a:r>
            <a:r>
              <a:rPr lang="sv-SE" dirty="0" smtClean="0"/>
              <a:t>. </a:t>
            </a:r>
          </a:p>
          <a:p>
            <a:pPr eaLnBrk="1" hangingPunct="1"/>
            <a:r>
              <a:rPr lang="sv-SE" dirty="0" smtClean="0"/>
              <a:t>So </a:t>
            </a:r>
            <a:r>
              <a:rPr lang="sv-SE" dirty="0" err="1" smtClean="0"/>
              <a:t>we</a:t>
            </a:r>
            <a:r>
              <a:rPr lang="sv-SE" dirty="0" smtClean="0"/>
              <a:t> </a:t>
            </a:r>
            <a:r>
              <a:rPr lang="sv-SE" dirty="0" err="1" smtClean="0"/>
              <a:t>needed</a:t>
            </a:r>
            <a:r>
              <a:rPr lang="sv-SE" dirty="0" smtClean="0"/>
              <a:t> to ask </a:t>
            </a:r>
            <a:r>
              <a:rPr lang="sv-SE" dirty="0" err="1" smtClean="0"/>
              <a:t>ourselves</a:t>
            </a:r>
            <a:r>
              <a:rPr lang="sv-SE" dirty="0" smtClean="0"/>
              <a:t> in </a:t>
            </a:r>
            <a:r>
              <a:rPr lang="sv-SE" dirty="0" err="1" smtClean="0"/>
              <a:t>other</a:t>
            </a:r>
            <a:r>
              <a:rPr lang="sv-SE" dirty="0" smtClean="0"/>
              <a:t> </a:t>
            </a:r>
            <a:r>
              <a:rPr lang="sv-SE" dirty="0" err="1" smtClean="0"/>
              <a:t>words</a:t>
            </a:r>
            <a:r>
              <a:rPr lang="sv-SE" dirty="0" smtClean="0"/>
              <a:t> </a:t>
            </a:r>
            <a:r>
              <a:rPr lang="sv-SE" dirty="0" err="1" smtClean="0"/>
              <a:t>what</a:t>
            </a:r>
            <a:r>
              <a:rPr lang="sv-SE" dirty="0" smtClean="0"/>
              <a:t> </a:t>
            </a:r>
            <a:r>
              <a:rPr lang="sv-SE" dirty="0" err="1" smtClean="0"/>
              <a:t>type</a:t>
            </a:r>
            <a:r>
              <a:rPr lang="sv-SE" dirty="0" smtClean="0"/>
              <a:t> of </a:t>
            </a:r>
            <a:r>
              <a:rPr lang="sv-SE" dirty="0" err="1" smtClean="0"/>
              <a:t>interation</a:t>
            </a:r>
            <a:r>
              <a:rPr lang="sv-SE" dirty="0" smtClean="0"/>
              <a:t> with the input </a:t>
            </a:r>
            <a:r>
              <a:rPr lang="sv-SE" dirty="0" err="1" smtClean="0"/>
              <a:t>can</a:t>
            </a:r>
            <a:r>
              <a:rPr lang="sv-SE" dirty="0" smtClean="0"/>
              <a:t> </a:t>
            </a:r>
            <a:r>
              <a:rPr lang="sv-SE" dirty="0" err="1" smtClean="0"/>
              <a:t>we</a:t>
            </a:r>
            <a:r>
              <a:rPr lang="sv-SE" dirty="0" smtClean="0"/>
              <a:t> as </a:t>
            </a:r>
            <a:r>
              <a:rPr lang="sv-SE" dirty="0" err="1" smtClean="0"/>
              <a:t>teachers</a:t>
            </a:r>
            <a:r>
              <a:rPr lang="sv-SE" dirty="0" smtClean="0"/>
              <a:t> foster or </a:t>
            </a:r>
            <a:r>
              <a:rPr lang="sv-SE" dirty="0" err="1" smtClean="0"/>
              <a:t>exploit</a:t>
            </a:r>
            <a:r>
              <a:rPr lang="sv-SE" dirty="0" smtClean="0"/>
              <a:t> in order to </a:t>
            </a:r>
            <a:r>
              <a:rPr lang="sv-SE" dirty="0" err="1" smtClean="0"/>
              <a:t>ensure</a:t>
            </a:r>
            <a:r>
              <a:rPr lang="sv-SE" dirty="0" smtClean="0"/>
              <a:t> </a:t>
            </a:r>
            <a:r>
              <a:rPr lang="sv-SE" dirty="0" err="1" smtClean="0"/>
              <a:t>our</a:t>
            </a:r>
            <a:r>
              <a:rPr lang="sv-SE" dirty="0" smtClean="0"/>
              <a:t> </a:t>
            </a:r>
            <a:r>
              <a:rPr lang="sv-SE" dirty="0" err="1" smtClean="0"/>
              <a:t>learners</a:t>
            </a:r>
            <a:r>
              <a:rPr lang="sv-SE" dirty="0" smtClean="0"/>
              <a:t> </a:t>
            </a:r>
            <a:r>
              <a:rPr lang="sv-SE" dirty="0" err="1" smtClean="0"/>
              <a:t>learn</a:t>
            </a:r>
            <a:r>
              <a:rPr lang="sv-SE" dirty="0" smtClean="0"/>
              <a:t>. </a:t>
            </a:r>
            <a:r>
              <a:rPr lang="sv-SE" dirty="0" err="1" smtClean="0"/>
              <a:t>But</a:t>
            </a:r>
            <a:r>
              <a:rPr lang="sv-SE" dirty="0" smtClean="0"/>
              <a:t> </a:t>
            </a:r>
            <a:r>
              <a:rPr lang="sv-SE" dirty="0" err="1" smtClean="0"/>
              <a:t>then</a:t>
            </a:r>
            <a:r>
              <a:rPr lang="sv-SE" dirty="0" smtClean="0"/>
              <a:t> </a:t>
            </a:r>
            <a:r>
              <a:rPr lang="sv-SE" dirty="0" err="1" smtClean="0"/>
              <a:t>we</a:t>
            </a:r>
            <a:r>
              <a:rPr lang="sv-SE" dirty="0" smtClean="0"/>
              <a:t> </a:t>
            </a:r>
            <a:r>
              <a:rPr lang="sv-SE" dirty="0" err="1" smtClean="0"/>
              <a:t>need</a:t>
            </a:r>
            <a:r>
              <a:rPr lang="sv-SE" dirty="0" smtClean="0"/>
              <a:t> to </a:t>
            </a:r>
            <a:r>
              <a:rPr lang="sv-SE" dirty="0" err="1" smtClean="0"/>
              <a:t>address</a:t>
            </a:r>
            <a:r>
              <a:rPr lang="sv-SE" dirty="0" smtClean="0"/>
              <a:t> the </a:t>
            </a:r>
            <a:r>
              <a:rPr lang="sv-SE" dirty="0" err="1" smtClean="0"/>
              <a:t>issue</a:t>
            </a:r>
            <a:r>
              <a:rPr lang="sv-SE" dirty="0" smtClean="0"/>
              <a:t> of </a:t>
            </a:r>
            <a:r>
              <a:rPr lang="sv-SE" dirty="0" err="1" smtClean="0"/>
              <a:t>what</a:t>
            </a:r>
            <a:r>
              <a:rPr lang="sv-SE" dirty="0" smtClean="0"/>
              <a:t> </a:t>
            </a:r>
            <a:r>
              <a:rPr lang="sv-SE" dirty="0" err="1" smtClean="0"/>
              <a:t>learning</a:t>
            </a:r>
            <a:r>
              <a:rPr lang="sv-SE" dirty="0" smtClean="0"/>
              <a:t> </a:t>
            </a:r>
            <a:r>
              <a:rPr lang="sv-SE" dirty="0" err="1" smtClean="0"/>
              <a:t>actually</a:t>
            </a:r>
            <a:r>
              <a:rPr lang="sv-SE" dirty="0" smtClean="0"/>
              <a:t> is?</a:t>
            </a:r>
          </a:p>
          <a:p>
            <a:pPr eaLnBrk="1" hangingPunct="1"/>
            <a:endParaRPr lang="sv-SE" dirty="0" smtClean="0"/>
          </a:p>
          <a:p>
            <a:pPr eaLnBrk="1" hangingPunct="1"/>
            <a:r>
              <a:rPr lang="sv-SE" dirty="0" err="1" smtClean="0"/>
              <a:t>We</a:t>
            </a:r>
            <a:r>
              <a:rPr lang="sv-SE" dirty="0" smtClean="0"/>
              <a:t> </a:t>
            </a:r>
            <a:r>
              <a:rPr lang="sv-SE" dirty="0" err="1" smtClean="0"/>
              <a:t>have</a:t>
            </a:r>
            <a:r>
              <a:rPr lang="sv-SE" dirty="0" smtClean="0"/>
              <a:t> a definition of </a:t>
            </a:r>
            <a:r>
              <a:rPr lang="sv-SE" dirty="0" err="1" smtClean="0"/>
              <a:t>course</a:t>
            </a:r>
            <a:r>
              <a:rPr lang="sv-SE" dirty="0" smtClean="0"/>
              <a:t> from the </a:t>
            </a:r>
            <a:r>
              <a:rPr lang="sv-SE" dirty="0" err="1" smtClean="0"/>
              <a:t>language</a:t>
            </a:r>
            <a:r>
              <a:rPr lang="sv-SE" dirty="0" smtClean="0"/>
              <a:t> </a:t>
            </a:r>
            <a:r>
              <a:rPr lang="sv-SE" dirty="0" err="1" smtClean="0"/>
              <a:t>teaching</a:t>
            </a:r>
            <a:r>
              <a:rPr lang="sv-SE" dirty="0" smtClean="0"/>
              <a:t> </a:t>
            </a:r>
            <a:r>
              <a:rPr lang="sv-SE" dirty="0" err="1" smtClean="0"/>
              <a:t>literature</a:t>
            </a:r>
            <a:endParaRPr lang="sv-SE" dirty="0" smtClean="0"/>
          </a:p>
        </p:txBody>
      </p:sp>
      <p:sp>
        <p:nvSpPr>
          <p:cNvPr id="21508"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194FC0-E0AA-4B64-A620-8A68552A77DA}" type="slidenum">
              <a:rPr lang="sv-SE" smtClean="0"/>
              <a:pPr/>
              <a:t>4</a:t>
            </a:fld>
            <a:endParaRPr 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2531"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sv-SE" dirty="0" err="1" smtClean="0"/>
              <a:t>Borg’s</a:t>
            </a:r>
            <a:r>
              <a:rPr lang="sv-SE" dirty="0" smtClean="0"/>
              <a:t> definition is </a:t>
            </a:r>
            <a:r>
              <a:rPr lang="sv-SE" dirty="0" err="1" smtClean="0"/>
              <a:t>particularly</a:t>
            </a:r>
            <a:r>
              <a:rPr lang="sv-SE" dirty="0" smtClean="0"/>
              <a:t> </a:t>
            </a:r>
            <a:r>
              <a:rPr lang="sv-SE" dirty="0" err="1" smtClean="0"/>
              <a:t>useful</a:t>
            </a:r>
            <a:r>
              <a:rPr lang="sv-SE" dirty="0" smtClean="0"/>
              <a:t> as in</a:t>
            </a:r>
            <a:r>
              <a:rPr lang="sv-SE" baseline="0" dirty="0" smtClean="0"/>
              <a:t> </a:t>
            </a:r>
            <a:r>
              <a:rPr lang="sv-SE" baseline="0" dirty="0" err="1" smtClean="0"/>
              <a:t>our</a:t>
            </a:r>
            <a:r>
              <a:rPr lang="sv-SE" baseline="0" dirty="0" smtClean="0"/>
              <a:t> </a:t>
            </a:r>
            <a:r>
              <a:rPr lang="sv-SE" baseline="0" dirty="0" err="1" smtClean="0"/>
              <a:t>context</a:t>
            </a:r>
            <a:r>
              <a:rPr lang="sv-SE" baseline="0" dirty="0" smtClean="0"/>
              <a:t> </a:t>
            </a:r>
            <a:r>
              <a:rPr lang="sv-SE" dirty="0" err="1" smtClean="0"/>
              <a:t>we</a:t>
            </a:r>
            <a:r>
              <a:rPr lang="sv-SE" dirty="0" smtClean="0"/>
              <a:t> </a:t>
            </a:r>
            <a:r>
              <a:rPr lang="sv-SE" dirty="0" err="1" smtClean="0"/>
              <a:t>are</a:t>
            </a:r>
            <a:r>
              <a:rPr lang="sv-SE" dirty="0" smtClean="0"/>
              <a:t> </a:t>
            </a:r>
            <a:r>
              <a:rPr lang="sv-SE" dirty="0" err="1" smtClean="0"/>
              <a:t>trying</a:t>
            </a:r>
            <a:r>
              <a:rPr lang="sv-SE" dirty="0" smtClean="0"/>
              <a:t> </a:t>
            </a:r>
            <a:r>
              <a:rPr lang="sv-SE" dirty="0" err="1" smtClean="0"/>
              <a:t>to</a:t>
            </a:r>
            <a:r>
              <a:rPr lang="sv-SE" dirty="0" smtClean="0"/>
              <a:t> </a:t>
            </a:r>
            <a:r>
              <a:rPr lang="sv-SE" dirty="0" err="1" smtClean="0"/>
              <a:t>change</a:t>
            </a:r>
            <a:r>
              <a:rPr lang="sv-SE" dirty="0" smtClean="0"/>
              <a:t> students </a:t>
            </a:r>
            <a:r>
              <a:rPr lang="sv-SE" dirty="0" err="1" smtClean="0"/>
              <a:t>attitudes</a:t>
            </a:r>
            <a:r>
              <a:rPr lang="sv-SE" dirty="0" smtClean="0"/>
              <a:t> </a:t>
            </a:r>
            <a:r>
              <a:rPr lang="sv-SE" dirty="0" err="1" smtClean="0"/>
              <a:t>towards</a:t>
            </a:r>
            <a:r>
              <a:rPr lang="sv-SE" dirty="0" smtClean="0"/>
              <a:t> the </a:t>
            </a:r>
            <a:r>
              <a:rPr lang="sv-SE" dirty="0" err="1" smtClean="0"/>
              <a:t>language</a:t>
            </a:r>
            <a:r>
              <a:rPr lang="sv-SE" dirty="0" smtClean="0"/>
              <a:t>, </a:t>
            </a:r>
            <a:r>
              <a:rPr lang="sv-SE" dirty="0" err="1" smtClean="0"/>
              <a:t>to</a:t>
            </a:r>
            <a:r>
              <a:rPr lang="sv-SE" dirty="0" smtClean="0"/>
              <a:t> </a:t>
            </a:r>
            <a:r>
              <a:rPr lang="sv-SE" dirty="0" err="1" smtClean="0"/>
              <a:t>eliminate</a:t>
            </a:r>
            <a:r>
              <a:rPr lang="sv-SE" dirty="0" smtClean="0"/>
              <a:t>/</a:t>
            </a:r>
            <a:r>
              <a:rPr lang="sv-SE" dirty="0" err="1" smtClean="0"/>
              <a:t>reduce</a:t>
            </a:r>
            <a:r>
              <a:rPr lang="sv-SE" dirty="0" smtClean="0"/>
              <a:t> persistent </a:t>
            </a:r>
            <a:r>
              <a:rPr lang="sv-SE" dirty="0" err="1" smtClean="0"/>
              <a:t>error</a:t>
            </a:r>
            <a:r>
              <a:rPr lang="sv-SE" dirty="0" smtClean="0"/>
              <a:t>, </a:t>
            </a:r>
            <a:r>
              <a:rPr lang="sv-SE" dirty="0" err="1" smtClean="0"/>
              <a:t>improve</a:t>
            </a:r>
            <a:r>
              <a:rPr lang="sv-SE" dirty="0" smtClean="0"/>
              <a:t> </a:t>
            </a:r>
            <a:r>
              <a:rPr lang="sv-SE" dirty="0" err="1" smtClean="0"/>
              <a:t>mastery</a:t>
            </a:r>
            <a:r>
              <a:rPr lang="sv-SE" dirty="0" smtClean="0"/>
              <a:t> </a:t>
            </a:r>
            <a:r>
              <a:rPr lang="sv-SE" dirty="0" err="1" smtClean="0"/>
              <a:t>of</a:t>
            </a:r>
            <a:r>
              <a:rPr lang="sv-SE" dirty="0" smtClean="0"/>
              <a:t> </a:t>
            </a:r>
            <a:r>
              <a:rPr lang="sv-SE" dirty="0" err="1" smtClean="0"/>
              <a:t>stylistic</a:t>
            </a:r>
            <a:r>
              <a:rPr lang="sv-SE" dirty="0" smtClean="0"/>
              <a:t> and </a:t>
            </a:r>
            <a:r>
              <a:rPr lang="sv-SE" dirty="0" err="1" smtClean="0"/>
              <a:t>organisational</a:t>
            </a:r>
            <a:r>
              <a:rPr lang="sv-SE" dirty="0" smtClean="0"/>
              <a:t> features, </a:t>
            </a:r>
            <a:r>
              <a:rPr lang="sv-SE" dirty="0" err="1" smtClean="0"/>
              <a:t>help</a:t>
            </a:r>
            <a:r>
              <a:rPr lang="sv-SE" dirty="0" smtClean="0"/>
              <a:t> </a:t>
            </a:r>
            <a:r>
              <a:rPr lang="sv-SE" dirty="0" err="1" smtClean="0"/>
              <a:t>them</a:t>
            </a:r>
            <a:r>
              <a:rPr lang="sv-SE" dirty="0" smtClean="0"/>
              <a:t> </a:t>
            </a:r>
            <a:r>
              <a:rPr lang="sv-SE" dirty="0" err="1" smtClean="0"/>
              <a:t>develop</a:t>
            </a:r>
            <a:r>
              <a:rPr lang="sv-SE" dirty="0" smtClean="0"/>
              <a:t> </a:t>
            </a:r>
            <a:r>
              <a:rPr lang="sv-SE" dirty="0" err="1" smtClean="0"/>
              <a:t>their</a:t>
            </a:r>
            <a:r>
              <a:rPr lang="sv-SE" dirty="0" smtClean="0"/>
              <a:t> </a:t>
            </a:r>
            <a:r>
              <a:rPr lang="sv-SE" dirty="0" err="1" smtClean="0"/>
              <a:t>pragmatic</a:t>
            </a:r>
            <a:r>
              <a:rPr lang="sv-SE" dirty="0" smtClean="0"/>
              <a:t> </a:t>
            </a:r>
            <a:r>
              <a:rPr lang="sv-SE" dirty="0" err="1" smtClean="0"/>
              <a:t>competence</a:t>
            </a:r>
            <a:r>
              <a:rPr lang="sv-SE" dirty="0" smtClean="0"/>
              <a:t> and </a:t>
            </a:r>
            <a:r>
              <a:rPr lang="sv-SE" dirty="0" err="1" smtClean="0"/>
              <a:t>to</a:t>
            </a:r>
            <a:r>
              <a:rPr lang="sv-SE" dirty="0" smtClean="0"/>
              <a:t> </a:t>
            </a:r>
            <a:r>
              <a:rPr lang="sv-SE" dirty="0" err="1" smtClean="0"/>
              <a:t>create</a:t>
            </a:r>
            <a:r>
              <a:rPr lang="sv-SE" dirty="0" smtClean="0"/>
              <a:t> </a:t>
            </a:r>
            <a:r>
              <a:rPr lang="sv-SE" dirty="0" err="1" smtClean="0"/>
              <a:t>insight</a:t>
            </a:r>
            <a:r>
              <a:rPr lang="sv-SE" dirty="0" smtClean="0"/>
              <a:t> and a sense </a:t>
            </a:r>
            <a:r>
              <a:rPr lang="sv-SE" dirty="0" err="1" smtClean="0"/>
              <a:t>of</a:t>
            </a:r>
            <a:r>
              <a:rPr lang="sv-SE" dirty="0" smtClean="0"/>
              <a:t> </a:t>
            </a:r>
            <a:r>
              <a:rPr lang="sv-SE" dirty="0" err="1" smtClean="0"/>
              <a:t>acheivement</a:t>
            </a:r>
            <a:r>
              <a:rPr lang="sv-SE" dirty="0" smtClean="0"/>
              <a:t> </a:t>
            </a:r>
            <a:r>
              <a:rPr lang="sv-SE" dirty="0" err="1" smtClean="0"/>
              <a:t>that</a:t>
            </a:r>
            <a:r>
              <a:rPr lang="sv-SE" dirty="0" smtClean="0"/>
              <a:t> new </a:t>
            </a:r>
            <a:r>
              <a:rPr lang="sv-SE" dirty="0" err="1" smtClean="0"/>
              <a:t>learning</a:t>
            </a:r>
            <a:r>
              <a:rPr lang="sv-SE" dirty="0" smtClean="0"/>
              <a:t> has </a:t>
            </a:r>
            <a:r>
              <a:rPr lang="sv-SE" dirty="0" err="1" smtClean="0"/>
              <a:t>occured</a:t>
            </a:r>
            <a:r>
              <a:rPr lang="sv-SE" baseline="0" dirty="0" smtClean="0"/>
              <a:t> </a:t>
            </a:r>
            <a:r>
              <a:rPr lang="sv-SE" baseline="0" dirty="0" err="1" smtClean="0"/>
              <a:t>this</a:t>
            </a:r>
            <a:r>
              <a:rPr lang="sv-SE" baseline="0" dirty="0" smtClean="0"/>
              <a:t> </a:t>
            </a:r>
            <a:r>
              <a:rPr lang="sv-SE" baseline="0" dirty="0" err="1" smtClean="0"/>
              <a:t>cannot</a:t>
            </a:r>
            <a:r>
              <a:rPr lang="sv-SE" baseline="0" dirty="0" smtClean="0"/>
              <a:t> be </a:t>
            </a:r>
            <a:r>
              <a:rPr lang="sv-SE" baseline="0" dirty="0" err="1" smtClean="0"/>
              <a:t>done</a:t>
            </a:r>
            <a:r>
              <a:rPr lang="sv-SE" baseline="0" dirty="0" smtClean="0"/>
              <a:t> </a:t>
            </a:r>
            <a:r>
              <a:rPr lang="sv-SE" baseline="0" dirty="0" err="1" smtClean="0"/>
              <a:t>without</a:t>
            </a:r>
            <a:r>
              <a:rPr lang="sv-SE" baseline="0" dirty="0" smtClean="0"/>
              <a:t> a real </a:t>
            </a:r>
            <a:r>
              <a:rPr lang="sv-SE" baseline="0" dirty="0" err="1" smtClean="0"/>
              <a:t>understanding</a:t>
            </a:r>
            <a:r>
              <a:rPr lang="sv-SE" baseline="0" dirty="0" smtClean="0"/>
              <a:t> </a:t>
            </a:r>
            <a:r>
              <a:rPr lang="sv-SE" baseline="0" dirty="0" err="1" smtClean="0"/>
              <a:t>of</a:t>
            </a:r>
            <a:r>
              <a:rPr lang="sv-SE" baseline="0" dirty="0" smtClean="0"/>
              <a:t> </a:t>
            </a:r>
            <a:r>
              <a:rPr lang="sv-SE" baseline="0" dirty="0" err="1" smtClean="0"/>
              <a:t>what</a:t>
            </a:r>
            <a:r>
              <a:rPr lang="sv-SE" baseline="0" dirty="0" smtClean="0"/>
              <a:t> the </a:t>
            </a:r>
            <a:r>
              <a:rPr lang="sv-SE" baseline="0" dirty="0" err="1" smtClean="0"/>
              <a:t>individual</a:t>
            </a:r>
            <a:r>
              <a:rPr lang="sv-SE" baseline="0" dirty="0" smtClean="0"/>
              <a:t> students </a:t>
            </a:r>
            <a:r>
              <a:rPr lang="sv-SE" baseline="0" dirty="0" err="1" smtClean="0"/>
              <a:t>need</a:t>
            </a:r>
            <a:r>
              <a:rPr lang="sv-SE" baseline="0" dirty="0" smtClean="0"/>
              <a:t> </a:t>
            </a:r>
            <a:r>
              <a:rPr lang="sv-SE" baseline="0" dirty="0" err="1" smtClean="0"/>
              <a:t>to</a:t>
            </a:r>
            <a:r>
              <a:rPr lang="sv-SE" baseline="0" dirty="0" smtClean="0"/>
              <a:t> </a:t>
            </a:r>
            <a:r>
              <a:rPr lang="sv-SE" baseline="0" dirty="0" err="1" smtClean="0"/>
              <a:t>improve</a:t>
            </a:r>
            <a:r>
              <a:rPr lang="sv-SE" baseline="0" dirty="0" smtClean="0"/>
              <a:t>.</a:t>
            </a:r>
            <a:endParaRPr lang="sv-SE" dirty="0" smtClean="0"/>
          </a:p>
          <a:p>
            <a:pPr eaLnBrk="1" hangingPunct="1"/>
            <a:endParaRPr lang="sv-SE" dirty="0" smtClean="0"/>
          </a:p>
          <a:p>
            <a:pPr eaLnBrk="1" hangingPunct="1"/>
            <a:r>
              <a:rPr lang="sv-SE" dirty="0" smtClean="0"/>
              <a:t>Learning </a:t>
            </a:r>
            <a:r>
              <a:rPr lang="sv-SE" dirty="0" err="1" smtClean="0"/>
              <a:t>can</a:t>
            </a:r>
            <a:r>
              <a:rPr lang="sv-SE" baseline="0" dirty="0" smtClean="0"/>
              <a:t> </a:t>
            </a:r>
            <a:r>
              <a:rPr lang="sv-SE" baseline="0" dirty="0" err="1" smtClean="0"/>
              <a:t>then</a:t>
            </a:r>
            <a:r>
              <a:rPr lang="sv-SE" baseline="0" dirty="0" smtClean="0"/>
              <a:t> be </a:t>
            </a:r>
            <a:r>
              <a:rPr lang="sv-SE" dirty="0" err="1" smtClean="0"/>
              <a:t>observable</a:t>
            </a:r>
            <a:r>
              <a:rPr lang="sv-SE" dirty="0" smtClean="0"/>
              <a:t> in </a:t>
            </a:r>
            <a:r>
              <a:rPr lang="sv-SE" dirty="0" err="1" smtClean="0"/>
              <a:t>teacher</a:t>
            </a:r>
            <a:r>
              <a:rPr lang="sv-SE" dirty="0" smtClean="0"/>
              <a:t> and students </a:t>
            </a:r>
            <a:r>
              <a:rPr lang="sv-SE" dirty="0" err="1" smtClean="0"/>
              <a:t>accounts</a:t>
            </a:r>
            <a:r>
              <a:rPr lang="sv-SE" dirty="0" smtClean="0"/>
              <a:t> </a:t>
            </a:r>
            <a:r>
              <a:rPr lang="sv-SE" dirty="0" err="1" smtClean="0"/>
              <a:t>of</a:t>
            </a:r>
            <a:r>
              <a:rPr lang="sv-SE" dirty="0" smtClean="0"/>
              <a:t> </a:t>
            </a:r>
            <a:r>
              <a:rPr lang="sv-SE" dirty="0" err="1" smtClean="0"/>
              <a:t>such</a:t>
            </a:r>
            <a:r>
              <a:rPr lang="sv-SE" dirty="0" smtClean="0"/>
              <a:t> </a:t>
            </a:r>
            <a:r>
              <a:rPr lang="sv-SE" dirty="0" err="1" smtClean="0"/>
              <a:t>changes</a:t>
            </a:r>
            <a:r>
              <a:rPr lang="sv-SE" dirty="0" smtClean="0"/>
              <a:t>. It is </a:t>
            </a:r>
            <a:r>
              <a:rPr lang="sv-SE" dirty="0" err="1" smtClean="0"/>
              <a:t>therefore</a:t>
            </a:r>
            <a:r>
              <a:rPr lang="sv-SE" dirty="0" smtClean="0"/>
              <a:t> </a:t>
            </a:r>
            <a:r>
              <a:rPr lang="sv-SE" dirty="0" err="1" smtClean="0"/>
              <a:t>only</a:t>
            </a:r>
            <a:r>
              <a:rPr lang="sv-SE" dirty="0" smtClean="0"/>
              <a:t> </a:t>
            </a:r>
            <a:r>
              <a:rPr lang="sv-SE" dirty="0" err="1" smtClean="0"/>
              <a:t>through</a:t>
            </a:r>
            <a:r>
              <a:rPr lang="sv-SE" dirty="0" smtClean="0"/>
              <a:t> a </a:t>
            </a:r>
            <a:r>
              <a:rPr lang="sv-SE" dirty="0" err="1" smtClean="0"/>
              <a:t>direct</a:t>
            </a:r>
            <a:r>
              <a:rPr lang="sv-SE" dirty="0" smtClean="0"/>
              <a:t> </a:t>
            </a:r>
            <a:r>
              <a:rPr lang="sv-SE" dirty="0" err="1" smtClean="0"/>
              <a:t>dialogue</a:t>
            </a:r>
            <a:r>
              <a:rPr lang="sv-SE" dirty="0" smtClean="0"/>
              <a:t> </a:t>
            </a:r>
            <a:r>
              <a:rPr lang="sv-SE" dirty="0" err="1" smtClean="0"/>
              <a:t>with</a:t>
            </a:r>
            <a:r>
              <a:rPr lang="sv-SE" dirty="0" smtClean="0"/>
              <a:t> the </a:t>
            </a:r>
            <a:r>
              <a:rPr lang="sv-SE" dirty="0" err="1" smtClean="0"/>
              <a:t>participants</a:t>
            </a:r>
            <a:r>
              <a:rPr lang="sv-SE" dirty="0" smtClean="0"/>
              <a:t> </a:t>
            </a:r>
            <a:r>
              <a:rPr lang="sv-SE" dirty="0" err="1" smtClean="0"/>
              <a:t>about</a:t>
            </a:r>
            <a:r>
              <a:rPr lang="sv-SE" dirty="0" smtClean="0"/>
              <a:t> the </a:t>
            </a:r>
            <a:r>
              <a:rPr lang="sv-SE" dirty="0" err="1" smtClean="0"/>
              <a:t>learning</a:t>
            </a:r>
            <a:r>
              <a:rPr lang="sv-SE" dirty="0" smtClean="0"/>
              <a:t> </a:t>
            </a:r>
            <a:r>
              <a:rPr lang="sv-SE" dirty="0" err="1" smtClean="0"/>
              <a:t>experience</a:t>
            </a:r>
            <a:r>
              <a:rPr lang="sv-SE" dirty="0" smtClean="0"/>
              <a:t> and </a:t>
            </a:r>
            <a:r>
              <a:rPr lang="sv-SE" dirty="0" err="1" smtClean="0"/>
              <a:t>their</a:t>
            </a:r>
            <a:r>
              <a:rPr lang="sv-SE" dirty="0" smtClean="0"/>
              <a:t> </a:t>
            </a:r>
            <a:r>
              <a:rPr lang="sv-SE" dirty="0" err="1" smtClean="0"/>
              <a:t>use</a:t>
            </a:r>
            <a:r>
              <a:rPr lang="sv-SE" dirty="0" smtClean="0"/>
              <a:t> </a:t>
            </a:r>
            <a:r>
              <a:rPr lang="sv-SE" dirty="0" err="1" smtClean="0"/>
              <a:t>of</a:t>
            </a:r>
            <a:r>
              <a:rPr lang="sv-SE" dirty="0" smtClean="0"/>
              <a:t> </a:t>
            </a:r>
            <a:r>
              <a:rPr lang="sv-SE" dirty="0" err="1" smtClean="0"/>
              <a:t>language</a:t>
            </a:r>
            <a:r>
              <a:rPr lang="sv-SE" dirty="0" smtClean="0"/>
              <a:t> </a:t>
            </a:r>
            <a:r>
              <a:rPr lang="sv-SE" dirty="0" err="1" smtClean="0"/>
              <a:t>that</a:t>
            </a:r>
            <a:r>
              <a:rPr lang="sv-SE" dirty="0" smtClean="0"/>
              <a:t> </a:t>
            </a:r>
            <a:r>
              <a:rPr lang="sv-SE" dirty="0" err="1" smtClean="0"/>
              <a:t>we</a:t>
            </a:r>
            <a:r>
              <a:rPr lang="sv-SE" dirty="0" smtClean="0"/>
              <a:t>, and </a:t>
            </a:r>
            <a:r>
              <a:rPr lang="sv-SE" dirty="0" err="1" smtClean="0"/>
              <a:t>they</a:t>
            </a:r>
            <a:r>
              <a:rPr lang="sv-SE" dirty="0" smtClean="0"/>
              <a:t>, </a:t>
            </a:r>
            <a:r>
              <a:rPr lang="sv-SE" dirty="0" err="1" smtClean="0"/>
              <a:t>can</a:t>
            </a:r>
            <a:r>
              <a:rPr lang="sv-SE" dirty="0" smtClean="0"/>
              <a:t> </a:t>
            </a:r>
            <a:r>
              <a:rPr lang="sv-SE" dirty="0" err="1" smtClean="0"/>
              <a:t>ascertain</a:t>
            </a:r>
            <a:r>
              <a:rPr lang="sv-SE" dirty="0" smtClean="0"/>
              <a:t> </a:t>
            </a:r>
            <a:r>
              <a:rPr lang="sv-SE" dirty="0" err="1" smtClean="0"/>
              <a:t>what</a:t>
            </a:r>
            <a:r>
              <a:rPr lang="sv-SE" dirty="0" smtClean="0"/>
              <a:t> has </a:t>
            </a:r>
            <a:r>
              <a:rPr lang="sv-SE" dirty="0" err="1" smtClean="0"/>
              <a:t>been</a:t>
            </a:r>
            <a:r>
              <a:rPr lang="sv-SE" dirty="0" smtClean="0"/>
              <a:t> </a:t>
            </a:r>
            <a:r>
              <a:rPr lang="sv-SE" dirty="0" err="1" smtClean="0"/>
              <a:t>learned</a:t>
            </a:r>
            <a:r>
              <a:rPr lang="sv-SE" dirty="0" smtClean="0"/>
              <a:t>.</a:t>
            </a:r>
          </a:p>
          <a:p>
            <a:pPr eaLnBrk="1" hangingPunct="1"/>
            <a:endParaRPr lang="sv-SE" dirty="0" smtClean="0"/>
          </a:p>
          <a:p>
            <a:pPr eaLnBrk="1" hangingPunct="1"/>
            <a:r>
              <a:rPr lang="sv-SE" dirty="0" err="1" smtClean="0"/>
              <a:t>There</a:t>
            </a:r>
            <a:r>
              <a:rPr lang="sv-SE" dirty="0" smtClean="0"/>
              <a:t> is </a:t>
            </a:r>
            <a:r>
              <a:rPr lang="sv-SE" dirty="0" err="1" smtClean="0"/>
              <a:t>also</a:t>
            </a:r>
            <a:r>
              <a:rPr lang="sv-SE" dirty="0" smtClean="0"/>
              <a:t> </a:t>
            </a:r>
            <a:r>
              <a:rPr lang="sv-SE" dirty="0" err="1" smtClean="0"/>
              <a:t>quantative</a:t>
            </a:r>
            <a:r>
              <a:rPr lang="sv-SE" dirty="0" smtClean="0"/>
              <a:t> </a:t>
            </a:r>
            <a:r>
              <a:rPr lang="sv-SE" dirty="0" err="1" smtClean="0"/>
              <a:t>evidence</a:t>
            </a:r>
            <a:r>
              <a:rPr lang="sv-SE" dirty="0" smtClean="0"/>
              <a:t> </a:t>
            </a:r>
            <a:r>
              <a:rPr lang="sv-SE" dirty="0" err="1" smtClean="0"/>
              <a:t>of</a:t>
            </a:r>
            <a:r>
              <a:rPr lang="sv-SE" dirty="0" smtClean="0"/>
              <a:t> </a:t>
            </a:r>
            <a:r>
              <a:rPr lang="sv-SE" dirty="0" err="1" smtClean="0"/>
              <a:t>how</a:t>
            </a:r>
            <a:r>
              <a:rPr lang="sv-SE" dirty="0" smtClean="0"/>
              <a:t> </a:t>
            </a:r>
            <a:r>
              <a:rPr lang="sv-SE" dirty="0" err="1" smtClean="0"/>
              <a:t>learning</a:t>
            </a:r>
            <a:r>
              <a:rPr lang="sv-SE" dirty="0" smtClean="0"/>
              <a:t> </a:t>
            </a:r>
            <a:r>
              <a:rPr lang="sv-SE" dirty="0" err="1" smtClean="0"/>
              <a:t>occurs</a:t>
            </a:r>
            <a:r>
              <a:rPr lang="sv-SE" dirty="0" smtClean="0"/>
              <a:t> and </a:t>
            </a:r>
            <a:r>
              <a:rPr lang="sv-SE" dirty="0" err="1" smtClean="0"/>
              <a:t>well-documented</a:t>
            </a:r>
            <a:r>
              <a:rPr lang="sv-SE" dirty="0" smtClean="0"/>
              <a:t> </a:t>
            </a:r>
            <a:r>
              <a:rPr lang="sv-SE" dirty="0" err="1" smtClean="0"/>
              <a:t>theories</a:t>
            </a:r>
            <a:r>
              <a:rPr lang="sv-SE" dirty="0" smtClean="0"/>
              <a:t> for an </a:t>
            </a:r>
            <a:r>
              <a:rPr lang="sv-SE" dirty="0" err="1" smtClean="0"/>
              <a:t>overview</a:t>
            </a:r>
            <a:r>
              <a:rPr lang="sv-SE" dirty="0" smtClean="0"/>
              <a:t> </a:t>
            </a:r>
            <a:r>
              <a:rPr lang="sv-SE" dirty="0" err="1" smtClean="0"/>
              <a:t>we</a:t>
            </a:r>
            <a:r>
              <a:rPr lang="sv-SE" dirty="0" smtClean="0"/>
              <a:t> </a:t>
            </a:r>
            <a:r>
              <a:rPr lang="sv-SE" dirty="0" err="1" smtClean="0"/>
              <a:t>can</a:t>
            </a:r>
            <a:r>
              <a:rPr lang="sv-SE" dirty="0" smtClean="0"/>
              <a:t> </a:t>
            </a:r>
            <a:r>
              <a:rPr lang="sv-SE" dirty="0" err="1" smtClean="0"/>
              <a:t>turn</a:t>
            </a:r>
            <a:r>
              <a:rPr lang="sv-SE" dirty="0" smtClean="0"/>
              <a:t> </a:t>
            </a:r>
            <a:r>
              <a:rPr lang="sv-SE" dirty="0" err="1" smtClean="0"/>
              <a:t>to</a:t>
            </a:r>
            <a:r>
              <a:rPr lang="sv-SE" dirty="0" smtClean="0"/>
              <a:t> Rod Ellis </a:t>
            </a:r>
            <a:r>
              <a:rPr lang="sv-SE" dirty="0" err="1" smtClean="0"/>
              <a:t>but</a:t>
            </a:r>
            <a:r>
              <a:rPr lang="sv-SE" dirty="0" smtClean="0"/>
              <a:t> </a:t>
            </a:r>
            <a:r>
              <a:rPr lang="sv-SE" dirty="0" err="1" smtClean="0"/>
              <a:t>which</a:t>
            </a:r>
            <a:r>
              <a:rPr lang="sv-SE" dirty="0" smtClean="0"/>
              <a:t> </a:t>
            </a:r>
            <a:r>
              <a:rPr lang="sv-SE" dirty="0" err="1" smtClean="0"/>
              <a:t>are</a:t>
            </a:r>
            <a:r>
              <a:rPr lang="sv-SE" dirty="0" smtClean="0"/>
              <a:t> best at </a:t>
            </a:r>
            <a:r>
              <a:rPr lang="sv-SE" dirty="0" err="1" smtClean="0"/>
              <a:t>higher</a:t>
            </a:r>
            <a:r>
              <a:rPr lang="sv-SE" dirty="0" smtClean="0"/>
              <a:t> </a:t>
            </a:r>
            <a:r>
              <a:rPr lang="sv-SE" dirty="0" err="1" smtClean="0"/>
              <a:t>levels</a:t>
            </a:r>
            <a:r>
              <a:rPr lang="sv-SE" dirty="0" smtClean="0"/>
              <a:t> and in </a:t>
            </a:r>
            <a:r>
              <a:rPr lang="sv-SE" dirty="0" err="1" smtClean="0"/>
              <a:t>our</a:t>
            </a:r>
            <a:r>
              <a:rPr lang="sv-SE" dirty="0" smtClean="0"/>
              <a:t> </a:t>
            </a:r>
            <a:r>
              <a:rPr lang="sv-SE" dirty="0" err="1" smtClean="0"/>
              <a:t>circumstances</a:t>
            </a:r>
            <a:r>
              <a:rPr lang="sv-SE" dirty="0" smtClean="0"/>
              <a:t>?</a:t>
            </a:r>
          </a:p>
        </p:txBody>
      </p:sp>
      <p:sp>
        <p:nvSpPr>
          <p:cNvPr id="22532"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0C8751-5572-4186-BBB3-DC82AEB582EE}" type="slidenum">
              <a:rPr lang="sv-SE" smtClean="0"/>
              <a:pPr/>
              <a:t>5</a:t>
            </a:fld>
            <a:endParaRPr lang="sv-S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3555"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v-SE" dirty="0" smtClean="0"/>
              <a:t>Ellis - </a:t>
            </a:r>
            <a:r>
              <a:rPr lang="sv-SE" dirty="0" err="1" smtClean="0"/>
              <a:t>much</a:t>
            </a:r>
            <a:r>
              <a:rPr lang="sv-SE" dirty="0" smtClean="0"/>
              <a:t> </a:t>
            </a:r>
            <a:r>
              <a:rPr lang="sv-SE" dirty="0" err="1" smtClean="0"/>
              <a:t>of</a:t>
            </a:r>
            <a:r>
              <a:rPr lang="sv-SE" dirty="0" smtClean="0"/>
              <a:t> the </a:t>
            </a:r>
            <a:r>
              <a:rPr lang="sv-SE" dirty="0" err="1" smtClean="0"/>
              <a:t>resarch</a:t>
            </a:r>
            <a:r>
              <a:rPr lang="sv-SE" dirty="0" smtClean="0"/>
              <a:t> in the </a:t>
            </a:r>
            <a:r>
              <a:rPr lang="sv-SE" dirty="0" err="1" smtClean="0"/>
              <a:t>field</a:t>
            </a:r>
            <a:r>
              <a:rPr lang="sv-SE" dirty="0" smtClean="0"/>
              <a:t> is </a:t>
            </a:r>
            <a:r>
              <a:rPr lang="sv-SE" dirty="0" err="1" smtClean="0"/>
              <a:t>conducted</a:t>
            </a:r>
            <a:r>
              <a:rPr lang="sv-SE" dirty="0" smtClean="0"/>
              <a:t> on </a:t>
            </a:r>
            <a:r>
              <a:rPr lang="sv-SE" dirty="0" err="1" smtClean="0"/>
              <a:t>learners</a:t>
            </a:r>
            <a:r>
              <a:rPr lang="sv-SE" dirty="0" smtClean="0"/>
              <a:t> at </a:t>
            </a:r>
            <a:r>
              <a:rPr lang="sv-SE" dirty="0" err="1" smtClean="0"/>
              <a:t>lower</a:t>
            </a:r>
            <a:r>
              <a:rPr lang="sv-SE" dirty="0" smtClean="0"/>
              <a:t> </a:t>
            </a:r>
            <a:r>
              <a:rPr lang="sv-SE" dirty="0" err="1" smtClean="0"/>
              <a:t>levels</a:t>
            </a:r>
            <a:r>
              <a:rPr lang="sv-SE" dirty="0" smtClean="0"/>
              <a:t> and </a:t>
            </a:r>
            <a:r>
              <a:rPr lang="sv-SE" dirty="0" err="1" smtClean="0"/>
              <a:t>conducted</a:t>
            </a:r>
            <a:r>
              <a:rPr lang="sv-SE" dirty="0" smtClean="0"/>
              <a:t> in the </a:t>
            </a:r>
            <a:r>
              <a:rPr lang="sv-SE" dirty="0" err="1" smtClean="0"/>
              <a:t>context</a:t>
            </a:r>
            <a:r>
              <a:rPr lang="sv-SE" dirty="0" smtClean="0"/>
              <a:t> </a:t>
            </a:r>
            <a:r>
              <a:rPr lang="sv-SE" dirty="0" err="1" smtClean="0"/>
              <a:t>of</a:t>
            </a:r>
            <a:r>
              <a:rPr lang="sv-SE" dirty="0" smtClean="0"/>
              <a:t> </a:t>
            </a:r>
            <a:r>
              <a:rPr lang="sv-SE" dirty="0" err="1" smtClean="0"/>
              <a:t>teaching</a:t>
            </a:r>
            <a:r>
              <a:rPr lang="sv-SE" dirty="0" smtClean="0"/>
              <a:t> </a:t>
            </a:r>
            <a:r>
              <a:rPr lang="sv-SE" dirty="0" err="1" smtClean="0"/>
              <a:t>specific</a:t>
            </a:r>
            <a:r>
              <a:rPr lang="sv-SE" dirty="0" smtClean="0"/>
              <a:t> </a:t>
            </a:r>
            <a:r>
              <a:rPr lang="sv-SE" dirty="0" err="1" smtClean="0"/>
              <a:t>discrete</a:t>
            </a:r>
            <a:r>
              <a:rPr lang="sv-SE" dirty="0" smtClean="0"/>
              <a:t> features </a:t>
            </a:r>
            <a:r>
              <a:rPr lang="sv-SE" dirty="0" err="1" smtClean="0"/>
              <a:t>of</a:t>
            </a:r>
            <a:r>
              <a:rPr lang="sv-SE" dirty="0" smtClean="0"/>
              <a:t> </a:t>
            </a:r>
            <a:r>
              <a:rPr lang="sv-SE" dirty="0" err="1" smtClean="0"/>
              <a:t>language</a:t>
            </a:r>
            <a:r>
              <a:rPr lang="sv-SE" dirty="0" smtClean="0"/>
              <a:t> </a:t>
            </a:r>
            <a:r>
              <a:rPr lang="sv-SE" dirty="0" err="1" smtClean="0"/>
              <a:t>usually</a:t>
            </a:r>
            <a:r>
              <a:rPr lang="sv-SE" dirty="0" smtClean="0"/>
              <a:t> </a:t>
            </a:r>
            <a:r>
              <a:rPr lang="sv-SE" dirty="0" err="1" smtClean="0"/>
              <a:t>associated</a:t>
            </a:r>
            <a:r>
              <a:rPr lang="sv-SE" dirty="0" smtClean="0"/>
              <a:t> </a:t>
            </a:r>
            <a:r>
              <a:rPr lang="sv-SE" dirty="0" err="1" smtClean="0"/>
              <a:t>with</a:t>
            </a:r>
            <a:r>
              <a:rPr lang="sv-SE" dirty="0" smtClean="0"/>
              <a:t> </a:t>
            </a:r>
            <a:r>
              <a:rPr lang="sv-SE" dirty="0" err="1" smtClean="0"/>
              <a:t>morpho-syntactic</a:t>
            </a:r>
            <a:r>
              <a:rPr lang="sv-SE" dirty="0" smtClean="0"/>
              <a:t> </a:t>
            </a:r>
            <a:r>
              <a:rPr lang="sv-SE" dirty="0" err="1" smtClean="0"/>
              <a:t>acquisition</a:t>
            </a:r>
            <a:r>
              <a:rPr lang="sv-SE" dirty="0" smtClean="0"/>
              <a:t>. It is </a:t>
            </a:r>
            <a:r>
              <a:rPr lang="sv-SE" dirty="0" err="1" smtClean="0"/>
              <a:t>difficult</a:t>
            </a:r>
            <a:r>
              <a:rPr lang="sv-SE" dirty="0" smtClean="0"/>
              <a:t> </a:t>
            </a:r>
            <a:r>
              <a:rPr lang="sv-SE" dirty="0" err="1" smtClean="0"/>
              <a:t>then</a:t>
            </a:r>
            <a:r>
              <a:rPr lang="sv-SE" dirty="0" smtClean="0"/>
              <a:t> </a:t>
            </a:r>
            <a:r>
              <a:rPr lang="sv-SE" dirty="0" err="1" smtClean="0"/>
              <a:t>to</a:t>
            </a:r>
            <a:r>
              <a:rPr lang="sv-SE" dirty="0" smtClean="0"/>
              <a:t> </a:t>
            </a:r>
            <a:r>
              <a:rPr lang="sv-SE" dirty="0" err="1" smtClean="0"/>
              <a:t>draw</a:t>
            </a:r>
            <a:r>
              <a:rPr lang="sv-SE" dirty="0" smtClean="0"/>
              <a:t> on </a:t>
            </a:r>
            <a:r>
              <a:rPr lang="sv-SE" dirty="0" err="1" smtClean="0"/>
              <a:t>these</a:t>
            </a:r>
            <a:r>
              <a:rPr lang="sv-SE" dirty="0" smtClean="0"/>
              <a:t> </a:t>
            </a:r>
            <a:r>
              <a:rPr lang="sv-SE" dirty="0" err="1" smtClean="0"/>
              <a:t>theories</a:t>
            </a:r>
            <a:r>
              <a:rPr lang="sv-SE" dirty="0" smtClean="0"/>
              <a:t> as </a:t>
            </a:r>
            <a:r>
              <a:rPr lang="sv-SE" dirty="0" err="1" smtClean="0"/>
              <a:t>our</a:t>
            </a:r>
            <a:r>
              <a:rPr lang="sv-SE" dirty="0" smtClean="0"/>
              <a:t> </a:t>
            </a:r>
            <a:r>
              <a:rPr lang="sv-SE" dirty="0" err="1" smtClean="0"/>
              <a:t>learners</a:t>
            </a:r>
            <a:r>
              <a:rPr lang="sv-SE" dirty="0" smtClean="0"/>
              <a:t> </a:t>
            </a:r>
            <a:r>
              <a:rPr lang="sv-SE" dirty="0" err="1" smtClean="0"/>
              <a:t>are</a:t>
            </a:r>
            <a:r>
              <a:rPr lang="sv-SE" dirty="0" smtClean="0"/>
              <a:t> </a:t>
            </a:r>
            <a:r>
              <a:rPr lang="sv-SE" dirty="0" err="1" smtClean="0"/>
              <a:t>more</a:t>
            </a:r>
            <a:r>
              <a:rPr lang="sv-SE" dirty="0" smtClean="0"/>
              <a:t> </a:t>
            </a:r>
            <a:r>
              <a:rPr lang="sv-SE" dirty="0" err="1" smtClean="0"/>
              <a:t>complex</a:t>
            </a:r>
            <a:r>
              <a:rPr lang="sv-SE" dirty="0" smtClean="0"/>
              <a:t> and </a:t>
            </a:r>
            <a:r>
              <a:rPr lang="sv-SE" dirty="0" err="1" smtClean="0"/>
              <a:t>improving</a:t>
            </a:r>
            <a:r>
              <a:rPr lang="sv-SE" dirty="0" smtClean="0"/>
              <a:t> is not </a:t>
            </a:r>
            <a:r>
              <a:rPr lang="sv-SE" dirty="0" err="1" smtClean="0"/>
              <a:t>about</a:t>
            </a:r>
            <a:r>
              <a:rPr lang="sv-SE" dirty="0" smtClean="0"/>
              <a:t> </a:t>
            </a:r>
            <a:r>
              <a:rPr lang="sv-SE" dirty="0" err="1" smtClean="0"/>
              <a:t>acquiring</a:t>
            </a:r>
            <a:r>
              <a:rPr lang="sv-SE" dirty="0" smtClean="0"/>
              <a:t> </a:t>
            </a:r>
            <a:r>
              <a:rPr lang="sv-SE" dirty="0" err="1" smtClean="0"/>
              <a:t>specific</a:t>
            </a:r>
            <a:r>
              <a:rPr lang="sv-SE" dirty="0" smtClean="0"/>
              <a:t> </a:t>
            </a:r>
            <a:r>
              <a:rPr lang="sv-SE" dirty="0" err="1" smtClean="0"/>
              <a:t>structural</a:t>
            </a:r>
            <a:r>
              <a:rPr lang="sv-SE" dirty="0" smtClean="0"/>
              <a:t> features </a:t>
            </a:r>
            <a:r>
              <a:rPr lang="sv-SE" dirty="0" err="1" smtClean="0"/>
              <a:t>but</a:t>
            </a:r>
            <a:r>
              <a:rPr lang="sv-SE" dirty="0" smtClean="0"/>
              <a:t> analysing </a:t>
            </a:r>
            <a:r>
              <a:rPr lang="sv-SE" dirty="0" err="1" smtClean="0"/>
              <a:t>how</a:t>
            </a:r>
            <a:r>
              <a:rPr lang="sv-SE" dirty="0" smtClean="0"/>
              <a:t> and </a:t>
            </a:r>
            <a:r>
              <a:rPr lang="sv-SE" dirty="0" err="1" smtClean="0"/>
              <a:t>when</a:t>
            </a:r>
            <a:r>
              <a:rPr lang="sv-SE" dirty="0" smtClean="0"/>
              <a:t> </a:t>
            </a:r>
            <a:r>
              <a:rPr lang="sv-SE" dirty="0" err="1" smtClean="0"/>
              <a:t>to</a:t>
            </a:r>
            <a:r>
              <a:rPr lang="sv-SE" dirty="0" smtClean="0"/>
              <a:t> </a:t>
            </a:r>
            <a:r>
              <a:rPr lang="sv-SE" dirty="0" err="1" smtClean="0"/>
              <a:t>apply</a:t>
            </a:r>
            <a:r>
              <a:rPr lang="sv-SE" dirty="0" smtClean="0"/>
              <a:t> </a:t>
            </a:r>
            <a:r>
              <a:rPr lang="sv-SE" dirty="0" err="1" smtClean="0"/>
              <a:t>these</a:t>
            </a:r>
            <a:r>
              <a:rPr lang="sv-SE" dirty="0" smtClean="0"/>
              <a:t> </a:t>
            </a:r>
            <a:r>
              <a:rPr lang="sv-SE" dirty="0" err="1" smtClean="0"/>
              <a:t>to</a:t>
            </a:r>
            <a:r>
              <a:rPr lang="sv-SE" dirty="0" smtClean="0"/>
              <a:t> </a:t>
            </a:r>
            <a:r>
              <a:rPr lang="sv-SE" dirty="0" err="1" smtClean="0"/>
              <a:t>have</a:t>
            </a:r>
            <a:r>
              <a:rPr lang="sv-SE" dirty="0" smtClean="0"/>
              <a:t> </a:t>
            </a:r>
            <a:r>
              <a:rPr lang="sv-SE" dirty="0" err="1" smtClean="0"/>
              <a:t>greater</a:t>
            </a:r>
            <a:r>
              <a:rPr lang="sv-SE" dirty="0" smtClean="0"/>
              <a:t> </a:t>
            </a:r>
            <a:r>
              <a:rPr lang="sv-SE" dirty="0" err="1" smtClean="0"/>
              <a:t>control</a:t>
            </a:r>
            <a:r>
              <a:rPr lang="sv-SE" dirty="0" smtClean="0"/>
              <a:t> over </a:t>
            </a:r>
            <a:r>
              <a:rPr lang="sv-SE" dirty="0" err="1" smtClean="0"/>
              <a:t>language</a:t>
            </a:r>
            <a:r>
              <a:rPr lang="sv-SE" dirty="0" smtClean="0"/>
              <a:t> </a:t>
            </a:r>
            <a:r>
              <a:rPr lang="sv-SE" dirty="0" err="1" smtClean="0"/>
              <a:t>performance</a:t>
            </a:r>
            <a:r>
              <a:rPr lang="sv-SE" dirty="0" smtClean="0"/>
              <a:t>.</a:t>
            </a:r>
          </a:p>
        </p:txBody>
      </p:sp>
      <p:sp>
        <p:nvSpPr>
          <p:cNvPr id="23556"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F56941-1147-44F0-BE6B-E5F9EC4EB79F}" type="slidenum">
              <a:rPr lang="sv-SE" smtClean="0"/>
              <a:pPr/>
              <a:t>6</a:t>
            </a:fld>
            <a:endParaRPr lang="sv-S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4579"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smtClean="0"/>
              <a:t>Let them read and then comment that </a:t>
            </a:r>
          </a:p>
          <a:p>
            <a:pPr eaLnBrk="1" hangingPunct="1">
              <a:spcBef>
                <a:spcPct val="0"/>
              </a:spcBef>
            </a:pPr>
            <a:endParaRPr lang="en-GB" dirty="0" smtClean="0"/>
          </a:p>
          <a:p>
            <a:pPr eaLnBrk="1" hangingPunct="1">
              <a:spcBef>
                <a:spcPct val="0"/>
              </a:spcBef>
            </a:pPr>
            <a:r>
              <a:rPr lang="en-GB" dirty="0" smtClean="0"/>
              <a:t>most of these are familiar to us – </a:t>
            </a:r>
          </a:p>
          <a:p>
            <a:pPr eaLnBrk="1" hangingPunct="1">
              <a:spcBef>
                <a:spcPct val="0"/>
              </a:spcBef>
            </a:pPr>
            <a:r>
              <a:rPr lang="en-GB" dirty="0" smtClean="0"/>
              <a:t>but it is important that when we select from these options that we construct materials that are challenging, engaging and developmental; in other words that we create opportunities for new learning. Interestingly many teachers are not confident that an explicit dialogue with students about grammar or structure in general works as a means of promoting learning (van </a:t>
            </a:r>
            <a:r>
              <a:rPr lang="en-GB" dirty="0" err="1" smtClean="0"/>
              <a:t>Lier</a:t>
            </a:r>
            <a:r>
              <a:rPr lang="en-GB" dirty="0" smtClean="0"/>
              <a:t>) – however there is evidence that at advanced level it is exactly such dialogue that makes a difference – let’s call it </a:t>
            </a:r>
            <a:r>
              <a:rPr lang="en-GB" b="1" dirty="0" err="1" smtClean="0"/>
              <a:t>languaging</a:t>
            </a:r>
            <a:r>
              <a:rPr lang="en-GB" dirty="0" smtClean="0"/>
              <a:t> (see Swain/Bialystok and van </a:t>
            </a:r>
            <a:r>
              <a:rPr lang="en-GB" dirty="0" err="1" smtClean="0"/>
              <a:t>Leir</a:t>
            </a:r>
            <a:r>
              <a:rPr lang="en-GB" dirty="0" smtClean="0"/>
              <a:t>)</a:t>
            </a:r>
          </a:p>
          <a:p>
            <a:pPr eaLnBrk="1" hangingPunct="1">
              <a:spcBef>
                <a:spcPct val="0"/>
              </a:spcBef>
            </a:pPr>
            <a:endParaRPr lang="en-GB" dirty="0" smtClean="0"/>
          </a:p>
        </p:txBody>
      </p:sp>
      <p:sp>
        <p:nvSpPr>
          <p:cNvPr id="24580"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2BE9F4-3010-4C24-B789-60742EE54732}" type="slidenum">
              <a:rPr lang="sv-SE" smtClean="0"/>
              <a:pPr/>
              <a:t>7</a:t>
            </a:fld>
            <a:endParaRPr lang="sv-S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5603"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sv-SE" dirty="0" err="1" smtClean="0"/>
              <a:t>Referring</a:t>
            </a:r>
            <a:r>
              <a:rPr lang="sv-SE" dirty="0" smtClean="0"/>
              <a:t> back to </a:t>
            </a:r>
            <a:r>
              <a:rPr lang="sv-SE" dirty="0" err="1" smtClean="0"/>
              <a:t>what</a:t>
            </a:r>
            <a:r>
              <a:rPr lang="sv-SE" dirty="0" smtClean="0"/>
              <a:t> I </a:t>
            </a:r>
            <a:r>
              <a:rPr lang="sv-SE" dirty="0" err="1" smtClean="0"/>
              <a:t>have</a:t>
            </a:r>
            <a:r>
              <a:rPr lang="sv-SE" dirty="0" smtClean="0"/>
              <a:t> </a:t>
            </a:r>
            <a:r>
              <a:rPr lang="sv-SE" dirty="0" err="1" smtClean="0"/>
              <a:t>mentioned</a:t>
            </a:r>
            <a:r>
              <a:rPr lang="sv-SE" dirty="0" smtClean="0"/>
              <a:t> </a:t>
            </a:r>
            <a:r>
              <a:rPr lang="sv-SE" dirty="0" err="1" smtClean="0"/>
              <a:t>about</a:t>
            </a:r>
            <a:r>
              <a:rPr lang="sv-SE" dirty="0" smtClean="0"/>
              <a:t> </a:t>
            </a:r>
            <a:r>
              <a:rPr lang="sv-SE" dirty="0" err="1" smtClean="0"/>
              <a:t>our</a:t>
            </a:r>
            <a:r>
              <a:rPr lang="sv-SE" dirty="0" smtClean="0"/>
              <a:t> setting, </a:t>
            </a:r>
            <a:r>
              <a:rPr lang="sv-SE" dirty="0" err="1" smtClean="0"/>
              <a:t>our</a:t>
            </a:r>
            <a:r>
              <a:rPr lang="sv-SE" dirty="0" smtClean="0"/>
              <a:t> students are </a:t>
            </a:r>
            <a:r>
              <a:rPr lang="sv-SE" dirty="0" err="1" smtClean="0"/>
              <a:t>clearly</a:t>
            </a:r>
            <a:r>
              <a:rPr lang="sv-SE" dirty="0" smtClean="0"/>
              <a:t> in an input-</a:t>
            </a:r>
            <a:r>
              <a:rPr lang="sv-SE" dirty="0" err="1" smtClean="0"/>
              <a:t>rich</a:t>
            </a:r>
            <a:r>
              <a:rPr lang="sv-SE" dirty="0" smtClean="0"/>
              <a:t> </a:t>
            </a:r>
            <a:r>
              <a:rPr lang="sv-SE" dirty="0" err="1" smtClean="0"/>
              <a:t>environment</a:t>
            </a:r>
            <a:r>
              <a:rPr lang="sv-SE" dirty="0" smtClean="0"/>
              <a:t> </a:t>
            </a:r>
            <a:r>
              <a:rPr lang="sv-SE" dirty="0" err="1" smtClean="0"/>
              <a:t>when</a:t>
            </a:r>
            <a:r>
              <a:rPr lang="sv-SE" dirty="0" smtClean="0"/>
              <a:t> it </a:t>
            </a:r>
            <a:r>
              <a:rPr lang="sv-SE" dirty="0" err="1" smtClean="0"/>
              <a:t>comes</a:t>
            </a:r>
            <a:r>
              <a:rPr lang="sv-SE" dirty="0" smtClean="0"/>
              <a:t> to English </a:t>
            </a:r>
            <a:r>
              <a:rPr lang="sv-SE" dirty="0" err="1" smtClean="0"/>
              <a:t>but</a:t>
            </a:r>
            <a:r>
              <a:rPr lang="sv-SE" dirty="0" smtClean="0"/>
              <a:t> this </a:t>
            </a:r>
            <a:r>
              <a:rPr lang="sv-SE" dirty="0" err="1" smtClean="0"/>
              <a:t>does</a:t>
            </a:r>
            <a:r>
              <a:rPr lang="sv-SE" dirty="0" smtClean="0"/>
              <a:t> not </a:t>
            </a:r>
            <a:r>
              <a:rPr lang="sv-SE" dirty="0" err="1" smtClean="0"/>
              <a:t>mean</a:t>
            </a:r>
            <a:r>
              <a:rPr lang="sv-SE" dirty="0" smtClean="0"/>
              <a:t> that </a:t>
            </a:r>
            <a:r>
              <a:rPr lang="sv-SE" dirty="0" err="1" smtClean="0"/>
              <a:t>their</a:t>
            </a:r>
            <a:r>
              <a:rPr lang="sv-SE" dirty="0" smtClean="0"/>
              <a:t> attention is </a:t>
            </a:r>
            <a:r>
              <a:rPr lang="sv-SE" dirty="0" err="1" smtClean="0"/>
              <a:t>focused</a:t>
            </a:r>
            <a:r>
              <a:rPr lang="sv-SE" dirty="0" smtClean="0"/>
              <a:t> on the </a:t>
            </a:r>
            <a:r>
              <a:rPr lang="sv-SE" dirty="0" err="1" smtClean="0"/>
              <a:t>salient</a:t>
            </a:r>
            <a:r>
              <a:rPr lang="sv-SE" dirty="0" smtClean="0"/>
              <a:t> </a:t>
            </a:r>
            <a:r>
              <a:rPr lang="sv-SE" dirty="0" err="1" smtClean="0"/>
              <a:t>aspects</a:t>
            </a:r>
            <a:r>
              <a:rPr lang="sv-SE" dirty="0" smtClean="0"/>
              <a:t> of </a:t>
            </a:r>
            <a:r>
              <a:rPr lang="sv-SE" dirty="0" err="1" smtClean="0"/>
              <a:t>language</a:t>
            </a:r>
            <a:r>
              <a:rPr lang="sv-SE" dirty="0" smtClean="0"/>
              <a:t> </a:t>
            </a:r>
            <a:r>
              <a:rPr lang="sv-SE" dirty="0" err="1" smtClean="0"/>
              <a:t>use</a:t>
            </a:r>
            <a:r>
              <a:rPr lang="sv-SE" dirty="0" smtClean="0"/>
              <a:t> that </a:t>
            </a:r>
            <a:r>
              <a:rPr lang="sv-SE" dirty="0" err="1" smtClean="0"/>
              <a:t>will</a:t>
            </a:r>
            <a:r>
              <a:rPr lang="sv-SE" dirty="0" smtClean="0"/>
              <a:t> </a:t>
            </a:r>
            <a:r>
              <a:rPr lang="sv-SE" dirty="0" err="1" smtClean="0"/>
              <a:t>lead</a:t>
            </a:r>
            <a:r>
              <a:rPr lang="sv-SE" dirty="0" smtClean="0"/>
              <a:t> to </a:t>
            </a:r>
            <a:r>
              <a:rPr lang="sv-SE" dirty="0" err="1" smtClean="0"/>
              <a:t>learning</a:t>
            </a:r>
            <a:r>
              <a:rPr lang="sv-SE" dirty="0" smtClean="0"/>
              <a:t>. </a:t>
            </a:r>
          </a:p>
          <a:p>
            <a:pPr eaLnBrk="1" hangingPunct="1"/>
            <a:endParaRPr lang="sv-SE" dirty="0" smtClean="0"/>
          </a:p>
          <a:p>
            <a:pPr eaLnBrk="1" hangingPunct="1"/>
            <a:r>
              <a:rPr lang="sv-SE" dirty="0" smtClean="0"/>
              <a:t>As </a:t>
            </a:r>
            <a:r>
              <a:rPr lang="sv-SE" dirty="0" err="1" smtClean="0"/>
              <a:t>they</a:t>
            </a:r>
            <a:r>
              <a:rPr lang="sv-SE" dirty="0" smtClean="0"/>
              <a:t> </a:t>
            </a:r>
            <a:r>
              <a:rPr lang="sv-SE" dirty="0" err="1" smtClean="0"/>
              <a:t>are</a:t>
            </a:r>
            <a:r>
              <a:rPr lang="sv-SE" dirty="0" smtClean="0"/>
              <a:t> </a:t>
            </a:r>
            <a:r>
              <a:rPr lang="sv-SE" dirty="0" err="1" smtClean="0"/>
              <a:t>advanced</a:t>
            </a:r>
            <a:r>
              <a:rPr lang="sv-SE" dirty="0" smtClean="0"/>
              <a:t>, a </a:t>
            </a:r>
            <a:r>
              <a:rPr lang="sv-SE" dirty="0" err="1" smtClean="0"/>
              <a:t>very</a:t>
            </a:r>
            <a:r>
              <a:rPr lang="sv-SE" dirty="0" smtClean="0"/>
              <a:t> </a:t>
            </a:r>
            <a:r>
              <a:rPr lang="sv-SE" dirty="0" err="1" smtClean="0"/>
              <a:t>discrete</a:t>
            </a:r>
            <a:r>
              <a:rPr lang="sv-SE" dirty="0" smtClean="0"/>
              <a:t> focus </a:t>
            </a:r>
            <a:r>
              <a:rPr lang="sv-SE" dirty="0" err="1" smtClean="0"/>
              <a:t>may</a:t>
            </a:r>
            <a:r>
              <a:rPr lang="sv-SE" dirty="0" smtClean="0"/>
              <a:t> not </a:t>
            </a:r>
            <a:r>
              <a:rPr lang="sv-SE" dirty="0" err="1" smtClean="0"/>
              <a:t>help</a:t>
            </a:r>
            <a:r>
              <a:rPr lang="sv-SE" dirty="0" smtClean="0"/>
              <a:t> </a:t>
            </a:r>
            <a:r>
              <a:rPr lang="sv-SE" dirty="0" err="1" smtClean="0"/>
              <a:t>them</a:t>
            </a:r>
            <a:r>
              <a:rPr lang="sv-SE" dirty="0" smtClean="0"/>
              <a:t> </a:t>
            </a:r>
            <a:r>
              <a:rPr lang="sv-SE" dirty="0" err="1" smtClean="0"/>
              <a:t>instead</a:t>
            </a:r>
            <a:r>
              <a:rPr lang="sv-SE" dirty="0" smtClean="0"/>
              <a:t> </a:t>
            </a:r>
            <a:r>
              <a:rPr lang="sv-SE" dirty="0" err="1" smtClean="0"/>
              <a:t>they</a:t>
            </a:r>
            <a:r>
              <a:rPr lang="sv-SE" dirty="0" smtClean="0"/>
              <a:t> </a:t>
            </a:r>
            <a:r>
              <a:rPr lang="sv-SE" dirty="0" err="1" smtClean="0"/>
              <a:t>need</a:t>
            </a:r>
            <a:r>
              <a:rPr lang="sv-SE" dirty="0" smtClean="0"/>
              <a:t> to </a:t>
            </a:r>
            <a:r>
              <a:rPr lang="sv-SE" dirty="0" err="1" smtClean="0"/>
              <a:t>perform</a:t>
            </a:r>
            <a:r>
              <a:rPr lang="sv-SE" dirty="0" smtClean="0"/>
              <a:t> tasks that </a:t>
            </a:r>
            <a:r>
              <a:rPr lang="sv-SE" dirty="0" err="1" smtClean="0"/>
              <a:t>enable</a:t>
            </a:r>
            <a:r>
              <a:rPr lang="sv-SE" dirty="0" smtClean="0"/>
              <a:t> </a:t>
            </a:r>
            <a:r>
              <a:rPr lang="sv-SE" dirty="0" err="1" smtClean="0"/>
              <a:t>them</a:t>
            </a:r>
            <a:r>
              <a:rPr lang="sv-SE" dirty="0" smtClean="0"/>
              <a:t> to </a:t>
            </a:r>
            <a:r>
              <a:rPr lang="sv-SE" dirty="0" err="1" smtClean="0"/>
              <a:t>select</a:t>
            </a:r>
            <a:r>
              <a:rPr lang="sv-SE" dirty="0" smtClean="0"/>
              <a:t> features to focus on and </a:t>
            </a:r>
            <a:r>
              <a:rPr lang="sv-SE" dirty="0" err="1" smtClean="0"/>
              <a:t>we</a:t>
            </a:r>
            <a:r>
              <a:rPr lang="sv-SE" baseline="0" dirty="0" smtClean="0"/>
              <a:t> as </a:t>
            </a:r>
            <a:r>
              <a:rPr lang="sv-SE" baseline="0" dirty="0" err="1" smtClean="0"/>
              <a:t>teachers</a:t>
            </a:r>
            <a:r>
              <a:rPr lang="sv-SE" baseline="0" dirty="0" smtClean="0"/>
              <a:t> </a:t>
            </a:r>
            <a:r>
              <a:rPr lang="sv-SE" baseline="0" dirty="0" err="1" smtClean="0"/>
              <a:t>feel</a:t>
            </a:r>
            <a:r>
              <a:rPr lang="sv-SE" baseline="0" dirty="0" smtClean="0"/>
              <a:t> </a:t>
            </a:r>
            <a:r>
              <a:rPr lang="sv-SE" baseline="0" dirty="0" err="1" smtClean="0"/>
              <a:t>we</a:t>
            </a:r>
            <a:r>
              <a:rPr lang="sv-SE" baseline="0" dirty="0" smtClean="0"/>
              <a:t> </a:t>
            </a:r>
            <a:r>
              <a:rPr lang="sv-SE" baseline="0" dirty="0" err="1" smtClean="0"/>
              <a:t>need</a:t>
            </a:r>
            <a:r>
              <a:rPr lang="sv-SE" baseline="0" dirty="0" smtClean="0"/>
              <a:t> </a:t>
            </a:r>
            <a:r>
              <a:rPr lang="sv-SE" baseline="0" dirty="0" err="1" smtClean="0"/>
              <a:t>to</a:t>
            </a:r>
            <a:r>
              <a:rPr lang="sv-SE" dirty="0" smtClean="0"/>
              <a:t> </a:t>
            </a:r>
            <a:r>
              <a:rPr lang="sv-SE" dirty="0" err="1" smtClean="0"/>
              <a:t>initaite</a:t>
            </a:r>
            <a:r>
              <a:rPr lang="sv-SE" dirty="0" smtClean="0"/>
              <a:t> a </a:t>
            </a:r>
            <a:r>
              <a:rPr lang="sv-SE" dirty="0" err="1" smtClean="0"/>
              <a:t>dialogue</a:t>
            </a:r>
            <a:r>
              <a:rPr lang="sv-SE" dirty="0" smtClean="0"/>
              <a:t> </a:t>
            </a:r>
            <a:r>
              <a:rPr lang="sv-SE" dirty="0" err="1" smtClean="0"/>
              <a:t>about</a:t>
            </a:r>
            <a:r>
              <a:rPr lang="sv-SE" dirty="0" smtClean="0"/>
              <a:t> </a:t>
            </a:r>
            <a:r>
              <a:rPr lang="sv-SE" dirty="0" err="1" smtClean="0"/>
              <a:t>how</a:t>
            </a:r>
            <a:r>
              <a:rPr lang="sv-SE" dirty="0" smtClean="0"/>
              <a:t> </a:t>
            </a:r>
            <a:r>
              <a:rPr lang="sv-SE" dirty="0" err="1" smtClean="0"/>
              <a:t>they</a:t>
            </a:r>
            <a:r>
              <a:rPr lang="sv-SE" dirty="0" smtClean="0"/>
              <a:t> </a:t>
            </a:r>
            <a:r>
              <a:rPr lang="sv-SE" dirty="0" err="1" smtClean="0"/>
              <a:t>used</a:t>
            </a:r>
            <a:r>
              <a:rPr lang="sv-SE" dirty="0" smtClean="0"/>
              <a:t> the </a:t>
            </a:r>
            <a:r>
              <a:rPr lang="sv-SE" dirty="0" err="1" smtClean="0"/>
              <a:t>language</a:t>
            </a:r>
            <a:r>
              <a:rPr lang="sv-SE" dirty="0" smtClean="0"/>
              <a:t>.</a:t>
            </a:r>
          </a:p>
          <a:p>
            <a:pPr eaLnBrk="1" hangingPunct="1"/>
            <a:r>
              <a:rPr lang="sv-SE" dirty="0" smtClean="0"/>
              <a:t>It is </a:t>
            </a:r>
            <a:r>
              <a:rPr lang="sv-SE" dirty="0" err="1" smtClean="0"/>
              <a:t>through</a:t>
            </a:r>
            <a:r>
              <a:rPr lang="sv-SE" dirty="0" smtClean="0"/>
              <a:t> </a:t>
            </a:r>
            <a:r>
              <a:rPr lang="sv-SE" dirty="0" err="1" smtClean="0"/>
              <a:t>dialogue</a:t>
            </a:r>
            <a:r>
              <a:rPr lang="sv-SE" dirty="0" smtClean="0"/>
              <a:t> with a </a:t>
            </a:r>
            <a:r>
              <a:rPr lang="sv-SE" dirty="0" err="1" smtClean="0"/>
              <a:t>professional</a:t>
            </a:r>
            <a:r>
              <a:rPr lang="sv-SE" dirty="0" smtClean="0"/>
              <a:t> </a:t>
            </a:r>
            <a:r>
              <a:rPr lang="sv-SE" dirty="0" err="1" smtClean="0"/>
              <a:t>language</a:t>
            </a:r>
            <a:r>
              <a:rPr lang="sv-SE" dirty="0" smtClean="0"/>
              <a:t> </a:t>
            </a:r>
            <a:r>
              <a:rPr lang="sv-SE" dirty="0" err="1" smtClean="0"/>
              <a:t>teacher</a:t>
            </a:r>
            <a:r>
              <a:rPr lang="sv-SE" dirty="0" smtClean="0"/>
              <a:t> that that is </a:t>
            </a:r>
            <a:r>
              <a:rPr lang="sv-SE" dirty="0" err="1" smtClean="0"/>
              <a:t>acheived</a:t>
            </a:r>
            <a:r>
              <a:rPr lang="sv-SE" dirty="0" smtClean="0"/>
              <a:t>. </a:t>
            </a:r>
            <a:r>
              <a:rPr lang="sv-SE" dirty="0" err="1" smtClean="0"/>
              <a:t>Interestingly</a:t>
            </a:r>
            <a:r>
              <a:rPr lang="sv-SE" dirty="0" smtClean="0"/>
              <a:t> students </a:t>
            </a:r>
            <a:r>
              <a:rPr lang="sv-SE" dirty="0" err="1" smtClean="0"/>
              <a:t>value</a:t>
            </a:r>
            <a:r>
              <a:rPr lang="sv-SE" dirty="0" smtClean="0"/>
              <a:t> the </a:t>
            </a:r>
            <a:r>
              <a:rPr lang="sv-SE" dirty="0" err="1" smtClean="0"/>
              <a:t>dialogue</a:t>
            </a:r>
            <a:r>
              <a:rPr lang="sv-SE" dirty="0" smtClean="0"/>
              <a:t> with the </a:t>
            </a:r>
            <a:r>
              <a:rPr lang="sv-SE" dirty="0" err="1" smtClean="0"/>
              <a:t>teacher</a:t>
            </a:r>
            <a:r>
              <a:rPr lang="sv-SE" dirty="0" smtClean="0"/>
              <a:t> </a:t>
            </a:r>
            <a:r>
              <a:rPr lang="sv-SE" dirty="0" err="1" smtClean="0"/>
              <a:t>much</a:t>
            </a:r>
            <a:r>
              <a:rPr lang="sv-SE" dirty="0" smtClean="0"/>
              <a:t> </a:t>
            </a:r>
            <a:r>
              <a:rPr lang="sv-SE" dirty="0" err="1" smtClean="0"/>
              <a:t>more</a:t>
            </a:r>
            <a:r>
              <a:rPr lang="sv-SE" dirty="0" smtClean="0"/>
              <a:t> </a:t>
            </a:r>
            <a:r>
              <a:rPr lang="sv-SE" dirty="0" err="1" smtClean="0"/>
              <a:t>highly</a:t>
            </a:r>
            <a:r>
              <a:rPr lang="sv-SE" dirty="0" smtClean="0"/>
              <a:t> </a:t>
            </a:r>
            <a:r>
              <a:rPr lang="sv-SE" dirty="0" err="1" smtClean="0"/>
              <a:t>than</a:t>
            </a:r>
            <a:r>
              <a:rPr lang="sv-SE" dirty="0" smtClean="0"/>
              <a:t> with that </a:t>
            </a:r>
            <a:r>
              <a:rPr lang="sv-SE" dirty="0" err="1" smtClean="0"/>
              <a:t>other</a:t>
            </a:r>
            <a:r>
              <a:rPr lang="sv-SE" dirty="0" smtClean="0"/>
              <a:t> students, in </a:t>
            </a:r>
            <a:r>
              <a:rPr lang="sv-SE" dirty="0" err="1" smtClean="0"/>
              <a:t>other</a:t>
            </a:r>
            <a:r>
              <a:rPr lang="sv-SE" dirty="0" smtClean="0"/>
              <a:t> </a:t>
            </a:r>
            <a:r>
              <a:rPr lang="sv-SE" dirty="0" err="1" smtClean="0"/>
              <a:t>words</a:t>
            </a:r>
            <a:r>
              <a:rPr lang="sv-SE" dirty="0" smtClean="0"/>
              <a:t> </a:t>
            </a:r>
            <a:r>
              <a:rPr lang="sv-SE" dirty="0" err="1" smtClean="0"/>
              <a:t>teacher</a:t>
            </a:r>
            <a:r>
              <a:rPr lang="sv-SE" dirty="0" smtClean="0"/>
              <a:t> led </a:t>
            </a:r>
            <a:r>
              <a:rPr lang="sv-SE" dirty="0" err="1" smtClean="0"/>
              <a:t>discourse</a:t>
            </a:r>
            <a:r>
              <a:rPr lang="sv-SE" dirty="0" smtClean="0"/>
              <a:t> is a </a:t>
            </a:r>
            <a:r>
              <a:rPr lang="sv-SE" dirty="0" err="1" smtClean="0"/>
              <a:t>critical</a:t>
            </a:r>
            <a:r>
              <a:rPr lang="sv-SE" dirty="0" smtClean="0"/>
              <a:t> </a:t>
            </a:r>
            <a:r>
              <a:rPr lang="sv-SE" dirty="0" err="1" smtClean="0"/>
              <a:t>aspect</a:t>
            </a:r>
            <a:r>
              <a:rPr lang="sv-SE" dirty="0" smtClean="0"/>
              <a:t> of the </a:t>
            </a:r>
            <a:r>
              <a:rPr lang="sv-SE" dirty="0" err="1" smtClean="0"/>
              <a:t>learning</a:t>
            </a:r>
            <a:r>
              <a:rPr lang="sv-SE" dirty="0" smtClean="0"/>
              <a:t> process for students </a:t>
            </a:r>
            <a:r>
              <a:rPr lang="sv-SE" dirty="0" err="1" smtClean="0"/>
              <a:t>despite</a:t>
            </a:r>
            <a:r>
              <a:rPr lang="sv-SE" dirty="0" smtClean="0"/>
              <a:t> </a:t>
            </a:r>
            <a:r>
              <a:rPr lang="sv-SE" dirty="0" err="1" smtClean="0"/>
              <a:t>teachers</a:t>
            </a:r>
            <a:r>
              <a:rPr lang="sv-SE" dirty="0" smtClean="0"/>
              <a:t> reservations </a:t>
            </a:r>
            <a:r>
              <a:rPr lang="sv-SE" dirty="0" err="1" smtClean="0"/>
              <a:t>about</a:t>
            </a:r>
            <a:r>
              <a:rPr lang="sv-SE" dirty="0" smtClean="0"/>
              <a:t> </a:t>
            </a:r>
            <a:r>
              <a:rPr lang="sv-SE" dirty="0" err="1" smtClean="0"/>
              <a:t>discussing</a:t>
            </a:r>
            <a:r>
              <a:rPr lang="sv-SE" dirty="0" smtClean="0"/>
              <a:t> </a:t>
            </a:r>
            <a:r>
              <a:rPr lang="sv-SE" dirty="0" err="1" smtClean="0"/>
              <a:t>language</a:t>
            </a:r>
            <a:r>
              <a:rPr lang="sv-SE" dirty="0" smtClean="0"/>
              <a:t> </a:t>
            </a:r>
            <a:r>
              <a:rPr lang="sv-SE" dirty="0" err="1" smtClean="0"/>
              <a:t>explicitly</a:t>
            </a:r>
            <a:r>
              <a:rPr lang="sv-SE" dirty="0" smtClean="0"/>
              <a:t> with students. It is </a:t>
            </a:r>
            <a:r>
              <a:rPr lang="sv-SE" dirty="0" err="1" smtClean="0"/>
              <a:t>also</a:t>
            </a:r>
            <a:r>
              <a:rPr lang="sv-SE" dirty="0" smtClean="0"/>
              <a:t> the </a:t>
            </a:r>
            <a:r>
              <a:rPr lang="sv-SE" dirty="0" err="1" smtClean="0"/>
              <a:t>case</a:t>
            </a:r>
            <a:r>
              <a:rPr lang="sv-SE" dirty="0" smtClean="0"/>
              <a:t> that at </a:t>
            </a:r>
            <a:r>
              <a:rPr lang="sv-SE" dirty="0" err="1" smtClean="0"/>
              <a:t>these</a:t>
            </a:r>
            <a:r>
              <a:rPr lang="sv-SE" dirty="0" smtClean="0"/>
              <a:t> </a:t>
            </a:r>
            <a:r>
              <a:rPr lang="sv-SE" dirty="0" err="1" smtClean="0"/>
              <a:t>levels</a:t>
            </a:r>
            <a:r>
              <a:rPr lang="sv-SE" dirty="0" smtClean="0"/>
              <a:t> </a:t>
            </a:r>
            <a:r>
              <a:rPr lang="sv-SE" dirty="0" err="1" smtClean="0"/>
              <a:t>individual</a:t>
            </a:r>
            <a:r>
              <a:rPr lang="sv-SE" dirty="0" smtClean="0"/>
              <a:t> </a:t>
            </a:r>
            <a:r>
              <a:rPr lang="sv-SE" dirty="0" err="1" smtClean="0"/>
              <a:t>learner</a:t>
            </a:r>
            <a:r>
              <a:rPr lang="sv-SE" dirty="0" smtClean="0"/>
              <a:t> </a:t>
            </a:r>
            <a:r>
              <a:rPr lang="sv-SE" dirty="0" err="1" smtClean="0"/>
              <a:t>differences</a:t>
            </a:r>
            <a:r>
              <a:rPr lang="sv-SE" dirty="0" smtClean="0"/>
              <a:t> </a:t>
            </a:r>
            <a:r>
              <a:rPr lang="sv-SE" dirty="0" err="1" smtClean="0"/>
              <a:t>have</a:t>
            </a:r>
            <a:r>
              <a:rPr lang="sv-SE" dirty="0" smtClean="0"/>
              <a:t> a </a:t>
            </a:r>
            <a:r>
              <a:rPr lang="sv-SE" dirty="0" err="1" smtClean="0"/>
              <a:t>greater</a:t>
            </a:r>
            <a:r>
              <a:rPr lang="sv-SE" dirty="0" smtClean="0"/>
              <a:t> </a:t>
            </a:r>
            <a:r>
              <a:rPr lang="sv-SE" dirty="0" err="1" smtClean="0"/>
              <a:t>role</a:t>
            </a:r>
            <a:r>
              <a:rPr lang="sv-SE" dirty="0" smtClean="0"/>
              <a:t> to play in the </a:t>
            </a:r>
            <a:r>
              <a:rPr lang="sv-SE" dirty="0" err="1" smtClean="0"/>
              <a:t>dialogue</a:t>
            </a:r>
            <a:r>
              <a:rPr lang="sv-SE" dirty="0" smtClean="0"/>
              <a:t> </a:t>
            </a:r>
            <a:r>
              <a:rPr lang="sv-SE" dirty="0" err="1" smtClean="0"/>
              <a:t>we</a:t>
            </a:r>
            <a:r>
              <a:rPr lang="sv-SE" dirty="0" smtClean="0"/>
              <a:t> </a:t>
            </a:r>
            <a:r>
              <a:rPr lang="sv-SE" dirty="0" err="1" smtClean="0"/>
              <a:t>have</a:t>
            </a:r>
            <a:r>
              <a:rPr lang="sv-SE" dirty="0" smtClean="0"/>
              <a:t> with students as </a:t>
            </a:r>
            <a:r>
              <a:rPr lang="sv-SE" dirty="0" err="1" smtClean="0"/>
              <a:t>they</a:t>
            </a:r>
            <a:r>
              <a:rPr lang="sv-SE" dirty="0" smtClean="0"/>
              <a:t> </a:t>
            </a:r>
            <a:r>
              <a:rPr lang="sv-SE" dirty="0" err="1" smtClean="0"/>
              <a:t>have</a:t>
            </a:r>
            <a:r>
              <a:rPr lang="sv-SE" dirty="0" smtClean="0"/>
              <a:t> </a:t>
            </a:r>
            <a:r>
              <a:rPr lang="sv-SE" dirty="0" err="1" smtClean="0"/>
              <a:t>much</a:t>
            </a:r>
            <a:r>
              <a:rPr lang="sv-SE" dirty="0" smtClean="0"/>
              <a:t> to </a:t>
            </a:r>
            <a:r>
              <a:rPr lang="sv-SE" dirty="0" err="1" smtClean="0"/>
              <a:t>contribute</a:t>
            </a:r>
            <a:r>
              <a:rPr lang="sv-SE" dirty="0" smtClean="0"/>
              <a:t> to </a:t>
            </a:r>
            <a:r>
              <a:rPr lang="sv-SE" dirty="0" err="1" smtClean="0"/>
              <a:t>each</a:t>
            </a:r>
            <a:r>
              <a:rPr lang="sv-SE" dirty="0" smtClean="0"/>
              <a:t> </a:t>
            </a:r>
            <a:r>
              <a:rPr lang="sv-SE" dirty="0" err="1" smtClean="0"/>
              <a:t>other’s</a:t>
            </a:r>
            <a:r>
              <a:rPr lang="sv-SE" dirty="0" smtClean="0"/>
              <a:t> </a:t>
            </a:r>
            <a:r>
              <a:rPr lang="sv-SE" dirty="0" err="1" smtClean="0"/>
              <a:t>development</a:t>
            </a:r>
            <a:r>
              <a:rPr lang="sv-SE" dirty="0" smtClean="0"/>
              <a:t> </a:t>
            </a:r>
            <a:r>
              <a:rPr lang="sv-SE" dirty="0" err="1" smtClean="0"/>
              <a:t>within</a:t>
            </a:r>
            <a:r>
              <a:rPr lang="sv-SE" dirty="0" smtClean="0"/>
              <a:t> the </a:t>
            </a:r>
            <a:r>
              <a:rPr lang="sv-SE" dirty="0" err="1" smtClean="0"/>
              <a:t>classroom</a:t>
            </a:r>
            <a:r>
              <a:rPr lang="sv-SE" dirty="0" smtClean="0"/>
              <a:t> </a:t>
            </a:r>
            <a:r>
              <a:rPr lang="sv-SE" dirty="0" err="1" smtClean="0"/>
              <a:t>collaborative</a:t>
            </a:r>
            <a:r>
              <a:rPr lang="sv-SE" dirty="0" smtClean="0"/>
              <a:t> </a:t>
            </a:r>
            <a:r>
              <a:rPr lang="sv-SE" dirty="0" err="1" smtClean="0"/>
              <a:t>dialogue</a:t>
            </a:r>
            <a:r>
              <a:rPr lang="sv-SE" dirty="0" smtClean="0"/>
              <a:t>.</a:t>
            </a:r>
          </a:p>
          <a:p>
            <a:pPr eaLnBrk="1" hangingPunct="1"/>
            <a:endParaRPr lang="sv-SE" dirty="0" smtClean="0"/>
          </a:p>
        </p:txBody>
      </p:sp>
      <p:sp>
        <p:nvSpPr>
          <p:cNvPr id="25604"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970258-4A7E-46D4-9554-0B2CCECE836D}" type="slidenum">
              <a:rPr lang="sv-SE" smtClean="0"/>
              <a:pPr/>
              <a:t>8</a:t>
            </a:fld>
            <a:endParaRPr lang="sv-S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7651"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a:p>
            <a:pPr eaLnBrk="1" hangingPunct="1"/>
            <a:endParaRPr lang="en-US" dirty="0" smtClean="0"/>
          </a:p>
          <a:p>
            <a:pPr eaLnBrk="1" hangingPunct="1"/>
            <a:r>
              <a:rPr lang="en-US" dirty="0" smtClean="0"/>
              <a:t>According to </a:t>
            </a:r>
            <a:r>
              <a:rPr lang="en-US" dirty="0" err="1" smtClean="0"/>
              <a:t>Källkvist</a:t>
            </a:r>
            <a:r>
              <a:rPr lang="en-US" dirty="0" smtClean="0"/>
              <a:t> the Swedish researcher - </a:t>
            </a:r>
            <a:r>
              <a:rPr lang="en-US" dirty="0" err="1" smtClean="0"/>
              <a:t>languaging</a:t>
            </a:r>
            <a:r>
              <a:rPr lang="en-US" dirty="0" smtClean="0"/>
              <a:t> is the use of language to discuss various aspects of language use, for example, whether a word or expression is formally correct and stylistically appropriate, has translation equivalence and is idiomatic, and so on, a description she takes from Swain </a:t>
            </a:r>
            <a:r>
              <a:rPr lang="sv-SE" dirty="0" smtClean="0"/>
              <a:t>(cf., </a:t>
            </a:r>
            <a:r>
              <a:rPr lang="sv-SE" dirty="0" err="1" smtClean="0"/>
              <a:t>e.g</a:t>
            </a:r>
            <a:r>
              <a:rPr lang="sv-SE" dirty="0" smtClean="0"/>
              <a:t>., </a:t>
            </a:r>
            <a:r>
              <a:rPr lang="sv-SE" dirty="0" err="1" smtClean="0"/>
              <a:t>Swain</a:t>
            </a:r>
            <a:r>
              <a:rPr lang="sv-SE" dirty="0" smtClean="0"/>
              <a:t>, 2006). </a:t>
            </a:r>
            <a:r>
              <a:rPr lang="sv-SE" dirty="0" err="1" smtClean="0"/>
              <a:t>Rather</a:t>
            </a:r>
            <a:r>
              <a:rPr lang="sv-SE" dirty="0" smtClean="0"/>
              <a:t> </a:t>
            </a:r>
            <a:r>
              <a:rPr lang="sv-SE" dirty="0" err="1" smtClean="0"/>
              <a:t>than</a:t>
            </a:r>
            <a:r>
              <a:rPr lang="sv-SE" dirty="0" smtClean="0"/>
              <a:t> ”</a:t>
            </a:r>
            <a:r>
              <a:rPr lang="sv-SE" dirty="0" err="1" smtClean="0"/>
              <a:t>rules</a:t>
            </a:r>
            <a:r>
              <a:rPr lang="sv-SE" dirty="0" smtClean="0"/>
              <a:t>”.</a:t>
            </a:r>
          </a:p>
          <a:p>
            <a:pPr eaLnBrk="1" hangingPunct="1"/>
            <a:endParaRPr lang="sv-SE" dirty="0" smtClean="0"/>
          </a:p>
          <a:p>
            <a:pPr eaLnBrk="1" hangingPunct="1"/>
            <a:r>
              <a:rPr lang="sv-SE" dirty="0" err="1" smtClean="0"/>
              <a:t>We</a:t>
            </a:r>
            <a:r>
              <a:rPr lang="sv-SE" dirty="0" smtClean="0"/>
              <a:t> </a:t>
            </a:r>
            <a:r>
              <a:rPr lang="sv-SE" dirty="0" err="1" smtClean="0"/>
              <a:t>will</a:t>
            </a:r>
            <a:r>
              <a:rPr lang="sv-SE" dirty="0" smtClean="0"/>
              <a:t> show an </a:t>
            </a:r>
            <a:r>
              <a:rPr lang="sv-SE" dirty="0" err="1" smtClean="0"/>
              <a:t>example</a:t>
            </a:r>
            <a:r>
              <a:rPr lang="sv-SE" dirty="0" smtClean="0"/>
              <a:t> of this at a later </a:t>
            </a:r>
            <a:r>
              <a:rPr lang="sv-SE" dirty="0" err="1" smtClean="0"/>
              <a:t>stage</a:t>
            </a:r>
            <a:r>
              <a:rPr lang="sv-SE" dirty="0" smtClean="0"/>
              <a:t>.</a:t>
            </a:r>
          </a:p>
        </p:txBody>
      </p:sp>
      <p:sp>
        <p:nvSpPr>
          <p:cNvPr id="27652"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64F73AE-3F34-4F5D-AA40-3393A7604A75}" type="slidenum">
              <a:rPr lang="sv-SE" smtClean="0"/>
              <a:pPr/>
              <a:t>9</a:t>
            </a:fld>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Ref idx="1002">
        <a:schemeClr val="bg2"/>
      </p:bgRef>
    </p:bg>
    <p:spTree>
      <p:nvGrpSpPr>
        <p:cNvPr id="1" name=""/>
        <p:cNvGrpSpPr/>
        <p:nvPr/>
      </p:nvGrpSpPr>
      <p:grpSpPr>
        <a:xfrm>
          <a:off x="0" y="0"/>
          <a:ext cx="0" cy="0"/>
          <a:chOff x="0" y="0"/>
          <a:chExt cx="0" cy="0"/>
        </a:xfrm>
      </p:grpSpPr>
      <p:sp>
        <p:nvSpPr>
          <p:cNvPr id="9" name="Rubrik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sv-SE" smtClean="0"/>
              <a:t>Klicka här för att ändra format</a:t>
            </a:r>
            <a:endParaRPr lang="en-US"/>
          </a:p>
        </p:txBody>
      </p:sp>
      <p:sp>
        <p:nvSpPr>
          <p:cNvPr id="17" name="Underrubrik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v-SE" smtClean="0"/>
              <a:t>Klicka här för att ändra format på underrubrik i bakgrunden</a:t>
            </a:r>
            <a:endParaRPr lang="en-US"/>
          </a:p>
        </p:txBody>
      </p:sp>
      <p:sp>
        <p:nvSpPr>
          <p:cNvPr id="4" name="Platshållare för datum 29"/>
          <p:cNvSpPr>
            <a:spLocks noGrp="1"/>
          </p:cNvSpPr>
          <p:nvPr>
            <p:ph type="dt" sz="half" idx="10"/>
          </p:nvPr>
        </p:nvSpPr>
        <p:spPr/>
        <p:txBody>
          <a:bodyPr/>
          <a:lstStyle>
            <a:lvl1pPr>
              <a:defRPr/>
            </a:lvl1pPr>
          </a:lstStyle>
          <a:p>
            <a:pPr>
              <a:defRPr/>
            </a:pPr>
            <a:endParaRPr lang="en-GB"/>
          </a:p>
        </p:txBody>
      </p:sp>
      <p:sp>
        <p:nvSpPr>
          <p:cNvPr id="5" name="Platshållare för sidfot 18"/>
          <p:cNvSpPr>
            <a:spLocks noGrp="1"/>
          </p:cNvSpPr>
          <p:nvPr>
            <p:ph type="ftr" sz="quarter" idx="11"/>
          </p:nvPr>
        </p:nvSpPr>
        <p:spPr/>
        <p:txBody>
          <a:bodyPr/>
          <a:lstStyle>
            <a:lvl1pPr>
              <a:defRPr/>
            </a:lvl1pPr>
          </a:lstStyle>
          <a:p>
            <a:pPr>
              <a:defRPr/>
            </a:pPr>
            <a:endParaRPr lang="en-GB"/>
          </a:p>
        </p:txBody>
      </p:sp>
      <p:sp>
        <p:nvSpPr>
          <p:cNvPr id="6" name="Platshållare för bildnummer 26"/>
          <p:cNvSpPr>
            <a:spLocks noGrp="1"/>
          </p:cNvSpPr>
          <p:nvPr>
            <p:ph type="sldNum" sz="quarter" idx="12"/>
          </p:nvPr>
        </p:nvSpPr>
        <p:spPr/>
        <p:txBody>
          <a:bodyPr/>
          <a:lstStyle>
            <a:lvl1pPr>
              <a:defRPr/>
            </a:lvl1pPr>
          </a:lstStyle>
          <a:p>
            <a:pPr>
              <a:defRPr/>
            </a:pPr>
            <a:fld id="{E318ABE1-A2A5-420C-ACA8-6EC6FAC2D587}"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9"/>
          <p:cNvSpPr>
            <a:spLocks noGrp="1"/>
          </p:cNvSpPr>
          <p:nvPr>
            <p:ph type="dt" sz="half" idx="10"/>
          </p:nvPr>
        </p:nvSpPr>
        <p:spPr/>
        <p:txBody>
          <a:bodyPr/>
          <a:lstStyle>
            <a:lvl1pPr>
              <a:defRPr/>
            </a:lvl1pPr>
          </a:lstStyle>
          <a:p>
            <a:pPr>
              <a:defRPr/>
            </a:pPr>
            <a:endParaRPr lang="en-GB"/>
          </a:p>
        </p:txBody>
      </p:sp>
      <p:sp>
        <p:nvSpPr>
          <p:cNvPr id="5" name="Platshållare för sidfot 21"/>
          <p:cNvSpPr>
            <a:spLocks noGrp="1"/>
          </p:cNvSpPr>
          <p:nvPr>
            <p:ph type="ftr" sz="quarter" idx="11"/>
          </p:nvPr>
        </p:nvSpPr>
        <p:spPr/>
        <p:txBody>
          <a:bodyPr/>
          <a:lstStyle>
            <a:lvl1pPr>
              <a:defRPr/>
            </a:lvl1pPr>
          </a:lstStyle>
          <a:p>
            <a:pPr>
              <a:defRPr/>
            </a:pPr>
            <a:endParaRPr lang="en-GB"/>
          </a:p>
        </p:txBody>
      </p:sp>
      <p:sp>
        <p:nvSpPr>
          <p:cNvPr id="6" name="Platshållare för bildnummer 17"/>
          <p:cNvSpPr>
            <a:spLocks noGrp="1"/>
          </p:cNvSpPr>
          <p:nvPr>
            <p:ph type="sldNum" sz="quarter" idx="12"/>
          </p:nvPr>
        </p:nvSpPr>
        <p:spPr/>
        <p:txBody>
          <a:bodyPr/>
          <a:lstStyle>
            <a:lvl1pPr>
              <a:defRPr/>
            </a:lvl1pPr>
          </a:lstStyle>
          <a:p>
            <a:pPr>
              <a:defRPr/>
            </a:pPr>
            <a:fld id="{7B07DDFF-6BBB-469A-B6F7-44A204AA4EC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914401"/>
            <a:ext cx="2057400" cy="5211763"/>
          </a:xfrm>
        </p:spPr>
        <p:txBody>
          <a:bodyPr vert="eaVert"/>
          <a:lstStyle/>
          <a:p>
            <a:r>
              <a:rPr lang="sv-SE" smtClean="0"/>
              <a:t>Klicka här för att ändra format</a:t>
            </a:r>
            <a:endParaRPr lang="en-US"/>
          </a:p>
        </p:txBody>
      </p:sp>
      <p:sp>
        <p:nvSpPr>
          <p:cNvPr id="3" name="Platshållare för lodrät text 2"/>
          <p:cNvSpPr>
            <a:spLocks noGrp="1"/>
          </p:cNvSpPr>
          <p:nvPr>
            <p:ph type="body" orient="vert" idx="1"/>
          </p:nvPr>
        </p:nvSpPr>
        <p:spPr>
          <a:xfrm>
            <a:off x="457200" y="914401"/>
            <a:ext cx="6019800" cy="5211763"/>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9"/>
          <p:cNvSpPr>
            <a:spLocks noGrp="1"/>
          </p:cNvSpPr>
          <p:nvPr>
            <p:ph type="dt" sz="half" idx="10"/>
          </p:nvPr>
        </p:nvSpPr>
        <p:spPr/>
        <p:txBody>
          <a:bodyPr/>
          <a:lstStyle>
            <a:lvl1pPr>
              <a:defRPr/>
            </a:lvl1pPr>
          </a:lstStyle>
          <a:p>
            <a:pPr>
              <a:defRPr/>
            </a:pPr>
            <a:endParaRPr lang="en-GB"/>
          </a:p>
        </p:txBody>
      </p:sp>
      <p:sp>
        <p:nvSpPr>
          <p:cNvPr id="5" name="Platshållare för sidfot 21"/>
          <p:cNvSpPr>
            <a:spLocks noGrp="1"/>
          </p:cNvSpPr>
          <p:nvPr>
            <p:ph type="ftr" sz="quarter" idx="11"/>
          </p:nvPr>
        </p:nvSpPr>
        <p:spPr/>
        <p:txBody>
          <a:bodyPr/>
          <a:lstStyle>
            <a:lvl1pPr>
              <a:defRPr/>
            </a:lvl1pPr>
          </a:lstStyle>
          <a:p>
            <a:pPr>
              <a:defRPr/>
            </a:pPr>
            <a:endParaRPr lang="en-GB"/>
          </a:p>
        </p:txBody>
      </p:sp>
      <p:sp>
        <p:nvSpPr>
          <p:cNvPr id="6" name="Platshållare för bildnummer 17"/>
          <p:cNvSpPr>
            <a:spLocks noGrp="1"/>
          </p:cNvSpPr>
          <p:nvPr>
            <p:ph type="sldNum" sz="quarter" idx="12"/>
          </p:nvPr>
        </p:nvSpPr>
        <p:spPr/>
        <p:txBody>
          <a:bodyPr/>
          <a:lstStyle>
            <a:lvl1pPr>
              <a:defRPr/>
            </a:lvl1pPr>
          </a:lstStyle>
          <a:p>
            <a:pPr>
              <a:defRPr/>
            </a:pPr>
            <a:fld id="{7C4F0840-CBF9-49E8-A035-B243FB0D0D64}"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9"/>
          <p:cNvSpPr>
            <a:spLocks noGrp="1"/>
          </p:cNvSpPr>
          <p:nvPr>
            <p:ph type="dt" sz="half" idx="10"/>
          </p:nvPr>
        </p:nvSpPr>
        <p:spPr/>
        <p:txBody>
          <a:bodyPr/>
          <a:lstStyle>
            <a:lvl1pPr>
              <a:defRPr/>
            </a:lvl1pPr>
          </a:lstStyle>
          <a:p>
            <a:pPr>
              <a:defRPr/>
            </a:pPr>
            <a:endParaRPr lang="en-GB"/>
          </a:p>
        </p:txBody>
      </p:sp>
      <p:sp>
        <p:nvSpPr>
          <p:cNvPr id="5" name="Platshållare för sidfot 21"/>
          <p:cNvSpPr>
            <a:spLocks noGrp="1"/>
          </p:cNvSpPr>
          <p:nvPr>
            <p:ph type="ftr" sz="quarter" idx="11"/>
          </p:nvPr>
        </p:nvSpPr>
        <p:spPr/>
        <p:txBody>
          <a:bodyPr/>
          <a:lstStyle>
            <a:lvl1pPr>
              <a:defRPr/>
            </a:lvl1pPr>
          </a:lstStyle>
          <a:p>
            <a:pPr>
              <a:defRPr/>
            </a:pPr>
            <a:endParaRPr lang="en-GB"/>
          </a:p>
        </p:txBody>
      </p:sp>
      <p:sp>
        <p:nvSpPr>
          <p:cNvPr id="6" name="Platshållare för bildnummer 17"/>
          <p:cNvSpPr>
            <a:spLocks noGrp="1"/>
          </p:cNvSpPr>
          <p:nvPr>
            <p:ph type="sldNum" sz="quarter" idx="12"/>
          </p:nvPr>
        </p:nvSpPr>
        <p:spPr/>
        <p:txBody>
          <a:bodyPr/>
          <a:lstStyle>
            <a:lvl1pPr>
              <a:defRPr/>
            </a:lvl1pPr>
          </a:lstStyle>
          <a:p>
            <a:pPr>
              <a:defRPr/>
            </a:pPr>
            <a:fld id="{42FBB9B6-C773-4C34-8915-D381610805F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sv-SE" smtClean="0"/>
              <a:t>Klicka här för att ändra format</a:t>
            </a:r>
            <a:endParaRPr lang="en-US"/>
          </a:p>
        </p:txBody>
      </p:sp>
      <p:sp>
        <p:nvSpPr>
          <p:cNvPr id="3" name="Platshållare för tex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endParaRPr lang="en-GB"/>
          </a:p>
        </p:txBody>
      </p:sp>
      <p:sp>
        <p:nvSpPr>
          <p:cNvPr id="5" name="Platshållare för sidfot 4"/>
          <p:cNvSpPr>
            <a:spLocks noGrp="1"/>
          </p:cNvSpPr>
          <p:nvPr>
            <p:ph type="ftr" sz="quarter" idx="11"/>
          </p:nvPr>
        </p:nvSpPr>
        <p:spPr/>
        <p:txBody>
          <a:bodyPr/>
          <a:lstStyle>
            <a:lvl1pPr>
              <a:defRPr/>
            </a:lvl1pPr>
          </a:lstStyle>
          <a:p>
            <a:pPr>
              <a:defRPr/>
            </a:pPr>
            <a:endParaRPr lang="en-GB"/>
          </a:p>
        </p:txBody>
      </p:sp>
      <p:sp>
        <p:nvSpPr>
          <p:cNvPr id="6" name="Platshållare för bildnummer 5"/>
          <p:cNvSpPr>
            <a:spLocks noGrp="1"/>
          </p:cNvSpPr>
          <p:nvPr>
            <p:ph type="sldNum" sz="quarter" idx="12"/>
          </p:nvPr>
        </p:nvSpPr>
        <p:spPr/>
        <p:txBody>
          <a:bodyPr/>
          <a:lstStyle>
            <a:lvl1pPr>
              <a:defRPr/>
            </a:lvl1pPr>
          </a:lstStyle>
          <a:p>
            <a:pPr>
              <a:defRPr/>
            </a:pPr>
            <a:fld id="{2D707165-9779-4021-B54E-9E305754B41F}"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a:lstStyle/>
          <a:p>
            <a:r>
              <a:rPr lang="sv-SE" smtClean="0"/>
              <a:t>Klicka här för att ändra format</a:t>
            </a:r>
            <a:endParaRPr lang="en-US"/>
          </a:p>
        </p:txBody>
      </p:sp>
      <p:sp>
        <p:nvSpPr>
          <p:cNvPr id="3" name="Platshållare för innehåll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innehåll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9"/>
          <p:cNvSpPr>
            <a:spLocks noGrp="1"/>
          </p:cNvSpPr>
          <p:nvPr>
            <p:ph type="dt" sz="half" idx="10"/>
          </p:nvPr>
        </p:nvSpPr>
        <p:spPr/>
        <p:txBody>
          <a:bodyPr/>
          <a:lstStyle>
            <a:lvl1pPr>
              <a:defRPr/>
            </a:lvl1pPr>
          </a:lstStyle>
          <a:p>
            <a:pPr>
              <a:defRPr/>
            </a:pPr>
            <a:endParaRPr lang="en-GB"/>
          </a:p>
        </p:txBody>
      </p:sp>
      <p:sp>
        <p:nvSpPr>
          <p:cNvPr id="6" name="Platshållare för sidfot 21"/>
          <p:cNvSpPr>
            <a:spLocks noGrp="1"/>
          </p:cNvSpPr>
          <p:nvPr>
            <p:ph type="ftr" sz="quarter" idx="11"/>
          </p:nvPr>
        </p:nvSpPr>
        <p:spPr/>
        <p:txBody>
          <a:bodyPr/>
          <a:lstStyle>
            <a:lvl1pPr>
              <a:defRPr/>
            </a:lvl1pPr>
          </a:lstStyle>
          <a:p>
            <a:pPr>
              <a:defRPr/>
            </a:pPr>
            <a:endParaRPr lang="en-GB"/>
          </a:p>
        </p:txBody>
      </p:sp>
      <p:sp>
        <p:nvSpPr>
          <p:cNvPr id="7" name="Platshållare för bildnummer 17"/>
          <p:cNvSpPr>
            <a:spLocks noGrp="1"/>
          </p:cNvSpPr>
          <p:nvPr>
            <p:ph type="sldNum" sz="quarter" idx="12"/>
          </p:nvPr>
        </p:nvSpPr>
        <p:spPr/>
        <p:txBody>
          <a:bodyPr/>
          <a:lstStyle>
            <a:lvl1pPr>
              <a:defRPr/>
            </a:lvl1pPr>
          </a:lstStyle>
          <a:p>
            <a:pPr>
              <a:defRPr/>
            </a:pPr>
            <a:fld id="{24563866-FDCB-4889-93A2-AD9C187B376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a:lstStyle>
            <a:lvl1pPr>
              <a:defRPr/>
            </a:lvl1pPr>
          </a:lstStyle>
          <a:p>
            <a:r>
              <a:rPr lang="sv-SE" smtClean="0"/>
              <a:t>Klicka här för att ändra format</a:t>
            </a:r>
            <a:endParaRPr lang="en-US"/>
          </a:p>
        </p:txBody>
      </p:sp>
      <p:sp>
        <p:nvSpPr>
          <p:cNvPr id="3" name="Platshållare för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v-SE" smtClean="0"/>
              <a:t>Klicka här för att ändra format på bakgrundstexten</a:t>
            </a:r>
          </a:p>
        </p:txBody>
      </p:sp>
      <p:sp>
        <p:nvSpPr>
          <p:cNvPr id="4" name="Platshållare för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v-SE" smtClean="0"/>
              <a:t>Klicka här för att ändra format på bakgrundstexten</a:t>
            </a:r>
          </a:p>
        </p:txBody>
      </p:sp>
      <p:sp>
        <p:nvSpPr>
          <p:cNvPr id="5" name="Platshållare för innehåll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innehåll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Platshållare för datum 9"/>
          <p:cNvSpPr>
            <a:spLocks noGrp="1"/>
          </p:cNvSpPr>
          <p:nvPr>
            <p:ph type="dt" sz="half" idx="10"/>
          </p:nvPr>
        </p:nvSpPr>
        <p:spPr/>
        <p:txBody>
          <a:bodyPr/>
          <a:lstStyle>
            <a:lvl1pPr>
              <a:defRPr/>
            </a:lvl1pPr>
          </a:lstStyle>
          <a:p>
            <a:pPr>
              <a:defRPr/>
            </a:pPr>
            <a:endParaRPr lang="en-GB"/>
          </a:p>
        </p:txBody>
      </p:sp>
      <p:sp>
        <p:nvSpPr>
          <p:cNvPr id="8" name="Platshållare för sidfot 21"/>
          <p:cNvSpPr>
            <a:spLocks noGrp="1"/>
          </p:cNvSpPr>
          <p:nvPr>
            <p:ph type="ftr" sz="quarter" idx="11"/>
          </p:nvPr>
        </p:nvSpPr>
        <p:spPr/>
        <p:txBody>
          <a:bodyPr/>
          <a:lstStyle>
            <a:lvl1pPr>
              <a:defRPr/>
            </a:lvl1pPr>
          </a:lstStyle>
          <a:p>
            <a:pPr>
              <a:defRPr/>
            </a:pPr>
            <a:endParaRPr lang="en-GB"/>
          </a:p>
        </p:txBody>
      </p:sp>
      <p:sp>
        <p:nvSpPr>
          <p:cNvPr id="9" name="Platshållare för bildnummer 17"/>
          <p:cNvSpPr>
            <a:spLocks noGrp="1"/>
          </p:cNvSpPr>
          <p:nvPr>
            <p:ph type="sldNum" sz="quarter" idx="12"/>
          </p:nvPr>
        </p:nvSpPr>
        <p:spPr/>
        <p:txBody>
          <a:bodyPr/>
          <a:lstStyle>
            <a:lvl1pPr>
              <a:defRPr/>
            </a:lvl1pPr>
          </a:lstStyle>
          <a:p>
            <a:pPr>
              <a:defRPr/>
            </a:pPr>
            <a:fld id="{853F4168-EDBF-488A-A216-0975CD2C148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sv-SE" smtClean="0"/>
              <a:t>Klicka här för att ändra format</a:t>
            </a:r>
            <a:endParaRPr lang="en-US"/>
          </a:p>
        </p:txBody>
      </p:sp>
      <p:sp>
        <p:nvSpPr>
          <p:cNvPr id="3" name="Platshållare för datum 9"/>
          <p:cNvSpPr>
            <a:spLocks noGrp="1"/>
          </p:cNvSpPr>
          <p:nvPr>
            <p:ph type="dt" sz="half" idx="10"/>
          </p:nvPr>
        </p:nvSpPr>
        <p:spPr/>
        <p:txBody>
          <a:bodyPr/>
          <a:lstStyle>
            <a:lvl1pPr>
              <a:defRPr/>
            </a:lvl1pPr>
          </a:lstStyle>
          <a:p>
            <a:pPr>
              <a:defRPr/>
            </a:pPr>
            <a:endParaRPr lang="en-GB"/>
          </a:p>
        </p:txBody>
      </p:sp>
      <p:sp>
        <p:nvSpPr>
          <p:cNvPr id="4" name="Platshållare för sidfot 21"/>
          <p:cNvSpPr>
            <a:spLocks noGrp="1"/>
          </p:cNvSpPr>
          <p:nvPr>
            <p:ph type="ftr" sz="quarter" idx="11"/>
          </p:nvPr>
        </p:nvSpPr>
        <p:spPr/>
        <p:txBody>
          <a:bodyPr/>
          <a:lstStyle>
            <a:lvl1pPr>
              <a:defRPr/>
            </a:lvl1pPr>
          </a:lstStyle>
          <a:p>
            <a:pPr>
              <a:defRPr/>
            </a:pPr>
            <a:endParaRPr lang="en-GB"/>
          </a:p>
        </p:txBody>
      </p:sp>
      <p:sp>
        <p:nvSpPr>
          <p:cNvPr id="5" name="Platshållare för bildnummer 17"/>
          <p:cNvSpPr>
            <a:spLocks noGrp="1"/>
          </p:cNvSpPr>
          <p:nvPr>
            <p:ph type="sldNum" sz="quarter" idx="12"/>
          </p:nvPr>
        </p:nvSpPr>
        <p:spPr/>
        <p:txBody>
          <a:bodyPr/>
          <a:lstStyle>
            <a:lvl1pPr>
              <a:defRPr/>
            </a:lvl1pPr>
          </a:lstStyle>
          <a:p>
            <a:pPr>
              <a:defRPr/>
            </a:pPr>
            <a:fld id="{A0EBC053-535F-46A2-BCE2-E690EB68BAE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9"/>
          <p:cNvSpPr>
            <a:spLocks noGrp="1"/>
          </p:cNvSpPr>
          <p:nvPr>
            <p:ph type="dt" sz="half" idx="10"/>
          </p:nvPr>
        </p:nvSpPr>
        <p:spPr/>
        <p:txBody>
          <a:bodyPr/>
          <a:lstStyle>
            <a:lvl1pPr>
              <a:defRPr/>
            </a:lvl1pPr>
          </a:lstStyle>
          <a:p>
            <a:pPr>
              <a:defRPr/>
            </a:pPr>
            <a:endParaRPr lang="en-GB"/>
          </a:p>
        </p:txBody>
      </p:sp>
      <p:sp>
        <p:nvSpPr>
          <p:cNvPr id="3" name="Platshållare för sidfot 21"/>
          <p:cNvSpPr>
            <a:spLocks noGrp="1"/>
          </p:cNvSpPr>
          <p:nvPr>
            <p:ph type="ftr" sz="quarter" idx="11"/>
          </p:nvPr>
        </p:nvSpPr>
        <p:spPr/>
        <p:txBody>
          <a:bodyPr/>
          <a:lstStyle>
            <a:lvl1pPr>
              <a:defRPr/>
            </a:lvl1pPr>
          </a:lstStyle>
          <a:p>
            <a:pPr>
              <a:defRPr/>
            </a:pPr>
            <a:endParaRPr lang="en-GB"/>
          </a:p>
        </p:txBody>
      </p:sp>
      <p:sp>
        <p:nvSpPr>
          <p:cNvPr id="4" name="Platshållare för bildnummer 17"/>
          <p:cNvSpPr>
            <a:spLocks noGrp="1"/>
          </p:cNvSpPr>
          <p:nvPr>
            <p:ph type="sldNum" sz="quarter" idx="12"/>
          </p:nvPr>
        </p:nvSpPr>
        <p:spPr/>
        <p:txBody>
          <a:bodyPr/>
          <a:lstStyle>
            <a:lvl1pPr>
              <a:defRPr/>
            </a:lvl1pPr>
          </a:lstStyle>
          <a:p>
            <a:pPr>
              <a:defRPr/>
            </a:pPr>
            <a:fld id="{97B65A18-71C5-454D-97EF-640073461A2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sv-SE" smtClean="0"/>
              <a:t>Klicka här för att ändra format</a:t>
            </a:r>
            <a:endParaRPr lang="en-US"/>
          </a:p>
        </p:txBody>
      </p:sp>
      <p:sp>
        <p:nvSpPr>
          <p:cNvPr id="3" name="Platshållare för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sv-SE" smtClean="0"/>
              <a:t>Klicka här för att ändra format på bakgrundstexten</a:t>
            </a:r>
          </a:p>
        </p:txBody>
      </p:sp>
      <p:sp>
        <p:nvSpPr>
          <p:cNvPr id="4" name="Platshållare för innehåll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9"/>
          <p:cNvSpPr>
            <a:spLocks noGrp="1"/>
          </p:cNvSpPr>
          <p:nvPr>
            <p:ph type="dt" sz="half" idx="10"/>
          </p:nvPr>
        </p:nvSpPr>
        <p:spPr/>
        <p:txBody>
          <a:bodyPr/>
          <a:lstStyle>
            <a:lvl1pPr>
              <a:defRPr/>
            </a:lvl1pPr>
          </a:lstStyle>
          <a:p>
            <a:pPr>
              <a:defRPr/>
            </a:pPr>
            <a:endParaRPr lang="en-GB"/>
          </a:p>
        </p:txBody>
      </p:sp>
      <p:sp>
        <p:nvSpPr>
          <p:cNvPr id="6" name="Platshållare för sidfot 21"/>
          <p:cNvSpPr>
            <a:spLocks noGrp="1"/>
          </p:cNvSpPr>
          <p:nvPr>
            <p:ph type="ftr" sz="quarter" idx="11"/>
          </p:nvPr>
        </p:nvSpPr>
        <p:spPr/>
        <p:txBody>
          <a:bodyPr/>
          <a:lstStyle>
            <a:lvl1pPr>
              <a:defRPr/>
            </a:lvl1pPr>
          </a:lstStyle>
          <a:p>
            <a:pPr>
              <a:defRPr/>
            </a:pPr>
            <a:endParaRPr lang="en-GB"/>
          </a:p>
        </p:txBody>
      </p:sp>
      <p:sp>
        <p:nvSpPr>
          <p:cNvPr id="7" name="Platshållare för bildnummer 17"/>
          <p:cNvSpPr>
            <a:spLocks noGrp="1"/>
          </p:cNvSpPr>
          <p:nvPr>
            <p:ph type="sldNum" sz="quarter" idx="12"/>
          </p:nvPr>
        </p:nvSpPr>
        <p:spPr/>
        <p:txBody>
          <a:bodyPr/>
          <a:lstStyle>
            <a:lvl1pPr>
              <a:defRPr/>
            </a:lvl1pPr>
          </a:lstStyle>
          <a:p>
            <a:pPr>
              <a:defRPr/>
            </a:pPr>
            <a:fld id="{A9A7C080-101C-46CF-8E3B-389FEE764B7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5" name="Rektangel med klippt och rundat hör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ätvinklig triangel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ihandsfigur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ihandsfigur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Rubrik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sv-SE" smtClean="0"/>
              <a:t>Klicka här för att ändra format</a:t>
            </a:r>
            <a:endParaRPr lang="en-US"/>
          </a:p>
        </p:txBody>
      </p:sp>
      <p:sp>
        <p:nvSpPr>
          <p:cNvPr id="4" name="Platshållare för tex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sv-SE" smtClean="0"/>
              <a:t>Klicka här för att ändra format på bakgrundstexten</a:t>
            </a:r>
          </a:p>
        </p:txBody>
      </p:sp>
      <p:sp>
        <p:nvSpPr>
          <p:cNvPr id="3" name="Platshållare för bild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sv-SE" noProof="0" smtClean="0"/>
              <a:t>Klicka på ikonen för att lägga till en bild</a:t>
            </a:r>
            <a:endParaRPr lang="en-US" noProof="0" dirty="0"/>
          </a:p>
        </p:txBody>
      </p:sp>
      <p:sp>
        <p:nvSpPr>
          <p:cNvPr id="9" name="Platshållare för datum 4"/>
          <p:cNvSpPr>
            <a:spLocks noGrp="1"/>
          </p:cNvSpPr>
          <p:nvPr>
            <p:ph type="dt" sz="half" idx="10"/>
          </p:nvPr>
        </p:nvSpPr>
        <p:spPr/>
        <p:txBody>
          <a:bodyPr/>
          <a:lstStyle>
            <a:lvl1pPr>
              <a:defRPr/>
            </a:lvl1pPr>
          </a:lstStyle>
          <a:p>
            <a:pPr>
              <a:defRPr/>
            </a:pPr>
            <a:endParaRPr lang="en-GB"/>
          </a:p>
        </p:txBody>
      </p:sp>
      <p:sp>
        <p:nvSpPr>
          <p:cNvPr id="10" name="Platshållare för sidfot 5"/>
          <p:cNvSpPr>
            <a:spLocks noGrp="1"/>
          </p:cNvSpPr>
          <p:nvPr>
            <p:ph type="ftr" sz="quarter" idx="11"/>
          </p:nvPr>
        </p:nvSpPr>
        <p:spPr/>
        <p:txBody>
          <a:bodyPr/>
          <a:lstStyle>
            <a:lvl1pPr>
              <a:defRPr/>
            </a:lvl1pPr>
          </a:lstStyle>
          <a:p>
            <a:pPr>
              <a:defRPr/>
            </a:pPr>
            <a:endParaRPr lang="en-GB"/>
          </a:p>
        </p:txBody>
      </p:sp>
      <p:sp>
        <p:nvSpPr>
          <p:cNvPr id="11" name="Platshållare för bildnummer 6"/>
          <p:cNvSpPr>
            <a:spLocks noGrp="1"/>
          </p:cNvSpPr>
          <p:nvPr>
            <p:ph type="sldNum" sz="quarter" idx="12"/>
          </p:nvPr>
        </p:nvSpPr>
        <p:spPr>
          <a:xfrm>
            <a:off x="8077200" y="6356350"/>
            <a:ext cx="609600" cy="365125"/>
          </a:xfrm>
        </p:spPr>
        <p:txBody>
          <a:bodyPr/>
          <a:lstStyle>
            <a:lvl1pPr>
              <a:defRPr/>
            </a:lvl1pPr>
          </a:lstStyle>
          <a:p>
            <a:pPr>
              <a:defRPr/>
            </a:pPr>
            <a:fld id="{861AC192-01D6-45B4-A210-2E94E3673D1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ihandsfigur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ihandsfigur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Platshållare för rubrik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sv-SE" smtClean="0"/>
              <a:t>Klicka här för att ändra format</a:t>
            </a:r>
            <a:endParaRPr lang="en-US" smtClean="0"/>
          </a:p>
        </p:txBody>
      </p:sp>
      <p:sp>
        <p:nvSpPr>
          <p:cNvPr id="1029" name="Platshållare för tex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smtClean="0"/>
          </a:p>
        </p:txBody>
      </p:sp>
      <p:sp>
        <p:nvSpPr>
          <p:cNvPr id="10" name="Platshållare fö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Platshållare för sidfo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Platshållare för bild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6AE8E2BF-EAB8-4335-A101-063DDDE84F11}" type="slidenum">
              <a:rPr lang="en-GB"/>
              <a:pPr>
                <a:defRPr/>
              </a:pPr>
              <a:t>‹#›</a:t>
            </a:fld>
            <a:endParaRPr lang="en-GB"/>
          </a:p>
        </p:txBody>
      </p:sp>
      <p:grpSp>
        <p:nvGrpSpPr>
          <p:cNvPr id="1033" name="Grupp 1"/>
          <p:cNvGrpSpPr>
            <a:grpSpLocks/>
          </p:cNvGrpSpPr>
          <p:nvPr/>
        </p:nvGrpSpPr>
        <p:grpSpPr bwMode="auto">
          <a:xfrm>
            <a:off x="-19050" y="203200"/>
            <a:ext cx="9180513" cy="647700"/>
            <a:chOff x="-19045" y="216550"/>
            <a:chExt cx="9180548" cy="649224"/>
          </a:xfrm>
        </p:grpSpPr>
        <p:sp>
          <p:nvSpPr>
            <p:cNvPr id="12" name="Frihandsfigu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ihandsfigu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96" r:id="rId1"/>
    <p:sldLayoutId id="2147483988" r:id="rId2"/>
    <p:sldLayoutId id="2147483997" r:id="rId3"/>
    <p:sldLayoutId id="2147483989" r:id="rId4"/>
    <p:sldLayoutId id="2147483990" r:id="rId5"/>
    <p:sldLayoutId id="2147483991" r:id="rId6"/>
    <p:sldLayoutId id="2147483992" r:id="rId7"/>
    <p:sldLayoutId id="2147483993" r:id="rId8"/>
    <p:sldLayoutId id="2147483998" r:id="rId9"/>
    <p:sldLayoutId id="2147483994" r:id="rId10"/>
    <p:sldLayoutId id="214748399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1371600"/>
            <a:ext cx="7851648" cy="212940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r>
              <a:rPr lang="en-US" sz="3400" dirty="0" smtClean="0"/>
              <a:t>Responding to </a:t>
            </a:r>
            <a:r>
              <a:rPr lang="en-US" sz="3400" dirty="0" smtClean="0"/>
              <a:t>C</a:t>
            </a:r>
            <a:r>
              <a:rPr lang="en-US" sz="3400" dirty="0" smtClean="0"/>
              <a:t>omplex </a:t>
            </a:r>
            <a:r>
              <a:rPr lang="en-US" sz="3400" dirty="0"/>
              <a:t>A</a:t>
            </a:r>
            <a:r>
              <a:rPr lang="en-US" sz="3400" dirty="0" smtClean="0"/>
              <a:t>dvanced </a:t>
            </a:r>
            <a:r>
              <a:rPr lang="en-US" sz="3400" dirty="0" smtClean="0"/>
              <a:t>		 Teaching </a:t>
            </a:r>
            <a:r>
              <a:rPr lang="en-US" sz="3400" dirty="0" smtClean="0"/>
              <a:t>Environments </a:t>
            </a:r>
            <a:r>
              <a:rPr lang="en-US" sz="3400" dirty="0" smtClean="0"/>
              <a:t>at the SNDC</a:t>
            </a:r>
            <a:endParaRPr lang="en-GB" sz="2000" dirty="0" smtClean="0"/>
          </a:p>
        </p:txBody>
      </p:sp>
      <p:sp>
        <p:nvSpPr>
          <p:cNvPr id="5123" name="Rectangle 3"/>
          <p:cNvSpPr>
            <a:spLocks noGrp="1" noChangeArrowheads="1"/>
          </p:cNvSpPr>
          <p:nvPr>
            <p:ph type="subTitle" idx="1"/>
          </p:nvPr>
        </p:nvSpPr>
        <p:spPr>
          <a:xfrm>
            <a:off x="533400" y="3228975"/>
            <a:ext cx="7854950" cy="1752600"/>
          </a:xfrm>
        </p:spPr>
        <p:txBody>
          <a:bodyPr/>
          <a:lstStyle/>
          <a:p>
            <a:pPr marR="0" eaLnBrk="1" hangingPunct="1"/>
            <a:endParaRPr lang="en-US" sz="2000" dirty="0" smtClean="0"/>
          </a:p>
          <a:p>
            <a:pPr marR="0" eaLnBrk="1" hangingPunct="1"/>
            <a:r>
              <a:rPr lang="en-US" sz="2000" dirty="0" smtClean="0"/>
              <a:t>Annette Nolan &amp; Keith Farr </a:t>
            </a:r>
          </a:p>
          <a:p>
            <a:pPr marR="0" eaLnBrk="1" hangingPunct="1"/>
            <a:r>
              <a:rPr lang="en-US" sz="2000" dirty="0" smtClean="0"/>
              <a:t>The Swedish National </a:t>
            </a:r>
            <a:r>
              <a:rPr lang="en-US" sz="2000" dirty="0" err="1" smtClean="0"/>
              <a:t>Defence</a:t>
            </a:r>
            <a:r>
              <a:rPr lang="en-US" sz="2000" dirty="0" smtClean="0"/>
              <a:t> College</a:t>
            </a:r>
            <a:endParaRPr lang="en-GB" sz="2000" dirty="0" smtClean="0"/>
          </a:p>
        </p:txBody>
      </p:sp>
      <p:pic>
        <p:nvPicPr>
          <p:cNvPr id="5124" name="Picture 4" descr="FHS_cmyklogo_25mm"/>
          <p:cNvPicPr>
            <a:picLocks noChangeAspect="1" noChangeArrowheads="1"/>
          </p:cNvPicPr>
          <p:nvPr/>
        </p:nvPicPr>
        <p:blipFill>
          <a:blip r:embed="rId3"/>
          <a:srcRect/>
          <a:stretch>
            <a:fillRect/>
          </a:stretch>
        </p:blipFill>
        <p:spPr bwMode="auto">
          <a:xfrm>
            <a:off x="785813" y="342900"/>
            <a:ext cx="1373187" cy="1543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ubrik 1"/>
          <p:cNvSpPr>
            <a:spLocks noGrp="1"/>
          </p:cNvSpPr>
          <p:nvPr>
            <p:ph type="title"/>
          </p:nvPr>
        </p:nvSpPr>
        <p:spPr/>
        <p:txBody>
          <a:bodyPr/>
          <a:lstStyle/>
          <a:p>
            <a:r>
              <a:rPr lang="sv-SE" sz="3200" smtClean="0"/>
              <a:t>Under our teaching circumstances (limited time for output) we focus mainly on</a:t>
            </a:r>
          </a:p>
        </p:txBody>
      </p:sp>
      <p:sp>
        <p:nvSpPr>
          <p:cNvPr id="11267" name="Platshållare för innehåll 2"/>
          <p:cNvSpPr>
            <a:spLocks noGrp="1"/>
          </p:cNvSpPr>
          <p:nvPr>
            <p:ph idx="1"/>
          </p:nvPr>
        </p:nvSpPr>
        <p:spPr/>
        <p:txBody>
          <a:bodyPr/>
          <a:lstStyle/>
          <a:p>
            <a:pPr marL="0" indent="0">
              <a:buFont typeface="Wingdings 2" pitchFamily="18" charset="2"/>
              <a:buNone/>
              <a:defRPr/>
            </a:pPr>
            <a:r>
              <a:rPr lang="en-US" b="1" dirty="0" smtClean="0"/>
              <a:t>1. </a:t>
            </a:r>
            <a:r>
              <a:rPr lang="en-US" dirty="0" smtClean="0"/>
              <a:t>building a rich repertoire of formulaic expressions and a rule-based competence</a:t>
            </a:r>
            <a:endParaRPr lang="sv-SE" dirty="0" smtClean="0"/>
          </a:p>
          <a:p>
            <a:pPr marL="0" indent="0">
              <a:buFont typeface="Wingdings 2" pitchFamily="18" charset="2"/>
              <a:buNone/>
              <a:defRPr/>
            </a:pPr>
            <a:r>
              <a:rPr lang="en-US" dirty="0" smtClean="0"/>
              <a:t>4. attending to developing implicit knowledge of the second language while not neglecting explicit knowledge</a:t>
            </a:r>
            <a:endParaRPr lang="sv-SE" dirty="0" smtClean="0"/>
          </a:p>
          <a:p>
            <a:pPr marL="0" indent="0">
              <a:buFont typeface="Wingdings 2" pitchFamily="18" charset="2"/>
              <a:buNone/>
              <a:defRPr/>
            </a:pPr>
            <a:r>
              <a:rPr lang="en-US" dirty="0" smtClean="0"/>
              <a:t>7. creating as many opportunities for </a:t>
            </a:r>
            <a:r>
              <a:rPr lang="en-US" i="1" dirty="0" smtClean="0"/>
              <a:t>output</a:t>
            </a:r>
            <a:r>
              <a:rPr lang="en-US" dirty="0" smtClean="0"/>
              <a:t> as possible</a:t>
            </a:r>
            <a:endParaRPr lang="sv-SE" dirty="0" smtClean="0"/>
          </a:p>
          <a:p>
            <a:pPr marL="0" indent="0">
              <a:buFont typeface="Wingdings 2" pitchFamily="18" charset="2"/>
              <a:buNone/>
              <a:defRPr/>
            </a:pPr>
            <a:r>
              <a:rPr lang="en-US" dirty="0" smtClean="0"/>
              <a:t>8. giving the students as many opportunities to interact in the second language as possible</a:t>
            </a:r>
            <a:endParaRPr lang="sv-SE" dirty="0" smtClean="0"/>
          </a:p>
          <a:p>
            <a:pPr>
              <a:defRPr/>
            </a:pPr>
            <a:endParaRPr lang="sv-S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2000"/>
                                        <p:tgtEl>
                                          <p:spTgt spid="11267">
                                            <p:txEl>
                                              <p:pRg st="0" end="0"/>
                                            </p:txEl>
                                          </p:spTgt>
                                        </p:tgtEl>
                                      </p:cBhvr>
                                    </p:animEffect>
                                    <p:anim calcmode="lin" valueType="num">
                                      <p:cBhvr>
                                        <p:cTn id="8" dur="2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2000"/>
                                        <p:tgtEl>
                                          <p:spTgt spid="11267">
                                            <p:txEl>
                                              <p:pRg st="1" end="1"/>
                                            </p:txEl>
                                          </p:spTgt>
                                        </p:tgtEl>
                                      </p:cBhvr>
                                    </p:animEffect>
                                    <p:anim calcmode="lin" valueType="num">
                                      <p:cBhvr>
                                        <p:cTn id="15" dur="2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animEffect transition="in" filter="fade">
                                      <p:cBhvr>
                                        <p:cTn id="21" dur="2000"/>
                                        <p:tgtEl>
                                          <p:spTgt spid="11267">
                                            <p:txEl>
                                              <p:pRg st="2" end="2"/>
                                            </p:txEl>
                                          </p:spTgt>
                                        </p:tgtEl>
                                      </p:cBhvr>
                                    </p:animEffect>
                                    <p:anim calcmode="lin" valueType="num">
                                      <p:cBhvr>
                                        <p:cTn id="22" dur="2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267">
                                            <p:txEl>
                                              <p:pRg st="3" end="3"/>
                                            </p:txEl>
                                          </p:spTgt>
                                        </p:tgtEl>
                                        <p:attrNameLst>
                                          <p:attrName>style.visibility</p:attrName>
                                        </p:attrNameLst>
                                      </p:cBhvr>
                                      <p:to>
                                        <p:strVal val="visible"/>
                                      </p:to>
                                    </p:set>
                                    <p:animEffect transition="in" filter="fade">
                                      <p:cBhvr>
                                        <p:cTn id="28" dur="2000"/>
                                        <p:tgtEl>
                                          <p:spTgt spid="11267">
                                            <p:txEl>
                                              <p:pRg st="3" end="3"/>
                                            </p:txEl>
                                          </p:spTgt>
                                        </p:tgtEl>
                                      </p:cBhvr>
                                    </p:animEffect>
                                    <p:anim calcmode="lin" valueType="num">
                                      <p:cBhvr>
                                        <p:cTn id="29" dur="2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0" dur="2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ubrik 1"/>
          <p:cNvSpPr>
            <a:spLocks noGrp="1"/>
          </p:cNvSpPr>
          <p:nvPr>
            <p:ph type="title"/>
          </p:nvPr>
        </p:nvSpPr>
        <p:spPr/>
        <p:txBody>
          <a:bodyPr/>
          <a:lstStyle/>
          <a:p>
            <a:r>
              <a:rPr lang="sv-SE" smtClean="0"/>
              <a:t>Bialystok analysis and control</a:t>
            </a:r>
          </a:p>
        </p:txBody>
      </p:sp>
      <p:sp>
        <p:nvSpPr>
          <p:cNvPr id="13315" name="Platshållare för innehåll 2"/>
          <p:cNvSpPr>
            <a:spLocks noGrp="1"/>
          </p:cNvSpPr>
          <p:nvPr>
            <p:ph idx="1"/>
          </p:nvPr>
        </p:nvSpPr>
        <p:spPr/>
        <p:txBody>
          <a:bodyPr/>
          <a:lstStyle/>
          <a:p>
            <a:pPr>
              <a:defRPr/>
            </a:pPr>
            <a:r>
              <a:rPr lang="en-US" i="1" dirty="0"/>
              <a:t>A</a:t>
            </a:r>
            <a:r>
              <a:rPr lang="en-US" i="1" dirty="0" smtClean="0"/>
              <a:t>nalysis </a:t>
            </a:r>
            <a:r>
              <a:rPr lang="en-US" dirty="0" smtClean="0"/>
              <a:t>equates broadly with </a:t>
            </a:r>
            <a:r>
              <a:rPr lang="en-US" dirty="0"/>
              <a:t>explicit knowledge about how particular language features can be </a:t>
            </a:r>
            <a:r>
              <a:rPr lang="en-US" dirty="0" smtClean="0"/>
              <a:t>applied;</a:t>
            </a:r>
          </a:p>
          <a:p>
            <a:pPr marL="0" indent="0">
              <a:buNone/>
              <a:defRPr/>
            </a:pPr>
            <a:endParaRPr lang="en-US" dirty="0" smtClean="0"/>
          </a:p>
          <a:p>
            <a:pPr>
              <a:defRPr/>
            </a:pPr>
            <a:r>
              <a:rPr lang="en-US" i="1" dirty="0" smtClean="0"/>
              <a:t>Control </a:t>
            </a:r>
            <a:r>
              <a:rPr lang="en-US" i="1" dirty="0"/>
              <a:t>is the process of selective attention that is carried out in real time. Because cognition originates in mental representation, then there must be a means of focusing attention on the specific representation, or aspect of a representation relevant to a particular </a:t>
            </a:r>
            <a:r>
              <a:rPr lang="en-US" i="1" dirty="0" smtClean="0"/>
              <a:t>purpose.</a:t>
            </a:r>
            <a:endParaRPr lang="sv-SE" dirty="0"/>
          </a:p>
          <a:p>
            <a:pPr marL="0" indent="0">
              <a:buFont typeface="Wingdings 2" pitchFamily="18" charset="2"/>
              <a:buNone/>
              <a:defRPr/>
            </a:pPr>
            <a:r>
              <a:rPr lang="sv-SE" dirty="0"/>
              <a:t>	</a:t>
            </a:r>
            <a:r>
              <a:rPr lang="sv-SE" dirty="0" smtClean="0"/>
              <a:t>	</a:t>
            </a:r>
            <a:r>
              <a:rPr lang="en-US" dirty="0" err="1" smtClean="0"/>
              <a:t>Bialystock</a:t>
            </a:r>
            <a:r>
              <a:rPr lang="en-US" dirty="0" smtClean="0"/>
              <a:t> </a:t>
            </a:r>
            <a:r>
              <a:rPr lang="en-US" dirty="0"/>
              <a:t>1994 p. 160</a:t>
            </a:r>
            <a:endParaRPr lang="sv-SE" dirty="0"/>
          </a:p>
          <a:p>
            <a:pPr>
              <a:defRPr/>
            </a:pPr>
            <a:endParaRPr lang="sv-SE"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mtClean="0"/>
              <a:t>(Student) Agency</a:t>
            </a:r>
          </a:p>
        </p:txBody>
      </p:sp>
      <p:sp>
        <p:nvSpPr>
          <p:cNvPr id="7171" name="Rectangle 3"/>
          <p:cNvSpPr>
            <a:spLocks noGrp="1" noChangeArrowheads="1"/>
          </p:cNvSpPr>
          <p:nvPr>
            <p:ph idx="1"/>
          </p:nvPr>
        </p:nvSpPr>
        <p:spPr/>
        <p:txBody>
          <a:bodyPr>
            <a:normAutofit/>
          </a:bodyPr>
          <a:lstStyle/>
          <a:p>
            <a:pPr marL="274320" indent="-274320" eaLnBrk="1" fontAlgn="auto" hangingPunct="1">
              <a:lnSpc>
                <a:spcPct val="90000"/>
              </a:lnSpc>
              <a:spcAft>
                <a:spcPts val="0"/>
              </a:spcAft>
              <a:buClr>
                <a:schemeClr val="accent3"/>
              </a:buClr>
              <a:buFont typeface="Wingdings 2"/>
              <a:buChar char=""/>
              <a:defRPr/>
            </a:pPr>
            <a:endParaRPr lang="en-GB" sz="2000" dirty="0" smtClean="0"/>
          </a:p>
          <a:p>
            <a:pPr marL="0" indent="0">
              <a:buFont typeface="Wingdings 2" pitchFamily="18" charset="2"/>
              <a:buNone/>
              <a:defRPr/>
            </a:pPr>
            <a:r>
              <a:rPr lang="en-US" dirty="0"/>
              <a:t>Agency </a:t>
            </a:r>
            <a:r>
              <a:rPr lang="en-US" dirty="0" smtClean="0"/>
              <a:t>- after </a:t>
            </a:r>
            <a:r>
              <a:rPr lang="en-US" dirty="0" err="1"/>
              <a:t>Vygotsky</a:t>
            </a:r>
            <a:r>
              <a:rPr lang="en-US" dirty="0"/>
              <a:t>, Dewey, van </a:t>
            </a:r>
            <a:r>
              <a:rPr lang="en-US" dirty="0" err="1" smtClean="0"/>
              <a:t>Lier</a:t>
            </a:r>
            <a:endParaRPr lang="sv-SE" dirty="0"/>
          </a:p>
          <a:p>
            <a:pPr marL="0" indent="0">
              <a:buFont typeface="Wingdings 2" pitchFamily="18" charset="2"/>
              <a:buNone/>
              <a:defRPr/>
            </a:pPr>
            <a:endParaRPr lang="sv-SE" dirty="0"/>
          </a:p>
          <a:p>
            <a:pPr marL="0" indent="0">
              <a:buFont typeface="Wingdings 2" pitchFamily="18" charset="2"/>
              <a:buNone/>
              <a:defRPr/>
            </a:pPr>
            <a:r>
              <a:rPr lang="en-US" dirty="0"/>
              <a:t>Learning depends on the activity and the initiative of the learner, more so than on any “inputs” that are transmitted to the learner by a teacher or a </a:t>
            </a:r>
            <a:r>
              <a:rPr lang="en-US" dirty="0" smtClean="0"/>
              <a:t>textbook</a:t>
            </a:r>
          </a:p>
          <a:p>
            <a:pPr marL="0" indent="0">
              <a:buFont typeface="Wingdings 2" pitchFamily="18" charset="2"/>
              <a:buNone/>
              <a:defRPr/>
            </a:pPr>
            <a:endParaRPr lang="sv-SE" dirty="0"/>
          </a:p>
          <a:p>
            <a:pPr marL="0" indent="0">
              <a:buFont typeface="Wingdings 2" pitchFamily="18" charset="2"/>
              <a:buNone/>
              <a:defRPr/>
            </a:pPr>
            <a:r>
              <a:rPr lang="en-US" dirty="0" smtClean="0"/>
              <a:t>Agency is  “</a:t>
            </a:r>
            <a:r>
              <a:rPr lang="en-US" dirty="0"/>
              <a:t>the </a:t>
            </a:r>
            <a:r>
              <a:rPr lang="en-US" dirty="0" err="1"/>
              <a:t>socioculturally</a:t>
            </a:r>
            <a:r>
              <a:rPr lang="en-US" dirty="0"/>
              <a:t> mediated capacity to act”</a:t>
            </a:r>
            <a:endParaRPr lang="sv-SE" dirty="0"/>
          </a:p>
          <a:p>
            <a:pPr marL="0" indent="0">
              <a:buFont typeface="Wingdings 2" pitchFamily="18" charset="2"/>
              <a:buNone/>
              <a:defRPr/>
            </a:pPr>
            <a:r>
              <a:rPr lang="en-US" dirty="0" smtClean="0"/>
              <a:t>				(</a:t>
            </a:r>
            <a:r>
              <a:rPr lang="en-US" dirty="0"/>
              <a:t>Ahearn 2001:112)</a:t>
            </a:r>
            <a:endParaRPr lang="sv-SE" dirty="0"/>
          </a:p>
          <a:p>
            <a:pPr marL="274320" indent="-274320" eaLnBrk="1" fontAlgn="auto" hangingPunct="1">
              <a:lnSpc>
                <a:spcPct val="90000"/>
              </a:lnSpc>
              <a:spcAft>
                <a:spcPts val="0"/>
              </a:spcAft>
              <a:buClr>
                <a:schemeClr val="accent3"/>
              </a:buClr>
              <a:buFont typeface="Wingdings 2"/>
              <a:buChar char=""/>
              <a:defRPr/>
            </a:pPr>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dirty="0" err="1" smtClean="0"/>
              <a:t>Example</a:t>
            </a:r>
            <a:r>
              <a:rPr lang="sv-SE" dirty="0" smtClean="0"/>
              <a:t> Task #1</a:t>
            </a:r>
            <a:endParaRPr lang="en-GB" dirty="0"/>
          </a:p>
        </p:txBody>
      </p:sp>
      <p:sp>
        <p:nvSpPr>
          <p:cNvPr id="9" name="Platshållare för innehåll 8"/>
          <p:cNvSpPr>
            <a:spLocks noGrp="1"/>
          </p:cNvSpPr>
          <p:nvPr>
            <p:ph idx="1"/>
          </p:nvPr>
        </p:nvSpPr>
        <p:spPr>
          <a:xfrm>
            <a:off x="457200" y="1935163"/>
            <a:ext cx="8229600" cy="4565671"/>
          </a:xfrm>
        </p:spPr>
        <p:txBody>
          <a:bodyPr/>
          <a:lstStyle/>
          <a:p>
            <a:r>
              <a:rPr lang="sv-SE" dirty="0" smtClean="0"/>
              <a:t>Staff Officer Course (SU)</a:t>
            </a:r>
          </a:p>
          <a:p>
            <a:pPr>
              <a:buNone/>
            </a:pPr>
            <a:endParaRPr lang="sv-SE" dirty="0" smtClean="0"/>
          </a:p>
          <a:p>
            <a:r>
              <a:rPr lang="sv-SE" dirty="0" err="1" smtClean="0"/>
              <a:t>Integrated</a:t>
            </a:r>
            <a:r>
              <a:rPr lang="sv-SE" dirty="0" smtClean="0"/>
              <a:t> with International </a:t>
            </a:r>
            <a:r>
              <a:rPr lang="sv-SE" dirty="0" err="1" smtClean="0"/>
              <a:t>Strategy</a:t>
            </a:r>
            <a:r>
              <a:rPr lang="sv-SE" dirty="0" smtClean="0"/>
              <a:t> </a:t>
            </a:r>
            <a:r>
              <a:rPr lang="sv-SE" dirty="0" err="1" smtClean="0"/>
              <a:t>course</a:t>
            </a:r>
            <a:endParaRPr lang="sv-SE" dirty="0" smtClean="0"/>
          </a:p>
          <a:p>
            <a:pPr>
              <a:buNone/>
            </a:pPr>
            <a:endParaRPr lang="sv-SE" dirty="0" smtClean="0"/>
          </a:p>
          <a:p>
            <a:r>
              <a:rPr lang="sv-SE" dirty="0" err="1" smtClean="0"/>
              <a:t>Based</a:t>
            </a:r>
            <a:r>
              <a:rPr lang="sv-SE" dirty="0" smtClean="0"/>
              <a:t> on set text in English, </a:t>
            </a:r>
            <a:r>
              <a:rPr lang="sv-SE" i="1" dirty="0" err="1" smtClean="0"/>
              <a:t>Perspectives</a:t>
            </a:r>
            <a:r>
              <a:rPr lang="sv-SE" i="1" dirty="0" smtClean="0"/>
              <a:t> on Swedish </a:t>
            </a:r>
            <a:r>
              <a:rPr lang="sv-SE" i="1" dirty="0" err="1" smtClean="0"/>
              <a:t>Foreign</a:t>
            </a:r>
            <a:r>
              <a:rPr lang="sv-SE" i="1" dirty="0" smtClean="0"/>
              <a:t> and </a:t>
            </a:r>
            <a:r>
              <a:rPr lang="sv-SE" i="1" dirty="0" err="1" smtClean="0"/>
              <a:t>Security</a:t>
            </a:r>
            <a:r>
              <a:rPr lang="sv-SE" i="1" dirty="0" smtClean="0"/>
              <a:t> Policy </a:t>
            </a:r>
            <a:r>
              <a:rPr lang="sv-SE" i="1" dirty="0" err="1" smtClean="0"/>
              <a:t>since</a:t>
            </a:r>
            <a:r>
              <a:rPr lang="sv-SE" i="1" dirty="0" smtClean="0"/>
              <a:t> the Cold </a:t>
            </a:r>
            <a:r>
              <a:rPr lang="sv-SE" i="1" dirty="0" err="1" smtClean="0"/>
              <a:t>War</a:t>
            </a:r>
            <a:endParaRPr lang="sv-SE" dirty="0" smtClean="0"/>
          </a:p>
          <a:p>
            <a:pPr>
              <a:buNone/>
            </a:pPr>
            <a:endParaRPr lang="sv-SE" dirty="0" smtClean="0"/>
          </a:p>
          <a:p>
            <a:r>
              <a:rPr lang="sv-SE" dirty="0" err="1" smtClean="0"/>
              <a:t>Functional</a:t>
            </a:r>
            <a:r>
              <a:rPr lang="sv-SE" dirty="0" smtClean="0"/>
              <a:t> </a:t>
            </a:r>
            <a:r>
              <a:rPr lang="sv-SE" dirty="0" err="1" smtClean="0"/>
              <a:t>Aim</a:t>
            </a:r>
            <a:r>
              <a:rPr lang="sv-SE" dirty="0" smtClean="0"/>
              <a:t>- </a:t>
            </a:r>
            <a:r>
              <a:rPr lang="sv-SE" dirty="0" err="1" smtClean="0"/>
              <a:t>help</a:t>
            </a:r>
            <a:r>
              <a:rPr lang="sv-SE" dirty="0" smtClean="0"/>
              <a:t> students </a:t>
            </a:r>
            <a:r>
              <a:rPr lang="sv-SE" dirty="0" err="1" smtClean="0"/>
              <a:t>use</a:t>
            </a:r>
            <a:r>
              <a:rPr lang="sv-SE" dirty="0" smtClean="0"/>
              <a:t> a </a:t>
            </a:r>
            <a:r>
              <a:rPr lang="sv-SE" dirty="0" err="1" smtClean="0"/>
              <a:t>variety</a:t>
            </a:r>
            <a:r>
              <a:rPr lang="sv-SE" dirty="0" smtClean="0"/>
              <a:t> </a:t>
            </a:r>
            <a:r>
              <a:rPr lang="sv-SE" dirty="0" err="1" smtClean="0"/>
              <a:t>of</a:t>
            </a:r>
            <a:r>
              <a:rPr lang="sv-SE" dirty="0" smtClean="0"/>
              <a:t> </a:t>
            </a:r>
            <a:r>
              <a:rPr lang="sv-SE" dirty="0" err="1" smtClean="0"/>
              <a:t>question</a:t>
            </a:r>
            <a:r>
              <a:rPr lang="sv-SE" dirty="0" smtClean="0"/>
              <a:t> forms </a:t>
            </a:r>
            <a:r>
              <a:rPr lang="sv-SE" dirty="0" err="1" smtClean="0"/>
              <a:t>when</a:t>
            </a:r>
            <a:r>
              <a:rPr lang="sv-SE" dirty="0" smtClean="0"/>
              <a:t> leading </a:t>
            </a:r>
            <a:r>
              <a:rPr lang="sv-SE" dirty="0" err="1" smtClean="0"/>
              <a:t>discussions</a:t>
            </a:r>
            <a:endParaRPr lang="sv-SE" dirty="0" smtClean="0"/>
          </a:p>
          <a:p>
            <a:endParaRPr lang="sv-SE"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a:xfrm>
            <a:off x="428596" y="928670"/>
            <a:ext cx="8229600" cy="1060170"/>
          </a:xfrm>
        </p:spPr>
        <p:txBody>
          <a:bodyPr>
            <a:noAutofit/>
          </a:bodyPr>
          <a:lstStyle/>
          <a:p>
            <a:r>
              <a:rPr lang="en-US" sz="2400" b="1" dirty="0" smtClean="0"/>
              <a:t/>
            </a:r>
            <a:br>
              <a:rPr lang="en-US" sz="2400" b="1" dirty="0" smtClean="0"/>
            </a:br>
            <a:r>
              <a:rPr lang="en-US" sz="2400" b="1" dirty="0"/>
              <a:t/>
            </a:r>
            <a:br>
              <a:rPr lang="en-US" sz="2400" b="1" dirty="0"/>
            </a:br>
            <a:r>
              <a:rPr lang="en-US" sz="2400" b="1" dirty="0" smtClean="0"/>
              <a:t/>
            </a:r>
            <a:br>
              <a:rPr lang="en-US" sz="2400" b="1" dirty="0" smtClean="0"/>
            </a:br>
            <a:r>
              <a:rPr lang="en-US" sz="2400" b="1" dirty="0"/>
              <a:t/>
            </a:r>
            <a:br>
              <a:rPr lang="en-US" sz="2400" b="1" dirty="0"/>
            </a:br>
            <a:r>
              <a:rPr lang="en-US" sz="2400" b="1" dirty="0" smtClean="0"/>
              <a:t>Functional Grammar – Politeness - Question types for professional discussions (seminars/planning meetings, etc.)</a:t>
            </a:r>
            <a:endParaRPr lang="en-GB" sz="2400" dirty="0"/>
          </a:p>
        </p:txBody>
      </p:sp>
      <p:sp>
        <p:nvSpPr>
          <p:cNvPr id="8" name="Platshållare för innehåll 7"/>
          <p:cNvSpPr>
            <a:spLocks noGrp="1"/>
          </p:cNvSpPr>
          <p:nvPr>
            <p:ph idx="1"/>
          </p:nvPr>
        </p:nvSpPr>
        <p:spPr>
          <a:xfrm>
            <a:off x="457200" y="1500175"/>
            <a:ext cx="8229600" cy="5072098"/>
          </a:xfrm>
        </p:spPr>
        <p:txBody>
          <a:bodyPr/>
          <a:lstStyle/>
          <a:p>
            <a:pPr marL="0" indent="0">
              <a:buNone/>
            </a:pPr>
            <a:endParaRPr lang="sv-SE" sz="900" b="1" dirty="0">
              <a:latin typeface="+mj-lt"/>
            </a:endParaRPr>
          </a:p>
          <a:p>
            <a:pPr marL="0" indent="0">
              <a:buNone/>
            </a:pPr>
            <a:endParaRPr lang="en-GB" sz="900" dirty="0" smtClean="0">
              <a:latin typeface="+mj-lt"/>
            </a:endParaRPr>
          </a:p>
          <a:p>
            <a:pPr marL="0" indent="0">
              <a:buNone/>
            </a:pPr>
            <a:endParaRPr lang="en-GB" b="1" dirty="0" smtClean="0"/>
          </a:p>
          <a:p>
            <a:r>
              <a:rPr lang="en-GB" b="1" dirty="0" smtClean="0"/>
              <a:t>Direct</a:t>
            </a:r>
          </a:p>
          <a:p>
            <a:r>
              <a:rPr lang="en-GB" b="1" dirty="0"/>
              <a:t>Eliciting further discussion - follow up </a:t>
            </a:r>
            <a:r>
              <a:rPr lang="en-GB" b="1" dirty="0" smtClean="0"/>
              <a:t>questions</a:t>
            </a:r>
          </a:p>
          <a:p>
            <a:r>
              <a:rPr lang="en-GB" b="1" dirty="0" smtClean="0"/>
              <a:t>Indirect questions</a:t>
            </a:r>
          </a:p>
          <a:p>
            <a:r>
              <a:rPr lang="en-GB" b="1" dirty="0"/>
              <a:t>Negative question that </a:t>
            </a:r>
            <a:r>
              <a:rPr lang="en-GB" b="1" dirty="0" smtClean="0"/>
              <a:t>entails </a:t>
            </a:r>
            <a:r>
              <a:rPr lang="en-GB" b="1" dirty="0"/>
              <a:t>an opinion/a </a:t>
            </a:r>
            <a:r>
              <a:rPr lang="en-GB" b="1" dirty="0" smtClean="0"/>
              <a:t>suggestion</a:t>
            </a:r>
          </a:p>
          <a:p>
            <a:r>
              <a:rPr lang="en-GB" b="1" dirty="0" smtClean="0"/>
              <a:t>Referencing</a:t>
            </a:r>
            <a:r>
              <a:rPr lang="en-GB" dirty="0" smtClean="0"/>
              <a:t>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356651"/>
            <a:ext cx="8280920" cy="6186309"/>
          </a:xfrm>
          <a:prstGeom prst="rect">
            <a:avLst/>
          </a:prstGeom>
        </p:spPr>
        <p:txBody>
          <a:bodyPr wrap="square">
            <a:spAutoFit/>
          </a:bodyPr>
          <a:lstStyle/>
          <a:p>
            <a:pPr eaLnBrk="0" hangingPunct="0"/>
            <a:endParaRPr lang="en-GB" dirty="0" smtClean="0"/>
          </a:p>
          <a:p>
            <a:pPr eaLnBrk="0" hangingPunct="0"/>
            <a:endParaRPr lang="en-GB" dirty="0"/>
          </a:p>
          <a:p>
            <a:pPr eaLnBrk="0" hangingPunct="0"/>
            <a:endParaRPr lang="en-GB" dirty="0" smtClean="0"/>
          </a:p>
          <a:p>
            <a:pPr eaLnBrk="0" hangingPunct="0"/>
            <a:endParaRPr lang="en-GB" dirty="0"/>
          </a:p>
          <a:p>
            <a:pPr eaLnBrk="0" hangingPunct="0"/>
            <a:endParaRPr lang="en-GB" dirty="0" smtClean="0"/>
          </a:p>
          <a:p>
            <a:pPr eaLnBrk="0" hangingPunct="0"/>
            <a:endParaRPr lang="en-GB" dirty="0"/>
          </a:p>
          <a:p>
            <a:pPr eaLnBrk="0" hangingPunct="0"/>
            <a:endParaRPr lang="en-GB" dirty="0" smtClean="0"/>
          </a:p>
          <a:p>
            <a:pPr eaLnBrk="0" hangingPunct="0"/>
            <a:r>
              <a:rPr lang="en-GB" dirty="0" smtClean="0"/>
              <a:t>You mention neutrality. What </a:t>
            </a:r>
            <a:r>
              <a:rPr lang="en-GB" dirty="0"/>
              <a:t>do you think </a:t>
            </a:r>
            <a:r>
              <a:rPr lang="en-GB" dirty="0" smtClean="0"/>
              <a:t>that </a:t>
            </a:r>
            <a:r>
              <a:rPr lang="en-GB" dirty="0"/>
              <a:t>means to the Swedish public today?</a:t>
            </a:r>
          </a:p>
          <a:p>
            <a:pPr eaLnBrk="0" hangingPunct="0"/>
            <a:endParaRPr lang="en-GB" dirty="0"/>
          </a:p>
          <a:p>
            <a:pPr eaLnBrk="0" hangingPunct="0"/>
            <a:r>
              <a:rPr lang="en-GB" dirty="0"/>
              <a:t>The writer </a:t>
            </a:r>
            <a:r>
              <a:rPr lang="en-GB" dirty="0" smtClean="0"/>
              <a:t>suggests </a:t>
            </a:r>
            <a:r>
              <a:rPr lang="en-GB" dirty="0"/>
              <a:t>that the Swedish public may not have been aware of what he calls Sweden’s “dual-track” security policy during the Cold War. What arguments does he provide to support this view?</a:t>
            </a:r>
          </a:p>
          <a:p>
            <a:pPr eaLnBrk="0" hangingPunct="0"/>
            <a:r>
              <a:rPr lang="en-GB" dirty="0"/>
              <a:t> </a:t>
            </a:r>
          </a:p>
          <a:p>
            <a:pPr eaLnBrk="0" hangingPunct="0"/>
            <a:r>
              <a:rPr lang="en-GB" dirty="0"/>
              <a:t>Were the Swedish people deceived by successive governments during this period?</a:t>
            </a:r>
          </a:p>
          <a:p>
            <a:pPr eaLnBrk="0" hangingPunct="0"/>
            <a:r>
              <a:rPr lang="en-GB" dirty="0"/>
              <a:t> </a:t>
            </a:r>
          </a:p>
          <a:p>
            <a:pPr eaLnBrk="0" hangingPunct="0"/>
            <a:r>
              <a:rPr lang="en-GB" dirty="0"/>
              <a:t>What we really need to explore is what the preconditions for full Swedish membership of NATO might </a:t>
            </a:r>
            <a:r>
              <a:rPr lang="en-GB" dirty="0" smtClean="0"/>
              <a:t>be.</a:t>
            </a:r>
            <a:endParaRPr lang="en-GB" dirty="0"/>
          </a:p>
          <a:p>
            <a:pPr eaLnBrk="0" hangingPunct="0"/>
            <a:r>
              <a:rPr lang="en-GB" dirty="0"/>
              <a:t> </a:t>
            </a:r>
          </a:p>
          <a:p>
            <a:pPr eaLnBrk="0" hangingPunct="0"/>
            <a:r>
              <a:rPr lang="en-GB" dirty="0"/>
              <a:t>Wouldn’t it have been the case that the Soviet Union was fully aware of Swedish cooperation with Western nations for over 20 years?</a:t>
            </a:r>
          </a:p>
        </p:txBody>
      </p:sp>
    </p:spTree>
    <p:extLst>
      <p:ext uri="{BB962C8B-B14F-4D97-AF65-F5344CB8AC3E}">
        <p14:creationId xmlns:p14="http://schemas.microsoft.com/office/powerpoint/2010/main" val="2375945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214282" y="1147361"/>
            <a:ext cx="871543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342900" indent="-342900" eaLnBrk="0" hangingPunct="0">
              <a:buFont typeface="Arial" pitchFamily="34" charset="0"/>
              <a:buChar char="•"/>
            </a:pPr>
            <a:r>
              <a:rPr lang="en-GB" b="1" dirty="0"/>
              <a:t>What impact do your choices about how you formulate your questions have on the level of politeness you achieve? </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i="0" u="none" strike="noStrike" cap="none" normalizeH="0" baseline="0" dirty="0" smtClean="0">
                <a:ln>
                  <a:noFill/>
                </a:ln>
                <a:solidFill>
                  <a:schemeClr val="tx1"/>
                </a:solidFill>
                <a:effectLst/>
                <a:latin typeface="Arial" pitchFamily="34" charset="0"/>
                <a:ea typeface="Calibri" pitchFamily="34" charset="0"/>
                <a:cs typeface="Arial" pitchFamily="34" charset="0"/>
              </a:rPr>
              <a:t>Write a further question based on your reading of the text.</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i="0" u="none" strike="noStrike" cap="none" normalizeH="0" baseline="0" dirty="0" smtClean="0">
              <a:ln>
                <a:noFill/>
              </a:ln>
              <a:solidFill>
                <a:schemeClr val="tx1"/>
              </a:solidFill>
              <a:effectLst/>
              <a:latin typeface="Tahoma"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i="0" u="none" strike="noStrike" cap="none" normalizeH="0" baseline="0" dirty="0" smtClean="0">
                <a:ln>
                  <a:noFill/>
                </a:ln>
                <a:solidFill>
                  <a:schemeClr val="tx1"/>
                </a:solidFill>
                <a:effectLst/>
                <a:latin typeface="Arial" pitchFamily="34" charset="0"/>
                <a:ea typeface="Calibri" pitchFamily="34" charset="0"/>
                <a:cs typeface="Arial" pitchFamily="34" charset="0"/>
              </a:rPr>
              <a:t>Discuss the questions and take turns to lead the discussion.</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i="0" u="none" strike="noStrike" cap="none" normalizeH="0" baseline="0" dirty="0" smtClean="0">
              <a:ln>
                <a:noFill/>
              </a:ln>
              <a:solidFill>
                <a:schemeClr val="tx1"/>
              </a:solidFill>
              <a:effectLst/>
              <a:latin typeface="Tahoma"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i="0" u="none" strike="noStrike" cap="none" normalizeH="0" baseline="0" dirty="0" smtClean="0">
                <a:ln>
                  <a:noFill/>
                </a:ln>
                <a:solidFill>
                  <a:schemeClr val="tx1"/>
                </a:solidFill>
                <a:effectLst/>
                <a:latin typeface="Arial" pitchFamily="34" charset="0"/>
                <a:ea typeface="Calibri" pitchFamily="34" charset="0"/>
                <a:cs typeface="Arial" pitchFamily="34" charset="0"/>
              </a:rPr>
              <a:t>Reflect on how well you led when it was your turn.</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i="0" u="none" strike="noStrike" cap="none" normalizeH="0" baseline="0" dirty="0" smtClean="0">
              <a:ln>
                <a:noFill/>
              </a:ln>
              <a:solidFill>
                <a:schemeClr val="tx1"/>
              </a:solidFill>
              <a:effectLst/>
              <a:latin typeface="Tahoma"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i="0" u="none" strike="noStrike" cap="none" normalizeH="0" baseline="0" dirty="0" smtClean="0">
                <a:ln>
                  <a:noFill/>
                </a:ln>
                <a:solidFill>
                  <a:schemeClr val="tx1"/>
                </a:solidFill>
                <a:effectLst/>
                <a:latin typeface="Arial" pitchFamily="34" charset="0"/>
                <a:ea typeface="Calibri" pitchFamily="34" charset="0"/>
                <a:cs typeface="Arial" pitchFamily="34" charset="0"/>
              </a:rPr>
              <a:t>    In advance of next week</a:t>
            </a:r>
            <a:r>
              <a:rPr kumimoji="0" lang="en-GB"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n-GB" i="0" u="none" strike="noStrike" cap="none" normalizeH="0" baseline="0" dirty="0" smtClean="0">
                <a:ln>
                  <a:noFill/>
                </a:ln>
                <a:solidFill>
                  <a:schemeClr val="tx1"/>
                </a:solidFill>
                <a:effectLst/>
                <a:latin typeface="Arial" pitchFamily="34" charset="0"/>
                <a:ea typeface="Calibri" pitchFamily="34" charset="0"/>
                <a:cs typeface="Arial" pitchFamily="34" charset="0"/>
              </a:rPr>
              <a:t>s lesson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b="0" i="0" u="none" strike="noStrike" cap="none" normalizeH="0" baseline="0" dirty="0" smtClean="0">
              <a:ln>
                <a:noFill/>
              </a:ln>
              <a:solidFill>
                <a:schemeClr val="tx1"/>
              </a:solidFill>
              <a:effectLst/>
              <a:latin typeface="Tahoma"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lphaLcParenBoth"/>
              <a:tabLst/>
            </a:pPr>
            <a:r>
              <a:rPr kumimoji="0" lang="en-GB" b="0" i="0" u="none" strike="noStrike" cap="none" normalizeH="0" baseline="0" dirty="0" smtClean="0">
                <a:ln>
                  <a:noFill/>
                </a:ln>
                <a:solidFill>
                  <a:schemeClr val="tx1"/>
                </a:solidFill>
                <a:effectLst/>
                <a:latin typeface="Arial" pitchFamily="34" charset="0"/>
                <a:ea typeface="Calibri" pitchFamily="34" charset="0"/>
                <a:cs typeface="Arial" pitchFamily="34" charset="0"/>
              </a:rPr>
              <a:t>Read </a:t>
            </a:r>
            <a:r>
              <a:rPr kumimoji="0" lang="en-GB" b="0" i="1" u="none" strike="noStrike" cap="none" normalizeH="0" baseline="0" dirty="0" smtClean="0">
                <a:ln>
                  <a:noFill/>
                </a:ln>
                <a:solidFill>
                  <a:schemeClr val="tx1"/>
                </a:solidFill>
                <a:effectLst/>
                <a:latin typeface="Arial" pitchFamily="34" charset="0"/>
                <a:ea typeface="Calibri" pitchFamily="34" charset="0"/>
                <a:cs typeface="Arial" pitchFamily="34" charset="0"/>
              </a:rPr>
              <a:t>Revising the European Security Strategy: Building a secure Europe in a Better World </a:t>
            </a:r>
          </a:p>
          <a:p>
            <a:pPr marL="342900" marR="0" lvl="0" indent="-342900" algn="l" defTabSz="914400" rtl="0" eaLnBrk="0" fontAlgn="base" latinLnBrk="0" hangingPunct="0">
              <a:lnSpc>
                <a:spcPct val="100000"/>
              </a:lnSpc>
              <a:spcBef>
                <a:spcPct val="0"/>
              </a:spcBef>
              <a:spcAft>
                <a:spcPct val="0"/>
              </a:spcAft>
              <a:buClrTx/>
              <a:buSzTx/>
              <a:buFontTx/>
              <a:buAutoNum type="alphaLcParenBoth"/>
              <a:tabLst/>
            </a:pPr>
            <a:endParaRPr kumimoji="0" lang="en-GB" b="0" i="1"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lphaLcParenBoth"/>
              <a:tabLst/>
            </a:pPr>
            <a:r>
              <a:rPr kumimoji="0" lang="sv-SE" b="0" u="none" strike="noStrike" cap="none" normalizeH="0" dirty="0" smtClean="0">
                <a:ln>
                  <a:noFill/>
                </a:ln>
                <a:solidFill>
                  <a:schemeClr val="tx1"/>
                </a:solidFill>
                <a:effectLst/>
                <a:latin typeface="Arial" pitchFamily="34" charset="0"/>
                <a:cs typeface="Arial" pitchFamily="34" charset="0"/>
              </a:rPr>
              <a:t> </a:t>
            </a:r>
            <a:r>
              <a:rPr kumimoji="0" lang="sv-SE" b="0" u="none" strike="noStrike" cap="none" normalizeH="0" dirty="0" err="1" smtClean="0">
                <a:ln>
                  <a:noFill/>
                </a:ln>
                <a:solidFill>
                  <a:schemeClr val="tx1"/>
                </a:solidFill>
                <a:effectLst/>
                <a:latin typeface="Arial" pitchFamily="34" charset="0"/>
                <a:cs typeface="Arial" pitchFamily="34" charset="0"/>
              </a:rPr>
              <a:t>Write</a:t>
            </a:r>
            <a:r>
              <a:rPr kumimoji="0" lang="sv-SE" b="0" u="none" strike="noStrike" cap="none" normalizeH="0" dirty="0" smtClean="0">
                <a:ln>
                  <a:noFill/>
                </a:ln>
                <a:solidFill>
                  <a:schemeClr val="tx1"/>
                </a:solidFill>
                <a:effectLst/>
                <a:latin typeface="Arial" pitchFamily="34" charset="0"/>
                <a:cs typeface="Arial" pitchFamily="34" charset="0"/>
              </a:rPr>
              <a:t> at </a:t>
            </a:r>
            <a:r>
              <a:rPr kumimoji="0" lang="sv-SE" b="0" u="none" strike="noStrike" cap="none" normalizeH="0" dirty="0" err="1" smtClean="0">
                <a:ln>
                  <a:noFill/>
                </a:ln>
                <a:solidFill>
                  <a:schemeClr val="tx1"/>
                </a:solidFill>
                <a:effectLst/>
                <a:latin typeface="Arial" pitchFamily="34" charset="0"/>
                <a:cs typeface="Arial" pitchFamily="34" charset="0"/>
              </a:rPr>
              <a:t>least</a:t>
            </a:r>
            <a:r>
              <a:rPr kumimoji="0" lang="sv-SE" b="0" u="none" strike="noStrike" cap="none" normalizeH="0" dirty="0" smtClean="0">
                <a:ln>
                  <a:noFill/>
                </a:ln>
                <a:solidFill>
                  <a:schemeClr val="tx1"/>
                </a:solidFill>
                <a:effectLst/>
                <a:latin typeface="Arial" pitchFamily="34" charset="0"/>
                <a:cs typeface="Arial" pitchFamily="34" charset="0"/>
              </a:rPr>
              <a:t> </a:t>
            </a:r>
            <a:r>
              <a:rPr kumimoji="0" lang="sv-SE" b="0" u="none" strike="noStrike" cap="none" normalizeH="0" dirty="0" err="1" smtClean="0">
                <a:ln>
                  <a:noFill/>
                </a:ln>
                <a:solidFill>
                  <a:schemeClr val="tx1"/>
                </a:solidFill>
                <a:effectLst/>
                <a:latin typeface="Arial" pitchFamily="34" charset="0"/>
                <a:cs typeface="Arial" pitchFamily="34" charset="0"/>
              </a:rPr>
              <a:t>one</a:t>
            </a:r>
            <a:r>
              <a:rPr kumimoji="0" lang="sv-SE" b="0" u="none" strike="noStrike" cap="none" normalizeH="0" dirty="0" smtClean="0">
                <a:ln>
                  <a:noFill/>
                </a:ln>
                <a:solidFill>
                  <a:schemeClr val="tx1"/>
                </a:solidFill>
                <a:effectLst/>
                <a:latin typeface="Arial" pitchFamily="34" charset="0"/>
                <a:cs typeface="Arial" pitchFamily="34" charset="0"/>
              </a:rPr>
              <a:t> of </a:t>
            </a:r>
            <a:r>
              <a:rPr kumimoji="0" lang="sv-SE" b="0" u="none" strike="noStrike" cap="none" normalizeH="0" dirty="0" err="1" smtClean="0">
                <a:ln>
                  <a:noFill/>
                </a:ln>
                <a:solidFill>
                  <a:schemeClr val="tx1"/>
                </a:solidFill>
                <a:effectLst/>
                <a:latin typeface="Arial" pitchFamily="34" charset="0"/>
                <a:cs typeface="Arial" pitchFamily="34" charset="0"/>
              </a:rPr>
              <a:t>each</a:t>
            </a:r>
            <a:r>
              <a:rPr kumimoji="0" lang="sv-SE" b="0" u="none" strike="noStrike" cap="none" normalizeH="0" dirty="0" smtClean="0">
                <a:ln>
                  <a:noFill/>
                </a:ln>
                <a:solidFill>
                  <a:schemeClr val="tx1"/>
                </a:solidFill>
                <a:effectLst/>
                <a:latin typeface="Arial" pitchFamily="34" charset="0"/>
                <a:cs typeface="Arial" pitchFamily="34" charset="0"/>
              </a:rPr>
              <a:t> </a:t>
            </a:r>
            <a:r>
              <a:rPr kumimoji="0" lang="sv-SE" b="0" u="none" strike="noStrike" cap="none" normalizeH="0" dirty="0" err="1" smtClean="0">
                <a:ln>
                  <a:noFill/>
                </a:ln>
                <a:solidFill>
                  <a:schemeClr val="tx1"/>
                </a:solidFill>
                <a:effectLst/>
                <a:latin typeface="Arial" pitchFamily="34" charset="0"/>
                <a:cs typeface="Arial" pitchFamily="34" charset="0"/>
              </a:rPr>
              <a:t>type</a:t>
            </a:r>
            <a:r>
              <a:rPr kumimoji="0" lang="sv-SE" b="0" u="none" strike="noStrike" cap="none" normalizeH="0" dirty="0" smtClean="0">
                <a:ln>
                  <a:noFill/>
                </a:ln>
                <a:solidFill>
                  <a:schemeClr val="tx1"/>
                </a:solidFill>
                <a:effectLst/>
                <a:latin typeface="Arial" pitchFamily="34" charset="0"/>
                <a:cs typeface="Arial" pitchFamily="34" charset="0"/>
              </a:rPr>
              <a:t> of </a:t>
            </a:r>
            <a:r>
              <a:rPr kumimoji="0" lang="sv-SE" b="0" u="none" strike="noStrike" cap="none" normalizeH="0" dirty="0" err="1" smtClean="0">
                <a:ln>
                  <a:noFill/>
                </a:ln>
                <a:solidFill>
                  <a:schemeClr val="tx1"/>
                </a:solidFill>
                <a:effectLst/>
                <a:latin typeface="Arial" pitchFamily="34" charset="0"/>
                <a:cs typeface="Arial" pitchFamily="34" charset="0"/>
              </a:rPr>
              <a:t>question</a:t>
            </a:r>
            <a:r>
              <a:rPr kumimoji="0" lang="sv-SE" b="0" u="none" strike="noStrike" cap="none" normalizeH="0" dirty="0" smtClean="0">
                <a:ln>
                  <a:noFill/>
                </a:ln>
                <a:solidFill>
                  <a:schemeClr val="tx1"/>
                </a:solidFill>
                <a:effectLst/>
                <a:latin typeface="Arial" pitchFamily="34" charset="0"/>
                <a:cs typeface="Arial" pitchFamily="34" charset="0"/>
              </a:rPr>
              <a:t> in </a:t>
            </a:r>
            <a:r>
              <a:rPr kumimoji="0" lang="sv-SE" b="0" u="none" strike="noStrike" cap="none" normalizeH="0" dirty="0" err="1" smtClean="0">
                <a:ln>
                  <a:noFill/>
                </a:ln>
                <a:solidFill>
                  <a:schemeClr val="tx1"/>
                </a:solidFill>
                <a:effectLst/>
                <a:latin typeface="Arial" pitchFamily="34" charset="0"/>
                <a:cs typeface="Arial" pitchFamily="34" charset="0"/>
              </a:rPr>
              <a:t>advance</a:t>
            </a:r>
            <a:r>
              <a:rPr kumimoji="0" lang="sv-SE" b="0" u="none" strike="noStrike" cap="none" normalizeH="0" dirty="0" smtClean="0">
                <a:ln>
                  <a:noFill/>
                </a:ln>
                <a:solidFill>
                  <a:schemeClr val="tx1"/>
                </a:solidFill>
                <a:effectLst/>
                <a:latin typeface="Arial" pitchFamily="34" charset="0"/>
                <a:cs typeface="Arial" pitchFamily="34" charset="0"/>
              </a:rPr>
              <a:t> of a student led </a:t>
            </a:r>
            <a:r>
              <a:rPr kumimoji="0" lang="sv-SE" b="0" u="none" strike="noStrike" cap="none" normalizeH="0" dirty="0" err="1" smtClean="0">
                <a:ln>
                  <a:noFill/>
                </a:ln>
                <a:solidFill>
                  <a:schemeClr val="tx1"/>
                </a:solidFill>
                <a:effectLst/>
                <a:latin typeface="Arial" pitchFamily="34" charset="0"/>
                <a:cs typeface="Arial" pitchFamily="34" charset="0"/>
              </a:rPr>
              <a:t>seminar</a:t>
            </a:r>
            <a:r>
              <a:rPr kumimoji="0" lang="sv-SE" b="0" u="none" strike="noStrike" cap="none" normalizeH="0" dirty="0" smtClean="0">
                <a:ln>
                  <a:noFill/>
                </a:ln>
                <a:solidFill>
                  <a:schemeClr val="tx1"/>
                </a:solidFill>
                <a:effectLst/>
                <a:latin typeface="Arial" pitchFamily="34" charset="0"/>
                <a:cs typeface="Arial" pitchFamily="34" charset="0"/>
              </a:rPr>
              <a:t>.</a:t>
            </a:r>
            <a:endParaRPr kumimoji="0" lang="en-GB" b="0" u="none" strike="noStrike" cap="none" normalizeH="0" baseline="0" dirty="0" smtClean="0">
              <a:ln>
                <a:noFill/>
              </a:ln>
              <a:solidFill>
                <a:schemeClr val="tx1"/>
              </a:solidFill>
              <a:effectLst/>
              <a:latin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Example</a:t>
            </a:r>
            <a:r>
              <a:rPr lang="sv-SE" dirty="0" smtClean="0"/>
              <a:t> Task #2</a:t>
            </a:r>
            <a:endParaRPr lang="en-GB" dirty="0"/>
          </a:p>
        </p:txBody>
      </p:sp>
      <p:sp>
        <p:nvSpPr>
          <p:cNvPr id="3" name="Platshållare för innehåll 2"/>
          <p:cNvSpPr>
            <a:spLocks noGrp="1"/>
          </p:cNvSpPr>
          <p:nvPr>
            <p:ph idx="1"/>
          </p:nvPr>
        </p:nvSpPr>
        <p:spPr/>
        <p:txBody>
          <a:bodyPr/>
          <a:lstStyle/>
          <a:p>
            <a:r>
              <a:rPr lang="sv-SE" dirty="0" smtClean="0"/>
              <a:t>Officer </a:t>
            </a:r>
            <a:r>
              <a:rPr lang="sv-SE" dirty="0" err="1" smtClean="0"/>
              <a:t>Programme</a:t>
            </a:r>
            <a:r>
              <a:rPr lang="sv-SE" dirty="0" smtClean="0"/>
              <a:t> (OP)</a:t>
            </a:r>
          </a:p>
          <a:p>
            <a:r>
              <a:rPr lang="sv-SE" dirty="0" err="1" smtClean="0"/>
              <a:t>Integrated</a:t>
            </a:r>
            <a:r>
              <a:rPr lang="sv-SE" dirty="0" smtClean="0"/>
              <a:t> with ’</a:t>
            </a:r>
            <a:r>
              <a:rPr lang="sv-SE" dirty="0" err="1" smtClean="0"/>
              <a:t>Combat</a:t>
            </a:r>
            <a:r>
              <a:rPr lang="sv-SE" dirty="0" smtClean="0"/>
              <a:t> </a:t>
            </a:r>
            <a:r>
              <a:rPr lang="sv-SE" dirty="0" err="1" smtClean="0"/>
              <a:t>Effectiveness</a:t>
            </a:r>
            <a:r>
              <a:rPr lang="sv-SE" dirty="0" smtClean="0"/>
              <a:t>’</a:t>
            </a:r>
            <a:r>
              <a:rPr lang="en-GB" i="1" dirty="0" smtClean="0"/>
              <a:t> </a:t>
            </a:r>
          </a:p>
          <a:p>
            <a:pPr>
              <a:buNone/>
            </a:pPr>
            <a:r>
              <a:rPr lang="en-GB" i="1" dirty="0" smtClean="0"/>
              <a:t>   Ref: 018-NATO-HF-080 Optimizing Operational Physical Fitness chapter 7</a:t>
            </a:r>
            <a:endParaRPr lang="sv-SE" dirty="0" smtClean="0"/>
          </a:p>
          <a:p>
            <a:r>
              <a:rPr lang="sv-SE" dirty="0" err="1" smtClean="0"/>
              <a:t>Aim</a:t>
            </a:r>
            <a:r>
              <a:rPr lang="sv-SE" dirty="0" smtClean="0"/>
              <a:t> to </a:t>
            </a:r>
            <a:r>
              <a:rPr lang="sv-SE" dirty="0" err="1" smtClean="0"/>
              <a:t>use</a:t>
            </a:r>
            <a:r>
              <a:rPr lang="sv-SE" dirty="0" smtClean="0"/>
              <a:t> </a:t>
            </a:r>
            <a:r>
              <a:rPr lang="sv-SE" dirty="0" err="1" smtClean="0"/>
              <a:t>both</a:t>
            </a:r>
            <a:r>
              <a:rPr lang="sv-SE" dirty="0" smtClean="0"/>
              <a:t> the </a:t>
            </a:r>
            <a:r>
              <a:rPr lang="sv-SE" dirty="0" err="1" smtClean="0"/>
              <a:t>more</a:t>
            </a:r>
            <a:r>
              <a:rPr lang="sv-SE" dirty="0" smtClean="0"/>
              <a:t> abstract </a:t>
            </a:r>
            <a:r>
              <a:rPr lang="sv-SE" dirty="0" err="1" smtClean="0"/>
              <a:t>thematic</a:t>
            </a:r>
            <a:r>
              <a:rPr lang="sv-SE" dirty="0" smtClean="0"/>
              <a:t> terms and to be </a:t>
            </a:r>
            <a:r>
              <a:rPr lang="sv-SE" dirty="0" err="1" smtClean="0"/>
              <a:t>able</a:t>
            </a:r>
            <a:r>
              <a:rPr lang="sv-SE" dirty="0" smtClean="0"/>
              <a:t> to </a:t>
            </a:r>
            <a:r>
              <a:rPr lang="sv-SE" dirty="0" err="1" smtClean="0"/>
              <a:t>paraphrase</a:t>
            </a:r>
            <a:r>
              <a:rPr lang="sv-SE" dirty="0" smtClean="0"/>
              <a:t> and </a:t>
            </a:r>
            <a:r>
              <a:rPr lang="sv-SE" dirty="0" err="1" smtClean="0"/>
              <a:t>simplify</a:t>
            </a:r>
            <a:r>
              <a:rPr lang="sv-SE" dirty="0" smtClean="0"/>
              <a:t> </a:t>
            </a:r>
            <a:r>
              <a:rPr lang="sv-SE" dirty="0" err="1" smtClean="0"/>
              <a:t>these</a:t>
            </a:r>
            <a:r>
              <a:rPr lang="sv-SE" dirty="0" smtClean="0"/>
              <a:t> for an </a:t>
            </a:r>
            <a:r>
              <a:rPr lang="sv-SE" dirty="0" err="1" smtClean="0"/>
              <a:t>audience</a:t>
            </a:r>
            <a:r>
              <a:rPr lang="sv-SE" dirty="0" smtClean="0"/>
              <a:t> who </a:t>
            </a:r>
            <a:r>
              <a:rPr lang="sv-SE" dirty="0" err="1" smtClean="0"/>
              <a:t>may</a:t>
            </a:r>
            <a:r>
              <a:rPr lang="sv-SE" dirty="0" smtClean="0"/>
              <a:t> not </a:t>
            </a:r>
            <a:r>
              <a:rPr lang="sv-SE" dirty="0" err="1" smtClean="0"/>
              <a:t>know</a:t>
            </a:r>
            <a:r>
              <a:rPr lang="sv-SE" dirty="0" smtClean="0"/>
              <a:t> </a:t>
            </a:r>
            <a:r>
              <a:rPr lang="sv-SE" dirty="0" err="1" smtClean="0"/>
              <a:t>them</a:t>
            </a:r>
            <a:endParaRPr lang="sv-SE" dirty="0" smtClean="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0" y="0"/>
            <a:ext cx="885828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0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0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Extract 1</a:t>
            </a:r>
            <a:endParaRPr kumimoji="0" lang="en-GB"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Increasing fat-free body mass will usually increase strength and power performances. A greater muscle mass generates higher body strength values and is advantageous for individuals who lift and carry heavy loads.</a:t>
            </a:r>
            <a:endParaRPr kumimoji="0" lang="en-GB"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Decreasing body fat mass is often associated with increased endurance performance. However, a causal relationship to such changes has not been shown. The combination of endurance training and moderate energy intake will lead to an improvement in endurance capability and body weight.</a:t>
            </a:r>
            <a:endParaRPr kumimoji="0" lang="en-GB"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Changes in body weight and body composition of populations in NATO member countries underline the need for improvements in anthropometric measurements in the military. Common definitions and selection criteria as well as training standards are of paramount importance for the near future.</a:t>
            </a:r>
          </a:p>
          <a:p>
            <a:pPr marL="0" marR="0" lvl="0" indent="0" algn="just" defTabSz="914400" rtl="0" eaLnBrk="0" fontAlgn="base" latinLnBrk="0" hangingPunct="0">
              <a:lnSpc>
                <a:spcPct val="100000"/>
              </a:lnSpc>
              <a:spcBef>
                <a:spcPct val="0"/>
              </a:spcBef>
              <a:spcAft>
                <a:spcPct val="0"/>
              </a:spcAft>
              <a:buClrTx/>
              <a:buSzTx/>
              <a:buFontTx/>
              <a:buNone/>
              <a:tabLst/>
            </a:pPr>
            <a:endParaRPr lang="sv-SE" sz="2000" dirty="0" smtClean="0">
              <a:solidFill>
                <a:srgbClr val="00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v-SE" sz="2000" b="0" i="0" u="none" strike="noStrike" cap="none" normalizeH="0" baseline="0" dirty="0" err="1" smtClean="0">
                <a:ln>
                  <a:noFill/>
                </a:ln>
                <a:solidFill>
                  <a:srgbClr val="000000"/>
                </a:solidFill>
                <a:effectLst/>
                <a:latin typeface="Arial" pitchFamily="34" charset="0"/>
                <a:cs typeface="Arial" pitchFamily="34" charset="0"/>
              </a:rPr>
              <a:t>Gunning</a:t>
            </a:r>
            <a:r>
              <a:rPr kumimoji="0" lang="sv-SE" sz="2000" b="0" i="0" u="none" strike="noStrike" cap="none" normalizeH="0" baseline="0" dirty="0" smtClean="0">
                <a:ln>
                  <a:noFill/>
                </a:ln>
                <a:solidFill>
                  <a:srgbClr val="000000"/>
                </a:solidFill>
                <a:effectLst/>
                <a:latin typeface="Arial" pitchFamily="34" charset="0"/>
                <a:cs typeface="Arial" pitchFamily="34" charset="0"/>
              </a:rPr>
              <a:t> fog</a:t>
            </a:r>
            <a:r>
              <a:rPr kumimoji="0" lang="sv-SE" sz="2000" b="0" i="0" u="none" strike="noStrike" cap="none" normalizeH="0" dirty="0" smtClean="0">
                <a:ln>
                  <a:noFill/>
                </a:ln>
                <a:solidFill>
                  <a:srgbClr val="000000"/>
                </a:solidFill>
                <a:effectLst/>
                <a:latin typeface="Arial" pitchFamily="34" charset="0"/>
                <a:cs typeface="Arial" pitchFamily="34" charset="0"/>
              </a:rPr>
              <a:t> Index 16.66</a:t>
            </a:r>
            <a:endParaRPr kumimoji="0" lang="en-GB" sz="20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0"/>
            <a:ext cx="9144000" cy="80329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u="sng"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u="sng"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Snap Briefings - tailoring language/simplifying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 pairs, select one of the following complex texts. Summarise the text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brief to a group of newly enlisted personnel. You will then present the briefing to the class who will act as the target audience.</a:t>
            </a: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How easy is the text is to understand?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2000" dirty="0" smtClean="0">
                <a:solidFill>
                  <a:srgbClr val="000000"/>
                </a:solidFill>
                <a:latin typeface="Arial" pitchFamily="34" charset="0"/>
                <a:ea typeface="Times New Roman" pitchFamily="18" charset="0"/>
                <a:cs typeface="Arial" pitchFamily="34" charset="0"/>
              </a:rPr>
              <a:t>Consider the following:</a:t>
            </a:r>
          </a:p>
          <a:p>
            <a:pPr marL="0" marR="0" lvl="0" indent="0" algn="l" defTabSz="914400" rtl="0" eaLnBrk="0" fontAlgn="base" latinLnBrk="0" hangingPunct="0">
              <a:lnSpc>
                <a:spcPct val="100000"/>
              </a:lnSpc>
              <a:spcBef>
                <a:spcPct val="0"/>
              </a:spcBef>
              <a:spcAft>
                <a:spcPct val="0"/>
              </a:spcAft>
              <a:buClrTx/>
              <a:buSzTx/>
              <a:buFontTx/>
              <a:buNone/>
              <a:tabLst/>
            </a:pPr>
            <a:endParaRPr lang="en-GB" sz="2000" dirty="0" smtClean="0">
              <a:solidFill>
                <a:srgbClr val="00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sz="20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Do you use </a:t>
            </a:r>
            <a:r>
              <a:rPr lang="en-GB" sz="2000" b="1" dirty="0" smtClean="0">
                <a:solidFill>
                  <a:srgbClr val="000000"/>
                </a:solidFill>
                <a:latin typeface="Arial" pitchFamily="34" charset="0"/>
                <a:ea typeface="Times New Roman" pitchFamily="18" charset="0"/>
                <a:cs typeface="Arial" pitchFamily="34" charset="0"/>
              </a:rPr>
              <a:t>s</a:t>
            </a:r>
            <a:r>
              <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imple grammatical structures?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Are the words</a:t>
            </a:r>
            <a:r>
              <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frequent </a:t>
            </a: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or</a:t>
            </a:r>
            <a:r>
              <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less common?</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Are there simpler</a:t>
            </a:r>
            <a:r>
              <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synonyms?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Can you explain complex ideas simply by using</a:t>
            </a:r>
            <a:r>
              <a:rPr kumimoji="0" lang="en-GB"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paraphrase?</a:t>
            </a:r>
          </a:p>
          <a:p>
            <a:pPr marL="0" marR="0" lvl="0" indent="0" algn="l" defTabSz="914400" rtl="0" eaLnBrk="0" fontAlgn="base" latinLnBrk="0" hangingPunct="0">
              <a:lnSpc>
                <a:spcPct val="100000"/>
              </a:lnSpc>
              <a:spcBef>
                <a:spcPct val="0"/>
              </a:spcBef>
              <a:spcAft>
                <a:spcPct val="0"/>
              </a:spcAft>
              <a:buClrTx/>
              <a:buSzTx/>
              <a:buFontTx/>
              <a:buNone/>
              <a:tabLst/>
            </a:pPr>
            <a:endParaRPr lang="sv-SE" sz="1600" b="1" dirty="0" smtClean="0">
              <a:solidFill>
                <a:srgbClr val="0000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6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SE" sz="1600" b="1" dirty="0" smtClean="0">
              <a:solidFill>
                <a:srgbClr val="0000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6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SE" sz="1600" b="1" dirty="0" smtClean="0">
              <a:solidFill>
                <a:srgbClr val="0000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sz="16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p:txBody>
          <a:bodyPr/>
          <a:lstStyle/>
          <a:p>
            <a:r>
              <a:rPr lang="sv-SE" sz="3200" smtClean="0"/>
              <a:t>Overview</a:t>
            </a:r>
          </a:p>
        </p:txBody>
      </p:sp>
      <p:sp>
        <p:nvSpPr>
          <p:cNvPr id="6147" name="Platshållare för innehåll 2"/>
          <p:cNvSpPr>
            <a:spLocks noGrp="1"/>
          </p:cNvSpPr>
          <p:nvPr>
            <p:ph idx="1"/>
          </p:nvPr>
        </p:nvSpPr>
        <p:spPr/>
        <p:txBody>
          <a:bodyPr/>
          <a:lstStyle/>
          <a:p>
            <a:r>
              <a:rPr lang="en-US" dirty="0" smtClean="0"/>
              <a:t>A Brief insight into the English teaching environment </a:t>
            </a:r>
            <a:r>
              <a:rPr lang="sv-SE" dirty="0" smtClean="0"/>
              <a:t>at the SNDC</a:t>
            </a:r>
          </a:p>
          <a:p>
            <a:r>
              <a:rPr lang="en-US" dirty="0" smtClean="0"/>
              <a:t>General language teaching research drawn upon that underlies our approach to teaching</a:t>
            </a:r>
            <a:endParaRPr lang="sv-SE" dirty="0" smtClean="0"/>
          </a:p>
          <a:p>
            <a:r>
              <a:rPr lang="en-US" dirty="0" smtClean="0"/>
              <a:t>How we define and observe learning at higher levels</a:t>
            </a:r>
            <a:endParaRPr lang="sv-SE" dirty="0" smtClean="0"/>
          </a:p>
          <a:p>
            <a:r>
              <a:rPr lang="en-US" dirty="0" smtClean="0"/>
              <a:t>What </a:t>
            </a:r>
            <a:r>
              <a:rPr lang="en-US" i="1" dirty="0" smtClean="0"/>
              <a:t>output</a:t>
            </a:r>
            <a:r>
              <a:rPr lang="en-US" dirty="0" smtClean="0"/>
              <a:t>, </a:t>
            </a:r>
            <a:r>
              <a:rPr lang="en-US" i="1" dirty="0" smtClean="0"/>
              <a:t>analysis and control</a:t>
            </a:r>
            <a:r>
              <a:rPr lang="en-US" dirty="0" smtClean="0"/>
              <a:t> and </a:t>
            </a:r>
            <a:r>
              <a:rPr lang="en-US" i="1" dirty="0" smtClean="0"/>
              <a:t>learner agency </a:t>
            </a:r>
            <a:r>
              <a:rPr lang="en-US" dirty="0" smtClean="0"/>
              <a:t>are – how these link in to our view of learning</a:t>
            </a:r>
            <a:endParaRPr lang="sv-SE" dirty="0" smtClean="0"/>
          </a:p>
          <a:p>
            <a:r>
              <a:rPr lang="en-US" dirty="0" smtClean="0"/>
              <a:t>2 </a:t>
            </a:r>
            <a:r>
              <a:rPr lang="en-US" dirty="0"/>
              <a:t>e</a:t>
            </a:r>
            <a:r>
              <a:rPr lang="en-US" dirty="0" smtClean="0"/>
              <a:t>xamples from our courses</a:t>
            </a:r>
            <a:endParaRPr lang="sv-SE" dirty="0" smtClean="0"/>
          </a:p>
          <a:p>
            <a:endParaRPr lang="sv-SE"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200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750"/>
                                        <p:tgtEl>
                                          <p:spTgt spid="6147">
                                            <p:txEl>
                                              <p:pRg st="0" end="0"/>
                                            </p:txEl>
                                          </p:spTgt>
                                        </p:tgtEl>
                                      </p:cBhvr>
                                    </p:animEffect>
                                    <p:anim calcmode="lin" valueType="num">
                                      <p:cBhvr>
                                        <p:cTn id="8" dur="75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614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00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750"/>
                                        <p:tgtEl>
                                          <p:spTgt spid="6147">
                                            <p:txEl>
                                              <p:pRg st="1" end="1"/>
                                            </p:txEl>
                                          </p:spTgt>
                                        </p:tgtEl>
                                      </p:cBhvr>
                                    </p:animEffect>
                                    <p:anim calcmode="lin" valueType="num">
                                      <p:cBhvr>
                                        <p:cTn id="13" dur="75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4" dur="750" fill="hold"/>
                                        <p:tgtEl>
                                          <p:spTgt spid="614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200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750"/>
                                        <p:tgtEl>
                                          <p:spTgt spid="6147">
                                            <p:txEl>
                                              <p:pRg st="2" end="2"/>
                                            </p:txEl>
                                          </p:spTgt>
                                        </p:tgtEl>
                                      </p:cBhvr>
                                    </p:animEffect>
                                    <p:anim calcmode="lin" valueType="num">
                                      <p:cBhvr>
                                        <p:cTn id="18" dur="75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614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200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750"/>
                                        <p:tgtEl>
                                          <p:spTgt spid="6147">
                                            <p:txEl>
                                              <p:pRg st="3" end="3"/>
                                            </p:txEl>
                                          </p:spTgt>
                                        </p:tgtEl>
                                      </p:cBhvr>
                                    </p:animEffect>
                                    <p:anim calcmode="lin" valueType="num">
                                      <p:cBhvr>
                                        <p:cTn id="23" dur="75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24" dur="750" fill="hold"/>
                                        <p:tgtEl>
                                          <p:spTgt spid="6147">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200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750"/>
                                        <p:tgtEl>
                                          <p:spTgt spid="6147">
                                            <p:txEl>
                                              <p:pRg st="4" end="4"/>
                                            </p:txEl>
                                          </p:spTgt>
                                        </p:tgtEl>
                                      </p:cBhvr>
                                    </p:animEffect>
                                    <p:anim calcmode="lin" valueType="num">
                                      <p:cBhvr>
                                        <p:cTn id="28" dur="75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29" dur="75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2000"/>
                                  </p:stCondLst>
                                  <p:childTnLst>
                                    <p:set>
                                      <p:cBhvr>
                                        <p:cTn id="33" dur="1" fill="hold">
                                          <p:stCondLst>
                                            <p:cond delay="0"/>
                                          </p:stCondLst>
                                        </p:cTn>
                                        <p:tgtEl>
                                          <p:spTgt spid="6147">
                                            <p:txEl>
                                              <p:pRg st="0" end="0"/>
                                            </p:txEl>
                                          </p:spTgt>
                                        </p:tgtEl>
                                        <p:attrNameLst>
                                          <p:attrName>style.visibility</p:attrName>
                                        </p:attrNameLst>
                                      </p:cBhvr>
                                      <p:to>
                                        <p:strVal val="visible"/>
                                      </p:to>
                                    </p:set>
                                    <p:anim calcmode="lin" valueType="num">
                                      <p:cBhvr additive="base">
                                        <p:cTn id="34" dur="75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35" dur="750" fill="hold"/>
                                        <p:tgtEl>
                                          <p:spTgt spid="6147">
                                            <p:txEl>
                                              <p:pRg st="0" end="0"/>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2000"/>
                                  </p:stCondLst>
                                  <p:childTnLst>
                                    <p:set>
                                      <p:cBhvr>
                                        <p:cTn id="37" dur="1" fill="hold">
                                          <p:stCondLst>
                                            <p:cond delay="0"/>
                                          </p:stCondLst>
                                        </p:cTn>
                                        <p:tgtEl>
                                          <p:spTgt spid="6147">
                                            <p:txEl>
                                              <p:pRg st="1" end="1"/>
                                            </p:txEl>
                                          </p:spTgt>
                                        </p:tgtEl>
                                        <p:attrNameLst>
                                          <p:attrName>style.visibility</p:attrName>
                                        </p:attrNameLst>
                                      </p:cBhvr>
                                      <p:to>
                                        <p:strVal val="visible"/>
                                      </p:to>
                                    </p:set>
                                    <p:anim calcmode="lin" valueType="num">
                                      <p:cBhvr additive="base">
                                        <p:cTn id="38" dur="75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39" dur="750" fill="hold"/>
                                        <p:tgtEl>
                                          <p:spTgt spid="6147">
                                            <p:txEl>
                                              <p:pRg st="1" end="1"/>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2000"/>
                                  </p:stCondLst>
                                  <p:childTnLst>
                                    <p:set>
                                      <p:cBhvr>
                                        <p:cTn id="41" dur="1" fill="hold">
                                          <p:stCondLst>
                                            <p:cond delay="0"/>
                                          </p:stCondLst>
                                        </p:cTn>
                                        <p:tgtEl>
                                          <p:spTgt spid="6147">
                                            <p:txEl>
                                              <p:pRg st="2" end="2"/>
                                            </p:txEl>
                                          </p:spTgt>
                                        </p:tgtEl>
                                        <p:attrNameLst>
                                          <p:attrName>style.visibility</p:attrName>
                                        </p:attrNameLst>
                                      </p:cBhvr>
                                      <p:to>
                                        <p:strVal val="visible"/>
                                      </p:to>
                                    </p:set>
                                    <p:anim calcmode="lin" valueType="num">
                                      <p:cBhvr additive="base">
                                        <p:cTn id="42" dur="75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43" dur="750" fill="hold"/>
                                        <p:tgtEl>
                                          <p:spTgt spid="6147">
                                            <p:txEl>
                                              <p:pRg st="2" end="2"/>
                                            </p:txEl>
                                          </p:spTgt>
                                        </p:tgtEl>
                                        <p:attrNameLst>
                                          <p:attrName>ppt_y</p:attrName>
                                        </p:attrNameLst>
                                      </p:cBhvr>
                                      <p:tavLst>
                                        <p:tav tm="0">
                                          <p:val>
                                            <p:strVal val="1+#ppt_h/2"/>
                                          </p:val>
                                        </p:tav>
                                        <p:tav tm="100000">
                                          <p:val>
                                            <p:strVal val="#ppt_y"/>
                                          </p:val>
                                        </p:tav>
                                      </p:tavLst>
                                    </p:anim>
                                  </p:childTnLst>
                                </p:cTn>
                              </p:par>
                              <p:par>
                                <p:cTn id="44" presetID="42" presetClass="entr" presetSubtype="0" fill="hold" nodeType="withEffect">
                                  <p:stCondLst>
                                    <p:cond delay="2000"/>
                                  </p:stCondLst>
                                  <p:childTnLst>
                                    <p:set>
                                      <p:cBhvr>
                                        <p:cTn id="45" dur="1" fill="hold">
                                          <p:stCondLst>
                                            <p:cond delay="0"/>
                                          </p:stCondLst>
                                        </p:cTn>
                                        <p:tgtEl>
                                          <p:spTgt spid="6147">
                                            <p:txEl>
                                              <p:pRg st="3" end="3"/>
                                            </p:txEl>
                                          </p:spTgt>
                                        </p:tgtEl>
                                        <p:attrNameLst>
                                          <p:attrName>style.visibility</p:attrName>
                                        </p:attrNameLst>
                                      </p:cBhvr>
                                      <p:to>
                                        <p:strVal val="visible"/>
                                      </p:to>
                                    </p:set>
                                    <p:animEffect transition="in" filter="fade">
                                      <p:cBhvr>
                                        <p:cTn id="46" dur="750"/>
                                        <p:tgtEl>
                                          <p:spTgt spid="6147">
                                            <p:txEl>
                                              <p:pRg st="3" end="3"/>
                                            </p:txEl>
                                          </p:spTgt>
                                        </p:tgtEl>
                                      </p:cBhvr>
                                    </p:animEffect>
                                    <p:anim calcmode="lin" valueType="num">
                                      <p:cBhvr>
                                        <p:cTn id="47" dur="75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48" dur="750" fill="hold"/>
                                        <p:tgtEl>
                                          <p:spTgt spid="6147">
                                            <p:txEl>
                                              <p:pRg st="3" end="3"/>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2000"/>
                                  </p:stCondLst>
                                  <p:childTnLst>
                                    <p:set>
                                      <p:cBhvr>
                                        <p:cTn id="50" dur="1" fill="hold">
                                          <p:stCondLst>
                                            <p:cond delay="0"/>
                                          </p:stCondLst>
                                        </p:cTn>
                                        <p:tgtEl>
                                          <p:spTgt spid="6147">
                                            <p:txEl>
                                              <p:pRg st="4" end="4"/>
                                            </p:txEl>
                                          </p:spTgt>
                                        </p:tgtEl>
                                        <p:attrNameLst>
                                          <p:attrName>style.visibility</p:attrName>
                                        </p:attrNameLst>
                                      </p:cBhvr>
                                      <p:to>
                                        <p:strVal val="visible"/>
                                      </p:to>
                                    </p:set>
                                    <p:animEffect transition="in" filter="fade">
                                      <p:cBhvr>
                                        <p:cTn id="51" dur="750"/>
                                        <p:tgtEl>
                                          <p:spTgt spid="6147">
                                            <p:txEl>
                                              <p:pRg st="4" end="4"/>
                                            </p:txEl>
                                          </p:spTgt>
                                        </p:tgtEl>
                                      </p:cBhvr>
                                    </p:animEffect>
                                    <p:anim calcmode="lin" valueType="num">
                                      <p:cBhvr>
                                        <p:cTn id="52" dur="75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53" dur="75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ubrik 1"/>
          <p:cNvSpPr>
            <a:spLocks noGrp="1"/>
          </p:cNvSpPr>
          <p:nvPr>
            <p:ph type="title"/>
          </p:nvPr>
        </p:nvSpPr>
        <p:spPr/>
        <p:txBody>
          <a:bodyPr/>
          <a:lstStyle/>
          <a:p>
            <a:r>
              <a:rPr lang="sv-SE" sz="3200" smtClean="0"/>
              <a:t>Characteristics of our language learning situation</a:t>
            </a:r>
          </a:p>
        </p:txBody>
      </p:sp>
      <p:sp>
        <p:nvSpPr>
          <p:cNvPr id="7171" name="Platshållare för innehåll 2"/>
          <p:cNvSpPr>
            <a:spLocks noGrp="1"/>
          </p:cNvSpPr>
          <p:nvPr>
            <p:ph idx="1"/>
          </p:nvPr>
        </p:nvSpPr>
        <p:spPr/>
        <p:txBody>
          <a:bodyPr/>
          <a:lstStyle/>
          <a:p>
            <a:pPr>
              <a:defRPr/>
            </a:pPr>
            <a:r>
              <a:rPr lang="sv-SE" dirty="0" smtClean="0"/>
              <a:t>High level students on entry – around 90% advanced level</a:t>
            </a:r>
          </a:p>
          <a:p>
            <a:pPr marL="0" indent="0">
              <a:buFont typeface="Wingdings 2" pitchFamily="18" charset="2"/>
              <a:buNone/>
              <a:defRPr/>
            </a:pPr>
            <a:r>
              <a:rPr lang="sv-SE" dirty="0"/>
              <a:t>	</a:t>
            </a:r>
            <a:r>
              <a:rPr lang="sv-SE" dirty="0" smtClean="0"/>
              <a:t>63% C1	</a:t>
            </a:r>
          </a:p>
          <a:p>
            <a:pPr marL="0" indent="0">
              <a:buFont typeface="Wingdings 2" pitchFamily="18" charset="2"/>
              <a:buNone/>
              <a:defRPr/>
            </a:pPr>
            <a:r>
              <a:rPr lang="sv-SE" dirty="0"/>
              <a:t>	</a:t>
            </a:r>
            <a:r>
              <a:rPr lang="sv-SE" dirty="0" smtClean="0"/>
              <a:t>26% C2  (1-2% </a:t>
            </a:r>
            <a:r>
              <a:rPr lang="sv-SE" dirty="0" err="1" smtClean="0"/>
              <a:t>higher</a:t>
            </a:r>
            <a:r>
              <a:rPr lang="sv-SE" dirty="0" smtClean="0"/>
              <a:t>) </a:t>
            </a:r>
          </a:p>
          <a:p>
            <a:pPr>
              <a:defRPr/>
            </a:pPr>
            <a:r>
              <a:rPr lang="sv-SE" dirty="0" smtClean="0"/>
              <a:t>English </a:t>
            </a:r>
            <a:r>
              <a:rPr lang="sv-SE" dirty="0" err="1" smtClean="0"/>
              <a:t>integrated</a:t>
            </a:r>
            <a:r>
              <a:rPr lang="sv-SE" dirty="0" smtClean="0"/>
              <a:t> </a:t>
            </a:r>
            <a:r>
              <a:rPr lang="sv-SE" dirty="0" err="1" smtClean="0"/>
              <a:t>through</a:t>
            </a:r>
            <a:r>
              <a:rPr lang="sv-SE" dirty="0" smtClean="0"/>
              <a:t> </a:t>
            </a:r>
            <a:r>
              <a:rPr lang="sv-SE" dirty="0" err="1" smtClean="0"/>
              <a:t>course</a:t>
            </a:r>
            <a:r>
              <a:rPr lang="sv-SE" dirty="0" smtClean="0"/>
              <a:t> </a:t>
            </a:r>
            <a:r>
              <a:rPr lang="sv-SE" dirty="0" err="1" smtClean="0"/>
              <a:t>literature</a:t>
            </a:r>
            <a:r>
              <a:rPr lang="sv-SE" dirty="0" smtClean="0"/>
              <a:t>, </a:t>
            </a:r>
            <a:r>
              <a:rPr lang="sv-SE" dirty="0" err="1" smtClean="0"/>
              <a:t>lectures</a:t>
            </a:r>
            <a:r>
              <a:rPr lang="sv-SE" dirty="0" smtClean="0"/>
              <a:t> and seminars (a bilingual </a:t>
            </a:r>
            <a:r>
              <a:rPr lang="sv-SE" dirty="0" err="1" smtClean="0"/>
              <a:t>educational</a:t>
            </a:r>
            <a:r>
              <a:rPr lang="sv-SE" dirty="0" smtClean="0"/>
              <a:t> </a:t>
            </a:r>
            <a:r>
              <a:rPr lang="sv-SE" dirty="0" err="1" smtClean="0"/>
              <a:t>setting</a:t>
            </a:r>
            <a:r>
              <a:rPr lang="sv-SE" dirty="0" smtClean="0"/>
              <a:t>? – </a:t>
            </a:r>
            <a:r>
              <a:rPr lang="sv-SE" dirty="0" err="1" smtClean="0"/>
              <a:t>very</a:t>
            </a:r>
            <a:r>
              <a:rPr lang="sv-SE" dirty="0" smtClean="0"/>
              <a:t> </a:t>
            </a:r>
            <a:r>
              <a:rPr lang="sv-SE" dirty="0" err="1" smtClean="0"/>
              <a:t>high</a:t>
            </a:r>
            <a:r>
              <a:rPr lang="sv-SE" dirty="0" smtClean="0"/>
              <a:t> proportion </a:t>
            </a:r>
            <a:r>
              <a:rPr lang="sv-SE" dirty="0" err="1" smtClean="0"/>
              <a:t>of</a:t>
            </a:r>
            <a:r>
              <a:rPr lang="sv-SE" dirty="0" smtClean="0"/>
              <a:t> input in English)</a:t>
            </a:r>
          </a:p>
          <a:p>
            <a:pPr>
              <a:defRPr/>
            </a:pPr>
            <a:r>
              <a:rPr lang="sv-SE" dirty="0" err="1" smtClean="0"/>
              <a:t>Limited</a:t>
            </a:r>
            <a:r>
              <a:rPr lang="sv-SE" dirty="0" smtClean="0"/>
              <a:t> </a:t>
            </a:r>
            <a:r>
              <a:rPr lang="sv-SE" dirty="0" err="1" smtClean="0"/>
              <a:t>time</a:t>
            </a:r>
            <a:r>
              <a:rPr lang="sv-SE" dirty="0" smtClean="0"/>
              <a:t> for </a:t>
            </a:r>
            <a:r>
              <a:rPr lang="sv-SE" dirty="0" err="1" smtClean="0"/>
              <a:t>direct</a:t>
            </a:r>
            <a:r>
              <a:rPr lang="sv-SE" dirty="0" smtClean="0"/>
              <a:t> English </a:t>
            </a:r>
            <a:r>
              <a:rPr lang="sv-SE" dirty="0" err="1" smtClean="0"/>
              <a:t>instruction</a:t>
            </a:r>
            <a:r>
              <a:rPr lang="sv-SE" dirty="0" smtClean="0"/>
              <a:t> - 2 </a:t>
            </a:r>
            <a:r>
              <a:rPr lang="sv-SE" dirty="0" err="1" smtClean="0"/>
              <a:t>hours</a:t>
            </a:r>
            <a:r>
              <a:rPr lang="sv-SE" dirty="0" smtClean="0"/>
              <a:t> per </a:t>
            </a:r>
            <a:r>
              <a:rPr lang="sv-SE" dirty="0" err="1" smtClean="0"/>
              <a:t>week</a:t>
            </a:r>
            <a:r>
              <a:rPr lang="sv-SE" dirty="0" smtClean="0"/>
              <a:t> (30 </a:t>
            </a:r>
            <a:r>
              <a:rPr lang="sv-SE" dirty="0" err="1" smtClean="0"/>
              <a:t>hours</a:t>
            </a:r>
            <a:r>
              <a:rPr lang="sv-SE" dirty="0" smtClean="0"/>
              <a:t> per term)</a:t>
            </a:r>
          </a:p>
          <a:p>
            <a:pPr>
              <a:defRPr/>
            </a:pPr>
            <a:r>
              <a:rPr lang="sv-SE" dirty="0" err="1" smtClean="0"/>
              <a:t>Academic</a:t>
            </a:r>
            <a:r>
              <a:rPr lang="sv-SE" dirty="0" smtClean="0"/>
              <a:t> </a:t>
            </a:r>
            <a:r>
              <a:rPr lang="sv-SE" dirty="0" err="1" smtClean="0"/>
              <a:t>requirements</a:t>
            </a:r>
            <a:r>
              <a:rPr lang="sv-SE" dirty="0" smtClean="0"/>
              <a:t> </a:t>
            </a:r>
            <a:r>
              <a:rPr lang="sv-SE" dirty="0" err="1" smtClean="0"/>
              <a:t>overlap</a:t>
            </a:r>
            <a:r>
              <a:rPr lang="sv-SE" dirty="0" smtClean="0"/>
              <a:t> </a:t>
            </a:r>
            <a:r>
              <a:rPr lang="sv-SE" dirty="0" err="1" smtClean="0"/>
              <a:t>professional</a:t>
            </a:r>
            <a:r>
              <a:rPr lang="sv-SE" dirty="0" smtClean="0"/>
              <a:t> </a:t>
            </a:r>
            <a:r>
              <a:rPr lang="sv-SE" dirty="0" err="1" smtClean="0"/>
              <a:t>ones</a:t>
            </a:r>
            <a:endParaRPr lang="sv-SE"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anim calcmode="lin" valueType="num">
                                      <p:cBhvr>
                                        <p:cTn id="8" dur="2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2000"/>
                                        <p:tgtEl>
                                          <p:spTgt spid="7171">
                                            <p:txEl>
                                              <p:pRg st="1" end="1"/>
                                            </p:txEl>
                                          </p:spTgt>
                                        </p:tgtEl>
                                      </p:cBhvr>
                                    </p:animEffect>
                                    <p:anim calcmode="lin" valueType="num">
                                      <p:cBhvr>
                                        <p:cTn id="15" dur="2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2000"/>
                                        <p:tgtEl>
                                          <p:spTgt spid="7171">
                                            <p:txEl>
                                              <p:pRg st="2" end="2"/>
                                            </p:txEl>
                                          </p:spTgt>
                                        </p:tgtEl>
                                      </p:cBhvr>
                                    </p:animEffect>
                                    <p:anim calcmode="lin" valueType="num">
                                      <p:cBhvr>
                                        <p:cTn id="22" dur="2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2000"/>
                                        <p:tgtEl>
                                          <p:spTgt spid="7171">
                                            <p:txEl>
                                              <p:pRg st="3" end="3"/>
                                            </p:txEl>
                                          </p:spTgt>
                                        </p:tgtEl>
                                      </p:cBhvr>
                                    </p:animEffect>
                                    <p:anim calcmode="lin" valueType="num">
                                      <p:cBhvr>
                                        <p:cTn id="29" dur="2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2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fade">
                                      <p:cBhvr>
                                        <p:cTn id="35" dur="2000"/>
                                        <p:tgtEl>
                                          <p:spTgt spid="7171">
                                            <p:txEl>
                                              <p:pRg st="4" end="4"/>
                                            </p:txEl>
                                          </p:spTgt>
                                        </p:tgtEl>
                                      </p:cBhvr>
                                    </p:animEffect>
                                    <p:anim calcmode="lin" valueType="num">
                                      <p:cBhvr>
                                        <p:cTn id="36" dur="2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7" dur="2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171">
                                            <p:txEl>
                                              <p:pRg st="5" end="5"/>
                                            </p:txEl>
                                          </p:spTgt>
                                        </p:tgtEl>
                                        <p:attrNameLst>
                                          <p:attrName>style.visibility</p:attrName>
                                        </p:attrNameLst>
                                      </p:cBhvr>
                                      <p:to>
                                        <p:strVal val="visible"/>
                                      </p:to>
                                    </p:set>
                                    <p:animEffect transition="in" filter="fade">
                                      <p:cBhvr>
                                        <p:cTn id="42" dur="2000"/>
                                        <p:tgtEl>
                                          <p:spTgt spid="7171">
                                            <p:txEl>
                                              <p:pRg st="5" end="5"/>
                                            </p:txEl>
                                          </p:spTgt>
                                        </p:tgtEl>
                                      </p:cBhvr>
                                    </p:animEffect>
                                    <p:anim calcmode="lin" valueType="num">
                                      <p:cBhvr>
                                        <p:cTn id="43" dur="2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44" dur="2000" fill="hold"/>
                                        <p:tgtEl>
                                          <p:spTgt spid="71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ubrik 1"/>
          <p:cNvSpPr>
            <a:spLocks noGrp="1"/>
          </p:cNvSpPr>
          <p:nvPr>
            <p:ph type="title"/>
          </p:nvPr>
        </p:nvSpPr>
        <p:spPr/>
        <p:txBody>
          <a:bodyPr/>
          <a:lstStyle/>
          <a:p>
            <a:r>
              <a:rPr lang="sv-SE" sz="3200" smtClean="0"/>
              <a:t>What teaching approaches can we draw for content?</a:t>
            </a:r>
          </a:p>
        </p:txBody>
      </p:sp>
      <p:sp>
        <p:nvSpPr>
          <p:cNvPr id="8195" name="Platshållare för innehåll 2"/>
          <p:cNvSpPr>
            <a:spLocks noGrp="1"/>
          </p:cNvSpPr>
          <p:nvPr>
            <p:ph idx="1"/>
          </p:nvPr>
        </p:nvSpPr>
        <p:spPr/>
        <p:txBody>
          <a:bodyPr/>
          <a:lstStyle/>
          <a:p>
            <a:r>
              <a:rPr lang="sv-SE" dirty="0" smtClean="0"/>
              <a:t>ESP </a:t>
            </a:r>
          </a:p>
          <a:p>
            <a:r>
              <a:rPr lang="sv-SE" dirty="0" smtClean="0"/>
              <a:t>EAP</a:t>
            </a:r>
          </a:p>
          <a:p>
            <a:r>
              <a:rPr lang="sv-SE" dirty="0" smtClean="0"/>
              <a:t>Task-</a:t>
            </a:r>
            <a:r>
              <a:rPr lang="sv-SE" dirty="0" err="1" smtClean="0"/>
              <a:t>based</a:t>
            </a:r>
            <a:r>
              <a:rPr lang="sv-SE" dirty="0" smtClean="0"/>
              <a:t> </a:t>
            </a:r>
            <a:r>
              <a:rPr lang="sv-SE" dirty="0" err="1" smtClean="0"/>
              <a:t>learning</a:t>
            </a:r>
            <a:endParaRPr lang="sv-SE" dirty="0" smtClean="0"/>
          </a:p>
          <a:p>
            <a:r>
              <a:rPr lang="sv-SE" dirty="0" err="1" smtClean="0"/>
              <a:t>Functional</a:t>
            </a:r>
            <a:r>
              <a:rPr lang="sv-SE" dirty="0" smtClean="0"/>
              <a:t> </a:t>
            </a:r>
            <a:r>
              <a:rPr lang="sv-SE" dirty="0" err="1" smtClean="0"/>
              <a:t>Notional</a:t>
            </a:r>
            <a:r>
              <a:rPr lang="sv-SE" dirty="0" smtClean="0"/>
              <a:t> </a:t>
            </a:r>
            <a:r>
              <a:rPr lang="sv-SE" dirty="0" err="1" smtClean="0"/>
              <a:t>approaches</a:t>
            </a:r>
            <a:r>
              <a:rPr lang="sv-SE"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2000"/>
                                        <p:tgtEl>
                                          <p:spTgt spid="8195">
                                            <p:txEl>
                                              <p:pRg st="0" end="0"/>
                                            </p:txEl>
                                          </p:spTgt>
                                        </p:tgtEl>
                                      </p:cBhvr>
                                    </p:animEffect>
                                    <p:anim calcmode="lin" valueType="num">
                                      <p:cBhvr>
                                        <p:cTn id="8" dur="2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2000"/>
                                        <p:tgtEl>
                                          <p:spTgt spid="8195">
                                            <p:txEl>
                                              <p:pRg st="1" end="1"/>
                                            </p:txEl>
                                          </p:spTgt>
                                        </p:tgtEl>
                                      </p:cBhvr>
                                    </p:animEffect>
                                    <p:anim calcmode="lin" valueType="num">
                                      <p:cBhvr>
                                        <p:cTn id="15" dur="2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Effect transition="in" filter="fade">
                                      <p:cBhvr>
                                        <p:cTn id="21" dur="2000"/>
                                        <p:tgtEl>
                                          <p:spTgt spid="8195">
                                            <p:txEl>
                                              <p:pRg st="2" end="2"/>
                                            </p:txEl>
                                          </p:spTgt>
                                        </p:tgtEl>
                                      </p:cBhvr>
                                    </p:animEffect>
                                    <p:anim calcmode="lin" valueType="num">
                                      <p:cBhvr>
                                        <p:cTn id="22" dur="2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Effect transition="in" filter="fade">
                                      <p:cBhvr>
                                        <p:cTn id="28" dur="2000"/>
                                        <p:tgtEl>
                                          <p:spTgt spid="8195">
                                            <p:txEl>
                                              <p:pRg st="3" end="3"/>
                                            </p:txEl>
                                          </p:spTgt>
                                        </p:tgtEl>
                                      </p:cBhvr>
                                    </p:animEffect>
                                    <p:anim calcmode="lin" valueType="num">
                                      <p:cBhvr>
                                        <p:cTn id="29" dur="2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0" dur="2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3200" smtClean="0"/>
              <a:t>Language learning</a:t>
            </a:r>
          </a:p>
        </p:txBody>
      </p:sp>
      <p:sp>
        <p:nvSpPr>
          <p:cNvPr id="10243" name="Rectangle 3"/>
          <p:cNvSpPr>
            <a:spLocks noGrp="1" noChangeArrowheads="1"/>
          </p:cNvSpPr>
          <p:nvPr>
            <p:ph idx="1"/>
          </p:nvPr>
        </p:nvSpPr>
        <p:spPr/>
        <p:txBody>
          <a:bodyPr/>
          <a:lstStyle/>
          <a:p>
            <a:pPr marL="0" indent="0">
              <a:buFont typeface="Wingdings 2" pitchFamily="18" charset="2"/>
              <a:buNone/>
              <a:defRPr/>
            </a:pPr>
            <a:r>
              <a:rPr lang="en-US" sz="2000" i="1" dirty="0"/>
              <a:t>language learning</a:t>
            </a:r>
            <a:endParaRPr lang="sv-SE" sz="2000" dirty="0"/>
          </a:p>
          <a:p>
            <a:pPr marL="0" indent="0">
              <a:buFont typeface="Wingdings 2" pitchFamily="18" charset="2"/>
              <a:buNone/>
              <a:defRPr/>
            </a:pPr>
            <a:endParaRPr lang="en-US" sz="2000" i="1" dirty="0" smtClean="0"/>
          </a:p>
          <a:p>
            <a:pPr marL="0" indent="0">
              <a:buFont typeface="Wingdings 2" pitchFamily="18" charset="2"/>
              <a:buNone/>
              <a:defRPr/>
            </a:pPr>
            <a:r>
              <a:rPr lang="en-US" sz="2000" i="1" dirty="0" smtClean="0"/>
              <a:t>is </a:t>
            </a:r>
            <a:r>
              <a:rPr lang="en-US" sz="2000" i="1" dirty="0"/>
              <a:t>defined broadly as changes in knowledge, skills,  attitudes and beliefs about language systems, genres etc.,  both in participants accounts of their experience and in tutor accounts through assessed work and feedback (after Borg 2011).</a:t>
            </a:r>
            <a:endParaRPr lang="sv-SE" sz="2000" dirty="0"/>
          </a:p>
          <a:p>
            <a:pPr marL="0" indent="0">
              <a:buFont typeface="Wingdings 2" pitchFamily="18" charset="2"/>
              <a:buNone/>
              <a:defRPr/>
            </a:pPr>
            <a:r>
              <a:rPr lang="en-US" sz="2000" dirty="0"/>
              <a:t> </a:t>
            </a:r>
            <a:endParaRPr lang="sv-SE" sz="2000" dirty="0"/>
          </a:p>
          <a:p>
            <a:pPr eaLnBrk="1" hangingPunct="1">
              <a:lnSpc>
                <a:spcPct val="90000"/>
              </a:lnSpc>
              <a:defRPr/>
            </a:pPr>
            <a:endParaRPr lang="en-GB" sz="2000" dirty="0" smtClean="0"/>
          </a:p>
          <a:p>
            <a:pPr eaLnBrk="1" hangingPunct="1">
              <a:lnSpc>
                <a:spcPct val="90000"/>
              </a:lnSpc>
              <a:defRPr/>
            </a:pP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ubrik 1"/>
          <p:cNvSpPr>
            <a:spLocks noGrp="1"/>
          </p:cNvSpPr>
          <p:nvPr>
            <p:ph type="title"/>
          </p:nvPr>
        </p:nvSpPr>
        <p:spPr/>
        <p:txBody>
          <a:bodyPr/>
          <a:lstStyle/>
          <a:p>
            <a:r>
              <a:rPr lang="sv-SE" sz="3200" smtClean="0"/>
              <a:t>What theories of learning can we draw upon when teaching?</a:t>
            </a:r>
          </a:p>
        </p:txBody>
      </p:sp>
      <p:sp>
        <p:nvSpPr>
          <p:cNvPr id="10243" name="Platshållare för innehåll 2"/>
          <p:cNvSpPr>
            <a:spLocks noGrp="1"/>
          </p:cNvSpPr>
          <p:nvPr>
            <p:ph idx="1"/>
          </p:nvPr>
        </p:nvSpPr>
        <p:spPr/>
        <p:txBody>
          <a:bodyPr/>
          <a:lstStyle/>
          <a:p>
            <a:r>
              <a:rPr lang="sv-SE" dirty="0" smtClean="0"/>
              <a:t>Rod Ellis for a survey </a:t>
            </a:r>
            <a:r>
              <a:rPr lang="sv-SE" dirty="0" err="1" smtClean="0"/>
              <a:t>of</a:t>
            </a:r>
            <a:r>
              <a:rPr lang="sv-SE" dirty="0" smtClean="0"/>
              <a:t> </a:t>
            </a:r>
            <a:r>
              <a:rPr lang="sv-SE" dirty="0" err="1" smtClean="0"/>
              <a:t>how</a:t>
            </a:r>
            <a:r>
              <a:rPr lang="sv-SE" dirty="0" smtClean="0"/>
              <a:t> </a:t>
            </a:r>
            <a:r>
              <a:rPr lang="sv-SE" dirty="0" err="1" smtClean="0"/>
              <a:t>languages</a:t>
            </a:r>
            <a:r>
              <a:rPr lang="sv-SE" dirty="0" smtClean="0"/>
              <a:t> </a:t>
            </a:r>
            <a:r>
              <a:rPr lang="sv-SE" dirty="0" err="1" smtClean="0"/>
              <a:t>are</a:t>
            </a:r>
            <a:r>
              <a:rPr lang="sv-SE" dirty="0" smtClean="0"/>
              <a:t> </a:t>
            </a:r>
            <a:r>
              <a:rPr lang="sv-SE" dirty="0" err="1" smtClean="0"/>
              <a:t>learned</a:t>
            </a:r>
            <a:r>
              <a:rPr lang="sv-SE" dirty="0" smtClean="0"/>
              <a:t> in an </a:t>
            </a:r>
            <a:r>
              <a:rPr lang="sv-SE" dirty="0" err="1" smtClean="0"/>
              <a:t>instructional</a:t>
            </a:r>
            <a:r>
              <a:rPr lang="sv-SE" dirty="0" smtClean="0"/>
              <a:t> </a:t>
            </a:r>
            <a:r>
              <a:rPr lang="sv-SE" dirty="0" err="1" smtClean="0"/>
              <a:t>setting</a:t>
            </a:r>
            <a:r>
              <a:rPr lang="sv-SE" dirty="0" smtClean="0"/>
              <a:t> (</a:t>
            </a:r>
            <a:r>
              <a:rPr lang="sv-SE" dirty="0" err="1" smtClean="0"/>
              <a:t>range</a:t>
            </a:r>
            <a:r>
              <a:rPr lang="sv-SE" dirty="0" smtClean="0"/>
              <a:t> </a:t>
            </a:r>
            <a:r>
              <a:rPr lang="sv-SE" dirty="0" err="1" smtClean="0"/>
              <a:t>of</a:t>
            </a:r>
            <a:r>
              <a:rPr lang="sv-SE" dirty="0" smtClean="0"/>
              <a:t> </a:t>
            </a:r>
            <a:r>
              <a:rPr lang="sv-SE" dirty="0" err="1" smtClean="0"/>
              <a:t>theorists</a:t>
            </a:r>
            <a:r>
              <a:rPr lang="sv-SE" dirty="0" smtClean="0"/>
              <a:t> </a:t>
            </a:r>
            <a:r>
              <a:rPr lang="sv-SE" dirty="0" err="1" smtClean="0"/>
              <a:t>drawn</a:t>
            </a:r>
            <a:r>
              <a:rPr lang="sv-SE" dirty="0" smtClean="0"/>
              <a:t> on from </a:t>
            </a:r>
            <a:r>
              <a:rPr lang="sv-SE" dirty="0" err="1" smtClean="0"/>
              <a:t>Krashan</a:t>
            </a:r>
            <a:r>
              <a:rPr lang="sv-SE" dirty="0" smtClean="0"/>
              <a:t> </a:t>
            </a:r>
            <a:r>
              <a:rPr lang="sv-SE" dirty="0" err="1" smtClean="0"/>
              <a:t>to</a:t>
            </a:r>
            <a:r>
              <a:rPr lang="sv-SE" dirty="0" smtClean="0"/>
              <a:t> the present </a:t>
            </a:r>
            <a:r>
              <a:rPr lang="sv-SE" dirty="0" err="1" smtClean="0"/>
              <a:t>day</a:t>
            </a:r>
            <a:r>
              <a:rPr lang="sv-SE" dirty="0" smtClean="0"/>
              <a:t>)</a:t>
            </a:r>
          </a:p>
          <a:p>
            <a:r>
              <a:rPr lang="sv-SE" dirty="0" err="1" smtClean="0"/>
              <a:t>Paricularly</a:t>
            </a:r>
            <a:r>
              <a:rPr lang="sv-SE" dirty="0" smtClean="0"/>
              <a:t> </a:t>
            </a:r>
            <a:r>
              <a:rPr lang="sv-SE" dirty="0" err="1" smtClean="0"/>
              <a:t>interested</a:t>
            </a:r>
            <a:r>
              <a:rPr lang="sv-SE" dirty="0" smtClean="0"/>
              <a:t> in </a:t>
            </a:r>
            <a:r>
              <a:rPr lang="sv-SE" dirty="0" err="1" smtClean="0"/>
              <a:t>hypotheses</a:t>
            </a:r>
            <a:r>
              <a:rPr lang="sv-SE" dirty="0" smtClean="0"/>
              <a:t> </a:t>
            </a:r>
            <a:r>
              <a:rPr lang="sv-SE" dirty="0" err="1" smtClean="0"/>
              <a:t>regarding</a:t>
            </a:r>
            <a:r>
              <a:rPr lang="sv-SE" dirty="0" smtClean="0"/>
              <a:t> </a:t>
            </a:r>
            <a:r>
              <a:rPr lang="sv-SE" dirty="0" err="1" smtClean="0"/>
              <a:t>developmental</a:t>
            </a:r>
            <a:r>
              <a:rPr lang="sv-SE" dirty="0" smtClean="0"/>
              <a:t> bilingualism (second </a:t>
            </a:r>
            <a:r>
              <a:rPr lang="sv-SE" dirty="0" err="1" smtClean="0"/>
              <a:t>language</a:t>
            </a:r>
            <a:r>
              <a:rPr lang="sv-SE" dirty="0" smtClean="0"/>
              <a:t> </a:t>
            </a:r>
            <a:r>
              <a:rPr lang="sv-SE" dirty="0" err="1" smtClean="0"/>
              <a:t>acquired</a:t>
            </a:r>
            <a:r>
              <a:rPr lang="sv-SE" dirty="0" smtClean="0"/>
              <a:t> </a:t>
            </a:r>
            <a:r>
              <a:rPr lang="sv-SE" dirty="0" err="1" smtClean="0"/>
              <a:t>outside</a:t>
            </a:r>
            <a:r>
              <a:rPr lang="sv-SE" dirty="0" smtClean="0"/>
              <a:t> the </a:t>
            </a:r>
            <a:r>
              <a:rPr lang="sv-SE" dirty="0" err="1" smtClean="0"/>
              <a:t>home</a:t>
            </a:r>
            <a:r>
              <a:rPr lang="sv-SE" dirty="0" smtClean="0"/>
              <a:t> at a </a:t>
            </a:r>
            <a:r>
              <a:rPr lang="sv-SE" dirty="0" err="1" smtClean="0"/>
              <a:t>higher</a:t>
            </a:r>
            <a:r>
              <a:rPr lang="sv-SE" dirty="0" smtClean="0"/>
              <a:t> </a:t>
            </a:r>
            <a:r>
              <a:rPr lang="sv-SE" dirty="0" err="1" smtClean="0"/>
              <a:t>level</a:t>
            </a:r>
            <a:r>
              <a:rPr lang="sv-SE" dirty="0" smtClean="0"/>
              <a:t>) as </a:t>
            </a:r>
            <a:r>
              <a:rPr lang="sv-SE" dirty="0" err="1" smtClean="0"/>
              <a:t>this</a:t>
            </a:r>
            <a:r>
              <a:rPr lang="sv-SE" dirty="0" smtClean="0"/>
              <a:t> is </a:t>
            </a:r>
            <a:r>
              <a:rPr lang="sv-SE" dirty="0" err="1" smtClean="0"/>
              <a:t>chatacteristic</a:t>
            </a:r>
            <a:r>
              <a:rPr lang="sv-SE" dirty="0" smtClean="0"/>
              <a:t> </a:t>
            </a:r>
            <a:r>
              <a:rPr lang="sv-SE" dirty="0" err="1" smtClean="0"/>
              <a:t>of</a:t>
            </a:r>
            <a:r>
              <a:rPr lang="sv-SE" dirty="0" smtClean="0"/>
              <a:t> </a:t>
            </a:r>
            <a:r>
              <a:rPr lang="sv-SE" dirty="0" err="1" smtClean="0"/>
              <a:t>our</a:t>
            </a:r>
            <a:r>
              <a:rPr lang="sv-SE" dirty="0" smtClean="0"/>
              <a:t> </a:t>
            </a:r>
            <a:r>
              <a:rPr lang="sv-SE" dirty="0" err="1" smtClean="0"/>
              <a:t>advanced</a:t>
            </a:r>
            <a:r>
              <a:rPr lang="sv-SE" dirty="0" smtClean="0"/>
              <a:t> </a:t>
            </a:r>
            <a:r>
              <a:rPr lang="sv-SE" dirty="0" err="1" smtClean="0"/>
              <a:t>teaching</a:t>
            </a:r>
            <a:r>
              <a:rPr lang="sv-SE" dirty="0" smtClean="0"/>
              <a:t> </a:t>
            </a:r>
            <a:r>
              <a:rPr lang="sv-SE" dirty="0" err="1" smtClean="0"/>
              <a:t>context</a:t>
            </a:r>
            <a:endParaRPr lang="sv-SE" dirty="0" smtClean="0"/>
          </a:p>
          <a:p>
            <a:r>
              <a:rPr lang="sv-SE" dirty="0" smtClean="0"/>
              <a:t>Bialystok and </a:t>
            </a:r>
            <a:r>
              <a:rPr lang="sv-SE" dirty="0" err="1" smtClean="0"/>
              <a:t>Swain-most</a:t>
            </a:r>
            <a:r>
              <a:rPr lang="sv-SE" dirty="0" smtClean="0"/>
              <a:t> relevant as </a:t>
            </a:r>
            <a:r>
              <a:rPr lang="sv-SE" dirty="0" err="1" smtClean="0"/>
              <a:t>they</a:t>
            </a:r>
            <a:r>
              <a:rPr lang="sv-SE" dirty="0" smtClean="0"/>
              <a:t> focus on the bilingual </a:t>
            </a:r>
            <a:r>
              <a:rPr lang="sv-SE" dirty="0" err="1" smtClean="0"/>
              <a:t>setting</a:t>
            </a:r>
            <a:endParaRPr lang="sv-S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2000"/>
                                        <p:tgtEl>
                                          <p:spTgt spid="10243">
                                            <p:txEl>
                                              <p:pRg st="0" end="0"/>
                                            </p:txEl>
                                          </p:spTgt>
                                        </p:tgtEl>
                                      </p:cBhvr>
                                    </p:animEffect>
                                    <p:anim calcmode="lin" valueType="num">
                                      <p:cBhvr>
                                        <p:cTn id="8" dur="2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Effect transition="in" filter="fade">
                                      <p:cBhvr>
                                        <p:cTn id="14" dur="2000"/>
                                        <p:tgtEl>
                                          <p:spTgt spid="10243">
                                            <p:txEl>
                                              <p:pRg st="1" end="1"/>
                                            </p:txEl>
                                          </p:spTgt>
                                        </p:tgtEl>
                                      </p:cBhvr>
                                    </p:animEffect>
                                    <p:anim calcmode="lin" valueType="num">
                                      <p:cBhvr>
                                        <p:cTn id="15" dur="2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Effect transition="in" filter="fade">
                                      <p:cBhvr>
                                        <p:cTn id="21" dur="2000"/>
                                        <p:tgtEl>
                                          <p:spTgt spid="10243">
                                            <p:txEl>
                                              <p:pRg st="2" end="2"/>
                                            </p:txEl>
                                          </p:spTgt>
                                        </p:tgtEl>
                                      </p:cBhvr>
                                    </p:animEffect>
                                    <p:anim calcmode="lin" valueType="num">
                                      <p:cBhvr>
                                        <p:cTn id="22" dur="2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ubrik 1"/>
          <p:cNvSpPr>
            <a:spLocks noGrp="1"/>
          </p:cNvSpPr>
          <p:nvPr>
            <p:ph type="title"/>
          </p:nvPr>
        </p:nvSpPr>
        <p:spPr/>
        <p:txBody>
          <a:bodyPr/>
          <a:lstStyle/>
          <a:p>
            <a:r>
              <a:rPr lang="sv-SE" dirty="0" smtClean="0"/>
              <a:t>Ellis – The Focus </a:t>
            </a:r>
            <a:r>
              <a:rPr lang="sv-SE" dirty="0" err="1" smtClean="0"/>
              <a:t>of</a:t>
            </a:r>
            <a:r>
              <a:rPr lang="sv-SE" dirty="0" smtClean="0"/>
              <a:t> </a:t>
            </a:r>
            <a:r>
              <a:rPr lang="sv-SE" dirty="0" err="1" smtClean="0"/>
              <a:t>Instruction</a:t>
            </a:r>
            <a:endParaRPr lang="sv-SE" dirty="0" smtClean="0"/>
          </a:p>
        </p:txBody>
      </p:sp>
      <p:sp>
        <p:nvSpPr>
          <p:cNvPr id="11267" name="Platshållare för innehåll 2"/>
          <p:cNvSpPr>
            <a:spLocks noGrp="1"/>
          </p:cNvSpPr>
          <p:nvPr>
            <p:ph idx="1"/>
          </p:nvPr>
        </p:nvSpPr>
        <p:spPr/>
        <p:txBody>
          <a:bodyPr/>
          <a:lstStyle/>
          <a:p>
            <a:pPr marL="0" indent="0">
              <a:buFont typeface="Wingdings 2" pitchFamily="18" charset="2"/>
              <a:buNone/>
              <a:defRPr/>
            </a:pPr>
            <a:r>
              <a:rPr lang="en-US" b="1" dirty="0" smtClean="0"/>
              <a:t>1</a:t>
            </a:r>
            <a:r>
              <a:rPr lang="en-US" dirty="0" smtClean="0"/>
              <a:t>. </a:t>
            </a:r>
            <a:r>
              <a:rPr lang="en-US" dirty="0"/>
              <a:t>E</a:t>
            </a:r>
            <a:r>
              <a:rPr lang="en-US" dirty="0" smtClean="0"/>
              <a:t>nsure that learners develop both </a:t>
            </a:r>
            <a:r>
              <a:rPr lang="en-US" u="sng" dirty="0" smtClean="0"/>
              <a:t>a rich repertoire of formulaic expressions and a rule-based competence</a:t>
            </a:r>
            <a:endParaRPr lang="sv-SE" u="sng" dirty="0" smtClean="0"/>
          </a:p>
          <a:p>
            <a:pPr marL="0" indent="0">
              <a:buFont typeface="Wingdings 2" pitchFamily="18" charset="2"/>
              <a:buNone/>
              <a:defRPr/>
            </a:pPr>
            <a:r>
              <a:rPr lang="en-US" dirty="0" smtClean="0"/>
              <a:t>2. </a:t>
            </a:r>
            <a:r>
              <a:rPr lang="en-US" dirty="0"/>
              <a:t>E</a:t>
            </a:r>
            <a:r>
              <a:rPr lang="en-US" dirty="0" smtClean="0"/>
              <a:t>nsure that learners </a:t>
            </a:r>
            <a:r>
              <a:rPr lang="en-US" u="sng" dirty="0" smtClean="0"/>
              <a:t>focus</a:t>
            </a:r>
            <a:r>
              <a:rPr lang="en-US" dirty="0" smtClean="0"/>
              <a:t> predominantly </a:t>
            </a:r>
            <a:r>
              <a:rPr lang="en-US" u="sng" dirty="0" smtClean="0"/>
              <a:t>on meaning</a:t>
            </a:r>
            <a:endParaRPr lang="sv-SE" u="sng" dirty="0" smtClean="0"/>
          </a:p>
          <a:p>
            <a:pPr marL="0" indent="0">
              <a:buFont typeface="Wingdings 2" pitchFamily="18" charset="2"/>
              <a:buNone/>
              <a:defRPr/>
            </a:pPr>
            <a:r>
              <a:rPr lang="en-US" dirty="0" smtClean="0"/>
              <a:t>3. </a:t>
            </a:r>
            <a:r>
              <a:rPr lang="en-US" dirty="0"/>
              <a:t>E</a:t>
            </a:r>
            <a:r>
              <a:rPr lang="en-US" dirty="0" smtClean="0"/>
              <a:t>nsure that learners also </a:t>
            </a:r>
            <a:r>
              <a:rPr lang="en-US" u="sng" dirty="0" smtClean="0"/>
              <a:t>focus on form</a:t>
            </a:r>
            <a:endParaRPr lang="sv-SE" u="sng" dirty="0" smtClean="0"/>
          </a:p>
          <a:p>
            <a:pPr marL="0" indent="0">
              <a:buFont typeface="Wingdings 2" pitchFamily="18" charset="2"/>
              <a:buNone/>
              <a:defRPr/>
            </a:pPr>
            <a:r>
              <a:rPr lang="en-US" dirty="0" smtClean="0"/>
              <a:t>4. </a:t>
            </a:r>
            <a:r>
              <a:rPr lang="en-US" dirty="0"/>
              <a:t>F</a:t>
            </a:r>
            <a:r>
              <a:rPr lang="en-US" dirty="0" smtClean="0"/>
              <a:t>ocus on developing implicit knowledge of the second language while </a:t>
            </a:r>
            <a:r>
              <a:rPr lang="en-US" u="sng" dirty="0" smtClean="0"/>
              <a:t>not neglecting explicit knowledge</a:t>
            </a:r>
            <a:endParaRPr lang="sv-SE" u="sng" dirty="0" smtClean="0"/>
          </a:p>
          <a:p>
            <a:pPr>
              <a:defRPr/>
            </a:pPr>
            <a:endParaRPr lang="sv-S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250"/>
                                        <p:tgtEl>
                                          <p:spTgt spid="11267">
                                            <p:txEl>
                                              <p:pRg st="0" end="0"/>
                                            </p:txEl>
                                          </p:spTgt>
                                        </p:tgtEl>
                                      </p:cBhvr>
                                    </p:animEffect>
                                    <p:anim calcmode="lin" valueType="num">
                                      <p:cBhvr>
                                        <p:cTn id="8" dur="125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1250"/>
                                        <p:tgtEl>
                                          <p:spTgt spid="11267">
                                            <p:txEl>
                                              <p:pRg st="1" end="1"/>
                                            </p:txEl>
                                          </p:spTgt>
                                        </p:tgtEl>
                                      </p:cBhvr>
                                    </p:animEffect>
                                    <p:anim calcmode="lin" valueType="num">
                                      <p:cBhvr>
                                        <p:cTn id="15" dur="125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125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animEffect transition="in" filter="fade">
                                      <p:cBhvr>
                                        <p:cTn id="21" dur="1250"/>
                                        <p:tgtEl>
                                          <p:spTgt spid="11267">
                                            <p:txEl>
                                              <p:pRg st="2" end="2"/>
                                            </p:txEl>
                                          </p:spTgt>
                                        </p:tgtEl>
                                      </p:cBhvr>
                                    </p:animEffect>
                                    <p:anim calcmode="lin" valueType="num">
                                      <p:cBhvr>
                                        <p:cTn id="22" dur="125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3" dur="125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267">
                                            <p:txEl>
                                              <p:pRg st="3" end="3"/>
                                            </p:txEl>
                                          </p:spTgt>
                                        </p:tgtEl>
                                        <p:attrNameLst>
                                          <p:attrName>style.visibility</p:attrName>
                                        </p:attrNameLst>
                                      </p:cBhvr>
                                      <p:to>
                                        <p:strVal val="visible"/>
                                      </p:to>
                                    </p:set>
                                    <p:animEffect transition="in" filter="fade">
                                      <p:cBhvr>
                                        <p:cTn id="28" dur="1250"/>
                                        <p:tgtEl>
                                          <p:spTgt spid="11267">
                                            <p:txEl>
                                              <p:pRg st="3" end="3"/>
                                            </p:txEl>
                                          </p:spTgt>
                                        </p:tgtEl>
                                      </p:cBhvr>
                                    </p:animEffect>
                                    <p:anim calcmode="lin" valueType="num">
                                      <p:cBhvr>
                                        <p:cTn id="29" dur="125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0" dur="125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Platshållare för innehåll 2"/>
          <p:cNvSpPr>
            <a:spLocks noGrp="1"/>
          </p:cNvSpPr>
          <p:nvPr>
            <p:ph idx="1"/>
          </p:nvPr>
        </p:nvSpPr>
        <p:spPr>
          <a:xfrm>
            <a:off x="468313" y="476250"/>
            <a:ext cx="8218487" cy="5848350"/>
          </a:xfrm>
        </p:spPr>
        <p:txBody>
          <a:bodyPr/>
          <a:lstStyle/>
          <a:p>
            <a:pPr>
              <a:defRPr/>
            </a:pPr>
            <a:endParaRPr lang="en-US" dirty="0" smtClean="0"/>
          </a:p>
          <a:p>
            <a:pPr marL="0" indent="0">
              <a:buFont typeface="Wingdings 2" pitchFamily="18" charset="2"/>
              <a:buNone/>
              <a:defRPr/>
            </a:pPr>
            <a:r>
              <a:rPr lang="en-US" dirty="0" smtClean="0"/>
              <a:t>5. Take into account the </a:t>
            </a:r>
            <a:r>
              <a:rPr lang="en-US" u="sng" dirty="0" smtClean="0"/>
              <a:t>learner’s built-in syllabus</a:t>
            </a:r>
            <a:endParaRPr lang="sv-SE" u="sng" dirty="0" smtClean="0"/>
          </a:p>
          <a:p>
            <a:pPr marL="0" indent="0">
              <a:buFont typeface="Wingdings 2" pitchFamily="18" charset="2"/>
              <a:buNone/>
              <a:defRPr/>
            </a:pPr>
            <a:r>
              <a:rPr lang="en-US" dirty="0" smtClean="0"/>
              <a:t>6. Provide </a:t>
            </a:r>
            <a:r>
              <a:rPr lang="en-US" u="sng" dirty="0" smtClean="0"/>
              <a:t>extensive second language input</a:t>
            </a:r>
            <a:endParaRPr lang="sv-SE" u="sng" dirty="0" smtClean="0"/>
          </a:p>
          <a:p>
            <a:pPr marL="0" indent="0">
              <a:buFont typeface="Wingdings 2" pitchFamily="18" charset="2"/>
              <a:buNone/>
              <a:defRPr/>
            </a:pPr>
            <a:r>
              <a:rPr lang="en-US" dirty="0" smtClean="0"/>
              <a:t>7. Provide </a:t>
            </a:r>
            <a:r>
              <a:rPr lang="en-US" u="sng" dirty="0" smtClean="0"/>
              <a:t>opportunities for output</a:t>
            </a:r>
            <a:endParaRPr lang="sv-SE" u="sng" dirty="0" smtClean="0"/>
          </a:p>
          <a:p>
            <a:pPr marL="0" indent="0">
              <a:buFont typeface="Wingdings 2" pitchFamily="18" charset="2"/>
              <a:buNone/>
              <a:defRPr/>
            </a:pPr>
            <a:r>
              <a:rPr lang="en-US" dirty="0" smtClean="0"/>
              <a:t>8. </a:t>
            </a:r>
            <a:r>
              <a:rPr lang="en-US" dirty="0"/>
              <a:t>T</a:t>
            </a:r>
            <a:r>
              <a:rPr lang="en-US" dirty="0" smtClean="0"/>
              <a:t>he </a:t>
            </a:r>
            <a:r>
              <a:rPr lang="en-US" u="sng" dirty="0" smtClean="0"/>
              <a:t>opportunity to interact </a:t>
            </a:r>
            <a:r>
              <a:rPr lang="en-US" dirty="0" smtClean="0"/>
              <a:t>in the second language is central to developing second language proficiency</a:t>
            </a:r>
            <a:endParaRPr lang="sv-SE" dirty="0" smtClean="0"/>
          </a:p>
          <a:p>
            <a:pPr marL="0" indent="0">
              <a:buFont typeface="Wingdings 2" pitchFamily="18" charset="2"/>
              <a:buNone/>
              <a:defRPr/>
            </a:pPr>
            <a:r>
              <a:rPr lang="en-US" dirty="0" smtClean="0"/>
              <a:t>9. </a:t>
            </a:r>
            <a:r>
              <a:rPr lang="en-US" dirty="0"/>
              <a:t>T</a:t>
            </a:r>
            <a:r>
              <a:rPr lang="en-US" dirty="0" smtClean="0"/>
              <a:t>ake account of </a:t>
            </a:r>
            <a:r>
              <a:rPr lang="en-US" u="sng" dirty="0" smtClean="0"/>
              <a:t>individual differences in learners</a:t>
            </a:r>
            <a:endParaRPr lang="sv-SE" u="sng" dirty="0" smtClean="0"/>
          </a:p>
          <a:p>
            <a:pPr marL="0" indent="0">
              <a:buFont typeface="Wingdings 2" pitchFamily="18" charset="2"/>
              <a:buNone/>
              <a:defRPr/>
            </a:pPr>
            <a:r>
              <a:rPr lang="en-US" dirty="0" smtClean="0"/>
              <a:t>10. It is important to examine </a:t>
            </a:r>
            <a:r>
              <a:rPr lang="en-US" u="sng" dirty="0" smtClean="0"/>
              <a:t>free as well as controlled production.</a:t>
            </a:r>
            <a:endParaRPr lang="sv-SE" u="sng"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ubrik 1"/>
          <p:cNvSpPr>
            <a:spLocks noGrp="1"/>
          </p:cNvSpPr>
          <p:nvPr>
            <p:ph type="title"/>
          </p:nvPr>
        </p:nvSpPr>
        <p:spPr/>
        <p:txBody>
          <a:bodyPr/>
          <a:lstStyle/>
          <a:p>
            <a:r>
              <a:rPr lang="sv-SE" smtClean="0"/>
              <a:t>Output</a:t>
            </a:r>
          </a:p>
        </p:txBody>
      </p:sp>
      <p:sp>
        <p:nvSpPr>
          <p:cNvPr id="14339" name="Platshållare för innehåll 2"/>
          <p:cNvSpPr>
            <a:spLocks noGrp="1"/>
          </p:cNvSpPr>
          <p:nvPr>
            <p:ph idx="1"/>
          </p:nvPr>
        </p:nvSpPr>
        <p:spPr/>
        <p:txBody>
          <a:bodyPr/>
          <a:lstStyle/>
          <a:p>
            <a:pPr marL="0" indent="0">
              <a:buFont typeface="Wingdings 2" pitchFamily="18" charset="2"/>
              <a:buNone/>
            </a:pPr>
            <a:r>
              <a:rPr lang="en-US" dirty="0" smtClean="0"/>
              <a:t>Swain – the output hypothesis re-labeled “output” </a:t>
            </a:r>
          </a:p>
          <a:p>
            <a:pPr marL="0" indent="0">
              <a:buFont typeface="Wingdings 2" pitchFamily="18" charset="2"/>
              <a:buNone/>
            </a:pPr>
            <a:r>
              <a:rPr lang="en-US" i="1" dirty="0" smtClean="0"/>
              <a:t>as speaking, writing, collaborative  dialogue, private speech, verbalizing, and/or </a:t>
            </a:r>
            <a:r>
              <a:rPr lang="en-US" i="1" dirty="0" err="1" smtClean="0"/>
              <a:t>languaging</a:t>
            </a:r>
            <a:r>
              <a:rPr lang="en-US" i="1" dirty="0" smtClean="0"/>
              <a:t>. </a:t>
            </a:r>
          </a:p>
          <a:p>
            <a:pPr marL="0" indent="0">
              <a:buFont typeface="Wingdings 2" pitchFamily="18" charset="2"/>
              <a:buNone/>
            </a:pPr>
            <a:r>
              <a:rPr lang="en-US" i="1" dirty="0" smtClean="0"/>
              <a:t>Collaborative dialogue is dialogue in which speakers are engaged in problem-solving and knowledge-building/co-constructing knowledge – in the case of second language learners, solving </a:t>
            </a:r>
            <a:r>
              <a:rPr lang="en-US" b="1" i="1" dirty="0" smtClean="0"/>
              <a:t>linguistic </a:t>
            </a:r>
            <a:r>
              <a:rPr lang="en-US" i="1" dirty="0" smtClean="0"/>
              <a:t>problems and building/co-constructing knowledge </a:t>
            </a:r>
            <a:r>
              <a:rPr lang="en-US" b="1" i="1" dirty="0" smtClean="0"/>
              <a:t>about language.</a:t>
            </a:r>
            <a:endParaRPr lang="sv-SE" i="1" dirty="0" smtClean="0"/>
          </a:p>
          <a:p>
            <a:pPr marL="0" indent="0">
              <a:buFont typeface="Wingdings 2" pitchFamily="18" charset="2"/>
              <a:buNone/>
            </a:pPr>
            <a:r>
              <a:rPr lang="sv-SE" dirty="0" smtClean="0"/>
              <a:t>		(</a:t>
            </a:r>
            <a:r>
              <a:rPr lang="en-US" dirty="0" smtClean="0"/>
              <a:t>Swain 2000; 2002; 2006) </a:t>
            </a:r>
          </a:p>
          <a:p>
            <a:pPr marL="0" indent="0">
              <a:buFont typeface="Wingdings 2" pitchFamily="18" charset="2"/>
              <a:buNone/>
            </a:pPr>
            <a:endParaRPr lang="sv-SE"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öde">
  <a:themeElements>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2545</TotalTime>
  <Words>3368</Words>
  <Application>Microsoft Office PowerPoint</Application>
  <PresentationFormat>On-screen Show (4:3)</PresentationFormat>
  <Paragraphs>262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Flöde</vt:lpstr>
      <vt:lpstr>Responding to Complex Advanced    Teaching Environments at the SNDC</vt:lpstr>
      <vt:lpstr>Overview</vt:lpstr>
      <vt:lpstr>Characteristics of our language learning situation</vt:lpstr>
      <vt:lpstr>What teaching approaches can we draw for content?</vt:lpstr>
      <vt:lpstr>Language learning</vt:lpstr>
      <vt:lpstr>What theories of learning can we draw upon when teaching?</vt:lpstr>
      <vt:lpstr>Ellis – The Focus of Instruction</vt:lpstr>
      <vt:lpstr>PowerPoint Presentation</vt:lpstr>
      <vt:lpstr>Output</vt:lpstr>
      <vt:lpstr>Under our teaching circumstances (limited time for output) we focus mainly on</vt:lpstr>
      <vt:lpstr>Bialystok analysis and control</vt:lpstr>
      <vt:lpstr>(Student) Agency</vt:lpstr>
      <vt:lpstr>Example Task #1</vt:lpstr>
      <vt:lpstr>    Functional Grammar – Politeness - Question types for professional discussions (seminars/planning meetings, etc.)</vt:lpstr>
      <vt:lpstr>PowerPoint Presentation</vt:lpstr>
      <vt:lpstr>PowerPoint Presentation</vt:lpstr>
      <vt:lpstr>Example Task #2</vt:lpstr>
      <vt:lpstr>PowerPoint Presentation</vt:lpstr>
      <vt:lpstr>PowerPoint Presentation</vt:lpstr>
    </vt:vector>
  </TitlesOfParts>
  <Company>FHS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OP 216 Terms 1-3 Karlberg</dc:title>
  <dc:creator>Annette Nolan</dc:creator>
  <cp:lastModifiedBy>Synchrotel-7</cp:lastModifiedBy>
  <cp:revision>277</cp:revision>
  <dcterms:created xsi:type="dcterms:W3CDTF">2009-11-25T07:38:44Z</dcterms:created>
  <dcterms:modified xsi:type="dcterms:W3CDTF">2013-05-09T06:38:38Z</dcterms:modified>
</cp:coreProperties>
</file>