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7" r:id="rId2"/>
    <p:sldId id="266" r:id="rId3"/>
    <p:sldId id="269" r:id="rId4"/>
    <p:sldId id="268" r:id="rId5"/>
    <p:sldId id="270" r:id="rId6"/>
    <p:sldId id="256" r:id="rId7"/>
    <p:sldId id="261" r:id="rId8"/>
    <p:sldId id="259" r:id="rId9"/>
    <p:sldId id="262" r:id="rId10"/>
    <p:sldId id="263" r:id="rId11"/>
    <p:sldId id="264" r:id="rId12"/>
    <p:sldId id="258" r:id="rId13"/>
    <p:sldId id="271" r:id="rId14"/>
    <p:sldId id="276" r:id="rId15"/>
    <p:sldId id="272" r:id="rId16"/>
    <p:sldId id="273" r:id="rId17"/>
    <p:sldId id="275" r:id="rId18"/>
    <p:sldId id="277" r:id="rId1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9FDD5"/>
    <a:srgbClr val="E5D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04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DB61-BC5E-44AF-9C1C-4DA751A24E9B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44DDF-A994-4932-8210-B4552DFFE9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286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#cite_note-Gatunamn-1"/><Relationship Id="rId13" Type="http://schemas.openxmlformats.org/officeDocument/2006/relationships/hyperlink" Target="#cite_note-Hall-23-25-2"/><Relationship Id="rId3" Type="http://schemas.openxmlformats.org/officeDocument/2006/relationships/hyperlink" Target="http://en.wikipedia.org/wiki/Viking" TargetMode="External"/><Relationship Id="rId7" Type="http://schemas.openxmlformats.org/officeDocument/2006/relationships/hyperlink" Target="http://en.wikipedia.org/wiki/Birger_Jarls_torn" TargetMode="External"/><Relationship Id="rId12" Type="http://schemas.openxmlformats.org/officeDocument/2006/relationships/hyperlink" Target="http://en.wikipedia.org/wiki/Stockholm_Palace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#cite_note-Hall-13-16-3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Riddarholmen" TargetMode="External"/><Relationship Id="rId11" Type="http://schemas.openxmlformats.org/officeDocument/2006/relationships/hyperlink" Target="http://en.wikipedia.org/wiki/Tre_kronor_(castle)" TargetMode="External"/><Relationship Id="rId5" Type="http://schemas.openxmlformats.org/officeDocument/2006/relationships/hyperlink" Target="http://en.wikipedia.org/wiki/M%C3%A4laren" TargetMode="External"/><Relationship Id="rId15" Type="http://schemas.openxmlformats.org/officeDocument/2006/relationships/hyperlink" Target="http://en.wikipedia.org/wiki/Sigtuna" TargetMode="External"/><Relationship Id="rId10" Type="http://schemas.openxmlformats.org/officeDocument/2006/relationships/hyperlink" Target="http://en.wikipedia.org/wiki/Dendrochronology" TargetMode="External"/><Relationship Id="rId4" Type="http://schemas.openxmlformats.org/officeDocument/2006/relationships/hyperlink" Target="http://en.wikipedia.org/wiki/Birka" TargetMode="External"/><Relationship Id="rId9" Type="http://schemas.openxmlformats.org/officeDocument/2006/relationships/hyperlink" Target="http://en.wikipedia.org/wiki/Gamla_stan" TargetMode="External"/><Relationship Id="rId14" Type="http://schemas.openxmlformats.org/officeDocument/2006/relationships/hyperlink" Target="http://en.wikipedia.org/wiki/M%C3%A4laren_Valley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name 'Stockholm' easily splits into two distinct parts – Stock-holm, "Log-islet", but as no serious explanation to the name has been produced, various myths and legends have attempted to fill in the gap. According to a 17th century myth the population at the </a:t>
            </a:r>
            <a:r>
              <a:rPr lang="en-US" dirty="0" err="1" smtClean="0">
                <a:hlinkClick r:id="rId3" action="ppaction://hlinkfile" tooltip="Viking"/>
              </a:rPr>
              <a:t>viking</a:t>
            </a:r>
            <a:r>
              <a:rPr lang="en-US" dirty="0" smtClean="0"/>
              <a:t> settlement </a:t>
            </a:r>
            <a:r>
              <a:rPr lang="en-US" dirty="0" err="1" smtClean="0">
                <a:hlinkClick r:id="rId4" action="ppaction://hlinkfile" tooltip="Birka"/>
              </a:rPr>
              <a:t>Birka</a:t>
            </a:r>
            <a:r>
              <a:rPr lang="en-US" dirty="0" smtClean="0"/>
              <a:t> decided to found a new settlement, and to determine its location had a log bound with gold drifting in </a:t>
            </a:r>
            <a:r>
              <a:rPr lang="en-US" dirty="0" smtClean="0">
                <a:hlinkClick r:id="rId5" action="ppaction://hlinkfile" tooltip="Mälaren"/>
              </a:rPr>
              <a:t>Lake </a:t>
            </a:r>
            <a:r>
              <a:rPr lang="en-US" dirty="0" err="1" smtClean="0">
                <a:hlinkClick r:id="rId5" action="ppaction://hlinkfile" tooltip="Mälaren"/>
              </a:rPr>
              <a:t>Mälaren</a:t>
            </a:r>
            <a:r>
              <a:rPr lang="en-US" dirty="0" smtClean="0"/>
              <a:t>. It landed on present day </a:t>
            </a:r>
            <a:r>
              <a:rPr lang="en-US" dirty="0" err="1" smtClean="0">
                <a:hlinkClick r:id="rId6" action="ppaction://hlinkfile" tooltip="Riddarholmen"/>
              </a:rPr>
              <a:t>Riddarholmen</a:t>
            </a:r>
            <a:r>
              <a:rPr lang="en-US" dirty="0" smtClean="0"/>
              <a:t> where today the </a:t>
            </a:r>
            <a:r>
              <a:rPr lang="en-US" dirty="0" smtClean="0">
                <a:hlinkClick r:id="rId7" action="ppaction://hlinkfile" tooltip="Birger Jarls torn"/>
              </a:rPr>
              <a:t>Tower of </a:t>
            </a:r>
            <a:r>
              <a:rPr lang="en-US" dirty="0" err="1" smtClean="0">
                <a:hlinkClick r:id="rId7" action="ppaction://hlinkfile" tooltip="Birger Jarls torn"/>
              </a:rPr>
              <a:t>Birger</a:t>
            </a:r>
            <a:r>
              <a:rPr lang="en-US" dirty="0" smtClean="0">
                <a:hlinkClick r:id="rId7" action="ppaction://hlinkfile" tooltip="Birger Jarls torn"/>
              </a:rPr>
              <a:t> Jarl</a:t>
            </a:r>
            <a:r>
              <a:rPr lang="en-US" dirty="0" smtClean="0"/>
              <a:t> stands, a building, as a consequence, still often erroneously mentioned as the oldest building in Stockholm.</a:t>
            </a:r>
            <a:r>
              <a:rPr lang="en-US" baseline="30000" dirty="0" smtClean="0">
                <a:hlinkClick r:id="rId8" action="ppaction://hlinkfile"/>
              </a:rPr>
              <a:t>[1]</a:t>
            </a:r>
            <a:r>
              <a:rPr lang="en-US" dirty="0" smtClean="0"/>
              <a:t> The most established explanation for the name are logs driven into the strait passing north of today's </a:t>
            </a:r>
            <a:r>
              <a:rPr lang="en-US" dirty="0" smtClean="0">
                <a:hlinkClick r:id="rId9" action="ppaction://hlinkfile" tooltip="Gamla stan"/>
              </a:rPr>
              <a:t>old town</a:t>
            </a:r>
            <a:r>
              <a:rPr lang="en-US" dirty="0" smtClean="0"/>
              <a:t> which </a:t>
            </a:r>
            <a:r>
              <a:rPr lang="en-US" dirty="0" err="1" smtClean="0">
                <a:hlinkClick r:id="rId10" action="ppaction://hlinkfile" tooltip="Dendrochronology"/>
              </a:rPr>
              <a:t>dendrochronological</a:t>
            </a:r>
            <a:r>
              <a:rPr lang="en-US" dirty="0" smtClean="0"/>
              <a:t> examinations in the late 1970s dated to around 1000. While no solid proofs exists, it is often assumed the </a:t>
            </a:r>
            <a:r>
              <a:rPr lang="en-US" dirty="0" smtClean="0">
                <a:hlinkClick r:id="rId11" action="ppaction://hlinkfile" tooltip="Tre kronor (castle)"/>
              </a:rPr>
              <a:t>Three Crown Castle</a:t>
            </a:r>
            <a:r>
              <a:rPr lang="en-US" dirty="0" smtClean="0"/>
              <a:t>, which preceded the present </a:t>
            </a:r>
            <a:r>
              <a:rPr lang="en-US" dirty="0" smtClean="0">
                <a:hlinkClick r:id="rId12" action="ppaction://hlinkfile" tooltip="Stockholm Palace"/>
              </a:rPr>
              <a:t>Stockholm Palace</a:t>
            </a:r>
            <a:r>
              <a:rPr lang="en-US" dirty="0" smtClean="0"/>
              <a:t>, originated from these wooden structures, and that the medieval city quickly expanded around it in the mid 13th century.</a:t>
            </a:r>
            <a:r>
              <a:rPr lang="en-US" baseline="30000" dirty="0" smtClean="0">
                <a:hlinkClick r:id="rId13" action="ppaction://hlinkfile"/>
              </a:rPr>
              <a:t>[2]</a:t>
            </a:r>
            <a:r>
              <a:rPr lang="en-US" dirty="0" smtClean="0"/>
              <a:t> In a wider historical context, Stockholm can be thought of as the capital of the </a:t>
            </a:r>
            <a:r>
              <a:rPr lang="en-US" dirty="0" smtClean="0">
                <a:hlinkClick r:id="rId14" action="ppaction://hlinkfile" tooltip="Mälaren Valley"/>
              </a:rPr>
              <a:t>Lake </a:t>
            </a:r>
            <a:r>
              <a:rPr lang="en-US" dirty="0" err="1" smtClean="0">
                <a:hlinkClick r:id="rId14" action="ppaction://hlinkfile" tooltip="Mälaren Valley"/>
              </a:rPr>
              <a:t>Mälaren</a:t>
            </a:r>
            <a:r>
              <a:rPr lang="en-US" dirty="0" smtClean="0">
                <a:hlinkClick r:id="rId14" action="ppaction://hlinkfile" tooltip="Mälaren Valley"/>
              </a:rPr>
              <a:t> Region</a:t>
            </a:r>
            <a:r>
              <a:rPr lang="en-US" dirty="0" smtClean="0"/>
              <a:t>, and as such can trace its origin back to at least two much older cities: </a:t>
            </a:r>
            <a:r>
              <a:rPr lang="en-US" dirty="0" err="1" smtClean="0">
                <a:hlinkClick r:id="rId4" action="ppaction://hlinkfile" tooltip="Birka"/>
              </a:rPr>
              <a:t>Birka</a:t>
            </a:r>
            <a:r>
              <a:rPr lang="en-US" dirty="0" smtClean="0"/>
              <a:t> (c. 790–975) and </a:t>
            </a:r>
            <a:r>
              <a:rPr lang="en-US" dirty="0" err="1" smtClean="0">
                <a:hlinkClick r:id="rId15" action="ppaction://hlinkfile" tooltip="Sigtuna"/>
              </a:rPr>
              <a:t>Sigtuna</a:t>
            </a:r>
            <a:r>
              <a:rPr lang="en-US" dirty="0" smtClean="0"/>
              <a:t>, which still exists but dominated the region c. 1000–1240 — a capital which has simply been relocated at a number of occasions.</a:t>
            </a:r>
            <a:r>
              <a:rPr lang="en-US" baseline="30000" dirty="0" smtClean="0">
                <a:hlinkClick r:id="rId16" action="ppaction://hlinkfile"/>
              </a:rPr>
              <a:t>[3]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44DDF-A994-4932-8210-B4552DFFE99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03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CEE087D-0F20-4C8E-A40E-D1A7CF3A0D7A}" type="datetimeFigureOut">
              <a:rPr lang="sv-SE" smtClean="0"/>
              <a:t>2013-05-08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90A23D6-3765-4F0F-965B-98A06F299C38}" type="slidenum">
              <a:rPr lang="sv-SE" smtClean="0"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source=images&amp;cd=&amp;docid=NUBpU6m8mABsrM&amp;tbnid=ieN2wl0CMeaSxM:&amp;ved=0CAgQjRwwAA&amp;url=http://www.hostels.com/zh/hostels/stockholm/archipelago-hostel-old-town/18096&amp;ei=HhKKUe-zMuyR7Aabv4CoDA&amp;psig=AFQjCNEfZnSuzFrXwgyWKnJINyi26qzv1g&amp;ust=136808950286805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aviewoncities.com/gallery/showpicture.htm?key=kvesv041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oogle.com/url?sa=i&amp;source=images&amp;cd=&amp;cad=rja&amp;docid=KdZUUocqAO37QM&amp;tbnid=Du1G49nz331PgM:&amp;ved=0CAgQjRwwAA&amp;url=http://ijedict.dec.uwi.edu/viewarticle.php?id=419&amp;layout=html&amp;ei=4bSDUcyIKqzV4QSovIDYDg&amp;psig=AFQjCNENtLP_dr9hdfFxkPSkhor5V_Rz9w&amp;ust=136767241775840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om/url?sa=i&amp;source=images&amp;cd=&amp;cad=rja&amp;docid=eeAmkXCUWvh0HM&amp;tbnid=gchknRWcBTf0_M:&amp;ved=0CAgQjRwwAA&amp;url=http://www.s-cool.co.uk/a-level/geography/coastal-processes/revise-it/wave-processes&amp;ei=WrqHUZKHOYn0Oae9gcAE&amp;psig=AFQjCNHSRLjYNDoLpVsFOwaprJ5nYXRJ7Q&amp;ust=136793596297858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407604" y="3501008"/>
            <a:ext cx="6400800" cy="1008112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GB" b="1" dirty="0" smtClean="0"/>
              <a:t>DILIGENT DESIGN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4581128"/>
            <a:ext cx="6400800" cy="622920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tx1"/>
                </a:solidFill>
              </a:rPr>
              <a:t>Building blocks to maximize learning</a:t>
            </a:r>
            <a:endParaRPr lang="sv-SE" sz="2400" b="1" dirty="0">
              <a:solidFill>
                <a:schemeClr val="tx1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1619672" y="1224451"/>
            <a:ext cx="597666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4400" b="1" dirty="0" err="1" smtClean="0">
                <a:latin typeface="Book Antiqua" pitchFamily="18" charset="0"/>
              </a:rPr>
              <a:t>Professional</a:t>
            </a:r>
            <a:r>
              <a:rPr lang="sv-SE" sz="4400" b="1" dirty="0" smtClean="0">
                <a:latin typeface="Book Antiqua" pitchFamily="18" charset="0"/>
              </a:rPr>
              <a:t> </a:t>
            </a:r>
            <a:r>
              <a:rPr lang="sv-SE" sz="4400" b="1" dirty="0" err="1" smtClean="0">
                <a:latin typeface="Book Antiqua" pitchFamily="18" charset="0"/>
              </a:rPr>
              <a:t>Seminar</a:t>
            </a:r>
            <a:endParaRPr lang="sv-SE" sz="4400" b="1" dirty="0" smtClean="0">
              <a:latin typeface="Book Antiqua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2123728" y="2132856"/>
            <a:ext cx="4464496" cy="1077218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 smtClean="0">
                <a:latin typeface="+mj-lt"/>
              </a:rPr>
              <a:t>13-18 </a:t>
            </a:r>
            <a:r>
              <a:rPr lang="sv-SE" sz="3200" b="1" dirty="0" err="1" smtClean="0">
                <a:latin typeface="+mj-lt"/>
              </a:rPr>
              <a:t>October</a:t>
            </a:r>
            <a:r>
              <a:rPr lang="sv-SE" sz="3200" b="1" dirty="0" smtClean="0">
                <a:latin typeface="+mj-lt"/>
              </a:rPr>
              <a:t> 2013</a:t>
            </a:r>
          </a:p>
          <a:p>
            <a:pPr algn="ctr"/>
            <a:r>
              <a:rPr lang="sv-SE" sz="3200" b="1" dirty="0" smtClean="0">
                <a:latin typeface="+mj-lt"/>
              </a:rPr>
              <a:t>Stockholm, Sweden</a:t>
            </a:r>
            <a:endParaRPr lang="sv-SE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390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170" name="Picture 2" descr="\\netapp01\homedir$\anst-staff\s-9896\My Documents\My Pictures\Scandic%20Ariadne,%20twin%20superior,%20TS,%20superior,%20tw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20" y="1340768"/>
            <a:ext cx="6943740" cy="4104456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194" name="Picture 2" descr="\\netapp01\homedir$\anst-staff\s-9896\My Documents\My Pictures\Scandic%20Ariad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78" y="1124744"/>
            <a:ext cx="6848098" cy="4555726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1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 descr="\\netapp01\homedir$\anst-staff\s-9896\My Documents\My Pictures\_iNAPfYXNP24fw3lLx7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91" y="1556792"/>
            <a:ext cx="6849247" cy="3960440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8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7" descr="FHS pr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052736"/>
            <a:ext cx="5616624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6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8" descr="Karlberg pr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4536504" cy="528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3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1" descr="Stockholm Skylin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480720" cy="4464496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8044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irc_mi" descr="http://u.hwstatic.com/propertyimages/1/18096/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120680" cy="4464496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78002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 1" descr="Marten Trotzigs Alley. Marten Trotzigs alley is Stockholms most narrow  alley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384376" cy="4392488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88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 1" descr="Strandvägen 1-5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480720" cy="4464496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9990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784448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GB" sz="2400" b="1" dirty="0">
                <a:solidFill>
                  <a:srgbClr val="000099"/>
                </a:solidFill>
              </a:rPr>
              <a:t>models of instructional </a:t>
            </a:r>
            <a:r>
              <a:rPr lang="en-GB" sz="2400" b="1" dirty="0" smtClean="0">
                <a:solidFill>
                  <a:srgbClr val="000099"/>
                </a:solidFill>
              </a:rPr>
              <a:t>design</a:t>
            </a:r>
            <a:endParaRPr lang="sv-SE" sz="2400" dirty="0">
              <a:solidFill>
                <a:srgbClr val="000099"/>
              </a:solidFill>
            </a:endParaRPr>
          </a:p>
        </p:txBody>
      </p:sp>
      <p:pic>
        <p:nvPicPr>
          <p:cNvPr id="9220" name="Picture 4" descr="http://ijedict.dec.uwi.edu/images/articleimages/EDICT-2007-419-image001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94" y="2216944"/>
            <a:ext cx="3552637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4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6400800" cy="1072480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400" b="1" dirty="0" smtClean="0">
                <a:solidFill>
                  <a:srgbClr val="000099"/>
                </a:solidFill>
              </a:rPr>
              <a:t>Establishing </a:t>
            </a:r>
            <a:r>
              <a:rPr lang="en-GB" sz="2400" b="1" dirty="0">
                <a:solidFill>
                  <a:srgbClr val="000099"/>
                </a:solidFill>
              </a:rPr>
              <a:t>clear training goals</a:t>
            </a:r>
            <a:r>
              <a:rPr lang="sv-SE" sz="2400" b="1" dirty="0">
                <a:solidFill>
                  <a:srgbClr val="000099"/>
                </a:solidFill>
              </a:rPr>
              <a:t/>
            </a:r>
            <a:br>
              <a:rPr lang="sv-SE" sz="2400" b="1" dirty="0">
                <a:solidFill>
                  <a:srgbClr val="000099"/>
                </a:solidFill>
              </a:rPr>
            </a:br>
            <a:endParaRPr lang="sv-SE" sz="2000" dirty="0">
              <a:solidFill>
                <a:srgbClr val="000099"/>
              </a:solidFill>
            </a:endParaRP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64904"/>
            <a:ext cx="4099272" cy="3074454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74422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2" descr="http://image.slidesharecdn.com/frontpagelsouidpdf-121209144840-phpapp02/95/slide-1-638.jpg?135508641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204864"/>
            <a:ext cx="4766182" cy="32815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6" name="Rektangel 5"/>
          <p:cNvSpPr/>
          <p:nvPr/>
        </p:nvSpPr>
        <p:spPr>
          <a:xfrm>
            <a:off x="1841523" y="1196752"/>
            <a:ext cx="4818709" cy="830997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cap="all" spc="30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Learner centred </a:t>
            </a:r>
            <a:r>
              <a:rPr lang="en-GB" sz="2400" b="1" cap="all" spc="30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models</a:t>
            </a:r>
            <a:endParaRPr lang="sv-SE" sz="2400" b="1" cap="all" spc="30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51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13792"/>
          </a:xfrm>
          <a:solidFill>
            <a:srgbClr val="FFFF00"/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sv-SE" sz="2400" b="1" dirty="0">
                <a:solidFill>
                  <a:srgbClr val="000099"/>
                </a:solidFill>
              </a:rPr>
              <a:t>BACKWASH </a:t>
            </a:r>
            <a:r>
              <a:rPr lang="sv-SE" sz="2400" b="1" dirty="0" smtClean="0">
                <a:solidFill>
                  <a:srgbClr val="000099"/>
                </a:solidFill>
              </a:rPr>
              <a:t>EFFECT</a:t>
            </a:r>
            <a:endParaRPr lang="sv-SE" sz="2400" b="1" dirty="0">
              <a:solidFill>
                <a:srgbClr val="000099"/>
              </a:solidFill>
            </a:endParaRPr>
          </a:p>
        </p:txBody>
      </p:sp>
      <p:pic>
        <p:nvPicPr>
          <p:cNvPr id="4" name="irc_mi" descr="http://www.s-cool.co.uk/a-level/assets/learn_its/alevel/geography/coastal-processes/wave-processes/2007-10-22_113652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26469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0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netapp01\homedir$\anst-staff\s-9896\My Documents\My Pictures\_%20Exterior,%20Facade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231857"/>
            <a:ext cx="59944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ruta 2"/>
          <p:cNvSpPr txBox="1"/>
          <p:nvPr/>
        </p:nvSpPr>
        <p:spPr>
          <a:xfrm>
            <a:off x="6012160" y="1340768"/>
            <a:ext cx="1296144" cy="9233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0099"/>
                </a:solidFill>
              </a:rPr>
              <a:t>ARIADNE SCANDIC HOTEL</a:t>
            </a:r>
            <a:endParaRPr lang="sv-SE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 descr="\\netapp01\homedir$\anst-staff\s-9896\My Documents\My Pictures\Scandic%20Ariadne,%20lobby,%20stair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21" y="1124744"/>
            <a:ext cx="6819203" cy="4536504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4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4" name="Picture 2" descr="\\netapp01\homedir$\anst-staff\s-9896\My Documents\My Pictures\Scandic%20Ariadne,%20b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819204" cy="4536504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146" name="Picture 2" descr="\\netapp01\homedir$\anst-staff\s-9896\My Documents\My Pictures\Scandic%20Ariadne,%20Mistral,%20restau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21" y="1340768"/>
            <a:ext cx="7142358" cy="4176464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7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vart slips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864</TotalTime>
  <Words>286</Words>
  <Application>Microsoft Office PowerPoint</Application>
  <PresentationFormat>Bildspel på skärmen (4:3)</PresentationFormat>
  <Paragraphs>12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Couture</vt:lpstr>
      <vt:lpstr>DILIGENT DESIGN</vt:lpstr>
      <vt:lpstr>models of instructional design</vt:lpstr>
      <vt:lpstr>    Establishing clear training goals </vt:lpstr>
      <vt:lpstr>PowerPoint-presentation</vt:lpstr>
      <vt:lpstr>BACKWASH EFFECT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Försvarshögskolan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Leimanis Ingrida</dc:creator>
  <cp:lastModifiedBy>Leimanis Ingrida</cp:lastModifiedBy>
  <cp:revision>22</cp:revision>
  <dcterms:created xsi:type="dcterms:W3CDTF">2013-05-03T12:31:18Z</dcterms:created>
  <dcterms:modified xsi:type="dcterms:W3CDTF">2013-05-08T19:33:07Z</dcterms:modified>
</cp:coreProperties>
</file>