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E1173-C7A2-4257-8D49-DC745C121A2F}" type="datetimeFigureOut">
              <a:rPr lang="da-DK" smtClean="0"/>
              <a:pPr/>
              <a:t>07-05-2013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F8539-243F-4C01-9DC1-B45B3D7FB31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(skills-based approach to learning in accordance with HE framework taxonomy: knowledge, skills, competence)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8539-243F-4C01-9DC1-B45B3D7FB313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9DD-91F6-41EE-A092-A1C628DA97FF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2F5E-2B8D-4708-A243-1D54EC16667B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D960-A1C7-466B-B4BE-56A0326C4E97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D8DD-89DF-428F-98E0-3E6A48A12777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6A46-8E01-44B9-B644-FE9D316428D7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D9D5-D757-4ED1-9147-A3549B12F801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AD2-51F5-4289-AF40-C5A3F199EB87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FA4-EB34-4FEA-A1D0-5FEF0203D31B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7CFC-1C7E-47D1-88A1-C33680C89523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10D5-1FC2-4AA5-95D7-CC1ED1713403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84D62-6F70-4370-987C-AF66E0443BD9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540F-73F4-4CC8-BA30-2D107019F88E}" type="datetime1">
              <a:rPr lang="da-DK" smtClean="0"/>
              <a:pPr/>
              <a:t>07-05-2013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BILC Conference 2013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82CD-9CBB-4E12-9C3E-5A0E77EF474B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cedenmark.eu/accreditation/why-and-how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Professionalisation</a:t>
            </a:r>
            <a:r>
              <a:rPr lang="en-US" b="1" dirty="0"/>
              <a:t> and the STANAG </a:t>
            </a:r>
            <a:r>
              <a:rPr lang="en-US" b="1" dirty="0" smtClean="0"/>
              <a:t> 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– national requirements and NATO </a:t>
            </a:r>
            <a:r>
              <a:rPr lang="en-US" b="1" dirty="0" smtClean="0"/>
              <a:t>standards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Allan </a:t>
            </a:r>
            <a:r>
              <a:rPr lang="en-US" sz="2200" dirty="0" err="1" smtClean="0">
                <a:solidFill>
                  <a:schemeClr val="tx1"/>
                </a:solidFill>
              </a:rPr>
              <a:t>Juhl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Kristensen</a:t>
            </a:r>
            <a:r>
              <a:rPr lang="en-US" sz="2200" dirty="0" smtClean="0">
                <a:solidFill>
                  <a:schemeClr val="tx1"/>
                </a:solidFill>
              </a:rPr>
              <a:t> Royal Danish Naval Academy</a:t>
            </a:r>
            <a:endParaRPr lang="da-DK" sz="2200" dirty="0">
              <a:solidFill>
                <a:schemeClr val="tx1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CA" sz="3200" dirty="0" smtClean="0"/>
              <a:t>Complying with accreditation requirements 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ESP approach – curriculum and syllabi as close to and relevant to the profession as possible to achieve as high a degree of knowledge and skills transfer to enable competent performance onboard navy vessels and later on in staff roles </a:t>
            </a:r>
            <a:endParaRPr lang="da-DK" dirty="0" smtClean="0"/>
          </a:p>
          <a:p>
            <a:r>
              <a:rPr lang="en-CA" dirty="0" smtClean="0"/>
              <a:t>Develop course content and materials based on existing job descriptions in collaboration with squadrons </a:t>
            </a:r>
            <a:endParaRPr lang="da-DK" dirty="0" smtClean="0"/>
          </a:p>
          <a:p>
            <a:r>
              <a:rPr lang="en-CA" dirty="0" smtClean="0"/>
              <a:t>Interdisciplinary integration with e.g. navigation, naval warfare, </a:t>
            </a:r>
            <a:r>
              <a:rPr lang="en-CA" dirty="0" smtClean="0"/>
              <a:t>leadership </a:t>
            </a:r>
            <a:r>
              <a:rPr lang="en-CA" dirty="0" smtClean="0"/>
              <a:t>and international politics</a:t>
            </a:r>
            <a:endParaRPr lang="da-DK" dirty="0" smtClean="0"/>
          </a:p>
          <a:p>
            <a:r>
              <a:rPr lang="en-CA" dirty="0" smtClean="0"/>
              <a:t>English teachers as consultants in subjects where course materials are in English</a:t>
            </a:r>
            <a:endParaRPr lang="da-DK" dirty="0" smtClean="0"/>
          </a:p>
          <a:p>
            <a:r>
              <a:rPr lang="en-CA" dirty="0" smtClean="0"/>
              <a:t>Case- and task-based learning in which learning/teaching takes place in e.g. </a:t>
            </a:r>
            <a:r>
              <a:rPr lang="en-CA" dirty="0" smtClean="0"/>
              <a:t>a simulator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 err="1" smtClean="0"/>
              <a:t>Relevance</a:t>
            </a:r>
            <a:r>
              <a:rPr lang="da-DK" dirty="0" smtClean="0"/>
              <a:t> of </a:t>
            </a:r>
            <a:r>
              <a:rPr lang="da-DK" dirty="0" smtClean="0"/>
              <a:t>the STANAG?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639762"/>
          </a:xfrm>
        </p:spPr>
        <p:txBody>
          <a:bodyPr/>
          <a:lstStyle/>
          <a:p>
            <a:r>
              <a:rPr lang="da-DK" dirty="0" smtClean="0"/>
              <a:t>STANAG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/>
          <a:lstStyle/>
          <a:p>
            <a:r>
              <a:rPr lang="en-CA" dirty="0" smtClean="0"/>
              <a:t>“general” as well as professional English</a:t>
            </a:r>
          </a:p>
          <a:p>
            <a:r>
              <a:rPr lang="en-CA" dirty="0" smtClean="0"/>
              <a:t>measure English proficiency (non-military specific) of military personnel.’ (</a:t>
            </a:r>
            <a:r>
              <a:rPr lang="en-CA" dirty="0" err="1" smtClean="0"/>
              <a:t>Tannenbaum</a:t>
            </a:r>
            <a:r>
              <a:rPr lang="en-CA" dirty="0" smtClean="0"/>
              <a:t> &amp; Baron)</a:t>
            </a:r>
          </a:p>
          <a:p>
            <a:r>
              <a:rPr lang="en-CA" dirty="0" smtClean="0"/>
              <a:t>educated, native speaker </a:t>
            </a:r>
            <a:r>
              <a:rPr lang="en-CA" dirty="0" smtClean="0"/>
              <a:t>benchmark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980728"/>
            <a:ext cx="4041775" cy="639762"/>
          </a:xfrm>
        </p:spPr>
        <p:txBody>
          <a:bodyPr/>
          <a:lstStyle/>
          <a:p>
            <a:r>
              <a:rPr lang="da-DK" dirty="0" smtClean="0"/>
              <a:t>Prof. </a:t>
            </a:r>
            <a:r>
              <a:rPr lang="da-DK" dirty="0" err="1" smtClean="0"/>
              <a:t>Bachelor/Diploma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1628801"/>
            <a:ext cx="4041775" cy="4536504"/>
          </a:xfrm>
        </p:spPr>
        <p:txBody>
          <a:bodyPr>
            <a:normAutofit/>
          </a:bodyPr>
          <a:lstStyle/>
          <a:p>
            <a:r>
              <a:rPr lang="da-DK" dirty="0" err="1" smtClean="0"/>
              <a:t>functional</a:t>
            </a:r>
            <a:r>
              <a:rPr lang="da-DK" dirty="0" smtClean="0"/>
              <a:t> </a:t>
            </a:r>
            <a:r>
              <a:rPr lang="da-DK" dirty="0" err="1" smtClean="0"/>
              <a:t>ability</a:t>
            </a:r>
            <a:r>
              <a:rPr lang="da-DK" dirty="0" smtClean="0"/>
              <a:t> to </a:t>
            </a:r>
            <a:r>
              <a:rPr lang="da-DK" dirty="0" err="1" smtClean="0"/>
              <a:t>perform</a:t>
            </a:r>
            <a:r>
              <a:rPr lang="da-DK" dirty="0" smtClean="0"/>
              <a:t> </a:t>
            </a:r>
            <a:r>
              <a:rPr lang="da-DK" dirty="0" err="1" smtClean="0"/>
              <a:t>specific</a:t>
            </a:r>
            <a:r>
              <a:rPr lang="da-DK" dirty="0" smtClean="0"/>
              <a:t>, </a:t>
            </a:r>
            <a:r>
              <a:rPr lang="da-DK" dirty="0" err="1" smtClean="0"/>
              <a:t>job-related</a:t>
            </a:r>
            <a:r>
              <a:rPr lang="da-DK" dirty="0" smtClean="0"/>
              <a:t> </a:t>
            </a:r>
            <a:r>
              <a:rPr lang="da-DK" dirty="0" err="1" smtClean="0"/>
              <a:t>tasks</a:t>
            </a:r>
            <a:endParaRPr lang="da-DK" dirty="0" smtClean="0"/>
          </a:p>
          <a:p>
            <a:r>
              <a:rPr lang="en-CA" dirty="0" smtClean="0"/>
              <a:t>‘measure specific uses of English language among identified groups of people, such as doctors, nurses…[naval officers]’ (</a:t>
            </a:r>
            <a:r>
              <a:rPr lang="en-CA" dirty="0" err="1" smtClean="0"/>
              <a:t>Tratnik</a:t>
            </a:r>
            <a:r>
              <a:rPr lang="en-CA" dirty="0" smtClean="0"/>
              <a:t> &amp;</a:t>
            </a:r>
            <a:r>
              <a:rPr lang="en-CA" dirty="0" err="1" smtClean="0"/>
              <a:t>Manent</a:t>
            </a:r>
            <a:r>
              <a:rPr lang="en-CA" dirty="0" smtClean="0"/>
              <a:t> )</a:t>
            </a:r>
            <a:endParaRPr lang="da-DK" dirty="0" smtClean="0"/>
          </a:p>
          <a:p>
            <a:r>
              <a:rPr lang="da-DK" dirty="0" smtClean="0"/>
              <a:t>professional FL </a:t>
            </a:r>
            <a:r>
              <a:rPr lang="da-DK" dirty="0" err="1" smtClean="0"/>
              <a:t>learners/users</a:t>
            </a:r>
            <a:r>
              <a:rPr lang="da-DK" dirty="0" smtClean="0"/>
              <a:t> in </a:t>
            </a:r>
            <a:r>
              <a:rPr lang="da-DK" dirty="0" err="1" smtClean="0"/>
              <a:t>multi-cultural</a:t>
            </a:r>
            <a:r>
              <a:rPr lang="da-DK" dirty="0" smtClean="0"/>
              <a:t> </a:t>
            </a:r>
            <a:r>
              <a:rPr lang="da-DK" dirty="0" err="1" smtClean="0"/>
              <a:t>settings</a:t>
            </a:r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”</a:t>
            </a:r>
            <a:r>
              <a:rPr lang="da-DK" dirty="0" err="1" smtClean="0"/>
              <a:t>Re-placing</a:t>
            </a:r>
            <a:r>
              <a:rPr lang="da-DK" dirty="0" smtClean="0"/>
              <a:t>” the STANAG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narrowing </a:t>
            </a:r>
            <a:r>
              <a:rPr lang="en-CA" dirty="0" smtClean="0"/>
              <a:t>ESP/professional focus of accreditation model means that STANAG is losing relevance as a tool for testing as well as for providing input into teaching and syllabi design </a:t>
            </a:r>
          </a:p>
          <a:p>
            <a:r>
              <a:rPr lang="en-CA" dirty="0" smtClean="0"/>
              <a:t>currently removing STANAG descriptors from revised course descriptions or editing them so they serve professional purposes only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Potential </a:t>
            </a:r>
            <a:r>
              <a:rPr lang="da-DK" dirty="0" err="1" smtClean="0"/>
              <a:t>weaknesses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more heterogeneous intake may well lead to bigger differences in language proficiency</a:t>
            </a:r>
            <a:endParaRPr lang="da-DK" dirty="0" smtClean="0"/>
          </a:p>
          <a:p>
            <a:r>
              <a:rPr lang="en-CA" dirty="0" smtClean="0"/>
              <a:t>time </a:t>
            </a:r>
            <a:r>
              <a:rPr lang="en-CA" dirty="0" smtClean="0"/>
              <a:t>to </a:t>
            </a:r>
            <a:r>
              <a:rPr lang="en-CA" dirty="0" smtClean="0"/>
              <a:t>focus on core maritime/naval </a:t>
            </a:r>
            <a:r>
              <a:rPr lang="en-CA" dirty="0" smtClean="0"/>
              <a:t>skills only</a:t>
            </a:r>
            <a:endParaRPr lang="da-DK" dirty="0" smtClean="0"/>
          </a:p>
          <a:p>
            <a:r>
              <a:rPr lang="en-CA" dirty="0" smtClean="0"/>
              <a:t>l</a:t>
            </a:r>
            <a:r>
              <a:rPr lang="en-CA" dirty="0" smtClean="0"/>
              <a:t>ittle </a:t>
            </a:r>
            <a:r>
              <a:rPr lang="en-CA" dirty="0" smtClean="0"/>
              <a:t>time </a:t>
            </a:r>
            <a:r>
              <a:rPr lang="en-CA" dirty="0" smtClean="0"/>
              <a:t>if any for “general” English/remedial </a:t>
            </a:r>
            <a:r>
              <a:rPr lang="en-CA" dirty="0" smtClean="0"/>
              <a:t>work </a:t>
            </a:r>
          </a:p>
          <a:p>
            <a:r>
              <a:rPr lang="en-CA" dirty="0" smtClean="0"/>
              <a:t>inadequate English language </a:t>
            </a:r>
            <a:r>
              <a:rPr lang="en-CA" dirty="0" smtClean="0"/>
              <a:t>provision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Officer of the </a:t>
            </a:r>
            <a:r>
              <a:rPr lang="da-DK" dirty="0" err="1" smtClean="0"/>
              <a:t>competition</a:t>
            </a:r>
            <a:r>
              <a:rPr lang="da-DK" dirty="0" smtClean="0"/>
              <a:t> </a:t>
            </a:r>
            <a:r>
              <a:rPr lang="da-DK" dirty="0" err="1" smtClean="0"/>
              <a:t>state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abandoning goal of well-rounded, well- educated officers</a:t>
            </a:r>
          </a:p>
          <a:p>
            <a:r>
              <a:rPr lang="en-US" dirty="0" smtClean="0"/>
              <a:t>each individual becomes responsible for maintaining his/her market value as a human resource by acquiring the knowledge, skills, competencies needed to secure and remain in work</a:t>
            </a:r>
          </a:p>
          <a:p>
            <a:r>
              <a:rPr lang="en-US" dirty="0" smtClean="0"/>
              <a:t>language providers deliver strictly professional English just in time in an education </a:t>
            </a:r>
            <a:r>
              <a:rPr lang="en-US" dirty="0" smtClean="0"/>
              <a:t>marketplace (running sushi model)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Royal Danish </a:t>
            </a:r>
            <a:r>
              <a:rPr lang="da-DK" dirty="0" err="1" smtClean="0"/>
              <a:t>Naval</a:t>
            </a:r>
            <a:r>
              <a:rPr lang="da-DK" dirty="0" smtClean="0"/>
              <a:t> Academy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  <p:pic>
        <p:nvPicPr>
          <p:cNvPr id="7" name="Pladsholder til indhold 6" descr="aDSC000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3790" y="1600200"/>
            <a:ext cx="749641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Aim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1) show </a:t>
            </a:r>
            <a:r>
              <a:rPr lang="en-US" dirty="0" smtClean="0"/>
              <a:t>how increasing </a:t>
            </a:r>
            <a:r>
              <a:rPr lang="en-US" dirty="0" err="1" smtClean="0"/>
              <a:t>professionalisation</a:t>
            </a:r>
            <a:r>
              <a:rPr lang="en-US" dirty="0" smtClean="0"/>
              <a:t> requirements nationally </a:t>
            </a:r>
            <a:r>
              <a:rPr lang="en-US" dirty="0" smtClean="0"/>
              <a:t>challenge </a:t>
            </a:r>
            <a:r>
              <a:rPr lang="en-US" dirty="0" smtClean="0"/>
              <a:t>the STANAG as a </a:t>
            </a:r>
            <a:r>
              <a:rPr lang="en-US" dirty="0" smtClean="0"/>
              <a:t>testing </a:t>
            </a:r>
            <a:r>
              <a:rPr lang="en-US" dirty="0" smtClean="0"/>
              <a:t>and </a:t>
            </a:r>
            <a:r>
              <a:rPr lang="en-US" dirty="0" smtClean="0"/>
              <a:t>teaching standard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explore question: is</a:t>
            </a:r>
            <a:r>
              <a:rPr lang="en-US" dirty="0" smtClean="0"/>
              <a:t> </a:t>
            </a:r>
            <a:r>
              <a:rPr lang="en-US" dirty="0" smtClean="0"/>
              <a:t>drive </a:t>
            </a:r>
            <a:r>
              <a:rPr lang="en-US" dirty="0" smtClean="0"/>
              <a:t>towards </a:t>
            </a:r>
            <a:r>
              <a:rPr lang="en-US" dirty="0" err="1" smtClean="0"/>
              <a:t>professionalisation</a:t>
            </a:r>
            <a:r>
              <a:rPr lang="en-US" dirty="0" smtClean="0"/>
              <a:t> creating </a:t>
            </a:r>
            <a:r>
              <a:rPr lang="en-US" dirty="0" smtClean="0"/>
              <a:t>a schism </a:t>
            </a:r>
            <a:r>
              <a:rPr lang="en-US" dirty="0" smtClean="0"/>
              <a:t>between </a:t>
            </a:r>
            <a:r>
              <a:rPr lang="en-US" dirty="0" smtClean="0"/>
              <a:t>English for clearly defined professional purposes i.e. </a:t>
            </a:r>
            <a:r>
              <a:rPr lang="en-US" dirty="0" smtClean="0"/>
              <a:t>maritime/naval </a:t>
            </a:r>
            <a:r>
              <a:rPr lang="en-US" dirty="0" smtClean="0"/>
              <a:t>English </a:t>
            </a:r>
            <a:r>
              <a:rPr lang="en-US" dirty="0" smtClean="0"/>
              <a:t>and the </a:t>
            </a:r>
            <a:r>
              <a:rPr lang="en-US" dirty="0" smtClean="0"/>
              <a:t>general proficiency measurements of the STANAG and the test’s backwash </a:t>
            </a:r>
            <a:r>
              <a:rPr lang="en-US" dirty="0" smtClean="0"/>
              <a:t>potential?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Professionalisation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2006 Danish Government </a:t>
            </a:r>
            <a:r>
              <a:rPr lang="en-US" dirty="0" err="1" smtClean="0"/>
              <a:t>Globalisation</a:t>
            </a:r>
            <a:r>
              <a:rPr lang="en-US" dirty="0" smtClean="0"/>
              <a:t> Strategy: make country more competitive internationally</a:t>
            </a:r>
          </a:p>
          <a:p>
            <a:r>
              <a:rPr lang="en-US" dirty="0" smtClean="0"/>
              <a:t>‘To achieve this, all higher education study </a:t>
            </a:r>
            <a:r>
              <a:rPr lang="en-US" dirty="0" err="1" smtClean="0"/>
              <a:t>programmes</a:t>
            </a:r>
            <a:r>
              <a:rPr lang="en-US" dirty="0" smtClean="0"/>
              <a:t> must meet international </a:t>
            </a:r>
            <a:r>
              <a:rPr lang="en-US" b="1" dirty="0" smtClean="0"/>
              <a:t>quality and relevance</a:t>
            </a:r>
            <a:r>
              <a:rPr lang="en-US" dirty="0" smtClean="0"/>
              <a:t> standards, the European Standards and Guidelines (ESG).’ </a:t>
            </a:r>
            <a:r>
              <a:rPr lang="en-US" sz="1700" u="sng" dirty="0" smtClean="0">
                <a:hlinkClick r:id="rId2"/>
              </a:rPr>
              <a:t>http://acedenmark.eu/accreditation/why-and-how.html</a:t>
            </a:r>
            <a:endParaRPr lang="da-DK" sz="1700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Professionalising</a:t>
            </a:r>
            <a:r>
              <a:rPr lang="da-DK" dirty="0" smtClean="0"/>
              <a:t> </a:t>
            </a:r>
            <a:r>
              <a:rPr lang="da-DK" dirty="0" smtClean="0"/>
              <a:t>the Danish </a:t>
            </a:r>
            <a:r>
              <a:rPr lang="da-DK" dirty="0" err="1" smtClean="0"/>
              <a:t>Defence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Officer </a:t>
            </a:r>
            <a:r>
              <a:rPr lang="da-DK" dirty="0" err="1" smtClean="0"/>
              <a:t>academies</a:t>
            </a:r>
            <a:r>
              <a:rPr lang="da-DK" dirty="0" smtClean="0"/>
              <a:t> </a:t>
            </a:r>
            <a:r>
              <a:rPr lang="da-DK" dirty="0" err="1" smtClean="0"/>
              <a:t>accredited</a:t>
            </a:r>
            <a:r>
              <a:rPr lang="da-DK" dirty="0" smtClean="0"/>
              <a:t> 2011</a:t>
            </a:r>
          </a:p>
          <a:p>
            <a:r>
              <a:rPr lang="da-DK" dirty="0" err="1" smtClean="0"/>
              <a:t>Naval</a:t>
            </a:r>
            <a:r>
              <a:rPr lang="da-DK" dirty="0" smtClean="0"/>
              <a:t> Academy offers </a:t>
            </a:r>
            <a:r>
              <a:rPr lang="da-DK" dirty="0" err="1" smtClean="0"/>
              <a:t>two</a:t>
            </a:r>
            <a:r>
              <a:rPr lang="da-DK" dirty="0" smtClean="0"/>
              <a:t> prof. </a:t>
            </a:r>
            <a:r>
              <a:rPr lang="da-DK" dirty="0" err="1" smtClean="0"/>
              <a:t>BAs</a:t>
            </a:r>
            <a:r>
              <a:rPr lang="da-DK" dirty="0" smtClean="0"/>
              <a:t>:</a:t>
            </a:r>
          </a:p>
          <a:p>
            <a:pPr marL="914400" lvl="1" indent="-514350">
              <a:buAutoNum type="arabicParenR"/>
            </a:pPr>
            <a:r>
              <a:rPr lang="da-DK" dirty="0" err="1" smtClean="0"/>
              <a:t>Naval</a:t>
            </a:r>
            <a:r>
              <a:rPr lang="da-DK" dirty="0" smtClean="0"/>
              <a:t> </a:t>
            </a:r>
            <a:r>
              <a:rPr lang="da-DK" dirty="0" err="1" smtClean="0"/>
              <a:t>Leadership</a:t>
            </a:r>
            <a:r>
              <a:rPr lang="da-DK" dirty="0" smtClean="0"/>
              <a:t> and Operations</a:t>
            </a:r>
          </a:p>
          <a:p>
            <a:pPr marL="914400" lvl="1" indent="-514350">
              <a:buAutoNum type="arabicParenR"/>
            </a:pPr>
            <a:r>
              <a:rPr lang="da-DK" dirty="0" err="1" smtClean="0"/>
              <a:t>Naval</a:t>
            </a:r>
            <a:r>
              <a:rPr lang="da-DK" dirty="0" smtClean="0"/>
              <a:t> </a:t>
            </a:r>
            <a:r>
              <a:rPr lang="da-DK" dirty="0" err="1" smtClean="0"/>
              <a:t>Leadership</a:t>
            </a:r>
            <a:r>
              <a:rPr lang="da-DK" dirty="0" smtClean="0"/>
              <a:t> and Engineering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Accreditation</a:t>
            </a:r>
            <a:r>
              <a:rPr lang="da-DK" dirty="0" smtClean="0"/>
              <a:t> </a:t>
            </a:r>
            <a:r>
              <a:rPr lang="da-DK" dirty="0" err="1" smtClean="0"/>
              <a:t>requirements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level</a:t>
            </a:r>
            <a:r>
              <a:rPr lang="da-DK" dirty="0" smtClean="0"/>
              <a:t>, </a:t>
            </a:r>
            <a:r>
              <a:rPr lang="da-DK" dirty="0" err="1" smtClean="0"/>
              <a:t>quality</a:t>
            </a:r>
            <a:r>
              <a:rPr lang="da-DK" dirty="0" smtClean="0"/>
              <a:t> and </a:t>
            </a:r>
            <a:r>
              <a:rPr lang="da-DK" dirty="0" err="1" smtClean="0"/>
              <a:t>relevance</a:t>
            </a:r>
            <a:r>
              <a:rPr lang="da-DK" dirty="0" smtClean="0"/>
              <a:t> </a:t>
            </a:r>
            <a:r>
              <a:rPr lang="da-DK" dirty="0" err="1" smtClean="0"/>
              <a:t>according</a:t>
            </a:r>
            <a:r>
              <a:rPr lang="da-DK" dirty="0" smtClean="0"/>
              <a:t> to Danish HE </a:t>
            </a:r>
            <a:r>
              <a:rPr lang="da-DK" dirty="0" err="1" smtClean="0"/>
              <a:t>framework</a:t>
            </a:r>
            <a:r>
              <a:rPr lang="da-DK" dirty="0" smtClean="0"/>
              <a:t> (Bologna </a:t>
            </a:r>
            <a:r>
              <a:rPr lang="da-DK" dirty="0" err="1" smtClean="0"/>
              <a:t>quality</a:t>
            </a:r>
            <a:r>
              <a:rPr lang="da-DK" dirty="0" smtClean="0"/>
              <a:t> assurance guidelines) </a:t>
            </a:r>
          </a:p>
          <a:p>
            <a:r>
              <a:rPr lang="da-DK" dirty="0" err="1" smtClean="0"/>
              <a:t>knowledge</a:t>
            </a:r>
            <a:r>
              <a:rPr lang="da-DK" dirty="0" smtClean="0"/>
              <a:t>, </a:t>
            </a:r>
            <a:r>
              <a:rPr lang="da-DK" dirty="0" err="1" smtClean="0"/>
              <a:t>skills</a:t>
            </a:r>
            <a:r>
              <a:rPr lang="da-DK" dirty="0" smtClean="0"/>
              <a:t> and </a:t>
            </a:r>
            <a:r>
              <a:rPr lang="da-DK" dirty="0" err="1" smtClean="0"/>
              <a:t>competence</a:t>
            </a:r>
            <a:r>
              <a:rPr lang="da-DK" dirty="0" smtClean="0"/>
              <a:t> </a:t>
            </a:r>
            <a:r>
              <a:rPr lang="da-DK" dirty="0" err="1" smtClean="0"/>
              <a:t>taxonomy</a:t>
            </a:r>
            <a:endParaRPr lang="da-DK" dirty="0" smtClean="0"/>
          </a:p>
          <a:p>
            <a:r>
              <a:rPr lang="da-DK" dirty="0" err="1" smtClean="0"/>
              <a:t>knowledge</a:t>
            </a:r>
            <a:r>
              <a:rPr lang="da-DK" dirty="0" smtClean="0"/>
              <a:t>, </a:t>
            </a:r>
            <a:r>
              <a:rPr lang="da-DK" dirty="0" err="1" smtClean="0"/>
              <a:t>skills</a:t>
            </a:r>
            <a:r>
              <a:rPr lang="da-DK" dirty="0" smtClean="0"/>
              <a:t> and </a:t>
            </a:r>
            <a:r>
              <a:rPr lang="da-DK" dirty="0" err="1" smtClean="0"/>
              <a:t>competence</a:t>
            </a:r>
            <a:r>
              <a:rPr lang="da-DK" dirty="0" smtClean="0"/>
              <a:t> </a:t>
            </a:r>
            <a:r>
              <a:rPr lang="da-DK" dirty="0" err="1" smtClean="0"/>
              <a:t>derived</a:t>
            </a:r>
            <a:r>
              <a:rPr lang="da-DK" dirty="0" smtClean="0"/>
              <a:t> from, </a:t>
            </a:r>
            <a:r>
              <a:rPr lang="da-DK" dirty="0" err="1" smtClean="0"/>
              <a:t>oriented</a:t>
            </a:r>
            <a:r>
              <a:rPr lang="da-DK" dirty="0" smtClean="0"/>
              <a:t> </a:t>
            </a:r>
            <a:r>
              <a:rPr lang="da-DK" dirty="0" err="1" smtClean="0"/>
              <a:t>towards</a:t>
            </a:r>
            <a:r>
              <a:rPr lang="da-DK" dirty="0" smtClean="0"/>
              <a:t> and </a:t>
            </a:r>
            <a:r>
              <a:rPr lang="da-DK" dirty="0" err="1" smtClean="0"/>
              <a:t>transferable</a:t>
            </a:r>
            <a:r>
              <a:rPr lang="da-DK" dirty="0" smtClean="0"/>
              <a:t> to profession</a:t>
            </a:r>
          </a:p>
          <a:p>
            <a:r>
              <a:rPr lang="da-DK" dirty="0" err="1" smtClean="0"/>
              <a:t>c</a:t>
            </a:r>
            <a:r>
              <a:rPr lang="da-DK" dirty="0" err="1" smtClean="0"/>
              <a:t>ourse</a:t>
            </a:r>
            <a:r>
              <a:rPr lang="da-DK" dirty="0" smtClean="0"/>
              <a:t> </a:t>
            </a:r>
            <a:r>
              <a:rPr lang="da-DK" dirty="0" err="1" smtClean="0"/>
              <a:t>content</a:t>
            </a:r>
            <a:r>
              <a:rPr lang="da-DK" dirty="0" smtClean="0"/>
              <a:t> </a:t>
            </a:r>
            <a:r>
              <a:rPr lang="da-DK" dirty="0" err="1" smtClean="0"/>
              <a:t>based</a:t>
            </a:r>
            <a:r>
              <a:rPr lang="da-DK" dirty="0" smtClean="0"/>
              <a:t> </a:t>
            </a:r>
            <a:r>
              <a:rPr lang="da-DK" dirty="0" err="1" smtClean="0"/>
              <a:t>on</a:t>
            </a:r>
            <a:r>
              <a:rPr lang="da-DK" dirty="0" smtClean="0"/>
              <a:t> research, </a:t>
            </a:r>
            <a:r>
              <a:rPr lang="da-DK" dirty="0" err="1" smtClean="0"/>
              <a:t>knowledge</a:t>
            </a:r>
            <a:r>
              <a:rPr lang="da-DK" dirty="0" smtClean="0"/>
              <a:t> and </a:t>
            </a:r>
            <a:r>
              <a:rPr lang="da-DK" dirty="0" err="1" smtClean="0"/>
              <a:t>practice</a:t>
            </a:r>
            <a:r>
              <a:rPr lang="da-DK" dirty="0" smtClean="0"/>
              <a:t> </a:t>
            </a:r>
            <a:r>
              <a:rPr lang="da-DK" dirty="0" err="1" smtClean="0"/>
              <a:t>within</a:t>
            </a:r>
            <a:r>
              <a:rPr lang="da-DK" dirty="0" smtClean="0"/>
              <a:t> </a:t>
            </a:r>
            <a:r>
              <a:rPr lang="da-DK" dirty="0" err="1" smtClean="0"/>
              <a:t>field</a:t>
            </a:r>
            <a:r>
              <a:rPr lang="da-DK" dirty="0" smtClean="0"/>
              <a:t>  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Professionalising</a:t>
            </a:r>
            <a:r>
              <a:rPr lang="da-DK" dirty="0" smtClean="0"/>
              <a:t> English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Standard </a:t>
            </a:r>
            <a:r>
              <a:rPr lang="en-US" dirty="0" smtClean="0"/>
              <a:t>Training Certification and </a:t>
            </a:r>
            <a:r>
              <a:rPr lang="en-US" dirty="0" err="1" smtClean="0"/>
              <a:t>Watchkeeping</a:t>
            </a:r>
            <a:r>
              <a:rPr lang="en-US" dirty="0" smtClean="0"/>
              <a:t> (STCW) </a:t>
            </a:r>
            <a:r>
              <a:rPr lang="en-US" dirty="0" smtClean="0"/>
              <a:t>conventions for shipmasters </a:t>
            </a:r>
            <a:r>
              <a:rPr lang="en-US" dirty="0" smtClean="0"/>
              <a:t>and </a:t>
            </a:r>
            <a:r>
              <a:rPr lang="en-US" dirty="0" smtClean="0"/>
              <a:t>m</a:t>
            </a:r>
            <a:r>
              <a:rPr lang="en-US" dirty="0" smtClean="0"/>
              <a:t>arine </a:t>
            </a:r>
            <a:r>
              <a:rPr lang="en-US" dirty="0" smtClean="0"/>
              <a:t>e</a:t>
            </a:r>
            <a:r>
              <a:rPr lang="en-US" dirty="0" smtClean="0"/>
              <a:t>ngineers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Naval Leadership and Operations: course content developed with future commissions in mind:</a:t>
            </a:r>
          </a:p>
          <a:p>
            <a:pPr marL="914400" lvl="1" indent="-514350"/>
            <a:r>
              <a:rPr lang="en-US" dirty="0" smtClean="0"/>
              <a:t>s</a:t>
            </a:r>
            <a:r>
              <a:rPr lang="en-US" dirty="0" smtClean="0"/>
              <a:t>quadron feedback forum</a:t>
            </a:r>
            <a:endParaRPr lang="en-US" dirty="0" smtClean="0"/>
          </a:p>
          <a:p>
            <a:pPr marL="914400" lvl="1" indent="-514350"/>
            <a:r>
              <a:rPr lang="en-US" dirty="0" smtClean="0"/>
              <a:t>case-based</a:t>
            </a:r>
            <a:r>
              <a:rPr lang="en-US" dirty="0" smtClean="0"/>
              <a:t>, interdisciplinary scenarios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 + 2 </a:t>
            </a:r>
            <a:r>
              <a:rPr lang="en-US" dirty="0" smtClean="0"/>
              <a:t>=</a:t>
            </a:r>
            <a:r>
              <a:rPr lang="en-US" dirty="0" smtClean="0"/>
              <a:t> </a:t>
            </a:r>
            <a:r>
              <a:rPr lang="en-US" dirty="0" smtClean="0"/>
              <a:t>shift towards domain-specific English away from </a:t>
            </a:r>
            <a:r>
              <a:rPr lang="en-US" dirty="0" smtClean="0"/>
              <a:t>STANAG descriptors</a:t>
            </a:r>
            <a:endParaRPr lang="en-US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Further</a:t>
            </a:r>
            <a:r>
              <a:rPr lang="da-DK" dirty="0" smtClean="0"/>
              <a:t> </a:t>
            </a:r>
            <a:r>
              <a:rPr lang="da-DK" dirty="0" err="1" smtClean="0"/>
              <a:t>professionalisation</a:t>
            </a:r>
            <a:r>
              <a:rPr lang="da-DK" dirty="0" smtClean="0"/>
              <a:t> </a:t>
            </a:r>
            <a:r>
              <a:rPr lang="da-DK" dirty="0" err="1" smtClean="0"/>
              <a:t>initiatives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2012 </a:t>
            </a:r>
            <a:r>
              <a:rPr lang="da-DK" dirty="0" err="1" smtClean="0"/>
              <a:t>Defence</a:t>
            </a:r>
            <a:r>
              <a:rPr lang="da-DK" dirty="0" smtClean="0"/>
              <a:t> </a:t>
            </a:r>
            <a:r>
              <a:rPr lang="da-DK" dirty="0" err="1" smtClean="0"/>
              <a:t>review</a:t>
            </a:r>
            <a:r>
              <a:rPr lang="da-DK" dirty="0" smtClean="0"/>
              <a:t>:</a:t>
            </a:r>
          </a:p>
          <a:p>
            <a:r>
              <a:rPr lang="da-DK" dirty="0" err="1" smtClean="0"/>
              <a:t>Revised</a:t>
            </a:r>
            <a:r>
              <a:rPr lang="da-DK" dirty="0" smtClean="0"/>
              <a:t> </a:t>
            </a:r>
            <a:r>
              <a:rPr lang="da-DK" dirty="0" err="1" smtClean="0"/>
              <a:t>accreditation</a:t>
            </a:r>
            <a:r>
              <a:rPr lang="da-DK" dirty="0" smtClean="0"/>
              <a:t> model to </a:t>
            </a:r>
            <a:r>
              <a:rPr lang="en-US" dirty="0" smtClean="0"/>
              <a:t>make ‘useful the civilian education system and focusing training and education within the </a:t>
            </a:r>
            <a:r>
              <a:rPr lang="en-US" dirty="0" err="1" smtClean="0"/>
              <a:t>defence</a:t>
            </a:r>
            <a:r>
              <a:rPr lang="en-US" dirty="0" smtClean="0"/>
              <a:t> </a:t>
            </a:r>
            <a:r>
              <a:rPr lang="en-US" b="1" dirty="0" smtClean="0"/>
              <a:t>on core military subjects</a:t>
            </a:r>
            <a:r>
              <a:rPr lang="en-US" dirty="0" smtClean="0"/>
              <a:t>” </a:t>
            </a:r>
            <a:r>
              <a:rPr lang="en-US" dirty="0" smtClean="0"/>
              <a:t>(Feb</a:t>
            </a:r>
            <a:r>
              <a:rPr lang="en-US" dirty="0" smtClean="0"/>
              <a:t>. 2013)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future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Diploma</a:t>
            </a:r>
            <a:r>
              <a:rPr lang="da-DK" dirty="0" smtClean="0"/>
              <a:t> in </a:t>
            </a:r>
            <a:r>
              <a:rPr lang="da-DK" dirty="0" err="1" smtClean="0"/>
              <a:t>military</a:t>
            </a:r>
            <a:r>
              <a:rPr lang="da-DK" dirty="0" smtClean="0"/>
              <a:t> </a:t>
            </a:r>
            <a:r>
              <a:rPr lang="da-DK" dirty="0" err="1" smtClean="0"/>
              <a:t>leadership</a:t>
            </a:r>
            <a:r>
              <a:rPr lang="da-DK" dirty="0" smtClean="0"/>
              <a:t> and </a:t>
            </a:r>
            <a:r>
              <a:rPr lang="da-DK" dirty="0" err="1" smtClean="0"/>
              <a:t>strategy</a:t>
            </a:r>
            <a:endParaRPr lang="da-DK" dirty="0" smtClean="0"/>
          </a:p>
          <a:p>
            <a:r>
              <a:rPr lang="da-DK" dirty="0" err="1" smtClean="0"/>
              <a:t>Recruit</a:t>
            </a:r>
            <a:r>
              <a:rPr lang="da-DK" dirty="0" smtClean="0"/>
              <a:t> </a:t>
            </a:r>
            <a:r>
              <a:rPr lang="da-DK" dirty="0" err="1" smtClean="0"/>
              <a:t>candidates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bacherlor’s</a:t>
            </a:r>
            <a:r>
              <a:rPr lang="da-DK" dirty="0" smtClean="0"/>
              <a:t> </a:t>
            </a:r>
            <a:r>
              <a:rPr lang="da-DK" dirty="0" err="1" smtClean="0"/>
              <a:t>degrees</a:t>
            </a:r>
            <a:r>
              <a:rPr lang="da-DK" dirty="0" smtClean="0"/>
              <a:t> as </a:t>
            </a:r>
            <a:r>
              <a:rPr lang="da-DK" dirty="0" err="1" smtClean="0"/>
              <a:t>well</a:t>
            </a:r>
            <a:r>
              <a:rPr lang="da-DK" dirty="0" smtClean="0"/>
              <a:t> as </a:t>
            </a:r>
            <a:r>
              <a:rPr lang="da-DK" dirty="0" err="1" smtClean="0"/>
              <a:t>able</a:t>
            </a:r>
            <a:r>
              <a:rPr lang="da-DK" dirty="0" smtClean="0"/>
              <a:t> ratings</a:t>
            </a:r>
          </a:p>
          <a:p>
            <a:r>
              <a:rPr lang="da-DK" dirty="0" smtClean="0"/>
              <a:t>RDNA </a:t>
            </a:r>
            <a:r>
              <a:rPr lang="da-DK" dirty="0" err="1" smtClean="0"/>
              <a:t>course</a:t>
            </a:r>
            <a:r>
              <a:rPr lang="da-DK" dirty="0" smtClean="0"/>
              <a:t> </a:t>
            </a:r>
            <a:r>
              <a:rPr lang="da-DK" dirty="0" err="1" smtClean="0"/>
              <a:t>reduced</a:t>
            </a:r>
            <a:r>
              <a:rPr lang="da-DK" dirty="0" smtClean="0"/>
              <a:t> from 58 to 28 </a:t>
            </a:r>
            <a:r>
              <a:rPr lang="da-DK" dirty="0" err="1" smtClean="0"/>
              <a:t>months</a:t>
            </a:r>
            <a:endParaRPr lang="da-DK" dirty="0" smtClean="0"/>
          </a:p>
          <a:p>
            <a:r>
              <a:rPr lang="da-DK" dirty="0" smtClean="0"/>
              <a:t>50% </a:t>
            </a:r>
            <a:r>
              <a:rPr lang="da-DK" dirty="0" err="1" smtClean="0"/>
              <a:t>reduction</a:t>
            </a:r>
            <a:r>
              <a:rPr lang="da-DK" dirty="0" smtClean="0"/>
              <a:t> in English provision</a:t>
            </a:r>
          </a:p>
          <a:p>
            <a:r>
              <a:rPr lang="da-DK" dirty="0" smtClean="0"/>
              <a:t>Deliver </a:t>
            </a:r>
            <a:r>
              <a:rPr lang="da-DK" dirty="0" err="1" smtClean="0"/>
              <a:t>training/education</a:t>
            </a:r>
            <a:r>
              <a:rPr lang="da-DK" dirty="0" smtClean="0"/>
              <a:t> </a:t>
            </a:r>
            <a:r>
              <a:rPr lang="da-DK" dirty="0" err="1" smtClean="0"/>
              <a:t>just-in-time</a:t>
            </a:r>
            <a:r>
              <a:rPr lang="da-DK" dirty="0" smtClean="0"/>
              <a:t> 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BILC Conference 2013</a:t>
            </a:r>
            <a:endParaRPr lang="da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640</Words>
  <Application>Microsoft Office PowerPoint</Application>
  <PresentationFormat>Skærmshow (4:3)</PresentationFormat>
  <Paragraphs>78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Kontortema</vt:lpstr>
      <vt:lpstr>Professionalisation and the STANAG   </vt:lpstr>
      <vt:lpstr>Royal Danish Naval Academy</vt:lpstr>
      <vt:lpstr>Aim</vt:lpstr>
      <vt:lpstr>Professionalisation</vt:lpstr>
      <vt:lpstr>Professionalising the Danish Defence</vt:lpstr>
      <vt:lpstr>Accreditation requirements</vt:lpstr>
      <vt:lpstr>Professionalising English</vt:lpstr>
      <vt:lpstr>Further professionalisation initiatives</vt:lpstr>
      <vt:lpstr>The future</vt:lpstr>
      <vt:lpstr>Complying with accreditation requirements </vt:lpstr>
      <vt:lpstr>Relevance of the STANAG?</vt:lpstr>
      <vt:lpstr>”Re-placing” the STANAG</vt:lpstr>
      <vt:lpstr>Potential weaknesses</vt:lpstr>
      <vt:lpstr>Officer of the competition state?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Professionalisation and the STANAG 6001</dc:title>
  <dc:creator>SOS</dc:creator>
  <cp:lastModifiedBy>SOS</cp:lastModifiedBy>
  <cp:revision>59</cp:revision>
  <dcterms:created xsi:type="dcterms:W3CDTF">2013-04-30T09:30:22Z</dcterms:created>
  <dcterms:modified xsi:type="dcterms:W3CDTF">2013-05-07T08:59:58Z</dcterms:modified>
</cp:coreProperties>
</file>