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70" r:id="rId4"/>
    <p:sldId id="263" r:id="rId5"/>
    <p:sldId id="276" r:id="rId6"/>
    <p:sldId id="264" r:id="rId7"/>
    <p:sldId id="265" r:id="rId8"/>
    <p:sldId id="266" r:id="rId9"/>
    <p:sldId id="267" r:id="rId10"/>
    <p:sldId id="268" r:id="rId11"/>
    <p:sldId id="269" r:id="rId12"/>
    <p:sldId id="271" r:id="rId13"/>
    <p:sldId id="272" r:id="rId14"/>
    <p:sldId id="273" r:id="rId15"/>
    <p:sldId id="274" r:id="rId16"/>
    <p:sldId id="275" r:id="rId17"/>
  </p:sldIdLst>
  <p:sldSz cx="9144000" cy="6858000" type="screen4x3"/>
  <p:notesSz cx="6797675" cy="992822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1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6A45AAC8-C1B9-47F0-AE1E-0344B5919EA4}" type="datetimeFigureOut">
              <a:rPr lang="en-GB"/>
              <a:pPr>
                <a:defRPr/>
              </a:pPr>
              <a:t>10/05/2013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761F665-ADBE-4170-B57A-0E2AB6F2F478}"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9DF5DB6A-F697-47C7-B847-1C2C39B3CF03}" type="datetimeFigureOut">
              <a:rPr lang="en-GB"/>
              <a:pPr>
                <a:defRPr/>
              </a:pPr>
              <a:t>10/05/2013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5CF361F-2384-4974-9A40-D92C9AD50203}"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D5AB857E-ABCA-4B77-B755-93D4E758C5D0}" type="datetimeFigureOut">
              <a:rPr lang="en-GB"/>
              <a:pPr>
                <a:defRPr/>
              </a:pPr>
              <a:t>10/05/2013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BD55FC2-9347-4BFC-94E3-116A4504A76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C99C567D-D6E0-4EDC-8627-6BECA4F14588}" type="datetimeFigureOut">
              <a:rPr lang="en-GB"/>
              <a:pPr>
                <a:defRPr/>
              </a:pPr>
              <a:t>10/05/2013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F4121D5-A0B2-48C8-A60A-925B95993938}"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9B695A3-439F-4EF4-B6E8-28990F114CC6}" type="datetimeFigureOut">
              <a:rPr lang="en-GB"/>
              <a:pPr>
                <a:defRPr/>
              </a:pPr>
              <a:t>10/05/2013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C69B14C-F7BC-4F9F-B9BB-A46AFE8FA94E}"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020166AC-55FE-4AF7-A0C0-4F282CC9D4D2}" type="datetimeFigureOut">
              <a:rPr lang="en-GB"/>
              <a:pPr>
                <a:defRPr/>
              </a:pPr>
              <a:t>10/05/2013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1689A6F0-0784-41D3-A956-B3CCBB5C58CB}"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CA888E2A-E9A5-413E-9B9A-D3DD4CDBEAF4}" type="datetimeFigureOut">
              <a:rPr lang="en-GB"/>
              <a:pPr>
                <a:defRPr/>
              </a:pPr>
              <a:t>10/05/2013</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E81E157B-77D8-4A24-B95B-BB486C47786C}"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C6196466-181A-4C2E-843E-945469D53985}" type="datetimeFigureOut">
              <a:rPr lang="en-GB"/>
              <a:pPr>
                <a:defRPr/>
              </a:pPr>
              <a:t>10/05/2013</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261165E5-F5E5-4A84-A50F-C5A0576B41EC}"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C97C1CE-AF6F-459D-9B70-8DBF27F45A7B}" type="datetimeFigureOut">
              <a:rPr lang="en-GB"/>
              <a:pPr>
                <a:defRPr/>
              </a:pPr>
              <a:t>10/05/2013</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5D51878C-5DE1-426A-B2A4-7C5FC6480EAF}"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56EC313-3AF8-43EC-89E6-E33C4477AD9F}" type="datetimeFigureOut">
              <a:rPr lang="en-GB"/>
              <a:pPr>
                <a:defRPr/>
              </a:pPr>
              <a:t>10/05/2013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10F6EEC1-DCC5-4A1A-A990-59D0CDA9FA5E}"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BF34BC5-CA34-4719-B9E1-FE28DE0A0BB8}" type="datetimeFigureOut">
              <a:rPr lang="en-GB"/>
              <a:pPr>
                <a:defRPr/>
              </a:pPr>
              <a:t>10/05/2013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FCF48AB9-F4EF-452A-ABA2-8A68574CF877}"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D6EF3464-7428-4387-A6A0-2ADA00DC82F5}" type="datetimeFigureOut">
              <a:rPr lang="en-GB"/>
              <a:pPr>
                <a:defRPr/>
              </a:pPr>
              <a:t>10/05/2013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DECD2A87-5CA3-411C-A4A6-ADD09EDE61DA}"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pPr eaLnBrk="1" hangingPunct="1"/>
            <a:r>
              <a:rPr lang="en-GB" smtClean="0"/>
              <a:t>SG </a:t>
            </a:r>
            <a:r>
              <a:rPr lang="en-GB" smtClean="0"/>
              <a:t>2</a:t>
            </a:r>
            <a:endParaRPr lang="en-GB" dirty="0" smtClean="0"/>
          </a:p>
        </p:txBody>
      </p:sp>
      <p:sp>
        <p:nvSpPr>
          <p:cNvPr id="2051" name="Subtitle 2"/>
          <p:cNvSpPr>
            <a:spLocks noGrp="1"/>
          </p:cNvSpPr>
          <p:nvPr>
            <p:ph type="subTitle" idx="1"/>
          </p:nvPr>
        </p:nvSpPr>
        <p:spPr/>
        <p:txBody>
          <a:bodyPr/>
          <a:lstStyle/>
          <a:p>
            <a:pPr eaLnBrk="1" hangingPunct="1"/>
            <a:r>
              <a:rPr lang="en-CA" b="1" smtClean="0">
                <a:solidFill>
                  <a:schemeClr val="tx1"/>
                </a:solidFill>
              </a:rPr>
              <a:t>Enhancing Cross-Cultural Communication within Multi-National Settings</a:t>
            </a:r>
          </a:p>
        </p:txBody>
      </p:sp>
      <p:pic>
        <p:nvPicPr>
          <p:cNvPr id="2052" name="Picture 5" descr="manuel%21%21%21%21%21%21%21%21%21"/>
          <p:cNvPicPr>
            <a:picLocks noChangeAspect="1" noChangeArrowheads="1"/>
          </p:cNvPicPr>
          <p:nvPr/>
        </p:nvPicPr>
        <p:blipFill>
          <a:blip r:embed="rId2" cstate="print"/>
          <a:srcRect/>
          <a:stretch>
            <a:fillRect/>
          </a:stretch>
        </p:blipFill>
        <p:spPr bwMode="auto">
          <a:xfrm>
            <a:off x="2916238" y="188913"/>
            <a:ext cx="3048000" cy="2400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p:cNvSpPr>
          <p:nvPr>
            <p:ph type="title"/>
          </p:nvPr>
        </p:nvSpPr>
        <p:spPr>
          <a:xfrm>
            <a:off x="457200" y="274638"/>
            <a:ext cx="8229600" cy="1570186"/>
          </a:xfrm>
        </p:spPr>
        <p:txBody>
          <a:bodyPr/>
          <a:lstStyle/>
          <a:p>
            <a:pPr eaLnBrk="1" hangingPunct="1"/>
            <a:r>
              <a:rPr lang="en-US" sz="4000" dirty="0" smtClean="0"/>
              <a:t>Methods currently in place in some Nations</a:t>
            </a:r>
            <a:r>
              <a:rPr lang="de-DE" dirty="0" smtClean="0"/>
              <a:t/>
            </a:r>
            <a:br>
              <a:rPr lang="de-DE" dirty="0" smtClean="0"/>
            </a:br>
            <a:endParaRPr lang="de-DE" dirty="0" smtClean="0"/>
          </a:p>
        </p:txBody>
      </p:sp>
      <p:sp>
        <p:nvSpPr>
          <p:cNvPr id="10243" name="Rectangle 3"/>
          <p:cNvSpPr>
            <a:spLocks noGrp="1"/>
          </p:cNvSpPr>
          <p:nvPr>
            <p:ph type="body" idx="1"/>
          </p:nvPr>
        </p:nvSpPr>
        <p:spPr/>
        <p:txBody>
          <a:bodyPr/>
          <a:lstStyle/>
          <a:p>
            <a:pPr lvl="0"/>
            <a:r>
              <a:rPr lang="en-US" dirty="0" smtClean="0"/>
              <a:t>Separate cultural awareness courses</a:t>
            </a:r>
            <a:endParaRPr lang="de-DE" dirty="0" smtClean="0"/>
          </a:p>
          <a:p>
            <a:pPr lvl="0"/>
            <a:r>
              <a:rPr lang="en-US" dirty="0" smtClean="0"/>
              <a:t>Immersion courses in target culture</a:t>
            </a:r>
            <a:endParaRPr lang="de-DE" dirty="0" smtClean="0"/>
          </a:p>
          <a:p>
            <a:pPr lvl="0"/>
            <a:r>
              <a:rPr lang="en-US" dirty="0" smtClean="0"/>
              <a:t>Cultural component integrated into language courses – often not systematically</a:t>
            </a:r>
            <a:endParaRPr lang="de-DE" dirty="0" smtClean="0"/>
          </a:p>
          <a:p>
            <a:pPr lvl="0"/>
            <a:r>
              <a:rPr lang="en-US" dirty="0" smtClean="0"/>
              <a:t>Use of fictive strategic scenarios which include imaginary cultural environments</a:t>
            </a:r>
            <a:endParaRPr lang="de-DE" dirty="0" smtClean="0"/>
          </a:p>
          <a:p>
            <a:pPr lvl="0"/>
            <a:r>
              <a:rPr lang="en-US" dirty="0" smtClean="0"/>
              <a:t>Survival guides / handbooks / self-study literature</a:t>
            </a:r>
            <a:endParaRPr lang="de-DE"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p:cNvSpPr>
          <p:nvPr>
            <p:ph type="title"/>
          </p:nvPr>
        </p:nvSpPr>
        <p:spPr>
          <a:xfrm>
            <a:off x="457200" y="274638"/>
            <a:ext cx="8229600" cy="1642194"/>
          </a:xfrm>
        </p:spPr>
        <p:txBody>
          <a:bodyPr/>
          <a:lstStyle/>
          <a:p>
            <a:pPr eaLnBrk="1" hangingPunct="1"/>
            <a:r>
              <a:rPr lang="en-US" dirty="0" smtClean="0"/>
              <a:t>Cultural archetypes vs. cultural stereotypes </a:t>
            </a:r>
            <a:r>
              <a:rPr lang="de-DE" dirty="0" smtClean="0"/>
              <a:t/>
            </a:r>
            <a:br>
              <a:rPr lang="de-DE" dirty="0" smtClean="0"/>
            </a:br>
            <a:endParaRPr lang="de-DE" dirty="0" smtClean="0"/>
          </a:p>
        </p:txBody>
      </p:sp>
      <p:sp>
        <p:nvSpPr>
          <p:cNvPr id="11267" name="Rectangle 3"/>
          <p:cNvSpPr>
            <a:spLocks noGrp="1"/>
          </p:cNvSpPr>
          <p:nvPr>
            <p:ph type="body" idx="1"/>
          </p:nvPr>
        </p:nvSpPr>
        <p:spPr>
          <a:xfrm>
            <a:off x="457200" y="1916832"/>
            <a:ext cx="8229600" cy="4209331"/>
          </a:xfrm>
        </p:spPr>
        <p:txBody>
          <a:bodyPr/>
          <a:lstStyle/>
          <a:p>
            <a:pPr lvl="0"/>
            <a:r>
              <a:rPr lang="en-US" sz="3600" dirty="0" smtClean="0"/>
              <a:t>Usefulness in training – as model examples </a:t>
            </a:r>
            <a:endParaRPr lang="de-DE" sz="3600" dirty="0" smtClean="0"/>
          </a:p>
          <a:p>
            <a:pPr lvl="0"/>
            <a:r>
              <a:rPr lang="en-US" sz="3600" dirty="0" smtClean="0"/>
              <a:t>Danger of ethnocentrism</a:t>
            </a:r>
            <a:endParaRPr lang="de-DE" sz="3600" dirty="0" smtClean="0"/>
          </a:p>
          <a:p>
            <a:pPr lvl="0"/>
            <a:r>
              <a:rPr lang="en-US" sz="3600" dirty="0" smtClean="0"/>
              <a:t>On the part of the learners</a:t>
            </a:r>
            <a:endParaRPr lang="de-DE" sz="3600" dirty="0" smtClean="0"/>
          </a:p>
          <a:p>
            <a:pPr lvl="0"/>
            <a:r>
              <a:rPr lang="en-US" sz="3600" dirty="0" smtClean="0"/>
              <a:t>On the part of the instructors</a:t>
            </a:r>
            <a:endParaRPr lang="de-DE" sz="3600" dirty="0" smtClean="0"/>
          </a:p>
          <a:p>
            <a:pPr lvl="0"/>
            <a:r>
              <a:rPr lang="en-US" sz="3600" dirty="0" smtClean="0"/>
              <a:t>On the part of the target culture</a:t>
            </a:r>
            <a:endParaRPr lang="de-DE" sz="3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p:cNvSpPr>
          <p:nvPr>
            <p:ph type="title"/>
          </p:nvPr>
        </p:nvSpPr>
        <p:spPr>
          <a:xfrm>
            <a:off x="457200" y="274638"/>
            <a:ext cx="8229600" cy="1642194"/>
          </a:xfrm>
        </p:spPr>
        <p:txBody>
          <a:bodyPr/>
          <a:lstStyle/>
          <a:p>
            <a:pPr eaLnBrk="1" hangingPunct="1"/>
            <a:r>
              <a:rPr lang="en-US" dirty="0" smtClean="0"/>
              <a:t>Identify the audience: Who is being made </a:t>
            </a:r>
            <a:r>
              <a:rPr lang="en-US" dirty="0" err="1" smtClean="0"/>
              <a:t>interculturally</a:t>
            </a:r>
            <a:r>
              <a:rPr lang="en-US" dirty="0" smtClean="0"/>
              <a:t> aware?</a:t>
            </a:r>
            <a:r>
              <a:rPr lang="de-DE" dirty="0" smtClean="0"/>
              <a:t/>
            </a:r>
            <a:br>
              <a:rPr lang="de-DE" dirty="0" smtClean="0"/>
            </a:br>
            <a:endParaRPr lang="de-DE" dirty="0" smtClean="0"/>
          </a:p>
        </p:txBody>
      </p:sp>
      <p:sp>
        <p:nvSpPr>
          <p:cNvPr id="11267" name="Rectangle 3"/>
          <p:cNvSpPr>
            <a:spLocks noGrp="1"/>
          </p:cNvSpPr>
          <p:nvPr>
            <p:ph type="body" idx="1"/>
          </p:nvPr>
        </p:nvSpPr>
        <p:spPr>
          <a:xfrm>
            <a:off x="457200" y="1916832"/>
            <a:ext cx="8229600" cy="4209331"/>
          </a:xfrm>
        </p:spPr>
        <p:txBody>
          <a:bodyPr/>
          <a:lstStyle/>
          <a:p>
            <a:pPr lvl="0"/>
            <a:r>
              <a:rPr lang="en-US" sz="3600" dirty="0" smtClean="0"/>
              <a:t>Military linguists / interpreters</a:t>
            </a:r>
          </a:p>
          <a:p>
            <a:pPr lvl="0"/>
            <a:r>
              <a:rPr lang="en-US" sz="3600" dirty="0" smtClean="0"/>
              <a:t>Non-linguist staff serving internationally or </a:t>
            </a:r>
            <a:r>
              <a:rPr lang="en-US" sz="3600" dirty="0" err="1" smtClean="0"/>
              <a:t>multinationally</a:t>
            </a:r>
            <a:endParaRPr lang="de-DE" sz="3600" dirty="0" smtClean="0"/>
          </a:p>
          <a:p>
            <a:pPr lvl="0"/>
            <a:r>
              <a:rPr lang="en-US" sz="3600" dirty="0" smtClean="0"/>
              <a:t>Cultural advisors</a:t>
            </a:r>
            <a:endParaRPr lang="de-DE" sz="36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p:cNvSpPr>
          <p:nvPr>
            <p:ph type="title"/>
          </p:nvPr>
        </p:nvSpPr>
        <p:spPr>
          <a:xfrm>
            <a:off x="457200" y="274638"/>
            <a:ext cx="8229600" cy="1642194"/>
          </a:xfrm>
        </p:spPr>
        <p:txBody>
          <a:bodyPr/>
          <a:lstStyle/>
          <a:p>
            <a:pPr eaLnBrk="1" hangingPunct="1"/>
            <a:r>
              <a:rPr lang="en-US" dirty="0" smtClean="0"/>
              <a:t>How to best integrate intercultural awareness into language training?</a:t>
            </a:r>
            <a:r>
              <a:rPr lang="de-DE" dirty="0" smtClean="0"/>
              <a:t/>
            </a:r>
            <a:br>
              <a:rPr lang="de-DE" dirty="0" smtClean="0"/>
            </a:br>
            <a:endParaRPr lang="de-DE" dirty="0" smtClean="0"/>
          </a:p>
        </p:txBody>
      </p:sp>
      <p:sp>
        <p:nvSpPr>
          <p:cNvPr id="11267" name="Rectangle 3"/>
          <p:cNvSpPr>
            <a:spLocks noGrp="1"/>
          </p:cNvSpPr>
          <p:nvPr>
            <p:ph type="body" idx="1"/>
          </p:nvPr>
        </p:nvSpPr>
        <p:spPr>
          <a:xfrm>
            <a:off x="457200" y="1916832"/>
            <a:ext cx="8229600" cy="4209331"/>
          </a:xfrm>
        </p:spPr>
        <p:txBody>
          <a:bodyPr/>
          <a:lstStyle/>
          <a:p>
            <a:pPr lvl="0"/>
            <a:r>
              <a:rPr lang="en-US" sz="3600" dirty="0" smtClean="0"/>
              <a:t>Language level of students should be homogeneous</a:t>
            </a:r>
            <a:endParaRPr lang="de-DE" sz="3600" dirty="0" smtClean="0"/>
          </a:p>
          <a:p>
            <a:pPr lvl="0"/>
            <a:r>
              <a:rPr lang="en-US" sz="3600" dirty="0" smtClean="0"/>
              <a:t>Target culture should be homogeneous</a:t>
            </a:r>
            <a:endParaRPr lang="de-DE" sz="3600" dirty="0" smtClean="0"/>
          </a:p>
          <a:p>
            <a:pPr lvl="0"/>
            <a:r>
              <a:rPr lang="en-US" sz="3600" dirty="0" smtClean="0"/>
              <a:t>Make students aware from the outset that language learning involves learning culture – not just vocabulary and grammar</a:t>
            </a:r>
            <a:endParaRPr lang="de-DE" sz="36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p:cNvSpPr>
          <p:nvPr>
            <p:ph type="title"/>
          </p:nvPr>
        </p:nvSpPr>
        <p:spPr>
          <a:xfrm>
            <a:off x="457200" y="274638"/>
            <a:ext cx="8229600" cy="1642194"/>
          </a:xfrm>
        </p:spPr>
        <p:txBody>
          <a:bodyPr/>
          <a:lstStyle/>
          <a:p>
            <a:pPr eaLnBrk="1" hangingPunct="1"/>
            <a:r>
              <a:rPr lang="en-US" dirty="0" smtClean="0"/>
              <a:t>How to best integrate intercultural awareness into language training? (cont’d)</a:t>
            </a:r>
            <a:r>
              <a:rPr lang="de-DE" dirty="0" smtClean="0"/>
              <a:t/>
            </a:r>
            <a:br>
              <a:rPr lang="de-DE" dirty="0" smtClean="0"/>
            </a:br>
            <a:endParaRPr lang="de-DE" dirty="0" smtClean="0"/>
          </a:p>
        </p:txBody>
      </p:sp>
      <p:sp>
        <p:nvSpPr>
          <p:cNvPr id="11267" name="Rectangle 3"/>
          <p:cNvSpPr>
            <a:spLocks noGrp="1"/>
          </p:cNvSpPr>
          <p:nvPr>
            <p:ph type="body" idx="1"/>
          </p:nvPr>
        </p:nvSpPr>
        <p:spPr>
          <a:xfrm>
            <a:off x="457200" y="1916832"/>
            <a:ext cx="8229600" cy="4209331"/>
          </a:xfrm>
        </p:spPr>
        <p:txBody>
          <a:bodyPr/>
          <a:lstStyle/>
          <a:p>
            <a:pPr lvl="0"/>
            <a:r>
              <a:rPr lang="en-US" sz="3600" dirty="0" smtClean="0"/>
              <a:t>Set </a:t>
            </a:r>
            <a:r>
              <a:rPr lang="en-US" sz="3600" b="1" dirty="0" smtClean="0"/>
              <a:t>clear</a:t>
            </a:r>
            <a:r>
              <a:rPr lang="en-US" sz="3600" dirty="0" smtClean="0"/>
              <a:t> cultural awareness objectives</a:t>
            </a:r>
            <a:endParaRPr lang="de-DE" sz="3600" dirty="0" smtClean="0"/>
          </a:p>
          <a:p>
            <a:pPr lvl="0"/>
            <a:r>
              <a:rPr lang="en-US" sz="3600" dirty="0" smtClean="0"/>
              <a:t>Integrate </a:t>
            </a:r>
            <a:r>
              <a:rPr lang="en-US" sz="3600" b="1" dirty="0" smtClean="0"/>
              <a:t>relevant</a:t>
            </a:r>
            <a:r>
              <a:rPr lang="en-US" sz="3600" dirty="0" smtClean="0"/>
              <a:t> history, social issues, high culture etc. into course material</a:t>
            </a:r>
            <a:endParaRPr lang="de-DE" sz="3600" dirty="0" smtClean="0"/>
          </a:p>
          <a:p>
            <a:pPr lvl="0"/>
            <a:r>
              <a:rPr lang="en-US" sz="3600" dirty="0" smtClean="0"/>
              <a:t>Avoid ethnocentric, </a:t>
            </a:r>
            <a:r>
              <a:rPr lang="en-US" sz="3600" b="1" dirty="0" smtClean="0"/>
              <a:t>irrelevant</a:t>
            </a:r>
            <a:r>
              <a:rPr lang="en-US" sz="3600" dirty="0" smtClean="0"/>
              <a:t> anecdotal or nostalgic instructor input  </a:t>
            </a:r>
            <a:endParaRPr lang="de-DE" sz="36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p:cNvSpPr>
          <p:nvPr>
            <p:ph type="body" idx="1"/>
          </p:nvPr>
        </p:nvSpPr>
        <p:spPr>
          <a:xfrm>
            <a:off x="457200" y="1916832"/>
            <a:ext cx="8229600" cy="4209331"/>
          </a:xfrm>
        </p:spPr>
        <p:txBody>
          <a:bodyPr/>
          <a:lstStyle/>
          <a:p>
            <a:pPr lvl="0"/>
            <a:r>
              <a:rPr lang="en-US" sz="3600" dirty="0" smtClean="0"/>
              <a:t>Teacher training – in delivering </a:t>
            </a:r>
            <a:r>
              <a:rPr lang="en-US" sz="3600" b="1" dirty="0" smtClean="0"/>
              <a:t>directed</a:t>
            </a:r>
            <a:r>
              <a:rPr lang="en-US" sz="3600" dirty="0" smtClean="0"/>
              <a:t> cultural awareness training.</a:t>
            </a:r>
            <a:endParaRPr lang="de-DE" sz="3600" dirty="0" smtClean="0"/>
          </a:p>
          <a:p>
            <a:pPr lvl="0"/>
            <a:r>
              <a:rPr lang="en-US" sz="3600" dirty="0" smtClean="0"/>
              <a:t>Courses for teachers in Sociolinguistics and Pragmatics </a:t>
            </a:r>
            <a:endParaRPr lang="de-DE" sz="3600" dirty="0" smtClean="0"/>
          </a:p>
          <a:p>
            <a:pPr lvl="0"/>
            <a:r>
              <a:rPr lang="en-US" sz="3600" dirty="0" smtClean="0"/>
              <a:t>Regular refresher courses for instructors</a:t>
            </a:r>
            <a:endParaRPr lang="de-DE" sz="3600" dirty="0" smtClean="0"/>
          </a:p>
          <a:p>
            <a:pPr lvl="0"/>
            <a:r>
              <a:rPr lang="en-US" sz="3600" dirty="0" smtClean="0"/>
              <a:t>Exchanges with institutions in target culture areas</a:t>
            </a:r>
            <a:endParaRPr lang="de-DE" sz="3600" dirty="0"/>
          </a:p>
        </p:txBody>
      </p:sp>
      <p:sp>
        <p:nvSpPr>
          <p:cNvPr id="23553" name="Rectangle 1"/>
          <p:cNvSpPr>
            <a:spLocks noGrp="1" noChangeArrowheads="1"/>
          </p:cNvSpPr>
          <p:nvPr>
            <p:ph type="title"/>
          </p:nvPr>
        </p:nvSpPr>
        <p:spPr bwMode="auto">
          <a:xfrm>
            <a:off x="457201" y="125879"/>
            <a:ext cx="7859216"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US" sz="4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How can we prepare teachers to help students achieve intercultural awareness?</a:t>
            </a:r>
            <a:endParaRPr kumimoji="0" lang="en-US" sz="4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Thank</a:t>
            </a:r>
            <a:r>
              <a:rPr lang="de-DE" dirty="0" smtClean="0"/>
              <a:t> </a:t>
            </a:r>
            <a:r>
              <a:rPr lang="de-DE" dirty="0" err="1" smtClean="0"/>
              <a:t>you</a:t>
            </a:r>
            <a:r>
              <a:rPr lang="de-DE" dirty="0" smtClean="0"/>
              <a:t>!</a:t>
            </a:r>
            <a:endParaRPr lang="de-DE" dirty="0"/>
          </a:p>
        </p:txBody>
      </p:sp>
      <p:sp>
        <p:nvSpPr>
          <p:cNvPr id="38914" name="AutoShape 2" descr="data:image/jpeg;base64,/9j/4AAQSkZJRgABAQAAAQABAAD/2wCEAAkGBxQTEhUUEBQWFBQXFBUVFBQVFBQVFBUUFBQXFxUVFBQYHCggGBolHBUUITEhJSkrLi4uFx8zODMsNygtLisBCgoKDg0OGhAQGiwkHyQsLCwsLCwsLCwsLCwsLCwsLCwsLCwsLCwsLCwsLCwsLCwsLCwsLCwsLCwsLCwsLCwsLP/AABEIALEBHAMBIgACEQEDEQH/xAAcAAAABwEBAAAAAAAAAAAAAAAAAQIDBAUGBwj/xABMEAABAwEFBAcDCAcFBgcAAAABAAIDEQQFEiExBkFRcRMiMmGBkaEHscEUIzNCUnJz8GKCkqKys9EVJDTC8UNjdIOjpDVEU2STtOH/xAAaAQADAQEBAQAAAAAAAAAAAAAAAQIDBAUG/8QAKBEAAgICAgEDAwUBAAAAAAAAAAECEQMxEiFBBDJRExQiQmFxgdEz/9oADAMBAAIRAxEAPwDm4XRfZ39C77xUeTYyIV65Cu9mbvbC0ta7EK1quR5FJdG6g0zQ2cnCcz2lKY48SosPZP3lJYs5+C4joJ4lLqeJSAlBQUHiPEoBx4okaYB1PEoy48T5pISkCBiPFZ/bJ56DxCv1ndtD8z+sEDMREesOacB60nJIiHWHNGTnJ+dyP1I2x6ZFiPzZ5qTdVuZEPncwcs1Ej+jPNQL2+hHNW430VLRpbwuSGduOFwDtclQi8J7KcL3EjmqSxXjJGeo48tydva8XT0qs1hadPtGfI3Fw3+2SRlTQ1G9dE2wn/uMlD/szv7lxK77je5oMbutu4q9vC2WyKMR2qvRnLF3cCnjSjaiZ5o8mjLPPWPNbu5z814LMuufF1ozUaq0aJQMIJawAZgGp9PRa41ZWSaSRUXrYnvkNB5kD3lQhdcrOs5hw0riGbacwr955E11cAPPPNMR3k5lQAAM8m13a9TP0VPF0ZrO09FKB1lbwHJSnxMlZVoAdXSlK+B0UeFtBQqIx47OhTUlaLa4N62eyhPT6/Ud8Fjbg3rabJj54/cPvatsejnzeTS3m44NT9JEP+qxWTzpzCrLz7LfxYf5zFZP1bzW0dv8Ao43obkcanNJxHiUb9SkqhB4jxKLEeJ80SCAHmOOHXisPteCZx+G33uPxW3b2fzxWSv6HFMe4NH7oPxWOdXAvE6ZyCe85XnrPPgtrsRXoTX7RTFs2UjcasJarbZ+wdCwsrXOtVg5xa6O1vrReQdn9ZSWhRbPp+spbVE/BERQS0kJSgoCCAQTEBGiQQAKrOban5ofeVtet5xWeMyTuDWjjqTua0byuW7SbXvtJozqRjstGvNzuPcPVXGDkKUlEkQ9oc0HavWSNteDUHMZ1zNP6q0st9Al2PKv5zVPE07LxZo6ZOZ9GVXXr9EOansNY8lX3l2G80vJu9FKWowjmSQVaMSyum9nwva5prQ1oVtNo9s4bVZTHho8ilCNCufNCIhImUbds0Oy5LnmHUONQanINGYI4b1tpLtEcbiTUAGg8FiNhrUI7VWlSY3ho76B3uaV0U2xsrMmkYhvBGvNCbixuKZhJ7RUkaZacR3eirzIBXERQnPPM76ceC01p2ZcdKFtcge1Q66cFHvvZ1jLM94JD20Gdc6uDRQbtd1Ny15owWKTtlHYZRVrcVAKGvcd3OpCtJm9Z1NDmPHNZOFrsgRQVNTXM8OQWsa6o8B50Ski8D7LK4BkVtdkR8678M/xNWMuAZFbbZEfOP+5/mCePQZvJfXjpH+NF6PB+Csnat5qtvA5xd8zPQOPwVk7Vq1W2cjGnalJRu1RVVCAiQQQA6Oz+eKoJosUsvc5o/wClGfir76v54qssTayT90rR/wBvCs8uiobObw7XWd31qcwru6rW2Vpew1bWgPJcYXVNhB/dW+PvXLLEo9o6YzbNNZzl4lSwodmOXiVMapmVEWEsJASgpGGggiQAaS94AJOQAqTwARqr2qlc2xzlho4ROoeGWqaBnIdtb/FqtRc0dRnUYTwBzd3VOfl3qqjm8+J/OSrjLuTkMmei7oqlRyt27JwPEo2xA935Ci51yFa6LoF1+z2dzGulcyOoqW5kjgOFfFKUktjjFy0ZuwOwhzd1ajgMkV6dhq0F/XdHAGCMh1Q4F7SXNdgIGRpTfTLgs9eh6rVzSlb6O/HFqBUyo2xpMuqlNGSd0ia7GOjRh3FPtCN8dQiwovNiLXBDM+Wd1MMRDBlUlxzpXKtBT9Zb2w26PQNw4us2tMxurTfSi46WkLoOyloa+yAvLWmMlmueVCCa6VB9FE10VGXg2GWEn/VVl5tdO0sdkKECmZqa9atPRR4Z8X1/I6q0uqzGSRsY1JzPBu8lTGy7VOzJ3bsW4dJLOWss8bXuktDhUto0loa36x0FB3cVnrJeDalrQ4NrRmKmLCOzipliprRbX2z30GNisEOTQBLMBv8A/SYeOdXnvDCuY2Y5rtWO49nnfVqVx0dA2feKarcbIjryfdHvXHILY5mbDnw4/wD6um+y+8+m6aurQyviXf0UxuL4s0nJTi5I2F4dqD8cekUp+CtD2h4qqvA/OWb8c+lnnKtD2h4rSO2czGXIkZSVQg0SCJMQ8eyoNzNq60fjj0s8IU13ZHgotw/7f/iHekcY+CiauionmOi6rsP/AIVniuVErq2xQ/ujOS58ujfHs0VkPvKmtCgWNWAWMjWIoJQSUakYaCJGgALOe0GZzbBNg1IAPc0kB3otEEzbbK2RjmPFWuFCDvCadMHo83PbvVns3drrTMIgQ04HEV34c8I78yrDaTY2exkvcQ6HpA0SCtQHHque2mQ3HPVN7M2WWK1sLmkAkgOoQHDcWu76VHmuxy/G0cyVSVmmubYVzZGvecWF2baUpQ7/AHrrcZGEAiopvVLZpy3J5rXMGgHmRqVKfbARkVxPI3s7VFLRVbaPs5he2YOqATG9rScMtMhi76AUOq5JeRyauj7bWIts+NpeWmQYhiq0Yq7uFaei5teX1VSNForZdVJboo8mqf3KyRYSick21LcckgCCJ0eWW/XvRtS2p2KhuyWqSF1Y3FvduPMaFdq9nNsJsjrXaAI24X1du6OInG/uHVP7K4q9tVrrx2odHdz7C0UxOaGuG6E1dI3xIbzEjlpjSbMM0mlRk75vF1ptEs76gyyOdQ6taey39VoA8EwHBMjKvom8S6jjJwnG9dI9kV5sbLLC/KSRrSw7ndHiJbzo6vIFcsUq7rc+J7XMNCxwc129rgagjxQ0NHo+3fTWb8Z5/wC3m/qrU9rwKzd2XmLSLFM3LH0jiPsuETmvb4OqFoz2vAqY+RMZKJAokwAiKCIlMQ8/sjw9yi7PnKb/AIiX0IHwUmTsjw9yhbOHqSH/ANzaPSVw+CT2NHmddY2M/wAJHyWEdstPwC6Fs1ZnR2djXZEDNcmRpo6YJ2W9iVgFX2FTwspGiFhGkhHVSMUgiQTANBBKY2poEgGprIJQWOaHAjMHQjvT9nu1obR7RuqKZZaU5UCsrLAGjv3pcrFddHFly8n0UNrsgA4j1Cyl+2zoh1DnStO4b/ULc2iLfVY/a65mvY+SPJ+ENcMyCMYOQ3Hlqs3FG+HO7SkYu2XzJI3C95La1w7qjRUN7O0R2iItcWnUZJm3nJquMaPQk+iC7VOxuSQjwrQyH2lKfoowNE70tUqCxTUsJDUoFIY/dsWOVg/Sr5Z/BIv62dJM4g1a2jW99Mjzqa5nM70VitGBxcNWxvI5mjB6vVc458vUrpwx8nFndyoatDtEliTPmEcQyWxiPDRILs0vcksCAOtex+348MJOcb5XgcGyMYPeHea6t9bwK4h7F3/39wO+zyU5h8fwr5LtjpAHZkDKmaQmNlJJRim5zT4hH0ZQAhEUsxngUgtKYh6U9Ufncq/Zk/NPPG0Wn/7EinS6BV+zB+Y5yznznkKT2NaM/wBG2p01TgbkoxsOfjxRixd5815/R29kixiimhyjWWHCpGFIdCw9KBTWAJYQ6AVVHVJRhACqp+z5ZqOncVAhGWZ1EkNtoBoSnzJUVYQRw3+SrmysOT+odzj2T47vFOusxGYy9WnmE7ONjvSYgRvGoUK02TeEOjc1wcTloc6ihyGeutNa81MjdXLegRx7ayxUtcveWu82NPvqsxezaELd+0IYLVp2omO8i5v+ULE3kakIV2exB3iX8FW0pxrkTouCIrXZI5qkOYg0o6paDYbHkJ5sgTCSQirC6EzS0xHkB3nh50TLTlRKljyZ+lif5OLB/CU0uuKpHnyduxbgiYyqMlIjeqEPaaoCQDQIiEECNX7L7VgvKznc5zmH9eNwH72Fd7tLKnMLzJc1s6GeKUfUkjf+w8OPuXfjtZGO3HOz71nf721UTklspRb0Whso7/M/FIdZBxPp/RQGbZWQ6zNb95krPe1SYdo7K/szwn/nMB8nUUqcX5G4y+Bz5O4aPPr8Cjwy7n18Xf1KkRWqN3ZId91zHe4p0gbwR+qVp0QNRyOIAfSo3g6+ijbMf4ZneXnzkcfipnV4/D3hZq6r/bFBE3DiOAEnG1ubs6UOvNTKcY9sai3oeczM80bWpvpya5b0oSngVxcTssdDUoNTQlPApQlPAo4hY5hR4U303cUfT9xS4hY5RCibbOlCcJ0FjgCE1oLRkN2qISpPTt7LuKlqjDO9DMcmWYr9ocQd6kQQkZwvLR9nVv7JyUK1OANYmuNNanIjeAE9ZZxXXI6JGBMMrwCJGB40JZkfFp18E2yXRwNdx8OI3KbG5JtMAILgM9/emiWc99pUb3OjfhAYBhDq9ovq4g8KYP3lza9JqOC61t+aWWh16RlPUe6q5BfLauHJVH3HpYJXhDjfUJWEFNWNmSewpmngafDTRNg8Vc3Pc81pfhhbX7TzURs73vply1PBbGy+zuzlnzlpeX73RtaIh3UcCSe+o5KkFHNUmV9ASukD2Zsd0jIrUXTBpdCx0Ya15bq1xDiQe/drQ0XLnSlzgwilXBpG8EuAoVrCHdmGTIkqLC3Qlj2NO6CIbs+0Scv0i7xBUOdq1m3d20isk7QQHxyREjQPjmke0GmRq2R1PuFZFklcnardaOQJpTcepS3CiQx3Wr5pgPtdx0SXvqlPhLs61CadARv80AG3TzHovSmz1t6aywS/bhjceZYK+tV5rBXX/ZztG4WCNhhlkETnxl8eF31sYbhJBya9oWc5JKykrOhPYDqAeYBUCe57O/tQRHnGz+igO2sgH0jZo/vwvp5tqjZtXYz/AOZjH3iWfxAKFODHxkhE2xdgdrZowf0at9xTLtiLOPon2iH8K0SMHvVzZ7xif9HLG/7sjHegKlrRKJNtGbbsvM36K8ra3772zDyeCowu4M+bOCQsAZiextThaOdOS1tVl7wld0smE/W3tB3Diuf1KXFGmLtlVsO+Toj0rq9bq1OdFqmuHELnDLymYQ3om5mg61M1Jde84IaYszp11NG7TfZ0EEcQlBw4hc+N8zBwaYsyKjrquvm9ZcTC4OjDXAkBxzCKCmdTy4hMSTtIcA4VANe7JUtglbJGHhzhUaE5rnF9X09kkvRvc0lxDs9UNd0EVaZ0nZmUMs5fJJUFzjUnIdYpUoxW6Ojzh6JxoDkTUZkLncN6kWAjPt0PDPP4qVszejnzxue4/Y5A/wCiiS4muPFzTa8I65TJRn0dkkQMzHWJzCs+jG4IkjizPtECOzkaHLgoVpsxZm3MakfEK+6NRrRHkoowsj3XbcQw1z/OXNWQkcMiFkLwhLXYmGh/Oqfg2ke9uBxAO/LXxRY6s0Fru+CeQOlYJABQNfnHz6PQnvNablR2/YC75HlzmvbXcyTC0chQ05J2G8hSoNeWid+Vg707GnKOmQ4fZ/dzfqPdzmf64SFOg2dsDezZYTTe9vSHzfVRLXe0baBz2tqCRicBUNFXEV4BIu69oJSWRSte4Na+jTXqu0Nd+7zCYOU35ZYR3RZG9VkTGCtSGEsBJp2g0iuQGqmyzBrMEbQK9VrNBWmgHJcmtO0krJp6guaZXBpxEFjWup1adwVhHtoHElxwnCWjKmEbyDmKkIo9ZYZ8VZpn3hHFKx5FHV400IxUbxoT3Gq43f5jN5SmHOP5UXDT7YdJQ8AcfgFN2nvyaSRroS5rRVrQB1qc9RlUbvVZ18T2hznDUFtSc6vyJ50xDxXRi6WzlzwletHfLLs8LZdLIZOq6RgkY6n0byS9jt3EA8QSN64ZbbI5j3xyjBKxxY4H7TTQivx3rtGyPtCsslnja6RsUoY1r2POHMAA4MWRGW5Z72p3GyVvy6z0NMLZ6HtDIMkHEjJp7qcFqpU6OVo5fhO9Lgbr4IOkG/LvQZXVWIcDXDNh5jcieQ49YZ+5E7NNO7kwD0c6mlV1L2JylzLVEHEYXxyAZ/XaWH+W1cqGp5LoXsUnItczB9aCv/xyNz/fKloZ1t8DtMTSdfqk+oUG1XeHfSQseP0mtd8VZuNKdXPKhzp3ngDkQhShwgcdxpnWlPGiih2Zi07M2R3bsjB91uH+EKENkrK36IzQHjFM9v8AmWxBc0Z1I1p2jQnME0qc3DyRl2RrhrUAGhoa7qbjl6o4oOTMeLhmYD0N42sUBIErumGQ/Tafel2YPkaHlxxFrS41DaksaSaVHHgtLbGjonuwtFGvqd4IaSMtxoufW29RCWsLw35thoTT6oFe0OC5/U6Rri7MC69ZHEEuNWmo7ipEl6SktcX1I04hQ4o6AghORxgUqDqro1Ul8D0t8y4g4uzGh5pLr2kkcC81oR71Imax7aNFDuyVTJG5naFDVC7ByRs4tqw0UdGahU1tls0ri4xEOJqSCVEZmKpwR9yyezdQTWiZZ7TZ2xmMscWk113pywWuzxPa5rX5HSqrWszzGSWYxwKlpPZcW4qkdX2KtzbUXva0gMoM9MTgfcB6hbALP7E3X8nskbSKOcOlk44ngGh5Nwt8FoQg8rNK5ugjyUW1A5ZHvyqphCZkckZFJbowQqP5Nn4rU2h6p7QzPJAzE7UtdE+PoyWAsNA0luYeSTl95Q4r0mFPnHeJr71Y7Quc8jpGYA18jWGtcbQI+t518lQOclLZ7voIRlBckmT7RbTI4Olax7g0tBcwHqu1GXM+ak2C+nQnFDHCw4Wtq2JoOFoo0VHBU+NHiS5M7/tsL/ShyQgkk6kknmcymnRt4IYkVUWzfoSYGqp2hiAjFPtj3FXFVU7RfRj749zleJ/mjm9ZX0JfwZxrKlSSCdeDRzwNDRlyCRZRmVKeMx3Cq7z5kaDtxUiFtBTiiLRVG92WRVCEEYTTcmZDqnZJiRRRZDkkA6FrfZVaA28Y2uJAkZLHlXXDjAy+4skw1Cl3K8ttEJDi09NGMTTRwDnhriDuNCUmM9LOjBr1611BIz8ETo37yCKUGoI7wRyWfluq0N+itknKRkcvhUhMk3gw5GzSjvbJG7za6g8ljyflF8f3NDR41FRmOq6hIPPeq68IHPHzb5YcNTkCS+u80OooN6rnbQ2tn0likcOMU7H/ALrwPemzt3E0fPx2iE/72zOp+1GSE3UlTBWnaBLDaGAv+VF8bDjkY9riJI2Al8ZqaguGXcs9b7/jjeRLZYnuNDiETnAilBoTTSlCr28NrLJLZ5WxzxFxikDW4y1xJYaANeASVi9qYSZhTcwD95y5c2OKr/TaE2zLfKJPtD9lKE7+I/ZTo5KS2UfZVObOn6USGLS/iPJJnnc8UeQeGSnPkBypRRLVHpzVRk2yZ40oscg0Twp3pqMFOhQ9msV0gNkHerG47J0tohjNaOkaHDi2tXD9kFV7WcAtT7OrGXWvERlHG9w5mjB6OPkhkzbjBtnVmFPtURjs1KaVJ5DFPeAosr+CbtU2vPIeiYDnJBQJlXWnJTnSFQ5WVOaY0ZraaEu6MDPt/wCVZ3+xZTnRa75E+OMCSQyuL5XYiKUa91Wt8BQJAKzlKmer6bJKMFxMr/YkvAIf2JLwC1gKFUuR0fdZPkyX9jS8Ek3RL9la7EiLkcg+6yGRN0yfZVPtPYHtgLnNoA5ufOo+K6JiVLtlGHWKYcGtd+w9rj6Aq8cvzRGX1E5QcX8HLbJqVKadx8FEg1UoHcV6R5AK7k6I2vwtjxYzkWnDhcdxY7Klfska6E1oElJc3f7kxIbmiLSQ4EEagih8QkwtqTXRN2p7nPLnElxNSScye8o4JKJIYoMLTTduKFSM25EZg8CNCjfaa5YckaYHo6xWrpYo5dOkjZJ+20O+KcLli9nLsDrJZ3snnicYIiQ15w1wCvVzyU/obYzsWmOTuliaP3m0K5+T+C+P7mjJRLNPvS3M7dkjlG90UxZ5Nkaa+aJu1rR9NZrVFxd0QkZ+1GT7lSYqLy0XXDJ9JFG/7zGn1IWA2jp07q+HKpWtsm11jeaC0MB4PxRnlR4CqrwLi80IpnqGupmdMQyHLLPjVYeoapGuLZgCxHg7038o/RKP5QPslacEV9WXyLLO9NSONMzvSjOOBUcvqDzUyikui8c232OxvJkw7qKxigCqIGnpQ7dvV5HaW/ZKFFUE5y5MWyALbez2yBomfxLGjuwgk/xDyWOZaG/ZK6DsUB8mqBTE9x8jh/yqJJIyyTfE0LApQ0UWFSaqDkZBlaMRO9MPhr9Y+9OudmUpiQxgWcj6yjza0Uyd/BRYm1chAMXqzqt5n3Krwq7vRnUHP4Kq6NYZfceh6b2DICUWpZjRtjUpmzGSEgtCkmMJBjVCI5aoV72XpIJWfaje0cy0getFadEkmJCdOxVaOFQHepqttrbibZZRgcS2QOeARTB1uyDvCp4zkvWjJSVo89qnTDx0RFyQ4oNKokbkCn7NXeLRaoIH1wvkAdTI4cy6h40BUGXRav2WRNdeEeLVrJXM73YMNP2XOPgkxjDtgbaZpIooukEb8JkxxsYagFrhicDmCDTOlVe3V7LJ3/4iaOID6rKyuPGvZA9V0u6vpbT+K3+TGnpogczuP9FKk2hvYxd10CCGOFpxiNjWAupUhopUoSWXup5o+sOy9w5mo9UPlcg1DXebT8QpGRzZ+BIRFj+IPPP3gqT8vH12OHKjh6ZpccsTjQOz3DMHyKOgKK/LMHQSl8bSRG8hxaCQQ0kEHdmq10lCak5knUfEFaHaFmGCYf7t3q1Zw4STUitSMzmub1O0bYjHO1SHIkFYxD1DG9EgiRpDySLu3qxjQQS8BLZMaumbJf4SLk/+Y5BBZsyz+0voFIKCCRxlZvP53p1iJBJjGpt6RZNSgggQd59kfe+BVUggsMmz0fS+wCIoIKDcakSEEEwFIwjQQI537UfpYfw3fxLER70aC9XB/wA0cGb3sSUGoILZGQmbRaT2Yf8Aidn/AOb/ACJEaCTBHbrp+ltP4rf5MSlO0PP4IILOOinsYcmygggY25HZ+23n8EEEAN7UfQy/h/BZ9ug8f4igguP1e0b4dH//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de-DE"/>
          </a:p>
        </p:txBody>
      </p:sp>
      <p:pic>
        <p:nvPicPr>
          <p:cNvPr id="4" name="Grafik 3" descr="Bill-Gates-korea_2543483b.jpg"/>
          <p:cNvPicPr>
            <a:picLocks noChangeAspect="1"/>
          </p:cNvPicPr>
          <p:nvPr/>
        </p:nvPicPr>
        <p:blipFill>
          <a:blip r:embed="rId2" cstate="print"/>
          <a:stretch>
            <a:fillRect/>
          </a:stretch>
        </p:blipFill>
        <p:spPr>
          <a:xfrm>
            <a:off x="971600" y="1268760"/>
            <a:ext cx="7537400" cy="4704796"/>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p:nvPr>
        </p:nvSpPr>
        <p:spPr/>
        <p:txBody>
          <a:bodyPr/>
          <a:lstStyle/>
          <a:p>
            <a:pPr eaLnBrk="1" hangingPunct="1"/>
            <a:r>
              <a:rPr lang="de-DE" smtClean="0"/>
              <a:t>Problem Statement</a:t>
            </a:r>
          </a:p>
        </p:txBody>
      </p:sp>
      <p:sp>
        <p:nvSpPr>
          <p:cNvPr id="3075" name="Rectangle 3"/>
          <p:cNvSpPr>
            <a:spLocks noGrp="1"/>
          </p:cNvSpPr>
          <p:nvPr>
            <p:ph type="body" idx="1"/>
          </p:nvPr>
        </p:nvSpPr>
        <p:spPr/>
        <p:txBody>
          <a:bodyPr/>
          <a:lstStyle/>
          <a:p>
            <a:pPr eaLnBrk="1" hangingPunct="1">
              <a:lnSpc>
                <a:spcPct val="80000"/>
              </a:lnSpc>
              <a:buFont typeface="Arial" charset="0"/>
              <a:buNone/>
            </a:pPr>
            <a:r>
              <a:rPr lang="en-CA" sz="1800" smtClean="0"/>
              <a:t>	</a:t>
            </a:r>
            <a:r>
              <a:rPr lang="en-CA" sz="2200" smtClean="0"/>
              <a:t>Operating within a multinational force entails a number of difficulties, some of which arise out of intercultural miscommunication. Even though there is an "international military culture" with shared codes of conduct and values, such as discipline, courage, comradeship, etc., each national military is also characterized by its own national military culture. Coupled with insufficient language proficiency, cultural differences become a source of impeded communication affecting joint operations. Participants are asked to inquire within their respective organizations if pre-deployment cross-cultural training is addressed, and bring that experience to the study group.  The group will recommend ways to integrate cross-cultural awareness training into their language training programmes, or offer it separately, in order to prepare personnel for work within multi-national NATO settings. </a:t>
            </a:r>
            <a:endParaRPr lang="de-DE" sz="22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p:cNvSpPr>
          <p:nvPr>
            <p:ph type="body" idx="1"/>
          </p:nvPr>
        </p:nvSpPr>
        <p:spPr>
          <a:xfrm>
            <a:off x="457200" y="981075"/>
            <a:ext cx="6923088" cy="5145088"/>
          </a:xfrm>
        </p:spPr>
        <p:txBody>
          <a:bodyPr/>
          <a:lstStyle/>
          <a:p>
            <a:pPr eaLnBrk="1" hangingPunct="1">
              <a:lnSpc>
                <a:spcPct val="90000"/>
              </a:lnSpc>
              <a:buFont typeface="Arial" charset="0"/>
              <a:buNone/>
            </a:pPr>
            <a:r>
              <a:rPr lang="de-DE" sz="2800" smtClean="0"/>
              <a:t>Study Group includes representatives from:</a:t>
            </a:r>
          </a:p>
          <a:p>
            <a:pPr eaLnBrk="1" hangingPunct="1">
              <a:lnSpc>
                <a:spcPct val="90000"/>
              </a:lnSpc>
            </a:pPr>
            <a:r>
              <a:rPr lang="de-DE" sz="2800" smtClean="0"/>
              <a:t>Denmark</a:t>
            </a:r>
          </a:p>
          <a:p>
            <a:pPr eaLnBrk="1" hangingPunct="1">
              <a:lnSpc>
                <a:spcPct val="90000"/>
              </a:lnSpc>
            </a:pPr>
            <a:r>
              <a:rPr lang="de-DE" sz="2800" smtClean="0"/>
              <a:t>Finland </a:t>
            </a:r>
          </a:p>
          <a:p>
            <a:pPr eaLnBrk="1" hangingPunct="1">
              <a:lnSpc>
                <a:spcPct val="90000"/>
              </a:lnSpc>
            </a:pPr>
            <a:r>
              <a:rPr lang="de-DE" sz="2800" smtClean="0"/>
              <a:t>Georgia</a:t>
            </a:r>
          </a:p>
          <a:p>
            <a:pPr eaLnBrk="1" hangingPunct="1">
              <a:lnSpc>
                <a:spcPct val="90000"/>
              </a:lnSpc>
            </a:pPr>
            <a:r>
              <a:rPr lang="de-DE" sz="2800" smtClean="0"/>
              <a:t>Germany</a:t>
            </a:r>
          </a:p>
          <a:p>
            <a:pPr eaLnBrk="1" hangingPunct="1">
              <a:lnSpc>
                <a:spcPct val="90000"/>
              </a:lnSpc>
            </a:pPr>
            <a:r>
              <a:rPr lang="de-DE" sz="2800" smtClean="0"/>
              <a:t>Hungary</a:t>
            </a:r>
          </a:p>
          <a:p>
            <a:pPr eaLnBrk="1" hangingPunct="1">
              <a:lnSpc>
                <a:spcPct val="90000"/>
              </a:lnSpc>
            </a:pPr>
            <a:r>
              <a:rPr lang="de-DE" sz="2800" smtClean="0"/>
              <a:t>Italy</a:t>
            </a:r>
          </a:p>
          <a:p>
            <a:pPr eaLnBrk="1" hangingPunct="1">
              <a:lnSpc>
                <a:spcPct val="90000"/>
              </a:lnSpc>
            </a:pPr>
            <a:r>
              <a:rPr lang="de-DE" sz="2800" smtClean="0"/>
              <a:t>Macedonia</a:t>
            </a:r>
          </a:p>
          <a:p>
            <a:pPr eaLnBrk="1" hangingPunct="1">
              <a:lnSpc>
                <a:spcPct val="90000"/>
              </a:lnSpc>
            </a:pPr>
            <a:r>
              <a:rPr lang="de-DE" sz="2800" smtClean="0"/>
              <a:t>Poland</a:t>
            </a:r>
          </a:p>
          <a:p>
            <a:pPr eaLnBrk="1" hangingPunct="1">
              <a:lnSpc>
                <a:spcPct val="90000"/>
              </a:lnSpc>
            </a:pPr>
            <a:r>
              <a:rPr lang="de-DE" sz="2800" smtClean="0"/>
              <a:t>Sweden</a:t>
            </a:r>
          </a:p>
        </p:txBody>
      </p:sp>
      <p:pic>
        <p:nvPicPr>
          <p:cNvPr id="4099" name="Picture 5" descr="Macedonia Flag"/>
          <p:cNvPicPr>
            <a:picLocks noChangeAspect="1" noChangeArrowheads="1"/>
          </p:cNvPicPr>
          <p:nvPr/>
        </p:nvPicPr>
        <p:blipFill>
          <a:blip r:embed="rId2" cstate="print"/>
          <a:srcRect/>
          <a:stretch>
            <a:fillRect/>
          </a:stretch>
        </p:blipFill>
        <p:spPr bwMode="auto">
          <a:xfrm>
            <a:off x="7956550" y="4581525"/>
            <a:ext cx="1187450" cy="804863"/>
          </a:xfrm>
          <a:prstGeom prst="rect">
            <a:avLst/>
          </a:prstGeom>
          <a:noFill/>
          <a:ln w="9525">
            <a:noFill/>
            <a:miter lim="800000"/>
            <a:headEnd/>
            <a:tailEnd/>
          </a:ln>
        </p:spPr>
      </p:pic>
      <p:pic>
        <p:nvPicPr>
          <p:cNvPr id="4100" name="Picture 7" descr="Italy Flag"/>
          <p:cNvPicPr>
            <a:picLocks noChangeAspect="1" noChangeArrowheads="1"/>
          </p:cNvPicPr>
          <p:nvPr/>
        </p:nvPicPr>
        <p:blipFill>
          <a:blip r:embed="rId3" cstate="print"/>
          <a:srcRect/>
          <a:stretch>
            <a:fillRect/>
          </a:stretch>
        </p:blipFill>
        <p:spPr bwMode="auto">
          <a:xfrm>
            <a:off x="7956550" y="3789363"/>
            <a:ext cx="1187450" cy="804862"/>
          </a:xfrm>
          <a:prstGeom prst="rect">
            <a:avLst/>
          </a:prstGeom>
          <a:noFill/>
          <a:ln w="9525">
            <a:noFill/>
            <a:miter lim="800000"/>
            <a:headEnd/>
            <a:tailEnd/>
          </a:ln>
        </p:spPr>
      </p:pic>
      <p:pic>
        <p:nvPicPr>
          <p:cNvPr id="4101" name="Picture 9" descr="Sweden Flag"/>
          <p:cNvPicPr>
            <a:picLocks noChangeAspect="1" noChangeArrowheads="1"/>
          </p:cNvPicPr>
          <p:nvPr/>
        </p:nvPicPr>
        <p:blipFill>
          <a:blip r:embed="rId4" cstate="print"/>
          <a:srcRect/>
          <a:stretch>
            <a:fillRect/>
          </a:stretch>
        </p:blipFill>
        <p:spPr bwMode="auto">
          <a:xfrm>
            <a:off x="7956550" y="6053138"/>
            <a:ext cx="1187450" cy="804862"/>
          </a:xfrm>
          <a:prstGeom prst="rect">
            <a:avLst/>
          </a:prstGeom>
          <a:noFill/>
          <a:ln w="9525">
            <a:noFill/>
            <a:miter lim="800000"/>
            <a:headEnd/>
            <a:tailEnd/>
          </a:ln>
        </p:spPr>
      </p:pic>
      <p:pic>
        <p:nvPicPr>
          <p:cNvPr id="4102" name="Picture 11" descr=" Germany Flag"/>
          <p:cNvPicPr>
            <a:picLocks noChangeAspect="1" noChangeArrowheads="1"/>
          </p:cNvPicPr>
          <p:nvPr/>
        </p:nvPicPr>
        <p:blipFill>
          <a:blip r:embed="rId5" cstate="print"/>
          <a:srcRect/>
          <a:stretch>
            <a:fillRect/>
          </a:stretch>
        </p:blipFill>
        <p:spPr bwMode="auto">
          <a:xfrm>
            <a:off x="7956550" y="2349500"/>
            <a:ext cx="1187450" cy="804863"/>
          </a:xfrm>
          <a:prstGeom prst="rect">
            <a:avLst/>
          </a:prstGeom>
          <a:noFill/>
          <a:ln w="9525">
            <a:noFill/>
            <a:miter lim="800000"/>
            <a:headEnd/>
            <a:tailEnd/>
          </a:ln>
        </p:spPr>
      </p:pic>
      <p:pic>
        <p:nvPicPr>
          <p:cNvPr id="4103" name="Picture 13" descr="Hungary Flag"/>
          <p:cNvPicPr>
            <a:picLocks noChangeAspect="1" noChangeArrowheads="1"/>
          </p:cNvPicPr>
          <p:nvPr/>
        </p:nvPicPr>
        <p:blipFill>
          <a:blip r:embed="rId6" cstate="print"/>
          <a:srcRect/>
          <a:stretch>
            <a:fillRect/>
          </a:stretch>
        </p:blipFill>
        <p:spPr bwMode="auto">
          <a:xfrm>
            <a:off x="7956550" y="3141663"/>
            <a:ext cx="1187450" cy="696912"/>
          </a:xfrm>
          <a:prstGeom prst="rect">
            <a:avLst/>
          </a:prstGeom>
          <a:noFill/>
          <a:ln w="9525">
            <a:noFill/>
            <a:miter lim="800000"/>
            <a:headEnd/>
            <a:tailEnd/>
          </a:ln>
        </p:spPr>
      </p:pic>
      <p:pic>
        <p:nvPicPr>
          <p:cNvPr id="4104" name="Picture 15" descr="Georgia Flag"/>
          <p:cNvPicPr>
            <a:picLocks noChangeAspect="1" noChangeArrowheads="1"/>
          </p:cNvPicPr>
          <p:nvPr/>
        </p:nvPicPr>
        <p:blipFill>
          <a:blip r:embed="rId7" cstate="print"/>
          <a:srcRect/>
          <a:stretch>
            <a:fillRect/>
          </a:stretch>
        </p:blipFill>
        <p:spPr bwMode="auto">
          <a:xfrm>
            <a:off x="7956550" y="1557338"/>
            <a:ext cx="1187450" cy="804862"/>
          </a:xfrm>
          <a:prstGeom prst="rect">
            <a:avLst/>
          </a:prstGeom>
          <a:noFill/>
          <a:ln w="9525">
            <a:noFill/>
            <a:miter lim="800000"/>
            <a:headEnd/>
            <a:tailEnd/>
          </a:ln>
        </p:spPr>
      </p:pic>
      <p:pic>
        <p:nvPicPr>
          <p:cNvPr id="4105" name="Picture 17" descr="Finland Flag"/>
          <p:cNvPicPr>
            <a:picLocks noChangeAspect="1" noChangeArrowheads="1"/>
          </p:cNvPicPr>
          <p:nvPr/>
        </p:nvPicPr>
        <p:blipFill>
          <a:blip r:embed="rId8" cstate="print"/>
          <a:srcRect/>
          <a:stretch>
            <a:fillRect/>
          </a:stretch>
        </p:blipFill>
        <p:spPr bwMode="auto">
          <a:xfrm>
            <a:off x="7956550" y="765175"/>
            <a:ext cx="1187450" cy="804863"/>
          </a:xfrm>
          <a:prstGeom prst="rect">
            <a:avLst/>
          </a:prstGeom>
          <a:noFill/>
          <a:ln w="9525">
            <a:noFill/>
            <a:miter lim="800000"/>
            <a:headEnd/>
            <a:tailEnd/>
          </a:ln>
        </p:spPr>
      </p:pic>
      <p:pic>
        <p:nvPicPr>
          <p:cNvPr id="4106" name="Picture 21" descr="http://upload.wikimedia.org/wikipedia/en/5/5f/Denmark_flag.GIF"/>
          <p:cNvPicPr>
            <a:picLocks noChangeAspect="1" noChangeArrowheads="1"/>
          </p:cNvPicPr>
          <p:nvPr/>
        </p:nvPicPr>
        <p:blipFill>
          <a:blip r:embed="rId9" cstate="print"/>
          <a:srcRect/>
          <a:stretch>
            <a:fillRect/>
          </a:stretch>
        </p:blipFill>
        <p:spPr bwMode="auto">
          <a:xfrm>
            <a:off x="7956550" y="0"/>
            <a:ext cx="1187450" cy="792163"/>
          </a:xfrm>
          <a:prstGeom prst="rect">
            <a:avLst/>
          </a:prstGeom>
          <a:noFill/>
          <a:ln w="9525">
            <a:noFill/>
            <a:miter lim="800000"/>
            <a:headEnd/>
            <a:tailEnd/>
          </a:ln>
        </p:spPr>
      </p:pic>
      <p:pic>
        <p:nvPicPr>
          <p:cNvPr id="4107" name="Picture 23" descr="Image of National Flag"/>
          <p:cNvPicPr>
            <a:picLocks noChangeAspect="1" noChangeArrowheads="1"/>
          </p:cNvPicPr>
          <p:nvPr/>
        </p:nvPicPr>
        <p:blipFill>
          <a:blip r:embed="rId10" cstate="print"/>
          <a:srcRect/>
          <a:stretch>
            <a:fillRect/>
          </a:stretch>
        </p:blipFill>
        <p:spPr bwMode="auto">
          <a:xfrm>
            <a:off x="7956550" y="5373688"/>
            <a:ext cx="1187450" cy="7477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p:cNvSpPr>
          <p:nvPr>
            <p:ph type="title"/>
          </p:nvPr>
        </p:nvSpPr>
        <p:spPr/>
        <p:txBody>
          <a:bodyPr/>
          <a:lstStyle/>
          <a:p>
            <a:pPr eaLnBrk="1" hangingPunct="1"/>
            <a:r>
              <a:rPr lang="en-US" dirty="0" smtClean="0"/>
              <a:t>Definition: What is culture?</a:t>
            </a:r>
            <a:endParaRPr lang="de-DE" dirty="0" smtClean="0"/>
          </a:p>
        </p:txBody>
      </p:sp>
      <p:sp>
        <p:nvSpPr>
          <p:cNvPr id="5123" name="Rectangle 3"/>
          <p:cNvSpPr>
            <a:spLocks noGrp="1"/>
          </p:cNvSpPr>
          <p:nvPr>
            <p:ph type="body" idx="1"/>
          </p:nvPr>
        </p:nvSpPr>
        <p:spPr>
          <a:xfrm>
            <a:off x="467544" y="1340768"/>
            <a:ext cx="8229600" cy="720080"/>
          </a:xfrm>
        </p:spPr>
        <p:txBody>
          <a:bodyPr/>
          <a:lstStyle/>
          <a:p>
            <a:r>
              <a:rPr lang="de-DE" dirty="0" err="1" smtClean="0"/>
              <a:t>To</a:t>
            </a:r>
            <a:r>
              <a:rPr lang="de-DE" dirty="0" smtClean="0"/>
              <a:t> </a:t>
            </a:r>
            <a:r>
              <a:rPr lang="de-DE" dirty="0" err="1" smtClean="0"/>
              <a:t>grow</a:t>
            </a:r>
            <a:r>
              <a:rPr lang="de-DE" dirty="0" smtClean="0"/>
              <a:t> </a:t>
            </a:r>
            <a:r>
              <a:rPr lang="de-DE" dirty="0" err="1" smtClean="0"/>
              <a:t>bacteria</a:t>
            </a:r>
            <a:r>
              <a:rPr lang="de-DE" dirty="0" smtClean="0"/>
              <a:t> in a </a:t>
            </a:r>
            <a:r>
              <a:rPr lang="de-DE" dirty="0" err="1" smtClean="0"/>
              <a:t>controlled</a:t>
            </a:r>
            <a:r>
              <a:rPr lang="de-DE" dirty="0" smtClean="0"/>
              <a:t> </a:t>
            </a:r>
            <a:r>
              <a:rPr lang="de-DE" dirty="0" err="1" smtClean="0"/>
              <a:t>environment</a:t>
            </a:r>
            <a:r>
              <a:rPr lang="de-DE" dirty="0" smtClean="0"/>
              <a:t>.</a:t>
            </a:r>
            <a:endParaRPr lang="de-DE" dirty="0"/>
          </a:p>
        </p:txBody>
      </p:sp>
      <p:pic>
        <p:nvPicPr>
          <p:cNvPr id="4" name="Grafik 3" descr="214_who_discovered_penicillin.jpg"/>
          <p:cNvPicPr>
            <a:picLocks noChangeAspect="1"/>
          </p:cNvPicPr>
          <p:nvPr/>
        </p:nvPicPr>
        <p:blipFill>
          <a:blip r:embed="rId2" cstate="print"/>
          <a:stretch>
            <a:fillRect/>
          </a:stretch>
        </p:blipFill>
        <p:spPr>
          <a:xfrm>
            <a:off x="575556" y="2060848"/>
            <a:ext cx="4140460" cy="3312368"/>
          </a:xfrm>
          <a:prstGeom prst="rect">
            <a:avLst/>
          </a:prstGeom>
        </p:spPr>
      </p:pic>
      <p:pic>
        <p:nvPicPr>
          <p:cNvPr id="5" name="Grafik 4" descr="images.jpg"/>
          <p:cNvPicPr>
            <a:picLocks noChangeAspect="1"/>
          </p:cNvPicPr>
          <p:nvPr/>
        </p:nvPicPr>
        <p:blipFill>
          <a:blip r:embed="rId3" cstate="print"/>
          <a:stretch>
            <a:fillRect/>
          </a:stretch>
        </p:blipFill>
        <p:spPr>
          <a:xfrm>
            <a:off x="5122321" y="2204864"/>
            <a:ext cx="3597285" cy="3051795"/>
          </a:xfrm>
          <a:prstGeom prst="rect">
            <a:avLst/>
          </a:prstGeom>
        </p:spPr>
      </p:pic>
      <p:sp>
        <p:nvSpPr>
          <p:cNvPr id="7" name="Rectangle 3"/>
          <p:cNvSpPr txBox="1">
            <a:spLocks/>
          </p:cNvSpPr>
          <p:nvPr/>
        </p:nvSpPr>
        <p:spPr bwMode="auto">
          <a:xfrm>
            <a:off x="467544" y="5517232"/>
            <a:ext cx="8229600" cy="7200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 typeface="Arial" charset="0"/>
              <a:buChar char="•"/>
              <a:tabLst/>
              <a:defRPr/>
            </a:pPr>
            <a:r>
              <a:rPr kumimoji="0" lang="de-DE" sz="3200" b="0" i="0" u="none" strike="noStrike" kern="1200" cap="none" spc="0" normalizeH="0" baseline="0" noProof="0" dirty="0" err="1" smtClean="0">
                <a:ln>
                  <a:noFill/>
                </a:ln>
                <a:solidFill>
                  <a:schemeClr val="tx1"/>
                </a:solidFill>
                <a:effectLst/>
                <a:uLnTx/>
                <a:uFillTx/>
                <a:latin typeface="+mn-lt"/>
                <a:ea typeface="+mn-ea"/>
                <a:cs typeface="+mn-cs"/>
              </a:rPr>
              <a:t>Knowledge</a:t>
            </a:r>
            <a:r>
              <a:rPr kumimoji="0" lang="de-DE" sz="3200" b="0" i="0" u="none" strike="noStrike" kern="1200" cap="none" spc="0" normalizeH="0" baseline="0" noProof="0" dirty="0" smtClean="0">
                <a:ln>
                  <a:noFill/>
                </a:ln>
                <a:solidFill>
                  <a:schemeClr val="tx1"/>
                </a:solidFill>
                <a:effectLst/>
                <a:uLnTx/>
                <a:uFillTx/>
                <a:latin typeface="+mn-lt"/>
                <a:ea typeface="+mn-ea"/>
                <a:cs typeface="+mn-cs"/>
              </a:rPr>
              <a:t> </a:t>
            </a:r>
            <a:r>
              <a:rPr kumimoji="0" lang="de-DE" sz="3200" b="0" i="0" u="none" strike="noStrike" kern="1200" cap="none" spc="0" normalizeH="0" baseline="0" noProof="0" dirty="0" err="1" smtClean="0">
                <a:ln>
                  <a:noFill/>
                </a:ln>
                <a:solidFill>
                  <a:schemeClr val="tx1"/>
                </a:solidFill>
                <a:effectLst/>
                <a:uLnTx/>
                <a:uFillTx/>
                <a:latin typeface="+mn-lt"/>
                <a:ea typeface="+mn-ea"/>
                <a:cs typeface="+mn-cs"/>
              </a:rPr>
              <a:t>of</a:t>
            </a:r>
            <a:r>
              <a:rPr kumimoji="0" lang="de-DE" sz="3200" b="0" i="0" u="none" strike="noStrike" kern="1200" cap="none" spc="0" normalizeH="0" baseline="0" noProof="0" dirty="0" smtClean="0">
                <a:ln>
                  <a:noFill/>
                </a:ln>
                <a:solidFill>
                  <a:schemeClr val="tx1"/>
                </a:solidFill>
                <a:effectLst/>
                <a:uLnTx/>
                <a:uFillTx/>
                <a:latin typeface="+mn-lt"/>
                <a:ea typeface="+mn-ea"/>
                <a:cs typeface="+mn-cs"/>
              </a:rPr>
              <a:t> </a:t>
            </a:r>
            <a:r>
              <a:rPr kumimoji="0" lang="de-DE" sz="3200" b="0" i="0" u="none" strike="noStrike" kern="1200" cap="none" spc="0" normalizeH="0" baseline="0" noProof="0" dirty="0" err="1" smtClean="0">
                <a:ln>
                  <a:noFill/>
                </a:ln>
                <a:solidFill>
                  <a:schemeClr val="tx1"/>
                </a:solidFill>
                <a:effectLst/>
                <a:uLnTx/>
                <a:uFillTx/>
                <a:latin typeface="+mn-lt"/>
                <a:ea typeface="+mn-ea"/>
                <a:cs typeface="+mn-cs"/>
              </a:rPr>
              <a:t>cultures</a:t>
            </a:r>
            <a:r>
              <a:rPr kumimoji="0" lang="de-DE" sz="3200" b="0" i="0" u="none" strike="noStrike" kern="1200" cap="none" spc="0" normalizeH="0" baseline="0" noProof="0" dirty="0" smtClean="0">
                <a:ln>
                  <a:noFill/>
                </a:ln>
                <a:solidFill>
                  <a:schemeClr val="tx1"/>
                </a:solidFill>
                <a:effectLst/>
                <a:uLnTx/>
                <a:uFillTx/>
                <a:latin typeface="+mn-lt"/>
                <a:ea typeface="+mn-ea"/>
                <a:cs typeface="+mn-cs"/>
              </a:rPr>
              <a:t> </a:t>
            </a:r>
            <a:r>
              <a:rPr kumimoji="0" lang="de-DE" sz="3200" b="0" i="0" u="none" strike="noStrike" kern="1200" cap="none" spc="0" normalizeH="0" baseline="0" noProof="0" dirty="0" err="1" smtClean="0">
                <a:ln>
                  <a:noFill/>
                </a:ln>
                <a:solidFill>
                  <a:schemeClr val="tx1"/>
                </a:solidFill>
                <a:effectLst/>
                <a:uLnTx/>
                <a:uFillTx/>
                <a:latin typeface="+mn-lt"/>
                <a:ea typeface="+mn-ea"/>
                <a:cs typeface="+mn-cs"/>
              </a:rPr>
              <a:t>can</a:t>
            </a:r>
            <a:r>
              <a:rPr kumimoji="0" lang="de-DE" sz="3200" b="0" i="0" u="none" strike="noStrike" kern="1200" cap="none" spc="0" normalizeH="0" baseline="0" noProof="0" dirty="0" smtClean="0">
                <a:ln>
                  <a:noFill/>
                </a:ln>
                <a:solidFill>
                  <a:schemeClr val="tx1"/>
                </a:solidFill>
                <a:effectLst/>
                <a:uLnTx/>
                <a:uFillTx/>
                <a:latin typeface="+mn-lt"/>
                <a:ea typeface="+mn-ea"/>
                <a:cs typeface="+mn-cs"/>
              </a:rPr>
              <a:t> </a:t>
            </a:r>
            <a:r>
              <a:rPr kumimoji="0" lang="de-DE" sz="3200" b="0" i="0" u="none" strike="noStrike" kern="1200" cap="none" spc="0" normalizeH="0" baseline="0" noProof="0" dirty="0" err="1" smtClean="0">
                <a:ln>
                  <a:noFill/>
                </a:ln>
                <a:solidFill>
                  <a:schemeClr val="tx1"/>
                </a:solidFill>
                <a:effectLst/>
                <a:uLnTx/>
                <a:uFillTx/>
                <a:latin typeface="+mn-lt"/>
                <a:ea typeface="+mn-ea"/>
                <a:cs typeface="+mn-cs"/>
              </a:rPr>
              <a:t>be</a:t>
            </a:r>
            <a:r>
              <a:rPr kumimoji="0" lang="de-DE" sz="3200" b="0" i="0" u="none" strike="noStrike" kern="1200" cap="none" spc="0" normalizeH="0" baseline="0" noProof="0" dirty="0" smtClean="0">
                <a:ln>
                  <a:noFill/>
                </a:ln>
                <a:solidFill>
                  <a:schemeClr val="tx1"/>
                </a:solidFill>
                <a:effectLst/>
                <a:uLnTx/>
                <a:uFillTx/>
                <a:latin typeface="+mn-lt"/>
                <a:ea typeface="+mn-ea"/>
                <a:cs typeface="+mn-cs"/>
              </a:rPr>
              <a:t> </a:t>
            </a:r>
            <a:r>
              <a:rPr kumimoji="0" lang="de-DE" sz="3200" b="0" i="0" u="none" strike="noStrike" kern="1200" cap="none" spc="0" normalizeH="0" baseline="0" noProof="0" dirty="0" err="1" smtClean="0">
                <a:ln>
                  <a:noFill/>
                </a:ln>
                <a:solidFill>
                  <a:schemeClr val="tx1"/>
                </a:solidFill>
                <a:effectLst/>
                <a:uLnTx/>
                <a:uFillTx/>
                <a:latin typeface="+mn-lt"/>
                <a:ea typeface="+mn-ea"/>
                <a:cs typeface="+mn-cs"/>
              </a:rPr>
              <a:t>useful</a:t>
            </a:r>
            <a:r>
              <a:rPr kumimoji="0" lang="de-DE" sz="3200" b="0" i="0" u="none" strike="noStrike" kern="1200" cap="none" spc="0" normalizeH="0" baseline="0" noProof="0" dirty="0" smtClean="0">
                <a:ln>
                  <a:noFill/>
                </a:ln>
                <a:solidFill>
                  <a:schemeClr val="tx1"/>
                </a:solidFill>
                <a:effectLst/>
                <a:uLnTx/>
                <a:uFillTx/>
                <a:latin typeface="+mn-lt"/>
                <a:ea typeface="+mn-ea"/>
                <a:cs typeface="+mn-cs"/>
              </a:rPr>
              <a:t>, </a:t>
            </a:r>
            <a:r>
              <a:rPr kumimoji="0" lang="de-DE" sz="3200" b="0" i="0" u="none" strike="noStrike" kern="1200" cap="none" spc="0" normalizeH="0" baseline="0" noProof="0" dirty="0" err="1" smtClean="0">
                <a:ln>
                  <a:noFill/>
                </a:ln>
                <a:solidFill>
                  <a:schemeClr val="tx1"/>
                </a:solidFill>
                <a:effectLst/>
                <a:uLnTx/>
                <a:uFillTx/>
                <a:latin typeface="+mn-lt"/>
                <a:ea typeface="+mn-ea"/>
                <a:cs typeface="+mn-cs"/>
              </a:rPr>
              <a:t>even</a:t>
            </a:r>
            <a:r>
              <a:rPr kumimoji="0" lang="de-DE" sz="3200" b="0" i="0" u="none" strike="noStrike" kern="1200" cap="none" spc="0" normalizeH="0" baseline="0" noProof="0" dirty="0" smtClean="0">
                <a:ln>
                  <a:noFill/>
                </a:ln>
                <a:solidFill>
                  <a:schemeClr val="tx1"/>
                </a:solidFill>
                <a:effectLst/>
                <a:uLnTx/>
                <a:uFillTx/>
                <a:latin typeface="+mn-lt"/>
                <a:ea typeface="+mn-ea"/>
                <a:cs typeface="+mn-cs"/>
              </a:rPr>
              <a:t> save </a:t>
            </a:r>
            <a:r>
              <a:rPr kumimoji="0" lang="de-DE" sz="3200" b="0" i="0" u="none" strike="noStrike" kern="1200" cap="none" spc="0" normalizeH="0" baseline="0" noProof="0" dirty="0" err="1" smtClean="0">
                <a:ln>
                  <a:noFill/>
                </a:ln>
                <a:solidFill>
                  <a:schemeClr val="tx1"/>
                </a:solidFill>
                <a:effectLst/>
                <a:uLnTx/>
                <a:uFillTx/>
                <a:latin typeface="+mn-lt"/>
                <a:ea typeface="+mn-ea"/>
                <a:cs typeface="+mn-cs"/>
              </a:rPr>
              <a:t>lives</a:t>
            </a:r>
            <a:r>
              <a:rPr kumimoji="0" lang="de-DE" sz="3200" b="0" i="0" u="none" strike="noStrike" kern="1200" cap="none" spc="0" normalizeH="0" baseline="0" noProof="0" dirty="0" smtClean="0">
                <a:ln>
                  <a:noFill/>
                </a:ln>
                <a:solidFill>
                  <a:schemeClr val="tx1"/>
                </a:solidFill>
                <a:effectLst/>
                <a:uLnTx/>
                <a:uFillTx/>
                <a:latin typeface="+mn-lt"/>
                <a:ea typeface="+mn-ea"/>
                <a:cs typeface="+mn-cs"/>
              </a:rPr>
              <a:t>.</a:t>
            </a:r>
            <a:endParaRPr kumimoji="0" lang="de-DE"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blinds(horizontal)">
                                      <p:cBhvr>
                                        <p:cTn id="7" dur="500"/>
                                        <p:tgtEl>
                                          <p:spTgt spid="51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blinds(horizontal)">
                                      <p:cBhvr>
                                        <p:cTn id="22"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P spid="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p:cNvSpPr>
          <p:nvPr>
            <p:ph type="title"/>
          </p:nvPr>
        </p:nvSpPr>
        <p:spPr/>
        <p:txBody>
          <a:bodyPr/>
          <a:lstStyle/>
          <a:p>
            <a:pPr eaLnBrk="1" hangingPunct="1"/>
            <a:r>
              <a:rPr lang="en-US" dirty="0" smtClean="0"/>
              <a:t>Definition: What is intercultural awareness – from a linguistic perspective?</a:t>
            </a:r>
            <a:endParaRPr lang="de-DE" dirty="0" smtClean="0"/>
          </a:p>
        </p:txBody>
      </p:sp>
      <p:sp>
        <p:nvSpPr>
          <p:cNvPr id="5123" name="Rectangle 3"/>
          <p:cNvSpPr>
            <a:spLocks noGrp="1"/>
          </p:cNvSpPr>
          <p:nvPr>
            <p:ph type="body" idx="1"/>
          </p:nvPr>
        </p:nvSpPr>
        <p:spPr>
          <a:xfrm>
            <a:off x="457200" y="2348880"/>
            <a:ext cx="8229600" cy="3777283"/>
          </a:xfrm>
        </p:spPr>
        <p:txBody>
          <a:bodyPr/>
          <a:lstStyle/>
          <a:p>
            <a:r>
              <a:rPr lang="en-US" dirty="0" smtClean="0"/>
              <a:t>Sociolinguistic and pragmatic competence</a:t>
            </a:r>
            <a:endParaRPr lang="de-DE" dirty="0" smtClean="0"/>
          </a:p>
          <a:p>
            <a:pPr lvl="0"/>
            <a:r>
              <a:rPr lang="en-US" dirty="0" smtClean="0"/>
              <a:t>Understanding of different value systems</a:t>
            </a:r>
            <a:endParaRPr lang="de-DE" dirty="0" smtClean="0"/>
          </a:p>
          <a:p>
            <a:pPr lvl="0"/>
            <a:r>
              <a:rPr lang="en-US" dirty="0" smtClean="0"/>
              <a:t>Dos and Don’ts, cultural norms and signals (verbal and non-verbal)</a:t>
            </a:r>
          </a:p>
          <a:p>
            <a:pPr lvl="0"/>
            <a:r>
              <a:rPr lang="en-US" dirty="0" smtClean="0"/>
              <a:t>Cultural can be national, ethnic, professional, institutional</a:t>
            </a:r>
            <a:endParaRPr lang="de-DE"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p:cNvSpPr>
          <p:nvPr>
            <p:ph type="title"/>
          </p:nvPr>
        </p:nvSpPr>
        <p:spPr/>
        <p:txBody>
          <a:bodyPr/>
          <a:lstStyle/>
          <a:p>
            <a:pPr eaLnBrk="1" hangingPunct="1"/>
            <a:r>
              <a:rPr lang="en-US" dirty="0" smtClean="0"/>
              <a:t>Prepare students for interacting –</a:t>
            </a:r>
            <a:r>
              <a:rPr lang="de-DE" dirty="0" smtClean="0"/>
              <a:t/>
            </a:r>
            <a:br>
              <a:rPr lang="de-DE" dirty="0" smtClean="0"/>
            </a:br>
            <a:endParaRPr lang="de-DE" dirty="0" smtClean="0"/>
          </a:p>
        </p:txBody>
      </p:sp>
      <p:sp>
        <p:nvSpPr>
          <p:cNvPr id="6147" name="Rectangle 3"/>
          <p:cNvSpPr>
            <a:spLocks noGrp="1"/>
          </p:cNvSpPr>
          <p:nvPr>
            <p:ph type="body" idx="1"/>
          </p:nvPr>
        </p:nvSpPr>
        <p:spPr/>
        <p:txBody>
          <a:bodyPr/>
          <a:lstStyle/>
          <a:p>
            <a:pPr lvl="0"/>
            <a:r>
              <a:rPr lang="en-US" sz="2800" dirty="0" smtClean="0"/>
              <a:t>With UK / US / CDN / AUS military and civilian cultures (EFL)</a:t>
            </a:r>
            <a:endParaRPr lang="de-DE" sz="2800" dirty="0" smtClean="0"/>
          </a:p>
          <a:p>
            <a:pPr lvl="0"/>
            <a:r>
              <a:rPr lang="en-US" sz="2800" dirty="0" smtClean="0"/>
              <a:t>With the cultures of deployment areas (primarily other languages)</a:t>
            </a:r>
            <a:endParaRPr lang="de-DE" sz="2800" dirty="0" smtClean="0"/>
          </a:p>
          <a:p>
            <a:pPr lvl="0"/>
            <a:r>
              <a:rPr lang="en-US" sz="2800" dirty="0" smtClean="0"/>
              <a:t>With other NATO or Partner Nations in multinational settings</a:t>
            </a:r>
            <a:endParaRPr lang="de-DE" sz="2800" dirty="0" smtClean="0"/>
          </a:p>
          <a:p>
            <a:pPr lvl="0"/>
            <a:r>
              <a:rPr lang="en-US" sz="2800" dirty="0" smtClean="0"/>
              <a:t>In the home country of the institution (foreign students)</a:t>
            </a:r>
            <a:endParaRPr lang="de-DE" sz="2800" dirty="0" smtClean="0"/>
          </a:p>
          <a:p>
            <a:pPr lvl="0"/>
            <a:r>
              <a:rPr lang="en-US" sz="2800" dirty="0" smtClean="0"/>
              <a:t>In the home country of the institution (multiethnic or multilingual countries)</a:t>
            </a:r>
            <a:endParaRPr lang="de-DE"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p:nvPr>
        </p:nvSpPr>
        <p:spPr>
          <a:xfrm>
            <a:off x="457200" y="274638"/>
            <a:ext cx="8229600" cy="2362274"/>
          </a:xfrm>
        </p:spPr>
        <p:txBody>
          <a:bodyPr/>
          <a:lstStyle/>
          <a:p>
            <a:pPr eaLnBrk="1" hangingPunct="1"/>
            <a:r>
              <a:rPr lang="en-US" sz="4000" dirty="0" smtClean="0"/>
              <a:t>Learner motivations differ, depending on the situation, task and language proficiency level:</a:t>
            </a:r>
            <a:r>
              <a:rPr lang="de-DE" dirty="0" smtClean="0"/>
              <a:t/>
            </a:r>
            <a:br>
              <a:rPr lang="de-DE" dirty="0" smtClean="0"/>
            </a:br>
            <a:endParaRPr lang="de-DE" dirty="0" smtClean="0"/>
          </a:p>
        </p:txBody>
      </p:sp>
      <p:sp>
        <p:nvSpPr>
          <p:cNvPr id="7171" name="Rectangle 3"/>
          <p:cNvSpPr>
            <a:spLocks noGrp="1"/>
          </p:cNvSpPr>
          <p:nvPr>
            <p:ph type="body" idx="1"/>
          </p:nvPr>
        </p:nvSpPr>
        <p:spPr>
          <a:xfrm>
            <a:off x="457200" y="2636912"/>
            <a:ext cx="8229600" cy="3489251"/>
          </a:xfrm>
        </p:spPr>
        <p:txBody>
          <a:bodyPr/>
          <a:lstStyle/>
          <a:p>
            <a:pPr lvl="0"/>
            <a:r>
              <a:rPr lang="en-US" sz="4000" dirty="0" smtClean="0"/>
              <a:t>Simply functioning (all SLP levels)</a:t>
            </a:r>
            <a:endParaRPr lang="de-DE" sz="4000" dirty="0" smtClean="0"/>
          </a:p>
          <a:p>
            <a:pPr lvl="0"/>
            <a:r>
              <a:rPr lang="en-US" sz="4000" dirty="0" smtClean="0"/>
              <a:t>Avoiding critical situations</a:t>
            </a:r>
            <a:endParaRPr lang="de-DE" sz="4000" dirty="0" smtClean="0"/>
          </a:p>
          <a:p>
            <a:pPr lvl="0"/>
            <a:r>
              <a:rPr lang="en-US" sz="4000" dirty="0" smtClean="0"/>
              <a:t>Establishing rapport</a:t>
            </a:r>
            <a:endParaRPr lang="de-DE" sz="4000" dirty="0" smtClean="0"/>
          </a:p>
          <a:p>
            <a:pPr lvl="0"/>
            <a:r>
              <a:rPr lang="en-US" sz="4000" dirty="0" smtClean="0"/>
              <a:t>(Especially at higher SLPs) Taking the lead</a:t>
            </a:r>
            <a:endParaRPr lang="de-DE" sz="4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p:nvPr>
        </p:nvSpPr>
        <p:spPr>
          <a:xfrm>
            <a:off x="457200" y="274638"/>
            <a:ext cx="8229600" cy="1642194"/>
          </a:xfrm>
        </p:spPr>
        <p:txBody>
          <a:bodyPr/>
          <a:lstStyle/>
          <a:p>
            <a:pPr eaLnBrk="1" hangingPunct="1"/>
            <a:r>
              <a:rPr lang="en-US" dirty="0" smtClean="0"/>
              <a:t>Cultural Awareness programs need to</a:t>
            </a:r>
            <a:r>
              <a:rPr lang="de-DE" dirty="0" smtClean="0"/>
              <a:t/>
            </a:r>
            <a:br>
              <a:rPr lang="de-DE" dirty="0" smtClean="0"/>
            </a:br>
            <a:endParaRPr lang="de-DE" dirty="0" smtClean="0"/>
          </a:p>
        </p:txBody>
      </p:sp>
      <p:sp>
        <p:nvSpPr>
          <p:cNvPr id="8195" name="Rectangle 3"/>
          <p:cNvSpPr>
            <a:spLocks noGrp="1"/>
          </p:cNvSpPr>
          <p:nvPr>
            <p:ph type="body" idx="1"/>
          </p:nvPr>
        </p:nvSpPr>
        <p:spPr>
          <a:xfrm>
            <a:off x="457200" y="1844824"/>
            <a:ext cx="8229600" cy="4281339"/>
          </a:xfrm>
        </p:spPr>
        <p:txBody>
          <a:bodyPr/>
          <a:lstStyle/>
          <a:p>
            <a:pPr lvl="0"/>
            <a:r>
              <a:rPr lang="en-US" sz="4000" dirty="0" smtClean="0"/>
              <a:t>Provide knowledge – Can be provided in self-study or in the classroom</a:t>
            </a:r>
            <a:endParaRPr lang="de-DE" sz="4000" dirty="0" smtClean="0"/>
          </a:p>
          <a:p>
            <a:pPr lvl="0"/>
            <a:r>
              <a:rPr lang="en-US" sz="4000" dirty="0" smtClean="0"/>
              <a:t>Train skills – in classroom interaction</a:t>
            </a:r>
            <a:endParaRPr lang="de-DE" sz="4000" dirty="0" smtClean="0"/>
          </a:p>
          <a:p>
            <a:pPr lvl="0"/>
            <a:r>
              <a:rPr lang="en-US" sz="4000" dirty="0" smtClean="0"/>
              <a:t>Develop competence – can only be really demonstrated in practice </a:t>
            </a:r>
            <a:endParaRPr lang="de-DE" sz="4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p:cNvSpPr>
          <p:nvPr>
            <p:ph type="title"/>
          </p:nvPr>
        </p:nvSpPr>
        <p:spPr>
          <a:xfrm>
            <a:off x="457200" y="274638"/>
            <a:ext cx="8229600" cy="1714202"/>
          </a:xfrm>
        </p:spPr>
        <p:txBody>
          <a:bodyPr/>
          <a:lstStyle/>
          <a:p>
            <a:pPr eaLnBrk="1" hangingPunct="1"/>
            <a:r>
              <a:rPr lang="en-US" dirty="0" smtClean="0"/>
              <a:t>Goals of intercultural awareness programs</a:t>
            </a:r>
            <a:r>
              <a:rPr lang="de-DE" dirty="0" smtClean="0"/>
              <a:t/>
            </a:r>
            <a:br>
              <a:rPr lang="de-DE" dirty="0" smtClean="0"/>
            </a:br>
            <a:endParaRPr lang="de-DE" dirty="0" smtClean="0"/>
          </a:p>
        </p:txBody>
      </p:sp>
      <p:sp>
        <p:nvSpPr>
          <p:cNvPr id="9219" name="Rectangle 3"/>
          <p:cNvSpPr>
            <a:spLocks noGrp="1"/>
          </p:cNvSpPr>
          <p:nvPr>
            <p:ph type="body" idx="1"/>
          </p:nvPr>
        </p:nvSpPr>
        <p:spPr>
          <a:xfrm>
            <a:off x="457200" y="1844824"/>
            <a:ext cx="8229600" cy="4281339"/>
          </a:xfrm>
        </p:spPr>
        <p:txBody>
          <a:bodyPr/>
          <a:lstStyle/>
          <a:p>
            <a:pPr lvl="0"/>
            <a:r>
              <a:rPr lang="en-US" sz="4000" dirty="0" smtClean="0"/>
              <a:t>Impart knowledge of specific culture(s)</a:t>
            </a:r>
            <a:endParaRPr lang="de-DE" sz="4000" dirty="0" smtClean="0"/>
          </a:p>
          <a:p>
            <a:pPr lvl="0"/>
            <a:r>
              <a:rPr lang="en-US" sz="4000" dirty="0" smtClean="0"/>
              <a:t>Sensitize students for cultural differences </a:t>
            </a:r>
            <a:endParaRPr lang="de-DE" sz="4000" dirty="0" smtClean="0"/>
          </a:p>
          <a:p>
            <a:pPr lvl="0"/>
            <a:r>
              <a:rPr lang="en-US" sz="4000" dirty="0" smtClean="0"/>
              <a:t>Develop empathy and cultural aptitude</a:t>
            </a:r>
            <a:endParaRPr lang="de-DE" sz="4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474</Words>
  <Application>Microsoft Office PowerPoint</Application>
  <PresentationFormat>On-screen Show (4:3)</PresentationFormat>
  <Paragraphs>71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SG 2</vt:lpstr>
      <vt:lpstr>Problem Statement</vt:lpstr>
      <vt:lpstr>PowerPoint Presentation</vt:lpstr>
      <vt:lpstr>Definition: What is culture?</vt:lpstr>
      <vt:lpstr>Definition: What is intercultural awareness – from a linguistic perspective?</vt:lpstr>
      <vt:lpstr>Prepare students for interacting – </vt:lpstr>
      <vt:lpstr>Learner motivations differ, depending on the situation, task and language proficiency level: </vt:lpstr>
      <vt:lpstr>Cultural Awareness programs need to </vt:lpstr>
      <vt:lpstr>Goals of intercultural awareness programs </vt:lpstr>
      <vt:lpstr>Methods currently in place in some Nations </vt:lpstr>
      <vt:lpstr>Cultural archetypes vs. cultural stereotypes  </vt:lpstr>
      <vt:lpstr>Identify the audience: Who is being made interculturally aware? </vt:lpstr>
      <vt:lpstr>How to best integrate intercultural awareness into language training? </vt:lpstr>
      <vt:lpstr>How to best integrate intercultural awareness into language training? (cont’d) </vt:lpstr>
      <vt:lpstr>How can we prepare teachers to help students achieve intercultural awareness?</vt:lpstr>
      <vt:lpstr>Thank you!</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1</dc:title>
  <dc:creator>63695</dc:creator>
  <cp:lastModifiedBy>Synchrotel-7</cp:lastModifiedBy>
  <cp:revision>12</cp:revision>
  <cp:lastPrinted>2012-05-17T07:57:22Z</cp:lastPrinted>
  <dcterms:created xsi:type="dcterms:W3CDTF">2012-05-17T07:31:03Z</dcterms:created>
  <dcterms:modified xsi:type="dcterms:W3CDTF">2013-05-10T07:17:18Z</dcterms:modified>
</cp:coreProperties>
</file>