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7" r:id="rId7"/>
    <p:sldId id="265" r:id="rId8"/>
    <p:sldId id="266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A8C5A-C52D-4470-B784-23DCC91563AD}" type="datetimeFigureOut">
              <a:rPr lang="en-US" smtClean="0"/>
              <a:t>5/9/2013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DF284-6F7F-4105-A098-AC45573AE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408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A8C5A-C52D-4470-B784-23DCC91563AD}" type="datetimeFigureOut">
              <a:rPr lang="en-US" smtClean="0"/>
              <a:t>5/9/2013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DF284-6F7F-4105-A098-AC45573AE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8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A8C5A-C52D-4470-B784-23DCC91563AD}" type="datetimeFigureOut">
              <a:rPr lang="en-US" smtClean="0"/>
              <a:t>5/9/2013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DF284-6F7F-4105-A098-AC45573AE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712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A8C5A-C52D-4470-B784-23DCC91563AD}" type="datetimeFigureOut">
              <a:rPr lang="en-US" smtClean="0"/>
              <a:t>5/9/2013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DF284-6F7F-4105-A098-AC45573AE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239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A8C5A-C52D-4470-B784-23DCC91563AD}" type="datetimeFigureOut">
              <a:rPr lang="en-US" smtClean="0"/>
              <a:t>5/9/2013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DF284-6F7F-4105-A098-AC45573AE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008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A8C5A-C52D-4470-B784-23DCC91563AD}" type="datetimeFigureOut">
              <a:rPr lang="en-US" smtClean="0"/>
              <a:t>5/9/2013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DF284-6F7F-4105-A098-AC45573AE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062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A8C5A-C52D-4470-B784-23DCC91563AD}" type="datetimeFigureOut">
              <a:rPr lang="en-US" smtClean="0"/>
              <a:t>5/9/2013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DF284-6F7F-4105-A098-AC45573AE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955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A8C5A-C52D-4470-B784-23DCC91563AD}" type="datetimeFigureOut">
              <a:rPr lang="en-US" smtClean="0"/>
              <a:t>5/9/2013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DF284-6F7F-4105-A098-AC45573AE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916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A8C5A-C52D-4470-B784-23DCC91563AD}" type="datetimeFigureOut">
              <a:rPr lang="en-US" smtClean="0"/>
              <a:t>5/9/2013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DF284-6F7F-4105-A098-AC45573AE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878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A8C5A-C52D-4470-B784-23DCC91563AD}" type="datetimeFigureOut">
              <a:rPr lang="en-US" smtClean="0"/>
              <a:t>5/9/2013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DF284-6F7F-4105-A098-AC45573AE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079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A8C5A-C52D-4470-B784-23DCC91563AD}" type="datetimeFigureOut">
              <a:rPr lang="en-US" smtClean="0"/>
              <a:t>5/9/2013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DF284-6F7F-4105-A098-AC45573AE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235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A8C5A-C52D-4470-B784-23DCC91563AD}" type="datetimeFigureOut">
              <a:rPr lang="en-US" smtClean="0"/>
              <a:t>5/9/2013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DF284-6F7F-4105-A098-AC45573AE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472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</a:rPr>
              <a:t>Study Group #3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On-line Language </a:t>
            </a:r>
            <a:r>
              <a:rPr lang="en-US" sz="3600" b="1" dirty="0" smtClean="0">
                <a:solidFill>
                  <a:srgbClr val="C00000"/>
                </a:solidFill>
              </a:rPr>
              <a:t>Maintenance </a:t>
            </a:r>
            <a:endParaRPr lang="en-US" sz="3600" b="1" dirty="0" smtClean="0">
              <a:solidFill>
                <a:srgbClr val="C00000"/>
              </a:solidFill>
            </a:endParaRPr>
          </a:p>
          <a:p>
            <a:r>
              <a:rPr lang="en-US" sz="3600" b="1" dirty="0" smtClean="0">
                <a:solidFill>
                  <a:srgbClr val="C00000"/>
                </a:solidFill>
              </a:rPr>
              <a:t>Best Practices</a:t>
            </a:r>
            <a:endParaRPr lang="en-US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65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96200" cy="4525963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CA" dirty="0" smtClean="0"/>
              <a:t>Make the (finalized) List of Maintenance Websites available to the BILC community (while pointing out to potential users the issue of </a:t>
            </a:r>
            <a:r>
              <a:rPr lang="en-CA" i="1" dirty="0" smtClean="0"/>
              <a:t>accountability</a:t>
            </a:r>
            <a:r>
              <a:rPr lang="en-CA" dirty="0" smtClean="0"/>
              <a:t>).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CA" dirty="0" smtClean="0"/>
              <a:t>At next year’s Conference, form a Study Group to produce a </a:t>
            </a:r>
            <a:r>
              <a:rPr lang="en-CA" i="1" dirty="0" smtClean="0"/>
              <a:t>List of On-line (military) language teaching and testing materials</a:t>
            </a:r>
            <a:endParaRPr lang="en-CA" i="1" dirty="0"/>
          </a:p>
        </p:txBody>
      </p:sp>
    </p:spTree>
    <p:extLst>
      <p:ext uri="{BB962C8B-B14F-4D97-AF65-F5344CB8AC3E}">
        <p14:creationId xmlns:p14="http://schemas.microsoft.com/office/powerpoint/2010/main" val="140579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SG TASKING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96200" cy="4525963"/>
          </a:xfrm>
        </p:spPr>
        <p:txBody>
          <a:bodyPr/>
          <a:lstStyle/>
          <a:p>
            <a:pPr marL="0" indent="0">
              <a:buNone/>
            </a:pPr>
            <a:endParaRPr lang="en-CA" i="1" dirty="0" smtClean="0"/>
          </a:p>
          <a:p>
            <a:pPr marL="0" indent="0">
              <a:buNone/>
            </a:pPr>
            <a:r>
              <a:rPr lang="en-CA" dirty="0"/>
              <a:t>T</a:t>
            </a:r>
            <a:r>
              <a:rPr lang="en-CA" dirty="0" smtClean="0"/>
              <a:t>o </a:t>
            </a:r>
            <a:r>
              <a:rPr lang="en-CA" dirty="0"/>
              <a:t>compile a list of recognized tools and/or maintenance sites or programmes that are available free of </a:t>
            </a:r>
            <a:r>
              <a:rPr lang="en-CA" dirty="0" smtClean="0"/>
              <a:t>charge.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45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SG TASKING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96200" cy="4525963"/>
          </a:xfrm>
        </p:spPr>
        <p:txBody>
          <a:bodyPr/>
          <a:lstStyle/>
          <a:p>
            <a:pPr marL="0" lvl="0" indent="0">
              <a:buNone/>
            </a:pPr>
            <a:r>
              <a:rPr lang="en-US" dirty="0" smtClean="0"/>
              <a:t>“Recognized”</a:t>
            </a:r>
          </a:p>
          <a:p>
            <a:pPr marL="0" lvl="0" indent="0">
              <a:buNone/>
            </a:pPr>
            <a:endParaRPr lang="en-US" dirty="0" smtClean="0"/>
          </a:p>
          <a:p>
            <a:pPr lvl="0"/>
            <a:r>
              <a:rPr lang="en-US" dirty="0" smtClean="0"/>
              <a:t>Developed </a:t>
            </a:r>
            <a:r>
              <a:rPr lang="en-US" dirty="0"/>
              <a:t>by </a:t>
            </a:r>
            <a:r>
              <a:rPr lang="en-US" dirty="0" smtClean="0"/>
              <a:t>professionals</a:t>
            </a:r>
            <a:endParaRPr lang="en-US" dirty="0"/>
          </a:p>
          <a:p>
            <a:pPr lvl="0"/>
            <a:r>
              <a:rPr lang="en-US" dirty="0"/>
              <a:t>Laid out in a user-friendly way</a:t>
            </a:r>
          </a:p>
          <a:p>
            <a:pPr lvl="0"/>
            <a:r>
              <a:rPr lang="en-US" dirty="0"/>
              <a:t>High-quality </a:t>
            </a:r>
            <a:r>
              <a:rPr lang="en-US" dirty="0" smtClean="0"/>
              <a:t>appearance</a:t>
            </a:r>
            <a:endParaRPr lang="en-US" dirty="0"/>
          </a:p>
          <a:p>
            <a:pPr lvl="0"/>
            <a:r>
              <a:rPr lang="en-US" dirty="0"/>
              <a:t>Positive feedback from learners (preferably from the </a:t>
            </a:r>
            <a:r>
              <a:rPr lang="en-US" dirty="0" err="1"/>
              <a:t>defence</a:t>
            </a:r>
            <a:r>
              <a:rPr lang="en-US" dirty="0"/>
              <a:t> </a:t>
            </a:r>
            <a:r>
              <a:rPr lang="en-US" dirty="0" err="1" smtClean="0"/>
              <a:t>organisation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895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96200" cy="4525963"/>
          </a:xfrm>
        </p:spPr>
        <p:txBody>
          <a:bodyPr/>
          <a:lstStyle/>
          <a:p>
            <a:r>
              <a:rPr lang="en-CA" dirty="0" smtClean="0"/>
              <a:t>Free of charge</a:t>
            </a:r>
          </a:p>
          <a:p>
            <a:r>
              <a:rPr lang="en-CA" dirty="0" smtClean="0"/>
              <a:t>Suitable for self-study purposes</a:t>
            </a:r>
          </a:p>
          <a:p>
            <a:pPr lvl="1"/>
            <a:r>
              <a:rPr lang="en-CA" dirty="0"/>
              <a:t> </a:t>
            </a:r>
            <a:r>
              <a:rPr lang="en-CA" dirty="0" smtClean="0"/>
              <a:t>feedback</a:t>
            </a:r>
          </a:p>
          <a:p>
            <a:pPr lvl="1"/>
            <a:r>
              <a:rPr lang="en-CA" dirty="0"/>
              <a:t> </a:t>
            </a:r>
            <a:r>
              <a:rPr lang="en-CA" dirty="0" smtClean="0"/>
              <a:t>skill areas: L, S, R, or W; Grammar, Vocab</a:t>
            </a:r>
          </a:p>
          <a:p>
            <a:r>
              <a:rPr lang="en-CA" dirty="0" smtClean="0"/>
              <a:t>Intended for learners (not teachers)</a:t>
            </a:r>
          </a:p>
          <a:p>
            <a:r>
              <a:rPr lang="en-US" dirty="0" smtClean="0"/>
              <a:t>Good quality</a:t>
            </a:r>
          </a:p>
          <a:p>
            <a:r>
              <a:rPr lang="en-US" dirty="0" smtClean="0"/>
              <a:t>(Preferably) military oriented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27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96200" cy="4525963"/>
          </a:xfrm>
        </p:spPr>
        <p:txBody>
          <a:bodyPr/>
          <a:lstStyle/>
          <a:p>
            <a:r>
              <a:rPr lang="en-CA" i="1" dirty="0" smtClean="0"/>
              <a:t>User-friendly</a:t>
            </a:r>
          </a:p>
          <a:p>
            <a:r>
              <a:rPr lang="en-CA" i="1" dirty="0" smtClean="0"/>
              <a:t>Easily searchable, by</a:t>
            </a:r>
          </a:p>
          <a:p>
            <a:pPr lvl="1"/>
            <a:r>
              <a:rPr lang="en-US" dirty="0" smtClean="0"/>
              <a:t>language</a:t>
            </a:r>
          </a:p>
          <a:p>
            <a:pPr lvl="1"/>
            <a:r>
              <a:rPr lang="en-US" dirty="0" smtClean="0"/>
              <a:t>skill area</a:t>
            </a:r>
          </a:p>
          <a:p>
            <a:pPr lvl="1"/>
            <a:r>
              <a:rPr lang="en-US" dirty="0" smtClean="0"/>
              <a:t>level</a:t>
            </a:r>
          </a:p>
          <a:p>
            <a:pPr lvl="1"/>
            <a:r>
              <a:rPr lang="en-US" dirty="0" smtClean="0"/>
              <a:t>domain</a:t>
            </a:r>
          </a:p>
          <a:p>
            <a:pPr lvl="1"/>
            <a:endParaRPr lang="en-US" dirty="0" smtClean="0"/>
          </a:p>
          <a:p>
            <a:pPr marL="57150" indent="0">
              <a:buNone/>
            </a:pPr>
            <a:r>
              <a:rPr lang="en-US" dirty="0" smtClean="0"/>
              <a:t>&gt; Excel spreadsheet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571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96200" cy="452596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CA" dirty="0" smtClean="0"/>
              <a:t>SG members had submitted links ahead of time</a:t>
            </a:r>
          </a:p>
          <a:p>
            <a:pPr>
              <a:spcAft>
                <a:spcPts val="600"/>
              </a:spcAft>
            </a:pPr>
            <a:r>
              <a:rPr lang="en-CA" dirty="0" smtClean="0"/>
              <a:t>Copied into Excel file</a:t>
            </a:r>
          </a:p>
          <a:p>
            <a:pPr>
              <a:spcAft>
                <a:spcPts val="600"/>
              </a:spcAft>
            </a:pPr>
            <a:r>
              <a:rPr lang="en-CA" dirty="0" smtClean="0"/>
              <a:t>In small groups, we reviewed all submitted links with regard to the criteria</a:t>
            </a:r>
            <a:endParaRPr lang="en-US" dirty="0"/>
          </a:p>
          <a:p>
            <a:r>
              <a:rPr lang="en-US" dirty="0" smtClean="0"/>
              <a:t>Result: Excel file with </a:t>
            </a:r>
            <a:r>
              <a:rPr lang="en-US" dirty="0" smtClean="0"/>
              <a:t>100+ </a:t>
            </a:r>
            <a:r>
              <a:rPr lang="en-US" dirty="0" smtClean="0"/>
              <a:t>web links</a:t>
            </a:r>
          </a:p>
        </p:txBody>
      </p:sp>
    </p:spTree>
    <p:extLst>
      <p:ext uri="{BB962C8B-B14F-4D97-AF65-F5344CB8AC3E}">
        <p14:creationId xmlns:p14="http://schemas.microsoft.com/office/powerpoint/2010/main" val="7048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EXCEL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96200" cy="4525963"/>
          </a:xfrm>
        </p:spPr>
        <p:txBody>
          <a:bodyPr>
            <a:normAutofit lnSpcReduction="10000"/>
          </a:bodyPr>
          <a:lstStyle/>
          <a:p>
            <a:r>
              <a:rPr lang="en-CA" dirty="0" smtClean="0"/>
              <a:t>Name of the website</a:t>
            </a:r>
          </a:p>
          <a:p>
            <a:r>
              <a:rPr lang="en-CA" dirty="0" smtClean="0"/>
              <a:t>Web link</a:t>
            </a:r>
          </a:p>
          <a:p>
            <a:r>
              <a:rPr lang="en-CA" dirty="0" smtClean="0"/>
              <a:t>Language</a:t>
            </a:r>
          </a:p>
          <a:p>
            <a:r>
              <a:rPr lang="en-CA" dirty="0" smtClean="0"/>
              <a:t>Domain (military or general)</a:t>
            </a:r>
          </a:p>
          <a:p>
            <a:r>
              <a:rPr lang="en-CA" dirty="0" smtClean="0"/>
              <a:t>Skills: L/S/R/W; Vocab; Grammar</a:t>
            </a:r>
          </a:p>
          <a:p>
            <a:r>
              <a:rPr lang="en-CA" dirty="0" smtClean="0"/>
              <a:t>Level (Beginner / Intermediate / Advanced)</a:t>
            </a:r>
          </a:p>
          <a:p>
            <a:r>
              <a:rPr lang="en-CA" dirty="0" smtClean="0"/>
              <a:t>Description</a:t>
            </a:r>
          </a:p>
          <a:p>
            <a:r>
              <a:rPr lang="en-CA" dirty="0" smtClean="0"/>
              <a:t>Notes (e.g. </a:t>
            </a:r>
            <a:r>
              <a:rPr lang="en-CA" smtClean="0"/>
              <a:t>registration required)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369267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OF WEBLINKS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96200" cy="4525963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endParaRPr lang="en-CA" dirty="0"/>
          </a:p>
          <a:p>
            <a:pPr>
              <a:spcAft>
                <a:spcPts val="600"/>
              </a:spcAft>
            </a:pPr>
            <a:r>
              <a:rPr lang="en-CA" dirty="0" smtClean="0"/>
              <a:t>Needs to be finalized</a:t>
            </a:r>
          </a:p>
          <a:p>
            <a:pPr>
              <a:spcAft>
                <a:spcPts val="600"/>
              </a:spcAft>
            </a:pPr>
            <a:r>
              <a:rPr lang="en-CA" dirty="0" smtClean="0"/>
              <a:t>Posted on BILC website</a:t>
            </a:r>
          </a:p>
          <a:p>
            <a:pPr>
              <a:spcAft>
                <a:spcPts val="600"/>
              </a:spcAft>
            </a:pPr>
            <a:r>
              <a:rPr lang="en-CA" dirty="0" smtClean="0"/>
              <a:t>Maintenance / custodian</a:t>
            </a:r>
          </a:p>
        </p:txBody>
      </p:sp>
    </p:spTree>
    <p:extLst>
      <p:ext uri="{BB962C8B-B14F-4D97-AF65-F5344CB8AC3E}">
        <p14:creationId xmlns:p14="http://schemas.microsoft.com/office/powerpoint/2010/main" val="60569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CAVEAT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96200" cy="4525963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endParaRPr lang="en-CA" dirty="0"/>
          </a:p>
          <a:p>
            <a:pPr marL="0" indent="0">
              <a:spcAft>
                <a:spcPts val="600"/>
              </a:spcAft>
              <a:buNone/>
            </a:pPr>
            <a:r>
              <a:rPr lang="en-CA" dirty="0" smtClean="0"/>
              <a:t>Some form of </a:t>
            </a:r>
            <a:r>
              <a:rPr lang="en-CA" b="1" dirty="0" smtClean="0"/>
              <a:t>accountability</a:t>
            </a:r>
            <a:r>
              <a:rPr lang="en-CA" dirty="0" smtClean="0"/>
              <a:t> required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CA" dirty="0" smtClean="0"/>
              <a:t>E.g.,	</a:t>
            </a:r>
            <a:r>
              <a:rPr lang="en-CA" i="1" dirty="0" smtClean="0"/>
              <a:t>(on-line) certification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CA" i="1" dirty="0"/>
              <a:t>	</a:t>
            </a:r>
            <a:r>
              <a:rPr lang="en-CA" i="1" dirty="0" smtClean="0"/>
              <a:t>e-mentor</a:t>
            </a:r>
          </a:p>
        </p:txBody>
      </p:sp>
    </p:spTree>
    <p:extLst>
      <p:ext uri="{BB962C8B-B14F-4D97-AF65-F5344CB8AC3E}">
        <p14:creationId xmlns:p14="http://schemas.microsoft.com/office/powerpoint/2010/main" val="57710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257</Words>
  <Application>Microsoft Office PowerPoint</Application>
  <PresentationFormat>On-screen Show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Study Group #3</vt:lpstr>
      <vt:lpstr>SG TASKING</vt:lpstr>
      <vt:lpstr>SG TASKING</vt:lpstr>
      <vt:lpstr>CRITERIA</vt:lpstr>
      <vt:lpstr>FORMAT</vt:lpstr>
      <vt:lpstr>PROCEDURE</vt:lpstr>
      <vt:lpstr>EXCEL FILE</vt:lpstr>
      <vt:lpstr>LIST OF WEBLINKS</vt:lpstr>
      <vt:lpstr>CAVEAT</vt:lpstr>
      <vt:lpstr>RECOMMENDATIONS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Study Group #3</dc:title>
  <dc:creator>Synchrotel-7</dc:creator>
  <cp:lastModifiedBy>Synchrotel-8</cp:lastModifiedBy>
  <cp:revision>10</cp:revision>
  <dcterms:created xsi:type="dcterms:W3CDTF">2013-05-09T09:13:13Z</dcterms:created>
  <dcterms:modified xsi:type="dcterms:W3CDTF">2013-05-09T04:49:31Z</dcterms:modified>
</cp:coreProperties>
</file>