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70" r:id="rId4"/>
    <p:sldId id="276" r:id="rId5"/>
    <p:sldId id="277" r:id="rId6"/>
    <p:sldId id="278" r:id="rId7"/>
    <p:sldId id="263" r:id="rId8"/>
    <p:sldId id="279" r:id="rId9"/>
    <p:sldId id="264" r:id="rId10"/>
    <p:sldId id="280" r:id="rId11"/>
    <p:sldId id="281" r:id="rId12"/>
    <p:sldId id="265" r:id="rId13"/>
    <p:sldId id="266" r:id="rId14"/>
    <p:sldId id="282" r:id="rId15"/>
    <p:sldId id="267" r:id="rId16"/>
    <p:sldId id="275" r:id="rId1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8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BAF6E8D-3E30-418D-99E0-8A51CC5B9D92}" type="datetimeFigureOut">
              <a:rPr lang="en-GB"/>
              <a:pPr>
                <a:defRPr/>
              </a:pPr>
              <a:t>08/05/2014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A1EE9CF-B3E7-4390-8AB0-D78EA4DA7688}" type="slidenum">
              <a:rPr lang="en-GB"/>
              <a:pPr>
                <a:defRPr/>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760D21A-250E-431F-9B26-7E9684669A33}" type="datetimeFigureOut">
              <a:rPr lang="en-GB"/>
              <a:pPr>
                <a:defRPr/>
              </a:pPr>
              <a:t>08/05/2014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8B3E24D-A958-4686-B89B-FE270F149857}" type="slidenum">
              <a:rPr lang="en-GB"/>
              <a:pPr>
                <a:defRPr/>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3271340-E310-44D6-9469-463074188FE9}" type="datetimeFigureOut">
              <a:rPr lang="en-GB"/>
              <a:pPr>
                <a:defRPr/>
              </a:pPr>
              <a:t>08/05/2014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0414256-CD6B-48C2-8B98-D5BE872ED9E9}" type="slidenum">
              <a:rPr lang="en-GB"/>
              <a:pPr>
                <a:defRPr/>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9983181-2ACC-47C6-8F9E-44D5C4353583}" type="datetimeFigureOut">
              <a:rPr lang="en-GB"/>
              <a:pPr>
                <a:defRPr/>
              </a:pPr>
              <a:t>08/05/2014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B69E822-F639-4D6F-B1C7-76CF0B250741}" type="slidenum">
              <a:rPr lang="en-GB"/>
              <a:pPr>
                <a:defRPr/>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528C47-541C-4273-8930-C5D0734D8A1F}" type="datetimeFigureOut">
              <a:rPr lang="en-GB"/>
              <a:pPr>
                <a:defRPr/>
              </a:pPr>
              <a:t>08/05/2014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B23B381-393F-44D1-B786-666C55B2FF61}" type="slidenum">
              <a:rPr lang="en-GB"/>
              <a:pPr>
                <a:defRPr/>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021C4CA-63DD-40EE-A009-7AD9034DD07E}" type="datetimeFigureOut">
              <a:rPr lang="en-GB"/>
              <a:pPr>
                <a:defRPr/>
              </a:pPr>
              <a:t>08/05/2014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34C4CD1-E0E5-49FF-85C5-D8A5EE25BF30}" type="slidenum">
              <a:rPr lang="en-GB"/>
              <a:pPr>
                <a:defRPr/>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6E6F1EB-2D4C-47A1-8AD6-F47455D6CB2A}" type="datetimeFigureOut">
              <a:rPr lang="en-GB"/>
              <a:pPr>
                <a:defRPr/>
              </a:pPr>
              <a:t>08/05/2014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7BC1A4D6-AEB7-4BAE-B5E4-81D733E452FE}" type="slidenum">
              <a:rPr lang="en-GB"/>
              <a:pPr>
                <a:defRPr/>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2828EA86-E29E-4716-814A-D2DA7868D8B6}" type="datetimeFigureOut">
              <a:rPr lang="en-GB"/>
              <a:pPr>
                <a:defRPr/>
              </a:pPr>
              <a:t>08/05/2014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ECCA35A-1188-4C22-B5A9-E429D00C34EC}" type="slidenum">
              <a:rPr lang="en-GB"/>
              <a:pPr>
                <a:defRPr/>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E18B7F-EE52-4139-8F64-530F0317F829}" type="datetimeFigureOut">
              <a:rPr lang="en-GB"/>
              <a:pPr>
                <a:defRPr/>
              </a:pPr>
              <a:t>08/05/2014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6776E55-6F87-476F-93B0-E06AEF51704F}" type="slidenum">
              <a:rPr lang="en-GB"/>
              <a:pPr>
                <a:defRPr/>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CD051F-D3C7-490C-A453-098A71978447}" type="datetimeFigureOut">
              <a:rPr lang="en-GB"/>
              <a:pPr>
                <a:defRPr/>
              </a:pPr>
              <a:t>08/05/2014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E63A6F1-898C-4AAD-B7B2-8EBE32BD4C58}" type="slidenum">
              <a:rPr lang="en-GB"/>
              <a:pPr>
                <a:defRPr/>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678E11-7B4C-469B-AFEB-4CB7879E88E3}" type="datetimeFigureOut">
              <a:rPr lang="en-GB"/>
              <a:pPr>
                <a:defRPr/>
              </a:pPr>
              <a:t>08/05/2014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4A3F61F-94BC-475F-92EE-5ABC6C2F9AA1}" type="slidenum">
              <a:rPr lang="en-GB"/>
              <a:pPr>
                <a:defRPr/>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992FF7C-8841-44FE-86F7-0D811DB7AB0E}" type="datetimeFigureOut">
              <a:rPr lang="en-GB"/>
              <a:pPr>
                <a:defRPr/>
              </a:pPr>
              <a:t>08/05/2014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D11C90-94A8-4EC0-9280-75858C659E80}" type="slidenum">
              <a:rPr lang="en-GB"/>
              <a:pPr>
                <a:defRPr/>
              </a:pPr>
              <a:t>‹Nr.›</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980728"/>
            <a:ext cx="7772400" cy="1470025"/>
          </a:xfrm>
        </p:spPr>
        <p:txBody>
          <a:bodyPr/>
          <a:lstStyle/>
          <a:p>
            <a:pPr eaLnBrk="1" hangingPunct="1"/>
            <a:r>
              <a:rPr lang="en-GB" dirty="0" smtClean="0"/>
              <a:t>SG 4</a:t>
            </a:r>
          </a:p>
        </p:txBody>
      </p:sp>
      <p:sp>
        <p:nvSpPr>
          <p:cNvPr id="2051" name="Subtitle 2"/>
          <p:cNvSpPr>
            <a:spLocks noGrp="1"/>
          </p:cNvSpPr>
          <p:nvPr>
            <p:ph type="subTitle" idx="1"/>
          </p:nvPr>
        </p:nvSpPr>
        <p:spPr>
          <a:xfrm>
            <a:off x="1371600" y="2276872"/>
            <a:ext cx="6400800" cy="1752600"/>
          </a:xfrm>
        </p:spPr>
        <p:txBody>
          <a:bodyPr/>
          <a:lstStyle/>
          <a:p>
            <a:pPr eaLnBrk="1" hangingPunct="1"/>
            <a:r>
              <a:rPr lang="en-US" sz="4800" b="1" dirty="0" smtClean="0">
                <a:solidFill>
                  <a:schemeClr val="tx1"/>
                </a:solidFill>
              </a:rPr>
              <a:t>Blending General and Specific Proficiency Content at Different Levels</a:t>
            </a:r>
            <a:endParaRPr lang="en-CA" sz="4800"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en-GB" sz="4000" b="1" dirty="0" smtClean="0"/>
              <a:t>LSP and Military Language</a:t>
            </a:r>
            <a:r>
              <a:rPr lang="en-GB" sz="4000" dirty="0" smtClean="0"/>
              <a:t>: “</a:t>
            </a:r>
            <a:r>
              <a:rPr lang="en-GB" sz="4000" b="1" dirty="0" smtClean="0"/>
              <a:t>The Philosopher’s Zone</a:t>
            </a:r>
            <a:r>
              <a:rPr lang="en-GB" dirty="0" smtClean="0"/>
              <a:t>”</a:t>
            </a:r>
            <a:endParaRPr lang="de-DE" dirty="0" smtClean="0"/>
          </a:p>
        </p:txBody>
      </p:sp>
      <p:sp>
        <p:nvSpPr>
          <p:cNvPr id="7171" name="Rectangle 3"/>
          <p:cNvSpPr>
            <a:spLocks noGrp="1"/>
          </p:cNvSpPr>
          <p:nvPr>
            <p:ph type="body" idx="1"/>
          </p:nvPr>
        </p:nvSpPr>
        <p:spPr>
          <a:xfrm>
            <a:off x="4283968" y="1484784"/>
            <a:ext cx="4608512" cy="4525963"/>
          </a:xfrm>
        </p:spPr>
        <p:txBody>
          <a:bodyPr/>
          <a:lstStyle/>
          <a:p>
            <a:r>
              <a:rPr lang="en-GB" sz="2400" b="1" dirty="0" smtClean="0"/>
              <a:t>LSP</a:t>
            </a:r>
            <a:r>
              <a:rPr lang="en-GB" sz="2400" dirty="0" smtClean="0"/>
              <a:t> = Specialist speaking to Specialist (physician to physician, FAC to pilot, etc.)</a:t>
            </a:r>
            <a:endParaRPr lang="de-DE" sz="2400" dirty="0" smtClean="0"/>
          </a:p>
          <a:p>
            <a:r>
              <a:rPr lang="en-GB" sz="2400" dirty="0" smtClean="0"/>
              <a:t>Standardized phraseology, expected forms – known to a community of Specialists</a:t>
            </a:r>
            <a:endParaRPr lang="de-DE" sz="2400" dirty="0" smtClean="0"/>
          </a:p>
          <a:p>
            <a:r>
              <a:rPr lang="en-GB" sz="2400" dirty="0" smtClean="0"/>
              <a:t>Zone is narrowed in order to facilitate internal communication</a:t>
            </a:r>
            <a:endParaRPr lang="de-DE" sz="2400" dirty="0" smtClean="0"/>
          </a:p>
          <a:p>
            <a:r>
              <a:rPr lang="en-GB" sz="2400" dirty="0" smtClean="0"/>
              <a:t>Reduction of irrelevant “noise”</a:t>
            </a:r>
            <a:endParaRPr lang="de-DE" sz="2400" dirty="0" smtClean="0"/>
          </a:p>
          <a:p>
            <a:r>
              <a:rPr lang="en-GB" sz="2400" dirty="0" smtClean="0"/>
              <a:t>It is, in a sense, an “esoteric” language</a:t>
            </a:r>
            <a:endParaRPr lang="de-DE" sz="2400" dirty="0" smtClean="0"/>
          </a:p>
          <a:p>
            <a:endParaRPr lang="de-DE" sz="2800" dirty="0" smtClean="0"/>
          </a:p>
          <a:p>
            <a:endParaRPr lang="de-DE" sz="2800" dirty="0" smtClean="0"/>
          </a:p>
        </p:txBody>
      </p:sp>
      <p:pic>
        <p:nvPicPr>
          <p:cNvPr id="5" name="Grafik 4" descr="ESP vs MIL E.jpg"/>
          <p:cNvPicPr>
            <a:picLocks noChangeAspect="1"/>
          </p:cNvPicPr>
          <p:nvPr/>
        </p:nvPicPr>
        <p:blipFill>
          <a:blip r:embed="rId2" cstate="print"/>
          <a:stretch>
            <a:fillRect/>
          </a:stretch>
        </p:blipFill>
        <p:spPr>
          <a:xfrm>
            <a:off x="323528" y="1628800"/>
            <a:ext cx="3774538" cy="501317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en-GB" sz="4000" b="1" dirty="0" smtClean="0"/>
              <a:t>LSP and Military Language</a:t>
            </a:r>
            <a:r>
              <a:rPr lang="en-GB" sz="4000" dirty="0" smtClean="0"/>
              <a:t>: “</a:t>
            </a:r>
            <a:r>
              <a:rPr lang="en-GB" sz="4000" b="1" dirty="0" smtClean="0"/>
              <a:t>The Philosopher’s Zone</a:t>
            </a:r>
            <a:r>
              <a:rPr lang="en-GB" dirty="0" smtClean="0"/>
              <a:t>”</a:t>
            </a:r>
            <a:endParaRPr lang="de-DE" dirty="0" smtClean="0"/>
          </a:p>
        </p:txBody>
      </p:sp>
      <p:sp>
        <p:nvSpPr>
          <p:cNvPr id="7171" name="Rectangle 3"/>
          <p:cNvSpPr>
            <a:spLocks noGrp="1"/>
          </p:cNvSpPr>
          <p:nvPr>
            <p:ph type="body" idx="1"/>
          </p:nvPr>
        </p:nvSpPr>
        <p:spPr>
          <a:xfrm>
            <a:off x="4283968" y="1484784"/>
            <a:ext cx="4608512" cy="4525963"/>
          </a:xfrm>
        </p:spPr>
        <p:txBody>
          <a:bodyPr/>
          <a:lstStyle/>
          <a:p>
            <a:r>
              <a:rPr lang="en-GB" sz="2400" b="1" dirty="0" smtClean="0"/>
              <a:t>Military Language</a:t>
            </a:r>
            <a:r>
              <a:rPr lang="en-GB" sz="2400" dirty="0" smtClean="0"/>
              <a:t> involves both internal orientation (soldier to soldier) and external orientation (soldier to civilian)</a:t>
            </a:r>
            <a:endParaRPr lang="de-DE" sz="2400" dirty="0" smtClean="0"/>
          </a:p>
          <a:p>
            <a:r>
              <a:rPr lang="en-GB" sz="2400" dirty="0" smtClean="0"/>
              <a:t>Much broader zone</a:t>
            </a:r>
            <a:endParaRPr lang="de-DE" sz="2400" dirty="0" smtClean="0"/>
          </a:p>
          <a:p>
            <a:r>
              <a:rPr lang="en-GB" sz="2400" dirty="0" smtClean="0"/>
              <a:t>More difficult – requires adaptation to audience (is specialist or general language more appropriate?)</a:t>
            </a:r>
            <a:endParaRPr lang="de-DE" sz="2400" dirty="0" smtClean="0"/>
          </a:p>
          <a:p>
            <a:r>
              <a:rPr lang="en-GB" sz="2400" dirty="0" smtClean="0"/>
              <a:t>Not reduced – but aware of specialist reduction</a:t>
            </a:r>
            <a:endParaRPr lang="de-DE" sz="2400" dirty="0" smtClean="0"/>
          </a:p>
          <a:p>
            <a:r>
              <a:rPr lang="en-GB" sz="2400" dirty="0" smtClean="0"/>
              <a:t>An “exoteric” as well as an “esoteric” language</a:t>
            </a:r>
            <a:endParaRPr lang="de-DE" sz="2400" dirty="0" smtClean="0"/>
          </a:p>
          <a:p>
            <a:endParaRPr lang="de-DE" sz="2800" dirty="0" smtClean="0"/>
          </a:p>
          <a:p>
            <a:endParaRPr lang="de-DE" sz="2800" dirty="0" smtClean="0"/>
          </a:p>
        </p:txBody>
      </p:sp>
      <p:pic>
        <p:nvPicPr>
          <p:cNvPr id="5" name="Grafik 4" descr="ESP vs MIL E.jpg"/>
          <p:cNvPicPr>
            <a:picLocks noChangeAspect="1"/>
          </p:cNvPicPr>
          <p:nvPr/>
        </p:nvPicPr>
        <p:blipFill>
          <a:blip r:embed="rId2" cstate="print"/>
          <a:stretch>
            <a:fillRect/>
          </a:stretch>
        </p:blipFill>
        <p:spPr>
          <a:xfrm>
            <a:off x="323528" y="1628800"/>
            <a:ext cx="3774538" cy="501317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457200" y="274638"/>
            <a:ext cx="8229600" cy="2074242"/>
          </a:xfrm>
        </p:spPr>
        <p:txBody>
          <a:bodyPr/>
          <a:lstStyle/>
          <a:p>
            <a:pPr eaLnBrk="1" hangingPunct="1"/>
            <a:r>
              <a:rPr lang="en-GB" sz="3600" b="1" dirty="0" smtClean="0"/>
              <a:t>Every learner group has different, specific needs which must be reflected in course design</a:t>
            </a:r>
            <a:endParaRPr lang="de-DE" sz="3600" b="1" dirty="0" smtClean="0"/>
          </a:p>
        </p:txBody>
      </p:sp>
      <p:sp>
        <p:nvSpPr>
          <p:cNvPr id="8195" name="Rectangle 3"/>
          <p:cNvSpPr>
            <a:spLocks noGrp="1"/>
          </p:cNvSpPr>
          <p:nvPr>
            <p:ph type="body" idx="1"/>
          </p:nvPr>
        </p:nvSpPr>
        <p:spPr>
          <a:xfrm>
            <a:off x="457200" y="2204864"/>
            <a:ext cx="8229600" cy="3489325"/>
          </a:xfrm>
        </p:spPr>
        <p:txBody>
          <a:bodyPr/>
          <a:lstStyle/>
          <a:p>
            <a:r>
              <a:rPr lang="en-GB" dirty="0" smtClean="0"/>
              <a:t>Determination of general and specific language skill requirements</a:t>
            </a:r>
            <a:endParaRPr lang="de-DE" dirty="0" smtClean="0"/>
          </a:p>
          <a:p>
            <a:r>
              <a:rPr lang="en-GB" dirty="0" smtClean="0"/>
              <a:t>Determination of entry level</a:t>
            </a:r>
            <a:endParaRPr lang="de-DE" dirty="0" smtClean="0"/>
          </a:p>
          <a:p>
            <a:pPr lvl="0"/>
            <a:r>
              <a:rPr lang="en-GB" dirty="0" smtClean="0"/>
              <a:t>Establishment of content &amp; curriculum</a:t>
            </a:r>
            <a:endParaRPr lang="de-DE" dirty="0" smtClean="0"/>
          </a:p>
          <a:p>
            <a:r>
              <a:rPr lang="en-GB" dirty="0" smtClean="0"/>
              <a:t> Prerequisites &amp; objectives are interdependent</a:t>
            </a:r>
            <a:endParaRPr lang="de-DE" dirty="0" smtClean="0"/>
          </a:p>
          <a:p>
            <a:r>
              <a:rPr lang="en-GB" dirty="0" smtClean="0"/>
              <a:t>Determination of language zones </a:t>
            </a:r>
            <a:endParaRPr lang="de-DE" dirty="0" smtClean="0"/>
          </a:p>
          <a:p>
            <a:r>
              <a:rPr lang="en-GB" dirty="0" smtClean="0"/>
              <a:t>Post training feedback and continuous course improvement essential</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457200" y="274639"/>
            <a:ext cx="8229600" cy="706090"/>
          </a:xfrm>
        </p:spPr>
        <p:txBody>
          <a:bodyPr/>
          <a:lstStyle/>
          <a:p>
            <a:pPr eaLnBrk="1" hangingPunct="1"/>
            <a:r>
              <a:rPr lang="de-DE" dirty="0" smtClean="0"/>
              <a:t/>
            </a:r>
            <a:br>
              <a:rPr lang="de-DE" dirty="0" smtClean="0"/>
            </a:br>
            <a:r>
              <a:rPr lang="en-GB" b="1" dirty="0" smtClean="0"/>
              <a:t>The Philosopher’s Cobblestones:  building the course</a:t>
            </a:r>
            <a:r>
              <a:rPr lang="de-DE" dirty="0" smtClean="0"/>
              <a:t/>
            </a:r>
            <a:br>
              <a:rPr lang="de-DE" dirty="0" smtClean="0"/>
            </a:br>
            <a:endParaRPr lang="de-DE" dirty="0" smtClean="0"/>
          </a:p>
        </p:txBody>
      </p:sp>
      <p:sp>
        <p:nvSpPr>
          <p:cNvPr id="9219" name="Rectangle 3"/>
          <p:cNvSpPr>
            <a:spLocks noGrp="1"/>
          </p:cNvSpPr>
          <p:nvPr>
            <p:ph type="body" idx="1"/>
          </p:nvPr>
        </p:nvSpPr>
        <p:spPr>
          <a:xfrm>
            <a:off x="467544" y="1484784"/>
            <a:ext cx="8229600" cy="5073427"/>
          </a:xfrm>
        </p:spPr>
        <p:txBody>
          <a:bodyPr/>
          <a:lstStyle/>
          <a:p>
            <a:r>
              <a:rPr lang="en-GB" sz="2800" dirty="0" smtClean="0"/>
              <a:t>NEEDS ANALYSIS AS ALWAYS ESSENTIAL</a:t>
            </a:r>
            <a:endParaRPr lang="de-DE" sz="2800" dirty="0" smtClean="0"/>
          </a:p>
          <a:p>
            <a:r>
              <a:rPr lang="en-GB" sz="2800" dirty="0" smtClean="0"/>
              <a:t>Course form depends on what sort of base is chosen: topic base, task based</a:t>
            </a:r>
            <a:endParaRPr lang="de-DE" sz="2800" dirty="0" smtClean="0"/>
          </a:p>
          <a:p>
            <a:r>
              <a:rPr lang="en-GB" sz="2800" dirty="0" smtClean="0"/>
              <a:t>Build skills into tasks </a:t>
            </a:r>
            <a:endParaRPr lang="de-DE" sz="2800" dirty="0" smtClean="0"/>
          </a:p>
          <a:p>
            <a:r>
              <a:rPr lang="en-GB" sz="2800" dirty="0" smtClean="0"/>
              <a:t>Pre-course information on students – as detailed as possible to avoid “surprises”</a:t>
            </a:r>
            <a:endParaRPr lang="de-DE" sz="2800" dirty="0" smtClean="0"/>
          </a:p>
          <a:p>
            <a:r>
              <a:rPr lang="en-GB" sz="2800" dirty="0" smtClean="0"/>
              <a:t>Preliminary courses</a:t>
            </a:r>
            <a:endParaRPr lang="de-DE" sz="2800" dirty="0" smtClean="0"/>
          </a:p>
          <a:p>
            <a:r>
              <a:rPr lang="en-GB" sz="2800" dirty="0" smtClean="0"/>
              <a:t>Pre-course questionnaire or essay</a:t>
            </a:r>
            <a:endParaRPr lang="de-DE" sz="2800" dirty="0" smtClean="0"/>
          </a:p>
          <a:p>
            <a:r>
              <a:rPr lang="en-GB" sz="2800" dirty="0" smtClean="0"/>
              <a:t>Preliminary testing or entry tests</a:t>
            </a:r>
          </a:p>
          <a:p>
            <a:endParaRPr lang="de-DE"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457200" y="274639"/>
            <a:ext cx="8229600" cy="706090"/>
          </a:xfrm>
        </p:spPr>
        <p:txBody>
          <a:bodyPr/>
          <a:lstStyle/>
          <a:p>
            <a:pPr eaLnBrk="1" hangingPunct="1"/>
            <a:r>
              <a:rPr lang="de-DE" dirty="0" smtClean="0"/>
              <a:t/>
            </a:r>
            <a:br>
              <a:rPr lang="de-DE" dirty="0" smtClean="0"/>
            </a:br>
            <a:r>
              <a:rPr lang="en-GB" b="1" dirty="0" smtClean="0"/>
              <a:t>The Philosopher’s Cobblestones:  building the course (cont’d)</a:t>
            </a:r>
            <a:r>
              <a:rPr lang="de-DE" dirty="0" smtClean="0"/>
              <a:t/>
            </a:r>
            <a:br>
              <a:rPr lang="de-DE" dirty="0" smtClean="0"/>
            </a:br>
            <a:endParaRPr lang="de-DE" dirty="0" smtClean="0"/>
          </a:p>
        </p:txBody>
      </p:sp>
      <p:sp>
        <p:nvSpPr>
          <p:cNvPr id="9219" name="Rectangle 3"/>
          <p:cNvSpPr>
            <a:spLocks noGrp="1"/>
          </p:cNvSpPr>
          <p:nvPr>
            <p:ph type="body" idx="1"/>
          </p:nvPr>
        </p:nvSpPr>
        <p:spPr>
          <a:xfrm>
            <a:off x="457200" y="1484784"/>
            <a:ext cx="8229600" cy="4641379"/>
          </a:xfrm>
        </p:spPr>
        <p:txBody>
          <a:bodyPr/>
          <a:lstStyle/>
          <a:p>
            <a:r>
              <a:rPr lang="en-GB" sz="2800" dirty="0" smtClean="0"/>
              <a:t>Define the specific purpose as closely as </a:t>
            </a:r>
            <a:r>
              <a:rPr lang="en-GB" sz="2800" dirty="0" smtClean="0"/>
              <a:t>possible</a:t>
            </a:r>
          </a:p>
          <a:p>
            <a:r>
              <a:rPr lang="de-DE" sz="2800" dirty="0" err="1" smtClean="0"/>
              <a:t>Defining</a:t>
            </a:r>
            <a:r>
              <a:rPr lang="de-DE" sz="2800" dirty="0" smtClean="0"/>
              <a:t> </a:t>
            </a:r>
            <a:r>
              <a:rPr lang="de-DE" sz="2800" dirty="0" err="1" smtClean="0"/>
              <a:t>the</a:t>
            </a:r>
            <a:r>
              <a:rPr lang="de-DE" sz="2800" dirty="0" smtClean="0"/>
              <a:t> </a:t>
            </a:r>
            <a:r>
              <a:rPr lang="de-DE" sz="2800" dirty="0" err="1" smtClean="0"/>
              <a:t>borders</a:t>
            </a:r>
            <a:r>
              <a:rPr lang="de-DE" sz="2800" dirty="0" smtClean="0"/>
              <a:t> </a:t>
            </a:r>
            <a:r>
              <a:rPr lang="de-DE" sz="2800" dirty="0" err="1" smtClean="0"/>
              <a:t>between</a:t>
            </a:r>
            <a:r>
              <a:rPr lang="de-DE" sz="2800" dirty="0" smtClean="0"/>
              <a:t> </a:t>
            </a:r>
            <a:r>
              <a:rPr lang="de-DE" sz="2800" dirty="0" err="1" smtClean="0"/>
              <a:t>the</a:t>
            </a:r>
            <a:r>
              <a:rPr lang="de-DE" sz="2800" dirty="0" smtClean="0"/>
              <a:t> </a:t>
            </a:r>
            <a:r>
              <a:rPr lang="de-DE" sz="2800" dirty="0" err="1" smtClean="0"/>
              <a:t>zones</a:t>
            </a:r>
            <a:r>
              <a:rPr lang="de-DE" sz="2800" dirty="0" smtClean="0"/>
              <a:t> </a:t>
            </a:r>
            <a:r>
              <a:rPr lang="de-DE" sz="2800" dirty="0" err="1" smtClean="0"/>
              <a:t>of</a:t>
            </a:r>
            <a:r>
              <a:rPr lang="de-DE" sz="2800" dirty="0" smtClean="0"/>
              <a:t> </a:t>
            </a:r>
            <a:r>
              <a:rPr lang="de-DE" sz="2800" dirty="0" err="1" smtClean="0"/>
              <a:t>language</a:t>
            </a:r>
            <a:r>
              <a:rPr lang="de-DE" sz="2800" dirty="0" smtClean="0"/>
              <a:t> must </a:t>
            </a:r>
            <a:r>
              <a:rPr lang="de-DE" sz="2800" dirty="0" err="1" smtClean="0"/>
              <a:t>be</a:t>
            </a:r>
            <a:r>
              <a:rPr lang="de-DE" sz="2800" dirty="0" smtClean="0"/>
              <a:t> </a:t>
            </a:r>
            <a:r>
              <a:rPr lang="de-DE" sz="2800" dirty="0" err="1" smtClean="0"/>
              <a:t>determined</a:t>
            </a:r>
            <a:r>
              <a:rPr lang="de-DE" sz="2800" dirty="0" smtClean="0"/>
              <a:t> on a </a:t>
            </a:r>
            <a:r>
              <a:rPr lang="de-DE" sz="2800" dirty="0" err="1" smtClean="0"/>
              <a:t>sliding</a:t>
            </a:r>
            <a:r>
              <a:rPr lang="de-DE" sz="2800" dirty="0" smtClean="0"/>
              <a:t> </a:t>
            </a:r>
            <a:r>
              <a:rPr lang="de-DE" sz="2800" dirty="0" err="1" smtClean="0"/>
              <a:t>scale</a:t>
            </a:r>
            <a:r>
              <a:rPr lang="de-DE" sz="2800" dirty="0" smtClean="0"/>
              <a:t>. </a:t>
            </a:r>
            <a:endParaRPr lang="de-DE" sz="2800" dirty="0" smtClean="0"/>
          </a:p>
          <a:p>
            <a:r>
              <a:rPr lang="en-GB" sz="2800" dirty="0" smtClean="0"/>
              <a:t> What do </a:t>
            </a:r>
            <a:r>
              <a:rPr lang="en-GB" sz="2800" dirty="0" smtClean="0"/>
              <a:t>the learners </a:t>
            </a:r>
            <a:r>
              <a:rPr lang="en-GB" sz="2800" dirty="0" smtClean="0"/>
              <a:t>need? </a:t>
            </a:r>
            <a:endParaRPr lang="en-GB" sz="2800" dirty="0" smtClean="0"/>
          </a:p>
          <a:p>
            <a:r>
              <a:rPr lang="en-GB" sz="2800" dirty="0" smtClean="0"/>
              <a:t>Is the specialist language need of a high </a:t>
            </a:r>
            <a:r>
              <a:rPr lang="en-GB" sz="2800" dirty="0" smtClean="0"/>
              <a:t>risk </a:t>
            </a:r>
            <a:r>
              <a:rPr lang="en-GB" sz="2800" dirty="0" smtClean="0"/>
              <a:t>or a </a:t>
            </a:r>
            <a:r>
              <a:rPr lang="en-GB" sz="2800" dirty="0" smtClean="0"/>
              <a:t>low </a:t>
            </a:r>
            <a:r>
              <a:rPr lang="en-GB" sz="2800" dirty="0" smtClean="0"/>
              <a:t>risk nature?</a:t>
            </a:r>
            <a:endParaRPr lang="de-DE" sz="2800" dirty="0" smtClean="0"/>
          </a:p>
          <a:p>
            <a:r>
              <a:rPr lang="en-GB" sz="2800" dirty="0" smtClean="0"/>
              <a:t> Danger of specialist courses being understood as “just terminology”</a:t>
            </a:r>
            <a:endParaRPr lang="de-DE" sz="2800" dirty="0" smtClean="0"/>
          </a:p>
          <a:p>
            <a:r>
              <a:rPr lang="en-GB" sz="2800" dirty="0" smtClean="0"/>
              <a:t> “Subversively” integrating</a:t>
            </a:r>
            <a:r>
              <a:rPr lang="en-GB" sz="2800" dirty="0" smtClean="0">
                <a:solidFill>
                  <a:prstClr val="black"/>
                </a:solidFill>
              </a:rPr>
              <a:t> </a:t>
            </a:r>
            <a:r>
              <a:rPr lang="en-GB" sz="2800" dirty="0" smtClean="0"/>
              <a:t>proficiency </a:t>
            </a:r>
            <a:r>
              <a:rPr lang="en-GB" sz="2800" dirty="0" smtClean="0">
                <a:solidFill>
                  <a:prstClr val="black"/>
                </a:solidFill>
              </a:rPr>
              <a:t>skills into LSP tasks </a:t>
            </a:r>
            <a:endParaRPr lang="de-DE" sz="2800" dirty="0" smtClean="0">
              <a:solidFill>
                <a:prstClr val="black"/>
              </a:solidFill>
            </a:endParaRPr>
          </a:p>
          <a:p>
            <a:endParaRPr lang="de-DE"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457200" y="274638"/>
            <a:ext cx="8229600" cy="634082"/>
          </a:xfrm>
        </p:spPr>
        <p:txBody>
          <a:bodyPr/>
          <a:lstStyle/>
          <a:p>
            <a:pPr eaLnBrk="1" hangingPunct="1"/>
            <a:r>
              <a:rPr lang="en-GB" b="1" dirty="0" smtClean="0"/>
              <a:t>The End of the Road?</a:t>
            </a:r>
            <a:endParaRPr lang="de-DE" dirty="0" smtClean="0"/>
          </a:p>
        </p:txBody>
      </p:sp>
      <p:sp>
        <p:nvSpPr>
          <p:cNvPr id="10243" name="Rectangle 3"/>
          <p:cNvSpPr>
            <a:spLocks noGrp="1"/>
          </p:cNvSpPr>
          <p:nvPr>
            <p:ph type="body" idx="1"/>
          </p:nvPr>
        </p:nvSpPr>
        <p:spPr>
          <a:xfrm>
            <a:off x="457200" y="1268760"/>
            <a:ext cx="3970784" cy="4857403"/>
          </a:xfrm>
        </p:spPr>
        <p:txBody>
          <a:bodyPr/>
          <a:lstStyle/>
          <a:p>
            <a:r>
              <a:rPr lang="en-GB" sz="2400" dirty="0" smtClean="0"/>
              <a:t>Each course comes to an end – you CANNOT cover everything</a:t>
            </a:r>
            <a:endParaRPr lang="de-DE" sz="2400" dirty="0" smtClean="0"/>
          </a:p>
          <a:p>
            <a:r>
              <a:rPr lang="en-GB" sz="2400" dirty="0" smtClean="0"/>
              <a:t>You CAN </a:t>
            </a:r>
            <a:r>
              <a:rPr lang="en-GB" sz="2400" smtClean="0"/>
              <a:t>give students </a:t>
            </a:r>
            <a:r>
              <a:rPr lang="en-GB" sz="2400" dirty="0" smtClean="0"/>
              <a:t>the linguistic tools to work with in their specialist field</a:t>
            </a:r>
          </a:p>
          <a:p>
            <a:r>
              <a:rPr lang="de-DE" sz="2400" dirty="0" smtClean="0"/>
              <a:t>But ONLY </a:t>
            </a:r>
            <a:r>
              <a:rPr lang="de-DE" sz="2400" dirty="0" err="1" smtClean="0"/>
              <a:t>if</a:t>
            </a:r>
            <a:r>
              <a:rPr lang="de-DE" sz="2400" dirty="0" smtClean="0"/>
              <a:t> </a:t>
            </a:r>
            <a:r>
              <a:rPr lang="de-DE" sz="2400" dirty="0" err="1" smtClean="0"/>
              <a:t>they</a:t>
            </a:r>
            <a:r>
              <a:rPr lang="de-DE" sz="2400" dirty="0" smtClean="0"/>
              <a:t> </a:t>
            </a:r>
            <a:r>
              <a:rPr lang="de-DE" sz="2400" dirty="0" err="1" smtClean="0"/>
              <a:t>have</a:t>
            </a:r>
            <a:r>
              <a:rPr lang="de-DE" sz="2400" dirty="0" smtClean="0"/>
              <a:t> </a:t>
            </a:r>
            <a:r>
              <a:rPr lang="de-DE" sz="2400" dirty="0" err="1" smtClean="0"/>
              <a:t>the</a:t>
            </a:r>
            <a:r>
              <a:rPr lang="de-DE" sz="2400" dirty="0" smtClean="0"/>
              <a:t> </a:t>
            </a:r>
            <a:r>
              <a:rPr lang="de-DE" sz="2400" dirty="0" err="1" smtClean="0"/>
              <a:t>basic</a:t>
            </a:r>
            <a:r>
              <a:rPr lang="de-DE" sz="2400" dirty="0" smtClean="0"/>
              <a:t> </a:t>
            </a:r>
            <a:r>
              <a:rPr lang="de-DE" sz="2400" dirty="0" err="1" smtClean="0"/>
              <a:t>proficiency</a:t>
            </a:r>
            <a:r>
              <a:rPr lang="de-DE" sz="2400" dirty="0" smtClean="0"/>
              <a:t> </a:t>
            </a:r>
            <a:r>
              <a:rPr lang="de-DE" sz="2400" dirty="0" err="1" smtClean="0"/>
              <a:t>to</a:t>
            </a:r>
            <a:r>
              <a:rPr lang="de-DE" sz="2400" dirty="0" smtClean="0"/>
              <a:t> </a:t>
            </a:r>
            <a:r>
              <a:rPr lang="de-DE" sz="2400" dirty="0" err="1" smtClean="0"/>
              <a:t>use</a:t>
            </a:r>
            <a:r>
              <a:rPr lang="de-DE" sz="2400" dirty="0" smtClean="0"/>
              <a:t> </a:t>
            </a:r>
            <a:r>
              <a:rPr lang="de-DE" sz="2400" dirty="0" err="1" smtClean="0"/>
              <a:t>them</a:t>
            </a:r>
            <a:endParaRPr lang="de-DE" sz="2400" dirty="0" smtClean="0"/>
          </a:p>
          <a:p>
            <a:r>
              <a:rPr lang="en-GB" sz="2400" dirty="0" smtClean="0"/>
              <a:t>Students MUST take responsibility for continued learning</a:t>
            </a:r>
            <a:endParaRPr lang="de-DE" sz="2400" dirty="0"/>
          </a:p>
        </p:txBody>
      </p:sp>
      <p:pic>
        <p:nvPicPr>
          <p:cNvPr id="4" name="Grafik 3" descr="cobblestones.jpg"/>
          <p:cNvPicPr>
            <a:picLocks noChangeAspect="1"/>
          </p:cNvPicPr>
          <p:nvPr/>
        </p:nvPicPr>
        <p:blipFill>
          <a:blip r:embed="rId2" cstate="print"/>
          <a:stretch>
            <a:fillRect/>
          </a:stretch>
        </p:blipFill>
        <p:spPr>
          <a:xfrm>
            <a:off x="4788024" y="1484784"/>
            <a:ext cx="4067944" cy="501317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57200" y="1277888"/>
            <a:ext cx="8229600" cy="1143000"/>
          </a:xfrm>
        </p:spPr>
        <p:txBody>
          <a:bodyPr/>
          <a:lstStyle/>
          <a:p>
            <a:r>
              <a:rPr lang="de-DE" dirty="0" err="1" smtClean="0"/>
              <a:t>Thank</a:t>
            </a:r>
            <a:r>
              <a:rPr lang="de-DE" dirty="0" smtClean="0"/>
              <a:t> </a:t>
            </a:r>
            <a:r>
              <a:rPr lang="de-DE" dirty="0" err="1" smtClean="0"/>
              <a:t>you</a:t>
            </a:r>
            <a:r>
              <a:rPr lang="de-DE" dirty="0" smtClean="0"/>
              <a:t>!</a:t>
            </a:r>
            <a:br>
              <a:rPr lang="de-DE" dirty="0" smtClean="0"/>
            </a:br>
            <a:r>
              <a:rPr lang="de-DE" dirty="0" smtClean="0"/>
              <a:t>Dank u </a:t>
            </a:r>
            <a:r>
              <a:rPr lang="de-DE" dirty="0" err="1" smtClean="0"/>
              <a:t>wel</a:t>
            </a:r>
            <a:r>
              <a:rPr lang="de-DE" dirty="0" smtClean="0"/>
              <a:t>!</a:t>
            </a:r>
            <a:br>
              <a:rPr lang="de-DE" dirty="0" smtClean="0"/>
            </a:br>
            <a:r>
              <a:rPr lang="de-DE" dirty="0" smtClean="0"/>
              <a:t>Merci!</a:t>
            </a:r>
            <a:br>
              <a:rPr lang="de-DE" dirty="0" smtClean="0"/>
            </a:br>
            <a:r>
              <a:rPr lang="de-DE" dirty="0" smtClean="0"/>
              <a:t>Danke!</a:t>
            </a:r>
            <a:endParaRPr lang="de-DE" dirty="0" smtClean="0"/>
          </a:p>
        </p:txBody>
      </p:sp>
      <p:sp>
        <p:nvSpPr>
          <p:cNvPr id="17411" name="AutoShape 2" descr="data:image/jpeg;base64,/9j/4AAQSkZJRgABAQAAAQABAAD/2wCEAAkGBxQTEhUUEBQWFBQXFBUVFBQVFBQVFBUUFBQXFxUVFBQYHCggGBolHBUUITEhJSkrLi4uFx8zODMsNygtLisBCgoKDg0OGhAQGiwkHyQsLCwsLCwsLCwsLCwsLCwsLCwsLCwsLCwsLCwsLCwsLCwsLCwsLCwsLCwsLCwsLCwsLP/AABEIALEBHAMBIgACEQEDEQH/xAAcAAAABwEBAAAAAAAAAAAAAAAAAQIDBAUGBwj/xABMEAABAwEFBAcDCAcFBgcAAAABAAIDEQQFEiExBkFRcRMiMmGBkaEHscEUIzNCUnJz8GKCkqKys9EVJDTC8UNjdIOjpDVEU2STtOH/xAAaAQADAQEBAQAAAAAAAAAAAAAAAQIDBAUG/8QAKBEAAgICAgEDAwUBAAAAAAAAAAECEQMxEiFBBDJRExQiQmFxgdEz/9oADAMBAAIRAxEAPwDm4XRfZ39C77xUeTYyIV65Cu9mbvbC0ta7EK1quR5FJdG6g0zQ2cnCcz2lKY48SosPZP3lJYs5+C4joJ4lLqeJSAlBQUHiPEoBx4okaYB1PEoy48T5pISkCBiPFZ/bJ56DxCv1ndtD8z+sEDMREesOacB60nJIiHWHNGTnJ+dyP1I2x6ZFiPzZ5qTdVuZEPncwcs1Ej+jPNQL2+hHNW430VLRpbwuSGduOFwDtclQi8J7KcL3EjmqSxXjJGeo48tydva8XT0qs1hadPtGfI3Fw3+2SRlTQ1G9dE2wn/uMlD/szv7lxK77je5oMbutu4q9vC2WyKMR2qvRnLF3cCnjSjaiZ5o8mjLPPWPNbu5z814LMuufF1ozUaq0aJQMIJawAZgGp9PRa41ZWSaSRUXrYnvkNB5kD3lQhdcrOs5hw0riGbacwr955E11cAPPPNMR3k5lQAAM8m13a9TP0VPF0ZrO09FKB1lbwHJSnxMlZVoAdXSlK+B0UeFtBQqIx47OhTUlaLa4N62eyhPT6/Ud8Fjbg3rabJj54/cPvatsejnzeTS3m44NT9JEP+qxWTzpzCrLz7LfxYf5zFZP1bzW0dv8Ao43obkcanNJxHiUb9SkqhB4jxKLEeJ80SCAHmOOHXisPteCZx+G33uPxW3b2fzxWSv6HFMe4NH7oPxWOdXAvE6ZyCe85XnrPPgtrsRXoTX7RTFs2UjcasJarbZ+wdCwsrXOtVg5xa6O1vrReQdn9ZSWhRbPp+spbVE/BERQS0kJSgoCCAQTEBGiQQAKrOban5ofeVtet5xWeMyTuDWjjqTua0byuW7SbXvtJozqRjstGvNzuPcPVXGDkKUlEkQ9oc0HavWSNteDUHMZ1zNP6q0st9Al2PKv5zVPE07LxZo6ZOZ9GVXXr9EOansNY8lX3l2G80vJu9FKWowjmSQVaMSyum9nwva5prQ1oVtNo9s4bVZTHho8ilCNCufNCIhImUbds0Oy5LnmHUONQanINGYI4b1tpLtEcbiTUAGg8FiNhrUI7VWlSY3ho76B3uaV0U2xsrMmkYhvBGvNCbixuKZhJ7RUkaZacR3eirzIBXERQnPPM76ceC01p2ZcdKFtcge1Q66cFHvvZ1jLM94JD20Gdc6uDRQbtd1Ny15owWKTtlHYZRVrcVAKGvcd3OpCtJm9Z1NDmPHNZOFrsgRQVNTXM8OQWsa6o8B50Ski8D7LK4BkVtdkR8678M/xNWMuAZFbbZEfOP+5/mCePQZvJfXjpH+NF6PB+Csnat5qtvA5xd8zPQOPwVk7Vq1W2cjGnalJRu1RVVCAiQQQA6Oz+eKoJosUsvc5o/wClGfir76v54qssTayT90rR/wBvCs8uiobObw7XWd31qcwru6rW2Vpew1bWgPJcYXVNhB/dW+PvXLLEo9o6YzbNNZzl4lSwodmOXiVMapmVEWEsJASgpGGggiQAaS94AJOQAqTwARqr2qlc2xzlho4ROoeGWqaBnIdtb/FqtRc0dRnUYTwBzd3VOfl3qqjm8+J/OSrjLuTkMmei7oqlRyt27JwPEo2xA935Ci51yFa6LoF1+z2dzGulcyOoqW5kjgOFfFKUktjjFy0ZuwOwhzd1ajgMkV6dhq0F/XdHAGCMh1Q4F7SXNdgIGRpTfTLgs9eh6rVzSlb6O/HFqBUyo2xpMuqlNGSd0ia7GOjRh3FPtCN8dQiwovNiLXBDM+Wd1MMRDBlUlxzpXKtBT9Zb2w26PQNw4us2tMxurTfSi46WkLoOyloa+yAvLWmMlmueVCCa6VB9FE10VGXg2GWEn/VVl5tdO0sdkKECmZqa9atPRR4Z8X1/I6q0uqzGSRsY1JzPBu8lTGy7VOzJ3bsW4dJLOWss8bXuktDhUto0loa36x0FB3cVnrJeDalrQ4NrRmKmLCOzipliprRbX2z30GNisEOTQBLMBv8A/SYeOdXnvDCuY2Y5rtWO49nnfVqVx0dA2feKarcbIjryfdHvXHILY5mbDnw4/wD6um+y+8+m6aurQyviXf0UxuL4s0nJTi5I2F4dqD8cekUp+CtD2h4qqvA/OWb8c+lnnKtD2h4rSO2czGXIkZSVQg0SCJMQ8eyoNzNq60fjj0s8IU13ZHgotw/7f/iHekcY+CiauionmOi6rsP/AIVniuVErq2xQ/ujOS58ujfHs0VkPvKmtCgWNWAWMjWIoJQSUakYaCJGgALOe0GZzbBNg1IAPc0kB3otEEzbbK2RjmPFWuFCDvCadMHo83PbvVns3drrTMIgQ04HEV34c8I78yrDaTY2exkvcQ6HpA0SCtQHHque2mQ3HPVN7M2WWK1sLmkAkgOoQHDcWu76VHmuxy/G0cyVSVmmubYVzZGvecWF2baUpQ7/AHrrcZGEAiopvVLZpy3J5rXMGgHmRqVKfbARkVxPI3s7VFLRVbaPs5he2YOqATG9rScMtMhi76AUOq5JeRyauj7bWIts+NpeWmQYhiq0Yq7uFaei5teX1VSNForZdVJboo8mqf3KyRYSick21LcckgCCJ0eWW/XvRtS2p2KhuyWqSF1Y3FvduPMaFdq9nNsJsjrXaAI24X1du6OInG/uHVP7K4q9tVrrx2odHdz7C0UxOaGuG6E1dI3xIbzEjlpjSbMM0mlRk75vF1ptEs76gyyOdQ6taey39VoA8EwHBMjKvom8S6jjJwnG9dI9kV5sbLLC/KSRrSw7ndHiJbzo6vIFcsUq7rc+J7XMNCxwc129rgagjxQ0NHo+3fTWb8Z5/wC3m/qrU9rwKzd2XmLSLFM3LH0jiPsuETmvb4OqFoz2vAqY+RMZKJAokwAiKCIlMQ8/sjw9yi7PnKb/AIiX0IHwUmTsjw9yhbOHqSH/ANzaPSVw+CT2NHmddY2M/wAJHyWEdstPwC6Fs1ZnR2djXZEDNcmRpo6YJ2W9iVgFX2FTwspGiFhGkhHVSMUgiQTANBBKY2poEgGprIJQWOaHAjMHQjvT9nu1obR7RuqKZZaU5UCsrLAGjv3pcrFddHFly8n0UNrsgA4j1Cyl+2zoh1DnStO4b/ULc2iLfVY/a65mvY+SPJ+ENcMyCMYOQ3Hlqs3FG+HO7SkYu2XzJI3C95La1w7qjRUN7O0R2iItcWnUZJm3nJquMaPQk+iC7VOxuSQjwrQyH2lKfoowNE70tUqCxTUsJDUoFIY/dsWOVg/Sr5Z/BIv62dJM4g1a2jW99Mjzqa5nM70VitGBxcNWxvI5mjB6vVc458vUrpwx8nFndyoatDtEliTPmEcQyWxiPDRILs0vcksCAOtex+348MJOcb5XgcGyMYPeHea6t9bwK4h7F3/39wO+zyU5h8fwr5LtjpAHZkDKmaQmNlJJRim5zT4hH0ZQAhEUsxngUgtKYh6U9Ufncq/Zk/NPPG0Wn/7EinS6BV+zB+Y5yznznkKT2NaM/wBG2p01TgbkoxsOfjxRixd5815/R29kixiimhyjWWHCpGFIdCw9KBTWAJYQ6AVVHVJRhACqp+z5ZqOncVAhGWZ1EkNtoBoSnzJUVYQRw3+SrmysOT+odzj2T47vFOusxGYy9WnmE7ONjvSYgRvGoUK02TeEOjc1wcTloc6ihyGeutNa81MjdXLegRx7ayxUtcveWu82NPvqsxezaELd+0IYLVp2omO8i5v+ULE3kakIV2exB3iX8FW0pxrkTouCIrXZI5qkOYg0o6paDYbHkJ5sgTCSQirC6EzS0xHkB3nh50TLTlRKljyZ+lif5OLB/CU0uuKpHnyduxbgiYyqMlIjeqEPaaoCQDQIiEECNX7L7VgvKznc5zmH9eNwH72Fd7tLKnMLzJc1s6GeKUfUkjf+w8OPuXfjtZGO3HOz71nf721UTklspRb0Whso7/M/FIdZBxPp/RQGbZWQ6zNb95krPe1SYdo7K/szwn/nMB8nUUqcX5G4y+Bz5O4aPPr8Cjwy7n18Xf1KkRWqN3ZId91zHe4p0gbwR+qVp0QNRyOIAfSo3g6+ijbMf4ZneXnzkcfipnV4/D3hZq6r/bFBE3DiOAEnG1ubs6UOvNTKcY9sai3oeczM80bWpvpya5b0oSngVxcTssdDUoNTQlPApQlPAo4hY5hR4U303cUfT9xS4hY5RCibbOlCcJ0FjgCE1oLRkN2qISpPTt7LuKlqjDO9DMcmWYr9ocQd6kQQkZwvLR9nVv7JyUK1OANYmuNNanIjeAE9ZZxXXI6JGBMMrwCJGB40JZkfFp18E2yXRwNdx8OI3KbG5JtMAILgM9/emiWc99pUb3OjfhAYBhDq9ovq4g8KYP3lza9JqOC61t+aWWh16RlPUe6q5BfLauHJVH3HpYJXhDjfUJWEFNWNmSewpmngafDTRNg8Vc3Pc81pfhhbX7TzURs73vply1PBbGy+zuzlnzlpeX73RtaIh3UcCSe+o5KkFHNUmV9ASukD2Zsd0jIrUXTBpdCx0Ya15bq1xDiQe/drQ0XLnSlzgwilXBpG8EuAoVrCHdmGTIkqLC3Qlj2NO6CIbs+0Scv0i7xBUOdq1m3d20isk7QQHxyREjQPjmke0GmRq2R1PuFZFklcnardaOQJpTcepS3CiQx3Wr5pgPtdx0SXvqlPhLs61CadARv80AG3TzHovSmz1t6aywS/bhjceZYK+tV5rBXX/ZztG4WCNhhlkETnxl8eF31sYbhJBya9oWc5JKykrOhPYDqAeYBUCe57O/tQRHnGz+igO2sgH0jZo/vwvp5tqjZtXYz/AOZjH3iWfxAKFODHxkhE2xdgdrZowf0at9xTLtiLOPon2iH8K0SMHvVzZ7xif9HLG/7sjHegKlrRKJNtGbbsvM36K8ra3772zDyeCowu4M+bOCQsAZiextThaOdOS1tVl7wld0smE/W3tB3Diuf1KXFGmLtlVsO+Toj0rq9bq1OdFqmuHELnDLymYQ3om5mg61M1Jde84IaYszp11NG7TfZ0EEcQlBw4hc+N8zBwaYsyKjrquvm9ZcTC4OjDXAkBxzCKCmdTy4hMSTtIcA4VANe7JUtglbJGHhzhUaE5rnF9X09kkvRvc0lxDs9UNd0EVaZ0nZmUMs5fJJUFzjUnIdYpUoxW6Ojzh6JxoDkTUZkLncN6kWAjPt0PDPP4qVszejnzxue4/Y5A/wCiiS4muPFzTa8I65TJRn0dkkQMzHWJzCs+jG4IkjizPtECOzkaHLgoVpsxZm3MakfEK+6NRrRHkoowsj3XbcQw1z/OXNWQkcMiFkLwhLXYmGh/Oqfg2ke9uBxAO/LXxRY6s0Fru+CeQOlYJABQNfnHz6PQnvNablR2/YC75HlzmvbXcyTC0chQ05J2G8hSoNeWid+Vg707GnKOmQ4fZ/dzfqPdzmf64SFOg2dsDezZYTTe9vSHzfVRLXe0baBz2tqCRicBUNFXEV4BIu69oJSWRSte4Na+jTXqu0Nd+7zCYOU35ZYR3RZG9VkTGCtSGEsBJp2g0iuQGqmyzBrMEbQK9VrNBWmgHJcmtO0krJp6guaZXBpxEFjWup1adwVhHtoHElxwnCWjKmEbyDmKkIo9ZYZ8VZpn3hHFKx5FHV400IxUbxoT3Gq43f5jN5SmHOP5UXDT7YdJQ8AcfgFN2nvyaSRroS5rRVrQB1qc9RlUbvVZ18T2hznDUFtSc6vyJ50xDxXRi6WzlzwletHfLLs8LZdLIZOq6RgkY6n0byS9jt3EA8QSN64ZbbI5j3xyjBKxxY4H7TTQivx3rtGyPtCsslnja6RsUoY1r2POHMAA4MWRGW5Z72p3GyVvy6z0NMLZ6HtDIMkHEjJp7qcFqpU6OVo5fhO9Lgbr4IOkG/LvQZXVWIcDXDNh5jcieQ49YZ+5E7NNO7kwD0c6mlV1L2JylzLVEHEYXxyAZ/XaWH+W1cqGp5LoXsUnItczB9aCv/xyNz/fKloZ1t8DtMTSdfqk+oUG1XeHfSQseP0mtd8VZuNKdXPKhzp3ngDkQhShwgcdxpnWlPGiih2Zi07M2R3bsjB91uH+EKENkrK36IzQHjFM9v8AmWxBc0Z1I1p2jQnME0qc3DyRl2RrhrUAGhoa7qbjl6o4oOTMeLhmYD0N42sUBIErumGQ/Tafel2YPkaHlxxFrS41DaksaSaVHHgtLbGjonuwtFGvqd4IaSMtxoufW29RCWsLw35thoTT6oFe0OC5/U6Rri7MC69ZHEEuNWmo7ipEl6SktcX1I04hQ4o6AghORxgUqDqro1Ul8D0t8y4g4uzGh5pLr2kkcC81oR71Imax7aNFDuyVTJG5naFDVC7ByRs4tqw0UdGahU1tls0ri4xEOJqSCVEZmKpwR9yyezdQTWiZZ7TZ2xmMscWk113pywWuzxPa5rX5HSqrWszzGSWYxwKlpPZcW4qkdX2KtzbUXva0gMoM9MTgfcB6hbALP7E3X8nskbSKOcOlk44ngGh5Nwt8FoQg8rNK5ugjyUW1A5ZHvyqphCZkckZFJbowQqP5Nn4rU2h6p7QzPJAzE7UtdE+PoyWAsNA0luYeSTl95Q4r0mFPnHeJr71Y7Quc8jpGYA18jWGtcbQI+t518lQOclLZ7voIRlBckmT7RbTI4Olax7g0tBcwHqu1GXM+ak2C+nQnFDHCw4Wtq2JoOFoo0VHBU+NHiS5M7/tsL/ShyQgkk6kknmcymnRt4IYkVUWzfoSYGqp2hiAjFPtj3FXFVU7RfRj749zleJ/mjm9ZX0JfwZxrKlSSCdeDRzwNDRlyCRZRmVKeMx3Cq7z5kaDtxUiFtBTiiLRVG92WRVCEEYTTcmZDqnZJiRRRZDkkA6FrfZVaA28Y2uJAkZLHlXXDjAy+4skw1Cl3K8ttEJDi09NGMTTRwDnhriDuNCUmM9LOjBr1611BIz8ETo37yCKUGoI7wRyWfluq0N+itknKRkcvhUhMk3gw5GzSjvbJG7za6g8ljyflF8f3NDR41FRmOq6hIPPeq68IHPHzb5YcNTkCS+u80OooN6rnbQ2tn0likcOMU7H/ALrwPemzt3E0fPx2iE/72zOp+1GSE3UlTBWnaBLDaGAv+VF8bDjkY9riJI2Al8ZqaguGXcs9b7/jjeRLZYnuNDiETnAilBoTTSlCr28NrLJLZ5WxzxFxikDW4y1xJYaANeASVi9qYSZhTcwD95y5c2OKr/TaE2zLfKJPtD9lKE7+I/ZTo5KS2UfZVObOn6USGLS/iPJJnnc8UeQeGSnPkBypRRLVHpzVRk2yZ40oscg0Twp3pqMFOhQ9msV0gNkHerG47J0tohjNaOkaHDi2tXD9kFV7WcAtT7OrGXWvERlHG9w5mjB6OPkhkzbjBtnVmFPtURjs1KaVJ5DFPeAosr+CbtU2vPIeiYDnJBQJlXWnJTnSFQ5WVOaY0ZraaEu6MDPt/wCVZ3+xZTnRa75E+OMCSQyuL5XYiKUa91Wt8BQJAKzlKmer6bJKMFxMr/YkvAIf2JLwC1gKFUuR0fdZPkyX9jS8Ek3RL9la7EiLkcg+6yGRN0yfZVPtPYHtgLnNoA5ufOo+K6JiVLtlGHWKYcGtd+w9rj6Aq8cvzRGX1E5QcX8HLbJqVKadx8FEg1UoHcV6R5AK7k6I2vwtjxYzkWnDhcdxY7Klfska6E1oElJc3f7kxIbmiLSQ4EEagih8QkwtqTXRN2p7nPLnElxNSScye8o4JKJIYoMLTTduKFSM25EZg8CNCjfaa5YckaYHo6xWrpYo5dOkjZJ+20O+KcLli9nLsDrJZ3snnicYIiQ15w1wCvVzyU/obYzsWmOTuliaP3m0K5+T+C+P7mjJRLNPvS3M7dkjlG90UxZ5Nkaa+aJu1rR9NZrVFxd0QkZ+1GT7lSYqLy0XXDJ9JFG/7zGn1IWA2jp07q+HKpWtsm11jeaC0MB4PxRnlR4CqrwLi80IpnqGupmdMQyHLLPjVYeoapGuLZgCxHg7038o/RKP5QPslacEV9WXyLLO9NSONMzvSjOOBUcvqDzUyikui8c232OxvJkw7qKxigCqIGnpQ7dvV5HaW/ZKFFUE5y5MWyALbez2yBomfxLGjuwgk/xDyWOZaG/ZK6DsUB8mqBTE9x8jh/yqJJIyyTfE0LApQ0UWFSaqDkZBlaMRO9MPhr9Y+9OudmUpiQxgWcj6yjza0Uyd/BRYm1chAMXqzqt5n3Krwq7vRnUHP4Kq6NYZfceh6b2DICUWpZjRtjUpmzGSEgtCkmMJBjVCI5aoV72XpIJWfaje0cy0getFadEkmJCdOxVaOFQHepqttrbibZZRgcS2QOeARTB1uyDvCp4zkvWjJSVo89qnTDx0RFyQ4oNKokbkCn7NXeLRaoIH1wvkAdTI4cy6h40BUGXRav2WRNdeEeLVrJXM73YMNP2XOPgkxjDtgbaZpIooukEb8JkxxsYagFrhicDmCDTOlVe3V7LJ3/4iaOID6rKyuPGvZA9V0u6vpbT+K3+TGnpogczuP9FKk2hvYxd10CCGOFpxiNjWAupUhopUoSWXup5o+sOy9w5mo9UPlcg1DXebT8QpGRzZ+BIRFj+IPPP3gqT8vH12OHKjh6ZpccsTjQOz3DMHyKOgKK/LMHQSl8bSRG8hxaCQQ0kEHdmq10lCak5knUfEFaHaFmGCYf7t3q1Zw4STUitSMzmub1O0bYjHO1SHIkFYxD1DG9EgiRpDySLu3qxjQQS8BLZMaumbJf4SLk/+Y5BBZsyz+0voFIKCCRxlZvP53p1iJBJjGpt6RZNSgggQd59kfe+BVUggsMmz0fS+wCIoIKDcakSEEEwFIwjQQI537UfpYfw3fxLER70aC9XB/wA0cGb3sSUGoILZGQmbRaT2Yf8Aidn/AOb/ACJEaCTBHbrp+ltP4rf5MSlO0PP4IILOOinsYcmygggY25HZ+23n8EEEAN7UfQy/h/BZ9ug8f4igguP1e0b4dH//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p:cNvSpPr>
          <p:nvPr>
            <p:ph type="title"/>
          </p:nvPr>
        </p:nvSpPr>
        <p:spPr/>
        <p:txBody>
          <a:bodyPr/>
          <a:lstStyle/>
          <a:p>
            <a:pPr eaLnBrk="1" hangingPunct="1"/>
            <a:r>
              <a:rPr lang="de-DE" smtClean="0"/>
              <a:t>Problem Statement</a:t>
            </a:r>
          </a:p>
        </p:txBody>
      </p:sp>
      <p:sp>
        <p:nvSpPr>
          <p:cNvPr id="3075" name="Rectangle 3"/>
          <p:cNvSpPr>
            <a:spLocks noGrp="1"/>
          </p:cNvSpPr>
          <p:nvPr>
            <p:ph type="body" idx="1"/>
          </p:nvPr>
        </p:nvSpPr>
        <p:spPr>
          <a:xfrm>
            <a:off x="457200" y="1600201"/>
            <a:ext cx="8229600" cy="2692896"/>
          </a:xfrm>
        </p:spPr>
        <p:txBody>
          <a:bodyPr/>
          <a:lstStyle/>
          <a:p>
            <a:pPr eaLnBrk="1" hangingPunct="1">
              <a:lnSpc>
                <a:spcPct val="80000"/>
              </a:lnSpc>
              <a:buNone/>
            </a:pPr>
            <a:r>
              <a:rPr lang="en-CA" sz="1800" dirty="0" smtClean="0"/>
              <a:t>	</a:t>
            </a:r>
            <a:r>
              <a:rPr lang="en-GB" sz="2800" dirty="0" smtClean="0"/>
              <a:t>Blending general and specific proficiency content at different levels. Certain course objectives require that students attain both work related and general proficiency skills IAW STANAG 6001. The study group will discuss challenges inherent to this type of training and define pointers/methods on how to best integrate the two types of content in order to satisfy the course objectives.</a:t>
            </a:r>
            <a:endParaRPr lang="de-DE"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p:cNvSpPr>
          <p:nvPr>
            <p:ph type="body" idx="1"/>
          </p:nvPr>
        </p:nvSpPr>
        <p:spPr>
          <a:xfrm>
            <a:off x="395536" y="476672"/>
            <a:ext cx="5184576" cy="5145088"/>
          </a:xfrm>
        </p:spPr>
        <p:txBody>
          <a:bodyPr/>
          <a:lstStyle/>
          <a:p>
            <a:pPr eaLnBrk="1" hangingPunct="1">
              <a:lnSpc>
                <a:spcPct val="90000"/>
              </a:lnSpc>
              <a:buFont typeface="Arial" charset="0"/>
              <a:buNone/>
            </a:pPr>
            <a:r>
              <a:rPr lang="de-DE" sz="2400" dirty="0" smtClean="0"/>
              <a:t>Study Group </a:t>
            </a:r>
            <a:r>
              <a:rPr lang="de-DE" sz="2400" dirty="0" err="1" smtClean="0"/>
              <a:t>included</a:t>
            </a:r>
            <a:r>
              <a:rPr lang="de-DE" sz="2400" dirty="0" smtClean="0"/>
              <a:t> </a:t>
            </a:r>
            <a:r>
              <a:rPr lang="de-DE" sz="2400" dirty="0" err="1" smtClean="0"/>
              <a:t>delegates</a:t>
            </a:r>
            <a:r>
              <a:rPr lang="de-DE" sz="2400" dirty="0" smtClean="0"/>
              <a:t> </a:t>
            </a:r>
            <a:r>
              <a:rPr lang="de-DE" sz="2400" dirty="0" err="1" smtClean="0"/>
              <a:t>from</a:t>
            </a:r>
            <a:r>
              <a:rPr lang="de-DE" sz="2400" dirty="0" smtClean="0"/>
              <a:t>:</a:t>
            </a:r>
          </a:p>
          <a:p>
            <a:pPr eaLnBrk="1" hangingPunct="1">
              <a:lnSpc>
                <a:spcPct val="90000"/>
              </a:lnSpc>
            </a:pPr>
            <a:r>
              <a:rPr lang="de-DE" sz="2400" dirty="0" smtClean="0"/>
              <a:t>Armenia</a:t>
            </a:r>
          </a:p>
          <a:p>
            <a:pPr eaLnBrk="1" hangingPunct="1">
              <a:lnSpc>
                <a:spcPct val="90000"/>
              </a:lnSpc>
            </a:pPr>
            <a:r>
              <a:rPr lang="de-DE" sz="2400" dirty="0" smtClean="0"/>
              <a:t>Czech </a:t>
            </a:r>
            <a:r>
              <a:rPr lang="de-DE" sz="2400" dirty="0" err="1" smtClean="0"/>
              <a:t>Republic</a:t>
            </a:r>
            <a:endParaRPr lang="de-DE" sz="2400" dirty="0" smtClean="0"/>
          </a:p>
          <a:p>
            <a:pPr eaLnBrk="1" hangingPunct="1">
              <a:lnSpc>
                <a:spcPct val="90000"/>
              </a:lnSpc>
            </a:pPr>
            <a:r>
              <a:rPr lang="de-DE" sz="2400" dirty="0" err="1" smtClean="0"/>
              <a:t>Denmark</a:t>
            </a:r>
            <a:endParaRPr lang="de-DE" sz="2400" dirty="0" smtClean="0"/>
          </a:p>
          <a:p>
            <a:pPr eaLnBrk="1" hangingPunct="1">
              <a:lnSpc>
                <a:spcPct val="90000"/>
              </a:lnSpc>
            </a:pPr>
            <a:r>
              <a:rPr lang="de-DE" sz="2400" dirty="0" smtClean="0"/>
              <a:t>Estonia</a:t>
            </a:r>
          </a:p>
          <a:p>
            <a:pPr eaLnBrk="1" hangingPunct="1">
              <a:lnSpc>
                <a:spcPct val="90000"/>
              </a:lnSpc>
            </a:pPr>
            <a:r>
              <a:rPr lang="de-DE" sz="2400" dirty="0" smtClean="0"/>
              <a:t>France</a:t>
            </a:r>
          </a:p>
          <a:p>
            <a:pPr eaLnBrk="1" hangingPunct="1">
              <a:lnSpc>
                <a:spcPct val="90000"/>
              </a:lnSpc>
            </a:pPr>
            <a:r>
              <a:rPr lang="de-DE" sz="2400" dirty="0" smtClean="0"/>
              <a:t>Germany</a:t>
            </a:r>
          </a:p>
          <a:p>
            <a:pPr eaLnBrk="1" hangingPunct="1">
              <a:lnSpc>
                <a:spcPct val="90000"/>
              </a:lnSpc>
            </a:pPr>
            <a:r>
              <a:rPr lang="de-DE" sz="2400" dirty="0" err="1" smtClean="0"/>
              <a:t>Italy</a:t>
            </a:r>
            <a:endParaRPr lang="de-DE" sz="2400" dirty="0" smtClean="0"/>
          </a:p>
          <a:p>
            <a:pPr eaLnBrk="1" hangingPunct="1">
              <a:lnSpc>
                <a:spcPct val="90000"/>
              </a:lnSpc>
            </a:pPr>
            <a:r>
              <a:rPr lang="de-DE" sz="2400" dirty="0" err="1" smtClean="0"/>
              <a:t>Lithuania</a:t>
            </a:r>
            <a:endParaRPr lang="de-DE" sz="2400" dirty="0" smtClean="0"/>
          </a:p>
          <a:p>
            <a:pPr eaLnBrk="1" hangingPunct="1">
              <a:lnSpc>
                <a:spcPct val="90000"/>
              </a:lnSpc>
            </a:pPr>
            <a:r>
              <a:rPr lang="de-DE" sz="2400" dirty="0" err="1" smtClean="0"/>
              <a:t>Netherlands</a:t>
            </a:r>
            <a:endParaRPr lang="de-DE" sz="2400" dirty="0" smtClean="0"/>
          </a:p>
          <a:p>
            <a:pPr eaLnBrk="1" hangingPunct="1">
              <a:lnSpc>
                <a:spcPct val="90000"/>
              </a:lnSpc>
            </a:pPr>
            <a:r>
              <a:rPr lang="de-DE" sz="2400" dirty="0" err="1" smtClean="0"/>
              <a:t>Norway</a:t>
            </a:r>
            <a:endParaRPr lang="de-DE" sz="2400" dirty="0" smtClean="0"/>
          </a:p>
          <a:p>
            <a:pPr eaLnBrk="1" hangingPunct="1">
              <a:lnSpc>
                <a:spcPct val="90000"/>
              </a:lnSpc>
            </a:pPr>
            <a:r>
              <a:rPr lang="de-DE" sz="2400" dirty="0" err="1" smtClean="0"/>
              <a:t>Poland</a:t>
            </a:r>
            <a:endParaRPr lang="de-DE" sz="2400" dirty="0" smtClean="0"/>
          </a:p>
          <a:p>
            <a:pPr eaLnBrk="1" hangingPunct="1">
              <a:lnSpc>
                <a:spcPct val="90000"/>
              </a:lnSpc>
            </a:pPr>
            <a:r>
              <a:rPr lang="de-DE" sz="2400" dirty="0" err="1" smtClean="0"/>
              <a:t>Sweden</a:t>
            </a:r>
            <a:endParaRPr lang="de-DE" sz="2400" dirty="0" smtClean="0"/>
          </a:p>
          <a:p>
            <a:pPr eaLnBrk="1" hangingPunct="1">
              <a:lnSpc>
                <a:spcPct val="90000"/>
              </a:lnSpc>
            </a:pPr>
            <a:r>
              <a:rPr lang="de-DE" sz="2400" dirty="0" smtClean="0"/>
              <a:t>Ukraine</a:t>
            </a:r>
          </a:p>
          <a:p>
            <a:pPr eaLnBrk="1" hangingPunct="1">
              <a:lnSpc>
                <a:spcPct val="90000"/>
              </a:lnSpc>
            </a:pPr>
            <a:r>
              <a:rPr lang="de-DE" sz="2400" dirty="0" smtClean="0"/>
              <a:t>United </a:t>
            </a:r>
            <a:r>
              <a:rPr lang="de-DE" sz="2400" dirty="0" err="1" smtClean="0"/>
              <a:t>Kingdom</a:t>
            </a:r>
            <a:endParaRPr lang="de-DE" sz="2400" dirty="0" smtClean="0"/>
          </a:p>
        </p:txBody>
      </p:sp>
      <p:pic>
        <p:nvPicPr>
          <p:cNvPr id="4100" name="Picture 7" descr="Italy Flag"/>
          <p:cNvPicPr>
            <a:picLocks noChangeAspect="1" noChangeArrowheads="1"/>
          </p:cNvPicPr>
          <p:nvPr/>
        </p:nvPicPr>
        <p:blipFill>
          <a:blip r:embed="rId2" cstate="print"/>
          <a:srcRect/>
          <a:stretch>
            <a:fillRect/>
          </a:stretch>
        </p:blipFill>
        <p:spPr bwMode="auto">
          <a:xfrm>
            <a:off x="6253038" y="2852936"/>
            <a:ext cx="1487314" cy="1008112"/>
          </a:xfrm>
          <a:prstGeom prst="rect">
            <a:avLst/>
          </a:prstGeom>
          <a:noFill/>
          <a:ln w="9525">
            <a:noFill/>
            <a:miter lim="800000"/>
            <a:headEnd/>
            <a:tailEnd/>
          </a:ln>
        </p:spPr>
      </p:pic>
      <p:pic>
        <p:nvPicPr>
          <p:cNvPr id="4101" name="Picture 9" descr="Sweden Flag"/>
          <p:cNvPicPr>
            <a:picLocks noChangeAspect="1" noChangeArrowheads="1"/>
          </p:cNvPicPr>
          <p:nvPr/>
        </p:nvPicPr>
        <p:blipFill>
          <a:blip r:embed="rId3" cstate="print"/>
          <a:srcRect/>
          <a:stretch>
            <a:fillRect/>
          </a:stretch>
        </p:blipFill>
        <p:spPr bwMode="auto">
          <a:xfrm>
            <a:off x="7656686" y="4797152"/>
            <a:ext cx="1487314" cy="1008112"/>
          </a:xfrm>
          <a:prstGeom prst="rect">
            <a:avLst/>
          </a:prstGeom>
          <a:noFill/>
          <a:ln w="9525">
            <a:noFill/>
            <a:miter lim="800000"/>
            <a:headEnd/>
            <a:tailEnd/>
          </a:ln>
        </p:spPr>
      </p:pic>
      <p:pic>
        <p:nvPicPr>
          <p:cNvPr id="4102" name="Picture 11" descr=" Germany Flag"/>
          <p:cNvPicPr>
            <a:picLocks noChangeAspect="1" noChangeArrowheads="1"/>
          </p:cNvPicPr>
          <p:nvPr/>
        </p:nvPicPr>
        <p:blipFill>
          <a:blip r:embed="rId4" cstate="print"/>
          <a:srcRect/>
          <a:stretch>
            <a:fillRect/>
          </a:stretch>
        </p:blipFill>
        <p:spPr bwMode="auto">
          <a:xfrm>
            <a:off x="7656688" y="1916832"/>
            <a:ext cx="1487312" cy="1008112"/>
          </a:xfrm>
          <a:prstGeom prst="rect">
            <a:avLst/>
          </a:prstGeom>
          <a:noFill/>
          <a:ln w="9525">
            <a:noFill/>
            <a:miter lim="800000"/>
            <a:headEnd/>
            <a:tailEnd/>
          </a:ln>
        </p:spPr>
      </p:pic>
      <p:pic>
        <p:nvPicPr>
          <p:cNvPr id="4106" name="Picture 21" descr="http://upload.wikimedia.org/wikipedia/en/5/5f/Denmark_flag.GIF"/>
          <p:cNvPicPr>
            <a:picLocks noChangeAspect="1" noChangeArrowheads="1"/>
          </p:cNvPicPr>
          <p:nvPr/>
        </p:nvPicPr>
        <p:blipFill>
          <a:blip r:embed="rId5" cstate="print"/>
          <a:srcRect/>
          <a:stretch>
            <a:fillRect/>
          </a:stretch>
        </p:blipFill>
        <p:spPr bwMode="auto">
          <a:xfrm>
            <a:off x="6229195" y="980728"/>
            <a:ext cx="1511157" cy="1008112"/>
          </a:xfrm>
          <a:prstGeom prst="rect">
            <a:avLst/>
          </a:prstGeom>
          <a:noFill/>
          <a:ln w="9525">
            <a:noFill/>
            <a:miter lim="800000"/>
            <a:headEnd/>
            <a:tailEnd/>
          </a:ln>
        </p:spPr>
      </p:pic>
      <p:pic>
        <p:nvPicPr>
          <p:cNvPr id="4107" name="Picture 23" descr="Image of National Flag"/>
          <p:cNvPicPr>
            <a:picLocks noChangeAspect="1" noChangeArrowheads="1"/>
          </p:cNvPicPr>
          <p:nvPr/>
        </p:nvPicPr>
        <p:blipFill>
          <a:blip r:embed="rId6" cstate="print"/>
          <a:srcRect/>
          <a:stretch>
            <a:fillRect/>
          </a:stretch>
        </p:blipFill>
        <p:spPr bwMode="auto">
          <a:xfrm>
            <a:off x="6228184" y="4869160"/>
            <a:ext cx="1486637" cy="936104"/>
          </a:xfrm>
          <a:prstGeom prst="rect">
            <a:avLst/>
          </a:prstGeom>
          <a:noFill/>
          <a:ln w="9525">
            <a:noFill/>
            <a:miter lim="800000"/>
            <a:headEnd/>
            <a:tailEnd/>
          </a:ln>
        </p:spPr>
      </p:pic>
      <p:pic>
        <p:nvPicPr>
          <p:cNvPr id="12" name="Grafik 11" descr="800px-Flag_of_Estonia.svg.png"/>
          <p:cNvPicPr>
            <a:picLocks noChangeAspect="1"/>
          </p:cNvPicPr>
          <p:nvPr/>
        </p:nvPicPr>
        <p:blipFill>
          <a:blip r:embed="rId7" cstate="print"/>
          <a:stretch>
            <a:fillRect/>
          </a:stretch>
        </p:blipFill>
        <p:spPr>
          <a:xfrm>
            <a:off x="7672717" y="908720"/>
            <a:ext cx="1471283" cy="936104"/>
          </a:xfrm>
          <a:prstGeom prst="rect">
            <a:avLst/>
          </a:prstGeom>
        </p:spPr>
      </p:pic>
      <p:pic>
        <p:nvPicPr>
          <p:cNvPr id="13" name="Grafik 12" descr="800px-Flag_of_France.svg.png"/>
          <p:cNvPicPr>
            <a:picLocks noChangeAspect="1"/>
          </p:cNvPicPr>
          <p:nvPr/>
        </p:nvPicPr>
        <p:blipFill>
          <a:blip r:embed="rId8" cstate="print"/>
          <a:stretch>
            <a:fillRect/>
          </a:stretch>
        </p:blipFill>
        <p:spPr>
          <a:xfrm>
            <a:off x="6291335" y="1988840"/>
            <a:ext cx="1405035" cy="936104"/>
          </a:xfrm>
          <a:prstGeom prst="rect">
            <a:avLst/>
          </a:prstGeom>
        </p:spPr>
      </p:pic>
      <p:pic>
        <p:nvPicPr>
          <p:cNvPr id="14" name="Grafik 13" descr="800px-Flag_of_Lithuania.svg.png"/>
          <p:cNvPicPr>
            <a:picLocks noChangeAspect="1"/>
          </p:cNvPicPr>
          <p:nvPr/>
        </p:nvPicPr>
        <p:blipFill>
          <a:blip r:embed="rId9" cstate="print"/>
          <a:stretch>
            <a:fillRect/>
          </a:stretch>
        </p:blipFill>
        <p:spPr>
          <a:xfrm>
            <a:off x="7703841" y="2924944"/>
            <a:ext cx="1440160" cy="864096"/>
          </a:xfrm>
          <a:prstGeom prst="rect">
            <a:avLst/>
          </a:prstGeom>
        </p:spPr>
      </p:pic>
      <p:pic>
        <p:nvPicPr>
          <p:cNvPr id="15" name="Grafik 14" descr="800px-Flag_of_Norway.svg.png"/>
          <p:cNvPicPr>
            <a:picLocks noChangeAspect="1"/>
          </p:cNvPicPr>
          <p:nvPr/>
        </p:nvPicPr>
        <p:blipFill>
          <a:blip r:embed="rId10" cstate="print"/>
          <a:stretch>
            <a:fillRect/>
          </a:stretch>
        </p:blipFill>
        <p:spPr>
          <a:xfrm>
            <a:off x="7703840" y="3789040"/>
            <a:ext cx="1440160" cy="1047716"/>
          </a:xfrm>
          <a:prstGeom prst="rect">
            <a:avLst/>
          </a:prstGeom>
        </p:spPr>
      </p:pic>
      <p:pic>
        <p:nvPicPr>
          <p:cNvPr id="16" name="Grafik 15" descr="800px-Flag_of_the_Czech_Republic.svg.png"/>
          <p:cNvPicPr>
            <a:picLocks noChangeAspect="1"/>
          </p:cNvPicPr>
          <p:nvPr/>
        </p:nvPicPr>
        <p:blipFill>
          <a:blip r:embed="rId11" cstate="print"/>
          <a:stretch>
            <a:fillRect/>
          </a:stretch>
        </p:blipFill>
        <p:spPr>
          <a:xfrm>
            <a:off x="7711751" y="0"/>
            <a:ext cx="1432249" cy="954236"/>
          </a:xfrm>
          <a:prstGeom prst="rect">
            <a:avLst/>
          </a:prstGeom>
        </p:spPr>
      </p:pic>
      <p:pic>
        <p:nvPicPr>
          <p:cNvPr id="17" name="Grafik 16" descr="800px-Flag_of_the_United_Kingdom.svg.png"/>
          <p:cNvPicPr>
            <a:picLocks noChangeAspect="1"/>
          </p:cNvPicPr>
          <p:nvPr/>
        </p:nvPicPr>
        <p:blipFill>
          <a:blip r:embed="rId12" cstate="print"/>
          <a:stretch>
            <a:fillRect/>
          </a:stretch>
        </p:blipFill>
        <p:spPr>
          <a:xfrm>
            <a:off x="7668344" y="5805264"/>
            <a:ext cx="1512168" cy="824880"/>
          </a:xfrm>
          <a:prstGeom prst="rect">
            <a:avLst/>
          </a:prstGeom>
        </p:spPr>
      </p:pic>
      <p:pic>
        <p:nvPicPr>
          <p:cNvPr id="18" name="Grafik 17" descr="Flag_of_Armenia.svg.png"/>
          <p:cNvPicPr>
            <a:picLocks noChangeAspect="1"/>
          </p:cNvPicPr>
          <p:nvPr/>
        </p:nvPicPr>
        <p:blipFill>
          <a:blip r:embed="rId13" cstate="print"/>
          <a:stretch>
            <a:fillRect/>
          </a:stretch>
        </p:blipFill>
        <p:spPr>
          <a:xfrm>
            <a:off x="6300192" y="0"/>
            <a:ext cx="1433736" cy="980728"/>
          </a:xfrm>
          <a:prstGeom prst="rect">
            <a:avLst/>
          </a:prstGeom>
        </p:spPr>
      </p:pic>
      <p:pic>
        <p:nvPicPr>
          <p:cNvPr id="19" name="Grafik 18" descr="Flag_of_Ukraine.svg.png"/>
          <p:cNvPicPr>
            <a:picLocks noChangeAspect="1"/>
          </p:cNvPicPr>
          <p:nvPr/>
        </p:nvPicPr>
        <p:blipFill>
          <a:blip r:embed="rId14" cstate="print"/>
          <a:stretch>
            <a:fillRect/>
          </a:stretch>
        </p:blipFill>
        <p:spPr>
          <a:xfrm>
            <a:off x="6236095" y="5787132"/>
            <a:ext cx="1432249" cy="954236"/>
          </a:xfrm>
          <a:prstGeom prst="rect">
            <a:avLst/>
          </a:prstGeom>
        </p:spPr>
      </p:pic>
      <p:pic>
        <p:nvPicPr>
          <p:cNvPr id="20" name="Grafik 19" descr="800px-Flag_of_the_Netherlands.svg.png"/>
          <p:cNvPicPr>
            <a:picLocks noChangeAspect="1"/>
          </p:cNvPicPr>
          <p:nvPr/>
        </p:nvPicPr>
        <p:blipFill>
          <a:blip r:embed="rId15" cstate="print"/>
          <a:stretch>
            <a:fillRect/>
          </a:stretch>
        </p:blipFill>
        <p:spPr>
          <a:xfrm>
            <a:off x="6228185" y="3861049"/>
            <a:ext cx="1440159" cy="97725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457200" y="274638"/>
            <a:ext cx="8229600" cy="2650306"/>
          </a:xfrm>
        </p:spPr>
        <p:txBody>
          <a:bodyPr/>
          <a:lstStyle/>
          <a:p>
            <a:pPr eaLnBrk="1" hangingPunct="1"/>
            <a:r>
              <a:rPr lang="en-GB" dirty="0" smtClean="0"/>
              <a:t>The Formula for blending general and specific proficiency content </a:t>
            </a:r>
            <a:r>
              <a:rPr lang="en-US" dirty="0" smtClean="0"/>
              <a:t>– The search for the Philosopher’s Stone?</a:t>
            </a:r>
            <a:endParaRPr lang="de-DE" dirty="0" smtClean="0"/>
          </a:p>
        </p:txBody>
      </p:sp>
      <p:sp>
        <p:nvSpPr>
          <p:cNvPr id="6147" name="Rectangle 3"/>
          <p:cNvSpPr>
            <a:spLocks noGrp="1"/>
          </p:cNvSpPr>
          <p:nvPr>
            <p:ph type="body" idx="1"/>
          </p:nvPr>
        </p:nvSpPr>
        <p:spPr>
          <a:xfrm>
            <a:off x="457200" y="2924944"/>
            <a:ext cx="5194920" cy="2769171"/>
          </a:xfrm>
        </p:spPr>
        <p:txBody>
          <a:bodyPr/>
          <a:lstStyle/>
          <a:p>
            <a:r>
              <a:rPr lang="de-DE" dirty="0" smtClean="0"/>
              <a:t>The </a:t>
            </a:r>
            <a:r>
              <a:rPr lang="de-DE" dirty="0" err="1" smtClean="0"/>
              <a:t>specialist</a:t>
            </a:r>
            <a:r>
              <a:rPr lang="de-DE" dirty="0" smtClean="0"/>
              <a:t> </a:t>
            </a:r>
            <a:r>
              <a:rPr lang="de-DE" dirty="0" err="1" smtClean="0"/>
              <a:t>needs</a:t>
            </a:r>
            <a:r>
              <a:rPr lang="de-DE" dirty="0" smtClean="0"/>
              <a:t> </a:t>
            </a:r>
            <a:r>
              <a:rPr lang="de-DE" dirty="0" err="1" smtClean="0"/>
              <a:t>of</a:t>
            </a:r>
            <a:r>
              <a:rPr lang="de-DE" dirty="0" smtClean="0"/>
              <a:t> </a:t>
            </a:r>
            <a:r>
              <a:rPr lang="de-DE" dirty="0" err="1" smtClean="0"/>
              <a:t>language</a:t>
            </a:r>
            <a:r>
              <a:rPr lang="de-DE" dirty="0" smtClean="0"/>
              <a:t> </a:t>
            </a:r>
            <a:r>
              <a:rPr lang="de-DE" dirty="0" err="1" smtClean="0"/>
              <a:t>learners</a:t>
            </a:r>
            <a:r>
              <a:rPr lang="de-DE" dirty="0" smtClean="0"/>
              <a:t> </a:t>
            </a:r>
            <a:r>
              <a:rPr lang="de-DE" dirty="0" err="1" smtClean="0"/>
              <a:t>are</a:t>
            </a:r>
            <a:r>
              <a:rPr lang="de-DE" dirty="0" smtClean="0"/>
              <a:t> </a:t>
            </a:r>
            <a:r>
              <a:rPr lang="de-DE" dirty="0" err="1" smtClean="0"/>
              <a:t>extremely</a:t>
            </a:r>
            <a:r>
              <a:rPr lang="de-DE" dirty="0" smtClean="0"/>
              <a:t> diverse </a:t>
            </a:r>
            <a:r>
              <a:rPr lang="de-DE" dirty="0" err="1" smtClean="0"/>
              <a:t>and</a:t>
            </a:r>
            <a:r>
              <a:rPr lang="de-DE" dirty="0" smtClean="0"/>
              <a:t> individual</a:t>
            </a:r>
            <a:r>
              <a:rPr lang="de-DE" dirty="0" smtClean="0"/>
              <a:t>.</a:t>
            </a:r>
          </a:p>
          <a:p>
            <a:r>
              <a:rPr lang="de-DE" dirty="0" smtClean="0"/>
              <a:t>The </a:t>
            </a:r>
            <a:r>
              <a:rPr lang="de-DE" dirty="0" err="1" smtClean="0"/>
              <a:t>situations</a:t>
            </a:r>
            <a:r>
              <a:rPr lang="de-DE" dirty="0" smtClean="0"/>
              <a:t>  </a:t>
            </a:r>
            <a:r>
              <a:rPr lang="de-DE" dirty="0" err="1" smtClean="0"/>
              <a:t>and</a:t>
            </a:r>
            <a:r>
              <a:rPr lang="de-DE" dirty="0" smtClean="0"/>
              <a:t> </a:t>
            </a:r>
            <a:r>
              <a:rPr lang="de-DE" dirty="0" err="1" smtClean="0"/>
              <a:t>assets</a:t>
            </a:r>
            <a:r>
              <a:rPr lang="de-DE" dirty="0" smtClean="0"/>
              <a:t> </a:t>
            </a:r>
            <a:r>
              <a:rPr lang="de-DE" dirty="0" err="1" smtClean="0"/>
              <a:t>of</a:t>
            </a:r>
            <a:r>
              <a:rPr lang="de-DE" dirty="0" smtClean="0"/>
              <a:t> </a:t>
            </a:r>
            <a:r>
              <a:rPr lang="de-DE" dirty="0" err="1" smtClean="0"/>
              <a:t>the</a:t>
            </a:r>
            <a:r>
              <a:rPr lang="de-DE" dirty="0" smtClean="0"/>
              <a:t> </a:t>
            </a:r>
            <a:r>
              <a:rPr lang="de-DE" dirty="0" err="1" smtClean="0"/>
              <a:t>training</a:t>
            </a:r>
            <a:r>
              <a:rPr lang="de-DE" dirty="0" smtClean="0"/>
              <a:t> </a:t>
            </a:r>
            <a:r>
              <a:rPr lang="de-DE" dirty="0" err="1" smtClean="0"/>
              <a:t>institutions</a:t>
            </a:r>
            <a:r>
              <a:rPr lang="de-DE" dirty="0" smtClean="0"/>
              <a:t> </a:t>
            </a:r>
            <a:r>
              <a:rPr lang="de-DE" dirty="0" err="1" smtClean="0"/>
              <a:t>are</a:t>
            </a:r>
            <a:r>
              <a:rPr lang="de-DE" dirty="0" smtClean="0"/>
              <a:t> </a:t>
            </a:r>
            <a:r>
              <a:rPr lang="de-DE" dirty="0" err="1" smtClean="0"/>
              <a:t>equally</a:t>
            </a:r>
            <a:r>
              <a:rPr lang="de-DE" dirty="0" smtClean="0"/>
              <a:t> diverse.</a:t>
            </a:r>
            <a:endParaRPr lang="de-DE" dirty="0" smtClean="0"/>
          </a:p>
        </p:txBody>
      </p:sp>
      <p:pic>
        <p:nvPicPr>
          <p:cNvPr id="6149" name="Picture 5" descr="File:JosephWright-Alchemist.jpg"/>
          <p:cNvPicPr>
            <a:picLocks noChangeAspect="1" noChangeArrowheads="1"/>
          </p:cNvPicPr>
          <p:nvPr/>
        </p:nvPicPr>
        <p:blipFill>
          <a:blip r:embed="rId2" cstate="print"/>
          <a:srcRect/>
          <a:stretch>
            <a:fillRect/>
          </a:stretch>
        </p:blipFill>
        <p:spPr bwMode="auto">
          <a:xfrm>
            <a:off x="5868144" y="2204864"/>
            <a:ext cx="2700566" cy="38332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cobblestones.jpg"/>
          <p:cNvPicPr>
            <a:picLocks noChangeAspect="1"/>
          </p:cNvPicPr>
          <p:nvPr/>
        </p:nvPicPr>
        <p:blipFill>
          <a:blip r:embed="rId2" cstate="print"/>
          <a:stretch>
            <a:fillRect/>
          </a:stretch>
        </p:blipFill>
        <p:spPr>
          <a:xfrm>
            <a:off x="0" y="0"/>
            <a:ext cx="9144000" cy="6858000"/>
          </a:xfrm>
          <a:prstGeom prst="rect">
            <a:avLst/>
          </a:prstGeom>
        </p:spPr>
      </p:pic>
      <p:sp>
        <p:nvSpPr>
          <p:cNvPr id="6147" name="Rectangle 3"/>
          <p:cNvSpPr>
            <a:spLocks noGrp="1"/>
          </p:cNvSpPr>
          <p:nvPr>
            <p:ph type="body" idx="1"/>
          </p:nvPr>
        </p:nvSpPr>
        <p:spPr>
          <a:xfrm>
            <a:off x="457200" y="2349500"/>
            <a:ext cx="7931224" cy="3776663"/>
          </a:xfrm>
        </p:spPr>
        <p:txBody>
          <a:bodyPr/>
          <a:lstStyle/>
          <a:p>
            <a:pPr lvl="0"/>
            <a:r>
              <a:rPr lang="en-GB" dirty="0" smtClean="0">
                <a:solidFill>
                  <a:schemeClr val="bg1">
                    <a:lumMod val="95000"/>
                  </a:schemeClr>
                </a:solidFill>
              </a:rPr>
              <a:t>Entry level of students</a:t>
            </a:r>
            <a:endParaRPr lang="de-DE" dirty="0" smtClean="0">
              <a:solidFill>
                <a:schemeClr val="bg1">
                  <a:lumMod val="95000"/>
                </a:schemeClr>
              </a:solidFill>
            </a:endParaRPr>
          </a:p>
          <a:p>
            <a:pPr lvl="0"/>
            <a:r>
              <a:rPr lang="en-GB" dirty="0" smtClean="0">
                <a:solidFill>
                  <a:schemeClr val="bg1">
                    <a:lumMod val="95000"/>
                  </a:schemeClr>
                </a:solidFill>
              </a:rPr>
              <a:t>Clientele</a:t>
            </a:r>
            <a:endParaRPr lang="de-DE" dirty="0" smtClean="0">
              <a:solidFill>
                <a:schemeClr val="bg1">
                  <a:lumMod val="95000"/>
                </a:schemeClr>
              </a:solidFill>
            </a:endParaRPr>
          </a:p>
          <a:p>
            <a:pPr lvl="0"/>
            <a:r>
              <a:rPr lang="en-GB" dirty="0" smtClean="0">
                <a:solidFill>
                  <a:schemeClr val="bg1">
                    <a:lumMod val="95000"/>
                  </a:schemeClr>
                </a:solidFill>
              </a:rPr>
              <a:t>Instructors / facilities / budget available</a:t>
            </a:r>
            <a:endParaRPr lang="de-DE" dirty="0" smtClean="0">
              <a:solidFill>
                <a:schemeClr val="bg1">
                  <a:lumMod val="95000"/>
                </a:schemeClr>
              </a:solidFill>
            </a:endParaRPr>
          </a:p>
          <a:p>
            <a:pPr lvl="0"/>
            <a:r>
              <a:rPr lang="en-GB" dirty="0" smtClean="0">
                <a:solidFill>
                  <a:schemeClr val="bg1">
                    <a:lumMod val="95000"/>
                  </a:schemeClr>
                </a:solidFill>
              </a:rPr>
              <a:t>Time available for training</a:t>
            </a:r>
            <a:endParaRPr lang="de-DE" dirty="0">
              <a:solidFill>
                <a:schemeClr val="bg1">
                  <a:lumMod val="95000"/>
                </a:schemeClr>
              </a:solidFill>
            </a:endParaRPr>
          </a:p>
        </p:txBody>
      </p:sp>
      <p:sp>
        <p:nvSpPr>
          <p:cNvPr id="4" name="Titel 3"/>
          <p:cNvSpPr>
            <a:spLocks noGrp="1"/>
          </p:cNvSpPr>
          <p:nvPr>
            <p:ph type="title"/>
          </p:nvPr>
        </p:nvSpPr>
        <p:spPr>
          <a:xfrm>
            <a:off x="457200" y="557808"/>
            <a:ext cx="8229600" cy="1143000"/>
          </a:xfrm>
        </p:spPr>
        <p:txBody>
          <a:bodyPr/>
          <a:lstStyle/>
          <a:p>
            <a:r>
              <a:rPr lang="en-GB" sz="2800" dirty="0" smtClean="0">
                <a:solidFill>
                  <a:schemeClr val="bg1">
                    <a:lumMod val="95000"/>
                  </a:schemeClr>
                </a:solidFill>
              </a:rPr>
              <a:t>The situation regarding ESP and Language proficiency training / testing in the various Nations represented differ extremely with regard to</a:t>
            </a:r>
            <a:r>
              <a:rPr lang="de-DE" dirty="0" smtClean="0"/>
              <a:t/>
            </a:r>
            <a:br>
              <a:rPr lang="de-DE" dirty="0" smtClean="0"/>
            </a:b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cobblestones.jpg"/>
          <p:cNvPicPr>
            <a:picLocks noChangeAspect="1"/>
          </p:cNvPicPr>
          <p:nvPr/>
        </p:nvPicPr>
        <p:blipFill>
          <a:blip r:embed="rId2" cstate="print"/>
          <a:stretch>
            <a:fillRect/>
          </a:stretch>
        </p:blipFill>
        <p:spPr>
          <a:xfrm>
            <a:off x="0" y="0"/>
            <a:ext cx="9144000" cy="6858000"/>
          </a:xfrm>
          <a:prstGeom prst="rect">
            <a:avLst/>
          </a:prstGeom>
        </p:spPr>
      </p:pic>
      <p:sp>
        <p:nvSpPr>
          <p:cNvPr id="6147" name="Rectangle 3"/>
          <p:cNvSpPr>
            <a:spLocks noGrp="1"/>
          </p:cNvSpPr>
          <p:nvPr>
            <p:ph type="body" idx="1"/>
          </p:nvPr>
        </p:nvSpPr>
        <p:spPr>
          <a:xfrm>
            <a:off x="457200" y="2349500"/>
            <a:ext cx="7931224" cy="3776663"/>
          </a:xfrm>
        </p:spPr>
        <p:txBody>
          <a:bodyPr/>
          <a:lstStyle/>
          <a:p>
            <a:r>
              <a:rPr lang="en-GB" dirty="0" smtClean="0">
                <a:solidFill>
                  <a:schemeClr val="bg1">
                    <a:lumMod val="95000"/>
                  </a:schemeClr>
                </a:solidFill>
              </a:rPr>
              <a:t>Students’ lack of prerequisites</a:t>
            </a:r>
            <a:endParaRPr lang="de-DE" dirty="0" smtClean="0">
              <a:solidFill>
                <a:schemeClr val="bg1">
                  <a:lumMod val="95000"/>
                </a:schemeClr>
              </a:solidFill>
            </a:endParaRPr>
          </a:p>
          <a:p>
            <a:r>
              <a:rPr lang="en-GB" dirty="0" smtClean="0">
                <a:solidFill>
                  <a:schemeClr val="bg1">
                    <a:lumMod val="95000"/>
                  </a:schemeClr>
                </a:solidFill>
              </a:rPr>
              <a:t>Lack of sufficient time for training</a:t>
            </a:r>
            <a:endParaRPr lang="de-DE" dirty="0" smtClean="0">
              <a:solidFill>
                <a:schemeClr val="bg1">
                  <a:lumMod val="95000"/>
                </a:schemeClr>
              </a:solidFill>
            </a:endParaRPr>
          </a:p>
          <a:p>
            <a:r>
              <a:rPr lang="en-GB" dirty="0" smtClean="0">
                <a:solidFill>
                  <a:schemeClr val="bg1">
                    <a:lumMod val="95000"/>
                  </a:schemeClr>
                </a:solidFill>
              </a:rPr>
              <a:t>Communicating requirements and objectives to Leadership</a:t>
            </a:r>
            <a:endParaRPr lang="de-DE" dirty="0" smtClean="0">
              <a:solidFill>
                <a:schemeClr val="bg1">
                  <a:lumMod val="95000"/>
                </a:schemeClr>
              </a:solidFill>
            </a:endParaRPr>
          </a:p>
          <a:p>
            <a:r>
              <a:rPr lang="en-GB" dirty="0" smtClean="0">
                <a:solidFill>
                  <a:schemeClr val="bg1">
                    <a:lumMod val="95000"/>
                  </a:schemeClr>
                </a:solidFill>
              </a:rPr>
              <a:t>Lack of instructors with SME knowledge</a:t>
            </a:r>
            <a:endParaRPr lang="de-DE" dirty="0">
              <a:solidFill>
                <a:schemeClr val="bg1">
                  <a:lumMod val="95000"/>
                </a:schemeClr>
              </a:solidFill>
            </a:endParaRPr>
          </a:p>
        </p:txBody>
      </p:sp>
      <p:sp>
        <p:nvSpPr>
          <p:cNvPr id="4" name="Titel 3"/>
          <p:cNvSpPr>
            <a:spLocks noGrp="1"/>
          </p:cNvSpPr>
          <p:nvPr>
            <p:ph type="title"/>
          </p:nvPr>
        </p:nvSpPr>
        <p:spPr>
          <a:xfrm>
            <a:off x="457200" y="557808"/>
            <a:ext cx="8229600" cy="1143000"/>
          </a:xfrm>
        </p:spPr>
        <p:txBody>
          <a:bodyPr/>
          <a:lstStyle/>
          <a:p>
            <a:r>
              <a:rPr lang="en-GB" sz="3200" b="1" dirty="0" smtClean="0">
                <a:solidFill>
                  <a:schemeClr val="bg1">
                    <a:lumMod val="95000"/>
                  </a:schemeClr>
                </a:solidFill>
              </a:rPr>
              <a:t>Common Problems faced:</a:t>
            </a:r>
            <a:r>
              <a:rPr lang="de-DE" sz="3200" dirty="0" smtClean="0">
                <a:solidFill>
                  <a:schemeClr val="bg1">
                    <a:lumMod val="95000"/>
                  </a:schemeClr>
                </a:solidFill>
              </a:rPr>
              <a:t/>
            </a:r>
            <a:br>
              <a:rPr lang="de-DE" sz="3200" dirty="0" smtClean="0">
                <a:solidFill>
                  <a:schemeClr val="bg1">
                    <a:lumMod val="95000"/>
                  </a:schemeClr>
                </a:solidFill>
              </a:rPr>
            </a:br>
            <a:r>
              <a:rPr lang="de-DE" dirty="0" smtClean="0"/>
              <a:t/>
            </a:r>
            <a:br>
              <a:rPr lang="de-DE" dirty="0" smtClean="0"/>
            </a:b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pPr eaLnBrk="1" hangingPunct="1"/>
            <a:r>
              <a:rPr lang="en-US" dirty="0" smtClean="0"/>
              <a:t>Need to define what constitutes</a:t>
            </a:r>
            <a:endParaRPr lang="de-DE" dirty="0" smtClean="0"/>
          </a:p>
        </p:txBody>
      </p:sp>
      <p:sp>
        <p:nvSpPr>
          <p:cNvPr id="5123" name="Rectangle 3"/>
          <p:cNvSpPr>
            <a:spLocks noGrp="1"/>
          </p:cNvSpPr>
          <p:nvPr>
            <p:ph type="body" idx="1"/>
          </p:nvPr>
        </p:nvSpPr>
        <p:spPr>
          <a:xfrm>
            <a:off x="611560" y="2348880"/>
            <a:ext cx="8229600" cy="719137"/>
          </a:xfrm>
        </p:spPr>
        <p:txBody>
          <a:bodyPr/>
          <a:lstStyle/>
          <a:p>
            <a:r>
              <a:rPr lang="de-DE" dirty="0" smtClean="0"/>
              <a:t>Language </a:t>
            </a:r>
            <a:r>
              <a:rPr lang="de-DE" dirty="0" err="1" smtClean="0"/>
              <a:t>for</a:t>
            </a:r>
            <a:r>
              <a:rPr lang="de-DE" dirty="0" smtClean="0"/>
              <a:t> </a:t>
            </a:r>
            <a:r>
              <a:rPr lang="de-DE" dirty="0" err="1" smtClean="0"/>
              <a:t>Specific</a:t>
            </a:r>
            <a:r>
              <a:rPr lang="de-DE" dirty="0" smtClean="0"/>
              <a:t> </a:t>
            </a:r>
            <a:r>
              <a:rPr lang="de-DE" dirty="0" err="1" smtClean="0"/>
              <a:t>Purposes</a:t>
            </a:r>
            <a:endParaRPr lang="de-DE" dirty="0" smtClean="0"/>
          </a:p>
        </p:txBody>
      </p:sp>
      <p:sp>
        <p:nvSpPr>
          <p:cNvPr id="7" name="Rectangle 3"/>
          <p:cNvSpPr txBox="1">
            <a:spLocks/>
          </p:cNvSpPr>
          <p:nvPr/>
        </p:nvSpPr>
        <p:spPr bwMode="auto">
          <a:xfrm>
            <a:off x="0" y="3573016"/>
            <a:ext cx="8229600" cy="720725"/>
          </a:xfrm>
          <a:prstGeom prst="rect">
            <a:avLst/>
          </a:prstGeom>
          <a:noFill/>
          <a:ln w="9525">
            <a:noFill/>
            <a:miter lim="800000"/>
            <a:headEnd/>
            <a:tailEnd/>
          </a:ln>
        </p:spPr>
        <p:txBody>
          <a:bodyPr/>
          <a:lstStyle/>
          <a:p>
            <a:pPr marL="342900" indent="-342900" algn="ctr" eaLnBrk="0" hangingPunct="0">
              <a:spcBef>
                <a:spcPct val="20000"/>
              </a:spcBef>
              <a:buFont typeface="Arial" charset="0"/>
              <a:buChar char="•"/>
              <a:defRPr/>
            </a:pPr>
            <a:r>
              <a:rPr lang="de-DE" sz="3200" dirty="0" smtClean="0">
                <a:latin typeface="+mn-lt"/>
                <a:cs typeface="+mn-cs"/>
              </a:rPr>
              <a:t>The Language </a:t>
            </a:r>
            <a:r>
              <a:rPr lang="de-DE" sz="3200" dirty="0" err="1" smtClean="0">
                <a:latin typeface="+mn-lt"/>
                <a:cs typeface="+mn-cs"/>
              </a:rPr>
              <a:t>of</a:t>
            </a:r>
            <a:r>
              <a:rPr lang="de-DE" sz="3200" dirty="0" smtClean="0">
                <a:latin typeface="+mn-lt"/>
                <a:cs typeface="+mn-cs"/>
              </a:rPr>
              <a:t> </a:t>
            </a:r>
            <a:r>
              <a:rPr lang="de-DE" sz="3200" dirty="0" err="1" smtClean="0">
                <a:latin typeface="+mn-lt"/>
                <a:cs typeface="+mn-cs"/>
              </a:rPr>
              <a:t>the</a:t>
            </a:r>
            <a:r>
              <a:rPr lang="de-DE" sz="3200" dirty="0" smtClean="0">
                <a:latin typeface="+mn-lt"/>
                <a:cs typeface="+mn-cs"/>
              </a:rPr>
              <a:t> Military / Military Language.</a:t>
            </a:r>
            <a:endParaRPr lang="de-DE" sz="3200" dirty="0">
              <a:latin typeface="+mn-lt"/>
              <a:cs typeface="+mn-cs"/>
            </a:endParaRPr>
          </a:p>
        </p:txBody>
      </p:sp>
      <p:sp>
        <p:nvSpPr>
          <p:cNvPr id="8" name="Rectangle 3"/>
          <p:cNvSpPr txBox="1">
            <a:spLocks/>
          </p:cNvSpPr>
          <p:nvPr/>
        </p:nvSpPr>
        <p:spPr bwMode="auto">
          <a:xfrm>
            <a:off x="611560" y="5085184"/>
            <a:ext cx="8229600" cy="719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General</a:t>
            </a:r>
            <a:r>
              <a:rPr kumimoji="0" lang="de-DE" sz="3200" b="0" i="0" u="none" strike="noStrike" kern="1200" cap="none" spc="0" normalizeH="0" noProof="0" dirty="0" smtClean="0">
                <a:ln>
                  <a:noFill/>
                </a:ln>
                <a:solidFill>
                  <a:schemeClr val="tx1"/>
                </a:solidFill>
                <a:effectLst/>
                <a:uLnTx/>
                <a:uFillTx/>
                <a:latin typeface="+mn-lt"/>
                <a:ea typeface="+mn-ea"/>
                <a:cs typeface="+mn-cs"/>
              </a:rPr>
              <a:t> </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Language </a:t>
            </a:r>
            <a:r>
              <a:rPr kumimoji="0" lang="de-DE" sz="3200" b="0" i="0" u="none" strike="noStrike" kern="1200" cap="none" spc="0" normalizeH="0" baseline="0" noProof="0" dirty="0" err="1" smtClean="0">
                <a:ln>
                  <a:noFill/>
                </a:ln>
                <a:solidFill>
                  <a:schemeClr val="tx1"/>
                </a:solidFill>
                <a:effectLst/>
                <a:uLnTx/>
                <a:uFillTx/>
                <a:latin typeface="+mn-lt"/>
                <a:ea typeface="+mn-ea"/>
                <a:cs typeface="+mn-cs"/>
              </a:rPr>
              <a:t>Proficiency</a:t>
            </a: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7"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p:txBody>
          <a:bodyPr/>
          <a:lstStyle/>
          <a:p>
            <a:pPr eaLnBrk="1" hangingPunct="1"/>
            <a:r>
              <a:rPr lang="en-US" dirty="0" smtClean="0"/>
              <a:t>Four Questions</a:t>
            </a:r>
            <a:endParaRPr lang="de-DE" dirty="0" smtClean="0"/>
          </a:p>
        </p:txBody>
      </p:sp>
      <p:sp>
        <p:nvSpPr>
          <p:cNvPr id="5123" name="Rectangle 3"/>
          <p:cNvSpPr>
            <a:spLocks noGrp="1"/>
          </p:cNvSpPr>
          <p:nvPr>
            <p:ph type="body" idx="1"/>
          </p:nvPr>
        </p:nvSpPr>
        <p:spPr>
          <a:xfrm>
            <a:off x="467544" y="1268760"/>
            <a:ext cx="8229600" cy="719137"/>
          </a:xfrm>
        </p:spPr>
        <p:txBody>
          <a:bodyPr/>
          <a:lstStyle/>
          <a:p>
            <a:r>
              <a:rPr lang="en-GB" dirty="0" smtClean="0"/>
              <a:t>What is LSP in a military context?</a:t>
            </a:r>
            <a:endParaRPr lang="de-DE" dirty="0"/>
          </a:p>
        </p:txBody>
      </p:sp>
      <p:sp>
        <p:nvSpPr>
          <p:cNvPr id="7" name="Rectangle 3"/>
          <p:cNvSpPr txBox="1">
            <a:spLocks/>
          </p:cNvSpPr>
          <p:nvPr/>
        </p:nvSpPr>
        <p:spPr bwMode="auto">
          <a:xfrm>
            <a:off x="410344" y="3717032"/>
            <a:ext cx="7762056" cy="720725"/>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GB" sz="3200" dirty="0" smtClean="0">
                <a:latin typeface="+mn-lt"/>
              </a:rPr>
              <a:t>What </a:t>
            </a:r>
            <a:r>
              <a:rPr lang="en-GB" sz="3200" dirty="0">
                <a:latin typeface="+mn-lt"/>
              </a:rPr>
              <a:t>influence does the </a:t>
            </a:r>
            <a:r>
              <a:rPr lang="en-GB" sz="3200" dirty="0" smtClean="0">
                <a:latin typeface="+mn-lt"/>
              </a:rPr>
              <a:t>learner group </a:t>
            </a:r>
            <a:r>
              <a:rPr lang="en-GB" sz="3200" dirty="0">
                <a:latin typeface="+mn-lt"/>
              </a:rPr>
              <a:t>have on course design / structure / </a:t>
            </a:r>
            <a:r>
              <a:rPr lang="en-GB" sz="3200" dirty="0" smtClean="0">
                <a:latin typeface="+mn-lt"/>
              </a:rPr>
              <a:t>methods?</a:t>
            </a:r>
            <a:endParaRPr lang="de-DE" sz="3200" dirty="0">
              <a:latin typeface="+mn-lt"/>
              <a:cs typeface="+mn-cs"/>
            </a:endParaRPr>
          </a:p>
        </p:txBody>
      </p:sp>
      <p:sp>
        <p:nvSpPr>
          <p:cNvPr id="8" name="Rectangle 3"/>
          <p:cNvSpPr txBox="1">
            <a:spLocks/>
          </p:cNvSpPr>
          <p:nvPr/>
        </p:nvSpPr>
        <p:spPr bwMode="auto">
          <a:xfrm>
            <a:off x="467544" y="5301208"/>
            <a:ext cx="8676456" cy="719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de-DE" sz="3200" b="0" i="0" u="none" strike="noStrike" kern="1200" cap="none" spc="0" normalizeH="0" baseline="0" noProof="0" dirty="0" err="1" smtClean="0">
                <a:ln>
                  <a:noFill/>
                </a:ln>
                <a:solidFill>
                  <a:schemeClr val="tx1"/>
                </a:solidFill>
                <a:effectLst/>
                <a:uLnTx/>
                <a:uFillTx/>
                <a:latin typeface="+mn-lt"/>
                <a:ea typeface="+mn-ea"/>
                <a:cs typeface="+mn-cs"/>
              </a:rPr>
              <a:t>How</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3200" b="0" i="0" u="none" strike="noStrike" kern="1200" cap="none" spc="0" normalizeH="0" baseline="0" noProof="0" dirty="0" err="1" smtClean="0">
                <a:ln>
                  <a:noFill/>
                </a:ln>
                <a:solidFill>
                  <a:schemeClr val="tx1"/>
                </a:solidFill>
                <a:effectLst/>
                <a:uLnTx/>
                <a:uFillTx/>
                <a:latin typeface="+mn-lt"/>
                <a:ea typeface="+mn-ea"/>
                <a:cs typeface="+mn-cs"/>
              </a:rPr>
              <a:t>can</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3200" b="0" i="0" u="none" strike="noStrike" kern="1200" cap="none" spc="0" normalizeH="0" baseline="0" noProof="0" dirty="0" err="1" smtClean="0">
                <a:ln>
                  <a:noFill/>
                </a:ln>
                <a:solidFill>
                  <a:schemeClr val="tx1"/>
                </a:solidFill>
                <a:effectLst/>
                <a:uLnTx/>
                <a:uFillTx/>
                <a:latin typeface="+mn-lt"/>
                <a:ea typeface="+mn-ea"/>
                <a:cs typeface="+mn-cs"/>
              </a:rPr>
              <a:t>we</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3200" b="0" i="0" u="none" strike="noStrike" kern="1200" cap="none" spc="0" normalizeH="0" baseline="0" noProof="0" dirty="0" err="1" smtClean="0">
                <a:ln>
                  <a:noFill/>
                </a:ln>
                <a:solidFill>
                  <a:schemeClr val="tx1"/>
                </a:solidFill>
                <a:effectLst/>
                <a:uLnTx/>
                <a:uFillTx/>
                <a:latin typeface="+mn-lt"/>
                <a:ea typeface="+mn-ea"/>
                <a:cs typeface="+mn-cs"/>
              </a:rPr>
              <a:t>best</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3200" b="0" i="0" u="none" strike="noStrike" kern="1200" cap="none" spc="0" normalizeH="0" baseline="0" noProof="0" dirty="0" err="1" smtClean="0">
                <a:ln>
                  <a:noFill/>
                </a:ln>
                <a:solidFill>
                  <a:schemeClr val="tx1"/>
                </a:solidFill>
                <a:effectLst/>
                <a:uLnTx/>
                <a:uFillTx/>
                <a:latin typeface="+mn-lt"/>
                <a:ea typeface="+mn-ea"/>
                <a:cs typeface="+mn-cs"/>
              </a:rPr>
              <a:t>coordinate</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3200" b="0" i="0" u="none" strike="noStrike" kern="1200" cap="none" spc="0" normalizeH="0" baseline="0" noProof="0" dirty="0" err="1" smtClean="0">
                <a:ln>
                  <a:noFill/>
                </a:ln>
                <a:solidFill>
                  <a:schemeClr val="tx1"/>
                </a:solidFill>
                <a:effectLst/>
                <a:uLnTx/>
                <a:uFillTx/>
                <a:latin typeface="+mn-lt"/>
                <a:ea typeface="+mn-ea"/>
                <a:cs typeface="+mn-cs"/>
              </a:rPr>
              <a:t>general</a:t>
            </a:r>
            <a:r>
              <a:rPr kumimoji="0" lang="de-DE" sz="3200" b="0" i="0" u="none" strike="noStrike" kern="1200" cap="none" spc="0" normalizeH="0" noProof="0" dirty="0" smtClean="0">
                <a:ln>
                  <a:noFill/>
                </a:ln>
                <a:solidFill>
                  <a:schemeClr val="tx1"/>
                </a:solidFill>
                <a:effectLst/>
                <a:uLnTx/>
                <a:uFillTx/>
                <a:latin typeface="+mn-lt"/>
                <a:ea typeface="+mn-ea"/>
                <a:cs typeface="+mn-cs"/>
              </a:rPr>
              <a:t> </a:t>
            </a:r>
            <a:r>
              <a:rPr kumimoji="0" lang="de-DE" sz="3200" b="0" i="0" u="none" strike="noStrike" kern="1200" cap="none" spc="0" normalizeH="0" baseline="0" noProof="0" dirty="0" err="1" smtClean="0">
                <a:ln>
                  <a:noFill/>
                </a:ln>
                <a:solidFill>
                  <a:schemeClr val="tx1"/>
                </a:solidFill>
                <a:effectLst/>
                <a:uLnTx/>
                <a:uFillTx/>
                <a:latin typeface="+mn-lt"/>
                <a:ea typeface="+mn-ea"/>
                <a:cs typeface="+mn-cs"/>
              </a:rPr>
              <a:t>language</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 </a:t>
            </a:r>
            <a:r>
              <a:rPr lang="de-DE" sz="3200" dirty="0" err="1">
                <a:latin typeface="+mn-lt"/>
                <a:cs typeface="+mn-cs"/>
              </a:rPr>
              <a:t>p</a:t>
            </a:r>
            <a:r>
              <a:rPr kumimoji="0" lang="de-DE" sz="3200" b="0" i="0" u="none" strike="noStrike" kern="1200" cap="none" spc="0" normalizeH="0" baseline="0" noProof="0" dirty="0" err="1" smtClean="0">
                <a:ln>
                  <a:noFill/>
                </a:ln>
                <a:solidFill>
                  <a:schemeClr val="tx1"/>
                </a:solidFill>
                <a:effectLst/>
                <a:uLnTx/>
                <a:uFillTx/>
                <a:latin typeface="+mn-lt"/>
                <a:ea typeface="+mn-ea"/>
                <a:cs typeface="+mn-cs"/>
              </a:rPr>
              <a:t>roficiency</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3200" b="0" i="0" u="none" strike="noStrike" kern="1200" cap="none" spc="0" normalizeH="0" baseline="0" noProof="0" dirty="0" err="1" smtClean="0">
                <a:ln>
                  <a:noFill/>
                </a:ln>
                <a:solidFill>
                  <a:schemeClr val="tx1"/>
                </a:solidFill>
                <a:effectLst/>
                <a:uLnTx/>
                <a:uFillTx/>
                <a:latin typeface="+mn-lt"/>
                <a:ea typeface="+mn-ea"/>
                <a:cs typeface="+mn-cs"/>
              </a:rPr>
              <a:t>with</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 </a:t>
            </a:r>
            <a:r>
              <a:rPr kumimoji="0" lang="de-DE" sz="3200" b="0" i="0" u="none" strike="noStrike" kern="1200" cap="none" spc="0" normalizeH="0" baseline="0" noProof="0" dirty="0" err="1" smtClean="0">
                <a:ln>
                  <a:noFill/>
                </a:ln>
                <a:solidFill>
                  <a:schemeClr val="tx1"/>
                </a:solidFill>
                <a:effectLst/>
                <a:uLnTx/>
                <a:uFillTx/>
                <a:latin typeface="+mn-lt"/>
                <a:ea typeface="+mn-ea"/>
                <a:cs typeface="+mn-cs"/>
              </a:rPr>
              <a:t>specialist</a:t>
            </a:r>
            <a:r>
              <a:rPr kumimoji="0" lang="de-DE" sz="3200" b="0" i="0" u="none" strike="noStrike" kern="1200" cap="none" spc="0" normalizeH="0" noProof="0" dirty="0" smtClean="0">
                <a:ln>
                  <a:noFill/>
                </a:ln>
                <a:solidFill>
                  <a:schemeClr val="tx1"/>
                </a:solidFill>
                <a:effectLst/>
                <a:uLnTx/>
                <a:uFillTx/>
                <a:latin typeface="+mn-lt"/>
                <a:ea typeface="+mn-ea"/>
                <a:cs typeface="+mn-cs"/>
              </a:rPr>
              <a:t> </a:t>
            </a:r>
            <a:r>
              <a:rPr kumimoji="0" lang="de-DE" sz="3200" b="0" i="0" u="none" strike="noStrike" kern="1200" cap="none" spc="0" normalizeH="0" noProof="0" dirty="0" err="1" smtClean="0">
                <a:ln>
                  <a:noFill/>
                </a:ln>
                <a:solidFill>
                  <a:schemeClr val="tx1"/>
                </a:solidFill>
                <a:effectLst/>
                <a:uLnTx/>
                <a:uFillTx/>
                <a:latin typeface="+mn-lt"/>
                <a:ea typeface="+mn-ea"/>
                <a:cs typeface="+mn-cs"/>
              </a:rPr>
              <a:t>language</a:t>
            </a:r>
            <a:r>
              <a:rPr kumimoji="0" lang="de-DE" sz="3200" b="0" i="0" u="none" strike="noStrike" kern="1200" cap="none" spc="0" normalizeH="0" noProof="0" dirty="0" smtClean="0">
                <a:ln>
                  <a:noFill/>
                </a:ln>
                <a:solidFill>
                  <a:schemeClr val="tx1"/>
                </a:solidFill>
                <a:effectLst/>
                <a:uLnTx/>
                <a:uFillTx/>
                <a:latin typeface="+mn-lt"/>
                <a:ea typeface="+mn-ea"/>
                <a:cs typeface="+mn-cs"/>
              </a:rPr>
              <a:t> </a:t>
            </a:r>
            <a:r>
              <a:rPr kumimoji="0" lang="de-DE" sz="3200" b="0" i="0" u="none" strike="noStrike" kern="1200" cap="none" spc="0" normalizeH="0" noProof="0" dirty="0" err="1" smtClean="0">
                <a:ln>
                  <a:noFill/>
                </a:ln>
                <a:solidFill>
                  <a:schemeClr val="tx1"/>
                </a:solidFill>
                <a:effectLst/>
                <a:uLnTx/>
                <a:uFillTx/>
                <a:latin typeface="+mn-lt"/>
                <a:ea typeface="+mn-ea"/>
                <a:cs typeface="+mn-cs"/>
              </a:rPr>
              <a:t>instruction</a:t>
            </a:r>
            <a:r>
              <a:rPr kumimoji="0" lang="de-DE" sz="3200" b="0" i="0" u="none" strike="noStrike" kern="1200" cap="none" spc="0" normalizeH="0" noProof="0" dirty="0" smtClean="0">
                <a:ln>
                  <a:noFill/>
                </a:ln>
                <a:solidFill>
                  <a:schemeClr val="tx1"/>
                </a:solidFill>
                <a:effectLst/>
                <a:uLnTx/>
                <a:uFillTx/>
                <a:latin typeface="+mn-lt"/>
                <a:ea typeface="+mn-ea"/>
                <a:cs typeface="+mn-cs"/>
              </a:rPr>
              <a:t>?</a:t>
            </a: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3"/>
          <p:cNvSpPr txBox="1">
            <a:spLocks/>
          </p:cNvSpPr>
          <p:nvPr/>
        </p:nvSpPr>
        <p:spPr bwMode="auto">
          <a:xfrm>
            <a:off x="467544" y="2060848"/>
            <a:ext cx="8229600" cy="7191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GB" sz="3200" dirty="0" smtClean="0">
                <a:latin typeface="+mn-lt"/>
              </a:rPr>
              <a:t>  What </a:t>
            </a:r>
            <a:r>
              <a:rPr lang="en-GB" sz="3200" dirty="0">
                <a:latin typeface="+mn-lt"/>
              </a:rPr>
              <a:t>is meant by “Military </a:t>
            </a:r>
            <a:r>
              <a:rPr lang="en-GB" sz="3200" dirty="0" smtClean="0">
                <a:latin typeface="+mn-lt"/>
              </a:rPr>
              <a:t>Language”, and is </a:t>
            </a:r>
            <a:r>
              <a:rPr lang="en-GB" sz="3200" dirty="0">
                <a:latin typeface="+mn-lt"/>
              </a:rPr>
              <a:t>this not part of general proficiency in a professional context?</a:t>
            </a:r>
            <a:endParaRPr lang="de-DE" sz="3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linds(horizontal)">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7" grpId="0" build="p"/>
      <p:bldP spid="8" grpId="0" build="p"/>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en-GB" dirty="0" smtClean="0"/>
              <a:t>LSP in a military context: “The Philosopher’s Cone”</a:t>
            </a:r>
            <a:endParaRPr lang="de-DE" dirty="0" smtClean="0"/>
          </a:p>
        </p:txBody>
      </p:sp>
      <p:sp>
        <p:nvSpPr>
          <p:cNvPr id="7171" name="Rectangle 3"/>
          <p:cNvSpPr>
            <a:spLocks noGrp="1"/>
          </p:cNvSpPr>
          <p:nvPr>
            <p:ph type="body" idx="1"/>
          </p:nvPr>
        </p:nvSpPr>
        <p:spPr>
          <a:xfrm>
            <a:off x="4716016" y="1484784"/>
            <a:ext cx="3970784" cy="4525963"/>
          </a:xfrm>
        </p:spPr>
        <p:txBody>
          <a:bodyPr/>
          <a:lstStyle/>
          <a:p>
            <a:r>
              <a:rPr lang="en-GB" sz="2800" dirty="0" smtClean="0"/>
              <a:t>The more specialized the task and the audience, the narrower the scope of language </a:t>
            </a:r>
            <a:endParaRPr lang="de-DE" sz="2800" dirty="0" smtClean="0"/>
          </a:p>
          <a:p>
            <a:r>
              <a:rPr lang="en-GB" sz="2800" dirty="0" smtClean="0"/>
              <a:t>At what point does the Language of the Military become Language for Specific Purposes (i.e. The Language of the Military vs. Military Language)?</a:t>
            </a:r>
            <a:endParaRPr lang="de-DE" sz="2800" dirty="0" smtClean="0"/>
          </a:p>
          <a:p>
            <a:endParaRPr lang="de-DE" sz="2800" dirty="0" smtClean="0"/>
          </a:p>
          <a:p>
            <a:endParaRPr lang="de-DE" sz="2800" dirty="0" smtClean="0"/>
          </a:p>
        </p:txBody>
      </p:sp>
      <p:pic>
        <p:nvPicPr>
          <p:cNvPr id="4" name="Grafik 3" descr="CONE.jpg"/>
          <p:cNvPicPr>
            <a:picLocks noChangeAspect="1"/>
          </p:cNvPicPr>
          <p:nvPr/>
        </p:nvPicPr>
        <p:blipFill>
          <a:blip r:embed="rId2" cstate="print"/>
          <a:stretch>
            <a:fillRect/>
          </a:stretch>
        </p:blipFill>
        <p:spPr>
          <a:xfrm>
            <a:off x="395536" y="1700808"/>
            <a:ext cx="4001536" cy="45091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564</Words>
  <Application>Microsoft Office PowerPoint</Application>
  <PresentationFormat>Bildschirmpräsentation (4:3)</PresentationFormat>
  <Paragraphs>84</Paragraphs>
  <Slides>16</Slides>
  <Notes>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Office Theme</vt:lpstr>
      <vt:lpstr>SG 4</vt:lpstr>
      <vt:lpstr>Problem Statement</vt:lpstr>
      <vt:lpstr>Folie 3</vt:lpstr>
      <vt:lpstr>The Formula for blending general and specific proficiency content – The search for the Philosopher’s Stone?</vt:lpstr>
      <vt:lpstr>The situation regarding ESP and Language proficiency training / testing in the various Nations represented differ extremely with regard to </vt:lpstr>
      <vt:lpstr>Common Problems faced:  </vt:lpstr>
      <vt:lpstr>Need to define what constitutes</vt:lpstr>
      <vt:lpstr>Four Questions</vt:lpstr>
      <vt:lpstr>LSP in a military context: “The Philosopher’s Cone”</vt:lpstr>
      <vt:lpstr>LSP and Military Language: “The Philosopher’s Zone”</vt:lpstr>
      <vt:lpstr>LSP and Military Language: “The Philosopher’s Zone”</vt:lpstr>
      <vt:lpstr>Every learner group has different, specific needs which must be reflected in course design</vt:lpstr>
      <vt:lpstr> The Philosopher’s Cobblestones:  building the course </vt:lpstr>
      <vt:lpstr> The Philosopher’s Cobblestones:  building the course (cont’d) </vt:lpstr>
      <vt:lpstr>The End of the Road?</vt:lpstr>
      <vt:lpstr>Thank you! Dank u wel! Merci! Danke!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 1</dc:title>
  <dc:creator>63695</dc:creator>
  <cp:lastModifiedBy>Sturges</cp:lastModifiedBy>
  <cp:revision>30</cp:revision>
  <cp:lastPrinted>2012-05-17T07:57:22Z</cp:lastPrinted>
  <dcterms:created xsi:type="dcterms:W3CDTF">2012-05-17T07:31:03Z</dcterms:created>
  <dcterms:modified xsi:type="dcterms:W3CDTF">2014-05-08T06:49:37Z</dcterms:modified>
</cp:coreProperties>
</file>