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60" r:id="rId3"/>
    <p:sldId id="267" r:id="rId4"/>
    <p:sldId id="259" r:id="rId5"/>
    <p:sldId id="269" r:id="rId6"/>
    <p:sldId id="270" r:id="rId7"/>
    <p:sldId id="268" r:id="rId8"/>
    <p:sldId id="258" r:id="rId9"/>
    <p:sldId id="271" r:id="rId10"/>
    <p:sldId id="273" r:id="rId11"/>
    <p:sldId id="274" r:id="rId12"/>
    <p:sldId id="275" r:id="rId13"/>
    <p:sldId id="276" r:id="rId14"/>
    <p:sldId id="278" r:id="rId15"/>
    <p:sldId id="279" r:id="rId16"/>
    <p:sldId id="280" r:id="rId17"/>
    <p:sldId id="281" r:id="rId18"/>
    <p:sldId id="282" r:id="rId19"/>
    <p:sldId id="283" r:id="rId20"/>
    <p:sldId id="285" r:id="rId21"/>
    <p:sldId id="288" r:id="rId22"/>
    <p:sldId id="290" r:id="rId23"/>
  </p:sldIdLst>
  <p:sldSz cx="18288000" cy="10287000"/>
  <p:notesSz cx="6858000" cy="9144000"/>
  <p:embeddedFontLst>
    <p:embeddedFont>
      <p:font typeface="Open Sans Bold" panose="020B0604020202020204" charset="0"/>
      <p:regular r:id="rId25"/>
    </p:embeddedFont>
    <p:embeddedFont>
      <p:font typeface="Helvetica World Bold" panose="020B0604020202020204" charset="-128"/>
      <p:regular r:id="rId26"/>
    </p:embeddedFont>
    <p:embeddedFont>
      <p:font typeface="Helvetica World Bold Italics" panose="020B0604020202020204" charset="-128"/>
      <p:regular r:id="rId27"/>
    </p:embeddedFont>
    <p:embeddedFont>
      <p:font typeface="Courier Prime Bold" panose="020B0604020202020204" charset="0"/>
      <p:regular r:id="rId28"/>
    </p:embeddedFont>
    <p:embeddedFont>
      <p:font typeface="Open Sauce" panose="020B0604020202020204" charset="0"/>
      <p:regular r:id="rId29"/>
    </p:embeddedFont>
    <p:embeddedFont>
      <p:font typeface="Calibri" panose="020F0502020204030204" pitchFamily="34" charset="0"/>
      <p:regular r:id="rId30"/>
      <p:bold r:id="rId31"/>
      <p:italic r:id="rId32"/>
      <p:boldItalic r:id="rId33"/>
    </p:embeddedFont>
    <p:embeddedFont>
      <p:font typeface="Courier Prime" panose="020B0604020202020204" charset="0"/>
      <p:regular r:id="rId34"/>
    </p:embeddedFont>
    <p:embeddedFont>
      <p:font typeface="Century Gothic" panose="020B0502020202020204" pitchFamily="34" charset="0"/>
      <p:regular r:id="rId35"/>
      <p:bold r:id="rId36"/>
      <p:italic r:id="rId37"/>
      <p:boldItalic r:id="rId38"/>
    </p:embeddedFont>
    <p:embeddedFont>
      <p:font typeface="Helvetica World" panose="020B0604020202020204" charset="-128"/>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72"/>
    <a:srgbClr val="FABD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22" autoAdjust="0"/>
  </p:normalViewPr>
  <p:slideViewPr>
    <p:cSldViewPr>
      <p:cViewPr varScale="1">
        <p:scale>
          <a:sx n="56" d="100"/>
          <a:sy n="56" d="100"/>
        </p:scale>
        <p:origin x="60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2A074-A01E-495A-95DC-62107F1A00D8}" type="datetimeFigureOut">
              <a:rPr lang="es-ES" smtClean="0"/>
              <a:t>16/10/2024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ACFAE-0560-47D5-B9C3-92DFC0285839}" type="slidenum">
              <a:rPr lang="es-ES" smtClean="0"/>
              <a:t>‹Nº›</a:t>
            </a:fld>
            <a:endParaRPr lang="es-ES"/>
          </a:p>
        </p:txBody>
      </p:sp>
    </p:spTree>
    <p:extLst>
      <p:ext uri="{BB962C8B-B14F-4D97-AF65-F5344CB8AC3E}">
        <p14:creationId xmlns:p14="http://schemas.microsoft.com/office/powerpoint/2010/main" val="3030679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9DACFAE-0560-47D5-B9C3-92DFC0285839}" type="slidenum">
              <a:rPr lang="es-ES" smtClean="0"/>
              <a:t>22</a:t>
            </a:fld>
            <a:endParaRPr lang="es-ES"/>
          </a:p>
        </p:txBody>
      </p:sp>
    </p:spTree>
    <p:extLst>
      <p:ext uri="{BB962C8B-B14F-4D97-AF65-F5344CB8AC3E}">
        <p14:creationId xmlns:p14="http://schemas.microsoft.com/office/powerpoint/2010/main" val="213472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34.svg"/><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8.sv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media/image4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8.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4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8.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3.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3.svg"/><Relationship Id="rId10" Type="http://schemas.openxmlformats.org/officeDocument/2006/relationships/image" Target="../media/image35.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188" y="226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151" b="-165514"/>
            </a:stretch>
          </a:blipFill>
        </p:spPr>
      </p:sp>
      <p:sp>
        <p:nvSpPr>
          <p:cNvPr id="5" name="Freeform 5"/>
          <p:cNvSpPr/>
          <p:nvPr/>
        </p:nvSpPr>
        <p:spPr>
          <a:xfrm>
            <a:off x="14733501" y="8425155"/>
            <a:ext cx="400055" cy="266219"/>
          </a:xfrm>
          <a:custGeom>
            <a:avLst/>
            <a:gdLst/>
            <a:ahLst/>
            <a:cxnLst/>
            <a:rect l="l" t="t" r="r" b="b"/>
            <a:pathLst>
              <a:path w="400055" h="266219">
                <a:moveTo>
                  <a:pt x="0" y="0"/>
                </a:moveTo>
                <a:lnTo>
                  <a:pt x="400055" y="0"/>
                </a:lnTo>
                <a:lnTo>
                  <a:pt x="400055" y="266219"/>
                </a:lnTo>
                <a:lnTo>
                  <a:pt x="0" y="266219"/>
                </a:lnTo>
                <a:lnTo>
                  <a:pt x="0" y="0"/>
                </a:lnTo>
                <a:close/>
              </a:path>
            </a:pathLst>
          </a:custGeom>
          <a:blipFill>
            <a:blip r:embed="rId3"/>
            <a:stretch>
              <a:fillRect/>
            </a:stretch>
          </a:blipFill>
        </p:spPr>
      </p:sp>
      <p:sp>
        <p:nvSpPr>
          <p:cNvPr id="6" name="TextBox 6"/>
          <p:cNvSpPr txBox="1"/>
          <p:nvPr/>
        </p:nvSpPr>
        <p:spPr>
          <a:xfrm>
            <a:off x="13335000" y="7003432"/>
            <a:ext cx="4909411" cy="1769715"/>
          </a:xfrm>
          <a:prstGeom prst="rect">
            <a:avLst/>
          </a:prstGeom>
        </p:spPr>
        <p:txBody>
          <a:bodyPr wrap="square" lIns="0" tIns="0" rIns="0" bIns="0" rtlCol="0" anchor="t">
            <a:spAutoFit/>
          </a:bodyPr>
          <a:lstStyle/>
          <a:p>
            <a:pPr algn="l">
              <a:lnSpc>
                <a:spcPts val="2252"/>
              </a:lnSpc>
            </a:pPr>
            <a:endParaRPr dirty="0"/>
          </a:p>
          <a:p>
            <a:pPr algn="l">
              <a:lnSpc>
                <a:spcPts val="2252"/>
              </a:lnSpc>
            </a:pPr>
            <a:r>
              <a:rPr lang="en-US" sz="1608" cap="small" spc="184" dirty="0">
                <a:solidFill>
                  <a:srgbClr val="000000"/>
                </a:solidFill>
                <a:latin typeface="Arial" panose="020B0604020202020204" pitchFamily="34" charset="0"/>
                <a:ea typeface="Open Sauce"/>
                <a:cs typeface="Arial" panose="020B0604020202020204" pitchFamily="34" charset="0"/>
                <a:sym typeface="Open Sauce"/>
              </a:rPr>
              <a:t>DR. MARÍA LUISA ALÍA ALBERCA</a:t>
            </a:r>
          </a:p>
          <a:p>
            <a:pPr algn="l">
              <a:lnSpc>
                <a:spcPts val="2252"/>
              </a:lnSpc>
            </a:pPr>
            <a:endParaRPr lang="en-US" sz="1608" spc="184" dirty="0">
              <a:solidFill>
                <a:srgbClr val="000000"/>
              </a:solidFill>
              <a:latin typeface="Open Sauce"/>
              <a:ea typeface="Open Sauce"/>
              <a:cs typeface="Open Sauce"/>
              <a:sym typeface="Open Sauce"/>
            </a:endParaRPr>
          </a:p>
          <a:p>
            <a:pPr algn="l">
              <a:lnSpc>
                <a:spcPts val="2252"/>
              </a:lnSpc>
            </a:pPr>
            <a:r>
              <a:rPr lang="en-US" sz="1608" spc="184" dirty="0" smtClean="0">
                <a:solidFill>
                  <a:srgbClr val="000000"/>
                </a:solidFill>
                <a:latin typeface="Arial" panose="020B0604020202020204" pitchFamily="34" charset="0"/>
                <a:ea typeface="Open Sauce"/>
                <a:cs typeface="Arial" panose="020B0604020202020204" pitchFamily="34" charset="0"/>
                <a:sym typeface="Open Sauce"/>
              </a:rPr>
              <a:t>ESCUELA MILITAR DE IDIOMAS</a:t>
            </a:r>
            <a:endParaRPr lang="en-US" sz="1608" spc="184" dirty="0">
              <a:solidFill>
                <a:srgbClr val="000000"/>
              </a:solidFill>
              <a:latin typeface="Arial" panose="020B0604020202020204" pitchFamily="34" charset="0"/>
              <a:ea typeface="Open Sauce"/>
              <a:cs typeface="Arial" panose="020B0604020202020204" pitchFamily="34" charset="0"/>
              <a:sym typeface="Open Sauce"/>
            </a:endParaRPr>
          </a:p>
          <a:p>
            <a:pPr algn="l">
              <a:lnSpc>
                <a:spcPts val="2252"/>
              </a:lnSpc>
            </a:pPr>
            <a:r>
              <a:rPr lang="en-US" sz="1608" spc="184" dirty="0" smtClean="0">
                <a:solidFill>
                  <a:srgbClr val="000000"/>
                </a:solidFill>
                <a:latin typeface="Open Sauce"/>
                <a:ea typeface="Open Sauce"/>
                <a:cs typeface="Open Sauce"/>
                <a:sym typeface="Open Sauce"/>
              </a:rPr>
              <a:t>      </a:t>
            </a:r>
            <a:endParaRPr lang="en-US" sz="1608" spc="184" dirty="0">
              <a:solidFill>
                <a:srgbClr val="000000"/>
              </a:solidFill>
              <a:latin typeface="Open Sauce"/>
              <a:ea typeface="Open Sauce"/>
              <a:cs typeface="Open Sauce"/>
              <a:sym typeface="Open Sauce"/>
            </a:endParaRPr>
          </a:p>
          <a:p>
            <a:pPr algn="l">
              <a:lnSpc>
                <a:spcPts val="2252"/>
              </a:lnSpc>
            </a:pPr>
            <a:r>
              <a:rPr lang="en-US" sz="2800" cap="small" spc="184" dirty="0" smtClean="0">
                <a:solidFill>
                  <a:srgbClr val="000000"/>
                </a:solidFill>
                <a:latin typeface="Arial" panose="020B0604020202020204" pitchFamily="34" charset="0"/>
                <a:ea typeface="Open Sauce"/>
                <a:cs typeface="Arial" panose="020B0604020202020204" pitchFamily="34" charset="0"/>
                <a:sym typeface="Open Sauce"/>
              </a:rPr>
              <a:t>SPAIN</a:t>
            </a:r>
            <a:endParaRPr lang="en-US" sz="2800" cap="small" spc="184" dirty="0">
              <a:solidFill>
                <a:srgbClr val="000000"/>
              </a:solidFill>
              <a:latin typeface="Arial" panose="020B0604020202020204" pitchFamily="34" charset="0"/>
              <a:ea typeface="Open Sauce"/>
              <a:cs typeface="Arial" panose="020B0604020202020204" pitchFamily="34" charset="0"/>
              <a:sym typeface="Open Sauce"/>
            </a:endParaRPr>
          </a:p>
        </p:txBody>
      </p:sp>
      <p:sp>
        <p:nvSpPr>
          <p:cNvPr id="7" name="TextBox 7"/>
          <p:cNvSpPr txBox="1"/>
          <p:nvPr/>
        </p:nvSpPr>
        <p:spPr>
          <a:xfrm>
            <a:off x="304801" y="2801030"/>
            <a:ext cx="17952720" cy="1923604"/>
          </a:xfrm>
          <a:prstGeom prst="rect">
            <a:avLst/>
          </a:prstGeom>
        </p:spPr>
        <p:txBody>
          <a:bodyPr wrap="square" lIns="0" tIns="0" rIns="0" bIns="0" rtlCol="0" anchor="t">
            <a:spAutoFit/>
          </a:bodyPr>
          <a:lstStyle/>
          <a:p>
            <a:pPr algn="ctr">
              <a:lnSpc>
                <a:spcPts val="7519"/>
              </a:lnSpc>
              <a:spcBef>
                <a:spcPct val="0"/>
              </a:spcBef>
            </a:pPr>
            <a:r>
              <a:rPr lang="en-US" sz="5370" spc="617" dirty="0">
                <a:solidFill>
                  <a:srgbClr val="000000"/>
                </a:solidFill>
                <a:latin typeface="Open Sauce"/>
                <a:ea typeface="Open Sauce"/>
                <a:cs typeface="Open Sauce"/>
                <a:sym typeface="Open Sauce"/>
              </a:rPr>
              <a:t>IN READING COMPREHENSION ITEM DEVELOPMENT</a:t>
            </a:r>
          </a:p>
        </p:txBody>
      </p:sp>
      <p:sp>
        <p:nvSpPr>
          <p:cNvPr id="9" name="TextBox 9"/>
          <p:cNvSpPr txBox="1"/>
          <p:nvPr/>
        </p:nvSpPr>
        <p:spPr>
          <a:xfrm>
            <a:off x="-381000" y="492425"/>
            <a:ext cx="14506998" cy="2385268"/>
          </a:xfrm>
          <a:prstGeom prst="rect">
            <a:avLst/>
          </a:prstGeom>
        </p:spPr>
        <p:txBody>
          <a:bodyPr lIns="0" tIns="0" rIns="0" bIns="0" rtlCol="0" anchor="t">
            <a:spAutoFit/>
          </a:bodyPr>
          <a:lstStyle/>
          <a:p>
            <a:pPr algn="ctr">
              <a:lnSpc>
                <a:spcPts val="18598"/>
              </a:lnSpc>
              <a:spcBef>
                <a:spcPct val="0"/>
              </a:spcBef>
            </a:pPr>
            <a:r>
              <a:rPr lang="en-US" sz="13284" spc="1527" dirty="0">
                <a:solidFill>
                  <a:srgbClr val="000000"/>
                </a:solidFill>
                <a:latin typeface="Open Sauce"/>
                <a:ea typeface="Open Sauce"/>
                <a:cs typeface="Open Sauce"/>
                <a:sym typeface="Open Sauce"/>
              </a:rPr>
              <a:t>AI</a:t>
            </a:r>
          </a:p>
        </p:txBody>
      </p:sp>
      <p:grpSp>
        <p:nvGrpSpPr>
          <p:cNvPr id="12" name="Group 11"/>
          <p:cNvGrpSpPr/>
          <p:nvPr/>
        </p:nvGrpSpPr>
        <p:grpSpPr>
          <a:xfrm>
            <a:off x="8382000" y="4979397"/>
            <a:ext cx="6629400" cy="853406"/>
            <a:chOff x="0" y="0"/>
            <a:chExt cx="1986434" cy="255116"/>
          </a:xfrm>
          <a:solidFill>
            <a:srgbClr val="EBFF72"/>
          </a:solidFill>
        </p:grpSpPr>
        <p:sp>
          <p:nvSpPr>
            <p:cNvPr id="13"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grpFill/>
          </p:spPr>
        </p:sp>
        <p:sp>
          <p:nvSpPr>
            <p:cNvPr id="14" name="TextBox 13"/>
            <p:cNvSpPr txBox="1"/>
            <p:nvPr/>
          </p:nvSpPr>
          <p:spPr>
            <a:xfrm>
              <a:off x="0" y="-19050"/>
              <a:ext cx="1986434" cy="274166"/>
            </a:xfrm>
            <a:prstGeom prst="rect">
              <a:avLst/>
            </a:prstGeom>
            <a:gradFill flip="none" rotWithShape="1">
              <a:gsLst>
                <a:gs pos="0">
                  <a:srgbClr val="EBFF72">
                    <a:shade val="30000"/>
                    <a:satMod val="115000"/>
                  </a:srgbClr>
                </a:gs>
                <a:gs pos="50000">
                  <a:srgbClr val="EBFF72">
                    <a:shade val="67500"/>
                    <a:satMod val="115000"/>
                  </a:srgbClr>
                </a:gs>
                <a:gs pos="100000">
                  <a:srgbClr val="EBFF72">
                    <a:shade val="100000"/>
                    <a:satMod val="115000"/>
                  </a:srgbClr>
                </a:gs>
              </a:gsLst>
              <a:lin ang="10800000" scaled="1"/>
              <a:tileRect/>
            </a:gradFill>
          </p:spPr>
          <p:txBody>
            <a:bodyPr lIns="50800" tIns="50800" rIns="50800" bIns="50800" rtlCol="0" anchor="ctr"/>
            <a:lstStyle/>
            <a:p>
              <a:pPr algn="ctr">
                <a:lnSpc>
                  <a:spcPts val="2397"/>
                </a:lnSpc>
              </a:pPr>
              <a:endParaRPr/>
            </a:p>
          </p:txBody>
        </p:sp>
      </p:grpSp>
      <p:sp>
        <p:nvSpPr>
          <p:cNvPr id="15" name="TextBox 8"/>
          <p:cNvSpPr txBox="1"/>
          <p:nvPr/>
        </p:nvSpPr>
        <p:spPr>
          <a:xfrm>
            <a:off x="7315200" y="5061390"/>
            <a:ext cx="9287758" cy="1120243"/>
          </a:xfrm>
          <a:prstGeom prst="rect">
            <a:avLst/>
          </a:prstGeom>
        </p:spPr>
        <p:txBody>
          <a:bodyPr lIns="0" tIns="0" rIns="0" bIns="0" rtlCol="0" anchor="t">
            <a:spAutoFit/>
          </a:bodyPr>
          <a:lstStyle/>
          <a:p>
            <a:pPr algn="ctr">
              <a:lnSpc>
                <a:spcPts val="9393"/>
              </a:lnSpc>
            </a:pPr>
            <a:r>
              <a:rPr lang="en-US" sz="6709" b="1" dirty="0">
                <a:solidFill>
                  <a:srgbClr val="000000"/>
                </a:solidFill>
                <a:latin typeface="Helvetica World" panose="020B0604020202020204" charset="-128"/>
                <a:ea typeface="Helvetica World" panose="020B0604020202020204" charset="-128"/>
                <a:cs typeface="Helvetica World" panose="020B0604020202020204" charset="-128"/>
                <a:sym typeface="Open Sans Bold"/>
              </a:rPr>
              <a:t>B</a:t>
            </a:r>
            <a:r>
              <a:rPr lang="en-US" sz="6709" b="1" dirty="0" smtClean="0">
                <a:solidFill>
                  <a:srgbClr val="000000"/>
                </a:solidFill>
                <a:latin typeface="Helvetica World" panose="020B0604020202020204" charset="-128"/>
                <a:ea typeface="Helvetica World" panose="020B0604020202020204" charset="-128"/>
                <a:cs typeface="Helvetica World" panose="020B0604020202020204" charset="-128"/>
                <a:sym typeface="Open Sans Bold"/>
              </a:rPr>
              <a:t>oon or Bane</a:t>
            </a:r>
            <a:endParaRPr lang="en-US" sz="6709" b="1" dirty="0">
              <a:solidFill>
                <a:srgbClr val="000000"/>
              </a:solidFill>
              <a:latin typeface="Helvetica World" panose="020B0604020202020204" charset="-128"/>
              <a:ea typeface="Helvetica World" panose="020B0604020202020204" charset="-128"/>
              <a:cs typeface="Helvetica World" panose="020B0604020202020204" charset="-128"/>
              <a:sym typeface="Open Sans Bold"/>
            </a:endParaRPr>
          </a:p>
        </p:txBody>
      </p:sp>
      <p:sp>
        <p:nvSpPr>
          <p:cNvPr id="17" name="Freeform 4"/>
          <p:cNvSpPr/>
          <p:nvPr/>
        </p:nvSpPr>
        <p:spPr>
          <a:xfrm>
            <a:off x="13335000" y="8860962"/>
            <a:ext cx="4680811" cy="2112191"/>
          </a:xfrm>
          <a:custGeom>
            <a:avLst/>
            <a:gdLst/>
            <a:ahLst/>
            <a:cxnLst/>
            <a:rect l="l" t="t" r="r" b="b"/>
            <a:pathLst>
              <a:path w="3849096" h="2112191">
                <a:moveTo>
                  <a:pt x="0" y="0"/>
                </a:moveTo>
                <a:lnTo>
                  <a:pt x="3849096" y="0"/>
                </a:lnTo>
                <a:lnTo>
                  <a:pt x="3849096" y="2112191"/>
                </a:lnTo>
                <a:lnTo>
                  <a:pt x="0" y="2112191"/>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pic>
        <p:nvPicPr>
          <p:cNvPr id="19" name="Imagen 18"/>
          <p:cNvPicPr>
            <a:picLocks noChangeAspect="1"/>
          </p:cNvPicPr>
          <p:nvPr/>
        </p:nvPicPr>
        <p:blipFill>
          <a:blip r:embed="rId8"/>
          <a:stretch>
            <a:fillRect/>
          </a:stretch>
        </p:blipFill>
        <p:spPr>
          <a:xfrm>
            <a:off x="14681950" y="8337340"/>
            <a:ext cx="658899" cy="435807"/>
          </a:xfrm>
          <a:prstGeom prst="rect">
            <a:avLst/>
          </a:prstGeom>
        </p:spPr>
      </p:pic>
      <p:sp>
        <p:nvSpPr>
          <p:cNvPr id="16" name="Freeform 15"/>
          <p:cNvSpPr/>
          <p:nvPr/>
        </p:nvSpPr>
        <p:spPr>
          <a:xfrm>
            <a:off x="8435204" y="977120"/>
            <a:ext cx="1348876" cy="1348069"/>
          </a:xfrm>
          <a:custGeom>
            <a:avLst/>
            <a:gdLst/>
            <a:ahLst/>
            <a:cxnLst/>
            <a:rect l="l" t="t" r="r" b="b"/>
            <a:pathLst>
              <a:path w="1339215" h="1339215">
                <a:moveTo>
                  <a:pt x="0" y="0"/>
                </a:moveTo>
                <a:lnTo>
                  <a:pt x="1339215" y="0"/>
                </a:lnTo>
                <a:lnTo>
                  <a:pt x="1339215" y="1339215"/>
                </a:lnTo>
                <a:lnTo>
                  <a:pt x="0" y="1339215"/>
                </a:lnTo>
                <a:lnTo>
                  <a:pt x="0" y="0"/>
                </a:lnTo>
                <a:close/>
              </a:path>
            </a:pathLst>
          </a:custGeom>
          <a:blipFill>
            <a:blip r:embed="rId9">
              <a:extLst>
                <a:ext uri="{96DAC541-7B7A-43D3-8B79-37D633B846F1}">
                  <asvg:svgBlip xmlns="" xmlns:asvg="http://schemas.microsoft.com/office/drawing/2016/SVG/main" r:embed="rId11"/>
                </a:ext>
              </a:extLst>
            </a:blip>
            <a:stretch>
              <a:fillRect/>
            </a:stretch>
          </a:blipFill>
          <a:ln cap="sq">
            <a:noFill/>
            <a:prstDash val="solid"/>
            <a:miter/>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7" name="TextBox 7"/>
          <p:cNvSpPr txBox="1"/>
          <p:nvPr/>
        </p:nvSpPr>
        <p:spPr>
          <a:xfrm>
            <a:off x="914400" y="266700"/>
            <a:ext cx="14097000" cy="1636217"/>
          </a:xfrm>
          <a:prstGeom prst="rect">
            <a:avLst/>
          </a:prstGeom>
        </p:spPr>
        <p:txBody>
          <a:bodyPr wrap="square" lIns="0" tIns="0" rIns="0" bIns="0" rtlCol="0" anchor="t">
            <a:spAutoFit/>
          </a:bodyPr>
          <a:lstStyle/>
          <a:p>
            <a:pPr marL="0" marR="0" lvl="0" indent="0" algn="l" defTabSz="914400" rtl="0" eaLnBrk="1" fontAlgn="auto" latinLnBrk="0" hangingPunct="1">
              <a:lnSpc>
                <a:spcPts val="14561"/>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srgbClr val="000000"/>
                </a:solidFill>
                <a:effectLst/>
                <a:uLnTx/>
                <a:uFillTx/>
                <a:latin typeface="Helvetica World"/>
                <a:ea typeface="Helvetica World"/>
                <a:cs typeface="Helvetica World"/>
                <a:sym typeface="Helvetica World"/>
              </a:rPr>
              <a:t>A</a:t>
            </a:r>
            <a:r>
              <a:rPr kumimoji="0" lang="en-US" sz="7200" b="0" i="0" u="none" strike="noStrike" kern="1200" cap="none" spc="0" normalizeH="0" noProof="0" dirty="0" smtClean="0">
                <a:ln>
                  <a:noFill/>
                </a:ln>
                <a:solidFill>
                  <a:srgbClr val="000000"/>
                </a:solidFill>
                <a:effectLst/>
                <a:uLnTx/>
                <a:uFillTx/>
                <a:latin typeface="Helvetica World"/>
                <a:ea typeface="Helvetica World"/>
                <a:cs typeface="Helvetica World"/>
                <a:sym typeface="Helvetica World"/>
              </a:rPr>
              <a:t> TOTAL OF 5 INTERACTIONS </a:t>
            </a:r>
            <a:endParaRPr kumimoji="0" lang="en-US" sz="7200" b="0" i="0" u="none" strike="noStrike" kern="1200" cap="none" spc="0" normalizeH="0" baseline="0" noProof="0" dirty="0">
              <a:ln>
                <a:noFill/>
              </a:ln>
              <a:solidFill>
                <a:srgbClr val="000000"/>
              </a:solidFill>
              <a:effectLst/>
              <a:uLnTx/>
              <a:uFillTx/>
              <a:latin typeface="Helvetica World"/>
              <a:ea typeface="Helvetica World"/>
              <a:cs typeface="Helvetica World"/>
              <a:sym typeface="Helvetica World"/>
            </a:endParaRPr>
          </a:p>
        </p:txBody>
      </p:sp>
      <p:sp>
        <p:nvSpPr>
          <p:cNvPr id="9" name="TextBox 9"/>
          <p:cNvSpPr txBox="1"/>
          <p:nvPr/>
        </p:nvSpPr>
        <p:spPr>
          <a:xfrm>
            <a:off x="4688477" y="2403784"/>
            <a:ext cx="8915400" cy="492443"/>
          </a:xfrm>
          <a:prstGeom prst="rect">
            <a:avLst/>
          </a:prstGeom>
        </p:spPr>
        <p:txBody>
          <a:bodyPr wrap="square" lIns="0" tIns="0" rIns="0" bIns="0" rtlCol="0" anchor="t">
            <a:spAutoFit/>
          </a:bodyPr>
          <a:lstStyle/>
          <a:p>
            <a:pPr marL="0" marR="0" lvl="0" indent="0" algn="just" defTabSz="914400" rtl="0" eaLnBrk="1" fontAlgn="auto" latinLnBrk="0" hangingPunct="1">
              <a:lnSpc>
                <a:spcPts val="3198"/>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000000"/>
                </a:solidFill>
                <a:effectLst/>
                <a:uLnTx/>
                <a:uFillTx/>
                <a:latin typeface="Courier Prime"/>
                <a:ea typeface="Courier Prime"/>
                <a:cs typeface="Courier Prime"/>
                <a:sym typeface="Courier Prime"/>
              </a:rPr>
              <a:t>They</a:t>
            </a:r>
            <a:r>
              <a:rPr kumimoji="0" lang="en-US" sz="4800" b="0" i="0" u="none" strike="noStrike" kern="1200" cap="none" spc="0" normalizeH="0" noProof="0" dirty="0" smtClean="0">
                <a:ln>
                  <a:noFill/>
                </a:ln>
                <a:solidFill>
                  <a:srgbClr val="000000"/>
                </a:solidFill>
                <a:effectLst/>
                <a:uLnTx/>
                <a:uFillTx/>
                <a:latin typeface="Courier Prime"/>
                <a:ea typeface="Courier Prime"/>
                <a:cs typeface="Courier Prime"/>
                <a:sym typeface="Courier Prime"/>
              </a:rPr>
              <a:t> focused on:</a:t>
            </a:r>
            <a:endParaRPr kumimoji="0" lang="en-US" sz="4800" b="0" i="0" u="none" strike="noStrike" kern="1200" cap="none" spc="0" normalizeH="0" baseline="0" noProof="0" dirty="0">
              <a:ln>
                <a:noFill/>
              </a:ln>
              <a:solidFill>
                <a:srgbClr val="000000"/>
              </a:solidFill>
              <a:effectLst/>
              <a:uLnTx/>
              <a:uFillTx/>
              <a:latin typeface="Courier Prime"/>
              <a:ea typeface="Courier Prime"/>
              <a:cs typeface="Courier Prime"/>
              <a:sym typeface="Courier Prime"/>
            </a:endParaRPr>
          </a:p>
        </p:txBody>
      </p:sp>
      <p:grpSp>
        <p:nvGrpSpPr>
          <p:cNvPr id="27" name="Group 11"/>
          <p:cNvGrpSpPr/>
          <p:nvPr/>
        </p:nvGrpSpPr>
        <p:grpSpPr>
          <a:xfrm>
            <a:off x="8026956" y="7905505"/>
            <a:ext cx="8174742" cy="968643"/>
            <a:chOff x="0" y="0"/>
            <a:chExt cx="1986434" cy="255116"/>
          </a:xfrm>
          <a:solidFill>
            <a:srgbClr val="EBFF72"/>
          </a:solidFill>
        </p:grpSpPr>
        <p:sp>
          <p:nvSpPr>
            <p:cNvPr id="28"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grpFill/>
          </p:spPr>
        </p:sp>
        <p:sp>
          <p:nvSpPr>
            <p:cNvPr id="29" name="TextBox 13"/>
            <p:cNvSpPr txBox="1"/>
            <p:nvPr/>
          </p:nvSpPr>
          <p:spPr>
            <a:xfrm>
              <a:off x="0" y="-19050"/>
              <a:ext cx="1986434" cy="274166"/>
            </a:xfrm>
            <a:prstGeom prst="rect">
              <a:avLst/>
            </a:prstGeom>
            <a:gradFill flip="none" rotWithShape="1">
              <a:gsLst>
                <a:gs pos="0">
                  <a:srgbClr val="EBFF72">
                    <a:shade val="30000"/>
                    <a:satMod val="115000"/>
                  </a:srgbClr>
                </a:gs>
                <a:gs pos="50000">
                  <a:srgbClr val="EBFF72">
                    <a:shade val="67500"/>
                    <a:satMod val="115000"/>
                  </a:srgbClr>
                </a:gs>
                <a:gs pos="100000">
                  <a:srgbClr val="EBFF72">
                    <a:shade val="100000"/>
                    <a:satMod val="115000"/>
                  </a:srgbClr>
                </a:gs>
              </a:gsLst>
              <a:lin ang="5400000" scaled="1"/>
              <a:tileRect/>
            </a:gradFill>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TextBox 17"/>
          <p:cNvSpPr txBox="1"/>
          <p:nvPr/>
        </p:nvSpPr>
        <p:spPr>
          <a:xfrm>
            <a:off x="8989169" y="8027763"/>
            <a:ext cx="9216355" cy="1410643"/>
          </a:xfrm>
          <a:prstGeom prst="rect">
            <a:avLst/>
          </a:prstGeom>
        </p:spPr>
        <p:txBody>
          <a:bodyPr wrap="square" lIns="0" tIns="0" rIns="0" bIns="0" rtlCol="0" anchor="t">
            <a:spAutoFit/>
          </a:bodyPr>
          <a:lstStyle/>
          <a:p>
            <a:pPr>
              <a:lnSpc>
                <a:spcPts val="2237"/>
              </a:lnSpc>
            </a:pPr>
            <a:endParaRPr lang="en-US" sz="2015" b="1" dirty="0">
              <a:solidFill>
                <a:srgbClr val="000000"/>
              </a:solidFill>
              <a:latin typeface="Courier Prime Bold"/>
              <a:ea typeface="Courier Prime Bold"/>
              <a:cs typeface="Courier Prime Bold"/>
            </a:endParaRPr>
          </a:p>
          <a:p>
            <a:pPr>
              <a:lnSpc>
                <a:spcPts val="2237"/>
              </a:lnSpc>
            </a:pPr>
            <a:r>
              <a:rPr lang="en-US" sz="4400" b="1" dirty="0">
                <a:solidFill>
                  <a:srgbClr val="000000"/>
                </a:solidFill>
                <a:latin typeface="Courier Prime Bold"/>
                <a:ea typeface="Courier Prime Bold"/>
                <a:cs typeface="Courier Prime Bold"/>
              </a:rPr>
              <a:t>M</a:t>
            </a:r>
            <a:r>
              <a:rPr lang="en-US" sz="4400" b="1" dirty="0" smtClean="0">
                <a:solidFill>
                  <a:srgbClr val="000000"/>
                </a:solidFill>
                <a:latin typeface="Courier Prime Bold"/>
                <a:ea typeface="Courier Prime Bold"/>
                <a:cs typeface="Courier Prime Bold"/>
              </a:rPr>
              <a:t>ain </a:t>
            </a:r>
            <a:r>
              <a:rPr lang="en-US" sz="4400" b="1" dirty="0">
                <a:solidFill>
                  <a:srgbClr val="000000"/>
                </a:solidFill>
                <a:latin typeface="Courier Prime Bold"/>
                <a:ea typeface="Courier Prime Bold"/>
                <a:cs typeface="Courier Prime Bold"/>
              </a:rPr>
              <a:t>problem</a:t>
            </a:r>
            <a:r>
              <a:rPr lang="en-US" sz="4400" b="1" dirty="0" smtClean="0">
                <a:solidFill>
                  <a:srgbClr val="000000"/>
                </a:solidFill>
                <a:latin typeface="Courier Prime Bold"/>
                <a:ea typeface="Courier Prime Bold"/>
                <a:cs typeface="Courier Prime Bold"/>
              </a:rPr>
              <a:t>:</a:t>
            </a:r>
          </a:p>
          <a:p>
            <a:pPr>
              <a:lnSpc>
                <a:spcPts val="2237"/>
              </a:lnSpc>
            </a:pPr>
            <a:r>
              <a:rPr lang="en-US" sz="4400" b="1" dirty="0" smtClean="0">
                <a:solidFill>
                  <a:srgbClr val="000000"/>
                </a:solidFill>
                <a:latin typeface="Courier Prime Bold"/>
                <a:ea typeface="Courier Prime Bold"/>
                <a:cs typeface="Courier Prime Bold"/>
              </a:rPr>
              <a:t>                 implausible facts</a:t>
            </a:r>
            <a:endParaRPr lang="en-US" sz="4400" b="1" dirty="0">
              <a:solidFill>
                <a:srgbClr val="000000"/>
              </a:solidFill>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2015" b="1" i="0" u="none" strike="noStrike" kern="1200" cap="none" spc="0" normalizeH="0" baseline="0" noProof="0" dirty="0">
              <a:ln>
                <a:noFill/>
              </a:ln>
              <a:solidFill>
                <a:srgbClr val="000000"/>
              </a:solidFill>
              <a:effectLst/>
              <a:uLnTx/>
              <a:uFillTx/>
              <a:latin typeface="Courier Prime Bold"/>
              <a:ea typeface="Courier Prime Bold"/>
              <a:cs typeface="Courier Prime Bold"/>
              <a:sym typeface="Courier Prime Bold"/>
            </a:endParaRPr>
          </a:p>
        </p:txBody>
      </p:sp>
      <p:sp>
        <p:nvSpPr>
          <p:cNvPr id="31" name="Freeform 17"/>
          <p:cNvSpPr/>
          <p:nvPr/>
        </p:nvSpPr>
        <p:spPr>
          <a:xfrm>
            <a:off x="6945024" y="4859206"/>
            <a:ext cx="583072" cy="583072"/>
          </a:xfrm>
          <a:custGeom>
            <a:avLst/>
            <a:gdLst/>
            <a:ahLst/>
            <a:cxnLst/>
            <a:rect l="l" t="t" r="r" b="b"/>
            <a:pathLst>
              <a:path w="583072" h="583072">
                <a:moveTo>
                  <a:pt x="0" y="0"/>
                </a:moveTo>
                <a:lnTo>
                  <a:pt x="583072" y="0"/>
                </a:lnTo>
                <a:lnTo>
                  <a:pt x="583072" y="583072"/>
                </a:lnTo>
                <a:lnTo>
                  <a:pt x="0" y="583072"/>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37" name="Freeform 17"/>
          <p:cNvSpPr/>
          <p:nvPr/>
        </p:nvSpPr>
        <p:spPr>
          <a:xfrm>
            <a:off x="6964618" y="8087017"/>
            <a:ext cx="583072" cy="583072"/>
          </a:xfrm>
          <a:custGeom>
            <a:avLst/>
            <a:gdLst/>
            <a:ahLst/>
            <a:cxnLst/>
            <a:rect l="l" t="t" r="r" b="b"/>
            <a:pathLst>
              <a:path w="583072" h="583072">
                <a:moveTo>
                  <a:pt x="0" y="0"/>
                </a:moveTo>
                <a:lnTo>
                  <a:pt x="583072" y="0"/>
                </a:lnTo>
                <a:lnTo>
                  <a:pt x="583072" y="583072"/>
                </a:lnTo>
                <a:lnTo>
                  <a:pt x="0" y="583072"/>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41" name="Rectángulo 40"/>
          <p:cNvSpPr/>
          <p:nvPr/>
        </p:nvSpPr>
        <p:spPr>
          <a:xfrm>
            <a:off x="7839609" y="3565542"/>
            <a:ext cx="10365915" cy="3760004"/>
          </a:xfrm>
          <a:prstGeom prst="rect">
            <a:avLst/>
          </a:prstGeom>
        </p:spPr>
        <p:txBody>
          <a:bodyPr wrap="square">
            <a:spAutoFit/>
          </a:bodyPr>
          <a:lstStyle/>
          <a:p>
            <a:pPr>
              <a:lnSpc>
                <a:spcPts val="2237"/>
              </a:lnSpc>
            </a:pPr>
            <a:r>
              <a:rPr lang="en-US" sz="3600" b="1" dirty="0">
                <a:solidFill>
                  <a:srgbClr val="000000"/>
                </a:solidFill>
                <a:latin typeface="Courier Prime Bold"/>
                <a:ea typeface="Courier Prime Bold"/>
                <a:cs typeface="Courier Prime Bold"/>
              </a:rPr>
              <a:t>“This time the item should be </a:t>
            </a:r>
            <a:endParaRPr lang="en-US" sz="3600" b="1" dirty="0" smtClean="0">
              <a:solidFill>
                <a:srgbClr val="000000"/>
              </a:solidFill>
              <a:latin typeface="Courier Prime Bold"/>
              <a:ea typeface="Courier Prime Bold"/>
              <a:cs typeface="Courier Prime Bold"/>
            </a:endParaRPr>
          </a:p>
          <a:p>
            <a:pPr>
              <a:lnSpc>
                <a:spcPts val="2237"/>
              </a:lnSpc>
            </a:pPr>
            <a:endParaRPr lang="en-US" sz="3600" b="1" dirty="0" smtClean="0">
              <a:solidFill>
                <a:srgbClr val="000000"/>
              </a:solidFill>
              <a:latin typeface="Courier Prime Bold"/>
              <a:ea typeface="Courier Prime Bold"/>
              <a:cs typeface="Courier Prime Bold"/>
            </a:endParaRPr>
          </a:p>
          <a:p>
            <a:pPr>
              <a:lnSpc>
                <a:spcPts val="2237"/>
              </a:lnSpc>
            </a:pPr>
            <a:r>
              <a:rPr lang="en-US" sz="3600" b="1" dirty="0" smtClean="0">
                <a:solidFill>
                  <a:srgbClr val="000000"/>
                </a:solidFill>
                <a:latin typeface="Courier Prime Bold"/>
                <a:ea typeface="Courier Prime Bold"/>
                <a:cs typeface="Courier Prime Bold"/>
              </a:rPr>
              <a:t>about </a:t>
            </a:r>
            <a:r>
              <a:rPr lang="en-US" sz="3600" b="1" dirty="0">
                <a:solidFill>
                  <a:srgbClr val="000000"/>
                </a:solidFill>
                <a:latin typeface="Courier Prime Bold"/>
                <a:ea typeface="Courier Prime Bold"/>
                <a:cs typeface="Courier Prime Bold"/>
              </a:rPr>
              <a:t>marine life, and should not </a:t>
            </a:r>
            <a:endParaRPr lang="en-US" sz="3600" b="1" dirty="0" smtClean="0">
              <a:solidFill>
                <a:srgbClr val="000000"/>
              </a:solidFill>
              <a:latin typeface="Courier Prime Bold"/>
              <a:ea typeface="Courier Prime Bold"/>
              <a:cs typeface="Courier Prime Bold"/>
            </a:endParaRPr>
          </a:p>
          <a:p>
            <a:pPr>
              <a:lnSpc>
                <a:spcPts val="2237"/>
              </a:lnSpc>
            </a:pPr>
            <a:endParaRPr lang="en-US" sz="3600" b="1" dirty="0">
              <a:solidFill>
                <a:srgbClr val="000000"/>
              </a:solidFill>
              <a:latin typeface="Courier Prime Bold"/>
              <a:ea typeface="Courier Prime Bold"/>
              <a:cs typeface="Courier Prime Bold"/>
            </a:endParaRPr>
          </a:p>
          <a:p>
            <a:pPr>
              <a:lnSpc>
                <a:spcPts val="2237"/>
              </a:lnSpc>
            </a:pPr>
            <a:r>
              <a:rPr lang="en-US" sz="3600" b="1" dirty="0" smtClean="0">
                <a:solidFill>
                  <a:srgbClr val="000000"/>
                </a:solidFill>
                <a:latin typeface="Courier Prime Bold"/>
                <a:ea typeface="Courier Prime Bold"/>
                <a:cs typeface="Courier Prime Bold"/>
              </a:rPr>
              <a:t>focus </a:t>
            </a:r>
            <a:r>
              <a:rPr lang="en-US" sz="3600" b="1" dirty="0">
                <a:solidFill>
                  <a:srgbClr val="000000"/>
                </a:solidFill>
                <a:latin typeface="Courier Prime Bold"/>
                <a:ea typeface="Courier Prime Bold"/>
                <a:cs typeface="Courier Prime Bold"/>
              </a:rPr>
              <a:t>on something that is </a:t>
            </a:r>
            <a:r>
              <a:rPr lang="en-US" sz="3600" b="1" dirty="0" smtClean="0">
                <a:solidFill>
                  <a:srgbClr val="000000"/>
                </a:solidFill>
                <a:latin typeface="Courier Prime Bold"/>
                <a:ea typeface="Courier Prime Bold"/>
                <a:cs typeface="Courier Prime Bold"/>
              </a:rPr>
              <a:t>well-</a:t>
            </a:r>
          </a:p>
          <a:p>
            <a:pPr>
              <a:lnSpc>
                <a:spcPts val="2237"/>
              </a:lnSpc>
            </a:pPr>
            <a:endParaRPr lang="en-US" sz="3600" b="1" dirty="0">
              <a:solidFill>
                <a:srgbClr val="000000"/>
              </a:solidFill>
              <a:latin typeface="Courier Prime Bold"/>
              <a:ea typeface="Courier Prime Bold"/>
              <a:cs typeface="Courier Prime Bold"/>
            </a:endParaRPr>
          </a:p>
          <a:p>
            <a:pPr>
              <a:lnSpc>
                <a:spcPts val="2237"/>
              </a:lnSpc>
            </a:pPr>
            <a:r>
              <a:rPr lang="en-US" sz="3600" b="1" dirty="0" smtClean="0">
                <a:solidFill>
                  <a:srgbClr val="000000"/>
                </a:solidFill>
                <a:latin typeface="Courier Prime Bold"/>
                <a:ea typeface="Courier Prime Bold"/>
                <a:cs typeface="Courier Prime Bold"/>
              </a:rPr>
              <a:t>known</a:t>
            </a:r>
            <a:r>
              <a:rPr lang="en-US" sz="3600" b="1" dirty="0">
                <a:solidFill>
                  <a:srgbClr val="000000"/>
                </a:solidFill>
                <a:latin typeface="Courier Prime Bold"/>
                <a:ea typeface="Courier Prime Bold"/>
                <a:cs typeface="Courier Prime Bold"/>
              </a:rPr>
              <a:t>, general information. It </a:t>
            </a:r>
            <a:endParaRPr lang="en-US" sz="3600" b="1" dirty="0" smtClean="0">
              <a:solidFill>
                <a:srgbClr val="000000"/>
              </a:solidFill>
              <a:latin typeface="Courier Prime Bold"/>
              <a:ea typeface="Courier Prime Bold"/>
              <a:cs typeface="Courier Prime Bold"/>
            </a:endParaRPr>
          </a:p>
          <a:p>
            <a:pPr>
              <a:lnSpc>
                <a:spcPts val="2237"/>
              </a:lnSpc>
            </a:pPr>
            <a:endParaRPr lang="en-US" sz="3600" b="1" dirty="0">
              <a:solidFill>
                <a:srgbClr val="000000"/>
              </a:solidFill>
              <a:latin typeface="Courier Prime Bold"/>
              <a:ea typeface="Courier Prime Bold"/>
              <a:cs typeface="Courier Prime Bold"/>
            </a:endParaRPr>
          </a:p>
          <a:p>
            <a:pPr>
              <a:lnSpc>
                <a:spcPts val="2237"/>
              </a:lnSpc>
            </a:pPr>
            <a:r>
              <a:rPr lang="en-US" sz="3600" b="1" dirty="0" smtClean="0">
                <a:solidFill>
                  <a:srgbClr val="000000"/>
                </a:solidFill>
                <a:latin typeface="Courier Prime Bold"/>
                <a:ea typeface="Courier Prime Bold"/>
                <a:cs typeface="Courier Prime Bold"/>
              </a:rPr>
              <a:t>should </a:t>
            </a:r>
            <a:r>
              <a:rPr lang="en-US" sz="3600" b="1" dirty="0">
                <a:solidFill>
                  <a:srgbClr val="000000"/>
                </a:solidFill>
                <a:latin typeface="Courier Prime Bold"/>
                <a:ea typeface="Courier Prime Bold"/>
                <a:cs typeface="Courier Prime Bold"/>
              </a:rPr>
              <a:t>focus on a particular fact </a:t>
            </a:r>
            <a:endParaRPr lang="en-US" sz="3600" b="1" dirty="0" smtClean="0">
              <a:solidFill>
                <a:srgbClr val="000000"/>
              </a:solidFill>
              <a:latin typeface="Courier Prime Bold"/>
              <a:ea typeface="Courier Prime Bold"/>
              <a:cs typeface="Courier Prime Bold"/>
            </a:endParaRPr>
          </a:p>
          <a:p>
            <a:pPr>
              <a:lnSpc>
                <a:spcPts val="2237"/>
              </a:lnSpc>
            </a:pPr>
            <a:endParaRPr lang="en-US" sz="3600" b="1" dirty="0">
              <a:solidFill>
                <a:srgbClr val="000000"/>
              </a:solidFill>
              <a:latin typeface="Courier Prime Bold"/>
              <a:ea typeface="Courier Prime Bold"/>
              <a:cs typeface="Courier Prime Bold"/>
            </a:endParaRPr>
          </a:p>
          <a:p>
            <a:pPr>
              <a:lnSpc>
                <a:spcPts val="2237"/>
              </a:lnSpc>
            </a:pPr>
            <a:r>
              <a:rPr lang="en-US" sz="3600" b="1" dirty="0" smtClean="0">
                <a:solidFill>
                  <a:srgbClr val="000000"/>
                </a:solidFill>
                <a:latin typeface="Courier Prime Bold"/>
                <a:ea typeface="Courier Prime Bold"/>
                <a:cs typeface="Courier Prime Bold"/>
              </a:rPr>
              <a:t>that </a:t>
            </a:r>
            <a:r>
              <a:rPr lang="en-US" sz="3600" b="1" dirty="0">
                <a:solidFill>
                  <a:srgbClr val="000000"/>
                </a:solidFill>
                <a:latin typeface="Courier Prime Bold"/>
                <a:ea typeface="Courier Prime Bold"/>
                <a:cs typeface="Courier Prime Bold"/>
              </a:rPr>
              <a:t>is not </a:t>
            </a:r>
            <a:r>
              <a:rPr lang="en-US" sz="3600" b="1" dirty="0" smtClean="0">
                <a:solidFill>
                  <a:srgbClr val="000000"/>
                </a:solidFill>
                <a:latin typeface="Courier Prime Bold"/>
                <a:ea typeface="Courier Prime Bold"/>
                <a:cs typeface="Courier Prime Bold"/>
              </a:rPr>
              <a:t>known </a:t>
            </a:r>
            <a:r>
              <a:rPr lang="en-US" sz="3600" b="1" dirty="0">
                <a:solidFill>
                  <a:srgbClr val="000000"/>
                </a:solidFill>
                <a:latin typeface="Courier Prime Bold"/>
                <a:ea typeface="Courier Prime Bold"/>
                <a:cs typeface="Courier Prime Bold"/>
              </a:rPr>
              <a:t>by </a:t>
            </a:r>
            <a:endParaRPr lang="en-US" sz="3600" b="1" dirty="0" smtClean="0">
              <a:solidFill>
                <a:srgbClr val="000000"/>
              </a:solidFill>
              <a:latin typeface="Courier Prime Bold"/>
              <a:ea typeface="Courier Prime Bold"/>
              <a:cs typeface="Courier Prime Bold"/>
            </a:endParaRPr>
          </a:p>
          <a:p>
            <a:pPr>
              <a:lnSpc>
                <a:spcPts val="2237"/>
              </a:lnSpc>
            </a:pPr>
            <a:endParaRPr lang="en-US" sz="3600" b="1" dirty="0">
              <a:solidFill>
                <a:srgbClr val="000000"/>
              </a:solidFill>
              <a:latin typeface="Courier Prime Bold"/>
              <a:ea typeface="Courier Prime Bold"/>
              <a:cs typeface="Courier Prime Bold"/>
            </a:endParaRPr>
          </a:p>
          <a:p>
            <a:pPr>
              <a:lnSpc>
                <a:spcPts val="2237"/>
              </a:lnSpc>
            </a:pPr>
            <a:r>
              <a:rPr lang="en-US" sz="3600" b="1" dirty="0" smtClean="0">
                <a:solidFill>
                  <a:srgbClr val="000000"/>
                </a:solidFill>
                <a:latin typeface="Courier Prime Bold"/>
                <a:ea typeface="Courier Prime Bold"/>
                <a:cs typeface="Courier Prime Bold"/>
              </a:rPr>
              <a:t>the </a:t>
            </a:r>
            <a:r>
              <a:rPr lang="en-US" sz="3600" b="1" dirty="0">
                <a:solidFill>
                  <a:srgbClr val="000000"/>
                </a:solidFill>
                <a:latin typeface="Courier Prime Bold"/>
                <a:ea typeface="Courier Prime Bold"/>
                <a:cs typeface="Courier Prime Bold"/>
              </a:rPr>
              <a:t>general public</a:t>
            </a:r>
            <a:r>
              <a:rPr lang="en-US" sz="3600" b="1" dirty="0" smtClean="0">
                <a:solidFill>
                  <a:srgbClr val="000000"/>
                </a:solidFill>
                <a:latin typeface="Courier Prime Bold"/>
                <a:ea typeface="Courier Prime Bold"/>
                <a:cs typeface="Courier Prime Bold"/>
              </a:rPr>
              <a:t>”</a:t>
            </a:r>
            <a:endParaRPr lang="es-ES" sz="3600" b="1" dirty="0">
              <a:solidFill>
                <a:srgbClr val="000000"/>
              </a:solidFill>
              <a:latin typeface="Courier Prime Bold"/>
              <a:ea typeface="Courier Prime Bold"/>
              <a:cs typeface="Courier Prime Bold"/>
            </a:endParaRPr>
          </a:p>
        </p:txBody>
      </p:sp>
      <p:sp>
        <p:nvSpPr>
          <p:cNvPr id="42" name="Freeform 3"/>
          <p:cNvSpPr/>
          <p:nvPr/>
        </p:nvSpPr>
        <p:spPr>
          <a:xfrm rot="5400000">
            <a:off x="14963501" y="74135"/>
            <a:ext cx="3447265" cy="3201733"/>
          </a:xfrm>
          <a:custGeom>
            <a:avLst/>
            <a:gdLst/>
            <a:ahLst/>
            <a:cxnLst/>
            <a:rect l="l" t="t" r="r" b="b"/>
            <a:pathLst>
              <a:path w="5387627" h="4114800">
                <a:moveTo>
                  <a:pt x="0" y="0"/>
                </a:moveTo>
                <a:lnTo>
                  <a:pt x="5387627" y="0"/>
                </a:lnTo>
                <a:lnTo>
                  <a:pt x="5387627" y="4114800"/>
                </a:lnTo>
                <a:lnTo>
                  <a:pt x="0" y="4114800"/>
                </a:lnTo>
                <a:lnTo>
                  <a:pt x="0" y="0"/>
                </a:lnTo>
                <a:close/>
              </a:path>
            </a:pathLst>
          </a:custGeom>
          <a:blipFill>
            <a:blip r:embed="rId8">
              <a:extLst>
                <a:ext uri="{96DAC541-7B7A-43D3-8B79-37D633B846F1}">
                  <asvg:svgBlip xmlns="" xmlns:asvg="http://schemas.microsoft.com/office/drawing/2016/SVG/main" r:embed="rId4"/>
                </a:ext>
              </a:extLst>
            </a:blip>
            <a:stretch>
              <a:fillRect/>
            </a:stretch>
          </a:blipFill>
        </p:spPr>
      </p:sp>
      <p:grpSp>
        <p:nvGrpSpPr>
          <p:cNvPr id="43" name="Group 2"/>
          <p:cNvGrpSpPr/>
          <p:nvPr/>
        </p:nvGrpSpPr>
        <p:grpSpPr>
          <a:xfrm>
            <a:off x="528019" y="3755043"/>
            <a:ext cx="6177582" cy="2819120"/>
            <a:chOff x="0" y="0"/>
            <a:chExt cx="812800" cy="211610"/>
          </a:xfrm>
        </p:grpSpPr>
        <p:sp>
          <p:nvSpPr>
            <p:cNvPr id="44" name="Freeform 3"/>
            <p:cNvSpPr/>
            <p:nvPr/>
          </p:nvSpPr>
          <p:spPr>
            <a:xfrm>
              <a:off x="0" y="0"/>
              <a:ext cx="812800" cy="211610"/>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45"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Rectángulo 45"/>
          <p:cNvSpPr/>
          <p:nvPr/>
        </p:nvSpPr>
        <p:spPr>
          <a:xfrm>
            <a:off x="909180" y="4255909"/>
            <a:ext cx="5720220" cy="2067233"/>
          </a:xfrm>
          <a:prstGeom prst="rect">
            <a:avLst/>
          </a:prstGeom>
        </p:spPr>
        <p:txBody>
          <a:bodyPr wrap="square">
            <a:spAutoFit/>
          </a:bodyPr>
          <a:lstStyle/>
          <a:p>
            <a:pPr>
              <a:lnSpc>
                <a:spcPts val="2237"/>
              </a:lnSpc>
            </a:pPr>
            <a:r>
              <a:rPr lang="en-US" sz="4400" b="1" dirty="0">
                <a:solidFill>
                  <a:srgbClr val="000000"/>
                </a:solidFill>
                <a:latin typeface="Courier Prime Bold"/>
                <a:ea typeface="Courier Prime Bold"/>
                <a:cs typeface="Courier Prime Bold"/>
              </a:rPr>
              <a:t>The problem of </a:t>
            </a:r>
            <a:endParaRPr lang="en-US" sz="4400" b="1" dirty="0" smtClean="0">
              <a:solidFill>
                <a:srgbClr val="000000"/>
              </a:solidFill>
              <a:latin typeface="Courier Prime Bold"/>
              <a:ea typeface="Courier Prime Bold"/>
              <a:cs typeface="Courier Prime Bold"/>
            </a:endParaRPr>
          </a:p>
          <a:p>
            <a:pPr>
              <a:lnSpc>
                <a:spcPts val="2237"/>
              </a:lnSpc>
            </a:pPr>
            <a:endParaRPr lang="en-US" sz="4400" b="1" dirty="0">
              <a:solidFill>
                <a:srgbClr val="000000"/>
              </a:solidFill>
              <a:latin typeface="Courier Prime Bold"/>
              <a:ea typeface="Courier Prime Bold"/>
              <a:cs typeface="Courier Prime Bold"/>
            </a:endParaRPr>
          </a:p>
          <a:p>
            <a:pPr>
              <a:lnSpc>
                <a:spcPts val="2237"/>
              </a:lnSpc>
            </a:pPr>
            <a:r>
              <a:rPr lang="en-US" sz="4400" b="1" dirty="0" smtClean="0">
                <a:solidFill>
                  <a:srgbClr val="000000"/>
                </a:solidFill>
                <a:latin typeface="Courier Prime Bold"/>
                <a:ea typeface="Courier Prime Bold"/>
                <a:cs typeface="Courier Prime Bold"/>
              </a:rPr>
              <a:t>common </a:t>
            </a:r>
            <a:r>
              <a:rPr lang="en-US" sz="4400" b="1" dirty="0">
                <a:solidFill>
                  <a:srgbClr val="000000"/>
                </a:solidFill>
                <a:latin typeface="Courier Prime Bold"/>
                <a:ea typeface="Courier Prime Bold"/>
                <a:cs typeface="Courier Prime Bold"/>
              </a:rPr>
              <a:t>knowledge </a:t>
            </a:r>
            <a:endParaRPr lang="en-US" sz="4400" b="1" dirty="0" smtClean="0">
              <a:solidFill>
                <a:srgbClr val="000000"/>
              </a:solidFill>
              <a:latin typeface="Courier Prime Bold"/>
              <a:ea typeface="Courier Prime Bold"/>
              <a:cs typeface="Courier Prime Bold"/>
            </a:endParaRPr>
          </a:p>
          <a:p>
            <a:pPr>
              <a:lnSpc>
                <a:spcPts val="2237"/>
              </a:lnSpc>
            </a:pPr>
            <a:endParaRPr lang="en-US" sz="4400" b="1" dirty="0">
              <a:solidFill>
                <a:srgbClr val="000000"/>
              </a:solidFill>
              <a:latin typeface="Courier Prime Bold"/>
              <a:ea typeface="Courier Prime Bold"/>
              <a:cs typeface="Courier Prime Bold"/>
            </a:endParaRPr>
          </a:p>
          <a:p>
            <a:pPr>
              <a:lnSpc>
                <a:spcPts val="2237"/>
              </a:lnSpc>
            </a:pPr>
            <a:r>
              <a:rPr lang="en-US" sz="4400" b="1" dirty="0" smtClean="0">
                <a:solidFill>
                  <a:srgbClr val="000000"/>
                </a:solidFill>
                <a:latin typeface="Courier Prime Bold"/>
                <a:ea typeface="Courier Prime Bold"/>
                <a:cs typeface="Courier Prime Bold"/>
              </a:rPr>
              <a:t>as </a:t>
            </a:r>
            <a:r>
              <a:rPr lang="en-US" sz="4400" b="1" dirty="0">
                <a:solidFill>
                  <a:srgbClr val="000000"/>
                </a:solidFill>
                <a:latin typeface="Courier Prime Bold"/>
                <a:ea typeface="Courier Prime Bold"/>
                <a:cs typeface="Courier Prime Bold"/>
              </a:rPr>
              <a:t>the core of </a:t>
            </a:r>
            <a:endParaRPr lang="en-US" sz="4400" b="1" dirty="0" smtClean="0">
              <a:solidFill>
                <a:srgbClr val="000000"/>
              </a:solidFill>
              <a:latin typeface="Courier Prime Bold"/>
              <a:ea typeface="Courier Prime Bold"/>
              <a:cs typeface="Courier Prime Bold"/>
            </a:endParaRPr>
          </a:p>
          <a:p>
            <a:pPr>
              <a:lnSpc>
                <a:spcPts val="2237"/>
              </a:lnSpc>
            </a:pPr>
            <a:endParaRPr lang="en-US" sz="4400" b="1" dirty="0">
              <a:solidFill>
                <a:srgbClr val="000000"/>
              </a:solidFill>
              <a:latin typeface="Courier Prime Bold"/>
              <a:ea typeface="Courier Prime Bold"/>
              <a:cs typeface="Courier Prime Bold"/>
            </a:endParaRPr>
          </a:p>
          <a:p>
            <a:pPr>
              <a:lnSpc>
                <a:spcPts val="2237"/>
              </a:lnSpc>
            </a:pPr>
            <a:r>
              <a:rPr lang="en-US" sz="4400" b="1" dirty="0" smtClean="0">
                <a:solidFill>
                  <a:srgbClr val="000000"/>
                </a:solidFill>
                <a:latin typeface="Courier Prime Bold"/>
                <a:ea typeface="Courier Prime Bold"/>
                <a:cs typeface="Courier Prime Bold"/>
              </a:rPr>
              <a:t>the text </a:t>
            </a:r>
            <a:endParaRPr lang="es-ES" sz="4400" b="1" dirty="0">
              <a:solidFill>
                <a:srgbClr val="000000"/>
              </a:solidFill>
              <a:latin typeface="Courier Prime Bold"/>
              <a:ea typeface="Courier Prime Bold"/>
              <a:cs typeface="Courier Prime Bold"/>
            </a:endParaRPr>
          </a:p>
        </p:txBody>
      </p:sp>
      <p:grpSp>
        <p:nvGrpSpPr>
          <p:cNvPr id="47" name="Group 2"/>
          <p:cNvGrpSpPr/>
          <p:nvPr/>
        </p:nvGrpSpPr>
        <p:grpSpPr>
          <a:xfrm>
            <a:off x="495595" y="7179190"/>
            <a:ext cx="6177582" cy="2645088"/>
            <a:chOff x="0" y="0"/>
            <a:chExt cx="812800" cy="211610"/>
          </a:xfrm>
        </p:grpSpPr>
        <p:sp>
          <p:nvSpPr>
            <p:cNvPr id="48" name="Freeform 3"/>
            <p:cNvSpPr/>
            <p:nvPr/>
          </p:nvSpPr>
          <p:spPr>
            <a:xfrm>
              <a:off x="0" y="0"/>
              <a:ext cx="812800" cy="211610"/>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49"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17"/>
          <p:cNvSpPr txBox="1"/>
          <p:nvPr/>
        </p:nvSpPr>
        <p:spPr>
          <a:xfrm>
            <a:off x="1150626" y="8027763"/>
            <a:ext cx="6584889" cy="1692771"/>
          </a:xfrm>
          <a:prstGeom prst="rect">
            <a:avLst/>
          </a:prstGeom>
        </p:spPr>
        <p:txBody>
          <a:bodyPr wrap="square" lIns="0" tIns="0" rIns="0" bIns="0" rtlCol="0" anchor="t">
            <a:spAutoFit/>
          </a:bodyPr>
          <a:lstStyle/>
          <a:p>
            <a:pPr>
              <a:lnSpc>
                <a:spcPts val="2237"/>
              </a:lnSpc>
            </a:pPr>
            <a:r>
              <a:rPr lang="en-US" sz="4400" b="1" dirty="0" smtClean="0">
                <a:solidFill>
                  <a:srgbClr val="000000"/>
                </a:solidFill>
                <a:latin typeface="Courier Prime Bold"/>
                <a:ea typeface="Courier Prime Bold"/>
                <a:cs typeface="Courier Prime Bold"/>
              </a:rPr>
              <a:t>Obtaining </a:t>
            </a:r>
            <a:r>
              <a:rPr lang="en-US" sz="4400" b="1" dirty="0">
                <a:solidFill>
                  <a:srgbClr val="000000"/>
                </a:solidFill>
                <a:latin typeface="Courier Prime Bold"/>
                <a:ea typeface="Courier Prime Bold"/>
                <a:cs typeface="Courier Prime Bold"/>
              </a:rPr>
              <a:t>good </a:t>
            </a:r>
            <a:endParaRPr lang="en-US" sz="4400" b="1" dirty="0" smtClean="0">
              <a:solidFill>
                <a:srgbClr val="000000"/>
              </a:solidFill>
              <a:latin typeface="Courier Prime Bold"/>
              <a:ea typeface="Courier Prime Bold"/>
              <a:cs typeface="Courier Prime Bold"/>
            </a:endParaRPr>
          </a:p>
          <a:p>
            <a:pPr>
              <a:lnSpc>
                <a:spcPts val="2237"/>
              </a:lnSpc>
            </a:pPr>
            <a:endParaRPr lang="en-US" sz="4400" b="1" dirty="0">
              <a:solidFill>
                <a:srgbClr val="000000"/>
              </a:solidFill>
              <a:latin typeface="Courier Prime Bold"/>
              <a:ea typeface="Courier Prime Bold"/>
              <a:cs typeface="Courier Prime Bold"/>
            </a:endParaRPr>
          </a:p>
          <a:p>
            <a:pPr>
              <a:lnSpc>
                <a:spcPts val="2237"/>
              </a:lnSpc>
            </a:pPr>
            <a:endParaRPr lang="en-US" sz="4400" b="1" dirty="0" smtClean="0">
              <a:solidFill>
                <a:srgbClr val="000000"/>
              </a:solidFill>
              <a:latin typeface="Courier Prime Bold"/>
              <a:ea typeface="Courier Prime Bold"/>
              <a:cs typeface="Courier Prime Bold"/>
            </a:endParaRPr>
          </a:p>
          <a:p>
            <a:pPr>
              <a:lnSpc>
                <a:spcPts val="2237"/>
              </a:lnSpc>
            </a:pPr>
            <a:r>
              <a:rPr lang="en-US" sz="4400" b="1" dirty="0" smtClean="0">
                <a:solidFill>
                  <a:srgbClr val="000000"/>
                </a:solidFill>
                <a:latin typeface="Courier Prime Bold"/>
                <a:ea typeface="Courier Prime Bold"/>
                <a:cs typeface="Courier Prime Bold"/>
              </a:rPr>
              <a:t>distractors </a:t>
            </a:r>
          </a:p>
          <a:p>
            <a:pPr>
              <a:lnSpc>
                <a:spcPts val="2237"/>
              </a:lnSpc>
            </a:pPr>
            <a:endParaRPr lang="en-US" sz="2015" b="1" dirty="0">
              <a:solidFill>
                <a:srgbClr val="000000"/>
              </a:solidFill>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2015" b="1" i="0" u="none" strike="noStrike" kern="1200" cap="none" spc="0" normalizeH="0" baseline="0" noProof="0" dirty="0">
              <a:ln>
                <a:noFill/>
              </a:ln>
              <a:solidFill>
                <a:srgbClr val="000000"/>
              </a:solidFill>
              <a:effectLst/>
              <a:uLnTx/>
              <a:uFillTx/>
              <a:latin typeface="Courier Prime Bold"/>
              <a:ea typeface="Courier Prime Bold"/>
              <a:cs typeface="Courier Prime Bold"/>
              <a:sym typeface="Courier Prime Bold"/>
            </a:endParaRPr>
          </a:p>
        </p:txBody>
      </p:sp>
    </p:spTree>
    <p:extLst>
      <p:ext uri="{BB962C8B-B14F-4D97-AF65-F5344CB8AC3E}">
        <p14:creationId xmlns:p14="http://schemas.microsoft.com/office/powerpoint/2010/main" val="207258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2" name="Group 2"/>
          <p:cNvGrpSpPr/>
          <p:nvPr/>
        </p:nvGrpSpPr>
        <p:grpSpPr>
          <a:xfrm>
            <a:off x="1143000" y="6296467"/>
            <a:ext cx="9677400" cy="2428433"/>
            <a:chOff x="0" y="0"/>
            <a:chExt cx="812800" cy="211610"/>
          </a:xfrm>
        </p:grpSpPr>
        <p:sp>
          <p:nvSpPr>
            <p:cNvPr id="3" name="Freeform 3"/>
            <p:cNvSpPr/>
            <p:nvPr/>
          </p:nvSpPr>
          <p:spPr>
            <a:xfrm>
              <a:off x="0" y="0"/>
              <a:ext cx="812800" cy="211610"/>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4"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143000" y="4923092"/>
            <a:ext cx="9296400" cy="1154758"/>
          </a:xfrm>
          <a:custGeom>
            <a:avLst/>
            <a:gdLst/>
            <a:ahLst/>
            <a:cxnLst/>
            <a:rect l="l" t="t" r="r" b="b"/>
            <a:pathLst>
              <a:path w="6378737" h="1009000">
                <a:moveTo>
                  <a:pt x="0" y="0"/>
                </a:moveTo>
                <a:lnTo>
                  <a:pt x="6378738" y="0"/>
                </a:lnTo>
                <a:lnTo>
                  <a:pt x="6378738" y="1009000"/>
                </a:lnTo>
                <a:lnTo>
                  <a:pt x="0" y="1009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1143000" y="365528"/>
            <a:ext cx="16459200" cy="4281709"/>
            <a:chOff x="0" y="0"/>
            <a:chExt cx="812800" cy="466309"/>
          </a:xfrm>
        </p:grpSpPr>
        <p:sp>
          <p:nvSpPr>
            <p:cNvPr id="7" name="Freeform 7"/>
            <p:cNvSpPr/>
            <p:nvPr/>
          </p:nvSpPr>
          <p:spPr>
            <a:xfrm>
              <a:off x="0" y="0"/>
              <a:ext cx="812800" cy="466309"/>
            </a:xfrm>
            <a:custGeom>
              <a:avLst/>
              <a:gdLst/>
              <a:ahLst/>
              <a:cxnLst/>
              <a:rect l="l" t="t" r="r" b="b"/>
              <a:pathLst>
                <a:path w="812800" h="466309">
                  <a:moveTo>
                    <a:pt x="0" y="0"/>
                  </a:moveTo>
                  <a:lnTo>
                    <a:pt x="812800" y="0"/>
                  </a:lnTo>
                  <a:lnTo>
                    <a:pt x="812800" y="466309"/>
                  </a:lnTo>
                  <a:lnTo>
                    <a:pt x="0" y="466309"/>
                  </a:lnTo>
                  <a:close/>
                </a:path>
              </a:pathLst>
            </a:custGeom>
            <a:solidFill>
              <a:srgbClr val="FFFFFF"/>
            </a:solidFill>
          </p:spPr>
        </p:sp>
        <p:sp>
          <p:nvSpPr>
            <p:cNvPr id="8" name="TextBox 8"/>
            <p:cNvSpPr txBox="1"/>
            <p:nvPr/>
          </p:nvSpPr>
          <p:spPr>
            <a:xfrm>
              <a:off x="0" y="-19050"/>
              <a:ext cx="812800" cy="485359"/>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5400000">
            <a:off x="2092085" y="8891825"/>
            <a:ext cx="1024801" cy="1326603"/>
          </a:xfrm>
          <a:custGeom>
            <a:avLst/>
            <a:gdLst/>
            <a:ahLst/>
            <a:cxnLst/>
            <a:rect l="l" t="t" r="r" b="b"/>
            <a:pathLst>
              <a:path w="1024801" h="1326603">
                <a:moveTo>
                  <a:pt x="0" y="0"/>
                </a:moveTo>
                <a:lnTo>
                  <a:pt x="1024801" y="0"/>
                </a:lnTo>
                <a:lnTo>
                  <a:pt x="1024801" y="1326603"/>
                </a:lnTo>
                <a:lnTo>
                  <a:pt x="0" y="13266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a:off x="4038600" y="8991858"/>
            <a:ext cx="8229600" cy="1075669"/>
          </a:xfrm>
          <a:custGeom>
            <a:avLst/>
            <a:gdLst/>
            <a:ahLst/>
            <a:cxnLst/>
            <a:rect l="l" t="t" r="r" b="b"/>
            <a:pathLst>
              <a:path w="1312219" h="225983">
                <a:moveTo>
                  <a:pt x="79248" y="0"/>
                </a:moveTo>
                <a:lnTo>
                  <a:pt x="1232971" y="0"/>
                </a:lnTo>
                <a:cubicBezTo>
                  <a:pt x="1276738" y="0"/>
                  <a:pt x="1312219" y="35480"/>
                  <a:pt x="1312219" y="79248"/>
                </a:cubicBezTo>
                <a:lnTo>
                  <a:pt x="1312219" y="146736"/>
                </a:lnTo>
                <a:cubicBezTo>
                  <a:pt x="1312219" y="190503"/>
                  <a:pt x="1276738" y="225983"/>
                  <a:pt x="1232971" y="225983"/>
                </a:cubicBezTo>
                <a:lnTo>
                  <a:pt x="79248" y="225983"/>
                </a:lnTo>
                <a:cubicBezTo>
                  <a:pt x="35480" y="225983"/>
                  <a:pt x="0" y="190503"/>
                  <a:pt x="0" y="146736"/>
                </a:cubicBezTo>
                <a:lnTo>
                  <a:pt x="0" y="79248"/>
                </a:lnTo>
                <a:cubicBezTo>
                  <a:pt x="0" y="35480"/>
                  <a:pt x="35480" y="0"/>
                  <a:pt x="79248" y="0"/>
                </a:cubicBezTo>
                <a:close/>
              </a:path>
            </a:pathLst>
          </a:custGeom>
          <a:solidFill>
            <a:srgbClr val="EBFF72"/>
          </a:solidFill>
        </p:spPr>
      </p:sp>
      <p:sp>
        <p:nvSpPr>
          <p:cNvPr id="20" name="Rectángulo 19"/>
          <p:cNvSpPr/>
          <p:nvPr/>
        </p:nvSpPr>
        <p:spPr>
          <a:xfrm>
            <a:off x="1200149" y="475056"/>
            <a:ext cx="16164777" cy="4524315"/>
          </a:xfrm>
          <a:prstGeom prst="rect">
            <a:avLst/>
          </a:prstGeom>
        </p:spPr>
        <p:txBody>
          <a:bodyPr wrap="square">
            <a:spAutoFit/>
          </a:bodyPr>
          <a:lstStyle/>
          <a:p>
            <a:pPr algn="just">
              <a:defRPr/>
            </a:pPr>
            <a:r>
              <a:rPr lang="en-US" sz="3200" dirty="0"/>
              <a:t>Octopus Camouflage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kern="0" dirty="0" smtClean="0">
                <a:solidFill>
                  <a:prstClr val="black"/>
                </a:solidFill>
                <a:cs typeface="Arial"/>
              </a:rPr>
              <a:t>Many </a:t>
            </a:r>
            <a:r>
              <a:rPr lang="en-US" sz="3200" kern="0" dirty="0">
                <a:solidFill>
                  <a:prstClr val="black"/>
                </a:solidFill>
                <a:cs typeface="Arial"/>
              </a:rPr>
              <a:t>people are unaware of the octopus's remarkable ability to blend into its surroundings. </a:t>
            </a:r>
            <a:r>
              <a:rPr lang="en-US" sz="3200" kern="0" dirty="0" smtClean="0">
                <a:solidFill>
                  <a:prstClr val="black"/>
                </a:solidFill>
                <a:cs typeface="Arial"/>
              </a:rPr>
              <a:t>Unlike </a:t>
            </a:r>
            <a:r>
              <a:rPr lang="en-US" sz="3200" strike="sngStrike" kern="0" dirty="0" smtClean="0">
                <a:solidFill>
                  <a:prstClr val="black"/>
                </a:solidFill>
                <a:cs typeface="Arial"/>
              </a:rPr>
              <a:t>most</a:t>
            </a:r>
            <a:r>
              <a:rPr lang="en-US" sz="3200" kern="0" dirty="0" smtClean="0">
                <a:solidFill>
                  <a:prstClr val="black"/>
                </a:solidFill>
                <a:cs typeface="Arial"/>
              </a:rPr>
              <a:t> </a:t>
            </a:r>
            <a:r>
              <a:rPr lang="en-US" sz="3200" kern="0" dirty="0" smtClean="0">
                <a:solidFill>
                  <a:srgbClr val="FF0000"/>
                </a:solidFill>
                <a:cs typeface="Arial"/>
              </a:rPr>
              <a:t>other</a:t>
            </a:r>
            <a:r>
              <a:rPr lang="en-US" sz="3200" kern="0" dirty="0" smtClean="0">
                <a:solidFill>
                  <a:prstClr val="black"/>
                </a:solidFill>
                <a:cs typeface="Arial"/>
              </a:rPr>
              <a:t> sea </a:t>
            </a:r>
            <a:r>
              <a:rPr lang="en-US" sz="3200" kern="0" dirty="0">
                <a:solidFill>
                  <a:prstClr val="black"/>
                </a:solidFill>
                <a:cs typeface="Arial"/>
              </a:rPr>
              <a:t>creatures that rely on their coloring alone, the octopus can change both its skin color and texture to mimic rocks, coral, or even sand. This ability is controlled by special cells in the skin called chromatophores. In a matter of seconds, an octopus can go from being completely visible to nearly invisible, allowing it to avoid predators or ambush prey. This form of camouflage is so effective that even experienced divers sometimes have difficulty spotting octopuses in the wild.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ángulo 20"/>
          <p:cNvSpPr/>
          <p:nvPr/>
        </p:nvSpPr>
        <p:spPr>
          <a:xfrm>
            <a:off x="1200149" y="5068863"/>
            <a:ext cx="9544051" cy="584775"/>
          </a:xfrm>
          <a:prstGeom prst="rect">
            <a:avLst/>
          </a:prstGeom>
        </p:spPr>
        <p:txBody>
          <a:bodyPr wrap="square">
            <a:spAutoFit/>
          </a:bodyPr>
          <a:lstStyle/>
          <a:p>
            <a:pPr lvl="0">
              <a:defRPr/>
            </a:pPr>
            <a:r>
              <a:rPr lang="en-US" sz="3200" dirty="0" smtClean="0"/>
              <a:t>What </a:t>
            </a:r>
            <a:r>
              <a:rPr lang="en-US" sz="3200" dirty="0"/>
              <a:t>makes the octopus’s camouflage unique?</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ángulo 22"/>
          <p:cNvSpPr/>
          <p:nvPr/>
        </p:nvSpPr>
        <p:spPr>
          <a:xfrm>
            <a:off x="4453646" y="9322714"/>
            <a:ext cx="7075655" cy="535531"/>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200" b="1" i="0" u="none" strike="noStrike" kern="0" cap="none" spc="0" normalizeH="0" baseline="0" noProof="0" dirty="0">
                <a:ln>
                  <a:noFill/>
                </a:ln>
                <a:solidFill>
                  <a:prstClr val="black"/>
                </a:solidFill>
                <a:effectLst/>
                <a:uLnTx/>
                <a:uFillTx/>
                <a:latin typeface="Calibri"/>
                <a:ea typeface="+mn-ea"/>
                <a:cs typeface="Arial"/>
              </a:rPr>
              <a:t>Key:</a:t>
            </a:r>
            <a:r>
              <a:rPr kumimoji="0" lang="en-US" sz="3200" b="0" i="0" u="none" strike="noStrike" kern="0" cap="none" spc="0" normalizeH="0" baseline="0" noProof="0" dirty="0">
                <a:ln>
                  <a:noFill/>
                </a:ln>
                <a:solidFill>
                  <a:prstClr val="black"/>
                </a:solidFill>
                <a:effectLst/>
                <a:uLnTx/>
                <a:uFillTx/>
                <a:latin typeface="Calibri"/>
                <a:ea typeface="+mn-ea"/>
                <a:cs typeface="Arial"/>
              </a:rPr>
              <a:t> </a:t>
            </a:r>
          </a:p>
        </p:txBody>
      </p:sp>
      <p:sp>
        <p:nvSpPr>
          <p:cNvPr id="9" name="Rectángulo 8"/>
          <p:cNvSpPr/>
          <p:nvPr/>
        </p:nvSpPr>
        <p:spPr>
          <a:xfrm>
            <a:off x="1295400" y="6563426"/>
            <a:ext cx="9144000" cy="1865126"/>
          </a:xfrm>
          <a:prstGeom prst="rect">
            <a:avLst/>
          </a:prstGeom>
        </p:spPr>
        <p:txBody>
          <a:bodyPr>
            <a:spAutoFit/>
          </a:bodyPr>
          <a:lstStyle/>
          <a:p>
            <a:pPr lvl="0">
              <a:lnSpc>
                <a:spcPct val="90000"/>
              </a:lnSpc>
              <a:spcBef>
                <a:spcPts val="1000"/>
              </a:spcBef>
              <a:defRPr/>
            </a:pPr>
            <a:r>
              <a:rPr lang="en-US" sz="3200" kern="0" dirty="0">
                <a:solidFill>
                  <a:prstClr val="black"/>
                </a:solidFill>
                <a:cs typeface="Arial"/>
              </a:rPr>
              <a:t>A) It changes both color and texture.</a:t>
            </a:r>
            <a:br>
              <a:rPr lang="en-US" sz="3200" kern="0" dirty="0">
                <a:solidFill>
                  <a:prstClr val="black"/>
                </a:solidFill>
                <a:cs typeface="Arial"/>
              </a:rPr>
            </a:br>
            <a:r>
              <a:rPr lang="en-US" sz="3200" kern="0" dirty="0">
                <a:solidFill>
                  <a:prstClr val="black"/>
                </a:solidFill>
                <a:cs typeface="Arial"/>
              </a:rPr>
              <a:t>B) Its </a:t>
            </a:r>
            <a:r>
              <a:rPr lang="en-US" sz="3200" strike="sngStrike" kern="0" dirty="0">
                <a:solidFill>
                  <a:prstClr val="black"/>
                </a:solidFill>
                <a:cs typeface="Arial"/>
              </a:rPr>
              <a:t>texture</a:t>
            </a:r>
            <a:r>
              <a:rPr lang="en-US" sz="3200" kern="0" dirty="0">
                <a:solidFill>
                  <a:prstClr val="black"/>
                </a:solidFill>
                <a:cs typeface="Arial"/>
              </a:rPr>
              <a:t> </a:t>
            </a:r>
            <a:r>
              <a:rPr lang="en-US" sz="3200" kern="0" dirty="0">
                <a:solidFill>
                  <a:srgbClr val="FF0000"/>
                </a:solidFill>
                <a:cs typeface="Arial"/>
              </a:rPr>
              <a:t>color</a:t>
            </a:r>
            <a:r>
              <a:rPr lang="en-US" sz="3200" kern="0" dirty="0">
                <a:solidFill>
                  <a:prstClr val="black"/>
                </a:solidFill>
                <a:cs typeface="Arial"/>
              </a:rPr>
              <a:t> can resemble rocks or sand.</a:t>
            </a:r>
            <a:br>
              <a:rPr lang="en-US" sz="3200" kern="0" dirty="0">
                <a:solidFill>
                  <a:prstClr val="black"/>
                </a:solidFill>
                <a:cs typeface="Arial"/>
              </a:rPr>
            </a:br>
            <a:r>
              <a:rPr lang="en-US" sz="3200" kern="0" dirty="0">
                <a:solidFill>
                  <a:prstClr val="black"/>
                </a:solidFill>
                <a:cs typeface="Arial"/>
              </a:rPr>
              <a:t>C) It changes color, but not texture.</a:t>
            </a:r>
            <a:br>
              <a:rPr lang="en-US" sz="3200" kern="0" dirty="0">
                <a:solidFill>
                  <a:prstClr val="black"/>
                </a:solidFill>
                <a:cs typeface="Arial"/>
              </a:rPr>
            </a:br>
            <a:r>
              <a:rPr lang="en-US" sz="3200" kern="0" dirty="0">
                <a:solidFill>
                  <a:prstClr val="black"/>
                </a:solidFill>
                <a:cs typeface="Arial"/>
              </a:rPr>
              <a:t>D) Its camouflage helps it ambush prey.</a:t>
            </a:r>
          </a:p>
        </p:txBody>
      </p:sp>
      <p:sp>
        <p:nvSpPr>
          <p:cNvPr id="11" name="Rectángulo 10"/>
          <p:cNvSpPr/>
          <p:nvPr/>
        </p:nvSpPr>
        <p:spPr>
          <a:xfrm>
            <a:off x="5574151" y="9240171"/>
            <a:ext cx="7007662" cy="584775"/>
          </a:xfrm>
          <a:prstGeom prst="rect">
            <a:avLst/>
          </a:prstGeom>
        </p:spPr>
        <p:txBody>
          <a:bodyPr wrap="square">
            <a:spAutoFit/>
          </a:bodyPr>
          <a:lstStyle/>
          <a:p>
            <a:pPr>
              <a:defRPr/>
            </a:pPr>
            <a:r>
              <a:rPr lang="en-US" sz="3200" dirty="0"/>
              <a:t>A) It changes both color and texture</a:t>
            </a:r>
            <a:r>
              <a:rPr lang="en-US" dirty="0"/>
              <a:t>.</a:t>
            </a:r>
          </a:p>
        </p:txBody>
      </p:sp>
      <p:sp>
        <p:nvSpPr>
          <p:cNvPr id="16" name="Freeform 14"/>
          <p:cNvSpPr/>
          <p:nvPr/>
        </p:nvSpPr>
        <p:spPr>
          <a:xfrm flipH="1">
            <a:off x="16306800" y="8724900"/>
            <a:ext cx="1981200" cy="1562100"/>
          </a:xfrm>
          <a:custGeom>
            <a:avLst/>
            <a:gdLst/>
            <a:ahLst/>
            <a:cxnLst/>
            <a:rect l="l" t="t" r="r" b="b"/>
            <a:pathLst>
              <a:path w="4217368" h="3743226">
                <a:moveTo>
                  <a:pt x="0" y="0"/>
                </a:moveTo>
                <a:lnTo>
                  <a:pt x="4217368" y="0"/>
                </a:lnTo>
                <a:lnTo>
                  <a:pt x="4217368" y="3743226"/>
                </a:lnTo>
                <a:lnTo>
                  <a:pt x="0" y="3743226"/>
                </a:lnTo>
                <a:lnTo>
                  <a:pt x="0" y="0"/>
                </a:lnTo>
                <a:close/>
              </a:path>
            </a:pathLst>
          </a:custGeom>
          <a:blipFill>
            <a:blip r:embed="rId6"/>
            <a:stretch>
              <a:fillRect/>
            </a:stretch>
          </a:blipFill>
        </p:spPr>
      </p:sp>
      <p:pic>
        <p:nvPicPr>
          <p:cNvPr id="14" name="Imagen 13"/>
          <p:cNvPicPr>
            <a:picLocks noChangeAspect="1"/>
          </p:cNvPicPr>
          <p:nvPr/>
        </p:nvPicPr>
        <p:blipFill>
          <a:blip r:embed="rId7"/>
          <a:stretch>
            <a:fillRect/>
          </a:stretch>
        </p:blipFill>
        <p:spPr>
          <a:xfrm>
            <a:off x="16835690" y="4050926"/>
            <a:ext cx="841076" cy="862369"/>
          </a:xfrm>
          <a:prstGeom prst="rect">
            <a:avLst/>
          </a:prstGeom>
        </p:spPr>
      </p:pic>
      <p:pic>
        <p:nvPicPr>
          <p:cNvPr id="17" name="Imagen 16"/>
          <p:cNvPicPr>
            <a:picLocks noChangeAspect="1"/>
          </p:cNvPicPr>
          <p:nvPr/>
        </p:nvPicPr>
        <p:blipFill>
          <a:blip r:embed="rId7"/>
          <a:stretch>
            <a:fillRect/>
          </a:stretch>
        </p:blipFill>
        <p:spPr>
          <a:xfrm>
            <a:off x="10110174" y="8093646"/>
            <a:ext cx="862626" cy="884465"/>
          </a:xfrm>
          <a:prstGeom prst="rect">
            <a:avLst/>
          </a:prstGeom>
        </p:spPr>
      </p:pic>
    </p:spTree>
    <p:extLst>
      <p:ext uri="{BB962C8B-B14F-4D97-AF65-F5344CB8AC3E}">
        <p14:creationId xmlns:p14="http://schemas.microsoft.com/office/powerpoint/2010/main" val="2651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5" name="AutoShape 5"/>
          <p:cNvSpPr/>
          <p:nvPr/>
        </p:nvSpPr>
        <p:spPr>
          <a:xfrm flipV="1">
            <a:off x="-457200" y="9930946"/>
            <a:ext cx="19202400" cy="1"/>
          </a:xfrm>
          <a:prstGeom prst="line">
            <a:avLst/>
          </a:prstGeom>
          <a:ln w="19050" cap="flat">
            <a:solidFill>
              <a:srgbClr val="000000"/>
            </a:solidFill>
            <a:prstDash val="solid"/>
            <a:headEnd type="none" w="sm" len="sm"/>
            <a:tailEnd type="none" w="sm" len="sm"/>
          </a:ln>
        </p:spPr>
      </p:sp>
      <p:sp>
        <p:nvSpPr>
          <p:cNvPr id="7" name="Rectángulo 6"/>
          <p:cNvSpPr/>
          <p:nvPr/>
        </p:nvSpPr>
        <p:spPr>
          <a:xfrm>
            <a:off x="685800" y="321052"/>
            <a:ext cx="16078200" cy="944874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8" name="Group 11"/>
          <p:cNvGrpSpPr/>
          <p:nvPr/>
        </p:nvGrpSpPr>
        <p:grpSpPr>
          <a:xfrm>
            <a:off x="685800" y="647700"/>
            <a:ext cx="7542240" cy="968643"/>
            <a:chOff x="0" y="0"/>
            <a:chExt cx="1986434" cy="255116"/>
          </a:xfrm>
        </p:grpSpPr>
        <p:sp>
          <p:nvSpPr>
            <p:cNvPr id="9"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0"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ángulo 10"/>
          <p:cNvSpPr/>
          <p:nvPr/>
        </p:nvSpPr>
        <p:spPr>
          <a:xfrm>
            <a:off x="712760" y="772690"/>
            <a:ext cx="16356039" cy="1077218"/>
          </a:xfrm>
          <a:prstGeom prst="rect">
            <a:avLst/>
          </a:prstGeom>
        </p:spPr>
        <p:txBody>
          <a:bodyPr wrap="square">
            <a:spAutoFit/>
          </a:bodyPr>
          <a:lstStyle/>
          <a:p>
            <a:pPr lvl="0" algn="just">
              <a:defRPr/>
            </a:pPr>
            <a:r>
              <a:rPr lang="en-US" sz="3200" dirty="0"/>
              <a:t>Taking into consideration all the information that I have previously given you in this conversation, I would like you to act as an accurate and experienced item </a:t>
            </a:r>
            <a:r>
              <a:rPr lang="en-US" sz="3200" dirty="0" smtClean="0"/>
              <a:t>writer</a:t>
            </a:r>
            <a:r>
              <a:rPr lang="en-US" sz="3200" dirty="0">
                <a:latin typeface="Calibri"/>
              </a:rPr>
              <a:t>,</a:t>
            </a:r>
            <a:endParaRPr kumimoji="0" lang="en-US" sz="3200" b="0" i="0" u="none" strike="noStrike" kern="1200" cap="none" spc="0" normalizeH="0" baseline="0" noProof="0" dirty="0">
              <a:ln>
                <a:noFill/>
              </a:ln>
              <a:effectLst/>
              <a:uLnTx/>
              <a:uFillTx/>
              <a:latin typeface="Calibri"/>
              <a:ea typeface="+mn-ea"/>
              <a:cs typeface="+mn-cs"/>
            </a:endParaRPr>
          </a:p>
        </p:txBody>
      </p:sp>
      <p:grpSp>
        <p:nvGrpSpPr>
          <p:cNvPr id="12" name="Group 11"/>
          <p:cNvGrpSpPr/>
          <p:nvPr/>
        </p:nvGrpSpPr>
        <p:grpSpPr>
          <a:xfrm>
            <a:off x="750860" y="2339646"/>
            <a:ext cx="7542240" cy="968643"/>
            <a:chOff x="0" y="0"/>
            <a:chExt cx="1986434" cy="255116"/>
          </a:xfrm>
        </p:grpSpPr>
        <p:sp>
          <p:nvSpPr>
            <p:cNvPr id="13"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4"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ángulo 14"/>
          <p:cNvSpPr/>
          <p:nvPr/>
        </p:nvSpPr>
        <p:spPr>
          <a:xfrm>
            <a:off x="758771" y="2500801"/>
            <a:ext cx="16310028" cy="1569660"/>
          </a:xfrm>
          <a:prstGeom prst="rect">
            <a:avLst/>
          </a:prstGeom>
        </p:spPr>
        <p:txBody>
          <a:bodyPr wrap="square">
            <a:spAutoFit/>
          </a:bodyPr>
          <a:lstStyle/>
          <a:p>
            <a:pPr algn="just">
              <a:defRPr/>
            </a:pPr>
            <a:r>
              <a:rPr lang="en-US" sz="3200" dirty="0"/>
              <a:t>and write a reading comprehension item that will test the language proficiency of a level 3 reader according to STANAG 6001 </a:t>
            </a:r>
            <a:r>
              <a:rPr lang="en-US" sz="3200" dirty="0" smtClean="0"/>
              <a:t>descriptors.</a:t>
            </a:r>
            <a:endParaRPr lang="en-US" sz="3200" dirty="0"/>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1"/>
          <p:cNvGrpSpPr/>
          <p:nvPr/>
        </p:nvGrpSpPr>
        <p:grpSpPr>
          <a:xfrm>
            <a:off x="758771" y="3959182"/>
            <a:ext cx="7542240" cy="968643"/>
            <a:chOff x="0" y="0"/>
            <a:chExt cx="1986434" cy="255116"/>
          </a:xfrm>
        </p:grpSpPr>
        <p:sp>
          <p:nvSpPr>
            <p:cNvPr id="17"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8"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1"/>
          <p:cNvGrpSpPr/>
          <p:nvPr/>
        </p:nvGrpSpPr>
        <p:grpSpPr>
          <a:xfrm>
            <a:off x="796869" y="5823077"/>
            <a:ext cx="7542240" cy="968643"/>
            <a:chOff x="0" y="0"/>
            <a:chExt cx="1986434" cy="255116"/>
          </a:xfrm>
        </p:grpSpPr>
        <p:sp>
          <p:nvSpPr>
            <p:cNvPr id="21"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22"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Rectángulo 22"/>
          <p:cNvSpPr/>
          <p:nvPr/>
        </p:nvSpPr>
        <p:spPr>
          <a:xfrm>
            <a:off x="777821" y="6102879"/>
            <a:ext cx="16271927"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Please ask me any questions that might help you improve your performance.</a:t>
            </a:r>
          </a:p>
        </p:txBody>
      </p:sp>
      <p:sp>
        <p:nvSpPr>
          <p:cNvPr id="2" name="Rectángulo 1"/>
          <p:cNvSpPr/>
          <p:nvPr/>
        </p:nvSpPr>
        <p:spPr>
          <a:xfrm>
            <a:off x="796869" y="4204117"/>
            <a:ext cx="16271927" cy="1077218"/>
          </a:xfrm>
          <a:prstGeom prst="rect">
            <a:avLst/>
          </a:prstGeom>
        </p:spPr>
        <p:txBody>
          <a:bodyPr wrap="square">
            <a:spAutoFit/>
          </a:bodyPr>
          <a:lstStyle/>
          <a:p>
            <a:r>
              <a:rPr lang="en-US" sz="3200" dirty="0">
                <a:solidFill>
                  <a:prstClr val="black"/>
                </a:solidFill>
              </a:rPr>
              <a:t>The number of words for the orientation, the stem and the response options </a:t>
            </a:r>
            <a:r>
              <a:rPr lang="en-US" sz="3200" dirty="0" smtClean="0">
                <a:solidFill>
                  <a:prstClr val="black"/>
                </a:solidFill>
              </a:rPr>
              <a:t>remains </a:t>
            </a:r>
            <a:r>
              <a:rPr lang="en-US" sz="3200" dirty="0">
                <a:solidFill>
                  <a:prstClr val="black"/>
                </a:solidFill>
              </a:rPr>
              <a:t>the same as for level 2. However, the text must be between 200 and 275 words long.</a:t>
            </a:r>
            <a:endParaRPr lang="es-ES" sz="3200" dirty="0"/>
          </a:p>
        </p:txBody>
      </p:sp>
      <p:sp>
        <p:nvSpPr>
          <p:cNvPr id="25" name="Freeform 4"/>
          <p:cNvSpPr/>
          <p:nvPr/>
        </p:nvSpPr>
        <p:spPr>
          <a:xfrm>
            <a:off x="7801639" y="7587538"/>
            <a:ext cx="1846521" cy="1846521"/>
          </a:xfrm>
          <a:custGeom>
            <a:avLst/>
            <a:gdLst/>
            <a:ahLst/>
            <a:cxnLst/>
            <a:rect l="l" t="t" r="r" b="b"/>
            <a:pathLst>
              <a:path w="1846521" h="1846521">
                <a:moveTo>
                  <a:pt x="0" y="0"/>
                </a:moveTo>
                <a:lnTo>
                  <a:pt x="1846521" y="0"/>
                </a:lnTo>
                <a:lnTo>
                  <a:pt x="1846521" y="1846521"/>
                </a:lnTo>
                <a:lnTo>
                  <a:pt x="0" y="1846521"/>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284462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2" name="Group 2"/>
          <p:cNvGrpSpPr/>
          <p:nvPr/>
        </p:nvGrpSpPr>
        <p:grpSpPr>
          <a:xfrm>
            <a:off x="457200" y="6552770"/>
            <a:ext cx="9677400" cy="2428433"/>
            <a:chOff x="0" y="0"/>
            <a:chExt cx="812800" cy="211610"/>
          </a:xfrm>
        </p:grpSpPr>
        <p:sp>
          <p:nvSpPr>
            <p:cNvPr id="3" name="Freeform 3"/>
            <p:cNvSpPr/>
            <p:nvPr/>
          </p:nvSpPr>
          <p:spPr>
            <a:xfrm>
              <a:off x="0" y="0"/>
              <a:ext cx="812800" cy="211610"/>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4"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488047" y="5362120"/>
            <a:ext cx="9296400" cy="987456"/>
          </a:xfrm>
          <a:custGeom>
            <a:avLst/>
            <a:gdLst/>
            <a:ahLst/>
            <a:cxnLst/>
            <a:rect l="l" t="t" r="r" b="b"/>
            <a:pathLst>
              <a:path w="6378737" h="1009000">
                <a:moveTo>
                  <a:pt x="0" y="0"/>
                </a:moveTo>
                <a:lnTo>
                  <a:pt x="6378738" y="0"/>
                </a:lnTo>
                <a:lnTo>
                  <a:pt x="6378738" y="1009000"/>
                </a:lnTo>
                <a:lnTo>
                  <a:pt x="0" y="1009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457200" y="190608"/>
            <a:ext cx="17297402" cy="4952895"/>
            <a:chOff x="0" y="-19050"/>
            <a:chExt cx="820326" cy="539406"/>
          </a:xfrm>
        </p:grpSpPr>
        <p:sp>
          <p:nvSpPr>
            <p:cNvPr id="7" name="Freeform 7"/>
            <p:cNvSpPr/>
            <p:nvPr/>
          </p:nvSpPr>
          <p:spPr>
            <a:xfrm>
              <a:off x="0" y="0"/>
              <a:ext cx="820326" cy="520356"/>
            </a:xfrm>
            <a:custGeom>
              <a:avLst/>
              <a:gdLst/>
              <a:ahLst/>
              <a:cxnLst/>
              <a:rect l="l" t="t" r="r" b="b"/>
              <a:pathLst>
                <a:path w="812800" h="466309">
                  <a:moveTo>
                    <a:pt x="0" y="0"/>
                  </a:moveTo>
                  <a:lnTo>
                    <a:pt x="812800" y="0"/>
                  </a:lnTo>
                  <a:lnTo>
                    <a:pt x="812800" y="466309"/>
                  </a:lnTo>
                  <a:lnTo>
                    <a:pt x="0" y="466309"/>
                  </a:lnTo>
                  <a:close/>
                </a:path>
              </a:pathLst>
            </a:custGeom>
            <a:solidFill>
              <a:srgbClr val="FFFFFF"/>
            </a:solidFill>
          </p:spPr>
        </p:sp>
        <p:sp>
          <p:nvSpPr>
            <p:cNvPr id="8" name="TextBox 8"/>
            <p:cNvSpPr txBox="1"/>
            <p:nvPr/>
          </p:nvSpPr>
          <p:spPr>
            <a:xfrm>
              <a:off x="0" y="-19050"/>
              <a:ext cx="812800" cy="485359"/>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5400000">
            <a:off x="2386645" y="8996151"/>
            <a:ext cx="1024801" cy="1326603"/>
          </a:xfrm>
          <a:custGeom>
            <a:avLst/>
            <a:gdLst/>
            <a:ahLst/>
            <a:cxnLst/>
            <a:rect l="l" t="t" r="r" b="b"/>
            <a:pathLst>
              <a:path w="1024801" h="1326603">
                <a:moveTo>
                  <a:pt x="0" y="0"/>
                </a:moveTo>
                <a:lnTo>
                  <a:pt x="1024801" y="0"/>
                </a:lnTo>
                <a:lnTo>
                  <a:pt x="1024801" y="1326603"/>
                </a:lnTo>
                <a:lnTo>
                  <a:pt x="0" y="13266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a:off x="4038600" y="9114731"/>
            <a:ext cx="8229600" cy="1075669"/>
          </a:xfrm>
          <a:custGeom>
            <a:avLst/>
            <a:gdLst/>
            <a:ahLst/>
            <a:cxnLst/>
            <a:rect l="l" t="t" r="r" b="b"/>
            <a:pathLst>
              <a:path w="1312219" h="225983">
                <a:moveTo>
                  <a:pt x="79248" y="0"/>
                </a:moveTo>
                <a:lnTo>
                  <a:pt x="1232971" y="0"/>
                </a:lnTo>
                <a:cubicBezTo>
                  <a:pt x="1276738" y="0"/>
                  <a:pt x="1312219" y="35480"/>
                  <a:pt x="1312219" y="79248"/>
                </a:cubicBezTo>
                <a:lnTo>
                  <a:pt x="1312219" y="146736"/>
                </a:lnTo>
                <a:cubicBezTo>
                  <a:pt x="1312219" y="190503"/>
                  <a:pt x="1276738" y="225983"/>
                  <a:pt x="1232971" y="225983"/>
                </a:cubicBezTo>
                <a:lnTo>
                  <a:pt x="79248" y="225983"/>
                </a:lnTo>
                <a:cubicBezTo>
                  <a:pt x="35480" y="225983"/>
                  <a:pt x="0" y="190503"/>
                  <a:pt x="0" y="146736"/>
                </a:cubicBezTo>
                <a:lnTo>
                  <a:pt x="0" y="79248"/>
                </a:lnTo>
                <a:cubicBezTo>
                  <a:pt x="0" y="35480"/>
                  <a:pt x="35480" y="0"/>
                  <a:pt x="79248" y="0"/>
                </a:cubicBezTo>
                <a:close/>
              </a:path>
            </a:pathLst>
          </a:custGeom>
          <a:solidFill>
            <a:srgbClr val="EBFF72"/>
          </a:solidFill>
        </p:spPr>
      </p:sp>
      <p:sp>
        <p:nvSpPr>
          <p:cNvPr id="23" name="Rectángulo 22"/>
          <p:cNvSpPr/>
          <p:nvPr/>
        </p:nvSpPr>
        <p:spPr>
          <a:xfrm>
            <a:off x="4419600" y="9384799"/>
            <a:ext cx="7075655" cy="480131"/>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none" strike="noStrike" kern="0" cap="none" spc="0" normalizeH="0" baseline="0" noProof="0" dirty="0">
                <a:ln>
                  <a:noFill/>
                </a:ln>
                <a:solidFill>
                  <a:prstClr val="black"/>
                </a:solidFill>
                <a:effectLst/>
                <a:uLnTx/>
                <a:uFillTx/>
                <a:latin typeface="Calibri"/>
                <a:ea typeface="+mn-ea"/>
                <a:cs typeface="Arial"/>
              </a:rPr>
              <a:t>Key:</a:t>
            </a:r>
            <a:r>
              <a:rPr kumimoji="0" lang="en-US" sz="2800" b="0" i="0" u="none" strike="noStrike" kern="0" cap="none" spc="0" normalizeH="0" baseline="0" noProof="0" dirty="0">
                <a:ln>
                  <a:noFill/>
                </a:ln>
                <a:solidFill>
                  <a:prstClr val="black"/>
                </a:solidFill>
                <a:effectLst/>
                <a:uLnTx/>
                <a:uFillTx/>
                <a:latin typeface="Calibri"/>
                <a:ea typeface="+mn-ea"/>
                <a:cs typeface="Arial"/>
              </a:rPr>
              <a:t> </a:t>
            </a:r>
          </a:p>
        </p:txBody>
      </p:sp>
      <p:sp>
        <p:nvSpPr>
          <p:cNvPr id="12" name="Rectángulo 11"/>
          <p:cNvSpPr/>
          <p:nvPr/>
        </p:nvSpPr>
        <p:spPr>
          <a:xfrm>
            <a:off x="814619" y="497116"/>
            <a:ext cx="16526726" cy="4486356"/>
          </a:xfrm>
          <a:prstGeom prst="rect">
            <a:avLst/>
          </a:prstGeom>
        </p:spPr>
        <p:txBody>
          <a:bodyPr wrap="square">
            <a:spAutoFit/>
          </a:bodyPr>
          <a:lstStyle/>
          <a:p>
            <a:pPr lvl="0">
              <a:lnSpc>
                <a:spcPct val="90000"/>
              </a:lnSpc>
              <a:spcBef>
                <a:spcPts val="1000"/>
              </a:spcBef>
              <a:defRPr/>
            </a:pPr>
            <a:r>
              <a:rPr lang="en-US" sz="2800" kern="0" dirty="0">
                <a:solidFill>
                  <a:prstClr val="black"/>
                </a:solidFill>
                <a:cs typeface="Arial"/>
              </a:rPr>
              <a:t>Climate Change Debate</a:t>
            </a:r>
          </a:p>
          <a:p>
            <a:pPr lvl="0" algn="just">
              <a:lnSpc>
                <a:spcPct val="90000"/>
              </a:lnSpc>
              <a:spcBef>
                <a:spcPts val="1000"/>
              </a:spcBef>
              <a:defRPr/>
            </a:pPr>
            <a:r>
              <a:rPr lang="en-US" sz="2800" kern="0" dirty="0">
                <a:solidFill>
                  <a:prstClr val="black"/>
                </a:solidFill>
                <a:cs typeface="Arial"/>
              </a:rPr>
              <a:t>While scientists agree that climate change is real and influenced by human activity, there is ongoing debate about the best methods to mitigate its effects. Some advocate for immediate and radical policy changes to reduce carbon emissions, such as transitioning entirely to renewable energy sources. They argue that delaying action will result in more severe environmental consequences, including rising sea levels, extreme weather, and loss of biodiversity. Others believe that a more gradual approach is necessary, one that takes into consideration the economic impact of such policies. They argue that shifting too quickly could harm industries reliant on fossil fuels, leading to widespread job loss and economic instability. Additionally, technological advancements in carbon capture and storage could play a role in offsetting emissions, allowing for a slower transition. The debate is complicated by differing political</a:t>
            </a:r>
            <a:r>
              <a:rPr lang="en-US" sz="2800" kern="0" dirty="0" smtClean="0">
                <a:solidFill>
                  <a:prstClr val="black"/>
                </a:solidFill>
                <a:cs typeface="Arial"/>
              </a:rPr>
              <a:t>, economic, and ethical considerations. Ultimately, </a:t>
            </a:r>
            <a:r>
              <a:rPr lang="en-US" sz="2800" kern="0" dirty="0">
                <a:solidFill>
                  <a:prstClr val="black"/>
                </a:solidFill>
                <a:cs typeface="Arial"/>
              </a:rPr>
              <a:t>the question remains: how can we balance immediate environmental needs with the long-term sustainability of the global economy?</a:t>
            </a:r>
          </a:p>
        </p:txBody>
      </p:sp>
      <p:sp>
        <p:nvSpPr>
          <p:cNvPr id="13" name="Rectángulo 12"/>
          <p:cNvSpPr/>
          <p:nvPr/>
        </p:nvSpPr>
        <p:spPr>
          <a:xfrm>
            <a:off x="814619" y="5576277"/>
            <a:ext cx="7338781" cy="523220"/>
          </a:xfrm>
          <a:prstGeom prst="rect">
            <a:avLst/>
          </a:prstGeom>
        </p:spPr>
        <p:txBody>
          <a:bodyPr wrap="square">
            <a:spAutoFit/>
          </a:bodyPr>
          <a:lstStyle/>
          <a:p>
            <a:pPr>
              <a:defRPr/>
            </a:pPr>
            <a:r>
              <a:rPr lang="en-US" sz="2800" dirty="0"/>
              <a:t>What is a key issue in the debate?</a:t>
            </a:r>
          </a:p>
        </p:txBody>
      </p:sp>
      <p:sp>
        <p:nvSpPr>
          <p:cNvPr id="14" name="Rectángulo 13"/>
          <p:cNvSpPr/>
          <p:nvPr/>
        </p:nvSpPr>
        <p:spPr>
          <a:xfrm>
            <a:off x="564246" y="6689982"/>
            <a:ext cx="9341753" cy="1815882"/>
          </a:xfrm>
          <a:prstGeom prst="rect">
            <a:avLst/>
          </a:prstGeom>
        </p:spPr>
        <p:txBody>
          <a:bodyPr wrap="square">
            <a:spAutoFit/>
          </a:bodyPr>
          <a:lstStyle/>
          <a:p>
            <a:pPr>
              <a:defRPr/>
            </a:pPr>
            <a:r>
              <a:rPr lang="en-US" sz="2800" dirty="0"/>
              <a:t>A) The benefits of renewable </a:t>
            </a:r>
            <a:r>
              <a:rPr lang="en-US" sz="2800" dirty="0" smtClean="0"/>
              <a:t>energy.</a:t>
            </a:r>
            <a:r>
              <a:rPr lang="en-US" sz="2800" dirty="0"/>
              <a:t/>
            </a:r>
            <a:br>
              <a:rPr lang="en-US" sz="2800" dirty="0"/>
            </a:br>
            <a:r>
              <a:rPr lang="en-US" sz="2800" dirty="0"/>
              <a:t>B) The cost of fossil </a:t>
            </a:r>
            <a:r>
              <a:rPr lang="en-US" sz="2800" dirty="0" smtClean="0"/>
              <a:t>fuels.</a:t>
            </a:r>
            <a:r>
              <a:rPr lang="en-US" sz="2800" dirty="0"/>
              <a:t/>
            </a:r>
            <a:br>
              <a:rPr lang="en-US" sz="2800" dirty="0"/>
            </a:br>
            <a:r>
              <a:rPr lang="en-US" sz="2800" dirty="0"/>
              <a:t>C) The rate of transition to cleaner </a:t>
            </a:r>
            <a:r>
              <a:rPr lang="en-US" sz="2800" dirty="0" smtClean="0"/>
              <a:t>energy.</a:t>
            </a:r>
            <a:r>
              <a:rPr lang="en-US" sz="2800" dirty="0"/>
              <a:t/>
            </a:r>
            <a:br>
              <a:rPr lang="en-US" sz="2800" dirty="0"/>
            </a:br>
            <a:r>
              <a:rPr lang="en-US" sz="2800" dirty="0"/>
              <a:t>D) The cause of rising sea </a:t>
            </a:r>
            <a:r>
              <a:rPr lang="en-US" sz="2800" dirty="0" smtClean="0"/>
              <a:t>levels.</a:t>
            </a:r>
            <a:endParaRPr lang="en-US" sz="2800" dirty="0"/>
          </a:p>
        </p:txBody>
      </p:sp>
      <p:sp>
        <p:nvSpPr>
          <p:cNvPr id="16" name="Rectángulo 15"/>
          <p:cNvSpPr/>
          <p:nvPr/>
        </p:nvSpPr>
        <p:spPr>
          <a:xfrm>
            <a:off x="5403579" y="9341710"/>
            <a:ext cx="6553200" cy="523220"/>
          </a:xfrm>
          <a:prstGeom prst="rect">
            <a:avLst/>
          </a:prstGeom>
        </p:spPr>
        <p:txBody>
          <a:bodyPr wrap="square">
            <a:spAutoFit/>
          </a:bodyPr>
          <a:lstStyle/>
          <a:p>
            <a:r>
              <a:rPr lang="en-US" sz="2800" dirty="0"/>
              <a:t>C) The rate of transition to cleaner </a:t>
            </a:r>
            <a:r>
              <a:rPr lang="en-US" sz="2800" dirty="0" smtClean="0"/>
              <a:t>energy.</a:t>
            </a:r>
            <a:endParaRPr lang="es-ES" sz="2800" dirty="0"/>
          </a:p>
        </p:txBody>
      </p:sp>
      <p:sp>
        <p:nvSpPr>
          <p:cNvPr id="17" name="Freeform 14"/>
          <p:cNvSpPr/>
          <p:nvPr/>
        </p:nvSpPr>
        <p:spPr>
          <a:xfrm flipH="1">
            <a:off x="16306800" y="8724900"/>
            <a:ext cx="1981200" cy="1562100"/>
          </a:xfrm>
          <a:custGeom>
            <a:avLst/>
            <a:gdLst/>
            <a:ahLst/>
            <a:cxnLst/>
            <a:rect l="l" t="t" r="r" b="b"/>
            <a:pathLst>
              <a:path w="4217368" h="3743226">
                <a:moveTo>
                  <a:pt x="0" y="0"/>
                </a:moveTo>
                <a:lnTo>
                  <a:pt x="4217368" y="0"/>
                </a:lnTo>
                <a:lnTo>
                  <a:pt x="4217368" y="3743226"/>
                </a:lnTo>
                <a:lnTo>
                  <a:pt x="0" y="3743226"/>
                </a:lnTo>
                <a:lnTo>
                  <a:pt x="0" y="0"/>
                </a:lnTo>
                <a:close/>
              </a:path>
            </a:pathLst>
          </a:custGeom>
          <a:blipFill>
            <a:blip r:embed="rId6"/>
            <a:stretch>
              <a:fillRect/>
            </a:stretch>
          </a:blipFill>
        </p:spPr>
      </p:sp>
      <p:pic>
        <p:nvPicPr>
          <p:cNvPr id="9" name="Imagen 8"/>
          <p:cNvPicPr>
            <a:picLocks noChangeAspect="1"/>
          </p:cNvPicPr>
          <p:nvPr/>
        </p:nvPicPr>
        <p:blipFill>
          <a:blip r:embed="rId7"/>
          <a:stretch>
            <a:fillRect/>
          </a:stretch>
        </p:blipFill>
        <p:spPr>
          <a:xfrm>
            <a:off x="17136217" y="4647237"/>
            <a:ext cx="697231" cy="714883"/>
          </a:xfrm>
          <a:prstGeom prst="rect">
            <a:avLst/>
          </a:prstGeom>
        </p:spPr>
      </p:pic>
      <p:pic>
        <p:nvPicPr>
          <p:cNvPr id="11" name="Imagen 10"/>
          <p:cNvPicPr>
            <a:picLocks noChangeAspect="1"/>
          </p:cNvPicPr>
          <p:nvPr/>
        </p:nvPicPr>
        <p:blipFill>
          <a:blip r:embed="rId7"/>
          <a:stretch>
            <a:fillRect/>
          </a:stretch>
        </p:blipFill>
        <p:spPr>
          <a:xfrm>
            <a:off x="9531419" y="8460704"/>
            <a:ext cx="710227" cy="728207"/>
          </a:xfrm>
          <a:prstGeom prst="rect">
            <a:avLst/>
          </a:prstGeom>
        </p:spPr>
      </p:pic>
    </p:spTree>
    <p:extLst>
      <p:ext uri="{BB962C8B-B14F-4D97-AF65-F5344CB8AC3E}">
        <p14:creationId xmlns:p14="http://schemas.microsoft.com/office/powerpoint/2010/main" val="7777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7" name="TextBox 7"/>
          <p:cNvSpPr txBox="1"/>
          <p:nvPr/>
        </p:nvSpPr>
        <p:spPr>
          <a:xfrm>
            <a:off x="914400" y="266700"/>
            <a:ext cx="14097000" cy="1872307"/>
          </a:xfrm>
          <a:prstGeom prst="rect">
            <a:avLst/>
          </a:prstGeom>
        </p:spPr>
        <p:txBody>
          <a:bodyPr wrap="square" lIns="0" tIns="0" rIns="0" bIns="0" rtlCol="0" anchor="t">
            <a:spAutoFit/>
          </a:bodyPr>
          <a:lstStyle/>
          <a:p>
            <a:pPr marL="0" marR="0" lvl="0" indent="0" algn="l" defTabSz="914400" rtl="0" eaLnBrk="1" fontAlgn="auto" latinLnBrk="0" hangingPunct="1">
              <a:lnSpc>
                <a:spcPts val="14561"/>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srgbClr val="000000"/>
                </a:solidFill>
                <a:effectLst/>
                <a:uLnTx/>
                <a:uFillTx/>
                <a:latin typeface="Helvetica World"/>
                <a:ea typeface="Helvetica World"/>
                <a:cs typeface="Helvetica World"/>
                <a:sym typeface="Helvetica World"/>
              </a:rPr>
              <a:t>A TOTAL OF 3 INTERACTIONS </a:t>
            </a:r>
            <a:endParaRPr kumimoji="0" lang="en-US" sz="7200" b="0" i="0" u="none" strike="noStrike" kern="1200" cap="none" spc="0" normalizeH="0" baseline="0" noProof="0" dirty="0">
              <a:ln>
                <a:noFill/>
              </a:ln>
              <a:solidFill>
                <a:srgbClr val="000000"/>
              </a:solidFill>
              <a:effectLst/>
              <a:uLnTx/>
              <a:uFillTx/>
              <a:latin typeface="Helvetica World"/>
              <a:ea typeface="Helvetica World"/>
              <a:cs typeface="Helvetica World"/>
              <a:sym typeface="Helvetica World"/>
            </a:endParaRPr>
          </a:p>
        </p:txBody>
      </p:sp>
      <p:sp>
        <p:nvSpPr>
          <p:cNvPr id="9" name="TextBox 9"/>
          <p:cNvSpPr txBox="1"/>
          <p:nvPr/>
        </p:nvSpPr>
        <p:spPr>
          <a:xfrm>
            <a:off x="4953000" y="2296693"/>
            <a:ext cx="8915400" cy="492443"/>
          </a:xfrm>
          <a:prstGeom prst="rect">
            <a:avLst/>
          </a:prstGeom>
        </p:spPr>
        <p:txBody>
          <a:bodyPr wrap="square" lIns="0" tIns="0" rIns="0" bIns="0" rtlCol="0" anchor="t">
            <a:spAutoFit/>
          </a:bodyPr>
          <a:lstStyle/>
          <a:p>
            <a:pPr marL="0" marR="0" lvl="0" indent="0" algn="just" defTabSz="914400" rtl="0" eaLnBrk="1" fontAlgn="auto" latinLnBrk="0" hangingPunct="1">
              <a:lnSpc>
                <a:spcPts val="3198"/>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000000"/>
                </a:solidFill>
                <a:effectLst/>
                <a:uLnTx/>
                <a:uFillTx/>
                <a:latin typeface="Courier Prime"/>
                <a:ea typeface="Courier Prime"/>
                <a:cs typeface="Courier Prime"/>
                <a:sym typeface="Courier Prime"/>
              </a:rPr>
              <a:t>They focused on:</a:t>
            </a:r>
            <a:endParaRPr kumimoji="0" lang="en-US" sz="4800" b="0" i="0" u="none" strike="noStrike" kern="1200" cap="none" spc="0" normalizeH="0" baseline="0" noProof="0" dirty="0">
              <a:ln>
                <a:noFill/>
              </a:ln>
              <a:solidFill>
                <a:srgbClr val="000000"/>
              </a:solidFill>
              <a:effectLst/>
              <a:uLnTx/>
              <a:uFillTx/>
              <a:latin typeface="Courier Prime"/>
              <a:ea typeface="Courier Prime"/>
              <a:cs typeface="Courier Prime"/>
              <a:sym typeface="Courier Prime"/>
            </a:endParaRPr>
          </a:p>
        </p:txBody>
      </p:sp>
      <p:grpSp>
        <p:nvGrpSpPr>
          <p:cNvPr id="27" name="Group 11"/>
          <p:cNvGrpSpPr/>
          <p:nvPr/>
        </p:nvGrpSpPr>
        <p:grpSpPr>
          <a:xfrm>
            <a:off x="7962900" y="7960239"/>
            <a:ext cx="8174742" cy="968643"/>
            <a:chOff x="0" y="0"/>
            <a:chExt cx="1986434" cy="255116"/>
          </a:xfrm>
          <a:solidFill>
            <a:srgbClr val="EBFF72"/>
          </a:solidFill>
        </p:grpSpPr>
        <p:sp>
          <p:nvSpPr>
            <p:cNvPr id="28"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grpFill/>
          </p:spPr>
        </p:sp>
        <p:sp>
          <p:nvSpPr>
            <p:cNvPr id="29" name="TextBox 13"/>
            <p:cNvSpPr txBox="1"/>
            <p:nvPr/>
          </p:nvSpPr>
          <p:spPr>
            <a:xfrm>
              <a:off x="0" y="-19050"/>
              <a:ext cx="1986434" cy="274166"/>
            </a:xfrm>
            <a:prstGeom prst="rect">
              <a:avLst/>
            </a:prstGeom>
            <a:gradFill flip="none" rotWithShape="1">
              <a:gsLst>
                <a:gs pos="0">
                  <a:srgbClr val="EBFF72">
                    <a:shade val="30000"/>
                    <a:satMod val="115000"/>
                  </a:srgbClr>
                </a:gs>
                <a:gs pos="50000">
                  <a:srgbClr val="EBFF72">
                    <a:shade val="67500"/>
                    <a:satMod val="115000"/>
                  </a:srgbClr>
                </a:gs>
                <a:gs pos="100000">
                  <a:srgbClr val="EBFF72">
                    <a:shade val="100000"/>
                    <a:satMod val="115000"/>
                  </a:srgbClr>
                </a:gs>
              </a:gsLst>
              <a:lin ang="5400000" scaled="1"/>
              <a:tileRect/>
            </a:gradFill>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TextBox 17"/>
          <p:cNvSpPr txBox="1"/>
          <p:nvPr/>
        </p:nvSpPr>
        <p:spPr>
          <a:xfrm>
            <a:off x="8382000" y="8267700"/>
            <a:ext cx="9216355" cy="2257028"/>
          </a:xfrm>
          <a:prstGeom prst="rect">
            <a:avLst/>
          </a:prstGeom>
        </p:spPr>
        <p:txBody>
          <a:bodyPr wrap="square" lIns="0" tIns="0" rIns="0" bIns="0" rtlCol="0" anchor="t">
            <a:spAutoFit/>
          </a:bodyPr>
          <a:lstStyle/>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2015" b="1" i="0" u="none" strike="noStrike" kern="1200" cap="none" spc="0" normalizeH="0" baseline="0" noProof="0" dirty="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ourier Prime Bold"/>
                <a:ea typeface="Courier Prime Bold"/>
                <a:cs typeface="Courier Prime Bold"/>
              </a:rPr>
              <a:t>M</a:t>
            </a:r>
            <a:r>
              <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rPr>
              <a:t>ain problem: distractors </a:t>
            </a:r>
          </a:p>
          <a:p>
            <a:pPr marL="0" marR="0" lvl="0" indent="0" algn="l" defTabSz="914400" rtl="0" eaLnBrk="1" fontAlgn="auto" latinLnBrk="0" hangingPunct="1">
              <a:lnSpc>
                <a:spcPts val="2237"/>
              </a:lnSpc>
              <a:spcBef>
                <a:spcPts val="0"/>
              </a:spcBef>
              <a:spcAft>
                <a:spcPts val="0"/>
              </a:spcAft>
              <a:buClrTx/>
              <a:buSzTx/>
              <a:buFontTx/>
              <a:buNone/>
              <a:tabLst/>
              <a:defRPr/>
            </a:pPr>
            <a:endParaRPr lang="en-US" sz="4400" b="1" dirty="0">
              <a:solidFill>
                <a:srgbClr val="000000"/>
              </a:solidFill>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rPr>
              <a:t>notionally different</a:t>
            </a:r>
            <a:r>
              <a:rPr kumimoji="0" lang="en-US" sz="4400" b="1" i="0" u="none" strike="noStrike" kern="1200" cap="none" spc="0" normalizeH="0" noProof="0" dirty="0" smtClean="0">
                <a:ln>
                  <a:noFill/>
                </a:ln>
                <a:solidFill>
                  <a:srgbClr val="000000"/>
                </a:solidFill>
                <a:effectLst/>
                <a:uLnTx/>
                <a:uFillTx/>
                <a:latin typeface="Courier Prime Bold"/>
                <a:ea typeface="Courier Prime Bold"/>
                <a:cs typeface="Courier Prime Bold"/>
              </a:rPr>
              <a:t> from </a:t>
            </a:r>
          </a:p>
          <a:p>
            <a:pPr marL="0" marR="0" lvl="0" indent="0" algn="l" defTabSz="914400" rtl="0" eaLnBrk="1" fontAlgn="auto" latinLnBrk="0" hangingPunct="1">
              <a:lnSpc>
                <a:spcPts val="2237"/>
              </a:lnSpc>
              <a:spcBef>
                <a:spcPts val="0"/>
              </a:spcBef>
              <a:spcAft>
                <a:spcPts val="0"/>
              </a:spcAft>
              <a:buClrTx/>
              <a:buSzTx/>
              <a:buFontTx/>
              <a:buNone/>
              <a:tabLst/>
              <a:defRPr/>
            </a:pPr>
            <a:endParaRPr lang="en-US" sz="4400" b="1" dirty="0">
              <a:solidFill>
                <a:srgbClr val="000000"/>
              </a:solidFill>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r>
              <a:rPr kumimoji="0" lang="en-US" sz="4400" b="1" i="0" u="none" strike="noStrike" kern="1200" cap="none" spc="0" normalizeH="0" noProof="0" dirty="0" smtClean="0">
                <a:ln>
                  <a:noFill/>
                </a:ln>
                <a:solidFill>
                  <a:srgbClr val="000000"/>
                </a:solidFill>
                <a:effectLst/>
                <a:uLnTx/>
                <a:uFillTx/>
                <a:latin typeface="Courier Prime Bold"/>
                <a:ea typeface="Courier Prime Bold"/>
                <a:cs typeface="Courier Prime Bold"/>
              </a:rPr>
              <a:t>the key</a:t>
            </a:r>
            <a:endPar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rPr>
              <a:t>                 </a:t>
            </a:r>
            <a:endParaRPr kumimoji="0" lang="en-US" sz="4400" b="1" i="0" u="none" strike="noStrike" kern="1200" cap="none" spc="0" normalizeH="0" baseline="0" noProof="0" dirty="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2015" b="1" i="0" u="none" strike="noStrike" kern="1200" cap="none" spc="0" normalizeH="0" baseline="0" noProof="0" dirty="0">
              <a:ln>
                <a:noFill/>
              </a:ln>
              <a:solidFill>
                <a:srgbClr val="000000"/>
              </a:solidFill>
              <a:effectLst/>
              <a:uLnTx/>
              <a:uFillTx/>
              <a:latin typeface="Courier Prime Bold"/>
              <a:ea typeface="Courier Prime Bold"/>
              <a:cs typeface="Courier Prime Bold"/>
              <a:sym typeface="Courier Prime Bold"/>
            </a:endParaRPr>
          </a:p>
        </p:txBody>
      </p:sp>
      <p:sp>
        <p:nvSpPr>
          <p:cNvPr id="31" name="Freeform 17"/>
          <p:cNvSpPr/>
          <p:nvPr/>
        </p:nvSpPr>
        <p:spPr>
          <a:xfrm>
            <a:off x="7252250" y="8483959"/>
            <a:ext cx="583072" cy="583072"/>
          </a:xfrm>
          <a:custGeom>
            <a:avLst/>
            <a:gdLst/>
            <a:ahLst/>
            <a:cxnLst/>
            <a:rect l="l" t="t" r="r" b="b"/>
            <a:pathLst>
              <a:path w="583072" h="583072">
                <a:moveTo>
                  <a:pt x="0" y="0"/>
                </a:moveTo>
                <a:lnTo>
                  <a:pt x="583072" y="0"/>
                </a:lnTo>
                <a:lnTo>
                  <a:pt x="583072" y="583072"/>
                </a:lnTo>
                <a:lnTo>
                  <a:pt x="0" y="583072"/>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42" name="Freeform 3"/>
          <p:cNvSpPr/>
          <p:nvPr/>
        </p:nvSpPr>
        <p:spPr>
          <a:xfrm rot="5400000">
            <a:off x="14963501" y="74135"/>
            <a:ext cx="3447265" cy="3201733"/>
          </a:xfrm>
          <a:custGeom>
            <a:avLst/>
            <a:gdLst/>
            <a:ahLst/>
            <a:cxnLst/>
            <a:rect l="l" t="t" r="r" b="b"/>
            <a:pathLst>
              <a:path w="5387627" h="4114800">
                <a:moveTo>
                  <a:pt x="0" y="0"/>
                </a:moveTo>
                <a:lnTo>
                  <a:pt x="5387627" y="0"/>
                </a:lnTo>
                <a:lnTo>
                  <a:pt x="5387627" y="4114800"/>
                </a:lnTo>
                <a:lnTo>
                  <a:pt x="0" y="4114800"/>
                </a:lnTo>
                <a:lnTo>
                  <a:pt x="0" y="0"/>
                </a:lnTo>
                <a:close/>
              </a:path>
            </a:pathLst>
          </a:custGeom>
          <a:blipFill>
            <a:blip r:embed="rId8">
              <a:extLst>
                <a:ext uri="{96DAC541-7B7A-43D3-8B79-37D633B846F1}">
                  <asvg:svgBlip xmlns="" xmlns:asvg="http://schemas.microsoft.com/office/drawing/2016/SVG/main" r:embed="rId4"/>
                </a:ext>
              </a:extLst>
            </a:blip>
            <a:stretch>
              <a:fillRect/>
            </a:stretch>
          </a:blipFill>
        </p:spPr>
      </p:sp>
      <p:grpSp>
        <p:nvGrpSpPr>
          <p:cNvPr id="26" name="Group 2"/>
          <p:cNvGrpSpPr/>
          <p:nvPr/>
        </p:nvGrpSpPr>
        <p:grpSpPr>
          <a:xfrm>
            <a:off x="651992" y="2911798"/>
            <a:ext cx="14462578" cy="2589686"/>
            <a:chOff x="0" y="-19050"/>
            <a:chExt cx="812800" cy="230660"/>
          </a:xfrm>
        </p:grpSpPr>
        <p:sp>
          <p:nvSpPr>
            <p:cNvPr id="32" name="Freeform 3"/>
            <p:cNvSpPr/>
            <p:nvPr/>
          </p:nvSpPr>
          <p:spPr>
            <a:xfrm>
              <a:off x="0" y="10617"/>
              <a:ext cx="812800" cy="182521"/>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38"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9" name="Rectángulo 38"/>
          <p:cNvSpPr/>
          <p:nvPr/>
        </p:nvSpPr>
        <p:spPr>
          <a:xfrm>
            <a:off x="785796" y="3609565"/>
            <a:ext cx="14052245" cy="1446550"/>
          </a:xfrm>
          <a:prstGeom prst="rect">
            <a:avLst/>
          </a:prstGeom>
        </p:spPr>
        <p:txBody>
          <a:bodyPr wrap="none">
            <a:spAutoFit/>
          </a:bodyPr>
          <a:lstStyle/>
          <a:p>
            <a:pPr algn="ctr">
              <a:defRPr/>
            </a:pPr>
            <a:r>
              <a:rPr lang="en-US" sz="4400" b="1" dirty="0">
                <a:solidFill>
                  <a:srgbClr val="000000"/>
                </a:solidFill>
                <a:latin typeface="Courier Prime Bold"/>
                <a:ea typeface="Courier Prime Bold"/>
                <a:cs typeface="Courier Prime Bold"/>
              </a:rPr>
              <a:t>Obtaining a text on a less widely known, </a:t>
            </a:r>
            <a:endParaRPr lang="en-US" sz="4400" b="1" dirty="0" smtClean="0">
              <a:solidFill>
                <a:srgbClr val="000000"/>
              </a:solidFill>
              <a:latin typeface="Courier Prime Bold"/>
              <a:ea typeface="Courier Prime Bold"/>
              <a:cs typeface="Courier Prime Bold"/>
            </a:endParaRPr>
          </a:p>
          <a:p>
            <a:pPr algn="ctr">
              <a:defRPr/>
            </a:pPr>
            <a:r>
              <a:rPr lang="en-US" sz="4400" b="1" dirty="0" smtClean="0">
                <a:solidFill>
                  <a:srgbClr val="000000"/>
                </a:solidFill>
                <a:latin typeface="Courier Prime Bold"/>
                <a:ea typeface="Courier Prime Bold"/>
                <a:cs typeface="Courier Prime Bold"/>
              </a:rPr>
              <a:t>more </a:t>
            </a:r>
            <a:r>
              <a:rPr lang="en-US" sz="4400" b="1" dirty="0">
                <a:solidFill>
                  <a:srgbClr val="000000"/>
                </a:solidFill>
                <a:latin typeface="Courier Prime Bold"/>
                <a:ea typeface="Courier Prime Bold"/>
                <a:cs typeface="Courier Prime Bold"/>
              </a:rPr>
              <a:t>specific topic</a:t>
            </a:r>
            <a:r>
              <a:rPr lang="en-US" dirty="0"/>
              <a:t>.</a:t>
            </a:r>
          </a:p>
        </p:txBody>
      </p:sp>
      <p:grpSp>
        <p:nvGrpSpPr>
          <p:cNvPr id="43" name="Group 2"/>
          <p:cNvGrpSpPr/>
          <p:nvPr/>
        </p:nvGrpSpPr>
        <p:grpSpPr>
          <a:xfrm>
            <a:off x="619818" y="5237450"/>
            <a:ext cx="14462578" cy="2589686"/>
            <a:chOff x="0" y="-19050"/>
            <a:chExt cx="812800" cy="230660"/>
          </a:xfrm>
        </p:grpSpPr>
        <p:sp>
          <p:nvSpPr>
            <p:cNvPr id="44" name="Freeform 3"/>
            <p:cNvSpPr/>
            <p:nvPr/>
          </p:nvSpPr>
          <p:spPr>
            <a:xfrm>
              <a:off x="0" y="33397"/>
              <a:ext cx="812800" cy="108878"/>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45"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Rectángulo 45"/>
          <p:cNvSpPr/>
          <p:nvPr/>
        </p:nvSpPr>
        <p:spPr>
          <a:xfrm>
            <a:off x="1105128" y="6389908"/>
            <a:ext cx="13413580" cy="473206"/>
          </a:xfrm>
          <a:prstGeom prst="rect">
            <a:avLst/>
          </a:prstGeom>
        </p:spPr>
        <p:txBody>
          <a:bodyPr wrap="square">
            <a:spAutoFit/>
          </a:bodyPr>
          <a:lstStyle/>
          <a:p>
            <a:pPr>
              <a:lnSpc>
                <a:spcPts val="2237"/>
              </a:lnSpc>
            </a:pPr>
            <a:r>
              <a:rPr lang="en-US" sz="4400" b="1" dirty="0" smtClean="0">
                <a:solidFill>
                  <a:srgbClr val="000000"/>
                </a:solidFill>
                <a:latin typeface="Courier Prime Bold"/>
                <a:ea typeface="Courier Prime Bold"/>
                <a:cs typeface="Courier Prime Bold"/>
              </a:rPr>
              <a:t>Making the voice of the author clear</a:t>
            </a:r>
            <a:endParaRPr lang="en-US" sz="4400" b="1" dirty="0">
              <a:solidFill>
                <a:srgbClr val="000000"/>
              </a:solidFill>
              <a:latin typeface="Courier Prime Bold"/>
              <a:ea typeface="Courier Prime Bold"/>
              <a:cs typeface="Courier Prime Bold"/>
            </a:endParaRPr>
          </a:p>
        </p:txBody>
      </p:sp>
      <p:grpSp>
        <p:nvGrpSpPr>
          <p:cNvPr id="48" name="Group 2"/>
          <p:cNvGrpSpPr/>
          <p:nvPr/>
        </p:nvGrpSpPr>
        <p:grpSpPr>
          <a:xfrm>
            <a:off x="611109" y="7494056"/>
            <a:ext cx="6513563" cy="2419360"/>
            <a:chOff x="0" y="-19050"/>
            <a:chExt cx="812800" cy="230660"/>
          </a:xfrm>
        </p:grpSpPr>
        <p:sp>
          <p:nvSpPr>
            <p:cNvPr id="49" name="Freeform 3"/>
            <p:cNvSpPr/>
            <p:nvPr/>
          </p:nvSpPr>
          <p:spPr>
            <a:xfrm>
              <a:off x="0" y="-19050"/>
              <a:ext cx="812800" cy="212188"/>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50"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1" name="TextBox 17"/>
          <p:cNvSpPr txBox="1"/>
          <p:nvPr/>
        </p:nvSpPr>
        <p:spPr>
          <a:xfrm>
            <a:off x="1168447" y="8151940"/>
            <a:ext cx="6584889" cy="1692771"/>
          </a:xfrm>
          <a:prstGeom prst="rect">
            <a:avLst/>
          </a:prstGeom>
        </p:spPr>
        <p:txBody>
          <a:bodyPr wrap="square" lIns="0" tIns="0" rIns="0" bIns="0" rtlCol="0" anchor="t">
            <a:spAutoFit/>
          </a:bodyPr>
          <a:lstStyle/>
          <a:p>
            <a:pPr marL="0" marR="0" lvl="0" indent="0" algn="l" defTabSz="914400" rtl="0" eaLnBrk="1" fontAlgn="auto" latinLnBrk="0" hangingPunct="1">
              <a:lnSpc>
                <a:spcPts val="2237"/>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rPr>
              <a:t>Obtaining </a:t>
            </a:r>
            <a:r>
              <a:rPr kumimoji="0" lang="en-US" sz="4400" b="1" i="0" u="none" strike="noStrike" kern="1200" cap="none" spc="0" normalizeH="0" baseline="0" noProof="0" dirty="0">
                <a:ln>
                  <a:noFill/>
                </a:ln>
                <a:solidFill>
                  <a:srgbClr val="000000"/>
                </a:solidFill>
                <a:effectLst/>
                <a:uLnTx/>
                <a:uFillTx/>
                <a:latin typeface="Courier Prime Bold"/>
                <a:ea typeface="Courier Prime Bold"/>
                <a:cs typeface="Courier Prime Bold"/>
              </a:rPr>
              <a:t>good </a:t>
            </a:r>
            <a:endPar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rPr>
              <a:t>distractors </a:t>
            </a: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2015" b="1" i="0" u="none" strike="noStrike" kern="1200" cap="none" spc="0" normalizeH="0" baseline="0" noProof="0" dirty="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2015" b="1" i="0" u="none" strike="noStrike" kern="1200" cap="none" spc="0" normalizeH="0" baseline="0" noProof="0" dirty="0">
              <a:ln>
                <a:noFill/>
              </a:ln>
              <a:solidFill>
                <a:srgbClr val="000000"/>
              </a:solidFill>
              <a:effectLst/>
              <a:uLnTx/>
              <a:uFillTx/>
              <a:latin typeface="Courier Prime Bold"/>
              <a:ea typeface="Courier Prime Bold"/>
              <a:cs typeface="Courier Prime Bold"/>
              <a:sym typeface="Courier Prime Bold"/>
            </a:endParaRPr>
          </a:p>
        </p:txBody>
      </p:sp>
    </p:spTree>
    <p:extLst>
      <p:ext uri="{BB962C8B-B14F-4D97-AF65-F5344CB8AC3E}">
        <p14:creationId xmlns:p14="http://schemas.microsoft.com/office/powerpoint/2010/main" val="419607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2" name="Group 2"/>
          <p:cNvGrpSpPr/>
          <p:nvPr/>
        </p:nvGrpSpPr>
        <p:grpSpPr>
          <a:xfrm>
            <a:off x="396422" y="6386512"/>
            <a:ext cx="14462578" cy="2647050"/>
            <a:chOff x="0" y="-19050"/>
            <a:chExt cx="812800" cy="230660"/>
          </a:xfrm>
        </p:grpSpPr>
        <p:sp>
          <p:nvSpPr>
            <p:cNvPr id="3" name="Freeform 3"/>
            <p:cNvSpPr/>
            <p:nvPr/>
          </p:nvSpPr>
          <p:spPr>
            <a:xfrm>
              <a:off x="0" y="0"/>
              <a:ext cx="812800" cy="193138"/>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4"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564246" y="5687820"/>
            <a:ext cx="4575988" cy="730592"/>
          </a:xfrm>
          <a:custGeom>
            <a:avLst/>
            <a:gdLst/>
            <a:ahLst/>
            <a:cxnLst/>
            <a:rect l="l" t="t" r="r" b="b"/>
            <a:pathLst>
              <a:path w="6378737" h="1009000">
                <a:moveTo>
                  <a:pt x="0" y="0"/>
                </a:moveTo>
                <a:lnTo>
                  <a:pt x="6378738" y="0"/>
                </a:lnTo>
                <a:lnTo>
                  <a:pt x="6378738" y="1009000"/>
                </a:lnTo>
                <a:lnTo>
                  <a:pt x="0" y="1009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457200" y="190608"/>
            <a:ext cx="17297400" cy="5252141"/>
            <a:chOff x="0" y="-19050"/>
            <a:chExt cx="820326" cy="539406"/>
          </a:xfrm>
        </p:grpSpPr>
        <p:sp>
          <p:nvSpPr>
            <p:cNvPr id="7" name="Freeform 7"/>
            <p:cNvSpPr/>
            <p:nvPr/>
          </p:nvSpPr>
          <p:spPr>
            <a:xfrm>
              <a:off x="0" y="0"/>
              <a:ext cx="820326" cy="520356"/>
            </a:xfrm>
            <a:custGeom>
              <a:avLst/>
              <a:gdLst/>
              <a:ahLst/>
              <a:cxnLst/>
              <a:rect l="l" t="t" r="r" b="b"/>
              <a:pathLst>
                <a:path w="812800" h="466309">
                  <a:moveTo>
                    <a:pt x="0" y="0"/>
                  </a:moveTo>
                  <a:lnTo>
                    <a:pt x="812800" y="0"/>
                  </a:lnTo>
                  <a:lnTo>
                    <a:pt x="812800" y="466309"/>
                  </a:lnTo>
                  <a:lnTo>
                    <a:pt x="0" y="466309"/>
                  </a:lnTo>
                  <a:close/>
                </a:path>
              </a:pathLst>
            </a:custGeom>
            <a:solidFill>
              <a:srgbClr val="FFFFFF"/>
            </a:solidFill>
          </p:spPr>
        </p:sp>
        <p:sp>
          <p:nvSpPr>
            <p:cNvPr id="8" name="TextBox 8"/>
            <p:cNvSpPr txBox="1"/>
            <p:nvPr/>
          </p:nvSpPr>
          <p:spPr>
            <a:xfrm>
              <a:off x="0" y="-19050"/>
              <a:ext cx="812800" cy="485359"/>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5400000">
            <a:off x="2386645" y="8996151"/>
            <a:ext cx="1024801" cy="1326603"/>
          </a:xfrm>
          <a:custGeom>
            <a:avLst/>
            <a:gdLst/>
            <a:ahLst/>
            <a:cxnLst/>
            <a:rect l="l" t="t" r="r" b="b"/>
            <a:pathLst>
              <a:path w="1024801" h="1326603">
                <a:moveTo>
                  <a:pt x="0" y="0"/>
                </a:moveTo>
                <a:lnTo>
                  <a:pt x="1024801" y="0"/>
                </a:lnTo>
                <a:lnTo>
                  <a:pt x="1024801" y="1326603"/>
                </a:lnTo>
                <a:lnTo>
                  <a:pt x="0" y="13266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a:off x="4038600" y="9114731"/>
            <a:ext cx="9753600" cy="1075669"/>
          </a:xfrm>
          <a:custGeom>
            <a:avLst/>
            <a:gdLst/>
            <a:ahLst/>
            <a:cxnLst/>
            <a:rect l="l" t="t" r="r" b="b"/>
            <a:pathLst>
              <a:path w="1312219" h="225983">
                <a:moveTo>
                  <a:pt x="79248" y="0"/>
                </a:moveTo>
                <a:lnTo>
                  <a:pt x="1232971" y="0"/>
                </a:lnTo>
                <a:cubicBezTo>
                  <a:pt x="1276738" y="0"/>
                  <a:pt x="1312219" y="35480"/>
                  <a:pt x="1312219" y="79248"/>
                </a:cubicBezTo>
                <a:lnTo>
                  <a:pt x="1312219" y="146736"/>
                </a:lnTo>
                <a:cubicBezTo>
                  <a:pt x="1312219" y="190503"/>
                  <a:pt x="1276738" y="225983"/>
                  <a:pt x="1232971" y="225983"/>
                </a:cubicBezTo>
                <a:lnTo>
                  <a:pt x="79248" y="225983"/>
                </a:lnTo>
                <a:cubicBezTo>
                  <a:pt x="35480" y="225983"/>
                  <a:pt x="0" y="190503"/>
                  <a:pt x="0" y="146736"/>
                </a:cubicBezTo>
                <a:lnTo>
                  <a:pt x="0" y="79248"/>
                </a:lnTo>
                <a:cubicBezTo>
                  <a:pt x="0" y="35480"/>
                  <a:pt x="35480" y="0"/>
                  <a:pt x="79248" y="0"/>
                </a:cubicBezTo>
                <a:close/>
              </a:path>
            </a:pathLst>
          </a:custGeom>
          <a:solidFill>
            <a:srgbClr val="EBFF72"/>
          </a:solidFill>
        </p:spPr>
      </p:sp>
      <p:sp>
        <p:nvSpPr>
          <p:cNvPr id="23" name="Rectángulo 22"/>
          <p:cNvSpPr/>
          <p:nvPr/>
        </p:nvSpPr>
        <p:spPr>
          <a:xfrm>
            <a:off x="4419600" y="9384799"/>
            <a:ext cx="7075655" cy="480131"/>
          </a:xfrm>
          <a:prstGeom prst="rect">
            <a:avLst/>
          </a:prstGeom>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none" strike="noStrike" kern="0" cap="none" spc="0" normalizeH="0" baseline="0" noProof="0" dirty="0">
                <a:ln>
                  <a:noFill/>
                </a:ln>
                <a:solidFill>
                  <a:prstClr val="black"/>
                </a:solidFill>
                <a:effectLst/>
                <a:uLnTx/>
                <a:uFillTx/>
                <a:latin typeface="Calibri"/>
                <a:ea typeface="+mn-ea"/>
                <a:cs typeface="Arial"/>
              </a:rPr>
              <a:t>Key:</a:t>
            </a:r>
            <a:r>
              <a:rPr kumimoji="0" lang="en-US" sz="2800" b="0" i="0" u="none" strike="noStrike" kern="0" cap="none" spc="0" normalizeH="0" baseline="0" noProof="0" dirty="0">
                <a:ln>
                  <a:noFill/>
                </a:ln>
                <a:solidFill>
                  <a:prstClr val="black"/>
                </a:solidFill>
                <a:effectLst/>
                <a:uLnTx/>
                <a:uFillTx/>
                <a:latin typeface="Calibri"/>
                <a:ea typeface="+mn-ea"/>
                <a:cs typeface="Arial"/>
              </a:rPr>
              <a:t> </a:t>
            </a:r>
          </a:p>
        </p:txBody>
      </p:sp>
      <p:sp>
        <p:nvSpPr>
          <p:cNvPr id="12" name="Rectángulo 11"/>
          <p:cNvSpPr/>
          <p:nvPr/>
        </p:nvSpPr>
        <p:spPr>
          <a:xfrm>
            <a:off x="814619" y="497116"/>
            <a:ext cx="16526726" cy="4832092"/>
          </a:xfrm>
          <a:prstGeom prst="rect">
            <a:avLst/>
          </a:prstGeom>
        </p:spPr>
        <p:txBody>
          <a:bodyPr wrap="square">
            <a:spAutoFit/>
          </a:bodyPr>
          <a:lstStyle/>
          <a:p>
            <a:pPr algn="just">
              <a:defRPr/>
            </a:pPr>
            <a:r>
              <a:rPr lang="en-US" sz="2800" dirty="0"/>
              <a:t>Quechua Preservation Funding Debate</a:t>
            </a:r>
          </a:p>
          <a:p>
            <a:pPr algn="just">
              <a:defRPr/>
            </a:pPr>
            <a:r>
              <a:rPr lang="en-US" sz="2800" dirty="0"/>
              <a:t>Quechua is undeniably a language with a rich history, but in today's world, maintaining it through government-funded programs seems increasingly impractical. Resources are limited, and funding education in a language with diminishing practical use diverts crucial investments from more globally relevant skills. While some argue that preserving Quechua is essential for cultural identity, the reality is that Spanish and English dominate the job market, especially in fields like technology and business. In rural areas, where Quechua is most commonly spoken, prioritizing vocational training or modern agricultural techniques would better serve these communities than teaching a language with limited economic opportunities. Moreover, children who are raised bilingual in Quechua and Spanish often struggle to master either language, putting them at a disadvantage in competitive environments. While cultural heritage is important, in a globalized world, there are better uses for public funds that would have more tangible, immediate benefits for society.</a:t>
            </a:r>
          </a:p>
        </p:txBody>
      </p:sp>
      <p:sp>
        <p:nvSpPr>
          <p:cNvPr id="14" name="Rectángulo 13"/>
          <p:cNvSpPr/>
          <p:nvPr/>
        </p:nvSpPr>
        <p:spPr>
          <a:xfrm>
            <a:off x="564246" y="6689982"/>
            <a:ext cx="13227954" cy="1815882"/>
          </a:xfrm>
          <a:prstGeom prst="rect">
            <a:avLst/>
          </a:prstGeom>
        </p:spPr>
        <p:txBody>
          <a:bodyPr wrap="square">
            <a:spAutoFit/>
          </a:bodyPr>
          <a:lstStyle/>
          <a:p>
            <a:pPr>
              <a:defRPr/>
            </a:pPr>
            <a:r>
              <a:rPr lang="en-US" sz="2800" dirty="0"/>
              <a:t>A) Quechua has limited practical use in modern society.</a:t>
            </a:r>
            <a:br>
              <a:rPr lang="en-US" sz="2800" dirty="0"/>
            </a:br>
            <a:r>
              <a:rPr lang="en-US" sz="2800" dirty="0"/>
              <a:t>B) Government funding should support more cultural programs.</a:t>
            </a:r>
            <a:br>
              <a:rPr lang="en-US" sz="2800" dirty="0"/>
            </a:br>
            <a:r>
              <a:rPr lang="en-US" sz="2800" dirty="0"/>
              <a:t>C) Bilingualism in Quechua and Spanish creates educational advantages.</a:t>
            </a:r>
            <a:br>
              <a:rPr lang="en-US" sz="2800" dirty="0"/>
            </a:br>
            <a:r>
              <a:rPr lang="en-US" sz="2800" dirty="0"/>
              <a:t>D) Rural communities benefit from Quechua programs more than vocational training.</a:t>
            </a:r>
          </a:p>
        </p:txBody>
      </p:sp>
      <p:sp>
        <p:nvSpPr>
          <p:cNvPr id="16" name="Rectángulo 15"/>
          <p:cNvSpPr/>
          <p:nvPr/>
        </p:nvSpPr>
        <p:spPr>
          <a:xfrm>
            <a:off x="5403578" y="9341710"/>
            <a:ext cx="8606277" cy="523220"/>
          </a:xfrm>
          <a:prstGeom prst="rect">
            <a:avLst/>
          </a:prstGeom>
        </p:spPr>
        <p:txBody>
          <a:bodyPr wrap="square">
            <a:spAutoFit/>
          </a:bodyPr>
          <a:lstStyle/>
          <a:p>
            <a:pPr>
              <a:defRPr/>
            </a:pPr>
            <a:r>
              <a:rPr lang="en-US" sz="2800" dirty="0"/>
              <a:t> A) Quechua has limited practical use in modern </a:t>
            </a:r>
            <a:r>
              <a:rPr lang="en-US" sz="2800" dirty="0" smtClean="0"/>
              <a:t>society.</a:t>
            </a:r>
            <a:endParaRPr lang="en-US" sz="2800" dirty="0"/>
          </a:p>
        </p:txBody>
      </p:sp>
      <p:sp>
        <p:nvSpPr>
          <p:cNvPr id="9" name="Rectángulo 8"/>
          <p:cNvSpPr/>
          <p:nvPr/>
        </p:nvSpPr>
        <p:spPr>
          <a:xfrm>
            <a:off x="818973" y="5792838"/>
            <a:ext cx="3271665" cy="523220"/>
          </a:xfrm>
          <a:prstGeom prst="rect">
            <a:avLst/>
          </a:prstGeom>
        </p:spPr>
        <p:txBody>
          <a:bodyPr wrap="none">
            <a:spAutoFit/>
          </a:bodyPr>
          <a:lstStyle/>
          <a:p>
            <a:pPr>
              <a:defRPr/>
            </a:pPr>
            <a:r>
              <a:rPr lang="en-US" sz="2800" dirty="0"/>
              <a:t>The text implies that:</a:t>
            </a:r>
          </a:p>
        </p:txBody>
      </p:sp>
      <p:sp>
        <p:nvSpPr>
          <p:cNvPr id="17" name="Freeform 14"/>
          <p:cNvSpPr/>
          <p:nvPr/>
        </p:nvSpPr>
        <p:spPr>
          <a:xfrm flipH="1">
            <a:off x="16306800" y="8724900"/>
            <a:ext cx="1981200" cy="1562100"/>
          </a:xfrm>
          <a:custGeom>
            <a:avLst/>
            <a:gdLst/>
            <a:ahLst/>
            <a:cxnLst/>
            <a:rect l="l" t="t" r="r" b="b"/>
            <a:pathLst>
              <a:path w="4217368" h="3743226">
                <a:moveTo>
                  <a:pt x="0" y="0"/>
                </a:moveTo>
                <a:lnTo>
                  <a:pt x="4217368" y="0"/>
                </a:lnTo>
                <a:lnTo>
                  <a:pt x="4217368" y="3743226"/>
                </a:lnTo>
                <a:lnTo>
                  <a:pt x="0" y="3743226"/>
                </a:lnTo>
                <a:lnTo>
                  <a:pt x="0" y="0"/>
                </a:lnTo>
                <a:close/>
              </a:path>
            </a:pathLst>
          </a:custGeom>
          <a:blipFill>
            <a:blip r:embed="rId6"/>
            <a:stretch>
              <a:fillRect/>
            </a:stretch>
          </a:blipFill>
        </p:spPr>
      </p:sp>
      <p:pic>
        <p:nvPicPr>
          <p:cNvPr id="11" name="Imagen 10"/>
          <p:cNvPicPr>
            <a:picLocks noChangeAspect="1"/>
          </p:cNvPicPr>
          <p:nvPr/>
        </p:nvPicPr>
        <p:blipFill>
          <a:blip r:embed="rId7"/>
          <a:stretch>
            <a:fillRect/>
          </a:stretch>
        </p:blipFill>
        <p:spPr>
          <a:xfrm>
            <a:off x="17099353" y="4863810"/>
            <a:ext cx="823071" cy="843908"/>
          </a:xfrm>
          <a:prstGeom prst="rect">
            <a:avLst/>
          </a:prstGeom>
        </p:spPr>
      </p:pic>
      <p:pic>
        <p:nvPicPr>
          <p:cNvPr id="13" name="Imagen 12"/>
          <p:cNvPicPr>
            <a:picLocks noChangeAspect="1"/>
          </p:cNvPicPr>
          <p:nvPr/>
        </p:nvPicPr>
        <p:blipFill>
          <a:blip r:embed="rId7"/>
          <a:stretch>
            <a:fillRect/>
          </a:stretch>
        </p:blipFill>
        <p:spPr>
          <a:xfrm>
            <a:off x="14209499" y="8191500"/>
            <a:ext cx="796626" cy="816794"/>
          </a:xfrm>
          <a:prstGeom prst="rect">
            <a:avLst/>
          </a:prstGeom>
        </p:spPr>
      </p:pic>
    </p:spTree>
    <p:extLst>
      <p:ext uri="{BB962C8B-B14F-4D97-AF65-F5344CB8AC3E}">
        <p14:creationId xmlns:p14="http://schemas.microsoft.com/office/powerpoint/2010/main" val="66141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5" name="AutoShape 5"/>
          <p:cNvSpPr/>
          <p:nvPr/>
        </p:nvSpPr>
        <p:spPr>
          <a:xfrm flipV="1">
            <a:off x="-457200" y="9930946"/>
            <a:ext cx="19202400" cy="1"/>
          </a:xfrm>
          <a:prstGeom prst="line">
            <a:avLst/>
          </a:prstGeom>
          <a:ln w="19050" cap="flat">
            <a:solidFill>
              <a:srgbClr val="000000"/>
            </a:solidFill>
            <a:prstDash val="solid"/>
            <a:headEnd type="none" w="sm" len="sm"/>
            <a:tailEnd type="none" w="sm" len="sm"/>
          </a:ln>
        </p:spPr>
      </p:sp>
      <p:sp>
        <p:nvSpPr>
          <p:cNvPr id="7" name="Rectángulo 6"/>
          <p:cNvSpPr/>
          <p:nvPr/>
        </p:nvSpPr>
        <p:spPr>
          <a:xfrm>
            <a:off x="685800" y="321052"/>
            <a:ext cx="16078200" cy="944874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8" name="Group 11"/>
          <p:cNvGrpSpPr/>
          <p:nvPr/>
        </p:nvGrpSpPr>
        <p:grpSpPr>
          <a:xfrm>
            <a:off x="685800" y="647700"/>
            <a:ext cx="7542240" cy="968643"/>
            <a:chOff x="0" y="0"/>
            <a:chExt cx="1986434" cy="255116"/>
          </a:xfrm>
        </p:grpSpPr>
        <p:sp>
          <p:nvSpPr>
            <p:cNvPr id="9"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0"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ángulo 10"/>
          <p:cNvSpPr/>
          <p:nvPr/>
        </p:nvSpPr>
        <p:spPr>
          <a:xfrm>
            <a:off x="712760" y="772690"/>
            <a:ext cx="16356039"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Taking into consideration all the information that I have previously given you in this conversation, I would like you to act as an accurate and experienced item </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writer</a:t>
            </a:r>
            <a:r>
              <a:rPr kumimoji="0" lang="en-US" sz="32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12" name="Group 11"/>
          <p:cNvGrpSpPr/>
          <p:nvPr/>
        </p:nvGrpSpPr>
        <p:grpSpPr>
          <a:xfrm>
            <a:off x="750860" y="2339646"/>
            <a:ext cx="7542240" cy="968643"/>
            <a:chOff x="0" y="0"/>
            <a:chExt cx="1986434" cy="255116"/>
          </a:xfrm>
        </p:grpSpPr>
        <p:sp>
          <p:nvSpPr>
            <p:cNvPr id="13"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4"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ángulo 14"/>
          <p:cNvSpPr/>
          <p:nvPr/>
        </p:nvSpPr>
        <p:spPr>
          <a:xfrm>
            <a:off x="758771" y="2500801"/>
            <a:ext cx="16310028"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and write a reading comprehension item that will test the language proficiency of a level </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1 </a:t>
            </a:r>
            <a:r>
              <a:rPr kumimoji="0" lang="en-US" sz="3200" b="0" i="0" u="none" strike="noStrike" kern="1200" cap="none" spc="0" normalizeH="0" baseline="0" noProof="0" dirty="0">
                <a:ln>
                  <a:noFill/>
                </a:ln>
                <a:solidFill>
                  <a:prstClr val="black"/>
                </a:solidFill>
                <a:effectLst/>
                <a:uLnTx/>
                <a:uFillTx/>
                <a:latin typeface="Calibri"/>
                <a:ea typeface="+mn-ea"/>
                <a:cs typeface="+mn-cs"/>
              </a:rPr>
              <a:t>reader according to STANAG 6001 </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descriptors.</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1"/>
          <p:cNvGrpSpPr/>
          <p:nvPr/>
        </p:nvGrpSpPr>
        <p:grpSpPr>
          <a:xfrm>
            <a:off x="758771" y="3959182"/>
            <a:ext cx="7542240" cy="968643"/>
            <a:chOff x="0" y="0"/>
            <a:chExt cx="1986434" cy="255116"/>
          </a:xfrm>
        </p:grpSpPr>
        <p:sp>
          <p:nvSpPr>
            <p:cNvPr id="17"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8"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1"/>
          <p:cNvGrpSpPr/>
          <p:nvPr/>
        </p:nvGrpSpPr>
        <p:grpSpPr>
          <a:xfrm>
            <a:off x="796869" y="5823077"/>
            <a:ext cx="7542240" cy="968643"/>
            <a:chOff x="0" y="0"/>
            <a:chExt cx="1986434" cy="255116"/>
          </a:xfrm>
        </p:grpSpPr>
        <p:sp>
          <p:nvSpPr>
            <p:cNvPr id="21"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22"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Rectángulo 22"/>
          <p:cNvSpPr/>
          <p:nvPr/>
        </p:nvSpPr>
        <p:spPr>
          <a:xfrm>
            <a:off x="777821" y="6102879"/>
            <a:ext cx="16271927"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Please ask me any questions that might help you improve your performance.</a:t>
            </a:r>
          </a:p>
        </p:txBody>
      </p:sp>
      <p:sp>
        <p:nvSpPr>
          <p:cNvPr id="2" name="Rectángulo 1"/>
          <p:cNvSpPr/>
          <p:nvPr/>
        </p:nvSpPr>
        <p:spPr>
          <a:xfrm>
            <a:off x="796869" y="4204117"/>
            <a:ext cx="16271927"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The number of words for the orientation, the stem and the response options </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remains </a:t>
            </a:r>
            <a:r>
              <a:rPr kumimoji="0" lang="en-US" sz="3200" b="0" i="0" u="none" strike="noStrike" kern="1200" cap="none" spc="0" normalizeH="0" baseline="0" noProof="0" dirty="0">
                <a:ln>
                  <a:noFill/>
                </a:ln>
                <a:solidFill>
                  <a:prstClr val="black"/>
                </a:solidFill>
                <a:effectLst/>
                <a:uLnTx/>
                <a:uFillTx/>
                <a:latin typeface="Calibri"/>
                <a:ea typeface="+mn-ea"/>
                <a:cs typeface="+mn-cs"/>
              </a:rPr>
              <a:t>the same as for level </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3. </a:t>
            </a:r>
            <a:r>
              <a:rPr kumimoji="0" lang="en-US" sz="3200" b="0" i="0" u="none" strike="noStrike" kern="1200" cap="none" spc="0" normalizeH="0" baseline="0" noProof="0" dirty="0">
                <a:ln>
                  <a:noFill/>
                </a:ln>
                <a:solidFill>
                  <a:prstClr val="black"/>
                </a:solidFill>
                <a:effectLst/>
                <a:uLnTx/>
                <a:uFillTx/>
                <a:latin typeface="Calibri"/>
                <a:ea typeface="+mn-ea"/>
                <a:cs typeface="+mn-cs"/>
              </a:rPr>
              <a:t>However, the text must be between </a:t>
            </a:r>
            <a:r>
              <a:rPr lang="en-US" sz="3200" dirty="0" smtClean="0">
                <a:solidFill>
                  <a:prstClr val="black"/>
                </a:solidFill>
                <a:latin typeface="Calibri"/>
              </a:rPr>
              <a:t>50</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and </a:t>
            </a:r>
            <a:r>
              <a:rPr lang="en-US" sz="3200" dirty="0" smtClean="0">
                <a:solidFill>
                  <a:prstClr val="black"/>
                </a:solidFill>
                <a:latin typeface="Calibri"/>
              </a:rPr>
              <a:t>80</a:t>
            </a:r>
            <a:r>
              <a:rPr kumimoji="0" lang="en-US" sz="32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words long.</a:t>
            </a:r>
            <a:endParaRPr kumimoji="0" lang="es-E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Freeform 4"/>
          <p:cNvSpPr/>
          <p:nvPr/>
        </p:nvSpPr>
        <p:spPr>
          <a:xfrm>
            <a:off x="7801639" y="7587538"/>
            <a:ext cx="1846521" cy="1846521"/>
          </a:xfrm>
          <a:custGeom>
            <a:avLst/>
            <a:gdLst/>
            <a:ahLst/>
            <a:cxnLst/>
            <a:rect l="l" t="t" r="r" b="b"/>
            <a:pathLst>
              <a:path w="1846521" h="1846521">
                <a:moveTo>
                  <a:pt x="0" y="0"/>
                </a:moveTo>
                <a:lnTo>
                  <a:pt x="1846521" y="0"/>
                </a:lnTo>
                <a:lnTo>
                  <a:pt x="1846521" y="1846521"/>
                </a:lnTo>
                <a:lnTo>
                  <a:pt x="0" y="1846521"/>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14325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2" name="Group 2"/>
          <p:cNvGrpSpPr/>
          <p:nvPr/>
        </p:nvGrpSpPr>
        <p:grpSpPr>
          <a:xfrm>
            <a:off x="1143000" y="6296467"/>
            <a:ext cx="9677400" cy="2428433"/>
            <a:chOff x="0" y="0"/>
            <a:chExt cx="812800" cy="211610"/>
          </a:xfrm>
        </p:grpSpPr>
        <p:sp>
          <p:nvSpPr>
            <p:cNvPr id="3" name="Freeform 3"/>
            <p:cNvSpPr/>
            <p:nvPr/>
          </p:nvSpPr>
          <p:spPr>
            <a:xfrm>
              <a:off x="0" y="0"/>
              <a:ext cx="812800" cy="211610"/>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4"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143000" y="4634536"/>
            <a:ext cx="9067800" cy="901446"/>
          </a:xfrm>
          <a:custGeom>
            <a:avLst/>
            <a:gdLst/>
            <a:ahLst/>
            <a:cxnLst/>
            <a:rect l="l" t="t" r="r" b="b"/>
            <a:pathLst>
              <a:path w="6378737" h="1009000">
                <a:moveTo>
                  <a:pt x="0" y="0"/>
                </a:moveTo>
                <a:lnTo>
                  <a:pt x="6378738" y="0"/>
                </a:lnTo>
                <a:lnTo>
                  <a:pt x="6378738" y="1009000"/>
                </a:lnTo>
                <a:lnTo>
                  <a:pt x="0" y="1009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1143000" y="365529"/>
            <a:ext cx="16459200" cy="3787372"/>
            <a:chOff x="0" y="0"/>
            <a:chExt cx="812800" cy="466309"/>
          </a:xfrm>
        </p:grpSpPr>
        <p:sp>
          <p:nvSpPr>
            <p:cNvPr id="7" name="Freeform 7"/>
            <p:cNvSpPr/>
            <p:nvPr/>
          </p:nvSpPr>
          <p:spPr>
            <a:xfrm>
              <a:off x="0" y="0"/>
              <a:ext cx="812800" cy="466309"/>
            </a:xfrm>
            <a:custGeom>
              <a:avLst/>
              <a:gdLst/>
              <a:ahLst/>
              <a:cxnLst/>
              <a:rect l="l" t="t" r="r" b="b"/>
              <a:pathLst>
                <a:path w="812800" h="466309">
                  <a:moveTo>
                    <a:pt x="0" y="0"/>
                  </a:moveTo>
                  <a:lnTo>
                    <a:pt x="812800" y="0"/>
                  </a:lnTo>
                  <a:lnTo>
                    <a:pt x="812800" y="466309"/>
                  </a:lnTo>
                  <a:lnTo>
                    <a:pt x="0" y="466309"/>
                  </a:lnTo>
                  <a:close/>
                </a:path>
              </a:pathLst>
            </a:custGeom>
            <a:solidFill>
              <a:srgbClr val="FFFFFF"/>
            </a:solidFill>
          </p:spPr>
        </p:sp>
        <p:sp>
          <p:nvSpPr>
            <p:cNvPr id="8" name="TextBox 8"/>
            <p:cNvSpPr txBox="1"/>
            <p:nvPr/>
          </p:nvSpPr>
          <p:spPr>
            <a:xfrm>
              <a:off x="0" y="-19050"/>
              <a:ext cx="812800" cy="485359"/>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5400000">
            <a:off x="2092085" y="8891825"/>
            <a:ext cx="1024801" cy="1326603"/>
          </a:xfrm>
          <a:custGeom>
            <a:avLst/>
            <a:gdLst/>
            <a:ahLst/>
            <a:cxnLst/>
            <a:rect l="l" t="t" r="r" b="b"/>
            <a:pathLst>
              <a:path w="1024801" h="1326603">
                <a:moveTo>
                  <a:pt x="0" y="0"/>
                </a:moveTo>
                <a:lnTo>
                  <a:pt x="1024801" y="0"/>
                </a:lnTo>
                <a:lnTo>
                  <a:pt x="1024801" y="1326603"/>
                </a:lnTo>
                <a:lnTo>
                  <a:pt x="0" y="13266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a:off x="4105273" y="8943517"/>
            <a:ext cx="7772400" cy="1293927"/>
          </a:xfrm>
          <a:custGeom>
            <a:avLst/>
            <a:gdLst/>
            <a:ahLst/>
            <a:cxnLst/>
            <a:rect l="l" t="t" r="r" b="b"/>
            <a:pathLst>
              <a:path w="1312219" h="225983">
                <a:moveTo>
                  <a:pt x="79248" y="0"/>
                </a:moveTo>
                <a:lnTo>
                  <a:pt x="1232971" y="0"/>
                </a:lnTo>
                <a:cubicBezTo>
                  <a:pt x="1276738" y="0"/>
                  <a:pt x="1312219" y="35480"/>
                  <a:pt x="1312219" y="79248"/>
                </a:cubicBezTo>
                <a:lnTo>
                  <a:pt x="1312219" y="146736"/>
                </a:lnTo>
                <a:cubicBezTo>
                  <a:pt x="1312219" y="190503"/>
                  <a:pt x="1276738" y="225983"/>
                  <a:pt x="1232971" y="225983"/>
                </a:cubicBezTo>
                <a:lnTo>
                  <a:pt x="79248" y="225983"/>
                </a:lnTo>
                <a:cubicBezTo>
                  <a:pt x="35480" y="225983"/>
                  <a:pt x="0" y="190503"/>
                  <a:pt x="0" y="146736"/>
                </a:cubicBezTo>
                <a:lnTo>
                  <a:pt x="0" y="79248"/>
                </a:lnTo>
                <a:cubicBezTo>
                  <a:pt x="0" y="35480"/>
                  <a:pt x="35480" y="0"/>
                  <a:pt x="79248" y="0"/>
                </a:cubicBezTo>
                <a:close/>
              </a:path>
            </a:pathLst>
          </a:custGeom>
          <a:solidFill>
            <a:srgbClr val="EBFF72"/>
          </a:solidFill>
        </p:spPr>
      </p:sp>
      <p:sp>
        <p:nvSpPr>
          <p:cNvPr id="20" name="Rectángulo 19"/>
          <p:cNvSpPr/>
          <p:nvPr/>
        </p:nvSpPr>
        <p:spPr>
          <a:xfrm>
            <a:off x="1200149" y="475056"/>
            <a:ext cx="16164777" cy="3046988"/>
          </a:xfrm>
          <a:prstGeom prst="rect">
            <a:avLst/>
          </a:prstGeom>
        </p:spPr>
        <p:txBody>
          <a:bodyPr wrap="square">
            <a:spAutoFit/>
          </a:bodyPr>
          <a:lstStyle/>
          <a:p>
            <a:pPr>
              <a:defRPr/>
            </a:pPr>
            <a:r>
              <a:rPr lang="en-US" sz="3200" dirty="0"/>
              <a:t>Train Schedule</a:t>
            </a:r>
          </a:p>
          <a:p>
            <a:pPr algn="just">
              <a:defRPr/>
            </a:pPr>
            <a:r>
              <a:rPr lang="en-US" sz="3200" dirty="0"/>
              <a:t/>
            </a:r>
            <a:br>
              <a:rPr lang="en-US" sz="3200" dirty="0"/>
            </a:br>
            <a:r>
              <a:rPr lang="en-US" sz="3200" dirty="0"/>
              <a:t>The train to London leaves at 8:00 AM and arrives at 10:00 AM. After that, the next train leaves London for Manchester at 12:00 PM and arrives in Manchester at 2:00 PM. In the evening, there is one last train that departs from Manchester back to London. This train leaves Manchester at 6:00 PM and reaches London by 8:00 PM.</a:t>
            </a:r>
          </a:p>
        </p:txBody>
      </p:sp>
      <p:sp>
        <p:nvSpPr>
          <p:cNvPr id="21" name="Rectángulo 20"/>
          <p:cNvSpPr/>
          <p:nvPr/>
        </p:nvSpPr>
        <p:spPr>
          <a:xfrm>
            <a:off x="1295400" y="4792871"/>
            <a:ext cx="7467600" cy="584775"/>
          </a:xfrm>
          <a:prstGeom prst="rect">
            <a:avLst/>
          </a:prstGeom>
        </p:spPr>
        <p:txBody>
          <a:bodyPr wrap="square">
            <a:spAutoFit/>
          </a:bodyPr>
          <a:lstStyle/>
          <a:p>
            <a:pPr>
              <a:defRPr/>
            </a:pPr>
            <a:r>
              <a:rPr lang="en-US" sz="3200" dirty="0"/>
              <a:t>When does the last train leave Manchester?</a:t>
            </a:r>
          </a:p>
        </p:txBody>
      </p:sp>
      <p:sp>
        <p:nvSpPr>
          <p:cNvPr id="22" name="Rectángulo 21"/>
          <p:cNvSpPr/>
          <p:nvPr/>
        </p:nvSpPr>
        <p:spPr>
          <a:xfrm>
            <a:off x="1200149" y="6425447"/>
            <a:ext cx="9144000" cy="2062103"/>
          </a:xfrm>
          <a:prstGeom prst="rect">
            <a:avLst/>
          </a:prstGeom>
        </p:spPr>
        <p:txBody>
          <a:bodyPr>
            <a:spAutoFit/>
          </a:bodyPr>
          <a:lstStyle/>
          <a:p>
            <a:pPr>
              <a:defRPr/>
            </a:pPr>
            <a:r>
              <a:rPr lang="de-DE" sz="3200" dirty="0"/>
              <a:t>A) 8:00 </a:t>
            </a:r>
            <a:r>
              <a:rPr lang="de-DE" sz="3200" dirty="0" smtClean="0"/>
              <a:t>AM.</a:t>
            </a:r>
            <a:r>
              <a:rPr lang="de-DE" sz="3200" dirty="0"/>
              <a:t/>
            </a:r>
            <a:br>
              <a:rPr lang="de-DE" sz="3200" dirty="0"/>
            </a:br>
            <a:r>
              <a:rPr lang="de-DE" sz="3200" dirty="0"/>
              <a:t>B) 10:00 </a:t>
            </a:r>
            <a:r>
              <a:rPr lang="de-DE" sz="3200" dirty="0" smtClean="0"/>
              <a:t>AM.</a:t>
            </a:r>
            <a:r>
              <a:rPr lang="de-DE" sz="3200" dirty="0"/>
              <a:t/>
            </a:r>
            <a:br>
              <a:rPr lang="de-DE" sz="3200" dirty="0"/>
            </a:br>
            <a:r>
              <a:rPr lang="de-DE" sz="3200" dirty="0"/>
              <a:t>C) 12:00 </a:t>
            </a:r>
            <a:r>
              <a:rPr lang="de-DE" sz="3200" dirty="0" smtClean="0"/>
              <a:t>PM.</a:t>
            </a:r>
            <a:r>
              <a:rPr lang="de-DE" sz="3200" dirty="0"/>
              <a:t/>
            </a:r>
            <a:br>
              <a:rPr lang="de-DE" sz="3200" dirty="0"/>
            </a:br>
            <a:r>
              <a:rPr lang="de-DE" sz="3200" dirty="0"/>
              <a:t>D) 6:00 </a:t>
            </a:r>
            <a:r>
              <a:rPr lang="de-DE" sz="3200" dirty="0" smtClean="0"/>
              <a:t>PM.</a:t>
            </a:r>
            <a:endParaRPr lang="de-DE" sz="3200" dirty="0"/>
          </a:p>
        </p:txBody>
      </p:sp>
      <p:sp>
        <p:nvSpPr>
          <p:cNvPr id="23" name="Rectángulo 22"/>
          <p:cNvSpPr/>
          <p:nvPr/>
        </p:nvSpPr>
        <p:spPr>
          <a:xfrm>
            <a:off x="4453646" y="9322714"/>
            <a:ext cx="7075655" cy="584775"/>
          </a:xfrm>
          <a:prstGeom prst="rect">
            <a:avLst/>
          </a:prstGeom>
        </p:spPr>
        <p:txBody>
          <a:bodyPr wrap="square">
            <a:spAutoFit/>
          </a:bodyPr>
          <a:lstStyle/>
          <a:p>
            <a:pPr>
              <a:defRPr/>
            </a:pPr>
            <a:r>
              <a:rPr kumimoji="0" lang="en-US" sz="3200" b="1" i="0" u="none" strike="noStrike" kern="0" cap="none" spc="0" normalizeH="0" baseline="0" noProof="0" dirty="0">
                <a:ln>
                  <a:noFill/>
                </a:ln>
                <a:solidFill>
                  <a:prstClr val="black"/>
                </a:solidFill>
                <a:effectLst/>
                <a:uLnTx/>
                <a:uFillTx/>
                <a:latin typeface="Calibri"/>
                <a:ea typeface="+mn-ea"/>
                <a:cs typeface="Arial"/>
              </a:rPr>
              <a:t>Key:</a:t>
            </a:r>
            <a:r>
              <a:rPr kumimoji="0" lang="en-US" sz="3200" b="0" i="0" u="none" strike="noStrike" kern="0" cap="none" spc="0" normalizeH="0" baseline="0" noProof="0" dirty="0">
                <a:ln>
                  <a:noFill/>
                </a:ln>
                <a:solidFill>
                  <a:prstClr val="black"/>
                </a:solidFill>
                <a:effectLst/>
                <a:uLnTx/>
                <a:uFillTx/>
                <a:latin typeface="Calibri"/>
                <a:ea typeface="+mn-ea"/>
                <a:cs typeface="Arial"/>
              </a:rPr>
              <a:t> </a:t>
            </a:r>
            <a:r>
              <a:rPr lang="en-US" sz="3200" dirty="0"/>
              <a:t>D) 6:00 </a:t>
            </a:r>
            <a:r>
              <a:rPr lang="en-US" sz="3200" dirty="0" smtClean="0"/>
              <a:t>PM.</a:t>
            </a:r>
            <a:endParaRPr lang="en-US" sz="3200" dirty="0"/>
          </a:p>
        </p:txBody>
      </p:sp>
      <p:sp>
        <p:nvSpPr>
          <p:cNvPr id="16" name="Freeform 14"/>
          <p:cNvSpPr/>
          <p:nvPr/>
        </p:nvSpPr>
        <p:spPr>
          <a:xfrm flipH="1">
            <a:off x="16306800" y="8724900"/>
            <a:ext cx="1981200" cy="1562100"/>
          </a:xfrm>
          <a:custGeom>
            <a:avLst/>
            <a:gdLst/>
            <a:ahLst/>
            <a:cxnLst/>
            <a:rect l="l" t="t" r="r" b="b"/>
            <a:pathLst>
              <a:path w="4217368" h="3743226">
                <a:moveTo>
                  <a:pt x="0" y="0"/>
                </a:moveTo>
                <a:lnTo>
                  <a:pt x="4217368" y="0"/>
                </a:lnTo>
                <a:lnTo>
                  <a:pt x="4217368" y="3743226"/>
                </a:lnTo>
                <a:lnTo>
                  <a:pt x="0" y="3743226"/>
                </a:lnTo>
                <a:lnTo>
                  <a:pt x="0" y="0"/>
                </a:lnTo>
                <a:close/>
              </a:path>
            </a:pathLst>
          </a:custGeom>
          <a:blipFill>
            <a:blip r:embed="rId6"/>
            <a:stretch>
              <a:fillRect/>
            </a:stretch>
          </a:blipFill>
        </p:spPr>
      </p:sp>
      <p:pic>
        <p:nvPicPr>
          <p:cNvPr id="12" name="Imagen 11"/>
          <p:cNvPicPr>
            <a:picLocks noChangeAspect="1"/>
          </p:cNvPicPr>
          <p:nvPr/>
        </p:nvPicPr>
        <p:blipFill>
          <a:blip r:embed="rId7"/>
          <a:stretch>
            <a:fillRect/>
          </a:stretch>
        </p:blipFill>
        <p:spPr>
          <a:xfrm>
            <a:off x="16887337" y="3503538"/>
            <a:ext cx="833500" cy="855826"/>
          </a:xfrm>
          <a:prstGeom prst="rect">
            <a:avLst/>
          </a:prstGeom>
        </p:spPr>
      </p:pic>
      <p:pic>
        <p:nvPicPr>
          <p:cNvPr id="13" name="Imagen 12"/>
          <p:cNvPicPr>
            <a:picLocks noChangeAspect="1"/>
          </p:cNvPicPr>
          <p:nvPr/>
        </p:nvPicPr>
        <p:blipFill>
          <a:blip r:embed="rId7"/>
          <a:stretch>
            <a:fillRect/>
          </a:stretch>
        </p:blipFill>
        <p:spPr>
          <a:xfrm>
            <a:off x="10094046" y="8047153"/>
            <a:ext cx="920937" cy="945606"/>
          </a:xfrm>
          <a:prstGeom prst="rect">
            <a:avLst/>
          </a:prstGeom>
        </p:spPr>
      </p:pic>
    </p:spTree>
    <p:extLst>
      <p:ext uri="{BB962C8B-B14F-4D97-AF65-F5344CB8AC3E}">
        <p14:creationId xmlns:p14="http://schemas.microsoft.com/office/powerpoint/2010/main" val="298112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7" name="TextBox 7"/>
          <p:cNvSpPr txBox="1"/>
          <p:nvPr/>
        </p:nvSpPr>
        <p:spPr>
          <a:xfrm>
            <a:off x="914400" y="266700"/>
            <a:ext cx="14097000" cy="1872307"/>
          </a:xfrm>
          <a:prstGeom prst="rect">
            <a:avLst/>
          </a:prstGeom>
        </p:spPr>
        <p:txBody>
          <a:bodyPr wrap="square" lIns="0" tIns="0" rIns="0" bIns="0" rtlCol="0" anchor="t">
            <a:spAutoFit/>
          </a:bodyPr>
          <a:lstStyle/>
          <a:p>
            <a:pPr marL="0" marR="0" lvl="0" indent="0" algn="l" defTabSz="914400" rtl="0" eaLnBrk="1" fontAlgn="auto" latinLnBrk="0" hangingPunct="1">
              <a:lnSpc>
                <a:spcPts val="14561"/>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srgbClr val="000000"/>
                </a:solidFill>
                <a:effectLst/>
                <a:uLnTx/>
                <a:uFillTx/>
                <a:latin typeface="Helvetica World"/>
                <a:ea typeface="Helvetica World"/>
                <a:cs typeface="Helvetica World"/>
                <a:sym typeface="Helvetica World"/>
              </a:rPr>
              <a:t>A TOTAL OF 6 INTERACTIONS </a:t>
            </a:r>
            <a:endParaRPr kumimoji="0" lang="en-US" sz="7200" b="0" i="0" u="none" strike="noStrike" kern="1200" cap="none" spc="0" normalizeH="0" baseline="0" noProof="0" dirty="0">
              <a:ln>
                <a:noFill/>
              </a:ln>
              <a:solidFill>
                <a:srgbClr val="000000"/>
              </a:solidFill>
              <a:effectLst/>
              <a:uLnTx/>
              <a:uFillTx/>
              <a:latin typeface="Helvetica World"/>
              <a:ea typeface="Helvetica World"/>
              <a:cs typeface="Helvetica World"/>
              <a:sym typeface="Helvetica World"/>
            </a:endParaRPr>
          </a:p>
        </p:txBody>
      </p:sp>
      <p:sp>
        <p:nvSpPr>
          <p:cNvPr id="9" name="TextBox 9"/>
          <p:cNvSpPr txBox="1"/>
          <p:nvPr/>
        </p:nvSpPr>
        <p:spPr>
          <a:xfrm>
            <a:off x="4953000" y="2296693"/>
            <a:ext cx="8915400" cy="492443"/>
          </a:xfrm>
          <a:prstGeom prst="rect">
            <a:avLst/>
          </a:prstGeom>
        </p:spPr>
        <p:txBody>
          <a:bodyPr wrap="square" lIns="0" tIns="0" rIns="0" bIns="0" rtlCol="0" anchor="t">
            <a:spAutoFit/>
          </a:bodyPr>
          <a:lstStyle/>
          <a:p>
            <a:pPr marL="0" marR="0" lvl="0" indent="0" algn="just" defTabSz="914400" rtl="0" eaLnBrk="1" fontAlgn="auto" latinLnBrk="0" hangingPunct="1">
              <a:lnSpc>
                <a:spcPts val="3198"/>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srgbClr val="000000"/>
                </a:solidFill>
                <a:effectLst/>
                <a:uLnTx/>
                <a:uFillTx/>
                <a:latin typeface="Courier Prime"/>
                <a:ea typeface="Courier Prime"/>
                <a:cs typeface="Courier Prime"/>
                <a:sym typeface="Courier Prime"/>
              </a:rPr>
              <a:t>They focused on:</a:t>
            </a:r>
            <a:endParaRPr kumimoji="0" lang="en-US" sz="4800" b="0" i="0" u="none" strike="noStrike" kern="1200" cap="none" spc="0" normalizeH="0" baseline="0" noProof="0" dirty="0">
              <a:ln>
                <a:noFill/>
              </a:ln>
              <a:solidFill>
                <a:srgbClr val="000000"/>
              </a:solidFill>
              <a:effectLst/>
              <a:uLnTx/>
              <a:uFillTx/>
              <a:latin typeface="Courier Prime"/>
              <a:ea typeface="Courier Prime"/>
              <a:cs typeface="Courier Prime"/>
              <a:sym typeface="Courier Prime"/>
            </a:endParaRPr>
          </a:p>
        </p:txBody>
      </p:sp>
      <p:grpSp>
        <p:nvGrpSpPr>
          <p:cNvPr id="27" name="Group 11"/>
          <p:cNvGrpSpPr/>
          <p:nvPr/>
        </p:nvGrpSpPr>
        <p:grpSpPr>
          <a:xfrm>
            <a:off x="8229600" y="6744777"/>
            <a:ext cx="8174742" cy="968643"/>
            <a:chOff x="0" y="0"/>
            <a:chExt cx="1986434" cy="255116"/>
          </a:xfrm>
          <a:solidFill>
            <a:srgbClr val="EBFF72"/>
          </a:solidFill>
        </p:grpSpPr>
        <p:sp>
          <p:nvSpPr>
            <p:cNvPr id="28"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grpFill/>
          </p:spPr>
        </p:sp>
        <p:sp>
          <p:nvSpPr>
            <p:cNvPr id="29" name="TextBox 13"/>
            <p:cNvSpPr txBox="1"/>
            <p:nvPr/>
          </p:nvSpPr>
          <p:spPr>
            <a:xfrm>
              <a:off x="0" y="-19050"/>
              <a:ext cx="1986434" cy="274166"/>
            </a:xfrm>
            <a:prstGeom prst="rect">
              <a:avLst/>
            </a:prstGeom>
            <a:gradFill flip="none" rotWithShape="1">
              <a:gsLst>
                <a:gs pos="0">
                  <a:srgbClr val="EBFF72">
                    <a:shade val="30000"/>
                    <a:satMod val="115000"/>
                  </a:srgbClr>
                </a:gs>
                <a:gs pos="50000">
                  <a:srgbClr val="EBFF72">
                    <a:shade val="67500"/>
                    <a:satMod val="115000"/>
                  </a:srgbClr>
                </a:gs>
                <a:gs pos="100000">
                  <a:srgbClr val="EBFF72">
                    <a:shade val="100000"/>
                    <a:satMod val="115000"/>
                  </a:srgbClr>
                </a:gs>
              </a:gsLst>
              <a:lin ang="5400000" scaled="1"/>
              <a:tileRect/>
            </a:gradFill>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TextBox 17"/>
          <p:cNvSpPr txBox="1"/>
          <p:nvPr/>
        </p:nvSpPr>
        <p:spPr>
          <a:xfrm>
            <a:off x="8680617" y="6976335"/>
            <a:ext cx="9216355" cy="1410643"/>
          </a:xfrm>
          <a:prstGeom prst="rect">
            <a:avLst/>
          </a:prstGeom>
        </p:spPr>
        <p:txBody>
          <a:bodyPr wrap="square" lIns="0" tIns="0" rIns="0" bIns="0" rtlCol="0" anchor="t">
            <a:spAutoFit/>
          </a:bodyPr>
          <a:lstStyle/>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2015" b="1" i="0" u="none" strike="noStrike" kern="1200" cap="none" spc="0" normalizeH="0" baseline="0" noProof="0" dirty="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ourier Prime Bold"/>
                <a:ea typeface="Courier Prime Bold"/>
                <a:cs typeface="Courier Prime Bold"/>
              </a:rPr>
              <a:t>M</a:t>
            </a:r>
            <a:r>
              <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rPr>
              <a:t>ain problem: distractors </a:t>
            </a:r>
          </a:p>
          <a:p>
            <a:pPr>
              <a:lnSpc>
                <a:spcPts val="2237"/>
              </a:lnSpc>
            </a:pPr>
            <a:endParaRPr lang="en-US" sz="2015" b="1" dirty="0" smtClean="0">
              <a:solidFill>
                <a:srgbClr val="000000"/>
              </a:solidFill>
              <a:latin typeface="Courier Prime Bold"/>
              <a:ea typeface="Courier Prime Bold"/>
              <a:cs typeface="Courier Prime Bold"/>
            </a:endParaRPr>
          </a:p>
          <a:p>
            <a:pPr>
              <a:lnSpc>
                <a:spcPts val="2237"/>
              </a:lnSpc>
            </a:pPr>
            <a:r>
              <a:rPr lang="en-US" sz="4400" b="1" dirty="0" smtClean="0">
                <a:solidFill>
                  <a:srgbClr val="000000"/>
                </a:solidFill>
                <a:latin typeface="Courier Prime Bold"/>
                <a:ea typeface="Courier Prime Bold"/>
                <a:cs typeface="Courier Prime Bold"/>
              </a:rPr>
              <a:t>unrelated to the text                 </a:t>
            </a: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2015" b="1" i="0" u="none" strike="noStrike" kern="1200" cap="none" spc="0" normalizeH="0" baseline="0" noProof="0" dirty="0">
              <a:ln>
                <a:noFill/>
              </a:ln>
              <a:solidFill>
                <a:srgbClr val="000000"/>
              </a:solidFill>
              <a:effectLst/>
              <a:uLnTx/>
              <a:uFillTx/>
              <a:latin typeface="Courier Prime Bold"/>
              <a:ea typeface="Courier Prime Bold"/>
              <a:cs typeface="Courier Prime Bold"/>
              <a:sym typeface="Courier Prime Bold"/>
            </a:endParaRPr>
          </a:p>
        </p:txBody>
      </p:sp>
      <p:sp>
        <p:nvSpPr>
          <p:cNvPr id="31" name="Freeform 17"/>
          <p:cNvSpPr/>
          <p:nvPr/>
        </p:nvSpPr>
        <p:spPr>
          <a:xfrm>
            <a:off x="7411731" y="6982637"/>
            <a:ext cx="583072" cy="583072"/>
          </a:xfrm>
          <a:custGeom>
            <a:avLst/>
            <a:gdLst/>
            <a:ahLst/>
            <a:cxnLst/>
            <a:rect l="l" t="t" r="r" b="b"/>
            <a:pathLst>
              <a:path w="583072" h="583072">
                <a:moveTo>
                  <a:pt x="0" y="0"/>
                </a:moveTo>
                <a:lnTo>
                  <a:pt x="583072" y="0"/>
                </a:lnTo>
                <a:lnTo>
                  <a:pt x="583072" y="583072"/>
                </a:lnTo>
                <a:lnTo>
                  <a:pt x="0" y="583072"/>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42" name="Freeform 3"/>
          <p:cNvSpPr/>
          <p:nvPr/>
        </p:nvSpPr>
        <p:spPr>
          <a:xfrm rot="5400000">
            <a:off x="14963501" y="74135"/>
            <a:ext cx="3447265" cy="3201733"/>
          </a:xfrm>
          <a:custGeom>
            <a:avLst/>
            <a:gdLst/>
            <a:ahLst/>
            <a:cxnLst/>
            <a:rect l="l" t="t" r="r" b="b"/>
            <a:pathLst>
              <a:path w="5387627" h="4114800">
                <a:moveTo>
                  <a:pt x="0" y="0"/>
                </a:moveTo>
                <a:lnTo>
                  <a:pt x="5387627" y="0"/>
                </a:lnTo>
                <a:lnTo>
                  <a:pt x="5387627" y="4114800"/>
                </a:lnTo>
                <a:lnTo>
                  <a:pt x="0" y="4114800"/>
                </a:lnTo>
                <a:lnTo>
                  <a:pt x="0" y="0"/>
                </a:lnTo>
                <a:close/>
              </a:path>
            </a:pathLst>
          </a:custGeom>
          <a:blipFill>
            <a:blip r:embed="rId8">
              <a:extLst>
                <a:ext uri="{96DAC541-7B7A-43D3-8B79-37D633B846F1}">
                  <asvg:svgBlip xmlns="" xmlns:asvg="http://schemas.microsoft.com/office/drawing/2016/SVG/main" r:embed="rId4"/>
                </a:ext>
              </a:extLst>
            </a:blip>
            <a:stretch>
              <a:fillRect/>
            </a:stretch>
          </a:blipFill>
        </p:spPr>
      </p:sp>
      <p:grpSp>
        <p:nvGrpSpPr>
          <p:cNvPr id="26" name="Group 2"/>
          <p:cNvGrpSpPr/>
          <p:nvPr/>
        </p:nvGrpSpPr>
        <p:grpSpPr>
          <a:xfrm>
            <a:off x="694591" y="3178621"/>
            <a:ext cx="9863608" cy="2140073"/>
            <a:chOff x="0" y="-19050"/>
            <a:chExt cx="812800" cy="230660"/>
          </a:xfrm>
        </p:grpSpPr>
        <p:sp>
          <p:nvSpPr>
            <p:cNvPr id="32" name="Freeform 3"/>
            <p:cNvSpPr/>
            <p:nvPr/>
          </p:nvSpPr>
          <p:spPr>
            <a:xfrm>
              <a:off x="0" y="10617"/>
              <a:ext cx="812800" cy="182521"/>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38"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9" name="Rectángulo 38"/>
          <p:cNvSpPr/>
          <p:nvPr/>
        </p:nvSpPr>
        <p:spPr>
          <a:xfrm>
            <a:off x="726335" y="3969121"/>
            <a:ext cx="9316974" cy="1046440"/>
          </a:xfrm>
          <a:prstGeom prst="rect">
            <a:avLst/>
          </a:prstGeom>
        </p:spPr>
        <p:txBody>
          <a:bodyPr wrap="none">
            <a:spAutoFit/>
          </a:bodyPr>
          <a:lstStyle/>
          <a:p>
            <a:pPr>
              <a:defRPr/>
            </a:pPr>
            <a:r>
              <a:rPr lang="es-ES_tradnl" sz="4400" b="1" dirty="0">
                <a:solidFill>
                  <a:srgbClr val="000000"/>
                </a:solidFill>
                <a:latin typeface="Courier Prime Bold"/>
                <a:ea typeface="Courier Prime Bold"/>
                <a:cs typeface="Courier Prime Bold"/>
              </a:rPr>
              <a:t>Text </a:t>
            </a:r>
            <a:r>
              <a:rPr lang="en-US" sz="4400" b="1" dirty="0" smtClean="0">
                <a:solidFill>
                  <a:srgbClr val="000000"/>
                </a:solidFill>
                <a:latin typeface="Courier Prime Bold"/>
                <a:ea typeface="Courier Prime Bold"/>
                <a:cs typeface="Courier Prime Bold"/>
              </a:rPr>
              <a:t>type and authenticity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8" name="Group 2"/>
          <p:cNvGrpSpPr/>
          <p:nvPr/>
        </p:nvGrpSpPr>
        <p:grpSpPr>
          <a:xfrm>
            <a:off x="694591" y="6161368"/>
            <a:ext cx="6524582" cy="3008551"/>
            <a:chOff x="0" y="-75223"/>
            <a:chExt cx="814175" cy="286833"/>
          </a:xfrm>
        </p:grpSpPr>
        <p:sp>
          <p:nvSpPr>
            <p:cNvPr id="49" name="Freeform 3"/>
            <p:cNvSpPr/>
            <p:nvPr/>
          </p:nvSpPr>
          <p:spPr>
            <a:xfrm>
              <a:off x="1375" y="-75223"/>
              <a:ext cx="812800" cy="212188"/>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50"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1" name="TextBox 17"/>
          <p:cNvSpPr txBox="1"/>
          <p:nvPr/>
        </p:nvSpPr>
        <p:spPr>
          <a:xfrm>
            <a:off x="958897" y="6791188"/>
            <a:ext cx="6584889" cy="1692771"/>
          </a:xfrm>
          <a:prstGeom prst="rect">
            <a:avLst/>
          </a:prstGeom>
        </p:spPr>
        <p:txBody>
          <a:bodyPr wrap="square" lIns="0" tIns="0" rIns="0" bIns="0" rtlCol="0" anchor="t">
            <a:spAutoFit/>
          </a:bodyPr>
          <a:lstStyle/>
          <a:p>
            <a:pPr marL="0" marR="0" lvl="0" indent="0" algn="l" defTabSz="914400" rtl="0" eaLnBrk="1" fontAlgn="auto" latinLnBrk="0" hangingPunct="1">
              <a:lnSpc>
                <a:spcPts val="2237"/>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rPr>
              <a:t>Obtaining </a:t>
            </a:r>
            <a:r>
              <a:rPr kumimoji="0" lang="en-US" sz="4400" b="1" i="0" u="none" strike="noStrike" kern="1200" cap="none" spc="0" normalizeH="0" baseline="0" noProof="0" dirty="0">
                <a:ln>
                  <a:noFill/>
                </a:ln>
                <a:solidFill>
                  <a:srgbClr val="000000"/>
                </a:solidFill>
                <a:effectLst/>
                <a:uLnTx/>
                <a:uFillTx/>
                <a:latin typeface="Courier Prime Bold"/>
                <a:ea typeface="Courier Prime Bold"/>
                <a:cs typeface="Courier Prime Bold"/>
              </a:rPr>
              <a:t>good </a:t>
            </a:r>
            <a:endPar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0000"/>
                </a:solidFill>
                <a:effectLst/>
                <a:uLnTx/>
                <a:uFillTx/>
                <a:latin typeface="Courier Prime Bold"/>
                <a:ea typeface="Courier Prime Bold"/>
                <a:cs typeface="Courier Prime Bold"/>
              </a:rPr>
              <a:t>distractors </a:t>
            </a: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2015" b="1" i="0" u="none" strike="noStrike" kern="1200" cap="none" spc="0" normalizeH="0" baseline="0" noProof="0" dirty="0">
              <a:ln>
                <a:noFill/>
              </a:ln>
              <a:solidFill>
                <a:srgbClr val="000000"/>
              </a:solidFill>
              <a:effectLst/>
              <a:uLnTx/>
              <a:uFillTx/>
              <a:latin typeface="Courier Prime Bold"/>
              <a:ea typeface="Courier Prime Bold"/>
              <a:cs typeface="Courier Prime Bold"/>
            </a:endParaRPr>
          </a:p>
          <a:p>
            <a:pPr marL="0" marR="0" lvl="0" indent="0" algn="l" defTabSz="914400" rtl="0" eaLnBrk="1" fontAlgn="auto" latinLnBrk="0" hangingPunct="1">
              <a:lnSpc>
                <a:spcPts val="2237"/>
              </a:lnSpc>
              <a:spcBef>
                <a:spcPts val="0"/>
              </a:spcBef>
              <a:spcAft>
                <a:spcPts val="0"/>
              </a:spcAft>
              <a:buClrTx/>
              <a:buSzTx/>
              <a:buFontTx/>
              <a:buNone/>
              <a:tabLst/>
              <a:defRPr/>
            </a:pPr>
            <a:endParaRPr kumimoji="0" lang="en-US" sz="2015" b="1" i="0" u="none" strike="noStrike" kern="1200" cap="none" spc="0" normalizeH="0" baseline="0" noProof="0" dirty="0">
              <a:ln>
                <a:noFill/>
              </a:ln>
              <a:solidFill>
                <a:srgbClr val="000000"/>
              </a:solidFill>
              <a:effectLst/>
              <a:uLnTx/>
              <a:uFillTx/>
              <a:latin typeface="Courier Prime Bold"/>
              <a:ea typeface="Courier Prime Bold"/>
              <a:cs typeface="Courier Prime Bold"/>
              <a:sym typeface="Courier Prime Bold"/>
            </a:endParaRPr>
          </a:p>
        </p:txBody>
      </p:sp>
    </p:spTree>
    <p:extLst>
      <p:ext uri="{BB962C8B-B14F-4D97-AF65-F5344CB8AC3E}">
        <p14:creationId xmlns:p14="http://schemas.microsoft.com/office/powerpoint/2010/main" val="403518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2" name="Group 2"/>
          <p:cNvGrpSpPr/>
          <p:nvPr/>
        </p:nvGrpSpPr>
        <p:grpSpPr>
          <a:xfrm>
            <a:off x="1143000" y="6296467"/>
            <a:ext cx="9677400" cy="2428433"/>
            <a:chOff x="0" y="0"/>
            <a:chExt cx="812800" cy="211610"/>
          </a:xfrm>
        </p:grpSpPr>
        <p:sp>
          <p:nvSpPr>
            <p:cNvPr id="3" name="Freeform 3"/>
            <p:cNvSpPr/>
            <p:nvPr/>
          </p:nvSpPr>
          <p:spPr>
            <a:xfrm>
              <a:off x="0" y="0"/>
              <a:ext cx="812800" cy="211610"/>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4"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143000" y="4634536"/>
            <a:ext cx="9067800" cy="901446"/>
          </a:xfrm>
          <a:custGeom>
            <a:avLst/>
            <a:gdLst/>
            <a:ahLst/>
            <a:cxnLst/>
            <a:rect l="l" t="t" r="r" b="b"/>
            <a:pathLst>
              <a:path w="6378737" h="1009000">
                <a:moveTo>
                  <a:pt x="0" y="0"/>
                </a:moveTo>
                <a:lnTo>
                  <a:pt x="6378738" y="0"/>
                </a:lnTo>
                <a:lnTo>
                  <a:pt x="6378738" y="1009000"/>
                </a:lnTo>
                <a:lnTo>
                  <a:pt x="0" y="1009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1143000" y="365529"/>
            <a:ext cx="16459200" cy="3787372"/>
            <a:chOff x="0" y="0"/>
            <a:chExt cx="812800" cy="466309"/>
          </a:xfrm>
        </p:grpSpPr>
        <p:sp>
          <p:nvSpPr>
            <p:cNvPr id="7" name="Freeform 7"/>
            <p:cNvSpPr/>
            <p:nvPr/>
          </p:nvSpPr>
          <p:spPr>
            <a:xfrm>
              <a:off x="0" y="0"/>
              <a:ext cx="812800" cy="466309"/>
            </a:xfrm>
            <a:custGeom>
              <a:avLst/>
              <a:gdLst/>
              <a:ahLst/>
              <a:cxnLst/>
              <a:rect l="l" t="t" r="r" b="b"/>
              <a:pathLst>
                <a:path w="812800" h="466309">
                  <a:moveTo>
                    <a:pt x="0" y="0"/>
                  </a:moveTo>
                  <a:lnTo>
                    <a:pt x="812800" y="0"/>
                  </a:lnTo>
                  <a:lnTo>
                    <a:pt x="812800" y="466309"/>
                  </a:lnTo>
                  <a:lnTo>
                    <a:pt x="0" y="466309"/>
                  </a:lnTo>
                  <a:close/>
                </a:path>
              </a:pathLst>
            </a:custGeom>
            <a:solidFill>
              <a:srgbClr val="FFFFFF"/>
            </a:solidFill>
          </p:spPr>
        </p:sp>
        <p:sp>
          <p:nvSpPr>
            <p:cNvPr id="8" name="TextBox 8"/>
            <p:cNvSpPr txBox="1"/>
            <p:nvPr/>
          </p:nvSpPr>
          <p:spPr>
            <a:xfrm>
              <a:off x="0" y="-19050"/>
              <a:ext cx="812800" cy="485359"/>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5400000">
            <a:off x="2092085" y="8891825"/>
            <a:ext cx="1024801" cy="1326603"/>
          </a:xfrm>
          <a:custGeom>
            <a:avLst/>
            <a:gdLst/>
            <a:ahLst/>
            <a:cxnLst/>
            <a:rect l="l" t="t" r="r" b="b"/>
            <a:pathLst>
              <a:path w="1024801" h="1326603">
                <a:moveTo>
                  <a:pt x="0" y="0"/>
                </a:moveTo>
                <a:lnTo>
                  <a:pt x="1024801" y="0"/>
                </a:lnTo>
                <a:lnTo>
                  <a:pt x="1024801" y="1326603"/>
                </a:lnTo>
                <a:lnTo>
                  <a:pt x="0" y="13266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a:off x="4105274" y="8943517"/>
            <a:ext cx="7772400" cy="1293927"/>
          </a:xfrm>
          <a:custGeom>
            <a:avLst/>
            <a:gdLst/>
            <a:ahLst/>
            <a:cxnLst/>
            <a:rect l="l" t="t" r="r" b="b"/>
            <a:pathLst>
              <a:path w="1312219" h="225983">
                <a:moveTo>
                  <a:pt x="79248" y="0"/>
                </a:moveTo>
                <a:lnTo>
                  <a:pt x="1232971" y="0"/>
                </a:lnTo>
                <a:cubicBezTo>
                  <a:pt x="1276738" y="0"/>
                  <a:pt x="1312219" y="35480"/>
                  <a:pt x="1312219" y="79248"/>
                </a:cubicBezTo>
                <a:lnTo>
                  <a:pt x="1312219" y="146736"/>
                </a:lnTo>
                <a:cubicBezTo>
                  <a:pt x="1312219" y="190503"/>
                  <a:pt x="1276738" y="225983"/>
                  <a:pt x="1232971" y="225983"/>
                </a:cubicBezTo>
                <a:lnTo>
                  <a:pt x="79248" y="225983"/>
                </a:lnTo>
                <a:cubicBezTo>
                  <a:pt x="35480" y="225983"/>
                  <a:pt x="0" y="190503"/>
                  <a:pt x="0" y="146736"/>
                </a:cubicBezTo>
                <a:lnTo>
                  <a:pt x="0" y="79248"/>
                </a:lnTo>
                <a:cubicBezTo>
                  <a:pt x="0" y="35480"/>
                  <a:pt x="35480" y="0"/>
                  <a:pt x="79248" y="0"/>
                </a:cubicBezTo>
                <a:close/>
              </a:path>
            </a:pathLst>
          </a:custGeom>
          <a:solidFill>
            <a:srgbClr val="EBFF72"/>
          </a:solidFill>
        </p:spPr>
      </p:sp>
      <p:sp>
        <p:nvSpPr>
          <p:cNvPr id="20" name="Rectángulo 19"/>
          <p:cNvSpPr/>
          <p:nvPr/>
        </p:nvSpPr>
        <p:spPr>
          <a:xfrm>
            <a:off x="1200149" y="475056"/>
            <a:ext cx="16164777" cy="3046988"/>
          </a:xfrm>
          <a:prstGeom prst="rect">
            <a:avLst/>
          </a:prstGeom>
        </p:spPr>
        <p:txBody>
          <a:bodyPr wrap="square">
            <a:spAutoFit/>
          </a:bodyPr>
          <a:lstStyle/>
          <a:p>
            <a:pPr>
              <a:defRPr/>
            </a:pPr>
            <a:r>
              <a:rPr lang="en-US" sz="3200" dirty="0"/>
              <a:t>A Meeting</a:t>
            </a:r>
          </a:p>
          <a:p>
            <a:pPr algn="just">
              <a:defRPr/>
            </a:pPr>
            <a:r>
              <a:rPr lang="en-US" sz="3200" dirty="0"/>
              <a:t/>
            </a:r>
            <a:br>
              <a:rPr lang="en-US" sz="3200" dirty="0"/>
            </a:br>
            <a:r>
              <a:rPr lang="en-US" sz="3200" dirty="0"/>
              <a:t>The City Park Committee will meet on Saturday at 3:00 PM to discuss new projects for the park. The committee wants to add more benches, plant trees, and improve the playground. The meeting will be held at the community center, but volunteers will later visit the park to see where the new benches and trees will go.</a:t>
            </a:r>
          </a:p>
        </p:txBody>
      </p:sp>
      <p:sp>
        <p:nvSpPr>
          <p:cNvPr id="21" name="Rectángulo 20"/>
          <p:cNvSpPr/>
          <p:nvPr/>
        </p:nvSpPr>
        <p:spPr>
          <a:xfrm>
            <a:off x="1295400" y="4792871"/>
            <a:ext cx="7467600" cy="584775"/>
          </a:xfrm>
          <a:prstGeom prst="rect">
            <a:avLst/>
          </a:prstGeom>
        </p:spPr>
        <p:txBody>
          <a:bodyPr wrap="square">
            <a:spAutoFit/>
          </a:bodyPr>
          <a:lstStyle/>
          <a:p>
            <a:pPr>
              <a:defRPr/>
            </a:pPr>
            <a:r>
              <a:rPr lang="en-US" sz="3200" dirty="0"/>
              <a:t>Where will the meeting take place?</a:t>
            </a:r>
          </a:p>
        </p:txBody>
      </p:sp>
      <p:sp>
        <p:nvSpPr>
          <p:cNvPr id="22" name="Rectángulo 21"/>
          <p:cNvSpPr/>
          <p:nvPr/>
        </p:nvSpPr>
        <p:spPr>
          <a:xfrm>
            <a:off x="1200149" y="6425447"/>
            <a:ext cx="9144000" cy="2062103"/>
          </a:xfrm>
          <a:prstGeom prst="rect">
            <a:avLst/>
          </a:prstGeom>
        </p:spPr>
        <p:txBody>
          <a:bodyPr>
            <a:spAutoFit/>
          </a:bodyPr>
          <a:lstStyle/>
          <a:p>
            <a:pPr>
              <a:defRPr/>
            </a:pPr>
            <a:r>
              <a:rPr lang="en-US" sz="3200" dirty="0"/>
              <a:t>A) In the </a:t>
            </a:r>
            <a:r>
              <a:rPr lang="en-US" sz="3200" dirty="0" smtClean="0"/>
              <a:t>park.</a:t>
            </a:r>
            <a:r>
              <a:rPr lang="en-US" sz="3200" dirty="0"/>
              <a:t/>
            </a:r>
            <a:br>
              <a:rPr lang="en-US" sz="3200" dirty="0"/>
            </a:br>
            <a:r>
              <a:rPr lang="en-US" sz="3200" dirty="0"/>
              <a:t>B) At the community </a:t>
            </a:r>
            <a:r>
              <a:rPr lang="en-US" sz="3200" dirty="0" smtClean="0"/>
              <a:t>center.</a:t>
            </a:r>
            <a:r>
              <a:rPr lang="en-US" sz="3200" dirty="0"/>
              <a:t/>
            </a:r>
            <a:br>
              <a:rPr lang="en-US" sz="3200" dirty="0"/>
            </a:br>
            <a:r>
              <a:rPr lang="en-US" sz="3200" dirty="0"/>
              <a:t>C) At the </a:t>
            </a:r>
            <a:r>
              <a:rPr lang="en-US" sz="3200" dirty="0" smtClean="0"/>
              <a:t>playground.</a:t>
            </a:r>
            <a:r>
              <a:rPr lang="en-US" sz="3200" dirty="0"/>
              <a:t/>
            </a:r>
            <a:br>
              <a:rPr lang="en-US" sz="3200" dirty="0"/>
            </a:br>
            <a:r>
              <a:rPr lang="en-US" sz="3200" dirty="0"/>
              <a:t>D) Near the </a:t>
            </a:r>
            <a:r>
              <a:rPr lang="en-US" sz="3200" dirty="0" smtClean="0"/>
              <a:t>trees.</a:t>
            </a:r>
            <a:endParaRPr lang="en-US" sz="3200" dirty="0"/>
          </a:p>
        </p:txBody>
      </p:sp>
      <p:sp>
        <p:nvSpPr>
          <p:cNvPr id="23" name="Rectángulo 22"/>
          <p:cNvSpPr/>
          <p:nvPr/>
        </p:nvSpPr>
        <p:spPr>
          <a:xfrm>
            <a:off x="4453646" y="9322714"/>
            <a:ext cx="7075655" cy="584775"/>
          </a:xfrm>
          <a:prstGeom prst="rect">
            <a:avLst/>
          </a:prstGeom>
        </p:spPr>
        <p:txBody>
          <a:bodyPr wrap="square">
            <a:spAutoFit/>
          </a:bodyPr>
          <a:lstStyle/>
          <a:p>
            <a:pPr>
              <a:defRPr/>
            </a:pPr>
            <a:r>
              <a:rPr kumimoji="0" lang="en-US" sz="3200" b="1" i="0" u="none" strike="noStrike" kern="0" cap="none" spc="0" normalizeH="0" baseline="0" noProof="0" dirty="0">
                <a:ln>
                  <a:noFill/>
                </a:ln>
                <a:solidFill>
                  <a:prstClr val="black"/>
                </a:solidFill>
                <a:effectLst/>
                <a:uLnTx/>
                <a:uFillTx/>
                <a:latin typeface="Calibri"/>
                <a:ea typeface="+mn-ea"/>
                <a:cs typeface="Arial"/>
              </a:rPr>
              <a:t>Key:</a:t>
            </a:r>
            <a:r>
              <a:rPr kumimoji="0" lang="en-US" sz="3200" b="0" i="0" u="none" strike="noStrike" kern="0" cap="none" spc="0" normalizeH="0" baseline="0" noProof="0" dirty="0">
                <a:ln>
                  <a:noFill/>
                </a:ln>
                <a:solidFill>
                  <a:prstClr val="black"/>
                </a:solidFill>
                <a:effectLst/>
                <a:uLnTx/>
                <a:uFillTx/>
                <a:latin typeface="Calibri"/>
                <a:ea typeface="+mn-ea"/>
                <a:cs typeface="Arial"/>
              </a:rPr>
              <a:t> </a:t>
            </a:r>
            <a:r>
              <a:rPr lang="en-US" sz="3200" dirty="0"/>
              <a:t>B) At the community </a:t>
            </a:r>
            <a:r>
              <a:rPr lang="en-US" sz="3200" dirty="0" smtClean="0"/>
              <a:t>center.</a:t>
            </a:r>
            <a:endParaRPr lang="en-US" sz="3200" dirty="0"/>
          </a:p>
        </p:txBody>
      </p:sp>
      <p:sp>
        <p:nvSpPr>
          <p:cNvPr id="16" name="Freeform 14"/>
          <p:cNvSpPr/>
          <p:nvPr/>
        </p:nvSpPr>
        <p:spPr>
          <a:xfrm flipH="1">
            <a:off x="16306800" y="8724900"/>
            <a:ext cx="1981200" cy="1562100"/>
          </a:xfrm>
          <a:custGeom>
            <a:avLst/>
            <a:gdLst/>
            <a:ahLst/>
            <a:cxnLst/>
            <a:rect l="l" t="t" r="r" b="b"/>
            <a:pathLst>
              <a:path w="4217368" h="3743226">
                <a:moveTo>
                  <a:pt x="0" y="0"/>
                </a:moveTo>
                <a:lnTo>
                  <a:pt x="4217368" y="0"/>
                </a:lnTo>
                <a:lnTo>
                  <a:pt x="4217368" y="3743226"/>
                </a:lnTo>
                <a:lnTo>
                  <a:pt x="0" y="3743226"/>
                </a:lnTo>
                <a:lnTo>
                  <a:pt x="0" y="0"/>
                </a:lnTo>
                <a:close/>
              </a:path>
            </a:pathLst>
          </a:custGeom>
          <a:blipFill>
            <a:blip r:embed="rId6"/>
            <a:stretch>
              <a:fillRect/>
            </a:stretch>
          </a:blipFill>
        </p:spPr>
      </p:sp>
      <p:pic>
        <p:nvPicPr>
          <p:cNvPr id="9" name="Imagen 8"/>
          <p:cNvPicPr>
            <a:picLocks noChangeAspect="1"/>
          </p:cNvPicPr>
          <p:nvPr/>
        </p:nvPicPr>
        <p:blipFill>
          <a:blip r:embed="rId7"/>
          <a:stretch>
            <a:fillRect/>
          </a:stretch>
        </p:blipFill>
        <p:spPr>
          <a:xfrm>
            <a:off x="16897806" y="3503538"/>
            <a:ext cx="823031" cy="841321"/>
          </a:xfrm>
          <a:prstGeom prst="rect">
            <a:avLst/>
          </a:prstGeom>
        </p:spPr>
      </p:pic>
      <p:pic>
        <p:nvPicPr>
          <p:cNvPr id="11" name="Imagen 10"/>
          <p:cNvPicPr>
            <a:picLocks noChangeAspect="1"/>
          </p:cNvPicPr>
          <p:nvPr/>
        </p:nvPicPr>
        <p:blipFill>
          <a:blip r:embed="rId7"/>
          <a:stretch>
            <a:fillRect/>
          </a:stretch>
        </p:blipFill>
        <p:spPr>
          <a:xfrm>
            <a:off x="10129121" y="8102196"/>
            <a:ext cx="823031" cy="841321"/>
          </a:xfrm>
          <a:prstGeom prst="rect">
            <a:avLst/>
          </a:prstGeom>
        </p:spPr>
      </p:pic>
    </p:spTree>
    <p:extLst>
      <p:ext uri="{BB962C8B-B14F-4D97-AF65-F5344CB8AC3E}">
        <p14:creationId xmlns:p14="http://schemas.microsoft.com/office/powerpoint/2010/main" val="64836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2" name="Group 2"/>
          <p:cNvGrpSpPr/>
          <p:nvPr/>
        </p:nvGrpSpPr>
        <p:grpSpPr>
          <a:xfrm>
            <a:off x="4898650" y="3845083"/>
            <a:ext cx="5159057" cy="4285610"/>
            <a:chOff x="0" y="0"/>
            <a:chExt cx="620054" cy="515077"/>
          </a:xfrm>
        </p:grpSpPr>
        <p:sp>
          <p:nvSpPr>
            <p:cNvPr id="3" name="Freeform 3"/>
            <p:cNvSpPr/>
            <p:nvPr/>
          </p:nvSpPr>
          <p:spPr>
            <a:xfrm>
              <a:off x="0" y="0"/>
              <a:ext cx="620054" cy="515077"/>
            </a:xfrm>
            <a:custGeom>
              <a:avLst/>
              <a:gdLst/>
              <a:ahLst/>
              <a:cxnLst/>
              <a:rect l="l" t="t" r="r" b="b"/>
              <a:pathLst>
                <a:path w="620054" h="515077">
                  <a:moveTo>
                    <a:pt x="78034" y="0"/>
                  </a:moveTo>
                  <a:lnTo>
                    <a:pt x="542021" y="0"/>
                  </a:lnTo>
                  <a:cubicBezTo>
                    <a:pt x="585118" y="0"/>
                    <a:pt x="620054" y="34937"/>
                    <a:pt x="620054" y="78034"/>
                  </a:cubicBezTo>
                  <a:lnTo>
                    <a:pt x="620054" y="437043"/>
                  </a:lnTo>
                  <a:cubicBezTo>
                    <a:pt x="620054" y="480140"/>
                    <a:pt x="585118" y="515077"/>
                    <a:pt x="542021" y="515077"/>
                  </a:cubicBezTo>
                  <a:lnTo>
                    <a:pt x="78034" y="515077"/>
                  </a:lnTo>
                  <a:cubicBezTo>
                    <a:pt x="34937" y="515077"/>
                    <a:pt x="0" y="480140"/>
                    <a:pt x="0" y="437043"/>
                  </a:cubicBezTo>
                  <a:lnTo>
                    <a:pt x="0" y="78034"/>
                  </a:lnTo>
                  <a:cubicBezTo>
                    <a:pt x="0" y="34937"/>
                    <a:pt x="34937" y="0"/>
                    <a:pt x="78034" y="0"/>
                  </a:cubicBezTo>
                  <a:close/>
                </a:path>
              </a:pathLst>
            </a:custGeom>
            <a:solidFill>
              <a:srgbClr val="FFFFFF"/>
            </a:solidFill>
          </p:spPr>
        </p:sp>
        <p:sp>
          <p:nvSpPr>
            <p:cNvPr id="4" name="TextBox 4"/>
            <p:cNvSpPr txBox="1"/>
            <p:nvPr/>
          </p:nvSpPr>
          <p:spPr>
            <a:xfrm>
              <a:off x="0" y="-19050"/>
              <a:ext cx="620054" cy="534127"/>
            </a:xfrm>
            <a:prstGeom prst="rect">
              <a:avLst/>
            </a:prstGeom>
          </p:spPr>
          <p:txBody>
            <a:bodyPr lIns="50800" tIns="50800" rIns="50800" bIns="50800" rtlCol="0" anchor="ctr"/>
            <a:lstStyle/>
            <a:p>
              <a:pPr algn="ctr">
                <a:lnSpc>
                  <a:spcPts val="2397"/>
                </a:lnSpc>
              </a:pPr>
              <a:endParaRPr/>
            </a:p>
          </p:txBody>
        </p:sp>
      </p:grpSp>
      <p:sp>
        <p:nvSpPr>
          <p:cNvPr id="5" name="Freeform 5"/>
          <p:cNvSpPr/>
          <p:nvPr/>
        </p:nvSpPr>
        <p:spPr>
          <a:xfrm rot="-10800000">
            <a:off x="7110193" y="4379421"/>
            <a:ext cx="735970" cy="735970"/>
          </a:xfrm>
          <a:custGeom>
            <a:avLst/>
            <a:gdLst/>
            <a:ahLst/>
            <a:cxnLst/>
            <a:rect l="l" t="t" r="r" b="b"/>
            <a:pathLst>
              <a:path w="735970" h="735970">
                <a:moveTo>
                  <a:pt x="0" y="0"/>
                </a:moveTo>
                <a:lnTo>
                  <a:pt x="735970" y="0"/>
                </a:lnTo>
                <a:lnTo>
                  <a:pt x="735970" y="735970"/>
                </a:lnTo>
                <a:lnTo>
                  <a:pt x="0" y="7359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5609740" y="5716540"/>
            <a:ext cx="3736876" cy="1115690"/>
          </a:xfrm>
          <a:prstGeom prst="rect">
            <a:avLst/>
          </a:prstGeom>
        </p:spPr>
        <p:txBody>
          <a:bodyPr wrap="square" lIns="0" tIns="0" rIns="0" bIns="0" rtlCol="0" anchor="t">
            <a:spAutoFit/>
          </a:bodyPr>
          <a:lstStyle/>
          <a:p>
            <a:pPr algn="ctr">
              <a:lnSpc>
                <a:spcPts val="2891"/>
              </a:lnSpc>
            </a:pPr>
            <a:endParaRPr lang="en-US" sz="2604" b="1" i="1" dirty="0" smtClean="0">
              <a:solidFill>
                <a:srgbClr val="000000"/>
              </a:solidFill>
              <a:latin typeface="Helvetica World Bold Italics"/>
              <a:ea typeface="Helvetica World Bold Italics"/>
              <a:cs typeface="Helvetica World Bold Italics"/>
              <a:sym typeface="Helvetica World Bold Italics"/>
            </a:endParaRPr>
          </a:p>
          <a:p>
            <a:pPr algn="ctr">
              <a:lnSpc>
                <a:spcPts val="2891"/>
              </a:lnSpc>
            </a:pPr>
            <a:r>
              <a:rPr lang="en-US" sz="4400" b="1" dirty="0" smtClean="0">
                <a:solidFill>
                  <a:srgbClr val="000000"/>
                </a:solidFill>
                <a:latin typeface="Helvetica World" panose="020B0604020202020204" charset="-128"/>
                <a:ea typeface="Helvetica World" panose="020B0604020202020204" charset="-128"/>
                <a:cs typeface="Helvetica World" panose="020B0604020202020204" charset="-128"/>
                <a:sym typeface="Helvetica World Bold Italics"/>
              </a:rPr>
              <a:t>AI</a:t>
            </a:r>
            <a:r>
              <a:rPr lang="en-US" sz="4400" b="1" dirty="0">
                <a:solidFill>
                  <a:srgbClr val="000000"/>
                </a:solidFill>
                <a:latin typeface="Helvetica World" panose="020B0604020202020204" charset="-128"/>
                <a:ea typeface="Helvetica World" panose="020B0604020202020204" charset="-128"/>
                <a:cs typeface="Helvetica World" panose="020B0604020202020204" charset="-128"/>
                <a:sym typeface="Helvetica World Bold Italics"/>
              </a:rPr>
              <a:t>: ChatGPT</a:t>
            </a:r>
          </a:p>
          <a:p>
            <a:pPr algn="ctr">
              <a:lnSpc>
                <a:spcPts val="2891"/>
              </a:lnSpc>
            </a:pPr>
            <a:endParaRPr lang="en-US" sz="2604" b="1" i="1" dirty="0">
              <a:solidFill>
                <a:srgbClr val="000000"/>
              </a:solidFill>
              <a:latin typeface="Helvetica World Bold Italics"/>
              <a:ea typeface="Helvetica World Bold Italics"/>
              <a:cs typeface="Helvetica World Bold Italics"/>
              <a:sym typeface="Helvetica World Bold Italics"/>
            </a:endParaRPr>
          </a:p>
        </p:txBody>
      </p:sp>
      <p:grpSp>
        <p:nvGrpSpPr>
          <p:cNvPr id="10" name="Group 10"/>
          <p:cNvGrpSpPr/>
          <p:nvPr/>
        </p:nvGrpSpPr>
        <p:grpSpPr>
          <a:xfrm>
            <a:off x="11518710" y="3845083"/>
            <a:ext cx="5159057" cy="4285610"/>
            <a:chOff x="0" y="0"/>
            <a:chExt cx="620054" cy="515077"/>
          </a:xfrm>
        </p:grpSpPr>
        <p:sp>
          <p:nvSpPr>
            <p:cNvPr id="11" name="Freeform 11"/>
            <p:cNvSpPr/>
            <p:nvPr/>
          </p:nvSpPr>
          <p:spPr>
            <a:xfrm>
              <a:off x="0" y="0"/>
              <a:ext cx="620054" cy="515077"/>
            </a:xfrm>
            <a:custGeom>
              <a:avLst/>
              <a:gdLst/>
              <a:ahLst/>
              <a:cxnLst/>
              <a:rect l="l" t="t" r="r" b="b"/>
              <a:pathLst>
                <a:path w="620054" h="515077">
                  <a:moveTo>
                    <a:pt x="78034" y="0"/>
                  </a:moveTo>
                  <a:lnTo>
                    <a:pt x="542021" y="0"/>
                  </a:lnTo>
                  <a:cubicBezTo>
                    <a:pt x="585118" y="0"/>
                    <a:pt x="620054" y="34937"/>
                    <a:pt x="620054" y="78034"/>
                  </a:cubicBezTo>
                  <a:lnTo>
                    <a:pt x="620054" y="437043"/>
                  </a:lnTo>
                  <a:cubicBezTo>
                    <a:pt x="620054" y="480140"/>
                    <a:pt x="585118" y="515077"/>
                    <a:pt x="542021" y="515077"/>
                  </a:cubicBezTo>
                  <a:lnTo>
                    <a:pt x="78034" y="515077"/>
                  </a:lnTo>
                  <a:cubicBezTo>
                    <a:pt x="34937" y="515077"/>
                    <a:pt x="0" y="480140"/>
                    <a:pt x="0" y="437043"/>
                  </a:cubicBezTo>
                  <a:lnTo>
                    <a:pt x="0" y="78034"/>
                  </a:lnTo>
                  <a:cubicBezTo>
                    <a:pt x="0" y="34937"/>
                    <a:pt x="34937" y="0"/>
                    <a:pt x="78034" y="0"/>
                  </a:cubicBezTo>
                  <a:close/>
                </a:path>
              </a:pathLst>
            </a:custGeom>
            <a:solidFill>
              <a:srgbClr val="FFFFFF"/>
            </a:solidFill>
          </p:spPr>
        </p:sp>
        <p:sp>
          <p:nvSpPr>
            <p:cNvPr id="12" name="TextBox 12"/>
            <p:cNvSpPr txBox="1"/>
            <p:nvPr/>
          </p:nvSpPr>
          <p:spPr>
            <a:xfrm>
              <a:off x="0" y="-19050"/>
              <a:ext cx="620054" cy="534127"/>
            </a:xfrm>
            <a:prstGeom prst="rect">
              <a:avLst/>
            </a:prstGeom>
          </p:spPr>
          <p:txBody>
            <a:bodyPr lIns="50800" tIns="50800" rIns="50800" bIns="50800" rtlCol="0" anchor="ctr"/>
            <a:lstStyle/>
            <a:p>
              <a:pPr algn="ctr">
                <a:lnSpc>
                  <a:spcPts val="2397"/>
                </a:lnSpc>
              </a:pPr>
              <a:endParaRPr/>
            </a:p>
          </p:txBody>
        </p:sp>
      </p:grpSp>
      <p:sp>
        <p:nvSpPr>
          <p:cNvPr id="13" name="Freeform 13"/>
          <p:cNvSpPr/>
          <p:nvPr/>
        </p:nvSpPr>
        <p:spPr>
          <a:xfrm rot="-10800000">
            <a:off x="13730253" y="4379421"/>
            <a:ext cx="735970" cy="735970"/>
          </a:xfrm>
          <a:custGeom>
            <a:avLst/>
            <a:gdLst/>
            <a:ahLst/>
            <a:cxnLst/>
            <a:rect l="l" t="t" r="r" b="b"/>
            <a:pathLst>
              <a:path w="735970" h="735970">
                <a:moveTo>
                  <a:pt x="0" y="0"/>
                </a:moveTo>
                <a:lnTo>
                  <a:pt x="735970" y="0"/>
                </a:lnTo>
                <a:lnTo>
                  <a:pt x="735970" y="735970"/>
                </a:lnTo>
                <a:lnTo>
                  <a:pt x="0" y="73597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4" name="TextBox 14"/>
          <p:cNvSpPr txBox="1"/>
          <p:nvPr/>
        </p:nvSpPr>
        <p:spPr>
          <a:xfrm>
            <a:off x="12013776" y="5273893"/>
            <a:ext cx="4445218" cy="2405787"/>
          </a:xfrm>
          <a:prstGeom prst="rect">
            <a:avLst/>
          </a:prstGeom>
        </p:spPr>
        <p:txBody>
          <a:bodyPr wrap="square" lIns="0" tIns="0" rIns="0" bIns="0" rtlCol="0" anchor="t">
            <a:spAutoFit/>
          </a:bodyPr>
          <a:lstStyle/>
          <a:p>
            <a:pPr algn="ctr">
              <a:lnSpc>
                <a:spcPts val="2891"/>
              </a:lnSpc>
            </a:pPr>
            <a:endParaRPr lang="en-US" sz="2604" b="1" i="1" dirty="0" smtClean="0">
              <a:solidFill>
                <a:srgbClr val="000000"/>
              </a:solidFill>
              <a:latin typeface="Frank Ruhl Hofshi" panose="00000500000000000000" pitchFamily="50" charset="-79"/>
              <a:ea typeface="Helvetica World Bold Italics"/>
              <a:cs typeface="Frank Ruhl Hofshi" panose="00000500000000000000" pitchFamily="50" charset="-79"/>
              <a:sym typeface="Helvetica World Bold Italics"/>
            </a:endParaRPr>
          </a:p>
          <a:p>
            <a:r>
              <a:rPr lang="en-US" sz="3600" b="1" dirty="0">
                <a:solidFill>
                  <a:srgbClr val="000000"/>
                </a:solidFill>
                <a:latin typeface="Helvetica World" panose="020B0604020202020204" charset="-128"/>
                <a:ea typeface="Helvetica World" panose="020B0604020202020204" charset="-128"/>
                <a:cs typeface="Helvetica World" panose="020B0604020202020204" charset="-128"/>
                <a:sym typeface="Helvetica World Bold Italics"/>
              </a:rPr>
              <a:t>Process of creating reading comprehension items</a:t>
            </a:r>
          </a:p>
          <a:p>
            <a:pPr algn="ctr">
              <a:lnSpc>
                <a:spcPts val="2891"/>
              </a:lnSpc>
            </a:pPr>
            <a:endParaRPr lang="en-US" sz="2604" b="1" i="1" dirty="0">
              <a:solidFill>
                <a:srgbClr val="000000"/>
              </a:solidFill>
              <a:latin typeface="Helvetica World Bold Italics"/>
              <a:ea typeface="Helvetica World Bold Italics"/>
              <a:cs typeface="Helvetica World Bold Italics"/>
              <a:sym typeface="Helvetica World Bold Italics"/>
            </a:endParaRPr>
          </a:p>
        </p:txBody>
      </p:sp>
      <p:sp>
        <p:nvSpPr>
          <p:cNvPr id="21" name="TextBox 21"/>
          <p:cNvSpPr txBox="1"/>
          <p:nvPr/>
        </p:nvSpPr>
        <p:spPr>
          <a:xfrm>
            <a:off x="12904732" y="6200156"/>
            <a:ext cx="3879389" cy="215828"/>
          </a:xfrm>
          <a:prstGeom prst="rect">
            <a:avLst/>
          </a:prstGeom>
        </p:spPr>
        <p:txBody>
          <a:bodyPr lIns="0" tIns="0" rIns="0" bIns="0" rtlCol="0" anchor="t">
            <a:spAutoFit/>
          </a:bodyPr>
          <a:lstStyle/>
          <a:p>
            <a:pPr algn="ctr">
              <a:lnSpc>
                <a:spcPts val="1594"/>
              </a:lnSpc>
            </a:pPr>
            <a:r>
              <a:rPr lang="en-US" sz="1610" spc="56" dirty="0" smtClean="0">
                <a:solidFill>
                  <a:srgbClr val="000000"/>
                </a:solidFill>
                <a:latin typeface="Courier Prime"/>
                <a:ea typeface="Courier Prime"/>
                <a:cs typeface="Courier Prime"/>
                <a:sym typeface="Courier Prime"/>
              </a:rPr>
              <a:t>.</a:t>
            </a:r>
            <a:endParaRPr lang="en-US" sz="1610" spc="56" dirty="0">
              <a:solidFill>
                <a:srgbClr val="000000"/>
              </a:solidFill>
              <a:latin typeface="Courier Prime"/>
              <a:ea typeface="Courier Prime"/>
              <a:cs typeface="Courier Prime"/>
              <a:sym typeface="Courier Prime"/>
            </a:endParaRPr>
          </a:p>
        </p:txBody>
      </p:sp>
      <p:grpSp>
        <p:nvGrpSpPr>
          <p:cNvPr id="22" name="Group 16"/>
          <p:cNvGrpSpPr/>
          <p:nvPr/>
        </p:nvGrpSpPr>
        <p:grpSpPr>
          <a:xfrm>
            <a:off x="533400" y="1121234"/>
            <a:ext cx="7258004" cy="1406354"/>
            <a:chOff x="0" y="0"/>
            <a:chExt cx="1911573" cy="370398"/>
          </a:xfrm>
        </p:grpSpPr>
        <p:sp>
          <p:nvSpPr>
            <p:cNvPr id="23" name="Freeform 17"/>
            <p:cNvSpPr/>
            <p:nvPr/>
          </p:nvSpPr>
          <p:spPr>
            <a:xfrm>
              <a:off x="0" y="0"/>
              <a:ext cx="1911573" cy="370398"/>
            </a:xfrm>
            <a:custGeom>
              <a:avLst/>
              <a:gdLst/>
              <a:ahLst/>
              <a:cxnLst/>
              <a:rect l="l" t="t" r="r" b="b"/>
              <a:pathLst>
                <a:path w="1911573" h="370398">
                  <a:moveTo>
                    <a:pt x="54400" y="0"/>
                  </a:moveTo>
                  <a:lnTo>
                    <a:pt x="1857173" y="0"/>
                  </a:lnTo>
                  <a:cubicBezTo>
                    <a:pt x="1887217" y="0"/>
                    <a:pt x="1911573" y="24356"/>
                    <a:pt x="1911573" y="54400"/>
                  </a:cubicBezTo>
                  <a:lnTo>
                    <a:pt x="1911573" y="315997"/>
                  </a:lnTo>
                  <a:cubicBezTo>
                    <a:pt x="1911573" y="346042"/>
                    <a:pt x="1887217" y="370398"/>
                    <a:pt x="1857173" y="370398"/>
                  </a:cubicBezTo>
                  <a:lnTo>
                    <a:pt x="54400" y="370398"/>
                  </a:lnTo>
                  <a:cubicBezTo>
                    <a:pt x="24356" y="370398"/>
                    <a:pt x="0" y="346042"/>
                    <a:pt x="0" y="315997"/>
                  </a:cubicBezTo>
                  <a:lnTo>
                    <a:pt x="0" y="54400"/>
                  </a:lnTo>
                  <a:cubicBezTo>
                    <a:pt x="0" y="24356"/>
                    <a:pt x="24356" y="0"/>
                    <a:pt x="54400" y="0"/>
                  </a:cubicBezTo>
                  <a:close/>
                </a:path>
              </a:pathLst>
            </a:custGeom>
            <a:solidFill>
              <a:srgbClr val="EBFF72"/>
            </a:solidFill>
            <a:ln w="19050" cap="rnd">
              <a:solidFill>
                <a:srgbClr val="000000"/>
              </a:solidFill>
              <a:prstDash val="solid"/>
              <a:round/>
            </a:ln>
          </p:spPr>
        </p:sp>
        <p:sp>
          <p:nvSpPr>
            <p:cNvPr id="24" name="TextBox 18"/>
            <p:cNvSpPr txBox="1"/>
            <p:nvPr/>
          </p:nvSpPr>
          <p:spPr>
            <a:xfrm>
              <a:off x="0" y="-76200"/>
              <a:ext cx="1911573" cy="446598"/>
            </a:xfrm>
            <a:prstGeom prst="rect">
              <a:avLst/>
            </a:prstGeom>
          </p:spPr>
          <p:txBody>
            <a:bodyPr lIns="50800" tIns="50800" rIns="50800" bIns="50800" rtlCol="0" anchor="ctr"/>
            <a:lstStyle/>
            <a:p>
              <a:pPr algn="ctr">
                <a:lnSpc>
                  <a:spcPts val="5337"/>
                </a:lnSpc>
              </a:pPr>
              <a:endParaRPr lang="en-US" sz="4000" b="1" spc="438" dirty="0">
                <a:solidFill>
                  <a:srgbClr val="000000"/>
                </a:solidFill>
                <a:latin typeface="Helvetica World Bold"/>
                <a:ea typeface="Helvetica World Bold"/>
                <a:cs typeface="Helvetica World Bold"/>
                <a:sym typeface="Helvetica World Bold"/>
              </a:endParaRPr>
            </a:p>
          </p:txBody>
        </p:sp>
      </p:grpSp>
      <p:sp>
        <p:nvSpPr>
          <p:cNvPr id="25" name="TextBox 9"/>
          <p:cNvSpPr txBox="1"/>
          <p:nvPr/>
        </p:nvSpPr>
        <p:spPr>
          <a:xfrm>
            <a:off x="883031" y="1478307"/>
            <a:ext cx="10318115" cy="824521"/>
          </a:xfrm>
          <a:prstGeom prst="rect">
            <a:avLst/>
          </a:prstGeom>
        </p:spPr>
        <p:txBody>
          <a:bodyPr lIns="0" tIns="0" rIns="0" bIns="0" rtlCol="0" anchor="t">
            <a:spAutoFit/>
          </a:bodyPr>
          <a:lstStyle/>
          <a:p>
            <a:pPr algn="l">
              <a:lnSpc>
                <a:spcPts val="6421"/>
              </a:lnSpc>
            </a:pPr>
            <a:r>
              <a:rPr lang="en-US" sz="6600" b="1" dirty="0" smtClean="0">
                <a:solidFill>
                  <a:srgbClr val="000000"/>
                </a:solidFill>
                <a:latin typeface="Helvetica World"/>
                <a:ea typeface="Helvetica World"/>
                <a:cs typeface="Helvetica World"/>
                <a:sym typeface="Helvetica World"/>
              </a:rPr>
              <a:t>INTRODUCTION</a:t>
            </a:r>
            <a:endParaRPr lang="en-US" sz="6600" b="1" dirty="0">
              <a:solidFill>
                <a:srgbClr val="000000"/>
              </a:solidFill>
              <a:latin typeface="Helvetica World"/>
              <a:ea typeface="Helvetica World"/>
              <a:cs typeface="Helvetica World"/>
              <a:sym typeface="Helvetica World"/>
            </a:endParaRPr>
          </a:p>
        </p:txBody>
      </p:sp>
      <p:sp>
        <p:nvSpPr>
          <p:cNvPr id="27" name="Freeform 16"/>
          <p:cNvSpPr/>
          <p:nvPr/>
        </p:nvSpPr>
        <p:spPr>
          <a:xfrm>
            <a:off x="8534687" y="1002576"/>
            <a:ext cx="1283940" cy="1568388"/>
          </a:xfrm>
          <a:custGeom>
            <a:avLst/>
            <a:gdLst/>
            <a:ahLst/>
            <a:cxnLst/>
            <a:rect l="l" t="t" r="r" b="b"/>
            <a:pathLst>
              <a:path w="692304" h="940165">
                <a:moveTo>
                  <a:pt x="0" y="0"/>
                </a:moveTo>
                <a:lnTo>
                  <a:pt x="692303" y="0"/>
                </a:lnTo>
                <a:lnTo>
                  <a:pt x="692303" y="940165"/>
                </a:lnTo>
                <a:lnTo>
                  <a:pt x="0" y="940165"/>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a:ln cap="sq">
            <a:noFill/>
            <a:prstDash val="solid"/>
            <a:miter/>
          </a:ln>
        </p:spPr>
      </p:sp>
      <p:sp>
        <p:nvSpPr>
          <p:cNvPr id="26" name="Freeform 14"/>
          <p:cNvSpPr/>
          <p:nvPr/>
        </p:nvSpPr>
        <p:spPr>
          <a:xfrm>
            <a:off x="9099" y="6543774"/>
            <a:ext cx="4217368" cy="3743226"/>
          </a:xfrm>
          <a:custGeom>
            <a:avLst/>
            <a:gdLst/>
            <a:ahLst/>
            <a:cxnLst/>
            <a:rect l="l" t="t" r="r" b="b"/>
            <a:pathLst>
              <a:path w="4217368" h="3743226">
                <a:moveTo>
                  <a:pt x="0" y="0"/>
                </a:moveTo>
                <a:lnTo>
                  <a:pt x="4217368" y="0"/>
                </a:lnTo>
                <a:lnTo>
                  <a:pt x="4217368" y="3743226"/>
                </a:lnTo>
                <a:lnTo>
                  <a:pt x="0" y="3743226"/>
                </a:lnTo>
                <a:lnTo>
                  <a:pt x="0" y="0"/>
                </a:lnTo>
                <a:close/>
              </a:path>
            </a:pathLst>
          </a:custGeom>
          <a:blipFill>
            <a:blip r:embed="rId8"/>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39" name="Group 2"/>
          <p:cNvGrpSpPr>
            <a:grpSpLocks noChangeAspect="1"/>
          </p:cNvGrpSpPr>
          <p:nvPr/>
        </p:nvGrpSpPr>
        <p:grpSpPr>
          <a:xfrm>
            <a:off x="6562154" y="2231557"/>
            <a:ext cx="4872036" cy="2880997"/>
            <a:chOff x="0" y="0"/>
            <a:chExt cx="4572000" cy="2703576"/>
          </a:xfrm>
        </p:grpSpPr>
        <p:sp>
          <p:nvSpPr>
            <p:cNvPr id="40" name="Freeform 3"/>
            <p:cNvSpPr/>
            <p:nvPr/>
          </p:nvSpPr>
          <p:spPr>
            <a:xfrm>
              <a:off x="0" y="889"/>
              <a:ext cx="4572000" cy="2701798"/>
            </a:xfrm>
            <a:custGeom>
              <a:avLst/>
              <a:gdLst/>
              <a:ahLst/>
              <a:cxnLst/>
              <a:rect l="l" t="t" r="r" b="b"/>
              <a:pathLst>
                <a:path w="4572000" h="2701798">
                  <a:moveTo>
                    <a:pt x="4572000" y="1350899"/>
                  </a:moveTo>
                  <a:cubicBezTo>
                    <a:pt x="4572000" y="2097151"/>
                    <a:pt x="3548380" y="2701798"/>
                    <a:pt x="2286000" y="2701798"/>
                  </a:cubicBezTo>
                  <a:cubicBezTo>
                    <a:pt x="1023620" y="2701798"/>
                    <a:pt x="0" y="2097151"/>
                    <a:pt x="0" y="1350899"/>
                  </a:cubicBezTo>
                  <a:cubicBezTo>
                    <a:pt x="0" y="604647"/>
                    <a:pt x="1023620" y="0"/>
                    <a:pt x="2286000" y="0"/>
                  </a:cubicBezTo>
                  <a:cubicBezTo>
                    <a:pt x="3548380" y="0"/>
                    <a:pt x="4572000" y="604647"/>
                    <a:pt x="4572000" y="1350899"/>
                  </a:cubicBezTo>
                  <a:close/>
                </a:path>
              </a:pathLst>
            </a:custGeom>
            <a:blipFill>
              <a:blip r:embed="rId2"/>
              <a:stretch>
                <a:fillRect t="-6406" b="-6406"/>
              </a:stretch>
            </a:blipFill>
          </p:spPr>
        </p:sp>
        <p:sp>
          <p:nvSpPr>
            <p:cNvPr id="41" name="Freeform 4"/>
            <p:cNvSpPr/>
            <p:nvPr/>
          </p:nvSpPr>
          <p:spPr>
            <a:xfrm>
              <a:off x="0" y="0"/>
              <a:ext cx="4572000" cy="2703576"/>
            </a:xfrm>
            <a:custGeom>
              <a:avLst/>
              <a:gdLst/>
              <a:ahLst/>
              <a:cxnLst/>
              <a:rect l="l" t="t" r="r" b="b"/>
              <a:pathLst>
                <a:path w="4572000" h="2703576">
                  <a:moveTo>
                    <a:pt x="4572000" y="2703576"/>
                  </a:moveTo>
                  <a:lnTo>
                    <a:pt x="0" y="2703576"/>
                  </a:lnTo>
                  <a:lnTo>
                    <a:pt x="0" y="0"/>
                  </a:lnTo>
                  <a:lnTo>
                    <a:pt x="4572000" y="0"/>
                  </a:lnTo>
                  <a:lnTo>
                    <a:pt x="4572000" y="2703576"/>
                  </a:lnTo>
                  <a:close/>
                </a:path>
              </a:pathLst>
            </a:custGeom>
            <a:blipFill>
              <a:blip r:embed="rId3"/>
              <a:stretch>
                <a:fillRect l="-7" r="-7"/>
              </a:stretch>
            </a:blipFill>
          </p:spPr>
        </p:sp>
      </p:grpSp>
      <p:sp>
        <p:nvSpPr>
          <p:cNvPr id="42" name="Freeform 3"/>
          <p:cNvSpPr/>
          <p:nvPr/>
        </p:nvSpPr>
        <p:spPr>
          <a:xfrm rot="16200000">
            <a:off x="-122766" y="122766"/>
            <a:ext cx="3447265" cy="3201733"/>
          </a:xfrm>
          <a:custGeom>
            <a:avLst/>
            <a:gdLst/>
            <a:ahLst/>
            <a:cxnLst/>
            <a:rect l="l" t="t" r="r" b="b"/>
            <a:pathLst>
              <a:path w="5387627" h="4114800">
                <a:moveTo>
                  <a:pt x="0" y="0"/>
                </a:moveTo>
                <a:lnTo>
                  <a:pt x="5387627" y="0"/>
                </a:lnTo>
                <a:lnTo>
                  <a:pt x="538762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3" name="TextBox 23"/>
          <p:cNvSpPr txBox="1"/>
          <p:nvPr/>
        </p:nvSpPr>
        <p:spPr>
          <a:xfrm>
            <a:off x="498377" y="976939"/>
            <a:ext cx="7559464" cy="1038746"/>
          </a:xfrm>
          <a:prstGeom prst="rect">
            <a:avLst/>
          </a:prstGeom>
        </p:spPr>
        <p:txBody>
          <a:bodyPr wrap="square" lIns="0" tIns="0" rIns="0" bIns="0" rtlCol="0" anchor="t">
            <a:spAutoFit/>
          </a:bodyPr>
          <a:lstStyle/>
          <a:p>
            <a:pPr lvl="0" algn="ctr">
              <a:lnSpc>
                <a:spcPts val="8145"/>
              </a:lnSpc>
            </a:pPr>
            <a:r>
              <a:rPr lang="en-US" sz="9600" b="1" i="1" dirty="0" smtClean="0">
                <a:latin typeface="Helvetica World Bold Italics"/>
                <a:ea typeface="Helvetica World Bold Italics"/>
                <a:cs typeface="Helvetica World Bold Italics"/>
                <a:sym typeface="Helvetica World Bold Italics"/>
              </a:rPr>
              <a:t>Conclusions</a:t>
            </a:r>
            <a:endParaRPr kumimoji="0" lang="en-US" sz="9600" b="1" i="1" u="none" kern="1200" cap="none" spc="0" normalizeH="0" noProof="0" dirty="0">
              <a:ln>
                <a:noFill/>
              </a:ln>
              <a:effectLst/>
              <a:uLnTx/>
              <a:uFillTx/>
              <a:latin typeface="Helvetica World Bold Italics"/>
              <a:ea typeface="Helvetica World Bold Italics"/>
              <a:cs typeface="Helvetica World Bold Italics"/>
              <a:sym typeface="Helvetica World Bold Italics"/>
            </a:endParaRPr>
          </a:p>
        </p:txBody>
      </p:sp>
      <p:sp>
        <p:nvSpPr>
          <p:cNvPr id="2" name="Rectángulo 1"/>
          <p:cNvSpPr/>
          <p:nvPr/>
        </p:nvSpPr>
        <p:spPr>
          <a:xfrm>
            <a:off x="1524000" y="5981700"/>
            <a:ext cx="6781800" cy="2062103"/>
          </a:xfrm>
          <a:prstGeom prst="rect">
            <a:avLst/>
          </a:prstGeom>
          <a:ln w="76200">
            <a:solidFill>
              <a:srgbClr val="EBFF72"/>
            </a:solidFill>
          </a:ln>
        </p:spPr>
        <p:txBody>
          <a:bodyPr wrap="square">
            <a:spAutoFit/>
          </a:bodyPr>
          <a:lstStyle/>
          <a:p>
            <a:r>
              <a:rPr lang="en-US" sz="3200" b="1" dirty="0">
                <a:latin typeface="Century Gothic" panose="020B0502020202020204" pitchFamily="34" charset="0"/>
              </a:rPr>
              <a:t>ChatGPT can be useful for creating </a:t>
            </a:r>
            <a:r>
              <a:rPr lang="en-US" sz="3200" b="1" dirty="0" smtClean="0">
                <a:latin typeface="Century Gothic" panose="020B0502020202020204" pitchFamily="34" charset="0"/>
              </a:rPr>
              <a:t>reading </a:t>
            </a:r>
            <a:r>
              <a:rPr lang="en-US" sz="3200" b="1" dirty="0">
                <a:latin typeface="Century Gothic" panose="020B0502020202020204" pitchFamily="34" charset="0"/>
              </a:rPr>
              <a:t>comprehension </a:t>
            </a:r>
            <a:endParaRPr lang="en-US" sz="3200" b="1" dirty="0" smtClean="0">
              <a:latin typeface="Century Gothic" panose="020B0502020202020204" pitchFamily="34" charset="0"/>
            </a:endParaRPr>
          </a:p>
          <a:p>
            <a:r>
              <a:rPr lang="en-US" sz="3200" b="1" dirty="0" smtClean="0">
                <a:latin typeface="Century Gothic" panose="020B0502020202020204" pitchFamily="34" charset="0"/>
              </a:rPr>
              <a:t>items</a:t>
            </a:r>
            <a:r>
              <a:rPr lang="en-US" sz="3200" b="1" dirty="0">
                <a:latin typeface="Century Gothic" panose="020B0502020202020204" pitchFamily="34" charset="0"/>
              </a:rPr>
              <a:t>, but it is far from being </a:t>
            </a:r>
            <a:endParaRPr lang="en-US" sz="3200" b="1" dirty="0" smtClean="0">
              <a:latin typeface="Century Gothic" panose="020B0502020202020204" pitchFamily="34" charset="0"/>
            </a:endParaRPr>
          </a:p>
          <a:p>
            <a:r>
              <a:rPr lang="en-US" sz="3200" b="1" dirty="0" smtClean="0">
                <a:latin typeface="Century Gothic" panose="020B0502020202020204" pitchFamily="34" charset="0"/>
              </a:rPr>
              <a:t>a magic wand </a:t>
            </a:r>
            <a:endParaRPr lang="en-US" sz="3200" b="1" dirty="0">
              <a:latin typeface="Century Gothic" panose="020B0502020202020204" pitchFamily="34" charset="0"/>
            </a:endParaRPr>
          </a:p>
        </p:txBody>
      </p:sp>
      <p:sp>
        <p:nvSpPr>
          <p:cNvPr id="3" name="Rectángulo 2"/>
          <p:cNvSpPr/>
          <p:nvPr/>
        </p:nvSpPr>
        <p:spPr>
          <a:xfrm>
            <a:off x="10287000" y="5971903"/>
            <a:ext cx="5694188" cy="1569660"/>
          </a:xfrm>
          <a:prstGeom prst="rect">
            <a:avLst/>
          </a:prstGeom>
          <a:ln w="76200">
            <a:solidFill>
              <a:srgbClr val="EBFF72"/>
            </a:solidFill>
          </a:ln>
        </p:spPr>
        <p:txBody>
          <a:bodyPr wrap="none">
            <a:spAutoFit/>
          </a:bodyPr>
          <a:lstStyle/>
          <a:p>
            <a:r>
              <a:rPr lang="en-US" sz="3200" b="1" dirty="0">
                <a:latin typeface="Century Gothic" panose="020B0502020202020204" pitchFamily="34" charset="0"/>
              </a:rPr>
              <a:t>It works better for creating </a:t>
            </a:r>
            <a:endParaRPr lang="en-US" sz="3200" b="1" dirty="0" smtClean="0">
              <a:latin typeface="Century Gothic" panose="020B0502020202020204" pitchFamily="34" charset="0"/>
            </a:endParaRPr>
          </a:p>
          <a:p>
            <a:r>
              <a:rPr lang="en-US" sz="3200" b="1" dirty="0" smtClean="0">
                <a:latin typeface="Century Gothic" panose="020B0502020202020204" pitchFamily="34" charset="0"/>
              </a:rPr>
              <a:t>texts than stems and </a:t>
            </a:r>
          </a:p>
          <a:p>
            <a:r>
              <a:rPr lang="en-US" sz="3200" b="1" dirty="0">
                <a:latin typeface="Century Gothic" panose="020B0502020202020204" pitchFamily="34" charset="0"/>
              </a:rPr>
              <a:t>r</a:t>
            </a:r>
            <a:r>
              <a:rPr lang="en-US" sz="3200" b="1" dirty="0" smtClean="0">
                <a:latin typeface="Century Gothic" panose="020B0502020202020204" pitchFamily="34" charset="0"/>
              </a:rPr>
              <a:t>esponse options</a:t>
            </a:r>
            <a:endParaRPr lang="en-US" dirty="0"/>
          </a:p>
        </p:txBody>
      </p:sp>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8109" y="8343900"/>
            <a:ext cx="1360691" cy="1388042"/>
          </a:xfrm>
          <a:prstGeom prst="rect">
            <a:avLst/>
          </a:prstGeom>
        </p:spPr>
      </p:pic>
      <p:cxnSp>
        <p:nvCxnSpPr>
          <p:cNvPr id="12" name="Conector recto 11"/>
          <p:cNvCxnSpPr/>
          <p:nvPr/>
        </p:nvCxnSpPr>
        <p:spPr>
          <a:xfrm>
            <a:off x="4278109" y="8643997"/>
            <a:ext cx="1360691" cy="6905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flipV="1">
            <a:off x="4278109" y="8643998"/>
            <a:ext cx="1360691" cy="6905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69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90151" y="4050925"/>
            <a:ext cx="4627901" cy="2006975"/>
            <a:chOff x="0" y="0"/>
            <a:chExt cx="4572000" cy="2862072"/>
          </a:xfrm>
        </p:grpSpPr>
        <p:sp>
          <p:nvSpPr>
            <p:cNvPr id="3" name="Freeform 3"/>
            <p:cNvSpPr/>
            <p:nvPr/>
          </p:nvSpPr>
          <p:spPr>
            <a:xfrm>
              <a:off x="0" y="1016"/>
              <a:ext cx="4572000" cy="2859913"/>
            </a:xfrm>
            <a:custGeom>
              <a:avLst/>
              <a:gdLst/>
              <a:ahLst/>
              <a:cxnLst/>
              <a:rect l="l" t="t" r="r" b="b"/>
              <a:pathLst>
                <a:path w="4572000" h="2859913">
                  <a:moveTo>
                    <a:pt x="4572000" y="0"/>
                  </a:moveTo>
                  <a:lnTo>
                    <a:pt x="4572000" y="2859913"/>
                  </a:lnTo>
                  <a:lnTo>
                    <a:pt x="0" y="2859913"/>
                  </a:lnTo>
                  <a:lnTo>
                    <a:pt x="0" y="0"/>
                  </a:lnTo>
                  <a:lnTo>
                    <a:pt x="4572000" y="0"/>
                  </a:lnTo>
                  <a:close/>
                </a:path>
              </a:pathLst>
            </a:custGeom>
            <a:blipFill>
              <a:blip r:embed="rId2"/>
              <a:stretch>
                <a:fillRect t="-138417" b="-1380"/>
              </a:stretch>
            </a:blipFill>
            <a:ln>
              <a:noFill/>
            </a:ln>
          </p:spPr>
        </p:sp>
        <p:sp>
          <p:nvSpPr>
            <p:cNvPr id="4" name="Freeform 4"/>
            <p:cNvSpPr/>
            <p:nvPr/>
          </p:nvSpPr>
          <p:spPr>
            <a:xfrm>
              <a:off x="0" y="1016"/>
              <a:ext cx="4572000" cy="2859913"/>
            </a:xfrm>
            <a:custGeom>
              <a:avLst/>
              <a:gdLst/>
              <a:ahLst/>
              <a:cxnLst/>
              <a:rect l="l" t="t" r="r" b="b"/>
              <a:pathLst>
                <a:path w="4572000" h="2859913">
                  <a:moveTo>
                    <a:pt x="4572000" y="0"/>
                  </a:moveTo>
                  <a:lnTo>
                    <a:pt x="4572000" y="2859913"/>
                  </a:lnTo>
                  <a:lnTo>
                    <a:pt x="0" y="2859913"/>
                  </a:lnTo>
                  <a:lnTo>
                    <a:pt x="0" y="0"/>
                  </a:lnTo>
                  <a:lnTo>
                    <a:pt x="4572000" y="0"/>
                  </a:lnTo>
                  <a:close/>
                </a:path>
              </a:pathLst>
            </a:custGeom>
            <a:blipFill>
              <a:blip r:embed="rId3"/>
              <a:stretch>
                <a:fillRect t="-57" b="-57"/>
              </a:stretch>
            </a:blipFill>
            <a:ln>
              <a:noFill/>
            </a:ln>
          </p:spPr>
        </p:sp>
      </p:grpSp>
      <p:sp>
        <p:nvSpPr>
          <p:cNvPr id="22" name="TextBox 22"/>
          <p:cNvSpPr txBox="1"/>
          <p:nvPr/>
        </p:nvSpPr>
        <p:spPr>
          <a:xfrm>
            <a:off x="206279" y="419100"/>
            <a:ext cx="2485469" cy="940963"/>
          </a:xfrm>
          <a:prstGeom prst="rect">
            <a:avLst/>
          </a:prstGeom>
        </p:spPr>
        <p:txBody>
          <a:bodyPr lIns="0" tIns="0" rIns="0" bIns="0" rtlCol="0" anchor="t">
            <a:spAutoFit/>
          </a:bodyPr>
          <a:lstStyle/>
          <a:p>
            <a:pPr marL="0" marR="0" lvl="0" indent="0" algn="ctr" defTabSz="914400" rtl="0" eaLnBrk="1" fontAlgn="auto" latinLnBrk="0" hangingPunct="1">
              <a:lnSpc>
                <a:spcPts val="8145"/>
              </a:lnSpc>
              <a:spcBef>
                <a:spcPts val="0"/>
              </a:spcBef>
              <a:spcAft>
                <a:spcPts val="0"/>
              </a:spcAft>
              <a:buClrTx/>
              <a:buSzTx/>
              <a:buFontTx/>
              <a:buNone/>
              <a:tabLst/>
              <a:defRPr/>
            </a:pPr>
            <a:r>
              <a:rPr lang="en-US" sz="5817" b="1" i="1" u="sng" noProof="0" dirty="0" smtClean="0">
                <a:solidFill>
                  <a:schemeClr val="bg1"/>
                </a:solidFill>
                <a:latin typeface="Helvetica World Bold Italics"/>
                <a:ea typeface="Helvetica World Bold Italics"/>
                <a:cs typeface="Helvetica World Bold Italics"/>
                <a:sym typeface="Helvetica World Bold Italics"/>
              </a:rPr>
              <a:t>TEXTS</a:t>
            </a:r>
            <a:endParaRPr kumimoji="0" lang="en-US" sz="5817" b="1" i="1" u="sng" kern="1200" cap="none" spc="0" normalizeH="0" baseline="0" noProof="0" dirty="0">
              <a:ln>
                <a:noFill/>
              </a:ln>
              <a:solidFill>
                <a:schemeClr val="bg1"/>
              </a:solidFill>
              <a:effectLst/>
              <a:uLnTx/>
              <a:uFillTx/>
              <a:latin typeface="Helvetica World Bold Italics"/>
              <a:ea typeface="Helvetica World Bold Italics"/>
              <a:cs typeface="Helvetica World Bold Italics"/>
              <a:sym typeface="Helvetica World Bold Italics"/>
            </a:endParaRPr>
          </a:p>
        </p:txBody>
      </p:sp>
      <p:sp>
        <p:nvSpPr>
          <p:cNvPr id="27" name="TextBox 18"/>
          <p:cNvSpPr txBox="1"/>
          <p:nvPr/>
        </p:nvSpPr>
        <p:spPr>
          <a:xfrm>
            <a:off x="13789635" y="663840"/>
            <a:ext cx="4169563" cy="492443"/>
          </a:xfrm>
          <a:prstGeom prst="rect">
            <a:avLst/>
          </a:prstGeom>
          <a:ln w="76200">
            <a:solidFill>
              <a:srgbClr val="EBFF72"/>
            </a:solidFill>
          </a:ln>
        </p:spPr>
        <p:txBody>
          <a:bodyPr wrap="square" lIns="0" tIns="0" rIns="0" bIns="0" rtlCol="0" anchor="t">
            <a:spAutoFit/>
          </a:bodyPr>
          <a:lstStyle/>
          <a:p>
            <a:pPr>
              <a:defRPr/>
            </a:pPr>
            <a:r>
              <a:rPr lang="en-US" sz="3200" b="1" dirty="0" smtClean="0">
                <a:solidFill>
                  <a:srgbClr val="000000"/>
                </a:solidFill>
                <a:latin typeface="Century Gothic" panose="020B0502020202020204" pitchFamily="34" charset="0"/>
                <a:ea typeface="Courier Prime Bold"/>
                <a:cs typeface="Courier Prime Bold"/>
              </a:rPr>
              <a:t>Authenticity at L1</a:t>
            </a:r>
            <a:endParaRPr lang="en-US" sz="3200" dirty="0">
              <a:latin typeface="Century Gothic" panose="020B0502020202020204" pitchFamily="34" charset="0"/>
            </a:endParaRPr>
          </a:p>
        </p:txBody>
      </p:sp>
      <p:pic>
        <p:nvPicPr>
          <p:cNvPr id="19" name="Imagen 18"/>
          <p:cNvPicPr>
            <a:picLocks noChangeAspect="1"/>
          </p:cNvPicPr>
          <p:nvPr/>
        </p:nvPicPr>
        <p:blipFill>
          <a:blip r:embed="rId4"/>
          <a:stretch>
            <a:fillRect/>
          </a:stretch>
        </p:blipFill>
        <p:spPr>
          <a:xfrm>
            <a:off x="8608423" y="4054099"/>
            <a:ext cx="4269378" cy="2002990"/>
          </a:xfrm>
          <a:prstGeom prst="rect">
            <a:avLst/>
          </a:prstGeom>
        </p:spPr>
      </p:pic>
      <p:sp>
        <p:nvSpPr>
          <p:cNvPr id="11" name="Rectángulo 10"/>
          <p:cNvSpPr/>
          <p:nvPr/>
        </p:nvSpPr>
        <p:spPr>
          <a:xfrm>
            <a:off x="3087975" y="603523"/>
            <a:ext cx="4608306" cy="2686313"/>
          </a:xfrm>
          <a:prstGeom prst="rect">
            <a:avLst/>
          </a:prstGeom>
          <a:ln w="76200">
            <a:solidFill>
              <a:srgbClr val="EBFF72"/>
            </a:solidFill>
          </a:ln>
        </p:spPr>
        <p:txBody>
          <a:bodyPr wrap="square">
            <a:spAutoFit/>
          </a:bodyPr>
          <a:lstStyle/>
          <a:p>
            <a:pPr>
              <a:lnSpc>
                <a:spcPct val="107000"/>
              </a:lnSpc>
              <a:spcAft>
                <a:spcPts val="800"/>
              </a:spcAft>
            </a:pPr>
            <a:r>
              <a:rPr lang="en-US" sz="3200" b="1" dirty="0">
                <a:latin typeface="Century Gothic" panose="020B0502020202020204" pitchFamily="34" charset="0"/>
                <a:ea typeface="Calibri" panose="020F0502020204030204" pitchFamily="34" charset="0"/>
                <a:cs typeface="Times New Roman" panose="02020603050405020304" pitchFamily="18" charset="0"/>
              </a:rPr>
              <a:t>The right prompt is necessary to avoid texts based on very general information </a:t>
            </a:r>
            <a:r>
              <a:rPr lang="en-US" sz="3200" b="1" dirty="0" smtClean="0">
                <a:latin typeface="Century Gothic" panose="020B0502020202020204" pitchFamily="34" charset="0"/>
                <a:ea typeface="Calibri" panose="020F0502020204030204" pitchFamily="34" charset="0"/>
                <a:cs typeface="Times New Roman" panose="02020603050405020304" pitchFamily="18" charset="0"/>
              </a:rPr>
              <a:t>or </a:t>
            </a:r>
            <a:r>
              <a:rPr lang="en-US" sz="3200" b="1" dirty="0">
                <a:latin typeface="Century Gothic" panose="020B0502020202020204" pitchFamily="34" charset="0"/>
                <a:ea typeface="Calibri" panose="020F0502020204030204" pitchFamily="34" charset="0"/>
                <a:cs typeface="Times New Roman" panose="02020603050405020304" pitchFamily="18" charset="0"/>
              </a:rPr>
              <a:t>widely known topics</a:t>
            </a:r>
            <a:endParaRPr lang="es-ES" sz="3200" b="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ángulo 11"/>
          <p:cNvSpPr/>
          <p:nvPr/>
        </p:nvSpPr>
        <p:spPr>
          <a:xfrm>
            <a:off x="8584094" y="603523"/>
            <a:ext cx="4078577" cy="1077218"/>
          </a:xfrm>
          <a:prstGeom prst="rect">
            <a:avLst/>
          </a:prstGeom>
          <a:ln w="76200">
            <a:solidFill>
              <a:srgbClr val="EBFF72"/>
            </a:solidFill>
          </a:ln>
        </p:spPr>
        <p:txBody>
          <a:bodyPr wrap="square">
            <a:spAutoFit/>
          </a:bodyPr>
          <a:lstStyle/>
          <a:p>
            <a:r>
              <a:rPr lang="en-US" sz="3200" b="1" dirty="0" smtClean="0">
                <a:latin typeface="Century Gothic" panose="020B0502020202020204" pitchFamily="34" charset="0"/>
              </a:rPr>
              <a:t>Present a specific topic</a:t>
            </a:r>
            <a:endParaRPr lang="en-US" sz="3200" b="1" dirty="0">
              <a:latin typeface="Century Gothic" panose="020B0502020202020204" pitchFamily="34" charset="0"/>
            </a:endParaRPr>
          </a:p>
        </p:txBody>
      </p:sp>
      <p:sp>
        <p:nvSpPr>
          <p:cNvPr id="21" name="TextBox 22"/>
          <p:cNvSpPr txBox="1"/>
          <p:nvPr/>
        </p:nvSpPr>
        <p:spPr>
          <a:xfrm>
            <a:off x="206279" y="6819900"/>
            <a:ext cx="2485469" cy="1969770"/>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lang="en-US" sz="3200" b="1" i="1" u="sng" noProof="0" dirty="0" smtClean="0">
                <a:solidFill>
                  <a:schemeClr val="bg1"/>
                </a:solidFill>
                <a:latin typeface="Helvetica World Bold Italics"/>
                <a:ea typeface="Helvetica World Bold Italics"/>
                <a:cs typeface="Helvetica World Bold Italics"/>
                <a:sym typeface="Helvetica World Bold Italics"/>
              </a:rPr>
              <a:t>STEMS</a:t>
            </a:r>
          </a:p>
          <a:p>
            <a:pPr marL="0" marR="0" lvl="0" indent="0" algn="ctr" defTabSz="914400" rtl="0" eaLnBrk="1" fontAlgn="auto" latinLnBrk="0" hangingPunct="1">
              <a:spcBef>
                <a:spcPts val="0"/>
              </a:spcBef>
              <a:spcAft>
                <a:spcPts val="0"/>
              </a:spcAft>
              <a:buClrTx/>
              <a:buSzTx/>
              <a:buFontTx/>
              <a:buNone/>
              <a:tabLst/>
              <a:defRPr/>
            </a:pPr>
            <a:r>
              <a:rPr lang="en-US" sz="3200" b="1" i="1" u="sng" dirty="0" smtClean="0">
                <a:solidFill>
                  <a:schemeClr val="bg1"/>
                </a:solidFill>
                <a:latin typeface="Helvetica World Bold Italics"/>
                <a:ea typeface="Helvetica World Bold Italics"/>
                <a:cs typeface="Helvetica World Bold Italics"/>
                <a:sym typeface="Helvetica World Bold Italics"/>
              </a:rPr>
              <a:t>AND RESPONSE</a:t>
            </a:r>
          </a:p>
          <a:p>
            <a:pPr marL="0" marR="0" lvl="0" indent="0" algn="ctr" defTabSz="914400" rtl="0" eaLnBrk="1" fontAlgn="auto" latinLnBrk="0" hangingPunct="1">
              <a:spcBef>
                <a:spcPts val="0"/>
              </a:spcBef>
              <a:spcAft>
                <a:spcPts val="0"/>
              </a:spcAft>
              <a:buClrTx/>
              <a:buSzTx/>
              <a:buFontTx/>
              <a:buNone/>
              <a:tabLst/>
              <a:defRPr/>
            </a:pPr>
            <a:r>
              <a:rPr lang="en-US" sz="3200" b="1" i="1" u="sng" dirty="0" smtClean="0">
                <a:solidFill>
                  <a:schemeClr val="bg1"/>
                </a:solidFill>
                <a:latin typeface="Helvetica World Bold Italics"/>
                <a:ea typeface="Helvetica World Bold Italics"/>
                <a:cs typeface="Helvetica World Bold Italics"/>
                <a:sym typeface="Helvetica World Bold Italics"/>
              </a:rPr>
              <a:t>OPTIONS </a:t>
            </a:r>
            <a:r>
              <a:rPr lang="en-US" sz="3200" b="1" i="1" u="sng" noProof="0" dirty="0" smtClean="0">
                <a:solidFill>
                  <a:schemeClr val="bg1"/>
                </a:solidFill>
                <a:latin typeface="Helvetica World Bold Italics"/>
                <a:ea typeface="Helvetica World Bold Italics"/>
                <a:cs typeface="Helvetica World Bold Italics"/>
                <a:sym typeface="Helvetica World Bold Italics"/>
              </a:rPr>
              <a:t> </a:t>
            </a:r>
            <a:endParaRPr kumimoji="0" lang="en-US" sz="3200" b="1" i="1" u="sng" kern="1200" cap="none" spc="0" normalizeH="0" baseline="0" noProof="0" dirty="0">
              <a:ln>
                <a:noFill/>
              </a:ln>
              <a:solidFill>
                <a:schemeClr val="bg1"/>
              </a:solidFill>
              <a:effectLst/>
              <a:uLnTx/>
              <a:uFillTx/>
              <a:latin typeface="Helvetica World Bold Italics"/>
              <a:ea typeface="Helvetica World Bold Italics"/>
              <a:cs typeface="Helvetica World Bold Italics"/>
              <a:sym typeface="Helvetica World Bold Italics"/>
            </a:endParaRPr>
          </a:p>
        </p:txBody>
      </p:sp>
      <p:sp>
        <p:nvSpPr>
          <p:cNvPr id="28" name="TextBox 18"/>
          <p:cNvSpPr txBox="1"/>
          <p:nvPr/>
        </p:nvSpPr>
        <p:spPr>
          <a:xfrm>
            <a:off x="3087975" y="7019955"/>
            <a:ext cx="4293707" cy="1969770"/>
          </a:xfrm>
          <a:prstGeom prst="rect">
            <a:avLst/>
          </a:prstGeom>
          <a:ln w="76200">
            <a:solidFill>
              <a:srgbClr val="EBFF72"/>
            </a:solidFill>
          </a:ln>
        </p:spPr>
        <p:txBody>
          <a:bodyPr wrap="square" lIns="0" tIns="0" rIns="0" bIns="0" rtlCol="0" anchor="t">
            <a:spAutoFit/>
          </a:bodyPr>
          <a:lstStyle/>
          <a:p>
            <a:pPr>
              <a:defRPr/>
            </a:pPr>
            <a:r>
              <a:rPr lang="en-US" sz="3200" b="1" dirty="0" smtClean="0">
                <a:solidFill>
                  <a:srgbClr val="000000"/>
                </a:solidFill>
                <a:latin typeface="Century Gothic" panose="020B0502020202020204" pitchFamily="34" charset="0"/>
                <a:ea typeface="Courier Prime Bold"/>
                <a:cs typeface="Courier Prime Bold"/>
              </a:rPr>
              <a:t> Level </a:t>
            </a:r>
            <a:r>
              <a:rPr lang="en-US" sz="3200" b="1" dirty="0">
                <a:solidFill>
                  <a:srgbClr val="000000"/>
                </a:solidFill>
                <a:latin typeface="Century Gothic" panose="020B0502020202020204" pitchFamily="34" charset="0"/>
                <a:ea typeface="Courier Prime Bold"/>
                <a:cs typeface="Courier Prime Bold"/>
              </a:rPr>
              <a:t>3 </a:t>
            </a:r>
            <a:r>
              <a:rPr lang="en-US" sz="3200" b="1" dirty="0" smtClean="0">
                <a:solidFill>
                  <a:srgbClr val="000000"/>
                </a:solidFill>
                <a:latin typeface="Century Gothic" panose="020B0502020202020204" pitchFamily="34" charset="0"/>
                <a:ea typeface="Courier Prime Bold"/>
                <a:cs typeface="Courier Prime Bold"/>
              </a:rPr>
              <a:t>stems and     </a:t>
            </a:r>
          </a:p>
          <a:p>
            <a:pPr>
              <a:defRPr/>
            </a:pPr>
            <a:r>
              <a:rPr lang="en-US" sz="3200" b="1" dirty="0" smtClean="0">
                <a:solidFill>
                  <a:srgbClr val="000000"/>
                </a:solidFill>
                <a:latin typeface="Century Gothic" panose="020B0502020202020204" pitchFamily="34" charset="0"/>
                <a:ea typeface="Courier Prime Bold"/>
                <a:cs typeface="Courier Prime Bold"/>
              </a:rPr>
              <a:t> response options   </a:t>
            </a:r>
          </a:p>
          <a:p>
            <a:pPr>
              <a:defRPr/>
            </a:pPr>
            <a:r>
              <a:rPr lang="en-US" sz="3200" b="1" dirty="0" smtClean="0">
                <a:solidFill>
                  <a:srgbClr val="000000"/>
                </a:solidFill>
                <a:latin typeface="Century Gothic" panose="020B0502020202020204" pitchFamily="34" charset="0"/>
                <a:ea typeface="Courier Prime Bold"/>
                <a:cs typeface="Courier Prime Bold"/>
              </a:rPr>
              <a:t> seem </a:t>
            </a:r>
            <a:r>
              <a:rPr lang="en-US" sz="3200" b="1" dirty="0">
                <a:solidFill>
                  <a:srgbClr val="000000"/>
                </a:solidFill>
                <a:latin typeface="Century Gothic" panose="020B0502020202020204" pitchFamily="34" charset="0"/>
                <a:ea typeface="Courier Prime Bold"/>
                <a:cs typeface="Courier Prime Bold"/>
              </a:rPr>
              <a:t>to be easier to </a:t>
            </a:r>
            <a:endParaRPr lang="en-US" sz="3200" b="1" dirty="0" smtClean="0">
              <a:solidFill>
                <a:srgbClr val="000000"/>
              </a:solidFill>
              <a:latin typeface="Century Gothic" panose="020B0502020202020204" pitchFamily="34" charset="0"/>
              <a:ea typeface="Courier Prime Bold"/>
              <a:cs typeface="Courier Prime Bold"/>
            </a:endParaRPr>
          </a:p>
          <a:p>
            <a:pPr>
              <a:defRPr/>
            </a:pPr>
            <a:r>
              <a:rPr lang="en-US" sz="3200" b="1" dirty="0" smtClean="0">
                <a:solidFill>
                  <a:srgbClr val="000000"/>
                </a:solidFill>
                <a:latin typeface="Century Gothic" panose="020B0502020202020204" pitchFamily="34" charset="0"/>
                <a:ea typeface="Courier Prime Bold"/>
                <a:cs typeface="Courier Prime Bold"/>
              </a:rPr>
              <a:t> produce</a:t>
            </a:r>
            <a:endParaRPr lang="en-US" sz="3200" dirty="0">
              <a:latin typeface="Century Gothic" panose="020B0502020202020204" pitchFamily="34" charset="0"/>
            </a:endParaRPr>
          </a:p>
        </p:txBody>
      </p:sp>
      <p:sp>
        <p:nvSpPr>
          <p:cNvPr id="29" name="Rectángulo 28"/>
          <p:cNvSpPr/>
          <p:nvPr/>
        </p:nvSpPr>
        <p:spPr>
          <a:xfrm>
            <a:off x="8608424" y="7019955"/>
            <a:ext cx="4269378" cy="2062103"/>
          </a:xfrm>
          <a:prstGeom prst="rect">
            <a:avLst/>
          </a:prstGeom>
          <a:ln w="76200">
            <a:solidFill>
              <a:srgbClr val="EBFF72"/>
            </a:solidFill>
          </a:ln>
        </p:spPr>
        <p:txBody>
          <a:bodyPr wrap="square">
            <a:spAutoFit/>
          </a:bodyPr>
          <a:lstStyle/>
          <a:p>
            <a:r>
              <a:rPr lang="en-US" sz="3200" b="1" dirty="0">
                <a:latin typeface="Century Gothic" panose="020B0502020202020204" pitchFamily="34" charset="0"/>
              </a:rPr>
              <a:t>At level 2: distractors </a:t>
            </a:r>
            <a:endParaRPr lang="en-US" sz="3200" b="1" dirty="0" smtClean="0">
              <a:latin typeface="Century Gothic" panose="020B0502020202020204" pitchFamily="34" charset="0"/>
            </a:endParaRPr>
          </a:p>
          <a:p>
            <a:r>
              <a:rPr lang="en-US" sz="3200" b="1" dirty="0" smtClean="0">
                <a:latin typeface="Century Gothic" panose="020B0502020202020204" pitchFamily="34" charset="0"/>
              </a:rPr>
              <a:t>based on implausible </a:t>
            </a:r>
          </a:p>
          <a:p>
            <a:r>
              <a:rPr lang="en-US" sz="3200" b="1" dirty="0" smtClean="0">
                <a:latin typeface="Century Gothic" panose="020B0502020202020204" pitchFamily="34" charset="0"/>
              </a:rPr>
              <a:t>facts</a:t>
            </a:r>
            <a:endParaRPr lang="es-ES" sz="3200" b="1" dirty="0">
              <a:latin typeface="Century Gothic" panose="020B0502020202020204" pitchFamily="34" charset="0"/>
            </a:endParaRPr>
          </a:p>
        </p:txBody>
      </p:sp>
      <p:pic>
        <p:nvPicPr>
          <p:cNvPr id="16" name="Imagen 15"/>
          <p:cNvPicPr>
            <a:picLocks noChangeAspect="1"/>
          </p:cNvPicPr>
          <p:nvPr/>
        </p:nvPicPr>
        <p:blipFill>
          <a:blip r:embed="rId5"/>
          <a:stretch>
            <a:fillRect/>
          </a:stretch>
        </p:blipFill>
        <p:spPr>
          <a:xfrm>
            <a:off x="13789635" y="4051638"/>
            <a:ext cx="4169563" cy="2005452"/>
          </a:xfrm>
          <a:prstGeom prst="rect">
            <a:avLst/>
          </a:prstGeom>
        </p:spPr>
      </p:pic>
    </p:spTree>
    <p:extLst>
      <p:ext uri="{BB962C8B-B14F-4D97-AF65-F5344CB8AC3E}">
        <p14:creationId xmlns:p14="http://schemas.microsoft.com/office/powerpoint/2010/main" val="304684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584" b="-8933"/>
            </a:stretch>
          </a:blipFill>
        </p:spPr>
      </p:sp>
      <p:sp>
        <p:nvSpPr>
          <p:cNvPr id="3" name="Freeform 3"/>
          <p:cNvSpPr/>
          <p:nvPr/>
        </p:nvSpPr>
        <p:spPr>
          <a:xfrm>
            <a:off x="540943" y="-85802"/>
            <a:ext cx="5387627" cy="4114800"/>
          </a:xfrm>
          <a:custGeom>
            <a:avLst/>
            <a:gdLst/>
            <a:ahLst/>
            <a:cxnLst/>
            <a:rect l="l" t="t" r="r" b="b"/>
            <a:pathLst>
              <a:path w="5387627" h="4114800">
                <a:moveTo>
                  <a:pt x="0" y="0"/>
                </a:moveTo>
                <a:lnTo>
                  <a:pt x="5387627" y="0"/>
                </a:lnTo>
                <a:lnTo>
                  <a:pt x="538762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240000" y="6621192"/>
            <a:ext cx="1846521" cy="1846521"/>
          </a:xfrm>
          <a:custGeom>
            <a:avLst/>
            <a:gdLst/>
            <a:ahLst/>
            <a:cxnLst/>
            <a:rect l="l" t="t" r="r" b="b"/>
            <a:pathLst>
              <a:path w="1846521" h="1846521">
                <a:moveTo>
                  <a:pt x="0" y="0"/>
                </a:moveTo>
                <a:lnTo>
                  <a:pt x="1846521" y="0"/>
                </a:lnTo>
                <a:lnTo>
                  <a:pt x="1846521" y="1846521"/>
                </a:lnTo>
                <a:lnTo>
                  <a:pt x="0" y="18465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1150620" y="6950119"/>
            <a:ext cx="3850008" cy="551433"/>
          </a:xfrm>
          <a:prstGeom prst="rect">
            <a:avLst/>
          </a:prstGeom>
        </p:spPr>
        <p:txBody>
          <a:bodyPr lIns="0" tIns="0" rIns="0" bIns="0" rtlCol="0" anchor="t">
            <a:spAutoFit/>
          </a:bodyPr>
          <a:lstStyle/>
          <a:p>
            <a:pPr marL="0" marR="0" lvl="0" indent="0" algn="just" defTabSz="914400" rtl="0" eaLnBrk="1" fontAlgn="auto" latinLnBrk="0" hangingPunct="1">
              <a:lnSpc>
                <a:spcPts val="4275"/>
              </a:lnSpc>
              <a:spcBef>
                <a:spcPts val="0"/>
              </a:spcBef>
              <a:spcAft>
                <a:spcPts val="0"/>
              </a:spcAft>
              <a:buClrTx/>
              <a:buSzTx/>
              <a:buFontTx/>
              <a:buNone/>
              <a:tabLst/>
              <a:defRPr/>
            </a:pPr>
            <a:r>
              <a:rPr kumimoji="0" lang="en-US" sz="3054" b="1" i="0" u="none" strike="noStrike" kern="1200" cap="none" spc="0" normalizeH="0" baseline="0" noProof="0" dirty="0" smtClean="0">
                <a:ln>
                  <a:noFill/>
                </a:ln>
                <a:solidFill>
                  <a:srgbClr val="000000"/>
                </a:solidFill>
                <a:effectLst/>
                <a:uLnTx/>
                <a:uFillTx/>
                <a:latin typeface="Courier Prime Bold"/>
                <a:ea typeface="Courier Prime Bold"/>
                <a:cs typeface="Courier Prime Bold"/>
                <a:sym typeface="Courier Prime Bold"/>
              </a:rPr>
              <a:t>Contact</a:t>
            </a:r>
            <a:r>
              <a:rPr kumimoji="0" lang="en-US" sz="3054" b="1" i="0" u="none" strike="noStrike" kern="1200" cap="none" spc="0" normalizeH="0" noProof="0" dirty="0" smtClean="0">
                <a:ln>
                  <a:noFill/>
                </a:ln>
                <a:solidFill>
                  <a:srgbClr val="000000"/>
                </a:solidFill>
                <a:effectLst/>
                <a:uLnTx/>
                <a:uFillTx/>
                <a:latin typeface="Courier Prime Bold"/>
                <a:ea typeface="Courier Prime Bold"/>
                <a:cs typeface="Courier Prime Bold"/>
                <a:sym typeface="Courier Prime Bold"/>
              </a:rPr>
              <a:t> details</a:t>
            </a:r>
            <a:endParaRPr kumimoji="0" lang="en-US" sz="3054" b="1" i="0" u="none" strike="noStrike" kern="1200" cap="none" spc="0" normalizeH="0" baseline="0" noProof="0" dirty="0">
              <a:ln>
                <a:noFill/>
              </a:ln>
              <a:solidFill>
                <a:srgbClr val="000000"/>
              </a:solidFill>
              <a:effectLst/>
              <a:uLnTx/>
              <a:uFillTx/>
              <a:latin typeface="Courier Prime Bold"/>
              <a:ea typeface="Courier Prime Bold"/>
              <a:cs typeface="Courier Prime Bold"/>
              <a:sym typeface="Courier Prime Bold"/>
            </a:endParaRPr>
          </a:p>
        </p:txBody>
      </p:sp>
      <p:sp>
        <p:nvSpPr>
          <p:cNvPr id="10" name="TextBox 10"/>
          <p:cNvSpPr txBox="1"/>
          <p:nvPr/>
        </p:nvSpPr>
        <p:spPr>
          <a:xfrm>
            <a:off x="1150620" y="7544453"/>
            <a:ext cx="4216141" cy="2077492"/>
          </a:xfrm>
          <a:prstGeom prst="rect">
            <a:avLst/>
          </a:prstGeom>
        </p:spPr>
        <p:txBody>
          <a:bodyPr lIns="0" tIns="0" rIns="0" bIns="0" rtlCol="0" anchor="t">
            <a:spAutoFit/>
          </a:bodyPr>
          <a:lstStyle/>
          <a:p>
            <a:pPr marL="0" marR="0" lvl="0" indent="0" defTabSz="914400" rtl="0" eaLnBrk="1" fontAlgn="auto" latinLnBrk="0" hangingPunct="1">
              <a:lnSpc>
                <a:spcPts val="2714"/>
              </a:lnSpc>
              <a:spcBef>
                <a:spcPts val="0"/>
              </a:spcBef>
              <a:spcAft>
                <a:spcPts val="0"/>
              </a:spcAft>
              <a:buClrTx/>
              <a:buSzTx/>
              <a:buFontTx/>
              <a:buNone/>
              <a:tabLst/>
              <a:defRPr/>
            </a:pPr>
            <a:r>
              <a:rPr kumimoji="0" lang="en-US" sz="2401" b="0" i="0" u="none" strike="noStrike" kern="1200" cap="none" spc="0" normalizeH="0" baseline="0" noProof="0" dirty="0" smtClean="0">
                <a:ln>
                  <a:noFill/>
                </a:ln>
                <a:solidFill>
                  <a:srgbClr val="000000"/>
                </a:solidFill>
                <a:effectLst/>
                <a:uLnTx/>
                <a:uFillTx/>
                <a:latin typeface="Courier Prime"/>
                <a:ea typeface="Courier Prime"/>
                <a:cs typeface="Courier Prime"/>
                <a:sym typeface="Courier Prime"/>
              </a:rPr>
              <a:t>Marisa</a:t>
            </a:r>
            <a:r>
              <a:rPr kumimoji="0" lang="en-US" sz="2401" b="0" i="0" u="none" strike="noStrike" kern="1200" cap="none" spc="0" normalizeH="0" noProof="0" dirty="0" smtClean="0">
                <a:ln>
                  <a:noFill/>
                </a:ln>
                <a:solidFill>
                  <a:srgbClr val="000000"/>
                </a:solidFill>
                <a:effectLst/>
                <a:uLnTx/>
                <a:uFillTx/>
                <a:latin typeface="Courier Prime"/>
                <a:ea typeface="Courier Prime"/>
                <a:cs typeface="Courier Prime"/>
                <a:sym typeface="Courier Prime"/>
              </a:rPr>
              <a:t> </a:t>
            </a:r>
            <a:r>
              <a:rPr kumimoji="0" lang="en-US" sz="2401" b="0" i="0" u="none" strike="noStrike" kern="1200" cap="none" spc="0" normalizeH="0" noProof="0" dirty="0" err="1" smtClean="0">
                <a:ln>
                  <a:noFill/>
                </a:ln>
                <a:solidFill>
                  <a:srgbClr val="000000"/>
                </a:solidFill>
                <a:effectLst/>
                <a:uLnTx/>
                <a:uFillTx/>
                <a:latin typeface="Courier Prime"/>
                <a:ea typeface="Courier Prime"/>
                <a:cs typeface="Courier Prime"/>
                <a:sym typeface="Courier Prime"/>
              </a:rPr>
              <a:t>Alía</a:t>
            </a:r>
            <a:r>
              <a:rPr kumimoji="0" lang="en-US" sz="2401" b="0" i="0" u="none" strike="noStrike" kern="1200" cap="none" spc="0" normalizeH="0" noProof="0" dirty="0" smtClean="0">
                <a:ln>
                  <a:noFill/>
                </a:ln>
                <a:solidFill>
                  <a:srgbClr val="000000"/>
                </a:solidFill>
                <a:effectLst/>
                <a:uLnTx/>
                <a:uFillTx/>
                <a:latin typeface="Courier Prime"/>
                <a:ea typeface="Courier Prime"/>
                <a:cs typeface="Courier Prime"/>
                <a:sym typeface="Courier Prime"/>
              </a:rPr>
              <a:t> </a:t>
            </a:r>
            <a:r>
              <a:rPr kumimoji="0" lang="en-US" sz="2401" b="0" i="0" u="none" strike="noStrike" kern="1200" cap="none" spc="0" normalizeH="0" noProof="0" dirty="0" err="1" smtClean="0">
                <a:ln>
                  <a:noFill/>
                </a:ln>
                <a:solidFill>
                  <a:srgbClr val="000000"/>
                </a:solidFill>
                <a:effectLst/>
                <a:uLnTx/>
                <a:uFillTx/>
                <a:latin typeface="Courier Prime"/>
                <a:ea typeface="Courier Prime"/>
                <a:cs typeface="Courier Prime"/>
                <a:sym typeface="Courier Prime"/>
              </a:rPr>
              <a:t>Alberca</a:t>
            </a:r>
            <a:endParaRPr kumimoji="0" lang="en-US" sz="2401" b="0" i="0" u="none" strike="noStrike" kern="1200" cap="none" spc="0" normalizeH="0" noProof="0" dirty="0" smtClean="0">
              <a:ln>
                <a:noFill/>
              </a:ln>
              <a:solidFill>
                <a:srgbClr val="000000"/>
              </a:solidFill>
              <a:effectLst/>
              <a:uLnTx/>
              <a:uFillTx/>
              <a:latin typeface="Courier Prime"/>
              <a:ea typeface="Courier Prime"/>
              <a:cs typeface="Courier Prime"/>
              <a:sym typeface="Courier Prime"/>
            </a:endParaRPr>
          </a:p>
          <a:p>
            <a:pPr marL="0" marR="0" lvl="0" indent="0" defTabSz="914400" rtl="0" eaLnBrk="1" fontAlgn="auto" latinLnBrk="0" hangingPunct="1">
              <a:lnSpc>
                <a:spcPts val="2714"/>
              </a:lnSpc>
              <a:spcBef>
                <a:spcPts val="0"/>
              </a:spcBef>
              <a:spcAft>
                <a:spcPts val="0"/>
              </a:spcAft>
              <a:buClrTx/>
              <a:buSzTx/>
              <a:buFontTx/>
              <a:buNone/>
              <a:tabLst/>
              <a:defRPr/>
            </a:pPr>
            <a:r>
              <a:rPr lang="en-US" sz="2401" baseline="0" dirty="0" err="1" smtClean="0">
                <a:solidFill>
                  <a:srgbClr val="000000"/>
                </a:solidFill>
                <a:latin typeface="Courier Prime"/>
                <a:ea typeface="Courier Prime"/>
                <a:cs typeface="Courier Prime"/>
                <a:sym typeface="Courier Prime"/>
              </a:rPr>
              <a:t>Escuela</a:t>
            </a:r>
            <a:r>
              <a:rPr lang="en-US" sz="2401" baseline="0" dirty="0" smtClean="0">
                <a:solidFill>
                  <a:srgbClr val="000000"/>
                </a:solidFill>
                <a:latin typeface="Courier Prime"/>
                <a:ea typeface="Courier Prime"/>
                <a:cs typeface="Courier Prime"/>
                <a:sym typeface="Courier Prime"/>
              </a:rPr>
              <a:t> </a:t>
            </a:r>
            <a:r>
              <a:rPr lang="en-US" sz="2401" baseline="0" dirty="0" err="1" smtClean="0">
                <a:solidFill>
                  <a:srgbClr val="000000"/>
                </a:solidFill>
                <a:latin typeface="Courier Prime"/>
                <a:ea typeface="Courier Prime"/>
                <a:cs typeface="Courier Prime"/>
                <a:sym typeface="Courier Prime"/>
              </a:rPr>
              <a:t>Militar</a:t>
            </a:r>
            <a:r>
              <a:rPr lang="en-US" sz="2401" dirty="0" smtClean="0">
                <a:solidFill>
                  <a:srgbClr val="000000"/>
                </a:solidFill>
                <a:latin typeface="Courier Prime"/>
                <a:ea typeface="Courier Prime"/>
                <a:cs typeface="Courier Prime"/>
                <a:sym typeface="Courier Prime"/>
              </a:rPr>
              <a:t> de </a:t>
            </a:r>
            <a:r>
              <a:rPr lang="en-US" sz="2401" dirty="0" err="1" smtClean="0">
                <a:solidFill>
                  <a:srgbClr val="000000"/>
                </a:solidFill>
                <a:latin typeface="Courier Prime"/>
                <a:ea typeface="Courier Prime"/>
                <a:cs typeface="Courier Prime"/>
                <a:sym typeface="Courier Prime"/>
              </a:rPr>
              <a:t>Idiomas</a:t>
            </a:r>
            <a:r>
              <a:rPr lang="en-US" sz="2401" dirty="0" smtClean="0">
                <a:solidFill>
                  <a:srgbClr val="000000"/>
                </a:solidFill>
                <a:latin typeface="Courier Prime"/>
                <a:ea typeface="Courier Prime"/>
                <a:cs typeface="Courier Prime"/>
                <a:sym typeface="Courier Prime"/>
              </a:rPr>
              <a:t>, Madrid</a:t>
            </a:r>
            <a:endParaRPr kumimoji="0" lang="en-US" sz="2401" b="0" i="0" u="none" strike="noStrike" kern="1200" cap="none" spc="0" normalizeH="0" baseline="0" noProof="0" dirty="0">
              <a:ln>
                <a:noFill/>
              </a:ln>
              <a:solidFill>
                <a:srgbClr val="000000"/>
              </a:solidFill>
              <a:effectLst/>
              <a:uLnTx/>
              <a:uFillTx/>
              <a:latin typeface="Courier Prime"/>
              <a:ea typeface="Courier Prime"/>
              <a:cs typeface="Courier Prime"/>
              <a:sym typeface="Courier Prime"/>
            </a:endParaRPr>
          </a:p>
          <a:p>
            <a:pPr marL="0" marR="0" lvl="0" indent="0" defTabSz="914400" rtl="0" eaLnBrk="1" fontAlgn="auto" latinLnBrk="0" hangingPunct="1">
              <a:lnSpc>
                <a:spcPts val="2714"/>
              </a:lnSpc>
              <a:spcBef>
                <a:spcPts val="0"/>
              </a:spcBef>
              <a:spcAft>
                <a:spcPts val="0"/>
              </a:spcAft>
              <a:buClrTx/>
              <a:buSzTx/>
              <a:buFontTx/>
              <a:buNone/>
              <a:tabLst/>
              <a:defRPr/>
            </a:pPr>
            <a:r>
              <a:rPr kumimoji="0" lang="en-US" sz="2401" b="0" i="0" u="none" strike="noStrike" kern="1200" cap="none" spc="0" normalizeH="0" baseline="0" noProof="0" dirty="0" smtClean="0">
                <a:ln>
                  <a:noFill/>
                </a:ln>
                <a:solidFill>
                  <a:srgbClr val="000000"/>
                </a:solidFill>
                <a:effectLst/>
                <a:uLnTx/>
                <a:uFillTx/>
                <a:latin typeface="Courier Prime"/>
                <a:ea typeface="Courier Prime"/>
                <a:cs typeface="Courier Prime"/>
                <a:sym typeface="Courier Prime"/>
              </a:rPr>
              <a:t>+34-913647478</a:t>
            </a:r>
          </a:p>
          <a:p>
            <a:pPr marL="0" marR="0" lvl="0" indent="0" defTabSz="914400" rtl="0" eaLnBrk="1" fontAlgn="auto" latinLnBrk="0" hangingPunct="1">
              <a:lnSpc>
                <a:spcPts val="2714"/>
              </a:lnSpc>
              <a:spcBef>
                <a:spcPts val="0"/>
              </a:spcBef>
              <a:spcAft>
                <a:spcPts val="0"/>
              </a:spcAft>
              <a:buClrTx/>
              <a:buSzTx/>
              <a:buFontTx/>
              <a:buNone/>
              <a:tabLst/>
              <a:defRPr/>
            </a:pPr>
            <a:r>
              <a:rPr lang="en-US" sz="2401" dirty="0" smtClean="0">
                <a:solidFill>
                  <a:srgbClr val="000000"/>
                </a:solidFill>
                <a:latin typeface="Courier Prime"/>
                <a:ea typeface="Courier Prime"/>
                <a:cs typeface="Courier Prime"/>
                <a:sym typeface="Courier Prime"/>
              </a:rPr>
              <a:t>malialb@mde.es</a:t>
            </a:r>
            <a:endParaRPr kumimoji="0" lang="en-US" sz="2401" b="0" i="0" u="none" strike="noStrike" kern="1200" cap="none" spc="0" normalizeH="0" baseline="0" noProof="0" dirty="0">
              <a:ln>
                <a:noFill/>
              </a:ln>
              <a:solidFill>
                <a:srgbClr val="000000"/>
              </a:solidFill>
              <a:effectLst/>
              <a:uLnTx/>
              <a:uFillTx/>
              <a:latin typeface="Courier Prime"/>
              <a:ea typeface="Courier Prime"/>
              <a:cs typeface="Courier Prime"/>
              <a:sym typeface="Courier Prime"/>
            </a:endParaRPr>
          </a:p>
          <a:p>
            <a:pPr marL="0" marR="0" lvl="0" indent="0" algn="just" defTabSz="914400" rtl="0" eaLnBrk="1" fontAlgn="auto" latinLnBrk="0" hangingPunct="1">
              <a:lnSpc>
                <a:spcPts val="2714"/>
              </a:lnSpc>
              <a:spcBef>
                <a:spcPts val="0"/>
              </a:spcBef>
              <a:spcAft>
                <a:spcPts val="0"/>
              </a:spcAft>
              <a:buClrTx/>
              <a:buSzTx/>
              <a:buFontTx/>
              <a:buNone/>
              <a:tabLst/>
              <a:defRPr/>
            </a:pPr>
            <a:endParaRPr kumimoji="0" lang="en-US" sz="2401" b="0" i="0" u="none" strike="noStrike" kern="1200" cap="none" spc="0" normalizeH="0" baseline="0" noProof="0" dirty="0">
              <a:ln>
                <a:noFill/>
              </a:ln>
              <a:solidFill>
                <a:srgbClr val="000000"/>
              </a:solidFill>
              <a:effectLst/>
              <a:uLnTx/>
              <a:uFillTx/>
              <a:latin typeface="Courier Prime"/>
              <a:ea typeface="Courier Prime"/>
              <a:cs typeface="Courier Prime"/>
              <a:sym typeface="Courier Prime"/>
            </a:endParaRPr>
          </a:p>
        </p:txBody>
      </p:sp>
      <p:pic>
        <p:nvPicPr>
          <p:cNvPr id="6" name="Imagen 5"/>
          <p:cNvPicPr>
            <a:picLocks noChangeAspect="1"/>
          </p:cNvPicPr>
          <p:nvPr/>
        </p:nvPicPr>
        <p:blipFill>
          <a:blip r:embed="rId8"/>
          <a:stretch>
            <a:fillRect/>
          </a:stretch>
        </p:blipFill>
        <p:spPr>
          <a:xfrm>
            <a:off x="1524000" y="4056212"/>
            <a:ext cx="15936325" cy="2840982"/>
          </a:xfrm>
          <a:prstGeom prst="rect">
            <a:avLst/>
          </a:prstGeom>
        </p:spPr>
      </p:pic>
    </p:spTree>
    <p:extLst>
      <p:ext uri="{BB962C8B-B14F-4D97-AF65-F5344CB8AC3E}">
        <p14:creationId xmlns:p14="http://schemas.microsoft.com/office/powerpoint/2010/main" val="208399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5" name="Group 5"/>
          <p:cNvGrpSpPr/>
          <p:nvPr/>
        </p:nvGrpSpPr>
        <p:grpSpPr>
          <a:xfrm>
            <a:off x="1441837" y="2665461"/>
            <a:ext cx="10134599" cy="1729143"/>
            <a:chOff x="-975608" y="-922334"/>
            <a:chExt cx="1465047" cy="336072"/>
          </a:xfrm>
        </p:grpSpPr>
        <p:sp>
          <p:nvSpPr>
            <p:cNvPr id="6" name="Freeform 6"/>
            <p:cNvSpPr/>
            <p:nvPr/>
          </p:nvSpPr>
          <p:spPr>
            <a:xfrm>
              <a:off x="-975608" y="-922334"/>
              <a:ext cx="1465047" cy="248359"/>
            </a:xfrm>
            <a:custGeom>
              <a:avLst/>
              <a:gdLst/>
              <a:ahLst/>
              <a:cxnLst/>
              <a:rect l="l" t="t" r="r" b="b"/>
              <a:pathLst>
                <a:path w="538120" h="225983">
                  <a:moveTo>
                    <a:pt x="112992" y="0"/>
                  </a:moveTo>
                  <a:lnTo>
                    <a:pt x="425128" y="0"/>
                  </a:lnTo>
                  <a:cubicBezTo>
                    <a:pt x="455095" y="0"/>
                    <a:pt x="483835" y="11904"/>
                    <a:pt x="505025" y="33094"/>
                  </a:cubicBezTo>
                  <a:cubicBezTo>
                    <a:pt x="526215" y="54285"/>
                    <a:pt x="538120" y="83024"/>
                    <a:pt x="538120" y="112992"/>
                  </a:cubicBezTo>
                  <a:lnTo>
                    <a:pt x="538120" y="112992"/>
                  </a:lnTo>
                  <a:cubicBezTo>
                    <a:pt x="538120" y="142959"/>
                    <a:pt x="526215" y="171699"/>
                    <a:pt x="505025" y="192889"/>
                  </a:cubicBezTo>
                  <a:cubicBezTo>
                    <a:pt x="483835" y="214079"/>
                    <a:pt x="455095" y="225983"/>
                    <a:pt x="425128" y="225983"/>
                  </a:cubicBezTo>
                  <a:lnTo>
                    <a:pt x="112992" y="225983"/>
                  </a:lnTo>
                  <a:cubicBezTo>
                    <a:pt x="83024" y="225983"/>
                    <a:pt x="54285" y="214079"/>
                    <a:pt x="33094" y="192889"/>
                  </a:cubicBezTo>
                  <a:cubicBezTo>
                    <a:pt x="11904" y="171699"/>
                    <a:pt x="0" y="142959"/>
                    <a:pt x="0" y="112992"/>
                  </a:cubicBezTo>
                  <a:lnTo>
                    <a:pt x="0" y="112992"/>
                  </a:lnTo>
                  <a:cubicBezTo>
                    <a:pt x="0" y="83024"/>
                    <a:pt x="11904" y="54285"/>
                    <a:pt x="33094" y="33094"/>
                  </a:cubicBezTo>
                  <a:cubicBezTo>
                    <a:pt x="54285" y="11904"/>
                    <a:pt x="83024" y="0"/>
                    <a:pt x="112992" y="0"/>
                  </a:cubicBezTo>
                  <a:close/>
                </a:path>
              </a:pathLst>
            </a:custGeom>
            <a:solidFill>
              <a:srgbClr val="FFFFFF"/>
            </a:solidFill>
            <a:ln w="19050" cap="rnd">
              <a:solidFill>
                <a:srgbClr val="000000"/>
              </a:solidFill>
              <a:prstDash val="solid"/>
              <a:round/>
            </a:ln>
          </p:spPr>
          <p:txBody>
            <a:bodyPr/>
            <a:lstStyle/>
            <a:p>
              <a:endParaRPr lang="es-ES_tradnl" dirty="0"/>
            </a:p>
            <a:p>
              <a:endParaRPr lang="es-ES" dirty="0"/>
            </a:p>
          </p:txBody>
        </p:sp>
        <p:sp>
          <p:nvSpPr>
            <p:cNvPr id="7" name="TextBox 7"/>
            <p:cNvSpPr txBox="1"/>
            <p:nvPr/>
          </p:nvSpPr>
          <p:spPr>
            <a:xfrm>
              <a:off x="-975608" y="-831295"/>
              <a:ext cx="538120" cy="245033"/>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lang="en-US" sz="1712" b="0" i="0" u="none" strike="noStrike" kern="1200" cap="none" spc="196" normalizeH="0" baseline="0" noProof="0" dirty="0">
                <a:ln>
                  <a:noFill/>
                </a:ln>
                <a:solidFill>
                  <a:srgbClr val="000000"/>
                </a:solidFill>
                <a:effectLst/>
                <a:uLnTx/>
                <a:uFillTx/>
                <a:latin typeface="Open Sauce"/>
                <a:ea typeface="Open Sauce"/>
                <a:cs typeface="Open Sauce"/>
                <a:sym typeface="Open Sauce"/>
              </a:endParaRPr>
            </a:p>
          </p:txBody>
        </p:sp>
      </p:grpSp>
      <p:sp>
        <p:nvSpPr>
          <p:cNvPr id="10" name="TextBox 10"/>
          <p:cNvSpPr txBox="1"/>
          <p:nvPr/>
        </p:nvSpPr>
        <p:spPr>
          <a:xfrm>
            <a:off x="1219201" y="4174786"/>
            <a:ext cx="2448032" cy="930361"/>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lang="en-US" sz="1712" b="0" i="0" u="none" strike="noStrike" kern="1200" cap="none" spc="196" normalizeH="0" baseline="0" noProof="0" dirty="0">
              <a:ln>
                <a:noFill/>
              </a:ln>
              <a:solidFill>
                <a:srgbClr val="000000"/>
              </a:solidFill>
              <a:effectLst/>
              <a:uLnTx/>
              <a:uFillTx/>
              <a:latin typeface="Open Sauce"/>
              <a:ea typeface="Open Sauce"/>
              <a:cs typeface="Open Sauce"/>
              <a:sym typeface="Open Sauce"/>
            </a:endParaRPr>
          </a:p>
        </p:txBody>
      </p:sp>
      <p:grpSp>
        <p:nvGrpSpPr>
          <p:cNvPr id="11" name="Group 11"/>
          <p:cNvGrpSpPr/>
          <p:nvPr/>
        </p:nvGrpSpPr>
        <p:grpSpPr>
          <a:xfrm>
            <a:off x="4786067" y="8005846"/>
            <a:ext cx="9078753" cy="1245012"/>
            <a:chOff x="0" y="0"/>
            <a:chExt cx="644749" cy="225983"/>
          </a:xfrm>
        </p:grpSpPr>
        <p:sp>
          <p:nvSpPr>
            <p:cNvPr id="12" name="Freeform 12"/>
            <p:cNvSpPr/>
            <p:nvPr/>
          </p:nvSpPr>
          <p:spPr>
            <a:xfrm>
              <a:off x="0" y="0"/>
              <a:ext cx="644749" cy="225983"/>
            </a:xfrm>
            <a:custGeom>
              <a:avLst/>
              <a:gdLst/>
              <a:ahLst/>
              <a:cxnLst/>
              <a:rect l="l" t="t" r="r" b="b"/>
              <a:pathLst>
                <a:path w="644749" h="225983">
                  <a:moveTo>
                    <a:pt x="112992" y="0"/>
                  </a:moveTo>
                  <a:lnTo>
                    <a:pt x="531758" y="0"/>
                  </a:lnTo>
                  <a:cubicBezTo>
                    <a:pt x="561725" y="0"/>
                    <a:pt x="590465" y="11904"/>
                    <a:pt x="611655" y="33094"/>
                  </a:cubicBezTo>
                  <a:cubicBezTo>
                    <a:pt x="632845" y="54285"/>
                    <a:pt x="644749" y="83024"/>
                    <a:pt x="644749" y="112992"/>
                  </a:cubicBezTo>
                  <a:lnTo>
                    <a:pt x="644749" y="112992"/>
                  </a:lnTo>
                  <a:cubicBezTo>
                    <a:pt x="644749" y="142959"/>
                    <a:pt x="632845" y="171699"/>
                    <a:pt x="611655" y="192889"/>
                  </a:cubicBezTo>
                  <a:cubicBezTo>
                    <a:pt x="590465" y="214079"/>
                    <a:pt x="561725" y="225983"/>
                    <a:pt x="531758" y="225983"/>
                  </a:cubicBezTo>
                  <a:lnTo>
                    <a:pt x="112992" y="225983"/>
                  </a:lnTo>
                  <a:cubicBezTo>
                    <a:pt x="83024" y="225983"/>
                    <a:pt x="54285" y="214079"/>
                    <a:pt x="33094" y="192889"/>
                  </a:cubicBezTo>
                  <a:cubicBezTo>
                    <a:pt x="11904" y="171699"/>
                    <a:pt x="0" y="142959"/>
                    <a:pt x="0" y="112992"/>
                  </a:cubicBezTo>
                  <a:lnTo>
                    <a:pt x="0" y="112992"/>
                  </a:lnTo>
                  <a:cubicBezTo>
                    <a:pt x="0" y="83024"/>
                    <a:pt x="11904" y="54285"/>
                    <a:pt x="33094" y="33094"/>
                  </a:cubicBezTo>
                  <a:cubicBezTo>
                    <a:pt x="54285" y="11904"/>
                    <a:pt x="83024" y="0"/>
                    <a:pt x="112992" y="0"/>
                  </a:cubicBezTo>
                  <a:close/>
                </a:path>
              </a:pathLst>
            </a:custGeom>
            <a:solidFill>
              <a:srgbClr val="EBFF72"/>
            </a:solidFill>
            <a:ln w="19050" cap="rnd">
              <a:solidFill>
                <a:srgbClr val="000000"/>
              </a:solidFill>
              <a:prstDash val="solid"/>
              <a:round/>
            </a:ln>
          </p:spPr>
        </p:sp>
        <p:sp>
          <p:nvSpPr>
            <p:cNvPr id="13" name="TextBox 13"/>
            <p:cNvSpPr txBox="1"/>
            <p:nvPr/>
          </p:nvSpPr>
          <p:spPr>
            <a:xfrm>
              <a:off x="0" y="-19050"/>
              <a:ext cx="644749" cy="245033"/>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lang="en-US" sz="1712" b="0" i="0" u="sng" strike="noStrike" kern="1200" cap="none" spc="196" normalizeH="0" baseline="0" noProof="0" dirty="0">
                <a:ln>
                  <a:noFill/>
                </a:ln>
                <a:solidFill>
                  <a:srgbClr val="000000"/>
                </a:solidFill>
                <a:effectLst/>
                <a:uLnTx/>
                <a:uFillTx/>
                <a:latin typeface="Open Sauce"/>
                <a:ea typeface="Open Sauce"/>
                <a:cs typeface="Open Sauce"/>
                <a:sym typeface="Open Sauce"/>
              </a:endParaRPr>
            </a:p>
          </p:txBody>
        </p:sp>
      </p:grpSp>
      <p:sp>
        <p:nvSpPr>
          <p:cNvPr id="21" name="Rectángulo 20"/>
          <p:cNvSpPr/>
          <p:nvPr/>
        </p:nvSpPr>
        <p:spPr>
          <a:xfrm>
            <a:off x="2028622" y="2814064"/>
            <a:ext cx="8672092" cy="830997"/>
          </a:xfrm>
          <a:prstGeom prst="rect">
            <a:avLst/>
          </a:prstGeom>
        </p:spPr>
        <p:txBody>
          <a:bodyPr wrap="square">
            <a:spAutoFit/>
          </a:bodyPr>
          <a:lstStyle/>
          <a:p>
            <a:pPr>
              <a:defRPr/>
            </a:pPr>
            <a:r>
              <a:rPr lang="en-US" sz="4800" b="1" dirty="0"/>
              <a:t>Context and role: where and who</a:t>
            </a:r>
          </a:p>
        </p:txBody>
      </p:sp>
      <p:grpSp>
        <p:nvGrpSpPr>
          <p:cNvPr id="22" name="Group 5"/>
          <p:cNvGrpSpPr/>
          <p:nvPr/>
        </p:nvGrpSpPr>
        <p:grpSpPr>
          <a:xfrm>
            <a:off x="1441837" y="4137065"/>
            <a:ext cx="5720963" cy="1284129"/>
            <a:chOff x="-975608" y="-922334"/>
            <a:chExt cx="1465047" cy="336072"/>
          </a:xfrm>
        </p:grpSpPr>
        <p:sp>
          <p:nvSpPr>
            <p:cNvPr id="23" name="Freeform 6"/>
            <p:cNvSpPr/>
            <p:nvPr/>
          </p:nvSpPr>
          <p:spPr>
            <a:xfrm>
              <a:off x="-975608" y="-922334"/>
              <a:ext cx="1465047" cy="317022"/>
            </a:xfrm>
            <a:custGeom>
              <a:avLst/>
              <a:gdLst/>
              <a:ahLst/>
              <a:cxnLst/>
              <a:rect l="l" t="t" r="r" b="b"/>
              <a:pathLst>
                <a:path w="538120" h="225983">
                  <a:moveTo>
                    <a:pt x="112992" y="0"/>
                  </a:moveTo>
                  <a:lnTo>
                    <a:pt x="425128" y="0"/>
                  </a:lnTo>
                  <a:cubicBezTo>
                    <a:pt x="455095" y="0"/>
                    <a:pt x="483835" y="11904"/>
                    <a:pt x="505025" y="33094"/>
                  </a:cubicBezTo>
                  <a:cubicBezTo>
                    <a:pt x="526215" y="54285"/>
                    <a:pt x="538120" y="83024"/>
                    <a:pt x="538120" y="112992"/>
                  </a:cubicBezTo>
                  <a:lnTo>
                    <a:pt x="538120" y="112992"/>
                  </a:lnTo>
                  <a:cubicBezTo>
                    <a:pt x="538120" y="142959"/>
                    <a:pt x="526215" y="171699"/>
                    <a:pt x="505025" y="192889"/>
                  </a:cubicBezTo>
                  <a:cubicBezTo>
                    <a:pt x="483835" y="214079"/>
                    <a:pt x="455095" y="225983"/>
                    <a:pt x="425128" y="225983"/>
                  </a:cubicBezTo>
                  <a:lnTo>
                    <a:pt x="112992" y="225983"/>
                  </a:lnTo>
                  <a:cubicBezTo>
                    <a:pt x="83024" y="225983"/>
                    <a:pt x="54285" y="214079"/>
                    <a:pt x="33094" y="192889"/>
                  </a:cubicBezTo>
                  <a:cubicBezTo>
                    <a:pt x="11904" y="171699"/>
                    <a:pt x="0" y="142959"/>
                    <a:pt x="0" y="112992"/>
                  </a:cubicBezTo>
                  <a:lnTo>
                    <a:pt x="0" y="112992"/>
                  </a:lnTo>
                  <a:cubicBezTo>
                    <a:pt x="0" y="83024"/>
                    <a:pt x="11904" y="54285"/>
                    <a:pt x="33094" y="33094"/>
                  </a:cubicBezTo>
                  <a:cubicBezTo>
                    <a:pt x="54285" y="11904"/>
                    <a:pt x="83024" y="0"/>
                    <a:pt x="112992" y="0"/>
                  </a:cubicBezTo>
                  <a:close/>
                </a:path>
              </a:pathLst>
            </a:custGeom>
            <a:solidFill>
              <a:srgbClr val="FFFFFF"/>
            </a:solidFill>
            <a:ln w="19050" cap="rnd">
              <a:solidFill>
                <a:srgbClr val="000000"/>
              </a:solidFill>
              <a:prstDash val="solid"/>
              <a:round/>
            </a:ln>
          </p:spPr>
          <p:txBody>
            <a:bodyPr/>
            <a:lstStyle/>
            <a:p>
              <a:endParaRPr lang="es-ES_tradnl" dirty="0"/>
            </a:p>
            <a:p>
              <a:endParaRPr lang="es-ES" dirty="0"/>
            </a:p>
          </p:txBody>
        </p:sp>
        <p:sp>
          <p:nvSpPr>
            <p:cNvPr id="24" name="TextBox 7"/>
            <p:cNvSpPr txBox="1"/>
            <p:nvPr/>
          </p:nvSpPr>
          <p:spPr>
            <a:xfrm>
              <a:off x="-975608" y="-831295"/>
              <a:ext cx="538120" cy="245033"/>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lang="en-US" sz="1712" b="0" i="0" u="none" strike="noStrike" kern="1200" cap="none" spc="196" normalizeH="0" baseline="0" noProof="0" dirty="0">
                <a:ln>
                  <a:noFill/>
                </a:ln>
                <a:solidFill>
                  <a:srgbClr val="000000"/>
                </a:solidFill>
                <a:effectLst/>
                <a:uLnTx/>
                <a:uFillTx/>
                <a:latin typeface="Open Sauce"/>
                <a:ea typeface="Open Sauce"/>
                <a:cs typeface="Open Sauce"/>
                <a:sym typeface="Open Sauce"/>
              </a:endParaRPr>
            </a:p>
          </p:txBody>
        </p:sp>
      </p:grpSp>
      <p:sp>
        <p:nvSpPr>
          <p:cNvPr id="25" name="Rectángulo 24"/>
          <p:cNvSpPr/>
          <p:nvPr/>
        </p:nvSpPr>
        <p:spPr>
          <a:xfrm>
            <a:off x="2118624" y="4318438"/>
            <a:ext cx="8672092" cy="1569660"/>
          </a:xfrm>
          <a:prstGeom prst="rect">
            <a:avLst/>
          </a:prstGeom>
        </p:spPr>
        <p:txBody>
          <a:bodyPr wrap="square">
            <a:spAutoFit/>
          </a:bodyPr>
          <a:lstStyle/>
          <a:p>
            <a:pPr>
              <a:defRPr/>
            </a:pPr>
            <a:r>
              <a:rPr lang="en-US" sz="4800" b="1" dirty="0" smtClean="0"/>
              <a:t>Task</a:t>
            </a:r>
            <a:r>
              <a:rPr lang="en-US" sz="4800" b="1" dirty="0"/>
              <a:t>: what</a:t>
            </a:r>
          </a:p>
          <a:p>
            <a:pPr>
              <a:defRPr/>
            </a:pPr>
            <a:r>
              <a:rPr lang="en-US" sz="4800" b="1" dirty="0" smtClean="0">
                <a:solidFill>
                  <a:srgbClr val="0070C0"/>
                </a:solidFill>
              </a:rPr>
              <a:t> </a:t>
            </a:r>
            <a:endParaRPr lang="en-US" sz="4800" b="1" dirty="0"/>
          </a:p>
        </p:txBody>
      </p:sp>
      <p:grpSp>
        <p:nvGrpSpPr>
          <p:cNvPr id="26" name="Group 11"/>
          <p:cNvGrpSpPr/>
          <p:nvPr/>
        </p:nvGrpSpPr>
        <p:grpSpPr>
          <a:xfrm>
            <a:off x="762000" y="735004"/>
            <a:ext cx="9448800" cy="968643"/>
            <a:chOff x="0" y="0"/>
            <a:chExt cx="1986434" cy="255116"/>
          </a:xfrm>
        </p:grpSpPr>
        <p:sp>
          <p:nvSpPr>
            <p:cNvPr id="27"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28" name="TextBox 13"/>
            <p:cNvSpPr txBox="1"/>
            <p:nvPr/>
          </p:nvSpPr>
          <p:spPr>
            <a:xfrm>
              <a:off x="0" y="-19050"/>
              <a:ext cx="1986434" cy="274166"/>
            </a:xfrm>
            <a:prstGeom prst="rect">
              <a:avLst/>
            </a:prstGeom>
          </p:spPr>
          <p:txBody>
            <a:bodyPr lIns="50800" tIns="50800" rIns="50800" bIns="50800" rtlCol="0" anchor="ctr"/>
            <a:lstStyle/>
            <a:p>
              <a:pPr algn="ctr">
                <a:lnSpc>
                  <a:spcPts val="2397"/>
                </a:lnSpc>
              </a:pPr>
              <a:endParaRPr/>
            </a:p>
          </p:txBody>
        </p:sp>
      </p:grpSp>
      <p:sp>
        <p:nvSpPr>
          <p:cNvPr id="29" name="TextBox 2"/>
          <p:cNvSpPr txBox="1"/>
          <p:nvPr/>
        </p:nvSpPr>
        <p:spPr>
          <a:xfrm>
            <a:off x="1752600" y="475965"/>
            <a:ext cx="12344400" cy="1725793"/>
          </a:xfrm>
          <a:prstGeom prst="rect">
            <a:avLst/>
          </a:prstGeom>
        </p:spPr>
        <p:txBody>
          <a:bodyPr wrap="square" lIns="0" tIns="0" rIns="0" bIns="0" rtlCol="0" anchor="t">
            <a:spAutoFit/>
          </a:bodyPr>
          <a:lstStyle/>
          <a:p>
            <a:pPr lvl="0">
              <a:lnSpc>
                <a:spcPts val="14561"/>
              </a:lnSpc>
            </a:pPr>
            <a:r>
              <a:rPr lang="en-US" sz="9600" dirty="0" smtClean="0"/>
              <a:t>PROMPT ENGINEERING </a:t>
            </a:r>
            <a:endParaRPr kumimoji="0" lang="en-US" sz="10401" b="0" i="0" u="none" strike="noStrike" kern="1200" cap="none" spc="0" normalizeH="0" baseline="0" noProof="0" dirty="0">
              <a:ln>
                <a:noFill/>
              </a:ln>
              <a:solidFill>
                <a:srgbClr val="000000"/>
              </a:solidFill>
              <a:effectLst/>
              <a:uLnTx/>
              <a:uFillTx/>
              <a:latin typeface="Helvetica World"/>
              <a:ea typeface="Helvetica World"/>
              <a:cs typeface="Helvetica World"/>
              <a:sym typeface="Helvetica World"/>
            </a:endParaRPr>
          </a:p>
        </p:txBody>
      </p:sp>
      <p:grpSp>
        <p:nvGrpSpPr>
          <p:cNvPr id="31" name="Group 5"/>
          <p:cNvGrpSpPr/>
          <p:nvPr/>
        </p:nvGrpSpPr>
        <p:grpSpPr>
          <a:xfrm>
            <a:off x="1441837" y="5840750"/>
            <a:ext cx="6640562" cy="1309178"/>
            <a:chOff x="-975608" y="-922334"/>
            <a:chExt cx="1465047" cy="336072"/>
          </a:xfrm>
        </p:grpSpPr>
        <p:sp>
          <p:nvSpPr>
            <p:cNvPr id="32" name="Freeform 6"/>
            <p:cNvSpPr/>
            <p:nvPr/>
          </p:nvSpPr>
          <p:spPr>
            <a:xfrm>
              <a:off x="-975608" y="-922334"/>
              <a:ext cx="1465047" cy="317022"/>
            </a:xfrm>
            <a:custGeom>
              <a:avLst/>
              <a:gdLst/>
              <a:ahLst/>
              <a:cxnLst/>
              <a:rect l="l" t="t" r="r" b="b"/>
              <a:pathLst>
                <a:path w="538120" h="225983">
                  <a:moveTo>
                    <a:pt x="112992" y="0"/>
                  </a:moveTo>
                  <a:lnTo>
                    <a:pt x="425128" y="0"/>
                  </a:lnTo>
                  <a:cubicBezTo>
                    <a:pt x="455095" y="0"/>
                    <a:pt x="483835" y="11904"/>
                    <a:pt x="505025" y="33094"/>
                  </a:cubicBezTo>
                  <a:cubicBezTo>
                    <a:pt x="526215" y="54285"/>
                    <a:pt x="538120" y="83024"/>
                    <a:pt x="538120" y="112992"/>
                  </a:cubicBezTo>
                  <a:lnTo>
                    <a:pt x="538120" y="112992"/>
                  </a:lnTo>
                  <a:cubicBezTo>
                    <a:pt x="538120" y="142959"/>
                    <a:pt x="526215" y="171699"/>
                    <a:pt x="505025" y="192889"/>
                  </a:cubicBezTo>
                  <a:cubicBezTo>
                    <a:pt x="483835" y="214079"/>
                    <a:pt x="455095" y="225983"/>
                    <a:pt x="425128" y="225983"/>
                  </a:cubicBezTo>
                  <a:lnTo>
                    <a:pt x="112992" y="225983"/>
                  </a:lnTo>
                  <a:cubicBezTo>
                    <a:pt x="83024" y="225983"/>
                    <a:pt x="54285" y="214079"/>
                    <a:pt x="33094" y="192889"/>
                  </a:cubicBezTo>
                  <a:cubicBezTo>
                    <a:pt x="11904" y="171699"/>
                    <a:pt x="0" y="142959"/>
                    <a:pt x="0" y="112992"/>
                  </a:cubicBezTo>
                  <a:lnTo>
                    <a:pt x="0" y="112992"/>
                  </a:lnTo>
                  <a:cubicBezTo>
                    <a:pt x="0" y="83024"/>
                    <a:pt x="11904" y="54285"/>
                    <a:pt x="33094" y="33094"/>
                  </a:cubicBezTo>
                  <a:cubicBezTo>
                    <a:pt x="54285" y="11904"/>
                    <a:pt x="83024" y="0"/>
                    <a:pt x="112992" y="0"/>
                  </a:cubicBezTo>
                  <a:close/>
                </a:path>
              </a:pathLst>
            </a:custGeom>
            <a:solidFill>
              <a:srgbClr val="FFFFFF"/>
            </a:solidFill>
            <a:ln w="19050" cap="rnd">
              <a:solidFill>
                <a:srgbClr val="000000"/>
              </a:solidFill>
              <a:prstDash val="solid"/>
              <a:round/>
            </a:ln>
          </p:spPr>
          <p:txBody>
            <a:bodyPr/>
            <a:lstStyle/>
            <a:p>
              <a:endParaRPr lang="es-ES_tradnl" dirty="0"/>
            </a:p>
            <a:p>
              <a:endParaRPr lang="es-ES" dirty="0"/>
            </a:p>
          </p:txBody>
        </p:sp>
        <p:sp>
          <p:nvSpPr>
            <p:cNvPr id="33" name="TextBox 7"/>
            <p:cNvSpPr txBox="1"/>
            <p:nvPr/>
          </p:nvSpPr>
          <p:spPr>
            <a:xfrm>
              <a:off x="-975608" y="-831295"/>
              <a:ext cx="538120" cy="245033"/>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lang="en-US" sz="1712" b="0" i="0" u="none" strike="noStrike" kern="1200" cap="none" spc="196" normalizeH="0" baseline="0" noProof="0" dirty="0">
                <a:ln>
                  <a:noFill/>
                </a:ln>
                <a:solidFill>
                  <a:srgbClr val="000000"/>
                </a:solidFill>
                <a:effectLst/>
                <a:uLnTx/>
                <a:uFillTx/>
                <a:latin typeface="Open Sauce"/>
                <a:ea typeface="Open Sauce"/>
                <a:cs typeface="Open Sauce"/>
                <a:sym typeface="Open Sauce"/>
              </a:endParaRPr>
            </a:p>
          </p:txBody>
        </p:sp>
      </p:grpSp>
      <p:sp>
        <p:nvSpPr>
          <p:cNvPr id="34" name="Rectángulo 33"/>
          <p:cNvSpPr/>
          <p:nvPr/>
        </p:nvSpPr>
        <p:spPr>
          <a:xfrm>
            <a:off x="2118624" y="6006626"/>
            <a:ext cx="8672092" cy="1569660"/>
          </a:xfrm>
          <a:prstGeom prst="rect">
            <a:avLst/>
          </a:prstGeom>
        </p:spPr>
        <p:txBody>
          <a:bodyPr wrap="square">
            <a:spAutoFit/>
          </a:bodyPr>
          <a:lstStyle/>
          <a:p>
            <a:pPr>
              <a:defRPr/>
            </a:pPr>
            <a:endParaRPr lang="en-US" sz="4800" b="1" dirty="0"/>
          </a:p>
          <a:p>
            <a:pPr>
              <a:defRPr/>
            </a:pPr>
            <a:r>
              <a:rPr lang="en-US" sz="4800" b="1" dirty="0" smtClean="0">
                <a:solidFill>
                  <a:srgbClr val="0070C0"/>
                </a:solidFill>
              </a:rPr>
              <a:t> </a:t>
            </a:r>
            <a:endParaRPr lang="en-US" sz="4800" b="1" dirty="0"/>
          </a:p>
        </p:txBody>
      </p:sp>
      <p:sp>
        <p:nvSpPr>
          <p:cNvPr id="35" name="Rectángulo 34"/>
          <p:cNvSpPr/>
          <p:nvPr/>
        </p:nvSpPr>
        <p:spPr>
          <a:xfrm>
            <a:off x="2159061" y="6021591"/>
            <a:ext cx="5772234" cy="830997"/>
          </a:xfrm>
          <a:prstGeom prst="rect">
            <a:avLst/>
          </a:prstGeom>
        </p:spPr>
        <p:txBody>
          <a:bodyPr wrap="square">
            <a:spAutoFit/>
          </a:bodyPr>
          <a:lstStyle/>
          <a:p>
            <a:pPr>
              <a:defRPr/>
            </a:pPr>
            <a:r>
              <a:rPr lang="en-US" sz="4800" b="1" dirty="0"/>
              <a:t>Clarification: how</a:t>
            </a:r>
          </a:p>
        </p:txBody>
      </p:sp>
      <p:grpSp>
        <p:nvGrpSpPr>
          <p:cNvPr id="37" name="Group 2"/>
          <p:cNvGrpSpPr/>
          <p:nvPr/>
        </p:nvGrpSpPr>
        <p:grpSpPr>
          <a:xfrm>
            <a:off x="10632798" y="4535784"/>
            <a:ext cx="6928403" cy="1756417"/>
            <a:chOff x="0" y="0"/>
            <a:chExt cx="812800" cy="211610"/>
          </a:xfrm>
        </p:grpSpPr>
        <p:sp>
          <p:nvSpPr>
            <p:cNvPr id="38" name="Freeform 3"/>
            <p:cNvSpPr/>
            <p:nvPr/>
          </p:nvSpPr>
          <p:spPr>
            <a:xfrm>
              <a:off x="0" y="0"/>
              <a:ext cx="812800" cy="211610"/>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39" name="TextBox 4"/>
            <p:cNvSpPr txBox="1"/>
            <p:nvPr/>
          </p:nvSpPr>
          <p:spPr>
            <a:xfrm>
              <a:off x="0" y="-19050"/>
              <a:ext cx="812800" cy="230660"/>
            </a:xfrm>
            <a:prstGeom prst="rect">
              <a:avLst/>
            </a:prstGeom>
          </p:spPr>
          <p:txBody>
            <a:bodyPr lIns="50800" tIns="50800" rIns="50800" bIns="50800" rtlCol="0" anchor="ctr"/>
            <a:lstStyle/>
            <a:p>
              <a:pPr algn="ctr">
                <a:lnSpc>
                  <a:spcPts val="2397"/>
                </a:lnSpc>
              </a:pPr>
              <a:endParaRPr/>
            </a:p>
          </p:txBody>
        </p:sp>
      </p:grpSp>
      <p:sp>
        <p:nvSpPr>
          <p:cNvPr id="40" name="Freeform 5"/>
          <p:cNvSpPr/>
          <p:nvPr/>
        </p:nvSpPr>
        <p:spPr>
          <a:xfrm>
            <a:off x="10881757" y="4895172"/>
            <a:ext cx="6430484" cy="1009000"/>
          </a:xfrm>
          <a:custGeom>
            <a:avLst/>
            <a:gdLst/>
            <a:ahLst/>
            <a:cxnLst/>
            <a:rect l="l" t="t" r="r" b="b"/>
            <a:pathLst>
              <a:path w="6378737" h="1009000">
                <a:moveTo>
                  <a:pt x="0" y="0"/>
                </a:moveTo>
                <a:lnTo>
                  <a:pt x="6378738" y="0"/>
                </a:lnTo>
                <a:lnTo>
                  <a:pt x="6378738" y="1009000"/>
                </a:lnTo>
                <a:lnTo>
                  <a:pt x="0" y="1009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1" name="TextBox 18"/>
          <p:cNvSpPr txBox="1"/>
          <p:nvPr/>
        </p:nvSpPr>
        <p:spPr>
          <a:xfrm>
            <a:off x="11224661" y="5005246"/>
            <a:ext cx="4997296" cy="1269578"/>
          </a:xfrm>
          <a:prstGeom prst="rect">
            <a:avLst/>
          </a:prstGeom>
        </p:spPr>
        <p:txBody>
          <a:bodyPr wrap="square" lIns="0" tIns="0" rIns="0" bIns="0" rtlCol="0" anchor="t">
            <a:spAutoFit/>
          </a:bodyPr>
          <a:lstStyle/>
          <a:p>
            <a:pPr>
              <a:lnSpc>
                <a:spcPts val="3279"/>
              </a:lnSpc>
            </a:pPr>
            <a:r>
              <a:rPr lang="en-US" sz="3600" b="1" dirty="0" smtClean="0"/>
              <a:t>+ </a:t>
            </a:r>
            <a:r>
              <a:rPr lang="en-US" sz="3600" b="1" dirty="0"/>
              <a:t>ask me questions if you need to </a:t>
            </a:r>
            <a:endParaRPr lang="es-ES" sz="3600" b="1" dirty="0"/>
          </a:p>
          <a:p>
            <a:pPr algn="l">
              <a:lnSpc>
                <a:spcPts val="3279"/>
              </a:lnSpc>
            </a:pPr>
            <a:endParaRPr lang="en-US" sz="3312" spc="175" dirty="0">
              <a:solidFill>
                <a:srgbClr val="000000"/>
              </a:solidFill>
              <a:latin typeface="Helvetica World"/>
              <a:ea typeface="Helvetica World"/>
              <a:cs typeface="Helvetica World"/>
              <a:sym typeface="Helvetica World"/>
            </a:endParaRPr>
          </a:p>
        </p:txBody>
      </p:sp>
      <p:sp>
        <p:nvSpPr>
          <p:cNvPr id="42" name="Rectángulo 41"/>
          <p:cNvSpPr/>
          <p:nvPr/>
        </p:nvSpPr>
        <p:spPr>
          <a:xfrm>
            <a:off x="6296752" y="8550839"/>
            <a:ext cx="8672092" cy="1113125"/>
          </a:xfrm>
          <a:prstGeom prst="rect">
            <a:avLst/>
          </a:prstGeom>
        </p:spPr>
        <p:txBody>
          <a:bodyPr wrap="square">
            <a:spAutoFit/>
          </a:bodyPr>
          <a:lstStyle/>
          <a:p>
            <a:pPr>
              <a:lnSpc>
                <a:spcPts val="2237"/>
              </a:lnSpc>
              <a:defRPr/>
            </a:pPr>
            <a:r>
              <a:rPr lang="en-US" sz="4400" b="1" dirty="0">
                <a:solidFill>
                  <a:srgbClr val="000000"/>
                </a:solidFill>
                <a:latin typeface="Courier Prime Bold"/>
                <a:ea typeface="Courier Prime Bold"/>
                <a:cs typeface="Courier Prime Bold"/>
              </a:rPr>
              <a:t>ITERATIVE PROCESS</a:t>
            </a:r>
          </a:p>
          <a:p>
            <a:pPr>
              <a:defRPr/>
            </a:pPr>
            <a:r>
              <a:rPr lang="en-US" sz="4800" b="1" dirty="0" smtClean="0">
                <a:solidFill>
                  <a:srgbClr val="0070C0"/>
                </a:solidFill>
              </a:rPr>
              <a:t> </a:t>
            </a:r>
            <a:endParaRPr lang="en-US" sz="4800" b="1" dirty="0"/>
          </a:p>
        </p:txBody>
      </p:sp>
      <p:sp>
        <p:nvSpPr>
          <p:cNvPr id="30" name="Freeform 3"/>
          <p:cNvSpPr/>
          <p:nvPr/>
        </p:nvSpPr>
        <p:spPr>
          <a:xfrm rot="5400000">
            <a:off x="14963501" y="74135"/>
            <a:ext cx="3447265" cy="3201733"/>
          </a:xfrm>
          <a:custGeom>
            <a:avLst/>
            <a:gdLst/>
            <a:ahLst/>
            <a:cxnLst/>
            <a:rect l="l" t="t" r="r" b="b"/>
            <a:pathLst>
              <a:path w="5387627" h="4114800">
                <a:moveTo>
                  <a:pt x="0" y="0"/>
                </a:moveTo>
                <a:lnTo>
                  <a:pt x="5387627" y="0"/>
                </a:lnTo>
                <a:lnTo>
                  <a:pt x="538762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36" name="Freeform 4"/>
          <p:cNvSpPr/>
          <p:nvPr/>
        </p:nvSpPr>
        <p:spPr>
          <a:xfrm>
            <a:off x="164789" y="7576286"/>
            <a:ext cx="1863833" cy="2002293"/>
          </a:xfrm>
          <a:custGeom>
            <a:avLst/>
            <a:gdLst/>
            <a:ahLst/>
            <a:cxnLst/>
            <a:rect l="l" t="t" r="r" b="b"/>
            <a:pathLst>
              <a:path w="1846521" h="1846521">
                <a:moveTo>
                  <a:pt x="0" y="0"/>
                </a:moveTo>
                <a:lnTo>
                  <a:pt x="1846521" y="0"/>
                </a:lnTo>
                <a:lnTo>
                  <a:pt x="1846521" y="1846521"/>
                </a:lnTo>
                <a:lnTo>
                  <a:pt x="0" y="18465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3" name="Freeform 4"/>
          <p:cNvSpPr/>
          <p:nvPr/>
        </p:nvSpPr>
        <p:spPr>
          <a:xfrm>
            <a:off x="2028622" y="7813340"/>
            <a:ext cx="1200839" cy="1528014"/>
          </a:xfrm>
          <a:custGeom>
            <a:avLst/>
            <a:gdLst/>
            <a:ahLst/>
            <a:cxnLst/>
            <a:rect l="l" t="t" r="r" b="b"/>
            <a:pathLst>
              <a:path w="1846521" h="1846521">
                <a:moveTo>
                  <a:pt x="0" y="0"/>
                </a:moveTo>
                <a:lnTo>
                  <a:pt x="1846521" y="0"/>
                </a:lnTo>
                <a:lnTo>
                  <a:pt x="1846521" y="1846521"/>
                </a:lnTo>
                <a:lnTo>
                  <a:pt x="0" y="18465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4" name="Freeform 4"/>
          <p:cNvSpPr/>
          <p:nvPr/>
        </p:nvSpPr>
        <p:spPr>
          <a:xfrm>
            <a:off x="3229461" y="8005846"/>
            <a:ext cx="1068543" cy="1143001"/>
          </a:xfrm>
          <a:custGeom>
            <a:avLst/>
            <a:gdLst/>
            <a:ahLst/>
            <a:cxnLst/>
            <a:rect l="l" t="t" r="r" b="b"/>
            <a:pathLst>
              <a:path w="1846521" h="1846521">
                <a:moveTo>
                  <a:pt x="0" y="0"/>
                </a:moveTo>
                <a:lnTo>
                  <a:pt x="1846521" y="0"/>
                </a:lnTo>
                <a:lnTo>
                  <a:pt x="1846521" y="1846521"/>
                </a:lnTo>
                <a:lnTo>
                  <a:pt x="0" y="18465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27314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6" name="Group 6"/>
          <p:cNvGrpSpPr/>
          <p:nvPr/>
        </p:nvGrpSpPr>
        <p:grpSpPr>
          <a:xfrm>
            <a:off x="9330136" y="2457481"/>
            <a:ext cx="7463230" cy="4281709"/>
            <a:chOff x="0" y="0"/>
            <a:chExt cx="812800" cy="466309"/>
          </a:xfrm>
        </p:grpSpPr>
        <p:sp>
          <p:nvSpPr>
            <p:cNvPr id="7" name="Freeform 7"/>
            <p:cNvSpPr/>
            <p:nvPr/>
          </p:nvSpPr>
          <p:spPr>
            <a:xfrm>
              <a:off x="0" y="0"/>
              <a:ext cx="812800" cy="466309"/>
            </a:xfrm>
            <a:custGeom>
              <a:avLst/>
              <a:gdLst/>
              <a:ahLst/>
              <a:cxnLst/>
              <a:rect l="l" t="t" r="r" b="b"/>
              <a:pathLst>
                <a:path w="812800" h="466309">
                  <a:moveTo>
                    <a:pt x="0" y="0"/>
                  </a:moveTo>
                  <a:lnTo>
                    <a:pt x="812800" y="0"/>
                  </a:lnTo>
                  <a:lnTo>
                    <a:pt x="812800" y="466309"/>
                  </a:lnTo>
                  <a:lnTo>
                    <a:pt x="0" y="466309"/>
                  </a:lnTo>
                  <a:close/>
                </a:path>
              </a:pathLst>
            </a:custGeom>
            <a:solidFill>
              <a:srgbClr val="FFFFFF"/>
            </a:solidFill>
          </p:spPr>
        </p:sp>
        <p:sp>
          <p:nvSpPr>
            <p:cNvPr id="8" name="TextBox 8"/>
            <p:cNvSpPr txBox="1"/>
            <p:nvPr/>
          </p:nvSpPr>
          <p:spPr>
            <a:xfrm>
              <a:off x="0" y="-19050"/>
              <a:ext cx="812800" cy="485359"/>
            </a:xfrm>
            <a:prstGeom prst="rect">
              <a:avLst/>
            </a:prstGeom>
          </p:spPr>
          <p:txBody>
            <a:bodyPr lIns="50800" tIns="50800" rIns="50800" bIns="50800" rtlCol="0" anchor="ctr"/>
            <a:lstStyle/>
            <a:p>
              <a:pPr algn="ctr">
                <a:lnSpc>
                  <a:spcPts val="2397"/>
                </a:lnSpc>
              </a:pPr>
              <a:endParaRPr/>
            </a:p>
          </p:txBody>
        </p:sp>
      </p:grpSp>
      <p:sp>
        <p:nvSpPr>
          <p:cNvPr id="9" name="TextBox 9"/>
          <p:cNvSpPr txBox="1"/>
          <p:nvPr/>
        </p:nvSpPr>
        <p:spPr>
          <a:xfrm>
            <a:off x="9605694" y="2732861"/>
            <a:ext cx="6912114" cy="4119461"/>
          </a:xfrm>
          <a:prstGeom prst="rect">
            <a:avLst/>
          </a:prstGeom>
        </p:spPr>
        <p:txBody>
          <a:bodyPr wrap="square" lIns="0" tIns="0" rIns="0" bIns="0" rtlCol="0" anchor="t">
            <a:spAutoFit/>
          </a:bodyPr>
          <a:lstStyle/>
          <a:p>
            <a:pPr lvl="0">
              <a:lnSpc>
                <a:spcPct val="90000"/>
              </a:lnSpc>
              <a:spcBef>
                <a:spcPts val="1000"/>
              </a:spcBef>
              <a:defRPr/>
            </a:pPr>
            <a:r>
              <a:rPr lang="en-US" sz="4000" kern="0" dirty="0" smtClean="0">
                <a:solidFill>
                  <a:prstClr val="black"/>
                </a:solidFill>
                <a:cs typeface="Arial"/>
              </a:rPr>
              <a:t>I </a:t>
            </a:r>
            <a:r>
              <a:rPr lang="en-US" sz="4000" kern="0" dirty="0">
                <a:solidFill>
                  <a:prstClr val="black"/>
                </a:solidFill>
                <a:cs typeface="Arial"/>
              </a:rPr>
              <a:t>would like you to act as an accurate and experienced item writer who designs items for reading comprehension tests of English as a second language based on STANAG 6001 </a:t>
            </a:r>
            <a:r>
              <a:rPr lang="en-US" sz="4000" kern="0" dirty="0" smtClean="0">
                <a:solidFill>
                  <a:prstClr val="black"/>
                </a:solidFill>
                <a:cs typeface="Arial"/>
              </a:rPr>
              <a:t>descriptors.</a:t>
            </a:r>
            <a:endParaRPr lang="es-ES_tradnl" sz="4000" kern="0" dirty="0">
              <a:solidFill>
                <a:prstClr val="black"/>
              </a:solidFill>
              <a:cs typeface="Arial"/>
            </a:endParaRPr>
          </a:p>
          <a:p>
            <a:pPr algn="l">
              <a:lnSpc>
                <a:spcPts val="1759"/>
              </a:lnSpc>
            </a:pPr>
            <a:endParaRPr lang="en-US" sz="1777" spc="62" dirty="0">
              <a:solidFill>
                <a:srgbClr val="000000"/>
              </a:solidFill>
              <a:latin typeface="Courier Prime"/>
              <a:ea typeface="Courier Prime"/>
              <a:cs typeface="Courier Prime"/>
              <a:sym typeface="Courier Prime"/>
            </a:endParaRPr>
          </a:p>
        </p:txBody>
      </p:sp>
      <p:sp>
        <p:nvSpPr>
          <p:cNvPr id="10" name="Freeform 10"/>
          <p:cNvSpPr/>
          <p:nvPr/>
        </p:nvSpPr>
        <p:spPr>
          <a:xfrm rot="-493605">
            <a:off x="16250486" y="6890751"/>
            <a:ext cx="1024801" cy="1326603"/>
          </a:xfrm>
          <a:custGeom>
            <a:avLst/>
            <a:gdLst/>
            <a:ahLst/>
            <a:cxnLst/>
            <a:rect l="l" t="t" r="r" b="b"/>
            <a:pathLst>
              <a:path w="1024801" h="1326603">
                <a:moveTo>
                  <a:pt x="0" y="0"/>
                </a:moveTo>
                <a:lnTo>
                  <a:pt x="1024801" y="0"/>
                </a:lnTo>
                <a:lnTo>
                  <a:pt x="1024801" y="1326603"/>
                </a:lnTo>
                <a:lnTo>
                  <a:pt x="0" y="1326603"/>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grpSp>
        <p:nvGrpSpPr>
          <p:cNvPr id="11" name="Group 11"/>
          <p:cNvGrpSpPr/>
          <p:nvPr/>
        </p:nvGrpSpPr>
        <p:grpSpPr>
          <a:xfrm>
            <a:off x="457200" y="2212212"/>
            <a:ext cx="7542240" cy="968643"/>
            <a:chOff x="0" y="0"/>
            <a:chExt cx="1986434" cy="255116"/>
          </a:xfrm>
        </p:grpSpPr>
        <p:sp>
          <p:nvSpPr>
            <p:cNvPr id="12"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3" name="TextBox 13"/>
            <p:cNvSpPr txBox="1"/>
            <p:nvPr/>
          </p:nvSpPr>
          <p:spPr>
            <a:xfrm>
              <a:off x="0" y="-19050"/>
              <a:ext cx="1986434" cy="274166"/>
            </a:xfrm>
            <a:prstGeom prst="rect">
              <a:avLst/>
            </a:prstGeom>
          </p:spPr>
          <p:txBody>
            <a:bodyPr lIns="50800" tIns="50800" rIns="50800" bIns="50800" rtlCol="0" anchor="ctr"/>
            <a:lstStyle/>
            <a:p>
              <a:pPr algn="ctr">
                <a:lnSpc>
                  <a:spcPts val="2397"/>
                </a:lnSpc>
              </a:pPr>
              <a:endParaRPr/>
            </a:p>
          </p:txBody>
        </p:sp>
      </p:grpSp>
      <p:sp>
        <p:nvSpPr>
          <p:cNvPr id="17" name="Freeform 17"/>
          <p:cNvSpPr/>
          <p:nvPr/>
        </p:nvSpPr>
        <p:spPr>
          <a:xfrm>
            <a:off x="8403314" y="2457481"/>
            <a:ext cx="583072" cy="583072"/>
          </a:xfrm>
          <a:custGeom>
            <a:avLst/>
            <a:gdLst/>
            <a:ahLst/>
            <a:cxnLst/>
            <a:rect l="l" t="t" r="r" b="b"/>
            <a:pathLst>
              <a:path w="583072" h="583072">
                <a:moveTo>
                  <a:pt x="0" y="0"/>
                </a:moveTo>
                <a:lnTo>
                  <a:pt x="583072" y="0"/>
                </a:lnTo>
                <a:lnTo>
                  <a:pt x="583072" y="583072"/>
                </a:lnTo>
                <a:lnTo>
                  <a:pt x="0" y="5830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9" name="TextBox 19"/>
          <p:cNvSpPr txBox="1"/>
          <p:nvPr/>
        </p:nvSpPr>
        <p:spPr>
          <a:xfrm>
            <a:off x="1444146" y="2628900"/>
            <a:ext cx="7465380" cy="2107949"/>
          </a:xfrm>
          <a:prstGeom prst="rect">
            <a:avLst/>
          </a:prstGeom>
        </p:spPr>
        <p:txBody>
          <a:bodyPr lIns="0" tIns="0" rIns="0" bIns="0" rtlCol="0" anchor="t">
            <a:spAutoFit/>
          </a:bodyPr>
          <a:lstStyle/>
          <a:p>
            <a:pPr algn="l">
              <a:lnSpc>
                <a:spcPts val="8226"/>
              </a:lnSpc>
            </a:pPr>
            <a:r>
              <a:rPr lang="en-US" sz="8309" dirty="0" smtClean="0">
                <a:solidFill>
                  <a:srgbClr val="000000"/>
                </a:solidFill>
                <a:latin typeface="Helvetica World"/>
                <a:ea typeface="Helvetica World"/>
                <a:cs typeface="Helvetica World"/>
                <a:sym typeface="Helvetica World"/>
              </a:rPr>
              <a:t>CONTEXT AND ROLE</a:t>
            </a:r>
            <a:endParaRPr lang="en-US" sz="8309" dirty="0">
              <a:solidFill>
                <a:srgbClr val="000000"/>
              </a:solidFill>
              <a:latin typeface="Helvetica World"/>
              <a:ea typeface="Helvetica World"/>
              <a:cs typeface="Helvetica World"/>
              <a:sym typeface="Helvetica World"/>
            </a:endParaRPr>
          </a:p>
        </p:txBody>
      </p:sp>
      <p:grpSp>
        <p:nvGrpSpPr>
          <p:cNvPr id="20" name="Group 2"/>
          <p:cNvGrpSpPr>
            <a:grpSpLocks noChangeAspect="1"/>
          </p:cNvGrpSpPr>
          <p:nvPr/>
        </p:nvGrpSpPr>
        <p:grpSpPr>
          <a:xfrm>
            <a:off x="1676400" y="5829300"/>
            <a:ext cx="4872036" cy="2880997"/>
            <a:chOff x="0" y="0"/>
            <a:chExt cx="4572000" cy="2703576"/>
          </a:xfrm>
        </p:grpSpPr>
        <p:sp>
          <p:nvSpPr>
            <p:cNvPr id="21" name="Freeform 3"/>
            <p:cNvSpPr/>
            <p:nvPr/>
          </p:nvSpPr>
          <p:spPr>
            <a:xfrm>
              <a:off x="0" y="889"/>
              <a:ext cx="4572000" cy="2701798"/>
            </a:xfrm>
            <a:custGeom>
              <a:avLst/>
              <a:gdLst/>
              <a:ahLst/>
              <a:cxnLst/>
              <a:rect l="l" t="t" r="r" b="b"/>
              <a:pathLst>
                <a:path w="4572000" h="2701798">
                  <a:moveTo>
                    <a:pt x="4572000" y="1350899"/>
                  </a:moveTo>
                  <a:cubicBezTo>
                    <a:pt x="4572000" y="2097151"/>
                    <a:pt x="3548380" y="2701798"/>
                    <a:pt x="2286000" y="2701798"/>
                  </a:cubicBezTo>
                  <a:cubicBezTo>
                    <a:pt x="1023620" y="2701798"/>
                    <a:pt x="0" y="2097151"/>
                    <a:pt x="0" y="1350899"/>
                  </a:cubicBezTo>
                  <a:cubicBezTo>
                    <a:pt x="0" y="604647"/>
                    <a:pt x="1023620" y="0"/>
                    <a:pt x="2286000" y="0"/>
                  </a:cubicBezTo>
                  <a:cubicBezTo>
                    <a:pt x="3548380" y="0"/>
                    <a:pt x="4572000" y="604647"/>
                    <a:pt x="4572000" y="1350899"/>
                  </a:cubicBezTo>
                  <a:close/>
                </a:path>
              </a:pathLst>
            </a:custGeom>
            <a:blipFill>
              <a:blip r:embed="rId8"/>
              <a:stretch>
                <a:fillRect t="-6406" b="-6406"/>
              </a:stretch>
            </a:blipFill>
          </p:spPr>
        </p:sp>
        <p:sp>
          <p:nvSpPr>
            <p:cNvPr id="22" name="Freeform 4"/>
            <p:cNvSpPr/>
            <p:nvPr/>
          </p:nvSpPr>
          <p:spPr>
            <a:xfrm>
              <a:off x="0" y="0"/>
              <a:ext cx="4572000" cy="2703576"/>
            </a:xfrm>
            <a:custGeom>
              <a:avLst/>
              <a:gdLst/>
              <a:ahLst/>
              <a:cxnLst/>
              <a:rect l="l" t="t" r="r" b="b"/>
              <a:pathLst>
                <a:path w="4572000" h="2703576">
                  <a:moveTo>
                    <a:pt x="4572000" y="2703576"/>
                  </a:moveTo>
                  <a:lnTo>
                    <a:pt x="0" y="2703576"/>
                  </a:lnTo>
                  <a:lnTo>
                    <a:pt x="0" y="0"/>
                  </a:lnTo>
                  <a:lnTo>
                    <a:pt x="4572000" y="0"/>
                  </a:lnTo>
                  <a:lnTo>
                    <a:pt x="4572000" y="2703576"/>
                  </a:lnTo>
                  <a:close/>
                </a:path>
              </a:pathLst>
            </a:custGeom>
            <a:blipFill>
              <a:blip r:embed="rId9"/>
              <a:stretch>
                <a:fillRect l="-7" r="-7"/>
              </a:stretch>
            </a:blipFill>
          </p:spPr>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6" name="Group 6"/>
          <p:cNvGrpSpPr/>
          <p:nvPr/>
        </p:nvGrpSpPr>
        <p:grpSpPr>
          <a:xfrm>
            <a:off x="9334665" y="2461827"/>
            <a:ext cx="7873472" cy="4281709"/>
            <a:chOff x="0" y="0"/>
            <a:chExt cx="812800" cy="466309"/>
          </a:xfrm>
        </p:grpSpPr>
        <p:sp>
          <p:nvSpPr>
            <p:cNvPr id="7" name="Freeform 7"/>
            <p:cNvSpPr/>
            <p:nvPr/>
          </p:nvSpPr>
          <p:spPr>
            <a:xfrm>
              <a:off x="0" y="0"/>
              <a:ext cx="812800" cy="466309"/>
            </a:xfrm>
            <a:custGeom>
              <a:avLst/>
              <a:gdLst/>
              <a:ahLst/>
              <a:cxnLst/>
              <a:rect l="l" t="t" r="r" b="b"/>
              <a:pathLst>
                <a:path w="812800" h="466309">
                  <a:moveTo>
                    <a:pt x="0" y="0"/>
                  </a:moveTo>
                  <a:lnTo>
                    <a:pt x="812800" y="0"/>
                  </a:lnTo>
                  <a:lnTo>
                    <a:pt x="812800" y="466309"/>
                  </a:lnTo>
                  <a:lnTo>
                    <a:pt x="0" y="466309"/>
                  </a:lnTo>
                  <a:close/>
                </a:path>
              </a:pathLst>
            </a:custGeom>
            <a:solidFill>
              <a:srgbClr val="FFFFFF"/>
            </a:solidFill>
          </p:spPr>
        </p:sp>
        <p:sp>
          <p:nvSpPr>
            <p:cNvPr id="8" name="TextBox 8"/>
            <p:cNvSpPr txBox="1"/>
            <p:nvPr/>
          </p:nvSpPr>
          <p:spPr>
            <a:xfrm>
              <a:off x="0" y="-19050"/>
              <a:ext cx="812800" cy="485359"/>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493605">
            <a:off x="16250486" y="6890751"/>
            <a:ext cx="1024801" cy="1326603"/>
          </a:xfrm>
          <a:custGeom>
            <a:avLst/>
            <a:gdLst/>
            <a:ahLst/>
            <a:cxnLst/>
            <a:rect l="l" t="t" r="r" b="b"/>
            <a:pathLst>
              <a:path w="1024801" h="1326603">
                <a:moveTo>
                  <a:pt x="0" y="0"/>
                </a:moveTo>
                <a:lnTo>
                  <a:pt x="1024801" y="0"/>
                </a:lnTo>
                <a:lnTo>
                  <a:pt x="1024801" y="1326603"/>
                </a:lnTo>
                <a:lnTo>
                  <a:pt x="0" y="1326603"/>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grpSp>
        <p:nvGrpSpPr>
          <p:cNvPr id="11" name="Group 11"/>
          <p:cNvGrpSpPr/>
          <p:nvPr/>
        </p:nvGrpSpPr>
        <p:grpSpPr>
          <a:xfrm>
            <a:off x="685800" y="2172450"/>
            <a:ext cx="6935609" cy="968643"/>
            <a:chOff x="0" y="0"/>
            <a:chExt cx="1986434" cy="255116"/>
          </a:xfrm>
        </p:grpSpPr>
        <p:sp>
          <p:nvSpPr>
            <p:cNvPr id="12"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3"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Freeform 17"/>
          <p:cNvSpPr/>
          <p:nvPr/>
        </p:nvSpPr>
        <p:spPr>
          <a:xfrm>
            <a:off x="8186501" y="2457481"/>
            <a:ext cx="583072" cy="583072"/>
          </a:xfrm>
          <a:custGeom>
            <a:avLst/>
            <a:gdLst/>
            <a:ahLst/>
            <a:cxnLst/>
            <a:rect l="l" t="t" r="r" b="b"/>
            <a:pathLst>
              <a:path w="583072" h="583072">
                <a:moveTo>
                  <a:pt x="0" y="0"/>
                </a:moveTo>
                <a:lnTo>
                  <a:pt x="583072" y="0"/>
                </a:lnTo>
                <a:lnTo>
                  <a:pt x="583072" y="583072"/>
                </a:lnTo>
                <a:lnTo>
                  <a:pt x="0" y="583072"/>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 name="Rectángulo 1"/>
          <p:cNvSpPr/>
          <p:nvPr/>
        </p:nvSpPr>
        <p:spPr>
          <a:xfrm>
            <a:off x="2498344" y="2356263"/>
            <a:ext cx="3764280" cy="1569660"/>
          </a:xfrm>
          <a:prstGeom prst="rect">
            <a:avLst/>
          </a:prstGeom>
        </p:spPr>
        <p:txBody>
          <a:bodyPr wrap="square">
            <a:spAutoFit/>
          </a:bodyPr>
          <a:lstStyle/>
          <a:p>
            <a:r>
              <a:rPr lang="en-US" sz="9600" dirty="0" smtClean="0">
                <a:latin typeface="Helvetica World" panose="020B0604020202020204" charset="-128"/>
                <a:ea typeface="Helvetica World" panose="020B0604020202020204" charset="-128"/>
                <a:cs typeface="Helvetica World" panose="020B0604020202020204" charset="-128"/>
              </a:rPr>
              <a:t>TASK</a:t>
            </a:r>
            <a:endParaRPr lang="es-ES" sz="9600" dirty="0">
              <a:latin typeface="Helvetica World" panose="020B0604020202020204" charset="-128"/>
              <a:ea typeface="Helvetica World" panose="020B0604020202020204" charset="-128"/>
              <a:cs typeface="Helvetica World" panose="020B0604020202020204" charset="-128"/>
            </a:endParaRPr>
          </a:p>
        </p:txBody>
      </p:sp>
      <p:sp>
        <p:nvSpPr>
          <p:cNvPr id="3" name="Rectángulo 2"/>
          <p:cNvSpPr/>
          <p:nvPr/>
        </p:nvSpPr>
        <p:spPr>
          <a:xfrm>
            <a:off x="9529841" y="2930171"/>
            <a:ext cx="7233045" cy="3170099"/>
          </a:xfrm>
          <a:prstGeom prst="rect">
            <a:avLst/>
          </a:prstGeom>
        </p:spPr>
        <p:txBody>
          <a:bodyPr wrap="square">
            <a:spAutoFit/>
          </a:bodyPr>
          <a:lstStyle/>
          <a:p>
            <a:pPr>
              <a:defRPr/>
            </a:pPr>
            <a:r>
              <a:rPr lang="en-US" sz="4000" dirty="0"/>
              <a:t>Please write a reading comprehension item that will test the language proficiency of a level 2 reader according to STANAG 6001 </a:t>
            </a:r>
            <a:r>
              <a:rPr lang="en-US" sz="4000" dirty="0" smtClean="0"/>
              <a:t>descriptors.</a:t>
            </a:r>
            <a:endParaRPr lang="en-US" sz="4000" dirty="0"/>
          </a:p>
        </p:txBody>
      </p:sp>
      <p:pic>
        <p:nvPicPr>
          <p:cNvPr id="4" name="Imagen 3"/>
          <p:cNvPicPr>
            <a:picLocks noChangeAspect="1"/>
          </p:cNvPicPr>
          <p:nvPr/>
        </p:nvPicPr>
        <p:blipFill>
          <a:blip r:embed="rId8"/>
          <a:stretch>
            <a:fillRect/>
          </a:stretch>
        </p:blipFill>
        <p:spPr>
          <a:xfrm>
            <a:off x="2140010" y="5067300"/>
            <a:ext cx="4480948" cy="4487045"/>
          </a:xfrm>
          <a:prstGeom prst="rect">
            <a:avLst/>
          </a:prstGeom>
        </p:spPr>
      </p:pic>
      <p:sp>
        <p:nvSpPr>
          <p:cNvPr id="18" name="Freeform 7"/>
          <p:cNvSpPr/>
          <p:nvPr/>
        </p:nvSpPr>
        <p:spPr>
          <a:xfrm>
            <a:off x="3429000" y="6286500"/>
            <a:ext cx="1762821" cy="1762821"/>
          </a:xfrm>
          <a:custGeom>
            <a:avLst/>
            <a:gdLst/>
            <a:ahLst/>
            <a:cxnLst/>
            <a:rect l="l" t="t" r="r" b="b"/>
            <a:pathLst>
              <a:path w="1762821" h="1762821">
                <a:moveTo>
                  <a:pt x="0" y="0"/>
                </a:moveTo>
                <a:lnTo>
                  <a:pt x="1762821" y="0"/>
                </a:lnTo>
                <a:lnTo>
                  <a:pt x="1762821" y="1762821"/>
                </a:lnTo>
                <a:lnTo>
                  <a:pt x="0" y="176282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Tree>
    <p:extLst>
      <p:ext uri="{BB962C8B-B14F-4D97-AF65-F5344CB8AC3E}">
        <p14:creationId xmlns:p14="http://schemas.microsoft.com/office/powerpoint/2010/main" val="235564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6" name="Group 6"/>
          <p:cNvGrpSpPr/>
          <p:nvPr/>
        </p:nvGrpSpPr>
        <p:grpSpPr>
          <a:xfrm>
            <a:off x="9188685" y="888865"/>
            <a:ext cx="8184915" cy="2661342"/>
            <a:chOff x="0" y="0"/>
            <a:chExt cx="812800" cy="466309"/>
          </a:xfrm>
        </p:grpSpPr>
        <p:sp>
          <p:nvSpPr>
            <p:cNvPr id="7" name="Freeform 7"/>
            <p:cNvSpPr/>
            <p:nvPr/>
          </p:nvSpPr>
          <p:spPr>
            <a:xfrm>
              <a:off x="0" y="0"/>
              <a:ext cx="812800" cy="466309"/>
            </a:xfrm>
            <a:custGeom>
              <a:avLst/>
              <a:gdLst/>
              <a:ahLst/>
              <a:cxnLst/>
              <a:rect l="l" t="t" r="r" b="b"/>
              <a:pathLst>
                <a:path w="812800" h="466309">
                  <a:moveTo>
                    <a:pt x="0" y="0"/>
                  </a:moveTo>
                  <a:lnTo>
                    <a:pt x="812800" y="0"/>
                  </a:lnTo>
                  <a:lnTo>
                    <a:pt x="812800" y="466309"/>
                  </a:lnTo>
                  <a:lnTo>
                    <a:pt x="0" y="466309"/>
                  </a:lnTo>
                  <a:close/>
                </a:path>
              </a:pathLst>
            </a:custGeom>
            <a:solidFill>
              <a:srgbClr val="FFFFFF"/>
            </a:solidFill>
          </p:spPr>
        </p:sp>
        <p:sp>
          <p:nvSpPr>
            <p:cNvPr id="8" name="TextBox 8"/>
            <p:cNvSpPr txBox="1"/>
            <p:nvPr/>
          </p:nvSpPr>
          <p:spPr>
            <a:xfrm>
              <a:off x="0" y="-19050"/>
              <a:ext cx="812800" cy="485359"/>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457200" y="758651"/>
            <a:ext cx="7542240" cy="968643"/>
            <a:chOff x="0" y="0"/>
            <a:chExt cx="1986434" cy="255116"/>
          </a:xfrm>
        </p:grpSpPr>
        <p:sp>
          <p:nvSpPr>
            <p:cNvPr id="12"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3"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Freeform 17"/>
          <p:cNvSpPr/>
          <p:nvPr/>
        </p:nvSpPr>
        <p:spPr>
          <a:xfrm>
            <a:off x="8259164" y="1435758"/>
            <a:ext cx="583072" cy="583072"/>
          </a:xfrm>
          <a:custGeom>
            <a:avLst/>
            <a:gdLst/>
            <a:ahLst/>
            <a:cxnLst/>
            <a:rect l="l" t="t" r="r" b="b"/>
            <a:pathLst>
              <a:path w="583072" h="583072">
                <a:moveTo>
                  <a:pt x="0" y="0"/>
                </a:moveTo>
                <a:lnTo>
                  <a:pt x="583072" y="0"/>
                </a:lnTo>
                <a:lnTo>
                  <a:pt x="583072" y="583072"/>
                </a:lnTo>
                <a:lnTo>
                  <a:pt x="0" y="583072"/>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19" name="TextBox 19"/>
          <p:cNvSpPr txBox="1"/>
          <p:nvPr/>
        </p:nvSpPr>
        <p:spPr>
          <a:xfrm>
            <a:off x="1008460" y="1242972"/>
            <a:ext cx="7465380" cy="1083502"/>
          </a:xfrm>
          <a:prstGeom prst="rect">
            <a:avLst/>
          </a:prstGeom>
        </p:spPr>
        <p:txBody>
          <a:bodyPr lIns="0" tIns="0" rIns="0" bIns="0" rtlCol="0" anchor="t">
            <a:spAutoFit/>
          </a:bodyPr>
          <a:lstStyle/>
          <a:p>
            <a:pPr lvl="0">
              <a:lnSpc>
                <a:spcPts val="8226"/>
              </a:lnSpc>
            </a:pPr>
            <a:r>
              <a:rPr lang="en-US" sz="8800" dirty="0" smtClean="0"/>
              <a:t>CLARIFICATION</a:t>
            </a:r>
            <a:endParaRPr kumimoji="0" lang="en-US" sz="8309" b="0" i="0" u="none" strike="noStrike" kern="1200" cap="none" spc="0" normalizeH="0" baseline="0" noProof="0" dirty="0">
              <a:ln>
                <a:noFill/>
              </a:ln>
              <a:solidFill>
                <a:srgbClr val="000000"/>
              </a:solidFill>
              <a:effectLst/>
              <a:uLnTx/>
              <a:uFillTx/>
              <a:latin typeface="Helvetica World"/>
              <a:ea typeface="Helvetica World"/>
              <a:cs typeface="Helvetica World"/>
              <a:sym typeface="Helvetica World"/>
            </a:endParaRPr>
          </a:p>
        </p:txBody>
      </p:sp>
      <p:sp>
        <p:nvSpPr>
          <p:cNvPr id="2" name="Rectángulo 1"/>
          <p:cNvSpPr/>
          <p:nvPr/>
        </p:nvSpPr>
        <p:spPr>
          <a:xfrm>
            <a:off x="9413515" y="1011012"/>
            <a:ext cx="7688729" cy="1754326"/>
          </a:xfrm>
          <a:prstGeom prst="rect">
            <a:avLst/>
          </a:prstGeom>
        </p:spPr>
        <p:txBody>
          <a:bodyPr wrap="square">
            <a:spAutoFit/>
          </a:bodyPr>
          <a:lstStyle/>
          <a:p>
            <a:pPr>
              <a:defRPr/>
            </a:pPr>
            <a:r>
              <a:rPr lang="en-US" sz="3600" dirty="0"/>
              <a:t>In order to do your job, you have to take into account, apart from STANAG 6001, the following guidelines:</a:t>
            </a:r>
            <a:endParaRPr lang="es-ES" sz="3600" dirty="0"/>
          </a:p>
        </p:txBody>
      </p:sp>
      <p:pic>
        <p:nvPicPr>
          <p:cNvPr id="3" name="Imagen 2"/>
          <p:cNvPicPr>
            <a:picLocks noChangeAspect="1"/>
          </p:cNvPicPr>
          <p:nvPr/>
        </p:nvPicPr>
        <p:blipFill>
          <a:blip r:embed="rId8"/>
          <a:stretch>
            <a:fillRect/>
          </a:stretch>
        </p:blipFill>
        <p:spPr>
          <a:xfrm>
            <a:off x="2895600" y="3771900"/>
            <a:ext cx="6066436" cy="6074622"/>
          </a:xfrm>
          <a:prstGeom prst="rect">
            <a:avLst/>
          </a:prstGeom>
        </p:spPr>
      </p:pic>
      <p:sp>
        <p:nvSpPr>
          <p:cNvPr id="23" name="Freeform 15"/>
          <p:cNvSpPr/>
          <p:nvPr/>
        </p:nvSpPr>
        <p:spPr>
          <a:xfrm>
            <a:off x="10515600" y="5493324"/>
            <a:ext cx="4982330" cy="858030"/>
          </a:xfrm>
          <a:custGeom>
            <a:avLst/>
            <a:gdLst/>
            <a:ahLst/>
            <a:cxnLst/>
            <a:rect l="l" t="t" r="r" b="b"/>
            <a:pathLst>
              <a:path w="1312219" h="225983">
                <a:moveTo>
                  <a:pt x="79248" y="0"/>
                </a:moveTo>
                <a:lnTo>
                  <a:pt x="1232971" y="0"/>
                </a:lnTo>
                <a:cubicBezTo>
                  <a:pt x="1276738" y="0"/>
                  <a:pt x="1312219" y="35480"/>
                  <a:pt x="1312219" y="79248"/>
                </a:cubicBezTo>
                <a:lnTo>
                  <a:pt x="1312219" y="146736"/>
                </a:lnTo>
                <a:cubicBezTo>
                  <a:pt x="1312219" y="190503"/>
                  <a:pt x="1276738" y="225983"/>
                  <a:pt x="1232971" y="225983"/>
                </a:cubicBezTo>
                <a:lnTo>
                  <a:pt x="79248" y="225983"/>
                </a:lnTo>
                <a:cubicBezTo>
                  <a:pt x="35480" y="225983"/>
                  <a:pt x="0" y="190503"/>
                  <a:pt x="0" y="146736"/>
                </a:cubicBezTo>
                <a:lnTo>
                  <a:pt x="0" y="79248"/>
                </a:lnTo>
                <a:cubicBezTo>
                  <a:pt x="0" y="35480"/>
                  <a:pt x="35480" y="0"/>
                  <a:pt x="79248" y="0"/>
                </a:cubicBezTo>
                <a:close/>
              </a:path>
            </a:pathLst>
          </a:custGeom>
          <a:solidFill>
            <a:srgbClr val="EBFF72"/>
          </a:solidFill>
        </p:spPr>
      </p:sp>
      <p:pic>
        <p:nvPicPr>
          <p:cNvPr id="14" name="Imagen 13"/>
          <p:cNvPicPr>
            <a:picLocks noChangeAspect="1"/>
          </p:cNvPicPr>
          <p:nvPr/>
        </p:nvPicPr>
        <p:blipFill>
          <a:blip r:embed="rId9"/>
          <a:stretch>
            <a:fillRect/>
          </a:stretch>
        </p:blipFill>
        <p:spPr>
          <a:xfrm>
            <a:off x="12320905" y="5236479"/>
            <a:ext cx="1371719" cy="1371719"/>
          </a:xfrm>
          <a:prstGeom prst="rect">
            <a:avLst/>
          </a:prstGeom>
        </p:spPr>
      </p:pic>
    </p:spTree>
    <p:extLst>
      <p:ext uri="{BB962C8B-B14F-4D97-AF65-F5344CB8AC3E}">
        <p14:creationId xmlns:p14="http://schemas.microsoft.com/office/powerpoint/2010/main" val="217656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2" name="Group 2"/>
          <p:cNvGrpSpPr/>
          <p:nvPr/>
        </p:nvGrpSpPr>
        <p:grpSpPr>
          <a:xfrm>
            <a:off x="3352800" y="7081183"/>
            <a:ext cx="11345308" cy="2267237"/>
            <a:chOff x="0" y="0"/>
            <a:chExt cx="812800" cy="211610"/>
          </a:xfrm>
        </p:grpSpPr>
        <p:sp>
          <p:nvSpPr>
            <p:cNvPr id="3" name="Freeform 3"/>
            <p:cNvSpPr/>
            <p:nvPr/>
          </p:nvSpPr>
          <p:spPr>
            <a:xfrm>
              <a:off x="0" y="0"/>
              <a:ext cx="812800" cy="211610"/>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4"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066800" y="495299"/>
            <a:ext cx="15773400" cy="6120515"/>
            <a:chOff x="0" y="0"/>
            <a:chExt cx="812800" cy="466309"/>
          </a:xfrm>
        </p:grpSpPr>
        <p:sp>
          <p:nvSpPr>
            <p:cNvPr id="7" name="Freeform 7"/>
            <p:cNvSpPr/>
            <p:nvPr/>
          </p:nvSpPr>
          <p:spPr>
            <a:xfrm>
              <a:off x="0" y="0"/>
              <a:ext cx="812800" cy="466309"/>
            </a:xfrm>
            <a:custGeom>
              <a:avLst/>
              <a:gdLst/>
              <a:ahLst/>
              <a:cxnLst/>
              <a:rect l="l" t="t" r="r" b="b"/>
              <a:pathLst>
                <a:path w="812800" h="466309">
                  <a:moveTo>
                    <a:pt x="0" y="0"/>
                  </a:moveTo>
                  <a:lnTo>
                    <a:pt x="812800" y="0"/>
                  </a:lnTo>
                  <a:lnTo>
                    <a:pt x="812800" y="466309"/>
                  </a:lnTo>
                  <a:lnTo>
                    <a:pt x="0" y="466309"/>
                  </a:lnTo>
                  <a:close/>
                </a:path>
              </a:pathLst>
            </a:custGeom>
            <a:solidFill>
              <a:srgbClr val="FFFFFF"/>
            </a:solidFill>
          </p:spPr>
        </p:sp>
        <p:sp>
          <p:nvSpPr>
            <p:cNvPr id="8" name="TextBox 8"/>
            <p:cNvSpPr txBox="1"/>
            <p:nvPr/>
          </p:nvSpPr>
          <p:spPr>
            <a:xfrm>
              <a:off x="0" y="-19050"/>
              <a:ext cx="812800" cy="485359"/>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493605">
            <a:off x="16250486" y="6890751"/>
            <a:ext cx="1024801" cy="1326603"/>
          </a:xfrm>
          <a:custGeom>
            <a:avLst/>
            <a:gdLst/>
            <a:ahLst/>
            <a:cxnLst/>
            <a:rect l="l" t="t" r="r" b="b"/>
            <a:pathLst>
              <a:path w="1024801" h="1326603">
                <a:moveTo>
                  <a:pt x="0" y="0"/>
                </a:moveTo>
                <a:lnTo>
                  <a:pt x="1024801" y="0"/>
                </a:lnTo>
                <a:lnTo>
                  <a:pt x="1024801" y="1326603"/>
                </a:lnTo>
                <a:lnTo>
                  <a:pt x="0" y="1326603"/>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grpSp>
        <p:nvGrpSpPr>
          <p:cNvPr id="11" name="Group 11"/>
          <p:cNvGrpSpPr/>
          <p:nvPr/>
        </p:nvGrpSpPr>
        <p:grpSpPr>
          <a:xfrm>
            <a:off x="4990483" y="7747895"/>
            <a:ext cx="7542240" cy="968643"/>
            <a:chOff x="0" y="0"/>
            <a:chExt cx="1986434" cy="255116"/>
          </a:xfrm>
        </p:grpSpPr>
        <p:sp>
          <p:nvSpPr>
            <p:cNvPr id="12"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3"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Rectángulo 19"/>
          <p:cNvSpPr/>
          <p:nvPr/>
        </p:nvSpPr>
        <p:spPr>
          <a:xfrm>
            <a:off x="1676400" y="960668"/>
            <a:ext cx="14249400" cy="5016758"/>
          </a:xfrm>
          <a:prstGeom prst="rect">
            <a:avLst/>
          </a:prstGeom>
        </p:spPr>
        <p:txBody>
          <a:bodyPr wrap="square">
            <a:spAutoFit/>
          </a:bodyPr>
          <a:lstStyle/>
          <a:p>
            <a:pPr algn="just">
              <a:defRPr/>
            </a:pPr>
            <a:r>
              <a:rPr lang="en-US" sz="4000" dirty="0"/>
              <a:t>The item must be a multiple choice item containing the following parts: a title (also called orientation), a text, a stem (which might be a question or an incomplete sentence) and four response options. Only one of these options must be true according to the text. This true option is called the key. The other three options are called distractors. The orientation must contain a maximum of 5 words. The text must be between 75 and 150 words. The stem and the response options must each be a maximum of 10 words long.  </a:t>
            </a:r>
          </a:p>
        </p:txBody>
      </p:sp>
      <p:sp>
        <p:nvSpPr>
          <p:cNvPr id="21" name="Freeform 5"/>
          <p:cNvSpPr/>
          <p:nvPr/>
        </p:nvSpPr>
        <p:spPr>
          <a:xfrm>
            <a:off x="4114800" y="7475375"/>
            <a:ext cx="10058400" cy="1513681"/>
          </a:xfrm>
          <a:custGeom>
            <a:avLst/>
            <a:gdLst/>
            <a:ahLst/>
            <a:cxnLst/>
            <a:rect l="l" t="t" r="r" b="b"/>
            <a:pathLst>
              <a:path w="6378737" h="1009000">
                <a:moveTo>
                  <a:pt x="0" y="0"/>
                </a:moveTo>
                <a:lnTo>
                  <a:pt x="6378738" y="0"/>
                </a:lnTo>
                <a:lnTo>
                  <a:pt x="6378738" y="1009000"/>
                </a:lnTo>
                <a:lnTo>
                  <a:pt x="0" y="1009000"/>
                </a:lnTo>
                <a:lnTo>
                  <a:pt x="0" y="0"/>
                </a:lnTo>
                <a:close/>
              </a:path>
            </a:pathLst>
          </a:custGeom>
          <a:blipFill>
            <a:blip r:embed="rId6">
              <a:extLst>
                <a:ext uri="{96DAC541-7B7A-43D3-8B79-37D633B846F1}">
                  <asvg:svgBlip xmlns="" xmlns:asvg="http://schemas.microsoft.com/office/drawing/2016/SVG/main" r:embed="rId3"/>
                </a:ext>
              </a:extLst>
            </a:blip>
            <a:stretch>
              <a:fillRect/>
            </a:stretch>
          </a:blipFill>
        </p:spPr>
      </p:sp>
      <p:sp>
        <p:nvSpPr>
          <p:cNvPr id="22" name="Rectángulo 21"/>
          <p:cNvSpPr/>
          <p:nvPr/>
        </p:nvSpPr>
        <p:spPr>
          <a:xfrm>
            <a:off x="4942947" y="7848608"/>
            <a:ext cx="7637312" cy="867930"/>
          </a:xfrm>
          <a:prstGeom prst="rect">
            <a:avLst/>
          </a:prstGeom>
        </p:spPr>
        <p:txBody>
          <a:bodyPr wrap="square">
            <a:spAutoFit/>
          </a:bodyPr>
          <a:lstStyle/>
          <a:p>
            <a:pPr lvl="0" algn="just">
              <a:lnSpc>
                <a:spcPct val="90000"/>
              </a:lnSpc>
              <a:spcBef>
                <a:spcPts val="1000"/>
              </a:spcBef>
              <a:defRPr/>
            </a:pPr>
            <a:r>
              <a:rPr lang="en-US" sz="2800" kern="0" dirty="0">
                <a:solidFill>
                  <a:prstClr val="black"/>
                </a:solidFill>
                <a:cs typeface="Arial"/>
              </a:rPr>
              <a:t>Please ask me any questions that might help you improve your performance. </a:t>
            </a:r>
          </a:p>
        </p:txBody>
      </p:sp>
    </p:spTree>
    <p:extLst>
      <p:ext uri="{BB962C8B-B14F-4D97-AF65-F5344CB8AC3E}">
        <p14:creationId xmlns:p14="http://schemas.microsoft.com/office/powerpoint/2010/main" val="262107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sp>
        <p:nvSpPr>
          <p:cNvPr id="5" name="AutoShape 5"/>
          <p:cNvSpPr/>
          <p:nvPr/>
        </p:nvSpPr>
        <p:spPr>
          <a:xfrm flipV="1">
            <a:off x="-457200" y="9930946"/>
            <a:ext cx="19202400" cy="1"/>
          </a:xfrm>
          <a:prstGeom prst="line">
            <a:avLst/>
          </a:prstGeom>
          <a:ln w="19050" cap="flat">
            <a:solidFill>
              <a:srgbClr val="000000"/>
            </a:solidFill>
            <a:prstDash val="solid"/>
            <a:headEnd type="none" w="sm" len="sm"/>
            <a:tailEnd type="none" w="sm" len="sm"/>
          </a:ln>
        </p:spPr>
      </p:sp>
      <p:sp>
        <p:nvSpPr>
          <p:cNvPr id="7" name="Rectángulo 6"/>
          <p:cNvSpPr/>
          <p:nvPr/>
        </p:nvSpPr>
        <p:spPr>
          <a:xfrm>
            <a:off x="685800" y="321052"/>
            <a:ext cx="16078200" cy="9448740"/>
          </a:xfrm>
          <a:prstGeom prst="rect">
            <a:avLst/>
          </a:prstGeom>
        </p:spPr>
        <p:txBody>
          <a:bodyPr wrap="square">
            <a:spAutoFit/>
          </a:bodyPr>
          <a:lstStyle/>
          <a:p>
            <a:pPr algn="just">
              <a:defRPr/>
            </a:pPr>
            <a:endParaRPr lang="en-US" sz="3200" dirty="0"/>
          </a:p>
          <a:p>
            <a:pPr algn="just">
              <a:defRPr/>
            </a:pPr>
            <a:endParaRPr lang="en-US" sz="3200" dirty="0" smtClean="0"/>
          </a:p>
          <a:p>
            <a:pPr algn="just">
              <a:defRPr/>
            </a:pPr>
            <a:endParaRPr lang="en-US" sz="3200" dirty="0"/>
          </a:p>
          <a:p>
            <a:pPr algn="just">
              <a:defRPr/>
            </a:pPr>
            <a:endParaRPr lang="en-US" sz="3200" dirty="0" smtClean="0"/>
          </a:p>
          <a:p>
            <a:pPr algn="just">
              <a:defRPr/>
            </a:pPr>
            <a:endParaRPr lang="en-US" sz="3200" dirty="0" smtClean="0"/>
          </a:p>
          <a:p>
            <a:pPr algn="just">
              <a:defRPr/>
            </a:pPr>
            <a:endParaRPr lang="en-US" sz="3200" dirty="0"/>
          </a:p>
          <a:p>
            <a:pPr algn="just">
              <a:defRPr/>
            </a:pPr>
            <a:endParaRPr lang="en-US" sz="3200" dirty="0"/>
          </a:p>
          <a:p>
            <a:pPr algn="just">
              <a:defRPr/>
            </a:pPr>
            <a:endParaRPr lang="en-US" sz="3200" dirty="0" smtClean="0"/>
          </a:p>
          <a:p>
            <a:pPr algn="just">
              <a:defRPr/>
            </a:pPr>
            <a:endParaRPr lang="en-US" sz="3200" dirty="0"/>
          </a:p>
          <a:p>
            <a:pPr algn="just">
              <a:defRPr/>
            </a:pPr>
            <a:endParaRPr lang="en-US" sz="3200" dirty="0" smtClean="0"/>
          </a:p>
          <a:p>
            <a:pPr algn="just">
              <a:defRPr/>
            </a:pPr>
            <a:endParaRPr lang="en-US" sz="3200" dirty="0"/>
          </a:p>
          <a:p>
            <a:pPr algn="just">
              <a:defRPr/>
            </a:pPr>
            <a:endParaRPr lang="en-US" sz="3200" dirty="0" smtClean="0"/>
          </a:p>
          <a:p>
            <a:pPr algn="just">
              <a:defRPr/>
            </a:pPr>
            <a:endParaRPr lang="en-US" sz="3200" dirty="0"/>
          </a:p>
          <a:p>
            <a:pPr algn="just">
              <a:defRPr/>
            </a:pPr>
            <a:endParaRPr lang="en-US" sz="3200" dirty="0" smtClean="0"/>
          </a:p>
          <a:p>
            <a:pPr algn="just">
              <a:defRPr/>
            </a:pPr>
            <a:endParaRPr lang="en-US" sz="3200" dirty="0"/>
          </a:p>
          <a:p>
            <a:pPr algn="just">
              <a:defRPr/>
            </a:pPr>
            <a:endParaRPr lang="en-US" sz="3200" dirty="0" smtClean="0"/>
          </a:p>
          <a:p>
            <a:pPr algn="just">
              <a:defRPr/>
            </a:pPr>
            <a:endParaRPr lang="en-US" sz="3200" dirty="0"/>
          </a:p>
          <a:p>
            <a:pPr algn="just">
              <a:defRPr/>
            </a:pPr>
            <a:endParaRPr lang="en-US" sz="3200" dirty="0" smtClean="0"/>
          </a:p>
          <a:p>
            <a:pPr algn="just">
              <a:defRPr/>
            </a:pPr>
            <a:endParaRPr lang="en-US" sz="3200" dirty="0"/>
          </a:p>
        </p:txBody>
      </p:sp>
      <p:grpSp>
        <p:nvGrpSpPr>
          <p:cNvPr id="8" name="Group 11"/>
          <p:cNvGrpSpPr/>
          <p:nvPr/>
        </p:nvGrpSpPr>
        <p:grpSpPr>
          <a:xfrm>
            <a:off x="685800" y="647700"/>
            <a:ext cx="7542240" cy="968643"/>
            <a:chOff x="0" y="0"/>
            <a:chExt cx="1986434" cy="255116"/>
          </a:xfrm>
        </p:grpSpPr>
        <p:sp>
          <p:nvSpPr>
            <p:cNvPr id="9"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0"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Rectángulo 10"/>
          <p:cNvSpPr/>
          <p:nvPr/>
        </p:nvSpPr>
        <p:spPr>
          <a:xfrm>
            <a:off x="712760" y="772690"/>
            <a:ext cx="16356039" cy="1077218"/>
          </a:xfrm>
          <a:prstGeom prst="rect">
            <a:avLst/>
          </a:prstGeom>
        </p:spPr>
        <p:txBody>
          <a:bodyPr wrap="square">
            <a:spAutoFit/>
          </a:bodyPr>
          <a:lstStyle/>
          <a:p>
            <a:pPr algn="just">
              <a:defRPr/>
            </a:pPr>
            <a:r>
              <a:rPr lang="en-US" sz="3200" dirty="0"/>
              <a:t>I would like you to act as an accurate and experienced item writer who designs items for reading comprehension tests of English as a second language based on STANAG 6001 descriptors. </a:t>
            </a:r>
          </a:p>
        </p:txBody>
      </p:sp>
      <p:grpSp>
        <p:nvGrpSpPr>
          <p:cNvPr id="12" name="Group 11"/>
          <p:cNvGrpSpPr/>
          <p:nvPr/>
        </p:nvGrpSpPr>
        <p:grpSpPr>
          <a:xfrm>
            <a:off x="750860" y="2339646"/>
            <a:ext cx="7542240" cy="968643"/>
            <a:chOff x="0" y="0"/>
            <a:chExt cx="1986434" cy="255116"/>
          </a:xfrm>
        </p:grpSpPr>
        <p:sp>
          <p:nvSpPr>
            <p:cNvPr id="13"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4"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Rectángulo 14"/>
          <p:cNvSpPr/>
          <p:nvPr/>
        </p:nvSpPr>
        <p:spPr>
          <a:xfrm>
            <a:off x="758771" y="2500801"/>
            <a:ext cx="16310028" cy="1077218"/>
          </a:xfrm>
          <a:prstGeom prst="rect">
            <a:avLst/>
          </a:prstGeom>
        </p:spPr>
        <p:txBody>
          <a:bodyPr wrap="square">
            <a:spAutoFit/>
          </a:bodyPr>
          <a:lstStyle/>
          <a:p>
            <a:pPr algn="just">
              <a:defRPr/>
            </a:pPr>
            <a:r>
              <a:rPr lang="en-US" sz="3200" dirty="0"/>
              <a:t>Please write a reading comprehension item that will test the language proficiency of a level 2 reader according to STANAG 6001 descriptors.</a:t>
            </a:r>
          </a:p>
        </p:txBody>
      </p:sp>
      <p:grpSp>
        <p:nvGrpSpPr>
          <p:cNvPr id="16" name="Group 11"/>
          <p:cNvGrpSpPr/>
          <p:nvPr/>
        </p:nvGrpSpPr>
        <p:grpSpPr>
          <a:xfrm>
            <a:off x="758771" y="3959182"/>
            <a:ext cx="7542240" cy="968643"/>
            <a:chOff x="0" y="0"/>
            <a:chExt cx="1986434" cy="255116"/>
          </a:xfrm>
        </p:grpSpPr>
        <p:sp>
          <p:nvSpPr>
            <p:cNvPr id="17"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18"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Rectángulo 18"/>
          <p:cNvSpPr/>
          <p:nvPr/>
        </p:nvSpPr>
        <p:spPr>
          <a:xfrm>
            <a:off x="758771" y="3850839"/>
            <a:ext cx="16310027" cy="4524315"/>
          </a:xfrm>
          <a:prstGeom prst="rect">
            <a:avLst/>
          </a:prstGeom>
        </p:spPr>
        <p:txBody>
          <a:bodyPr wrap="square">
            <a:spAutoFit/>
          </a:bodyPr>
          <a:lstStyle/>
          <a:p>
            <a:pPr algn="just">
              <a:defRPr/>
            </a:pPr>
            <a:r>
              <a:rPr lang="en-US" sz="3200" dirty="0"/>
              <a:t>In order to do your job, you have to take into account, apart from STANAG 6001, the following guidelines: […]</a:t>
            </a:r>
          </a:p>
          <a:p>
            <a:pPr algn="just">
              <a:defRPr/>
            </a:pPr>
            <a:r>
              <a:rPr lang="en-US" sz="3200" dirty="0"/>
              <a:t>The item must be a multiple choice item containing the following parts: a title (also called orientation), a text, a stem (which might be a question or an incomplete sentence) and four response options. Only one of these options must be true according to the text. This true option is called the key. The other three options are called distractors. The orientation must contain a maximum of 5 words. The text must be between 75 and 150 words. The stem and the response options must each be a maximum of 10 words long. Please design the item taking into consideration the list of rules in the attached document. </a:t>
            </a:r>
          </a:p>
        </p:txBody>
      </p:sp>
      <p:grpSp>
        <p:nvGrpSpPr>
          <p:cNvPr id="20" name="Group 11"/>
          <p:cNvGrpSpPr/>
          <p:nvPr/>
        </p:nvGrpSpPr>
        <p:grpSpPr>
          <a:xfrm>
            <a:off x="796871" y="8525532"/>
            <a:ext cx="7542240" cy="968643"/>
            <a:chOff x="0" y="0"/>
            <a:chExt cx="1986434" cy="255116"/>
          </a:xfrm>
        </p:grpSpPr>
        <p:sp>
          <p:nvSpPr>
            <p:cNvPr id="21" name="Freeform 12"/>
            <p:cNvSpPr/>
            <p:nvPr/>
          </p:nvSpPr>
          <p:spPr>
            <a:xfrm>
              <a:off x="0" y="0"/>
              <a:ext cx="1986434" cy="255116"/>
            </a:xfrm>
            <a:custGeom>
              <a:avLst/>
              <a:gdLst/>
              <a:ahLst/>
              <a:cxnLst/>
              <a:rect l="l" t="t" r="r" b="b"/>
              <a:pathLst>
                <a:path w="1986434" h="255116">
                  <a:moveTo>
                    <a:pt x="0" y="0"/>
                  </a:moveTo>
                  <a:lnTo>
                    <a:pt x="1986434" y="0"/>
                  </a:lnTo>
                  <a:lnTo>
                    <a:pt x="1986434" y="255116"/>
                  </a:lnTo>
                  <a:lnTo>
                    <a:pt x="0" y="255116"/>
                  </a:lnTo>
                  <a:close/>
                </a:path>
              </a:pathLst>
            </a:custGeom>
            <a:solidFill>
              <a:srgbClr val="EBFF72"/>
            </a:solidFill>
          </p:spPr>
        </p:sp>
        <p:sp>
          <p:nvSpPr>
            <p:cNvPr id="22" name="TextBox 13"/>
            <p:cNvSpPr txBox="1"/>
            <p:nvPr/>
          </p:nvSpPr>
          <p:spPr>
            <a:xfrm>
              <a:off x="0" y="-19050"/>
              <a:ext cx="1986434" cy="274166"/>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3" name="Rectángulo 22"/>
          <p:cNvSpPr/>
          <p:nvPr/>
        </p:nvSpPr>
        <p:spPr>
          <a:xfrm>
            <a:off x="796870" y="8595538"/>
            <a:ext cx="16271927" cy="584775"/>
          </a:xfrm>
          <a:prstGeom prst="rect">
            <a:avLst/>
          </a:prstGeom>
        </p:spPr>
        <p:txBody>
          <a:bodyPr wrap="square">
            <a:spAutoFit/>
          </a:bodyPr>
          <a:lstStyle/>
          <a:p>
            <a:pPr lvl="0" algn="just">
              <a:defRPr/>
            </a:pPr>
            <a:r>
              <a:rPr lang="en-US" sz="3200" dirty="0">
                <a:solidFill>
                  <a:prstClr val="black"/>
                </a:solidFill>
              </a:rPr>
              <a:t>Please ask me any questions that might help you improve your performance.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DADA"/>
        </a:solidFill>
        <a:effectLst/>
      </p:bgPr>
    </p:bg>
    <p:spTree>
      <p:nvGrpSpPr>
        <p:cNvPr id="1" name=""/>
        <p:cNvGrpSpPr/>
        <p:nvPr/>
      </p:nvGrpSpPr>
      <p:grpSpPr>
        <a:xfrm>
          <a:off x="0" y="0"/>
          <a:ext cx="0" cy="0"/>
          <a:chOff x="0" y="0"/>
          <a:chExt cx="0" cy="0"/>
        </a:xfrm>
      </p:grpSpPr>
      <p:grpSp>
        <p:nvGrpSpPr>
          <p:cNvPr id="2" name="Group 2"/>
          <p:cNvGrpSpPr/>
          <p:nvPr/>
        </p:nvGrpSpPr>
        <p:grpSpPr>
          <a:xfrm>
            <a:off x="1143000" y="6296467"/>
            <a:ext cx="9677400" cy="2428433"/>
            <a:chOff x="0" y="0"/>
            <a:chExt cx="812800" cy="211610"/>
          </a:xfrm>
        </p:grpSpPr>
        <p:sp>
          <p:nvSpPr>
            <p:cNvPr id="3" name="Freeform 3"/>
            <p:cNvSpPr/>
            <p:nvPr/>
          </p:nvSpPr>
          <p:spPr>
            <a:xfrm>
              <a:off x="0" y="0"/>
              <a:ext cx="812800" cy="211610"/>
            </a:xfrm>
            <a:custGeom>
              <a:avLst/>
              <a:gdLst/>
              <a:ahLst/>
              <a:cxnLst/>
              <a:rect l="l" t="t" r="r" b="b"/>
              <a:pathLst>
                <a:path w="812800" h="211610">
                  <a:moveTo>
                    <a:pt x="0" y="0"/>
                  </a:moveTo>
                  <a:lnTo>
                    <a:pt x="812800" y="0"/>
                  </a:lnTo>
                  <a:lnTo>
                    <a:pt x="812800" y="211610"/>
                  </a:lnTo>
                  <a:lnTo>
                    <a:pt x="0" y="211610"/>
                  </a:lnTo>
                  <a:close/>
                </a:path>
              </a:pathLst>
            </a:custGeom>
            <a:solidFill>
              <a:srgbClr val="FFFFFF"/>
            </a:solidFill>
          </p:spPr>
        </p:sp>
        <p:sp>
          <p:nvSpPr>
            <p:cNvPr id="4" name="TextBox 4"/>
            <p:cNvSpPr txBox="1"/>
            <p:nvPr/>
          </p:nvSpPr>
          <p:spPr>
            <a:xfrm>
              <a:off x="0" y="-19050"/>
              <a:ext cx="812800" cy="230660"/>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143000" y="4923092"/>
            <a:ext cx="6932021" cy="901446"/>
          </a:xfrm>
          <a:custGeom>
            <a:avLst/>
            <a:gdLst/>
            <a:ahLst/>
            <a:cxnLst/>
            <a:rect l="l" t="t" r="r" b="b"/>
            <a:pathLst>
              <a:path w="6378737" h="1009000">
                <a:moveTo>
                  <a:pt x="0" y="0"/>
                </a:moveTo>
                <a:lnTo>
                  <a:pt x="6378738" y="0"/>
                </a:lnTo>
                <a:lnTo>
                  <a:pt x="6378738" y="1009000"/>
                </a:lnTo>
                <a:lnTo>
                  <a:pt x="0" y="10090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6" name="Group 6"/>
          <p:cNvGrpSpPr/>
          <p:nvPr/>
        </p:nvGrpSpPr>
        <p:grpSpPr>
          <a:xfrm>
            <a:off x="1143000" y="365528"/>
            <a:ext cx="16459200" cy="4281709"/>
            <a:chOff x="0" y="0"/>
            <a:chExt cx="812800" cy="466309"/>
          </a:xfrm>
        </p:grpSpPr>
        <p:sp>
          <p:nvSpPr>
            <p:cNvPr id="7" name="Freeform 7"/>
            <p:cNvSpPr/>
            <p:nvPr/>
          </p:nvSpPr>
          <p:spPr>
            <a:xfrm>
              <a:off x="0" y="0"/>
              <a:ext cx="812800" cy="466309"/>
            </a:xfrm>
            <a:custGeom>
              <a:avLst/>
              <a:gdLst/>
              <a:ahLst/>
              <a:cxnLst/>
              <a:rect l="l" t="t" r="r" b="b"/>
              <a:pathLst>
                <a:path w="812800" h="466309">
                  <a:moveTo>
                    <a:pt x="0" y="0"/>
                  </a:moveTo>
                  <a:lnTo>
                    <a:pt x="812800" y="0"/>
                  </a:lnTo>
                  <a:lnTo>
                    <a:pt x="812800" y="466309"/>
                  </a:lnTo>
                  <a:lnTo>
                    <a:pt x="0" y="466309"/>
                  </a:lnTo>
                  <a:close/>
                </a:path>
              </a:pathLst>
            </a:custGeom>
            <a:solidFill>
              <a:srgbClr val="FFFFFF"/>
            </a:solidFill>
          </p:spPr>
        </p:sp>
        <p:sp>
          <p:nvSpPr>
            <p:cNvPr id="8" name="TextBox 8"/>
            <p:cNvSpPr txBox="1"/>
            <p:nvPr/>
          </p:nvSpPr>
          <p:spPr>
            <a:xfrm>
              <a:off x="0" y="-19050"/>
              <a:ext cx="812800" cy="485359"/>
            </a:xfrm>
            <a:prstGeom prst="rect">
              <a:avLst/>
            </a:prstGeom>
          </p:spPr>
          <p:txBody>
            <a:bodyPr lIns="50800" tIns="50800" rIns="50800" bIns="50800" rtlCol="0" anchor="ctr"/>
            <a:lstStyle/>
            <a:p>
              <a:pPr marL="0" marR="0" lvl="0" indent="0" algn="ctr" defTabSz="914400" rtl="0" eaLnBrk="1" fontAlgn="auto" latinLnBrk="0" hangingPunct="1">
                <a:lnSpc>
                  <a:spcPts val="239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rot="5400000">
            <a:off x="2092085" y="8891825"/>
            <a:ext cx="1024801" cy="1326603"/>
          </a:xfrm>
          <a:custGeom>
            <a:avLst/>
            <a:gdLst/>
            <a:ahLst/>
            <a:cxnLst/>
            <a:rect l="l" t="t" r="r" b="b"/>
            <a:pathLst>
              <a:path w="1024801" h="1326603">
                <a:moveTo>
                  <a:pt x="0" y="0"/>
                </a:moveTo>
                <a:lnTo>
                  <a:pt x="1024801" y="0"/>
                </a:lnTo>
                <a:lnTo>
                  <a:pt x="1024801" y="1326603"/>
                </a:lnTo>
                <a:lnTo>
                  <a:pt x="0" y="132660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Freeform 15"/>
          <p:cNvSpPr/>
          <p:nvPr/>
        </p:nvSpPr>
        <p:spPr>
          <a:xfrm>
            <a:off x="4105274" y="8943517"/>
            <a:ext cx="7772400" cy="1293927"/>
          </a:xfrm>
          <a:custGeom>
            <a:avLst/>
            <a:gdLst/>
            <a:ahLst/>
            <a:cxnLst/>
            <a:rect l="l" t="t" r="r" b="b"/>
            <a:pathLst>
              <a:path w="1312219" h="225983">
                <a:moveTo>
                  <a:pt x="79248" y="0"/>
                </a:moveTo>
                <a:lnTo>
                  <a:pt x="1232971" y="0"/>
                </a:lnTo>
                <a:cubicBezTo>
                  <a:pt x="1276738" y="0"/>
                  <a:pt x="1312219" y="35480"/>
                  <a:pt x="1312219" y="79248"/>
                </a:cubicBezTo>
                <a:lnTo>
                  <a:pt x="1312219" y="146736"/>
                </a:lnTo>
                <a:cubicBezTo>
                  <a:pt x="1312219" y="190503"/>
                  <a:pt x="1276738" y="225983"/>
                  <a:pt x="1232971" y="225983"/>
                </a:cubicBezTo>
                <a:lnTo>
                  <a:pt x="79248" y="225983"/>
                </a:lnTo>
                <a:cubicBezTo>
                  <a:pt x="35480" y="225983"/>
                  <a:pt x="0" y="190503"/>
                  <a:pt x="0" y="146736"/>
                </a:cubicBezTo>
                <a:lnTo>
                  <a:pt x="0" y="79248"/>
                </a:lnTo>
                <a:cubicBezTo>
                  <a:pt x="0" y="35480"/>
                  <a:pt x="35480" y="0"/>
                  <a:pt x="79248" y="0"/>
                </a:cubicBezTo>
                <a:close/>
              </a:path>
            </a:pathLst>
          </a:custGeom>
          <a:solidFill>
            <a:srgbClr val="EBFF72"/>
          </a:solidFill>
        </p:spPr>
      </p:sp>
      <p:sp>
        <p:nvSpPr>
          <p:cNvPr id="20" name="Rectángulo 19"/>
          <p:cNvSpPr/>
          <p:nvPr/>
        </p:nvSpPr>
        <p:spPr>
          <a:xfrm>
            <a:off x="1200149" y="475056"/>
            <a:ext cx="16164777" cy="4031873"/>
          </a:xfrm>
          <a:prstGeom prst="rect">
            <a:avLst/>
          </a:prstGeom>
        </p:spPr>
        <p:txBody>
          <a:bodyPr wrap="square">
            <a:spAutoFit/>
          </a:bodyPr>
          <a:lstStyle/>
          <a:p>
            <a:pPr>
              <a:defRPr/>
            </a:pPr>
            <a:r>
              <a:rPr lang="en-US" sz="3200" smtClean="0"/>
              <a:t>New </a:t>
            </a:r>
            <a:r>
              <a:rPr lang="en-US" sz="3200" dirty="0"/>
              <a:t>Recycling Policy</a:t>
            </a:r>
          </a:p>
          <a:p>
            <a:pPr algn="just">
              <a:defRPr/>
            </a:pPr>
            <a:r>
              <a:rPr lang="en-US" sz="3200" dirty="0"/>
              <a:t>The city council has introduced a new recycling policy to reduce waste and improve environmental sustainability. Starting next month, residents must separate their recyclables into three categories: paper, plastic, and glass. Collection will occur every Thursday, and residents are required to use the provided color-coded bins. This initiative aims to increase recycling rates and decrease the amount of waste sent to landfills. The council encourages residents to check the official website for more information on proper sorting methods and collection schedules</a:t>
            </a:r>
            <a:r>
              <a:rPr lang="en-US" sz="3200" dirty="0" smtClean="0"/>
              <a:t>.   </a:t>
            </a:r>
          </a:p>
          <a:p>
            <a:pPr algn="just">
              <a:defRPr/>
            </a:pPr>
            <a:r>
              <a:rPr lang="en-US" sz="3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3200"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endParaRPr lang="en-US" sz="3200" dirty="0"/>
          </a:p>
        </p:txBody>
      </p:sp>
      <p:sp>
        <p:nvSpPr>
          <p:cNvPr id="21" name="Rectángulo 20"/>
          <p:cNvSpPr/>
          <p:nvPr/>
        </p:nvSpPr>
        <p:spPr>
          <a:xfrm>
            <a:off x="1200149" y="5068863"/>
            <a:ext cx="5810251" cy="584775"/>
          </a:xfrm>
          <a:prstGeom prst="rect">
            <a:avLst/>
          </a:prstGeom>
        </p:spPr>
        <p:txBody>
          <a:bodyPr wrap="square">
            <a:spAutoFit/>
          </a:bodyPr>
          <a:lstStyle/>
          <a:p>
            <a:pPr>
              <a:defRPr/>
            </a:pPr>
            <a:r>
              <a:rPr lang="en-US" sz="3200" dirty="0"/>
              <a:t>The new recycling policy requires:</a:t>
            </a:r>
          </a:p>
        </p:txBody>
      </p:sp>
      <p:sp>
        <p:nvSpPr>
          <p:cNvPr id="22" name="Rectángulo 21"/>
          <p:cNvSpPr/>
          <p:nvPr/>
        </p:nvSpPr>
        <p:spPr>
          <a:xfrm>
            <a:off x="1200149" y="6425447"/>
            <a:ext cx="9144000" cy="1865126"/>
          </a:xfrm>
          <a:prstGeom prst="rect">
            <a:avLst/>
          </a:prstGeom>
        </p:spPr>
        <p:txBody>
          <a:bodyPr>
            <a:spAutoFit/>
          </a:bodyPr>
          <a:lstStyle/>
          <a:p>
            <a:pPr lvl="0">
              <a:lnSpc>
                <a:spcPct val="90000"/>
              </a:lnSpc>
              <a:spcBef>
                <a:spcPts val="1000"/>
              </a:spcBef>
              <a:defRPr/>
            </a:pPr>
            <a:r>
              <a:rPr lang="en-US" sz="3200" kern="0" dirty="0">
                <a:solidFill>
                  <a:prstClr val="black"/>
                </a:solidFill>
                <a:cs typeface="Arial"/>
              </a:rPr>
              <a:t>A) Recycling collection every </a:t>
            </a:r>
            <a:r>
              <a:rPr lang="en-US" sz="3200" kern="0" dirty="0" smtClean="0">
                <a:solidFill>
                  <a:prstClr val="black"/>
                </a:solidFill>
                <a:cs typeface="Arial"/>
              </a:rPr>
              <a:t>Friday.</a:t>
            </a:r>
            <a:r>
              <a:rPr lang="en-US" sz="3200" kern="0" dirty="0">
                <a:solidFill>
                  <a:prstClr val="black"/>
                </a:solidFill>
                <a:cs typeface="Arial"/>
              </a:rPr>
              <a:t/>
            </a:r>
            <a:br>
              <a:rPr lang="en-US" sz="3200" kern="0" dirty="0">
                <a:solidFill>
                  <a:prstClr val="black"/>
                </a:solidFill>
                <a:cs typeface="Arial"/>
              </a:rPr>
            </a:br>
            <a:r>
              <a:rPr lang="en-US" sz="3200" kern="0" dirty="0">
                <a:solidFill>
                  <a:prstClr val="black"/>
                </a:solidFill>
                <a:cs typeface="Arial"/>
              </a:rPr>
              <a:t>B) Using bins for three </a:t>
            </a:r>
            <a:r>
              <a:rPr lang="en-US" sz="3200" kern="0" dirty="0" smtClean="0">
                <a:solidFill>
                  <a:prstClr val="black"/>
                </a:solidFill>
                <a:cs typeface="Arial"/>
              </a:rPr>
              <a:t>categories.</a:t>
            </a:r>
            <a:r>
              <a:rPr lang="en-US" sz="3200" kern="0" dirty="0">
                <a:solidFill>
                  <a:prstClr val="black"/>
                </a:solidFill>
                <a:cs typeface="Arial"/>
              </a:rPr>
              <a:t/>
            </a:r>
            <a:br>
              <a:rPr lang="en-US" sz="3200" kern="0" dirty="0">
                <a:solidFill>
                  <a:prstClr val="black"/>
                </a:solidFill>
                <a:cs typeface="Arial"/>
              </a:rPr>
            </a:br>
            <a:r>
              <a:rPr lang="en-US" sz="3200" kern="0" dirty="0">
                <a:solidFill>
                  <a:prstClr val="black"/>
                </a:solidFill>
                <a:cs typeface="Arial"/>
              </a:rPr>
              <a:t>C) Decreasing recycling </a:t>
            </a:r>
            <a:r>
              <a:rPr lang="en-US" sz="3200" kern="0" dirty="0" smtClean="0">
                <a:solidFill>
                  <a:prstClr val="black"/>
                </a:solidFill>
                <a:cs typeface="Arial"/>
              </a:rPr>
              <a:t>rates.</a:t>
            </a:r>
            <a:r>
              <a:rPr lang="en-US" sz="3200" kern="0" dirty="0">
                <a:solidFill>
                  <a:prstClr val="black"/>
                </a:solidFill>
                <a:cs typeface="Arial"/>
              </a:rPr>
              <a:t/>
            </a:r>
            <a:br>
              <a:rPr lang="en-US" sz="3200" kern="0" dirty="0">
                <a:solidFill>
                  <a:prstClr val="black"/>
                </a:solidFill>
                <a:cs typeface="Arial"/>
              </a:rPr>
            </a:br>
            <a:r>
              <a:rPr lang="en-US" sz="3200" kern="0" dirty="0">
                <a:solidFill>
                  <a:prstClr val="black"/>
                </a:solidFill>
                <a:cs typeface="Arial"/>
              </a:rPr>
              <a:t>D) Mixing recyclables </a:t>
            </a:r>
            <a:r>
              <a:rPr lang="en-US" sz="3200" kern="0" dirty="0" smtClean="0">
                <a:solidFill>
                  <a:prstClr val="black"/>
                </a:solidFill>
                <a:cs typeface="Arial"/>
              </a:rPr>
              <a:t>together.</a:t>
            </a:r>
            <a:endParaRPr lang="en-US" sz="3200" kern="0" dirty="0">
              <a:solidFill>
                <a:prstClr val="black"/>
              </a:solidFill>
              <a:cs typeface="Arial"/>
            </a:endParaRPr>
          </a:p>
        </p:txBody>
      </p:sp>
      <p:sp>
        <p:nvSpPr>
          <p:cNvPr id="23" name="Rectángulo 22"/>
          <p:cNvSpPr/>
          <p:nvPr/>
        </p:nvSpPr>
        <p:spPr>
          <a:xfrm>
            <a:off x="4453646" y="9322714"/>
            <a:ext cx="7075655" cy="535531"/>
          </a:xfrm>
          <a:prstGeom prst="rect">
            <a:avLst/>
          </a:prstGeom>
        </p:spPr>
        <p:txBody>
          <a:bodyPr wrap="square">
            <a:spAutoFit/>
          </a:bodyPr>
          <a:lstStyle/>
          <a:p>
            <a:pPr marL="228600" lvl="0" indent="-228600">
              <a:lnSpc>
                <a:spcPct val="90000"/>
              </a:lnSpc>
              <a:spcBef>
                <a:spcPts val="1000"/>
              </a:spcBef>
              <a:buFont typeface="Arial"/>
              <a:buChar char="•"/>
              <a:defRPr/>
            </a:pPr>
            <a:r>
              <a:rPr lang="en-US" sz="3200" b="1" kern="0" dirty="0">
                <a:solidFill>
                  <a:prstClr val="black"/>
                </a:solidFill>
                <a:cs typeface="Arial"/>
              </a:rPr>
              <a:t>Key:</a:t>
            </a:r>
            <a:r>
              <a:rPr lang="en-US" sz="3200" kern="0" dirty="0">
                <a:solidFill>
                  <a:prstClr val="black"/>
                </a:solidFill>
                <a:cs typeface="Arial"/>
              </a:rPr>
              <a:t> B) Using bins for three </a:t>
            </a:r>
            <a:r>
              <a:rPr lang="en-US" sz="3200" kern="0" dirty="0" smtClean="0">
                <a:solidFill>
                  <a:prstClr val="black"/>
                </a:solidFill>
                <a:cs typeface="Arial"/>
              </a:rPr>
              <a:t>categories.</a:t>
            </a:r>
            <a:endParaRPr lang="en-US" sz="3200" kern="0" dirty="0">
              <a:solidFill>
                <a:prstClr val="black"/>
              </a:solidFill>
              <a:cs typeface="Arial"/>
            </a:endParaRPr>
          </a:p>
        </p:txBody>
      </p:sp>
      <p:sp>
        <p:nvSpPr>
          <p:cNvPr id="16" name="Freeform 14"/>
          <p:cNvSpPr/>
          <p:nvPr/>
        </p:nvSpPr>
        <p:spPr>
          <a:xfrm flipH="1">
            <a:off x="16306800" y="8724900"/>
            <a:ext cx="1981200" cy="1562100"/>
          </a:xfrm>
          <a:custGeom>
            <a:avLst/>
            <a:gdLst/>
            <a:ahLst/>
            <a:cxnLst/>
            <a:rect l="l" t="t" r="r" b="b"/>
            <a:pathLst>
              <a:path w="4217368" h="3743226">
                <a:moveTo>
                  <a:pt x="0" y="0"/>
                </a:moveTo>
                <a:lnTo>
                  <a:pt x="4217368" y="0"/>
                </a:lnTo>
                <a:lnTo>
                  <a:pt x="4217368" y="3743226"/>
                </a:lnTo>
                <a:lnTo>
                  <a:pt x="0" y="3743226"/>
                </a:lnTo>
                <a:lnTo>
                  <a:pt x="0" y="0"/>
                </a:lnTo>
                <a:close/>
              </a:path>
            </a:pathLst>
          </a:custGeom>
          <a:blipFill>
            <a:blip r:embed="rId6"/>
            <a:stretch>
              <a:fillRect/>
            </a:stretch>
          </a:blipFill>
        </p:spPr>
      </p:sp>
      <p:pic>
        <p:nvPicPr>
          <p:cNvPr id="11" name="Imagen 10"/>
          <p:cNvPicPr>
            <a:picLocks noChangeAspect="1"/>
          </p:cNvPicPr>
          <p:nvPr/>
        </p:nvPicPr>
        <p:blipFill>
          <a:blip r:embed="rId7"/>
          <a:stretch>
            <a:fillRect/>
          </a:stretch>
        </p:blipFill>
        <p:spPr>
          <a:xfrm>
            <a:off x="16872508" y="3962250"/>
            <a:ext cx="984835" cy="1006401"/>
          </a:xfrm>
          <a:prstGeom prst="rect">
            <a:avLst/>
          </a:prstGeom>
        </p:spPr>
      </p:pic>
      <p:pic>
        <p:nvPicPr>
          <p:cNvPr id="12" name="Imagen 11"/>
          <p:cNvPicPr>
            <a:picLocks noChangeAspect="1"/>
          </p:cNvPicPr>
          <p:nvPr/>
        </p:nvPicPr>
        <p:blipFill>
          <a:blip r:embed="rId7"/>
          <a:stretch>
            <a:fillRect/>
          </a:stretch>
        </p:blipFill>
        <p:spPr>
          <a:xfrm>
            <a:off x="10164663" y="8148058"/>
            <a:ext cx="835224" cy="853514"/>
          </a:xfrm>
          <a:prstGeom prst="rect">
            <a:avLst/>
          </a:prstGeom>
        </p:spPr>
      </p:pic>
    </p:spTree>
    <p:extLst>
      <p:ext uri="{BB962C8B-B14F-4D97-AF65-F5344CB8AC3E}">
        <p14:creationId xmlns:p14="http://schemas.microsoft.com/office/powerpoint/2010/main" val="402818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1625</Words>
  <Application>Microsoft Office PowerPoint</Application>
  <PresentationFormat>Personalizado</PresentationFormat>
  <Paragraphs>214</Paragraphs>
  <Slides>22</Slides>
  <Notes>1</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22</vt:i4>
      </vt:variant>
    </vt:vector>
  </HeadingPairs>
  <TitlesOfParts>
    <vt:vector size="36" baseType="lpstr">
      <vt:lpstr>Open Sans Bold</vt:lpstr>
      <vt:lpstr>Helvetica World Bold</vt:lpstr>
      <vt:lpstr>Helvetica World Bold Italics</vt:lpstr>
      <vt:lpstr>Courier Prime Bold</vt:lpstr>
      <vt:lpstr>Wingdings</vt:lpstr>
      <vt:lpstr>Frank Ruhl Hofshi</vt:lpstr>
      <vt:lpstr>Open Sauce</vt:lpstr>
      <vt:lpstr>Calibri</vt:lpstr>
      <vt:lpstr>Courier Prime</vt:lpstr>
      <vt:lpstr>Century Gothic</vt:lpstr>
      <vt:lpstr>Arial</vt:lpstr>
      <vt:lpstr>Times New Roman</vt:lpstr>
      <vt:lpstr>Helvetica World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la inteligencia artificial y por qué nos interesa</dc:title>
  <dc:creator>Marisa Alía</dc:creator>
  <cp:lastModifiedBy>Cuenta Microsoft</cp:lastModifiedBy>
  <cp:revision>236</cp:revision>
  <dcterms:created xsi:type="dcterms:W3CDTF">2006-08-16T00:00:00Z</dcterms:created>
  <dcterms:modified xsi:type="dcterms:W3CDTF">2024-10-16T18:57:05Z</dcterms:modified>
  <dc:identifier>DAGQipPy2pg</dc:identifier>
</cp:coreProperties>
</file>