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 id="2147483674"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6858000" cx="12601575"/>
  <p:notesSz cx="6797675" cy="9925050"/>
  <p:embeddedFontLst>
    <p:embeddedFont>
      <p:font typeface="Garamond"/>
      <p:regular r:id="rId39"/>
      <p:bold r:id="rId40"/>
      <p:italic r:id="rId41"/>
      <p:boldItalic r:id="rId42"/>
    </p:embeddedFont>
    <p:embeddedFont>
      <p:font typeface="Quattrocento Sans"/>
      <p:regular r:id="rId43"/>
      <p:bold r:id="rId44"/>
      <p:italic r:id="rId45"/>
      <p:boldItalic r:id="rId46"/>
    </p:embeddedFont>
    <p:embeddedFont>
      <p:font typeface="Arial Black"/>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969">
          <p15:clr>
            <a:srgbClr val="A4A3A4"/>
          </p15:clr>
        </p15:guide>
      </p15:sldGuideLst>
    </p:ext>
    <p:ext uri="{2D200454-40CA-4A62-9FC3-DE9A4176ACB9}">
      <p15:notesGuideLst>
        <p15:guide id="1" orient="horz" pos="3126">
          <p15:clr>
            <a:srgbClr val="A4A3A4"/>
          </p15:clr>
        </p15:guide>
        <p15:guide id="2" pos="2140">
          <p15:clr>
            <a:srgbClr val="A4A3A4"/>
          </p15:clr>
        </p15:guide>
      </p15:notesGuideLst>
    </p:ext>
    <p:ext uri="GoogleSlidesCustomDataVersion2">
      <go:slidesCustomData xmlns:go="http://customooxmlschemas.google.com/" r:id="rId48" roundtripDataSignature="AMtx7mgthpmgQJQr7GVf5mo7N8bGE0Bo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969"/>
      </p:guideLst>
    </p:cSldViewPr>
  </p:slideViewPr>
  <p:notesViewPr>
    <p:cSldViewPr snapToGrid="0">
      <p:cViewPr varScale="1">
        <p:scale>
          <a:sx n="100" d="100"/>
          <a:sy n="100" d="100"/>
        </p:scale>
        <p:origin x="0" y="0"/>
      </p:cViewPr>
      <p:guideLst>
        <p:guide pos="3126" orient="horz"/>
        <p:guide pos="214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Garamond-bold.fntdata"/><Relationship Id="rId20" Type="http://schemas.openxmlformats.org/officeDocument/2006/relationships/slide" Target="slides/slide12.xml"/><Relationship Id="rId42" Type="http://schemas.openxmlformats.org/officeDocument/2006/relationships/font" Target="fonts/Garamond-boldItalic.fntdata"/><Relationship Id="rId41" Type="http://schemas.openxmlformats.org/officeDocument/2006/relationships/font" Target="fonts/Garamond-italic.fntdata"/><Relationship Id="rId22" Type="http://schemas.openxmlformats.org/officeDocument/2006/relationships/slide" Target="slides/slide14.xml"/><Relationship Id="rId44" Type="http://schemas.openxmlformats.org/officeDocument/2006/relationships/font" Target="fonts/QuattrocentoSans-bold.fntdata"/><Relationship Id="rId21" Type="http://schemas.openxmlformats.org/officeDocument/2006/relationships/slide" Target="slides/slide13.xml"/><Relationship Id="rId43" Type="http://schemas.openxmlformats.org/officeDocument/2006/relationships/font" Target="fonts/QuattrocentoSans-regular.fntdata"/><Relationship Id="rId24" Type="http://schemas.openxmlformats.org/officeDocument/2006/relationships/slide" Target="slides/slide16.xml"/><Relationship Id="rId46" Type="http://schemas.openxmlformats.org/officeDocument/2006/relationships/font" Target="fonts/QuattrocentoSans-boldItalic.fntdata"/><Relationship Id="rId23" Type="http://schemas.openxmlformats.org/officeDocument/2006/relationships/slide" Target="slides/slide15.xml"/><Relationship Id="rId45" Type="http://schemas.openxmlformats.org/officeDocument/2006/relationships/font" Target="fonts/QuattrocentoSans-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48" Type="http://customschemas.google.com/relationships/presentationmetadata" Target="metadata"/><Relationship Id="rId25" Type="http://schemas.openxmlformats.org/officeDocument/2006/relationships/slide" Target="slides/slide17.xml"/><Relationship Id="rId47" Type="http://schemas.openxmlformats.org/officeDocument/2006/relationships/font" Target="fonts/ArialBlack-regular.fntdata"/><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Garamond-regular.fntdata"/><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666" cy="49823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49420" y="0"/>
            <a:ext cx="2946666" cy="49823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6815"/>
            <a:ext cx="2946666" cy="49823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hr-H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obilc.org/Guidelines%20for%20Establishing%20National%20STANAG%206001%20Testing%20Teams.pdf" TargetMode="External"/><Relationship Id="rId3" Type="http://schemas.openxmlformats.org/officeDocument/2006/relationships/hyperlink" Target="https://www.natobilc.org/Self%20Assessment%20for%20National%20STANAG%206001%20Testing%20Programs.pdf" TargetMode="External"/><Relationship Id="rId4" Type="http://schemas.openxmlformats.org/officeDocument/2006/relationships/hyperlink" Target="https://www.natobilc.org/documents/LanguageTesting/Suggestions%20for%20STANAG%206001%20Tester%20Training.pdf" TargetMode="External"/><Relationship Id="rId10" Type="http://schemas.openxmlformats.org/officeDocument/2006/relationships/hyperlink" Target="https://www.natobilc.org/documents/LanguageTesting/STANAG_6001_Levels_1-3_Summary_Review_on_Receptive_Skills_Testing.pdf" TargetMode="External"/><Relationship Id="rId9" Type="http://schemas.openxmlformats.org/officeDocument/2006/relationships/hyperlink" Target="https://www.natobilc.org/documents/LanguageTesting/STANAG%206001%20Writing%20Assessment%20Criteria.pdf" TargetMode="External"/><Relationship Id="rId5" Type="http://schemas.openxmlformats.org/officeDocument/2006/relationships/hyperlink" Target="https://www.natobilc.org/documents/LanguageTesting/Item%20Review%20Checklist.pdf" TargetMode="External"/><Relationship Id="rId6" Type="http://schemas.openxmlformats.org/officeDocument/2006/relationships/hyperlink" Target="https://www.natobilc.org/documents/LanguageTesting/Overview%20of%20Listening%20Text%20Characteristics%20by%20Level.pdf" TargetMode="External"/><Relationship Id="rId7" Type="http://schemas.openxmlformats.org/officeDocument/2006/relationships/hyperlink" Target="https://www.natobilc.org/documents/LanguageTesting/Overview%20of%20Reading%20Text%20Characteristics%20by%20Level.pdf" TargetMode="External"/><Relationship Id="rId8" Type="http://schemas.openxmlformats.org/officeDocument/2006/relationships/hyperlink" Target="https://www.natobilc.org/documents/LanguageTesting/STANAG%206001%20Speaking%20Assessment%20Criteria.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notes"/>
          <p:cNvSpPr/>
          <p:nvPr>
            <p:ph idx="2" type="sldImg"/>
          </p:nvPr>
        </p:nvSpPr>
        <p:spPr>
          <a:xfrm>
            <a:off x="301625" y="15081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7" name="Google Shape;317;p1:notes"/>
          <p:cNvSpPr txBox="1"/>
          <p:nvPr>
            <p:ph idx="1" type="body"/>
          </p:nvPr>
        </p:nvSpPr>
        <p:spPr>
          <a:xfrm>
            <a:off x="680245" y="5394573"/>
            <a:ext cx="5437186" cy="328964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hr-HR"/>
              <a:t>Welcome….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hr-HR"/>
              <a:t>15th Anniversary of the STANAG 6001 Testing Workshop (75 years of NATO, 30 years of the Professional Development Seminar)</a:t>
            </a:r>
            <a:endParaRPr/>
          </a:p>
        </p:txBody>
      </p:sp>
      <p:sp>
        <p:nvSpPr>
          <p:cNvPr id="318" name="Google Shape;318;p1: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hr-H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0: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3" name="Google Shape;423;p10: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hr-HR"/>
              <a:t>The annual BILC conference promotes standardization of NATO and Partner nation teaching and testing systems by providing a forum for the exchange of information, best practices and new approaches in the field of language training at </a:t>
            </a:r>
            <a:r>
              <a:rPr b="1" lang="hr-HR"/>
              <a:t>higher levels </a:t>
            </a:r>
            <a:r>
              <a:rPr lang="hr-HR"/>
              <a:t>(stakeholders). </a:t>
            </a:r>
            <a:endParaRPr/>
          </a:p>
          <a:p>
            <a:pPr indent="-171450" lvl="0" marL="171450" rtl="0" algn="just">
              <a:spcBef>
                <a:spcPts val="360"/>
              </a:spcBef>
              <a:spcAft>
                <a:spcPts val="0"/>
              </a:spcAft>
              <a:buClr>
                <a:schemeClr val="dk1"/>
              </a:buClr>
              <a:buSzPts val="1200"/>
              <a:buFont typeface="Calibri"/>
              <a:buChar char="-"/>
            </a:pPr>
            <a:r>
              <a:rPr lang="hr-HR"/>
              <a:t>TARGET AUDIENCE: Language training managers, language department heads, testing team heads....</a:t>
            </a:r>
            <a:endParaRPr/>
          </a:p>
          <a:p>
            <a:pPr indent="0" lvl="0" marL="0" rtl="0" algn="just">
              <a:spcBef>
                <a:spcPts val="360"/>
              </a:spcBef>
              <a:spcAft>
                <a:spcPts val="0"/>
              </a:spcAft>
              <a:buNone/>
            </a:pPr>
            <a:r>
              <a:rPr lang="hr-HR"/>
              <a:t>______________________</a:t>
            </a:r>
            <a:endParaRPr/>
          </a:p>
          <a:p>
            <a:pPr indent="0" lvl="0" marL="0" rtl="0" algn="just">
              <a:spcBef>
                <a:spcPts val="360"/>
              </a:spcBef>
              <a:spcAft>
                <a:spcPts val="0"/>
              </a:spcAft>
              <a:buNone/>
            </a:pPr>
            <a:r>
              <a:rPr lang="hr-HR"/>
              <a:t>There were 19 presentations on the theme given by BILC members and two (2) given by two guest speakers, i.e. HN high ranking officials. In addition, six study groups, led by distinguished professionals took place. (Defining Language policies, Developing ESP courses – for JTAC, and Aviation) – 98 participants from 35 countries and 2 NATO entities (SHAPE and NMI)</a:t>
            </a:r>
            <a:endParaRPr/>
          </a:p>
          <a:p>
            <a:pPr indent="0" lvl="0" marL="0" rtl="0" algn="just">
              <a:spcBef>
                <a:spcPts val="360"/>
              </a:spcBef>
              <a:spcAft>
                <a:spcPts val="0"/>
              </a:spcAft>
              <a:buNone/>
            </a:pPr>
            <a:r>
              <a:t/>
            </a:r>
            <a:endParaRPr/>
          </a:p>
          <a:p>
            <a:pPr indent="0" lvl="0" marL="0" rtl="0" algn="just">
              <a:spcBef>
                <a:spcPts val="360"/>
              </a:spcBef>
              <a:spcAft>
                <a:spcPts val="0"/>
              </a:spcAft>
              <a:buNone/>
            </a:pPr>
            <a:r>
              <a:t/>
            </a:r>
            <a:endParaRPr/>
          </a:p>
          <a:p>
            <a:pPr indent="0" lvl="0" marL="0" rtl="0" algn="just">
              <a:spcBef>
                <a:spcPts val="360"/>
              </a:spcBef>
              <a:spcAft>
                <a:spcPts val="0"/>
              </a:spcAft>
              <a:buNone/>
            </a:pPr>
            <a:r>
              <a:t/>
            </a:r>
            <a:endParaRPr/>
          </a:p>
        </p:txBody>
      </p:sp>
      <p:sp>
        <p:nvSpPr>
          <p:cNvPr id="424" name="Google Shape;424;p10: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1:notes"/>
          <p:cNvSpPr/>
          <p:nvPr>
            <p:ph idx="2" type="sldImg"/>
          </p:nvPr>
        </p:nvSpPr>
        <p:spPr>
          <a:xfrm>
            <a:off x="373063" y="6445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5" name="Google Shape;435;p11:notes"/>
          <p:cNvSpPr txBox="1"/>
          <p:nvPr>
            <p:ph idx="1" type="body"/>
          </p:nvPr>
        </p:nvSpPr>
        <p:spPr>
          <a:xfrm>
            <a:off x="370967" y="4098547"/>
            <a:ext cx="6055743" cy="5613881"/>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hr-HR"/>
              <a:t>The Language Testing Seminars and the Advanced Language Testing Seminars help nations </a:t>
            </a:r>
            <a:r>
              <a:rPr b="1" lang="hr-HR" u="sng"/>
              <a:t>establish independent testing systems, train testers in test development and offer follow-up assistance</a:t>
            </a:r>
            <a:r>
              <a:rPr lang="hr-HR"/>
              <a:t>. They are focused on making STANAG 6001 language tests in each NATO and partner country comparable to each other.  Meaning that one country’s Level 3 is the same as another country’s Level 3.  </a:t>
            </a:r>
            <a:endParaRPr/>
          </a:p>
          <a:p>
            <a:pPr indent="0" lvl="0" marL="0" rtl="0" algn="just">
              <a:spcBef>
                <a:spcPts val="360"/>
              </a:spcBef>
              <a:spcAft>
                <a:spcPts val="0"/>
              </a:spcAft>
              <a:buNone/>
            </a:pPr>
            <a:r>
              <a:rPr lang="hr-HR"/>
              <a:t>Besides, there are two seminars that were developed for professional training of teachers. The Language Standards and Assessment Seminar is targeted at curriculum developers and classroom teachers who need to understand modern language assessment in regard to STANAG 6001. It deals with </a:t>
            </a:r>
            <a:r>
              <a:rPr b="1" lang="hr-HR" u="sng"/>
              <a:t>familiarizing teachers and language training managers with STANAG 6001, classroom-based assessment and the best methods for helping their students build language proficiency IAW STANAG 6001. </a:t>
            </a:r>
            <a:endParaRPr b="1" u="sng"/>
          </a:p>
          <a:p>
            <a:pPr indent="0" lvl="0" marL="0" rtl="0" algn="just">
              <a:spcBef>
                <a:spcPts val="360"/>
              </a:spcBef>
              <a:spcAft>
                <a:spcPts val="0"/>
              </a:spcAft>
              <a:buNone/>
            </a:pPr>
            <a:r>
              <a:rPr lang="hr-HR"/>
              <a:t>The English Teaching Faculty Development workshop </a:t>
            </a:r>
            <a:r>
              <a:rPr b="1" lang="hr-HR" u="sng"/>
              <a:t>addresses teaching writing and speaking to military personnel</a:t>
            </a:r>
            <a:r>
              <a:rPr lang="hr-HR"/>
              <a:t> as teachers very often (being mostly civilians) have problems defining the formats and situations in which military use their speaking and writing skills.</a:t>
            </a:r>
            <a:endParaRPr/>
          </a:p>
          <a:p>
            <a:pPr indent="0" lvl="0" marL="0" rtl="0" algn="just">
              <a:spcBef>
                <a:spcPts val="360"/>
              </a:spcBef>
              <a:spcAft>
                <a:spcPts val="0"/>
              </a:spcAft>
              <a:buNone/>
            </a:pPr>
            <a:r>
              <a:rPr lang="hr-HR"/>
              <a:t>These seminars are conducted by faculty and experts from many countries. While we offer seminars at PLTCE in Garmisch , the facilitators come from many different countries. Two additional Language school </a:t>
            </a:r>
            <a:r>
              <a:rPr b="1" lang="hr-HR" u="sng"/>
              <a:t>PTECs</a:t>
            </a:r>
            <a:r>
              <a:rPr lang="hr-HR"/>
              <a:t>, in Bulgaria and Slovenia, host iterations of the Faculty Development Workshop as well.</a:t>
            </a:r>
            <a:endParaRPr/>
          </a:p>
          <a:p>
            <a:pPr indent="0" lvl="0" marL="0" rtl="0" algn="just">
              <a:spcBef>
                <a:spcPts val="360"/>
              </a:spcBef>
              <a:spcAft>
                <a:spcPts val="0"/>
              </a:spcAft>
              <a:buNone/>
            </a:pPr>
            <a:r>
              <a:rPr b="1" lang="hr-HR" u="sng">
                <a:solidFill>
                  <a:srgbClr val="C00000"/>
                </a:solidFill>
              </a:rPr>
              <a:t>BILC EVENTS AND SEMINARS/WORKSHOPS – ready-made training opportunities, participants share their experience and present experiments and lessons-learned.</a:t>
            </a:r>
            <a:endParaRPr/>
          </a:p>
          <a:p>
            <a:pPr indent="0" lvl="0" marL="0" rtl="0" algn="just">
              <a:spcBef>
                <a:spcPts val="360"/>
              </a:spcBef>
              <a:spcAft>
                <a:spcPts val="0"/>
              </a:spcAft>
              <a:buNone/>
            </a:pPr>
            <a:r>
              <a:t/>
            </a:r>
            <a:endParaRPr/>
          </a:p>
          <a:p>
            <a:pPr indent="0" lvl="0" marL="0" rtl="0" algn="just">
              <a:spcBef>
                <a:spcPts val="360"/>
              </a:spcBef>
              <a:spcAft>
                <a:spcPts val="0"/>
              </a:spcAft>
              <a:buNone/>
            </a:pPr>
            <a:r>
              <a:t/>
            </a:r>
            <a:endParaRPr/>
          </a:p>
        </p:txBody>
      </p:sp>
      <p:sp>
        <p:nvSpPr>
          <p:cNvPr id="436" name="Google Shape;436;p11: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437" name="Google Shape;437;p11:notes"/>
          <p:cNvSpPr txBox="1"/>
          <p:nvPr>
            <p:ph idx="11" type="ftr"/>
          </p:nvPr>
        </p:nvSpPr>
        <p:spPr>
          <a:xfrm>
            <a:off x="0" y="9426815"/>
            <a:ext cx="2946666" cy="49823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rgbClr val="000000"/>
              </a:solidFill>
              <a:latin typeface="Arial"/>
              <a:ea typeface="Arial"/>
              <a:cs typeface="Arial"/>
              <a:sym typeface="Arial"/>
            </a:endParaRPr>
          </a:p>
        </p:txBody>
      </p:sp>
      <p:sp>
        <p:nvSpPr>
          <p:cNvPr id="438" name="Google Shape;438;p11:notes"/>
          <p:cNvSpPr/>
          <p:nvPr/>
        </p:nvSpPr>
        <p:spPr>
          <a:xfrm>
            <a:off x="2029086" y="4458711"/>
            <a:ext cx="4109254" cy="27686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2:notes"/>
          <p:cNvSpPr txBox="1"/>
          <p:nvPr/>
        </p:nvSpPr>
        <p:spPr>
          <a:xfrm>
            <a:off x="3851010" y="9426814"/>
            <a:ext cx="2945076" cy="496649"/>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45" name="Google Shape;445;p12: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6" name="Google Shape;446;p12:notes"/>
          <p:cNvSpPr txBox="1"/>
          <p:nvPr>
            <p:ph idx="1" type="body"/>
          </p:nvPr>
        </p:nvSpPr>
        <p:spPr>
          <a:xfrm>
            <a:off x="298874" y="4818578"/>
            <a:ext cx="6199927" cy="453432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hr-HR" sz="1400">
                <a:solidFill>
                  <a:srgbClr val="C00000"/>
                </a:solidFill>
              </a:rPr>
              <a:t>BILC’s assistance to nations is at the forefront of the standardization efforts.  </a:t>
            </a:r>
            <a:endParaRPr b="1" sz="1400">
              <a:solidFill>
                <a:srgbClr val="C00000"/>
              </a:solidFill>
            </a:endParaRPr>
          </a:p>
          <a:p>
            <a:pPr indent="0" lvl="0" marL="0" rtl="0" algn="l">
              <a:lnSpc>
                <a:spcPct val="80000"/>
              </a:lnSpc>
              <a:spcBef>
                <a:spcPts val="420"/>
              </a:spcBef>
              <a:spcAft>
                <a:spcPts val="0"/>
              </a:spcAft>
              <a:buNone/>
            </a:pPr>
            <a:r>
              <a:rPr lang="hr-HR" sz="1400"/>
              <a:t>It assists nations in their attempt to reach a standard and interpretations of standards, as well as to enhance and reinforce language teaching and testing methods.</a:t>
            </a:r>
            <a:endParaRPr/>
          </a:p>
          <a:p>
            <a:pPr indent="0" lvl="0" marL="0" rtl="0" algn="just">
              <a:spcBef>
                <a:spcPts val="420"/>
              </a:spcBef>
              <a:spcAft>
                <a:spcPts val="0"/>
              </a:spcAft>
              <a:buNone/>
            </a:pPr>
            <a:r>
              <a:rPr lang="hr-HR" sz="1400"/>
              <a:t>Most NATO and partner nations have relatively large communities of teachers who teach languages at different levels in various military institutions and often need more professional training. Following recommendations from several scoping and advisory visits, BILC started to provide in-country tailor-made faculty development workshops, which help nations to develop and consolidate their language training systems.</a:t>
            </a:r>
            <a:endParaRPr sz="1400"/>
          </a:p>
          <a:p>
            <a:pPr indent="0" lvl="0" marL="0" rtl="0" algn="just">
              <a:spcBef>
                <a:spcPts val="420"/>
              </a:spcBef>
              <a:spcAft>
                <a:spcPts val="0"/>
              </a:spcAft>
              <a:buNone/>
            </a:pPr>
            <a:r>
              <a:rPr lang="hr-HR" sz="1400"/>
              <a:t>The visits and workshops are conducted at a nation’s request. Small teams of experts are formed and led by members of the BILC Secretariat and supported by SHAPE, DEEP, the George Marshall Center, and/or Partner Language Training Center Europe (PLTCE). </a:t>
            </a:r>
            <a:endParaRPr sz="1400"/>
          </a:p>
          <a:p>
            <a:pPr indent="0" lvl="0" marL="0" rtl="0" algn="just">
              <a:spcBef>
                <a:spcPts val="420"/>
              </a:spcBef>
              <a:spcAft>
                <a:spcPts val="0"/>
              </a:spcAft>
              <a:buNone/>
            </a:pPr>
            <a:r>
              <a:rPr lang="hr-HR" sz="1400"/>
              <a:t>For the past two years most of these activities have been carried out under the DEEP umbrella since BILC has actively been supporting DEEP in its efforts to assist military educational systems build efficient language training and testing systems.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3: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9" name="Google Shape;459;p13: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13: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4: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0" name="Google Shape;470;p14: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14: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5: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10" name="Google Shape;510;p15: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1" name="Google Shape;511;p15: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6: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16:notes"/>
          <p:cNvSpPr txBox="1"/>
          <p:nvPr>
            <p:ph idx="1" type="body"/>
          </p:nvPr>
        </p:nvSpPr>
        <p:spPr>
          <a:xfrm>
            <a:off x="446509" y="4776084"/>
            <a:ext cx="5670922"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hr-HR"/>
              <a:t>The BILC Shared Item Bank project was launched in the beginning of 2020 and the working group is comprised of language assessment experts from seven countries: Canada, Croatia, Estonia, Latvia, Romania, Slovakia, and Slovenia. The main goal of this project is to create a bank of reading and listening anchor items for STANAG Levels 1, 2 and 3 in order to ensure that all nations using the STANAG 6001 Language Proficiency scale are normed in their interpretation and application of the standard, and that their items and tests are at the intended STANAG level. Testers from NATO and partner nations will be able to choose items from the item bank and include them in their own national reading and listening tests to serve as anchor items.  </a:t>
            </a:r>
            <a:endParaRPr/>
          </a:p>
          <a:p>
            <a:pPr indent="0" lvl="0" marL="0" rtl="0" algn="just">
              <a:spcBef>
                <a:spcPts val="360"/>
              </a:spcBef>
              <a:spcAft>
                <a:spcPts val="0"/>
              </a:spcAft>
              <a:buNone/>
            </a:pPr>
            <a:r>
              <a:rPr lang="hr-HR"/>
              <a:t>So far, reading items have already been trialled out on over one thousand people and statistical analyses have been conducted, as well as final items selected. These items are now ready for use.  Six sample items can be viewed on the BILC website. The working group (WG) produced guidelines on the use of the items, as well as a written report on how they were developed. In addition, a non-disclosure document will be sent to interested nations. </a:t>
            </a:r>
            <a:endParaRPr/>
          </a:p>
          <a:p>
            <a:pPr indent="0" lvl="0" marL="0" rtl="0" algn="just">
              <a:spcBef>
                <a:spcPts val="360"/>
              </a:spcBef>
              <a:spcAft>
                <a:spcPts val="0"/>
              </a:spcAft>
              <a:buNone/>
            </a:pPr>
            <a:r>
              <a:rPr lang="hr-HR"/>
              <a:t>Listening items are currently being developed. They will be pre-tested and the working group will request assistance from nations.</a:t>
            </a:r>
            <a:endParaRPr/>
          </a:p>
          <a:p>
            <a:pPr indent="0" lvl="0" marL="0" rtl="0" algn="l">
              <a:spcBef>
                <a:spcPts val="360"/>
              </a:spcBef>
              <a:spcAft>
                <a:spcPts val="0"/>
              </a:spcAft>
              <a:buNone/>
            </a:pPr>
            <a:r>
              <a:t/>
            </a:r>
            <a:endParaRPr/>
          </a:p>
        </p:txBody>
      </p:sp>
      <p:sp>
        <p:nvSpPr>
          <p:cNvPr id="518" name="Google Shape;518;p16: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7: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7: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540" name="Google Shape;540;p17: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8:notes"/>
          <p:cNvSpPr txBox="1"/>
          <p:nvPr>
            <p:ph idx="1" type="body"/>
          </p:nvPr>
        </p:nvSpPr>
        <p:spPr>
          <a:xfrm>
            <a:off x="680245" y="4776084"/>
            <a:ext cx="5437186" cy="39081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2" name="Google Shape;552;p18: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9:notes"/>
          <p:cNvSpPr txBox="1"/>
          <p:nvPr>
            <p:ph idx="1" type="body"/>
          </p:nvPr>
        </p:nvSpPr>
        <p:spPr>
          <a:xfrm>
            <a:off x="680245" y="4776084"/>
            <a:ext cx="5437186" cy="39081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9" name="Google Shape;559;p19: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notes"/>
          <p:cNvSpPr/>
          <p:nvPr>
            <p:ph idx="2" type="sldImg"/>
          </p:nvPr>
        </p:nvSpPr>
        <p:spPr>
          <a:xfrm>
            <a:off x="374650" y="1292225"/>
            <a:ext cx="6154738"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8" name="Google Shape;328;p2:notes"/>
          <p:cNvSpPr txBox="1"/>
          <p:nvPr>
            <p:ph idx="1" type="body"/>
          </p:nvPr>
        </p:nvSpPr>
        <p:spPr>
          <a:xfrm>
            <a:off x="374501" y="4674493"/>
            <a:ext cx="5860202" cy="4790711"/>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hr-HR" sz="1400"/>
              <a:t>BILC has been </a:t>
            </a:r>
            <a:r>
              <a:rPr b="1" lang="hr-HR" sz="1400" u="sng"/>
              <a:t>NATO’s advisory body </a:t>
            </a:r>
            <a:r>
              <a:rPr lang="hr-HR" sz="1400"/>
              <a:t>since 1966, and its involvement is integral to the implementation of strategic planning in NATO.</a:t>
            </a:r>
            <a:endParaRPr sz="1400"/>
          </a:p>
          <a:p>
            <a:pPr indent="0" lvl="0" marL="0" rtl="0" algn="just">
              <a:spcBef>
                <a:spcPts val="420"/>
              </a:spcBef>
              <a:spcAft>
                <a:spcPts val="0"/>
              </a:spcAft>
              <a:buNone/>
            </a:pPr>
            <a:r>
              <a:rPr lang="hr-HR" sz="1400"/>
              <a:t>BILC is </a:t>
            </a:r>
            <a:r>
              <a:rPr b="1" lang="hr-HR" sz="1400" u="sng"/>
              <a:t> the custodian of STANAG 6001 (Edition 5, vr.2)</a:t>
            </a:r>
            <a:endParaRPr sz="1400"/>
          </a:p>
          <a:p>
            <a:pPr indent="0" lvl="0" marL="0" rtl="0" algn="just">
              <a:spcBef>
                <a:spcPts val="420"/>
              </a:spcBef>
              <a:spcAft>
                <a:spcPts val="0"/>
              </a:spcAft>
              <a:buNone/>
            </a:pPr>
            <a:r>
              <a:rPr lang="hr-HR" sz="1400"/>
              <a:t>As the statement captures, </a:t>
            </a:r>
            <a:r>
              <a:rPr b="1" lang="hr-HR" sz="1400" u="sng"/>
              <a:t>our primary mission </a:t>
            </a:r>
            <a:r>
              <a:rPr lang="hr-HR" sz="1400"/>
              <a:t>is to promote interoperability among NATO and partner nations  through standardization of training and testing practices.  Our goal is to foster the exchange of knowledge and best practices.</a:t>
            </a:r>
            <a:endParaRPr sz="1400"/>
          </a:p>
          <a:p>
            <a:pPr indent="0" lvl="0" marL="0" marR="0" rtl="0" algn="l">
              <a:lnSpc>
                <a:spcPct val="100000"/>
              </a:lnSpc>
              <a:spcBef>
                <a:spcPts val="420"/>
              </a:spcBef>
              <a:spcAft>
                <a:spcPts val="0"/>
              </a:spcAft>
              <a:buClr>
                <a:schemeClr val="dk1"/>
              </a:buClr>
              <a:buSzPts val="1400"/>
              <a:buFont typeface="Calibri"/>
              <a:buNone/>
            </a:pPr>
            <a:r>
              <a:t/>
            </a:r>
            <a:endParaRPr sz="1400"/>
          </a:p>
          <a:p>
            <a:pPr indent="0" lvl="0" marL="0" rtl="0" algn="l">
              <a:spcBef>
                <a:spcPts val="420"/>
              </a:spcBef>
              <a:spcAft>
                <a:spcPts val="0"/>
              </a:spcAft>
              <a:buNone/>
            </a:pPr>
            <a:r>
              <a:t/>
            </a:r>
            <a:endParaRPr sz="1400" u="sng"/>
          </a:p>
        </p:txBody>
      </p:sp>
      <p:sp>
        <p:nvSpPr>
          <p:cNvPr id="329" name="Google Shape;329;p2:notes"/>
          <p:cNvSpPr txBox="1"/>
          <p:nvPr>
            <p:ph idx="11" type="ftr"/>
          </p:nvPr>
        </p:nvSpPr>
        <p:spPr>
          <a:xfrm>
            <a:off x="0" y="9426815"/>
            <a:ext cx="2946666" cy="49823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rgbClr val="000000"/>
              </a:solidFill>
              <a:latin typeface="Arial"/>
              <a:ea typeface="Arial"/>
              <a:cs typeface="Arial"/>
              <a:sym typeface="Arial"/>
            </a:endParaRPr>
          </a:p>
        </p:txBody>
      </p:sp>
      <p:sp>
        <p:nvSpPr>
          <p:cNvPr id="330" name="Google Shape;330;p2: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0: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0: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20: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1: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6" name="Google Shape;586;p21:notes"/>
          <p:cNvSpPr txBox="1"/>
          <p:nvPr>
            <p:ph idx="1" type="body"/>
          </p:nvPr>
        </p:nvSpPr>
        <p:spPr>
          <a:xfrm>
            <a:off x="374502" y="4674494"/>
            <a:ext cx="6055743"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hr-HR"/>
              <a:t>BILC, as STANAG 6001 custodian, is expected to review the standard periodically.  This is expected by the NSO, however, BILC has not reviewed the content of STANAG 6001 in approximately two decades. </a:t>
            </a:r>
            <a:endParaRPr/>
          </a:p>
          <a:p>
            <a:pPr indent="0" lvl="0" marL="0" rtl="0" algn="just">
              <a:spcBef>
                <a:spcPts val="360"/>
              </a:spcBef>
              <a:spcAft>
                <a:spcPts val="0"/>
              </a:spcAft>
              <a:buNone/>
            </a:pPr>
            <a:r>
              <a:t/>
            </a:r>
            <a:endParaRPr/>
          </a:p>
          <a:p>
            <a:pPr indent="0" lvl="0" marL="0" rtl="0" algn="just">
              <a:spcBef>
                <a:spcPts val="360"/>
              </a:spcBef>
              <a:spcAft>
                <a:spcPts val="0"/>
              </a:spcAft>
              <a:buNone/>
            </a:pPr>
            <a:r>
              <a:rPr lang="hr-HR"/>
              <a:t>At the 2022 BILC Professional Development Seminar in Utah, the French delegate presented on the inconsistencies of the French translation of the STANAG 6001, highlighting some translation flaws, and the fact that the French version did not reflect current socio-cultural norms of the French language. </a:t>
            </a:r>
            <a:endParaRPr/>
          </a:p>
          <a:p>
            <a:pPr indent="0" lvl="0" marL="0" rtl="0" algn="just">
              <a:spcBef>
                <a:spcPts val="360"/>
              </a:spcBef>
              <a:spcAft>
                <a:spcPts val="0"/>
              </a:spcAft>
              <a:buNone/>
            </a:pPr>
            <a:r>
              <a:t/>
            </a:r>
            <a:endParaRPr/>
          </a:p>
          <a:p>
            <a:pPr indent="0" lvl="0" marL="0" rtl="0" algn="just">
              <a:spcBef>
                <a:spcPts val="360"/>
              </a:spcBef>
              <a:spcAft>
                <a:spcPts val="0"/>
              </a:spcAft>
              <a:buNone/>
            </a:pPr>
            <a:r>
              <a:rPr lang="hr-HR" sz="1200"/>
              <a:t>BILC community members have commented frequently that the time has come to modernize the STANAG, </a:t>
            </a:r>
            <a:r>
              <a:rPr lang="hr-HR"/>
              <a:t>the concept of the native speaker as the reference has been criticized in recent literature and removed from some other well-known scales, such as the ILR, </a:t>
            </a:r>
            <a:r>
              <a:rPr lang="hr-HR" sz="1200"/>
              <a:t>to address the multinational context of language use, and to add general defense and NATO examples and context; </a:t>
            </a:r>
            <a:endParaRPr/>
          </a:p>
          <a:p>
            <a:pPr indent="0" lvl="0" marL="0" rtl="0" algn="just">
              <a:spcBef>
                <a:spcPts val="360"/>
              </a:spcBef>
              <a:spcAft>
                <a:spcPts val="0"/>
              </a:spcAft>
              <a:buNone/>
            </a:pPr>
            <a:r>
              <a:t/>
            </a:r>
            <a:endParaRPr/>
          </a:p>
          <a:p>
            <a:pPr indent="0" lvl="0" marL="0" rtl="0" algn="just">
              <a:spcBef>
                <a:spcPts val="360"/>
              </a:spcBef>
              <a:spcAft>
                <a:spcPts val="0"/>
              </a:spcAft>
              <a:buNone/>
            </a:pPr>
            <a:r>
              <a:rPr lang="hr-HR"/>
              <a:t>Members have also requested an update to contexts as some are deemed obsolete and others have emerged. </a:t>
            </a:r>
            <a:endParaRPr/>
          </a:p>
          <a:p>
            <a:pPr indent="0" lvl="0" marL="0" rtl="0" algn="just">
              <a:spcBef>
                <a:spcPts val="360"/>
              </a:spcBef>
              <a:spcAft>
                <a:spcPts val="0"/>
              </a:spcAft>
              <a:buNone/>
            </a:pPr>
            <a:r>
              <a:t/>
            </a:r>
            <a:endParaRPr/>
          </a:p>
          <a:p>
            <a:pPr indent="0" lvl="0" marL="0" rtl="0" algn="just">
              <a:spcBef>
                <a:spcPts val="360"/>
              </a:spcBef>
              <a:spcAft>
                <a:spcPts val="0"/>
              </a:spcAft>
              <a:buNone/>
            </a:pPr>
            <a:r>
              <a:rPr lang="hr-HR"/>
              <a:t>Therefore, the secretariat formed a Focus Group, comprised of several members of the secretariat, and members from Estonia, France, the Netherlands, and Norway, with the purpose of assessing the extent of the review and proposing the way-ahead. </a:t>
            </a:r>
            <a:endParaRPr/>
          </a:p>
          <a:p>
            <a:pPr indent="0" lvl="0" marL="0" rtl="0" algn="just">
              <a:spcBef>
                <a:spcPts val="360"/>
              </a:spcBef>
              <a:spcAft>
                <a:spcPts val="0"/>
              </a:spcAft>
              <a:buNone/>
            </a:pPr>
            <a:r>
              <a:t/>
            </a:r>
            <a:endParaRPr/>
          </a:p>
          <a:p>
            <a:pPr indent="0" lvl="0" marL="0" rtl="0" algn="just">
              <a:spcBef>
                <a:spcPts val="360"/>
              </a:spcBef>
              <a:spcAft>
                <a:spcPts val="0"/>
              </a:spcAft>
              <a:buNone/>
            </a:pPr>
            <a:r>
              <a:rPr lang="hr-HR" sz="1200"/>
              <a:t>As BILC constituents had remarked in the past on some difficulties with using the STANAG descriptors, the Focus Group developed a survey asking nations to make suggestions on the potential improvements. </a:t>
            </a:r>
            <a:endParaRPr/>
          </a:p>
          <a:p>
            <a:pPr indent="0" lvl="0" marL="0" rtl="0" algn="just">
              <a:spcBef>
                <a:spcPts val="360"/>
              </a:spcBef>
              <a:spcAft>
                <a:spcPts val="0"/>
              </a:spcAft>
              <a:buNone/>
            </a:pPr>
            <a:r>
              <a:t/>
            </a:r>
            <a:endParaRPr/>
          </a:p>
          <a:p>
            <a:pPr indent="0" lvl="0" marL="0" rtl="0" algn="just">
              <a:spcBef>
                <a:spcPts val="360"/>
              </a:spcBef>
              <a:spcAft>
                <a:spcPts val="0"/>
              </a:spcAft>
              <a:buNone/>
            </a:pPr>
            <a:r>
              <a:rPr lang="hr-HR"/>
              <a:t>Feedback from approx. two dozen nations was obtained feedback from the survey showed that surveyed nations were in favour of making improvements to the scale, and that they were also overwhelmingly in favour of removing the native speaker concept and replacing it with a reference to an exceptionally high proficiency regardless of how it was acquired.  </a:t>
            </a:r>
            <a:endParaRPr/>
          </a:p>
          <a:p>
            <a:pPr indent="0" lvl="0" marL="0" rtl="0" algn="just">
              <a:spcBef>
                <a:spcPts val="360"/>
              </a:spcBef>
              <a:spcAft>
                <a:spcPts val="0"/>
              </a:spcAft>
              <a:buNone/>
            </a:pPr>
            <a:r>
              <a:t/>
            </a:r>
            <a:endParaRPr/>
          </a:p>
          <a:p>
            <a:pPr indent="0" lvl="0" marL="0" marR="0" rtl="0" algn="l">
              <a:lnSpc>
                <a:spcPct val="100000"/>
              </a:lnSpc>
              <a:spcBef>
                <a:spcPts val="360"/>
              </a:spcBef>
              <a:spcAft>
                <a:spcPts val="0"/>
              </a:spcAft>
              <a:buClr>
                <a:schemeClr val="dk1"/>
              </a:buClr>
              <a:buSzPts val="1200"/>
              <a:buFont typeface="Calibri"/>
              <a:buNone/>
            </a:pPr>
            <a:r>
              <a:rPr lang="hr-HR"/>
              <a:t>At the Annual BILC Conference in Vienna, in May 2024, the Steering Committee approved the change of status from Focus Group to Working Group.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hr-HR"/>
              <a:t>The WG informed the SC that:</a:t>
            </a:r>
            <a:endParaRPr/>
          </a:p>
          <a:p>
            <a:pPr indent="0" lvl="0" marL="0" rtl="0" algn="l">
              <a:spcBef>
                <a:spcPts val="360"/>
              </a:spcBef>
              <a:spcAft>
                <a:spcPts val="0"/>
              </a:spcAft>
              <a:buNone/>
            </a:pPr>
            <a:r>
              <a:rPr lang="hr-HR"/>
              <a:t>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152400" lvl="0" marL="228600" rtl="0" algn="l">
              <a:spcBef>
                <a:spcPts val="360"/>
              </a:spcBef>
              <a:spcAft>
                <a:spcPts val="0"/>
              </a:spcAft>
              <a:buClr>
                <a:schemeClr val="dk1"/>
              </a:buClr>
              <a:buSzPts val="1200"/>
              <a:buFont typeface="Calibri"/>
              <a:buNone/>
            </a:pPr>
            <a:r>
              <a:t/>
            </a:r>
            <a:endParaRPr/>
          </a:p>
          <a:p>
            <a:pPr indent="-152400" lvl="0" marL="22860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152400" lvl="0" marL="228600" rtl="0" algn="l">
              <a:spcBef>
                <a:spcPts val="360"/>
              </a:spcBef>
              <a:spcAft>
                <a:spcPts val="0"/>
              </a:spcAft>
              <a:buClr>
                <a:schemeClr val="dk1"/>
              </a:buClr>
              <a:buSzPts val="1200"/>
              <a:buFont typeface="Calibri"/>
              <a:buNone/>
            </a:pPr>
            <a:r>
              <a:t/>
            </a:r>
            <a:endParaRPr/>
          </a:p>
          <a:p>
            <a:pPr indent="-152400" lvl="0" marL="22860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587" name="Google Shape;587;p21: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2: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9" name="Google Shape;599;p22:notes"/>
          <p:cNvSpPr txBox="1"/>
          <p:nvPr>
            <p:ph idx="1" type="body"/>
          </p:nvPr>
        </p:nvSpPr>
        <p:spPr>
          <a:xfrm>
            <a:off x="374502" y="4674494"/>
            <a:ext cx="6055743"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marR="0" rtl="0" algn="l">
              <a:lnSpc>
                <a:spcPct val="100000"/>
              </a:lnSpc>
              <a:spcBef>
                <a:spcPts val="360"/>
              </a:spcBef>
              <a:spcAft>
                <a:spcPts val="0"/>
              </a:spcAft>
              <a:buClr>
                <a:schemeClr val="dk1"/>
              </a:buClr>
              <a:buSzPts val="1200"/>
              <a:buFont typeface="Calibri"/>
              <a:buNone/>
            </a:pPr>
            <a:r>
              <a:rPr lang="hr-HR" sz="1200"/>
              <a:t>There is absolutely NO intention of changing the levels; the standards would remain the same, all the tasks would remain the same, in both French and English. </a:t>
            </a:r>
            <a:endParaRPr/>
          </a:p>
          <a:p>
            <a:pPr indent="0" lvl="0" marL="0" marR="0" rtl="0" algn="l">
              <a:lnSpc>
                <a:spcPct val="100000"/>
              </a:lnSpc>
              <a:spcBef>
                <a:spcPts val="360"/>
              </a:spcBef>
              <a:spcAft>
                <a:spcPts val="0"/>
              </a:spcAft>
              <a:buClr>
                <a:schemeClr val="dk1"/>
              </a:buClr>
              <a:buSzPts val="1200"/>
              <a:buFont typeface="Calibri"/>
              <a:buNone/>
            </a:pPr>
            <a:r>
              <a:t/>
            </a:r>
            <a:endParaRPr sz="1200"/>
          </a:p>
          <a:p>
            <a:pPr indent="0" lvl="0" marL="0" marR="0" rtl="0" algn="l">
              <a:lnSpc>
                <a:spcPct val="100000"/>
              </a:lnSpc>
              <a:spcBef>
                <a:spcPts val="360"/>
              </a:spcBef>
              <a:spcAft>
                <a:spcPts val="0"/>
              </a:spcAft>
              <a:buClr>
                <a:schemeClr val="dk1"/>
              </a:buClr>
              <a:buSzPts val="1200"/>
              <a:buFont typeface="Calibri"/>
              <a:buNone/>
            </a:pPr>
            <a:r>
              <a:rPr lang="hr-HR" sz="1200"/>
              <a:t>The STANAG updates would be co-written in English and French to ensure that the standard was equivalent in both NATO languages</a:t>
            </a:r>
            <a:endParaRPr/>
          </a:p>
          <a:p>
            <a:pPr indent="0" lvl="0" marL="0" marR="0" rtl="0" algn="l">
              <a:lnSpc>
                <a:spcPct val="100000"/>
              </a:lnSpc>
              <a:spcBef>
                <a:spcPts val="360"/>
              </a:spcBef>
              <a:spcAft>
                <a:spcPts val="0"/>
              </a:spcAft>
              <a:buClr>
                <a:schemeClr val="dk1"/>
              </a:buClr>
              <a:buSzPts val="1200"/>
              <a:buFont typeface="Calibri"/>
              <a:buNone/>
            </a:pPr>
            <a:r>
              <a:t/>
            </a:r>
            <a:endParaRPr sz="1200"/>
          </a:p>
          <a:p>
            <a:pPr indent="0" lvl="0" marL="0" marR="0" rtl="0" algn="l">
              <a:lnSpc>
                <a:spcPct val="100000"/>
              </a:lnSpc>
              <a:spcBef>
                <a:spcPts val="360"/>
              </a:spcBef>
              <a:spcAft>
                <a:spcPts val="0"/>
              </a:spcAft>
              <a:buClr>
                <a:schemeClr val="dk1"/>
              </a:buClr>
              <a:buSzPts val="1200"/>
              <a:buFont typeface="Calibri"/>
              <a:buNone/>
            </a:pPr>
            <a:r>
              <a:rPr lang="hr-HR" sz="1200"/>
              <a:t>Goal is to remove overlap as much as possible so that the tasks, content/context, text type, and accuracy statements are independent from each other. </a:t>
            </a:r>
            <a:endParaRPr/>
          </a:p>
          <a:p>
            <a:pPr indent="0" lvl="0" marL="0" marR="0" rtl="0" algn="l">
              <a:lnSpc>
                <a:spcPct val="100000"/>
              </a:lnSpc>
              <a:spcBef>
                <a:spcPts val="360"/>
              </a:spcBef>
              <a:spcAft>
                <a:spcPts val="0"/>
              </a:spcAft>
              <a:buClr>
                <a:schemeClr val="dk1"/>
              </a:buClr>
              <a:buSzPts val="1200"/>
              <a:buFont typeface="Calibri"/>
              <a:buNone/>
            </a:pPr>
            <a:r>
              <a:t/>
            </a:r>
            <a:endParaRPr sz="1200"/>
          </a:p>
          <a:p>
            <a:pPr indent="0" lvl="0" marL="0" marR="0" rtl="0" algn="l">
              <a:lnSpc>
                <a:spcPct val="100000"/>
              </a:lnSpc>
              <a:spcBef>
                <a:spcPts val="360"/>
              </a:spcBef>
              <a:spcAft>
                <a:spcPts val="0"/>
              </a:spcAft>
              <a:buClr>
                <a:schemeClr val="dk1"/>
              </a:buClr>
              <a:buSzPts val="1200"/>
              <a:buFont typeface="Calibri"/>
              <a:buNone/>
            </a:pPr>
            <a:r>
              <a:rPr lang="hr-HR" sz="1200"/>
              <a:t>Goal is to re-sequence the existing statements in a ‘regular’ sequence from skill to skill and level to level; the WG will be resequencing some statements within each level to make it more user-friendly. </a:t>
            </a:r>
            <a:endParaRPr/>
          </a:p>
          <a:p>
            <a:pPr indent="0" lvl="0" marL="0" marR="0" rtl="0" algn="l">
              <a:lnSpc>
                <a:spcPct val="100000"/>
              </a:lnSpc>
              <a:spcBef>
                <a:spcPts val="360"/>
              </a:spcBef>
              <a:spcAft>
                <a:spcPts val="0"/>
              </a:spcAft>
              <a:buClr>
                <a:schemeClr val="dk1"/>
              </a:buClr>
              <a:buSzPts val="1200"/>
              <a:buFont typeface="Calibri"/>
              <a:buNone/>
            </a:pPr>
            <a:r>
              <a:t/>
            </a:r>
            <a:endParaRPr sz="1200"/>
          </a:p>
          <a:p>
            <a:pPr indent="0" lvl="0" marL="0" marR="0" rtl="0" algn="l">
              <a:lnSpc>
                <a:spcPct val="100000"/>
              </a:lnSpc>
              <a:spcBef>
                <a:spcPts val="360"/>
              </a:spcBef>
              <a:spcAft>
                <a:spcPts val="0"/>
              </a:spcAft>
              <a:buClr>
                <a:schemeClr val="dk1"/>
              </a:buClr>
              <a:buSzPts val="1200"/>
              <a:buFont typeface="Calibri"/>
              <a:buNone/>
            </a:pPr>
            <a:r>
              <a:rPr lang="hr-HR" sz="1200"/>
              <a:t>Members have said that there are benefits to adding some general military contexts and non-specialised lexical elements to the scale.</a:t>
            </a:r>
            <a:endParaRPr/>
          </a:p>
          <a:p>
            <a:pPr indent="0" lvl="0" marL="0" rtl="0" algn="l">
              <a:spcBef>
                <a:spcPts val="360"/>
              </a:spcBef>
              <a:spcAft>
                <a:spcPts val="0"/>
              </a:spcAft>
              <a:buNone/>
            </a:pPr>
            <a:r>
              <a:t/>
            </a:r>
            <a:endParaRPr/>
          </a:p>
          <a:p>
            <a:pPr indent="-152400" lvl="0" marL="228600" rtl="0" algn="l">
              <a:spcBef>
                <a:spcPts val="360"/>
              </a:spcBef>
              <a:spcAft>
                <a:spcPts val="0"/>
              </a:spcAft>
              <a:buClr>
                <a:schemeClr val="dk1"/>
              </a:buClr>
              <a:buSzPts val="1200"/>
              <a:buFont typeface="Calibri"/>
              <a:buNone/>
            </a:pPr>
            <a:r>
              <a:t/>
            </a:r>
            <a:endParaRPr/>
          </a:p>
          <a:p>
            <a:pPr indent="-152400" lvl="0" marL="22860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152400" lvl="0" marL="228600" rtl="0" algn="l">
              <a:spcBef>
                <a:spcPts val="360"/>
              </a:spcBef>
              <a:spcAft>
                <a:spcPts val="0"/>
              </a:spcAft>
              <a:buClr>
                <a:schemeClr val="dk1"/>
              </a:buClr>
              <a:buSzPts val="1200"/>
              <a:buFont typeface="Calibri"/>
              <a:buNone/>
            </a:pPr>
            <a:r>
              <a:t/>
            </a:r>
            <a:endParaRPr/>
          </a:p>
          <a:p>
            <a:pPr indent="-152400" lvl="0" marL="22860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600" name="Google Shape;600;p22: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3: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3" name="Google Shape;613;p23:notes"/>
          <p:cNvSpPr txBox="1"/>
          <p:nvPr>
            <p:ph idx="1" type="body"/>
          </p:nvPr>
        </p:nvSpPr>
        <p:spPr>
          <a:xfrm>
            <a:off x="374502" y="4674494"/>
            <a:ext cx="6055743"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marR="0" rtl="0" algn="just">
              <a:lnSpc>
                <a:spcPct val="100000"/>
              </a:lnSpc>
              <a:spcBef>
                <a:spcPts val="360"/>
              </a:spcBef>
              <a:spcAft>
                <a:spcPts val="0"/>
              </a:spcAft>
              <a:buClr>
                <a:schemeClr val="dk1"/>
              </a:buClr>
              <a:buSzPts val="1200"/>
              <a:buFont typeface="Calibri"/>
              <a:buNone/>
            </a:pPr>
            <a:r>
              <a:rPr lang="hr-HR" sz="1200"/>
              <a:t>The feedback from the survey showed that nations were in favour of removing the native speaker concept and replacing it with a reference to an exceptionally high proficiency regardless of how it was acquired, however, the exact term has not been confirmed. </a:t>
            </a:r>
            <a:endParaRPr sz="1200"/>
          </a:p>
          <a:p>
            <a:pPr indent="0" lvl="0" marL="0" marR="0" rtl="0" algn="l">
              <a:lnSpc>
                <a:spcPct val="100000"/>
              </a:lnSpc>
              <a:spcBef>
                <a:spcPts val="360"/>
              </a:spcBef>
              <a:spcAft>
                <a:spcPts val="0"/>
              </a:spcAft>
              <a:buClr>
                <a:schemeClr val="dk1"/>
              </a:buClr>
              <a:buSzPts val="1200"/>
              <a:buFont typeface="Calibri"/>
              <a:buNone/>
            </a:pPr>
            <a:r>
              <a:t/>
            </a:r>
            <a:endParaRPr sz="1200">
              <a:latin typeface="Arial"/>
              <a:ea typeface="Arial"/>
              <a:cs typeface="Arial"/>
              <a:sym typeface="Arial"/>
            </a:endParaRPr>
          </a:p>
          <a:p>
            <a:pPr indent="0" lvl="0" marL="0" marR="0" rtl="0" algn="l">
              <a:lnSpc>
                <a:spcPct val="100000"/>
              </a:lnSpc>
              <a:spcBef>
                <a:spcPts val="360"/>
              </a:spcBef>
              <a:spcAft>
                <a:spcPts val="0"/>
              </a:spcAft>
              <a:buClr>
                <a:schemeClr val="dk1"/>
              </a:buClr>
              <a:buSzPts val="1200"/>
              <a:buFont typeface="Calibri"/>
              <a:buNone/>
            </a:pPr>
            <a:r>
              <a:rPr lang="hr-HR" sz="1200">
                <a:latin typeface="Calibri"/>
                <a:ea typeface="Calibri"/>
                <a:cs typeface="Calibri"/>
                <a:sym typeface="Calibri"/>
              </a:rPr>
              <a:t>We aim to first produce level 2 across all skills and possibly send that out for consultation, to expert reviewers (TBD and TBC).</a:t>
            </a:r>
            <a:endParaRPr sz="1200">
              <a:latin typeface="Calibri"/>
              <a:ea typeface="Calibri"/>
              <a:cs typeface="Calibri"/>
              <a:sym typeface="Calibri"/>
            </a:endParaRPr>
          </a:p>
          <a:p>
            <a:pPr indent="0" lvl="0" marL="0" rtl="0" algn="l">
              <a:spcBef>
                <a:spcPts val="360"/>
              </a:spcBef>
              <a:spcAft>
                <a:spcPts val="0"/>
              </a:spcAft>
              <a:buNone/>
            </a:pPr>
            <a:r>
              <a:t/>
            </a:r>
            <a:endParaRPr/>
          </a:p>
          <a:p>
            <a:pPr indent="0" lvl="0" marL="0" rtl="0" algn="l">
              <a:spcBef>
                <a:spcPts val="360"/>
              </a:spcBef>
              <a:spcAft>
                <a:spcPts val="0"/>
              </a:spcAft>
              <a:buNone/>
            </a:pPr>
            <a:r>
              <a:rPr lang="hr-HR" sz="1200"/>
              <a:t>The WG is currently in the process of mapping out the way ahead, and the estimated timeline for a completed draft update of STANAG 6001 (Base Levels) has been tentatively planned for the next 3-4 years.</a:t>
            </a:r>
            <a:endParaRPr/>
          </a:p>
          <a:p>
            <a:pPr indent="0" lvl="0" marL="0" rtl="0" algn="l">
              <a:spcBef>
                <a:spcPts val="360"/>
              </a:spcBef>
              <a:spcAft>
                <a:spcPts val="0"/>
              </a:spcAft>
              <a:buNone/>
            </a:pPr>
            <a:r>
              <a:t/>
            </a:r>
            <a:endParaRPr sz="1200"/>
          </a:p>
          <a:p>
            <a:pPr indent="0" lvl="0" marL="0" rtl="0" algn="l">
              <a:spcBef>
                <a:spcPts val="360"/>
              </a:spcBef>
              <a:spcAft>
                <a:spcPts val="0"/>
              </a:spcAft>
              <a:buNone/>
            </a:pPr>
            <a:r>
              <a:rPr lang="hr-HR" sz="1200"/>
              <a:t>While this timeline may appear to be somewhat unambitious, one must consider that all work is performed through voluntary national contributions (VNC), by professionals who have other full-time functions.</a:t>
            </a:r>
            <a:endParaRPr/>
          </a:p>
          <a:p>
            <a:pPr indent="0" lvl="0" marL="0" rtl="0" algn="l">
              <a:spcBef>
                <a:spcPts val="360"/>
              </a:spcBef>
              <a:spcAft>
                <a:spcPts val="0"/>
              </a:spcAft>
              <a:buNone/>
            </a:pPr>
            <a:r>
              <a:t/>
            </a:r>
            <a:endParaRPr/>
          </a:p>
          <a:p>
            <a:pPr indent="-152400" lvl="0" marL="228600" rtl="0" algn="l">
              <a:spcBef>
                <a:spcPts val="360"/>
              </a:spcBef>
              <a:spcAft>
                <a:spcPts val="0"/>
              </a:spcAft>
              <a:buClr>
                <a:schemeClr val="dk1"/>
              </a:buClr>
              <a:buSzPts val="1200"/>
              <a:buFont typeface="Calibri"/>
              <a:buNone/>
            </a:pPr>
            <a:r>
              <a:t/>
            </a:r>
            <a:endParaRPr/>
          </a:p>
          <a:p>
            <a:pPr indent="-152400" lvl="0" marL="22860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152400" lvl="0" marL="228600" rtl="0" algn="l">
              <a:spcBef>
                <a:spcPts val="360"/>
              </a:spcBef>
              <a:spcAft>
                <a:spcPts val="0"/>
              </a:spcAft>
              <a:buClr>
                <a:schemeClr val="dk1"/>
              </a:buClr>
              <a:buSzPts val="1200"/>
              <a:buFont typeface="Calibri"/>
              <a:buNone/>
            </a:pPr>
            <a:r>
              <a:t/>
            </a:r>
            <a:endParaRPr/>
          </a:p>
          <a:p>
            <a:pPr indent="-152400" lvl="0" marL="22860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614" name="Google Shape;614;p23: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4: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7" name="Google Shape;627;p24: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4: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5: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p25:notes"/>
          <p:cNvSpPr txBox="1"/>
          <p:nvPr>
            <p:ph idx="1" type="body"/>
          </p:nvPr>
        </p:nvSpPr>
        <p:spPr>
          <a:xfrm>
            <a:off x="662533" y="5034533"/>
            <a:ext cx="5437186"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hr-HR"/>
              <a:t>This is a snapshot of the TESTING RESOURCES menu.</a:t>
            </a:r>
            <a:endParaRPr/>
          </a:p>
          <a:p>
            <a:pPr indent="0" lvl="0" marL="0" rtl="0" algn="l">
              <a:spcBef>
                <a:spcPts val="360"/>
              </a:spcBef>
              <a:spcAft>
                <a:spcPts val="0"/>
              </a:spcAft>
              <a:buNone/>
            </a:pPr>
            <a:r>
              <a:t/>
            </a:r>
            <a:endParaRPr/>
          </a:p>
          <a:p>
            <a:pPr indent="0" lvl="0" marL="0" rtl="0" algn="l">
              <a:spcBef>
                <a:spcPts val="360"/>
              </a:spcBef>
              <a:spcAft>
                <a:spcPts val="0"/>
              </a:spcAft>
              <a:buNone/>
            </a:pPr>
            <a:r>
              <a:rPr lang="hr-HR"/>
              <a:t>BEST PRACTICES IN STANAG 6001 Testing – as of July 2024</a:t>
            </a:r>
            <a:endParaRPr/>
          </a:p>
          <a:p>
            <a:pPr indent="0" lvl="0" marL="0" rtl="0" algn="l">
              <a:spcBef>
                <a:spcPts val="360"/>
              </a:spcBef>
              <a:spcAft>
                <a:spcPts val="0"/>
              </a:spcAft>
              <a:buNone/>
            </a:pPr>
            <a:r>
              <a:rPr lang="hr-HR"/>
              <a:t>Roadmap of Validity</a:t>
            </a:r>
            <a:endParaRPr/>
          </a:p>
          <a:p>
            <a:pPr indent="0" lvl="0" marL="0" rtl="0" algn="l">
              <a:spcBef>
                <a:spcPts val="360"/>
              </a:spcBef>
              <a:spcAft>
                <a:spcPts val="0"/>
              </a:spcAft>
              <a:buNone/>
            </a:pPr>
            <a:r>
              <a:rPr b="1" lang="hr-HR"/>
              <a:t>Tester Toolbox</a:t>
            </a:r>
            <a:endParaRPr/>
          </a:p>
          <a:p>
            <a:pPr indent="0" lvl="0" marL="0" rtl="0" algn="l">
              <a:spcBef>
                <a:spcPts val="0"/>
              </a:spcBef>
              <a:spcAft>
                <a:spcPts val="0"/>
              </a:spcAft>
              <a:buNone/>
            </a:pPr>
            <a:r>
              <a:rPr lang="hr-HR" u="sng">
                <a:solidFill>
                  <a:schemeClr val="hlink"/>
                </a:solidFill>
                <a:hlinkClick r:id="rId2"/>
              </a:rPr>
              <a:t>Guidelines for Establishing National STANAG 6001 Testing Teams</a:t>
            </a:r>
            <a:endParaRPr/>
          </a:p>
          <a:p>
            <a:pPr indent="0" lvl="0" marL="0" rtl="0" algn="l">
              <a:spcBef>
                <a:spcPts val="0"/>
              </a:spcBef>
              <a:spcAft>
                <a:spcPts val="0"/>
              </a:spcAft>
              <a:buNone/>
            </a:pPr>
            <a:r>
              <a:rPr lang="hr-HR"/>
              <a:t>Norming and Item Moderation video tutorial with Nancy Powers</a:t>
            </a:r>
            <a:endParaRPr/>
          </a:p>
          <a:p>
            <a:pPr indent="0" lvl="0" marL="0" rtl="0" algn="l">
              <a:spcBef>
                <a:spcPts val="0"/>
              </a:spcBef>
              <a:spcAft>
                <a:spcPts val="0"/>
              </a:spcAft>
              <a:buNone/>
            </a:pPr>
            <a:r>
              <a:rPr lang="hr-HR" u="sng">
                <a:solidFill>
                  <a:schemeClr val="hlink"/>
                </a:solidFill>
                <a:hlinkClick r:id="rId3"/>
              </a:rPr>
              <a:t>Self Assessment for National STANAG 6001 Testing Programs (PDF)</a:t>
            </a:r>
            <a:endParaRPr/>
          </a:p>
          <a:p>
            <a:pPr indent="0" lvl="0" marL="0" rtl="0" algn="l">
              <a:spcBef>
                <a:spcPts val="0"/>
              </a:spcBef>
              <a:spcAft>
                <a:spcPts val="0"/>
              </a:spcAft>
              <a:buNone/>
            </a:pPr>
            <a:r>
              <a:rPr lang="hr-HR" u="sng">
                <a:solidFill>
                  <a:schemeClr val="hlink"/>
                </a:solidFill>
                <a:hlinkClick r:id="rId4"/>
              </a:rPr>
              <a:t>Suggestions for STANAG 6001 Tester Training (PDF)</a:t>
            </a:r>
            <a:endParaRPr/>
          </a:p>
          <a:p>
            <a:pPr indent="0" lvl="0" marL="0" rtl="0" algn="l">
              <a:spcBef>
                <a:spcPts val="0"/>
              </a:spcBef>
              <a:spcAft>
                <a:spcPts val="0"/>
              </a:spcAft>
              <a:buNone/>
            </a:pPr>
            <a:r>
              <a:rPr lang="hr-HR" u="sng">
                <a:solidFill>
                  <a:schemeClr val="hlink"/>
                </a:solidFill>
                <a:hlinkClick r:id="rId5"/>
              </a:rPr>
              <a:t>Item Review Checklist (PDF)</a:t>
            </a:r>
            <a:endParaRPr/>
          </a:p>
          <a:p>
            <a:pPr indent="0" lvl="0" marL="0" rtl="0" algn="l">
              <a:spcBef>
                <a:spcPts val="0"/>
              </a:spcBef>
              <a:spcAft>
                <a:spcPts val="0"/>
              </a:spcAft>
              <a:buNone/>
            </a:pPr>
            <a:r>
              <a:rPr lang="hr-HR" u="sng">
                <a:solidFill>
                  <a:schemeClr val="hlink"/>
                </a:solidFill>
                <a:hlinkClick r:id="rId6"/>
              </a:rPr>
              <a:t>Overview of Listening Text Characteristics (PDF)</a:t>
            </a:r>
            <a:endParaRPr/>
          </a:p>
          <a:p>
            <a:pPr indent="0" lvl="0" marL="0" rtl="0" algn="l">
              <a:spcBef>
                <a:spcPts val="0"/>
              </a:spcBef>
              <a:spcAft>
                <a:spcPts val="0"/>
              </a:spcAft>
              <a:buNone/>
            </a:pPr>
            <a:r>
              <a:rPr lang="hr-HR" u="sng">
                <a:solidFill>
                  <a:schemeClr val="hlink"/>
                </a:solidFill>
                <a:hlinkClick r:id="rId7"/>
              </a:rPr>
              <a:t>Overview or Reading Text Characteristics(PDF)</a:t>
            </a:r>
            <a:endParaRPr/>
          </a:p>
          <a:p>
            <a:pPr indent="0" lvl="0" marL="0" rtl="0" algn="l">
              <a:spcBef>
                <a:spcPts val="0"/>
              </a:spcBef>
              <a:spcAft>
                <a:spcPts val="0"/>
              </a:spcAft>
              <a:buNone/>
            </a:pPr>
            <a:r>
              <a:rPr lang="hr-HR" u="sng">
                <a:solidFill>
                  <a:schemeClr val="hlink"/>
                </a:solidFill>
                <a:hlinkClick r:id="rId8"/>
              </a:rPr>
              <a:t>STANAG 6001 Speaking Assessment Criteria (PDF)</a:t>
            </a:r>
            <a:endParaRPr/>
          </a:p>
          <a:p>
            <a:pPr indent="0" lvl="0" marL="0" rtl="0" algn="l">
              <a:spcBef>
                <a:spcPts val="0"/>
              </a:spcBef>
              <a:spcAft>
                <a:spcPts val="0"/>
              </a:spcAft>
              <a:buNone/>
            </a:pPr>
            <a:r>
              <a:rPr lang="hr-HR" u="sng">
                <a:solidFill>
                  <a:schemeClr val="hlink"/>
                </a:solidFill>
                <a:hlinkClick r:id="rId9"/>
              </a:rPr>
              <a:t>STANAG 6001 Writing Assessment Criteria (PDF)</a:t>
            </a:r>
            <a:endParaRPr/>
          </a:p>
          <a:p>
            <a:pPr indent="0" lvl="0" marL="0" rtl="0" algn="l">
              <a:spcBef>
                <a:spcPts val="0"/>
              </a:spcBef>
              <a:spcAft>
                <a:spcPts val="0"/>
              </a:spcAft>
              <a:buNone/>
            </a:pPr>
            <a:r>
              <a:rPr lang="hr-HR" u="sng">
                <a:solidFill>
                  <a:schemeClr val="hlink"/>
                </a:solidFill>
                <a:hlinkClick r:id="rId10"/>
              </a:rPr>
              <a:t>STANAG_6001_Levels_1-3_Summary_Review_on_Receptive_Skills_Testing (PDF)</a:t>
            </a:r>
            <a:endParaRPr/>
          </a:p>
          <a:p>
            <a:pPr indent="0" lvl="0" marL="0" rtl="0" algn="l">
              <a:spcBef>
                <a:spcPts val="360"/>
              </a:spcBef>
              <a:spcAft>
                <a:spcPts val="0"/>
              </a:spcAft>
              <a:buNone/>
            </a:pPr>
            <a:r>
              <a:t/>
            </a:r>
            <a:endParaRPr/>
          </a:p>
        </p:txBody>
      </p:sp>
      <p:sp>
        <p:nvSpPr>
          <p:cNvPr id="636" name="Google Shape;636;p25: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6:notes"/>
          <p:cNvSpPr txBox="1"/>
          <p:nvPr>
            <p:ph idx="1" type="body"/>
          </p:nvPr>
        </p:nvSpPr>
        <p:spPr>
          <a:xfrm>
            <a:off x="680245" y="4776084"/>
            <a:ext cx="5437186" cy="39081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42" name="Google Shape;642;p26: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7:notes"/>
          <p:cNvSpPr txBox="1"/>
          <p:nvPr>
            <p:ph idx="1" type="body"/>
          </p:nvPr>
        </p:nvSpPr>
        <p:spPr>
          <a:xfrm>
            <a:off x="680245" y="4776084"/>
            <a:ext cx="5437186" cy="39081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49" name="Google Shape;649;p27: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8:notes"/>
          <p:cNvSpPr txBox="1"/>
          <p:nvPr>
            <p:ph idx="1" type="body"/>
          </p:nvPr>
        </p:nvSpPr>
        <p:spPr>
          <a:xfrm>
            <a:off x="680245" y="4776084"/>
            <a:ext cx="5437186" cy="39081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79" name="Google Shape;679;p28: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29:notes"/>
          <p:cNvSpPr/>
          <p:nvPr>
            <p:ph idx="2" type="sldImg"/>
          </p:nvPr>
        </p:nvSpPr>
        <p:spPr>
          <a:xfrm>
            <a:off x="320675" y="1325563"/>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0" name="Google Shape;700;p29: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29: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notes"/>
          <p:cNvSpPr/>
          <p:nvPr>
            <p:ph idx="2" type="sldImg"/>
          </p:nvPr>
        </p:nvSpPr>
        <p:spPr>
          <a:xfrm>
            <a:off x="322263" y="1241425"/>
            <a:ext cx="6153150"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6" name="Google Shape;336;p3:notes"/>
          <p:cNvSpPr txBox="1"/>
          <p:nvPr>
            <p:ph idx="1" type="body"/>
          </p:nvPr>
        </p:nvSpPr>
        <p:spPr>
          <a:xfrm>
            <a:off x="446509" y="4776084"/>
            <a:ext cx="5832648"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hr-HR" sz="1400"/>
              <a:t>BILC is comprised of three constitutional components: a. Members. b. The Secretariat. c. The Steering Committee.</a:t>
            </a:r>
            <a:endParaRPr sz="1400"/>
          </a:p>
          <a:p>
            <a:pPr indent="0" lvl="0" marL="0" rtl="0" algn="just">
              <a:spcBef>
                <a:spcPts val="420"/>
              </a:spcBef>
              <a:spcAft>
                <a:spcPts val="0"/>
              </a:spcAft>
              <a:buNone/>
            </a:pPr>
            <a:r>
              <a:rPr lang="hr-HR" sz="1400"/>
              <a:t>This is our formal structure.</a:t>
            </a:r>
            <a:endParaRPr/>
          </a:p>
          <a:p>
            <a:pPr indent="0" lvl="0" marL="0" rtl="0" algn="just">
              <a:spcBef>
                <a:spcPts val="420"/>
              </a:spcBef>
              <a:spcAft>
                <a:spcPts val="0"/>
              </a:spcAft>
              <a:buNone/>
            </a:pPr>
            <a:r>
              <a:rPr lang="hr-HR" sz="1400"/>
              <a:t>Participating nations are represented at BILC through a Steering Committee.</a:t>
            </a:r>
            <a:endParaRPr/>
          </a:p>
          <a:p>
            <a:pPr indent="0" lvl="0" marL="0" rtl="0" algn="just">
              <a:spcBef>
                <a:spcPts val="420"/>
              </a:spcBef>
              <a:spcAft>
                <a:spcPts val="0"/>
              </a:spcAft>
              <a:buNone/>
            </a:pPr>
            <a:r>
              <a:rPr lang="hr-HR" sz="1400"/>
              <a:t>The Secretariat is accountable to its steering committee, which meets in person each year at the annual conference,  but is informed and consulted year-round through email. </a:t>
            </a:r>
            <a:endParaRPr sz="1400"/>
          </a:p>
          <a:p>
            <a:pPr indent="0" lvl="0" marL="0" rtl="0" algn="just">
              <a:spcBef>
                <a:spcPts val="420"/>
              </a:spcBef>
              <a:spcAft>
                <a:spcPts val="0"/>
              </a:spcAft>
              <a:buNone/>
            </a:pPr>
            <a:r>
              <a:t/>
            </a:r>
            <a:endParaRPr sz="1400"/>
          </a:p>
        </p:txBody>
      </p:sp>
      <p:sp>
        <p:nvSpPr>
          <p:cNvPr id="337" name="Google Shape;337;p3:notes"/>
          <p:cNvSpPr txBox="1"/>
          <p:nvPr>
            <p:ph idx="11" type="ftr"/>
          </p:nvPr>
        </p:nvSpPr>
        <p:spPr>
          <a:xfrm>
            <a:off x="0" y="9426815"/>
            <a:ext cx="2946666" cy="49823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rgbClr val="000000"/>
              </a:solidFill>
              <a:latin typeface="Arial"/>
              <a:ea typeface="Arial"/>
              <a:cs typeface="Arial"/>
              <a:sym typeface="Arial"/>
            </a:endParaRPr>
          </a:p>
        </p:txBody>
      </p:sp>
      <p:sp>
        <p:nvSpPr>
          <p:cNvPr id="338" name="Google Shape;338;p3: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0: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30: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30: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7" name="Google Shape;367;p4:notes"/>
          <p:cNvSpPr txBox="1"/>
          <p:nvPr>
            <p:ph idx="1" type="body"/>
          </p:nvPr>
        </p:nvSpPr>
        <p:spPr>
          <a:xfrm>
            <a:off x="370321" y="4776083"/>
            <a:ext cx="6057034" cy="47919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hr-HR"/>
              <a:t>The primary responsibility of BILC, as it has been mentioned, is </a:t>
            </a:r>
            <a:r>
              <a:rPr b="1" lang="hr-HR" u="sng"/>
              <a:t>to be the custodian of STANAG 6001.</a:t>
            </a:r>
            <a:r>
              <a:rPr lang="hr-HR"/>
              <a:t> It is the standard that drives most BILC activities. It is not a how-to guide like other STANAGs, but a set of definitions of proficiency levels in 4 skills. Still, it is the standard to which we adhere, and forms the backbone of our training and testing systems.  It influences what and how language is taught and tested. </a:t>
            </a:r>
            <a:endParaRPr/>
          </a:p>
          <a:p>
            <a:pPr indent="0" lvl="0" marL="0" rtl="0" algn="just">
              <a:spcBef>
                <a:spcPts val="360"/>
              </a:spcBef>
              <a:spcAft>
                <a:spcPts val="0"/>
              </a:spcAft>
              <a:buNone/>
            </a:pPr>
            <a:r>
              <a:rPr lang="hr-HR"/>
              <a:t>It is also the guidance underpinning the serious subject of Standardized Language Profiles (SLPs), which are found in many basic personnel requirements, not to mention national directives and ministerial orders related to military personnel. It can be found on the BILC website. </a:t>
            </a:r>
            <a:endParaRPr/>
          </a:p>
          <a:p>
            <a:pPr indent="0" lvl="0" marL="0" rtl="0" algn="just">
              <a:spcBef>
                <a:spcPts val="360"/>
              </a:spcBef>
              <a:spcAft>
                <a:spcPts val="0"/>
              </a:spcAft>
              <a:buNone/>
            </a:pPr>
            <a:r>
              <a:t/>
            </a:r>
            <a:endParaRPr/>
          </a:p>
          <a:p>
            <a:pPr indent="0" lvl="0" marL="0" rtl="0" algn="just">
              <a:spcBef>
                <a:spcPts val="360"/>
              </a:spcBef>
              <a:spcAft>
                <a:spcPts val="0"/>
              </a:spcAft>
              <a:buNone/>
            </a:pPr>
            <a:r>
              <a:rPr lang="hr-HR"/>
              <a:t>At each Level there are separate descriptions of performance for each skill area. Taken together in the order Listening-Speaking-Reading-Writing, the corresponding 4 numbers form a Standardized Language Profile (SLP). </a:t>
            </a:r>
            <a:endParaRPr/>
          </a:p>
          <a:p>
            <a:pPr indent="0" lvl="0" marL="0" rtl="0" algn="just">
              <a:spcBef>
                <a:spcPts val="360"/>
              </a:spcBef>
              <a:spcAft>
                <a:spcPts val="0"/>
              </a:spcAft>
              <a:buNone/>
            </a:pPr>
            <a:r>
              <a:t/>
            </a:r>
            <a:endParaRPr/>
          </a:p>
          <a:p>
            <a:pPr indent="0" lvl="0" marL="0" rtl="0" algn="just">
              <a:spcBef>
                <a:spcPts val="360"/>
              </a:spcBef>
              <a:spcAft>
                <a:spcPts val="0"/>
              </a:spcAft>
              <a:buNone/>
            </a:pPr>
            <a:r>
              <a:t/>
            </a:r>
            <a:endParaRPr/>
          </a:p>
          <a:p>
            <a:pPr indent="0" lvl="0" marL="0" rtl="0" algn="just">
              <a:spcBef>
                <a:spcPts val="360"/>
              </a:spcBef>
              <a:spcAft>
                <a:spcPts val="0"/>
              </a:spcAft>
              <a:buNone/>
            </a:pPr>
            <a:r>
              <a:t/>
            </a:r>
            <a:endParaRPr/>
          </a:p>
          <a:p>
            <a:pPr indent="0" lvl="0" marL="0" rtl="0" algn="just">
              <a:spcBef>
                <a:spcPts val="360"/>
              </a:spcBef>
              <a:spcAft>
                <a:spcPts val="0"/>
              </a:spcAft>
              <a:buNone/>
            </a:pPr>
            <a:r>
              <a:t/>
            </a:r>
            <a:endParaRPr/>
          </a:p>
        </p:txBody>
      </p:sp>
      <p:sp>
        <p:nvSpPr>
          <p:cNvPr id="368" name="Google Shape;368;p4: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75" name="Google Shape;375;p5:notes"/>
          <p:cNvSpPr txBox="1"/>
          <p:nvPr/>
        </p:nvSpPr>
        <p:spPr>
          <a:xfrm>
            <a:off x="3851010" y="9426814"/>
            <a:ext cx="2945076" cy="496649"/>
          </a:xfrm>
          <a:prstGeom prst="rect">
            <a:avLst/>
          </a:prstGeom>
          <a:noFill/>
          <a:ln>
            <a:noFill/>
          </a:ln>
        </p:spPr>
        <p:txBody>
          <a:bodyPr anchorCtr="0" anchor="b" bIns="45700" lIns="91375" spcFirstLastPara="1" rIns="91375" wrap="square" tIns="45700">
            <a:noAutofit/>
          </a:bodyPr>
          <a:lstStyle/>
          <a:p>
            <a:pPr indent="0" lvl="0" marL="0" marR="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76" name="Google Shape;376;p5: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7" name="Google Shape;377;p5:notes"/>
          <p:cNvSpPr txBox="1"/>
          <p:nvPr>
            <p:ph idx="1" type="body"/>
          </p:nvPr>
        </p:nvSpPr>
        <p:spPr>
          <a:xfrm>
            <a:off x="443059" y="4776083"/>
            <a:ext cx="5836098" cy="4144982"/>
          </a:xfrm>
          <a:prstGeom prst="rect">
            <a:avLst/>
          </a:prstGeom>
          <a:noFill/>
          <a:ln>
            <a:noFill/>
          </a:ln>
        </p:spPr>
        <p:txBody>
          <a:bodyPr anchorCtr="0" anchor="t" bIns="45700" lIns="91375" spcFirstLastPara="1" rIns="91375" wrap="square" tIns="45700">
            <a:noAutofit/>
          </a:bodyPr>
          <a:lstStyle/>
          <a:p>
            <a:pPr indent="0" lvl="0" marL="0" rtl="0" algn="just">
              <a:spcBef>
                <a:spcPts val="0"/>
              </a:spcBef>
              <a:spcAft>
                <a:spcPts val="0"/>
              </a:spcAft>
              <a:buNone/>
            </a:pPr>
            <a:r>
              <a:rPr lang="hr-HR"/>
              <a:t> “…English language is the foundation of interoperability…” Gen Ralston, former SACEUR</a:t>
            </a:r>
            <a:endParaRPr/>
          </a:p>
          <a:p>
            <a:pPr indent="0" lvl="0" marL="0" rtl="0" algn="just">
              <a:spcBef>
                <a:spcPts val="0"/>
              </a:spcBef>
              <a:spcAft>
                <a:spcPts val="0"/>
              </a:spcAft>
              <a:buNone/>
            </a:pPr>
            <a:r>
              <a:rPr lang="hr-HR"/>
              <a:t>Still, in NATO, language training is a national responsibility, each nation is responsible for its training / testing program.  There are no common tests  -  only a common standard - There is no central authority controlling language training, testing and accuracy of results. BILC can and does make recommendations, but BILC does NOT impose on national programs. </a:t>
            </a:r>
            <a:endParaRPr/>
          </a:p>
          <a:p>
            <a:pPr indent="0" lvl="0" marL="0" rtl="0" algn="just">
              <a:spcBef>
                <a:spcPts val="0"/>
              </a:spcBef>
              <a:spcAft>
                <a:spcPts val="0"/>
              </a:spcAft>
              <a:buNone/>
            </a:pPr>
            <a:r>
              <a:rPr b="1" lang="hr-HR"/>
              <a:t>We in BILC are aware that testing methods vary, and interpretations of standard can cause differences in SLPs despite the fact that </a:t>
            </a:r>
            <a:r>
              <a:rPr lang="hr-HR"/>
              <a:t>BILC has made huge progress with many nations through standardizing efforts. There are still a few nations who simply have not developed professional training and testing programs, yet still issue STANAG 6001 proficiency certificates. Furthermore, Nations may not be setting realistic training goals, for example, aiming to train all officers to level 3…  This is an incredible challenge for most nations.  In some nations, we know it is extremely difficult to find qualified teachers with this high level of proficiency. </a:t>
            </a:r>
            <a:endParaRPr/>
          </a:p>
          <a:p>
            <a:pPr indent="0" lvl="0" marL="0" rtl="0" algn="l">
              <a:lnSpc>
                <a:spcPct val="80000"/>
              </a:lnSpc>
              <a:spcBef>
                <a:spcPts val="270"/>
              </a:spcBef>
              <a:spcAft>
                <a:spcPts val="0"/>
              </a:spcAft>
              <a:buNone/>
            </a:pPr>
            <a:r>
              <a:t/>
            </a:r>
            <a:endParaRPr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hr-HR"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384" name="Google Shape;384;p6: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 name="Google Shape;385;p6:notes"/>
          <p:cNvSpPr txBox="1"/>
          <p:nvPr>
            <p:ph idx="1" type="body"/>
          </p:nvPr>
        </p:nvSpPr>
        <p:spPr>
          <a:xfrm>
            <a:off x="302493" y="4776084"/>
            <a:ext cx="6120680" cy="4434913"/>
          </a:xfrm>
          <a:prstGeom prst="rect">
            <a:avLst/>
          </a:prstGeom>
          <a:noFill/>
          <a:ln>
            <a:noFill/>
          </a:ln>
        </p:spPr>
        <p:txBody>
          <a:bodyPr anchorCtr="0" anchor="t" bIns="45700" lIns="91425" spcFirstLastPara="1" rIns="91425" wrap="square" tIns="45700">
            <a:noAutofit/>
          </a:bodyPr>
          <a:lstStyle/>
          <a:p>
            <a:pPr indent="0" lvl="1" marL="0" rtl="0" algn="just">
              <a:spcBef>
                <a:spcPts val="0"/>
              </a:spcBef>
              <a:spcAft>
                <a:spcPts val="0"/>
              </a:spcAft>
              <a:buNone/>
            </a:pPr>
            <a:r>
              <a:rPr lang="hr-HR" sz="1400"/>
              <a:t>So what does BILC concretely do to familiarize Partner nations with the STANAG 6001 standards and the methodology for testing to the standards. To assist them to reach a standard and interpretations of standards. </a:t>
            </a:r>
            <a:endParaRPr/>
          </a:p>
          <a:p>
            <a:pPr indent="0" lvl="1" marL="0" rtl="0" algn="just">
              <a:spcBef>
                <a:spcPts val="420"/>
              </a:spcBef>
              <a:spcAft>
                <a:spcPts val="0"/>
              </a:spcAft>
              <a:buNone/>
            </a:pPr>
            <a:r>
              <a:t/>
            </a:r>
            <a:endParaRPr sz="1400"/>
          </a:p>
          <a:p>
            <a:pPr indent="0" lvl="1" marL="0" rtl="0" algn="just">
              <a:spcBef>
                <a:spcPts val="420"/>
              </a:spcBef>
              <a:spcAft>
                <a:spcPts val="0"/>
              </a:spcAft>
              <a:buNone/>
            </a:pPr>
            <a:r>
              <a:rPr lang="hr-HR" sz="1400"/>
              <a:t>We have four main events.  During our conferences, we discuss challenges common to military language training and produce reports, guidelines for the use of all of the interested nations. How long should training be to reach level 2 or 3?  How do you operationalize the descriptors? How do you train testers? How do you develop reliable tests?  </a:t>
            </a:r>
            <a:r>
              <a:rPr b="1" lang="hr-HR" sz="1400"/>
              <a:t>Our conferences, seminars and workshops are themed to reflect current concerns or topical interests.  </a:t>
            </a:r>
            <a:r>
              <a:rPr lang="hr-HR" sz="1400"/>
              <a:t>They all promote the standardization of NATO and Partner nation teaching and testing systems by providing a forum for exchanging information, best practices, and new approaches in the language training, managing military terminology and testing field.</a:t>
            </a:r>
            <a:endParaRPr/>
          </a:p>
          <a:p>
            <a:pPr indent="0" lvl="0" marL="0" rtl="0" algn="just">
              <a:spcBef>
                <a:spcPts val="420"/>
              </a:spcBef>
              <a:spcAft>
                <a:spcPts val="0"/>
              </a:spcAft>
              <a:buNone/>
            </a:pPr>
            <a:r>
              <a:rPr lang="hr-HR" sz="1400"/>
              <a:t>At each of them, you can meet people from teachers to school commandants, from testers to policy advisors, managers and practitioners; </a:t>
            </a:r>
            <a:endParaRPr sz="1400"/>
          </a:p>
          <a:p>
            <a:pPr indent="0" lvl="0" marL="0" rtl="0" algn="l">
              <a:spcBef>
                <a:spcPts val="420"/>
              </a:spcBef>
              <a:spcAft>
                <a:spcPts val="0"/>
              </a:spcAft>
              <a:buNone/>
            </a:pPr>
            <a:r>
              <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7: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1" name="Google Shape;391;p7:notes"/>
          <p:cNvSpPr txBox="1"/>
          <p:nvPr>
            <p:ph idx="1" type="body"/>
          </p:nvPr>
        </p:nvSpPr>
        <p:spPr>
          <a:xfrm>
            <a:off x="680244" y="4776084"/>
            <a:ext cx="5670821" cy="390813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b="1" lang="hr-HR"/>
              <a:t>The </a:t>
            </a:r>
            <a:r>
              <a:rPr b="1" lang="hr-HR" u="sng"/>
              <a:t>STANAG Testing Workshop</a:t>
            </a:r>
            <a:r>
              <a:rPr lang="hr-HR" u="sng"/>
              <a:t> </a:t>
            </a:r>
            <a:r>
              <a:rPr lang="hr-HR"/>
              <a:t>is explicitly </a:t>
            </a:r>
            <a:r>
              <a:rPr b="1" lang="hr-HR" u="sng"/>
              <a:t>intended for testing professionals/experienced testers. </a:t>
            </a:r>
            <a:endParaRPr b="1" u="sng"/>
          </a:p>
          <a:p>
            <a:pPr indent="0" lvl="0" marL="0" rtl="0" algn="just">
              <a:spcBef>
                <a:spcPts val="360"/>
              </a:spcBef>
              <a:spcAft>
                <a:spcPts val="0"/>
              </a:spcAft>
              <a:buNone/>
            </a:pPr>
            <a:r>
              <a:t/>
            </a:r>
            <a:endParaRPr/>
          </a:p>
          <a:p>
            <a:pPr indent="0" lvl="0" marL="0" rtl="0" algn="just">
              <a:spcBef>
                <a:spcPts val="360"/>
              </a:spcBef>
              <a:spcAft>
                <a:spcPts val="0"/>
              </a:spcAft>
              <a:buNone/>
            </a:pPr>
            <a:r>
              <a:rPr lang="hr-HR"/>
              <a:t>The primary objectives of the Testing Workshop encompassed the promotion of standardization in language assessment, particularly in the domains of speaking and writing skills; the exchange of insights on the integration of AI technologies in language testing; the presentation of IRT and Neo-classical Statistical Analysis and their application for anchor item linking; and an overview of the Shared Item Bank Project, detailing its current achievements and potential future implications for the language testing community. These objectives were successfully met through a comprehensive program that included ten plenary sessions, seven specialized workshops, five digital poster presentations, and three expert panels. These platforms facilitated an exchange of ideas and best practices among specialists from 25 NATO and partner nations and two NATO bodies (ACO and NMI) on the aforementioned topics. </a:t>
            </a:r>
            <a:endParaRPr/>
          </a:p>
        </p:txBody>
      </p:sp>
      <p:sp>
        <p:nvSpPr>
          <p:cNvPr id="392" name="Google Shape;392;p7: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8: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1" name="Google Shape;401;p8: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hr-HR"/>
              <a:t>The seminar theme was </a:t>
            </a:r>
            <a:r>
              <a:rPr i="1" lang="hr-HR"/>
              <a:t>“Language Teaching Theory and the Teaching Practice: Are They Always in Synch?”</a:t>
            </a:r>
            <a:r>
              <a:rPr lang="hr-HR"/>
              <a:t>. It was introduced through 20 (twenty) presentations, four digital posters and a set of four simultaneous workshops. </a:t>
            </a:r>
            <a:endParaRPr/>
          </a:p>
          <a:p>
            <a:pPr indent="0" lvl="0" marL="0" rtl="0" algn="just">
              <a:spcBef>
                <a:spcPts val="360"/>
              </a:spcBef>
              <a:spcAft>
                <a:spcPts val="0"/>
              </a:spcAft>
              <a:buNone/>
            </a:pPr>
            <a:r>
              <a:rPr lang="hr-HR"/>
              <a:t>At the end of each set of presentations, panel discussions were organized during which the participants had the possibility to further explore the topic with the presenters. </a:t>
            </a:r>
            <a:endParaRPr/>
          </a:p>
          <a:p>
            <a:pPr indent="0" lvl="0" marL="0" rtl="0" algn="just">
              <a:spcBef>
                <a:spcPts val="360"/>
              </a:spcBef>
              <a:spcAft>
                <a:spcPts val="0"/>
              </a:spcAft>
              <a:buNone/>
            </a:pPr>
            <a:r>
              <a:t/>
            </a:r>
            <a:endParaRPr/>
          </a:p>
          <a:p>
            <a:pPr indent="0" lvl="0" marL="0" rtl="0" algn="just">
              <a:spcBef>
                <a:spcPts val="360"/>
              </a:spcBef>
              <a:spcAft>
                <a:spcPts val="0"/>
              </a:spcAft>
              <a:buNone/>
            </a:pPr>
            <a:r>
              <a:rPr b="1" lang="hr-HR" u="sng"/>
              <a:t>Focus on ESP/LSP</a:t>
            </a:r>
            <a:endParaRPr b="1" u="sng"/>
          </a:p>
          <a:p>
            <a:pPr indent="0" lvl="0" marL="0" rtl="0" algn="just">
              <a:spcBef>
                <a:spcPts val="360"/>
              </a:spcBef>
              <a:spcAft>
                <a:spcPts val="0"/>
              </a:spcAft>
              <a:buNone/>
            </a:pPr>
            <a:r>
              <a:rPr lang="hr-HR"/>
              <a:t>55 participants from 26 countries and ACO/SHAPE – </a:t>
            </a:r>
            <a:r>
              <a:rPr b="1" lang="hr-HR" u="sng"/>
              <a:t>practioners (teachers and testers)</a:t>
            </a:r>
            <a:endParaRPr b="1" u="sng"/>
          </a:p>
        </p:txBody>
      </p:sp>
      <p:sp>
        <p:nvSpPr>
          <p:cNvPr id="402" name="Google Shape;402;p8: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9:notes"/>
          <p:cNvSpPr/>
          <p:nvPr>
            <p:ph idx="2" type="sldImg"/>
          </p:nvPr>
        </p:nvSpPr>
        <p:spPr>
          <a:xfrm>
            <a:off x="320675" y="1241425"/>
            <a:ext cx="61563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2" name="Google Shape;412;p9:notes"/>
          <p:cNvSpPr txBox="1"/>
          <p:nvPr>
            <p:ph idx="1" type="body"/>
          </p:nvPr>
        </p:nvSpPr>
        <p:spPr>
          <a:xfrm>
            <a:off x="680245" y="4776084"/>
            <a:ext cx="5437186" cy="390813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a:p>
            <a:pPr indent="0" lvl="0" marL="0" rtl="0" algn="just">
              <a:spcBef>
                <a:spcPts val="360"/>
              </a:spcBef>
              <a:spcAft>
                <a:spcPts val="0"/>
              </a:spcAft>
              <a:buNone/>
            </a:pPr>
            <a:r>
              <a:t/>
            </a:r>
            <a:endParaRPr/>
          </a:p>
          <a:p>
            <a:pPr indent="0" lvl="0" marL="0" rtl="0" algn="l">
              <a:spcBef>
                <a:spcPts val="360"/>
              </a:spcBef>
              <a:spcAft>
                <a:spcPts val="0"/>
              </a:spcAft>
              <a:buNone/>
            </a:pPr>
            <a:r>
              <a:t/>
            </a:r>
            <a:endParaRPr/>
          </a:p>
        </p:txBody>
      </p:sp>
      <p:sp>
        <p:nvSpPr>
          <p:cNvPr id="413" name="Google Shape;413;p9:notes"/>
          <p:cNvSpPr txBox="1"/>
          <p:nvPr>
            <p:ph idx="12" type="sldNum"/>
          </p:nvPr>
        </p:nvSpPr>
        <p:spPr>
          <a:xfrm>
            <a:off x="3849420" y="9426815"/>
            <a:ext cx="2946666" cy="4982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14" name="Google Shape;414;p9:notes"/>
          <p:cNvSpPr txBox="1"/>
          <p:nvPr/>
        </p:nvSpPr>
        <p:spPr>
          <a:xfrm>
            <a:off x="351204" y="4746501"/>
            <a:ext cx="5688632" cy="26345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hr-HR" sz="1200" u="sng">
                <a:solidFill>
                  <a:schemeClr val="dk1"/>
                </a:solidFill>
                <a:latin typeface="Calibri"/>
                <a:ea typeface="Calibri"/>
                <a:cs typeface="Calibri"/>
                <a:sym typeface="Calibri"/>
              </a:rPr>
              <a:t>Military Terminology Conference</a:t>
            </a:r>
            <a:endParaRPr b="1" sz="1200" u="sng">
              <a:solidFill>
                <a:schemeClr val="dk1"/>
              </a:solidFill>
              <a:latin typeface="Calibri"/>
              <a:ea typeface="Calibri"/>
              <a:cs typeface="Calibri"/>
              <a:sym typeface="Calibri"/>
            </a:endParaRPr>
          </a:p>
          <a:p>
            <a:pPr indent="0" lvl="0" marL="0" marR="0" rtl="0" algn="just">
              <a:spcBef>
                <a:spcPts val="600"/>
              </a:spcBef>
              <a:spcAft>
                <a:spcPts val="0"/>
              </a:spcAft>
              <a:buNone/>
            </a:pPr>
            <a:r>
              <a:rPr lang="hr-HR" sz="1200">
                <a:solidFill>
                  <a:schemeClr val="dk1"/>
                </a:solidFill>
                <a:latin typeface="Calibri"/>
                <a:ea typeface="Calibri"/>
                <a:cs typeface="Calibri"/>
                <a:sym typeface="Calibri"/>
              </a:rPr>
              <a:t>Has been introduced to create opportunities for nations to collaborate in this field, to raise the awareness of the importance of terminology, to initiate terminology management discussions, interoperability, security, capability aspects, and challenges in terminology development.</a:t>
            </a:r>
            <a:endParaRPr sz="1200">
              <a:solidFill>
                <a:schemeClr val="dk1"/>
              </a:solidFill>
              <a:latin typeface="Calibri"/>
              <a:ea typeface="Calibri"/>
              <a:cs typeface="Calibri"/>
              <a:sym typeface="Calibri"/>
            </a:endParaRPr>
          </a:p>
          <a:p>
            <a:pPr indent="0" lvl="0" marL="0" marR="0" rtl="0" algn="just">
              <a:spcBef>
                <a:spcPts val="600"/>
              </a:spcBef>
              <a:spcAft>
                <a:spcPts val="0"/>
              </a:spcAft>
              <a:buNone/>
            </a:pPr>
            <a:r>
              <a:rPr lang="hr-HR" sz="1200">
                <a:solidFill>
                  <a:schemeClr val="dk1"/>
                </a:solidFill>
                <a:latin typeface="Calibri"/>
                <a:ea typeface="Calibri"/>
                <a:cs typeface="Calibri"/>
                <a:sym typeface="Calibri"/>
              </a:rPr>
              <a:t>Why? The military terminology is used in training and numerous documents, and it is essential that it be standardized with the help of linguists and translators. It is, therefore, important to establish close cooperation between military and language SMEs. </a:t>
            </a:r>
            <a:endParaRPr sz="1200">
              <a:solidFill>
                <a:schemeClr val="dk1"/>
              </a:solidFill>
              <a:latin typeface="Calibri"/>
              <a:ea typeface="Calibri"/>
              <a:cs typeface="Calibri"/>
              <a:sym typeface="Calibri"/>
            </a:endParaRPr>
          </a:p>
          <a:p>
            <a:pPr indent="0" lvl="0" marL="0" marR="0" rtl="0" algn="just">
              <a:spcBef>
                <a:spcPts val="600"/>
              </a:spcBef>
              <a:spcAft>
                <a:spcPts val="0"/>
              </a:spcAft>
              <a:buNone/>
            </a:pPr>
            <a:r>
              <a:rPr b="1" lang="hr-HR" sz="1200" u="sng">
                <a:solidFill>
                  <a:schemeClr val="dk1"/>
                </a:solidFill>
                <a:latin typeface="Calibri"/>
                <a:ea typeface="Calibri"/>
                <a:cs typeface="Calibri"/>
                <a:sym typeface="Calibri"/>
              </a:rPr>
              <a:t>This is a biennial event, intended for terminologists, translators, proofreaders, interpreters, military SMEs-terminology developers, managers, ESP programme and materials developers</a:t>
            </a:r>
            <a:r>
              <a:rPr lang="hr-HR"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marR="0" rtl="0" algn="just">
              <a:spcBef>
                <a:spcPts val="42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 name="Shape 17"/>
        <p:cNvGrpSpPr/>
        <p:nvPr/>
      </p:nvGrpSpPr>
      <p:grpSpPr>
        <a:xfrm>
          <a:off x="0" y="0"/>
          <a:ext cx="0" cy="0"/>
          <a:chOff x="0" y="0"/>
          <a:chExt cx="0" cy="0"/>
        </a:xfrm>
      </p:grpSpPr>
      <p:sp>
        <p:nvSpPr>
          <p:cNvPr id="18" name="Google Shape;18;p32"/>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2"/>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2"/>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2"/>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53"/>
          <p:cNvSpPr txBox="1"/>
          <p:nvPr>
            <p:ph type="title"/>
          </p:nvPr>
        </p:nvSpPr>
        <p:spPr>
          <a:xfrm>
            <a:off x="630082" y="273050"/>
            <a:ext cx="4145831"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53"/>
          <p:cNvSpPr txBox="1"/>
          <p:nvPr>
            <p:ph idx="1" type="body"/>
          </p:nvPr>
        </p:nvSpPr>
        <p:spPr>
          <a:xfrm>
            <a:off x="4926866" y="273053"/>
            <a:ext cx="704463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5" name="Google Shape;75;p53"/>
          <p:cNvSpPr txBox="1"/>
          <p:nvPr>
            <p:ph idx="2" type="body"/>
          </p:nvPr>
        </p:nvSpPr>
        <p:spPr>
          <a:xfrm>
            <a:off x="630082" y="1435103"/>
            <a:ext cx="4145831"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6" name="Google Shape;76;p53"/>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3"/>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54"/>
          <p:cNvSpPr txBox="1"/>
          <p:nvPr>
            <p:ph type="title"/>
          </p:nvPr>
        </p:nvSpPr>
        <p:spPr>
          <a:xfrm>
            <a:off x="2469997" y="4800601"/>
            <a:ext cx="7560945" cy="566739"/>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54"/>
          <p:cNvSpPr/>
          <p:nvPr>
            <p:ph idx="2" type="pic"/>
          </p:nvPr>
        </p:nvSpPr>
        <p:spPr>
          <a:xfrm>
            <a:off x="2469997" y="612775"/>
            <a:ext cx="7560945" cy="4114800"/>
          </a:xfrm>
          <a:prstGeom prst="rect">
            <a:avLst/>
          </a:prstGeom>
          <a:noFill/>
          <a:ln>
            <a:noFill/>
          </a:ln>
        </p:spPr>
      </p:sp>
      <p:sp>
        <p:nvSpPr>
          <p:cNvPr id="82" name="Google Shape;82;p54"/>
          <p:cNvSpPr txBox="1"/>
          <p:nvPr>
            <p:ph idx="1" type="body"/>
          </p:nvPr>
        </p:nvSpPr>
        <p:spPr>
          <a:xfrm>
            <a:off x="2469997" y="5367339"/>
            <a:ext cx="7560945" cy="8048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3" name="Google Shape;83;p54"/>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4"/>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4"/>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55"/>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55"/>
          <p:cNvSpPr txBox="1"/>
          <p:nvPr>
            <p:ph idx="1" type="body"/>
          </p:nvPr>
        </p:nvSpPr>
        <p:spPr>
          <a:xfrm rot="5400000">
            <a:off x="4037807" y="-1807368"/>
            <a:ext cx="4525963" cy="113411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55"/>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5"/>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5"/>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56"/>
          <p:cNvSpPr txBox="1"/>
          <p:nvPr>
            <p:ph type="title"/>
          </p:nvPr>
        </p:nvSpPr>
        <p:spPr>
          <a:xfrm rot="5400000">
            <a:off x="7628056" y="1782725"/>
            <a:ext cx="5851525" cy="283535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4" name="Google Shape;94;p56"/>
          <p:cNvSpPr txBox="1"/>
          <p:nvPr>
            <p:ph idx="1" type="body"/>
          </p:nvPr>
        </p:nvSpPr>
        <p:spPr>
          <a:xfrm rot="5400000">
            <a:off x="1852335" y="-947616"/>
            <a:ext cx="5851525" cy="82960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56"/>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6"/>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6"/>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37"/>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7"/>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7"/>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38"/>
          <p:cNvSpPr txBox="1"/>
          <p:nvPr>
            <p:ph type="ctrTitle"/>
          </p:nvPr>
        </p:nvSpPr>
        <p:spPr>
          <a:xfrm>
            <a:off x="1575197" y="1122363"/>
            <a:ext cx="9451181"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0" name="Google Shape;110;p38"/>
          <p:cNvSpPr txBox="1"/>
          <p:nvPr>
            <p:ph idx="1" type="subTitle"/>
          </p:nvPr>
        </p:nvSpPr>
        <p:spPr>
          <a:xfrm>
            <a:off x="1575197" y="3602038"/>
            <a:ext cx="9451181" cy="1655763"/>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1" name="Google Shape;111;p38"/>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8"/>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8"/>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 name="Shape 114"/>
        <p:cNvGrpSpPr/>
        <p:nvPr/>
      </p:nvGrpSpPr>
      <p:grpSpPr>
        <a:xfrm>
          <a:off x="0" y="0"/>
          <a:ext cx="0" cy="0"/>
          <a:chOff x="0" y="0"/>
          <a:chExt cx="0" cy="0"/>
        </a:xfrm>
      </p:grpSpPr>
      <p:sp>
        <p:nvSpPr>
          <p:cNvPr id="115" name="Google Shape;115;p39"/>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6" name="Google Shape;116;p39"/>
          <p:cNvSpPr txBox="1"/>
          <p:nvPr>
            <p:ph idx="1" type="body"/>
          </p:nvPr>
        </p:nvSpPr>
        <p:spPr>
          <a:xfrm>
            <a:off x="866775" y="1825625"/>
            <a:ext cx="10868025"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9"/>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9"/>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9"/>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0" name="Shape 120"/>
        <p:cNvGrpSpPr/>
        <p:nvPr/>
      </p:nvGrpSpPr>
      <p:grpSpPr>
        <a:xfrm>
          <a:off x="0" y="0"/>
          <a:ext cx="0" cy="0"/>
          <a:chOff x="0" y="0"/>
          <a:chExt cx="0" cy="0"/>
        </a:xfrm>
      </p:grpSpPr>
      <p:sp>
        <p:nvSpPr>
          <p:cNvPr id="121" name="Google Shape;121;p40"/>
          <p:cNvSpPr txBox="1"/>
          <p:nvPr>
            <p:ph type="title"/>
          </p:nvPr>
        </p:nvSpPr>
        <p:spPr>
          <a:xfrm>
            <a:off x="859796" y="1709741"/>
            <a:ext cx="10868858"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2" name="Google Shape;122;p40"/>
          <p:cNvSpPr txBox="1"/>
          <p:nvPr>
            <p:ph idx="1" type="body"/>
          </p:nvPr>
        </p:nvSpPr>
        <p:spPr>
          <a:xfrm>
            <a:off x="859796" y="4589465"/>
            <a:ext cx="10868858"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3" name="Google Shape;123;p40"/>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0"/>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0"/>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6" name="Shape 126"/>
        <p:cNvGrpSpPr/>
        <p:nvPr/>
      </p:nvGrpSpPr>
      <p:grpSpPr>
        <a:xfrm>
          <a:off x="0" y="0"/>
          <a:ext cx="0" cy="0"/>
          <a:chOff x="0" y="0"/>
          <a:chExt cx="0" cy="0"/>
        </a:xfrm>
      </p:grpSpPr>
      <p:sp>
        <p:nvSpPr>
          <p:cNvPr id="127" name="Google Shape;127;p41"/>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8" name="Google Shape;128;p41"/>
          <p:cNvSpPr txBox="1"/>
          <p:nvPr>
            <p:ph idx="1" type="body"/>
          </p:nvPr>
        </p:nvSpPr>
        <p:spPr>
          <a:xfrm>
            <a:off x="866358" y="1825625"/>
            <a:ext cx="5329416" cy="43513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41"/>
          <p:cNvSpPr txBox="1"/>
          <p:nvPr>
            <p:ph idx="2" type="body"/>
          </p:nvPr>
        </p:nvSpPr>
        <p:spPr>
          <a:xfrm>
            <a:off x="6405801" y="1825625"/>
            <a:ext cx="5329416" cy="43513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1"/>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1"/>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1"/>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 name="Shape 133"/>
        <p:cNvGrpSpPr/>
        <p:nvPr/>
      </p:nvGrpSpPr>
      <p:grpSpPr>
        <a:xfrm>
          <a:off x="0" y="0"/>
          <a:ext cx="0" cy="0"/>
          <a:chOff x="0" y="0"/>
          <a:chExt cx="0" cy="0"/>
        </a:xfrm>
      </p:grpSpPr>
      <p:sp>
        <p:nvSpPr>
          <p:cNvPr id="134" name="Google Shape;134;p42"/>
          <p:cNvSpPr txBox="1"/>
          <p:nvPr>
            <p:ph type="title"/>
          </p:nvPr>
        </p:nvSpPr>
        <p:spPr>
          <a:xfrm>
            <a:off x="868547" y="365126"/>
            <a:ext cx="10868858"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5" name="Google Shape;135;p42"/>
          <p:cNvSpPr txBox="1"/>
          <p:nvPr>
            <p:ph idx="1" type="body"/>
          </p:nvPr>
        </p:nvSpPr>
        <p:spPr>
          <a:xfrm>
            <a:off x="868550" y="1681163"/>
            <a:ext cx="5331603"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6" name="Google Shape;136;p42"/>
          <p:cNvSpPr txBox="1"/>
          <p:nvPr>
            <p:ph idx="2" type="body"/>
          </p:nvPr>
        </p:nvSpPr>
        <p:spPr>
          <a:xfrm>
            <a:off x="868550" y="2505075"/>
            <a:ext cx="5331603"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42"/>
          <p:cNvSpPr txBox="1"/>
          <p:nvPr>
            <p:ph idx="3" type="body"/>
          </p:nvPr>
        </p:nvSpPr>
        <p:spPr>
          <a:xfrm>
            <a:off x="6379547" y="1681163"/>
            <a:ext cx="535785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8" name="Google Shape;138;p42"/>
          <p:cNvSpPr txBox="1"/>
          <p:nvPr>
            <p:ph idx="4" type="body"/>
          </p:nvPr>
        </p:nvSpPr>
        <p:spPr>
          <a:xfrm>
            <a:off x="6379547" y="2505075"/>
            <a:ext cx="535785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42"/>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2"/>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2"/>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3"/>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33"/>
          <p:cNvSpPr txBox="1"/>
          <p:nvPr>
            <p:ph idx="1" type="body"/>
          </p:nvPr>
        </p:nvSpPr>
        <p:spPr>
          <a:xfrm>
            <a:off x="630238" y="1600200"/>
            <a:ext cx="113411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3"/>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3"/>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43"/>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4" name="Google Shape;144;p43"/>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3"/>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3"/>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p44"/>
          <p:cNvSpPr txBox="1"/>
          <p:nvPr>
            <p:ph type="title"/>
          </p:nvPr>
        </p:nvSpPr>
        <p:spPr>
          <a:xfrm>
            <a:off x="868550" y="457200"/>
            <a:ext cx="4064883"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9" name="Google Shape;149;p44"/>
          <p:cNvSpPr txBox="1"/>
          <p:nvPr>
            <p:ph idx="1" type="body"/>
          </p:nvPr>
        </p:nvSpPr>
        <p:spPr>
          <a:xfrm>
            <a:off x="5357858" y="987427"/>
            <a:ext cx="6379547"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0" name="Google Shape;150;p44"/>
          <p:cNvSpPr txBox="1"/>
          <p:nvPr>
            <p:ph idx="2" type="body"/>
          </p:nvPr>
        </p:nvSpPr>
        <p:spPr>
          <a:xfrm>
            <a:off x="868550" y="2057401"/>
            <a:ext cx="4064883"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1" name="Google Shape;151;p44"/>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4"/>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4"/>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4" name="Shape 154"/>
        <p:cNvGrpSpPr/>
        <p:nvPr/>
      </p:nvGrpSpPr>
      <p:grpSpPr>
        <a:xfrm>
          <a:off x="0" y="0"/>
          <a:ext cx="0" cy="0"/>
          <a:chOff x="0" y="0"/>
          <a:chExt cx="0" cy="0"/>
        </a:xfrm>
      </p:grpSpPr>
      <p:sp>
        <p:nvSpPr>
          <p:cNvPr id="155" name="Google Shape;155;p45"/>
          <p:cNvSpPr txBox="1"/>
          <p:nvPr>
            <p:ph type="title"/>
          </p:nvPr>
        </p:nvSpPr>
        <p:spPr>
          <a:xfrm>
            <a:off x="868550" y="457200"/>
            <a:ext cx="4064883"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6" name="Google Shape;156;p45"/>
          <p:cNvSpPr/>
          <p:nvPr>
            <p:ph idx="2" type="pic"/>
          </p:nvPr>
        </p:nvSpPr>
        <p:spPr>
          <a:xfrm>
            <a:off x="5357858" y="987427"/>
            <a:ext cx="6379547" cy="4873625"/>
          </a:xfrm>
          <a:prstGeom prst="rect">
            <a:avLst/>
          </a:prstGeom>
          <a:noFill/>
          <a:ln>
            <a:noFill/>
          </a:ln>
        </p:spPr>
      </p:sp>
      <p:sp>
        <p:nvSpPr>
          <p:cNvPr id="157" name="Google Shape;157;p45"/>
          <p:cNvSpPr txBox="1"/>
          <p:nvPr>
            <p:ph idx="1" type="body"/>
          </p:nvPr>
        </p:nvSpPr>
        <p:spPr>
          <a:xfrm>
            <a:off x="868550" y="2057401"/>
            <a:ext cx="4064883"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8" name="Google Shape;158;p45"/>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5"/>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5"/>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p46"/>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3" name="Google Shape;163;p46"/>
          <p:cNvSpPr txBox="1"/>
          <p:nvPr>
            <p:ph idx="1" type="body"/>
          </p:nvPr>
        </p:nvSpPr>
        <p:spPr>
          <a:xfrm rot="5400000">
            <a:off x="4125119" y="-1432718"/>
            <a:ext cx="4351338" cy="108680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46"/>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46"/>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6"/>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7" name="Shape 167"/>
        <p:cNvGrpSpPr/>
        <p:nvPr/>
      </p:nvGrpSpPr>
      <p:grpSpPr>
        <a:xfrm>
          <a:off x="0" y="0"/>
          <a:ext cx="0" cy="0"/>
          <a:chOff x="0" y="0"/>
          <a:chExt cx="0" cy="0"/>
        </a:xfrm>
      </p:grpSpPr>
      <p:sp>
        <p:nvSpPr>
          <p:cNvPr id="168" name="Google Shape;168;p47"/>
          <p:cNvSpPr txBox="1"/>
          <p:nvPr>
            <p:ph type="title"/>
          </p:nvPr>
        </p:nvSpPr>
        <p:spPr>
          <a:xfrm rot="5400000">
            <a:off x="7470692" y="1912439"/>
            <a:ext cx="5811839" cy="271721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9" name="Google Shape;169;p47"/>
          <p:cNvSpPr txBox="1"/>
          <p:nvPr>
            <p:ph idx="1" type="body"/>
          </p:nvPr>
        </p:nvSpPr>
        <p:spPr>
          <a:xfrm rot="5400000">
            <a:off x="1931251" y="-699762"/>
            <a:ext cx="5811839" cy="794161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47"/>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7"/>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7"/>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1" name="Shape 181"/>
        <p:cNvGrpSpPr/>
        <p:nvPr/>
      </p:nvGrpSpPr>
      <p:grpSpPr>
        <a:xfrm>
          <a:off x="0" y="0"/>
          <a:ext cx="0" cy="0"/>
          <a:chOff x="0" y="0"/>
          <a:chExt cx="0" cy="0"/>
        </a:xfrm>
      </p:grpSpPr>
      <p:pic>
        <p:nvPicPr>
          <p:cNvPr descr="NATOhor_RGB" id="182" name="Google Shape;182;p58"/>
          <p:cNvPicPr preferRelativeResize="0"/>
          <p:nvPr/>
        </p:nvPicPr>
        <p:blipFill rotWithShape="1">
          <a:blip r:embed="rId2">
            <a:alphaModFix/>
          </a:blip>
          <a:srcRect b="0" l="0" r="0" t="0"/>
          <a:stretch/>
        </p:blipFill>
        <p:spPr>
          <a:xfrm>
            <a:off x="0" y="0"/>
            <a:ext cx="3465513" cy="1189038"/>
          </a:xfrm>
          <a:prstGeom prst="rect">
            <a:avLst/>
          </a:prstGeom>
          <a:noFill/>
          <a:ln>
            <a:noFill/>
          </a:ln>
        </p:spPr>
      </p:pic>
      <p:pic>
        <p:nvPicPr>
          <p:cNvPr id="183" name="Google Shape;183;p58"/>
          <p:cNvPicPr preferRelativeResize="0"/>
          <p:nvPr/>
        </p:nvPicPr>
        <p:blipFill rotWithShape="1">
          <a:blip r:embed="rId3">
            <a:alphaModFix/>
          </a:blip>
          <a:srcRect b="0" l="0" r="0" t="0"/>
          <a:stretch/>
        </p:blipFill>
        <p:spPr>
          <a:xfrm>
            <a:off x="7794625" y="623888"/>
            <a:ext cx="4078288" cy="2957512"/>
          </a:xfrm>
          <a:prstGeom prst="rect">
            <a:avLst/>
          </a:prstGeom>
          <a:noFill/>
          <a:ln>
            <a:noFill/>
          </a:ln>
        </p:spPr>
      </p:pic>
      <p:sp>
        <p:nvSpPr>
          <p:cNvPr id="184" name="Google Shape;184;p58"/>
          <p:cNvSpPr txBox="1"/>
          <p:nvPr/>
        </p:nvSpPr>
        <p:spPr>
          <a:xfrm>
            <a:off x="438150" y="2046288"/>
            <a:ext cx="3049588" cy="12001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hr-HR" sz="1500">
                <a:solidFill>
                  <a:srgbClr val="000000"/>
                </a:solidFill>
                <a:latin typeface="Arial"/>
                <a:ea typeface="Arial"/>
                <a:cs typeface="Arial"/>
                <a:sym typeface="Arial"/>
              </a:rPr>
              <a:t>Supreme </a:t>
            </a:r>
            <a:br>
              <a:rPr b="1" lang="hr-HR" sz="1500">
                <a:solidFill>
                  <a:srgbClr val="000000"/>
                </a:solidFill>
                <a:latin typeface="Arial"/>
                <a:ea typeface="Arial"/>
                <a:cs typeface="Arial"/>
                <a:sym typeface="Arial"/>
              </a:rPr>
            </a:br>
            <a:r>
              <a:rPr b="1" lang="hr-HR" sz="1500">
                <a:solidFill>
                  <a:srgbClr val="000000"/>
                </a:solidFill>
                <a:latin typeface="Arial"/>
                <a:ea typeface="Arial"/>
                <a:cs typeface="Arial"/>
                <a:sym typeface="Arial"/>
              </a:rPr>
              <a:t>Allied </a:t>
            </a:r>
            <a:br>
              <a:rPr b="1" lang="hr-HR" sz="1500">
                <a:solidFill>
                  <a:srgbClr val="000000"/>
                </a:solidFill>
                <a:latin typeface="Arial"/>
                <a:ea typeface="Arial"/>
                <a:cs typeface="Arial"/>
                <a:sym typeface="Arial"/>
              </a:rPr>
            </a:br>
            <a:r>
              <a:rPr b="1" lang="hr-HR" sz="1500">
                <a:solidFill>
                  <a:srgbClr val="000000"/>
                </a:solidFill>
                <a:latin typeface="Arial"/>
                <a:ea typeface="Arial"/>
                <a:cs typeface="Arial"/>
                <a:sym typeface="Arial"/>
              </a:rPr>
              <a:t>Commander </a:t>
            </a:r>
            <a:br>
              <a:rPr b="1" lang="hr-HR" sz="1500">
                <a:solidFill>
                  <a:srgbClr val="000000"/>
                </a:solidFill>
                <a:latin typeface="Arial"/>
                <a:ea typeface="Arial"/>
                <a:cs typeface="Arial"/>
                <a:sym typeface="Arial"/>
              </a:rPr>
            </a:br>
            <a:r>
              <a:rPr b="1" lang="hr-HR" sz="1500">
                <a:solidFill>
                  <a:srgbClr val="000000"/>
                </a:solidFill>
                <a:latin typeface="Arial"/>
                <a:ea typeface="Arial"/>
                <a:cs typeface="Arial"/>
                <a:sym typeface="Arial"/>
              </a:rPr>
              <a:t>Transformation</a:t>
            </a:r>
            <a:endParaRPr/>
          </a:p>
        </p:txBody>
      </p:sp>
      <p:sp>
        <p:nvSpPr>
          <p:cNvPr id="185" name="Google Shape;185;p58"/>
          <p:cNvSpPr txBox="1"/>
          <p:nvPr>
            <p:ph type="ctrTitle"/>
          </p:nvPr>
        </p:nvSpPr>
        <p:spPr>
          <a:xfrm>
            <a:off x="945118" y="3581405"/>
            <a:ext cx="10711339" cy="14700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6" name="Google Shape;186;p58"/>
          <p:cNvSpPr txBox="1"/>
          <p:nvPr>
            <p:ph idx="1" type="subTitle"/>
          </p:nvPr>
        </p:nvSpPr>
        <p:spPr>
          <a:xfrm>
            <a:off x="1890236" y="5181604"/>
            <a:ext cx="8821103" cy="1088227"/>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Clr>
                <a:srgbClr val="0033CC"/>
              </a:buClr>
              <a:buSzPts val="1800"/>
              <a:buNone/>
              <a:defRPr>
                <a:solidFill>
                  <a:srgbClr val="0033CC"/>
                </a:solidFil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187" name="Google Shape;187;p58"/>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8"/>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58"/>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showMasterSp="0">
  <p:cSld name="Title, Subtitle and Content">
    <p:spTree>
      <p:nvGrpSpPr>
        <p:cNvPr id="190" name="Shape 190"/>
        <p:cNvGrpSpPr/>
        <p:nvPr/>
      </p:nvGrpSpPr>
      <p:grpSpPr>
        <a:xfrm>
          <a:off x="0" y="0"/>
          <a:ext cx="0" cy="0"/>
          <a:chOff x="0" y="0"/>
          <a:chExt cx="0" cy="0"/>
        </a:xfrm>
      </p:grpSpPr>
      <p:sp>
        <p:nvSpPr>
          <p:cNvPr id="191" name="Google Shape;191;p59"/>
          <p:cNvSpPr txBox="1"/>
          <p:nvPr/>
        </p:nvSpPr>
        <p:spPr>
          <a:xfrm>
            <a:off x="4305300" y="6502400"/>
            <a:ext cx="399097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1050">
                <a:solidFill>
                  <a:srgbClr val="FF0000"/>
                </a:solidFill>
                <a:latin typeface="Arial"/>
                <a:ea typeface="Arial"/>
                <a:cs typeface="Arial"/>
                <a:sym typeface="Arial"/>
              </a:rPr>
              <a:t>NATO UNCLASSIFIED</a:t>
            </a:r>
            <a:endParaRPr/>
          </a:p>
        </p:txBody>
      </p:sp>
      <p:pic>
        <p:nvPicPr>
          <p:cNvPr id="192" name="Google Shape;192;p59"/>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193" name="Google Shape;193;p59"/>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194" name="Google Shape;194;p59"/>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195" name="Google Shape;195;p59"/>
          <p:cNvSpPr txBox="1"/>
          <p:nvPr/>
        </p:nvSpPr>
        <p:spPr>
          <a:xfrm>
            <a:off x="10460038" y="6324600"/>
            <a:ext cx="2187575"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hr-HR" sz="750">
                <a:solidFill>
                  <a:srgbClr val="000000"/>
                </a:solidFill>
                <a:latin typeface="Arial"/>
                <a:ea typeface="Arial"/>
                <a:cs typeface="Arial"/>
                <a:sym typeface="Arial"/>
              </a:rPr>
              <a:t>ACT - Improving today, </a:t>
            </a:r>
            <a:endParaRPr/>
          </a:p>
          <a:p>
            <a:pPr indent="0" lvl="0" marL="0" marR="0" rtl="0" algn="l">
              <a:spcBef>
                <a:spcPts val="0"/>
              </a:spcBef>
              <a:spcAft>
                <a:spcPts val="0"/>
              </a:spcAft>
              <a:buNone/>
            </a:pPr>
            <a:r>
              <a:rPr b="1" lang="hr-HR" sz="750">
                <a:solidFill>
                  <a:srgbClr val="000000"/>
                </a:solidFill>
                <a:latin typeface="Arial"/>
                <a:ea typeface="Arial"/>
                <a:cs typeface="Arial"/>
                <a:sym typeface="Arial"/>
              </a:rPr>
              <a:t>Shaping tomorrow, </a:t>
            </a:r>
            <a:endParaRPr/>
          </a:p>
          <a:p>
            <a:pPr indent="0" lvl="0" marL="0" marR="0" rtl="0" algn="l">
              <a:spcBef>
                <a:spcPts val="0"/>
              </a:spcBef>
              <a:spcAft>
                <a:spcPts val="0"/>
              </a:spcAft>
              <a:buNone/>
            </a:pPr>
            <a:r>
              <a:rPr b="1" lang="hr-HR" sz="750">
                <a:solidFill>
                  <a:srgbClr val="000000"/>
                </a:solidFill>
                <a:latin typeface="Arial"/>
                <a:ea typeface="Arial"/>
                <a:cs typeface="Arial"/>
                <a:sym typeface="Arial"/>
              </a:rPr>
              <a:t>Bridging the two</a:t>
            </a:r>
            <a:endParaRPr/>
          </a:p>
        </p:txBody>
      </p:sp>
      <p:sp>
        <p:nvSpPr>
          <p:cNvPr id="196" name="Google Shape;196;p59"/>
          <p:cNvSpPr txBox="1"/>
          <p:nvPr>
            <p:ph type="title"/>
          </p:nvPr>
        </p:nvSpPr>
        <p:spPr>
          <a:xfrm>
            <a:off x="1997699" y="685801"/>
            <a:ext cx="8606185"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7" name="Google Shape;197;p59"/>
          <p:cNvSpPr txBox="1"/>
          <p:nvPr>
            <p:ph idx="1" type="body"/>
          </p:nvPr>
        </p:nvSpPr>
        <p:spPr>
          <a:xfrm>
            <a:off x="315039" y="1981201"/>
            <a:ext cx="11988770" cy="4343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8" name="Google Shape;198;p59"/>
          <p:cNvSpPr txBox="1"/>
          <p:nvPr>
            <p:ph idx="2" type="subTitle"/>
          </p:nvPr>
        </p:nvSpPr>
        <p:spPr>
          <a:xfrm>
            <a:off x="1365170" y="1295400"/>
            <a:ext cx="9766221" cy="609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199" name="Google Shape;199;p59"/>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9"/>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nd Content" showMasterSp="0">
  <p:cSld name="1_Title, Subtitle and Content">
    <p:spTree>
      <p:nvGrpSpPr>
        <p:cNvPr id="201" name="Shape 201"/>
        <p:cNvGrpSpPr/>
        <p:nvPr/>
      </p:nvGrpSpPr>
      <p:grpSpPr>
        <a:xfrm>
          <a:off x="0" y="0"/>
          <a:ext cx="0" cy="0"/>
          <a:chOff x="0" y="0"/>
          <a:chExt cx="0" cy="0"/>
        </a:xfrm>
      </p:grpSpPr>
      <p:pic>
        <p:nvPicPr>
          <p:cNvPr id="202" name="Google Shape;202;p60"/>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03" name="Google Shape;203;p60"/>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04" name="Google Shape;204;p60"/>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205" name="Google Shape;205;p60"/>
          <p:cNvSpPr txBox="1"/>
          <p:nvPr/>
        </p:nvSpPr>
        <p:spPr>
          <a:xfrm>
            <a:off x="9153525" y="6381750"/>
            <a:ext cx="3430588"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hr-HR" sz="1050">
                <a:solidFill>
                  <a:srgbClr val="000000"/>
                </a:solidFill>
                <a:latin typeface="Arial"/>
                <a:ea typeface="Arial"/>
                <a:cs typeface="Arial"/>
                <a:sym typeface="Arial"/>
              </a:rPr>
              <a:t>ACT – Leading NATO Military Transformation</a:t>
            </a:r>
            <a:endParaRPr/>
          </a:p>
        </p:txBody>
      </p:sp>
      <p:sp>
        <p:nvSpPr>
          <p:cNvPr id="206" name="Google Shape;206;p60"/>
          <p:cNvSpPr txBox="1"/>
          <p:nvPr>
            <p:ph type="title"/>
          </p:nvPr>
        </p:nvSpPr>
        <p:spPr>
          <a:xfrm>
            <a:off x="1989120" y="76201"/>
            <a:ext cx="8606185"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7" name="Google Shape;207;p60"/>
          <p:cNvSpPr txBox="1"/>
          <p:nvPr>
            <p:ph idx="1" type="body"/>
          </p:nvPr>
        </p:nvSpPr>
        <p:spPr>
          <a:xfrm>
            <a:off x="210026" y="762002"/>
            <a:ext cx="11944937" cy="5619751"/>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atin typeface="Arial"/>
                <a:ea typeface="Arial"/>
                <a:cs typeface="Arial"/>
                <a:sym typeface="Arial"/>
              </a:defRPr>
            </a:lvl1pPr>
            <a:lvl2pPr indent="-361950" lvl="1" marL="914400" algn="l">
              <a:spcBef>
                <a:spcPts val="420"/>
              </a:spcBef>
              <a:spcAft>
                <a:spcPts val="0"/>
              </a:spcAft>
              <a:buClr>
                <a:schemeClr val="dk1"/>
              </a:buClr>
              <a:buSzPts val="2100"/>
              <a:buChar char="–"/>
              <a:defRPr sz="2100">
                <a:latin typeface="Arial"/>
                <a:ea typeface="Arial"/>
                <a:cs typeface="Arial"/>
                <a:sym typeface="Arial"/>
              </a:defRPr>
            </a:lvl2pPr>
            <a:lvl3pPr indent="-342900" lvl="2" marL="1371600" algn="l">
              <a:spcBef>
                <a:spcPts val="360"/>
              </a:spcBef>
              <a:spcAft>
                <a:spcPts val="0"/>
              </a:spcAft>
              <a:buClr>
                <a:schemeClr val="dk1"/>
              </a:buClr>
              <a:buSzPts val="1800"/>
              <a:buChar char="•"/>
              <a:defRPr sz="1800">
                <a:latin typeface="Arial"/>
                <a:ea typeface="Arial"/>
                <a:cs typeface="Arial"/>
                <a:sym typeface="Arial"/>
              </a:defRPr>
            </a:lvl3pPr>
            <a:lvl4pPr indent="-323850" lvl="3" marL="1828800" algn="l">
              <a:spcBef>
                <a:spcPts val="300"/>
              </a:spcBef>
              <a:spcAft>
                <a:spcPts val="0"/>
              </a:spcAft>
              <a:buClr>
                <a:schemeClr val="dk1"/>
              </a:buClr>
              <a:buSzPts val="1500"/>
              <a:buChar char="–"/>
              <a:defRPr sz="1500">
                <a:latin typeface="Arial"/>
                <a:ea typeface="Arial"/>
                <a:cs typeface="Arial"/>
                <a:sym typeface="Arial"/>
              </a:defRPr>
            </a:lvl4pPr>
            <a:lvl5pPr indent="-323850" lvl="4" marL="2286000" algn="l">
              <a:spcBef>
                <a:spcPts val="300"/>
              </a:spcBef>
              <a:spcAft>
                <a:spcPts val="0"/>
              </a:spcAft>
              <a:buClr>
                <a:schemeClr val="dk1"/>
              </a:buClr>
              <a:buSzPts val="1500"/>
              <a:buChar char="»"/>
              <a:defRPr sz="1500">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8" name="Google Shape;208;p60"/>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09" name="Google Shape;209;p60"/>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0" name="Shape 210"/>
        <p:cNvGrpSpPr/>
        <p:nvPr/>
      </p:nvGrpSpPr>
      <p:grpSpPr>
        <a:xfrm>
          <a:off x="0" y="0"/>
          <a:ext cx="0" cy="0"/>
          <a:chOff x="0" y="0"/>
          <a:chExt cx="0" cy="0"/>
        </a:xfrm>
      </p:grpSpPr>
      <p:sp>
        <p:nvSpPr>
          <p:cNvPr id="211" name="Google Shape;211;p61"/>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12" name="Google Shape;212;p61"/>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13" name="Shape 213"/>
        <p:cNvGrpSpPr/>
        <p:nvPr/>
      </p:nvGrpSpPr>
      <p:grpSpPr>
        <a:xfrm>
          <a:off x="0" y="0"/>
          <a:ext cx="0" cy="0"/>
          <a:chOff x="0" y="0"/>
          <a:chExt cx="0" cy="0"/>
        </a:xfrm>
      </p:grpSpPr>
      <p:pic>
        <p:nvPicPr>
          <p:cNvPr id="214" name="Google Shape;214;p62"/>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15" name="Google Shape;215;p62"/>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16" name="Google Shape;216;p62"/>
          <p:cNvPicPr preferRelativeResize="0"/>
          <p:nvPr/>
        </p:nvPicPr>
        <p:blipFill rotWithShape="1">
          <a:blip r:embed="rId4">
            <a:alphaModFix/>
          </a:blip>
          <a:srcRect b="0" l="0" r="0" t="0"/>
          <a:stretch/>
        </p:blipFill>
        <p:spPr>
          <a:xfrm>
            <a:off x="11757025" y="-39688"/>
            <a:ext cx="890588" cy="652463"/>
          </a:xfrm>
          <a:prstGeom prst="rect">
            <a:avLst/>
          </a:prstGeom>
          <a:noFill/>
          <a:ln>
            <a:noFill/>
          </a:ln>
        </p:spPr>
      </p:pic>
      <p:sp>
        <p:nvSpPr>
          <p:cNvPr id="217" name="Google Shape;217;p62"/>
          <p:cNvSpPr txBox="1"/>
          <p:nvPr>
            <p:ph type="title"/>
          </p:nvPr>
        </p:nvSpPr>
        <p:spPr>
          <a:xfrm>
            <a:off x="1768072" y="1"/>
            <a:ext cx="9481143" cy="61226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8" name="Google Shape;218;p62"/>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62"/>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62"/>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34"/>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4"/>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4"/>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ubtitle and Content" showMasterSp="0">
  <p:cSld name="5_Title, Subtitle and Content">
    <p:spTree>
      <p:nvGrpSpPr>
        <p:cNvPr id="221" name="Shape 221"/>
        <p:cNvGrpSpPr/>
        <p:nvPr/>
      </p:nvGrpSpPr>
      <p:grpSpPr>
        <a:xfrm>
          <a:off x="0" y="0"/>
          <a:ext cx="0" cy="0"/>
          <a:chOff x="0" y="0"/>
          <a:chExt cx="0" cy="0"/>
        </a:xfrm>
      </p:grpSpPr>
      <p:sp>
        <p:nvSpPr>
          <p:cNvPr id="222" name="Google Shape;222;p63"/>
          <p:cNvSpPr txBox="1"/>
          <p:nvPr/>
        </p:nvSpPr>
        <p:spPr>
          <a:xfrm>
            <a:off x="4305300" y="6502400"/>
            <a:ext cx="3990975" cy="365125"/>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hr-HR" sz="1050">
                <a:solidFill>
                  <a:srgbClr val="FF0000"/>
                </a:solidFill>
                <a:latin typeface="Arial"/>
                <a:ea typeface="Arial"/>
                <a:cs typeface="Arial"/>
                <a:sym typeface="Arial"/>
              </a:rPr>
              <a:t>NATO UNCLASSIFIED</a:t>
            </a:r>
            <a:endParaRPr/>
          </a:p>
        </p:txBody>
      </p:sp>
      <p:pic>
        <p:nvPicPr>
          <p:cNvPr id="223" name="Google Shape;223;p63"/>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24" name="Google Shape;224;p63"/>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25" name="Google Shape;225;p63"/>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226" name="Google Shape;226;p63"/>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27" name="Google Shape;227;p63"/>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050">
                <a:solidFill>
                  <a:srgbClr val="00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28" name="Shape 228"/>
        <p:cNvGrpSpPr/>
        <p:nvPr/>
      </p:nvGrpSpPr>
      <p:grpSpPr>
        <a:xfrm>
          <a:off x="0" y="0"/>
          <a:ext cx="0" cy="0"/>
          <a:chOff x="0" y="0"/>
          <a:chExt cx="0" cy="0"/>
        </a:xfrm>
      </p:grpSpPr>
      <p:pic>
        <p:nvPicPr>
          <p:cNvPr id="229" name="Google Shape;229;p64"/>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30" name="Google Shape;230;p64"/>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31" name="Google Shape;231;p64"/>
          <p:cNvPicPr preferRelativeResize="0"/>
          <p:nvPr/>
        </p:nvPicPr>
        <p:blipFill rotWithShape="1">
          <a:blip r:embed="rId4">
            <a:alphaModFix/>
          </a:blip>
          <a:srcRect b="0" l="0" r="0" t="0"/>
          <a:stretch/>
        </p:blipFill>
        <p:spPr>
          <a:xfrm>
            <a:off x="11757025" y="-39688"/>
            <a:ext cx="890588" cy="652463"/>
          </a:xfrm>
          <a:prstGeom prst="rect">
            <a:avLst/>
          </a:prstGeom>
          <a:noFill/>
          <a:ln>
            <a:noFill/>
          </a:ln>
        </p:spPr>
      </p:pic>
      <p:sp>
        <p:nvSpPr>
          <p:cNvPr id="232" name="Google Shape;232;p64"/>
          <p:cNvSpPr txBox="1"/>
          <p:nvPr>
            <p:ph type="title"/>
          </p:nvPr>
        </p:nvSpPr>
        <p:spPr>
          <a:xfrm>
            <a:off x="1768072" y="1"/>
            <a:ext cx="9481143" cy="61226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3" name="Google Shape;233;p64"/>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05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64"/>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235" name="Shape 235"/>
        <p:cNvGrpSpPr/>
        <p:nvPr/>
      </p:nvGrpSpPr>
      <p:grpSpPr>
        <a:xfrm>
          <a:off x="0" y="0"/>
          <a:ext cx="0" cy="0"/>
          <a:chOff x="0" y="0"/>
          <a:chExt cx="0" cy="0"/>
        </a:xfrm>
      </p:grpSpPr>
      <p:sp>
        <p:nvSpPr>
          <p:cNvPr id="236" name="Google Shape;236;p65"/>
          <p:cNvSpPr txBox="1"/>
          <p:nvPr>
            <p:ph type="title"/>
          </p:nvPr>
        </p:nvSpPr>
        <p:spPr>
          <a:xfrm>
            <a:off x="2205276" y="76201"/>
            <a:ext cx="8611076"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7" name="Google Shape;237;p65"/>
          <p:cNvSpPr txBox="1"/>
          <p:nvPr>
            <p:ph idx="1" type="subTitle"/>
          </p:nvPr>
        </p:nvSpPr>
        <p:spPr>
          <a:xfrm>
            <a:off x="1470184" y="685800"/>
            <a:ext cx="9766221" cy="609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238" name="Google Shape;238;p65"/>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65"/>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lank">
  <p:cSld name="Title and Blank">
    <p:spTree>
      <p:nvGrpSpPr>
        <p:cNvPr id="240" name="Shape 240"/>
        <p:cNvGrpSpPr/>
        <p:nvPr/>
      </p:nvGrpSpPr>
      <p:grpSpPr>
        <a:xfrm>
          <a:off x="0" y="0"/>
          <a:ext cx="0" cy="0"/>
          <a:chOff x="0" y="0"/>
          <a:chExt cx="0" cy="0"/>
        </a:xfrm>
      </p:grpSpPr>
      <p:sp>
        <p:nvSpPr>
          <p:cNvPr id="241" name="Google Shape;241;p66"/>
          <p:cNvSpPr txBox="1"/>
          <p:nvPr>
            <p:ph type="title"/>
          </p:nvPr>
        </p:nvSpPr>
        <p:spPr>
          <a:xfrm>
            <a:off x="1989118" y="46941"/>
            <a:ext cx="9736390"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2" name="Google Shape;242;p66"/>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66"/>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2" name="Shape 252"/>
        <p:cNvGrpSpPr/>
        <p:nvPr/>
      </p:nvGrpSpPr>
      <p:grpSpPr>
        <a:xfrm>
          <a:off x="0" y="0"/>
          <a:ext cx="0" cy="0"/>
          <a:chOff x="0" y="0"/>
          <a:chExt cx="0" cy="0"/>
        </a:xfrm>
      </p:grpSpPr>
      <p:pic>
        <p:nvPicPr>
          <p:cNvPr descr="NATOhor_RGB" id="253" name="Google Shape;253;p68"/>
          <p:cNvPicPr preferRelativeResize="0"/>
          <p:nvPr/>
        </p:nvPicPr>
        <p:blipFill rotWithShape="1">
          <a:blip r:embed="rId2">
            <a:alphaModFix/>
          </a:blip>
          <a:srcRect b="0" l="0" r="0" t="0"/>
          <a:stretch/>
        </p:blipFill>
        <p:spPr>
          <a:xfrm>
            <a:off x="0" y="0"/>
            <a:ext cx="3465513" cy="1189038"/>
          </a:xfrm>
          <a:prstGeom prst="rect">
            <a:avLst/>
          </a:prstGeom>
          <a:noFill/>
          <a:ln>
            <a:noFill/>
          </a:ln>
        </p:spPr>
      </p:pic>
      <p:pic>
        <p:nvPicPr>
          <p:cNvPr id="254" name="Google Shape;254;p68"/>
          <p:cNvPicPr preferRelativeResize="0"/>
          <p:nvPr/>
        </p:nvPicPr>
        <p:blipFill rotWithShape="1">
          <a:blip r:embed="rId3">
            <a:alphaModFix/>
          </a:blip>
          <a:srcRect b="0" l="0" r="0" t="0"/>
          <a:stretch/>
        </p:blipFill>
        <p:spPr>
          <a:xfrm>
            <a:off x="7794625" y="623888"/>
            <a:ext cx="4078288" cy="2957512"/>
          </a:xfrm>
          <a:prstGeom prst="rect">
            <a:avLst/>
          </a:prstGeom>
          <a:noFill/>
          <a:ln>
            <a:noFill/>
          </a:ln>
        </p:spPr>
      </p:pic>
      <p:sp>
        <p:nvSpPr>
          <p:cNvPr id="255" name="Google Shape;255;p68"/>
          <p:cNvSpPr txBox="1"/>
          <p:nvPr/>
        </p:nvSpPr>
        <p:spPr>
          <a:xfrm>
            <a:off x="438150" y="2046288"/>
            <a:ext cx="3049588" cy="12001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hr-HR" sz="1500">
                <a:solidFill>
                  <a:srgbClr val="000000"/>
                </a:solidFill>
                <a:latin typeface="Arial"/>
                <a:ea typeface="Arial"/>
                <a:cs typeface="Arial"/>
                <a:sym typeface="Arial"/>
              </a:rPr>
              <a:t>Supreme </a:t>
            </a:r>
            <a:br>
              <a:rPr b="1" lang="hr-HR" sz="1500">
                <a:solidFill>
                  <a:srgbClr val="000000"/>
                </a:solidFill>
                <a:latin typeface="Arial"/>
                <a:ea typeface="Arial"/>
                <a:cs typeface="Arial"/>
                <a:sym typeface="Arial"/>
              </a:rPr>
            </a:br>
            <a:r>
              <a:rPr b="1" lang="hr-HR" sz="1500">
                <a:solidFill>
                  <a:srgbClr val="000000"/>
                </a:solidFill>
                <a:latin typeface="Arial"/>
                <a:ea typeface="Arial"/>
                <a:cs typeface="Arial"/>
                <a:sym typeface="Arial"/>
              </a:rPr>
              <a:t>Allied </a:t>
            </a:r>
            <a:br>
              <a:rPr b="1" lang="hr-HR" sz="1500">
                <a:solidFill>
                  <a:srgbClr val="000000"/>
                </a:solidFill>
                <a:latin typeface="Arial"/>
                <a:ea typeface="Arial"/>
                <a:cs typeface="Arial"/>
                <a:sym typeface="Arial"/>
              </a:rPr>
            </a:br>
            <a:r>
              <a:rPr b="1" lang="hr-HR" sz="1500">
                <a:solidFill>
                  <a:srgbClr val="000000"/>
                </a:solidFill>
                <a:latin typeface="Arial"/>
                <a:ea typeface="Arial"/>
                <a:cs typeface="Arial"/>
                <a:sym typeface="Arial"/>
              </a:rPr>
              <a:t>Commander </a:t>
            </a:r>
            <a:br>
              <a:rPr b="1" lang="hr-HR" sz="1500">
                <a:solidFill>
                  <a:srgbClr val="000000"/>
                </a:solidFill>
                <a:latin typeface="Arial"/>
                <a:ea typeface="Arial"/>
                <a:cs typeface="Arial"/>
                <a:sym typeface="Arial"/>
              </a:rPr>
            </a:br>
            <a:r>
              <a:rPr b="1" lang="hr-HR" sz="1500">
                <a:solidFill>
                  <a:srgbClr val="000000"/>
                </a:solidFill>
                <a:latin typeface="Arial"/>
                <a:ea typeface="Arial"/>
                <a:cs typeface="Arial"/>
                <a:sym typeface="Arial"/>
              </a:rPr>
              <a:t>Transformation</a:t>
            </a:r>
            <a:endParaRPr/>
          </a:p>
        </p:txBody>
      </p:sp>
      <p:sp>
        <p:nvSpPr>
          <p:cNvPr id="256" name="Google Shape;256;p68"/>
          <p:cNvSpPr txBox="1"/>
          <p:nvPr>
            <p:ph type="ctrTitle"/>
          </p:nvPr>
        </p:nvSpPr>
        <p:spPr>
          <a:xfrm>
            <a:off x="945118" y="3581405"/>
            <a:ext cx="10711339" cy="14700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7" name="Google Shape;257;p68"/>
          <p:cNvSpPr txBox="1"/>
          <p:nvPr>
            <p:ph idx="1" type="subTitle"/>
          </p:nvPr>
        </p:nvSpPr>
        <p:spPr>
          <a:xfrm>
            <a:off x="1890236" y="5181604"/>
            <a:ext cx="8821103" cy="1088227"/>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Clr>
                <a:srgbClr val="0033CC"/>
              </a:buClr>
              <a:buSzPts val="1800"/>
              <a:buNone/>
              <a:defRPr>
                <a:solidFill>
                  <a:srgbClr val="0033CC"/>
                </a:solidFil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258" name="Google Shape;258;p68"/>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68"/>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68"/>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showMasterSp="0">
  <p:cSld name="Title, Subtitle and Content">
    <p:spTree>
      <p:nvGrpSpPr>
        <p:cNvPr id="261" name="Shape 261"/>
        <p:cNvGrpSpPr/>
        <p:nvPr/>
      </p:nvGrpSpPr>
      <p:grpSpPr>
        <a:xfrm>
          <a:off x="0" y="0"/>
          <a:ext cx="0" cy="0"/>
          <a:chOff x="0" y="0"/>
          <a:chExt cx="0" cy="0"/>
        </a:xfrm>
      </p:grpSpPr>
      <p:sp>
        <p:nvSpPr>
          <p:cNvPr id="262" name="Google Shape;262;p69"/>
          <p:cNvSpPr txBox="1"/>
          <p:nvPr/>
        </p:nvSpPr>
        <p:spPr>
          <a:xfrm>
            <a:off x="4305300" y="6502400"/>
            <a:ext cx="399097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1050">
                <a:solidFill>
                  <a:srgbClr val="FF0000"/>
                </a:solidFill>
                <a:latin typeface="Arial"/>
                <a:ea typeface="Arial"/>
                <a:cs typeface="Arial"/>
                <a:sym typeface="Arial"/>
              </a:rPr>
              <a:t>NATO UNCLASSIFIED</a:t>
            </a:r>
            <a:endParaRPr/>
          </a:p>
        </p:txBody>
      </p:sp>
      <p:pic>
        <p:nvPicPr>
          <p:cNvPr id="263" name="Google Shape;263;p69"/>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64" name="Google Shape;264;p69"/>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65" name="Google Shape;265;p69"/>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266" name="Google Shape;266;p69"/>
          <p:cNvSpPr txBox="1"/>
          <p:nvPr/>
        </p:nvSpPr>
        <p:spPr>
          <a:xfrm>
            <a:off x="10460038" y="6324600"/>
            <a:ext cx="2187575"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hr-HR" sz="750">
                <a:solidFill>
                  <a:srgbClr val="000000"/>
                </a:solidFill>
                <a:latin typeface="Arial"/>
                <a:ea typeface="Arial"/>
                <a:cs typeface="Arial"/>
                <a:sym typeface="Arial"/>
              </a:rPr>
              <a:t>ACT - Improving today, </a:t>
            </a:r>
            <a:endParaRPr/>
          </a:p>
          <a:p>
            <a:pPr indent="0" lvl="0" marL="0" marR="0" rtl="0" algn="l">
              <a:spcBef>
                <a:spcPts val="0"/>
              </a:spcBef>
              <a:spcAft>
                <a:spcPts val="0"/>
              </a:spcAft>
              <a:buNone/>
            </a:pPr>
            <a:r>
              <a:rPr b="1" lang="hr-HR" sz="750">
                <a:solidFill>
                  <a:srgbClr val="000000"/>
                </a:solidFill>
                <a:latin typeface="Arial"/>
                <a:ea typeface="Arial"/>
                <a:cs typeface="Arial"/>
                <a:sym typeface="Arial"/>
              </a:rPr>
              <a:t>Shaping tomorrow, </a:t>
            </a:r>
            <a:endParaRPr/>
          </a:p>
          <a:p>
            <a:pPr indent="0" lvl="0" marL="0" marR="0" rtl="0" algn="l">
              <a:spcBef>
                <a:spcPts val="0"/>
              </a:spcBef>
              <a:spcAft>
                <a:spcPts val="0"/>
              </a:spcAft>
              <a:buNone/>
            </a:pPr>
            <a:r>
              <a:rPr b="1" lang="hr-HR" sz="750">
                <a:solidFill>
                  <a:srgbClr val="000000"/>
                </a:solidFill>
                <a:latin typeface="Arial"/>
                <a:ea typeface="Arial"/>
                <a:cs typeface="Arial"/>
                <a:sym typeface="Arial"/>
              </a:rPr>
              <a:t>Bridging the two</a:t>
            </a:r>
            <a:endParaRPr/>
          </a:p>
        </p:txBody>
      </p:sp>
      <p:sp>
        <p:nvSpPr>
          <p:cNvPr id="267" name="Google Shape;267;p69"/>
          <p:cNvSpPr txBox="1"/>
          <p:nvPr>
            <p:ph type="title"/>
          </p:nvPr>
        </p:nvSpPr>
        <p:spPr>
          <a:xfrm>
            <a:off x="1997699" y="685801"/>
            <a:ext cx="8606185"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8" name="Google Shape;268;p69"/>
          <p:cNvSpPr txBox="1"/>
          <p:nvPr>
            <p:ph idx="1" type="body"/>
          </p:nvPr>
        </p:nvSpPr>
        <p:spPr>
          <a:xfrm>
            <a:off x="315039" y="1981201"/>
            <a:ext cx="11988770" cy="4343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9" name="Google Shape;269;p69"/>
          <p:cNvSpPr txBox="1"/>
          <p:nvPr>
            <p:ph idx="2" type="subTitle"/>
          </p:nvPr>
        </p:nvSpPr>
        <p:spPr>
          <a:xfrm>
            <a:off x="1365170" y="1295400"/>
            <a:ext cx="9766221" cy="609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270" name="Google Shape;270;p69"/>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9"/>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nd Content" showMasterSp="0">
  <p:cSld name="1_Title, Subtitle and Content">
    <p:spTree>
      <p:nvGrpSpPr>
        <p:cNvPr id="272" name="Shape 272"/>
        <p:cNvGrpSpPr/>
        <p:nvPr/>
      </p:nvGrpSpPr>
      <p:grpSpPr>
        <a:xfrm>
          <a:off x="0" y="0"/>
          <a:ext cx="0" cy="0"/>
          <a:chOff x="0" y="0"/>
          <a:chExt cx="0" cy="0"/>
        </a:xfrm>
      </p:grpSpPr>
      <p:pic>
        <p:nvPicPr>
          <p:cNvPr id="273" name="Google Shape;273;p70"/>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74" name="Google Shape;274;p70"/>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75" name="Google Shape;275;p70"/>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276" name="Google Shape;276;p70"/>
          <p:cNvSpPr txBox="1"/>
          <p:nvPr/>
        </p:nvSpPr>
        <p:spPr>
          <a:xfrm>
            <a:off x="9153525" y="6381750"/>
            <a:ext cx="3430588"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hr-HR" sz="1050">
                <a:solidFill>
                  <a:srgbClr val="000000"/>
                </a:solidFill>
                <a:latin typeface="Arial"/>
                <a:ea typeface="Arial"/>
                <a:cs typeface="Arial"/>
                <a:sym typeface="Arial"/>
              </a:rPr>
              <a:t>ACT – Leading NATO Military Transformation</a:t>
            </a:r>
            <a:endParaRPr/>
          </a:p>
        </p:txBody>
      </p:sp>
      <p:sp>
        <p:nvSpPr>
          <p:cNvPr id="277" name="Google Shape;277;p70"/>
          <p:cNvSpPr txBox="1"/>
          <p:nvPr>
            <p:ph type="title"/>
          </p:nvPr>
        </p:nvSpPr>
        <p:spPr>
          <a:xfrm>
            <a:off x="1989120" y="76201"/>
            <a:ext cx="8606185"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8" name="Google Shape;278;p70"/>
          <p:cNvSpPr txBox="1"/>
          <p:nvPr>
            <p:ph idx="1" type="body"/>
          </p:nvPr>
        </p:nvSpPr>
        <p:spPr>
          <a:xfrm>
            <a:off x="210026" y="762002"/>
            <a:ext cx="11944937" cy="5619751"/>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atin typeface="Arial"/>
                <a:ea typeface="Arial"/>
                <a:cs typeface="Arial"/>
                <a:sym typeface="Arial"/>
              </a:defRPr>
            </a:lvl1pPr>
            <a:lvl2pPr indent="-361950" lvl="1" marL="914400" algn="l">
              <a:spcBef>
                <a:spcPts val="420"/>
              </a:spcBef>
              <a:spcAft>
                <a:spcPts val="0"/>
              </a:spcAft>
              <a:buClr>
                <a:schemeClr val="dk1"/>
              </a:buClr>
              <a:buSzPts val="2100"/>
              <a:buChar char="–"/>
              <a:defRPr sz="2100">
                <a:latin typeface="Arial"/>
                <a:ea typeface="Arial"/>
                <a:cs typeface="Arial"/>
                <a:sym typeface="Arial"/>
              </a:defRPr>
            </a:lvl2pPr>
            <a:lvl3pPr indent="-342900" lvl="2" marL="1371600" algn="l">
              <a:spcBef>
                <a:spcPts val="360"/>
              </a:spcBef>
              <a:spcAft>
                <a:spcPts val="0"/>
              </a:spcAft>
              <a:buClr>
                <a:schemeClr val="dk1"/>
              </a:buClr>
              <a:buSzPts val="1800"/>
              <a:buChar char="•"/>
              <a:defRPr sz="1800">
                <a:latin typeface="Arial"/>
                <a:ea typeface="Arial"/>
                <a:cs typeface="Arial"/>
                <a:sym typeface="Arial"/>
              </a:defRPr>
            </a:lvl3pPr>
            <a:lvl4pPr indent="-323850" lvl="3" marL="1828800" algn="l">
              <a:spcBef>
                <a:spcPts val="300"/>
              </a:spcBef>
              <a:spcAft>
                <a:spcPts val="0"/>
              </a:spcAft>
              <a:buClr>
                <a:schemeClr val="dk1"/>
              </a:buClr>
              <a:buSzPts val="1500"/>
              <a:buChar char="–"/>
              <a:defRPr sz="1500">
                <a:latin typeface="Arial"/>
                <a:ea typeface="Arial"/>
                <a:cs typeface="Arial"/>
                <a:sym typeface="Arial"/>
              </a:defRPr>
            </a:lvl4pPr>
            <a:lvl5pPr indent="-323850" lvl="4" marL="2286000" algn="l">
              <a:spcBef>
                <a:spcPts val="300"/>
              </a:spcBef>
              <a:spcAft>
                <a:spcPts val="0"/>
              </a:spcAft>
              <a:buClr>
                <a:schemeClr val="dk1"/>
              </a:buClr>
              <a:buSzPts val="1500"/>
              <a:buChar char="»"/>
              <a:defRPr sz="1500">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9" name="Google Shape;279;p70"/>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80" name="Google Shape;280;p70"/>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1" name="Shape 281"/>
        <p:cNvGrpSpPr/>
        <p:nvPr/>
      </p:nvGrpSpPr>
      <p:grpSpPr>
        <a:xfrm>
          <a:off x="0" y="0"/>
          <a:ext cx="0" cy="0"/>
          <a:chOff x="0" y="0"/>
          <a:chExt cx="0" cy="0"/>
        </a:xfrm>
      </p:grpSpPr>
      <p:sp>
        <p:nvSpPr>
          <p:cNvPr id="282" name="Google Shape;282;p71"/>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83" name="Google Shape;283;p71"/>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84" name="Shape 284"/>
        <p:cNvGrpSpPr/>
        <p:nvPr/>
      </p:nvGrpSpPr>
      <p:grpSpPr>
        <a:xfrm>
          <a:off x="0" y="0"/>
          <a:ext cx="0" cy="0"/>
          <a:chOff x="0" y="0"/>
          <a:chExt cx="0" cy="0"/>
        </a:xfrm>
      </p:grpSpPr>
      <p:pic>
        <p:nvPicPr>
          <p:cNvPr id="285" name="Google Shape;285;p72"/>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86" name="Google Shape;286;p72"/>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87" name="Google Shape;287;p72"/>
          <p:cNvPicPr preferRelativeResize="0"/>
          <p:nvPr/>
        </p:nvPicPr>
        <p:blipFill rotWithShape="1">
          <a:blip r:embed="rId4">
            <a:alphaModFix/>
          </a:blip>
          <a:srcRect b="0" l="0" r="0" t="0"/>
          <a:stretch/>
        </p:blipFill>
        <p:spPr>
          <a:xfrm>
            <a:off x="11757025" y="-39688"/>
            <a:ext cx="890588" cy="652463"/>
          </a:xfrm>
          <a:prstGeom prst="rect">
            <a:avLst/>
          </a:prstGeom>
          <a:noFill/>
          <a:ln>
            <a:noFill/>
          </a:ln>
        </p:spPr>
      </p:pic>
      <p:sp>
        <p:nvSpPr>
          <p:cNvPr id="288" name="Google Shape;288;p72"/>
          <p:cNvSpPr txBox="1"/>
          <p:nvPr>
            <p:ph type="title"/>
          </p:nvPr>
        </p:nvSpPr>
        <p:spPr>
          <a:xfrm>
            <a:off x="1768072" y="1"/>
            <a:ext cx="9481143" cy="61226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9" name="Google Shape;289;p72"/>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72"/>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72"/>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ubtitle and Content" showMasterSp="0">
  <p:cSld name="5_Title, Subtitle and Content">
    <p:spTree>
      <p:nvGrpSpPr>
        <p:cNvPr id="292" name="Shape 292"/>
        <p:cNvGrpSpPr/>
        <p:nvPr/>
      </p:nvGrpSpPr>
      <p:grpSpPr>
        <a:xfrm>
          <a:off x="0" y="0"/>
          <a:ext cx="0" cy="0"/>
          <a:chOff x="0" y="0"/>
          <a:chExt cx="0" cy="0"/>
        </a:xfrm>
      </p:grpSpPr>
      <p:sp>
        <p:nvSpPr>
          <p:cNvPr id="293" name="Google Shape;293;p73"/>
          <p:cNvSpPr txBox="1"/>
          <p:nvPr/>
        </p:nvSpPr>
        <p:spPr>
          <a:xfrm>
            <a:off x="4305300" y="6502400"/>
            <a:ext cx="3990975" cy="365125"/>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hr-HR" sz="1050">
                <a:solidFill>
                  <a:srgbClr val="FF0000"/>
                </a:solidFill>
                <a:latin typeface="Arial"/>
                <a:ea typeface="Arial"/>
                <a:cs typeface="Arial"/>
                <a:sym typeface="Arial"/>
              </a:rPr>
              <a:t>NATO UNCLASSIFIED</a:t>
            </a:r>
            <a:endParaRPr/>
          </a:p>
        </p:txBody>
      </p:sp>
      <p:pic>
        <p:nvPicPr>
          <p:cNvPr id="294" name="Google Shape;294;p73"/>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295" name="Google Shape;295;p73"/>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296" name="Google Shape;296;p73"/>
          <p:cNvPicPr preferRelativeResize="0"/>
          <p:nvPr/>
        </p:nvPicPr>
        <p:blipFill rotWithShape="1">
          <a:blip r:embed="rId4">
            <a:alphaModFix/>
          </a:blip>
          <a:srcRect b="0" l="0" r="0" t="0"/>
          <a:stretch/>
        </p:blipFill>
        <p:spPr>
          <a:xfrm>
            <a:off x="11726863" y="0"/>
            <a:ext cx="857250" cy="609600"/>
          </a:xfrm>
          <a:prstGeom prst="rect">
            <a:avLst/>
          </a:prstGeom>
          <a:noFill/>
          <a:ln>
            <a:noFill/>
          </a:ln>
        </p:spPr>
      </p:pic>
      <p:sp>
        <p:nvSpPr>
          <p:cNvPr id="297" name="Google Shape;297;p73"/>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98" name="Google Shape;298;p73"/>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050">
                <a:solidFill>
                  <a:srgbClr val="00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2" name="Shape 32"/>
        <p:cNvGrpSpPr/>
        <p:nvPr/>
      </p:nvGrpSpPr>
      <p:grpSpPr>
        <a:xfrm>
          <a:off x="0" y="0"/>
          <a:ext cx="0" cy="0"/>
          <a:chOff x="0" y="0"/>
          <a:chExt cx="0" cy="0"/>
        </a:xfrm>
      </p:grpSpPr>
      <p:sp>
        <p:nvSpPr>
          <p:cNvPr id="33" name="Google Shape;33;p35"/>
          <p:cNvSpPr txBox="1"/>
          <p:nvPr>
            <p:ph type="title"/>
          </p:nvPr>
        </p:nvSpPr>
        <p:spPr>
          <a:xfrm>
            <a:off x="630079" y="274638"/>
            <a:ext cx="11341418"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35"/>
          <p:cNvSpPr txBox="1"/>
          <p:nvPr>
            <p:ph idx="1" type="body"/>
          </p:nvPr>
        </p:nvSpPr>
        <p:spPr>
          <a:xfrm>
            <a:off x="630079" y="1600201"/>
            <a:ext cx="5565696"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35"/>
          <p:cNvSpPr txBox="1"/>
          <p:nvPr>
            <p:ph idx="2" type="body"/>
          </p:nvPr>
        </p:nvSpPr>
        <p:spPr>
          <a:xfrm>
            <a:off x="6405800" y="1600201"/>
            <a:ext cx="5565696"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35"/>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5"/>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99" name="Shape 299"/>
        <p:cNvGrpSpPr/>
        <p:nvPr/>
      </p:nvGrpSpPr>
      <p:grpSpPr>
        <a:xfrm>
          <a:off x="0" y="0"/>
          <a:ext cx="0" cy="0"/>
          <a:chOff x="0" y="0"/>
          <a:chExt cx="0" cy="0"/>
        </a:xfrm>
      </p:grpSpPr>
      <p:pic>
        <p:nvPicPr>
          <p:cNvPr id="300" name="Google Shape;300;p74"/>
          <p:cNvPicPr preferRelativeResize="0"/>
          <p:nvPr/>
        </p:nvPicPr>
        <p:blipFill rotWithShape="1">
          <a:blip r:embed="rId2">
            <a:alphaModFix/>
          </a:blip>
          <a:srcRect b="0" l="0" r="0" t="0"/>
          <a:stretch/>
        </p:blipFill>
        <p:spPr>
          <a:xfrm>
            <a:off x="-17463" y="0"/>
            <a:ext cx="12619038" cy="609600"/>
          </a:xfrm>
          <a:prstGeom prst="rect">
            <a:avLst/>
          </a:prstGeom>
          <a:noFill/>
          <a:ln>
            <a:noFill/>
          </a:ln>
        </p:spPr>
      </p:pic>
      <p:pic>
        <p:nvPicPr>
          <p:cNvPr descr="NATOhor_RGB" id="301" name="Google Shape;301;p74"/>
          <p:cNvPicPr preferRelativeResize="0"/>
          <p:nvPr/>
        </p:nvPicPr>
        <p:blipFill rotWithShape="1">
          <a:blip r:embed="rId3">
            <a:alphaModFix/>
          </a:blip>
          <a:srcRect b="0" l="0" r="0" t="0"/>
          <a:stretch/>
        </p:blipFill>
        <p:spPr>
          <a:xfrm>
            <a:off x="-17463" y="0"/>
            <a:ext cx="1785938" cy="612775"/>
          </a:xfrm>
          <a:prstGeom prst="rect">
            <a:avLst/>
          </a:prstGeom>
          <a:noFill/>
          <a:ln>
            <a:noFill/>
          </a:ln>
        </p:spPr>
      </p:pic>
      <p:pic>
        <p:nvPicPr>
          <p:cNvPr descr="Picture1" id="302" name="Google Shape;302;p74"/>
          <p:cNvPicPr preferRelativeResize="0"/>
          <p:nvPr/>
        </p:nvPicPr>
        <p:blipFill rotWithShape="1">
          <a:blip r:embed="rId4">
            <a:alphaModFix/>
          </a:blip>
          <a:srcRect b="0" l="0" r="0" t="0"/>
          <a:stretch/>
        </p:blipFill>
        <p:spPr>
          <a:xfrm>
            <a:off x="11757025" y="-39688"/>
            <a:ext cx="890588" cy="652463"/>
          </a:xfrm>
          <a:prstGeom prst="rect">
            <a:avLst/>
          </a:prstGeom>
          <a:noFill/>
          <a:ln>
            <a:noFill/>
          </a:ln>
        </p:spPr>
      </p:pic>
      <p:sp>
        <p:nvSpPr>
          <p:cNvPr id="303" name="Google Shape;303;p74"/>
          <p:cNvSpPr txBox="1"/>
          <p:nvPr>
            <p:ph type="title"/>
          </p:nvPr>
        </p:nvSpPr>
        <p:spPr>
          <a:xfrm>
            <a:off x="1768072" y="1"/>
            <a:ext cx="9481143" cy="61226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4" name="Google Shape;304;p74"/>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05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74"/>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306" name="Shape 306"/>
        <p:cNvGrpSpPr/>
        <p:nvPr/>
      </p:nvGrpSpPr>
      <p:grpSpPr>
        <a:xfrm>
          <a:off x="0" y="0"/>
          <a:ext cx="0" cy="0"/>
          <a:chOff x="0" y="0"/>
          <a:chExt cx="0" cy="0"/>
        </a:xfrm>
      </p:grpSpPr>
      <p:sp>
        <p:nvSpPr>
          <p:cNvPr id="307" name="Google Shape;307;p75"/>
          <p:cNvSpPr txBox="1"/>
          <p:nvPr>
            <p:ph type="title"/>
          </p:nvPr>
        </p:nvSpPr>
        <p:spPr>
          <a:xfrm>
            <a:off x="2205276" y="76201"/>
            <a:ext cx="8611076"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8" name="Google Shape;308;p75"/>
          <p:cNvSpPr txBox="1"/>
          <p:nvPr>
            <p:ph idx="1" type="subTitle"/>
          </p:nvPr>
        </p:nvSpPr>
        <p:spPr>
          <a:xfrm>
            <a:off x="1470184" y="685800"/>
            <a:ext cx="9766221" cy="609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309" name="Google Shape;309;p75"/>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050">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75"/>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lank">
  <p:cSld name="Title and Blank">
    <p:spTree>
      <p:nvGrpSpPr>
        <p:cNvPr id="311" name="Shape 311"/>
        <p:cNvGrpSpPr/>
        <p:nvPr/>
      </p:nvGrpSpPr>
      <p:grpSpPr>
        <a:xfrm>
          <a:off x="0" y="0"/>
          <a:ext cx="0" cy="0"/>
          <a:chOff x="0" y="0"/>
          <a:chExt cx="0" cy="0"/>
        </a:xfrm>
      </p:grpSpPr>
      <p:sp>
        <p:nvSpPr>
          <p:cNvPr id="312" name="Google Shape;312;p76"/>
          <p:cNvSpPr txBox="1"/>
          <p:nvPr>
            <p:ph type="title"/>
          </p:nvPr>
        </p:nvSpPr>
        <p:spPr>
          <a:xfrm>
            <a:off x="1989118" y="46941"/>
            <a:ext cx="9736390" cy="53322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3" name="Google Shape;313;p76"/>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76"/>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sz="1000">
                <a:solidFill>
                  <a:srgbClr val="000000"/>
                </a:solidFill>
                <a:latin typeface="Arial"/>
                <a:ea typeface="Arial"/>
                <a:cs typeface="Arial"/>
                <a:sym typeface="Arial"/>
              </a:defRPr>
            </a:lvl1pPr>
            <a:lvl2pPr indent="0" lvl="1" marL="0" marR="0" algn="ctr">
              <a:spcBef>
                <a:spcPts val="0"/>
              </a:spcBef>
              <a:spcAft>
                <a:spcPts val="0"/>
              </a:spcAft>
              <a:buNone/>
              <a:defRPr b="1" sz="1000">
                <a:solidFill>
                  <a:srgbClr val="000000"/>
                </a:solidFill>
                <a:latin typeface="Arial"/>
                <a:ea typeface="Arial"/>
                <a:cs typeface="Arial"/>
                <a:sym typeface="Arial"/>
              </a:defRPr>
            </a:lvl2pPr>
            <a:lvl3pPr indent="0" lvl="2" marL="0" marR="0" algn="ctr">
              <a:spcBef>
                <a:spcPts val="0"/>
              </a:spcBef>
              <a:spcAft>
                <a:spcPts val="0"/>
              </a:spcAft>
              <a:buNone/>
              <a:defRPr b="1" sz="1000">
                <a:solidFill>
                  <a:srgbClr val="000000"/>
                </a:solidFill>
                <a:latin typeface="Arial"/>
                <a:ea typeface="Arial"/>
                <a:cs typeface="Arial"/>
                <a:sym typeface="Arial"/>
              </a:defRPr>
            </a:lvl3pPr>
            <a:lvl4pPr indent="0" lvl="3" marL="0" marR="0" algn="ctr">
              <a:spcBef>
                <a:spcPts val="0"/>
              </a:spcBef>
              <a:spcAft>
                <a:spcPts val="0"/>
              </a:spcAft>
              <a:buNone/>
              <a:defRPr b="1" sz="1000">
                <a:solidFill>
                  <a:srgbClr val="000000"/>
                </a:solidFill>
                <a:latin typeface="Arial"/>
                <a:ea typeface="Arial"/>
                <a:cs typeface="Arial"/>
                <a:sym typeface="Arial"/>
              </a:defRPr>
            </a:lvl4pPr>
            <a:lvl5pPr indent="0" lvl="4" marL="0" marR="0" algn="ctr">
              <a:spcBef>
                <a:spcPts val="0"/>
              </a:spcBef>
              <a:spcAft>
                <a:spcPts val="0"/>
              </a:spcAft>
              <a:buNone/>
              <a:defRPr b="1" sz="1000">
                <a:solidFill>
                  <a:srgbClr val="000000"/>
                </a:solidFill>
                <a:latin typeface="Arial"/>
                <a:ea typeface="Arial"/>
                <a:cs typeface="Arial"/>
                <a:sym typeface="Arial"/>
              </a:defRPr>
            </a:lvl5pPr>
            <a:lvl6pPr indent="0" lvl="5" marL="0" marR="0" algn="ctr">
              <a:spcBef>
                <a:spcPts val="0"/>
              </a:spcBef>
              <a:spcAft>
                <a:spcPts val="0"/>
              </a:spcAft>
              <a:buNone/>
              <a:defRPr b="1" sz="1000">
                <a:solidFill>
                  <a:srgbClr val="000000"/>
                </a:solidFill>
                <a:latin typeface="Arial"/>
                <a:ea typeface="Arial"/>
                <a:cs typeface="Arial"/>
                <a:sym typeface="Arial"/>
              </a:defRPr>
            </a:lvl6pPr>
            <a:lvl7pPr indent="0" lvl="6" marL="0" marR="0" algn="ctr">
              <a:spcBef>
                <a:spcPts val="0"/>
              </a:spcBef>
              <a:spcAft>
                <a:spcPts val="0"/>
              </a:spcAft>
              <a:buNone/>
              <a:defRPr b="1" sz="1000">
                <a:solidFill>
                  <a:srgbClr val="000000"/>
                </a:solidFill>
                <a:latin typeface="Arial"/>
                <a:ea typeface="Arial"/>
                <a:cs typeface="Arial"/>
                <a:sym typeface="Arial"/>
              </a:defRPr>
            </a:lvl7pPr>
            <a:lvl8pPr indent="0" lvl="7" marL="0" marR="0" algn="ctr">
              <a:spcBef>
                <a:spcPts val="0"/>
              </a:spcBef>
              <a:spcAft>
                <a:spcPts val="0"/>
              </a:spcAft>
              <a:buNone/>
              <a:defRPr b="1" sz="1000">
                <a:solidFill>
                  <a:srgbClr val="000000"/>
                </a:solidFill>
                <a:latin typeface="Arial"/>
                <a:ea typeface="Arial"/>
                <a:cs typeface="Arial"/>
                <a:sym typeface="Arial"/>
              </a:defRPr>
            </a:lvl8pPr>
            <a:lvl9pPr indent="0" lvl="8" marL="0" marR="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48"/>
          <p:cNvSpPr txBox="1"/>
          <p:nvPr>
            <p:ph type="ctrTitle"/>
          </p:nvPr>
        </p:nvSpPr>
        <p:spPr>
          <a:xfrm>
            <a:off x="945118" y="2130427"/>
            <a:ext cx="10711339"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48"/>
          <p:cNvSpPr txBox="1"/>
          <p:nvPr>
            <p:ph idx="1" type="subTitle"/>
          </p:nvPr>
        </p:nvSpPr>
        <p:spPr>
          <a:xfrm>
            <a:off x="1890236" y="3886200"/>
            <a:ext cx="8821103"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2" name="Google Shape;42;p48"/>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8"/>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9"/>
          <p:cNvSpPr txBox="1"/>
          <p:nvPr>
            <p:ph type="title"/>
          </p:nvPr>
        </p:nvSpPr>
        <p:spPr>
          <a:xfrm>
            <a:off x="995437" y="4406902"/>
            <a:ext cx="10711339"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49"/>
          <p:cNvSpPr txBox="1"/>
          <p:nvPr>
            <p:ph idx="1" type="body"/>
          </p:nvPr>
        </p:nvSpPr>
        <p:spPr>
          <a:xfrm>
            <a:off x="995437" y="2906713"/>
            <a:ext cx="10711339"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8" name="Google Shape;48;p49"/>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9"/>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9"/>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0"/>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50"/>
          <p:cNvSpPr txBox="1"/>
          <p:nvPr>
            <p:ph idx="1" type="body"/>
          </p:nvPr>
        </p:nvSpPr>
        <p:spPr>
          <a:xfrm>
            <a:off x="630079" y="1600202"/>
            <a:ext cx="5565696"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4" name="Google Shape;54;p50"/>
          <p:cNvSpPr txBox="1"/>
          <p:nvPr>
            <p:ph idx="2" type="body"/>
          </p:nvPr>
        </p:nvSpPr>
        <p:spPr>
          <a:xfrm>
            <a:off x="6405800" y="1600202"/>
            <a:ext cx="5565696"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5" name="Google Shape;55;p50"/>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0"/>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0"/>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51"/>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51"/>
          <p:cNvSpPr txBox="1"/>
          <p:nvPr>
            <p:ph idx="1" type="body"/>
          </p:nvPr>
        </p:nvSpPr>
        <p:spPr>
          <a:xfrm>
            <a:off x="630079" y="1535114"/>
            <a:ext cx="5567884" cy="639763"/>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 name="Google Shape;61;p51"/>
          <p:cNvSpPr txBox="1"/>
          <p:nvPr>
            <p:ph idx="2" type="body"/>
          </p:nvPr>
        </p:nvSpPr>
        <p:spPr>
          <a:xfrm>
            <a:off x="630079" y="2174875"/>
            <a:ext cx="5567884"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2" name="Google Shape;62;p51"/>
          <p:cNvSpPr txBox="1"/>
          <p:nvPr>
            <p:ph idx="3" type="body"/>
          </p:nvPr>
        </p:nvSpPr>
        <p:spPr>
          <a:xfrm>
            <a:off x="6401429" y="1535114"/>
            <a:ext cx="5570071" cy="639763"/>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3" name="Google Shape;63;p51"/>
          <p:cNvSpPr txBox="1"/>
          <p:nvPr>
            <p:ph idx="4" type="body"/>
          </p:nvPr>
        </p:nvSpPr>
        <p:spPr>
          <a:xfrm>
            <a:off x="6401429" y="2174875"/>
            <a:ext cx="5570071"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 name="Google Shape;64;p51"/>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1"/>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1"/>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52"/>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52"/>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2"/>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4.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0" Type="http://schemas.openxmlformats.org/officeDocument/2006/relationships/theme" Target="../theme/theme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31"/>
          <p:cNvSpPr txBox="1"/>
          <p:nvPr>
            <p:ph idx="1" type="body"/>
          </p:nvPr>
        </p:nvSpPr>
        <p:spPr>
          <a:xfrm>
            <a:off x="630238" y="1600200"/>
            <a:ext cx="113411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630238" y="6356350"/>
            <a:ext cx="29400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1"/>
          <p:cNvSpPr txBox="1"/>
          <p:nvPr>
            <p:ph idx="11" type="ftr"/>
          </p:nvPr>
        </p:nvSpPr>
        <p:spPr>
          <a:xfrm>
            <a:off x="4305300" y="6356350"/>
            <a:ext cx="39909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1"/>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r-HR"/>
              <a:t>‹#›</a:t>
            </a:fld>
            <a:endParaRPr/>
          </a:p>
        </p:txBody>
      </p:sp>
      <p:pic>
        <p:nvPicPr>
          <p:cNvPr descr="Nato" id="15" name="Google Shape;15;p31"/>
          <p:cNvPicPr preferRelativeResize="0"/>
          <p:nvPr/>
        </p:nvPicPr>
        <p:blipFill rotWithShape="1">
          <a:blip r:embed="rId1">
            <a:alphaModFix/>
          </a:blip>
          <a:srcRect b="0" l="0" r="0" t="0"/>
          <a:stretch/>
        </p:blipFill>
        <p:spPr>
          <a:xfrm>
            <a:off x="10410825" y="44450"/>
            <a:ext cx="2206625" cy="1216025"/>
          </a:xfrm>
          <a:prstGeom prst="rect">
            <a:avLst/>
          </a:prstGeom>
          <a:noFill/>
          <a:ln>
            <a:noFill/>
          </a:ln>
        </p:spPr>
      </p:pic>
      <p:pic>
        <p:nvPicPr>
          <p:cNvPr id="16" name="Google Shape;16;p31"/>
          <p:cNvPicPr preferRelativeResize="0"/>
          <p:nvPr/>
        </p:nvPicPr>
        <p:blipFill rotWithShape="1">
          <a:blip r:embed="rId2">
            <a:alphaModFix/>
          </a:blip>
          <a:srcRect b="0" l="0" r="0" t="0"/>
          <a:stretch/>
        </p:blipFill>
        <p:spPr>
          <a:xfrm>
            <a:off x="503238" y="274638"/>
            <a:ext cx="1597025" cy="914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36"/>
          <p:cNvSpPr txBox="1"/>
          <p:nvPr>
            <p:ph type="title"/>
          </p:nvPr>
        </p:nvSpPr>
        <p:spPr>
          <a:xfrm>
            <a:off x="866775" y="365125"/>
            <a:ext cx="10868025"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0" name="Google Shape;100;p36"/>
          <p:cNvSpPr txBox="1"/>
          <p:nvPr>
            <p:ph idx="1" type="body"/>
          </p:nvPr>
        </p:nvSpPr>
        <p:spPr>
          <a:xfrm>
            <a:off x="866775" y="1825625"/>
            <a:ext cx="10868025"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36"/>
          <p:cNvSpPr txBox="1"/>
          <p:nvPr>
            <p:ph idx="10" type="dt"/>
          </p:nvPr>
        </p:nvSpPr>
        <p:spPr>
          <a:xfrm>
            <a:off x="866775" y="6356350"/>
            <a:ext cx="283527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2" name="Google Shape;102;p36"/>
          <p:cNvSpPr txBox="1"/>
          <p:nvPr>
            <p:ph idx="11" type="ftr"/>
          </p:nvPr>
        </p:nvSpPr>
        <p:spPr>
          <a:xfrm>
            <a:off x="4173538" y="6356350"/>
            <a:ext cx="42545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Google Shape;103;p36"/>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r-HR"/>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57"/>
          <p:cNvSpPr txBox="1"/>
          <p:nvPr>
            <p:ph type="title"/>
          </p:nvPr>
        </p:nvSpPr>
        <p:spPr>
          <a:xfrm>
            <a:off x="2297113" y="609600"/>
            <a:ext cx="8610600" cy="533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6pPr>
            <a:lvl7pPr lvl="6"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7pPr>
            <a:lvl8pPr lvl="7"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8pPr>
            <a:lvl9pPr lvl="8"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9pPr>
          </a:lstStyle>
          <a:p/>
        </p:txBody>
      </p:sp>
      <p:sp>
        <p:nvSpPr>
          <p:cNvPr id="175" name="Google Shape;175;p57"/>
          <p:cNvSpPr txBox="1"/>
          <p:nvPr>
            <p:ph idx="1" type="body"/>
          </p:nvPr>
        </p:nvSpPr>
        <p:spPr>
          <a:xfrm>
            <a:off x="306388" y="1143000"/>
            <a:ext cx="11988800" cy="52451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76" name="Google Shape;176;p57"/>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sz="105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7" name="Google Shape;177;p57"/>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sz="1050">
                <a:solidFill>
                  <a:srgbClr val="FF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8" name="Google Shape;178;p57"/>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1" sz="1000">
                <a:solidFill>
                  <a:srgbClr val="000000"/>
                </a:solidFill>
                <a:latin typeface="Arial"/>
                <a:ea typeface="Arial"/>
                <a:cs typeface="Arial"/>
                <a:sym typeface="Arial"/>
              </a:defRPr>
            </a:lvl1pPr>
            <a:lvl2pPr indent="0" lvl="1" marL="0" marR="0" rtl="0" algn="ctr">
              <a:spcBef>
                <a:spcPts val="0"/>
              </a:spcBef>
              <a:spcAft>
                <a:spcPts val="0"/>
              </a:spcAft>
              <a:buNone/>
              <a:defRPr b="1" sz="1000">
                <a:solidFill>
                  <a:srgbClr val="000000"/>
                </a:solidFill>
                <a:latin typeface="Arial"/>
                <a:ea typeface="Arial"/>
                <a:cs typeface="Arial"/>
                <a:sym typeface="Arial"/>
              </a:defRPr>
            </a:lvl2pPr>
            <a:lvl3pPr indent="0" lvl="2" marL="0" marR="0" rtl="0" algn="ctr">
              <a:spcBef>
                <a:spcPts val="0"/>
              </a:spcBef>
              <a:spcAft>
                <a:spcPts val="0"/>
              </a:spcAft>
              <a:buNone/>
              <a:defRPr b="1" sz="1000">
                <a:solidFill>
                  <a:srgbClr val="000000"/>
                </a:solidFill>
                <a:latin typeface="Arial"/>
                <a:ea typeface="Arial"/>
                <a:cs typeface="Arial"/>
                <a:sym typeface="Arial"/>
              </a:defRPr>
            </a:lvl3pPr>
            <a:lvl4pPr indent="0" lvl="3" marL="0" marR="0" rtl="0" algn="ctr">
              <a:spcBef>
                <a:spcPts val="0"/>
              </a:spcBef>
              <a:spcAft>
                <a:spcPts val="0"/>
              </a:spcAft>
              <a:buNone/>
              <a:defRPr b="1" sz="1000">
                <a:solidFill>
                  <a:srgbClr val="000000"/>
                </a:solidFill>
                <a:latin typeface="Arial"/>
                <a:ea typeface="Arial"/>
                <a:cs typeface="Arial"/>
                <a:sym typeface="Arial"/>
              </a:defRPr>
            </a:lvl4pPr>
            <a:lvl5pPr indent="0" lvl="4" marL="0" marR="0" rtl="0" algn="ctr">
              <a:spcBef>
                <a:spcPts val="0"/>
              </a:spcBef>
              <a:spcAft>
                <a:spcPts val="0"/>
              </a:spcAft>
              <a:buNone/>
              <a:defRPr b="1" sz="1000">
                <a:solidFill>
                  <a:srgbClr val="000000"/>
                </a:solidFill>
                <a:latin typeface="Arial"/>
                <a:ea typeface="Arial"/>
                <a:cs typeface="Arial"/>
                <a:sym typeface="Arial"/>
              </a:defRPr>
            </a:lvl5pPr>
            <a:lvl6pPr indent="0" lvl="5" marL="0" marR="0" rtl="0" algn="ctr">
              <a:spcBef>
                <a:spcPts val="0"/>
              </a:spcBef>
              <a:spcAft>
                <a:spcPts val="0"/>
              </a:spcAft>
              <a:buNone/>
              <a:defRPr b="1" sz="1000">
                <a:solidFill>
                  <a:srgbClr val="000000"/>
                </a:solidFill>
                <a:latin typeface="Arial"/>
                <a:ea typeface="Arial"/>
                <a:cs typeface="Arial"/>
                <a:sym typeface="Arial"/>
              </a:defRPr>
            </a:lvl6pPr>
            <a:lvl7pPr indent="0" lvl="6" marL="0" marR="0" rtl="0" algn="ctr">
              <a:spcBef>
                <a:spcPts val="0"/>
              </a:spcBef>
              <a:spcAft>
                <a:spcPts val="0"/>
              </a:spcAft>
              <a:buNone/>
              <a:defRPr b="1" sz="1000">
                <a:solidFill>
                  <a:srgbClr val="000000"/>
                </a:solidFill>
                <a:latin typeface="Arial"/>
                <a:ea typeface="Arial"/>
                <a:cs typeface="Arial"/>
                <a:sym typeface="Arial"/>
              </a:defRPr>
            </a:lvl7pPr>
            <a:lvl8pPr indent="0" lvl="7" marL="0" marR="0" rtl="0" algn="ctr">
              <a:spcBef>
                <a:spcPts val="0"/>
              </a:spcBef>
              <a:spcAft>
                <a:spcPts val="0"/>
              </a:spcAft>
              <a:buNone/>
              <a:defRPr b="1" sz="1000">
                <a:solidFill>
                  <a:srgbClr val="000000"/>
                </a:solidFill>
                <a:latin typeface="Arial"/>
                <a:ea typeface="Arial"/>
                <a:cs typeface="Arial"/>
                <a:sym typeface="Arial"/>
              </a:defRPr>
            </a:lvl8pPr>
            <a:lvl9pPr indent="0" lvl="8" marL="0" marR="0" rtl="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179" name="Google Shape;179;p57"/>
          <p:cNvSpPr txBox="1"/>
          <p:nvPr/>
        </p:nvSpPr>
        <p:spPr>
          <a:xfrm>
            <a:off x="9153525" y="6381750"/>
            <a:ext cx="3430588"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sz="1050">
              <a:solidFill>
                <a:srgbClr val="000000"/>
              </a:solidFill>
              <a:latin typeface="Arial"/>
              <a:ea typeface="Arial"/>
              <a:cs typeface="Arial"/>
              <a:sym typeface="Arial"/>
            </a:endParaRPr>
          </a:p>
        </p:txBody>
      </p:sp>
      <p:sp>
        <p:nvSpPr>
          <p:cNvPr id="180" name="Google Shape;180;p57"/>
          <p:cNvSpPr txBox="1"/>
          <p:nvPr/>
        </p:nvSpPr>
        <p:spPr>
          <a:xfrm>
            <a:off x="10460038" y="6324600"/>
            <a:ext cx="2187575"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hr-HR" sz="750">
                <a:solidFill>
                  <a:srgbClr val="000000"/>
                </a:solidFill>
                <a:latin typeface="Arial"/>
                <a:ea typeface="Arial"/>
                <a:cs typeface="Arial"/>
                <a:sym typeface="Arial"/>
              </a:rPr>
              <a:t>ACT - Improving today, </a:t>
            </a:r>
            <a:endParaRPr/>
          </a:p>
          <a:p>
            <a:pPr indent="0" lvl="0" marL="0" marR="0" rtl="0" algn="l">
              <a:spcBef>
                <a:spcPts val="0"/>
              </a:spcBef>
              <a:spcAft>
                <a:spcPts val="0"/>
              </a:spcAft>
              <a:buNone/>
            </a:pPr>
            <a:r>
              <a:rPr b="1" lang="hr-HR" sz="750">
                <a:solidFill>
                  <a:srgbClr val="000000"/>
                </a:solidFill>
                <a:latin typeface="Arial"/>
                <a:ea typeface="Arial"/>
                <a:cs typeface="Arial"/>
                <a:sym typeface="Arial"/>
              </a:rPr>
              <a:t>Shaping tomorrow, </a:t>
            </a:r>
            <a:endParaRPr/>
          </a:p>
          <a:p>
            <a:pPr indent="0" lvl="0" marL="0" marR="0" rtl="0" algn="l">
              <a:spcBef>
                <a:spcPts val="0"/>
              </a:spcBef>
              <a:spcAft>
                <a:spcPts val="0"/>
              </a:spcAft>
              <a:buNone/>
            </a:pPr>
            <a:r>
              <a:rPr b="1" lang="hr-HR" sz="750">
                <a:solidFill>
                  <a:srgbClr val="000000"/>
                </a:solidFill>
                <a:latin typeface="Arial"/>
                <a:ea typeface="Arial"/>
                <a:cs typeface="Arial"/>
                <a:sym typeface="Arial"/>
              </a:rPr>
              <a:t>Bridging the two</a:t>
            </a:r>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67"/>
          <p:cNvSpPr txBox="1"/>
          <p:nvPr>
            <p:ph type="title"/>
          </p:nvPr>
        </p:nvSpPr>
        <p:spPr>
          <a:xfrm>
            <a:off x="2297113" y="609600"/>
            <a:ext cx="8610600" cy="533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1" i="0" sz="2800"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6pPr>
            <a:lvl7pPr lvl="6"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7pPr>
            <a:lvl8pPr lvl="7"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8pPr>
            <a:lvl9pPr lvl="8" marR="0" rtl="0" algn="ctr">
              <a:spcBef>
                <a:spcPts val="0"/>
              </a:spcBef>
              <a:spcAft>
                <a:spcPts val="0"/>
              </a:spcAft>
              <a:buSzPts val="1400"/>
              <a:buNone/>
              <a:defRPr b="1" i="0" sz="2850" u="none" cap="none" strike="noStrike">
                <a:solidFill>
                  <a:schemeClr val="dk1"/>
                </a:solidFill>
                <a:latin typeface="Arial"/>
                <a:ea typeface="Arial"/>
                <a:cs typeface="Arial"/>
                <a:sym typeface="Arial"/>
              </a:defRPr>
            </a:lvl9pPr>
          </a:lstStyle>
          <a:p/>
        </p:txBody>
      </p:sp>
      <p:sp>
        <p:nvSpPr>
          <p:cNvPr id="246" name="Google Shape;246;p67"/>
          <p:cNvSpPr txBox="1"/>
          <p:nvPr>
            <p:ph idx="1" type="body"/>
          </p:nvPr>
        </p:nvSpPr>
        <p:spPr>
          <a:xfrm>
            <a:off x="306388" y="1143000"/>
            <a:ext cx="11988800" cy="52451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247" name="Google Shape;247;p67"/>
          <p:cNvSpPr txBox="1"/>
          <p:nvPr>
            <p:ph idx="10" type="dt"/>
          </p:nvPr>
        </p:nvSpPr>
        <p:spPr>
          <a:xfrm>
            <a:off x="0" y="6381750"/>
            <a:ext cx="3044825" cy="476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sz="105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8" name="Google Shape;248;p67"/>
          <p:cNvSpPr txBox="1"/>
          <p:nvPr>
            <p:ph idx="11" type="ftr"/>
          </p:nvPr>
        </p:nvSpPr>
        <p:spPr>
          <a:xfrm>
            <a:off x="4305300" y="6492875"/>
            <a:ext cx="39909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sz="1050">
                <a:solidFill>
                  <a:srgbClr val="FF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9" name="Google Shape;249;p67"/>
          <p:cNvSpPr txBox="1"/>
          <p:nvPr>
            <p:ph idx="12" type="sldNum"/>
          </p:nvPr>
        </p:nvSpPr>
        <p:spPr>
          <a:xfrm>
            <a:off x="8296275" y="6492875"/>
            <a:ext cx="8509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1" sz="1000">
                <a:solidFill>
                  <a:srgbClr val="000000"/>
                </a:solidFill>
                <a:latin typeface="Arial"/>
                <a:ea typeface="Arial"/>
                <a:cs typeface="Arial"/>
                <a:sym typeface="Arial"/>
              </a:defRPr>
            </a:lvl1pPr>
            <a:lvl2pPr indent="0" lvl="1" marL="0" marR="0" rtl="0" algn="ctr">
              <a:spcBef>
                <a:spcPts val="0"/>
              </a:spcBef>
              <a:spcAft>
                <a:spcPts val="0"/>
              </a:spcAft>
              <a:buNone/>
              <a:defRPr b="1" sz="1000">
                <a:solidFill>
                  <a:srgbClr val="000000"/>
                </a:solidFill>
                <a:latin typeface="Arial"/>
                <a:ea typeface="Arial"/>
                <a:cs typeface="Arial"/>
                <a:sym typeface="Arial"/>
              </a:defRPr>
            </a:lvl2pPr>
            <a:lvl3pPr indent="0" lvl="2" marL="0" marR="0" rtl="0" algn="ctr">
              <a:spcBef>
                <a:spcPts val="0"/>
              </a:spcBef>
              <a:spcAft>
                <a:spcPts val="0"/>
              </a:spcAft>
              <a:buNone/>
              <a:defRPr b="1" sz="1000">
                <a:solidFill>
                  <a:srgbClr val="000000"/>
                </a:solidFill>
                <a:latin typeface="Arial"/>
                <a:ea typeface="Arial"/>
                <a:cs typeface="Arial"/>
                <a:sym typeface="Arial"/>
              </a:defRPr>
            </a:lvl3pPr>
            <a:lvl4pPr indent="0" lvl="3" marL="0" marR="0" rtl="0" algn="ctr">
              <a:spcBef>
                <a:spcPts val="0"/>
              </a:spcBef>
              <a:spcAft>
                <a:spcPts val="0"/>
              </a:spcAft>
              <a:buNone/>
              <a:defRPr b="1" sz="1000">
                <a:solidFill>
                  <a:srgbClr val="000000"/>
                </a:solidFill>
                <a:latin typeface="Arial"/>
                <a:ea typeface="Arial"/>
                <a:cs typeface="Arial"/>
                <a:sym typeface="Arial"/>
              </a:defRPr>
            </a:lvl4pPr>
            <a:lvl5pPr indent="0" lvl="4" marL="0" marR="0" rtl="0" algn="ctr">
              <a:spcBef>
                <a:spcPts val="0"/>
              </a:spcBef>
              <a:spcAft>
                <a:spcPts val="0"/>
              </a:spcAft>
              <a:buNone/>
              <a:defRPr b="1" sz="1000">
                <a:solidFill>
                  <a:srgbClr val="000000"/>
                </a:solidFill>
                <a:latin typeface="Arial"/>
                <a:ea typeface="Arial"/>
                <a:cs typeface="Arial"/>
                <a:sym typeface="Arial"/>
              </a:defRPr>
            </a:lvl5pPr>
            <a:lvl6pPr indent="0" lvl="5" marL="0" marR="0" rtl="0" algn="ctr">
              <a:spcBef>
                <a:spcPts val="0"/>
              </a:spcBef>
              <a:spcAft>
                <a:spcPts val="0"/>
              </a:spcAft>
              <a:buNone/>
              <a:defRPr b="1" sz="1000">
                <a:solidFill>
                  <a:srgbClr val="000000"/>
                </a:solidFill>
                <a:latin typeface="Arial"/>
                <a:ea typeface="Arial"/>
                <a:cs typeface="Arial"/>
                <a:sym typeface="Arial"/>
              </a:defRPr>
            </a:lvl6pPr>
            <a:lvl7pPr indent="0" lvl="6" marL="0" marR="0" rtl="0" algn="ctr">
              <a:spcBef>
                <a:spcPts val="0"/>
              </a:spcBef>
              <a:spcAft>
                <a:spcPts val="0"/>
              </a:spcAft>
              <a:buNone/>
              <a:defRPr b="1" sz="1000">
                <a:solidFill>
                  <a:srgbClr val="000000"/>
                </a:solidFill>
                <a:latin typeface="Arial"/>
                <a:ea typeface="Arial"/>
                <a:cs typeface="Arial"/>
                <a:sym typeface="Arial"/>
              </a:defRPr>
            </a:lvl7pPr>
            <a:lvl8pPr indent="0" lvl="7" marL="0" marR="0" rtl="0" algn="ctr">
              <a:spcBef>
                <a:spcPts val="0"/>
              </a:spcBef>
              <a:spcAft>
                <a:spcPts val="0"/>
              </a:spcAft>
              <a:buNone/>
              <a:defRPr b="1" sz="1000">
                <a:solidFill>
                  <a:srgbClr val="000000"/>
                </a:solidFill>
                <a:latin typeface="Arial"/>
                <a:ea typeface="Arial"/>
                <a:cs typeface="Arial"/>
                <a:sym typeface="Arial"/>
              </a:defRPr>
            </a:lvl8pPr>
            <a:lvl9pPr indent="0" lvl="8" marL="0" marR="0" rtl="0" algn="ctr">
              <a:spcBef>
                <a:spcPts val="0"/>
              </a:spcBef>
              <a:spcAft>
                <a:spcPts val="0"/>
              </a:spcAft>
              <a:buNone/>
              <a:defRPr b="1" sz="10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hr-HR"/>
              <a:t>‹#›</a:t>
            </a:fld>
            <a:endParaRPr/>
          </a:p>
        </p:txBody>
      </p:sp>
      <p:sp>
        <p:nvSpPr>
          <p:cNvPr id="250" name="Google Shape;250;p67"/>
          <p:cNvSpPr txBox="1"/>
          <p:nvPr/>
        </p:nvSpPr>
        <p:spPr>
          <a:xfrm>
            <a:off x="9153525" y="6381750"/>
            <a:ext cx="3430588" cy="47625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sz="1050">
              <a:solidFill>
                <a:srgbClr val="000000"/>
              </a:solidFill>
              <a:latin typeface="Arial"/>
              <a:ea typeface="Arial"/>
              <a:cs typeface="Arial"/>
              <a:sym typeface="Arial"/>
            </a:endParaRPr>
          </a:p>
        </p:txBody>
      </p:sp>
      <p:sp>
        <p:nvSpPr>
          <p:cNvPr id="251" name="Google Shape;251;p67"/>
          <p:cNvSpPr txBox="1"/>
          <p:nvPr/>
        </p:nvSpPr>
        <p:spPr>
          <a:xfrm>
            <a:off x="10460038" y="6324600"/>
            <a:ext cx="2187575"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hr-HR" sz="750">
                <a:solidFill>
                  <a:srgbClr val="000000"/>
                </a:solidFill>
                <a:latin typeface="Arial"/>
                <a:ea typeface="Arial"/>
                <a:cs typeface="Arial"/>
                <a:sym typeface="Arial"/>
              </a:rPr>
              <a:t>ACT - Improving today, </a:t>
            </a:r>
            <a:endParaRPr/>
          </a:p>
          <a:p>
            <a:pPr indent="0" lvl="0" marL="0" marR="0" rtl="0" algn="l">
              <a:spcBef>
                <a:spcPts val="0"/>
              </a:spcBef>
              <a:spcAft>
                <a:spcPts val="0"/>
              </a:spcAft>
              <a:buNone/>
            </a:pPr>
            <a:r>
              <a:rPr b="1" lang="hr-HR" sz="750">
                <a:solidFill>
                  <a:srgbClr val="000000"/>
                </a:solidFill>
                <a:latin typeface="Arial"/>
                <a:ea typeface="Arial"/>
                <a:cs typeface="Arial"/>
                <a:sym typeface="Arial"/>
              </a:rPr>
              <a:t>Shaping tomorrow, </a:t>
            </a:r>
            <a:endParaRPr/>
          </a:p>
          <a:p>
            <a:pPr indent="0" lvl="0" marL="0" marR="0" rtl="0" algn="l">
              <a:spcBef>
                <a:spcPts val="0"/>
              </a:spcBef>
              <a:spcAft>
                <a:spcPts val="0"/>
              </a:spcAft>
              <a:buNone/>
            </a:pPr>
            <a:r>
              <a:rPr b="1" lang="hr-HR" sz="750">
                <a:solidFill>
                  <a:srgbClr val="000000"/>
                </a:solidFill>
                <a:latin typeface="Arial"/>
                <a:ea typeface="Arial"/>
                <a:cs typeface="Arial"/>
                <a:sym typeface="Arial"/>
              </a:rPr>
              <a:t>Bridging the two</a:t>
            </a:r>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nato.int/cps/en/natohq/topics_139182.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26.png"/><Relationship Id="rId13" Type="http://schemas.openxmlformats.org/officeDocument/2006/relationships/image" Target="../media/image30.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1.png"/><Relationship Id="rId14" Type="http://schemas.openxmlformats.org/officeDocument/2006/relationships/image" Target="../media/image33.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8.png"/><Relationship Id="rId9" Type="http://schemas.openxmlformats.org/officeDocument/2006/relationships/image" Target="../media/image40.png"/><Relationship Id="rId5" Type="http://schemas.openxmlformats.org/officeDocument/2006/relationships/image" Target="../media/image23.png"/><Relationship Id="rId6" Type="http://schemas.openxmlformats.org/officeDocument/2006/relationships/image" Target="../media/image19.png"/><Relationship Id="rId7" Type="http://schemas.openxmlformats.org/officeDocument/2006/relationships/image" Target="../media/image24.png"/><Relationship Id="rId8"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43.png"/><Relationship Id="rId13" Type="http://schemas.openxmlformats.org/officeDocument/2006/relationships/image" Target="../media/image48.png"/><Relationship Id="rId12"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hyperlink" Target="https://www.flickr.com/photos/nyng/16661849760" TargetMode="External"/><Relationship Id="rId9" Type="http://schemas.openxmlformats.org/officeDocument/2006/relationships/image" Target="../media/image55.png"/><Relationship Id="rId5" Type="http://schemas.openxmlformats.org/officeDocument/2006/relationships/hyperlink" Target="https://creativecommons.org/licenses/by-nd/3.0/" TargetMode="External"/><Relationship Id="rId6" Type="http://schemas.openxmlformats.org/officeDocument/2006/relationships/image" Target="../media/image44.png"/><Relationship Id="rId7" Type="http://schemas.openxmlformats.org/officeDocument/2006/relationships/image" Target="../media/image46.png"/><Relationship Id="rId8"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51.png"/><Relationship Id="rId5" Type="http://schemas.openxmlformats.org/officeDocument/2006/relationships/image" Target="../media/image2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51.png"/><Relationship Id="rId5" Type="http://schemas.openxmlformats.org/officeDocument/2006/relationships/image" Target="../media/image2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51.png"/><Relationship Id="rId5" Type="http://schemas.openxmlformats.org/officeDocument/2006/relationships/image" Target="../media/image2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hyperlink" Target="http://www.natobilc.org/" TargetMode="Externa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6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9.jpg"/><Relationship Id="rId4" Type="http://schemas.openxmlformats.org/officeDocument/2006/relationships/image" Target="../media/image61.jpg"/><Relationship Id="rId9" Type="http://schemas.openxmlformats.org/officeDocument/2006/relationships/image" Target="../media/image67.jpg"/><Relationship Id="rId5" Type="http://schemas.openxmlformats.org/officeDocument/2006/relationships/image" Target="../media/image60.jpg"/><Relationship Id="rId6" Type="http://schemas.openxmlformats.org/officeDocument/2006/relationships/image" Target="../media/image64.jpg"/><Relationship Id="rId7" Type="http://schemas.openxmlformats.org/officeDocument/2006/relationships/image" Target="../media/image65.jpg"/><Relationship Id="rId8" Type="http://schemas.openxmlformats.org/officeDocument/2006/relationships/image" Target="../media/image6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natobilc.org/" TargetMode="External"/><Relationship Id="rId4" Type="http://schemas.openxmlformats.org/officeDocument/2006/relationships/hyperlink" Target="mailto:irena.prpic.djuric@morh.hr" TargetMode="External"/><Relationship Id="rId5" Type="http://schemas.openxmlformats.org/officeDocument/2006/relationships/hyperlink" Target="mailto:BILCteam.hrv@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descr="C:\Users\iprpicdj\Downloads\233f5a72-9aec-4921-b5e8-925afcbca8c4.webp" id="320" name="Google Shape;320;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1" name="Google Shape;321;p1"/>
          <p:cNvSpPr/>
          <p:nvPr/>
        </p:nvSpPr>
        <p:spPr>
          <a:xfrm>
            <a:off x="2700387" y="1949311"/>
            <a:ext cx="9517009" cy="24314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54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hr-HR" sz="5400" u="none" cap="none" strike="noStrike">
                <a:solidFill>
                  <a:schemeClr val="dk1"/>
                </a:solidFill>
                <a:latin typeface="Calibri"/>
                <a:ea typeface="Calibri"/>
                <a:cs typeface="Calibri"/>
                <a:sym typeface="Calibri"/>
              </a:rPr>
              <a:t>BILC INFORMATION BRIEFING</a:t>
            </a:r>
            <a:endParaRPr b="1" i="0" sz="48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rPr b="0" i="1" lang="hr-HR" sz="4400" u="none" cap="none" strike="noStrike">
                <a:solidFill>
                  <a:schemeClr val="dk1"/>
                </a:solidFill>
                <a:latin typeface="Calibri"/>
                <a:ea typeface="Calibri"/>
                <a:cs typeface="Calibri"/>
                <a:sym typeface="Calibri"/>
              </a:rPr>
              <a:t>BILC Secretariat</a:t>
            </a:r>
            <a:endParaRPr b="1" i="1" sz="4800" u="none" cap="none" strike="noStrike">
              <a:solidFill>
                <a:schemeClr val="dk1"/>
              </a:solidFill>
              <a:latin typeface="Calibri"/>
              <a:ea typeface="Calibri"/>
              <a:cs typeface="Calibri"/>
              <a:sym typeface="Calibri"/>
            </a:endParaRPr>
          </a:p>
        </p:txBody>
      </p:sp>
      <p:sp>
        <p:nvSpPr>
          <p:cNvPr id="322" name="Google Shape;322;p1"/>
          <p:cNvSpPr txBox="1"/>
          <p:nvPr>
            <p:ph type="title"/>
          </p:nvPr>
        </p:nvSpPr>
        <p:spPr>
          <a:xfrm>
            <a:off x="1518354" y="692696"/>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i="1" lang="hr-HR" sz="5400">
                <a:solidFill>
                  <a:srgbClr val="C00000"/>
                </a:solidFill>
              </a:rPr>
              <a:t>2024 NATO BILC STANAG 6001 Testing Workshop</a:t>
            </a:r>
            <a:br>
              <a:rPr b="1" i="1" lang="hr-HR" sz="5400">
                <a:solidFill>
                  <a:srgbClr val="C00000"/>
                </a:solidFill>
              </a:rPr>
            </a:br>
            <a:r>
              <a:rPr b="1" i="1" lang="hr-HR">
                <a:solidFill>
                  <a:srgbClr val="C00000"/>
                </a:solidFill>
              </a:rPr>
              <a:t>Bergen, NORWAY</a:t>
            </a:r>
            <a:endParaRPr i="1"/>
          </a:p>
        </p:txBody>
      </p:sp>
      <p:sp>
        <p:nvSpPr>
          <p:cNvPr descr="https://upload.wikimedia.org/wikipedia/commons/thumb/9/9c/Flag_of_Denmark.svg/225px-Flag_of_Denmark.svg.png" id="323" name="Google Shape;323;p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324" name="Google Shape;324;p1"/>
          <p:cNvPicPr preferRelativeResize="0"/>
          <p:nvPr/>
        </p:nvPicPr>
        <p:blipFill rotWithShape="1">
          <a:blip r:embed="rId3">
            <a:alphaModFix/>
          </a:blip>
          <a:srcRect b="0" l="0" r="0" t="0"/>
          <a:stretch/>
        </p:blipFill>
        <p:spPr>
          <a:xfrm>
            <a:off x="460375" y="1700808"/>
            <a:ext cx="2362200" cy="1714500"/>
          </a:xfrm>
          <a:prstGeom prst="rect">
            <a:avLst/>
          </a:prstGeom>
          <a:noFill/>
          <a:ln>
            <a:noFill/>
          </a:ln>
        </p:spPr>
      </p:pic>
      <p:pic>
        <p:nvPicPr>
          <p:cNvPr id="325" name="Google Shape;325;p1"/>
          <p:cNvPicPr preferRelativeResize="0"/>
          <p:nvPr/>
        </p:nvPicPr>
        <p:blipFill rotWithShape="1">
          <a:blip r:embed="rId4">
            <a:alphaModFix/>
          </a:blip>
          <a:srcRect b="0" l="0" r="0" t="0"/>
          <a:stretch/>
        </p:blipFill>
        <p:spPr>
          <a:xfrm>
            <a:off x="252115" y="4437112"/>
            <a:ext cx="12185500" cy="20904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0"/>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sp>
        <p:nvSpPr>
          <p:cNvPr id="427" name="Google Shape;427;p10"/>
          <p:cNvSpPr txBox="1"/>
          <p:nvPr>
            <p:ph idx="4294967295" type="ctrTitle"/>
          </p:nvPr>
        </p:nvSpPr>
        <p:spPr>
          <a:xfrm>
            <a:off x="3060427" y="260648"/>
            <a:ext cx="6669361" cy="957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hr-HR" sz="3200" u="none" cap="none" strike="noStrike">
                <a:solidFill>
                  <a:schemeClr val="dk1"/>
                </a:solidFill>
                <a:latin typeface="Calibri"/>
                <a:ea typeface="Calibri"/>
                <a:cs typeface="Calibri"/>
                <a:sym typeface="Calibri"/>
              </a:rPr>
              <a:t>2024 NATO BILC Annual Conference</a:t>
            </a:r>
            <a:br>
              <a:rPr b="1" i="0" lang="hr-HR" sz="3200" u="none" cap="none" strike="noStrike">
                <a:solidFill>
                  <a:schemeClr val="dk1"/>
                </a:solidFill>
                <a:latin typeface="Calibri"/>
                <a:ea typeface="Calibri"/>
                <a:cs typeface="Calibri"/>
                <a:sym typeface="Calibri"/>
              </a:rPr>
            </a:br>
            <a:r>
              <a:rPr b="1" i="0" lang="hr-HR" sz="3200" u="none" cap="none" strike="noStrike">
                <a:solidFill>
                  <a:schemeClr val="dk1"/>
                </a:solidFill>
                <a:latin typeface="Calibri"/>
                <a:ea typeface="Calibri"/>
                <a:cs typeface="Calibri"/>
                <a:sym typeface="Calibri"/>
              </a:rPr>
              <a:t> Vienna, Austria </a:t>
            </a:r>
            <a:br>
              <a:rPr b="1" i="0" lang="hr-HR" sz="3200" u="none" cap="none" strike="noStrike">
                <a:solidFill>
                  <a:schemeClr val="dk1"/>
                </a:solidFill>
                <a:latin typeface="Calibri"/>
                <a:ea typeface="Calibri"/>
                <a:cs typeface="Calibri"/>
                <a:sym typeface="Calibri"/>
              </a:rPr>
            </a:br>
            <a:r>
              <a:rPr b="1" i="0" lang="hr-HR" sz="3200" u="none" cap="none" strike="noStrike">
                <a:solidFill>
                  <a:schemeClr val="dk1"/>
                </a:solidFill>
                <a:latin typeface="Calibri"/>
                <a:ea typeface="Calibri"/>
                <a:cs typeface="Calibri"/>
                <a:sym typeface="Calibri"/>
              </a:rPr>
              <a:t>13 – 16 May 2024</a:t>
            </a:r>
            <a:endParaRPr b="1" i="0" sz="6600" u="none" cap="none" strike="noStrike">
              <a:solidFill>
                <a:schemeClr val="dk1"/>
              </a:solidFill>
              <a:latin typeface="Calibri"/>
              <a:ea typeface="Calibri"/>
              <a:cs typeface="Calibri"/>
              <a:sym typeface="Calibri"/>
            </a:endParaRPr>
          </a:p>
        </p:txBody>
      </p:sp>
      <p:sp>
        <p:nvSpPr>
          <p:cNvPr id="428" name="Google Shape;428;p10"/>
          <p:cNvSpPr txBox="1"/>
          <p:nvPr>
            <p:ph idx="4294967295" type="subTitle"/>
          </p:nvPr>
        </p:nvSpPr>
        <p:spPr>
          <a:xfrm>
            <a:off x="346075" y="1196974"/>
            <a:ext cx="12255500" cy="5688409"/>
          </a:xfrm>
          <a:prstGeom prst="rect">
            <a:avLst/>
          </a:prstGeom>
          <a:noFill/>
          <a:ln>
            <a:noFill/>
          </a:ln>
        </p:spPr>
        <p:txBody>
          <a:bodyPr anchorCtr="0" anchor="t" bIns="45700" lIns="91425" spcFirstLastPara="1" rIns="91425" wrap="square" tIns="45700">
            <a:noAutofit/>
          </a:bodyPr>
          <a:lstStyle/>
          <a:p>
            <a:pPr indent="0" lvl="1" marL="0" marR="0" rtl="0" algn="ctr">
              <a:spcBef>
                <a:spcPts val="0"/>
              </a:spcBef>
              <a:spcAft>
                <a:spcPts val="0"/>
              </a:spcAft>
              <a:buClr>
                <a:srgbClr val="C00000"/>
              </a:buClr>
              <a:buSzPts val="3200"/>
              <a:buFont typeface="Arial"/>
              <a:buNone/>
            </a:pPr>
            <a:r>
              <a:rPr b="1" i="1" lang="hr-HR" sz="3200" u="none" cap="none" strike="noStrike">
                <a:solidFill>
                  <a:srgbClr val="C00000"/>
                </a:solidFill>
                <a:latin typeface="Calibri"/>
                <a:ea typeface="Calibri"/>
                <a:cs typeface="Calibri"/>
                <a:sym typeface="Calibri"/>
              </a:rPr>
              <a:t>“ZEITENWENDE”: Adapting Language Policy and Training Strategies to Meet New Requirements”</a:t>
            </a:r>
            <a:endParaRPr b="1" i="0" sz="3200" u="none" cap="none" strike="noStrike">
              <a:solidFill>
                <a:srgbClr val="C00000"/>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Current strategies, policies, and processes underpinning language training and testing in the light of</a:t>
            </a:r>
            <a:endParaRPr b="0" i="0" sz="18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ts val="1800"/>
              <a:buFont typeface="Arial"/>
              <a:buNone/>
            </a:pPr>
            <a:r>
              <a:rPr b="0" i="0" lang="hr-HR" sz="1800" u="none" cap="none" strike="noStrike">
                <a:solidFill>
                  <a:schemeClr val="dk1"/>
                </a:solidFill>
                <a:latin typeface="Calibri"/>
                <a:ea typeface="Calibri"/>
                <a:cs typeface="Calibri"/>
                <a:sym typeface="Calibri"/>
              </a:rPr>
              <a:t>       “Zeitenwende”</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Providing a timely response to the ever-shifting training priorities in operational languages</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The impact of the wars in Ukraine and the Middle East on language training strategies</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New and old best practices in training to meet newly arisen needs</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Establishing quality assurance processes for internally conducted or outsourced training </a:t>
            </a:r>
            <a:endParaRPr b="0" i="0" sz="18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ts val="1800"/>
              <a:buFont typeface="Arial"/>
              <a:buNone/>
            </a:pPr>
            <a:r>
              <a:rPr b="0" i="0" lang="hr-HR" sz="1800" u="none" cap="none" strike="noStrike">
                <a:solidFill>
                  <a:schemeClr val="dk1"/>
                </a:solidFill>
                <a:latin typeface="Calibri"/>
                <a:ea typeface="Calibri"/>
                <a:cs typeface="Calibri"/>
                <a:sym typeface="Calibri"/>
              </a:rPr>
              <a:t>       and testing</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Developing methodologies to build robust training programs</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Defining the optimal ratio of general versus specific training content</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Implementing changes based on course evaluation and validation results</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Designing effective ESP courses and measuring their success</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Communicating effectively with higher-level decision-makers in order to inform and influence policy </a:t>
            </a:r>
            <a:endParaRPr b="0" i="0" sz="1800" u="none" cap="none" strike="noStrike">
              <a:solidFill>
                <a:schemeClr val="dk1"/>
              </a:solidFill>
              <a:latin typeface="Calibri"/>
              <a:ea typeface="Calibri"/>
              <a:cs typeface="Calibri"/>
              <a:sym typeface="Calibri"/>
            </a:endParaRPr>
          </a:p>
          <a:p>
            <a:pPr indent="-342900" lvl="0" marL="342900" marR="0" rtl="0" algn="l">
              <a:spcBef>
                <a:spcPts val="360"/>
              </a:spcBef>
              <a:spcAft>
                <a:spcPts val="0"/>
              </a:spcAft>
              <a:buClr>
                <a:schemeClr val="dk1"/>
              </a:buClr>
              <a:buSzPts val="1800"/>
              <a:buFont typeface="Arial"/>
              <a:buChar char="•"/>
            </a:pPr>
            <a:r>
              <a:rPr b="0" i="0" lang="hr-HR" sz="1800" u="none" cap="none" strike="noStrike">
                <a:solidFill>
                  <a:schemeClr val="dk1"/>
                </a:solidFill>
                <a:latin typeface="Calibri"/>
                <a:ea typeface="Calibri"/>
                <a:cs typeface="Calibri"/>
                <a:sym typeface="Calibri"/>
              </a:rPr>
              <a:t>The organizational value of having well-defined proficiency outcome standards when making data-driven decisions</a:t>
            </a:r>
            <a:endParaRPr b="0" i="0" sz="1800" u="none" cap="none" strike="noStrike">
              <a:solidFill>
                <a:schemeClr val="dk1"/>
              </a:solidFill>
              <a:latin typeface="Calibri"/>
              <a:ea typeface="Calibri"/>
              <a:cs typeface="Calibri"/>
              <a:sym typeface="Calibri"/>
            </a:endParaRPr>
          </a:p>
          <a:p>
            <a:pPr indent="-241300" lvl="0" marL="342900" marR="0" rtl="0" algn="l">
              <a:spcBef>
                <a:spcPts val="32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41300" lvl="0" marL="342900" marR="0" rtl="0" algn="l">
              <a:spcBef>
                <a:spcPts val="0"/>
              </a:spcBef>
              <a:spcAft>
                <a:spcPts val="0"/>
              </a:spcAft>
              <a:buClr>
                <a:schemeClr val="dk1"/>
              </a:buClr>
              <a:buSzPts val="1600"/>
              <a:buFont typeface="Arial"/>
              <a:buNone/>
            </a:pPr>
            <a:r>
              <a:t/>
            </a:r>
            <a:endParaRPr b="0" i="0" sz="1600" u="none" cap="none" strike="noStrike">
              <a:solidFill>
                <a:srgbClr val="C00000"/>
              </a:solidFill>
              <a:latin typeface="Calibri"/>
              <a:ea typeface="Calibri"/>
              <a:cs typeface="Calibri"/>
              <a:sym typeface="Calibri"/>
            </a:endParaRPr>
          </a:p>
        </p:txBody>
      </p:sp>
      <p:sp>
        <p:nvSpPr>
          <p:cNvPr descr="Image result for lithuania flag" id="429" name="Google Shape;429;p10"/>
          <p:cNvSpPr/>
          <p:nvPr/>
        </p:nvSpPr>
        <p:spPr>
          <a:xfrm>
            <a:off x="214313" y="-503238"/>
            <a:ext cx="2416175" cy="10477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descr="Image result for lithuania flag" id="430" name="Google Shape;430;p10"/>
          <p:cNvSpPr/>
          <p:nvPr/>
        </p:nvSpPr>
        <p:spPr>
          <a:xfrm>
            <a:off x="214313" y="-503238"/>
            <a:ext cx="2416175" cy="10477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pic>
        <p:nvPicPr>
          <p:cNvPr descr="D:\Users\IrenaFiles1\Izobrazbaiudzbenici\SveoŠSJ\GODIŠNJAK\Godišnjak 20232024\BILC  _ za godišnjak 2023_2024\Fotografije\Slika 4.jpg" id="431" name="Google Shape;431;p10"/>
          <p:cNvPicPr preferRelativeResize="0"/>
          <p:nvPr/>
        </p:nvPicPr>
        <p:blipFill rotWithShape="1">
          <a:blip r:embed="rId3">
            <a:alphaModFix/>
          </a:blip>
          <a:srcRect b="0" l="0" r="0" t="0"/>
          <a:stretch/>
        </p:blipFill>
        <p:spPr>
          <a:xfrm>
            <a:off x="9469139" y="3694926"/>
            <a:ext cx="2903322" cy="2053233"/>
          </a:xfrm>
          <a:prstGeom prst="rect">
            <a:avLst/>
          </a:prstGeom>
          <a:noFill/>
          <a:ln>
            <a:noFill/>
          </a:ln>
        </p:spPr>
      </p:pic>
      <p:pic>
        <p:nvPicPr>
          <p:cNvPr descr="Bildergebnis für Österreich flagge" id="432" name="Google Shape;432;p10"/>
          <p:cNvPicPr preferRelativeResize="0"/>
          <p:nvPr/>
        </p:nvPicPr>
        <p:blipFill rotWithShape="1">
          <a:blip r:embed="rId4">
            <a:alphaModFix/>
          </a:blip>
          <a:srcRect b="0" l="0" r="0" t="0"/>
          <a:stretch/>
        </p:blipFill>
        <p:spPr>
          <a:xfrm>
            <a:off x="10228509" y="2204864"/>
            <a:ext cx="1872208" cy="10580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1"/>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1700"/>
              <a:buFont typeface="Arial"/>
              <a:buNone/>
            </a:pPr>
            <a:fld id="{00000000-1234-1234-1234-123412341234}" type="slidenum">
              <a:rPr lang="hr-HR" sz="1700">
                <a:solidFill>
                  <a:srgbClr val="000000"/>
                </a:solidFill>
                <a:latin typeface="Times New Roman"/>
                <a:ea typeface="Times New Roman"/>
                <a:cs typeface="Times New Roman"/>
                <a:sym typeface="Times New Roman"/>
              </a:rPr>
              <a:t>‹#›</a:t>
            </a:fld>
            <a:endParaRPr sz="1700">
              <a:solidFill>
                <a:srgbClr val="000000"/>
              </a:solidFill>
              <a:latin typeface="Times New Roman"/>
              <a:ea typeface="Times New Roman"/>
              <a:cs typeface="Times New Roman"/>
              <a:sym typeface="Times New Roman"/>
            </a:endParaRPr>
          </a:p>
        </p:txBody>
      </p:sp>
      <p:sp>
        <p:nvSpPr>
          <p:cNvPr id="441" name="Google Shape;441;p11"/>
          <p:cNvSpPr txBox="1"/>
          <p:nvPr>
            <p:ph idx="4294967295" type="title"/>
          </p:nvPr>
        </p:nvSpPr>
        <p:spPr>
          <a:xfrm>
            <a:off x="1416050" y="115888"/>
            <a:ext cx="9871075" cy="10445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2400">
                <a:solidFill>
                  <a:srgbClr val="C00000"/>
                </a:solidFill>
                <a:latin typeface="Calibri"/>
                <a:ea typeface="Calibri"/>
                <a:cs typeface="Calibri"/>
                <a:sym typeface="Calibri"/>
              </a:rPr>
              <a:t>BILC Professional Development </a:t>
            </a:r>
            <a:br>
              <a:rPr b="1" lang="hr-HR" sz="2400">
                <a:solidFill>
                  <a:srgbClr val="C00000"/>
                </a:solidFill>
                <a:latin typeface="Calibri"/>
                <a:ea typeface="Calibri"/>
                <a:cs typeface="Calibri"/>
                <a:sym typeface="Calibri"/>
              </a:rPr>
            </a:br>
            <a:r>
              <a:rPr b="1" lang="hr-HR" sz="2400">
                <a:solidFill>
                  <a:srgbClr val="C00000"/>
                </a:solidFill>
                <a:latin typeface="Calibri"/>
                <a:ea typeface="Calibri"/>
                <a:cs typeface="Calibri"/>
                <a:sym typeface="Calibri"/>
              </a:rPr>
              <a:t>Programme in Partnership Cooperation Menu </a:t>
            </a:r>
            <a:br>
              <a:rPr b="1" lang="hr-HR" sz="2400">
                <a:solidFill>
                  <a:srgbClr val="C00000"/>
                </a:solidFill>
                <a:latin typeface="Calibri"/>
                <a:ea typeface="Calibri"/>
                <a:cs typeface="Calibri"/>
                <a:sym typeface="Calibri"/>
              </a:rPr>
            </a:br>
            <a:r>
              <a:rPr b="1" lang="hr-HR" sz="2400">
                <a:solidFill>
                  <a:srgbClr val="C00000"/>
                </a:solidFill>
                <a:latin typeface="Calibri"/>
                <a:ea typeface="Calibri"/>
                <a:cs typeface="Calibri"/>
                <a:sym typeface="Calibri"/>
              </a:rPr>
              <a:t>(PCM. i. e. ACT-sponsored BILC courses)</a:t>
            </a:r>
            <a:endParaRPr/>
          </a:p>
        </p:txBody>
      </p:sp>
      <p:sp>
        <p:nvSpPr>
          <p:cNvPr id="442" name="Google Shape;442;p11"/>
          <p:cNvSpPr/>
          <p:nvPr/>
        </p:nvSpPr>
        <p:spPr>
          <a:xfrm>
            <a:off x="136525" y="1341438"/>
            <a:ext cx="12007850" cy="5183187"/>
          </a:xfrm>
          <a:prstGeom prst="rect">
            <a:avLst/>
          </a:prstGeom>
          <a:noFill/>
          <a:ln>
            <a:noFill/>
          </a:ln>
        </p:spPr>
        <p:txBody>
          <a:bodyPr anchorCtr="0" anchor="t" bIns="55375" lIns="110750" spcFirstLastPara="1" rIns="110750" wrap="square" tIns="55375">
            <a:noAutofit/>
          </a:bodyPr>
          <a:lstStyle/>
          <a:p>
            <a:pPr indent="0" lvl="1" marL="457200" marR="0" rtl="0" algn="just">
              <a:spcBef>
                <a:spcPts val="0"/>
              </a:spcBef>
              <a:spcAft>
                <a:spcPts val="0"/>
              </a:spcAft>
              <a:buNone/>
            </a:pPr>
            <a:r>
              <a:rPr b="1" i="0" lang="hr-HR" sz="3000" u="none" cap="none" strike="noStrike">
                <a:solidFill>
                  <a:srgbClr val="C00000"/>
                </a:solidFill>
                <a:latin typeface="Calibri"/>
                <a:ea typeface="Calibri"/>
                <a:cs typeface="Calibri"/>
                <a:sym typeface="Calibri"/>
              </a:rPr>
              <a:t>1. Language Testing Seminars </a:t>
            </a:r>
            <a:r>
              <a:rPr b="0" i="0" lang="hr-HR" sz="3000" u="none" cap="none" strike="noStrike">
                <a:solidFill>
                  <a:schemeClr val="dk1"/>
                </a:solidFill>
                <a:latin typeface="Calibri"/>
                <a:ea typeface="Calibri"/>
                <a:cs typeface="Calibri"/>
                <a:sym typeface="Calibri"/>
              </a:rPr>
              <a:t>(conducted at PLTCE):</a:t>
            </a:r>
            <a:endParaRPr/>
          </a:p>
          <a:p>
            <a:pPr indent="-415331" lvl="1" marL="969107" marR="0" rtl="0" algn="just">
              <a:spcBef>
                <a:spcPts val="0"/>
              </a:spcBef>
              <a:spcAft>
                <a:spcPts val="0"/>
              </a:spcAft>
              <a:buClr>
                <a:srgbClr val="000000"/>
              </a:buClr>
              <a:buSzPts val="3000"/>
              <a:buFont typeface="Calibri"/>
              <a:buChar char="-"/>
            </a:pPr>
            <a:r>
              <a:rPr b="0" i="0" lang="hr-HR" sz="3000" u="none" cap="none" strike="noStrike">
                <a:solidFill>
                  <a:srgbClr val="000000"/>
                </a:solidFill>
                <a:latin typeface="Calibri"/>
                <a:ea typeface="Calibri"/>
                <a:cs typeface="Calibri"/>
                <a:sym typeface="Calibri"/>
              </a:rPr>
              <a:t>Language Testing Seminar, ACT.647, 2 weeks; </a:t>
            </a:r>
            <a:endParaRPr/>
          </a:p>
          <a:p>
            <a:pPr indent="-415331" lvl="1" marL="969107" marR="0" rtl="0" algn="just">
              <a:spcBef>
                <a:spcPts val="0"/>
              </a:spcBef>
              <a:spcAft>
                <a:spcPts val="0"/>
              </a:spcAft>
              <a:buClr>
                <a:srgbClr val="000000"/>
              </a:buClr>
              <a:buSzPts val="3000"/>
              <a:buFont typeface="Calibri"/>
              <a:buChar char="-"/>
            </a:pPr>
            <a:r>
              <a:rPr b="0" i="0" lang="hr-HR" sz="3000" u="none" cap="none" strike="noStrike">
                <a:solidFill>
                  <a:srgbClr val="000000"/>
                </a:solidFill>
                <a:latin typeface="Calibri"/>
                <a:ea typeface="Calibri"/>
                <a:cs typeface="Calibri"/>
                <a:sym typeface="Calibri"/>
              </a:rPr>
              <a:t>Advanced Language Testing Seminar, ACT.658, 3 weeks; </a:t>
            </a:r>
            <a:endParaRPr/>
          </a:p>
          <a:p>
            <a:pPr indent="-415331" lvl="1" marL="969107" marR="0" rtl="0" algn="just">
              <a:spcBef>
                <a:spcPts val="0"/>
              </a:spcBef>
              <a:spcAft>
                <a:spcPts val="0"/>
              </a:spcAft>
              <a:buClr>
                <a:srgbClr val="000000"/>
              </a:buClr>
              <a:buSzPts val="3000"/>
              <a:buFont typeface="Calibri"/>
              <a:buChar char="-"/>
            </a:pPr>
            <a:r>
              <a:rPr b="0" i="0" lang="hr-HR" sz="3000" u="none" cap="none" strike="noStrike">
                <a:solidFill>
                  <a:srgbClr val="000000"/>
                </a:solidFill>
                <a:latin typeface="Calibri"/>
                <a:ea typeface="Calibri"/>
                <a:cs typeface="Calibri"/>
                <a:sym typeface="Calibri"/>
              </a:rPr>
              <a:t>Language Standards and Assessment Seminar, ACT.648, 2 weeks.</a:t>
            </a:r>
            <a:endParaRPr/>
          </a:p>
          <a:p>
            <a:pPr indent="-415331" lvl="1" marL="969107" marR="0" rtl="0" algn="just">
              <a:spcBef>
                <a:spcPts val="0"/>
              </a:spcBef>
              <a:spcAft>
                <a:spcPts val="0"/>
              </a:spcAft>
              <a:buNone/>
            </a:pPr>
            <a:r>
              <a:rPr b="1" i="0" lang="hr-HR" sz="3000" u="none" cap="none" strike="noStrike">
                <a:solidFill>
                  <a:srgbClr val="C00000"/>
                </a:solidFill>
                <a:latin typeface="Calibri"/>
                <a:ea typeface="Calibri"/>
                <a:cs typeface="Calibri"/>
                <a:sym typeface="Calibri"/>
              </a:rPr>
              <a:t>2. BILC Methodology Workshops</a:t>
            </a:r>
            <a:endParaRPr/>
          </a:p>
          <a:p>
            <a:pPr indent="-346109" lvl="1" marL="899885" marR="0" rtl="0" algn="just">
              <a:spcBef>
                <a:spcPts val="0"/>
              </a:spcBef>
              <a:spcAft>
                <a:spcPts val="0"/>
              </a:spcAft>
              <a:buClr>
                <a:srgbClr val="000000"/>
              </a:buClr>
              <a:buSzPts val="3000"/>
              <a:buFont typeface="Calibri"/>
              <a:buChar char="-"/>
            </a:pPr>
            <a:r>
              <a:rPr b="0" i="0" lang="hr-HR" sz="3000" u="none" cap="none" strike="noStrike">
                <a:solidFill>
                  <a:srgbClr val="000000"/>
                </a:solidFill>
                <a:latin typeface="Calibri"/>
                <a:ea typeface="Calibri"/>
                <a:cs typeface="Calibri"/>
                <a:sym typeface="Calibri"/>
              </a:rPr>
              <a:t>English Teaching Faculty Development Workshop “Teaching Speaking and Writing for Military Purposes”, ACT.659, 2 weeks. Conducted at 3 PTECs PLTCE, Bulgaria and Slovenia.            </a:t>
            </a:r>
            <a:endParaRPr/>
          </a:p>
          <a:p>
            <a:pPr indent="0" lvl="1" marL="413409" marR="0" rtl="0" algn="just">
              <a:spcBef>
                <a:spcPts val="1453"/>
              </a:spcBef>
              <a:spcAft>
                <a:spcPts val="0"/>
              </a:spcAft>
              <a:buNone/>
            </a:pPr>
            <a:r>
              <a:rPr b="1" i="0" lang="hr-HR" sz="3000" u="none" cap="none" strike="noStrike">
                <a:solidFill>
                  <a:srgbClr val="C00000"/>
                </a:solidFill>
                <a:latin typeface="Calibri"/>
                <a:ea typeface="Calibri"/>
                <a:cs typeface="Calibri"/>
                <a:sym typeface="Calibri"/>
              </a:rPr>
              <a:t>Facilitators: BILC teaching &amp; testing experts from 24 nations.</a:t>
            </a:r>
            <a:endParaRPr b="1" i="0" sz="3000" u="none" cap="none" strike="noStrike">
              <a:solidFill>
                <a:srgbClr val="C00000"/>
              </a:solidFill>
              <a:latin typeface="Calibri"/>
              <a:ea typeface="Calibri"/>
              <a:cs typeface="Calibri"/>
              <a:sym typeface="Calibri"/>
            </a:endParaRPr>
          </a:p>
          <a:p>
            <a:pPr indent="0" lvl="1" marL="413409" marR="0" rtl="0" algn="just">
              <a:spcBef>
                <a:spcPts val="0"/>
              </a:spcBef>
              <a:spcAft>
                <a:spcPts val="0"/>
              </a:spcAft>
              <a:buNone/>
            </a:pPr>
            <a:r>
              <a:rPr b="0" i="0" lang="hr-HR" sz="3000" u="none" cap="none" strike="noStrike">
                <a:solidFill>
                  <a:srgbClr val="000000"/>
                </a:solidFill>
                <a:latin typeface="Calibri"/>
                <a:ea typeface="Calibri"/>
                <a:cs typeface="Calibri"/>
                <a:sym typeface="Calibri"/>
              </a:rPr>
              <a:t>			</a:t>
            </a:r>
            <a:endParaRPr/>
          </a:p>
          <a:p>
            <a:pPr indent="0" lvl="1" marL="413409"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415331" lvl="1" marL="969107"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415331" lvl="1" marL="969107" marR="0" rtl="0" algn="l">
              <a:spcBef>
                <a:spcPts val="0"/>
              </a:spcBef>
              <a:spcAft>
                <a:spcPts val="0"/>
              </a:spcAft>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12"/>
          <p:cNvSpPr txBox="1"/>
          <p:nvPr>
            <p:ph idx="4294967295" type="title"/>
          </p:nvPr>
        </p:nvSpPr>
        <p:spPr>
          <a:xfrm>
            <a:off x="900113" y="188913"/>
            <a:ext cx="10569575" cy="1104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4000">
                <a:solidFill>
                  <a:srgbClr val="C00000"/>
                </a:solidFill>
              </a:rPr>
              <a:t>SUPPORT TO PARTNER NATIONS</a:t>
            </a:r>
            <a:endParaRPr b="1" sz="4000">
              <a:solidFill>
                <a:srgbClr val="C00000"/>
              </a:solidFill>
            </a:endParaRPr>
          </a:p>
        </p:txBody>
      </p:sp>
      <p:sp>
        <p:nvSpPr>
          <p:cNvPr id="449" name="Google Shape;449;p12"/>
          <p:cNvSpPr txBox="1"/>
          <p:nvPr>
            <p:ph idx="4294967295" type="body"/>
          </p:nvPr>
        </p:nvSpPr>
        <p:spPr>
          <a:xfrm>
            <a:off x="314325" y="1566863"/>
            <a:ext cx="12287250" cy="5562600"/>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rgbClr val="C00000"/>
              </a:buClr>
              <a:buSzPts val="3200"/>
              <a:buFont typeface="Noto Sans Symbols"/>
              <a:buNone/>
            </a:pPr>
            <a:r>
              <a:rPr b="1" lang="hr-HR">
                <a:solidFill>
                  <a:srgbClr val="C00000"/>
                </a:solidFill>
              </a:rPr>
              <a:t>DEEP – Defence Education  Enhancement Programme</a:t>
            </a:r>
            <a:endParaRPr/>
          </a:p>
          <a:p>
            <a:pPr indent="-342900" lvl="0" marL="342900" rtl="0" algn="just">
              <a:spcBef>
                <a:spcPts val="640"/>
              </a:spcBef>
              <a:spcAft>
                <a:spcPts val="0"/>
              </a:spcAft>
              <a:buClr>
                <a:schemeClr val="dk1"/>
              </a:buClr>
              <a:buSzPts val="3200"/>
              <a:buFont typeface="Arial"/>
              <a:buNone/>
            </a:pPr>
            <a:r>
              <a:rPr lang="hr-HR"/>
              <a:t>(</a:t>
            </a:r>
            <a:r>
              <a:rPr lang="hr-HR" u="sng">
                <a:solidFill>
                  <a:schemeClr val="hlink"/>
                </a:solidFill>
                <a:hlinkClick r:id="rId3"/>
              </a:rPr>
              <a:t>https://www.nato.int/cps/en/natohq/topics_139182.htm</a:t>
            </a:r>
            <a:r>
              <a:rPr lang="hr-HR"/>
              <a:t>) </a:t>
            </a:r>
            <a:endParaRPr/>
          </a:p>
          <a:p>
            <a:pPr indent="-342900" lvl="0" marL="342900" rtl="0" algn="just">
              <a:spcBef>
                <a:spcPts val="450"/>
              </a:spcBef>
              <a:spcAft>
                <a:spcPts val="0"/>
              </a:spcAft>
              <a:buClr>
                <a:srgbClr val="000000"/>
              </a:buClr>
              <a:buSzPts val="3200"/>
              <a:buFont typeface="Calibri"/>
              <a:buChar char="•"/>
            </a:pPr>
            <a:r>
              <a:rPr lang="hr-HR">
                <a:solidFill>
                  <a:srgbClr val="000000"/>
                </a:solidFill>
              </a:rPr>
              <a:t>English is NATO’s operational language</a:t>
            </a:r>
            <a:endParaRPr/>
          </a:p>
          <a:p>
            <a:pPr indent="-342900" lvl="0" marL="342900" rtl="0" algn="just">
              <a:spcBef>
                <a:spcPts val="900"/>
              </a:spcBef>
              <a:spcAft>
                <a:spcPts val="0"/>
              </a:spcAft>
              <a:buClr>
                <a:srgbClr val="000000"/>
              </a:buClr>
              <a:buSzPts val="3200"/>
              <a:buFont typeface="Calibri"/>
              <a:buChar char="•"/>
            </a:pPr>
            <a:r>
              <a:rPr lang="hr-HR">
                <a:solidFill>
                  <a:srgbClr val="000000"/>
                </a:solidFill>
              </a:rPr>
              <a:t>Many DEEP military educational  institutions have language programs</a:t>
            </a:r>
            <a:endParaRPr/>
          </a:p>
          <a:p>
            <a:pPr indent="-342900" lvl="0" marL="342900" rtl="0" algn="just">
              <a:spcBef>
                <a:spcPts val="900"/>
              </a:spcBef>
              <a:spcAft>
                <a:spcPts val="0"/>
              </a:spcAft>
              <a:buClr>
                <a:srgbClr val="000000"/>
              </a:buClr>
              <a:buSzPts val="3200"/>
              <a:buFont typeface="Calibri"/>
              <a:buChar char="•"/>
            </a:pPr>
            <a:r>
              <a:rPr lang="hr-HR">
                <a:solidFill>
                  <a:srgbClr val="000000"/>
                </a:solidFill>
              </a:rPr>
              <a:t>BILC is ready to continue to support DEEP</a:t>
            </a:r>
            <a:endParaRPr/>
          </a:p>
          <a:p>
            <a:pPr indent="-342900" lvl="0" marL="342900" rtl="0" algn="just">
              <a:spcBef>
                <a:spcPts val="1090"/>
              </a:spcBef>
              <a:spcAft>
                <a:spcPts val="0"/>
              </a:spcAft>
              <a:buClr>
                <a:schemeClr val="dk1"/>
              </a:buClr>
              <a:buSzPts val="3200"/>
              <a:buFont typeface="Arial"/>
              <a:buNone/>
            </a:pPr>
            <a:r>
              <a:t/>
            </a:r>
            <a:endParaRPr/>
          </a:p>
          <a:p>
            <a:pPr indent="-342900" lvl="0" marL="342900" rtl="0" algn="l">
              <a:spcBef>
                <a:spcPts val="360"/>
              </a:spcBef>
              <a:spcAft>
                <a:spcPts val="0"/>
              </a:spcAft>
              <a:buClr>
                <a:schemeClr val="dk1"/>
              </a:buClr>
              <a:buSzPts val="1800"/>
              <a:buFont typeface="Noto Sans Symbols"/>
              <a:buNone/>
            </a:pPr>
            <a:r>
              <a:rPr lang="hr-HR" sz="1800"/>
              <a:t>	</a:t>
            </a:r>
            <a:endParaRPr b="1" sz="2400"/>
          </a:p>
          <a:p>
            <a:pPr indent="-342900" lvl="0" marL="342900" rtl="0" algn="l">
              <a:lnSpc>
                <a:spcPct val="90000"/>
              </a:lnSpc>
              <a:spcBef>
                <a:spcPts val="480"/>
              </a:spcBef>
              <a:spcAft>
                <a:spcPts val="0"/>
              </a:spcAft>
              <a:buClr>
                <a:schemeClr val="dk1"/>
              </a:buClr>
              <a:buSzPts val="2400"/>
              <a:buFont typeface="Noto Sans Symbols"/>
              <a:buNone/>
            </a:pPr>
            <a:r>
              <a:t/>
            </a:r>
            <a:endParaRPr sz="2400"/>
          </a:p>
          <a:p>
            <a:pPr indent="-342900" lvl="0" marL="342900" rtl="0" algn="l">
              <a:lnSpc>
                <a:spcPct val="70000"/>
              </a:lnSpc>
              <a:spcBef>
                <a:spcPts val="480"/>
              </a:spcBef>
              <a:spcAft>
                <a:spcPts val="0"/>
              </a:spcAft>
              <a:buClr>
                <a:schemeClr val="dk1"/>
              </a:buClr>
              <a:buSzPts val="2400"/>
              <a:buFont typeface="Noto Sans Symbols"/>
              <a:buNone/>
            </a:pPr>
            <a:r>
              <a:t/>
            </a:r>
            <a:endParaRPr sz="2400"/>
          </a:p>
          <a:p>
            <a:pPr indent="-342900" lvl="0" marL="342900" rtl="0" algn="l">
              <a:lnSpc>
                <a:spcPct val="80000"/>
              </a:lnSpc>
              <a:spcBef>
                <a:spcPts val="480"/>
              </a:spcBef>
              <a:spcAft>
                <a:spcPts val="0"/>
              </a:spcAft>
              <a:buClr>
                <a:schemeClr val="dk1"/>
              </a:buClr>
              <a:buSzPts val="2400"/>
              <a:buFont typeface="Noto Sans Symbols"/>
              <a:buNone/>
            </a:pPr>
            <a:r>
              <a:rPr lang="hr-HR" sz="2400"/>
              <a:t>	</a:t>
            </a:r>
            <a:endParaRPr b="1" sz="2400" u="sng"/>
          </a:p>
          <a:p>
            <a:pPr indent="-342900" lvl="0" marL="342900" rtl="0" algn="l">
              <a:lnSpc>
                <a:spcPct val="70000"/>
              </a:lnSpc>
              <a:spcBef>
                <a:spcPts val="480"/>
              </a:spcBef>
              <a:spcAft>
                <a:spcPts val="0"/>
              </a:spcAft>
              <a:buClr>
                <a:schemeClr val="dk1"/>
              </a:buClr>
              <a:buSzPts val="2400"/>
              <a:buFont typeface="Noto Sans Symbols"/>
              <a:buNone/>
            </a:pPr>
            <a:r>
              <a:t/>
            </a:r>
            <a:endParaRPr b="1" sz="2400"/>
          </a:p>
        </p:txBody>
      </p:sp>
      <p:grpSp>
        <p:nvGrpSpPr>
          <p:cNvPr id="450" name="Google Shape;450;p12"/>
          <p:cNvGrpSpPr/>
          <p:nvPr/>
        </p:nvGrpSpPr>
        <p:grpSpPr>
          <a:xfrm>
            <a:off x="8686855" y="4794751"/>
            <a:ext cx="1849041" cy="1386197"/>
            <a:chOff x="513860" y="285631"/>
            <a:chExt cx="1849041" cy="1386197"/>
          </a:xfrm>
        </p:grpSpPr>
        <p:sp>
          <p:nvSpPr>
            <p:cNvPr id="451" name="Google Shape;451;p12"/>
            <p:cNvSpPr/>
            <p:nvPr/>
          </p:nvSpPr>
          <p:spPr>
            <a:xfrm>
              <a:off x="1449361" y="819825"/>
              <a:ext cx="800737" cy="783110"/>
            </a:xfrm>
            <a:custGeom>
              <a:rect b="b" l="l" r="r" t="t"/>
              <a:pathLst>
                <a:path extrusionOk="0" h="120000" w="120000">
                  <a:moveTo>
                    <a:pt x="85315" y="19133"/>
                  </a:moveTo>
                  <a:lnTo>
                    <a:pt x="94338" y="11173"/>
                  </a:lnTo>
                  <a:lnTo>
                    <a:pt x="101890" y="17475"/>
                  </a:lnTo>
                  <a:lnTo>
                    <a:pt x="96072" y="28109"/>
                  </a:lnTo>
                  <a:lnTo>
                    <a:pt x="96072" y="28109"/>
                  </a:lnTo>
                  <a:cubicBezTo>
                    <a:pt x="100428" y="32983"/>
                    <a:pt x="103740" y="38688"/>
                    <a:pt x="105806" y="44877"/>
                  </a:cubicBezTo>
                  <a:lnTo>
                    <a:pt x="117723" y="44818"/>
                  </a:lnTo>
                  <a:lnTo>
                    <a:pt x="119423" y="54408"/>
                  </a:lnTo>
                  <a:lnTo>
                    <a:pt x="108245" y="58630"/>
                  </a:lnTo>
                  <a:lnTo>
                    <a:pt x="108245" y="58630"/>
                  </a:lnTo>
                  <a:cubicBezTo>
                    <a:pt x="108432" y="65148"/>
                    <a:pt x="107281" y="71636"/>
                    <a:pt x="104864" y="77697"/>
                  </a:cubicBezTo>
                  <a:lnTo>
                    <a:pt x="113900" y="85642"/>
                  </a:lnTo>
                  <a:lnTo>
                    <a:pt x="108991" y="94098"/>
                  </a:lnTo>
                  <a:lnTo>
                    <a:pt x="97843" y="89792"/>
                  </a:lnTo>
                  <a:cubicBezTo>
                    <a:pt x="93773" y="94905"/>
                    <a:pt x="88699" y="99139"/>
                    <a:pt x="82929" y="102237"/>
                  </a:cubicBezTo>
                  <a:lnTo>
                    <a:pt x="84895" y="114255"/>
                  </a:lnTo>
                  <a:lnTo>
                    <a:pt x="75601" y="117620"/>
                  </a:lnTo>
                  <a:lnTo>
                    <a:pt x="69734" y="107014"/>
                  </a:lnTo>
                  <a:cubicBezTo>
                    <a:pt x="63312" y="108329"/>
                    <a:pt x="56688" y="108329"/>
                    <a:pt x="50266" y="107014"/>
                  </a:cubicBezTo>
                  <a:lnTo>
                    <a:pt x="44399" y="117620"/>
                  </a:lnTo>
                  <a:lnTo>
                    <a:pt x="35105" y="114255"/>
                  </a:lnTo>
                  <a:lnTo>
                    <a:pt x="37071" y="102237"/>
                  </a:lnTo>
                  <a:cubicBezTo>
                    <a:pt x="31301" y="99139"/>
                    <a:pt x="26227" y="94905"/>
                    <a:pt x="22157" y="89792"/>
                  </a:cubicBezTo>
                  <a:lnTo>
                    <a:pt x="11009" y="94098"/>
                  </a:lnTo>
                  <a:lnTo>
                    <a:pt x="6100" y="85642"/>
                  </a:lnTo>
                  <a:lnTo>
                    <a:pt x="15136" y="77697"/>
                  </a:lnTo>
                  <a:cubicBezTo>
                    <a:pt x="12719" y="71636"/>
                    <a:pt x="11568" y="65148"/>
                    <a:pt x="11755" y="58630"/>
                  </a:cubicBezTo>
                  <a:lnTo>
                    <a:pt x="577" y="54408"/>
                  </a:lnTo>
                  <a:lnTo>
                    <a:pt x="2277" y="44818"/>
                  </a:lnTo>
                  <a:lnTo>
                    <a:pt x="14194" y="44877"/>
                  </a:lnTo>
                  <a:lnTo>
                    <a:pt x="14194" y="44877"/>
                  </a:lnTo>
                  <a:cubicBezTo>
                    <a:pt x="16260" y="38688"/>
                    <a:pt x="19572" y="32983"/>
                    <a:pt x="23928" y="28109"/>
                  </a:cubicBezTo>
                  <a:lnTo>
                    <a:pt x="18110" y="17475"/>
                  </a:lnTo>
                  <a:lnTo>
                    <a:pt x="25662" y="11173"/>
                  </a:lnTo>
                  <a:lnTo>
                    <a:pt x="34685" y="19133"/>
                  </a:lnTo>
                  <a:lnTo>
                    <a:pt x="34685" y="19133"/>
                  </a:lnTo>
                  <a:cubicBezTo>
                    <a:pt x="40267" y="15712"/>
                    <a:pt x="46492" y="13459"/>
                    <a:pt x="52979" y="12511"/>
                  </a:cubicBezTo>
                  <a:lnTo>
                    <a:pt x="55048" y="511"/>
                  </a:lnTo>
                  <a:lnTo>
                    <a:pt x="64952" y="511"/>
                  </a:lnTo>
                  <a:lnTo>
                    <a:pt x="67021" y="12511"/>
                  </a:lnTo>
                  <a:lnTo>
                    <a:pt x="67021" y="12511"/>
                  </a:lnTo>
                  <a:cubicBezTo>
                    <a:pt x="73508" y="13459"/>
                    <a:pt x="79733" y="15712"/>
                    <a:pt x="85315" y="19133"/>
                  </a:cubicBezTo>
                  <a:close/>
                </a:path>
              </a:pathLst>
            </a:custGeom>
            <a:solidFill>
              <a:srgbClr val="00206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2"/>
            <p:cNvSpPr txBox="1"/>
            <p:nvPr/>
          </p:nvSpPr>
          <p:spPr>
            <a:xfrm>
              <a:off x="1609027" y="1003265"/>
              <a:ext cx="481405" cy="402534"/>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1300"/>
                <a:buFont typeface="Arial"/>
                <a:buNone/>
              </a:pPr>
              <a:r>
                <a:rPr b="1" lang="hr-HR" sz="1300">
                  <a:solidFill>
                    <a:schemeClr val="lt1"/>
                  </a:solidFill>
                  <a:latin typeface="Arial"/>
                  <a:ea typeface="Arial"/>
                  <a:cs typeface="Arial"/>
                  <a:sym typeface="Arial"/>
                </a:rPr>
                <a:t>BILC</a:t>
              </a:r>
              <a:endParaRPr/>
            </a:p>
          </p:txBody>
        </p:sp>
        <p:sp>
          <p:nvSpPr>
            <p:cNvPr id="453" name="Google Shape;453;p12"/>
            <p:cNvSpPr/>
            <p:nvPr/>
          </p:nvSpPr>
          <p:spPr>
            <a:xfrm>
              <a:off x="770756" y="391779"/>
              <a:ext cx="816034" cy="816034"/>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0070C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2"/>
            <p:cNvSpPr txBox="1"/>
            <p:nvPr/>
          </p:nvSpPr>
          <p:spPr>
            <a:xfrm>
              <a:off x="976195" y="598460"/>
              <a:ext cx="405156" cy="402672"/>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Arial"/>
                <a:buNone/>
              </a:pPr>
              <a:r>
                <a:rPr b="1" lang="hr-HR" sz="1300">
                  <a:solidFill>
                    <a:schemeClr val="dk1"/>
                  </a:solidFill>
                  <a:latin typeface="Arial"/>
                  <a:ea typeface="Arial"/>
                  <a:cs typeface="Arial"/>
                  <a:sym typeface="Arial"/>
                </a:rPr>
                <a:t>DEEP</a:t>
              </a:r>
              <a:endParaRPr/>
            </a:p>
          </p:txBody>
        </p:sp>
        <p:sp>
          <p:nvSpPr>
            <p:cNvPr id="455" name="Google Shape;455;p12"/>
            <p:cNvSpPr/>
            <p:nvPr/>
          </p:nvSpPr>
          <p:spPr>
            <a:xfrm>
              <a:off x="2056888" y="804769"/>
              <a:ext cx="306013" cy="867059"/>
            </a:xfrm>
            <a:prstGeom prst="curvedLeftArrow">
              <a:avLst>
                <a:gd fmla="val 25000" name="adj1"/>
                <a:gd fmla="val 50000" name="adj2"/>
                <a:gd fmla="val 25000" name="adj3"/>
              </a:avLst>
            </a:prstGeom>
            <a:gradFill>
              <a:gsLst>
                <a:gs pos="0">
                  <a:srgbClr val="922B28"/>
                </a:gs>
                <a:gs pos="80000">
                  <a:srgbClr val="C13935"/>
                </a:gs>
                <a:gs pos="100000">
                  <a:srgbClr val="C33733"/>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2"/>
            <p:cNvSpPr/>
            <p:nvPr/>
          </p:nvSpPr>
          <p:spPr>
            <a:xfrm>
              <a:off x="513860" y="285631"/>
              <a:ext cx="1043503" cy="1043503"/>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A16F6F"/>
                </a:gs>
                <a:gs pos="80000">
                  <a:srgbClr val="D49191"/>
                </a:gs>
                <a:gs pos="100000">
                  <a:srgbClr val="D79090"/>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3"/>
          <p:cNvSpPr txBox="1"/>
          <p:nvPr>
            <p:ph type="title"/>
          </p:nvPr>
        </p:nvSpPr>
        <p:spPr>
          <a:xfrm>
            <a:off x="2027373" y="116632"/>
            <a:ext cx="9217024"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3600">
                <a:solidFill>
                  <a:srgbClr val="C00000"/>
                </a:solidFill>
              </a:rPr>
              <a:t>BILC focus – teacher/tester/translator training</a:t>
            </a:r>
            <a:endParaRPr b="1" sz="3600">
              <a:solidFill>
                <a:srgbClr val="C00000"/>
              </a:solidFill>
            </a:endParaRPr>
          </a:p>
        </p:txBody>
      </p:sp>
      <p:sp>
        <p:nvSpPr>
          <p:cNvPr id="463" name="Google Shape;463;p13"/>
          <p:cNvSpPr txBox="1"/>
          <p:nvPr>
            <p:ph idx="1" type="body"/>
          </p:nvPr>
        </p:nvSpPr>
        <p:spPr>
          <a:xfrm>
            <a:off x="252115" y="836712"/>
            <a:ext cx="12097344" cy="5738484"/>
          </a:xfrm>
          <a:prstGeom prst="rect">
            <a:avLst/>
          </a:prstGeom>
          <a:noFill/>
          <a:ln>
            <a:noFill/>
          </a:ln>
        </p:spPr>
        <p:txBody>
          <a:bodyPr anchorCtr="0" anchor="t" bIns="45700" lIns="91425" spcFirstLastPara="1" rIns="91425" wrap="square" tIns="45700">
            <a:noAutofit/>
          </a:bodyPr>
          <a:lstStyle/>
          <a:p>
            <a:pPr indent="-215900" lvl="1" marL="342900" rtl="0" algn="just">
              <a:spcBef>
                <a:spcPts val="0"/>
              </a:spcBef>
              <a:spcAft>
                <a:spcPts val="0"/>
              </a:spcAft>
              <a:buClr>
                <a:schemeClr val="dk1"/>
              </a:buClr>
              <a:buSzPts val="2000"/>
              <a:buFont typeface="Arial"/>
              <a:buNone/>
            </a:pPr>
            <a:r>
              <a:t/>
            </a:r>
            <a:endParaRPr b="1" sz="2000"/>
          </a:p>
          <a:p>
            <a:pPr indent="-342900" lvl="1" marL="342900" rtl="0" algn="just">
              <a:spcBef>
                <a:spcPts val="0"/>
              </a:spcBef>
              <a:spcAft>
                <a:spcPts val="0"/>
              </a:spcAft>
              <a:buClr>
                <a:schemeClr val="dk1"/>
              </a:buClr>
              <a:buSzPts val="2000"/>
              <a:buFont typeface="Arial"/>
              <a:buChar char="•"/>
            </a:pPr>
            <a:r>
              <a:rPr b="1" lang="hr-HR" sz="2000"/>
              <a:t>Armenia </a:t>
            </a:r>
            <a:r>
              <a:rPr lang="hr-HR" sz="2000"/>
              <a:t>- Finalising the policy paper called Roadmap of language training and testing</a:t>
            </a:r>
            <a:endParaRPr sz="2000"/>
          </a:p>
          <a:p>
            <a:pPr indent="-342900" lvl="1" marL="342900" rtl="0" algn="just">
              <a:spcBef>
                <a:spcPts val="0"/>
              </a:spcBef>
              <a:spcAft>
                <a:spcPts val="0"/>
              </a:spcAft>
              <a:buClr>
                <a:schemeClr val="dk1"/>
              </a:buClr>
              <a:buSzPts val="2000"/>
              <a:buFont typeface="Arial"/>
              <a:buChar char="•"/>
            </a:pPr>
            <a:r>
              <a:rPr b="1" lang="hr-HR" sz="2000"/>
              <a:t>Azerbaijan </a:t>
            </a:r>
            <a:r>
              <a:rPr lang="hr-HR" sz="2000"/>
              <a:t>-</a:t>
            </a:r>
            <a:r>
              <a:rPr b="1" lang="hr-HR" sz="2000"/>
              <a:t> </a:t>
            </a:r>
            <a:r>
              <a:rPr lang="hr-HR" sz="2000"/>
              <a:t>Support for STANAG 6001 testers and teachers  on test development, Developing and designing ESP courses</a:t>
            </a:r>
            <a:endParaRPr sz="2000"/>
          </a:p>
          <a:p>
            <a:pPr indent="-342900" lvl="0" marL="342900" rtl="0" algn="just">
              <a:spcBef>
                <a:spcPts val="0"/>
              </a:spcBef>
              <a:spcAft>
                <a:spcPts val="0"/>
              </a:spcAft>
              <a:buClr>
                <a:schemeClr val="dk1"/>
              </a:buClr>
              <a:buSzPts val="2000"/>
              <a:buChar char="•"/>
            </a:pPr>
            <a:r>
              <a:rPr b="1" lang="hr-HR" sz="2000"/>
              <a:t>Bosnia-Herzegovina </a:t>
            </a:r>
            <a:r>
              <a:rPr lang="hr-HR" sz="2000"/>
              <a:t>- Continuous Professional Development of English instructors and testers</a:t>
            </a:r>
            <a:endParaRPr sz="2000"/>
          </a:p>
          <a:p>
            <a:pPr indent="-342900" lvl="1" marL="342900" rtl="0" algn="just">
              <a:spcBef>
                <a:spcPts val="0"/>
              </a:spcBef>
              <a:spcAft>
                <a:spcPts val="0"/>
              </a:spcAft>
              <a:buClr>
                <a:schemeClr val="dk1"/>
              </a:buClr>
              <a:buSzPts val="2000"/>
              <a:buFont typeface="Arial"/>
              <a:buChar char="•"/>
            </a:pPr>
            <a:r>
              <a:rPr b="1" lang="hr-HR" sz="2000"/>
              <a:t>Colombia </a:t>
            </a:r>
            <a:r>
              <a:rPr lang="hr-HR" sz="2000"/>
              <a:t>-</a:t>
            </a:r>
            <a:r>
              <a:rPr b="1" lang="hr-HR" sz="2000"/>
              <a:t> </a:t>
            </a:r>
            <a:r>
              <a:rPr lang="hr-HR" sz="2000"/>
              <a:t>Professional Development of English language instructors</a:t>
            </a:r>
            <a:endParaRPr/>
          </a:p>
          <a:p>
            <a:pPr indent="-342900" lvl="1" marL="342900" rtl="0" algn="just">
              <a:spcBef>
                <a:spcPts val="0"/>
              </a:spcBef>
              <a:spcAft>
                <a:spcPts val="0"/>
              </a:spcAft>
              <a:buClr>
                <a:schemeClr val="dk1"/>
              </a:buClr>
              <a:buSzPts val="2000"/>
              <a:buFont typeface="Arial"/>
              <a:buChar char="•"/>
            </a:pPr>
            <a:r>
              <a:rPr b="1" lang="hr-HR" sz="2000"/>
              <a:t>Georgia</a:t>
            </a:r>
            <a:r>
              <a:rPr lang="hr-HR" sz="2000"/>
              <a:t> - Continuous professional development for teachers of English, Support for STANAG 6001 testers on test development </a:t>
            </a:r>
            <a:endParaRPr sz="2000"/>
          </a:p>
          <a:p>
            <a:pPr indent="-342900" lvl="0" marL="342900" rtl="0" algn="just">
              <a:spcBef>
                <a:spcPts val="0"/>
              </a:spcBef>
              <a:spcAft>
                <a:spcPts val="0"/>
              </a:spcAft>
              <a:buClr>
                <a:schemeClr val="dk1"/>
              </a:buClr>
              <a:buSzPts val="1600"/>
              <a:buChar char="•"/>
            </a:pPr>
            <a:r>
              <a:rPr lang="hr-HR" sz="1600"/>
              <a:t> </a:t>
            </a:r>
            <a:r>
              <a:rPr b="1" lang="hr-HR" sz="2000"/>
              <a:t>Iraq </a:t>
            </a:r>
            <a:r>
              <a:rPr lang="hr-HR" sz="2000"/>
              <a:t>-</a:t>
            </a:r>
            <a:r>
              <a:rPr b="1" lang="hr-HR" sz="2000"/>
              <a:t> </a:t>
            </a:r>
            <a:r>
              <a:rPr lang="hr-HR" sz="2000"/>
              <a:t>Professional Development of English language teachers, Testing IAW STANAG 6001</a:t>
            </a:r>
            <a:endParaRPr b="1" sz="2000"/>
          </a:p>
          <a:p>
            <a:pPr indent="-342900" lvl="0" marL="342900" rtl="0" algn="just">
              <a:spcBef>
                <a:spcPts val="0"/>
              </a:spcBef>
              <a:spcAft>
                <a:spcPts val="0"/>
              </a:spcAft>
              <a:buClr>
                <a:schemeClr val="dk1"/>
              </a:buClr>
              <a:buSzPts val="2000"/>
              <a:buChar char="•"/>
            </a:pPr>
            <a:r>
              <a:rPr b="1" lang="hr-HR" sz="2000"/>
              <a:t>Jordan - </a:t>
            </a:r>
            <a:r>
              <a:rPr lang="hr-HR" sz="2000"/>
              <a:t>Development of a language testing capacity IAW STANAG 6001  </a:t>
            </a:r>
            <a:endParaRPr sz="1600"/>
          </a:p>
          <a:p>
            <a:pPr indent="-342900" lvl="0" marL="342900" rtl="0" algn="just">
              <a:spcBef>
                <a:spcPts val="0"/>
              </a:spcBef>
              <a:spcAft>
                <a:spcPts val="0"/>
              </a:spcAft>
              <a:buClr>
                <a:schemeClr val="dk1"/>
              </a:buClr>
              <a:buSzPts val="2000"/>
              <a:buChar char="•"/>
            </a:pPr>
            <a:r>
              <a:rPr b="1" lang="hr-HR" sz="2000"/>
              <a:t>Kazakhstan  </a:t>
            </a:r>
            <a:r>
              <a:rPr lang="hr-HR" sz="2000"/>
              <a:t>- STANAG 6001 Testing</a:t>
            </a:r>
            <a:endParaRPr sz="1600"/>
          </a:p>
          <a:p>
            <a:pPr indent="-342900" lvl="0" marL="342900" rtl="0" algn="just">
              <a:spcBef>
                <a:spcPts val="0"/>
              </a:spcBef>
              <a:spcAft>
                <a:spcPts val="0"/>
              </a:spcAft>
              <a:buClr>
                <a:schemeClr val="dk1"/>
              </a:buClr>
              <a:buSzPts val="2000"/>
              <a:buChar char="•"/>
            </a:pPr>
            <a:r>
              <a:rPr b="1" lang="hr-HR" sz="2000"/>
              <a:t>Mauritania </a:t>
            </a:r>
            <a:r>
              <a:rPr lang="hr-HR" sz="2000"/>
              <a:t>-</a:t>
            </a:r>
            <a:r>
              <a:rPr b="1" lang="hr-HR" sz="2000"/>
              <a:t> </a:t>
            </a:r>
            <a:r>
              <a:rPr lang="hr-HR" sz="2000"/>
              <a:t>Scoping visit; Participation of HIE teachers/instructors in BILC events</a:t>
            </a:r>
            <a:endParaRPr/>
          </a:p>
          <a:p>
            <a:pPr indent="-342900" lvl="0" marL="342900" rtl="0" algn="just">
              <a:spcBef>
                <a:spcPts val="0"/>
              </a:spcBef>
              <a:spcAft>
                <a:spcPts val="0"/>
              </a:spcAft>
              <a:buClr>
                <a:schemeClr val="dk1"/>
              </a:buClr>
              <a:buSzPts val="2000"/>
              <a:buChar char="•"/>
            </a:pPr>
            <a:r>
              <a:rPr b="1" lang="hr-HR" sz="2000"/>
              <a:t>Moldova </a:t>
            </a:r>
            <a:endParaRPr/>
          </a:p>
          <a:p>
            <a:pPr indent="-342900" lvl="0" marL="342900" rtl="0" algn="just">
              <a:spcBef>
                <a:spcPts val="0"/>
              </a:spcBef>
              <a:spcAft>
                <a:spcPts val="0"/>
              </a:spcAft>
              <a:buClr>
                <a:schemeClr val="dk1"/>
              </a:buClr>
              <a:buSzPts val="2000"/>
              <a:buChar char="•"/>
            </a:pPr>
            <a:r>
              <a:rPr b="1" lang="hr-HR" sz="2000">
                <a:latin typeface="Calibri"/>
                <a:ea typeface="Calibri"/>
                <a:cs typeface="Calibri"/>
                <a:sym typeface="Calibri"/>
              </a:rPr>
              <a:t>Mongolia                                </a:t>
            </a:r>
            <a:endParaRPr/>
          </a:p>
          <a:p>
            <a:pPr indent="-342900" lvl="1" marL="342900" rtl="0" algn="just">
              <a:spcBef>
                <a:spcPts val="0"/>
              </a:spcBef>
              <a:spcAft>
                <a:spcPts val="0"/>
              </a:spcAft>
              <a:buClr>
                <a:schemeClr val="dk1"/>
              </a:buClr>
              <a:buSzPts val="2000"/>
              <a:buFont typeface="Arial"/>
              <a:buChar char="•"/>
            </a:pPr>
            <a:r>
              <a:rPr b="1" lang="hr-HR" sz="2000">
                <a:latin typeface="Calibri"/>
                <a:ea typeface="Calibri"/>
                <a:cs typeface="Calibri"/>
                <a:sym typeface="Calibri"/>
              </a:rPr>
              <a:t>Tunisia </a:t>
            </a:r>
            <a:r>
              <a:rPr i="1" lang="hr-HR" sz="2000">
                <a:latin typeface="Calibri"/>
                <a:ea typeface="Calibri"/>
                <a:cs typeface="Calibri"/>
                <a:sym typeface="Calibri"/>
              </a:rPr>
              <a:t>(funded by DCB) - </a:t>
            </a:r>
            <a:r>
              <a:rPr lang="hr-HR" sz="2000"/>
              <a:t>Establishment of language testing capacities</a:t>
            </a:r>
            <a:endParaRPr sz="2000"/>
          </a:p>
          <a:p>
            <a:pPr indent="-342900" lvl="1" marL="342900" rtl="0" algn="just">
              <a:spcBef>
                <a:spcPts val="0"/>
              </a:spcBef>
              <a:spcAft>
                <a:spcPts val="0"/>
              </a:spcAft>
              <a:buClr>
                <a:schemeClr val="dk1"/>
              </a:buClr>
              <a:buSzPts val="2000"/>
              <a:buFont typeface="Arial"/>
              <a:buChar char="•"/>
            </a:pPr>
            <a:r>
              <a:rPr b="1" lang="hr-HR" sz="2000">
                <a:latin typeface="Calibri"/>
                <a:ea typeface="Calibri"/>
                <a:cs typeface="Calibri"/>
                <a:sym typeface="Calibri"/>
              </a:rPr>
              <a:t>Ukraine </a:t>
            </a:r>
            <a:r>
              <a:rPr lang="hr-HR" sz="2000">
                <a:latin typeface="Calibri"/>
                <a:ea typeface="Calibri"/>
                <a:cs typeface="Calibri"/>
                <a:sym typeface="Calibri"/>
              </a:rPr>
              <a:t>-</a:t>
            </a:r>
            <a:r>
              <a:rPr b="1" lang="hr-HR" sz="2000">
                <a:latin typeface="Calibri"/>
                <a:ea typeface="Calibri"/>
                <a:cs typeface="Calibri"/>
                <a:sym typeface="Calibri"/>
              </a:rPr>
              <a:t> </a:t>
            </a:r>
            <a:r>
              <a:rPr lang="hr-HR" sz="2000"/>
              <a:t>Continuous Professional Development for instructors of English, STANAG 6001 familiarization for language instructors and program managers, Support for STANAG 6001 testers on test development and statistical analysis</a:t>
            </a:r>
            <a:endParaRPr/>
          </a:p>
          <a:p>
            <a:pPr indent="-215900" lvl="0" marL="342900" rtl="0" algn="just">
              <a:spcBef>
                <a:spcPts val="0"/>
              </a:spcBef>
              <a:spcAft>
                <a:spcPts val="0"/>
              </a:spcAft>
              <a:buClr>
                <a:schemeClr val="dk1"/>
              </a:buClr>
              <a:buSzPts val="2000"/>
              <a:buNone/>
            </a:pPr>
            <a:r>
              <a:t/>
            </a:r>
            <a:endParaRPr b="1" sz="2000">
              <a:latin typeface="Calibri"/>
              <a:ea typeface="Calibri"/>
              <a:cs typeface="Calibri"/>
              <a:sym typeface="Calibri"/>
            </a:endParaRPr>
          </a:p>
        </p:txBody>
      </p:sp>
      <p:sp>
        <p:nvSpPr>
          <p:cNvPr id="464" name="Google Shape;464;p13"/>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98989"/>
              </a:buClr>
              <a:buSzPts val="1200"/>
              <a:buFont typeface="Arial"/>
              <a:buNone/>
            </a:pPr>
            <a:fld id="{00000000-1234-1234-1234-123412341234}" type="slidenum">
              <a:rPr lang="hr-HR"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sp>
        <p:nvSpPr>
          <p:cNvPr id="465" name="Google Shape;465;p13"/>
          <p:cNvSpPr/>
          <p:nvPr/>
        </p:nvSpPr>
        <p:spPr>
          <a:xfrm>
            <a:off x="4068953" y="4581128"/>
            <a:ext cx="5688632" cy="54006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2400">
                <a:solidFill>
                  <a:schemeClr val="dk1"/>
                </a:solidFill>
                <a:latin typeface="Arial"/>
                <a:ea typeface="Arial"/>
                <a:cs typeface="Arial"/>
                <a:sym typeface="Arial"/>
              </a:rPr>
              <a:t>Scoping visits planned for autumn 2024</a:t>
            </a:r>
            <a:endParaRPr b="1" sz="2400">
              <a:solidFill>
                <a:schemeClr val="dk1"/>
              </a:solidFill>
              <a:latin typeface="Arial"/>
              <a:ea typeface="Arial"/>
              <a:cs typeface="Arial"/>
              <a:sym typeface="Arial"/>
            </a:endParaRPr>
          </a:p>
        </p:txBody>
      </p:sp>
      <p:cxnSp>
        <p:nvCxnSpPr>
          <p:cNvPr id="466" name="Google Shape;466;p13"/>
          <p:cNvCxnSpPr/>
          <p:nvPr/>
        </p:nvCxnSpPr>
        <p:spPr>
          <a:xfrm>
            <a:off x="1728693" y="4851158"/>
            <a:ext cx="2340260" cy="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sp>
        <p:nvSpPr>
          <p:cNvPr id="467" name="Google Shape;467;p13"/>
          <p:cNvSpPr/>
          <p:nvPr/>
        </p:nvSpPr>
        <p:spPr>
          <a:xfrm>
            <a:off x="1620267" y="4581128"/>
            <a:ext cx="108012" cy="540060"/>
          </a:xfrm>
          <a:prstGeom prst="rightBrace">
            <a:avLst>
              <a:gd fmla="val 8333" name="adj1"/>
              <a:gd fmla="val 50000" name="adj2"/>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4"/>
          <p:cNvSpPr txBox="1"/>
          <p:nvPr>
            <p:ph type="title"/>
          </p:nvPr>
        </p:nvSpPr>
        <p:spPr>
          <a:xfrm>
            <a:off x="2400905" y="188640"/>
            <a:ext cx="8137525"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4000">
                <a:solidFill>
                  <a:srgbClr val="C00000"/>
                </a:solidFill>
              </a:rPr>
              <a:t>BILC support to DEEP </a:t>
            </a:r>
            <a:br>
              <a:rPr b="1" lang="hr-HR" sz="4000">
                <a:solidFill>
                  <a:srgbClr val="C00000"/>
                </a:solidFill>
              </a:rPr>
            </a:br>
            <a:r>
              <a:rPr b="1" lang="hr-HR" sz="4000">
                <a:solidFill>
                  <a:srgbClr val="C00000"/>
                </a:solidFill>
              </a:rPr>
              <a:t>August 2023 – August 2024</a:t>
            </a:r>
            <a:endParaRPr b="1" sz="4000">
              <a:solidFill>
                <a:srgbClr val="C00000"/>
              </a:solidFill>
            </a:endParaRPr>
          </a:p>
        </p:txBody>
      </p:sp>
      <p:sp>
        <p:nvSpPr>
          <p:cNvPr id="474" name="Google Shape;474;p14"/>
          <p:cNvSpPr txBox="1"/>
          <p:nvPr>
            <p:ph idx="1" type="body"/>
          </p:nvPr>
        </p:nvSpPr>
        <p:spPr>
          <a:xfrm>
            <a:off x="540147" y="980728"/>
            <a:ext cx="11182532" cy="5738484"/>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400"/>
              <a:buNone/>
            </a:pPr>
            <a:r>
              <a:t/>
            </a:r>
            <a:endParaRPr b="1" sz="2400"/>
          </a:p>
          <a:p>
            <a:pPr indent="-342900" lvl="0" marL="342900" rtl="0" algn="just">
              <a:spcBef>
                <a:spcPts val="0"/>
              </a:spcBef>
              <a:spcAft>
                <a:spcPts val="0"/>
              </a:spcAft>
              <a:buClr>
                <a:schemeClr val="dk1"/>
              </a:buClr>
              <a:buSzPts val="2000"/>
              <a:buChar char="•"/>
            </a:pPr>
            <a:r>
              <a:rPr b="1" lang="hr-HR" sz="2000"/>
              <a:t>AZERBAIJAN    </a:t>
            </a:r>
            <a:endParaRPr/>
          </a:p>
          <a:p>
            <a:pPr indent="-215900" lvl="0" marL="342900" rtl="0" algn="just">
              <a:spcBef>
                <a:spcPts val="0"/>
              </a:spcBef>
              <a:spcAft>
                <a:spcPts val="0"/>
              </a:spcAft>
              <a:buClr>
                <a:schemeClr val="dk1"/>
              </a:buClr>
              <a:buSzPts val="2000"/>
              <a:buNone/>
            </a:pPr>
            <a:r>
              <a:t/>
            </a:r>
            <a:endParaRPr b="1" sz="2000"/>
          </a:p>
          <a:p>
            <a:pPr indent="-342900" lvl="0" marL="342900" rtl="0" algn="just">
              <a:spcBef>
                <a:spcPts val="0"/>
              </a:spcBef>
              <a:spcAft>
                <a:spcPts val="0"/>
              </a:spcAft>
              <a:buClr>
                <a:schemeClr val="dk1"/>
              </a:buClr>
              <a:buSzPts val="2000"/>
              <a:buChar char="•"/>
            </a:pPr>
            <a:r>
              <a:rPr b="1" lang="hr-HR" sz="2000"/>
              <a:t>BOSNIA-HERZEGOVINA</a:t>
            </a:r>
            <a:endParaRPr/>
          </a:p>
          <a:p>
            <a:pPr indent="-215900" lvl="0" marL="342900" rtl="0" algn="just">
              <a:spcBef>
                <a:spcPts val="0"/>
              </a:spcBef>
              <a:spcAft>
                <a:spcPts val="0"/>
              </a:spcAft>
              <a:buClr>
                <a:schemeClr val="dk1"/>
              </a:buClr>
              <a:buSzPts val="2000"/>
              <a:buNone/>
            </a:pPr>
            <a:r>
              <a:t/>
            </a:r>
            <a:endParaRPr b="1" sz="2000"/>
          </a:p>
          <a:p>
            <a:pPr indent="-342900" lvl="0" marL="342900" rtl="0" algn="just">
              <a:spcBef>
                <a:spcPts val="0"/>
              </a:spcBef>
              <a:spcAft>
                <a:spcPts val="0"/>
              </a:spcAft>
              <a:buClr>
                <a:schemeClr val="dk1"/>
              </a:buClr>
              <a:buSzPts val="2000"/>
              <a:buChar char="•"/>
            </a:pPr>
            <a:r>
              <a:rPr b="1" lang="hr-HR" sz="2000"/>
              <a:t>COLOMBIA</a:t>
            </a:r>
            <a:r>
              <a:rPr lang="hr-HR" sz="2000"/>
              <a:t>   </a:t>
            </a:r>
            <a:endParaRPr sz="2000"/>
          </a:p>
          <a:p>
            <a:pPr indent="-215900" lvl="0" marL="342900" rtl="0" algn="just">
              <a:spcBef>
                <a:spcPts val="0"/>
              </a:spcBef>
              <a:spcAft>
                <a:spcPts val="0"/>
              </a:spcAft>
              <a:buClr>
                <a:schemeClr val="dk1"/>
              </a:buClr>
              <a:buSzPts val="2000"/>
              <a:buNone/>
            </a:pPr>
            <a:r>
              <a:t/>
            </a:r>
            <a:endParaRPr b="1" sz="2000"/>
          </a:p>
          <a:p>
            <a:pPr indent="-215900" lvl="0" marL="342900" rtl="0" algn="just">
              <a:spcBef>
                <a:spcPts val="0"/>
              </a:spcBef>
              <a:spcAft>
                <a:spcPts val="0"/>
              </a:spcAft>
              <a:buClr>
                <a:schemeClr val="dk1"/>
              </a:buClr>
              <a:buSzPts val="2000"/>
              <a:buNone/>
            </a:pPr>
            <a:r>
              <a:t/>
            </a:r>
            <a:endParaRPr b="1" sz="2000"/>
          </a:p>
          <a:p>
            <a:pPr indent="-342900" lvl="0" marL="342900" rtl="0" algn="just">
              <a:spcBef>
                <a:spcPts val="0"/>
              </a:spcBef>
              <a:spcAft>
                <a:spcPts val="0"/>
              </a:spcAft>
              <a:buClr>
                <a:schemeClr val="dk1"/>
              </a:buClr>
              <a:buSzPts val="2000"/>
              <a:buChar char="•"/>
            </a:pPr>
            <a:r>
              <a:rPr b="1" lang="hr-HR" sz="2000"/>
              <a:t>GEORGIA</a:t>
            </a:r>
            <a:r>
              <a:rPr lang="hr-HR" sz="2000">
                <a:solidFill>
                  <a:srgbClr val="FF0000"/>
                </a:solidFill>
              </a:rPr>
              <a:t> </a:t>
            </a:r>
            <a:endParaRPr/>
          </a:p>
          <a:p>
            <a:pPr indent="-215900" lvl="0" marL="342900" rtl="0" algn="just">
              <a:spcBef>
                <a:spcPts val="0"/>
              </a:spcBef>
              <a:spcAft>
                <a:spcPts val="0"/>
              </a:spcAft>
              <a:buClr>
                <a:schemeClr val="dk1"/>
              </a:buClr>
              <a:buSzPts val="2000"/>
              <a:buNone/>
            </a:pPr>
            <a:r>
              <a:t/>
            </a:r>
            <a:endParaRPr b="1" sz="2000"/>
          </a:p>
          <a:p>
            <a:pPr indent="-342900" lvl="0" marL="342900" rtl="0" algn="just">
              <a:spcBef>
                <a:spcPts val="0"/>
              </a:spcBef>
              <a:spcAft>
                <a:spcPts val="0"/>
              </a:spcAft>
              <a:buClr>
                <a:schemeClr val="dk1"/>
              </a:buClr>
              <a:buSzPts val="2000"/>
              <a:buChar char="•"/>
            </a:pPr>
            <a:r>
              <a:rPr b="1" lang="hr-HR" sz="2000"/>
              <a:t>IRAQ </a:t>
            </a:r>
            <a:endParaRPr/>
          </a:p>
          <a:p>
            <a:pPr indent="-215900" lvl="0" marL="342900" rtl="0" algn="just">
              <a:spcBef>
                <a:spcPts val="0"/>
              </a:spcBef>
              <a:spcAft>
                <a:spcPts val="0"/>
              </a:spcAft>
              <a:buClr>
                <a:schemeClr val="dk1"/>
              </a:buClr>
              <a:buSzPts val="2000"/>
              <a:buNone/>
            </a:pPr>
            <a:r>
              <a:t/>
            </a:r>
            <a:endParaRPr b="1" sz="2000"/>
          </a:p>
          <a:p>
            <a:pPr indent="-215900" lvl="0" marL="342900" rtl="0" algn="just">
              <a:spcBef>
                <a:spcPts val="0"/>
              </a:spcBef>
              <a:spcAft>
                <a:spcPts val="0"/>
              </a:spcAft>
              <a:buClr>
                <a:schemeClr val="dk1"/>
              </a:buClr>
              <a:buSzPts val="2000"/>
              <a:buNone/>
            </a:pPr>
            <a:r>
              <a:t/>
            </a:r>
            <a:endParaRPr b="1" sz="2000"/>
          </a:p>
          <a:p>
            <a:pPr indent="-342900" lvl="0" marL="342900" rtl="0" algn="just">
              <a:spcBef>
                <a:spcPts val="0"/>
              </a:spcBef>
              <a:spcAft>
                <a:spcPts val="0"/>
              </a:spcAft>
              <a:buClr>
                <a:schemeClr val="dk1"/>
              </a:buClr>
              <a:buSzPts val="2000"/>
              <a:buChar char="•"/>
            </a:pPr>
            <a:r>
              <a:rPr b="1" lang="hr-HR" sz="2000"/>
              <a:t>JORDAN </a:t>
            </a:r>
            <a:endParaRPr/>
          </a:p>
          <a:p>
            <a:pPr indent="-215900" lvl="0" marL="342900" rtl="0" algn="just">
              <a:spcBef>
                <a:spcPts val="0"/>
              </a:spcBef>
              <a:spcAft>
                <a:spcPts val="0"/>
              </a:spcAft>
              <a:buClr>
                <a:schemeClr val="dk1"/>
              </a:buClr>
              <a:buSzPts val="2000"/>
              <a:buNone/>
            </a:pPr>
            <a:r>
              <a:t/>
            </a:r>
            <a:endParaRPr b="1" sz="2000"/>
          </a:p>
          <a:p>
            <a:pPr indent="-342900" lvl="0" marL="342900" rtl="0" algn="just">
              <a:spcBef>
                <a:spcPts val="0"/>
              </a:spcBef>
              <a:spcAft>
                <a:spcPts val="0"/>
              </a:spcAft>
              <a:buClr>
                <a:schemeClr val="dk1"/>
              </a:buClr>
              <a:buSzPts val="2000"/>
              <a:buChar char="•"/>
            </a:pPr>
            <a:r>
              <a:rPr b="1" lang="hr-HR" sz="2000"/>
              <a:t>KAZAKHSTAN</a:t>
            </a:r>
            <a:endParaRPr/>
          </a:p>
          <a:p>
            <a:pPr indent="-215900" lvl="0" marL="342900" rtl="0" algn="just">
              <a:spcBef>
                <a:spcPts val="0"/>
              </a:spcBef>
              <a:spcAft>
                <a:spcPts val="0"/>
              </a:spcAft>
              <a:buClr>
                <a:schemeClr val="dk1"/>
              </a:buClr>
              <a:buSzPts val="2000"/>
              <a:buNone/>
            </a:pPr>
            <a:r>
              <a:t/>
            </a:r>
            <a:endParaRPr b="1" sz="2000">
              <a:latin typeface="Calibri"/>
              <a:ea typeface="Calibri"/>
              <a:cs typeface="Calibri"/>
              <a:sym typeface="Calibri"/>
            </a:endParaRPr>
          </a:p>
          <a:p>
            <a:pPr indent="-342900" lvl="0" marL="342900" rtl="0" algn="just">
              <a:spcBef>
                <a:spcPts val="0"/>
              </a:spcBef>
              <a:spcAft>
                <a:spcPts val="0"/>
              </a:spcAft>
              <a:buClr>
                <a:schemeClr val="dk1"/>
              </a:buClr>
              <a:buSzPts val="2000"/>
              <a:buChar char="•"/>
            </a:pPr>
            <a:r>
              <a:rPr b="1" lang="hr-HR" sz="2000">
                <a:latin typeface="Calibri"/>
                <a:ea typeface="Calibri"/>
                <a:cs typeface="Calibri"/>
                <a:sym typeface="Calibri"/>
              </a:rPr>
              <a:t>UKRAINE</a:t>
            </a:r>
            <a:endParaRPr/>
          </a:p>
        </p:txBody>
      </p:sp>
      <p:sp>
        <p:nvSpPr>
          <p:cNvPr id="475" name="Google Shape;475;p14"/>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98989"/>
              </a:buClr>
              <a:buSzPts val="1200"/>
              <a:buFont typeface="Arial"/>
              <a:buNone/>
            </a:pPr>
            <a:fld id="{00000000-1234-1234-1234-123412341234}" type="slidenum">
              <a:rPr lang="hr-HR"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pic>
        <p:nvPicPr>
          <p:cNvPr descr="United States" id="476" name="Google Shape;476;p14"/>
          <p:cNvPicPr preferRelativeResize="0"/>
          <p:nvPr/>
        </p:nvPicPr>
        <p:blipFill rotWithShape="1">
          <a:blip r:embed="rId3">
            <a:alphaModFix/>
          </a:blip>
          <a:srcRect b="0" l="0" r="0" t="0"/>
          <a:stretch/>
        </p:blipFill>
        <p:spPr>
          <a:xfrm>
            <a:off x="5493599" y="4685702"/>
            <a:ext cx="685800" cy="685800"/>
          </a:xfrm>
          <a:prstGeom prst="rect">
            <a:avLst/>
          </a:prstGeom>
          <a:noFill/>
          <a:ln>
            <a:noFill/>
          </a:ln>
        </p:spPr>
      </p:pic>
      <p:pic>
        <p:nvPicPr>
          <p:cNvPr descr="Estonia" id="477" name="Google Shape;477;p14"/>
          <p:cNvPicPr preferRelativeResize="0"/>
          <p:nvPr/>
        </p:nvPicPr>
        <p:blipFill rotWithShape="1">
          <a:blip r:embed="rId4">
            <a:alphaModFix/>
          </a:blip>
          <a:srcRect b="0" l="0" r="0" t="0"/>
          <a:stretch/>
        </p:blipFill>
        <p:spPr>
          <a:xfrm>
            <a:off x="3848408" y="4743228"/>
            <a:ext cx="685800" cy="685800"/>
          </a:xfrm>
          <a:prstGeom prst="rect">
            <a:avLst/>
          </a:prstGeom>
          <a:noFill/>
          <a:ln>
            <a:noFill/>
          </a:ln>
        </p:spPr>
      </p:pic>
      <p:pic>
        <p:nvPicPr>
          <p:cNvPr descr="C:\Users\Irena\Downloads\flag-latvia_1f1f1-1f1fb.png" id="478" name="Google Shape;478;p14"/>
          <p:cNvPicPr preferRelativeResize="0"/>
          <p:nvPr/>
        </p:nvPicPr>
        <p:blipFill rotWithShape="1">
          <a:blip r:embed="rId5">
            <a:alphaModFix/>
          </a:blip>
          <a:srcRect b="0" l="0" r="0" t="0"/>
          <a:stretch/>
        </p:blipFill>
        <p:spPr>
          <a:xfrm>
            <a:off x="4676700" y="4722775"/>
            <a:ext cx="693738" cy="698500"/>
          </a:xfrm>
          <a:prstGeom prst="rect">
            <a:avLst/>
          </a:prstGeom>
          <a:noFill/>
          <a:ln>
            <a:noFill/>
          </a:ln>
        </p:spPr>
      </p:pic>
      <p:pic>
        <p:nvPicPr>
          <p:cNvPr descr="Slovenia" id="479" name="Google Shape;479;p14"/>
          <p:cNvPicPr preferRelativeResize="0"/>
          <p:nvPr/>
        </p:nvPicPr>
        <p:blipFill rotWithShape="1">
          <a:blip r:embed="rId6">
            <a:alphaModFix/>
          </a:blip>
          <a:srcRect b="0" l="0" r="0" t="0"/>
          <a:stretch/>
        </p:blipFill>
        <p:spPr>
          <a:xfrm>
            <a:off x="6269689" y="3284070"/>
            <a:ext cx="685800" cy="685800"/>
          </a:xfrm>
          <a:prstGeom prst="rect">
            <a:avLst/>
          </a:prstGeom>
          <a:noFill/>
          <a:ln>
            <a:noFill/>
          </a:ln>
        </p:spPr>
      </p:pic>
      <p:pic>
        <p:nvPicPr>
          <p:cNvPr descr="Bulgaria" id="480" name="Google Shape;480;p14"/>
          <p:cNvPicPr preferRelativeResize="0"/>
          <p:nvPr/>
        </p:nvPicPr>
        <p:blipFill rotWithShape="1">
          <a:blip r:embed="rId7">
            <a:alphaModFix/>
          </a:blip>
          <a:srcRect b="0" l="0" r="0" t="0"/>
          <a:stretch/>
        </p:blipFill>
        <p:spPr>
          <a:xfrm>
            <a:off x="3848408" y="3270441"/>
            <a:ext cx="685800" cy="685800"/>
          </a:xfrm>
          <a:prstGeom prst="rect">
            <a:avLst/>
          </a:prstGeom>
          <a:noFill/>
          <a:ln>
            <a:noFill/>
          </a:ln>
        </p:spPr>
      </p:pic>
      <p:pic>
        <p:nvPicPr>
          <p:cNvPr descr="Croatia" id="481" name="Google Shape;481;p14"/>
          <p:cNvPicPr preferRelativeResize="0"/>
          <p:nvPr/>
        </p:nvPicPr>
        <p:blipFill rotWithShape="1">
          <a:blip r:embed="rId8">
            <a:alphaModFix/>
          </a:blip>
          <a:srcRect b="0" l="0" r="0" t="0"/>
          <a:stretch/>
        </p:blipFill>
        <p:spPr>
          <a:xfrm>
            <a:off x="4696741" y="3259044"/>
            <a:ext cx="685800" cy="685800"/>
          </a:xfrm>
          <a:prstGeom prst="rect">
            <a:avLst/>
          </a:prstGeom>
          <a:noFill/>
          <a:ln>
            <a:noFill/>
          </a:ln>
        </p:spPr>
      </p:pic>
      <p:pic>
        <p:nvPicPr>
          <p:cNvPr descr="United States" id="482" name="Google Shape;482;p14"/>
          <p:cNvPicPr preferRelativeResize="0"/>
          <p:nvPr/>
        </p:nvPicPr>
        <p:blipFill rotWithShape="1">
          <a:blip r:embed="rId3">
            <a:alphaModFix/>
          </a:blip>
          <a:srcRect b="0" l="0" r="0" t="0"/>
          <a:stretch/>
        </p:blipFill>
        <p:spPr>
          <a:xfrm>
            <a:off x="6225940" y="2572020"/>
            <a:ext cx="685800" cy="685800"/>
          </a:xfrm>
          <a:prstGeom prst="rect">
            <a:avLst/>
          </a:prstGeom>
          <a:noFill/>
          <a:ln>
            <a:noFill/>
          </a:ln>
        </p:spPr>
      </p:pic>
      <p:pic>
        <p:nvPicPr>
          <p:cNvPr descr="Slovenia" id="483" name="Google Shape;483;p14"/>
          <p:cNvPicPr preferRelativeResize="0"/>
          <p:nvPr/>
        </p:nvPicPr>
        <p:blipFill rotWithShape="1">
          <a:blip r:embed="rId6">
            <a:alphaModFix/>
          </a:blip>
          <a:srcRect b="0" l="0" r="0" t="0"/>
          <a:stretch/>
        </p:blipFill>
        <p:spPr>
          <a:xfrm>
            <a:off x="3881569" y="3997743"/>
            <a:ext cx="685800" cy="685800"/>
          </a:xfrm>
          <a:prstGeom prst="rect">
            <a:avLst/>
          </a:prstGeom>
          <a:noFill/>
          <a:ln>
            <a:noFill/>
          </a:ln>
        </p:spPr>
      </p:pic>
      <p:pic>
        <p:nvPicPr>
          <p:cNvPr descr="United States" id="484" name="Google Shape;484;p14"/>
          <p:cNvPicPr preferRelativeResize="0"/>
          <p:nvPr/>
        </p:nvPicPr>
        <p:blipFill rotWithShape="1">
          <a:blip r:embed="rId3">
            <a:alphaModFix/>
          </a:blip>
          <a:srcRect b="0" l="0" r="0" t="0"/>
          <a:stretch/>
        </p:blipFill>
        <p:spPr>
          <a:xfrm>
            <a:off x="5490129" y="3986247"/>
            <a:ext cx="685800" cy="685800"/>
          </a:xfrm>
          <a:prstGeom prst="rect">
            <a:avLst/>
          </a:prstGeom>
          <a:noFill/>
          <a:ln>
            <a:noFill/>
          </a:ln>
        </p:spPr>
      </p:pic>
      <p:pic>
        <p:nvPicPr>
          <p:cNvPr descr="United Kingdom" id="485" name="Google Shape;485;p14"/>
          <p:cNvPicPr preferRelativeResize="0"/>
          <p:nvPr/>
        </p:nvPicPr>
        <p:blipFill rotWithShape="1">
          <a:blip r:embed="rId9">
            <a:alphaModFix/>
          </a:blip>
          <a:srcRect b="0" l="0" r="0" t="0"/>
          <a:stretch/>
        </p:blipFill>
        <p:spPr>
          <a:xfrm>
            <a:off x="4679081" y="3997743"/>
            <a:ext cx="685800" cy="685800"/>
          </a:xfrm>
          <a:prstGeom prst="rect">
            <a:avLst/>
          </a:prstGeom>
          <a:noFill/>
          <a:ln>
            <a:noFill/>
          </a:ln>
        </p:spPr>
      </p:pic>
      <p:pic>
        <p:nvPicPr>
          <p:cNvPr descr="Slovenia" id="486" name="Google Shape;486;p14"/>
          <p:cNvPicPr preferRelativeResize="0"/>
          <p:nvPr/>
        </p:nvPicPr>
        <p:blipFill rotWithShape="1">
          <a:blip r:embed="rId6">
            <a:alphaModFix/>
          </a:blip>
          <a:srcRect b="0" l="0" r="0" t="0"/>
          <a:stretch/>
        </p:blipFill>
        <p:spPr>
          <a:xfrm>
            <a:off x="8584113" y="5986550"/>
            <a:ext cx="685800" cy="685800"/>
          </a:xfrm>
          <a:prstGeom prst="rect">
            <a:avLst/>
          </a:prstGeom>
          <a:noFill/>
          <a:ln>
            <a:noFill/>
          </a:ln>
        </p:spPr>
      </p:pic>
      <p:pic>
        <p:nvPicPr>
          <p:cNvPr descr="United States" id="487" name="Google Shape;487;p14"/>
          <p:cNvPicPr preferRelativeResize="0"/>
          <p:nvPr/>
        </p:nvPicPr>
        <p:blipFill rotWithShape="1">
          <a:blip r:embed="rId3">
            <a:alphaModFix/>
          </a:blip>
          <a:srcRect b="0" l="0" r="0" t="0"/>
          <a:stretch/>
        </p:blipFill>
        <p:spPr>
          <a:xfrm>
            <a:off x="9358766" y="5983694"/>
            <a:ext cx="685800" cy="685800"/>
          </a:xfrm>
          <a:prstGeom prst="rect">
            <a:avLst/>
          </a:prstGeom>
          <a:noFill/>
          <a:ln>
            <a:noFill/>
          </a:ln>
        </p:spPr>
      </p:pic>
      <p:pic>
        <p:nvPicPr>
          <p:cNvPr descr="Romania" id="488" name="Google Shape;488;p14"/>
          <p:cNvPicPr preferRelativeResize="0"/>
          <p:nvPr/>
        </p:nvPicPr>
        <p:blipFill rotWithShape="1">
          <a:blip r:embed="rId10">
            <a:alphaModFix/>
          </a:blip>
          <a:srcRect b="0" l="0" r="0" t="0"/>
          <a:stretch/>
        </p:blipFill>
        <p:spPr>
          <a:xfrm>
            <a:off x="7782394" y="6033412"/>
            <a:ext cx="685800" cy="685800"/>
          </a:xfrm>
          <a:prstGeom prst="rect">
            <a:avLst/>
          </a:prstGeom>
          <a:noFill/>
          <a:ln>
            <a:noFill/>
          </a:ln>
        </p:spPr>
      </p:pic>
      <p:pic>
        <p:nvPicPr>
          <p:cNvPr descr="Slovenia" id="489" name="Google Shape;489;p14"/>
          <p:cNvPicPr preferRelativeResize="0"/>
          <p:nvPr/>
        </p:nvPicPr>
        <p:blipFill rotWithShape="1">
          <a:blip r:embed="rId6">
            <a:alphaModFix/>
          </a:blip>
          <a:srcRect b="0" l="0" r="0" t="0"/>
          <a:stretch/>
        </p:blipFill>
        <p:spPr>
          <a:xfrm>
            <a:off x="4685526" y="5286308"/>
            <a:ext cx="685800" cy="798513"/>
          </a:xfrm>
          <a:prstGeom prst="rect">
            <a:avLst/>
          </a:prstGeom>
          <a:noFill/>
          <a:ln>
            <a:noFill/>
          </a:ln>
        </p:spPr>
      </p:pic>
      <p:pic>
        <p:nvPicPr>
          <p:cNvPr descr="United States" id="490" name="Google Shape;490;p14"/>
          <p:cNvPicPr preferRelativeResize="0"/>
          <p:nvPr/>
        </p:nvPicPr>
        <p:blipFill rotWithShape="1">
          <a:blip r:embed="rId3">
            <a:alphaModFix/>
          </a:blip>
          <a:srcRect b="0" l="0" r="0" t="0"/>
          <a:stretch/>
        </p:blipFill>
        <p:spPr>
          <a:xfrm>
            <a:off x="5497850" y="5342664"/>
            <a:ext cx="685800" cy="685800"/>
          </a:xfrm>
          <a:prstGeom prst="rect">
            <a:avLst/>
          </a:prstGeom>
          <a:noFill/>
          <a:ln>
            <a:noFill/>
          </a:ln>
        </p:spPr>
      </p:pic>
      <p:pic>
        <p:nvPicPr>
          <p:cNvPr descr="Romania" id="491" name="Google Shape;491;p14"/>
          <p:cNvPicPr preferRelativeResize="0"/>
          <p:nvPr/>
        </p:nvPicPr>
        <p:blipFill rotWithShape="1">
          <a:blip r:embed="rId10">
            <a:alphaModFix/>
          </a:blip>
          <a:srcRect b="0" l="0" r="0" t="0"/>
          <a:stretch/>
        </p:blipFill>
        <p:spPr>
          <a:xfrm>
            <a:off x="3884793" y="5371502"/>
            <a:ext cx="685800" cy="685800"/>
          </a:xfrm>
          <a:prstGeom prst="rect">
            <a:avLst/>
          </a:prstGeom>
          <a:noFill/>
          <a:ln>
            <a:noFill/>
          </a:ln>
        </p:spPr>
      </p:pic>
      <p:pic>
        <p:nvPicPr>
          <p:cNvPr descr="Lithuania" id="492" name="Google Shape;492;p14"/>
          <p:cNvPicPr preferRelativeResize="0"/>
          <p:nvPr/>
        </p:nvPicPr>
        <p:blipFill rotWithShape="1">
          <a:blip r:embed="rId11">
            <a:alphaModFix/>
          </a:blip>
          <a:srcRect b="0" l="0" r="0" t="0"/>
          <a:stretch/>
        </p:blipFill>
        <p:spPr>
          <a:xfrm>
            <a:off x="7032074" y="6033412"/>
            <a:ext cx="685800" cy="685800"/>
          </a:xfrm>
          <a:prstGeom prst="rect">
            <a:avLst/>
          </a:prstGeom>
          <a:noFill/>
          <a:ln>
            <a:noFill/>
          </a:ln>
        </p:spPr>
      </p:pic>
      <p:pic>
        <p:nvPicPr>
          <p:cNvPr descr="Croatia" id="493" name="Google Shape;493;p14"/>
          <p:cNvPicPr preferRelativeResize="0"/>
          <p:nvPr/>
        </p:nvPicPr>
        <p:blipFill rotWithShape="1">
          <a:blip r:embed="rId8">
            <a:alphaModFix/>
          </a:blip>
          <a:srcRect b="0" l="0" r="0" t="0"/>
          <a:stretch/>
        </p:blipFill>
        <p:spPr>
          <a:xfrm>
            <a:off x="4646826" y="1268760"/>
            <a:ext cx="685800" cy="685800"/>
          </a:xfrm>
          <a:prstGeom prst="rect">
            <a:avLst/>
          </a:prstGeom>
          <a:noFill/>
          <a:ln>
            <a:noFill/>
          </a:ln>
        </p:spPr>
      </p:pic>
      <p:pic>
        <p:nvPicPr>
          <p:cNvPr descr="Estonia" id="494" name="Google Shape;494;p14"/>
          <p:cNvPicPr preferRelativeResize="0"/>
          <p:nvPr/>
        </p:nvPicPr>
        <p:blipFill rotWithShape="1">
          <a:blip r:embed="rId4">
            <a:alphaModFix/>
          </a:blip>
          <a:srcRect b="0" l="0" r="0" t="0"/>
          <a:stretch/>
        </p:blipFill>
        <p:spPr>
          <a:xfrm>
            <a:off x="3834239" y="1268760"/>
            <a:ext cx="685800" cy="685800"/>
          </a:xfrm>
          <a:prstGeom prst="rect">
            <a:avLst/>
          </a:prstGeom>
          <a:noFill/>
          <a:ln>
            <a:noFill/>
          </a:ln>
        </p:spPr>
      </p:pic>
      <p:pic>
        <p:nvPicPr>
          <p:cNvPr descr="United States" id="495" name="Google Shape;495;p14"/>
          <p:cNvPicPr preferRelativeResize="0"/>
          <p:nvPr/>
        </p:nvPicPr>
        <p:blipFill rotWithShape="1">
          <a:blip r:embed="rId3">
            <a:alphaModFix/>
          </a:blip>
          <a:srcRect b="0" l="0" r="0" t="0"/>
          <a:stretch/>
        </p:blipFill>
        <p:spPr>
          <a:xfrm>
            <a:off x="7141102" y="1899247"/>
            <a:ext cx="685800" cy="685800"/>
          </a:xfrm>
          <a:prstGeom prst="rect">
            <a:avLst/>
          </a:prstGeom>
          <a:noFill/>
          <a:ln>
            <a:noFill/>
          </a:ln>
        </p:spPr>
      </p:pic>
      <p:pic>
        <p:nvPicPr>
          <p:cNvPr descr="Croatia" id="496" name="Google Shape;496;p14"/>
          <p:cNvPicPr preferRelativeResize="0"/>
          <p:nvPr/>
        </p:nvPicPr>
        <p:blipFill rotWithShape="1">
          <a:blip r:embed="rId8">
            <a:alphaModFix/>
          </a:blip>
          <a:srcRect b="0" l="0" r="0" t="0"/>
          <a:stretch/>
        </p:blipFill>
        <p:spPr>
          <a:xfrm>
            <a:off x="4659814" y="1865421"/>
            <a:ext cx="685800" cy="685800"/>
          </a:xfrm>
          <a:prstGeom prst="rect">
            <a:avLst/>
          </a:prstGeom>
          <a:noFill/>
          <a:ln>
            <a:noFill/>
          </a:ln>
        </p:spPr>
      </p:pic>
      <p:pic>
        <p:nvPicPr>
          <p:cNvPr descr="Slovenia" id="497" name="Google Shape;497;p14"/>
          <p:cNvPicPr preferRelativeResize="0"/>
          <p:nvPr/>
        </p:nvPicPr>
        <p:blipFill rotWithShape="1">
          <a:blip r:embed="rId6">
            <a:alphaModFix/>
          </a:blip>
          <a:srcRect b="0" l="0" r="0" t="0"/>
          <a:stretch/>
        </p:blipFill>
        <p:spPr>
          <a:xfrm>
            <a:off x="6349014" y="1884385"/>
            <a:ext cx="685800" cy="685800"/>
          </a:xfrm>
          <a:prstGeom prst="rect">
            <a:avLst/>
          </a:prstGeom>
          <a:noFill/>
          <a:ln>
            <a:noFill/>
          </a:ln>
        </p:spPr>
      </p:pic>
      <p:pic>
        <p:nvPicPr>
          <p:cNvPr descr="Hungary" id="498" name="Google Shape;498;p14"/>
          <p:cNvPicPr preferRelativeResize="0"/>
          <p:nvPr/>
        </p:nvPicPr>
        <p:blipFill rotWithShape="1">
          <a:blip r:embed="rId12">
            <a:alphaModFix/>
          </a:blip>
          <a:srcRect b="0" l="0" r="0" t="0"/>
          <a:stretch/>
        </p:blipFill>
        <p:spPr>
          <a:xfrm>
            <a:off x="5465422" y="1899247"/>
            <a:ext cx="685800" cy="685800"/>
          </a:xfrm>
          <a:prstGeom prst="rect">
            <a:avLst/>
          </a:prstGeom>
          <a:noFill/>
          <a:ln>
            <a:noFill/>
          </a:ln>
        </p:spPr>
      </p:pic>
      <p:pic>
        <p:nvPicPr>
          <p:cNvPr descr="Austria" id="499" name="Google Shape;499;p14"/>
          <p:cNvPicPr preferRelativeResize="0"/>
          <p:nvPr/>
        </p:nvPicPr>
        <p:blipFill rotWithShape="1">
          <a:blip r:embed="rId13">
            <a:alphaModFix/>
          </a:blip>
          <a:srcRect b="0" l="0" r="0" t="0"/>
          <a:stretch/>
        </p:blipFill>
        <p:spPr>
          <a:xfrm>
            <a:off x="3842649" y="1918682"/>
            <a:ext cx="685800" cy="685800"/>
          </a:xfrm>
          <a:prstGeom prst="rect">
            <a:avLst/>
          </a:prstGeom>
          <a:noFill/>
          <a:ln>
            <a:noFill/>
          </a:ln>
        </p:spPr>
      </p:pic>
      <p:pic>
        <p:nvPicPr>
          <p:cNvPr descr="Slovenia" id="500" name="Google Shape;500;p14"/>
          <p:cNvPicPr preferRelativeResize="0"/>
          <p:nvPr/>
        </p:nvPicPr>
        <p:blipFill rotWithShape="1">
          <a:blip r:embed="rId6">
            <a:alphaModFix/>
          </a:blip>
          <a:srcRect b="0" l="0" r="0" t="0"/>
          <a:stretch/>
        </p:blipFill>
        <p:spPr>
          <a:xfrm>
            <a:off x="5471522" y="2606479"/>
            <a:ext cx="685800" cy="685800"/>
          </a:xfrm>
          <a:prstGeom prst="rect">
            <a:avLst/>
          </a:prstGeom>
          <a:noFill/>
          <a:ln>
            <a:noFill/>
          </a:ln>
        </p:spPr>
      </p:pic>
      <p:pic>
        <p:nvPicPr>
          <p:cNvPr descr="Croatia" id="501" name="Google Shape;501;p14"/>
          <p:cNvPicPr preferRelativeResize="0"/>
          <p:nvPr/>
        </p:nvPicPr>
        <p:blipFill rotWithShape="1">
          <a:blip r:embed="rId8">
            <a:alphaModFix/>
          </a:blip>
          <a:srcRect b="0" l="0" r="0" t="0"/>
          <a:stretch/>
        </p:blipFill>
        <p:spPr>
          <a:xfrm>
            <a:off x="3834239" y="2585047"/>
            <a:ext cx="685800" cy="685800"/>
          </a:xfrm>
          <a:prstGeom prst="rect">
            <a:avLst/>
          </a:prstGeom>
          <a:noFill/>
          <a:ln>
            <a:noFill/>
          </a:ln>
        </p:spPr>
      </p:pic>
      <p:pic>
        <p:nvPicPr>
          <p:cNvPr id="502" name="Google Shape;502;p14"/>
          <p:cNvPicPr preferRelativeResize="0"/>
          <p:nvPr/>
        </p:nvPicPr>
        <p:blipFill rotWithShape="1">
          <a:blip r:embed="rId14">
            <a:alphaModFix/>
          </a:blip>
          <a:srcRect b="0" l="0" r="0" t="0"/>
          <a:stretch/>
        </p:blipFill>
        <p:spPr>
          <a:xfrm>
            <a:off x="4621579" y="2497460"/>
            <a:ext cx="809625" cy="790575"/>
          </a:xfrm>
          <a:prstGeom prst="rect">
            <a:avLst/>
          </a:prstGeom>
          <a:noFill/>
          <a:ln>
            <a:noFill/>
          </a:ln>
        </p:spPr>
      </p:pic>
      <p:pic>
        <p:nvPicPr>
          <p:cNvPr descr="C:\Users\Irena\Downloads\flag-latvia_1f1f1-1f1fb.png" id="503" name="Google Shape;503;p14"/>
          <p:cNvPicPr preferRelativeResize="0"/>
          <p:nvPr/>
        </p:nvPicPr>
        <p:blipFill rotWithShape="1">
          <a:blip r:embed="rId5">
            <a:alphaModFix/>
          </a:blip>
          <a:srcRect b="0" l="0" r="0" t="0"/>
          <a:stretch/>
        </p:blipFill>
        <p:spPr>
          <a:xfrm>
            <a:off x="6225940" y="6065235"/>
            <a:ext cx="693738" cy="698500"/>
          </a:xfrm>
          <a:prstGeom prst="rect">
            <a:avLst/>
          </a:prstGeom>
          <a:noFill/>
          <a:ln>
            <a:noFill/>
          </a:ln>
        </p:spPr>
      </p:pic>
      <p:pic>
        <p:nvPicPr>
          <p:cNvPr descr="Bulgaria" id="504" name="Google Shape;504;p14"/>
          <p:cNvPicPr preferRelativeResize="0"/>
          <p:nvPr/>
        </p:nvPicPr>
        <p:blipFill rotWithShape="1">
          <a:blip r:embed="rId7">
            <a:alphaModFix/>
          </a:blip>
          <a:srcRect b="0" l="0" r="0" t="0"/>
          <a:stretch/>
        </p:blipFill>
        <p:spPr>
          <a:xfrm>
            <a:off x="3827106" y="6018373"/>
            <a:ext cx="685800" cy="685800"/>
          </a:xfrm>
          <a:prstGeom prst="rect">
            <a:avLst/>
          </a:prstGeom>
          <a:noFill/>
          <a:ln>
            <a:noFill/>
          </a:ln>
        </p:spPr>
      </p:pic>
      <p:pic>
        <p:nvPicPr>
          <p:cNvPr descr="Croatia" id="505" name="Google Shape;505;p14"/>
          <p:cNvPicPr preferRelativeResize="0"/>
          <p:nvPr/>
        </p:nvPicPr>
        <p:blipFill rotWithShape="1">
          <a:blip r:embed="rId8">
            <a:alphaModFix/>
          </a:blip>
          <a:srcRect b="0" l="0" r="0" t="0"/>
          <a:stretch/>
        </p:blipFill>
        <p:spPr>
          <a:xfrm>
            <a:off x="5449368" y="6077935"/>
            <a:ext cx="685800" cy="685800"/>
          </a:xfrm>
          <a:prstGeom prst="rect">
            <a:avLst/>
          </a:prstGeom>
          <a:noFill/>
          <a:ln>
            <a:noFill/>
          </a:ln>
        </p:spPr>
      </p:pic>
      <p:pic>
        <p:nvPicPr>
          <p:cNvPr descr="Estonia" id="506" name="Google Shape;506;p14"/>
          <p:cNvPicPr preferRelativeResize="0"/>
          <p:nvPr/>
        </p:nvPicPr>
        <p:blipFill rotWithShape="1">
          <a:blip r:embed="rId4">
            <a:alphaModFix/>
          </a:blip>
          <a:srcRect b="0" l="0" r="0" t="0"/>
          <a:stretch/>
        </p:blipFill>
        <p:spPr>
          <a:xfrm>
            <a:off x="4637145" y="6079269"/>
            <a:ext cx="685800" cy="685800"/>
          </a:xfrm>
          <a:prstGeom prst="rect">
            <a:avLst/>
          </a:prstGeom>
          <a:noFill/>
          <a:ln>
            <a:noFill/>
          </a:ln>
        </p:spPr>
      </p:pic>
      <p:pic>
        <p:nvPicPr>
          <p:cNvPr descr="Lithuania" id="507" name="Google Shape;507;p14"/>
          <p:cNvPicPr preferRelativeResize="0"/>
          <p:nvPr/>
        </p:nvPicPr>
        <p:blipFill rotWithShape="1">
          <a:blip r:embed="rId11">
            <a:alphaModFix/>
          </a:blip>
          <a:srcRect b="0" l="0" r="0" t="0"/>
          <a:stretch/>
        </p:blipFill>
        <p:spPr>
          <a:xfrm>
            <a:off x="5493599" y="3259044"/>
            <a:ext cx="685800" cy="68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5"/>
          <p:cNvSpPr txBox="1"/>
          <p:nvPr>
            <p:ph type="title"/>
          </p:nvPr>
        </p:nvSpPr>
        <p:spPr>
          <a:xfrm>
            <a:off x="1239838" y="117475"/>
            <a:ext cx="10290175" cy="850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4800">
                <a:solidFill>
                  <a:srgbClr val="C00000"/>
                </a:solidFill>
                <a:latin typeface="Calibri"/>
                <a:ea typeface="Calibri"/>
                <a:cs typeface="Calibri"/>
                <a:sym typeface="Calibri"/>
              </a:rPr>
              <a:t>BILC WGs &amp; Projects</a:t>
            </a:r>
            <a:endParaRPr b="1" sz="4800">
              <a:solidFill>
                <a:srgbClr val="C00000"/>
              </a:solidFill>
              <a:latin typeface="Calibri"/>
              <a:ea typeface="Calibri"/>
              <a:cs typeface="Calibri"/>
              <a:sym typeface="Calibri"/>
            </a:endParaRPr>
          </a:p>
        </p:txBody>
      </p:sp>
      <p:sp>
        <p:nvSpPr>
          <p:cNvPr id="514" name="Google Shape;514;p15"/>
          <p:cNvSpPr txBox="1"/>
          <p:nvPr>
            <p:ph idx="1" type="body"/>
          </p:nvPr>
        </p:nvSpPr>
        <p:spPr>
          <a:xfrm>
            <a:off x="420688" y="1196975"/>
            <a:ext cx="11341100" cy="452596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4000"/>
              <a:buChar char="•"/>
            </a:pPr>
            <a:r>
              <a:rPr lang="hr-HR" sz="4000"/>
              <a:t>Shared Item Bank Project </a:t>
            </a:r>
            <a:endParaRPr/>
          </a:p>
          <a:p>
            <a:pPr indent="-342900" lvl="0" marL="342900" rtl="0" algn="l">
              <a:spcBef>
                <a:spcPts val="800"/>
              </a:spcBef>
              <a:spcAft>
                <a:spcPts val="0"/>
              </a:spcAft>
              <a:buClr>
                <a:schemeClr val="dk1"/>
              </a:buClr>
              <a:buSzPts val="4000"/>
              <a:buChar char="•"/>
            </a:pPr>
            <a:r>
              <a:rPr lang="hr-HR" sz="4000"/>
              <a:t>JTAC Working Group</a:t>
            </a:r>
            <a:endParaRPr/>
          </a:p>
          <a:p>
            <a:pPr indent="-342900" lvl="0" marL="342900" rtl="0" algn="l">
              <a:spcBef>
                <a:spcPts val="800"/>
              </a:spcBef>
              <a:spcAft>
                <a:spcPts val="0"/>
              </a:spcAft>
              <a:buClr>
                <a:schemeClr val="dk1"/>
              </a:buClr>
              <a:buSzPts val="4000"/>
              <a:buChar char="•"/>
            </a:pPr>
            <a:r>
              <a:rPr lang="hr-HR" sz="4000"/>
              <a:t>STANAG 6001 Update – Focus Group</a:t>
            </a:r>
            <a:endParaRPr sz="4000"/>
          </a:p>
          <a:p>
            <a:pPr indent="0" lvl="0" marL="0" rtl="0" algn="just">
              <a:spcBef>
                <a:spcPts val="480"/>
              </a:spcBef>
              <a:spcAft>
                <a:spcPts val="0"/>
              </a:spcAft>
              <a:buClr>
                <a:schemeClr val="dk1"/>
              </a:buClr>
              <a:buSzPts val="2400"/>
              <a:buFont typeface="Arial"/>
              <a:buNone/>
            </a:pPr>
            <a:r>
              <a:t/>
            </a:r>
            <a:endParaRPr b="1" sz="2400">
              <a:solidFill>
                <a:srgbClr val="C00000"/>
              </a:solidFill>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6"/>
          <p:cNvSpPr txBox="1"/>
          <p:nvPr>
            <p:ph type="title"/>
          </p:nvPr>
        </p:nvSpPr>
        <p:spPr>
          <a:xfrm>
            <a:off x="2246313" y="212725"/>
            <a:ext cx="8135937"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3899">
                <a:solidFill>
                  <a:srgbClr val="C00000"/>
                </a:solidFill>
                <a:latin typeface="Arial Black"/>
                <a:ea typeface="Arial Black"/>
                <a:cs typeface="Arial Black"/>
                <a:sym typeface="Arial Black"/>
              </a:rPr>
              <a:t>Shared Item Bank Project</a:t>
            </a:r>
            <a:endParaRPr/>
          </a:p>
        </p:txBody>
      </p:sp>
      <p:sp>
        <p:nvSpPr>
          <p:cNvPr id="521" name="Google Shape;521;p16"/>
          <p:cNvSpPr txBox="1"/>
          <p:nvPr>
            <p:ph idx="1" type="body"/>
          </p:nvPr>
        </p:nvSpPr>
        <p:spPr>
          <a:xfrm>
            <a:off x="564937" y="1222908"/>
            <a:ext cx="11520660" cy="5688533"/>
          </a:xfrm>
          <a:prstGeom prst="rect">
            <a:avLst/>
          </a:prstGeom>
          <a:noFill/>
          <a:ln>
            <a:noFill/>
          </a:ln>
        </p:spPr>
        <p:txBody>
          <a:bodyPr anchorCtr="0" anchor="t" bIns="45700" lIns="91425" spcFirstLastPara="1" rIns="91425" wrap="square" tIns="45700">
            <a:noAutofit/>
          </a:bodyPr>
          <a:lstStyle/>
          <a:p>
            <a:pPr indent="0" lvl="1" marL="553664" rtl="0" algn="l">
              <a:spcBef>
                <a:spcPts val="0"/>
              </a:spcBef>
              <a:spcAft>
                <a:spcPts val="0"/>
              </a:spcAft>
              <a:buClr>
                <a:srgbClr val="C00000"/>
              </a:buClr>
              <a:buSzPts val="2800"/>
              <a:buFont typeface="Arial"/>
              <a:buNone/>
            </a:pPr>
            <a:r>
              <a:rPr b="1" lang="hr-HR">
                <a:solidFill>
                  <a:srgbClr val="C00000"/>
                </a:solidFill>
              </a:rPr>
              <a:t>Working Group:</a:t>
            </a:r>
            <a:endParaRPr b="1">
              <a:solidFill>
                <a:srgbClr val="C00000"/>
              </a:solidFill>
            </a:endParaRPr>
          </a:p>
          <a:p>
            <a:pPr indent="-107950" lvl="1" marL="759367" rtl="0" algn="l">
              <a:spcBef>
                <a:spcPts val="726"/>
              </a:spcBef>
              <a:spcAft>
                <a:spcPts val="0"/>
              </a:spcAft>
              <a:buClr>
                <a:schemeClr val="dk1"/>
              </a:buClr>
              <a:buSzPts val="2800"/>
              <a:buFont typeface="Calibri"/>
              <a:buNone/>
            </a:pPr>
            <a:r>
              <a:t/>
            </a:r>
            <a:endParaRPr>
              <a:solidFill>
                <a:srgbClr val="000000"/>
              </a:solidFill>
            </a:endParaRPr>
          </a:p>
          <a:p>
            <a:pPr indent="-107950" lvl="1" marL="759367" rtl="0" algn="l">
              <a:spcBef>
                <a:spcPts val="726"/>
              </a:spcBef>
              <a:spcAft>
                <a:spcPts val="0"/>
              </a:spcAft>
              <a:buClr>
                <a:schemeClr val="dk1"/>
              </a:buClr>
              <a:buSzPts val="2800"/>
              <a:buFont typeface="Calibri"/>
              <a:buNone/>
            </a:pPr>
            <a:r>
              <a:t/>
            </a:r>
            <a:endParaRPr>
              <a:solidFill>
                <a:srgbClr val="000000"/>
              </a:solidFill>
            </a:endParaRPr>
          </a:p>
          <a:p>
            <a:pPr indent="-107950" lvl="1" marL="759367" rtl="0" algn="l">
              <a:spcBef>
                <a:spcPts val="726"/>
              </a:spcBef>
              <a:spcAft>
                <a:spcPts val="0"/>
              </a:spcAft>
              <a:buClr>
                <a:schemeClr val="dk1"/>
              </a:buClr>
              <a:buSzPts val="2800"/>
              <a:buFont typeface="Calibri"/>
              <a:buNone/>
            </a:pPr>
            <a:r>
              <a:t/>
            </a:r>
            <a:endParaRPr>
              <a:solidFill>
                <a:srgbClr val="000000"/>
              </a:solidFill>
            </a:endParaRPr>
          </a:p>
          <a:p>
            <a:pPr indent="-107950" lvl="1" marL="759367" rtl="0" algn="l">
              <a:spcBef>
                <a:spcPts val="726"/>
              </a:spcBef>
              <a:spcAft>
                <a:spcPts val="0"/>
              </a:spcAft>
              <a:buClr>
                <a:schemeClr val="dk1"/>
              </a:buClr>
              <a:buSzPts val="2800"/>
              <a:buFont typeface="Calibri"/>
              <a:buNone/>
            </a:pPr>
            <a:r>
              <a:t/>
            </a:r>
            <a:endParaRPr>
              <a:solidFill>
                <a:srgbClr val="000000"/>
              </a:solidFill>
            </a:endParaRPr>
          </a:p>
          <a:p>
            <a:pPr indent="0" lvl="1" marL="413325" rtl="0" algn="l">
              <a:spcBef>
                <a:spcPts val="1200"/>
              </a:spcBef>
              <a:spcAft>
                <a:spcPts val="0"/>
              </a:spcAft>
              <a:buClr>
                <a:schemeClr val="dk1"/>
              </a:buClr>
              <a:buSzPts val="2800"/>
              <a:buFont typeface="Arial"/>
              <a:buNone/>
            </a:pPr>
            <a:r>
              <a:t/>
            </a:r>
            <a:endParaRPr b="1">
              <a:solidFill>
                <a:srgbClr val="C00000"/>
              </a:solidFill>
            </a:endParaRPr>
          </a:p>
          <a:p>
            <a:pPr indent="0" lvl="1" marL="413325" rtl="0" algn="l">
              <a:spcBef>
                <a:spcPts val="1200"/>
              </a:spcBef>
              <a:spcAft>
                <a:spcPts val="0"/>
              </a:spcAft>
              <a:buClr>
                <a:srgbClr val="C00000"/>
              </a:buClr>
              <a:buSzPts val="2800"/>
              <a:buFont typeface="Arial"/>
              <a:buNone/>
            </a:pPr>
            <a:r>
              <a:rPr b="1" lang="hr-HR">
                <a:solidFill>
                  <a:srgbClr val="C00000"/>
                </a:solidFill>
              </a:rPr>
              <a:t>Project goal: </a:t>
            </a:r>
            <a:r>
              <a:rPr lang="hr-HR">
                <a:solidFill>
                  <a:srgbClr val="000000"/>
                </a:solidFill>
              </a:rPr>
              <a:t> </a:t>
            </a:r>
            <a:endParaRPr>
              <a:solidFill>
                <a:srgbClr val="000000"/>
              </a:solidFill>
            </a:endParaRPr>
          </a:p>
          <a:p>
            <a:pPr indent="0" lvl="1" marL="413325" rtl="0" algn="l">
              <a:spcBef>
                <a:spcPts val="1100"/>
              </a:spcBef>
              <a:spcAft>
                <a:spcPts val="0"/>
              </a:spcAft>
              <a:buClr>
                <a:schemeClr val="dk1"/>
              </a:buClr>
              <a:buSzPts val="2800"/>
              <a:buNone/>
            </a:pPr>
            <a:r>
              <a:rPr lang="hr-HR"/>
              <a:t>To create a bank of reading and listening anchor items for  </a:t>
            </a:r>
            <a:r>
              <a:rPr b="1" lang="hr-HR">
                <a:solidFill>
                  <a:srgbClr val="C00000"/>
                </a:solidFill>
              </a:rPr>
              <a:t>Levels 1-3</a:t>
            </a:r>
            <a:endParaRPr b="1">
              <a:solidFill>
                <a:srgbClr val="C00000"/>
              </a:solidFill>
            </a:endParaRPr>
          </a:p>
          <a:p>
            <a:pPr indent="0" lvl="1" marL="413325" rtl="0" algn="l">
              <a:spcBef>
                <a:spcPts val="1453"/>
              </a:spcBef>
              <a:spcAft>
                <a:spcPts val="0"/>
              </a:spcAft>
              <a:buClr>
                <a:schemeClr val="dk1"/>
              </a:buClr>
              <a:buSzPts val="2800"/>
              <a:buNone/>
            </a:pPr>
            <a:r>
              <a:rPr lang="hr-HR"/>
              <a:t>Total of reading items designed: 47  (L1-12, L2-17, L3-18 items)</a:t>
            </a:r>
            <a:endParaRPr/>
          </a:p>
          <a:p>
            <a:pPr indent="0" lvl="1" marL="413325" rtl="0" algn="l">
              <a:spcBef>
                <a:spcPts val="1453"/>
              </a:spcBef>
              <a:spcAft>
                <a:spcPts val="0"/>
              </a:spcAft>
              <a:buClr>
                <a:schemeClr val="dk1"/>
              </a:buClr>
              <a:buSzPts val="2800"/>
              <a:buFont typeface="Arial"/>
              <a:buNone/>
            </a:pPr>
            <a:r>
              <a:t/>
            </a:r>
            <a:endParaRPr b="1">
              <a:solidFill>
                <a:srgbClr val="C00000"/>
              </a:solidFill>
            </a:endParaRPr>
          </a:p>
          <a:p>
            <a:pPr indent="-190500" lvl="1" marL="756226" rtl="0" algn="l">
              <a:spcBef>
                <a:spcPts val="1453"/>
              </a:spcBef>
              <a:spcAft>
                <a:spcPts val="0"/>
              </a:spcAft>
              <a:buClr>
                <a:schemeClr val="dk1"/>
              </a:buClr>
              <a:buSzPts val="2400"/>
              <a:buFont typeface="Calibri"/>
              <a:buNone/>
            </a:pPr>
            <a:r>
              <a:t/>
            </a:r>
            <a:endParaRPr sz="2400">
              <a:solidFill>
                <a:srgbClr val="000000"/>
              </a:solidFill>
              <a:latin typeface="Arial"/>
              <a:ea typeface="Arial"/>
              <a:cs typeface="Arial"/>
              <a:sym typeface="Arial"/>
            </a:endParaRPr>
          </a:p>
          <a:p>
            <a:pPr indent="-285750" lvl="1" marL="413325" rtl="0" algn="l">
              <a:spcBef>
                <a:spcPts val="0"/>
              </a:spcBef>
              <a:spcAft>
                <a:spcPts val="0"/>
              </a:spcAft>
              <a:buClr>
                <a:srgbClr val="000000"/>
              </a:buClr>
              <a:buSzPts val="2800"/>
              <a:buFont typeface="Arial"/>
              <a:buNone/>
            </a:pPr>
            <a:r>
              <a:rPr lang="hr-HR">
                <a:solidFill>
                  <a:srgbClr val="000000"/>
                </a:solidFill>
                <a:latin typeface="Arial"/>
                <a:ea typeface="Arial"/>
                <a:cs typeface="Arial"/>
                <a:sym typeface="Arial"/>
              </a:rPr>
              <a:t>			</a:t>
            </a:r>
            <a:endParaRPr/>
          </a:p>
          <a:p>
            <a:pPr indent="-285750" lvl="1" marL="413325" rtl="0" algn="l">
              <a:spcBef>
                <a:spcPts val="0"/>
              </a:spcBef>
              <a:spcAft>
                <a:spcPts val="0"/>
              </a:spcAft>
              <a:buClr>
                <a:schemeClr val="dk1"/>
              </a:buClr>
              <a:buSzPts val="2800"/>
              <a:buFont typeface="Arial"/>
              <a:buNone/>
            </a:pPr>
            <a:r>
              <a:t/>
            </a:r>
            <a:endParaRPr>
              <a:solidFill>
                <a:srgbClr val="000000"/>
              </a:solidFill>
              <a:latin typeface="Arial"/>
              <a:ea typeface="Arial"/>
              <a:cs typeface="Arial"/>
              <a:sym typeface="Arial"/>
            </a:endParaRPr>
          </a:p>
          <a:p>
            <a:pPr indent="0" lvl="0" marL="0" rtl="0" algn="l">
              <a:spcBef>
                <a:spcPts val="640"/>
              </a:spcBef>
              <a:spcAft>
                <a:spcPts val="0"/>
              </a:spcAft>
              <a:buClr>
                <a:schemeClr val="dk1"/>
              </a:buClr>
              <a:buSzPts val="3200"/>
              <a:buFont typeface="Arial"/>
              <a:buNone/>
            </a:pPr>
            <a:r>
              <a:t/>
            </a:r>
            <a:endParaRPr/>
          </a:p>
        </p:txBody>
      </p:sp>
      <p:sp>
        <p:nvSpPr>
          <p:cNvPr id="522" name="Google Shape;522;p16"/>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98989"/>
              </a:buClr>
              <a:buSzPts val="1200"/>
              <a:buFont typeface="Arial"/>
              <a:buNone/>
            </a:pPr>
            <a:fld id="{00000000-1234-1234-1234-123412341234}" type="slidenum">
              <a:rPr lang="hr-HR"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pic>
        <p:nvPicPr>
          <p:cNvPr descr="Romania" id="523" name="Google Shape;523;p16"/>
          <p:cNvPicPr preferRelativeResize="0"/>
          <p:nvPr/>
        </p:nvPicPr>
        <p:blipFill rotWithShape="1">
          <a:blip r:embed="rId3">
            <a:alphaModFix/>
          </a:blip>
          <a:srcRect b="0" l="0" r="0" t="0"/>
          <a:stretch/>
        </p:blipFill>
        <p:spPr>
          <a:xfrm>
            <a:off x="6518974" y="2492896"/>
            <a:ext cx="936104" cy="936104"/>
          </a:xfrm>
          <a:prstGeom prst="rect">
            <a:avLst/>
          </a:prstGeom>
          <a:noFill/>
          <a:ln>
            <a:noFill/>
          </a:ln>
        </p:spPr>
      </p:pic>
      <p:pic>
        <p:nvPicPr>
          <p:cNvPr descr="Slovenia" id="524" name="Google Shape;524;p16"/>
          <p:cNvPicPr preferRelativeResize="0"/>
          <p:nvPr/>
        </p:nvPicPr>
        <p:blipFill rotWithShape="1">
          <a:blip r:embed="rId4">
            <a:alphaModFix/>
          </a:blip>
          <a:srcRect b="0" l="0" r="0" t="0"/>
          <a:stretch/>
        </p:blipFill>
        <p:spPr>
          <a:xfrm>
            <a:off x="7956966" y="2458616"/>
            <a:ext cx="936104" cy="936104"/>
          </a:xfrm>
          <a:prstGeom prst="rect">
            <a:avLst/>
          </a:prstGeom>
          <a:noFill/>
          <a:ln>
            <a:noFill/>
          </a:ln>
        </p:spPr>
      </p:pic>
      <p:pic>
        <p:nvPicPr>
          <p:cNvPr descr="Croatia" id="525" name="Google Shape;525;p16"/>
          <p:cNvPicPr preferRelativeResize="0"/>
          <p:nvPr/>
        </p:nvPicPr>
        <p:blipFill rotWithShape="1">
          <a:blip r:embed="rId5">
            <a:alphaModFix/>
          </a:blip>
          <a:srcRect b="0" l="0" r="0" t="0"/>
          <a:stretch/>
        </p:blipFill>
        <p:spPr>
          <a:xfrm>
            <a:off x="2194163" y="2492896"/>
            <a:ext cx="936104" cy="936104"/>
          </a:xfrm>
          <a:prstGeom prst="rect">
            <a:avLst/>
          </a:prstGeom>
          <a:noFill/>
          <a:ln>
            <a:noFill/>
          </a:ln>
        </p:spPr>
      </p:pic>
      <p:pic>
        <p:nvPicPr>
          <p:cNvPr descr="Estonia" id="526" name="Google Shape;526;p16"/>
          <p:cNvPicPr preferRelativeResize="0"/>
          <p:nvPr/>
        </p:nvPicPr>
        <p:blipFill rotWithShape="1">
          <a:blip r:embed="rId6">
            <a:alphaModFix/>
          </a:blip>
          <a:srcRect b="0" l="0" r="0" t="0"/>
          <a:stretch/>
        </p:blipFill>
        <p:spPr>
          <a:xfrm>
            <a:off x="3632155" y="2492896"/>
            <a:ext cx="936104" cy="936104"/>
          </a:xfrm>
          <a:prstGeom prst="rect">
            <a:avLst/>
          </a:prstGeom>
          <a:noFill/>
          <a:ln>
            <a:noFill/>
          </a:ln>
        </p:spPr>
      </p:pic>
      <p:pic>
        <p:nvPicPr>
          <p:cNvPr descr="C:\Users\Irena\Downloads\flag-latvia_1f1f1-1f1fb.png" id="527" name="Google Shape;527;p16"/>
          <p:cNvPicPr preferRelativeResize="0"/>
          <p:nvPr/>
        </p:nvPicPr>
        <p:blipFill rotWithShape="1">
          <a:blip r:embed="rId7">
            <a:alphaModFix/>
          </a:blip>
          <a:srcRect b="0" l="0" r="0" t="0"/>
          <a:stretch/>
        </p:blipFill>
        <p:spPr>
          <a:xfrm>
            <a:off x="5070147" y="2475561"/>
            <a:ext cx="946939" cy="953439"/>
          </a:xfrm>
          <a:prstGeom prst="rect">
            <a:avLst/>
          </a:prstGeom>
          <a:noFill/>
          <a:ln>
            <a:noFill/>
          </a:ln>
        </p:spPr>
      </p:pic>
      <p:pic>
        <p:nvPicPr>
          <p:cNvPr descr="Canada" id="528" name="Google Shape;528;p16"/>
          <p:cNvPicPr preferRelativeResize="0"/>
          <p:nvPr/>
        </p:nvPicPr>
        <p:blipFill rotWithShape="1">
          <a:blip r:embed="rId8">
            <a:alphaModFix/>
          </a:blip>
          <a:srcRect b="0" l="0" r="0" t="0"/>
          <a:stretch/>
        </p:blipFill>
        <p:spPr>
          <a:xfrm>
            <a:off x="756171" y="2492896"/>
            <a:ext cx="936104" cy="936104"/>
          </a:xfrm>
          <a:prstGeom prst="rect">
            <a:avLst/>
          </a:prstGeom>
          <a:noFill/>
          <a:ln>
            <a:noFill/>
          </a:ln>
        </p:spPr>
      </p:pic>
      <p:pic>
        <p:nvPicPr>
          <p:cNvPr descr="Slovakia" id="529" name="Google Shape;529;p16"/>
          <p:cNvPicPr preferRelativeResize="0"/>
          <p:nvPr/>
        </p:nvPicPr>
        <p:blipFill rotWithShape="1">
          <a:blip r:embed="rId9">
            <a:alphaModFix/>
          </a:blip>
          <a:srcRect b="0" l="0" r="0" t="0"/>
          <a:stretch/>
        </p:blipFill>
        <p:spPr>
          <a:xfrm>
            <a:off x="10333235" y="2458616"/>
            <a:ext cx="936104" cy="936104"/>
          </a:xfrm>
          <a:prstGeom prst="rect">
            <a:avLst/>
          </a:prstGeom>
          <a:noFill/>
          <a:ln>
            <a:noFill/>
          </a:ln>
        </p:spPr>
      </p:pic>
      <p:sp>
        <p:nvSpPr>
          <p:cNvPr id="530" name="Google Shape;530;p16"/>
          <p:cNvSpPr txBox="1"/>
          <p:nvPr/>
        </p:nvSpPr>
        <p:spPr>
          <a:xfrm>
            <a:off x="564937" y="3492761"/>
            <a:ext cx="12241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r-HR" sz="1800">
                <a:solidFill>
                  <a:schemeClr val="dk1"/>
                </a:solidFill>
                <a:latin typeface="Arial"/>
                <a:ea typeface="Arial"/>
                <a:cs typeface="Arial"/>
                <a:sym typeface="Arial"/>
              </a:rPr>
              <a:t>CANADA</a:t>
            </a:r>
            <a:endParaRPr sz="1800">
              <a:solidFill>
                <a:schemeClr val="dk1"/>
              </a:solidFill>
              <a:latin typeface="Arial"/>
              <a:ea typeface="Arial"/>
              <a:cs typeface="Arial"/>
              <a:sym typeface="Arial"/>
            </a:endParaRPr>
          </a:p>
        </p:txBody>
      </p:sp>
      <p:sp>
        <p:nvSpPr>
          <p:cNvPr id="531" name="Google Shape;531;p16"/>
          <p:cNvSpPr txBox="1"/>
          <p:nvPr/>
        </p:nvSpPr>
        <p:spPr>
          <a:xfrm>
            <a:off x="4752046" y="3492761"/>
            <a:ext cx="12241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r-HR" sz="1800">
                <a:solidFill>
                  <a:schemeClr val="dk1"/>
                </a:solidFill>
                <a:latin typeface="Arial"/>
                <a:ea typeface="Arial"/>
                <a:cs typeface="Arial"/>
                <a:sym typeface="Arial"/>
              </a:rPr>
              <a:t>LATVIA</a:t>
            </a:r>
            <a:endParaRPr sz="1800">
              <a:solidFill>
                <a:schemeClr val="dk1"/>
              </a:solidFill>
              <a:latin typeface="Arial"/>
              <a:ea typeface="Arial"/>
              <a:cs typeface="Arial"/>
              <a:sym typeface="Arial"/>
            </a:endParaRPr>
          </a:p>
        </p:txBody>
      </p:sp>
      <p:sp>
        <p:nvSpPr>
          <p:cNvPr id="532" name="Google Shape;532;p16"/>
          <p:cNvSpPr txBox="1"/>
          <p:nvPr/>
        </p:nvSpPr>
        <p:spPr>
          <a:xfrm>
            <a:off x="3356343" y="3492761"/>
            <a:ext cx="12241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r-HR" sz="1800">
                <a:solidFill>
                  <a:schemeClr val="dk1"/>
                </a:solidFill>
                <a:latin typeface="Arial"/>
                <a:ea typeface="Arial"/>
                <a:cs typeface="Arial"/>
                <a:sym typeface="Arial"/>
              </a:rPr>
              <a:t>ESTONIA</a:t>
            </a:r>
            <a:endParaRPr sz="1800">
              <a:solidFill>
                <a:schemeClr val="dk1"/>
              </a:solidFill>
              <a:latin typeface="Arial"/>
              <a:ea typeface="Arial"/>
              <a:cs typeface="Arial"/>
              <a:sym typeface="Arial"/>
            </a:endParaRPr>
          </a:p>
        </p:txBody>
      </p:sp>
      <p:sp>
        <p:nvSpPr>
          <p:cNvPr id="533" name="Google Shape;533;p16"/>
          <p:cNvSpPr txBox="1"/>
          <p:nvPr/>
        </p:nvSpPr>
        <p:spPr>
          <a:xfrm>
            <a:off x="1960640" y="3492761"/>
            <a:ext cx="12241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r-HR" sz="1800">
                <a:solidFill>
                  <a:schemeClr val="dk1"/>
                </a:solidFill>
                <a:latin typeface="Arial"/>
                <a:ea typeface="Arial"/>
                <a:cs typeface="Arial"/>
                <a:sym typeface="Arial"/>
              </a:rPr>
              <a:t>CROATIA</a:t>
            </a:r>
            <a:endParaRPr sz="1800">
              <a:solidFill>
                <a:schemeClr val="dk1"/>
              </a:solidFill>
              <a:latin typeface="Arial"/>
              <a:ea typeface="Arial"/>
              <a:cs typeface="Arial"/>
              <a:sym typeface="Arial"/>
            </a:endParaRPr>
          </a:p>
        </p:txBody>
      </p:sp>
      <p:sp>
        <p:nvSpPr>
          <p:cNvPr id="534" name="Google Shape;534;p16"/>
          <p:cNvSpPr txBox="1"/>
          <p:nvPr/>
        </p:nvSpPr>
        <p:spPr>
          <a:xfrm>
            <a:off x="6147749" y="3492761"/>
            <a:ext cx="14521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r-HR" sz="1800">
                <a:solidFill>
                  <a:schemeClr val="dk1"/>
                </a:solidFill>
                <a:latin typeface="Arial"/>
                <a:ea typeface="Arial"/>
                <a:cs typeface="Arial"/>
                <a:sym typeface="Arial"/>
              </a:rPr>
              <a:t>ROMANIA</a:t>
            </a:r>
            <a:endParaRPr sz="1800">
              <a:solidFill>
                <a:schemeClr val="dk1"/>
              </a:solidFill>
              <a:latin typeface="Arial"/>
              <a:ea typeface="Arial"/>
              <a:cs typeface="Arial"/>
              <a:sym typeface="Arial"/>
            </a:endParaRPr>
          </a:p>
        </p:txBody>
      </p:sp>
      <p:sp>
        <p:nvSpPr>
          <p:cNvPr id="535" name="Google Shape;535;p16"/>
          <p:cNvSpPr txBox="1"/>
          <p:nvPr/>
        </p:nvSpPr>
        <p:spPr>
          <a:xfrm>
            <a:off x="9910227" y="3482400"/>
            <a:ext cx="178211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r-HR" sz="1800">
                <a:solidFill>
                  <a:schemeClr val="dk1"/>
                </a:solidFill>
                <a:latin typeface="Arial"/>
                <a:ea typeface="Arial"/>
                <a:cs typeface="Arial"/>
                <a:sym typeface="Arial"/>
              </a:rPr>
              <a:t>SLOVAKIA</a:t>
            </a:r>
            <a:br>
              <a:rPr lang="hr-HR" sz="1800">
                <a:solidFill>
                  <a:schemeClr val="dk1"/>
                </a:solidFill>
                <a:latin typeface="Arial"/>
                <a:ea typeface="Arial"/>
                <a:cs typeface="Arial"/>
                <a:sym typeface="Arial"/>
              </a:rPr>
            </a:br>
            <a:r>
              <a:rPr lang="hr-HR" sz="1400">
                <a:solidFill>
                  <a:schemeClr val="dk1"/>
                </a:solidFill>
                <a:latin typeface="Arial"/>
                <a:ea typeface="Arial"/>
                <a:cs typeface="Arial"/>
                <a:sym typeface="Arial"/>
              </a:rPr>
              <a:t>2020-2024</a:t>
            </a:r>
            <a:endParaRPr sz="1800">
              <a:solidFill>
                <a:schemeClr val="dk1"/>
              </a:solidFill>
              <a:latin typeface="Arial"/>
              <a:ea typeface="Arial"/>
              <a:cs typeface="Arial"/>
              <a:sym typeface="Arial"/>
            </a:endParaRPr>
          </a:p>
        </p:txBody>
      </p:sp>
      <p:sp>
        <p:nvSpPr>
          <p:cNvPr id="536" name="Google Shape;536;p16"/>
          <p:cNvSpPr txBox="1"/>
          <p:nvPr/>
        </p:nvSpPr>
        <p:spPr>
          <a:xfrm>
            <a:off x="7771417" y="3492761"/>
            <a:ext cx="134444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r-HR" sz="1800">
                <a:solidFill>
                  <a:schemeClr val="dk1"/>
                </a:solidFill>
                <a:latin typeface="Arial"/>
                <a:ea typeface="Arial"/>
                <a:cs typeface="Arial"/>
                <a:sym typeface="Arial"/>
              </a:rPr>
              <a:t>SLOVENIA</a:t>
            </a: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17"/>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4400">
                <a:solidFill>
                  <a:srgbClr val="C00000"/>
                </a:solidFill>
                <a:latin typeface="Arial Black"/>
                <a:ea typeface="Arial Black"/>
                <a:cs typeface="Arial Black"/>
                <a:sym typeface="Arial Black"/>
              </a:rPr>
              <a:t>Shared Item Bank Project</a:t>
            </a:r>
            <a:endParaRPr/>
          </a:p>
        </p:txBody>
      </p:sp>
      <p:sp>
        <p:nvSpPr>
          <p:cNvPr id="543" name="Google Shape;543;p17"/>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
        <p:nvSpPr>
          <p:cNvPr id="544" name="Google Shape;544;p17"/>
          <p:cNvSpPr txBox="1"/>
          <p:nvPr/>
        </p:nvSpPr>
        <p:spPr>
          <a:xfrm>
            <a:off x="1050069" y="1621556"/>
            <a:ext cx="25021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r-HR" sz="1800">
                <a:solidFill>
                  <a:schemeClr val="dk1"/>
                </a:solidFill>
                <a:latin typeface="Arial Black"/>
                <a:ea typeface="Arial Black"/>
                <a:cs typeface="Arial Black"/>
                <a:sym typeface="Arial Black"/>
              </a:rPr>
              <a:t>READING ITEMS</a:t>
            </a:r>
            <a:endParaRPr sz="1800">
              <a:solidFill>
                <a:schemeClr val="dk1"/>
              </a:solidFill>
              <a:latin typeface="Arial Black"/>
              <a:ea typeface="Arial Black"/>
              <a:cs typeface="Arial Black"/>
              <a:sym typeface="Arial Black"/>
            </a:endParaRPr>
          </a:p>
        </p:txBody>
      </p:sp>
      <p:sp>
        <p:nvSpPr>
          <p:cNvPr id="545" name="Google Shape;545;p17"/>
          <p:cNvSpPr txBox="1"/>
          <p:nvPr/>
        </p:nvSpPr>
        <p:spPr>
          <a:xfrm>
            <a:off x="5041997" y="4118057"/>
            <a:ext cx="2647876"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r-HR" sz="1800">
                <a:solidFill>
                  <a:schemeClr val="dk1"/>
                </a:solidFill>
                <a:latin typeface="Arial"/>
                <a:ea typeface="Arial"/>
                <a:cs typeface="Arial"/>
                <a:sym typeface="Arial"/>
              </a:rPr>
              <a:t>14 ANCHOR ITEMS</a:t>
            </a:r>
            <a:r>
              <a:rPr lang="hr-HR" sz="1800">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hr-HR" sz="1800">
                <a:solidFill>
                  <a:schemeClr val="dk1"/>
                </a:solidFill>
                <a:latin typeface="Arial"/>
                <a:ea typeface="Arial"/>
                <a:cs typeface="Arial"/>
                <a:sym typeface="Arial"/>
              </a:rPr>
              <a:t>(L1-4, L2-3, L3-7)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hr-HR" sz="1800">
                <a:solidFill>
                  <a:schemeClr val="dk1"/>
                </a:solidFill>
                <a:latin typeface="Arial"/>
                <a:ea typeface="Arial"/>
                <a:cs typeface="Arial"/>
                <a:sym typeface="Arial"/>
              </a:rPr>
              <a:t>6</a:t>
            </a:r>
            <a:r>
              <a:rPr lang="hr-HR" sz="1800">
                <a:solidFill>
                  <a:schemeClr val="dk1"/>
                </a:solidFill>
                <a:latin typeface="Arial"/>
                <a:ea typeface="Arial"/>
                <a:cs typeface="Arial"/>
                <a:sym typeface="Arial"/>
              </a:rPr>
              <a:t> </a:t>
            </a:r>
            <a:r>
              <a:rPr b="1" lang="hr-HR" sz="1800">
                <a:solidFill>
                  <a:schemeClr val="dk1"/>
                </a:solidFill>
                <a:latin typeface="Arial"/>
                <a:ea typeface="Arial"/>
                <a:cs typeface="Arial"/>
                <a:sym typeface="Arial"/>
              </a:rPr>
              <a:t>SAMPLE</a:t>
            </a:r>
            <a:r>
              <a:rPr lang="hr-HR" sz="1800">
                <a:solidFill>
                  <a:schemeClr val="dk1"/>
                </a:solidFill>
                <a:latin typeface="Arial"/>
                <a:ea typeface="Arial"/>
                <a:cs typeface="Arial"/>
                <a:sym typeface="Arial"/>
              </a:rPr>
              <a:t> </a:t>
            </a:r>
            <a:r>
              <a:rPr b="1" lang="hr-HR" sz="1800">
                <a:solidFill>
                  <a:schemeClr val="dk1"/>
                </a:solidFill>
                <a:latin typeface="Arial"/>
                <a:ea typeface="Arial"/>
                <a:cs typeface="Arial"/>
                <a:sym typeface="Arial"/>
              </a:rPr>
              <a:t>READING ITEMS</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lang="hr-HR" sz="1800">
                <a:solidFill>
                  <a:schemeClr val="dk1"/>
                </a:solidFill>
                <a:latin typeface="Arial"/>
                <a:ea typeface="Arial"/>
                <a:cs typeface="Arial"/>
                <a:sym typeface="Arial"/>
              </a:rPr>
              <a:t>(NATO BILC website)</a:t>
            </a:r>
            <a:endParaRPr/>
          </a:p>
        </p:txBody>
      </p:sp>
      <p:sp>
        <p:nvSpPr>
          <p:cNvPr id="546" name="Google Shape;546;p17"/>
          <p:cNvSpPr/>
          <p:nvPr/>
        </p:nvSpPr>
        <p:spPr>
          <a:xfrm>
            <a:off x="4727256" y="2930141"/>
            <a:ext cx="3157707" cy="648072"/>
          </a:xfrm>
          <a:prstGeom prst="rightArrow">
            <a:avLst>
              <a:gd fmla="val 50000" name="adj1"/>
              <a:gd fmla="val 50000" name="adj2"/>
            </a:avLst>
          </a:prstGeom>
          <a:solidFill>
            <a:srgbClr val="32908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7" name="Google Shape;547;p17"/>
          <p:cNvSpPr txBox="1"/>
          <p:nvPr/>
        </p:nvSpPr>
        <p:spPr>
          <a:xfrm>
            <a:off x="4727256" y="2420888"/>
            <a:ext cx="29523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r-HR" sz="1800">
                <a:solidFill>
                  <a:schemeClr val="dk1"/>
                </a:solidFill>
                <a:latin typeface="Arial"/>
                <a:ea typeface="Arial"/>
                <a:cs typeface="Arial"/>
                <a:sym typeface="Arial"/>
              </a:rPr>
              <a:t>SHARING WITH NATIONS</a:t>
            </a:r>
            <a:endParaRPr sz="1800">
              <a:solidFill>
                <a:schemeClr val="dk1"/>
              </a:solidFill>
              <a:latin typeface="Arial"/>
              <a:ea typeface="Arial"/>
              <a:cs typeface="Arial"/>
              <a:sym typeface="Arial"/>
            </a:endParaRPr>
          </a:p>
        </p:txBody>
      </p:sp>
      <p:sp>
        <p:nvSpPr>
          <p:cNvPr id="548" name="Google Shape;548;p17"/>
          <p:cNvSpPr txBox="1"/>
          <p:nvPr/>
        </p:nvSpPr>
        <p:spPr>
          <a:xfrm>
            <a:off x="8665109" y="2420888"/>
            <a:ext cx="3672408"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r-HR" sz="1800">
                <a:solidFill>
                  <a:schemeClr val="dk1"/>
                </a:solidFill>
                <a:latin typeface="Arial"/>
                <a:ea typeface="Arial"/>
                <a:cs typeface="Arial"/>
                <a:sym typeface="Arial"/>
              </a:rPr>
              <a:t>PREREQUISITES FOR SHARING:</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Noto Sans Symbols"/>
              <a:buChar char="✔"/>
            </a:pPr>
            <a:r>
              <a:rPr lang="hr-HR" sz="1800">
                <a:solidFill>
                  <a:schemeClr val="dk1"/>
                </a:solidFill>
                <a:latin typeface="Arial"/>
                <a:ea typeface="Arial"/>
                <a:cs typeface="Arial"/>
                <a:sym typeface="Arial"/>
              </a:rPr>
              <a:t>ESTABLISHED TESTING TEAM </a:t>
            </a:r>
            <a:endParaRPr/>
          </a:p>
          <a:p>
            <a:pPr indent="-285750" lvl="0" marL="285750" marR="0" rtl="0" algn="l">
              <a:spcBef>
                <a:spcPts val="0"/>
              </a:spcBef>
              <a:spcAft>
                <a:spcPts val="0"/>
              </a:spcAft>
              <a:buClr>
                <a:schemeClr val="dk1"/>
              </a:buClr>
              <a:buSzPts val="1800"/>
              <a:buFont typeface="Noto Sans Symbols"/>
              <a:buChar char="✔"/>
            </a:pPr>
            <a:r>
              <a:rPr lang="hr-HR" sz="1800">
                <a:solidFill>
                  <a:schemeClr val="dk1"/>
                </a:solidFill>
                <a:latin typeface="Arial"/>
                <a:ea typeface="Arial"/>
                <a:cs typeface="Arial"/>
                <a:sym typeface="Arial"/>
              </a:rPr>
              <a:t>LIVE READING TEST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9" name="Google Shape;549;p17"/>
          <p:cNvSpPr txBox="1"/>
          <p:nvPr/>
        </p:nvSpPr>
        <p:spPr>
          <a:xfrm>
            <a:off x="324123" y="2708920"/>
            <a:ext cx="4176464" cy="2308324"/>
          </a:xfrm>
          <a:prstGeom prst="rect">
            <a:avLst/>
          </a:prstGeom>
          <a:noFill/>
          <a:ln>
            <a:noFill/>
          </a:ln>
        </p:spPr>
        <p:txBody>
          <a:bodyPr anchorCtr="0" anchor="t" bIns="45700" lIns="91425" spcFirstLastPara="1" rIns="91425" wrap="square" tIns="45700">
            <a:spAutoFit/>
          </a:bodyPr>
          <a:lstStyle/>
          <a:p>
            <a:pPr indent="-285750" lvl="0" marL="285750" marR="0" rtl="0" algn="l">
              <a:lnSpc>
                <a:spcPct val="200000"/>
              </a:lnSpc>
              <a:spcBef>
                <a:spcPts val="0"/>
              </a:spcBef>
              <a:spcAft>
                <a:spcPts val="0"/>
              </a:spcAft>
              <a:buClr>
                <a:schemeClr val="dk1"/>
              </a:buClr>
              <a:buSzPts val="1800"/>
              <a:buFont typeface="Arial"/>
              <a:buChar char="•"/>
            </a:pPr>
            <a:r>
              <a:rPr lang="hr-HR" sz="1800">
                <a:solidFill>
                  <a:schemeClr val="dk1"/>
                </a:solidFill>
                <a:latin typeface="Arial"/>
                <a:ea typeface="Arial"/>
                <a:cs typeface="Arial"/>
                <a:sym typeface="Arial"/>
              </a:rPr>
              <a:t>PRETESTING IN 2023</a:t>
            </a:r>
            <a:endParaRPr/>
          </a:p>
          <a:p>
            <a:pPr indent="-285750" lvl="0" marL="285750" marR="0" rtl="0" algn="l">
              <a:lnSpc>
                <a:spcPct val="200000"/>
              </a:lnSpc>
              <a:spcBef>
                <a:spcPts val="0"/>
              </a:spcBef>
              <a:spcAft>
                <a:spcPts val="0"/>
              </a:spcAft>
              <a:buClr>
                <a:schemeClr val="dk1"/>
              </a:buClr>
              <a:buSzPts val="1800"/>
              <a:buFont typeface="Arial"/>
              <a:buChar char="•"/>
            </a:pPr>
            <a:r>
              <a:rPr lang="hr-HR" sz="1800">
                <a:solidFill>
                  <a:schemeClr val="dk1"/>
                </a:solidFill>
                <a:latin typeface="Arial"/>
                <a:ea typeface="Arial"/>
                <a:cs typeface="Arial"/>
                <a:sym typeface="Arial"/>
              </a:rPr>
              <a:t>16 COUNTRIES</a:t>
            </a:r>
            <a:endParaRPr/>
          </a:p>
          <a:p>
            <a:pPr indent="-285750" lvl="0" marL="285750" marR="0" rtl="0" algn="l">
              <a:lnSpc>
                <a:spcPct val="200000"/>
              </a:lnSpc>
              <a:spcBef>
                <a:spcPts val="0"/>
              </a:spcBef>
              <a:spcAft>
                <a:spcPts val="0"/>
              </a:spcAft>
              <a:buClr>
                <a:schemeClr val="dk1"/>
              </a:buClr>
              <a:buSzPts val="1800"/>
              <a:buFont typeface="Arial"/>
              <a:buChar char="•"/>
            </a:pPr>
            <a:r>
              <a:rPr lang="hr-HR" sz="1800">
                <a:solidFill>
                  <a:schemeClr val="dk1"/>
                </a:solidFill>
                <a:latin typeface="Arial"/>
                <a:ea typeface="Arial"/>
                <a:cs typeface="Arial"/>
                <a:sym typeface="Arial"/>
              </a:rPr>
              <a:t>1,000 CANDIDATES</a:t>
            </a:r>
            <a:endParaRPr/>
          </a:p>
          <a:p>
            <a:pPr indent="-285750" lvl="0" marL="285750" marR="0" rtl="0" algn="l">
              <a:lnSpc>
                <a:spcPct val="200000"/>
              </a:lnSpc>
              <a:spcBef>
                <a:spcPts val="0"/>
              </a:spcBef>
              <a:spcAft>
                <a:spcPts val="0"/>
              </a:spcAft>
              <a:buClr>
                <a:schemeClr val="dk1"/>
              </a:buClr>
              <a:buSzPts val="1800"/>
              <a:buFont typeface="Arial"/>
              <a:buChar char="•"/>
            </a:pPr>
            <a:r>
              <a:rPr lang="hr-HR" sz="1800">
                <a:solidFill>
                  <a:schemeClr val="dk1"/>
                </a:solidFill>
                <a:latin typeface="Arial"/>
                <a:ea typeface="Arial"/>
                <a:cs typeface="Arial"/>
                <a:sym typeface="Arial"/>
              </a:rPr>
              <a:t>STATISTICAL ANALYSIS: CTT, IRT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18"/>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4400">
                <a:solidFill>
                  <a:srgbClr val="C00000"/>
                </a:solidFill>
                <a:latin typeface="Arial Black"/>
                <a:ea typeface="Arial Black"/>
                <a:cs typeface="Arial Black"/>
                <a:sym typeface="Arial Black"/>
              </a:rPr>
              <a:t>Shared Item Bank Project</a:t>
            </a:r>
            <a:endParaRPr/>
          </a:p>
        </p:txBody>
      </p:sp>
      <p:sp>
        <p:nvSpPr>
          <p:cNvPr id="555" name="Google Shape;555;p18"/>
          <p:cNvSpPr txBox="1"/>
          <p:nvPr>
            <p:ph idx="1" type="body"/>
          </p:nvPr>
        </p:nvSpPr>
        <p:spPr>
          <a:xfrm>
            <a:off x="630238" y="1600200"/>
            <a:ext cx="113411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b="1" lang="hr-HR">
                <a:latin typeface="Calibri"/>
                <a:ea typeface="Calibri"/>
                <a:cs typeface="Calibri"/>
                <a:sym typeface="Calibri"/>
              </a:rPr>
              <a:t>LISTENING ITEMS</a:t>
            </a:r>
            <a:endParaRPr/>
          </a:p>
          <a:p>
            <a:pPr indent="0" lvl="0" marL="0" rtl="0" algn="l">
              <a:spcBef>
                <a:spcPts val="640"/>
              </a:spcBef>
              <a:spcAft>
                <a:spcPts val="0"/>
              </a:spcAft>
              <a:buClr>
                <a:schemeClr val="dk1"/>
              </a:buClr>
              <a:buSzPts val="3200"/>
              <a:buNone/>
            </a:pPr>
            <a:r>
              <a:t/>
            </a:r>
            <a:endParaRPr b="1">
              <a:latin typeface="Calibri"/>
              <a:ea typeface="Calibri"/>
              <a:cs typeface="Calibri"/>
              <a:sym typeface="Calibri"/>
            </a:endParaRPr>
          </a:p>
          <a:p>
            <a:pPr indent="-342900" lvl="0" marL="342900" rtl="0" algn="l">
              <a:spcBef>
                <a:spcPts val="560"/>
              </a:spcBef>
              <a:spcAft>
                <a:spcPts val="0"/>
              </a:spcAft>
              <a:buClr>
                <a:schemeClr val="dk1"/>
              </a:buClr>
              <a:buSzPts val="2800"/>
              <a:buChar char="•"/>
            </a:pPr>
            <a:r>
              <a:rPr lang="hr-HR" sz="2800">
                <a:latin typeface="Calibri"/>
                <a:ea typeface="Calibri"/>
                <a:cs typeface="Calibri"/>
                <a:sym typeface="Calibri"/>
              </a:rPr>
              <a:t>Development and moderation of listening items – ongoing process</a:t>
            </a:r>
            <a:endParaRPr sz="2800">
              <a:latin typeface="Calibri"/>
              <a:ea typeface="Calibri"/>
              <a:cs typeface="Calibri"/>
              <a:sym typeface="Calibri"/>
            </a:endParaRPr>
          </a:p>
          <a:p>
            <a:pPr indent="-342900" lvl="0" marL="342900" rtl="0" algn="l">
              <a:spcBef>
                <a:spcPts val="560"/>
              </a:spcBef>
              <a:spcAft>
                <a:spcPts val="0"/>
              </a:spcAft>
              <a:buClr>
                <a:schemeClr val="dk1"/>
              </a:buClr>
              <a:buSzPts val="2800"/>
              <a:buChar char="•"/>
            </a:pPr>
            <a:r>
              <a:rPr lang="hr-HR" sz="2800">
                <a:latin typeface="Calibri"/>
                <a:ea typeface="Calibri"/>
                <a:cs typeface="Calibri"/>
                <a:sym typeface="Calibri"/>
              </a:rPr>
              <a:t>Inviting nations to join pre-testing efforts in 2025</a:t>
            </a:r>
            <a:endParaRPr/>
          </a:p>
          <a:p>
            <a:pPr indent="-342900" lvl="0" marL="342900" rtl="0" algn="l">
              <a:spcBef>
                <a:spcPts val="560"/>
              </a:spcBef>
              <a:spcAft>
                <a:spcPts val="0"/>
              </a:spcAft>
              <a:buClr>
                <a:schemeClr val="dk1"/>
              </a:buClr>
              <a:buSzPts val="2800"/>
              <a:buChar char="•"/>
            </a:pPr>
            <a:r>
              <a:rPr lang="hr-HR" sz="2800">
                <a:latin typeface="Calibri"/>
                <a:ea typeface="Calibri"/>
                <a:cs typeface="Calibri"/>
                <a:sym typeface="Calibri"/>
              </a:rPr>
              <a:t>Future of the SIB Project: launching a new cycle with an expanded Working Group </a:t>
            </a:r>
            <a:endParaRPr/>
          </a:p>
        </p:txBody>
      </p:sp>
      <p:sp>
        <p:nvSpPr>
          <p:cNvPr id="556" name="Google Shape;556;p18"/>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9"/>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1" lang="hr-HR">
                <a:solidFill>
                  <a:srgbClr val="000000"/>
                </a:solidFill>
              </a:rPr>
            </a:br>
            <a:br>
              <a:rPr b="1" lang="hr-HR">
                <a:solidFill>
                  <a:srgbClr val="000000"/>
                </a:solidFill>
              </a:rPr>
            </a:br>
            <a:r>
              <a:rPr b="1" lang="hr-HR">
                <a:latin typeface="Arial"/>
                <a:ea typeface="Arial"/>
                <a:cs typeface="Arial"/>
                <a:sym typeface="Arial"/>
              </a:rPr>
              <a:t>Findings from the</a:t>
            </a:r>
            <a:br>
              <a:rPr b="1" lang="hr-HR">
                <a:latin typeface="Arial"/>
                <a:ea typeface="Arial"/>
                <a:cs typeface="Arial"/>
                <a:sym typeface="Arial"/>
              </a:rPr>
            </a:br>
            <a:r>
              <a:rPr b="1" lang="hr-HR">
                <a:latin typeface="Arial"/>
                <a:ea typeface="Arial"/>
                <a:cs typeface="Arial"/>
                <a:sym typeface="Arial"/>
              </a:rPr>
              <a:t> 2023 BILC JTAC WG Study </a:t>
            </a:r>
            <a:br>
              <a:rPr lang="hr-HR"/>
            </a:br>
            <a:endParaRPr/>
          </a:p>
        </p:txBody>
      </p:sp>
      <p:sp>
        <p:nvSpPr>
          <p:cNvPr id="562" name="Google Shape;562;p19"/>
          <p:cNvSpPr txBox="1"/>
          <p:nvPr>
            <p:ph idx="1" type="body"/>
          </p:nvPr>
        </p:nvSpPr>
        <p:spPr>
          <a:xfrm>
            <a:off x="630079" y="2215662"/>
            <a:ext cx="11341418" cy="42286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hr-HR" sz="2400"/>
              <a:t>JTACs have a language requirement – SLP 3332  </a:t>
            </a:r>
            <a:endParaRPr/>
          </a:p>
          <a:p>
            <a:pPr indent="-342900" lvl="0" marL="342900" rtl="0" algn="l">
              <a:spcBef>
                <a:spcPts val="480"/>
              </a:spcBef>
              <a:spcAft>
                <a:spcPts val="0"/>
              </a:spcAft>
              <a:buClr>
                <a:schemeClr val="dk1"/>
              </a:buClr>
              <a:buSzPts val="2400"/>
              <a:buChar char="•"/>
            </a:pPr>
            <a:r>
              <a:rPr lang="hr-HR" sz="2400"/>
              <a:t>There is misalignment between the STANAG 6001 Level 3 General Proficiency test tasks and the actual JTAC target language use tasks</a:t>
            </a:r>
            <a:endParaRPr/>
          </a:p>
          <a:p>
            <a:pPr indent="-342900" lvl="0" marL="342900" rtl="0" algn="l">
              <a:spcBef>
                <a:spcPts val="480"/>
              </a:spcBef>
              <a:spcAft>
                <a:spcPts val="0"/>
              </a:spcAft>
              <a:buClr>
                <a:schemeClr val="dk1"/>
              </a:buClr>
              <a:buSzPts val="2400"/>
              <a:buChar char="•"/>
            </a:pPr>
            <a:r>
              <a:rPr lang="hr-HR" sz="2400"/>
              <a:t> U</a:t>
            </a:r>
            <a:r>
              <a:rPr lang="hr-HR" sz="2400">
                <a:solidFill>
                  <a:srgbClr val="000000"/>
                </a:solidFill>
              </a:rPr>
              <a:t>nique JTAC linguistic tasks </a:t>
            </a:r>
            <a:endParaRPr/>
          </a:p>
          <a:p>
            <a:pPr indent="-285750" lvl="1" marL="742950" rtl="0" algn="l">
              <a:spcBef>
                <a:spcPts val="400"/>
              </a:spcBef>
              <a:spcAft>
                <a:spcPts val="0"/>
              </a:spcAft>
              <a:buClr>
                <a:srgbClr val="000000"/>
              </a:buClr>
              <a:buSzPts val="2000"/>
              <a:buChar char="–"/>
            </a:pPr>
            <a:r>
              <a:rPr lang="hr-HR" sz="2000">
                <a:solidFill>
                  <a:srgbClr val="000000"/>
                </a:solidFill>
              </a:rPr>
              <a:t>Communicating under pressure </a:t>
            </a:r>
            <a:endParaRPr/>
          </a:p>
          <a:p>
            <a:pPr indent="-285750" lvl="1" marL="742950" rtl="0" algn="l">
              <a:spcBef>
                <a:spcPts val="400"/>
              </a:spcBef>
              <a:spcAft>
                <a:spcPts val="0"/>
              </a:spcAft>
              <a:buClr>
                <a:srgbClr val="000000"/>
              </a:buClr>
              <a:buSzPts val="2000"/>
              <a:buChar char="–"/>
            </a:pPr>
            <a:r>
              <a:rPr lang="hr-HR" sz="2000">
                <a:solidFill>
                  <a:srgbClr val="000000"/>
                </a:solidFill>
              </a:rPr>
              <a:t>Demonstrating interactional competence in a</a:t>
            </a:r>
            <a:endParaRPr/>
          </a:p>
          <a:p>
            <a:pPr indent="0" lvl="1" marL="457200" rtl="0" algn="l">
              <a:spcBef>
                <a:spcPts val="400"/>
              </a:spcBef>
              <a:spcAft>
                <a:spcPts val="0"/>
              </a:spcAft>
              <a:buClr>
                <a:srgbClr val="000000"/>
              </a:buClr>
              <a:buSzPts val="2000"/>
              <a:buNone/>
            </a:pPr>
            <a:r>
              <a:rPr lang="hr-HR" sz="2000">
                <a:solidFill>
                  <a:srgbClr val="000000"/>
                </a:solidFill>
              </a:rPr>
              <a:t>     dynamic multinational environment</a:t>
            </a:r>
            <a:endParaRPr/>
          </a:p>
          <a:p>
            <a:pPr indent="-285750" lvl="1" marL="742950" rtl="0" algn="l">
              <a:spcBef>
                <a:spcPts val="400"/>
              </a:spcBef>
              <a:spcAft>
                <a:spcPts val="0"/>
              </a:spcAft>
              <a:buClr>
                <a:srgbClr val="000000"/>
              </a:buClr>
              <a:buSzPts val="2000"/>
              <a:buChar char="–"/>
            </a:pPr>
            <a:r>
              <a:rPr lang="hr-HR" sz="2000">
                <a:solidFill>
                  <a:srgbClr val="000000"/>
                </a:solidFill>
              </a:rPr>
              <a:t>Comprehending multimodal communications </a:t>
            </a:r>
            <a:endParaRPr/>
          </a:p>
          <a:p>
            <a:pPr indent="0" lvl="1" marL="457200" rtl="0" algn="l">
              <a:spcBef>
                <a:spcPts val="400"/>
              </a:spcBef>
              <a:spcAft>
                <a:spcPts val="0"/>
              </a:spcAft>
              <a:buClr>
                <a:srgbClr val="000000"/>
              </a:buClr>
              <a:buSzPts val="2000"/>
              <a:buNone/>
            </a:pPr>
            <a:r>
              <a:rPr lang="hr-HR" sz="2000">
                <a:solidFill>
                  <a:srgbClr val="000000"/>
                </a:solidFill>
              </a:rPr>
              <a:t>     from digital and human sources </a:t>
            </a:r>
            <a:endParaRPr/>
          </a:p>
          <a:p>
            <a:pPr indent="-285750" lvl="1" marL="742950" rtl="0" algn="l">
              <a:spcBef>
                <a:spcPts val="400"/>
              </a:spcBef>
              <a:spcAft>
                <a:spcPts val="0"/>
              </a:spcAft>
              <a:buClr>
                <a:srgbClr val="000000"/>
              </a:buClr>
              <a:buSzPts val="2000"/>
              <a:buChar char="–"/>
            </a:pPr>
            <a:r>
              <a:rPr lang="hr-HR" sz="2000">
                <a:solidFill>
                  <a:srgbClr val="000000"/>
                </a:solidFill>
              </a:rPr>
              <a:t>Timely responses with clear pronunciation</a:t>
            </a:r>
            <a:endParaRPr/>
          </a:p>
          <a:p>
            <a:pPr indent="-139700" lvl="0" marL="342900" rtl="0" algn="l">
              <a:spcBef>
                <a:spcPts val="640"/>
              </a:spcBef>
              <a:spcAft>
                <a:spcPts val="0"/>
              </a:spcAft>
              <a:buClr>
                <a:schemeClr val="dk1"/>
              </a:buClr>
              <a:buSzPts val="3200"/>
              <a:buNone/>
            </a:pPr>
            <a:r>
              <a:t/>
            </a:r>
            <a:endParaRPr/>
          </a:p>
        </p:txBody>
      </p:sp>
      <p:sp>
        <p:nvSpPr>
          <p:cNvPr id="563" name="Google Shape;563;p19"/>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hr-HR"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pic>
        <p:nvPicPr>
          <p:cNvPr id="564" name="Google Shape;564;p19"/>
          <p:cNvPicPr preferRelativeResize="0"/>
          <p:nvPr/>
        </p:nvPicPr>
        <p:blipFill rotWithShape="1">
          <a:blip r:embed="rId3">
            <a:alphaModFix/>
          </a:blip>
          <a:srcRect b="0" l="0" r="0" t="0"/>
          <a:stretch/>
        </p:blipFill>
        <p:spPr>
          <a:xfrm>
            <a:off x="7737417" y="3638735"/>
            <a:ext cx="3587845" cy="2318605"/>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
          <p:cNvSpPr txBox="1"/>
          <p:nvPr>
            <p:ph idx="1" type="body"/>
          </p:nvPr>
        </p:nvSpPr>
        <p:spPr>
          <a:xfrm>
            <a:off x="252115" y="1412776"/>
            <a:ext cx="11907837" cy="5076825"/>
          </a:xfrm>
          <a:prstGeom prst="rect">
            <a:avLst/>
          </a:prstGeom>
          <a:noFill/>
          <a:ln>
            <a:noFill/>
          </a:ln>
        </p:spPr>
        <p:txBody>
          <a:bodyPr anchorCtr="0" anchor="t" bIns="45700" lIns="91425" spcFirstLastPara="1" rIns="91425" wrap="square" tIns="45700">
            <a:noAutofit/>
          </a:bodyPr>
          <a:lstStyle/>
          <a:p>
            <a:pPr indent="-609600" lvl="0" marL="609600" rtl="0" algn="just">
              <a:lnSpc>
                <a:spcPct val="90000"/>
              </a:lnSpc>
              <a:spcBef>
                <a:spcPts val="0"/>
              </a:spcBef>
              <a:spcAft>
                <a:spcPts val="0"/>
              </a:spcAft>
              <a:buClr>
                <a:srgbClr val="C00000"/>
              </a:buClr>
              <a:buSzPts val="2800"/>
              <a:buFont typeface="Arial"/>
              <a:buChar char="•"/>
            </a:pPr>
            <a:r>
              <a:rPr b="1" lang="hr-HR" sz="2800">
                <a:solidFill>
                  <a:srgbClr val="C00000"/>
                </a:solidFill>
                <a:latin typeface="Calibri"/>
                <a:ea typeface="Calibri"/>
                <a:cs typeface="Calibri"/>
                <a:sym typeface="Calibri"/>
              </a:rPr>
              <a:t>NATO’s consultative and advisory body </a:t>
            </a:r>
            <a:r>
              <a:rPr lang="hr-HR" sz="2800">
                <a:solidFill>
                  <a:srgbClr val="000000"/>
                </a:solidFill>
                <a:latin typeface="Calibri"/>
                <a:ea typeface="Calibri"/>
                <a:cs typeface="Calibri"/>
                <a:sym typeface="Calibri"/>
              </a:rPr>
              <a:t>for language training and testing issues</a:t>
            </a:r>
            <a:endParaRPr/>
          </a:p>
          <a:p>
            <a:pPr indent="-609600" lvl="0" marL="609600" rtl="0" algn="just">
              <a:lnSpc>
                <a:spcPct val="90000"/>
              </a:lnSpc>
              <a:spcBef>
                <a:spcPts val="560"/>
              </a:spcBef>
              <a:spcAft>
                <a:spcPts val="0"/>
              </a:spcAft>
              <a:buClr>
                <a:srgbClr val="C00000"/>
              </a:buClr>
              <a:buSzPts val="2800"/>
              <a:buFont typeface="Arial"/>
              <a:buChar char="•"/>
            </a:pPr>
            <a:r>
              <a:rPr b="1" lang="hr-HR" sz="2800">
                <a:solidFill>
                  <a:srgbClr val="C00000"/>
                </a:solidFill>
                <a:latin typeface="Calibri"/>
                <a:ea typeface="Calibri"/>
                <a:cs typeface="Calibri"/>
                <a:sym typeface="Calibri"/>
              </a:rPr>
              <a:t>Main responsibility: </a:t>
            </a:r>
            <a:r>
              <a:rPr lang="hr-HR" sz="2800">
                <a:solidFill>
                  <a:srgbClr val="000000"/>
                </a:solidFill>
                <a:latin typeface="Calibri"/>
                <a:ea typeface="Calibri"/>
                <a:cs typeface="Calibri"/>
                <a:sym typeface="Calibri"/>
              </a:rPr>
              <a:t>custodian of STANAG 6001</a:t>
            </a:r>
            <a:endParaRPr/>
          </a:p>
          <a:p>
            <a:pPr indent="-609600" lvl="0" marL="609600" rtl="0" algn="just">
              <a:lnSpc>
                <a:spcPct val="90000"/>
              </a:lnSpc>
              <a:spcBef>
                <a:spcPts val="560"/>
              </a:spcBef>
              <a:spcAft>
                <a:spcPts val="0"/>
              </a:spcAft>
              <a:buClr>
                <a:srgbClr val="C00000"/>
              </a:buClr>
              <a:buSzPts val="2800"/>
              <a:buFont typeface="Arial"/>
              <a:buChar char="•"/>
            </a:pPr>
            <a:r>
              <a:rPr b="1" lang="hr-HR" sz="2800">
                <a:solidFill>
                  <a:srgbClr val="C00000"/>
                </a:solidFill>
                <a:latin typeface="Calibri"/>
                <a:ea typeface="Calibri"/>
                <a:cs typeface="Calibri"/>
                <a:sym typeface="Calibri"/>
              </a:rPr>
              <a:t>Community </a:t>
            </a:r>
            <a:r>
              <a:rPr lang="hr-HR" sz="2800">
                <a:solidFill>
                  <a:srgbClr val="000000"/>
                </a:solidFill>
                <a:latin typeface="Calibri"/>
                <a:ea typeface="Calibri"/>
                <a:cs typeface="Calibri"/>
                <a:sym typeface="Calibri"/>
              </a:rPr>
              <a:t>of language teaching/testing professionals from MoDs and defense-sponsored organizations</a:t>
            </a:r>
            <a:endParaRPr/>
          </a:p>
          <a:p>
            <a:pPr indent="-342900" lvl="0" marL="342900" rtl="0" algn="just">
              <a:lnSpc>
                <a:spcPct val="90000"/>
              </a:lnSpc>
              <a:spcBef>
                <a:spcPts val="640"/>
              </a:spcBef>
              <a:spcAft>
                <a:spcPts val="0"/>
              </a:spcAft>
              <a:buClr>
                <a:srgbClr val="C00000"/>
              </a:buClr>
              <a:buSzPts val="3200"/>
              <a:buChar char="•"/>
            </a:pPr>
            <a:r>
              <a:rPr b="1" lang="hr-HR">
                <a:solidFill>
                  <a:srgbClr val="C00000"/>
                </a:solidFill>
                <a:latin typeface="Calibri"/>
                <a:ea typeface="Calibri"/>
                <a:cs typeface="Calibri"/>
                <a:sym typeface="Calibri"/>
              </a:rPr>
              <a:t>    Mission: </a:t>
            </a:r>
            <a:endParaRPr b="1">
              <a:solidFill>
                <a:srgbClr val="C00000"/>
              </a:solidFill>
              <a:latin typeface="Calibri"/>
              <a:ea typeface="Calibri"/>
              <a:cs typeface="Calibri"/>
              <a:sym typeface="Calibri"/>
            </a:endParaRPr>
          </a:p>
          <a:p>
            <a:pPr indent="-342900" lvl="0" marL="342900" rtl="0" algn="just">
              <a:lnSpc>
                <a:spcPct val="90000"/>
              </a:lnSpc>
              <a:spcBef>
                <a:spcPts val="560"/>
              </a:spcBef>
              <a:spcAft>
                <a:spcPts val="0"/>
              </a:spcAft>
              <a:buClr>
                <a:schemeClr val="dk1"/>
              </a:buClr>
              <a:buSzPts val="2800"/>
              <a:buFont typeface="Noto Sans Symbols"/>
              <a:buChar char="❖"/>
            </a:pPr>
            <a:r>
              <a:rPr lang="hr-HR" sz="2800"/>
              <a:t>To promote and foster interoperability among NATO and Partner nations by furthering standardization of language training and testing. </a:t>
            </a:r>
            <a:endParaRPr sz="2800"/>
          </a:p>
          <a:p>
            <a:pPr indent="-342900" lvl="0" marL="342900" rtl="0" algn="just">
              <a:lnSpc>
                <a:spcPct val="90000"/>
              </a:lnSpc>
              <a:spcBef>
                <a:spcPts val="560"/>
              </a:spcBef>
              <a:spcAft>
                <a:spcPts val="0"/>
              </a:spcAft>
              <a:buClr>
                <a:schemeClr val="dk1"/>
              </a:buClr>
              <a:buSzPts val="2800"/>
              <a:buFont typeface="Noto Sans Symbols"/>
              <a:buChar char="❖"/>
            </a:pPr>
            <a:r>
              <a:rPr lang="hr-HR" sz="2800"/>
              <a:t>To support the Alliance's operations through the exchange of knowledge and best practices, IAW established procedures and agreements.</a:t>
            </a:r>
            <a:endParaRPr sz="2800"/>
          </a:p>
          <a:p>
            <a:pPr indent="-609600" lvl="0" marL="609600" rtl="0" algn="l">
              <a:lnSpc>
                <a:spcPct val="90000"/>
              </a:lnSpc>
              <a:spcBef>
                <a:spcPts val="480"/>
              </a:spcBef>
              <a:spcAft>
                <a:spcPts val="0"/>
              </a:spcAft>
              <a:buClr>
                <a:schemeClr val="dk1"/>
              </a:buClr>
              <a:buSzPts val="2400"/>
              <a:buFont typeface="Arial"/>
              <a:buNone/>
            </a:pPr>
            <a:r>
              <a:rPr b="1" i="1" lang="hr-HR" sz="2400"/>
              <a:t>		</a:t>
            </a:r>
            <a:r>
              <a:rPr b="1" lang="hr-HR" sz="1600"/>
              <a:t>	</a:t>
            </a:r>
            <a:endParaRPr/>
          </a:p>
        </p:txBody>
      </p:sp>
      <p:sp>
        <p:nvSpPr>
          <p:cNvPr id="333" name="Google Shape;333;p2"/>
          <p:cNvSpPr/>
          <p:nvPr/>
        </p:nvSpPr>
        <p:spPr>
          <a:xfrm>
            <a:off x="3152775" y="117475"/>
            <a:ext cx="6300788" cy="1077913"/>
          </a:xfrm>
          <a:prstGeom prst="rect">
            <a:avLst/>
          </a:prstGeom>
          <a:noFill/>
          <a:ln>
            <a:noFill/>
          </a:ln>
        </p:spPr>
        <p:txBody>
          <a:bodyPr anchorCtr="0" anchor="t" bIns="46500" lIns="93025" spcFirstLastPara="1" rIns="93025" wrap="square" tIns="46500">
            <a:spAutoFit/>
          </a:bodyPr>
          <a:lstStyle/>
          <a:p>
            <a:pPr indent="0" lvl="0" marL="0" marR="0" rtl="0" algn="ctr">
              <a:spcBef>
                <a:spcPts val="0"/>
              </a:spcBef>
              <a:spcAft>
                <a:spcPts val="0"/>
              </a:spcAft>
              <a:buNone/>
            </a:pPr>
            <a:r>
              <a:rPr b="1" lang="hr-HR" sz="3200">
                <a:solidFill>
                  <a:srgbClr val="C00000"/>
                </a:solidFill>
                <a:latin typeface="Calibri"/>
                <a:ea typeface="Calibri"/>
                <a:cs typeface="Calibri"/>
                <a:sym typeface="Calibri"/>
              </a:rPr>
              <a:t>Bureau for International </a:t>
            </a:r>
            <a:endParaRPr/>
          </a:p>
          <a:p>
            <a:pPr indent="0" lvl="0" marL="0" marR="0" rtl="0" algn="ctr">
              <a:spcBef>
                <a:spcPts val="0"/>
              </a:spcBef>
              <a:spcAft>
                <a:spcPts val="0"/>
              </a:spcAft>
              <a:buNone/>
            </a:pPr>
            <a:r>
              <a:rPr b="1" lang="hr-HR" sz="3200">
                <a:solidFill>
                  <a:srgbClr val="C00000"/>
                </a:solidFill>
                <a:latin typeface="Calibri"/>
                <a:ea typeface="Calibri"/>
                <a:cs typeface="Calibri"/>
                <a:sym typeface="Calibri"/>
              </a:rPr>
              <a:t>Language Co-ordination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0"/>
          <p:cNvSpPr txBox="1"/>
          <p:nvPr>
            <p:ph type="title"/>
          </p:nvPr>
        </p:nvSpPr>
        <p:spPr>
          <a:xfrm>
            <a:off x="745190" y="184697"/>
            <a:ext cx="10868858" cy="153552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a:latin typeface="Arial"/>
                <a:ea typeface="Arial"/>
                <a:cs typeface="Arial"/>
                <a:sym typeface="Arial"/>
              </a:rPr>
              <a:t>BILC Recommends a </a:t>
            </a:r>
            <a:br>
              <a:rPr b="1" lang="hr-HR">
                <a:latin typeface="Arial"/>
                <a:ea typeface="Arial"/>
                <a:cs typeface="Arial"/>
                <a:sym typeface="Arial"/>
              </a:rPr>
            </a:br>
            <a:r>
              <a:rPr b="1" lang="hr-HR">
                <a:latin typeface="Arial"/>
                <a:ea typeface="Arial"/>
                <a:cs typeface="Arial"/>
                <a:sym typeface="Arial"/>
              </a:rPr>
              <a:t>Dual Approach</a:t>
            </a:r>
            <a:endParaRPr/>
          </a:p>
        </p:txBody>
      </p:sp>
      <p:sp>
        <p:nvSpPr>
          <p:cNvPr id="571" name="Google Shape;571;p20"/>
          <p:cNvSpPr txBox="1"/>
          <p:nvPr>
            <p:ph idx="1" type="body"/>
          </p:nvPr>
        </p:nvSpPr>
        <p:spPr>
          <a:xfrm>
            <a:off x="5064261" y="1453663"/>
            <a:ext cx="6903635" cy="4923797"/>
          </a:xfrm>
          <a:prstGeom prst="rect">
            <a:avLst/>
          </a:prstGeom>
          <a:noFill/>
          <a:ln>
            <a:noFill/>
          </a:ln>
        </p:spPr>
        <p:txBody>
          <a:bodyPr anchorCtr="0" anchor="t" bIns="45700" lIns="91425" spcFirstLastPara="1" rIns="91425" wrap="square" tIns="45700">
            <a:normAutofit/>
          </a:bodyPr>
          <a:lstStyle/>
          <a:p>
            <a:pPr indent="0" lvl="1" marL="457200" rtl="0" algn="l">
              <a:spcBef>
                <a:spcPts val="0"/>
              </a:spcBef>
              <a:spcAft>
                <a:spcPts val="0"/>
              </a:spcAft>
              <a:buClr>
                <a:schemeClr val="dk1"/>
              </a:buClr>
              <a:buSzPts val="2800"/>
              <a:buNone/>
            </a:pPr>
            <a:r>
              <a:t/>
            </a:r>
            <a:endParaRPr>
              <a:latin typeface="Arial"/>
              <a:ea typeface="Arial"/>
              <a:cs typeface="Arial"/>
              <a:sym typeface="Arial"/>
            </a:endParaRPr>
          </a:p>
          <a:p>
            <a:pPr indent="-342900" lvl="0" marL="342900" rtl="0" algn="l">
              <a:lnSpc>
                <a:spcPct val="100000"/>
              </a:lnSpc>
              <a:spcBef>
                <a:spcPts val="640"/>
              </a:spcBef>
              <a:spcAft>
                <a:spcPts val="0"/>
              </a:spcAft>
              <a:buClr>
                <a:srgbClr val="000000"/>
              </a:buClr>
              <a:buSzPts val="2000"/>
              <a:buChar char="•"/>
            </a:pPr>
            <a:r>
              <a:rPr lang="hr-HR" sz="2000">
                <a:solidFill>
                  <a:srgbClr val="000000"/>
                </a:solidFill>
              </a:rPr>
              <a:t>The BILC JTAC WG is currently consulting with JTAC SMEs to develop integrated skills performance test tasks, considering  the ICAO scale for rating  purposes</a:t>
            </a:r>
            <a:r>
              <a:rPr lang="hr-HR" sz="2400">
                <a:solidFill>
                  <a:srgbClr val="000000"/>
                </a:solidFill>
              </a:rPr>
              <a:t>	</a:t>
            </a:r>
            <a:r>
              <a:rPr lang="hr-HR">
                <a:solidFill>
                  <a:srgbClr val="000000"/>
                </a:solidFill>
              </a:rPr>
              <a:t>	     </a:t>
            </a:r>
            <a:endParaRPr/>
          </a:p>
          <a:p>
            <a:pPr indent="-107950" lvl="1" marL="742950" rtl="0" algn="l">
              <a:spcBef>
                <a:spcPts val="560"/>
              </a:spcBef>
              <a:spcAft>
                <a:spcPts val="0"/>
              </a:spcAft>
              <a:buClr>
                <a:schemeClr val="dk1"/>
              </a:buClr>
              <a:buSzPts val="2800"/>
              <a:buNone/>
            </a:pPr>
            <a:r>
              <a:t/>
            </a:r>
            <a:endParaRPr>
              <a:solidFill>
                <a:srgbClr val="000000"/>
              </a:solidFill>
            </a:endParaRPr>
          </a:p>
          <a:p>
            <a:pPr indent="-215900" lvl="0" marL="342900" rtl="0" algn="l">
              <a:spcBef>
                <a:spcPts val="400"/>
              </a:spcBef>
              <a:spcAft>
                <a:spcPts val="0"/>
              </a:spcAft>
              <a:buClr>
                <a:schemeClr val="dk1"/>
              </a:buClr>
              <a:buSzPts val="2000"/>
              <a:buNone/>
            </a:pPr>
            <a:r>
              <a:t/>
            </a:r>
            <a:endParaRPr sz="2000"/>
          </a:p>
          <a:p>
            <a:pPr indent="-342900" lvl="0" marL="342900" rtl="0" algn="l">
              <a:spcBef>
                <a:spcPts val="400"/>
              </a:spcBef>
              <a:spcAft>
                <a:spcPts val="0"/>
              </a:spcAft>
              <a:buClr>
                <a:schemeClr val="dk1"/>
              </a:buClr>
              <a:buSzPts val="2000"/>
              <a:buChar char="•"/>
            </a:pPr>
            <a:r>
              <a:rPr lang="hr-HR" sz="2000"/>
              <a:t>At the May 2024 BILC Conference, a Study Group recommended</a:t>
            </a:r>
            <a:endParaRPr/>
          </a:p>
          <a:p>
            <a:pPr indent="-285750" lvl="1" marL="742950" rtl="0" algn="l">
              <a:spcBef>
                <a:spcPts val="360"/>
              </a:spcBef>
              <a:spcAft>
                <a:spcPts val="0"/>
              </a:spcAft>
              <a:buClr>
                <a:schemeClr val="dk1"/>
              </a:buClr>
              <a:buSzPts val="1800"/>
              <a:buChar char="–"/>
            </a:pPr>
            <a:r>
              <a:rPr lang="hr-HR" sz="1800"/>
              <a:t>Consulting with SMEs to develop a JTAC-specific language course based on authentic target language use contexts</a:t>
            </a:r>
            <a:endParaRPr/>
          </a:p>
          <a:p>
            <a:pPr indent="-285750" lvl="1" marL="742950" rtl="0" algn="l">
              <a:spcBef>
                <a:spcPts val="360"/>
              </a:spcBef>
              <a:spcAft>
                <a:spcPts val="0"/>
              </a:spcAft>
              <a:buClr>
                <a:schemeClr val="dk1"/>
              </a:buClr>
              <a:buSzPts val="1800"/>
              <a:buChar char="–"/>
            </a:pPr>
            <a:r>
              <a:rPr lang="hr-HR" sz="1800"/>
              <a:t>An exit test,  considering both ICAO and STANAG 6001 scales</a:t>
            </a:r>
            <a:endParaRPr/>
          </a:p>
        </p:txBody>
      </p:sp>
      <p:pic>
        <p:nvPicPr>
          <p:cNvPr id="572" name="Google Shape;572;p20"/>
          <p:cNvPicPr preferRelativeResize="0"/>
          <p:nvPr/>
        </p:nvPicPr>
        <p:blipFill rotWithShape="1">
          <a:blip r:embed="rId3">
            <a:alphaModFix/>
          </a:blip>
          <a:srcRect b="0" l="19908" r="19984" t="0"/>
          <a:stretch/>
        </p:blipFill>
        <p:spPr>
          <a:xfrm>
            <a:off x="866358" y="1646704"/>
            <a:ext cx="4022404" cy="458372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573" name="Google Shape;573;p20"/>
          <p:cNvSpPr txBox="1"/>
          <p:nvPr/>
        </p:nvSpPr>
        <p:spPr>
          <a:xfrm>
            <a:off x="745190" y="6347928"/>
            <a:ext cx="479970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r-HR" sz="900" u="sng">
                <a:solidFill>
                  <a:schemeClr val="dk1"/>
                </a:solidFill>
                <a:latin typeface="Arial"/>
                <a:ea typeface="Arial"/>
                <a:cs typeface="Arial"/>
                <a:sym typeface="Arial"/>
                <a:hlinkClick r:id="rId4">
                  <a:extLst>
                    <a:ext uri="{A12FA001-AC4F-418D-AE19-62706E023703}">
                      <ahyp:hlinkClr val="tx"/>
                    </a:ext>
                  </a:extLst>
                </a:hlinkClick>
              </a:rPr>
              <a:t>This Photo</a:t>
            </a:r>
            <a:r>
              <a:rPr lang="hr-HR" sz="900">
                <a:solidFill>
                  <a:schemeClr val="dk1"/>
                </a:solidFill>
                <a:latin typeface="Arial"/>
                <a:ea typeface="Arial"/>
                <a:cs typeface="Arial"/>
                <a:sym typeface="Arial"/>
              </a:rPr>
              <a:t> by Unknown Author is licensed under </a:t>
            </a:r>
            <a:r>
              <a:rPr lang="hr-HR" sz="900" u="sng">
                <a:solidFill>
                  <a:schemeClr val="dk1"/>
                </a:solidFill>
                <a:latin typeface="Arial"/>
                <a:ea typeface="Arial"/>
                <a:cs typeface="Arial"/>
                <a:sym typeface="Arial"/>
                <a:hlinkClick r:id="rId5">
                  <a:extLst>
                    <a:ext uri="{A12FA001-AC4F-418D-AE19-62706E023703}">
                      <ahyp:hlinkClr val="tx"/>
                    </a:ext>
                  </a:extLst>
                </a:hlinkClick>
              </a:rPr>
              <a:t>CC BY-ND</a:t>
            </a:r>
            <a:endParaRPr sz="900">
              <a:solidFill>
                <a:schemeClr val="dk1"/>
              </a:solidFill>
              <a:latin typeface="Arial"/>
              <a:ea typeface="Arial"/>
              <a:cs typeface="Arial"/>
              <a:sym typeface="Arial"/>
            </a:endParaRPr>
          </a:p>
        </p:txBody>
      </p:sp>
      <p:sp>
        <p:nvSpPr>
          <p:cNvPr id="574" name="Google Shape;574;p20"/>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pic>
        <p:nvPicPr>
          <p:cNvPr id="575" name="Google Shape;575;p20"/>
          <p:cNvPicPr preferRelativeResize="0"/>
          <p:nvPr/>
        </p:nvPicPr>
        <p:blipFill rotWithShape="1">
          <a:blip r:embed="rId6">
            <a:alphaModFix/>
          </a:blip>
          <a:srcRect b="0" l="0" r="0" t="0"/>
          <a:stretch/>
        </p:blipFill>
        <p:spPr>
          <a:xfrm>
            <a:off x="8043786" y="5541456"/>
            <a:ext cx="897300" cy="580508"/>
          </a:xfrm>
          <a:prstGeom prst="rect">
            <a:avLst/>
          </a:prstGeom>
          <a:noFill/>
          <a:ln>
            <a:noFill/>
          </a:ln>
        </p:spPr>
      </p:pic>
      <p:pic>
        <p:nvPicPr>
          <p:cNvPr id="576" name="Google Shape;576;p20"/>
          <p:cNvPicPr preferRelativeResize="0"/>
          <p:nvPr/>
        </p:nvPicPr>
        <p:blipFill rotWithShape="1">
          <a:blip r:embed="rId7">
            <a:alphaModFix/>
          </a:blip>
          <a:srcRect b="0" l="0" r="0" t="0"/>
          <a:stretch/>
        </p:blipFill>
        <p:spPr>
          <a:xfrm>
            <a:off x="5446102" y="5547528"/>
            <a:ext cx="1015058" cy="569086"/>
          </a:xfrm>
          <a:prstGeom prst="rect">
            <a:avLst/>
          </a:prstGeom>
          <a:noFill/>
          <a:ln>
            <a:noFill/>
          </a:ln>
        </p:spPr>
      </p:pic>
      <p:pic>
        <p:nvPicPr>
          <p:cNvPr id="577" name="Google Shape;577;p20"/>
          <p:cNvPicPr preferRelativeResize="0"/>
          <p:nvPr/>
        </p:nvPicPr>
        <p:blipFill rotWithShape="1">
          <a:blip r:embed="rId8">
            <a:alphaModFix/>
          </a:blip>
          <a:srcRect b="0" l="0" r="0" t="0"/>
          <a:stretch/>
        </p:blipFill>
        <p:spPr>
          <a:xfrm>
            <a:off x="9296423" y="5541457"/>
            <a:ext cx="868283" cy="590739"/>
          </a:xfrm>
          <a:prstGeom prst="rect">
            <a:avLst/>
          </a:prstGeom>
          <a:noFill/>
          <a:ln>
            <a:noFill/>
          </a:ln>
        </p:spPr>
      </p:pic>
      <p:pic>
        <p:nvPicPr>
          <p:cNvPr id="578" name="Google Shape;578;p20"/>
          <p:cNvPicPr preferRelativeResize="0"/>
          <p:nvPr/>
        </p:nvPicPr>
        <p:blipFill rotWithShape="1">
          <a:blip r:embed="rId9">
            <a:alphaModFix/>
          </a:blip>
          <a:srcRect b="0" l="0" r="0" t="0"/>
          <a:stretch/>
        </p:blipFill>
        <p:spPr>
          <a:xfrm>
            <a:off x="6794957" y="5576904"/>
            <a:ext cx="929068" cy="539711"/>
          </a:xfrm>
          <a:prstGeom prst="rect">
            <a:avLst/>
          </a:prstGeom>
          <a:noFill/>
          <a:ln>
            <a:noFill/>
          </a:ln>
        </p:spPr>
      </p:pic>
      <p:pic>
        <p:nvPicPr>
          <p:cNvPr id="579" name="Google Shape;579;p20"/>
          <p:cNvPicPr preferRelativeResize="0"/>
          <p:nvPr/>
        </p:nvPicPr>
        <p:blipFill rotWithShape="1">
          <a:blip r:embed="rId10">
            <a:alphaModFix/>
          </a:blip>
          <a:srcRect b="0" l="0" r="0" t="0"/>
          <a:stretch/>
        </p:blipFill>
        <p:spPr>
          <a:xfrm>
            <a:off x="10571139" y="5541456"/>
            <a:ext cx="897300" cy="554822"/>
          </a:xfrm>
          <a:prstGeom prst="rect">
            <a:avLst/>
          </a:prstGeom>
          <a:noFill/>
          <a:ln>
            <a:noFill/>
          </a:ln>
        </p:spPr>
      </p:pic>
      <p:pic>
        <p:nvPicPr>
          <p:cNvPr id="580" name="Google Shape;580;p20"/>
          <p:cNvPicPr preferRelativeResize="0"/>
          <p:nvPr/>
        </p:nvPicPr>
        <p:blipFill rotWithShape="1">
          <a:blip r:embed="rId11">
            <a:alphaModFix/>
          </a:blip>
          <a:srcRect b="0" l="0" r="0" t="0"/>
          <a:stretch/>
        </p:blipFill>
        <p:spPr>
          <a:xfrm>
            <a:off x="5762583" y="3142436"/>
            <a:ext cx="941388" cy="573127"/>
          </a:xfrm>
          <a:prstGeom prst="rect">
            <a:avLst/>
          </a:prstGeom>
          <a:noFill/>
          <a:ln cap="flat" cmpd="sng" w="9525">
            <a:solidFill>
              <a:schemeClr val="dk1"/>
            </a:solidFill>
            <a:prstDash val="solid"/>
            <a:round/>
            <a:headEnd len="sm" w="sm" type="none"/>
            <a:tailEnd len="sm" w="sm" type="none"/>
          </a:ln>
        </p:spPr>
      </p:pic>
      <p:pic>
        <p:nvPicPr>
          <p:cNvPr id="581" name="Google Shape;581;p20"/>
          <p:cNvPicPr preferRelativeResize="0"/>
          <p:nvPr/>
        </p:nvPicPr>
        <p:blipFill rotWithShape="1">
          <a:blip r:embed="rId12">
            <a:alphaModFix/>
          </a:blip>
          <a:srcRect b="2442" l="0" r="4035" t="0"/>
          <a:stretch/>
        </p:blipFill>
        <p:spPr>
          <a:xfrm>
            <a:off x="7344463" y="3159144"/>
            <a:ext cx="850982" cy="539710"/>
          </a:xfrm>
          <a:prstGeom prst="rect">
            <a:avLst/>
          </a:prstGeom>
          <a:noFill/>
          <a:ln cap="flat" cmpd="sng" w="9525">
            <a:solidFill>
              <a:schemeClr val="dk1"/>
            </a:solidFill>
            <a:prstDash val="solid"/>
            <a:round/>
            <a:headEnd len="sm" w="sm" type="none"/>
            <a:tailEnd len="sm" w="sm" type="none"/>
          </a:ln>
        </p:spPr>
      </p:pic>
      <p:pic>
        <p:nvPicPr>
          <p:cNvPr id="582" name="Google Shape;582;p20"/>
          <p:cNvPicPr preferRelativeResize="0"/>
          <p:nvPr/>
        </p:nvPicPr>
        <p:blipFill rotWithShape="1">
          <a:blip r:embed="rId13">
            <a:alphaModFix/>
          </a:blip>
          <a:srcRect b="0" l="0" r="0" t="0"/>
          <a:stretch/>
        </p:blipFill>
        <p:spPr>
          <a:xfrm>
            <a:off x="8863507" y="3125177"/>
            <a:ext cx="936138" cy="540477"/>
          </a:xfrm>
          <a:prstGeom prst="rect">
            <a:avLst/>
          </a:prstGeom>
          <a:noFill/>
          <a:ln cap="flat" cmpd="sng" w="9525">
            <a:solidFill>
              <a:schemeClr val="dk1"/>
            </a:solidFill>
            <a:prstDash val="solid"/>
            <a:round/>
            <a:headEnd len="sm" w="sm" type="none"/>
            <a:tailEnd len="sm" w="sm" type="none"/>
          </a:ln>
        </p:spPr>
      </p:pic>
      <p:pic>
        <p:nvPicPr>
          <p:cNvPr id="583" name="Google Shape;583;p20"/>
          <p:cNvPicPr preferRelativeResize="0"/>
          <p:nvPr/>
        </p:nvPicPr>
        <p:blipFill rotWithShape="1">
          <a:blip r:embed="rId10">
            <a:alphaModFix/>
          </a:blip>
          <a:srcRect b="0" l="0" r="0" t="0"/>
          <a:stretch/>
        </p:blipFill>
        <p:spPr>
          <a:xfrm>
            <a:off x="10339994" y="3125176"/>
            <a:ext cx="850982" cy="5404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1"/>
          <p:cNvSpPr txBox="1"/>
          <p:nvPr>
            <p:ph type="title"/>
          </p:nvPr>
        </p:nvSpPr>
        <p:spPr>
          <a:xfrm>
            <a:off x="866775" y="366713"/>
            <a:ext cx="10868025" cy="105251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hr-HR">
                <a:solidFill>
                  <a:srgbClr val="C00000"/>
                </a:solidFill>
                <a:latin typeface="Arial Black"/>
                <a:ea typeface="Arial Black"/>
                <a:cs typeface="Arial Black"/>
                <a:sym typeface="Arial Black"/>
              </a:rPr>
              <a:t>STANAG 6001 Working Group</a:t>
            </a:r>
            <a:br>
              <a:rPr lang="hr-HR"/>
            </a:br>
            <a:endParaRPr/>
          </a:p>
        </p:txBody>
      </p:sp>
      <p:sp>
        <p:nvSpPr>
          <p:cNvPr id="590" name="Google Shape;590;p21"/>
          <p:cNvSpPr txBox="1"/>
          <p:nvPr>
            <p:ph idx="1" type="body"/>
          </p:nvPr>
        </p:nvSpPr>
        <p:spPr>
          <a:xfrm>
            <a:off x="422652" y="1194353"/>
            <a:ext cx="12080875" cy="566364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100"/>
              <a:buNone/>
            </a:pPr>
            <a:r>
              <a:rPr lang="hr-HR" sz="3100"/>
              <a:t>			</a:t>
            </a:r>
            <a:endParaRPr sz="3100"/>
          </a:p>
          <a:p>
            <a:pPr indent="-342900" lvl="0" marL="342900" rtl="0" algn="just">
              <a:spcBef>
                <a:spcPts val="620"/>
              </a:spcBef>
              <a:spcAft>
                <a:spcPts val="0"/>
              </a:spcAft>
              <a:buClr>
                <a:schemeClr val="dk1"/>
              </a:buClr>
              <a:buSzPts val="3100"/>
              <a:buChar char="•"/>
            </a:pPr>
            <a:r>
              <a:rPr lang="hr-HR" sz="3100"/>
              <a:t>Periodic reviews of STANAGs are expected</a:t>
            </a:r>
            <a:endParaRPr/>
          </a:p>
          <a:p>
            <a:pPr indent="-342900" lvl="0" marL="342900" rtl="0" algn="just">
              <a:spcBef>
                <a:spcPts val="620"/>
              </a:spcBef>
              <a:spcAft>
                <a:spcPts val="0"/>
              </a:spcAft>
              <a:buClr>
                <a:schemeClr val="dk1"/>
              </a:buClr>
              <a:buSzPts val="3100"/>
              <a:buChar char="•"/>
            </a:pPr>
            <a:r>
              <a:rPr lang="hr-HR" sz="3100"/>
              <a:t>Noted inconsistencies and inadequacies in French led to opportunity to revisit overall standard</a:t>
            </a:r>
            <a:endParaRPr/>
          </a:p>
          <a:p>
            <a:pPr indent="-342900" lvl="0" marL="342900" rtl="0" algn="just">
              <a:spcBef>
                <a:spcPts val="620"/>
              </a:spcBef>
              <a:spcAft>
                <a:spcPts val="0"/>
              </a:spcAft>
              <a:buClr>
                <a:schemeClr val="dk1"/>
              </a:buClr>
              <a:buSzPts val="3100"/>
              <a:buChar char="•"/>
            </a:pPr>
            <a:r>
              <a:rPr lang="hr-HR" sz="3100"/>
              <a:t>Ongoing discussion on the native speaker as reference point</a:t>
            </a:r>
            <a:endParaRPr/>
          </a:p>
          <a:p>
            <a:pPr indent="-342900" lvl="0" marL="342900" rtl="0" algn="just">
              <a:spcBef>
                <a:spcPts val="620"/>
              </a:spcBef>
              <a:spcAft>
                <a:spcPts val="0"/>
              </a:spcAft>
              <a:buClr>
                <a:schemeClr val="dk1"/>
              </a:buClr>
              <a:buSzPts val="3100"/>
              <a:buChar char="•"/>
            </a:pPr>
            <a:r>
              <a:rPr lang="hr-HR" sz="3100"/>
              <a:t>New contexts of language use, new text genres (social media, etc.)</a:t>
            </a:r>
            <a:endParaRPr/>
          </a:p>
          <a:p>
            <a:pPr indent="-342900" lvl="0" marL="342900" rtl="0" algn="just">
              <a:spcBef>
                <a:spcPts val="620"/>
              </a:spcBef>
              <a:spcAft>
                <a:spcPts val="0"/>
              </a:spcAft>
              <a:buClr>
                <a:schemeClr val="dk1"/>
              </a:buClr>
              <a:buSzPts val="3100"/>
              <a:buChar char="•"/>
            </a:pPr>
            <a:r>
              <a:rPr lang="hr-HR" sz="3100"/>
              <a:t>Focus Group was formed, and consultations began; survey sent out to all POCs</a:t>
            </a:r>
            <a:endParaRPr/>
          </a:p>
          <a:p>
            <a:pPr indent="-342900" lvl="0" marL="342900" rtl="0" algn="just">
              <a:spcBef>
                <a:spcPts val="620"/>
              </a:spcBef>
              <a:spcAft>
                <a:spcPts val="0"/>
              </a:spcAft>
              <a:buClr>
                <a:schemeClr val="dk1"/>
              </a:buClr>
              <a:buSzPts val="3100"/>
              <a:buChar char="•"/>
            </a:pPr>
            <a:r>
              <a:rPr lang="hr-HR" sz="3100"/>
              <a:t>SC approved WG status</a:t>
            </a:r>
            <a:endParaRPr/>
          </a:p>
          <a:p>
            <a:pPr indent="-146050" lvl="0" marL="342900" rtl="0" algn="l">
              <a:spcBef>
                <a:spcPts val="620"/>
              </a:spcBef>
              <a:spcAft>
                <a:spcPts val="0"/>
              </a:spcAft>
              <a:buClr>
                <a:schemeClr val="dk1"/>
              </a:buClr>
              <a:buSzPts val="3100"/>
              <a:buNone/>
            </a:pPr>
            <a:r>
              <a:t/>
            </a:r>
            <a:endParaRPr sz="3100"/>
          </a:p>
          <a:p>
            <a:pPr indent="-146050" lvl="0" marL="342900" rtl="0" algn="l">
              <a:spcBef>
                <a:spcPts val="620"/>
              </a:spcBef>
              <a:spcAft>
                <a:spcPts val="0"/>
              </a:spcAft>
              <a:buClr>
                <a:schemeClr val="dk1"/>
              </a:buClr>
              <a:buSzPts val="3100"/>
              <a:buNone/>
            </a:pPr>
            <a:r>
              <a:t/>
            </a:r>
            <a:endParaRPr sz="3100"/>
          </a:p>
        </p:txBody>
      </p:sp>
      <p:pic>
        <p:nvPicPr>
          <p:cNvPr descr="Estonia" id="591" name="Google Shape;591;p21"/>
          <p:cNvPicPr preferRelativeResize="0"/>
          <p:nvPr/>
        </p:nvPicPr>
        <p:blipFill rotWithShape="1">
          <a:blip r:embed="rId3">
            <a:alphaModFix/>
          </a:blip>
          <a:srcRect b="0" l="0" r="0" t="0"/>
          <a:stretch/>
        </p:blipFill>
        <p:spPr>
          <a:xfrm>
            <a:off x="4119579" y="803632"/>
            <a:ext cx="685800" cy="685800"/>
          </a:xfrm>
          <a:prstGeom prst="rect">
            <a:avLst/>
          </a:prstGeom>
          <a:noFill/>
          <a:ln>
            <a:noFill/>
          </a:ln>
        </p:spPr>
      </p:pic>
      <p:pic>
        <p:nvPicPr>
          <p:cNvPr descr="Canada" id="592" name="Google Shape;592;p21"/>
          <p:cNvPicPr preferRelativeResize="0"/>
          <p:nvPr/>
        </p:nvPicPr>
        <p:blipFill rotWithShape="1">
          <a:blip r:embed="rId4">
            <a:alphaModFix/>
          </a:blip>
          <a:srcRect b="0" l="0" r="0" t="0"/>
          <a:stretch/>
        </p:blipFill>
        <p:spPr>
          <a:xfrm>
            <a:off x="3368612" y="794155"/>
            <a:ext cx="685800" cy="685800"/>
          </a:xfrm>
          <a:prstGeom prst="rect">
            <a:avLst/>
          </a:prstGeom>
          <a:noFill/>
          <a:ln>
            <a:noFill/>
          </a:ln>
        </p:spPr>
      </p:pic>
      <p:pic>
        <p:nvPicPr>
          <p:cNvPr descr="United States" id="593" name="Google Shape;593;p21"/>
          <p:cNvPicPr preferRelativeResize="0"/>
          <p:nvPr/>
        </p:nvPicPr>
        <p:blipFill rotWithShape="1">
          <a:blip r:embed="rId5">
            <a:alphaModFix/>
          </a:blip>
          <a:srcRect b="0" l="0" r="0" t="0"/>
          <a:stretch/>
        </p:blipFill>
        <p:spPr>
          <a:xfrm>
            <a:off x="7179065" y="809137"/>
            <a:ext cx="685800" cy="685800"/>
          </a:xfrm>
          <a:prstGeom prst="rect">
            <a:avLst/>
          </a:prstGeom>
          <a:noFill/>
          <a:ln>
            <a:noFill/>
          </a:ln>
        </p:spPr>
      </p:pic>
      <p:pic>
        <p:nvPicPr>
          <p:cNvPr descr="C:\Users\iprpicdj\Downloads\no-wave-01.png" id="594" name="Google Shape;594;p21"/>
          <p:cNvPicPr preferRelativeResize="0"/>
          <p:nvPr/>
        </p:nvPicPr>
        <p:blipFill rotWithShape="1">
          <a:blip r:embed="rId6">
            <a:alphaModFix/>
          </a:blip>
          <a:srcRect b="0" l="0" r="0" t="0"/>
          <a:stretch/>
        </p:blipFill>
        <p:spPr>
          <a:xfrm>
            <a:off x="6463090" y="899395"/>
            <a:ext cx="661923" cy="589915"/>
          </a:xfrm>
          <a:prstGeom prst="rect">
            <a:avLst/>
          </a:prstGeom>
          <a:noFill/>
          <a:ln>
            <a:noFill/>
          </a:ln>
        </p:spPr>
      </p:pic>
      <p:pic>
        <p:nvPicPr>
          <p:cNvPr descr="France" id="595" name="Google Shape;595;p21"/>
          <p:cNvPicPr preferRelativeResize="0"/>
          <p:nvPr/>
        </p:nvPicPr>
        <p:blipFill rotWithShape="1">
          <a:blip r:embed="rId7">
            <a:alphaModFix/>
          </a:blip>
          <a:srcRect b="0" l="0" r="0" t="0"/>
          <a:stretch/>
        </p:blipFill>
        <p:spPr>
          <a:xfrm>
            <a:off x="4898355" y="803632"/>
            <a:ext cx="685800" cy="685800"/>
          </a:xfrm>
          <a:prstGeom prst="rect">
            <a:avLst/>
          </a:prstGeom>
          <a:noFill/>
          <a:ln>
            <a:noFill/>
          </a:ln>
        </p:spPr>
      </p:pic>
      <p:pic>
        <p:nvPicPr>
          <p:cNvPr id="596" name="Google Shape;596;p21"/>
          <p:cNvPicPr preferRelativeResize="0"/>
          <p:nvPr/>
        </p:nvPicPr>
        <p:blipFill rotWithShape="1">
          <a:blip r:embed="rId8">
            <a:alphaModFix/>
          </a:blip>
          <a:srcRect b="0" l="0" r="0" t="0"/>
          <a:stretch/>
        </p:blipFill>
        <p:spPr>
          <a:xfrm>
            <a:off x="5698356" y="870030"/>
            <a:ext cx="686150" cy="564015"/>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2"/>
          <p:cNvSpPr txBox="1"/>
          <p:nvPr>
            <p:ph type="title"/>
          </p:nvPr>
        </p:nvSpPr>
        <p:spPr>
          <a:xfrm>
            <a:off x="866775" y="366713"/>
            <a:ext cx="10868025" cy="105251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hr-HR">
                <a:solidFill>
                  <a:srgbClr val="C00000"/>
                </a:solidFill>
                <a:latin typeface="Arial Black"/>
                <a:ea typeface="Arial Black"/>
                <a:cs typeface="Arial Black"/>
                <a:sym typeface="Arial Black"/>
              </a:rPr>
              <a:t>STANAG 6001 Working Group</a:t>
            </a:r>
            <a:br>
              <a:rPr lang="hr-HR"/>
            </a:br>
            <a:endParaRPr/>
          </a:p>
        </p:txBody>
      </p:sp>
      <p:sp>
        <p:nvSpPr>
          <p:cNvPr id="603" name="Google Shape;603;p22"/>
          <p:cNvSpPr txBox="1"/>
          <p:nvPr>
            <p:ph idx="1" type="body"/>
          </p:nvPr>
        </p:nvSpPr>
        <p:spPr>
          <a:xfrm>
            <a:off x="304800" y="893763"/>
            <a:ext cx="12080875" cy="58118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100"/>
              <a:buNone/>
            </a:pPr>
            <a:r>
              <a:t/>
            </a:r>
            <a:endParaRPr sz="3100"/>
          </a:p>
          <a:p>
            <a:pPr indent="-146050" lvl="0" marL="342900" rtl="0" algn="l">
              <a:spcBef>
                <a:spcPts val="620"/>
              </a:spcBef>
              <a:spcAft>
                <a:spcPts val="0"/>
              </a:spcAft>
              <a:buClr>
                <a:schemeClr val="dk1"/>
              </a:buClr>
              <a:buSzPts val="3100"/>
              <a:buNone/>
            </a:pPr>
            <a:r>
              <a:t/>
            </a:r>
            <a:endParaRPr sz="3100"/>
          </a:p>
          <a:p>
            <a:pPr indent="-146050" lvl="0" marL="342900" rtl="0" algn="l">
              <a:spcBef>
                <a:spcPts val="620"/>
              </a:spcBef>
              <a:spcAft>
                <a:spcPts val="0"/>
              </a:spcAft>
              <a:buClr>
                <a:schemeClr val="dk1"/>
              </a:buClr>
              <a:buSzPts val="3100"/>
              <a:buNone/>
            </a:pPr>
            <a:r>
              <a:t/>
            </a:r>
            <a:endParaRPr sz="3100"/>
          </a:p>
        </p:txBody>
      </p:sp>
      <p:pic>
        <p:nvPicPr>
          <p:cNvPr descr="Estonia" id="604" name="Google Shape;604;p22"/>
          <p:cNvPicPr preferRelativeResize="0"/>
          <p:nvPr/>
        </p:nvPicPr>
        <p:blipFill rotWithShape="1">
          <a:blip r:embed="rId3">
            <a:alphaModFix/>
          </a:blip>
          <a:srcRect b="0" l="0" r="0" t="0"/>
          <a:stretch/>
        </p:blipFill>
        <p:spPr>
          <a:xfrm>
            <a:off x="4119579" y="803632"/>
            <a:ext cx="685800" cy="685800"/>
          </a:xfrm>
          <a:prstGeom prst="rect">
            <a:avLst/>
          </a:prstGeom>
          <a:noFill/>
          <a:ln>
            <a:noFill/>
          </a:ln>
        </p:spPr>
      </p:pic>
      <p:pic>
        <p:nvPicPr>
          <p:cNvPr descr="Canada" id="605" name="Google Shape;605;p22"/>
          <p:cNvPicPr preferRelativeResize="0"/>
          <p:nvPr/>
        </p:nvPicPr>
        <p:blipFill rotWithShape="1">
          <a:blip r:embed="rId4">
            <a:alphaModFix/>
          </a:blip>
          <a:srcRect b="0" l="0" r="0" t="0"/>
          <a:stretch/>
        </p:blipFill>
        <p:spPr>
          <a:xfrm>
            <a:off x="3325020" y="803510"/>
            <a:ext cx="685800" cy="685800"/>
          </a:xfrm>
          <a:prstGeom prst="rect">
            <a:avLst/>
          </a:prstGeom>
          <a:noFill/>
          <a:ln>
            <a:noFill/>
          </a:ln>
        </p:spPr>
      </p:pic>
      <p:pic>
        <p:nvPicPr>
          <p:cNvPr descr="United States" id="606" name="Google Shape;606;p22"/>
          <p:cNvPicPr preferRelativeResize="0"/>
          <p:nvPr/>
        </p:nvPicPr>
        <p:blipFill rotWithShape="1">
          <a:blip r:embed="rId5">
            <a:alphaModFix/>
          </a:blip>
          <a:srcRect b="0" l="0" r="0" t="0"/>
          <a:stretch/>
        </p:blipFill>
        <p:spPr>
          <a:xfrm>
            <a:off x="7179065" y="809137"/>
            <a:ext cx="685800" cy="685800"/>
          </a:xfrm>
          <a:prstGeom prst="rect">
            <a:avLst/>
          </a:prstGeom>
          <a:noFill/>
          <a:ln>
            <a:noFill/>
          </a:ln>
        </p:spPr>
      </p:pic>
      <p:pic>
        <p:nvPicPr>
          <p:cNvPr descr="C:\Users\iprpicdj\Downloads\no-wave-01.png" id="607" name="Google Shape;607;p22"/>
          <p:cNvPicPr preferRelativeResize="0"/>
          <p:nvPr/>
        </p:nvPicPr>
        <p:blipFill rotWithShape="1">
          <a:blip r:embed="rId6">
            <a:alphaModFix/>
          </a:blip>
          <a:srcRect b="0" l="0" r="0" t="0"/>
          <a:stretch/>
        </p:blipFill>
        <p:spPr>
          <a:xfrm>
            <a:off x="6463090" y="899395"/>
            <a:ext cx="661923" cy="589915"/>
          </a:xfrm>
          <a:prstGeom prst="rect">
            <a:avLst/>
          </a:prstGeom>
          <a:noFill/>
          <a:ln>
            <a:noFill/>
          </a:ln>
        </p:spPr>
      </p:pic>
      <p:pic>
        <p:nvPicPr>
          <p:cNvPr descr="France" id="608" name="Google Shape;608;p22"/>
          <p:cNvPicPr preferRelativeResize="0"/>
          <p:nvPr/>
        </p:nvPicPr>
        <p:blipFill rotWithShape="1">
          <a:blip r:embed="rId7">
            <a:alphaModFix/>
          </a:blip>
          <a:srcRect b="0" l="0" r="0" t="0"/>
          <a:stretch/>
        </p:blipFill>
        <p:spPr>
          <a:xfrm>
            <a:off x="4898355" y="803632"/>
            <a:ext cx="685800" cy="685800"/>
          </a:xfrm>
          <a:prstGeom prst="rect">
            <a:avLst/>
          </a:prstGeom>
          <a:noFill/>
          <a:ln>
            <a:noFill/>
          </a:ln>
        </p:spPr>
      </p:pic>
      <p:pic>
        <p:nvPicPr>
          <p:cNvPr id="609" name="Google Shape;609;p22"/>
          <p:cNvPicPr preferRelativeResize="0"/>
          <p:nvPr/>
        </p:nvPicPr>
        <p:blipFill rotWithShape="1">
          <a:blip r:embed="rId8">
            <a:alphaModFix/>
          </a:blip>
          <a:srcRect b="0" l="0" r="0" t="0"/>
          <a:stretch/>
        </p:blipFill>
        <p:spPr>
          <a:xfrm>
            <a:off x="5698356" y="870030"/>
            <a:ext cx="686150" cy="564015"/>
          </a:xfrm>
          <a:prstGeom prst="rect">
            <a:avLst/>
          </a:prstGeom>
          <a:noFill/>
          <a:ln>
            <a:noFill/>
          </a:ln>
        </p:spPr>
      </p:pic>
      <p:sp>
        <p:nvSpPr>
          <p:cNvPr id="610" name="Google Shape;610;p22"/>
          <p:cNvSpPr txBox="1"/>
          <p:nvPr/>
        </p:nvSpPr>
        <p:spPr>
          <a:xfrm>
            <a:off x="396131" y="1318368"/>
            <a:ext cx="11989544"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r-HR" sz="1800">
                <a:solidFill>
                  <a:schemeClr val="dk1"/>
                </a:solidFill>
                <a:latin typeface="Arial"/>
                <a:ea typeface="Arial"/>
                <a:cs typeface="Arial"/>
                <a:sym typeface="Arial"/>
              </a:rPr>
              <a:t>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Noto Sans Symbols"/>
              <a:buChar char="∙"/>
            </a:pPr>
            <a:r>
              <a:rPr lang="hr-HR" sz="3600">
                <a:solidFill>
                  <a:schemeClr val="dk1"/>
                </a:solidFill>
                <a:latin typeface="Calibri"/>
                <a:ea typeface="Calibri"/>
                <a:cs typeface="Calibri"/>
                <a:sym typeface="Calibri"/>
              </a:rPr>
              <a:t>The levels will not change: no changes to tasks or functions</a:t>
            </a:r>
            <a:endParaRPr/>
          </a:p>
          <a:p>
            <a:pPr indent="-342900" lvl="0" marL="342900" marR="0" rtl="0" algn="l">
              <a:spcBef>
                <a:spcPts val="0"/>
              </a:spcBef>
              <a:spcAft>
                <a:spcPts val="0"/>
              </a:spcAft>
              <a:buClr>
                <a:schemeClr val="dk1"/>
              </a:buClr>
              <a:buSzPts val="3600"/>
              <a:buFont typeface="Noto Sans Symbols"/>
              <a:buChar char="∙"/>
            </a:pPr>
            <a:r>
              <a:rPr lang="hr-HR" sz="3600">
                <a:solidFill>
                  <a:schemeClr val="dk1"/>
                </a:solidFill>
                <a:latin typeface="Calibri"/>
                <a:ea typeface="Calibri"/>
                <a:cs typeface="Calibri"/>
                <a:sym typeface="Calibri"/>
              </a:rPr>
              <a:t>The STANAG updates will be co-written in English and French</a:t>
            </a:r>
            <a:endParaRPr sz="3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Noto Sans Symbols"/>
              <a:buChar char="∙"/>
            </a:pPr>
            <a:r>
              <a:rPr lang="hr-HR" sz="3600">
                <a:solidFill>
                  <a:schemeClr val="dk1"/>
                </a:solidFill>
                <a:latin typeface="Calibri"/>
                <a:ea typeface="Calibri"/>
                <a:cs typeface="Calibri"/>
                <a:sym typeface="Calibri"/>
              </a:rPr>
              <a:t>Goal is to remove overlap as much as possible so that the tasks, content/context, text type, and accuracy statements are independent from each other</a:t>
            </a:r>
            <a:endParaRPr sz="3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Noto Sans Symbols"/>
              <a:buChar char="∙"/>
            </a:pPr>
            <a:r>
              <a:rPr lang="hr-HR" sz="3600">
                <a:solidFill>
                  <a:schemeClr val="dk1"/>
                </a:solidFill>
                <a:latin typeface="Calibri"/>
                <a:ea typeface="Calibri"/>
                <a:cs typeface="Calibri"/>
                <a:sym typeface="Calibri"/>
              </a:rPr>
              <a:t>Goal is to re-sequence the existing statements in a ‘regular’ sequence from skill to skill and level to level</a:t>
            </a:r>
            <a:endParaRPr sz="3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Noto Sans Symbols"/>
              <a:buChar char="∙"/>
            </a:pPr>
            <a:r>
              <a:rPr lang="hr-HR" sz="3600">
                <a:solidFill>
                  <a:schemeClr val="dk1"/>
                </a:solidFill>
                <a:latin typeface="Calibri"/>
                <a:ea typeface="Calibri"/>
                <a:cs typeface="Calibri"/>
                <a:sym typeface="Calibri"/>
              </a:rPr>
              <a:t>Intent is to add very general military, multi-national flavour.</a:t>
            </a:r>
            <a:endParaRPr sz="3600">
              <a:solidFill>
                <a:schemeClr val="dk1"/>
              </a:solidFill>
              <a:latin typeface="Calibri"/>
              <a:ea typeface="Calibri"/>
              <a:cs typeface="Calibri"/>
              <a:sym typeface="Calibri"/>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3"/>
          <p:cNvSpPr txBox="1"/>
          <p:nvPr>
            <p:ph type="title"/>
          </p:nvPr>
        </p:nvSpPr>
        <p:spPr>
          <a:xfrm>
            <a:off x="866775" y="366713"/>
            <a:ext cx="10868025" cy="105251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hr-HR">
                <a:solidFill>
                  <a:srgbClr val="C00000"/>
                </a:solidFill>
                <a:latin typeface="Arial Black"/>
                <a:ea typeface="Arial Black"/>
                <a:cs typeface="Arial Black"/>
                <a:sym typeface="Arial Black"/>
              </a:rPr>
              <a:t>STANAG 6001 Working Group</a:t>
            </a:r>
            <a:br>
              <a:rPr lang="hr-HR"/>
            </a:br>
            <a:endParaRPr/>
          </a:p>
        </p:txBody>
      </p:sp>
      <p:sp>
        <p:nvSpPr>
          <p:cNvPr id="617" name="Google Shape;617;p23"/>
          <p:cNvSpPr txBox="1"/>
          <p:nvPr>
            <p:ph idx="1" type="body"/>
          </p:nvPr>
        </p:nvSpPr>
        <p:spPr>
          <a:xfrm>
            <a:off x="304800" y="893763"/>
            <a:ext cx="12080875" cy="58118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100"/>
              <a:buNone/>
            </a:pPr>
            <a:r>
              <a:t/>
            </a:r>
            <a:endParaRPr sz="3100"/>
          </a:p>
          <a:p>
            <a:pPr indent="-146050" lvl="0" marL="342900" rtl="0" algn="l">
              <a:spcBef>
                <a:spcPts val="620"/>
              </a:spcBef>
              <a:spcAft>
                <a:spcPts val="0"/>
              </a:spcAft>
              <a:buClr>
                <a:schemeClr val="dk1"/>
              </a:buClr>
              <a:buSzPts val="3100"/>
              <a:buNone/>
            </a:pPr>
            <a:r>
              <a:t/>
            </a:r>
            <a:endParaRPr sz="3100"/>
          </a:p>
          <a:p>
            <a:pPr indent="-146050" lvl="0" marL="342900" rtl="0" algn="l">
              <a:spcBef>
                <a:spcPts val="620"/>
              </a:spcBef>
              <a:spcAft>
                <a:spcPts val="0"/>
              </a:spcAft>
              <a:buClr>
                <a:schemeClr val="dk1"/>
              </a:buClr>
              <a:buSzPts val="3100"/>
              <a:buNone/>
            </a:pPr>
            <a:r>
              <a:t/>
            </a:r>
            <a:endParaRPr sz="3100"/>
          </a:p>
        </p:txBody>
      </p:sp>
      <p:pic>
        <p:nvPicPr>
          <p:cNvPr descr="Estonia" id="618" name="Google Shape;618;p23"/>
          <p:cNvPicPr preferRelativeResize="0"/>
          <p:nvPr/>
        </p:nvPicPr>
        <p:blipFill rotWithShape="1">
          <a:blip r:embed="rId3">
            <a:alphaModFix/>
          </a:blip>
          <a:srcRect b="0" l="0" r="0" t="0"/>
          <a:stretch/>
        </p:blipFill>
        <p:spPr>
          <a:xfrm>
            <a:off x="4119579" y="803632"/>
            <a:ext cx="685800" cy="685800"/>
          </a:xfrm>
          <a:prstGeom prst="rect">
            <a:avLst/>
          </a:prstGeom>
          <a:noFill/>
          <a:ln>
            <a:noFill/>
          </a:ln>
        </p:spPr>
      </p:pic>
      <p:pic>
        <p:nvPicPr>
          <p:cNvPr descr="Canada" id="619" name="Google Shape;619;p23"/>
          <p:cNvPicPr preferRelativeResize="0"/>
          <p:nvPr/>
        </p:nvPicPr>
        <p:blipFill rotWithShape="1">
          <a:blip r:embed="rId4">
            <a:alphaModFix/>
          </a:blip>
          <a:srcRect b="0" l="0" r="0" t="0"/>
          <a:stretch/>
        </p:blipFill>
        <p:spPr>
          <a:xfrm>
            <a:off x="3325020" y="803510"/>
            <a:ext cx="685800" cy="685800"/>
          </a:xfrm>
          <a:prstGeom prst="rect">
            <a:avLst/>
          </a:prstGeom>
          <a:noFill/>
          <a:ln>
            <a:noFill/>
          </a:ln>
        </p:spPr>
      </p:pic>
      <p:pic>
        <p:nvPicPr>
          <p:cNvPr descr="United States" id="620" name="Google Shape;620;p23"/>
          <p:cNvPicPr preferRelativeResize="0"/>
          <p:nvPr/>
        </p:nvPicPr>
        <p:blipFill rotWithShape="1">
          <a:blip r:embed="rId5">
            <a:alphaModFix/>
          </a:blip>
          <a:srcRect b="0" l="0" r="0" t="0"/>
          <a:stretch/>
        </p:blipFill>
        <p:spPr>
          <a:xfrm>
            <a:off x="7179065" y="809137"/>
            <a:ext cx="685800" cy="685800"/>
          </a:xfrm>
          <a:prstGeom prst="rect">
            <a:avLst/>
          </a:prstGeom>
          <a:noFill/>
          <a:ln>
            <a:noFill/>
          </a:ln>
        </p:spPr>
      </p:pic>
      <p:pic>
        <p:nvPicPr>
          <p:cNvPr descr="C:\Users\iprpicdj\Downloads\no-wave-01.png" id="621" name="Google Shape;621;p23"/>
          <p:cNvPicPr preferRelativeResize="0"/>
          <p:nvPr/>
        </p:nvPicPr>
        <p:blipFill rotWithShape="1">
          <a:blip r:embed="rId6">
            <a:alphaModFix/>
          </a:blip>
          <a:srcRect b="0" l="0" r="0" t="0"/>
          <a:stretch/>
        </p:blipFill>
        <p:spPr>
          <a:xfrm>
            <a:off x="6463090" y="899395"/>
            <a:ext cx="661923" cy="589915"/>
          </a:xfrm>
          <a:prstGeom prst="rect">
            <a:avLst/>
          </a:prstGeom>
          <a:noFill/>
          <a:ln>
            <a:noFill/>
          </a:ln>
        </p:spPr>
      </p:pic>
      <p:pic>
        <p:nvPicPr>
          <p:cNvPr descr="France" id="622" name="Google Shape;622;p23"/>
          <p:cNvPicPr preferRelativeResize="0"/>
          <p:nvPr/>
        </p:nvPicPr>
        <p:blipFill rotWithShape="1">
          <a:blip r:embed="rId7">
            <a:alphaModFix/>
          </a:blip>
          <a:srcRect b="0" l="0" r="0" t="0"/>
          <a:stretch/>
        </p:blipFill>
        <p:spPr>
          <a:xfrm>
            <a:off x="4898355" y="803632"/>
            <a:ext cx="685800" cy="685800"/>
          </a:xfrm>
          <a:prstGeom prst="rect">
            <a:avLst/>
          </a:prstGeom>
          <a:noFill/>
          <a:ln>
            <a:noFill/>
          </a:ln>
        </p:spPr>
      </p:pic>
      <p:pic>
        <p:nvPicPr>
          <p:cNvPr id="623" name="Google Shape;623;p23"/>
          <p:cNvPicPr preferRelativeResize="0"/>
          <p:nvPr/>
        </p:nvPicPr>
        <p:blipFill rotWithShape="1">
          <a:blip r:embed="rId8">
            <a:alphaModFix/>
          </a:blip>
          <a:srcRect b="0" l="0" r="0" t="0"/>
          <a:stretch/>
        </p:blipFill>
        <p:spPr>
          <a:xfrm>
            <a:off x="5698356" y="870030"/>
            <a:ext cx="686150" cy="564015"/>
          </a:xfrm>
          <a:prstGeom prst="rect">
            <a:avLst/>
          </a:prstGeom>
          <a:noFill/>
          <a:ln>
            <a:noFill/>
          </a:ln>
        </p:spPr>
      </p:pic>
      <p:sp>
        <p:nvSpPr>
          <p:cNvPr id="624" name="Google Shape;624;p23"/>
          <p:cNvSpPr txBox="1"/>
          <p:nvPr/>
        </p:nvSpPr>
        <p:spPr>
          <a:xfrm>
            <a:off x="314703" y="1139987"/>
            <a:ext cx="12080875"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r-HR" sz="1800">
                <a:solidFill>
                  <a:schemeClr val="dk1"/>
                </a:solidFill>
                <a:latin typeface="Arial"/>
                <a:ea typeface="Arial"/>
                <a:cs typeface="Arial"/>
                <a:sym typeface="Arial"/>
              </a:rPr>
              <a:t>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Noto Sans Symbols"/>
              <a:buChar char="∙"/>
            </a:pPr>
            <a:r>
              <a:rPr lang="hr-HR" sz="3600">
                <a:solidFill>
                  <a:schemeClr val="dk1"/>
                </a:solidFill>
                <a:latin typeface="Calibri"/>
                <a:ea typeface="Calibri"/>
                <a:cs typeface="Calibri"/>
                <a:sym typeface="Calibri"/>
              </a:rPr>
              <a:t>While consensus has been reached on the removal of the native-speaker reference or construct; however, the exact term has not been confirmed.  Goal is to define proficiency in terms of a ‘speaker’ who demonstrates exceptional mastery of the language, without reference to ‘nativeness’.</a:t>
            </a:r>
            <a:endParaRPr sz="3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Noto Sans Symbols"/>
              <a:buChar char="∙"/>
            </a:pPr>
            <a:r>
              <a:rPr lang="hr-HR" sz="3600">
                <a:solidFill>
                  <a:schemeClr val="dk1"/>
                </a:solidFill>
                <a:latin typeface="Calibri"/>
                <a:ea typeface="Calibri"/>
                <a:cs typeface="Calibri"/>
                <a:sym typeface="Calibri"/>
              </a:rPr>
              <a:t>We aim to first review level 2 speaking descriptors across all skills, and potentially send that out for consultation, to expert reviewers (TBD and TBC).</a:t>
            </a:r>
            <a:endParaRPr sz="3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Noto Sans Symbols"/>
              <a:buChar char="∙"/>
            </a:pPr>
            <a:r>
              <a:rPr lang="hr-HR" sz="3600">
                <a:solidFill>
                  <a:schemeClr val="dk1"/>
                </a:solidFill>
                <a:latin typeface="Calibri"/>
                <a:ea typeface="Calibri"/>
                <a:cs typeface="Calibri"/>
                <a:sym typeface="Calibri"/>
              </a:rPr>
              <a:t>WG will begin with the base levels.</a:t>
            </a:r>
            <a:endParaRPr sz="3600">
              <a:solidFill>
                <a:schemeClr val="dk1"/>
              </a:solidFill>
              <a:latin typeface="Calibri"/>
              <a:ea typeface="Calibri"/>
              <a:cs typeface="Calibri"/>
              <a:sym typeface="Calibri"/>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4"/>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98989"/>
              </a:buClr>
              <a:buSzPts val="1200"/>
              <a:buFont typeface="Arial"/>
              <a:buNone/>
            </a:pPr>
            <a:fld id="{00000000-1234-1234-1234-123412341234}" type="slidenum">
              <a:rPr lang="hr-HR"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sp>
        <p:nvSpPr>
          <p:cNvPr id="631" name="Google Shape;631;p24"/>
          <p:cNvSpPr txBox="1"/>
          <p:nvPr>
            <p:ph idx="4294967295" type="title"/>
          </p:nvPr>
        </p:nvSpPr>
        <p:spPr>
          <a:xfrm>
            <a:off x="2988419" y="188640"/>
            <a:ext cx="7423223" cy="8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hr-HR" sz="3600">
                <a:solidFill>
                  <a:srgbClr val="C00000"/>
                </a:solidFill>
                <a:latin typeface="Calibri"/>
                <a:ea typeface="Calibri"/>
                <a:cs typeface="Calibri"/>
                <a:sym typeface="Calibri"/>
              </a:rPr>
              <a:t>BILC site </a:t>
            </a:r>
            <a:r>
              <a:rPr lang="hr-HR" sz="3600">
                <a:latin typeface="Calibri"/>
                <a:ea typeface="Calibri"/>
                <a:cs typeface="Calibri"/>
                <a:sym typeface="Calibri"/>
              </a:rPr>
              <a:t>– </a:t>
            </a:r>
            <a:r>
              <a:rPr lang="hr-HR" sz="3600" u="sng">
                <a:solidFill>
                  <a:schemeClr val="hlink"/>
                </a:solidFill>
                <a:latin typeface="Calibri"/>
                <a:ea typeface="Calibri"/>
                <a:cs typeface="Calibri"/>
                <a:sym typeface="Calibri"/>
                <a:hlinkClick r:id="rId3"/>
              </a:rPr>
              <a:t>www.natobilc.org</a:t>
            </a:r>
            <a:r>
              <a:rPr lang="hr-HR" sz="3600">
                <a:latin typeface="Calibri"/>
                <a:ea typeface="Calibri"/>
                <a:cs typeface="Calibri"/>
                <a:sym typeface="Calibri"/>
              </a:rPr>
              <a:t> </a:t>
            </a:r>
            <a:endParaRPr sz="3600">
              <a:latin typeface="Calibri"/>
              <a:ea typeface="Calibri"/>
              <a:cs typeface="Calibri"/>
              <a:sym typeface="Calibri"/>
            </a:endParaRPr>
          </a:p>
        </p:txBody>
      </p:sp>
      <p:pic>
        <p:nvPicPr>
          <p:cNvPr id="632" name="Google Shape;632;p24"/>
          <p:cNvPicPr preferRelativeResize="0"/>
          <p:nvPr>
            <p:ph idx="4294967295" type="body"/>
          </p:nvPr>
        </p:nvPicPr>
        <p:blipFill rotWithShape="1">
          <a:blip r:embed="rId4">
            <a:alphaModFix/>
          </a:blip>
          <a:srcRect b="0" l="0" r="0" t="0"/>
          <a:stretch/>
        </p:blipFill>
        <p:spPr>
          <a:xfrm>
            <a:off x="1044203" y="1124744"/>
            <a:ext cx="10440988" cy="54721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25"/>
          <p:cNvSpPr txBox="1"/>
          <p:nvPr>
            <p:ph idx="12" type="sldNum"/>
          </p:nvPr>
        </p:nvSpPr>
        <p:spPr>
          <a:xfrm>
            <a:off x="8899525" y="6356350"/>
            <a:ext cx="2835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pic>
        <p:nvPicPr>
          <p:cNvPr id="639" name="Google Shape;639;p25"/>
          <p:cNvPicPr preferRelativeResize="0"/>
          <p:nvPr/>
        </p:nvPicPr>
        <p:blipFill rotWithShape="1">
          <a:blip r:embed="rId3">
            <a:alphaModFix/>
          </a:blip>
          <a:srcRect b="0" l="0" r="0" t="0"/>
          <a:stretch/>
        </p:blipFill>
        <p:spPr>
          <a:xfrm>
            <a:off x="144463" y="0"/>
            <a:ext cx="12192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6"/>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400"/>
              <a:buFont typeface="Calibri"/>
              <a:buNone/>
            </a:pPr>
            <a:fld id="{00000000-1234-1234-1234-123412341234}" type="slidenum">
              <a:rPr b="0" i="0" lang="hr-HR" sz="1400" u="none" cap="none" strike="noStrike">
                <a:solidFill>
                  <a:srgbClr val="898989"/>
                </a:solidFill>
                <a:latin typeface="Calibri"/>
                <a:ea typeface="Calibri"/>
                <a:cs typeface="Calibri"/>
                <a:sym typeface="Calibri"/>
              </a:rPr>
              <a:t>‹#›</a:t>
            </a:fld>
            <a:endParaRPr b="0" i="0" sz="1400" u="none" cap="none" strike="noStrike">
              <a:solidFill>
                <a:srgbClr val="898989"/>
              </a:solidFill>
              <a:latin typeface="Calibri"/>
              <a:ea typeface="Calibri"/>
              <a:cs typeface="Calibri"/>
              <a:sym typeface="Calibri"/>
            </a:endParaRPr>
          </a:p>
        </p:txBody>
      </p:sp>
      <p:sp>
        <p:nvSpPr>
          <p:cNvPr id="645" name="Google Shape;645;p26"/>
          <p:cNvSpPr txBox="1"/>
          <p:nvPr>
            <p:ph idx="4294967295" type="title"/>
          </p:nvPr>
        </p:nvSpPr>
        <p:spPr>
          <a:xfrm>
            <a:off x="684163" y="116632"/>
            <a:ext cx="10868025" cy="13255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4000">
                <a:solidFill>
                  <a:srgbClr val="000000"/>
                </a:solidFill>
                <a:latin typeface="Calibri"/>
                <a:ea typeface="Calibri"/>
                <a:cs typeface="Calibri"/>
                <a:sym typeface="Calibri"/>
              </a:rPr>
              <a:t>Introduction to the 2024 </a:t>
            </a:r>
            <a:br>
              <a:rPr b="1" lang="hr-HR" sz="4000">
                <a:solidFill>
                  <a:srgbClr val="000000"/>
                </a:solidFill>
                <a:latin typeface="Calibri"/>
                <a:ea typeface="Calibri"/>
                <a:cs typeface="Calibri"/>
                <a:sym typeface="Calibri"/>
              </a:rPr>
            </a:br>
            <a:r>
              <a:rPr b="1" lang="hr-HR" sz="4000">
                <a:solidFill>
                  <a:srgbClr val="000000"/>
                </a:solidFill>
                <a:latin typeface="Calibri"/>
                <a:ea typeface="Calibri"/>
                <a:cs typeface="Calibri"/>
                <a:sym typeface="Calibri"/>
              </a:rPr>
              <a:t>STANAG 6001 Testing Workshop </a:t>
            </a:r>
            <a:endParaRPr b="1" sz="4000">
              <a:latin typeface="Calibri"/>
              <a:ea typeface="Calibri"/>
              <a:cs typeface="Calibri"/>
              <a:sym typeface="Calibri"/>
            </a:endParaRPr>
          </a:p>
        </p:txBody>
      </p:sp>
      <p:sp>
        <p:nvSpPr>
          <p:cNvPr id="646" name="Google Shape;646;p26"/>
          <p:cNvSpPr txBox="1"/>
          <p:nvPr>
            <p:ph idx="4294967295" type="body"/>
          </p:nvPr>
        </p:nvSpPr>
        <p:spPr>
          <a:xfrm>
            <a:off x="180107" y="1268760"/>
            <a:ext cx="11953328" cy="4808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2000"/>
              <a:buNone/>
            </a:pPr>
            <a:r>
              <a:rPr b="1" lang="hr-HR" sz="2000">
                <a:solidFill>
                  <a:srgbClr val="000000"/>
                </a:solidFill>
              </a:rPr>
              <a:t>Theme: Plug &amp; Play: Sustaining Validity Through Multinational Collaboration </a:t>
            </a:r>
            <a:endParaRPr b="1" sz="2000">
              <a:solidFill>
                <a:srgbClr val="000000"/>
              </a:solidFill>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Moderation of reading and listening items; rater norming for assessing speaking and writing </a:t>
            </a:r>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Integrating AI tools in test development and rating practices </a:t>
            </a:r>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Building professionalism in the testing cadre</a:t>
            </a:r>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Test development and administration in the digital age (testing writing, authenticity) </a:t>
            </a:r>
            <a:endParaRPr/>
          </a:p>
          <a:p>
            <a:pPr indent="0" lvl="0" marL="0" rtl="0" algn="l">
              <a:lnSpc>
                <a:spcPct val="90000"/>
              </a:lnSpc>
              <a:spcBef>
                <a:spcPts val="1000"/>
              </a:spcBef>
              <a:spcAft>
                <a:spcPts val="0"/>
              </a:spcAft>
              <a:buClr>
                <a:srgbClr val="000000"/>
              </a:buClr>
              <a:buSzPts val="2000"/>
              <a:buNone/>
            </a:pPr>
            <a:r>
              <a:rPr b="1" lang="hr-HR" sz="2000">
                <a:solidFill>
                  <a:srgbClr val="000000"/>
                </a:solidFill>
              </a:rPr>
              <a:t>Workshop Activities:  </a:t>
            </a:r>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Presentations</a:t>
            </a:r>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Parallel sessions </a:t>
            </a:r>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Workshops </a:t>
            </a:r>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Moderation and norming sessions</a:t>
            </a:r>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Posters </a:t>
            </a:r>
            <a:endParaRPr/>
          </a:p>
          <a:p>
            <a:pPr indent="-228600" lvl="0" marL="228600" rtl="0" algn="l">
              <a:lnSpc>
                <a:spcPct val="90000"/>
              </a:lnSpc>
              <a:spcBef>
                <a:spcPts val="1000"/>
              </a:spcBef>
              <a:spcAft>
                <a:spcPts val="0"/>
              </a:spcAft>
              <a:buClr>
                <a:srgbClr val="000000"/>
              </a:buClr>
              <a:buSzPts val="2000"/>
              <a:buFont typeface="Arial"/>
              <a:buChar char="•"/>
            </a:pPr>
            <a:r>
              <a:rPr lang="hr-HR" sz="2000">
                <a:solidFill>
                  <a:srgbClr val="000000"/>
                </a:solidFill>
              </a:rPr>
              <a:t>Sharing of findings from research and special projects </a:t>
            </a:r>
            <a:endParaRPr/>
          </a:p>
          <a:p>
            <a:pPr indent="0" lvl="0" marL="0" rtl="0" algn="ctr">
              <a:lnSpc>
                <a:spcPct val="90000"/>
              </a:lnSpc>
              <a:spcBef>
                <a:spcPts val="1000"/>
              </a:spcBef>
              <a:spcAft>
                <a:spcPts val="0"/>
              </a:spcAft>
              <a:buClr>
                <a:srgbClr val="FF0000"/>
              </a:buClr>
              <a:buSzPts val="2800"/>
              <a:buNone/>
            </a:pPr>
            <a:r>
              <a:rPr b="1" lang="hr-HR" sz="2800">
                <a:solidFill>
                  <a:srgbClr val="FF0000"/>
                </a:solidFill>
              </a:rPr>
              <a:t>Workshop Goals: Norming; Sharing; Planning Course Updates, New Projects &amp; New Directions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27"/>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
        <p:nvSpPr>
          <p:cNvPr id="652" name="Google Shape;652;p27"/>
          <p:cNvSpPr txBox="1"/>
          <p:nvPr>
            <p:ph idx="4294967295" type="title"/>
          </p:nvPr>
        </p:nvSpPr>
        <p:spPr>
          <a:xfrm>
            <a:off x="540147" y="116632"/>
            <a:ext cx="10868025" cy="13255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hr-HR"/>
              <a:t>Updates &amp; New Directions</a:t>
            </a:r>
            <a:endParaRPr/>
          </a:p>
        </p:txBody>
      </p:sp>
      <p:grpSp>
        <p:nvGrpSpPr>
          <p:cNvPr id="653" name="Google Shape;653;p27"/>
          <p:cNvGrpSpPr/>
          <p:nvPr/>
        </p:nvGrpSpPr>
        <p:grpSpPr>
          <a:xfrm>
            <a:off x="-1170563" y="388427"/>
            <a:ext cx="12619492" cy="7423640"/>
            <a:chOff x="-6232063" y="-954067"/>
            <a:chExt cx="12619492" cy="7423640"/>
          </a:xfrm>
        </p:grpSpPr>
        <p:sp>
          <p:nvSpPr>
            <p:cNvPr id="654" name="Google Shape;654;p27"/>
            <p:cNvSpPr/>
            <p:nvPr/>
          </p:nvSpPr>
          <p:spPr>
            <a:xfrm>
              <a:off x="-6232063" y="-954067"/>
              <a:ext cx="7423640" cy="7423640"/>
            </a:xfrm>
            <a:prstGeom prst="blockArc">
              <a:avLst>
                <a:gd fmla="val 18900000" name="adj1"/>
                <a:gd fmla="val 2700000" name="adj2"/>
                <a:gd fmla="val 291" name="adj3"/>
              </a:avLst>
            </a:pr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a:off x="386912" y="250734"/>
              <a:ext cx="5997764" cy="501249"/>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txBox="1"/>
            <p:nvPr/>
          </p:nvSpPr>
          <p:spPr>
            <a:xfrm>
              <a:off x="386912" y="250734"/>
              <a:ext cx="5997764" cy="501249"/>
            </a:xfrm>
            <a:prstGeom prst="rect">
              <a:avLst/>
            </a:prstGeom>
            <a:noFill/>
            <a:ln>
              <a:noFill/>
            </a:ln>
          </p:spPr>
          <p:txBody>
            <a:bodyPr anchorCtr="0" anchor="ctr" bIns="50800" lIns="397850" spcFirstLastPara="1" rIns="50800" wrap="square" tIns="50800">
              <a:no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lt1"/>
                </a:solidFill>
                <a:latin typeface="Arial"/>
                <a:ea typeface="Arial"/>
                <a:cs typeface="Arial"/>
                <a:sym typeface="Arial"/>
              </a:endParaRPr>
            </a:p>
            <a:p>
              <a:pPr indent="0" lvl="0" marL="0" marR="0" rtl="0" algn="l">
                <a:lnSpc>
                  <a:spcPct val="90000"/>
                </a:lnSpc>
                <a:spcBef>
                  <a:spcPts val="700"/>
                </a:spcBef>
                <a:spcAft>
                  <a:spcPts val="0"/>
                </a:spcAft>
                <a:buClr>
                  <a:schemeClr val="lt1"/>
                </a:buClr>
                <a:buSzPts val="1800"/>
                <a:buFont typeface="Arial"/>
                <a:buNone/>
              </a:pPr>
              <a:r>
                <a:rPr lang="hr-HR" sz="1800">
                  <a:solidFill>
                    <a:schemeClr val="lt1"/>
                  </a:solidFill>
                  <a:latin typeface="Arial"/>
                  <a:ea typeface="Arial"/>
                  <a:cs typeface="Arial"/>
                  <a:sym typeface="Arial"/>
                </a:rPr>
                <a:t>BILC Website, Testing Resources page</a:t>
              </a:r>
              <a:br>
                <a:rPr lang="hr-HR" sz="2000">
                  <a:solidFill>
                    <a:schemeClr val="lt1"/>
                  </a:solidFill>
                  <a:latin typeface="Arial"/>
                  <a:ea typeface="Arial"/>
                  <a:cs typeface="Arial"/>
                  <a:sym typeface="Arial"/>
                </a:rPr>
              </a:br>
              <a:r>
                <a:rPr lang="hr-HR" sz="2000">
                  <a:solidFill>
                    <a:schemeClr val="lt1"/>
                  </a:solidFill>
                  <a:latin typeface="Arial"/>
                  <a:ea typeface="Arial"/>
                  <a:cs typeface="Arial"/>
                  <a:sym typeface="Arial"/>
                </a:rPr>
                <a:t> </a:t>
              </a:r>
              <a:endParaRPr/>
            </a:p>
          </p:txBody>
        </p:sp>
        <p:sp>
          <p:nvSpPr>
            <p:cNvPr id="657" name="Google Shape;657;p27"/>
            <p:cNvSpPr/>
            <p:nvPr/>
          </p:nvSpPr>
          <p:spPr>
            <a:xfrm>
              <a:off x="73632" y="188078"/>
              <a:ext cx="626561" cy="626561"/>
            </a:xfrm>
            <a:prstGeom prst="ellipse">
              <a:avLst/>
            </a:prstGeom>
            <a:blipFill rotWithShape="1">
              <a:blip r:embed="rId3">
                <a:alphaModFix/>
              </a:blip>
              <a:stretch>
                <a:fillRect b="0" l="-1999" r="-1998"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p:nvPr/>
          </p:nvSpPr>
          <p:spPr>
            <a:xfrm>
              <a:off x="840838" y="979754"/>
              <a:ext cx="5543838" cy="54784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txBox="1"/>
            <p:nvPr/>
          </p:nvSpPr>
          <p:spPr>
            <a:xfrm>
              <a:off x="840838" y="979754"/>
              <a:ext cx="5543838" cy="547840"/>
            </a:xfrm>
            <a:prstGeom prst="rect">
              <a:avLst/>
            </a:prstGeom>
            <a:noFill/>
            <a:ln>
              <a:noFill/>
            </a:ln>
          </p:spPr>
          <p:txBody>
            <a:bodyPr anchorCtr="0" anchor="ctr" bIns="50800" lIns="397850" spcFirstLastPara="1" rIns="50800" wrap="square" tIns="50800">
              <a:no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lt1"/>
                </a:solidFill>
                <a:latin typeface="Arial"/>
                <a:ea typeface="Arial"/>
                <a:cs typeface="Arial"/>
                <a:sym typeface="Arial"/>
              </a:endParaRPr>
            </a:p>
            <a:p>
              <a:pPr indent="0" lvl="0" marL="0" marR="0" rtl="0" algn="l">
                <a:lnSpc>
                  <a:spcPct val="90000"/>
                </a:lnSpc>
                <a:spcBef>
                  <a:spcPts val="700"/>
                </a:spcBef>
                <a:spcAft>
                  <a:spcPts val="0"/>
                </a:spcAft>
                <a:buClr>
                  <a:schemeClr val="lt1"/>
                </a:buClr>
                <a:buSzPts val="1800"/>
                <a:buFont typeface="Arial"/>
                <a:buNone/>
              </a:pPr>
              <a:r>
                <a:rPr lang="hr-HR" sz="1800">
                  <a:solidFill>
                    <a:schemeClr val="lt1"/>
                  </a:solidFill>
                  <a:latin typeface="Arial"/>
                  <a:ea typeface="Arial"/>
                  <a:cs typeface="Arial"/>
                  <a:sym typeface="Arial"/>
                </a:rPr>
                <a:t>Neoclassical Test Theory, IRT &amp; Anchor Items</a:t>
              </a:r>
              <a:br>
                <a:rPr lang="hr-HR" sz="2000">
                  <a:solidFill>
                    <a:schemeClr val="lt1"/>
                  </a:solidFill>
                  <a:latin typeface="Arial"/>
                  <a:ea typeface="Arial"/>
                  <a:cs typeface="Arial"/>
                  <a:sym typeface="Arial"/>
                </a:rPr>
              </a:br>
              <a:endParaRPr sz="2000">
                <a:solidFill>
                  <a:schemeClr val="lt1"/>
                </a:solidFill>
                <a:latin typeface="Arial"/>
                <a:ea typeface="Arial"/>
                <a:cs typeface="Arial"/>
                <a:sym typeface="Arial"/>
              </a:endParaRPr>
            </a:p>
          </p:txBody>
        </p:sp>
        <p:sp>
          <p:nvSpPr>
            <p:cNvPr id="660" name="Google Shape;660;p27"/>
            <p:cNvSpPr/>
            <p:nvPr/>
          </p:nvSpPr>
          <p:spPr>
            <a:xfrm>
              <a:off x="527558" y="940393"/>
              <a:ext cx="626561" cy="626561"/>
            </a:xfrm>
            <a:prstGeom prst="ellipse">
              <a:avLst/>
            </a:prstGeom>
            <a:blipFill rotWithShape="1">
              <a:blip r:embed="rId4">
                <a:alphaModFix/>
              </a:blip>
              <a:stretch>
                <a:fillRect b="0" l="-38996" r="-38996"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7"/>
            <p:cNvSpPr/>
            <p:nvPr/>
          </p:nvSpPr>
          <p:spPr>
            <a:xfrm>
              <a:off x="1092341" y="1647929"/>
              <a:ext cx="5295088" cy="617032"/>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txBox="1"/>
            <p:nvPr/>
          </p:nvSpPr>
          <p:spPr>
            <a:xfrm>
              <a:off x="1092341" y="1647929"/>
              <a:ext cx="5295088" cy="617032"/>
            </a:xfrm>
            <a:prstGeom prst="rect">
              <a:avLst/>
            </a:prstGeom>
            <a:noFill/>
            <a:ln>
              <a:noFill/>
            </a:ln>
          </p:spPr>
          <p:txBody>
            <a:bodyPr anchorCtr="0" anchor="ctr" bIns="50800" lIns="397850" spcFirstLastPara="1" rIns="50800" wrap="square" tIns="50800">
              <a:no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lt1"/>
                </a:solidFill>
                <a:latin typeface="Arial"/>
                <a:ea typeface="Arial"/>
                <a:cs typeface="Arial"/>
                <a:sym typeface="Arial"/>
              </a:endParaRPr>
            </a:p>
            <a:p>
              <a:pPr indent="0" lvl="0" marL="0" marR="0" rtl="0" algn="l">
                <a:lnSpc>
                  <a:spcPct val="90000"/>
                </a:lnSpc>
                <a:spcBef>
                  <a:spcPts val="700"/>
                </a:spcBef>
                <a:spcAft>
                  <a:spcPts val="0"/>
                </a:spcAft>
                <a:buClr>
                  <a:schemeClr val="lt1"/>
                </a:buClr>
                <a:buSzPts val="1800"/>
                <a:buFont typeface="Arial"/>
                <a:buNone/>
              </a:pPr>
              <a:r>
                <a:rPr lang="hr-HR" sz="1800">
                  <a:solidFill>
                    <a:schemeClr val="lt1"/>
                  </a:solidFill>
                  <a:latin typeface="Arial"/>
                  <a:ea typeface="Arial"/>
                  <a:cs typeface="Arial"/>
                  <a:sym typeface="Arial"/>
                </a:rPr>
                <a:t>Jamovi, open-source statistical program </a:t>
              </a:r>
              <a:br>
                <a:rPr lang="hr-HR" sz="1800">
                  <a:solidFill>
                    <a:schemeClr val="lt1"/>
                  </a:solidFill>
                  <a:latin typeface="Arial"/>
                  <a:ea typeface="Arial"/>
                  <a:cs typeface="Arial"/>
                  <a:sym typeface="Arial"/>
                </a:rPr>
              </a:br>
              <a:r>
                <a:rPr lang="hr-HR" sz="2000">
                  <a:solidFill>
                    <a:schemeClr val="lt1"/>
                  </a:solidFill>
                  <a:latin typeface="Arial"/>
                  <a:ea typeface="Arial"/>
                  <a:cs typeface="Arial"/>
                  <a:sym typeface="Arial"/>
                </a:rPr>
                <a:t>	</a:t>
              </a:r>
              <a:endParaRPr/>
            </a:p>
          </p:txBody>
        </p:sp>
        <p:sp>
          <p:nvSpPr>
            <p:cNvPr id="663" name="Google Shape;663;p27"/>
            <p:cNvSpPr/>
            <p:nvPr/>
          </p:nvSpPr>
          <p:spPr>
            <a:xfrm>
              <a:off x="776307" y="1692157"/>
              <a:ext cx="626561" cy="626561"/>
            </a:xfrm>
            <a:prstGeom prst="ellipse">
              <a:avLst/>
            </a:prstGeom>
            <a:blipFill rotWithShape="1">
              <a:blip r:embed="rId5">
                <a:alphaModFix/>
              </a:blip>
              <a:stretch>
                <a:fillRect b="0" l="-24998" r="-24998"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1169011" y="2507128"/>
              <a:ext cx="5215665" cy="501249"/>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txBox="1"/>
            <p:nvPr/>
          </p:nvSpPr>
          <p:spPr>
            <a:xfrm>
              <a:off x="1169011" y="2507128"/>
              <a:ext cx="5215665" cy="501249"/>
            </a:xfrm>
            <a:prstGeom prst="rect">
              <a:avLst/>
            </a:prstGeom>
            <a:noFill/>
            <a:ln>
              <a:noFill/>
            </a:ln>
          </p:spPr>
          <p:txBody>
            <a:bodyPr anchorCtr="0" anchor="ctr" bIns="50800" lIns="397850" spcFirstLastPara="1" rIns="50800" wrap="square" tIns="50800">
              <a:no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lt1"/>
                </a:solidFill>
                <a:latin typeface="Arial"/>
                <a:ea typeface="Arial"/>
                <a:cs typeface="Arial"/>
                <a:sym typeface="Arial"/>
              </a:endParaRPr>
            </a:p>
            <a:p>
              <a:pPr indent="0" lvl="0" marL="0" marR="0" rtl="0" algn="l">
                <a:lnSpc>
                  <a:spcPct val="90000"/>
                </a:lnSpc>
                <a:spcBef>
                  <a:spcPts val="700"/>
                </a:spcBef>
                <a:spcAft>
                  <a:spcPts val="0"/>
                </a:spcAft>
                <a:buClr>
                  <a:schemeClr val="lt1"/>
                </a:buClr>
                <a:buSzPts val="1800"/>
                <a:buFont typeface="Arial"/>
                <a:buNone/>
              </a:pPr>
              <a:r>
                <a:rPr lang="hr-HR" sz="1800">
                  <a:solidFill>
                    <a:schemeClr val="lt1"/>
                  </a:solidFill>
                  <a:latin typeface="Arial"/>
                  <a:ea typeface="Arial"/>
                  <a:cs typeface="Arial"/>
                  <a:sym typeface="Arial"/>
                </a:rPr>
                <a:t>ChatGPT for test development &amp; rating practices</a:t>
              </a:r>
              <a:br>
                <a:rPr lang="hr-HR" sz="2000">
                  <a:solidFill>
                    <a:schemeClr val="lt1"/>
                  </a:solidFill>
                  <a:latin typeface="Arial"/>
                  <a:ea typeface="Arial"/>
                  <a:cs typeface="Arial"/>
                  <a:sym typeface="Arial"/>
                </a:rPr>
              </a:br>
              <a:endParaRPr sz="2000">
                <a:solidFill>
                  <a:schemeClr val="lt1"/>
                </a:solidFill>
                <a:latin typeface="Arial"/>
                <a:ea typeface="Arial"/>
                <a:cs typeface="Arial"/>
                <a:sym typeface="Arial"/>
              </a:endParaRPr>
            </a:p>
          </p:txBody>
        </p:sp>
        <p:sp>
          <p:nvSpPr>
            <p:cNvPr id="666" name="Google Shape;666;p27"/>
            <p:cNvSpPr/>
            <p:nvPr/>
          </p:nvSpPr>
          <p:spPr>
            <a:xfrm>
              <a:off x="855730" y="2444472"/>
              <a:ext cx="626561" cy="626561"/>
            </a:xfrm>
            <a:prstGeom prst="ellipse">
              <a:avLst/>
            </a:prstGeom>
            <a:blipFill rotWithShape="1">
              <a:blip r:embed="rId6">
                <a:alphaModFix/>
              </a:blip>
              <a:stretch>
                <a:fillRect b="0" l="-45998" r="-45998"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a:off x="1089588" y="3259443"/>
              <a:ext cx="5295088" cy="501249"/>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txBox="1"/>
            <p:nvPr/>
          </p:nvSpPr>
          <p:spPr>
            <a:xfrm>
              <a:off x="1089588" y="3259443"/>
              <a:ext cx="5295088" cy="501249"/>
            </a:xfrm>
            <a:prstGeom prst="rect">
              <a:avLst/>
            </a:prstGeom>
            <a:noFill/>
            <a:ln>
              <a:noFill/>
            </a:ln>
          </p:spPr>
          <p:txBody>
            <a:bodyPr anchorCtr="0" anchor="ctr" bIns="50800" lIns="397850" spcFirstLastPara="1" rIns="50800" wrap="square" tIns="50800">
              <a:no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lt1"/>
                </a:solidFill>
                <a:latin typeface="Arial"/>
                <a:ea typeface="Arial"/>
                <a:cs typeface="Arial"/>
                <a:sym typeface="Arial"/>
              </a:endParaRPr>
            </a:p>
            <a:p>
              <a:pPr indent="0" lvl="0" marL="0" marR="0" rtl="0" algn="l">
                <a:lnSpc>
                  <a:spcPct val="90000"/>
                </a:lnSpc>
                <a:spcBef>
                  <a:spcPts val="700"/>
                </a:spcBef>
                <a:spcAft>
                  <a:spcPts val="0"/>
                </a:spcAft>
                <a:buClr>
                  <a:schemeClr val="lt1"/>
                </a:buClr>
                <a:buSzPts val="1800"/>
                <a:buFont typeface="Arial"/>
                <a:buNone/>
              </a:pPr>
              <a:r>
                <a:rPr lang="hr-HR" sz="1800">
                  <a:solidFill>
                    <a:schemeClr val="lt1"/>
                  </a:solidFill>
                  <a:latin typeface="Arial"/>
                  <a:ea typeface="Arial"/>
                  <a:cs typeface="Arial"/>
                  <a:sym typeface="Arial"/>
                </a:rPr>
                <a:t>Testing writing in the digital age</a:t>
              </a:r>
              <a:br>
                <a:rPr lang="hr-HR" sz="2000">
                  <a:solidFill>
                    <a:schemeClr val="lt1"/>
                  </a:solidFill>
                  <a:latin typeface="Arial"/>
                  <a:ea typeface="Arial"/>
                  <a:cs typeface="Arial"/>
                  <a:sym typeface="Arial"/>
                </a:rPr>
              </a:br>
              <a:endParaRPr sz="2000">
                <a:solidFill>
                  <a:schemeClr val="lt1"/>
                </a:solidFill>
                <a:latin typeface="Arial"/>
                <a:ea typeface="Arial"/>
                <a:cs typeface="Arial"/>
                <a:sym typeface="Arial"/>
              </a:endParaRPr>
            </a:p>
          </p:txBody>
        </p:sp>
        <p:sp>
          <p:nvSpPr>
            <p:cNvPr id="669" name="Google Shape;669;p27"/>
            <p:cNvSpPr/>
            <p:nvPr/>
          </p:nvSpPr>
          <p:spPr>
            <a:xfrm>
              <a:off x="776307" y="3196787"/>
              <a:ext cx="626561" cy="626561"/>
            </a:xfrm>
            <a:prstGeom prst="ellipse">
              <a:avLst/>
            </a:prstGeom>
            <a:blipFill rotWithShape="1">
              <a:blip r:embed="rId7">
                <a:alphaModFix/>
              </a:blip>
              <a:stretch>
                <a:fillRect b="0" l="-24998" r="-24998"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a:off x="840838" y="4011206"/>
              <a:ext cx="5543838" cy="501249"/>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txBox="1"/>
            <p:nvPr/>
          </p:nvSpPr>
          <p:spPr>
            <a:xfrm>
              <a:off x="840838" y="4011206"/>
              <a:ext cx="5543838" cy="501249"/>
            </a:xfrm>
            <a:prstGeom prst="rect">
              <a:avLst/>
            </a:prstGeom>
            <a:noFill/>
            <a:ln>
              <a:noFill/>
            </a:ln>
          </p:spPr>
          <p:txBody>
            <a:bodyPr anchorCtr="0" anchor="ctr" bIns="50800" lIns="397850" spcFirstLastPara="1" rIns="50800" wrap="square" tIns="50800">
              <a:no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lt1"/>
                </a:solidFill>
                <a:latin typeface="Arial"/>
                <a:ea typeface="Arial"/>
                <a:cs typeface="Arial"/>
                <a:sym typeface="Arial"/>
              </a:endParaRPr>
            </a:p>
            <a:p>
              <a:pPr indent="0" lvl="0" marL="0" marR="0" rtl="0" algn="l">
                <a:lnSpc>
                  <a:spcPct val="90000"/>
                </a:lnSpc>
                <a:spcBef>
                  <a:spcPts val="700"/>
                </a:spcBef>
                <a:spcAft>
                  <a:spcPts val="0"/>
                </a:spcAft>
                <a:buClr>
                  <a:schemeClr val="lt1"/>
                </a:buClr>
                <a:buSzPts val="1800"/>
                <a:buFont typeface="Arial"/>
                <a:buNone/>
              </a:pPr>
              <a:r>
                <a:rPr lang="hr-HR" sz="1800">
                  <a:solidFill>
                    <a:schemeClr val="lt1"/>
                  </a:solidFill>
                  <a:latin typeface="Arial"/>
                  <a:ea typeface="Arial"/>
                  <a:cs typeface="Arial"/>
                  <a:sym typeface="Arial"/>
                </a:rPr>
                <a:t>More sharing of national practices</a:t>
              </a:r>
              <a:br>
                <a:rPr lang="hr-HR" sz="1800">
                  <a:solidFill>
                    <a:schemeClr val="lt1"/>
                  </a:solidFill>
                  <a:latin typeface="Arial"/>
                  <a:ea typeface="Arial"/>
                  <a:cs typeface="Arial"/>
                  <a:sym typeface="Arial"/>
                </a:rPr>
              </a:br>
              <a:endParaRPr sz="1800">
                <a:solidFill>
                  <a:schemeClr val="lt1"/>
                </a:solidFill>
                <a:latin typeface="Arial"/>
                <a:ea typeface="Arial"/>
                <a:cs typeface="Arial"/>
                <a:sym typeface="Arial"/>
              </a:endParaRPr>
            </a:p>
          </p:txBody>
        </p:sp>
        <p:sp>
          <p:nvSpPr>
            <p:cNvPr id="672" name="Google Shape;672;p27"/>
            <p:cNvSpPr/>
            <p:nvPr/>
          </p:nvSpPr>
          <p:spPr>
            <a:xfrm>
              <a:off x="527558" y="3948550"/>
              <a:ext cx="626561" cy="626561"/>
            </a:xfrm>
            <a:prstGeom prst="ellipse">
              <a:avLst/>
            </a:prstGeom>
            <a:blipFill rotWithShape="1">
              <a:blip r:embed="rId8">
                <a:alphaModFix/>
              </a:blip>
              <a:stretch>
                <a:fillRect b="0" l="-31998" r="-31997"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7"/>
            <p:cNvSpPr/>
            <p:nvPr/>
          </p:nvSpPr>
          <p:spPr>
            <a:xfrm>
              <a:off x="386912" y="4763521"/>
              <a:ext cx="5997764" cy="501249"/>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txBox="1"/>
            <p:nvPr/>
          </p:nvSpPr>
          <p:spPr>
            <a:xfrm>
              <a:off x="386912" y="4763521"/>
              <a:ext cx="5997764" cy="501249"/>
            </a:xfrm>
            <a:prstGeom prst="rect">
              <a:avLst/>
            </a:prstGeom>
            <a:noFill/>
            <a:ln>
              <a:noFill/>
            </a:ln>
          </p:spPr>
          <p:txBody>
            <a:bodyPr anchorCtr="0" anchor="ctr" bIns="45700" lIns="397850" spcFirstLastPara="1" rIns="45700" wrap="square" tIns="45700">
              <a:noAutofit/>
            </a:bodyPr>
            <a:lstStyle/>
            <a:p>
              <a:pPr indent="0" lvl="0" marL="0" marR="0" rtl="0" algn="l">
                <a:lnSpc>
                  <a:spcPct val="90000"/>
                </a:lnSpc>
                <a:spcBef>
                  <a:spcPts val="0"/>
                </a:spcBef>
                <a:spcAft>
                  <a:spcPts val="0"/>
                </a:spcAft>
                <a:buClr>
                  <a:schemeClr val="lt1"/>
                </a:buClr>
                <a:buSzPts val="1800"/>
                <a:buFont typeface="Arial"/>
                <a:buNone/>
              </a:pPr>
              <a:r>
                <a:rPr lang="hr-HR" sz="1800">
                  <a:solidFill>
                    <a:schemeClr val="lt1"/>
                  </a:solidFill>
                  <a:latin typeface="Arial"/>
                  <a:ea typeface="Arial"/>
                  <a:cs typeface="Arial"/>
                  <a:sym typeface="Arial"/>
                </a:rPr>
                <a:t>BILC Policy Recommendation on generative AI </a:t>
              </a:r>
              <a:endParaRPr/>
            </a:p>
          </p:txBody>
        </p:sp>
        <p:sp>
          <p:nvSpPr>
            <p:cNvPr id="675" name="Google Shape;675;p27"/>
            <p:cNvSpPr/>
            <p:nvPr/>
          </p:nvSpPr>
          <p:spPr>
            <a:xfrm>
              <a:off x="73632" y="4700865"/>
              <a:ext cx="626561" cy="626561"/>
            </a:xfrm>
            <a:prstGeom prst="ellipse">
              <a:avLst/>
            </a:prstGeom>
            <a:blipFill rotWithShape="1">
              <a:blip r:embed="rId9">
                <a:alphaModFix/>
              </a:blip>
              <a:stretch>
                <a:fillRect b="0" l="-38996" r="-38996"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27"/>
          <p:cNvSpPr/>
          <p:nvPr/>
        </p:nvSpPr>
        <p:spPr>
          <a:xfrm>
            <a:off x="1155146" y="2322247"/>
            <a:ext cx="3894237" cy="3556000"/>
          </a:xfrm>
          <a:prstGeom prst="ellipse">
            <a:avLst/>
          </a:prstGeom>
          <a:gradFill>
            <a:gsLst>
              <a:gs pos="0">
                <a:srgbClr val="284971"/>
              </a:gs>
              <a:gs pos="50000">
                <a:srgbClr val="3B6AA4"/>
              </a:gs>
              <a:gs pos="100000">
                <a:srgbClr val="4680C5"/>
              </a:gs>
            </a:gsLst>
            <a:path path="circle">
              <a:fillToRect b="50%" l="50%" r="50%" t="50%"/>
            </a:path>
            <a:tileRect/>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hr-HR" sz="2400">
                <a:solidFill>
                  <a:schemeClr val="lt1"/>
                </a:solidFill>
                <a:latin typeface="Arial"/>
                <a:ea typeface="Arial"/>
                <a:cs typeface="Arial"/>
                <a:sym typeface="Arial"/>
              </a:rPr>
              <a:t>How is the BILC testing community keeping up with the times?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28"/>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
        <p:nvSpPr>
          <p:cNvPr id="682" name="Google Shape;682;p28"/>
          <p:cNvSpPr txBox="1"/>
          <p:nvPr>
            <p:ph idx="4294967295" type="title"/>
          </p:nvPr>
        </p:nvSpPr>
        <p:spPr>
          <a:xfrm>
            <a:off x="0" y="365125"/>
            <a:ext cx="10868025" cy="13255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hr-HR"/>
              <a:t>Continuous Improvement</a:t>
            </a:r>
            <a:endParaRPr/>
          </a:p>
        </p:txBody>
      </p:sp>
      <p:sp>
        <p:nvSpPr>
          <p:cNvPr id="683" name="Google Shape;683;p28"/>
          <p:cNvSpPr txBox="1"/>
          <p:nvPr/>
        </p:nvSpPr>
        <p:spPr>
          <a:xfrm>
            <a:off x="735092" y="3605047"/>
            <a:ext cx="5565696" cy="1991801"/>
          </a:xfrm>
          <a:prstGeom prst="rect">
            <a:avLst/>
          </a:prstGeom>
          <a:noFill/>
          <a:ln>
            <a:noFill/>
          </a:ln>
        </p:spPr>
        <p:txBody>
          <a:bodyPr anchorCtr="0" anchor="t" bIns="54400" lIns="108825" spcFirstLastPara="1" rIns="108825" wrap="square" tIns="54400">
            <a:noAutofit/>
          </a:bodyPr>
          <a:lstStyle/>
          <a:p>
            <a:pPr indent="0" lvl="0" marL="0" marR="0" rtl="0" algn="l">
              <a:spcBef>
                <a:spcPts val="0"/>
              </a:spcBef>
              <a:spcAft>
                <a:spcPts val="0"/>
              </a:spcAft>
              <a:buClr>
                <a:schemeClr val="dk1"/>
              </a:buClr>
              <a:buSzPts val="2800"/>
              <a:buFont typeface="Arial"/>
              <a:buNone/>
            </a:pPr>
            <a:r>
              <a:rPr b="1" lang="hr-HR" sz="2800">
                <a:solidFill>
                  <a:schemeClr val="dk1"/>
                </a:solidFill>
                <a:latin typeface="Calibri"/>
                <a:ea typeface="Calibri"/>
                <a:cs typeface="Calibri"/>
                <a:sym typeface="Calibri"/>
              </a:rPr>
              <a:t>    NATO-approved testing courses:                     </a:t>
            </a:r>
            <a:endParaRPr/>
          </a:p>
          <a:p>
            <a:pPr indent="-408061" lvl="0" marL="408061" marR="0" rtl="0" algn="l">
              <a:spcBef>
                <a:spcPts val="400"/>
              </a:spcBef>
              <a:spcAft>
                <a:spcPts val="0"/>
              </a:spcAft>
              <a:buClr>
                <a:schemeClr val="dk1"/>
              </a:buClr>
              <a:buSzPts val="2000"/>
              <a:buFont typeface="Arial"/>
              <a:buChar char="•"/>
            </a:pPr>
            <a:r>
              <a:rPr lang="hr-HR" sz="2000">
                <a:solidFill>
                  <a:schemeClr val="dk1"/>
                </a:solidFill>
                <a:latin typeface="Calibri"/>
                <a:ea typeface="Calibri"/>
                <a:cs typeface="Calibri"/>
                <a:sym typeface="Calibri"/>
              </a:rPr>
              <a:t>Language Testing Seminar (LTS)</a:t>
            </a:r>
            <a:endParaRPr/>
          </a:p>
          <a:p>
            <a:pPr indent="-408061" lvl="0" marL="408061" marR="0" rtl="0" algn="l">
              <a:spcBef>
                <a:spcPts val="400"/>
              </a:spcBef>
              <a:spcAft>
                <a:spcPts val="0"/>
              </a:spcAft>
              <a:buClr>
                <a:schemeClr val="dk1"/>
              </a:buClr>
              <a:buSzPts val="2000"/>
              <a:buFont typeface="Arial"/>
              <a:buChar char="•"/>
            </a:pPr>
            <a:r>
              <a:rPr lang="hr-HR" sz="2000">
                <a:solidFill>
                  <a:schemeClr val="dk1"/>
                </a:solidFill>
                <a:latin typeface="Calibri"/>
                <a:ea typeface="Calibri"/>
                <a:cs typeface="Calibri"/>
                <a:sym typeface="Calibri"/>
              </a:rPr>
              <a:t>Advanced Language Testing Seminar (ALTS) </a:t>
            </a:r>
            <a:br>
              <a:rPr lang="hr-HR"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0" lvl="0" marL="0" marR="0" rtl="0" algn="l">
              <a:spcBef>
                <a:spcPts val="4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spcBef>
                <a:spcPts val="660"/>
              </a:spcBef>
              <a:spcAft>
                <a:spcPts val="0"/>
              </a:spcAft>
              <a:buClr>
                <a:schemeClr val="dk1"/>
              </a:buClr>
              <a:buSzPts val="3299"/>
              <a:buFont typeface="Arial"/>
              <a:buNone/>
            </a:pPr>
            <a:r>
              <a:t/>
            </a:r>
            <a:endParaRPr sz="3299">
              <a:solidFill>
                <a:schemeClr val="dk1"/>
              </a:solidFill>
              <a:latin typeface="Calibri"/>
              <a:ea typeface="Calibri"/>
              <a:cs typeface="Calibri"/>
              <a:sym typeface="Calibri"/>
            </a:endParaRPr>
          </a:p>
        </p:txBody>
      </p:sp>
      <p:grpSp>
        <p:nvGrpSpPr>
          <p:cNvPr id="684" name="Google Shape;684;p28"/>
          <p:cNvGrpSpPr/>
          <p:nvPr/>
        </p:nvGrpSpPr>
        <p:grpSpPr>
          <a:xfrm>
            <a:off x="6992423" y="1674160"/>
            <a:ext cx="4041812" cy="3642912"/>
            <a:chOff x="937260" y="-95571"/>
            <a:chExt cx="4041812" cy="3642912"/>
          </a:xfrm>
        </p:grpSpPr>
        <p:sp>
          <p:nvSpPr>
            <p:cNvPr id="685" name="Google Shape;685;p28"/>
            <p:cNvSpPr/>
            <p:nvPr/>
          </p:nvSpPr>
          <p:spPr>
            <a:xfrm>
              <a:off x="2095792" y="-95571"/>
              <a:ext cx="1734921" cy="1652489"/>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8"/>
            <p:cNvSpPr txBox="1"/>
            <p:nvPr/>
          </p:nvSpPr>
          <p:spPr>
            <a:xfrm>
              <a:off x="2349865" y="146430"/>
              <a:ext cx="1226775" cy="116848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lang="hr-HR" sz="1600">
                  <a:solidFill>
                    <a:schemeClr val="lt1"/>
                  </a:solidFill>
                  <a:latin typeface="Arial"/>
                  <a:ea typeface="Arial"/>
                  <a:cs typeface="Arial"/>
                  <a:sym typeface="Arial"/>
                </a:rPr>
                <a:t>Feedback from participants and facilitators</a:t>
              </a:r>
              <a:endParaRPr/>
            </a:p>
          </p:txBody>
        </p:sp>
        <p:sp>
          <p:nvSpPr>
            <p:cNvPr id="687" name="Google Shape;687;p28"/>
            <p:cNvSpPr/>
            <p:nvPr/>
          </p:nvSpPr>
          <p:spPr>
            <a:xfrm rot="3600000">
              <a:off x="3368987" y="1430602"/>
              <a:ext cx="288890" cy="506015"/>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8"/>
            <p:cNvSpPr txBox="1"/>
            <p:nvPr/>
          </p:nvSpPr>
          <p:spPr>
            <a:xfrm rot="3600000">
              <a:off x="3390654" y="1494277"/>
              <a:ext cx="202223" cy="30360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Arial"/>
                <a:buNone/>
              </a:pPr>
              <a:r>
                <a:t/>
              </a:r>
              <a:endParaRPr sz="2100">
                <a:solidFill>
                  <a:schemeClr val="lt1"/>
                </a:solidFill>
                <a:latin typeface="Arial"/>
                <a:ea typeface="Arial"/>
                <a:cs typeface="Arial"/>
                <a:sym typeface="Arial"/>
              </a:endParaRPr>
            </a:p>
          </p:txBody>
        </p:sp>
        <p:sp>
          <p:nvSpPr>
            <p:cNvPr id="689" name="Google Shape;689;p28"/>
            <p:cNvSpPr/>
            <p:nvPr/>
          </p:nvSpPr>
          <p:spPr>
            <a:xfrm>
              <a:off x="3200072" y="1815689"/>
              <a:ext cx="1779000" cy="173165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8"/>
            <p:cNvSpPr txBox="1"/>
            <p:nvPr/>
          </p:nvSpPr>
          <p:spPr>
            <a:xfrm>
              <a:off x="3460601" y="2069284"/>
              <a:ext cx="1257942" cy="122446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lang="hr-HR" sz="1600">
                  <a:solidFill>
                    <a:schemeClr val="lt1"/>
                  </a:solidFill>
                  <a:latin typeface="Arial"/>
                  <a:ea typeface="Arial"/>
                  <a:cs typeface="Arial"/>
                  <a:sym typeface="Arial"/>
                </a:rPr>
                <a:t>Findings from annual STANAG 6001 testing workshops</a:t>
              </a:r>
              <a:endParaRPr/>
            </a:p>
          </p:txBody>
        </p:sp>
        <p:sp>
          <p:nvSpPr>
            <p:cNvPr id="691" name="Google Shape;691;p28"/>
            <p:cNvSpPr/>
            <p:nvPr/>
          </p:nvSpPr>
          <p:spPr>
            <a:xfrm rot="10800000">
              <a:off x="2852473" y="2428507"/>
              <a:ext cx="245636" cy="506015"/>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8"/>
            <p:cNvSpPr txBox="1"/>
            <p:nvPr/>
          </p:nvSpPr>
          <p:spPr>
            <a:xfrm>
              <a:off x="2926164" y="2529710"/>
              <a:ext cx="171945" cy="30360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Arial"/>
                <a:buNone/>
              </a:pPr>
              <a:r>
                <a:t/>
              </a:r>
              <a:endParaRPr sz="2100">
                <a:solidFill>
                  <a:schemeClr val="lt1"/>
                </a:solidFill>
                <a:latin typeface="Arial"/>
                <a:ea typeface="Arial"/>
                <a:cs typeface="Arial"/>
                <a:sym typeface="Arial"/>
              </a:endParaRPr>
            </a:p>
          </p:txBody>
        </p:sp>
        <p:sp>
          <p:nvSpPr>
            <p:cNvPr id="693" name="Google Shape;693;p28"/>
            <p:cNvSpPr/>
            <p:nvPr/>
          </p:nvSpPr>
          <p:spPr>
            <a:xfrm>
              <a:off x="937260" y="1822413"/>
              <a:ext cx="1799346" cy="1718203"/>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8"/>
            <p:cNvSpPr txBox="1"/>
            <p:nvPr/>
          </p:nvSpPr>
          <p:spPr>
            <a:xfrm>
              <a:off x="1200768" y="2074038"/>
              <a:ext cx="1272330" cy="121495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lang="hr-HR" sz="1600">
                  <a:solidFill>
                    <a:schemeClr val="lt1"/>
                  </a:solidFill>
                  <a:latin typeface="Arial"/>
                  <a:ea typeface="Arial"/>
                  <a:cs typeface="Arial"/>
                  <a:sym typeface="Arial"/>
                </a:rPr>
                <a:t>Trends in the field, based on professional conferences, associations, SIGs, webinars</a:t>
              </a:r>
              <a:endParaRPr/>
            </a:p>
          </p:txBody>
        </p:sp>
        <p:sp>
          <p:nvSpPr>
            <p:cNvPr id="695" name="Google Shape;695;p28"/>
            <p:cNvSpPr/>
            <p:nvPr/>
          </p:nvSpPr>
          <p:spPr>
            <a:xfrm rot="-3600000">
              <a:off x="2258969" y="1446030"/>
              <a:ext cx="290395" cy="506015"/>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8"/>
            <p:cNvSpPr txBox="1"/>
            <p:nvPr/>
          </p:nvSpPr>
          <p:spPr>
            <a:xfrm rot="-3600000">
              <a:off x="2280749" y="1584956"/>
              <a:ext cx="203277" cy="30360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100"/>
                <a:buFont typeface="Arial"/>
                <a:buNone/>
              </a:pPr>
              <a:r>
                <a:t/>
              </a:r>
              <a:endParaRPr sz="2100">
                <a:solidFill>
                  <a:schemeClr val="lt1"/>
                </a:solidFill>
                <a:latin typeface="Arial"/>
                <a:ea typeface="Arial"/>
                <a:cs typeface="Arial"/>
                <a:sym typeface="Arial"/>
              </a:endParaRPr>
            </a:p>
          </p:txBody>
        </p:sp>
      </p:grpSp>
      <p:pic>
        <p:nvPicPr>
          <p:cNvPr id="697" name="Google Shape;697;p28"/>
          <p:cNvPicPr preferRelativeResize="0"/>
          <p:nvPr/>
        </p:nvPicPr>
        <p:blipFill rotWithShape="1">
          <a:blip r:embed="rId3">
            <a:alphaModFix/>
          </a:blip>
          <a:srcRect b="0" l="0" r="0" t="0"/>
          <a:stretch/>
        </p:blipFill>
        <p:spPr>
          <a:xfrm>
            <a:off x="1155146" y="2109954"/>
            <a:ext cx="1587440" cy="11430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29"/>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latin typeface="Arial"/>
              <a:ea typeface="Arial"/>
              <a:cs typeface="Arial"/>
              <a:sym typeface="Arial"/>
            </a:endParaRPr>
          </a:p>
        </p:txBody>
      </p:sp>
      <p:sp>
        <p:nvSpPr>
          <p:cNvPr id="704" name="Google Shape;704;p29"/>
          <p:cNvSpPr txBox="1"/>
          <p:nvPr>
            <p:ph idx="1" type="body"/>
          </p:nvPr>
        </p:nvSpPr>
        <p:spPr>
          <a:xfrm>
            <a:off x="744538" y="1600200"/>
            <a:ext cx="11707812"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lang="hr-HR"/>
              <a:t>Contacts:</a:t>
            </a:r>
            <a:endParaRPr/>
          </a:p>
          <a:p>
            <a:pPr indent="-342900" lvl="0" marL="342900" rtl="0" algn="l">
              <a:spcBef>
                <a:spcPts val="640"/>
              </a:spcBef>
              <a:spcAft>
                <a:spcPts val="0"/>
              </a:spcAft>
              <a:buClr>
                <a:schemeClr val="dk1"/>
              </a:buClr>
              <a:buSzPts val="3200"/>
              <a:buChar char="•"/>
            </a:pPr>
            <a:r>
              <a:rPr lang="hr-HR"/>
              <a:t>BILC site </a:t>
            </a:r>
            <a:r>
              <a:rPr lang="hr-HR" u="sng">
                <a:solidFill>
                  <a:schemeClr val="hlink"/>
                </a:solidFill>
                <a:hlinkClick r:id="rId3"/>
              </a:rPr>
              <a:t>https://natobilc.org</a:t>
            </a:r>
            <a:r>
              <a:rPr lang="hr-HR"/>
              <a:t> </a:t>
            </a:r>
            <a:endParaRPr/>
          </a:p>
          <a:p>
            <a:pPr indent="-342900" lvl="0" marL="342900" rtl="0" algn="l">
              <a:spcBef>
                <a:spcPts val="640"/>
              </a:spcBef>
              <a:spcAft>
                <a:spcPts val="0"/>
              </a:spcAft>
              <a:buClr>
                <a:schemeClr val="dk1"/>
              </a:buClr>
              <a:buSzPts val="3200"/>
              <a:buChar char="•"/>
            </a:pPr>
            <a:r>
              <a:rPr lang="hr-HR"/>
              <a:t>Email : </a:t>
            </a:r>
            <a:r>
              <a:rPr lang="hr-HR" u="sng">
                <a:solidFill>
                  <a:schemeClr val="hlink"/>
                </a:solidFill>
                <a:hlinkClick r:id="rId4"/>
              </a:rPr>
              <a:t>irena.prpic.djuric@morh.hr</a:t>
            </a:r>
            <a:endParaRPr/>
          </a:p>
          <a:p>
            <a:pPr indent="0" lvl="0" marL="0" rtl="0" algn="l">
              <a:spcBef>
                <a:spcPts val="640"/>
              </a:spcBef>
              <a:spcAft>
                <a:spcPts val="0"/>
              </a:spcAft>
              <a:buClr>
                <a:schemeClr val="dk1"/>
              </a:buClr>
              <a:buSzPts val="3200"/>
              <a:buFont typeface="Arial"/>
              <a:buNone/>
            </a:pPr>
            <a:r>
              <a:rPr lang="hr-HR"/>
              <a:t>                 </a:t>
            </a:r>
            <a:r>
              <a:rPr lang="hr-HR" u="sng">
                <a:solidFill>
                  <a:schemeClr val="hlink"/>
                </a:solidFill>
                <a:hlinkClick r:id="rId5"/>
              </a:rPr>
              <a:t>BILCteam.hrv@gmail.com</a:t>
            </a:r>
            <a:r>
              <a:rPr lang="hr-HR"/>
              <a:t> </a:t>
            </a:r>
            <a:endParaRPr/>
          </a:p>
          <a:p>
            <a:pPr indent="0" lvl="0" marL="0" rtl="0" algn="l">
              <a:spcBef>
                <a:spcPts val="640"/>
              </a:spcBef>
              <a:spcAft>
                <a:spcPts val="0"/>
              </a:spcAft>
              <a:buClr>
                <a:schemeClr val="dk1"/>
              </a:buClr>
              <a:buSzPts val="3200"/>
              <a:buFont typeface="Arial"/>
              <a:buNone/>
            </a:pPr>
            <a:r>
              <a:t/>
            </a:r>
            <a:endParaRPr>
              <a:latin typeface="Arial"/>
              <a:ea typeface="Arial"/>
              <a:cs typeface="Arial"/>
              <a:sym typeface="Arial"/>
            </a:endParaRPr>
          </a:p>
          <a:p>
            <a:pPr indent="0" lvl="0" marL="0" rtl="0" algn="l">
              <a:spcBef>
                <a:spcPts val="640"/>
              </a:spcBef>
              <a:spcAft>
                <a:spcPts val="0"/>
              </a:spcAft>
              <a:buClr>
                <a:schemeClr val="dk1"/>
              </a:buClr>
              <a:buSzPts val="3200"/>
              <a:buFont typeface="Arial"/>
              <a:buNone/>
            </a:pPr>
            <a:r>
              <a:t/>
            </a:r>
            <a:endParaRPr>
              <a:latin typeface="Arial"/>
              <a:ea typeface="Arial"/>
              <a:cs typeface="Arial"/>
              <a:sym typeface="Arial"/>
            </a:endParaRPr>
          </a:p>
          <a:p>
            <a:pPr indent="0" lvl="0" marL="0" rtl="0" algn="l">
              <a:spcBef>
                <a:spcPts val="640"/>
              </a:spcBef>
              <a:spcAft>
                <a:spcPts val="0"/>
              </a:spcAft>
              <a:buClr>
                <a:schemeClr val="dk1"/>
              </a:buClr>
              <a:buSzPts val="3200"/>
              <a:buFont typeface="Arial"/>
              <a:buNone/>
            </a:pPr>
            <a:r>
              <a:rPr lang="hr-HR">
                <a:latin typeface="Arial"/>
                <a:ea typeface="Arial"/>
                <a:cs typeface="Arial"/>
                <a:sym typeface="Arial"/>
              </a:rPr>
              <a:t> </a:t>
            </a:r>
            <a:endParaRPr>
              <a:latin typeface="Arial"/>
              <a:ea typeface="Arial"/>
              <a:cs typeface="Arial"/>
              <a:sym typeface="Arial"/>
            </a:endParaRPr>
          </a:p>
          <a:p>
            <a:pPr indent="0" lvl="0" marL="0" rtl="0" algn="l">
              <a:spcBef>
                <a:spcPts val="640"/>
              </a:spcBef>
              <a:spcAft>
                <a:spcPts val="0"/>
              </a:spcAft>
              <a:buClr>
                <a:schemeClr val="dk1"/>
              </a:buClr>
              <a:buSzPts val="3200"/>
              <a:buFont typeface="Arial"/>
              <a:buNone/>
            </a:pPr>
            <a:r>
              <a:rPr lang="hr-HR"/>
              <a:t>	     </a:t>
            </a:r>
            <a:endParaRPr/>
          </a:p>
        </p:txBody>
      </p:sp>
      <p:sp>
        <p:nvSpPr>
          <p:cNvPr id="705" name="Google Shape;705;p29"/>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98989"/>
              </a:buClr>
              <a:buSzPts val="1200"/>
              <a:buFont typeface="Arial"/>
              <a:buNone/>
            </a:pPr>
            <a:fld id="{00000000-1234-1234-1234-123412341234}" type="slidenum">
              <a:rPr lang="hr-HR"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
          <p:cNvSpPr/>
          <p:nvPr/>
        </p:nvSpPr>
        <p:spPr>
          <a:xfrm>
            <a:off x="10186273" y="76200"/>
            <a:ext cx="2310289" cy="14478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341" name="Google Shape;341;p3"/>
          <p:cNvSpPr/>
          <p:nvPr/>
        </p:nvSpPr>
        <p:spPr>
          <a:xfrm>
            <a:off x="0" y="5410200"/>
            <a:ext cx="1662708" cy="14478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342" name="Google Shape;342;p3"/>
          <p:cNvSpPr/>
          <p:nvPr/>
        </p:nvSpPr>
        <p:spPr>
          <a:xfrm>
            <a:off x="3264158" y="504825"/>
            <a:ext cx="6195774" cy="914400"/>
          </a:xfrm>
          <a:prstGeom prst="flowChartProcess">
            <a:avLst/>
          </a:prstGeom>
          <a:solidFill>
            <a:schemeClr val="accent1">
              <a:alpha val="89803"/>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2800">
                <a:solidFill>
                  <a:srgbClr val="000000"/>
                </a:solidFill>
                <a:latin typeface="Arial"/>
                <a:ea typeface="Arial"/>
                <a:cs typeface="Arial"/>
                <a:sym typeface="Arial"/>
              </a:rPr>
              <a:t>BILC Steering Committee</a:t>
            </a:r>
            <a:endParaRPr/>
          </a:p>
        </p:txBody>
      </p:sp>
      <p:sp>
        <p:nvSpPr>
          <p:cNvPr id="343" name="Google Shape;343;p3"/>
          <p:cNvSpPr/>
          <p:nvPr/>
        </p:nvSpPr>
        <p:spPr>
          <a:xfrm>
            <a:off x="4235529" y="1905000"/>
            <a:ext cx="4270534" cy="762000"/>
          </a:xfrm>
          <a:prstGeom prst="flowChartProcess">
            <a:avLst/>
          </a:prstGeom>
          <a:solidFill>
            <a:schemeClr val="accent1">
              <a:alpha val="54901"/>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2000">
                <a:solidFill>
                  <a:srgbClr val="000000"/>
                </a:solidFill>
                <a:latin typeface="Arial"/>
                <a:ea typeface="Arial"/>
                <a:cs typeface="Arial"/>
                <a:sym typeface="Arial"/>
              </a:rPr>
              <a:t>Chair</a:t>
            </a:r>
            <a:endParaRPr/>
          </a:p>
          <a:p>
            <a:pPr indent="0" lvl="0" marL="0" marR="0" rtl="0" algn="ctr">
              <a:spcBef>
                <a:spcPts val="0"/>
              </a:spcBef>
              <a:spcAft>
                <a:spcPts val="0"/>
              </a:spcAft>
              <a:buNone/>
            </a:pPr>
            <a:r>
              <a:rPr b="1" lang="hr-HR" sz="1800">
                <a:solidFill>
                  <a:srgbClr val="000000"/>
                </a:solidFill>
                <a:latin typeface="Arial"/>
                <a:ea typeface="Arial"/>
                <a:cs typeface="Arial"/>
                <a:sym typeface="Arial"/>
              </a:rPr>
              <a:t>Irena Prpić Đurić</a:t>
            </a:r>
            <a:endParaRPr b="1" sz="1800">
              <a:solidFill>
                <a:srgbClr val="000000"/>
              </a:solidFill>
              <a:latin typeface="Arial"/>
              <a:ea typeface="Arial"/>
              <a:cs typeface="Arial"/>
              <a:sym typeface="Arial"/>
            </a:endParaRPr>
          </a:p>
        </p:txBody>
      </p:sp>
      <p:sp>
        <p:nvSpPr>
          <p:cNvPr id="344" name="Google Shape;344;p3"/>
          <p:cNvSpPr/>
          <p:nvPr/>
        </p:nvSpPr>
        <p:spPr>
          <a:xfrm>
            <a:off x="8191024" y="2819400"/>
            <a:ext cx="3780473" cy="685800"/>
          </a:xfrm>
          <a:prstGeom prst="flowChartProcess">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1800">
                <a:solidFill>
                  <a:srgbClr val="000000"/>
                </a:solidFill>
                <a:latin typeface="Arial"/>
                <a:ea typeface="Arial"/>
                <a:cs typeface="Arial"/>
                <a:sym typeface="Arial"/>
              </a:rPr>
              <a:t>Senior Advisor</a:t>
            </a:r>
            <a:endParaRPr/>
          </a:p>
          <a:p>
            <a:pPr indent="0" lvl="0" marL="0" marR="0" rtl="0" algn="ctr">
              <a:spcBef>
                <a:spcPts val="0"/>
              </a:spcBef>
              <a:spcAft>
                <a:spcPts val="0"/>
              </a:spcAft>
              <a:buNone/>
            </a:pPr>
            <a:r>
              <a:rPr b="1" lang="hr-HR" sz="1800">
                <a:solidFill>
                  <a:srgbClr val="000000"/>
                </a:solidFill>
                <a:latin typeface="Arial"/>
                <a:ea typeface="Arial"/>
                <a:cs typeface="Arial"/>
                <a:sym typeface="Arial"/>
              </a:rPr>
              <a:t>Dr. Ray Clifford</a:t>
            </a:r>
            <a:endParaRPr/>
          </a:p>
        </p:txBody>
      </p:sp>
      <p:sp>
        <p:nvSpPr>
          <p:cNvPr id="345" name="Google Shape;345;p3"/>
          <p:cNvSpPr/>
          <p:nvPr/>
        </p:nvSpPr>
        <p:spPr>
          <a:xfrm>
            <a:off x="2467808" y="3962403"/>
            <a:ext cx="3780473" cy="906463"/>
          </a:xfrm>
          <a:prstGeom prst="flowChartProcess">
            <a:avLst/>
          </a:prstGeom>
          <a:solidFill>
            <a:schemeClr val="accent1">
              <a:alpha val="54901"/>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00"/>
              </a:solidFill>
              <a:latin typeface="Arial"/>
              <a:ea typeface="Arial"/>
              <a:cs typeface="Arial"/>
              <a:sym typeface="Arial"/>
            </a:endParaRPr>
          </a:p>
          <a:p>
            <a:pPr indent="0" lvl="0" marL="0" marR="0" rtl="0" algn="ctr">
              <a:spcBef>
                <a:spcPts val="0"/>
              </a:spcBef>
              <a:spcAft>
                <a:spcPts val="0"/>
              </a:spcAft>
              <a:buNone/>
            </a:pPr>
            <a:r>
              <a:rPr b="1" lang="hr-HR" sz="1800">
                <a:solidFill>
                  <a:srgbClr val="000000"/>
                </a:solidFill>
                <a:latin typeface="Arial"/>
                <a:ea typeface="Arial"/>
                <a:cs typeface="Arial"/>
                <a:sym typeface="Arial"/>
              </a:rPr>
              <a:t>Secretaries</a:t>
            </a:r>
            <a:endParaRPr b="1" sz="1800">
              <a:solidFill>
                <a:srgbClr val="000000"/>
              </a:solidFill>
              <a:latin typeface="Arial"/>
              <a:ea typeface="Arial"/>
              <a:cs typeface="Arial"/>
              <a:sym typeface="Arial"/>
            </a:endParaRPr>
          </a:p>
          <a:p>
            <a:pPr indent="0" lvl="0" marL="0" marR="0" rtl="0" algn="ctr">
              <a:spcBef>
                <a:spcPts val="0"/>
              </a:spcBef>
              <a:spcAft>
                <a:spcPts val="0"/>
              </a:spcAft>
              <a:buNone/>
            </a:pPr>
            <a:r>
              <a:rPr b="1" lang="hr-HR" sz="1600">
                <a:solidFill>
                  <a:srgbClr val="000000"/>
                </a:solidFill>
                <a:latin typeface="Arial"/>
                <a:ea typeface="Arial"/>
                <a:cs typeface="Arial"/>
                <a:sym typeface="Arial"/>
              </a:rPr>
              <a:t>Suzana Horvat</a:t>
            </a:r>
            <a:endParaRPr/>
          </a:p>
          <a:p>
            <a:pPr indent="0" lvl="0" marL="0" marR="0" rtl="0" algn="ctr">
              <a:spcBef>
                <a:spcPts val="0"/>
              </a:spcBef>
              <a:spcAft>
                <a:spcPts val="0"/>
              </a:spcAft>
              <a:buNone/>
            </a:pPr>
            <a:r>
              <a:rPr b="1" lang="hr-HR" sz="1600">
                <a:solidFill>
                  <a:srgbClr val="000000"/>
                </a:solidFill>
                <a:latin typeface="Arial"/>
                <a:ea typeface="Arial"/>
                <a:cs typeface="Arial"/>
                <a:sym typeface="Arial"/>
              </a:rPr>
              <a:t>Borjana Soldo</a:t>
            </a:r>
            <a:endParaRPr b="1" sz="1600">
              <a:solidFill>
                <a:srgbClr val="000000"/>
              </a:solidFill>
              <a:latin typeface="Arial"/>
              <a:ea typeface="Arial"/>
              <a:cs typeface="Arial"/>
              <a:sym typeface="Arial"/>
            </a:endParaRPr>
          </a:p>
          <a:p>
            <a:pPr indent="0" lvl="0" marL="0" marR="0" rtl="0" algn="ctr">
              <a:spcBef>
                <a:spcPts val="0"/>
              </a:spcBef>
              <a:spcAft>
                <a:spcPts val="0"/>
              </a:spcAft>
              <a:buNone/>
            </a:pPr>
            <a:r>
              <a:t/>
            </a:r>
            <a:endParaRPr b="1" sz="1800">
              <a:solidFill>
                <a:srgbClr val="000000"/>
              </a:solidFill>
              <a:latin typeface="Arial"/>
              <a:ea typeface="Arial"/>
              <a:cs typeface="Arial"/>
              <a:sym typeface="Arial"/>
            </a:endParaRPr>
          </a:p>
        </p:txBody>
      </p:sp>
      <p:sp>
        <p:nvSpPr>
          <p:cNvPr id="346" name="Google Shape;346;p3"/>
          <p:cNvSpPr/>
          <p:nvPr/>
        </p:nvSpPr>
        <p:spPr>
          <a:xfrm>
            <a:off x="9575885" y="5865813"/>
            <a:ext cx="2905363" cy="685800"/>
          </a:xfrm>
          <a:prstGeom prst="flowChartProcess">
            <a:avLst/>
          </a:prstGeom>
          <a:solidFill>
            <a:schemeClr val="accent1">
              <a:alpha val="24705"/>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1600">
                <a:solidFill>
                  <a:srgbClr val="000000"/>
                </a:solidFill>
                <a:latin typeface="Arial"/>
                <a:ea typeface="Arial"/>
                <a:cs typeface="Arial"/>
                <a:sym typeface="Arial"/>
              </a:rPr>
              <a:t>Jana Vasilj-Begovic</a:t>
            </a:r>
            <a:endParaRPr/>
          </a:p>
        </p:txBody>
      </p:sp>
      <p:sp>
        <p:nvSpPr>
          <p:cNvPr id="347" name="Google Shape;347;p3"/>
          <p:cNvSpPr/>
          <p:nvPr/>
        </p:nvSpPr>
        <p:spPr>
          <a:xfrm>
            <a:off x="280035" y="5865813"/>
            <a:ext cx="2852857" cy="685800"/>
          </a:xfrm>
          <a:prstGeom prst="flowChartProcess">
            <a:avLst/>
          </a:prstGeom>
          <a:solidFill>
            <a:schemeClr val="accent1">
              <a:alpha val="24705"/>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1600">
                <a:solidFill>
                  <a:srgbClr val="000000"/>
                </a:solidFill>
                <a:latin typeface="Arial"/>
                <a:ea typeface="Arial"/>
                <a:cs typeface="Arial"/>
                <a:sym typeface="Arial"/>
              </a:rPr>
              <a:t>Dr. Edelmira Nickels</a:t>
            </a:r>
            <a:endParaRPr b="1" sz="1600">
              <a:solidFill>
                <a:srgbClr val="000000"/>
              </a:solidFill>
              <a:latin typeface="Arial"/>
              <a:ea typeface="Arial"/>
              <a:cs typeface="Arial"/>
              <a:sym typeface="Arial"/>
            </a:endParaRPr>
          </a:p>
        </p:txBody>
      </p:sp>
      <p:sp>
        <p:nvSpPr>
          <p:cNvPr id="348" name="Google Shape;348;p3"/>
          <p:cNvSpPr txBox="1"/>
          <p:nvPr/>
        </p:nvSpPr>
        <p:spPr>
          <a:xfrm>
            <a:off x="4690586" y="5081589"/>
            <a:ext cx="3570446" cy="369332"/>
          </a:xfrm>
          <a:prstGeom prst="rect">
            <a:avLst/>
          </a:prstGeom>
          <a:solidFill>
            <a:srgbClr val="C5D8F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800"/>
              <a:buFont typeface="Arial"/>
              <a:buNone/>
            </a:pPr>
            <a:r>
              <a:rPr b="1" lang="hr-HR" sz="1800">
                <a:solidFill>
                  <a:srgbClr val="000000"/>
                </a:solidFill>
                <a:latin typeface="Arial"/>
                <a:ea typeface="Arial"/>
                <a:cs typeface="Arial"/>
                <a:sym typeface="Arial"/>
              </a:rPr>
              <a:t>Associate Secretaries</a:t>
            </a:r>
            <a:endParaRPr/>
          </a:p>
        </p:txBody>
      </p:sp>
      <p:cxnSp>
        <p:nvCxnSpPr>
          <p:cNvPr id="349" name="Google Shape;349;p3"/>
          <p:cNvCxnSpPr>
            <a:stCxn id="342" idx="2"/>
            <a:endCxn id="343" idx="0"/>
          </p:cNvCxnSpPr>
          <p:nvPr/>
        </p:nvCxnSpPr>
        <p:spPr>
          <a:xfrm>
            <a:off x="6362045" y="1419225"/>
            <a:ext cx="8700" cy="485700"/>
          </a:xfrm>
          <a:prstGeom prst="straightConnector1">
            <a:avLst/>
          </a:prstGeom>
          <a:noFill/>
          <a:ln cap="flat" cmpd="sng" w="25400">
            <a:solidFill>
              <a:srgbClr val="4A7DBA"/>
            </a:solidFill>
            <a:prstDash val="solid"/>
            <a:round/>
            <a:headEnd len="sm" w="sm" type="none"/>
            <a:tailEnd len="sm" w="sm" type="none"/>
          </a:ln>
        </p:spPr>
      </p:cxnSp>
      <p:cxnSp>
        <p:nvCxnSpPr>
          <p:cNvPr id="350" name="Google Shape;350;p3"/>
          <p:cNvCxnSpPr>
            <a:stCxn id="344" idx="1"/>
          </p:cNvCxnSpPr>
          <p:nvPr/>
        </p:nvCxnSpPr>
        <p:spPr>
          <a:xfrm rot="10800000">
            <a:off x="6370924" y="3162300"/>
            <a:ext cx="1820100" cy="0"/>
          </a:xfrm>
          <a:prstGeom prst="straightConnector1">
            <a:avLst/>
          </a:prstGeom>
          <a:noFill/>
          <a:ln cap="flat" cmpd="sng" w="25400">
            <a:solidFill>
              <a:srgbClr val="4A7DBA"/>
            </a:solidFill>
            <a:prstDash val="solid"/>
            <a:round/>
            <a:headEnd len="sm" w="sm" type="none"/>
            <a:tailEnd len="sm" w="sm" type="none"/>
          </a:ln>
        </p:spPr>
      </p:cxnSp>
      <p:sp>
        <p:nvSpPr>
          <p:cNvPr id="351" name="Google Shape;351;p3"/>
          <p:cNvSpPr txBox="1"/>
          <p:nvPr/>
        </p:nvSpPr>
        <p:spPr>
          <a:xfrm>
            <a:off x="148768" y="1663700"/>
            <a:ext cx="415677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r-HR" sz="1800">
                <a:solidFill>
                  <a:srgbClr val="000000"/>
                </a:solidFill>
                <a:latin typeface="Arial"/>
                <a:ea typeface="Arial"/>
                <a:cs typeface="Arial"/>
                <a:sym typeface="Arial"/>
              </a:rPr>
              <a:t>GBR	(1966-1981)</a:t>
            </a:r>
            <a:endParaRPr/>
          </a:p>
          <a:p>
            <a:pPr indent="0" lvl="0" marL="0" marR="0" rtl="0" algn="l">
              <a:spcBef>
                <a:spcPts val="0"/>
              </a:spcBef>
              <a:spcAft>
                <a:spcPts val="0"/>
              </a:spcAft>
              <a:buNone/>
            </a:pPr>
            <a:r>
              <a:rPr lang="hr-HR" sz="1800">
                <a:solidFill>
                  <a:srgbClr val="000000"/>
                </a:solidFill>
                <a:latin typeface="Arial"/>
                <a:ea typeface="Arial"/>
                <a:cs typeface="Arial"/>
                <a:sym typeface="Arial"/>
              </a:rPr>
              <a:t>DEU	(1982-1996)</a:t>
            </a:r>
            <a:endParaRPr/>
          </a:p>
          <a:p>
            <a:pPr indent="0" lvl="0" marL="0" marR="0" rtl="0" algn="l">
              <a:spcBef>
                <a:spcPts val="0"/>
              </a:spcBef>
              <a:spcAft>
                <a:spcPts val="0"/>
              </a:spcAft>
              <a:buNone/>
            </a:pPr>
            <a:r>
              <a:rPr lang="hr-HR" sz="1800">
                <a:solidFill>
                  <a:srgbClr val="000000"/>
                </a:solidFill>
                <a:latin typeface="Arial"/>
                <a:ea typeface="Arial"/>
                <a:cs typeface="Arial"/>
                <a:sym typeface="Arial"/>
              </a:rPr>
              <a:t>USA	(1997-2008)</a:t>
            </a:r>
            <a:endParaRPr/>
          </a:p>
          <a:p>
            <a:pPr indent="0" lvl="0" marL="0" marR="0" rtl="0" algn="l">
              <a:spcBef>
                <a:spcPts val="0"/>
              </a:spcBef>
              <a:spcAft>
                <a:spcPts val="0"/>
              </a:spcAft>
              <a:buNone/>
            </a:pPr>
            <a:r>
              <a:rPr lang="hr-HR" sz="1800">
                <a:solidFill>
                  <a:srgbClr val="000000"/>
                </a:solidFill>
                <a:latin typeface="Arial"/>
                <a:ea typeface="Arial"/>
                <a:cs typeface="Arial"/>
                <a:sym typeface="Arial"/>
              </a:rPr>
              <a:t>CAN	(2008-2014)</a:t>
            </a:r>
            <a:endParaRPr/>
          </a:p>
          <a:p>
            <a:pPr indent="0" lvl="0" marL="0" marR="0" rtl="0" algn="l">
              <a:spcBef>
                <a:spcPts val="0"/>
              </a:spcBef>
              <a:spcAft>
                <a:spcPts val="0"/>
              </a:spcAft>
              <a:buNone/>
            </a:pPr>
            <a:r>
              <a:rPr lang="hr-HR" sz="1800">
                <a:solidFill>
                  <a:srgbClr val="000000"/>
                </a:solidFill>
                <a:latin typeface="Arial"/>
                <a:ea typeface="Arial"/>
                <a:cs typeface="Arial"/>
                <a:sym typeface="Arial"/>
              </a:rPr>
              <a:t>USA	(2014-2016)</a:t>
            </a:r>
            <a:endParaRPr/>
          </a:p>
          <a:p>
            <a:pPr indent="0" lvl="0" marL="0" marR="0" rtl="0" algn="l">
              <a:spcBef>
                <a:spcPts val="0"/>
              </a:spcBef>
              <a:spcAft>
                <a:spcPts val="0"/>
              </a:spcAft>
              <a:buNone/>
            </a:pPr>
            <a:r>
              <a:rPr lang="hr-HR" sz="1800">
                <a:solidFill>
                  <a:srgbClr val="000000"/>
                </a:solidFill>
                <a:latin typeface="Arial"/>
                <a:ea typeface="Arial"/>
                <a:cs typeface="Arial"/>
                <a:sym typeface="Arial"/>
              </a:rPr>
              <a:t>BGR	(2016-2019)</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hr-HR" sz="1800">
                <a:solidFill>
                  <a:srgbClr val="000000"/>
                </a:solidFill>
                <a:latin typeface="Arial"/>
                <a:ea typeface="Arial"/>
                <a:cs typeface="Arial"/>
                <a:sym typeface="Arial"/>
              </a:rPr>
              <a:t>SVN       (2019-2022) </a:t>
            </a:r>
            <a:endParaRPr/>
          </a:p>
          <a:p>
            <a:pPr indent="0" lvl="0" marL="0" marR="0" rtl="0" algn="l">
              <a:spcBef>
                <a:spcPts val="0"/>
              </a:spcBef>
              <a:spcAft>
                <a:spcPts val="0"/>
              </a:spcAft>
              <a:buNone/>
            </a:pPr>
            <a:r>
              <a:rPr lang="hr-HR" sz="1800">
                <a:solidFill>
                  <a:srgbClr val="000000"/>
                </a:solidFill>
                <a:latin typeface="Arial"/>
                <a:ea typeface="Arial"/>
                <a:cs typeface="Arial"/>
                <a:sym typeface="Arial"/>
              </a:rPr>
              <a:t>HRV       (2022-2025) </a:t>
            </a:r>
            <a:endParaRPr sz="1800">
              <a:solidFill>
                <a:srgbClr val="000000"/>
              </a:solidFill>
              <a:latin typeface="Arial"/>
              <a:ea typeface="Arial"/>
              <a:cs typeface="Arial"/>
              <a:sym typeface="Arial"/>
            </a:endParaRPr>
          </a:p>
        </p:txBody>
      </p:sp>
      <p:pic>
        <p:nvPicPr>
          <p:cNvPr descr="C:\Jeannie's Stuff\Letterheads, Templates, Certificates, &amp; Original Creations\Logos &amp; Photos\natologo.gif" id="352" name="Google Shape;352;p3"/>
          <p:cNvPicPr preferRelativeResize="0"/>
          <p:nvPr/>
        </p:nvPicPr>
        <p:blipFill rotWithShape="1">
          <a:blip r:embed="rId3">
            <a:alphaModFix/>
          </a:blip>
          <a:srcRect b="0" l="0" r="0" t="0"/>
          <a:stretch/>
        </p:blipFill>
        <p:spPr>
          <a:xfrm>
            <a:off x="10380985" y="38100"/>
            <a:ext cx="2100263" cy="1143000"/>
          </a:xfrm>
          <a:prstGeom prst="rect">
            <a:avLst/>
          </a:prstGeom>
          <a:noFill/>
          <a:ln>
            <a:noFill/>
          </a:ln>
        </p:spPr>
      </p:pic>
      <p:cxnSp>
        <p:nvCxnSpPr>
          <p:cNvPr id="353" name="Google Shape;353;p3"/>
          <p:cNvCxnSpPr>
            <a:stCxn id="343" idx="2"/>
          </p:cNvCxnSpPr>
          <p:nvPr/>
        </p:nvCxnSpPr>
        <p:spPr>
          <a:xfrm>
            <a:off x="6370796" y="2667000"/>
            <a:ext cx="26400" cy="989100"/>
          </a:xfrm>
          <a:prstGeom prst="straightConnector1">
            <a:avLst/>
          </a:prstGeom>
          <a:noFill/>
          <a:ln cap="flat" cmpd="sng" w="25400">
            <a:solidFill>
              <a:srgbClr val="4A7DBA"/>
            </a:solidFill>
            <a:prstDash val="solid"/>
            <a:round/>
            <a:headEnd len="sm" w="sm" type="none"/>
            <a:tailEnd len="sm" w="sm" type="none"/>
          </a:ln>
        </p:spPr>
      </p:cxnSp>
      <p:cxnSp>
        <p:nvCxnSpPr>
          <p:cNvPr id="354" name="Google Shape;354;p3"/>
          <p:cNvCxnSpPr/>
          <p:nvPr/>
        </p:nvCxnSpPr>
        <p:spPr>
          <a:xfrm flipH="1" rot="10800000">
            <a:off x="4305538" y="3656013"/>
            <a:ext cx="3500438" cy="1587"/>
          </a:xfrm>
          <a:prstGeom prst="straightConnector1">
            <a:avLst/>
          </a:prstGeom>
          <a:noFill/>
          <a:ln cap="flat" cmpd="sng" w="25400">
            <a:solidFill>
              <a:srgbClr val="4A7DBA"/>
            </a:solidFill>
            <a:prstDash val="solid"/>
            <a:round/>
            <a:headEnd len="sm" w="sm" type="none"/>
            <a:tailEnd len="sm" w="sm" type="none"/>
          </a:ln>
        </p:spPr>
      </p:cxnSp>
      <p:cxnSp>
        <p:nvCxnSpPr>
          <p:cNvPr id="355" name="Google Shape;355;p3"/>
          <p:cNvCxnSpPr/>
          <p:nvPr/>
        </p:nvCxnSpPr>
        <p:spPr>
          <a:xfrm>
            <a:off x="4305538" y="3657600"/>
            <a:ext cx="0" cy="304800"/>
          </a:xfrm>
          <a:prstGeom prst="straightConnector1">
            <a:avLst/>
          </a:prstGeom>
          <a:noFill/>
          <a:ln cap="flat" cmpd="sng" w="25400">
            <a:solidFill>
              <a:srgbClr val="4A7DBA"/>
            </a:solidFill>
            <a:prstDash val="solid"/>
            <a:round/>
            <a:headEnd len="sm" w="sm" type="none"/>
            <a:tailEnd len="sm" w="sm" type="none"/>
          </a:ln>
        </p:spPr>
      </p:cxnSp>
      <p:cxnSp>
        <p:nvCxnSpPr>
          <p:cNvPr id="356" name="Google Shape;356;p3"/>
          <p:cNvCxnSpPr/>
          <p:nvPr/>
        </p:nvCxnSpPr>
        <p:spPr>
          <a:xfrm>
            <a:off x="7805976" y="3678239"/>
            <a:ext cx="0" cy="1389063"/>
          </a:xfrm>
          <a:prstGeom prst="straightConnector1">
            <a:avLst/>
          </a:prstGeom>
          <a:noFill/>
          <a:ln cap="flat" cmpd="sng" w="25400">
            <a:solidFill>
              <a:srgbClr val="4A7DBA"/>
            </a:solidFill>
            <a:prstDash val="solid"/>
            <a:round/>
            <a:headEnd len="sm" w="sm" type="none"/>
            <a:tailEnd len="sm" w="sm" type="none"/>
          </a:ln>
        </p:spPr>
      </p:cxnSp>
      <p:sp>
        <p:nvSpPr>
          <p:cNvPr id="357" name="Google Shape;357;p3"/>
          <p:cNvSpPr/>
          <p:nvPr/>
        </p:nvSpPr>
        <p:spPr>
          <a:xfrm>
            <a:off x="3380110" y="5865813"/>
            <a:ext cx="2798162" cy="685800"/>
          </a:xfrm>
          <a:prstGeom prst="flowChartProcess">
            <a:avLst/>
          </a:prstGeom>
          <a:solidFill>
            <a:schemeClr val="accent1">
              <a:alpha val="24705"/>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1600">
                <a:solidFill>
                  <a:srgbClr val="000000"/>
                </a:solidFill>
                <a:latin typeface="Arial"/>
                <a:ea typeface="Arial"/>
                <a:cs typeface="Arial"/>
                <a:sym typeface="Arial"/>
              </a:rPr>
              <a:t>Peggy Garza</a:t>
            </a:r>
            <a:endParaRPr/>
          </a:p>
        </p:txBody>
      </p:sp>
      <p:sp>
        <p:nvSpPr>
          <p:cNvPr id="358" name="Google Shape;358;p3"/>
          <p:cNvSpPr/>
          <p:nvPr/>
        </p:nvSpPr>
        <p:spPr>
          <a:xfrm>
            <a:off x="6475809" y="5846763"/>
            <a:ext cx="2660333" cy="685800"/>
          </a:xfrm>
          <a:prstGeom prst="flowChartProcess">
            <a:avLst/>
          </a:prstGeom>
          <a:solidFill>
            <a:schemeClr val="accent1">
              <a:alpha val="24705"/>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hr-HR" sz="1600">
                <a:solidFill>
                  <a:srgbClr val="000000"/>
                </a:solidFill>
                <a:latin typeface="Arial"/>
                <a:ea typeface="Arial"/>
                <a:cs typeface="Arial"/>
                <a:sym typeface="Arial"/>
              </a:rPr>
              <a:t>Julie Dubeau</a:t>
            </a:r>
            <a:endParaRPr/>
          </a:p>
        </p:txBody>
      </p:sp>
      <p:cxnSp>
        <p:nvCxnSpPr>
          <p:cNvPr id="359" name="Google Shape;359;p3"/>
          <p:cNvCxnSpPr/>
          <p:nvPr/>
        </p:nvCxnSpPr>
        <p:spPr>
          <a:xfrm>
            <a:off x="1688961" y="5605465"/>
            <a:ext cx="9311164" cy="15875"/>
          </a:xfrm>
          <a:prstGeom prst="straightConnector1">
            <a:avLst/>
          </a:prstGeom>
          <a:noFill/>
          <a:ln cap="flat" cmpd="sng" w="25400">
            <a:solidFill>
              <a:srgbClr val="4A7DBA"/>
            </a:solidFill>
            <a:prstDash val="solid"/>
            <a:round/>
            <a:headEnd len="sm" w="sm" type="none"/>
            <a:tailEnd len="sm" w="sm" type="none"/>
          </a:ln>
        </p:spPr>
      </p:cxnSp>
      <p:cxnSp>
        <p:nvCxnSpPr>
          <p:cNvPr id="360" name="Google Shape;360;p3"/>
          <p:cNvCxnSpPr/>
          <p:nvPr/>
        </p:nvCxnSpPr>
        <p:spPr>
          <a:xfrm>
            <a:off x="1684586" y="5605463"/>
            <a:ext cx="0" cy="228600"/>
          </a:xfrm>
          <a:prstGeom prst="straightConnector1">
            <a:avLst/>
          </a:prstGeom>
          <a:noFill/>
          <a:ln cap="flat" cmpd="sng" w="25400">
            <a:solidFill>
              <a:srgbClr val="4A7DBA"/>
            </a:solidFill>
            <a:prstDash val="solid"/>
            <a:round/>
            <a:headEnd len="sm" w="sm" type="none"/>
            <a:tailEnd len="sm" w="sm" type="none"/>
          </a:ln>
        </p:spPr>
      </p:cxnSp>
      <p:cxnSp>
        <p:nvCxnSpPr>
          <p:cNvPr id="361" name="Google Shape;361;p3"/>
          <p:cNvCxnSpPr/>
          <p:nvPr/>
        </p:nvCxnSpPr>
        <p:spPr>
          <a:xfrm>
            <a:off x="4780286" y="5621339"/>
            <a:ext cx="0" cy="228600"/>
          </a:xfrm>
          <a:prstGeom prst="straightConnector1">
            <a:avLst/>
          </a:prstGeom>
          <a:noFill/>
          <a:ln cap="flat" cmpd="sng" w="25400">
            <a:solidFill>
              <a:srgbClr val="4A7DBA"/>
            </a:solidFill>
            <a:prstDash val="solid"/>
            <a:round/>
            <a:headEnd len="sm" w="sm" type="none"/>
            <a:tailEnd len="sm" w="sm" type="none"/>
          </a:ln>
        </p:spPr>
      </p:cxnSp>
      <p:cxnSp>
        <p:nvCxnSpPr>
          <p:cNvPr id="362" name="Google Shape;362;p3"/>
          <p:cNvCxnSpPr/>
          <p:nvPr/>
        </p:nvCxnSpPr>
        <p:spPr>
          <a:xfrm>
            <a:off x="7893487" y="5605463"/>
            <a:ext cx="0" cy="228600"/>
          </a:xfrm>
          <a:prstGeom prst="straightConnector1">
            <a:avLst/>
          </a:prstGeom>
          <a:noFill/>
          <a:ln cap="flat" cmpd="sng" w="25400">
            <a:solidFill>
              <a:srgbClr val="4A7DBA"/>
            </a:solidFill>
            <a:prstDash val="solid"/>
            <a:round/>
            <a:headEnd len="sm" w="sm" type="none"/>
            <a:tailEnd len="sm" w="sm" type="none"/>
          </a:ln>
        </p:spPr>
      </p:cxnSp>
      <p:cxnSp>
        <p:nvCxnSpPr>
          <p:cNvPr id="363" name="Google Shape;363;p3"/>
          <p:cNvCxnSpPr/>
          <p:nvPr/>
        </p:nvCxnSpPr>
        <p:spPr>
          <a:xfrm>
            <a:off x="10991374" y="5613400"/>
            <a:ext cx="0" cy="228600"/>
          </a:xfrm>
          <a:prstGeom prst="straightConnector1">
            <a:avLst/>
          </a:prstGeom>
          <a:noFill/>
          <a:ln cap="flat" cmpd="sng" w="25400">
            <a:solidFill>
              <a:srgbClr val="4A7DBA"/>
            </a:solidFill>
            <a:prstDash val="solid"/>
            <a:round/>
            <a:headEnd len="sm" w="sm" type="none"/>
            <a:tailEnd len="sm" w="sm" type="none"/>
          </a:ln>
        </p:spPr>
      </p:cxnSp>
      <p:cxnSp>
        <p:nvCxnSpPr>
          <p:cNvPr id="364" name="Google Shape;364;p3"/>
          <p:cNvCxnSpPr>
            <a:stCxn id="348" idx="2"/>
          </p:cNvCxnSpPr>
          <p:nvPr/>
        </p:nvCxnSpPr>
        <p:spPr>
          <a:xfrm>
            <a:off x="6475809" y="5450921"/>
            <a:ext cx="0" cy="1530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30"/>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712" name="Google Shape;712;p30"/>
          <p:cNvSpPr txBox="1"/>
          <p:nvPr>
            <p:ph idx="1" type="body"/>
          </p:nvPr>
        </p:nvSpPr>
        <p:spPr>
          <a:xfrm>
            <a:off x="630238" y="1600200"/>
            <a:ext cx="11341100" cy="45259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None/>
            </a:pPr>
            <a:r>
              <a:t/>
            </a:r>
            <a:endParaRPr b="1">
              <a:solidFill>
                <a:srgbClr val="C00000"/>
              </a:solidFill>
            </a:endParaRPr>
          </a:p>
          <a:p>
            <a:pPr indent="0" lvl="0" marL="0" rtl="0" algn="ctr">
              <a:spcBef>
                <a:spcPts val="640"/>
              </a:spcBef>
              <a:spcAft>
                <a:spcPts val="0"/>
              </a:spcAft>
              <a:buClr>
                <a:schemeClr val="dk1"/>
              </a:buClr>
              <a:buSzPts val="3200"/>
              <a:buNone/>
            </a:pPr>
            <a:r>
              <a:t/>
            </a:r>
            <a:endParaRPr b="1">
              <a:solidFill>
                <a:srgbClr val="C00000"/>
              </a:solidFill>
            </a:endParaRPr>
          </a:p>
          <a:p>
            <a:pPr indent="0" lvl="0" marL="0" rtl="0" algn="ctr">
              <a:spcBef>
                <a:spcPts val="960"/>
              </a:spcBef>
              <a:spcAft>
                <a:spcPts val="0"/>
              </a:spcAft>
              <a:buClr>
                <a:srgbClr val="C00000"/>
              </a:buClr>
              <a:buSzPts val="4800"/>
              <a:buNone/>
            </a:pPr>
            <a:r>
              <a:rPr b="1" lang="hr-HR" sz="4800">
                <a:solidFill>
                  <a:srgbClr val="C00000"/>
                </a:solidFill>
              </a:rPr>
              <a:t>THANK YOU FOR YOUR ATTENTION!!!</a:t>
            </a:r>
            <a:r>
              <a:rPr b="1" lang="hr-HR" sz="4800">
                <a:solidFill>
                  <a:srgbClr val="C00000"/>
                </a:solidFill>
                <a:latin typeface="Quattrocento Sans"/>
                <a:ea typeface="Quattrocento Sans"/>
                <a:cs typeface="Quattrocento Sans"/>
                <a:sym typeface="Quattrocento Sans"/>
              </a:rPr>
              <a:t> </a:t>
            </a:r>
            <a:endParaRPr/>
          </a:p>
          <a:p>
            <a:pPr indent="0" lvl="0" marL="0" rtl="0" algn="ctr">
              <a:spcBef>
                <a:spcPts val="960"/>
              </a:spcBef>
              <a:spcAft>
                <a:spcPts val="0"/>
              </a:spcAft>
              <a:buClr>
                <a:srgbClr val="C00000"/>
              </a:buClr>
              <a:buSzPts val="4800"/>
              <a:buNone/>
            </a:pPr>
            <a:r>
              <a:rPr b="1" lang="hr-HR" sz="4800">
                <a:solidFill>
                  <a:srgbClr val="C00000"/>
                </a:solidFill>
                <a:latin typeface="Quattrocento Sans"/>
                <a:ea typeface="Quattrocento Sans"/>
                <a:cs typeface="Quattrocento Sans"/>
                <a:sym typeface="Quattrocento Sans"/>
              </a:rPr>
              <a:t>💛</a:t>
            </a:r>
            <a:endParaRPr b="1" sz="4800">
              <a:solidFill>
                <a:srgbClr val="C00000"/>
              </a:solidFill>
            </a:endParaRPr>
          </a:p>
        </p:txBody>
      </p:sp>
      <p:sp>
        <p:nvSpPr>
          <p:cNvPr id="713" name="Google Shape;713;p30"/>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
          <p:cNvSpPr txBox="1"/>
          <p:nvPr>
            <p:ph type="title"/>
          </p:nvPr>
        </p:nvSpPr>
        <p:spPr>
          <a:xfrm>
            <a:off x="1239838" y="188913"/>
            <a:ext cx="10291762" cy="647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1" lang="hr-HR">
                <a:solidFill>
                  <a:srgbClr val="FF0000"/>
                </a:solidFill>
              </a:rPr>
            </a:br>
            <a:r>
              <a:rPr b="1" lang="hr-HR" sz="3200">
                <a:solidFill>
                  <a:srgbClr val="C00000"/>
                </a:solidFill>
              </a:rPr>
              <a:t>STANAG 6001 (A TrainP-5) ed. 5, ver. 2</a:t>
            </a:r>
            <a:br>
              <a:rPr b="1" lang="hr-HR" sz="3200">
                <a:solidFill>
                  <a:srgbClr val="C00000"/>
                </a:solidFill>
              </a:rPr>
            </a:br>
            <a:r>
              <a:rPr b="1" lang="hr-HR" sz="3200">
                <a:solidFill>
                  <a:srgbClr val="C00000"/>
                </a:solidFill>
              </a:rPr>
              <a:t>Key to Interoperability</a:t>
            </a:r>
            <a:br>
              <a:rPr b="1" lang="hr-HR" sz="3200">
                <a:solidFill>
                  <a:srgbClr val="C00000"/>
                </a:solidFill>
              </a:rPr>
            </a:br>
            <a:endParaRPr sz="3200">
              <a:solidFill>
                <a:srgbClr val="C00000"/>
              </a:solidFill>
            </a:endParaRPr>
          </a:p>
        </p:txBody>
      </p:sp>
      <p:sp>
        <p:nvSpPr>
          <p:cNvPr id="371" name="Google Shape;371;p4"/>
          <p:cNvSpPr txBox="1"/>
          <p:nvPr>
            <p:ph idx="1" type="body"/>
          </p:nvPr>
        </p:nvSpPr>
        <p:spPr>
          <a:xfrm>
            <a:off x="544513" y="1412875"/>
            <a:ext cx="11341100" cy="5184775"/>
          </a:xfrm>
          <a:prstGeom prst="rect">
            <a:avLst/>
          </a:prstGeom>
          <a:noFill/>
          <a:ln>
            <a:noFill/>
          </a:ln>
        </p:spPr>
        <p:txBody>
          <a:bodyPr anchorCtr="0" anchor="t" bIns="45700" lIns="91425" spcFirstLastPara="1" rIns="91425" wrap="square" tIns="45700">
            <a:noAutofit/>
          </a:bodyPr>
          <a:lstStyle/>
          <a:p>
            <a:pPr indent="-609600" lvl="0" marL="609600" rtl="0" algn="just">
              <a:spcBef>
                <a:spcPts val="0"/>
              </a:spcBef>
              <a:spcAft>
                <a:spcPts val="0"/>
              </a:spcAft>
              <a:buClr>
                <a:schemeClr val="dk1"/>
              </a:buClr>
              <a:buSzPts val="2800"/>
              <a:buChar char="•"/>
            </a:pPr>
            <a:r>
              <a:rPr lang="hr-HR" sz="2800"/>
              <a:t>Language proficiency descriptions developed by BILC</a:t>
            </a:r>
            <a:endParaRPr sz="2800"/>
          </a:p>
          <a:p>
            <a:pPr indent="-609600" lvl="0" marL="609600" rtl="0" algn="just">
              <a:spcBef>
                <a:spcPts val="0"/>
              </a:spcBef>
              <a:spcAft>
                <a:spcPts val="0"/>
              </a:spcAft>
              <a:buClr>
                <a:srgbClr val="C00000"/>
              </a:buClr>
              <a:buSzPts val="2800"/>
              <a:buChar char="•"/>
            </a:pPr>
            <a:r>
              <a:rPr b="1" lang="hr-HR" sz="2800" u="sng">
                <a:solidFill>
                  <a:srgbClr val="C00000"/>
                </a:solidFill>
              </a:rPr>
              <a:t>Stan</a:t>
            </a:r>
            <a:r>
              <a:rPr lang="hr-HR" sz="2800"/>
              <a:t>dardization </a:t>
            </a:r>
            <a:r>
              <a:rPr b="1" lang="hr-HR" sz="2800" u="sng">
                <a:solidFill>
                  <a:srgbClr val="C00000"/>
                </a:solidFill>
              </a:rPr>
              <a:t>Ag</a:t>
            </a:r>
            <a:r>
              <a:rPr lang="hr-HR" sz="2800"/>
              <a:t>reement = </a:t>
            </a:r>
            <a:r>
              <a:rPr b="1" lang="hr-HR" sz="2800">
                <a:solidFill>
                  <a:srgbClr val="C00000"/>
                </a:solidFill>
              </a:rPr>
              <a:t>STANAG</a:t>
            </a:r>
            <a:endParaRPr b="1" sz="2800">
              <a:solidFill>
                <a:srgbClr val="C00000"/>
              </a:solidFill>
            </a:endParaRPr>
          </a:p>
          <a:p>
            <a:pPr indent="-609600" lvl="0" marL="609600" rtl="0" algn="just">
              <a:spcBef>
                <a:spcPts val="0"/>
              </a:spcBef>
              <a:spcAft>
                <a:spcPts val="0"/>
              </a:spcAft>
              <a:buClr>
                <a:schemeClr val="dk1"/>
              </a:buClr>
              <a:buSzPts val="2800"/>
              <a:buChar char="•"/>
            </a:pPr>
            <a:r>
              <a:rPr lang="hr-HR" sz="2800"/>
              <a:t>Adopted by NATO in 1976</a:t>
            </a:r>
            <a:endParaRPr/>
          </a:p>
          <a:p>
            <a:pPr indent="-533400" lvl="1" marL="1257300" rtl="0" algn="just">
              <a:spcBef>
                <a:spcPts val="0"/>
              </a:spcBef>
              <a:spcAft>
                <a:spcPts val="0"/>
              </a:spcAft>
              <a:buClr>
                <a:schemeClr val="dk1"/>
              </a:buClr>
              <a:buSzPts val="2800"/>
              <a:buChar char="–"/>
            </a:pPr>
            <a:r>
              <a:rPr lang="hr-HR"/>
              <a:t>SLP (Standardized Language Profile) SLP  3232</a:t>
            </a:r>
            <a:endParaRPr/>
          </a:p>
          <a:p>
            <a:pPr indent="-533400" lvl="1" marL="1257300" rtl="0" algn="just">
              <a:spcBef>
                <a:spcPts val="0"/>
              </a:spcBef>
              <a:spcAft>
                <a:spcPts val="0"/>
              </a:spcAft>
              <a:buClr>
                <a:schemeClr val="dk1"/>
              </a:buClr>
              <a:buSzPts val="2800"/>
              <a:buChar char="–"/>
            </a:pPr>
            <a:r>
              <a:rPr lang="hr-HR"/>
              <a:t>Four numbers for Listening, Speaking, Reading, and Writing</a:t>
            </a:r>
            <a:endParaRPr/>
          </a:p>
          <a:p>
            <a:pPr indent="-533400" lvl="1" marL="1257300" rtl="0" algn="just">
              <a:spcBef>
                <a:spcPts val="0"/>
              </a:spcBef>
              <a:spcAft>
                <a:spcPts val="0"/>
              </a:spcAft>
              <a:buClr>
                <a:schemeClr val="dk1"/>
              </a:buClr>
              <a:buSzPts val="2800"/>
              <a:buChar char="–"/>
            </a:pPr>
            <a:r>
              <a:rPr lang="hr-HR"/>
              <a:t>0-5 scale (0: No Ability; L1: Survival: L2: Functional; L3: Professional;  L4: Expert; L5: equivalent to a highly-articulate, well–educated native speaker)</a:t>
            </a:r>
            <a:endParaRPr/>
          </a:p>
          <a:p>
            <a:pPr indent="-533400" lvl="1" marL="1257300" rtl="0" algn="just">
              <a:spcBef>
                <a:spcPts val="0"/>
              </a:spcBef>
              <a:spcAft>
                <a:spcPts val="0"/>
              </a:spcAft>
              <a:buClr>
                <a:schemeClr val="dk1"/>
              </a:buClr>
              <a:buSzPts val="2800"/>
              <a:buChar char="–"/>
            </a:pPr>
            <a:r>
              <a:rPr lang="hr-HR"/>
              <a:t>SLPs in job descriptions, prerequisites for training, Language Capability Goals, Partnership Goals, etc.  </a:t>
            </a:r>
            <a:endParaRPr/>
          </a:p>
          <a:p>
            <a:pPr indent="-609600" lvl="0" marL="609600" rtl="0" algn="just">
              <a:spcBef>
                <a:spcPts val="0"/>
              </a:spcBef>
              <a:spcAft>
                <a:spcPts val="0"/>
              </a:spcAft>
              <a:buClr>
                <a:schemeClr val="dk1"/>
              </a:buClr>
              <a:buSzPts val="2800"/>
              <a:buChar char="•"/>
            </a:pPr>
            <a:r>
              <a:rPr lang="hr-HR" sz="2800"/>
              <a:t>BILC is responsible for periodically updating STANAG 6001</a:t>
            </a:r>
            <a:endParaRPr sz="2800"/>
          </a:p>
          <a:p>
            <a:pPr indent="-431800" lvl="0" marL="609600" rtl="0" algn="just">
              <a:spcBef>
                <a:spcPts val="0"/>
              </a:spcBef>
              <a:spcAft>
                <a:spcPts val="0"/>
              </a:spcAft>
              <a:buClr>
                <a:schemeClr val="dk1"/>
              </a:buClr>
              <a:buSzPts val="2800"/>
              <a:buNone/>
            </a:pPr>
            <a:r>
              <a:t/>
            </a:r>
            <a:endParaRPr sz="2800"/>
          </a:p>
          <a:p>
            <a:pPr indent="-457200" lvl="0" marL="609600" rtl="0" algn="l">
              <a:spcBef>
                <a:spcPts val="480"/>
              </a:spcBef>
              <a:spcAft>
                <a:spcPts val="0"/>
              </a:spcAft>
              <a:buClr>
                <a:schemeClr val="dk1"/>
              </a:buClr>
              <a:buSzPts val="2400"/>
              <a:buNone/>
            </a:pPr>
            <a:r>
              <a:t/>
            </a:r>
            <a:endParaRPr sz="2400"/>
          </a:p>
        </p:txBody>
      </p:sp>
      <p:pic>
        <p:nvPicPr>
          <p:cNvPr id="372" name="Google Shape;372;p4"/>
          <p:cNvPicPr preferRelativeResize="0"/>
          <p:nvPr/>
        </p:nvPicPr>
        <p:blipFill rotWithShape="1">
          <a:blip r:embed="rId3">
            <a:alphaModFix/>
          </a:blip>
          <a:srcRect b="15540" l="22136" r="41496" t="18222"/>
          <a:stretch/>
        </p:blipFill>
        <p:spPr>
          <a:xfrm rot="960895">
            <a:off x="10136188" y="973138"/>
            <a:ext cx="1787525" cy="1952625"/>
          </a:xfrm>
          <a:prstGeom prst="rect">
            <a:avLst/>
          </a:prstGeom>
          <a:noFill/>
          <a:ln cap="flat" cmpd="sng" w="19050">
            <a:solidFill>
              <a:srgbClr val="1F497D"/>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
          <p:cNvSpPr txBox="1"/>
          <p:nvPr>
            <p:ph idx="4294967295" type="title"/>
          </p:nvPr>
        </p:nvSpPr>
        <p:spPr>
          <a:xfrm>
            <a:off x="2196331" y="404664"/>
            <a:ext cx="8505825" cy="9556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a:solidFill>
                  <a:schemeClr val="accent2"/>
                </a:solidFill>
              </a:rPr>
              <a:t>NATO Language Training Context</a:t>
            </a:r>
            <a:br>
              <a:rPr b="1" lang="hr-HR" sz="2400">
                <a:solidFill>
                  <a:schemeClr val="accent2"/>
                </a:solidFill>
              </a:rPr>
            </a:br>
            <a:endParaRPr sz="2400">
              <a:solidFill>
                <a:schemeClr val="accent2"/>
              </a:solidFill>
            </a:endParaRPr>
          </a:p>
        </p:txBody>
      </p:sp>
      <p:sp>
        <p:nvSpPr>
          <p:cNvPr id="380" name="Google Shape;380;p5"/>
          <p:cNvSpPr txBox="1"/>
          <p:nvPr>
            <p:ph idx="4294967295" type="body"/>
          </p:nvPr>
        </p:nvSpPr>
        <p:spPr>
          <a:xfrm>
            <a:off x="1679575" y="1981200"/>
            <a:ext cx="10396538" cy="6324600"/>
          </a:xfrm>
          <a:prstGeom prst="rect">
            <a:avLst/>
          </a:prstGeom>
          <a:noFill/>
          <a:ln>
            <a:noFill/>
          </a:ln>
        </p:spPr>
        <p:txBody>
          <a:bodyPr anchorCtr="0" anchor="t" bIns="45700" lIns="91425" spcFirstLastPara="1" rIns="91425" wrap="square" tIns="45700">
            <a:noAutofit/>
          </a:bodyPr>
          <a:lstStyle/>
          <a:p>
            <a:pPr indent="-215900" lvl="0" marL="342900" rtl="0" algn="l">
              <a:lnSpc>
                <a:spcPct val="70000"/>
              </a:lnSpc>
              <a:spcBef>
                <a:spcPts val="0"/>
              </a:spcBef>
              <a:spcAft>
                <a:spcPts val="0"/>
              </a:spcAft>
              <a:buClr>
                <a:schemeClr val="dk1"/>
              </a:buClr>
              <a:buSzPts val="2000"/>
              <a:buNone/>
            </a:pPr>
            <a:r>
              <a:t/>
            </a:r>
            <a:endParaRPr sz="2000"/>
          </a:p>
          <a:p>
            <a:pPr indent="-342900" lvl="0" marL="342900" rtl="0" algn="l">
              <a:lnSpc>
                <a:spcPct val="70000"/>
              </a:lnSpc>
              <a:spcBef>
                <a:spcPts val="400"/>
              </a:spcBef>
              <a:spcAft>
                <a:spcPts val="0"/>
              </a:spcAft>
              <a:buClr>
                <a:schemeClr val="dk1"/>
              </a:buClr>
              <a:buSzPts val="2000"/>
              <a:buFont typeface="Noto Sans Symbols"/>
              <a:buNone/>
            </a:pPr>
            <a:r>
              <a:t/>
            </a:r>
            <a:endParaRPr sz="2000"/>
          </a:p>
          <a:p>
            <a:pPr indent="-215900" lvl="0" marL="342900" rtl="0" algn="l">
              <a:lnSpc>
                <a:spcPct val="70000"/>
              </a:lnSpc>
              <a:spcBef>
                <a:spcPts val="400"/>
              </a:spcBef>
              <a:spcAft>
                <a:spcPts val="0"/>
              </a:spcAft>
              <a:buClr>
                <a:schemeClr val="dk1"/>
              </a:buClr>
              <a:buSzPts val="2000"/>
              <a:buNone/>
            </a:pPr>
            <a:r>
              <a:t/>
            </a:r>
            <a:endParaRPr sz="2000"/>
          </a:p>
          <a:p>
            <a:pPr indent="-215900" lvl="0" marL="342900" rtl="0" algn="l">
              <a:lnSpc>
                <a:spcPct val="70000"/>
              </a:lnSpc>
              <a:spcBef>
                <a:spcPts val="400"/>
              </a:spcBef>
              <a:spcAft>
                <a:spcPts val="0"/>
              </a:spcAft>
              <a:buClr>
                <a:schemeClr val="dk1"/>
              </a:buClr>
              <a:buSzPts val="2000"/>
              <a:buNone/>
            </a:pPr>
            <a:r>
              <a:t/>
            </a:r>
            <a:endParaRPr sz="2000"/>
          </a:p>
          <a:p>
            <a:pPr indent="-279400" lvl="0" marL="342900" rtl="0" algn="l">
              <a:lnSpc>
                <a:spcPct val="70000"/>
              </a:lnSpc>
              <a:spcBef>
                <a:spcPts val="200"/>
              </a:spcBef>
              <a:spcAft>
                <a:spcPts val="0"/>
              </a:spcAft>
              <a:buClr>
                <a:schemeClr val="dk1"/>
              </a:buClr>
              <a:buSzPts val="1000"/>
              <a:buNone/>
            </a:pPr>
            <a:r>
              <a:t/>
            </a:r>
            <a:endParaRPr sz="1000"/>
          </a:p>
          <a:p>
            <a:pPr indent="-279400" lvl="0" marL="342900" rtl="0" algn="l">
              <a:lnSpc>
                <a:spcPct val="70000"/>
              </a:lnSpc>
              <a:spcBef>
                <a:spcPts val="200"/>
              </a:spcBef>
              <a:spcAft>
                <a:spcPts val="0"/>
              </a:spcAft>
              <a:buClr>
                <a:schemeClr val="dk1"/>
              </a:buClr>
              <a:buSzPts val="1000"/>
              <a:buNone/>
            </a:pPr>
            <a:r>
              <a:t/>
            </a:r>
            <a:endParaRPr sz="1000"/>
          </a:p>
          <a:p>
            <a:pPr indent="-279400" lvl="0" marL="342900" rtl="0" algn="l">
              <a:lnSpc>
                <a:spcPct val="70000"/>
              </a:lnSpc>
              <a:spcBef>
                <a:spcPts val="200"/>
              </a:spcBef>
              <a:spcAft>
                <a:spcPts val="0"/>
              </a:spcAft>
              <a:buClr>
                <a:schemeClr val="dk1"/>
              </a:buClr>
              <a:buSzPts val="1000"/>
              <a:buNone/>
            </a:pPr>
            <a:r>
              <a:t/>
            </a:r>
            <a:endParaRPr sz="1000">
              <a:latin typeface="Garamond"/>
              <a:ea typeface="Garamond"/>
              <a:cs typeface="Garamond"/>
              <a:sym typeface="Garamond"/>
            </a:endParaRPr>
          </a:p>
        </p:txBody>
      </p:sp>
      <p:sp>
        <p:nvSpPr>
          <p:cNvPr id="381" name="Google Shape;381;p5"/>
          <p:cNvSpPr/>
          <p:nvPr/>
        </p:nvSpPr>
        <p:spPr>
          <a:xfrm>
            <a:off x="755650" y="1566863"/>
            <a:ext cx="10298113" cy="4532312"/>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80000"/>
              </a:lnSpc>
              <a:spcBef>
                <a:spcPts val="0"/>
              </a:spcBef>
              <a:spcAft>
                <a:spcPts val="0"/>
              </a:spcAft>
              <a:buClr>
                <a:schemeClr val="dk1"/>
              </a:buClr>
              <a:buSzPts val="1960"/>
              <a:buFont typeface="Arial"/>
              <a:buChar char="•"/>
            </a:pPr>
            <a:r>
              <a:rPr lang="hr-HR" sz="2800">
                <a:solidFill>
                  <a:schemeClr val="dk1"/>
                </a:solidFill>
                <a:latin typeface="Calibri"/>
                <a:ea typeface="Calibri"/>
                <a:cs typeface="Calibri"/>
                <a:sym typeface="Calibri"/>
              </a:rPr>
              <a:t>Each nation is responsible for own training &amp; testing program.</a:t>
            </a:r>
            <a:endParaRPr/>
          </a:p>
          <a:p>
            <a:pPr indent="0" lvl="0" marL="0" marR="0" rtl="0" algn="just">
              <a:lnSpc>
                <a:spcPct val="80000"/>
              </a:lnSpc>
              <a:spcBef>
                <a:spcPts val="560"/>
              </a:spcBef>
              <a:spcAft>
                <a:spcPts val="0"/>
              </a:spcAft>
              <a:buNone/>
            </a:pPr>
            <a:r>
              <a:rPr lang="hr-HR" sz="2800">
                <a:solidFill>
                  <a:schemeClr val="dk1"/>
                </a:solidFill>
                <a:latin typeface="Calibri"/>
                <a:ea typeface="Calibri"/>
                <a:cs typeface="Calibri"/>
                <a:sym typeface="Calibri"/>
              </a:rPr>
              <a:t>	</a:t>
            </a:r>
            <a:endParaRPr/>
          </a:p>
          <a:p>
            <a:pPr indent="-457200" lvl="0" marL="457200" marR="0" rtl="0" algn="just">
              <a:lnSpc>
                <a:spcPct val="80000"/>
              </a:lnSpc>
              <a:spcBef>
                <a:spcPts val="560"/>
              </a:spcBef>
              <a:spcAft>
                <a:spcPts val="0"/>
              </a:spcAft>
              <a:buClr>
                <a:schemeClr val="dk1"/>
              </a:buClr>
              <a:buSzPts val="1960"/>
              <a:buFont typeface="Arial"/>
              <a:buChar char="•"/>
            </a:pPr>
            <a:r>
              <a:rPr lang="hr-HR" sz="2800">
                <a:solidFill>
                  <a:schemeClr val="dk1"/>
                </a:solidFill>
                <a:latin typeface="Calibri"/>
                <a:ea typeface="Calibri"/>
                <a:cs typeface="Calibri"/>
                <a:sym typeface="Calibri"/>
              </a:rPr>
              <a:t>Training durations vary greatly from nation to nation.</a:t>
            </a:r>
            <a:endParaRPr/>
          </a:p>
          <a:p>
            <a:pPr indent="-332740" lvl="0" marL="457200" marR="0" rtl="0" algn="just">
              <a:lnSpc>
                <a:spcPct val="80000"/>
              </a:lnSpc>
              <a:spcBef>
                <a:spcPts val="560"/>
              </a:spcBef>
              <a:spcAft>
                <a:spcPts val="0"/>
              </a:spcAft>
              <a:buClr>
                <a:schemeClr val="dk1"/>
              </a:buClr>
              <a:buSzPts val="1960"/>
              <a:buFont typeface="Arial"/>
              <a:buNone/>
            </a:pPr>
            <a:r>
              <a:t/>
            </a:r>
            <a:endParaRPr sz="2800">
              <a:solidFill>
                <a:schemeClr val="dk1"/>
              </a:solidFill>
              <a:latin typeface="Calibri"/>
              <a:ea typeface="Calibri"/>
              <a:cs typeface="Calibri"/>
              <a:sym typeface="Calibri"/>
            </a:endParaRPr>
          </a:p>
          <a:p>
            <a:pPr indent="-457200" lvl="0" marL="457200" marR="0" rtl="0" algn="just">
              <a:lnSpc>
                <a:spcPct val="80000"/>
              </a:lnSpc>
              <a:spcBef>
                <a:spcPts val="560"/>
              </a:spcBef>
              <a:spcAft>
                <a:spcPts val="0"/>
              </a:spcAft>
              <a:buClr>
                <a:schemeClr val="dk1"/>
              </a:buClr>
              <a:buSzPts val="1960"/>
              <a:buFont typeface="Arial"/>
              <a:buChar char="•"/>
            </a:pPr>
            <a:r>
              <a:rPr lang="hr-HR" sz="2800">
                <a:solidFill>
                  <a:schemeClr val="dk1"/>
                </a:solidFill>
                <a:latin typeface="Calibri"/>
                <a:ea typeface="Calibri"/>
                <a:cs typeface="Calibri"/>
                <a:sym typeface="Calibri"/>
              </a:rPr>
              <a:t>No common tests, only a common standard  - STANAG 6001.</a:t>
            </a:r>
            <a:endParaRPr/>
          </a:p>
          <a:p>
            <a:pPr indent="-332740" lvl="0" marL="457200" marR="0" rtl="0" algn="just">
              <a:lnSpc>
                <a:spcPct val="80000"/>
              </a:lnSpc>
              <a:spcBef>
                <a:spcPts val="560"/>
              </a:spcBef>
              <a:spcAft>
                <a:spcPts val="0"/>
              </a:spcAft>
              <a:buClr>
                <a:schemeClr val="dk1"/>
              </a:buClr>
              <a:buSzPts val="1960"/>
              <a:buFont typeface="Arial"/>
              <a:buNone/>
            </a:pPr>
            <a:r>
              <a:t/>
            </a:r>
            <a:endParaRPr sz="2800">
              <a:solidFill>
                <a:schemeClr val="dk1"/>
              </a:solidFill>
              <a:latin typeface="Calibri"/>
              <a:ea typeface="Calibri"/>
              <a:cs typeface="Calibri"/>
              <a:sym typeface="Calibri"/>
            </a:endParaRPr>
          </a:p>
          <a:p>
            <a:pPr indent="-457200" lvl="0" marL="457200" marR="0" rtl="0" algn="just">
              <a:lnSpc>
                <a:spcPct val="80000"/>
              </a:lnSpc>
              <a:spcBef>
                <a:spcPts val="560"/>
              </a:spcBef>
              <a:spcAft>
                <a:spcPts val="0"/>
              </a:spcAft>
              <a:buClr>
                <a:schemeClr val="dk1"/>
              </a:buClr>
              <a:buSzPts val="1960"/>
              <a:buFont typeface="Arial"/>
              <a:buChar char="•"/>
            </a:pPr>
            <a:r>
              <a:rPr lang="hr-HR" sz="2800">
                <a:solidFill>
                  <a:schemeClr val="dk1"/>
                </a:solidFill>
                <a:latin typeface="Calibri"/>
                <a:ea typeface="Calibri"/>
                <a:cs typeface="Calibri"/>
                <a:sym typeface="Calibri"/>
              </a:rPr>
              <a:t>Nations certify their military with SLPs based on own STANAG -       based tests.</a:t>
            </a:r>
            <a:endParaRPr sz="2800">
              <a:solidFill>
                <a:schemeClr val="dk1"/>
              </a:solidFill>
              <a:latin typeface="Calibri"/>
              <a:ea typeface="Calibri"/>
              <a:cs typeface="Calibri"/>
              <a:sym typeface="Calibri"/>
            </a:endParaRPr>
          </a:p>
          <a:p>
            <a:pPr indent="-332740" lvl="0" marL="457200" marR="0" rtl="0" algn="just">
              <a:lnSpc>
                <a:spcPct val="80000"/>
              </a:lnSpc>
              <a:spcBef>
                <a:spcPts val="560"/>
              </a:spcBef>
              <a:spcAft>
                <a:spcPts val="0"/>
              </a:spcAft>
              <a:buClr>
                <a:schemeClr val="dk1"/>
              </a:buClr>
              <a:buSzPts val="1960"/>
              <a:buFont typeface="Arial"/>
              <a:buNone/>
            </a:pPr>
            <a:r>
              <a:t/>
            </a:r>
            <a:endParaRPr sz="2800">
              <a:solidFill>
                <a:schemeClr val="dk1"/>
              </a:solidFill>
              <a:latin typeface="Calibri"/>
              <a:ea typeface="Calibri"/>
              <a:cs typeface="Calibri"/>
              <a:sym typeface="Calibri"/>
            </a:endParaRPr>
          </a:p>
          <a:p>
            <a:pPr indent="-457200" lvl="0" marL="457200" marR="0" rtl="0" algn="just">
              <a:lnSpc>
                <a:spcPct val="80000"/>
              </a:lnSpc>
              <a:spcBef>
                <a:spcPts val="560"/>
              </a:spcBef>
              <a:spcAft>
                <a:spcPts val="0"/>
              </a:spcAft>
              <a:buClr>
                <a:schemeClr val="dk1"/>
              </a:buClr>
              <a:buSzPts val="1960"/>
              <a:buFont typeface="Arial"/>
              <a:buChar char="•"/>
            </a:pPr>
            <a:r>
              <a:rPr lang="hr-HR" sz="2800">
                <a:solidFill>
                  <a:schemeClr val="dk1"/>
                </a:solidFill>
                <a:latin typeface="Calibri"/>
                <a:ea typeface="Calibri"/>
                <a:cs typeface="Calibri"/>
                <a:sym typeface="Calibri"/>
              </a:rPr>
              <a:t>Some nations have no tests.</a:t>
            </a:r>
            <a:endParaRPr sz="2800">
              <a:solidFill>
                <a:schemeClr val="dk1"/>
              </a:solidFill>
              <a:latin typeface="Calibri"/>
              <a:ea typeface="Calibri"/>
              <a:cs typeface="Calibri"/>
              <a:sym typeface="Calibri"/>
            </a:endParaRPr>
          </a:p>
          <a:p>
            <a:pPr indent="-342900" lvl="0" marL="342900" marR="0" rtl="0" algn="l">
              <a:lnSpc>
                <a:spcPct val="80000"/>
              </a:lnSpc>
              <a:spcBef>
                <a:spcPts val="560"/>
              </a:spcBef>
              <a:spcAft>
                <a:spcPts val="0"/>
              </a:spcAft>
              <a:buClr>
                <a:schemeClr val="dk1"/>
              </a:buClr>
              <a:buSzPts val="1960"/>
              <a:buFont typeface="Noto Sans Symbols"/>
              <a:buNone/>
            </a:pPr>
            <a:r>
              <a:t/>
            </a:r>
            <a:endParaRPr sz="2800">
              <a:solidFill>
                <a:schemeClr val="dk2"/>
              </a:solidFill>
              <a:latin typeface="Arial"/>
              <a:ea typeface="Arial"/>
              <a:cs typeface="Arial"/>
              <a:sym typeface="Arial"/>
            </a:endParaRPr>
          </a:p>
          <a:p>
            <a:pPr indent="-342900" lvl="0" marL="342900" marR="0" rtl="0" algn="l">
              <a:lnSpc>
                <a:spcPct val="80000"/>
              </a:lnSpc>
              <a:spcBef>
                <a:spcPts val="560"/>
              </a:spcBef>
              <a:spcAft>
                <a:spcPts val="0"/>
              </a:spcAft>
              <a:buClr>
                <a:schemeClr val="dk1"/>
              </a:buClr>
              <a:buSzPts val="1960"/>
              <a:buFont typeface="Noto Sans Symbols"/>
              <a:buNone/>
            </a:pPr>
            <a:r>
              <a:rPr lang="hr-HR" sz="2800">
                <a:solidFill>
                  <a:schemeClr val="dk2"/>
                </a:solidFill>
                <a:latin typeface="Arial"/>
                <a:ea typeface="Arial"/>
                <a:cs typeface="Arial"/>
                <a:sym typeface="Arial"/>
              </a:rPr>
              <a:t>	</a:t>
            </a:r>
            <a:endParaRPr sz="2800">
              <a:solidFill>
                <a:schemeClr val="dk2"/>
              </a:solidFill>
              <a:latin typeface="Arial"/>
              <a:ea typeface="Arial"/>
              <a:cs typeface="Arial"/>
              <a:sym typeface="Arial"/>
            </a:endParaRPr>
          </a:p>
          <a:p>
            <a:pPr indent="-342900" lvl="0" marL="342900" marR="0" rtl="0" algn="l">
              <a:lnSpc>
                <a:spcPct val="80000"/>
              </a:lnSpc>
              <a:spcBef>
                <a:spcPts val="560"/>
              </a:spcBef>
              <a:spcAft>
                <a:spcPts val="0"/>
              </a:spcAft>
              <a:buClr>
                <a:schemeClr val="dk1"/>
              </a:buClr>
              <a:buSzPts val="1960"/>
              <a:buFont typeface="Noto Sans Symbols"/>
              <a:buNone/>
            </a:pPr>
            <a:r>
              <a:rPr lang="hr-HR" sz="2800">
                <a:solidFill>
                  <a:schemeClr val="dk2"/>
                </a:solidFill>
                <a:latin typeface="Arial"/>
                <a:ea typeface="Arial"/>
                <a:cs typeface="Arial"/>
                <a:sym typeface="Arial"/>
              </a:rPr>
              <a:t>	</a:t>
            </a:r>
            <a:r>
              <a:rPr b="1" lang="hr-HR" sz="2800">
                <a:solidFill>
                  <a:schemeClr val="dk2"/>
                </a:solidFill>
                <a:latin typeface="Arial"/>
                <a:ea typeface="Arial"/>
                <a:cs typeface="Arial"/>
                <a:sym typeface="Arial"/>
              </a:rPr>
              <a:t>					</a:t>
            </a:r>
            <a:endParaRPr b="1" sz="2800">
              <a:solidFill>
                <a:schemeClr val="dk2"/>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
          <p:cNvSpPr txBox="1"/>
          <p:nvPr>
            <p:ph type="title"/>
          </p:nvPr>
        </p:nvSpPr>
        <p:spPr>
          <a:xfrm>
            <a:off x="525066" y="116632"/>
            <a:ext cx="12076509"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4800">
                <a:solidFill>
                  <a:srgbClr val="C00000"/>
                </a:solidFill>
              </a:rPr>
              <a:t>Program of Work and </a:t>
            </a:r>
            <a:br>
              <a:rPr b="1" lang="hr-HR" sz="4800">
                <a:solidFill>
                  <a:srgbClr val="C00000"/>
                </a:solidFill>
              </a:rPr>
            </a:br>
            <a:r>
              <a:rPr b="1" lang="hr-HR" sz="4800">
                <a:solidFill>
                  <a:srgbClr val="C00000"/>
                </a:solidFill>
              </a:rPr>
              <a:t>Standardization Efforts</a:t>
            </a:r>
            <a:endParaRPr b="1" sz="4800">
              <a:solidFill>
                <a:srgbClr val="C00000"/>
              </a:solidFill>
            </a:endParaRPr>
          </a:p>
        </p:txBody>
      </p:sp>
      <p:sp>
        <p:nvSpPr>
          <p:cNvPr id="388" name="Google Shape;388;p6"/>
          <p:cNvSpPr txBox="1"/>
          <p:nvPr>
            <p:ph idx="1" type="body"/>
          </p:nvPr>
        </p:nvSpPr>
        <p:spPr>
          <a:xfrm>
            <a:off x="540147" y="1412776"/>
            <a:ext cx="11341348" cy="5184576"/>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Char char="•"/>
            </a:pPr>
            <a:r>
              <a:rPr lang="hr-HR" sz="2400"/>
              <a:t>Plan the 3 annual main events and one biennial event: </a:t>
            </a:r>
            <a:endParaRPr/>
          </a:p>
          <a:p>
            <a:pPr indent="-285750" lvl="1" marL="742950" rtl="0" algn="l">
              <a:lnSpc>
                <a:spcPct val="90000"/>
              </a:lnSpc>
              <a:spcBef>
                <a:spcPts val="480"/>
              </a:spcBef>
              <a:spcAft>
                <a:spcPts val="0"/>
              </a:spcAft>
              <a:buClr>
                <a:schemeClr val="dk1"/>
              </a:buClr>
              <a:buSzPts val="2400"/>
              <a:buFont typeface="Noto Sans Symbols"/>
              <a:buChar char="⮚"/>
            </a:pPr>
            <a:r>
              <a:rPr b="1" lang="hr-HR" sz="2400"/>
              <a:t>Annual BILC Conference,</a:t>
            </a:r>
            <a:endParaRPr/>
          </a:p>
          <a:p>
            <a:pPr indent="-285750" lvl="1" marL="742950" rtl="0" algn="l">
              <a:lnSpc>
                <a:spcPct val="90000"/>
              </a:lnSpc>
              <a:spcBef>
                <a:spcPts val="480"/>
              </a:spcBef>
              <a:spcAft>
                <a:spcPts val="0"/>
              </a:spcAft>
              <a:buClr>
                <a:schemeClr val="dk1"/>
              </a:buClr>
              <a:buSzPts val="2400"/>
              <a:buFont typeface="Noto Sans Symbols"/>
              <a:buChar char="⮚"/>
            </a:pPr>
            <a:r>
              <a:rPr b="1" lang="hr-HR" sz="2400"/>
              <a:t>BILC Professional Development Seminar, 		</a:t>
            </a:r>
            <a:endParaRPr b="1" sz="2400"/>
          </a:p>
          <a:p>
            <a:pPr indent="-285750" lvl="1" marL="742950" rtl="0" algn="l">
              <a:lnSpc>
                <a:spcPct val="90000"/>
              </a:lnSpc>
              <a:spcBef>
                <a:spcPts val="480"/>
              </a:spcBef>
              <a:spcAft>
                <a:spcPts val="0"/>
              </a:spcAft>
              <a:buClr>
                <a:schemeClr val="dk1"/>
              </a:buClr>
              <a:buSzPts val="2400"/>
              <a:buFont typeface="Noto Sans Symbols"/>
              <a:buChar char="⮚"/>
            </a:pPr>
            <a:r>
              <a:rPr b="1" lang="hr-HR" sz="2400"/>
              <a:t>STANAG 6001 Testing Workshop; and</a:t>
            </a:r>
            <a:endParaRPr b="1" sz="2400"/>
          </a:p>
          <a:p>
            <a:pPr indent="-285750" lvl="1" marL="742950" rtl="0" algn="l">
              <a:lnSpc>
                <a:spcPct val="90000"/>
              </a:lnSpc>
              <a:spcBef>
                <a:spcPts val="480"/>
              </a:spcBef>
              <a:spcAft>
                <a:spcPts val="0"/>
              </a:spcAft>
              <a:buClr>
                <a:schemeClr val="dk1"/>
              </a:buClr>
              <a:buSzPts val="2400"/>
              <a:buFont typeface="Noto Sans Symbols"/>
              <a:buChar char="⮚"/>
            </a:pPr>
            <a:r>
              <a:rPr b="1" lang="hr-HR" sz="2400"/>
              <a:t>Military Terminology Conference</a:t>
            </a:r>
            <a:endParaRPr b="1" sz="2400"/>
          </a:p>
          <a:p>
            <a:pPr indent="-342900" lvl="0" marL="342900" rtl="0" algn="l">
              <a:lnSpc>
                <a:spcPct val="90000"/>
              </a:lnSpc>
              <a:spcBef>
                <a:spcPts val="480"/>
              </a:spcBef>
              <a:spcAft>
                <a:spcPts val="0"/>
              </a:spcAft>
              <a:buClr>
                <a:schemeClr val="dk1"/>
              </a:buClr>
              <a:buSzPts val="2400"/>
              <a:buChar char="•"/>
            </a:pPr>
            <a:r>
              <a:rPr lang="hr-HR" sz="2400"/>
              <a:t>Organize &amp; deliver specialized seminars &amp; workshops;</a:t>
            </a:r>
            <a:endParaRPr/>
          </a:p>
          <a:p>
            <a:pPr indent="-190500" lvl="0" marL="342900" rtl="0" algn="l">
              <a:lnSpc>
                <a:spcPct val="90000"/>
              </a:lnSpc>
              <a:spcBef>
                <a:spcPts val="480"/>
              </a:spcBef>
              <a:spcAft>
                <a:spcPts val="0"/>
              </a:spcAft>
              <a:buClr>
                <a:schemeClr val="dk1"/>
              </a:buClr>
              <a:buSzPts val="2400"/>
              <a:buNone/>
            </a:pPr>
            <a:r>
              <a:t/>
            </a:r>
            <a:endParaRPr sz="2400"/>
          </a:p>
          <a:p>
            <a:pPr indent="-342900" lvl="0" marL="342900" rtl="0" algn="l">
              <a:lnSpc>
                <a:spcPct val="90000"/>
              </a:lnSpc>
              <a:spcBef>
                <a:spcPts val="480"/>
              </a:spcBef>
              <a:spcAft>
                <a:spcPts val="0"/>
              </a:spcAft>
              <a:buClr>
                <a:schemeClr val="dk1"/>
              </a:buClr>
              <a:buSzPts val="2400"/>
              <a:buChar char="•"/>
            </a:pPr>
            <a:r>
              <a:rPr lang="hr-HR" sz="2400"/>
              <a:t>Conduct research / special projects, &amp; support nations; </a:t>
            </a:r>
            <a:endParaRPr/>
          </a:p>
          <a:p>
            <a:pPr indent="-190500" lvl="0" marL="342900" rtl="0" algn="l">
              <a:lnSpc>
                <a:spcPct val="90000"/>
              </a:lnSpc>
              <a:spcBef>
                <a:spcPts val="480"/>
              </a:spcBef>
              <a:spcAft>
                <a:spcPts val="0"/>
              </a:spcAft>
              <a:buClr>
                <a:schemeClr val="dk1"/>
              </a:buClr>
              <a:buSzPts val="2400"/>
              <a:buNone/>
            </a:pPr>
            <a:r>
              <a:t/>
            </a:r>
            <a:endParaRPr sz="2400"/>
          </a:p>
          <a:p>
            <a:pPr indent="-342900" lvl="0" marL="342900" rtl="0" algn="l">
              <a:lnSpc>
                <a:spcPct val="90000"/>
              </a:lnSpc>
              <a:spcBef>
                <a:spcPts val="480"/>
              </a:spcBef>
              <a:spcAft>
                <a:spcPts val="0"/>
              </a:spcAft>
              <a:buClr>
                <a:schemeClr val="dk1"/>
              </a:buClr>
              <a:buSzPts val="2400"/>
              <a:buChar char="•"/>
            </a:pPr>
            <a:r>
              <a:rPr lang="hr-HR" sz="2400"/>
              <a:t>Lead NATO DEEP visits to requesting NATO &amp; Partner countries (language training &amp; testing programmes, translation/terminology work);</a:t>
            </a:r>
            <a:endParaRPr sz="2400"/>
          </a:p>
          <a:p>
            <a:pPr indent="-190500" lvl="0" marL="342900" rtl="0" algn="l">
              <a:lnSpc>
                <a:spcPct val="90000"/>
              </a:lnSpc>
              <a:spcBef>
                <a:spcPts val="480"/>
              </a:spcBef>
              <a:spcAft>
                <a:spcPts val="0"/>
              </a:spcAft>
              <a:buClr>
                <a:schemeClr val="dk1"/>
              </a:buClr>
              <a:buSzPts val="2400"/>
              <a:buNone/>
            </a:pPr>
            <a:r>
              <a:t/>
            </a:r>
            <a:endParaRPr sz="2400"/>
          </a:p>
          <a:p>
            <a:pPr indent="-342900" lvl="0" marL="342900" rtl="0" algn="l">
              <a:lnSpc>
                <a:spcPct val="90000"/>
              </a:lnSpc>
              <a:spcBef>
                <a:spcPts val="480"/>
              </a:spcBef>
              <a:spcAft>
                <a:spcPts val="0"/>
              </a:spcAft>
              <a:buClr>
                <a:schemeClr val="dk1"/>
              </a:buClr>
              <a:buSzPts val="2400"/>
              <a:buChar char="•"/>
            </a:pPr>
            <a:r>
              <a:rPr lang="hr-HR" sz="2400"/>
              <a:t>Report to NATO HQ, ACT and others as required.</a:t>
            </a:r>
            <a:endParaRPr/>
          </a:p>
          <a:p>
            <a:pPr indent="-190500" lvl="0" marL="342900" rtl="0" algn="l">
              <a:lnSpc>
                <a:spcPct val="90000"/>
              </a:lnSpc>
              <a:spcBef>
                <a:spcPts val="480"/>
              </a:spcBef>
              <a:spcAft>
                <a:spcPts val="0"/>
              </a:spcAft>
              <a:buClr>
                <a:schemeClr val="dk1"/>
              </a:buClr>
              <a:buSzPts val="24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7"/>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4000">
                <a:solidFill>
                  <a:srgbClr val="000000"/>
                </a:solidFill>
                <a:latin typeface="Calibri"/>
                <a:ea typeface="Calibri"/>
                <a:cs typeface="Calibri"/>
                <a:sym typeface="Calibri"/>
              </a:rPr>
              <a:t>2023 NATO BILC</a:t>
            </a:r>
            <a:br>
              <a:rPr b="1" lang="hr-HR" sz="4000">
                <a:solidFill>
                  <a:srgbClr val="000000"/>
                </a:solidFill>
                <a:latin typeface="Calibri"/>
                <a:ea typeface="Calibri"/>
                <a:cs typeface="Calibri"/>
                <a:sym typeface="Calibri"/>
              </a:rPr>
            </a:br>
            <a:r>
              <a:rPr b="1" lang="hr-HR" sz="4000">
                <a:solidFill>
                  <a:srgbClr val="000000"/>
                </a:solidFill>
                <a:latin typeface="Calibri"/>
                <a:ea typeface="Calibri"/>
                <a:cs typeface="Calibri"/>
                <a:sym typeface="Calibri"/>
              </a:rPr>
              <a:t>STANAG 6001 Testing Workshop </a:t>
            </a:r>
            <a:endParaRPr b="1" sz="4000">
              <a:latin typeface="Calibri"/>
              <a:ea typeface="Calibri"/>
              <a:cs typeface="Calibri"/>
              <a:sym typeface="Calibri"/>
            </a:endParaRPr>
          </a:p>
        </p:txBody>
      </p:sp>
      <p:sp>
        <p:nvSpPr>
          <p:cNvPr id="395" name="Google Shape;395;p7"/>
          <p:cNvSpPr txBox="1"/>
          <p:nvPr>
            <p:ph idx="1" type="body"/>
          </p:nvPr>
        </p:nvSpPr>
        <p:spPr>
          <a:xfrm>
            <a:off x="495300" y="1412875"/>
            <a:ext cx="11341100" cy="48101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Arial"/>
              <a:buNone/>
            </a:pPr>
            <a:r>
              <a:rPr b="1" lang="hr-HR" sz="2800">
                <a:solidFill>
                  <a:srgbClr val="000000"/>
                </a:solidFill>
              </a:rPr>
              <a:t>Riga, LATVIA</a:t>
            </a:r>
            <a:endParaRPr/>
          </a:p>
          <a:p>
            <a:pPr indent="0" lvl="0" marL="0" rtl="0" algn="ctr">
              <a:lnSpc>
                <a:spcPct val="90000"/>
              </a:lnSpc>
              <a:spcBef>
                <a:spcPts val="1000"/>
              </a:spcBef>
              <a:spcAft>
                <a:spcPts val="0"/>
              </a:spcAft>
              <a:buClr>
                <a:srgbClr val="000000"/>
              </a:buClr>
              <a:buSzPts val="2800"/>
              <a:buFont typeface="Arial"/>
              <a:buNone/>
            </a:pPr>
            <a:r>
              <a:rPr b="1" lang="hr-HR" sz="2800">
                <a:solidFill>
                  <a:srgbClr val="000000"/>
                </a:solidFill>
              </a:rPr>
              <a:t>5 – 7 September 2023</a:t>
            </a:r>
            <a:endParaRPr/>
          </a:p>
          <a:p>
            <a:pPr indent="0" lvl="0" marL="0" rtl="0" algn="ctr">
              <a:lnSpc>
                <a:spcPct val="90000"/>
              </a:lnSpc>
              <a:spcBef>
                <a:spcPts val="1000"/>
              </a:spcBef>
              <a:spcAft>
                <a:spcPts val="0"/>
              </a:spcAft>
              <a:buClr>
                <a:srgbClr val="C00000"/>
              </a:buClr>
              <a:buSzPts val="3200"/>
              <a:buFont typeface="Arial"/>
              <a:buNone/>
            </a:pPr>
            <a:r>
              <a:rPr b="1" i="1" lang="hr-HR">
                <a:solidFill>
                  <a:srgbClr val="C00000"/>
                </a:solidFill>
              </a:rPr>
              <a:t>Theme: Furthering the Validity Argument by Keeping Pace with Technological Developments</a:t>
            </a:r>
            <a:endParaRPr/>
          </a:p>
          <a:p>
            <a:pPr indent="-228600" lvl="0" marL="228600" rtl="0" algn="l">
              <a:lnSpc>
                <a:spcPct val="90000"/>
              </a:lnSpc>
              <a:spcBef>
                <a:spcPts val="1000"/>
              </a:spcBef>
              <a:spcAft>
                <a:spcPts val="0"/>
              </a:spcAft>
              <a:buClr>
                <a:srgbClr val="000000"/>
              </a:buClr>
              <a:buSzPts val="2400"/>
              <a:buChar char="•"/>
            </a:pPr>
            <a:r>
              <a:rPr lang="hr-HR" sz="2400">
                <a:solidFill>
                  <a:srgbClr val="000000"/>
                </a:solidFill>
              </a:rPr>
              <a:t>Norming</a:t>
            </a:r>
            <a:endParaRPr/>
          </a:p>
          <a:p>
            <a:pPr indent="-228600" lvl="0" marL="228600" rtl="0" algn="l">
              <a:lnSpc>
                <a:spcPct val="90000"/>
              </a:lnSpc>
              <a:spcBef>
                <a:spcPts val="1000"/>
              </a:spcBef>
              <a:spcAft>
                <a:spcPts val="0"/>
              </a:spcAft>
              <a:buClr>
                <a:srgbClr val="000000"/>
              </a:buClr>
              <a:buSzPts val="2400"/>
              <a:buChar char="•"/>
            </a:pPr>
            <a:r>
              <a:rPr lang="hr-HR" sz="2400">
                <a:solidFill>
                  <a:srgbClr val="000000"/>
                </a:solidFill>
              </a:rPr>
              <a:t>Shared Item Bank accomplishments and practices</a:t>
            </a:r>
            <a:endParaRPr/>
          </a:p>
          <a:p>
            <a:pPr indent="-228600" lvl="0" marL="228600" rtl="0" algn="l">
              <a:lnSpc>
                <a:spcPct val="90000"/>
              </a:lnSpc>
              <a:spcBef>
                <a:spcPts val="1000"/>
              </a:spcBef>
              <a:spcAft>
                <a:spcPts val="0"/>
              </a:spcAft>
              <a:buClr>
                <a:srgbClr val="000000"/>
              </a:buClr>
              <a:buSzPts val="2400"/>
              <a:buChar char="•"/>
            </a:pPr>
            <a:r>
              <a:rPr lang="hr-HR" sz="2400">
                <a:solidFill>
                  <a:srgbClr val="000000"/>
                </a:solidFill>
              </a:rPr>
              <a:t>Utilizing AI and ChatGPT for test development </a:t>
            </a:r>
            <a:endParaRPr/>
          </a:p>
          <a:p>
            <a:pPr indent="-228600" lvl="0" marL="228600" rtl="0" algn="l">
              <a:lnSpc>
                <a:spcPct val="90000"/>
              </a:lnSpc>
              <a:spcBef>
                <a:spcPts val="1000"/>
              </a:spcBef>
              <a:spcAft>
                <a:spcPts val="0"/>
              </a:spcAft>
              <a:buClr>
                <a:srgbClr val="000000"/>
              </a:buClr>
              <a:buSzPts val="2400"/>
              <a:buChar char="•"/>
            </a:pPr>
            <a:r>
              <a:rPr lang="hr-HR" sz="2400">
                <a:solidFill>
                  <a:srgbClr val="000000"/>
                </a:solidFill>
              </a:rPr>
              <a:t>Neoclassical Statistical Analysis  and IRT Models</a:t>
            </a:r>
            <a:endParaRPr/>
          </a:p>
          <a:p>
            <a:pPr indent="-228600" lvl="0" marL="228600" rtl="0" algn="l">
              <a:lnSpc>
                <a:spcPct val="90000"/>
              </a:lnSpc>
              <a:spcBef>
                <a:spcPts val="1000"/>
              </a:spcBef>
              <a:spcAft>
                <a:spcPts val="0"/>
              </a:spcAft>
              <a:buClr>
                <a:srgbClr val="000000"/>
              </a:buClr>
              <a:buSzPts val="2400"/>
              <a:buChar char="•"/>
            </a:pPr>
            <a:r>
              <a:rPr lang="hr-HR" sz="2400">
                <a:solidFill>
                  <a:srgbClr val="000000"/>
                </a:solidFill>
              </a:rPr>
              <a:t>Test development and administration  in the digital age </a:t>
            </a:r>
            <a:endParaRPr sz="2400">
              <a:solidFill>
                <a:srgbClr val="000000"/>
              </a:solidFill>
            </a:endParaRPr>
          </a:p>
          <a:p>
            <a:pPr indent="0" lvl="0" marL="0" rtl="0" algn="l">
              <a:lnSpc>
                <a:spcPct val="90000"/>
              </a:lnSpc>
              <a:spcBef>
                <a:spcPts val="1000"/>
              </a:spcBef>
              <a:spcAft>
                <a:spcPts val="0"/>
              </a:spcAft>
              <a:buClr>
                <a:srgbClr val="000000"/>
              </a:buClr>
              <a:buSzPts val="2400"/>
              <a:buFont typeface="Arial"/>
              <a:buNone/>
            </a:pPr>
            <a:r>
              <a:rPr lang="hr-HR" sz="2400">
                <a:solidFill>
                  <a:srgbClr val="000000"/>
                </a:solidFill>
              </a:rPr>
              <a:t>    (testing writing, authenticity) </a:t>
            </a:r>
            <a:endParaRPr/>
          </a:p>
          <a:p>
            <a:pPr indent="-139700" lvl="0" marL="342900" rtl="0" algn="l">
              <a:spcBef>
                <a:spcPts val="640"/>
              </a:spcBef>
              <a:spcAft>
                <a:spcPts val="0"/>
              </a:spcAft>
              <a:buClr>
                <a:schemeClr val="dk1"/>
              </a:buClr>
              <a:buSzPts val="3200"/>
              <a:buFont typeface="Arial"/>
              <a:buNone/>
            </a:pPr>
            <a:r>
              <a:t/>
            </a:r>
            <a:endParaRPr/>
          </a:p>
        </p:txBody>
      </p:sp>
      <p:sp>
        <p:nvSpPr>
          <p:cNvPr id="396" name="Google Shape;396;p7"/>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sz="1400"/>
              <a:t>‹#›</a:t>
            </a:fld>
            <a:endParaRPr sz="1400"/>
          </a:p>
        </p:txBody>
      </p:sp>
      <p:pic>
        <p:nvPicPr>
          <p:cNvPr id="397" name="Google Shape;397;p7"/>
          <p:cNvPicPr preferRelativeResize="0"/>
          <p:nvPr/>
        </p:nvPicPr>
        <p:blipFill rotWithShape="1">
          <a:blip r:embed="rId3">
            <a:alphaModFix/>
          </a:blip>
          <a:srcRect b="0" l="0" r="0" t="0"/>
          <a:stretch/>
        </p:blipFill>
        <p:spPr>
          <a:xfrm>
            <a:off x="8310563" y="3789363"/>
            <a:ext cx="3944937" cy="2525712"/>
          </a:xfrm>
          <a:prstGeom prst="rect">
            <a:avLst/>
          </a:prstGeom>
          <a:noFill/>
          <a:ln>
            <a:noFill/>
          </a:ln>
        </p:spPr>
      </p:pic>
      <p:pic>
        <p:nvPicPr>
          <p:cNvPr descr="C:\Users\ginta.lauva-treide\AppData\Local\Microsoft\Windows\INetCache\Content.MSO\5F5C4C61.tmp" id="398" name="Google Shape;398;p7"/>
          <p:cNvPicPr preferRelativeResize="0"/>
          <p:nvPr/>
        </p:nvPicPr>
        <p:blipFill rotWithShape="1">
          <a:blip r:embed="rId4">
            <a:alphaModFix/>
          </a:blip>
          <a:srcRect b="0" l="0" r="0" t="0"/>
          <a:stretch/>
        </p:blipFill>
        <p:spPr>
          <a:xfrm>
            <a:off x="10096500" y="1125538"/>
            <a:ext cx="2071688" cy="133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8"/>
          <p:cNvSpPr txBox="1"/>
          <p:nvPr>
            <p:ph type="title"/>
          </p:nvPr>
        </p:nvSpPr>
        <p:spPr>
          <a:xfrm>
            <a:off x="1257334" y="123110"/>
            <a:ext cx="10151945" cy="150810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b="1" lang="hr-HR" sz="3600"/>
              <a:t>2023 NATO BILC Professional Development Seminar </a:t>
            </a:r>
            <a:br>
              <a:rPr b="1" lang="hr-HR" sz="3600"/>
            </a:br>
            <a:r>
              <a:rPr b="1" lang="hr-HR" sz="2800"/>
              <a:t>Baku, AZERBAIJAN</a:t>
            </a:r>
            <a:br>
              <a:rPr b="1" lang="hr-HR" sz="2800"/>
            </a:br>
            <a:r>
              <a:rPr b="1" lang="hr-HR" sz="2800"/>
              <a:t>16 – 19 October 2023 </a:t>
            </a:r>
            <a:endParaRPr b="1" sz="2800"/>
          </a:p>
        </p:txBody>
      </p:sp>
      <p:sp>
        <p:nvSpPr>
          <p:cNvPr id="405" name="Google Shape;405;p8"/>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98989"/>
              </a:buClr>
              <a:buSzPts val="1200"/>
              <a:buFont typeface="Arial"/>
              <a:buNone/>
            </a:pPr>
            <a:fld id="{00000000-1234-1234-1234-123412341234}" type="slidenum">
              <a:rPr lang="hr-HR"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pic>
        <p:nvPicPr>
          <p:cNvPr id="406" name="Google Shape;406;p8"/>
          <p:cNvPicPr preferRelativeResize="0"/>
          <p:nvPr/>
        </p:nvPicPr>
        <p:blipFill rotWithShape="1">
          <a:blip r:embed="rId3">
            <a:alphaModFix/>
          </a:blip>
          <a:srcRect b="0" l="0" r="0" t="0"/>
          <a:stretch/>
        </p:blipFill>
        <p:spPr>
          <a:xfrm>
            <a:off x="9613155" y="2564904"/>
            <a:ext cx="1728192" cy="987922"/>
          </a:xfrm>
          <a:prstGeom prst="rect">
            <a:avLst/>
          </a:prstGeom>
          <a:noFill/>
          <a:ln>
            <a:noFill/>
          </a:ln>
        </p:spPr>
      </p:pic>
      <p:sp>
        <p:nvSpPr>
          <p:cNvPr id="407" name="Google Shape;407;p8"/>
          <p:cNvSpPr txBox="1"/>
          <p:nvPr/>
        </p:nvSpPr>
        <p:spPr>
          <a:xfrm>
            <a:off x="346075" y="2636838"/>
            <a:ext cx="7964488" cy="40925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What does it take to design a good LSP/ESP course: the importance of needs analysis in LSP/ESP course design</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Principles of successful integration of general and LSP/ESP content and its assessment</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Frameworks for evaluating the success of language programmes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Authenticity in curricula and test design</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Interlinks between language, culture and training</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Student perceptions of effective teaching practices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Language teaching theory</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Enhancing teacher competence and performance through professional development</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Native versus non-native teachers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hr-HR" sz="2000">
                <a:solidFill>
                  <a:schemeClr val="dk1"/>
                </a:solidFill>
                <a:latin typeface="Calibri"/>
                <a:ea typeface="Calibri"/>
                <a:cs typeface="Calibri"/>
                <a:sym typeface="Calibri"/>
              </a:rPr>
              <a:t>Using technology tools to enhance instruction</a:t>
            </a:r>
            <a:endParaRPr sz="2000">
              <a:solidFill>
                <a:schemeClr val="dk1"/>
              </a:solidFill>
              <a:latin typeface="Calibri"/>
              <a:ea typeface="Calibri"/>
              <a:cs typeface="Calibri"/>
              <a:sym typeface="Calibri"/>
            </a:endParaRPr>
          </a:p>
        </p:txBody>
      </p:sp>
      <p:sp>
        <p:nvSpPr>
          <p:cNvPr id="408" name="Google Shape;408;p8"/>
          <p:cNvSpPr txBox="1"/>
          <p:nvPr>
            <p:ph idx="1" type="body"/>
          </p:nvPr>
        </p:nvSpPr>
        <p:spPr>
          <a:xfrm>
            <a:off x="252115" y="1556792"/>
            <a:ext cx="12169351" cy="511256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C00000"/>
              </a:buClr>
              <a:buSzPts val="3200"/>
              <a:buFont typeface="Arial"/>
              <a:buNone/>
            </a:pPr>
            <a:r>
              <a:rPr b="1" i="1" lang="hr-HR">
                <a:solidFill>
                  <a:srgbClr val="C00000"/>
                </a:solidFill>
              </a:rPr>
              <a:t>Language Teaching Theory and the Teaching Practice: Are They Always in Synch?</a:t>
            </a:r>
            <a:endParaRPr b="1" i="1">
              <a:solidFill>
                <a:srgbClr val="C00000"/>
              </a:solidFill>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Font typeface="Arial"/>
              <a:buNone/>
            </a:pPr>
            <a:r>
              <a:t/>
            </a:r>
            <a:endParaRPr/>
          </a:p>
        </p:txBody>
      </p:sp>
      <p:pic>
        <p:nvPicPr>
          <p:cNvPr descr="D:\HRV BILC Presidency 2022_2025\PRESENTATIONS\2023, Baku, Azerbaijan - Language Teaching Theory and the Teaching Practice Are They Always in Synch\DSC_0131.JPG" id="409" name="Google Shape;409;p8"/>
          <p:cNvPicPr preferRelativeResize="0"/>
          <p:nvPr/>
        </p:nvPicPr>
        <p:blipFill rotWithShape="1">
          <a:blip r:embed="rId4">
            <a:alphaModFix/>
          </a:blip>
          <a:srcRect b="0" l="0" r="0" t="0"/>
          <a:stretch/>
        </p:blipFill>
        <p:spPr>
          <a:xfrm>
            <a:off x="8592687" y="4149080"/>
            <a:ext cx="3832645" cy="20882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9"/>
          <p:cNvSpPr txBox="1"/>
          <p:nvPr>
            <p:ph type="title"/>
          </p:nvPr>
        </p:nvSpPr>
        <p:spPr>
          <a:xfrm>
            <a:off x="1155700" y="274638"/>
            <a:ext cx="102901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hr-HR" sz="4000">
                <a:solidFill>
                  <a:srgbClr val="000000"/>
                </a:solidFill>
              </a:rPr>
              <a:t>2024 NATO BILC</a:t>
            </a:r>
            <a:br>
              <a:rPr b="1" lang="hr-HR" sz="4000">
                <a:solidFill>
                  <a:srgbClr val="000000"/>
                </a:solidFill>
              </a:rPr>
            </a:br>
            <a:r>
              <a:rPr b="1" lang="hr-HR" sz="4000">
                <a:solidFill>
                  <a:srgbClr val="000000"/>
                </a:solidFill>
              </a:rPr>
              <a:t>Military Terminology Conference</a:t>
            </a:r>
            <a:endParaRPr sz="4000"/>
          </a:p>
        </p:txBody>
      </p:sp>
      <p:sp>
        <p:nvSpPr>
          <p:cNvPr id="417" name="Google Shape;417;p9"/>
          <p:cNvSpPr txBox="1"/>
          <p:nvPr>
            <p:ph idx="1" type="body"/>
          </p:nvPr>
        </p:nvSpPr>
        <p:spPr>
          <a:xfrm>
            <a:off x="630238" y="1600200"/>
            <a:ext cx="11341100" cy="45259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rPr b="1" lang="hr-HR" sz="2800"/>
              <a:t>Stockholm, SWEDEN</a:t>
            </a:r>
            <a:endParaRPr/>
          </a:p>
          <a:p>
            <a:pPr indent="0" lvl="0" marL="0" rtl="0" algn="ctr">
              <a:spcBef>
                <a:spcPts val="560"/>
              </a:spcBef>
              <a:spcAft>
                <a:spcPts val="0"/>
              </a:spcAft>
              <a:buClr>
                <a:schemeClr val="dk1"/>
              </a:buClr>
              <a:buSzPts val="2800"/>
              <a:buFont typeface="Arial"/>
              <a:buNone/>
            </a:pPr>
            <a:r>
              <a:rPr b="1" lang="hr-HR" sz="2800"/>
              <a:t>9 – 11 April 2024</a:t>
            </a:r>
            <a:endParaRPr/>
          </a:p>
          <a:p>
            <a:pPr indent="0" lvl="0" marL="0" rtl="0" algn="just">
              <a:spcBef>
                <a:spcPts val="480"/>
              </a:spcBef>
              <a:spcAft>
                <a:spcPts val="0"/>
              </a:spcAft>
              <a:buClr>
                <a:srgbClr val="C00000"/>
              </a:buClr>
              <a:buSzPts val="2400"/>
              <a:buFont typeface="Arial"/>
              <a:buNone/>
            </a:pPr>
            <a:r>
              <a:rPr b="1" i="1" lang="hr-HR" sz="2400">
                <a:solidFill>
                  <a:srgbClr val="C00000"/>
                </a:solidFill>
              </a:rPr>
              <a:t>Terminology Management in the 21</a:t>
            </a:r>
            <a:r>
              <a:rPr b="1" baseline="30000" i="1" lang="hr-HR" sz="2400">
                <a:solidFill>
                  <a:srgbClr val="C00000"/>
                </a:solidFill>
              </a:rPr>
              <a:t>st</a:t>
            </a:r>
            <a:r>
              <a:rPr b="1" i="1" lang="hr-HR" sz="2400">
                <a:solidFill>
                  <a:srgbClr val="C00000"/>
                </a:solidFill>
              </a:rPr>
              <a:t> Century and the Potentials of New Technology</a:t>
            </a:r>
            <a:endParaRPr b="1" i="1" sz="2400">
              <a:solidFill>
                <a:srgbClr val="C00000"/>
              </a:solidFill>
            </a:endParaRPr>
          </a:p>
          <a:p>
            <a:pPr indent="-342900" lvl="0" marL="342900" rtl="0" algn="l">
              <a:spcBef>
                <a:spcPts val="480"/>
              </a:spcBef>
              <a:spcAft>
                <a:spcPts val="0"/>
              </a:spcAft>
              <a:buClr>
                <a:schemeClr val="dk1"/>
              </a:buClr>
              <a:buSzPts val="2400"/>
              <a:buChar char="•"/>
            </a:pPr>
            <a:r>
              <a:rPr lang="hr-HR" sz="2400"/>
              <a:t>Applications of new terminology technology </a:t>
            </a:r>
            <a:endParaRPr sz="2400"/>
          </a:p>
          <a:p>
            <a:pPr indent="-342900" lvl="0" marL="342900" rtl="0" algn="l">
              <a:spcBef>
                <a:spcPts val="480"/>
              </a:spcBef>
              <a:spcAft>
                <a:spcPts val="0"/>
              </a:spcAft>
              <a:buClr>
                <a:schemeClr val="dk1"/>
              </a:buClr>
              <a:buSzPts val="2400"/>
              <a:buChar char="•"/>
            </a:pPr>
            <a:r>
              <a:rPr lang="hr-HR" sz="2400"/>
              <a:t>Innovation in terminology within military education</a:t>
            </a:r>
            <a:endParaRPr sz="2400"/>
          </a:p>
          <a:p>
            <a:pPr indent="-342900" lvl="0" marL="342900" rtl="0" algn="l">
              <a:spcBef>
                <a:spcPts val="480"/>
              </a:spcBef>
              <a:spcAft>
                <a:spcPts val="0"/>
              </a:spcAft>
              <a:buClr>
                <a:schemeClr val="dk1"/>
              </a:buClr>
              <a:buSzPts val="2400"/>
              <a:buChar char="•"/>
            </a:pPr>
            <a:r>
              <a:rPr lang="hr-HR" sz="2400"/>
              <a:t>Terminology management in multilingual settings </a:t>
            </a:r>
            <a:endParaRPr sz="2400"/>
          </a:p>
          <a:p>
            <a:pPr indent="-342900" lvl="0" marL="342900" rtl="0" algn="l">
              <a:spcBef>
                <a:spcPts val="480"/>
              </a:spcBef>
              <a:spcAft>
                <a:spcPts val="0"/>
              </a:spcAft>
              <a:buClr>
                <a:schemeClr val="dk1"/>
              </a:buClr>
              <a:buSzPts val="2400"/>
              <a:buChar char="•"/>
            </a:pPr>
            <a:r>
              <a:rPr lang="hr-HR" sz="2400"/>
              <a:t>Understanding and curating emerging terminologies </a:t>
            </a:r>
            <a:endParaRPr sz="2400"/>
          </a:p>
          <a:p>
            <a:pPr indent="-342900" lvl="0" marL="342900" rtl="0" algn="l">
              <a:spcBef>
                <a:spcPts val="480"/>
              </a:spcBef>
              <a:spcAft>
                <a:spcPts val="0"/>
              </a:spcAft>
              <a:buClr>
                <a:schemeClr val="dk1"/>
              </a:buClr>
              <a:buSzPts val="2400"/>
              <a:buChar char="•"/>
            </a:pPr>
            <a:r>
              <a:rPr lang="hr-HR" sz="2400"/>
              <a:t>Optimizing civil-military collaboration in terminology development</a:t>
            </a:r>
            <a:endParaRPr sz="2400"/>
          </a:p>
          <a:p>
            <a:pPr indent="-342900" lvl="0" marL="342900" rtl="0" algn="l">
              <a:spcBef>
                <a:spcPts val="480"/>
              </a:spcBef>
              <a:spcAft>
                <a:spcPts val="0"/>
              </a:spcAft>
              <a:buClr>
                <a:schemeClr val="dk1"/>
              </a:buClr>
              <a:buSzPts val="2400"/>
              <a:buChar char="•"/>
            </a:pPr>
            <a:r>
              <a:rPr lang="hr-HR" sz="2400"/>
              <a:t>Challenges of defining military terminology</a:t>
            </a:r>
            <a:endParaRPr sz="2400"/>
          </a:p>
          <a:p>
            <a:pPr indent="0" lvl="0" marL="0" rtl="0" algn="l">
              <a:spcBef>
                <a:spcPts val="480"/>
              </a:spcBef>
              <a:spcAft>
                <a:spcPts val="0"/>
              </a:spcAft>
              <a:buClr>
                <a:schemeClr val="dk1"/>
              </a:buClr>
              <a:buSzPts val="2400"/>
              <a:buFont typeface="Arial"/>
              <a:buNone/>
            </a:pPr>
            <a:r>
              <a:t/>
            </a:r>
            <a:endParaRPr sz="2400"/>
          </a:p>
          <a:p>
            <a:pPr indent="0" lvl="0" marL="0" rtl="0" algn="l">
              <a:spcBef>
                <a:spcPts val="480"/>
              </a:spcBef>
              <a:spcAft>
                <a:spcPts val="0"/>
              </a:spcAft>
              <a:buClr>
                <a:schemeClr val="dk1"/>
              </a:buClr>
              <a:buSzPts val="2400"/>
              <a:buFont typeface="Arial"/>
              <a:buNone/>
            </a:pPr>
            <a:r>
              <a:t/>
            </a:r>
            <a:endParaRPr sz="2400"/>
          </a:p>
          <a:p>
            <a:pPr indent="0" lvl="0" marL="0" rtl="0" algn="l">
              <a:spcBef>
                <a:spcPts val="640"/>
              </a:spcBef>
              <a:spcAft>
                <a:spcPts val="0"/>
              </a:spcAft>
              <a:buClr>
                <a:schemeClr val="dk1"/>
              </a:buClr>
              <a:buSzPts val="3200"/>
              <a:buFont typeface="Arial"/>
              <a:buNone/>
            </a:pPr>
            <a:r>
              <a:t/>
            </a:r>
            <a:endParaRPr/>
          </a:p>
          <a:p>
            <a:pPr indent="0" lvl="0" marL="0" rtl="0" algn="l">
              <a:spcBef>
                <a:spcPts val="640"/>
              </a:spcBef>
              <a:spcAft>
                <a:spcPts val="0"/>
              </a:spcAft>
              <a:buClr>
                <a:schemeClr val="dk1"/>
              </a:buClr>
              <a:buSzPts val="3200"/>
              <a:buFont typeface="Arial"/>
              <a:buNone/>
            </a:pPr>
            <a:r>
              <a:t/>
            </a:r>
            <a:endParaRPr/>
          </a:p>
          <a:p>
            <a:pPr indent="0" lvl="0" marL="0" rtl="0" algn="just">
              <a:spcBef>
                <a:spcPts val="640"/>
              </a:spcBef>
              <a:spcAft>
                <a:spcPts val="0"/>
              </a:spcAft>
              <a:buClr>
                <a:schemeClr val="dk1"/>
              </a:buClr>
              <a:buSzPts val="3200"/>
              <a:buFont typeface="Arial"/>
              <a:buNone/>
            </a:pPr>
            <a:r>
              <a:t/>
            </a:r>
            <a:endParaRPr/>
          </a:p>
        </p:txBody>
      </p:sp>
      <p:sp>
        <p:nvSpPr>
          <p:cNvPr id="418" name="Google Shape;418;p9"/>
          <p:cNvSpPr txBox="1"/>
          <p:nvPr>
            <p:ph idx="12" type="sldNum"/>
          </p:nvPr>
        </p:nvSpPr>
        <p:spPr>
          <a:xfrm>
            <a:off x="9031288" y="6356350"/>
            <a:ext cx="29400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r-HR"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pic>
        <p:nvPicPr>
          <p:cNvPr descr="C:\Users\iprpicdj\Downloads\Flag_of_Sweden.svg.png" id="419" name="Google Shape;419;p9"/>
          <p:cNvPicPr preferRelativeResize="0"/>
          <p:nvPr/>
        </p:nvPicPr>
        <p:blipFill rotWithShape="1">
          <a:blip r:embed="rId3">
            <a:alphaModFix/>
          </a:blip>
          <a:srcRect b="0" l="0" r="0" t="0"/>
          <a:stretch/>
        </p:blipFill>
        <p:spPr>
          <a:xfrm>
            <a:off x="10015538" y="981075"/>
            <a:ext cx="2428875" cy="1514475"/>
          </a:xfrm>
          <a:prstGeom prst="rect">
            <a:avLst/>
          </a:prstGeom>
          <a:noFill/>
          <a:ln>
            <a:noFill/>
          </a:ln>
        </p:spPr>
      </p:pic>
      <p:pic>
        <p:nvPicPr>
          <p:cNvPr id="420" name="Google Shape;420;p9"/>
          <p:cNvPicPr preferRelativeResize="0"/>
          <p:nvPr/>
        </p:nvPicPr>
        <p:blipFill rotWithShape="1">
          <a:blip r:embed="rId4">
            <a:alphaModFix/>
          </a:blip>
          <a:srcRect b="0" l="0" r="0" t="0"/>
          <a:stretch/>
        </p:blipFill>
        <p:spPr>
          <a:xfrm rot="1155941">
            <a:off x="9118962" y="3366711"/>
            <a:ext cx="3073400" cy="20494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2018-04-19T14:50:03Z</dcterms:created>
  <dc:creator>HP</dc:creator>
</cp:coreProperties>
</file>