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35"/>
  </p:notesMasterIdLst>
  <p:sldIdLst>
    <p:sldId id="342" r:id="rId5"/>
    <p:sldId id="361" r:id="rId6"/>
    <p:sldId id="433" r:id="rId7"/>
    <p:sldId id="465" r:id="rId8"/>
    <p:sldId id="435" r:id="rId9"/>
    <p:sldId id="415" r:id="rId10"/>
    <p:sldId id="466" r:id="rId11"/>
    <p:sldId id="437" r:id="rId12"/>
    <p:sldId id="439" r:id="rId13"/>
    <p:sldId id="447" r:id="rId14"/>
    <p:sldId id="467" r:id="rId15"/>
    <p:sldId id="383" r:id="rId16"/>
    <p:sldId id="371" r:id="rId17"/>
    <p:sldId id="445" r:id="rId18"/>
    <p:sldId id="431" r:id="rId19"/>
    <p:sldId id="441" r:id="rId20"/>
    <p:sldId id="468" r:id="rId21"/>
    <p:sldId id="469" r:id="rId22"/>
    <p:sldId id="470" r:id="rId23"/>
    <p:sldId id="454" r:id="rId24"/>
    <p:sldId id="455" r:id="rId25"/>
    <p:sldId id="459" r:id="rId26"/>
    <p:sldId id="460" r:id="rId27"/>
    <p:sldId id="461" r:id="rId28"/>
    <p:sldId id="471" r:id="rId29"/>
    <p:sldId id="474" r:id="rId30"/>
    <p:sldId id="472" r:id="rId31"/>
    <p:sldId id="317" r:id="rId32"/>
    <p:sldId id="430" r:id="rId33"/>
    <p:sldId id="429" r:id="rId34"/>
  </p:sldIdLst>
  <p:sldSz cx="12601575" cy="6858000"/>
  <p:notesSz cx="6797675" cy="992505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3969">
          <p15:clr>
            <a:srgbClr val="A4A3A4"/>
          </p15:clr>
        </p15:guide>
      </p15:sldGuideLst>
    </p:ext>
    <p:ext uri="{2D200454-40CA-4A62-9FC3-DE9A4176ACB9}">
      <p15:notesGuideLst xmlns=""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4923" autoAdjust="0"/>
    <p:restoredTop sz="85036" autoAdjust="0"/>
  </p:normalViewPr>
  <p:slideViewPr>
    <p:cSldViewPr>
      <p:cViewPr varScale="1">
        <p:scale>
          <a:sx n="74" d="100"/>
          <a:sy n="74" d="100"/>
        </p:scale>
        <p:origin x="-456" y="-72"/>
      </p:cViewPr>
      <p:guideLst>
        <p:guide orient="horz" pos="2160"/>
        <p:guide pos="396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278" y="6667"/>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3A454-A0AA-49CD-A0A4-84C8E3C183EA}" type="doc">
      <dgm:prSet loTypeId="urn:microsoft.com/office/officeart/2005/8/layout/gear1" loCatId="process" qsTypeId="urn:microsoft.com/office/officeart/2005/8/quickstyle/simple5" qsCatId="simple" csTypeId="urn:microsoft.com/office/officeart/2005/8/colors/accent2_3" csCatId="accent2" phldr="1"/>
      <dgm:spPr/>
    </dgm:pt>
    <dgm:pt modelId="{7140B360-A456-445F-8248-4B42E4B10D6B}">
      <dgm:prSet phldrT="[Text]"/>
      <dgm:spPr>
        <a:solidFill>
          <a:srgbClr val="002060"/>
        </a:solidFill>
      </dgm:spPr>
      <dgm:t>
        <a:bodyPr/>
        <a:lstStyle/>
        <a:p>
          <a:r>
            <a:rPr lang="en-US" b="1" dirty="0"/>
            <a:t>BILC</a:t>
          </a:r>
        </a:p>
      </dgm:t>
    </dgm:pt>
    <dgm:pt modelId="{8FE7C6FF-1E66-4E0B-B7D7-06271A09F03D}" type="parTrans" cxnId="{20FEEB1F-D843-4261-9346-1010EAF63AFB}">
      <dgm:prSet/>
      <dgm:spPr/>
      <dgm:t>
        <a:bodyPr/>
        <a:lstStyle/>
        <a:p>
          <a:endParaRPr lang="en-US"/>
        </a:p>
      </dgm:t>
    </dgm:pt>
    <dgm:pt modelId="{33A27860-01A7-4CA5-B853-32FFB595FB4C}" type="sibTrans" cxnId="{20FEEB1F-D843-4261-9346-1010EAF63AFB}">
      <dgm:prSet/>
      <dgm:spPr/>
      <dgm:t>
        <a:bodyPr/>
        <a:lstStyle/>
        <a:p>
          <a:endParaRPr lang="en-US" dirty="0"/>
        </a:p>
      </dgm:t>
    </dgm:pt>
    <dgm:pt modelId="{CAA8249C-0494-42A6-BD64-22EFA98F5E08}">
      <dgm:prSet phldrT="[Text]"/>
      <dgm:spPr>
        <a:solidFill>
          <a:srgbClr val="0070C0"/>
        </a:solidFill>
      </dgm:spPr>
      <dgm:t>
        <a:bodyPr/>
        <a:lstStyle/>
        <a:p>
          <a:r>
            <a:rPr lang="en-US" b="1" dirty="0">
              <a:solidFill>
                <a:schemeClr val="tx1"/>
              </a:solidFill>
            </a:rPr>
            <a:t>DEEP</a:t>
          </a:r>
        </a:p>
      </dgm:t>
    </dgm:pt>
    <dgm:pt modelId="{0E991480-F232-4643-81BC-AF391FB4D0E8}" type="parTrans" cxnId="{7DEC7612-DBDB-4E52-991C-D98EF4EB5624}">
      <dgm:prSet/>
      <dgm:spPr/>
      <dgm:t>
        <a:bodyPr/>
        <a:lstStyle/>
        <a:p>
          <a:endParaRPr lang="en-US"/>
        </a:p>
      </dgm:t>
    </dgm:pt>
    <dgm:pt modelId="{1E193CB1-1507-4F7C-ABCD-0F917C3B91A1}" type="sibTrans" cxnId="{7DEC7612-DBDB-4E52-991C-D98EF4EB5624}">
      <dgm:prSet/>
      <dgm:spPr/>
      <dgm:t>
        <a:bodyPr/>
        <a:lstStyle/>
        <a:p>
          <a:endParaRPr lang="en-US"/>
        </a:p>
      </dgm:t>
    </dgm:pt>
    <dgm:pt modelId="{3BABF7BB-124B-40BB-BD98-1079D1FF6B6B}" type="pres">
      <dgm:prSet presAssocID="{F2F3A454-A0AA-49CD-A0A4-84C8E3C183EA}" presName="composite" presStyleCnt="0">
        <dgm:presLayoutVars>
          <dgm:chMax val="3"/>
          <dgm:animLvl val="lvl"/>
          <dgm:resizeHandles val="exact"/>
        </dgm:presLayoutVars>
      </dgm:prSet>
      <dgm:spPr/>
    </dgm:pt>
    <dgm:pt modelId="{38D7F22A-B708-49CB-96ED-C098EA45FC94}" type="pres">
      <dgm:prSet presAssocID="{7140B360-A456-445F-8248-4B42E4B10D6B}" presName="gear1" presStyleLbl="node1" presStyleIdx="0" presStyleCnt="2" custScaleX="71364" custScaleY="69793" custLinFactNeighborX="-17273" custLinFactNeighborY="-8616">
        <dgm:presLayoutVars>
          <dgm:chMax val="1"/>
          <dgm:bulletEnabled val="1"/>
        </dgm:presLayoutVars>
      </dgm:prSet>
      <dgm:spPr/>
      <dgm:t>
        <a:bodyPr/>
        <a:lstStyle/>
        <a:p>
          <a:endParaRPr lang="en-US"/>
        </a:p>
      </dgm:t>
    </dgm:pt>
    <dgm:pt modelId="{CC7747DF-C5D4-4DFE-9C15-09F19257760A}" type="pres">
      <dgm:prSet presAssocID="{7140B360-A456-445F-8248-4B42E4B10D6B}" presName="gear1srcNode" presStyleLbl="node1" presStyleIdx="0" presStyleCnt="2"/>
      <dgm:spPr/>
      <dgm:t>
        <a:bodyPr/>
        <a:lstStyle/>
        <a:p>
          <a:endParaRPr lang="en-US"/>
        </a:p>
      </dgm:t>
    </dgm:pt>
    <dgm:pt modelId="{6DE71F1A-F139-4E0A-AE0B-626BDBBE90CE}" type="pres">
      <dgm:prSet presAssocID="{7140B360-A456-445F-8248-4B42E4B10D6B}" presName="gear1dstNode" presStyleLbl="node1" presStyleIdx="0" presStyleCnt="2"/>
      <dgm:spPr/>
      <dgm:t>
        <a:bodyPr/>
        <a:lstStyle/>
        <a:p>
          <a:endParaRPr lang="en-US"/>
        </a:p>
      </dgm:t>
    </dgm:pt>
    <dgm:pt modelId="{FA2F40D4-4209-4D30-80BB-E5D422EC6B89}" type="pres">
      <dgm:prSet presAssocID="{CAA8249C-0494-42A6-BD64-22EFA98F5E08}" presName="gear2" presStyleLbl="node1" presStyleIdx="1" presStyleCnt="2" custLinFactNeighborX="-7222" custLinFactNeighborY="-11034">
        <dgm:presLayoutVars>
          <dgm:chMax val="1"/>
          <dgm:bulletEnabled val="1"/>
        </dgm:presLayoutVars>
      </dgm:prSet>
      <dgm:spPr/>
      <dgm:t>
        <a:bodyPr/>
        <a:lstStyle/>
        <a:p>
          <a:endParaRPr lang="en-US"/>
        </a:p>
      </dgm:t>
    </dgm:pt>
    <dgm:pt modelId="{BD47168C-FB98-46E4-9CD5-CF2B7B92A057}" type="pres">
      <dgm:prSet presAssocID="{CAA8249C-0494-42A6-BD64-22EFA98F5E08}" presName="gear2srcNode" presStyleLbl="node1" presStyleIdx="1" presStyleCnt="2"/>
      <dgm:spPr/>
      <dgm:t>
        <a:bodyPr/>
        <a:lstStyle/>
        <a:p>
          <a:endParaRPr lang="en-US"/>
        </a:p>
      </dgm:t>
    </dgm:pt>
    <dgm:pt modelId="{4B74F857-29F6-49E9-85DF-BC7AB1127EB2}" type="pres">
      <dgm:prSet presAssocID="{CAA8249C-0494-42A6-BD64-22EFA98F5E08}" presName="gear2dstNode" presStyleLbl="node1" presStyleIdx="1" presStyleCnt="2"/>
      <dgm:spPr/>
      <dgm:t>
        <a:bodyPr/>
        <a:lstStyle/>
        <a:p>
          <a:endParaRPr lang="en-US"/>
        </a:p>
      </dgm:t>
    </dgm:pt>
    <dgm:pt modelId="{BAFC0E3E-91FA-4D26-AB9D-66F60E6FB515}" type="pres">
      <dgm:prSet presAssocID="{33A27860-01A7-4CA5-B853-32FFB595FB4C}" presName="connector1" presStyleLbl="sibTrans2D1" presStyleIdx="0" presStyleCnt="2" custScaleX="22173" custScaleY="62825" custLinFactNeighborX="2183" custLinFactNeighborY="-2311"/>
      <dgm:spPr>
        <a:prstGeom prst="curvedLeftArrow">
          <a:avLst/>
        </a:prstGeom>
      </dgm:spPr>
      <dgm:t>
        <a:bodyPr/>
        <a:lstStyle/>
        <a:p>
          <a:endParaRPr lang="en-US"/>
        </a:p>
      </dgm:t>
    </dgm:pt>
    <dgm:pt modelId="{F56CAC5B-3E75-43BA-A825-EF0BFC6F4F17}" type="pres">
      <dgm:prSet presAssocID="{1E193CB1-1507-4F7C-ABCD-0F917C3B91A1}" presName="connector2" presStyleLbl="sibTrans2D1" presStyleIdx="1" presStyleCnt="2" custLinFactNeighborX="-16417" custLinFactNeighborY="-2384"/>
      <dgm:spPr/>
      <dgm:t>
        <a:bodyPr/>
        <a:lstStyle/>
        <a:p>
          <a:endParaRPr lang="en-US"/>
        </a:p>
      </dgm:t>
    </dgm:pt>
  </dgm:ptLst>
  <dgm:cxnLst>
    <dgm:cxn modelId="{1C27BB91-23E0-430B-837C-E893E3494923}" type="presOf" srcId="{CAA8249C-0494-42A6-BD64-22EFA98F5E08}" destId="{BD47168C-FB98-46E4-9CD5-CF2B7B92A057}" srcOrd="1" destOrd="0" presId="urn:microsoft.com/office/officeart/2005/8/layout/gear1"/>
    <dgm:cxn modelId="{CFB190AB-AA6D-4B11-AF2C-AE11C2F5217E}" type="presOf" srcId="{F2F3A454-A0AA-49CD-A0A4-84C8E3C183EA}" destId="{3BABF7BB-124B-40BB-BD98-1079D1FF6B6B}" srcOrd="0" destOrd="0" presId="urn:microsoft.com/office/officeart/2005/8/layout/gear1"/>
    <dgm:cxn modelId="{F575195F-C850-40B9-A69A-954ED52EB71A}" type="presOf" srcId="{CAA8249C-0494-42A6-BD64-22EFA98F5E08}" destId="{4B74F857-29F6-49E9-85DF-BC7AB1127EB2}" srcOrd="2" destOrd="0" presId="urn:microsoft.com/office/officeart/2005/8/layout/gear1"/>
    <dgm:cxn modelId="{20FEEB1F-D843-4261-9346-1010EAF63AFB}" srcId="{F2F3A454-A0AA-49CD-A0A4-84C8E3C183EA}" destId="{7140B360-A456-445F-8248-4B42E4B10D6B}" srcOrd="0" destOrd="0" parTransId="{8FE7C6FF-1E66-4E0B-B7D7-06271A09F03D}" sibTransId="{33A27860-01A7-4CA5-B853-32FFB595FB4C}"/>
    <dgm:cxn modelId="{51AFC10F-9DF1-47FA-804A-BAC901BEFD05}" type="presOf" srcId="{7140B360-A456-445F-8248-4B42E4B10D6B}" destId="{CC7747DF-C5D4-4DFE-9C15-09F19257760A}" srcOrd="1" destOrd="0" presId="urn:microsoft.com/office/officeart/2005/8/layout/gear1"/>
    <dgm:cxn modelId="{541ADC58-2239-4259-8F6C-528A95380A7E}" type="presOf" srcId="{CAA8249C-0494-42A6-BD64-22EFA98F5E08}" destId="{FA2F40D4-4209-4D30-80BB-E5D422EC6B89}" srcOrd="0" destOrd="0" presId="urn:microsoft.com/office/officeart/2005/8/layout/gear1"/>
    <dgm:cxn modelId="{7DEC7612-DBDB-4E52-991C-D98EF4EB5624}" srcId="{F2F3A454-A0AA-49CD-A0A4-84C8E3C183EA}" destId="{CAA8249C-0494-42A6-BD64-22EFA98F5E08}" srcOrd="1" destOrd="0" parTransId="{0E991480-F232-4643-81BC-AF391FB4D0E8}" sibTransId="{1E193CB1-1507-4F7C-ABCD-0F917C3B91A1}"/>
    <dgm:cxn modelId="{1A4E2581-6A3C-43BD-838F-556F0822F179}" type="presOf" srcId="{1E193CB1-1507-4F7C-ABCD-0F917C3B91A1}" destId="{F56CAC5B-3E75-43BA-A825-EF0BFC6F4F17}" srcOrd="0" destOrd="0" presId="urn:microsoft.com/office/officeart/2005/8/layout/gear1"/>
    <dgm:cxn modelId="{A01FF428-8D79-483E-9E93-FB0F8C3F15C3}" type="presOf" srcId="{7140B360-A456-445F-8248-4B42E4B10D6B}" destId="{38D7F22A-B708-49CB-96ED-C098EA45FC94}" srcOrd="0" destOrd="0" presId="urn:microsoft.com/office/officeart/2005/8/layout/gear1"/>
    <dgm:cxn modelId="{E6DA0DD4-FA88-4445-864A-413934708319}" type="presOf" srcId="{7140B360-A456-445F-8248-4B42E4B10D6B}" destId="{6DE71F1A-F139-4E0A-AE0B-626BDBBE90CE}" srcOrd="2" destOrd="0" presId="urn:microsoft.com/office/officeart/2005/8/layout/gear1"/>
    <dgm:cxn modelId="{06637B70-2759-4ECC-8DAF-ABFED1A14584}" type="presOf" srcId="{33A27860-01A7-4CA5-B853-32FFB595FB4C}" destId="{BAFC0E3E-91FA-4D26-AB9D-66F60E6FB515}" srcOrd="0" destOrd="0" presId="urn:microsoft.com/office/officeart/2005/8/layout/gear1"/>
    <dgm:cxn modelId="{472E43F1-DF8C-4052-BD8F-A8736E589474}" type="presParOf" srcId="{3BABF7BB-124B-40BB-BD98-1079D1FF6B6B}" destId="{38D7F22A-B708-49CB-96ED-C098EA45FC94}" srcOrd="0" destOrd="0" presId="urn:microsoft.com/office/officeart/2005/8/layout/gear1"/>
    <dgm:cxn modelId="{CE6D17FD-3C15-4EA7-AEB3-DC367853258E}" type="presParOf" srcId="{3BABF7BB-124B-40BB-BD98-1079D1FF6B6B}" destId="{CC7747DF-C5D4-4DFE-9C15-09F19257760A}" srcOrd="1" destOrd="0" presId="urn:microsoft.com/office/officeart/2005/8/layout/gear1"/>
    <dgm:cxn modelId="{1577FA87-04FC-41D4-9725-0A8D1DDFA5DA}" type="presParOf" srcId="{3BABF7BB-124B-40BB-BD98-1079D1FF6B6B}" destId="{6DE71F1A-F139-4E0A-AE0B-626BDBBE90CE}" srcOrd="2" destOrd="0" presId="urn:microsoft.com/office/officeart/2005/8/layout/gear1"/>
    <dgm:cxn modelId="{741FFF76-34B8-4E32-B912-219C4F62B520}" type="presParOf" srcId="{3BABF7BB-124B-40BB-BD98-1079D1FF6B6B}" destId="{FA2F40D4-4209-4D30-80BB-E5D422EC6B89}" srcOrd="3" destOrd="0" presId="urn:microsoft.com/office/officeart/2005/8/layout/gear1"/>
    <dgm:cxn modelId="{0813C6AF-9263-4987-BA21-B8E3ED56F79A}" type="presParOf" srcId="{3BABF7BB-124B-40BB-BD98-1079D1FF6B6B}" destId="{BD47168C-FB98-46E4-9CD5-CF2B7B92A057}" srcOrd="4" destOrd="0" presId="urn:microsoft.com/office/officeart/2005/8/layout/gear1"/>
    <dgm:cxn modelId="{C5CBAF11-F517-43C5-90A3-02D17D14D10E}" type="presParOf" srcId="{3BABF7BB-124B-40BB-BD98-1079D1FF6B6B}" destId="{4B74F857-29F6-49E9-85DF-BC7AB1127EB2}" srcOrd="5" destOrd="0" presId="urn:microsoft.com/office/officeart/2005/8/layout/gear1"/>
    <dgm:cxn modelId="{19819F27-8C06-47BE-8E94-5BFA186D5F83}" type="presParOf" srcId="{3BABF7BB-124B-40BB-BD98-1079D1FF6B6B}" destId="{BAFC0E3E-91FA-4D26-AB9D-66F60E6FB515}" srcOrd="6" destOrd="0" presId="urn:microsoft.com/office/officeart/2005/8/layout/gear1"/>
    <dgm:cxn modelId="{032D9FC8-605C-4E4C-AC8E-278FF4A3F7F3}" type="presParOf" srcId="{3BABF7BB-124B-40BB-BD98-1079D1FF6B6B}" destId="{F56CAC5B-3E75-43BA-A825-EF0BFC6F4F17}"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7F22A-B708-49CB-96ED-C098EA45FC94}">
      <dsp:nvSpPr>
        <dsp:cNvPr id="0" name=""/>
        <dsp:cNvSpPr/>
      </dsp:nvSpPr>
      <dsp:spPr>
        <a:xfrm>
          <a:off x="1449361" y="819825"/>
          <a:ext cx="800737" cy="783110"/>
        </a:xfrm>
        <a:prstGeom prst="gear9">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t>BILC</a:t>
          </a:r>
        </a:p>
      </dsp:txBody>
      <dsp:txXfrm>
        <a:off x="1609027" y="1003265"/>
        <a:ext cx="481405" cy="402534"/>
      </dsp:txXfrm>
    </dsp:sp>
    <dsp:sp modelId="{FA2F40D4-4209-4D30-80BB-E5D422EC6B89}">
      <dsp:nvSpPr>
        <dsp:cNvPr id="0" name=""/>
        <dsp:cNvSpPr/>
      </dsp:nvSpPr>
      <dsp:spPr>
        <a:xfrm>
          <a:off x="770756" y="391779"/>
          <a:ext cx="816034" cy="816034"/>
        </a:xfrm>
        <a:prstGeom prst="gear6">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rPr>
            <a:t>DEEP</a:t>
          </a:r>
        </a:p>
      </dsp:txBody>
      <dsp:txXfrm>
        <a:off x="976195" y="598460"/>
        <a:ext cx="405156" cy="402672"/>
      </dsp:txXfrm>
    </dsp:sp>
    <dsp:sp modelId="{BAFC0E3E-91FA-4D26-AB9D-66F60E6FB515}">
      <dsp:nvSpPr>
        <dsp:cNvPr id="0" name=""/>
        <dsp:cNvSpPr/>
      </dsp:nvSpPr>
      <dsp:spPr>
        <a:xfrm>
          <a:off x="2056888" y="804769"/>
          <a:ext cx="306013" cy="867059"/>
        </a:xfrm>
        <a:prstGeom prst="curvedLeftArrow">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6CAC5B-3E75-43BA-A825-EF0BFC6F4F17}">
      <dsp:nvSpPr>
        <dsp:cNvPr id="0" name=""/>
        <dsp:cNvSpPr/>
      </dsp:nvSpPr>
      <dsp:spPr>
        <a:xfrm>
          <a:off x="513860" y="285631"/>
          <a:ext cx="1043503" cy="1043503"/>
        </a:xfrm>
        <a:prstGeom prst="leftCircularArrow">
          <a:avLst>
            <a:gd name="adj1" fmla="val 6452"/>
            <a:gd name="adj2" fmla="val 429999"/>
            <a:gd name="adj3" fmla="val 10489124"/>
            <a:gd name="adj4" fmla="val 14837806"/>
            <a:gd name="adj5" fmla="val 7527"/>
          </a:avLst>
        </a:prstGeom>
        <a:gradFill rotWithShape="0">
          <a:gsLst>
            <a:gs pos="0">
              <a:schemeClr val="accent2">
                <a:shade val="90000"/>
                <a:hueOff val="-35851"/>
                <a:satOff val="-4207"/>
                <a:lumOff val="23011"/>
                <a:alphaOff val="0"/>
                <a:shade val="51000"/>
                <a:satMod val="130000"/>
              </a:schemeClr>
            </a:gs>
            <a:gs pos="80000">
              <a:schemeClr val="accent2">
                <a:shade val="90000"/>
                <a:hueOff val="-35851"/>
                <a:satOff val="-4207"/>
                <a:lumOff val="23011"/>
                <a:alphaOff val="0"/>
                <a:shade val="93000"/>
                <a:satMod val="130000"/>
              </a:schemeClr>
            </a:gs>
            <a:gs pos="100000">
              <a:schemeClr val="accent2">
                <a:shade val="90000"/>
                <a:hueOff val="-35851"/>
                <a:satOff val="-4207"/>
                <a:lumOff val="230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666" cy="49823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p:cNvSpPr>
            <a:spLocks noGrp="1"/>
          </p:cNvSpPr>
          <p:nvPr>
            <p:ph type="dt" idx="1"/>
          </p:nvPr>
        </p:nvSpPr>
        <p:spPr>
          <a:xfrm>
            <a:off x="3849420" y="0"/>
            <a:ext cx="2946666" cy="49823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9C61942B-2FE9-4A9A-94CF-F0504EF387E7}" type="datetimeFigureOut">
              <a:rPr lang="bg-BG"/>
              <a:pPr>
                <a:defRPr/>
              </a:pPr>
              <a:t>21.10.2024 г.</a:t>
            </a:fld>
            <a:endParaRPr lang="bg-BG"/>
          </a:p>
        </p:txBody>
      </p:sp>
      <p:sp>
        <p:nvSpPr>
          <p:cNvPr id="4" name="Slide Image Placeholder 3"/>
          <p:cNvSpPr>
            <a:spLocks noGrp="1" noRot="1" noChangeAspect="1"/>
          </p:cNvSpPr>
          <p:nvPr>
            <p:ph type="sldImg" idx="2"/>
          </p:nvPr>
        </p:nvSpPr>
        <p:spPr>
          <a:xfrm>
            <a:off x="320675" y="1241425"/>
            <a:ext cx="6156325" cy="3349625"/>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0245" y="4776084"/>
            <a:ext cx="5437186" cy="39081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9426815"/>
            <a:ext cx="2946666" cy="498236"/>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p:cNvSpPr>
            <a:spLocks noGrp="1"/>
          </p:cNvSpPr>
          <p:nvPr>
            <p:ph type="sldNum" sz="quarter" idx="5"/>
          </p:nvPr>
        </p:nvSpPr>
        <p:spPr>
          <a:xfrm>
            <a:off x="3849420" y="9426815"/>
            <a:ext cx="2946666" cy="49823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157894-DA35-4B8D-A347-6D30D973DE23}" type="slidenum">
              <a:rPr lang="bg-BG" altLang="bg-BG"/>
              <a:pPr>
                <a:defRPr/>
              </a:pPr>
              <a:t>‹#›</a:t>
            </a:fld>
            <a:endParaRPr lang="bg-BG" altLang="bg-BG"/>
          </a:p>
        </p:txBody>
      </p:sp>
    </p:spTree>
    <p:extLst>
      <p:ext uri="{BB962C8B-B14F-4D97-AF65-F5344CB8AC3E}">
        <p14:creationId xmlns:p14="http://schemas.microsoft.com/office/powerpoint/2010/main" val="150252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01625" y="1508125"/>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680245" y="5394573"/>
            <a:ext cx="5437186" cy="3289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r-Latn-RS" dirty="0"/>
              <a:t>Good morning, once again</a:t>
            </a:r>
            <a:r>
              <a:rPr lang="en-US" altLang="sr-Latn-RS" dirty="0" smtClean="0"/>
              <a:t>.</a:t>
            </a:r>
            <a:r>
              <a:rPr lang="hr-HR" altLang="sr-Latn-RS" dirty="0" smtClean="0"/>
              <a:t> </a:t>
            </a:r>
            <a:r>
              <a:rPr lang="en-US" altLang="sr-Latn-RS" dirty="0" smtClean="0"/>
              <a:t>Now</a:t>
            </a:r>
            <a:r>
              <a:rPr lang="en-US" altLang="sr-Latn-RS" dirty="0"/>
              <a:t>, it is time for me to tell you about BILC, why we are here, and what we do.</a:t>
            </a:r>
            <a:endParaRPr lang="hr-HR" altLang="sr-Latn-R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76EE031-7503-4B93-AD69-426ED01EDDB2}" type="slidenum">
              <a:rPr lang="bg-BG" altLang="bg-BG" smtClean="0"/>
              <a:pPr/>
              <a:t>1</a:t>
            </a:fld>
            <a:endParaRPr lang="bg-BG" alt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446509" y="4776084"/>
            <a:ext cx="6048672" cy="3908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The conference theme was </a:t>
            </a:r>
            <a:r>
              <a:rPr lang="en-US" sz="1400" b="1" i="1" dirty="0"/>
              <a:t>“ZEITENWENDE”: Adapting Language Policy and Training Strategies to Meet New Requirements”.</a:t>
            </a:r>
            <a:r>
              <a:rPr lang="en-US" sz="1400" dirty="0"/>
              <a:t> ‘</a:t>
            </a:r>
            <a:r>
              <a:rPr lang="en-US" sz="1400" i="1" dirty="0" err="1"/>
              <a:t>Zeitenwende</a:t>
            </a:r>
            <a:r>
              <a:rPr lang="en-US" sz="1400" dirty="0"/>
              <a:t>’ is a German term meaning "turning point" or "epochal change." It was introduced into the public discourse by German Chancellor Olaf </a:t>
            </a:r>
            <a:r>
              <a:rPr lang="en-US" sz="1400" dirty="0" err="1"/>
              <a:t>Scholz</a:t>
            </a:r>
            <a:r>
              <a:rPr lang="en-US" sz="1400" dirty="0"/>
              <a:t> in regard to the war in Ukraine. However, it is also applicable to the changes and challenges which have appeared in the didactics and methodology of teaching foreign languages in the last few years. It encapsulates the essence of our discussions over the next few days. It calls upon us to recognize the crucial role of linguistic diversity and cultural sensitivity in military operations. As NATO and its partner nations engage in increasingly diverse and complex missions, your ability to communicate effectively across linguistic and cultural boundaries is paramount and greatly valued.</a:t>
            </a:r>
          </a:p>
          <a:p>
            <a:pPr algn="just"/>
            <a:r>
              <a:rPr lang="en-US" sz="1400" dirty="0"/>
              <a:t>There were 19 presentations on the theme given by BILC members and two (2) given by two guest speakers, i.e., HN high-ranking officials. In addition, six study groups led by distinguished professionals took place. (Defining Language policies, Developing ESP courses – for JTAC, </a:t>
            </a:r>
            <a:r>
              <a:rPr lang="en-US" sz="1400" dirty="0" err="1"/>
              <a:t>andAviation</a:t>
            </a:r>
            <a:r>
              <a:rPr lang="en-US" sz="1400" dirty="0"/>
              <a:t>) – 98 participants from 35 countries and 2 NATO entities (SHAPE and NMI)</a:t>
            </a:r>
          </a:p>
          <a:p>
            <a:pPr algn="just" eaLnBrk="1" hangingPunct="1"/>
            <a:endParaRPr lang="hr-HR" sz="1400" dirty="0"/>
          </a:p>
          <a:p>
            <a:pPr algn="just" eaLnBrk="1" hangingPunct="1">
              <a:defRPr/>
            </a:pPr>
            <a:endParaRPr lang="hr-HR" dirty="0"/>
          </a:p>
          <a:p>
            <a:pPr algn="just" eaLnBrk="1" hangingPunct="1">
              <a:defRPr/>
            </a:pPr>
            <a:endParaRPr lang="hr-HR"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9CA1141-BF2B-42FA-8A21-DAB5E0E21A3A}" type="slidenum">
              <a:rPr lang="en-US" altLang="lt-LT" smtClean="0">
                <a:solidFill>
                  <a:srgbClr val="000000"/>
                </a:solidFill>
              </a:rPr>
              <a:pPr/>
              <a:t>10</a:t>
            </a:fld>
            <a:endParaRPr lang="en-US" altLang="lt-LT">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446510" y="4776084"/>
            <a:ext cx="5904556" cy="390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just"/>
            <a:r>
              <a:rPr lang="en-US" sz="1400" dirty="0"/>
              <a:t>The primary objectives of the Testing Workshop encompassed norming, sharing, planning course updates, and new projects and new directions in testing IAW STANAG 6001, with a particular emphasis on moderation of reading and listening items, rater norming for assessing speaking and writing, integrating AI tools in test development and rating practices, and building professionalism in the testing cadre</a:t>
            </a:r>
            <a:r>
              <a:rPr lang="en-US" sz="1400" dirty="0" smtClean="0"/>
              <a:t>.</a:t>
            </a:r>
            <a:r>
              <a:rPr lang="hr-HR" sz="1400" dirty="0" smtClean="0"/>
              <a:t> </a:t>
            </a:r>
            <a:r>
              <a:rPr lang="en-US" sz="1400" dirty="0" smtClean="0"/>
              <a:t>These </a:t>
            </a:r>
            <a:r>
              <a:rPr lang="en-US" sz="1400" dirty="0"/>
              <a:t>objectives were successfully met through a comprehensive program that included six plenary sessions, fourteen specialized workshops, five digital poster presentations, and an expert panel discussion. All the presentations and workshops facilitated an exchange of ideas and best practices among specialists from 30 NATO and partner nations and one NATO body (SHAPE). </a:t>
            </a:r>
            <a:endParaRPr lang="en-US" altLang="sr-Latn-RS" sz="1400"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56E1344-795B-42D3-A5F4-40A2F7EBFDA8}" type="slidenum">
              <a:rPr lang="bg-BG" altLang="bg-BG" smtClean="0"/>
              <a:pPr/>
              <a:t>11</a:t>
            </a:fld>
            <a:endParaRPr lang="bg-BG" altLang="bg-B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73063" y="644525"/>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302493" y="4098547"/>
            <a:ext cx="6124217" cy="5613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The Language Testing Seminars and the Advanced Language Testing Seminars play a crucial role in helping nations </a:t>
            </a:r>
            <a:r>
              <a:rPr lang="en-US" sz="1400" b="1" u="sng" dirty="0"/>
              <a:t>establish independent testing systems. They train testers in test development and offer follow-up assistance</a:t>
            </a:r>
            <a:r>
              <a:rPr lang="en-US" sz="1400" dirty="0"/>
              <a:t>, empowering nations to take control of their language testing. They are focused on making STANAG 6001 language tests in each NATO and partner country comparable, which means that one country’s Level 3 is the same as another country’s Level 3.  </a:t>
            </a:r>
          </a:p>
          <a:p>
            <a:pPr algn="just"/>
            <a:r>
              <a:rPr lang="en-US" sz="1400" dirty="0"/>
              <a:t>Two seminars were developed for the professional training of teachers. The Language Standards and Assessment Seminar targets curriculum developers and classroom teachers who must understand modern language assessment regarding STANAG 6001. It aims to familiarize</a:t>
            </a:r>
            <a:r>
              <a:rPr lang="en-US" sz="1400" b="1" u="sng" dirty="0"/>
              <a:t> teachers and language training managers with STANAG 6001, classroom-based assessment, and the best methods for helping their students build language proficiency according to STANAG 6001. </a:t>
            </a:r>
            <a:endParaRPr lang="en-US" sz="1400" dirty="0"/>
          </a:p>
          <a:p>
            <a:pPr algn="just"/>
            <a:r>
              <a:rPr lang="en-US" sz="1400" dirty="0"/>
              <a:t>The English Teaching Faculty Development workshop </a:t>
            </a:r>
            <a:r>
              <a:rPr lang="en-US" sz="1400" b="1" u="sng" dirty="0"/>
              <a:t>addresses teaching writing and speaking to military personnel</a:t>
            </a:r>
            <a:r>
              <a:rPr lang="en-US" sz="1400" dirty="0"/>
              <a:t>. Teachers (primarily civilians) often have problems defining the formats and situations in which military personnel use their speaking and writing skills.</a:t>
            </a:r>
          </a:p>
          <a:p>
            <a:pPr algn="just"/>
            <a:r>
              <a:rPr lang="en-US" sz="1400" dirty="0"/>
              <a:t>Faculty and experts from many countries conduct these seminars. While we offer seminars at </a:t>
            </a:r>
            <a:r>
              <a:rPr lang="en-US" sz="1400" dirty="0" err="1"/>
              <a:t>PLTCEin</a:t>
            </a:r>
            <a:r>
              <a:rPr lang="en-US" sz="1400" dirty="0"/>
              <a:t> </a:t>
            </a:r>
            <a:r>
              <a:rPr lang="en-US" sz="1400" dirty="0" err="1"/>
              <a:t>Garmisch</a:t>
            </a:r>
            <a:r>
              <a:rPr lang="en-US" sz="1400" dirty="0"/>
              <a:t>, the facilitators come from many different countries—two additional Language school </a:t>
            </a:r>
            <a:r>
              <a:rPr lang="en-US" sz="1400" b="1" u="sng" dirty="0"/>
              <a:t>PTECs</a:t>
            </a:r>
            <a:r>
              <a:rPr lang="en-US" sz="1400" dirty="0"/>
              <a:t>, in Bulgaria and Slovenia, host iterations of the Faculty Development Workshop.</a:t>
            </a:r>
          </a:p>
          <a:p>
            <a:pPr algn="just"/>
            <a:r>
              <a:rPr lang="en-US" sz="1400" b="1" u="sng" dirty="0"/>
              <a:t>BILC EVENTS AND SEMINARS/WORKSHOPS – ready-made training opportunities that equip participants with practical skills to share their experience and present experiments and lessons learned.</a:t>
            </a:r>
            <a:endParaRPr lang="en-US" sz="1400" dirty="0"/>
          </a:p>
          <a:p>
            <a:pPr algn="just"/>
            <a:endParaRPr lang="hr-HR" dirty="0"/>
          </a:p>
          <a:p>
            <a:pPr algn="just"/>
            <a:endParaRPr lang="hr-HR" dirty="0"/>
          </a:p>
        </p:txBody>
      </p:sp>
      <p:sp>
        <p:nvSpPr>
          <p:cNvPr id="7782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itchFamily="34" charset="0"/>
                <a:cs typeface="Arial" pitchFamily="34" charset="0"/>
              </a:defRPr>
            </a:lvl1pPr>
            <a:lvl2pPr marL="742950" indent="-285750" defTabSz="928688">
              <a:defRPr>
                <a:solidFill>
                  <a:schemeClr val="tx1"/>
                </a:solidFill>
                <a:latin typeface="Arial" pitchFamily="34" charset="0"/>
                <a:cs typeface="Arial" pitchFamily="34" charset="0"/>
              </a:defRPr>
            </a:lvl2pPr>
            <a:lvl3pPr marL="1143000" indent="-228600" defTabSz="928688">
              <a:defRPr>
                <a:solidFill>
                  <a:schemeClr val="tx1"/>
                </a:solidFill>
                <a:latin typeface="Arial" pitchFamily="34" charset="0"/>
                <a:cs typeface="Arial" pitchFamily="34" charset="0"/>
              </a:defRPr>
            </a:lvl3pPr>
            <a:lvl4pPr marL="1600200" indent="-228600" defTabSz="928688">
              <a:defRPr>
                <a:solidFill>
                  <a:schemeClr val="tx1"/>
                </a:solidFill>
                <a:latin typeface="Arial" pitchFamily="34" charset="0"/>
                <a:cs typeface="Arial" pitchFamily="34" charset="0"/>
              </a:defRPr>
            </a:lvl4pPr>
            <a:lvl5pPr marL="2057400" indent="-228600" defTabSz="928688">
              <a:defRPr>
                <a:solidFill>
                  <a:schemeClr val="tx1"/>
                </a:solidFill>
                <a:latin typeface="Arial" pitchFamily="34" charset="0"/>
                <a:cs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cs typeface="Arial" pitchFamily="34" charset="0"/>
              </a:defRPr>
            </a:lvl9pPr>
          </a:lstStyle>
          <a:p>
            <a:fld id="{1339A631-A16B-47D2-8E67-836781012C53}" type="slidenum">
              <a:rPr lang="en-US" altLang="en-US" smtClean="0">
                <a:solidFill>
                  <a:srgbClr val="000000"/>
                </a:solidFill>
                <a:latin typeface="Times New Roman" pitchFamily="18" charset="0"/>
              </a:rPr>
              <a:pPr/>
              <a:t>12</a:t>
            </a:fld>
            <a:endParaRPr lang="en-US" altLang="en-US">
              <a:solidFill>
                <a:srgbClr val="000000"/>
              </a:solidFill>
              <a:latin typeface="Times New Roman" pitchFamily="18" charset="0"/>
            </a:endParaRPr>
          </a:p>
        </p:txBody>
      </p:sp>
      <p:sp>
        <p:nvSpPr>
          <p:cNvPr id="77829"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2" name="Rectangle 1"/>
          <p:cNvSpPr/>
          <p:nvPr/>
        </p:nvSpPr>
        <p:spPr>
          <a:xfrm>
            <a:off x="2029086" y="4458711"/>
            <a:ext cx="4109254" cy="276866"/>
          </a:xfrm>
          <a:prstGeom prst="rect">
            <a:avLst/>
          </a:prstGeom>
        </p:spPr>
        <p:txBody>
          <a:bodyPr wrap="square">
            <a:spAutoFit/>
          </a:bodyPr>
          <a:lstStyle/>
          <a:p>
            <a:pPr algn="just"/>
            <a:endParaRPr lang="hr-HR"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1010" y="9426814"/>
            <a:ext cx="2945076" cy="49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C410FF4-2813-4D04-AEC5-D0359585B574}" type="slidenum">
              <a:rPr lang="en-CA" altLang="pl-PL" sz="1200"/>
              <a:pPr algn="r" eaLnBrk="1" hangingPunct="1"/>
              <a:t>13</a:t>
            </a:fld>
            <a:endParaRPr lang="en-CA" altLang="pl-PL" sz="120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298874" y="4818578"/>
            <a:ext cx="6199927" cy="4534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b="1" dirty="0"/>
              <a:t>BILC's assistance to nations is at the forefront of standardization efforts.  </a:t>
            </a:r>
            <a:endParaRPr lang="en-US" sz="1400" dirty="0"/>
          </a:p>
          <a:p>
            <a:pPr algn="just"/>
            <a:r>
              <a:rPr lang="en-US" sz="1400" dirty="0"/>
              <a:t>It assists in attempting to reach standards and interpretations of standards, as well as in enhancing and reinforcing language teaching and testing methods.</a:t>
            </a:r>
          </a:p>
          <a:p>
            <a:pPr algn="just"/>
            <a:r>
              <a:rPr lang="en-US" sz="1400" dirty="0"/>
              <a:t>Most NATO and partner nations have relatively large communities of teachers who teach languages at different levels in various military institutions and often need more professional training</a:t>
            </a:r>
            <a:r>
              <a:rPr lang="en-US" sz="1400" dirty="0" smtClean="0"/>
              <a:t>.</a:t>
            </a:r>
            <a:r>
              <a:rPr lang="hr-HR" sz="1400" dirty="0" smtClean="0"/>
              <a:t> </a:t>
            </a:r>
            <a:r>
              <a:rPr lang="en-US" sz="1400" dirty="0" smtClean="0"/>
              <a:t>Following </a:t>
            </a:r>
            <a:r>
              <a:rPr lang="en-US" sz="1400" dirty="0"/>
              <a:t>recommendations from several scoping and advisory visits, BILC started to provide in-country tailor-made faculty development workshops, which help nations develop and consolidate their language training systems.</a:t>
            </a:r>
          </a:p>
          <a:p>
            <a:pPr algn="just"/>
            <a:r>
              <a:rPr lang="en-US" sz="1400" dirty="0"/>
              <a:t>The visits and workshops are conducted at a nation's request. Small teams of experts are formed and led by members of the BILC Secretariat and supported by SHAPE, DEEP, the George Marshall Center, and Partner Language Training Center Europe (PLTCE). </a:t>
            </a:r>
          </a:p>
          <a:p>
            <a:pPr algn="just"/>
            <a:r>
              <a:rPr lang="en-US" sz="1400" dirty="0"/>
              <a:t>For the past two years, most of these activities have been carried out under the DEEP umbrella since BILC has actively supported DEEP in its efforts to assist military educational systems in building efficient language training and testing systems.</a:t>
            </a:r>
          </a:p>
          <a:p>
            <a:pPr algn="just"/>
            <a:endParaRPr lang="hr-HR" altLang="bg-BG"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r-Latn-R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2587A1E-FDE6-4624-9417-3F8F600E7B0B}" type="slidenum">
              <a:rPr lang="bg-BG" altLang="bg-BG" smtClean="0"/>
              <a:pPr/>
              <a:t>14</a:t>
            </a:fld>
            <a:endParaRPr lang="bg-BG" alt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r-Latn-R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2587A1E-FDE6-4624-9417-3F8F600E7B0B}" type="slidenum">
              <a:rPr lang="bg-BG" altLang="bg-BG" smtClean="0"/>
              <a:pPr/>
              <a:t>15</a:t>
            </a:fld>
            <a:endParaRPr lang="bg-BG" alt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Arial" pitchFamily="34" charset="0"/>
                <a:cs typeface="Arial" pitchFamily="34" charset="0"/>
              </a:defRPr>
            </a:lvl1pPr>
            <a:lvl2pPr marL="742950" indent="-285750" defTabSz="938213">
              <a:defRPr>
                <a:solidFill>
                  <a:schemeClr val="tx1"/>
                </a:solidFill>
                <a:latin typeface="Arial" pitchFamily="34" charset="0"/>
                <a:cs typeface="Arial" pitchFamily="34" charset="0"/>
              </a:defRPr>
            </a:lvl2pPr>
            <a:lvl3pPr marL="1143000" indent="-228600" defTabSz="938213">
              <a:defRPr>
                <a:solidFill>
                  <a:schemeClr val="tx1"/>
                </a:solidFill>
                <a:latin typeface="Arial" pitchFamily="34" charset="0"/>
                <a:cs typeface="Arial" pitchFamily="34" charset="0"/>
              </a:defRPr>
            </a:lvl3pPr>
            <a:lvl4pPr marL="1600200" indent="-228600" defTabSz="938213">
              <a:defRPr>
                <a:solidFill>
                  <a:schemeClr val="tx1"/>
                </a:solidFill>
                <a:latin typeface="Arial" pitchFamily="34" charset="0"/>
                <a:cs typeface="Arial" pitchFamily="34" charset="0"/>
              </a:defRPr>
            </a:lvl4pPr>
            <a:lvl5pPr marL="2057400" indent="-228600" defTabSz="938213">
              <a:defRPr>
                <a:solidFill>
                  <a:schemeClr val="tx1"/>
                </a:solidFill>
                <a:latin typeface="Arial" pitchFamily="34" charset="0"/>
                <a:cs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2E8B74-2C82-4F3C-A016-696814EE0BE9}" type="slidenum">
              <a:rPr lang="en-CA" altLang="sr-Latn-RS" smtClean="0"/>
              <a:pPr eaLnBrk="1" hangingPunct="1"/>
              <a:t>16</a:t>
            </a:fld>
            <a:endParaRPr lang="en-CA" altLang="sr-Latn-R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sr-Latn-R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509" y="4776084"/>
            <a:ext cx="5670922" cy="3908137"/>
          </a:xfrm>
        </p:spPr>
        <p:txBody>
          <a:bodyPr/>
          <a:lstStyle/>
          <a:p>
            <a:pPr algn="just"/>
            <a:r>
              <a:rPr lang="en-GB" dirty="0"/>
              <a:t>The BILC Shared Item Bank project was launched in the beginning of 2020 and the working group is comprised of language assessment experts from seven countries: Canada, Croatia, Estonia, Latvia, Romania, Slovakia, and Slovenia. </a:t>
            </a:r>
            <a:r>
              <a:rPr lang="hr-HR" dirty="0" err="1"/>
              <a:t>Slovakia</a:t>
            </a:r>
            <a:r>
              <a:rPr lang="hr-HR" dirty="0"/>
              <a:t> had to </a:t>
            </a:r>
            <a:r>
              <a:rPr lang="hr-HR" dirty="0" err="1"/>
              <a:t>withdraw</a:t>
            </a:r>
            <a:r>
              <a:rPr lang="hr-HR" dirty="0"/>
              <a:t> </a:t>
            </a:r>
            <a:r>
              <a:rPr lang="hr-HR" dirty="0" err="1"/>
              <a:t>from</a:t>
            </a:r>
            <a:r>
              <a:rPr lang="hr-HR" dirty="0"/>
              <a:t> </a:t>
            </a:r>
            <a:r>
              <a:rPr lang="hr-HR" dirty="0" err="1"/>
              <a:t>the</a:t>
            </a:r>
            <a:r>
              <a:rPr lang="hr-HR" dirty="0"/>
              <a:t> </a:t>
            </a:r>
            <a:r>
              <a:rPr lang="hr-HR" dirty="0" err="1"/>
              <a:t>project</a:t>
            </a:r>
            <a:r>
              <a:rPr lang="hr-HR" dirty="0"/>
              <a:t> </a:t>
            </a:r>
            <a:r>
              <a:rPr lang="hr-HR" dirty="0" err="1"/>
              <a:t>in</a:t>
            </a:r>
            <a:r>
              <a:rPr lang="hr-HR" dirty="0"/>
              <a:t> </a:t>
            </a:r>
            <a:r>
              <a:rPr lang="hr-HR" dirty="0" err="1"/>
              <a:t>early</a:t>
            </a:r>
            <a:r>
              <a:rPr lang="hr-HR" dirty="0"/>
              <a:t> 2024. </a:t>
            </a:r>
            <a:r>
              <a:rPr lang="en-GB" dirty="0"/>
              <a:t>The main goal of this project is to create a bank of reading and listening anchor items for STANAG Levels 1, 2 and 3 in order to ensure that all nations using the STANAG 6001 Language Proficiency scale are normed in their interpretation and application of the standard, and that their items and tests are at the intended STANAG level. Testers from NATO and partner nations will be able to choose items from the item bank and include them in their own national reading and listening tests to serve as anchor items.  </a:t>
            </a:r>
            <a:endParaRPr lang="hr-HR" dirty="0"/>
          </a:p>
          <a:p>
            <a:endParaRPr lang="en-US" dirty="0"/>
          </a:p>
        </p:txBody>
      </p:sp>
      <p:sp>
        <p:nvSpPr>
          <p:cNvPr id="4" name="Slide Number Placeholder 3"/>
          <p:cNvSpPr>
            <a:spLocks noGrp="1"/>
          </p:cNvSpPr>
          <p:nvPr>
            <p:ph type="sldNum" sz="quarter" idx="10"/>
          </p:nvPr>
        </p:nvSpPr>
        <p:spPr/>
        <p:txBody>
          <a:bodyPr/>
          <a:lstStyle/>
          <a:p>
            <a:pPr>
              <a:defRPr/>
            </a:pPr>
            <a:fld id="{E7157894-DA35-4B8D-A347-6D30D973DE23}" type="slidenum">
              <a:rPr lang="bg-BG" altLang="bg-BG" smtClean="0"/>
              <a:pPr>
                <a:defRPr/>
              </a:pPr>
              <a:t>17</a:t>
            </a:fld>
            <a:endParaRPr lang="bg-BG" altLang="bg-BG"/>
          </a:p>
        </p:txBody>
      </p:sp>
    </p:spTree>
    <p:extLst>
      <p:ext uri="{BB962C8B-B14F-4D97-AF65-F5344CB8AC3E}">
        <p14:creationId xmlns:p14="http://schemas.microsoft.com/office/powerpoint/2010/main" val="989090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01" y="4776084"/>
            <a:ext cx="5976664" cy="3908137"/>
          </a:xfrm>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In 2023, a large-scale pretesting was conducted across 16 countries, encompassing approximately 1,000 candidates with proficiency levels ranging from 0+ to 3. Statistical analyses were carried out using several data analysis programs</a:t>
            </a:r>
            <a:r>
              <a:rPr lang="hr-HR" dirty="0"/>
              <a:t> </a:t>
            </a:r>
            <a:r>
              <a:rPr lang="en-US" dirty="0"/>
              <a:t>for Classical Test Theory and Rasch analysis. The analyses were conducted by statistical experts </a:t>
            </a:r>
            <a:r>
              <a:rPr lang="hr-HR" dirty="0" err="1"/>
              <a:t>from</a:t>
            </a:r>
            <a:r>
              <a:rPr lang="hr-HR" dirty="0"/>
              <a:t> </a:t>
            </a:r>
            <a:r>
              <a:rPr lang="hr-HR" dirty="0" err="1"/>
              <a:t>Latvia</a:t>
            </a:r>
            <a:r>
              <a:rPr lang="hr-HR" dirty="0"/>
              <a:t> </a:t>
            </a:r>
            <a:r>
              <a:rPr lang="hr-HR" dirty="0" err="1"/>
              <a:t>and</a:t>
            </a:r>
            <a:r>
              <a:rPr lang="hr-HR" dirty="0"/>
              <a:t> </a:t>
            </a:r>
            <a:r>
              <a:rPr lang="en-US" dirty="0"/>
              <a:t>Estonia.</a:t>
            </a:r>
            <a:endParaRPr lang="hr-HR"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effectLst/>
                <a:latin typeface="Calibri" panose="020F0502020204030204" pitchFamily="34" charset="0"/>
                <a:ea typeface="Calibri" panose="020F0502020204030204" pitchFamily="34" charset="0"/>
                <a:cs typeface="Arial" panose="020B0604020202020204" pitchFamily="34" charset="0"/>
              </a:rPr>
              <a:t>Strict statistical criteria were applied in the decision-making process for selecting anchor items. Only items that met all quality criteria were chosen as anchor items. </a:t>
            </a:r>
            <a:r>
              <a:rPr lang="hr-HR" dirty="0" err="1">
                <a:effectLst/>
                <a:latin typeface="Calibri" panose="020F0502020204030204" pitchFamily="34" charset="0"/>
                <a:ea typeface="Calibri" panose="020F0502020204030204" pitchFamily="34" charset="0"/>
                <a:cs typeface="Arial" panose="020B0604020202020204" pitchFamily="34" charset="0"/>
              </a:rPr>
              <a:t>There</a:t>
            </a:r>
            <a:r>
              <a:rPr lang="hr-HR" dirty="0">
                <a:effectLst/>
                <a:latin typeface="Calibri" panose="020F0502020204030204" pitchFamily="34" charset="0"/>
                <a:ea typeface="Calibri" panose="020F0502020204030204" pitchFamily="34" charset="0"/>
                <a:cs typeface="Arial" panose="020B0604020202020204" pitchFamily="34" charset="0"/>
              </a:rPr>
              <a:t> are 4 L1, 3 L2 </a:t>
            </a:r>
            <a:r>
              <a:rPr lang="hr-HR" dirty="0" err="1">
                <a:effectLst/>
                <a:latin typeface="Calibri" panose="020F0502020204030204" pitchFamily="34" charset="0"/>
                <a:ea typeface="Calibri" panose="020F0502020204030204" pitchFamily="34" charset="0"/>
                <a:cs typeface="Arial" panose="020B0604020202020204" pitchFamily="34" charset="0"/>
              </a:rPr>
              <a:t>and</a:t>
            </a:r>
            <a:r>
              <a:rPr lang="hr-HR" dirty="0">
                <a:effectLst/>
                <a:latin typeface="Calibri" panose="020F0502020204030204" pitchFamily="34" charset="0"/>
                <a:ea typeface="Calibri" panose="020F0502020204030204" pitchFamily="34" charset="0"/>
                <a:cs typeface="Arial" panose="020B0604020202020204" pitchFamily="34" charset="0"/>
              </a:rPr>
              <a:t> 7 L3 </a:t>
            </a:r>
            <a:r>
              <a:rPr lang="hr-HR" dirty="0" err="1">
                <a:effectLst/>
                <a:latin typeface="Calibri" panose="020F0502020204030204" pitchFamily="34" charset="0"/>
                <a:ea typeface="Calibri" panose="020F0502020204030204" pitchFamily="34" charset="0"/>
                <a:cs typeface="Arial" panose="020B0604020202020204" pitchFamily="34" charset="0"/>
              </a:rPr>
              <a:t>reading</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anchor</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items</a:t>
            </a:r>
            <a:r>
              <a:rPr lang="hr-HR"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Additionally, there were items that performed relatively well but did not meet all the criteria. These items did not pass the scrutiny required for anchor items but are suitable for training purposes. </a:t>
            </a:r>
            <a:r>
              <a:rPr lang="hr-HR" dirty="0">
                <a:effectLst/>
                <a:latin typeface="Calibri" panose="020F0502020204030204" pitchFamily="34" charset="0"/>
                <a:ea typeface="Calibri" panose="020F0502020204030204" pitchFamily="34" charset="0"/>
                <a:cs typeface="Arial" panose="020B0604020202020204" pitchFamily="34" charset="0"/>
              </a:rPr>
              <a:t>SIB WG</a:t>
            </a:r>
            <a:r>
              <a:rPr lang="en-US"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has</a:t>
            </a:r>
            <a:r>
              <a:rPr lang="en-US" dirty="0">
                <a:effectLst/>
                <a:latin typeface="Calibri" panose="020F0502020204030204" pitchFamily="34" charset="0"/>
                <a:ea typeface="Calibri" panose="020F0502020204030204" pitchFamily="34" charset="0"/>
                <a:cs typeface="Arial" panose="020B0604020202020204" pitchFamily="34" charset="0"/>
              </a:rPr>
              <a:t> posted six other items as Reading Sample Items on the NATO BILC website in the Testing Resources Section.</a:t>
            </a:r>
            <a:endParaRPr lang="hr-HR"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effectLst/>
                <a:latin typeface="Calibri" panose="020F0502020204030204" pitchFamily="34" charset="0"/>
                <a:ea typeface="Calibri" panose="020F0502020204030204" pitchFamily="34" charset="0"/>
                <a:cs typeface="Arial" panose="020B0604020202020204" pitchFamily="34" charset="0"/>
              </a:rPr>
              <a:t>In June of this year, BILC invited NATO and Partner nations to express their interest in using the reading anchor items from the Shared Item Bank. </a:t>
            </a:r>
            <a:r>
              <a:rPr lang="hr-HR" dirty="0">
                <a:effectLst/>
                <a:latin typeface="Calibri" panose="020F0502020204030204" pitchFamily="34" charset="0"/>
                <a:ea typeface="Calibri" panose="020F0502020204030204" pitchFamily="34" charset="0"/>
                <a:cs typeface="Arial" panose="020B0604020202020204" pitchFamily="34" charset="0"/>
              </a:rPr>
              <a:t>T</a:t>
            </a:r>
            <a:r>
              <a:rPr lang="en-US" dirty="0">
                <a:effectLst/>
                <a:latin typeface="Calibri" panose="020F0502020204030204" pitchFamily="34" charset="0"/>
                <a:ea typeface="Calibri" panose="020F0502020204030204" pitchFamily="34" charset="0"/>
                <a:cs typeface="Arial" panose="020B0604020202020204" pitchFamily="34" charset="0"/>
              </a:rPr>
              <a:t>here are specific requirements that nations must meet to be eligible to receive the items. Nations must have established national teams and a reading test in place</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which</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adheres</a:t>
            </a:r>
            <a:r>
              <a:rPr lang="hr-HR" dirty="0">
                <a:effectLst/>
                <a:latin typeface="Calibri" panose="020F0502020204030204" pitchFamily="34" charset="0"/>
                <a:ea typeface="Calibri" panose="020F0502020204030204" pitchFamily="34" charset="0"/>
                <a:cs typeface="Arial" panose="020B0604020202020204" pitchFamily="34" charset="0"/>
              </a:rPr>
              <a:t> to </a:t>
            </a:r>
            <a:r>
              <a:rPr lang="hr-HR" dirty="0" err="1">
                <a:effectLst/>
                <a:latin typeface="Calibri" panose="020F0502020204030204" pitchFamily="34" charset="0"/>
                <a:ea typeface="Calibri" panose="020F0502020204030204" pitchFamily="34" charset="0"/>
                <a:cs typeface="Arial" panose="020B0604020202020204" pitchFamily="34" charset="0"/>
              </a:rPr>
              <a:t>the</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norm</a:t>
            </a:r>
            <a:r>
              <a:rPr lang="en-US" dirty="0">
                <a:effectLst/>
                <a:latin typeface="Calibri" panose="020F0502020204030204" pitchFamily="34" charset="0"/>
                <a:ea typeface="Calibri" panose="020F0502020204030204" pitchFamily="34" charset="0"/>
                <a:cs typeface="Arial" panose="020B0604020202020204" pitchFamily="34" charset="0"/>
              </a:rPr>
              <a:t>. The</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anchor</a:t>
            </a:r>
            <a:r>
              <a:rPr lang="hr-HR"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items come with</a:t>
            </a:r>
            <a:r>
              <a:rPr lang="hr-HR" dirty="0">
                <a:effectLst/>
                <a:latin typeface="Calibri" panose="020F0502020204030204" pitchFamily="34" charset="0"/>
                <a:ea typeface="Calibri" panose="020F0502020204030204" pitchFamily="34" charset="0"/>
                <a:cs typeface="Arial" panose="020B0604020202020204" pitchFamily="34" charset="0"/>
              </a:rPr>
              <a:t> </a:t>
            </a:r>
            <a:r>
              <a:rPr lang="en-US" noProof="0" dirty="0">
                <a:effectLst/>
                <a:latin typeface="Calibri" panose="020F0502020204030204" pitchFamily="34" charset="0"/>
                <a:ea typeface="Calibri" panose="020F0502020204030204" pitchFamily="34" charset="0"/>
                <a:cs typeface="Arial" panose="020B0604020202020204" pitchFamily="34" charset="0"/>
              </a:rPr>
              <a:t>detailed</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instructions</a:t>
            </a:r>
            <a:r>
              <a:rPr lang="hr-HR" dirty="0">
                <a:effectLst/>
                <a:latin typeface="Calibri" panose="020F0502020204030204" pitchFamily="34" charset="0"/>
                <a:ea typeface="Calibri" panose="020F0502020204030204" pitchFamily="34" charset="0"/>
                <a:cs typeface="Arial" panose="020B0604020202020204" pitchFamily="34" charset="0"/>
              </a:rPr>
              <a:t> on how to use </a:t>
            </a:r>
            <a:r>
              <a:rPr lang="hr-HR" dirty="0" err="1">
                <a:effectLst/>
                <a:latin typeface="Calibri" panose="020F0502020204030204" pitchFamily="34" charset="0"/>
                <a:ea typeface="Calibri" panose="020F0502020204030204" pitchFamily="34" charset="0"/>
                <a:cs typeface="Arial" panose="020B0604020202020204" pitchFamily="34" charset="0"/>
              </a:rPr>
              <a:t>them</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and</a:t>
            </a:r>
            <a:r>
              <a:rPr lang="hr-HR" dirty="0">
                <a:effectLst/>
                <a:latin typeface="Calibri" panose="020F0502020204030204" pitchFamily="34" charset="0"/>
                <a:ea typeface="Calibri" panose="020F0502020204030204" pitchFamily="34" charset="0"/>
                <a:cs typeface="Arial" panose="020B0604020202020204" pitchFamily="34" charset="0"/>
              </a:rPr>
              <a:t> interpret </a:t>
            </a:r>
            <a:r>
              <a:rPr lang="hr-HR" dirty="0" err="1">
                <a:effectLst/>
                <a:latin typeface="Calibri" panose="020F0502020204030204" pitchFamily="34" charset="0"/>
                <a:ea typeface="Calibri" panose="020F0502020204030204" pitchFamily="34" charset="0"/>
                <a:cs typeface="Arial" panose="020B0604020202020204" pitchFamily="34" charset="0"/>
              </a:rPr>
              <a:t>their</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perfomance</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in</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comparison</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with</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other</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items</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in</a:t>
            </a:r>
            <a:r>
              <a:rPr lang="hr-HR" dirty="0">
                <a:effectLst/>
                <a:latin typeface="Calibri" panose="020F0502020204030204" pitchFamily="34" charset="0"/>
                <a:ea typeface="Calibri" panose="020F0502020204030204" pitchFamily="34" charset="0"/>
                <a:cs typeface="Arial" panose="020B0604020202020204" pitchFamily="34" charset="0"/>
              </a:rPr>
              <a:t> a test. </a:t>
            </a:r>
            <a:r>
              <a:rPr lang="en-US" dirty="0">
                <a:effectLst/>
                <a:latin typeface="Calibri" panose="020F0502020204030204" pitchFamily="34" charset="0"/>
                <a:ea typeface="Calibri" panose="020F0502020204030204" pitchFamily="34" charset="0"/>
                <a:cs typeface="Arial" panose="020B0604020202020204" pitchFamily="34" charset="0"/>
              </a:rPr>
              <a:t>The Working Group is currently responding to requests from nations to access these items.</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If</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your</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nation</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has</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still</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not</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received</a:t>
            </a:r>
            <a:r>
              <a:rPr lang="hr-HR" dirty="0">
                <a:effectLst/>
                <a:latin typeface="Calibri" panose="020F0502020204030204" pitchFamily="34" charset="0"/>
                <a:ea typeface="Calibri" panose="020F0502020204030204" pitchFamily="34" charset="0"/>
                <a:cs typeface="Arial" panose="020B0604020202020204" pitchFamily="34" charset="0"/>
              </a:rPr>
              <a:t> BILC </a:t>
            </a:r>
            <a:r>
              <a:rPr lang="hr-HR" dirty="0" err="1">
                <a:effectLst/>
                <a:latin typeface="Calibri" panose="020F0502020204030204" pitchFamily="34" charset="0"/>
                <a:ea typeface="Calibri" panose="020F0502020204030204" pitchFamily="34" charset="0"/>
                <a:cs typeface="Arial" panose="020B0604020202020204" pitchFamily="34" charset="0"/>
              </a:rPr>
              <a:t>Chair’s</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invitation</a:t>
            </a:r>
            <a:r>
              <a:rPr lang="hr-HR" dirty="0">
                <a:effectLst/>
                <a:latin typeface="Calibri" panose="020F0502020204030204" pitchFamily="34" charset="0"/>
                <a:ea typeface="Calibri" panose="020F0502020204030204" pitchFamily="34" charset="0"/>
                <a:cs typeface="Arial" panose="020B0604020202020204" pitchFamily="34" charset="0"/>
              </a:rPr>
              <a:t> to use </a:t>
            </a:r>
            <a:r>
              <a:rPr lang="hr-HR" dirty="0" err="1">
                <a:effectLst/>
                <a:latin typeface="Calibri" panose="020F0502020204030204" pitchFamily="34" charset="0"/>
                <a:ea typeface="Calibri" panose="020F0502020204030204" pitchFamily="34" charset="0"/>
                <a:cs typeface="Arial" panose="020B0604020202020204" pitchFamily="34" charset="0"/>
              </a:rPr>
              <a:t>Reading</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Anchor</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Items</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please</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ask</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your</a:t>
            </a:r>
            <a:r>
              <a:rPr lang="hr-HR" dirty="0">
                <a:effectLst/>
                <a:latin typeface="Calibri" panose="020F0502020204030204" pitchFamily="34" charset="0"/>
                <a:ea typeface="Calibri" panose="020F0502020204030204" pitchFamily="34" charset="0"/>
                <a:cs typeface="Arial" panose="020B0604020202020204" pitchFamily="34" charset="0"/>
              </a:rPr>
              <a:t> POC to </a:t>
            </a:r>
            <a:r>
              <a:rPr lang="hr-HR" dirty="0" err="1">
                <a:effectLst/>
                <a:latin typeface="Calibri" panose="020F0502020204030204" pitchFamily="34" charset="0"/>
                <a:ea typeface="Calibri" panose="020F0502020204030204" pitchFamily="34" charset="0"/>
                <a:cs typeface="Arial" panose="020B0604020202020204" pitchFamily="34" charset="0"/>
              </a:rPr>
              <a:t>contact</a:t>
            </a:r>
            <a:r>
              <a:rPr lang="hr-HR" dirty="0">
                <a:effectLst/>
                <a:latin typeface="Calibri" panose="020F0502020204030204" pitchFamily="34" charset="0"/>
                <a:ea typeface="Calibri" panose="020F0502020204030204" pitchFamily="34" charset="0"/>
                <a:cs typeface="Arial" panose="020B0604020202020204" pitchFamily="34" charset="0"/>
              </a:rPr>
              <a:t> SIB </a:t>
            </a:r>
            <a:r>
              <a:rPr lang="hr-HR" dirty="0" err="1">
                <a:effectLst/>
                <a:latin typeface="Calibri" panose="020F0502020204030204" pitchFamily="34" charset="0"/>
                <a:ea typeface="Calibri" panose="020F0502020204030204" pitchFamily="34" charset="0"/>
                <a:cs typeface="Arial" panose="020B0604020202020204" pitchFamily="34" charset="0"/>
              </a:rPr>
              <a:t>Working</a:t>
            </a:r>
            <a:r>
              <a:rPr lang="hr-HR" dirty="0">
                <a:effectLst/>
                <a:latin typeface="Calibri" panose="020F0502020204030204" pitchFamily="34" charset="0"/>
                <a:ea typeface="Calibri" panose="020F0502020204030204" pitchFamily="34" charset="0"/>
                <a:cs typeface="Arial" panose="020B0604020202020204" pitchFamily="34" charset="0"/>
              </a:rPr>
              <a:t> Group at </a:t>
            </a:r>
            <a:r>
              <a:rPr lang="hr-HR" dirty="0" err="1">
                <a:effectLst/>
                <a:latin typeface="Calibri" panose="020F0502020204030204" pitchFamily="34" charset="0"/>
                <a:ea typeface="Calibri" panose="020F0502020204030204" pitchFamily="34" charset="0"/>
                <a:cs typeface="Arial" panose="020B0604020202020204" pitchFamily="34" charset="0"/>
              </a:rPr>
              <a:t>the</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address</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stated</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in</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the</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slide</a:t>
            </a:r>
            <a:r>
              <a:rPr lang="hr-HR" dirty="0">
                <a:effectLst/>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hr-HR"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hr-HR" dirty="0"/>
          </a:p>
        </p:txBody>
      </p:sp>
      <p:sp>
        <p:nvSpPr>
          <p:cNvPr id="4" name="Slide Number Placeholder 3"/>
          <p:cNvSpPr>
            <a:spLocks noGrp="1"/>
          </p:cNvSpPr>
          <p:nvPr>
            <p:ph type="sldNum" sz="quarter" idx="10"/>
          </p:nvPr>
        </p:nvSpPr>
        <p:spPr/>
        <p:txBody>
          <a:bodyPr/>
          <a:lstStyle/>
          <a:p>
            <a:pPr>
              <a:defRPr/>
            </a:pPr>
            <a:fld id="{E7157894-DA35-4B8D-A347-6D30D973DE23}" type="slidenum">
              <a:rPr lang="bg-BG" altLang="bg-BG" smtClean="0"/>
              <a:pPr>
                <a:defRPr/>
              </a:pPr>
              <a:t>18</a:t>
            </a:fld>
            <a:endParaRPr lang="bg-BG" altLang="bg-BG"/>
          </a:p>
        </p:txBody>
      </p:sp>
    </p:spTree>
    <p:extLst>
      <p:ext uri="{BB962C8B-B14F-4D97-AF65-F5344CB8AC3E}">
        <p14:creationId xmlns:p14="http://schemas.microsoft.com/office/powerpoint/2010/main" val="378476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SIB </a:t>
            </a:r>
            <a:r>
              <a:rPr lang="hr-HR" dirty="0" err="1"/>
              <a:t>Working</a:t>
            </a:r>
            <a:r>
              <a:rPr lang="hr-HR" dirty="0"/>
              <a:t> Group </a:t>
            </a:r>
            <a:r>
              <a:rPr lang="hr-HR" dirty="0" err="1"/>
              <a:t>is</a:t>
            </a:r>
            <a:r>
              <a:rPr lang="hr-HR" dirty="0"/>
              <a:t> </a:t>
            </a:r>
            <a:r>
              <a:rPr lang="hr-HR" dirty="0" err="1"/>
              <a:t>currently</a:t>
            </a:r>
            <a:r>
              <a:rPr lang="hr-HR" dirty="0"/>
              <a:t> </a:t>
            </a:r>
            <a:r>
              <a:rPr lang="hr-HR" dirty="0" err="1"/>
              <a:t>in</a:t>
            </a:r>
            <a:r>
              <a:rPr lang="hr-HR" dirty="0"/>
              <a:t> </a:t>
            </a:r>
            <a:r>
              <a:rPr lang="hr-HR" dirty="0" err="1"/>
              <a:t>the</a:t>
            </a:r>
            <a:r>
              <a:rPr lang="hr-HR" dirty="0"/>
              <a:t> </a:t>
            </a:r>
            <a:r>
              <a:rPr lang="hr-HR" dirty="0" err="1"/>
              <a:t>process</a:t>
            </a:r>
            <a:r>
              <a:rPr lang="hr-HR" dirty="0"/>
              <a:t> </a:t>
            </a:r>
            <a:r>
              <a:rPr lang="hr-HR" dirty="0" err="1"/>
              <a:t>of</a:t>
            </a:r>
            <a:r>
              <a:rPr lang="hr-HR" dirty="0"/>
              <a:t> development </a:t>
            </a:r>
            <a:r>
              <a:rPr lang="hr-HR" dirty="0" err="1"/>
              <a:t>and</a:t>
            </a:r>
            <a:r>
              <a:rPr lang="hr-HR" dirty="0"/>
              <a:t> </a:t>
            </a:r>
            <a:r>
              <a:rPr lang="hr-HR" dirty="0" err="1"/>
              <a:t>moderation</a:t>
            </a:r>
            <a:r>
              <a:rPr lang="hr-HR" dirty="0"/>
              <a:t> </a:t>
            </a:r>
            <a:r>
              <a:rPr lang="hr-HR" dirty="0" err="1"/>
              <a:t>of</a:t>
            </a:r>
            <a:r>
              <a:rPr lang="hr-HR" dirty="0"/>
              <a:t> </a:t>
            </a:r>
            <a:r>
              <a:rPr lang="hr-HR" dirty="0" err="1"/>
              <a:t>listening</a:t>
            </a:r>
            <a:r>
              <a:rPr lang="hr-HR" dirty="0"/>
              <a:t> </a:t>
            </a:r>
            <a:r>
              <a:rPr lang="hr-HR" dirty="0" err="1"/>
              <a:t>items</a:t>
            </a:r>
            <a:r>
              <a:rPr lang="hr-HR" dirty="0"/>
              <a:t>. </a:t>
            </a:r>
            <a:r>
              <a:rPr lang="hr-HR" dirty="0" err="1"/>
              <a:t>They</a:t>
            </a:r>
            <a:r>
              <a:rPr lang="hr-HR" dirty="0"/>
              <a:t> </a:t>
            </a:r>
            <a:r>
              <a:rPr lang="hr-HR" dirty="0" err="1"/>
              <a:t>expect</a:t>
            </a:r>
            <a:r>
              <a:rPr lang="hr-HR" dirty="0"/>
              <a:t> to </a:t>
            </a:r>
            <a:r>
              <a:rPr lang="hr-HR" dirty="0" err="1"/>
              <a:t>complete</a:t>
            </a:r>
            <a:r>
              <a:rPr lang="hr-HR" dirty="0"/>
              <a:t> </a:t>
            </a:r>
            <a:r>
              <a:rPr lang="hr-HR" dirty="0" err="1"/>
              <a:t>this</a:t>
            </a:r>
            <a:r>
              <a:rPr lang="hr-HR" dirty="0"/>
              <a:t> </a:t>
            </a:r>
            <a:r>
              <a:rPr lang="hr-HR" dirty="0" err="1"/>
              <a:t>process</a:t>
            </a:r>
            <a:r>
              <a:rPr lang="hr-HR" dirty="0"/>
              <a:t> </a:t>
            </a:r>
            <a:r>
              <a:rPr lang="hr-HR" dirty="0" err="1"/>
              <a:t>in</a:t>
            </a:r>
            <a:r>
              <a:rPr lang="hr-HR" dirty="0"/>
              <a:t> 2025.</a:t>
            </a:r>
            <a:r>
              <a:rPr lang="en-US"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Next</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year</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they</a:t>
            </a:r>
            <a:r>
              <a:rPr lang="hr-HR" dirty="0">
                <a:effectLst/>
                <a:latin typeface="Calibri" panose="020F0502020204030204" pitchFamily="34" charset="0"/>
                <a:ea typeface="Calibri" panose="020F0502020204030204" pitchFamily="34" charset="0"/>
                <a:cs typeface="Arial" panose="020B0604020202020204" pitchFamily="34" charset="0"/>
              </a:rPr>
              <a:t> </a:t>
            </a:r>
            <a:r>
              <a:rPr lang="hr-HR" dirty="0" err="1">
                <a:effectLst/>
                <a:latin typeface="Calibri" panose="020F0502020204030204" pitchFamily="34" charset="0"/>
                <a:ea typeface="Calibri" panose="020F0502020204030204" pitchFamily="34" charset="0"/>
                <a:cs typeface="Arial" panose="020B0604020202020204" pitchFamily="34" charset="0"/>
              </a:rPr>
              <a:t>will</a:t>
            </a:r>
            <a:r>
              <a:rPr lang="hr-HR" dirty="0">
                <a:effectLst/>
                <a:latin typeface="Calibri" panose="020F0502020204030204" pitchFamily="34" charset="0"/>
                <a:ea typeface="Calibri" panose="020F0502020204030204" pitchFamily="34" charset="0"/>
                <a:cs typeface="Arial" panose="020B0604020202020204" pitchFamily="34" charset="0"/>
              </a:rPr>
              <a:t> start </a:t>
            </a:r>
            <a:r>
              <a:rPr lang="en-US" dirty="0">
                <a:effectLst/>
                <a:latin typeface="Calibri" panose="020F0502020204030204" pitchFamily="34" charset="0"/>
                <a:ea typeface="Calibri" panose="020F0502020204030204" pitchFamily="34" charset="0"/>
                <a:cs typeface="Arial" panose="020B0604020202020204" pitchFamily="34" charset="0"/>
              </a:rPr>
              <a:t>preparing to undertake a new round of pretesting for listening items. Please consider supporting </a:t>
            </a:r>
            <a:r>
              <a:rPr lang="hr-HR" dirty="0" err="1">
                <a:effectLst/>
                <a:latin typeface="Calibri" panose="020F0502020204030204" pitchFamily="34" charset="0"/>
                <a:ea typeface="Calibri" panose="020F0502020204030204" pitchFamily="34" charset="0"/>
                <a:cs typeface="Arial" panose="020B0604020202020204" pitchFamily="34" charset="0"/>
              </a:rPr>
              <a:t>SIB’s</a:t>
            </a:r>
            <a:r>
              <a:rPr lang="en-US" dirty="0">
                <a:effectLst/>
                <a:latin typeface="Calibri" panose="020F0502020204030204" pitchFamily="34" charset="0"/>
                <a:ea typeface="Calibri" panose="020F0502020204030204" pitchFamily="34" charset="0"/>
                <a:cs typeface="Arial" panose="020B0604020202020204" pitchFamily="34" charset="0"/>
              </a:rPr>
              <a:t> pretesting effort as we all strive to enhance our tests. Your participation is crucial to our mutual success, and we are deeply grateful for your ongoing commitment and support</a:t>
            </a:r>
            <a:r>
              <a:rPr lang="hr-HR" dirty="0">
                <a:effectLst/>
                <a:latin typeface="Calibri" panose="020F0502020204030204" pitchFamily="34" charset="0"/>
                <a:ea typeface="Calibri" panose="020F0502020204030204" pitchFamily="34" charset="0"/>
                <a:cs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a:defRPr/>
            </a:pPr>
            <a:fld id="{E7157894-DA35-4B8D-A347-6D30D973DE23}" type="slidenum">
              <a:rPr lang="bg-BG" altLang="bg-BG" smtClean="0"/>
              <a:pPr>
                <a:defRPr/>
              </a:pPr>
              <a:t>19</a:t>
            </a:fld>
            <a:endParaRPr lang="bg-BG" altLang="bg-BG"/>
          </a:p>
        </p:txBody>
      </p:sp>
    </p:spTree>
    <p:extLst>
      <p:ext uri="{BB962C8B-B14F-4D97-AF65-F5344CB8AC3E}">
        <p14:creationId xmlns:p14="http://schemas.microsoft.com/office/powerpoint/2010/main" val="336993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74650" y="1292225"/>
            <a:ext cx="6154738"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374501" y="4674493"/>
            <a:ext cx="5860202" cy="4790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Since 1966 </a:t>
            </a:r>
            <a:r>
              <a:rPr lang="hr-HR" sz="1400" dirty="0" err="1" smtClean="0"/>
              <a:t>when</a:t>
            </a:r>
            <a:r>
              <a:rPr lang="hr-HR" sz="1400" dirty="0" smtClean="0"/>
              <a:t> </a:t>
            </a:r>
            <a:r>
              <a:rPr lang="hr-HR" sz="1400" dirty="0" err="1" smtClean="0"/>
              <a:t>it</a:t>
            </a:r>
            <a:r>
              <a:rPr lang="hr-HR" sz="1400" dirty="0" smtClean="0"/>
              <a:t> </a:t>
            </a:r>
            <a:r>
              <a:rPr lang="hr-HR" sz="1400" dirty="0" err="1" smtClean="0"/>
              <a:t>was</a:t>
            </a:r>
            <a:r>
              <a:rPr lang="hr-HR" sz="1400" dirty="0" smtClean="0"/>
              <a:t> </a:t>
            </a:r>
            <a:r>
              <a:rPr lang="hr-HR" sz="1400" dirty="0" err="1" smtClean="0"/>
              <a:t>established</a:t>
            </a:r>
            <a:r>
              <a:rPr lang="en-US" sz="1400" dirty="0" smtClean="0"/>
              <a:t>, </a:t>
            </a:r>
            <a:r>
              <a:rPr lang="en-US" sz="1400" dirty="0"/>
              <a:t>BILC has</a:t>
            </a:r>
            <a:r>
              <a:rPr lang="en-US" sz="1400" b="1" dirty="0"/>
              <a:t> consistently</a:t>
            </a:r>
            <a:r>
              <a:rPr lang="en-US" sz="1400" dirty="0"/>
              <a:t> held a unique position as NATO's advisory body, playing an integral role in the implementation of strategic planning within the organization.</a:t>
            </a:r>
          </a:p>
          <a:p>
            <a:pPr algn="just"/>
            <a:r>
              <a:rPr lang="en-US" sz="1400" dirty="0"/>
              <a:t>BILC is </a:t>
            </a:r>
            <a:r>
              <a:rPr lang="en-US" sz="1400" b="1" u="sng" dirty="0"/>
              <a:t> the custodian of STANAG 6001(Edition5, vr.2)</a:t>
            </a:r>
            <a:endParaRPr lang="en-US" sz="1400" dirty="0"/>
          </a:p>
          <a:p>
            <a:pPr algn="just"/>
            <a:r>
              <a:rPr lang="en-US" sz="1400" dirty="0" smtClean="0"/>
              <a:t>As </a:t>
            </a:r>
            <a:r>
              <a:rPr lang="en-US" sz="1400" dirty="0"/>
              <a:t>the statement captures, </a:t>
            </a:r>
            <a:r>
              <a:rPr lang="en-US" sz="1400" b="1" u="sng" dirty="0"/>
              <a:t>our primary mission </a:t>
            </a:r>
            <a:r>
              <a:rPr lang="en-US" sz="1400" dirty="0"/>
              <a:t>is to promote interoperability among NATO and partner nations. We achieve this by standardizing training and testing practices, ensuring that all participating nations have a common understanding of language proficiency levels and can effectively communicate in multilingual environments. </a:t>
            </a:r>
          </a:p>
          <a:p>
            <a:pPr algn="just"/>
            <a:r>
              <a:rPr lang="en-US" sz="1400" dirty="0"/>
              <a:t>The BILC vision is to share progress made with member nations, partner nations, and any nation that wishes to advance in language training for military purposes. </a:t>
            </a:r>
          </a:p>
          <a:p>
            <a:pPr algn="just"/>
            <a:r>
              <a:rPr lang="en-US" sz="1400" dirty="0"/>
              <a:t>How is this done? Through the secretariat, there are various initiatives that aim to foster these exchanges and promote standardization, which I will discuss later.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hr-HR" sz="1400" dirty="0"/>
          </a:p>
          <a:p>
            <a:pPr eaLnBrk="1" hangingPunct="1"/>
            <a:endParaRPr lang="en-US" altLang="bg-BG" sz="1400" u="sng" dirty="0">
              <a:cs typeface="Times New Roman" pitchFamily="18" charset="0"/>
            </a:endParaRPr>
          </a:p>
        </p:txBody>
      </p:sp>
      <p:sp>
        <p:nvSpPr>
          <p:cNvPr id="65540"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65541"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itchFamily="34" charset="0"/>
                <a:cs typeface="Arial" pitchFamily="34" charset="0"/>
              </a:defRPr>
            </a:lvl1pPr>
            <a:lvl2pPr marL="742950" indent="-285750" defTabSz="930275">
              <a:defRPr>
                <a:solidFill>
                  <a:schemeClr val="tx1"/>
                </a:solidFill>
                <a:latin typeface="Arial" pitchFamily="34" charset="0"/>
                <a:cs typeface="Arial" pitchFamily="34" charset="0"/>
              </a:defRPr>
            </a:lvl2pPr>
            <a:lvl3pPr marL="1143000" indent="-228600" defTabSz="930275">
              <a:defRPr>
                <a:solidFill>
                  <a:schemeClr val="tx1"/>
                </a:solidFill>
                <a:latin typeface="Arial" pitchFamily="34" charset="0"/>
                <a:cs typeface="Arial" pitchFamily="34" charset="0"/>
              </a:defRPr>
            </a:lvl3pPr>
            <a:lvl4pPr marL="1600200" indent="-228600" defTabSz="930275">
              <a:defRPr>
                <a:solidFill>
                  <a:schemeClr val="tx1"/>
                </a:solidFill>
                <a:latin typeface="Arial" pitchFamily="34" charset="0"/>
                <a:cs typeface="Arial" pitchFamily="34" charset="0"/>
              </a:defRPr>
            </a:lvl4pPr>
            <a:lvl5pPr marL="2057400" indent="-228600" defTabSz="930275">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fld id="{85210C2A-E983-4B21-B25B-19A212DB987C}" type="slidenum">
              <a:rPr lang="en-US" altLang="en-US" smtClean="0">
                <a:solidFill>
                  <a:srgbClr val="000000"/>
                </a:solidFill>
                <a:latin typeface="Times New Roman" pitchFamily="18" charset="0"/>
              </a:rPr>
              <a:pPr/>
              <a:t>2</a:t>
            </a:fld>
            <a:endParaRPr lang="en-US" altLang="en-US">
              <a:solidFill>
                <a:srgbClr val="000000"/>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157894-DA35-4B8D-A347-6D30D973DE23}" type="slidenum">
              <a:rPr lang="bg-BG" altLang="bg-BG" smtClean="0"/>
              <a:pPr>
                <a:defRPr/>
              </a:pPr>
              <a:t>20</a:t>
            </a:fld>
            <a:endParaRPr lang="bg-BG" altLang="bg-BG"/>
          </a:p>
        </p:txBody>
      </p:sp>
    </p:spTree>
    <p:extLst>
      <p:ext uri="{BB962C8B-B14F-4D97-AF65-F5344CB8AC3E}">
        <p14:creationId xmlns:p14="http://schemas.microsoft.com/office/powerpoint/2010/main" val="73371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CD321-CB52-4F01-8910-3E1F706D3BFA}" type="slidenum">
              <a:rPr lang="en-US" smtClean="0"/>
              <a:t>21</a:t>
            </a:fld>
            <a:endParaRPr lang="en-US"/>
          </a:p>
        </p:txBody>
      </p:sp>
    </p:spTree>
    <p:extLst>
      <p:ext uri="{BB962C8B-B14F-4D97-AF65-F5344CB8AC3E}">
        <p14:creationId xmlns:p14="http://schemas.microsoft.com/office/powerpoint/2010/main" val="1150532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4502" y="4674494"/>
            <a:ext cx="6055743" cy="3908137"/>
          </a:xfrm>
        </p:spPr>
        <p:txBody>
          <a:bodyPr/>
          <a:lstStyle/>
          <a:p>
            <a:pPr algn="just">
              <a:defRPr/>
            </a:pPr>
            <a:r>
              <a:rPr lang="en-CA" dirty="0"/>
              <a:t>BILC, as STANAG 6001 custodian, is expected to review the standard periodically.  This is expected by the NSO, h</a:t>
            </a:r>
            <a:r>
              <a:rPr lang="hr-HR" dirty="0"/>
              <a:t>owever, </a:t>
            </a:r>
            <a:r>
              <a:rPr lang="en-CA" dirty="0"/>
              <a:t>BILC has not reviewed the content of STANAG 6001 in approximately two decades. </a:t>
            </a:r>
          </a:p>
          <a:p>
            <a:pPr algn="just">
              <a:defRPr/>
            </a:pPr>
            <a:endParaRPr lang="en-CA" dirty="0"/>
          </a:p>
          <a:p>
            <a:pPr algn="just">
              <a:defRPr/>
            </a:pPr>
            <a:r>
              <a:rPr lang="en-CA" dirty="0"/>
              <a:t>At the 2022 BILC Professional Development Seminar in Utah, the French delegate presented on the inconsistencies of the French translation of the STANAG 6001, highlighting some translation flaws, and the fact that the French version did not reflect current socio-cultural norms of the French language. </a:t>
            </a:r>
          </a:p>
          <a:p>
            <a:pPr algn="just">
              <a:defRPr/>
            </a:pPr>
            <a:endParaRPr lang="en-CA" dirty="0"/>
          </a:p>
          <a:p>
            <a:pPr algn="just">
              <a:defRPr/>
            </a:pPr>
            <a:r>
              <a:rPr lang="en-CA" sz="1200" dirty="0"/>
              <a:t>BILC community members have commented frequently that the time has come to modernize the STANAG, </a:t>
            </a:r>
            <a:r>
              <a:rPr lang="en-CA" dirty="0"/>
              <a:t>the concept of the native speaker as the reference has been criticized in recent literature and removed from some other well-known scales, such as the ILR, </a:t>
            </a:r>
            <a:r>
              <a:rPr lang="en-CA" sz="1200" dirty="0"/>
              <a:t>to address the multinational context of language use, and to add general defense and NATO examples and context; </a:t>
            </a:r>
          </a:p>
          <a:p>
            <a:pPr algn="just">
              <a:defRPr/>
            </a:pPr>
            <a:endParaRPr lang="en-CA" dirty="0"/>
          </a:p>
          <a:p>
            <a:pPr algn="just">
              <a:defRPr/>
            </a:pPr>
            <a:r>
              <a:rPr lang="en-CA" dirty="0"/>
              <a:t>Members have also requested an update to contexts as some are deemed obsolete and others have emerged. </a:t>
            </a:r>
          </a:p>
          <a:p>
            <a:pPr algn="just">
              <a:defRPr/>
            </a:pPr>
            <a:endParaRPr lang="en-CA" dirty="0"/>
          </a:p>
          <a:p>
            <a:pPr algn="just">
              <a:defRPr/>
            </a:pPr>
            <a:r>
              <a:rPr lang="en-CA" dirty="0"/>
              <a:t>Therefore, the secretariat formed a Focus Group</a:t>
            </a:r>
            <a:r>
              <a:rPr lang="hr-HR" dirty="0"/>
              <a:t>,</a:t>
            </a:r>
            <a:r>
              <a:rPr lang="en-CA" dirty="0"/>
              <a:t> comprised of several members of the secretariat, and members from Estonia, France, the Netherlands, and Norway, with the purpose of assessing the extent of the review and proposing the way-ahead. </a:t>
            </a:r>
            <a:endParaRPr lang="hr-HR" dirty="0"/>
          </a:p>
          <a:p>
            <a:pPr algn="just">
              <a:defRPr/>
            </a:pPr>
            <a:endParaRPr lang="en-CA" dirty="0"/>
          </a:p>
          <a:p>
            <a:pPr algn="just">
              <a:defRPr/>
            </a:pPr>
            <a:r>
              <a:rPr lang="en-CA" sz="1200" dirty="0">
                <a:effectLst/>
                <a:ea typeface="Times New Roman" panose="02020603050405020304" pitchFamily="18" charset="0"/>
              </a:rPr>
              <a:t>As BILC constituents had remarked in the past on some difficulties with using the STANAG descriptors, the Focus Group developed a survey asking nations to make suggestions on the potential improvements. </a:t>
            </a:r>
            <a:endParaRPr lang="en-CA" dirty="0"/>
          </a:p>
          <a:p>
            <a:pPr algn="just">
              <a:defRPr/>
            </a:pPr>
            <a:endParaRPr lang="en-CA" dirty="0"/>
          </a:p>
          <a:p>
            <a:pPr algn="just">
              <a:defRPr/>
            </a:pPr>
            <a:r>
              <a:rPr lang="en-CA" dirty="0"/>
              <a:t>Feedback from approx. two dozen nations was obtained feedback from the survey showed that surveyed nations were in favour of making improvements to the scale, and that they were also overwhelmingly in favour of removing the native speaker concept and replacing it with a reference to an exceptionally high proficiency regardless of how it was acquired.  </a:t>
            </a:r>
          </a:p>
          <a:p>
            <a:pPr algn="ju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the Annual BILC Conference in Vienna, in May 2024, the Steering Committee approved the change of status from Focus Group to Working Group.</a:t>
            </a:r>
            <a:r>
              <a:rPr lang="hr-HR" dirty="0"/>
              <a:t> </a:t>
            </a:r>
            <a:endParaRPr lang="en-CA" dirty="0"/>
          </a:p>
          <a:p>
            <a:pPr>
              <a:defRPr/>
            </a:pPr>
            <a:endParaRPr lang="en-CA" dirty="0"/>
          </a:p>
          <a:p>
            <a:pPr>
              <a:defRPr/>
            </a:pPr>
            <a:r>
              <a:rPr lang="en-CA" dirty="0"/>
              <a:t>The WG informed the SC that:</a:t>
            </a:r>
          </a:p>
          <a:p>
            <a:r>
              <a:rPr lang="en-CA" dirty="0"/>
              <a:t> </a:t>
            </a:r>
            <a:endParaRPr lang="hr-HR"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22</a:t>
            </a:fld>
            <a:endParaRPr lang="en-CA" altLang="sr-Latn-R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4502" y="4674494"/>
            <a:ext cx="6055743" cy="3908137"/>
          </a:xfrm>
        </p:spPr>
        <p:txBody>
          <a:bodyPr/>
          <a:lstStyle/>
          <a:p>
            <a:pPr>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There is absolutely NO intention of changing the levels; the standards would remain the same, all the tasks would remain the same, in both French and English.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The STANAG updates would be co-written in English and French to ensure that the standard was equivalent in both NATO languages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Goal is to remove overlap as much as possible so that the tasks, content/context, text type, and accuracy statements are independent from each other.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Goal is to re-sequence the existing statements in a ‘regular’ sequence from skill to skill and level to level; the WG will be resequencing some statements within each level to make it more user-friendly. </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Members have said that there are benefits to adding some general military contexts and non-specialised lexical elements to the scale.</a:t>
            </a:r>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23</a:t>
            </a:fld>
            <a:endParaRPr lang="en-CA" altLang="sr-Latn-RS"/>
          </a:p>
        </p:txBody>
      </p:sp>
    </p:spTree>
    <p:extLst>
      <p:ext uri="{BB962C8B-B14F-4D97-AF65-F5344CB8AC3E}">
        <p14:creationId xmlns:p14="http://schemas.microsoft.com/office/powerpoint/2010/main" val="52753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4502" y="4674494"/>
            <a:ext cx="6055743" cy="3908137"/>
          </a:xfrm>
        </p:spPr>
        <p:txBody>
          <a:bodyPr/>
          <a:lstStyle/>
          <a:p>
            <a:pPr>
              <a:defRPr/>
            </a:pPr>
            <a:endParaRPr lang="en-CA"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CA" sz="1200" dirty="0">
                <a:effectLst/>
                <a:ea typeface="Times New Roman" panose="02020603050405020304" pitchFamily="18" charset="0"/>
              </a:rPr>
              <a:t>The feedback from the survey showed that nations were in favour of removing the native speaker concept and replacing it with a reference to an exceptionally high proficiency regardless of how it was acquired, </a:t>
            </a:r>
            <a:r>
              <a:rPr lang="en-CA" sz="1200" dirty="0">
                <a:effectLst/>
                <a:ea typeface="Times New Roman" panose="02020603050405020304" pitchFamily="18" charset="0"/>
                <a:cs typeface="Aptos" panose="020B0004020202020204" pitchFamily="34" charset="0"/>
              </a:rPr>
              <a:t>however, the exact term has not been confirmed. </a:t>
            </a:r>
            <a:endParaRPr lang="en-CA" sz="1200" dirty="0">
              <a:effectLst/>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effectLst/>
                <a:latin typeface="+mn-lt"/>
                <a:ea typeface="Times New Roman" panose="02020603050405020304" pitchFamily="18" charset="0"/>
                <a:cs typeface="Aptos" panose="020B0004020202020204" pitchFamily="34" charset="0"/>
              </a:rPr>
              <a:t>We aim to first produce level 2 across all skills and possibly send that out for consultation, to expert reviewers (TBD and TBC).</a:t>
            </a:r>
            <a:endParaRPr lang="en-CA" sz="1200" dirty="0">
              <a:effectLst/>
              <a:latin typeface="+mn-lt"/>
              <a:ea typeface="Aptos" panose="020B0004020202020204" pitchFamily="34" charset="0"/>
              <a:cs typeface="Aptos" panose="020B0004020202020204" pitchFamily="34" charset="0"/>
            </a:endParaRPr>
          </a:p>
          <a:p>
            <a:pPr>
              <a:defRPr/>
            </a:pPr>
            <a:endParaRPr lang="en-CA" dirty="0"/>
          </a:p>
          <a:p>
            <a:pPr>
              <a:defRPr/>
            </a:pPr>
            <a:r>
              <a:rPr lang="en-CA" sz="1200" dirty="0"/>
              <a:t>The WG is currently in the process of mapping out the way ahead, and the estimated timeline for a completed draft update of STANAG 6001 (Base Levels) has been tentatively planned for the next 3-4 years.</a:t>
            </a:r>
          </a:p>
          <a:p>
            <a:pPr>
              <a:defRPr/>
            </a:pPr>
            <a:endParaRPr lang="en-CA" sz="1200" dirty="0"/>
          </a:p>
          <a:p>
            <a:pPr>
              <a:defRPr/>
            </a:pPr>
            <a:r>
              <a:rPr lang="en-CA" sz="1200" dirty="0"/>
              <a:t>While this timeline may appear to be somewhat unambitious, one must consider that all work is performed through voluntary national contributions (VNC), by professionals who have other full-time </a:t>
            </a:r>
            <a:r>
              <a:rPr lang="en-CA" sz="1200"/>
              <a:t>functions.</a:t>
            </a: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a:defRPr/>
            </a:pPr>
            <a:endParaRPr lang="en-CA" dirty="0"/>
          </a:p>
          <a:p>
            <a:pPr marL="228600" indent="-228600">
              <a:buFontTx/>
              <a:buAutoNum type="arabicPeriod"/>
              <a:defRPr/>
            </a:pPr>
            <a:endParaRPr lang="en-CA" dirty="0"/>
          </a:p>
          <a:p>
            <a:pPr marL="228600" indent="-228600">
              <a:buFontTx/>
              <a:buAutoNum type="arabicPeriod" startAt="2"/>
              <a:defRPr/>
            </a:pPr>
            <a:endParaRPr lang="en-CA" dirty="0"/>
          </a:p>
          <a:p>
            <a:pPr>
              <a:defRPr/>
            </a:pPr>
            <a:endParaRPr lang="en-CA" dirty="0"/>
          </a:p>
          <a:p>
            <a:pPr>
              <a:defRPr/>
            </a:pPr>
            <a:endParaRPr lang="en-CA"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A9757F5-03DB-495D-BDC6-5A3940D8739D}" type="slidenum">
              <a:rPr lang="en-CA" altLang="sr-Latn-RS" smtClean="0"/>
              <a:pPr/>
              <a:t>24</a:t>
            </a:fld>
            <a:endParaRPr lang="en-CA" altLang="sr-Latn-RS"/>
          </a:p>
        </p:txBody>
      </p:sp>
    </p:spTree>
    <p:extLst>
      <p:ext uri="{BB962C8B-B14F-4D97-AF65-F5344CB8AC3E}">
        <p14:creationId xmlns:p14="http://schemas.microsoft.com/office/powerpoint/2010/main" val="1519134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54013"/>
            <a:ext cx="5426075" cy="2952750"/>
          </a:xfrm>
        </p:spPr>
      </p:sp>
      <p:sp>
        <p:nvSpPr>
          <p:cNvPr id="3" name="Notes Placeholder 2"/>
          <p:cNvSpPr>
            <a:spLocks noGrp="1"/>
          </p:cNvSpPr>
          <p:nvPr>
            <p:ph type="body" idx="1"/>
          </p:nvPr>
        </p:nvSpPr>
        <p:spPr>
          <a:xfrm>
            <a:off x="230485" y="3450357"/>
            <a:ext cx="6408712" cy="5976664"/>
          </a:xfrm>
        </p:spPr>
        <p:txBody>
          <a:bodyPr/>
          <a:lstStyle/>
          <a:p>
            <a:pPr algn="just"/>
            <a:r>
              <a:rPr lang="en-US" sz="1400" dirty="0"/>
              <a:t>The topic </a:t>
            </a:r>
            <a:r>
              <a:rPr lang="en-US" sz="1400" b="1" dirty="0"/>
              <a:t>"Rethinking the Language Training and Education: Keeping Pace with Change"</a:t>
            </a:r>
            <a:r>
              <a:rPr lang="en-US" sz="1400" dirty="0"/>
              <a:t> addresses the need to reassess and adapt our language instruction and assessment approach in response to a rapidly evolving global landscape. </a:t>
            </a:r>
            <a:endParaRPr lang="hr-HR" sz="1400" dirty="0" smtClean="0"/>
          </a:p>
          <a:p>
            <a:pPr algn="just"/>
            <a:r>
              <a:rPr lang="en-US" sz="1400" b="1" dirty="0"/>
              <a:t>Adapting to Technological Advances</a:t>
            </a:r>
            <a:r>
              <a:rPr lang="en-US" sz="1400" dirty="0"/>
              <a:t>:</a:t>
            </a:r>
          </a:p>
          <a:p>
            <a:pPr marL="285750" indent="-285750" algn="just">
              <a:buFont typeface="Arial" pitchFamily="34" charset="0"/>
              <a:buChar char="•"/>
            </a:pPr>
            <a:r>
              <a:rPr lang="en-US" sz="1400" dirty="0"/>
              <a:t>The role of technology (such as AI, machine translation, language learning apps) in modernizing language training.</a:t>
            </a:r>
          </a:p>
          <a:p>
            <a:pPr marL="285750" indent="-285750" algn="just">
              <a:buFont typeface="Arial" pitchFamily="34" charset="0"/>
              <a:buChar char="•"/>
            </a:pPr>
            <a:r>
              <a:rPr lang="en-US" sz="1400" dirty="0"/>
              <a:t>How online platforms and digital tools can enhance or replace traditional classroom settings.</a:t>
            </a:r>
          </a:p>
          <a:p>
            <a:pPr algn="just"/>
            <a:r>
              <a:rPr lang="en-US" sz="1400" b="1" dirty="0"/>
              <a:t>Meeting New Operational Needs</a:t>
            </a:r>
            <a:r>
              <a:rPr lang="en-US" sz="1400" dirty="0"/>
              <a:t>:</a:t>
            </a:r>
          </a:p>
          <a:p>
            <a:pPr marL="285750" indent="-285750" algn="just">
              <a:buFont typeface="Arial" pitchFamily="34" charset="0"/>
              <a:buChar char="•"/>
            </a:pPr>
            <a:r>
              <a:rPr lang="en-US" sz="1400" dirty="0"/>
              <a:t>The evolving requirements of language skills for military and security operations.</a:t>
            </a:r>
          </a:p>
          <a:p>
            <a:pPr marL="285750" indent="-285750" algn="just">
              <a:buFont typeface="Arial" pitchFamily="34" charset="0"/>
              <a:buChar char="•"/>
            </a:pPr>
            <a:r>
              <a:rPr lang="en-US" sz="1400" dirty="0"/>
              <a:t>Changes in global partnerships, international diplomacy, and coalition missions that demand new language capabilities.</a:t>
            </a:r>
          </a:p>
          <a:p>
            <a:pPr algn="just"/>
            <a:r>
              <a:rPr lang="en-US" sz="1400" b="1" dirty="0"/>
              <a:t>Tailoring Language Training for Specific Audiences</a:t>
            </a:r>
            <a:r>
              <a:rPr lang="en-US" sz="1400" dirty="0"/>
              <a:t>:</a:t>
            </a:r>
          </a:p>
          <a:p>
            <a:pPr marL="285750" indent="-285750" algn="just">
              <a:buFont typeface="Arial" pitchFamily="34" charset="0"/>
              <a:buChar char="•"/>
            </a:pPr>
            <a:r>
              <a:rPr lang="en-US" sz="1400" dirty="0"/>
              <a:t>Customizing language education to meet the needs of military personnel, diplomats, and civilian experts.</a:t>
            </a:r>
          </a:p>
          <a:p>
            <a:pPr marL="285750" indent="-285750" algn="just">
              <a:buFont typeface="Arial" pitchFamily="34" charset="0"/>
              <a:buChar char="•"/>
            </a:pPr>
            <a:r>
              <a:rPr lang="en-US" sz="1400" dirty="0"/>
              <a:t>The importance of context-specific vocabulary, such as military terminology, in operational readiness.</a:t>
            </a:r>
          </a:p>
          <a:p>
            <a:pPr algn="just"/>
            <a:r>
              <a:rPr lang="en-US" sz="1400" b="1" dirty="0"/>
              <a:t>Balancing Standardization with Flexibility</a:t>
            </a:r>
            <a:r>
              <a:rPr lang="en-US" sz="1400" dirty="0"/>
              <a:t>:</a:t>
            </a:r>
          </a:p>
          <a:p>
            <a:pPr marL="285750" indent="-285750" algn="just">
              <a:buFont typeface="Arial" pitchFamily="34" charset="0"/>
              <a:buChar char="•"/>
            </a:pPr>
            <a:r>
              <a:rPr lang="en-US" sz="1400" dirty="0"/>
              <a:t>Ensuring that standardized language proficiency (e.g., STANAG 6001) keeps pace with operational needs.</a:t>
            </a:r>
          </a:p>
          <a:p>
            <a:pPr marL="285750" indent="-285750" algn="just">
              <a:buFont typeface="Arial" pitchFamily="34" charset="0"/>
              <a:buChar char="•"/>
            </a:pPr>
            <a:r>
              <a:rPr lang="en-US" sz="1400" dirty="0"/>
              <a:t>Flexibility in curricula to accommodate diverse learners and changing mission priorities.</a:t>
            </a:r>
          </a:p>
        </p:txBody>
      </p:sp>
      <p:sp>
        <p:nvSpPr>
          <p:cNvPr id="4" name="Slide Number Placeholder 3"/>
          <p:cNvSpPr>
            <a:spLocks noGrp="1"/>
          </p:cNvSpPr>
          <p:nvPr>
            <p:ph type="sldNum" sz="quarter" idx="10"/>
          </p:nvPr>
        </p:nvSpPr>
        <p:spPr/>
        <p:txBody>
          <a:bodyPr/>
          <a:lstStyle/>
          <a:p>
            <a:pPr>
              <a:defRPr/>
            </a:pPr>
            <a:fld id="{E7157894-DA35-4B8D-A347-6D30D973DE23}" type="slidenum">
              <a:rPr lang="bg-BG" altLang="bg-BG" smtClean="0"/>
              <a:pPr>
                <a:defRPr/>
              </a:pPr>
              <a:t>25</a:t>
            </a:fld>
            <a:endParaRPr lang="bg-BG" altLang="bg-BG"/>
          </a:p>
        </p:txBody>
      </p:sp>
    </p:spTree>
    <p:extLst>
      <p:ext uri="{BB962C8B-B14F-4D97-AF65-F5344CB8AC3E}">
        <p14:creationId xmlns:p14="http://schemas.microsoft.com/office/powerpoint/2010/main" val="772545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54013"/>
            <a:ext cx="5426075" cy="2952750"/>
          </a:xfrm>
        </p:spPr>
      </p:sp>
      <p:sp>
        <p:nvSpPr>
          <p:cNvPr id="3" name="Notes Placeholder 2"/>
          <p:cNvSpPr>
            <a:spLocks noGrp="1"/>
          </p:cNvSpPr>
          <p:nvPr>
            <p:ph type="body" idx="1"/>
          </p:nvPr>
        </p:nvSpPr>
        <p:spPr>
          <a:xfrm>
            <a:off x="230485" y="3450357"/>
            <a:ext cx="6264696" cy="390813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157894-DA35-4B8D-A347-6D30D973DE23}" type="slidenum">
              <a:rPr lang="bg-BG" altLang="bg-BG" smtClean="0"/>
              <a:pPr>
                <a:defRPr/>
              </a:pPr>
              <a:t>26</a:t>
            </a:fld>
            <a:endParaRPr lang="bg-BG" altLang="bg-BG"/>
          </a:p>
        </p:txBody>
      </p:sp>
    </p:spTree>
    <p:extLst>
      <p:ext uri="{BB962C8B-B14F-4D97-AF65-F5344CB8AC3E}">
        <p14:creationId xmlns:p14="http://schemas.microsoft.com/office/powerpoint/2010/main" val="772545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54013"/>
            <a:ext cx="5426075" cy="2952750"/>
          </a:xfrm>
        </p:spPr>
      </p:sp>
      <p:sp>
        <p:nvSpPr>
          <p:cNvPr id="3" name="Notes Placeholder 2"/>
          <p:cNvSpPr>
            <a:spLocks noGrp="1"/>
          </p:cNvSpPr>
          <p:nvPr>
            <p:ph type="body" idx="1"/>
          </p:nvPr>
        </p:nvSpPr>
        <p:spPr>
          <a:xfrm>
            <a:off x="230485" y="3450357"/>
            <a:ext cx="6264696" cy="390813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157894-DA35-4B8D-A347-6D30D973DE23}" type="slidenum">
              <a:rPr lang="bg-BG" altLang="bg-BG" smtClean="0"/>
              <a:pPr>
                <a:defRPr/>
              </a:pPr>
              <a:t>27</a:t>
            </a:fld>
            <a:endParaRPr lang="bg-BG" altLang="bg-BG"/>
          </a:p>
        </p:txBody>
      </p:sp>
    </p:spTree>
    <p:extLst>
      <p:ext uri="{BB962C8B-B14F-4D97-AF65-F5344CB8AC3E}">
        <p14:creationId xmlns:p14="http://schemas.microsoft.com/office/powerpoint/2010/main" val="772545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hr-HR" dirty="0" err="1"/>
              <a:t>Estimeed</a:t>
            </a:r>
            <a:r>
              <a:rPr lang="hr-HR" dirty="0"/>
              <a:t> </a:t>
            </a:r>
            <a:r>
              <a:rPr lang="hr-HR" dirty="0" err="1"/>
              <a:t>colleagues</a:t>
            </a:r>
            <a:r>
              <a:rPr lang="hr-HR" dirty="0"/>
              <a:t>, y</a:t>
            </a:r>
            <a:r>
              <a:rPr lang="en-US" dirty="0" err="1"/>
              <a:t>ou</a:t>
            </a:r>
            <a:r>
              <a:rPr lang="en-US" dirty="0"/>
              <a:t> are here because your superiors have recognized you as experts, and have supported your attendance. The informal connections you make </a:t>
            </a:r>
            <a:r>
              <a:rPr lang="hr-HR" dirty="0" err="1"/>
              <a:t>here</a:t>
            </a:r>
            <a:r>
              <a:rPr lang="hr-HR" dirty="0"/>
              <a:t> </a:t>
            </a:r>
            <a:r>
              <a:rPr lang="en-US" dirty="0"/>
              <a:t>at all levels, intellectual, social, and ideological, together with frank and open panels and in sidebars, are of immense value to your nations and to NATO.</a:t>
            </a:r>
            <a:endParaRPr lang="hr-HR" dirty="0"/>
          </a:p>
          <a:p>
            <a:pPr algn="just"/>
            <a:r>
              <a:rPr lang="en-US" dirty="0"/>
              <a:t>Finally, I am taking this op</a:t>
            </a:r>
            <a:r>
              <a:rPr lang="hr-HR" dirty="0"/>
              <a:t>p</a:t>
            </a:r>
            <a:r>
              <a:rPr lang="en-US" dirty="0" err="1"/>
              <a:t>ortunity</a:t>
            </a:r>
            <a:r>
              <a:rPr lang="en-US" dirty="0"/>
              <a:t> to thank our hosts, who have gone to great efforts to provide a milieu that will allow us to collaborate with no stress and great delight on reaching our goals. When return home, I hope you will all be able to say that you have accomplished much and that you will share those accomplishments with your colleagues.</a:t>
            </a:r>
            <a:endParaRPr lang="hr-HR" dirty="0"/>
          </a:p>
          <a:p>
            <a:pPr algn="just"/>
            <a:r>
              <a:rPr lang="en-US" dirty="0"/>
              <a:t>I wish you all, all of us, a successful and fruitful </a:t>
            </a:r>
            <a:r>
              <a:rPr lang="hr-HR" dirty="0" err="1"/>
              <a:t>Workshop</a:t>
            </a:r>
            <a:r>
              <a:rPr lang="hr-HR" dirty="0"/>
              <a:t>.</a:t>
            </a:r>
          </a:p>
          <a:p>
            <a:pPr algn="just"/>
            <a:r>
              <a:rPr lang="en-US" dirty="0"/>
              <a:t>Thank you for your attention.</a:t>
            </a:r>
            <a:endParaRPr lang="hr-HR"/>
          </a:p>
          <a:p>
            <a:r>
              <a:rPr lang="en-US" dirty="0"/>
              <a:t/>
            </a:r>
            <a:br>
              <a:rPr lang="en-US" dirty="0"/>
            </a:br>
            <a:endParaRPr lang="bg-BG" altLang="bg-BG"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7224D2B-069A-4859-BB00-B746D138A988}" type="slidenum">
              <a:rPr lang="bg-BG" altLang="bg-BG" smtClean="0"/>
              <a:pPr/>
              <a:t>28</a:t>
            </a:fld>
            <a:endParaRPr lang="bg-BG" altLang="bg-B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20675" y="1325563"/>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bg-BG"/>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F0A5172-F015-4AD7-BD06-83CC81F09AB9}" type="slidenum">
              <a:rPr lang="bg-BG" altLang="bg-BG" smtClean="0"/>
              <a:pPr/>
              <a:t>29</a:t>
            </a:fld>
            <a:endParaRPr lang="bg-BG" alt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22263" y="1241425"/>
            <a:ext cx="61531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446509" y="4776084"/>
            <a:ext cx="6048672" cy="390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smtClean="0"/>
              <a:t>BILC </a:t>
            </a:r>
            <a:r>
              <a:rPr lang="en-US" sz="1400" dirty="0"/>
              <a:t>has three constitutional components: a. Members, b. The </a:t>
            </a:r>
            <a:r>
              <a:rPr lang="en-US" sz="1400" dirty="0" smtClean="0"/>
              <a:t>Secretariat, </a:t>
            </a:r>
            <a:r>
              <a:rPr lang="en-US" sz="1400" dirty="0"/>
              <a:t>and c. The Steering Committee</a:t>
            </a:r>
            <a:r>
              <a:rPr lang="en-US" sz="1400" dirty="0" smtClean="0"/>
              <a:t>.</a:t>
            </a:r>
            <a:endParaRPr lang="hr-HR" sz="1400" dirty="0" smtClean="0"/>
          </a:p>
          <a:p>
            <a:pPr algn="just"/>
            <a:r>
              <a:rPr lang="en-US" sz="1400" dirty="0" smtClean="0"/>
              <a:t>Participating </a:t>
            </a:r>
            <a:r>
              <a:rPr lang="en-US" sz="1400" dirty="0"/>
              <a:t>nations are represented at BILC through a steering committee consisting of their national representatives</a:t>
            </a:r>
            <a:r>
              <a:rPr lang="en-US" sz="1400" dirty="0" smtClean="0"/>
              <a:t>.</a:t>
            </a:r>
            <a:endParaRPr lang="hr-HR" sz="1400" dirty="0" smtClean="0"/>
          </a:p>
          <a:p>
            <a:pPr algn="just"/>
            <a:r>
              <a:rPr lang="en-US" sz="1400" dirty="0" smtClean="0"/>
              <a:t>The </a:t>
            </a:r>
            <a:r>
              <a:rPr lang="en-US" sz="1400" dirty="0"/>
              <a:t>Secretariat and Steering Committee run the BILC</a:t>
            </a:r>
            <a:r>
              <a:rPr lang="en-US" sz="1400" dirty="0" smtClean="0"/>
              <a:t>.</a:t>
            </a:r>
            <a:endParaRPr lang="hr-HR" sz="1400" dirty="0" smtClean="0"/>
          </a:p>
          <a:p>
            <a:pPr algn="just"/>
            <a:r>
              <a:rPr lang="en-US" sz="1400" dirty="0" smtClean="0"/>
              <a:t>This </a:t>
            </a:r>
            <a:r>
              <a:rPr lang="en-US" sz="1400" dirty="0"/>
              <a:t>is our formal structure. </a:t>
            </a:r>
            <a:endParaRPr lang="hr-HR" sz="1400" dirty="0" smtClean="0"/>
          </a:p>
          <a:p>
            <a:pPr algn="just"/>
            <a:r>
              <a:rPr lang="en-US" sz="1400" dirty="0" smtClean="0"/>
              <a:t>To </a:t>
            </a:r>
            <a:r>
              <a:rPr lang="en-US" sz="1400" dirty="0"/>
              <a:t>the left, you can see the countries that have provided the Secretariat over the years. Currently, the Secretariat consists of 8 members</a:t>
            </a:r>
            <a:r>
              <a:rPr lang="en-US" sz="1400" dirty="0" smtClean="0"/>
              <a:t>.</a:t>
            </a:r>
            <a:endParaRPr lang="hr-HR" sz="1400" dirty="0" smtClean="0"/>
          </a:p>
          <a:p>
            <a:pPr algn="just"/>
            <a:r>
              <a:rPr lang="en-US" sz="1400" dirty="0" smtClean="0"/>
              <a:t>Associate </a:t>
            </a:r>
            <a:r>
              <a:rPr lang="en-US" sz="1400" dirty="0"/>
              <a:t>secretaries and </a:t>
            </a:r>
            <a:r>
              <a:rPr lang="hr-HR" sz="1400" dirty="0" err="1" smtClean="0"/>
              <a:t>the</a:t>
            </a:r>
            <a:r>
              <a:rPr lang="hr-HR" sz="1400" dirty="0" smtClean="0"/>
              <a:t> </a:t>
            </a:r>
            <a:r>
              <a:rPr lang="en-US" sz="1400" dirty="0" smtClean="0"/>
              <a:t>senior adviser </a:t>
            </a:r>
            <a:r>
              <a:rPr lang="en-US" sz="1400" dirty="0"/>
              <a:t>are long-standing members of the BILC who support and assist a presiding nation in various ways</a:t>
            </a:r>
            <a:r>
              <a:rPr lang="en-US" sz="1400" dirty="0" smtClean="0"/>
              <a:t>.</a:t>
            </a:r>
            <a:endParaRPr lang="hr-HR" sz="1400" dirty="0" smtClean="0"/>
          </a:p>
          <a:p>
            <a:pPr algn="just"/>
            <a:r>
              <a:rPr lang="en-US" sz="1400" dirty="0" smtClean="0"/>
              <a:t>The </a:t>
            </a:r>
            <a:r>
              <a:rPr lang="en-US" sz="1400" dirty="0"/>
              <a:t>BILC Chair presides over the Steering Committee, which holds its annual meeting at the conference. Voting rights are held by NATO national representatives. Partner nations are invited to attend and observe at Steering Committee meetings, but they do not have the right to vote.</a:t>
            </a:r>
            <a:endParaRPr lang="hr-HR" sz="1400" dirty="0"/>
          </a:p>
        </p:txBody>
      </p:sp>
      <p:sp>
        <p:nvSpPr>
          <p:cNvPr id="5120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a:solidFill>
                <a:srgbClr val="000000"/>
              </a:solidFill>
            </a:endParaRPr>
          </a:p>
        </p:txBody>
      </p:sp>
      <p:sp>
        <p:nvSpPr>
          <p:cNvPr id="5120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D6CE923B-CD61-4CCF-8A89-FFB51EED7A5D}" type="slidenum">
              <a:rPr lang="en-US" altLang="en-US" smtClean="0">
                <a:solidFill>
                  <a:srgbClr val="000000"/>
                </a:solidFill>
                <a:latin typeface="Times New Roman" pitchFamily="18" charset="0"/>
              </a:rPr>
              <a:pPr/>
              <a:t>3</a:t>
            </a:fld>
            <a:endParaRPr lang="en-US" altLang="en-US">
              <a:solidFill>
                <a:srgbClr val="000000"/>
              </a:solidFill>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157894-DA35-4B8D-A347-6D30D973DE23}" type="slidenum">
              <a:rPr lang="bg-BG" altLang="bg-BG" smtClean="0"/>
              <a:pPr>
                <a:defRPr/>
              </a:pPr>
              <a:t>30</a:t>
            </a:fld>
            <a:endParaRPr lang="bg-BG" altLang="bg-BG"/>
          </a:p>
        </p:txBody>
      </p:sp>
    </p:spTree>
    <p:extLst>
      <p:ext uri="{BB962C8B-B14F-4D97-AF65-F5344CB8AC3E}">
        <p14:creationId xmlns:p14="http://schemas.microsoft.com/office/powerpoint/2010/main" val="333830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90CBED0-33EA-482A-A671-2868BB0DDE1D}" type="slidenum">
              <a:rPr lang="en-CA" b="0" smtClean="0"/>
              <a:pPr eaLnBrk="1" hangingPunct="1"/>
              <a:t>4</a:t>
            </a:fld>
            <a:endParaRPr lang="en-CA" b="0" smtClean="0"/>
          </a:p>
        </p:txBody>
      </p:sp>
      <p:sp>
        <p:nvSpPr>
          <p:cNvPr id="44035" name="Rectangle 2"/>
          <p:cNvSpPr>
            <a:spLocks noGrp="1" noRot="1" noChangeAspect="1" noChangeArrowheads="1" noTextEdit="1"/>
          </p:cNvSpPr>
          <p:nvPr>
            <p:ph type="sldImg"/>
          </p:nvPr>
        </p:nvSpPr>
        <p:spPr>
          <a:xfrm>
            <a:off x="302493" y="1002085"/>
            <a:ext cx="6156325" cy="2880320"/>
          </a:xfrm>
          <a:ln/>
        </p:spPr>
      </p:sp>
      <p:sp>
        <p:nvSpPr>
          <p:cNvPr id="44036" name="Rectangle 3"/>
          <p:cNvSpPr>
            <a:spLocks noGrp="1" noChangeArrowheads="1"/>
          </p:cNvSpPr>
          <p:nvPr>
            <p:ph type="body" idx="1"/>
          </p:nvPr>
        </p:nvSpPr>
        <p:spPr>
          <a:xfrm>
            <a:off x="302493" y="4098429"/>
            <a:ext cx="6264696" cy="4608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400" b="1" dirty="0"/>
              <a:t>Standardization of Language Training and Testing</a:t>
            </a:r>
            <a:r>
              <a:rPr lang="en-US" sz="1400" dirty="0"/>
              <a:t>:</a:t>
            </a:r>
          </a:p>
          <a:p>
            <a:pPr algn="just"/>
            <a:r>
              <a:rPr lang="en-US" sz="1400" dirty="0"/>
              <a:t>BILC's primary role is to standardize language education and testing across NATO and its partner nations. By aligning these standards, BILC ensures that personnel from different countries can effectively communicate, particularly in joint military operations and multinational activities.</a:t>
            </a:r>
          </a:p>
          <a:p>
            <a:pPr algn="just"/>
            <a:r>
              <a:rPr lang="en-US" sz="1400" b="1" dirty="0"/>
              <a:t>Advising on Language Policies</a:t>
            </a:r>
            <a:r>
              <a:rPr lang="en-US" sz="1400" dirty="0"/>
              <a:t>:</a:t>
            </a:r>
          </a:p>
          <a:p>
            <a:pPr algn="just"/>
            <a:r>
              <a:rPr lang="en-US" sz="1400" dirty="0"/>
              <a:t>BILC's advice on language policies to military and defense institutions within NATO has a significant impact. This guidance helps develop language programs tailored to the operational needs of NATO, instilling confidence in the audience about the development of tailored language programs.</a:t>
            </a:r>
          </a:p>
          <a:p>
            <a:pPr algn="just"/>
            <a:r>
              <a:rPr lang="en-US" sz="1400" b="1" dirty="0"/>
              <a:t>Supporting Military Operations</a:t>
            </a:r>
            <a:r>
              <a:rPr lang="en-US" sz="1400" dirty="0"/>
              <a:t>:</a:t>
            </a:r>
          </a:p>
          <a:p>
            <a:pPr algn="just"/>
            <a:r>
              <a:rPr lang="en-US" sz="1400" dirty="0"/>
              <a:t>BILC also plays a critical role in supporting military operations by fostering language capabilities that are essential for cooperation and communication in multinational environments.</a:t>
            </a:r>
          </a:p>
          <a:p>
            <a:pPr algn="just"/>
            <a:r>
              <a:rPr lang="en-US" sz="1400" b="1" dirty="0"/>
              <a:t>Annual Conferences and Workshops</a:t>
            </a:r>
            <a:r>
              <a:rPr lang="en-US" sz="1400" dirty="0"/>
              <a:t>:</a:t>
            </a:r>
          </a:p>
          <a:p>
            <a:pPr algn="just"/>
            <a:r>
              <a:rPr lang="en-US" sz="1400" dirty="0"/>
              <a:t>BILC organizes annual conferences and workshops that focus on sharing best practices, new trends in language teaching, and improvements in language testing. These gatherings promote collaboration and the exchange of expertise among member nations.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370321" y="4776083"/>
            <a:ext cx="6057034" cy="479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As mentioned, BILC's primary responsibility is </a:t>
            </a:r>
            <a:r>
              <a:rPr lang="en-US" sz="1400" b="1" u="sng" dirty="0"/>
              <a:t>to be the custodian of STANAG 6001.</a:t>
            </a:r>
            <a:r>
              <a:rPr lang="en-US" sz="1400" dirty="0"/>
              <a:t> This standard drives most BILC activities. It is not a how-to guide like other STANAGs but a set of definitions of proficiency levels in four skills. Still, it is the standard to which we adhere and forms the backbone of our training and testing systems. It influences what and how language is taught and tested. </a:t>
            </a:r>
          </a:p>
          <a:p>
            <a:pPr algn="just"/>
            <a:r>
              <a:rPr lang="en-US" sz="1400" dirty="0"/>
              <a:t>It is also the guidance underpinning the serious subject of Standardized Language Profiles (SLPs), which are found in many basic personnel requirements, not to mention national directives and ministerial orders related to military personnel. It can be found on the BILC website. </a:t>
            </a:r>
          </a:p>
          <a:p>
            <a:pPr algn="just"/>
            <a:r>
              <a:rPr lang="en-US" sz="1400" dirty="0"/>
              <a:t>At each Level, there are separate performance descriptions for each skill area. The corresponding four numbers form a Standardized Language Profile (SLP) and are taken together in the order Listening-Speaking-Reading-Writing. </a:t>
            </a:r>
          </a:p>
          <a:p>
            <a:pPr algn="just"/>
            <a:endParaRPr lang="hr-HR" dirty="0"/>
          </a:p>
          <a:p>
            <a:pPr algn="just"/>
            <a:endParaRPr lang="hr-HR" dirty="0"/>
          </a:p>
          <a:p>
            <a:pPr algn="just"/>
            <a:endParaRPr lang="hr-HR" dirty="0"/>
          </a:p>
          <a:p>
            <a:pPr algn="just"/>
            <a:endParaRPr lang="en-US" altLang="sr-Latn-R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E2D6D38-A722-4963-B9ED-0E6ADEF6F193}" type="slidenum">
              <a:rPr lang="bg-BG" altLang="bg-BG" smtClean="0"/>
              <a:pPr/>
              <a:t>5</a:t>
            </a:fld>
            <a:endParaRPr lang="bg-BG" alt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6A3C29D-F9C1-4B3A-AEEB-F95637E1B3F0}" type="slidenum">
              <a:rPr lang="en-CA" altLang="pl-PL" smtClean="0"/>
              <a:pPr/>
              <a:t>6</a:t>
            </a:fld>
            <a:endParaRPr lang="en-CA" altLang="pl-PL"/>
          </a:p>
        </p:txBody>
      </p:sp>
      <p:sp>
        <p:nvSpPr>
          <p:cNvPr id="71683" name="Rectangle 7"/>
          <p:cNvSpPr txBox="1">
            <a:spLocks noGrp="1" noChangeArrowheads="1"/>
          </p:cNvSpPr>
          <p:nvPr/>
        </p:nvSpPr>
        <p:spPr bwMode="auto">
          <a:xfrm>
            <a:off x="3851010" y="9426814"/>
            <a:ext cx="2945076" cy="4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1" rIns="91399" bIns="45701"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35F8549-BFC2-4A05-8ECB-E8B98048205A}" type="slidenum">
              <a:rPr lang="en-CA" altLang="pl-PL" sz="1200"/>
              <a:pPr algn="r" eaLnBrk="1" hangingPunct="1"/>
              <a:t>6</a:t>
            </a:fld>
            <a:endParaRPr lang="en-CA" altLang="pl-PL" sz="1200"/>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xfrm>
            <a:off x="443059" y="4776083"/>
            <a:ext cx="5980114" cy="41449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9" tIns="45701" rIns="91399" bIns="45701" numCol="1" anchor="t" anchorCtr="0" compatLnSpc="1">
            <a:prstTxWarp prst="textNoShape">
              <a:avLst/>
            </a:prstTxWarp>
          </a:bodyPr>
          <a:lstStyle/>
          <a:p>
            <a:pPr algn="just"/>
            <a:r>
              <a:rPr lang="pl-PL" altLang="pl-PL" sz="1400" dirty="0"/>
              <a:t> </a:t>
            </a:r>
            <a:r>
              <a:rPr lang="en-US" sz="1400" dirty="0"/>
              <a:t>"…English language is the foundation of interoperability…" Gen Ralston, former SACEUR</a:t>
            </a:r>
          </a:p>
          <a:p>
            <a:pPr algn="just"/>
            <a:r>
              <a:rPr lang="en-US" sz="1400" dirty="0"/>
              <a:t>Despite the crucial role of the English language in NATO, language training remains a national responsibility. Each nation is accountable for its training and testing program.  It's important to note that there are no common tests  ,  only a common standard. Moreover, there is no central authority overseeing language training, testing, and the accuracy of results. While BILC can and does make recommendations, it does not have the authority to enforce them on national programs. </a:t>
            </a:r>
          </a:p>
          <a:p>
            <a:pPr algn="just"/>
            <a:r>
              <a:rPr lang="en-US" sz="1400" b="1" dirty="0"/>
              <a:t>We at BILC know that testing methods vary, and standard interpretations can cause differences in SLPs even though </a:t>
            </a:r>
            <a:r>
              <a:rPr lang="en-US" sz="1400" dirty="0"/>
              <a:t>BILC has made huge progress with many nations through standardizing efforts. A few nations still need to develop professional training and testing programs, yet STANAG 6001 proficiency certificates are still issued. Furthermore, Nations may not be setting realistic training goals, for example, aiming to train all officers to level 3…  This is an incredible challenge for most nations.  In some nations, we know it is extremely difficult to find qualified teachers with this high level of proficiency. </a:t>
            </a:r>
          </a:p>
          <a:p>
            <a:pPr eaLnBrk="1" hangingPunct="1">
              <a:lnSpc>
                <a:spcPct val="80000"/>
              </a:lnSpc>
            </a:pPr>
            <a:endParaRPr lang="en-US" altLang="pl-PL"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90CBED0-33EA-482A-A671-2868BB0DDE1D}" type="slidenum">
              <a:rPr lang="en-CA" b="0" smtClean="0"/>
              <a:pPr eaLnBrk="1" hangingPunct="1"/>
              <a:t>7</a:t>
            </a:fld>
            <a:endParaRPr lang="en-CA" b="0" smtClean="0"/>
          </a:p>
        </p:txBody>
      </p:sp>
      <p:sp>
        <p:nvSpPr>
          <p:cNvPr id="44036" name="Rectangle 3"/>
          <p:cNvSpPr>
            <a:spLocks noGrp="1" noChangeArrowheads="1"/>
          </p:cNvSpPr>
          <p:nvPr>
            <p:ph type="body" idx="1"/>
          </p:nvPr>
        </p:nvSpPr>
        <p:spPr>
          <a:xfrm>
            <a:off x="230485" y="3954413"/>
            <a:ext cx="6336704" cy="4434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400" dirty="0"/>
              <a:t>So, what does BILC concretely do to familiarize Partner nations with the STANAG 6001 standards and the methodology for testing them? To assist them in reaching a standard and interpreting standards.</a:t>
            </a:r>
          </a:p>
          <a:p>
            <a:pPr algn="just"/>
            <a:r>
              <a:rPr lang="en-US" sz="1400" dirty="0"/>
              <a:t>We have four main events. </a:t>
            </a:r>
          </a:p>
          <a:p>
            <a:pPr algn="just"/>
            <a:r>
              <a:rPr lang="en-US" sz="1400" dirty="0"/>
              <a:t>They all promote the standardization of NATO and Partner nation teaching and testing systems by providing a forum for exchanging information, best practices, and new approaches in language training, managing military terminology, and testing.</a:t>
            </a:r>
          </a:p>
          <a:p>
            <a:pPr algn="just"/>
            <a:r>
              <a:rPr lang="en-US" sz="1400" dirty="0"/>
              <a:t>At each of them, you can meet people from teachers to school commandants, from testers to policy advisors, managers, and practitioners; </a:t>
            </a:r>
          </a:p>
          <a:p>
            <a:pPr algn="just"/>
            <a:r>
              <a:rPr lang="en-US" sz="1400" b="1" dirty="0"/>
              <a:t>Conferences and seminars are</a:t>
            </a:r>
            <a:r>
              <a:rPr lang="en-US" sz="1400" dirty="0"/>
              <a:t> the two events each year that differ slightly in format and attendance. The fall seminar focuses primarily on more hands-on training or testing issues, while the spring conference might be more inclined toward policy issues. </a:t>
            </a:r>
          </a:p>
          <a:p>
            <a:pPr algn="just"/>
            <a:r>
              <a:rPr lang="en-US" sz="1400" dirty="0"/>
              <a:t>Two specialized events:</a:t>
            </a:r>
          </a:p>
          <a:p>
            <a:pPr algn="just"/>
            <a:r>
              <a:rPr lang="en-US" sz="1400" b="1" dirty="0"/>
              <a:t>The </a:t>
            </a:r>
            <a:r>
              <a:rPr lang="en-US" sz="1400" b="1" u="sng" dirty="0"/>
              <a:t>STANAG Testing Workshop</a:t>
            </a:r>
            <a:r>
              <a:rPr lang="en-US" sz="1400" u="sng" dirty="0"/>
              <a:t> </a:t>
            </a:r>
            <a:r>
              <a:rPr lang="en-US" sz="1400" dirty="0"/>
              <a:t>is explicitly intended for testing professionals/experienced testers. </a:t>
            </a:r>
          </a:p>
          <a:p>
            <a:pPr algn="just"/>
            <a:r>
              <a:rPr lang="en-US" sz="1400" b="1" u="sng" dirty="0"/>
              <a:t>The Military Terminology Conference </a:t>
            </a:r>
            <a:r>
              <a:rPr lang="en-US" sz="1400" dirty="0"/>
              <a:t>is a biennial event that caters to a wide range of language professionals, including terminologists, translators, proofreaders, interpreters, and military SMEs- terminology developers. It is an invaluable opportunity for these professionals to share best practices and discuss the latest developments in military terminology.</a:t>
            </a:r>
          </a:p>
        </p:txBody>
      </p:sp>
      <p:sp>
        <p:nvSpPr>
          <p:cNvPr id="44035" name="Rectangle 2"/>
          <p:cNvSpPr>
            <a:spLocks noGrp="1" noRot="1" noChangeAspect="1" noChangeArrowheads="1" noTextEdit="1"/>
          </p:cNvSpPr>
          <p:nvPr>
            <p:ph type="sldImg"/>
          </p:nvPr>
        </p:nvSpPr>
        <p:spPr>
          <a:xfrm>
            <a:off x="302493" y="1074093"/>
            <a:ext cx="6156325" cy="2808312"/>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The seminar theme was </a:t>
            </a:r>
            <a:r>
              <a:rPr lang="en-US" sz="1400" i="1" dirty="0"/>
              <a:t>“Language Teaching Theory and Teaching Practice: Are They Always in Synch?”</a:t>
            </a:r>
            <a:r>
              <a:rPr lang="en-US" sz="1400" dirty="0"/>
              <a:t> It was introduced through twenty (twenty) presentations, four digital posters, and four simultaneous workshops. </a:t>
            </a:r>
          </a:p>
          <a:p>
            <a:pPr algn="just"/>
            <a:r>
              <a:rPr lang="en-US" sz="1400" dirty="0"/>
              <a:t>At the end of each set of presentations, panel discussions were organized, during which the participants could further explore the topic with the presenters. </a:t>
            </a:r>
          </a:p>
          <a:p>
            <a:pPr algn="just"/>
            <a:r>
              <a:rPr lang="en-US" sz="1400" b="1" u="sng" dirty="0"/>
              <a:t>Focus on ESP/LSP</a:t>
            </a:r>
            <a:endParaRPr lang="en-US" sz="1400" dirty="0"/>
          </a:p>
          <a:p>
            <a:pPr algn="just"/>
            <a:r>
              <a:rPr lang="en-US" sz="1400" dirty="0"/>
              <a:t>55 participants from 26 countries and ACO/SHAPE – </a:t>
            </a:r>
            <a:r>
              <a:rPr lang="en-US" sz="1400" b="1" u="sng" dirty="0"/>
              <a:t>practitioners (teachers and testers)</a:t>
            </a:r>
            <a:endParaRPr lang="en-US" sz="1400"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AC520AB-416D-43D5-AEC1-664A5CE4FAF5}" type="slidenum">
              <a:rPr lang="bg-BG" altLang="bg-BG" smtClean="0"/>
              <a:pPr/>
              <a:t>8</a:t>
            </a:fld>
            <a:endParaRPr lang="bg-BG" alt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351204" y="4776084"/>
            <a:ext cx="5766227" cy="390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sr-Latn-RS" dirty="0"/>
          </a:p>
          <a:p>
            <a:pPr algn="just"/>
            <a:endParaRPr lang="en-US" altLang="sr-Latn-RS" dirty="0"/>
          </a:p>
          <a:p>
            <a:endParaRPr lang="en-US" altLang="sr-Latn-R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C2313F3-17B5-4E8A-9E3C-1D17ED5DB546}" type="slidenum">
              <a:rPr lang="bg-BG" altLang="bg-BG" smtClean="0"/>
              <a:pPr/>
              <a:t>9</a:t>
            </a:fld>
            <a:endParaRPr lang="bg-BG" altLang="bg-BG"/>
          </a:p>
        </p:txBody>
      </p:sp>
      <p:sp>
        <p:nvSpPr>
          <p:cNvPr id="2" name="TextBox 1"/>
          <p:cNvSpPr txBox="1"/>
          <p:nvPr/>
        </p:nvSpPr>
        <p:spPr>
          <a:xfrm>
            <a:off x="351204" y="4746501"/>
            <a:ext cx="5688632" cy="3308598"/>
          </a:xfrm>
          <a:prstGeom prst="rect">
            <a:avLst/>
          </a:prstGeom>
          <a:noFill/>
        </p:spPr>
        <p:txBody>
          <a:bodyPr wrap="square" rtlCol="0">
            <a:spAutoFit/>
          </a:bodyPr>
          <a:lstStyle/>
          <a:p>
            <a:pPr algn="just">
              <a:spcBef>
                <a:spcPts val="600"/>
              </a:spcBef>
              <a:defRPr/>
            </a:pPr>
            <a:r>
              <a:rPr lang="en-US" sz="1200" b="1" u="sng" dirty="0">
                <a:latin typeface="+mn-lt"/>
              </a:rPr>
              <a:t>Military Terminology Conference</a:t>
            </a:r>
            <a:endParaRPr lang="hr-HR" sz="1200" b="1" u="sng" dirty="0">
              <a:latin typeface="+mn-lt"/>
            </a:endParaRPr>
          </a:p>
          <a:p>
            <a:pPr algn="just">
              <a:spcBef>
                <a:spcPts val="600"/>
              </a:spcBef>
            </a:pPr>
            <a:r>
              <a:rPr lang="en-US" sz="1400" dirty="0">
                <a:latin typeface="+mn-lt"/>
              </a:rPr>
              <a:t>The Conference theme was </a:t>
            </a:r>
            <a:r>
              <a:rPr lang="en-US" sz="1400" i="1" dirty="0">
                <a:latin typeface="+mn-lt"/>
              </a:rPr>
              <a:t>“</a:t>
            </a:r>
            <a:r>
              <a:rPr lang="en-US" sz="1400" b="1" dirty="0">
                <a:latin typeface="+mn-lt"/>
              </a:rPr>
              <a:t>Terminology Management in the 21st Century and the Potentials of New Technology</a:t>
            </a:r>
            <a:r>
              <a:rPr lang="en-US" sz="1400" i="1" dirty="0">
                <a:latin typeface="+mn-lt"/>
              </a:rPr>
              <a:t>”</a:t>
            </a:r>
            <a:r>
              <a:rPr lang="en-US" sz="1400" dirty="0">
                <a:latin typeface="+mn-lt"/>
              </a:rPr>
              <a:t>. It was introduced through 15 (fifteen) presentations, four digital posters, and four simultaneous workshops. Some of the presentations dealt with the following topics: Applications of new terminology technology, Innovation in terminology within military education, Terminology management in multilingual settings, Understanding and curating emerging terminologies, Optimizing civil-military collaboration in terminology development, and Challenges of defining military terminology. At the end of each set of presentations, panel discussions were organized so that the participants could further explore the topic with the presenters. </a:t>
            </a:r>
            <a:endParaRPr lang="hr-HR" sz="1400" dirty="0">
              <a:latin typeface="+mn-lt"/>
            </a:endParaRPr>
          </a:p>
          <a:p>
            <a:pPr algn="just">
              <a:spcBef>
                <a:spcPts val="600"/>
              </a:spcBef>
            </a:pPr>
            <a:endParaRPr lang="hr-HR" sz="1400" dirty="0" smtClean="0">
              <a:latin typeface="+mn-lt"/>
            </a:endParaRPr>
          </a:p>
          <a:p>
            <a:pPr algn="just">
              <a:spcBef>
                <a:spcPts val="600"/>
              </a:spcBef>
            </a:pPr>
            <a:r>
              <a:rPr lang="hr-HR" sz="1400" dirty="0" smtClean="0">
                <a:latin typeface="+mn-lt"/>
              </a:rPr>
              <a:t>51 participant </a:t>
            </a:r>
            <a:r>
              <a:rPr lang="hr-HR" sz="1400" dirty="0" err="1" smtClean="0">
                <a:latin typeface="+mn-lt"/>
              </a:rPr>
              <a:t>from</a:t>
            </a:r>
            <a:r>
              <a:rPr lang="hr-HR" sz="1400" dirty="0" smtClean="0">
                <a:latin typeface="+mn-lt"/>
              </a:rPr>
              <a:t> 25 </a:t>
            </a:r>
            <a:r>
              <a:rPr lang="hr-HR" sz="1400" dirty="0" err="1" smtClean="0">
                <a:latin typeface="+mn-lt"/>
              </a:rPr>
              <a:t>nations</a:t>
            </a:r>
            <a:r>
              <a:rPr lang="hr-HR" sz="1400" dirty="0" smtClean="0">
                <a:latin typeface="+mn-lt"/>
              </a:rPr>
              <a:t> </a:t>
            </a:r>
            <a:r>
              <a:rPr lang="hr-HR" sz="1400" dirty="0" err="1" smtClean="0">
                <a:latin typeface="+mn-lt"/>
              </a:rPr>
              <a:t>and</a:t>
            </a:r>
            <a:r>
              <a:rPr lang="hr-HR" sz="1400" dirty="0" smtClean="0">
                <a:latin typeface="+mn-lt"/>
              </a:rPr>
              <a:t> 3 NATO </a:t>
            </a:r>
            <a:r>
              <a:rPr lang="hr-HR" sz="1400" dirty="0" err="1" smtClean="0">
                <a:latin typeface="+mn-lt"/>
              </a:rPr>
              <a:t>entities</a:t>
            </a:r>
            <a:endParaRPr lang="en-US" sz="14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F55F330-9FDD-4DB6-B3B0-EF0AC867BAFB}" type="datetime1">
              <a:rPr lang="bg-BG"/>
              <a:pPr>
                <a:defRPr/>
              </a:pPr>
              <a:t>21.10.2024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DB6B5FB4-F549-4475-B51F-E852CFF2A4E6}" type="slidenum">
              <a:rPr lang="bg-BG" altLang="bg-BG"/>
              <a:pPr>
                <a:defRPr/>
              </a:pPr>
              <a:t>‹#›</a:t>
            </a:fld>
            <a:endParaRPr lang="bg-BG" altLang="bg-BG"/>
          </a:p>
        </p:txBody>
      </p:sp>
    </p:spTree>
    <p:extLst>
      <p:ext uri="{BB962C8B-B14F-4D97-AF65-F5344CB8AC3E}">
        <p14:creationId xmlns:p14="http://schemas.microsoft.com/office/powerpoint/2010/main" val="365856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18F938-BBAC-4FA8-94D5-9C2326EC9131}" type="datetime1">
              <a:rPr lang="bg-BG"/>
              <a:pPr>
                <a:defRPr/>
              </a:pPr>
              <a:t>21.10.2024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C884AC10-E52C-4C4C-B436-1E098035FFAE}" type="slidenum">
              <a:rPr lang="bg-BG" altLang="bg-BG"/>
              <a:pPr>
                <a:defRPr/>
              </a:pPr>
              <a:t>‹#›</a:t>
            </a:fld>
            <a:endParaRPr lang="bg-BG" altLang="bg-BG"/>
          </a:p>
        </p:txBody>
      </p:sp>
    </p:spTree>
    <p:extLst>
      <p:ext uri="{BB962C8B-B14F-4D97-AF65-F5344CB8AC3E}">
        <p14:creationId xmlns:p14="http://schemas.microsoft.com/office/powerpoint/2010/main" val="96981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986E449-421F-48B0-A1B4-3EC5C2826284}" type="datetime1">
              <a:rPr lang="bg-BG"/>
              <a:pPr>
                <a:defRPr/>
              </a:pPr>
              <a:t>21.10.2024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1C052B7F-FEF8-469F-BD0F-8168BAC935BA}" type="slidenum">
              <a:rPr lang="bg-BG" altLang="bg-BG"/>
              <a:pPr>
                <a:defRPr/>
              </a:pPr>
              <a:t>‹#›</a:t>
            </a:fld>
            <a:endParaRPr lang="bg-BG" altLang="bg-BG"/>
          </a:p>
        </p:txBody>
      </p:sp>
    </p:spTree>
    <p:extLst>
      <p:ext uri="{BB962C8B-B14F-4D97-AF65-F5344CB8AC3E}">
        <p14:creationId xmlns:p14="http://schemas.microsoft.com/office/powerpoint/2010/main" val="2737903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21.10.2024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21.10.2024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21.10.2024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21.10.2024 г.</a:t>
            </a:fld>
            <a:endParaRPr lang="en-GB" dirty="0"/>
          </a:p>
        </p:txBody>
      </p:sp>
    </p:spTree>
    <p:extLst>
      <p:ext uri="{BB962C8B-B14F-4D97-AF65-F5344CB8AC3E}">
        <p14:creationId xmlns:p14="http://schemas.microsoft.com/office/powerpoint/2010/main" val="3865546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236BA143-FDFB-4D4A-B3EB-A00905431B00}" type="datetime1">
              <a:rPr lang="bg-BG"/>
              <a:pPr>
                <a:defRPr/>
              </a:pPr>
              <a:t>21.10.2024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00709BA5-B8B2-46DF-B717-B170387791B9}" type="slidenum">
              <a:rPr lang="bg-BG" altLang="bg-BG"/>
              <a:pPr>
                <a:defRPr/>
              </a:pPr>
              <a:t>‹#›</a:t>
            </a:fld>
            <a:endParaRPr lang="bg-BG" altLang="bg-BG"/>
          </a:p>
        </p:txBody>
      </p:sp>
    </p:spTree>
    <p:extLst>
      <p:ext uri="{BB962C8B-B14F-4D97-AF65-F5344CB8AC3E}">
        <p14:creationId xmlns:p14="http://schemas.microsoft.com/office/powerpoint/2010/main" val="2027504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21.10.2024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21.10.2024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21.10.2024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21.10.2024 г.</a:t>
            </a:fld>
            <a:endParaRPr lang="en-GB" dirty="0"/>
          </a:p>
        </p:txBody>
      </p:sp>
    </p:spTree>
    <p:extLst>
      <p:ext uri="{BB962C8B-B14F-4D97-AF65-F5344CB8AC3E}">
        <p14:creationId xmlns:p14="http://schemas.microsoft.com/office/powerpoint/2010/main" val="341227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464F2-0883-4084-BB88-BC402A8EF769}" type="datetime1">
              <a:rPr lang="bg-BG"/>
              <a:pPr>
                <a:defRPr/>
              </a:pPr>
              <a:t>21.10.2024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446CF3A5-43E8-4E72-965C-37FA5F4F8DB1}" type="slidenum">
              <a:rPr lang="bg-BG" altLang="bg-BG"/>
              <a:pPr>
                <a:defRPr/>
              </a:pPr>
              <a:t>‹#›</a:t>
            </a:fld>
            <a:endParaRPr lang="bg-BG" altLang="bg-BG"/>
          </a:p>
        </p:txBody>
      </p:sp>
    </p:spTree>
    <p:extLst>
      <p:ext uri="{BB962C8B-B14F-4D97-AF65-F5344CB8AC3E}">
        <p14:creationId xmlns:p14="http://schemas.microsoft.com/office/powerpoint/2010/main" val="288265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130427"/>
            <a:ext cx="10711339" cy="1470025"/>
          </a:xfrm>
        </p:spPr>
        <p:txBody>
          <a:bodyPr/>
          <a:lstStyle/>
          <a:p>
            <a:r>
              <a:rPr lang="en-US"/>
              <a:t>Click to edit Master title style</a:t>
            </a:r>
          </a:p>
        </p:txBody>
      </p:sp>
      <p:sp>
        <p:nvSpPr>
          <p:cNvPr id="3" name="Subtitle 2"/>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a:pPr>
                <a:defRPr/>
              </a:pPr>
              <a:t>10/21/2024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a:pPr>
                <a:defRPr/>
              </a:pPr>
              <a:t>‹#›</a:t>
            </a:fld>
            <a:endParaRPr lang="en-US" altLang="lt-LT"/>
          </a:p>
        </p:txBody>
      </p:sp>
    </p:spTree>
    <p:extLst>
      <p:ext uri="{BB962C8B-B14F-4D97-AF65-F5344CB8AC3E}">
        <p14:creationId xmlns:p14="http://schemas.microsoft.com/office/powerpoint/2010/main" val="3948843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a:pPr>
                <a:defRPr/>
              </a:pPr>
              <a:t>10/21/2024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a:pPr>
                <a:defRPr/>
              </a:pPr>
              <a:t>‹#›</a:t>
            </a:fld>
            <a:endParaRPr lang="en-US" altLang="lt-LT"/>
          </a:p>
        </p:txBody>
      </p:sp>
    </p:spTree>
    <p:extLst>
      <p:ext uri="{BB962C8B-B14F-4D97-AF65-F5344CB8AC3E}">
        <p14:creationId xmlns:p14="http://schemas.microsoft.com/office/powerpoint/2010/main" val="336856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406902"/>
            <a:ext cx="1071133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a:pPr>
                <a:defRPr/>
              </a:pPr>
              <a:t>10/21/2024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a:pPr>
                <a:defRPr/>
              </a:pPr>
              <a:t>‹#›</a:t>
            </a:fld>
            <a:endParaRPr lang="en-US" altLang="lt-LT"/>
          </a:p>
        </p:txBody>
      </p:sp>
    </p:spTree>
    <p:extLst>
      <p:ext uri="{BB962C8B-B14F-4D97-AF65-F5344CB8AC3E}">
        <p14:creationId xmlns:p14="http://schemas.microsoft.com/office/powerpoint/2010/main" val="4108299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a:pPr>
                <a:defRPr/>
              </a:pPr>
              <a:t>10/21/2024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a:pPr>
                <a:defRPr/>
              </a:pPr>
              <a:t>‹#›</a:t>
            </a:fld>
            <a:endParaRPr lang="en-US" altLang="lt-LT"/>
          </a:p>
        </p:txBody>
      </p:sp>
    </p:spTree>
    <p:extLst>
      <p:ext uri="{BB962C8B-B14F-4D97-AF65-F5344CB8AC3E}">
        <p14:creationId xmlns:p14="http://schemas.microsoft.com/office/powerpoint/2010/main" val="1374800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535114"/>
            <a:ext cx="55678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9" y="1535114"/>
            <a:ext cx="557007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1429"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a:pPr>
                <a:defRPr/>
              </a:pPr>
              <a:t>10/21/2024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a:pPr>
                <a:defRPr/>
              </a:pPr>
              <a:t>‹#›</a:t>
            </a:fld>
            <a:endParaRPr lang="en-US" altLang="lt-LT"/>
          </a:p>
        </p:txBody>
      </p:sp>
    </p:spTree>
    <p:extLst>
      <p:ext uri="{BB962C8B-B14F-4D97-AF65-F5344CB8AC3E}">
        <p14:creationId xmlns:p14="http://schemas.microsoft.com/office/powerpoint/2010/main" val="286353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a:pPr>
                <a:defRPr/>
              </a:pPr>
              <a:t>10/21/2024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a:pPr>
                <a:defRPr/>
              </a:pPr>
              <a:t>‹#›</a:t>
            </a:fld>
            <a:endParaRPr lang="en-US" altLang="lt-LT"/>
          </a:p>
        </p:txBody>
      </p:sp>
    </p:spTree>
    <p:extLst>
      <p:ext uri="{BB962C8B-B14F-4D97-AF65-F5344CB8AC3E}">
        <p14:creationId xmlns:p14="http://schemas.microsoft.com/office/powerpoint/2010/main" val="2320016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a:pPr>
                <a:defRPr/>
              </a:pPr>
              <a:t>10/21/2024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a:pPr>
                <a:defRPr/>
              </a:pPr>
              <a:t>‹#›</a:t>
            </a:fld>
            <a:endParaRPr lang="en-US" altLang="lt-LT"/>
          </a:p>
        </p:txBody>
      </p:sp>
    </p:spTree>
    <p:extLst>
      <p:ext uri="{BB962C8B-B14F-4D97-AF65-F5344CB8AC3E}">
        <p14:creationId xmlns:p14="http://schemas.microsoft.com/office/powerpoint/2010/main" val="3860139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2" y="273050"/>
            <a:ext cx="4145831"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2"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a:pPr>
                <a:defRPr/>
              </a:pPr>
              <a:t>10/21/2024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a:pPr>
                <a:defRPr/>
              </a:pPr>
              <a:t>‹#›</a:t>
            </a:fld>
            <a:endParaRPr lang="en-US" altLang="lt-LT"/>
          </a:p>
        </p:txBody>
      </p:sp>
    </p:spTree>
    <p:extLst>
      <p:ext uri="{BB962C8B-B14F-4D97-AF65-F5344CB8AC3E}">
        <p14:creationId xmlns:p14="http://schemas.microsoft.com/office/powerpoint/2010/main" val="3702152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4800601"/>
            <a:ext cx="756094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69997" y="612775"/>
            <a:ext cx="756094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69997" y="5367339"/>
            <a:ext cx="756094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a:pPr>
                <a:defRPr/>
              </a:pPr>
              <a:t>10/21/2024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a:pPr>
                <a:defRPr/>
              </a:pPr>
              <a:t>‹#›</a:t>
            </a:fld>
            <a:endParaRPr lang="en-US" altLang="lt-LT"/>
          </a:p>
        </p:txBody>
      </p:sp>
    </p:spTree>
    <p:extLst>
      <p:ext uri="{BB962C8B-B14F-4D97-AF65-F5344CB8AC3E}">
        <p14:creationId xmlns:p14="http://schemas.microsoft.com/office/powerpoint/2010/main" val="949564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a:pPr>
                <a:defRPr/>
              </a:pPr>
              <a:t>10/21/2024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a:pPr>
                <a:defRPr/>
              </a:pPr>
              <a:t>‹#›</a:t>
            </a:fld>
            <a:endParaRPr lang="en-US" altLang="lt-LT"/>
          </a:p>
        </p:txBody>
      </p:sp>
    </p:spTree>
    <p:extLst>
      <p:ext uri="{BB962C8B-B14F-4D97-AF65-F5344CB8AC3E}">
        <p14:creationId xmlns:p14="http://schemas.microsoft.com/office/powerpoint/2010/main" val="175063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AB86DA74-C6DF-4A50-AB20-85E8DC1CC4A4}" type="datetime1">
              <a:rPr lang="bg-BG"/>
              <a:pPr>
                <a:defRPr/>
              </a:pPr>
              <a:t>21.10.2024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12D5A8C-4A2C-42A4-8A45-F6C219572719}" type="slidenum">
              <a:rPr lang="bg-BG" altLang="bg-BG"/>
              <a:pPr>
                <a:defRPr/>
              </a:pPr>
              <a:t>‹#›</a:t>
            </a:fld>
            <a:endParaRPr lang="bg-BG" altLang="bg-BG"/>
          </a:p>
        </p:txBody>
      </p:sp>
    </p:spTree>
    <p:extLst>
      <p:ext uri="{BB962C8B-B14F-4D97-AF65-F5344CB8AC3E}">
        <p14:creationId xmlns:p14="http://schemas.microsoft.com/office/powerpoint/2010/main" val="24682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74640"/>
            <a:ext cx="283535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74640"/>
            <a:ext cx="82960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a:pPr>
                <a:defRPr/>
              </a:pPr>
              <a:t>10/21/2024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a:pPr>
                <a:defRPr/>
              </a:pPr>
              <a:t>‹#›</a:t>
            </a:fld>
            <a:endParaRPr lang="en-US" altLang="lt-LT"/>
          </a:p>
        </p:txBody>
      </p:sp>
    </p:spTree>
    <p:extLst>
      <p:ext uri="{BB962C8B-B14F-4D97-AF65-F5344CB8AC3E}">
        <p14:creationId xmlns:p14="http://schemas.microsoft.com/office/powerpoint/2010/main" val="128982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7ED823-3175-4EC5-9036-BD605BBF119A}" type="datetime1">
              <a:rPr lang="en-US"/>
              <a:pPr>
                <a:defRPr/>
              </a:pPr>
              <a:t>10/21/2024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98D3D-9E76-433F-9FB4-C67C996D22C1}" type="slidenum">
              <a:rPr lang="en-US" altLang="lt-LT"/>
              <a:pPr>
                <a:defRPr/>
              </a:pPr>
              <a:t>‹#›</a:t>
            </a:fld>
            <a:endParaRPr lang="en-US" altLang="lt-LT"/>
          </a:p>
        </p:txBody>
      </p:sp>
    </p:spTree>
    <p:extLst>
      <p:ext uri="{BB962C8B-B14F-4D97-AF65-F5344CB8AC3E}">
        <p14:creationId xmlns:p14="http://schemas.microsoft.com/office/powerpoint/2010/main" val="2497947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79" y="274638"/>
            <a:ext cx="11341418" cy="1143000"/>
          </a:xfrm>
        </p:spPr>
        <p:txBody>
          <a:bodyPr/>
          <a:lstStyle/>
          <a:p>
            <a:r>
              <a:rPr lang="en-US"/>
              <a:t>Click to edit Master title style</a:t>
            </a:r>
          </a:p>
        </p:txBody>
      </p:sp>
      <p:sp>
        <p:nvSpPr>
          <p:cNvPr id="3" name="Text Placeholder 2"/>
          <p:cNvSpPr>
            <a:spLocks noGrp="1"/>
          </p:cNvSpPr>
          <p:nvPr>
            <p:ph type="body" sz="half" idx="1"/>
          </p:nvPr>
        </p:nvSpPr>
        <p:spPr>
          <a:xfrm>
            <a:off x="630079"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525ACB1-5914-4FDB-9B7D-656088B91E99}" type="slidenum">
              <a:rPr lang="en-CA"/>
              <a:pPr>
                <a:defRPr/>
              </a:pPr>
              <a:t>‹#›</a:t>
            </a:fld>
            <a:endParaRPr lang="en-CA"/>
          </a:p>
        </p:txBody>
      </p:sp>
    </p:spTree>
    <p:extLst>
      <p:ext uri="{BB962C8B-B14F-4D97-AF65-F5344CB8AC3E}">
        <p14:creationId xmlns:p14="http://schemas.microsoft.com/office/powerpoint/2010/main" val="69027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85370E77-0B69-47C6-8DB4-A12F0E201DF0}" type="datetime1">
              <a:rPr lang="bg-BG"/>
              <a:pPr>
                <a:defRPr/>
              </a:pPr>
              <a:t>21.10.2024 г.</a:t>
            </a:fld>
            <a:endParaRPr lang="bg-BG"/>
          </a:p>
        </p:txBody>
      </p:sp>
      <p:sp>
        <p:nvSpPr>
          <p:cNvPr id="8"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p:cNvSpPr>
            <a:spLocks noGrp="1"/>
          </p:cNvSpPr>
          <p:nvPr>
            <p:ph type="sldNum" sz="quarter" idx="12"/>
          </p:nvPr>
        </p:nvSpPr>
        <p:spPr/>
        <p:txBody>
          <a:bodyPr/>
          <a:lstStyle>
            <a:lvl1pPr>
              <a:defRPr/>
            </a:lvl1pPr>
          </a:lstStyle>
          <a:p>
            <a:pPr>
              <a:defRPr/>
            </a:pPr>
            <a:fld id="{6B2EA6BD-8086-409D-A83D-85B628627A00}" type="slidenum">
              <a:rPr lang="bg-BG" altLang="bg-BG"/>
              <a:pPr>
                <a:defRPr/>
              </a:pPr>
              <a:t>‹#›</a:t>
            </a:fld>
            <a:endParaRPr lang="bg-BG" altLang="bg-BG"/>
          </a:p>
        </p:txBody>
      </p:sp>
    </p:spTree>
    <p:extLst>
      <p:ext uri="{BB962C8B-B14F-4D97-AF65-F5344CB8AC3E}">
        <p14:creationId xmlns:p14="http://schemas.microsoft.com/office/powerpoint/2010/main" val="141540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50805670-0677-4D62-8D88-021EE289B052}" type="datetime1">
              <a:rPr lang="bg-BG"/>
              <a:pPr>
                <a:defRPr/>
              </a:pPr>
              <a:t>21.10.2024 г.</a:t>
            </a:fld>
            <a:endParaRPr lang="bg-BG"/>
          </a:p>
        </p:txBody>
      </p:sp>
      <p:sp>
        <p:nvSpPr>
          <p:cNvPr id="4"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p:cNvSpPr>
            <a:spLocks noGrp="1"/>
          </p:cNvSpPr>
          <p:nvPr>
            <p:ph type="sldNum" sz="quarter" idx="12"/>
          </p:nvPr>
        </p:nvSpPr>
        <p:spPr/>
        <p:txBody>
          <a:bodyPr/>
          <a:lstStyle>
            <a:lvl1pPr>
              <a:defRPr/>
            </a:lvl1pPr>
          </a:lstStyle>
          <a:p>
            <a:pPr>
              <a:defRPr/>
            </a:pPr>
            <a:fld id="{2777AE18-FB1F-481C-8728-834512180B0A}" type="slidenum">
              <a:rPr lang="bg-BG" altLang="bg-BG"/>
              <a:pPr>
                <a:defRPr/>
              </a:pPr>
              <a:t>‹#›</a:t>
            </a:fld>
            <a:endParaRPr lang="bg-BG" altLang="bg-BG"/>
          </a:p>
        </p:txBody>
      </p:sp>
    </p:spTree>
    <p:extLst>
      <p:ext uri="{BB962C8B-B14F-4D97-AF65-F5344CB8AC3E}">
        <p14:creationId xmlns:p14="http://schemas.microsoft.com/office/powerpoint/2010/main" val="38254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AAF2F-2B26-4235-A22E-34B6FD4EF91F}" type="datetime1">
              <a:rPr lang="bg-BG"/>
              <a:pPr>
                <a:defRPr/>
              </a:pPr>
              <a:t>21.10.2024 г.</a:t>
            </a:fld>
            <a:endParaRPr lang="bg-BG"/>
          </a:p>
        </p:txBody>
      </p:sp>
      <p:sp>
        <p:nvSpPr>
          <p:cNvPr id="3"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p:cNvSpPr>
            <a:spLocks noGrp="1"/>
          </p:cNvSpPr>
          <p:nvPr>
            <p:ph type="sldNum" sz="quarter" idx="12"/>
          </p:nvPr>
        </p:nvSpPr>
        <p:spPr/>
        <p:txBody>
          <a:bodyPr/>
          <a:lstStyle>
            <a:lvl1pPr>
              <a:defRPr/>
            </a:lvl1pPr>
          </a:lstStyle>
          <a:p>
            <a:pPr>
              <a:defRPr/>
            </a:pPr>
            <a:fld id="{D1B5C972-A497-4AA5-AFDF-182B1DDCD477}" type="slidenum">
              <a:rPr lang="bg-BG" altLang="bg-BG"/>
              <a:pPr>
                <a:defRPr/>
              </a:pPr>
              <a:t>‹#›</a:t>
            </a:fld>
            <a:endParaRPr lang="bg-BG" altLang="bg-BG"/>
          </a:p>
        </p:txBody>
      </p:sp>
    </p:spTree>
    <p:extLst>
      <p:ext uri="{BB962C8B-B14F-4D97-AF65-F5344CB8AC3E}">
        <p14:creationId xmlns:p14="http://schemas.microsoft.com/office/powerpoint/2010/main" val="370979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7EA1A9-707D-4266-99FB-3D806C080732}" type="datetime1">
              <a:rPr lang="bg-BG"/>
              <a:pPr>
                <a:defRPr/>
              </a:pPr>
              <a:t>21.10.2024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07391D4-A69C-4EDF-AA07-AA9E05122FC8}" type="slidenum">
              <a:rPr lang="bg-BG" altLang="bg-BG"/>
              <a:pPr>
                <a:defRPr/>
              </a:pPr>
              <a:t>‹#›</a:t>
            </a:fld>
            <a:endParaRPr lang="bg-BG" altLang="bg-BG"/>
          </a:p>
        </p:txBody>
      </p:sp>
    </p:spTree>
    <p:extLst>
      <p:ext uri="{BB962C8B-B14F-4D97-AF65-F5344CB8AC3E}">
        <p14:creationId xmlns:p14="http://schemas.microsoft.com/office/powerpoint/2010/main" val="43551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89F2A-B5C5-46BD-878E-B7DD0B744BA1}" type="datetime1">
              <a:rPr lang="bg-BG"/>
              <a:pPr>
                <a:defRPr/>
              </a:pPr>
              <a:t>21.10.2024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78992E0E-3086-4B2B-A838-D2DB1C9D7261}" type="slidenum">
              <a:rPr lang="bg-BG" altLang="bg-BG"/>
              <a:pPr>
                <a:defRPr/>
              </a:pPr>
              <a:t>‹#›</a:t>
            </a:fld>
            <a:endParaRPr lang="bg-BG" altLang="bg-BG"/>
          </a:p>
        </p:txBody>
      </p:sp>
    </p:spTree>
    <p:extLst>
      <p:ext uri="{BB962C8B-B14F-4D97-AF65-F5344CB8AC3E}">
        <p14:creationId xmlns:p14="http://schemas.microsoft.com/office/powerpoint/2010/main" val="303719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a:pPr>
                <a:defRPr/>
              </a:pPr>
              <a:t>21.10.2024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429" r:id="rId1"/>
    <p:sldLayoutId id="2147492430" r:id="rId2"/>
    <p:sldLayoutId id="2147492431" r:id="rId3"/>
    <p:sldLayoutId id="2147492432" r:id="rId4"/>
    <p:sldLayoutId id="2147492433" r:id="rId5"/>
    <p:sldLayoutId id="2147492434" r:id="rId6"/>
    <p:sldLayoutId id="2147492435" r:id="rId7"/>
    <p:sldLayoutId id="2147492436" r:id="rId8"/>
    <p:sldLayoutId id="2147492437" r:id="rId9"/>
    <p:sldLayoutId id="2147492438" r:id="rId10"/>
    <p:sldLayoutId id="214749243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21.10.2024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52" r:id="rId1"/>
    <p:sldLayoutId id="2147492453" r:id="rId2"/>
    <p:sldLayoutId id="2147492454" r:id="rId3"/>
    <p:sldLayoutId id="2147492455" r:id="rId4"/>
    <p:sldLayoutId id="2147492456" r:id="rId5"/>
    <p:sldLayoutId id="2147492457" r:id="rId6"/>
    <p:sldLayoutId id="2147492458" r:id="rId7"/>
    <p:sldLayoutId id="2147492459" r:id="rId8"/>
    <p:sldLayoutId id="2147492460"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21.10.2024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61" r:id="rId1"/>
    <p:sldLayoutId id="2147492462" r:id="rId2"/>
    <p:sldLayoutId id="2147492463" r:id="rId3"/>
    <p:sldLayoutId id="2147492464" r:id="rId4"/>
    <p:sldLayoutId id="2147492465" r:id="rId5"/>
    <p:sldLayoutId id="2147492466" r:id="rId6"/>
    <p:sldLayoutId id="2147492467" r:id="rId7"/>
    <p:sldLayoutId id="2147492468" r:id="rId8"/>
    <p:sldLayoutId id="2147492469"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5700" y="274638"/>
            <a:ext cx="10290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4099" name="Text Placeholder 2"/>
          <p:cNvSpPr>
            <a:spLocks noGrp="1"/>
          </p:cNvSpPr>
          <p:nvPr>
            <p:ph type="body" idx="1"/>
          </p:nvPr>
        </p:nvSpPr>
        <p:spPr bwMode="auto">
          <a:xfrm>
            <a:off x="630238" y="1600200"/>
            <a:ext cx="1134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p:cNvSpPr>
            <a:spLocks noGrp="1"/>
          </p:cNvSpPr>
          <p:nvPr>
            <p:ph type="dt" sz="half" idx="2"/>
          </p:nvPr>
        </p:nvSpPr>
        <p:spPr>
          <a:xfrm>
            <a:off x="630238" y="6356350"/>
            <a:ext cx="29400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ED2199-DE4C-4811-8A81-72076D416BD1}" type="datetime1">
              <a:rPr lang="en-US"/>
              <a:pPr>
                <a:defRPr/>
              </a:pPr>
              <a:t>10/21/2024</a:t>
            </a:fld>
            <a:endParaRPr lang="en-US"/>
          </a:p>
        </p:txBody>
      </p:sp>
      <p:sp>
        <p:nvSpPr>
          <p:cNvPr id="5" name="Footer Placeholder 4"/>
          <p:cNvSpPr>
            <a:spLocks noGrp="1"/>
          </p:cNvSpPr>
          <p:nvPr>
            <p:ph type="ftr" sz="quarter" idx="3"/>
          </p:nvPr>
        </p:nvSpPr>
        <p:spPr>
          <a:xfrm>
            <a:off x="4305300" y="6356350"/>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031288" y="6356350"/>
            <a:ext cx="2940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8A19F090-8185-4595-9A29-59A2C5E1AEB4}"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40" r:id="rId1"/>
    <p:sldLayoutId id="2147492441" r:id="rId2"/>
    <p:sldLayoutId id="2147492442" r:id="rId3"/>
    <p:sldLayoutId id="2147492443" r:id="rId4"/>
    <p:sldLayoutId id="2147492444" r:id="rId5"/>
    <p:sldLayoutId id="2147492445" r:id="rId6"/>
    <p:sldLayoutId id="2147492446" r:id="rId7"/>
    <p:sldLayoutId id="2147492447" r:id="rId8"/>
    <p:sldLayoutId id="2147492448" r:id="rId9"/>
    <p:sldLayoutId id="2147492449" r:id="rId10"/>
    <p:sldLayoutId id="2147492450" r:id="rId11"/>
    <p:sldLayoutId id="2147492451" r:id="rId12"/>
    <p:sldLayoutId id="2147492470"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nato.int/cps/en/natohq/topics_139182.htm" TargetMode="External"/><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image" Target="../media/image36.png"/><Relationship Id="rId11" Type="http://schemas.openxmlformats.org/officeDocument/2006/relationships/image" Target="../media/image41.emf"/><Relationship Id="rId5" Type="http://schemas.openxmlformats.org/officeDocument/2006/relationships/hyperlink" Target="https://creativecommons.org/licenses/by-nd/3.0/" TargetMode="External"/><Relationship Id="rId10" Type="http://schemas.openxmlformats.org/officeDocument/2006/relationships/image" Target="../media/image40.png"/><Relationship Id="rId4" Type="http://schemas.openxmlformats.org/officeDocument/2006/relationships/hyperlink" Target="https://www.flickr.com/photos/nyng/16661849760" TargetMode="External"/><Relationship Id="rId9" Type="http://schemas.openxmlformats.org/officeDocument/2006/relationships/image" Target="../media/image39.png"/><Relationship Id="rId14" Type="http://schemas.openxmlformats.org/officeDocument/2006/relationships/hyperlink" Target="https://www.free-country-flags.com/country.php?name=Slovenia"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20.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20.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1.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20.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hyperlink" Target="http://www.natobilc.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hyperlink" Target="https://natobilc.org/" TargetMode="External"/><Relationship Id="rId2" Type="http://schemas.openxmlformats.org/officeDocument/2006/relationships/notesSlide" Target="../notesSlides/notesSlide29.xml"/><Relationship Id="rId1" Type="http://schemas.openxmlformats.org/officeDocument/2006/relationships/slideLayout" Target="../slideLayouts/slideLayout31.xml"/><Relationship Id="rId5" Type="http://schemas.openxmlformats.org/officeDocument/2006/relationships/hyperlink" Target="mailto:BILCteam.hrv@gmail.com" TargetMode="External"/><Relationship Id="rId4" Type="http://schemas.openxmlformats.org/officeDocument/2006/relationships/hyperlink" Target="mailto:irena.prpic.djuric@morh.h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5606" name="AutoShape 5" descr="C:\Users\iprpicdj\Downloads\233f5a72-9aec-4921-b5e8-925afcbca8c4.webp"/>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Tx/>
              <a:buNone/>
            </a:pPr>
            <a:endParaRPr lang="en-US" altLang="sr-Latn-RS" sz="1800">
              <a:latin typeface="Arial" pitchFamily="34" charset="0"/>
            </a:endParaRPr>
          </a:p>
        </p:txBody>
      </p:sp>
      <p:sp>
        <p:nvSpPr>
          <p:cNvPr id="4" name="Rectangle 3"/>
          <p:cNvSpPr/>
          <p:nvPr/>
        </p:nvSpPr>
        <p:spPr>
          <a:xfrm>
            <a:off x="2700387" y="1949311"/>
            <a:ext cx="9517009" cy="2431435"/>
          </a:xfrm>
          <a:prstGeom prst="rect">
            <a:avLst/>
          </a:prstGeom>
        </p:spPr>
        <p:txBody>
          <a:bodyPr wrap="square">
            <a:spAutoFit/>
          </a:bodyPr>
          <a:lstStyle/>
          <a:p>
            <a:pPr algn="ctr" eaLnBrk="1" hangingPunct="1"/>
            <a:endParaRPr lang="hr-HR" altLang="sr-Latn-RS" sz="5400" b="1" dirty="0">
              <a:latin typeface="+mn-lt"/>
            </a:endParaRPr>
          </a:p>
          <a:p>
            <a:pPr algn="ctr" eaLnBrk="1" hangingPunct="1"/>
            <a:r>
              <a:rPr lang="hr-HR" altLang="sr-Latn-RS" sz="5400" b="1" dirty="0">
                <a:solidFill>
                  <a:schemeClr val="bg1"/>
                </a:solidFill>
                <a:latin typeface="+mn-lt"/>
              </a:rPr>
              <a:t>BILC INFORMATION BRIEFING</a:t>
            </a:r>
            <a:endParaRPr lang="hr-HR" altLang="sr-Latn-RS" sz="4800" b="1" dirty="0">
              <a:solidFill>
                <a:schemeClr val="bg1"/>
              </a:solidFill>
              <a:latin typeface="+mn-lt"/>
            </a:endParaRPr>
          </a:p>
          <a:p>
            <a:pPr algn="r" eaLnBrk="1" hangingPunct="1"/>
            <a:r>
              <a:rPr lang="hr-HR" altLang="sr-Latn-RS" sz="4400" i="1" dirty="0">
                <a:solidFill>
                  <a:schemeClr val="bg1"/>
                </a:solidFill>
                <a:latin typeface="+mn-lt"/>
              </a:rPr>
              <a:t>BILC </a:t>
            </a:r>
            <a:r>
              <a:rPr lang="hr-HR" altLang="sr-Latn-RS" sz="4400" i="1" dirty="0" err="1">
                <a:solidFill>
                  <a:schemeClr val="bg1"/>
                </a:solidFill>
                <a:latin typeface="+mn-lt"/>
              </a:rPr>
              <a:t>Secretariat</a:t>
            </a:r>
            <a:endParaRPr lang="hr-HR" altLang="sr-Latn-RS" sz="4800" b="1" i="1" dirty="0">
              <a:solidFill>
                <a:schemeClr val="bg1"/>
              </a:solidFill>
              <a:latin typeface="+mn-lt"/>
            </a:endParaRPr>
          </a:p>
        </p:txBody>
      </p:sp>
      <p:sp>
        <p:nvSpPr>
          <p:cNvPr id="2" name="Title 1"/>
          <p:cNvSpPr>
            <a:spLocks noGrp="1"/>
          </p:cNvSpPr>
          <p:nvPr>
            <p:ph type="title"/>
          </p:nvPr>
        </p:nvSpPr>
        <p:spPr>
          <a:xfrm>
            <a:off x="1518354" y="692696"/>
            <a:ext cx="10290175" cy="1143000"/>
          </a:xfrm>
        </p:spPr>
        <p:txBody>
          <a:bodyPr/>
          <a:lstStyle/>
          <a:p>
            <a:r>
              <a:rPr lang="hr-HR" altLang="sr-Latn-RS" sz="5400" b="1" i="1" dirty="0">
                <a:solidFill>
                  <a:srgbClr val="FFFF00"/>
                </a:solidFill>
                <a:effectLst>
                  <a:outerShdw blurRad="38100" dist="38100" dir="2700000" algn="tl">
                    <a:srgbClr val="000000">
                      <a:alpha val="43137"/>
                    </a:srgbClr>
                  </a:outerShdw>
                </a:effectLst>
              </a:rPr>
              <a:t>2024 NATO BILC </a:t>
            </a:r>
            <a:r>
              <a:rPr lang="hr-HR" altLang="sr-Latn-RS" sz="5400" b="1" i="1" dirty="0" smtClean="0">
                <a:solidFill>
                  <a:srgbClr val="FFFF00"/>
                </a:solidFill>
                <a:effectLst>
                  <a:outerShdw blurRad="38100" dist="38100" dir="2700000" algn="tl">
                    <a:srgbClr val="000000">
                      <a:alpha val="43137"/>
                    </a:srgbClr>
                  </a:outerShdw>
                </a:effectLst>
              </a:rPr>
              <a:t>PROFESSIONAL</a:t>
            </a:r>
            <a:br>
              <a:rPr lang="hr-HR" altLang="sr-Latn-RS" sz="5400" b="1" i="1" dirty="0" smtClean="0">
                <a:solidFill>
                  <a:srgbClr val="FFFF00"/>
                </a:solidFill>
                <a:effectLst>
                  <a:outerShdw blurRad="38100" dist="38100" dir="2700000" algn="tl">
                    <a:srgbClr val="000000">
                      <a:alpha val="43137"/>
                    </a:srgbClr>
                  </a:outerShdw>
                </a:effectLst>
              </a:rPr>
            </a:br>
            <a:r>
              <a:rPr lang="hr-HR" altLang="sr-Latn-RS" sz="5400" b="1" i="1" dirty="0" smtClean="0">
                <a:solidFill>
                  <a:srgbClr val="FFFF00"/>
                </a:solidFill>
                <a:effectLst>
                  <a:outerShdw blurRad="38100" dist="38100" dir="2700000" algn="tl">
                    <a:srgbClr val="000000">
                      <a:alpha val="43137"/>
                    </a:srgbClr>
                  </a:outerShdw>
                </a:effectLst>
              </a:rPr>
              <a:t>DEVELOPMENT SEMINAR</a:t>
            </a:r>
            <a:r>
              <a:rPr lang="hr-HR" altLang="sr-Latn-RS" sz="5400" b="1" i="1" dirty="0">
                <a:solidFill>
                  <a:srgbClr val="FFFF00"/>
                </a:solidFill>
                <a:effectLst>
                  <a:outerShdw blurRad="38100" dist="38100" dir="2700000" algn="tl">
                    <a:srgbClr val="000000">
                      <a:alpha val="43137"/>
                    </a:srgbClr>
                  </a:outerShdw>
                </a:effectLst>
              </a:rPr>
              <a:t/>
            </a:r>
            <a:br>
              <a:rPr lang="hr-HR" altLang="sr-Latn-RS" sz="5400" b="1" i="1" dirty="0">
                <a:solidFill>
                  <a:srgbClr val="FFFF00"/>
                </a:solidFill>
                <a:effectLst>
                  <a:outerShdw blurRad="38100" dist="38100" dir="2700000" algn="tl">
                    <a:srgbClr val="000000">
                      <a:alpha val="43137"/>
                    </a:srgbClr>
                  </a:outerShdw>
                </a:effectLst>
              </a:rPr>
            </a:br>
            <a:r>
              <a:rPr lang="hr-HR" altLang="sr-Latn-RS" b="1" i="1" dirty="0" err="1" smtClean="0">
                <a:solidFill>
                  <a:srgbClr val="FFFF00"/>
                </a:solidFill>
                <a:effectLst>
                  <a:outerShdw blurRad="38100" dist="38100" dir="2700000" algn="tl">
                    <a:srgbClr val="000000">
                      <a:alpha val="43137"/>
                    </a:srgbClr>
                  </a:outerShdw>
                </a:effectLst>
              </a:rPr>
              <a:t>Prague</a:t>
            </a:r>
            <a:r>
              <a:rPr lang="hr-HR" altLang="sr-Latn-RS" b="1" i="1" dirty="0" smtClean="0">
                <a:solidFill>
                  <a:srgbClr val="FFFF00"/>
                </a:solidFill>
                <a:effectLst>
                  <a:outerShdw blurRad="38100" dist="38100" dir="2700000" algn="tl">
                    <a:srgbClr val="000000">
                      <a:alpha val="43137"/>
                    </a:srgbClr>
                  </a:outerShdw>
                </a:effectLst>
              </a:rPr>
              <a:t>, CZECH REPUBLIC</a:t>
            </a:r>
            <a:endParaRPr lang="en-US" i="1" dirty="0">
              <a:solidFill>
                <a:srgbClr val="FFFF00"/>
              </a:solidFill>
              <a:effectLst>
                <a:outerShdw blurRad="38100" dist="38100" dir="2700000" algn="tl">
                  <a:srgbClr val="000000">
                    <a:alpha val="43137"/>
                  </a:srgbClr>
                </a:outerShdw>
              </a:effectLst>
            </a:endParaRPr>
          </a:p>
        </p:txBody>
      </p:sp>
      <p:sp>
        <p:nvSpPr>
          <p:cNvPr id="3" name="AutoShape 2" descr="https://upload.wikimedia.org/wikipedia/commons/thumb/9/9c/Flag_of_Denmark.svg/225px-Flag_of_Denmark.sv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843" y="4653136"/>
            <a:ext cx="2992834" cy="199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1363" indent="-284163">
              <a:defRPr>
                <a:solidFill>
                  <a:schemeClr val="tx1"/>
                </a:solidFill>
                <a:latin typeface="Arial" charset="0"/>
                <a:cs typeface="Arial" charset="0"/>
              </a:defRPr>
            </a:lvl2pPr>
            <a:lvl3pPr marL="1141413" indent="-227013">
              <a:defRPr>
                <a:solidFill>
                  <a:schemeClr val="tx1"/>
                </a:solidFill>
                <a:latin typeface="Arial" charset="0"/>
                <a:cs typeface="Arial" charset="0"/>
              </a:defRPr>
            </a:lvl3pPr>
            <a:lvl4pPr marL="1598613" indent="-227013">
              <a:defRPr>
                <a:solidFill>
                  <a:schemeClr val="tx1"/>
                </a:solidFill>
                <a:latin typeface="Arial" charset="0"/>
                <a:cs typeface="Arial" charset="0"/>
              </a:defRPr>
            </a:lvl4pPr>
            <a:lvl5pPr marL="2055813" indent="-227013">
              <a:defRPr>
                <a:solidFill>
                  <a:schemeClr val="tx1"/>
                </a:solidFill>
                <a:latin typeface="Arial" charset="0"/>
                <a:cs typeface="Arial" charset="0"/>
              </a:defRPr>
            </a:lvl5pPr>
            <a:lvl6pPr marL="2513013" indent="-227013" eaLnBrk="0" fontAlgn="base" hangingPunct="0">
              <a:spcBef>
                <a:spcPct val="0"/>
              </a:spcBef>
              <a:spcAft>
                <a:spcPct val="0"/>
              </a:spcAft>
              <a:defRPr>
                <a:solidFill>
                  <a:schemeClr val="tx1"/>
                </a:solidFill>
                <a:latin typeface="Arial" charset="0"/>
                <a:cs typeface="Arial" charset="0"/>
              </a:defRPr>
            </a:lvl6pPr>
            <a:lvl7pPr marL="2970213" indent="-227013" eaLnBrk="0" fontAlgn="base" hangingPunct="0">
              <a:spcBef>
                <a:spcPct val="0"/>
              </a:spcBef>
              <a:spcAft>
                <a:spcPct val="0"/>
              </a:spcAft>
              <a:defRPr>
                <a:solidFill>
                  <a:schemeClr val="tx1"/>
                </a:solidFill>
                <a:latin typeface="Arial" charset="0"/>
                <a:cs typeface="Arial" charset="0"/>
              </a:defRPr>
            </a:lvl7pPr>
            <a:lvl8pPr marL="3427413" indent="-227013" eaLnBrk="0" fontAlgn="base" hangingPunct="0">
              <a:spcBef>
                <a:spcPct val="0"/>
              </a:spcBef>
              <a:spcAft>
                <a:spcPct val="0"/>
              </a:spcAft>
              <a:defRPr>
                <a:solidFill>
                  <a:schemeClr val="tx1"/>
                </a:solidFill>
                <a:latin typeface="Arial" charset="0"/>
                <a:cs typeface="Arial" charset="0"/>
              </a:defRPr>
            </a:lvl8pPr>
            <a:lvl9pPr marL="3884613" indent="-227013" eaLnBrk="0" fontAlgn="base" hangingPunct="0">
              <a:spcBef>
                <a:spcPct val="0"/>
              </a:spcBef>
              <a:spcAft>
                <a:spcPct val="0"/>
              </a:spcAft>
              <a:defRPr>
                <a:solidFill>
                  <a:schemeClr val="tx1"/>
                </a:solidFill>
                <a:latin typeface="Arial" charset="0"/>
                <a:cs typeface="Arial" charset="0"/>
              </a:defRPr>
            </a:lvl9pPr>
          </a:lstStyle>
          <a:p>
            <a:fld id="{12D22ED9-43A4-4688-ABEB-1466D11C8873}" type="slidenum">
              <a:rPr lang="en-US" altLang="lt-LT" smtClean="0">
                <a:solidFill>
                  <a:srgbClr val="898989"/>
                </a:solidFill>
                <a:latin typeface="Calibri" pitchFamily="34" charset="0"/>
              </a:rPr>
              <a:pPr/>
              <a:t>10</a:t>
            </a:fld>
            <a:endParaRPr lang="en-US" altLang="lt-LT">
              <a:solidFill>
                <a:srgbClr val="898989"/>
              </a:solidFill>
              <a:latin typeface="Calibri" pitchFamily="34" charset="0"/>
            </a:endParaRPr>
          </a:p>
        </p:txBody>
      </p:sp>
      <p:sp>
        <p:nvSpPr>
          <p:cNvPr id="32771" name="Title 1"/>
          <p:cNvSpPr>
            <a:spLocks noGrp="1"/>
          </p:cNvSpPr>
          <p:nvPr>
            <p:ph type="ctrTitle" idx="4294967295"/>
          </p:nvPr>
        </p:nvSpPr>
        <p:spPr>
          <a:xfrm>
            <a:off x="3060427" y="260648"/>
            <a:ext cx="6669361" cy="957263"/>
          </a:xfrm>
        </p:spPr>
        <p:txBody>
          <a:bodyPr/>
          <a:lstStyle/>
          <a:p>
            <a:pPr eaLnBrk="1" hangingPunct="1">
              <a:defRPr/>
            </a:pPr>
            <a:r>
              <a:rPr lang="en-US" altLang="bg-BG" sz="3200" b="1" dirty="0">
                <a:effectLst>
                  <a:outerShdw blurRad="38100" dist="38100" dir="2700000" algn="tl">
                    <a:srgbClr val="000000">
                      <a:alpha val="43137"/>
                    </a:srgbClr>
                  </a:outerShdw>
                </a:effectLst>
                <a:cs typeface="Arial" charset="0"/>
              </a:rPr>
              <a:t>20</a:t>
            </a:r>
            <a:r>
              <a:rPr lang="sl-SI" altLang="bg-BG" sz="3200" b="1" dirty="0">
                <a:effectLst>
                  <a:outerShdw blurRad="38100" dist="38100" dir="2700000" algn="tl">
                    <a:srgbClr val="000000">
                      <a:alpha val="43137"/>
                    </a:srgbClr>
                  </a:outerShdw>
                </a:effectLst>
                <a:cs typeface="Arial" charset="0"/>
              </a:rPr>
              <a:t>24</a:t>
            </a:r>
            <a:r>
              <a:rPr lang="en-US" altLang="bg-BG" sz="3200" b="1" dirty="0">
                <a:effectLst>
                  <a:outerShdw blurRad="38100" dist="38100" dir="2700000" algn="tl">
                    <a:srgbClr val="000000">
                      <a:alpha val="43137"/>
                    </a:srgbClr>
                  </a:outerShdw>
                </a:effectLst>
                <a:cs typeface="Arial" charset="0"/>
              </a:rPr>
              <a:t> </a:t>
            </a:r>
            <a:r>
              <a:rPr lang="hr-HR" altLang="bg-BG" sz="3200" b="1" dirty="0">
                <a:effectLst>
                  <a:outerShdw blurRad="38100" dist="38100" dir="2700000" algn="tl">
                    <a:srgbClr val="000000">
                      <a:alpha val="43137"/>
                    </a:srgbClr>
                  </a:outerShdw>
                </a:effectLst>
                <a:cs typeface="Arial" charset="0"/>
              </a:rPr>
              <a:t>NATO </a:t>
            </a:r>
            <a:r>
              <a:rPr lang="en-US" altLang="bg-BG" sz="3200" b="1" dirty="0">
                <a:effectLst>
                  <a:outerShdw blurRad="38100" dist="38100" dir="2700000" algn="tl">
                    <a:srgbClr val="000000">
                      <a:alpha val="43137"/>
                    </a:srgbClr>
                  </a:outerShdw>
                </a:effectLst>
                <a:cs typeface="Arial" charset="0"/>
              </a:rPr>
              <a:t>BILC </a:t>
            </a:r>
            <a:r>
              <a:rPr lang="sl-SI" altLang="bg-BG" sz="3200" b="1" dirty="0">
                <a:effectLst>
                  <a:outerShdw blurRad="38100" dist="38100" dir="2700000" algn="tl">
                    <a:srgbClr val="000000">
                      <a:alpha val="43137"/>
                    </a:srgbClr>
                  </a:outerShdw>
                </a:effectLst>
                <a:cs typeface="Arial" charset="0"/>
              </a:rPr>
              <a:t>Annual Conference</a:t>
            </a:r>
            <a:br>
              <a:rPr lang="sl-SI" altLang="bg-BG" sz="3200" b="1" dirty="0">
                <a:effectLst>
                  <a:outerShdw blurRad="38100" dist="38100" dir="2700000" algn="tl">
                    <a:srgbClr val="000000">
                      <a:alpha val="43137"/>
                    </a:srgbClr>
                  </a:outerShdw>
                </a:effectLst>
                <a:cs typeface="Arial" charset="0"/>
              </a:rPr>
            </a:br>
            <a:r>
              <a:rPr lang="sl-SI" altLang="bg-BG" sz="3200" b="1" dirty="0">
                <a:effectLst>
                  <a:outerShdw blurRad="38100" dist="38100" dir="2700000" algn="tl">
                    <a:srgbClr val="000000">
                      <a:alpha val="43137"/>
                    </a:srgbClr>
                  </a:outerShdw>
                </a:effectLst>
                <a:cs typeface="Arial" charset="0"/>
              </a:rPr>
              <a:t> Vienna</a:t>
            </a:r>
            <a:r>
              <a:rPr lang="sl-SI" altLang="lt-LT" sz="3200" b="1" dirty="0">
                <a:effectLst>
                  <a:outerShdw blurRad="38100" dist="38100" dir="2700000" algn="tl">
                    <a:srgbClr val="000000">
                      <a:alpha val="43137"/>
                    </a:srgbClr>
                  </a:outerShdw>
                </a:effectLst>
                <a:cs typeface="Arial" charset="0"/>
              </a:rPr>
              <a:t>, Austria</a:t>
            </a:r>
            <a:r>
              <a:rPr lang="en-US" altLang="lt-LT" sz="3200" b="1" dirty="0">
                <a:effectLst>
                  <a:outerShdw blurRad="38100" dist="38100" dir="2700000" algn="tl">
                    <a:srgbClr val="000000">
                      <a:alpha val="43137"/>
                    </a:srgbClr>
                  </a:outerShdw>
                </a:effectLst>
                <a:cs typeface="Arial" charset="0"/>
              </a:rPr>
              <a:t> </a:t>
            </a:r>
            <a:r>
              <a:rPr lang="sl-SI" altLang="lt-LT" sz="3200" b="1" dirty="0">
                <a:effectLst>
                  <a:outerShdw blurRad="38100" dist="38100" dir="2700000" algn="tl">
                    <a:srgbClr val="000000">
                      <a:alpha val="43137"/>
                    </a:srgbClr>
                  </a:outerShdw>
                </a:effectLst>
                <a:cs typeface="Arial" charset="0"/>
              </a:rPr>
              <a:t/>
            </a:r>
            <a:br>
              <a:rPr lang="sl-SI" altLang="lt-LT" sz="3200" b="1" dirty="0">
                <a:effectLst>
                  <a:outerShdw blurRad="38100" dist="38100" dir="2700000" algn="tl">
                    <a:srgbClr val="000000">
                      <a:alpha val="43137"/>
                    </a:srgbClr>
                  </a:outerShdw>
                </a:effectLst>
                <a:cs typeface="Arial" charset="0"/>
              </a:rPr>
            </a:br>
            <a:r>
              <a:rPr lang="sl-SI" altLang="lt-LT" sz="3200" b="1" dirty="0">
                <a:effectLst>
                  <a:outerShdw blurRad="38100" dist="38100" dir="2700000" algn="tl">
                    <a:srgbClr val="000000">
                      <a:alpha val="43137"/>
                    </a:srgbClr>
                  </a:outerShdw>
                </a:effectLst>
                <a:cs typeface="Arial" charset="0"/>
              </a:rPr>
              <a:t>13 – 16 May</a:t>
            </a:r>
            <a:r>
              <a:rPr lang="en-US" altLang="lt-LT" sz="3200" b="1" dirty="0">
                <a:effectLst>
                  <a:outerShdw blurRad="38100" dist="38100" dir="2700000" algn="tl">
                    <a:srgbClr val="000000">
                      <a:alpha val="43137"/>
                    </a:srgbClr>
                  </a:outerShdw>
                </a:effectLst>
                <a:cs typeface="Arial" charset="0"/>
              </a:rPr>
              <a:t> 20</a:t>
            </a:r>
            <a:r>
              <a:rPr lang="sl-SI" altLang="lt-LT" sz="3200" b="1" dirty="0">
                <a:effectLst>
                  <a:outerShdw blurRad="38100" dist="38100" dir="2700000" algn="tl">
                    <a:srgbClr val="000000">
                      <a:alpha val="43137"/>
                    </a:srgbClr>
                  </a:outerShdw>
                </a:effectLst>
                <a:cs typeface="Arial" charset="0"/>
              </a:rPr>
              <a:t>24</a:t>
            </a:r>
            <a:endParaRPr lang="en-US" altLang="lt-LT" sz="6600" b="1" dirty="0">
              <a:effectLst>
                <a:outerShdw blurRad="38100" dist="38100" dir="2700000" algn="tl">
                  <a:srgbClr val="000000">
                    <a:alpha val="43137"/>
                  </a:srgbClr>
                </a:outerShdw>
              </a:effectLst>
              <a:cs typeface="Arial" charset="0"/>
            </a:endParaRPr>
          </a:p>
        </p:txBody>
      </p:sp>
      <p:sp>
        <p:nvSpPr>
          <p:cNvPr id="2" name="Subtitle 2"/>
          <p:cNvSpPr>
            <a:spLocks noGrp="1"/>
          </p:cNvSpPr>
          <p:nvPr>
            <p:ph type="subTitle" idx="4294967295"/>
          </p:nvPr>
        </p:nvSpPr>
        <p:spPr>
          <a:xfrm>
            <a:off x="346075" y="1196974"/>
            <a:ext cx="12255500" cy="5688409"/>
          </a:xfrm>
        </p:spPr>
        <p:txBody>
          <a:bodyPr/>
          <a:lstStyle/>
          <a:p>
            <a:pPr marL="0" lvl="1" indent="0" algn="ctr" eaLnBrk="1" hangingPunct="1">
              <a:spcBef>
                <a:spcPts val="0"/>
              </a:spcBef>
              <a:buFont typeface="Arial" pitchFamily="34" charset="0"/>
              <a:buNone/>
              <a:defRPr/>
            </a:pPr>
            <a:r>
              <a:rPr lang="en-US" sz="3200" b="1" i="1" dirty="0">
                <a:solidFill>
                  <a:srgbClr val="C00000"/>
                </a:solidFill>
                <a:effectLst>
                  <a:outerShdw blurRad="38100" dist="38100" dir="2700000" algn="tl">
                    <a:srgbClr val="000000">
                      <a:alpha val="43137"/>
                    </a:srgbClr>
                  </a:outerShdw>
                </a:effectLst>
              </a:rPr>
              <a:t>“ZEITENWENDE”: Adapting Language Policy </a:t>
            </a:r>
            <a:r>
              <a:rPr lang="hr-HR" sz="3200" b="1" i="1" dirty="0">
                <a:solidFill>
                  <a:srgbClr val="C00000"/>
                </a:solidFill>
                <a:effectLst>
                  <a:outerShdw blurRad="38100" dist="38100" dir="2700000" algn="tl">
                    <a:srgbClr val="000000">
                      <a:alpha val="43137"/>
                    </a:srgbClr>
                  </a:outerShdw>
                </a:effectLst>
              </a:rPr>
              <a:t>a</a:t>
            </a:r>
            <a:r>
              <a:rPr lang="en-US" sz="3200" b="1" i="1" dirty="0" err="1">
                <a:solidFill>
                  <a:srgbClr val="C00000"/>
                </a:solidFill>
                <a:effectLst>
                  <a:outerShdw blurRad="38100" dist="38100" dir="2700000" algn="tl">
                    <a:srgbClr val="000000">
                      <a:alpha val="43137"/>
                    </a:srgbClr>
                  </a:outerShdw>
                </a:effectLst>
              </a:rPr>
              <a:t>nd</a:t>
            </a:r>
            <a:r>
              <a:rPr lang="en-US" sz="3200" b="1" i="1" dirty="0">
                <a:solidFill>
                  <a:srgbClr val="C00000"/>
                </a:solidFill>
                <a:effectLst>
                  <a:outerShdw blurRad="38100" dist="38100" dir="2700000" algn="tl">
                    <a:srgbClr val="000000">
                      <a:alpha val="43137"/>
                    </a:srgbClr>
                  </a:outerShdw>
                </a:effectLst>
              </a:rPr>
              <a:t> Training Strategies </a:t>
            </a:r>
            <a:r>
              <a:rPr lang="hr-HR" sz="3200" b="1" i="1" dirty="0">
                <a:solidFill>
                  <a:srgbClr val="C00000"/>
                </a:solidFill>
                <a:effectLst>
                  <a:outerShdw blurRad="38100" dist="38100" dir="2700000" algn="tl">
                    <a:srgbClr val="000000">
                      <a:alpha val="43137"/>
                    </a:srgbClr>
                  </a:outerShdw>
                </a:effectLst>
              </a:rPr>
              <a:t>t</a:t>
            </a:r>
            <a:r>
              <a:rPr lang="en-US" sz="3200" b="1" i="1" dirty="0">
                <a:solidFill>
                  <a:srgbClr val="C00000"/>
                </a:solidFill>
                <a:effectLst>
                  <a:outerShdw blurRad="38100" dist="38100" dir="2700000" algn="tl">
                    <a:srgbClr val="000000">
                      <a:alpha val="43137"/>
                    </a:srgbClr>
                  </a:outerShdw>
                </a:effectLst>
              </a:rPr>
              <a:t>o Meet New Requirements”</a:t>
            </a:r>
            <a:endParaRPr lang="hr-HR" sz="3200" b="1" dirty="0">
              <a:solidFill>
                <a:srgbClr val="C00000"/>
              </a:solidFill>
              <a:effectLst>
                <a:outerShdw blurRad="38100" dist="38100" dir="2700000" algn="tl">
                  <a:srgbClr val="000000">
                    <a:alpha val="43137"/>
                  </a:srgbClr>
                </a:outerShdw>
              </a:effectLst>
            </a:endParaRPr>
          </a:p>
          <a:p>
            <a:pPr>
              <a:buFont typeface="Arial" pitchFamily="34" charset="0"/>
              <a:buChar char="•"/>
              <a:defRPr/>
            </a:pPr>
            <a:r>
              <a:rPr lang="en-US" sz="1800" dirty="0"/>
              <a:t>Current strategies, policies, and processes underpinning language training and testing in the light of</a:t>
            </a:r>
            <a:endParaRPr lang="hr-HR" sz="1800" dirty="0"/>
          </a:p>
          <a:p>
            <a:pPr marL="0" indent="0">
              <a:buNone/>
              <a:defRPr/>
            </a:pPr>
            <a:r>
              <a:rPr lang="hr-HR" sz="1800" dirty="0"/>
              <a:t>      </a:t>
            </a:r>
            <a:r>
              <a:rPr lang="en-US" sz="1800" dirty="0"/>
              <a:t> “</a:t>
            </a:r>
            <a:r>
              <a:rPr lang="en-US" sz="1800" dirty="0" err="1"/>
              <a:t>Zeitenwende</a:t>
            </a:r>
            <a:r>
              <a:rPr lang="en-US" sz="1800" dirty="0"/>
              <a:t>”</a:t>
            </a:r>
            <a:endParaRPr lang="hr-HR" sz="1800" dirty="0"/>
          </a:p>
          <a:p>
            <a:pPr>
              <a:buFont typeface="Arial" pitchFamily="34" charset="0"/>
              <a:buChar char="•"/>
              <a:defRPr/>
            </a:pPr>
            <a:r>
              <a:rPr lang="en-US" sz="1800" dirty="0"/>
              <a:t>Providing a timely response to the ever-shifting training priorities in operational languages</a:t>
            </a:r>
            <a:endParaRPr lang="hr-HR" sz="1800" dirty="0"/>
          </a:p>
          <a:p>
            <a:pPr>
              <a:buFont typeface="Arial" pitchFamily="34" charset="0"/>
              <a:buChar char="•"/>
              <a:defRPr/>
            </a:pPr>
            <a:r>
              <a:rPr lang="en-US" sz="1800" dirty="0"/>
              <a:t>The impact of the wars in Ukraine and the Middle East on language training strategies</a:t>
            </a:r>
            <a:endParaRPr lang="hr-HR" sz="1800" dirty="0"/>
          </a:p>
          <a:p>
            <a:pPr>
              <a:buFont typeface="Arial" pitchFamily="34" charset="0"/>
              <a:buChar char="•"/>
              <a:defRPr/>
            </a:pPr>
            <a:r>
              <a:rPr lang="en-US" sz="1800" dirty="0"/>
              <a:t>New and old best practices in training to meet newly arisen needs</a:t>
            </a:r>
            <a:endParaRPr lang="hr-HR" sz="1800" dirty="0"/>
          </a:p>
          <a:p>
            <a:pPr>
              <a:buFont typeface="Arial" pitchFamily="34" charset="0"/>
              <a:buChar char="•"/>
              <a:defRPr/>
            </a:pPr>
            <a:r>
              <a:rPr lang="en-US" sz="1800" dirty="0"/>
              <a:t>Establishing quality assurance processes for internally conducted or outsourced training </a:t>
            </a:r>
            <a:endParaRPr lang="hr-HR" sz="1800" dirty="0"/>
          </a:p>
          <a:p>
            <a:pPr marL="0" indent="0">
              <a:buNone/>
              <a:defRPr/>
            </a:pPr>
            <a:r>
              <a:rPr lang="hr-HR" sz="1800" dirty="0"/>
              <a:t>       </a:t>
            </a:r>
            <a:r>
              <a:rPr lang="en-US" sz="1800" dirty="0"/>
              <a:t>and testing</a:t>
            </a:r>
            <a:endParaRPr lang="hr-HR" sz="1800" dirty="0"/>
          </a:p>
          <a:p>
            <a:pPr>
              <a:buFont typeface="Arial" pitchFamily="34" charset="0"/>
              <a:buChar char="•"/>
              <a:defRPr/>
            </a:pPr>
            <a:r>
              <a:rPr lang="en-US" sz="1800" dirty="0"/>
              <a:t>Developing methodologies to build robust training programs</a:t>
            </a:r>
            <a:endParaRPr lang="hr-HR" sz="1800" dirty="0"/>
          </a:p>
          <a:p>
            <a:pPr>
              <a:buFont typeface="Arial" pitchFamily="34" charset="0"/>
              <a:buChar char="•"/>
              <a:defRPr/>
            </a:pPr>
            <a:r>
              <a:rPr lang="en-US" sz="1800" dirty="0"/>
              <a:t>Defining the optimal ratio of general versus specific training content</a:t>
            </a:r>
            <a:endParaRPr lang="hr-HR" sz="1800" dirty="0"/>
          </a:p>
          <a:p>
            <a:pPr>
              <a:buFont typeface="Arial" pitchFamily="34" charset="0"/>
              <a:buChar char="•"/>
              <a:defRPr/>
            </a:pPr>
            <a:r>
              <a:rPr lang="en-US" sz="1800" dirty="0"/>
              <a:t>Implementing changes based on course evaluation and validation results</a:t>
            </a:r>
            <a:endParaRPr lang="hr-HR" sz="1800" dirty="0"/>
          </a:p>
          <a:p>
            <a:pPr>
              <a:buFont typeface="Arial" pitchFamily="34" charset="0"/>
              <a:buChar char="•"/>
              <a:defRPr/>
            </a:pPr>
            <a:r>
              <a:rPr lang="en-US" sz="1800" dirty="0"/>
              <a:t>Designing effective ESP courses and measuring their success</a:t>
            </a:r>
            <a:endParaRPr lang="hr-HR" sz="1800" dirty="0"/>
          </a:p>
          <a:p>
            <a:pPr>
              <a:buFont typeface="Arial" pitchFamily="34" charset="0"/>
              <a:buChar char="•"/>
              <a:defRPr/>
            </a:pPr>
            <a:r>
              <a:rPr lang="en-US" sz="1800" dirty="0"/>
              <a:t>Communicating effectively with higher-level decision-makers in order to inform and influence policy </a:t>
            </a:r>
            <a:endParaRPr lang="hr-HR" sz="1800" dirty="0"/>
          </a:p>
          <a:p>
            <a:pPr>
              <a:buFont typeface="Arial" pitchFamily="34" charset="0"/>
              <a:buChar char="•"/>
              <a:defRPr/>
            </a:pPr>
            <a:r>
              <a:rPr lang="en-US" sz="1800" dirty="0"/>
              <a:t>The organizational value of having well-defined proficiency outcome standards when making data-driven decisions</a:t>
            </a:r>
            <a:endParaRPr lang="hr-HR" sz="1800" dirty="0"/>
          </a:p>
          <a:p>
            <a:pPr>
              <a:buFont typeface="Arial" pitchFamily="34" charset="0"/>
              <a:buChar char="•"/>
              <a:defRPr/>
            </a:pPr>
            <a:endParaRPr lang="hr-HR" sz="1600" dirty="0"/>
          </a:p>
          <a:p>
            <a:pPr>
              <a:spcBef>
                <a:spcPct val="0"/>
              </a:spcBef>
              <a:buFont typeface="Arial" pitchFamily="34" charset="0"/>
              <a:buChar char="•"/>
              <a:defRPr/>
            </a:pPr>
            <a:endParaRPr lang="sl-SI" altLang="sl-SI" sz="1600" dirty="0">
              <a:solidFill>
                <a:srgbClr val="C00000"/>
              </a:solidFill>
              <a:effectLst>
                <a:outerShdw blurRad="38100" dist="38100" dir="2700000" algn="tl">
                  <a:srgbClr val="000000">
                    <a:alpha val="43137"/>
                  </a:srgbClr>
                </a:outerShdw>
              </a:effectLst>
            </a:endParaRPr>
          </a:p>
        </p:txBody>
      </p:sp>
      <p:sp>
        <p:nvSpPr>
          <p:cNvPr id="37893" name="AutoShape 7" descr="Image result for lithuania flag"/>
          <p:cNvSpPr>
            <a:spLocks noChangeAspect="1" noChangeArrowheads="1"/>
          </p:cNvSpPr>
          <p:nvPr/>
        </p:nvSpPr>
        <p:spPr bwMode="auto">
          <a:xfrm>
            <a:off x="214313" y="-503238"/>
            <a:ext cx="2416175"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1" hangingPunct="1"/>
            <a:endParaRPr lang="lt-LT" altLang="lt-LT">
              <a:solidFill>
                <a:srgbClr val="000000"/>
              </a:solidFill>
            </a:endParaRPr>
          </a:p>
        </p:txBody>
      </p:sp>
      <p:sp>
        <p:nvSpPr>
          <p:cNvPr id="37894" name="AutoShape 9" descr="Image result for lithuania flag"/>
          <p:cNvSpPr>
            <a:spLocks noChangeAspect="1" noChangeArrowheads="1"/>
          </p:cNvSpPr>
          <p:nvPr/>
        </p:nvSpPr>
        <p:spPr bwMode="auto">
          <a:xfrm>
            <a:off x="214313" y="-503238"/>
            <a:ext cx="2416175"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1" hangingPunct="1"/>
            <a:endParaRPr lang="lt-LT" altLang="lt-LT">
              <a:solidFill>
                <a:srgbClr val="000000"/>
              </a:solidFill>
            </a:endParaRPr>
          </a:p>
        </p:txBody>
      </p:sp>
      <p:pic>
        <p:nvPicPr>
          <p:cNvPr id="1026" name="Picture 2" descr="D:\Users\IrenaFiles1\Izobrazbaiudzbenici\SveoŠSJ\GODIŠNJAK\Godišnjak 20232024\BILC  _ za godišnjak 2023_2024\Fotografije\Slika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9139" y="3694926"/>
            <a:ext cx="2903322" cy="2053233"/>
          </a:xfrm>
          <a:prstGeom prst="rect">
            <a:avLst/>
          </a:prstGeom>
          <a:noFill/>
          <a:extLst>
            <a:ext uri="{909E8E84-426E-40DD-AFC4-6F175D3DCCD1}">
              <a14:hiddenFill xmlns:a14="http://schemas.microsoft.com/office/drawing/2010/main">
                <a:solidFill>
                  <a:srgbClr val="FFFFFF"/>
                </a:solidFill>
              </a14:hiddenFill>
            </a:ext>
          </a:extLst>
        </p:spPr>
      </p:pic>
      <p:pic>
        <p:nvPicPr>
          <p:cNvPr id="8" name="Bild 7" descr="Bildergebnis für Österreich flag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8509" y="2204864"/>
            <a:ext cx="1872208" cy="105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35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a:defRPr/>
            </a:pPr>
            <a:r>
              <a:rPr lang="hr-HR" sz="3600" b="1" dirty="0" smtClean="0">
                <a:solidFill>
                  <a:prstClr val="black"/>
                </a:solidFill>
                <a:latin typeface="+mn-lt"/>
              </a:rPr>
              <a:t>2024 NATO BILC</a:t>
            </a:r>
            <a:r>
              <a:rPr lang="en-US" sz="3600" b="1" dirty="0">
                <a:solidFill>
                  <a:prstClr val="black"/>
                </a:solidFill>
                <a:latin typeface="+mn-lt"/>
              </a:rPr>
              <a:t/>
            </a:r>
            <a:br>
              <a:rPr lang="en-US" sz="3600" b="1" dirty="0">
                <a:solidFill>
                  <a:prstClr val="black"/>
                </a:solidFill>
                <a:latin typeface="+mn-lt"/>
              </a:rPr>
            </a:br>
            <a:r>
              <a:rPr lang="en-US" sz="3600" b="1" dirty="0">
                <a:solidFill>
                  <a:prstClr val="black"/>
                </a:solidFill>
                <a:latin typeface="+mn-lt"/>
              </a:rPr>
              <a:t>STANAG 6001 Testing Workshop</a:t>
            </a:r>
            <a:r>
              <a:rPr lang="en-US" altLang="sl-SI" sz="3600" b="1" dirty="0">
                <a:solidFill>
                  <a:srgbClr val="000000"/>
                </a:solidFill>
                <a:latin typeface="+mn-lt"/>
                <a:cs typeface="Arial" charset="0"/>
              </a:rPr>
              <a:t> </a:t>
            </a:r>
            <a:endParaRPr lang="en-US" sz="3600" b="1" dirty="0">
              <a:latin typeface="+mn-lt"/>
            </a:endParaRPr>
          </a:p>
        </p:txBody>
      </p:sp>
      <p:sp>
        <p:nvSpPr>
          <p:cNvPr id="3" name="Content Placeholder 2">
            <a:extLst>
              <a:ext uri="{FF2B5EF4-FFF2-40B4-BE49-F238E27FC236}"/>
            </a:extLst>
          </p:cNvPr>
          <p:cNvSpPr>
            <a:spLocks noGrp="1"/>
          </p:cNvSpPr>
          <p:nvPr>
            <p:ph idx="1"/>
          </p:nvPr>
        </p:nvSpPr>
        <p:spPr>
          <a:xfrm>
            <a:off x="495300" y="1412875"/>
            <a:ext cx="11341100" cy="5184477"/>
          </a:xfrm>
        </p:spPr>
        <p:txBody>
          <a:bodyPr/>
          <a:lstStyle/>
          <a:p>
            <a:pPr marL="0" indent="0" algn="ctr" eaLnBrk="1" fontAlgn="auto" hangingPunct="1">
              <a:lnSpc>
                <a:spcPct val="90000"/>
              </a:lnSpc>
              <a:spcBef>
                <a:spcPts val="1000"/>
              </a:spcBef>
              <a:spcAft>
                <a:spcPts val="0"/>
              </a:spcAft>
              <a:buFont typeface="Arial" charset="0"/>
              <a:buNone/>
              <a:defRPr/>
            </a:pPr>
            <a:r>
              <a:rPr lang="hr-HR" sz="2800" b="1" dirty="0" err="1" smtClean="0">
                <a:solidFill>
                  <a:prstClr val="black"/>
                </a:solidFill>
              </a:rPr>
              <a:t>Bergen</a:t>
            </a:r>
            <a:r>
              <a:rPr lang="hr-HR" sz="2800" b="1" dirty="0" smtClean="0">
                <a:solidFill>
                  <a:prstClr val="black"/>
                </a:solidFill>
              </a:rPr>
              <a:t>, </a:t>
            </a:r>
            <a:r>
              <a:rPr lang="hr-HR" sz="2800" b="1" dirty="0" err="1" smtClean="0">
                <a:solidFill>
                  <a:prstClr val="black"/>
                </a:solidFill>
              </a:rPr>
              <a:t>Norway</a:t>
            </a:r>
            <a:endParaRPr lang="hr-HR" sz="2800" b="1" dirty="0" smtClean="0">
              <a:solidFill>
                <a:prstClr val="black"/>
              </a:solidFill>
            </a:endParaRPr>
          </a:p>
          <a:p>
            <a:pPr marL="0" indent="0" algn="ctr" eaLnBrk="1" fontAlgn="auto" hangingPunct="1">
              <a:lnSpc>
                <a:spcPct val="90000"/>
              </a:lnSpc>
              <a:spcBef>
                <a:spcPts val="1000"/>
              </a:spcBef>
              <a:spcAft>
                <a:spcPts val="0"/>
              </a:spcAft>
              <a:buFont typeface="Arial" charset="0"/>
              <a:buNone/>
              <a:defRPr/>
            </a:pPr>
            <a:r>
              <a:rPr lang="hr-HR" sz="2800" b="1" dirty="0" smtClean="0">
                <a:solidFill>
                  <a:prstClr val="black"/>
                </a:solidFill>
              </a:rPr>
              <a:t>2 – 6 </a:t>
            </a:r>
            <a:r>
              <a:rPr lang="hr-HR" sz="2800" b="1" dirty="0" err="1" smtClean="0">
                <a:solidFill>
                  <a:prstClr val="black"/>
                </a:solidFill>
              </a:rPr>
              <a:t>September</a:t>
            </a:r>
            <a:r>
              <a:rPr lang="hr-HR" sz="2800" b="1" dirty="0" smtClean="0">
                <a:solidFill>
                  <a:prstClr val="black"/>
                </a:solidFill>
              </a:rPr>
              <a:t> 2024</a:t>
            </a:r>
          </a:p>
          <a:p>
            <a:pPr marL="0" indent="0" algn="ctr" eaLnBrk="1" fontAlgn="auto" hangingPunct="1">
              <a:lnSpc>
                <a:spcPct val="90000"/>
              </a:lnSpc>
              <a:spcBef>
                <a:spcPts val="1000"/>
              </a:spcBef>
              <a:spcAft>
                <a:spcPts val="0"/>
              </a:spcAft>
              <a:buFont typeface="Arial" charset="0"/>
              <a:buNone/>
              <a:defRPr/>
            </a:pPr>
            <a:r>
              <a:rPr lang="en-US" sz="2800" b="1" dirty="0" smtClean="0">
                <a:solidFill>
                  <a:srgbClr val="C00000"/>
                </a:solidFill>
                <a:effectLst>
                  <a:outerShdw blurRad="38100" dist="38100" dir="2700000" algn="tl">
                    <a:srgbClr val="000000">
                      <a:alpha val="43137"/>
                    </a:srgbClr>
                  </a:outerShdw>
                </a:effectLst>
              </a:rPr>
              <a:t>“</a:t>
            </a:r>
            <a:r>
              <a:rPr lang="en-CA" sz="2800" b="1" i="1" dirty="0">
                <a:solidFill>
                  <a:srgbClr val="C00000"/>
                </a:solidFill>
                <a:effectLst>
                  <a:outerShdw blurRad="38100" dist="38100" dir="2700000" algn="tl">
                    <a:srgbClr val="000000">
                      <a:alpha val="43137"/>
                    </a:srgbClr>
                  </a:outerShdw>
                </a:effectLst>
              </a:rPr>
              <a:t>Plug &amp; Play: Sustaining Validity Through Multinational Collaboration </a:t>
            </a:r>
            <a:r>
              <a:rPr lang="en-US" sz="2800" b="1" dirty="0" smtClean="0">
                <a:solidFill>
                  <a:srgbClr val="C00000"/>
                </a:solidFill>
                <a:effectLst>
                  <a:outerShdw blurRad="38100" dist="38100" dir="2700000" algn="tl">
                    <a:srgbClr val="000000">
                      <a:alpha val="43137"/>
                    </a:srgbClr>
                  </a:outerShdw>
                </a:effectLst>
              </a:rPr>
              <a:t>”</a:t>
            </a:r>
            <a:endParaRPr lang="en-US" sz="2800" b="1" dirty="0">
              <a:solidFill>
                <a:srgbClr val="C00000"/>
              </a:solidFill>
              <a:effectLst>
                <a:outerShdw blurRad="38100" dist="38100" dir="2700000" algn="tl">
                  <a:srgbClr val="000000">
                    <a:alpha val="43137"/>
                  </a:srgbClr>
                </a:outerShdw>
              </a:effectLst>
            </a:endParaRPr>
          </a:p>
          <a:p>
            <a:pPr marL="0" lvl="0" indent="0" eaLnBrk="1" fontAlgn="auto" hangingPunct="1">
              <a:lnSpc>
                <a:spcPct val="90000"/>
              </a:lnSpc>
              <a:spcBef>
                <a:spcPts val="1000"/>
              </a:spcBef>
              <a:spcAft>
                <a:spcPts val="0"/>
              </a:spcAft>
              <a:buNone/>
            </a:pPr>
            <a:endParaRPr lang="hr-HR" sz="2400" b="1" dirty="0" smtClean="0">
              <a:solidFill>
                <a:prstClr val="black"/>
              </a:solidFill>
            </a:endParaRPr>
          </a:p>
          <a:p>
            <a:pPr marL="228600" lvl="0" indent="-228600" eaLnBrk="1" fontAlgn="auto" hangingPunct="1">
              <a:lnSpc>
                <a:spcPct val="90000"/>
              </a:lnSpc>
              <a:spcBef>
                <a:spcPts val="1000"/>
              </a:spcBef>
              <a:spcAft>
                <a:spcPts val="0"/>
              </a:spcAft>
            </a:pPr>
            <a:r>
              <a:rPr lang="en-US" sz="2400" dirty="0" smtClean="0">
                <a:solidFill>
                  <a:prstClr val="black"/>
                </a:solidFill>
              </a:rPr>
              <a:t>Moderation </a:t>
            </a:r>
            <a:r>
              <a:rPr lang="en-US" sz="2400" dirty="0">
                <a:solidFill>
                  <a:prstClr val="black"/>
                </a:solidFill>
              </a:rPr>
              <a:t>of reading and listening items; rater norming for assessing speaking and writing </a:t>
            </a:r>
          </a:p>
          <a:p>
            <a:pPr marL="228600" lvl="0" indent="-228600" eaLnBrk="1" fontAlgn="auto" hangingPunct="1">
              <a:lnSpc>
                <a:spcPct val="90000"/>
              </a:lnSpc>
              <a:spcBef>
                <a:spcPts val="1000"/>
              </a:spcBef>
              <a:spcAft>
                <a:spcPts val="0"/>
              </a:spcAft>
            </a:pPr>
            <a:r>
              <a:rPr lang="en-US" sz="2400" dirty="0">
                <a:solidFill>
                  <a:prstClr val="black"/>
                </a:solidFill>
              </a:rPr>
              <a:t>Integrating AI tools in test development and rating </a:t>
            </a:r>
            <a:endParaRPr lang="hr-HR" sz="2400" dirty="0" smtClean="0">
              <a:solidFill>
                <a:prstClr val="black"/>
              </a:solidFill>
            </a:endParaRPr>
          </a:p>
          <a:p>
            <a:pPr marL="0" lvl="0" indent="0" eaLnBrk="1" fontAlgn="auto" hangingPunct="1">
              <a:lnSpc>
                <a:spcPct val="90000"/>
              </a:lnSpc>
              <a:spcBef>
                <a:spcPts val="1000"/>
              </a:spcBef>
              <a:spcAft>
                <a:spcPts val="0"/>
              </a:spcAft>
              <a:buNone/>
            </a:pPr>
            <a:r>
              <a:rPr lang="hr-HR" sz="2400" dirty="0">
                <a:solidFill>
                  <a:prstClr val="black"/>
                </a:solidFill>
              </a:rPr>
              <a:t> </a:t>
            </a:r>
            <a:r>
              <a:rPr lang="hr-HR" sz="2400" dirty="0" smtClean="0">
                <a:solidFill>
                  <a:prstClr val="black"/>
                </a:solidFill>
              </a:rPr>
              <a:t>   </a:t>
            </a:r>
            <a:r>
              <a:rPr lang="en-US" sz="2400" dirty="0" smtClean="0">
                <a:solidFill>
                  <a:prstClr val="black"/>
                </a:solidFill>
              </a:rPr>
              <a:t>practices </a:t>
            </a:r>
            <a:endParaRPr lang="en-US" sz="2400" dirty="0">
              <a:solidFill>
                <a:prstClr val="black"/>
              </a:solidFill>
            </a:endParaRPr>
          </a:p>
          <a:p>
            <a:pPr marL="228600" lvl="0" indent="-228600" eaLnBrk="1" fontAlgn="auto" hangingPunct="1">
              <a:lnSpc>
                <a:spcPct val="90000"/>
              </a:lnSpc>
              <a:spcBef>
                <a:spcPts val="1000"/>
              </a:spcBef>
              <a:spcAft>
                <a:spcPts val="0"/>
              </a:spcAft>
            </a:pPr>
            <a:r>
              <a:rPr lang="en-US" sz="2400" dirty="0">
                <a:solidFill>
                  <a:prstClr val="black"/>
                </a:solidFill>
              </a:rPr>
              <a:t>Building professionalism in the testing cadre</a:t>
            </a:r>
          </a:p>
          <a:p>
            <a:pPr marL="228600" lvl="0" indent="-228600" eaLnBrk="1" fontAlgn="auto" hangingPunct="1">
              <a:lnSpc>
                <a:spcPct val="90000"/>
              </a:lnSpc>
              <a:spcBef>
                <a:spcPts val="1000"/>
              </a:spcBef>
              <a:spcAft>
                <a:spcPts val="0"/>
              </a:spcAft>
            </a:pPr>
            <a:r>
              <a:rPr lang="en-US" sz="2400" dirty="0">
                <a:solidFill>
                  <a:prstClr val="black"/>
                </a:solidFill>
              </a:rPr>
              <a:t>Test development and administration in the digital </a:t>
            </a:r>
            <a:r>
              <a:rPr lang="en-US" sz="2400" dirty="0" smtClean="0">
                <a:solidFill>
                  <a:prstClr val="black"/>
                </a:solidFill>
              </a:rPr>
              <a:t>age</a:t>
            </a:r>
            <a:endParaRPr lang="hr-HR" sz="2400" dirty="0" smtClean="0">
              <a:solidFill>
                <a:prstClr val="black"/>
              </a:solidFill>
            </a:endParaRPr>
          </a:p>
          <a:p>
            <a:pPr marL="0" lvl="0" indent="0" eaLnBrk="1" fontAlgn="auto" hangingPunct="1">
              <a:lnSpc>
                <a:spcPct val="90000"/>
              </a:lnSpc>
              <a:spcBef>
                <a:spcPts val="1000"/>
              </a:spcBef>
              <a:spcAft>
                <a:spcPts val="0"/>
              </a:spcAft>
              <a:buNone/>
            </a:pPr>
            <a:r>
              <a:rPr lang="hr-HR" sz="2400" dirty="0">
                <a:solidFill>
                  <a:prstClr val="black"/>
                </a:solidFill>
              </a:rPr>
              <a:t> </a:t>
            </a:r>
            <a:r>
              <a:rPr lang="hr-HR" sz="2400" dirty="0" smtClean="0">
                <a:solidFill>
                  <a:prstClr val="black"/>
                </a:solidFill>
              </a:rPr>
              <a:t> </a:t>
            </a:r>
            <a:r>
              <a:rPr lang="en-US" sz="2400" dirty="0" smtClean="0">
                <a:solidFill>
                  <a:prstClr val="black"/>
                </a:solidFill>
              </a:rPr>
              <a:t> </a:t>
            </a:r>
            <a:r>
              <a:rPr lang="en-US" sz="2400" dirty="0">
                <a:solidFill>
                  <a:prstClr val="black"/>
                </a:solidFill>
              </a:rPr>
              <a:t>(testing writing, authenticity) </a:t>
            </a:r>
          </a:p>
          <a:p>
            <a:pPr>
              <a:buFont typeface="Arial"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fontAlgn="auto">
              <a:spcBef>
                <a:spcPts val="0"/>
              </a:spcBef>
              <a:spcAft>
                <a:spcPts val="0"/>
              </a:spcAft>
              <a:defRPr/>
            </a:pPr>
            <a:fld id="{8D3AB9E6-100C-43BE-83F7-008EC028F9F9}" type="slidenum">
              <a:rPr lang="en-US" altLang="lt-LT" sz="1400" smtClean="0">
                <a:cs typeface="+mn-cs"/>
              </a:rPr>
              <a:pPr fontAlgn="auto">
                <a:spcBef>
                  <a:spcPts val="0"/>
                </a:spcBef>
                <a:spcAft>
                  <a:spcPts val="0"/>
                </a:spcAft>
                <a:defRPr/>
              </a:pPr>
              <a:t>11</a:t>
            </a:fld>
            <a:endParaRPr lang="en-US" altLang="lt-LT" sz="1400">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195" y="836712"/>
            <a:ext cx="2020481" cy="146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074" y="4149080"/>
            <a:ext cx="4086970" cy="192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2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917875B-38FA-4BFC-A5D8-27AB9BFF4296}" type="slidenum">
              <a:rPr lang="en-US" altLang="en-US" sz="1700" smtClean="0">
                <a:solidFill>
                  <a:srgbClr val="000000"/>
                </a:solidFill>
                <a:latin typeface="Times New Roman" pitchFamily="18" charset="0"/>
                <a:cs typeface="Arial" pitchFamily="34" charset="0"/>
              </a:rPr>
              <a:pPr>
                <a:spcBef>
                  <a:spcPct val="0"/>
                </a:spcBef>
                <a:buFontTx/>
                <a:buNone/>
              </a:pPr>
              <a:t>12</a:t>
            </a:fld>
            <a:endParaRPr lang="en-US" altLang="en-US" sz="1700">
              <a:solidFill>
                <a:srgbClr val="000000"/>
              </a:solidFill>
              <a:latin typeface="Times New Roman" pitchFamily="18" charset="0"/>
              <a:cs typeface="Arial" pitchFamily="34" charset="0"/>
            </a:endParaRPr>
          </a:p>
        </p:txBody>
      </p:sp>
      <p:sp>
        <p:nvSpPr>
          <p:cNvPr id="33795" name="Rectangle 2"/>
          <p:cNvSpPr>
            <a:spLocks noGrp="1"/>
          </p:cNvSpPr>
          <p:nvPr>
            <p:ph type="title" idx="4294967295"/>
          </p:nvPr>
        </p:nvSpPr>
        <p:spPr>
          <a:xfrm>
            <a:off x="1416050" y="115888"/>
            <a:ext cx="9871075" cy="1044575"/>
          </a:xfrm>
        </p:spPr>
        <p:txBody>
          <a:bodyPr/>
          <a:lstStyle/>
          <a:p>
            <a:pPr eaLnBrk="1" hangingPunct="1">
              <a:defRPr/>
            </a:pPr>
            <a:r>
              <a:rPr lang="en-US" altLang="en-US" sz="2400" b="1" dirty="0">
                <a:solidFill>
                  <a:srgbClr val="C00000"/>
                </a:solidFill>
                <a:effectLst>
                  <a:outerShdw blurRad="38100" dist="38100" dir="2700000" algn="tl">
                    <a:srgbClr val="000000">
                      <a:alpha val="43137"/>
                    </a:srgbClr>
                  </a:outerShdw>
                </a:effectLst>
                <a:latin typeface="+mn-lt"/>
                <a:cs typeface="Arial" charset="0"/>
              </a:rPr>
              <a:t>BILC Professional Development </a:t>
            </a:r>
            <a:br>
              <a:rPr lang="en-US" altLang="en-US" sz="2400" b="1" dirty="0">
                <a:solidFill>
                  <a:srgbClr val="C00000"/>
                </a:solidFill>
                <a:effectLst>
                  <a:outerShdw blurRad="38100" dist="38100" dir="2700000" algn="tl">
                    <a:srgbClr val="000000">
                      <a:alpha val="43137"/>
                    </a:srgbClr>
                  </a:outerShdw>
                </a:effectLst>
                <a:latin typeface="+mn-lt"/>
                <a:cs typeface="Arial" charset="0"/>
              </a:rPr>
            </a:br>
            <a:r>
              <a:rPr lang="en-US" altLang="en-US" sz="2400" b="1" dirty="0" err="1">
                <a:solidFill>
                  <a:srgbClr val="C00000"/>
                </a:solidFill>
                <a:effectLst>
                  <a:outerShdw blurRad="38100" dist="38100" dir="2700000" algn="tl">
                    <a:srgbClr val="000000">
                      <a:alpha val="43137"/>
                    </a:srgbClr>
                  </a:outerShdw>
                </a:effectLst>
                <a:latin typeface="+mn-lt"/>
                <a:cs typeface="Arial" charset="0"/>
              </a:rPr>
              <a:t>Programme</a:t>
            </a:r>
            <a:r>
              <a:rPr lang="en-US" altLang="en-US" sz="2400" b="1" dirty="0">
                <a:solidFill>
                  <a:srgbClr val="C00000"/>
                </a:solidFill>
                <a:effectLst>
                  <a:outerShdw blurRad="38100" dist="38100" dir="2700000" algn="tl">
                    <a:srgbClr val="000000">
                      <a:alpha val="43137"/>
                    </a:srgbClr>
                  </a:outerShdw>
                </a:effectLst>
                <a:latin typeface="+mn-lt"/>
                <a:cs typeface="Arial" charset="0"/>
              </a:rPr>
              <a:t> in Partnership Cooperation Menu </a:t>
            </a:r>
            <a:br>
              <a:rPr lang="en-US" altLang="en-US" sz="2400" b="1" dirty="0">
                <a:solidFill>
                  <a:srgbClr val="C00000"/>
                </a:solidFill>
                <a:effectLst>
                  <a:outerShdw blurRad="38100" dist="38100" dir="2700000" algn="tl">
                    <a:srgbClr val="000000">
                      <a:alpha val="43137"/>
                    </a:srgbClr>
                  </a:outerShdw>
                </a:effectLst>
                <a:latin typeface="+mn-lt"/>
                <a:cs typeface="Arial" charset="0"/>
              </a:rPr>
            </a:br>
            <a:r>
              <a:rPr lang="en-US" altLang="en-US" sz="2400" b="1" dirty="0">
                <a:solidFill>
                  <a:srgbClr val="C00000"/>
                </a:solidFill>
                <a:effectLst>
                  <a:outerShdw blurRad="38100" dist="38100" dir="2700000" algn="tl">
                    <a:srgbClr val="000000">
                      <a:alpha val="43137"/>
                    </a:srgbClr>
                  </a:outerShdw>
                </a:effectLst>
                <a:latin typeface="+mn-lt"/>
                <a:cs typeface="Arial" charset="0"/>
              </a:rPr>
              <a:t>(PCM. </a:t>
            </a:r>
            <a:r>
              <a:rPr lang="en-US" altLang="en-US" sz="2400" b="1" dirty="0" err="1">
                <a:solidFill>
                  <a:srgbClr val="C00000"/>
                </a:solidFill>
                <a:effectLst>
                  <a:outerShdw blurRad="38100" dist="38100" dir="2700000" algn="tl">
                    <a:srgbClr val="000000">
                      <a:alpha val="43137"/>
                    </a:srgbClr>
                  </a:outerShdw>
                </a:effectLst>
                <a:latin typeface="+mn-lt"/>
                <a:cs typeface="Arial" charset="0"/>
              </a:rPr>
              <a:t>i</a:t>
            </a:r>
            <a:r>
              <a:rPr lang="en-US" altLang="en-US" sz="2400" b="1" dirty="0">
                <a:solidFill>
                  <a:srgbClr val="C00000"/>
                </a:solidFill>
                <a:effectLst>
                  <a:outerShdw blurRad="38100" dist="38100" dir="2700000" algn="tl">
                    <a:srgbClr val="000000">
                      <a:alpha val="43137"/>
                    </a:srgbClr>
                  </a:outerShdw>
                </a:effectLst>
                <a:latin typeface="+mn-lt"/>
                <a:cs typeface="Arial" charset="0"/>
              </a:rPr>
              <a:t>. e. ACT-sponsored BILC courses)</a:t>
            </a:r>
          </a:p>
        </p:txBody>
      </p:sp>
      <p:sp>
        <p:nvSpPr>
          <p:cNvPr id="15363" name="Rectangle 3"/>
          <p:cNvSpPr>
            <a:spLocks noChangeArrowheads="1"/>
          </p:cNvSpPr>
          <p:nvPr/>
        </p:nvSpPr>
        <p:spPr bwMode="auto">
          <a:xfrm>
            <a:off x="136525" y="1341438"/>
            <a:ext cx="12007850" cy="5183187"/>
          </a:xfrm>
          <a:prstGeom prst="rect">
            <a:avLst/>
          </a:prstGeom>
          <a:noFill/>
          <a:ln w="76200" cmpd="tri">
            <a:noFill/>
            <a:miter lim="800000"/>
            <a:headEnd/>
            <a:tailEnd/>
          </a:ln>
        </p:spPr>
        <p:txBody>
          <a:bodyPr lIns="110755" tIns="55377" rIns="110755" bIns="55377"/>
          <a:lstStyle/>
          <a:p>
            <a:pPr lvl="1" algn="just">
              <a:spcBef>
                <a:spcPts val="0"/>
              </a:spcBef>
              <a:spcAft>
                <a:spcPts val="0"/>
              </a:spcAft>
              <a:defRPr/>
            </a:pPr>
            <a:r>
              <a:rPr lang="en-US" sz="3000" b="1" dirty="0">
                <a:solidFill>
                  <a:srgbClr val="C00000"/>
                </a:solidFill>
                <a:effectLst>
                  <a:outerShdw blurRad="38100" dist="38100" dir="2700000" algn="tl">
                    <a:srgbClr val="000000">
                      <a:alpha val="43137"/>
                    </a:srgbClr>
                  </a:outerShdw>
                </a:effectLst>
                <a:latin typeface="+mn-lt"/>
              </a:rPr>
              <a:t>1. Language Testing Seminars </a:t>
            </a:r>
            <a:r>
              <a:rPr lang="en-US" sz="3000" dirty="0">
                <a:latin typeface="+mn-lt"/>
              </a:rPr>
              <a:t>(conducted at PLTCE):</a:t>
            </a:r>
          </a:p>
          <a:p>
            <a:pPr marL="969107" lvl="1" indent="-415331" algn="just">
              <a:spcBef>
                <a:spcPts val="0"/>
              </a:spcBef>
              <a:spcAft>
                <a:spcPts val="0"/>
              </a:spcAft>
              <a:buFontTx/>
              <a:buChar char="-"/>
              <a:defRPr/>
            </a:pPr>
            <a:r>
              <a:rPr lang="en-US" sz="3000" dirty="0">
                <a:solidFill>
                  <a:prstClr val="black"/>
                </a:solidFill>
                <a:latin typeface="+mn-lt"/>
              </a:rPr>
              <a:t>Language Testing Seminar, ACT.647, 2 weeks; </a:t>
            </a:r>
          </a:p>
          <a:p>
            <a:pPr marL="969107" lvl="1" indent="-415331" algn="just">
              <a:spcBef>
                <a:spcPts val="0"/>
              </a:spcBef>
              <a:spcAft>
                <a:spcPts val="0"/>
              </a:spcAft>
              <a:buFontTx/>
              <a:buChar char="-"/>
              <a:defRPr/>
            </a:pPr>
            <a:r>
              <a:rPr lang="en-US" sz="3000" dirty="0">
                <a:solidFill>
                  <a:prstClr val="black"/>
                </a:solidFill>
                <a:latin typeface="+mn-lt"/>
              </a:rPr>
              <a:t>Advanced Language Testing Seminar, ACT.658, 3 weeks; </a:t>
            </a:r>
          </a:p>
          <a:p>
            <a:pPr marL="969107" lvl="1" indent="-415331" algn="just">
              <a:spcBef>
                <a:spcPts val="0"/>
              </a:spcBef>
              <a:spcAft>
                <a:spcPts val="0"/>
              </a:spcAft>
              <a:buFontTx/>
              <a:buChar char="-"/>
              <a:defRPr/>
            </a:pPr>
            <a:r>
              <a:rPr lang="en-US" sz="3000" dirty="0">
                <a:solidFill>
                  <a:prstClr val="black"/>
                </a:solidFill>
                <a:latin typeface="+mn-lt"/>
              </a:rPr>
              <a:t>Language Standards and Assessment</a:t>
            </a:r>
            <a:r>
              <a:rPr lang="hr-HR" sz="3000" dirty="0">
                <a:solidFill>
                  <a:prstClr val="black"/>
                </a:solidFill>
                <a:latin typeface="+mn-lt"/>
              </a:rPr>
              <a:t> Seminar</a:t>
            </a:r>
            <a:r>
              <a:rPr lang="en-US" sz="3000" dirty="0">
                <a:solidFill>
                  <a:prstClr val="black"/>
                </a:solidFill>
                <a:latin typeface="+mn-lt"/>
              </a:rPr>
              <a:t>, ACT.648, 2 weeks.</a:t>
            </a:r>
          </a:p>
          <a:p>
            <a:pPr marL="969107" lvl="1" indent="-415331" algn="just">
              <a:spcBef>
                <a:spcPts val="0"/>
              </a:spcBef>
              <a:spcAft>
                <a:spcPts val="0"/>
              </a:spcAft>
              <a:defRPr/>
            </a:pPr>
            <a:r>
              <a:rPr lang="en-US" altLang="en-US" sz="3000" b="1" dirty="0">
                <a:solidFill>
                  <a:srgbClr val="C00000"/>
                </a:solidFill>
                <a:effectLst>
                  <a:outerShdw blurRad="38100" dist="38100" dir="2700000" algn="tl">
                    <a:srgbClr val="000000">
                      <a:alpha val="43137"/>
                    </a:srgbClr>
                  </a:outerShdw>
                </a:effectLst>
                <a:latin typeface="+mn-lt"/>
              </a:rPr>
              <a:t>2. BILC Methodology Workshops</a:t>
            </a:r>
          </a:p>
          <a:p>
            <a:pPr marL="899885" lvl="1" indent="-346110" algn="just">
              <a:spcBef>
                <a:spcPts val="0"/>
              </a:spcBef>
              <a:spcAft>
                <a:spcPts val="0"/>
              </a:spcAft>
              <a:buFontTx/>
              <a:buChar char="-"/>
              <a:defRPr/>
            </a:pPr>
            <a:r>
              <a:rPr lang="en-US" sz="3000" dirty="0">
                <a:solidFill>
                  <a:prstClr val="black"/>
                </a:solidFill>
                <a:latin typeface="+mn-lt"/>
              </a:rPr>
              <a:t>English Teaching Faculty Development Workshop “Teaching Speaking and Writing for Military Purposes”, ACT.659, 2 weeks. Conducted at 3 PTECs PLTCE, Bulgaria and Slovenia.            </a:t>
            </a:r>
          </a:p>
          <a:p>
            <a:pPr marL="413409" lvl="1" algn="just">
              <a:spcBef>
                <a:spcPts val="1453"/>
              </a:spcBef>
              <a:spcAft>
                <a:spcPts val="0"/>
              </a:spcAft>
              <a:defRPr/>
            </a:pPr>
            <a:r>
              <a:rPr lang="en-US" sz="3000" b="1" dirty="0">
                <a:solidFill>
                  <a:srgbClr val="C00000"/>
                </a:solidFill>
                <a:effectLst>
                  <a:outerShdw blurRad="38100" dist="38100" dir="2700000" algn="tl">
                    <a:srgbClr val="000000">
                      <a:alpha val="43137"/>
                    </a:srgbClr>
                  </a:outerShdw>
                </a:effectLst>
                <a:latin typeface="+mn-lt"/>
              </a:rPr>
              <a:t>Facilitators: </a:t>
            </a:r>
            <a:r>
              <a:rPr lang="en-US" altLang="en-US" sz="3000" b="1" dirty="0">
                <a:solidFill>
                  <a:srgbClr val="C00000"/>
                </a:solidFill>
                <a:effectLst>
                  <a:outerShdw blurRad="38100" dist="38100" dir="2700000" algn="tl">
                    <a:srgbClr val="000000">
                      <a:alpha val="43137"/>
                    </a:srgbClr>
                  </a:outerShdw>
                </a:effectLst>
                <a:latin typeface="+mn-lt"/>
              </a:rPr>
              <a:t>BILC teaching &amp; testing experts from 24 nations.</a:t>
            </a:r>
            <a:endParaRPr lang="en-US" sz="3000" b="1" dirty="0">
              <a:solidFill>
                <a:srgbClr val="C00000"/>
              </a:solidFill>
              <a:effectLst>
                <a:outerShdw blurRad="38100" dist="38100" dir="2700000" algn="tl">
                  <a:srgbClr val="000000">
                    <a:alpha val="43137"/>
                  </a:srgbClr>
                </a:outerShdw>
              </a:effectLst>
              <a:latin typeface="+mn-lt"/>
            </a:endParaRPr>
          </a:p>
          <a:p>
            <a:pPr marL="413409" lvl="1" algn="just">
              <a:spcBef>
                <a:spcPts val="0"/>
              </a:spcBef>
              <a:spcAft>
                <a:spcPts val="0"/>
              </a:spcAft>
              <a:defRPr/>
            </a:pPr>
            <a:r>
              <a:rPr lang="en-US" sz="3000" dirty="0">
                <a:solidFill>
                  <a:prstClr val="black"/>
                </a:solidFill>
                <a:latin typeface="+mn-lt"/>
              </a:rPr>
              <a:t>			</a:t>
            </a:r>
          </a:p>
          <a:p>
            <a:pPr marL="413409" lvl="1">
              <a:spcBef>
                <a:spcPts val="0"/>
              </a:spcBef>
              <a:spcAft>
                <a:spcPts val="0"/>
              </a:spcAft>
              <a:defRPr/>
            </a:pPr>
            <a:endParaRPr lang="en-US" dirty="0">
              <a:solidFill>
                <a:prstClr val="black"/>
              </a:solidFill>
            </a:endParaRPr>
          </a:p>
          <a:p>
            <a:pPr marL="969107" lvl="1" indent="-415331">
              <a:spcBef>
                <a:spcPts val="0"/>
              </a:spcBef>
              <a:spcAft>
                <a:spcPts val="0"/>
              </a:spcAft>
              <a:defRPr/>
            </a:pPr>
            <a:endParaRPr lang="en-US" dirty="0">
              <a:solidFill>
                <a:prstClr val="black"/>
              </a:solidFill>
            </a:endParaRPr>
          </a:p>
          <a:p>
            <a:pPr marL="969107" lvl="1" indent="-415331">
              <a:spcBef>
                <a:spcPts val="0"/>
              </a:spcBef>
              <a:spcAft>
                <a:spcPts val="0"/>
              </a:spcAft>
              <a:defRPr/>
            </a:pPr>
            <a:endParaRPr lang="en-US" sz="1900" dirty="0">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00113" y="188913"/>
            <a:ext cx="10569575" cy="1104900"/>
          </a:xfrm>
        </p:spPr>
        <p:txBody>
          <a:bodyPr/>
          <a:lstStyle/>
          <a:p>
            <a:pPr eaLnBrk="1" hangingPunct="1"/>
            <a:r>
              <a:rPr lang="hr-HR" altLang="pl-PL" sz="4000" b="1" dirty="0">
                <a:solidFill>
                  <a:srgbClr val="C00000"/>
                </a:solidFill>
                <a:effectLst>
                  <a:outerShdw blurRad="38100" dist="38100" dir="2700000" algn="tl">
                    <a:srgbClr val="000000">
                      <a:alpha val="43137"/>
                    </a:srgbClr>
                  </a:outerShdw>
                </a:effectLst>
              </a:rPr>
              <a:t>SUPPORT TO PARTNER NATIONS</a:t>
            </a:r>
            <a:endParaRPr lang="en-CA" altLang="pl-PL" sz="4000" b="1" dirty="0">
              <a:solidFill>
                <a:srgbClr val="C00000"/>
              </a:solidFill>
              <a:effectLst>
                <a:outerShdw blurRad="38100" dist="38100" dir="2700000" algn="tl">
                  <a:srgbClr val="000000">
                    <a:alpha val="43137"/>
                  </a:srgbClr>
                </a:outerShdw>
              </a:effectLst>
            </a:endParaRPr>
          </a:p>
        </p:txBody>
      </p:sp>
      <p:sp>
        <p:nvSpPr>
          <p:cNvPr id="40963" name="Rectangle 3"/>
          <p:cNvSpPr>
            <a:spLocks noGrp="1" noChangeArrowheads="1"/>
          </p:cNvSpPr>
          <p:nvPr>
            <p:ph type="body" idx="4294967295"/>
          </p:nvPr>
        </p:nvSpPr>
        <p:spPr>
          <a:xfrm>
            <a:off x="314325" y="1566863"/>
            <a:ext cx="12287250" cy="5562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70000"/>
              </a:lnSpc>
              <a:buFont typeface="Wingdings" pitchFamily="2" charset="2"/>
              <a:buNone/>
            </a:pPr>
            <a:r>
              <a:rPr lang="hr-HR" altLang="sr-Latn-RS" b="1" dirty="0">
                <a:solidFill>
                  <a:srgbClr val="C00000"/>
                </a:solidFill>
                <a:cs typeface="Arial" pitchFamily="34" charset="0"/>
              </a:rPr>
              <a:t>DEEP – Defence Education  Enhancement Programme</a:t>
            </a:r>
          </a:p>
          <a:p>
            <a:pPr algn="just">
              <a:buFont typeface="Arial" pitchFamily="34" charset="0"/>
              <a:buNone/>
            </a:pPr>
            <a:r>
              <a:rPr lang="hr-HR" altLang="sr-Latn-RS" dirty="0">
                <a:cs typeface="Arial" pitchFamily="34" charset="0"/>
              </a:rPr>
              <a:t>(</a:t>
            </a:r>
            <a:r>
              <a:rPr lang="en-US" altLang="sr-Latn-RS" dirty="0">
                <a:cs typeface="Arial" pitchFamily="34" charset="0"/>
                <a:hlinkClick r:id="rId3"/>
              </a:rPr>
              <a:t>https://www.nato.int/cps/en/natohq/topics_139182.htm</a:t>
            </a:r>
            <a:r>
              <a:rPr lang="hr-HR" altLang="sr-Latn-RS" dirty="0">
                <a:cs typeface="Arial" pitchFamily="34" charset="0"/>
              </a:rPr>
              <a:t>) </a:t>
            </a:r>
          </a:p>
          <a:p>
            <a:pPr algn="just" eaLnBrk="1" hangingPunct="1">
              <a:spcBef>
                <a:spcPts val="450"/>
              </a:spcBef>
              <a:spcAft>
                <a:spcPts val="450"/>
              </a:spcAft>
              <a:buFontTx/>
              <a:buChar char="•"/>
            </a:pPr>
            <a:r>
              <a:rPr lang="en-GB" altLang="sr-Latn-RS" dirty="0">
                <a:solidFill>
                  <a:srgbClr val="000000"/>
                </a:solidFill>
                <a:cs typeface="Arial" pitchFamily="34" charset="0"/>
              </a:rPr>
              <a:t>English is NATO’s operational language</a:t>
            </a:r>
          </a:p>
          <a:p>
            <a:pPr algn="just" eaLnBrk="1" hangingPunct="1">
              <a:spcBef>
                <a:spcPts val="450"/>
              </a:spcBef>
              <a:spcAft>
                <a:spcPts val="450"/>
              </a:spcAft>
              <a:buFontTx/>
              <a:buChar char="•"/>
            </a:pPr>
            <a:r>
              <a:rPr lang="en-GB" altLang="sr-Latn-RS" dirty="0">
                <a:solidFill>
                  <a:srgbClr val="000000"/>
                </a:solidFill>
                <a:cs typeface="Arial" pitchFamily="34" charset="0"/>
              </a:rPr>
              <a:t>Many DEEP military educational  institutions have language programs</a:t>
            </a:r>
          </a:p>
          <a:p>
            <a:pPr algn="just" eaLnBrk="1" hangingPunct="1">
              <a:spcBef>
                <a:spcPts val="450"/>
              </a:spcBef>
              <a:spcAft>
                <a:spcPts val="450"/>
              </a:spcAft>
              <a:buFontTx/>
              <a:buChar char="•"/>
            </a:pPr>
            <a:r>
              <a:rPr lang="en-GB" altLang="sr-Latn-RS" dirty="0">
                <a:solidFill>
                  <a:srgbClr val="000000"/>
                </a:solidFill>
                <a:cs typeface="Arial" pitchFamily="34" charset="0"/>
              </a:rPr>
              <a:t>BILC is ready to continue to support DEEP</a:t>
            </a:r>
          </a:p>
          <a:p>
            <a:pPr algn="just">
              <a:buFont typeface="Arial" pitchFamily="34" charset="0"/>
              <a:buNone/>
            </a:pPr>
            <a:endParaRPr lang="hr-HR" altLang="sr-Latn-RS" dirty="0">
              <a:cs typeface="Arial" pitchFamily="34" charset="0"/>
            </a:endParaRPr>
          </a:p>
          <a:p>
            <a:pPr eaLnBrk="1" hangingPunct="1">
              <a:buFont typeface="Wingdings" pitchFamily="2" charset="2"/>
              <a:buNone/>
            </a:pPr>
            <a:r>
              <a:rPr lang="en-CA" altLang="pl-PL" sz="1800" dirty="0">
                <a:cs typeface="Arial" pitchFamily="34" charset="0"/>
              </a:rPr>
              <a:t>	</a:t>
            </a:r>
            <a:endParaRPr lang="en-CA" altLang="pl-PL" sz="2400" b="1" dirty="0"/>
          </a:p>
          <a:p>
            <a:pPr eaLnBrk="1" hangingPunct="1">
              <a:lnSpc>
                <a:spcPct val="90000"/>
              </a:lnSpc>
              <a:buFont typeface="Wingdings" pitchFamily="2" charset="2"/>
              <a:buNone/>
            </a:pPr>
            <a:endParaRPr lang="en-CA" altLang="pl-PL" sz="2400" dirty="0"/>
          </a:p>
          <a:p>
            <a:pPr eaLnBrk="1" hangingPunct="1">
              <a:lnSpc>
                <a:spcPct val="70000"/>
              </a:lnSpc>
              <a:buFont typeface="Wingdings" pitchFamily="2" charset="2"/>
              <a:buNone/>
            </a:pPr>
            <a:endParaRPr lang="en-CA" altLang="pl-PL" sz="2400" dirty="0"/>
          </a:p>
          <a:p>
            <a:pPr eaLnBrk="1" hangingPunct="1">
              <a:lnSpc>
                <a:spcPct val="80000"/>
              </a:lnSpc>
              <a:buFont typeface="Wingdings" pitchFamily="2" charset="2"/>
              <a:buNone/>
            </a:pPr>
            <a:r>
              <a:rPr lang="en-US" altLang="en-US" sz="2400" dirty="0"/>
              <a:t>	</a:t>
            </a:r>
            <a:endParaRPr lang="en-CA" altLang="en-US" sz="2400" b="1" u="sng" dirty="0">
              <a:cs typeface="Arial" pitchFamily="34" charset="0"/>
            </a:endParaRPr>
          </a:p>
          <a:p>
            <a:pPr eaLnBrk="1" hangingPunct="1">
              <a:lnSpc>
                <a:spcPct val="70000"/>
              </a:lnSpc>
              <a:buFont typeface="Wingdings" pitchFamily="2" charset="2"/>
              <a:buNone/>
            </a:pPr>
            <a:endParaRPr lang="en-CA" altLang="pl-PL" sz="2400" b="1" dirty="0"/>
          </a:p>
        </p:txBody>
      </p:sp>
      <p:graphicFrame>
        <p:nvGraphicFramePr>
          <p:cNvPr id="4" name="Diagram 3"/>
          <p:cNvGraphicFramePr/>
          <p:nvPr/>
        </p:nvGraphicFramePr>
        <p:xfrm>
          <a:off x="8172995" y="4509120"/>
          <a:ext cx="3128243" cy="2040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27373" y="116632"/>
            <a:ext cx="9217024" cy="777875"/>
          </a:xfrm>
        </p:spPr>
        <p:txBody>
          <a:bodyPr/>
          <a:lstStyle/>
          <a:p>
            <a:pPr>
              <a:defRPr/>
            </a:pPr>
            <a:r>
              <a:rPr lang="hr-HR" altLang="en-US" sz="3600" b="1" dirty="0">
                <a:solidFill>
                  <a:srgbClr val="C00000"/>
                </a:solidFill>
                <a:effectLst>
                  <a:outerShdw blurRad="38100" dist="38100" dir="2700000" algn="tl">
                    <a:srgbClr val="000000">
                      <a:alpha val="43137"/>
                    </a:srgbClr>
                  </a:outerShdw>
                </a:effectLst>
              </a:rPr>
              <a:t>BILC </a:t>
            </a:r>
            <a:r>
              <a:rPr lang="hr-HR" altLang="en-US" sz="3600" b="1" dirty="0" err="1">
                <a:solidFill>
                  <a:srgbClr val="C00000"/>
                </a:solidFill>
                <a:effectLst>
                  <a:outerShdw blurRad="38100" dist="38100" dir="2700000" algn="tl">
                    <a:srgbClr val="000000">
                      <a:alpha val="43137"/>
                    </a:srgbClr>
                  </a:outerShdw>
                </a:effectLst>
              </a:rPr>
              <a:t>focus</a:t>
            </a:r>
            <a:r>
              <a:rPr lang="hr-HR" altLang="en-US" sz="3600" b="1" dirty="0">
                <a:solidFill>
                  <a:srgbClr val="C00000"/>
                </a:solidFill>
                <a:effectLst>
                  <a:outerShdw blurRad="38100" dist="38100" dir="2700000" algn="tl">
                    <a:srgbClr val="000000">
                      <a:alpha val="43137"/>
                    </a:srgbClr>
                  </a:outerShdw>
                </a:effectLst>
              </a:rPr>
              <a:t> – </a:t>
            </a:r>
            <a:r>
              <a:rPr lang="hr-HR" altLang="en-US" sz="3600" b="1" dirty="0" err="1">
                <a:solidFill>
                  <a:srgbClr val="C00000"/>
                </a:solidFill>
                <a:effectLst>
                  <a:outerShdw blurRad="38100" dist="38100" dir="2700000" algn="tl">
                    <a:srgbClr val="000000">
                      <a:alpha val="43137"/>
                    </a:srgbClr>
                  </a:outerShdw>
                </a:effectLst>
              </a:rPr>
              <a:t>teacher</a:t>
            </a:r>
            <a:r>
              <a:rPr lang="hr-HR" altLang="en-US" sz="3600" b="1" dirty="0">
                <a:solidFill>
                  <a:srgbClr val="C00000"/>
                </a:solidFill>
                <a:effectLst>
                  <a:outerShdw blurRad="38100" dist="38100" dir="2700000" algn="tl">
                    <a:srgbClr val="000000">
                      <a:alpha val="43137"/>
                    </a:srgbClr>
                  </a:outerShdw>
                </a:effectLst>
              </a:rPr>
              <a:t>/</a:t>
            </a:r>
            <a:r>
              <a:rPr lang="hr-HR" altLang="en-US" sz="3600" b="1" dirty="0" err="1">
                <a:solidFill>
                  <a:srgbClr val="C00000"/>
                </a:solidFill>
                <a:effectLst>
                  <a:outerShdw blurRad="38100" dist="38100" dir="2700000" algn="tl">
                    <a:srgbClr val="000000">
                      <a:alpha val="43137"/>
                    </a:srgbClr>
                  </a:outerShdw>
                </a:effectLst>
              </a:rPr>
              <a:t>tester</a:t>
            </a:r>
            <a:r>
              <a:rPr lang="hr-HR" altLang="en-US" sz="3600" b="1" dirty="0">
                <a:solidFill>
                  <a:srgbClr val="C00000"/>
                </a:solidFill>
                <a:effectLst>
                  <a:outerShdw blurRad="38100" dist="38100" dir="2700000" algn="tl">
                    <a:srgbClr val="000000">
                      <a:alpha val="43137"/>
                    </a:srgbClr>
                  </a:outerShdw>
                </a:effectLst>
              </a:rPr>
              <a:t>/translator </a:t>
            </a:r>
            <a:r>
              <a:rPr lang="hr-HR" altLang="en-US" sz="3600" b="1" dirty="0" err="1">
                <a:solidFill>
                  <a:srgbClr val="C00000"/>
                </a:solidFill>
                <a:effectLst>
                  <a:outerShdw blurRad="38100" dist="38100" dir="2700000" algn="tl">
                    <a:srgbClr val="000000">
                      <a:alpha val="43137"/>
                    </a:srgbClr>
                  </a:outerShdw>
                </a:effectLst>
              </a:rPr>
              <a:t>training</a:t>
            </a:r>
            <a:endParaRPr lang="en-US" altLang="en-US" sz="3600"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252115" y="836712"/>
            <a:ext cx="12097344" cy="5738484"/>
          </a:xfrm>
        </p:spPr>
        <p:txBody>
          <a:bodyPr/>
          <a:lstStyle/>
          <a:p>
            <a:pPr marL="342900" lvl="1" indent="-342900" algn="just">
              <a:spcBef>
                <a:spcPts val="0"/>
              </a:spcBef>
              <a:buFont typeface="Arial" pitchFamily="34" charset="0"/>
              <a:buChar char="•"/>
              <a:defRPr/>
            </a:pPr>
            <a:endParaRPr lang="hr-HR" altLang="en-US" sz="2000" b="1" dirty="0">
              <a:effectLst>
                <a:outerShdw blurRad="38100" dist="38100" dir="2700000" algn="tl">
                  <a:srgbClr val="000000">
                    <a:alpha val="43137"/>
                  </a:srgbClr>
                </a:outerShdw>
              </a:effectLst>
            </a:endParaRPr>
          </a:p>
          <a:p>
            <a:pPr marL="342900" lvl="1" indent="-342900" algn="just">
              <a:spcBef>
                <a:spcPts val="0"/>
              </a:spcBef>
              <a:buFont typeface="Arial" pitchFamily="34" charset="0"/>
              <a:buChar char="•"/>
              <a:defRPr/>
            </a:pPr>
            <a:r>
              <a:rPr lang="hr-HR" altLang="en-US" sz="2000" b="1" dirty="0" err="1">
                <a:effectLst>
                  <a:outerShdw blurRad="38100" dist="38100" dir="2700000" algn="tl">
                    <a:srgbClr val="000000">
                      <a:alpha val="43137"/>
                    </a:srgbClr>
                  </a:outerShdw>
                </a:effectLst>
              </a:rPr>
              <a:t>Armenia</a:t>
            </a:r>
            <a:r>
              <a:rPr lang="hr-HR" altLang="en-US" sz="2000" b="1" dirty="0">
                <a:effectLst>
                  <a:outerShdw blurRad="38100" dist="38100" dir="2700000" algn="tl">
                    <a:srgbClr val="000000">
                      <a:alpha val="43137"/>
                    </a:srgbClr>
                  </a:outerShdw>
                </a:effectLst>
              </a:rPr>
              <a:t> </a:t>
            </a:r>
            <a:r>
              <a:rPr lang="hr-HR" altLang="en-US" sz="2000" dirty="0"/>
              <a:t>- </a:t>
            </a:r>
            <a:r>
              <a:rPr lang="sl-SI" sz="2000" dirty="0"/>
              <a:t>Finalising the policy paper called Roadmap of language training and testing</a:t>
            </a:r>
            <a:endParaRPr lang="hr-HR" sz="2000" dirty="0"/>
          </a:p>
          <a:p>
            <a:pPr marL="342900" lvl="1" indent="-342900" algn="just">
              <a:spcBef>
                <a:spcPts val="0"/>
              </a:spcBef>
              <a:buFont typeface="Arial" pitchFamily="34" charset="0"/>
              <a:buChar char="•"/>
              <a:defRPr/>
            </a:pPr>
            <a:r>
              <a:rPr lang="hr-HR" altLang="en-US" sz="2000" b="1" dirty="0" err="1">
                <a:effectLst>
                  <a:outerShdw blurRad="38100" dist="38100" dir="2700000" algn="tl">
                    <a:srgbClr val="000000">
                      <a:alpha val="43137"/>
                    </a:srgbClr>
                  </a:outerShdw>
                </a:effectLst>
              </a:rPr>
              <a:t>Azerbaijan</a:t>
            </a:r>
            <a:r>
              <a:rPr lang="hr-HR" altLang="en-US" sz="2000" b="1" dirty="0">
                <a:effectLst>
                  <a:outerShdw blurRad="38100" dist="38100" dir="2700000" algn="tl">
                    <a:srgbClr val="000000">
                      <a:alpha val="43137"/>
                    </a:srgbClr>
                  </a:outerShdw>
                </a:effectLst>
              </a:rPr>
              <a:t> </a:t>
            </a:r>
            <a:r>
              <a:rPr lang="hr-HR" altLang="en-US" sz="2000" dirty="0"/>
              <a:t>-</a:t>
            </a:r>
            <a:r>
              <a:rPr lang="hr-HR" altLang="en-US" sz="2000" b="1" dirty="0">
                <a:effectLst>
                  <a:outerShdw blurRad="38100" dist="38100" dir="2700000" algn="tl">
                    <a:srgbClr val="000000">
                      <a:alpha val="43137"/>
                    </a:srgbClr>
                  </a:outerShdw>
                </a:effectLst>
              </a:rPr>
              <a:t> </a:t>
            </a:r>
            <a:r>
              <a:rPr lang="en-US" altLang="en-US" sz="2000" dirty="0"/>
              <a:t>Support for STANAG 6001 testers </a:t>
            </a:r>
            <a:r>
              <a:rPr lang="hr-HR" altLang="en-US" sz="2000" dirty="0" err="1"/>
              <a:t>and</a:t>
            </a:r>
            <a:r>
              <a:rPr lang="hr-HR" altLang="en-US" sz="2000" dirty="0"/>
              <a:t> </a:t>
            </a:r>
            <a:r>
              <a:rPr lang="hr-HR" altLang="en-US" sz="2000" dirty="0" err="1"/>
              <a:t>teachers</a:t>
            </a:r>
            <a:r>
              <a:rPr lang="hr-HR" altLang="en-US" sz="2000" dirty="0"/>
              <a:t>  </a:t>
            </a:r>
            <a:r>
              <a:rPr lang="en-US" altLang="en-US" sz="2000" dirty="0"/>
              <a:t>on test development</a:t>
            </a:r>
            <a:r>
              <a:rPr lang="hr-HR" altLang="en-US" sz="2000" dirty="0"/>
              <a:t>, </a:t>
            </a:r>
            <a:r>
              <a:rPr lang="hr-HR" sz="2000" dirty="0" err="1"/>
              <a:t>Developing</a:t>
            </a:r>
            <a:r>
              <a:rPr lang="hr-HR" sz="2000" dirty="0"/>
              <a:t> </a:t>
            </a:r>
            <a:r>
              <a:rPr lang="hr-HR" sz="2000" dirty="0" err="1"/>
              <a:t>and</a:t>
            </a:r>
            <a:r>
              <a:rPr lang="hr-HR" sz="2000" dirty="0"/>
              <a:t> </a:t>
            </a:r>
            <a:r>
              <a:rPr lang="hr-HR" sz="2000" dirty="0" err="1"/>
              <a:t>designing</a:t>
            </a:r>
            <a:r>
              <a:rPr lang="hr-HR" sz="2000" dirty="0"/>
              <a:t> ESP </a:t>
            </a:r>
            <a:r>
              <a:rPr lang="hr-HR" sz="2000" dirty="0" err="1"/>
              <a:t>courses</a:t>
            </a:r>
            <a:endParaRPr lang="en-US" sz="2000" dirty="0"/>
          </a:p>
          <a:p>
            <a:pPr algn="just">
              <a:spcBef>
                <a:spcPts val="0"/>
              </a:spcBef>
              <a:defRPr/>
            </a:pPr>
            <a:r>
              <a:rPr lang="hr-HR" altLang="en-US" sz="2000" b="1" dirty="0" err="1">
                <a:effectLst>
                  <a:outerShdw blurRad="38100" dist="38100" dir="2700000" algn="tl">
                    <a:srgbClr val="000000">
                      <a:alpha val="43137"/>
                    </a:srgbClr>
                  </a:outerShdw>
                </a:effectLst>
              </a:rPr>
              <a:t>Bosnia</a:t>
            </a:r>
            <a:r>
              <a:rPr lang="hr-HR" altLang="en-US" sz="2000" b="1" dirty="0">
                <a:effectLst>
                  <a:outerShdw blurRad="38100" dist="38100" dir="2700000" algn="tl">
                    <a:srgbClr val="000000">
                      <a:alpha val="43137"/>
                    </a:srgbClr>
                  </a:outerShdw>
                </a:effectLst>
              </a:rPr>
              <a:t>-</a:t>
            </a:r>
            <a:r>
              <a:rPr lang="hr-HR" altLang="en-US" sz="2000" b="1" dirty="0" err="1">
                <a:effectLst>
                  <a:outerShdw blurRad="38100" dist="38100" dir="2700000" algn="tl">
                    <a:srgbClr val="000000">
                      <a:alpha val="43137"/>
                    </a:srgbClr>
                  </a:outerShdw>
                </a:effectLst>
              </a:rPr>
              <a:t>Herzegovina</a:t>
            </a:r>
            <a:r>
              <a:rPr lang="hr-HR" altLang="en-US" sz="2000" b="1" dirty="0">
                <a:effectLst>
                  <a:outerShdw blurRad="38100" dist="38100" dir="2700000" algn="tl">
                    <a:srgbClr val="000000">
                      <a:alpha val="43137"/>
                    </a:srgbClr>
                  </a:outerShdw>
                </a:effectLst>
              </a:rPr>
              <a:t> </a:t>
            </a:r>
            <a:r>
              <a:rPr lang="hr-HR" altLang="en-US" sz="2000" dirty="0"/>
              <a:t>- </a:t>
            </a:r>
            <a:r>
              <a:rPr lang="en-US" sz="2000" dirty="0"/>
              <a:t>Continuous Professional Development </a:t>
            </a:r>
            <a:r>
              <a:rPr lang="hr-HR" sz="2000" dirty="0" err="1"/>
              <a:t>of</a:t>
            </a:r>
            <a:r>
              <a:rPr lang="hr-HR" sz="2000" dirty="0"/>
              <a:t> </a:t>
            </a:r>
            <a:r>
              <a:rPr lang="hr-HR" sz="2000" dirty="0" err="1"/>
              <a:t>English</a:t>
            </a:r>
            <a:r>
              <a:rPr lang="en-US" sz="2000" dirty="0"/>
              <a:t> instructors </a:t>
            </a:r>
            <a:r>
              <a:rPr lang="hr-HR" sz="2000" dirty="0" err="1"/>
              <a:t>and</a:t>
            </a:r>
            <a:r>
              <a:rPr lang="hr-HR" sz="2000" dirty="0"/>
              <a:t> </a:t>
            </a:r>
            <a:r>
              <a:rPr lang="hr-HR" sz="2000" dirty="0" err="1"/>
              <a:t>testers</a:t>
            </a:r>
            <a:endParaRPr lang="hr-HR" altLang="en-US" sz="2000" dirty="0"/>
          </a:p>
          <a:p>
            <a:pPr marL="342900" lvl="1" indent="-342900" algn="just">
              <a:spcBef>
                <a:spcPts val="0"/>
              </a:spcBef>
              <a:buFont typeface="Arial" pitchFamily="34" charset="0"/>
              <a:buChar char="•"/>
              <a:defRPr/>
            </a:pPr>
            <a:r>
              <a:rPr lang="hr-HR" altLang="en-US" sz="2000" b="1" dirty="0" err="1">
                <a:effectLst>
                  <a:outerShdw blurRad="38100" dist="38100" dir="2700000" algn="tl">
                    <a:srgbClr val="000000">
                      <a:alpha val="43137"/>
                    </a:srgbClr>
                  </a:outerShdw>
                </a:effectLst>
              </a:rPr>
              <a:t>Colombia</a:t>
            </a:r>
            <a:r>
              <a:rPr lang="hr-HR" altLang="en-US" sz="2000" b="1" dirty="0">
                <a:effectLst>
                  <a:outerShdw blurRad="38100" dist="38100" dir="2700000" algn="tl">
                    <a:srgbClr val="000000">
                      <a:alpha val="43137"/>
                    </a:srgbClr>
                  </a:outerShdw>
                </a:effectLst>
              </a:rPr>
              <a:t> </a:t>
            </a:r>
            <a:r>
              <a:rPr lang="hr-HR" altLang="en-US" sz="2000" dirty="0"/>
              <a:t>-</a:t>
            </a:r>
            <a:r>
              <a:rPr lang="hr-HR" altLang="en-US" sz="2000" b="1" dirty="0">
                <a:effectLst>
                  <a:outerShdw blurRad="38100" dist="38100" dir="2700000" algn="tl">
                    <a:srgbClr val="000000">
                      <a:alpha val="43137"/>
                    </a:srgbClr>
                  </a:outerShdw>
                </a:effectLst>
              </a:rPr>
              <a:t> </a:t>
            </a:r>
            <a:r>
              <a:rPr lang="sl-SI" sz="2000" dirty="0"/>
              <a:t>Professional Development of English language instructors</a:t>
            </a:r>
          </a:p>
          <a:p>
            <a:pPr marL="342900" lvl="1" indent="-342900" algn="just">
              <a:spcBef>
                <a:spcPts val="0"/>
              </a:spcBef>
              <a:buFont typeface="Arial" pitchFamily="34" charset="0"/>
              <a:buChar char="•"/>
              <a:defRPr/>
            </a:pPr>
            <a:r>
              <a:rPr lang="hr-HR" sz="2000" b="1" dirty="0" err="1">
                <a:effectLst>
                  <a:outerShdw blurRad="38100" dist="38100" dir="2700000" algn="tl">
                    <a:srgbClr val="000000">
                      <a:alpha val="43137"/>
                    </a:srgbClr>
                  </a:outerShdw>
                </a:effectLst>
              </a:rPr>
              <a:t>Georgia</a:t>
            </a:r>
            <a:r>
              <a:rPr lang="hr-HR" sz="2000" dirty="0"/>
              <a:t> - </a:t>
            </a:r>
            <a:r>
              <a:rPr lang="hr-HR" altLang="en-US" sz="2000" dirty="0" err="1"/>
              <a:t>Continuous</a:t>
            </a:r>
            <a:r>
              <a:rPr lang="hr-HR" altLang="en-US" sz="2000" dirty="0"/>
              <a:t> p</a:t>
            </a:r>
            <a:r>
              <a:rPr lang="en-US" altLang="en-US" sz="2000" dirty="0" err="1"/>
              <a:t>rofessional</a:t>
            </a:r>
            <a:r>
              <a:rPr lang="en-US" altLang="en-US" sz="2000" dirty="0"/>
              <a:t> development for </a:t>
            </a:r>
            <a:r>
              <a:rPr lang="hr-HR" altLang="en-US" sz="2000" dirty="0" err="1"/>
              <a:t>teachers</a:t>
            </a:r>
            <a:r>
              <a:rPr lang="en-US" altLang="en-US" sz="2000" dirty="0"/>
              <a:t> of English</a:t>
            </a:r>
            <a:r>
              <a:rPr lang="hr-HR" altLang="en-US" sz="2000" dirty="0"/>
              <a:t>, </a:t>
            </a:r>
            <a:r>
              <a:rPr lang="en-US" altLang="en-US" sz="2000" dirty="0"/>
              <a:t>Support for STANAG 6001 testers on test development </a:t>
            </a:r>
            <a:endParaRPr lang="hr-HR" altLang="en-US" sz="2000" dirty="0"/>
          </a:p>
          <a:p>
            <a:pPr algn="just">
              <a:spcBef>
                <a:spcPts val="0"/>
              </a:spcBef>
              <a:defRPr/>
            </a:pPr>
            <a:r>
              <a:rPr lang="hr-HR" sz="1600" dirty="0"/>
              <a:t> </a:t>
            </a:r>
            <a:r>
              <a:rPr lang="hr-HR" sz="2000" b="1" dirty="0" err="1">
                <a:effectLst>
                  <a:outerShdw blurRad="38100" dist="38100" dir="2700000" algn="tl">
                    <a:srgbClr val="000000">
                      <a:alpha val="43137"/>
                    </a:srgbClr>
                  </a:outerShdw>
                </a:effectLst>
              </a:rPr>
              <a:t>Iraq</a:t>
            </a:r>
            <a:r>
              <a:rPr lang="hr-HR" sz="2000" b="1" dirty="0">
                <a:effectLst>
                  <a:outerShdw blurRad="38100" dist="38100" dir="2700000" algn="tl">
                    <a:srgbClr val="000000">
                      <a:alpha val="43137"/>
                    </a:srgbClr>
                  </a:outerShdw>
                </a:effectLst>
              </a:rPr>
              <a:t> </a:t>
            </a:r>
            <a:r>
              <a:rPr lang="hr-HR" sz="2000" dirty="0"/>
              <a:t>-</a:t>
            </a:r>
            <a:r>
              <a:rPr lang="hr-HR" sz="2000" b="1" dirty="0">
                <a:effectLst>
                  <a:outerShdw blurRad="38100" dist="38100" dir="2700000" algn="tl">
                    <a:srgbClr val="000000">
                      <a:alpha val="43137"/>
                    </a:srgbClr>
                  </a:outerShdw>
                </a:effectLst>
              </a:rPr>
              <a:t> </a:t>
            </a:r>
            <a:r>
              <a:rPr lang="sl-SI" sz="2000" dirty="0"/>
              <a:t>Professional Development of English language teachers, Testing IAW STANAG 6001</a:t>
            </a:r>
            <a:endParaRPr lang="hr-HR" sz="2000" b="1" dirty="0">
              <a:effectLst>
                <a:outerShdw blurRad="38100" dist="38100" dir="2700000" algn="tl">
                  <a:srgbClr val="000000">
                    <a:alpha val="43137"/>
                  </a:srgbClr>
                </a:outerShdw>
              </a:effectLst>
            </a:endParaRPr>
          </a:p>
          <a:p>
            <a:pPr algn="just">
              <a:spcBef>
                <a:spcPts val="0"/>
              </a:spcBef>
              <a:defRPr/>
            </a:pPr>
            <a:r>
              <a:rPr lang="sl-SI" altLang="en-US" sz="2000" b="1" dirty="0">
                <a:effectLst>
                  <a:outerShdw blurRad="38100" dist="38100" dir="2700000" algn="tl">
                    <a:srgbClr val="000000">
                      <a:alpha val="43137"/>
                    </a:srgbClr>
                  </a:outerShdw>
                </a:effectLst>
              </a:rPr>
              <a:t>Jordan</a:t>
            </a:r>
            <a:r>
              <a:rPr lang="sl-SI" altLang="en-US" sz="2000" b="1" dirty="0"/>
              <a:t> - </a:t>
            </a:r>
            <a:r>
              <a:rPr lang="en-US" sz="2000" dirty="0"/>
              <a:t>Development of a language testing capacity IAW STANAG 6001  </a:t>
            </a:r>
            <a:endParaRPr lang="en-US" sz="1600" dirty="0"/>
          </a:p>
          <a:p>
            <a:pPr algn="just">
              <a:spcBef>
                <a:spcPts val="0"/>
              </a:spcBef>
              <a:defRPr/>
            </a:pPr>
            <a:r>
              <a:rPr lang="sl-SI" altLang="en-US" sz="2000" b="1" dirty="0">
                <a:effectLst>
                  <a:outerShdw blurRad="38100" dist="38100" dir="2700000" algn="tl">
                    <a:srgbClr val="000000">
                      <a:alpha val="43137"/>
                    </a:srgbClr>
                  </a:outerShdw>
                </a:effectLst>
              </a:rPr>
              <a:t>Kazakhstan  </a:t>
            </a:r>
            <a:r>
              <a:rPr lang="sl-SI" altLang="en-US" sz="2000" dirty="0"/>
              <a:t>- </a:t>
            </a:r>
            <a:r>
              <a:rPr lang="hr-HR" altLang="en-US" sz="2000" dirty="0"/>
              <a:t>STANAG 6001 </a:t>
            </a:r>
            <a:r>
              <a:rPr lang="hr-HR" altLang="en-US" sz="2000" dirty="0" err="1"/>
              <a:t>Testing</a:t>
            </a:r>
            <a:endParaRPr lang="en-US" altLang="en-US" sz="1600" dirty="0"/>
          </a:p>
          <a:p>
            <a:pPr algn="just">
              <a:spcBef>
                <a:spcPts val="0"/>
              </a:spcBef>
              <a:defRPr/>
            </a:pPr>
            <a:r>
              <a:rPr lang="sl-SI" altLang="en-US" sz="2000" b="1" dirty="0">
                <a:effectLst>
                  <a:outerShdw blurRad="38100" dist="38100" dir="2700000" algn="tl">
                    <a:srgbClr val="000000">
                      <a:alpha val="43137"/>
                    </a:srgbClr>
                  </a:outerShdw>
                </a:effectLst>
              </a:rPr>
              <a:t>Mauritania </a:t>
            </a:r>
            <a:r>
              <a:rPr lang="sl-SI" altLang="en-US" sz="2000" dirty="0"/>
              <a:t>-</a:t>
            </a:r>
            <a:r>
              <a:rPr lang="sl-SI" altLang="en-US" sz="2000" b="1" dirty="0">
                <a:effectLst>
                  <a:outerShdw blurRad="38100" dist="38100" dir="2700000" algn="tl">
                    <a:srgbClr val="000000">
                      <a:alpha val="43137"/>
                    </a:srgbClr>
                  </a:outerShdw>
                </a:effectLst>
              </a:rPr>
              <a:t> </a:t>
            </a:r>
            <a:r>
              <a:rPr lang="sl-SI" altLang="en-US" sz="2000" dirty="0"/>
              <a:t>Scoping visit; Participation of HIE teachers/instructors in BILC events</a:t>
            </a:r>
          </a:p>
          <a:p>
            <a:pPr algn="just">
              <a:spcBef>
                <a:spcPts val="0"/>
              </a:spcBef>
              <a:defRPr/>
            </a:pPr>
            <a:r>
              <a:rPr lang="sl-SI" altLang="en-US" sz="2000" b="1" dirty="0">
                <a:effectLst>
                  <a:outerShdw blurRad="38100" dist="38100" dir="2700000" algn="tl">
                    <a:srgbClr val="000000">
                      <a:alpha val="43137"/>
                    </a:srgbClr>
                  </a:outerShdw>
                </a:effectLst>
              </a:rPr>
              <a:t>Moldova </a:t>
            </a:r>
          </a:p>
          <a:p>
            <a:pPr algn="just">
              <a:spcBef>
                <a:spcPts val="0"/>
              </a:spcBef>
              <a:defRPr/>
            </a:pPr>
            <a:r>
              <a:rPr lang="sl-SI" altLang="en-US" sz="2000" b="1" dirty="0">
                <a:effectLst>
                  <a:outerShdw blurRad="38100" dist="38100" dir="2700000" algn="tl">
                    <a:srgbClr val="000000">
                      <a:alpha val="43137"/>
                    </a:srgbClr>
                  </a:outerShdw>
                </a:effectLst>
                <a:latin typeface="+mj-lt"/>
              </a:rPr>
              <a:t>Mongolia                                </a:t>
            </a:r>
          </a:p>
          <a:p>
            <a:pPr marL="342900" lvl="1" indent="-342900" algn="just">
              <a:spcBef>
                <a:spcPts val="0"/>
              </a:spcBef>
              <a:buFont typeface="Arial" pitchFamily="34" charset="0"/>
              <a:buChar char="•"/>
              <a:defRPr/>
            </a:pPr>
            <a:r>
              <a:rPr lang="sl-SI" altLang="en-US" sz="2000" b="1" dirty="0">
                <a:effectLst>
                  <a:outerShdw blurRad="38100" dist="38100" dir="2700000" algn="tl">
                    <a:srgbClr val="000000">
                      <a:alpha val="43137"/>
                    </a:srgbClr>
                  </a:outerShdw>
                </a:effectLst>
                <a:latin typeface="+mj-lt"/>
              </a:rPr>
              <a:t>Tunisia </a:t>
            </a:r>
            <a:r>
              <a:rPr lang="sl-SI" altLang="en-US" sz="2000" i="1" dirty="0">
                <a:latin typeface="+mj-lt"/>
              </a:rPr>
              <a:t>(funded by DCB) - </a:t>
            </a:r>
            <a:r>
              <a:rPr lang="hr-HR" altLang="en-US" sz="2000" dirty="0" err="1"/>
              <a:t>Establishment</a:t>
            </a:r>
            <a:r>
              <a:rPr lang="hr-HR" altLang="en-US" sz="2000" dirty="0"/>
              <a:t> </a:t>
            </a:r>
            <a:r>
              <a:rPr lang="hr-HR" altLang="en-US" sz="2000" dirty="0" err="1"/>
              <a:t>of</a:t>
            </a:r>
            <a:r>
              <a:rPr lang="hr-HR" altLang="en-US" sz="2000" dirty="0"/>
              <a:t> </a:t>
            </a:r>
            <a:r>
              <a:rPr lang="hr-HR" altLang="en-US" sz="2000" dirty="0" err="1"/>
              <a:t>language</a:t>
            </a:r>
            <a:r>
              <a:rPr lang="hr-HR" altLang="en-US" sz="2000" dirty="0"/>
              <a:t> </a:t>
            </a:r>
            <a:r>
              <a:rPr lang="hr-HR" altLang="en-US" sz="2000" dirty="0" err="1"/>
              <a:t>testing</a:t>
            </a:r>
            <a:r>
              <a:rPr lang="hr-HR" altLang="en-US" sz="2000" dirty="0"/>
              <a:t> </a:t>
            </a:r>
            <a:r>
              <a:rPr lang="hr-HR" altLang="en-US" sz="2000" dirty="0" err="1"/>
              <a:t>capacities</a:t>
            </a:r>
            <a:endParaRPr lang="hr-HR" altLang="en-US" sz="2000" dirty="0"/>
          </a:p>
          <a:p>
            <a:pPr marL="342900" lvl="1" indent="-342900" algn="just">
              <a:spcBef>
                <a:spcPts val="0"/>
              </a:spcBef>
              <a:buFont typeface="Arial" pitchFamily="34" charset="0"/>
              <a:buChar char="•"/>
              <a:defRPr/>
            </a:pPr>
            <a:r>
              <a:rPr lang="sl-SI" altLang="en-US" sz="2000" b="1" dirty="0">
                <a:effectLst>
                  <a:outerShdw blurRad="38100" dist="38100" dir="2700000" algn="tl">
                    <a:srgbClr val="000000">
                      <a:alpha val="43137"/>
                    </a:srgbClr>
                  </a:outerShdw>
                </a:effectLst>
                <a:latin typeface="+mj-lt"/>
              </a:rPr>
              <a:t>Ukraine </a:t>
            </a:r>
            <a:r>
              <a:rPr lang="sl-SI" altLang="en-US" sz="2000" dirty="0">
                <a:latin typeface="+mj-lt"/>
              </a:rPr>
              <a:t>-</a:t>
            </a:r>
            <a:r>
              <a:rPr lang="sl-SI" altLang="en-US" sz="2000" b="1" dirty="0">
                <a:effectLst>
                  <a:outerShdw blurRad="38100" dist="38100" dir="2700000" algn="tl">
                    <a:srgbClr val="000000">
                      <a:alpha val="43137"/>
                    </a:srgbClr>
                  </a:outerShdw>
                </a:effectLst>
                <a:latin typeface="+mj-lt"/>
              </a:rPr>
              <a:t> </a:t>
            </a:r>
            <a:r>
              <a:rPr lang="en-US" altLang="en-US" sz="2000" dirty="0"/>
              <a:t>Continuous Professional Development for instructors of English</a:t>
            </a:r>
            <a:r>
              <a:rPr lang="hr-HR" altLang="en-US" sz="2000" dirty="0"/>
              <a:t>, </a:t>
            </a:r>
            <a:r>
              <a:rPr lang="en-US" altLang="en-US" sz="2000" dirty="0"/>
              <a:t>STANAG 6001 familiarization for language instructors and program managers</a:t>
            </a:r>
            <a:r>
              <a:rPr lang="hr-HR" altLang="en-US" sz="2000" dirty="0"/>
              <a:t>, </a:t>
            </a:r>
            <a:r>
              <a:rPr lang="en-US" altLang="en-US" sz="2000" dirty="0"/>
              <a:t>Support for STANAG 6001 testers on test development and statistical analysis</a:t>
            </a:r>
          </a:p>
          <a:p>
            <a:pPr algn="just">
              <a:spcBef>
                <a:spcPts val="0"/>
              </a:spcBef>
              <a:defRPr/>
            </a:pPr>
            <a:endParaRPr lang="sl-SI" altLang="en-US" sz="2000" b="1" dirty="0">
              <a:effectLst>
                <a:outerShdw blurRad="38100" dist="38100" dir="2700000" algn="tl">
                  <a:srgbClr val="000000">
                    <a:alpha val="43137"/>
                  </a:srgbClr>
                </a:outerShdw>
              </a:effectLst>
              <a:latin typeface="+mj-lt"/>
            </a:endParaRP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0C725A9-8DF9-4FC3-BBEB-5A97B80F0219}" type="slidenum">
              <a:rPr lang="en-US" altLang="lt-LT" sz="1200" smtClean="0">
                <a:solidFill>
                  <a:srgbClr val="898989"/>
                </a:solidFill>
                <a:cs typeface="Arial" pitchFamily="34" charset="0"/>
              </a:rPr>
              <a:pPr>
                <a:spcBef>
                  <a:spcPct val="0"/>
                </a:spcBef>
                <a:buFontTx/>
                <a:buNone/>
              </a:pPr>
              <a:t>14</a:t>
            </a:fld>
            <a:endParaRPr lang="en-US" altLang="lt-LT" sz="1200">
              <a:solidFill>
                <a:srgbClr val="898989"/>
              </a:solidFill>
              <a:cs typeface="Arial" pitchFamily="34" charset="0"/>
            </a:endParaRPr>
          </a:p>
        </p:txBody>
      </p:sp>
      <p:sp>
        <p:nvSpPr>
          <p:cNvPr id="9" name="Rectangle 8"/>
          <p:cNvSpPr/>
          <p:nvPr/>
        </p:nvSpPr>
        <p:spPr>
          <a:xfrm>
            <a:off x="4068953" y="4581128"/>
            <a:ext cx="5688632" cy="5400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r-HR" sz="2400" b="1" dirty="0" err="1">
                <a:effectLst>
                  <a:outerShdw blurRad="38100" dist="38100" dir="2700000" algn="tl">
                    <a:srgbClr val="000000">
                      <a:alpha val="43137"/>
                    </a:srgbClr>
                  </a:outerShdw>
                </a:effectLst>
              </a:rPr>
              <a:t>Scoping</a:t>
            </a:r>
            <a:r>
              <a:rPr lang="hr-HR" sz="2400" b="1" dirty="0">
                <a:effectLst>
                  <a:outerShdw blurRad="38100" dist="38100" dir="2700000" algn="tl">
                    <a:srgbClr val="000000">
                      <a:alpha val="43137"/>
                    </a:srgbClr>
                  </a:outerShdw>
                </a:effectLst>
              </a:rPr>
              <a:t> </a:t>
            </a:r>
            <a:r>
              <a:rPr lang="hr-HR" sz="2400" b="1" dirty="0" err="1">
                <a:effectLst>
                  <a:outerShdw blurRad="38100" dist="38100" dir="2700000" algn="tl">
                    <a:srgbClr val="000000">
                      <a:alpha val="43137"/>
                    </a:srgbClr>
                  </a:outerShdw>
                </a:effectLst>
              </a:rPr>
              <a:t>visits</a:t>
            </a:r>
            <a:r>
              <a:rPr lang="hr-HR" sz="2400" b="1" dirty="0">
                <a:effectLst>
                  <a:outerShdw blurRad="38100" dist="38100" dir="2700000" algn="tl">
                    <a:srgbClr val="000000">
                      <a:alpha val="43137"/>
                    </a:srgbClr>
                  </a:outerShdw>
                </a:effectLst>
              </a:rPr>
              <a:t> </a:t>
            </a:r>
            <a:r>
              <a:rPr lang="hr-HR" sz="2400" b="1" dirty="0" err="1">
                <a:effectLst>
                  <a:outerShdw blurRad="38100" dist="38100" dir="2700000" algn="tl">
                    <a:srgbClr val="000000">
                      <a:alpha val="43137"/>
                    </a:srgbClr>
                  </a:outerShdw>
                </a:effectLst>
              </a:rPr>
              <a:t>planned</a:t>
            </a:r>
            <a:r>
              <a:rPr lang="hr-HR" sz="2400" b="1" dirty="0">
                <a:effectLst>
                  <a:outerShdw blurRad="38100" dist="38100" dir="2700000" algn="tl">
                    <a:srgbClr val="000000">
                      <a:alpha val="43137"/>
                    </a:srgbClr>
                  </a:outerShdw>
                </a:effectLst>
              </a:rPr>
              <a:t> for </a:t>
            </a:r>
            <a:r>
              <a:rPr lang="hr-HR" sz="2400" b="1" dirty="0" err="1">
                <a:effectLst>
                  <a:outerShdw blurRad="38100" dist="38100" dir="2700000" algn="tl">
                    <a:srgbClr val="000000">
                      <a:alpha val="43137"/>
                    </a:srgbClr>
                  </a:outerShdw>
                </a:effectLst>
              </a:rPr>
              <a:t>autumn</a:t>
            </a:r>
            <a:r>
              <a:rPr lang="hr-HR" sz="2400" b="1" dirty="0">
                <a:effectLst>
                  <a:outerShdw blurRad="38100" dist="38100" dir="2700000" algn="tl">
                    <a:srgbClr val="000000">
                      <a:alpha val="43137"/>
                    </a:srgbClr>
                  </a:outerShdw>
                </a:effectLst>
              </a:rPr>
              <a:t> 2024</a:t>
            </a:r>
            <a:endParaRPr lang="en-US" sz="2400" b="1" dirty="0">
              <a:effectLst>
                <a:outerShdw blurRad="38100" dist="38100" dir="2700000" algn="tl">
                  <a:srgbClr val="000000">
                    <a:alpha val="43137"/>
                  </a:srgbClr>
                </a:outerShdw>
              </a:effectLst>
            </a:endParaRPr>
          </a:p>
        </p:txBody>
      </p:sp>
      <p:cxnSp>
        <p:nvCxnSpPr>
          <p:cNvPr id="11" name="Straight Arrow Connector 10"/>
          <p:cNvCxnSpPr/>
          <p:nvPr/>
        </p:nvCxnSpPr>
        <p:spPr>
          <a:xfrm>
            <a:off x="1728693" y="4851158"/>
            <a:ext cx="234026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ight Brace 11"/>
          <p:cNvSpPr/>
          <p:nvPr/>
        </p:nvSpPr>
        <p:spPr>
          <a:xfrm>
            <a:off x="1620267" y="4581128"/>
            <a:ext cx="108012" cy="54006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75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400905" y="188640"/>
            <a:ext cx="8137525" cy="777875"/>
          </a:xfrm>
        </p:spPr>
        <p:txBody>
          <a:bodyPr/>
          <a:lstStyle/>
          <a:p>
            <a:pPr>
              <a:defRPr/>
            </a:pPr>
            <a:r>
              <a:rPr lang="hr-HR" altLang="en-US" sz="4000" b="1" dirty="0">
                <a:solidFill>
                  <a:srgbClr val="C00000"/>
                </a:solidFill>
                <a:effectLst>
                  <a:outerShdw blurRad="38100" dist="38100" dir="2700000" algn="tl">
                    <a:srgbClr val="000000">
                      <a:alpha val="43137"/>
                    </a:srgbClr>
                  </a:outerShdw>
                </a:effectLst>
              </a:rPr>
              <a:t>BILC support to DEEP </a:t>
            </a:r>
            <a:br>
              <a:rPr lang="hr-HR" altLang="en-US" sz="4000" b="1" dirty="0">
                <a:solidFill>
                  <a:srgbClr val="C00000"/>
                </a:solidFill>
                <a:effectLst>
                  <a:outerShdw blurRad="38100" dist="38100" dir="2700000" algn="tl">
                    <a:srgbClr val="000000">
                      <a:alpha val="43137"/>
                    </a:srgbClr>
                  </a:outerShdw>
                </a:effectLst>
              </a:rPr>
            </a:br>
            <a:r>
              <a:rPr lang="hr-HR" altLang="en-US" sz="4000" b="1" dirty="0" err="1" smtClean="0">
                <a:solidFill>
                  <a:srgbClr val="C00000"/>
                </a:solidFill>
                <a:effectLst>
                  <a:outerShdw blurRad="38100" dist="38100" dir="2700000" algn="tl">
                    <a:srgbClr val="000000">
                      <a:alpha val="43137"/>
                    </a:srgbClr>
                  </a:outerShdw>
                </a:effectLst>
              </a:rPr>
              <a:t>October</a:t>
            </a:r>
            <a:r>
              <a:rPr lang="hr-HR" altLang="en-US" sz="4000" b="1" dirty="0" smtClean="0">
                <a:solidFill>
                  <a:srgbClr val="C00000"/>
                </a:solidFill>
                <a:effectLst>
                  <a:outerShdw blurRad="38100" dist="38100" dir="2700000" algn="tl">
                    <a:srgbClr val="000000">
                      <a:alpha val="43137"/>
                    </a:srgbClr>
                  </a:outerShdw>
                </a:effectLst>
              </a:rPr>
              <a:t> </a:t>
            </a:r>
            <a:r>
              <a:rPr lang="hr-HR" altLang="en-US" sz="4000" b="1" dirty="0">
                <a:solidFill>
                  <a:srgbClr val="C00000"/>
                </a:solidFill>
                <a:effectLst>
                  <a:outerShdw blurRad="38100" dist="38100" dir="2700000" algn="tl">
                    <a:srgbClr val="000000">
                      <a:alpha val="43137"/>
                    </a:srgbClr>
                  </a:outerShdw>
                </a:effectLst>
              </a:rPr>
              <a:t>2023 – </a:t>
            </a:r>
            <a:r>
              <a:rPr lang="hr-HR" altLang="en-US" sz="4000" b="1" smtClean="0">
                <a:solidFill>
                  <a:srgbClr val="C00000"/>
                </a:solidFill>
                <a:effectLst>
                  <a:outerShdw blurRad="38100" dist="38100" dir="2700000" algn="tl">
                    <a:srgbClr val="000000">
                      <a:alpha val="43137"/>
                    </a:srgbClr>
                  </a:outerShdw>
                </a:effectLst>
              </a:rPr>
              <a:t>October </a:t>
            </a:r>
            <a:r>
              <a:rPr lang="hr-HR" altLang="en-US" sz="4000" b="1" dirty="0">
                <a:solidFill>
                  <a:srgbClr val="C00000"/>
                </a:solidFill>
                <a:effectLst>
                  <a:outerShdw blurRad="38100" dist="38100" dir="2700000" algn="tl">
                    <a:srgbClr val="000000">
                      <a:alpha val="43137"/>
                    </a:srgbClr>
                  </a:outerShdw>
                </a:effectLst>
              </a:rPr>
              <a:t>2024</a:t>
            </a:r>
            <a:endParaRPr lang="en-US" altLang="en-US" sz="4000" b="1" dirty="0">
              <a:solidFill>
                <a:srgbClr val="C00000"/>
              </a:solidFill>
              <a:effectLst>
                <a:outerShdw blurRad="38100" dist="38100" dir="2700000" algn="tl">
                  <a:srgbClr val="000000">
                    <a:alpha val="43137"/>
                  </a:srgbClr>
                </a:outerShdw>
              </a:effectLst>
            </a:endParaRPr>
          </a:p>
        </p:txBody>
      </p:sp>
      <p:sp>
        <p:nvSpPr>
          <p:cNvPr id="26627" name="Content Placeholder 2"/>
          <p:cNvSpPr>
            <a:spLocks noGrp="1"/>
          </p:cNvSpPr>
          <p:nvPr>
            <p:ph idx="1"/>
          </p:nvPr>
        </p:nvSpPr>
        <p:spPr>
          <a:xfrm>
            <a:off x="540147" y="980728"/>
            <a:ext cx="11182532" cy="5738484"/>
          </a:xfrm>
        </p:spPr>
        <p:txBody>
          <a:bodyPr/>
          <a:lstStyle/>
          <a:p>
            <a:pPr marL="0" indent="0" algn="just">
              <a:spcBef>
                <a:spcPts val="0"/>
              </a:spcBef>
              <a:buNone/>
              <a:defRPr/>
            </a:pPr>
            <a:endParaRPr lang="hr-HR" altLang="en-US" sz="2400" b="1" dirty="0">
              <a:effectLst>
                <a:outerShdw blurRad="38100" dist="38100" dir="2700000" algn="tl">
                  <a:srgbClr val="000000">
                    <a:alpha val="43137"/>
                  </a:srgbClr>
                </a:outerShdw>
              </a:effectLst>
            </a:endParaRPr>
          </a:p>
          <a:p>
            <a:pPr algn="just">
              <a:spcBef>
                <a:spcPts val="0"/>
              </a:spcBef>
              <a:defRPr/>
            </a:pPr>
            <a:r>
              <a:rPr lang="hr-HR" altLang="en-US" sz="2000" b="1" dirty="0">
                <a:effectLst>
                  <a:outerShdw blurRad="38100" dist="38100" dir="2700000" algn="tl">
                    <a:srgbClr val="000000">
                      <a:alpha val="43137"/>
                    </a:srgbClr>
                  </a:outerShdw>
                </a:effectLst>
              </a:rPr>
              <a:t>AZERBAIJAN    </a:t>
            </a:r>
          </a:p>
          <a:p>
            <a:pPr algn="just">
              <a:spcBef>
                <a:spcPts val="0"/>
              </a:spcBef>
              <a:defRPr/>
            </a:pPr>
            <a:endParaRPr lang="hr-HR" altLang="en-US" sz="2000" b="1" dirty="0">
              <a:effectLst>
                <a:outerShdw blurRad="38100" dist="38100" dir="2700000" algn="tl">
                  <a:srgbClr val="000000">
                    <a:alpha val="43137"/>
                  </a:srgbClr>
                </a:outerShdw>
              </a:effectLst>
            </a:endParaRPr>
          </a:p>
          <a:p>
            <a:pPr algn="just">
              <a:spcBef>
                <a:spcPts val="0"/>
              </a:spcBef>
              <a:defRPr/>
            </a:pPr>
            <a:r>
              <a:rPr lang="hr-HR" altLang="en-US" sz="2000" b="1" dirty="0">
                <a:effectLst>
                  <a:outerShdw blurRad="38100" dist="38100" dir="2700000" algn="tl">
                    <a:srgbClr val="000000">
                      <a:alpha val="43137"/>
                    </a:srgbClr>
                  </a:outerShdw>
                </a:effectLst>
              </a:rPr>
              <a:t>BOSNIA-HERZEGOVINA</a:t>
            </a:r>
          </a:p>
          <a:p>
            <a:pPr algn="just">
              <a:spcBef>
                <a:spcPts val="0"/>
              </a:spcBef>
              <a:defRPr/>
            </a:pPr>
            <a:endParaRPr lang="hr-HR" altLang="en-US" sz="2000" b="1" dirty="0">
              <a:effectLst>
                <a:outerShdw blurRad="38100" dist="38100" dir="2700000" algn="tl">
                  <a:srgbClr val="000000">
                    <a:alpha val="43137"/>
                  </a:srgbClr>
                </a:outerShdw>
              </a:effectLst>
            </a:endParaRPr>
          </a:p>
          <a:p>
            <a:pPr algn="just">
              <a:spcBef>
                <a:spcPts val="0"/>
              </a:spcBef>
              <a:defRPr/>
            </a:pPr>
            <a:r>
              <a:rPr lang="hr-HR" altLang="en-US" sz="2000" b="1" dirty="0">
                <a:effectLst>
                  <a:outerShdw blurRad="38100" dist="38100" dir="2700000" algn="tl">
                    <a:srgbClr val="000000">
                      <a:alpha val="43137"/>
                    </a:srgbClr>
                  </a:outerShdw>
                </a:effectLst>
              </a:rPr>
              <a:t>COLOMBIA</a:t>
            </a:r>
            <a:r>
              <a:rPr lang="hr-HR" altLang="en-US" sz="2000" dirty="0"/>
              <a:t>  </a:t>
            </a:r>
            <a:r>
              <a:rPr lang="en-US" sz="2000" dirty="0"/>
              <a:t> </a:t>
            </a:r>
            <a:endParaRPr lang="hr-HR" sz="2000" dirty="0"/>
          </a:p>
          <a:p>
            <a:pPr algn="just">
              <a:spcBef>
                <a:spcPts val="0"/>
              </a:spcBef>
              <a:defRPr/>
            </a:pPr>
            <a:endParaRPr lang="hr-HR" sz="2000" b="1" dirty="0">
              <a:effectLst>
                <a:outerShdw blurRad="38100" dist="38100" dir="2700000" algn="tl">
                  <a:srgbClr val="000000">
                    <a:alpha val="43137"/>
                  </a:srgbClr>
                </a:outerShdw>
              </a:effectLst>
            </a:endParaRPr>
          </a:p>
          <a:p>
            <a:pPr algn="just">
              <a:spcBef>
                <a:spcPts val="0"/>
              </a:spcBef>
              <a:defRPr/>
            </a:pPr>
            <a:endParaRPr lang="hr-HR" sz="2000" b="1" dirty="0">
              <a:effectLst>
                <a:outerShdw blurRad="38100" dist="38100" dir="2700000" algn="tl">
                  <a:srgbClr val="000000">
                    <a:alpha val="43137"/>
                  </a:srgbClr>
                </a:outerShdw>
              </a:effectLst>
            </a:endParaRPr>
          </a:p>
          <a:p>
            <a:pPr algn="just">
              <a:spcBef>
                <a:spcPts val="0"/>
              </a:spcBef>
              <a:defRPr/>
            </a:pPr>
            <a:r>
              <a:rPr lang="hr-HR" sz="2000" b="1" dirty="0">
                <a:effectLst>
                  <a:outerShdw blurRad="38100" dist="38100" dir="2700000" algn="tl">
                    <a:srgbClr val="000000">
                      <a:alpha val="43137"/>
                    </a:srgbClr>
                  </a:outerShdw>
                </a:effectLst>
              </a:rPr>
              <a:t>GEORGIA</a:t>
            </a:r>
            <a:r>
              <a:rPr lang="hr-HR" sz="2000" dirty="0">
                <a:solidFill>
                  <a:srgbClr val="FF0000"/>
                </a:solidFill>
              </a:rPr>
              <a:t> </a:t>
            </a:r>
          </a:p>
          <a:p>
            <a:pPr algn="just">
              <a:spcBef>
                <a:spcPts val="0"/>
              </a:spcBef>
              <a:defRPr/>
            </a:pPr>
            <a:endParaRPr lang="hr-HR" sz="2000" b="1" dirty="0">
              <a:effectLst>
                <a:outerShdw blurRad="38100" dist="38100" dir="2700000" algn="tl">
                  <a:srgbClr val="000000">
                    <a:alpha val="43137"/>
                  </a:srgbClr>
                </a:outerShdw>
              </a:effectLst>
            </a:endParaRPr>
          </a:p>
          <a:p>
            <a:pPr algn="just">
              <a:spcBef>
                <a:spcPts val="0"/>
              </a:spcBef>
              <a:defRPr/>
            </a:pPr>
            <a:r>
              <a:rPr lang="hr-HR" sz="2000" b="1" dirty="0">
                <a:effectLst>
                  <a:outerShdw blurRad="38100" dist="38100" dir="2700000" algn="tl">
                    <a:srgbClr val="000000">
                      <a:alpha val="43137"/>
                    </a:srgbClr>
                  </a:outerShdw>
                </a:effectLst>
              </a:rPr>
              <a:t>IRAQ </a:t>
            </a:r>
          </a:p>
          <a:p>
            <a:pPr algn="just">
              <a:spcBef>
                <a:spcPts val="0"/>
              </a:spcBef>
              <a:defRPr/>
            </a:pPr>
            <a:endParaRPr lang="sl-SI" altLang="en-US" sz="2000" b="1" dirty="0">
              <a:effectLst>
                <a:outerShdw blurRad="38100" dist="38100" dir="2700000" algn="tl">
                  <a:srgbClr val="000000">
                    <a:alpha val="43137"/>
                  </a:srgbClr>
                </a:outerShdw>
              </a:effectLst>
            </a:endParaRPr>
          </a:p>
          <a:p>
            <a:pPr algn="just">
              <a:spcBef>
                <a:spcPts val="0"/>
              </a:spcBef>
              <a:defRPr/>
            </a:pPr>
            <a:endParaRPr lang="sl-SI" altLang="en-US" sz="2000" b="1" dirty="0">
              <a:effectLst>
                <a:outerShdw blurRad="38100" dist="38100" dir="2700000" algn="tl">
                  <a:srgbClr val="000000">
                    <a:alpha val="43137"/>
                  </a:srgbClr>
                </a:outerShdw>
              </a:effectLst>
            </a:endParaRPr>
          </a:p>
          <a:p>
            <a:pPr algn="just">
              <a:spcBef>
                <a:spcPts val="0"/>
              </a:spcBef>
              <a:defRPr/>
            </a:pPr>
            <a:r>
              <a:rPr lang="sl-SI" altLang="en-US" sz="2000" b="1" dirty="0">
                <a:effectLst>
                  <a:outerShdw blurRad="38100" dist="38100" dir="2700000" algn="tl">
                    <a:srgbClr val="000000">
                      <a:alpha val="43137"/>
                    </a:srgbClr>
                  </a:outerShdw>
                </a:effectLst>
              </a:rPr>
              <a:t>JORDAN</a:t>
            </a:r>
            <a:r>
              <a:rPr lang="sl-SI" altLang="en-US" sz="2000" b="1" dirty="0"/>
              <a:t> </a:t>
            </a:r>
          </a:p>
          <a:p>
            <a:pPr algn="just">
              <a:spcBef>
                <a:spcPts val="0"/>
              </a:spcBef>
              <a:defRPr/>
            </a:pPr>
            <a:endParaRPr lang="sl-SI" altLang="en-US" sz="2000" b="1" dirty="0">
              <a:effectLst>
                <a:outerShdw blurRad="38100" dist="38100" dir="2700000" algn="tl">
                  <a:srgbClr val="000000">
                    <a:alpha val="43137"/>
                  </a:srgbClr>
                </a:outerShdw>
              </a:effectLst>
            </a:endParaRPr>
          </a:p>
          <a:p>
            <a:pPr algn="just">
              <a:spcBef>
                <a:spcPts val="0"/>
              </a:spcBef>
              <a:defRPr/>
            </a:pPr>
            <a:r>
              <a:rPr lang="sl-SI" altLang="en-US" sz="2000" b="1" dirty="0">
                <a:effectLst>
                  <a:outerShdw blurRad="38100" dist="38100" dir="2700000" algn="tl">
                    <a:srgbClr val="000000">
                      <a:alpha val="43137"/>
                    </a:srgbClr>
                  </a:outerShdw>
                </a:effectLst>
              </a:rPr>
              <a:t>KAZAKHSTA</a:t>
            </a:r>
            <a:r>
              <a:rPr lang="sl-SI" altLang="en-US" sz="2000" b="1" dirty="0"/>
              <a:t>N</a:t>
            </a:r>
          </a:p>
          <a:p>
            <a:pPr algn="just">
              <a:spcBef>
                <a:spcPts val="0"/>
              </a:spcBef>
              <a:defRPr/>
            </a:pPr>
            <a:endParaRPr lang="sl-SI" altLang="en-US" sz="2000" b="1" dirty="0">
              <a:effectLst>
                <a:outerShdw blurRad="38100" dist="38100" dir="2700000" algn="tl">
                  <a:srgbClr val="000000">
                    <a:alpha val="43137"/>
                  </a:srgbClr>
                </a:outerShdw>
              </a:effectLst>
              <a:latin typeface="+mj-lt"/>
            </a:endParaRPr>
          </a:p>
          <a:p>
            <a:pPr algn="just">
              <a:spcBef>
                <a:spcPts val="0"/>
              </a:spcBef>
              <a:defRPr/>
            </a:pPr>
            <a:r>
              <a:rPr lang="sl-SI" altLang="en-US" sz="2000" b="1" dirty="0">
                <a:effectLst>
                  <a:outerShdw blurRad="38100" dist="38100" dir="2700000" algn="tl">
                    <a:srgbClr val="000000">
                      <a:alpha val="43137"/>
                    </a:srgbClr>
                  </a:outerShdw>
                </a:effectLst>
                <a:latin typeface="+mj-lt"/>
              </a:rPr>
              <a:t>UKRAINE</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0C725A9-8DF9-4FC3-BBEB-5A97B80F0219}" type="slidenum">
              <a:rPr lang="en-US" altLang="lt-LT" sz="1200" smtClean="0">
                <a:solidFill>
                  <a:srgbClr val="898989"/>
                </a:solidFill>
                <a:cs typeface="Arial" pitchFamily="34" charset="0"/>
              </a:rPr>
              <a:pPr>
                <a:spcBef>
                  <a:spcPct val="0"/>
                </a:spcBef>
                <a:buFontTx/>
                <a:buNone/>
              </a:pPr>
              <a:t>15</a:t>
            </a:fld>
            <a:endParaRPr lang="en-US" altLang="lt-LT" sz="1200">
              <a:solidFill>
                <a:srgbClr val="898989"/>
              </a:solidFill>
              <a:cs typeface="Arial" pitchFamily="34" charset="0"/>
            </a:endParaRPr>
          </a:p>
        </p:txBody>
      </p:sp>
      <p:pic>
        <p:nvPicPr>
          <p:cNvPr id="21"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599" y="468570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408" y="474322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700" y="4722775"/>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689" y="328407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408" y="327044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6741"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940" y="257202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569" y="39977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129" y="3986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United Kingdom"/>
          <p:cNvPicPr/>
          <p:nvPr/>
        </p:nvPicPr>
        <p:blipFill>
          <a:blip r:embed="rId9">
            <a:extLst>
              <a:ext uri="{28A0092B-C50C-407E-A947-70E740481C1C}">
                <a14:useLocalDpi xmlns:a14="http://schemas.microsoft.com/office/drawing/2010/main" val="0"/>
              </a:ext>
            </a:extLst>
          </a:blip>
          <a:srcRect/>
          <a:stretch>
            <a:fillRect/>
          </a:stretch>
        </p:blipFill>
        <p:spPr bwMode="auto">
          <a:xfrm>
            <a:off x="4679081" y="3997743"/>
            <a:ext cx="685800" cy="685800"/>
          </a:xfrm>
          <a:prstGeom prst="rect">
            <a:avLst/>
          </a:prstGeom>
          <a:noFill/>
          <a:ln>
            <a:noFill/>
          </a:ln>
        </p:spPr>
      </p:pic>
      <p:pic>
        <p:nvPicPr>
          <p:cNvPr id="38"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8135" y="598369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1384" y="598369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 descr="Rom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8194" y="599313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526" y="5286308"/>
            <a:ext cx="68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850" y="534266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Rom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4793" y="537150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descr="Lithuan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7874" y="601837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6826" y="126876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239" y="126876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10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8"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9814" y="186542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9"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014" y="188438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Hungar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6542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Austri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2649" y="191868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522" y="260647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239" y="25850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p:nvPr/>
        </p:nvPicPr>
        <p:blipFill>
          <a:blip r:embed="rId14">
            <a:extLst>
              <a:ext uri="{28A0092B-C50C-407E-A947-70E740481C1C}">
                <a14:useLocalDpi xmlns:a14="http://schemas.microsoft.com/office/drawing/2010/main" val="0"/>
              </a:ext>
            </a:extLst>
          </a:blip>
          <a:srcRect/>
          <a:stretch>
            <a:fillRect/>
          </a:stretch>
        </p:blipFill>
        <p:spPr bwMode="auto">
          <a:xfrm>
            <a:off x="4621579" y="2497460"/>
            <a:ext cx="809625" cy="790575"/>
          </a:xfrm>
          <a:prstGeom prst="rect">
            <a:avLst/>
          </a:prstGeom>
          <a:noFill/>
          <a:ln>
            <a:noFill/>
          </a:ln>
          <a:effectLst/>
        </p:spPr>
      </p:pic>
      <p:pic>
        <p:nvPicPr>
          <p:cNvPr id="7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740" y="6027300"/>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106" y="601837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5168" y="6040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350" y="607926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Lithuan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3599"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Canada"/>
          <p:cNvPicPr/>
          <p:nvPr/>
        </p:nvPicPr>
        <p:blipFill>
          <a:blip r:embed="rId15">
            <a:extLst>
              <a:ext uri="{28A0092B-C50C-407E-A947-70E740481C1C}">
                <a14:useLocalDpi xmlns:a14="http://schemas.microsoft.com/office/drawing/2010/main" val="0"/>
              </a:ext>
            </a:extLst>
          </a:blip>
          <a:srcRect/>
          <a:stretch>
            <a:fillRect/>
          </a:stretch>
        </p:blipFill>
        <p:spPr bwMode="auto">
          <a:xfrm>
            <a:off x="4621579" y="6057302"/>
            <a:ext cx="685800" cy="685800"/>
          </a:xfrm>
          <a:prstGeom prst="rect">
            <a:avLst/>
          </a:prstGeom>
          <a:noFill/>
          <a:ln>
            <a:noFill/>
          </a:ln>
        </p:spPr>
      </p:pic>
    </p:spTree>
    <p:extLst>
      <p:ext uri="{BB962C8B-B14F-4D97-AF65-F5344CB8AC3E}">
        <p14:creationId xmlns:p14="http://schemas.microsoft.com/office/powerpoint/2010/main" val="281944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39838" y="117475"/>
            <a:ext cx="10290175" cy="850900"/>
          </a:xfrm>
        </p:spPr>
        <p:txBody>
          <a:bodyPr/>
          <a:lstStyle/>
          <a:p>
            <a:pPr eaLnBrk="1" hangingPunct="1">
              <a:defRPr/>
            </a:pPr>
            <a:r>
              <a:rPr lang="hr-HR"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rPr>
              <a:t>BILC WGs &amp; Projects</a:t>
            </a:r>
            <a:endParaRPr lang="en-US" altLang="sr-Latn-RS" sz="4800" b="1" dirty="0">
              <a:solidFill>
                <a:srgbClr val="C00000"/>
              </a:solidFill>
              <a:effectLst>
                <a:outerShdw blurRad="38100" dist="38100" dir="2700000" algn="tl">
                  <a:srgbClr val="000000">
                    <a:alpha val="43137"/>
                  </a:srgbClr>
                </a:outerShdw>
              </a:effectLst>
              <a:latin typeface="+mn-lt"/>
              <a:cs typeface="Arial" panose="020B0604020202020204" pitchFamily="34" charset="0"/>
            </a:endParaRPr>
          </a:p>
        </p:txBody>
      </p:sp>
      <p:sp>
        <p:nvSpPr>
          <p:cNvPr id="17411" name="Rectangle 3"/>
          <p:cNvSpPr>
            <a:spLocks noGrp="1" noChangeArrowheads="1"/>
          </p:cNvSpPr>
          <p:nvPr>
            <p:ph idx="1"/>
          </p:nvPr>
        </p:nvSpPr>
        <p:spPr>
          <a:xfrm>
            <a:off x="420688" y="1196975"/>
            <a:ext cx="11341100" cy="4525963"/>
          </a:xfrm>
        </p:spPr>
        <p:txBody>
          <a:bodyPr/>
          <a:lstStyle/>
          <a:p>
            <a:pPr algn="just" eaLnBrk="1" hangingPunct="1">
              <a:defRPr/>
            </a:pPr>
            <a:r>
              <a:rPr lang="hr-HR" altLang="sr-Latn-RS" sz="4000" dirty="0">
                <a:cs typeface="Arial" panose="020B0604020202020204" pitchFamily="34" charset="0"/>
              </a:rPr>
              <a:t>Shared Item Bank Project </a:t>
            </a:r>
          </a:p>
          <a:p>
            <a:pPr>
              <a:defRPr/>
            </a:pPr>
            <a:r>
              <a:rPr lang="hr-HR" altLang="sr-Latn-RS" sz="4000" dirty="0">
                <a:cs typeface="Arial" panose="020B0604020202020204" pitchFamily="34" charset="0"/>
              </a:rPr>
              <a:t>JTAC</a:t>
            </a:r>
            <a:r>
              <a:rPr lang="en-US" altLang="sr-Latn-RS" sz="4000" dirty="0">
                <a:cs typeface="Arial" panose="020B0604020202020204" pitchFamily="34" charset="0"/>
              </a:rPr>
              <a:t> </a:t>
            </a:r>
            <a:r>
              <a:rPr lang="hr-HR" altLang="sr-Latn-RS" sz="4000" dirty="0" err="1">
                <a:cs typeface="Arial" panose="020B0604020202020204" pitchFamily="34" charset="0"/>
              </a:rPr>
              <a:t>Working</a:t>
            </a:r>
            <a:r>
              <a:rPr lang="hr-HR" altLang="sr-Latn-RS" sz="4000" dirty="0">
                <a:cs typeface="Arial" panose="020B0604020202020204" pitchFamily="34" charset="0"/>
              </a:rPr>
              <a:t> Group</a:t>
            </a:r>
          </a:p>
          <a:p>
            <a:pPr>
              <a:defRPr/>
            </a:pPr>
            <a:r>
              <a:rPr lang="en-US" altLang="bg-BG" sz="4000" dirty="0">
                <a:cs typeface="Arial" panose="020B0604020202020204" pitchFamily="34" charset="0"/>
              </a:rPr>
              <a:t>STANAG 6001 Update</a:t>
            </a:r>
            <a:r>
              <a:rPr lang="sl-SI" altLang="bg-BG" sz="4000" dirty="0">
                <a:cs typeface="Arial" panose="020B0604020202020204" pitchFamily="34" charset="0"/>
              </a:rPr>
              <a:t> – Focus Group</a:t>
            </a:r>
            <a:endParaRPr lang="hr-HR" altLang="sr-Latn-RS" sz="4000" dirty="0">
              <a:cs typeface="Arial" panose="020B0604020202020204" pitchFamily="34" charset="0"/>
            </a:endParaRPr>
          </a:p>
          <a:p>
            <a:pPr marL="0" indent="0" algn="just">
              <a:buFont typeface="Arial" pitchFamily="34" charset="0"/>
              <a:buNone/>
              <a:defRPr/>
            </a:pPr>
            <a:endParaRPr lang="hr-HR" sz="2400" b="1" dirty="0">
              <a:solidFill>
                <a:srgbClr val="C00000"/>
              </a:solidFill>
              <a:latin typeface="Arial Black" pitchFamily="34" charset="0"/>
              <a:cs typeface="Arial" panose="020B0604020202020204" pitchFamily="34" charset="0"/>
            </a:endParaRPr>
          </a:p>
        </p:txBody>
      </p:sp>
    </p:spTree>
    <p:extLst>
      <p:ext uri="{BB962C8B-B14F-4D97-AF65-F5344CB8AC3E}">
        <p14:creationId xmlns:p14="http://schemas.microsoft.com/office/powerpoint/2010/main" val="158271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46313" y="212725"/>
            <a:ext cx="8135937" cy="1143000"/>
          </a:xfrm>
        </p:spPr>
        <p:txBody>
          <a:bodyPr/>
          <a:lstStyle/>
          <a:p>
            <a:pPr>
              <a:defRPr/>
            </a:pPr>
            <a:r>
              <a:rPr lang="en-US" altLang="en-US" sz="3899" b="1" dirty="0">
                <a:solidFill>
                  <a:srgbClr val="C00000"/>
                </a:solidFill>
                <a:latin typeface="Arial Black" pitchFamily="34" charset="0"/>
              </a:rPr>
              <a:t>Shared Item Bank Project</a:t>
            </a:r>
          </a:p>
        </p:txBody>
      </p:sp>
      <p:sp>
        <p:nvSpPr>
          <p:cNvPr id="26627" name="Content Placeholder 2"/>
          <p:cNvSpPr>
            <a:spLocks noGrp="1"/>
          </p:cNvSpPr>
          <p:nvPr>
            <p:ph idx="1"/>
          </p:nvPr>
        </p:nvSpPr>
        <p:spPr>
          <a:xfrm>
            <a:off x="564937" y="1222908"/>
            <a:ext cx="11520660" cy="5688533"/>
          </a:xfrm>
        </p:spPr>
        <p:txBody>
          <a:bodyPr/>
          <a:lstStyle/>
          <a:p>
            <a:pPr marL="553664" lvl="1" indent="0">
              <a:spcBef>
                <a:spcPts val="0"/>
              </a:spcBef>
              <a:spcAft>
                <a:spcPts val="0"/>
              </a:spcAft>
              <a:buFont typeface="Arial" pitchFamily="34" charset="0"/>
              <a:buNone/>
              <a:defRPr/>
            </a:pPr>
            <a:r>
              <a:rPr lang="en-US" altLang="en-US" b="1" dirty="0">
                <a:solidFill>
                  <a:srgbClr val="C00000"/>
                </a:solidFill>
              </a:rPr>
              <a:t>W</a:t>
            </a:r>
            <a:r>
              <a:rPr lang="hr-HR" altLang="en-US" b="1" dirty="0" err="1">
                <a:solidFill>
                  <a:srgbClr val="C00000"/>
                </a:solidFill>
              </a:rPr>
              <a:t>orking</a:t>
            </a:r>
            <a:r>
              <a:rPr lang="hr-HR" altLang="en-US" b="1" dirty="0">
                <a:solidFill>
                  <a:srgbClr val="C00000"/>
                </a:solidFill>
              </a:rPr>
              <a:t> Group</a:t>
            </a:r>
            <a:r>
              <a:rPr lang="sl-SI" altLang="en-US" b="1" dirty="0">
                <a:solidFill>
                  <a:srgbClr val="C00000"/>
                </a:solidFill>
              </a:rPr>
              <a:t>:</a:t>
            </a:r>
            <a:endParaRPr lang="en-US" altLang="en-US" b="1" dirty="0">
              <a:solidFill>
                <a:srgbClr val="C00000"/>
              </a:solidFill>
            </a:endParaRPr>
          </a:p>
          <a:p>
            <a:pPr marL="759367" lvl="1">
              <a:spcBef>
                <a:spcPts val="726"/>
              </a:spcBef>
              <a:spcAft>
                <a:spcPts val="0"/>
              </a:spcAft>
              <a:buFontTx/>
              <a:buChar char="-"/>
              <a:defRPr/>
            </a:pPr>
            <a:endParaRPr lang="hr-HR" dirty="0">
              <a:solidFill>
                <a:prstClr val="black"/>
              </a:solidFill>
              <a:cs typeface="Arial" charset="0"/>
            </a:endParaRPr>
          </a:p>
          <a:p>
            <a:pPr marL="759367" lvl="1">
              <a:spcBef>
                <a:spcPts val="726"/>
              </a:spcBef>
              <a:spcAft>
                <a:spcPts val="0"/>
              </a:spcAft>
              <a:buFontTx/>
              <a:buChar char="-"/>
              <a:defRPr/>
            </a:pPr>
            <a:endParaRPr lang="hr-HR" dirty="0">
              <a:solidFill>
                <a:prstClr val="black"/>
              </a:solidFill>
              <a:cs typeface="Arial" charset="0"/>
            </a:endParaRPr>
          </a:p>
          <a:p>
            <a:pPr marL="759367" lvl="1">
              <a:spcBef>
                <a:spcPts val="726"/>
              </a:spcBef>
              <a:spcAft>
                <a:spcPts val="0"/>
              </a:spcAft>
              <a:buFontTx/>
              <a:buChar char="-"/>
              <a:defRPr/>
            </a:pPr>
            <a:endParaRPr lang="hr-HR" dirty="0">
              <a:solidFill>
                <a:prstClr val="black"/>
              </a:solidFill>
              <a:cs typeface="Arial" charset="0"/>
            </a:endParaRPr>
          </a:p>
          <a:p>
            <a:pPr marL="759367" lvl="1">
              <a:spcBef>
                <a:spcPts val="726"/>
              </a:spcBef>
              <a:spcAft>
                <a:spcPts val="0"/>
              </a:spcAft>
              <a:buFontTx/>
              <a:buChar char="-"/>
              <a:defRPr/>
            </a:pPr>
            <a:endParaRPr lang="hr-HR" dirty="0">
              <a:solidFill>
                <a:prstClr val="black"/>
              </a:solidFill>
              <a:cs typeface="Arial" charset="0"/>
            </a:endParaRPr>
          </a:p>
          <a:p>
            <a:pPr marL="413326" lvl="1" indent="0">
              <a:spcBef>
                <a:spcPts val="1200"/>
              </a:spcBef>
              <a:spcAft>
                <a:spcPts val="0"/>
              </a:spcAft>
              <a:buFont typeface="Arial" pitchFamily="34" charset="0"/>
              <a:buNone/>
              <a:defRPr/>
            </a:pPr>
            <a:endParaRPr lang="hr-HR" altLang="en-US" b="1" dirty="0">
              <a:solidFill>
                <a:srgbClr val="C00000"/>
              </a:solidFill>
            </a:endParaRPr>
          </a:p>
          <a:p>
            <a:pPr marL="413326" lvl="1" indent="0">
              <a:spcBef>
                <a:spcPts val="1200"/>
              </a:spcBef>
              <a:spcAft>
                <a:spcPts val="0"/>
              </a:spcAft>
              <a:buFont typeface="Arial" pitchFamily="34" charset="0"/>
              <a:buNone/>
              <a:defRPr/>
            </a:pPr>
            <a:r>
              <a:rPr lang="en-US" altLang="en-US" b="1" dirty="0">
                <a:solidFill>
                  <a:srgbClr val="C00000"/>
                </a:solidFill>
              </a:rPr>
              <a:t>Project goal: </a:t>
            </a:r>
            <a:r>
              <a:rPr lang="sl-SI" dirty="0">
                <a:solidFill>
                  <a:prstClr val="black"/>
                </a:solidFill>
                <a:cs typeface="Arial" charset="0"/>
              </a:rPr>
              <a:t> </a:t>
            </a:r>
            <a:endParaRPr lang="en-US" dirty="0">
              <a:solidFill>
                <a:prstClr val="black"/>
              </a:solidFill>
              <a:cs typeface="Arial" charset="0"/>
            </a:endParaRPr>
          </a:p>
          <a:p>
            <a:pPr marL="413326" lvl="1" indent="0">
              <a:spcBef>
                <a:spcPts val="1100"/>
              </a:spcBef>
              <a:spcAft>
                <a:spcPts val="0"/>
              </a:spcAft>
              <a:buNone/>
              <a:defRPr/>
            </a:pPr>
            <a:r>
              <a:rPr lang="en-US" dirty="0"/>
              <a:t>To c</a:t>
            </a:r>
            <a:r>
              <a:rPr lang="en-GB" dirty="0" err="1"/>
              <a:t>reate</a:t>
            </a:r>
            <a:r>
              <a:rPr lang="en-GB" dirty="0"/>
              <a:t> a bank of reading and listening anchor items for  </a:t>
            </a:r>
            <a:r>
              <a:rPr lang="en-GB" b="1" dirty="0">
                <a:solidFill>
                  <a:srgbClr val="C00000"/>
                </a:solidFill>
              </a:rPr>
              <a:t>Levels 1</a:t>
            </a:r>
            <a:r>
              <a:rPr lang="hr-HR" b="1" dirty="0">
                <a:solidFill>
                  <a:srgbClr val="C00000"/>
                </a:solidFill>
              </a:rPr>
              <a:t>-</a:t>
            </a:r>
            <a:r>
              <a:rPr lang="en-GB" b="1" dirty="0">
                <a:solidFill>
                  <a:srgbClr val="C00000"/>
                </a:solidFill>
              </a:rPr>
              <a:t>3</a:t>
            </a:r>
            <a:endParaRPr lang="hr-HR" b="1" dirty="0">
              <a:solidFill>
                <a:srgbClr val="C00000"/>
              </a:solidFill>
            </a:endParaRPr>
          </a:p>
          <a:p>
            <a:pPr marL="413326" lvl="1" indent="0">
              <a:spcBef>
                <a:spcPts val="1453"/>
              </a:spcBef>
              <a:spcAft>
                <a:spcPts val="0"/>
              </a:spcAft>
              <a:buNone/>
              <a:defRPr/>
            </a:pPr>
            <a:r>
              <a:rPr lang="hr-HR" dirty="0"/>
              <a:t>Total </a:t>
            </a:r>
            <a:r>
              <a:rPr lang="hr-HR" dirty="0" err="1"/>
              <a:t>of</a:t>
            </a:r>
            <a:r>
              <a:rPr lang="hr-HR" dirty="0"/>
              <a:t> </a:t>
            </a:r>
            <a:r>
              <a:rPr lang="hr-HR" dirty="0" err="1"/>
              <a:t>reading</a:t>
            </a:r>
            <a:r>
              <a:rPr lang="hr-HR" dirty="0"/>
              <a:t> </a:t>
            </a:r>
            <a:r>
              <a:rPr lang="hr-HR" dirty="0" err="1"/>
              <a:t>items</a:t>
            </a:r>
            <a:r>
              <a:rPr lang="hr-HR" dirty="0"/>
              <a:t> </a:t>
            </a:r>
            <a:r>
              <a:rPr lang="hr-HR" dirty="0" err="1"/>
              <a:t>designed</a:t>
            </a:r>
            <a:r>
              <a:rPr lang="hr-HR" dirty="0"/>
              <a:t>: 47  (L1-12, L2-17, L3-18 </a:t>
            </a:r>
            <a:r>
              <a:rPr lang="hr-HR" dirty="0" err="1"/>
              <a:t>items</a:t>
            </a:r>
            <a:r>
              <a:rPr lang="hr-HR" dirty="0"/>
              <a:t>)</a:t>
            </a:r>
          </a:p>
          <a:p>
            <a:pPr marL="413326" lvl="1" indent="0">
              <a:spcBef>
                <a:spcPts val="1453"/>
              </a:spcBef>
              <a:spcAft>
                <a:spcPts val="0"/>
              </a:spcAft>
              <a:buFont typeface="Arial" pitchFamily="34" charset="0"/>
              <a:buNone/>
              <a:defRPr/>
            </a:pPr>
            <a:endParaRPr lang="et-EE" b="1" dirty="0">
              <a:solidFill>
                <a:srgbClr val="C00000"/>
              </a:solidFill>
            </a:endParaRPr>
          </a:p>
          <a:p>
            <a:pPr marL="756226" lvl="1" indent="-342900">
              <a:spcBef>
                <a:spcPts val="1453"/>
              </a:spcBef>
              <a:spcAft>
                <a:spcPts val="0"/>
              </a:spcAft>
              <a:buFontTx/>
              <a:buChar char="-"/>
              <a:defRPr/>
            </a:pPr>
            <a:endParaRPr lang="sl-SI" sz="2400" dirty="0">
              <a:solidFill>
                <a:prstClr val="black"/>
              </a:solidFill>
              <a:latin typeface="Arial" charset="0"/>
              <a:cs typeface="Arial" charset="0"/>
            </a:endParaRPr>
          </a:p>
          <a:p>
            <a:pPr marL="413326" lvl="1">
              <a:spcBef>
                <a:spcPts val="0"/>
              </a:spcBef>
              <a:spcAft>
                <a:spcPts val="0"/>
              </a:spcAft>
              <a:buFont typeface="Arial" pitchFamily="34" charset="0"/>
              <a:buNone/>
              <a:defRPr/>
            </a:pPr>
            <a:r>
              <a:rPr lang="en-US" dirty="0">
                <a:solidFill>
                  <a:prstClr val="black"/>
                </a:solidFill>
                <a:latin typeface="Arial" charset="0"/>
                <a:cs typeface="Arial" charset="0"/>
              </a:rPr>
              <a:t>			</a:t>
            </a:r>
          </a:p>
          <a:p>
            <a:pPr marL="413326" lvl="1">
              <a:spcBef>
                <a:spcPts val="0"/>
              </a:spcBef>
              <a:spcAft>
                <a:spcPts val="0"/>
              </a:spcAft>
              <a:buFont typeface="Arial" pitchFamily="34" charset="0"/>
              <a:buNone/>
              <a:defRPr/>
            </a:pPr>
            <a:endParaRPr lang="en-US" dirty="0">
              <a:solidFill>
                <a:prstClr val="black"/>
              </a:solidFill>
              <a:latin typeface="Arial" charset="0"/>
              <a:cs typeface="Arial" charset="0"/>
            </a:endParaRPr>
          </a:p>
          <a:p>
            <a:pPr marL="0" indent="0">
              <a:buFont typeface="Arial" pitchFamily="34" charset="0"/>
              <a:buNone/>
              <a:defRPr/>
            </a:pPr>
            <a:endParaRPr lang="en-US" altLang="en-US" dirty="0"/>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itchFamily="34" charset="0"/>
              <a:buChar char="•"/>
              <a:defRPr sz="3200">
                <a:solidFill>
                  <a:schemeClr val="tx1"/>
                </a:solidFill>
                <a:latin typeface="Calibri" pitchFamily="34" charset="0"/>
              </a:defRPr>
            </a:lvl1pPr>
            <a:lvl2pPr marL="742950" indent="-285750" defTabSz="912813">
              <a:spcBef>
                <a:spcPct val="20000"/>
              </a:spcBef>
              <a:buFont typeface="Arial" pitchFamily="34" charset="0"/>
              <a:buChar char="–"/>
              <a:defRPr sz="2800">
                <a:solidFill>
                  <a:schemeClr val="tx1"/>
                </a:solidFill>
                <a:latin typeface="Calibri" pitchFamily="34" charset="0"/>
              </a:defRPr>
            </a:lvl2pPr>
            <a:lvl3pPr marL="1143000" indent="-228600" defTabSz="912813">
              <a:spcBef>
                <a:spcPct val="20000"/>
              </a:spcBef>
              <a:buFont typeface="Arial" pitchFamily="34" charset="0"/>
              <a:buChar char="•"/>
              <a:defRPr sz="2400">
                <a:solidFill>
                  <a:schemeClr val="tx1"/>
                </a:solidFill>
                <a:latin typeface="Calibri" pitchFamily="34" charset="0"/>
              </a:defRPr>
            </a:lvl3pPr>
            <a:lvl4pPr marL="1600200" indent="-228600" defTabSz="912813">
              <a:spcBef>
                <a:spcPct val="20000"/>
              </a:spcBef>
              <a:buFont typeface="Arial" pitchFamily="34" charset="0"/>
              <a:buChar char="–"/>
              <a:defRPr sz="2000">
                <a:solidFill>
                  <a:schemeClr val="tx1"/>
                </a:solidFill>
                <a:latin typeface="Calibri" pitchFamily="34" charset="0"/>
              </a:defRPr>
            </a:lvl4pPr>
            <a:lvl5pPr marL="2057400" indent="-228600" defTabSz="912813">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4330296-E8FD-45F4-9F8D-8F4DE2D4655E}" type="slidenum">
              <a:rPr lang="en-US" altLang="lt-LT" sz="1200" smtClean="0">
                <a:solidFill>
                  <a:srgbClr val="898989"/>
                </a:solidFill>
                <a:cs typeface="Arial" pitchFamily="34" charset="0"/>
              </a:rPr>
              <a:pPr>
                <a:spcBef>
                  <a:spcPct val="0"/>
                </a:spcBef>
                <a:buFontTx/>
                <a:buNone/>
              </a:pPr>
              <a:t>17</a:t>
            </a:fld>
            <a:endParaRPr lang="en-US" altLang="lt-LT" sz="1200">
              <a:solidFill>
                <a:srgbClr val="898989"/>
              </a:solidFill>
              <a:cs typeface="Arial" pitchFamily="34" charset="0"/>
            </a:endParaRPr>
          </a:p>
        </p:txBody>
      </p:sp>
      <p:pic>
        <p:nvPicPr>
          <p:cNvPr id="5" name="Picture 9" descr="Roma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974" y="2492896"/>
            <a:ext cx="93610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Slove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966" y="2458616"/>
            <a:ext cx="93610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roat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163" y="2492896"/>
            <a:ext cx="93610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Esto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155" y="2492896"/>
            <a:ext cx="93610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Users\Irena\Downloads\flag-latvia_1f1f1-1f1f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0147" y="2475561"/>
            <a:ext cx="946939" cy="95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anada"/>
          <p:cNvPicPr/>
          <p:nvPr/>
        </p:nvPicPr>
        <p:blipFill>
          <a:blip r:embed="rId8">
            <a:extLst>
              <a:ext uri="{28A0092B-C50C-407E-A947-70E740481C1C}">
                <a14:useLocalDpi xmlns:a14="http://schemas.microsoft.com/office/drawing/2010/main" val="0"/>
              </a:ext>
            </a:extLst>
          </a:blip>
          <a:srcRect/>
          <a:stretch>
            <a:fillRect/>
          </a:stretch>
        </p:blipFill>
        <p:spPr bwMode="auto">
          <a:xfrm>
            <a:off x="756171" y="2492896"/>
            <a:ext cx="936104" cy="936104"/>
          </a:xfrm>
          <a:prstGeom prst="rect">
            <a:avLst/>
          </a:prstGeom>
          <a:noFill/>
          <a:ln>
            <a:noFill/>
          </a:ln>
        </p:spPr>
      </p:pic>
      <p:pic>
        <p:nvPicPr>
          <p:cNvPr id="14" name="Picture 13" descr="Slovakia"/>
          <p:cNvPicPr/>
          <p:nvPr/>
        </p:nvPicPr>
        <p:blipFill>
          <a:blip r:embed="rId9">
            <a:extLst>
              <a:ext uri="{28A0092B-C50C-407E-A947-70E740481C1C}">
                <a14:useLocalDpi xmlns:a14="http://schemas.microsoft.com/office/drawing/2010/main" val="0"/>
              </a:ext>
            </a:extLst>
          </a:blip>
          <a:srcRect/>
          <a:stretch>
            <a:fillRect/>
          </a:stretch>
        </p:blipFill>
        <p:spPr bwMode="auto">
          <a:xfrm>
            <a:off x="10333235" y="2458616"/>
            <a:ext cx="936104" cy="936104"/>
          </a:xfrm>
          <a:prstGeom prst="rect">
            <a:avLst/>
          </a:prstGeom>
          <a:noFill/>
          <a:ln>
            <a:noFill/>
          </a:ln>
        </p:spPr>
      </p:pic>
      <p:sp>
        <p:nvSpPr>
          <p:cNvPr id="2" name="TextBox 1">
            <a:extLst>
              <a:ext uri="{FF2B5EF4-FFF2-40B4-BE49-F238E27FC236}">
                <a16:creationId xmlns:a16="http://schemas.microsoft.com/office/drawing/2014/main" xmlns="" id="{0C7E2CFB-6A5A-28A1-7929-079F18C4347F}"/>
              </a:ext>
            </a:extLst>
          </p:cNvPr>
          <p:cNvSpPr txBox="1"/>
          <p:nvPr/>
        </p:nvSpPr>
        <p:spPr>
          <a:xfrm>
            <a:off x="564937" y="3492761"/>
            <a:ext cx="1224136" cy="369332"/>
          </a:xfrm>
          <a:prstGeom prst="rect">
            <a:avLst/>
          </a:prstGeom>
          <a:noFill/>
        </p:spPr>
        <p:txBody>
          <a:bodyPr wrap="square" rtlCol="0">
            <a:spAutoFit/>
          </a:bodyPr>
          <a:lstStyle/>
          <a:p>
            <a:pPr algn="ctr"/>
            <a:r>
              <a:rPr lang="hr-HR" dirty="0"/>
              <a:t>CANADA</a:t>
            </a:r>
            <a:endParaRPr lang="en-US" dirty="0"/>
          </a:p>
        </p:txBody>
      </p:sp>
      <p:sp>
        <p:nvSpPr>
          <p:cNvPr id="3" name="TextBox 2">
            <a:extLst>
              <a:ext uri="{FF2B5EF4-FFF2-40B4-BE49-F238E27FC236}">
                <a16:creationId xmlns:a16="http://schemas.microsoft.com/office/drawing/2014/main" xmlns="" id="{B838BE47-DD95-C3F7-3E86-AD3D876B6E76}"/>
              </a:ext>
            </a:extLst>
          </p:cNvPr>
          <p:cNvSpPr txBox="1"/>
          <p:nvPr/>
        </p:nvSpPr>
        <p:spPr>
          <a:xfrm>
            <a:off x="4752046" y="3492761"/>
            <a:ext cx="1224136" cy="369332"/>
          </a:xfrm>
          <a:prstGeom prst="rect">
            <a:avLst/>
          </a:prstGeom>
          <a:noFill/>
        </p:spPr>
        <p:txBody>
          <a:bodyPr wrap="square" rtlCol="0">
            <a:spAutoFit/>
          </a:bodyPr>
          <a:lstStyle/>
          <a:p>
            <a:pPr algn="ctr"/>
            <a:r>
              <a:rPr lang="hr-HR" dirty="0"/>
              <a:t>LATVIA</a:t>
            </a:r>
            <a:endParaRPr lang="en-US" dirty="0"/>
          </a:p>
        </p:txBody>
      </p:sp>
      <p:sp>
        <p:nvSpPr>
          <p:cNvPr id="4" name="TextBox 3">
            <a:extLst>
              <a:ext uri="{FF2B5EF4-FFF2-40B4-BE49-F238E27FC236}">
                <a16:creationId xmlns:a16="http://schemas.microsoft.com/office/drawing/2014/main" xmlns="" id="{B0036913-9937-013E-D18F-5E59F03495E9}"/>
              </a:ext>
            </a:extLst>
          </p:cNvPr>
          <p:cNvSpPr txBox="1"/>
          <p:nvPr/>
        </p:nvSpPr>
        <p:spPr>
          <a:xfrm>
            <a:off x="3356343" y="3492761"/>
            <a:ext cx="1224136" cy="369332"/>
          </a:xfrm>
          <a:prstGeom prst="rect">
            <a:avLst/>
          </a:prstGeom>
          <a:noFill/>
        </p:spPr>
        <p:txBody>
          <a:bodyPr wrap="square" rtlCol="0">
            <a:spAutoFit/>
          </a:bodyPr>
          <a:lstStyle/>
          <a:p>
            <a:pPr algn="ctr"/>
            <a:r>
              <a:rPr lang="hr-HR" dirty="0"/>
              <a:t>ESTONIA</a:t>
            </a:r>
            <a:endParaRPr lang="en-US" dirty="0"/>
          </a:p>
        </p:txBody>
      </p:sp>
      <p:sp>
        <p:nvSpPr>
          <p:cNvPr id="7" name="TextBox 6">
            <a:extLst>
              <a:ext uri="{FF2B5EF4-FFF2-40B4-BE49-F238E27FC236}">
                <a16:creationId xmlns:a16="http://schemas.microsoft.com/office/drawing/2014/main" xmlns="" id="{DD68B95D-0686-8C67-7E34-CC03282B4F00}"/>
              </a:ext>
            </a:extLst>
          </p:cNvPr>
          <p:cNvSpPr txBox="1"/>
          <p:nvPr/>
        </p:nvSpPr>
        <p:spPr>
          <a:xfrm>
            <a:off x="1960640" y="3492761"/>
            <a:ext cx="1224136" cy="369332"/>
          </a:xfrm>
          <a:prstGeom prst="rect">
            <a:avLst/>
          </a:prstGeom>
          <a:noFill/>
        </p:spPr>
        <p:txBody>
          <a:bodyPr wrap="square" rtlCol="0">
            <a:spAutoFit/>
          </a:bodyPr>
          <a:lstStyle/>
          <a:p>
            <a:pPr algn="ctr"/>
            <a:r>
              <a:rPr lang="hr-HR" dirty="0"/>
              <a:t>CROATIA</a:t>
            </a:r>
            <a:endParaRPr lang="en-US" dirty="0"/>
          </a:p>
        </p:txBody>
      </p:sp>
      <p:sp>
        <p:nvSpPr>
          <p:cNvPr id="8" name="TextBox 7">
            <a:extLst>
              <a:ext uri="{FF2B5EF4-FFF2-40B4-BE49-F238E27FC236}">
                <a16:creationId xmlns:a16="http://schemas.microsoft.com/office/drawing/2014/main" xmlns="" id="{FD5E4B75-5EA4-91A3-1E67-A0F1238B7CC7}"/>
              </a:ext>
            </a:extLst>
          </p:cNvPr>
          <p:cNvSpPr txBox="1"/>
          <p:nvPr/>
        </p:nvSpPr>
        <p:spPr>
          <a:xfrm>
            <a:off x="6147749" y="3492761"/>
            <a:ext cx="1452100" cy="369332"/>
          </a:xfrm>
          <a:prstGeom prst="rect">
            <a:avLst/>
          </a:prstGeom>
          <a:noFill/>
        </p:spPr>
        <p:txBody>
          <a:bodyPr wrap="square" rtlCol="0">
            <a:spAutoFit/>
          </a:bodyPr>
          <a:lstStyle/>
          <a:p>
            <a:pPr algn="ctr"/>
            <a:r>
              <a:rPr lang="hr-HR" dirty="0"/>
              <a:t>ROMANIA</a:t>
            </a:r>
            <a:endParaRPr lang="en-US" dirty="0"/>
          </a:p>
        </p:txBody>
      </p:sp>
      <p:sp>
        <p:nvSpPr>
          <p:cNvPr id="9" name="TextBox 8">
            <a:extLst>
              <a:ext uri="{FF2B5EF4-FFF2-40B4-BE49-F238E27FC236}">
                <a16:creationId xmlns:a16="http://schemas.microsoft.com/office/drawing/2014/main" xmlns="" id="{00E80567-E3A2-7B32-177D-265051DE9EDC}"/>
              </a:ext>
            </a:extLst>
          </p:cNvPr>
          <p:cNvSpPr txBox="1"/>
          <p:nvPr/>
        </p:nvSpPr>
        <p:spPr>
          <a:xfrm>
            <a:off x="9910227" y="3482400"/>
            <a:ext cx="1782119" cy="584775"/>
          </a:xfrm>
          <a:prstGeom prst="rect">
            <a:avLst/>
          </a:prstGeom>
          <a:noFill/>
        </p:spPr>
        <p:txBody>
          <a:bodyPr wrap="square" rtlCol="0">
            <a:spAutoFit/>
          </a:bodyPr>
          <a:lstStyle/>
          <a:p>
            <a:pPr algn="ctr"/>
            <a:r>
              <a:rPr lang="hr-HR" dirty="0"/>
              <a:t>SLOVAKIA</a:t>
            </a:r>
            <a:br>
              <a:rPr lang="hr-HR" dirty="0"/>
            </a:br>
            <a:r>
              <a:rPr lang="hr-HR" sz="1400" dirty="0"/>
              <a:t>2020-2024</a:t>
            </a:r>
            <a:endParaRPr lang="en-US" dirty="0"/>
          </a:p>
        </p:txBody>
      </p:sp>
      <p:sp>
        <p:nvSpPr>
          <p:cNvPr id="15" name="TextBox 14">
            <a:extLst>
              <a:ext uri="{FF2B5EF4-FFF2-40B4-BE49-F238E27FC236}">
                <a16:creationId xmlns:a16="http://schemas.microsoft.com/office/drawing/2014/main" xmlns="" id="{CBB326C1-A53F-0903-9264-FD2471E39DAA}"/>
              </a:ext>
            </a:extLst>
          </p:cNvPr>
          <p:cNvSpPr txBox="1"/>
          <p:nvPr/>
        </p:nvSpPr>
        <p:spPr>
          <a:xfrm>
            <a:off x="7771417" y="3492761"/>
            <a:ext cx="1344442" cy="369332"/>
          </a:xfrm>
          <a:prstGeom prst="rect">
            <a:avLst/>
          </a:prstGeom>
          <a:noFill/>
        </p:spPr>
        <p:txBody>
          <a:bodyPr wrap="square" rtlCol="0">
            <a:spAutoFit/>
          </a:bodyPr>
          <a:lstStyle/>
          <a:p>
            <a:pPr algn="ctr"/>
            <a:r>
              <a:rPr lang="hr-HR" dirty="0"/>
              <a:t>SLOVENIA</a:t>
            </a:r>
            <a:endParaRPr lang="en-US" dirty="0"/>
          </a:p>
        </p:txBody>
      </p:sp>
    </p:spTree>
    <p:extLst>
      <p:ext uri="{BB962C8B-B14F-4D97-AF65-F5344CB8AC3E}">
        <p14:creationId xmlns:p14="http://schemas.microsoft.com/office/powerpoint/2010/main" val="2055603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58140-9A6A-4327-9D7A-FF80FEE0898F}"/>
              </a:ext>
            </a:extLst>
          </p:cNvPr>
          <p:cNvSpPr>
            <a:spLocks noGrp="1"/>
          </p:cNvSpPr>
          <p:nvPr>
            <p:ph type="title"/>
          </p:nvPr>
        </p:nvSpPr>
        <p:spPr/>
        <p:txBody>
          <a:bodyPr/>
          <a:lstStyle/>
          <a:p>
            <a:r>
              <a:rPr lang="en-US" altLang="en-US" sz="4400" b="1" dirty="0">
                <a:solidFill>
                  <a:srgbClr val="C00000"/>
                </a:solidFill>
                <a:latin typeface="Arial Black" pitchFamily="34" charset="0"/>
              </a:rPr>
              <a:t>Shared Item Bank Project</a:t>
            </a:r>
            <a:endParaRPr lang="en-US" dirty="0"/>
          </a:p>
        </p:txBody>
      </p:sp>
      <p:sp>
        <p:nvSpPr>
          <p:cNvPr id="4" name="Slide Number Placeholder 3">
            <a:extLst>
              <a:ext uri="{FF2B5EF4-FFF2-40B4-BE49-F238E27FC236}">
                <a16:creationId xmlns:a16="http://schemas.microsoft.com/office/drawing/2014/main" xmlns="" id="{E7C65C93-3E0C-3F89-8AD5-C90159046493}"/>
              </a:ext>
            </a:extLst>
          </p:cNvPr>
          <p:cNvSpPr>
            <a:spLocks noGrp="1"/>
          </p:cNvSpPr>
          <p:nvPr>
            <p:ph type="sldNum" sz="quarter" idx="12"/>
          </p:nvPr>
        </p:nvSpPr>
        <p:spPr/>
        <p:txBody>
          <a:bodyPr/>
          <a:lstStyle/>
          <a:p>
            <a:pPr>
              <a:defRPr/>
            </a:pPr>
            <a:fld id="{0F9C4511-5B77-41EF-BCA7-50D30AD0C578}" type="slidenum">
              <a:rPr lang="en-US" altLang="lt-LT" smtClean="0"/>
              <a:pPr>
                <a:defRPr/>
              </a:pPr>
              <a:t>18</a:t>
            </a:fld>
            <a:endParaRPr lang="en-US" altLang="lt-LT" dirty="0"/>
          </a:p>
        </p:txBody>
      </p:sp>
      <p:sp>
        <p:nvSpPr>
          <p:cNvPr id="8" name="TextBox 7">
            <a:extLst>
              <a:ext uri="{FF2B5EF4-FFF2-40B4-BE49-F238E27FC236}">
                <a16:creationId xmlns:a16="http://schemas.microsoft.com/office/drawing/2014/main" xmlns="" id="{74CA7C58-4CE3-91D6-A730-7F1BCFD554EB}"/>
              </a:ext>
            </a:extLst>
          </p:cNvPr>
          <p:cNvSpPr txBox="1"/>
          <p:nvPr/>
        </p:nvSpPr>
        <p:spPr>
          <a:xfrm>
            <a:off x="1050069" y="1621556"/>
            <a:ext cx="2502198" cy="369332"/>
          </a:xfrm>
          <a:prstGeom prst="rect">
            <a:avLst/>
          </a:prstGeom>
          <a:noFill/>
        </p:spPr>
        <p:txBody>
          <a:bodyPr wrap="square" rtlCol="0">
            <a:spAutoFit/>
          </a:bodyPr>
          <a:lstStyle/>
          <a:p>
            <a:r>
              <a:rPr lang="hr-HR" dirty="0">
                <a:latin typeface="Arial Black" panose="020B0A04020102020204" pitchFamily="34" charset="0"/>
              </a:rPr>
              <a:t>READING ITEMS</a:t>
            </a:r>
            <a:endParaRPr lang="en-US" dirty="0">
              <a:latin typeface="Arial Black" panose="020B0A04020102020204" pitchFamily="34" charset="0"/>
            </a:endParaRPr>
          </a:p>
        </p:txBody>
      </p:sp>
      <p:sp>
        <p:nvSpPr>
          <p:cNvPr id="10" name="TextBox 9">
            <a:extLst>
              <a:ext uri="{FF2B5EF4-FFF2-40B4-BE49-F238E27FC236}">
                <a16:creationId xmlns:a16="http://schemas.microsoft.com/office/drawing/2014/main" xmlns="" id="{312748DB-4F84-474D-2ED8-E90A97C0B9B5}"/>
              </a:ext>
            </a:extLst>
          </p:cNvPr>
          <p:cNvSpPr txBox="1"/>
          <p:nvPr/>
        </p:nvSpPr>
        <p:spPr>
          <a:xfrm>
            <a:off x="5041997" y="4118057"/>
            <a:ext cx="2647876" cy="2308324"/>
          </a:xfrm>
          <a:prstGeom prst="rect">
            <a:avLst/>
          </a:prstGeom>
          <a:noFill/>
        </p:spPr>
        <p:txBody>
          <a:bodyPr wrap="square">
            <a:spAutoFit/>
          </a:bodyPr>
          <a:lstStyle/>
          <a:p>
            <a:r>
              <a:rPr lang="hr-HR" b="1" dirty="0"/>
              <a:t>14 ANCHOR ITEMS</a:t>
            </a:r>
            <a:r>
              <a:rPr lang="hr-HR" dirty="0"/>
              <a:t>:</a:t>
            </a:r>
          </a:p>
          <a:p>
            <a:endParaRPr lang="hr-HR" dirty="0"/>
          </a:p>
          <a:p>
            <a:r>
              <a:rPr lang="hr-HR" dirty="0"/>
              <a:t>(L1-4, L2-3, L3-7) </a:t>
            </a:r>
          </a:p>
          <a:p>
            <a:endParaRPr lang="hr-HR" dirty="0"/>
          </a:p>
          <a:p>
            <a:r>
              <a:rPr lang="hr-HR" b="1" dirty="0"/>
              <a:t>6</a:t>
            </a:r>
            <a:r>
              <a:rPr lang="hr-HR" dirty="0"/>
              <a:t> </a:t>
            </a:r>
            <a:r>
              <a:rPr lang="hr-HR" b="1" dirty="0"/>
              <a:t>SAMPLE</a:t>
            </a:r>
            <a:r>
              <a:rPr lang="hr-HR" dirty="0"/>
              <a:t> </a:t>
            </a:r>
            <a:r>
              <a:rPr lang="hr-HR" b="1" dirty="0"/>
              <a:t>READING ITEMS</a:t>
            </a:r>
          </a:p>
          <a:p>
            <a:endParaRPr lang="hr-HR" b="1" dirty="0"/>
          </a:p>
          <a:p>
            <a:r>
              <a:rPr lang="hr-HR" dirty="0"/>
              <a:t>(NATO BILC </a:t>
            </a:r>
            <a:r>
              <a:rPr lang="hr-HR" dirty="0" err="1"/>
              <a:t>website</a:t>
            </a:r>
            <a:r>
              <a:rPr lang="hr-HR" dirty="0"/>
              <a:t>)</a:t>
            </a:r>
          </a:p>
        </p:txBody>
      </p:sp>
      <p:sp>
        <p:nvSpPr>
          <p:cNvPr id="11" name="Arrow: Right 10">
            <a:extLst>
              <a:ext uri="{FF2B5EF4-FFF2-40B4-BE49-F238E27FC236}">
                <a16:creationId xmlns:a16="http://schemas.microsoft.com/office/drawing/2014/main" xmlns="" id="{B1E68555-633D-6F7F-9A89-B24CE06784B1}"/>
              </a:ext>
            </a:extLst>
          </p:cNvPr>
          <p:cNvSpPr/>
          <p:nvPr/>
        </p:nvSpPr>
        <p:spPr>
          <a:xfrm>
            <a:off x="4727256" y="2930141"/>
            <a:ext cx="3157707" cy="648072"/>
          </a:xfrm>
          <a:prstGeom prst="rightArrow">
            <a:avLst/>
          </a:prstGeom>
          <a:solidFill>
            <a:srgbClr val="3290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ACB3E28-A132-64FF-2000-271DF9F299F7}"/>
              </a:ext>
            </a:extLst>
          </p:cNvPr>
          <p:cNvSpPr txBox="1"/>
          <p:nvPr/>
        </p:nvSpPr>
        <p:spPr>
          <a:xfrm>
            <a:off x="4727256" y="2420888"/>
            <a:ext cx="2952328" cy="369332"/>
          </a:xfrm>
          <a:prstGeom prst="rect">
            <a:avLst/>
          </a:prstGeom>
          <a:noFill/>
        </p:spPr>
        <p:txBody>
          <a:bodyPr wrap="square" rtlCol="0">
            <a:spAutoFit/>
          </a:bodyPr>
          <a:lstStyle/>
          <a:p>
            <a:r>
              <a:rPr lang="hr-HR" dirty="0"/>
              <a:t>SHARING WITH NATIONS</a:t>
            </a:r>
            <a:endParaRPr lang="en-US" dirty="0"/>
          </a:p>
        </p:txBody>
      </p:sp>
      <p:sp>
        <p:nvSpPr>
          <p:cNvPr id="13" name="TextBox 12">
            <a:extLst>
              <a:ext uri="{FF2B5EF4-FFF2-40B4-BE49-F238E27FC236}">
                <a16:creationId xmlns:a16="http://schemas.microsoft.com/office/drawing/2014/main" xmlns="" id="{3AF016FA-132E-CDDA-E9E9-CB6B7B5532E4}"/>
              </a:ext>
            </a:extLst>
          </p:cNvPr>
          <p:cNvSpPr txBox="1"/>
          <p:nvPr/>
        </p:nvSpPr>
        <p:spPr>
          <a:xfrm>
            <a:off x="8665109" y="2420888"/>
            <a:ext cx="3672408" cy="2031325"/>
          </a:xfrm>
          <a:prstGeom prst="rect">
            <a:avLst/>
          </a:prstGeom>
          <a:noFill/>
        </p:spPr>
        <p:txBody>
          <a:bodyPr wrap="square" rtlCol="0">
            <a:spAutoFit/>
          </a:bodyPr>
          <a:lstStyle/>
          <a:p>
            <a:r>
              <a:rPr lang="hr-HR" dirty="0"/>
              <a:t>PREREQUISITES FOR SHARING:</a:t>
            </a:r>
          </a:p>
          <a:p>
            <a:endParaRPr lang="hr-HR" dirty="0"/>
          </a:p>
          <a:p>
            <a:pPr marL="285750" indent="-285750">
              <a:buFont typeface="Wingdings" panose="05000000000000000000" pitchFamily="2" charset="2"/>
              <a:buChar char="ü"/>
            </a:pPr>
            <a:r>
              <a:rPr lang="hr-HR" dirty="0"/>
              <a:t>ESTABLISHED TESTING TEAM </a:t>
            </a:r>
          </a:p>
          <a:p>
            <a:pPr marL="285750" indent="-285750">
              <a:buFont typeface="Wingdings" panose="05000000000000000000" pitchFamily="2" charset="2"/>
              <a:buChar char="ü"/>
            </a:pPr>
            <a:r>
              <a:rPr lang="hr-HR" dirty="0"/>
              <a:t>LIVE READING TEST</a:t>
            </a:r>
          </a:p>
          <a:p>
            <a:endParaRPr lang="en-US" dirty="0"/>
          </a:p>
        </p:txBody>
      </p:sp>
      <p:sp>
        <p:nvSpPr>
          <p:cNvPr id="3" name="TextBox 2"/>
          <p:cNvSpPr txBox="1"/>
          <p:nvPr/>
        </p:nvSpPr>
        <p:spPr>
          <a:xfrm>
            <a:off x="324123" y="2708920"/>
            <a:ext cx="4176464" cy="2308324"/>
          </a:xfrm>
          <a:prstGeom prst="rect">
            <a:avLst/>
          </a:prstGeom>
          <a:noFill/>
        </p:spPr>
        <p:txBody>
          <a:bodyPr wrap="square" rtlCol="0">
            <a:spAutoFit/>
          </a:bodyPr>
          <a:lstStyle/>
          <a:p>
            <a:pPr marL="285750" indent="-285750">
              <a:lnSpc>
                <a:spcPct val="200000"/>
              </a:lnSpc>
              <a:buFont typeface="Arial" pitchFamily="34" charset="0"/>
              <a:buChar char="•"/>
            </a:pPr>
            <a:r>
              <a:rPr lang="hr-HR" dirty="0"/>
              <a:t>PRETESTING IN 2023</a:t>
            </a:r>
          </a:p>
          <a:p>
            <a:pPr marL="285750" indent="-285750">
              <a:lnSpc>
                <a:spcPct val="200000"/>
              </a:lnSpc>
              <a:buFont typeface="Arial" pitchFamily="34" charset="0"/>
              <a:buChar char="•"/>
            </a:pPr>
            <a:r>
              <a:rPr lang="hr-HR" dirty="0"/>
              <a:t>16 COUNTRIES</a:t>
            </a:r>
          </a:p>
          <a:p>
            <a:pPr marL="285750" indent="-285750">
              <a:lnSpc>
                <a:spcPct val="200000"/>
              </a:lnSpc>
              <a:buFont typeface="Arial" pitchFamily="34" charset="0"/>
              <a:buChar char="•"/>
            </a:pPr>
            <a:r>
              <a:rPr lang="hr-HR" dirty="0"/>
              <a:t>1,000 CANDIDATES</a:t>
            </a:r>
          </a:p>
          <a:p>
            <a:pPr marL="285750" indent="-285750">
              <a:lnSpc>
                <a:spcPct val="200000"/>
              </a:lnSpc>
              <a:buFont typeface="Arial" pitchFamily="34" charset="0"/>
              <a:buChar char="•"/>
            </a:pPr>
            <a:r>
              <a:rPr lang="hr-HR" dirty="0"/>
              <a:t>STATISTICAL ANALYSIS: CTT, IRT</a:t>
            </a:r>
          </a:p>
        </p:txBody>
      </p:sp>
      <p:sp>
        <p:nvSpPr>
          <p:cNvPr id="6" name="TextBox 5">
            <a:extLst>
              <a:ext uri="{FF2B5EF4-FFF2-40B4-BE49-F238E27FC236}">
                <a16:creationId xmlns:a16="http://schemas.microsoft.com/office/drawing/2014/main" xmlns="" id="{5FD072D1-D0F5-90C1-B706-B5A758A6CD1D}"/>
              </a:ext>
            </a:extLst>
          </p:cNvPr>
          <p:cNvSpPr txBox="1"/>
          <p:nvPr/>
        </p:nvSpPr>
        <p:spPr>
          <a:xfrm>
            <a:off x="8856020" y="5017244"/>
            <a:ext cx="3290585" cy="723275"/>
          </a:xfrm>
          <a:prstGeom prst="rect">
            <a:avLst/>
          </a:prstGeom>
          <a:noFill/>
        </p:spPr>
        <p:txBody>
          <a:bodyPr wrap="square">
            <a:spAutoFit/>
          </a:bodyPr>
          <a:lstStyle/>
          <a:p>
            <a:pPr>
              <a:spcAft>
                <a:spcPts val="600"/>
              </a:spcAft>
            </a:pPr>
            <a:r>
              <a:rPr lang="hr-HR" b="1" dirty="0">
                <a:solidFill>
                  <a:srgbClr val="C00000"/>
                </a:solidFill>
              </a:rPr>
              <a:t>E-mail </a:t>
            </a:r>
            <a:r>
              <a:rPr lang="hr-HR" b="1" dirty="0" err="1">
                <a:solidFill>
                  <a:srgbClr val="C00000"/>
                </a:solidFill>
              </a:rPr>
              <a:t>address</a:t>
            </a:r>
            <a:r>
              <a:rPr lang="hr-HR" b="1" dirty="0">
                <a:solidFill>
                  <a:srgbClr val="C00000"/>
                </a:solidFill>
              </a:rPr>
              <a:t>:</a:t>
            </a:r>
          </a:p>
          <a:p>
            <a:pPr>
              <a:spcAft>
                <a:spcPts val="600"/>
              </a:spcAft>
            </a:pPr>
            <a:r>
              <a:rPr lang="en-US" b="1" dirty="0">
                <a:solidFill>
                  <a:srgbClr val="C00000"/>
                </a:solidFill>
              </a:rPr>
              <a:t>SIBanchoritems@gmail.com</a:t>
            </a:r>
          </a:p>
        </p:txBody>
      </p:sp>
    </p:spTree>
    <p:extLst>
      <p:ext uri="{BB962C8B-B14F-4D97-AF65-F5344CB8AC3E}">
        <p14:creationId xmlns:p14="http://schemas.microsoft.com/office/powerpoint/2010/main" val="34966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9785B-7726-A0AF-9C10-8C398D1D7F6B}"/>
              </a:ext>
            </a:extLst>
          </p:cNvPr>
          <p:cNvSpPr>
            <a:spLocks noGrp="1"/>
          </p:cNvSpPr>
          <p:nvPr>
            <p:ph type="title"/>
          </p:nvPr>
        </p:nvSpPr>
        <p:spPr/>
        <p:txBody>
          <a:bodyPr/>
          <a:lstStyle/>
          <a:p>
            <a:r>
              <a:rPr lang="en-US" altLang="en-US" sz="4400" b="1" dirty="0">
                <a:solidFill>
                  <a:srgbClr val="C00000"/>
                </a:solidFill>
                <a:latin typeface="Arial Black" pitchFamily="34" charset="0"/>
              </a:rPr>
              <a:t>Shared Item Bank Project</a:t>
            </a:r>
            <a:endParaRPr lang="en-US" dirty="0"/>
          </a:p>
        </p:txBody>
      </p:sp>
      <p:sp>
        <p:nvSpPr>
          <p:cNvPr id="3" name="Content Placeholder 2">
            <a:extLst>
              <a:ext uri="{FF2B5EF4-FFF2-40B4-BE49-F238E27FC236}">
                <a16:creationId xmlns:a16="http://schemas.microsoft.com/office/drawing/2014/main" xmlns="" id="{F6DE1C3D-8859-F4D3-B095-A858A38EE1A7}"/>
              </a:ext>
            </a:extLst>
          </p:cNvPr>
          <p:cNvSpPr>
            <a:spLocks noGrp="1"/>
          </p:cNvSpPr>
          <p:nvPr>
            <p:ph idx="1"/>
          </p:nvPr>
        </p:nvSpPr>
        <p:spPr/>
        <p:txBody>
          <a:bodyPr/>
          <a:lstStyle/>
          <a:p>
            <a:pPr marL="0" indent="0">
              <a:buNone/>
            </a:pPr>
            <a:r>
              <a:rPr lang="hr-HR" b="1" dirty="0">
                <a:latin typeface="+mj-lt"/>
                <a:cs typeface="Arial" pitchFamily="34" charset="0"/>
              </a:rPr>
              <a:t>LISTENING ITEMS</a:t>
            </a:r>
          </a:p>
          <a:p>
            <a:pPr marL="0" indent="0">
              <a:buNone/>
            </a:pPr>
            <a:endParaRPr lang="hr-HR" b="1" dirty="0">
              <a:latin typeface="+mj-lt"/>
              <a:cs typeface="Arial" pitchFamily="34" charset="0"/>
            </a:endParaRPr>
          </a:p>
          <a:p>
            <a:r>
              <a:rPr lang="hr-HR" sz="2800" dirty="0">
                <a:latin typeface="+mj-lt"/>
                <a:cs typeface="Arial" pitchFamily="34" charset="0"/>
              </a:rPr>
              <a:t>Development </a:t>
            </a:r>
            <a:r>
              <a:rPr lang="hr-HR" sz="2800" dirty="0" err="1">
                <a:latin typeface="+mj-lt"/>
                <a:cs typeface="Arial" pitchFamily="34" charset="0"/>
              </a:rPr>
              <a:t>and</a:t>
            </a:r>
            <a:r>
              <a:rPr lang="hr-HR" sz="2800" dirty="0">
                <a:latin typeface="+mj-lt"/>
                <a:cs typeface="Arial" pitchFamily="34" charset="0"/>
              </a:rPr>
              <a:t> </a:t>
            </a:r>
            <a:r>
              <a:rPr lang="hr-HR" sz="2800" dirty="0" err="1">
                <a:latin typeface="+mj-lt"/>
                <a:cs typeface="Arial" pitchFamily="34" charset="0"/>
              </a:rPr>
              <a:t>moderation</a:t>
            </a:r>
            <a:r>
              <a:rPr lang="hr-HR" sz="2800" dirty="0">
                <a:latin typeface="+mj-lt"/>
                <a:cs typeface="Arial" pitchFamily="34" charset="0"/>
              </a:rPr>
              <a:t> </a:t>
            </a:r>
            <a:r>
              <a:rPr lang="hr-HR" sz="2800" dirty="0" err="1">
                <a:latin typeface="+mj-lt"/>
                <a:cs typeface="Arial" pitchFamily="34" charset="0"/>
              </a:rPr>
              <a:t>of</a:t>
            </a:r>
            <a:r>
              <a:rPr lang="hr-HR" sz="2800" dirty="0">
                <a:latin typeface="+mj-lt"/>
                <a:cs typeface="Arial" pitchFamily="34" charset="0"/>
              </a:rPr>
              <a:t> </a:t>
            </a:r>
            <a:r>
              <a:rPr lang="hr-HR" sz="2800" dirty="0" err="1">
                <a:latin typeface="+mj-lt"/>
                <a:cs typeface="Arial" pitchFamily="34" charset="0"/>
              </a:rPr>
              <a:t>listening</a:t>
            </a:r>
            <a:r>
              <a:rPr lang="hr-HR" sz="2800" dirty="0">
                <a:latin typeface="+mj-lt"/>
                <a:cs typeface="Arial" pitchFamily="34" charset="0"/>
              </a:rPr>
              <a:t> </a:t>
            </a:r>
            <a:r>
              <a:rPr lang="hr-HR" sz="2800" dirty="0" err="1">
                <a:latin typeface="+mj-lt"/>
                <a:cs typeface="Arial" pitchFamily="34" charset="0"/>
              </a:rPr>
              <a:t>items</a:t>
            </a:r>
            <a:r>
              <a:rPr lang="hr-HR" sz="2800" dirty="0">
                <a:latin typeface="+mj-lt"/>
                <a:cs typeface="Arial" pitchFamily="34" charset="0"/>
              </a:rPr>
              <a:t> – </a:t>
            </a:r>
            <a:r>
              <a:rPr lang="hr-HR" sz="2800" dirty="0" err="1">
                <a:latin typeface="+mj-lt"/>
                <a:cs typeface="Arial" pitchFamily="34" charset="0"/>
              </a:rPr>
              <a:t>ongoing</a:t>
            </a:r>
            <a:r>
              <a:rPr lang="hr-HR" sz="2800" dirty="0">
                <a:latin typeface="+mj-lt"/>
                <a:cs typeface="Arial" pitchFamily="34" charset="0"/>
              </a:rPr>
              <a:t> </a:t>
            </a:r>
            <a:r>
              <a:rPr lang="hr-HR" sz="2800" dirty="0" err="1">
                <a:latin typeface="+mj-lt"/>
                <a:cs typeface="Arial" pitchFamily="34" charset="0"/>
              </a:rPr>
              <a:t>process</a:t>
            </a:r>
            <a:endParaRPr lang="hr-HR" sz="2800" dirty="0">
              <a:latin typeface="+mj-lt"/>
              <a:cs typeface="Arial" pitchFamily="34" charset="0"/>
            </a:endParaRPr>
          </a:p>
          <a:p>
            <a:r>
              <a:rPr lang="hr-HR" sz="2800" dirty="0" err="1">
                <a:latin typeface="+mj-lt"/>
                <a:cs typeface="Arial" pitchFamily="34" charset="0"/>
              </a:rPr>
              <a:t>Inviting</a:t>
            </a:r>
            <a:r>
              <a:rPr lang="hr-HR" sz="2800" dirty="0">
                <a:latin typeface="+mj-lt"/>
                <a:cs typeface="Arial" pitchFamily="34" charset="0"/>
              </a:rPr>
              <a:t> </a:t>
            </a:r>
            <a:r>
              <a:rPr lang="hr-HR" sz="2800" dirty="0" err="1">
                <a:latin typeface="+mj-lt"/>
                <a:cs typeface="Arial" pitchFamily="34" charset="0"/>
              </a:rPr>
              <a:t>nations</a:t>
            </a:r>
            <a:r>
              <a:rPr lang="hr-HR" sz="2800" dirty="0">
                <a:latin typeface="+mj-lt"/>
                <a:cs typeface="Arial" pitchFamily="34" charset="0"/>
              </a:rPr>
              <a:t> to </a:t>
            </a:r>
            <a:r>
              <a:rPr lang="hr-HR" sz="2800" dirty="0" err="1">
                <a:latin typeface="+mj-lt"/>
                <a:cs typeface="Arial" pitchFamily="34" charset="0"/>
              </a:rPr>
              <a:t>join</a:t>
            </a:r>
            <a:r>
              <a:rPr lang="hr-HR" sz="2800" dirty="0">
                <a:latin typeface="+mj-lt"/>
                <a:cs typeface="Arial" pitchFamily="34" charset="0"/>
              </a:rPr>
              <a:t> pre-</a:t>
            </a:r>
            <a:r>
              <a:rPr lang="hr-HR" sz="2800" dirty="0" err="1">
                <a:latin typeface="+mj-lt"/>
                <a:cs typeface="Arial" pitchFamily="34" charset="0"/>
              </a:rPr>
              <a:t>testing</a:t>
            </a:r>
            <a:r>
              <a:rPr lang="hr-HR" sz="2800" dirty="0">
                <a:latin typeface="+mj-lt"/>
                <a:cs typeface="Arial" pitchFamily="34" charset="0"/>
              </a:rPr>
              <a:t> </a:t>
            </a:r>
            <a:r>
              <a:rPr lang="hr-HR" sz="2800" dirty="0" err="1">
                <a:latin typeface="+mj-lt"/>
                <a:cs typeface="Arial" pitchFamily="34" charset="0"/>
              </a:rPr>
              <a:t>efforts</a:t>
            </a:r>
            <a:r>
              <a:rPr lang="hr-HR" sz="2800" dirty="0">
                <a:latin typeface="+mj-lt"/>
                <a:cs typeface="Arial" pitchFamily="34" charset="0"/>
              </a:rPr>
              <a:t> </a:t>
            </a:r>
            <a:r>
              <a:rPr lang="hr-HR" sz="2800" dirty="0" err="1">
                <a:latin typeface="+mj-lt"/>
                <a:cs typeface="Arial" pitchFamily="34" charset="0"/>
              </a:rPr>
              <a:t>in</a:t>
            </a:r>
            <a:r>
              <a:rPr lang="hr-HR" sz="2800" dirty="0">
                <a:latin typeface="+mj-lt"/>
                <a:cs typeface="Arial" pitchFamily="34" charset="0"/>
              </a:rPr>
              <a:t> 2025</a:t>
            </a:r>
          </a:p>
          <a:p>
            <a:r>
              <a:rPr lang="hr-HR" sz="2800" dirty="0">
                <a:latin typeface="+mj-lt"/>
                <a:cs typeface="Arial" pitchFamily="34" charset="0"/>
              </a:rPr>
              <a:t>Future </a:t>
            </a:r>
            <a:r>
              <a:rPr lang="hr-HR" sz="2800" dirty="0" err="1">
                <a:latin typeface="+mj-lt"/>
                <a:cs typeface="Arial" pitchFamily="34" charset="0"/>
              </a:rPr>
              <a:t>of</a:t>
            </a:r>
            <a:r>
              <a:rPr lang="hr-HR" sz="2800" dirty="0">
                <a:latin typeface="+mj-lt"/>
                <a:cs typeface="Arial" pitchFamily="34" charset="0"/>
              </a:rPr>
              <a:t> </a:t>
            </a:r>
            <a:r>
              <a:rPr lang="hr-HR" sz="2800" dirty="0" err="1">
                <a:latin typeface="+mj-lt"/>
                <a:cs typeface="Arial" pitchFamily="34" charset="0"/>
              </a:rPr>
              <a:t>the</a:t>
            </a:r>
            <a:r>
              <a:rPr lang="hr-HR" sz="2800" dirty="0">
                <a:latin typeface="+mj-lt"/>
                <a:cs typeface="Arial" pitchFamily="34" charset="0"/>
              </a:rPr>
              <a:t> SIB Project: </a:t>
            </a:r>
            <a:r>
              <a:rPr lang="hr-HR" sz="2800" dirty="0" err="1">
                <a:latin typeface="+mj-lt"/>
                <a:cs typeface="Arial" pitchFamily="34" charset="0"/>
              </a:rPr>
              <a:t>launching</a:t>
            </a:r>
            <a:r>
              <a:rPr lang="hr-HR" sz="2800" dirty="0">
                <a:latin typeface="+mj-lt"/>
                <a:cs typeface="Arial" pitchFamily="34" charset="0"/>
              </a:rPr>
              <a:t> a </a:t>
            </a:r>
            <a:r>
              <a:rPr lang="hr-HR" sz="2800" dirty="0" err="1">
                <a:latin typeface="+mj-lt"/>
                <a:cs typeface="Arial" pitchFamily="34" charset="0"/>
              </a:rPr>
              <a:t>new</a:t>
            </a:r>
            <a:r>
              <a:rPr lang="hr-HR" sz="2800" dirty="0">
                <a:latin typeface="+mj-lt"/>
                <a:cs typeface="Arial" pitchFamily="34" charset="0"/>
              </a:rPr>
              <a:t> </a:t>
            </a:r>
            <a:r>
              <a:rPr lang="hr-HR" sz="2800" dirty="0" err="1">
                <a:latin typeface="+mj-lt"/>
                <a:cs typeface="Arial" pitchFamily="34" charset="0"/>
              </a:rPr>
              <a:t>cycle</a:t>
            </a:r>
            <a:r>
              <a:rPr lang="hr-HR" sz="2800" dirty="0">
                <a:latin typeface="+mj-lt"/>
                <a:cs typeface="Arial" pitchFamily="34" charset="0"/>
              </a:rPr>
              <a:t> </a:t>
            </a:r>
            <a:r>
              <a:rPr lang="hr-HR" sz="2800" dirty="0" err="1">
                <a:latin typeface="+mj-lt"/>
                <a:cs typeface="Arial" pitchFamily="34" charset="0"/>
              </a:rPr>
              <a:t>with</a:t>
            </a:r>
            <a:r>
              <a:rPr lang="hr-HR" sz="2800" dirty="0">
                <a:latin typeface="+mj-lt"/>
                <a:cs typeface="Arial" pitchFamily="34" charset="0"/>
              </a:rPr>
              <a:t> </a:t>
            </a:r>
            <a:r>
              <a:rPr lang="hr-HR" sz="2800" dirty="0" err="1">
                <a:latin typeface="+mj-lt"/>
                <a:cs typeface="Arial" pitchFamily="34" charset="0"/>
              </a:rPr>
              <a:t>an</a:t>
            </a:r>
            <a:r>
              <a:rPr lang="hr-HR" sz="2800" dirty="0">
                <a:latin typeface="+mj-lt"/>
                <a:cs typeface="Arial" pitchFamily="34" charset="0"/>
              </a:rPr>
              <a:t> </a:t>
            </a:r>
            <a:r>
              <a:rPr lang="hr-HR" sz="2800" dirty="0" err="1">
                <a:latin typeface="+mj-lt"/>
                <a:cs typeface="Arial" pitchFamily="34" charset="0"/>
              </a:rPr>
              <a:t>expanded</a:t>
            </a:r>
            <a:r>
              <a:rPr lang="hr-HR" sz="2800" dirty="0">
                <a:latin typeface="+mj-lt"/>
                <a:cs typeface="Arial" pitchFamily="34" charset="0"/>
              </a:rPr>
              <a:t> </a:t>
            </a:r>
            <a:r>
              <a:rPr lang="hr-HR" sz="2800" dirty="0" err="1">
                <a:latin typeface="+mj-lt"/>
                <a:cs typeface="Arial" pitchFamily="34" charset="0"/>
              </a:rPr>
              <a:t>Working</a:t>
            </a:r>
            <a:r>
              <a:rPr lang="hr-HR" sz="2800" dirty="0">
                <a:latin typeface="+mj-lt"/>
                <a:cs typeface="Arial" pitchFamily="34" charset="0"/>
              </a:rPr>
              <a:t> Group </a:t>
            </a:r>
          </a:p>
        </p:txBody>
      </p:sp>
      <p:sp>
        <p:nvSpPr>
          <p:cNvPr id="4" name="Slide Number Placeholder 3">
            <a:extLst>
              <a:ext uri="{FF2B5EF4-FFF2-40B4-BE49-F238E27FC236}">
                <a16:creationId xmlns:a16="http://schemas.microsoft.com/office/drawing/2014/main" xmlns="" id="{FE558139-CAD7-93A8-4C77-76DE469DFC84}"/>
              </a:ext>
            </a:extLst>
          </p:cNvPr>
          <p:cNvSpPr>
            <a:spLocks noGrp="1"/>
          </p:cNvSpPr>
          <p:nvPr>
            <p:ph type="sldNum" sz="quarter" idx="12"/>
          </p:nvPr>
        </p:nvSpPr>
        <p:spPr/>
        <p:txBody>
          <a:bodyPr/>
          <a:lstStyle/>
          <a:p>
            <a:pPr>
              <a:defRPr/>
            </a:pPr>
            <a:fld id="{0F9C4511-5B77-41EF-BCA7-50D30AD0C578}" type="slidenum">
              <a:rPr lang="en-US" altLang="lt-LT" smtClean="0"/>
              <a:pPr>
                <a:defRPr/>
              </a:pPr>
              <a:t>19</a:t>
            </a:fld>
            <a:endParaRPr lang="en-US" altLang="lt-LT"/>
          </a:p>
        </p:txBody>
      </p:sp>
    </p:spTree>
    <p:extLst>
      <p:ext uri="{BB962C8B-B14F-4D97-AF65-F5344CB8AC3E}">
        <p14:creationId xmlns:p14="http://schemas.microsoft.com/office/powerpoint/2010/main" val="110990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52115" y="1412776"/>
            <a:ext cx="11907837" cy="5076825"/>
          </a:xfrm>
        </p:spPr>
        <p:txBody>
          <a:bodyPr/>
          <a:lstStyle/>
          <a:p>
            <a:pPr marL="609600" indent="-609600" algn="just">
              <a:lnSpc>
                <a:spcPct val="90000"/>
              </a:lnSpc>
              <a:buFont typeface="Arial" charset="0"/>
              <a:buChar char="•"/>
              <a:defRPr/>
            </a:pPr>
            <a:r>
              <a:rPr lang="en-US" altLang="bg-BG" sz="2800" b="1" dirty="0">
                <a:solidFill>
                  <a:srgbClr val="C00000"/>
                </a:solidFill>
                <a:effectLst>
                  <a:outerShdw blurRad="38100" dist="38100" dir="2700000" algn="tl">
                    <a:srgbClr val="000000">
                      <a:alpha val="43137"/>
                    </a:srgbClr>
                  </a:outerShdw>
                </a:effectLst>
                <a:latin typeface="+mj-lt"/>
                <a:cs typeface="Arial" panose="020B0604020202020204" pitchFamily="34" charset="0"/>
              </a:rPr>
              <a:t>NATO’s consultative and advisory body </a:t>
            </a:r>
            <a:r>
              <a:rPr lang="en-US" altLang="bg-BG" sz="2800" dirty="0">
                <a:solidFill>
                  <a:srgbClr val="000000"/>
                </a:solidFill>
                <a:latin typeface="+mj-lt"/>
                <a:cs typeface="Arial" panose="020B0604020202020204" pitchFamily="34" charset="0"/>
              </a:rPr>
              <a:t>for language training and testing issues</a:t>
            </a:r>
          </a:p>
          <a:p>
            <a:pPr marL="609600" indent="-609600" algn="just">
              <a:lnSpc>
                <a:spcPct val="90000"/>
              </a:lnSpc>
              <a:buFont typeface="Arial" charset="0"/>
              <a:buChar char="•"/>
              <a:defRPr/>
            </a:pPr>
            <a:r>
              <a:rPr lang="en-US" altLang="bg-BG" sz="2800" b="1" dirty="0">
                <a:solidFill>
                  <a:srgbClr val="C00000"/>
                </a:solidFill>
                <a:effectLst>
                  <a:outerShdw blurRad="38100" dist="38100" dir="2700000" algn="tl">
                    <a:srgbClr val="000000">
                      <a:alpha val="43137"/>
                    </a:srgbClr>
                  </a:outerShdw>
                </a:effectLst>
                <a:latin typeface="+mj-lt"/>
                <a:cs typeface="Arial" panose="020B0604020202020204" pitchFamily="34" charset="0"/>
              </a:rPr>
              <a:t>Main responsibility</a:t>
            </a:r>
            <a:r>
              <a:rPr lang="en-US" altLang="bg-BG" sz="2800" b="1" dirty="0">
                <a:solidFill>
                  <a:srgbClr val="C00000"/>
                </a:solidFill>
                <a:latin typeface="+mj-lt"/>
                <a:cs typeface="Arial" panose="020B0604020202020204" pitchFamily="34" charset="0"/>
              </a:rPr>
              <a:t>: </a:t>
            </a:r>
            <a:r>
              <a:rPr lang="en-US" altLang="bg-BG" sz="2800" dirty="0">
                <a:solidFill>
                  <a:srgbClr val="000000"/>
                </a:solidFill>
                <a:latin typeface="+mj-lt"/>
                <a:cs typeface="Arial" panose="020B0604020202020204" pitchFamily="34" charset="0"/>
              </a:rPr>
              <a:t>custodian of STANAG </a:t>
            </a:r>
            <a:r>
              <a:rPr lang="en-US" altLang="bg-BG" sz="2800" dirty="0" smtClean="0">
                <a:solidFill>
                  <a:srgbClr val="000000"/>
                </a:solidFill>
                <a:latin typeface="+mj-lt"/>
                <a:cs typeface="Arial" panose="020B0604020202020204" pitchFamily="34" charset="0"/>
              </a:rPr>
              <a:t>6001</a:t>
            </a:r>
            <a:endParaRPr lang="hr-HR" altLang="bg-BG" sz="2800" dirty="0" smtClean="0">
              <a:solidFill>
                <a:srgbClr val="000000"/>
              </a:solidFill>
              <a:latin typeface="+mj-lt"/>
              <a:cs typeface="Arial" panose="020B0604020202020204" pitchFamily="34" charset="0"/>
            </a:endParaRPr>
          </a:p>
          <a:p>
            <a:pPr marL="609600" indent="-609600" algn="just">
              <a:lnSpc>
                <a:spcPct val="90000"/>
              </a:lnSpc>
              <a:buFont typeface="Arial" charset="0"/>
              <a:buChar char="•"/>
              <a:defRPr/>
            </a:pPr>
            <a:r>
              <a:rPr lang="en-CA" altLang="en-US" sz="2800" b="1" dirty="0" smtClean="0">
                <a:solidFill>
                  <a:srgbClr val="C00000"/>
                </a:solidFill>
                <a:effectLst>
                  <a:outerShdw blurRad="38100" dist="38100" dir="2700000" algn="tl">
                    <a:srgbClr val="000000">
                      <a:alpha val="43137"/>
                    </a:srgbClr>
                  </a:outerShdw>
                </a:effectLst>
                <a:latin typeface="+mj-lt"/>
                <a:cs typeface="Arial" charset="0"/>
              </a:rPr>
              <a:t>Mission</a:t>
            </a:r>
            <a:r>
              <a:rPr lang="en-CA" altLang="en-US" sz="2800" b="1" dirty="0">
                <a:solidFill>
                  <a:srgbClr val="C00000"/>
                </a:solidFill>
                <a:effectLst>
                  <a:outerShdw blurRad="38100" dist="38100" dir="2700000" algn="tl">
                    <a:srgbClr val="000000">
                      <a:alpha val="43137"/>
                    </a:srgbClr>
                  </a:outerShdw>
                </a:effectLst>
                <a:latin typeface="+mj-lt"/>
                <a:cs typeface="Arial" charset="0"/>
              </a:rPr>
              <a:t>: </a:t>
            </a:r>
            <a:endParaRPr lang="hr-HR" altLang="en-US" sz="2800" b="1" dirty="0">
              <a:solidFill>
                <a:srgbClr val="C00000"/>
              </a:solidFill>
              <a:effectLst>
                <a:outerShdw blurRad="38100" dist="38100" dir="2700000" algn="tl">
                  <a:srgbClr val="000000">
                    <a:alpha val="43137"/>
                  </a:srgbClr>
                </a:outerShdw>
              </a:effectLst>
              <a:latin typeface="+mj-lt"/>
              <a:cs typeface="Arial" charset="0"/>
            </a:endParaRPr>
          </a:p>
          <a:p>
            <a:pPr algn="just">
              <a:lnSpc>
                <a:spcPct val="90000"/>
              </a:lnSpc>
              <a:buFont typeface="Wingdings" panose="05000000000000000000" pitchFamily="2" charset="2"/>
              <a:buChar char="v"/>
              <a:defRPr/>
            </a:pPr>
            <a:r>
              <a:rPr lang="en-CA" altLang="en-US" sz="2800" dirty="0">
                <a:cs typeface="Arial" charset="0"/>
              </a:rPr>
              <a:t>To promote and foster interoperability among NATO and Partner nations by furthering standardization of language training and testing. </a:t>
            </a:r>
            <a:endParaRPr lang="hr-HR" altLang="en-US" sz="2800" dirty="0">
              <a:cs typeface="Arial" charset="0"/>
            </a:endParaRPr>
          </a:p>
          <a:p>
            <a:pPr algn="just">
              <a:lnSpc>
                <a:spcPct val="90000"/>
              </a:lnSpc>
              <a:buFont typeface="Wingdings" panose="05000000000000000000" pitchFamily="2" charset="2"/>
              <a:buChar char="v"/>
              <a:defRPr/>
            </a:pPr>
            <a:r>
              <a:rPr lang="en-CA" altLang="en-US" sz="2800" dirty="0">
                <a:cs typeface="Arial" charset="0"/>
              </a:rPr>
              <a:t>To support the Alliance's operations through the exchange of knowledge and best practices, IAW established procedures and </a:t>
            </a:r>
            <a:r>
              <a:rPr lang="en-CA" altLang="en-US" sz="2800" dirty="0" smtClean="0">
                <a:cs typeface="Arial" charset="0"/>
              </a:rPr>
              <a:t>agreements.</a:t>
            </a:r>
            <a:endParaRPr lang="hr-HR" altLang="en-US" sz="2800" dirty="0">
              <a:cs typeface="Arial" charset="0"/>
            </a:endParaRPr>
          </a:p>
          <a:p>
            <a:pPr lvl="1" algn="just">
              <a:lnSpc>
                <a:spcPct val="90000"/>
              </a:lnSpc>
              <a:buFont typeface="Arial" pitchFamily="34" charset="0"/>
              <a:buChar char="•"/>
              <a:defRPr/>
            </a:pPr>
            <a:r>
              <a:rPr lang="en-CA" b="1" dirty="0" smtClean="0">
                <a:solidFill>
                  <a:srgbClr val="C00000"/>
                </a:solidFill>
                <a:effectLst>
                  <a:outerShdw blurRad="38100" dist="38100" dir="2700000" algn="tl">
                    <a:srgbClr val="000000">
                      <a:alpha val="43137"/>
                    </a:srgbClr>
                  </a:outerShdw>
                </a:effectLst>
                <a:latin typeface="Calibri (Headings)"/>
                <a:cs typeface="Calibri" pitchFamily="34" charset="0"/>
              </a:rPr>
              <a:t>Vision</a:t>
            </a:r>
            <a:r>
              <a:rPr lang="hr-HR" b="1" dirty="0">
                <a:solidFill>
                  <a:srgbClr val="C00000"/>
                </a:solidFill>
                <a:effectLst>
                  <a:outerShdw blurRad="38100" dist="38100" dir="2700000" algn="tl">
                    <a:srgbClr val="000000">
                      <a:alpha val="43137"/>
                    </a:srgbClr>
                  </a:outerShdw>
                </a:effectLst>
                <a:latin typeface="Calibri (Headings)"/>
                <a:cs typeface="Calibri" pitchFamily="34" charset="0"/>
              </a:rPr>
              <a:t>:</a:t>
            </a:r>
            <a:r>
              <a:rPr lang="hr-HR" b="1" dirty="0">
                <a:solidFill>
                  <a:srgbClr val="C00000"/>
                </a:solidFill>
                <a:effectLst>
                  <a:outerShdw blurRad="38100" dist="38100" dir="2700000" algn="tl">
                    <a:srgbClr val="000000">
                      <a:alpha val="43137"/>
                    </a:srgbClr>
                  </a:outerShdw>
                </a:effectLst>
                <a:latin typeface="Calibri (Headings)"/>
              </a:rPr>
              <a:t> </a:t>
            </a:r>
          </a:p>
          <a:p>
            <a:pPr eaLnBrk="1" hangingPunct="1">
              <a:buFont typeface="Wingdings" pitchFamily="2" charset="2"/>
              <a:buChar char="v"/>
            </a:pPr>
            <a:r>
              <a:rPr lang="en-CA" sz="2800" dirty="0"/>
              <a:t>To achieve levels of excellence where progress made by one is shared by all.</a:t>
            </a:r>
          </a:p>
          <a:p>
            <a:pPr marL="609600" indent="-609600">
              <a:lnSpc>
                <a:spcPct val="90000"/>
              </a:lnSpc>
              <a:buFont typeface="Arial" charset="0"/>
              <a:buNone/>
              <a:defRPr/>
            </a:pPr>
            <a:endParaRPr lang="en-US" altLang="en-US" sz="1600" b="1" dirty="0"/>
          </a:p>
        </p:txBody>
      </p:sp>
      <p:sp>
        <p:nvSpPr>
          <p:cNvPr id="3" name="Rectangle 1"/>
          <p:cNvSpPr>
            <a:spLocks noChangeArrowheads="1"/>
          </p:cNvSpPr>
          <p:nvPr/>
        </p:nvSpPr>
        <p:spPr bwMode="auto">
          <a:xfrm>
            <a:off x="3152775" y="117475"/>
            <a:ext cx="6300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defRPr/>
            </a:pPr>
            <a:r>
              <a:rPr lang="en-US" altLang="en-US" sz="3200" b="1" dirty="0">
                <a:solidFill>
                  <a:srgbClr val="C00000"/>
                </a:solidFill>
                <a:latin typeface="+mn-lt"/>
                <a:cs typeface="Arial" charset="0"/>
              </a:rPr>
              <a:t>Bureau for International </a:t>
            </a:r>
          </a:p>
          <a:p>
            <a:pPr algn="ctr" eaLnBrk="1" hangingPunct="1">
              <a:defRPr/>
            </a:pPr>
            <a:r>
              <a:rPr lang="en-US" altLang="en-US" sz="3200" b="1" dirty="0">
                <a:solidFill>
                  <a:srgbClr val="C00000"/>
                </a:solidFill>
                <a:latin typeface="+mn-lt"/>
                <a:cs typeface="Arial" charset="0"/>
              </a:rPr>
              <a:t>Language Co-ordination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56473B-C428-4276-8D85-1BF4F8FE0E61}"/>
              </a:ext>
            </a:extLst>
          </p:cNvPr>
          <p:cNvSpPr>
            <a:spLocks noGrp="1"/>
          </p:cNvSpPr>
          <p:nvPr>
            <p:ph type="title"/>
          </p:nvPr>
        </p:nvSpPr>
        <p:spPr/>
        <p:txBody>
          <a:bodyPr/>
          <a:lstStyle/>
          <a:p>
            <a:pPr eaLnBrk="1" hangingPunct="1">
              <a:defRPr/>
            </a:pPr>
            <a:r>
              <a:rPr lang="en-US" altLang="en-US" b="1" dirty="0">
                <a:solidFill>
                  <a:srgbClr val="000000"/>
                </a:solidFill>
                <a:cs typeface="Arial" panose="020B0604020202020204" pitchFamily="34" charset="0"/>
              </a:rPr>
              <a:t/>
            </a:r>
            <a:br>
              <a:rPr lang="en-US" altLang="en-US" b="1" dirty="0">
                <a:solidFill>
                  <a:srgbClr val="000000"/>
                </a:solidFill>
                <a:cs typeface="Arial" panose="020B0604020202020204" pitchFamily="34" charset="0"/>
              </a:rPr>
            </a:br>
            <a:r>
              <a:rPr lang="en-US" altLang="en-US" b="1" dirty="0">
                <a:solidFill>
                  <a:srgbClr val="000000"/>
                </a:solidFill>
                <a:cs typeface="Arial" panose="020B0604020202020204" pitchFamily="34" charset="0"/>
              </a:rPr>
              <a:t/>
            </a:r>
            <a:br>
              <a:rPr lang="en-US" altLang="en-US" b="1" dirty="0">
                <a:solidFill>
                  <a:srgbClr val="000000"/>
                </a:solidFill>
                <a:cs typeface="Arial" panose="020B0604020202020204" pitchFamily="34" charset="0"/>
              </a:rPr>
            </a:br>
            <a:r>
              <a:rPr lang="en-US" b="1" dirty="0">
                <a:latin typeface="Arial" pitchFamily="34" charset="0"/>
                <a:cs typeface="Arial" pitchFamily="34" charset="0"/>
              </a:rPr>
              <a:t>Findings from the</a:t>
            </a:r>
            <a:br>
              <a:rPr lang="en-US" b="1" dirty="0">
                <a:latin typeface="Arial" pitchFamily="34" charset="0"/>
                <a:cs typeface="Arial" pitchFamily="34" charset="0"/>
              </a:rPr>
            </a:br>
            <a:r>
              <a:rPr lang="en-US" b="1" dirty="0">
                <a:latin typeface="Arial" pitchFamily="34" charset="0"/>
                <a:cs typeface="Arial" pitchFamily="34" charset="0"/>
              </a:rPr>
              <a:t> 2023 BILC JTAC WG Study </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61B24D85-9205-4DB2-846A-DD143CCC2BC0}"/>
              </a:ext>
            </a:extLst>
          </p:cNvPr>
          <p:cNvSpPr>
            <a:spLocks noGrp="1"/>
          </p:cNvSpPr>
          <p:nvPr>
            <p:ph idx="1"/>
          </p:nvPr>
        </p:nvSpPr>
        <p:spPr>
          <a:xfrm>
            <a:off x="630079" y="2215662"/>
            <a:ext cx="11341418" cy="4228681"/>
          </a:xfrm>
        </p:spPr>
        <p:txBody>
          <a:bodyPr/>
          <a:lstStyle/>
          <a:p>
            <a:r>
              <a:rPr lang="en-US" sz="2400" dirty="0"/>
              <a:t>JTACs have a language requirement</a:t>
            </a:r>
            <a:r>
              <a:rPr lang="hr-HR" sz="2400" dirty="0"/>
              <a:t> – </a:t>
            </a:r>
            <a:r>
              <a:rPr lang="en-US" sz="2400" dirty="0"/>
              <a:t>SLP 3332  </a:t>
            </a:r>
          </a:p>
          <a:p>
            <a:r>
              <a:rPr lang="en-US" sz="2400" dirty="0"/>
              <a:t>There is misalignment between the STANAG 6001 Level 3 General Proficiency test tasks and the actual JTAC target language use tasks</a:t>
            </a:r>
          </a:p>
          <a:p>
            <a:r>
              <a:rPr lang="en-US" sz="2400" dirty="0"/>
              <a:t> U</a:t>
            </a:r>
            <a:r>
              <a:rPr lang="en-US" sz="2400" dirty="0">
                <a:solidFill>
                  <a:prstClr val="black"/>
                </a:solidFill>
              </a:rPr>
              <a:t>nique JTAC linguistic tasks </a:t>
            </a:r>
          </a:p>
          <a:p>
            <a:pPr lvl="1"/>
            <a:r>
              <a:rPr lang="en-US" sz="2000" dirty="0">
                <a:solidFill>
                  <a:prstClr val="black"/>
                </a:solidFill>
              </a:rPr>
              <a:t>Communicating under pressure </a:t>
            </a:r>
          </a:p>
          <a:p>
            <a:pPr lvl="1"/>
            <a:r>
              <a:rPr lang="en-US" sz="2000" dirty="0">
                <a:solidFill>
                  <a:prstClr val="black"/>
                </a:solidFill>
              </a:rPr>
              <a:t>Demonstrating interactional competence in a</a:t>
            </a:r>
          </a:p>
          <a:p>
            <a:pPr marL="457200" lvl="1" indent="0">
              <a:buNone/>
            </a:pPr>
            <a:r>
              <a:rPr lang="en-US" sz="2000" dirty="0">
                <a:solidFill>
                  <a:prstClr val="black"/>
                </a:solidFill>
              </a:rPr>
              <a:t>     dynamic multinational environment</a:t>
            </a:r>
          </a:p>
          <a:p>
            <a:pPr lvl="1"/>
            <a:r>
              <a:rPr lang="en-US" sz="2000" dirty="0">
                <a:solidFill>
                  <a:prstClr val="black"/>
                </a:solidFill>
              </a:rPr>
              <a:t>Comprehending multimodal communications </a:t>
            </a:r>
          </a:p>
          <a:p>
            <a:pPr marL="457200" lvl="1" indent="0">
              <a:buNone/>
            </a:pPr>
            <a:r>
              <a:rPr lang="en-US" sz="2000" dirty="0">
                <a:solidFill>
                  <a:prstClr val="black"/>
                </a:solidFill>
              </a:rPr>
              <a:t>     from digital and human sources </a:t>
            </a:r>
          </a:p>
          <a:p>
            <a:pPr lvl="1"/>
            <a:r>
              <a:rPr lang="en-US" sz="2000" dirty="0">
                <a:solidFill>
                  <a:prstClr val="black"/>
                </a:solidFill>
              </a:rPr>
              <a:t>Timely responses with clear pronunciation</a:t>
            </a:r>
          </a:p>
          <a:p>
            <a:endParaRPr lang="en-US" dirty="0"/>
          </a:p>
        </p:txBody>
      </p:sp>
      <p:sp>
        <p:nvSpPr>
          <p:cNvPr id="4" name="Slide Number Placeholder 3">
            <a:extLst>
              <a:ext uri="{FF2B5EF4-FFF2-40B4-BE49-F238E27FC236}">
                <a16:creationId xmlns="" xmlns:a16="http://schemas.microsoft.com/office/drawing/2014/main" id="{DC99DCB8-6662-4058-8208-EBAD9A6C82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18B19-86B7-46D5-B774-DC6AA45CD175}" type="slidenum">
              <a:rPr kumimoji="0" lang="en-US" altLang="lt-LT"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lt-LT"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 xmlns:a16="http://schemas.microsoft.com/office/drawing/2014/main" id="{49B1448C-8EF4-4953-AB5B-15A3165B4CE2}"/>
              </a:ext>
            </a:extLst>
          </p:cNvPr>
          <p:cNvPicPr>
            <a:picLocks noChangeAspect="1"/>
          </p:cNvPicPr>
          <p:nvPr/>
        </p:nvPicPr>
        <p:blipFill>
          <a:blip r:embed="rId3"/>
          <a:stretch>
            <a:fillRect/>
          </a:stretch>
        </p:blipFill>
        <p:spPr>
          <a:xfrm>
            <a:off x="7737417" y="3638735"/>
            <a:ext cx="3587845" cy="2318605"/>
          </a:xfrm>
          <a:prstGeom prst="rect">
            <a:avLst/>
          </a:prstGeom>
          <a:ln w="19050">
            <a:solidFill>
              <a:sysClr val="windowText" lastClr="000000"/>
            </a:solidFill>
          </a:ln>
        </p:spPr>
      </p:pic>
    </p:spTree>
    <p:extLst>
      <p:ext uri="{BB962C8B-B14F-4D97-AF65-F5344CB8AC3E}">
        <p14:creationId xmlns:p14="http://schemas.microsoft.com/office/powerpoint/2010/main" val="30109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ABF30-EF4E-4FDE-8DFD-10719F9FBF6A}"/>
              </a:ext>
            </a:extLst>
          </p:cNvPr>
          <p:cNvSpPr>
            <a:spLocks noGrp="1"/>
          </p:cNvSpPr>
          <p:nvPr>
            <p:ph type="title"/>
          </p:nvPr>
        </p:nvSpPr>
        <p:spPr>
          <a:xfrm>
            <a:off x="745190" y="184697"/>
            <a:ext cx="10868858" cy="1535523"/>
          </a:xfrm>
        </p:spPr>
        <p:txBody>
          <a:bodyPr/>
          <a:lstStyle/>
          <a:p>
            <a:pPr algn="ctr"/>
            <a:r>
              <a:rPr lang="en-US" b="1" dirty="0">
                <a:latin typeface="Arial" pitchFamily="34" charset="0"/>
                <a:cs typeface="Arial" pitchFamily="34" charset="0"/>
              </a:rPr>
              <a:t>BILC Recommends a </a:t>
            </a:r>
            <a:br>
              <a:rPr lang="en-US" b="1" dirty="0">
                <a:latin typeface="Arial" pitchFamily="34" charset="0"/>
                <a:cs typeface="Arial" pitchFamily="34" charset="0"/>
              </a:rPr>
            </a:br>
            <a:r>
              <a:rPr lang="en-US" b="1" dirty="0">
                <a:latin typeface="Arial" pitchFamily="34" charset="0"/>
                <a:cs typeface="Arial" pitchFamily="34" charset="0"/>
              </a:rPr>
              <a:t>Dual Approach</a:t>
            </a:r>
          </a:p>
        </p:txBody>
      </p:sp>
      <p:sp>
        <p:nvSpPr>
          <p:cNvPr id="3" name="Content Placeholder 2">
            <a:extLst>
              <a:ext uri="{FF2B5EF4-FFF2-40B4-BE49-F238E27FC236}">
                <a16:creationId xmlns="" xmlns:a16="http://schemas.microsoft.com/office/drawing/2014/main" id="{9E170BE4-394C-4D10-87B2-BC3D36696047}"/>
              </a:ext>
            </a:extLst>
          </p:cNvPr>
          <p:cNvSpPr>
            <a:spLocks noGrp="1"/>
          </p:cNvSpPr>
          <p:nvPr>
            <p:ph idx="1"/>
          </p:nvPr>
        </p:nvSpPr>
        <p:spPr>
          <a:xfrm>
            <a:off x="5064261" y="1453663"/>
            <a:ext cx="6903635" cy="4923797"/>
          </a:xfrm>
        </p:spPr>
        <p:txBody>
          <a:bodyPr>
            <a:normAutofit/>
          </a:bodyPr>
          <a:lstStyle/>
          <a:p>
            <a:pPr marL="457200" lvl="1" indent="0">
              <a:buNone/>
            </a:pPr>
            <a:endParaRPr lang="en-GB">
              <a:latin typeface="Arial" panose="020B0604020202020204" pitchFamily="34" charset="0"/>
              <a:ea typeface="Calibri" panose="020F0502020204030204" pitchFamily="34" charset="0"/>
            </a:endParaRPr>
          </a:p>
          <a:p>
            <a:pPr>
              <a:lnSpc>
                <a:spcPct val="100000"/>
              </a:lnSpc>
            </a:pPr>
            <a:r>
              <a:rPr lang="en-US" sz="2000" dirty="0">
                <a:solidFill>
                  <a:prstClr val="black"/>
                </a:solidFill>
              </a:rPr>
              <a:t>The BILC JTAC WG is currently consulting with JTAC SMEs to develop integrated skills performance test tasks, considering  the ICAO scale for rating  purposes</a:t>
            </a:r>
            <a:r>
              <a:rPr lang="en-US" sz="2400" dirty="0">
                <a:solidFill>
                  <a:prstClr val="black"/>
                </a:solidFill>
              </a:rPr>
              <a:t>	</a:t>
            </a:r>
            <a:r>
              <a:rPr lang="en-US" dirty="0">
                <a:solidFill>
                  <a:prstClr val="black"/>
                </a:solidFill>
              </a:rPr>
              <a:t>	     </a:t>
            </a:r>
          </a:p>
          <a:p>
            <a:pPr lvl="1"/>
            <a:endParaRPr lang="en-US" dirty="0">
              <a:solidFill>
                <a:prstClr val="black"/>
              </a:solidFill>
            </a:endParaRPr>
          </a:p>
          <a:p>
            <a:endParaRPr lang="en-US" sz="2000" dirty="0"/>
          </a:p>
          <a:p>
            <a:r>
              <a:rPr lang="en-US" sz="2000" dirty="0"/>
              <a:t>At the May 2024 BILC Conference, a Study Group recommended</a:t>
            </a:r>
          </a:p>
          <a:p>
            <a:pPr lvl="1"/>
            <a:r>
              <a:rPr lang="en-US" sz="1800" dirty="0"/>
              <a:t>Consulting with SMEs to develop a JTAC-specific language course based on authentic target language use contexts</a:t>
            </a:r>
          </a:p>
          <a:p>
            <a:pPr lvl="1"/>
            <a:r>
              <a:rPr lang="en-US" sz="1800" dirty="0"/>
              <a:t>An exit test,  considering both ICAO and STANAG 6001 scales</a:t>
            </a:r>
          </a:p>
        </p:txBody>
      </p:sp>
      <p:pic>
        <p:nvPicPr>
          <p:cNvPr id="7" name="Picture 6">
            <a:extLst>
              <a:ext uri="{FF2B5EF4-FFF2-40B4-BE49-F238E27FC236}">
                <a16:creationId xmlns="" xmlns:a16="http://schemas.microsoft.com/office/drawing/2014/main" id="{55FFD0FD-C52B-47D5-A2C0-307496250E9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19908" r="19984"/>
          <a:stretch/>
        </p:blipFill>
        <p:spPr>
          <a:xfrm>
            <a:off x="866358" y="1646704"/>
            <a:ext cx="4022404" cy="4583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 xmlns:a16="http://schemas.microsoft.com/office/drawing/2014/main" id="{D80CE0F9-939D-40E0-9DD3-5952F242238F}"/>
              </a:ext>
            </a:extLst>
          </p:cNvPr>
          <p:cNvSpPr txBox="1"/>
          <p:nvPr/>
        </p:nvSpPr>
        <p:spPr>
          <a:xfrm>
            <a:off x="745190" y="6347928"/>
            <a:ext cx="4799708" cy="230832"/>
          </a:xfrm>
          <a:prstGeom prst="rect">
            <a:avLst/>
          </a:prstGeom>
          <a:noFill/>
        </p:spPr>
        <p:txBody>
          <a:bodyPr wrap="square" rtlCol="0">
            <a:spAutoFit/>
          </a:bodyPr>
          <a:lstStyle/>
          <a:p>
            <a:r>
              <a:rPr lang="en-US" sz="900" dirty="0">
                <a:hlinkClick r:id="rId4" tooltip="https://www.flickr.com/photos/nyng/16661849760"/>
              </a:rPr>
              <a:t>This Photo</a:t>
            </a:r>
            <a:r>
              <a:rPr lang="en-US" sz="900" dirty="0"/>
              <a:t> by Unknown Author is licensed under </a:t>
            </a:r>
            <a:r>
              <a:rPr lang="en-US" sz="900" dirty="0">
                <a:hlinkClick r:id="rId5" tooltip="https://creativecommons.org/licenses/by-nd/3.0/"/>
              </a:rPr>
              <a:t>CC BY-ND</a:t>
            </a:r>
            <a:endParaRPr lang="en-US" sz="900" dirty="0"/>
          </a:p>
        </p:txBody>
      </p:sp>
      <p:sp>
        <p:nvSpPr>
          <p:cNvPr id="5" name="Slide Number Placeholder 4">
            <a:extLst>
              <a:ext uri="{FF2B5EF4-FFF2-40B4-BE49-F238E27FC236}">
                <a16:creationId xmlns="" xmlns:a16="http://schemas.microsoft.com/office/drawing/2014/main" id="{D0C4BAC2-BD39-4798-9C49-5BBA58D5D499}"/>
              </a:ext>
            </a:extLst>
          </p:cNvPr>
          <p:cNvSpPr>
            <a:spLocks noGrp="1"/>
          </p:cNvSpPr>
          <p:nvPr>
            <p:ph type="sldNum" sz="quarter" idx="12"/>
          </p:nvPr>
        </p:nvSpPr>
        <p:spPr/>
        <p:txBody>
          <a:bodyPr/>
          <a:lstStyle/>
          <a:p>
            <a:fld id="{B2DCA20D-1802-4FBA-B15D-5904838A2929}" type="slidenum">
              <a:rPr lang="en-US" smtClean="0"/>
              <a:t>21</a:t>
            </a:fld>
            <a:endParaRPr lang="en-US"/>
          </a:p>
        </p:txBody>
      </p:sp>
      <p:pic>
        <p:nvPicPr>
          <p:cNvPr id="9" name="Picture 5">
            <a:extLst>
              <a:ext uri="{FF2B5EF4-FFF2-40B4-BE49-F238E27FC236}">
                <a16:creationId xmlns="" xmlns:a16="http://schemas.microsoft.com/office/drawing/2014/main" id="{B165F77D-061A-4F9B-B481-BD730A5DEE69}"/>
              </a:ext>
            </a:extLst>
          </p:cNvPr>
          <p:cNvPicPr>
            <a:picLocks noChangeAspect="1" noChangeArrowheads="1"/>
          </p:cNvPicPr>
          <p:nvPr/>
        </p:nvPicPr>
        <p:blipFill>
          <a:blip r:embed="rId6" cstate="print"/>
          <a:srcRect/>
          <a:stretch>
            <a:fillRect/>
          </a:stretch>
        </p:blipFill>
        <p:spPr bwMode="auto">
          <a:xfrm>
            <a:off x="8043786" y="5541456"/>
            <a:ext cx="897300" cy="580508"/>
          </a:xfrm>
          <a:prstGeom prst="rect">
            <a:avLst/>
          </a:prstGeom>
          <a:noFill/>
          <a:ln w="9525">
            <a:noFill/>
            <a:miter lim="800000"/>
            <a:headEnd/>
            <a:tailEnd/>
          </a:ln>
          <a:effectLst/>
        </p:spPr>
      </p:pic>
      <p:pic>
        <p:nvPicPr>
          <p:cNvPr id="10" name="Picture 8">
            <a:extLst>
              <a:ext uri="{FF2B5EF4-FFF2-40B4-BE49-F238E27FC236}">
                <a16:creationId xmlns="" xmlns:a16="http://schemas.microsoft.com/office/drawing/2014/main" id="{A0B4D2DD-466F-4A3B-B9DA-7FF59B443E49}"/>
              </a:ext>
            </a:extLst>
          </p:cNvPr>
          <p:cNvPicPr>
            <a:picLocks noChangeAspect="1" noChangeArrowheads="1"/>
          </p:cNvPicPr>
          <p:nvPr/>
        </p:nvPicPr>
        <p:blipFill>
          <a:blip r:embed="rId7" cstate="print"/>
          <a:srcRect/>
          <a:stretch>
            <a:fillRect/>
          </a:stretch>
        </p:blipFill>
        <p:spPr bwMode="auto">
          <a:xfrm>
            <a:off x="5446102" y="5547528"/>
            <a:ext cx="1015058" cy="569086"/>
          </a:xfrm>
          <a:prstGeom prst="rect">
            <a:avLst/>
          </a:prstGeom>
          <a:noFill/>
          <a:ln w="9525">
            <a:noFill/>
            <a:miter lim="800000"/>
            <a:headEnd/>
            <a:tailEnd/>
          </a:ln>
          <a:effectLst/>
        </p:spPr>
      </p:pic>
      <p:pic>
        <p:nvPicPr>
          <p:cNvPr id="11" name="Picture 7">
            <a:extLst>
              <a:ext uri="{FF2B5EF4-FFF2-40B4-BE49-F238E27FC236}">
                <a16:creationId xmlns="" xmlns:a16="http://schemas.microsoft.com/office/drawing/2014/main" id="{DE3D4AF0-9DC7-458A-B151-C87EB038106A}"/>
              </a:ext>
            </a:extLst>
          </p:cNvPr>
          <p:cNvPicPr>
            <a:picLocks noChangeAspect="1" noChangeArrowheads="1"/>
          </p:cNvPicPr>
          <p:nvPr/>
        </p:nvPicPr>
        <p:blipFill>
          <a:blip r:embed="rId8" cstate="print"/>
          <a:srcRect/>
          <a:stretch>
            <a:fillRect/>
          </a:stretch>
        </p:blipFill>
        <p:spPr bwMode="auto">
          <a:xfrm>
            <a:off x="9296423" y="5541457"/>
            <a:ext cx="868283" cy="590739"/>
          </a:xfrm>
          <a:prstGeom prst="rect">
            <a:avLst/>
          </a:prstGeom>
          <a:noFill/>
          <a:ln w="9525">
            <a:noFill/>
            <a:miter lim="800000"/>
            <a:headEnd/>
            <a:tailEnd/>
          </a:ln>
          <a:effectLst/>
        </p:spPr>
      </p:pic>
      <p:pic>
        <p:nvPicPr>
          <p:cNvPr id="12" name="Picture 9">
            <a:extLst>
              <a:ext uri="{FF2B5EF4-FFF2-40B4-BE49-F238E27FC236}">
                <a16:creationId xmlns="" xmlns:a16="http://schemas.microsoft.com/office/drawing/2014/main" id="{0C382CC9-3A85-474A-BA82-DF7FC3733A08}"/>
              </a:ext>
            </a:extLst>
          </p:cNvPr>
          <p:cNvPicPr>
            <a:picLocks noChangeAspect="1" noChangeArrowheads="1"/>
          </p:cNvPicPr>
          <p:nvPr/>
        </p:nvPicPr>
        <p:blipFill>
          <a:blip r:embed="rId9" cstate="print"/>
          <a:srcRect/>
          <a:stretch>
            <a:fillRect/>
          </a:stretch>
        </p:blipFill>
        <p:spPr bwMode="auto">
          <a:xfrm>
            <a:off x="6794957" y="5576904"/>
            <a:ext cx="929068" cy="539711"/>
          </a:xfrm>
          <a:prstGeom prst="rect">
            <a:avLst/>
          </a:prstGeom>
          <a:noFill/>
          <a:ln w="9525">
            <a:noFill/>
            <a:miter lim="800000"/>
            <a:headEnd/>
            <a:tailEnd/>
          </a:ln>
          <a:effectLst/>
        </p:spPr>
      </p:pic>
      <p:pic>
        <p:nvPicPr>
          <p:cNvPr id="13" name="Picture 10">
            <a:extLst>
              <a:ext uri="{FF2B5EF4-FFF2-40B4-BE49-F238E27FC236}">
                <a16:creationId xmlns="" xmlns:a16="http://schemas.microsoft.com/office/drawing/2014/main" id="{78853689-1F5B-4DD8-8196-9EEAD5615248}"/>
              </a:ext>
            </a:extLst>
          </p:cNvPr>
          <p:cNvPicPr>
            <a:picLocks noChangeAspect="1" noChangeArrowheads="1"/>
          </p:cNvPicPr>
          <p:nvPr/>
        </p:nvPicPr>
        <p:blipFill>
          <a:blip r:embed="rId10" cstate="print"/>
          <a:srcRect/>
          <a:stretch>
            <a:fillRect/>
          </a:stretch>
        </p:blipFill>
        <p:spPr bwMode="auto">
          <a:xfrm>
            <a:off x="10571139" y="5541456"/>
            <a:ext cx="897300" cy="554822"/>
          </a:xfrm>
          <a:prstGeom prst="rect">
            <a:avLst/>
          </a:prstGeom>
          <a:noFill/>
          <a:ln w="9525">
            <a:noFill/>
            <a:miter lim="800000"/>
            <a:headEnd/>
            <a:tailEnd/>
          </a:ln>
          <a:effectLst/>
        </p:spPr>
      </p:pic>
      <p:pic>
        <p:nvPicPr>
          <p:cNvPr id="14" name="Picture 13">
            <a:extLst>
              <a:ext uri="{FF2B5EF4-FFF2-40B4-BE49-F238E27FC236}">
                <a16:creationId xmlns="" xmlns:a16="http://schemas.microsoft.com/office/drawing/2014/main" id="{835470DF-B52F-4891-BAF9-06E56DA066FB}"/>
              </a:ext>
            </a:extLst>
          </p:cNvPr>
          <p:cNvPicPr>
            <a:picLocks noChangeAspect="1"/>
          </p:cNvPicPr>
          <p:nvPr/>
        </p:nvPicPr>
        <p:blipFill>
          <a:blip r:embed="rId11"/>
          <a:stretch>
            <a:fillRect/>
          </a:stretch>
        </p:blipFill>
        <p:spPr>
          <a:xfrm>
            <a:off x="5762583" y="3142436"/>
            <a:ext cx="941388" cy="573127"/>
          </a:xfrm>
          <a:prstGeom prst="rect">
            <a:avLst/>
          </a:prstGeom>
          <a:ln>
            <a:solidFill>
              <a:schemeClr val="tx1"/>
            </a:solidFill>
          </a:ln>
        </p:spPr>
      </p:pic>
      <p:pic>
        <p:nvPicPr>
          <p:cNvPr id="15" name="Picture 14">
            <a:extLst>
              <a:ext uri="{FF2B5EF4-FFF2-40B4-BE49-F238E27FC236}">
                <a16:creationId xmlns="" xmlns:a16="http://schemas.microsoft.com/office/drawing/2014/main" id="{C79C2B87-E871-43AF-814E-0B9AA3EBA697}"/>
              </a:ext>
            </a:extLst>
          </p:cNvPr>
          <p:cNvPicPr>
            <a:picLocks noChangeAspect="1"/>
          </p:cNvPicPr>
          <p:nvPr/>
        </p:nvPicPr>
        <p:blipFill rotWithShape="1">
          <a:blip r:embed="rId12"/>
          <a:srcRect r="4036" b="2442"/>
          <a:stretch/>
        </p:blipFill>
        <p:spPr>
          <a:xfrm>
            <a:off x="7344463" y="3159144"/>
            <a:ext cx="850982" cy="539710"/>
          </a:xfrm>
          <a:prstGeom prst="rect">
            <a:avLst/>
          </a:prstGeom>
          <a:ln>
            <a:solidFill>
              <a:schemeClr val="tx1"/>
            </a:solidFill>
          </a:ln>
        </p:spPr>
      </p:pic>
      <p:pic>
        <p:nvPicPr>
          <p:cNvPr id="16" name="Picture 15">
            <a:extLst>
              <a:ext uri="{FF2B5EF4-FFF2-40B4-BE49-F238E27FC236}">
                <a16:creationId xmlns="" xmlns:a16="http://schemas.microsoft.com/office/drawing/2014/main" id="{3190D130-8768-4DA9-B6B1-76017EA487B5}"/>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8863507" y="3125177"/>
            <a:ext cx="936138" cy="540477"/>
          </a:xfrm>
          <a:prstGeom prst="rect">
            <a:avLst/>
          </a:prstGeom>
          <a:ln>
            <a:solidFill>
              <a:schemeClr val="tx1"/>
            </a:solidFill>
          </a:ln>
        </p:spPr>
      </p:pic>
      <p:pic>
        <p:nvPicPr>
          <p:cNvPr id="17" name="Picture 10">
            <a:extLst>
              <a:ext uri="{FF2B5EF4-FFF2-40B4-BE49-F238E27FC236}">
                <a16:creationId xmlns="" xmlns:a16="http://schemas.microsoft.com/office/drawing/2014/main" id="{C6480530-64DC-41D2-85E7-DA3DBB57DFBE}"/>
              </a:ext>
            </a:extLst>
          </p:cNvPr>
          <p:cNvPicPr>
            <a:picLocks noChangeAspect="1" noChangeArrowheads="1"/>
          </p:cNvPicPr>
          <p:nvPr/>
        </p:nvPicPr>
        <p:blipFill>
          <a:blip r:embed="rId10" cstate="print"/>
          <a:srcRect/>
          <a:stretch>
            <a:fillRect/>
          </a:stretch>
        </p:blipFill>
        <p:spPr bwMode="auto">
          <a:xfrm>
            <a:off x="10339994" y="3125176"/>
            <a:ext cx="850982" cy="540477"/>
          </a:xfrm>
          <a:prstGeom prst="rect">
            <a:avLst/>
          </a:prstGeom>
          <a:noFill/>
          <a:ln w="9525">
            <a:noFill/>
            <a:miter lim="800000"/>
            <a:headEnd/>
            <a:tailEnd/>
          </a:ln>
          <a:effectLst/>
        </p:spPr>
      </p:pic>
    </p:spTree>
    <p:extLst>
      <p:ext uri="{BB962C8B-B14F-4D97-AF65-F5344CB8AC3E}">
        <p14:creationId xmlns:p14="http://schemas.microsoft.com/office/powerpoint/2010/main" val="9096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r>
              <a:rPr lang="en-CA" dirty="0"/>
              <a:t/>
            </a:r>
            <a:br>
              <a:rPr lang="en-CA" dirty="0"/>
            </a:br>
            <a:endParaRPr lang="en-CA" dirty="0"/>
          </a:p>
        </p:txBody>
      </p:sp>
      <p:sp>
        <p:nvSpPr>
          <p:cNvPr id="3" name="Content Placeholder 2"/>
          <p:cNvSpPr>
            <a:spLocks noGrp="1"/>
          </p:cNvSpPr>
          <p:nvPr>
            <p:ph idx="1"/>
          </p:nvPr>
        </p:nvSpPr>
        <p:spPr>
          <a:xfrm>
            <a:off x="422652" y="1194353"/>
            <a:ext cx="12080875" cy="5663648"/>
          </a:xfrm>
        </p:spPr>
        <p:txBody>
          <a:bodyPr>
            <a:normAutofit/>
          </a:bodyPr>
          <a:lstStyle/>
          <a:p>
            <a:pPr marL="0" indent="0">
              <a:buNone/>
              <a:defRPr/>
            </a:pPr>
            <a:r>
              <a:rPr lang="en-CA" sz="3100" dirty="0"/>
              <a:t>			</a:t>
            </a:r>
            <a:endParaRPr lang="hr-HR" sz="3100" dirty="0"/>
          </a:p>
          <a:p>
            <a:pPr algn="just">
              <a:defRPr/>
            </a:pPr>
            <a:r>
              <a:rPr lang="en-CA" sz="3100" dirty="0"/>
              <a:t>Periodic reviews of STANAGs are expected</a:t>
            </a:r>
          </a:p>
          <a:p>
            <a:pPr algn="just">
              <a:defRPr/>
            </a:pPr>
            <a:r>
              <a:rPr lang="en-CA" sz="3100" dirty="0"/>
              <a:t>Noted inconsistencies and inadequacies in French led to opportunity to revisit overall standard</a:t>
            </a:r>
          </a:p>
          <a:p>
            <a:pPr algn="just">
              <a:defRPr/>
            </a:pPr>
            <a:r>
              <a:rPr lang="en-CA" sz="3100" dirty="0"/>
              <a:t>Ongoing discussion on the native speaker as reference point</a:t>
            </a:r>
          </a:p>
          <a:p>
            <a:pPr algn="just">
              <a:defRPr/>
            </a:pPr>
            <a:r>
              <a:rPr lang="en-CA" sz="3100" dirty="0"/>
              <a:t>New contexts of language use, new text genres (social media, etc.)</a:t>
            </a:r>
          </a:p>
          <a:p>
            <a:pPr algn="just">
              <a:defRPr/>
            </a:pPr>
            <a:r>
              <a:rPr lang="en-CA" sz="3100" dirty="0"/>
              <a:t>Focus Group was formed, and consultations began; survey sent out to all POCs</a:t>
            </a:r>
          </a:p>
          <a:p>
            <a:pPr algn="just">
              <a:defRPr/>
            </a:pPr>
            <a:r>
              <a:rPr lang="en-CA" sz="3100" dirty="0"/>
              <a:t>SC approved WG status</a:t>
            </a:r>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368612" y="794155"/>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9125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dirty="0" err="1">
                <a:solidFill>
                  <a:srgbClr val="C00000"/>
                </a:solidFill>
                <a:effectLst>
                  <a:outerShdw blurRad="38100" dist="38100" dir="2700000" algn="tl">
                    <a:srgbClr val="000000">
                      <a:alpha val="43137"/>
                    </a:srgbClr>
                  </a:outerShdw>
                </a:effectLst>
                <a:latin typeface="Arial Black" pitchFamily="34" charset="0"/>
              </a:rPr>
              <a:t>Working</a:t>
            </a:r>
            <a:r>
              <a:rPr lang="en-CA" b="1" dirty="0">
                <a:solidFill>
                  <a:srgbClr val="C00000"/>
                </a:solidFill>
                <a:effectLst>
                  <a:outerShdw blurRad="38100" dist="38100" dir="2700000" algn="tl">
                    <a:srgbClr val="000000">
                      <a:alpha val="43137"/>
                    </a:srgbClr>
                  </a:outerShdw>
                </a:effectLst>
                <a:latin typeface="Arial Black" pitchFamily="34" charset="0"/>
              </a:rPr>
              <a:t> Group</a:t>
            </a:r>
            <a:r>
              <a:rPr lang="en-CA" dirty="0"/>
              <a:t/>
            </a:r>
            <a:br>
              <a:rPr lang="en-CA" dirty="0"/>
            </a:br>
            <a:endParaRPr lang="en-CA" dirty="0"/>
          </a:p>
        </p:txBody>
      </p:sp>
      <p:sp>
        <p:nvSpPr>
          <p:cNvPr id="3" name="Content Placeholder 2"/>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 xmlns:a16="http://schemas.microsoft.com/office/drawing/2014/main" id="{60D21715-D7E5-02B8-8CCC-FCE6302B943F}"/>
              </a:ext>
            </a:extLst>
          </p:cNvPr>
          <p:cNvSpPr txBox="1"/>
          <p:nvPr/>
        </p:nvSpPr>
        <p:spPr>
          <a:xfrm>
            <a:off x="396131" y="1318368"/>
            <a:ext cx="11989544" cy="4801314"/>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3600" dirty="0">
                <a:effectLst/>
                <a:latin typeface="+mn-lt"/>
                <a:ea typeface="Times New Roman" panose="02020603050405020304" pitchFamily="18" charset="0"/>
                <a:cs typeface="Aptos" panose="020B0004020202020204" pitchFamily="34" charset="0"/>
              </a:rPr>
              <a:t>The levels will not change: no changes to tasks or functions</a:t>
            </a:r>
          </a:p>
          <a:p>
            <a:pPr marL="342900" indent="-342900">
              <a:buFont typeface="Symbol" panose="05050102010706020507" pitchFamily="18" charset="2"/>
              <a:buChar char=""/>
            </a:pPr>
            <a:r>
              <a:rPr lang="en-CA" sz="3600" dirty="0">
                <a:effectLst/>
                <a:latin typeface="+mn-lt"/>
                <a:ea typeface="Times New Roman" panose="02020603050405020304" pitchFamily="18" charset="0"/>
                <a:cs typeface="Aptos" panose="020B0004020202020204" pitchFamily="34" charset="0"/>
              </a:rPr>
              <a:t>The STANAG updates will be co-written in English and French</a:t>
            </a:r>
            <a:endParaRPr lang="en-CA" sz="36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3600" dirty="0">
                <a:effectLst/>
                <a:latin typeface="+mn-lt"/>
                <a:ea typeface="Times New Roman" panose="02020603050405020304" pitchFamily="18" charset="0"/>
                <a:cs typeface="Aptos" panose="020B0004020202020204" pitchFamily="34" charset="0"/>
              </a:rPr>
              <a:t>Goal is to remove overlap as much as possible so that the tasks, content/context, text type, and accuracy statements are independent from each other</a:t>
            </a:r>
            <a:endParaRPr lang="en-CA" sz="36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3600" dirty="0">
                <a:effectLst/>
                <a:latin typeface="+mn-lt"/>
                <a:ea typeface="Times New Roman" panose="02020603050405020304" pitchFamily="18" charset="0"/>
                <a:cs typeface="Aptos" panose="020B0004020202020204" pitchFamily="34" charset="0"/>
              </a:rPr>
              <a:t>Goal is to re-sequence the existing statements in a ‘regular’ sequence from skill to skill and level to level</a:t>
            </a:r>
            <a:endParaRPr lang="en-CA" sz="36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3600" dirty="0">
                <a:effectLst/>
                <a:latin typeface="+mn-lt"/>
                <a:ea typeface="Times New Roman" panose="02020603050405020304" pitchFamily="18" charset="0"/>
                <a:cs typeface="Aptos" panose="020B0004020202020204" pitchFamily="34" charset="0"/>
              </a:rPr>
              <a:t>Intent is to add very general military, multi-national flavour.</a:t>
            </a:r>
            <a:endParaRPr lang="en-CA" sz="36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5633669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366713"/>
            <a:ext cx="10868025" cy="1052512"/>
          </a:xfrm>
        </p:spPr>
        <p:txBody>
          <a:bodyPr>
            <a:normAutofit fontScale="90000"/>
          </a:bodyPr>
          <a:lstStyle/>
          <a:p>
            <a:pPr>
              <a:defRPr/>
            </a:pPr>
            <a:r>
              <a:rPr lang="en-CA" b="1" dirty="0">
                <a:solidFill>
                  <a:srgbClr val="C00000"/>
                </a:solidFill>
                <a:effectLst>
                  <a:outerShdw blurRad="38100" dist="38100" dir="2700000" algn="tl">
                    <a:srgbClr val="000000">
                      <a:alpha val="43137"/>
                    </a:srgbClr>
                  </a:outerShdw>
                </a:effectLst>
                <a:latin typeface="Arial Black" pitchFamily="34" charset="0"/>
              </a:rPr>
              <a:t>STANAG 6001 </a:t>
            </a:r>
            <a:r>
              <a:rPr lang="hr-HR" b="1">
                <a:solidFill>
                  <a:srgbClr val="C00000"/>
                </a:solidFill>
                <a:effectLst>
                  <a:outerShdw blurRad="38100" dist="38100" dir="2700000" algn="tl">
                    <a:srgbClr val="000000">
                      <a:alpha val="43137"/>
                    </a:srgbClr>
                  </a:outerShdw>
                </a:effectLst>
                <a:latin typeface="Arial Black" pitchFamily="34" charset="0"/>
              </a:rPr>
              <a:t>Working</a:t>
            </a:r>
            <a:r>
              <a:rPr lang="en-CA" b="1">
                <a:solidFill>
                  <a:srgbClr val="C00000"/>
                </a:solidFill>
                <a:effectLst>
                  <a:outerShdw blurRad="38100" dist="38100" dir="2700000" algn="tl">
                    <a:srgbClr val="000000">
                      <a:alpha val="43137"/>
                    </a:srgbClr>
                  </a:outerShdw>
                </a:effectLst>
                <a:latin typeface="Arial Black" pitchFamily="34" charset="0"/>
              </a:rPr>
              <a:t> </a:t>
            </a:r>
            <a:r>
              <a:rPr lang="en-CA" b="1" dirty="0">
                <a:solidFill>
                  <a:srgbClr val="C00000"/>
                </a:solidFill>
                <a:effectLst>
                  <a:outerShdw blurRad="38100" dist="38100" dir="2700000" algn="tl">
                    <a:srgbClr val="000000">
                      <a:alpha val="43137"/>
                    </a:srgbClr>
                  </a:outerShdw>
                </a:effectLst>
                <a:latin typeface="Arial Black" pitchFamily="34" charset="0"/>
              </a:rPr>
              <a:t>Group</a:t>
            </a:r>
            <a:r>
              <a:rPr lang="en-CA" dirty="0"/>
              <a:t/>
            </a:r>
            <a:br>
              <a:rPr lang="en-CA" dirty="0"/>
            </a:br>
            <a:endParaRPr lang="en-CA" dirty="0"/>
          </a:p>
        </p:txBody>
      </p:sp>
      <p:sp>
        <p:nvSpPr>
          <p:cNvPr id="3" name="Content Placeholder 2"/>
          <p:cNvSpPr>
            <a:spLocks noGrp="1"/>
          </p:cNvSpPr>
          <p:nvPr>
            <p:ph idx="1"/>
          </p:nvPr>
        </p:nvSpPr>
        <p:spPr>
          <a:xfrm>
            <a:off x="304800" y="893763"/>
            <a:ext cx="12080875" cy="5811837"/>
          </a:xfrm>
        </p:spPr>
        <p:txBody>
          <a:bodyPr>
            <a:normAutofit/>
          </a:bodyPr>
          <a:lstStyle/>
          <a:p>
            <a:pPr marL="0" indent="0">
              <a:buNone/>
              <a:defRPr/>
            </a:pPr>
            <a:endParaRPr lang="hr-HR" sz="3100" dirty="0"/>
          </a:p>
          <a:p>
            <a:pPr>
              <a:defRPr/>
            </a:pPr>
            <a:endParaRPr lang="en-CA" sz="3100" dirty="0"/>
          </a:p>
          <a:p>
            <a:pPr>
              <a:defRPr/>
            </a:pPr>
            <a:endParaRPr lang="en-CA" sz="3100" dirty="0"/>
          </a:p>
        </p:txBody>
      </p:sp>
      <p:pic>
        <p:nvPicPr>
          <p:cNvPr id="7" name="Picture 8" descr="Es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79" y="8036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nada"/>
          <p:cNvPicPr/>
          <p:nvPr/>
        </p:nvPicPr>
        <p:blipFill>
          <a:blip r:embed="rId4">
            <a:extLst>
              <a:ext uri="{28A0092B-C50C-407E-A947-70E740481C1C}">
                <a14:useLocalDpi xmlns:a14="http://schemas.microsoft.com/office/drawing/2010/main" val="0"/>
              </a:ext>
            </a:extLst>
          </a:blip>
          <a:srcRect/>
          <a:stretch>
            <a:fillRect/>
          </a:stretch>
        </p:blipFill>
        <p:spPr bwMode="auto">
          <a:xfrm>
            <a:off x="3325020" y="803510"/>
            <a:ext cx="685800" cy="685800"/>
          </a:xfrm>
          <a:prstGeom prst="rect">
            <a:avLst/>
          </a:prstGeom>
          <a:noFill/>
          <a:ln>
            <a:noFill/>
          </a:ln>
        </p:spPr>
      </p:pic>
      <p:pic>
        <p:nvPicPr>
          <p:cNvPr id="11" name="Picture 11" descr="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065" y="8091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iprpicdj\Downloads\no-wav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090" y="899395"/>
            <a:ext cx="661923" cy="589915"/>
          </a:xfrm>
          <a:prstGeom prst="rect">
            <a:avLst/>
          </a:prstGeom>
          <a:noFill/>
          <a:ln>
            <a:noFill/>
          </a:ln>
        </p:spPr>
      </p:pic>
      <p:pic>
        <p:nvPicPr>
          <p:cNvPr id="14" name="Picture 2" descr="F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8355" y="80363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8356" y="870030"/>
            <a:ext cx="686150" cy="56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 xmlns:a16="http://schemas.microsoft.com/office/drawing/2014/main" id="{60D21715-D7E5-02B8-8CCC-FCE6302B943F}"/>
              </a:ext>
            </a:extLst>
          </p:cNvPr>
          <p:cNvSpPr txBox="1"/>
          <p:nvPr/>
        </p:nvSpPr>
        <p:spPr>
          <a:xfrm>
            <a:off x="314703" y="1139987"/>
            <a:ext cx="12080875" cy="5355312"/>
          </a:xfrm>
          <a:prstGeom prst="rect">
            <a:avLst/>
          </a:prstGeom>
          <a:noFill/>
        </p:spPr>
        <p:txBody>
          <a:bodyPr wrap="square">
            <a:spAutoFit/>
          </a:bodyPr>
          <a:lstStyle/>
          <a:p>
            <a:r>
              <a:rPr lang="en-CA" sz="1800" dirty="0">
                <a:effectLst/>
                <a:latin typeface="Aptos" panose="020B0004020202020204" pitchFamily="34" charset="0"/>
                <a:ea typeface="Aptos" panose="020B0004020202020204" pitchFamily="34" charset="0"/>
                <a:cs typeface="Aptos" panose="020B0004020202020204" pitchFamily="34" charset="0"/>
              </a:rPr>
              <a:t> </a:t>
            </a:r>
            <a:endParaRPr lang="en-CA" sz="20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3600" dirty="0">
                <a:latin typeface="+mn-lt"/>
                <a:ea typeface="Times New Roman" panose="02020603050405020304" pitchFamily="18" charset="0"/>
                <a:cs typeface="Aptos" panose="020B0004020202020204" pitchFamily="34" charset="0"/>
              </a:rPr>
              <a:t>While c</a:t>
            </a:r>
            <a:r>
              <a:rPr lang="en-CA" sz="3600" dirty="0">
                <a:effectLst/>
                <a:latin typeface="+mn-lt"/>
                <a:ea typeface="Times New Roman" panose="02020603050405020304" pitchFamily="18" charset="0"/>
                <a:cs typeface="Aptos" panose="020B0004020202020204" pitchFamily="34" charset="0"/>
              </a:rPr>
              <a:t>onsensus has been reached on the removal of the native-speaker reference or construct; however, the exact term has not been confirmed.  Goal is to define proficiency in terms of a ‘speaker’ who demonstrates exceptional mastery of the language, without reference to ‘nativeness’.</a:t>
            </a:r>
            <a:endParaRPr lang="en-CA" sz="36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3600" dirty="0">
                <a:effectLst/>
                <a:latin typeface="+mn-lt"/>
                <a:ea typeface="Times New Roman" panose="02020603050405020304" pitchFamily="18" charset="0"/>
                <a:cs typeface="Aptos" panose="020B0004020202020204" pitchFamily="34" charset="0"/>
              </a:rPr>
              <a:t>We aim to first review level 2 speaking descriptors across all skills, and potentially send that out for consultation, to expert reviewers (TBD and TBC).</a:t>
            </a:r>
            <a:endParaRPr lang="en-CA" sz="3600" dirty="0">
              <a:effectLst/>
              <a:latin typeface="+mn-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CA" sz="3600" dirty="0">
                <a:effectLst/>
                <a:latin typeface="+mn-lt"/>
                <a:ea typeface="Times New Roman" panose="02020603050405020304" pitchFamily="18" charset="0"/>
                <a:cs typeface="Aptos" panose="020B0004020202020204" pitchFamily="34" charset="0"/>
              </a:rPr>
              <a:t>WG will begin with the base levels.</a:t>
            </a:r>
            <a:endParaRPr lang="en-CA" sz="36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8643670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67" y="404664"/>
            <a:ext cx="10441160" cy="1143000"/>
          </a:xfrm>
        </p:spPr>
        <p:txBody>
          <a:bodyPr/>
          <a:lstStyle/>
          <a:p>
            <a:r>
              <a:rPr lang="hr-HR" sz="3200" b="1" dirty="0" smtClean="0">
                <a:solidFill>
                  <a:srgbClr val="C00000"/>
                </a:solidFill>
              </a:rPr>
              <a:t/>
            </a:r>
            <a:br>
              <a:rPr lang="hr-HR" sz="3200" b="1" dirty="0" smtClean="0">
                <a:solidFill>
                  <a:srgbClr val="C00000"/>
                </a:solidFill>
              </a:rPr>
            </a:br>
            <a:r>
              <a:rPr lang="en-GB" sz="3200" b="1" dirty="0" smtClean="0">
                <a:solidFill>
                  <a:srgbClr val="C00000"/>
                </a:solidFill>
              </a:rPr>
              <a:t>RETHINKING </a:t>
            </a:r>
            <a:r>
              <a:rPr lang="en-GB" sz="3200" b="1" dirty="0">
                <a:solidFill>
                  <a:srgbClr val="C00000"/>
                </a:solidFill>
              </a:rPr>
              <a:t>THE LANGUAGE TRAINING AND EDUCATION: </a:t>
            </a:r>
            <a:r>
              <a:rPr lang="hr-HR" sz="3200" dirty="0">
                <a:solidFill>
                  <a:srgbClr val="C00000"/>
                </a:solidFill>
              </a:rPr>
              <a:t/>
            </a:r>
            <a:br>
              <a:rPr lang="hr-HR" sz="3200" dirty="0">
                <a:solidFill>
                  <a:srgbClr val="C00000"/>
                </a:solidFill>
              </a:rPr>
            </a:br>
            <a:r>
              <a:rPr lang="en-GB" sz="3200" b="1" dirty="0">
                <a:solidFill>
                  <a:srgbClr val="C00000"/>
                </a:solidFill>
              </a:rPr>
              <a:t>KEEPING PACE WITH CHANGE</a:t>
            </a:r>
            <a:r>
              <a:rPr lang="hr-HR" dirty="0"/>
              <a:t/>
            </a:r>
            <a:br>
              <a:rPr lang="hr-HR" dirty="0"/>
            </a:br>
            <a:endParaRPr lang="en-US" dirty="0"/>
          </a:p>
        </p:txBody>
      </p:sp>
      <p:sp>
        <p:nvSpPr>
          <p:cNvPr id="3" name="Content Placeholder 2"/>
          <p:cNvSpPr>
            <a:spLocks noGrp="1"/>
          </p:cNvSpPr>
          <p:nvPr>
            <p:ph idx="1"/>
          </p:nvPr>
        </p:nvSpPr>
        <p:spPr/>
        <p:txBody>
          <a:bodyPr/>
          <a:lstStyle/>
          <a:p>
            <a:r>
              <a:rPr lang="en-US" sz="2000" dirty="0"/>
              <a:t>1. Tailoring curricula to meet ESP purposes needs</a:t>
            </a:r>
            <a:endParaRPr lang="hr-HR" sz="2000" dirty="0"/>
          </a:p>
          <a:p>
            <a:r>
              <a:rPr lang="en-US" sz="2000" dirty="0"/>
              <a:t>2. Maintaining the culture of innovation within the institution and managing resistance to change</a:t>
            </a:r>
            <a:endParaRPr lang="hr-HR" sz="2000" dirty="0"/>
          </a:p>
          <a:p>
            <a:r>
              <a:rPr lang="en-US" sz="2000" dirty="0"/>
              <a:t>3. Evolution of language assessment and standardization in response to technological advancement, such as AI</a:t>
            </a:r>
            <a:endParaRPr lang="hr-HR" sz="2000" dirty="0"/>
          </a:p>
          <a:p>
            <a:r>
              <a:rPr lang="en-US" sz="2000" dirty="0"/>
              <a:t>4. Implementing artificial intelligence in various language training contexts (gaming, virtual reality etc.)</a:t>
            </a:r>
            <a:endParaRPr lang="hr-HR" sz="2000" dirty="0"/>
          </a:p>
          <a:p>
            <a:r>
              <a:rPr lang="en-US" sz="2000" dirty="0"/>
              <a:t>5. Teaching practices that bolster positive learner attitudes</a:t>
            </a:r>
            <a:endParaRPr lang="hr-HR" sz="2000" dirty="0"/>
          </a:p>
          <a:p>
            <a:r>
              <a:rPr lang="en-US" sz="2000" dirty="0"/>
              <a:t>6. Reflecting critically on learner needs and adapting flexibly to change</a:t>
            </a:r>
            <a:endParaRPr lang="hr-HR" sz="2000" dirty="0"/>
          </a:p>
          <a:p>
            <a:r>
              <a:rPr lang="en-US" sz="2000" dirty="0"/>
              <a:t>7. Effective use of online training and mobile applications to motivate learners and foster the learning process</a:t>
            </a:r>
            <a:endParaRPr lang="hr-HR" sz="2000" dirty="0"/>
          </a:p>
          <a:p>
            <a:r>
              <a:rPr lang="en-US" sz="2000" dirty="0"/>
              <a:t>8. Adapting to and applying digital transformation for enhancing and fostering learning</a:t>
            </a:r>
            <a:endParaRPr lang="hr-HR" sz="2000" dirty="0"/>
          </a:p>
          <a:p>
            <a:r>
              <a:rPr lang="en-US" sz="2000" dirty="0"/>
              <a:t>9. Harnessing the power of big data to analyze learning patterns, predict outcomes, and tailor educational content to meet the evolving needs of NATO personnel</a:t>
            </a:r>
            <a:endParaRPr lang="hr-HR" sz="2000" dirty="0"/>
          </a:p>
          <a:p>
            <a:endParaRPr lang="en-US" dirty="0"/>
          </a:p>
        </p:txBody>
      </p:sp>
      <p:sp>
        <p:nvSpPr>
          <p:cNvPr id="4" name="Slide Number Placeholder 3"/>
          <p:cNvSpPr>
            <a:spLocks noGrp="1"/>
          </p:cNvSpPr>
          <p:nvPr>
            <p:ph type="sldNum" sz="quarter" idx="12"/>
          </p:nvPr>
        </p:nvSpPr>
        <p:spPr/>
        <p:txBody>
          <a:bodyPr/>
          <a:lstStyle/>
          <a:p>
            <a:pPr>
              <a:defRPr/>
            </a:pPr>
            <a:fld id="{0F9C4511-5B77-41EF-BCA7-50D30AD0C578}" type="slidenum">
              <a:rPr lang="en-US" altLang="lt-LT" smtClean="0"/>
              <a:pPr>
                <a:defRPr/>
              </a:pPr>
              <a:t>25</a:t>
            </a:fld>
            <a:endParaRPr lang="en-US" altLang="lt-LT"/>
          </a:p>
        </p:txBody>
      </p:sp>
    </p:spTree>
    <p:extLst>
      <p:ext uri="{BB962C8B-B14F-4D97-AF65-F5344CB8AC3E}">
        <p14:creationId xmlns:p14="http://schemas.microsoft.com/office/powerpoint/2010/main" val="301446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b="1" dirty="0" smtClean="0">
                <a:solidFill>
                  <a:srgbClr val="C00000"/>
                </a:solidFill>
              </a:rPr>
              <a:t/>
            </a:r>
            <a:br>
              <a:rPr lang="hr-HR" sz="3200" b="1" dirty="0" smtClean="0">
                <a:solidFill>
                  <a:srgbClr val="C00000"/>
                </a:solidFill>
              </a:rPr>
            </a:br>
            <a:r>
              <a:rPr lang="en-GB" sz="3200" b="1" dirty="0" smtClean="0">
                <a:solidFill>
                  <a:srgbClr val="C00000"/>
                </a:solidFill>
              </a:rPr>
              <a:t>RETHINKING </a:t>
            </a:r>
            <a:r>
              <a:rPr lang="en-GB" sz="3200" b="1" dirty="0">
                <a:solidFill>
                  <a:srgbClr val="C00000"/>
                </a:solidFill>
              </a:rPr>
              <a:t>THE LANGUAGE TRAINING AND EDUCATION: </a:t>
            </a:r>
            <a:r>
              <a:rPr lang="hr-HR" sz="3200" dirty="0">
                <a:solidFill>
                  <a:srgbClr val="C00000"/>
                </a:solidFill>
              </a:rPr>
              <a:t/>
            </a:r>
            <a:br>
              <a:rPr lang="hr-HR" sz="3200" dirty="0">
                <a:solidFill>
                  <a:srgbClr val="C00000"/>
                </a:solidFill>
              </a:rPr>
            </a:br>
            <a:r>
              <a:rPr lang="en-GB" sz="3200" b="1" dirty="0">
                <a:solidFill>
                  <a:srgbClr val="C00000"/>
                </a:solidFill>
              </a:rPr>
              <a:t>KEEPING PACE WITH CHANGE</a:t>
            </a:r>
            <a:r>
              <a:rPr lang="hr-HR" dirty="0"/>
              <a:t/>
            </a:r>
            <a:br>
              <a:rPr lang="hr-HR" dirty="0"/>
            </a:br>
            <a:endParaRPr lang="en-US" dirty="0"/>
          </a:p>
        </p:txBody>
      </p:sp>
      <p:sp>
        <p:nvSpPr>
          <p:cNvPr id="5" name="Content Placeholder 4"/>
          <p:cNvSpPr>
            <a:spLocks noGrp="1"/>
          </p:cNvSpPr>
          <p:nvPr>
            <p:ph idx="1"/>
          </p:nvPr>
        </p:nvSpPr>
        <p:spPr>
          <a:xfrm>
            <a:off x="684163" y="1196752"/>
            <a:ext cx="11341100" cy="5204048"/>
          </a:xfrm>
        </p:spPr>
        <p:txBody>
          <a:bodyPr/>
          <a:lstStyle/>
          <a:p>
            <a:pPr marL="0" indent="0" algn="just">
              <a:buNone/>
            </a:pPr>
            <a:r>
              <a:rPr lang="en-US" b="1" dirty="0" smtClean="0">
                <a:solidFill>
                  <a:srgbClr val="C00000"/>
                </a:solidFill>
              </a:rPr>
              <a:t>WORKSHOPS:</a:t>
            </a:r>
            <a:endParaRPr lang="hr-HR" dirty="0">
              <a:solidFill>
                <a:srgbClr val="C00000"/>
              </a:solidFill>
            </a:endParaRPr>
          </a:p>
          <a:p>
            <a:pPr lvl="0" algn="just"/>
            <a:r>
              <a:rPr lang="en-US" sz="2800" dirty="0"/>
              <a:t>Make it Make Sense (</a:t>
            </a:r>
            <a:r>
              <a:rPr lang="en-US" sz="2800" dirty="0" err="1"/>
              <a:t>Redux</a:t>
            </a:r>
            <a:r>
              <a:rPr lang="en-US" sz="2800" dirty="0"/>
              <a:t>) - Insights from applied linguistics research to improve grammar teaching </a:t>
            </a:r>
            <a:endParaRPr lang="hr-HR" sz="2800" dirty="0" smtClean="0"/>
          </a:p>
          <a:p>
            <a:pPr lvl="0" algn="just"/>
            <a:r>
              <a:rPr lang="en-US" sz="2800" dirty="0" smtClean="0"/>
              <a:t>Tailoring </a:t>
            </a:r>
            <a:r>
              <a:rPr lang="en-US" sz="2800" dirty="0"/>
              <a:t>curricula to meet ESP purposes </a:t>
            </a:r>
            <a:r>
              <a:rPr lang="en-US" sz="2800" dirty="0" smtClean="0"/>
              <a:t>needs</a:t>
            </a:r>
            <a:endParaRPr lang="hr-HR" sz="2800" dirty="0"/>
          </a:p>
          <a:p>
            <a:pPr lvl="0" algn="just"/>
            <a:r>
              <a:rPr lang="en-US" sz="2800" dirty="0" err="1"/>
              <a:t>Gamification</a:t>
            </a:r>
            <a:r>
              <a:rPr lang="en-US" sz="2800" dirty="0"/>
              <a:t> </a:t>
            </a:r>
            <a:endParaRPr lang="hr-HR" sz="2800" dirty="0" smtClean="0"/>
          </a:p>
          <a:p>
            <a:pPr algn="just"/>
            <a:r>
              <a:rPr lang="en-US" sz="2800" dirty="0" smtClean="0"/>
              <a:t>Sharing </a:t>
            </a:r>
            <a:r>
              <a:rPr lang="en-US" sz="2800" dirty="0"/>
              <a:t>best practices in ESP </a:t>
            </a:r>
            <a:r>
              <a:rPr lang="en-US" sz="2800" dirty="0" smtClean="0"/>
              <a:t>training</a:t>
            </a:r>
            <a:endParaRPr lang="hr-HR" sz="2800" dirty="0" smtClean="0"/>
          </a:p>
          <a:p>
            <a:pPr algn="just"/>
            <a:r>
              <a:rPr lang="hr-HR" sz="2800" dirty="0" err="1" smtClean="0"/>
              <a:t>Managing</a:t>
            </a:r>
            <a:r>
              <a:rPr lang="hr-HR" sz="2800" dirty="0" smtClean="0"/>
              <a:t> </a:t>
            </a:r>
            <a:r>
              <a:rPr lang="hr-HR" sz="2800" dirty="0" err="1"/>
              <a:t>Resistance</a:t>
            </a:r>
            <a:r>
              <a:rPr lang="hr-HR" sz="2800" dirty="0"/>
              <a:t> to </a:t>
            </a:r>
            <a:r>
              <a:rPr lang="hr-HR" sz="2800" dirty="0" err="1"/>
              <a:t>Change</a:t>
            </a:r>
            <a:r>
              <a:rPr lang="hr-HR" sz="2800" dirty="0"/>
              <a:t> </a:t>
            </a:r>
            <a:r>
              <a:rPr lang="hr-HR" sz="2800" dirty="0" err="1"/>
              <a:t>in</a:t>
            </a:r>
            <a:r>
              <a:rPr lang="hr-HR" sz="2800" dirty="0"/>
              <a:t> </a:t>
            </a:r>
            <a:r>
              <a:rPr lang="hr-HR" sz="2800" dirty="0" err="1"/>
              <a:t>the</a:t>
            </a:r>
            <a:r>
              <a:rPr lang="hr-HR" sz="2800" dirty="0"/>
              <a:t> Face </a:t>
            </a:r>
            <a:r>
              <a:rPr lang="hr-HR" sz="2800" dirty="0" err="1"/>
              <a:t>of</a:t>
            </a:r>
            <a:r>
              <a:rPr lang="hr-HR" sz="2800" dirty="0"/>
              <a:t> </a:t>
            </a:r>
            <a:r>
              <a:rPr lang="hr-HR" sz="2800" dirty="0" err="1" smtClean="0"/>
              <a:t>Innovation</a:t>
            </a:r>
            <a:endParaRPr lang="hr-HR" sz="2800" dirty="0"/>
          </a:p>
          <a:p>
            <a:pPr algn="just"/>
            <a:r>
              <a:rPr lang="bg-BG" sz="2800" dirty="0" smtClean="0"/>
              <a:t>How </a:t>
            </a:r>
            <a:r>
              <a:rPr lang="bg-BG" sz="2800" dirty="0"/>
              <a:t>you brainstorm to outline future trends and how to lead this kind of activity in class or with colleagues in a period of </a:t>
            </a:r>
            <a:r>
              <a:rPr lang="bg-BG" sz="2800" dirty="0" smtClean="0"/>
              <a:t>transformation</a:t>
            </a:r>
            <a:endParaRPr lang="hr-HR" sz="2800" dirty="0" smtClean="0"/>
          </a:p>
          <a:p>
            <a:pPr algn="just"/>
            <a:r>
              <a:rPr lang="en-US" sz="2800" dirty="0" smtClean="0"/>
              <a:t>Tackling/Dealing </a:t>
            </a:r>
            <a:r>
              <a:rPr lang="en-US" sz="2800" dirty="0"/>
              <a:t>with Dyslexia in Teaching and Testing</a:t>
            </a:r>
            <a:endParaRPr lang="hr-HR" sz="2800" dirty="0">
              <a:solidFill>
                <a:srgbClr val="C00000"/>
              </a:solidFill>
            </a:endParaRPr>
          </a:p>
          <a:p>
            <a:pPr algn="just"/>
            <a:endParaRPr lang="hr-HR" i="1" dirty="0"/>
          </a:p>
          <a:p>
            <a:pPr lvl="0" algn="just"/>
            <a:endParaRPr lang="en-US" dirty="0"/>
          </a:p>
        </p:txBody>
      </p:sp>
      <p:sp>
        <p:nvSpPr>
          <p:cNvPr id="4" name="Slide Number Placeholder 3"/>
          <p:cNvSpPr>
            <a:spLocks noGrp="1"/>
          </p:cNvSpPr>
          <p:nvPr>
            <p:ph type="sldNum" sz="quarter" idx="12"/>
          </p:nvPr>
        </p:nvSpPr>
        <p:spPr/>
        <p:txBody>
          <a:bodyPr/>
          <a:lstStyle/>
          <a:p>
            <a:pPr>
              <a:defRPr/>
            </a:pPr>
            <a:fld id="{0F9C4511-5B77-41EF-BCA7-50D30AD0C578}" type="slidenum">
              <a:rPr lang="en-US" altLang="lt-LT" smtClean="0"/>
              <a:pPr>
                <a:defRPr/>
              </a:pPr>
              <a:t>26</a:t>
            </a:fld>
            <a:endParaRPr lang="en-US" altLang="lt-LT"/>
          </a:p>
        </p:txBody>
      </p:sp>
    </p:spTree>
    <p:extLst>
      <p:ext uri="{BB962C8B-B14F-4D97-AF65-F5344CB8AC3E}">
        <p14:creationId xmlns:p14="http://schemas.microsoft.com/office/powerpoint/2010/main" val="649228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200" b="1" dirty="0" smtClean="0">
                <a:solidFill>
                  <a:srgbClr val="C00000"/>
                </a:solidFill>
              </a:rPr>
              <a:t/>
            </a:r>
            <a:br>
              <a:rPr lang="hr-HR" sz="3200" b="1" dirty="0" smtClean="0">
                <a:solidFill>
                  <a:srgbClr val="C00000"/>
                </a:solidFill>
              </a:rPr>
            </a:br>
            <a:r>
              <a:rPr lang="en-GB" sz="3200" b="1" dirty="0" smtClean="0">
                <a:solidFill>
                  <a:srgbClr val="C00000"/>
                </a:solidFill>
              </a:rPr>
              <a:t>RETHINKING </a:t>
            </a:r>
            <a:r>
              <a:rPr lang="en-GB" sz="3200" b="1" dirty="0">
                <a:solidFill>
                  <a:srgbClr val="C00000"/>
                </a:solidFill>
              </a:rPr>
              <a:t>THE LANGUAGE TRAINING AND EDUCATION: </a:t>
            </a:r>
            <a:r>
              <a:rPr lang="hr-HR" sz="3200" dirty="0">
                <a:solidFill>
                  <a:srgbClr val="C00000"/>
                </a:solidFill>
              </a:rPr>
              <a:t/>
            </a:r>
            <a:br>
              <a:rPr lang="hr-HR" sz="3200" dirty="0">
                <a:solidFill>
                  <a:srgbClr val="C00000"/>
                </a:solidFill>
              </a:rPr>
            </a:br>
            <a:r>
              <a:rPr lang="en-GB" sz="3200" b="1" dirty="0">
                <a:solidFill>
                  <a:srgbClr val="C00000"/>
                </a:solidFill>
              </a:rPr>
              <a:t>KEEPING PACE WITH CHANGE</a:t>
            </a:r>
            <a:r>
              <a:rPr lang="hr-HR" dirty="0"/>
              <a:t/>
            </a:r>
            <a:br>
              <a:rPr lang="hr-HR" dirty="0"/>
            </a:br>
            <a:endParaRPr lang="en-US" dirty="0"/>
          </a:p>
        </p:txBody>
      </p:sp>
      <p:sp>
        <p:nvSpPr>
          <p:cNvPr id="6" name="Content Placeholder 5"/>
          <p:cNvSpPr>
            <a:spLocks noGrp="1"/>
          </p:cNvSpPr>
          <p:nvPr>
            <p:ph idx="1"/>
          </p:nvPr>
        </p:nvSpPr>
        <p:spPr/>
        <p:txBody>
          <a:bodyPr/>
          <a:lstStyle/>
          <a:p>
            <a:pPr algn="just"/>
            <a:r>
              <a:rPr lang="en-US" dirty="0"/>
              <a:t>Sharing best practices in ESP </a:t>
            </a:r>
            <a:r>
              <a:rPr lang="en-US" dirty="0" smtClean="0"/>
              <a:t>training</a:t>
            </a:r>
            <a:endParaRPr lang="hr-HR" dirty="0" smtClean="0"/>
          </a:p>
          <a:p>
            <a:pPr algn="just"/>
            <a:r>
              <a:rPr lang="en-US" dirty="0" smtClean="0"/>
              <a:t>Using </a:t>
            </a:r>
            <a:r>
              <a:rPr lang="en-US" dirty="0"/>
              <a:t>digital tools to support productive skills practice without teacher feedback</a:t>
            </a:r>
            <a:endParaRPr lang="hr-HR" dirty="0" smtClean="0">
              <a:solidFill>
                <a:srgbClr val="C00000"/>
              </a:solidFill>
            </a:endParaRPr>
          </a:p>
          <a:p>
            <a:pPr marL="0" lvl="0" indent="0" algn="just">
              <a:buNone/>
            </a:pPr>
            <a:r>
              <a:rPr lang="hr-HR" b="1" dirty="0" smtClean="0">
                <a:solidFill>
                  <a:srgbClr val="C00000"/>
                </a:solidFill>
              </a:rPr>
              <a:t>DIGITAL POSTER PRESENTATIONS:</a:t>
            </a:r>
          </a:p>
          <a:p>
            <a:pPr lvl="0" algn="just"/>
            <a:r>
              <a:rPr lang="en-US" dirty="0" smtClean="0"/>
              <a:t>Teaching </a:t>
            </a:r>
            <a:r>
              <a:rPr lang="en-US" dirty="0"/>
              <a:t>Practices that bolster positive learner attitudes </a:t>
            </a:r>
            <a:endParaRPr lang="hr-HR" dirty="0" smtClean="0"/>
          </a:p>
          <a:p>
            <a:pPr lvl="0" algn="just"/>
            <a:r>
              <a:rPr lang="en-US" dirty="0" smtClean="0"/>
              <a:t>ESP </a:t>
            </a:r>
            <a:r>
              <a:rPr lang="en-US" dirty="0"/>
              <a:t>for Professional Communication: Two Skills, Two </a:t>
            </a:r>
            <a:r>
              <a:rPr lang="en-US" dirty="0" smtClean="0"/>
              <a:t>Models</a:t>
            </a:r>
            <a:r>
              <a:rPr lang="en-US" dirty="0"/>
              <a:t> </a:t>
            </a:r>
            <a:endParaRPr lang="hr-HR" dirty="0" smtClean="0"/>
          </a:p>
          <a:p>
            <a:pPr lvl="0" algn="just"/>
            <a:r>
              <a:rPr lang="en-US" dirty="0" smtClean="0"/>
              <a:t>Instructional Coaching</a:t>
            </a:r>
            <a:endParaRPr lang="en-US" dirty="0"/>
          </a:p>
        </p:txBody>
      </p:sp>
      <p:sp>
        <p:nvSpPr>
          <p:cNvPr id="4" name="Slide Number Placeholder 3"/>
          <p:cNvSpPr>
            <a:spLocks noGrp="1"/>
          </p:cNvSpPr>
          <p:nvPr>
            <p:ph type="sldNum" sz="quarter" idx="12"/>
          </p:nvPr>
        </p:nvSpPr>
        <p:spPr/>
        <p:txBody>
          <a:bodyPr/>
          <a:lstStyle/>
          <a:p>
            <a:pPr>
              <a:defRPr/>
            </a:pPr>
            <a:fld id="{0F9C4511-5B77-41EF-BCA7-50D30AD0C578}" type="slidenum">
              <a:rPr lang="en-US" altLang="lt-LT" smtClean="0"/>
              <a:pPr>
                <a:defRPr/>
              </a:pPr>
              <a:t>27</a:t>
            </a:fld>
            <a:endParaRPr lang="en-US" altLang="lt-LT"/>
          </a:p>
        </p:txBody>
      </p:sp>
    </p:spTree>
    <p:extLst>
      <p:ext uri="{BB962C8B-B14F-4D97-AF65-F5344CB8AC3E}">
        <p14:creationId xmlns:p14="http://schemas.microsoft.com/office/powerpoint/2010/main" val="4211130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A7B05FD4-BBBF-4AE8-97A8-72D2D9CCAEA2}" type="slidenum">
              <a:rPr lang="en-US" altLang="lt-LT" sz="1200" smtClean="0">
                <a:solidFill>
                  <a:srgbClr val="898989"/>
                </a:solidFill>
                <a:cs typeface="Arial" pitchFamily="34" charset="0"/>
              </a:rPr>
              <a:pPr>
                <a:spcBef>
                  <a:spcPct val="0"/>
                </a:spcBef>
                <a:buFontTx/>
                <a:buNone/>
              </a:pPr>
              <a:t>28</a:t>
            </a:fld>
            <a:endParaRPr lang="en-US" altLang="lt-LT" sz="1200">
              <a:solidFill>
                <a:srgbClr val="898989"/>
              </a:solidFill>
              <a:cs typeface="Arial" pitchFamily="34" charset="0"/>
            </a:endParaRPr>
          </a:p>
        </p:txBody>
      </p:sp>
      <p:sp>
        <p:nvSpPr>
          <p:cNvPr id="37890" name="Title 1"/>
          <p:cNvSpPr>
            <a:spLocks noGrp="1"/>
          </p:cNvSpPr>
          <p:nvPr>
            <p:ph type="title" idx="4294967295"/>
          </p:nvPr>
        </p:nvSpPr>
        <p:spPr>
          <a:xfrm>
            <a:off x="2988419" y="188640"/>
            <a:ext cx="7423223" cy="850900"/>
          </a:xfrm>
        </p:spPr>
        <p:txBody>
          <a:bodyPr/>
          <a:lstStyle/>
          <a:p>
            <a:pPr>
              <a:defRPr/>
            </a:pPr>
            <a:r>
              <a:rPr lang="en-US" altLang="bg-BG" sz="3600" b="1" dirty="0">
                <a:solidFill>
                  <a:srgbClr val="C00000"/>
                </a:solidFill>
                <a:latin typeface="+mn-lt"/>
                <a:cs typeface="Arial" charset="0"/>
              </a:rPr>
              <a:t>BILC site </a:t>
            </a:r>
            <a:r>
              <a:rPr lang="en-US" altLang="bg-BG" sz="3600" dirty="0">
                <a:latin typeface="+mn-lt"/>
                <a:cs typeface="Arial" charset="0"/>
              </a:rPr>
              <a:t>– </a:t>
            </a:r>
            <a:r>
              <a:rPr lang="en-US" altLang="bg-BG" sz="3600" dirty="0">
                <a:latin typeface="+mn-lt"/>
                <a:cs typeface="Arial" charset="0"/>
                <a:hlinkClick r:id="rId3"/>
              </a:rPr>
              <a:t>www.natobilc.org</a:t>
            </a:r>
            <a:r>
              <a:rPr lang="en-US" altLang="bg-BG" sz="3600" dirty="0">
                <a:latin typeface="+mn-lt"/>
                <a:cs typeface="Arial" charset="0"/>
              </a:rPr>
              <a:t> </a:t>
            </a:r>
            <a:endParaRPr lang="bg-BG" altLang="bg-BG" sz="3600" dirty="0">
              <a:latin typeface="+mn-lt"/>
              <a:cs typeface="Arial" charset="0"/>
            </a:endParaRPr>
          </a:p>
        </p:txBody>
      </p:sp>
      <p:pic>
        <p:nvPicPr>
          <p:cNvPr id="53252" name="Picture 5"/>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044203" y="1124744"/>
            <a:ext cx="10440988" cy="5472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bg-BG" altLang="bg-BG">
              <a:latin typeface="Arial" pitchFamily="34" charset="0"/>
              <a:cs typeface="Arial" pitchFamily="34" charset="0"/>
            </a:endParaRPr>
          </a:p>
        </p:txBody>
      </p:sp>
      <p:sp>
        <p:nvSpPr>
          <p:cNvPr id="3" name="Content Placeholder 2"/>
          <p:cNvSpPr>
            <a:spLocks noGrp="1"/>
          </p:cNvSpPr>
          <p:nvPr>
            <p:ph idx="1"/>
          </p:nvPr>
        </p:nvSpPr>
        <p:spPr>
          <a:xfrm>
            <a:off x="744538" y="1600200"/>
            <a:ext cx="11707812" cy="4525963"/>
          </a:xfrm>
        </p:spPr>
        <p:txBody>
          <a:bodyPr/>
          <a:lstStyle/>
          <a:p>
            <a:pPr marL="0" indent="0">
              <a:buFont typeface="Arial" pitchFamily="34" charset="0"/>
              <a:buNone/>
              <a:defRPr/>
            </a:pPr>
            <a:r>
              <a:rPr lang="en-US" dirty="0">
                <a:cs typeface="Arial" panose="020B0604020202020204" pitchFamily="34" charset="0"/>
              </a:rPr>
              <a:t>Contacts:</a:t>
            </a:r>
          </a:p>
          <a:p>
            <a:pPr>
              <a:defRPr/>
            </a:pPr>
            <a:r>
              <a:rPr lang="en-US" dirty="0">
                <a:cs typeface="Arial" panose="020B0604020202020204" pitchFamily="34" charset="0"/>
              </a:rPr>
              <a:t>BILC site </a:t>
            </a:r>
            <a:r>
              <a:rPr lang="en-US" dirty="0">
                <a:cs typeface="Arial" panose="020B0604020202020204" pitchFamily="34" charset="0"/>
                <a:hlinkClick r:id="rId3"/>
              </a:rPr>
              <a:t>https://natobilc.org</a:t>
            </a:r>
            <a:r>
              <a:rPr lang="en-US" dirty="0">
                <a:cs typeface="Arial" panose="020B0604020202020204" pitchFamily="34" charset="0"/>
              </a:rPr>
              <a:t> </a:t>
            </a:r>
          </a:p>
          <a:p>
            <a:pPr>
              <a:defRPr/>
            </a:pPr>
            <a:r>
              <a:rPr lang="en-US" dirty="0">
                <a:cs typeface="Arial" panose="020B0604020202020204" pitchFamily="34" charset="0"/>
              </a:rPr>
              <a:t>Email </a:t>
            </a:r>
            <a:r>
              <a:rPr lang="hr-HR" dirty="0">
                <a:cs typeface="Arial" panose="020B0604020202020204" pitchFamily="34" charset="0"/>
              </a:rPr>
              <a:t>: </a:t>
            </a:r>
            <a:r>
              <a:rPr lang="hr-HR" dirty="0">
                <a:cs typeface="Arial" panose="020B0604020202020204" pitchFamily="34" charset="0"/>
                <a:hlinkClick r:id="rId4"/>
              </a:rPr>
              <a:t>irena.prpic.djuric</a:t>
            </a:r>
            <a:r>
              <a:rPr lang="sl-SI" dirty="0">
                <a:cs typeface="Arial" panose="020B0604020202020204" pitchFamily="34" charset="0"/>
                <a:hlinkClick r:id="rId4"/>
              </a:rPr>
              <a:t>@morh.hr</a:t>
            </a:r>
            <a:endParaRPr lang="sl-SI" dirty="0">
              <a:cs typeface="Arial" panose="020B0604020202020204" pitchFamily="34" charset="0"/>
            </a:endParaRPr>
          </a:p>
          <a:p>
            <a:pPr marL="0" indent="0">
              <a:buFont typeface="Arial" charset="0"/>
              <a:buNone/>
              <a:defRPr/>
            </a:pPr>
            <a:r>
              <a:rPr lang="sl-SI" dirty="0">
                <a:cs typeface="Arial" panose="020B0604020202020204" pitchFamily="34" charset="0"/>
              </a:rPr>
              <a:t>                 </a:t>
            </a:r>
            <a:r>
              <a:rPr lang="sl-SI" dirty="0">
                <a:cs typeface="Arial" panose="020B0604020202020204" pitchFamily="34" charset="0"/>
                <a:hlinkClick r:id="rId5"/>
              </a:rPr>
              <a:t>BILCteam.hrv@gmail.com</a:t>
            </a:r>
            <a:r>
              <a:rPr lang="sl-SI" dirty="0">
                <a:cs typeface="Arial" panose="020B0604020202020204" pitchFamily="34" charset="0"/>
              </a:rPr>
              <a:t> </a:t>
            </a:r>
          </a:p>
          <a:p>
            <a:pPr marL="0" indent="0">
              <a:buFont typeface="Arial" charset="0"/>
              <a:buNone/>
              <a:defRPr/>
            </a:pPr>
            <a:endParaRPr lang="sl-SI" dirty="0">
              <a:latin typeface="Arial" panose="020B0604020202020204" pitchFamily="34" charset="0"/>
              <a:cs typeface="Arial" panose="020B0604020202020204" pitchFamily="34" charset="0"/>
            </a:endParaRPr>
          </a:p>
          <a:p>
            <a:pPr marL="0" indent="0">
              <a:buFont typeface="Arial" charset="0"/>
              <a:buNone/>
              <a:defRPr/>
            </a:pPr>
            <a:endParaRPr lang="sl-SI" dirty="0">
              <a:latin typeface="Arial" panose="020B0604020202020204" pitchFamily="34" charset="0"/>
              <a:cs typeface="Arial" panose="020B0604020202020204" pitchFamily="34" charset="0"/>
            </a:endParaRPr>
          </a:p>
          <a:p>
            <a:pPr marL="0" indent="0">
              <a:buFont typeface="Arial" pitchFamily="34" charset="0"/>
              <a:buNone/>
              <a:defRPr/>
            </a:pPr>
            <a:r>
              <a:rPr lang="sl-SI"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Font typeface="Arial" pitchFamily="34" charset="0"/>
              <a:buNone/>
              <a:defRPr/>
            </a:pPr>
            <a:r>
              <a:rPr lang="en-US" dirty="0"/>
              <a:t>	     </a:t>
            </a:r>
            <a:endParaRPr lang="bg-BG" dirty="0"/>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0701D64-A1E5-4767-BB20-B03034592706}" type="slidenum">
              <a:rPr lang="en-US" altLang="lt-LT" sz="1200" smtClean="0">
                <a:solidFill>
                  <a:srgbClr val="898989"/>
                </a:solidFill>
                <a:cs typeface="Arial" pitchFamily="34" charset="0"/>
              </a:rPr>
              <a:pPr>
                <a:spcBef>
                  <a:spcPct val="0"/>
                </a:spcBef>
                <a:buFontTx/>
                <a:buNone/>
              </a:pPr>
              <a:t>29</a:t>
            </a:fld>
            <a:endParaRPr lang="en-US" altLang="lt-LT" sz="1200">
              <a:solidFill>
                <a:srgbClr val="898989"/>
              </a:solidFill>
              <a:cs typeface="Arial" pitchFamily="34" charset="0"/>
            </a:endParaRPr>
          </a:p>
        </p:txBody>
      </p:sp>
    </p:spTree>
    <p:extLst>
      <p:ext uri="{BB962C8B-B14F-4D97-AF65-F5344CB8AC3E}">
        <p14:creationId xmlns:p14="http://schemas.microsoft.com/office/powerpoint/2010/main" val="270846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6273" y="76200"/>
            <a:ext cx="2310289"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3" name="Rectangle 2"/>
          <p:cNvSpPr/>
          <p:nvPr/>
        </p:nvSpPr>
        <p:spPr>
          <a:xfrm>
            <a:off x="0" y="5410200"/>
            <a:ext cx="1662708"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5" name="Flowchart: Process 4"/>
          <p:cNvSpPr/>
          <p:nvPr/>
        </p:nvSpPr>
        <p:spPr>
          <a:xfrm>
            <a:off x="3264158" y="504825"/>
            <a:ext cx="6195774" cy="914400"/>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black"/>
                </a:solidFill>
                <a:latin typeface="Arial" panose="020B0604020202020204" pitchFamily="34" charset="0"/>
                <a:cs typeface="Arial" panose="020B0604020202020204" pitchFamily="34" charset="0"/>
              </a:rPr>
              <a:t>BILC Steering Committee</a:t>
            </a:r>
          </a:p>
        </p:txBody>
      </p:sp>
      <p:sp>
        <p:nvSpPr>
          <p:cNvPr id="6" name="Flowchart: Process 5"/>
          <p:cNvSpPr/>
          <p:nvPr/>
        </p:nvSpPr>
        <p:spPr>
          <a:xfrm>
            <a:off x="4235529" y="1905000"/>
            <a:ext cx="4270534"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000000"/>
                </a:solidFill>
                <a:latin typeface="Arial" panose="020B0604020202020204" pitchFamily="34" charset="0"/>
                <a:cs typeface="Arial" panose="020B0604020202020204" pitchFamily="34" charset="0"/>
              </a:rPr>
              <a:t>Chair</a:t>
            </a:r>
          </a:p>
          <a:p>
            <a:pPr algn="ctr" eaLnBrk="1" hangingPunct="1">
              <a:defRPr/>
            </a:pPr>
            <a:r>
              <a:rPr lang="sl-SI" b="1" dirty="0">
                <a:solidFill>
                  <a:srgbClr val="000000"/>
                </a:solidFill>
                <a:latin typeface="Arial" panose="020B0604020202020204" pitchFamily="34" charset="0"/>
                <a:cs typeface="Arial" panose="020B0604020202020204" pitchFamily="34" charset="0"/>
              </a:rPr>
              <a:t>Irena Prpić Đurić</a:t>
            </a:r>
            <a:endParaRPr lang="en-US" b="1" dirty="0">
              <a:solidFill>
                <a:srgbClr val="000000"/>
              </a:solidFill>
              <a:latin typeface="Arial" panose="020B0604020202020204" pitchFamily="34" charset="0"/>
              <a:cs typeface="Arial" panose="020B0604020202020204" pitchFamily="34" charset="0"/>
            </a:endParaRPr>
          </a:p>
        </p:txBody>
      </p:sp>
      <p:sp>
        <p:nvSpPr>
          <p:cNvPr id="7" name="Flowchart: Process 6"/>
          <p:cNvSpPr/>
          <p:nvPr/>
        </p:nvSpPr>
        <p:spPr>
          <a:xfrm>
            <a:off x="8191024" y="2819400"/>
            <a:ext cx="3780473"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0000"/>
                </a:solidFill>
                <a:latin typeface="Arial" panose="020B0604020202020204" pitchFamily="34" charset="0"/>
                <a:cs typeface="Arial" panose="020B0604020202020204" pitchFamily="34" charset="0"/>
              </a:rPr>
              <a:t>Senior Advisor</a:t>
            </a:r>
          </a:p>
          <a:p>
            <a:pPr algn="ctr" eaLnBrk="1" hangingPunct="1">
              <a:defRPr/>
            </a:pPr>
            <a:r>
              <a:rPr lang="en-US" b="1" dirty="0">
                <a:solidFill>
                  <a:srgbClr val="000000"/>
                </a:solidFill>
                <a:latin typeface="Arial" panose="020B0604020202020204" pitchFamily="34" charset="0"/>
                <a:cs typeface="Arial" panose="020B0604020202020204" pitchFamily="34" charset="0"/>
              </a:rPr>
              <a:t>Dr. Ray Clifford</a:t>
            </a:r>
          </a:p>
        </p:txBody>
      </p:sp>
      <p:sp>
        <p:nvSpPr>
          <p:cNvPr id="8" name="Flowchart: Process 7"/>
          <p:cNvSpPr/>
          <p:nvPr/>
        </p:nvSpPr>
        <p:spPr>
          <a:xfrm>
            <a:off x="2467808" y="3962403"/>
            <a:ext cx="3780473" cy="906463"/>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en-US" b="1" dirty="0" err="1">
                <a:solidFill>
                  <a:srgbClr val="000000"/>
                </a:solidFill>
                <a:latin typeface="Arial" panose="020B0604020202020204" pitchFamily="34" charset="0"/>
                <a:cs typeface="Arial" panose="020B0604020202020204" pitchFamily="34" charset="0"/>
              </a:rPr>
              <a:t>Secretar</a:t>
            </a:r>
            <a:r>
              <a:rPr lang="sl-SI" b="1" dirty="0" err="1">
                <a:solidFill>
                  <a:srgbClr val="000000"/>
                </a:solidFill>
                <a:latin typeface="Arial" panose="020B0604020202020204" pitchFamily="34" charset="0"/>
                <a:cs typeface="Arial" panose="020B0604020202020204" pitchFamily="34" charset="0"/>
              </a:rPr>
              <a:t>ies</a:t>
            </a: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sl-SI" sz="1600" b="1" dirty="0">
                <a:solidFill>
                  <a:srgbClr val="000000"/>
                </a:solidFill>
                <a:latin typeface="Arial" panose="020B0604020202020204" pitchFamily="34" charset="0"/>
                <a:cs typeface="Arial" panose="020B0604020202020204" pitchFamily="34" charset="0"/>
              </a:rPr>
              <a:t>Suzana Horvat</a:t>
            </a:r>
          </a:p>
          <a:p>
            <a:pPr algn="ctr" eaLnBrk="1" hangingPunct="1">
              <a:defRPr/>
            </a:pPr>
            <a:r>
              <a:rPr lang="sl-SI" sz="1600" b="1" dirty="0">
                <a:solidFill>
                  <a:srgbClr val="000000"/>
                </a:solidFill>
                <a:latin typeface="Arial" panose="020B0604020202020204" pitchFamily="34" charset="0"/>
                <a:cs typeface="Arial" panose="020B0604020202020204" pitchFamily="34" charset="0"/>
              </a:rPr>
              <a:t>Borjana </a:t>
            </a:r>
            <a:r>
              <a:rPr lang="sl-SI" sz="1600" b="1" dirty="0" err="1">
                <a:solidFill>
                  <a:srgbClr val="000000"/>
                </a:solidFill>
                <a:latin typeface="Arial" panose="020B0604020202020204" pitchFamily="34" charset="0"/>
                <a:cs typeface="Arial" panose="020B0604020202020204" pitchFamily="34" charset="0"/>
              </a:rPr>
              <a:t>Soldo</a:t>
            </a:r>
            <a:endParaRPr lang="en-US" sz="1600" b="1" dirty="0">
              <a:solidFill>
                <a:srgbClr val="000000"/>
              </a:solidFill>
              <a:latin typeface="Arial" panose="020B0604020202020204" pitchFamily="34" charset="0"/>
              <a:cs typeface="Arial" panose="020B0604020202020204" pitchFamily="34" charset="0"/>
            </a:endParaRPr>
          </a:p>
          <a:p>
            <a:pPr algn="ctr" eaLnBrk="1" hangingPunct="1">
              <a:defRPr/>
            </a:pPr>
            <a:endParaRPr lang="en-US" b="1" dirty="0">
              <a:solidFill>
                <a:srgbClr val="000000"/>
              </a:solidFill>
              <a:latin typeface="Arial" panose="020B0604020202020204" pitchFamily="34" charset="0"/>
              <a:cs typeface="Arial" panose="020B0604020202020204" pitchFamily="34" charset="0"/>
            </a:endParaRPr>
          </a:p>
        </p:txBody>
      </p:sp>
      <p:sp>
        <p:nvSpPr>
          <p:cNvPr id="9" name="Flowchart: Process 8"/>
          <p:cNvSpPr/>
          <p:nvPr/>
        </p:nvSpPr>
        <p:spPr>
          <a:xfrm>
            <a:off x="9575885" y="5865813"/>
            <a:ext cx="290536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Jana Vasilj-Begovic</a:t>
            </a:r>
          </a:p>
        </p:txBody>
      </p:sp>
      <p:sp>
        <p:nvSpPr>
          <p:cNvPr id="10" name="Flowchart: Process 9"/>
          <p:cNvSpPr/>
          <p:nvPr/>
        </p:nvSpPr>
        <p:spPr>
          <a:xfrm>
            <a:off x="280035" y="5865813"/>
            <a:ext cx="2852857"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hr-HR" sz="1600" b="1" dirty="0">
                <a:solidFill>
                  <a:srgbClr val="000000"/>
                </a:solidFill>
                <a:latin typeface="Arial" panose="020B0604020202020204" pitchFamily="34" charset="0"/>
                <a:cs typeface="Arial" panose="020B0604020202020204" pitchFamily="34" charset="0"/>
              </a:rPr>
              <a:t>Dr. Edelmira Nickels</a:t>
            </a:r>
            <a:endParaRPr lang="en-US" sz="1600" b="1" dirty="0">
              <a:solidFill>
                <a:srgbClr val="000000"/>
              </a:solidFill>
              <a:latin typeface="Arial" panose="020B0604020202020204" pitchFamily="34" charset="0"/>
              <a:cs typeface="Arial" panose="020B0604020202020204" pitchFamily="34" charset="0"/>
            </a:endParaRPr>
          </a:p>
        </p:txBody>
      </p:sp>
      <p:sp>
        <p:nvSpPr>
          <p:cNvPr id="17418" name="TextBox 10"/>
          <p:cNvSpPr txBox="1">
            <a:spLocks noChangeArrowheads="1"/>
          </p:cNvSpPr>
          <p:nvPr/>
        </p:nvSpPr>
        <p:spPr bwMode="auto">
          <a:xfrm>
            <a:off x="4690586" y="5081589"/>
            <a:ext cx="3570446" cy="369332"/>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b="1" dirty="0">
                <a:solidFill>
                  <a:srgbClr val="000000"/>
                </a:solidFill>
                <a:latin typeface="Arial" panose="020B0604020202020204" pitchFamily="34" charset="0"/>
                <a:cs typeface="Arial" panose="020B0604020202020204" pitchFamily="34" charset="0"/>
              </a:rPr>
              <a:t>Associate Secretaries</a:t>
            </a:r>
          </a:p>
        </p:txBody>
      </p:sp>
      <p:cxnSp>
        <p:nvCxnSpPr>
          <p:cNvPr id="13" name="Straight Connector 12"/>
          <p:cNvCxnSpPr>
            <a:stCxn id="5" idx="2"/>
            <a:endCxn id="6" idx="0"/>
          </p:cNvCxnSpPr>
          <p:nvPr/>
        </p:nvCxnSpPr>
        <p:spPr>
          <a:xfrm>
            <a:off x="6362045" y="1419227"/>
            <a:ext cx="8751" cy="485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1"/>
          </p:cNvCxnSpPr>
          <p:nvPr/>
        </p:nvCxnSpPr>
        <p:spPr>
          <a:xfrm flipH="1">
            <a:off x="6370796" y="3162300"/>
            <a:ext cx="18202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685" name="TextBox 34"/>
          <p:cNvSpPr txBox="1">
            <a:spLocks noChangeArrowheads="1"/>
          </p:cNvSpPr>
          <p:nvPr/>
        </p:nvSpPr>
        <p:spPr bwMode="auto">
          <a:xfrm>
            <a:off x="148768" y="1663700"/>
            <a:ext cx="415677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00"/>
                </a:solidFill>
              </a:rPr>
              <a:t>GBR</a:t>
            </a:r>
            <a:r>
              <a:rPr lang="sl-SI" altLang="en-US">
                <a:solidFill>
                  <a:srgbClr val="000000"/>
                </a:solidFill>
              </a:rPr>
              <a:t>	</a:t>
            </a:r>
            <a:r>
              <a:rPr lang="en-US" altLang="en-US">
                <a:solidFill>
                  <a:srgbClr val="000000"/>
                </a:solidFill>
              </a:rPr>
              <a:t>(1966-1981)</a:t>
            </a:r>
          </a:p>
          <a:p>
            <a:pPr eaLnBrk="1" hangingPunct="1"/>
            <a:r>
              <a:rPr lang="en-US" altLang="en-US">
                <a:solidFill>
                  <a:srgbClr val="000000"/>
                </a:solidFill>
              </a:rPr>
              <a:t>DEU</a:t>
            </a:r>
            <a:r>
              <a:rPr lang="sl-SI" altLang="en-US">
                <a:solidFill>
                  <a:srgbClr val="000000"/>
                </a:solidFill>
              </a:rPr>
              <a:t>	</a:t>
            </a:r>
            <a:r>
              <a:rPr lang="en-US" altLang="en-US">
                <a:solidFill>
                  <a:srgbClr val="000000"/>
                </a:solidFill>
              </a:rPr>
              <a:t>(1982-1996)</a:t>
            </a:r>
          </a:p>
          <a:p>
            <a:pPr eaLnBrk="1" hangingPunct="1"/>
            <a:r>
              <a:rPr lang="en-US" altLang="en-US">
                <a:solidFill>
                  <a:srgbClr val="000000"/>
                </a:solidFill>
              </a:rPr>
              <a:t>USA</a:t>
            </a:r>
            <a:r>
              <a:rPr lang="sl-SI" altLang="en-US">
                <a:solidFill>
                  <a:srgbClr val="000000"/>
                </a:solidFill>
              </a:rPr>
              <a:t>	</a:t>
            </a:r>
            <a:r>
              <a:rPr lang="en-US" altLang="en-US">
                <a:solidFill>
                  <a:srgbClr val="000000"/>
                </a:solidFill>
              </a:rPr>
              <a:t>(1997-2008)</a:t>
            </a:r>
          </a:p>
          <a:p>
            <a:pPr eaLnBrk="1" hangingPunct="1"/>
            <a:r>
              <a:rPr lang="en-US" altLang="en-US">
                <a:solidFill>
                  <a:srgbClr val="000000"/>
                </a:solidFill>
              </a:rPr>
              <a:t>CAN</a:t>
            </a:r>
            <a:r>
              <a:rPr lang="sl-SI" altLang="en-US">
                <a:solidFill>
                  <a:srgbClr val="000000"/>
                </a:solidFill>
              </a:rPr>
              <a:t>	</a:t>
            </a:r>
            <a:r>
              <a:rPr lang="en-US" altLang="en-US">
                <a:solidFill>
                  <a:srgbClr val="000000"/>
                </a:solidFill>
              </a:rPr>
              <a:t>(2008-2014)</a:t>
            </a:r>
          </a:p>
          <a:p>
            <a:pPr eaLnBrk="1" hangingPunct="1"/>
            <a:r>
              <a:rPr lang="en-US" altLang="en-US">
                <a:solidFill>
                  <a:srgbClr val="000000"/>
                </a:solidFill>
              </a:rPr>
              <a:t>USA</a:t>
            </a:r>
            <a:r>
              <a:rPr lang="sl-SI" altLang="en-US">
                <a:solidFill>
                  <a:srgbClr val="000000"/>
                </a:solidFill>
              </a:rPr>
              <a:t>	</a:t>
            </a:r>
            <a:r>
              <a:rPr lang="en-US" altLang="en-US">
                <a:solidFill>
                  <a:srgbClr val="000000"/>
                </a:solidFill>
              </a:rPr>
              <a:t>(2014-2016)</a:t>
            </a:r>
          </a:p>
          <a:p>
            <a:pPr eaLnBrk="1" hangingPunct="1"/>
            <a:r>
              <a:rPr lang="en-US" altLang="en-US">
                <a:solidFill>
                  <a:srgbClr val="000000"/>
                </a:solidFill>
              </a:rPr>
              <a:t>BGR</a:t>
            </a:r>
            <a:r>
              <a:rPr lang="sl-SI" altLang="en-US">
                <a:solidFill>
                  <a:srgbClr val="000000"/>
                </a:solidFill>
              </a:rPr>
              <a:t>	</a:t>
            </a:r>
            <a:r>
              <a:rPr lang="en-US" altLang="en-US">
                <a:solidFill>
                  <a:srgbClr val="000000"/>
                </a:solidFill>
              </a:rPr>
              <a:t>(2016-2019)</a:t>
            </a:r>
            <a:endParaRPr lang="sl-SI" altLang="en-US">
              <a:solidFill>
                <a:srgbClr val="000000"/>
              </a:solidFill>
            </a:endParaRPr>
          </a:p>
          <a:p>
            <a:pPr eaLnBrk="1" hangingPunct="1"/>
            <a:r>
              <a:rPr lang="sl-SI" altLang="en-US">
                <a:solidFill>
                  <a:srgbClr val="000000"/>
                </a:solidFill>
              </a:rPr>
              <a:t>SVN       (2019-2022) </a:t>
            </a:r>
          </a:p>
          <a:p>
            <a:pPr eaLnBrk="1" hangingPunct="1"/>
            <a:r>
              <a:rPr lang="sl-SI" altLang="en-US">
                <a:solidFill>
                  <a:srgbClr val="000000"/>
                </a:solidFill>
              </a:rPr>
              <a:t>HRV       (2022-2025) </a:t>
            </a:r>
            <a:endParaRPr lang="en-US" altLang="en-US">
              <a:solidFill>
                <a:srgbClr val="000000"/>
              </a:solidFill>
            </a:endParaRPr>
          </a:p>
        </p:txBody>
      </p:sp>
      <p:pic>
        <p:nvPicPr>
          <p:cNvPr id="28686" name="Picture 19" descr="C:\Jeannie's Stuff\Letterheads, Templates, Certificates, &amp; Original Creations\Logos &amp; Photos\nato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985" y="38100"/>
            <a:ext cx="2100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stCxn id="6" idx="2"/>
          </p:cNvCxnSpPr>
          <p:nvPr/>
        </p:nvCxnSpPr>
        <p:spPr>
          <a:xfrm>
            <a:off x="6370796" y="2667001"/>
            <a:ext cx="26253" cy="989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05538" y="3656013"/>
            <a:ext cx="3500438"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05538" y="36576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05976" y="3678239"/>
            <a:ext cx="0" cy="1389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3380110" y="5865813"/>
            <a:ext cx="2798162"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Peggy Garza</a:t>
            </a:r>
          </a:p>
        </p:txBody>
      </p:sp>
      <p:sp>
        <p:nvSpPr>
          <p:cNvPr id="30" name="Flowchart: Process 29"/>
          <p:cNvSpPr/>
          <p:nvPr/>
        </p:nvSpPr>
        <p:spPr>
          <a:xfrm>
            <a:off x="6475809" y="5846763"/>
            <a:ext cx="266033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Julie Dubeau</a:t>
            </a:r>
          </a:p>
        </p:txBody>
      </p:sp>
      <p:cxnSp>
        <p:nvCxnSpPr>
          <p:cNvPr id="22" name="Straight Connector 21"/>
          <p:cNvCxnSpPr/>
          <p:nvPr/>
        </p:nvCxnSpPr>
        <p:spPr>
          <a:xfrm>
            <a:off x="1688961" y="5605465"/>
            <a:ext cx="9311164" cy="158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84586"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80286" y="5621339"/>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93487"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991374" y="56134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418" idx="2"/>
          </p:cNvCxnSpPr>
          <p:nvPr/>
        </p:nvCxnSpPr>
        <p:spPr>
          <a:xfrm>
            <a:off x="6475809" y="5450921"/>
            <a:ext cx="0" cy="1529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84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effectLst>
            <a:glow rad="139700">
              <a:schemeClr val="accent6">
                <a:satMod val="175000"/>
                <a:alpha val="40000"/>
              </a:schemeClr>
            </a:glow>
          </a:effectLst>
        </p:spPr>
        <p:txBody>
          <a:bodyPr/>
          <a:lstStyle/>
          <a:p>
            <a:pPr marL="0" indent="0" algn="ctr">
              <a:buNone/>
            </a:pPr>
            <a:endParaRPr lang="hr-HR" b="1" dirty="0">
              <a:solidFill>
                <a:srgbClr val="C00000"/>
              </a:solidFill>
            </a:endParaRPr>
          </a:p>
          <a:p>
            <a:pPr marL="0" indent="0" algn="ctr">
              <a:buNone/>
            </a:pPr>
            <a:endParaRPr lang="hr-HR" b="1" dirty="0">
              <a:solidFill>
                <a:srgbClr val="C00000"/>
              </a:solidFill>
            </a:endParaRPr>
          </a:p>
          <a:p>
            <a:pPr marL="0" indent="0" algn="ctr">
              <a:buNone/>
            </a:pPr>
            <a:r>
              <a:rPr lang="hr-HR" sz="4800" b="1" dirty="0">
                <a:solidFill>
                  <a:srgbClr val="C00000"/>
                </a:solidFill>
                <a:effectLst>
                  <a:outerShdw blurRad="38100" dist="38100" dir="2700000" algn="tl">
                    <a:srgbClr val="000000">
                      <a:alpha val="43137"/>
                    </a:srgbClr>
                  </a:outerShdw>
                </a:effectLst>
              </a:rPr>
              <a:t>THANK YOU FOR YOUR ATTENTION!!!</a:t>
            </a:r>
            <a:r>
              <a:rPr lang="hr-HR" sz="4800" b="1" dirty="0">
                <a:solidFill>
                  <a:srgbClr val="C00000"/>
                </a:solidFill>
                <a:effectLst>
                  <a:outerShdw blurRad="38100" dist="38100" dir="2700000" algn="tl">
                    <a:srgbClr val="000000">
                      <a:alpha val="43137"/>
                    </a:srgbClr>
                  </a:outerShdw>
                </a:effectLst>
                <a:latin typeface="Segoe UI Emoji"/>
                <a:ea typeface="Segoe UI Emoji"/>
              </a:rPr>
              <a:t> </a:t>
            </a:r>
          </a:p>
          <a:p>
            <a:pPr marL="0" indent="0" algn="ctr">
              <a:buNone/>
            </a:pPr>
            <a:r>
              <a:rPr lang="hr-HR" sz="4800" b="1">
                <a:solidFill>
                  <a:srgbClr val="C00000"/>
                </a:solidFill>
                <a:effectLst>
                  <a:outerShdw blurRad="38100" dist="38100" dir="2700000" algn="tl">
                    <a:srgbClr val="000000">
                      <a:alpha val="43137"/>
                    </a:srgbClr>
                  </a:outerShdw>
                </a:effectLst>
                <a:latin typeface="Segoe UI Emoji"/>
                <a:ea typeface="Segoe UI Emoji"/>
              </a:rPr>
              <a:t>💛</a:t>
            </a:r>
            <a:endParaRPr lang="hr-HR" sz="48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0F9C4511-5B77-41EF-BCA7-50D30AD0C578}" type="slidenum">
              <a:rPr lang="en-US" altLang="lt-LT" smtClean="0"/>
              <a:pPr>
                <a:defRPr/>
              </a:pPr>
              <a:t>30</a:t>
            </a:fld>
            <a:endParaRPr lang="en-US" altLang="lt-LT"/>
          </a:p>
        </p:txBody>
      </p:sp>
    </p:spTree>
    <p:extLst>
      <p:ext uri="{BB962C8B-B14F-4D97-AF65-F5344CB8AC3E}">
        <p14:creationId xmlns:p14="http://schemas.microsoft.com/office/powerpoint/2010/main" val="422370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5066" y="116632"/>
            <a:ext cx="12076509" cy="1143000"/>
          </a:xfrm>
        </p:spPr>
        <p:txBody>
          <a:bodyPr/>
          <a:lstStyle/>
          <a:p>
            <a:pPr eaLnBrk="1" hangingPunct="1"/>
            <a:r>
              <a:rPr lang="hr-HR" sz="6000" b="1" dirty="0" smtClean="0">
                <a:solidFill>
                  <a:srgbClr val="C00000"/>
                </a:solidFill>
                <a:effectLst>
                  <a:outerShdw blurRad="38100" dist="38100" dir="2700000" algn="tl">
                    <a:srgbClr val="000000">
                      <a:alpha val="43137"/>
                    </a:srgbClr>
                  </a:outerShdw>
                </a:effectLst>
              </a:rPr>
              <a:t>BILC Mandate</a:t>
            </a:r>
            <a:endParaRPr lang="en-CA" sz="6000" b="1" dirty="0" smtClean="0">
              <a:solidFill>
                <a:srgbClr val="C0000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sz="half" idx="1"/>
          </p:nvPr>
        </p:nvSpPr>
        <p:spPr>
          <a:xfrm>
            <a:off x="540147" y="1412776"/>
            <a:ext cx="11341348" cy="5184576"/>
          </a:xfrm>
        </p:spPr>
        <p:txBody>
          <a:bodyPr/>
          <a:lstStyle/>
          <a:p>
            <a:pPr lvl="0" algn="just"/>
            <a:r>
              <a:rPr lang="hr-HR" sz="4400" dirty="0" err="1"/>
              <a:t>Standardization</a:t>
            </a:r>
            <a:r>
              <a:rPr lang="hr-HR" sz="4400" dirty="0"/>
              <a:t> </a:t>
            </a:r>
            <a:r>
              <a:rPr lang="hr-HR" sz="4400" dirty="0" err="1"/>
              <a:t>of</a:t>
            </a:r>
            <a:r>
              <a:rPr lang="hr-HR" sz="4400" dirty="0"/>
              <a:t> </a:t>
            </a:r>
            <a:r>
              <a:rPr lang="hr-HR" sz="4400" dirty="0" err="1"/>
              <a:t>Language</a:t>
            </a:r>
            <a:r>
              <a:rPr lang="hr-HR" sz="4400" dirty="0"/>
              <a:t> </a:t>
            </a:r>
            <a:r>
              <a:rPr lang="hr-HR" sz="4400" dirty="0" err="1"/>
              <a:t>Training</a:t>
            </a:r>
            <a:r>
              <a:rPr lang="hr-HR" sz="4400" dirty="0"/>
              <a:t> </a:t>
            </a:r>
            <a:r>
              <a:rPr lang="hr-HR" sz="4400" dirty="0" err="1"/>
              <a:t>and</a:t>
            </a:r>
            <a:r>
              <a:rPr lang="hr-HR" sz="4400" dirty="0"/>
              <a:t> </a:t>
            </a:r>
            <a:r>
              <a:rPr lang="hr-HR" sz="4400" dirty="0" err="1" smtClean="0"/>
              <a:t>Testing</a:t>
            </a:r>
            <a:endParaRPr lang="hr-HR" sz="4400" dirty="0" smtClean="0"/>
          </a:p>
          <a:p>
            <a:pPr lvl="0" algn="just"/>
            <a:r>
              <a:rPr lang="hr-HR" sz="4400" dirty="0" err="1" smtClean="0"/>
              <a:t>Advising</a:t>
            </a:r>
            <a:r>
              <a:rPr lang="hr-HR" sz="4400" dirty="0" smtClean="0"/>
              <a:t> </a:t>
            </a:r>
            <a:r>
              <a:rPr lang="hr-HR" sz="4400" dirty="0"/>
              <a:t>on </a:t>
            </a:r>
            <a:r>
              <a:rPr lang="hr-HR" sz="4400" dirty="0" err="1"/>
              <a:t>Language</a:t>
            </a:r>
            <a:r>
              <a:rPr lang="hr-HR" sz="4400" dirty="0"/>
              <a:t> </a:t>
            </a:r>
            <a:r>
              <a:rPr lang="hr-HR" sz="4400" dirty="0" err="1" smtClean="0"/>
              <a:t>Policies</a:t>
            </a:r>
            <a:endParaRPr lang="hr-HR" sz="4400" dirty="0"/>
          </a:p>
          <a:p>
            <a:pPr lvl="0" algn="just"/>
            <a:r>
              <a:rPr lang="hr-HR" sz="4400" dirty="0" err="1"/>
              <a:t>Supporting</a:t>
            </a:r>
            <a:r>
              <a:rPr lang="hr-HR" sz="4400" dirty="0"/>
              <a:t> </a:t>
            </a:r>
            <a:r>
              <a:rPr lang="hr-HR" sz="4400" dirty="0" err="1"/>
              <a:t>Military</a:t>
            </a:r>
            <a:r>
              <a:rPr lang="hr-HR" sz="4400" dirty="0"/>
              <a:t> </a:t>
            </a:r>
            <a:r>
              <a:rPr lang="hr-HR" sz="4400" dirty="0" err="1" smtClean="0"/>
              <a:t>Operations</a:t>
            </a:r>
            <a:endParaRPr lang="hr-HR" sz="4400" dirty="0" smtClean="0"/>
          </a:p>
          <a:p>
            <a:pPr lvl="0" algn="just"/>
            <a:r>
              <a:rPr lang="hr-HR" sz="4400" dirty="0" err="1" smtClean="0"/>
              <a:t>Annual</a:t>
            </a:r>
            <a:r>
              <a:rPr lang="hr-HR" sz="4400" dirty="0" smtClean="0"/>
              <a:t> </a:t>
            </a:r>
            <a:r>
              <a:rPr lang="hr-HR" sz="4400" dirty="0" err="1"/>
              <a:t>Conferences</a:t>
            </a:r>
            <a:r>
              <a:rPr lang="hr-HR" sz="4400" dirty="0"/>
              <a:t> </a:t>
            </a:r>
            <a:r>
              <a:rPr lang="hr-HR" sz="4400" dirty="0" err="1"/>
              <a:t>and</a:t>
            </a:r>
            <a:r>
              <a:rPr lang="hr-HR" sz="4400" dirty="0"/>
              <a:t> </a:t>
            </a:r>
            <a:r>
              <a:rPr lang="hr-HR" sz="4400" dirty="0" err="1" smtClean="0"/>
              <a:t>Workshops</a:t>
            </a:r>
            <a:endParaRPr lang="en-CA" sz="4400" dirty="0" smtClean="0"/>
          </a:p>
        </p:txBody>
      </p:sp>
    </p:spTree>
    <p:extLst>
      <p:ext uri="{BB962C8B-B14F-4D97-AF65-F5344CB8AC3E}">
        <p14:creationId xmlns:p14="http://schemas.microsoft.com/office/powerpoint/2010/main" val="150412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1239838" y="188913"/>
            <a:ext cx="10291762" cy="647700"/>
          </a:xfrm>
        </p:spPr>
        <p:txBody>
          <a:bodyPr/>
          <a:lstStyle/>
          <a:p>
            <a:pPr>
              <a:spcAft>
                <a:spcPts val="600"/>
              </a:spcAft>
            </a:pPr>
            <a:r>
              <a:rPr lang="hr-HR" altLang="en-US" b="1" dirty="0">
                <a:solidFill>
                  <a:srgbClr val="FF0000"/>
                </a:solidFill>
              </a:rPr>
              <a:t/>
            </a:r>
            <a:br>
              <a:rPr lang="hr-HR" altLang="en-US" b="1" dirty="0">
                <a:solidFill>
                  <a:srgbClr val="FF0000"/>
                </a:solidFill>
              </a:rPr>
            </a:br>
            <a:r>
              <a:rPr lang="en-US" altLang="en-US" sz="3200" b="1" dirty="0">
                <a:solidFill>
                  <a:srgbClr val="C00000"/>
                </a:solidFill>
                <a:effectLst>
                  <a:outerShdw blurRad="38100" dist="38100" dir="2700000" algn="tl">
                    <a:srgbClr val="000000">
                      <a:alpha val="43137"/>
                    </a:srgbClr>
                  </a:outerShdw>
                </a:effectLst>
              </a:rPr>
              <a:t>STANAG 6001 </a:t>
            </a:r>
            <a:r>
              <a:rPr lang="hr-HR" altLang="en-US" sz="3200" b="1" dirty="0">
                <a:solidFill>
                  <a:srgbClr val="C00000"/>
                </a:solidFill>
                <a:effectLst>
                  <a:outerShdw blurRad="38100" dist="38100" dir="2700000" algn="tl">
                    <a:srgbClr val="000000">
                      <a:alpha val="43137"/>
                    </a:srgbClr>
                  </a:outerShdw>
                </a:effectLst>
              </a:rPr>
              <a:t>(A </a:t>
            </a:r>
            <a:r>
              <a:rPr lang="hr-HR" altLang="en-US" sz="3200" b="1" dirty="0" err="1">
                <a:solidFill>
                  <a:srgbClr val="C00000"/>
                </a:solidFill>
                <a:effectLst>
                  <a:outerShdw blurRad="38100" dist="38100" dir="2700000" algn="tl">
                    <a:srgbClr val="000000">
                      <a:alpha val="43137"/>
                    </a:srgbClr>
                  </a:outerShdw>
                </a:effectLst>
              </a:rPr>
              <a:t>TrainP</a:t>
            </a:r>
            <a:r>
              <a:rPr lang="hr-HR" altLang="en-US" sz="3200" b="1" dirty="0">
                <a:solidFill>
                  <a:srgbClr val="C00000"/>
                </a:solidFill>
                <a:effectLst>
                  <a:outerShdw blurRad="38100" dist="38100" dir="2700000" algn="tl">
                    <a:srgbClr val="000000">
                      <a:alpha val="43137"/>
                    </a:srgbClr>
                  </a:outerShdw>
                </a:effectLst>
              </a:rPr>
              <a:t>-5) </a:t>
            </a:r>
            <a:r>
              <a:rPr lang="hr-HR" altLang="en-US" sz="3200" b="1" dirty="0" err="1">
                <a:solidFill>
                  <a:srgbClr val="C00000"/>
                </a:solidFill>
                <a:effectLst>
                  <a:outerShdw blurRad="38100" dist="38100" dir="2700000" algn="tl">
                    <a:srgbClr val="000000">
                      <a:alpha val="43137"/>
                    </a:srgbClr>
                  </a:outerShdw>
                </a:effectLst>
              </a:rPr>
              <a:t>ed</a:t>
            </a:r>
            <a:r>
              <a:rPr lang="hr-HR" altLang="en-US" sz="3200" b="1" dirty="0">
                <a:solidFill>
                  <a:srgbClr val="C00000"/>
                </a:solidFill>
                <a:effectLst>
                  <a:outerShdw blurRad="38100" dist="38100" dir="2700000" algn="tl">
                    <a:srgbClr val="000000">
                      <a:alpha val="43137"/>
                    </a:srgbClr>
                  </a:outerShdw>
                </a:effectLst>
              </a:rPr>
              <a:t>. 5, ver. 2</a:t>
            </a:r>
            <a:br>
              <a:rPr lang="hr-HR" altLang="en-US" sz="3200" b="1" dirty="0">
                <a:solidFill>
                  <a:srgbClr val="C00000"/>
                </a:solidFill>
                <a:effectLst>
                  <a:outerShdw blurRad="38100" dist="38100" dir="2700000" algn="tl">
                    <a:srgbClr val="000000">
                      <a:alpha val="43137"/>
                    </a:srgbClr>
                  </a:outerShdw>
                </a:effectLst>
              </a:rPr>
            </a:br>
            <a:r>
              <a:rPr lang="en-US" altLang="en-US" sz="3200" b="1" dirty="0">
                <a:solidFill>
                  <a:srgbClr val="C00000"/>
                </a:solidFill>
                <a:effectLst>
                  <a:outerShdw blurRad="38100" dist="38100" dir="2700000" algn="tl">
                    <a:srgbClr val="000000">
                      <a:alpha val="43137"/>
                    </a:srgbClr>
                  </a:outerShdw>
                </a:effectLst>
              </a:rPr>
              <a:t>Key to Interoperability</a:t>
            </a:r>
            <a:br>
              <a:rPr lang="en-US" altLang="en-US" sz="3200" b="1" dirty="0">
                <a:solidFill>
                  <a:srgbClr val="C00000"/>
                </a:solidFill>
                <a:effectLst>
                  <a:outerShdw blurRad="38100" dist="38100" dir="2700000" algn="tl">
                    <a:srgbClr val="000000">
                      <a:alpha val="43137"/>
                    </a:srgbClr>
                  </a:outerShdw>
                </a:effectLst>
              </a:rPr>
            </a:br>
            <a:endParaRPr lang="hr-HR" altLang="sr-Latn-RS" sz="3200" dirty="0">
              <a:solidFill>
                <a:srgbClr val="C00000"/>
              </a:solidFill>
              <a:effectLst>
                <a:outerShdw blurRad="38100" dist="38100" dir="2700000" algn="tl">
                  <a:srgbClr val="000000">
                    <a:alpha val="43137"/>
                  </a:srgbClr>
                </a:outerShdw>
              </a:effectLst>
            </a:endParaRPr>
          </a:p>
        </p:txBody>
      </p:sp>
      <p:sp>
        <p:nvSpPr>
          <p:cNvPr id="32771" name="Rectangle 3"/>
          <p:cNvSpPr>
            <a:spLocks noGrp="1" noChangeArrowheads="1"/>
          </p:cNvSpPr>
          <p:nvPr>
            <p:ph idx="1"/>
          </p:nvPr>
        </p:nvSpPr>
        <p:spPr>
          <a:xfrm>
            <a:off x="544513" y="1412875"/>
            <a:ext cx="11341100" cy="5184775"/>
          </a:xfrm>
        </p:spPr>
        <p:txBody>
          <a:bodyPr/>
          <a:lstStyle/>
          <a:p>
            <a:pPr marL="609600" indent="-609600" algn="just">
              <a:spcBef>
                <a:spcPct val="0"/>
              </a:spcBef>
            </a:pPr>
            <a:r>
              <a:rPr lang="en-US" altLang="en-US" sz="2800">
                <a:cs typeface="Arial" pitchFamily="34" charset="0"/>
              </a:rPr>
              <a:t>Language proficiency descriptions developed by BILC</a:t>
            </a:r>
            <a:endParaRPr lang="hr-HR" altLang="en-US" sz="2800">
              <a:cs typeface="Arial" pitchFamily="34" charset="0"/>
            </a:endParaRPr>
          </a:p>
          <a:p>
            <a:pPr marL="609600" indent="-609600" algn="just">
              <a:spcBef>
                <a:spcPct val="0"/>
              </a:spcBef>
            </a:pPr>
            <a:r>
              <a:rPr lang="hr-HR" altLang="en-US" sz="2800" b="1" u="sng">
                <a:solidFill>
                  <a:srgbClr val="C00000"/>
                </a:solidFill>
                <a:cs typeface="Arial" pitchFamily="34" charset="0"/>
              </a:rPr>
              <a:t>Stan</a:t>
            </a:r>
            <a:r>
              <a:rPr lang="hr-HR" altLang="en-US" sz="2800">
                <a:cs typeface="Arial" pitchFamily="34" charset="0"/>
              </a:rPr>
              <a:t>dardization </a:t>
            </a:r>
            <a:r>
              <a:rPr lang="hr-HR" altLang="en-US" sz="2800" b="1" u="sng">
                <a:solidFill>
                  <a:srgbClr val="C00000"/>
                </a:solidFill>
                <a:cs typeface="Arial" pitchFamily="34" charset="0"/>
              </a:rPr>
              <a:t>Ag</a:t>
            </a:r>
            <a:r>
              <a:rPr lang="hr-HR" altLang="en-US" sz="2800">
                <a:cs typeface="Arial" pitchFamily="34" charset="0"/>
              </a:rPr>
              <a:t>reement = </a:t>
            </a:r>
            <a:r>
              <a:rPr lang="hr-HR" altLang="en-US" sz="2800" b="1">
                <a:solidFill>
                  <a:srgbClr val="C00000"/>
                </a:solidFill>
                <a:cs typeface="Arial" pitchFamily="34" charset="0"/>
              </a:rPr>
              <a:t>STANAG</a:t>
            </a:r>
            <a:endParaRPr lang="en-US" altLang="en-US" sz="2800" b="1">
              <a:solidFill>
                <a:srgbClr val="C00000"/>
              </a:solidFill>
              <a:cs typeface="Arial" pitchFamily="34" charset="0"/>
            </a:endParaRPr>
          </a:p>
          <a:p>
            <a:pPr marL="609600" indent="-609600" algn="just">
              <a:spcBef>
                <a:spcPct val="0"/>
              </a:spcBef>
            </a:pPr>
            <a:r>
              <a:rPr lang="en-US" altLang="en-US" sz="2800">
                <a:cs typeface="Arial" pitchFamily="34" charset="0"/>
              </a:rPr>
              <a:t>Adopted by NATO in 1976</a:t>
            </a:r>
          </a:p>
          <a:p>
            <a:pPr marL="1257300" lvl="1" indent="-533400" algn="just">
              <a:spcBef>
                <a:spcPct val="0"/>
              </a:spcBef>
            </a:pPr>
            <a:r>
              <a:rPr lang="en-US" altLang="en-US">
                <a:cs typeface="Arial" pitchFamily="34" charset="0"/>
              </a:rPr>
              <a:t>SLP (Standardized Language Profile) SLP  3232</a:t>
            </a:r>
          </a:p>
          <a:p>
            <a:pPr marL="1257300" lvl="1" indent="-533400" algn="just">
              <a:spcBef>
                <a:spcPct val="0"/>
              </a:spcBef>
            </a:pPr>
            <a:r>
              <a:rPr lang="en-US" altLang="en-US">
                <a:cs typeface="Arial" pitchFamily="34" charset="0"/>
              </a:rPr>
              <a:t>Four numbers for Listening, Speaking, Reading, and Writing</a:t>
            </a:r>
          </a:p>
          <a:p>
            <a:pPr marL="1257300" lvl="1" indent="-533400" algn="just">
              <a:spcBef>
                <a:spcPct val="0"/>
              </a:spcBef>
            </a:pPr>
            <a:r>
              <a:rPr lang="en-US" altLang="en-US">
                <a:cs typeface="Arial" pitchFamily="34" charset="0"/>
              </a:rPr>
              <a:t>0-5 scale (0: No Ability; L1: Survival: L2: Functional; L3: Professional;  L4: Expert</a:t>
            </a:r>
            <a:r>
              <a:rPr lang="hr-HR" altLang="en-US">
                <a:cs typeface="Arial" pitchFamily="34" charset="0"/>
              </a:rPr>
              <a:t>; </a:t>
            </a:r>
            <a:r>
              <a:rPr lang="en-US" altLang="en-US">
                <a:cs typeface="Arial" pitchFamily="34" charset="0"/>
              </a:rPr>
              <a:t>L5: equivalent to a highly-articulate, well–educated native speaker)</a:t>
            </a:r>
          </a:p>
          <a:p>
            <a:pPr marL="1257300" lvl="1" indent="-533400" algn="just">
              <a:spcBef>
                <a:spcPct val="0"/>
              </a:spcBef>
            </a:pPr>
            <a:r>
              <a:rPr lang="en-US" altLang="en-US">
                <a:cs typeface="Arial" pitchFamily="34" charset="0"/>
              </a:rPr>
              <a:t>SLPs in job descriptions, prerequisites for training, Language Capability Goals, Partnership Goals, etc.  </a:t>
            </a:r>
          </a:p>
          <a:p>
            <a:pPr marL="609600" indent="-609600" algn="just">
              <a:spcBef>
                <a:spcPct val="0"/>
              </a:spcBef>
            </a:pPr>
            <a:r>
              <a:rPr lang="en-US" altLang="en-US" sz="2800">
                <a:cs typeface="Arial" pitchFamily="34" charset="0"/>
              </a:rPr>
              <a:t>BILC is responsible for periodically updating STANAG 6001</a:t>
            </a:r>
            <a:endParaRPr lang="hr-HR" altLang="en-US" sz="2800">
              <a:cs typeface="Arial" pitchFamily="34" charset="0"/>
            </a:endParaRPr>
          </a:p>
          <a:p>
            <a:pPr marL="609600" indent="-609600" algn="just">
              <a:spcBef>
                <a:spcPct val="0"/>
              </a:spcBef>
            </a:pPr>
            <a:endParaRPr lang="en-US" altLang="en-US" sz="2800">
              <a:cs typeface="Arial" pitchFamily="34" charset="0"/>
            </a:endParaRPr>
          </a:p>
          <a:p>
            <a:pPr marL="609600" indent="-609600"/>
            <a:endParaRPr lang="en-US" altLang="en-US" sz="2400"/>
          </a:p>
        </p:txBody>
      </p:sp>
      <p:pic>
        <p:nvPicPr>
          <p:cNvPr id="32772" name="Picture 4"/>
          <p:cNvPicPr>
            <a:picLocks noChangeAspect="1"/>
          </p:cNvPicPr>
          <p:nvPr/>
        </p:nvPicPr>
        <p:blipFill>
          <a:blip r:embed="rId3">
            <a:extLst>
              <a:ext uri="{28A0092B-C50C-407E-A947-70E740481C1C}">
                <a14:useLocalDpi xmlns:a14="http://schemas.microsoft.com/office/drawing/2010/main" val="0"/>
              </a:ext>
            </a:extLst>
          </a:blip>
          <a:srcRect l="22136" t="18222" r="41496" b="15541"/>
          <a:stretch>
            <a:fillRect/>
          </a:stretch>
        </p:blipFill>
        <p:spPr bwMode="auto">
          <a:xfrm rot="960895">
            <a:off x="10136188" y="973138"/>
            <a:ext cx="1787525" cy="1952625"/>
          </a:xfrm>
          <a:prstGeom prst="rect">
            <a:avLst/>
          </a:prstGeom>
          <a:noFill/>
          <a:ln w="19050">
            <a:solidFill>
              <a:srgbClr val="1F497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4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196331" y="404664"/>
            <a:ext cx="8505825" cy="955675"/>
          </a:xfrm>
        </p:spPr>
        <p:txBody>
          <a:bodyPr/>
          <a:lstStyle/>
          <a:p>
            <a:pPr eaLnBrk="1" hangingPunct="1"/>
            <a:r>
              <a:rPr lang="en-US" altLang="pl-PL" b="1" dirty="0">
                <a:solidFill>
                  <a:schemeClr val="accent2"/>
                </a:solidFill>
                <a:effectLst>
                  <a:outerShdw blurRad="38100" dist="38100" dir="2700000" algn="tl">
                    <a:srgbClr val="000000">
                      <a:alpha val="43137"/>
                    </a:srgbClr>
                  </a:outerShdw>
                </a:effectLst>
              </a:rPr>
              <a:t>NATO Language Training Context</a:t>
            </a:r>
            <a:r>
              <a:rPr lang="en-US" altLang="pl-PL" sz="2400" b="1" dirty="0">
                <a:solidFill>
                  <a:schemeClr val="accent2"/>
                </a:solidFill>
              </a:rPr>
              <a:t/>
            </a:r>
            <a:br>
              <a:rPr lang="en-US" altLang="pl-PL" sz="2400" b="1" dirty="0">
                <a:solidFill>
                  <a:schemeClr val="accent2"/>
                </a:solidFill>
              </a:rPr>
            </a:br>
            <a:endParaRPr lang="en-US" altLang="pl-PL" sz="2400" dirty="0">
              <a:solidFill>
                <a:schemeClr val="accent2"/>
              </a:solidFill>
            </a:endParaRPr>
          </a:p>
        </p:txBody>
      </p:sp>
      <p:sp>
        <p:nvSpPr>
          <p:cNvPr id="33795" name="Rectangle 3"/>
          <p:cNvSpPr>
            <a:spLocks noGrp="1" noChangeArrowheads="1"/>
          </p:cNvSpPr>
          <p:nvPr>
            <p:ph type="body" idx="4294967295"/>
          </p:nvPr>
        </p:nvSpPr>
        <p:spPr>
          <a:xfrm>
            <a:off x="1679575" y="1981200"/>
            <a:ext cx="10396538" cy="6324600"/>
          </a:xfrm>
        </p:spPr>
        <p:txBody>
          <a:bodyPr/>
          <a:lstStyle/>
          <a:p>
            <a:pPr eaLnBrk="1" hangingPunct="1">
              <a:lnSpc>
                <a:spcPct val="70000"/>
              </a:lnSpc>
            </a:pPr>
            <a:endParaRPr lang="en-US" altLang="pl-PL" sz="2000"/>
          </a:p>
          <a:p>
            <a:pPr eaLnBrk="1" hangingPunct="1">
              <a:lnSpc>
                <a:spcPct val="70000"/>
              </a:lnSpc>
              <a:buFont typeface="Wingdings" pitchFamily="2" charset="2"/>
              <a:buNone/>
            </a:pPr>
            <a:endParaRPr lang="en-US" altLang="pl-PL" sz="2000"/>
          </a:p>
          <a:p>
            <a:pPr eaLnBrk="1" hangingPunct="1">
              <a:lnSpc>
                <a:spcPct val="70000"/>
              </a:lnSpc>
            </a:pPr>
            <a:endParaRPr lang="en-US" altLang="pl-PL" sz="2000"/>
          </a:p>
          <a:p>
            <a:pPr eaLnBrk="1" hangingPunct="1">
              <a:lnSpc>
                <a:spcPct val="70000"/>
              </a:lnSpc>
            </a:pPr>
            <a:endParaRPr lang="en-US" altLang="pl-PL" sz="2000"/>
          </a:p>
          <a:p>
            <a:pPr eaLnBrk="1" hangingPunct="1">
              <a:lnSpc>
                <a:spcPct val="70000"/>
              </a:lnSpc>
            </a:pPr>
            <a:endParaRPr lang="en-US" altLang="pl-PL" sz="1000"/>
          </a:p>
          <a:p>
            <a:pPr eaLnBrk="1" hangingPunct="1">
              <a:lnSpc>
                <a:spcPct val="70000"/>
              </a:lnSpc>
            </a:pPr>
            <a:endParaRPr lang="en-US" altLang="pl-PL" sz="1000"/>
          </a:p>
          <a:p>
            <a:pPr eaLnBrk="1" hangingPunct="1">
              <a:lnSpc>
                <a:spcPct val="70000"/>
              </a:lnSpc>
            </a:pPr>
            <a:endParaRPr lang="en-US" altLang="pl-PL" sz="1000">
              <a:latin typeface="Garamond" pitchFamily="18" charset="0"/>
            </a:endParaRPr>
          </a:p>
        </p:txBody>
      </p:sp>
      <p:sp>
        <p:nvSpPr>
          <p:cNvPr id="28676" name="Rectangle 3"/>
          <p:cNvSpPr>
            <a:spLocks noChangeArrowheads="1"/>
          </p:cNvSpPr>
          <p:nvPr/>
        </p:nvSpPr>
        <p:spPr bwMode="auto">
          <a:xfrm>
            <a:off x="755650" y="1566863"/>
            <a:ext cx="10298113"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Each nation is responsible for own training &amp; testing program.</a:t>
            </a:r>
          </a:p>
          <a:p>
            <a:pPr marL="0" indent="0" algn="just" eaLnBrk="1" hangingPunct="1">
              <a:lnSpc>
                <a:spcPct val="80000"/>
              </a:lnSpc>
              <a:spcBef>
                <a:spcPct val="20000"/>
              </a:spcBef>
              <a:buClr>
                <a:schemeClr val="tx1"/>
              </a:buClr>
              <a:buSzPct val="70000"/>
              <a:defRPr/>
            </a:pPr>
            <a:r>
              <a:rPr lang="en-US" altLang="pl-PL" sz="2800" dirty="0">
                <a:latin typeface="+mn-lt"/>
                <a:cs typeface="Arial" charset="0"/>
              </a:rPr>
              <a:t>	</a:t>
            </a: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Training durations vary greatly from nation to nation.</a:t>
            </a: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No common tests, only a common standard  - STANAG 6001.</a:t>
            </a: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Nations certify their military with SLPs based on own STANAG - </a:t>
            </a:r>
            <a:r>
              <a:rPr lang="hr-HR" altLang="pl-PL" sz="2800" dirty="0">
                <a:latin typeface="+mn-lt"/>
                <a:cs typeface="Arial" charset="0"/>
              </a:rPr>
              <a:t>      </a:t>
            </a:r>
            <a:r>
              <a:rPr lang="en-US" altLang="pl-PL" sz="2800" dirty="0">
                <a:latin typeface="+mn-lt"/>
                <a:cs typeface="Arial" charset="0"/>
              </a:rPr>
              <a:t>based test</a:t>
            </a:r>
            <a:r>
              <a:rPr lang="hr-HR" altLang="pl-PL" sz="2800" dirty="0">
                <a:latin typeface="+mn-lt"/>
                <a:cs typeface="Arial" charset="0"/>
              </a:rPr>
              <a:t>s.</a:t>
            </a: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endParaRPr lang="en-US" altLang="pl-PL" sz="2800" dirty="0">
              <a:latin typeface="+mn-lt"/>
              <a:cs typeface="Arial" charset="0"/>
            </a:endParaRPr>
          </a:p>
          <a:p>
            <a:pPr marL="457200" indent="-457200" algn="just" eaLnBrk="1" hangingPunct="1">
              <a:lnSpc>
                <a:spcPct val="80000"/>
              </a:lnSpc>
              <a:spcBef>
                <a:spcPct val="20000"/>
              </a:spcBef>
              <a:buClr>
                <a:schemeClr val="tx1"/>
              </a:buClr>
              <a:buSzPct val="70000"/>
              <a:buFont typeface="Arial" panose="020B0604020202020204" pitchFamily="34" charset="0"/>
              <a:buChar char="•"/>
              <a:defRPr/>
            </a:pPr>
            <a:r>
              <a:rPr lang="en-US" altLang="pl-PL" sz="2800" dirty="0">
                <a:latin typeface="+mn-lt"/>
                <a:cs typeface="Arial" charset="0"/>
              </a:rPr>
              <a:t>Some nations have no test</a:t>
            </a:r>
            <a:r>
              <a:rPr lang="hr-HR" altLang="pl-PL" sz="2800" dirty="0">
                <a:latin typeface="+mn-lt"/>
                <a:cs typeface="Arial" charset="0"/>
              </a:rPr>
              <a:t>s.</a:t>
            </a:r>
            <a:endParaRPr lang="pl-PL" altLang="pl-PL" sz="2800" dirty="0">
              <a:latin typeface="+mn-lt"/>
              <a:cs typeface="Arial" charset="0"/>
            </a:endParaRPr>
          </a:p>
          <a:p>
            <a:pPr eaLnBrk="1" hangingPunct="1">
              <a:lnSpc>
                <a:spcPct val="80000"/>
              </a:lnSpc>
              <a:spcBef>
                <a:spcPct val="20000"/>
              </a:spcBef>
              <a:buClr>
                <a:schemeClr val="tx1"/>
              </a:buClr>
              <a:buSzPct val="70000"/>
              <a:buFont typeface="Wingdings" pitchFamily="2" charset="2"/>
              <a:buNone/>
              <a:defRPr/>
            </a:pPr>
            <a:endParaRPr lang="pl-PL" altLang="pl-PL" sz="2800" dirty="0">
              <a:solidFill>
                <a:schemeClr val="tx2"/>
              </a:solidFill>
              <a:cs typeface="Arial" charset="0"/>
            </a:endParaRPr>
          </a:p>
          <a:p>
            <a:pPr eaLnBrk="1" hangingPunct="1">
              <a:lnSpc>
                <a:spcPct val="80000"/>
              </a:lnSpc>
              <a:spcBef>
                <a:spcPct val="20000"/>
              </a:spcBef>
              <a:buClr>
                <a:schemeClr val="tx1"/>
              </a:buClr>
              <a:buSzPct val="70000"/>
              <a:buFont typeface="Wingdings" pitchFamily="2" charset="2"/>
              <a:buNone/>
              <a:defRPr/>
            </a:pPr>
            <a:r>
              <a:rPr lang="pl-PL" altLang="pl-PL" sz="2800" dirty="0">
                <a:solidFill>
                  <a:schemeClr val="tx2"/>
                </a:solidFill>
                <a:cs typeface="Arial" charset="0"/>
              </a:rPr>
              <a:t>	</a:t>
            </a:r>
            <a:endParaRPr lang="en-US" altLang="pl-PL" sz="2800" dirty="0">
              <a:solidFill>
                <a:schemeClr val="tx2"/>
              </a:solidFill>
              <a:cs typeface="Arial" charset="0"/>
            </a:endParaRPr>
          </a:p>
          <a:p>
            <a:pPr eaLnBrk="1" hangingPunct="1">
              <a:lnSpc>
                <a:spcPct val="80000"/>
              </a:lnSpc>
              <a:spcBef>
                <a:spcPct val="20000"/>
              </a:spcBef>
              <a:buClr>
                <a:schemeClr val="tx1"/>
              </a:buClr>
              <a:buSzPct val="70000"/>
              <a:buFont typeface="Wingdings" pitchFamily="2" charset="2"/>
              <a:buNone/>
              <a:defRPr/>
            </a:pPr>
            <a:r>
              <a:rPr lang="en-US" altLang="pl-PL" sz="2800" dirty="0">
                <a:solidFill>
                  <a:schemeClr val="tx2"/>
                </a:solidFill>
                <a:cs typeface="Arial" charset="0"/>
              </a:rPr>
              <a:t>	</a:t>
            </a:r>
            <a:r>
              <a:rPr lang="en-US" altLang="pl-PL" sz="2800" b="1" dirty="0">
                <a:solidFill>
                  <a:schemeClr val="tx2"/>
                </a:solidFill>
                <a:cs typeface="Arial" charset="0"/>
              </a:rPr>
              <a:t>					</a:t>
            </a:r>
            <a:endParaRPr lang="en-US" altLang="pl-PL" sz="2800" b="1" dirty="0">
              <a:solidFill>
                <a:schemeClr val="tx2"/>
              </a:solidFill>
              <a:latin typeface="Garamond" pitchFamily="18"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5066" y="116632"/>
            <a:ext cx="12076509" cy="1143000"/>
          </a:xfrm>
        </p:spPr>
        <p:txBody>
          <a:bodyPr/>
          <a:lstStyle/>
          <a:p>
            <a:pPr eaLnBrk="1" hangingPunct="1"/>
            <a:r>
              <a:rPr lang="hr-HR" sz="4800" b="1" dirty="0" smtClean="0">
                <a:solidFill>
                  <a:srgbClr val="C00000"/>
                </a:solidFill>
                <a:effectLst>
                  <a:outerShdw blurRad="38100" dist="38100" dir="2700000" algn="tl">
                    <a:srgbClr val="000000">
                      <a:alpha val="43137"/>
                    </a:srgbClr>
                  </a:outerShdw>
                </a:effectLst>
              </a:rPr>
              <a:t>MAIN EVENTS</a:t>
            </a:r>
            <a:endParaRPr lang="en-CA" sz="4800" b="1" dirty="0" smtClean="0">
              <a:solidFill>
                <a:srgbClr val="C00000"/>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sz="half" idx="1"/>
          </p:nvPr>
        </p:nvSpPr>
        <p:spPr>
          <a:xfrm>
            <a:off x="468139" y="1268760"/>
            <a:ext cx="11737304" cy="5184576"/>
          </a:xfrm>
        </p:spPr>
        <p:txBody>
          <a:bodyPr/>
          <a:lstStyle/>
          <a:p>
            <a:pPr marL="0" indent="0" eaLnBrk="1" hangingPunct="1">
              <a:lnSpc>
                <a:spcPct val="90000"/>
              </a:lnSpc>
              <a:buNone/>
            </a:pPr>
            <a:r>
              <a:rPr lang="en-CA" sz="4800" b="1" dirty="0" smtClean="0">
                <a:solidFill>
                  <a:srgbClr val="C00000"/>
                </a:solidFill>
              </a:rPr>
              <a:t>3 annual events </a:t>
            </a:r>
            <a:r>
              <a:rPr lang="hr-HR" sz="4800" b="1" dirty="0" err="1" smtClean="0">
                <a:solidFill>
                  <a:srgbClr val="C00000"/>
                </a:solidFill>
              </a:rPr>
              <a:t>and</a:t>
            </a:r>
            <a:r>
              <a:rPr lang="hr-HR" sz="4800" b="1" dirty="0" smtClean="0">
                <a:solidFill>
                  <a:srgbClr val="C00000"/>
                </a:solidFill>
              </a:rPr>
              <a:t> one </a:t>
            </a:r>
            <a:r>
              <a:rPr lang="hr-HR" sz="4800" b="1" dirty="0" err="1" smtClean="0">
                <a:solidFill>
                  <a:srgbClr val="C00000"/>
                </a:solidFill>
              </a:rPr>
              <a:t>biennial</a:t>
            </a:r>
            <a:r>
              <a:rPr lang="hr-HR" sz="4800" b="1" dirty="0" smtClean="0">
                <a:solidFill>
                  <a:srgbClr val="C00000"/>
                </a:solidFill>
              </a:rPr>
              <a:t> </a:t>
            </a:r>
            <a:r>
              <a:rPr lang="hr-HR" sz="4800" b="1" dirty="0" err="1" smtClean="0">
                <a:solidFill>
                  <a:srgbClr val="C00000"/>
                </a:solidFill>
              </a:rPr>
              <a:t>event</a:t>
            </a:r>
            <a:r>
              <a:rPr lang="en-CA" sz="4800" b="1" dirty="0" smtClean="0">
                <a:solidFill>
                  <a:srgbClr val="C00000"/>
                </a:solidFill>
              </a:rPr>
              <a:t>: </a:t>
            </a:r>
            <a:endParaRPr lang="en-CA" sz="3600" b="1" dirty="0" smtClean="0">
              <a:solidFill>
                <a:srgbClr val="C00000"/>
              </a:solidFill>
            </a:endParaRPr>
          </a:p>
          <a:p>
            <a:pPr lvl="1" eaLnBrk="1" hangingPunct="1">
              <a:lnSpc>
                <a:spcPct val="90000"/>
              </a:lnSpc>
              <a:buFont typeface="Wingdings" pitchFamily="2" charset="2"/>
              <a:buChar char="Ø"/>
            </a:pPr>
            <a:r>
              <a:rPr lang="en-CA" sz="4000" dirty="0" smtClean="0"/>
              <a:t>Annual BILC Conference</a:t>
            </a:r>
            <a:r>
              <a:rPr lang="hr-HR" sz="4000" dirty="0" smtClean="0"/>
              <a:t> (</a:t>
            </a:r>
            <a:r>
              <a:rPr lang="hr-HR" sz="4000" dirty="0" err="1" smtClean="0"/>
              <a:t>in</a:t>
            </a:r>
            <a:r>
              <a:rPr lang="hr-HR" sz="4000" dirty="0" smtClean="0"/>
              <a:t> </a:t>
            </a:r>
            <a:r>
              <a:rPr lang="hr-HR" sz="4000" dirty="0" err="1" smtClean="0"/>
              <a:t>May</a:t>
            </a:r>
            <a:r>
              <a:rPr lang="hr-HR" sz="4000" dirty="0" smtClean="0"/>
              <a:t>)</a:t>
            </a:r>
            <a:endParaRPr lang="en-CA" sz="4000" dirty="0" smtClean="0"/>
          </a:p>
          <a:p>
            <a:pPr lvl="1" eaLnBrk="1" hangingPunct="1">
              <a:lnSpc>
                <a:spcPct val="90000"/>
              </a:lnSpc>
              <a:buFont typeface="Wingdings" pitchFamily="2" charset="2"/>
              <a:buChar char="Ø"/>
            </a:pPr>
            <a:r>
              <a:rPr lang="en-CA" sz="4000" dirty="0" smtClean="0"/>
              <a:t>BILC Professional </a:t>
            </a:r>
            <a:r>
              <a:rPr lang="hr-HR" sz="4000" dirty="0" err="1" smtClean="0"/>
              <a:t>Development</a:t>
            </a:r>
            <a:r>
              <a:rPr lang="hr-HR" sz="4000" dirty="0" smtClean="0"/>
              <a:t> </a:t>
            </a:r>
            <a:r>
              <a:rPr lang="en-CA" sz="4000" dirty="0" smtClean="0"/>
              <a:t>Seminar</a:t>
            </a:r>
            <a:r>
              <a:rPr lang="hr-HR" sz="4000" dirty="0" smtClean="0"/>
              <a:t> (</a:t>
            </a:r>
            <a:r>
              <a:rPr lang="hr-HR" sz="4000" dirty="0" err="1" smtClean="0"/>
              <a:t>in</a:t>
            </a:r>
            <a:r>
              <a:rPr lang="hr-HR" sz="4000" dirty="0" smtClean="0"/>
              <a:t> </a:t>
            </a:r>
            <a:r>
              <a:rPr lang="hr-HR" sz="4000" dirty="0" err="1" smtClean="0"/>
              <a:t>October</a:t>
            </a:r>
            <a:r>
              <a:rPr lang="hr-HR" sz="4000" dirty="0" smtClean="0"/>
              <a:t>)</a:t>
            </a:r>
            <a:endParaRPr lang="hr-HR" sz="4000" dirty="0"/>
          </a:p>
          <a:p>
            <a:pPr lvl="1" eaLnBrk="1" hangingPunct="1">
              <a:lnSpc>
                <a:spcPct val="90000"/>
              </a:lnSpc>
              <a:buFont typeface="Wingdings" pitchFamily="2" charset="2"/>
              <a:buChar char="Ø"/>
            </a:pPr>
            <a:r>
              <a:rPr lang="en-CA" sz="4000" dirty="0" smtClean="0"/>
              <a:t>STANAG 6001 Testing Workshop</a:t>
            </a:r>
            <a:r>
              <a:rPr lang="hr-HR" sz="4000" dirty="0" smtClean="0"/>
              <a:t> (</a:t>
            </a:r>
            <a:r>
              <a:rPr lang="hr-HR" sz="4000" dirty="0" err="1" smtClean="0"/>
              <a:t>in</a:t>
            </a:r>
            <a:r>
              <a:rPr lang="hr-HR" sz="4000" dirty="0" smtClean="0"/>
              <a:t> </a:t>
            </a:r>
            <a:r>
              <a:rPr lang="hr-HR" sz="4000" dirty="0" err="1" smtClean="0"/>
              <a:t>September</a:t>
            </a:r>
            <a:r>
              <a:rPr lang="hr-HR" sz="4000" dirty="0" smtClean="0"/>
              <a:t>)</a:t>
            </a:r>
          </a:p>
          <a:p>
            <a:pPr lvl="1" eaLnBrk="1" hangingPunct="1">
              <a:lnSpc>
                <a:spcPct val="90000"/>
              </a:lnSpc>
              <a:buFont typeface="Wingdings" pitchFamily="2" charset="2"/>
              <a:buChar char="Ø"/>
            </a:pPr>
            <a:r>
              <a:rPr lang="hr-HR" sz="4000" dirty="0" err="1" smtClean="0"/>
              <a:t>Military</a:t>
            </a:r>
            <a:r>
              <a:rPr lang="hr-HR" sz="4000" dirty="0" smtClean="0"/>
              <a:t> </a:t>
            </a:r>
            <a:r>
              <a:rPr lang="hr-HR" sz="4000" dirty="0" err="1" smtClean="0"/>
              <a:t>Terminology</a:t>
            </a:r>
            <a:r>
              <a:rPr lang="hr-HR" sz="4000" dirty="0" smtClean="0"/>
              <a:t> </a:t>
            </a:r>
            <a:r>
              <a:rPr lang="hr-HR" sz="4000" dirty="0" err="1" smtClean="0"/>
              <a:t>Conference</a:t>
            </a:r>
            <a:r>
              <a:rPr lang="hr-HR" sz="4000" dirty="0" smtClean="0"/>
              <a:t> (</a:t>
            </a:r>
            <a:r>
              <a:rPr lang="hr-HR" sz="4000" dirty="0" err="1" smtClean="0"/>
              <a:t>in</a:t>
            </a:r>
            <a:r>
              <a:rPr lang="hr-HR" sz="4000" dirty="0" smtClean="0"/>
              <a:t> April, </a:t>
            </a:r>
            <a:r>
              <a:rPr lang="hr-HR" sz="4000" dirty="0" err="1" smtClean="0"/>
              <a:t>every</a:t>
            </a:r>
            <a:r>
              <a:rPr lang="hr-HR" sz="4000" dirty="0" smtClean="0"/>
              <a:t> </a:t>
            </a:r>
            <a:r>
              <a:rPr lang="hr-HR" sz="4000" dirty="0" err="1" smtClean="0"/>
              <a:t>other</a:t>
            </a:r>
            <a:r>
              <a:rPr lang="hr-HR" sz="4000" dirty="0" smtClean="0"/>
              <a:t> </a:t>
            </a:r>
            <a:r>
              <a:rPr lang="hr-HR" sz="4000" dirty="0" err="1" smtClean="0"/>
              <a:t>year</a:t>
            </a:r>
            <a:r>
              <a:rPr lang="hr-HR" sz="4000" dirty="0" smtClean="0"/>
              <a:t>)</a:t>
            </a:r>
            <a:endParaRPr lang="en-CA" sz="4000" dirty="0"/>
          </a:p>
          <a:p>
            <a:pPr marL="0" indent="0" eaLnBrk="1" hangingPunct="1">
              <a:lnSpc>
                <a:spcPct val="90000"/>
              </a:lnSpc>
              <a:buNone/>
            </a:pPr>
            <a:endParaRPr lang="en-CA" sz="2400" dirty="0" smtClean="0"/>
          </a:p>
        </p:txBody>
      </p:sp>
    </p:spTree>
    <p:extLst>
      <p:ext uri="{BB962C8B-B14F-4D97-AF65-F5344CB8AC3E}">
        <p14:creationId xmlns:p14="http://schemas.microsoft.com/office/powerpoint/2010/main" val="1586194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34" y="123110"/>
            <a:ext cx="10151945" cy="1508105"/>
          </a:xfrm>
        </p:spPr>
        <p:txBody>
          <a:bodyPr wrap="none">
            <a:spAutoFit/>
          </a:bodyPr>
          <a:lstStyle/>
          <a:p>
            <a:pPr>
              <a:spcBef>
                <a:spcPts val="0"/>
              </a:spcBef>
              <a:defRPr/>
            </a:pPr>
            <a:r>
              <a:rPr lang="hr-HR" sz="3600" b="1" dirty="0">
                <a:effectLst>
                  <a:outerShdw blurRad="38100" dist="38100" dir="2700000" algn="tl">
                    <a:srgbClr val="000000">
                      <a:alpha val="43137"/>
                    </a:srgbClr>
                  </a:outerShdw>
                </a:effectLst>
              </a:rPr>
              <a:t>2023 NATO BILC Professional Development Seminar </a:t>
            </a:r>
            <a:br>
              <a:rPr lang="hr-HR" sz="3600" b="1" dirty="0">
                <a:effectLst>
                  <a:outerShdw blurRad="38100" dist="38100" dir="2700000" algn="tl">
                    <a:srgbClr val="000000">
                      <a:alpha val="43137"/>
                    </a:srgbClr>
                  </a:outerShdw>
                </a:effectLst>
              </a:rPr>
            </a:br>
            <a:r>
              <a:rPr lang="hr-HR" sz="2800" b="1" dirty="0"/>
              <a:t>Baku, AZERBAIJAN</a:t>
            </a:r>
            <a:br>
              <a:rPr lang="hr-HR" sz="2800" b="1" dirty="0"/>
            </a:br>
            <a:r>
              <a:rPr lang="hr-HR" sz="2800" b="1" dirty="0"/>
              <a:t>16 – 19 October 2023 </a:t>
            </a:r>
            <a:endParaRPr lang="en-US" sz="2800" b="1" dirty="0"/>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8EB55D8-E284-45E1-A20C-D626842DFDCE}" type="slidenum">
              <a:rPr lang="en-US" altLang="lt-LT" sz="1200" smtClean="0">
                <a:solidFill>
                  <a:srgbClr val="898989"/>
                </a:solidFill>
                <a:cs typeface="Arial" pitchFamily="34" charset="0"/>
              </a:rPr>
              <a:pPr>
                <a:spcBef>
                  <a:spcPct val="0"/>
                </a:spcBef>
                <a:buFontTx/>
                <a:buNone/>
              </a:pPr>
              <a:t>8</a:t>
            </a:fld>
            <a:endParaRPr lang="en-US" altLang="lt-LT" sz="1200">
              <a:solidFill>
                <a:srgbClr val="898989"/>
              </a:solidFill>
              <a:cs typeface="Arial" pitchFamily="34" charset="0"/>
            </a:endParaRPr>
          </a:p>
        </p:txBody>
      </p:sp>
      <p:pic>
        <p:nvPicPr>
          <p:cNvPr id="35844" name="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155" y="2564904"/>
            <a:ext cx="1728192" cy="98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46075" y="2636838"/>
            <a:ext cx="7964488" cy="4092575"/>
          </a:xfrm>
          <a:prstGeom prst="rect">
            <a:avLst/>
          </a:prstGeom>
          <a:noFill/>
        </p:spPr>
        <p:txBody>
          <a:bodyPr>
            <a:spAutoFit/>
          </a:bodyPr>
          <a:lstStyle/>
          <a:p>
            <a:pPr marL="457200" indent="-457200">
              <a:buFont typeface="+mj-lt"/>
              <a:buAutoNum type="arabicPeriod"/>
              <a:defRPr/>
            </a:pPr>
            <a:r>
              <a:rPr lang="en-GB" sz="2000" dirty="0">
                <a:latin typeface="+mn-lt"/>
                <a:cs typeface="Arial" charset="0"/>
              </a:rPr>
              <a:t>What does it take to design a good LSP/ESP course: the importance of needs analysis in LSP/ESP course design</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Principles of successful integration of general and LSP/ESP content and its assessment</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Frameworks for evaluating the success of language programmes</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Authenticity in curricula and test design</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Interlinks between language, culture and training</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Student perceptions of effective teaching practices</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Language teaching theory</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Enhancing teacher competence and performance through professional development</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Native versus non-native teachers</a:t>
            </a:r>
            <a:endParaRPr lang="hr-HR" sz="2000" dirty="0">
              <a:latin typeface="+mn-lt"/>
              <a:cs typeface="Arial" charset="0"/>
            </a:endParaRPr>
          </a:p>
          <a:p>
            <a:pPr marL="457200" indent="-457200">
              <a:buFont typeface="+mj-lt"/>
              <a:buAutoNum type="arabicPeriod"/>
              <a:defRPr/>
            </a:pPr>
            <a:r>
              <a:rPr lang="en-GB" sz="2000" dirty="0">
                <a:latin typeface="+mn-lt"/>
                <a:cs typeface="Arial" charset="0"/>
              </a:rPr>
              <a:t>Using technology tools to enhance instruction</a:t>
            </a:r>
            <a:endParaRPr lang="hr-HR" sz="2000" dirty="0">
              <a:latin typeface="+mn-lt"/>
              <a:cs typeface="Arial" charset="0"/>
            </a:endParaRPr>
          </a:p>
        </p:txBody>
      </p:sp>
      <p:sp>
        <p:nvSpPr>
          <p:cNvPr id="7" name="Content Placeholder 6"/>
          <p:cNvSpPr>
            <a:spLocks noGrp="1"/>
          </p:cNvSpPr>
          <p:nvPr>
            <p:ph idx="1"/>
          </p:nvPr>
        </p:nvSpPr>
        <p:spPr>
          <a:xfrm>
            <a:off x="252115" y="1556792"/>
            <a:ext cx="12169351" cy="5112568"/>
          </a:xfrm>
        </p:spPr>
        <p:txBody>
          <a:bodyPr/>
          <a:lstStyle/>
          <a:p>
            <a:pPr marL="0" indent="0" algn="ctr">
              <a:buFont typeface="Arial" charset="0"/>
              <a:buNone/>
              <a:defRPr/>
            </a:pPr>
            <a:r>
              <a:rPr lang="en-GB" b="1" i="1" dirty="0">
                <a:solidFill>
                  <a:srgbClr val="C00000"/>
                </a:solidFill>
                <a:effectLst>
                  <a:outerShdw blurRad="38100" dist="38100" dir="2700000" algn="tl">
                    <a:srgbClr val="000000">
                      <a:alpha val="43137"/>
                    </a:srgbClr>
                  </a:outerShdw>
                </a:effectLst>
              </a:rPr>
              <a:t>Language Teaching Theory and the Teaching Practice: Are They Always in Synch?</a:t>
            </a:r>
            <a:endParaRPr lang="hr-HR" b="1" i="1" dirty="0">
              <a:solidFill>
                <a:srgbClr val="C00000"/>
              </a:solidFill>
              <a:effectLst>
                <a:outerShdw blurRad="38100" dist="38100" dir="2700000" algn="tl">
                  <a:srgbClr val="000000">
                    <a:alpha val="43137"/>
                  </a:srgbClr>
                </a:outerShdw>
              </a:effectLst>
            </a:endParaRPr>
          </a:p>
          <a:p>
            <a:pPr marL="0" indent="0">
              <a:buNone/>
              <a:defRPr/>
            </a:pPr>
            <a:endParaRPr lang="hr-HR" dirty="0"/>
          </a:p>
          <a:p>
            <a:pPr marL="0" indent="0">
              <a:buFont typeface="Arial" charset="0"/>
              <a:buNone/>
              <a:defRPr/>
            </a:pPr>
            <a:endParaRPr lang="en-US" dirty="0"/>
          </a:p>
        </p:txBody>
      </p:sp>
      <p:pic>
        <p:nvPicPr>
          <p:cNvPr id="2050" name="Picture 2" descr="D:\HRV BILC Presidency 2022_2025\PRESENTATIONS\2023, Baku, Azerbaijan - Language Teaching Theory and the Teaching Practice Are They Always in Synch\DSC_0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2687" y="4149080"/>
            <a:ext cx="3832645"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2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hr-HR" altLang="sr-Latn-RS" sz="4000" b="1">
                <a:solidFill>
                  <a:srgbClr val="000000"/>
                </a:solidFill>
              </a:rPr>
              <a:t>2024 NATO BILC</a:t>
            </a:r>
            <a:r>
              <a:rPr lang="en-US" altLang="sr-Latn-RS" sz="4000" b="1">
                <a:solidFill>
                  <a:srgbClr val="000000"/>
                </a:solidFill>
              </a:rPr>
              <a:t/>
            </a:r>
            <a:br>
              <a:rPr lang="en-US" altLang="sr-Latn-RS" sz="4000" b="1">
                <a:solidFill>
                  <a:srgbClr val="000000"/>
                </a:solidFill>
              </a:rPr>
            </a:br>
            <a:r>
              <a:rPr lang="hr-HR" altLang="sr-Latn-RS" sz="4000" b="1">
                <a:solidFill>
                  <a:srgbClr val="000000"/>
                </a:solidFill>
              </a:rPr>
              <a:t>Military Terminology Conference</a:t>
            </a:r>
            <a:endParaRPr lang="en-US" altLang="sr-Latn-RS" sz="4000"/>
          </a:p>
        </p:txBody>
      </p:sp>
      <p:sp>
        <p:nvSpPr>
          <p:cNvPr id="3" name="Content Placeholder 2"/>
          <p:cNvSpPr>
            <a:spLocks noGrp="1"/>
          </p:cNvSpPr>
          <p:nvPr>
            <p:ph idx="1"/>
          </p:nvPr>
        </p:nvSpPr>
        <p:spPr/>
        <p:txBody>
          <a:bodyPr/>
          <a:lstStyle/>
          <a:p>
            <a:pPr marL="0" indent="0" algn="ctr">
              <a:buFont typeface="Arial" pitchFamily="34" charset="0"/>
              <a:buNone/>
              <a:defRPr/>
            </a:pPr>
            <a:r>
              <a:rPr lang="hr-HR" sz="2800" b="1" dirty="0"/>
              <a:t>Stockholm, SWEDEN</a:t>
            </a:r>
          </a:p>
          <a:p>
            <a:pPr marL="0" indent="0" algn="ctr">
              <a:buFont typeface="Arial" pitchFamily="34" charset="0"/>
              <a:buNone/>
              <a:defRPr/>
            </a:pPr>
            <a:r>
              <a:rPr lang="hr-HR" sz="2800" b="1" dirty="0"/>
              <a:t>9 – 11 April 2024</a:t>
            </a:r>
          </a:p>
          <a:p>
            <a:pPr marL="0" indent="0" algn="just">
              <a:buFont typeface="Arial" pitchFamily="34" charset="0"/>
              <a:buNone/>
              <a:defRPr/>
            </a:pPr>
            <a:r>
              <a:rPr lang="en-GB" sz="2400" b="1" i="1" dirty="0">
                <a:solidFill>
                  <a:srgbClr val="C00000"/>
                </a:solidFill>
                <a:effectLst>
                  <a:outerShdw blurRad="38100" dist="38100" dir="2700000" algn="tl">
                    <a:srgbClr val="000000">
                      <a:alpha val="43137"/>
                    </a:srgbClr>
                  </a:outerShdw>
                </a:effectLst>
              </a:rPr>
              <a:t>Terminology Management in the 21</a:t>
            </a:r>
            <a:r>
              <a:rPr lang="en-GB" sz="2400" b="1" i="1" baseline="30000" dirty="0">
                <a:solidFill>
                  <a:srgbClr val="C00000"/>
                </a:solidFill>
                <a:effectLst>
                  <a:outerShdw blurRad="38100" dist="38100" dir="2700000" algn="tl">
                    <a:srgbClr val="000000">
                      <a:alpha val="43137"/>
                    </a:srgbClr>
                  </a:outerShdw>
                </a:effectLst>
              </a:rPr>
              <a:t>st</a:t>
            </a:r>
            <a:r>
              <a:rPr lang="en-GB" sz="2400" b="1" i="1" dirty="0">
                <a:solidFill>
                  <a:srgbClr val="C00000"/>
                </a:solidFill>
                <a:effectLst>
                  <a:outerShdw blurRad="38100" dist="38100" dir="2700000" algn="tl">
                    <a:srgbClr val="000000">
                      <a:alpha val="43137"/>
                    </a:srgbClr>
                  </a:outerShdw>
                </a:effectLst>
              </a:rPr>
              <a:t> Century and</a:t>
            </a:r>
            <a:r>
              <a:rPr lang="hr-HR" sz="2400" b="1" i="1" dirty="0">
                <a:solidFill>
                  <a:srgbClr val="C00000"/>
                </a:solidFill>
                <a:effectLst>
                  <a:outerShdw blurRad="38100" dist="38100" dir="2700000" algn="tl">
                    <a:srgbClr val="000000">
                      <a:alpha val="43137"/>
                    </a:srgbClr>
                  </a:outerShdw>
                </a:effectLst>
              </a:rPr>
              <a:t> </a:t>
            </a:r>
            <a:r>
              <a:rPr lang="en-GB" sz="2400" b="1" i="1" dirty="0">
                <a:solidFill>
                  <a:srgbClr val="C00000"/>
                </a:solidFill>
                <a:effectLst>
                  <a:outerShdw blurRad="38100" dist="38100" dir="2700000" algn="tl">
                    <a:srgbClr val="000000">
                      <a:alpha val="43137"/>
                    </a:srgbClr>
                  </a:outerShdw>
                </a:effectLst>
              </a:rPr>
              <a:t>the</a:t>
            </a:r>
            <a:r>
              <a:rPr lang="hr-HR" sz="2400" b="1" i="1" dirty="0">
                <a:solidFill>
                  <a:srgbClr val="C00000"/>
                </a:solidFill>
                <a:effectLst>
                  <a:outerShdw blurRad="38100" dist="38100" dir="2700000" algn="tl">
                    <a:srgbClr val="000000">
                      <a:alpha val="43137"/>
                    </a:srgbClr>
                  </a:outerShdw>
                </a:effectLst>
              </a:rPr>
              <a:t> </a:t>
            </a:r>
            <a:r>
              <a:rPr lang="en-GB" sz="2400" b="1" i="1" dirty="0">
                <a:solidFill>
                  <a:srgbClr val="C00000"/>
                </a:solidFill>
                <a:effectLst>
                  <a:outerShdw blurRad="38100" dist="38100" dir="2700000" algn="tl">
                    <a:srgbClr val="000000">
                      <a:alpha val="43137"/>
                    </a:srgbClr>
                  </a:outerShdw>
                </a:effectLst>
              </a:rPr>
              <a:t>Potentials of New Technology</a:t>
            </a:r>
            <a:endParaRPr lang="hr-HR" sz="2400" b="1" i="1" dirty="0">
              <a:solidFill>
                <a:srgbClr val="C00000"/>
              </a:solidFill>
              <a:effectLst>
                <a:outerShdw blurRad="38100" dist="38100" dir="2700000" algn="tl">
                  <a:srgbClr val="000000">
                    <a:alpha val="43137"/>
                  </a:srgbClr>
                </a:outerShdw>
              </a:effectLst>
            </a:endParaRPr>
          </a:p>
          <a:p>
            <a:pPr>
              <a:defRPr/>
            </a:pPr>
            <a:r>
              <a:rPr lang="en-GB" sz="2400" dirty="0"/>
              <a:t>Applications of new terminology technology </a:t>
            </a:r>
            <a:endParaRPr lang="hr-HR" sz="2400" dirty="0"/>
          </a:p>
          <a:p>
            <a:pPr>
              <a:defRPr/>
            </a:pPr>
            <a:r>
              <a:rPr lang="en-GB" sz="2400" dirty="0"/>
              <a:t>Innovation in terminology within military education</a:t>
            </a:r>
            <a:endParaRPr lang="hr-HR" sz="2400" dirty="0"/>
          </a:p>
          <a:p>
            <a:pPr>
              <a:defRPr/>
            </a:pPr>
            <a:r>
              <a:rPr lang="en-GB" sz="2400" dirty="0"/>
              <a:t>Terminology management in multilingual settings </a:t>
            </a:r>
            <a:endParaRPr lang="hr-HR" sz="2400" dirty="0"/>
          </a:p>
          <a:p>
            <a:pPr>
              <a:defRPr/>
            </a:pPr>
            <a:r>
              <a:rPr lang="en-GB" sz="2400" dirty="0"/>
              <a:t>Understanding and curating emerging terminologies </a:t>
            </a:r>
            <a:endParaRPr lang="hr-HR" sz="2400" dirty="0"/>
          </a:p>
          <a:p>
            <a:pPr>
              <a:defRPr/>
            </a:pPr>
            <a:r>
              <a:rPr lang="en-GB" sz="2400" dirty="0"/>
              <a:t>Optimizing civil-military collaboration in terminology development</a:t>
            </a:r>
            <a:endParaRPr lang="hr-HR" sz="2400" dirty="0"/>
          </a:p>
          <a:p>
            <a:pPr>
              <a:defRPr/>
            </a:pPr>
            <a:r>
              <a:rPr lang="en-GB" sz="2400" dirty="0"/>
              <a:t>Challenges of defining military terminology</a:t>
            </a:r>
            <a:endParaRPr lang="hr-HR" sz="2400" dirty="0"/>
          </a:p>
          <a:p>
            <a:pPr marL="0" indent="0">
              <a:buFont typeface="Arial" pitchFamily="34" charset="0"/>
              <a:buNone/>
              <a:defRPr/>
            </a:pPr>
            <a:endParaRPr lang="hr-HR" sz="2400" dirty="0"/>
          </a:p>
          <a:p>
            <a:pPr marL="0" indent="0">
              <a:buFont typeface="Arial" pitchFamily="34" charset="0"/>
              <a:buNone/>
              <a:defRPr/>
            </a:pPr>
            <a:endParaRPr lang="hr-HR" sz="2400" dirty="0"/>
          </a:p>
          <a:p>
            <a:pPr marL="0" indent="0">
              <a:buFont typeface="Arial" pitchFamily="34" charset="0"/>
              <a:buNone/>
              <a:defRPr/>
            </a:pPr>
            <a:endParaRPr lang="hr-HR" dirty="0"/>
          </a:p>
          <a:p>
            <a:pPr marL="0" indent="0">
              <a:buFont typeface="Arial" pitchFamily="34" charset="0"/>
              <a:buNone/>
              <a:defRPr/>
            </a:pPr>
            <a:endParaRPr lang="hr-HR" dirty="0"/>
          </a:p>
          <a:p>
            <a:pPr marL="0" indent="0" algn="just">
              <a:buFont typeface="Arial" pitchFamily="34" charset="0"/>
              <a:buNone/>
              <a:defRPr/>
            </a:pPr>
            <a:endParaRPr lang="en-US" dirty="0"/>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FCAA4C9-3ACC-4A58-A632-E70B8F736CD1}" type="slidenum">
              <a:rPr lang="en-US" altLang="lt-LT" smtClean="0">
                <a:solidFill>
                  <a:srgbClr val="898989"/>
                </a:solidFill>
                <a:latin typeface="Calibri" pitchFamily="34" charset="0"/>
              </a:rPr>
              <a:pPr/>
              <a:t>9</a:t>
            </a:fld>
            <a:endParaRPr lang="en-US" altLang="lt-LT">
              <a:solidFill>
                <a:srgbClr val="898989"/>
              </a:solidFill>
              <a:latin typeface="Calibri" pitchFamily="34" charset="0"/>
            </a:endParaRPr>
          </a:p>
        </p:txBody>
      </p:sp>
      <p:pic>
        <p:nvPicPr>
          <p:cNvPr id="36869" name="Picture 4" descr="C:\Users\iprpicdj\Downloads\Flag_of_Swed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5538" y="981075"/>
            <a:ext cx="24288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55941">
            <a:off x="9118962" y="3366711"/>
            <a:ext cx="30734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186423"/>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5039</TotalTime>
  <Words>3709</Words>
  <Application>Microsoft Office PowerPoint</Application>
  <PresentationFormat>Custom</PresentationFormat>
  <Paragraphs>525</Paragraphs>
  <Slides>30</Slides>
  <Notes>30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2_Custom Design</vt:lpstr>
      <vt:lpstr>Custom Design</vt:lpstr>
      <vt:lpstr>1_Custom Design</vt:lpstr>
      <vt:lpstr>8_Office Theme</vt:lpstr>
      <vt:lpstr>2024 NATO BILC PROFESSIONAL DEVELOPMENT SEMINAR Prague, CZECH REPUBLIC</vt:lpstr>
      <vt:lpstr>PowerPoint Presentation</vt:lpstr>
      <vt:lpstr>PowerPoint Presentation</vt:lpstr>
      <vt:lpstr>BILC Mandate</vt:lpstr>
      <vt:lpstr> STANAG 6001 (A TrainP-5) ed. 5, ver. 2 Key to Interoperability </vt:lpstr>
      <vt:lpstr>NATO Language Training Context </vt:lpstr>
      <vt:lpstr>MAIN EVENTS</vt:lpstr>
      <vt:lpstr>2023 NATO BILC Professional Development Seminar  Baku, AZERBAIJAN 16 – 19 October 2023 </vt:lpstr>
      <vt:lpstr>2024 NATO BILC Military Terminology Conference</vt:lpstr>
      <vt:lpstr>2024 NATO BILC Annual Conference  Vienna, Austria  13 – 16 May 2024</vt:lpstr>
      <vt:lpstr>2024 NATO BILC STANAG 6001 Testing Workshop </vt:lpstr>
      <vt:lpstr>BILC Professional Development  Programme in Partnership Cooperation Menu  (PCM. i. e. ACT-sponsored BILC courses)</vt:lpstr>
      <vt:lpstr>SUPPORT TO PARTNER NATIONS</vt:lpstr>
      <vt:lpstr>BILC focus – teacher/tester/translator training</vt:lpstr>
      <vt:lpstr>BILC support to DEEP  October 2023 – October 2024</vt:lpstr>
      <vt:lpstr>BILC WGs &amp; Projects</vt:lpstr>
      <vt:lpstr>Shared Item Bank Project</vt:lpstr>
      <vt:lpstr>Shared Item Bank Project</vt:lpstr>
      <vt:lpstr>Shared Item Bank Project</vt:lpstr>
      <vt:lpstr>  Findings from the  2023 BILC JTAC WG Study  </vt:lpstr>
      <vt:lpstr>BILC Recommends a  Dual Approach</vt:lpstr>
      <vt:lpstr>STANAG 6001 Working Group </vt:lpstr>
      <vt:lpstr>STANAG 6001 Working Group </vt:lpstr>
      <vt:lpstr>STANAG 6001 Working Group </vt:lpstr>
      <vt:lpstr> RETHINKING THE LANGUAGE TRAINING AND EDUCATION:  KEEPING PACE WITH CHANGE </vt:lpstr>
      <vt:lpstr> RETHINKING THE LANGUAGE TRAINING AND EDUCATION:  KEEPING PACE WITH CHANGE </vt:lpstr>
      <vt:lpstr> RETHINKING THE LANGUAGE TRAINING AND EDUCATION:  KEEPING PACE WITH CHANGE </vt:lpstr>
      <vt:lpstr>BILC site – www.natobilc.org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IRENA PRPIĆ ĐURIĆ</cp:lastModifiedBy>
  <cp:revision>771</cp:revision>
  <cp:lastPrinted>2024-10-11T09:33:31Z</cp:lastPrinted>
  <dcterms:created xsi:type="dcterms:W3CDTF">2018-04-19T14:50:03Z</dcterms:created>
  <dcterms:modified xsi:type="dcterms:W3CDTF">2024-10-21T07:51:16Z</dcterms:modified>
</cp:coreProperties>
</file>