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</p:sldMasterIdLst>
  <p:notesMasterIdLst>
    <p:notesMasterId r:id="rId16"/>
  </p:notesMasterIdLst>
  <p:sldIdLst>
    <p:sldId id="256" r:id="rId3"/>
    <p:sldId id="257" r:id="rId4"/>
    <p:sldId id="258" r:id="rId5"/>
    <p:sldId id="267" r:id="rId6"/>
    <p:sldId id="260" r:id="rId7"/>
    <p:sldId id="269" r:id="rId8"/>
    <p:sldId id="270" r:id="rId9"/>
    <p:sldId id="271" r:id="rId10"/>
    <p:sldId id="264" r:id="rId11"/>
    <p:sldId id="261" r:id="rId12"/>
    <p:sldId id="263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4CCB5-8640-40F8-9547-6BB5FF01BAAE}" type="datetimeFigureOut">
              <a:rPr lang="hu-HU" smtClean="0"/>
              <a:t>2024.10.08.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4AA18-82B1-4F5B-8586-1ED717A102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45A4E2-7B46-4BC9-8340-4907A3ECF4AA}" type="slidenum">
              <a:rPr lang="hu-HU" altLang="hu-HU"/>
              <a:pPr eaLnBrk="1" hangingPunct="1"/>
              <a:t>6</a:t>
            </a:fld>
            <a:endParaRPr lang="hu-HU" altLang="hu-H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7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4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6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0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092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8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34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5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2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03405"/>
            <a:ext cx="9753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32201"/>
            <a:ext cx="9753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23846"/>
            <a:ext cx="306323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323847"/>
            <a:ext cx="65074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895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35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5"/>
            <a:ext cx="1060704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1" y="3641726"/>
            <a:ext cx="1060704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05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1" y="2194560"/>
            <a:ext cx="5214105" cy="40690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6" y="2194560"/>
            <a:ext cx="5210053" cy="40690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50392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39" y="2183802"/>
            <a:ext cx="491154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3132668"/>
            <a:ext cx="5214105" cy="31309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2025" y="2183802"/>
            <a:ext cx="490749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465" y="3132668"/>
            <a:ext cx="5210055" cy="31309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78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25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8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46760"/>
            <a:ext cx="6217920" cy="551688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41148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6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543430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3365" y="751242"/>
            <a:ext cx="4898979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5434307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3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3" y="4697362"/>
            <a:ext cx="10608643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3" y="977035"/>
            <a:ext cx="10600347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5516716"/>
            <a:ext cx="1060704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11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4"/>
            <a:ext cx="1060704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49134"/>
            <a:ext cx="103632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0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50976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74598"/>
            <a:ext cx="10371669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9439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8611" y="80772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62311" y="302133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2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80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4703"/>
            <a:ext cx="1036637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89" y="3648317"/>
            <a:ext cx="1036481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7888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8885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41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1"/>
            <a:ext cx="850391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92481" y="2202080"/>
            <a:ext cx="341376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9248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2983" y="2201333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01041" y="2904068"/>
            <a:ext cx="341376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5759" y="2192866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8576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0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509312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92480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92480" y="2331720"/>
            <a:ext cx="341376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92480" y="4796104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164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89163" y="2331720"/>
            <a:ext cx="341376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87811" y="4796103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91153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91152" y="2331722"/>
            <a:ext cx="341376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91029" y="4796101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83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194560"/>
            <a:ext cx="10607040" cy="40690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94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747184"/>
            <a:ext cx="205740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1" y="746126"/>
            <a:ext cx="8370713" cy="424973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8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5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4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9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8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3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3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50392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194560"/>
            <a:ext cx="1060704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640" y="6356352"/>
            <a:ext cx="2849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55847"/>
            <a:ext cx="757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2"/>
            <a:ext cx="2636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5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1600" y="2219470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CALL FOR SHIFT IN </a:t>
            </a:r>
            <a:r>
              <a:rPr lang="hu-HU" dirty="0" smtClean="0"/>
              <a:t>(LANGUAGE) </a:t>
            </a:r>
            <a:r>
              <a:rPr lang="hu-HU" dirty="0"/>
              <a:t>EDUCATION</a:t>
            </a: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8517150" y="4844309"/>
            <a:ext cx="2812701" cy="147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dirty="0" smtClean="0"/>
              <a:t>Gabriella KISS PhD</a:t>
            </a:r>
          </a:p>
          <a:p>
            <a:pPr algn="r"/>
            <a:r>
              <a:rPr lang="hu-HU" sz="1800" dirty="0" smtClean="0"/>
              <a:t>Head of Centre</a:t>
            </a:r>
          </a:p>
          <a:p>
            <a:pPr algn="r"/>
            <a:r>
              <a:rPr lang="hu-HU" sz="1800" dirty="0" smtClean="0"/>
              <a:t>FLTC FMSOT LUPS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893555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5600" y="657420"/>
            <a:ext cx="8610600" cy="1293028"/>
          </a:xfrm>
        </p:spPr>
        <p:txBody>
          <a:bodyPr/>
          <a:lstStyle/>
          <a:p>
            <a:r>
              <a:rPr lang="hu-HU" dirty="0"/>
              <a:t>NEWLY DESIGNED SYSTEM OF LANGUAGE EDUCATION AT HDF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2314576"/>
            <a:ext cx="10820400" cy="446681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dirty="0" err="1"/>
              <a:t>Outdated</a:t>
            </a:r>
            <a:r>
              <a:rPr lang="hu-HU" dirty="0"/>
              <a:t>, </a:t>
            </a:r>
            <a:r>
              <a:rPr lang="hu-HU" dirty="0" err="1"/>
              <a:t>decentralised</a:t>
            </a:r>
            <a:r>
              <a:rPr lang="hu-HU" dirty="0"/>
              <a:t>, </a:t>
            </a:r>
            <a:r>
              <a:rPr lang="hu-HU" dirty="0" err="1"/>
              <a:t>unproductive</a:t>
            </a:r>
            <a:r>
              <a:rPr lang="hu-HU" dirty="0"/>
              <a:t> </a:t>
            </a:r>
            <a:r>
              <a:rPr lang="hu-HU" dirty="0" err="1"/>
              <a:t>functioning</a:t>
            </a:r>
            <a:r>
              <a:rPr lang="hu-HU" dirty="0"/>
              <a:t> – no </a:t>
            </a:r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actors</a:t>
            </a:r>
            <a:endParaRPr lang="hu-HU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dirty="0" err="1"/>
              <a:t>Call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forming</a:t>
            </a:r>
            <a:r>
              <a:rPr lang="hu-HU" dirty="0"/>
              <a:t> and </a:t>
            </a:r>
            <a:r>
              <a:rPr lang="hu-HU" dirty="0" err="1"/>
              <a:t>tailoring</a:t>
            </a:r>
            <a:r>
              <a:rPr lang="hu-HU" dirty="0"/>
              <a:t>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– </a:t>
            </a:r>
            <a:r>
              <a:rPr lang="hu-HU" dirty="0" err="1"/>
              <a:t>enhancing</a:t>
            </a:r>
            <a:r>
              <a:rPr lang="hu-HU" dirty="0"/>
              <a:t> </a:t>
            </a:r>
            <a:r>
              <a:rPr lang="hu-HU" dirty="0" err="1"/>
              <a:t>success</a:t>
            </a:r>
            <a:r>
              <a:rPr lang="hu-HU" dirty="0"/>
              <a:t> and </a:t>
            </a:r>
            <a:r>
              <a:rPr lang="hu-HU" dirty="0" err="1"/>
              <a:t>productivity</a:t>
            </a:r>
            <a:endParaRPr lang="hu-HU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dirty="0" err="1"/>
              <a:t>Needs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 – </a:t>
            </a:r>
            <a:r>
              <a:rPr lang="hu-HU" dirty="0" err="1"/>
              <a:t>Objectives</a:t>
            </a:r>
            <a:r>
              <a:rPr lang="hu-HU" dirty="0"/>
              <a:t> – </a:t>
            </a:r>
            <a:r>
              <a:rPr lang="hu-HU" dirty="0" err="1"/>
              <a:t>Structure</a:t>
            </a:r>
            <a:endParaRPr lang="hu-HU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dirty="0" err="1"/>
              <a:t>Definition</a:t>
            </a:r>
            <a:r>
              <a:rPr lang="hu-HU" dirty="0"/>
              <a:t> of Basic </a:t>
            </a:r>
            <a:r>
              <a:rPr lang="hu-HU" dirty="0" err="1"/>
              <a:t>Elements</a:t>
            </a:r>
            <a:r>
              <a:rPr lang="hu-HU" dirty="0"/>
              <a:t> and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Role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System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dirty="0" err="1"/>
              <a:t>Support</a:t>
            </a:r>
            <a:r>
              <a:rPr lang="hu-HU" dirty="0"/>
              <a:t> in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fields</a:t>
            </a:r>
            <a:r>
              <a:rPr lang="hu-HU" dirty="0"/>
              <a:t> and </a:t>
            </a:r>
            <a:r>
              <a:rPr lang="hu-HU" dirty="0" err="1"/>
              <a:t>forms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52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89068" y="698242"/>
            <a:ext cx="8610600" cy="1293028"/>
          </a:xfrm>
        </p:spPr>
        <p:txBody>
          <a:bodyPr/>
          <a:lstStyle/>
          <a:p>
            <a:r>
              <a:rPr lang="hu-HU" dirty="0"/>
              <a:t>STEPS TO BE MADE IN </a:t>
            </a:r>
            <a:r>
              <a:rPr lang="hu-HU" dirty="0" smtClean="0"/>
              <a:t>BUILDING </a:t>
            </a:r>
            <a:r>
              <a:rPr lang="hu-HU" dirty="0"/>
              <a:t>COALITION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7175" y="1991270"/>
            <a:ext cx="11677650" cy="4981575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altLang="hu-HU" sz="2700" dirty="0" err="1"/>
              <a:t>Tailored</a:t>
            </a:r>
            <a:r>
              <a:rPr lang="hu-HU" altLang="hu-HU" sz="2700" dirty="0"/>
              <a:t> </a:t>
            </a:r>
            <a:r>
              <a:rPr lang="hu-HU" altLang="hu-HU" sz="2700" dirty="0" err="1"/>
              <a:t>educational</a:t>
            </a:r>
            <a:r>
              <a:rPr lang="hu-HU" altLang="hu-HU" sz="2700" dirty="0"/>
              <a:t> programme(-s)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altLang="hu-HU" sz="2700" dirty="0" err="1"/>
              <a:t>Supporting</a:t>
            </a:r>
            <a:r>
              <a:rPr lang="hu-HU" altLang="hu-HU" sz="2700" dirty="0"/>
              <a:t> unit-</a:t>
            </a:r>
            <a:r>
              <a:rPr lang="hu-HU" altLang="hu-HU" sz="2700" dirty="0" err="1"/>
              <a:t>educators</a:t>
            </a:r>
            <a:r>
              <a:rPr lang="hu-HU" altLang="hu-HU" sz="2700" dirty="0"/>
              <a:t> – „Mentor-</a:t>
            </a:r>
            <a:r>
              <a:rPr lang="hu-HU" altLang="hu-HU" sz="2700" dirty="0" err="1"/>
              <a:t>Teacher</a:t>
            </a:r>
            <a:r>
              <a:rPr lang="hu-HU" altLang="hu-HU" sz="2700" dirty="0"/>
              <a:t>” Programme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altLang="hu-HU" sz="2700" dirty="0" err="1"/>
              <a:t>Refreshing</a:t>
            </a:r>
            <a:r>
              <a:rPr lang="hu-HU" altLang="hu-HU" sz="2700" dirty="0"/>
              <a:t> </a:t>
            </a:r>
            <a:r>
              <a:rPr lang="hu-HU" altLang="hu-HU" sz="2700" dirty="0" err="1"/>
              <a:t>courses</a:t>
            </a:r>
            <a:r>
              <a:rPr lang="hu-HU" altLang="hu-HU" sz="2700" dirty="0"/>
              <a:t> – in- and out-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altLang="hu-HU" sz="2700" dirty="0" err="1"/>
              <a:t>Newly</a:t>
            </a:r>
            <a:r>
              <a:rPr lang="hu-HU" altLang="hu-HU" sz="2700" dirty="0"/>
              <a:t> </a:t>
            </a:r>
            <a:r>
              <a:rPr lang="hu-HU" altLang="hu-HU" sz="2700" dirty="0" err="1"/>
              <a:t>designed</a:t>
            </a:r>
            <a:r>
              <a:rPr lang="hu-HU" altLang="hu-HU" sz="2700" dirty="0"/>
              <a:t> </a:t>
            </a:r>
            <a:r>
              <a:rPr lang="hu-HU" altLang="hu-HU" sz="2700" dirty="0" err="1"/>
              <a:t>studying</a:t>
            </a:r>
            <a:r>
              <a:rPr lang="hu-HU" altLang="hu-HU" sz="2700" dirty="0"/>
              <a:t> </a:t>
            </a:r>
            <a:r>
              <a:rPr lang="hu-HU" altLang="hu-HU" sz="2700" dirty="0" err="1"/>
              <a:t>materials</a:t>
            </a:r>
            <a:r>
              <a:rPr lang="hu-HU" altLang="hu-HU" sz="2700" dirty="0"/>
              <a:t>, </a:t>
            </a:r>
            <a:r>
              <a:rPr lang="hu-HU" altLang="hu-HU" sz="2700" dirty="0" err="1"/>
              <a:t>supplementary</a:t>
            </a:r>
            <a:r>
              <a:rPr lang="hu-HU" altLang="hu-HU" sz="2700" dirty="0"/>
              <a:t> </a:t>
            </a:r>
            <a:r>
              <a:rPr lang="hu-HU" altLang="hu-HU" sz="2700" dirty="0" err="1"/>
              <a:t>materials</a:t>
            </a:r>
            <a:r>
              <a:rPr lang="hu-HU" altLang="hu-HU" sz="2700" dirty="0"/>
              <a:t>, </a:t>
            </a:r>
            <a:r>
              <a:rPr lang="hu-HU" altLang="hu-HU" sz="2700" dirty="0" err="1"/>
              <a:t>tests</a:t>
            </a:r>
            <a:r>
              <a:rPr lang="hu-HU" altLang="hu-HU" sz="2700" dirty="0"/>
              <a:t>…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altLang="hu-HU" sz="2700" dirty="0"/>
              <a:t>„</a:t>
            </a:r>
            <a:r>
              <a:rPr lang="hu-HU" altLang="hu-HU" sz="2700" dirty="0" err="1"/>
              <a:t>Internationalization</a:t>
            </a:r>
            <a:r>
              <a:rPr lang="hu-HU" altLang="hu-HU" sz="2700" dirty="0"/>
              <a:t> Project” – </a:t>
            </a:r>
            <a:r>
              <a:rPr lang="hu-HU" altLang="hu-HU" sz="2700" dirty="0" err="1"/>
              <a:t>guest</a:t>
            </a:r>
            <a:r>
              <a:rPr lang="hu-HU" altLang="hu-HU" sz="2700" dirty="0"/>
              <a:t> </a:t>
            </a:r>
            <a:r>
              <a:rPr lang="hu-HU" altLang="hu-HU" sz="2700" dirty="0" err="1"/>
              <a:t>lecturers</a:t>
            </a:r>
            <a:r>
              <a:rPr lang="hu-HU" altLang="hu-HU" sz="2700" dirty="0"/>
              <a:t> and </a:t>
            </a:r>
            <a:r>
              <a:rPr lang="hu-HU" altLang="hu-HU" sz="2700" dirty="0" err="1"/>
              <a:t>educators</a:t>
            </a:r>
            <a:r>
              <a:rPr lang="hu-HU" altLang="hu-HU" sz="2700" dirty="0"/>
              <a:t>, </a:t>
            </a:r>
            <a:r>
              <a:rPr lang="hu-HU" altLang="hu-HU" sz="2700" dirty="0" err="1"/>
              <a:t>exchange</a:t>
            </a:r>
            <a:r>
              <a:rPr lang="hu-HU" altLang="hu-HU" sz="2700" dirty="0"/>
              <a:t> </a:t>
            </a:r>
            <a:r>
              <a:rPr lang="hu-HU" altLang="hu-HU" sz="2700" dirty="0" err="1"/>
              <a:t>programmes</a:t>
            </a:r>
            <a:endParaRPr lang="hu-HU" altLang="hu-HU" sz="2700" dirty="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altLang="hu-HU" sz="2700" dirty="0" err="1"/>
              <a:t>Regular</a:t>
            </a:r>
            <a:r>
              <a:rPr lang="hu-HU" altLang="hu-HU" sz="2700" dirty="0"/>
              <a:t> Monitoring of </a:t>
            </a:r>
            <a:r>
              <a:rPr lang="hu-HU" altLang="hu-HU" sz="2700" dirty="0" err="1"/>
              <a:t>Units</a:t>
            </a:r>
            <a:r>
              <a:rPr lang="hu-HU" altLang="hu-HU" sz="2700" dirty="0"/>
              <a:t> and </a:t>
            </a:r>
            <a:r>
              <a:rPr lang="hu-HU" altLang="hu-HU" sz="2700" dirty="0" err="1"/>
              <a:t>Elements</a:t>
            </a:r>
            <a:r>
              <a:rPr lang="hu-HU" altLang="hu-HU" sz="2700" dirty="0"/>
              <a:t> of Education– „</a:t>
            </a:r>
            <a:r>
              <a:rPr lang="hu-HU" altLang="hu-HU" sz="2700" dirty="0" err="1"/>
              <a:t>Advisory</a:t>
            </a:r>
            <a:r>
              <a:rPr lang="hu-HU" altLang="hu-HU" sz="2700" dirty="0"/>
              <a:t> </a:t>
            </a:r>
            <a:r>
              <a:rPr lang="hu-HU" altLang="hu-HU" sz="2700" dirty="0" err="1"/>
              <a:t>Board</a:t>
            </a:r>
            <a:r>
              <a:rPr lang="hu-HU" altLang="hu-HU" sz="2700" dirty="0"/>
              <a:t>”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altLang="hu-HU" sz="2700" dirty="0" err="1"/>
              <a:t>Regular</a:t>
            </a:r>
            <a:r>
              <a:rPr lang="hu-HU" altLang="hu-HU" sz="2700" dirty="0"/>
              <a:t> </a:t>
            </a:r>
            <a:r>
              <a:rPr lang="hu-HU" altLang="hu-HU" sz="2700" dirty="0" err="1"/>
              <a:t>contact</a:t>
            </a:r>
            <a:r>
              <a:rPr lang="hu-HU" altLang="hu-HU" sz="2700" dirty="0"/>
              <a:t> </a:t>
            </a:r>
            <a:r>
              <a:rPr lang="hu-HU" altLang="hu-HU" sz="2700" dirty="0" err="1"/>
              <a:t>with</a:t>
            </a:r>
            <a:r>
              <a:rPr lang="hu-HU" altLang="hu-HU" sz="2700" dirty="0"/>
              <a:t> </a:t>
            </a:r>
            <a:r>
              <a:rPr lang="hu-HU" altLang="hu-HU" sz="2700" dirty="0" err="1"/>
              <a:t>MoD</a:t>
            </a:r>
            <a:r>
              <a:rPr lang="hu-HU" altLang="hu-HU" sz="2700" dirty="0"/>
              <a:t>/HDF </a:t>
            </a:r>
            <a:r>
              <a:rPr lang="hu-HU" altLang="hu-HU" sz="2700" dirty="0" err="1"/>
              <a:t>representatives</a:t>
            </a:r>
            <a:endParaRPr lang="hu-HU" altLang="hu-HU" sz="2700" dirty="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altLang="hu-HU" sz="2700" dirty="0" err="1"/>
              <a:t>Communication</a:t>
            </a:r>
            <a:r>
              <a:rPr lang="hu-HU" altLang="hu-HU" sz="2700" dirty="0"/>
              <a:t> and </a:t>
            </a:r>
            <a:r>
              <a:rPr lang="hu-HU" altLang="hu-HU" sz="2700" dirty="0" err="1"/>
              <a:t>Accessibility</a:t>
            </a:r>
            <a:r>
              <a:rPr lang="hu-HU" altLang="hu-HU" sz="2700" dirty="0"/>
              <a:t>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79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dirty="0" smtClean="0"/>
              <a:t>ANY QUESTIONS?</a:t>
            </a:r>
            <a:endParaRPr lang="hu-HU" sz="4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384223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dirty="0" smtClean="0"/>
              <a:t>THANK YOU </a:t>
            </a:r>
          </a:p>
          <a:p>
            <a:pPr marL="0" indent="0" algn="ctr">
              <a:buNone/>
            </a:pPr>
            <a:r>
              <a:rPr lang="hu-HU" sz="4400" dirty="0" smtClean="0"/>
              <a:t>FOR YOUR ATTENTION</a:t>
            </a:r>
            <a:endParaRPr lang="hu-HU" sz="4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83" y="4206622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5600" y="450591"/>
            <a:ext cx="8610600" cy="1293028"/>
          </a:xfrm>
        </p:spPr>
        <p:txBody>
          <a:bodyPr/>
          <a:lstStyle/>
          <a:p>
            <a:r>
              <a:rPr lang="hu-HU" dirty="0"/>
              <a:t>AGENDA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2412274"/>
            <a:ext cx="10820400" cy="40241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Century Gothic" panose="020B0502020202020204" pitchFamily="34" charset="0"/>
              <a:buChar char="-"/>
            </a:pPr>
            <a:r>
              <a:rPr lang="hu-HU" sz="2400" dirty="0" err="1"/>
              <a:t>Challenges</a:t>
            </a:r>
            <a:r>
              <a:rPr lang="hu-HU" sz="2400" dirty="0"/>
              <a:t> and </a:t>
            </a:r>
            <a:r>
              <a:rPr lang="hu-HU" sz="2400" dirty="0" err="1"/>
              <a:t>Trends</a:t>
            </a:r>
            <a:endParaRPr lang="hu-HU" sz="2400" dirty="0"/>
          </a:p>
          <a:p>
            <a:pPr>
              <a:lnSpc>
                <a:spcPct val="150000"/>
              </a:lnSpc>
              <a:buFont typeface="Century Gothic" panose="020B0502020202020204" pitchFamily="34" charset="0"/>
              <a:buChar char="-"/>
            </a:pPr>
            <a:r>
              <a:rPr lang="hu-HU" sz="2400" dirty="0" err="1" smtClean="0"/>
              <a:t>Needs</a:t>
            </a:r>
            <a:r>
              <a:rPr lang="hu-HU" sz="2400" dirty="0" smtClean="0"/>
              <a:t> </a:t>
            </a:r>
            <a:r>
              <a:rPr lang="hu-HU" sz="2400" dirty="0"/>
              <a:t>of New </a:t>
            </a:r>
            <a:r>
              <a:rPr lang="hu-HU" sz="2400" dirty="0" err="1"/>
              <a:t>Techniques</a:t>
            </a:r>
            <a:r>
              <a:rPr lang="hu-HU" sz="2400" dirty="0"/>
              <a:t> and </a:t>
            </a:r>
            <a:r>
              <a:rPr lang="hu-HU" sz="2400" dirty="0" err="1" smtClean="0"/>
              <a:t>Methods</a:t>
            </a:r>
            <a:r>
              <a:rPr lang="hu-HU" sz="2400" dirty="0" smtClean="0"/>
              <a:t> in a New </a:t>
            </a:r>
            <a:r>
              <a:rPr lang="hu-HU" sz="2400" dirty="0" err="1" smtClean="0"/>
              <a:t>Language</a:t>
            </a:r>
            <a:r>
              <a:rPr lang="hu-HU" sz="2400" dirty="0" smtClean="0"/>
              <a:t> </a:t>
            </a:r>
            <a:r>
              <a:rPr lang="hu-HU" sz="2400" dirty="0" err="1" smtClean="0"/>
              <a:t>Environment</a:t>
            </a:r>
            <a:endParaRPr lang="hu-HU" sz="2400" dirty="0"/>
          </a:p>
          <a:p>
            <a:pPr>
              <a:lnSpc>
                <a:spcPct val="150000"/>
              </a:lnSpc>
              <a:buFont typeface="Century Gothic" panose="020B0502020202020204" pitchFamily="34" charset="0"/>
              <a:buChar char="-"/>
            </a:pPr>
            <a:r>
              <a:rPr lang="hu-HU" sz="2400" dirty="0" smtClean="0"/>
              <a:t>Best </a:t>
            </a:r>
            <a:r>
              <a:rPr lang="hu-HU" sz="2400" dirty="0" err="1" smtClean="0"/>
              <a:t>Practices</a:t>
            </a:r>
            <a:endParaRPr lang="hu-HU" sz="2400" dirty="0"/>
          </a:p>
          <a:p>
            <a:pPr>
              <a:lnSpc>
                <a:spcPct val="150000"/>
              </a:lnSpc>
              <a:buFont typeface="Century Gothic" panose="020B0502020202020204" pitchFamily="34" charset="0"/>
              <a:buChar char="-"/>
            </a:pPr>
            <a:r>
              <a:rPr lang="hu-HU" sz="2400" dirty="0" err="1"/>
              <a:t>Newly</a:t>
            </a:r>
            <a:r>
              <a:rPr lang="hu-HU" sz="2400" dirty="0"/>
              <a:t> </a:t>
            </a:r>
            <a:r>
              <a:rPr lang="hu-HU" sz="2400" dirty="0" err="1"/>
              <a:t>Designed</a:t>
            </a:r>
            <a:r>
              <a:rPr lang="hu-HU" sz="2400" dirty="0"/>
              <a:t> System of </a:t>
            </a:r>
            <a:r>
              <a:rPr lang="hu-HU" sz="2400" dirty="0" err="1"/>
              <a:t>Language</a:t>
            </a:r>
            <a:r>
              <a:rPr lang="hu-HU" sz="2400" dirty="0"/>
              <a:t> Education </a:t>
            </a:r>
            <a:r>
              <a:rPr lang="hu-HU" sz="2400" dirty="0" err="1"/>
              <a:t>at</a:t>
            </a:r>
            <a:r>
              <a:rPr lang="hu-HU" sz="2400" dirty="0"/>
              <a:t> HDF</a:t>
            </a:r>
          </a:p>
          <a:p>
            <a:pPr>
              <a:lnSpc>
                <a:spcPct val="150000"/>
              </a:lnSpc>
              <a:buFont typeface="Century Gothic" panose="020B0502020202020204" pitchFamily="34" charset="0"/>
              <a:buChar char="-"/>
            </a:pPr>
            <a:r>
              <a:rPr lang="hu-HU" sz="2400" dirty="0" err="1"/>
              <a:t>Step-by-Step</a:t>
            </a:r>
            <a:r>
              <a:rPr lang="hu-HU" sz="2400" dirty="0"/>
              <a:t> </a:t>
            </a:r>
            <a:r>
              <a:rPr lang="hu-HU" sz="2400" dirty="0" err="1"/>
              <a:t>Process</a:t>
            </a:r>
            <a:r>
              <a:rPr lang="hu-HU" sz="2400" dirty="0"/>
              <a:t> in Building </a:t>
            </a:r>
            <a:r>
              <a:rPr lang="hu-HU" sz="2400" dirty="0" err="1"/>
              <a:t>Coalition</a:t>
            </a:r>
            <a:r>
              <a:rPr lang="hu-HU" sz="2400" dirty="0"/>
              <a:t> </a:t>
            </a:r>
            <a:r>
              <a:rPr lang="hu-HU" sz="2400" dirty="0" err="1"/>
              <a:t>with</a:t>
            </a:r>
            <a:r>
              <a:rPr lang="hu-HU" sz="2400" dirty="0"/>
              <a:t> </a:t>
            </a:r>
            <a:r>
              <a:rPr lang="hu-HU" sz="2400" dirty="0" err="1"/>
              <a:t>Actors</a:t>
            </a:r>
            <a:endParaRPr lang="hu-HU" sz="2400" dirty="0"/>
          </a:p>
          <a:p>
            <a:pPr>
              <a:lnSpc>
                <a:spcPct val="150000"/>
              </a:lnSpc>
              <a:buFont typeface="Century Gothic" panose="020B0502020202020204" pitchFamily="34" charset="0"/>
              <a:buChar char="-"/>
            </a:pPr>
            <a:r>
              <a:rPr lang="hu-HU" sz="2400" dirty="0" smtClean="0"/>
              <a:t>Q </a:t>
            </a:r>
            <a:r>
              <a:rPr lang="hu-HU" sz="2400" dirty="0"/>
              <a:t>and 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32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91097" y="660415"/>
            <a:ext cx="8610600" cy="1293028"/>
          </a:xfrm>
        </p:spPr>
        <p:txBody>
          <a:bodyPr/>
          <a:lstStyle/>
          <a:p>
            <a:r>
              <a:rPr lang="hu-HU" dirty="0"/>
              <a:t>CHALLENGES AND TRENDS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297" y="2525486"/>
            <a:ext cx="10820400" cy="3988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entury Gothic" panose="020B0502020202020204" pitchFamily="34" charset="0"/>
              <a:buChar char="-"/>
            </a:pPr>
            <a:r>
              <a:rPr lang="hu-HU" dirty="0" err="1" smtClean="0"/>
              <a:t>Accelerated</a:t>
            </a:r>
            <a:r>
              <a:rPr lang="hu-HU" dirty="0" smtClean="0"/>
              <a:t> </a:t>
            </a:r>
            <a:r>
              <a:rPr lang="hu-HU" dirty="0"/>
              <a:t>World – </a:t>
            </a:r>
            <a:r>
              <a:rPr lang="hu-HU" dirty="0" err="1"/>
              <a:t>Information</a:t>
            </a:r>
            <a:r>
              <a:rPr lang="hu-HU" dirty="0"/>
              <a:t> Boom</a:t>
            </a:r>
          </a:p>
          <a:p>
            <a:pPr>
              <a:lnSpc>
                <a:spcPct val="150000"/>
              </a:lnSpc>
              <a:buFont typeface="Century Gothic" panose="020B0502020202020204" pitchFamily="34" charset="0"/>
              <a:buChar char="-"/>
            </a:pPr>
            <a:r>
              <a:rPr lang="hu-HU" dirty="0" smtClean="0"/>
              <a:t>Digital </a:t>
            </a:r>
            <a:r>
              <a:rPr lang="hu-HU" dirty="0"/>
              <a:t>World – </a:t>
            </a:r>
            <a:r>
              <a:rPr lang="hu-HU" dirty="0" err="1"/>
              <a:t>Technology</a:t>
            </a:r>
            <a:r>
              <a:rPr lang="hu-HU" dirty="0"/>
              <a:t> Boom; AI; „</a:t>
            </a:r>
            <a:r>
              <a:rPr lang="hu-HU" dirty="0" err="1"/>
              <a:t>Virtual</a:t>
            </a:r>
            <a:r>
              <a:rPr lang="hu-HU" dirty="0"/>
              <a:t> </a:t>
            </a:r>
            <a:r>
              <a:rPr lang="hu-HU" dirty="0" err="1"/>
              <a:t>Reality</a:t>
            </a:r>
            <a:r>
              <a:rPr lang="hu-HU" dirty="0"/>
              <a:t>”</a:t>
            </a:r>
          </a:p>
          <a:p>
            <a:pPr>
              <a:lnSpc>
                <a:spcPct val="150000"/>
              </a:lnSpc>
              <a:buFont typeface="Century Gothic" panose="020B0502020202020204" pitchFamily="34" charset="0"/>
              <a:buChar char="-"/>
            </a:pPr>
            <a:r>
              <a:rPr lang="hu-HU" dirty="0" err="1"/>
              <a:t>Impact</a:t>
            </a:r>
            <a:r>
              <a:rPr lang="hu-HU" dirty="0"/>
              <a:t> of </a:t>
            </a:r>
            <a:r>
              <a:rPr lang="hu-HU" dirty="0" err="1"/>
              <a:t>Social</a:t>
            </a:r>
            <a:r>
              <a:rPr lang="hu-HU" dirty="0"/>
              <a:t> Media</a:t>
            </a:r>
          </a:p>
          <a:p>
            <a:pPr>
              <a:lnSpc>
                <a:spcPct val="150000"/>
              </a:lnSpc>
              <a:buFont typeface="Century Gothic" panose="020B0502020202020204" pitchFamily="34" charset="0"/>
              <a:buChar char="-"/>
            </a:pPr>
            <a:r>
              <a:rPr lang="hu-HU" dirty="0"/>
              <a:t>English is „</a:t>
            </a:r>
            <a:r>
              <a:rPr lang="hu-HU" dirty="0" err="1"/>
              <a:t>taken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granted</a:t>
            </a:r>
            <a:r>
              <a:rPr lang="hu-HU" dirty="0"/>
              <a:t>” – Internet</a:t>
            </a:r>
          </a:p>
          <a:p>
            <a:pPr>
              <a:lnSpc>
                <a:spcPct val="150000"/>
              </a:lnSpc>
              <a:buFont typeface="Century Gothic" panose="020B0502020202020204" pitchFamily="34" charset="0"/>
              <a:buChar char="-"/>
            </a:pP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 of </a:t>
            </a:r>
            <a:r>
              <a:rPr lang="hu-HU" dirty="0" err="1"/>
              <a:t>Creativity</a:t>
            </a:r>
            <a:endParaRPr lang="hu-HU" dirty="0"/>
          </a:p>
          <a:p>
            <a:pPr>
              <a:lnSpc>
                <a:spcPct val="150000"/>
              </a:lnSpc>
              <a:buFont typeface="Century Gothic" panose="020B0502020202020204" pitchFamily="34" charset="0"/>
              <a:buChar char="-"/>
            </a:pPr>
            <a:r>
              <a:rPr lang="hu-HU" dirty="0" err="1"/>
              <a:t>Forms</a:t>
            </a:r>
            <a:r>
              <a:rPr lang="hu-HU" dirty="0"/>
              <a:t> of </a:t>
            </a:r>
            <a:r>
              <a:rPr lang="hu-HU" dirty="0" err="1"/>
              <a:t>Communication</a:t>
            </a:r>
            <a:r>
              <a:rPr lang="hu-HU" dirty="0"/>
              <a:t> (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lack</a:t>
            </a:r>
            <a:r>
              <a:rPr lang="hu-HU" dirty="0"/>
              <a:t> of?)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254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issG\Desktop\If you are a teac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13" y="346171"/>
            <a:ext cx="6552728" cy="6511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5600" y="700147"/>
            <a:ext cx="8610600" cy="1293028"/>
          </a:xfrm>
        </p:spPr>
        <p:txBody>
          <a:bodyPr/>
          <a:lstStyle/>
          <a:p>
            <a:r>
              <a:rPr lang="hu-HU" altLang="hu-HU" dirty="0"/>
              <a:t>NEEDS OF NEW TECHNIQUES 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hu-HU" altLang="hu-HU" dirty="0" smtClean="0"/>
              <a:t>AND </a:t>
            </a:r>
            <a:r>
              <a:rPr lang="hu-HU" altLang="hu-HU" dirty="0"/>
              <a:t>METHODS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2179027"/>
            <a:ext cx="10820400" cy="4470481"/>
          </a:xfrm>
        </p:spPr>
        <p:txBody>
          <a:bodyPr/>
          <a:lstStyle/>
          <a:p>
            <a:pPr marL="361950" indent="-361950">
              <a:lnSpc>
                <a:spcPct val="150000"/>
              </a:lnSpc>
              <a:buFontTx/>
              <a:buChar char="-"/>
              <a:defRPr/>
            </a:pPr>
            <a:r>
              <a:rPr lang="hu-HU" altLang="hu-HU" dirty="0" smtClean="0"/>
              <a:t>Is </a:t>
            </a:r>
            <a:r>
              <a:rPr lang="hu-HU" altLang="hu-HU" dirty="0" err="1" smtClean="0"/>
              <a:t>technology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New </a:t>
            </a:r>
            <a:r>
              <a:rPr lang="hu-HU" altLang="hu-HU" dirty="0" err="1" smtClean="0"/>
              <a:t>Solution</a:t>
            </a:r>
            <a:r>
              <a:rPr lang="hu-HU" altLang="hu-HU" dirty="0" smtClean="0"/>
              <a:t>? (AI, Chat GPT, </a:t>
            </a:r>
            <a:r>
              <a:rPr lang="hu-HU" altLang="hu-HU" dirty="0" err="1" smtClean="0"/>
              <a:t>Smart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Phones</a:t>
            </a:r>
            <a:r>
              <a:rPr lang="hu-HU" altLang="hu-HU" dirty="0" smtClean="0"/>
              <a:t>…)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we </a:t>
            </a:r>
            <a:r>
              <a:rPr lang="hu-HU" dirty="0" err="1" smtClean="0"/>
              <a:t>approach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Gen</a:t>
            </a:r>
            <a:r>
              <a:rPr lang="hu-HU" dirty="0" smtClean="0"/>
              <a:t>-Z (</a:t>
            </a:r>
            <a:r>
              <a:rPr lang="hu-HU" dirty="0" err="1" smtClean="0"/>
              <a:t>later</a:t>
            </a:r>
            <a:r>
              <a:rPr lang="hu-HU" dirty="0" smtClean="0"/>
              <a:t> </a:t>
            </a:r>
            <a:r>
              <a:rPr lang="hu-HU" dirty="0" err="1" smtClean="0"/>
              <a:t>Gen-Alpha</a:t>
            </a:r>
            <a:r>
              <a:rPr lang="hu-HU" dirty="0" smtClean="0"/>
              <a:t>) </a:t>
            </a:r>
            <a:r>
              <a:rPr lang="hu-HU" dirty="0" err="1" smtClean="0"/>
              <a:t>population</a:t>
            </a:r>
            <a:r>
              <a:rPr lang="hu-HU" dirty="0" smtClean="0"/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dirty="0" err="1" smtClean="0"/>
              <a:t>What</a:t>
            </a:r>
            <a:r>
              <a:rPr lang="hu-HU" dirty="0" smtClean="0"/>
              <a:t> is „</a:t>
            </a:r>
            <a:r>
              <a:rPr lang="hu-HU" dirty="0" err="1" smtClean="0"/>
              <a:t>Creative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r>
              <a:rPr lang="hu-HU" dirty="0" smtClean="0"/>
              <a:t> and/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Teaching</a:t>
            </a:r>
            <a:r>
              <a:rPr lang="hu-HU" dirty="0" smtClean="0"/>
              <a:t> Programme”?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define</a:t>
            </a:r>
            <a:r>
              <a:rPr lang="hu-HU" dirty="0" smtClean="0"/>
              <a:t> New </a:t>
            </a:r>
            <a:r>
              <a:rPr lang="hu-HU" dirty="0" err="1" smtClean="0"/>
              <a:t>Objectives</a:t>
            </a:r>
            <a:r>
              <a:rPr lang="hu-HU" dirty="0" smtClean="0"/>
              <a:t> in </a:t>
            </a:r>
            <a:r>
              <a:rPr lang="hu-HU" dirty="0" err="1" smtClean="0"/>
              <a:t>language</a:t>
            </a:r>
            <a:r>
              <a:rPr lang="hu-HU" dirty="0" smtClean="0"/>
              <a:t> </a:t>
            </a:r>
            <a:r>
              <a:rPr lang="hu-HU" dirty="0" err="1" smtClean="0"/>
              <a:t>education</a:t>
            </a:r>
            <a:r>
              <a:rPr lang="hu-HU" dirty="0" smtClean="0"/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dirty="0" err="1" smtClean="0"/>
              <a:t>Lifelong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r>
              <a:rPr lang="hu-HU" dirty="0" smtClean="0"/>
              <a:t> – </a:t>
            </a:r>
            <a:r>
              <a:rPr lang="hu-HU" dirty="0" err="1" smtClean="0"/>
              <a:t>never</a:t>
            </a:r>
            <a:r>
              <a:rPr lang="hu-HU" dirty="0" smtClean="0"/>
              <a:t> more </a:t>
            </a:r>
            <a:r>
              <a:rPr lang="hu-HU" dirty="0" err="1" smtClean="0"/>
              <a:t>true</a:t>
            </a:r>
            <a:r>
              <a:rPr lang="hu-HU" dirty="0" smtClean="0"/>
              <a:t>! (</a:t>
            </a:r>
            <a:r>
              <a:rPr lang="hu-HU" dirty="0" err="1" smtClean="0"/>
              <a:t>updating</a:t>
            </a:r>
            <a:r>
              <a:rPr lang="hu-HU" dirty="0" smtClean="0"/>
              <a:t>, </a:t>
            </a:r>
            <a:r>
              <a:rPr lang="hu-HU" dirty="0" err="1" smtClean="0"/>
              <a:t>refreshing</a:t>
            </a:r>
            <a:r>
              <a:rPr lang="hu-HU" dirty="0" smtClean="0"/>
              <a:t>)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dirty="0" smtClean="0"/>
              <a:t>Open </a:t>
            </a:r>
            <a:r>
              <a:rPr lang="hu-HU" dirty="0" err="1" smtClean="0"/>
              <a:t>source</a:t>
            </a:r>
            <a:r>
              <a:rPr lang="hu-HU" dirty="0" smtClean="0"/>
              <a:t> of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tools</a:t>
            </a:r>
            <a:r>
              <a:rPr lang="hu-HU" dirty="0" smtClean="0"/>
              <a:t>, </a:t>
            </a:r>
            <a:r>
              <a:rPr lang="hu-HU" dirty="0" err="1" smtClean="0"/>
              <a:t>methods</a:t>
            </a:r>
            <a:r>
              <a:rPr lang="hu-HU" dirty="0" smtClean="0"/>
              <a:t> and </a:t>
            </a:r>
            <a:r>
              <a:rPr lang="hu-HU" dirty="0" err="1" smtClean="0"/>
              <a:t>techniqes</a:t>
            </a:r>
            <a:r>
              <a:rPr lang="hu-HU" dirty="0" smtClean="0"/>
              <a:t> –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student</a:t>
            </a:r>
            <a:r>
              <a:rPr lang="hu-HU" dirty="0" smtClean="0"/>
              <a:t> </a:t>
            </a:r>
            <a:r>
              <a:rPr lang="hu-HU" dirty="0" err="1" smtClean="0"/>
              <a:t>friendly</a:t>
            </a:r>
            <a:r>
              <a:rPr lang="hu-HU" dirty="0" smtClean="0"/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hu-HU" dirty="0" err="1" smtClean="0"/>
              <a:t>Interdisciplinary</a:t>
            </a:r>
            <a:r>
              <a:rPr lang="hu-HU" dirty="0" smtClean="0"/>
              <a:t> of </a:t>
            </a:r>
            <a:r>
              <a:rPr lang="hu-HU" dirty="0" err="1" smtClean="0"/>
              <a:t>Sciences</a:t>
            </a:r>
            <a:r>
              <a:rPr lang="hu-HU" dirty="0" smtClean="0"/>
              <a:t> in Education</a:t>
            </a:r>
            <a:endParaRPr lang="hu-HU" dirty="0" smtClean="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hu-HU" dirty="0" smtClean="0"/>
          </a:p>
          <a:p>
            <a:pPr>
              <a:lnSpc>
                <a:spcPct val="15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90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39580" y="2149019"/>
            <a:ext cx="792100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 algn="just">
              <a:buSzPct val="50000"/>
              <a:buFont typeface="Century Gothic" panose="020B0502020202020204" pitchFamily="34" charset="0"/>
              <a:buChar char="―"/>
              <a:tabLst>
                <a:tab pos="457200" algn="l"/>
              </a:tabLst>
              <a:defRPr/>
            </a:pPr>
            <a:r>
              <a:rPr lang="hu-HU" sz="2400" dirty="0" smtClean="0"/>
              <a:t>W</a:t>
            </a:r>
            <a:r>
              <a:rPr lang="en-US" sz="2400" dirty="0" err="1"/>
              <a:t>ork</a:t>
            </a:r>
            <a:r>
              <a:rPr lang="hu-HU" sz="2400" dirty="0"/>
              <a:t>ing</a:t>
            </a:r>
            <a:r>
              <a:rPr lang="en-US" sz="2400" dirty="0"/>
              <a:t> </a:t>
            </a:r>
            <a:r>
              <a:rPr lang="hu-HU" sz="2400" dirty="0"/>
              <a:t>E</a:t>
            </a:r>
            <a:r>
              <a:rPr lang="en-US" sz="2400" dirty="0" err="1"/>
              <a:t>ffectively</a:t>
            </a:r>
            <a:r>
              <a:rPr lang="en-US" sz="2400" dirty="0"/>
              <a:t> with </a:t>
            </a:r>
            <a:r>
              <a:rPr lang="hu-HU" sz="2400" dirty="0"/>
              <a:t>New </a:t>
            </a:r>
            <a:r>
              <a:rPr lang="hu-HU" sz="2400" dirty="0" err="1"/>
              <a:t>Generations</a:t>
            </a:r>
            <a:endParaRPr lang="hu-HU" sz="2400" dirty="0"/>
          </a:p>
          <a:p>
            <a:pPr marL="342900" indent="-342900" algn="just">
              <a:buSzPct val="50000"/>
              <a:buFont typeface="Century Gothic" panose="020B0502020202020204" pitchFamily="34" charset="0"/>
              <a:buChar char="―"/>
              <a:tabLst>
                <a:tab pos="457200" algn="l"/>
              </a:tabLst>
              <a:defRPr/>
            </a:pPr>
            <a:endParaRPr lang="hu-HU" sz="2400" dirty="0"/>
          </a:p>
          <a:p>
            <a:pPr marL="342900" indent="-342900" algn="just">
              <a:buSzPct val="50000"/>
              <a:buFont typeface="Century Gothic" panose="020B0502020202020204" pitchFamily="34" charset="0"/>
              <a:buChar char="―"/>
              <a:tabLst>
                <a:tab pos="457200" algn="l"/>
              </a:tabLst>
              <a:defRPr/>
            </a:pPr>
            <a:r>
              <a:rPr lang="hu-HU" sz="2400" dirty="0" err="1"/>
              <a:t>Methods</a:t>
            </a:r>
            <a:r>
              <a:rPr lang="hu-HU" sz="2400" dirty="0"/>
              <a:t> and </a:t>
            </a:r>
            <a:r>
              <a:rPr lang="hu-HU" sz="2400" dirty="0" err="1"/>
              <a:t>Techniques</a:t>
            </a:r>
            <a:r>
              <a:rPr lang="hu-HU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400" dirty="0" err="1"/>
              <a:t>introduced</a:t>
            </a:r>
            <a:endParaRPr lang="hu-HU" sz="2400" dirty="0"/>
          </a:p>
          <a:p>
            <a:pPr marL="342900" indent="-342900" algn="just">
              <a:buSzPct val="50000"/>
              <a:buFont typeface="Century Gothic" panose="020B0502020202020204" pitchFamily="34" charset="0"/>
              <a:buChar char="―"/>
              <a:tabLst>
                <a:tab pos="457200" algn="l"/>
              </a:tabLst>
              <a:defRPr/>
            </a:pPr>
            <a:endParaRPr lang="hu-HU" sz="2400" i="1" u="sng" dirty="0"/>
          </a:p>
          <a:p>
            <a:pPr marL="342900" indent="-342900" algn="just">
              <a:buSzPct val="50000"/>
              <a:buFont typeface="Century Gothic" panose="020B0502020202020204" pitchFamily="34" charset="0"/>
              <a:buChar char="―"/>
              <a:tabLst>
                <a:tab pos="457200" algn="l"/>
              </a:tabLst>
              <a:defRPr/>
            </a:pPr>
            <a:r>
              <a:rPr lang="hu-HU" sz="2400" dirty="0" err="1" smtClean="0"/>
              <a:t>Edutainment</a:t>
            </a:r>
            <a:endParaRPr lang="hu-HU" sz="2400" dirty="0" smtClean="0"/>
          </a:p>
          <a:p>
            <a:pPr marL="342900" indent="-342900" algn="just">
              <a:buSzPct val="50000"/>
              <a:buFont typeface="Century Gothic" panose="020B0502020202020204" pitchFamily="34" charset="0"/>
              <a:buChar char="―"/>
              <a:tabLst>
                <a:tab pos="457200" algn="l"/>
              </a:tabLst>
              <a:defRPr/>
            </a:pPr>
            <a:endParaRPr lang="hu-HU" sz="2400" dirty="0"/>
          </a:p>
          <a:p>
            <a:pPr marL="342900" indent="-342900" algn="just">
              <a:buSzPct val="50000"/>
              <a:buFont typeface="Century Gothic" panose="020B0502020202020204" pitchFamily="34" charset="0"/>
              <a:buChar char="―"/>
              <a:tabLst>
                <a:tab pos="457200" algn="l"/>
              </a:tabLst>
              <a:defRPr/>
            </a:pPr>
            <a:r>
              <a:rPr lang="hu-HU" sz="2400" dirty="0" smtClean="0"/>
              <a:t>The </a:t>
            </a:r>
            <a:r>
              <a:rPr lang="hu-HU" sz="2400" dirty="0" err="1" smtClean="0"/>
              <a:t>Psychology</a:t>
            </a:r>
            <a:r>
              <a:rPr lang="hu-HU" sz="2400" dirty="0" smtClean="0"/>
              <a:t> of </a:t>
            </a:r>
            <a:r>
              <a:rPr lang="hu-HU" sz="2400" dirty="0" err="1" smtClean="0"/>
              <a:t>Change</a:t>
            </a:r>
            <a:r>
              <a:rPr lang="hu-HU" sz="2400" dirty="0" smtClean="0"/>
              <a:t> </a:t>
            </a:r>
          </a:p>
          <a:p>
            <a:pPr marL="342900" indent="-342900" algn="just">
              <a:buSzPct val="50000"/>
              <a:buFont typeface="Century Gothic" panose="020B0502020202020204" pitchFamily="34" charset="0"/>
              <a:buChar char="―"/>
              <a:tabLst>
                <a:tab pos="457200" algn="l"/>
              </a:tabLst>
              <a:defRPr/>
            </a:pPr>
            <a:endParaRPr lang="hu-HU" sz="2400" dirty="0"/>
          </a:p>
          <a:p>
            <a:pPr marL="342900" indent="-342900" algn="just">
              <a:buSzPct val="50000"/>
              <a:buFont typeface="Century Gothic" panose="020B0502020202020204" pitchFamily="34" charset="0"/>
              <a:buChar char="―"/>
              <a:tabLst>
                <a:tab pos="457200" algn="l"/>
              </a:tabLst>
              <a:defRPr/>
            </a:pPr>
            <a:r>
              <a:rPr lang="hu-HU" sz="2400" dirty="0" err="1" smtClean="0"/>
              <a:t>Motivation</a:t>
            </a:r>
            <a:r>
              <a:rPr lang="hu-HU" sz="2400" dirty="0" smtClean="0"/>
              <a:t>: </a:t>
            </a:r>
            <a:r>
              <a:rPr lang="hu-HU" sz="2400" dirty="0" err="1" smtClean="0"/>
              <a:t>Friend</a:t>
            </a:r>
            <a:r>
              <a:rPr lang="hu-HU" sz="2400" dirty="0" smtClean="0"/>
              <a:t>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Foe</a:t>
            </a:r>
            <a:r>
              <a:rPr lang="hu-HU" sz="2400" dirty="0"/>
              <a:t>?</a:t>
            </a:r>
            <a:endParaRPr lang="hu-HU" sz="2400" dirty="0"/>
          </a:p>
          <a:p>
            <a:pPr marL="342900" indent="-342900" algn="just">
              <a:buSzPct val="50000"/>
              <a:buFont typeface="Century Gothic" panose="020B0502020202020204" pitchFamily="34" charset="0"/>
              <a:buChar char="―"/>
              <a:tabLst>
                <a:tab pos="457200" algn="l"/>
              </a:tabLst>
              <a:defRPr/>
            </a:pPr>
            <a:endParaRPr lang="hu-HU" sz="2400" dirty="0"/>
          </a:p>
          <a:p>
            <a:pPr marL="342900" indent="-342900" algn="just">
              <a:buSzPct val="50000"/>
              <a:buFont typeface="Century Gothic" panose="020B0502020202020204" pitchFamily="34" charset="0"/>
              <a:buChar char="―"/>
              <a:tabLst>
                <a:tab pos="457200" algn="l"/>
              </a:tabLst>
              <a:defRPr/>
            </a:pPr>
            <a:r>
              <a:rPr lang="hu-HU" sz="2400" dirty="0"/>
              <a:t>IQ, EQ, AQ</a:t>
            </a:r>
          </a:p>
          <a:p>
            <a:pPr>
              <a:tabLst>
                <a:tab pos="457200" algn="l"/>
              </a:tabLst>
              <a:defRPr/>
            </a:pPr>
            <a:endParaRPr lang="hu-HU" altLang="ko-KR" sz="2400" dirty="0">
              <a:solidFill>
                <a:schemeClr val="tx2"/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439816" y="1052736"/>
            <a:ext cx="6887631" cy="130343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hu-HU" sz="3600" dirty="0"/>
              <a:t>MANAGING NEW LANGUAGE ENVIRONMENT</a:t>
            </a:r>
          </a:p>
        </p:txBody>
      </p:sp>
    </p:spTree>
    <p:extLst>
      <p:ext uri="{BB962C8B-B14F-4D97-AF65-F5344CB8AC3E}">
        <p14:creationId xmlns:p14="http://schemas.microsoft.com/office/powerpoint/2010/main" val="33208223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799856" y="698368"/>
            <a:ext cx="6840760" cy="786416"/>
          </a:xfrm>
        </p:spPr>
        <p:txBody>
          <a:bodyPr>
            <a:noAutofit/>
          </a:bodyPr>
          <a:lstStyle/>
          <a:p>
            <a:r>
              <a:rPr lang="hu-HU" sz="3600" dirty="0"/>
              <a:t>COMPETENCES TO SUPPORT</a:t>
            </a:r>
            <a:endParaRPr lang="en-US" sz="3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97" y="1783827"/>
            <a:ext cx="590800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927648" y="692696"/>
            <a:ext cx="8503920" cy="1293028"/>
          </a:xfrm>
        </p:spPr>
        <p:txBody>
          <a:bodyPr>
            <a:normAutofit/>
          </a:bodyPr>
          <a:lstStyle/>
          <a:p>
            <a:r>
              <a:rPr lang="hu-HU" sz="3600" dirty="0"/>
              <a:t>COACHING TEACHING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47528" y="2754060"/>
            <a:ext cx="84969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400" dirty="0"/>
              <a:t> „</a:t>
            </a:r>
            <a:r>
              <a:rPr lang="en-US" sz="2400" dirty="0"/>
              <a:t>Teaching aims to provide new knowledge and skills, while coaching aims to transfer responsibility for refining and developing knowledge and skills</a:t>
            </a:r>
            <a:r>
              <a:rPr lang="hu-HU" altLang="hu-HU" sz="2400" dirty="0"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177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7975" y="429456"/>
            <a:ext cx="8610600" cy="1293028"/>
          </a:xfrm>
        </p:spPr>
        <p:txBody>
          <a:bodyPr/>
          <a:lstStyle/>
          <a:p>
            <a:r>
              <a:rPr lang="hu-HU" dirty="0"/>
              <a:t>BEST PRACTICES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6437" y="1609273"/>
            <a:ext cx="10662138" cy="479152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altLang="hu-HU" dirty="0" err="1"/>
              <a:t>Innovative</a:t>
            </a:r>
            <a:r>
              <a:rPr lang="hu-HU" altLang="hu-HU" dirty="0"/>
              <a:t> „</a:t>
            </a:r>
            <a:r>
              <a:rPr lang="hu-HU" altLang="hu-HU" dirty="0" err="1"/>
              <a:t>best</a:t>
            </a:r>
            <a:r>
              <a:rPr lang="hu-HU" altLang="hu-HU" dirty="0"/>
              <a:t> </a:t>
            </a:r>
            <a:r>
              <a:rPr lang="hu-HU" altLang="hu-HU" dirty="0" err="1"/>
              <a:t>practices</a:t>
            </a:r>
            <a:r>
              <a:rPr lang="hu-HU" altLang="hu-HU" dirty="0"/>
              <a:t>” – </a:t>
            </a:r>
            <a:r>
              <a:rPr lang="hu-HU" altLang="hu-HU" dirty="0" err="1"/>
              <a:t>implimenting</a:t>
            </a:r>
            <a:r>
              <a:rPr lang="hu-HU" altLang="hu-HU" dirty="0"/>
              <a:t> and </a:t>
            </a:r>
            <a:r>
              <a:rPr lang="hu-HU" altLang="hu-HU" dirty="0" err="1"/>
              <a:t>sharing</a:t>
            </a:r>
            <a:endParaRPr lang="hu-HU" altLang="hu-HU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altLang="hu-HU" dirty="0" err="1"/>
              <a:t>Supporting</a:t>
            </a:r>
            <a:r>
              <a:rPr lang="hu-HU" altLang="hu-HU" dirty="0"/>
              <a:t> </a:t>
            </a:r>
            <a:r>
              <a:rPr lang="hu-HU" altLang="hu-HU" dirty="0" err="1"/>
              <a:t>creativity</a:t>
            </a:r>
            <a:r>
              <a:rPr lang="hu-HU" altLang="hu-HU" dirty="0"/>
              <a:t> – </a:t>
            </a:r>
            <a:r>
              <a:rPr lang="hu-HU" altLang="hu-HU" dirty="0" err="1"/>
              <a:t>advocating</a:t>
            </a:r>
            <a:r>
              <a:rPr lang="hu-HU" altLang="hu-HU" dirty="0"/>
              <a:t> </a:t>
            </a:r>
            <a:r>
              <a:rPr lang="hu-HU" altLang="hu-HU" dirty="0" err="1"/>
              <a:t>productivity</a:t>
            </a:r>
            <a:r>
              <a:rPr lang="hu-HU" altLang="hu-HU" dirty="0"/>
              <a:t> and feeling of </a:t>
            </a:r>
            <a:r>
              <a:rPr lang="hu-HU" altLang="hu-HU" dirty="0" err="1"/>
              <a:t>success</a:t>
            </a:r>
            <a:endParaRPr lang="hu-HU" altLang="hu-HU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altLang="hu-HU" dirty="0" err="1"/>
              <a:t>Urgent</a:t>
            </a:r>
            <a:r>
              <a:rPr lang="hu-HU" altLang="hu-HU" dirty="0"/>
              <a:t> </a:t>
            </a:r>
            <a:r>
              <a:rPr lang="hu-HU" altLang="hu-HU" dirty="0" err="1"/>
              <a:t>need</a:t>
            </a:r>
            <a:r>
              <a:rPr lang="hu-HU" altLang="hu-HU" dirty="0"/>
              <a:t> of shifting </a:t>
            </a:r>
            <a:r>
              <a:rPr lang="hu-HU" altLang="hu-HU" dirty="0" err="1"/>
              <a:t>approach</a:t>
            </a:r>
            <a:r>
              <a:rPr lang="hu-HU" altLang="hu-HU" dirty="0"/>
              <a:t>, </a:t>
            </a:r>
            <a:r>
              <a:rPr lang="hu-HU" altLang="hu-HU" dirty="0" err="1"/>
              <a:t>attitude</a:t>
            </a:r>
            <a:r>
              <a:rPr lang="hu-HU" altLang="hu-HU" dirty="0"/>
              <a:t>, </a:t>
            </a:r>
            <a:r>
              <a:rPr lang="hu-HU" altLang="hu-HU" dirty="0" err="1"/>
              <a:t>mindset</a:t>
            </a:r>
            <a:r>
              <a:rPr lang="hu-HU" altLang="hu-HU" dirty="0"/>
              <a:t> – </a:t>
            </a:r>
            <a:r>
              <a:rPr lang="hu-HU" altLang="hu-HU" dirty="0" err="1"/>
              <a:t>on</a:t>
            </a:r>
            <a:r>
              <a:rPr lang="hu-HU" altLang="hu-HU" dirty="0"/>
              <a:t> </a:t>
            </a:r>
            <a:r>
              <a:rPr lang="hu-HU" altLang="hu-HU" dirty="0" err="1"/>
              <a:t>all</a:t>
            </a:r>
            <a:r>
              <a:rPr lang="hu-HU" altLang="hu-HU" dirty="0"/>
              <a:t> </a:t>
            </a:r>
            <a:r>
              <a:rPr lang="hu-HU" altLang="hu-HU" dirty="0" err="1"/>
              <a:t>sides</a:t>
            </a:r>
            <a:endParaRPr lang="hu-HU" altLang="hu-HU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altLang="hu-HU" dirty="0"/>
              <a:t>„</a:t>
            </a:r>
            <a:r>
              <a:rPr lang="hu-HU" altLang="hu-HU" dirty="0" err="1"/>
              <a:t>Mission</a:t>
            </a:r>
            <a:r>
              <a:rPr lang="hu-HU" altLang="hu-HU" dirty="0"/>
              <a:t>” of a </a:t>
            </a:r>
            <a:r>
              <a:rPr lang="hu-HU" altLang="hu-HU" dirty="0" err="1"/>
              <a:t>new</a:t>
            </a:r>
            <a:r>
              <a:rPr lang="hu-HU" altLang="hu-HU" dirty="0"/>
              <a:t> </a:t>
            </a:r>
            <a:r>
              <a:rPr lang="hu-HU" altLang="hu-HU" dirty="0" err="1"/>
              <a:t>type</a:t>
            </a:r>
            <a:r>
              <a:rPr lang="hu-HU" altLang="hu-HU" dirty="0"/>
              <a:t> of </a:t>
            </a:r>
            <a:r>
              <a:rPr lang="hu-HU" altLang="hu-HU" dirty="0" err="1"/>
              <a:t>Motivation</a:t>
            </a:r>
            <a:r>
              <a:rPr lang="hu-HU" altLang="hu-HU" dirty="0"/>
              <a:t> and </a:t>
            </a:r>
            <a:r>
              <a:rPr lang="hu-HU" altLang="hu-HU" dirty="0" err="1"/>
              <a:t>Incentives</a:t>
            </a:r>
            <a:r>
              <a:rPr lang="hu-HU" altLang="hu-HU" dirty="0"/>
              <a:t> – „</a:t>
            </a:r>
            <a:r>
              <a:rPr lang="hu-HU" altLang="hu-HU" dirty="0" err="1"/>
              <a:t>Everyone</a:t>
            </a:r>
            <a:r>
              <a:rPr lang="hu-HU" altLang="hu-HU" dirty="0"/>
              <a:t> </a:t>
            </a:r>
            <a:r>
              <a:rPr lang="hu-HU" altLang="hu-HU" dirty="0" err="1"/>
              <a:t>Matters</a:t>
            </a:r>
            <a:r>
              <a:rPr lang="hu-HU" altLang="hu-HU" dirty="0"/>
              <a:t>”!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u-HU" altLang="hu-HU" dirty="0" err="1"/>
              <a:t>Hope</a:t>
            </a:r>
            <a:r>
              <a:rPr lang="hu-HU" altLang="hu-HU" dirty="0"/>
              <a:t> and </a:t>
            </a:r>
            <a:r>
              <a:rPr lang="hu-HU" altLang="hu-HU" dirty="0" err="1"/>
              <a:t>clear</a:t>
            </a:r>
            <a:r>
              <a:rPr lang="hu-HU" altLang="hu-HU" dirty="0"/>
              <a:t> </a:t>
            </a:r>
            <a:r>
              <a:rPr lang="hu-HU" altLang="hu-HU" dirty="0" err="1"/>
              <a:t>perception</a:t>
            </a:r>
            <a:r>
              <a:rPr lang="hu-HU" altLang="hu-HU" dirty="0"/>
              <a:t> of </a:t>
            </a:r>
            <a:r>
              <a:rPr lang="hu-HU" altLang="hu-HU" dirty="0" err="1"/>
              <a:t>Common</a:t>
            </a:r>
            <a:r>
              <a:rPr lang="hu-HU" altLang="hu-HU" dirty="0"/>
              <a:t> </a:t>
            </a:r>
            <a:r>
              <a:rPr lang="hu-HU" altLang="hu-HU" dirty="0" err="1"/>
              <a:t>Success</a:t>
            </a:r>
            <a:r>
              <a:rPr lang="hu-HU" altLang="hu-HU" dirty="0"/>
              <a:t> (</a:t>
            </a:r>
            <a:r>
              <a:rPr lang="hu-HU" altLang="hu-HU" dirty="0" err="1"/>
              <a:t>win-win</a:t>
            </a:r>
            <a:r>
              <a:rPr lang="hu-HU" altLang="hu-HU" dirty="0"/>
              <a:t> </a:t>
            </a:r>
            <a:r>
              <a:rPr lang="hu-HU" altLang="hu-HU" dirty="0" err="1" smtClean="0"/>
              <a:t>situation</a:t>
            </a:r>
            <a:r>
              <a:rPr lang="hu-HU" altLang="hu-HU" dirty="0" smtClean="0"/>
              <a:t>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83" y="4961030"/>
            <a:ext cx="2571017" cy="14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1_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ondenzcsík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E5224E"/>
    </a:accent1>
    <a:accent2>
      <a:srgbClr val="9D074E"/>
    </a:accent2>
    <a:accent3>
      <a:srgbClr val="7F2294"/>
    </a:accent3>
    <a:accent4>
      <a:srgbClr val="8D65EA"/>
    </a:accent4>
    <a:accent5>
      <a:srgbClr val="588FE2"/>
    </a:accent5>
    <a:accent6>
      <a:srgbClr val="127CA4"/>
    </a:accent6>
    <a:hlink>
      <a:srgbClr val="FB4AB6"/>
    </a:hlink>
    <a:folHlink>
      <a:srgbClr val="F98FE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524</TotalTime>
  <Words>435</Words>
  <Application>Microsoft Office PowerPoint</Application>
  <PresentationFormat>Szélesvásznú</PresentationFormat>
  <Paragraphs>66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맑은 고딕</vt:lpstr>
      <vt:lpstr>Arial</vt:lpstr>
      <vt:lpstr>Calibri</vt:lpstr>
      <vt:lpstr>Century Gothic</vt:lpstr>
      <vt:lpstr>Times New Roman</vt:lpstr>
      <vt:lpstr>Kondenzcsík</vt:lpstr>
      <vt:lpstr>1_Kondenzcsík</vt:lpstr>
      <vt:lpstr>CALL FOR SHIFT IN (LANGUAGE) EDUCATION</vt:lpstr>
      <vt:lpstr>AGENDA</vt:lpstr>
      <vt:lpstr>CHALLENGES AND TRENDS</vt:lpstr>
      <vt:lpstr>PowerPoint-bemutató</vt:lpstr>
      <vt:lpstr>NEEDS OF NEW TECHNIQUES  AND METHODS</vt:lpstr>
      <vt:lpstr>PowerPoint-bemutató</vt:lpstr>
      <vt:lpstr>COMPETENCES TO SUPPORT</vt:lpstr>
      <vt:lpstr>COACHING TEACHING</vt:lpstr>
      <vt:lpstr>BEST PRACTICES</vt:lpstr>
      <vt:lpstr>NEWLY DESIGNED SYSTEM OF LANGUAGE EDUCATION AT HDF </vt:lpstr>
      <vt:lpstr>STEPS TO BE MADE IN BUILDING COALITION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FOR SHIFT IN LANGUAGE EDUCATION</dc:title>
  <dc:creator>Kiss Gabriella</dc:creator>
  <cp:lastModifiedBy>Kiss Gabriella</cp:lastModifiedBy>
  <cp:revision>36</cp:revision>
  <dcterms:created xsi:type="dcterms:W3CDTF">2024-05-08T10:57:56Z</dcterms:created>
  <dcterms:modified xsi:type="dcterms:W3CDTF">2024-10-08T12:28:16Z</dcterms:modified>
</cp:coreProperties>
</file>