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10"/>
  </p:notesMasterIdLst>
  <p:handoutMasterIdLst>
    <p:handoutMasterId r:id="rId11"/>
  </p:handoutMasterIdLst>
  <p:sldIdLst>
    <p:sldId id="284" r:id="rId2"/>
    <p:sldId id="283" r:id="rId3"/>
    <p:sldId id="274" r:id="rId4"/>
    <p:sldId id="285" r:id="rId5"/>
    <p:sldId id="286" r:id="rId6"/>
    <p:sldId id="289" r:id="rId7"/>
    <p:sldId id="264" r:id="rId8"/>
    <p:sldId id="258" r:id="rId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3869">
          <p15:clr>
            <a:srgbClr val="A4A3A4"/>
          </p15:clr>
        </p15:guide>
        <p15:guide id="3" pos="345">
          <p15:clr>
            <a:srgbClr val="A4A3A4"/>
          </p15:clr>
        </p15:guide>
        <p15:guide id="4" pos="5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20F"/>
    <a:srgbClr val="0099FF"/>
    <a:srgbClr val="0404BC"/>
    <a:srgbClr val="E6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1" autoAdjust="0"/>
    <p:restoredTop sz="94250" autoAdjust="0"/>
  </p:normalViewPr>
  <p:slideViewPr>
    <p:cSldViewPr snapToGrid="0" snapToObjects="1">
      <p:cViewPr varScale="1">
        <p:scale>
          <a:sx n="109" d="100"/>
          <a:sy n="109" d="100"/>
        </p:scale>
        <p:origin x="2136" y="96"/>
      </p:cViewPr>
      <p:guideLst>
        <p:guide orient="horz" pos="890"/>
        <p:guide orient="horz" pos="3869"/>
        <p:guide pos="345"/>
        <p:guide pos="5366"/>
      </p:guideLst>
    </p:cSldViewPr>
  </p:slideViewPr>
  <p:outlineViewPr>
    <p:cViewPr>
      <p:scale>
        <a:sx n="33" d="100"/>
        <a:sy n="33" d="100"/>
      </p:scale>
      <p:origin x="36" y="4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99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2016" y="943030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A4F87B00-D7D7-4E73-88E5-5DF5797B2681}" type="datetimeFigureOut">
              <a:rPr lang="de-AT" smtClean="0"/>
              <a:t>24.06.2024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2945659" y="9428583"/>
            <a:ext cx="904784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BCACBB0-6C6B-4B3E-B6E6-54B62284C21B}" type="slidenum">
              <a:rPr lang="de-AT" smtClean="0"/>
              <a:pPr algn="ctr"/>
              <a:t>‹Nr.›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2677" y="481041"/>
            <a:ext cx="1371666" cy="33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2016" y="942858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64F923B6-97FF-4AF0-A17D-1758840DBBE2}" type="datetimeFigureOut">
              <a:rPr lang="de-AT" smtClean="0"/>
              <a:t>24.06.2024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11188" y="674688"/>
            <a:ext cx="5575300" cy="4181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54894" y="4963319"/>
            <a:ext cx="5090351" cy="42188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45659" y="9428582"/>
            <a:ext cx="904784" cy="498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F0A5DA3B-92D6-4D4B-9895-D15CB563B5E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1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000" indent="-171450" algn="l" defTabSz="914400" rtl="0" eaLnBrk="1" latinLnBrk="0" hangingPunct="1">
      <a:spcBef>
        <a:spcPts val="2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92000" indent="-171450" algn="l" defTabSz="914400" rtl="0" eaLnBrk="1" latinLnBrk="0" hangingPunct="1">
      <a:spcBef>
        <a:spcPts val="200"/>
      </a:spcBef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88000" indent="-171450" algn="l" defTabSz="914400" rtl="0" eaLnBrk="1" latinLnBrk="0" hangingPunct="1">
      <a:spcBef>
        <a:spcPts val="2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84000" indent="-171450" algn="l" defTabSz="914400" rtl="0" eaLnBrk="1" latinLnBrk="0" hangingPunct="1">
      <a:spcBef>
        <a:spcPts val="200"/>
      </a:spcBef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691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7049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485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5276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6966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7277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3243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677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270000"/>
            <a:ext cx="7978526" cy="1054449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414799"/>
            <a:ext cx="7978526" cy="1853851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5588000"/>
            <a:ext cx="3422650" cy="55403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</a:rPr>
              <a:t>bmlv.gv.at</a:t>
            </a:r>
          </a:p>
        </p:txBody>
      </p:sp>
      <p:pic>
        <p:nvPicPr>
          <p:cNvPr id="12" name="Grafik 1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37719"/>
            <a:ext cx="2128705" cy="78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8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0" y="2077200"/>
            <a:ext cx="7978775" cy="39227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6387002"/>
            <a:ext cx="814522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316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16047"/>
            <a:ext cx="7978525" cy="82945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5647"/>
            <a:ext cx="7978775" cy="406639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3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7200"/>
            <a:ext cx="3813175" cy="406483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2077200"/>
            <a:ext cx="3812400" cy="4064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426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2077200"/>
            <a:ext cx="3838575" cy="4064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0" y="2077200"/>
            <a:ext cx="3838575" cy="4064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6619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0" y="2077200"/>
            <a:ext cx="7978775" cy="4064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04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266450"/>
            <a:ext cx="5389200" cy="1117613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4857750"/>
            <a:ext cx="3423600" cy="128428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36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2253-D068-4B4F-AC7E-CFAF7BD945FD}" type="datetimeFigureOut">
              <a:rPr lang="de-DE" smtClean="0"/>
              <a:t>24.06.2024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CA05-685C-49EE-AA53-008D6C751AA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534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317625"/>
            <a:ext cx="7978525" cy="82945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2075867"/>
            <a:ext cx="7978525" cy="40661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 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 – wie Ebene zuvor</a:t>
            </a:r>
          </a:p>
          <a:p>
            <a:pPr lvl="2"/>
            <a:r>
              <a:rPr lang="de-DE" dirty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6387002"/>
            <a:ext cx="6875916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6387002"/>
            <a:ext cx="960324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</a:rPr>
              <a:t>bmlv.gv.at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37719"/>
            <a:ext cx="2128705" cy="78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21" r:id="rId4"/>
    <p:sldLayoutId id="2147483722" r:id="rId5"/>
    <p:sldLayoutId id="2147483718" r:id="rId6"/>
    <p:sldLayoutId id="2147483720" r:id="rId7"/>
    <p:sldLayoutId id="2147483723" r:id="rId8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onald.vartok@bmlv.gv.a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7" y="3083738"/>
            <a:ext cx="5834023" cy="29170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1205" y="1679575"/>
            <a:ext cx="7978526" cy="96960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Risk monitor 2024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1205" y="2687065"/>
            <a:ext cx="7978526" cy="1390388"/>
          </a:xfrm>
        </p:spPr>
        <p:txBody>
          <a:bodyPr/>
          <a:lstStyle/>
          <a:p>
            <a:r>
              <a:rPr lang="en-US" dirty="0" smtClean="0"/>
              <a:t>“A </a:t>
            </a:r>
            <a:r>
              <a:rPr lang="en-US" dirty="0"/>
              <a:t>world of </a:t>
            </a:r>
            <a:r>
              <a:rPr lang="en-US" dirty="0" smtClean="0"/>
              <a:t>disorder”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5001370" y="4904467"/>
            <a:ext cx="4142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Brigadier General </a:t>
            </a:r>
          </a:p>
          <a:p>
            <a:r>
              <a:rPr lang="de-AT" sz="1400" dirty="0"/>
              <a:t>Ronald </a:t>
            </a:r>
            <a:r>
              <a:rPr lang="de-AT" sz="1400" dirty="0" err="1"/>
              <a:t>Vartok</a:t>
            </a:r>
            <a:endParaRPr lang="de-AT" sz="1400" dirty="0"/>
          </a:p>
          <a:p>
            <a:r>
              <a:rPr lang="de-AT" sz="1400" dirty="0"/>
              <a:t>Military </a:t>
            </a:r>
            <a:r>
              <a:rPr lang="de-AT" sz="1400" dirty="0" err="1"/>
              <a:t>Policy</a:t>
            </a:r>
            <a:r>
              <a:rPr lang="de-AT" sz="1400" dirty="0"/>
              <a:t> Division</a:t>
            </a:r>
          </a:p>
          <a:p>
            <a:r>
              <a:rPr lang="de-AT" sz="1400" dirty="0" err="1"/>
              <a:t>Directorate</a:t>
            </a:r>
            <a:r>
              <a:rPr lang="de-AT" sz="1400" dirty="0"/>
              <a:t> Defence </a:t>
            </a:r>
            <a:r>
              <a:rPr lang="de-AT" sz="1400" dirty="0" err="1"/>
              <a:t>Policy</a:t>
            </a:r>
            <a:r>
              <a:rPr lang="de-AT" sz="1400" dirty="0"/>
              <a:t> &amp; International Relations</a:t>
            </a:r>
          </a:p>
        </p:txBody>
      </p:sp>
    </p:spTree>
    <p:extLst>
      <p:ext uri="{BB962C8B-B14F-4D97-AF65-F5344CB8AC3E}">
        <p14:creationId xmlns:p14="http://schemas.microsoft.com/office/powerpoint/2010/main" val="31526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Risk Monitor 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2077200"/>
            <a:ext cx="8210845" cy="3922713"/>
          </a:xfrm>
        </p:spPr>
        <p:txBody>
          <a:bodyPr/>
          <a:lstStyle/>
          <a:p>
            <a:pPr marL="0" indent="0" algn="ctr">
              <a:buNone/>
            </a:pPr>
            <a:r>
              <a:rPr lang="de-AT" sz="2800" b="1" dirty="0"/>
              <a:t>The </a:t>
            </a:r>
            <a:r>
              <a:rPr lang="de-AT" sz="2800" b="1" dirty="0" err="1"/>
              <a:t>setting</a:t>
            </a:r>
            <a:r>
              <a:rPr lang="de-AT" sz="2800" b="1" dirty="0"/>
              <a:t>:</a:t>
            </a:r>
          </a:p>
          <a:p>
            <a:pPr marL="0" indent="0" algn="ctr">
              <a:buNone/>
            </a:pPr>
            <a:endParaRPr lang="de-AT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AT" sz="2800" b="1" dirty="0">
                <a:solidFill>
                  <a:schemeClr val="tx1"/>
                </a:solidFill>
              </a:rPr>
              <a:t> global </a:t>
            </a:r>
            <a:r>
              <a:rPr lang="de-AT" sz="2800" b="1" dirty="0" err="1">
                <a:solidFill>
                  <a:schemeClr val="tx1"/>
                </a:solidFill>
              </a:rPr>
              <a:t>security</a:t>
            </a:r>
            <a:r>
              <a:rPr lang="de-AT" sz="2800" b="1" dirty="0">
                <a:solidFill>
                  <a:schemeClr val="tx1"/>
                </a:solidFill>
              </a:rPr>
              <a:t> </a:t>
            </a:r>
            <a:r>
              <a:rPr lang="de-AT" sz="2800" b="1" dirty="0" err="1">
                <a:solidFill>
                  <a:schemeClr val="tx1"/>
                </a:solidFill>
              </a:rPr>
              <a:t>situation</a:t>
            </a:r>
            <a:r>
              <a:rPr lang="de-AT" sz="2800" b="1" dirty="0">
                <a:solidFill>
                  <a:schemeClr val="tx1"/>
                </a:solidFill>
              </a:rPr>
              <a:t> </a:t>
            </a:r>
            <a:r>
              <a:rPr lang="de-AT" sz="2800" b="1" dirty="0" err="1">
                <a:solidFill>
                  <a:schemeClr val="tx1"/>
                </a:solidFill>
              </a:rPr>
              <a:t>deteriorating</a:t>
            </a:r>
            <a:endParaRPr lang="de-AT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AT" sz="2800" b="1" dirty="0">
                <a:solidFill>
                  <a:schemeClr val="tx1"/>
                </a:solidFill>
              </a:rPr>
              <a:t> war in Ukraine – negative </a:t>
            </a:r>
            <a:r>
              <a:rPr lang="de-AT" sz="2800" b="1" dirty="0" err="1">
                <a:solidFill>
                  <a:schemeClr val="tx1"/>
                </a:solidFill>
              </a:rPr>
              <a:t>impacts</a:t>
            </a:r>
            <a:r>
              <a:rPr lang="de-AT" sz="2800" b="1" dirty="0">
                <a:solidFill>
                  <a:schemeClr val="tx1"/>
                </a:solidFill>
              </a:rPr>
              <a:t> on </a:t>
            </a:r>
            <a:r>
              <a:rPr lang="de-AT" sz="2800" b="1" dirty="0" err="1">
                <a:solidFill>
                  <a:schemeClr val="tx1"/>
                </a:solidFill>
              </a:rPr>
              <a:t>other</a:t>
            </a:r>
            <a:r>
              <a:rPr lang="de-AT" sz="2800" b="1" dirty="0">
                <a:solidFill>
                  <a:schemeClr val="tx1"/>
                </a:solidFill>
              </a:rPr>
              <a:t> </a:t>
            </a:r>
            <a:r>
              <a:rPr lang="de-AT" sz="2800" b="1" dirty="0" err="1">
                <a:solidFill>
                  <a:schemeClr val="tx1"/>
                </a:solidFill>
              </a:rPr>
              <a:t>regions</a:t>
            </a:r>
            <a:endParaRPr lang="de-AT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AT" sz="2800" b="1" dirty="0">
                <a:solidFill>
                  <a:schemeClr val="tx1"/>
                </a:solidFill>
              </a:rPr>
              <a:t> </a:t>
            </a:r>
            <a:r>
              <a:rPr lang="de-AT" sz="2800" b="1" dirty="0" err="1">
                <a:solidFill>
                  <a:schemeClr val="tx1"/>
                </a:solidFill>
              </a:rPr>
              <a:t>increased</a:t>
            </a:r>
            <a:r>
              <a:rPr lang="de-AT" sz="2800" b="1" dirty="0">
                <a:solidFill>
                  <a:schemeClr val="tx1"/>
                </a:solidFill>
              </a:rPr>
              <a:t> </a:t>
            </a:r>
            <a:r>
              <a:rPr lang="de-AT" sz="2800" b="1" dirty="0" err="1">
                <a:solidFill>
                  <a:schemeClr val="tx1"/>
                </a:solidFill>
              </a:rPr>
              <a:t>geopolitical</a:t>
            </a:r>
            <a:r>
              <a:rPr lang="de-AT" sz="2800" b="1" dirty="0">
                <a:solidFill>
                  <a:schemeClr val="tx1"/>
                </a:solidFill>
              </a:rPr>
              <a:t> </a:t>
            </a:r>
            <a:r>
              <a:rPr lang="de-AT" sz="2800" b="1" dirty="0" err="1">
                <a:solidFill>
                  <a:schemeClr val="tx1"/>
                </a:solidFill>
              </a:rPr>
              <a:t>tensions</a:t>
            </a:r>
            <a:endParaRPr lang="de-AT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AT" sz="2800" b="1" dirty="0">
                <a:solidFill>
                  <a:schemeClr val="tx1"/>
                </a:solidFill>
              </a:rPr>
              <a:t> multiple </a:t>
            </a:r>
            <a:r>
              <a:rPr lang="de-AT" sz="2800" b="1" dirty="0" err="1">
                <a:solidFill>
                  <a:schemeClr val="tx1"/>
                </a:solidFill>
              </a:rPr>
              <a:t>challenges</a:t>
            </a:r>
            <a:r>
              <a:rPr lang="de-AT" sz="2800" b="1" dirty="0">
                <a:solidFill>
                  <a:schemeClr val="tx1"/>
                </a:solidFill>
              </a:rPr>
              <a:t> </a:t>
            </a:r>
            <a:r>
              <a:rPr lang="de-AT" sz="2800" b="1" dirty="0" err="1">
                <a:solidFill>
                  <a:schemeClr val="tx1"/>
                </a:solidFill>
              </a:rPr>
              <a:t>to</a:t>
            </a:r>
            <a:r>
              <a:rPr lang="de-AT" sz="2800" b="1" dirty="0">
                <a:solidFill>
                  <a:schemeClr val="tx1"/>
                </a:solidFill>
              </a:rPr>
              <a:t> </a:t>
            </a:r>
            <a:r>
              <a:rPr lang="de-AT" sz="2800" b="1" dirty="0" err="1">
                <a:solidFill>
                  <a:schemeClr val="tx1"/>
                </a:solidFill>
              </a:rPr>
              <a:t>be</a:t>
            </a:r>
            <a:r>
              <a:rPr lang="de-AT" sz="2800" b="1" dirty="0">
                <a:solidFill>
                  <a:schemeClr val="tx1"/>
                </a:solidFill>
              </a:rPr>
              <a:t> </a:t>
            </a:r>
            <a:r>
              <a:rPr lang="de-AT" sz="2800" b="1" dirty="0" err="1">
                <a:solidFill>
                  <a:schemeClr val="tx1"/>
                </a:solidFill>
              </a:rPr>
              <a:t>faced</a:t>
            </a:r>
            <a:endParaRPr lang="de-AT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AT" sz="2800" b="1" dirty="0">
                <a:solidFill>
                  <a:schemeClr val="tx1"/>
                </a:solidFill>
              </a:rPr>
              <a:t>national </a:t>
            </a:r>
            <a:r>
              <a:rPr lang="de-AT" sz="2800" b="1" dirty="0" err="1">
                <a:solidFill>
                  <a:schemeClr val="tx1"/>
                </a:solidFill>
              </a:rPr>
              <a:t>resilience</a:t>
            </a:r>
            <a:r>
              <a:rPr lang="de-AT" sz="2800" b="1" dirty="0">
                <a:solidFill>
                  <a:schemeClr val="tx1"/>
                </a:solidFill>
              </a:rPr>
              <a:t> </a:t>
            </a:r>
            <a:r>
              <a:rPr lang="de-AT" sz="2800" b="1" dirty="0" err="1">
                <a:solidFill>
                  <a:schemeClr val="tx1"/>
                </a:solidFill>
              </a:rPr>
              <a:t>key</a:t>
            </a:r>
            <a:endParaRPr lang="de-AT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AT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AT" sz="2800" b="1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2934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Risk Monitor 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sz="2800" b="1" dirty="0" err="1"/>
              <a:t>published</a:t>
            </a:r>
            <a:r>
              <a:rPr lang="de-AT" sz="2800" b="1" dirty="0"/>
              <a:t> </a:t>
            </a:r>
            <a:r>
              <a:rPr lang="de-AT" sz="2800" b="1" dirty="0" err="1"/>
              <a:t>annually</a:t>
            </a:r>
            <a:r>
              <a:rPr lang="de-AT" sz="2800" b="1" dirty="0"/>
              <a:t> </a:t>
            </a:r>
            <a:r>
              <a:rPr lang="de-AT" sz="2800" b="1" dirty="0" err="1"/>
              <a:t>by</a:t>
            </a:r>
            <a:r>
              <a:rPr lang="de-AT" sz="2800" b="1" dirty="0"/>
              <a:t> </a:t>
            </a:r>
            <a:r>
              <a:rPr lang="de-AT" sz="2800" b="1" dirty="0" err="1"/>
              <a:t>the</a:t>
            </a:r>
            <a:r>
              <a:rPr lang="de-AT" sz="2800" b="1" dirty="0"/>
              <a:t> </a:t>
            </a:r>
            <a:r>
              <a:rPr lang="de-AT" sz="2800" b="1" dirty="0" err="1"/>
              <a:t>MoD</a:t>
            </a:r>
            <a:r>
              <a:rPr lang="de-AT" sz="2800" b="1" dirty="0"/>
              <a:t> </a:t>
            </a:r>
          </a:p>
          <a:p>
            <a:pPr marL="0" indent="0" algn="ctr">
              <a:buNone/>
            </a:pPr>
            <a:endParaRPr lang="de-AT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AT" sz="2800" b="1" dirty="0">
                <a:solidFill>
                  <a:schemeClr val="tx1"/>
                </a:solidFill>
              </a:rPr>
              <a:t>„environmental </a:t>
            </a:r>
            <a:r>
              <a:rPr lang="de-AT" sz="2800" b="1" dirty="0" err="1">
                <a:solidFill>
                  <a:schemeClr val="tx1"/>
                </a:solidFill>
              </a:rPr>
              <a:t>scenarios</a:t>
            </a:r>
            <a:r>
              <a:rPr lang="de-AT" sz="2800" b="1" dirty="0">
                <a:solidFill>
                  <a:schemeClr val="tx1"/>
                </a:solidFill>
              </a:rPr>
              <a:t>“ – </a:t>
            </a:r>
            <a:r>
              <a:rPr lang="de-AT" sz="2800" b="1" dirty="0" err="1">
                <a:solidFill>
                  <a:schemeClr val="tx1"/>
                </a:solidFill>
              </a:rPr>
              <a:t>outlook</a:t>
            </a:r>
            <a:r>
              <a:rPr lang="de-AT" sz="2800" b="1" dirty="0">
                <a:solidFill>
                  <a:schemeClr val="tx1"/>
                </a:solidFill>
              </a:rPr>
              <a:t> </a:t>
            </a:r>
            <a:r>
              <a:rPr lang="de-AT" sz="2800" b="1" dirty="0" err="1">
                <a:solidFill>
                  <a:schemeClr val="tx1"/>
                </a:solidFill>
              </a:rPr>
              <a:t>until</a:t>
            </a:r>
            <a:r>
              <a:rPr lang="de-AT" sz="2800" b="1" dirty="0">
                <a:solidFill>
                  <a:schemeClr val="tx1"/>
                </a:solidFill>
              </a:rPr>
              <a:t> 2032</a:t>
            </a:r>
          </a:p>
          <a:p>
            <a:pPr marL="0" indent="0">
              <a:buNone/>
            </a:pPr>
            <a:endParaRPr lang="de-AT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AT" sz="2800" b="1" dirty="0">
                <a:solidFill>
                  <a:schemeClr val="tx1"/>
                </a:solidFill>
              </a:rPr>
              <a:t>„</a:t>
            </a:r>
            <a:r>
              <a:rPr lang="de-AT" sz="2800" b="1" dirty="0" err="1">
                <a:solidFill>
                  <a:schemeClr val="tx1"/>
                </a:solidFill>
              </a:rPr>
              <a:t>trend</a:t>
            </a:r>
            <a:r>
              <a:rPr lang="de-AT" sz="2800" b="1" dirty="0">
                <a:solidFill>
                  <a:schemeClr val="tx1"/>
                </a:solidFill>
              </a:rPr>
              <a:t> </a:t>
            </a:r>
            <a:r>
              <a:rPr lang="de-AT" sz="2800" b="1" dirty="0" err="1">
                <a:solidFill>
                  <a:schemeClr val="tx1"/>
                </a:solidFill>
              </a:rPr>
              <a:t>scenarios</a:t>
            </a:r>
            <a:r>
              <a:rPr lang="de-AT" sz="2800" b="1" dirty="0">
                <a:solidFill>
                  <a:schemeClr val="tx1"/>
                </a:solidFill>
              </a:rPr>
              <a:t>“ – </a:t>
            </a:r>
            <a:r>
              <a:rPr lang="de-AT" sz="2800" b="1" dirty="0" err="1">
                <a:solidFill>
                  <a:schemeClr val="tx1"/>
                </a:solidFill>
              </a:rPr>
              <a:t>outlook</a:t>
            </a:r>
            <a:r>
              <a:rPr lang="de-AT" sz="2800" b="1" dirty="0">
                <a:solidFill>
                  <a:schemeClr val="tx1"/>
                </a:solidFill>
              </a:rPr>
              <a:t> </a:t>
            </a:r>
            <a:r>
              <a:rPr lang="de-AT" sz="2800" b="1" dirty="0" err="1">
                <a:solidFill>
                  <a:schemeClr val="tx1"/>
                </a:solidFill>
              </a:rPr>
              <a:t>until</a:t>
            </a:r>
            <a:r>
              <a:rPr lang="de-AT" sz="2800" b="1" dirty="0">
                <a:solidFill>
                  <a:schemeClr val="tx1"/>
                </a:solidFill>
              </a:rPr>
              <a:t> 2027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3605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sz="2400" dirty="0">
                <a:solidFill>
                  <a:schemeClr val="tx2"/>
                </a:solidFill>
              </a:rPr>
              <a:t>62 </a:t>
            </a:r>
            <a:r>
              <a:rPr lang="de-AT" sz="2400" dirty="0" err="1">
                <a:solidFill>
                  <a:schemeClr val="tx2"/>
                </a:solidFill>
              </a:rPr>
              <a:t>Risks</a:t>
            </a:r>
            <a:r>
              <a:rPr lang="de-AT" sz="2400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</a:rPr>
              <a:t>identified</a:t>
            </a:r>
            <a:r>
              <a:rPr lang="de-AT" sz="2400" dirty="0">
                <a:solidFill>
                  <a:schemeClr val="tx2"/>
                </a:solidFill>
              </a:rPr>
              <a:t/>
            </a:r>
            <a:br>
              <a:rPr lang="de-AT" sz="2400" dirty="0">
                <a:solidFill>
                  <a:schemeClr val="tx2"/>
                </a:solidFill>
              </a:rPr>
            </a:br>
            <a:r>
              <a:rPr lang="de-AT" sz="1800" dirty="0" err="1"/>
              <a:t>Summarised</a:t>
            </a:r>
            <a:r>
              <a:rPr lang="de-AT" sz="1800" dirty="0"/>
              <a:t> in 5 </a:t>
            </a:r>
            <a:r>
              <a:rPr lang="de-AT" sz="1800" dirty="0" err="1"/>
              <a:t>levels</a:t>
            </a:r>
            <a:r>
              <a:rPr lang="de-AT" sz="1800" dirty="0"/>
              <a:t>:</a:t>
            </a:r>
            <a:endParaRPr lang="de-DE" sz="1800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1408176" y="3014756"/>
            <a:ext cx="7110349" cy="10735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b="1" dirty="0"/>
              <a:t>o </a:t>
            </a:r>
            <a:r>
              <a:rPr lang="en-GB" sz="1800" b="1" dirty="0"/>
              <a:t>Global Strategic Level </a:t>
            </a:r>
            <a:endParaRPr lang="en-US" sz="1800" b="1" dirty="0"/>
          </a:p>
          <a:p>
            <a:pPr>
              <a:lnSpc>
                <a:spcPct val="100000"/>
              </a:lnSpc>
            </a:pPr>
            <a:r>
              <a:rPr lang="en-GB" sz="1800" b="1" dirty="0"/>
              <a:t>o Military Strategic Level </a:t>
            </a:r>
            <a:endParaRPr lang="en-US" sz="1800" b="1" dirty="0"/>
          </a:p>
          <a:p>
            <a:pPr>
              <a:lnSpc>
                <a:spcPct val="100000"/>
              </a:lnSpc>
            </a:pPr>
            <a:r>
              <a:rPr lang="en-GB" sz="1800" b="1" dirty="0"/>
              <a:t>o System EU</a:t>
            </a:r>
            <a:endParaRPr lang="en-US" sz="1800" b="1" dirty="0"/>
          </a:p>
          <a:p>
            <a:pPr>
              <a:lnSpc>
                <a:spcPct val="100000"/>
              </a:lnSpc>
            </a:pPr>
            <a:r>
              <a:rPr lang="en-GB" sz="1800" b="1" dirty="0"/>
              <a:t>o Environment of the EU</a:t>
            </a:r>
            <a:endParaRPr lang="en-US" sz="1800" b="1" dirty="0"/>
          </a:p>
          <a:p>
            <a:pPr>
              <a:lnSpc>
                <a:spcPct val="100000"/>
              </a:lnSpc>
            </a:pPr>
            <a:r>
              <a:rPr lang="en-GB" sz="1800" b="1" dirty="0"/>
              <a:t>o System Austria </a:t>
            </a:r>
            <a:endParaRPr lang="en-US" sz="1800" b="1" dirty="0"/>
          </a:p>
        </p:txBody>
      </p:sp>
      <p:sp>
        <p:nvSpPr>
          <p:cNvPr id="4" name="Geschweifte Klammer rechts 3"/>
          <p:cNvSpPr/>
          <p:nvPr/>
        </p:nvSpPr>
        <p:spPr>
          <a:xfrm>
            <a:off x="4159625" y="3078257"/>
            <a:ext cx="496107" cy="2020047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4751294" y="3903614"/>
            <a:ext cx="228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Interconnection!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/>
          <p:cNvSpPr txBox="1">
            <a:spLocks/>
          </p:cNvSpPr>
          <p:nvPr/>
        </p:nvSpPr>
        <p:spPr>
          <a:xfrm>
            <a:off x="8240552" y="5547490"/>
            <a:ext cx="814522" cy="2000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06269C-C24E-4E80-9A4B-E7E19BB59A67}" type="slidenum">
              <a:rPr lang="de-AT" sz="140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de-A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7429500" y="803910"/>
            <a:ext cx="1714500" cy="5196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5</a:t>
            </a:fld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" b="7533"/>
          <a:stretch/>
        </p:blipFill>
        <p:spPr>
          <a:xfrm>
            <a:off x="1577341" y="803910"/>
            <a:ext cx="6087189" cy="51816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60020" y="803910"/>
            <a:ext cx="2095500" cy="106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6240780" y="803910"/>
            <a:ext cx="1592580" cy="4038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7" t="1185" r="10872" b="84444"/>
          <a:stretch/>
        </p:blipFill>
        <p:spPr>
          <a:xfrm>
            <a:off x="7273290" y="1108710"/>
            <a:ext cx="1668781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z="788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788" dirty="0"/>
          </a:p>
        </p:txBody>
      </p:sp>
      <p:pic>
        <p:nvPicPr>
          <p:cNvPr id="1026" name="D730C3B1-3B48-49B1-A14C-8B86D0BBB7B0" descr="47B358F7-62AE-43BC-B463-846F4D04EE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-1356965"/>
            <a:ext cx="12430126" cy="1234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98424" y="2861660"/>
            <a:ext cx="162877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88" dirty="0">
                <a:solidFill>
                  <a:srgbClr val="000000"/>
                </a:solidFill>
                <a:latin typeface="Corbel"/>
              </a:rPr>
              <a:t>Hard power </a:t>
            </a:r>
            <a:r>
              <a:rPr lang="en-GB" sz="788" dirty="0">
                <a:solidFill>
                  <a:srgbClr val="000000"/>
                </a:solidFill>
                <a:latin typeface="Corbel"/>
              </a:rPr>
              <a:t>axis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Russia</a:t>
            </a:r>
            <a:r>
              <a:rPr lang="de-DE" sz="788" dirty="0">
                <a:solidFill>
                  <a:srgbClr val="000000"/>
                </a:solidFill>
                <a:latin typeface="Corbel"/>
              </a:rPr>
              <a:t> – China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12912" y="2594626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Rising</a:t>
            </a:r>
            <a:r>
              <a:rPr lang="de-DE" sz="788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GB" sz="788" dirty="0">
                <a:solidFill>
                  <a:srgbClr val="000000"/>
                </a:solidFill>
                <a:latin typeface="Corbel"/>
              </a:rPr>
              <a:t>proliferation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689964" y="2955345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88" dirty="0">
                <a:solidFill>
                  <a:srgbClr val="000000"/>
                </a:solidFill>
                <a:latin typeface="Corbel"/>
              </a:rPr>
              <a:t>Soft power </a:t>
            </a:r>
            <a:r>
              <a:rPr lang="en-GB" sz="788" dirty="0">
                <a:solidFill>
                  <a:srgbClr val="000000"/>
                </a:solidFill>
                <a:latin typeface="Corbel"/>
              </a:rPr>
              <a:t>axis</a:t>
            </a:r>
            <a:r>
              <a:rPr lang="de-DE" sz="788" dirty="0">
                <a:solidFill>
                  <a:srgbClr val="000000"/>
                </a:solidFill>
                <a:latin typeface="Corbel"/>
              </a:rPr>
              <a:t> 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Russia</a:t>
            </a:r>
            <a:r>
              <a:rPr lang="de-DE" sz="788" dirty="0">
                <a:solidFill>
                  <a:srgbClr val="000000"/>
                </a:solidFill>
                <a:latin typeface="Corbel"/>
              </a:rPr>
              <a:t> – China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612912" y="3333291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Escalation in the 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Taiwan conflict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856175" y="3962613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Weak economic growth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954698" y="4402441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Rivalry between China and USA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644425" y="4102360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Tension between China 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and the EU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585824" y="1343110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Disintegration of </a:t>
            </a:r>
            <a:r>
              <a:rPr lang="en-GB" sz="788" dirty="0" err="1">
                <a:solidFill>
                  <a:srgbClr val="000000"/>
                </a:solidFill>
                <a:latin typeface="Corbel"/>
              </a:rPr>
              <a:t>Libyia</a:t>
            </a:r>
            <a:endParaRPr lang="en-GB" sz="788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220381" y="1464838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88" dirty="0">
                <a:solidFill>
                  <a:srgbClr val="000000"/>
                </a:solidFill>
                <a:latin typeface="Corbel"/>
              </a:rPr>
              <a:t>Erosion in Jordan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749144" y="1533548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Destabilisation of the </a:t>
            </a:r>
            <a:br>
              <a:rPr lang="en-GB" sz="788" dirty="0">
                <a:solidFill>
                  <a:srgbClr val="000000"/>
                </a:solidFill>
                <a:latin typeface="Corbel"/>
              </a:rPr>
            </a:br>
            <a:r>
              <a:rPr lang="en-GB" sz="788" dirty="0">
                <a:solidFill>
                  <a:srgbClr val="000000"/>
                </a:solidFill>
                <a:latin typeface="Corbel"/>
              </a:rPr>
              <a:t>South Caucus  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134656" y="2048260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Fragile statehood in West Africa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5396253" y="2362051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Escalation in Afghanistan 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132830" y="1956493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Isolation of Syria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748769" y="2223019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Riots in Egypt 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321630" y="2518607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88" dirty="0">
                <a:solidFill>
                  <a:srgbClr val="000000"/>
                </a:solidFill>
                <a:latin typeface="Corbel"/>
              </a:rPr>
              <a:t>Desintegration </a:t>
            </a:r>
          </a:p>
          <a:p>
            <a:pPr>
              <a:defRPr/>
            </a:pPr>
            <a:r>
              <a:rPr lang="de-DE" sz="788" dirty="0">
                <a:solidFill>
                  <a:srgbClr val="000000"/>
                </a:solidFill>
                <a:latin typeface="Corbel"/>
              </a:rPr>
              <a:t>Libanon  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084524" y="2803821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Socio-economic 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conflicts in NMO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249852" y="3150522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Violent actions 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in North Kosovo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007090" y="2994710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Destabilisation in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 Central Africa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732689" y="2680891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Expanding regional 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politics in </a:t>
            </a:r>
            <a:r>
              <a:rPr lang="en-GB" sz="788" dirty="0" err="1">
                <a:solidFill>
                  <a:srgbClr val="000000"/>
                </a:solidFill>
                <a:latin typeface="Corbel"/>
              </a:rPr>
              <a:t>Türkiye</a:t>
            </a:r>
            <a:endParaRPr lang="en-GB" sz="788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057436" y="3444908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Separatism in the 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Republic of </a:t>
            </a:r>
            <a:r>
              <a:rPr lang="en-GB" sz="788" dirty="0" err="1">
                <a:solidFill>
                  <a:srgbClr val="000000"/>
                </a:solidFill>
                <a:latin typeface="Corbel"/>
              </a:rPr>
              <a:t>Srpska</a:t>
            </a:r>
            <a:endParaRPr lang="en-GB" sz="788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398850" y="3937337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Escalation Ukraine 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conflict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4665890" y="4347799"/>
            <a:ext cx="14716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3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very</a:t>
            </a:r>
            <a:r>
              <a:rPr lang="de-DE" sz="13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 high 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5473475" y="3827957"/>
            <a:ext cx="14716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3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high</a:t>
            </a:r>
            <a:r>
              <a:rPr lang="de-DE" sz="1350" b="1" dirty="0">
                <a:solidFill>
                  <a:srgbClr val="E6EFF3"/>
                </a:solidFill>
                <a:latin typeface="Corbel"/>
              </a:rPr>
              <a:t> 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6068785" y="3286600"/>
            <a:ext cx="14716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3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medium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7001046" y="2749970"/>
            <a:ext cx="14716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3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low</a:t>
            </a:r>
            <a:endParaRPr lang="de-DE" sz="13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7536995" y="2213341"/>
            <a:ext cx="14716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3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very</a:t>
            </a:r>
            <a:r>
              <a:rPr lang="de-DE" sz="1350" b="1" dirty="0">
                <a:solidFill>
                  <a:srgbClr val="E6EF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 </a:t>
            </a:r>
            <a:r>
              <a:rPr lang="de-DE" sz="13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low</a:t>
            </a:r>
            <a:endParaRPr lang="de-DE" sz="13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820330" y="4625042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Confrontation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Russia – EU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5891553" y="4120665"/>
            <a:ext cx="165803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Resource rivalry between EU/MS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5956187" y="4387780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Economic protectionism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6263538" y="4624800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Weakening of democracy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5833043" y="4827677"/>
            <a:ext cx="301262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88" dirty="0">
                <a:solidFill>
                  <a:srgbClr val="000000"/>
                </a:solidFill>
                <a:latin typeface="Corbel"/>
              </a:rPr>
              <a:t>Weakening of European integration through targeted</a:t>
            </a:r>
          </a:p>
          <a:p>
            <a:pPr>
              <a:defRPr/>
            </a:pPr>
            <a:r>
              <a:rPr lang="en-US" sz="788" dirty="0">
                <a:solidFill>
                  <a:srgbClr val="000000"/>
                </a:solidFill>
                <a:latin typeface="Corbel"/>
              </a:rPr>
              <a:t>attacks and coercion by external actors</a:t>
            </a:r>
            <a:endParaRPr lang="de-DE" sz="788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6177983" y="5143969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88" dirty="0">
                <a:solidFill>
                  <a:srgbClr val="000000"/>
                </a:solidFill>
                <a:latin typeface="Corbel"/>
              </a:rPr>
              <a:t>EU's weakness in action</a:t>
            </a:r>
            <a:endParaRPr lang="de-DE" sz="788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984762" y="5361167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88" dirty="0">
                <a:solidFill>
                  <a:srgbClr val="000000"/>
                </a:solidFill>
                <a:latin typeface="Corbel"/>
              </a:rPr>
              <a:t>Attacks on EU/ EU MS</a:t>
            </a:r>
            <a:endParaRPr lang="de-DE" sz="788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891554" y="5566652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88" dirty="0">
                <a:solidFill>
                  <a:srgbClr val="000000"/>
                </a:solidFill>
                <a:latin typeface="Corbel"/>
              </a:rPr>
              <a:t>Recession in Europe</a:t>
            </a:r>
            <a:endParaRPr lang="de-DE" sz="788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102569" y="5708355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Instability of the finance system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7303973" y="3648904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NATO‘s weakness in action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4236584" y="4882056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Limited strategic 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ability – Austria 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975791" y="4978735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Disrupted 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supply chains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4798409" y="5383016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Migration flows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 to Austria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4189980" y="5511391"/>
            <a:ext cx="147161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Information 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operations/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disinformation 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campaigns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5248956" y="5747440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Labour shortage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5248956" y="5982544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Social dislocations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4695825" y="7038517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Terror attack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5537930" y="7113407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Commodity shock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6132059" y="7346424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Islamic subversion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4987855" y="7505774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Collapse of „KRITIS“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5867741" y="7791850"/>
            <a:ext cx="1235698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88" dirty="0">
                <a:solidFill>
                  <a:srgbClr val="000000"/>
                </a:solidFill>
                <a:latin typeface="Corbel"/>
              </a:rPr>
              <a:t>Failure of a nuclear power </a:t>
            </a:r>
            <a:br>
              <a:rPr lang="en-US" sz="788" dirty="0">
                <a:solidFill>
                  <a:srgbClr val="000000"/>
                </a:solidFill>
                <a:latin typeface="Corbel"/>
              </a:rPr>
            </a:br>
            <a:r>
              <a:rPr lang="en-US" sz="788" dirty="0">
                <a:solidFill>
                  <a:srgbClr val="000000"/>
                </a:solidFill>
                <a:latin typeface="Corbel"/>
              </a:rPr>
              <a:t>plant near the boarder</a:t>
            </a:r>
            <a:endParaRPr lang="de-DE" sz="788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1671128" y="5573650"/>
            <a:ext cx="1705824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Disrupt military reconnaissance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4161576" y="7380865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Neutrality risk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3990977" y="7711270"/>
            <a:ext cx="98481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Extreme</a:t>
            </a:r>
            <a:br>
              <a:rPr lang="en-GB" sz="788" dirty="0">
                <a:solidFill>
                  <a:srgbClr val="000000"/>
                </a:solidFill>
                <a:latin typeface="Corbel"/>
              </a:rPr>
            </a:br>
            <a:r>
              <a:rPr lang="en-GB" sz="788" dirty="0">
                <a:solidFill>
                  <a:srgbClr val="000000"/>
                </a:solidFill>
                <a:latin typeface="Corbel"/>
              </a:rPr>
              <a:t>weather events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4387284" y="8166242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88" dirty="0">
                <a:solidFill>
                  <a:srgbClr val="000000"/>
                </a:solidFill>
                <a:latin typeface="Corbel"/>
              </a:rPr>
              <a:t>Stagflation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4878500" y="7917419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Social polarization 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3725636" y="8917588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Food shortages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5074445" y="8947278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New COVID-19 mutation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6913790" y="8748682"/>
            <a:ext cx="1471613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Human made environmental destruction / environmental disasters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3194277" y="4830943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Military conflicts 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affecting Austria  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2142531" y="5083376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Attacks with weapons 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of mass destruction 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3736353" y="5217301"/>
            <a:ext cx="1471613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Fights in 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computer </a:t>
            </a:r>
          </a:p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networks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1200576" y="4856760"/>
            <a:ext cx="1715691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Attacks with unconventional powers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1708549" y="5365259"/>
            <a:ext cx="1715691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Attacks with unconventional powers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4161576" y="7069097"/>
            <a:ext cx="534249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88" dirty="0">
                <a:solidFill>
                  <a:srgbClr val="000000"/>
                </a:solidFill>
                <a:latin typeface="Corbel"/>
              </a:rPr>
              <a:t>Blackout</a:t>
            </a:r>
          </a:p>
        </p:txBody>
      </p:sp>
      <p:sp>
        <p:nvSpPr>
          <p:cNvPr id="83" name="Textfeld 82"/>
          <p:cNvSpPr txBox="1"/>
          <p:nvPr/>
        </p:nvSpPr>
        <p:spPr>
          <a:xfrm>
            <a:off x="2627199" y="5798745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Drone/ plane attacks</a:t>
            </a:r>
          </a:p>
        </p:txBody>
      </p:sp>
      <p:sp>
        <p:nvSpPr>
          <p:cNvPr id="84" name="Textfeld 83"/>
          <p:cNvSpPr txBox="1"/>
          <p:nvPr/>
        </p:nvSpPr>
        <p:spPr>
          <a:xfrm>
            <a:off x="2249728" y="7279841"/>
            <a:ext cx="11745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88" dirty="0">
                <a:solidFill>
                  <a:srgbClr val="000000"/>
                </a:solidFill>
                <a:latin typeface="Corbel"/>
              </a:rPr>
              <a:t>internal unrest that </a:t>
            </a:r>
            <a:br>
              <a:rPr lang="en-US" sz="788" dirty="0">
                <a:solidFill>
                  <a:srgbClr val="000000"/>
                </a:solidFill>
                <a:latin typeface="Corbel"/>
              </a:rPr>
            </a:br>
            <a:r>
              <a:rPr lang="en-US" sz="788" dirty="0">
                <a:solidFill>
                  <a:srgbClr val="000000"/>
                </a:solidFill>
                <a:latin typeface="Corbel"/>
              </a:rPr>
              <a:t>threatens sovereignty</a:t>
            </a:r>
            <a:endParaRPr lang="de-DE" sz="788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3511686" y="7032593"/>
            <a:ext cx="801122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Military attacks </a:t>
            </a:r>
            <a:br>
              <a:rPr lang="en-GB" sz="788" dirty="0">
                <a:solidFill>
                  <a:srgbClr val="000000"/>
                </a:solidFill>
                <a:latin typeface="Corbel"/>
              </a:rPr>
            </a:br>
            <a:r>
              <a:rPr lang="en-GB" sz="788" dirty="0">
                <a:solidFill>
                  <a:srgbClr val="000000"/>
                </a:solidFill>
                <a:latin typeface="Corbel"/>
              </a:rPr>
              <a:t>against Austria 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3194277" y="5968411"/>
            <a:ext cx="14716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788" dirty="0">
                <a:solidFill>
                  <a:srgbClr val="000000"/>
                </a:solidFill>
                <a:latin typeface="Corbel"/>
              </a:rPr>
              <a:t>Missile attacks</a:t>
            </a:r>
          </a:p>
        </p:txBody>
      </p:sp>
      <p:sp>
        <p:nvSpPr>
          <p:cNvPr id="88" name="Textfeld 87"/>
          <p:cNvSpPr txBox="1"/>
          <p:nvPr/>
        </p:nvSpPr>
        <p:spPr>
          <a:xfrm>
            <a:off x="1671129" y="8200867"/>
            <a:ext cx="1471613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88" dirty="0">
                <a:solidFill>
                  <a:srgbClr val="000000"/>
                </a:solidFill>
                <a:latin typeface="Corbel"/>
              </a:rPr>
              <a:t>Maritime confrontation - West vs China in the Indo-Pacific area</a:t>
            </a:r>
            <a:endParaRPr lang="de-DE" sz="788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2417647" y="7749773"/>
            <a:ext cx="1471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88" dirty="0">
                <a:solidFill>
                  <a:srgbClr val="000000"/>
                </a:solidFill>
                <a:latin typeface="Corbel"/>
              </a:rPr>
              <a:t>Use of Austrian national territory contrary to neutrality</a:t>
            </a:r>
            <a:endParaRPr lang="de-DE" sz="788" dirty="0">
              <a:solidFill>
                <a:srgbClr val="00000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740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916187"/>
            <a:ext cx="7978525" cy="829455"/>
          </a:xfrm>
        </p:spPr>
        <p:txBody>
          <a:bodyPr/>
          <a:lstStyle/>
          <a:p>
            <a:r>
              <a:rPr lang="de-AT" dirty="0"/>
              <a:t/>
            </a:r>
            <a:br>
              <a:rPr lang="de-AT" dirty="0"/>
            </a:br>
            <a:r>
              <a:rPr lang="de-AT" dirty="0" err="1"/>
              <a:t>Austria`s</a:t>
            </a:r>
            <a:r>
              <a:rPr lang="de-AT" dirty="0"/>
              <a:t> Security &amp; Defence Policy Framework</a:t>
            </a:r>
            <a:br>
              <a:rPr lang="de-AT" dirty="0"/>
            </a:b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08344" y="1728341"/>
            <a:ext cx="8644270" cy="4658661"/>
          </a:xfrm>
        </p:spPr>
        <p:txBody>
          <a:bodyPr/>
          <a:lstStyle/>
          <a:p>
            <a:endParaRPr lang="de-AT" dirty="0"/>
          </a:p>
          <a:p>
            <a:pPr lvl="1"/>
            <a:r>
              <a:rPr lang="de-AT" sz="2400" dirty="0"/>
              <a:t>Austrian National  Security </a:t>
            </a:r>
            <a:r>
              <a:rPr lang="de-AT" sz="2400" dirty="0" err="1"/>
              <a:t>Strategy</a:t>
            </a:r>
            <a:r>
              <a:rPr lang="de-AT" sz="2400" dirty="0"/>
              <a:t> </a:t>
            </a:r>
            <a:r>
              <a:rPr lang="de-AT" sz="2400" dirty="0" err="1"/>
              <a:t>is</a:t>
            </a:r>
            <a:r>
              <a:rPr lang="de-AT" sz="2400" dirty="0"/>
              <a:t> still valid (2013)</a:t>
            </a:r>
          </a:p>
          <a:p>
            <a:pPr lvl="1"/>
            <a:r>
              <a:rPr lang="en-GB" sz="2400" dirty="0"/>
              <a:t>Sub-Strategy on Defence Policy </a:t>
            </a:r>
            <a:r>
              <a:rPr lang="de-AT" sz="2400" dirty="0" err="1"/>
              <a:t>is</a:t>
            </a:r>
            <a:r>
              <a:rPr lang="de-AT" sz="2400" dirty="0"/>
              <a:t> still valid (2014)</a:t>
            </a:r>
          </a:p>
          <a:p>
            <a:pPr lvl="1"/>
            <a:r>
              <a:rPr lang="en-GB" sz="2400" dirty="0"/>
              <a:t>BUT: The Government Programme for the legislative period 2020-2024 </a:t>
            </a:r>
            <a:r>
              <a:rPr lang="en-GB" sz="2400" b="1" dirty="0"/>
              <a:t>underlines the need for </a:t>
            </a:r>
            <a:r>
              <a:rPr lang="en-GB" sz="2400" dirty="0"/>
              <a:t>modern</a:t>
            </a:r>
            <a:r>
              <a:rPr lang="en-GB" sz="2400" b="1" dirty="0"/>
              <a:t>,</a:t>
            </a:r>
            <a:r>
              <a:rPr lang="en-GB" sz="2400" dirty="0"/>
              <a:t> capable </a:t>
            </a:r>
            <a:r>
              <a:rPr lang="en-GB" sz="2400" b="1" dirty="0"/>
              <a:t>and flexibly deployable</a:t>
            </a:r>
            <a:r>
              <a:rPr lang="en-GB" sz="2400" dirty="0"/>
              <a:t> force </a:t>
            </a:r>
            <a:r>
              <a:rPr lang="en-GB" sz="2400" b="1" dirty="0"/>
              <a:t>able to address the present and emerging challenges and threats</a:t>
            </a:r>
            <a:r>
              <a:rPr lang="en-GB" sz="2400" dirty="0"/>
              <a:t> </a:t>
            </a:r>
          </a:p>
          <a:p>
            <a:pPr marL="252000" lvl="1" indent="0">
              <a:buNone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AT" sz="2400" dirty="0">
                <a:solidFill>
                  <a:srgbClr val="FF0000"/>
                </a:solidFill>
              </a:rPr>
              <a:t>New Austrian National Security </a:t>
            </a:r>
            <a:r>
              <a:rPr lang="de-AT" sz="2400" dirty="0" err="1">
                <a:solidFill>
                  <a:srgbClr val="FF0000"/>
                </a:solidFill>
              </a:rPr>
              <a:t>Strategy</a:t>
            </a:r>
            <a:r>
              <a:rPr lang="de-AT" sz="2400" dirty="0">
                <a:solidFill>
                  <a:srgbClr val="FF0000"/>
                </a:solidFill>
              </a:rPr>
              <a:t> </a:t>
            </a:r>
            <a:r>
              <a:rPr lang="de-AT" sz="2400" dirty="0" err="1">
                <a:solidFill>
                  <a:srgbClr val="FF0000"/>
                </a:solidFill>
              </a:rPr>
              <a:t>about</a:t>
            </a:r>
            <a:r>
              <a:rPr lang="de-AT" sz="2400" dirty="0">
                <a:solidFill>
                  <a:srgbClr val="FF0000"/>
                </a:solidFill>
              </a:rPr>
              <a:t> </a:t>
            </a:r>
            <a:r>
              <a:rPr lang="de-AT" sz="2400" dirty="0" err="1">
                <a:solidFill>
                  <a:srgbClr val="FF0000"/>
                </a:solidFill>
              </a:rPr>
              <a:t>to</a:t>
            </a:r>
            <a:r>
              <a:rPr lang="de-AT" sz="2400" dirty="0">
                <a:solidFill>
                  <a:srgbClr val="FF0000"/>
                </a:solidFill>
              </a:rPr>
              <a:t> </a:t>
            </a:r>
            <a:r>
              <a:rPr lang="de-AT" sz="2400" dirty="0" err="1">
                <a:solidFill>
                  <a:srgbClr val="FF0000"/>
                </a:solidFill>
              </a:rPr>
              <a:t>be</a:t>
            </a:r>
            <a:r>
              <a:rPr lang="de-AT" sz="2400" dirty="0">
                <a:solidFill>
                  <a:srgbClr val="FF0000"/>
                </a:solidFill>
              </a:rPr>
              <a:t> </a:t>
            </a:r>
            <a:r>
              <a:rPr lang="de-AT" sz="2400" dirty="0" err="1">
                <a:solidFill>
                  <a:srgbClr val="FF0000"/>
                </a:solidFill>
              </a:rPr>
              <a:t>published</a:t>
            </a:r>
            <a:r>
              <a:rPr lang="de-AT" sz="2400" dirty="0">
                <a:solidFill>
                  <a:srgbClr val="FF0000"/>
                </a:solidFill>
              </a:rPr>
              <a:t> !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758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21250" y="2482060"/>
            <a:ext cx="7270810" cy="2914932"/>
          </a:xfrm>
        </p:spPr>
        <p:txBody>
          <a:bodyPr/>
          <a:lstStyle/>
          <a:p>
            <a:pPr algn="ctr"/>
            <a:r>
              <a:rPr lang="de-DE" sz="3600" b="1" dirty="0" err="1"/>
              <a:t>Thank</a:t>
            </a:r>
            <a:r>
              <a:rPr lang="de-DE" sz="3600" b="1" dirty="0"/>
              <a:t> </a:t>
            </a:r>
            <a:r>
              <a:rPr lang="de-DE" sz="3600" b="1" dirty="0" err="1"/>
              <a:t>you</a:t>
            </a:r>
            <a:r>
              <a:rPr lang="de-DE" sz="3600" b="1" dirty="0"/>
              <a:t> </a:t>
            </a:r>
            <a:r>
              <a:rPr lang="de-DE" sz="3600" b="1" dirty="0" err="1"/>
              <a:t>for</a:t>
            </a:r>
            <a:r>
              <a:rPr lang="de-DE" sz="3600" b="1" dirty="0"/>
              <a:t> </a:t>
            </a:r>
            <a:r>
              <a:rPr lang="de-DE" sz="3600" b="1" dirty="0" err="1"/>
              <a:t>your</a:t>
            </a:r>
            <a:r>
              <a:rPr lang="de-DE" sz="3600" b="1" dirty="0"/>
              <a:t> </a:t>
            </a:r>
            <a:r>
              <a:rPr lang="de-DE" sz="3600" b="1" dirty="0" err="1"/>
              <a:t>attention</a:t>
            </a:r>
            <a:r>
              <a:rPr lang="de-DE" sz="3600" b="1" dirty="0"/>
              <a:t>!</a:t>
            </a:r>
            <a:br>
              <a:rPr lang="de-DE" sz="3600" b="1" dirty="0"/>
            </a:br>
            <a:r>
              <a:rPr lang="de-DE" sz="3600" b="1" dirty="0"/>
              <a:t/>
            </a:r>
            <a:br>
              <a:rPr lang="de-DE" sz="3600" b="1" dirty="0"/>
            </a:br>
            <a:endParaRPr lang="de-DE" sz="3600" b="1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88829" y="5390410"/>
            <a:ext cx="3423600" cy="1284288"/>
          </a:xfrm>
        </p:spPr>
        <p:txBody>
          <a:bodyPr/>
          <a:lstStyle/>
          <a:p>
            <a:r>
              <a:rPr lang="de-DE" dirty="0"/>
              <a:t>Brigadier Ronald VARTOK</a:t>
            </a:r>
          </a:p>
          <a:p>
            <a:r>
              <a:rPr lang="de-DE" dirty="0"/>
              <a:t>Military Policy Division</a:t>
            </a:r>
          </a:p>
          <a:p>
            <a:r>
              <a:rPr lang="de-DE" dirty="0"/>
              <a:t>Austrian </a:t>
            </a:r>
            <a:r>
              <a:rPr lang="de-DE" dirty="0" err="1"/>
              <a:t>MoD</a:t>
            </a:r>
            <a:endParaRPr lang="de-DE" dirty="0"/>
          </a:p>
          <a:p>
            <a:r>
              <a:rPr lang="de-DE" dirty="0">
                <a:hlinkClick r:id="rId3"/>
              </a:rPr>
              <a:t>ronald.vartok@bmlv.gv.at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9185842"/>
      </p:ext>
    </p:extLst>
  </p:cSld>
  <p:clrMapOvr>
    <a:masterClrMapping/>
  </p:clrMapOvr>
</p:sld>
</file>

<file path=ppt/theme/theme1.xml><?xml version="1.0" encoding="utf-8"?>
<a:theme xmlns:a="http://schemas.openxmlformats.org/drawingml/2006/main" name="PPT-BMLV-4x3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PPT-BMLV-4x3</Template>
  <TotalTime>0</TotalTime>
  <Words>479</Words>
  <Application>Microsoft Office PowerPoint</Application>
  <PresentationFormat>Bildschirmpräsentation (4:3)</PresentationFormat>
  <Paragraphs>147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Courier New</vt:lpstr>
      <vt:lpstr>Symbol</vt:lpstr>
      <vt:lpstr>Wingdings</vt:lpstr>
      <vt:lpstr>PPT-BMLV-4x3</vt:lpstr>
      <vt:lpstr>Risk monitor 2024</vt:lpstr>
      <vt:lpstr>The Risk Monitor  </vt:lpstr>
      <vt:lpstr>The Risk Monitor  </vt:lpstr>
      <vt:lpstr>62 Risks identified Summarised in 5 levels:</vt:lpstr>
      <vt:lpstr>PowerPoint-Präsentation</vt:lpstr>
      <vt:lpstr>PowerPoint-Präsentation</vt:lpstr>
      <vt:lpstr> Austria`s Security &amp; Defence Policy Framework </vt:lpstr>
      <vt:lpstr>Thank you for your attention!  </vt:lpstr>
    </vt:vector>
  </TitlesOfParts>
  <Company>BMLV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Folienpräsentation maximal zweizeilig</dc:title>
  <dc:creator>BMLV</dc:creator>
  <cp:lastModifiedBy>xssy</cp:lastModifiedBy>
  <cp:revision>86</cp:revision>
  <cp:lastPrinted>2021-11-24T15:58:11Z</cp:lastPrinted>
  <dcterms:created xsi:type="dcterms:W3CDTF">2018-11-09T09:27:58Z</dcterms:created>
  <dcterms:modified xsi:type="dcterms:W3CDTF">2024-06-24T14:12:59Z</dcterms:modified>
</cp:coreProperties>
</file>