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66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58" r:id="rId12"/>
    <p:sldId id="269" r:id="rId13"/>
    <p:sldId id="270" r:id="rId14"/>
    <p:sldId id="268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F8DC5-91FA-425F-BAD2-4CB3E59E339C}" type="datetimeFigureOut">
              <a:rPr lang="fr-FR" smtClean="0"/>
              <a:t>14/05/2024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13D8-FA22-44BF-80DE-6065C5058F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6190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F8DC5-91FA-425F-BAD2-4CB3E59E339C}" type="datetimeFigureOut">
              <a:rPr lang="fr-FR" smtClean="0"/>
              <a:t>14/05/2024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13D8-FA22-44BF-80DE-6065C5058F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4200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F8DC5-91FA-425F-BAD2-4CB3E59E339C}" type="datetimeFigureOut">
              <a:rPr lang="fr-FR" smtClean="0"/>
              <a:t>14/05/2024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13D8-FA22-44BF-80DE-6065C5058F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930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F8DC5-91FA-425F-BAD2-4CB3E59E339C}" type="datetimeFigureOut">
              <a:rPr lang="fr-FR" smtClean="0"/>
              <a:t>14/05/2024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13D8-FA22-44BF-80DE-6065C5058F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071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F8DC5-91FA-425F-BAD2-4CB3E59E339C}" type="datetimeFigureOut">
              <a:rPr lang="fr-FR" smtClean="0"/>
              <a:t>14/05/2024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13D8-FA22-44BF-80DE-6065C5058F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0883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F8DC5-91FA-425F-BAD2-4CB3E59E339C}" type="datetimeFigureOut">
              <a:rPr lang="fr-FR" smtClean="0"/>
              <a:t>14/05/2024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13D8-FA22-44BF-80DE-6065C5058F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9157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F8DC5-91FA-425F-BAD2-4CB3E59E339C}" type="datetimeFigureOut">
              <a:rPr lang="fr-FR" smtClean="0"/>
              <a:t>14/05/2024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13D8-FA22-44BF-80DE-6065C5058F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3833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F8DC5-91FA-425F-BAD2-4CB3E59E339C}" type="datetimeFigureOut">
              <a:rPr lang="fr-FR" smtClean="0"/>
              <a:t>14/05/2024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13D8-FA22-44BF-80DE-6065C5058F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4720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F8DC5-91FA-425F-BAD2-4CB3E59E339C}" type="datetimeFigureOut">
              <a:rPr lang="fr-FR" smtClean="0"/>
              <a:t>14/05/2024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13D8-FA22-44BF-80DE-6065C5058F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9262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F8DC5-91FA-425F-BAD2-4CB3E59E339C}" type="datetimeFigureOut">
              <a:rPr lang="fr-FR" smtClean="0"/>
              <a:t>14/05/2024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13D8-FA22-44BF-80DE-6065C5058F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7991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F8DC5-91FA-425F-BAD2-4CB3E59E339C}" type="datetimeFigureOut">
              <a:rPr lang="fr-FR" smtClean="0"/>
              <a:t>14/05/2024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13D8-FA22-44BF-80DE-6065C5058F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0470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F8DC5-91FA-425F-BAD2-4CB3E59E339C}" type="datetimeFigureOut">
              <a:rPr lang="fr-FR" smtClean="0"/>
              <a:t>14/05/2024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013D8-FA22-44BF-80DE-6065C5058F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6126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1148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reflection stA="65000" endPos="55000" dir="5400000" sy="-100000" algn="bl" rotWithShape="0"/>
          </a:effec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6469" y="3856383"/>
            <a:ext cx="11039061" cy="2027582"/>
          </a:xfrm>
        </p:spPr>
        <p:txBody>
          <a:bodyPr>
            <a:normAutofit/>
          </a:bodyPr>
          <a:lstStyle/>
          <a:p>
            <a:r>
              <a:rPr lang="en-US" sz="4000" b="1" dirty="0"/>
              <a:t>THE GOOD, THE BAD AND THE UGLY</a:t>
            </a:r>
            <a:r>
              <a:rPr lang="fr-FR" sz="4000" b="1" dirty="0"/>
              <a:t/>
            </a:r>
            <a:br>
              <a:rPr lang="fr-FR" sz="4000" b="1" dirty="0"/>
            </a:br>
            <a:r>
              <a:rPr lang="en-US" sz="4000" b="1" dirty="0"/>
              <a:t>The Nexus between Strategic Vision, Learning Goals and Course </a:t>
            </a:r>
            <a:r>
              <a:rPr lang="en-US" sz="4000" b="1" dirty="0" smtClean="0"/>
              <a:t>Design</a:t>
            </a:r>
            <a:endParaRPr lang="en-GB" sz="4000" dirty="0">
              <a:latin typeface="Marianne" panose="02000000000000000000" pitchFamily="50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3999" y="5883965"/>
            <a:ext cx="9144000" cy="97403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 smtClean="0">
                <a:latin typeface="Marianne" panose="02000000000000000000" pitchFamily="50" charset="0"/>
              </a:rPr>
              <a:t>Emilie </a:t>
            </a:r>
            <a:r>
              <a:rPr lang="en-GB" sz="1600" dirty="0" err="1" smtClean="0">
                <a:latin typeface="Marianne" panose="02000000000000000000" pitchFamily="50" charset="0"/>
              </a:rPr>
              <a:t>Cleret</a:t>
            </a:r>
            <a:endParaRPr lang="en-GB" sz="1600" dirty="0" smtClean="0">
              <a:latin typeface="Marianne" panose="02000000000000000000" pitchFamily="50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 smtClean="0">
                <a:latin typeface="Marianne" panose="02000000000000000000" pitchFamily="50" charset="0"/>
              </a:rPr>
              <a:t>Senior Advisor to the President of the French Defence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 smtClean="0">
                <a:latin typeface="Marianne" panose="02000000000000000000" pitchFamily="50" charset="0"/>
              </a:rPr>
              <a:t>Chief Academic Officer for English Studies</a:t>
            </a:r>
            <a:endParaRPr lang="en-GB" sz="1600" dirty="0">
              <a:latin typeface="Mariann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27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0817" y="404882"/>
            <a:ext cx="11476382" cy="1325563"/>
          </a:xfrm>
        </p:spPr>
        <p:txBody>
          <a:bodyPr>
            <a:normAutofit/>
          </a:bodyPr>
          <a:lstStyle/>
          <a:p>
            <a:r>
              <a:rPr lang="fr-FR" sz="4000" b="1" dirty="0" smtClean="0"/>
              <a:t>EFFECTIVE COMMUNICATION WITH DECISION-MAKERS</a:t>
            </a:r>
            <a:endParaRPr lang="fr-FR" sz="40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1789043" y="1730445"/>
            <a:ext cx="934278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4000" dirty="0" smtClean="0"/>
              <a:t>Kill the </a:t>
            </a:r>
            <a:r>
              <a:rPr lang="fr-FR" sz="4000" dirty="0" err="1" smtClean="0"/>
              <a:t>myth</a:t>
            </a:r>
            <a:r>
              <a:rPr lang="fr-FR" sz="4000" dirty="0" smtClean="0"/>
              <a:t> of the divine </a:t>
            </a:r>
            <a:r>
              <a:rPr lang="fr-FR" sz="4000" dirty="0" err="1" smtClean="0"/>
              <a:t>general</a:t>
            </a:r>
            <a:endParaRPr lang="fr-FR" sz="4000" dirty="0" smtClean="0"/>
          </a:p>
          <a:p>
            <a:pPr marL="285750" indent="-285750">
              <a:buFontTx/>
              <a:buChar char="-"/>
            </a:pPr>
            <a:r>
              <a:rPr lang="fr-FR" sz="4000" dirty="0" err="1" smtClean="0"/>
              <a:t>Find</a:t>
            </a:r>
            <a:r>
              <a:rPr lang="fr-FR" sz="4000" dirty="0" smtClean="0"/>
              <a:t> </a:t>
            </a:r>
            <a:r>
              <a:rPr lang="fr-FR" sz="4000" dirty="0" err="1" smtClean="0"/>
              <a:t>your</a:t>
            </a:r>
            <a:r>
              <a:rPr lang="fr-FR" sz="4000" dirty="0" smtClean="0"/>
              <a:t> </a:t>
            </a:r>
            <a:r>
              <a:rPr lang="fr-FR" sz="4000" dirty="0" err="1" smtClean="0"/>
              <a:t>silver</a:t>
            </a:r>
            <a:r>
              <a:rPr lang="fr-FR" sz="4000" dirty="0" smtClean="0"/>
              <a:t> </a:t>
            </a:r>
            <a:r>
              <a:rPr lang="fr-FR" sz="4000" dirty="0" err="1" smtClean="0"/>
              <a:t>bullet</a:t>
            </a:r>
            <a:r>
              <a:rPr lang="fr-FR" sz="4000" dirty="0" smtClean="0"/>
              <a:t> and use </a:t>
            </a:r>
            <a:r>
              <a:rPr lang="fr-FR" sz="4000" dirty="0" err="1" smtClean="0"/>
              <a:t>it</a:t>
            </a:r>
            <a:endParaRPr lang="fr-FR" sz="4000" dirty="0" smtClean="0"/>
          </a:p>
          <a:p>
            <a:pPr marL="285750" indent="-285750">
              <a:buFontTx/>
              <a:buChar char="-"/>
            </a:pPr>
            <a:r>
              <a:rPr lang="fr-FR" sz="4000" dirty="0" smtClean="0"/>
              <a:t>The importance of </a:t>
            </a:r>
            <a:r>
              <a:rPr lang="fr-FR" sz="4000" dirty="0" err="1" smtClean="0"/>
              <a:t>framing</a:t>
            </a:r>
            <a:endParaRPr lang="fr-FR" sz="4000" dirty="0" smtClean="0"/>
          </a:p>
          <a:p>
            <a:pPr marL="285750" indent="-285750">
              <a:buFontTx/>
              <a:buChar char="-"/>
            </a:pPr>
            <a:r>
              <a:rPr lang="fr-FR" sz="4000" dirty="0" err="1" smtClean="0"/>
              <a:t>Anatomy</a:t>
            </a:r>
            <a:r>
              <a:rPr lang="fr-FR" sz="4000" dirty="0" smtClean="0"/>
              <a:t> of an argument (</a:t>
            </a:r>
            <a:r>
              <a:rPr lang="fr-FR" sz="4000" dirty="0" err="1" smtClean="0"/>
              <a:t>Toulmin</a:t>
            </a:r>
            <a:r>
              <a:rPr lang="fr-FR" sz="4000" dirty="0" smtClean="0"/>
              <a:t> model)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fr-FR" sz="4000" dirty="0" smtClean="0"/>
              <a:t>Claim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fr-FR" sz="4000" dirty="0" smtClean="0"/>
              <a:t>Warrant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fr-FR" sz="4000" dirty="0" smtClean="0"/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25201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672" y="3432313"/>
            <a:ext cx="4371757" cy="277322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74643" y="662609"/>
            <a:ext cx="375036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CLAUSEWITZ</a:t>
            </a:r>
          </a:p>
          <a:p>
            <a:endParaRPr lang="fr-FR" sz="4000" dirty="0"/>
          </a:p>
          <a:p>
            <a:pPr marL="285750" indent="-285750">
              <a:buFontTx/>
              <a:buChar char="-"/>
            </a:pPr>
            <a:r>
              <a:rPr lang="fr-FR" sz="4000" dirty="0" smtClean="0"/>
              <a:t>ENDS</a:t>
            </a:r>
          </a:p>
          <a:p>
            <a:pPr marL="285750" indent="-285750">
              <a:buFontTx/>
              <a:buChar char="-"/>
            </a:pPr>
            <a:r>
              <a:rPr lang="fr-FR" sz="4000" dirty="0" smtClean="0"/>
              <a:t>WAYS </a:t>
            </a:r>
          </a:p>
          <a:p>
            <a:pPr marL="285750" indent="-285750">
              <a:buFontTx/>
              <a:buChar char="-"/>
            </a:pPr>
            <a:r>
              <a:rPr lang="fr-FR" sz="4000" dirty="0" smtClean="0"/>
              <a:t>MEANS</a:t>
            </a:r>
            <a:endParaRPr lang="fr-FR" sz="4000" dirty="0"/>
          </a:p>
        </p:txBody>
      </p:sp>
      <p:sp>
        <p:nvSpPr>
          <p:cNvPr id="4" name="ZoneTexte 3"/>
          <p:cNvSpPr txBox="1"/>
          <p:nvPr/>
        </p:nvSpPr>
        <p:spPr>
          <a:xfrm>
            <a:off x="6453809" y="2252870"/>
            <a:ext cx="3803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ART LYKKE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407078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868938" y="404665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RECAP OF THE SOLUTIONS YOU HAVE</a:t>
            </a:r>
            <a:endParaRPr lang="fr-FR" sz="32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2351584" y="1340768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KILL THE PIPE DREAM OF THE PERFECT SYLLABUS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351584" y="2016485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DON’T PLAY MILITARY, YOU ARE NOT QUALIFIED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351584" y="2727147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SPARE THEM THE LANGUAGE NERD BANTER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351585" y="3412379"/>
            <a:ext cx="7837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DON’T KILL THE MOOD WITH YOUR PASSION FOR THE LEARNING PROCESS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351424" y="4238086"/>
            <a:ext cx="7117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DON’T BEG FOR THEIR ATTENTION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362986" y="4919102"/>
            <a:ext cx="7117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NO VICTORY LAURELS TO REST UPON – KEEP GOING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135561" y="5639182"/>
            <a:ext cx="8352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NEVER CONFRONT, PREPARE, PUSH BACK AND NEVER GIVE UP</a:t>
            </a:r>
          </a:p>
        </p:txBody>
      </p:sp>
    </p:spTree>
    <p:extLst>
      <p:ext uri="{BB962C8B-B14F-4D97-AF65-F5344CB8AC3E}">
        <p14:creationId xmlns:p14="http://schemas.microsoft.com/office/powerpoint/2010/main" val="199940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620688"/>
            <a:ext cx="5661248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99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s://securityanddefence.pl/f/fulltexts/108667/SDQ-24-021-g00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501" y="581383"/>
            <a:ext cx="7425856" cy="5620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832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250" y="543339"/>
            <a:ext cx="7689133" cy="578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1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95" y="318052"/>
            <a:ext cx="113792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9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27351" y="981076"/>
            <a:ext cx="7129463" cy="5472113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367214" y="1557339"/>
            <a:ext cx="5329237" cy="45354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600825" y="1844675"/>
            <a:ext cx="2808288" cy="40322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Flèche droite 6"/>
          <p:cNvSpPr/>
          <p:nvPr/>
        </p:nvSpPr>
        <p:spPr>
          <a:xfrm>
            <a:off x="6743700" y="3068638"/>
            <a:ext cx="2592388" cy="1655762"/>
          </a:xfrm>
          <a:prstGeom prst="rightArrow">
            <a:avLst>
              <a:gd name="adj1" fmla="val 6397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6672264" y="1916113"/>
            <a:ext cx="2663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400" u="sng" dirty="0">
                <a:latin typeface="Calibri" pitchFamily="34" charset="0"/>
              </a:rPr>
              <a:t>Learning </a:t>
            </a:r>
            <a:r>
              <a:rPr lang="fr-FR" sz="2400" u="sng" dirty="0" err="1">
                <a:latin typeface="Calibri" pitchFamily="34" charset="0"/>
              </a:rPr>
              <a:t>Outcomes</a:t>
            </a:r>
            <a:endParaRPr lang="fr-FR" sz="2400" u="sng" dirty="0">
              <a:latin typeface="Calibri" pitchFamily="34" charset="0"/>
            </a:endParaRP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6672264" y="2420939"/>
            <a:ext cx="2663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>
                <a:latin typeface="Calibri" pitchFamily="34" charset="0"/>
              </a:rPr>
              <a:t>What learners produce </a:t>
            </a:r>
          </a:p>
          <a:p>
            <a:pPr algn="ctr"/>
            <a:r>
              <a:rPr lang="fr-FR" sz="1400">
                <a:latin typeface="Calibri" pitchFamily="34" charset="0"/>
              </a:rPr>
              <a:t>thanks to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6816726" y="3357563"/>
            <a:ext cx="1655763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>
                <a:latin typeface="Calibri" pitchFamily="34" charset="0"/>
              </a:rPr>
              <a:t>Instruction</a:t>
            </a:r>
          </a:p>
          <a:p>
            <a:r>
              <a:rPr lang="fr-FR" sz="2000">
                <a:latin typeface="Calibri" pitchFamily="34" charset="0"/>
              </a:rPr>
              <a:t>Analysis</a:t>
            </a:r>
          </a:p>
          <a:p>
            <a:r>
              <a:rPr lang="fr-FR" sz="2000">
                <a:latin typeface="Calibri" pitchFamily="34" charset="0"/>
              </a:rPr>
              <a:t>Discussion</a:t>
            </a:r>
          </a:p>
        </p:txBody>
      </p:sp>
      <p:sp>
        <p:nvSpPr>
          <p:cNvPr id="11" name="Ellipse 10"/>
          <p:cNvSpPr/>
          <p:nvPr/>
        </p:nvSpPr>
        <p:spPr>
          <a:xfrm>
            <a:off x="6821488" y="4868863"/>
            <a:ext cx="1439862" cy="79216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6870701" y="5013325"/>
            <a:ext cx="13128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>
                <a:latin typeface="Calibri" pitchFamily="34" charset="0"/>
              </a:rPr>
              <a:t>Measurable</a:t>
            </a:r>
          </a:p>
          <a:p>
            <a:pPr algn="ctr"/>
            <a:r>
              <a:rPr lang="fr-FR" sz="1600">
                <a:latin typeface="Calibri" pitchFamily="34" charset="0"/>
              </a:rPr>
              <a:t>Observable</a:t>
            </a:r>
          </a:p>
        </p:txBody>
      </p:sp>
      <p:cxnSp>
        <p:nvCxnSpPr>
          <p:cNvPr id="18" name="Connecteur en angle 17"/>
          <p:cNvCxnSpPr/>
          <p:nvPr/>
        </p:nvCxnSpPr>
        <p:spPr>
          <a:xfrm rot="16200000" flipH="1">
            <a:off x="7496970" y="5709445"/>
            <a:ext cx="1006475" cy="944563"/>
          </a:xfrm>
          <a:prstGeom prst="bentConnector3">
            <a:avLst>
              <a:gd name="adj1" fmla="val 99684"/>
            </a:avLst>
          </a:prstGeom>
          <a:ln w="4127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>
            <a:spLocks noChangeArrowheads="1"/>
          </p:cNvSpPr>
          <p:nvPr/>
        </p:nvSpPr>
        <p:spPr bwMode="auto">
          <a:xfrm>
            <a:off x="8543926" y="6453188"/>
            <a:ext cx="1584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>
                <a:latin typeface="Calibri" pitchFamily="34" charset="0"/>
              </a:rPr>
              <a:t>EXAMS</a:t>
            </a:r>
          </a:p>
        </p:txBody>
      </p:sp>
      <p:sp>
        <p:nvSpPr>
          <p:cNvPr id="26" name="ZoneTexte 25"/>
          <p:cNvSpPr txBox="1">
            <a:spLocks noChangeArrowheads="1"/>
          </p:cNvSpPr>
          <p:nvPr/>
        </p:nvSpPr>
        <p:spPr bwMode="auto">
          <a:xfrm>
            <a:off x="1546226" y="2420938"/>
            <a:ext cx="1381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Language</a:t>
            </a:r>
          </a:p>
        </p:txBody>
      </p:sp>
      <p:sp>
        <p:nvSpPr>
          <p:cNvPr id="27" name="ZoneTexte 26"/>
          <p:cNvSpPr txBox="1">
            <a:spLocks noChangeArrowheads="1"/>
          </p:cNvSpPr>
          <p:nvPr/>
        </p:nvSpPr>
        <p:spPr bwMode="auto">
          <a:xfrm>
            <a:off x="1524001" y="4067176"/>
            <a:ext cx="147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Professional</a:t>
            </a:r>
          </a:p>
        </p:txBody>
      </p:sp>
      <p:cxnSp>
        <p:nvCxnSpPr>
          <p:cNvPr id="29" name="Connecteur droit avec flèche 28"/>
          <p:cNvCxnSpPr>
            <a:endCxn id="26" idx="2"/>
          </p:cNvCxnSpPr>
          <p:nvPr/>
        </p:nvCxnSpPr>
        <p:spPr>
          <a:xfrm flipH="1" flipV="1">
            <a:off x="2236788" y="2787651"/>
            <a:ext cx="690562" cy="42227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stCxn id="4" idx="1"/>
            <a:endCxn id="27" idx="0"/>
          </p:cNvCxnSpPr>
          <p:nvPr/>
        </p:nvCxnSpPr>
        <p:spPr>
          <a:xfrm flipH="1">
            <a:off x="2262188" y="3717925"/>
            <a:ext cx="652462" cy="34925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>
            <a:spLocks noChangeArrowheads="1"/>
          </p:cNvSpPr>
          <p:nvPr/>
        </p:nvSpPr>
        <p:spPr bwMode="auto">
          <a:xfrm>
            <a:off x="3036094" y="98526"/>
            <a:ext cx="1295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 smtClean="0">
                <a:latin typeface="Calibri" pitchFamily="34" charset="0"/>
              </a:rPr>
              <a:t>Vision stratégique/Mission</a:t>
            </a:r>
            <a:endParaRPr lang="fr-FR" dirty="0">
              <a:latin typeface="Calibri" pitchFamily="34" charset="0"/>
            </a:endParaRPr>
          </a:p>
        </p:txBody>
      </p:sp>
      <p:sp>
        <p:nvSpPr>
          <p:cNvPr id="37" name="ZoneTexte 36"/>
          <p:cNvSpPr txBox="1">
            <a:spLocks noChangeArrowheads="1"/>
          </p:cNvSpPr>
          <p:nvPr/>
        </p:nvSpPr>
        <p:spPr bwMode="auto">
          <a:xfrm>
            <a:off x="4224338" y="549275"/>
            <a:ext cx="2381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Principes pédagogiques</a:t>
            </a:r>
          </a:p>
        </p:txBody>
      </p:sp>
      <p:sp>
        <p:nvSpPr>
          <p:cNvPr id="38" name="ZoneTexte 37"/>
          <p:cNvSpPr txBox="1">
            <a:spLocks noChangeArrowheads="1"/>
          </p:cNvSpPr>
          <p:nvPr/>
        </p:nvSpPr>
        <p:spPr bwMode="auto">
          <a:xfrm>
            <a:off x="6672263" y="549275"/>
            <a:ext cx="3600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Compétences / Outils d’évaluation</a:t>
            </a:r>
          </a:p>
        </p:txBody>
      </p:sp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3000375" y="1700214"/>
            <a:ext cx="129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400" u="sng" dirty="0">
                <a:solidFill>
                  <a:schemeClr val="bg1"/>
                </a:solidFill>
                <a:latin typeface="Calibri" pitchFamily="34" charset="0"/>
              </a:rPr>
              <a:t>Learning Goals</a:t>
            </a:r>
            <a:endParaRPr lang="fr-FR" u="sng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" name="ZoneTexte 20"/>
          <p:cNvSpPr txBox="1">
            <a:spLocks noChangeArrowheads="1"/>
          </p:cNvSpPr>
          <p:nvPr/>
        </p:nvSpPr>
        <p:spPr bwMode="auto">
          <a:xfrm>
            <a:off x="3143250" y="2674938"/>
            <a:ext cx="10810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chemeClr val="bg1"/>
                </a:solidFill>
                <a:latin typeface="Calibri" pitchFamily="34" charset="0"/>
              </a:rPr>
              <a:t>Critical</a:t>
            </a:r>
            <a:r>
              <a:rPr lang="fr-FR">
                <a:latin typeface="Calibri" pitchFamily="34" charset="0"/>
              </a:rPr>
              <a:t> </a:t>
            </a:r>
            <a:r>
              <a:rPr lang="fr-FR">
                <a:solidFill>
                  <a:schemeClr val="bg1"/>
                </a:solidFill>
                <a:latin typeface="Calibri" pitchFamily="34" charset="0"/>
              </a:rPr>
              <a:t>thinking</a:t>
            </a:r>
          </a:p>
        </p:txBody>
      </p:sp>
      <p:sp>
        <p:nvSpPr>
          <p:cNvPr id="22" name="ZoneTexte 21"/>
          <p:cNvSpPr txBox="1">
            <a:spLocks noChangeArrowheads="1"/>
          </p:cNvSpPr>
          <p:nvPr/>
        </p:nvSpPr>
        <p:spPr bwMode="auto">
          <a:xfrm>
            <a:off x="3143251" y="3502026"/>
            <a:ext cx="1166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chemeClr val="bg1"/>
                </a:solidFill>
                <a:latin typeface="Calibri" pitchFamily="34" charset="0"/>
              </a:rPr>
              <a:t>Transfer</a:t>
            </a:r>
            <a:r>
              <a:rPr lang="fr-FR">
                <a:latin typeface="Calibri" pitchFamily="34" charset="0"/>
              </a:rPr>
              <a:t> </a:t>
            </a:r>
            <a:r>
              <a:rPr lang="fr-FR">
                <a:solidFill>
                  <a:schemeClr val="bg1"/>
                </a:solidFill>
                <a:latin typeface="Calibri" pitchFamily="34" charset="0"/>
              </a:rPr>
              <a:t>of</a:t>
            </a:r>
            <a:r>
              <a:rPr lang="fr-FR">
                <a:latin typeface="Calibri" pitchFamily="34" charset="0"/>
              </a:rPr>
              <a:t> </a:t>
            </a:r>
            <a:r>
              <a:rPr lang="fr-FR">
                <a:solidFill>
                  <a:schemeClr val="bg1"/>
                </a:solidFill>
                <a:latin typeface="Calibri" pitchFamily="34" charset="0"/>
              </a:rPr>
              <a:t>content</a:t>
            </a:r>
          </a:p>
        </p:txBody>
      </p:sp>
      <p:sp>
        <p:nvSpPr>
          <p:cNvPr id="23" name="ZoneTexte 22"/>
          <p:cNvSpPr txBox="1">
            <a:spLocks noChangeArrowheads="1"/>
          </p:cNvSpPr>
          <p:nvPr/>
        </p:nvSpPr>
        <p:spPr bwMode="auto">
          <a:xfrm>
            <a:off x="3143250" y="4581525"/>
            <a:ext cx="10810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chemeClr val="bg1"/>
                </a:solidFill>
                <a:latin typeface="Calibri" pitchFamily="34" charset="0"/>
              </a:rPr>
              <a:t>Creativity</a:t>
            </a:r>
          </a:p>
        </p:txBody>
      </p:sp>
      <p:sp>
        <p:nvSpPr>
          <p:cNvPr id="24" name="ZoneTexte 23"/>
          <p:cNvSpPr txBox="1">
            <a:spLocks noChangeArrowheads="1"/>
          </p:cNvSpPr>
          <p:nvPr/>
        </p:nvSpPr>
        <p:spPr bwMode="auto">
          <a:xfrm>
            <a:off x="4440238" y="1844676"/>
            <a:ext cx="19796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400" u="sng" dirty="0">
                <a:latin typeface="Calibri" pitchFamily="34" charset="0"/>
              </a:rPr>
              <a:t>Learning Objectives</a:t>
            </a:r>
            <a:endParaRPr lang="fr-FR" u="sng" dirty="0">
              <a:latin typeface="Calibri" pitchFamily="34" charset="0"/>
            </a:endParaRPr>
          </a:p>
        </p:txBody>
      </p:sp>
      <p:sp>
        <p:nvSpPr>
          <p:cNvPr id="28" name="ZoneTexte 27"/>
          <p:cNvSpPr txBox="1">
            <a:spLocks noChangeArrowheads="1"/>
          </p:cNvSpPr>
          <p:nvPr/>
        </p:nvSpPr>
        <p:spPr bwMode="auto">
          <a:xfrm>
            <a:off x="4583113" y="2781300"/>
            <a:ext cx="1873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Instruction</a:t>
            </a:r>
          </a:p>
        </p:txBody>
      </p:sp>
      <p:sp>
        <p:nvSpPr>
          <p:cNvPr id="31" name="ZoneTexte 30"/>
          <p:cNvSpPr txBox="1">
            <a:spLocks noChangeArrowheads="1"/>
          </p:cNvSpPr>
          <p:nvPr/>
        </p:nvSpPr>
        <p:spPr bwMode="auto">
          <a:xfrm>
            <a:off x="4583114" y="3500438"/>
            <a:ext cx="15128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Analysis / </a:t>
            </a:r>
          </a:p>
          <a:p>
            <a:r>
              <a:rPr lang="fr-FR">
                <a:latin typeface="Calibri" pitchFamily="34" charset="0"/>
              </a:rPr>
              <a:t>Case Study</a:t>
            </a:r>
          </a:p>
        </p:txBody>
      </p:sp>
      <p:sp>
        <p:nvSpPr>
          <p:cNvPr id="32" name="ZoneTexte 31"/>
          <p:cNvSpPr txBox="1">
            <a:spLocks noChangeArrowheads="1"/>
          </p:cNvSpPr>
          <p:nvPr/>
        </p:nvSpPr>
        <p:spPr bwMode="auto">
          <a:xfrm>
            <a:off x="4583114" y="4581525"/>
            <a:ext cx="1908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358360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  <p:bldP spid="11" grpId="0" animBg="1"/>
      <p:bldP spid="12" grpId="0"/>
      <p:bldP spid="25" grpId="0"/>
      <p:bldP spid="26" grpId="0"/>
      <p:bldP spid="27" grpId="0"/>
      <p:bldP spid="36" grpId="0"/>
      <p:bldP spid="37" grpId="0"/>
      <p:bldP spid="38" grpId="0"/>
      <p:bldP spid="2" grpId="0"/>
      <p:bldP spid="21" grpId="0"/>
      <p:bldP spid="22" grpId="0"/>
      <p:bldP spid="23" grpId="0"/>
      <p:bldP spid="24" grpId="0"/>
      <p:bldP spid="28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62" name="Group 5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889344"/>
              </p:ext>
            </p:extLst>
          </p:nvPr>
        </p:nvGraphicFramePr>
        <p:xfrm>
          <a:off x="2927351" y="549276"/>
          <a:ext cx="7294563" cy="5326063"/>
        </p:xfrm>
        <a:graphic>
          <a:graphicData uri="http://schemas.openxmlformats.org/drawingml/2006/table">
            <a:tbl>
              <a:tblPr/>
              <a:tblGrid>
                <a:gridCol w="243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2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79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Professional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Language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Learning Goals – </a:t>
                      </a:r>
                      <a:r>
                        <a:rPr kumimoji="0" lang="fr-F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From</a:t>
                      </a: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Strategic to </a:t>
                      </a:r>
                      <a:r>
                        <a:rPr kumimoji="0" lang="fr-F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Operational</a:t>
                      </a: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9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Learning Objectives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9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Learning Outcomes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9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Exams/Tests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1631951" y="1989138"/>
            <a:ext cx="1368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0000"/>
                </a:solidFill>
                <a:latin typeface="Calibri" pitchFamily="34" charset="0"/>
              </a:rPr>
              <a:t>Head of Department</a:t>
            </a: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1631951" y="3068638"/>
            <a:ext cx="1439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0000"/>
                </a:solidFill>
                <a:latin typeface="Calibri" pitchFamily="34" charset="0"/>
              </a:rPr>
              <a:t>Teachers</a:t>
            </a: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1668463" y="4076701"/>
            <a:ext cx="1403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0000"/>
                </a:solidFill>
                <a:latin typeface="Calibri" pitchFamily="34" charset="0"/>
              </a:rPr>
              <a:t>Students</a:t>
            </a:r>
          </a:p>
        </p:txBody>
      </p:sp>
      <p:sp>
        <p:nvSpPr>
          <p:cNvPr id="13" name="Ellipse 12"/>
          <p:cNvSpPr/>
          <p:nvPr/>
        </p:nvSpPr>
        <p:spPr>
          <a:xfrm>
            <a:off x="5951538" y="6092826"/>
            <a:ext cx="3744912" cy="620713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6527800" y="6146800"/>
            <a:ext cx="2592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b="1">
                <a:latin typeface="Calibri" pitchFamily="34" charset="0"/>
              </a:rPr>
              <a:t>Boundary difficult to pass</a:t>
            </a:r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5375276" y="44451"/>
            <a:ext cx="24495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 dirty="0">
                <a:latin typeface="Calibri" pitchFamily="34" charset="0"/>
              </a:rPr>
              <a:t>The </a:t>
            </a:r>
            <a:r>
              <a:rPr lang="fr-FR" sz="1600" dirty="0" err="1" smtClean="0">
                <a:latin typeface="Calibri" pitchFamily="34" charset="0"/>
              </a:rPr>
              <a:t>Military</a:t>
            </a:r>
            <a:r>
              <a:rPr lang="fr-FR" sz="1600" dirty="0" smtClean="0">
                <a:latin typeface="Calibri" pitchFamily="34" charset="0"/>
              </a:rPr>
              <a:t> </a:t>
            </a:r>
          </a:p>
          <a:p>
            <a:pPr algn="ctr"/>
            <a:r>
              <a:rPr lang="fr-FR" sz="1600" dirty="0" err="1" smtClean="0">
                <a:latin typeface="Calibri" pitchFamily="34" charset="0"/>
              </a:rPr>
              <a:t>Decision-Makers</a:t>
            </a:r>
            <a:endParaRPr lang="fr-FR" sz="1600" dirty="0">
              <a:latin typeface="Calibri" pitchFamily="34" charset="0"/>
            </a:endParaRPr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7824788" y="44450"/>
            <a:ext cx="2374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>
                <a:latin typeface="Calibri" pitchFamily="34" charset="0"/>
              </a:rPr>
              <a:t>Teachers</a:t>
            </a:r>
          </a:p>
        </p:txBody>
      </p:sp>
      <p:sp>
        <p:nvSpPr>
          <p:cNvPr id="24" name="Flèche courbée vers le haut 23"/>
          <p:cNvSpPr/>
          <p:nvPr/>
        </p:nvSpPr>
        <p:spPr>
          <a:xfrm>
            <a:off x="7248525" y="1125539"/>
            <a:ext cx="1150938" cy="35877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27" name="Flèche courbée vers le haut 26"/>
          <p:cNvSpPr/>
          <p:nvPr/>
        </p:nvSpPr>
        <p:spPr>
          <a:xfrm rot="10800000">
            <a:off x="7175501" y="692151"/>
            <a:ext cx="1152525" cy="3603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7824788" y="549275"/>
            <a:ext cx="0" cy="5543550"/>
          </a:xfrm>
          <a:prstGeom prst="straightConnector1">
            <a:avLst/>
          </a:prstGeom>
          <a:ln w="857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286626" y="1484313"/>
            <a:ext cx="1152525" cy="144462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1" name="ZoneTexte 30"/>
          <p:cNvSpPr txBox="1">
            <a:spLocks noChangeArrowheads="1"/>
          </p:cNvSpPr>
          <p:nvPr/>
        </p:nvSpPr>
        <p:spPr bwMode="auto">
          <a:xfrm>
            <a:off x="7319964" y="1412876"/>
            <a:ext cx="11191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>
                <a:latin typeface="Calibri" pitchFamily="34" charset="0"/>
              </a:rPr>
              <a:t>Express Needs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248525" y="549276"/>
            <a:ext cx="1150938" cy="14287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9" name="ZoneTexte 28"/>
          <p:cNvSpPr txBox="1">
            <a:spLocks noChangeArrowheads="1"/>
          </p:cNvSpPr>
          <p:nvPr/>
        </p:nvSpPr>
        <p:spPr bwMode="auto">
          <a:xfrm>
            <a:off x="7319964" y="466726"/>
            <a:ext cx="1152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>
                <a:latin typeface="Calibri" pitchFamily="34" charset="0"/>
              </a:rPr>
              <a:t>Serving</a:t>
            </a:r>
          </a:p>
        </p:txBody>
      </p:sp>
      <p:sp>
        <p:nvSpPr>
          <p:cNvPr id="38" name="Flèche droite 37"/>
          <p:cNvSpPr/>
          <p:nvPr/>
        </p:nvSpPr>
        <p:spPr>
          <a:xfrm rot="10800000">
            <a:off x="7464426" y="2349501"/>
            <a:ext cx="576263" cy="1428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9" name="Flèche droite 38"/>
          <p:cNvSpPr/>
          <p:nvPr/>
        </p:nvSpPr>
        <p:spPr>
          <a:xfrm>
            <a:off x="7535863" y="1916113"/>
            <a:ext cx="576262" cy="14446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0" name="Flèche droite 39"/>
          <p:cNvSpPr/>
          <p:nvPr/>
        </p:nvSpPr>
        <p:spPr>
          <a:xfrm rot="5400000">
            <a:off x="8692357" y="2672557"/>
            <a:ext cx="358775" cy="14446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42" name="Connecteur droit 41"/>
          <p:cNvCxnSpPr/>
          <p:nvPr/>
        </p:nvCxnSpPr>
        <p:spPr>
          <a:xfrm>
            <a:off x="6527800" y="4868864"/>
            <a:ext cx="0" cy="10810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8975725" y="4868864"/>
            <a:ext cx="0" cy="10810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lèche droite 44"/>
          <p:cNvSpPr/>
          <p:nvPr/>
        </p:nvSpPr>
        <p:spPr>
          <a:xfrm rot="10800000">
            <a:off x="7658101" y="3213101"/>
            <a:ext cx="379413" cy="1444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5303838" y="1657351"/>
            <a:ext cx="25209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b="1">
                <a:latin typeface="Calibri" pitchFamily="34" charset="0"/>
              </a:rPr>
              <a:t>Identified by the military</a:t>
            </a:r>
          </a:p>
          <a:p>
            <a:pPr algn="ctr"/>
            <a:r>
              <a:rPr lang="fr-FR" sz="1200" b="1">
                <a:latin typeface="Calibri" pitchFamily="34" charset="0"/>
              </a:rPr>
              <a:t>Must NOT be solely linguistic</a:t>
            </a:r>
          </a:p>
          <a:p>
            <a:pPr algn="ctr"/>
            <a:r>
              <a:rPr lang="fr-FR" sz="1200" b="1">
                <a:latin typeface="Calibri" pitchFamily="34" charset="0"/>
              </a:rPr>
              <a:t>(they don’t want language experts)</a:t>
            </a:r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5375275" y="2205038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b="1">
                <a:solidFill>
                  <a:srgbClr val="FF0000"/>
                </a:solidFill>
                <a:latin typeface="Calibri" pitchFamily="34" charset="0"/>
              </a:rPr>
              <a:t>Need to convince commanding staff and students</a:t>
            </a: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7967663" y="1628776"/>
            <a:ext cx="230346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b="1">
                <a:latin typeface="Calibri" pitchFamily="34" charset="0"/>
              </a:rPr>
              <a:t>Teaching staff’s mission:</a:t>
            </a:r>
          </a:p>
          <a:p>
            <a:pPr algn="ctr"/>
            <a:r>
              <a:rPr lang="fr-FR" sz="1200" b="1">
                <a:latin typeface="Calibri" pitchFamily="34" charset="0"/>
              </a:rPr>
              <a:t>Needs analysis to design relevant language course with consistent activities</a:t>
            </a:r>
            <a:r>
              <a:rPr lang="fr-FR" sz="1400">
                <a:latin typeface="Calibri" pitchFamily="34" charset="0"/>
              </a:rPr>
              <a:t>   </a:t>
            </a:r>
          </a:p>
          <a:p>
            <a:endParaRPr lang="fr-FR">
              <a:latin typeface="Calibri" pitchFamily="34" charset="0"/>
            </a:endParaRP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5303838" y="2732089"/>
            <a:ext cx="24257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b="1" dirty="0" err="1">
                <a:solidFill>
                  <a:srgbClr val="FF0000"/>
                </a:solidFill>
                <a:latin typeface="Calibri" pitchFamily="34" charset="0"/>
              </a:rPr>
              <a:t>Constantly</a:t>
            </a:r>
            <a:r>
              <a:rPr lang="fr-FR" sz="12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fr-FR" sz="1200" b="1" dirty="0" err="1">
                <a:solidFill>
                  <a:srgbClr val="FF0000"/>
                </a:solidFill>
                <a:latin typeface="Calibri" pitchFamily="34" charset="0"/>
              </a:rPr>
              <a:t>need</a:t>
            </a:r>
            <a:r>
              <a:rPr lang="fr-FR" sz="1200" b="1" dirty="0">
                <a:solidFill>
                  <a:srgbClr val="FF0000"/>
                </a:solidFill>
                <a:latin typeface="Calibri" pitchFamily="34" charset="0"/>
              </a:rPr>
              <a:t> to </a:t>
            </a:r>
            <a:r>
              <a:rPr lang="fr-FR" sz="1200" b="1" dirty="0" err="1">
                <a:solidFill>
                  <a:srgbClr val="FF0000"/>
                </a:solidFill>
                <a:latin typeface="Calibri" pitchFamily="34" charset="0"/>
              </a:rPr>
              <a:t>convince</a:t>
            </a:r>
            <a:r>
              <a:rPr lang="fr-FR" sz="12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fr-FR" sz="1200" b="1" dirty="0" err="1">
                <a:solidFill>
                  <a:srgbClr val="FF0000"/>
                </a:solidFill>
                <a:latin typeface="Calibri" pitchFamily="34" charset="0"/>
              </a:rPr>
              <a:t>that</a:t>
            </a:r>
            <a:r>
              <a:rPr lang="fr-FR" sz="1200" b="1" dirty="0">
                <a:solidFill>
                  <a:srgbClr val="FF0000"/>
                </a:solidFill>
                <a:latin typeface="Calibri" pitchFamily="34" charset="0"/>
              </a:rPr>
              <a:t> the </a:t>
            </a:r>
            <a:r>
              <a:rPr lang="fr-FR" sz="1200" b="1" dirty="0" err="1">
                <a:solidFill>
                  <a:srgbClr val="FF0000"/>
                </a:solidFill>
                <a:latin typeface="Calibri" pitchFamily="34" charset="0"/>
              </a:rPr>
              <a:t>learning</a:t>
            </a:r>
            <a:r>
              <a:rPr lang="fr-FR" sz="1200" b="1" dirty="0">
                <a:solidFill>
                  <a:srgbClr val="FF0000"/>
                </a:solidFill>
                <a:latin typeface="Calibri" pitchFamily="34" charset="0"/>
              </a:rPr>
              <a:t> objectives are the </a:t>
            </a:r>
            <a:r>
              <a:rPr lang="fr-FR" sz="1200" b="1" dirty="0" err="1">
                <a:solidFill>
                  <a:srgbClr val="FF0000"/>
                </a:solidFill>
                <a:latin typeface="Calibri" pitchFamily="34" charset="0"/>
              </a:rPr>
              <a:t>most</a:t>
            </a:r>
            <a:r>
              <a:rPr lang="fr-FR" sz="1200" b="1" dirty="0">
                <a:solidFill>
                  <a:srgbClr val="FF0000"/>
                </a:solidFill>
                <a:latin typeface="Calibri" pitchFamily="34" charset="0"/>
              </a:rPr>
              <a:t> relevant to </a:t>
            </a:r>
            <a:r>
              <a:rPr lang="fr-FR" sz="1200" b="1" dirty="0" err="1">
                <a:solidFill>
                  <a:srgbClr val="FF0000"/>
                </a:solidFill>
                <a:latin typeface="Calibri" pitchFamily="34" charset="0"/>
              </a:rPr>
              <a:t>achieve</a:t>
            </a:r>
            <a:r>
              <a:rPr lang="fr-FR" sz="1200" b="1" dirty="0">
                <a:solidFill>
                  <a:srgbClr val="FF0000"/>
                </a:solidFill>
                <a:latin typeface="Calibri" pitchFamily="34" charset="0"/>
              </a:rPr>
              <a:t> the </a:t>
            </a:r>
            <a:r>
              <a:rPr lang="fr-FR" sz="1200" b="1" dirty="0" err="1">
                <a:solidFill>
                  <a:srgbClr val="FF0000"/>
                </a:solidFill>
                <a:latin typeface="Calibri" pitchFamily="34" charset="0"/>
              </a:rPr>
              <a:t>learning</a:t>
            </a:r>
            <a:r>
              <a:rPr lang="fr-FR" sz="1200" b="1" dirty="0">
                <a:solidFill>
                  <a:srgbClr val="FF0000"/>
                </a:solidFill>
                <a:latin typeface="Calibri" pitchFamily="34" charset="0"/>
              </a:rPr>
              <a:t> goals</a:t>
            </a:r>
          </a:p>
          <a:p>
            <a:pPr algn="ctr"/>
            <a:endParaRPr lang="fr-FR" sz="1200" dirty="0">
              <a:latin typeface="Calibri" pitchFamily="34" charset="0"/>
            </a:endParaRP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8097838" y="3100388"/>
            <a:ext cx="18859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>
                <a:latin typeface="Calibri" pitchFamily="34" charset="0"/>
              </a:rPr>
              <a:t>Guidelines for the teachers</a:t>
            </a:r>
          </a:p>
        </p:txBody>
      </p:sp>
    </p:spTree>
    <p:extLst>
      <p:ext uri="{BB962C8B-B14F-4D97-AF65-F5344CB8AC3E}">
        <p14:creationId xmlns:p14="http://schemas.microsoft.com/office/powerpoint/2010/main" val="407529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3" grpId="0" animBg="1"/>
      <p:bldP spid="14" grpId="0"/>
      <p:bldP spid="15" grpId="0"/>
      <p:bldP spid="16" grpId="0"/>
      <p:bldP spid="24" grpId="0" animBg="1"/>
      <p:bldP spid="27" grpId="0" animBg="1"/>
      <p:bldP spid="30" grpId="0" animBg="1"/>
      <p:bldP spid="31" grpId="0"/>
      <p:bldP spid="28" grpId="0" animBg="1"/>
      <p:bldP spid="29" grpId="0"/>
      <p:bldP spid="38" grpId="0" animBg="1"/>
      <p:bldP spid="39" grpId="0" animBg="1"/>
      <p:bldP spid="40" grpId="0" animBg="1"/>
      <p:bldP spid="45" grpId="0" animBg="1"/>
      <p:bldP spid="2" grpId="0"/>
      <p:bldP spid="3" grpId="0"/>
      <p:bldP spid="9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75" name="Group 99"/>
          <p:cNvGraphicFramePr>
            <a:graphicFrameLocks noGrp="1"/>
          </p:cNvGraphicFramePr>
          <p:nvPr/>
        </p:nvGraphicFramePr>
        <p:xfrm>
          <a:off x="2279650" y="981076"/>
          <a:ext cx="7848600" cy="5320667"/>
        </p:xfrm>
        <a:graphic>
          <a:graphicData uri="http://schemas.openxmlformats.org/drawingml/2006/table">
            <a:tbl>
              <a:tblPr/>
              <a:tblGrid>
                <a:gridCol w="180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1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46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92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OBJECTIVE CRITERIA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6D1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6D1F6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5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HAS </a:t>
                      </a:r>
                      <a:r>
                        <a:rPr kumimoji="0" lang="en-US" sz="1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NEVER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SERVED IN AN ENGLISH-SPEAKING ENVIRONMENT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6D1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HAS SERVED IN AN ENGLISH-SPEAKING ENVIRONMENT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6D1F6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8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F9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If the course is well designed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F9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 LOVE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ENGLISH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6D1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6D1F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SUBJECTIVE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CRITERIA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8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---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F9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Has experienced the need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F9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 HATE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ENGLISH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6D1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6D1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676" name="Text Box 100"/>
          <p:cNvSpPr txBox="1">
            <a:spLocks noChangeArrowheads="1"/>
          </p:cNvSpPr>
          <p:nvPr/>
        </p:nvSpPr>
        <p:spPr bwMode="auto">
          <a:xfrm>
            <a:off x="2208214" y="260350"/>
            <a:ext cx="7991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STUDENTS’ PERCEPTION OF AN ENGLISH COURSE</a:t>
            </a:r>
          </a:p>
        </p:txBody>
      </p:sp>
    </p:spTree>
    <p:extLst>
      <p:ext uri="{BB962C8B-B14F-4D97-AF65-F5344CB8AC3E}">
        <p14:creationId xmlns:p14="http://schemas.microsoft.com/office/powerpoint/2010/main" val="171583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47" name="Group 67"/>
          <p:cNvGraphicFramePr>
            <a:graphicFrameLocks noGrp="1"/>
          </p:cNvGraphicFramePr>
          <p:nvPr>
            <p:ph idx="1"/>
            <p:extLst/>
          </p:nvPr>
        </p:nvGraphicFramePr>
        <p:xfrm>
          <a:off x="2927351" y="549275"/>
          <a:ext cx="7294563" cy="5397500"/>
        </p:xfrm>
        <a:graphic>
          <a:graphicData uri="http://schemas.openxmlformats.org/drawingml/2006/table">
            <a:tbl>
              <a:tblPr/>
              <a:tblGrid>
                <a:gridCol w="243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2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79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Professional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Language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9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Learning Goals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Identified by the military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Must NOT be solely linguistic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(they don’t want language experts)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Need to convince commanding staff and students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    Teaching staff’s mission: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Needs analysis to design relevant language course with consistent activities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9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Learning Objectives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Constantly</a:t>
                      </a: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fr-F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need</a:t>
                      </a: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to </a:t>
                      </a:r>
                      <a:r>
                        <a:rPr kumimoji="0" lang="fr-F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convince</a:t>
                      </a: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fr-F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that</a:t>
                      </a: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the </a:t>
                      </a:r>
                      <a:r>
                        <a:rPr kumimoji="0" lang="fr-F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learning</a:t>
                      </a: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fr-F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obejctives</a:t>
                      </a: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are the </a:t>
                      </a:r>
                      <a:r>
                        <a:rPr kumimoji="0" lang="fr-F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most</a:t>
                      </a: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relevant to </a:t>
                      </a:r>
                      <a:r>
                        <a:rPr kumimoji="0" lang="fr-F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achieve</a:t>
                      </a: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fr-F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learning</a:t>
                      </a: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goals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guidelines for the teachers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9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Learning Outcomes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9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Exams/Tests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   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507" name="ZoneTexte 4"/>
          <p:cNvSpPr txBox="1">
            <a:spLocks noChangeArrowheads="1"/>
          </p:cNvSpPr>
          <p:nvPr/>
        </p:nvSpPr>
        <p:spPr bwMode="auto">
          <a:xfrm>
            <a:off x="1524000" y="1989138"/>
            <a:ext cx="140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0000"/>
                </a:solidFill>
                <a:latin typeface="Calibri" pitchFamily="34" charset="0"/>
              </a:rPr>
              <a:t>Head of Department</a:t>
            </a:r>
          </a:p>
        </p:txBody>
      </p:sp>
      <p:sp>
        <p:nvSpPr>
          <p:cNvPr id="20508" name="ZoneTexte 5"/>
          <p:cNvSpPr txBox="1">
            <a:spLocks noChangeArrowheads="1"/>
          </p:cNvSpPr>
          <p:nvPr/>
        </p:nvSpPr>
        <p:spPr bwMode="auto">
          <a:xfrm>
            <a:off x="1631951" y="3068638"/>
            <a:ext cx="1439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0000"/>
                </a:solidFill>
                <a:latin typeface="Calibri" pitchFamily="34" charset="0"/>
              </a:rPr>
              <a:t>Teachers</a:t>
            </a:r>
          </a:p>
        </p:txBody>
      </p:sp>
      <p:sp>
        <p:nvSpPr>
          <p:cNvPr id="20509" name="ZoneTexte 6"/>
          <p:cNvSpPr txBox="1">
            <a:spLocks noChangeArrowheads="1"/>
          </p:cNvSpPr>
          <p:nvPr/>
        </p:nvSpPr>
        <p:spPr bwMode="auto">
          <a:xfrm>
            <a:off x="1668463" y="4076701"/>
            <a:ext cx="1403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0000"/>
                </a:solidFill>
                <a:latin typeface="Calibri" pitchFamily="34" charset="0"/>
              </a:rPr>
              <a:t>Students</a:t>
            </a:r>
          </a:p>
        </p:txBody>
      </p:sp>
      <p:sp>
        <p:nvSpPr>
          <p:cNvPr id="13" name="Ellipse 12"/>
          <p:cNvSpPr/>
          <p:nvPr/>
        </p:nvSpPr>
        <p:spPr>
          <a:xfrm>
            <a:off x="5951538" y="6092826"/>
            <a:ext cx="3744912" cy="620713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511" name="ZoneTexte 13"/>
          <p:cNvSpPr txBox="1">
            <a:spLocks noChangeArrowheads="1"/>
          </p:cNvSpPr>
          <p:nvPr/>
        </p:nvSpPr>
        <p:spPr bwMode="auto">
          <a:xfrm>
            <a:off x="6527800" y="6146800"/>
            <a:ext cx="2592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b="1">
                <a:latin typeface="Calibri" pitchFamily="34" charset="0"/>
              </a:rPr>
              <a:t>Boundary difficult to pass</a:t>
            </a:r>
          </a:p>
        </p:txBody>
      </p:sp>
      <p:sp>
        <p:nvSpPr>
          <p:cNvPr id="20512" name="ZoneTexte 14"/>
          <p:cNvSpPr txBox="1">
            <a:spLocks noChangeArrowheads="1"/>
          </p:cNvSpPr>
          <p:nvPr/>
        </p:nvSpPr>
        <p:spPr bwMode="auto">
          <a:xfrm>
            <a:off x="5375276" y="44451"/>
            <a:ext cx="24495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b="1" dirty="0">
                <a:latin typeface="Calibri" pitchFamily="34" charset="0"/>
              </a:rPr>
              <a:t>The </a:t>
            </a:r>
            <a:r>
              <a:rPr lang="fr-FR" sz="1400" b="1" dirty="0" err="1" smtClean="0">
                <a:latin typeface="Calibri" pitchFamily="34" charset="0"/>
              </a:rPr>
              <a:t>Military</a:t>
            </a:r>
            <a:r>
              <a:rPr lang="fr-FR" sz="1400" b="1" dirty="0" smtClean="0">
                <a:latin typeface="Calibri" pitchFamily="34" charset="0"/>
              </a:rPr>
              <a:t> </a:t>
            </a:r>
            <a:r>
              <a:rPr lang="fr-FR" sz="1400" b="1" dirty="0" err="1" smtClean="0">
                <a:latin typeface="Calibri" pitchFamily="34" charset="0"/>
              </a:rPr>
              <a:t>Decision-Makers</a:t>
            </a:r>
            <a:endParaRPr lang="fr-FR" sz="1400" b="1" dirty="0">
              <a:latin typeface="Calibri" pitchFamily="34" charset="0"/>
            </a:endParaRPr>
          </a:p>
        </p:txBody>
      </p:sp>
      <p:sp>
        <p:nvSpPr>
          <p:cNvPr id="20513" name="ZoneTexte 15"/>
          <p:cNvSpPr txBox="1">
            <a:spLocks noChangeArrowheads="1"/>
          </p:cNvSpPr>
          <p:nvPr/>
        </p:nvSpPr>
        <p:spPr bwMode="auto">
          <a:xfrm>
            <a:off x="7824788" y="44451"/>
            <a:ext cx="2374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>
                <a:latin typeface="Calibri" pitchFamily="34" charset="0"/>
              </a:rPr>
              <a:t>Teachers</a:t>
            </a:r>
          </a:p>
        </p:txBody>
      </p:sp>
      <p:sp>
        <p:nvSpPr>
          <p:cNvPr id="24" name="Flèche courbée vers le haut 23"/>
          <p:cNvSpPr/>
          <p:nvPr/>
        </p:nvSpPr>
        <p:spPr>
          <a:xfrm>
            <a:off x="7248525" y="1125539"/>
            <a:ext cx="1150938" cy="35877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27" name="Flèche courbée vers le haut 26"/>
          <p:cNvSpPr/>
          <p:nvPr/>
        </p:nvSpPr>
        <p:spPr>
          <a:xfrm rot="10800000">
            <a:off x="7175501" y="692151"/>
            <a:ext cx="1152525" cy="3603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375276" y="414339"/>
            <a:ext cx="4968875" cy="1349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10199688" y="549275"/>
            <a:ext cx="144462" cy="55435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5375276" y="5949951"/>
            <a:ext cx="4824413" cy="142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7824788" y="549275"/>
            <a:ext cx="0" cy="5543550"/>
          </a:xfrm>
          <a:prstGeom prst="straightConnector1">
            <a:avLst/>
          </a:prstGeom>
          <a:ln w="508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lèche gauche 35"/>
          <p:cNvSpPr/>
          <p:nvPr/>
        </p:nvSpPr>
        <p:spPr>
          <a:xfrm>
            <a:off x="4943475" y="5876926"/>
            <a:ext cx="431800" cy="288925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7" name="Organigramme : Connecteur 36"/>
          <p:cNvSpPr/>
          <p:nvPr/>
        </p:nvSpPr>
        <p:spPr>
          <a:xfrm>
            <a:off x="5303838" y="400051"/>
            <a:ext cx="144462" cy="149225"/>
          </a:xfrm>
          <a:prstGeom prst="flowChartConnecto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7286626" y="1484313"/>
            <a:ext cx="1152525" cy="144462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523" name="ZoneTexte 30"/>
          <p:cNvSpPr txBox="1">
            <a:spLocks noChangeArrowheads="1"/>
          </p:cNvSpPr>
          <p:nvPr/>
        </p:nvSpPr>
        <p:spPr bwMode="auto">
          <a:xfrm>
            <a:off x="7319964" y="1412876"/>
            <a:ext cx="11191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>
                <a:latin typeface="Calibri" pitchFamily="34" charset="0"/>
              </a:rPr>
              <a:t>Express Needs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248525" y="549276"/>
            <a:ext cx="1150938" cy="14287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525" name="ZoneTexte 28"/>
          <p:cNvSpPr txBox="1">
            <a:spLocks noChangeArrowheads="1"/>
          </p:cNvSpPr>
          <p:nvPr/>
        </p:nvSpPr>
        <p:spPr bwMode="auto">
          <a:xfrm>
            <a:off x="7319964" y="466726"/>
            <a:ext cx="1152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>
                <a:latin typeface="Calibri" pitchFamily="34" charset="0"/>
              </a:rPr>
              <a:t>Serving</a:t>
            </a:r>
          </a:p>
        </p:txBody>
      </p:sp>
      <p:sp>
        <p:nvSpPr>
          <p:cNvPr id="38" name="Flèche droite 37"/>
          <p:cNvSpPr/>
          <p:nvPr/>
        </p:nvSpPr>
        <p:spPr>
          <a:xfrm>
            <a:off x="7464426" y="2349501"/>
            <a:ext cx="576263" cy="1428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9" name="Flèche droite 38"/>
          <p:cNvSpPr/>
          <p:nvPr/>
        </p:nvSpPr>
        <p:spPr>
          <a:xfrm rot="10800000">
            <a:off x="7464426" y="1916113"/>
            <a:ext cx="576263" cy="14446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0" name="Flèche droite 39"/>
          <p:cNvSpPr/>
          <p:nvPr/>
        </p:nvSpPr>
        <p:spPr>
          <a:xfrm rot="5400000">
            <a:off x="8692357" y="2672557"/>
            <a:ext cx="358775" cy="14446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42" name="Connecteur droit 41"/>
          <p:cNvCxnSpPr/>
          <p:nvPr/>
        </p:nvCxnSpPr>
        <p:spPr>
          <a:xfrm>
            <a:off x="6527800" y="4868864"/>
            <a:ext cx="0" cy="10810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8975725" y="4868864"/>
            <a:ext cx="0" cy="10810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lèche droite 44"/>
          <p:cNvSpPr/>
          <p:nvPr/>
        </p:nvSpPr>
        <p:spPr>
          <a:xfrm rot="10800000">
            <a:off x="7658101" y="3213101"/>
            <a:ext cx="379413" cy="1444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5375275" y="4006851"/>
            <a:ext cx="2376488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 b="1">
                <a:latin typeface="Calibri" pitchFamily="34" charset="0"/>
              </a:rPr>
              <a:t>Professional skills acquired</a:t>
            </a:r>
          </a:p>
          <a:p>
            <a:endParaRPr lang="fr-FR" b="1">
              <a:latin typeface="Calibri" pitchFamily="34" charset="0"/>
            </a:endParaRPr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8040689" y="3933825"/>
            <a:ext cx="201612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b="1">
                <a:latin typeface="Calibri" pitchFamily="34" charset="0"/>
              </a:rPr>
              <a:t>Command of language in a specific professional environment</a:t>
            </a: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5735638" y="5084764"/>
            <a:ext cx="57626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200">
                <a:latin typeface="Calibri" pitchFamily="34" charset="0"/>
              </a:rPr>
              <a:t>?</a:t>
            </a: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6672264" y="5157789"/>
            <a:ext cx="9858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>
                <a:latin typeface="Calibri" pitchFamily="34" charset="0"/>
              </a:rPr>
              <a:t>PLS 4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7847013" y="5138739"/>
            <a:ext cx="112871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>
                <a:latin typeface="Calibri" pitchFamily="34" charset="0"/>
              </a:rPr>
              <a:t>PLS 3</a:t>
            </a: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8975726" y="5138739"/>
            <a:ext cx="12239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>
                <a:latin typeface="Calibri" pitchFamily="34" charset="0"/>
              </a:rPr>
              <a:t>TOEIC</a:t>
            </a:r>
          </a:p>
        </p:txBody>
      </p:sp>
    </p:spTree>
    <p:extLst>
      <p:ext uri="{BB962C8B-B14F-4D97-AF65-F5344CB8AC3E}">
        <p14:creationId xmlns:p14="http://schemas.microsoft.com/office/powerpoint/2010/main" val="358290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5" grpId="0" animBg="1"/>
      <p:bldP spid="36" grpId="0" animBg="1"/>
      <p:bldP spid="37" grpId="0" animBg="1"/>
      <p:bldP spid="2" grpId="0"/>
      <p:bldP spid="8" grpId="0"/>
      <p:bldP spid="9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904931" y="535345"/>
            <a:ext cx="6382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Marianne" panose="02000000000000000000" pitchFamily="50" charset="0"/>
              </a:rPr>
              <a:t>External decision-makers</a:t>
            </a:r>
            <a:endParaRPr lang="en-GB" sz="3200" dirty="0">
              <a:latin typeface="Marianne" panose="02000000000000000000" pitchFamily="50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3105053" y="1400175"/>
            <a:ext cx="5981894" cy="8001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Marianne" panose="02000000000000000000" pitchFamily="50" charset="0"/>
              </a:rPr>
              <a:t>Learning goals and outcomes</a:t>
            </a:r>
            <a:endParaRPr lang="en-GB" sz="2400" dirty="0">
              <a:latin typeface="Marianne" panose="02000000000000000000" pitchFamily="50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66531" y="4857750"/>
            <a:ext cx="3960000" cy="8001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Marianne" panose="02000000000000000000" pitchFamily="50" charset="0"/>
              </a:rPr>
              <a:t>Teacher / Learning facilitator</a:t>
            </a:r>
            <a:endParaRPr lang="en-GB" sz="2400" dirty="0">
              <a:latin typeface="Marianne" panose="02000000000000000000" pitchFamily="50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7829550" y="4857750"/>
            <a:ext cx="3960000" cy="8001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Marianne" panose="02000000000000000000" pitchFamily="50" charset="0"/>
              </a:rPr>
              <a:t>Learners</a:t>
            </a:r>
            <a:endParaRPr lang="en-GB" sz="2400" dirty="0">
              <a:latin typeface="Marianne" panose="02000000000000000000" pitchFamily="50" charset="0"/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4610100" y="5257800"/>
            <a:ext cx="3067050" cy="0"/>
          </a:xfrm>
          <a:prstGeom prst="straightConnector1">
            <a:avLst/>
          </a:prstGeom>
          <a:ln w="57150" cap="sq">
            <a:round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2571750" y="2333625"/>
            <a:ext cx="3362325" cy="240030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6248400" y="2333625"/>
            <a:ext cx="3448050" cy="240030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5218403" y="5424210"/>
            <a:ext cx="1850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latin typeface="Marianne" panose="02000000000000000000" pitchFamily="50" charset="0"/>
              </a:rPr>
              <a:t>Pedagogy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Marianne" panose="02000000000000000000" pitchFamily="50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 rot="2096515">
            <a:off x="7373151" y="3152169"/>
            <a:ext cx="2061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latin typeface="Marianne" panose="02000000000000000000" pitchFamily="50" charset="0"/>
              </a:rPr>
              <a:t>Motivation</a:t>
            </a:r>
            <a:endParaRPr lang="en-GB" sz="2800" dirty="0">
              <a:solidFill>
                <a:schemeClr val="accent1">
                  <a:lumMod val="50000"/>
                </a:schemeClr>
              </a:solidFill>
              <a:latin typeface="Marianne" panose="02000000000000000000" pitchFamily="50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 rot="19445282">
            <a:off x="3598797" y="3121392"/>
            <a:ext cx="533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Marianne" panose="02000000000000000000" pitchFamily="50" charset="0"/>
              </a:rPr>
              <a:t>?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Mariann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45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628" y="1140905"/>
            <a:ext cx="8275321" cy="457618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" y="0"/>
            <a:ext cx="1992629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0199372" y="0"/>
            <a:ext cx="1992628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ZoneTexte 2"/>
          <p:cNvSpPr txBox="1"/>
          <p:nvPr/>
        </p:nvSpPr>
        <p:spPr>
          <a:xfrm>
            <a:off x="465879" y="581025"/>
            <a:ext cx="1060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Marianne" panose="02000000000000000000" pitchFamily="50" charset="0"/>
              </a:rPr>
              <a:t>PAST</a:t>
            </a:r>
            <a:endParaRPr lang="en-GB" sz="3600" dirty="0">
              <a:solidFill>
                <a:schemeClr val="bg1"/>
              </a:solidFill>
              <a:latin typeface="Marianne" panose="02000000000000000000" pitchFamily="50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276523" y="581025"/>
            <a:ext cx="1838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Marianne" panose="02000000000000000000" pitchFamily="50" charset="0"/>
              </a:rPr>
              <a:t>PRESENT</a:t>
            </a:r>
            <a:endParaRPr lang="en-GB" sz="2800" dirty="0">
              <a:solidFill>
                <a:schemeClr val="bg1"/>
              </a:solidFill>
              <a:latin typeface="Marianne" panose="02000000000000000000" pitchFamily="50" charset="0"/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967739" y="1371600"/>
            <a:ext cx="57150" cy="3686175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11153774" y="1590675"/>
            <a:ext cx="33338" cy="3681412"/>
          </a:xfrm>
          <a:prstGeom prst="straightConnector1">
            <a:avLst/>
          </a:prstGeom>
          <a:ln w="38100">
            <a:solidFill>
              <a:schemeClr val="bg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158113" y="5393928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Marianne" panose="02000000000000000000" pitchFamily="50" charset="0"/>
              </a:rPr>
              <a:t>Delivered by employees</a:t>
            </a:r>
            <a:endParaRPr lang="en-GB" dirty="0">
              <a:solidFill>
                <a:schemeClr val="bg1"/>
              </a:solidFill>
              <a:latin typeface="Marianne" panose="02000000000000000000" pitchFamily="50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0357486" y="5555853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Marianne" panose="02000000000000000000" pitchFamily="50" charset="0"/>
              </a:rPr>
              <a:t>Ownership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Marianne" panose="02000000000000000000" pitchFamily="50" charset="0"/>
              </a:rPr>
              <a:t>&amp;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Marianne" panose="02000000000000000000" pitchFamily="50" charset="0"/>
              </a:rPr>
              <a:t>Autonomy</a:t>
            </a:r>
            <a:endParaRPr lang="en-GB" dirty="0">
              <a:solidFill>
                <a:schemeClr val="bg1"/>
              </a:solidFill>
              <a:latin typeface="Mariann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74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/>
      <p:bldP spid="6" grpId="0"/>
      <p:bldP spid="13" grpId="0"/>
      <p:bldP spid="15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432</Words>
  <Application>Microsoft Office PowerPoint</Application>
  <PresentationFormat>Grand écran</PresentationFormat>
  <Paragraphs>147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Marianne</vt:lpstr>
      <vt:lpstr>Thème Office</vt:lpstr>
      <vt:lpstr>THE GOOD, THE BAD AND THE UGLY The Nexus between Strategic Vision, Learning Goals and Course Design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EFFECTIVE COMMUNICATION WITH DECISION-MAKERS</vt:lpstr>
      <vt:lpstr>Présentation PowerPoint</vt:lpstr>
      <vt:lpstr>Présentation PowerPoint</vt:lpstr>
      <vt:lpstr>Présentation PowerPoint</vt:lpstr>
      <vt:lpstr>Présentation PowerPoint</vt:lpstr>
    </vt:vector>
  </TitlesOfParts>
  <Company>Ministère des Armées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utilisateur</cp:lastModifiedBy>
  <cp:revision>18</cp:revision>
  <dcterms:created xsi:type="dcterms:W3CDTF">2024-05-12T00:07:43Z</dcterms:created>
  <dcterms:modified xsi:type="dcterms:W3CDTF">2024-05-14T09:29:39Z</dcterms:modified>
</cp:coreProperties>
</file>