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5" r:id="rId10"/>
    <p:sldId id="264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71" autoAdjust="0"/>
  </p:normalViewPr>
  <p:slideViewPr>
    <p:cSldViewPr>
      <p:cViewPr varScale="1">
        <p:scale>
          <a:sx n="118" d="100"/>
          <a:sy n="118" d="100"/>
        </p:scale>
        <p:origin x="133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9BB8CC-8022-4959-A35B-0500B0969FBC}" type="doc">
      <dgm:prSet loTypeId="urn:microsoft.com/office/officeart/2005/8/layout/chevron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5F69081-9578-434D-A57F-11FD6CBC4651}">
      <dgm:prSet phldrT="[Текст]"/>
      <dgm:spPr/>
      <dgm:t>
        <a:bodyPr/>
        <a:lstStyle/>
        <a:p>
          <a:r>
            <a:rPr lang="en-US" b="1" dirty="0" err="1"/>
            <a:t>STANAG</a:t>
          </a:r>
          <a:r>
            <a:rPr lang="en-US" b="1" dirty="0"/>
            <a:t> 1</a:t>
          </a:r>
          <a:endParaRPr lang="ru-RU" b="1" dirty="0"/>
        </a:p>
      </dgm:t>
    </dgm:pt>
    <dgm:pt modelId="{4AFBBC41-553A-4A2A-AA46-F6768EC89EF3}" type="parTrans" cxnId="{76C9423C-9B09-4B42-A2DE-A4298DEF7763}">
      <dgm:prSet/>
      <dgm:spPr/>
      <dgm:t>
        <a:bodyPr/>
        <a:lstStyle/>
        <a:p>
          <a:endParaRPr lang="ru-RU"/>
        </a:p>
      </dgm:t>
    </dgm:pt>
    <dgm:pt modelId="{EB513FD5-DA4E-4724-906F-016AE6C90EBD}" type="sibTrans" cxnId="{76C9423C-9B09-4B42-A2DE-A4298DEF7763}">
      <dgm:prSet/>
      <dgm:spPr/>
      <dgm:t>
        <a:bodyPr/>
        <a:lstStyle/>
        <a:p>
          <a:endParaRPr lang="ru-RU"/>
        </a:p>
      </dgm:t>
    </dgm:pt>
    <dgm:pt modelId="{B83C89DC-008F-4D23-9850-AC1C27564B93}">
      <dgm:prSet phldrT="[Текст]"/>
      <dgm:spPr/>
      <dgm:t>
        <a:bodyPr/>
        <a:lstStyle/>
        <a:p>
          <a:r>
            <a:rPr lang="en-US" b="1" dirty="0">
              <a:solidFill>
                <a:schemeClr val="accent1">
                  <a:lumMod val="75000"/>
                </a:schemeClr>
              </a:solidFill>
            </a:rPr>
            <a:t>200-300 hrs.</a:t>
          </a:r>
          <a:endParaRPr lang="ru-RU" b="1" dirty="0">
            <a:solidFill>
              <a:schemeClr val="accent1">
                <a:lumMod val="75000"/>
              </a:schemeClr>
            </a:solidFill>
          </a:endParaRPr>
        </a:p>
      </dgm:t>
    </dgm:pt>
    <dgm:pt modelId="{223843C2-02A0-41D0-9668-ADC31AD1FEF5}" type="parTrans" cxnId="{730529F9-9CDE-4B19-B568-347E3753DC44}">
      <dgm:prSet/>
      <dgm:spPr/>
      <dgm:t>
        <a:bodyPr/>
        <a:lstStyle/>
        <a:p>
          <a:endParaRPr lang="ru-RU"/>
        </a:p>
      </dgm:t>
    </dgm:pt>
    <dgm:pt modelId="{F834255A-7695-4F2E-A333-5E3AA991C594}" type="sibTrans" cxnId="{730529F9-9CDE-4B19-B568-347E3753DC44}">
      <dgm:prSet/>
      <dgm:spPr/>
      <dgm:t>
        <a:bodyPr/>
        <a:lstStyle/>
        <a:p>
          <a:endParaRPr lang="ru-RU"/>
        </a:p>
      </dgm:t>
    </dgm:pt>
    <dgm:pt modelId="{09B61430-1A61-4928-9EF2-1E6E4E996C6D}">
      <dgm:prSet phldrT="[Текст]"/>
      <dgm:spPr/>
      <dgm:t>
        <a:bodyPr/>
        <a:lstStyle/>
        <a:p>
          <a:r>
            <a:rPr lang="en-US" b="1" dirty="0">
              <a:solidFill>
                <a:schemeClr val="accent1">
                  <a:lumMod val="75000"/>
                </a:schemeClr>
              </a:solidFill>
            </a:rPr>
            <a:t>10-12 graduates</a:t>
          </a:r>
          <a:endParaRPr lang="ru-RU" b="1" dirty="0">
            <a:solidFill>
              <a:schemeClr val="accent1">
                <a:lumMod val="75000"/>
              </a:schemeClr>
            </a:solidFill>
          </a:endParaRPr>
        </a:p>
      </dgm:t>
    </dgm:pt>
    <dgm:pt modelId="{0987DEF1-58B0-4457-9483-42903F9AFE4C}" type="parTrans" cxnId="{4DC1D5CF-3E7C-49A1-AF1D-715929EDBAB0}">
      <dgm:prSet/>
      <dgm:spPr/>
      <dgm:t>
        <a:bodyPr/>
        <a:lstStyle/>
        <a:p>
          <a:endParaRPr lang="ru-RU"/>
        </a:p>
      </dgm:t>
    </dgm:pt>
    <dgm:pt modelId="{28453EF6-034C-481D-B2C1-64B4D8DCA0C7}" type="sibTrans" cxnId="{4DC1D5CF-3E7C-49A1-AF1D-715929EDBAB0}">
      <dgm:prSet/>
      <dgm:spPr/>
      <dgm:t>
        <a:bodyPr/>
        <a:lstStyle/>
        <a:p>
          <a:endParaRPr lang="ru-RU"/>
        </a:p>
      </dgm:t>
    </dgm:pt>
    <dgm:pt modelId="{3BE0AD5A-E82A-42AC-8075-97718860E085}">
      <dgm:prSet phldrT="[Текст]"/>
      <dgm:spPr/>
      <dgm:t>
        <a:bodyPr/>
        <a:lstStyle/>
        <a:p>
          <a:r>
            <a:rPr lang="en-US" b="1"/>
            <a:t>STANAG 2</a:t>
          </a:r>
          <a:endParaRPr lang="ru-RU" b="1" dirty="0"/>
        </a:p>
      </dgm:t>
    </dgm:pt>
    <dgm:pt modelId="{5EC3670A-81F9-4A18-94CA-506E3B2E1980}" type="parTrans" cxnId="{BEFCD857-FD53-4DCC-921E-BD0A0DC1FB2A}">
      <dgm:prSet/>
      <dgm:spPr/>
      <dgm:t>
        <a:bodyPr/>
        <a:lstStyle/>
        <a:p>
          <a:endParaRPr lang="ru-RU"/>
        </a:p>
      </dgm:t>
    </dgm:pt>
    <dgm:pt modelId="{44945992-ABE0-4EDF-B894-27FCD64F4AC8}" type="sibTrans" cxnId="{BEFCD857-FD53-4DCC-921E-BD0A0DC1FB2A}">
      <dgm:prSet/>
      <dgm:spPr/>
      <dgm:t>
        <a:bodyPr/>
        <a:lstStyle/>
        <a:p>
          <a:endParaRPr lang="ru-RU"/>
        </a:p>
      </dgm:t>
    </dgm:pt>
    <dgm:pt modelId="{24B7732E-B1B0-4AED-8A66-69B24509D1B6}">
      <dgm:prSet phldrT="[Текст]"/>
      <dgm:spPr/>
      <dgm:t>
        <a:bodyPr/>
        <a:lstStyle/>
        <a:p>
          <a:r>
            <a:rPr lang="en-US" b="1" dirty="0">
              <a:solidFill>
                <a:schemeClr val="accent1">
                  <a:lumMod val="75000"/>
                </a:schemeClr>
              </a:solidFill>
            </a:rPr>
            <a:t>400-500 hrs.</a:t>
          </a:r>
          <a:endParaRPr lang="ru-RU" b="1" dirty="0">
            <a:solidFill>
              <a:schemeClr val="accent1">
                <a:lumMod val="75000"/>
              </a:schemeClr>
            </a:solidFill>
          </a:endParaRPr>
        </a:p>
      </dgm:t>
    </dgm:pt>
    <dgm:pt modelId="{07CF2240-4342-4E03-B449-C404A8898C78}" type="parTrans" cxnId="{3EDF5A01-7F5E-43FD-B6D9-B9A570BE5D9E}">
      <dgm:prSet/>
      <dgm:spPr/>
      <dgm:t>
        <a:bodyPr/>
        <a:lstStyle/>
        <a:p>
          <a:endParaRPr lang="ru-RU"/>
        </a:p>
      </dgm:t>
    </dgm:pt>
    <dgm:pt modelId="{A3B1A536-C497-4C34-B8E3-70F411CFDD9B}" type="sibTrans" cxnId="{3EDF5A01-7F5E-43FD-B6D9-B9A570BE5D9E}">
      <dgm:prSet/>
      <dgm:spPr/>
      <dgm:t>
        <a:bodyPr/>
        <a:lstStyle/>
        <a:p>
          <a:endParaRPr lang="ru-RU"/>
        </a:p>
      </dgm:t>
    </dgm:pt>
    <dgm:pt modelId="{AF1BADAC-6C6F-40DD-A6C4-CDF95F4E2BE9}">
      <dgm:prSet phldrT="[Текст]"/>
      <dgm:spPr/>
      <dgm:t>
        <a:bodyPr/>
        <a:lstStyle/>
        <a:p>
          <a:r>
            <a:rPr lang="en-US" b="1" dirty="0">
              <a:solidFill>
                <a:schemeClr val="accent1">
                  <a:lumMod val="75000"/>
                </a:schemeClr>
              </a:solidFill>
            </a:rPr>
            <a:t>10-12 graduates</a:t>
          </a:r>
          <a:endParaRPr lang="ru-RU" b="1" dirty="0">
            <a:solidFill>
              <a:schemeClr val="accent1">
                <a:lumMod val="75000"/>
              </a:schemeClr>
            </a:solidFill>
          </a:endParaRPr>
        </a:p>
      </dgm:t>
    </dgm:pt>
    <dgm:pt modelId="{2329060F-83B6-447A-A8DF-88A87BF1E510}" type="parTrans" cxnId="{68496A2A-18B5-44BF-B757-551586EDD4E0}">
      <dgm:prSet/>
      <dgm:spPr/>
      <dgm:t>
        <a:bodyPr/>
        <a:lstStyle/>
        <a:p>
          <a:endParaRPr lang="ru-RU"/>
        </a:p>
      </dgm:t>
    </dgm:pt>
    <dgm:pt modelId="{D8A95562-1848-45C9-80C5-8F37FFCB5F20}" type="sibTrans" cxnId="{68496A2A-18B5-44BF-B757-551586EDD4E0}">
      <dgm:prSet/>
      <dgm:spPr/>
      <dgm:t>
        <a:bodyPr/>
        <a:lstStyle/>
        <a:p>
          <a:endParaRPr lang="ru-RU"/>
        </a:p>
      </dgm:t>
    </dgm:pt>
    <dgm:pt modelId="{4641E173-7F0F-402F-AD74-11FAB6B87FD4}">
      <dgm:prSet phldrT="[Текст]"/>
      <dgm:spPr/>
      <dgm:t>
        <a:bodyPr/>
        <a:lstStyle/>
        <a:p>
          <a:r>
            <a:rPr lang="en-US" b="1"/>
            <a:t>STANAG 3</a:t>
          </a:r>
          <a:endParaRPr lang="ru-RU" b="1" dirty="0"/>
        </a:p>
      </dgm:t>
    </dgm:pt>
    <dgm:pt modelId="{BDC22EFF-09CC-4BFB-8849-26C3513483E7}" type="parTrans" cxnId="{CA07CDBF-7B50-4E66-8402-BEEB74B597D3}">
      <dgm:prSet/>
      <dgm:spPr/>
      <dgm:t>
        <a:bodyPr/>
        <a:lstStyle/>
        <a:p>
          <a:endParaRPr lang="ru-RU"/>
        </a:p>
      </dgm:t>
    </dgm:pt>
    <dgm:pt modelId="{3F36ADAD-A49E-498C-B624-7C5BFB587B68}" type="sibTrans" cxnId="{CA07CDBF-7B50-4E66-8402-BEEB74B597D3}">
      <dgm:prSet/>
      <dgm:spPr/>
      <dgm:t>
        <a:bodyPr/>
        <a:lstStyle/>
        <a:p>
          <a:endParaRPr lang="ru-RU"/>
        </a:p>
      </dgm:t>
    </dgm:pt>
    <dgm:pt modelId="{89CACB3E-5345-4DCA-98EB-F8AEA133DEB5}">
      <dgm:prSet phldrT="[Текст]"/>
      <dgm:spPr/>
      <dgm:t>
        <a:bodyPr/>
        <a:lstStyle/>
        <a:p>
          <a:r>
            <a:rPr lang="en-US" b="1" dirty="0">
              <a:solidFill>
                <a:schemeClr val="accent1">
                  <a:lumMod val="75000"/>
                </a:schemeClr>
              </a:solidFill>
            </a:rPr>
            <a:t>500-600 hrs.</a:t>
          </a:r>
          <a:endParaRPr lang="ru-RU" b="1" dirty="0">
            <a:solidFill>
              <a:schemeClr val="accent1">
                <a:lumMod val="75000"/>
              </a:schemeClr>
            </a:solidFill>
          </a:endParaRPr>
        </a:p>
      </dgm:t>
    </dgm:pt>
    <dgm:pt modelId="{8DC8855A-EA35-4387-96A4-AC00B506388D}" type="parTrans" cxnId="{C5D91EEE-6068-42C8-8C09-8F1F70E72895}">
      <dgm:prSet/>
      <dgm:spPr/>
      <dgm:t>
        <a:bodyPr/>
        <a:lstStyle/>
        <a:p>
          <a:endParaRPr lang="ru-RU"/>
        </a:p>
      </dgm:t>
    </dgm:pt>
    <dgm:pt modelId="{2688E38E-9C2E-4A2D-A6FD-03921C27878D}" type="sibTrans" cxnId="{C5D91EEE-6068-42C8-8C09-8F1F70E72895}">
      <dgm:prSet/>
      <dgm:spPr/>
      <dgm:t>
        <a:bodyPr/>
        <a:lstStyle/>
        <a:p>
          <a:endParaRPr lang="ru-RU"/>
        </a:p>
      </dgm:t>
    </dgm:pt>
    <dgm:pt modelId="{EB5983C0-4D6E-4A58-A19E-DA98E59CCD67}">
      <dgm:prSet phldrT="[Текст]"/>
      <dgm:spPr/>
      <dgm:t>
        <a:bodyPr/>
        <a:lstStyle/>
        <a:p>
          <a:r>
            <a:rPr lang="en-US" b="1" dirty="0">
              <a:solidFill>
                <a:schemeClr val="accent1">
                  <a:lumMod val="75000"/>
                </a:schemeClr>
              </a:solidFill>
            </a:rPr>
            <a:t>10-12 graduates</a:t>
          </a:r>
          <a:endParaRPr lang="ru-RU" b="1" dirty="0">
            <a:solidFill>
              <a:schemeClr val="accent1">
                <a:lumMod val="75000"/>
              </a:schemeClr>
            </a:solidFill>
          </a:endParaRPr>
        </a:p>
      </dgm:t>
    </dgm:pt>
    <dgm:pt modelId="{D920795A-8720-487A-8723-6B7EB4CF6277}" type="parTrans" cxnId="{D8D6CAE3-A574-4B6F-9570-88D3694337C4}">
      <dgm:prSet/>
      <dgm:spPr/>
      <dgm:t>
        <a:bodyPr/>
        <a:lstStyle/>
        <a:p>
          <a:endParaRPr lang="ru-RU"/>
        </a:p>
      </dgm:t>
    </dgm:pt>
    <dgm:pt modelId="{2226F8C9-5F93-427D-8D4C-B1DCD4E34A27}" type="sibTrans" cxnId="{D8D6CAE3-A574-4B6F-9570-88D3694337C4}">
      <dgm:prSet/>
      <dgm:spPr/>
      <dgm:t>
        <a:bodyPr/>
        <a:lstStyle/>
        <a:p>
          <a:endParaRPr lang="ru-RU"/>
        </a:p>
      </dgm:t>
    </dgm:pt>
    <dgm:pt modelId="{2ED9B2DB-2A57-40EE-BFBF-646BF6F1E209}" type="pres">
      <dgm:prSet presAssocID="{9A9BB8CC-8022-4959-A35B-0500B0969FBC}" presName="linearFlow" presStyleCnt="0">
        <dgm:presLayoutVars>
          <dgm:dir/>
          <dgm:animLvl val="lvl"/>
          <dgm:resizeHandles val="exact"/>
        </dgm:presLayoutVars>
      </dgm:prSet>
      <dgm:spPr/>
    </dgm:pt>
    <dgm:pt modelId="{C49C6283-B479-4B24-B31F-3CBCF6A57DBB}" type="pres">
      <dgm:prSet presAssocID="{45F69081-9578-434D-A57F-11FD6CBC4651}" presName="composite" presStyleCnt="0"/>
      <dgm:spPr/>
    </dgm:pt>
    <dgm:pt modelId="{D4020F26-50F8-43C7-9A39-2566D7CDE71D}" type="pres">
      <dgm:prSet presAssocID="{45F69081-9578-434D-A57F-11FD6CBC4651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53118203-DB89-4083-A32A-47BACB735612}" type="pres">
      <dgm:prSet presAssocID="{45F69081-9578-434D-A57F-11FD6CBC4651}" presName="descendantText" presStyleLbl="alignAcc1" presStyleIdx="0" presStyleCnt="3">
        <dgm:presLayoutVars>
          <dgm:bulletEnabled val="1"/>
        </dgm:presLayoutVars>
      </dgm:prSet>
      <dgm:spPr/>
    </dgm:pt>
    <dgm:pt modelId="{DD33D3B2-279F-4A07-B4B5-75AAEAB9F3F5}" type="pres">
      <dgm:prSet presAssocID="{EB513FD5-DA4E-4724-906F-016AE6C90EBD}" presName="sp" presStyleCnt="0"/>
      <dgm:spPr/>
    </dgm:pt>
    <dgm:pt modelId="{E129C727-669B-4B84-8624-B6CB641FF921}" type="pres">
      <dgm:prSet presAssocID="{3BE0AD5A-E82A-42AC-8075-97718860E085}" presName="composite" presStyleCnt="0"/>
      <dgm:spPr/>
    </dgm:pt>
    <dgm:pt modelId="{6E77472E-1B0E-49B0-A58F-AA52915AD344}" type="pres">
      <dgm:prSet presAssocID="{3BE0AD5A-E82A-42AC-8075-97718860E085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DACB9E9F-EF05-466C-A0BB-38F3CA3152D1}" type="pres">
      <dgm:prSet presAssocID="{3BE0AD5A-E82A-42AC-8075-97718860E085}" presName="descendantText" presStyleLbl="alignAcc1" presStyleIdx="1" presStyleCnt="3">
        <dgm:presLayoutVars>
          <dgm:bulletEnabled val="1"/>
        </dgm:presLayoutVars>
      </dgm:prSet>
      <dgm:spPr/>
    </dgm:pt>
    <dgm:pt modelId="{1A4D231D-81B3-4E7E-8449-A8832BC0478A}" type="pres">
      <dgm:prSet presAssocID="{44945992-ABE0-4EDF-B894-27FCD64F4AC8}" presName="sp" presStyleCnt="0"/>
      <dgm:spPr/>
    </dgm:pt>
    <dgm:pt modelId="{5331E911-09C5-49F3-A79C-4E2BDD980C72}" type="pres">
      <dgm:prSet presAssocID="{4641E173-7F0F-402F-AD74-11FAB6B87FD4}" presName="composite" presStyleCnt="0"/>
      <dgm:spPr/>
    </dgm:pt>
    <dgm:pt modelId="{180E29FB-0B30-460B-AFE4-060D98562FB4}" type="pres">
      <dgm:prSet presAssocID="{4641E173-7F0F-402F-AD74-11FAB6B87FD4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6BBF3056-3A54-4FAB-A3A4-408BCFA9CF9B}" type="pres">
      <dgm:prSet presAssocID="{4641E173-7F0F-402F-AD74-11FAB6B87FD4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3EDF5A01-7F5E-43FD-B6D9-B9A570BE5D9E}" srcId="{3BE0AD5A-E82A-42AC-8075-97718860E085}" destId="{24B7732E-B1B0-4AED-8A66-69B24509D1B6}" srcOrd="0" destOrd="0" parTransId="{07CF2240-4342-4E03-B449-C404A8898C78}" sibTransId="{A3B1A536-C497-4C34-B8E3-70F411CFDD9B}"/>
    <dgm:cxn modelId="{148DA70C-6F09-405C-838B-A06DD27B60D1}" type="presOf" srcId="{9A9BB8CC-8022-4959-A35B-0500B0969FBC}" destId="{2ED9B2DB-2A57-40EE-BFBF-646BF6F1E209}" srcOrd="0" destOrd="0" presId="urn:microsoft.com/office/officeart/2005/8/layout/chevron2"/>
    <dgm:cxn modelId="{68496A2A-18B5-44BF-B757-551586EDD4E0}" srcId="{3BE0AD5A-E82A-42AC-8075-97718860E085}" destId="{AF1BADAC-6C6F-40DD-A6C4-CDF95F4E2BE9}" srcOrd="1" destOrd="0" parTransId="{2329060F-83B6-447A-A8DF-88A87BF1E510}" sibTransId="{D8A95562-1848-45C9-80C5-8F37FFCB5F20}"/>
    <dgm:cxn modelId="{76C9423C-9B09-4B42-A2DE-A4298DEF7763}" srcId="{9A9BB8CC-8022-4959-A35B-0500B0969FBC}" destId="{45F69081-9578-434D-A57F-11FD6CBC4651}" srcOrd="0" destOrd="0" parTransId="{4AFBBC41-553A-4A2A-AA46-F6768EC89EF3}" sibTransId="{EB513FD5-DA4E-4724-906F-016AE6C90EBD}"/>
    <dgm:cxn modelId="{97851940-BCBF-4ABC-A70F-46BDE1ACD1A2}" type="presOf" srcId="{EB5983C0-4D6E-4A58-A19E-DA98E59CCD67}" destId="{6BBF3056-3A54-4FAB-A3A4-408BCFA9CF9B}" srcOrd="0" destOrd="1" presId="urn:microsoft.com/office/officeart/2005/8/layout/chevron2"/>
    <dgm:cxn modelId="{3B0F6569-1859-439F-BAFA-D8EA66294D70}" type="presOf" srcId="{4641E173-7F0F-402F-AD74-11FAB6B87FD4}" destId="{180E29FB-0B30-460B-AFE4-060D98562FB4}" srcOrd="0" destOrd="0" presId="urn:microsoft.com/office/officeart/2005/8/layout/chevron2"/>
    <dgm:cxn modelId="{D69F0E6B-EFA0-4884-BB63-B1DF05E6D7CD}" type="presOf" srcId="{09B61430-1A61-4928-9EF2-1E6E4E996C6D}" destId="{53118203-DB89-4083-A32A-47BACB735612}" srcOrd="0" destOrd="1" presId="urn:microsoft.com/office/officeart/2005/8/layout/chevron2"/>
    <dgm:cxn modelId="{4E41FB4C-7109-4CAC-A294-D26AB764B233}" type="presOf" srcId="{89CACB3E-5345-4DCA-98EB-F8AEA133DEB5}" destId="{6BBF3056-3A54-4FAB-A3A4-408BCFA9CF9B}" srcOrd="0" destOrd="0" presId="urn:microsoft.com/office/officeart/2005/8/layout/chevron2"/>
    <dgm:cxn modelId="{BE53C450-7C1B-4740-9320-BD52D35CE68C}" type="presOf" srcId="{24B7732E-B1B0-4AED-8A66-69B24509D1B6}" destId="{DACB9E9F-EF05-466C-A0BB-38F3CA3152D1}" srcOrd="0" destOrd="0" presId="urn:microsoft.com/office/officeart/2005/8/layout/chevron2"/>
    <dgm:cxn modelId="{BEFCD857-FD53-4DCC-921E-BD0A0DC1FB2A}" srcId="{9A9BB8CC-8022-4959-A35B-0500B0969FBC}" destId="{3BE0AD5A-E82A-42AC-8075-97718860E085}" srcOrd="1" destOrd="0" parTransId="{5EC3670A-81F9-4A18-94CA-506E3B2E1980}" sibTransId="{44945992-ABE0-4EDF-B894-27FCD64F4AC8}"/>
    <dgm:cxn modelId="{C8FFE47D-DE19-4B36-B2E3-9807D470D224}" type="presOf" srcId="{B83C89DC-008F-4D23-9850-AC1C27564B93}" destId="{53118203-DB89-4083-A32A-47BACB735612}" srcOrd="0" destOrd="0" presId="urn:microsoft.com/office/officeart/2005/8/layout/chevron2"/>
    <dgm:cxn modelId="{B6F3557F-75D5-4DC6-9100-06FBF0A8D54A}" type="presOf" srcId="{45F69081-9578-434D-A57F-11FD6CBC4651}" destId="{D4020F26-50F8-43C7-9A39-2566D7CDE71D}" srcOrd="0" destOrd="0" presId="urn:microsoft.com/office/officeart/2005/8/layout/chevron2"/>
    <dgm:cxn modelId="{A4F7F481-18FC-4F80-817F-4B2805EDEC6A}" type="presOf" srcId="{AF1BADAC-6C6F-40DD-A6C4-CDF95F4E2BE9}" destId="{DACB9E9F-EF05-466C-A0BB-38F3CA3152D1}" srcOrd="0" destOrd="1" presId="urn:microsoft.com/office/officeart/2005/8/layout/chevron2"/>
    <dgm:cxn modelId="{DFBEF7AD-072E-412F-A510-0FF09D913228}" type="presOf" srcId="{3BE0AD5A-E82A-42AC-8075-97718860E085}" destId="{6E77472E-1B0E-49B0-A58F-AA52915AD344}" srcOrd="0" destOrd="0" presId="urn:microsoft.com/office/officeart/2005/8/layout/chevron2"/>
    <dgm:cxn modelId="{CA07CDBF-7B50-4E66-8402-BEEB74B597D3}" srcId="{9A9BB8CC-8022-4959-A35B-0500B0969FBC}" destId="{4641E173-7F0F-402F-AD74-11FAB6B87FD4}" srcOrd="2" destOrd="0" parTransId="{BDC22EFF-09CC-4BFB-8849-26C3513483E7}" sibTransId="{3F36ADAD-A49E-498C-B624-7C5BFB587B68}"/>
    <dgm:cxn modelId="{4DC1D5CF-3E7C-49A1-AF1D-715929EDBAB0}" srcId="{45F69081-9578-434D-A57F-11FD6CBC4651}" destId="{09B61430-1A61-4928-9EF2-1E6E4E996C6D}" srcOrd="1" destOrd="0" parTransId="{0987DEF1-58B0-4457-9483-42903F9AFE4C}" sibTransId="{28453EF6-034C-481D-B2C1-64B4D8DCA0C7}"/>
    <dgm:cxn modelId="{D8D6CAE3-A574-4B6F-9570-88D3694337C4}" srcId="{4641E173-7F0F-402F-AD74-11FAB6B87FD4}" destId="{EB5983C0-4D6E-4A58-A19E-DA98E59CCD67}" srcOrd="1" destOrd="0" parTransId="{D920795A-8720-487A-8723-6B7EB4CF6277}" sibTransId="{2226F8C9-5F93-427D-8D4C-B1DCD4E34A27}"/>
    <dgm:cxn modelId="{C5D91EEE-6068-42C8-8C09-8F1F70E72895}" srcId="{4641E173-7F0F-402F-AD74-11FAB6B87FD4}" destId="{89CACB3E-5345-4DCA-98EB-F8AEA133DEB5}" srcOrd="0" destOrd="0" parTransId="{8DC8855A-EA35-4387-96A4-AC00B506388D}" sibTransId="{2688E38E-9C2E-4A2D-A6FD-03921C27878D}"/>
    <dgm:cxn modelId="{730529F9-9CDE-4B19-B568-347E3753DC44}" srcId="{45F69081-9578-434D-A57F-11FD6CBC4651}" destId="{B83C89DC-008F-4D23-9850-AC1C27564B93}" srcOrd="0" destOrd="0" parTransId="{223843C2-02A0-41D0-9668-ADC31AD1FEF5}" sibTransId="{F834255A-7695-4F2E-A333-5E3AA991C594}"/>
    <dgm:cxn modelId="{AE13A0AF-AFC4-4D5E-A59E-E2C4F8B81E08}" type="presParOf" srcId="{2ED9B2DB-2A57-40EE-BFBF-646BF6F1E209}" destId="{C49C6283-B479-4B24-B31F-3CBCF6A57DBB}" srcOrd="0" destOrd="0" presId="urn:microsoft.com/office/officeart/2005/8/layout/chevron2"/>
    <dgm:cxn modelId="{70053517-0828-4D92-83FA-75855D16860C}" type="presParOf" srcId="{C49C6283-B479-4B24-B31F-3CBCF6A57DBB}" destId="{D4020F26-50F8-43C7-9A39-2566D7CDE71D}" srcOrd="0" destOrd="0" presId="urn:microsoft.com/office/officeart/2005/8/layout/chevron2"/>
    <dgm:cxn modelId="{345A9FD8-094F-471D-B008-3081DD764C6E}" type="presParOf" srcId="{C49C6283-B479-4B24-B31F-3CBCF6A57DBB}" destId="{53118203-DB89-4083-A32A-47BACB735612}" srcOrd="1" destOrd="0" presId="urn:microsoft.com/office/officeart/2005/8/layout/chevron2"/>
    <dgm:cxn modelId="{8D52063E-9047-4D0A-BBF7-ED00C942EC11}" type="presParOf" srcId="{2ED9B2DB-2A57-40EE-BFBF-646BF6F1E209}" destId="{DD33D3B2-279F-4A07-B4B5-75AAEAB9F3F5}" srcOrd="1" destOrd="0" presId="urn:microsoft.com/office/officeart/2005/8/layout/chevron2"/>
    <dgm:cxn modelId="{2E37E621-3E3E-40C4-9245-FC19B86D139B}" type="presParOf" srcId="{2ED9B2DB-2A57-40EE-BFBF-646BF6F1E209}" destId="{E129C727-669B-4B84-8624-B6CB641FF921}" srcOrd="2" destOrd="0" presId="urn:microsoft.com/office/officeart/2005/8/layout/chevron2"/>
    <dgm:cxn modelId="{D3E3A0A1-5881-4AE3-B39F-9485A1A10199}" type="presParOf" srcId="{E129C727-669B-4B84-8624-B6CB641FF921}" destId="{6E77472E-1B0E-49B0-A58F-AA52915AD344}" srcOrd="0" destOrd="0" presId="urn:microsoft.com/office/officeart/2005/8/layout/chevron2"/>
    <dgm:cxn modelId="{412F90C4-0476-432A-A980-4E5C8C9881BF}" type="presParOf" srcId="{E129C727-669B-4B84-8624-B6CB641FF921}" destId="{DACB9E9F-EF05-466C-A0BB-38F3CA3152D1}" srcOrd="1" destOrd="0" presId="urn:microsoft.com/office/officeart/2005/8/layout/chevron2"/>
    <dgm:cxn modelId="{CBD5CE25-824D-461F-ADEC-7A2BECBB2EE1}" type="presParOf" srcId="{2ED9B2DB-2A57-40EE-BFBF-646BF6F1E209}" destId="{1A4D231D-81B3-4E7E-8449-A8832BC0478A}" srcOrd="3" destOrd="0" presId="urn:microsoft.com/office/officeart/2005/8/layout/chevron2"/>
    <dgm:cxn modelId="{C87E8D11-BB96-47E0-A4F8-61CF643B44B1}" type="presParOf" srcId="{2ED9B2DB-2A57-40EE-BFBF-646BF6F1E209}" destId="{5331E911-09C5-49F3-A79C-4E2BDD980C72}" srcOrd="4" destOrd="0" presId="urn:microsoft.com/office/officeart/2005/8/layout/chevron2"/>
    <dgm:cxn modelId="{534C2097-37CA-4AAC-B585-32831EF3062B}" type="presParOf" srcId="{5331E911-09C5-49F3-A79C-4E2BDD980C72}" destId="{180E29FB-0B30-460B-AFE4-060D98562FB4}" srcOrd="0" destOrd="0" presId="urn:microsoft.com/office/officeart/2005/8/layout/chevron2"/>
    <dgm:cxn modelId="{7EEBF870-6E78-4864-A014-5F27D33D02B4}" type="presParOf" srcId="{5331E911-09C5-49F3-A79C-4E2BDD980C72}" destId="{6BBF3056-3A54-4FAB-A3A4-408BCFA9CF9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020F26-50F8-43C7-9A39-2566D7CDE71D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 err="1"/>
            <a:t>STANAG</a:t>
          </a:r>
          <a:r>
            <a:rPr lang="en-US" sz="1700" b="1" kern="1200" dirty="0"/>
            <a:t> 1</a:t>
          </a:r>
          <a:endParaRPr lang="ru-RU" sz="1700" b="1" kern="1200" dirty="0"/>
        </a:p>
      </dsp:txBody>
      <dsp:txXfrm rot="-5400000">
        <a:off x="1" y="573596"/>
        <a:ext cx="1146297" cy="491270"/>
      </dsp:txXfrm>
    </dsp:sp>
    <dsp:sp modelId="{53118203-DB89-4083-A32A-47BACB735612}">
      <dsp:nvSpPr>
        <dsp:cNvPr id="0" name=""/>
        <dsp:cNvSpPr/>
      </dsp:nvSpPr>
      <dsp:spPr>
        <a:xfrm rot="5400000">
          <a:off x="4155739" y="-30089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1" kern="1200" dirty="0">
              <a:solidFill>
                <a:schemeClr val="accent1">
                  <a:lumMod val="75000"/>
                </a:schemeClr>
              </a:solidFill>
            </a:rPr>
            <a:t>200-300 hrs.</a:t>
          </a:r>
          <a:endParaRPr lang="ru-RU" sz="2400" b="1" kern="1200" dirty="0">
            <a:solidFill>
              <a:schemeClr val="accent1">
                <a:lumMod val="75000"/>
              </a:schemeClr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1" kern="1200" dirty="0">
              <a:solidFill>
                <a:schemeClr val="accent1">
                  <a:lumMod val="75000"/>
                </a:schemeClr>
              </a:solidFill>
            </a:rPr>
            <a:t>10-12 graduates</a:t>
          </a:r>
          <a:endParaRPr lang="ru-RU" sz="2400" b="1" kern="1200" dirty="0">
            <a:solidFill>
              <a:schemeClr val="accent1">
                <a:lumMod val="75000"/>
              </a:schemeClr>
            </a:solidFill>
          </a:endParaRPr>
        </a:p>
      </dsp:txBody>
      <dsp:txXfrm rot="-5400000">
        <a:off x="1146298" y="52408"/>
        <a:ext cx="7031341" cy="960496"/>
      </dsp:txXfrm>
    </dsp:sp>
    <dsp:sp modelId="{6E77472E-1B0E-49B0-A58F-AA52915AD344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STANAG 2</a:t>
          </a:r>
          <a:endParaRPr lang="ru-RU" sz="1700" b="1" kern="1200" dirty="0"/>
        </a:p>
      </dsp:txBody>
      <dsp:txXfrm rot="-5400000">
        <a:off x="1" y="2017346"/>
        <a:ext cx="1146297" cy="491270"/>
      </dsp:txXfrm>
    </dsp:sp>
    <dsp:sp modelId="{DACB9E9F-EF05-466C-A0BB-38F3CA3152D1}">
      <dsp:nvSpPr>
        <dsp:cNvPr id="0" name=""/>
        <dsp:cNvSpPr/>
      </dsp:nvSpPr>
      <dsp:spPr>
        <a:xfrm rot="5400000">
          <a:off x="4155739" y="-156524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1" kern="1200" dirty="0">
              <a:solidFill>
                <a:schemeClr val="accent1">
                  <a:lumMod val="75000"/>
                </a:schemeClr>
              </a:solidFill>
            </a:rPr>
            <a:t>400-500 hrs.</a:t>
          </a:r>
          <a:endParaRPr lang="ru-RU" sz="2400" b="1" kern="1200" dirty="0">
            <a:solidFill>
              <a:schemeClr val="accent1">
                <a:lumMod val="75000"/>
              </a:schemeClr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1" kern="1200" dirty="0">
              <a:solidFill>
                <a:schemeClr val="accent1">
                  <a:lumMod val="75000"/>
                </a:schemeClr>
              </a:solidFill>
            </a:rPr>
            <a:t>10-12 graduates</a:t>
          </a:r>
          <a:endParaRPr lang="ru-RU" sz="2400" b="1" kern="1200" dirty="0">
            <a:solidFill>
              <a:schemeClr val="accent1">
                <a:lumMod val="75000"/>
              </a:schemeClr>
            </a:solidFill>
          </a:endParaRPr>
        </a:p>
      </dsp:txBody>
      <dsp:txXfrm rot="-5400000">
        <a:off x="1146298" y="1496158"/>
        <a:ext cx="7031341" cy="960496"/>
      </dsp:txXfrm>
    </dsp:sp>
    <dsp:sp modelId="{180E29FB-0B30-460B-AFE4-060D98562FB4}">
      <dsp:nvSpPr>
        <dsp:cNvPr id="0" name=""/>
        <dsp:cNvSpPr/>
      </dsp:nvSpPr>
      <dsp:spPr>
        <a:xfrm rot="5400000">
          <a:off x="-245635" y="3133581"/>
          <a:ext cx="1637567" cy="114629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STANAG 3</a:t>
          </a:r>
          <a:endParaRPr lang="ru-RU" sz="1700" b="1" kern="1200" dirty="0"/>
        </a:p>
      </dsp:txBody>
      <dsp:txXfrm rot="-5400000">
        <a:off x="1" y="3461095"/>
        <a:ext cx="1146297" cy="491270"/>
      </dsp:txXfrm>
    </dsp:sp>
    <dsp:sp modelId="{6BBF3056-3A54-4FAB-A3A4-408BCFA9CF9B}">
      <dsp:nvSpPr>
        <dsp:cNvPr id="0" name=""/>
        <dsp:cNvSpPr/>
      </dsp:nvSpPr>
      <dsp:spPr>
        <a:xfrm rot="5400000">
          <a:off x="4155739" y="-121495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1" kern="1200" dirty="0">
              <a:solidFill>
                <a:schemeClr val="accent1">
                  <a:lumMod val="75000"/>
                </a:schemeClr>
              </a:solidFill>
            </a:rPr>
            <a:t>500-600 hrs.</a:t>
          </a:r>
          <a:endParaRPr lang="ru-RU" sz="2400" b="1" kern="1200" dirty="0">
            <a:solidFill>
              <a:schemeClr val="accent1">
                <a:lumMod val="75000"/>
              </a:schemeClr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1" kern="1200" dirty="0">
              <a:solidFill>
                <a:schemeClr val="accent1">
                  <a:lumMod val="75000"/>
                </a:schemeClr>
              </a:solidFill>
            </a:rPr>
            <a:t>10-12 graduates</a:t>
          </a:r>
          <a:endParaRPr lang="ru-RU" sz="2400" b="1" kern="1200" dirty="0">
            <a:solidFill>
              <a:schemeClr val="accent1">
                <a:lumMod val="75000"/>
              </a:schemeClr>
            </a:solidFill>
          </a:endParaRPr>
        </a:p>
      </dsp:txBody>
      <dsp:txXfrm rot="-5400000">
        <a:off x="1146298" y="2939907"/>
        <a:ext cx="7031341" cy="960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21.05.2022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‹N›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‹N›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‹N›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‹N›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‹N›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‹N›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‹N›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‹N›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‹N›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‹N›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21.05.2022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‹N›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21.05.2022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‹N›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29523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MILITARY UNIVERSITY NAMED AFTER V.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</a:rPr>
              <a:t>SARGSYAN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</a:rPr>
              <a:t>MoD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</a:rPr>
              <a:t>, RA</a:t>
            </a:r>
            <a:br>
              <a:rPr lang="en-US" dirty="0"/>
            </a:br>
            <a:br>
              <a:rPr lang="en-US" dirty="0"/>
            </a:b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ARMENIAN LANGUAGE CENTER: IT'S PAST, PRESENT AND FUTURE</a:t>
            </a: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501008"/>
            <a:ext cx="7772400" cy="170376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REPORTER: E. </a:t>
            </a:r>
            <a:r>
              <a:rPr lang="en-US" sz="3200" b="1" dirty="0" err="1">
                <a:solidFill>
                  <a:schemeClr val="accent1">
                    <a:lumMod val="75000"/>
                  </a:schemeClr>
                </a:solidFill>
              </a:rPr>
              <a:t>GALSTYAN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PhD in GENERAL AND APPLIED LINGUISTICS, ASSOCIATE PROFESSOR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8603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2186219"/>
              </p:ext>
            </p:extLst>
          </p:nvPr>
        </p:nvGraphicFramePr>
        <p:xfrm>
          <a:off x="611560" y="1556792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US" dirty="0"/>
              <a:t>OUR </a:t>
            </a:r>
            <a:r>
              <a:rPr lang="en-US" dirty="0" err="1"/>
              <a:t>STANAG</a:t>
            </a:r>
            <a:r>
              <a:rPr lang="en-US" dirty="0"/>
              <a:t> COURSES VISION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8465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5661248"/>
            <a:ext cx="8229600" cy="346043"/>
          </a:xfrm>
        </p:spPr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84784"/>
            <a:ext cx="8229600" cy="2736304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THANK YOU FOR YOUR ATTENTION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070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148064" y="5777880"/>
            <a:ext cx="3826768" cy="1080120"/>
          </a:xfrm>
        </p:spPr>
        <p:txBody>
          <a:bodyPr>
            <a:normAutofit/>
          </a:bodyPr>
          <a:lstStyle/>
          <a:p>
            <a:pPr algn="ctr"/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300" dirty="0">
                <a:solidFill>
                  <a:schemeClr val="bg2">
                    <a:lumMod val="50000"/>
                  </a:schemeClr>
                </a:solidFill>
              </a:rPr>
              <a:t>OBJECTIVES</a:t>
            </a:r>
            <a:br>
              <a:rPr lang="en-US" dirty="0"/>
            </a:br>
            <a:br>
              <a:rPr lang="en-US" dirty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2461" y="2204864"/>
            <a:ext cx="73093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OBTAIN KNOWLEDGE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461" y="3383414"/>
            <a:ext cx="49616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GET</a:t>
            </a:r>
            <a:r>
              <a:rPr lang="en-US" dirty="0"/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</a:rPr>
              <a:t>RECCOMENDATIONS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2461" y="4725144"/>
            <a:ext cx="38032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GAIN</a:t>
            </a:r>
            <a:r>
              <a:rPr lang="en-US" dirty="0"/>
              <a:t>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EXPERIENCE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147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204864"/>
            <a:ext cx="9273693" cy="1077218"/>
          </a:xfrm>
        </p:spPr>
        <p:txBody>
          <a:bodyPr wrap="non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b="0" dirty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rPr>
              <a:t>LC SPONSORED BY BRITISH MINISTRY</a:t>
            </a:r>
            <a:br>
              <a:rPr lang="en-US" sz="3200" b="0" dirty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3200" b="0" dirty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rPr>
              <a:t>OF DEFENSE AND COMMONWEALTH OFFICE</a:t>
            </a:r>
            <a:endParaRPr lang="ru-RU" sz="3200" b="0" dirty="0">
              <a:solidFill>
                <a:schemeClr val="accent1">
                  <a:lumMod val="75000"/>
                </a:schemeClr>
              </a:solidFill>
              <a:effectLst/>
              <a:latin typeface="+mn-lt"/>
              <a:ea typeface="+mn-ea"/>
              <a:cs typeface="+mn-cs"/>
            </a:endParaRPr>
          </a:p>
        </p:txBody>
      </p:sp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48064" y="4581128"/>
            <a:ext cx="3600400" cy="21602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/>
          <p:cNvPicPr/>
          <p:nvPr/>
        </p:nvPicPr>
        <p:blipFill>
          <a:blip r:embed="rId3"/>
          <a:stretch>
            <a:fillRect/>
          </a:stretch>
        </p:blipFill>
        <p:spPr>
          <a:xfrm>
            <a:off x="251520" y="4581128"/>
            <a:ext cx="3528392" cy="21602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Прямоугольник 1"/>
          <p:cNvSpPr/>
          <p:nvPr/>
        </p:nvSpPr>
        <p:spPr>
          <a:xfrm>
            <a:off x="2123728" y="38516"/>
            <a:ext cx="4572000" cy="864096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>
              <a:spcBef>
                <a:spcPct val="0"/>
              </a:spcBef>
            </a:pPr>
            <a:r>
              <a:rPr lang="en-US" sz="4100" b="1" dirty="0">
                <a:solidFill>
                  <a:schemeClr val="accent1">
                    <a:lumMod val="75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BRIEF HISTORY</a:t>
            </a:r>
            <a:endParaRPr lang="ru-RU" sz="4100" b="1" dirty="0">
              <a:solidFill>
                <a:schemeClr val="accent1">
                  <a:lumMod val="75000"/>
                </a:schemeClr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062" y="1355576"/>
            <a:ext cx="798648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LC BASED IN PEACEKEEPING BRIGADE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258589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7" y="1340768"/>
            <a:ext cx="5544616" cy="489654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MILITARY UNIVERSITY NAMED AFTER V.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SARGSYAN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622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NATIONAL DEFENSE RESEARCH UNIVERSITY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196752"/>
            <a:ext cx="5760640" cy="518457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43823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340768"/>
            <a:ext cx="5256584" cy="50405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MILITARY AVIATION UNIVERSITY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676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271679"/>
            <a:ext cx="5400600" cy="518165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PEACEKEEPING BRIGADE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468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73364" y="404664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accent4">
                    <a:lumMod val="50000"/>
                  </a:schemeClr>
                </a:solidFill>
              </a:rPr>
              <a:t>THE CORE AIMS OF LC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3662" y="1344055"/>
            <a:ext cx="81307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ru-RU" sz="2400" b="1" dirty="0" err="1">
                <a:solidFill>
                  <a:schemeClr val="bg2">
                    <a:lumMod val="25000"/>
                  </a:schemeClr>
                </a:solidFill>
              </a:rPr>
              <a:t>Designing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bg2">
                    <a:lumMod val="25000"/>
                  </a:schemeClr>
                </a:solidFill>
              </a:rPr>
              <a:t>skill based </a:t>
            </a:r>
            <a:r>
              <a:rPr lang="ru-RU" sz="2400" b="1" dirty="0" err="1">
                <a:solidFill>
                  <a:schemeClr val="bg2">
                    <a:lumMod val="25000"/>
                  </a:schemeClr>
                </a:solidFill>
              </a:rPr>
              <a:t>course</a:t>
            </a:r>
            <a:r>
              <a:rPr lang="en-US" sz="2400" b="1" dirty="0">
                <a:solidFill>
                  <a:schemeClr val="bg2">
                    <a:lumMod val="25000"/>
                  </a:schemeClr>
                </a:solidFill>
              </a:rPr>
              <a:t>s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bg2">
                    <a:lumMod val="25000"/>
                  </a:schemeClr>
                </a:solidFill>
              </a:rPr>
              <a:t>according to </a:t>
            </a:r>
            <a:r>
              <a:rPr lang="ru-RU" sz="2400" b="1" dirty="0" err="1">
                <a:solidFill>
                  <a:schemeClr val="bg2">
                    <a:lumMod val="25000"/>
                  </a:schemeClr>
                </a:solidFill>
              </a:rPr>
              <a:t>NATO</a:t>
            </a:r>
            <a:r>
              <a:rPr lang="en-US" sz="24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400" b="1" dirty="0" err="1">
                <a:solidFill>
                  <a:schemeClr val="bg2">
                    <a:lumMod val="25000"/>
                  </a:schemeClr>
                </a:solidFill>
              </a:rPr>
              <a:t>standards</a:t>
            </a:r>
            <a:endParaRPr lang="ru-RU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3662" y="2268598"/>
            <a:ext cx="77027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bg2">
                    <a:lumMod val="25000"/>
                  </a:schemeClr>
                </a:solidFill>
              </a:rPr>
              <a:t>Collecting necessary and sufficient resources </a:t>
            </a:r>
            <a:endParaRPr lang="ru-RU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3662" y="3039343"/>
            <a:ext cx="89228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b="1">
                <a:solidFill>
                  <a:schemeClr val="bg2">
                    <a:lumMod val="25000"/>
                  </a:schemeClr>
                </a:solidFill>
              </a:rPr>
              <a:t>Developing assessment </a:t>
            </a:r>
            <a:r>
              <a:rPr lang="en-US" sz="2400" b="1" dirty="0">
                <a:solidFill>
                  <a:schemeClr val="bg2">
                    <a:lumMod val="25000"/>
                  </a:schemeClr>
                </a:solidFill>
              </a:rPr>
              <a:t>standards and scoring criteria</a:t>
            </a:r>
            <a:endParaRPr lang="ru-RU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3662" y="3831431"/>
            <a:ext cx="51784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bg2">
                    <a:lumMod val="25000"/>
                  </a:schemeClr>
                </a:solidFill>
              </a:rPr>
              <a:t>Developing </a:t>
            </a:r>
            <a:r>
              <a:rPr lang="en-US" sz="2400" b="1" dirty="0" err="1">
                <a:solidFill>
                  <a:schemeClr val="bg2">
                    <a:lumMod val="25000"/>
                  </a:schemeClr>
                </a:solidFill>
              </a:rPr>
              <a:t>STANAG</a:t>
            </a:r>
            <a:r>
              <a:rPr lang="en-US" sz="2400" b="1" dirty="0">
                <a:solidFill>
                  <a:schemeClr val="bg2">
                    <a:lumMod val="25000"/>
                  </a:schemeClr>
                </a:solidFill>
              </a:rPr>
              <a:t> tests </a:t>
            </a:r>
            <a:endParaRPr lang="ru-RU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4752" y="4640434"/>
            <a:ext cx="6637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bg2">
                    <a:lumMod val="25000"/>
                  </a:schemeClr>
                </a:solidFill>
              </a:rPr>
              <a:t>Developing teaching methodologies </a:t>
            </a:r>
            <a:endParaRPr lang="ru-RU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37095" y="5387791"/>
            <a:ext cx="39908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bg2">
                    <a:lumMod val="25000"/>
                  </a:schemeClr>
                </a:solidFill>
              </a:rPr>
              <a:t>Training instructors</a:t>
            </a:r>
            <a:endParaRPr lang="ru-RU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863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THE CORE AIMS OF LC</a:t>
            </a: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9066" y="1484784"/>
            <a:ext cx="658769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US" sz="2600" b="1" dirty="0">
                <a:solidFill>
                  <a:schemeClr val="bg2">
                    <a:lumMod val="25000"/>
                  </a:schemeClr>
                </a:solidFill>
              </a:rPr>
              <a:t>Having Specialized English trainings</a:t>
            </a:r>
            <a:endParaRPr lang="ru-RU" sz="2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8992" y="2132856"/>
            <a:ext cx="788383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US" sz="2600" b="1" dirty="0">
                <a:solidFill>
                  <a:schemeClr val="bg2">
                    <a:lumMod val="25000"/>
                  </a:schemeClr>
                </a:solidFill>
              </a:rPr>
              <a:t>Having Specific programs for peacekeepers</a:t>
            </a:r>
            <a:endParaRPr lang="ru-RU" sz="2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4590" y="2817121"/>
            <a:ext cx="369711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US" sz="2600" b="1" dirty="0">
                <a:solidFill>
                  <a:schemeClr val="bg2">
                    <a:lumMod val="25000"/>
                  </a:schemeClr>
                </a:solidFill>
              </a:rPr>
              <a:t>Exploiting Labs </a:t>
            </a:r>
            <a:endParaRPr lang="ru-RU" sz="2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13308" y="3470810"/>
            <a:ext cx="852318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en-US" sz="2600" b="1" dirty="0">
                <a:solidFill>
                  <a:schemeClr val="bg2">
                    <a:lumMod val="25000"/>
                  </a:schemeClr>
                </a:solidFill>
              </a:rPr>
              <a:t>Establishing and developing E-learning platform</a:t>
            </a:r>
            <a:endParaRPr lang="ru-RU" sz="2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22337" y="4221088"/>
            <a:ext cx="851415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itchFamily="2" charset="2"/>
              <a:buChar char="Ø"/>
            </a:pPr>
            <a:r>
              <a:rPr lang="en-US" sz="2600" b="1" dirty="0">
                <a:solidFill>
                  <a:schemeClr val="bg2">
                    <a:lumMod val="25000"/>
                  </a:schemeClr>
                </a:solidFill>
              </a:rPr>
              <a:t>Familiarizing with Western Culture and incorporating cultural knowledge into the teaching process</a:t>
            </a:r>
            <a:endParaRPr lang="ru-RU" sz="26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731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357</TotalTime>
  <Words>176</Words>
  <Application>Microsoft Office PowerPoint</Application>
  <PresentationFormat>Presentazione su schermo (4:3)</PresentationFormat>
  <Paragraphs>38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8" baseType="lpstr">
      <vt:lpstr>Arial</vt:lpstr>
      <vt:lpstr>Lucida Sans Unicode</vt:lpstr>
      <vt:lpstr>Verdana</vt:lpstr>
      <vt:lpstr>Wingdings</vt:lpstr>
      <vt:lpstr>Wingdings 2</vt:lpstr>
      <vt:lpstr>Wingdings 3</vt:lpstr>
      <vt:lpstr>Открытая</vt:lpstr>
      <vt:lpstr>MILITARY UNIVERSITY NAMED AFTER V. SARGSYAN, MoD, RA  ARMENIAN LANGUAGE CENTER: IT'S PAST, PRESENT AND FUTURE</vt:lpstr>
      <vt:lpstr>OBJECTIVES  </vt:lpstr>
      <vt:lpstr>LC SPONSORED BY BRITISH MINISTRY OF DEFENSE AND COMMONWEALTH OFFICE</vt:lpstr>
      <vt:lpstr>MILITARY UNIVERSITY NAMED AFTER V. SARGSYAN</vt:lpstr>
      <vt:lpstr>NATIONAL DEFENSE RESEARCH UNIVERSITY</vt:lpstr>
      <vt:lpstr>MILITARY AVIATION UNIVERSITY</vt:lpstr>
      <vt:lpstr>PEACEKEEPING BRIGADE</vt:lpstr>
      <vt:lpstr>THE CORE AIMS OF LC</vt:lpstr>
      <vt:lpstr>THE CORE AIMS OF LC</vt:lpstr>
      <vt:lpstr>OUR STANAG COURSES VISION</vt:lpstr>
      <vt:lpstr>THANK YOU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ARMENIAN LANGUAGE CENTER: IT'S PAST, PRESENT AND FUTURE</dc:title>
  <dc:creator>User</dc:creator>
  <cp:lastModifiedBy>CASTRI', 1° Lgt. Mauro - CFAE</cp:lastModifiedBy>
  <cp:revision>13</cp:revision>
  <dcterms:created xsi:type="dcterms:W3CDTF">2022-05-18T09:24:48Z</dcterms:created>
  <dcterms:modified xsi:type="dcterms:W3CDTF">2022-05-21T11:38:47Z</dcterms:modified>
</cp:coreProperties>
</file>