
<file path=[Content_Types].xml><?xml version="1.0" encoding="utf-8"?>
<Types xmlns="http://schemas.openxmlformats.org/package/2006/content-types">
  <Default Extension="jpeg" ContentType="image/jpeg"/>
  <Default Extension="jpg" ContentType="image/jpg"/>
  <Default Extension="m4a" ContentType="audio/mp4"/>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changesInfos/changesInfo1.xml" ContentType="application/vnd.ms-powerpoint.changes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4996" r:id="rId4"/>
  </p:sldMasterIdLst>
  <p:notesMasterIdLst>
    <p:notesMasterId r:id="rId14"/>
  </p:notesMasterIdLst>
  <p:handoutMasterIdLst>
    <p:handoutMasterId r:id="rId15"/>
  </p:handoutMasterIdLst>
  <p:sldIdLst>
    <p:sldId id="434" r:id="rId5"/>
    <p:sldId id="805" r:id="rId6"/>
    <p:sldId id="803" r:id="rId7"/>
    <p:sldId id="804" r:id="rId8"/>
    <p:sldId id="799" r:id="rId9"/>
    <p:sldId id="800" r:id="rId10"/>
    <p:sldId id="801" r:id="rId11"/>
    <p:sldId id="802" r:id="rId12"/>
    <p:sldId id="806" r:id="rId13"/>
  </p:sldIdLst>
  <p:sldSz cx="12192000" cy="6858000"/>
  <p:notesSz cx="6797675" cy="9926638"/>
  <p:defaultTextStyle>
    <a:defPPr>
      <a:defRPr lang="en-GB"/>
    </a:defPPr>
    <a:lvl1pPr algn="ctr"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ctr"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ctr"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ctr"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ctr"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1AEF584D-94DC-71B3-0DF4-CAD0A5DB5DD9}" name="Gemma Collantes Celador" initials="GC" userId="S::g.collantes-celador@cranfield.ac.uk::82d9a5b1-20ae-4cff-92d9-f9837e036d02" providerId="AD"/>
  <p188:author id="{4FDE805B-3AD4-FCCA-D548-3F1370C216E5}" name="Darren Hughes" initials="DH" userId="S::darren.hughes@cranfield.ac.uk::d7b63af8-8782-4da2-a9e7-f1443c3ab8c3" providerId="AD"/>
  <p188:author id="{58991DD8-8350-5020-6E25-8A7DB69C1105}" name="Tony Hulse (RN Mail)" initials="TM" userId="S::215whuls_royalnavymail.mod.uk#ext#@cranfield.onmicrosoft.com::e73cc953-a0ac-4d50-9f8b-7aa90f53bb7a" providerId="AD"/>
  <p188:author id="{97280BEB-3CE6-C439-EFFD-1D7EB835F345}" name="Anicee Van Engeland" initials="AE" userId="S::a.van-engeland@cranfield.ac.uk::485e9128-1728-436a-8d43-9efed9692418"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Iftikhar Zaidi" initials="IZ" lastIdx="1" clrIdx="0">
    <p:extLst>
      <p:ext uri="{19B8F6BF-5375-455C-9EA6-DF929625EA0E}">
        <p15:presenceInfo xmlns:p15="http://schemas.microsoft.com/office/powerpoint/2012/main" userId="ed87532273e792b7"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D63E5"/>
    <a:srgbClr val="FF9900"/>
    <a:srgbClr val="FFFF00"/>
    <a:srgbClr val="E21F10"/>
    <a:srgbClr val="EE3604"/>
    <a:srgbClr val="186169"/>
    <a:srgbClr val="33BFBF"/>
    <a:srgbClr val="9933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017" autoAdjust="0"/>
    <p:restoredTop sz="76633" autoAdjust="0"/>
  </p:normalViewPr>
  <p:slideViewPr>
    <p:cSldViewPr snapToGrid="0">
      <p:cViewPr varScale="1">
        <p:scale>
          <a:sx n="62" d="100"/>
          <a:sy n="62" d="100"/>
        </p:scale>
        <p:origin x="1550" y="58"/>
      </p:cViewPr>
      <p:guideLst>
        <p:guide orient="horz" pos="2160"/>
        <p:guide pos="3840"/>
      </p:guideLst>
    </p:cSldViewPr>
  </p:slideViewPr>
  <p:notesTextViewPr>
    <p:cViewPr>
      <p:scale>
        <a:sx n="75" d="100"/>
        <a:sy n="75" d="100"/>
      </p:scale>
      <p:origin x="0" y="0"/>
    </p:cViewPr>
  </p:notesTextViewPr>
  <p:sorterViewPr>
    <p:cViewPr varScale="1">
      <p:scale>
        <a:sx n="100" d="100"/>
        <a:sy n="100" d="100"/>
      </p:scale>
      <p:origin x="0" y="-11924"/>
    </p:cViewPr>
  </p:sorterViewPr>
  <p:notesViewPr>
    <p:cSldViewPr snapToGrid="0">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viewProps" Target="viewProps.xml"/><Relationship Id="rId3" Type="http://schemas.openxmlformats.org/officeDocument/2006/relationships/customXml" Target="../customXml/item3.xml"/><Relationship Id="rId21" Type="http://schemas.microsoft.com/office/2016/11/relationships/changesInfo" Target="changesInfos/changesInfo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handoutMaster" Target="handoutMasters/handoutMaster1.xml"/><Relationship Id="rId10" Type="http://schemas.openxmlformats.org/officeDocument/2006/relationships/slide" Target="slides/slide6.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notesMaster" Target="notesMasters/notesMaster1.xml"/><Relationship Id="rId22" Type="http://schemas.microsoft.com/office/2018/10/relationships/authors" Target="author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PANAYIOTOU, Jo Lt Col (DEFAC-IntlGp-DCLC SO1)" userId="ace22344-7f09-4054-87c7-09a6079d50a4" providerId="ADAL" clId="{6B1B948E-B364-475B-9141-2C19258016CA}"/>
    <pc:docChg chg="custSel modSld modMainMaster">
      <pc:chgData name="PANAYIOTOU, Jo Lt Col (DEFAC-IntlGp-DCLC SO1)" userId="ace22344-7f09-4054-87c7-09a6079d50a4" providerId="ADAL" clId="{6B1B948E-B364-475B-9141-2C19258016CA}" dt="2024-06-28T08:49:47.525" v="129" actId="478"/>
      <pc:docMkLst>
        <pc:docMk/>
      </pc:docMkLst>
      <pc:sldChg chg="modNotesTx">
        <pc:chgData name="PANAYIOTOU, Jo Lt Col (DEFAC-IntlGp-DCLC SO1)" userId="ace22344-7f09-4054-87c7-09a6079d50a4" providerId="ADAL" clId="{6B1B948E-B364-475B-9141-2C19258016CA}" dt="2024-06-28T08:48:28.785" v="127" actId="33524"/>
        <pc:sldMkLst>
          <pc:docMk/>
          <pc:sldMk cId="2641723206" sldId="800"/>
        </pc:sldMkLst>
      </pc:sldChg>
      <pc:sldChg chg="modNotesTx">
        <pc:chgData name="PANAYIOTOU, Jo Lt Col (DEFAC-IntlGp-DCLC SO1)" userId="ace22344-7f09-4054-87c7-09a6079d50a4" providerId="ADAL" clId="{6B1B948E-B364-475B-9141-2C19258016CA}" dt="2024-06-28T08:49:03.865" v="128" actId="6549"/>
        <pc:sldMkLst>
          <pc:docMk/>
          <pc:sldMk cId="72927474" sldId="801"/>
        </pc:sldMkLst>
      </pc:sldChg>
      <pc:sldChg chg="modNotesTx">
        <pc:chgData name="PANAYIOTOU, Jo Lt Col (DEFAC-IntlGp-DCLC SO1)" userId="ace22344-7f09-4054-87c7-09a6079d50a4" providerId="ADAL" clId="{6B1B948E-B364-475B-9141-2C19258016CA}" dt="2024-06-28T08:46:41.215" v="117" actId="20577"/>
        <pc:sldMkLst>
          <pc:docMk/>
          <pc:sldMk cId="1625689364" sldId="803"/>
        </pc:sldMkLst>
      </pc:sldChg>
      <pc:sldChg chg="modNotesTx">
        <pc:chgData name="PANAYIOTOU, Jo Lt Col (DEFAC-IntlGp-DCLC SO1)" userId="ace22344-7f09-4054-87c7-09a6079d50a4" providerId="ADAL" clId="{6B1B948E-B364-475B-9141-2C19258016CA}" dt="2024-06-28T08:47:18.554" v="122" actId="20577"/>
        <pc:sldMkLst>
          <pc:docMk/>
          <pc:sldMk cId="1042254937" sldId="804"/>
        </pc:sldMkLst>
      </pc:sldChg>
      <pc:sldChg chg="modNotesTx">
        <pc:chgData name="PANAYIOTOU, Jo Lt Col (DEFAC-IntlGp-DCLC SO1)" userId="ace22344-7f09-4054-87c7-09a6079d50a4" providerId="ADAL" clId="{6B1B948E-B364-475B-9141-2C19258016CA}" dt="2024-06-28T08:46:08.938" v="42" actId="20577"/>
        <pc:sldMkLst>
          <pc:docMk/>
          <pc:sldMk cId="3904267706" sldId="805"/>
        </pc:sldMkLst>
      </pc:sldChg>
      <pc:sldMasterChg chg="delSp mod">
        <pc:chgData name="PANAYIOTOU, Jo Lt Col (DEFAC-IntlGp-DCLC SO1)" userId="ace22344-7f09-4054-87c7-09a6079d50a4" providerId="ADAL" clId="{6B1B948E-B364-475B-9141-2C19258016CA}" dt="2024-06-28T08:49:47.525" v="129" actId="478"/>
        <pc:sldMasterMkLst>
          <pc:docMk/>
          <pc:sldMasterMk cId="3416523540" sldId="2147484996"/>
        </pc:sldMasterMkLst>
        <pc:spChg chg="del">
          <ac:chgData name="PANAYIOTOU, Jo Lt Col (DEFAC-IntlGp-DCLC SO1)" userId="ace22344-7f09-4054-87c7-09a6079d50a4" providerId="ADAL" clId="{6B1B948E-B364-475B-9141-2C19258016CA}" dt="2024-06-28T08:49:47.525" v="129" actId="478"/>
          <ac:spMkLst>
            <pc:docMk/>
            <pc:sldMasterMk cId="3416523540" sldId="2147484996"/>
            <ac:spMk id="13"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2706" name="Rectangle 2"/>
          <p:cNvSpPr>
            <a:spLocks noGrp="1" noChangeArrowheads="1"/>
          </p:cNvSpPr>
          <p:nvPr>
            <p:ph type="hdr" sz="quarter"/>
          </p:nvPr>
        </p:nvSpPr>
        <p:spPr bwMode="auto">
          <a:xfrm>
            <a:off x="0" y="1"/>
            <a:ext cx="2944545" cy="497410"/>
          </a:xfrm>
          <a:prstGeom prst="rect">
            <a:avLst/>
          </a:prstGeom>
          <a:noFill/>
          <a:ln w="9525">
            <a:noFill/>
            <a:miter lim="800000"/>
            <a:headEnd/>
            <a:tailEnd/>
          </a:ln>
          <a:effectLst/>
        </p:spPr>
        <p:txBody>
          <a:bodyPr vert="horz" wrap="square" lIns="92420" tIns="46210" rIns="92420" bIns="46210" numCol="1" anchor="t" anchorCtr="0" compatLnSpc="1">
            <a:prstTxWarp prst="textNoShape">
              <a:avLst/>
            </a:prstTxWarp>
          </a:bodyPr>
          <a:lstStyle>
            <a:lvl1pPr algn="l">
              <a:defRPr sz="1300">
                <a:latin typeface="Arial" charset="0"/>
                <a:ea typeface="Arial" charset="0"/>
                <a:cs typeface="Arial" charset="0"/>
              </a:defRPr>
            </a:lvl1pPr>
          </a:lstStyle>
          <a:p>
            <a:pPr>
              <a:defRPr/>
            </a:pPr>
            <a:endParaRPr lang="en-GB"/>
          </a:p>
        </p:txBody>
      </p:sp>
      <p:sp>
        <p:nvSpPr>
          <p:cNvPr id="72707" name="Rectangle 3"/>
          <p:cNvSpPr>
            <a:spLocks noGrp="1" noChangeArrowheads="1"/>
          </p:cNvSpPr>
          <p:nvPr>
            <p:ph type="dt" sz="quarter" idx="1"/>
          </p:nvPr>
        </p:nvSpPr>
        <p:spPr bwMode="auto">
          <a:xfrm>
            <a:off x="3850092" y="1"/>
            <a:ext cx="2946065" cy="497410"/>
          </a:xfrm>
          <a:prstGeom prst="rect">
            <a:avLst/>
          </a:prstGeom>
          <a:noFill/>
          <a:ln w="9525">
            <a:noFill/>
            <a:miter lim="800000"/>
            <a:headEnd/>
            <a:tailEnd/>
          </a:ln>
          <a:effectLst/>
        </p:spPr>
        <p:txBody>
          <a:bodyPr vert="horz" wrap="square" lIns="92420" tIns="46210" rIns="92420" bIns="46210" numCol="1" anchor="t" anchorCtr="0" compatLnSpc="1">
            <a:prstTxWarp prst="textNoShape">
              <a:avLst/>
            </a:prstTxWarp>
          </a:bodyPr>
          <a:lstStyle>
            <a:lvl1pPr algn="r">
              <a:defRPr sz="1300">
                <a:latin typeface="Arial" charset="0"/>
                <a:ea typeface="Arial" charset="0"/>
                <a:cs typeface="Arial" charset="0"/>
              </a:defRPr>
            </a:lvl1pPr>
          </a:lstStyle>
          <a:p>
            <a:pPr>
              <a:defRPr/>
            </a:pPr>
            <a:endParaRPr lang="en-GB"/>
          </a:p>
        </p:txBody>
      </p:sp>
      <p:sp>
        <p:nvSpPr>
          <p:cNvPr id="72708" name="Rectangle 4"/>
          <p:cNvSpPr>
            <a:spLocks noGrp="1" noChangeArrowheads="1"/>
          </p:cNvSpPr>
          <p:nvPr>
            <p:ph type="ftr" sz="quarter" idx="2"/>
          </p:nvPr>
        </p:nvSpPr>
        <p:spPr bwMode="auto">
          <a:xfrm>
            <a:off x="0" y="9427689"/>
            <a:ext cx="2944545" cy="497410"/>
          </a:xfrm>
          <a:prstGeom prst="rect">
            <a:avLst/>
          </a:prstGeom>
          <a:noFill/>
          <a:ln w="9525">
            <a:noFill/>
            <a:miter lim="800000"/>
            <a:headEnd/>
            <a:tailEnd/>
          </a:ln>
          <a:effectLst/>
        </p:spPr>
        <p:txBody>
          <a:bodyPr vert="horz" wrap="square" lIns="92420" tIns="46210" rIns="92420" bIns="46210" numCol="1" anchor="b" anchorCtr="0" compatLnSpc="1">
            <a:prstTxWarp prst="textNoShape">
              <a:avLst/>
            </a:prstTxWarp>
          </a:bodyPr>
          <a:lstStyle>
            <a:lvl1pPr algn="l">
              <a:defRPr sz="1300">
                <a:latin typeface="Arial" charset="0"/>
                <a:ea typeface="Arial" charset="0"/>
                <a:cs typeface="Arial" charset="0"/>
              </a:defRPr>
            </a:lvl1pPr>
          </a:lstStyle>
          <a:p>
            <a:pPr>
              <a:defRPr/>
            </a:pPr>
            <a:endParaRPr lang="en-GB"/>
          </a:p>
        </p:txBody>
      </p:sp>
      <p:sp>
        <p:nvSpPr>
          <p:cNvPr id="72709" name="Rectangle 5"/>
          <p:cNvSpPr>
            <a:spLocks noGrp="1" noChangeArrowheads="1"/>
          </p:cNvSpPr>
          <p:nvPr>
            <p:ph type="sldNum" sz="quarter" idx="3"/>
          </p:nvPr>
        </p:nvSpPr>
        <p:spPr bwMode="auto">
          <a:xfrm>
            <a:off x="3850092" y="9427689"/>
            <a:ext cx="2946065" cy="497410"/>
          </a:xfrm>
          <a:prstGeom prst="rect">
            <a:avLst/>
          </a:prstGeom>
          <a:noFill/>
          <a:ln w="9525">
            <a:noFill/>
            <a:miter lim="800000"/>
            <a:headEnd/>
            <a:tailEnd/>
          </a:ln>
          <a:effectLst/>
        </p:spPr>
        <p:txBody>
          <a:bodyPr vert="horz" wrap="square" lIns="92420" tIns="46210" rIns="92420" bIns="46210" numCol="1" anchor="b" anchorCtr="0" compatLnSpc="1">
            <a:prstTxWarp prst="textNoShape">
              <a:avLst/>
            </a:prstTxWarp>
          </a:bodyPr>
          <a:lstStyle>
            <a:lvl1pPr algn="r">
              <a:defRPr sz="1300"/>
            </a:lvl1pPr>
          </a:lstStyle>
          <a:p>
            <a:fld id="{820B893C-B11D-42F8-B64A-3DE8831E65E3}" type="slidenum">
              <a:rPr lang="en-GB" altLang="en-US"/>
              <a:pPr/>
              <a:t>‹#›</a:t>
            </a:fld>
            <a:endParaRPr lang="en-GB" altLang="en-US"/>
          </a:p>
        </p:txBody>
      </p:sp>
    </p:spTree>
    <p:extLst>
      <p:ext uri="{BB962C8B-B14F-4D97-AF65-F5344CB8AC3E}">
        <p14:creationId xmlns:p14="http://schemas.microsoft.com/office/powerpoint/2010/main" val="221077581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3554" name="Rectangle 2"/>
          <p:cNvSpPr>
            <a:spLocks noGrp="1" noChangeArrowheads="1"/>
          </p:cNvSpPr>
          <p:nvPr>
            <p:ph type="hdr" sz="quarter"/>
          </p:nvPr>
        </p:nvSpPr>
        <p:spPr bwMode="auto">
          <a:xfrm>
            <a:off x="0" y="1"/>
            <a:ext cx="2944545" cy="497410"/>
          </a:xfrm>
          <a:prstGeom prst="rect">
            <a:avLst/>
          </a:prstGeom>
          <a:noFill/>
          <a:ln w="9525">
            <a:noFill/>
            <a:miter lim="800000"/>
            <a:headEnd/>
            <a:tailEnd/>
          </a:ln>
          <a:effectLst/>
        </p:spPr>
        <p:txBody>
          <a:bodyPr vert="horz" wrap="square" lIns="92420" tIns="46210" rIns="92420" bIns="46210" numCol="1" anchor="t" anchorCtr="0" compatLnSpc="1">
            <a:prstTxWarp prst="textNoShape">
              <a:avLst/>
            </a:prstTxWarp>
          </a:bodyPr>
          <a:lstStyle>
            <a:lvl1pPr algn="l">
              <a:defRPr sz="1300">
                <a:latin typeface="Arial" charset="0"/>
                <a:ea typeface="Arial" charset="0"/>
                <a:cs typeface="Arial" charset="0"/>
              </a:defRPr>
            </a:lvl1pPr>
          </a:lstStyle>
          <a:p>
            <a:pPr>
              <a:defRPr/>
            </a:pPr>
            <a:endParaRPr lang="en-GB"/>
          </a:p>
        </p:txBody>
      </p:sp>
      <p:sp>
        <p:nvSpPr>
          <p:cNvPr id="23555" name="Rectangle 3"/>
          <p:cNvSpPr>
            <a:spLocks noGrp="1" noChangeArrowheads="1"/>
          </p:cNvSpPr>
          <p:nvPr>
            <p:ph type="dt" idx="1"/>
          </p:nvPr>
        </p:nvSpPr>
        <p:spPr bwMode="auto">
          <a:xfrm>
            <a:off x="3850092" y="1"/>
            <a:ext cx="2946065" cy="497410"/>
          </a:xfrm>
          <a:prstGeom prst="rect">
            <a:avLst/>
          </a:prstGeom>
          <a:noFill/>
          <a:ln w="9525">
            <a:noFill/>
            <a:miter lim="800000"/>
            <a:headEnd/>
            <a:tailEnd/>
          </a:ln>
          <a:effectLst/>
        </p:spPr>
        <p:txBody>
          <a:bodyPr vert="horz" wrap="square" lIns="92420" tIns="46210" rIns="92420" bIns="46210" numCol="1" anchor="t" anchorCtr="0" compatLnSpc="1">
            <a:prstTxWarp prst="textNoShape">
              <a:avLst/>
            </a:prstTxWarp>
          </a:bodyPr>
          <a:lstStyle>
            <a:lvl1pPr algn="r">
              <a:defRPr sz="1300">
                <a:latin typeface="Arial" charset="0"/>
                <a:ea typeface="Arial" charset="0"/>
                <a:cs typeface="Arial" charset="0"/>
              </a:defRPr>
            </a:lvl1pPr>
          </a:lstStyle>
          <a:p>
            <a:pPr>
              <a:defRPr/>
            </a:pPr>
            <a:endParaRPr lang="en-GB"/>
          </a:p>
        </p:txBody>
      </p:sp>
      <p:sp>
        <p:nvSpPr>
          <p:cNvPr id="92164" name="Rectangle 4"/>
          <p:cNvSpPr>
            <a:spLocks noGrp="1" noRot="1" noChangeAspect="1" noChangeArrowheads="1" noTextEdit="1"/>
          </p:cNvSpPr>
          <p:nvPr>
            <p:ph type="sldImg" idx="2"/>
          </p:nvPr>
        </p:nvSpPr>
        <p:spPr bwMode="auto">
          <a:xfrm>
            <a:off x="93663" y="746125"/>
            <a:ext cx="6611937" cy="3719513"/>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3557" name="Rectangle 5"/>
          <p:cNvSpPr>
            <a:spLocks noGrp="1" noChangeArrowheads="1"/>
          </p:cNvSpPr>
          <p:nvPr>
            <p:ph type="body" sz="quarter" idx="3"/>
          </p:nvPr>
        </p:nvSpPr>
        <p:spPr bwMode="auto">
          <a:xfrm>
            <a:off x="680679" y="4715384"/>
            <a:ext cx="5436317" cy="4465909"/>
          </a:xfrm>
          <a:prstGeom prst="rect">
            <a:avLst/>
          </a:prstGeom>
          <a:noFill/>
          <a:ln w="9525">
            <a:noFill/>
            <a:miter lim="800000"/>
            <a:headEnd/>
            <a:tailEnd/>
          </a:ln>
          <a:effectLst/>
        </p:spPr>
        <p:txBody>
          <a:bodyPr vert="horz" wrap="square" lIns="92420" tIns="46210" rIns="92420" bIns="46210"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23558" name="Rectangle 6"/>
          <p:cNvSpPr>
            <a:spLocks noGrp="1" noChangeArrowheads="1"/>
          </p:cNvSpPr>
          <p:nvPr>
            <p:ph type="ftr" sz="quarter" idx="4"/>
          </p:nvPr>
        </p:nvSpPr>
        <p:spPr bwMode="auto">
          <a:xfrm>
            <a:off x="0" y="9427689"/>
            <a:ext cx="2944545" cy="497410"/>
          </a:xfrm>
          <a:prstGeom prst="rect">
            <a:avLst/>
          </a:prstGeom>
          <a:noFill/>
          <a:ln w="9525">
            <a:noFill/>
            <a:miter lim="800000"/>
            <a:headEnd/>
            <a:tailEnd/>
          </a:ln>
          <a:effectLst/>
        </p:spPr>
        <p:txBody>
          <a:bodyPr vert="horz" wrap="square" lIns="92420" tIns="46210" rIns="92420" bIns="46210" numCol="1" anchor="b" anchorCtr="0" compatLnSpc="1">
            <a:prstTxWarp prst="textNoShape">
              <a:avLst/>
            </a:prstTxWarp>
          </a:bodyPr>
          <a:lstStyle>
            <a:lvl1pPr algn="l">
              <a:defRPr sz="1300">
                <a:latin typeface="Arial" charset="0"/>
                <a:ea typeface="Arial" charset="0"/>
                <a:cs typeface="Arial" charset="0"/>
              </a:defRPr>
            </a:lvl1pPr>
          </a:lstStyle>
          <a:p>
            <a:pPr>
              <a:defRPr/>
            </a:pPr>
            <a:endParaRPr lang="en-GB"/>
          </a:p>
        </p:txBody>
      </p:sp>
      <p:sp>
        <p:nvSpPr>
          <p:cNvPr id="23559" name="Rectangle 7"/>
          <p:cNvSpPr>
            <a:spLocks noGrp="1" noChangeArrowheads="1"/>
          </p:cNvSpPr>
          <p:nvPr>
            <p:ph type="sldNum" sz="quarter" idx="5"/>
          </p:nvPr>
        </p:nvSpPr>
        <p:spPr bwMode="auto">
          <a:xfrm>
            <a:off x="3850092" y="9427689"/>
            <a:ext cx="2946065" cy="497410"/>
          </a:xfrm>
          <a:prstGeom prst="rect">
            <a:avLst/>
          </a:prstGeom>
          <a:noFill/>
          <a:ln w="9525">
            <a:noFill/>
            <a:miter lim="800000"/>
            <a:headEnd/>
            <a:tailEnd/>
          </a:ln>
          <a:effectLst/>
        </p:spPr>
        <p:txBody>
          <a:bodyPr vert="horz" wrap="square" lIns="92420" tIns="46210" rIns="92420" bIns="46210" numCol="1" anchor="b" anchorCtr="0" compatLnSpc="1">
            <a:prstTxWarp prst="textNoShape">
              <a:avLst/>
            </a:prstTxWarp>
          </a:bodyPr>
          <a:lstStyle>
            <a:lvl1pPr algn="r">
              <a:defRPr sz="1300"/>
            </a:lvl1pPr>
          </a:lstStyle>
          <a:p>
            <a:fld id="{7F6CDAE9-4766-463A-8D12-41500E4B9F3F}" type="slidenum">
              <a:rPr lang="en-GB" altLang="en-US"/>
              <a:pPr/>
              <a:t>‹#›</a:t>
            </a:fld>
            <a:endParaRPr lang="en-GB" altLang="en-US"/>
          </a:p>
        </p:txBody>
      </p:sp>
    </p:spTree>
    <p:extLst>
      <p:ext uri="{BB962C8B-B14F-4D97-AF65-F5344CB8AC3E}">
        <p14:creationId xmlns:p14="http://schemas.microsoft.com/office/powerpoint/2010/main" val="62885564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Arial" charset="0"/>
        <a:cs typeface="Arial" charset="0"/>
      </a:defRPr>
    </a:lvl1pPr>
    <a:lvl2pPr marL="457200" algn="l" rtl="0" eaLnBrk="0" fontAlgn="base" hangingPunct="0">
      <a:spcBef>
        <a:spcPct val="30000"/>
      </a:spcBef>
      <a:spcAft>
        <a:spcPct val="0"/>
      </a:spcAft>
      <a:defRPr sz="1200" kern="1200">
        <a:solidFill>
          <a:schemeClr val="tx1"/>
        </a:solidFill>
        <a:latin typeface="Arial" charset="0"/>
        <a:ea typeface="Arial" charset="0"/>
        <a:cs typeface="Arial" charset="0"/>
      </a:defRPr>
    </a:lvl2pPr>
    <a:lvl3pPr marL="914400" algn="l" rtl="0" eaLnBrk="0" fontAlgn="base" hangingPunct="0">
      <a:spcBef>
        <a:spcPct val="30000"/>
      </a:spcBef>
      <a:spcAft>
        <a:spcPct val="0"/>
      </a:spcAft>
      <a:defRPr sz="1200" kern="1200">
        <a:solidFill>
          <a:schemeClr val="tx1"/>
        </a:solidFill>
        <a:latin typeface="Arial" charset="0"/>
        <a:ea typeface="Arial" charset="0"/>
        <a:cs typeface="Arial" charset="0"/>
      </a:defRPr>
    </a:lvl3pPr>
    <a:lvl4pPr marL="1371600" algn="l" rtl="0" eaLnBrk="0" fontAlgn="base" hangingPunct="0">
      <a:spcBef>
        <a:spcPct val="30000"/>
      </a:spcBef>
      <a:spcAft>
        <a:spcPct val="0"/>
      </a:spcAft>
      <a:defRPr sz="1200" kern="1200">
        <a:solidFill>
          <a:schemeClr val="tx1"/>
        </a:solidFill>
        <a:latin typeface="Arial" charset="0"/>
        <a:ea typeface="Arial" charset="0"/>
        <a:cs typeface="Arial" charset="0"/>
      </a:defRPr>
    </a:lvl4pPr>
    <a:lvl5pPr marL="1828800" algn="l" rtl="0" eaLnBrk="0" fontAlgn="base" hangingPunct="0">
      <a:spcBef>
        <a:spcPct val="30000"/>
      </a:spcBef>
      <a:spcAft>
        <a:spcPct val="0"/>
      </a:spcAft>
      <a:defRPr sz="1200" kern="1200">
        <a:solidFill>
          <a:schemeClr val="tx1"/>
        </a:solidFill>
        <a:latin typeface="Arial" charset="0"/>
        <a:ea typeface="Arial" charset="0"/>
        <a:cs typeface="Arial" charset="0"/>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3" Type="http://schemas.openxmlformats.org/officeDocument/2006/relationships/hyperlink" Target="https://blog.duolingo.com/transfer-from-first-language/" TargetMode="External"/><Relationship Id="rId2" Type="http://schemas.openxmlformats.org/officeDocument/2006/relationships/slide" Target="../slides/slide5.xml"/><Relationship Id="rId1" Type="http://schemas.openxmlformats.org/officeDocument/2006/relationships/notesMaster" Target="../notesMasters/notesMaster1.xml"/><Relationship Id="rId4" Type="http://schemas.openxmlformats.org/officeDocument/2006/relationships/hyperlink" Target="https://blog.duolingo.com/color-words-around-the-world/" TargetMode="Externa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a:p>
            <a:endParaRPr lang="en-GB" dirty="0"/>
          </a:p>
          <a:p>
            <a:endParaRPr lang="en-GB" dirty="0"/>
          </a:p>
        </p:txBody>
      </p:sp>
      <p:sp>
        <p:nvSpPr>
          <p:cNvPr id="4" name="Slide Number Placeholder 3"/>
          <p:cNvSpPr>
            <a:spLocks noGrp="1"/>
          </p:cNvSpPr>
          <p:nvPr>
            <p:ph type="sldNum" sz="quarter" idx="5"/>
          </p:nvPr>
        </p:nvSpPr>
        <p:spPr/>
        <p:txBody>
          <a:bodyPr/>
          <a:lstStyle/>
          <a:p>
            <a:fld id="{BAB0D648-4CEC-4802-A04B-87D9538F3FD1}" type="slidenum">
              <a:rPr lang="en-GB" smtClean="0"/>
              <a:t>1</a:t>
            </a:fld>
            <a:endParaRPr lang="en-GB"/>
          </a:p>
        </p:txBody>
      </p:sp>
    </p:spTree>
    <p:extLst>
      <p:ext uri="{BB962C8B-B14F-4D97-AF65-F5344CB8AC3E}">
        <p14:creationId xmlns:p14="http://schemas.microsoft.com/office/powerpoint/2010/main" val="291420868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DCLC is the UK military’s language school.</a:t>
            </a:r>
          </a:p>
        </p:txBody>
      </p:sp>
      <p:sp>
        <p:nvSpPr>
          <p:cNvPr id="4" name="Slide Number Placeholder 3"/>
          <p:cNvSpPr>
            <a:spLocks noGrp="1"/>
          </p:cNvSpPr>
          <p:nvPr>
            <p:ph type="sldNum" sz="quarter" idx="5"/>
          </p:nvPr>
        </p:nvSpPr>
        <p:spPr/>
        <p:txBody>
          <a:bodyPr/>
          <a:lstStyle/>
          <a:p>
            <a:fld id="{7F6CDAE9-4766-463A-8D12-41500E4B9F3F}" type="slidenum">
              <a:rPr lang="en-GB" altLang="en-US" smtClean="0"/>
              <a:pPr/>
              <a:t>2</a:t>
            </a:fld>
            <a:endParaRPr lang="en-GB" altLang="en-US"/>
          </a:p>
        </p:txBody>
      </p:sp>
    </p:spTree>
    <p:extLst>
      <p:ext uri="{BB962C8B-B14F-4D97-AF65-F5344CB8AC3E}">
        <p14:creationId xmlns:p14="http://schemas.microsoft.com/office/powerpoint/2010/main" val="235745293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We had the challenge of setting up a permanent Chinese Mandarin SLP3 course</a:t>
            </a:r>
          </a:p>
        </p:txBody>
      </p:sp>
      <p:sp>
        <p:nvSpPr>
          <p:cNvPr id="4" name="Slide Number Placeholder 3"/>
          <p:cNvSpPr>
            <a:spLocks noGrp="1"/>
          </p:cNvSpPr>
          <p:nvPr>
            <p:ph type="sldNum" sz="quarter" idx="5"/>
          </p:nvPr>
        </p:nvSpPr>
        <p:spPr/>
        <p:txBody>
          <a:bodyPr/>
          <a:lstStyle/>
          <a:p>
            <a:fld id="{7F6CDAE9-4766-463A-8D12-41500E4B9F3F}" type="slidenum">
              <a:rPr lang="en-GB" altLang="en-US" smtClean="0"/>
              <a:pPr/>
              <a:t>3</a:t>
            </a:fld>
            <a:endParaRPr lang="en-GB" altLang="en-US"/>
          </a:p>
        </p:txBody>
      </p:sp>
    </p:spTree>
    <p:extLst>
      <p:ext uri="{BB962C8B-B14F-4D97-AF65-F5344CB8AC3E}">
        <p14:creationId xmlns:p14="http://schemas.microsoft.com/office/powerpoint/2010/main" val="312822948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b="0" i="0" dirty="0">
                <a:solidFill>
                  <a:srgbClr val="0F2741"/>
                </a:solidFill>
                <a:effectLst/>
                <a:latin typeface="Open Sans" panose="020B0606030504020204" pitchFamily="34" charset="0"/>
              </a:rPr>
              <a:t>Number of A Level exam entries in foreign languages in the United Kingdom in 2022 and 2023, by language: - ~717,000 18 year olds in England and Wales in 2022 (best case estimate is 4% take a foreign language A Level)</a:t>
            </a:r>
          </a:p>
          <a:p>
            <a:endParaRPr lang="en-GB" b="0" i="0" dirty="0">
              <a:solidFill>
                <a:srgbClr val="0F2741"/>
              </a:solidFill>
              <a:effectLst/>
              <a:latin typeface="Open Sans" panose="020B0606030504020204" pitchFamily="34" charset="0"/>
            </a:endParaRPr>
          </a:p>
          <a:p>
            <a:r>
              <a:rPr lang="en-GB" b="0" i="0" dirty="0">
                <a:solidFill>
                  <a:srgbClr val="0F2741"/>
                </a:solidFill>
                <a:effectLst/>
                <a:latin typeface="Open Sans" panose="020B0606030504020204" pitchFamily="34" charset="0"/>
              </a:rPr>
              <a:t>Most common non-English languages spoken as a main language in England and Wales in 2021, by number of speakers</a:t>
            </a:r>
            <a:r>
              <a:rPr lang="en-GB" b="1" i="0" dirty="0">
                <a:solidFill>
                  <a:srgbClr val="0F2741"/>
                </a:solidFill>
                <a:effectLst/>
                <a:latin typeface="Open Sans" panose="020B0606030504020204" pitchFamily="34" charset="0"/>
              </a:rPr>
              <a:t>: </a:t>
            </a:r>
          </a:p>
          <a:p>
            <a:r>
              <a:rPr lang="en-GB" b="0" i="0" dirty="0">
                <a:solidFill>
                  <a:srgbClr val="0F2741"/>
                </a:solidFill>
                <a:effectLst/>
                <a:latin typeface="Open Sans" panose="020B0606030504020204" pitchFamily="34" charset="0"/>
              </a:rPr>
              <a:t> - population of England and Wales in 2021 was 59.6m so ~7% non-native English speakers</a:t>
            </a:r>
          </a:p>
          <a:p>
            <a:endParaRPr lang="en-GB" b="0" i="0" dirty="0">
              <a:solidFill>
                <a:srgbClr val="0F2741"/>
              </a:solidFill>
              <a:effectLst/>
              <a:latin typeface="Open Sans" panose="020B0606030504020204" pitchFamily="34" charset="0"/>
            </a:endParaRPr>
          </a:p>
        </p:txBody>
      </p:sp>
      <p:sp>
        <p:nvSpPr>
          <p:cNvPr id="4" name="Slide Number Placeholder 3"/>
          <p:cNvSpPr>
            <a:spLocks noGrp="1"/>
          </p:cNvSpPr>
          <p:nvPr>
            <p:ph type="sldNum" sz="quarter" idx="5"/>
          </p:nvPr>
        </p:nvSpPr>
        <p:spPr/>
        <p:txBody>
          <a:bodyPr/>
          <a:lstStyle/>
          <a:p>
            <a:fld id="{7F6CDAE9-4766-463A-8D12-41500E4B9F3F}" type="slidenum">
              <a:rPr lang="en-GB" altLang="en-US" smtClean="0"/>
              <a:pPr/>
              <a:t>4</a:t>
            </a:fld>
            <a:endParaRPr lang="en-GB" altLang="en-US"/>
          </a:p>
        </p:txBody>
      </p:sp>
    </p:spTree>
    <p:extLst>
      <p:ext uri="{BB962C8B-B14F-4D97-AF65-F5344CB8AC3E}">
        <p14:creationId xmlns:p14="http://schemas.microsoft.com/office/powerpoint/2010/main" val="405083794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Dr Cindy Blanco, senior learning scientist at Duolingo (https://blog.duolingo.com/whats-the-easiest-language-to-learn/):</a:t>
            </a:r>
          </a:p>
          <a:p>
            <a:r>
              <a:rPr lang="en-GB" b="0" i="0" dirty="0">
                <a:solidFill>
                  <a:srgbClr val="777777"/>
                </a:solidFill>
                <a:effectLst/>
                <a:latin typeface="din-next-rounded"/>
              </a:rPr>
              <a:t>We're apt to </a:t>
            </a:r>
            <a:r>
              <a:rPr lang="en-GB" b="0" i="1" dirty="0">
                <a:effectLst/>
                <a:latin typeface="din-next-rounded"/>
                <a:hlinkClick r:id="rId3"/>
              </a:rPr>
              <a:t>transfer</a:t>
            </a:r>
            <a:r>
              <a:rPr lang="en-GB" b="0" i="0" dirty="0">
                <a:effectLst/>
                <a:latin typeface="din-next-rounded"/>
                <a:hlinkClick r:id="rId3"/>
              </a:rPr>
              <a:t> from our first language</a:t>
            </a:r>
            <a:r>
              <a:rPr lang="en-GB" b="0" i="0" dirty="0">
                <a:solidFill>
                  <a:srgbClr val="777777"/>
                </a:solidFill>
                <a:effectLst/>
                <a:latin typeface="din-next-rounded"/>
              </a:rPr>
              <a:t> to the new language—that can include vocabulary and grammar (like saying your new Spanish words in the order you'd say them in English). But we transfer other properties, too, like sounds (for spoken languages), handshapes and movements (for signed languages), rules about politeness, and concepts and meanings (what counts as a "cup" versus a "glass" or "mug"? where does </a:t>
            </a:r>
            <a:r>
              <a:rPr lang="en-GB" b="0" i="0" dirty="0">
                <a:effectLst/>
                <a:latin typeface="din-next-rounded"/>
                <a:hlinkClick r:id="rId4"/>
              </a:rPr>
              <a:t>"blue" stop and "green" begin</a:t>
            </a:r>
            <a:r>
              <a:rPr lang="en-GB" b="0" i="0" dirty="0">
                <a:solidFill>
                  <a:srgbClr val="777777"/>
                </a:solidFill>
                <a:effectLst/>
                <a:latin typeface="din-next-rounded"/>
              </a:rPr>
              <a:t>?). Transfer can be helpful if the properties are the same across the languages, but can present a challenge if they differ.</a:t>
            </a:r>
          </a:p>
          <a:p>
            <a:endParaRPr lang="en-GB" b="0" i="0" dirty="0">
              <a:solidFill>
                <a:srgbClr val="777777"/>
              </a:solidFill>
              <a:effectLst/>
              <a:latin typeface="din-next-rounded"/>
            </a:endParaRPr>
          </a:p>
          <a:p>
            <a:r>
              <a:rPr lang="en-GB" dirty="0"/>
              <a:t>https://www.languagesunlimited.com/why-is-learning-chinese-language-difficult-when-compared-to-learning-the-english-language/</a:t>
            </a:r>
            <a:endParaRPr lang="en-GB" b="0" i="0" dirty="0">
              <a:solidFill>
                <a:srgbClr val="777777"/>
              </a:solidFill>
              <a:effectLst/>
              <a:latin typeface="din-next-rounded"/>
            </a:endParaRPr>
          </a:p>
          <a:p>
            <a:pPr marL="171450" indent="-171450">
              <a:buFontTx/>
              <a:buChar char="-"/>
            </a:pPr>
            <a:r>
              <a:rPr lang="en-GB" b="0" i="0" dirty="0">
                <a:solidFill>
                  <a:srgbClr val="333333"/>
                </a:solidFill>
                <a:effectLst/>
                <a:latin typeface="-apple-system"/>
              </a:rPr>
              <a:t>To begin with, it’s important to understand the basic differences between Chinese and English. English is an Indo-European language with its roots in Latin and Greek. The language has a defined set of rules, with a clear structure for grammar, vocabulary, and pronunciation. It uses an alphabet consisting of 26 letters, making it relatively easy to learn and read.</a:t>
            </a:r>
            <a:br>
              <a:rPr lang="en-GB" dirty="0"/>
            </a:br>
            <a:r>
              <a:rPr lang="en-GB" b="0" i="0" dirty="0">
                <a:solidFill>
                  <a:srgbClr val="333333"/>
                </a:solidFill>
                <a:effectLst/>
                <a:latin typeface="-apple-system"/>
              </a:rPr>
              <a:t>On the other hand, Chinese is a tonal language with complex characters that have evolved over thousands of years. The Chinese language has a unique structure and pronunciation system that is vastly different from English. Chinese is made up of tens of thousands of characters, each with its own meaning, and often multiple pronunciations. This makes the language extremely difficult to learn, especially for non-native speakers.</a:t>
            </a:r>
          </a:p>
          <a:p>
            <a:pPr marL="171450" indent="-171450">
              <a:buFontTx/>
              <a:buChar char="-"/>
            </a:pPr>
            <a:r>
              <a:rPr lang="en-GB" b="0" i="0" dirty="0">
                <a:solidFill>
                  <a:srgbClr val="333333"/>
                </a:solidFill>
                <a:effectLst/>
                <a:latin typeface="-apple-system"/>
              </a:rPr>
              <a:t>Furthermore, English has a grammatical structure that is relatively straightforward and predictable, while Chinese grammar is much more nuanced and complex. For example, in Chinese, the verb tense does not change, and instead, time markers are used to indicate past, present, and future.</a:t>
            </a:r>
            <a:br>
              <a:rPr lang="en-GB" dirty="0"/>
            </a:br>
            <a:r>
              <a:rPr lang="en-GB" b="0" i="0" dirty="0">
                <a:solidFill>
                  <a:srgbClr val="333333"/>
                </a:solidFill>
                <a:effectLst/>
                <a:latin typeface="-apple-system"/>
              </a:rPr>
              <a:t>In summary, the basic differences between Chinese and English lie in their structure, grammar, pronunciation, and the complexity of the writing system. Understanding these differences is important in comprehending why Chinese is considered a more challenging language to learn than English.</a:t>
            </a:r>
          </a:p>
          <a:p>
            <a:pPr marL="171450" indent="-171450">
              <a:buFontTx/>
              <a:buChar char="-"/>
            </a:pPr>
            <a:r>
              <a:rPr lang="en-GB" b="0" i="0" dirty="0">
                <a:solidFill>
                  <a:srgbClr val="333333"/>
                </a:solidFill>
                <a:effectLst/>
                <a:latin typeface="-apple-system"/>
              </a:rPr>
              <a:t>One of the main reasons why learning Chinese is more difficult than learning English is the complexity of Chinese characters. Unlike the English language, which uses the 26 letters of the alphabet, Chinese has tens of thousands of characters that need to be learned in order to read and write effectively.</a:t>
            </a:r>
            <a:br>
              <a:rPr lang="en-GB" dirty="0"/>
            </a:br>
            <a:r>
              <a:rPr lang="en-GB" b="0" i="0" dirty="0">
                <a:solidFill>
                  <a:srgbClr val="333333"/>
                </a:solidFill>
                <a:effectLst/>
                <a:latin typeface="-apple-system"/>
              </a:rPr>
              <a:t>Each character is made up of a combination of strokes, and mastering the correct stroke order and direction is crucial for proper character formation. This can be a daunting task for language learners, as it requires a lot of time, patience, and practice.</a:t>
            </a:r>
          </a:p>
          <a:p>
            <a:pPr marL="171450" indent="-171450">
              <a:buFontTx/>
              <a:buChar char="-"/>
            </a:pPr>
            <a:r>
              <a:rPr lang="en-GB" b="0" i="0" dirty="0">
                <a:solidFill>
                  <a:srgbClr val="333333"/>
                </a:solidFill>
                <a:effectLst/>
                <a:latin typeface="-apple-system"/>
              </a:rPr>
              <a:t>Furthermore, many of the characters have multiple meanings depending on the context in which they are used, adding another layer of complexity to the language.</a:t>
            </a:r>
            <a:br>
              <a:rPr lang="en-GB" dirty="0"/>
            </a:br>
            <a:r>
              <a:rPr lang="en-GB" b="0" i="0" dirty="0">
                <a:solidFill>
                  <a:srgbClr val="333333"/>
                </a:solidFill>
                <a:effectLst/>
                <a:latin typeface="-apple-system"/>
              </a:rPr>
              <a:t>While English words can often be deciphered through context clues, this is not always the case with Chinese characters.</a:t>
            </a:r>
            <a:br>
              <a:rPr lang="en-GB" dirty="0"/>
            </a:br>
            <a:r>
              <a:rPr lang="en-GB" b="0" i="0" dirty="0">
                <a:solidFill>
                  <a:srgbClr val="333333"/>
                </a:solidFill>
                <a:effectLst/>
                <a:latin typeface="-apple-system"/>
              </a:rPr>
              <a:t>In addition, Chinese characters are not phonetic, meaning that the pronunciation of a character cannot be determined simply by looking at it. Instead, it must be memorized separately, making the task of learning the language even more challenging.</a:t>
            </a:r>
            <a:br>
              <a:rPr lang="en-GB" dirty="0"/>
            </a:br>
            <a:r>
              <a:rPr lang="en-GB" b="0" i="0" dirty="0">
                <a:solidFill>
                  <a:srgbClr val="333333"/>
                </a:solidFill>
                <a:effectLst/>
                <a:latin typeface="-apple-system"/>
              </a:rPr>
              <a:t>Overall, the complexity of Chinese characters is one of the biggest hurdles that language learners face when trying to master the language.</a:t>
            </a:r>
          </a:p>
          <a:p>
            <a:pPr marL="171450" indent="-171450">
              <a:buFontTx/>
              <a:buChar char="-"/>
            </a:pPr>
            <a:r>
              <a:rPr lang="en-GB" b="0" i="0" dirty="0">
                <a:solidFill>
                  <a:srgbClr val="333333"/>
                </a:solidFill>
                <a:effectLst/>
                <a:latin typeface="-apple-system"/>
              </a:rPr>
              <a:t>One of the biggest differences between Chinese and English learning is the grammar. English grammar can be complex with its many tenses, phrasal verbs, and conditional statements. Chinese, on the other hand, has a relatively simple grammar structure with no verb conjugation or gender agreement.</a:t>
            </a:r>
            <a:br>
              <a:rPr lang="en-GB" dirty="0"/>
            </a:br>
            <a:r>
              <a:rPr lang="en-GB" b="0" i="0" dirty="0">
                <a:solidFill>
                  <a:srgbClr val="333333"/>
                </a:solidFill>
                <a:effectLst/>
                <a:latin typeface="-apple-system"/>
              </a:rPr>
              <a:t>In Chinese, sentence structures are built using particles and word order. The subject-verb-object structure is used most often, but it can be rearranged to place emphasis on certain parts of the sentence. For example, “I eat rice” can be rearranged to “Rice, I eat” to emphasize what is being eaten.</a:t>
            </a:r>
            <a:br>
              <a:rPr lang="en-GB" dirty="0"/>
            </a:br>
            <a:r>
              <a:rPr lang="en-GB" b="0" i="0" dirty="0">
                <a:solidFill>
                  <a:srgbClr val="333333"/>
                </a:solidFill>
                <a:effectLst/>
                <a:latin typeface="-apple-system"/>
              </a:rPr>
              <a:t>In English, on the other hand, sentence structure is more rigid. The subject-verb-object structure is used most of the time, and rearranging the sentence can change its meaning entirely. For example, “The cat hurt the woman” and “The woman hurt the cat” have entire different meanings.</a:t>
            </a:r>
          </a:p>
          <a:p>
            <a:pPr marL="171450" indent="-171450">
              <a:buFontTx/>
              <a:buChar char="-"/>
            </a:pPr>
            <a:r>
              <a:rPr lang="en-GB" b="0" i="0" dirty="0">
                <a:solidFill>
                  <a:srgbClr val="333333"/>
                </a:solidFill>
                <a:effectLst/>
                <a:latin typeface="-apple-system"/>
              </a:rPr>
              <a:t>One of the most challenging aspects of learning Chinese is mastering its tone system. The Chinese language has four tones, plus a neutral tone, which are used to differentiate words that share the same syllable. This means that the same syllable can have up to five different meanings, depending on the tone used. For example, the syllable “ma” can mean “mother,” “hemp,” “horse,” “scold,” or “question,” depending on the tone used.</a:t>
            </a:r>
            <a:br>
              <a:rPr lang="en-GB" dirty="0"/>
            </a:br>
            <a:r>
              <a:rPr lang="en-GB" b="0" i="0" dirty="0">
                <a:solidFill>
                  <a:srgbClr val="333333"/>
                </a:solidFill>
                <a:effectLst/>
                <a:latin typeface="-apple-system"/>
              </a:rPr>
              <a:t>Mastering the tones can be difficult for English speakers, who are not used to using pitch to differentiate between words. It takes time and practice to train your ear to hear the differences between the tones, and to learn to produce them accurately yourself. Many beginner learners struggle with tone recognition and production, which can lead to misunderstandings and difficulties in communication.</a:t>
            </a:r>
            <a:br>
              <a:rPr lang="en-GB" dirty="0"/>
            </a:br>
            <a:r>
              <a:rPr lang="en-GB" b="0" i="0" dirty="0">
                <a:solidFill>
                  <a:srgbClr val="333333"/>
                </a:solidFill>
                <a:effectLst/>
                <a:latin typeface="-apple-system"/>
              </a:rPr>
              <a:t>It’s important to note that the tone system is an integral part of the Chinese language and cannot be ignored. It takes dedication and patience to master, but once you do, it opens up a whole new world of communication and understanding.</a:t>
            </a:r>
          </a:p>
          <a:p>
            <a:pPr marL="171450" indent="-171450">
              <a:buFontTx/>
              <a:buChar char="-"/>
            </a:pPr>
            <a:r>
              <a:rPr lang="en-GB" b="0" i="0" dirty="0">
                <a:solidFill>
                  <a:srgbClr val="333333"/>
                </a:solidFill>
                <a:effectLst/>
                <a:latin typeface="-apple-system"/>
              </a:rPr>
              <a:t>One of the biggest challenges of learning Chinese is mastering the pronunciation. Unlike English, Chinese is a tonal language, which means that the meaning of a word can change depending on the tone used to pronounce it.</a:t>
            </a:r>
            <a:br>
              <a:rPr lang="en-GB" dirty="0"/>
            </a:br>
            <a:r>
              <a:rPr lang="en-GB" b="0" i="0" dirty="0">
                <a:solidFill>
                  <a:srgbClr val="333333"/>
                </a:solidFill>
                <a:effectLst/>
                <a:latin typeface="-apple-system"/>
              </a:rPr>
              <a:t>Chinese has four main tones: flat, rising, falling then rising, and falling. Some dialects of Chinese even have a fifth tone. It is essential to learn and master these tones as mispronouncing a word can lead to confusion or even embarrassment.</a:t>
            </a:r>
            <a:br>
              <a:rPr lang="en-GB" dirty="0"/>
            </a:br>
            <a:r>
              <a:rPr lang="en-GB" b="0" i="0" dirty="0">
                <a:solidFill>
                  <a:srgbClr val="333333"/>
                </a:solidFill>
                <a:effectLst/>
                <a:latin typeface="-apple-system"/>
              </a:rPr>
              <a:t>Another challenge of Chinese pronunciation is that it has a very distinct set of sounds that do not exist in English. For example, the “x” and “q” sounds in Chinese are extremely difficult for English speakers to pronounce correctly. On the other hand, English is relatively easier to pronounce due to its phonetic nature.</a:t>
            </a:r>
            <a:br>
              <a:rPr lang="en-GB" dirty="0"/>
            </a:br>
            <a:r>
              <a:rPr lang="en-GB" b="0" i="0" dirty="0">
                <a:solidFill>
                  <a:srgbClr val="333333"/>
                </a:solidFill>
                <a:effectLst/>
                <a:latin typeface="-apple-system"/>
              </a:rPr>
              <a:t>To master Chinese pronunciation, it takes a lot of practice, patience, and guidance. It’s important to work with a qualified teacher who can help you develop proper pronunciation and tone usage. In addition, listening to Chinese speakers and imitating their sounds can also be helpful in improving your pronunciation skills.</a:t>
            </a:r>
          </a:p>
          <a:p>
            <a:pPr marL="171450" indent="-171450">
              <a:buFontTx/>
              <a:buChar char="-"/>
            </a:pPr>
            <a:r>
              <a:rPr lang="en-GB" b="0" i="0" dirty="0">
                <a:solidFill>
                  <a:srgbClr val="333333"/>
                </a:solidFill>
                <a:effectLst/>
                <a:latin typeface="-apple-system"/>
              </a:rPr>
              <a:t>One of the biggest reasons that learning Chinese is more difficult than learning English is due to the vast differences in vocabulary and sentence structure. While English has a relatively simple sentence structure, Chinese is a tonal language with a complex grammar structure that can take years to master.</a:t>
            </a:r>
            <a:br>
              <a:rPr lang="en-GB" dirty="0"/>
            </a:br>
            <a:r>
              <a:rPr lang="en-GB" b="0" i="0" dirty="0">
                <a:solidFill>
                  <a:srgbClr val="333333"/>
                </a:solidFill>
                <a:effectLst/>
                <a:latin typeface="-apple-system"/>
              </a:rPr>
              <a:t>In the Chinese language, there are over 80,000 characters, compared to the English language which has only 26 letters in its alphabet. This means that Chinese learners need to memorize a much larger set of characters and learn how to read, write and pronounce them correctly.</a:t>
            </a:r>
            <a:br>
              <a:rPr lang="en-GB" dirty="0"/>
            </a:br>
            <a:r>
              <a:rPr lang="en-GB" b="0" i="0" dirty="0">
                <a:solidFill>
                  <a:srgbClr val="333333"/>
                </a:solidFill>
                <a:effectLst/>
                <a:latin typeface="-apple-system"/>
              </a:rPr>
              <a:t>Another difference between the two languages is that Chinese is a tonal language, meaning that the meaning of a word can change depending on the tone used when it is spoken. There are four main tones and a neutral tone in Chinese, and each tone has a distinct meaning. This can be difficult for English speakers who are not used to distinguishing between tones.</a:t>
            </a:r>
            <a:br>
              <a:rPr lang="en-GB" dirty="0"/>
            </a:br>
            <a:r>
              <a:rPr lang="en-GB" b="0" i="0" dirty="0">
                <a:solidFill>
                  <a:srgbClr val="333333"/>
                </a:solidFill>
                <a:effectLst/>
                <a:latin typeface="-apple-system"/>
              </a:rPr>
              <a:t>Furthermore, Chinese sentence structure is vastly different from English sentence structure. In English, we use a subject-verb-object (SVO) structure, while Chinese typically uses a subject-object-verb (SOV) structure. This can be confusing for English speakers who are used to the SVO structure and may take time to adjust.</a:t>
            </a:r>
            <a:br>
              <a:rPr lang="en-GB" dirty="0"/>
            </a:br>
            <a:r>
              <a:rPr lang="en-GB" b="0" i="0" dirty="0">
                <a:solidFill>
                  <a:srgbClr val="333333"/>
                </a:solidFill>
                <a:effectLst/>
                <a:latin typeface="-apple-system"/>
              </a:rPr>
              <a:t>Overall, the differences in vocabulary and sentence structure make learning Chinese a more challenging task than learning English. However, with dedication and practice, anyone can master this fascinating language.</a:t>
            </a:r>
          </a:p>
          <a:p>
            <a:pPr marL="171450" indent="-171450">
              <a:buFontTx/>
              <a:buChar char="-"/>
            </a:pPr>
            <a:r>
              <a:rPr lang="en-GB" b="0" i="0" dirty="0">
                <a:solidFill>
                  <a:srgbClr val="333333"/>
                </a:solidFill>
                <a:effectLst/>
                <a:latin typeface="-apple-system"/>
              </a:rPr>
              <a:t>Learning any language is much more than just memorizing vocabulary and grammar rules. It is also about understanding the cultural context in which the language is used. This is especially true when it comes to learning Chinese.</a:t>
            </a:r>
            <a:br>
              <a:rPr lang="en-GB" dirty="0"/>
            </a:br>
            <a:r>
              <a:rPr lang="en-GB" b="0" i="0" dirty="0">
                <a:solidFill>
                  <a:srgbClr val="333333"/>
                </a:solidFill>
                <a:effectLst/>
                <a:latin typeface="-apple-system"/>
              </a:rPr>
              <a:t>Chinese language and culture are deeply intertwined, and to fully grasp the language, it is important to understand the cultural context in which it exists. Chinese language learners will need to learn about the customs, traditions, and values of Chinese society to fully understand the language and communicate effectively.</a:t>
            </a:r>
            <a:br>
              <a:rPr lang="en-GB" dirty="0"/>
            </a:br>
            <a:r>
              <a:rPr lang="en-GB" b="0" i="0" dirty="0">
                <a:solidFill>
                  <a:srgbClr val="333333"/>
                </a:solidFill>
                <a:effectLst/>
                <a:latin typeface="-apple-system"/>
              </a:rPr>
              <a:t>For instance, the use of honorifics and the importance of social hierarchy are crucial aspects of Chinese culture that are reflected in the language. In Chinese, the use of honorifics is common and reflects the speaker’s respect for the person they are addressing. Similarly, understanding the social hierarchy of Chinese society is crucial to understanding the use of language in different contexts.</a:t>
            </a:r>
            <a:br>
              <a:rPr lang="en-GB" dirty="0"/>
            </a:br>
            <a:r>
              <a:rPr lang="en-GB" b="0" i="0" dirty="0">
                <a:solidFill>
                  <a:srgbClr val="333333"/>
                </a:solidFill>
                <a:effectLst/>
                <a:latin typeface="-apple-system"/>
              </a:rPr>
              <a:t>Moreover, Chinese language learners often struggle with the concept of “face”, which is the idea of maintaining respect and dignity in social interactions. In Chinese culture, “face” is an important aspect of communication, especially in business settings. It is important to learn how to give and receive “face” to communicate effectively in Chinese.</a:t>
            </a:r>
            <a:br>
              <a:rPr lang="en-GB" dirty="0"/>
            </a:br>
            <a:r>
              <a:rPr lang="en-GB" b="0" i="0" dirty="0">
                <a:solidFill>
                  <a:srgbClr val="333333"/>
                </a:solidFill>
                <a:effectLst/>
                <a:latin typeface="-apple-system"/>
              </a:rPr>
              <a:t>Overall, understanding the cultural context of Chinese language learning is essential to mastering the language. It is important for learners to be aware of and respect the cultural norms and values of Chinese society to effectively communicate and avoid misunderstandings.</a:t>
            </a:r>
            <a:endParaRPr lang="en-GB" dirty="0"/>
          </a:p>
        </p:txBody>
      </p:sp>
      <p:sp>
        <p:nvSpPr>
          <p:cNvPr id="4" name="Slide Number Placeholder 3"/>
          <p:cNvSpPr>
            <a:spLocks noGrp="1"/>
          </p:cNvSpPr>
          <p:nvPr>
            <p:ph type="sldNum" sz="quarter" idx="5"/>
          </p:nvPr>
        </p:nvSpPr>
        <p:spPr/>
        <p:txBody>
          <a:bodyPr/>
          <a:lstStyle/>
          <a:p>
            <a:fld id="{7F6CDAE9-4766-463A-8D12-41500E4B9F3F}" type="slidenum">
              <a:rPr lang="en-GB" altLang="en-US" smtClean="0"/>
              <a:pPr/>
              <a:t>5</a:t>
            </a:fld>
            <a:endParaRPr lang="en-GB" altLang="en-US"/>
          </a:p>
        </p:txBody>
      </p:sp>
    </p:spTree>
    <p:extLst>
      <p:ext uri="{BB962C8B-B14F-4D97-AF65-F5344CB8AC3E}">
        <p14:creationId xmlns:p14="http://schemas.microsoft.com/office/powerpoint/2010/main" val="211157654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r>
              <a:rPr lang="en-GB" b="0" i="0" dirty="0">
                <a:solidFill>
                  <a:srgbClr val="5B5B5B"/>
                </a:solidFill>
                <a:effectLst/>
                <a:latin typeface="Arial" panose="020B0604020202020204" pitchFamily="34" charset="0"/>
              </a:rPr>
              <a:t>Targeted towards native English speakers </a:t>
            </a:r>
          </a:p>
          <a:p>
            <a:pPr algn="l"/>
            <a:endParaRPr lang="en-GB" b="0" i="0" dirty="0">
              <a:solidFill>
                <a:srgbClr val="5B5B5B"/>
              </a:solidFill>
              <a:effectLst/>
              <a:latin typeface="Arial" panose="020B0604020202020204" pitchFamily="34" charset="0"/>
            </a:endParaRPr>
          </a:p>
          <a:p>
            <a:pPr algn="l"/>
            <a:r>
              <a:rPr lang="en-GB" b="0" i="0" dirty="0">
                <a:solidFill>
                  <a:srgbClr val="5B5B5B"/>
                </a:solidFill>
                <a:effectLst/>
                <a:latin typeface="Arial" panose="020B0604020202020204" pitchFamily="34" charset="0"/>
              </a:rPr>
              <a:t>https://lltf.net/aptitude-tests/what-is-language-aptitude/. Language Learning and Testing Foundation LLTF own the MLAT</a:t>
            </a:r>
          </a:p>
          <a:p>
            <a:pPr algn="l"/>
            <a:r>
              <a:rPr lang="en-GB" b="0" i="0" dirty="0">
                <a:solidFill>
                  <a:srgbClr val="5B5B5B"/>
                </a:solidFill>
                <a:effectLst/>
                <a:latin typeface="Arial" panose="020B0604020202020204" pitchFamily="34" charset="0"/>
              </a:rPr>
              <a:t>LLTF don’t release the test to individuals – study books are available and potential students are starting to use them</a:t>
            </a:r>
          </a:p>
          <a:p>
            <a:pPr algn="l"/>
            <a:endParaRPr lang="en-GB" b="0" i="0" dirty="0">
              <a:solidFill>
                <a:srgbClr val="5B5B5B"/>
              </a:solidFill>
              <a:effectLst/>
              <a:latin typeface="Arial" panose="020B0604020202020204" pitchFamily="34" charset="0"/>
            </a:endParaRPr>
          </a:p>
          <a:p>
            <a:pPr algn="l"/>
            <a:r>
              <a:rPr lang="en-GB" b="0" i="0" dirty="0" err="1">
                <a:solidFill>
                  <a:srgbClr val="5B5B5B"/>
                </a:solidFill>
                <a:effectLst/>
                <a:latin typeface="Arial" panose="020B0604020202020204" pitchFamily="34" charset="0"/>
              </a:rPr>
              <a:t>Dr.</a:t>
            </a:r>
            <a:r>
              <a:rPr lang="en-GB" b="0" i="0" dirty="0">
                <a:solidFill>
                  <a:srgbClr val="5B5B5B"/>
                </a:solidFill>
                <a:effectLst/>
                <a:latin typeface="Arial" panose="020B0604020202020204" pitchFamily="34" charset="0"/>
              </a:rPr>
              <a:t> John B. Carroll, who created the Modern Language Aptitude Test (MLAT) with his co-author Stanley </a:t>
            </a:r>
            <a:r>
              <a:rPr lang="en-GB" b="0" i="0" dirty="0" err="1">
                <a:solidFill>
                  <a:srgbClr val="5B5B5B"/>
                </a:solidFill>
                <a:effectLst/>
                <a:latin typeface="Arial" panose="020B0604020202020204" pitchFamily="34" charset="0"/>
              </a:rPr>
              <a:t>Sapon</a:t>
            </a:r>
            <a:r>
              <a:rPr lang="en-GB" b="0" i="0" dirty="0">
                <a:solidFill>
                  <a:srgbClr val="5B5B5B"/>
                </a:solidFill>
                <a:effectLst/>
                <a:latin typeface="Arial" panose="020B0604020202020204" pitchFamily="34" charset="0"/>
              </a:rPr>
              <a:t>, once defined language aptitude as simply an ability or “knack” for learning foreign languages. Virtually everyone has this ability, but some people appear to learn at a faster rate than others. According to Carroll, the purpose of the MLAT was to predict “how well, relative to other individuals, an individual can learn a foreign language in a given amount of time and under given conditions.” In other words, language aptitude is an ability that largely determines how quickly and easily an individual will progress in learning a language in a language course or language training program. As is the case for other kinds of aptitude, such as verbal ability and musical abilities, language aptitude is believed to be relatively stable throughout an individual’s lifetime.</a:t>
            </a:r>
          </a:p>
          <a:p>
            <a:pPr algn="l"/>
            <a:r>
              <a:rPr lang="en-GB" b="0" i="0" dirty="0">
                <a:solidFill>
                  <a:srgbClr val="5B5B5B"/>
                </a:solidFill>
                <a:effectLst/>
                <a:latin typeface="Arial" panose="020B0604020202020204" pitchFamily="34" charset="0"/>
              </a:rPr>
              <a:t>It is important to keep in mind that, given enough time and reasonably good instruction, virtually anyone can learn a second language, but people differ in terms of the rate and ease with which they can learn. Scores from a language aptitude test can therefore be used to help to determine how much time will be sufficient for an individual language learner to accomplish a given goal, assuming that the individual is at least moderately motivated to learn.</a:t>
            </a:r>
          </a:p>
          <a:p>
            <a:pPr algn="l"/>
            <a:r>
              <a:rPr lang="en-GB" b="0" i="0" dirty="0">
                <a:solidFill>
                  <a:srgbClr val="5B5B5B"/>
                </a:solidFill>
                <a:effectLst/>
                <a:latin typeface="Arial" panose="020B0604020202020204" pitchFamily="34" charset="0"/>
              </a:rPr>
              <a:t>Carroll, an internationally acclaimed psychometrician and educational psychologist, conducted a five-year research project in the 1950s to investigate the concept of language aptitude and how it could be measured. During this time, Carroll identified four distinct abilities that factored into language aptitude, </a:t>
            </a:r>
            <a:r>
              <a:rPr lang="en-GB" b="1" i="0" dirty="0">
                <a:solidFill>
                  <a:srgbClr val="5B5B5B"/>
                </a:solidFill>
                <a:effectLst/>
                <a:latin typeface="Arial" panose="020B0604020202020204" pitchFamily="34" charset="0"/>
              </a:rPr>
              <a:t>separate from motivation and verbal intelligence</a:t>
            </a:r>
            <a:r>
              <a:rPr lang="en-GB" b="0" i="0" dirty="0">
                <a:solidFill>
                  <a:srgbClr val="5B5B5B"/>
                </a:solidFill>
                <a:effectLst/>
                <a:latin typeface="Arial" panose="020B0604020202020204" pitchFamily="34" charset="0"/>
              </a:rPr>
              <a:t>. Carroll designed the Modern Language Aptitude Test based on this four-part model of language aptitude.</a:t>
            </a:r>
          </a:p>
          <a:p>
            <a:endParaRPr lang="en-GB" dirty="0"/>
          </a:p>
          <a:p>
            <a:pPr marL="171450" indent="-171450">
              <a:buFont typeface="Arial" panose="020B0604020202020204" pitchFamily="34" charset="0"/>
              <a:buChar char="•"/>
            </a:pPr>
            <a:r>
              <a:rPr lang="en-GB" dirty="0"/>
              <a:t>There are good alternatives, but MLAT seen as the best</a:t>
            </a:r>
          </a:p>
          <a:p>
            <a:pPr marL="171450" indent="-171450">
              <a:buFont typeface="Arial" panose="020B0604020202020204" pitchFamily="34" charset="0"/>
              <a:buChar char="•"/>
            </a:pPr>
            <a:r>
              <a:rPr lang="en-GB" dirty="0"/>
              <a:t>Anyone can learn another language, MLAT tries to identify those who can learn another language quicker</a:t>
            </a:r>
          </a:p>
          <a:p>
            <a:pPr marL="171450" indent="-171450">
              <a:buFont typeface="Arial" panose="020B0604020202020204" pitchFamily="34" charset="0"/>
              <a:buChar char="•"/>
            </a:pPr>
            <a:r>
              <a:rPr lang="en-GB" dirty="0"/>
              <a:t>Has limitations though: developed for native English speakers; not targeted towards tonal languages; doesn’t measure motivation or intelligence or longer-term memory</a:t>
            </a:r>
          </a:p>
        </p:txBody>
      </p:sp>
      <p:sp>
        <p:nvSpPr>
          <p:cNvPr id="4" name="Slide Number Placeholder 3"/>
          <p:cNvSpPr>
            <a:spLocks noGrp="1"/>
          </p:cNvSpPr>
          <p:nvPr>
            <p:ph type="sldNum" sz="quarter" idx="5"/>
          </p:nvPr>
        </p:nvSpPr>
        <p:spPr/>
        <p:txBody>
          <a:bodyPr/>
          <a:lstStyle/>
          <a:p>
            <a:fld id="{7F6CDAE9-4766-463A-8D12-41500E4B9F3F}" type="slidenum">
              <a:rPr lang="en-GB" altLang="en-US" smtClean="0"/>
              <a:pPr/>
              <a:t>6</a:t>
            </a:fld>
            <a:endParaRPr lang="en-GB" altLang="en-US"/>
          </a:p>
        </p:txBody>
      </p:sp>
    </p:spTree>
    <p:extLst>
      <p:ext uri="{BB962C8B-B14F-4D97-AF65-F5344CB8AC3E}">
        <p14:creationId xmlns:p14="http://schemas.microsoft.com/office/powerpoint/2010/main" val="94008711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7F6CDAE9-4766-463A-8D12-41500E4B9F3F}" type="slidenum">
              <a:rPr lang="en-GB" altLang="en-US" smtClean="0"/>
              <a:pPr/>
              <a:t>7</a:t>
            </a:fld>
            <a:endParaRPr lang="en-GB" altLang="en-US"/>
          </a:p>
        </p:txBody>
      </p:sp>
    </p:spTree>
    <p:extLst>
      <p:ext uri="{BB962C8B-B14F-4D97-AF65-F5344CB8AC3E}">
        <p14:creationId xmlns:p14="http://schemas.microsoft.com/office/powerpoint/2010/main" val="2137501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Tx/>
              <a:buNone/>
            </a:pPr>
            <a:r>
              <a:rPr lang="en-GB" dirty="0"/>
              <a:t>Motivation</a:t>
            </a:r>
          </a:p>
          <a:p>
            <a:pPr marL="0" indent="0">
              <a:buFontTx/>
              <a:buNone/>
            </a:pPr>
            <a:r>
              <a:rPr lang="en-GB" dirty="0"/>
              <a:t>- Exploring additional pay for intelligence linguists, a specialist </a:t>
            </a:r>
            <a:r>
              <a:rPr lang="en-GB"/>
              <a:t>career stream</a:t>
            </a:r>
            <a:endParaRPr lang="en-GB" dirty="0"/>
          </a:p>
        </p:txBody>
      </p:sp>
      <p:sp>
        <p:nvSpPr>
          <p:cNvPr id="4" name="Slide Number Placeholder 3"/>
          <p:cNvSpPr>
            <a:spLocks noGrp="1"/>
          </p:cNvSpPr>
          <p:nvPr>
            <p:ph type="sldNum" sz="quarter" idx="5"/>
          </p:nvPr>
        </p:nvSpPr>
        <p:spPr/>
        <p:txBody>
          <a:bodyPr/>
          <a:lstStyle/>
          <a:p>
            <a:fld id="{7F6CDAE9-4766-463A-8D12-41500E4B9F3F}" type="slidenum">
              <a:rPr lang="en-GB" altLang="en-US" smtClean="0"/>
              <a:pPr/>
              <a:t>8</a:t>
            </a:fld>
            <a:endParaRPr lang="en-GB" altLang="en-US"/>
          </a:p>
        </p:txBody>
      </p:sp>
    </p:spTree>
    <p:extLst>
      <p:ext uri="{BB962C8B-B14F-4D97-AF65-F5344CB8AC3E}">
        <p14:creationId xmlns:p14="http://schemas.microsoft.com/office/powerpoint/2010/main" val="344152468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2063552" y="1772817"/>
            <a:ext cx="9691125" cy="506487"/>
          </a:xfrm>
        </p:spPr>
        <p:txBody>
          <a:bodyPr>
            <a:noAutofit/>
          </a:bodyPr>
          <a:lstStyle>
            <a:lvl1pPr algn="r">
              <a:defRPr sz="2800" b="1">
                <a:solidFill>
                  <a:srgbClr val="572642"/>
                </a:solidFill>
              </a:defRPr>
            </a:lvl1pPr>
          </a:lstStyle>
          <a:p>
            <a:r>
              <a:rPr lang="en-US"/>
              <a:t>Click to add Presentation Title</a:t>
            </a:r>
            <a:endParaRPr lang="en-GB"/>
          </a:p>
        </p:txBody>
      </p:sp>
      <p:sp>
        <p:nvSpPr>
          <p:cNvPr id="3" name="Subtitle 2"/>
          <p:cNvSpPr>
            <a:spLocks noGrp="1"/>
          </p:cNvSpPr>
          <p:nvPr>
            <p:ph type="subTitle" idx="1" hasCustomPrompt="1"/>
          </p:nvPr>
        </p:nvSpPr>
        <p:spPr>
          <a:xfrm>
            <a:off x="3215680" y="2662064"/>
            <a:ext cx="8534400" cy="478904"/>
          </a:xfrm>
        </p:spPr>
        <p:txBody>
          <a:bodyPr>
            <a:normAutofit/>
          </a:bodyPr>
          <a:lstStyle>
            <a:lvl1pPr marL="0" indent="0" algn="r">
              <a:buNone/>
              <a:defRPr sz="2000" b="1">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add Presenter Name</a:t>
            </a:r>
            <a:endParaRPr lang="en-GB"/>
          </a:p>
        </p:txBody>
      </p:sp>
      <p:sp>
        <p:nvSpPr>
          <p:cNvPr id="11" name="Rectangle 10"/>
          <p:cNvSpPr/>
          <p:nvPr/>
        </p:nvSpPr>
        <p:spPr>
          <a:xfrm>
            <a:off x="0" y="1484784"/>
            <a:ext cx="12192000" cy="72008"/>
          </a:xfrm>
          <a:prstGeom prst="rect">
            <a:avLst/>
          </a:prstGeom>
          <a:solidFill>
            <a:srgbClr val="57264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3200">
              <a:solidFill>
                <a:prstClr val="white"/>
              </a:solidFill>
            </a:endParaRPr>
          </a:p>
        </p:txBody>
      </p:sp>
      <p:sp>
        <p:nvSpPr>
          <p:cNvPr id="12" name="Rectangle 11"/>
          <p:cNvSpPr/>
          <p:nvPr/>
        </p:nvSpPr>
        <p:spPr>
          <a:xfrm>
            <a:off x="-48683" y="-99392"/>
            <a:ext cx="12289365" cy="158417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3200">
              <a:solidFill>
                <a:prstClr val="white"/>
              </a:solidFill>
            </a:endParaRPr>
          </a:p>
        </p:txBody>
      </p:sp>
      <p:pic>
        <p:nvPicPr>
          <p:cNvPr id="13" name="Picture 1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31370" y="332657"/>
            <a:ext cx="2961295" cy="948931"/>
          </a:xfrm>
          <a:prstGeom prst="rect">
            <a:avLst/>
          </a:prstGeom>
        </p:spPr>
      </p:pic>
      <p:sp>
        <p:nvSpPr>
          <p:cNvPr id="16" name="Text Placeholder 15"/>
          <p:cNvSpPr>
            <a:spLocks noGrp="1"/>
          </p:cNvSpPr>
          <p:nvPr>
            <p:ph type="body" sz="quarter" idx="13" hasCustomPrompt="1"/>
          </p:nvPr>
        </p:nvSpPr>
        <p:spPr>
          <a:xfrm>
            <a:off x="4078816" y="3212977"/>
            <a:ext cx="7681813" cy="432048"/>
          </a:xfrm>
        </p:spPr>
        <p:txBody>
          <a:bodyPr>
            <a:normAutofit/>
          </a:bodyPr>
          <a:lstStyle>
            <a:lvl1pPr marL="0" indent="0" algn="r">
              <a:buNone/>
              <a:defRPr sz="2000" b="1">
                <a:solidFill>
                  <a:schemeClr val="bg1"/>
                </a:solidFill>
              </a:defRPr>
            </a:lvl1pPr>
            <a:lvl2pPr marL="457200" indent="0">
              <a:buNone/>
              <a:defRPr b="1">
                <a:solidFill>
                  <a:schemeClr val="bg1"/>
                </a:solidFill>
              </a:defRPr>
            </a:lvl2pPr>
            <a:lvl3pPr marL="914400" indent="0">
              <a:buNone/>
              <a:defRPr b="1">
                <a:solidFill>
                  <a:schemeClr val="bg1"/>
                </a:solidFill>
              </a:defRPr>
            </a:lvl3pPr>
            <a:lvl4pPr marL="1371600" indent="0">
              <a:buNone/>
              <a:defRPr b="1">
                <a:solidFill>
                  <a:schemeClr val="bg1"/>
                </a:solidFill>
              </a:defRPr>
            </a:lvl4pPr>
            <a:lvl5pPr marL="1828800" indent="0">
              <a:buNone/>
              <a:defRPr b="1">
                <a:solidFill>
                  <a:schemeClr val="bg1"/>
                </a:solidFill>
              </a:defRPr>
            </a:lvl5pPr>
          </a:lstStyle>
          <a:p>
            <a:pPr lvl="0"/>
            <a:r>
              <a:rPr lang="en-US"/>
              <a:t>Click to add Venue</a:t>
            </a:r>
            <a:endParaRPr lang="en-GB"/>
          </a:p>
        </p:txBody>
      </p:sp>
    </p:spTree>
    <p:extLst>
      <p:ext uri="{BB962C8B-B14F-4D97-AF65-F5344CB8AC3E}">
        <p14:creationId xmlns:p14="http://schemas.microsoft.com/office/powerpoint/2010/main" val="27573290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8" y="4725145"/>
            <a:ext cx="9274901" cy="1278705"/>
          </a:xfrm>
          <a:prstGeom prst="rect">
            <a:avLst/>
          </a:prstGeom>
          <a:ln w="9525" cap="flat" cmpd="sng" algn="ctr">
            <a:solidFill>
              <a:schemeClr val="dk1">
                <a:shade val="95000"/>
                <a:satMod val="105000"/>
              </a:schemeClr>
            </a:solidFill>
            <a:prstDash val="solid"/>
            <a:miter lim="800000"/>
            <a:headEnd/>
            <a:tailEnd/>
          </a:ln>
        </p:spPr>
        <p:style>
          <a:lnRef idx="1">
            <a:schemeClr val="dk1"/>
          </a:lnRef>
          <a:fillRef idx="2">
            <a:schemeClr val="dk1"/>
          </a:fillRef>
          <a:effectRef idx="1">
            <a:schemeClr val="dk1"/>
          </a:effectRef>
          <a:fontRef idx="minor">
            <a:schemeClr val="dk1"/>
          </a:fontRef>
        </p:style>
        <p:txBody>
          <a:bodyPr vert="horz" wrap="square" lIns="91440" tIns="45720" rIns="91440" bIns="45720" numCol="1" anchor="ctr" anchorCtr="0" compatLnSpc="1">
            <a:prstTxWarp prst="textNoShape">
              <a:avLst/>
            </a:prstTxWarp>
            <a:noAutofit/>
          </a:bodyPr>
          <a:lstStyle>
            <a:lvl1pPr>
              <a:defRPr lang="en-GB" sz="400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mn-lt"/>
                <a:ea typeface="+mn-ea"/>
                <a:cs typeface="+mn-cs"/>
              </a:defRPr>
            </a:lvl1pPr>
          </a:lstStyle>
          <a:p>
            <a:pPr lvl="0" fontAlgn="auto">
              <a:spcAft>
                <a:spcPts val="0"/>
              </a:spcAft>
            </a:pPr>
            <a:r>
              <a:rPr lang="en-US"/>
              <a:t>Click to edit Master title style</a:t>
            </a:r>
            <a:endParaRPr lang="en-GB"/>
          </a:p>
        </p:txBody>
      </p:sp>
      <p:sp>
        <p:nvSpPr>
          <p:cNvPr id="3" name="Picture Placeholder 2"/>
          <p:cNvSpPr>
            <a:spLocks noGrp="1"/>
          </p:cNvSpPr>
          <p:nvPr>
            <p:ph type="pic" idx="1"/>
          </p:nvPr>
        </p:nvSpPr>
        <p:spPr>
          <a:xfrm>
            <a:off x="2389717" y="612776"/>
            <a:ext cx="7315200" cy="3752329"/>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GB"/>
          </a:p>
        </p:txBody>
      </p:sp>
      <p:sp>
        <p:nvSpPr>
          <p:cNvPr id="4" name="Text Placeholder 3"/>
          <p:cNvSpPr>
            <a:spLocks noGrp="1"/>
          </p:cNvSpPr>
          <p:nvPr>
            <p:ph type="body" sz="half" idx="2"/>
          </p:nvPr>
        </p:nvSpPr>
        <p:spPr>
          <a:xfrm>
            <a:off x="335360" y="4725145"/>
            <a:ext cx="1824203" cy="1278705"/>
          </a:xfrm>
          <a:prstGeom prst="rect">
            <a:avLst/>
          </a:prstGeom>
        </p:spPr>
        <p:style>
          <a:lnRef idx="1">
            <a:schemeClr val="dk1"/>
          </a:lnRef>
          <a:fillRef idx="2">
            <a:schemeClr val="dk1"/>
          </a:fillRef>
          <a:effectRef idx="1">
            <a:schemeClr val="dk1"/>
          </a:effectRef>
          <a:fontRef idx="none"/>
        </p:style>
        <p:txBody>
          <a:bodyPr/>
          <a:lstStyle>
            <a:lvl1pPr marL="0" indent="0" algn="ctr" defTabSz="914400" rtl="0" eaLnBrk="1" latinLnBrk="0" hangingPunct="1">
              <a:spcBef>
                <a:spcPct val="20000"/>
              </a:spcBef>
              <a:buFont typeface="Wingdings" panose="05000000000000000000" pitchFamily="2" charset="2"/>
              <a:buNone/>
              <a:defRPr lang="en-US" sz="8000" b="1" kern="1200" dirty="0" smtClean="0">
                <a:solidFill>
                  <a:schemeClr val="dk1"/>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endParaRPr lang="en-US"/>
          </a:p>
        </p:txBody>
      </p:sp>
    </p:spTree>
    <p:extLst>
      <p:ext uri="{BB962C8B-B14F-4D97-AF65-F5344CB8AC3E}">
        <p14:creationId xmlns:p14="http://schemas.microsoft.com/office/powerpoint/2010/main" val="23177413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a:prstGeom prst="rect">
            <a:avLst/>
          </a:prstGeom>
        </p:spPr>
        <p:txBody>
          <a:bodyPr/>
          <a:lstStyle/>
          <a:p>
            <a:r>
              <a:rPr lang="en-US"/>
              <a:t>Click to edit Master title style</a:t>
            </a:r>
            <a:endParaRPr lang="en-GB"/>
          </a:p>
        </p:txBody>
      </p:sp>
      <p:sp>
        <p:nvSpPr>
          <p:cNvPr id="3" name="Vertical Text Placeholder 2"/>
          <p:cNvSpPr>
            <a:spLocks noGrp="1"/>
          </p:cNvSpPr>
          <p:nvPr>
            <p:ph type="body" orient="vert" idx="1"/>
          </p:nvPr>
        </p:nvSpPr>
        <p:spPr>
          <a:xfrm>
            <a:off x="609600" y="1600201"/>
            <a:ext cx="10972800" cy="4277072"/>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415935234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530626"/>
          </a:xfrm>
          <a:prstGeom prst="rect">
            <a:avLst/>
          </a:prstGeo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09600" y="274639"/>
            <a:ext cx="8026400" cy="5530626"/>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405851603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cSld name="Presentation or Chapter Title">
    <p:spTree>
      <p:nvGrpSpPr>
        <p:cNvPr id="1" name=""/>
        <p:cNvGrpSpPr/>
        <p:nvPr/>
      </p:nvGrpSpPr>
      <p:grpSpPr>
        <a:xfrm>
          <a:off x="0" y="0"/>
          <a:ext cx="0" cy="0"/>
          <a:chOff x="0" y="0"/>
          <a:chExt cx="0" cy="0"/>
        </a:xfrm>
      </p:grpSpPr>
      <p:sp>
        <p:nvSpPr>
          <p:cNvPr id="9" name="Text Placeholder 8"/>
          <p:cNvSpPr>
            <a:spLocks noGrp="1"/>
          </p:cNvSpPr>
          <p:nvPr>
            <p:ph type="body" sz="quarter" idx="10" hasCustomPrompt="1"/>
          </p:nvPr>
        </p:nvSpPr>
        <p:spPr>
          <a:xfrm>
            <a:off x="4871864" y="1700460"/>
            <a:ext cx="6264696" cy="2160588"/>
          </a:xfrm>
          <a:prstGeom prst="rect">
            <a:avLst/>
          </a:prstGeom>
        </p:spPr>
        <p:txBody>
          <a:bodyPr anchor="ctr">
            <a:normAutofit/>
          </a:bodyPr>
          <a:lstStyle>
            <a:lvl1pPr marL="0" indent="0">
              <a:buNone/>
              <a:defRPr sz="2800" b="1" i="0">
                <a:solidFill>
                  <a:srgbClr val="0C406D"/>
                </a:solidFill>
                <a:latin typeface="Arial" charset="0"/>
                <a:ea typeface="Arial" charset="0"/>
                <a:cs typeface="Arial" charset="0"/>
              </a:defRPr>
            </a:lvl1pPr>
          </a:lstStyle>
          <a:p>
            <a:pPr lvl="0"/>
            <a:r>
              <a:rPr lang="en-GB"/>
              <a:t>Presentation or Chapter Title, Arial Bold 28pt</a:t>
            </a:r>
            <a:endParaRPr lang="en-US"/>
          </a:p>
        </p:txBody>
      </p:sp>
      <p:sp>
        <p:nvSpPr>
          <p:cNvPr id="11" name="Text Placeholder 8"/>
          <p:cNvSpPr>
            <a:spLocks noGrp="1"/>
          </p:cNvSpPr>
          <p:nvPr>
            <p:ph type="body" sz="quarter" idx="11" hasCustomPrompt="1"/>
          </p:nvPr>
        </p:nvSpPr>
        <p:spPr>
          <a:xfrm>
            <a:off x="4871864" y="4005064"/>
            <a:ext cx="6264696" cy="792088"/>
          </a:xfrm>
          <a:prstGeom prst="rect">
            <a:avLst/>
          </a:prstGeom>
        </p:spPr>
        <p:txBody>
          <a:bodyPr anchor="ctr">
            <a:normAutofit/>
          </a:bodyPr>
          <a:lstStyle>
            <a:lvl1pPr marL="0" indent="0">
              <a:buNone/>
              <a:defRPr sz="2000" b="1" i="0">
                <a:solidFill>
                  <a:srgbClr val="0099C4"/>
                </a:solidFill>
                <a:latin typeface="Arial" charset="0"/>
                <a:ea typeface="Arial" charset="0"/>
                <a:cs typeface="Arial" charset="0"/>
              </a:defRPr>
            </a:lvl1pPr>
          </a:lstStyle>
          <a:p>
            <a:pPr lvl="0"/>
            <a:r>
              <a:rPr lang="en-GB"/>
              <a:t>Presenter’s Name and Title, </a:t>
            </a:r>
            <a:br>
              <a:rPr lang="en-GB"/>
            </a:br>
            <a:r>
              <a:rPr lang="en-GB"/>
              <a:t>Arial Bold 20pt</a:t>
            </a:r>
            <a:endParaRPr lang="en-US"/>
          </a:p>
        </p:txBody>
      </p:sp>
      <p:sp>
        <p:nvSpPr>
          <p:cNvPr id="13" name="Text Placeholder 8"/>
          <p:cNvSpPr>
            <a:spLocks noGrp="1"/>
          </p:cNvSpPr>
          <p:nvPr>
            <p:ph type="body" sz="quarter" idx="12" hasCustomPrompt="1"/>
          </p:nvPr>
        </p:nvSpPr>
        <p:spPr>
          <a:xfrm>
            <a:off x="4873469" y="4941168"/>
            <a:ext cx="6264696" cy="504056"/>
          </a:xfrm>
          <a:prstGeom prst="rect">
            <a:avLst/>
          </a:prstGeom>
        </p:spPr>
        <p:txBody>
          <a:bodyPr anchor="ctr">
            <a:normAutofit/>
          </a:bodyPr>
          <a:lstStyle>
            <a:lvl1pPr marL="0" indent="0">
              <a:buNone/>
              <a:defRPr sz="2000" b="1" i="0">
                <a:solidFill>
                  <a:schemeClr val="tx1"/>
                </a:solidFill>
                <a:latin typeface="Arial" charset="0"/>
                <a:ea typeface="Arial" charset="0"/>
                <a:cs typeface="Arial" charset="0"/>
              </a:defRPr>
            </a:lvl1pPr>
          </a:lstStyle>
          <a:p>
            <a:pPr lvl="0"/>
            <a:r>
              <a:rPr lang="en-GB"/>
              <a:t>Date, Arial 20pt</a:t>
            </a:r>
            <a:endParaRPr lang="en-US"/>
          </a:p>
        </p:txBody>
      </p:sp>
    </p:spTree>
    <p:extLst>
      <p:ext uri="{BB962C8B-B14F-4D97-AF65-F5344CB8AC3E}">
        <p14:creationId xmlns:p14="http://schemas.microsoft.com/office/powerpoint/2010/main" val="386953374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cSld name="layout 1">
    <p:spTree>
      <p:nvGrpSpPr>
        <p:cNvPr id="1" name=""/>
        <p:cNvGrpSpPr/>
        <p:nvPr/>
      </p:nvGrpSpPr>
      <p:grpSpPr>
        <a:xfrm>
          <a:off x="0" y="0"/>
          <a:ext cx="0" cy="0"/>
          <a:chOff x="0" y="0"/>
          <a:chExt cx="0" cy="0"/>
        </a:xfrm>
      </p:grpSpPr>
      <p:sp>
        <p:nvSpPr>
          <p:cNvPr id="5" name="Text Placeholder 4"/>
          <p:cNvSpPr>
            <a:spLocks noGrp="1"/>
          </p:cNvSpPr>
          <p:nvPr>
            <p:ph type="body" idx="10"/>
          </p:nvPr>
        </p:nvSpPr>
        <p:spPr>
          <a:xfrm>
            <a:off x="386081" y="3352046"/>
            <a:ext cx="4210473" cy="1166814"/>
          </a:xfrm>
          <a:prstGeom prst="rect">
            <a:avLst/>
          </a:prstGeom>
          <a:noFill/>
          <a:ln w="0" cmpd="sng">
            <a:noFill/>
            <a:prstDash val="solid"/>
          </a:ln>
        </p:spPr>
        <p:txBody>
          <a:bodyPr vert="horz" lIns="0" tIns="0" rIns="0" bIns="0" anchor="t"/>
          <a:lstStyle>
            <a:lvl1pPr marL="0" marR="0" indent="0" algn="l">
              <a:lnSpc>
                <a:spcPts val="4400"/>
              </a:lnSpc>
              <a:spcBef>
                <a:spcPts val="1200"/>
              </a:spcBef>
              <a:spcAft>
                <a:spcPts val="0"/>
              </a:spcAft>
              <a:defRPr/>
            </a:lvl1pPr>
          </a:lstStyle>
          <a:p>
            <a:pPr marL="0" marR="0" indent="0" algn="l">
              <a:lnSpc>
                <a:spcPts val="2700"/>
              </a:lnSpc>
              <a:spcAft>
                <a:spcPts val="0"/>
              </a:spcAft>
            </a:pPr>
            <a:r>
              <a:rPr lang="en-US" sz="3200" spc="-113">
                <a:solidFill>
                  <a:srgbClr val="FFFFFF"/>
                </a:solidFill>
                <a:latin typeface="Arial" panose="02020603050405020304" pitchFamily="2"/>
              </a:rPr>
              <a:t>UK StratCom NED Visit </a:t>
            </a:r>
          </a:p>
          <a:p>
            <a:pPr marL="0" marR="0" indent="0" algn="l">
              <a:lnSpc>
                <a:spcPts val="3300"/>
              </a:lnSpc>
              <a:spcBef>
                <a:spcPts val="900"/>
              </a:spcBef>
              <a:spcAft>
                <a:spcPts val="0"/>
              </a:spcAft>
            </a:pPr>
            <a:r>
              <a:rPr lang="en-US" sz="3867" spc="-13">
                <a:solidFill>
                  <a:srgbClr val="FFFFFF"/>
                </a:solidFill>
                <a:latin typeface="Arial" panose="02020603050405020304" pitchFamily="2"/>
              </a:rPr>
              <a:t>DefAc Overview </a:t>
            </a:r>
          </a:p>
        </p:txBody>
      </p:sp>
      <p:sp>
        <p:nvSpPr>
          <p:cNvPr id="6" name="Text Placeholder 5"/>
          <p:cNvSpPr>
            <a:spLocks noGrp="1"/>
          </p:cNvSpPr>
          <p:nvPr>
            <p:ph type="body" idx="10"/>
          </p:nvPr>
        </p:nvSpPr>
        <p:spPr>
          <a:xfrm>
            <a:off x="471594" y="4716439"/>
            <a:ext cx="1389380" cy="402788"/>
          </a:xfrm>
          <a:prstGeom prst="rect">
            <a:avLst/>
          </a:prstGeom>
          <a:noFill/>
          <a:ln w="0" cmpd="sng">
            <a:noFill/>
            <a:prstDash val="solid"/>
          </a:ln>
        </p:spPr>
        <p:txBody>
          <a:bodyPr vert="horz" lIns="0" tIns="0" rIns="0" bIns="0" anchor="t"/>
          <a:lstStyle>
            <a:lvl1pPr marL="0" marR="0" indent="0" algn="l">
              <a:lnSpc>
                <a:spcPts val="3200"/>
              </a:lnSpc>
              <a:spcAft>
                <a:spcPts val="0"/>
              </a:spcAft>
              <a:defRPr/>
            </a:lvl1pPr>
          </a:lstStyle>
          <a:p>
            <a:pPr marL="0" marR="0" indent="0" algn="l">
              <a:lnSpc>
                <a:spcPts val="2400"/>
              </a:lnSpc>
              <a:spcAft>
                <a:spcPts val="0"/>
              </a:spcAft>
            </a:pPr>
            <a:r>
              <a:rPr lang="en-US" sz="2800" spc="-152">
                <a:solidFill>
                  <a:srgbClr val="C9D1D6"/>
                </a:solidFill>
                <a:latin typeface="Arial" panose="02020603050405020304" pitchFamily="2"/>
              </a:rPr>
              <a:t>6 May 21 </a:t>
            </a:r>
          </a:p>
        </p:txBody>
      </p:sp>
    </p:spTree>
    <p:extLst>
      <p:ext uri="{BB962C8B-B14F-4D97-AF65-F5344CB8AC3E}">
        <p14:creationId xmlns:p14="http://schemas.microsoft.com/office/powerpoint/2010/main" val="182403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3_Title Slide CU">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2063552" y="1772817"/>
            <a:ext cx="9691125" cy="506487"/>
          </a:xfrm>
        </p:spPr>
        <p:txBody>
          <a:bodyPr>
            <a:noAutofit/>
          </a:bodyPr>
          <a:lstStyle>
            <a:lvl1pPr algn="r">
              <a:defRPr sz="2800" b="1">
                <a:solidFill>
                  <a:srgbClr val="572642"/>
                </a:solidFill>
              </a:defRPr>
            </a:lvl1pPr>
          </a:lstStyle>
          <a:p>
            <a:r>
              <a:rPr lang="en-US"/>
              <a:t>Click to add Presentation Title</a:t>
            </a:r>
            <a:endParaRPr lang="en-GB"/>
          </a:p>
        </p:txBody>
      </p:sp>
      <p:sp>
        <p:nvSpPr>
          <p:cNvPr id="3" name="Subtitle 2"/>
          <p:cNvSpPr>
            <a:spLocks noGrp="1"/>
          </p:cNvSpPr>
          <p:nvPr>
            <p:ph type="subTitle" idx="1" hasCustomPrompt="1"/>
          </p:nvPr>
        </p:nvSpPr>
        <p:spPr>
          <a:xfrm>
            <a:off x="3215680" y="2662064"/>
            <a:ext cx="8534400" cy="478904"/>
          </a:xfrm>
        </p:spPr>
        <p:txBody>
          <a:bodyPr>
            <a:normAutofit/>
          </a:bodyPr>
          <a:lstStyle>
            <a:lvl1pPr marL="0" indent="0" algn="r">
              <a:buNone/>
              <a:defRPr sz="2000" b="1">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add Presenter Name</a:t>
            </a:r>
            <a:endParaRPr lang="en-GB"/>
          </a:p>
        </p:txBody>
      </p:sp>
      <p:sp>
        <p:nvSpPr>
          <p:cNvPr id="11" name="Rectangle 10"/>
          <p:cNvSpPr/>
          <p:nvPr/>
        </p:nvSpPr>
        <p:spPr>
          <a:xfrm>
            <a:off x="0" y="1484784"/>
            <a:ext cx="12192000" cy="72008"/>
          </a:xfrm>
          <a:prstGeom prst="rect">
            <a:avLst/>
          </a:prstGeom>
          <a:solidFill>
            <a:srgbClr val="57264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3200">
              <a:solidFill>
                <a:prstClr val="white"/>
              </a:solidFill>
            </a:endParaRPr>
          </a:p>
        </p:txBody>
      </p:sp>
      <p:sp>
        <p:nvSpPr>
          <p:cNvPr id="12" name="Rectangle 11"/>
          <p:cNvSpPr/>
          <p:nvPr/>
        </p:nvSpPr>
        <p:spPr>
          <a:xfrm>
            <a:off x="-48683" y="-99392"/>
            <a:ext cx="12289365" cy="158417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3200">
              <a:solidFill>
                <a:prstClr val="white"/>
              </a:solidFill>
            </a:endParaRPr>
          </a:p>
        </p:txBody>
      </p:sp>
      <p:pic>
        <p:nvPicPr>
          <p:cNvPr id="13" name="Picture 1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31370" y="182881"/>
            <a:ext cx="2621709" cy="1098708"/>
          </a:xfrm>
          <a:prstGeom prst="rect">
            <a:avLst/>
          </a:prstGeom>
        </p:spPr>
      </p:pic>
      <p:sp>
        <p:nvSpPr>
          <p:cNvPr id="16" name="Text Placeholder 15"/>
          <p:cNvSpPr>
            <a:spLocks noGrp="1"/>
          </p:cNvSpPr>
          <p:nvPr>
            <p:ph type="body" sz="quarter" idx="13" hasCustomPrompt="1"/>
          </p:nvPr>
        </p:nvSpPr>
        <p:spPr>
          <a:xfrm>
            <a:off x="4078816" y="3212977"/>
            <a:ext cx="7681813" cy="432048"/>
          </a:xfrm>
        </p:spPr>
        <p:txBody>
          <a:bodyPr>
            <a:normAutofit/>
          </a:bodyPr>
          <a:lstStyle>
            <a:lvl1pPr marL="0" indent="0" algn="r">
              <a:buNone/>
              <a:defRPr sz="2000" b="1">
                <a:solidFill>
                  <a:schemeClr val="bg1"/>
                </a:solidFill>
              </a:defRPr>
            </a:lvl1pPr>
            <a:lvl2pPr marL="457200" indent="0">
              <a:buNone/>
              <a:defRPr b="1">
                <a:solidFill>
                  <a:schemeClr val="bg1"/>
                </a:solidFill>
              </a:defRPr>
            </a:lvl2pPr>
            <a:lvl3pPr marL="914400" indent="0">
              <a:buNone/>
              <a:defRPr b="1">
                <a:solidFill>
                  <a:schemeClr val="bg1"/>
                </a:solidFill>
              </a:defRPr>
            </a:lvl3pPr>
            <a:lvl4pPr marL="1371600" indent="0">
              <a:buNone/>
              <a:defRPr b="1">
                <a:solidFill>
                  <a:schemeClr val="bg1"/>
                </a:solidFill>
              </a:defRPr>
            </a:lvl4pPr>
            <a:lvl5pPr marL="1828800" indent="0">
              <a:buNone/>
              <a:defRPr b="1">
                <a:solidFill>
                  <a:schemeClr val="bg1"/>
                </a:solidFill>
              </a:defRPr>
            </a:lvl5pPr>
          </a:lstStyle>
          <a:p>
            <a:pPr lvl="0"/>
            <a:r>
              <a:rPr lang="en-US"/>
              <a:t>Click to add Venue</a:t>
            </a:r>
            <a:endParaRPr lang="en-GB"/>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336116" y="21264"/>
            <a:ext cx="1391765" cy="1320338"/>
          </a:xfrm>
          <a:prstGeom prst="rect">
            <a:avLst/>
          </a:prstGeom>
        </p:spPr>
      </p:pic>
    </p:spTree>
    <p:extLst>
      <p:ext uri="{BB962C8B-B14F-4D97-AF65-F5344CB8AC3E}">
        <p14:creationId xmlns:p14="http://schemas.microsoft.com/office/powerpoint/2010/main" val="19830609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a:prstGeom prst="rect">
            <a:avLst/>
          </a:prstGeom>
        </p:spPr>
        <p:txBody>
          <a:bodyPr/>
          <a:lstStyle/>
          <a:p>
            <a:r>
              <a:rPr lang="en-US"/>
              <a:t>Click to edit Master title style</a:t>
            </a:r>
            <a:endParaRPr lang="en-GB"/>
          </a:p>
        </p:txBody>
      </p:sp>
      <p:sp>
        <p:nvSpPr>
          <p:cNvPr id="3" name="Content Placeholder 2"/>
          <p:cNvSpPr>
            <a:spLocks noGrp="1"/>
          </p:cNvSpPr>
          <p:nvPr>
            <p:ph idx="1"/>
          </p:nvPr>
        </p:nvSpPr>
        <p:spPr>
          <a:xfrm>
            <a:off x="609600" y="1600201"/>
            <a:ext cx="10972800" cy="4205064"/>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12449784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a:prstGeom prst="rect">
            <a:avLst/>
          </a:prstGeo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Tree>
    <p:extLst>
      <p:ext uri="{BB962C8B-B14F-4D97-AF65-F5344CB8AC3E}">
        <p14:creationId xmlns:p14="http://schemas.microsoft.com/office/powerpoint/2010/main" val="30311435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a:prstGeom prst="rect">
            <a:avLst/>
          </a:prstGeom>
        </p:spPr>
        <p:txBody>
          <a:bodyPr/>
          <a:lstStyle/>
          <a:p>
            <a:r>
              <a:rPr lang="en-US"/>
              <a:t>Click to edit Master title style</a:t>
            </a:r>
            <a:endParaRPr lang="en-GB"/>
          </a:p>
        </p:txBody>
      </p:sp>
      <p:sp>
        <p:nvSpPr>
          <p:cNvPr id="3" name="Content Placeholder 2"/>
          <p:cNvSpPr>
            <a:spLocks noGrp="1"/>
          </p:cNvSpPr>
          <p:nvPr>
            <p:ph sz="half" idx="1"/>
          </p:nvPr>
        </p:nvSpPr>
        <p:spPr>
          <a:xfrm>
            <a:off x="609600" y="1600201"/>
            <a:ext cx="5384800" cy="4277072"/>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7600" y="1600201"/>
            <a:ext cx="5384800" cy="4277072"/>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35914708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a:prstGeom prst="rect">
            <a:avLst/>
          </a:prstGeo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6"/>
            <a:ext cx="5386917" cy="3702397"/>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6"/>
            <a:ext cx="5389033" cy="3702397"/>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14871873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a:prstGeom prst="rect">
            <a:avLst/>
          </a:prstGeom>
        </p:spPr>
        <p:txBody>
          <a:bodyPr/>
          <a:lstStyle/>
          <a:p>
            <a:r>
              <a:rPr lang="en-US"/>
              <a:t>Click to edit Master title style</a:t>
            </a:r>
            <a:endParaRPr lang="en-GB"/>
          </a:p>
        </p:txBody>
      </p:sp>
    </p:spTree>
    <p:extLst>
      <p:ext uri="{BB962C8B-B14F-4D97-AF65-F5344CB8AC3E}">
        <p14:creationId xmlns:p14="http://schemas.microsoft.com/office/powerpoint/2010/main" val="21284664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5814327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a:prstGeom prst="rect">
            <a:avLst/>
          </a:prstGeo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4766733" y="273051"/>
            <a:ext cx="6815667" cy="5532214"/>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609601" y="1435101"/>
            <a:ext cx="4011084" cy="4370164"/>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20604816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8" name="Rectangle 2"/>
          <p:cNvSpPr>
            <a:spLocks noGrp="1" noChangeArrowheads="1"/>
          </p:cNvSpPr>
          <p:nvPr>
            <p:ph type="title"/>
          </p:nvPr>
        </p:nvSpPr>
        <p:spPr bwMode="auto">
          <a:xfrm>
            <a:off x="914400" y="885056"/>
            <a:ext cx="10363200" cy="959768"/>
          </a:xfrm>
          <a:prstGeom prst="rect">
            <a:avLst/>
          </a:prstGeom>
          <a:noFill/>
          <a:ln w="9525">
            <a:noFill/>
            <a:miter lim="800000"/>
            <a:headEnd/>
            <a:tailEnd/>
          </a:ln>
          <a:extLst>
            <a:ext uri="{909E8E84-426E-40DD-AFC4-6F175D3DCCD1}">
              <a14:hiddenFill xmlns:a14="http://schemas.microsoft.com/office/drawing/2010/main">
                <a:solidFill>
                  <a:schemeClr val="accent1"/>
                </a:solidFill>
              </a14:hiddenFill>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9" name="Rectangle 3"/>
          <p:cNvSpPr>
            <a:spLocks noGrp="1" noChangeArrowheads="1"/>
          </p:cNvSpPr>
          <p:nvPr>
            <p:ph type="body" idx="1"/>
          </p:nvPr>
        </p:nvSpPr>
        <p:spPr bwMode="auto">
          <a:xfrm>
            <a:off x="914400" y="1944960"/>
            <a:ext cx="10363200" cy="393231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4" name="hc"/>
          <p:cNvSpPr txBox="1"/>
          <p:nvPr/>
        </p:nvSpPr>
        <p:spPr>
          <a:xfrm>
            <a:off x="0" y="0"/>
            <a:ext cx="12192000" cy="246221"/>
          </a:xfrm>
          <a:prstGeom prst="rect">
            <a:avLst/>
          </a:prstGeom>
          <a:noFill/>
        </p:spPr>
        <p:txBody>
          <a:bodyPr vert="horz" wrap="square" rtlCol="0">
            <a:spAutoFit/>
          </a:bodyPr>
          <a:lstStyle/>
          <a:p>
            <a:pPr algn="ctr"/>
            <a:endParaRPr lang="en-GB" sz="1000">
              <a:solidFill>
                <a:srgbClr val="7F7F7F"/>
              </a:solidFill>
              <a:latin typeface="Arial"/>
            </a:endParaRPr>
          </a:p>
        </p:txBody>
      </p:sp>
      <p:sp>
        <p:nvSpPr>
          <p:cNvPr id="10" name="Rectangle 9"/>
          <p:cNvSpPr/>
          <p:nvPr/>
        </p:nvSpPr>
        <p:spPr>
          <a:xfrm>
            <a:off x="0" y="6428184"/>
            <a:ext cx="12192000" cy="457200"/>
          </a:xfrm>
          <a:prstGeom prst="rect">
            <a:avLst/>
          </a:prstGeom>
          <a:solidFill>
            <a:srgbClr val="57264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3200">
              <a:solidFill>
                <a:prstClr val="white"/>
              </a:solidFill>
            </a:endParaRPr>
          </a:p>
        </p:txBody>
      </p:sp>
      <p:sp>
        <p:nvSpPr>
          <p:cNvPr id="11" name="Footer Placeholder 3"/>
          <p:cNvSpPr txBox="1">
            <a:spLocks/>
          </p:cNvSpPr>
          <p:nvPr/>
        </p:nvSpPr>
        <p:spPr>
          <a:xfrm>
            <a:off x="4700141" y="6428184"/>
            <a:ext cx="7252511" cy="457200"/>
          </a:xfrm>
          <a:prstGeom prst="rect">
            <a:avLst/>
          </a:prstGeom>
        </p:spPr>
        <p:txBody>
          <a:bodyPr/>
          <a:lstStyle>
            <a:defPPr>
              <a:defRPr lang="en-US"/>
            </a:defPPr>
            <a:lvl1pPr marL="0" algn="l" defTabSz="914400" rtl="0" eaLnBrk="1" latinLnBrk="0" hangingPunct="1">
              <a:defRPr sz="800" kern="1200">
                <a:solidFill>
                  <a:srgbClr val="DDDDDD"/>
                </a:solidFill>
                <a:latin typeface="+mn-lt"/>
                <a:ea typeface="+mn-ea"/>
                <a:cs typeface="Arial"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endParaRPr lang="en-US" sz="800"/>
          </a:p>
          <a:p>
            <a:pPr>
              <a:defRPr/>
            </a:pPr>
            <a:endParaRPr lang="en-US" sz="800"/>
          </a:p>
          <a:p>
            <a:pPr algn="r">
              <a:defRPr/>
            </a:pPr>
            <a:r>
              <a:rPr lang="en-US" sz="800">
                <a:cs typeface="Arial" panose="020B0604020202020204" pitchFamily="34" charset="0"/>
              </a:rPr>
              <a:t>  © Crown Copyright</a:t>
            </a:r>
            <a:endParaRPr lang="en-US" sz="1400">
              <a:solidFill>
                <a:prstClr val="black"/>
              </a:solidFill>
              <a:cs typeface="Arial" panose="020B0604020202020204" pitchFamily="34" charset="0"/>
            </a:endParaRPr>
          </a:p>
        </p:txBody>
      </p:sp>
      <p:sp>
        <p:nvSpPr>
          <p:cNvPr id="12" name="Footer Placeholder 3"/>
          <p:cNvSpPr txBox="1">
            <a:spLocks/>
          </p:cNvSpPr>
          <p:nvPr/>
        </p:nvSpPr>
        <p:spPr>
          <a:xfrm>
            <a:off x="4694751" y="6140152"/>
            <a:ext cx="7252511" cy="457200"/>
          </a:xfrm>
          <a:prstGeom prst="rect">
            <a:avLst/>
          </a:prstGeom>
        </p:spPr>
        <p:txBody>
          <a:bodyPr/>
          <a:lstStyle>
            <a:defPPr>
              <a:defRPr lang="en-US"/>
            </a:defPPr>
            <a:lvl1pPr marL="0" algn="l" defTabSz="914400" rtl="0" eaLnBrk="1" latinLnBrk="0" hangingPunct="1">
              <a:defRPr sz="800" kern="1200">
                <a:solidFill>
                  <a:srgbClr val="DDDDDD"/>
                </a:solidFill>
                <a:latin typeface="+mn-lt"/>
                <a:ea typeface="+mn-ea"/>
                <a:cs typeface="Arial"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endParaRPr lang="en-US" sz="800"/>
          </a:p>
          <a:p>
            <a:pPr>
              <a:defRPr/>
            </a:pPr>
            <a:endParaRPr lang="en-US" sz="800"/>
          </a:p>
          <a:p>
            <a:pPr algn="r"/>
            <a:r>
              <a:rPr lang="en-GB" sz="1600">
                <a:cs typeface="Arial" panose="020B0604020202020204" pitchFamily="34" charset="0"/>
              </a:rPr>
              <a:t>Defence Academy of the United Kingdom</a:t>
            </a:r>
          </a:p>
        </p:txBody>
      </p:sp>
      <p:sp>
        <p:nvSpPr>
          <p:cNvPr id="15" name="Footer Placeholder 3"/>
          <p:cNvSpPr txBox="1">
            <a:spLocks/>
          </p:cNvSpPr>
          <p:nvPr/>
        </p:nvSpPr>
        <p:spPr>
          <a:xfrm>
            <a:off x="-294125" y="6237312"/>
            <a:ext cx="1203839" cy="457200"/>
          </a:xfrm>
          <a:prstGeom prst="rect">
            <a:avLst/>
          </a:prstGeom>
        </p:spPr>
        <p:txBody>
          <a:bodyPr/>
          <a:lstStyle>
            <a:defPPr>
              <a:defRPr lang="en-US"/>
            </a:defPPr>
            <a:lvl1pPr marL="0" algn="l" defTabSz="914400" rtl="0" eaLnBrk="1" latinLnBrk="0" hangingPunct="1">
              <a:defRPr sz="800" kern="1200">
                <a:solidFill>
                  <a:srgbClr val="DDDDDD"/>
                </a:solidFill>
                <a:latin typeface="+mn-lt"/>
                <a:ea typeface="+mn-ea"/>
                <a:cs typeface="Arial"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endParaRPr lang="en-US" sz="800"/>
          </a:p>
          <a:p>
            <a:pPr>
              <a:defRPr/>
            </a:pPr>
            <a:endParaRPr lang="en-US" sz="800"/>
          </a:p>
          <a:p>
            <a:pPr algn="r">
              <a:defRPr/>
            </a:pPr>
            <a:fld id="{205D6360-367A-4B97-BD97-379FC0DD329B}" type="slidenum">
              <a:rPr lang="en-GB" sz="1200" smtClean="0">
                <a:cs typeface="Arial" panose="020B0604020202020204" pitchFamily="34" charset="0"/>
              </a:rPr>
              <a:pPr algn="r">
                <a:defRPr/>
              </a:pPr>
              <a:t>‹#›</a:t>
            </a:fld>
            <a:endParaRPr lang="en-US" sz="1200">
              <a:solidFill>
                <a:prstClr val="black"/>
              </a:solidFill>
              <a:cs typeface="Arial" panose="020B0604020202020204" pitchFamily="34" charset="0"/>
            </a:endParaRPr>
          </a:p>
        </p:txBody>
      </p:sp>
      <p:sp>
        <p:nvSpPr>
          <p:cNvPr id="3" name="fc"/>
          <p:cNvSpPr txBox="1"/>
          <p:nvPr/>
        </p:nvSpPr>
        <p:spPr>
          <a:xfrm>
            <a:off x="0" y="6635305"/>
            <a:ext cx="12192000" cy="246221"/>
          </a:xfrm>
          <a:prstGeom prst="rect">
            <a:avLst/>
          </a:prstGeom>
        </p:spPr>
        <p:txBody>
          <a:bodyPr vert="horz" wrap="square" rtlCol="0">
            <a:spAutoFit/>
          </a:bodyPr>
          <a:lstStyle/>
          <a:p>
            <a:pPr algn="ctr"/>
            <a:endParaRPr lang="en-GB" sz="1000">
              <a:solidFill>
                <a:srgbClr val="7F7F7F"/>
              </a:solidFill>
              <a:latin typeface="Arial"/>
            </a:endParaRPr>
          </a:p>
        </p:txBody>
      </p:sp>
    </p:spTree>
    <p:extLst>
      <p:ext uri="{BB962C8B-B14F-4D97-AF65-F5344CB8AC3E}">
        <p14:creationId xmlns:p14="http://schemas.microsoft.com/office/powerpoint/2010/main" val="3416523540"/>
      </p:ext>
    </p:extLst>
  </p:cSld>
  <p:clrMap bg1="lt1" tx1="dk1" bg2="lt2" tx2="dk2" accent1="accent1" accent2="accent2" accent3="accent3" accent4="accent4" accent5="accent5" accent6="accent6" hlink="hlink" folHlink="folHlink"/>
  <p:sldLayoutIdLst>
    <p:sldLayoutId id="2147484997" r:id="rId1"/>
    <p:sldLayoutId id="2147484998" r:id="rId2"/>
    <p:sldLayoutId id="2147484999" r:id="rId3"/>
    <p:sldLayoutId id="2147485000" r:id="rId4"/>
    <p:sldLayoutId id="2147485001" r:id="rId5"/>
    <p:sldLayoutId id="2147485002" r:id="rId6"/>
    <p:sldLayoutId id="2147485003" r:id="rId7"/>
    <p:sldLayoutId id="2147485004" r:id="rId8"/>
    <p:sldLayoutId id="2147485005" r:id="rId9"/>
    <p:sldLayoutId id="2147485006" r:id="rId10"/>
    <p:sldLayoutId id="2147485007" r:id="rId11"/>
    <p:sldLayoutId id="2147485008" r:id="rId12"/>
    <p:sldLayoutId id="2147485009" r:id="rId13"/>
    <p:sldLayoutId id="2147485026" r:id="rId14"/>
  </p:sldLayoutIdLst>
  <p:txStyles>
    <p:titleStyle>
      <a:lvl1pPr algn="l" defTabSz="914400" rtl="0" eaLnBrk="1" latinLnBrk="0" hangingPunct="1">
        <a:spcBef>
          <a:spcPct val="0"/>
        </a:spcBef>
        <a:buNone/>
        <a:defRPr sz="2800" b="1" i="0" u="none" kern="1200">
          <a:solidFill>
            <a:srgbClr val="572642"/>
          </a:solidFill>
          <a:latin typeface="Arial" panose="020B0604020202020204" pitchFamily="34" charset="0"/>
          <a:ea typeface="+mj-ea"/>
          <a:cs typeface="Arial" panose="020B0604020202020204" pitchFamily="34" charset="0"/>
        </a:defRPr>
      </a:lvl1pPr>
    </p:titleStyle>
    <p:bodyStyle>
      <a:lvl1pPr marL="342900" indent="-342900" algn="l" defTabSz="914400" rtl="0" eaLnBrk="1" latinLnBrk="0" hangingPunct="1">
        <a:spcBef>
          <a:spcPct val="20000"/>
        </a:spcBef>
        <a:buFont typeface="Wingdings" panose="05000000000000000000" pitchFamily="2" charset="2"/>
        <a:buChar char="§"/>
        <a:defRPr sz="2800" b="1" kern="1200">
          <a:solidFill>
            <a:srgbClr val="354248"/>
          </a:solidFill>
          <a:latin typeface="Arial" panose="020B0604020202020204" pitchFamily="34" charset="0"/>
          <a:ea typeface="+mn-ea"/>
          <a:cs typeface="Arial" panose="020B0604020202020204" pitchFamily="34" charset="0"/>
        </a:defRPr>
      </a:lvl1pPr>
      <a:lvl2pPr marL="742950" indent="-285750" algn="l" defTabSz="914400" rtl="0" eaLnBrk="1" latinLnBrk="0" hangingPunct="1">
        <a:spcBef>
          <a:spcPct val="20000"/>
        </a:spcBef>
        <a:buFont typeface="Arial" panose="020B0604020202020204" pitchFamily="34" charset="0"/>
        <a:buChar char="•"/>
        <a:defRPr sz="2800" b="1" i="0" u="none" kern="1200">
          <a:solidFill>
            <a:srgbClr val="354248"/>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spcBef>
          <a:spcPct val="20000"/>
        </a:spcBef>
        <a:buFont typeface="Arial" panose="020B0604020202020204" pitchFamily="34" charset="0"/>
        <a:buChar char="•"/>
        <a:defRPr sz="2000" b="1" kern="1200">
          <a:solidFill>
            <a:srgbClr val="354248"/>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spcBef>
          <a:spcPct val="20000"/>
        </a:spcBef>
        <a:buFont typeface="Arial" panose="020B0604020202020204" pitchFamily="34" charset="0"/>
        <a:buChar char="•"/>
        <a:defRPr sz="2000" b="1" kern="1200">
          <a:solidFill>
            <a:srgbClr val="354248"/>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spcBef>
          <a:spcPct val="20000"/>
        </a:spcBef>
        <a:buFont typeface="Arial" panose="020B0604020202020204" pitchFamily="34" charset="0"/>
        <a:buChar char="•"/>
        <a:defRPr sz="2000" b="1" kern="1200">
          <a:solidFill>
            <a:srgbClr val="354248"/>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1.xml"/><Relationship Id="rId1" Type="http://schemas.openxmlformats.org/officeDocument/2006/relationships/slideLayout" Target="../slideLayouts/slideLayout14.xml"/><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4.xml"/><Relationship Id="rId1" Type="http://schemas.openxmlformats.org/officeDocument/2006/relationships/slideLayout" Target="../slideLayouts/slideLayout6.xml"/><Relationship Id="rId5" Type="http://schemas.openxmlformats.org/officeDocument/2006/relationships/image" Target="../media/image8.png"/><Relationship Id="rId4" Type="http://schemas.openxmlformats.org/officeDocument/2006/relationships/image" Target="../media/image7.png"/></Relationships>
</file>

<file path=ppt/slides/_rels/slide5.xml.rels><?xml version="1.0" encoding="UTF-8" standalone="yes"?>
<Relationships xmlns="http://schemas.openxmlformats.org/package/2006/relationships"><Relationship Id="rId3" Type="http://schemas.openxmlformats.org/officeDocument/2006/relationships/slideLayout" Target="../slideLayouts/slideLayout5.xml"/><Relationship Id="rId2" Type="http://schemas.openxmlformats.org/officeDocument/2006/relationships/audio" Target="../media/media1.m4a"/><Relationship Id="rId1" Type="http://schemas.microsoft.com/office/2007/relationships/media" Target="../media/media1.m4a"/><Relationship Id="rId6" Type="http://schemas.openxmlformats.org/officeDocument/2006/relationships/image" Target="../media/image10.jpeg"/><Relationship Id="rId5" Type="http://schemas.openxmlformats.org/officeDocument/2006/relationships/image" Target="../media/image9.png"/><Relationship Id="rId4"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hyperlink" Target="https://www.statista.com/statistics/284010/most-common-non-english-languages-spoken-in-england-and-wales/" TargetMode="External"/><Relationship Id="rId2" Type="http://schemas.openxmlformats.org/officeDocument/2006/relationships/hyperlink" Target="https://www.statista.com/statistics/343020/england-european-language-candidates-a-level/#:~:text=Number%20of%20A%20Level%20entries,in%20the%20UK%202022%2D2023&amp;text=In%202023%2C%20there%20were%208%2C110,modern%20languages%20during%20this%20year" TargetMode="External"/><Relationship Id="rId1" Type="http://schemas.openxmlformats.org/officeDocument/2006/relationships/slideLayout" Target="../slideLayouts/slideLayout3.xml"/><Relationship Id="rId5" Type="http://schemas.openxmlformats.org/officeDocument/2006/relationships/hyperlink" Target="https://www.aera.net/Portals/38/docs/Publications/Foreign%20Language%20Instruction.pdf" TargetMode="External"/><Relationship Id="rId4" Type="http://schemas.openxmlformats.org/officeDocument/2006/relationships/hyperlink" Target="https://lltf.net/aptitude-tests/what-is-language-aptitude/"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0"/>
          </p:nvPr>
        </p:nvSpPr>
        <p:spPr>
          <a:xfrm>
            <a:off x="0" y="5293"/>
            <a:ext cx="12192000" cy="6843607"/>
          </a:xfrm>
          <a:prstGeom prst="rect">
            <a:avLst/>
          </a:prstGeom>
          <a:solidFill>
            <a:srgbClr val="FEFEFE"/>
          </a:solidFill>
          <a:ln w="0" cmpd="sng">
            <a:noFill/>
            <a:prstDash val="solid"/>
          </a:ln>
        </p:spPr>
        <p:txBody>
          <a:bodyPr vert="horz" wrap="square" lIns="0" tIns="0" rIns="0" bIns="0" numCol="1" anchor="t" anchorCtr="0" compatLnSpc="1">
            <a:prstTxWarp prst="textNoShape">
              <a:avLst/>
            </a:prstTxWarp>
          </a:bodyPr>
          <a:lstStyle/>
          <a:p>
            <a:endParaRPr/>
          </a:p>
        </p:txBody>
      </p:sp>
      <p:pic>
        <p:nvPicPr>
          <p:cNvPr id="4" name="Picture 3"/>
          <p:cNvPicPr/>
          <p:nvPr/>
        </p:nvPicPr>
        <p:blipFill>
          <a:blip r:embed="rId3"/>
          <a:stretch>
            <a:fillRect/>
          </a:stretch>
        </p:blipFill>
        <p:spPr>
          <a:xfrm>
            <a:off x="0" y="5293"/>
            <a:ext cx="12192000" cy="6843607"/>
          </a:xfrm>
          <a:prstGeom prst="rect">
            <a:avLst/>
          </a:prstGeom>
        </p:spPr>
      </p:pic>
      <p:sp>
        <p:nvSpPr>
          <p:cNvPr id="5" name="Text Placeholder 4"/>
          <p:cNvSpPr>
            <a:spLocks noGrp="1"/>
          </p:cNvSpPr>
          <p:nvPr>
            <p:ph type="body" idx="10"/>
          </p:nvPr>
        </p:nvSpPr>
        <p:spPr>
          <a:xfrm>
            <a:off x="386080" y="2844588"/>
            <a:ext cx="4593269" cy="1165013"/>
          </a:xfrm>
          <a:prstGeom prst="rect">
            <a:avLst/>
          </a:prstGeom>
          <a:noFill/>
          <a:ln w="0" cmpd="sng">
            <a:noFill/>
            <a:prstDash val="solid"/>
          </a:ln>
        </p:spPr>
        <p:txBody>
          <a:bodyPr vert="horz" wrap="square" lIns="0" tIns="0" rIns="0" bIns="0" numCol="1" anchor="t" anchorCtr="0" compatLnSpc="1">
            <a:prstTxWarp prst="textNoShape">
              <a:avLst/>
            </a:prstTxWarp>
          </a:bodyPr>
          <a:lstStyle/>
          <a:p>
            <a:pPr>
              <a:lnSpc>
                <a:spcPts val="3600"/>
              </a:lnSpc>
            </a:pPr>
            <a:endParaRPr lang="en-US" sz="3200" spc="-113" dirty="0">
              <a:solidFill>
                <a:srgbClr val="FFFFFF"/>
              </a:solidFill>
              <a:latin typeface="Arial" panose="02020603050405020304" pitchFamily="2"/>
            </a:endParaRPr>
          </a:p>
          <a:p>
            <a:pPr>
              <a:buNone/>
            </a:pPr>
            <a:r>
              <a:rPr lang="en-US" sz="3867" spc="-13" dirty="0">
                <a:solidFill>
                  <a:srgbClr val="FFFFFF"/>
                </a:solidFill>
                <a:latin typeface="Arial" panose="02020603050405020304" pitchFamily="2"/>
              </a:rPr>
              <a:t>Defence Centre for Languages &amp; Culture (DCLC)</a:t>
            </a:r>
          </a:p>
        </p:txBody>
      </p:sp>
      <p:pic>
        <p:nvPicPr>
          <p:cNvPr id="6" name="Picture 5" descr="A flag with a cross with Great Britain in the background&#10;&#10;Description automatically generated">
            <a:extLst>
              <a:ext uri="{FF2B5EF4-FFF2-40B4-BE49-F238E27FC236}">
                <a16:creationId xmlns:a16="http://schemas.microsoft.com/office/drawing/2014/main" id="{B75D25E5-FAA8-5804-5B7A-627A8DA4DB56}"/>
              </a:ext>
            </a:extLst>
          </p:cNvPr>
          <p:cNvPicPr>
            <a:picLocks noChangeAspect="1"/>
          </p:cNvPicPr>
          <p:nvPr/>
        </p:nvPicPr>
        <p:blipFill>
          <a:blip r:embed="rId4"/>
          <a:stretch>
            <a:fillRect/>
          </a:stretch>
        </p:blipFill>
        <p:spPr>
          <a:xfrm>
            <a:off x="10966173" y="140599"/>
            <a:ext cx="1044024" cy="522012"/>
          </a:xfrm>
          <a:prstGeom prst="rect">
            <a:avLst/>
          </a:prstGeom>
        </p:spPr>
      </p:pic>
      <p:sp>
        <p:nvSpPr>
          <p:cNvPr id="3" name="TextBox 2">
            <a:extLst>
              <a:ext uri="{FF2B5EF4-FFF2-40B4-BE49-F238E27FC236}">
                <a16:creationId xmlns:a16="http://schemas.microsoft.com/office/drawing/2014/main" id="{0FC26ACF-3151-CB52-3564-5C84347801B9}"/>
              </a:ext>
            </a:extLst>
          </p:cNvPr>
          <p:cNvSpPr txBox="1"/>
          <p:nvPr/>
        </p:nvSpPr>
        <p:spPr>
          <a:xfrm>
            <a:off x="245327" y="5531005"/>
            <a:ext cx="3891775" cy="369332"/>
          </a:xfrm>
          <a:prstGeom prst="rect">
            <a:avLst/>
          </a:prstGeom>
        </p:spPr>
        <p:txBody>
          <a:bodyPr wrap="square" rtlCol="0">
            <a:spAutoFit/>
          </a:bodyPr>
          <a:lstStyle/>
          <a:p>
            <a:pPr algn="l"/>
            <a:r>
              <a:rPr lang="en-GB" dirty="0"/>
              <a:t>Lt Col Jo Panayiotou</a:t>
            </a:r>
          </a:p>
        </p:txBody>
      </p:sp>
    </p:spTree>
    <p:extLst>
      <p:ext uri="{BB962C8B-B14F-4D97-AF65-F5344CB8AC3E}">
        <p14:creationId xmlns:p14="http://schemas.microsoft.com/office/powerpoint/2010/main" val="17223382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3AAE4F-ACAE-109F-A40C-841B5EA55BFD}"/>
              </a:ext>
            </a:extLst>
          </p:cNvPr>
          <p:cNvSpPr>
            <a:spLocks noGrp="1"/>
          </p:cNvSpPr>
          <p:nvPr>
            <p:ph type="title"/>
          </p:nvPr>
        </p:nvSpPr>
        <p:spPr>
          <a:xfrm>
            <a:off x="609600" y="274638"/>
            <a:ext cx="10972800" cy="1143000"/>
          </a:xfrm>
        </p:spPr>
        <p:txBody>
          <a:bodyPr wrap="square" anchor="ctr">
            <a:normAutofit/>
          </a:bodyPr>
          <a:lstStyle/>
          <a:p>
            <a:r>
              <a:rPr lang="en-GB" sz="3600" dirty="0"/>
              <a:t>Defence Centre for Languages and Culture</a:t>
            </a:r>
          </a:p>
        </p:txBody>
      </p:sp>
      <p:sp>
        <p:nvSpPr>
          <p:cNvPr id="1031" name="Text Placeholder 2">
            <a:extLst>
              <a:ext uri="{FF2B5EF4-FFF2-40B4-BE49-F238E27FC236}">
                <a16:creationId xmlns:a16="http://schemas.microsoft.com/office/drawing/2014/main" id="{BBC09779-6794-03E5-F204-5EEC6E942283}"/>
              </a:ext>
            </a:extLst>
          </p:cNvPr>
          <p:cNvSpPr>
            <a:spLocks noGrp="1"/>
          </p:cNvSpPr>
          <p:nvPr>
            <p:ph type="body" idx="1"/>
          </p:nvPr>
        </p:nvSpPr>
        <p:spPr>
          <a:xfrm>
            <a:off x="688193" y="4960317"/>
            <a:ext cx="5386917" cy="639762"/>
          </a:xfrm>
        </p:spPr>
        <p:txBody>
          <a:bodyPr/>
          <a:lstStyle/>
          <a:p>
            <a:r>
              <a:rPr lang="en-US" sz="1200" dirty="0"/>
              <a:t>The Defence Academy, Shrivenham, UK</a:t>
            </a:r>
          </a:p>
        </p:txBody>
      </p:sp>
      <p:pic>
        <p:nvPicPr>
          <p:cNvPr id="1026" name="Picture 2" descr="Preview image for asset">
            <a:extLst>
              <a:ext uri="{FF2B5EF4-FFF2-40B4-BE49-F238E27FC236}">
                <a16:creationId xmlns:a16="http://schemas.microsoft.com/office/drawing/2014/main" id="{65BFFBFE-BF87-211E-236A-3D6BC6A83682}"/>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r="6878" b="-3"/>
          <a:stretch/>
        </p:blipFill>
        <p:spPr bwMode="auto">
          <a:xfrm>
            <a:off x="688194" y="1577801"/>
            <a:ext cx="5386917" cy="3702397"/>
          </a:xfrm>
          <a:prstGeom prst="rect">
            <a:avLst/>
          </a:prstGeom>
          <a:solidFill>
            <a:srgbClr val="FFFFFF"/>
          </a:solidFill>
        </p:spPr>
      </p:pic>
      <p:sp>
        <p:nvSpPr>
          <p:cNvPr id="3" name="Content Placeholder 2">
            <a:extLst>
              <a:ext uri="{FF2B5EF4-FFF2-40B4-BE49-F238E27FC236}">
                <a16:creationId xmlns:a16="http://schemas.microsoft.com/office/drawing/2014/main" id="{84997F1F-04D5-6408-C65D-D453B8B47355}"/>
              </a:ext>
            </a:extLst>
          </p:cNvPr>
          <p:cNvSpPr>
            <a:spLocks noGrp="1"/>
          </p:cNvSpPr>
          <p:nvPr>
            <p:ph sz="quarter" idx="4"/>
          </p:nvPr>
        </p:nvSpPr>
        <p:spPr>
          <a:xfrm>
            <a:off x="6116891" y="1577801"/>
            <a:ext cx="5717895" cy="3702397"/>
          </a:xfrm>
        </p:spPr>
        <p:txBody>
          <a:bodyPr wrap="square" anchor="t">
            <a:normAutofit/>
          </a:bodyPr>
          <a:lstStyle/>
          <a:p>
            <a:pPr>
              <a:lnSpc>
                <a:spcPct val="150000"/>
              </a:lnSpc>
            </a:pPr>
            <a:r>
              <a:rPr lang="en-GB" dirty="0"/>
              <a:t>English Language Wing</a:t>
            </a:r>
          </a:p>
          <a:p>
            <a:pPr lvl="1">
              <a:lnSpc>
                <a:spcPct val="150000"/>
              </a:lnSpc>
            </a:pPr>
            <a:r>
              <a:rPr lang="en-GB" dirty="0"/>
              <a:t>Preparation courses</a:t>
            </a:r>
          </a:p>
          <a:p>
            <a:pPr lvl="1">
              <a:lnSpc>
                <a:spcPct val="150000"/>
              </a:lnSpc>
              <a:spcAft>
                <a:spcPts val="3000"/>
              </a:spcAft>
            </a:pPr>
            <a:r>
              <a:rPr lang="en-GB" dirty="0"/>
              <a:t>English language training</a:t>
            </a:r>
          </a:p>
          <a:p>
            <a:pPr>
              <a:lnSpc>
                <a:spcPct val="150000"/>
              </a:lnSpc>
            </a:pPr>
            <a:r>
              <a:rPr lang="en-GB" dirty="0"/>
              <a:t>Foreign Language Wing</a:t>
            </a:r>
          </a:p>
          <a:p>
            <a:pPr lvl="1">
              <a:lnSpc>
                <a:spcPct val="150000"/>
              </a:lnSpc>
              <a:spcAft>
                <a:spcPts val="3000"/>
              </a:spcAft>
            </a:pPr>
            <a:r>
              <a:rPr lang="en-GB" dirty="0"/>
              <a:t>23/24 ran 68 foreign language courses for 258 students in 30 languages</a:t>
            </a:r>
          </a:p>
        </p:txBody>
      </p:sp>
    </p:spTree>
    <p:extLst>
      <p:ext uri="{BB962C8B-B14F-4D97-AF65-F5344CB8AC3E}">
        <p14:creationId xmlns:p14="http://schemas.microsoft.com/office/powerpoint/2010/main" val="39042677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3AAE4F-ACAE-109F-A40C-841B5EA55BFD}"/>
              </a:ext>
            </a:extLst>
          </p:cNvPr>
          <p:cNvSpPr>
            <a:spLocks noGrp="1"/>
          </p:cNvSpPr>
          <p:nvPr>
            <p:ph type="title"/>
          </p:nvPr>
        </p:nvSpPr>
        <p:spPr>
          <a:xfrm>
            <a:off x="609600" y="274638"/>
            <a:ext cx="10972800" cy="1143000"/>
          </a:xfrm>
        </p:spPr>
        <p:txBody>
          <a:bodyPr wrap="square" anchor="ctr">
            <a:normAutofit/>
          </a:bodyPr>
          <a:lstStyle/>
          <a:p>
            <a:r>
              <a:rPr lang="en-GB" sz="3600" dirty="0"/>
              <a:t>The problem</a:t>
            </a:r>
          </a:p>
        </p:txBody>
      </p:sp>
      <p:sp>
        <p:nvSpPr>
          <p:cNvPr id="1031" name="Text Placeholder 2">
            <a:extLst>
              <a:ext uri="{FF2B5EF4-FFF2-40B4-BE49-F238E27FC236}">
                <a16:creationId xmlns:a16="http://schemas.microsoft.com/office/drawing/2014/main" id="{BBC09779-6794-03E5-F204-5EEC6E942283}"/>
              </a:ext>
            </a:extLst>
          </p:cNvPr>
          <p:cNvSpPr>
            <a:spLocks noGrp="1"/>
          </p:cNvSpPr>
          <p:nvPr>
            <p:ph type="body" idx="1"/>
          </p:nvPr>
        </p:nvSpPr>
        <p:spPr>
          <a:xfrm>
            <a:off x="688193" y="4960317"/>
            <a:ext cx="5386917" cy="639762"/>
          </a:xfrm>
        </p:spPr>
        <p:txBody>
          <a:bodyPr/>
          <a:lstStyle/>
          <a:p>
            <a:r>
              <a:rPr lang="en-US" sz="1200" dirty="0"/>
              <a:t>The Defence Academy, Shrivenham, UK</a:t>
            </a:r>
          </a:p>
        </p:txBody>
      </p:sp>
      <p:pic>
        <p:nvPicPr>
          <p:cNvPr id="1026" name="Picture 2" descr="Preview image for asset">
            <a:extLst>
              <a:ext uri="{FF2B5EF4-FFF2-40B4-BE49-F238E27FC236}">
                <a16:creationId xmlns:a16="http://schemas.microsoft.com/office/drawing/2014/main" id="{65BFFBFE-BF87-211E-236A-3D6BC6A83682}"/>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r="6878" b="-3"/>
          <a:stretch/>
        </p:blipFill>
        <p:spPr bwMode="auto">
          <a:xfrm>
            <a:off x="688194" y="1577801"/>
            <a:ext cx="5386917" cy="3702397"/>
          </a:xfrm>
          <a:prstGeom prst="rect">
            <a:avLst/>
          </a:prstGeom>
          <a:solidFill>
            <a:srgbClr val="FFFFFF"/>
          </a:solidFill>
        </p:spPr>
      </p:pic>
      <p:sp>
        <p:nvSpPr>
          <p:cNvPr id="3" name="Content Placeholder 2">
            <a:extLst>
              <a:ext uri="{FF2B5EF4-FFF2-40B4-BE49-F238E27FC236}">
                <a16:creationId xmlns:a16="http://schemas.microsoft.com/office/drawing/2014/main" id="{84997F1F-04D5-6408-C65D-D453B8B47355}"/>
              </a:ext>
            </a:extLst>
          </p:cNvPr>
          <p:cNvSpPr>
            <a:spLocks noGrp="1"/>
          </p:cNvSpPr>
          <p:nvPr>
            <p:ph sz="quarter" idx="4"/>
          </p:nvPr>
        </p:nvSpPr>
        <p:spPr>
          <a:xfrm>
            <a:off x="6116891" y="1577801"/>
            <a:ext cx="5717895" cy="3702397"/>
          </a:xfrm>
        </p:spPr>
        <p:txBody>
          <a:bodyPr wrap="square" anchor="t">
            <a:normAutofit/>
          </a:bodyPr>
          <a:lstStyle/>
          <a:p>
            <a:r>
              <a:rPr lang="en-GB" dirty="0"/>
              <a:t>Mandarin: 84 weeks to reach SLP3</a:t>
            </a:r>
          </a:p>
          <a:p>
            <a:pPr marL="0" indent="0">
              <a:spcAft>
                <a:spcPts val="3000"/>
              </a:spcAft>
              <a:buNone/>
            </a:pPr>
            <a:r>
              <a:rPr lang="en-GB" dirty="0"/>
              <a:t>    (Russian, Arabic, Farsi: 65 weeks)</a:t>
            </a:r>
          </a:p>
          <a:p>
            <a:pPr>
              <a:spcAft>
                <a:spcPts val="3000"/>
              </a:spcAft>
            </a:pPr>
            <a:r>
              <a:rPr lang="en-GB" dirty="0"/>
              <a:t>Very weak correlation between MLAT score and exam success</a:t>
            </a:r>
          </a:p>
          <a:p>
            <a:pPr marL="0" indent="0">
              <a:buNone/>
            </a:pPr>
            <a:endParaRPr lang="en-GB" dirty="0"/>
          </a:p>
        </p:txBody>
      </p:sp>
    </p:spTree>
    <p:extLst>
      <p:ext uri="{BB962C8B-B14F-4D97-AF65-F5344CB8AC3E}">
        <p14:creationId xmlns:p14="http://schemas.microsoft.com/office/powerpoint/2010/main" val="16256893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E7A220E3-33A1-8A66-B611-10F4266D1281}"/>
              </a:ext>
            </a:extLst>
          </p:cNvPr>
          <p:cNvSpPr>
            <a:spLocks noGrp="1"/>
          </p:cNvSpPr>
          <p:nvPr>
            <p:ph type="body" idx="1"/>
          </p:nvPr>
        </p:nvSpPr>
        <p:spPr>
          <a:xfrm>
            <a:off x="511174" y="1818012"/>
            <a:ext cx="5386917" cy="639762"/>
          </a:xfrm>
        </p:spPr>
        <p:txBody>
          <a:bodyPr/>
          <a:lstStyle/>
          <a:p>
            <a:pPr>
              <a:spcAft>
                <a:spcPts val="1200"/>
              </a:spcAft>
            </a:pPr>
            <a:r>
              <a:rPr lang="en-GB" sz="2000" dirty="0"/>
              <a:t>Non-English languages spoken</a:t>
            </a:r>
          </a:p>
          <a:p>
            <a:r>
              <a:rPr lang="en-GB" sz="2000" dirty="0"/>
              <a:t>Number of A-Level entries</a:t>
            </a:r>
          </a:p>
        </p:txBody>
      </p:sp>
      <p:pic>
        <p:nvPicPr>
          <p:cNvPr id="14" name="Content Placeholder 13">
            <a:extLst>
              <a:ext uri="{FF2B5EF4-FFF2-40B4-BE49-F238E27FC236}">
                <a16:creationId xmlns:a16="http://schemas.microsoft.com/office/drawing/2014/main" id="{078E4405-92AB-13A6-BFA6-990320E13BD8}"/>
              </a:ext>
            </a:extLst>
          </p:cNvPr>
          <p:cNvPicPr>
            <a:picLocks noGrp="1" noChangeAspect="1"/>
          </p:cNvPicPr>
          <p:nvPr>
            <p:ph sz="half" idx="2"/>
          </p:nvPr>
        </p:nvPicPr>
        <p:blipFill>
          <a:blip r:embed="rId3"/>
          <a:stretch>
            <a:fillRect/>
          </a:stretch>
        </p:blipFill>
        <p:spPr>
          <a:xfrm>
            <a:off x="511174" y="2858148"/>
            <a:ext cx="5386388" cy="3370220"/>
          </a:xfrm>
        </p:spPr>
      </p:pic>
      <p:sp>
        <p:nvSpPr>
          <p:cNvPr id="5" name="Text Placeholder 4">
            <a:extLst>
              <a:ext uri="{FF2B5EF4-FFF2-40B4-BE49-F238E27FC236}">
                <a16:creationId xmlns:a16="http://schemas.microsoft.com/office/drawing/2014/main" id="{236DD241-D827-5967-D213-EBBC57A0A93A}"/>
              </a:ext>
            </a:extLst>
          </p:cNvPr>
          <p:cNvSpPr>
            <a:spLocks noGrp="1"/>
          </p:cNvSpPr>
          <p:nvPr>
            <p:ph type="body" sz="quarter" idx="3"/>
          </p:nvPr>
        </p:nvSpPr>
        <p:spPr/>
        <p:txBody>
          <a:bodyPr/>
          <a:lstStyle/>
          <a:p>
            <a:endParaRPr lang="en-GB"/>
          </a:p>
        </p:txBody>
      </p:sp>
      <p:pic>
        <p:nvPicPr>
          <p:cNvPr id="12" name="Content Placeholder 11">
            <a:extLst>
              <a:ext uri="{FF2B5EF4-FFF2-40B4-BE49-F238E27FC236}">
                <a16:creationId xmlns:a16="http://schemas.microsoft.com/office/drawing/2014/main" id="{63AEB266-6405-0437-C594-02BE2C0FD42F}"/>
              </a:ext>
            </a:extLst>
          </p:cNvPr>
          <p:cNvPicPr>
            <a:picLocks noGrp="1" noChangeAspect="1"/>
          </p:cNvPicPr>
          <p:nvPr>
            <p:ph sz="quarter" idx="4"/>
          </p:nvPr>
        </p:nvPicPr>
        <p:blipFill>
          <a:blip r:embed="rId4"/>
          <a:stretch>
            <a:fillRect/>
          </a:stretch>
        </p:blipFill>
        <p:spPr>
          <a:xfrm>
            <a:off x="6193368" y="5818119"/>
            <a:ext cx="5598696" cy="410249"/>
          </a:xfrm>
        </p:spPr>
      </p:pic>
      <p:pic>
        <p:nvPicPr>
          <p:cNvPr id="8" name="Picture 7">
            <a:extLst>
              <a:ext uri="{FF2B5EF4-FFF2-40B4-BE49-F238E27FC236}">
                <a16:creationId xmlns:a16="http://schemas.microsoft.com/office/drawing/2014/main" id="{018C7F60-EBC5-5587-257E-0252BFF1287C}"/>
              </a:ext>
            </a:extLst>
          </p:cNvPr>
          <p:cNvPicPr>
            <a:picLocks noChangeAspect="1"/>
          </p:cNvPicPr>
          <p:nvPr/>
        </p:nvPicPr>
        <p:blipFill>
          <a:blip r:embed="rId5"/>
          <a:stretch>
            <a:fillRect/>
          </a:stretch>
        </p:blipFill>
        <p:spPr>
          <a:xfrm>
            <a:off x="6193368" y="1409632"/>
            <a:ext cx="5598695" cy="4408573"/>
          </a:xfrm>
          <a:prstGeom prst="rect">
            <a:avLst/>
          </a:prstGeom>
        </p:spPr>
      </p:pic>
      <p:sp>
        <p:nvSpPr>
          <p:cNvPr id="15" name="Title 1">
            <a:extLst>
              <a:ext uri="{FF2B5EF4-FFF2-40B4-BE49-F238E27FC236}">
                <a16:creationId xmlns:a16="http://schemas.microsoft.com/office/drawing/2014/main" id="{EC1B82CF-E730-3236-F2E3-0D93D2E9411E}"/>
              </a:ext>
            </a:extLst>
          </p:cNvPr>
          <p:cNvSpPr>
            <a:spLocks noGrp="1"/>
          </p:cNvSpPr>
          <p:nvPr>
            <p:ph type="title"/>
          </p:nvPr>
        </p:nvSpPr>
        <p:spPr>
          <a:xfrm>
            <a:off x="609600" y="274638"/>
            <a:ext cx="10972800" cy="1143000"/>
          </a:xfrm>
        </p:spPr>
        <p:txBody>
          <a:bodyPr wrap="square" anchor="ctr">
            <a:normAutofit/>
          </a:bodyPr>
          <a:lstStyle/>
          <a:p>
            <a:r>
              <a:rPr lang="en-GB" sz="3600" dirty="0"/>
              <a:t>Recruitment Pool</a:t>
            </a:r>
          </a:p>
        </p:txBody>
      </p:sp>
      <p:cxnSp>
        <p:nvCxnSpPr>
          <p:cNvPr id="17" name="Straight Arrow Connector 16">
            <a:extLst>
              <a:ext uri="{FF2B5EF4-FFF2-40B4-BE49-F238E27FC236}">
                <a16:creationId xmlns:a16="http://schemas.microsoft.com/office/drawing/2014/main" id="{D6424E31-C563-CE2C-9D6A-A02487952BD3}"/>
              </a:ext>
            </a:extLst>
          </p:cNvPr>
          <p:cNvCxnSpPr/>
          <p:nvPr/>
        </p:nvCxnSpPr>
        <p:spPr>
          <a:xfrm>
            <a:off x="4920916" y="1781918"/>
            <a:ext cx="543509" cy="0"/>
          </a:xfrm>
          <a:prstGeom prst="straightConnector1">
            <a:avLst/>
          </a:prstGeom>
          <a:ln w="38100">
            <a:solidFill>
              <a:schemeClr val="tx1"/>
            </a:solidFill>
            <a:tailEnd type="triangle"/>
          </a:ln>
        </p:spPr>
        <p:style>
          <a:lnRef idx="1">
            <a:schemeClr val="dk1"/>
          </a:lnRef>
          <a:fillRef idx="0">
            <a:schemeClr val="dk1"/>
          </a:fillRef>
          <a:effectRef idx="0">
            <a:schemeClr val="dk1"/>
          </a:effectRef>
          <a:fontRef idx="minor">
            <a:schemeClr val="tx1"/>
          </a:fontRef>
        </p:style>
      </p:cxnSp>
      <p:cxnSp>
        <p:nvCxnSpPr>
          <p:cNvPr id="18" name="Straight Arrow Connector 17">
            <a:extLst>
              <a:ext uri="{FF2B5EF4-FFF2-40B4-BE49-F238E27FC236}">
                <a16:creationId xmlns:a16="http://schemas.microsoft.com/office/drawing/2014/main" id="{E11DA5D1-62A2-840D-35EC-0E824A7F4483}"/>
              </a:ext>
            </a:extLst>
          </p:cNvPr>
          <p:cNvCxnSpPr>
            <a:cxnSpLocks/>
          </p:cNvCxnSpPr>
          <p:nvPr/>
        </p:nvCxnSpPr>
        <p:spPr>
          <a:xfrm>
            <a:off x="4604084" y="2182896"/>
            <a:ext cx="0" cy="452020"/>
          </a:xfrm>
          <a:prstGeom prst="straightConnector1">
            <a:avLst/>
          </a:prstGeom>
          <a:ln w="38100">
            <a:solidFill>
              <a:schemeClr val="tx1"/>
            </a:solidFill>
            <a:tailEnd type="triangle"/>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10422549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3AAE4F-ACAE-109F-A40C-841B5EA55BFD}"/>
              </a:ext>
            </a:extLst>
          </p:cNvPr>
          <p:cNvSpPr>
            <a:spLocks noGrp="1"/>
          </p:cNvSpPr>
          <p:nvPr>
            <p:ph type="title"/>
          </p:nvPr>
        </p:nvSpPr>
        <p:spPr/>
        <p:txBody>
          <a:bodyPr/>
          <a:lstStyle/>
          <a:p>
            <a:r>
              <a:rPr lang="en-GB" sz="3600" dirty="0"/>
              <a:t>What makes learning a foreign language hard?</a:t>
            </a:r>
          </a:p>
        </p:txBody>
      </p:sp>
      <p:sp>
        <p:nvSpPr>
          <p:cNvPr id="3" name="Content Placeholder 2">
            <a:extLst>
              <a:ext uri="{FF2B5EF4-FFF2-40B4-BE49-F238E27FC236}">
                <a16:creationId xmlns:a16="http://schemas.microsoft.com/office/drawing/2014/main" id="{84997F1F-04D5-6408-C65D-D453B8B47355}"/>
              </a:ext>
            </a:extLst>
          </p:cNvPr>
          <p:cNvSpPr>
            <a:spLocks noGrp="1"/>
          </p:cNvSpPr>
          <p:nvPr>
            <p:ph sz="half" idx="1"/>
          </p:nvPr>
        </p:nvSpPr>
        <p:spPr>
          <a:xfrm>
            <a:off x="609600" y="1290464"/>
            <a:ext cx="10628243" cy="5292898"/>
          </a:xfrm>
        </p:spPr>
        <p:txBody>
          <a:bodyPr/>
          <a:lstStyle/>
          <a:p>
            <a:r>
              <a:rPr lang="en-GB" dirty="0"/>
              <a:t>Difference from own language:</a:t>
            </a:r>
          </a:p>
          <a:p>
            <a:pPr marL="0" indent="0">
              <a:buNone/>
            </a:pPr>
            <a:endParaRPr lang="en-GB" dirty="0"/>
          </a:p>
          <a:p>
            <a:pPr lvl="1">
              <a:spcAft>
                <a:spcPts val="1200"/>
              </a:spcAft>
            </a:pPr>
            <a:r>
              <a:rPr lang="en-GB" sz="2000" dirty="0"/>
              <a:t>Writing system – Latin alphabet</a:t>
            </a:r>
          </a:p>
          <a:p>
            <a:pPr lvl="1">
              <a:spcAft>
                <a:spcPts val="1200"/>
              </a:spcAft>
            </a:pPr>
            <a:r>
              <a:rPr lang="en-GB" sz="2000" dirty="0"/>
              <a:t>Sounds and distinctions not in native language  </a:t>
            </a:r>
          </a:p>
          <a:p>
            <a:pPr lvl="2"/>
            <a:r>
              <a:rPr lang="en-US" altLang="ja-JP" sz="1600" dirty="0" err="1">
                <a:solidFill>
                  <a:srgbClr val="666666"/>
                </a:solidFill>
                <a:latin typeface="Roboto" panose="02000000000000000000" pitchFamily="2" charset="0"/>
              </a:rPr>
              <a:t>xióng</a:t>
            </a:r>
            <a:r>
              <a:rPr lang="en-US" altLang="ja-JP" sz="1600" dirty="0">
                <a:solidFill>
                  <a:srgbClr val="666666"/>
                </a:solidFill>
                <a:latin typeface="Roboto" panose="02000000000000000000" pitchFamily="2" charset="0"/>
              </a:rPr>
              <a:t> </a:t>
            </a:r>
            <a:r>
              <a:rPr lang="en-US" altLang="ja-JP" sz="1600" dirty="0" err="1">
                <a:solidFill>
                  <a:srgbClr val="666666"/>
                </a:solidFill>
                <a:latin typeface="Roboto" panose="02000000000000000000" pitchFamily="2" charset="0"/>
              </a:rPr>
              <a:t>māo</a:t>
            </a:r>
            <a:r>
              <a:rPr lang="en-US" altLang="ja-JP" sz="1600" dirty="0">
                <a:solidFill>
                  <a:srgbClr val="666666"/>
                </a:solidFill>
                <a:latin typeface="Roboto" panose="02000000000000000000" pitchFamily="2" charset="0"/>
              </a:rPr>
              <a:t> - </a:t>
            </a:r>
            <a:r>
              <a:rPr lang="en-US" altLang="zh-CN" sz="1600" dirty="0">
                <a:solidFill>
                  <a:srgbClr val="666666"/>
                </a:solidFill>
                <a:latin typeface="Roboto" panose="02000000000000000000" pitchFamily="2" charset="0"/>
              </a:rPr>
              <a:t>panda</a:t>
            </a:r>
            <a:r>
              <a:rPr lang="ja-JP" altLang="en-US" sz="1600" dirty="0">
                <a:solidFill>
                  <a:srgbClr val="666666"/>
                </a:solidFill>
                <a:latin typeface="Roboto" panose="02000000000000000000" pitchFamily="2" charset="0"/>
              </a:rPr>
              <a:t>	    </a:t>
            </a:r>
            <a:r>
              <a:rPr lang="en-US" altLang="ja-JP" sz="1600" dirty="0" err="1">
                <a:solidFill>
                  <a:srgbClr val="666666"/>
                </a:solidFill>
                <a:latin typeface="Roboto" panose="02000000000000000000" pitchFamily="2" charset="0"/>
              </a:rPr>
              <a:t>xiōng</a:t>
            </a:r>
            <a:r>
              <a:rPr lang="en-US" altLang="ja-JP" sz="1600" dirty="0">
                <a:solidFill>
                  <a:srgbClr val="666666"/>
                </a:solidFill>
                <a:latin typeface="Roboto" panose="02000000000000000000" pitchFamily="2" charset="0"/>
              </a:rPr>
              <a:t> </a:t>
            </a:r>
            <a:r>
              <a:rPr lang="en-US" altLang="ja-JP" sz="1600" dirty="0" err="1">
                <a:solidFill>
                  <a:srgbClr val="666666"/>
                </a:solidFill>
                <a:latin typeface="Roboto" panose="02000000000000000000" pitchFamily="2" charset="0"/>
              </a:rPr>
              <a:t>máo</a:t>
            </a:r>
            <a:r>
              <a:rPr lang="en-US" altLang="ja-JP" sz="1600" dirty="0">
                <a:solidFill>
                  <a:srgbClr val="666666"/>
                </a:solidFill>
                <a:latin typeface="Roboto" panose="02000000000000000000" pitchFamily="2" charset="0"/>
              </a:rPr>
              <a:t> - </a:t>
            </a:r>
            <a:r>
              <a:rPr lang="en-US" altLang="zh-CN" sz="1600" dirty="0">
                <a:solidFill>
                  <a:srgbClr val="666666"/>
                </a:solidFill>
                <a:latin typeface="Roboto" panose="02000000000000000000" pitchFamily="2" charset="0"/>
              </a:rPr>
              <a:t>chest</a:t>
            </a:r>
            <a:r>
              <a:rPr lang="zh-CN" altLang="en-US" sz="1600" dirty="0">
                <a:solidFill>
                  <a:srgbClr val="666666"/>
                </a:solidFill>
                <a:latin typeface="Roboto" panose="02000000000000000000" pitchFamily="2" charset="0"/>
              </a:rPr>
              <a:t> </a:t>
            </a:r>
            <a:r>
              <a:rPr lang="en-US" altLang="zh-CN" sz="1600" dirty="0">
                <a:solidFill>
                  <a:srgbClr val="666666"/>
                </a:solidFill>
                <a:latin typeface="Roboto" panose="02000000000000000000" pitchFamily="2" charset="0"/>
              </a:rPr>
              <a:t>hair</a:t>
            </a:r>
            <a:endParaRPr lang="en-US" altLang="ja-JP" sz="1600" dirty="0">
              <a:solidFill>
                <a:srgbClr val="666666"/>
              </a:solidFill>
              <a:latin typeface="Roboto" panose="02000000000000000000" pitchFamily="2" charset="0"/>
            </a:endParaRPr>
          </a:p>
          <a:p>
            <a:pPr lvl="2">
              <a:spcAft>
                <a:spcPts val="1200"/>
              </a:spcAft>
            </a:pPr>
            <a:r>
              <a:rPr lang="en-US" altLang="ja-JP" sz="1600" dirty="0" err="1">
                <a:solidFill>
                  <a:srgbClr val="666666"/>
                </a:solidFill>
                <a:latin typeface="Roboto" panose="02000000000000000000" pitchFamily="2" charset="0"/>
              </a:rPr>
              <a:t>shuǐ</a:t>
            </a:r>
            <a:r>
              <a:rPr lang="en-US" altLang="ja-JP" sz="1600" dirty="0">
                <a:solidFill>
                  <a:srgbClr val="666666"/>
                </a:solidFill>
                <a:latin typeface="Roboto" panose="02000000000000000000" pitchFamily="2" charset="0"/>
              </a:rPr>
              <a:t> </a:t>
            </a:r>
            <a:r>
              <a:rPr lang="en-US" altLang="ja-JP" sz="1600" dirty="0" err="1">
                <a:solidFill>
                  <a:srgbClr val="666666"/>
                </a:solidFill>
                <a:latin typeface="Roboto" panose="02000000000000000000" pitchFamily="2" charset="0"/>
              </a:rPr>
              <a:t>jiǎo</a:t>
            </a:r>
            <a:r>
              <a:rPr lang="zh-CN" altLang="en-US" sz="1600" dirty="0">
                <a:solidFill>
                  <a:srgbClr val="666666"/>
                </a:solidFill>
                <a:latin typeface="Roboto" panose="02000000000000000000" pitchFamily="2" charset="0"/>
              </a:rPr>
              <a:t>     </a:t>
            </a:r>
            <a:r>
              <a:rPr lang="en-GB" altLang="zh-CN" sz="1600" dirty="0">
                <a:solidFill>
                  <a:srgbClr val="666666"/>
                </a:solidFill>
                <a:latin typeface="Roboto" panose="02000000000000000000" pitchFamily="2" charset="0"/>
              </a:rPr>
              <a:t>- </a:t>
            </a:r>
            <a:r>
              <a:rPr lang="en-US" altLang="zh-CN" sz="1600" dirty="0">
                <a:solidFill>
                  <a:srgbClr val="666666"/>
                </a:solidFill>
                <a:latin typeface="Roboto" panose="02000000000000000000" pitchFamily="2" charset="0"/>
              </a:rPr>
              <a:t>dumpling</a:t>
            </a:r>
            <a:r>
              <a:rPr lang="ja-JP" altLang="en-US" sz="1600" dirty="0">
                <a:solidFill>
                  <a:srgbClr val="666666"/>
                </a:solidFill>
                <a:latin typeface="Roboto" panose="02000000000000000000" pitchFamily="2" charset="0"/>
              </a:rPr>
              <a:t>	    </a:t>
            </a:r>
            <a:r>
              <a:rPr lang="en-US" altLang="ja-JP" sz="1600" dirty="0" err="1">
                <a:solidFill>
                  <a:srgbClr val="666666"/>
                </a:solidFill>
                <a:latin typeface="Roboto" panose="02000000000000000000" pitchFamily="2" charset="0"/>
              </a:rPr>
              <a:t>shuì</a:t>
            </a:r>
            <a:r>
              <a:rPr lang="en-US" altLang="ja-JP" sz="1600" dirty="0">
                <a:solidFill>
                  <a:srgbClr val="666666"/>
                </a:solidFill>
                <a:latin typeface="Roboto" panose="02000000000000000000" pitchFamily="2" charset="0"/>
              </a:rPr>
              <a:t> </a:t>
            </a:r>
            <a:r>
              <a:rPr lang="en-US" altLang="ja-JP" sz="1600" dirty="0" err="1">
                <a:solidFill>
                  <a:srgbClr val="666666"/>
                </a:solidFill>
                <a:latin typeface="Roboto" panose="02000000000000000000" pitchFamily="2" charset="0"/>
              </a:rPr>
              <a:t>jiào</a:t>
            </a:r>
            <a:r>
              <a:rPr lang="zh-CN" altLang="en-US" sz="1600" dirty="0">
                <a:solidFill>
                  <a:srgbClr val="666666"/>
                </a:solidFill>
                <a:latin typeface="Roboto" panose="02000000000000000000" pitchFamily="2" charset="0"/>
              </a:rPr>
              <a:t>     </a:t>
            </a:r>
            <a:r>
              <a:rPr lang="en-GB" altLang="zh-CN" sz="1600" dirty="0">
                <a:solidFill>
                  <a:srgbClr val="666666"/>
                </a:solidFill>
                <a:latin typeface="Roboto" panose="02000000000000000000" pitchFamily="2" charset="0"/>
              </a:rPr>
              <a:t>- </a:t>
            </a:r>
            <a:r>
              <a:rPr lang="en-US" altLang="zh-CN" sz="1600" dirty="0">
                <a:solidFill>
                  <a:srgbClr val="666666"/>
                </a:solidFill>
                <a:latin typeface="Roboto" panose="02000000000000000000" pitchFamily="2" charset="0"/>
              </a:rPr>
              <a:t>to</a:t>
            </a:r>
            <a:r>
              <a:rPr lang="zh-CN" altLang="en-US" sz="1600" dirty="0">
                <a:solidFill>
                  <a:srgbClr val="666666"/>
                </a:solidFill>
                <a:latin typeface="Roboto" panose="02000000000000000000" pitchFamily="2" charset="0"/>
              </a:rPr>
              <a:t> </a:t>
            </a:r>
            <a:r>
              <a:rPr lang="en-US" altLang="zh-CN" sz="1600" dirty="0">
                <a:solidFill>
                  <a:srgbClr val="666666"/>
                </a:solidFill>
                <a:latin typeface="Roboto" panose="02000000000000000000" pitchFamily="2" charset="0"/>
              </a:rPr>
              <a:t>sleep</a:t>
            </a:r>
            <a:endParaRPr lang="en-US" altLang="ja-JP" sz="1600" dirty="0">
              <a:solidFill>
                <a:srgbClr val="666666"/>
              </a:solidFill>
              <a:latin typeface="Roboto" panose="02000000000000000000" pitchFamily="2" charset="0"/>
            </a:endParaRPr>
          </a:p>
          <a:p>
            <a:pPr lvl="1">
              <a:spcAft>
                <a:spcPts val="1200"/>
              </a:spcAft>
            </a:pPr>
            <a:r>
              <a:rPr lang="en-GB" sz="2000" dirty="0"/>
              <a:t>The lexicon – lack of common roots</a:t>
            </a:r>
          </a:p>
          <a:p>
            <a:pPr lvl="1">
              <a:spcAft>
                <a:spcPts val="1200"/>
              </a:spcAft>
            </a:pPr>
            <a:r>
              <a:rPr lang="en-GB" sz="2000" dirty="0"/>
              <a:t>Grammar</a:t>
            </a:r>
          </a:p>
          <a:p>
            <a:pPr lvl="2">
              <a:spcAft>
                <a:spcPts val="1200"/>
              </a:spcAft>
            </a:pPr>
            <a:r>
              <a:rPr lang="en-GB" sz="1600" dirty="0">
                <a:solidFill>
                  <a:srgbClr val="666666"/>
                </a:solidFill>
                <a:latin typeface="Roboto" panose="02000000000000000000" pitchFamily="2" charset="0"/>
              </a:rPr>
              <a:t>English has a clear structure for grammar; Chinese grammar is more nuanced</a:t>
            </a:r>
          </a:p>
        </p:txBody>
      </p:sp>
      <p:pic>
        <p:nvPicPr>
          <p:cNvPr id="4" name="x4_words">
            <a:hlinkClick r:id="" action="ppaction://media"/>
            <a:extLst>
              <a:ext uri="{FF2B5EF4-FFF2-40B4-BE49-F238E27FC236}">
                <a16:creationId xmlns:a16="http://schemas.microsoft.com/office/drawing/2014/main" id="{E5730D8A-D2C8-6019-029A-02507C4397EC}"/>
              </a:ext>
            </a:extLst>
          </p:cNvPr>
          <p:cNvPicPr>
            <a:picLocks noChangeAspect="1"/>
          </p:cNvPicPr>
          <p:nvPr>
            <a:audioFile r:link="rId2"/>
            <p:extLst>
              <p:ext uri="{DAA4B4D4-6D71-4841-9C94-3DE7FCFB9230}">
                <p14:media xmlns:p14="http://schemas.microsoft.com/office/powerpoint/2010/main" r:embed="rId1"/>
              </p:ext>
            </p:extLst>
          </p:nvPr>
        </p:nvPicPr>
        <p:blipFill>
          <a:blip r:embed="rId5"/>
          <a:stretch>
            <a:fillRect/>
          </a:stretch>
        </p:blipFill>
        <p:spPr>
          <a:xfrm>
            <a:off x="649357" y="3287973"/>
            <a:ext cx="609600" cy="609600"/>
          </a:xfrm>
          <a:prstGeom prst="rect">
            <a:avLst/>
          </a:prstGeom>
        </p:spPr>
      </p:pic>
      <p:grpSp>
        <p:nvGrpSpPr>
          <p:cNvPr id="6" name="Group 5">
            <a:extLst>
              <a:ext uri="{FF2B5EF4-FFF2-40B4-BE49-F238E27FC236}">
                <a16:creationId xmlns:a16="http://schemas.microsoft.com/office/drawing/2014/main" id="{A4E6FE76-FA00-C707-CAB0-5503C96F05F4}"/>
              </a:ext>
            </a:extLst>
          </p:cNvPr>
          <p:cNvGrpSpPr/>
          <p:nvPr/>
        </p:nvGrpSpPr>
        <p:grpSpPr>
          <a:xfrm>
            <a:off x="8502555" y="1560874"/>
            <a:ext cx="3330054" cy="2656284"/>
            <a:chOff x="7482647" y="1615465"/>
            <a:chExt cx="4572000" cy="3473042"/>
          </a:xfrm>
        </p:grpSpPr>
        <p:pic>
          <p:nvPicPr>
            <p:cNvPr id="1026" name="6885578E-1CB1-45FB-9029-113ABC5DF23F" descr="IMG_3761.JPG">
              <a:extLst>
                <a:ext uri="{FF2B5EF4-FFF2-40B4-BE49-F238E27FC236}">
                  <a16:creationId xmlns:a16="http://schemas.microsoft.com/office/drawing/2014/main" id="{45825F42-5A2D-2C3B-BBBE-0B15146601CD}"/>
                </a:ext>
              </a:extLst>
            </p:cNvPr>
            <p:cNvPicPr>
              <a:picLocks noChangeAspect="1" noChangeArrowheads="1"/>
            </p:cNvPicPr>
            <p:nvPr/>
          </p:nvPicPr>
          <p:blipFill rotWithShape="1">
            <a:blip r:embed="rId6">
              <a:extLst>
                <a:ext uri="{28A0092B-C50C-407E-A947-70E740481C1C}">
                  <a14:useLocalDpi xmlns:a14="http://schemas.microsoft.com/office/drawing/2010/main" val="0"/>
                </a:ext>
              </a:extLst>
            </a:blip>
            <a:srcRect t="54948" b="14917"/>
            <a:stretch/>
          </p:blipFill>
          <p:spPr bwMode="auto">
            <a:xfrm>
              <a:off x="7482647" y="3251462"/>
              <a:ext cx="4572000" cy="18370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6885578E-1CB1-45FB-9029-113ABC5DF23F" descr="IMG_3761.JPG">
              <a:extLst>
                <a:ext uri="{FF2B5EF4-FFF2-40B4-BE49-F238E27FC236}">
                  <a16:creationId xmlns:a16="http://schemas.microsoft.com/office/drawing/2014/main" id="{1142E847-24B0-42DD-B0A0-80883DC7F500}"/>
                </a:ext>
              </a:extLst>
            </p:cNvPr>
            <p:cNvPicPr>
              <a:picLocks noChangeAspect="1" noChangeArrowheads="1"/>
            </p:cNvPicPr>
            <p:nvPr/>
          </p:nvPicPr>
          <p:blipFill rotWithShape="1">
            <a:blip r:embed="rId6">
              <a:extLst>
                <a:ext uri="{28A0092B-C50C-407E-A947-70E740481C1C}">
                  <a14:useLocalDpi xmlns:a14="http://schemas.microsoft.com/office/drawing/2010/main" val="0"/>
                </a:ext>
              </a:extLst>
            </a:blip>
            <a:srcRect t="14921" b="58242"/>
            <a:stretch/>
          </p:blipFill>
          <p:spPr bwMode="auto">
            <a:xfrm>
              <a:off x="7482647" y="1615465"/>
              <a:ext cx="4572000" cy="1635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Tree>
    <p:extLst>
      <p:ext uri="{BB962C8B-B14F-4D97-AF65-F5344CB8AC3E}">
        <p14:creationId xmlns:p14="http://schemas.microsoft.com/office/powerpoint/2010/main" val="41942654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7900" fill="hold"/>
                                        <p:tgtEl>
                                          <p:spTgt spid="4"/>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vol="80000">
                <p:cTn id="7" fill="hold" display="0">
                  <p:stCondLst>
                    <p:cond delay="indefinite"/>
                  </p:stCondLst>
                  <p:endCondLst>
                    <p:cond evt="onStopAudio" delay="0">
                      <p:tgtEl>
                        <p:sldTgt/>
                      </p:tgtEl>
                    </p:cond>
                  </p:endCondLst>
                </p:cTn>
                <p:tgtEl>
                  <p:spTgt spid="4"/>
                </p:tgtEl>
              </p:cMediaNode>
            </p:audio>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1BD9D3-F573-7797-FABD-271B6E10695A}"/>
              </a:ext>
            </a:extLst>
          </p:cNvPr>
          <p:cNvSpPr>
            <a:spLocks noGrp="1"/>
          </p:cNvSpPr>
          <p:nvPr>
            <p:ph type="title"/>
          </p:nvPr>
        </p:nvSpPr>
        <p:spPr/>
        <p:txBody>
          <a:bodyPr/>
          <a:lstStyle/>
          <a:p>
            <a:r>
              <a:rPr lang="en-GB" sz="3600" dirty="0"/>
              <a:t>Modern Language Aptitude Test</a:t>
            </a:r>
          </a:p>
        </p:txBody>
      </p:sp>
      <p:sp>
        <p:nvSpPr>
          <p:cNvPr id="7" name="TextBox 6">
            <a:extLst>
              <a:ext uri="{FF2B5EF4-FFF2-40B4-BE49-F238E27FC236}">
                <a16:creationId xmlns:a16="http://schemas.microsoft.com/office/drawing/2014/main" id="{5FCDD78B-0531-E459-6E1C-0B074BE1F9EC}"/>
              </a:ext>
            </a:extLst>
          </p:cNvPr>
          <p:cNvSpPr txBox="1"/>
          <p:nvPr/>
        </p:nvSpPr>
        <p:spPr>
          <a:xfrm>
            <a:off x="702157" y="1538981"/>
            <a:ext cx="10281932" cy="4447371"/>
          </a:xfrm>
          <a:prstGeom prst="rect">
            <a:avLst/>
          </a:prstGeom>
        </p:spPr>
        <p:txBody>
          <a:bodyPr wrap="square" rtlCol="0">
            <a:spAutoFit/>
          </a:bodyPr>
          <a:lstStyle/>
          <a:p>
            <a:pPr algn="l"/>
            <a:r>
              <a:rPr lang="en-GB" sz="2000" b="1" dirty="0">
                <a:solidFill>
                  <a:srgbClr val="354248"/>
                </a:solidFill>
              </a:rPr>
              <a:t>Purpose of the MLAT:</a:t>
            </a:r>
          </a:p>
          <a:p>
            <a:pPr algn="l"/>
            <a:r>
              <a:rPr lang="en-GB" dirty="0"/>
              <a:t>	</a:t>
            </a:r>
            <a:r>
              <a:rPr lang="en-GB" b="0" i="0" dirty="0">
                <a:solidFill>
                  <a:srgbClr val="5B5B5B"/>
                </a:solidFill>
                <a:effectLst/>
                <a:latin typeface="Arial" panose="020B0604020202020204" pitchFamily="34" charset="0"/>
              </a:rPr>
              <a:t>“to predict how well, relative to other individuals, an individual can learn a foreign language in a given amount of time and under given conditions.”</a:t>
            </a:r>
          </a:p>
          <a:p>
            <a:pPr algn="l">
              <a:spcAft>
                <a:spcPts val="1800"/>
              </a:spcAft>
            </a:pPr>
            <a:endParaRPr lang="en-GB" dirty="0">
              <a:solidFill>
                <a:srgbClr val="5B5B5B"/>
              </a:solidFill>
            </a:endParaRPr>
          </a:p>
          <a:p>
            <a:pPr marL="342900" indent="-342900" algn="l">
              <a:spcAft>
                <a:spcPts val="2400"/>
              </a:spcAft>
              <a:buFont typeface="+mj-lt"/>
              <a:buAutoNum type="arabicPeriod"/>
            </a:pPr>
            <a:r>
              <a:rPr lang="en-GB" sz="2000" b="1" dirty="0">
                <a:solidFill>
                  <a:srgbClr val="354248"/>
                </a:solidFill>
              </a:rPr>
              <a:t>Phonetic coding ability </a:t>
            </a:r>
            <a:r>
              <a:rPr lang="en-GB" b="0" i="0" dirty="0">
                <a:solidFill>
                  <a:srgbClr val="5B5B5B"/>
                </a:solidFill>
                <a:effectLst/>
                <a:latin typeface="Arial" panose="020B0604020202020204" pitchFamily="34" charset="0"/>
              </a:rPr>
              <a:t>– ability to perceive and remember distinct sounds and their associated symbols</a:t>
            </a:r>
          </a:p>
          <a:p>
            <a:pPr marL="342900" indent="-342900" algn="l">
              <a:spcAft>
                <a:spcPts val="2400"/>
              </a:spcAft>
              <a:buFont typeface="+mj-lt"/>
              <a:buAutoNum type="arabicPeriod"/>
            </a:pPr>
            <a:r>
              <a:rPr lang="en-GB" sz="2000" b="1" dirty="0">
                <a:solidFill>
                  <a:srgbClr val="354248"/>
                </a:solidFill>
              </a:rPr>
              <a:t>Grammatical sensitivity </a:t>
            </a:r>
            <a:r>
              <a:rPr lang="en-GB" b="0" i="0" dirty="0">
                <a:solidFill>
                  <a:srgbClr val="5B5B5B"/>
                </a:solidFill>
                <a:effectLst/>
                <a:latin typeface="Arial" panose="020B0604020202020204" pitchFamily="34" charset="0"/>
              </a:rPr>
              <a:t>– ability to recognise the function of a lexical element in a sentence</a:t>
            </a:r>
          </a:p>
          <a:p>
            <a:pPr marL="342900" indent="-342900" algn="l">
              <a:spcAft>
                <a:spcPts val="2400"/>
              </a:spcAft>
              <a:buFont typeface="+mj-lt"/>
              <a:buAutoNum type="arabicPeriod"/>
            </a:pPr>
            <a:r>
              <a:rPr lang="en-GB" sz="2000" b="1" dirty="0">
                <a:solidFill>
                  <a:srgbClr val="354248"/>
                </a:solidFill>
              </a:rPr>
              <a:t>Rote learning ability </a:t>
            </a:r>
            <a:r>
              <a:rPr lang="en-GB" b="0" i="0" dirty="0">
                <a:solidFill>
                  <a:srgbClr val="5B5B5B"/>
                </a:solidFill>
                <a:effectLst/>
                <a:latin typeface="Arial" panose="020B0604020202020204" pitchFamily="34" charset="0"/>
              </a:rPr>
              <a:t>– ability to learn and retain associations between words in a new language and their meaning in English</a:t>
            </a:r>
          </a:p>
          <a:p>
            <a:pPr marL="342900" indent="-342900" algn="l">
              <a:spcAft>
                <a:spcPts val="2400"/>
              </a:spcAft>
              <a:buFont typeface="+mj-lt"/>
              <a:buAutoNum type="arabicPeriod"/>
            </a:pPr>
            <a:r>
              <a:rPr lang="en-GB" sz="2000" b="1" dirty="0">
                <a:solidFill>
                  <a:srgbClr val="354248"/>
                </a:solidFill>
              </a:rPr>
              <a:t>Inductive learning ability </a:t>
            </a:r>
            <a:r>
              <a:rPr lang="en-GB" b="0" i="0" dirty="0">
                <a:solidFill>
                  <a:srgbClr val="5B5B5B"/>
                </a:solidFill>
                <a:effectLst/>
                <a:latin typeface="Arial" panose="020B0604020202020204" pitchFamily="34" charset="0"/>
              </a:rPr>
              <a:t>– ability to infer or induce rules governing the structure of a language</a:t>
            </a:r>
            <a:endParaRPr lang="en-GB" dirty="0"/>
          </a:p>
        </p:txBody>
      </p:sp>
    </p:spTree>
    <p:extLst>
      <p:ext uri="{BB962C8B-B14F-4D97-AF65-F5344CB8AC3E}">
        <p14:creationId xmlns:p14="http://schemas.microsoft.com/office/powerpoint/2010/main" val="26417232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50E302-A5A4-E1DB-77BE-311211EC4B02}"/>
              </a:ext>
            </a:extLst>
          </p:cNvPr>
          <p:cNvSpPr>
            <a:spLocks noGrp="1"/>
          </p:cNvSpPr>
          <p:nvPr>
            <p:ph type="title"/>
          </p:nvPr>
        </p:nvSpPr>
        <p:spPr/>
        <p:txBody>
          <a:bodyPr/>
          <a:lstStyle/>
          <a:p>
            <a:r>
              <a:rPr lang="en-GB" sz="3600" dirty="0"/>
              <a:t>Our Journey So Far – 3 courses since 2020</a:t>
            </a:r>
          </a:p>
        </p:txBody>
      </p:sp>
      <p:sp>
        <p:nvSpPr>
          <p:cNvPr id="3" name="Content Placeholder 2">
            <a:extLst>
              <a:ext uri="{FF2B5EF4-FFF2-40B4-BE49-F238E27FC236}">
                <a16:creationId xmlns:a16="http://schemas.microsoft.com/office/drawing/2014/main" id="{8F73E061-2094-AECA-6DF5-6A9CF943BF5E}"/>
              </a:ext>
            </a:extLst>
          </p:cNvPr>
          <p:cNvSpPr>
            <a:spLocks noGrp="1"/>
          </p:cNvSpPr>
          <p:nvPr>
            <p:ph idx="1"/>
          </p:nvPr>
        </p:nvSpPr>
        <p:spPr>
          <a:xfrm>
            <a:off x="5274526" y="1600201"/>
            <a:ext cx="6917474" cy="4205064"/>
          </a:xfrm>
        </p:spPr>
        <p:txBody>
          <a:bodyPr/>
          <a:lstStyle/>
          <a:p>
            <a:r>
              <a:rPr lang="en-GB" sz="2400" b="0" dirty="0"/>
              <a:t>Length of instruction (84 weeks; 1,680 hours)</a:t>
            </a:r>
          </a:p>
          <a:p>
            <a:r>
              <a:rPr lang="en-GB" sz="2400" b="0" dirty="0"/>
              <a:t>Target those who already have a language</a:t>
            </a:r>
          </a:p>
          <a:p>
            <a:r>
              <a:rPr lang="en-GB" sz="2400" b="0" dirty="0"/>
              <a:t>1:5 ratios (started at 1:6)</a:t>
            </a:r>
          </a:p>
          <a:p>
            <a:r>
              <a:rPr lang="en-GB" sz="2400" b="0" dirty="0"/>
              <a:t>Resources level 2 up</a:t>
            </a:r>
          </a:p>
          <a:p>
            <a:pPr lvl="1"/>
            <a:r>
              <a:rPr lang="en-GB" sz="1600" dirty="0" err="1">
                <a:solidFill>
                  <a:srgbClr val="666666"/>
                </a:solidFill>
                <a:latin typeface="Roboto" panose="02000000000000000000" pitchFamily="2" charset="0"/>
              </a:rPr>
              <a:t>Hanyu</a:t>
            </a:r>
            <a:r>
              <a:rPr lang="en-GB" sz="1600" dirty="0">
                <a:solidFill>
                  <a:srgbClr val="666666"/>
                </a:solidFill>
                <a:latin typeface="Roboto" panose="02000000000000000000" pitchFamily="2" charset="0"/>
              </a:rPr>
              <a:t> </a:t>
            </a:r>
            <a:r>
              <a:rPr lang="en-GB" sz="1600" dirty="0" err="1">
                <a:solidFill>
                  <a:srgbClr val="666666"/>
                </a:solidFill>
                <a:latin typeface="Roboto" panose="02000000000000000000" pitchFamily="2" charset="0"/>
              </a:rPr>
              <a:t>Shuiping</a:t>
            </a:r>
            <a:r>
              <a:rPr lang="en-GB" sz="1600" dirty="0">
                <a:solidFill>
                  <a:srgbClr val="666666"/>
                </a:solidFill>
                <a:latin typeface="Roboto" panose="02000000000000000000" pitchFamily="2" charset="0"/>
              </a:rPr>
              <a:t> </a:t>
            </a:r>
            <a:r>
              <a:rPr lang="en-GB" sz="1600" dirty="0" err="1">
                <a:solidFill>
                  <a:srgbClr val="666666"/>
                </a:solidFill>
                <a:latin typeface="Roboto" panose="02000000000000000000" pitchFamily="2" charset="0"/>
              </a:rPr>
              <a:t>Kaoshi</a:t>
            </a:r>
            <a:endParaRPr lang="en-GB" sz="1600" dirty="0">
              <a:solidFill>
                <a:srgbClr val="666666"/>
              </a:solidFill>
              <a:latin typeface="Roboto" panose="02000000000000000000" pitchFamily="2" charset="0"/>
            </a:endParaRPr>
          </a:p>
          <a:p>
            <a:r>
              <a:rPr lang="en-GB" sz="2400" b="0" dirty="0"/>
              <a:t>Weekly vocab tests</a:t>
            </a:r>
          </a:p>
          <a:p>
            <a:r>
              <a:rPr lang="en-GB" sz="2400" b="0" dirty="0"/>
              <a:t>Progress tests (every 6-7 weeks) </a:t>
            </a:r>
          </a:p>
          <a:p>
            <a:r>
              <a:rPr lang="en-GB" sz="2400" b="0" dirty="0"/>
              <a:t>Progress review boards</a:t>
            </a:r>
          </a:p>
          <a:p>
            <a:r>
              <a:rPr lang="en-GB" sz="2400" b="0" dirty="0"/>
              <a:t>Immersion</a:t>
            </a:r>
          </a:p>
          <a:p>
            <a:pPr marL="0" indent="0">
              <a:buNone/>
            </a:pPr>
            <a:endParaRPr lang="en-GB" dirty="0"/>
          </a:p>
        </p:txBody>
      </p:sp>
      <p:pic>
        <p:nvPicPr>
          <p:cNvPr id="5" name="Picture 4">
            <a:extLst>
              <a:ext uri="{FF2B5EF4-FFF2-40B4-BE49-F238E27FC236}">
                <a16:creationId xmlns:a16="http://schemas.microsoft.com/office/drawing/2014/main" id="{41C438AA-58A0-A450-767A-E6D563DF8F0C}"/>
              </a:ext>
            </a:extLst>
          </p:cNvPr>
          <p:cNvPicPr>
            <a:picLocks noChangeAspect="1"/>
          </p:cNvPicPr>
          <p:nvPr/>
        </p:nvPicPr>
        <p:blipFill>
          <a:blip r:embed="rId3"/>
          <a:stretch>
            <a:fillRect/>
          </a:stretch>
        </p:blipFill>
        <p:spPr>
          <a:xfrm>
            <a:off x="609600" y="1417639"/>
            <a:ext cx="4128655" cy="4454828"/>
          </a:xfrm>
          <a:prstGeom prst="rect">
            <a:avLst/>
          </a:prstGeom>
        </p:spPr>
      </p:pic>
    </p:spTree>
    <p:extLst>
      <p:ext uri="{BB962C8B-B14F-4D97-AF65-F5344CB8AC3E}">
        <p14:creationId xmlns:p14="http://schemas.microsoft.com/office/powerpoint/2010/main" val="729274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utoShape 6" descr="image001">
            <a:extLst>
              <a:ext uri="{FF2B5EF4-FFF2-40B4-BE49-F238E27FC236}">
                <a16:creationId xmlns:a16="http://schemas.microsoft.com/office/drawing/2014/main" id="{0FEA58BE-32E1-4481-A95C-3488DF30ECBF}"/>
              </a:ext>
            </a:extLst>
          </p:cNvPr>
          <p:cNvSpPr/>
          <p:nvPr/>
        </p:nvSpPr>
        <p:spPr>
          <a:xfrm>
            <a:off x="4092388" y="1437400"/>
            <a:ext cx="4067178" cy="3981453"/>
          </a:xfrm>
          <a:prstGeom prst="rect">
            <a:avLst/>
          </a:prstGeom>
          <a:noFill/>
          <a:ln cap="flat">
            <a:noFill/>
            <a:prstDash val="solid"/>
          </a:ln>
        </p:spPr>
        <p:txBody>
          <a:bodyPr vert="horz" wrap="square" lIns="91440" tIns="45720" rIns="91440" bIns="4572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2400" b="0" i="0" u="none" strike="noStrike" kern="1200" cap="none" spc="0" baseline="0">
              <a:solidFill>
                <a:srgbClr val="000000"/>
              </a:solidFill>
              <a:uFillTx/>
              <a:latin typeface="Arial"/>
              <a:ea typeface="ＭＳ Ｐゴシック" pitchFamily="1"/>
              <a:cs typeface="Arial"/>
            </a:endParaRPr>
          </a:p>
        </p:txBody>
      </p:sp>
      <p:sp>
        <p:nvSpPr>
          <p:cNvPr id="6" name="Title 1">
            <a:extLst>
              <a:ext uri="{FF2B5EF4-FFF2-40B4-BE49-F238E27FC236}">
                <a16:creationId xmlns:a16="http://schemas.microsoft.com/office/drawing/2014/main" id="{11C4D7FD-041E-9C12-B847-9D167F5CC5BD}"/>
              </a:ext>
            </a:extLst>
          </p:cNvPr>
          <p:cNvSpPr txBox="1">
            <a:spLocks/>
          </p:cNvSpPr>
          <p:nvPr/>
        </p:nvSpPr>
        <p:spPr bwMode="auto">
          <a:xfrm>
            <a:off x="511480" y="294400"/>
            <a:ext cx="10972800" cy="1143000"/>
          </a:xfrm>
          <a:prstGeom prst="rect">
            <a:avLst/>
          </a:prstGeom>
          <a:noFill/>
          <a:ln w="9525">
            <a:noFill/>
            <a:miter lim="800000"/>
            <a:headEnd/>
            <a:tailEnd/>
          </a:ln>
          <a:extLst>
            <a:ext uri="{909E8E84-426E-40DD-AFC4-6F175D3DCCD1}">
              <a14:hiddenFill xmlns:a14="http://schemas.microsoft.com/office/drawing/2010/main">
                <a:solidFill>
                  <a:schemeClr val="accent1"/>
                </a:solidFill>
              </a14:hiddenFill>
            </a:ext>
          </a:extLst>
        </p:spPr>
        <p:txBody>
          <a:bodyPr vert="horz" wrap="square" lIns="91440" tIns="45720" rIns="91440" bIns="45720" numCol="1" anchor="ctr" anchorCtr="0" compatLnSpc="1">
            <a:prstTxWarp prst="textNoShape">
              <a:avLst/>
            </a:prstTxWarp>
            <a:normAutofit/>
          </a:bodyPr>
          <a:lstStyle>
            <a:lvl1pPr algn="l" defTabSz="914400" rtl="0" eaLnBrk="1" latinLnBrk="0" hangingPunct="1">
              <a:spcBef>
                <a:spcPct val="0"/>
              </a:spcBef>
              <a:buNone/>
              <a:defRPr sz="2800" b="1" i="0" u="none" kern="1200">
                <a:solidFill>
                  <a:srgbClr val="572642"/>
                </a:solidFill>
                <a:latin typeface="Arial" panose="020B0604020202020204" pitchFamily="34" charset="0"/>
                <a:ea typeface="+mj-ea"/>
                <a:cs typeface="Arial" panose="020B0604020202020204" pitchFamily="34" charset="0"/>
              </a:defRPr>
            </a:lvl1pPr>
          </a:lstStyle>
          <a:p>
            <a:pPr fontAlgn="auto">
              <a:spcAft>
                <a:spcPts val="0"/>
              </a:spcAft>
            </a:pPr>
            <a:r>
              <a:rPr lang="en-GB" sz="4000" dirty="0">
                <a:latin typeface="+mn-lt"/>
              </a:rPr>
              <a:t>What else?</a:t>
            </a:r>
          </a:p>
        </p:txBody>
      </p:sp>
      <p:sp>
        <p:nvSpPr>
          <p:cNvPr id="2" name="Content Placeholder 1">
            <a:extLst>
              <a:ext uri="{FF2B5EF4-FFF2-40B4-BE49-F238E27FC236}">
                <a16:creationId xmlns:a16="http://schemas.microsoft.com/office/drawing/2014/main" id="{DD322CD3-01E3-1BC2-B282-036AC564876C}"/>
              </a:ext>
            </a:extLst>
          </p:cNvPr>
          <p:cNvSpPr>
            <a:spLocks noGrp="1"/>
          </p:cNvSpPr>
          <p:nvPr>
            <p:ph idx="1"/>
          </p:nvPr>
        </p:nvSpPr>
        <p:spPr/>
        <p:txBody>
          <a:bodyPr/>
          <a:lstStyle/>
          <a:p>
            <a:r>
              <a:rPr lang="en-GB" dirty="0"/>
              <a:t>Motivation </a:t>
            </a:r>
          </a:p>
          <a:p>
            <a:pPr lvl="1"/>
            <a:r>
              <a:rPr lang="en-GB" dirty="0"/>
              <a:t>Meaningful career path</a:t>
            </a:r>
          </a:p>
          <a:p>
            <a:pPr lvl="1"/>
            <a:r>
              <a:rPr lang="en-GB" dirty="0"/>
              <a:t>Financial reward </a:t>
            </a:r>
            <a:r>
              <a:rPr lang="en-GB"/>
              <a:t>/ specialist pay?</a:t>
            </a:r>
          </a:p>
          <a:p>
            <a:pPr marL="457200" lvl="1" indent="0">
              <a:buNone/>
            </a:pPr>
            <a:endParaRPr lang="en-GB" dirty="0"/>
          </a:p>
          <a:p>
            <a:r>
              <a:rPr lang="en-GB" dirty="0"/>
              <a:t>Working memory</a:t>
            </a:r>
          </a:p>
          <a:p>
            <a:r>
              <a:rPr lang="en-GB" dirty="0"/>
              <a:t>Cognitive ability </a:t>
            </a:r>
            <a:r>
              <a:rPr lang="en-GB" dirty="0" err="1"/>
              <a:t>eg</a:t>
            </a:r>
            <a:r>
              <a:rPr lang="en-GB" dirty="0"/>
              <a:t> intelligence and spatial reasoning</a:t>
            </a:r>
          </a:p>
        </p:txBody>
      </p:sp>
    </p:spTree>
    <p:extLst>
      <p:ext uri="{BB962C8B-B14F-4D97-AF65-F5344CB8AC3E}">
        <p14:creationId xmlns:p14="http://schemas.microsoft.com/office/powerpoint/2010/main" val="220285232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5B9569-568D-B30E-8E13-BA095FA78FE5}"/>
              </a:ext>
            </a:extLst>
          </p:cNvPr>
          <p:cNvSpPr>
            <a:spLocks noGrp="1"/>
          </p:cNvSpPr>
          <p:nvPr>
            <p:ph type="title"/>
          </p:nvPr>
        </p:nvSpPr>
        <p:spPr/>
        <p:txBody>
          <a:bodyPr/>
          <a:lstStyle/>
          <a:p>
            <a:r>
              <a:rPr lang="en-GB" dirty="0"/>
              <a:t>References</a:t>
            </a:r>
          </a:p>
        </p:txBody>
      </p:sp>
      <p:sp>
        <p:nvSpPr>
          <p:cNvPr id="3" name="Content Placeholder 2">
            <a:extLst>
              <a:ext uri="{FF2B5EF4-FFF2-40B4-BE49-F238E27FC236}">
                <a16:creationId xmlns:a16="http://schemas.microsoft.com/office/drawing/2014/main" id="{23203495-F6BA-D018-B886-A10E2BAB8FBD}"/>
              </a:ext>
            </a:extLst>
          </p:cNvPr>
          <p:cNvSpPr>
            <a:spLocks noGrp="1"/>
          </p:cNvSpPr>
          <p:nvPr>
            <p:ph idx="1"/>
          </p:nvPr>
        </p:nvSpPr>
        <p:spPr/>
        <p:txBody>
          <a:bodyPr/>
          <a:lstStyle/>
          <a:p>
            <a:pPr>
              <a:spcAft>
                <a:spcPts val="1200"/>
              </a:spcAft>
            </a:pPr>
            <a:r>
              <a:rPr lang="en-GB" sz="1800" b="0" dirty="0"/>
              <a:t>Slide 4. Diagrams taken from </a:t>
            </a:r>
            <a:r>
              <a:rPr lang="en-GB" sz="1050" b="0" i="0" dirty="0">
                <a:solidFill>
                  <a:srgbClr val="0F2741"/>
                </a:solidFill>
                <a:effectLst/>
                <a:latin typeface="Open Sans" panose="020B0606030504020204" pitchFamily="34" charset="0"/>
                <a:hlinkClick r:id="rId2"/>
              </a:rPr>
              <a:t>https://www.statista.com/statistics/343020/england-european-language-candidates-a-level/#:~:text=Number%20of%20A%20Level%20entries,in%20the%20UK%202022%2D2023&amp;text=In%202023%2C%20there%20were%208%2C110,modern%20languages%20during%20this%20year</a:t>
            </a:r>
            <a:r>
              <a:rPr lang="en-GB" sz="1050" b="0" i="0" dirty="0">
                <a:solidFill>
                  <a:srgbClr val="0F2741"/>
                </a:solidFill>
                <a:effectLst/>
                <a:latin typeface="Open Sans" panose="020B0606030504020204" pitchFamily="34" charset="0"/>
              </a:rPr>
              <a:t>  and </a:t>
            </a:r>
            <a:r>
              <a:rPr lang="en-GB" sz="1050" b="0" dirty="0">
                <a:solidFill>
                  <a:srgbClr val="0F2741"/>
                </a:solidFill>
                <a:latin typeface="Open Sans" panose="020B0606030504020204" pitchFamily="34" charset="0"/>
                <a:hlinkClick r:id="rId3"/>
              </a:rPr>
              <a:t>https://www.statista.com/statistics/284010/most-common-non-english-languages-spoken-in-england-and-wales/</a:t>
            </a:r>
            <a:r>
              <a:rPr lang="en-GB" sz="1050" b="0" dirty="0">
                <a:solidFill>
                  <a:srgbClr val="0F2741"/>
                </a:solidFill>
                <a:latin typeface="Open Sans" panose="020B0606030504020204" pitchFamily="34" charset="0"/>
              </a:rPr>
              <a:t> </a:t>
            </a:r>
          </a:p>
          <a:p>
            <a:pPr>
              <a:spcAft>
                <a:spcPts val="1200"/>
              </a:spcAft>
            </a:pPr>
            <a:r>
              <a:rPr lang="en-GB" sz="1800" b="0" dirty="0"/>
              <a:t>Slide 6. Description taken from the Language Learning and Testing Foundation website</a:t>
            </a:r>
            <a:r>
              <a:rPr lang="en-GB" sz="1600" b="0" dirty="0"/>
              <a:t>: </a:t>
            </a:r>
            <a:r>
              <a:rPr lang="en-GB" sz="1200" b="0" i="0" dirty="0">
                <a:solidFill>
                  <a:srgbClr val="5B5B5B"/>
                </a:solidFill>
                <a:effectLst/>
                <a:latin typeface="Arial" panose="020B0604020202020204" pitchFamily="34" charset="0"/>
                <a:hlinkClick r:id="rId4"/>
              </a:rPr>
              <a:t>https://lltf.net/aptitude-tests/what-is-language-aptitude/</a:t>
            </a:r>
            <a:r>
              <a:rPr lang="en-GB" sz="1200" b="0" i="0" dirty="0">
                <a:solidFill>
                  <a:srgbClr val="5B5B5B"/>
                </a:solidFill>
                <a:effectLst/>
                <a:latin typeface="Arial" panose="020B0604020202020204" pitchFamily="34" charset="0"/>
              </a:rPr>
              <a:t> </a:t>
            </a:r>
          </a:p>
          <a:p>
            <a:r>
              <a:rPr lang="en-GB" sz="1800" b="0" dirty="0">
                <a:solidFill>
                  <a:srgbClr val="5B5B5B"/>
                </a:solidFill>
              </a:rPr>
              <a:t>Slide 7. Diagram taken from: </a:t>
            </a:r>
            <a:r>
              <a:rPr lang="en-GB" sz="1800" b="0" dirty="0"/>
              <a:t> </a:t>
            </a:r>
            <a:r>
              <a:rPr lang="en-GB" sz="1600" b="0" dirty="0"/>
              <a:t>‘Foreign language instruction’ (2006), American Educational Research Association Spring 2006, Vol, 4, issue 1 </a:t>
            </a:r>
            <a:r>
              <a:rPr lang="en-GB" sz="1200" b="0" dirty="0">
                <a:hlinkClick r:id="rId5"/>
              </a:rPr>
              <a:t>https://www.aera.net/Portals/38/docs/Publications/Foreign%20Language%20Instruction.pdf</a:t>
            </a:r>
            <a:r>
              <a:rPr lang="en-GB" sz="1200" b="0" dirty="0"/>
              <a:t> </a:t>
            </a:r>
            <a:endParaRPr lang="en-GB" sz="1200" b="0" dirty="0">
              <a:solidFill>
                <a:srgbClr val="0F2741"/>
              </a:solidFill>
              <a:latin typeface="Open Sans" panose="020B0606030504020204" pitchFamily="34" charset="0"/>
            </a:endParaRPr>
          </a:p>
        </p:txBody>
      </p:sp>
    </p:spTree>
    <p:extLst>
      <p:ext uri="{BB962C8B-B14F-4D97-AF65-F5344CB8AC3E}">
        <p14:creationId xmlns:p14="http://schemas.microsoft.com/office/powerpoint/2010/main" val="1540542267"/>
      </p:ext>
    </p:extLst>
  </p:cSld>
  <p:clrMapOvr>
    <a:masterClrMapping/>
  </p:clrMapOvr>
</p:sld>
</file>

<file path=ppt/theme/theme1.xml><?xml version="1.0" encoding="utf-8"?>
<a:theme xmlns:a="http://schemas.openxmlformats.org/drawingml/2006/main" name="DA and CU Template">
  <a:themeElements>
    <a:clrScheme name="Defence Academy">
      <a:dk1>
        <a:sysClr val="windowText" lastClr="000000"/>
      </a:dk1>
      <a:lt1>
        <a:sysClr val="window" lastClr="FFFFFF"/>
      </a:lt1>
      <a:dk2>
        <a:srgbClr val="572642"/>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Defence_Academy">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bodyPr/>
      <a:lstStyle>
        <a:defPPr>
          <a:defRPr dirty="0" smtClean="0"/>
        </a:defPPr>
      </a:lstStyle>
    </a:txDef>
  </a:objectDefaults>
  <a:extraClrSchemeLst/>
  <a:extLst>
    <a:ext uri="{05A4C25C-085E-4340-85A3-A5531E510DB2}">
      <thm15:themeFamily xmlns:thm15="http://schemas.microsoft.com/office/thememl/2012/main" name="DA and CU Template" id="{1E3AA546-55B5-4211-8FEE-024A799F8DB5}" vid="{9719C59D-A95D-49CF-BCC7-22C109776532}"/>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ABA5BDF0787CB6459D2FD05BDACE0070" ma:contentTypeVersion="18" ma:contentTypeDescription="Create a new document." ma:contentTypeScope="" ma:versionID="a61daf471fa9ea1a139025f499e4e103">
  <xsd:schema xmlns:xsd="http://www.w3.org/2001/XMLSchema" xmlns:xs="http://www.w3.org/2001/XMLSchema" xmlns:p="http://schemas.microsoft.com/office/2006/metadata/properties" xmlns:ns2="e01e451b-e89c-4014-b307-f5eee8815428" xmlns:ns3="40df45c7-bb8e-47b7-b1ad-39b84d92fd2a" xmlns:ns4="04738c6d-ecc8-46f1-821f-82e308eab3d9" targetNamespace="http://schemas.microsoft.com/office/2006/metadata/properties" ma:root="true" ma:fieldsID="ed2a0af63905fb06b987c432b091e488" ns2:_="" ns3:_="" ns4:_="">
    <xsd:import namespace="e01e451b-e89c-4014-b307-f5eee8815428"/>
    <xsd:import namespace="40df45c7-bb8e-47b7-b1ad-39b84d92fd2a"/>
    <xsd:import namespace="04738c6d-ecc8-46f1-821f-82e308eab3d9"/>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DateTaken" minOccurs="0"/>
                <xsd:element ref="ns2:MediaServiceAutoTags" minOccurs="0"/>
                <xsd:element ref="ns2:MediaLengthInSeconds" minOccurs="0"/>
                <xsd:element ref="ns3:SharedWithUsers" minOccurs="0"/>
                <xsd:element ref="ns3:SharedWithDetails" minOccurs="0"/>
                <xsd:element ref="ns2:MediaServiceLocation" minOccurs="0"/>
                <xsd:element ref="ns2:MediaServiceOCR" minOccurs="0"/>
                <xsd:element ref="ns2:MediaServiceGenerationTime" minOccurs="0"/>
                <xsd:element ref="ns2:MediaServiceEventHashCode" minOccurs="0"/>
                <xsd:element ref="ns2:lcf76f155ced4ddcb4097134ff3c332f" minOccurs="0"/>
                <xsd:element ref="ns4:TaxCatchAll"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01e451b-e89c-4014-b307-f5eee881542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3" nillable="true" ma:displayName="Tags" ma:internalName="MediaServiceAutoTags" ma:readOnly="true">
      <xsd:simpleType>
        <xsd:restriction base="dms:Text"/>
      </xsd:simpleType>
    </xsd:element>
    <xsd:element name="MediaLengthInSeconds" ma:index="14" nillable="true" ma:displayName="MediaLengthInSeconds" ma:hidden="true" ma:internalName="MediaLengthInSeconds" ma:readOnly="true">
      <xsd:simpleType>
        <xsd:restriction base="dms:Unknown"/>
      </xsd:simpleType>
    </xsd:element>
    <xsd:element name="MediaServiceLocation" ma:index="17" nillable="true" ma:displayName="Location" ma:internalName="MediaServiceLocation"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element name="MediaServiceGenerationTime" ma:index="19" nillable="true" ma:displayName="MediaServiceGenerationTime" ma:hidden="true" ma:internalName="MediaServiceGenerationTime" ma:readOnly="true">
      <xsd:simpleType>
        <xsd:restriction base="dms:Text"/>
      </xsd:simpleType>
    </xsd:element>
    <xsd:element name="MediaServiceEventHashCode" ma:index="20" nillable="true" ma:displayName="MediaServiceEventHashCode" ma:hidden="true" ma:internalName="MediaServiceEventHashCode" ma:readOnly="true">
      <xsd:simpleType>
        <xsd:restriction base="dms:Text"/>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a9ff0b8c-5d72-4038-b2cd-f57bf310c636"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4" nillable="true" ma:displayName="MediaServiceObjectDetectorVersions" ma:hidden="true" ma:indexed="true" ma:internalName="MediaServiceObjectDetectorVersions" ma:readOnly="true">
      <xsd:simpleType>
        <xsd:restriction base="dms:Text"/>
      </xsd:simpleType>
    </xsd:element>
    <xsd:element name="MediaServiceSearchProperties" ma:index="25"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40df45c7-bb8e-47b7-b1ad-39b84d92fd2a" elementFormDefault="qualified">
    <xsd:import namespace="http://schemas.microsoft.com/office/2006/documentManagement/types"/>
    <xsd:import namespace="http://schemas.microsoft.com/office/infopath/2007/PartnerControls"/>
    <xsd:element name="SharedWithUsers" ma:index="15"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6"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04738c6d-ecc8-46f1-821f-82e308eab3d9" elementFormDefault="qualified">
    <xsd:import namespace="http://schemas.microsoft.com/office/2006/documentManagement/types"/>
    <xsd:import namespace="http://schemas.microsoft.com/office/infopath/2007/PartnerControls"/>
    <xsd:element name="TaxCatchAll" ma:index="23" nillable="true" ma:displayName="Taxonomy Catch All Column" ma:hidden="true" ma:list="{74c49e17-f9a3-4fce-8f38-9f0fe0e17f3d}" ma:internalName="TaxCatchAll" ma:showField="CatchAllData" ma:web="40df45c7-bb8e-47b7-b1ad-39b84d92fd2a">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e01e451b-e89c-4014-b307-f5eee8815428">
      <Terms xmlns="http://schemas.microsoft.com/office/infopath/2007/PartnerControls"/>
    </lcf76f155ced4ddcb4097134ff3c332f>
    <TaxCatchAll xmlns="04738c6d-ecc8-46f1-821f-82e308eab3d9" xsi:nil="true"/>
    <SharedWithUsers xmlns="40df45c7-bb8e-47b7-b1ad-39b84d92fd2a">
      <UserInfo>
        <DisplayName>Stokes, Ben Lt Col (DEFAC-IntlGp-BI UKSO1)</DisplayName>
        <AccountId>430</AccountId>
        <AccountType/>
      </UserInfo>
      <UserInfo>
        <DisplayName>Pellett, Lesley Mrs (DEFAC-IntlGp-BI UKProgMgr)</DisplayName>
        <AccountId>177</AccountId>
        <AccountType/>
      </UserInfo>
    </SharedWithUsers>
  </documentManagement>
</p:properties>
</file>

<file path=customXml/itemProps1.xml><?xml version="1.0" encoding="utf-8"?>
<ds:datastoreItem xmlns:ds="http://schemas.openxmlformats.org/officeDocument/2006/customXml" ds:itemID="{814AE2DF-E366-49F6-BDA6-AC4D6AE13F86}">
  <ds:schemaRefs>
    <ds:schemaRef ds:uri="04738c6d-ecc8-46f1-821f-82e308eab3d9"/>
    <ds:schemaRef ds:uri="40df45c7-bb8e-47b7-b1ad-39b84d92fd2a"/>
    <ds:schemaRef ds:uri="e01e451b-e89c-4014-b307-f5eee8815428"/>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2.xml><?xml version="1.0" encoding="utf-8"?>
<ds:datastoreItem xmlns:ds="http://schemas.openxmlformats.org/officeDocument/2006/customXml" ds:itemID="{545F1321-0809-42DD-A2E1-42145A32B841}">
  <ds:schemaRefs>
    <ds:schemaRef ds:uri="http://schemas.microsoft.com/sharepoint/v3/contenttype/forms"/>
  </ds:schemaRefs>
</ds:datastoreItem>
</file>

<file path=customXml/itemProps3.xml><?xml version="1.0" encoding="utf-8"?>
<ds:datastoreItem xmlns:ds="http://schemas.openxmlformats.org/officeDocument/2006/customXml" ds:itemID="{ABCB1AA1-AC63-4C20-BCC7-7B80D8CB7F60}">
  <ds:schemaRefs>
    <ds:schemaRef ds:uri="04738c6d-ecc8-46f1-821f-82e308eab3d9"/>
    <ds:schemaRef ds:uri="40df45c7-bb8e-47b7-b1ad-39b84d92fd2a"/>
    <ds:schemaRef ds:uri="e01e451b-e89c-4014-b307-f5eee8815428"/>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TM02836342[[fn=Ion]]</Template>
  <TotalTime>6979</TotalTime>
  <Words>2786</Words>
  <Application>Microsoft Office PowerPoint</Application>
  <PresentationFormat>Widescreen</PresentationFormat>
  <Paragraphs>99</Paragraphs>
  <Slides>9</Slides>
  <Notes>8</Notes>
  <HiddenSlides>0</HiddenSlides>
  <MMClips>1</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9</vt:i4>
      </vt:variant>
    </vt:vector>
  </HeadingPairs>
  <TitlesOfParts>
    <vt:vector size="16" baseType="lpstr">
      <vt:lpstr>-apple-system</vt:lpstr>
      <vt:lpstr>Arial</vt:lpstr>
      <vt:lpstr>din-next-rounded</vt:lpstr>
      <vt:lpstr>Open Sans</vt:lpstr>
      <vt:lpstr>Roboto</vt:lpstr>
      <vt:lpstr>Wingdings</vt:lpstr>
      <vt:lpstr>DA and CU Template</vt:lpstr>
      <vt:lpstr>PowerPoint Presentation</vt:lpstr>
      <vt:lpstr>Defence Centre for Languages and Culture</vt:lpstr>
      <vt:lpstr>The problem</vt:lpstr>
      <vt:lpstr>Recruitment Pool</vt:lpstr>
      <vt:lpstr>What makes learning a foreign language hard?</vt:lpstr>
      <vt:lpstr>Modern Language Aptitude Test</vt:lpstr>
      <vt:lpstr>Our Journey So Far – 3 courses since 2020</vt:lpstr>
      <vt:lpstr>PowerPoint Presentation</vt:lpstr>
      <vt:lpstr>References</vt:lpstr>
    </vt:vector>
  </TitlesOfParts>
  <Company>DA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BUSINESS PROCESS REVIEW MEETING</dc:title>
  <dc:creator>cwilson.dcmt</dc:creator>
  <cp:lastModifiedBy>PANAYIOTOU, Jo Lt Col (DEFAC-IntlGp-DCLC SO1)</cp:lastModifiedBy>
  <cp:revision>38</cp:revision>
  <cp:lastPrinted>2021-10-26T13:58:32Z</cp:lastPrinted>
  <dcterms:created xsi:type="dcterms:W3CDTF">2011-07-28T06:00:27Z</dcterms:created>
  <dcterms:modified xsi:type="dcterms:W3CDTF">2024-06-28T08:49:57Z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0x010100ABA5BDF0787CB6459D2FD05BDACE0070</vt:lpwstr>
  </property>
  <property fmtid="{D5CDD505-2E9C-101B-9397-08002B2CF9AE}" pid="3" name="MSIP_Label_d8a60473-494b-4586-a1bb-b0e663054676_Enabled">
    <vt:lpwstr>true</vt:lpwstr>
  </property>
  <property fmtid="{D5CDD505-2E9C-101B-9397-08002B2CF9AE}" pid="4" name="MSIP_Label_d8a60473-494b-4586-a1bb-b0e663054676_SetDate">
    <vt:lpwstr>2022-12-01T14:18:56Z</vt:lpwstr>
  </property>
  <property fmtid="{D5CDD505-2E9C-101B-9397-08002B2CF9AE}" pid="5" name="MSIP_Label_d8a60473-494b-4586-a1bb-b0e663054676_Method">
    <vt:lpwstr>Privileged</vt:lpwstr>
  </property>
  <property fmtid="{D5CDD505-2E9C-101B-9397-08002B2CF9AE}" pid="6" name="MSIP_Label_d8a60473-494b-4586-a1bb-b0e663054676_Name">
    <vt:lpwstr>MOD-1-O-‘UNMARKED’</vt:lpwstr>
  </property>
  <property fmtid="{D5CDD505-2E9C-101B-9397-08002B2CF9AE}" pid="7" name="MSIP_Label_d8a60473-494b-4586-a1bb-b0e663054676_SiteId">
    <vt:lpwstr>be7760ed-5953-484b-ae95-d0a16dfa09e5</vt:lpwstr>
  </property>
  <property fmtid="{D5CDD505-2E9C-101B-9397-08002B2CF9AE}" pid="8" name="MSIP_Label_d8a60473-494b-4586-a1bb-b0e663054676_ActionId">
    <vt:lpwstr>8b2eeb2c-080c-44c6-bb97-32ae4cb91952</vt:lpwstr>
  </property>
  <property fmtid="{D5CDD505-2E9C-101B-9397-08002B2CF9AE}" pid="9" name="MSIP_Label_d8a60473-494b-4586-a1bb-b0e663054676_ContentBits">
    <vt:lpwstr>0</vt:lpwstr>
  </property>
  <property fmtid="{D5CDD505-2E9C-101B-9397-08002B2CF9AE}" pid="10" name="Order">
    <vt:r8>1012700</vt:r8>
  </property>
  <property fmtid="{D5CDD505-2E9C-101B-9397-08002B2CF9AE}" pid="11" name="xd_Signature">
    <vt:bool>false</vt:bool>
  </property>
  <property fmtid="{D5CDD505-2E9C-101B-9397-08002B2CF9AE}" pid="12" name="xd_ProgID">
    <vt:lpwstr/>
  </property>
  <property fmtid="{D5CDD505-2E9C-101B-9397-08002B2CF9AE}" pid="13" name="ComplianceAssetId">
    <vt:lpwstr/>
  </property>
  <property fmtid="{D5CDD505-2E9C-101B-9397-08002B2CF9AE}" pid="14" name="TemplateUrl">
    <vt:lpwstr/>
  </property>
  <property fmtid="{D5CDD505-2E9C-101B-9397-08002B2CF9AE}" pid="15" name="_ExtendedDescription">
    <vt:lpwstr/>
  </property>
  <property fmtid="{D5CDD505-2E9C-101B-9397-08002B2CF9AE}" pid="16" name="TriggerFlowInfo">
    <vt:lpwstr/>
  </property>
  <property fmtid="{D5CDD505-2E9C-101B-9397-08002B2CF9AE}" pid="17" name="MediaServiceImageTags">
    <vt:lpwstr/>
  </property>
</Properties>
</file>