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60" r:id="rId6"/>
    <p:sldId id="261" r:id="rId7"/>
    <p:sldId id="271" r:id="rId8"/>
    <p:sldId id="259" r:id="rId9"/>
    <p:sldId id="267" r:id="rId10"/>
    <p:sldId id="268" r:id="rId11"/>
    <p:sldId id="272" r:id="rId12"/>
    <p:sldId id="270" r:id="rId13"/>
    <p:sldId id="273" r:id="rId14"/>
    <p:sldId id="262" r:id="rId15"/>
    <p:sldId id="265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0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785F-782D-454F-9194-339621134E08}" type="datetimeFigureOut">
              <a:rPr lang="fr-FR" smtClean="0"/>
              <a:t>21/05/2022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74EE1-CBB7-4760-864E-2F8F05B28415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1262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785F-782D-454F-9194-339621134E08}" type="datetimeFigureOut">
              <a:rPr lang="fr-FR" smtClean="0"/>
              <a:t>21/05/2022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74EE1-CBB7-4760-864E-2F8F05B28415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3549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785F-782D-454F-9194-339621134E08}" type="datetimeFigureOut">
              <a:rPr lang="fr-FR" smtClean="0"/>
              <a:t>21/05/2022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74EE1-CBB7-4760-864E-2F8F05B28415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7916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785F-782D-454F-9194-339621134E08}" type="datetimeFigureOut">
              <a:rPr lang="fr-FR" smtClean="0"/>
              <a:t>21/05/2022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74EE1-CBB7-4760-864E-2F8F05B28415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0642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785F-782D-454F-9194-339621134E08}" type="datetimeFigureOut">
              <a:rPr lang="fr-FR" smtClean="0"/>
              <a:t>21/05/2022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74EE1-CBB7-4760-864E-2F8F05B28415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2514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785F-782D-454F-9194-339621134E08}" type="datetimeFigureOut">
              <a:rPr lang="fr-FR" smtClean="0"/>
              <a:t>21/05/2022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74EE1-CBB7-4760-864E-2F8F05B28415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0076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785F-782D-454F-9194-339621134E08}" type="datetimeFigureOut">
              <a:rPr lang="fr-FR" smtClean="0"/>
              <a:t>21/05/2022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74EE1-CBB7-4760-864E-2F8F05B28415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3948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785F-782D-454F-9194-339621134E08}" type="datetimeFigureOut">
              <a:rPr lang="fr-FR" smtClean="0"/>
              <a:t>21/05/2022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74EE1-CBB7-4760-864E-2F8F05B28415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1919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785F-782D-454F-9194-339621134E08}" type="datetimeFigureOut">
              <a:rPr lang="fr-FR" smtClean="0"/>
              <a:t>21/05/2022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74EE1-CBB7-4760-864E-2F8F05B28415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2187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785F-782D-454F-9194-339621134E08}" type="datetimeFigureOut">
              <a:rPr lang="fr-FR" smtClean="0"/>
              <a:t>21/05/2022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74EE1-CBB7-4760-864E-2F8F05B28415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3786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785F-782D-454F-9194-339621134E08}" type="datetimeFigureOut">
              <a:rPr lang="fr-FR" smtClean="0"/>
              <a:t>21/05/2022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74EE1-CBB7-4760-864E-2F8F05B28415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7735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3785F-782D-454F-9194-339621134E08}" type="datetimeFigureOut">
              <a:rPr lang="fr-FR" smtClean="0"/>
              <a:t>21/05/2022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74EE1-CBB7-4760-864E-2F8F05B28415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971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97869" y="5838"/>
            <a:ext cx="9144000" cy="2387600"/>
          </a:xfrm>
        </p:spPr>
        <p:txBody>
          <a:bodyPr/>
          <a:lstStyle/>
          <a:p>
            <a:r>
              <a:rPr lang="fr-FR" dirty="0" err="1"/>
              <a:t>Redefining</a:t>
            </a:r>
            <a:r>
              <a:rPr lang="fr-FR" dirty="0"/>
              <a:t> </a:t>
            </a:r>
            <a:r>
              <a:rPr lang="fr-FR" dirty="0" err="1"/>
              <a:t>relationships</a:t>
            </a:r>
            <a:r>
              <a:rPr lang="fr-FR" dirty="0"/>
              <a:t> in the </a:t>
            </a:r>
            <a:r>
              <a:rPr lang="fr-FR" dirty="0" err="1"/>
              <a:t>learning</a:t>
            </a:r>
            <a:r>
              <a:rPr lang="fr-FR" dirty="0"/>
              <a:t> </a:t>
            </a:r>
            <a:r>
              <a:rPr lang="fr-FR" dirty="0" err="1"/>
              <a:t>space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586" y="2393438"/>
            <a:ext cx="6121668" cy="3443438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04749" y="2649142"/>
            <a:ext cx="9144000" cy="1655762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Part I - Theory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93" y="198338"/>
            <a:ext cx="1475179" cy="63700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019" y="198338"/>
            <a:ext cx="849600" cy="637200"/>
          </a:xfrm>
          <a:prstGeom prst="rect">
            <a:avLst/>
          </a:prstGeom>
        </p:spPr>
      </p:pic>
      <p:sp>
        <p:nvSpPr>
          <p:cNvPr id="7" name="Sous-titre 2"/>
          <p:cNvSpPr txBox="1">
            <a:spLocks/>
          </p:cNvSpPr>
          <p:nvPr/>
        </p:nvSpPr>
        <p:spPr>
          <a:xfrm>
            <a:off x="1684420" y="6118699"/>
            <a:ext cx="9144000" cy="4214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M. Jérôme COLLIN – Ecole de Guerre – French </a:t>
            </a:r>
            <a:r>
              <a:rPr lang="fr-F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Language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Department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315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93" y="198338"/>
            <a:ext cx="1475179" cy="63700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019" y="198338"/>
            <a:ext cx="849600" cy="637200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2972590" y="1798534"/>
            <a:ext cx="895149" cy="26950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/>
          <p:cNvSpPr/>
          <p:nvPr/>
        </p:nvSpPr>
        <p:spPr>
          <a:xfrm>
            <a:off x="8038086" y="1844377"/>
            <a:ext cx="895149" cy="26950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" name="Connecteur droit avec flèche 2"/>
          <p:cNvCxnSpPr/>
          <p:nvPr/>
        </p:nvCxnSpPr>
        <p:spPr>
          <a:xfrm flipV="1">
            <a:off x="2024743" y="1934936"/>
            <a:ext cx="1347107" cy="7021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 flipV="1">
            <a:off x="2024743" y="1934936"/>
            <a:ext cx="1347107" cy="139609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>
          <a:xfrm flipV="1">
            <a:off x="2024743" y="1934936"/>
            <a:ext cx="1347107" cy="20737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 flipV="1">
            <a:off x="2024743" y="1934936"/>
            <a:ext cx="1347107" cy="27513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 flipV="1">
            <a:off x="2090057" y="1934936"/>
            <a:ext cx="1281793" cy="34018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/>
          <p:nvPr/>
        </p:nvCxnSpPr>
        <p:spPr>
          <a:xfrm flipH="1" flipV="1">
            <a:off x="8477310" y="2011732"/>
            <a:ext cx="1335116" cy="34047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/>
          <p:nvPr/>
        </p:nvCxnSpPr>
        <p:spPr>
          <a:xfrm flipH="1" flipV="1">
            <a:off x="8477310" y="2011732"/>
            <a:ext cx="487672" cy="34929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 flipV="1">
            <a:off x="8101252" y="2011732"/>
            <a:ext cx="376058" cy="34929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/>
          <p:nvPr/>
        </p:nvCxnSpPr>
        <p:spPr>
          <a:xfrm flipV="1">
            <a:off x="7199534" y="2011733"/>
            <a:ext cx="1277776" cy="34929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/>
          <p:nvPr/>
        </p:nvCxnSpPr>
        <p:spPr>
          <a:xfrm flipH="1" flipV="1">
            <a:off x="3436216" y="1934936"/>
            <a:ext cx="6421" cy="34018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4" name="Connecteur droit avec flèche 53"/>
          <p:cNvCxnSpPr/>
          <p:nvPr/>
        </p:nvCxnSpPr>
        <p:spPr>
          <a:xfrm flipV="1">
            <a:off x="6848949" y="1980950"/>
            <a:ext cx="1562225" cy="9745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5" name="Connecteur droit avec flèche 54"/>
          <p:cNvCxnSpPr/>
          <p:nvPr/>
        </p:nvCxnSpPr>
        <p:spPr>
          <a:xfrm flipV="1">
            <a:off x="6848949" y="1980950"/>
            <a:ext cx="1562225" cy="18813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6" name="Connecteur droit avec flèche 55"/>
          <p:cNvCxnSpPr/>
          <p:nvPr/>
        </p:nvCxnSpPr>
        <p:spPr>
          <a:xfrm flipV="1">
            <a:off x="6848949" y="1980950"/>
            <a:ext cx="1562225" cy="290129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3" name="Connecteur droit avec flèche 62"/>
          <p:cNvCxnSpPr/>
          <p:nvPr/>
        </p:nvCxnSpPr>
        <p:spPr>
          <a:xfrm flipH="1" flipV="1">
            <a:off x="8622770" y="1980950"/>
            <a:ext cx="1562225" cy="9745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4" name="Connecteur droit avec flèche 63"/>
          <p:cNvCxnSpPr/>
          <p:nvPr/>
        </p:nvCxnSpPr>
        <p:spPr>
          <a:xfrm flipH="1" flipV="1">
            <a:off x="8622770" y="1980950"/>
            <a:ext cx="1562225" cy="18813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5" name="Connecteur droit avec flèche 64"/>
          <p:cNvCxnSpPr/>
          <p:nvPr/>
        </p:nvCxnSpPr>
        <p:spPr>
          <a:xfrm flipH="1" flipV="1">
            <a:off x="8622770" y="1980950"/>
            <a:ext cx="1562225" cy="290129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0" name="Connecteur droit avec flèche 79"/>
          <p:cNvCxnSpPr/>
          <p:nvPr/>
        </p:nvCxnSpPr>
        <p:spPr>
          <a:xfrm flipH="1" flipV="1">
            <a:off x="3533650" y="1934935"/>
            <a:ext cx="1347107" cy="7021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1" name="Connecteur droit avec flèche 80"/>
          <p:cNvCxnSpPr/>
          <p:nvPr/>
        </p:nvCxnSpPr>
        <p:spPr>
          <a:xfrm flipH="1" flipV="1">
            <a:off x="3533650" y="1934935"/>
            <a:ext cx="1347107" cy="139609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2" name="Connecteur droit avec flèche 81"/>
          <p:cNvCxnSpPr/>
          <p:nvPr/>
        </p:nvCxnSpPr>
        <p:spPr>
          <a:xfrm flipH="1" flipV="1">
            <a:off x="3533650" y="1934935"/>
            <a:ext cx="1347107" cy="20737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3" name="Connecteur droit avec flèche 82"/>
          <p:cNvCxnSpPr/>
          <p:nvPr/>
        </p:nvCxnSpPr>
        <p:spPr>
          <a:xfrm flipH="1" flipV="1">
            <a:off x="3533650" y="1934935"/>
            <a:ext cx="1347107" cy="27513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4" name="Connecteur droit avec flèche 83"/>
          <p:cNvCxnSpPr/>
          <p:nvPr/>
        </p:nvCxnSpPr>
        <p:spPr>
          <a:xfrm flipH="1" flipV="1">
            <a:off x="3598964" y="1934935"/>
            <a:ext cx="1281793" cy="34018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2551657" y="5744649"/>
            <a:ext cx="17370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Informative </a:t>
            </a:r>
            <a:r>
              <a:rPr lang="fr-FR" dirty="0" err="1"/>
              <a:t>field</a:t>
            </a:r>
            <a:endParaRPr lang="fr-FR" dirty="0"/>
          </a:p>
        </p:txBody>
      </p:sp>
      <p:sp>
        <p:nvSpPr>
          <p:cNvPr id="53" name="Rectangle 52"/>
          <p:cNvSpPr/>
          <p:nvPr/>
        </p:nvSpPr>
        <p:spPr>
          <a:xfrm>
            <a:off x="7745538" y="5744649"/>
            <a:ext cx="1744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/>
              <a:t>Educational</a:t>
            </a:r>
            <a:r>
              <a:rPr lang="fr-FR" dirty="0"/>
              <a:t> </a:t>
            </a:r>
            <a:r>
              <a:rPr lang="fr-FR" dirty="0" err="1"/>
              <a:t>field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8792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t="20996" r="42034" b="9346"/>
          <a:stretch/>
        </p:blipFill>
        <p:spPr>
          <a:xfrm>
            <a:off x="7841570" y="869467"/>
            <a:ext cx="2290472" cy="18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3879" y="844415"/>
            <a:ext cx="2466975" cy="1847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93" y="198338"/>
            <a:ext cx="1475179" cy="63700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019" y="198338"/>
            <a:ext cx="849600" cy="637200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2117368" y="3022102"/>
            <a:ext cx="2160000" cy="21600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2297368" y="3202102"/>
            <a:ext cx="1800000" cy="180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7906806" y="3022102"/>
            <a:ext cx="2160000" cy="21600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8086806" y="3202102"/>
            <a:ext cx="1800000" cy="180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6624204" y="5444066"/>
            <a:ext cx="47252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/>
              <a:t>The French language belongs to French speakers</a:t>
            </a:r>
          </a:p>
          <a:p>
            <a:pPr algn="ctr"/>
            <a:r>
              <a:rPr lang="fr-FR" dirty="0"/>
              <a:t>The </a:t>
            </a:r>
            <a:r>
              <a:rPr lang="fr-FR" dirty="0" err="1"/>
              <a:t>centrifugal</a:t>
            </a:r>
            <a:r>
              <a:rPr lang="fr-FR" dirty="0"/>
              <a:t> configuration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15555" y="5444066"/>
            <a:ext cx="45636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/>
              <a:t>Military knowledge belongs to the military</a:t>
            </a:r>
          </a:p>
          <a:p>
            <a:pPr algn="ctr"/>
            <a:r>
              <a:rPr lang="fr-FR" dirty="0"/>
              <a:t>The </a:t>
            </a:r>
            <a:r>
              <a:rPr lang="fr-FR" dirty="0" err="1"/>
              <a:t>centripetal</a:t>
            </a:r>
            <a:r>
              <a:rPr lang="fr-FR" dirty="0"/>
              <a:t> configuration</a:t>
            </a:r>
          </a:p>
        </p:txBody>
      </p:sp>
      <p:cxnSp>
        <p:nvCxnSpPr>
          <p:cNvPr id="13" name="Connecteur droit avec flèche 12"/>
          <p:cNvCxnSpPr/>
          <p:nvPr/>
        </p:nvCxnSpPr>
        <p:spPr>
          <a:xfrm flipV="1">
            <a:off x="2343723" y="4130726"/>
            <a:ext cx="732924" cy="80217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2060073" y="3970217"/>
            <a:ext cx="101657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2373716" y="3242188"/>
            <a:ext cx="739811" cy="5932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H="1">
            <a:off x="3262392" y="3185087"/>
            <a:ext cx="649059" cy="68367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H="1" flipV="1">
            <a:off x="3289303" y="4003021"/>
            <a:ext cx="1045360" cy="84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H="1" flipV="1">
            <a:off x="3237899" y="4133584"/>
            <a:ext cx="791027" cy="7993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flipH="1">
            <a:off x="7535704" y="4672801"/>
            <a:ext cx="855515" cy="8386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flipH="1" flipV="1">
            <a:off x="6649554" y="4102102"/>
            <a:ext cx="1522149" cy="229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flipH="1" flipV="1">
            <a:off x="7316350" y="2556068"/>
            <a:ext cx="1180912" cy="9320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flipV="1">
            <a:off x="9438541" y="2509340"/>
            <a:ext cx="1064603" cy="10095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 flipV="1">
            <a:off x="9664305" y="3970217"/>
            <a:ext cx="1536875" cy="412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>
            <a:off x="9484236" y="4686074"/>
            <a:ext cx="985141" cy="8342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47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t="20996" r="42034" b="9346"/>
          <a:stretch/>
        </p:blipFill>
        <p:spPr>
          <a:xfrm>
            <a:off x="7841570" y="869467"/>
            <a:ext cx="2290472" cy="18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3879" y="844415"/>
            <a:ext cx="2466975" cy="1847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93" y="198338"/>
            <a:ext cx="1475179" cy="63700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019" y="198338"/>
            <a:ext cx="849600" cy="637200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2117368" y="3022102"/>
            <a:ext cx="2160000" cy="21600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2297368" y="3202102"/>
            <a:ext cx="1800000" cy="180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7906806" y="3022102"/>
            <a:ext cx="2160000" cy="21600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8086806" y="3202102"/>
            <a:ext cx="1800000" cy="180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6624204" y="5444066"/>
            <a:ext cx="47252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/>
              <a:t>The French language belongs to French speakers</a:t>
            </a:r>
          </a:p>
          <a:p>
            <a:pPr algn="ctr"/>
            <a:r>
              <a:rPr lang="fr-FR" dirty="0"/>
              <a:t>The </a:t>
            </a:r>
            <a:r>
              <a:rPr lang="fr-FR" dirty="0" err="1"/>
              <a:t>centrifugal</a:t>
            </a:r>
            <a:r>
              <a:rPr lang="fr-FR" dirty="0"/>
              <a:t> configuration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15555" y="5444066"/>
            <a:ext cx="45636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/>
              <a:t>Military knowledge belongs to the military</a:t>
            </a:r>
          </a:p>
          <a:p>
            <a:pPr algn="ctr"/>
            <a:r>
              <a:rPr lang="fr-FR" dirty="0"/>
              <a:t>The </a:t>
            </a:r>
            <a:r>
              <a:rPr lang="fr-FR" dirty="0" err="1"/>
              <a:t>centripetal</a:t>
            </a:r>
            <a:r>
              <a:rPr lang="fr-FR" dirty="0"/>
              <a:t> configuration</a:t>
            </a:r>
          </a:p>
        </p:txBody>
      </p:sp>
      <p:cxnSp>
        <p:nvCxnSpPr>
          <p:cNvPr id="13" name="Connecteur droit avec flèche 12"/>
          <p:cNvCxnSpPr/>
          <p:nvPr/>
        </p:nvCxnSpPr>
        <p:spPr>
          <a:xfrm flipV="1">
            <a:off x="2343723" y="4130726"/>
            <a:ext cx="732924" cy="80217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2060073" y="3970217"/>
            <a:ext cx="101657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2373716" y="3242188"/>
            <a:ext cx="739811" cy="5932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H="1">
            <a:off x="3262392" y="3185087"/>
            <a:ext cx="649059" cy="68367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H="1" flipV="1">
            <a:off x="3289303" y="4003021"/>
            <a:ext cx="1045360" cy="84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H="1" flipV="1">
            <a:off x="3237899" y="4133584"/>
            <a:ext cx="791027" cy="7993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flipH="1">
            <a:off x="7535704" y="4672801"/>
            <a:ext cx="855515" cy="8386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flipH="1" flipV="1">
            <a:off x="6649554" y="4102102"/>
            <a:ext cx="1522149" cy="229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flipH="1" flipV="1">
            <a:off x="7316350" y="2556068"/>
            <a:ext cx="1180912" cy="9320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flipV="1">
            <a:off x="9438541" y="2509340"/>
            <a:ext cx="1064603" cy="10095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 flipV="1">
            <a:off x="9664305" y="3970217"/>
            <a:ext cx="1536875" cy="412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>
            <a:off x="9484236" y="4686074"/>
            <a:ext cx="985141" cy="8342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4" name="Imag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539534">
            <a:off x="1259333" y="4632869"/>
            <a:ext cx="896190" cy="274344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33034" y="3964930"/>
            <a:ext cx="896190" cy="2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33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93" y="198338"/>
            <a:ext cx="1475179" cy="63700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019" y="198338"/>
            <a:ext cx="849600" cy="6372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048000" y="1720840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The pedagogical contract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Informative field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Educational field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impossible balance</a:t>
            </a:r>
          </a:p>
          <a:p>
            <a:endParaRPr lang="en-US" dirty="0"/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II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The teaching of "military language"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Military knowledge belongs to the military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French language belongs to French speakers</a:t>
            </a:r>
          </a:p>
          <a:p>
            <a:endParaRPr lang="en-US" dirty="0"/>
          </a:p>
          <a:p>
            <a:r>
              <a:rPr lang="en-US" dirty="0"/>
              <a:t>III </a:t>
            </a:r>
            <a:r>
              <a:rPr lang="en-US" b="1" dirty="0"/>
              <a:t>Redefining relationships in the learning space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 stakeholder/teacher relationship</a:t>
            </a:r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 teacher/student relationship</a:t>
            </a:r>
          </a:p>
        </p:txBody>
      </p:sp>
    </p:spTree>
    <p:extLst>
      <p:ext uri="{BB962C8B-B14F-4D97-AF65-F5344CB8AC3E}">
        <p14:creationId xmlns:p14="http://schemas.microsoft.com/office/powerpoint/2010/main" val="823884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93" y="198338"/>
            <a:ext cx="1475179" cy="63700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019" y="198338"/>
            <a:ext cx="849600" cy="637200"/>
          </a:xfrm>
          <a:prstGeom prst="rect">
            <a:avLst/>
          </a:prstGeom>
        </p:spPr>
      </p:pic>
      <p:sp>
        <p:nvSpPr>
          <p:cNvPr id="3" name="Triangle isocèle 2"/>
          <p:cNvSpPr/>
          <p:nvPr/>
        </p:nvSpPr>
        <p:spPr>
          <a:xfrm>
            <a:off x="1712472" y="1445166"/>
            <a:ext cx="8970745" cy="3647975"/>
          </a:xfrm>
          <a:prstGeom prst="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9" name="Flèche vers le bas 28"/>
          <p:cNvSpPr/>
          <p:nvPr/>
        </p:nvSpPr>
        <p:spPr>
          <a:xfrm>
            <a:off x="5218965" y="1853294"/>
            <a:ext cx="1957756" cy="3239848"/>
          </a:xfrm>
          <a:prstGeom prst="down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5505396" y="1973440"/>
            <a:ext cx="1376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/>
              <a:t>Stakeholder</a:t>
            </a:r>
            <a:r>
              <a:rPr lang="fr-FR" dirty="0"/>
              <a:t> =</a:t>
            </a:r>
          </a:p>
          <a:p>
            <a:pPr algn="ctr"/>
            <a:r>
              <a:rPr lang="fr-FR" dirty="0"/>
              <a:t>employer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627856" y="3203778"/>
            <a:ext cx="118417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/>
              <a:t>Teacher</a:t>
            </a:r>
          </a:p>
          <a:p>
            <a:pPr algn="ctr"/>
            <a:r>
              <a:rPr lang="fr-FR" dirty="0"/>
              <a:t>=</a:t>
            </a:r>
          </a:p>
          <a:p>
            <a:pPr algn="ctr"/>
            <a:r>
              <a:rPr lang="fr-FR" dirty="0" err="1"/>
              <a:t>workforce</a:t>
            </a:r>
            <a:r>
              <a:rPr lang="fr-FR" dirty="0"/>
              <a:t> 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4764504" y="2853655"/>
            <a:ext cx="3070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Curriculum, </a:t>
            </a:r>
            <a:r>
              <a:rPr lang="fr-FR" dirty="0" err="1">
                <a:solidFill>
                  <a:schemeClr val="bg1"/>
                </a:solidFill>
              </a:rPr>
              <a:t>classroom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visits</a:t>
            </a:r>
            <a:r>
              <a:rPr lang="fr-FR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4662614" y="4116616"/>
            <a:ext cx="3070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>
                <a:solidFill>
                  <a:schemeClr val="bg1"/>
                </a:solidFill>
              </a:rPr>
              <a:t>textbooks</a:t>
            </a:r>
            <a:r>
              <a:rPr lang="fr-FR" dirty="0">
                <a:solidFill>
                  <a:schemeClr val="bg1"/>
                </a:solidFill>
              </a:rPr>
              <a:t>, marks or </a:t>
            </a:r>
            <a:r>
              <a:rPr lang="fr-FR" dirty="0" err="1">
                <a:solidFill>
                  <a:schemeClr val="bg1"/>
                </a:solidFill>
              </a:rPr>
              <a:t>grading</a:t>
            </a:r>
            <a:r>
              <a:rPr lang="fr-FR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700687" y="4656791"/>
            <a:ext cx="9943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/>
              <a:t>students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1621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lèche droite 15"/>
          <p:cNvSpPr/>
          <p:nvPr/>
        </p:nvSpPr>
        <p:spPr>
          <a:xfrm flipH="1">
            <a:off x="7121979" y="2464598"/>
            <a:ext cx="3967843" cy="1526721"/>
          </a:xfrm>
          <a:prstGeom prst="rightArrow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droite 8"/>
          <p:cNvSpPr/>
          <p:nvPr/>
        </p:nvSpPr>
        <p:spPr>
          <a:xfrm>
            <a:off x="938893" y="2514599"/>
            <a:ext cx="3967843" cy="1526721"/>
          </a:xfrm>
          <a:prstGeom prst="rightArrow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à coins arrondis 14"/>
          <p:cNvSpPr/>
          <p:nvPr/>
        </p:nvSpPr>
        <p:spPr>
          <a:xfrm>
            <a:off x="6939642" y="2246928"/>
            <a:ext cx="4400551" cy="2021305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842211" y="2226959"/>
            <a:ext cx="4162496" cy="2021305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93" y="198338"/>
            <a:ext cx="1475179" cy="63700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019" y="198338"/>
            <a:ext cx="849600" cy="6372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019580" y="2795916"/>
            <a:ext cx="1376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/>
              <a:t>Stakeholder</a:t>
            </a:r>
            <a:r>
              <a:rPr lang="fr-FR" dirty="0"/>
              <a:t> =</a:t>
            </a:r>
          </a:p>
          <a:p>
            <a:pPr algn="ctr"/>
            <a:r>
              <a:rPr lang="fr-FR" dirty="0" err="1"/>
              <a:t>selector</a:t>
            </a:r>
            <a:endParaRPr lang="fr-FR" dirty="0"/>
          </a:p>
        </p:txBody>
      </p:sp>
      <p:sp>
        <p:nvSpPr>
          <p:cNvPr id="23" name="Rectangle 22"/>
          <p:cNvSpPr/>
          <p:nvPr/>
        </p:nvSpPr>
        <p:spPr>
          <a:xfrm>
            <a:off x="9139917" y="2795916"/>
            <a:ext cx="197284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 err="1"/>
              <a:t>teacher</a:t>
            </a:r>
            <a:r>
              <a:rPr lang="fr-FR" dirty="0"/>
              <a:t> &amp; </a:t>
            </a:r>
            <a:r>
              <a:rPr lang="fr-FR" dirty="0" err="1"/>
              <a:t>students</a:t>
            </a:r>
            <a:endParaRPr lang="fr-FR" dirty="0"/>
          </a:p>
          <a:p>
            <a:pPr algn="ctr"/>
            <a:r>
              <a:rPr lang="fr-FR" dirty="0"/>
              <a:t>=</a:t>
            </a:r>
          </a:p>
          <a:p>
            <a:pPr algn="ctr"/>
            <a:r>
              <a:rPr lang="fr-FR" dirty="0" err="1"/>
              <a:t>co</a:t>
            </a:r>
            <a:r>
              <a:rPr lang="fr-FR" dirty="0"/>
              <a:t>-designers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1216478" y="4475960"/>
            <a:ext cx="3581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no</a:t>
            </a:r>
            <a:r>
              <a:rPr lang="fr-FR" dirty="0">
                <a:solidFill>
                  <a:srgbClr val="FF0000"/>
                </a:solidFill>
              </a:rPr>
              <a:t> curriculum, </a:t>
            </a:r>
            <a:r>
              <a:rPr lang="fr-FR" b="1" dirty="0">
                <a:solidFill>
                  <a:srgbClr val="FF0000"/>
                </a:solidFill>
              </a:rPr>
              <a:t>no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classroom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visits</a:t>
            </a:r>
            <a:r>
              <a:rPr lang="fr-FR" dirty="0">
                <a:solidFill>
                  <a:srgbClr val="FF0000"/>
                </a:solidFill>
              </a:rPr>
              <a:t>…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7293422" y="4475960"/>
            <a:ext cx="3692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no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textbooks</a:t>
            </a:r>
            <a:r>
              <a:rPr lang="fr-FR" dirty="0">
                <a:solidFill>
                  <a:srgbClr val="FF0000"/>
                </a:solidFill>
              </a:rPr>
              <a:t>, </a:t>
            </a:r>
            <a:r>
              <a:rPr lang="fr-FR" b="1" dirty="0">
                <a:solidFill>
                  <a:srgbClr val="FF0000"/>
                </a:solidFill>
              </a:rPr>
              <a:t>no</a:t>
            </a:r>
            <a:r>
              <a:rPr lang="fr-FR" dirty="0">
                <a:solidFill>
                  <a:srgbClr val="FF0000"/>
                </a:solidFill>
              </a:rPr>
              <a:t> marks or </a:t>
            </a:r>
            <a:r>
              <a:rPr lang="fr-FR" dirty="0" err="1">
                <a:solidFill>
                  <a:srgbClr val="FF0000"/>
                </a:solidFill>
              </a:rPr>
              <a:t>grading</a:t>
            </a:r>
            <a:r>
              <a:rPr lang="fr-FR" dirty="0">
                <a:solidFill>
                  <a:srgbClr val="FF0000"/>
                </a:solidFill>
              </a:rPr>
              <a:t>…</a:t>
            </a:r>
          </a:p>
        </p:txBody>
      </p:sp>
      <p:sp>
        <p:nvSpPr>
          <p:cNvPr id="2" name="Rectangle 1"/>
          <p:cNvSpPr/>
          <p:nvPr/>
        </p:nvSpPr>
        <p:spPr>
          <a:xfrm>
            <a:off x="2573362" y="2799647"/>
            <a:ext cx="24897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/>
              <a:t>select a provider</a:t>
            </a:r>
          </a:p>
          <a:p>
            <a:pPr algn="ctr"/>
            <a:r>
              <a:rPr lang="en-US" i="1" dirty="0"/>
              <a:t>and</a:t>
            </a:r>
          </a:p>
          <a:p>
            <a:pPr algn="ctr"/>
            <a:r>
              <a:rPr lang="en-US" i="1" dirty="0"/>
              <a:t>delegate a mission</a:t>
            </a:r>
            <a:endParaRPr lang="fr-FR" i="1" dirty="0"/>
          </a:p>
        </p:txBody>
      </p:sp>
      <p:sp>
        <p:nvSpPr>
          <p:cNvPr id="7" name="Rectangle 6"/>
          <p:cNvSpPr/>
          <p:nvPr/>
        </p:nvSpPr>
        <p:spPr>
          <a:xfrm>
            <a:off x="7342029" y="2783318"/>
            <a:ext cx="17901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i="1" dirty="0" err="1"/>
              <a:t>emancipation</a:t>
            </a:r>
            <a:r>
              <a:rPr lang="fr-FR" i="1" dirty="0"/>
              <a:t> and </a:t>
            </a:r>
            <a:r>
              <a:rPr lang="fr-FR" i="1" dirty="0" err="1"/>
              <a:t>reappropriation</a:t>
            </a:r>
            <a:endParaRPr lang="fr-FR" i="1" dirty="0"/>
          </a:p>
        </p:txBody>
      </p:sp>
      <p:sp>
        <p:nvSpPr>
          <p:cNvPr id="3" name="Rectangle à coins arrondis 2"/>
          <p:cNvSpPr/>
          <p:nvPr/>
        </p:nvSpPr>
        <p:spPr>
          <a:xfrm>
            <a:off x="5314950" y="2955471"/>
            <a:ext cx="1363436" cy="62048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Mission</a:t>
            </a:r>
          </a:p>
        </p:txBody>
      </p:sp>
    </p:spTree>
    <p:extLst>
      <p:ext uri="{BB962C8B-B14F-4D97-AF65-F5344CB8AC3E}">
        <p14:creationId xmlns:p14="http://schemas.microsoft.com/office/powerpoint/2010/main" val="2998930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93" y="198338"/>
            <a:ext cx="1475179" cy="63700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019" y="198338"/>
            <a:ext cx="849600" cy="6372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048000" y="1720840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I </a:t>
            </a:r>
            <a:r>
              <a:rPr lang="en-US" b="1" dirty="0"/>
              <a:t>The pedagogical contract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Informative field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Educational field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 impossible balance</a:t>
            </a:r>
          </a:p>
          <a:p>
            <a:endParaRPr lang="en-US" dirty="0"/>
          </a:p>
          <a:p>
            <a:r>
              <a:rPr lang="en-US" dirty="0"/>
              <a:t>II </a:t>
            </a:r>
            <a:r>
              <a:rPr lang="en-US" b="1" dirty="0"/>
              <a:t>The teaching of "military language"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Military knowledge belongs to the military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 French language belongs to French speakers</a:t>
            </a:r>
          </a:p>
          <a:p>
            <a:endParaRPr lang="en-US" dirty="0"/>
          </a:p>
          <a:p>
            <a:r>
              <a:rPr lang="en-US" dirty="0"/>
              <a:t>III </a:t>
            </a:r>
            <a:r>
              <a:rPr lang="en-US" b="1" dirty="0"/>
              <a:t>Redefining relationships in the learning space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 stakeholder/teacher relationship</a:t>
            </a:r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 teacher/student relationship</a:t>
            </a:r>
          </a:p>
        </p:txBody>
      </p:sp>
    </p:spTree>
    <p:extLst>
      <p:ext uri="{BB962C8B-B14F-4D97-AF65-F5344CB8AC3E}">
        <p14:creationId xmlns:p14="http://schemas.microsoft.com/office/powerpoint/2010/main" val="1780820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93" y="198338"/>
            <a:ext cx="1475179" cy="63700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019" y="198338"/>
            <a:ext cx="849600" cy="6372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1478">
            <a:off x="8120937" y="1684778"/>
            <a:ext cx="2880000" cy="463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2442" y="1944521"/>
            <a:ext cx="2880000" cy="3969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229487">
            <a:off x="1089000" y="2195291"/>
            <a:ext cx="2880000" cy="404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0411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93" y="198338"/>
            <a:ext cx="1475179" cy="63700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019" y="198338"/>
            <a:ext cx="849600" cy="637200"/>
          </a:xfrm>
          <a:prstGeom prst="rect">
            <a:avLst/>
          </a:prstGeom>
        </p:spPr>
      </p:pic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855712"/>
              </p:ext>
            </p:extLst>
          </p:nvPr>
        </p:nvGraphicFramePr>
        <p:xfrm>
          <a:off x="789271" y="2223375"/>
          <a:ext cx="5149516" cy="3439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9516">
                  <a:extLst>
                    <a:ext uri="{9D8B030D-6E8A-4147-A177-3AD203B41FA5}">
                      <a16:colId xmlns:a16="http://schemas.microsoft.com/office/drawing/2014/main" val="23113655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Instructive field</a:t>
                      </a:r>
                    </a:p>
                    <a:p>
                      <a:pPr algn="ctr"/>
                      <a:r>
                        <a:rPr lang="en-US" sz="1800" dirty="0"/>
                        <a:t>(transfer of knowledge)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1138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STATUS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7865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Institutional relationship</a:t>
                      </a:r>
                    </a:p>
                    <a:p>
                      <a:pPr algn="ctr"/>
                      <a:r>
                        <a:rPr lang="en-US" sz="1800" dirty="0"/>
                        <a:t>(legitimacy)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9501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Silent student, in a position of ignorance, impressed by the knowledge of the professor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5147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authority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4432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sym typeface="Wingdings 3" panose="05040102010807070707" pitchFamily="18" charset="2"/>
                        </a:rPr>
                        <a:t></a:t>
                      </a:r>
                      <a:r>
                        <a:rPr lang="fr-FR" sz="1800" dirty="0">
                          <a:effectLst/>
                        </a:rPr>
                        <a:t> </a:t>
                      </a:r>
                      <a:r>
                        <a:rPr lang="en-US" sz="1800" dirty="0"/>
                        <a:t>What is the student's image of the teacher?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7872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(myth of the perfect master)</a:t>
                      </a:r>
                      <a:endParaRPr lang="fr-FR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28560640"/>
                  </a:ext>
                </a:extLst>
              </a:tr>
            </a:tbl>
          </a:graphicData>
        </a:graphic>
      </p:graphicFrame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468015"/>
              </p:ext>
            </p:extLst>
          </p:nvPr>
        </p:nvGraphicFramePr>
        <p:xfrm>
          <a:off x="6235566" y="2223375"/>
          <a:ext cx="5149516" cy="3403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149516">
                  <a:extLst>
                    <a:ext uri="{9D8B030D-6E8A-4147-A177-3AD203B41FA5}">
                      <a16:colId xmlns:a16="http://schemas.microsoft.com/office/drawing/2014/main" val="23113655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Educational field</a:t>
                      </a:r>
                    </a:p>
                    <a:p>
                      <a:pPr algn="ctr"/>
                      <a:r>
                        <a:rPr lang="en-US" dirty="0"/>
                        <a:t>(contribution to personal achievement)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1138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ROLE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7865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Personal relationship</a:t>
                      </a:r>
                    </a:p>
                    <a:p>
                      <a:pPr algn="ctr"/>
                      <a:r>
                        <a:rPr lang="en-US" dirty="0"/>
                        <a:t>(satisfaction)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9501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Participating student, proactive, influenced by teacher's personality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5147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affection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4432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effectLst/>
                          <a:sym typeface="Wingdings 3" panose="05040102010807070707" pitchFamily="18" charset="2"/>
                        </a:rPr>
                        <a:t></a:t>
                      </a:r>
                      <a:r>
                        <a:rPr lang="fr-FR" sz="1800" dirty="0">
                          <a:effectLst/>
                        </a:rPr>
                        <a:t> </a:t>
                      </a:r>
                      <a:r>
                        <a:rPr lang="en-US" dirty="0"/>
                        <a:t>What is the teacher's image of the student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7872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(fantasy of the perfect student)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285606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388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93" y="198338"/>
            <a:ext cx="1475179" cy="63700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019" y="198338"/>
            <a:ext cx="849600" cy="637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434500" y="615648"/>
            <a:ext cx="7878490" cy="5409298"/>
          </a:xfrm>
          <a:prstGeom prst="rect">
            <a:avLst/>
          </a:prstGeom>
          <a:gradFill flip="none" rotWithShape="1">
            <a:gsLst>
              <a:gs pos="100000">
                <a:schemeClr val="accent6"/>
              </a:gs>
              <a:gs pos="56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968174" y="1077312"/>
            <a:ext cx="6811142" cy="44859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3730644" y="1887411"/>
            <a:ext cx="5328592" cy="2883781"/>
            <a:chOff x="2051720" y="1985379"/>
            <a:chExt cx="5328592" cy="2883781"/>
          </a:xfrm>
        </p:grpSpPr>
        <p:sp>
          <p:nvSpPr>
            <p:cNvPr id="11" name="Rectangle 10"/>
            <p:cNvSpPr/>
            <p:nvPr/>
          </p:nvSpPr>
          <p:spPr>
            <a:xfrm>
              <a:off x="2051720" y="1988840"/>
              <a:ext cx="5328592" cy="28803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2" name="Connecteur droit 11"/>
            <p:cNvCxnSpPr/>
            <p:nvPr/>
          </p:nvCxnSpPr>
          <p:spPr>
            <a:xfrm>
              <a:off x="2051720" y="1988840"/>
              <a:ext cx="5328592" cy="2880320"/>
            </a:xfrm>
            <a:prstGeom prst="line">
              <a:avLst/>
            </a:prstGeom>
            <a:ln w="31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 flipH="1">
              <a:off x="2051720" y="1985379"/>
              <a:ext cx="5328592" cy="2880320"/>
            </a:xfrm>
            <a:prstGeom prst="line">
              <a:avLst/>
            </a:prstGeom>
            <a:ln w="31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e 18"/>
          <p:cNvGrpSpPr/>
          <p:nvPr/>
        </p:nvGrpSpPr>
        <p:grpSpPr>
          <a:xfrm>
            <a:off x="4594740" y="2358924"/>
            <a:ext cx="3600400" cy="1944728"/>
            <a:chOff x="2915816" y="2456892"/>
            <a:chExt cx="3600400" cy="1944728"/>
          </a:xfrm>
        </p:grpSpPr>
        <p:cxnSp>
          <p:nvCxnSpPr>
            <p:cNvPr id="20" name="Connecteur droit avec flèche 19"/>
            <p:cNvCxnSpPr/>
            <p:nvPr/>
          </p:nvCxnSpPr>
          <p:spPr>
            <a:xfrm>
              <a:off x="2915816" y="2456892"/>
              <a:ext cx="3600400" cy="1944216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avec flèche 20"/>
            <p:cNvCxnSpPr/>
            <p:nvPr/>
          </p:nvCxnSpPr>
          <p:spPr>
            <a:xfrm flipH="1">
              <a:off x="2915816" y="2457404"/>
              <a:ext cx="3600400" cy="1944216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e 21"/>
          <p:cNvGrpSpPr/>
          <p:nvPr/>
        </p:nvGrpSpPr>
        <p:grpSpPr>
          <a:xfrm>
            <a:off x="2830544" y="1375782"/>
            <a:ext cx="7128792" cy="461666"/>
            <a:chOff x="1151620" y="1473750"/>
            <a:chExt cx="7128792" cy="461666"/>
          </a:xfrm>
        </p:grpSpPr>
        <p:sp>
          <p:nvSpPr>
            <p:cNvPr id="23" name="ZoneTexte 22"/>
            <p:cNvSpPr txBox="1"/>
            <p:nvPr/>
          </p:nvSpPr>
          <p:spPr>
            <a:xfrm>
              <a:off x="1151620" y="1473751"/>
              <a:ext cx="18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 err="1"/>
                <a:t>Skill</a:t>
              </a:r>
              <a:endParaRPr lang="fr-FR" sz="2400" dirty="0"/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6480212" y="1473750"/>
              <a:ext cx="18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 err="1"/>
                <a:t>Teaching</a:t>
              </a:r>
              <a:endParaRPr lang="fr-FR" sz="2400" dirty="0"/>
            </a:p>
          </p:txBody>
        </p:sp>
      </p:grpSp>
      <p:grpSp>
        <p:nvGrpSpPr>
          <p:cNvPr id="25" name="Groupe 24"/>
          <p:cNvGrpSpPr/>
          <p:nvPr/>
        </p:nvGrpSpPr>
        <p:grpSpPr>
          <a:xfrm>
            <a:off x="2830544" y="4843200"/>
            <a:ext cx="7128792" cy="473545"/>
            <a:chOff x="1151620" y="4941168"/>
            <a:chExt cx="7128792" cy="473545"/>
          </a:xfrm>
        </p:grpSpPr>
        <p:sp>
          <p:nvSpPr>
            <p:cNvPr id="26" name="ZoneTexte 25"/>
            <p:cNvSpPr txBox="1"/>
            <p:nvPr/>
          </p:nvSpPr>
          <p:spPr>
            <a:xfrm>
              <a:off x="6480212" y="4941168"/>
              <a:ext cx="18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strike="sngStrike" dirty="0" err="1"/>
                <a:t>Skill</a:t>
              </a:r>
              <a:endParaRPr lang="fr-FR" sz="2400" strike="sngStrike" dirty="0"/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1151620" y="4953048"/>
              <a:ext cx="18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strike="sngStrike" dirty="0" err="1"/>
                <a:t>Teaching</a:t>
              </a:r>
              <a:endParaRPr lang="fr-FR" sz="2400" strike="sngStrike" dirty="0"/>
            </a:p>
          </p:txBody>
        </p:sp>
      </p:grpSp>
      <p:grpSp>
        <p:nvGrpSpPr>
          <p:cNvPr id="4" name="Groupe 3"/>
          <p:cNvGrpSpPr/>
          <p:nvPr/>
        </p:nvGrpSpPr>
        <p:grpSpPr>
          <a:xfrm>
            <a:off x="3082572" y="615647"/>
            <a:ext cx="6585540" cy="5409298"/>
            <a:chOff x="3082572" y="713615"/>
            <a:chExt cx="6585540" cy="5409298"/>
          </a:xfrm>
        </p:grpSpPr>
        <p:grpSp>
          <p:nvGrpSpPr>
            <p:cNvPr id="14" name="Groupe 13"/>
            <p:cNvGrpSpPr/>
            <p:nvPr/>
          </p:nvGrpSpPr>
          <p:grpSpPr>
            <a:xfrm>
              <a:off x="3082572" y="1307956"/>
              <a:ext cx="6585540" cy="4198594"/>
              <a:chOff x="1403648" y="1307956"/>
              <a:chExt cx="6585540" cy="4198594"/>
            </a:xfrm>
          </p:grpSpPr>
          <p:sp>
            <p:nvSpPr>
              <p:cNvPr id="15" name="Accolade ouvrante 14"/>
              <p:cNvSpPr/>
              <p:nvPr/>
            </p:nvSpPr>
            <p:spPr>
              <a:xfrm rot="5400000">
                <a:off x="4555595" y="-475839"/>
                <a:ext cx="320843" cy="3888434"/>
              </a:xfrm>
              <a:prstGeom prst="leftBrac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" name="Accolade ouvrante 15"/>
              <p:cNvSpPr/>
              <p:nvPr/>
            </p:nvSpPr>
            <p:spPr>
              <a:xfrm rot="16200000" flipV="1">
                <a:off x="4555594" y="3401912"/>
                <a:ext cx="320843" cy="3888434"/>
              </a:xfrm>
              <a:prstGeom prst="leftBrac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" name="Accolade ouvrante 16"/>
              <p:cNvSpPr/>
              <p:nvPr/>
            </p:nvSpPr>
            <p:spPr>
              <a:xfrm rot="10800000">
                <a:off x="7668345" y="1985378"/>
                <a:ext cx="320843" cy="2883782"/>
              </a:xfrm>
              <a:prstGeom prst="leftBrac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" name="Accolade ouvrante 17"/>
              <p:cNvSpPr/>
              <p:nvPr/>
            </p:nvSpPr>
            <p:spPr>
              <a:xfrm rot="10800000" flipH="1">
                <a:off x="1403648" y="1981917"/>
                <a:ext cx="320843" cy="2883782"/>
              </a:xfrm>
              <a:prstGeom prst="leftBrac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8" name="ZoneTexte 27"/>
            <p:cNvSpPr txBox="1"/>
            <p:nvPr/>
          </p:nvSpPr>
          <p:spPr>
            <a:xfrm>
              <a:off x="4630744" y="713615"/>
              <a:ext cx="34923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chemeClr val="tx2"/>
                  </a:solidFill>
                </a:rPr>
                <a:t>MASTER</a:t>
              </a:r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4630744" y="5661248"/>
              <a:ext cx="34923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chemeClr val="tx2"/>
                  </a:solidFill>
                </a:rPr>
                <a:t>DISCIPLE</a:t>
              </a:r>
            </a:p>
          </p:txBody>
        </p:sp>
      </p:grpSp>
      <p:sp>
        <p:nvSpPr>
          <p:cNvPr id="30" name="ZoneTexte 29"/>
          <p:cNvSpPr txBox="1"/>
          <p:nvPr/>
        </p:nvSpPr>
        <p:spPr>
          <a:xfrm rot="5400000">
            <a:off x="8335963" y="3110713"/>
            <a:ext cx="3492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tx2"/>
                </a:solidFill>
              </a:rPr>
              <a:t>FRAUD</a:t>
            </a:r>
          </a:p>
        </p:txBody>
      </p:sp>
      <p:sp>
        <p:nvSpPr>
          <p:cNvPr id="31" name="ZoneTexte 30"/>
          <p:cNvSpPr txBox="1"/>
          <p:nvPr/>
        </p:nvSpPr>
        <p:spPr>
          <a:xfrm rot="16200000">
            <a:off x="991146" y="3121976"/>
            <a:ext cx="3492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tx2"/>
                </a:solidFill>
              </a:rPr>
              <a:t>WIZARD</a:t>
            </a:r>
          </a:p>
        </p:txBody>
      </p:sp>
    </p:spTree>
    <p:extLst>
      <p:ext uri="{BB962C8B-B14F-4D97-AF65-F5344CB8AC3E}">
        <p14:creationId xmlns:p14="http://schemas.microsoft.com/office/powerpoint/2010/main" val="351177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93" y="198338"/>
            <a:ext cx="1475179" cy="63700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019" y="198338"/>
            <a:ext cx="849600" cy="6372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015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93" y="198338"/>
            <a:ext cx="1475179" cy="63700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019" y="198338"/>
            <a:ext cx="849600" cy="6372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048000" y="1720840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The pedagogical contract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Informative field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Educational field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impossible balance</a:t>
            </a:r>
          </a:p>
          <a:p>
            <a:endParaRPr lang="en-US" dirty="0"/>
          </a:p>
          <a:p>
            <a:r>
              <a:rPr lang="en-US" dirty="0"/>
              <a:t>II </a:t>
            </a:r>
            <a:r>
              <a:rPr lang="en-US" b="1" dirty="0"/>
              <a:t>The teaching of "military language"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Military knowledge belongs to the military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 French language belongs to French speakers</a:t>
            </a:r>
          </a:p>
          <a:p>
            <a:endParaRPr lang="en-US" dirty="0"/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III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Redefining relationships in the learning space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stakeholder/teacher relationship</a:t>
            </a:r>
            <a:endParaRPr lang="fr-FR" dirty="0">
              <a:solidFill>
                <a:schemeClr val="bg1">
                  <a:lumMod val="7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teacher/student relationship</a:t>
            </a:r>
          </a:p>
        </p:txBody>
      </p:sp>
    </p:spTree>
    <p:extLst>
      <p:ext uri="{BB962C8B-B14F-4D97-AF65-F5344CB8AC3E}">
        <p14:creationId xmlns:p14="http://schemas.microsoft.com/office/powerpoint/2010/main" val="2760762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93" y="198338"/>
            <a:ext cx="1475179" cy="63700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019" y="198338"/>
            <a:ext cx="849600" cy="637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92983" y="2504569"/>
            <a:ext cx="895149" cy="2695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3011100" y="2504568"/>
            <a:ext cx="895149" cy="2695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4400351" y="2512186"/>
            <a:ext cx="895149" cy="2695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588168" y="3175806"/>
            <a:ext cx="895149" cy="2695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3006285" y="3175805"/>
            <a:ext cx="895149" cy="2695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4395536" y="3183423"/>
            <a:ext cx="895149" cy="2695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588168" y="3854661"/>
            <a:ext cx="895149" cy="2695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3006285" y="3854660"/>
            <a:ext cx="895149" cy="2695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4395536" y="3862278"/>
            <a:ext cx="895149" cy="2695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1588168" y="4541134"/>
            <a:ext cx="895149" cy="2695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3006285" y="4541133"/>
            <a:ext cx="895149" cy="2695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4395536" y="4548751"/>
            <a:ext cx="895149" cy="2695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1612230" y="5235225"/>
            <a:ext cx="895149" cy="2695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3030347" y="5235224"/>
            <a:ext cx="895149" cy="2695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4419598" y="5242842"/>
            <a:ext cx="895149" cy="2695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 rot="5400000">
            <a:off x="6405611" y="2809771"/>
            <a:ext cx="895149" cy="2695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 rot="5400000">
            <a:off x="9803323" y="2817389"/>
            <a:ext cx="895149" cy="2695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 rot="5400000">
            <a:off x="6405611" y="3748226"/>
            <a:ext cx="895149" cy="2695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 rot="5400000">
            <a:off x="9803324" y="3758651"/>
            <a:ext cx="895149" cy="2695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 rot="5400000">
            <a:off x="6405610" y="4700719"/>
            <a:ext cx="895149" cy="2695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6718431" y="5340391"/>
            <a:ext cx="895149" cy="2695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9490503" y="5336771"/>
            <a:ext cx="895149" cy="2695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 rot="5400000">
            <a:off x="9803324" y="4700718"/>
            <a:ext cx="895149" cy="2695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7642455" y="5340390"/>
            <a:ext cx="895149" cy="2695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8566479" y="5340390"/>
            <a:ext cx="895149" cy="2695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2972590" y="1798534"/>
            <a:ext cx="895149" cy="26950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/>
          <p:cNvSpPr/>
          <p:nvPr/>
        </p:nvSpPr>
        <p:spPr>
          <a:xfrm>
            <a:off x="7980937" y="1844377"/>
            <a:ext cx="895149" cy="26950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2551657" y="5744649"/>
            <a:ext cx="17370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Informative </a:t>
            </a:r>
            <a:r>
              <a:rPr lang="fr-FR" dirty="0" err="1"/>
              <a:t>field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7745538" y="5744649"/>
            <a:ext cx="1744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/>
              <a:t>Educational</a:t>
            </a:r>
            <a:r>
              <a:rPr lang="fr-FR" dirty="0"/>
              <a:t> </a:t>
            </a:r>
            <a:r>
              <a:rPr lang="fr-FR" dirty="0" err="1"/>
              <a:t>field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8331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93" y="198338"/>
            <a:ext cx="1475179" cy="63700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019" y="198338"/>
            <a:ext cx="849600" cy="637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92983" y="2504569"/>
            <a:ext cx="895149" cy="2695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3011100" y="2504568"/>
            <a:ext cx="895149" cy="2695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4400351" y="2512186"/>
            <a:ext cx="895149" cy="2695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588168" y="3175806"/>
            <a:ext cx="895149" cy="2695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3006285" y="3175805"/>
            <a:ext cx="895149" cy="2695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4395536" y="3183423"/>
            <a:ext cx="895149" cy="2695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588168" y="3854661"/>
            <a:ext cx="895149" cy="2695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3006285" y="3854660"/>
            <a:ext cx="895149" cy="2695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4395536" y="3862278"/>
            <a:ext cx="895149" cy="2695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1588168" y="4541134"/>
            <a:ext cx="895149" cy="2695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3006285" y="4541133"/>
            <a:ext cx="895149" cy="2695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4395536" y="4548751"/>
            <a:ext cx="895149" cy="2695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1612230" y="5235225"/>
            <a:ext cx="895149" cy="2695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3030347" y="5235224"/>
            <a:ext cx="895149" cy="2695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4419598" y="5242842"/>
            <a:ext cx="895149" cy="2695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 rot="5400000">
            <a:off x="6405611" y="2809771"/>
            <a:ext cx="895149" cy="2695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 rot="5400000">
            <a:off x="9803323" y="2817389"/>
            <a:ext cx="895149" cy="2695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 rot="5400000">
            <a:off x="6405611" y="3748226"/>
            <a:ext cx="895149" cy="2695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 rot="5400000">
            <a:off x="9803324" y="3758651"/>
            <a:ext cx="895149" cy="2695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 rot="5400000">
            <a:off x="6405610" y="4700719"/>
            <a:ext cx="895149" cy="2695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6718431" y="5340391"/>
            <a:ext cx="895149" cy="2695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9490503" y="5336771"/>
            <a:ext cx="895149" cy="2695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 rot="5400000">
            <a:off x="9803324" y="4700718"/>
            <a:ext cx="895149" cy="2695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7642455" y="5340390"/>
            <a:ext cx="895149" cy="2695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8566479" y="5340390"/>
            <a:ext cx="895149" cy="2695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2972590" y="1798534"/>
            <a:ext cx="895149" cy="26950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/>
          <p:cNvSpPr/>
          <p:nvPr/>
        </p:nvSpPr>
        <p:spPr>
          <a:xfrm>
            <a:off x="8038086" y="1844377"/>
            <a:ext cx="895149" cy="26950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" name="Connecteur droit avec flèche 2"/>
          <p:cNvCxnSpPr/>
          <p:nvPr/>
        </p:nvCxnSpPr>
        <p:spPr>
          <a:xfrm flipV="1">
            <a:off x="2024743" y="1934936"/>
            <a:ext cx="1347107" cy="7021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 flipV="1">
            <a:off x="2024743" y="1934936"/>
            <a:ext cx="1347107" cy="139609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>
          <a:xfrm flipV="1">
            <a:off x="2024743" y="1934936"/>
            <a:ext cx="1347107" cy="20737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 flipV="1">
            <a:off x="2024743" y="1934936"/>
            <a:ext cx="1347107" cy="27513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 flipV="1">
            <a:off x="2090057" y="1934936"/>
            <a:ext cx="1281793" cy="34018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/>
          <p:nvPr/>
        </p:nvCxnSpPr>
        <p:spPr>
          <a:xfrm flipH="1" flipV="1">
            <a:off x="8477310" y="2011732"/>
            <a:ext cx="1335116" cy="34047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/>
          <p:nvPr/>
        </p:nvCxnSpPr>
        <p:spPr>
          <a:xfrm flipH="1" flipV="1">
            <a:off x="8477310" y="2011732"/>
            <a:ext cx="487672" cy="34929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 flipV="1">
            <a:off x="8101252" y="2011732"/>
            <a:ext cx="376058" cy="34929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/>
          <p:nvPr/>
        </p:nvCxnSpPr>
        <p:spPr>
          <a:xfrm flipV="1">
            <a:off x="7199534" y="2011733"/>
            <a:ext cx="1277776" cy="34929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/>
          <p:nvPr/>
        </p:nvCxnSpPr>
        <p:spPr>
          <a:xfrm flipH="1" flipV="1">
            <a:off x="3436216" y="1934936"/>
            <a:ext cx="6421" cy="34018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4" name="Connecteur droit avec flèche 53"/>
          <p:cNvCxnSpPr/>
          <p:nvPr/>
        </p:nvCxnSpPr>
        <p:spPr>
          <a:xfrm flipV="1">
            <a:off x="6848949" y="1980950"/>
            <a:ext cx="1562225" cy="9745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5" name="Connecteur droit avec flèche 54"/>
          <p:cNvCxnSpPr/>
          <p:nvPr/>
        </p:nvCxnSpPr>
        <p:spPr>
          <a:xfrm flipV="1">
            <a:off x="6848949" y="1980950"/>
            <a:ext cx="1562225" cy="18813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6" name="Connecteur droit avec flèche 55"/>
          <p:cNvCxnSpPr/>
          <p:nvPr/>
        </p:nvCxnSpPr>
        <p:spPr>
          <a:xfrm flipV="1">
            <a:off x="6848949" y="1980950"/>
            <a:ext cx="1562225" cy="290129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3" name="Connecteur droit avec flèche 62"/>
          <p:cNvCxnSpPr/>
          <p:nvPr/>
        </p:nvCxnSpPr>
        <p:spPr>
          <a:xfrm flipH="1" flipV="1">
            <a:off x="8622770" y="1980950"/>
            <a:ext cx="1562225" cy="9745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4" name="Connecteur droit avec flèche 63"/>
          <p:cNvCxnSpPr/>
          <p:nvPr/>
        </p:nvCxnSpPr>
        <p:spPr>
          <a:xfrm flipH="1" flipV="1">
            <a:off x="8622770" y="1980950"/>
            <a:ext cx="1562225" cy="18813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5" name="Connecteur droit avec flèche 64"/>
          <p:cNvCxnSpPr/>
          <p:nvPr/>
        </p:nvCxnSpPr>
        <p:spPr>
          <a:xfrm flipH="1" flipV="1">
            <a:off x="8622770" y="1980950"/>
            <a:ext cx="1562225" cy="290129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0" name="Connecteur droit avec flèche 79"/>
          <p:cNvCxnSpPr/>
          <p:nvPr/>
        </p:nvCxnSpPr>
        <p:spPr>
          <a:xfrm flipH="1" flipV="1">
            <a:off x="3533650" y="1934935"/>
            <a:ext cx="1347107" cy="7021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1" name="Connecteur droit avec flèche 80"/>
          <p:cNvCxnSpPr/>
          <p:nvPr/>
        </p:nvCxnSpPr>
        <p:spPr>
          <a:xfrm flipH="1" flipV="1">
            <a:off x="3533650" y="1934935"/>
            <a:ext cx="1347107" cy="139609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2" name="Connecteur droit avec flèche 81"/>
          <p:cNvCxnSpPr/>
          <p:nvPr/>
        </p:nvCxnSpPr>
        <p:spPr>
          <a:xfrm flipH="1" flipV="1">
            <a:off x="3533650" y="1934935"/>
            <a:ext cx="1347107" cy="20737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3" name="Connecteur droit avec flèche 82"/>
          <p:cNvCxnSpPr/>
          <p:nvPr/>
        </p:nvCxnSpPr>
        <p:spPr>
          <a:xfrm flipH="1" flipV="1">
            <a:off x="3533650" y="1934935"/>
            <a:ext cx="1347107" cy="27513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4" name="Connecteur droit avec flèche 83"/>
          <p:cNvCxnSpPr/>
          <p:nvPr/>
        </p:nvCxnSpPr>
        <p:spPr>
          <a:xfrm flipH="1" flipV="1">
            <a:off x="3598964" y="1934935"/>
            <a:ext cx="1281793" cy="34018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5" name="Rectangle 84"/>
          <p:cNvSpPr/>
          <p:nvPr/>
        </p:nvSpPr>
        <p:spPr>
          <a:xfrm>
            <a:off x="2551657" y="5744649"/>
            <a:ext cx="17370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Informative </a:t>
            </a:r>
            <a:r>
              <a:rPr lang="fr-FR" dirty="0" err="1"/>
              <a:t>field</a:t>
            </a:r>
            <a:endParaRPr lang="fr-FR" dirty="0"/>
          </a:p>
        </p:txBody>
      </p:sp>
      <p:sp>
        <p:nvSpPr>
          <p:cNvPr id="86" name="Rectangle 85"/>
          <p:cNvSpPr/>
          <p:nvPr/>
        </p:nvSpPr>
        <p:spPr>
          <a:xfrm>
            <a:off x="7745538" y="5744649"/>
            <a:ext cx="1744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/>
              <a:t>Educational</a:t>
            </a:r>
            <a:r>
              <a:rPr lang="fr-FR" dirty="0"/>
              <a:t> </a:t>
            </a:r>
            <a:r>
              <a:rPr lang="fr-FR" dirty="0" err="1"/>
              <a:t>field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89667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365</Words>
  <Application>Microsoft Office PowerPoint</Application>
  <PresentationFormat>Widescreen</PresentationFormat>
  <Paragraphs>99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 3</vt:lpstr>
      <vt:lpstr>Thème Office</vt:lpstr>
      <vt:lpstr>Redefining relationships in the learning space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Ministère des Armées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Redefining relationships in the learning space</dc:title>
  <dc:creator>COLLIN Jerome M.</dc:creator>
  <cp:lastModifiedBy>CASTRI', 1° Lgt. Mauro - CFAE</cp:lastModifiedBy>
  <cp:revision>21</cp:revision>
  <dcterms:created xsi:type="dcterms:W3CDTF">2022-05-19T09:32:54Z</dcterms:created>
  <dcterms:modified xsi:type="dcterms:W3CDTF">2022-05-21T14:51:18Z</dcterms:modified>
</cp:coreProperties>
</file>