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  <p:sldMasterId id="2147483660" r:id="rId2"/>
  </p:sldMasterIdLst>
  <p:notesMasterIdLst>
    <p:notesMasterId r:id="rId33"/>
  </p:notesMasterIdLst>
  <p:sldIdLst>
    <p:sldId id="280" r:id="rId3"/>
    <p:sldId id="309" r:id="rId4"/>
    <p:sldId id="310" r:id="rId5"/>
    <p:sldId id="311" r:id="rId6"/>
    <p:sldId id="317" r:id="rId7"/>
    <p:sldId id="318" r:id="rId8"/>
    <p:sldId id="312" r:id="rId9"/>
    <p:sldId id="313" r:id="rId10"/>
    <p:sldId id="319" r:id="rId11"/>
    <p:sldId id="320" r:id="rId12"/>
    <p:sldId id="315" r:id="rId13"/>
    <p:sldId id="321" r:id="rId14"/>
    <p:sldId id="322" r:id="rId15"/>
    <p:sldId id="316" r:id="rId16"/>
    <p:sldId id="323" r:id="rId17"/>
    <p:sldId id="324" r:id="rId18"/>
    <p:sldId id="326" r:id="rId19"/>
    <p:sldId id="325" r:id="rId20"/>
    <p:sldId id="330" r:id="rId21"/>
    <p:sldId id="328" r:id="rId22"/>
    <p:sldId id="331" r:id="rId23"/>
    <p:sldId id="329" r:id="rId24"/>
    <p:sldId id="332" r:id="rId25"/>
    <p:sldId id="333" r:id="rId26"/>
    <p:sldId id="334" r:id="rId27"/>
    <p:sldId id="335" r:id="rId28"/>
    <p:sldId id="336" r:id="rId29"/>
    <p:sldId id="314" r:id="rId30"/>
    <p:sldId id="279" r:id="rId31"/>
    <p:sldId id="300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ED099-2981-8C4D-A74E-6411A728C545}" v="1925" dt="2024-05-14T10:14:53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1T15:27:20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Cognitively</a:t>
            </a:r>
            <a:r>
              <a:rPr lang="fr-FR" dirty="0"/>
              <a:t> pertinent =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align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latest</a:t>
            </a:r>
            <a:r>
              <a:rPr lang="fr-FR" dirty="0"/>
              <a:t> </a:t>
            </a:r>
            <a:r>
              <a:rPr lang="fr-FR" dirty="0" err="1"/>
              <a:t>evidence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SLA </a:t>
            </a:r>
            <a:r>
              <a:rPr lang="fr-FR" dirty="0" err="1"/>
              <a:t>research</a:t>
            </a:r>
            <a:r>
              <a:rPr lang="fr-FR" dirty="0"/>
              <a:t> – More </a:t>
            </a:r>
            <a:r>
              <a:rPr lang="fr-FR" dirty="0" err="1"/>
              <a:t>specifically</a:t>
            </a:r>
            <a:r>
              <a:rPr lang="fr-FR" dirty="0"/>
              <a:t>: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constitutive relation between language, experience and thought</a:t>
            </a:r>
            <a:r>
              <a:rPr lang="en-B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which implies that language – most of it – is essentially grounded in our experience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4250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sz="1100" b="1" dirty="0">
                <a:latin typeface="+mn-lt"/>
              </a:rPr>
              <a:t>Self-perpetuating:</a:t>
            </a:r>
            <a:r>
              <a:rPr lang="en-BE" sz="1100" dirty="0">
                <a:latin typeface="+mn-lt"/>
              </a:rPr>
              <a:t> </a:t>
            </a:r>
            <a:r>
              <a:rPr lang="en-US" sz="1100" dirty="0">
                <a:latin typeface="+mn-lt"/>
              </a:rPr>
              <a:t>if textbooks sell well, it must mean they somehow meet customer </a:t>
            </a:r>
          </a:p>
          <a:p>
            <a:r>
              <a:rPr lang="en-US" sz="1100" dirty="0">
                <a:latin typeface="+mn-lt"/>
              </a:rPr>
              <a:t>&gt;Tomlinson (2001, p.7): the textbooks themselves have served as models for teachers’ </a:t>
            </a:r>
          </a:p>
          <a:p>
            <a:r>
              <a:rPr lang="en-US" sz="1100" dirty="0">
                <a:latin typeface="+mn-lt"/>
              </a:rPr>
              <a:t>and learners’ expectations.</a:t>
            </a:r>
            <a:endParaRPr lang="en-BE" sz="1100" dirty="0">
              <a:latin typeface="+mn-lt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6656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entails that the CMD is best characterized not as a series of idiosyncrasies, but rather that there are more general conceptual links that underlie the linguistic links and that these general conceptual links are experientially motivated (</a:t>
            </a:r>
            <a:r>
              <a:rPr lang="en-US" sz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Verspoor</a:t>
            </a:r>
            <a:r>
              <a: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2014)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793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67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Torjan</a:t>
            </a:r>
            <a:r>
              <a:rPr lang="fr-FR" dirty="0"/>
              <a:t> Horse </a:t>
            </a:r>
            <a:r>
              <a:rPr lang="fr-FR" dirty="0" err="1"/>
              <a:t>approach</a:t>
            </a:r>
            <a:r>
              <a:rPr lang="fr-FR" dirty="0"/>
              <a:t> – </a:t>
            </a:r>
            <a:r>
              <a:rPr lang="fr-FR" dirty="0" err="1"/>
              <a:t>using</a:t>
            </a:r>
            <a:r>
              <a:rPr lang="fr-FR" dirty="0"/>
              <a:t> the codes of ELT </a:t>
            </a:r>
            <a:r>
              <a:rPr lang="fr-FR" dirty="0" err="1"/>
              <a:t>publishing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235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Torjan</a:t>
            </a:r>
            <a:r>
              <a:rPr lang="fr-FR" dirty="0"/>
              <a:t> Horse </a:t>
            </a:r>
            <a:r>
              <a:rPr lang="fr-FR" dirty="0" err="1"/>
              <a:t>approach</a:t>
            </a:r>
            <a:r>
              <a:rPr lang="fr-FR" dirty="0"/>
              <a:t> – </a:t>
            </a:r>
            <a:r>
              <a:rPr lang="fr-FR" dirty="0" err="1"/>
              <a:t>using</a:t>
            </a:r>
            <a:r>
              <a:rPr lang="fr-FR" dirty="0"/>
              <a:t> the codes of ELT </a:t>
            </a:r>
            <a:r>
              <a:rPr lang="fr-FR" dirty="0" err="1"/>
              <a:t>publishing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8625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Torjan</a:t>
            </a:r>
            <a:r>
              <a:rPr lang="fr-FR" dirty="0"/>
              <a:t> Horse </a:t>
            </a:r>
            <a:r>
              <a:rPr lang="fr-FR" dirty="0" err="1"/>
              <a:t>approach</a:t>
            </a:r>
            <a:r>
              <a:rPr lang="fr-FR" dirty="0"/>
              <a:t> – </a:t>
            </a:r>
            <a:r>
              <a:rPr lang="fr-FR" dirty="0" err="1"/>
              <a:t>using</a:t>
            </a:r>
            <a:r>
              <a:rPr lang="fr-FR" dirty="0"/>
              <a:t> the codes of ELT </a:t>
            </a:r>
            <a:r>
              <a:rPr lang="fr-FR" dirty="0" err="1"/>
              <a:t>publishing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266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9225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2003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999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9269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3598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3720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a7a286068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a7a286068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other words, embodied cognition abides by certain conventions just as language requires a shared understanding of what individual symbols mean.</a:t>
            </a:r>
            <a:r>
              <a:rPr lang="en-BE" dirty="0">
                <a:effectLst/>
              </a:rPr>
              <a:t>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2274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806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Mind you, I’m not quoting the novel by John Green. The phrase "the fault in our stars" is a line from Shakespeare's play Julius Caesar. It is spoken by Cassius to Brutus, and it means that 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the problems in our lives are not caused by fate, but by our own choices</a:t>
            </a:r>
            <a:r>
              <a:rPr lang="en-GB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8324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Mind you, I’m not quoting the novel by John Green. The phrase "the fault in our stars" is a line from Shakespeare's play Julius Caesar. It is spoken by Cassius to Brutus, and it means that 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the problems in our lives are not caused by fate, but by our own choices</a:t>
            </a:r>
            <a:r>
              <a:rPr lang="en-GB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729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term “agreed upon” in Burton’s characterization might lead us to think there exists an authoritative norm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Académie Française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While not denying the influence of organizations such as the British Council, Burton remarks that “[n]o official document exists that presents to practitioners or learners a list of grammatical structures that should be taught, or the order in which they should be taught” (p. 3).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7200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term “agreed upon” in Burton’s characterization might lead us to think there exists an authoritative norm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Académie Française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While not denying the influence of organizations such as the British Council, Burton remarks that “[n]o official document exists that presents to practitioners or learners a list of grammatical structures that should be taught, or the order in which they should be taught” (p. 3).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3764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03030"/>
                </a:solidFill>
                <a:effectLst/>
                <a:highlight>
                  <a:srgbClr val="F8F8F8"/>
                </a:highlight>
                <a:latin typeface="open sans" panose="020B0606030504020204" pitchFamily="34" charset="0"/>
              </a:rPr>
              <a:t>a statistic measure for identifying 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highlight>
                  <a:srgbClr val="F8F8F8"/>
                </a:highlight>
                <a:latin typeface="open sans" panose="020B0606030504020204" pitchFamily="34" charset="0"/>
              </a:rPr>
              <a:t>co-occurrence </a:t>
            </a:r>
            <a:r>
              <a:rPr lang="en-GB" b="0" i="0" dirty="0">
                <a:solidFill>
                  <a:srgbClr val="303030"/>
                </a:solidFill>
                <a:effectLst/>
                <a:highlight>
                  <a:srgbClr val="F8F8F8"/>
                </a:highlight>
                <a:latin typeface="open sans" panose="020B0606030504020204" pitchFamily="34" charset="0"/>
              </a:rPr>
              <a:t>(=two items appearing together). / Sorry Gabriel…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975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5B83E-16B5-44CB-B1DA-B84BB6DC7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12F6B4-DEAC-434A-AD96-1C0EFC01D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E7950-9C5E-415A-884D-579B4B41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A9F6-0CB4-7F42-AE55-E87E1613CC87}" type="datetime1">
              <a:rPr lang="en-US" smtClean="0"/>
              <a:t>5/15/24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8882D-BDA0-4382-BE9C-D42C6B35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4B365-660B-467E-A217-19024338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1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10DF-A5B4-6846-BC37-4FA913CC3B1C}" type="datetime1">
              <a:rPr lang="en-US" smtClean="0"/>
              <a:t>5/15/24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A155-E39B-4145-9199-7AF74F501F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69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5B83E-16B5-44CB-B1DA-B84BB6DC7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12F6B4-DEAC-434A-AD96-1C0EFC01D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E7950-9C5E-415A-884D-579B4B41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D10F-8C9B-C24C-BE94-D2500E0B2290}" type="datetime1">
              <a:rPr lang="en-US" smtClean="0"/>
              <a:t>5/15/24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8882D-BDA0-4382-BE9C-D42C6B35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4B365-660B-467E-A217-19024338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4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EF5A06-DCB8-4EBC-A886-020270FF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3D077-0C30-464E-B8DA-A120C8E07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72606-2125-4298-A994-BC69E785B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BFA7B-9CEA-FC47-8E98-3EC0C9FE0427}" type="datetime1">
              <a:rPr lang="en-US" smtClean="0"/>
              <a:t>5/15/24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107C2-D4CC-4CFB-8A60-78DD0EA3A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CE240-4398-42FB-8C61-438A51B4D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58038-9012-4362-BFDA-CDFE248AE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07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https://khoshamoz.ir/site_binarydata/img_insidepost/original/00000000000000022910.jpg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https://khoshamoz.ir/site_binarydata/img_insidepost/original/0000000000000002291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s://khoshamoz.ir/site_binarydata/img_insidepost/original/00000000000000022910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khoshamoz.ir/site_binarydata/img_insidepost/original/00000000000000022910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https://csrsza.com/wp-content/uploads/2021/11/SIGNDOL.png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https://m.media-amazon.com/images/S/pv-target-images/3bbb58a3d82c8c743fbc46674ba56f456e5df1a3b758af39ded70b3fb91c2a92.jpg" TargetMode="Externa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https://ayushmclaren.github.io/post/embodied/featured.jpg" TargetMode="Externa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cottthornbury.wordpress.com/2010/09/18/g-is-for-grammar-mcnuggets/" TargetMode="External"/><Relationship Id="rId2" Type="http://schemas.openxmlformats.org/officeDocument/2006/relationships/hyperlink" Target="https://doi.org/10.1007/978-981-19-2152-0_1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https://museumofpsychology.files.wordpress.com/2019/04/perspectives-deep-water-square-frits-ahlefeldt.jpg?w=1024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image" Target="https://pbs.twimg.com/media/ERlJr4ZXkAEIA3C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customXml" Target="../ink/ink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26F4-7AA2-4EBD-8FBF-714D1DE5D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582" y="1263919"/>
            <a:ext cx="7879842" cy="1531881"/>
          </a:xfrm>
        </p:spPr>
        <p:txBody>
          <a:bodyPr vert="horz" lIns="68580" tIns="34290" rIns="68580" bIns="34290" rtlCol="0">
            <a:normAutofit/>
          </a:bodyPr>
          <a:lstStyle>
            <a:defPPr>
              <a:defRPr lang="en-B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Make it make sense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Towards a more conceptual approach to English grammar instruction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35B6B-2420-49E2-A80C-7742E1D94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3660896"/>
            <a:ext cx="7879842" cy="1250788"/>
          </a:xfrm>
        </p:spPr>
        <p:txBody>
          <a:bodyPr vert="horz" lIns="68580" tIns="34290" rIns="68580" bIns="34290" rtlCol="0">
            <a:normAutofit fontScale="85000" lnSpcReduction="20000"/>
          </a:bodyPr>
          <a:lstStyle>
            <a:defPPr>
              <a:defRPr lang="en-B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1100" b="1" dirty="0">
              <a:ea typeface="Calibri"/>
              <a:cs typeface="Calibri"/>
            </a:endParaRPr>
          </a:p>
          <a:p>
            <a:endParaRPr lang="fr-BE" sz="1100" b="1" dirty="0">
              <a:ea typeface="Calibri"/>
              <a:cs typeface="Calibri"/>
            </a:endParaRPr>
          </a:p>
          <a:p>
            <a:r>
              <a:rPr lang="fr-BE" sz="1600" b="1" dirty="0">
                <a:ea typeface="Calibri"/>
                <a:cs typeface="Calibri"/>
              </a:rPr>
              <a:t>E</a:t>
            </a:r>
            <a:r>
              <a:rPr lang="en-US" sz="1600" b="1" dirty="0" err="1">
                <a:ea typeface="Calibri"/>
                <a:cs typeface="Calibri"/>
              </a:rPr>
              <a:t>loy</a:t>
            </a:r>
            <a:r>
              <a:rPr lang="en-US" sz="1600" b="1" dirty="0">
                <a:ea typeface="Calibri"/>
                <a:cs typeface="Calibri"/>
              </a:rPr>
              <a:t> Romero Muñoz </a:t>
            </a:r>
          </a:p>
          <a:p>
            <a:r>
              <a:rPr lang="en-US" sz="1600" b="1" dirty="0">
                <a:ea typeface="Calibri"/>
                <a:cs typeface="Calibri"/>
              </a:rPr>
              <a:t>École Royale des Sous-</a:t>
            </a:r>
            <a:r>
              <a:rPr lang="en-US" sz="1600" b="1" dirty="0" err="1">
                <a:ea typeface="Calibri"/>
                <a:cs typeface="Calibri"/>
              </a:rPr>
              <a:t>Officiers</a:t>
            </a:r>
            <a:r>
              <a:rPr lang="en-US" sz="1600" b="1" dirty="0">
                <a:ea typeface="Calibri"/>
                <a:cs typeface="Calibri"/>
              </a:rPr>
              <a:t> (Campus </a:t>
            </a:r>
            <a:r>
              <a:rPr lang="en-US" sz="1600" b="1" dirty="0" err="1">
                <a:ea typeface="Calibri"/>
                <a:cs typeface="Calibri"/>
              </a:rPr>
              <a:t>Saffraanberg</a:t>
            </a:r>
            <a:r>
              <a:rPr lang="en-US" sz="1600" b="1" dirty="0">
                <a:ea typeface="Calibri"/>
                <a:cs typeface="Calibri"/>
              </a:rPr>
              <a:t>) – Belgium </a:t>
            </a:r>
            <a:r>
              <a:rPr lang="en-US" sz="1600" b="1" dirty="0" err="1">
                <a:ea typeface="Calibri"/>
                <a:cs typeface="Calibri"/>
              </a:rPr>
              <a:t>Defence</a:t>
            </a:r>
            <a:endParaRPr lang="en-US" sz="1600" b="1" dirty="0">
              <a:ea typeface="Calibri"/>
              <a:cs typeface="Calibri"/>
            </a:endParaRPr>
          </a:p>
          <a:p>
            <a:r>
              <a:rPr lang="en-US" sz="1600" b="1" dirty="0">
                <a:ea typeface="Calibri"/>
                <a:cs typeface="Calibri"/>
              </a:rPr>
              <a:t>Université Sorbonne Nouvelle - France</a:t>
            </a:r>
          </a:p>
        </p:txBody>
      </p:sp>
      <p:pic>
        <p:nvPicPr>
          <p:cNvPr id="1034" name="Picture 10" descr="École Royale des Sous-Officiers – Campus Saffraanberg">
            <a:extLst>
              <a:ext uri="{FF2B5EF4-FFF2-40B4-BE49-F238E27FC236}">
                <a16:creationId xmlns:a16="http://schemas.microsoft.com/office/drawing/2014/main" id="{C650D060-1C14-47F6-BEBA-5AAFADB8D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976" y="104892"/>
            <a:ext cx="1609249" cy="10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2563642-29DD-4551-8D57-460DC0554118}"/>
              </a:ext>
            </a:extLst>
          </p:cNvPr>
          <p:cNvSpPr txBox="1"/>
          <p:nvPr/>
        </p:nvSpPr>
        <p:spPr>
          <a:xfrm>
            <a:off x="537582" y="3028293"/>
            <a:ext cx="588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BILC Seminar 2024 – Vienna (</a:t>
            </a:r>
            <a:r>
              <a:rPr lang="fr-BE" sz="2000" dirty="0" err="1"/>
              <a:t>Austria</a:t>
            </a:r>
            <a:r>
              <a:rPr lang="fr-BE" sz="2000" dirty="0"/>
              <a:t>)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47E449-B790-D99C-AAFA-BD6A0B5E33A7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ADEB9-40E7-4893-E022-0C33BEFCE3BE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pic>
        <p:nvPicPr>
          <p:cNvPr id="13" name="Picture 12" descr="A circular flag with a lion and crown in the center&#10;&#10;Description automatically generated">
            <a:extLst>
              <a:ext uri="{FF2B5EF4-FFF2-40B4-BE49-F238E27FC236}">
                <a16:creationId xmlns:a16="http://schemas.microsoft.com/office/drawing/2014/main" id="{D705E58C-564D-313C-C909-3C63ACC7C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29" y="210462"/>
            <a:ext cx="820964" cy="820964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13F3AA-B589-1620-DD0E-4FD73FBD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12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8987-17E4-A1D4-F064-BB4B0D9B2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-449782"/>
            <a:ext cx="4045200" cy="1482300"/>
          </a:xfrm>
        </p:spPr>
        <p:txBody>
          <a:bodyPr>
            <a:normAutofit/>
          </a:bodyPr>
          <a:lstStyle/>
          <a:p>
            <a:r>
              <a:rPr lang="fr-FR" sz="3200" dirty="0"/>
              <a:t>The Count/Mass Distinction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64B3A-5CA8-D164-675D-F6D53E7895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316750" y="2787841"/>
            <a:ext cx="2828810" cy="2126527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</p:txBody>
      </p:sp>
      <p:pic>
        <p:nvPicPr>
          <p:cNvPr id="5" name="Picture 4" descr="A circular flag with a lion and crown in the center&#10;&#10;Description automatically generated">
            <a:extLst>
              <a:ext uri="{FF2B5EF4-FFF2-40B4-BE49-F238E27FC236}">
                <a16:creationId xmlns:a16="http://schemas.microsoft.com/office/drawing/2014/main" id="{BCD43122-0808-EA0D-C795-63A8A14B1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8" y="23548"/>
            <a:ext cx="820964" cy="820964"/>
          </a:xfrm>
          <a:prstGeom prst="rect">
            <a:avLst/>
          </a:prstGeom>
        </p:spPr>
      </p:pic>
      <p:pic>
        <p:nvPicPr>
          <p:cNvPr id="11266" name="Picture 2" descr="Essential Grammar in Use without Answers, Taschenbuch von Raymond Murphy, KNV Besorgung, 978-1-107-48056-8">
            <a:extLst>
              <a:ext uri="{FF2B5EF4-FFF2-40B4-BE49-F238E27FC236}">
                <a16:creationId xmlns:a16="http://schemas.microsoft.com/office/drawing/2014/main" id="{E455E546-5486-D1DE-A45B-802228445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71" y="1206394"/>
            <a:ext cx="2113258" cy="284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D6FB1C-BF91-2167-997C-67DDB8A3BC56}"/>
              </a:ext>
            </a:extLst>
          </p:cNvPr>
          <p:cNvSpPr txBox="1"/>
          <p:nvPr/>
        </p:nvSpPr>
        <p:spPr>
          <a:xfrm>
            <a:off x="367500" y="4419175"/>
            <a:ext cx="417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#</a:t>
            </a:r>
            <a:r>
              <a:rPr lang="fr-FR" dirty="0" err="1"/>
              <a:t>homogeneity</a:t>
            </a:r>
            <a:r>
              <a:rPr lang="fr-FR" dirty="0"/>
              <a:t> #one-</a:t>
            </a:r>
            <a:r>
              <a:rPr lang="fr-FR" dirty="0" err="1"/>
              <a:t>fits</a:t>
            </a:r>
            <a:r>
              <a:rPr lang="fr-FR" dirty="0"/>
              <a:t>-all (Romero </a:t>
            </a:r>
            <a:r>
              <a:rPr lang="fr-FR" dirty="0" err="1"/>
              <a:t>Muñoz</a:t>
            </a:r>
            <a:r>
              <a:rPr lang="fr-FR" dirty="0"/>
              <a:t>, 2012)</a:t>
            </a:r>
          </a:p>
          <a:p>
            <a:r>
              <a:rPr lang="fr-FR" dirty="0"/>
              <a:t>#</a:t>
            </a:r>
            <a:r>
              <a:rPr lang="fr-FR" dirty="0" err="1"/>
              <a:t>IntellectualComfortFood</a:t>
            </a:r>
            <a:endParaRPr lang="fr-FR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134337-4183-A5B5-9346-D5DCA40FF83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931050" y="495192"/>
            <a:ext cx="67413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267" name="Picture 1888751738" descr="Unit 67: a bottle / some water (countable/uncountable 1) | خوش آموز">
            <a:extLst>
              <a:ext uri="{FF2B5EF4-FFF2-40B4-BE49-F238E27FC236}">
                <a16:creationId xmlns:a16="http://schemas.microsoft.com/office/drawing/2014/main" id="{92D5F998-8DCB-3414-57E7-E7D5D740B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1" t="-575" r="2211" b="91251"/>
          <a:stretch>
            <a:fillRect/>
          </a:stretch>
        </p:blipFill>
        <p:spPr bwMode="auto">
          <a:xfrm>
            <a:off x="4443637" y="444222"/>
            <a:ext cx="4319384" cy="5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3A693C-968A-C922-11EC-88F77454FE0A}"/>
              </a:ext>
            </a:extLst>
          </p:cNvPr>
          <p:cNvSpPr txBox="1"/>
          <p:nvPr/>
        </p:nvSpPr>
        <p:spPr>
          <a:xfrm>
            <a:off x="5064573" y="137479"/>
            <a:ext cx="3698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Some</a:t>
            </a:r>
            <a:r>
              <a:rPr lang="fr-FR" dirty="0"/>
              <a:t> issues </a:t>
            </a:r>
            <a:r>
              <a:rPr lang="fr-FR" dirty="0" err="1"/>
              <a:t>with</a:t>
            </a:r>
            <a:r>
              <a:rPr lang="fr-FR" dirty="0"/>
              <a:t> EGU (and the ELT canon)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EEF12B-991B-0DDC-39C9-20E63C5A6B61}"/>
              </a:ext>
            </a:extLst>
          </p:cNvPr>
          <p:cNvSpPr txBox="1"/>
          <p:nvPr/>
        </p:nvSpPr>
        <p:spPr>
          <a:xfrm>
            <a:off x="4728406" y="1058345"/>
            <a:ext cx="2930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Are </a:t>
            </a:r>
            <a:r>
              <a:rPr lang="fr-FR" dirty="0" err="1"/>
              <a:t>these</a:t>
            </a:r>
            <a:r>
              <a:rPr lang="fr-FR" dirty="0"/>
              <a:t> « </a:t>
            </a:r>
            <a:r>
              <a:rPr lang="fr-FR" dirty="0" err="1"/>
              <a:t>really</a:t>
            </a:r>
            <a:r>
              <a:rPr lang="fr-FR" dirty="0"/>
              <a:t> » minimal pairs?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7429C-1775-7334-3F51-3F4E07D9BE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8406" y="1411210"/>
            <a:ext cx="1621790" cy="29794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FFCF4B-2390-40AB-D3D7-9F19849CA6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2418" y="1443913"/>
            <a:ext cx="1433195" cy="29140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1E9D3C-F2EF-E504-7770-C8F46CA77B26}"/>
              </a:ext>
            </a:extLst>
          </p:cNvPr>
          <p:cNvSpPr txBox="1"/>
          <p:nvPr/>
        </p:nvSpPr>
        <p:spPr>
          <a:xfrm>
            <a:off x="4440687" y="4546236"/>
            <a:ext cx="4852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Table 1.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 to 4 words after “some” in the English Web Corpus 2020 </a:t>
            </a:r>
          </a:p>
          <a:p>
            <a:r>
              <a:rPr lang="en-US" sz="1200" b="1" i="1" dirty="0">
                <a:latin typeface="Times New Roman" panose="02020603050405020304" pitchFamily="18" charset="0"/>
              </a:rPr>
              <a:t>Table 10. Up to 5 words after “some of” in the English Web Corpus 2020</a:t>
            </a:r>
            <a:r>
              <a:rPr lang="en-BE" sz="1200" b="1" i="1" dirty="0">
                <a:latin typeface="Times New Roman" panose="02020603050405020304" pitchFamily="18" charset="0"/>
              </a:rPr>
              <a:t> </a:t>
            </a:r>
            <a:endParaRPr lang="fr-FR" sz="1200" b="1" i="1" dirty="0">
              <a:latin typeface="Times New Roman" panose="02020603050405020304" pitchFamily="18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42F3583-23C8-E71E-CA50-986C170EFA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4915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École Royale des Sous-Officiers – Campus Saffraanberg">
            <a:extLst>
              <a:ext uri="{FF2B5EF4-FFF2-40B4-BE49-F238E27FC236}">
                <a16:creationId xmlns:a16="http://schemas.microsoft.com/office/drawing/2014/main" id="{C650D060-1C14-47F6-BEBA-5AAFADB8D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976" y="104892"/>
            <a:ext cx="1609249" cy="10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47E449-B790-D99C-AAFA-BD6A0B5E33A7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ADEB9-40E7-4893-E022-0C33BEFCE3BE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DF9A949-5A88-D380-EF99-5DC042996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98019"/>
          </a:xfrm>
        </p:spPr>
        <p:txBody>
          <a:bodyPr>
            <a:normAutofit fontScale="90000"/>
          </a:bodyPr>
          <a:lstStyle/>
          <a:p>
            <a:r>
              <a:rPr lang="fr-FR" sz="2800" dirty="0" err="1"/>
              <a:t>Some</a:t>
            </a:r>
            <a:r>
              <a:rPr lang="fr-FR" sz="2800" dirty="0"/>
              <a:t> (more) issues </a:t>
            </a:r>
            <a:r>
              <a:rPr lang="fr-FR" sz="2800" dirty="0" err="1"/>
              <a:t>with</a:t>
            </a:r>
            <a:r>
              <a:rPr lang="fr-FR" sz="2800" dirty="0"/>
              <a:t> EGU (and the ELT canon)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F8A20E0-BD3C-8AED-65DF-F696DD966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525" y="2806187"/>
            <a:ext cx="7886700" cy="3263504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AD75B414-E37E-D195-506D-6E741DE50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75" y="14369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14337" name="Picture 148526212" descr="Unit 67: a bottle / some water (countable/uncountable 1) | خوش آموز">
            <a:extLst>
              <a:ext uri="{FF2B5EF4-FFF2-40B4-BE49-F238E27FC236}">
                <a16:creationId xmlns:a16="http://schemas.microsoft.com/office/drawing/2014/main" id="{5DCF9BEB-0312-C872-ED41-BD877A5A9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0" b="18120"/>
          <a:stretch>
            <a:fillRect/>
          </a:stretch>
        </p:blipFill>
        <p:spPr bwMode="auto">
          <a:xfrm>
            <a:off x="-145457" y="735108"/>
            <a:ext cx="4717457" cy="414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EF1DFDF-D1F6-4B17-5913-52793AEF72E0}"/>
              </a:ext>
            </a:extLst>
          </p:cNvPr>
          <p:cNvSpPr txBox="1"/>
          <p:nvPr/>
        </p:nvSpPr>
        <p:spPr>
          <a:xfrm>
            <a:off x="4483777" y="1186904"/>
            <a:ext cx="474040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Focus on symptomatic rather than constitutive </a:t>
            </a:r>
          </a:p>
          <a:p>
            <a:r>
              <a:rPr lang="en-U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aspects of the CMD (</a:t>
            </a:r>
            <a:r>
              <a:rPr lang="en-US" sz="1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Drożdż</a:t>
            </a:r>
            <a:r>
              <a:rPr lang="en-U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2017). </a:t>
            </a:r>
          </a:p>
          <a:p>
            <a:endParaRPr lang="en-US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Learners will almost exclusively attend to </a:t>
            </a:r>
          </a:p>
          <a:p>
            <a:r>
              <a:rPr lang="en-U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surface-level phenomena such as pluralization </a:t>
            </a:r>
          </a:p>
          <a:p>
            <a:r>
              <a:rPr lang="en-U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quantifiers</a:t>
            </a:r>
            <a:r>
              <a:rPr lang="en-BE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endParaRPr lang="en-B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1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47E449-B790-D99C-AAFA-BD6A0B5E33A7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ADEB9-40E7-4893-E022-0C33BEFCE3BE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DF9A949-5A88-D380-EF99-5DC042996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98019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	</a:t>
            </a:r>
            <a:r>
              <a:rPr lang="fr-FR" sz="2800" dirty="0" err="1"/>
              <a:t>Some</a:t>
            </a:r>
            <a:r>
              <a:rPr lang="fr-FR" sz="2800" dirty="0"/>
              <a:t> (more) issues </a:t>
            </a:r>
            <a:r>
              <a:rPr lang="fr-FR" sz="2800" dirty="0" err="1"/>
              <a:t>with</a:t>
            </a:r>
            <a:r>
              <a:rPr lang="fr-FR" sz="2800" dirty="0"/>
              <a:t> EGU (and the ELT canon)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AD75B414-E37E-D195-506D-6E741DE50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75" y="14369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14337" name="Picture 148526212" descr="Unit 67: a bottle / some water (countable/uncountable 1) | خوش آموز">
            <a:extLst>
              <a:ext uri="{FF2B5EF4-FFF2-40B4-BE49-F238E27FC236}">
                <a16:creationId xmlns:a16="http://schemas.microsoft.com/office/drawing/2014/main" id="{5DCF9BEB-0312-C872-ED41-BD877A5A9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0" b="18120"/>
          <a:stretch>
            <a:fillRect/>
          </a:stretch>
        </p:blipFill>
        <p:spPr bwMode="auto">
          <a:xfrm>
            <a:off x="-145457" y="947105"/>
            <a:ext cx="4717457" cy="414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EF1DFDF-D1F6-4B17-5913-52793AEF72E0}"/>
              </a:ext>
            </a:extLst>
          </p:cNvPr>
          <p:cNvSpPr txBox="1"/>
          <p:nvPr/>
        </p:nvSpPr>
        <p:spPr>
          <a:xfrm>
            <a:off x="4403642" y="967065"/>
            <a:ext cx="5019323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Falling into </a:t>
            </a:r>
            <a:r>
              <a:rPr lang="nl-BE" sz="1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trap of</a:t>
            </a:r>
            <a:r>
              <a:rPr lang="nl-BE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BE" sz="1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exhaustivity</a:t>
            </a:r>
          </a:p>
          <a:p>
            <a:endParaRPr lang="nl-BE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Many different forms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are provided: </a:t>
            </a: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articles (a, an, the, and the zero article),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possessive determiners (my),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indefinite determiners (some, many, much),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cardinal numbers (one, two, three, four)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irregular plural forms (men)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regular plural forms ( -s plural)</a:t>
            </a:r>
            <a:endParaRPr lang="en-B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B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BE" sz="1700" dirty="0">
                <a:latin typeface="Arial" panose="020B0604020202020204" pitchFamily="34" charset="0"/>
                <a:cs typeface="Arial" panose="020B0604020202020204" pitchFamily="34" charset="0"/>
              </a:rPr>
              <a:t>Is all of this </a:t>
            </a:r>
            <a:r>
              <a:rPr lang="en-BE" sz="1700" b="1" dirty="0"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  <a:r>
              <a:rPr lang="en-BE" sz="1700" dirty="0">
                <a:latin typeface="Arial" panose="020B0604020202020204" pitchFamily="34" charset="0"/>
                <a:cs typeface="Arial" panose="020B0604020202020204" pitchFamily="34" charset="0"/>
              </a:rPr>
              <a:t> GRAMMAR?</a:t>
            </a:r>
          </a:p>
          <a:p>
            <a:endParaRPr lang="en-BE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Clifford’s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worse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circular flag with a lion and crown in the center&#10;&#10;Description automatically generated">
            <a:extLst>
              <a:ext uri="{FF2B5EF4-FFF2-40B4-BE49-F238E27FC236}">
                <a16:creationId xmlns:a16="http://schemas.microsoft.com/office/drawing/2014/main" id="{092AC175-E032-F555-AB09-4D7C5ECFF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61" y="45593"/>
            <a:ext cx="820964" cy="8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47E449-B790-D99C-AAFA-BD6A0B5E33A7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ADEB9-40E7-4893-E022-0C33BEFCE3BE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DF9A949-5A88-D380-EF99-5DC042996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98019"/>
          </a:xfrm>
        </p:spPr>
        <p:txBody>
          <a:bodyPr>
            <a:normAutofit fontScale="90000"/>
          </a:bodyPr>
          <a:lstStyle/>
          <a:p>
            <a:r>
              <a:rPr lang="fr-FR" sz="2800" dirty="0" err="1"/>
              <a:t>Some</a:t>
            </a:r>
            <a:r>
              <a:rPr lang="fr-FR" sz="2800" dirty="0"/>
              <a:t> (more) issues </a:t>
            </a:r>
            <a:r>
              <a:rPr lang="fr-FR" sz="2800" dirty="0" err="1"/>
              <a:t>with</a:t>
            </a:r>
            <a:r>
              <a:rPr lang="fr-FR" sz="2800" dirty="0"/>
              <a:t> EGU (and the ELT canon)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F8A20E0-BD3C-8AED-65DF-F696DD966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53" y="1767168"/>
            <a:ext cx="8594171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Learners may not view the series of noun phrases as “only one form”, but rather as a series of forms </a:t>
            </a:r>
          </a:p>
          <a:p>
            <a:pPr marL="0" indent="0"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noun 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money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successively presented in five different combinations, namely with a zero article, a definite article, a possessive determiner, and two different indefinite determiners.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would have been more transparent to say that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“the word does not change”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AD75B414-E37E-D195-506D-6E741DE50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75" y="14369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F1DFDF-D1F6-4B17-5913-52793AEF72E0}"/>
              </a:ext>
            </a:extLst>
          </p:cNvPr>
          <p:cNvSpPr txBox="1"/>
          <p:nvPr/>
        </p:nvSpPr>
        <p:spPr>
          <a:xfrm>
            <a:off x="4387269" y="1898731"/>
            <a:ext cx="18473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BE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CFAE54-EDFB-89E5-8D12-70AD72C7B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768" y="1338292"/>
            <a:ext cx="973302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6385" name="Picture 1822814766" descr="Unit 67: a bottle / some water (countable/uncountable 1) | خوش آموز">
            <a:extLst>
              <a:ext uri="{FF2B5EF4-FFF2-40B4-BE49-F238E27FC236}">
                <a16:creationId xmlns:a16="http://schemas.microsoft.com/office/drawing/2014/main" id="{1D7F591D-6312-A42F-E461-AEEE94C9A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93" b="26936"/>
          <a:stretch>
            <a:fillRect/>
          </a:stretch>
        </p:blipFill>
        <p:spPr bwMode="auto">
          <a:xfrm>
            <a:off x="1223833" y="1122551"/>
            <a:ext cx="6083143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École Royale des Sous-Officiers – Campus Saffraanberg">
            <a:extLst>
              <a:ext uri="{FF2B5EF4-FFF2-40B4-BE49-F238E27FC236}">
                <a16:creationId xmlns:a16="http://schemas.microsoft.com/office/drawing/2014/main" id="{50DC96EE-F683-CEBA-6361-B8C520448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976" y="104892"/>
            <a:ext cx="1609249" cy="10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41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ircular flag with a lion and crown in the center&#10;&#10;Description automatically generated">
            <a:extLst>
              <a:ext uri="{FF2B5EF4-FFF2-40B4-BE49-F238E27FC236}">
                <a16:creationId xmlns:a16="http://schemas.microsoft.com/office/drawing/2014/main" id="{D705E58C-564D-313C-C909-3C63ACC7C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3" y="76963"/>
            <a:ext cx="820964" cy="820964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87DB544B-68A5-7D3C-7392-C731DD022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6" y="142227"/>
            <a:ext cx="3983853" cy="755700"/>
          </a:xfrm>
        </p:spPr>
        <p:txBody>
          <a:bodyPr>
            <a:noAutofit/>
          </a:bodyPr>
          <a:lstStyle/>
          <a:p>
            <a:r>
              <a:rPr lang="fr-FR" sz="2800" dirty="0"/>
              <a:t>There </a:t>
            </a:r>
            <a:r>
              <a:rPr lang="fr-FR" sz="2800" dirty="0" err="1"/>
              <a:t>is</a:t>
            </a:r>
            <a:r>
              <a:rPr lang="fr-FR" sz="2800" dirty="0"/>
              <a:t> no alternative!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E9ED374-4566-9102-A125-236AFCE8A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597" y="1040154"/>
            <a:ext cx="3983853" cy="3179400"/>
          </a:xfrm>
        </p:spPr>
        <p:txBody>
          <a:bodyPr>
            <a:noAutofit/>
          </a:bodyPr>
          <a:lstStyle/>
          <a:p>
            <a:r>
              <a:rPr lang="fr-FR" sz="2400" dirty="0"/>
              <a:t>Time </a:t>
            </a:r>
            <a:r>
              <a:rPr lang="fr-FR" sz="2400" dirty="0" err="1"/>
              <a:t>constraints</a:t>
            </a:r>
            <a:endParaRPr lang="fr-FR" sz="2400" dirty="0"/>
          </a:p>
          <a:p>
            <a:r>
              <a:rPr lang="fr-FR" sz="2400" dirty="0" err="1"/>
              <a:t>Easy</a:t>
            </a:r>
            <a:r>
              <a:rPr lang="fr-FR" sz="2400" dirty="0"/>
              <a:t> to test</a:t>
            </a:r>
          </a:p>
          <a:p>
            <a:r>
              <a:rPr lang="fr-FR" sz="2400" dirty="0" err="1"/>
              <a:t>Easy</a:t>
            </a:r>
            <a:r>
              <a:rPr lang="fr-FR" sz="2400" dirty="0"/>
              <a:t> to </a:t>
            </a:r>
            <a:r>
              <a:rPr lang="fr-FR" sz="2400" dirty="0" err="1"/>
              <a:t>teach</a:t>
            </a:r>
            <a:endParaRPr lang="fr-FR" sz="2400" dirty="0"/>
          </a:p>
          <a:p>
            <a:r>
              <a:rPr lang="fr-FR" sz="2400" dirty="0"/>
              <a:t>The power of habits</a:t>
            </a:r>
          </a:p>
          <a:p>
            <a:r>
              <a:rPr lang="fr-FR" sz="2400" dirty="0" err="1"/>
              <a:t>Everybody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doing</a:t>
            </a:r>
            <a:r>
              <a:rPr lang="fr-FR" sz="2400" dirty="0"/>
              <a:t> </a:t>
            </a:r>
            <a:r>
              <a:rPr lang="fr-FR" sz="2400" dirty="0" err="1"/>
              <a:t>it</a:t>
            </a:r>
            <a:endParaRPr lang="fr-FR" sz="2400" dirty="0"/>
          </a:p>
          <a:p>
            <a:r>
              <a:rPr lang="fr-FR" sz="2400" dirty="0"/>
              <a:t>Dr </a:t>
            </a:r>
            <a:r>
              <a:rPr lang="fr-FR" sz="2400" dirty="0" err="1"/>
              <a:t>Clifford’s</a:t>
            </a:r>
            <a:r>
              <a:rPr lang="fr-FR" sz="2400" dirty="0"/>
              <a:t> </a:t>
            </a:r>
            <a:r>
              <a:rPr lang="fr-FR" sz="2400" dirty="0" err="1"/>
              <a:t>presentation</a:t>
            </a:r>
            <a:r>
              <a:rPr lang="fr-FR" sz="2400" dirty="0"/>
              <a:t>: « </a:t>
            </a:r>
            <a:r>
              <a:rPr lang="fr-FR" sz="2400" dirty="0" err="1"/>
              <a:t>something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better</a:t>
            </a:r>
            <a:r>
              <a:rPr lang="fr-FR" sz="2400" dirty="0"/>
              <a:t> </a:t>
            </a:r>
            <a:r>
              <a:rPr lang="fr-FR" sz="2400" dirty="0" err="1"/>
              <a:t>than</a:t>
            </a:r>
            <a:r>
              <a:rPr lang="fr-FR" sz="2400" dirty="0"/>
              <a:t> </a:t>
            </a:r>
            <a:r>
              <a:rPr lang="fr-FR" sz="2400" dirty="0" err="1"/>
              <a:t>nothing</a:t>
            </a:r>
            <a:r>
              <a:rPr lang="fr-FR" sz="2400" dirty="0"/>
              <a:t> »</a:t>
            </a:r>
          </a:p>
        </p:txBody>
      </p:sp>
      <p:pic>
        <p:nvPicPr>
          <p:cNvPr id="17414" name="Picture 6" descr="History of Baroness Thatcher - GOV.UK">
            <a:extLst>
              <a:ext uri="{FF2B5EF4-FFF2-40B4-BE49-F238E27FC236}">
                <a16:creationId xmlns:a16="http://schemas.microsoft.com/office/drawing/2014/main" id="{DB53D15F-46AA-8028-7C66-0BDCB3C67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7"/>
          <a:stretch/>
        </p:blipFill>
        <p:spPr bwMode="auto">
          <a:xfrm>
            <a:off x="5046999" y="0"/>
            <a:ext cx="4097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FB36C7C-27EA-C7DF-0505-7C3CDAD6EA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20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47E449-B790-D99C-AAFA-BD6A0B5E33A7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ADEB9-40E7-4893-E022-0C33BEFCE3BE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DF9A949-5A88-D380-EF99-5DC042996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75" y="278511"/>
            <a:ext cx="6824773" cy="598019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Can </a:t>
            </a:r>
            <a:r>
              <a:rPr lang="fr-FR" sz="2800" dirty="0" err="1"/>
              <a:t>we</a:t>
            </a:r>
            <a:r>
              <a:rPr lang="fr-FR" sz="2800" dirty="0"/>
              <a:t> count on </a:t>
            </a:r>
            <a:r>
              <a:rPr lang="fr-FR" sz="2800" dirty="0" err="1"/>
              <a:t>Applied</a:t>
            </a:r>
            <a:r>
              <a:rPr lang="fr-FR" sz="2800" dirty="0"/>
              <a:t> Cognitive </a:t>
            </a:r>
            <a:r>
              <a:rPr lang="fr-FR" sz="2800" dirty="0" err="1"/>
              <a:t>Linguistics</a:t>
            </a:r>
            <a:r>
              <a:rPr lang="fr-FR" sz="2800" dirty="0"/>
              <a:t> to </a:t>
            </a:r>
            <a:r>
              <a:rPr lang="fr-FR" sz="2800" dirty="0" err="1"/>
              <a:t>teach</a:t>
            </a:r>
            <a:r>
              <a:rPr lang="fr-FR" sz="2800" dirty="0"/>
              <a:t> the Count/Mass Distinction?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F8A20E0-BD3C-8AED-65DF-F696DD966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54" y="1069528"/>
            <a:ext cx="8336429" cy="1925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Remember this:</a:t>
            </a:r>
          </a:p>
          <a:p>
            <a:pPr marL="457200" indent="-457200"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Language is embodied.</a:t>
            </a:r>
          </a:p>
          <a:p>
            <a:pPr marL="457200" indent="-457200"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Differences in form = differences in experience = differences in meaning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viz.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“principle of no synonymy” (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Bolinger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1968) 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AD75B414-E37E-D195-506D-6E741DE50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75" y="14369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F1DFDF-D1F6-4B17-5913-52793AEF72E0}"/>
              </a:ext>
            </a:extLst>
          </p:cNvPr>
          <p:cNvSpPr txBox="1"/>
          <p:nvPr/>
        </p:nvSpPr>
        <p:spPr>
          <a:xfrm>
            <a:off x="4387269" y="1898731"/>
            <a:ext cx="18473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BE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CFAE54-EDFB-89E5-8D12-70AD72C7B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768" y="1338292"/>
            <a:ext cx="973302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4" name="Picture 10" descr="École Royale des Sous-Officiers – Campus Saffraanberg">
            <a:extLst>
              <a:ext uri="{FF2B5EF4-FFF2-40B4-BE49-F238E27FC236}">
                <a16:creationId xmlns:a16="http://schemas.microsoft.com/office/drawing/2014/main" id="{50DC96EE-F683-CEBA-6361-B8C520448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976" y="104892"/>
            <a:ext cx="1609249" cy="10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E7DB41-CA6A-505A-8FF7-05E4C5DB8102}"/>
              </a:ext>
            </a:extLst>
          </p:cNvPr>
          <p:cNvSpPr txBox="1"/>
          <p:nvPr/>
        </p:nvSpPr>
        <p:spPr>
          <a:xfrm>
            <a:off x="0" y="3206161"/>
            <a:ext cx="89162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</a:t>
            </a:r>
            <a:r>
              <a:rPr lang="en-US" sz="18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entails</a:t>
            </a:r>
            <a:r>
              <a:rPr lang="en-US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that the CMD is best characterized not as a series of idiosyncrasies, but rather that there are </a:t>
            </a:r>
            <a:r>
              <a:rPr lang="en-US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 general conceptual principles</a:t>
            </a:r>
            <a:r>
              <a:rPr lang="en-US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that underlie the linguistic links and that these general conceptual principles are </a:t>
            </a:r>
            <a:r>
              <a:rPr lang="en-US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experientially motivated</a:t>
            </a:r>
            <a:r>
              <a:rPr lang="en-US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Verspoor</a:t>
            </a:r>
            <a:r>
              <a:rPr lang="en-US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2014)</a:t>
            </a:r>
            <a:endParaRPr lang="fr-FR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904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47E449-B790-D99C-AAFA-BD6A0B5E33A7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ADEB9-40E7-4893-E022-0C33BEFCE3BE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DF9A949-5A88-D380-EF99-5DC042996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197" y="231052"/>
            <a:ext cx="8202412" cy="598019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Basic Cognitive Principles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AD75B414-E37E-D195-506D-6E741DE50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75" y="14369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F1DFDF-D1F6-4B17-5913-52793AEF72E0}"/>
              </a:ext>
            </a:extLst>
          </p:cNvPr>
          <p:cNvSpPr txBox="1"/>
          <p:nvPr/>
        </p:nvSpPr>
        <p:spPr>
          <a:xfrm>
            <a:off x="4387269" y="1898731"/>
            <a:ext cx="18473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BE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CFAE54-EDFB-89E5-8D12-70AD72C7B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768" y="1338292"/>
            <a:ext cx="973302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37402D-0449-C97B-B311-9812F4903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63" y="1093886"/>
            <a:ext cx="8202412" cy="3818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Bounding</a:t>
            </a:r>
            <a:r>
              <a:rPr lang="fr-FR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ental operation that consists in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applying boundaries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specific viewing arrangements (see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e.g.,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Langacker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2008)</a:t>
            </a:r>
            <a:r>
              <a:rPr lang="en-B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Langacker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(2008, p.31): “categorization depends on how things are conceptualized, which to some extent is independent of their objective nature”.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Compositionality</a:t>
            </a:r>
            <a:r>
              <a:rPr lang="fr-FR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ental operation that consists in characterizing the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internal structure of nouns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One of the defining features of a MASS noun is that it is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homogenous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i.e.,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it is “qualitatively the same throughout” (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Langacker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2008, p. 140). By contrast, a COUNT noun tends to be characterized as the sum of its parts; it is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heterogeneous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B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circular flag with a lion and crown in the center&#10;&#10;Description automatically generated">
            <a:extLst>
              <a:ext uri="{FF2B5EF4-FFF2-40B4-BE49-F238E27FC236}">
                <a16:creationId xmlns:a16="http://schemas.microsoft.com/office/drawing/2014/main" id="{D5B30019-1434-CAF6-BBD3-301C6C873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3" y="76963"/>
            <a:ext cx="820964" cy="8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3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9C60-6652-3A19-0E1B-0629BB96C9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E78D8-39E8-908C-85E4-A57BE47240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79D76-6BA2-84ED-5DF2-EFA1390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17</a:t>
            </a:fld>
            <a:endParaRPr lang="en-US"/>
          </a:p>
        </p:txBody>
      </p:sp>
      <p:pic>
        <p:nvPicPr>
          <p:cNvPr id="21506" name="Picture 2" descr="Monkey in Homer's Head | Monkeys funny, Homer simpson, Funny cat videos">
            <a:extLst>
              <a:ext uri="{FF2B5EF4-FFF2-40B4-BE49-F238E27FC236}">
                <a16:creationId xmlns:a16="http://schemas.microsoft.com/office/drawing/2014/main" id="{6B3460B2-4F6E-1F7E-3C97-F8D459518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042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47E449-B790-D99C-AAFA-BD6A0B5E33A7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ADEB9-40E7-4893-E022-0C33BEFCE3BE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DF9A949-5A88-D380-EF99-5DC042996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75" y="278511"/>
            <a:ext cx="6824773" cy="598019"/>
          </a:xfrm>
        </p:spPr>
        <p:txBody>
          <a:bodyPr>
            <a:normAutofit/>
          </a:bodyPr>
          <a:lstStyle/>
          <a:p>
            <a:r>
              <a:rPr lang="fr-FR" sz="2800" dirty="0"/>
              <a:t>Basic Cognitive Principles (</a:t>
            </a:r>
            <a:r>
              <a:rPr lang="fr-FR" sz="2800" dirty="0" err="1"/>
              <a:t>continued</a:t>
            </a:r>
            <a:r>
              <a:rPr lang="fr-FR" sz="2800" dirty="0"/>
              <a:t>)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AD75B414-E37E-D195-506D-6E741DE50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75" y="14369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F1DFDF-D1F6-4B17-5913-52793AEF72E0}"/>
              </a:ext>
            </a:extLst>
          </p:cNvPr>
          <p:cNvSpPr txBox="1"/>
          <p:nvPr/>
        </p:nvSpPr>
        <p:spPr>
          <a:xfrm>
            <a:off x="4387269" y="1898731"/>
            <a:ext cx="18473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BE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CFAE54-EDFB-89E5-8D12-70AD72C7B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768" y="1338292"/>
            <a:ext cx="973302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4" name="Picture 10" descr="École Royale des Sous-Officiers – Campus Saffraanberg">
            <a:extLst>
              <a:ext uri="{FF2B5EF4-FFF2-40B4-BE49-F238E27FC236}">
                <a16:creationId xmlns:a16="http://schemas.microsoft.com/office/drawing/2014/main" id="{50DC96EE-F683-CEBA-6361-B8C520448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976" y="104892"/>
            <a:ext cx="1609249" cy="10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roken cup and spilled coffee&#10;&#10;Description automatically generated">
            <a:extLst>
              <a:ext uri="{FF2B5EF4-FFF2-40B4-BE49-F238E27FC236}">
                <a16:creationId xmlns:a16="http://schemas.microsoft.com/office/drawing/2014/main" id="{7448E99A-794E-2013-6BBF-6216A0F4A85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2510" y="1153763"/>
            <a:ext cx="6406941" cy="28097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03684A-513D-2E20-57C2-84B2889C5125}"/>
              </a:ext>
            </a:extLst>
          </p:cNvPr>
          <p:cNvSpPr txBox="1"/>
          <p:nvPr/>
        </p:nvSpPr>
        <p:spPr>
          <a:xfrm>
            <a:off x="6396282" y="4240732"/>
            <a:ext cx="263245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rgbClr val="C00000"/>
                </a:solidFill>
              </a:rPr>
              <a:t>Trojan Horse </a:t>
            </a:r>
            <a:r>
              <a:rPr lang="fr-FR" sz="1800" dirty="0" err="1">
                <a:solidFill>
                  <a:srgbClr val="C00000"/>
                </a:solidFill>
              </a:rPr>
              <a:t>approach</a:t>
            </a:r>
            <a:endParaRPr lang="fr-FR" sz="1800" dirty="0">
              <a:solidFill>
                <a:srgbClr val="C00000"/>
              </a:solidFill>
            </a:endParaRPr>
          </a:p>
          <a:p>
            <a:endParaRPr lang="fr-FR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Use the « codes » of ELT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Wingdings" pitchFamily="2" charset="2"/>
              <a:buChar char="Ø"/>
            </a:pPr>
            <a:endParaRPr lang="fr-FR" dirty="0"/>
          </a:p>
          <a:p>
            <a:endParaRPr lang="fr-FR" dirty="0"/>
          </a:p>
        </p:txBody>
      </p:sp>
      <p:pic>
        <p:nvPicPr>
          <p:cNvPr id="8" name="Picture 2" descr="Vector Sign Spartan Helmet Stock Vector (Royalty Free) 382914535 |  Shutterstock">
            <a:extLst>
              <a:ext uri="{FF2B5EF4-FFF2-40B4-BE49-F238E27FC236}">
                <a16:creationId xmlns:a16="http://schemas.microsoft.com/office/drawing/2014/main" id="{F6159881-392B-5FDB-0969-E85DD0B58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9"/>
          <a:stretch/>
        </p:blipFill>
        <p:spPr bwMode="auto">
          <a:xfrm>
            <a:off x="5214217" y="4148027"/>
            <a:ext cx="1026053" cy="9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33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F4384-326C-D9F2-FC82-16A974A79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445AF-5013-F01F-54CC-D96814BB6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2760" y="1282075"/>
            <a:ext cx="3999900" cy="3416400"/>
          </a:xfrm>
        </p:spPr>
        <p:txBody>
          <a:bodyPr/>
          <a:lstStyle/>
          <a:p>
            <a:pPr marL="139700" indent="0">
              <a:buNone/>
            </a:pPr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AF57A-5A3E-C5A3-53F3-B8BD42AFB21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28541-CD08-9A83-4222-DF312B832F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25604" name="Picture 4" descr="WARNING: Viewer Discretion Is Advised.">
            <a:extLst>
              <a:ext uri="{FF2B5EF4-FFF2-40B4-BE49-F238E27FC236}">
                <a16:creationId xmlns:a16="http://schemas.microsoft.com/office/drawing/2014/main" id="{65DC9CC1-8294-1A9C-BFDA-CB866F968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 animals were harmed illustration 2">
            <a:extLst>
              <a:ext uri="{FF2B5EF4-FFF2-40B4-BE49-F238E27FC236}">
                <a16:creationId xmlns:a16="http://schemas.microsoft.com/office/drawing/2014/main" id="{BA24A197-14A6-5A05-EE34-AACF6ED27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676" y="3323351"/>
            <a:ext cx="1820149" cy="182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43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935B6B-2420-49E2-A80C-7742E1D94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3660896"/>
            <a:ext cx="7879842" cy="1250788"/>
          </a:xfrm>
        </p:spPr>
        <p:txBody>
          <a:bodyPr vert="horz" lIns="68580" tIns="34290" rIns="68580" bIns="34290" rtlCol="0">
            <a:normAutofit/>
          </a:bodyPr>
          <a:lstStyle>
            <a:defPPr>
              <a:defRPr lang="en-B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1100" b="1" dirty="0">
              <a:ea typeface="Calibri"/>
              <a:cs typeface="Calibri"/>
            </a:endParaRPr>
          </a:p>
          <a:p>
            <a:endParaRPr lang="fr-BE" sz="1100" b="1" dirty="0">
              <a:ea typeface="Calibri"/>
              <a:cs typeface="Calibri"/>
            </a:endParaRPr>
          </a:p>
          <a:p>
            <a:endParaRPr lang="en-US" sz="1600" b="1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47E449-B790-D99C-AAFA-BD6A0B5E33A7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ADEB9-40E7-4893-E022-0C33BEFCE3BE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pic>
        <p:nvPicPr>
          <p:cNvPr id="13" name="Picture 12" descr="A circular flag with a lion and crown in the center&#10;&#10;Description automatically generated">
            <a:extLst>
              <a:ext uri="{FF2B5EF4-FFF2-40B4-BE49-F238E27FC236}">
                <a16:creationId xmlns:a16="http://schemas.microsoft.com/office/drawing/2014/main" id="{D705E58C-564D-313C-C909-3C63ACC7C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29" y="210462"/>
            <a:ext cx="820964" cy="8209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C0DBC84-40B3-D09E-E5F3-21A5E59386D3}"/>
              </a:ext>
            </a:extLst>
          </p:cNvPr>
          <p:cNvGrpSpPr/>
          <p:nvPr/>
        </p:nvGrpSpPr>
        <p:grpSpPr>
          <a:xfrm>
            <a:off x="1229492" y="840502"/>
            <a:ext cx="6085707" cy="3845765"/>
            <a:chOff x="0" y="457200"/>
            <a:chExt cx="5727700" cy="3340100"/>
          </a:xfrm>
        </p:grpSpPr>
        <p:pic>
          <p:nvPicPr>
            <p:cNvPr id="1027" name="Picture 1" descr="Disclaimer - Liability">
              <a:extLst>
                <a:ext uri="{FF2B5EF4-FFF2-40B4-BE49-F238E27FC236}">
                  <a16:creationId xmlns:a16="http://schemas.microsoft.com/office/drawing/2014/main" id="{D399D84D-B6FA-DAF6-B37B-E2CCF25312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7200"/>
              <a:ext cx="5727700" cy="334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2DC8E9EB-CCCB-14B9-EE09-A1BF6880F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725" y="1706563"/>
              <a:ext cx="5260975" cy="1682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B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This presentation is part of a larger </a:t>
              </a:r>
              <a:r>
                <a:rPr kumimoji="0" lang="en-US" altLang="en-BE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doctoral project</a:t>
              </a:r>
              <a:r>
                <a:rPr kumimoji="0" lang="en-US" altLang="en-B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that </a:t>
              </a:r>
              <a:r>
                <a:rPr kumimoji="0" lang="en-US" altLang="en-B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attempts to understand the conditions that may facilitate the dissemination of </a:t>
              </a:r>
              <a:r>
                <a:rPr kumimoji="0" lang="en-US" altLang="en-BE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teaching materials </a:t>
              </a:r>
              <a:r>
                <a:rPr kumimoji="0" lang="en-US" altLang="en-B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that promote a more</a:t>
              </a:r>
              <a:r>
                <a:rPr kumimoji="0" lang="en-US" altLang="en-BE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cognitively pertinent</a:t>
              </a:r>
              <a:r>
                <a:rPr kumimoji="0" lang="en-US" altLang="en-B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BE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approach to English grammar</a:t>
              </a:r>
              <a:r>
                <a:rPr kumimoji="0" lang="en-US" altLang="en-B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kumimoji="0" lang="en-US" altLang="en-B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B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B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This presentation is </a:t>
              </a:r>
              <a:r>
                <a:rPr kumimoji="0" lang="en-US" altLang="en-BE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evidence-based</a:t>
              </a:r>
              <a:r>
                <a:rPr kumimoji="0" lang="en-US" altLang="en-B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– see reference list. </a:t>
              </a:r>
              <a:endParaRPr kumimoji="0" lang="en-US" altLang="en-B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B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EC55EDF-3959-843F-7669-4DF607D09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CDD10B-BDB9-60EB-5C77-402E928D9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ECA1862-0FBB-9066-FEF4-1BC545BC1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63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47E449-B790-D99C-AAFA-BD6A0B5E33A7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ADEB9-40E7-4893-E022-0C33BEFCE3BE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DF9A949-5A88-D380-EF99-5DC042996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19" y="-3859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Beyond a </a:t>
            </a:r>
            <a:r>
              <a:rPr lang="fr-FR" sz="2800" dirty="0" err="1"/>
              <a:t>binary</a:t>
            </a:r>
            <a:r>
              <a:rPr lang="fr-FR" sz="2800" dirty="0"/>
              <a:t> </a:t>
            </a:r>
            <a:r>
              <a:rPr lang="fr-FR" sz="2800" dirty="0" err="1"/>
              <a:t>logic</a:t>
            </a:r>
            <a:r>
              <a:rPr lang="fr-FR" sz="2800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95C968-D839-A65B-E0BF-6F8565156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215331"/>
            <a:ext cx="7886700" cy="120252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REMEMBER: </a:t>
            </a:r>
          </a:p>
          <a:p>
            <a:pPr marL="0" indent="0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Langacker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(2008, p. 31): “categorization depends on how things are conceptualized, which to some extent is independent of their objective nature” (p. 31). 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AD75B414-E37E-D195-506D-6E741DE50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75" y="14369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F1DFDF-D1F6-4B17-5913-52793AEF72E0}"/>
              </a:ext>
            </a:extLst>
          </p:cNvPr>
          <p:cNvSpPr txBox="1"/>
          <p:nvPr/>
        </p:nvSpPr>
        <p:spPr>
          <a:xfrm>
            <a:off x="4387269" y="1898731"/>
            <a:ext cx="18473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BE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CFAE54-EDFB-89E5-8D12-70AD72C7B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768" y="1338292"/>
            <a:ext cx="973302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26628" name="Picture 4" descr="Spider Sitting On Shower Wall Can't ...">
            <a:extLst>
              <a:ext uri="{FF2B5EF4-FFF2-40B4-BE49-F238E27FC236}">
                <a16:creationId xmlns:a16="http://schemas.microsoft.com/office/drawing/2014/main" id="{247F095B-357E-7B33-6477-AAF09E072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2337311"/>
            <a:ext cx="3954327" cy="221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Squishing a spider | This is a photo of ...">
            <a:extLst>
              <a:ext uri="{FF2B5EF4-FFF2-40B4-BE49-F238E27FC236}">
                <a16:creationId xmlns:a16="http://schemas.microsoft.com/office/drawing/2014/main" id="{60205582-9294-9150-211B-99C2BDF9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696" y="2256489"/>
            <a:ext cx="2982654" cy="229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F28872-6D23-4321-02E4-1BE6D76747C6}"/>
              </a:ext>
            </a:extLst>
          </p:cNvPr>
          <p:cNvSpPr txBox="1"/>
          <p:nvPr/>
        </p:nvSpPr>
        <p:spPr>
          <a:xfrm>
            <a:off x="1089198" y="4715767"/>
            <a:ext cx="2393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There’s</a:t>
            </a:r>
            <a:r>
              <a:rPr lang="fr-FR" dirty="0"/>
              <a:t> A spider on the </a:t>
            </a:r>
            <a:r>
              <a:rPr lang="fr-FR" dirty="0" err="1"/>
              <a:t>wall</a:t>
            </a:r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9D2330-7789-5DD0-0732-4134898D7601}"/>
              </a:ext>
            </a:extLst>
          </p:cNvPr>
          <p:cNvSpPr txBox="1"/>
          <p:nvPr/>
        </p:nvSpPr>
        <p:spPr>
          <a:xfrm>
            <a:off x="5480669" y="4715766"/>
            <a:ext cx="3435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There’s</a:t>
            </a:r>
            <a:r>
              <a:rPr lang="fr-FR" dirty="0"/>
              <a:t> </a:t>
            </a:r>
            <a:r>
              <a:rPr lang="fr-FR" dirty="0" err="1"/>
              <a:t>gonna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spider all over the </a:t>
            </a:r>
            <a:r>
              <a:rPr lang="fr-FR" dirty="0" err="1"/>
              <a:t>floor</a:t>
            </a:r>
            <a:endParaRPr lang="fr-FR" dirty="0"/>
          </a:p>
        </p:txBody>
      </p:sp>
      <p:pic>
        <p:nvPicPr>
          <p:cNvPr id="12" name="Picture 11" descr="A circular flag with a lion and crown in the center&#10;&#10;Description automatically generated">
            <a:extLst>
              <a:ext uri="{FF2B5EF4-FFF2-40B4-BE49-F238E27FC236}">
                <a16:creationId xmlns:a16="http://schemas.microsoft.com/office/drawing/2014/main" id="{2862C10F-C0BF-F5D1-C601-C716265BF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3" y="76963"/>
            <a:ext cx="820964" cy="8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17C7E0-BD03-2882-E730-73B698653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B2833-8012-D477-997B-37A74BFB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21</a:t>
            </a:fld>
            <a:endParaRPr lang="en-US"/>
          </a:p>
        </p:txBody>
      </p:sp>
      <p:pic>
        <p:nvPicPr>
          <p:cNvPr id="7" name="Content Placeholder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204F26A-E1D5-48B9-4C54-9B4983962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86700" cy="2953792"/>
          </a:xfrm>
          <a:prstGeom prst="rect">
            <a:avLst/>
          </a:prstGeom>
        </p:spPr>
      </p:pic>
      <p:pic>
        <p:nvPicPr>
          <p:cNvPr id="8" name="Picture 7" descr="A close-up of a bottle of water&#10;&#10;Description automatically generated">
            <a:extLst>
              <a:ext uri="{FF2B5EF4-FFF2-40B4-BE49-F238E27FC236}">
                <a16:creationId xmlns:a16="http://schemas.microsoft.com/office/drawing/2014/main" id="{44D54D24-938E-4775-3495-59588A1A6B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75" y="1594885"/>
            <a:ext cx="7479371" cy="348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1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47E449-B790-D99C-AAFA-BD6A0B5E33A7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ADEB9-40E7-4893-E022-0C33BEFCE3BE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DF9A949-5A88-D380-EF99-5DC04299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A note on </a:t>
            </a:r>
            <a:r>
              <a:rPr lang="fr-FR" sz="2800" dirty="0" err="1"/>
              <a:t>measure</a:t>
            </a:r>
            <a:r>
              <a:rPr lang="fr-FR" sz="2800" dirty="0"/>
              <a:t> </a:t>
            </a:r>
            <a:r>
              <a:rPr lang="fr-FR" sz="2800" dirty="0" err="1"/>
              <a:t>words</a:t>
            </a:r>
            <a:r>
              <a:rPr lang="fr-FR" sz="2800" dirty="0"/>
              <a:t> / </a:t>
            </a:r>
            <a:r>
              <a:rPr lang="fr-FR" sz="2800" dirty="0" err="1"/>
              <a:t>classifiers</a:t>
            </a:r>
            <a:endParaRPr lang="fr-FR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95C968-D839-A65B-E0BF-6F8565156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REMEMBER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Langacker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(2008, p. 31): “categorization depends on how things are conceptualized, which to some extent is independent of their objective nature” (p. 31). 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Kishimoto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(2007)’s experiment 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ave students draw prototypical COUNT and MASS nouns and compare their drawings. 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Students should notice that COUNT nouns are more easily represented than MASS ones AND that MASS nouns are u</a:t>
            </a:r>
            <a:endParaRPr lang="en-BE" sz="1800" dirty="0"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AD75B414-E37E-D195-506D-6E741DE50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75" y="14369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F1DFDF-D1F6-4B17-5913-52793AEF72E0}"/>
              </a:ext>
            </a:extLst>
          </p:cNvPr>
          <p:cNvSpPr txBox="1"/>
          <p:nvPr/>
        </p:nvSpPr>
        <p:spPr>
          <a:xfrm>
            <a:off x="4387269" y="1898731"/>
            <a:ext cx="18473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BE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CFAE54-EDFB-89E5-8D12-70AD72C7B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768" y="1338292"/>
            <a:ext cx="973302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4" name="Picture 10" descr="École Royale des Sous-Officiers – Campus Saffraanberg">
            <a:extLst>
              <a:ext uri="{FF2B5EF4-FFF2-40B4-BE49-F238E27FC236}">
                <a16:creationId xmlns:a16="http://schemas.microsoft.com/office/drawing/2014/main" id="{50DC96EE-F683-CEBA-6361-B8C520448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976" y="104892"/>
            <a:ext cx="1609249" cy="10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14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47E449-B790-D99C-AAFA-BD6A0B5E33A7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ADEB9-40E7-4893-E022-0C33BEFCE3BE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DF9A949-5A88-D380-EF99-5DC042996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47" y="231073"/>
            <a:ext cx="8202412" cy="59801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in a more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AD75B414-E37E-D195-506D-6E741DE50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75" y="14369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F1DFDF-D1F6-4B17-5913-52793AEF72E0}"/>
              </a:ext>
            </a:extLst>
          </p:cNvPr>
          <p:cNvSpPr txBox="1"/>
          <p:nvPr/>
        </p:nvSpPr>
        <p:spPr>
          <a:xfrm>
            <a:off x="4387269" y="1898731"/>
            <a:ext cx="18473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BE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CFAE54-EDFB-89E5-8D12-70AD72C7B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768" y="1338292"/>
            <a:ext cx="973302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37402D-0449-C97B-B311-9812F4903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63" y="1505803"/>
            <a:ext cx="8202412" cy="381854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dirty="0"/>
              <a:t>1. PROMOTE NOTICING. Show how the same situation can be construed in different ways. </a:t>
            </a:r>
            <a:endParaRPr lang="en-BE" sz="2400" dirty="0"/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There’s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 spider on the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</a:p>
          <a:p>
            <a:pPr marL="0" indent="0" algn="ctr">
              <a:buNone/>
            </a:pP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There’s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gonna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spider all over the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circular flag with a lion and crown in the center&#10;&#10;Description automatically generated">
            <a:extLst>
              <a:ext uri="{FF2B5EF4-FFF2-40B4-BE49-F238E27FC236}">
                <a16:creationId xmlns:a16="http://schemas.microsoft.com/office/drawing/2014/main" id="{D5B30019-1434-CAF6-BBD3-301C6C873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3" y="76963"/>
            <a:ext cx="820964" cy="8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1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47E449-B790-D99C-AAFA-BD6A0B5E33A7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ADEB9-40E7-4893-E022-0C33BEFCE3BE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DF9A949-5A88-D380-EF99-5DC042996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5" y="228805"/>
            <a:ext cx="8202412" cy="59801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in a more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AD75B414-E37E-D195-506D-6E741DE50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75" y="14369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F1DFDF-D1F6-4B17-5913-52793AEF72E0}"/>
              </a:ext>
            </a:extLst>
          </p:cNvPr>
          <p:cNvSpPr txBox="1"/>
          <p:nvPr/>
        </p:nvSpPr>
        <p:spPr>
          <a:xfrm>
            <a:off x="4387269" y="1898731"/>
            <a:ext cx="18473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BE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CFAE54-EDFB-89E5-8D12-70AD72C7B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768" y="1338292"/>
            <a:ext cx="973302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37402D-0449-C97B-B311-9812F4903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19" y="1243643"/>
            <a:ext cx="7592663" cy="367105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PROMOTE EMBODIED COGNITION. Relate (and have students relate) a specific construal to sensory-motor experiences using different materials, objects, sounds, etc. </a:t>
            </a:r>
          </a:p>
          <a:p>
            <a:pPr marL="0" lv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Cooking – performative action / embodied practice</a:t>
            </a:r>
            <a:endParaRPr lang="en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 lot of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-speech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gestures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i.e., the gestures that one makes while speaking) enhance the language input and facilitate language acquisition in the classroom (Stam &amp; Tellier, 2021).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0" name="Picture 4" descr="Jamie Oliver (Stubble) Celebrity Mask, Flat Card Face | eBay">
            <a:extLst>
              <a:ext uri="{FF2B5EF4-FFF2-40B4-BE49-F238E27FC236}">
                <a16:creationId xmlns:a16="http://schemas.microsoft.com/office/drawing/2014/main" id="{DD2F747D-1BDC-9C96-B28B-B54DD660B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123" y="44385"/>
            <a:ext cx="1564877" cy="156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784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47E449-B790-D99C-AAFA-BD6A0B5E33A7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ADEB9-40E7-4893-E022-0C33BEFCE3BE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DF9A949-5A88-D380-EF99-5DC042996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5" y="228805"/>
            <a:ext cx="8202412" cy="59801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in a more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AD75B414-E37E-D195-506D-6E741DE50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75" y="14369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F1DFDF-D1F6-4B17-5913-52793AEF72E0}"/>
              </a:ext>
            </a:extLst>
          </p:cNvPr>
          <p:cNvSpPr txBox="1"/>
          <p:nvPr/>
        </p:nvSpPr>
        <p:spPr>
          <a:xfrm>
            <a:off x="4387269" y="1898731"/>
            <a:ext cx="18473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BE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CFAE54-EDFB-89E5-8D12-70AD72C7B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768" y="1338292"/>
            <a:ext cx="973302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37402D-0449-C97B-B311-9812F4903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5" y="993846"/>
            <a:ext cx="8202412" cy="381854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dirty="0"/>
              <a:t>3. SKEW INPUT. Provide enough meaningful, contextualized usage events +  tasks requiring the use of these usage events</a:t>
            </a:r>
            <a:endParaRPr lang="en-BE" sz="2400" dirty="0"/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THE CONDITIONS THAT ARE NECESSARY FOR LANGUAGE ACQUISITION</a:t>
            </a:r>
          </a:p>
        </p:txBody>
      </p:sp>
      <p:pic>
        <p:nvPicPr>
          <p:cNvPr id="2" name="Picture 10" descr="École Royale des Sous-Officiers – Campus Saffraanberg">
            <a:extLst>
              <a:ext uri="{FF2B5EF4-FFF2-40B4-BE49-F238E27FC236}">
                <a16:creationId xmlns:a16="http://schemas.microsoft.com/office/drawing/2014/main" id="{995D19B0-B8AC-39E2-2996-1E44EAC80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4806" y="61783"/>
            <a:ext cx="1609249" cy="10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4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47E449-B790-D99C-AAFA-BD6A0B5E33A7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ADEB9-40E7-4893-E022-0C33BEFCE3BE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DF9A949-5A88-D380-EF99-5DC042996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5" y="228805"/>
            <a:ext cx="8202412" cy="59801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in a more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AD75B414-E37E-D195-506D-6E741DE50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75" y="14369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F1DFDF-D1F6-4B17-5913-52793AEF72E0}"/>
              </a:ext>
            </a:extLst>
          </p:cNvPr>
          <p:cNvSpPr txBox="1"/>
          <p:nvPr/>
        </p:nvSpPr>
        <p:spPr>
          <a:xfrm>
            <a:off x="4387269" y="1898731"/>
            <a:ext cx="18473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BE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CFAE54-EDFB-89E5-8D12-70AD72C7B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768" y="1338292"/>
            <a:ext cx="973302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37402D-0449-C97B-B311-9812F4903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5" y="993846"/>
            <a:ext cx="8202412" cy="381854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dirty="0"/>
              <a:t>4. FOCUS ON PROTOTYPES. Help students feel what a native speaker would typically say. </a:t>
            </a:r>
          </a:p>
          <a:p>
            <a:pPr marL="0" lv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There’s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 spider on the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</a:p>
          <a:p>
            <a:pPr marL="0" indent="0" algn="ctr">
              <a:buNone/>
            </a:pP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There’s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gonna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spider all over the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BE" sz="2400" dirty="0"/>
          </a:p>
          <a:p>
            <a:pPr marL="0" lvl="0" indent="0" algn="ctr">
              <a:buNone/>
            </a:pPr>
            <a:r>
              <a:rPr lang="en-BE" sz="2400" b="1" dirty="0"/>
              <a:t>Don’t underestimate the power of humor / weirdness</a:t>
            </a: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Funky Food For Comic Relief: Red Nose ...">
            <a:extLst>
              <a:ext uri="{FF2B5EF4-FFF2-40B4-BE49-F238E27FC236}">
                <a16:creationId xmlns:a16="http://schemas.microsoft.com/office/drawing/2014/main" id="{EEC8F8AA-5AE7-7DE6-714A-31002AECF2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8" t="33642" r="10488" b="19188"/>
          <a:stretch/>
        </p:blipFill>
        <p:spPr bwMode="auto">
          <a:xfrm>
            <a:off x="122673" y="50627"/>
            <a:ext cx="902970" cy="81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822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47E449-B790-D99C-AAFA-BD6A0B5E33A7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ADEB9-40E7-4893-E022-0C33BEFCE3BE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AD75B414-E37E-D195-506D-6E741DE50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75" y="14369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F1DFDF-D1F6-4B17-5913-52793AEF72E0}"/>
              </a:ext>
            </a:extLst>
          </p:cNvPr>
          <p:cNvSpPr txBox="1"/>
          <p:nvPr/>
        </p:nvSpPr>
        <p:spPr>
          <a:xfrm>
            <a:off x="4387269" y="1898731"/>
            <a:ext cx="18473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BE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CFAE54-EDFB-89E5-8D12-70AD72C7B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768" y="1338292"/>
            <a:ext cx="973302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37402D-0449-C97B-B311-9812F4903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605" y="993846"/>
            <a:ext cx="5466682" cy="3818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BOUNDING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applies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Niemeier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(2008).</a:t>
            </a: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0" descr="École Royale des Sous-Officiers – Campus Saffraanberg">
            <a:extLst>
              <a:ext uri="{FF2B5EF4-FFF2-40B4-BE49-F238E27FC236}">
                <a16:creationId xmlns:a16="http://schemas.microsoft.com/office/drawing/2014/main" id="{995D19B0-B8AC-39E2-2996-1E44EAC80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4806" y="61783"/>
            <a:ext cx="1609249" cy="10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22751375-E9D2-ACF6-B0FA-9397BC208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3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1747" name="Picture 2" descr="Watch Steve Jobs: One Last Thing | Prime Video">
            <a:extLst>
              <a:ext uri="{FF2B5EF4-FFF2-40B4-BE49-F238E27FC236}">
                <a16:creationId xmlns:a16="http://schemas.microsoft.com/office/drawing/2014/main" id="{54C6A4EF-6314-D74C-862D-06EF557F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2" r="29008"/>
          <a:stretch>
            <a:fillRect/>
          </a:stretch>
        </p:blipFill>
        <p:spPr bwMode="auto">
          <a:xfrm>
            <a:off x="10633" y="0"/>
            <a:ext cx="2977116" cy="514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FF81D5-4750-0DA0-778E-EA01DC5E6A1D}"/>
              </a:ext>
            </a:extLst>
          </p:cNvPr>
          <p:cNvSpPr txBox="1"/>
          <p:nvPr/>
        </p:nvSpPr>
        <p:spPr>
          <a:xfrm>
            <a:off x="3390030" y="138825"/>
            <a:ext cx="3722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One more </a:t>
            </a:r>
            <a:r>
              <a:rPr lang="fr-FR" sz="4000" dirty="0" err="1"/>
              <a:t>thing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09865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47E449-B790-D99C-AAFA-BD6A0B5E33A7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ADEB9-40E7-4893-E022-0C33BEFCE3BE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pic>
        <p:nvPicPr>
          <p:cNvPr id="13" name="Picture 12" descr="A circular flag with a lion and crown in the center&#10;&#10;Description automatically generated">
            <a:extLst>
              <a:ext uri="{FF2B5EF4-FFF2-40B4-BE49-F238E27FC236}">
                <a16:creationId xmlns:a16="http://schemas.microsoft.com/office/drawing/2014/main" id="{D705E58C-564D-313C-C909-3C63ACC7C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29" y="210462"/>
            <a:ext cx="820964" cy="820964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7EBD7E9-F852-3278-740A-AB225B253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	By </a:t>
            </a:r>
            <a:r>
              <a:rPr lang="fr-FR" dirty="0" err="1"/>
              <a:t>way</a:t>
            </a:r>
            <a:r>
              <a:rPr lang="fr-FR" dirty="0"/>
              <a:t> of conclusion: The </a:t>
            </a:r>
            <a:r>
              <a:rPr lang="fr-FR" dirty="0" err="1"/>
              <a:t>broken</a:t>
            </a:r>
            <a:r>
              <a:rPr lang="fr-FR" dirty="0"/>
              <a:t> finger </a:t>
            </a:r>
            <a:r>
              <a:rPr lang="fr-FR" dirty="0" err="1"/>
              <a:t>paradox</a:t>
            </a:r>
            <a:endParaRPr lang="fr-FR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3A48EE0-E6F3-5D1F-E33E-6B66D1809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141940"/>
          </a:xfrm>
        </p:spPr>
        <p:txBody>
          <a:bodyPr>
            <a:normAutofit fontScale="70000" lnSpcReduction="20000"/>
          </a:bodyPr>
          <a:lstStyle/>
          <a:p>
            <a:pPr marL="114300" indent="0" algn="l">
              <a:buNone/>
            </a:pPr>
            <a:r>
              <a:rPr lang="en-GB" b="0" i="0" dirty="0">
                <a:solidFill>
                  <a:srgbClr val="6B6B6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 distraught man walks into his </a:t>
            </a:r>
            <a:r>
              <a:rPr lang="en-GB" b="0" i="0" dirty="0" err="1">
                <a:solidFill>
                  <a:srgbClr val="6B6B6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doctor”s</a:t>
            </a:r>
            <a:r>
              <a:rPr lang="en-GB" b="0" i="0" dirty="0">
                <a:solidFill>
                  <a:srgbClr val="6B6B6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office. “What is wrong with you today?” She asks.</a:t>
            </a:r>
          </a:p>
          <a:p>
            <a:pPr marL="114300" indent="0" algn="l">
              <a:buNone/>
            </a:pPr>
            <a:endParaRPr lang="en-GB" b="0" i="0" dirty="0">
              <a:solidFill>
                <a:srgbClr val="6B6B6B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114300" indent="0" algn="l">
              <a:buNone/>
            </a:pPr>
            <a:r>
              <a:rPr lang="en-GB" b="0" i="0" dirty="0">
                <a:solidFill>
                  <a:srgbClr val="6B6B6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“Oh, I am miserable” said the patient as he sat in the doctor’s exam room.</a:t>
            </a:r>
          </a:p>
          <a:p>
            <a:pPr marL="114300" indent="0" algn="l">
              <a:buNone/>
            </a:pPr>
            <a:endParaRPr lang="en-GB" b="0" i="0" dirty="0">
              <a:solidFill>
                <a:srgbClr val="6B6B6B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114300" indent="0" algn="l">
              <a:buNone/>
            </a:pPr>
            <a:r>
              <a:rPr lang="en-GB" b="0" i="0" dirty="0">
                <a:solidFill>
                  <a:srgbClr val="6B6B6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“Tell me what hurts” the doctor responded.</a:t>
            </a:r>
          </a:p>
          <a:p>
            <a:pPr marL="114300" indent="0" algn="l">
              <a:buNone/>
            </a:pPr>
            <a:endParaRPr lang="en-GB" b="0" i="0" dirty="0">
              <a:solidFill>
                <a:srgbClr val="6B6B6B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114300" indent="0" algn="l">
              <a:buNone/>
            </a:pPr>
            <a:r>
              <a:rPr lang="en-GB" b="0" i="0" dirty="0">
                <a:solidFill>
                  <a:srgbClr val="6B6B6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The patient gingerly touched his right kneecap. “Ouch!” He then reached up and touched his left elbow with a grimace of pain. Then the tip of his nose, right hip, and finally his left </a:t>
            </a:r>
            <a:r>
              <a:rPr lang="en-GB" b="0" i="0" dirty="0" err="1">
                <a:solidFill>
                  <a:srgbClr val="6B6B6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pinky</a:t>
            </a:r>
            <a:r>
              <a:rPr lang="en-GB" b="0" i="0" dirty="0">
                <a:solidFill>
                  <a:srgbClr val="6B6B6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toe, all the while showing great discomfort.</a:t>
            </a:r>
          </a:p>
          <a:p>
            <a:pPr marL="114300" indent="0" algn="l">
              <a:buNone/>
            </a:pPr>
            <a:endParaRPr lang="en-GB" b="0" i="0" dirty="0">
              <a:solidFill>
                <a:srgbClr val="6B6B6B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114300" indent="0" algn="l">
              <a:buNone/>
            </a:pPr>
            <a:r>
              <a:rPr lang="en-GB" b="0" i="0" dirty="0">
                <a:solidFill>
                  <a:srgbClr val="6B6B6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With a curt nod the doctor stood up and proclaimed, “I see what the problem is!”</a:t>
            </a:r>
          </a:p>
          <a:p>
            <a:pPr marL="114300" indent="0" algn="l">
              <a:buNone/>
            </a:pPr>
            <a:endParaRPr lang="en-GB" b="0" i="0" dirty="0">
              <a:solidFill>
                <a:srgbClr val="6B6B6B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114300" indent="0" algn="l">
              <a:buNone/>
            </a:pPr>
            <a:r>
              <a:rPr lang="en-GB" b="0" i="0" dirty="0">
                <a:solidFill>
                  <a:srgbClr val="6B6B6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The patient looked hopeful. </a:t>
            </a:r>
          </a:p>
          <a:p>
            <a:pPr marL="114300" indent="0" algn="l">
              <a:buNone/>
            </a:pPr>
            <a:endParaRPr lang="en-GB" b="0" i="0" dirty="0">
              <a:solidFill>
                <a:srgbClr val="6B6B6B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114300" indent="0" algn="l">
              <a:buNone/>
            </a:pPr>
            <a:r>
              <a:rPr lang="en-GB" b="0" i="0" dirty="0">
                <a:solidFill>
                  <a:srgbClr val="6B6B6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“We will get you some painkillers right after we put a splint on that broken finger!”</a:t>
            </a:r>
          </a:p>
          <a:p>
            <a:pPr algn="l"/>
            <a:endParaRPr lang="en-GB" b="0" i="0" dirty="0">
              <a:solidFill>
                <a:srgbClr val="6B6B6B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114300" indent="0">
              <a:buNone/>
            </a:pPr>
            <a:endParaRPr lang="fr-F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A35FFD-FC42-9E90-D3DE-6583DEF11CF5}"/>
              </a:ext>
            </a:extLst>
          </p:cNvPr>
          <p:cNvSpPr txBox="1"/>
          <p:nvPr/>
        </p:nvSpPr>
        <p:spPr>
          <a:xfrm>
            <a:off x="693963" y="4294415"/>
            <a:ext cx="73709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0" dirty="0">
                <a:solidFill>
                  <a:srgbClr val="6B6B6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In other words: How much time and frustration do we endure because we focus </a:t>
            </a:r>
          </a:p>
          <a:p>
            <a:r>
              <a:rPr lang="en-GB" sz="1400" b="1" i="0" dirty="0">
                <a:solidFill>
                  <a:srgbClr val="6B6B6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on the wrong aspect of a problem or issue?</a:t>
            </a:r>
          </a:p>
          <a:p>
            <a:endParaRPr lang="fr-FR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67DF0D7-87EA-475A-DCB9-5D8CD7A7FF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580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>
            <a:spLocks noGrp="1"/>
          </p:cNvSpPr>
          <p:nvPr>
            <p:ph type="title"/>
          </p:nvPr>
        </p:nvSpPr>
        <p:spPr>
          <a:xfrm>
            <a:off x="311700" y="6051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sz="3000" b="1" kern="1200" dirty="0">
                <a:solidFill>
                  <a:srgbClr val="A5644E">
                    <a:lumMod val="75000"/>
                  </a:srgbClr>
                </a:solidFill>
                <a:latin typeface="Calibri Light" panose="020F0302020204030204"/>
                <a:ea typeface="+mj-ea"/>
                <a:cs typeface="+mj-cs"/>
              </a:rPr>
              <a:t>References (abridged)</a:t>
            </a:r>
            <a:endParaRPr dirty="0"/>
          </a:p>
        </p:txBody>
      </p:sp>
      <p:sp>
        <p:nvSpPr>
          <p:cNvPr id="194" name="Google Shape;194;p36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43690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lvl="0" indent="-457200">
              <a:lnSpc>
                <a:spcPct val="120000"/>
              </a:lnSpc>
              <a:buClr>
                <a:schemeClr val="dk1"/>
              </a:buClr>
              <a:buSzPct val="91666"/>
              <a:buNone/>
            </a:pPr>
            <a:r>
              <a:rPr lang="en" sz="1900" dirty="0">
                <a:latin typeface="Times New Roman" panose="02020603050405020304" pitchFamily="18" charset="0"/>
                <a:sym typeface="Times New Roman"/>
              </a:rPr>
              <a:t>Achard, M. (2008). Teaching construal: Cognitive Pedagogical grammar. Handbook of Cognitive Linguistics and Second Language Acquisition, 442–465. https://doi.org/10.4324/9780203938560-26  </a:t>
            </a:r>
          </a:p>
          <a:p>
            <a:pPr lvl="0" indent="-457200">
              <a:lnSpc>
                <a:spcPct val="120000"/>
              </a:lnSpc>
              <a:buClr>
                <a:schemeClr val="dk1"/>
              </a:buClr>
              <a:buSzPct val="91666"/>
              <a:buNone/>
            </a:pPr>
            <a:r>
              <a:rPr lang="en-GB" sz="1900" dirty="0" err="1">
                <a:latin typeface="Times New Roman" panose="02020603050405020304" pitchFamily="18" charset="0"/>
              </a:rPr>
              <a:t>Bolinger</a:t>
            </a:r>
            <a:r>
              <a:rPr lang="en-GB" sz="1900" dirty="0">
                <a:latin typeface="Times New Roman" panose="02020603050405020304" pitchFamily="18" charset="0"/>
              </a:rPr>
              <a:t>, D. 196⒏ Entailment and the Meaning of Structures. Glossa 2⑵. 119–2⒎</a:t>
            </a:r>
            <a:r>
              <a:rPr lang="en" sz="1900" dirty="0">
                <a:latin typeface="Times New Roman" panose="02020603050405020304" pitchFamily="18" charset="0"/>
                <a:sym typeface="Times New Roman"/>
              </a:rPr>
              <a:t> 	 </a:t>
            </a:r>
            <a:endParaRPr sz="1900" dirty="0">
              <a:latin typeface="Times New Roman" panose="02020603050405020304" pitchFamily="18" charset="0"/>
              <a:sym typeface="Times New Roman"/>
            </a:endParaRPr>
          </a:p>
          <a:p>
            <a:pPr indent="-457200">
              <a:lnSpc>
                <a:spcPct val="120000"/>
              </a:lnSpc>
              <a:buClr>
                <a:schemeClr val="dk1"/>
              </a:buClr>
              <a:buSzPct val="91666"/>
              <a:buNone/>
            </a:pPr>
            <a:r>
              <a:rPr lang="en-US" sz="1900" dirty="0">
                <a:latin typeface="Times New Roman" panose="02020603050405020304" pitchFamily="18" charset="0"/>
              </a:rPr>
              <a:t>Burton, G. F. (2019). The canon of pedagogical grammar for ELT: A mixed methods study of its evolution, development, and comparison with evidence on learner output [Unpublished doctoral dissertation]. University of Limerick.</a:t>
            </a:r>
            <a:endParaRPr lang="en" sz="1900" dirty="0">
              <a:latin typeface="Times New Roman" panose="02020603050405020304" pitchFamily="18" charset="0"/>
              <a:sym typeface="Times New Roman"/>
            </a:endParaRPr>
          </a:p>
          <a:p>
            <a:pPr lvl="0" indent="-457200">
              <a:lnSpc>
                <a:spcPct val="120000"/>
              </a:lnSpc>
              <a:buClr>
                <a:schemeClr val="dk1"/>
              </a:buClr>
              <a:buSzPct val="91666"/>
              <a:buNone/>
            </a:pPr>
            <a:r>
              <a:rPr lang="en" sz="1900" dirty="0" err="1">
                <a:latin typeface="Times New Roman" panose="02020603050405020304" pitchFamily="18" charset="0"/>
                <a:sym typeface="Times New Roman"/>
              </a:rPr>
              <a:t>Drożdż</a:t>
            </a:r>
            <a:r>
              <a:rPr lang="en" sz="1900" dirty="0">
                <a:latin typeface="Times New Roman" panose="02020603050405020304" pitchFamily="18" charset="0"/>
                <a:sym typeface="Times New Roman"/>
              </a:rPr>
              <a:t>, G. (2017). The puzzle of (un)countability in English : a study in cognitive grammar. Wydawnictwo Uniwersytetu </a:t>
            </a:r>
            <a:r>
              <a:rPr lang="en" sz="1900" dirty="0" err="1">
                <a:latin typeface="Times New Roman" panose="02020603050405020304" pitchFamily="18" charset="0"/>
                <a:sym typeface="Times New Roman"/>
              </a:rPr>
              <a:t>Śląskiego</a:t>
            </a:r>
            <a:r>
              <a:rPr lang="en" sz="1900" dirty="0">
                <a:latin typeface="Times New Roman" panose="02020603050405020304" pitchFamily="18" charset="0"/>
                <a:sym typeface="Times New Roman"/>
              </a:rPr>
              <a:t>.</a:t>
            </a:r>
          </a:p>
          <a:p>
            <a:pPr indent="-457200">
              <a:lnSpc>
                <a:spcPct val="120000"/>
              </a:lnSpc>
              <a:buClr>
                <a:schemeClr val="dk1"/>
              </a:buClr>
              <a:buSzPct val="91666"/>
              <a:buNone/>
            </a:pPr>
            <a:r>
              <a:rPr lang="en-US" sz="1900" dirty="0" err="1">
                <a:latin typeface="Times New Roman" panose="02020603050405020304" pitchFamily="18" charset="0"/>
              </a:rPr>
              <a:t>Kishimoto</a:t>
            </a:r>
            <a:r>
              <a:rPr lang="en-US" sz="1900" dirty="0">
                <a:latin typeface="Times New Roman" panose="02020603050405020304" pitchFamily="18" charset="0"/>
              </a:rPr>
              <a:t>, E. (2007). A suggestion for teaching countability and articles of English nouns at Junior high school in Japan: How to teach from the viewpoint of cognitive grammar. Proceedings of the seventh annual meeting of the Japanese Cognitive Linguistics Association, 7, 536-551.</a:t>
            </a:r>
          </a:p>
          <a:p>
            <a:pPr lvl="0" indent="-457200">
              <a:lnSpc>
                <a:spcPct val="100000"/>
              </a:lnSpc>
              <a:buClr>
                <a:schemeClr val="dk1"/>
              </a:buClr>
              <a:buSzPct val="91666"/>
              <a:buNone/>
            </a:pPr>
            <a:r>
              <a:rPr lang="en-US" sz="2000" dirty="0">
                <a:latin typeface="Times New Roman" panose="02020603050405020304" pitchFamily="18" charset="0"/>
                <a:sym typeface="Times New Roman"/>
              </a:rPr>
              <a:t>Lakoff, G. and Johnson, M. (1980). Metaphors we live by. University of Chicago Press. </a:t>
            </a:r>
          </a:p>
          <a:p>
            <a:pPr lvl="0" indent="-457200">
              <a:lnSpc>
                <a:spcPct val="100000"/>
              </a:lnSpc>
              <a:buClr>
                <a:schemeClr val="dk1"/>
              </a:buClr>
              <a:buSzPct val="91666"/>
              <a:buNone/>
            </a:pPr>
            <a:r>
              <a:rPr lang="en-US" sz="2000" dirty="0">
                <a:latin typeface="Times New Roman" panose="02020603050405020304" pitchFamily="18" charset="0"/>
                <a:sym typeface="Times New Roman"/>
              </a:rPr>
              <a:t>Lakoff, G., &amp; Johnson, M. (1999). Philosophy in the flesh: The embodied mind and its challenge to western thought. Basic books.</a:t>
            </a:r>
          </a:p>
          <a:p>
            <a:pPr lvl="0" indent="-457200">
              <a:lnSpc>
                <a:spcPct val="100000"/>
              </a:lnSpc>
              <a:buClr>
                <a:schemeClr val="dk1"/>
              </a:buClr>
              <a:buSzPct val="91666"/>
              <a:buNone/>
            </a:pPr>
            <a:r>
              <a:rPr lang="en-US" sz="2000" dirty="0" err="1">
                <a:latin typeface="Times New Roman" panose="02020603050405020304" pitchFamily="18" charset="0"/>
                <a:sym typeface="Times New Roman"/>
              </a:rPr>
              <a:t>Langacker</a:t>
            </a:r>
            <a:r>
              <a:rPr lang="en-US" sz="2000" dirty="0">
                <a:latin typeface="Times New Roman" panose="02020603050405020304" pitchFamily="18" charset="0"/>
                <a:sym typeface="Times New Roman"/>
              </a:rPr>
              <a:t>, R. W. (2008). Cognitive Grammar: A Basic Introduction. Oxford University Press.</a:t>
            </a:r>
          </a:p>
          <a:p>
            <a:pPr lvl="0" indent="-457200">
              <a:lnSpc>
                <a:spcPct val="100000"/>
              </a:lnSpc>
              <a:buClr>
                <a:schemeClr val="dk1"/>
              </a:buClr>
              <a:buSzPct val="91666"/>
              <a:buNone/>
            </a:pPr>
            <a:r>
              <a:rPr lang="en-US" sz="2000" dirty="0">
                <a:latin typeface="Times New Roman" panose="02020603050405020304" pitchFamily="18" charset="0"/>
                <a:sym typeface="Times New Roman"/>
              </a:rPr>
              <a:t>Murphy, R. (2016). Essential grammar in use (4th edition). Cambridge University Press.</a:t>
            </a:r>
          </a:p>
          <a:p>
            <a:pPr lvl="0" indent="-457200">
              <a:lnSpc>
                <a:spcPct val="100000"/>
              </a:lnSpc>
              <a:buClr>
                <a:schemeClr val="dk1"/>
              </a:buClr>
              <a:buSzPct val="91666"/>
              <a:buNone/>
            </a:pPr>
            <a:r>
              <a:rPr lang="en-GB" sz="2000" b="0" i="0" dirty="0" err="1">
                <a:effectLst/>
                <a:highlight>
                  <a:srgbClr val="FFFFFF"/>
                </a:highlight>
                <a:latin typeface="UniKoOpenSans"/>
              </a:rPr>
              <a:t>Niemeier</a:t>
            </a:r>
            <a:r>
              <a:rPr lang="en-GB" sz="2000" b="0" i="0" dirty="0">
                <a:effectLst/>
                <a:highlight>
                  <a:srgbClr val="FFFFFF"/>
                </a:highlight>
                <a:latin typeface="UniKoOpenSans"/>
              </a:rPr>
              <a:t>, S. (2008).The notion of boundedness/unboundedness in the foreign language classroom. In Frank Boers &amp; Seth </a:t>
            </a:r>
            <a:r>
              <a:rPr lang="en-GB" sz="2000" b="0" i="0" dirty="0" err="1">
                <a:effectLst/>
                <a:highlight>
                  <a:srgbClr val="FFFFFF"/>
                </a:highlight>
                <a:latin typeface="UniKoOpenSans"/>
              </a:rPr>
              <a:t>Lindstromberg</a:t>
            </a:r>
            <a:r>
              <a:rPr lang="en-GB" sz="2000" b="0" i="0" dirty="0">
                <a:effectLst/>
                <a:highlight>
                  <a:srgbClr val="FFFFFF"/>
                </a:highlight>
                <a:latin typeface="UniKoOpenSans"/>
              </a:rPr>
              <a:t> (eds.), </a:t>
            </a:r>
            <a:r>
              <a:rPr lang="en-GB" sz="2000" b="0" i="1" dirty="0">
                <a:effectLst/>
                <a:highlight>
                  <a:srgbClr val="FFFFFF"/>
                </a:highlight>
                <a:latin typeface="UniKoOpenSans"/>
              </a:rPr>
              <a:t>Not so arbitrary: Cognitive linguistic approaches to teaching vocabulary and phraseology</a:t>
            </a:r>
            <a:r>
              <a:rPr lang="en-GB" sz="2000" b="0" i="0" dirty="0">
                <a:effectLst/>
                <a:highlight>
                  <a:srgbClr val="FFFFFF"/>
                </a:highlight>
                <a:latin typeface="UniKoOpenSans"/>
              </a:rPr>
              <a:t>. Berlin: Mouton de Gruyter, 397-416.</a:t>
            </a:r>
            <a:endParaRPr lang="en-US" sz="2000" dirty="0">
              <a:latin typeface="Times New Roman" panose="02020603050405020304" pitchFamily="18" charset="0"/>
              <a:sym typeface="Times New Roman"/>
            </a:endParaRPr>
          </a:p>
          <a:p>
            <a:pPr indent="-457200">
              <a:lnSpc>
                <a:spcPct val="120000"/>
              </a:lnSpc>
              <a:buClr>
                <a:schemeClr val="dk1"/>
              </a:buClr>
              <a:buSzPct val="91666"/>
              <a:buNone/>
            </a:pPr>
            <a:endParaRPr lang="en-BE" sz="1900" dirty="0">
              <a:latin typeface="Times New Roman" panose="02020603050405020304" pitchFamily="18" charset="0"/>
            </a:endParaRPr>
          </a:p>
          <a:p>
            <a:pPr lvl="0" indent="-457200">
              <a:lnSpc>
                <a:spcPct val="120000"/>
              </a:lnSpc>
              <a:buClr>
                <a:schemeClr val="dk1"/>
              </a:buClr>
              <a:buSzPct val="91666"/>
              <a:buNone/>
            </a:pPr>
            <a:endParaRPr sz="1900" dirty="0">
              <a:latin typeface="Times New Roman" panose="02020603050405020304" pitchFamily="18" charset="0"/>
              <a:sym typeface="Times New Roman"/>
            </a:endParaRPr>
          </a:p>
          <a:p>
            <a:pPr indent="-457200">
              <a:lnSpc>
                <a:spcPct val="120000"/>
              </a:lnSpc>
              <a:buClr>
                <a:schemeClr val="dk1"/>
              </a:buClr>
              <a:buSzPct val="91666"/>
              <a:buNone/>
            </a:pPr>
            <a:endParaRPr lang="en-US" sz="4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3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4574A-B0F6-D26C-B718-2765EBFBB9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935B6B-2420-49E2-A80C-7742E1D94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3660896"/>
            <a:ext cx="7879842" cy="1250788"/>
          </a:xfrm>
        </p:spPr>
        <p:txBody>
          <a:bodyPr vert="horz" lIns="68580" tIns="34290" rIns="68580" bIns="34290" rtlCol="0">
            <a:normAutofit/>
          </a:bodyPr>
          <a:lstStyle>
            <a:defPPr>
              <a:defRPr lang="en-B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1100" b="1" dirty="0">
              <a:ea typeface="Calibri"/>
              <a:cs typeface="Calibri"/>
            </a:endParaRPr>
          </a:p>
          <a:p>
            <a:endParaRPr lang="fr-BE" sz="1100" b="1" dirty="0">
              <a:ea typeface="Calibri"/>
              <a:cs typeface="Calibri"/>
            </a:endParaRPr>
          </a:p>
          <a:p>
            <a:endParaRPr lang="en-US" sz="1600" b="1" dirty="0">
              <a:ea typeface="Calibri"/>
              <a:cs typeface="Calibri"/>
            </a:endParaRPr>
          </a:p>
        </p:txBody>
      </p:sp>
      <p:pic>
        <p:nvPicPr>
          <p:cNvPr id="1034" name="Picture 10" descr="École Royale des Sous-Officiers – Campus Saffraanberg">
            <a:extLst>
              <a:ext uri="{FF2B5EF4-FFF2-40B4-BE49-F238E27FC236}">
                <a16:creationId xmlns:a16="http://schemas.microsoft.com/office/drawing/2014/main" id="{C650D060-1C14-47F6-BEBA-5AAFADB8D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199" y="53857"/>
            <a:ext cx="1609249" cy="10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47E449-B790-D99C-AAFA-BD6A0B5E33A7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ADEB9-40E7-4893-E022-0C33BEFCE3BE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C55EDF-3959-843F-7669-4DF607D09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CDD10B-BDB9-60EB-5C77-402E928D9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2B9A79-4280-E35B-2F63-858B48025947}"/>
              </a:ext>
            </a:extLst>
          </p:cNvPr>
          <p:cNvSpPr txBox="1"/>
          <p:nvPr/>
        </p:nvSpPr>
        <p:spPr>
          <a:xfrm>
            <a:off x="105565" y="1223325"/>
            <a:ext cx="5795505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presentation is grounded in Applied Cognitive Linguistics (ACL).</a:t>
            </a:r>
          </a:p>
          <a:p>
            <a:pPr algn="just"/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sentient beings, our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knowledge of the world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largely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mediated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by the possibilities and limitations of:</a:t>
            </a:r>
            <a:endParaRPr lang="en-BE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arenBoth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neurobiological system.</a:t>
            </a:r>
            <a:endParaRPr lang="en-BE" sz="1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arenBoth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corporeal self. </a:t>
            </a:r>
            <a:endParaRPr lang="en-BE" sz="1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arenBoth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experience of the world through our body.</a:t>
            </a:r>
            <a:endParaRPr lang="en-BE" sz="1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arenBoth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encoding of our bodily experience in our brains.</a:t>
            </a:r>
          </a:p>
          <a:p>
            <a:pPr lvl="0">
              <a:lnSpc>
                <a:spcPct val="150000"/>
              </a:lnSpc>
            </a:pPr>
            <a:endParaRPr lang="en-BE" sz="1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69679B-E0C5-9423-BFA2-502989602375}"/>
              </a:ext>
            </a:extLst>
          </p:cNvPr>
          <p:cNvSpPr txBox="1"/>
          <p:nvPr/>
        </p:nvSpPr>
        <p:spPr>
          <a:xfrm>
            <a:off x="105565" y="265301"/>
            <a:ext cx="692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 crash course in </a:t>
            </a:r>
            <a:r>
              <a:rPr lang="fr-FR" sz="2400" dirty="0" err="1"/>
              <a:t>Applied</a:t>
            </a:r>
            <a:r>
              <a:rPr lang="fr-FR" sz="2400" dirty="0"/>
              <a:t> Cognitive </a:t>
            </a:r>
            <a:r>
              <a:rPr lang="fr-FR" sz="2400" dirty="0" err="1"/>
              <a:t>Linguistics</a:t>
            </a:r>
            <a:endParaRPr lang="fr-FR" sz="2400" dirty="0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DB145662-D9D4-7F10-F323-E6B99D918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046" y="202121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79" name="Picture 3" descr="On embodied cognition | Ayush Agarwal">
            <a:extLst>
              <a:ext uri="{FF2B5EF4-FFF2-40B4-BE49-F238E27FC236}">
                <a16:creationId xmlns:a16="http://schemas.microsoft.com/office/drawing/2014/main" id="{F20E27EF-1278-0745-FF2A-46381DEEA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75" y="1047791"/>
            <a:ext cx="2751365" cy="205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0317426-3779-F1EF-5A05-69D1BB305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305557"/>
              </p:ext>
            </p:extLst>
          </p:nvPr>
        </p:nvGraphicFramePr>
        <p:xfrm>
          <a:off x="6013075" y="3272749"/>
          <a:ext cx="2751365" cy="1768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365">
                  <a:extLst>
                    <a:ext uri="{9D8B030D-6E8A-4147-A177-3AD203B41FA5}">
                      <a16:colId xmlns:a16="http://schemas.microsoft.com/office/drawing/2014/main" val="3466109278"/>
                    </a:ext>
                  </a:extLst>
                </a:gridCol>
              </a:tblGrid>
              <a:tr h="1768358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This is called </a:t>
                      </a:r>
                      <a:r>
                        <a:rPr lang="en-US" sz="16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embodiment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 </a:t>
                      </a:r>
                      <a:r>
                        <a:rPr lang="en-US" sz="16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embodied cognition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Barsalou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2008).</a:t>
                      </a:r>
                      <a:r>
                        <a:rPr lang="en-B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dirty="0"/>
                    </a:p>
                    <a:p>
                      <a:r>
                        <a:rPr lang="fr-FR" dirty="0" err="1"/>
                        <a:t>Embodied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learning</a:t>
                      </a:r>
                      <a:r>
                        <a:rPr lang="fr-FR" dirty="0"/>
                        <a:t> (cf. C. Hopkins’ </a:t>
                      </a:r>
                      <a:r>
                        <a:rPr lang="fr-FR" dirty="0" err="1"/>
                        <a:t>presentation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12043"/>
                  </a:ext>
                </a:extLst>
              </a:tr>
            </a:tbl>
          </a:graphicData>
        </a:graphic>
      </p:graphicFrame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EC121AE-54F9-22C7-3251-295027FB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FE162F-BCD7-42F3-90B9-8EA4AF4BA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64776"/>
            <a:ext cx="8520600" cy="4417359"/>
          </a:xfrm>
        </p:spPr>
        <p:txBody>
          <a:bodyPr>
            <a:normAutofit fontScale="92500" lnSpcReduction="10000"/>
          </a:bodyPr>
          <a:lstStyle/>
          <a:p>
            <a:pPr lvl="0" indent="-457200">
              <a:lnSpc>
                <a:spcPct val="100000"/>
              </a:lnSpc>
              <a:buClr>
                <a:schemeClr val="dk1"/>
              </a:buClr>
              <a:buSzPct val="91666"/>
              <a:buNone/>
            </a:pPr>
            <a:r>
              <a:rPr lang="en-US" dirty="0">
                <a:latin typeface="Times New Roman" panose="02020603050405020304" pitchFamily="18" charset="0"/>
                <a:sym typeface="Times New Roman"/>
              </a:rPr>
              <a:t>O’Keeffe, A., &amp; Mark, G. (2017). The English grammar profile of learner competence. International Journal of Corpus Linguistics, 22 (4), 457-489.</a:t>
            </a:r>
          </a:p>
          <a:p>
            <a:pPr indent="-457200">
              <a:lnSpc>
                <a:spcPct val="100000"/>
              </a:lnSpc>
              <a:buClr>
                <a:schemeClr val="dk1"/>
              </a:buClr>
              <a:buSzPct val="91666"/>
              <a:buNone/>
            </a:pPr>
            <a:r>
              <a:rPr lang="en-US" dirty="0">
                <a:latin typeface="Times New Roman" panose="02020603050405020304" pitchFamily="18" charset="0"/>
              </a:rPr>
              <a:t>Romero Muñoz, E. (2012). Never judge a (text)book by its cover: How localized is Murphy et al.’s Essential Grammar in Use – French Edition? FOLIO, 15(1), 5–10.</a:t>
            </a:r>
            <a:endParaRPr lang="en-US" dirty="0">
              <a:latin typeface="Times New Roman" panose="02020603050405020304" pitchFamily="18" charset="0"/>
              <a:sym typeface="Times New Roman"/>
            </a:endParaRPr>
          </a:p>
          <a:p>
            <a:pPr lvl="0" indent="-457200">
              <a:lnSpc>
                <a:spcPct val="100000"/>
              </a:lnSpc>
              <a:buClr>
                <a:schemeClr val="dk1"/>
              </a:buClr>
              <a:buSzPct val="91666"/>
              <a:buNone/>
            </a:pPr>
            <a:r>
              <a:rPr lang="en-US" dirty="0">
                <a:latin typeface="Times New Roman" panose="02020603050405020304" pitchFamily="18" charset="0"/>
                <a:sym typeface="Times New Roman"/>
              </a:rPr>
              <a:t>Romero Muñoz, E. (2022). Teaching Form in the Action-Oriented Classroom: Can-Do!. In: McCallum, L. (eds) English Language Teaching. English Language Teaching: Theory, Research and Pedagogy (pp 257–273). Springer.</a:t>
            </a:r>
            <a:r>
              <a:rPr lang="en-US" dirty="0">
                <a:latin typeface="Times New Roman" panose="02020603050405020304" pitchFamily="18" charset="0"/>
                <a:sym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https://doi.org/10.1007/978-981-19-2152-0_15</a:t>
            </a:r>
            <a:endParaRPr lang="en-US" dirty="0">
              <a:latin typeface="Times New Roman" panose="02020603050405020304" pitchFamily="18" charset="0"/>
              <a:sym typeface="Times New Roman"/>
            </a:endParaRPr>
          </a:p>
          <a:p>
            <a:pPr indent="-457200">
              <a:lnSpc>
                <a:spcPct val="100000"/>
              </a:lnSpc>
              <a:buClr>
                <a:schemeClr val="dk1"/>
              </a:buClr>
              <a:buSzPct val="91666"/>
              <a:buNone/>
            </a:pPr>
            <a:r>
              <a:rPr lang="en-US" dirty="0">
                <a:latin typeface="Times New Roman" panose="02020603050405020304" pitchFamily="18" charset="0"/>
              </a:rPr>
              <a:t>Stam, G., &amp; Tellier, M. (2021). Gesture Helps Second and Foreign Language Learning and</a:t>
            </a:r>
            <a:endParaRPr lang="en-BE" dirty="0">
              <a:latin typeface="Times New Roman" panose="02020603050405020304" pitchFamily="18" charset="0"/>
            </a:endParaRPr>
          </a:p>
          <a:p>
            <a:pPr indent="-457200">
              <a:lnSpc>
                <a:spcPct val="100000"/>
              </a:lnSpc>
              <a:buClr>
                <a:schemeClr val="dk1"/>
              </a:buClr>
              <a:buSzPct val="91666"/>
              <a:buNone/>
            </a:pPr>
            <a:r>
              <a:rPr lang="en-US" dirty="0">
                <a:latin typeface="Times New Roman" panose="02020603050405020304" pitchFamily="18" charset="0"/>
              </a:rPr>
              <a:t>Teaching. In: Morgenstern A. &amp; Goldin-Meadow S. (Eds). Gesture in Language: Development Across the Lifespan (pp.336-363). Mouton de Gruyter.</a:t>
            </a:r>
          </a:p>
          <a:p>
            <a:pPr indent="-457200">
              <a:lnSpc>
                <a:spcPct val="100000"/>
              </a:lnSpc>
              <a:buClr>
                <a:schemeClr val="dk1"/>
              </a:buClr>
              <a:buSzPct val="91666"/>
              <a:buNone/>
            </a:pPr>
            <a:r>
              <a:rPr lang="en-US" dirty="0" err="1">
                <a:latin typeface="Times New Roman" panose="02020603050405020304" pitchFamily="18" charset="0"/>
              </a:rPr>
              <a:t>Thornbury</a:t>
            </a:r>
            <a:r>
              <a:rPr lang="en-US" dirty="0">
                <a:latin typeface="Times New Roman" panose="02020603050405020304" pitchFamily="18" charset="0"/>
              </a:rPr>
              <a:t>, S. (2010, September 18). G is for Grammar McNuggets. An A-Z of ELT.</a:t>
            </a:r>
            <a:r>
              <a:rPr lang="en-BE" dirty="0"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https://scottthornbury.wordpress.com/2010/09/18/g-is-for-grammar-mcnuggets/</a:t>
            </a:r>
            <a:endParaRPr lang="en-US" dirty="0">
              <a:latin typeface="Times New Roman" panose="02020603050405020304" pitchFamily="18" charset="0"/>
            </a:endParaRPr>
          </a:p>
          <a:p>
            <a:pPr indent="-457200">
              <a:lnSpc>
                <a:spcPct val="100000"/>
              </a:lnSpc>
              <a:buClr>
                <a:schemeClr val="dk1"/>
              </a:buClr>
              <a:buSzPct val="91666"/>
              <a:buNone/>
            </a:pPr>
            <a:r>
              <a:rPr lang="en-US" dirty="0" err="1">
                <a:latin typeface="Times New Roman" panose="02020603050405020304" pitchFamily="18" charset="0"/>
              </a:rPr>
              <a:t>Verspoor</a:t>
            </a:r>
            <a:r>
              <a:rPr lang="en-US" dirty="0">
                <a:latin typeface="Times New Roman" panose="02020603050405020304" pitchFamily="18" charset="0"/>
              </a:rPr>
              <a:t>, M. H. (2014). Cognitive linguistics and its applications to second language teaching. In J. </a:t>
            </a:r>
            <a:r>
              <a:rPr lang="en-US" dirty="0" err="1">
                <a:latin typeface="Times New Roman" panose="02020603050405020304" pitchFamily="18" charset="0"/>
              </a:rPr>
              <a:t>Cenoz</a:t>
            </a:r>
            <a:r>
              <a:rPr lang="en-US" dirty="0">
                <a:latin typeface="Times New Roman" panose="02020603050405020304" pitchFamily="18" charset="0"/>
              </a:rPr>
              <a:t>, D </a:t>
            </a:r>
            <a:r>
              <a:rPr lang="en-US" dirty="0" err="1">
                <a:latin typeface="Times New Roman" panose="02020603050405020304" pitchFamily="18" charset="0"/>
              </a:rPr>
              <a:t>Gorter</a:t>
            </a:r>
            <a:r>
              <a:rPr lang="en-US" dirty="0">
                <a:latin typeface="Times New Roman" panose="02020603050405020304" pitchFamily="18" charset="0"/>
              </a:rPr>
              <a:t>, &amp; S May (Eds.), Language awareness and multilingualism. Encyclopedia of language and education. Springer. https://</a:t>
            </a:r>
            <a:r>
              <a:rPr lang="en-US" dirty="0" err="1">
                <a:latin typeface="Times New Roman" panose="02020603050405020304" pitchFamily="18" charset="0"/>
              </a:rPr>
              <a:t>doi.org</a:t>
            </a:r>
            <a:r>
              <a:rPr lang="en-US" dirty="0">
                <a:latin typeface="Times New Roman" panose="02020603050405020304" pitchFamily="18" charset="0"/>
              </a:rPr>
              <a:t>/10.1007/978-3-319-02325-0_4-1</a:t>
            </a:r>
            <a:r>
              <a:rPr lang="en-BE" dirty="0">
                <a:latin typeface="Times New Roman" panose="02020603050405020304" pitchFamily="18" charset="0"/>
              </a:rPr>
              <a:t> </a:t>
            </a:r>
          </a:p>
          <a:p>
            <a:pPr lvl="0" indent="-457200">
              <a:lnSpc>
                <a:spcPct val="100000"/>
              </a:lnSpc>
              <a:buClr>
                <a:schemeClr val="dk1"/>
              </a:buClr>
              <a:buSzPct val="91666"/>
              <a:buNone/>
            </a:pPr>
            <a:endParaRPr lang="en-US" sz="1200" u="sng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indent="0">
              <a:buNone/>
            </a:pPr>
            <a:endParaRPr lang="en-US" sz="1000" dirty="0"/>
          </a:p>
        </p:txBody>
      </p:sp>
      <p:sp>
        <p:nvSpPr>
          <p:cNvPr id="4" name="Google Shape;193;p36">
            <a:extLst>
              <a:ext uri="{FF2B5EF4-FFF2-40B4-BE49-F238E27FC236}">
                <a16:creationId xmlns:a16="http://schemas.microsoft.com/office/drawing/2014/main" id="{6E8A2AA7-2EDC-4DBC-8551-6AED244C81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191" y="47812"/>
            <a:ext cx="85217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sz="3000" b="1" kern="1200" dirty="0">
                <a:solidFill>
                  <a:srgbClr val="A5644E">
                    <a:lumMod val="75000"/>
                  </a:srgbClr>
                </a:solidFill>
                <a:latin typeface="Calibri Light" panose="020F0302020204030204"/>
                <a:ea typeface="+mj-ea"/>
              </a:rPr>
              <a:t>References (2)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F5237-77BA-A699-E3C3-7F143A0351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168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935B6B-2420-49E2-A80C-7742E1D94E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68580" tIns="34290" rIns="68580" bIns="34290" rtlCol="0">
            <a:normAutofit/>
          </a:bodyPr>
          <a:lstStyle>
            <a:defPPr>
              <a:defRPr lang="en-B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1100" b="1" dirty="0">
              <a:ea typeface="Calibri"/>
              <a:cs typeface="Calibri"/>
            </a:endParaRPr>
          </a:p>
          <a:p>
            <a:endParaRPr lang="fr-BE" sz="1100" b="1" dirty="0">
              <a:ea typeface="Calibri"/>
              <a:cs typeface="Calibri"/>
            </a:endParaRPr>
          </a:p>
          <a:p>
            <a:endParaRPr lang="en-US" sz="1600" b="1" dirty="0">
              <a:ea typeface="Calibri"/>
              <a:cs typeface="Calibri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0F912FE-5559-21A5-9129-80046409104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9500" y="1096298"/>
            <a:ext cx="3837000" cy="36951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EMBODIMENT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= we think the way we do because we are the way we are. </a:t>
            </a:r>
          </a:p>
          <a:p>
            <a:pPr marL="114300" indent="0" algn="just">
              <a:buNone/>
            </a:pPr>
            <a:endParaRPr lang="en-US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It does not mean, however, that embodied experiences do not also rely on 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some shared knowledge or experience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. There is a need 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for mutual understanding and communicative intent. </a:t>
            </a:r>
            <a:endParaRPr lang="fr-FR" b="1" dirty="0">
              <a:latin typeface="+mn-lt"/>
            </a:endParaRPr>
          </a:p>
        </p:txBody>
      </p:sp>
      <p:pic>
        <p:nvPicPr>
          <p:cNvPr id="13" name="Picture 12" descr="A circular flag with a lion and crown in the center&#10;&#10;Description automatically generated">
            <a:extLst>
              <a:ext uri="{FF2B5EF4-FFF2-40B4-BE49-F238E27FC236}">
                <a16:creationId xmlns:a16="http://schemas.microsoft.com/office/drawing/2014/main" id="{D705E58C-564D-313C-C909-3C63ACC7C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29" y="210462"/>
            <a:ext cx="820964" cy="8209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C55EDF-3959-843F-7669-4DF607D09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CDD10B-BDB9-60EB-5C77-402E928D9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69679B-E0C5-9423-BFA2-502989602375}"/>
              </a:ext>
            </a:extLst>
          </p:cNvPr>
          <p:cNvSpPr txBox="1"/>
          <p:nvPr/>
        </p:nvSpPr>
        <p:spPr>
          <a:xfrm>
            <a:off x="1514145" y="265301"/>
            <a:ext cx="703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 crash course in </a:t>
            </a:r>
            <a:r>
              <a:rPr lang="fr-FR" sz="2400" dirty="0" err="1"/>
              <a:t>Applied</a:t>
            </a:r>
            <a:r>
              <a:rPr lang="fr-FR" sz="2400" dirty="0"/>
              <a:t> Cognitive </a:t>
            </a:r>
            <a:r>
              <a:rPr lang="fr-FR" sz="2400" dirty="0" err="1"/>
              <a:t>Linguistics</a:t>
            </a:r>
            <a:endParaRPr lang="fr-FR" sz="2400" dirty="0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FC517BDB-FE9F-3B68-3237-74685BE404F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860024" y="1670521"/>
            <a:ext cx="12708323" cy="6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102" name="Picture 520264334" descr="drawing of two men in water, one says it's deep, the other man says it is not. Illustration by Frits Ahlefeldt">
            <a:extLst>
              <a:ext uri="{FF2B5EF4-FFF2-40B4-BE49-F238E27FC236}">
                <a16:creationId xmlns:a16="http://schemas.microsoft.com/office/drawing/2014/main" id="{7F1A6C62-D8EA-EC7F-06C6-072EF3046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92" y="1173734"/>
            <a:ext cx="3759300" cy="37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DFFD8C0-FE82-701B-8B58-2FD8D72651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047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0F912FE-5559-21A5-9129-800464091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This movie centers around the struggles of </a:t>
            </a:r>
            <a:r>
              <a:rPr lang="en-US" b="1" dirty="0"/>
              <a:t>communicating with aliens</a:t>
            </a:r>
            <a:r>
              <a:rPr lang="en-US" dirty="0"/>
              <a:t> that look like giant cephalopods and thereby have a </a:t>
            </a:r>
            <a:r>
              <a:rPr lang="en-US" b="1" dirty="0"/>
              <a:t>radically different</a:t>
            </a:r>
            <a:r>
              <a:rPr lang="en-US" dirty="0"/>
              <a:t> type of </a:t>
            </a:r>
            <a:r>
              <a:rPr lang="en-US" b="1" dirty="0"/>
              <a:t>embodied cognition</a:t>
            </a:r>
            <a:r>
              <a:rPr lang="en-US" dirty="0"/>
              <a:t> and language than humans.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As the lead actress learns the alien’s language, she also unlocks in </a:t>
            </a:r>
            <a:r>
              <a:rPr lang="en-US" b="1" dirty="0"/>
              <a:t>a new way of conceptualizing time and reality</a:t>
            </a:r>
            <a:r>
              <a:rPr lang="en-US" dirty="0"/>
              <a:t> in her own brain. 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35B6B-2420-49E2-A80C-7742E1D94E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803525"/>
            <a:ext cx="4044950" cy="1235075"/>
          </a:xfrm>
        </p:spPr>
        <p:txBody>
          <a:bodyPr vert="horz" lIns="68580" tIns="34290" rIns="68580" bIns="34290" rtlCol="0">
            <a:normAutofit/>
          </a:bodyPr>
          <a:lstStyle>
            <a:defPPr>
              <a:defRPr lang="en-B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1100" b="1" dirty="0">
              <a:ea typeface="Calibri"/>
              <a:cs typeface="Calibri"/>
            </a:endParaRPr>
          </a:p>
          <a:p>
            <a:endParaRPr lang="fr-BE" sz="1100" b="1" dirty="0">
              <a:ea typeface="Calibri"/>
              <a:cs typeface="Calibri"/>
            </a:endParaRPr>
          </a:p>
          <a:p>
            <a:endParaRPr lang="en-US" sz="1600" b="1" dirty="0">
              <a:ea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C55EDF-3959-843F-7669-4DF607D09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CDD10B-BDB9-60EB-5C77-402E928D9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69679B-E0C5-9423-BFA2-502989602375}"/>
              </a:ext>
            </a:extLst>
          </p:cNvPr>
          <p:cNvSpPr txBox="1"/>
          <p:nvPr/>
        </p:nvSpPr>
        <p:spPr>
          <a:xfrm>
            <a:off x="247687" y="238938"/>
            <a:ext cx="703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 crash course in </a:t>
            </a:r>
            <a:r>
              <a:rPr lang="fr-FR" sz="2400" dirty="0" err="1"/>
              <a:t>Applied</a:t>
            </a:r>
            <a:r>
              <a:rPr lang="fr-FR" sz="2400" dirty="0"/>
              <a:t> Cognitive </a:t>
            </a:r>
            <a:r>
              <a:rPr lang="fr-FR" sz="2400" dirty="0" err="1"/>
              <a:t>Linguistics</a:t>
            </a:r>
            <a:endParaRPr lang="fr-FR" sz="2400" dirty="0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FC517BDB-FE9F-3B68-3237-74685BE404F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860024" y="1670521"/>
            <a:ext cx="12708323" cy="6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C47569-1999-2779-0AA7-04321F162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81" y="1426024"/>
            <a:ext cx="80211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147" name="Picture 1" descr="Arrival: A Case For Constructivism David Crabtree, 42% OFF">
            <a:extLst>
              <a:ext uri="{FF2B5EF4-FFF2-40B4-BE49-F238E27FC236}">
                <a16:creationId xmlns:a16="http://schemas.microsoft.com/office/drawing/2014/main" id="{9FABF20C-5093-2795-A690-E9465EEC1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80" y="1426024"/>
            <a:ext cx="4107233" cy="262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ADE800-9C2F-EFF2-1176-0A4108CF1495}"/>
              </a:ext>
            </a:extLst>
          </p:cNvPr>
          <p:cNvSpPr txBox="1"/>
          <p:nvPr/>
        </p:nvSpPr>
        <p:spPr>
          <a:xfrm>
            <a:off x="2945823" y="4435731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Arrival</a:t>
            </a:r>
            <a:r>
              <a:rPr lang="fr-FR" dirty="0"/>
              <a:t> (2016)</a:t>
            </a:r>
          </a:p>
        </p:txBody>
      </p:sp>
      <p:pic>
        <p:nvPicPr>
          <p:cNvPr id="9" name="Picture 10" descr="École Royale des Sous-Officiers – Campus Saffraanberg">
            <a:extLst>
              <a:ext uri="{FF2B5EF4-FFF2-40B4-BE49-F238E27FC236}">
                <a16:creationId xmlns:a16="http://schemas.microsoft.com/office/drawing/2014/main" id="{DBF72542-C4BA-E3DF-765A-73F2A23FB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199" y="53857"/>
            <a:ext cx="1609249" cy="10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6E1D6BF-3E90-44EB-514B-8EC15A8533C7}"/>
              </a:ext>
            </a:extLst>
          </p:cNvPr>
          <p:cNvSpPr txBox="1">
            <a:spLocks/>
          </p:cNvSpPr>
          <p:nvPr/>
        </p:nvSpPr>
        <p:spPr>
          <a:xfrm>
            <a:off x="4939500" y="1096298"/>
            <a:ext cx="3837000" cy="36951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just"/>
            <a:r>
              <a:rPr lang="en-US" sz="1800" dirty="0"/>
              <a:t>This movie centers around the struggles of </a:t>
            </a:r>
            <a:r>
              <a:rPr lang="en-US" sz="1800" b="1" dirty="0"/>
              <a:t>communicating with aliens</a:t>
            </a:r>
            <a:r>
              <a:rPr lang="en-US" sz="1800" dirty="0"/>
              <a:t> that look like giant cephalopods and thereby have a </a:t>
            </a:r>
            <a:r>
              <a:rPr lang="en-US" sz="1800" b="1" dirty="0"/>
              <a:t>radically different</a:t>
            </a:r>
            <a:r>
              <a:rPr lang="en-US" sz="1800" dirty="0"/>
              <a:t> type of </a:t>
            </a:r>
            <a:r>
              <a:rPr lang="en-US" sz="1800" b="1" dirty="0"/>
              <a:t>embodied cognition</a:t>
            </a:r>
            <a:r>
              <a:rPr lang="en-US" sz="1800" dirty="0"/>
              <a:t> and language than humans. </a:t>
            </a:r>
          </a:p>
          <a:p>
            <a:pPr marL="114300" algn="just"/>
            <a:endParaRPr lang="en-US" sz="1800" dirty="0"/>
          </a:p>
          <a:p>
            <a:pPr marL="114300" algn="just"/>
            <a:r>
              <a:rPr lang="en-US" sz="1800" dirty="0"/>
              <a:t>As the female lead learns the alien’s language, she also unlocks </a:t>
            </a:r>
            <a:r>
              <a:rPr lang="en-US" sz="1800" b="1" dirty="0"/>
              <a:t>a new way of conceptualizing time and reality</a:t>
            </a:r>
            <a:r>
              <a:rPr lang="en-US" sz="1800" dirty="0"/>
              <a:t> in her own brain. </a:t>
            </a:r>
            <a:endParaRPr lang="en-BE" sz="18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D4936F3-1977-75C6-5349-C33745B673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972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47E449-B790-D99C-AAFA-BD6A0B5E33A7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ADEB9-40E7-4893-E022-0C33BEFCE3BE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D9DB862-228E-54DA-AB15-5417AE9DC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	The </a:t>
            </a:r>
            <a:r>
              <a:rPr lang="fr-FR" dirty="0" err="1"/>
              <a:t>fault</a:t>
            </a:r>
            <a:r>
              <a:rPr lang="fr-FR" dirty="0"/>
              <a:t> in </a:t>
            </a:r>
            <a:r>
              <a:rPr lang="fr-FR" dirty="0" err="1"/>
              <a:t>our</a:t>
            </a:r>
            <a:r>
              <a:rPr lang="fr-FR" dirty="0"/>
              <a:t> stars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77DA9C4-C103-D534-5446-CD7BE0A08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9700" indent="0" algn="ctr">
              <a:buNone/>
            </a:pPr>
            <a:r>
              <a:rPr lang="en-US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IMPLICATIONS OF EMBODIMENT FOR LANGUAGE TEACHING</a:t>
            </a:r>
          </a:p>
          <a:p>
            <a:pPr marL="13970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" indent="0" algn="just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language is the schematization of our experience, it should be possible to use grammatical explanations and metalanguage that illustrate not only 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language does, but also 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why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13970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F30A9C2-FFBF-2C9F-AD90-6BAE617C693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pPr marL="139700" indent="0" algn="ctr"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 CONTRAST…</a:t>
            </a:r>
          </a:p>
          <a:p>
            <a:pPr marL="139700" indent="0"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" indent="0" algn="just">
              <a:buNone/>
            </a:pP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Traditional pedagogies have consistently sought to advocate the need for an </a:t>
            </a:r>
            <a:r>
              <a:rPr lang="en-US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priori grammar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its necessary formalisms. </a:t>
            </a:r>
          </a:p>
          <a:p>
            <a:pPr marL="139700" indent="0" algn="just">
              <a:buNone/>
            </a:pPr>
            <a:endParaRPr lang="en-US" sz="1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9700" indent="0" algn="just">
              <a:buNone/>
            </a:pP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should not underestimate the </a:t>
            </a:r>
            <a:r>
              <a:rPr lang="en-US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descriptive purpose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that such categories have served for generations upon generations of leaners and teachers. </a:t>
            </a:r>
          </a:p>
          <a:p>
            <a:pPr marL="139700" indent="0" algn="just">
              <a:buNone/>
            </a:pPr>
            <a:endParaRPr lang="en-US" sz="1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9700" indent="0" algn="just">
              <a:buNone/>
            </a:pP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However, </a:t>
            </a:r>
            <a:r>
              <a:rPr lang="en-US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insistence on learners grappling with such grammatical concepts may be pointless considering they are often inherently flawed. </a:t>
            </a:r>
            <a:endParaRPr lang="fr-FR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>
              <a:buNone/>
            </a:pPr>
            <a:endParaRPr lang="fr-FR" dirty="0"/>
          </a:p>
        </p:txBody>
      </p:sp>
      <p:pic>
        <p:nvPicPr>
          <p:cNvPr id="10" name="Picture 9" descr="A circular flag with a lion and crown in the center&#10;&#10;Description automatically generated">
            <a:extLst>
              <a:ext uri="{FF2B5EF4-FFF2-40B4-BE49-F238E27FC236}">
                <a16:creationId xmlns:a16="http://schemas.microsoft.com/office/drawing/2014/main" id="{9E9EC9BD-C175-3853-14A0-B45878B57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29" y="210462"/>
            <a:ext cx="820964" cy="8209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FED83E-2B15-FCF5-5CA0-07E485A48B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082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47E449-B790-D99C-AAFA-BD6A0B5E33A7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ADEB9-40E7-4893-E022-0C33BEFCE3BE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D9DB862-228E-54DA-AB15-5417AE9DC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	SIDEBAR: The </a:t>
            </a:r>
            <a:r>
              <a:rPr lang="fr-FR" dirty="0" err="1"/>
              <a:t>fault</a:t>
            </a:r>
            <a:r>
              <a:rPr lang="fr-FR" dirty="0"/>
              <a:t> in </a:t>
            </a:r>
            <a:r>
              <a:rPr lang="fr-FR" dirty="0" err="1"/>
              <a:t>our</a:t>
            </a:r>
            <a:r>
              <a:rPr lang="fr-FR" dirty="0"/>
              <a:t> stars?</a:t>
            </a:r>
          </a:p>
        </p:txBody>
      </p:sp>
      <p:pic>
        <p:nvPicPr>
          <p:cNvPr id="7170" name="Picture 2" descr="The Fault in Our Stars - Wikipedia">
            <a:extLst>
              <a:ext uri="{FF2B5EF4-FFF2-40B4-BE49-F238E27FC236}">
                <a16:creationId xmlns:a16="http://schemas.microsoft.com/office/drawing/2014/main" id="{3EE77BEB-6E21-3758-1261-E0A7CC28B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09" y="1088063"/>
            <a:ext cx="2627064" cy="384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illiam Shakespeare: “The fault, dear Brutus, is not in our...”">
            <a:extLst>
              <a:ext uri="{FF2B5EF4-FFF2-40B4-BE49-F238E27FC236}">
                <a16:creationId xmlns:a16="http://schemas.microsoft.com/office/drawing/2014/main" id="{7B2CA233-5111-B90B-5307-61C032C36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51" y="1088063"/>
            <a:ext cx="2563317" cy="384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B6B16E9-01CB-4C16-87F9-296993736223}"/>
                  </a:ext>
                </a:extLst>
              </p14:cNvPr>
              <p14:cNvContentPartPr/>
              <p14:nvPr/>
            </p14:nvContentPartPr>
            <p14:xfrm>
              <a:off x="5781047" y="337059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B6B16E9-01CB-4C16-87F9-2969937362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2047" y="336195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5" name="Picture 10" descr="École Royale des Sous-Officiers – Campus Saffraanberg">
            <a:extLst>
              <a:ext uri="{FF2B5EF4-FFF2-40B4-BE49-F238E27FC236}">
                <a16:creationId xmlns:a16="http://schemas.microsoft.com/office/drawing/2014/main" id="{202D468B-9205-9725-9E9E-63B6EBDDD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976" y="104892"/>
            <a:ext cx="1609249" cy="10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B930CD0A-0E86-443D-C1C7-CF45102433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923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47E449-B790-D99C-AAFA-BD6A0B5E33A7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ADEB9-40E7-4893-E022-0C33BEFCE3BE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pic>
        <p:nvPicPr>
          <p:cNvPr id="14" name="Picture 13" descr="A circular flag with a lion and crown in the center&#10;&#10;Description automatically generated">
            <a:extLst>
              <a:ext uri="{FF2B5EF4-FFF2-40B4-BE49-F238E27FC236}">
                <a16:creationId xmlns:a16="http://schemas.microsoft.com/office/drawing/2014/main" id="{3F92E3A3-5226-0DE0-E585-7C6792711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29" y="210462"/>
            <a:ext cx="820964" cy="820964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16D46759-A76C-C6D9-F8D4-1C265BC4997F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3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FR" dirty="0"/>
              <a:t>	The ELT canon of </a:t>
            </a:r>
            <a:r>
              <a:rPr lang="fr-FR" dirty="0" err="1"/>
              <a:t>grammar</a:t>
            </a:r>
            <a:r>
              <a:rPr lang="fr-FR" dirty="0"/>
              <a:t> structures (</a:t>
            </a:r>
            <a:r>
              <a:rPr lang="fr-FR" dirty="0" err="1"/>
              <a:t>O’Keefe</a:t>
            </a:r>
            <a:r>
              <a:rPr lang="fr-FR" dirty="0"/>
              <a:t> &amp; Mark, 2017, p. 466)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CE0EC4-A88A-5859-63F3-8903534022D4}"/>
              </a:ext>
            </a:extLst>
          </p:cNvPr>
          <p:cNvSpPr txBox="1"/>
          <p:nvPr/>
        </p:nvSpPr>
        <p:spPr>
          <a:xfrm>
            <a:off x="0" y="1252288"/>
            <a:ext cx="383365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  <a:ea typeface="Times New Roman" panose="02020603050405020304" pitchFamily="18" charset="0"/>
              </a:rPr>
              <a:t>L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anguage teaching materials come in all sizes, shapes, and forms.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Such 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surface diversity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unfortunately belies a </a:t>
            </a:r>
          </a:p>
          <a:p>
            <a:r>
              <a:rPr lang="en-US" sz="2400" b="1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deeper homogeneity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+mn-lt"/>
              <a:ea typeface="Times New Roman" panose="02020603050405020304" pitchFamily="18" charset="0"/>
            </a:endParaRPr>
          </a:p>
          <a:p>
            <a:r>
              <a:rPr lang="en-US" sz="2400" dirty="0">
                <a:latin typeface="+mn-lt"/>
              </a:rPr>
              <a:t>Cue the </a:t>
            </a:r>
            <a:r>
              <a:rPr lang="fr-FR" sz="2400" b="1" dirty="0">
                <a:latin typeface="+mn-lt"/>
              </a:rPr>
              <a:t>The ELT canon of </a:t>
            </a:r>
            <a:r>
              <a:rPr lang="fr-FR" sz="2400" b="1" dirty="0" err="1">
                <a:latin typeface="+mn-lt"/>
              </a:rPr>
              <a:t>grammar</a:t>
            </a:r>
            <a:r>
              <a:rPr lang="fr-FR" sz="2400" b="1" dirty="0">
                <a:latin typeface="+mn-lt"/>
              </a:rPr>
              <a:t> structures</a:t>
            </a:r>
            <a:r>
              <a:rPr lang="fr-FR" sz="2400" dirty="0">
                <a:latin typeface="+mn-lt"/>
              </a:rPr>
              <a:t>  </a:t>
            </a:r>
          </a:p>
          <a:p>
            <a:endParaRPr lang="fr-FR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&gt;Burton (2019, p. 3, my emphasis)</a:t>
            </a:r>
            <a:r>
              <a:rPr lang="fr-FR" sz="2400" dirty="0">
                <a:latin typeface="+mn-lt"/>
              </a:rPr>
              <a:t> : </a:t>
            </a:r>
            <a:r>
              <a:rPr lang="en-US" sz="2400" dirty="0">
                <a:latin typeface="+mn-lt"/>
              </a:rPr>
              <a:t>“the commonly agreed upon </a:t>
            </a:r>
          </a:p>
          <a:p>
            <a:r>
              <a:rPr lang="en-US" sz="2400" dirty="0">
                <a:latin typeface="+mn-lt"/>
              </a:rPr>
              <a:t>totality, or catalogue, of grammar items used to teach EFL”.</a:t>
            </a:r>
            <a:r>
              <a:rPr lang="en-BE" sz="2400" dirty="0">
                <a:latin typeface="+mn-lt"/>
              </a:rPr>
              <a:t> </a:t>
            </a:r>
          </a:p>
          <a:p>
            <a:endParaRPr lang="en-BE" sz="2400" dirty="0">
              <a:latin typeface="+mn-lt"/>
            </a:endParaRPr>
          </a:p>
          <a:p>
            <a:endParaRPr lang="en-BE" sz="1800" dirty="0">
              <a:latin typeface="+mn-lt"/>
            </a:endParaRPr>
          </a:p>
          <a:p>
            <a:endParaRPr lang="fr-FR" sz="1800" dirty="0">
              <a:latin typeface="+mn-lt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85D7D87-1524-AAD7-EB14-63F03986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2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47E449-B790-D99C-AAFA-BD6A0B5E33A7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ADEB9-40E7-4893-E022-0C33BEFCE3BE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6D46759-A76C-C6D9-F8D4-1C265BC4997F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FR" sz="1700" dirty="0"/>
              <a:t>The ELT canon of </a:t>
            </a:r>
            <a:r>
              <a:rPr lang="fr-FR" sz="1700" dirty="0" err="1"/>
              <a:t>grammar</a:t>
            </a:r>
            <a:r>
              <a:rPr lang="fr-FR" sz="1700" dirty="0"/>
              <a:t> structures (</a:t>
            </a:r>
            <a:r>
              <a:rPr lang="fr-FR" sz="1700" dirty="0" err="1"/>
              <a:t>O’Keefe</a:t>
            </a:r>
            <a:r>
              <a:rPr lang="fr-FR" sz="1700" dirty="0"/>
              <a:t> &amp; Mark, 2017, p. 466)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CE0EC4-A88A-5859-63F3-8903534022D4}"/>
              </a:ext>
            </a:extLst>
          </p:cNvPr>
          <p:cNvSpPr txBox="1"/>
          <p:nvPr/>
        </p:nvSpPr>
        <p:spPr>
          <a:xfrm>
            <a:off x="0" y="1252288"/>
            <a:ext cx="3833656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800" dirty="0">
                <a:latin typeface="+mn-lt"/>
              </a:rPr>
              <a:t>There are </a:t>
            </a:r>
            <a:r>
              <a:rPr lang="en-BE" sz="1800" b="1" dirty="0">
                <a:latin typeface="+mn-lt"/>
              </a:rPr>
              <a:t>MANY ISSUES</a:t>
            </a:r>
            <a:r>
              <a:rPr lang="en-BE" sz="1800" dirty="0">
                <a:latin typeface="+mn-lt"/>
              </a:rPr>
              <a:t> with this canon ranging from its </a:t>
            </a:r>
            <a:r>
              <a:rPr lang="en-BE" sz="1800" b="1" dirty="0">
                <a:latin typeface="+mn-lt"/>
              </a:rPr>
              <a:t>homogenized</a:t>
            </a:r>
            <a:r>
              <a:rPr lang="en-BE" sz="1800" dirty="0">
                <a:latin typeface="+mn-lt"/>
              </a:rPr>
              <a:t> nature at the </a:t>
            </a:r>
          </a:p>
          <a:p>
            <a:r>
              <a:rPr lang="en-BE" sz="1800" dirty="0">
                <a:latin typeface="+mn-lt"/>
              </a:rPr>
              <a:t>expense of World Englishes (cf. Jérôme Collin’s presentation) to the perpetuation of the </a:t>
            </a:r>
          </a:p>
          <a:p>
            <a:r>
              <a:rPr lang="en-BE" sz="1800" b="1" dirty="0">
                <a:latin typeface="+mn-lt"/>
              </a:rPr>
              <a:t>one-size-fits-all</a:t>
            </a:r>
            <a:r>
              <a:rPr lang="en-BE" sz="1800" dirty="0">
                <a:latin typeface="+mn-lt"/>
              </a:rPr>
              <a:t> mirage. </a:t>
            </a:r>
          </a:p>
          <a:p>
            <a:endParaRPr lang="en-BE" sz="1800" dirty="0">
              <a:latin typeface="+mn-lt"/>
            </a:endParaRPr>
          </a:p>
          <a:p>
            <a:r>
              <a:rPr lang="en-BE" sz="1800" b="1" dirty="0">
                <a:latin typeface="+mn-lt"/>
              </a:rPr>
              <a:t>I (and many others) take issue with the nature of the grammatical descriptions </a:t>
            </a:r>
          </a:p>
          <a:p>
            <a:r>
              <a:rPr lang="en-BE" sz="1800" b="1" dirty="0">
                <a:latin typeface="+mn-lt"/>
              </a:rPr>
              <a:t>that are provided.</a:t>
            </a:r>
            <a:endParaRPr lang="fr-FR" sz="1800" b="1" dirty="0">
              <a:latin typeface="+mn-lt"/>
            </a:endParaRPr>
          </a:p>
          <a:p>
            <a:endParaRPr lang="fr-FR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“Grammar McNuggets” (</a:t>
            </a:r>
            <a:r>
              <a:rPr lang="en-US" sz="1800" dirty="0" err="1">
                <a:latin typeface="+mn-lt"/>
              </a:rPr>
              <a:t>Thornbury</a:t>
            </a:r>
            <a:r>
              <a:rPr lang="en-US" sz="1800" dirty="0">
                <a:latin typeface="+mn-lt"/>
              </a:rPr>
              <a:t>, 2010, </a:t>
            </a:r>
            <a:r>
              <a:rPr lang="en-US" sz="1800" dirty="0" err="1">
                <a:latin typeface="+mn-lt"/>
              </a:rPr>
              <a:t>n.p.</a:t>
            </a:r>
            <a:r>
              <a:rPr lang="en-US" sz="1800" dirty="0">
                <a:latin typeface="+mn-lt"/>
              </a:rPr>
              <a:t>): input is “artificially packaged into </a:t>
            </a:r>
          </a:p>
          <a:p>
            <a:r>
              <a:rPr lang="en-US" sz="1800" dirty="0">
                <a:latin typeface="+mn-lt"/>
              </a:rPr>
              <a:t>bite-sized chunks for the purpose of teaching”</a:t>
            </a:r>
          </a:p>
          <a:p>
            <a:endParaRPr lang="en-US" sz="1800" dirty="0">
              <a:latin typeface="+mn-lt"/>
            </a:endParaRPr>
          </a:p>
          <a:p>
            <a:r>
              <a:rPr lang="fr-FR" sz="2800" dirty="0"/>
              <a:t>			#</a:t>
            </a:r>
            <a:r>
              <a:rPr lang="fr-FR" sz="2800" dirty="0" err="1"/>
              <a:t>IntellectualComfortFood</a:t>
            </a:r>
            <a:r>
              <a:rPr lang="fr-FR" sz="2800" dirty="0"/>
              <a:t> </a:t>
            </a:r>
          </a:p>
          <a:p>
            <a:endParaRPr lang="fr-FR" sz="1800" dirty="0">
              <a:latin typeface="+mn-lt"/>
            </a:endParaRPr>
          </a:p>
        </p:txBody>
      </p:sp>
      <p:pic>
        <p:nvPicPr>
          <p:cNvPr id="2" name="Picture 10" descr="École Royale des Sous-Officiers – Campus Saffraanberg">
            <a:extLst>
              <a:ext uri="{FF2B5EF4-FFF2-40B4-BE49-F238E27FC236}">
                <a16:creationId xmlns:a16="http://schemas.microsoft.com/office/drawing/2014/main" id="{A3BA325A-83C4-87BC-33A8-E7A4CB48F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976" y="104892"/>
            <a:ext cx="1609249" cy="10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99176E-2EB1-A51D-7CB4-E03F4A155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5426</TotalTime>
  <Words>2813</Words>
  <Application>Microsoft Macintosh PowerPoint</Application>
  <PresentationFormat>On-screen Show (16:9)</PresentationFormat>
  <Paragraphs>254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Google Sans</vt:lpstr>
      <vt:lpstr>UniKoOpenSans</vt:lpstr>
      <vt:lpstr>Aptos</vt:lpstr>
      <vt:lpstr>Arial</vt:lpstr>
      <vt:lpstr>Calibri</vt:lpstr>
      <vt:lpstr>Calibri Light</vt:lpstr>
      <vt:lpstr>open sans</vt:lpstr>
      <vt:lpstr>open sans</vt:lpstr>
      <vt:lpstr>Times New Roman</vt:lpstr>
      <vt:lpstr>Wingdings</vt:lpstr>
      <vt:lpstr>Simple Light</vt:lpstr>
      <vt:lpstr>2_Office Theme</vt:lpstr>
      <vt:lpstr>Make it make sense  Towards a more conceptual approach to English grammar instruction</vt:lpstr>
      <vt:lpstr>PowerPoint Presentation</vt:lpstr>
      <vt:lpstr>PowerPoint Presentation</vt:lpstr>
      <vt:lpstr>PowerPoint Presentation</vt:lpstr>
      <vt:lpstr>PowerPoint Presentation</vt:lpstr>
      <vt:lpstr> The fault in our stars</vt:lpstr>
      <vt:lpstr> SIDEBAR: The fault in our stars?</vt:lpstr>
      <vt:lpstr>PowerPoint Presentation</vt:lpstr>
      <vt:lpstr>PowerPoint Presentation</vt:lpstr>
      <vt:lpstr>The Count/Mass Distinction </vt:lpstr>
      <vt:lpstr>Some (more) issues with EGU (and the ELT canon) </vt:lpstr>
      <vt:lpstr> Some (more) issues with EGU (and the ELT canon) </vt:lpstr>
      <vt:lpstr>Some (more) issues with EGU (and the ELT canon) </vt:lpstr>
      <vt:lpstr>There is no alternative!</vt:lpstr>
      <vt:lpstr>Can we count on Applied Cognitive Linguistics to teach the Count/Mass Distinction?</vt:lpstr>
      <vt:lpstr>Basic Cognitive Principles</vt:lpstr>
      <vt:lpstr>PowerPoint Presentation</vt:lpstr>
      <vt:lpstr>Basic Cognitive Principles (continued)</vt:lpstr>
      <vt:lpstr>PowerPoint Presentation</vt:lpstr>
      <vt:lpstr>Beyond a binary logic </vt:lpstr>
      <vt:lpstr>PowerPoint Presentation</vt:lpstr>
      <vt:lpstr>A note on measure words / classifiers</vt:lpstr>
      <vt:lpstr>Teaching in a more conceptual way  step by step</vt:lpstr>
      <vt:lpstr>Teaching in a more conceptual way  step by step</vt:lpstr>
      <vt:lpstr>Teaching in a more conceptual way  step by step</vt:lpstr>
      <vt:lpstr>Teaching in a more conceptual way  step by step</vt:lpstr>
      <vt:lpstr>PowerPoint Presentation</vt:lpstr>
      <vt:lpstr> By way of conclusion: The broken finger paradox</vt:lpstr>
      <vt:lpstr>References (abridged)</vt:lpstr>
      <vt:lpstr>References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pre-service teachers’ acceptance of Cognitive Grammar as a viable innovation: A case study </dc:title>
  <cp:lastModifiedBy>Eloy Romero-Muñoz</cp:lastModifiedBy>
  <cp:revision>20</cp:revision>
  <dcterms:modified xsi:type="dcterms:W3CDTF">2024-05-15T08:33:18Z</dcterms:modified>
</cp:coreProperties>
</file>