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41.jpg" ContentType="image/png"/>
  <Override PartName="/ppt/media/image4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19"/>
  </p:notesMasterIdLst>
  <p:sldIdLst>
    <p:sldId id="256" r:id="rId2"/>
    <p:sldId id="259" r:id="rId3"/>
    <p:sldId id="257" r:id="rId4"/>
    <p:sldId id="261" r:id="rId5"/>
    <p:sldId id="277" r:id="rId6"/>
    <p:sldId id="262" r:id="rId7"/>
    <p:sldId id="266" r:id="rId8"/>
    <p:sldId id="268" r:id="rId9"/>
    <p:sldId id="265" r:id="rId10"/>
    <p:sldId id="270" r:id="rId11"/>
    <p:sldId id="271" r:id="rId12"/>
    <p:sldId id="260" r:id="rId13"/>
    <p:sldId id="272" r:id="rId14"/>
    <p:sldId id="273" r:id="rId15"/>
    <p:sldId id="275" r:id="rId16"/>
    <p:sldId id="276" r:id="rId17"/>
    <p:sldId id="278" r:id="rId18"/>
  </p:sldIdLst>
  <p:sldSz cx="9144000" cy="6858000" type="screen4x3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44A1"/>
    <a:srgbClr val="D2D2FA"/>
    <a:srgbClr val="E0A3E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3" autoAdjust="0"/>
    <p:restoredTop sz="82285" autoAdjust="0"/>
  </p:normalViewPr>
  <p:slideViewPr>
    <p:cSldViewPr snapToGrid="0">
      <p:cViewPr varScale="1">
        <p:scale>
          <a:sx n="56" d="100"/>
          <a:sy n="56" d="100"/>
        </p:scale>
        <p:origin x="15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56AD2E-9C3C-4AED-9EEF-CA7522511FCA}" type="doc">
      <dgm:prSet loTypeId="urn:microsoft.com/office/officeart/2005/8/layout/cycle4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78DC1675-D77B-4D91-BF80-15A1D1C18312}">
      <dgm:prSet phldrT="[Texte]"/>
      <dgm:spPr/>
      <dgm:t>
        <a:bodyPr/>
        <a:lstStyle/>
        <a:p>
          <a:r>
            <a:rPr lang="fr-FR" dirty="0" smtClean="0">
              <a:latin typeface="Marianne" panose="02000000000000000000" pitchFamily="50" charset="0"/>
            </a:rPr>
            <a:t>TRAIN</a:t>
          </a:r>
          <a:endParaRPr lang="fr-FR" dirty="0">
            <a:latin typeface="Marianne" panose="02000000000000000000" pitchFamily="50" charset="0"/>
          </a:endParaRPr>
        </a:p>
      </dgm:t>
    </dgm:pt>
    <dgm:pt modelId="{94005C30-CE31-46FD-B2CA-6969CFD001C9}" type="parTrans" cxnId="{A8FBA6A4-0856-494D-9955-0EABF612FAB5}">
      <dgm:prSet/>
      <dgm:spPr/>
      <dgm:t>
        <a:bodyPr/>
        <a:lstStyle/>
        <a:p>
          <a:endParaRPr lang="fr-FR"/>
        </a:p>
      </dgm:t>
    </dgm:pt>
    <dgm:pt modelId="{6955CCD5-47E6-4002-A6DD-5B0BA5AD268A}" type="sibTrans" cxnId="{A8FBA6A4-0856-494D-9955-0EABF612FAB5}">
      <dgm:prSet/>
      <dgm:spPr/>
      <dgm:t>
        <a:bodyPr/>
        <a:lstStyle/>
        <a:p>
          <a:endParaRPr lang="fr-FR"/>
        </a:p>
      </dgm:t>
    </dgm:pt>
    <dgm:pt modelId="{5B042ACB-5B60-4536-9153-8044EE9E82D8}">
      <dgm:prSet phldrT="[Texte]" custT="1"/>
      <dgm:spPr/>
      <dgm:t>
        <a:bodyPr/>
        <a:lstStyle/>
        <a:p>
          <a:r>
            <a:rPr lang="fr-FR" sz="1400" dirty="0" smtClean="0">
              <a:latin typeface="Marianne" panose="02000000000000000000" pitchFamily="50" charset="0"/>
            </a:rPr>
            <a:t>Moodle</a:t>
          </a:r>
          <a:endParaRPr lang="fr-FR" sz="1400" dirty="0">
            <a:latin typeface="Marianne" panose="02000000000000000000" pitchFamily="50" charset="0"/>
          </a:endParaRPr>
        </a:p>
      </dgm:t>
    </dgm:pt>
    <dgm:pt modelId="{651CC277-A66B-4D0B-A65F-30CA6E55155E}" type="parTrans" cxnId="{7FB6272D-8D3E-446B-977F-CFABF052A793}">
      <dgm:prSet/>
      <dgm:spPr/>
      <dgm:t>
        <a:bodyPr/>
        <a:lstStyle/>
        <a:p>
          <a:endParaRPr lang="fr-FR"/>
        </a:p>
      </dgm:t>
    </dgm:pt>
    <dgm:pt modelId="{99E6989E-9AC7-4D41-95DD-71535590A47A}" type="sibTrans" cxnId="{7FB6272D-8D3E-446B-977F-CFABF052A793}">
      <dgm:prSet/>
      <dgm:spPr/>
      <dgm:t>
        <a:bodyPr/>
        <a:lstStyle/>
        <a:p>
          <a:endParaRPr lang="fr-FR"/>
        </a:p>
      </dgm:t>
    </dgm:pt>
    <dgm:pt modelId="{005DD5C5-9DB5-400B-92BF-0E2578666B9F}">
      <dgm:prSet phldrT="[Texte]"/>
      <dgm:spPr/>
      <dgm:t>
        <a:bodyPr/>
        <a:lstStyle/>
        <a:p>
          <a:r>
            <a:rPr lang="fr-FR" dirty="0" smtClean="0">
              <a:latin typeface="Marianne" panose="02000000000000000000" pitchFamily="50" charset="0"/>
            </a:rPr>
            <a:t>COMMUNICATE</a:t>
          </a:r>
          <a:endParaRPr lang="fr-FR" dirty="0">
            <a:latin typeface="Marianne" panose="02000000000000000000" pitchFamily="50" charset="0"/>
          </a:endParaRPr>
        </a:p>
      </dgm:t>
    </dgm:pt>
    <dgm:pt modelId="{5C9FD27B-A939-4B06-B2DE-F5A95CFB3B4E}" type="parTrans" cxnId="{89DB3D63-9F08-4CBA-8841-64538AA24E2F}">
      <dgm:prSet/>
      <dgm:spPr/>
      <dgm:t>
        <a:bodyPr/>
        <a:lstStyle/>
        <a:p>
          <a:endParaRPr lang="fr-FR"/>
        </a:p>
      </dgm:t>
    </dgm:pt>
    <dgm:pt modelId="{07F7D168-31B7-461E-A3CB-1501CAD371FB}" type="sibTrans" cxnId="{89DB3D63-9F08-4CBA-8841-64538AA24E2F}">
      <dgm:prSet/>
      <dgm:spPr/>
      <dgm:t>
        <a:bodyPr/>
        <a:lstStyle/>
        <a:p>
          <a:endParaRPr lang="fr-FR"/>
        </a:p>
      </dgm:t>
    </dgm:pt>
    <dgm:pt modelId="{631237EB-5A13-40A7-8424-AFFB10E4A7BB}">
      <dgm:prSet phldrT="[Texte]"/>
      <dgm:spPr/>
      <dgm:t>
        <a:bodyPr/>
        <a:lstStyle/>
        <a:p>
          <a:r>
            <a:rPr lang="fr-FR" dirty="0" smtClean="0">
              <a:latin typeface="Marianne" panose="02000000000000000000" pitchFamily="50" charset="0"/>
            </a:rPr>
            <a:t>COLLABORATE</a:t>
          </a:r>
          <a:r>
            <a:rPr lang="fr-FR" sz="1200" dirty="0" smtClean="0">
              <a:latin typeface="Marianne" panose="02000000000000000000" pitchFamily="50" charset="0"/>
            </a:rPr>
            <a:t> </a:t>
          </a:r>
          <a:endParaRPr lang="fr-FR" dirty="0">
            <a:latin typeface="Marianne" panose="02000000000000000000" pitchFamily="50" charset="0"/>
          </a:endParaRPr>
        </a:p>
      </dgm:t>
    </dgm:pt>
    <dgm:pt modelId="{2D5C8175-4D41-4E50-B828-5D46BCDA532C}" type="parTrans" cxnId="{D068DFF1-188E-4AB0-A971-0D73E2C0E620}">
      <dgm:prSet/>
      <dgm:spPr/>
      <dgm:t>
        <a:bodyPr/>
        <a:lstStyle/>
        <a:p>
          <a:endParaRPr lang="fr-FR"/>
        </a:p>
      </dgm:t>
    </dgm:pt>
    <dgm:pt modelId="{70CED8F8-D805-4BFB-B023-7E21A61F7E6E}" type="sibTrans" cxnId="{D068DFF1-188E-4AB0-A971-0D73E2C0E620}">
      <dgm:prSet/>
      <dgm:spPr/>
      <dgm:t>
        <a:bodyPr/>
        <a:lstStyle/>
        <a:p>
          <a:endParaRPr lang="fr-FR"/>
        </a:p>
      </dgm:t>
    </dgm:pt>
    <dgm:pt modelId="{17DFCD00-3B1E-406E-9018-5F35C46F96BB}">
      <dgm:prSet phldrT="[Texte]"/>
      <dgm:spPr/>
      <dgm:t>
        <a:bodyPr/>
        <a:lstStyle/>
        <a:p>
          <a:r>
            <a:rPr lang="fr-FR" dirty="0" smtClean="0">
              <a:latin typeface="Marianne" panose="02000000000000000000" pitchFamily="50" charset="0"/>
            </a:rPr>
            <a:t>MONITOR</a:t>
          </a:r>
          <a:endParaRPr lang="fr-FR" dirty="0">
            <a:latin typeface="Marianne" panose="02000000000000000000" pitchFamily="50" charset="0"/>
          </a:endParaRPr>
        </a:p>
      </dgm:t>
    </dgm:pt>
    <dgm:pt modelId="{598955F3-B8EC-42A7-B3DC-8B82B3EC0DC4}" type="parTrans" cxnId="{D72967AF-4CE2-442F-AA77-8D48879F6A07}">
      <dgm:prSet/>
      <dgm:spPr/>
      <dgm:t>
        <a:bodyPr/>
        <a:lstStyle/>
        <a:p>
          <a:endParaRPr lang="fr-FR"/>
        </a:p>
      </dgm:t>
    </dgm:pt>
    <dgm:pt modelId="{D6FDC4A3-3F30-4E40-A99B-C1FA2974518A}" type="sibTrans" cxnId="{D72967AF-4CE2-442F-AA77-8D48879F6A07}">
      <dgm:prSet/>
      <dgm:spPr/>
      <dgm:t>
        <a:bodyPr/>
        <a:lstStyle/>
        <a:p>
          <a:endParaRPr lang="fr-FR"/>
        </a:p>
      </dgm:t>
    </dgm:pt>
    <dgm:pt modelId="{E21EA041-9BBE-4C97-9C02-06691F12E8B8}">
      <dgm:prSet phldrT="[Texte]" custT="1"/>
      <dgm:spPr/>
      <dgm:t>
        <a:bodyPr/>
        <a:lstStyle/>
        <a:p>
          <a:r>
            <a:rPr lang="fr-FR" sz="1600" dirty="0" err="1" smtClean="0">
              <a:latin typeface="Marianne" panose="02000000000000000000" pitchFamily="50" charset="0"/>
            </a:rPr>
            <a:t>Statistics</a:t>
          </a:r>
          <a:endParaRPr lang="fr-FR" sz="1600" dirty="0">
            <a:latin typeface="Marianne" panose="02000000000000000000" pitchFamily="50" charset="0"/>
          </a:endParaRPr>
        </a:p>
      </dgm:t>
    </dgm:pt>
    <dgm:pt modelId="{68206F94-3591-4CF7-A894-8A855C48D5C6}" type="parTrans" cxnId="{1385A520-7DC6-4670-A953-D83DF181BA65}">
      <dgm:prSet/>
      <dgm:spPr/>
      <dgm:t>
        <a:bodyPr/>
        <a:lstStyle/>
        <a:p>
          <a:endParaRPr lang="fr-FR"/>
        </a:p>
      </dgm:t>
    </dgm:pt>
    <dgm:pt modelId="{2401165E-9937-4A66-B898-958215CC439F}" type="sibTrans" cxnId="{1385A520-7DC6-4670-A953-D83DF181BA65}">
      <dgm:prSet/>
      <dgm:spPr/>
      <dgm:t>
        <a:bodyPr/>
        <a:lstStyle/>
        <a:p>
          <a:endParaRPr lang="fr-FR"/>
        </a:p>
      </dgm:t>
    </dgm:pt>
    <dgm:pt modelId="{F70FBE7F-7312-41FF-9606-18359D4D5C70}">
      <dgm:prSet phldrT="[Texte]" custT="1"/>
      <dgm:spPr/>
      <dgm:t>
        <a:bodyPr/>
        <a:lstStyle/>
        <a:p>
          <a:r>
            <a:rPr lang="fr-FR" sz="1400" dirty="0" smtClean="0">
              <a:latin typeface="Marianne" panose="02000000000000000000" pitchFamily="50" charset="0"/>
            </a:rPr>
            <a:t>Flash news</a:t>
          </a:r>
          <a:endParaRPr lang="fr-FR" sz="1400" dirty="0">
            <a:latin typeface="Marianne" panose="02000000000000000000" pitchFamily="50" charset="0"/>
          </a:endParaRPr>
        </a:p>
      </dgm:t>
    </dgm:pt>
    <dgm:pt modelId="{B87A5AC2-6E37-4F6E-BB4A-F60486A81383}" type="sibTrans" cxnId="{50134D2E-FCE3-45F1-93F1-E16461E62ACF}">
      <dgm:prSet/>
      <dgm:spPr/>
      <dgm:t>
        <a:bodyPr/>
        <a:lstStyle/>
        <a:p>
          <a:endParaRPr lang="fr-FR"/>
        </a:p>
      </dgm:t>
    </dgm:pt>
    <dgm:pt modelId="{1DB803AD-D35A-46BE-A987-6656D4344444}" type="parTrans" cxnId="{50134D2E-FCE3-45F1-93F1-E16461E62ACF}">
      <dgm:prSet/>
      <dgm:spPr/>
      <dgm:t>
        <a:bodyPr/>
        <a:lstStyle/>
        <a:p>
          <a:endParaRPr lang="fr-FR"/>
        </a:p>
      </dgm:t>
    </dgm:pt>
    <dgm:pt modelId="{4E358757-93B3-4680-805B-E3FCEA782E1A}">
      <dgm:prSet phldrT="[Texte]" custT="1"/>
      <dgm:spPr/>
      <dgm:t>
        <a:bodyPr/>
        <a:lstStyle/>
        <a:p>
          <a:r>
            <a:rPr lang="fr-FR" sz="1400" dirty="0" smtClean="0">
              <a:latin typeface="Marianne" panose="02000000000000000000" pitchFamily="50" charset="0"/>
            </a:rPr>
            <a:t>Chat</a:t>
          </a:r>
          <a:endParaRPr lang="fr-FR" sz="1400" dirty="0">
            <a:latin typeface="Marianne" panose="02000000000000000000" pitchFamily="50" charset="0"/>
          </a:endParaRPr>
        </a:p>
      </dgm:t>
    </dgm:pt>
    <dgm:pt modelId="{256C74D6-21D6-466A-8385-18DB0F5FB03F}" type="parTrans" cxnId="{4DDB169D-0944-498B-A460-18812EFB6220}">
      <dgm:prSet/>
      <dgm:spPr/>
      <dgm:t>
        <a:bodyPr/>
        <a:lstStyle/>
        <a:p>
          <a:endParaRPr lang="fr-FR"/>
        </a:p>
      </dgm:t>
    </dgm:pt>
    <dgm:pt modelId="{CB273373-687D-4E30-B8F1-43D73DB4723D}" type="sibTrans" cxnId="{4DDB169D-0944-498B-A460-18812EFB6220}">
      <dgm:prSet/>
      <dgm:spPr/>
      <dgm:t>
        <a:bodyPr/>
        <a:lstStyle/>
        <a:p>
          <a:endParaRPr lang="fr-FR"/>
        </a:p>
      </dgm:t>
    </dgm:pt>
    <dgm:pt modelId="{8A427DD9-A030-4143-BD66-B0995CEFF0F4}">
      <dgm:prSet phldrT="[Texte]" custT="1"/>
      <dgm:spPr/>
      <dgm:t>
        <a:bodyPr/>
        <a:lstStyle/>
        <a:p>
          <a:r>
            <a:rPr lang="fr-FR" sz="1400" dirty="0" smtClean="0">
              <a:latin typeface="Marianne" panose="02000000000000000000" pitchFamily="50" charset="0"/>
            </a:rPr>
            <a:t>Blog</a:t>
          </a:r>
          <a:endParaRPr lang="fr-FR" sz="1400" dirty="0">
            <a:latin typeface="Marianne" panose="02000000000000000000" pitchFamily="50" charset="0"/>
          </a:endParaRPr>
        </a:p>
      </dgm:t>
    </dgm:pt>
    <dgm:pt modelId="{76DCBE20-46F4-4BF3-A17A-DA8A70B34791}" type="parTrans" cxnId="{22C95601-3602-4A8E-927D-2C69AC0DD807}">
      <dgm:prSet/>
      <dgm:spPr/>
      <dgm:t>
        <a:bodyPr/>
        <a:lstStyle/>
        <a:p>
          <a:endParaRPr lang="fr-FR"/>
        </a:p>
      </dgm:t>
    </dgm:pt>
    <dgm:pt modelId="{CCC44F62-74CF-4A2D-901E-744B49F174C7}" type="sibTrans" cxnId="{22C95601-3602-4A8E-927D-2C69AC0DD807}">
      <dgm:prSet/>
      <dgm:spPr/>
      <dgm:t>
        <a:bodyPr/>
        <a:lstStyle/>
        <a:p>
          <a:endParaRPr lang="fr-FR"/>
        </a:p>
      </dgm:t>
    </dgm:pt>
    <dgm:pt modelId="{F5789A28-D816-4D0D-B072-1D50379B1842}">
      <dgm:prSet phldrT="[Texte]" custT="1"/>
      <dgm:spPr/>
      <dgm:t>
        <a:bodyPr/>
        <a:lstStyle/>
        <a:p>
          <a:r>
            <a:rPr lang="fr-FR" sz="1400" dirty="0" smtClean="0">
              <a:latin typeface="Marianne" panose="02000000000000000000" pitchFamily="50" charset="0"/>
            </a:rPr>
            <a:t>Forum</a:t>
          </a:r>
          <a:endParaRPr lang="fr-FR" sz="1400" dirty="0">
            <a:latin typeface="Marianne" panose="02000000000000000000" pitchFamily="50" charset="0"/>
          </a:endParaRPr>
        </a:p>
      </dgm:t>
    </dgm:pt>
    <dgm:pt modelId="{CACA82F6-AFD9-4D11-86BF-889ECCBF7B3E}" type="parTrans" cxnId="{DD42D3D1-DDCA-4144-B5DA-16C972D5D2D1}">
      <dgm:prSet/>
      <dgm:spPr/>
      <dgm:t>
        <a:bodyPr/>
        <a:lstStyle/>
        <a:p>
          <a:endParaRPr lang="fr-FR"/>
        </a:p>
      </dgm:t>
    </dgm:pt>
    <dgm:pt modelId="{11A9BF5A-5079-4738-84CD-047EEFC78847}" type="sibTrans" cxnId="{DD42D3D1-DDCA-4144-B5DA-16C972D5D2D1}">
      <dgm:prSet/>
      <dgm:spPr/>
      <dgm:t>
        <a:bodyPr/>
        <a:lstStyle/>
        <a:p>
          <a:endParaRPr lang="fr-FR"/>
        </a:p>
      </dgm:t>
    </dgm:pt>
    <dgm:pt modelId="{0BFA4693-C0B3-42E7-A742-C8CC7A9C134D}">
      <dgm:prSet phldrT="[Texte]" custT="1"/>
      <dgm:spPr/>
      <dgm:t>
        <a:bodyPr/>
        <a:lstStyle/>
        <a:p>
          <a:r>
            <a:rPr lang="fr-FR" sz="1400" dirty="0" err="1" smtClean="0">
              <a:latin typeface="Marianne" panose="02000000000000000000" pitchFamily="50" charset="0"/>
            </a:rPr>
            <a:t>Visioconference</a:t>
          </a:r>
          <a:r>
            <a:rPr lang="fr-FR" sz="1400" dirty="0" smtClean="0">
              <a:latin typeface="Marianne" panose="02000000000000000000" pitchFamily="50" charset="0"/>
            </a:rPr>
            <a:t> </a:t>
          </a:r>
          <a:endParaRPr lang="fr-FR" sz="1400" dirty="0">
            <a:latin typeface="Marianne" panose="02000000000000000000" pitchFamily="50" charset="0"/>
          </a:endParaRPr>
        </a:p>
      </dgm:t>
    </dgm:pt>
    <dgm:pt modelId="{D7598FEC-D721-4324-91F2-33E3DBEDCAFD}" type="parTrans" cxnId="{72A2E94C-7FF5-4628-BC3C-60C923DBD3A8}">
      <dgm:prSet/>
      <dgm:spPr/>
      <dgm:t>
        <a:bodyPr/>
        <a:lstStyle/>
        <a:p>
          <a:endParaRPr lang="fr-FR"/>
        </a:p>
      </dgm:t>
    </dgm:pt>
    <dgm:pt modelId="{B900BE21-DF9D-48DB-9E35-1231F9E8E52A}" type="sibTrans" cxnId="{72A2E94C-7FF5-4628-BC3C-60C923DBD3A8}">
      <dgm:prSet/>
      <dgm:spPr/>
      <dgm:t>
        <a:bodyPr/>
        <a:lstStyle/>
        <a:p>
          <a:endParaRPr lang="fr-FR"/>
        </a:p>
      </dgm:t>
    </dgm:pt>
    <dgm:pt modelId="{4255E7ED-9C32-48B8-8882-42B06474AEA0}">
      <dgm:prSet phldrT="[Texte]" custT="1"/>
      <dgm:spPr/>
      <dgm:t>
        <a:bodyPr/>
        <a:lstStyle/>
        <a:p>
          <a:r>
            <a:rPr lang="fr-FR" sz="1400" dirty="0" err="1" smtClean="0">
              <a:latin typeface="Marianne" panose="02000000000000000000" pitchFamily="50" charset="0"/>
            </a:rPr>
            <a:t>Address</a:t>
          </a:r>
          <a:r>
            <a:rPr lang="fr-FR" sz="1400" dirty="0" smtClean="0">
              <a:latin typeface="Marianne" panose="02000000000000000000" pitchFamily="50" charset="0"/>
            </a:rPr>
            <a:t> book</a:t>
          </a:r>
          <a:endParaRPr lang="fr-FR" sz="1400" dirty="0">
            <a:latin typeface="Marianne" panose="02000000000000000000" pitchFamily="50" charset="0"/>
          </a:endParaRPr>
        </a:p>
      </dgm:t>
    </dgm:pt>
    <dgm:pt modelId="{DF531F98-3FE5-4CC2-BF58-1C0F0E7B8B41}" type="parTrans" cxnId="{C88AE780-5DE7-4CBC-8B75-472BE652AEE8}">
      <dgm:prSet/>
      <dgm:spPr/>
      <dgm:t>
        <a:bodyPr/>
        <a:lstStyle/>
        <a:p>
          <a:endParaRPr lang="fr-FR"/>
        </a:p>
      </dgm:t>
    </dgm:pt>
    <dgm:pt modelId="{88A2484E-2BFC-47C5-A92F-E4D9DE0FCCF8}" type="sibTrans" cxnId="{C88AE780-5DE7-4CBC-8B75-472BE652AEE8}">
      <dgm:prSet/>
      <dgm:spPr/>
      <dgm:t>
        <a:bodyPr/>
        <a:lstStyle/>
        <a:p>
          <a:endParaRPr lang="fr-FR"/>
        </a:p>
      </dgm:t>
    </dgm:pt>
    <dgm:pt modelId="{61448492-5CCA-4358-AA99-64ED47DA319C}">
      <dgm:prSet phldrT="[Texte]" custT="1"/>
      <dgm:spPr/>
      <dgm:t>
        <a:bodyPr/>
        <a:lstStyle/>
        <a:p>
          <a:r>
            <a:rPr lang="fr-FR" sz="1400" dirty="0" smtClean="0">
              <a:latin typeface="Marianne" panose="02000000000000000000" pitchFamily="50" charset="0"/>
            </a:rPr>
            <a:t>Documents</a:t>
          </a:r>
          <a:endParaRPr lang="fr-FR" sz="1400" dirty="0">
            <a:latin typeface="Marianne" panose="02000000000000000000" pitchFamily="50" charset="0"/>
          </a:endParaRPr>
        </a:p>
      </dgm:t>
    </dgm:pt>
    <dgm:pt modelId="{30FAB608-1CEE-407E-9FE8-E0593771498E}" type="parTrans" cxnId="{4E4DBE33-1DE5-4DE0-ABD4-52D9ACB6F249}">
      <dgm:prSet/>
      <dgm:spPr/>
      <dgm:t>
        <a:bodyPr/>
        <a:lstStyle/>
        <a:p>
          <a:endParaRPr lang="fr-FR"/>
        </a:p>
      </dgm:t>
    </dgm:pt>
    <dgm:pt modelId="{F1A1A4F6-ECE6-4B5C-8B2F-09E3E1BC7E26}" type="sibTrans" cxnId="{4E4DBE33-1DE5-4DE0-ABD4-52D9ACB6F249}">
      <dgm:prSet/>
      <dgm:spPr/>
      <dgm:t>
        <a:bodyPr/>
        <a:lstStyle/>
        <a:p>
          <a:endParaRPr lang="fr-FR"/>
        </a:p>
      </dgm:t>
    </dgm:pt>
    <dgm:pt modelId="{ED437035-CF95-4BBE-A1BF-8023527F8D78}">
      <dgm:prSet phldrT="[Texte]" custT="1"/>
      <dgm:spPr/>
      <dgm:t>
        <a:bodyPr/>
        <a:lstStyle/>
        <a:p>
          <a:r>
            <a:rPr lang="fr-FR" sz="1400" dirty="0" smtClean="0">
              <a:latin typeface="Marianne" panose="02000000000000000000" pitchFamily="50" charset="0"/>
            </a:rPr>
            <a:t>Wiki</a:t>
          </a:r>
          <a:endParaRPr lang="fr-FR" sz="1400" dirty="0">
            <a:latin typeface="Marianne" panose="02000000000000000000" pitchFamily="50" charset="0"/>
          </a:endParaRPr>
        </a:p>
      </dgm:t>
    </dgm:pt>
    <dgm:pt modelId="{A55A6363-380C-467F-A292-9F6DC5CEDA53}" type="parTrans" cxnId="{BDD5819C-4D49-41B9-B8E0-F7F751FE36FB}">
      <dgm:prSet/>
      <dgm:spPr/>
      <dgm:t>
        <a:bodyPr/>
        <a:lstStyle/>
        <a:p>
          <a:endParaRPr lang="fr-FR"/>
        </a:p>
      </dgm:t>
    </dgm:pt>
    <dgm:pt modelId="{82479D17-5EF3-4ED7-9B2A-B2A76A835EF0}" type="sibTrans" cxnId="{BDD5819C-4D49-41B9-B8E0-F7F751FE36FB}">
      <dgm:prSet/>
      <dgm:spPr/>
      <dgm:t>
        <a:bodyPr/>
        <a:lstStyle/>
        <a:p>
          <a:endParaRPr lang="fr-FR"/>
        </a:p>
      </dgm:t>
    </dgm:pt>
    <dgm:pt modelId="{3DA4FEA9-0197-4222-8C97-179B9BDD2F0F}">
      <dgm:prSet phldrT="[Texte]" custT="1"/>
      <dgm:spPr/>
      <dgm:t>
        <a:bodyPr/>
        <a:lstStyle/>
        <a:p>
          <a:r>
            <a:rPr lang="fr-FR" sz="1400" dirty="0" smtClean="0">
              <a:latin typeface="Marianne" panose="02000000000000000000" pitchFamily="50" charset="0"/>
            </a:rPr>
            <a:t>Open Office suite</a:t>
          </a:r>
          <a:endParaRPr lang="fr-FR" sz="1400" dirty="0">
            <a:latin typeface="Marianne" panose="02000000000000000000" pitchFamily="50" charset="0"/>
          </a:endParaRPr>
        </a:p>
      </dgm:t>
    </dgm:pt>
    <dgm:pt modelId="{5DA2DB11-DFED-45E9-99C0-9BBCAB950C3E}" type="parTrans" cxnId="{E48923B2-A7FC-485D-B9BD-168AEF6DB66D}">
      <dgm:prSet/>
      <dgm:spPr/>
      <dgm:t>
        <a:bodyPr/>
        <a:lstStyle/>
        <a:p>
          <a:endParaRPr lang="fr-FR"/>
        </a:p>
      </dgm:t>
    </dgm:pt>
    <dgm:pt modelId="{3E96EF4F-061E-4CB2-B0F5-657D57596C43}" type="sibTrans" cxnId="{E48923B2-A7FC-485D-B9BD-168AEF6DB66D}">
      <dgm:prSet/>
      <dgm:spPr/>
      <dgm:t>
        <a:bodyPr/>
        <a:lstStyle/>
        <a:p>
          <a:endParaRPr lang="fr-FR"/>
        </a:p>
      </dgm:t>
    </dgm:pt>
    <dgm:pt modelId="{1CBF9553-A821-4F1C-8819-DB4A7AA02A5B}" type="pres">
      <dgm:prSet presAssocID="{9356AD2E-9C3C-4AED-9EEF-CA7522511FCA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C6E17CA-DC8B-4D82-8E95-E599639ED1CC}" type="pres">
      <dgm:prSet presAssocID="{9356AD2E-9C3C-4AED-9EEF-CA7522511FCA}" presName="children" presStyleCnt="0"/>
      <dgm:spPr/>
    </dgm:pt>
    <dgm:pt modelId="{2F7DC84F-955B-4BD1-A785-703FC0C1837E}" type="pres">
      <dgm:prSet presAssocID="{9356AD2E-9C3C-4AED-9EEF-CA7522511FCA}" presName="child1group" presStyleCnt="0"/>
      <dgm:spPr/>
    </dgm:pt>
    <dgm:pt modelId="{C1A546BD-ACE1-4310-BA31-74EEAF2B7AA7}" type="pres">
      <dgm:prSet presAssocID="{9356AD2E-9C3C-4AED-9EEF-CA7522511FCA}" presName="child1" presStyleLbl="bgAcc1" presStyleIdx="0" presStyleCnt="4"/>
      <dgm:spPr/>
      <dgm:t>
        <a:bodyPr/>
        <a:lstStyle/>
        <a:p>
          <a:endParaRPr lang="fr-FR"/>
        </a:p>
      </dgm:t>
    </dgm:pt>
    <dgm:pt modelId="{42FF4CC7-0FF2-4DF5-AB4F-B847A611274E}" type="pres">
      <dgm:prSet presAssocID="{9356AD2E-9C3C-4AED-9EEF-CA7522511FCA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C0912AF-E855-4D6B-AFB9-E1054BD2017D}" type="pres">
      <dgm:prSet presAssocID="{9356AD2E-9C3C-4AED-9EEF-CA7522511FCA}" presName="child2group" presStyleCnt="0"/>
      <dgm:spPr/>
    </dgm:pt>
    <dgm:pt modelId="{775FCB27-18F8-4594-9580-0BE5A005B405}" type="pres">
      <dgm:prSet presAssocID="{9356AD2E-9C3C-4AED-9EEF-CA7522511FCA}" presName="child2" presStyleLbl="bgAcc1" presStyleIdx="1" presStyleCnt="4" custLinFactNeighborX="11121" custLinFactNeighborY="2052"/>
      <dgm:spPr/>
      <dgm:t>
        <a:bodyPr/>
        <a:lstStyle/>
        <a:p>
          <a:endParaRPr lang="fr-FR"/>
        </a:p>
      </dgm:t>
    </dgm:pt>
    <dgm:pt modelId="{05129A41-EC67-496D-B8E2-A2952FEB0802}" type="pres">
      <dgm:prSet presAssocID="{9356AD2E-9C3C-4AED-9EEF-CA7522511FCA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CF2E338-7603-42E6-984F-C1DAA3A1B1ED}" type="pres">
      <dgm:prSet presAssocID="{9356AD2E-9C3C-4AED-9EEF-CA7522511FCA}" presName="child3group" presStyleCnt="0"/>
      <dgm:spPr/>
    </dgm:pt>
    <dgm:pt modelId="{2B6A8C35-1E2E-404C-B669-FAB08B95D051}" type="pres">
      <dgm:prSet presAssocID="{9356AD2E-9C3C-4AED-9EEF-CA7522511FCA}" presName="child3" presStyleLbl="bgAcc1" presStyleIdx="2" presStyleCnt="4" custLinFactNeighborX="6568" custLinFactNeighborY="-2223"/>
      <dgm:spPr/>
      <dgm:t>
        <a:bodyPr/>
        <a:lstStyle/>
        <a:p>
          <a:endParaRPr lang="fr-FR"/>
        </a:p>
      </dgm:t>
    </dgm:pt>
    <dgm:pt modelId="{5F41E608-555A-4CAC-AD01-75E9228D698C}" type="pres">
      <dgm:prSet presAssocID="{9356AD2E-9C3C-4AED-9EEF-CA7522511FCA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79C7047-8867-4356-A9AE-6B5FE2583123}" type="pres">
      <dgm:prSet presAssocID="{9356AD2E-9C3C-4AED-9EEF-CA7522511FCA}" presName="child4group" presStyleCnt="0"/>
      <dgm:spPr/>
    </dgm:pt>
    <dgm:pt modelId="{6D610D94-71A8-40E3-A994-F464D38B3E8D}" type="pres">
      <dgm:prSet presAssocID="{9356AD2E-9C3C-4AED-9EEF-CA7522511FCA}" presName="child4" presStyleLbl="bgAcc1" presStyleIdx="3" presStyleCnt="4"/>
      <dgm:spPr/>
      <dgm:t>
        <a:bodyPr/>
        <a:lstStyle/>
        <a:p>
          <a:endParaRPr lang="fr-FR"/>
        </a:p>
      </dgm:t>
    </dgm:pt>
    <dgm:pt modelId="{61F38996-A3EB-4876-92FA-265AB15FA8EF}" type="pres">
      <dgm:prSet presAssocID="{9356AD2E-9C3C-4AED-9EEF-CA7522511FCA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F0721B5-3A75-4299-A9EC-B3EEEB33FF4C}" type="pres">
      <dgm:prSet presAssocID="{9356AD2E-9C3C-4AED-9EEF-CA7522511FCA}" presName="childPlaceholder" presStyleCnt="0"/>
      <dgm:spPr/>
    </dgm:pt>
    <dgm:pt modelId="{12F3DF8C-CC2D-4B51-A4B2-7505394627E9}" type="pres">
      <dgm:prSet presAssocID="{9356AD2E-9C3C-4AED-9EEF-CA7522511FCA}" presName="circle" presStyleCnt="0"/>
      <dgm:spPr/>
    </dgm:pt>
    <dgm:pt modelId="{EC7758B6-E48C-45C5-86B0-7C9FDC8ED84D}" type="pres">
      <dgm:prSet presAssocID="{9356AD2E-9C3C-4AED-9EEF-CA7522511FCA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D8EB53A-AA27-4C95-A8BF-0F386895A568}" type="pres">
      <dgm:prSet presAssocID="{9356AD2E-9C3C-4AED-9EEF-CA7522511FCA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E27D24B-967B-4176-B278-FE18BC5F4873}" type="pres">
      <dgm:prSet presAssocID="{9356AD2E-9C3C-4AED-9EEF-CA7522511FCA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ED6745E-43B6-4DA5-951A-A1DBB60B6EC5}" type="pres">
      <dgm:prSet presAssocID="{9356AD2E-9C3C-4AED-9EEF-CA7522511FCA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267BD6-47EB-4A9E-8F5E-A349B1FB5BF4}" type="pres">
      <dgm:prSet presAssocID="{9356AD2E-9C3C-4AED-9EEF-CA7522511FCA}" presName="quadrantPlaceholder" presStyleCnt="0"/>
      <dgm:spPr/>
    </dgm:pt>
    <dgm:pt modelId="{9B9625AF-5B03-4EE2-A348-AF4C6889A716}" type="pres">
      <dgm:prSet presAssocID="{9356AD2E-9C3C-4AED-9EEF-CA7522511FCA}" presName="center1" presStyleLbl="fgShp" presStyleIdx="0" presStyleCnt="2"/>
      <dgm:spPr/>
    </dgm:pt>
    <dgm:pt modelId="{AB42F22D-BDB8-4074-8D13-876C52123781}" type="pres">
      <dgm:prSet presAssocID="{9356AD2E-9C3C-4AED-9EEF-CA7522511FCA}" presName="center2" presStyleLbl="fgShp" presStyleIdx="1" presStyleCnt="2" custLinFactNeighborX="221" custLinFactNeighborY="7606"/>
      <dgm:spPr/>
    </dgm:pt>
  </dgm:ptLst>
  <dgm:cxnLst>
    <dgm:cxn modelId="{A91ECCDE-1347-4F60-9EFB-67B9718978E7}" type="presOf" srcId="{61448492-5CCA-4358-AA99-64ED47DA319C}" destId="{2B6A8C35-1E2E-404C-B669-FAB08B95D051}" srcOrd="0" destOrd="1" presId="urn:microsoft.com/office/officeart/2005/8/layout/cycle4"/>
    <dgm:cxn modelId="{DD42D3D1-DDCA-4144-B5DA-16C972D5D2D1}" srcId="{005DD5C5-9DB5-400B-92BF-0E2578666B9F}" destId="{F5789A28-D816-4D0D-B072-1D50379B1842}" srcOrd="3" destOrd="0" parTransId="{CACA82F6-AFD9-4D11-86BF-889ECCBF7B3E}" sibTransId="{11A9BF5A-5079-4738-84CD-047EEFC78847}"/>
    <dgm:cxn modelId="{4F2CEBED-DF5C-4669-AD5C-E93CBF7D7573}" type="presOf" srcId="{17DFCD00-3B1E-406E-9018-5F35C46F96BB}" destId="{3ED6745E-43B6-4DA5-951A-A1DBB60B6EC5}" srcOrd="0" destOrd="0" presId="urn:microsoft.com/office/officeart/2005/8/layout/cycle4"/>
    <dgm:cxn modelId="{75972389-31EA-4683-9436-06BE023D81B6}" type="presOf" srcId="{F5789A28-D816-4D0D-B072-1D50379B1842}" destId="{05129A41-EC67-496D-B8E2-A2952FEB0802}" srcOrd="1" destOrd="3" presId="urn:microsoft.com/office/officeart/2005/8/layout/cycle4"/>
    <dgm:cxn modelId="{72A2E94C-7FF5-4628-BC3C-60C923DBD3A8}" srcId="{005DD5C5-9DB5-400B-92BF-0E2578666B9F}" destId="{0BFA4693-C0B3-42E7-A742-C8CC7A9C134D}" srcOrd="4" destOrd="0" parTransId="{D7598FEC-D721-4324-91F2-33E3DBEDCAFD}" sibTransId="{B900BE21-DF9D-48DB-9E35-1231F9E8E52A}"/>
    <dgm:cxn modelId="{D72967AF-4CE2-442F-AA77-8D48879F6A07}" srcId="{9356AD2E-9C3C-4AED-9EEF-CA7522511FCA}" destId="{17DFCD00-3B1E-406E-9018-5F35C46F96BB}" srcOrd="3" destOrd="0" parTransId="{598955F3-B8EC-42A7-B3DC-8B82B3EC0DC4}" sibTransId="{D6FDC4A3-3F30-4E40-A99B-C1FA2974518A}"/>
    <dgm:cxn modelId="{5658FBA2-C910-474E-AC44-55CF2DA1C424}" type="presOf" srcId="{4255E7ED-9C32-48B8-8882-42B06474AEA0}" destId="{5F41E608-555A-4CAC-AD01-75E9228D698C}" srcOrd="1" destOrd="0" presId="urn:microsoft.com/office/officeart/2005/8/layout/cycle4"/>
    <dgm:cxn modelId="{A44D6399-AF1A-4EF2-A52F-5A80CCCED704}" type="presOf" srcId="{78DC1675-D77B-4D91-BF80-15A1D1C18312}" destId="{EC7758B6-E48C-45C5-86B0-7C9FDC8ED84D}" srcOrd="0" destOrd="0" presId="urn:microsoft.com/office/officeart/2005/8/layout/cycle4"/>
    <dgm:cxn modelId="{2FB749D5-0D12-461C-90EC-DF4B5FBB527C}" type="presOf" srcId="{F70FBE7F-7312-41FF-9606-18359D4D5C70}" destId="{05129A41-EC67-496D-B8E2-A2952FEB0802}" srcOrd="1" destOrd="0" presId="urn:microsoft.com/office/officeart/2005/8/layout/cycle4"/>
    <dgm:cxn modelId="{3881401C-811E-4EE3-BA90-134FA7BA9699}" type="presOf" srcId="{ED437035-CF95-4BBE-A1BF-8023527F8D78}" destId="{5F41E608-555A-4CAC-AD01-75E9228D698C}" srcOrd="1" destOrd="2" presId="urn:microsoft.com/office/officeart/2005/8/layout/cycle4"/>
    <dgm:cxn modelId="{22C95601-3602-4A8E-927D-2C69AC0DD807}" srcId="{005DD5C5-9DB5-400B-92BF-0E2578666B9F}" destId="{8A427DD9-A030-4143-BD66-B0995CEFF0F4}" srcOrd="2" destOrd="0" parTransId="{76DCBE20-46F4-4BF3-A17A-DA8A70B34791}" sibTransId="{CCC44F62-74CF-4A2D-901E-744B49F174C7}"/>
    <dgm:cxn modelId="{8D84795E-348B-4266-9C5B-0921AD129000}" type="presOf" srcId="{005DD5C5-9DB5-400B-92BF-0E2578666B9F}" destId="{CD8EB53A-AA27-4C95-A8BF-0F386895A568}" srcOrd="0" destOrd="0" presId="urn:microsoft.com/office/officeart/2005/8/layout/cycle4"/>
    <dgm:cxn modelId="{4DD34D89-D4C1-48D1-BC38-1015AC49CC44}" type="presOf" srcId="{4E358757-93B3-4680-805B-E3FCEA782E1A}" destId="{05129A41-EC67-496D-B8E2-A2952FEB0802}" srcOrd="1" destOrd="1" presId="urn:microsoft.com/office/officeart/2005/8/layout/cycle4"/>
    <dgm:cxn modelId="{D902AB69-742B-4181-8441-BD5D6D214BE0}" type="presOf" srcId="{F70FBE7F-7312-41FF-9606-18359D4D5C70}" destId="{775FCB27-18F8-4594-9580-0BE5A005B405}" srcOrd="0" destOrd="0" presId="urn:microsoft.com/office/officeart/2005/8/layout/cycle4"/>
    <dgm:cxn modelId="{872F1F1B-89CD-4645-9042-294870503433}" type="presOf" srcId="{9356AD2E-9C3C-4AED-9EEF-CA7522511FCA}" destId="{1CBF9553-A821-4F1C-8819-DB4A7AA02A5B}" srcOrd="0" destOrd="0" presId="urn:microsoft.com/office/officeart/2005/8/layout/cycle4"/>
    <dgm:cxn modelId="{50134D2E-FCE3-45F1-93F1-E16461E62ACF}" srcId="{005DD5C5-9DB5-400B-92BF-0E2578666B9F}" destId="{F70FBE7F-7312-41FF-9606-18359D4D5C70}" srcOrd="0" destOrd="0" parTransId="{1DB803AD-D35A-46BE-A987-6656D4344444}" sibTransId="{B87A5AC2-6E37-4F6E-BB4A-F60486A81383}"/>
    <dgm:cxn modelId="{C3E296C5-AF43-487C-9BAB-877FF9BCAC58}" type="presOf" srcId="{4E358757-93B3-4680-805B-E3FCEA782E1A}" destId="{775FCB27-18F8-4594-9580-0BE5A005B405}" srcOrd="0" destOrd="1" presId="urn:microsoft.com/office/officeart/2005/8/layout/cycle4"/>
    <dgm:cxn modelId="{31A2071A-4F23-48DB-83FA-7A1D47E4AE11}" type="presOf" srcId="{0BFA4693-C0B3-42E7-A742-C8CC7A9C134D}" destId="{05129A41-EC67-496D-B8E2-A2952FEB0802}" srcOrd="1" destOrd="4" presId="urn:microsoft.com/office/officeart/2005/8/layout/cycle4"/>
    <dgm:cxn modelId="{89DB3D63-9F08-4CBA-8841-64538AA24E2F}" srcId="{9356AD2E-9C3C-4AED-9EEF-CA7522511FCA}" destId="{005DD5C5-9DB5-400B-92BF-0E2578666B9F}" srcOrd="1" destOrd="0" parTransId="{5C9FD27B-A939-4B06-B2DE-F5A95CFB3B4E}" sibTransId="{07F7D168-31B7-461E-A3CB-1501CAD371FB}"/>
    <dgm:cxn modelId="{B52F09E5-E222-4ABB-B7D0-C7F4EA890899}" type="presOf" srcId="{ED437035-CF95-4BBE-A1BF-8023527F8D78}" destId="{2B6A8C35-1E2E-404C-B669-FAB08B95D051}" srcOrd="0" destOrd="2" presId="urn:microsoft.com/office/officeart/2005/8/layout/cycle4"/>
    <dgm:cxn modelId="{1385A520-7DC6-4670-A953-D83DF181BA65}" srcId="{17DFCD00-3B1E-406E-9018-5F35C46F96BB}" destId="{E21EA041-9BBE-4C97-9C02-06691F12E8B8}" srcOrd="0" destOrd="0" parTransId="{68206F94-3591-4CF7-A894-8A855C48D5C6}" sibTransId="{2401165E-9937-4A66-B898-958215CC439F}"/>
    <dgm:cxn modelId="{C2783EF5-8D40-4946-8494-41B7088481F6}" type="presOf" srcId="{5B042ACB-5B60-4536-9153-8044EE9E82D8}" destId="{42FF4CC7-0FF2-4DF5-AB4F-B847A611274E}" srcOrd="1" destOrd="0" presId="urn:microsoft.com/office/officeart/2005/8/layout/cycle4"/>
    <dgm:cxn modelId="{00948F34-D6C7-4A7A-B49D-9A6C35B99324}" type="presOf" srcId="{8A427DD9-A030-4143-BD66-B0995CEFF0F4}" destId="{05129A41-EC67-496D-B8E2-A2952FEB0802}" srcOrd="1" destOrd="2" presId="urn:microsoft.com/office/officeart/2005/8/layout/cycle4"/>
    <dgm:cxn modelId="{CAD3045B-2EB1-4DD4-B6FA-2F5E125732CD}" type="presOf" srcId="{E21EA041-9BBE-4C97-9C02-06691F12E8B8}" destId="{6D610D94-71A8-40E3-A994-F464D38B3E8D}" srcOrd="0" destOrd="0" presId="urn:microsoft.com/office/officeart/2005/8/layout/cycle4"/>
    <dgm:cxn modelId="{A7652DC0-00F1-4B9C-A0FC-3F6C0EB7B872}" type="presOf" srcId="{0BFA4693-C0B3-42E7-A742-C8CC7A9C134D}" destId="{775FCB27-18F8-4594-9580-0BE5A005B405}" srcOrd="0" destOrd="4" presId="urn:microsoft.com/office/officeart/2005/8/layout/cycle4"/>
    <dgm:cxn modelId="{CCC24E29-3089-494D-A773-8B5F08F32435}" type="presOf" srcId="{F5789A28-D816-4D0D-B072-1D50379B1842}" destId="{775FCB27-18F8-4594-9580-0BE5A005B405}" srcOrd="0" destOrd="3" presId="urn:microsoft.com/office/officeart/2005/8/layout/cycle4"/>
    <dgm:cxn modelId="{427E508D-14DE-4589-9EDA-4C81018C6CCA}" type="presOf" srcId="{5B042ACB-5B60-4536-9153-8044EE9E82D8}" destId="{C1A546BD-ACE1-4310-BA31-74EEAF2B7AA7}" srcOrd="0" destOrd="0" presId="urn:microsoft.com/office/officeart/2005/8/layout/cycle4"/>
    <dgm:cxn modelId="{A8FBA6A4-0856-494D-9955-0EABF612FAB5}" srcId="{9356AD2E-9C3C-4AED-9EEF-CA7522511FCA}" destId="{78DC1675-D77B-4D91-BF80-15A1D1C18312}" srcOrd="0" destOrd="0" parTransId="{94005C30-CE31-46FD-B2CA-6969CFD001C9}" sibTransId="{6955CCD5-47E6-4002-A6DD-5B0BA5AD268A}"/>
    <dgm:cxn modelId="{4DDB169D-0944-498B-A460-18812EFB6220}" srcId="{005DD5C5-9DB5-400B-92BF-0E2578666B9F}" destId="{4E358757-93B3-4680-805B-E3FCEA782E1A}" srcOrd="1" destOrd="0" parTransId="{256C74D6-21D6-466A-8385-18DB0F5FB03F}" sibTransId="{CB273373-687D-4E30-B8F1-43D73DB4723D}"/>
    <dgm:cxn modelId="{7FB6272D-8D3E-446B-977F-CFABF052A793}" srcId="{78DC1675-D77B-4D91-BF80-15A1D1C18312}" destId="{5B042ACB-5B60-4536-9153-8044EE9E82D8}" srcOrd="0" destOrd="0" parTransId="{651CC277-A66B-4D0B-A65F-30CA6E55155E}" sibTransId="{99E6989E-9AC7-4D41-95DD-71535590A47A}"/>
    <dgm:cxn modelId="{BDD5819C-4D49-41B9-B8E0-F7F751FE36FB}" srcId="{631237EB-5A13-40A7-8424-AFFB10E4A7BB}" destId="{ED437035-CF95-4BBE-A1BF-8023527F8D78}" srcOrd="2" destOrd="0" parTransId="{A55A6363-380C-467F-A292-9F6DC5CEDA53}" sibTransId="{82479D17-5EF3-4ED7-9B2A-B2A76A835EF0}"/>
    <dgm:cxn modelId="{27F9EF73-35D5-4E5F-A239-376EB28D9ADB}" type="presOf" srcId="{61448492-5CCA-4358-AA99-64ED47DA319C}" destId="{5F41E608-555A-4CAC-AD01-75E9228D698C}" srcOrd="1" destOrd="1" presId="urn:microsoft.com/office/officeart/2005/8/layout/cycle4"/>
    <dgm:cxn modelId="{E48923B2-A7FC-485D-B9BD-168AEF6DB66D}" srcId="{631237EB-5A13-40A7-8424-AFFB10E4A7BB}" destId="{3DA4FEA9-0197-4222-8C97-179B9BDD2F0F}" srcOrd="3" destOrd="0" parTransId="{5DA2DB11-DFED-45E9-99C0-9BBCAB950C3E}" sibTransId="{3E96EF4F-061E-4CB2-B0F5-657D57596C43}"/>
    <dgm:cxn modelId="{4E4DBE33-1DE5-4DE0-ABD4-52D9ACB6F249}" srcId="{631237EB-5A13-40A7-8424-AFFB10E4A7BB}" destId="{61448492-5CCA-4358-AA99-64ED47DA319C}" srcOrd="1" destOrd="0" parTransId="{30FAB608-1CEE-407E-9FE8-E0593771498E}" sibTransId="{F1A1A4F6-ECE6-4B5C-8B2F-09E3E1BC7E26}"/>
    <dgm:cxn modelId="{D068DFF1-188E-4AB0-A971-0D73E2C0E620}" srcId="{9356AD2E-9C3C-4AED-9EEF-CA7522511FCA}" destId="{631237EB-5A13-40A7-8424-AFFB10E4A7BB}" srcOrd="2" destOrd="0" parTransId="{2D5C8175-4D41-4E50-B828-5D46BCDA532C}" sibTransId="{70CED8F8-D805-4BFB-B023-7E21A61F7E6E}"/>
    <dgm:cxn modelId="{7EE37C0A-7E82-4115-B8AD-6C61B9F21807}" type="presOf" srcId="{3DA4FEA9-0197-4222-8C97-179B9BDD2F0F}" destId="{5F41E608-555A-4CAC-AD01-75E9228D698C}" srcOrd="1" destOrd="3" presId="urn:microsoft.com/office/officeart/2005/8/layout/cycle4"/>
    <dgm:cxn modelId="{486FFBEC-54B3-4065-9B72-9837C9080D02}" type="presOf" srcId="{E21EA041-9BBE-4C97-9C02-06691F12E8B8}" destId="{61F38996-A3EB-4876-92FA-265AB15FA8EF}" srcOrd="1" destOrd="0" presId="urn:microsoft.com/office/officeart/2005/8/layout/cycle4"/>
    <dgm:cxn modelId="{C7694AD9-6D81-4526-B111-BD108046F61F}" type="presOf" srcId="{8A427DD9-A030-4143-BD66-B0995CEFF0F4}" destId="{775FCB27-18F8-4594-9580-0BE5A005B405}" srcOrd="0" destOrd="2" presId="urn:microsoft.com/office/officeart/2005/8/layout/cycle4"/>
    <dgm:cxn modelId="{9F73EBC9-7A0B-4098-8A22-EBB57EBEDDB0}" type="presOf" srcId="{3DA4FEA9-0197-4222-8C97-179B9BDD2F0F}" destId="{2B6A8C35-1E2E-404C-B669-FAB08B95D051}" srcOrd="0" destOrd="3" presId="urn:microsoft.com/office/officeart/2005/8/layout/cycle4"/>
    <dgm:cxn modelId="{C88AE780-5DE7-4CBC-8B75-472BE652AEE8}" srcId="{631237EB-5A13-40A7-8424-AFFB10E4A7BB}" destId="{4255E7ED-9C32-48B8-8882-42B06474AEA0}" srcOrd="0" destOrd="0" parTransId="{DF531F98-3FE5-4CC2-BF58-1C0F0E7B8B41}" sibTransId="{88A2484E-2BFC-47C5-A92F-E4D9DE0FCCF8}"/>
    <dgm:cxn modelId="{3B9A7AEF-2C1E-4222-82EA-27BBCCC38BE0}" type="presOf" srcId="{4255E7ED-9C32-48B8-8882-42B06474AEA0}" destId="{2B6A8C35-1E2E-404C-B669-FAB08B95D051}" srcOrd="0" destOrd="0" presId="urn:microsoft.com/office/officeart/2005/8/layout/cycle4"/>
    <dgm:cxn modelId="{D67E2ED4-EF1A-4BCD-A51E-C23C743A01DB}" type="presOf" srcId="{631237EB-5A13-40A7-8424-AFFB10E4A7BB}" destId="{3E27D24B-967B-4176-B278-FE18BC5F4873}" srcOrd="0" destOrd="0" presId="urn:microsoft.com/office/officeart/2005/8/layout/cycle4"/>
    <dgm:cxn modelId="{14B9B45B-B9BA-4874-9DD7-08C47E2D04B3}" type="presParOf" srcId="{1CBF9553-A821-4F1C-8819-DB4A7AA02A5B}" destId="{EC6E17CA-DC8B-4D82-8E95-E599639ED1CC}" srcOrd="0" destOrd="0" presId="urn:microsoft.com/office/officeart/2005/8/layout/cycle4"/>
    <dgm:cxn modelId="{9EF35076-8192-4BF5-891C-C33D2145E9D3}" type="presParOf" srcId="{EC6E17CA-DC8B-4D82-8E95-E599639ED1CC}" destId="{2F7DC84F-955B-4BD1-A785-703FC0C1837E}" srcOrd="0" destOrd="0" presId="urn:microsoft.com/office/officeart/2005/8/layout/cycle4"/>
    <dgm:cxn modelId="{FDDA4B68-9EC7-4C9E-A5B0-51BDD5E400AE}" type="presParOf" srcId="{2F7DC84F-955B-4BD1-A785-703FC0C1837E}" destId="{C1A546BD-ACE1-4310-BA31-74EEAF2B7AA7}" srcOrd="0" destOrd="0" presId="urn:microsoft.com/office/officeart/2005/8/layout/cycle4"/>
    <dgm:cxn modelId="{8B4B0C0D-485C-433D-96D7-12B033CCD965}" type="presParOf" srcId="{2F7DC84F-955B-4BD1-A785-703FC0C1837E}" destId="{42FF4CC7-0FF2-4DF5-AB4F-B847A611274E}" srcOrd="1" destOrd="0" presId="urn:microsoft.com/office/officeart/2005/8/layout/cycle4"/>
    <dgm:cxn modelId="{14C62289-81D1-4018-9AC9-84BB2AF09B41}" type="presParOf" srcId="{EC6E17CA-DC8B-4D82-8E95-E599639ED1CC}" destId="{3C0912AF-E855-4D6B-AFB9-E1054BD2017D}" srcOrd="1" destOrd="0" presId="urn:microsoft.com/office/officeart/2005/8/layout/cycle4"/>
    <dgm:cxn modelId="{615E0E43-BA2C-4D0A-BF64-9FDA5B219A74}" type="presParOf" srcId="{3C0912AF-E855-4D6B-AFB9-E1054BD2017D}" destId="{775FCB27-18F8-4594-9580-0BE5A005B405}" srcOrd="0" destOrd="0" presId="urn:microsoft.com/office/officeart/2005/8/layout/cycle4"/>
    <dgm:cxn modelId="{57F135E9-A8D4-4671-807F-EBB1F0674B29}" type="presParOf" srcId="{3C0912AF-E855-4D6B-AFB9-E1054BD2017D}" destId="{05129A41-EC67-496D-B8E2-A2952FEB0802}" srcOrd="1" destOrd="0" presId="urn:microsoft.com/office/officeart/2005/8/layout/cycle4"/>
    <dgm:cxn modelId="{43255B0E-EE72-4237-A0E2-CD1289623D8C}" type="presParOf" srcId="{EC6E17CA-DC8B-4D82-8E95-E599639ED1CC}" destId="{4CF2E338-7603-42E6-984F-C1DAA3A1B1ED}" srcOrd="2" destOrd="0" presId="urn:microsoft.com/office/officeart/2005/8/layout/cycle4"/>
    <dgm:cxn modelId="{72596FB3-0D2F-460A-A0CF-31D456B3FBB6}" type="presParOf" srcId="{4CF2E338-7603-42E6-984F-C1DAA3A1B1ED}" destId="{2B6A8C35-1E2E-404C-B669-FAB08B95D051}" srcOrd="0" destOrd="0" presId="urn:microsoft.com/office/officeart/2005/8/layout/cycle4"/>
    <dgm:cxn modelId="{9B750892-1BE2-4C20-9F3D-E15EDDF55DDE}" type="presParOf" srcId="{4CF2E338-7603-42E6-984F-C1DAA3A1B1ED}" destId="{5F41E608-555A-4CAC-AD01-75E9228D698C}" srcOrd="1" destOrd="0" presId="urn:microsoft.com/office/officeart/2005/8/layout/cycle4"/>
    <dgm:cxn modelId="{89182808-4012-4E43-9B38-56A74A6579D6}" type="presParOf" srcId="{EC6E17CA-DC8B-4D82-8E95-E599639ED1CC}" destId="{279C7047-8867-4356-A9AE-6B5FE2583123}" srcOrd="3" destOrd="0" presId="urn:microsoft.com/office/officeart/2005/8/layout/cycle4"/>
    <dgm:cxn modelId="{71EB2FFE-13A2-404F-929D-4E7A9DE507C4}" type="presParOf" srcId="{279C7047-8867-4356-A9AE-6B5FE2583123}" destId="{6D610D94-71A8-40E3-A994-F464D38B3E8D}" srcOrd="0" destOrd="0" presId="urn:microsoft.com/office/officeart/2005/8/layout/cycle4"/>
    <dgm:cxn modelId="{929BFD3A-6BDD-4C12-B7F0-ACEC74079471}" type="presParOf" srcId="{279C7047-8867-4356-A9AE-6B5FE2583123}" destId="{61F38996-A3EB-4876-92FA-265AB15FA8EF}" srcOrd="1" destOrd="0" presId="urn:microsoft.com/office/officeart/2005/8/layout/cycle4"/>
    <dgm:cxn modelId="{6FECC2CB-C0EC-43A3-ACA9-7B60119673F6}" type="presParOf" srcId="{EC6E17CA-DC8B-4D82-8E95-E599639ED1CC}" destId="{2F0721B5-3A75-4299-A9EC-B3EEEB33FF4C}" srcOrd="4" destOrd="0" presId="urn:microsoft.com/office/officeart/2005/8/layout/cycle4"/>
    <dgm:cxn modelId="{5DD72A62-D7C6-40F9-9F0E-144D3DAEE205}" type="presParOf" srcId="{1CBF9553-A821-4F1C-8819-DB4A7AA02A5B}" destId="{12F3DF8C-CC2D-4B51-A4B2-7505394627E9}" srcOrd="1" destOrd="0" presId="urn:microsoft.com/office/officeart/2005/8/layout/cycle4"/>
    <dgm:cxn modelId="{E2B80F2D-F52C-4EE9-BC9F-1CC6242D8D1A}" type="presParOf" srcId="{12F3DF8C-CC2D-4B51-A4B2-7505394627E9}" destId="{EC7758B6-E48C-45C5-86B0-7C9FDC8ED84D}" srcOrd="0" destOrd="0" presId="urn:microsoft.com/office/officeart/2005/8/layout/cycle4"/>
    <dgm:cxn modelId="{FEEBFDFF-C56F-4FAB-8431-57463337F6B2}" type="presParOf" srcId="{12F3DF8C-CC2D-4B51-A4B2-7505394627E9}" destId="{CD8EB53A-AA27-4C95-A8BF-0F386895A568}" srcOrd="1" destOrd="0" presId="urn:microsoft.com/office/officeart/2005/8/layout/cycle4"/>
    <dgm:cxn modelId="{856750B0-DF18-4938-8605-F094575C8F0F}" type="presParOf" srcId="{12F3DF8C-CC2D-4B51-A4B2-7505394627E9}" destId="{3E27D24B-967B-4176-B278-FE18BC5F4873}" srcOrd="2" destOrd="0" presId="urn:microsoft.com/office/officeart/2005/8/layout/cycle4"/>
    <dgm:cxn modelId="{C4AAAA4B-9BCE-4E91-8458-D8B7F1AE7BBC}" type="presParOf" srcId="{12F3DF8C-CC2D-4B51-A4B2-7505394627E9}" destId="{3ED6745E-43B6-4DA5-951A-A1DBB60B6EC5}" srcOrd="3" destOrd="0" presId="urn:microsoft.com/office/officeart/2005/8/layout/cycle4"/>
    <dgm:cxn modelId="{36CDC950-9D35-47FE-8975-EE0B4491F85E}" type="presParOf" srcId="{12F3DF8C-CC2D-4B51-A4B2-7505394627E9}" destId="{09267BD6-47EB-4A9E-8F5E-A349B1FB5BF4}" srcOrd="4" destOrd="0" presId="urn:microsoft.com/office/officeart/2005/8/layout/cycle4"/>
    <dgm:cxn modelId="{626D26C8-3D09-4EF8-A551-3E3F9CE003E6}" type="presParOf" srcId="{1CBF9553-A821-4F1C-8819-DB4A7AA02A5B}" destId="{9B9625AF-5B03-4EE2-A348-AF4C6889A716}" srcOrd="2" destOrd="0" presId="urn:microsoft.com/office/officeart/2005/8/layout/cycle4"/>
    <dgm:cxn modelId="{B7F384DD-1196-4BF8-879E-7CCE7DCAAB84}" type="presParOf" srcId="{1CBF9553-A821-4F1C-8819-DB4A7AA02A5B}" destId="{AB42F22D-BDB8-4074-8D13-876C5212378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6A8C35-1E2E-404C-B669-FAB08B95D051}">
      <dsp:nvSpPr>
        <dsp:cNvPr id="0" name=""/>
        <dsp:cNvSpPr/>
      </dsp:nvSpPr>
      <dsp:spPr>
        <a:xfrm>
          <a:off x="4707388" y="3333348"/>
          <a:ext cx="2447179" cy="15852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err="1" smtClean="0">
              <a:latin typeface="Marianne" panose="02000000000000000000" pitchFamily="50" charset="0"/>
            </a:rPr>
            <a:t>Address</a:t>
          </a:r>
          <a:r>
            <a:rPr lang="fr-FR" sz="1400" kern="1200" dirty="0" smtClean="0">
              <a:latin typeface="Marianne" panose="02000000000000000000" pitchFamily="50" charset="0"/>
            </a:rPr>
            <a:t> book</a:t>
          </a:r>
          <a:endParaRPr lang="fr-FR" sz="1400" kern="1200" dirty="0">
            <a:latin typeface="Marianne" panose="02000000000000000000" pitchFamily="50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>
              <a:latin typeface="Marianne" panose="02000000000000000000" pitchFamily="50" charset="0"/>
            </a:rPr>
            <a:t>Documents</a:t>
          </a:r>
          <a:endParaRPr lang="fr-FR" sz="1400" kern="1200" dirty="0">
            <a:latin typeface="Marianne" panose="02000000000000000000" pitchFamily="50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>
              <a:latin typeface="Marianne" panose="02000000000000000000" pitchFamily="50" charset="0"/>
            </a:rPr>
            <a:t>Wiki</a:t>
          </a:r>
          <a:endParaRPr lang="fr-FR" sz="1400" kern="1200" dirty="0">
            <a:latin typeface="Marianne" panose="02000000000000000000" pitchFamily="50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>
              <a:latin typeface="Marianne" panose="02000000000000000000" pitchFamily="50" charset="0"/>
            </a:rPr>
            <a:t>Open Office suite</a:t>
          </a:r>
          <a:endParaRPr lang="fr-FR" sz="1400" kern="1200" dirty="0">
            <a:latin typeface="Marianne" panose="02000000000000000000" pitchFamily="50" charset="0"/>
          </a:endParaRPr>
        </a:p>
      </dsp:txBody>
      <dsp:txXfrm>
        <a:off x="5476364" y="3764474"/>
        <a:ext cx="1643381" cy="1119269"/>
      </dsp:txXfrm>
    </dsp:sp>
    <dsp:sp modelId="{6D610D94-71A8-40E3-A994-F464D38B3E8D}">
      <dsp:nvSpPr>
        <dsp:cNvPr id="0" name=""/>
        <dsp:cNvSpPr/>
      </dsp:nvSpPr>
      <dsp:spPr>
        <a:xfrm>
          <a:off x="553890" y="3368587"/>
          <a:ext cx="2447179" cy="15852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err="1" smtClean="0">
              <a:latin typeface="Marianne" panose="02000000000000000000" pitchFamily="50" charset="0"/>
            </a:rPr>
            <a:t>Statistics</a:t>
          </a:r>
          <a:endParaRPr lang="fr-FR" sz="1600" kern="1200" dirty="0">
            <a:latin typeface="Marianne" panose="02000000000000000000" pitchFamily="50" charset="0"/>
          </a:endParaRPr>
        </a:p>
      </dsp:txBody>
      <dsp:txXfrm>
        <a:off x="588712" y="3799713"/>
        <a:ext cx="1643381" cy="1119269"/>
      </dsp:txXfrm>
    </dsp:sp>
    <dsp:sp modelId="{775FCB27-18F8-4594-9580-0BE5A005B405}">
      <dsp:nvSpPr>
        <dsp:cNvPr id="0" name=""/>
        <dsp:cNvSpPr/>
      </dsp:nvSpPr>
      <dsp:spPr>
        <a:xfrm>
          <a:off x="4818808" y="32528"/>
          <a:ext cx="2447179" cy="15852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>
              <a:latin typeface="Marianne" panose="02000000000000000000" pitchFamily="50" charset="0"/>
            </a:rPr>
            <a:t>Flash news</a:t>
          </a:r>
          <a:endParaRPr lang="fr-FR" sz="1400" kern="1200" dirty="0">
            <a:latin typeface="Marianne" panose="02000000000000000000" pitchFamily="50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>
              <a:latin typeface="Marianne" panose="02000000000000000000" pitchFamily="50" charset="0"/>
            </a:rPr>
            <a:t>Chat</a:t>
          </a:r>
          <a:endParaRPr lang="fr-FR" sz="1400" kern="1200" dirty="0">
            <a:latin typeface="Marianne" panose="02000000000000000000" pitchFamily="50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>
              <a:latin typeface="Marianne" panose="02000000000000000000" pitchFamily="50" charset="0"/>
            </a:rPr>
            <a:t>Blog</a:t>
          </a:r>
          <a:endParaRPr lang="fr-FR" sz="1400" kern="1200" dirty="0">
            <a:latin typeface="Marianne" panose="02000000000000000000" pitchFamily="50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>
              <a:latin typeface="Marianne" panose="02000000000000000000" pitchFamily="50" charset="0"/>
            </a:rPr>
            <a:t>Forum</a:t>
          </a:r>
          <a:endParaRPr lang="fr-FR" sz="1400" kern="1200" dirty="0">
            <a:latin typeface="Marianne" panose="02000000000000000000" pitchFamily="50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err="1" smtClean="0">
              <a:latin typeface="Marianne" panose="02000000000000000000" pitchFamily="50" charset="0"/>
            </a:rPr>
            <a:t>Visioconference</a:t>
          </a:r>
          <a:r>
            <a:rPr lang="fr-FR" sz="1400" kern="1200" dirty="0" smtClean="0">
              <a:latin typeface="Marianne" panose="02000000000000000000" pitchFamily="50" charset="0"/>
            </a:rPr>
            <a:t> </a:t>
          </a:r>
          <a:endParaRPr lang="fr-FR" sz="1400" kern="1200" dirty="0">
            <a:latin typeface="Marianne" panose="02000000000000000000" pitchFamily="50" charset="0"/>
          </a:endParaRPr>
        </a:p>
      </dsp:txBody>
      <dsp:txXfrm>
        <a:off x="5587784" y="67350"/>
        <a:ext cx="1643381" cy="1119269"/>
      </dsp:txXfrm>
    </dsp:sp>
    <dsp:sp modelId="{C1A546BD-ACE1-4310-BA31-74EEAF2B7AA7}">
      <dsp:nvSpPr>
        <dsp:cNvPr id="0" name=""/>
        <dsp:cNvSpPr/>
      </dsp:nvSpPr>
      <dsp:spPr>
        <a:xfrm>
          <a:off x="553890" y="0"/>
          <a:ext cx="2447179" cy="15852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>
              <a:latin typeface="Marianne" panose="02000000000000000000" pitchFamily="50" charset="0"/>
            </a:rPr>
            <a:t>Moodle</a:t>
          </a:r>
          <a:endParaRPr lang="fr-FR" sz="1400" kern="1200" dirty="0">
            <a:latin typeface="Marianne" panose="02000000000000000000" pitchFamily="50" charset="0"/>
          </a:endParaRPr>
        </a:p>
      </dsp:txBody>
      <dsp:txXfrm>
        <a:off x="588712" y="34822"/>
        <a:ext cx="1643381" cy="1119269"/>
      </dsp:txXfrm>
    </dsp:sp>
    <dsp:sp modelId="{EC7758B6-E48C-45C5-86B0-7C9FDC8ED84D}">
      <dsp:nvSpPr>
        <dsp:cNvPr id="0" name=""/>
        <dsp:cNvSpPr/>
      </dsp:nvSpPr>
      <dsp:spPr>
        <a:xfrm>
          <a:off x="1579328" y="282366"/>
          <a:ext cx="2144997" cy="2144997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latin typeface="Marianne" panose="02000000000000000000" pitchFamily="50" charset="0"/>
            </a:rPr>
            <a:t>TRAIN</a:t>
          </a:r>
          <a:endParaRPr lang="fr-FR" sz="1300" kern="1200" dirty="0">
            <a:latin typeface="Marianne" panose="02000000000000000000" pitchFamily="50" charset="0"/>
          </a:endParaRPr>
        </a:p>
      </dsp:txBody>
      <dsp:txXfrm>
        <a:off x="2207583" y="910621"/>
        <a:ext cx="1516742" cy="1516742"/>
      </dsp:txXfrm>
    </dsp:sp>
    <dsp:sp modelId="{CD8EB53A-AA27-4C95-A8BF-0F386895A568}">
      <dsp:nvSpPr>
        <dsp:cNvPr id="0" name=""/>
        <dsp:cNvSpPr/>
      </dsp:nvSpPr>
      <dsp:spPr>
        <a:xfrm rot="5400000">
          <a:off x="3823402" y="282366"/>
          <a:ext cx="2144997" cy="2144997"/>
        </a:xfrm>
        <a:prstGeom prst="pieWedge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latin typeface="Marianne" panose="02000000000000000000" pitchFamily="50" charset="0"/>
            </a:rPr>
            <a:t>COMMUNICATE</a:t>
          </a:r>
          <a:endParaRPr lang="fr-FR" sz="1300" kern="1200" dirty="0">
            <a:latin typeface="Marianne" panose="02000000000000000000" pitchFamily="50" charset="0"/>
          </a:endParaRPr>
        </a:p>
      </dsp:txBody>
      <dsp:txXfrm rot="-5400000">
        <a:off x="3823402" y="910621"/>
        <a:ext cx="1516742" cy="1516742"/>
      </dsp:txXfrm>
    </dsp:sp>
    <dsp:sp modelId="{3E27D24B-967B-4176-B278-FE18BC5F4873}">
      <dsp:nvSpPr>
        <dsp:cNvPr id="0" name=""/>
        <dsp:cNvSpPr/>
      </dsp:nvSpPr>
      <dsp:spPr>
        <a:xfrm rot="10800000">
          <a:off x="3823402" y="2526440"/>
          <a:ext cx="2144997" cy="2144997"/>
        </a:xfrm>
        <a:prstGeom prst="pieWedge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latin typeface="Marianne" panose="02000000000000000000" pitchFamily="50" charset="0"/>
            </a:rPr>
            <a:t>COLLABORATE </a:t>
          </a:r>
          <a:endParaRPr lang="fr-FR" sz="1300" kern="1200" dirty="0">
            <a:latin typeface="Marianne" panose="02000000000000000000" pitchFamily="50" charset="0"/>
          </a:endParaRPr>
        </a:p>
      </dsp:txBody>
      <dsp:txXfrm rot="10800000">
        <a:off x="3823402" y="2526440"/>
        <a:ext cx="1516742" cy="1516742"/>
      </dsp:txXfrm>
    </dsp:sp>
    <dsp:sp modelId="{3ED6745E-43B6-4DA5-951A-A1DBB60B6EC5}">
      <dsp:nvSpPr>
        <dsp:cNvPr id="0" name=""/>
        <dsp:cNvSpPr/>
      </dsp:nvSpPr>
      <dsp:spPr>
        <a:xfrm rot="16200000">
          <a:off x="1579328" y="2526440"/>
          <a:ext cx="2144997" cy="2144997"/>
        </a:xfrm>
        <a:prstGeom prst="pieWedg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latin typeface="Marianne" panose="02000000000000000000" pitchFamily="50" charset="0"/>
            </a:rPr>
            <a:t>MONITOR</a:t>
          </a:r>
          <a:endParaRPr lang="fr-FR" sz="1300" kern="1200" dirty="0">
            <a:latin typeface="Marianne" panose="02000000000000000000" pitchFamily="50" charset="0"/>
          </a:endParaRPr>
        </a:p>
      </dsp:txBody>
      <dsp:txXfrm rot="5400000">
        <a:off x="2207583" y="2526440"/>
        <a:ext cx="1516742" cy="1516742"/>
      </dsp:txXfrm>
    </dsp:sp>
    <dsp:sp modelId="{9B9625AF-5B03-4EE2-A348-AF4C6889A716}">
      <dsp:nvSpPr>
        <dsp:cNvPr id="0" name=""/>
        <dsp:cNvSpPr/>
      </dsp:nvSpPr>
      <dsp:spPr>
        <a:xfrm>
          <a:off x="3403567" y="2031060"/>
          <a:ext cx="740593" cy="643994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42F22D-BDB8-4074-8D13-876C52123781}">
      <dsp:nvSpPr>
        <dsp:cNvPr id="0" name=""/>
        <dsp:cNvSpPr/>
      </dsp:nvSpPr>
      <dsp:spPr>
        <a:xfrm rot="10800000">
          <a:off x="3405203" y="2327732"/>
          <a:ext cx="740593" cy="643994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FFA67-BA0D-4CBF-868A-5AE0701DFDA7}" type="datetimeFigureOut">
              <a:rPr lang="fr-FR" smtClean="0"/>
              <a:t>22/05/2022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366BA-4995-4696-876D-C96FC523B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904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366BA-4995-4696-876D-C96FC523BB8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923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Le programme DRHAA 4.0 vise à moderniser l’ensemble des « processus RH [recrutement, formation, gestion, valorisation des compétences, etc.] pour servir la politique de l’armée de l’Air en matière de fidélisation et d’attractivité », tout en mettant l’aviateur au cœur de toutes les initiatives à venir.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366BA-4995-4696-876D-C96FC523BB8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666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Digital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:</a:t>
            </a:r>
          </a:p>
          <a:p>
            <a:pPr algn="l"/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- Is a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remarkable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asset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in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terms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of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retention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and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attractivity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towards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the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young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generation</a:t>
            </a:r>
            <a:endParaRPr lang="fr-FR" sz="1200" dirty="0" smtClean="0">
              <a:solidFill>
                <a:schemeClr val="bg1"/>
              </a:solidFill>
              <a:latin typeface="Marianne" panose="02000000000000000000"/>
            </a:endParaRPr>
          </a:p>
          <a:p>
            <a:endParaRPr lang="fr-FR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Allows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for a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better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differentiation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and an individualisation of the training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offer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– central factor of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attractivity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and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retention</a:t>
            </a:r>
            <a:endParaRPr lang="fr-FR" sz="1200" dirty="0" smtClean="0">
              <a:solidFill>
                <a:schemeClr val="bg1"/>
              </a:solidFill>
              <a:latin typeface="Marianne" panose="0200000000000000000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fr-FR" sz="1200" dirty="0" smtClean="0">
              <a:solidFill>
                <a:schemeClr val="bg1"/>
              </a:solidFill>
              <a:latin typeface="Marianne" panose="0200000000000000000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Contributes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the continuum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/>
              </a:rPr>
              <a:t>between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 basic,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/>
              </a:rPr>
              <a:t>specific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 and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/>
              </a:rPr>
              <a:t>professionnal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 training </a:t>
            </a:r>
            <a:r>
              <a:rPr lang="fr-FR" sz="1200" b="1" baseline="0" dirty="0" smtClean="0">
                <a:solidFill>
                  <a:srgbClr val="C00000"/>
                </a:solidFill>
                <a:latin typeface="Marianne" panose="02000000000000000000"/>
              </a:rPr>
              <a:t>(</a:t>
            </a:r>
            <a:r>
              <a:rPr lang="fr-FR" sz="1200" b="1" baseline="0" dirty="0" err="1" smtClean="0">
                <a:solidFill>
                  <a:srgbClr val="C00000"/>
                </a:solidFill>
                <a:latin typeface="Marianne" panose="02000000000000000000"/>
              </a:rPr>
              <a:t>continuing</a:t>
            </a:r>
            <a:r>
              <a:rPr lang="fr-FR" sz="1200" b="1" baseline="0" dirty="0" smtClean="0">
                <a:solidFill>
                  <a:srgbClr val="C00000"/>
                </a:solidFill>
                <a:latin typeface="Marianne" panose="02000000000000000000"/>
              </a:rPr>
              <a:t> </a:t>
            </a:r>
            <a:r>
              <a:rPr lang="fr-FR" sz="1200" b="1" baseline="0" dirty="0" err="1" smtClean="0">
                <a:solidFill>
                  <a:srgbClr val="C00000"/>
                </a:solidFill>
                <a:latin typeface="Marianne" panose="02000000000000000000"/>
              </a:rPr>
              <a:t>education</a:t>
            </a:r>
            <a:r>
              <a:rPr lang="fr-FR" sz="1200" b="1" baseline="0" dirty="0" smtClean="0">
                <a:solidFill>
                  <a:srgbClr val="C00000"/>
                </a:solidFill>
                <a:latin typeface="Marianne" panose="02000000000000000000"/>
              </a:rPr>
              <a:t>) 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as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/>
              </a:rPr>
              <a:t>well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 as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/>
              </a:rPr>
              <a:t>apprenticeship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 /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/>
              </a:rPr>
              <a:t>mentoring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 …</a:t>
            </a:r>
            <a:endParaRPr lang="fr-FR" sz="1200" dirty="0" smtClean="0">
              <a:solidFill>
                <a:schemeClr val="bg1"/>
              </a:solidFill>
              <a:latin typeface="Marianne" panose="0200000000000000000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 smtClean="0">
              <a:solidFill>
                <a:schemeClr val="bg1"/>
              </a:solidFill>
              <a:latin typeface="Marianne" panose="0200000000000000000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- FASF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should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follow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the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continuous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 digital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/>
              </a:rPr>
              <a:t>growth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/>
              </a:rPr>
              <a:t>within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/>
              </a:rPr>
              <a:t>education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/>
              </a:rPr>
              <a:t>fied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 and more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/>
              </a:rPr>
              <a:t>generally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/>
              </a:rPr>
              <a:t>within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/>
              </a:rPr>
              <a:t>civilian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 society</a:t>
            </a:r>
            <a:endParaRPr lang="fr-FR" sz="1200" dirty="0" smtClean="0">
              <a:solidFill>
                <a:schemeClr val="bg1"/>
              </a:solidFill>
              <a:latin typeface="Marianne" panose="02000000000000000000"/>
            </a:endParaRPr>
          </a:p>
          <a:p>
            <a:endParaRPr lang="fr-FR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Digital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/>
              </a:rPr>
              <a:t>suits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 the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/>
              </a:rPr>
              <a:t>needs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of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weapons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systems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high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/>
              </a:rPr>
              <a:t>level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training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used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in the Air and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space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force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fr-FR" sz="1200" dirty="0" smtClean="0">
              <a:solidFill>
                <a:schemeClr val="bg1"/>
              </a:solidFill>
              <a:latin typeface="Marianne" panose="0200000000000000000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Is an essential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accelerator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of the modernisation and transformation of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teaching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tools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within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the air and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space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force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 smtClean="0">
              <a:solidFill>
                <a:schemeClr val="bg1"/>
              </a:solidFill>
              <a:latin typeface="Marianne" panose="0200000000000000000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-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/>
              </a:rPr>
              <a:t>Stimulates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/>
              </a:rPr>
              <a:t>creativity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/>
              </a:rPr>
              <a:t> and innovation</a:t>
            </a:r>
            <a:endParaRPr lang="fr-FR" sz="1200" dirty="0" smtClean="0">
              <a:solidFill>
                <a:schemeClr val="bg1"/>
              </a:solidFill>
              <a:latin typeface="Marianne" panose="0200000000000000000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fr-FR" sz="1200" dirty="0" smtClean="0">
              <a:solidFill>
                <a:schemeClr val="bg1"/>
              </a:solidFill>
              <a:latin typeface="Marianne" panose="0200000000000000000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Optimises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teaching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by the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/>
              </a:rPr>
              <a:t>pedagogical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/>
              </a:rPr>
              <a:t> power of the digital – notion of sensible digitalisation and digital simplification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fr-FR" sz="1200" dirty="0" smtClean="0">
              <a:solidFill>
                <a:schemeClr val="bg1"/>
              </a:solidFill>
              <a:latin typeface="Marianne" panose="02000000000000000000"/>
            </a:endParaRPr>
          </a:p>
          <a:p>
            <a:r>
              <a:rPr lang="fr-FR" dirty="0" smtClean="0"/>
              <a:t>- The </a:t>
            </a:r>
            <a:r>
              <a:rPr lang="fr-FR" dirty="0" err="1" smtClean="0"/>
              <a:t>pandemic</a:t>
            </a:r>
            <a:r>
              <a:rPr lang="fr-FR" baseline="0" dirty="0" smtClean="0"/>
              <a:t> </a:t>
            </a:r>
            <a:r>
              <a:rPr lang="fr-FR" dirty="0" smtClean="0"/>
              <a:t>has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showed</a:t>
            </a:r>
            <a:r>
              <a:rPr lang="fr-FR" dirty="0" smtClean="0"/>
              <a:t> the </a:t>
            </a:r>
            <a:r>
              <a:rPr lang="fr-FR" dirty="0" err="1" smtClean="0"/>
              <a:t>need</a:t>
            </a:r>
            <a:r>
              <a:rPr lang="fr-FR" dirty="0" smtClean="0"/>
              <a:t> to </a:t>
            </a:r>
            <a:r>
              <a:rPr lang="fr-FR" dirty="0" err="1" smtClean="0"/>
              <a:t>improve</a:t>
            </a:r>
            <a:r>
              <a:rPr lang="fr-FR" dirty="0" smtClean="0"/>
              <a:t> the </a:t>
            </a:r>
            <a:r>
              <a:rPr lang="fr-FR" dirty="0" err="1" smtClean="0"/>
              <a:t>resilience</a:t>
            </a:r>
            <a:r>
              <a:rPr lang="fr-FR" baseline="0" dirty="0" smtClean="0"/>
              <a:t> of training.  Digital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good </a:t>
            </a:r>
            <a:r>
              <a:rPr lang="fr-FR" baseline="0" dirty="0" err="1" smtClean="0"/>
              <a:t>way</a:t>
            </a:r>
            <a:r>
              <a:rPr lang="fr-FR" baseline="0" dirty="0" smtClean="0"/>
              <a:t> to face the </a:t>
            </a:r>
            <a:r>
              <a:rPr lang="fr-FR" baseline="0" dirty="0" err="1" smtClean="0"/>
              <a:t>constraints</a:t>
            </a:r>
            <a:r>
              <a:rPr lang="fr-FR" baseline="0" dirty="0" smtClean="0"/>
              <a:t> of the COVID </a:t>
            </a:r>
            <a:r>
              <a:rPr lang="fr-FR" baseline="0" dirty="0" err="1" smtClean="0"/>
              <a:t>crisis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7D560-3EE9-4713-B689-1EFE41D6276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5119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In 2021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creation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 of a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website</a:t>
            </a:r>
            <a:r>
              <a:rPr lang="fr-FR" sz="1200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hosting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 digital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pedagogical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 modules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dedicated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 to basic training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schools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using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 for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example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 </a:t>
            </a:r>
            <a:r>
              <a:rPr lang="fr-FR" sz="1200" baseline="0" dirty="0" err="1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virtual</a:t>
            </a:r>
            <a:r>
              <a:rPr lang="fr-FR" sz="1200" baseline="0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 reality…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aseline="0" dirty="0" smtClean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>
              <a:spcAft>
                <a:spcPts val="0"/>
              </a:spcAft>
            </a:pPr>
            <a:r>
              <a:rPr lang="en-US" sz="1200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3 topics regarding </a:t>
            </a:r>
            <a:r>
              <a:rPr lang="en-US" sz="1200" b="1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the initial training of NCOs on aeronautical maintenance </a:t>
            </a:r>
            <a:r>
              <a:rPr lang="en-US" sz="1200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:</a:t>
            </a:r>
            <a:endParaRPr lang="fr-FR" sz="1200" dirty="0" smtClean="0">
              <a:solidFill>
                <a:schemeClr val="bg1"/>
              </a:solidFill>
              <a:latin typeface="Marianne" panose="02000000000000000000" pitchFamily="50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The use of Virtual Reality (feedback on last achievements);</a:t>
            </a:r>
            <a:endParaRPr lang="fr-FR" sz="1200" dirty="0" smtClean="0">
              <a:solidFill>
                <a:schemeClr val="bg1"/>
              </a:solidFill>
              <a:latin typeface="Marianne" panose="02000000000000000000" pitchFamily="50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Curation of teaching contents on the internet (open source) (presentation of the process with ideas on sharing the identified sources);</a:t>
            </a:r>
            <a:endParaRPr lang="fr-FR" sz="1200" dirty="0" smtClean="0">
              <a:solidFill>
                <a:schemeClr val="bg1"/>
              </a:solidFill>
              <a:latin typeface="Marianne" panose="02000000000000000000" pitchFamily="50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3D modeling of equipment (</a:t>
            </a:r>
            <a:r>
              <a:rPr lang="en-US" sz="1200" dirty="0" err="1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softwares</a:t>
            </a:r>
            <a:r>
              <a:rPr lang="en-US" sz="1200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 being used, modeling methods/production techniques, examples of 3D modeling)</a:t>
            </a:r>
            <a:endParaRPr lang="fr-FR" sz="1200" dirty="0" smtClean="0">
              <a:solidFill>
                <a:schemeClr val="bg1"/>
              </a:solidFill>
              <a:effectLst/>
              <a:latin typeface="Marianne" panose="02000000000000000000" pitchFamily="50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7D560-3EE9-4713-B689-1EFE41D6276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0908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366BA-4995-4696-876D-C96FC523BB8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865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366BA-4995-4696-876D-C96FC523BB8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553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543300" y="6356355"/>
            <a:ext cx="2057400" cy="365125"/>
          </a:xfrm>
        </p:spPr>
        <p:txBody>
          <a:bodyPr/>
          <a:lstStyle>
            <a:lvl1pPr algn="ctr">
              <a:defRPr sz="788">
                <a:solidFill>
                  <a:srgbClr val="1344A1"/>
                </a:solidFill>
                <a:latin typeface="Marianne" panose="02000000000000000000" pitchFamily="50" charset="0"/>
              </a:defRPr>
            </a:lvl1pPr>
          </a:lstStyle>
          <a:p>
            <a:fld id="{2ABF3D85-E330-43B0-8C3A-82F8337DCF74}" type="datetimeFigureOut">
              <a:rPr lang="fr-FR" smtClean="0"/>
              <a:t>22/05/2022</a:t>
            </a:fld>
            <a:endParaRPr lang="fr-FR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050" b="1">
                <a:solidFill>
                  <a:srgbClr val="1344A1"/>
                </a:solidFill>
                <a:latin typeface="Marianne" panose="02000000000000000000" pitchFamily="50" charset="0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72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050" b="1">
                <a:solidFill>
                  <a:srgbClr val="1344A1"/>
                </a:solidFill>
                <a:latin typeface="Marianne" panose="02000000000000000000" pitchFamily="50" charset="0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1344A1"/>
                </a:solidFill>
                <a:latin typeface="Marianne" panose="02000000000000000000" pitchFamily="50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543300" y="6356355"/>
            <a:ext cx="2057400" cy="365125"/>
          </a:xfrm>
        </p:spPr>
        <p:txBody>
          <a:bodyPr/>
          <a:lstStyle>
            <a:lvl1pPr algn="ctr">
              <a:defRPr sz="788">
                <a:solidFill>
                  <a:srgbClr val="1344A1"/>
                </a:solidFill>
                <a:latin typeface="Marianne" panose="02000000000000000000" pitchFamily="50" charset="0"/>
              </a:defRPr>
            </a:lvl1pPr>
          </a:lstStyle>
          <a:p>
            <a:fld id="{2ABF3D85-E330-43B0-8C3A-82F8337DCF74}" type="datetimeFigureOut">
              <a:rPr lang="fr-FR" smtClean="0"/>
              <a:t>22/05/2022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953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ux conten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/>
          <a:lstStyle>
            <a:lvl1pPr>
              <a:defRPr>
                <a:solidFill>
                  <a:srgbClr val="1344A1"/>
                </a:solidFill>
                <a:latin typeface="Marianne" panose="02000000000000000000" pitchFamily="50" charset="0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5"/>
            <a:ext cx="2057400" cy="365125"/>
          </a:xfrm>
        </p:spPr>
        <p:txBody>
          <a:bodyPr/>
          <a:lstStyle>
            <a:lvl1pPr algn="l">
              <a:defRPr sz="788">
                <a:solidFill>
                  <a:srgbClr val="1344A1"/>
                </a:solidFill>
                <a:latin typeface="Marianne" panose="02000000000000000000" pitchFamily="50" charset="0"/>
              </a:defRPr>
            </a:lvl1pPr>
          </a:lstStyle>
          <a:p>
            <a:fld id="{6710B996-8DF7-4D91-918C-4A9F32EFA32F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543300" y="6356355"/>
            <a:ext cx="2057400" cy="365125"/>
          </a:xfrm>
        </p:spPr>
        <p:txBody>
          <a:bodyPr/>
          <a:lstStyle>
            <a:lvl1pPr algn="ctr">
              <a:defRPr sz="788">
                <a:solidFill>
                  <a:srgbClr val="1344A1"/>
                </a:solidFill>
                <a:latin typeface="Marianne" panose="02000000000000000000" pitchFamily="50" charset="0"/>
              </a:defRPr>
            </a:lvl1pPr>
          </a:lstStyle>
          <a:p>
            <a:fld id="{2ABF3D85-E330-43B0-8C3A-82F8337DCF74}" type="datetimeFigureOut">
              <a:rPr lang="fr-FR" smtClean="0"/>
              <a:t>22/05/2022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96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344A1"/>
                </a:solidFill>
                <a:latin typeface="Marianne" panose="02000000000000000000" pitchFamily="50" charset="0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5"/>
            <a:ext cx="2057400" cy="365125"/>
          </a:xfrm>
        </p:spPr>
        <p:txBody>
          <a:bodyPr/>
          <a:lstStyle>
            <a:lvl1pPr algn="l">
              <a:defRPr sz="788">
                <a:solidFill>
                  <a:srgbClr val="1344A1"/>
                </a:solidFill>
                <a:latin typeface="Marianne" panose="02000000000000000000" pitchFamily="50" charset="0"/>
              </a:defRPr>
            </a:lvl1pPr>
          </a:lstStyle>
          <a:p>
            <a:fld id="{6710B996-8DF7-4D91-918C-4A9F32EFA32F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543300" y="6356355"/>
            <a:ext cx="2057400" cy="365125"/>
          </a:xfrm>
        </p:spPr>
        <p:txBody>
          <a:bodyPr/>
          <a:lstStyle>
            <a:lvl1pPr algn="ctr">
              <a:defRPr sz="788">
                <a:solidFill>
                  <a:srgbClr val="1344A1"/>
                </a:solidFill>
                <a:latin typeface="Marianne" panose="02000000000000000000" pitchFamily="50" charset="0"/>
              </a:defRPr>
            </a:lvl1pPr>
          </a:lstStyle>
          <a:p>
            <a:fld id="{2ABF3D85-E330-43B0-8C3A-82F8337DCF74}" type="datetimeFigureOut">
              <a:rPr lang="fr-FR" smtClean="0"/>
              <a:t>22/05/2022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667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F3D85-E330-43B0-8C3A-82F8337DCF74}" type="datetimeFigureOut">
              <a:rPr lang="fr-FR" smtClean="0"/>
              <a:t>22/05/2022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0B996-8DF7-4D91-918C-4A9F32EFA3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93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8.svg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12" Type="http://schemas.openxmlformats.org/officeDocument/2006/relationships/image" Target="../media/image8.png"/><Relationship Id="rId7" Type="http://schemas.openxmlformats.org/officeDocument/2006/relationships/image" Target="../media/image8.sv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4.svg"/><Relationship Id="rId22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7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4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22.png"/><Relationship Id="rId14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51560" y="2560320"/>
            <a:ext cx="6858000" cy="134865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Digital Training in the French Air and </a:t>
            </a:r>
            <a:r>
              <a:rPr lang="fr-FR" dirty="0" err="1" smtClean="0"/>
              <a:t>Space</a:t>
            </a:r>
            <a:r>
              <a:rPr lang="fr-FR" dirty="0" smtClean="0"/>
              <a:t> Force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777364" y="5094514"/>
            <a:ext cx="3406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1344A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BILC CONFERENCE</a:t>
            </a:r>
          </a:p>
          <a:p>
            <a:pPr algn="ctr"/>
            <a:r>
              <a:rPr lang="fr-FR" dirty="0" smtClean="0">
                <a:solidFill>
                  <a:srgbClr val="1344A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LORETO</a:t>
            </a:r>
            <a:r>
              <a:rPr lang="fr-FR" dirty="0" smtClean="0">
                <a:solidFill>
                  <a:srgbClr val="1344A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ITALY</a:t>
            </a:r>
          </a:p>
          <a:p>
            <a:pPr algn="ctr"/>
            <a:r>
              <a:rPr lang="fr-FR" dirty="0" smtClean="0">
                <a:solidFill>
                  <a:srgbClr val="1344A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2022</a:t>
            </a:r>
          </a:p>
          <a:p>
            <a:pPr algn="ctr"/>
            <a:r>
              <a:rPr lang="fr-FR" dirty="0" smtClean="0">
                <a:solidFill>
                  <a:srgbClr val="1344A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French (DRHAAE) </a:t>
            </a:r>
            <a:r>
              <a:rPr lang="fr-FR" dirty="0" err="1" smtClean="0">
                <a:solidFill>
                  <a:srgbClr val="1344A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presentation</a:t>
            </a:r>
            <a:endParaRPr lang="fr-FR" dirty="0">
              <a:solidFill>
                <a:srgbClr val="1344A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22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99325" y="342294"/>
            <a:ext cx="8011823" cy="6142546"/>
          </a:xfrm>
        </p:spPr>
        <p:txBody>
          <a:bodyPr>
            <a:normAutofit/>
          </a:bodyPr>
          <a:lstStyle/>
          <a:p>
            <a:pPr algn="l"/>
            <a:r>
              <a:rPr lang="fr-FR" dirty="0" smtClean="0"/>
              <a:t>How digital </a:t>
            </a:r>
            <a:r>
              <a:rPr lang="fr-FR" dirty="0"/>
              <a:t>t</a:t>
            </a:r>
            <a:r>
              <a:rPr lang="fr-FR" dirty="0" smtClean="0"/>
              <a:t>raining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integrated</a:t>
            </a:r>
            <a:r>
              <a:rPr lang="fr-FR" dirty="0" smtClean="0"/>
              <a:t>…</a:t>
            </a:r>
          </a:p>
          <a:p>
            <a:pPr algn="l"/>
            <a:r>
              <a:rPr lang="fr-FR" dirty="0" smtClean="0"/>
              <a:t>		             … in the French Air and </a:t>
            </a:r>
            <a:r>
              <a:rPr lang="fr-FR" dirty="0" err="1" smtClean="0"/>
              <a:t>Space</a:t>
            </a:r>
            <a:r>
              <a:rPr lang="fr-FR" dirty="0" smtClean="0"/>
              <a:t> Force</a:t>
            </a:r>
          </a:p>
          <a:p>
            <a:pPr algn="l"/>
            <a:endParaRPr lang="fr-FR" dirty="0" smtClean="0"/>
          </a:p>
          <a:p>
            <a:pPr algn="l"/>
            <a:r>
              <a:rPr lang="fr-FR" b="1" i="1" dirty="0" smtClean="0"/>
              <a:t>            @</a:t>
            </a:r>
            <a:r>
              <a:rPr lang="fr-FR" b="1" i="1" dirty="0" err="1" smtClean="0"/>
              <a:t>irlearning</a:t>
            </a:r>
            <a:r>
              <a:rPr lang="fr-FR" b="1" i="1" dirty="0" smtClean="0"/>
              <a:t> digital </a:t>
            </a:r>
            <a:r>
              <a:rPr lang="fr-FR" b="1" i="1" dirty="0" err="1" smtClean="0"/>
              <a:t>platform</a:t>
            </a:r>
            <a:endParaRPr lang="fr-FR" b="1" i="1" dirty="0" smtClean="0"/>
          </a:p>
          <a:p>
            <a:pPr algn="l"/>
            <a:endParaRPr lang="fr-FR" b="1" i="1" dirty="0" smtClean="0"/>
          </a:p>
          <a:p>
            <a:pPr algn="l"/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753433" y="3413567"/>
            <a:ext cx="790360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1344A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  <a:lvl2pPr marL="34289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LcPeriod"/>
            </a:pP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112171" y="1382242"/>
            <a:ext cx="3150321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u="sng" dirty="0" smtClean="0"/>
              <a:t>Keys </a:t>
            </a:r>
            <a:r>
              <a:rPr lang="fr-FR" u="sng" dirty="0" err="1" smtClean="0"/>
              <a:t>features</a:t>
            </a:r>
            <a:r>
              <a:rPr lang="fr-FR" u="sng" dirty="0" smtClean="0"/>
              <a:t> :</a:t>
            </a:r>
          </a:p>
          <a:p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Training </a:t>
            </a:r>
            <a:r>
              <a:rPr lang="fr-FR" dirty="0" err="1" smtClean="0"/>
              <a:t>tool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Open to </a:t>
            </a:r>
            <a:r>
              <a:rPr lang="fr-FR" dirty="0" err="1" smtClean="0"/>
              <a:t>every</a:t>
            </a:r>
            <a:r>
              <a:rPr lang="fr-FR" dirty="0" smtClean="0"/>
              <a:t> Air </a:t>
            </a:r>
            <a:r>
              <a:rPr lang="fr-FR" dirty="0" err="1" smtClean="0"/>
              <a:t>entity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err="1" smtClean="0"/>
              <a:t>Qualifying</a:t>
            </a:r>
            <a:r>
              <a:rPr lang="fr-FR" dirty="0" smtClean="0"/>
              <a:t> training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About 20,000 connections per </a:t>
            </a:r>
            <a:r>
              <a:rPr lang="fr-FR" dirty="0" err="1" smtClean="0"/>
              <a:t>month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69" y="3413567"/>
            <a:ext cx="6732806" cy="363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7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99325" y="342294"/>
            <a:ext cx="8011823" cy="6142546"/>
          </a:xfrm>
        </p:spPr>
        <p:txBody>
          <a:bodyPr>
            <a:normAutofit/>
          </a:bodyPr>
          <a:lstStyle/>
          <a:p>
            <a:pPr algn="l"/>
            <a:r>
              <a:rPr lang="fr-FR" dirty="0" smtClean="0"/>
              <a:t>How digital </a:t>
            </a:r>
            <a:r>
              <a:rPr lang="fr-FR" dirty="0"/>
              <a:t>t</a:t>
            </a:r>
            <a:r>
              <a:rPr lang="fr-FR" dirty="0" smtClean="0"/>
              <a:t>raining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integrated</a:t>
            </a:r>
            <a:r>
              <a:rPr lang="fr-FR" dirty="0" smtClean="0"/>
              <a:t>…</a:t>
            </a:r>
          </a:p>
          <a:p>
            <a:pPr algn="l"/>
            <a:endParaRPr lang="fr-FR" dirty="0"/>
          </a:p>
          <a:p>
            <a:pPr algn="l"/>
            <a:r>
              <a:rPr lang="fr-FR" dirty="0" smtClean="0"/>
              <a:t>		             … in the French Air and </a:t>
            </a:r>
            <a:r>
              <a:rPr lang="fr-FR" dirty="0" err="1" smtClean="0"/>
              <a:t>Space</a:t>
            </a:r>
            <a:r>
              <a:rPr lang="fr-FR" dirty="0" smtClean="0"/>
              <a:t> Force</a:t>
            </a:r>
          </a:p>
          <a:p>
            <a:pPr algn="l"/>
            <a:endParaRPr lang="fr-FR" dirty="0" smtClean="0"/>
          </a:p>
          <a:p>
            <a:pPr algn="l"/>
            <a:r>
              <a:rPr lang="fr-FR" b="1" i="1" dirty="0" smtClean="0"/>
              <a:t>            PIX </a:t>
            </a:r>
            <a:r>
              <a:rPr lang="fr-FR" b="1" i="1" dirty="0" err="1" smtClean="0"/>
              <a:t>learning</a:t>
            </a:r>
            <a:r>
              <a:rPr lang="fr-FR" b="1" i="1" dirty="0" smtClean="0"/>
              <a:t> </a:t>
            </a:r>
            <a:r>
              <a:rPr lang="fr-FR" b="1" i="1" dirty="0" err="1" smtClean="0"/>
              <a:t>tool</a:t>
            </a:r>
            <a:r>
              <a:rPr lang="fr-FR" b="1" i="1" dirty="0" smtClean="0"/>
              <a:t>:</a:t>
            </a:r>
          </a:p>
          <a:p>
            <a:pPr algn="l"/>
            <a:endParaRPr lang="fr-FR" b="1" i="1" dirty="0" smtClean="0"/>
          </a:p>
          <a:p>
            <a:pPr algn="l"/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753433" y="3413567"/>
            <a:ext cx="790360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1344A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  <a:lvl2pPr marL="34289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LcPeriod"/>
            </a:pP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5" y="2243225"/>
            <a:ext cx="4389402" cy="19982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190" y="1578048"/>
            <a:ext cx="3566066" cy="28922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15" y="4439566"/>
            <a:ext cx="2471894" cy="134830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219" y="4699176"/>
            <a:ext cx="2264939" cy="146640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2968" y="4926986"/>
            <a:ext cx="2257158" cy="155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0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4500" y="281307"/>
            <a:ext cx="7372350" cy="139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783">
              <a:lnSpc>
                <a:spcPct val="90000"/>
              </a:lnSpc>
              <a:spcBef>
                <a:spcPts val="750"/>
              </a:spcBef>
            </a:pP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How digital training </a:t>
            </a:r>
            <a:r>
              <a:rPr lang="fr-FR" dirty="0" err="1" smtClean="0">
                <a:solidFill>
                  <a:srgbClr val="1344A1"/>
                </a:solidFill>
                <a:latin typeface="Marianne" panose="02000000000000000000" pitchFamily="50" charset="0"/>
              </a:rPr>
              <a:t>is</a:t>
            </a: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dirty="0" err="1" smtClean="0">
                <a:solidFill>
                  <a:srgbClr val="1344A1"/>
                </a:solidFill>
                <a:latin typeface="Marianne" panose="02000000000000000000" pitchFamily="50" charset="0"/>
              </a:rPr>
              <a:t>integrated</a:t>
            </a: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...</a:t>
            </a:r>
          </a:p>
          <a:p>
            <a:pPr lvl="0" defTabSz="685783">
              <a:lnSpc>
                <a:spcPct val="90000"/>
              </a:lnSpc>
              <a:spcBef>
                <a:spcPts val="750"/>
              </a:spcBef>
            </a:pP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	</a:t>
            </a: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	… in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foreign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languages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teaching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and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learning</a:t>
            </a:r>
            <a:endParaRPr lang="fr-FR" dirty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lvl="0" defTabSz="685783">
              <a:lnSpc>
                <a:spcPct val="90000"/>
              </a:lnSpc>
              <a:spcBef>
                <a:spcPts val="750"/>
              </a:spcBef>
            </a:pPr>
            <a:endParaRPr lang="fr-FR" dirty="0" smtClean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lvl="0" defTabSz="685783">
              <a:lnSpc>
                <a:spcPct val="90000"/>
              </a:lnSpc>
              <a:spcBef>
                <a:spcPts val="750"/>
              </a:spcBef>
            </a:pPr>
            <a:r>
              <a:rPr lang="fr-FR" b="1" i="1" dirty="0" smtClean="0">
                <a:solidFill>
                  <a:srgbClr val="1344A1"/>
                </a:solidFill>
                <a:latin typeface="Marianne" panose="02000000000000000000" pitchFamily="50" charset="0"/>
              </a:rPr>
              <a:t>Online </a:t>
            </a:r>
            <a:r>
              <a:rPr lang="fr-FR" b="1" i="1" dirty="0">
                <a:solidFill>
                  <a:srgbClr val="1344A1"/>
                </a:solidFill>
                <a:latin typeface="Marianne" panose="02000000000000000000" pitchFamily="50" charset="0"/>
              </a:rPr>
              <a:t>distance English </a:t>
            </a:r>
            <a:r>
              <a:rPr lang="fr-FR" b="1" i="1" dirty="0" err="1">
                <a:solidFill>
                  <a:srgbClr val="1344A1"/>
                </a:solidFill>
                <a:latin typeface="Marianne" panose="02000000000000000000" pitchFamily="50" charset="0"/>
              </a:rPr>
              <a:t>learning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44500" y="1678613"/>
            <a:ext cx="5623881" cy="203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u="sng" dirty="0" smtClean="0"/>
              <a:t>Keys </a:t>
            </a:r>
            <a:r>
              <a:rPr lang="fr-FR" u="sng" dirty="0" err="1" smtClean="0"/>
              <a:t>features</a:t>
            </a:r>
            <a:r>
              <a:rPr lang="fr-FR" u="sng" dirty="0" smtClean="0"/>
              <a:t> :</a:t>
            </a:r>
          </a:p>
          <a:p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err="1" smtClean="0"/>
              <a:t>Approx</a:t>
            </a:r>
            <a:r>
              <a:rPr lang="fr-FR" dirty="0" smtClean="0"/>
              <a:t>. 400 </a:t>
            </a:r>
            <a:r>
              <a:rPr lang="fr-FR" dirty="0" err="1" smtClean="0"/>
              <a:t>learners</a:t>
            </a:r>
            <a:r>
              <a:rPr lang="fr-FR" dirty="0" smtClean="0"/>
              <a:t> per </a:t>
            </a:r>
            <a:r>
              <a:rPr lang="fr-FR" dirty="0" err="1" smtClean="0"/>
              <a:t>year</a:t>
            </a:r>
            <a:r>
              <a:rPr lang="fr-FR" dirty="0" smtClean="0"/>
              <a:t>,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06 </a:t>
            </a:r>
            <a:r>
              <a:rPr lang="fr-FR" dirty="0" err="1" smtClean="0"/>
              <a:t>months</a:t>
            </a:r>
            <a:r>
              <a:rPr lang="fr-FR" dirty="0" smtClean="0"/>
              <a:t> + 1 TOEIC test </a:t>
            </a:r>
            <a:r>
              <a:rPr lang="fr-FR" dirty="0" err="1" smtClean="0"/>
              <a:t>after</a:t>
            </a:r>
            <a:r>
              <a:rPr lang="fr-FR" dirty="0" smtClean="0"/>
              <a:t> the training,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Registrations all </a:t>
            </a:r>
            <a:r>
              <a:rPr lang="fr-FR" dirty="0" err="1" smtClean="0"/>
              <a:t>along</a:t>
            </a:r>
            <a:r>
              <a:rPr lang="fr-FR" dirty="0" smtClean="0"/>
              <a:t> the </a:t>
            </a:r>
            <a:r>
              <a:rPr lang="fr-FR" dirty="0" err="1" smtClean="0"/>
              <a:t>year</a:t>
            </a:r>
            <a:r>
              <a:rPr lang="fr-FR" dirty="0" smtClean="0"/>
              <a:t>,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Customised</a:t>
            </a:r>
            <a:r>
              <a:rPr lang="fr-FR" dirty="0" smtClean="0"/>
              <a:t> training, </a:t>
            </a:r>
            <a:r>
              <a:rPr lang="fr-FR" dirty="0" err="1" smtClean="0"/>
              <a:t>based</a:t>
            </a:r>
            <a:r>
              <a:rPr lang="fr-FR" dirty="0" smtClean="0"/>
              <a:t> on a diagnostic </a:t>
            </a:r>
            <a:r>
              <a:rPr lang="fr-FR" dirty="0" err="1" smtClean="0"/>
              <a:t>assessment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654" y="1059315"/>
            <a:ext cx="3239196" cy="134308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22150" y="5013718"/>
            <a:ext cx="5488215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u="sng" dirty="0" smtClean="0"/>
              <a:t>Key </a:t>
            </a:r>
            <a:r>
              <a:rPr lang="fr-FR" u="sng" dirty="0" err="1" smtClean="0"/>
              <a:t>features</a:t>
            </a:r>
            <a:r>
              <a:rPr lang="fr-FR" u="sng" dirty="0" smtClean="0"/>
              <a:t>:</a:t>
            </a:r>
          </a:p>
          <a:p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About 900 registrations/</a:t>
            </a:r>
            <a:r>
              <a:rPr lang="fr-FR" dirty="0" err="1" smtClean="0"/>
              <a:t>year</a:t>
            </a:r>
            <a:r>
              <a:rPr lang="fr-FR" dirty="0" smtClean="0"/>
              <a:t>,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Efficient </a:t>
            </a:r>
            <a:r>
              <a:rPr lang="fr-FR" dirty="0" err="1" smtClean="0"/>
              <a:t>blended</a:t>
            </a:r>
            <a:r>
              <a:rPr lang="fr-FR" dirty="0" smtClean="0"/>
              <a:t> </a:t>
            </a:r>
            <a:r>
              <a:rPr lang="fr-FR" dirty="0" err="1" smtClean="0"/>
              <a:t>learning</a:t>
            </a:r>
            <a:r>
              <a:rPr lang="fr-FR" dirty="0" smtClean="0"/>
              <a:t> (face to face + </a:t>
            </a:r>
            <a:r>
              <a:rPr lang="fr-FR" dirty="0" err="1" smtClean="0"/>
              <a:t>MyCow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788" y="4390478"/>
            <a:ext cx="3164256" cy="10889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5150" y="4333178"/>
            <a:ext cx="6559201" cy="69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783">
              <a:lnSpc>
                <a:spcPct val="90000"/>
              </a:lnSpc>
              <a:spcBef>
                <a:spcPts val="750"/>
              </a:spcBef>
            </a:pPr>
            <a:r>
              <a:rPr lang="fr-FR" b="1" i="1" dirty="0" smtClean="0">
                <a:solidFill>
                  <a:srgbClr val="1344A1"/>
                </a:solidFill>
                <a:latin typeface="Marianne" panose="02000000000000000000" pitchFamily="50" charset="0"/>
              </a:rPr>
              <a:t>Online </a:t>
            </a:r>
            <a:r>
              <a:rPr lang="fr-FR" b="1" i="1" dirty="0">
                <a:solidFill>
                  <a:srgbClr val="1344A1"/>
                </a:solidFill>
                <a:latin typeface="Marianne" panose="02000000000000000000" pitchFamily="50" charset="0"/>
              </a:rPr>
              <a:t>distance English </a:t>
            </a:r>
            <a:r>
              <a:rPr lang="fr-FR" b="1" i="1" dirty="0" err="1" smtClean="0">
                <a:solidFill>
                  <a:srgbClr val="1344A1"/>
                </a:solidFill>
                <a:latin typeface="Marianne" panose="02000000000000000000" pitchFamily="50" charset="0"/>
              </a:rPr>
              <a:t>learning</a:t>
            </a:r>
            <a:endParaRPr lang="fr-FR" b="1" i="1" dirty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lvl="0" defTabSz="685783">
              <a:lnSpc>
                <a:spcPct val="90000"/>
              </a:lnSpc>
              <a:spcBef>
                <a:spcPts val="750"/>
              </a:spcBef>
            </a:pPr>
            <a:r>
              <a:rPr lang="fr-FR" b="1" i="1" dirty="0">
                <a:solidFill>
                  <a:srgbClr val="1344A1"/>
                </a:solidFill>
                <a:latin typeface="Marianne" panose="02000000000000000000" pitchFamily="50" charset="0"/>
              </a:rPr>
              <a:t>f</a:t>
            </a:r>
            <a:r>
              <a:rPr lang="fr-FR" b="1" i="1" dirty="0" smtClean="0">
                <a:solidFill>
                  <a:srgbClr val="1344A1"/>
                </a:solidFill>
                <a:latin typeface="Marianne" panose="02000000000000000000" pitchFamily="50" charset="0"/>
              </a:rPr>
              <a:t>or </a:t>
            </a:r>
            <a:r>
              <a:rPr lang="fr-FR" b="1" i="1" dirty="0" err="1" smtClean="0">
                <a:solidFill>
                  <a:srgbClr val="1344A1"/>
                </a:solidFill>
                <a:latin typeface="Marianne" panose="02000000000000000000" pitchFamily="50" charset="0"/>
              </a:rPr>
              <a:t>NCOs</a:t>
            </a:r>
            <a:r>
              <a:rPr lang="fr-FR" b="1" i="1" dirty="0" smtClean="0">
                <a:solidFill>
                  <a:srgbClr val="1344A1"/>
                </a:solidFill>
                <a:latin typeface="Marianne" panose="02000000000000000000" pitchFamily="50" charset="0"/>
              </a:rPr>
              <a:t> and </a:t>
            </a:r>
            <a:r>
              <a:rPr lang="fr-FR" b="1" i="1" dirty="0" err="1" smtClean="0">
                <a:solidFill>
                  <a:srgbClr val="1344A1"/>
                </a:solidFill>
                <a:latin typeface="Marianne" panose="02000000000000000000" pitchFamily="50" charset="0"/>
              </a:rPr>
              <a:t>troops</a:t>
            </a:r>
            <a:endParaRPr lang="fr-FR" b="1" i="1" dirty="0">
              <a:solidFill>
                <a:srgbClr val="1344A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62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4500" y="281307"/>
            <a:ext cx="7372350" cy="139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783">
              <a:lnSpc>
                <a:spcPct val="90000"/>
              </a:lnSpc>
              <a:spcBef>
                <a:spcPts val="750"/>
              </a:spcBef>
            </a:pP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How digital training </a:t>
            </a:r>
            <a:r>
              <a:rPr lang="fr-FR" dirty="0" err="1" smtClean="0">
                <a:solidFill>
                  <a:srgbClr val="1344A1"/>
                </a:solidFill>
                <a:latin typeface="Marianne" panose="02000000000000000000" pitchFamily="50" charset="0"/>
              </a:rPr>
              <a:t>is</a:t>
            </a: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dirty="0" err="1" smtClean="0">
                <a:solidFill>
                  <a:srgbClr val="1344A1"/>
                </a:solidFill>
                <a:latin typeface="Marianne" panose="02000000000000000000" pitchFamily="50" charset="0"/>
              </a:rPr>
              <a:t>integrated</a:t>
            </a: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...</a:t>
            </a:r>
          </a:p>
          <a:p>
            <a:pPr lvl="0" defTabSz="685783">
              <a:lnSpc>
                <a:spcPct val="90000"/>
              </a:lnSpc>
              <a:spcBef>
                <a:spcPts val="750"/>
              </a:spcBef>
            </a:pP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	</a:t>
            </a: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	… in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foreign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languages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teaching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and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learning</a:t>
            </a:r>
            <a:endParaRPr lang="fr-FR" dirty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lvl="0" defTabSz="685783">
              <a:lnSpc>
                <a:spcPct val="90000"/>
              </a:lnSpc>
              <a:spcBef>
                <a:spcPts val="750"/>
              </a:spcBef>
            </a:pPr>
            <a:endParaRPr lang="fr-FR" dirty="0" smtClean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lvl="0" defTabSz="685783">
              <a:lnSpc>
                <a:spcPct val="90000"/>
              </a:lnSpc>
              <a:spcBef>
                <a:spcPts val="750"/>
              </a:spcBef>
            </a:pPr>
            <a:r>
              <a:rPr lang="fr-FR" b="1" i="1" dirty="0">
                <a:solidFill>
                  <a:srgbClr val="1344A1"/>
                </a:solidFill>
                <a:latin typeface="Marianne" panose="02000000000000000000" pitchFamily="50" charset="0"/>
              </a:rPr>
              <a:t>Online distance </a:t>
            </a:r>
            <a:r>
              <a:rPr lang="fr-FR" b="1" i="1" dirty="0" err="1" smtClean="0">
                <a:solidFill>
                  <a:srgbClr val="1344A1"/>
                </a:solidFill>
                <a:latin typeface="Marianne" panose="02000000000000000000" pitchFamily="50" charset="0"/>
              </a:rPr>
              <a:t>Arabic</a:t>
            </a:r>
            <a:r>
              <a:rPr lang="fr-FR" b="1" i="1" dirty="0" smtClean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b="1" i="1" dirty="0" err="1">
                <a:solidFill>
                  <a:srgbClr val="1344A1"/>
                </a:solidFill>
                <a:latin typeface="Marianne" panose="02000000000000000000" pitchFamily="50" charset="0"/>
              </a:rPr>
              <a:t>learning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722" y="4621683"/>
            <a:ext cx="2394752" cy="186965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62343" y="3226106"/>
            <a:ext cx="5488215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u="sng" dirty="0" smtClean="0"/>
              <a:t>Key </a:t>
            </a:r>
            <a:r>
              <a:rPr lang="fr-FR" u="sng" dirty="0" err="1" smtClean="0"/>
              <a:t>features</a:t>
            </a:r>
            <a:r>
              <a:rPr lang="fr-FR" u="sng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Specific</a:t>
            </a:r>
            <a:r>
              <a:rPr lang="fr-FR" dirty="0" smtClean="0"/>
              <a:t> </a:t>
            </a:r>
            <a:r>
              <a:rPr lang="fr-FR" dirty="0" err="1" smtClean="0"/>
              <a:t>need</a:t>
            </a:r>
            <a:r>
              <a:rPr lang="fr-FR" dirty="0"/>
              <a:t> </a:t>
            </a:r>
            <a:r>
              <a:rPr lang="fr-FR" dirty="0" smtClean="0"/>
              <a:t>: for commandos / </a:t>
            </a:r>
            <a:r>
              <a:rPr lang="fr-FR" dirty="0" err="1"/>
              <a:t>S</a:t>
            </a:r>
            <a:r>
              <a:rPr lang="fr-FR" dirty="0" err="1" smtClean="0"/>
              <a:t>pecial</a:t>
            </a:r>
            <a:r>
              <a:rPr lang="fr-FR" dirty="0" smtClean="0"/>
              <a:t> forces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err="1"/>
              <a:t>Specific</a:t>
            </a:r>
            <a:r>
              <a:rPr lang="fr-FR" dirty="0"/>
              <a:t> training : </a:t>
            </a:r>
            <a:r>
              <a:rPr lang="fr-FR" dirty="0" err="1"/>
              <a:t>focused</a:t>
            </a:r>
            <a:r>
              <a:rPr lang="fr-FR" dirty="0"/>
              <a:t> on oral expression and </a:t>
            </a:r>
            <a:r>
              <a:rPr lang="fr-FR" dirty="0" err="1" smtClean="0"/>
              <a:t>comprehension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490" y="2073385"/>
            <a:ext cx="2799096" cy="146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2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4500" y="281307"/>
            <a:ext cx="7372350" cy="139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783">
              <a:lnSpc>
                <a:spcPct val="90000"/>
              </a:lnSpc>
              <a:spcBef>
                <a:spcPts val="750"/>
              </a:spcBef>
            </a:pP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How digital training </a:t>
            </a:r>
            <a:r>
              <a:rPr lang="fr-FR" dirty="0" err="1" smtClean="0">
                <a:solidFill>
                  <a:srgbClr val="1344A1"/>
                </a:solidFill>
                <a:latin typeface="Marianne" panose="02000000000000000000" pitchFamily="50" charset="0"/>
              </a:rPr>
              <a:t>is</a:t>
            </a: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dirty="0" err="1" smtClean="0">
                <a:solidFill>
                  <a:srgbClr val="1344A1"/>
                </a:solidFill>
                <a:latin typeface="Marianne" panose="02000000000000000000" pitchFamily="50" charset="0"/>
              </a:rPr>
              <a:t>integrated</a:t>
            </a: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...</a:t>
            </a:r>
          </a:p>
          <a:p>
            <a:pPr lvl="0" defTabSz="685783">
              <a:lnSpc>
                <a:spcPct val="90000"/>
              </a:lnSpc>
              <a:spcBef>
                <a:spcPts val="750"/>
              </a:spcBef>
            </a:pP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	</a:t>
            </a: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	… in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foreign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languages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teaching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and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learning</a:t>
            </a:r>
            <a:endParaRPr lang="fr-FR" dirty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lvl="0" defTabSz="685783">
              <a:lnSpc>
                <a:spcPct val="90000"/>
              </a:lnSpc>
              <a:spcBef>
                <a:spcPts val="750"/>
              </a:spcBef>
            </a:pPr>
            <a:endParaRPr lang="fr-FR" dirty="0" smtClean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lvl="0" defTabSz="685783">
              <a:lnSpc>
                <a:spcPct val="90000"/>
              </a:lnSpc>
              <a:spcBef>
                <a:spcPts val="750"/>
              </a:spcBef>
            </a:pPr>
            <a:r>
              <a:rPr lang="fr-FR" b="1" i="1" dirty="0" err="1" smtClean="0">
                <a:solidFill>
                  <a:srgbClr val="1344A1"/>
                </a:solidFill>
                <a:latin typeface="Marianne" panose="02000000000000000000" pitchFamily="50" charset="0"/>
              </a:rPr>
              <a:t>Language</a:t>
            </a:r>
            <a:r>
              <a:rPr lang="fr-FR" b="1" i="1" dirty="0" smtClean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b="1" i="1" dirty="0" err="1" smtClean="0">
                <a:solidFill>
                  <a:srgbClr val="1344A1"/>
                </a:solidFill>
                <a:latin typeface="Marianne" panose="02000000000000000000" pitchFamily="50" charset="0"/>
              </a:rPr>
              <a:t>laboratory</a:t>
            </a:r>
            <a:endParaRPr lang="fr-FR" b="1" i="1" dirty="0">
              <a:solidFill>
                <a:srgbClr val="1344A1"/>
              </a:solidFill>
              <a:latin typeface="Marianne" panose="02000000000000000000" pitchFamily="50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160765" y="1767732"/>
            <a:ext cx="4191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13 </a:t>
            </a:r>
            <a:r>
              <a:rPr lang="fr-FR" dirty="0" err="1" smtClean="0"/>
              <a:t>language</a:t>
            </a:r>
            <a:r>
              <a:rPr lang="fr-FR" dirty="0" smtClean="0"/>
              <a:t> centres -&gt; 13 </a:t>
            </a:r>
            <a:r>
              <a:rPr lang="fr-FR" dirty="0" err="1" smtClean="0"/>
              <a:t>labs</a:t>
            </a:r>
            <a:r>
              <a:rPr lang="fr-FR" dirty="0" smtClean="0"/>
              <a:t>,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Connected</a:t>
            </a:r>
            <a:r>
              <a:rPr lang="fr-FR" dirty="0" smtClean="0"/>
              <a:t> to </a:t>
            </a:r>
            <a:r>
              <a:rPr lang="fr-FR" dirty="0" err="1" smtClean="0"/>
              <a:t>Intradef</a:t>
            </a:r>
            <a:r>
              <a:rPr lang="fr-FR" dirty="0" smtClean="0"/>
              <a:t> (ARIAL </a:t>
            </a:r>
            <a:r>
              <a:rPr lang="fr-FR" dirty="0" err="1" smtClean="0"/>
              <a:t>project</a:t>
            </a:r>
            <a:r>
              <a:rPr lang="fr-FR" dirty="0" smtClean="0"/>
              <a:t>),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Teaching</a:t>
            </a:r>
            <a:r>
              <a:rPr lang="fr-FR" dirty="0" smtClean="0"/>
              <a:t> support </a:t>
            </a:r>
            <a:r>
              <a:rPr lang="fr-FR" dirty="0" err="1" smtClean="0"/>
              <a:t>provided</a:t>
            </a:r>
            <a:r>
              <a:rPr lang="fr-FR" dirty="0" smtClean="0"/>
              <a:t> by the CLAS 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031889" y="5207780"/>
            <a:ext cx="397506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783">
              <a:lnSpc>
                <a:spcPct val="90000"/>
              </a:lnSpc>
              <a:spcBef>
                <a:spcPts val="750"/>
              </a:spcBef>
            </a:pPr>
            <a:r>
              <a:rPr lang="fr-FR" b="1" i="1" dirty="0" smtClean="0">
                <a:solidFill>
                  <a:srgbClr val="1344A1"/>
                </a:solidFill>
                <a:latin typeface="Marianne" panose="02000000000000000000" pitchFamily="50" charset="0"/>
              </a:rPr>
              <a:t>Use of softwares and applications</a:t>
            </a:r>
            <a:endParaRPr lang="fr-FR" b="1" i="1" dirty="0">
              <a:solidFill>
                <a:srgbClr val="1344A1"/>
              </a:solidFill>
              <a:latin typeface="Marianne" panose="02000000000000000000" pitchFamily="50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422400" y="5687069"/>
            <a:ext cx="4502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English training softwares (ATACOM…),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Moodle</a:t>
            </a:r>
            <a:endParaRPr lang="fr-FR" dirty="0"/>
          </a:p>
          <a:p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7301560" y="142256"/>
            <a:ext cx="1433516" cy="12367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924550" y="766551"/>
            <a:ext cx="3837821" cy="3298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2"/>
                </a:solidFill>
                <a:sym typeface="Wingdings" panose="05000000000000000000" pitchFamily="2" charset="2"/>
              </a:rPr>
              <a:t>The CLAS:</a:t>
            </a:r>
          </a:p>
          <a:p>
            <a:pPr algn="ctr"/>
            <a:r>
              <a:rPr lang="fr-FR" dirty="0" smtClean="0">
                <a:solidFill>
                  <a:schemeClr val="bg2"/>
                </a:solidFill>
                <a:sym typeface="Wingdings" panose="05000000000000000000" pitchFamily="2" charset="2"/>
              </a:rPr>
              <a:t>(</a:t>
            </a:r>
            <a:r>
              <a:rPr lang="fr-FR" dirty="0" err="1" smtClean="0">
                <a:solidFill>
                  <a:schemeClr val="bg2"/>
                </a:solidFill>
                <a:sym typeface="Wingdings" panose="05000000000000000000" pitchFamily="2" charset="2"/>
              </a:rPr>
              <a:t>Aeronautical</a:t>
            </a:r>
            <a:r>
              <a:rPr lang="fr-FR" dirty="0" smtClean="0">
                <a:solidFill>
                  <a:schemeClr val="bg2"/>
                </a:solidFill>
                <a:sym typeface="Wingdings" panose="05000000000000000000" pitchFamily="2" charset="2"/>
              </a:rPr>
              <a:t> English </a:t>
            </a:r>
            <a:r>
              <a:rPr lang="fr-FR" dirty="0" err="1" smtClean="0">
                <a:solidFill>
                  <a:schemeClr val="bg2"/>
                </a:solidFill>
                <a:sym typeface="Wingdings" panose="05000000000000000000" pitchFamily="2" charset="2"/>
              </a:rPr>
              <a:t>language</a:t>
            </a:r>
            <a:r>
              <a:rPr lang="fr-FR" dirty="0" smtClean="0">
                <a:solidFill>
                  <a:schemeClr val="bg2"/>
                </a:solidFill>
                <a:sym typeface="Wingdings" panose="05000000000000000000" pitchFamily="2" charset="2"/>
              </a:rPr>
              <a:t> centre)</a:t>
            </a:r>
            <a:endParaRPr lang="fr-FR" dirty="0">
              <a:solidFill>
                <a:schemeClr val="bg2"/>
              </a:solidFill>
              <a:sym typeface="Wingdings" panose="05000000000000000000" pitchFamily="2" charset="2"/>
            </a:endParaRPr>
          </a:p>
          <a:p>
            <a:pPr algn="ctr"/>
            <a:endParaRPr lang="fr-FR" dirty="0">
              <a:solidFill>
                <a:schemeClr val="bg2"/>
              </a:solidFill>
              <a:sym typeface="Wingdings" panose="05000000000000000000" pitchFamily="2" charset="2"/>
            </a:endParaRPr>
          </a:p>
          <a:p>
            <a:pPr marL="285750" indent="-285750" algn="ctr">
              <a:buFontTx/>
              <a:buChar char="-"/>
            </a:pPr>
            <a:r>
              <a:rPr lang="fr-FR" dirty="0">
                <a:solidFill>
                  <a:schemeClr val="bg2"/>
                </a:solidFill>
                <a:sym typeface="Wingdings" panose="05000000000000000000" pitchFamily="2" charset="2"/>
              </a:rPr>
              <a:t>Tours-</a:t>
            </a:r>
            <a:r>
              <a:rPr lang="fr-FR" dirty="0" err="1">
                <a:solidFill>
                  <a:schemeClr val="bg2"/>
                </a:solidFill>
                <a:sym typeface="Wingdings" panose="05000000000000000000" pitchFamily="2" charset="2"/>
              </a:rPr>
              <a:t>based</a:t>
            </a:r>
            <a:r>
              <a:rPr lang="fr-FR" dirty="0">
                <a:solidFill>
                  <a:schemeClr val="bg2"/>
                </a:solidFill>
                <a:sym typeface="Wingdings" panose="05000000000000000000" pitchFamily="2" charset="2"/>
              </a:rPr>
              <a:t>,</a:t>
            </a:r>
          </a:p>
          <a:p>
            <a:pPr marL="285750" indent="-285750" algn="ctr">
              <a:buFontTx/>
              <a:buChar char="-"/>
            </a:pPr>
            <a:r>
              <a:rPr lang="fr-FR" dirty="0">
                <a:solidFill>
                  <a:schemeClr val="bg2"/>
                </a:solidFill>
                <a:sym typeface="Wingdings" panose="05000000000000000000" pitchFamily="2" charset="2"/>
              </a:rPr>
              <a:t>Expert </a:t>
            </a:r>
            <a:r>
              <a:rPr lang="fr-FR" dirty="0" err="1">
                <a:solidFill>
                  <a:schemeClr val="bg2"/>
                </a:solidFill>
                <a:sym typeface="Wingdings" panose="05000000000000000000" pitchFamily="2" charset="2"/>
              </a:rPr>
              <a:t>teachers</a:t>
            </a:r>
            <a:r>
              <a:rPr lang="fr-FR" dirty="0">
                <a:solidFill>
                  <a:schemeClr val="bg2"/>
                </a:solidFill>
                <a:sym typeface="Wingdings" panose="05000000000000000000" pitchFamily="2" charset="2"/>
              </a:rPr>
              <a:t> in </a:t>
            </a:r>
            <a:r>
              <a:rPr lang="fr-FR" dirty="0" err="1">
                <a:solidFill>
                  <a:schemeClr val="bg2"/>
                </a:solidFill>
                <a:sym typeface="Wingdings" panose="05000000000000000000" pitchFamily="2" charset="2"/>
              </a:rPr>
              <a:t>technical</a:t>
            </a:r>
            <a:r>
              <a:rPr lang="fr-FR" dirty="0">
                <a:solidFill>
                  <a:schemeClr val="bg2"/>
                </a:solidFill>
                <a:sym typeface="Wingdings" panose="05000000000000000000" pitchFamily="2" charset="2"/>
              </a:rPr>
              <a:t> and </a:t>
            </a:r>
            <a:r>
              <a:rPr lang="fr-FR" dirty="0" err="1">
                <a:solidFill>
                  <a:schemeClr val="bg2"/>
                </a:solidFill>
                <a:sym typeface="Wingdings" panose="05000000000000000000" pitchFamily="2" charset="2"/>
              </a:rPr>
              <a:t>aeronautical</a:t>
            </a:r>
            <a:r>
              <a:rPr lang="fr-FR" dirty="0">
                <a:solidFill>
                  <a:schemeClr val="bg2"/>
                </a:solidFill>
                <a:sym typeface="Wingdings" panose="05000000000000000000" pitchFamily="2" charset="2"/>
              </a:rPr>
              <a:t> English </a:t>
            </a:r>
          </a:p>
          <a:p>
            <a:pPr algn="ctr"/>
            <a:endParaRPr lang="fr-FR" dirty="0"/>
          </a:p>
        </p:txBody>
      </p:sp>
      <p:pic>
        <p:nvPicPr>
          <p:cNvPr id="12" name="Image 11" descr="d:\utilisateurs\e.goupil\Desktop\nouvelinsigneclas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929" y="1378998"/>
            <a:ext cx="1597203" cy="1449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34" y="2838560"/>
            <a:ext cx="2966691" cy="20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6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35"/>
          <a:stretch/>
        </p:blipFill>
        <p:spPr>
          <a:xfrm>
            <a:off x="1479048" y="1391441"/>
            <a:ext cx="5737475" cy="54665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703" y="225745"/>
            <a:ext cx="7670800" cy="1749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783">
              <a:lnSpc>
                <a:spcPct val="90000"/>
              </a:lnSpc>
              <a:spcBef>
                <a:spcPts val="750"/>
              </a:spcBef>
            </a:pP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L</a:t>
            </a: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imitations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, perspectives and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ongoing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dirty="0" err="1" smtClean="0">
                <a:solidFill>
                  <a:srgbClr val="1344A1"/>
                </a:solidFill>
                <a:latin typeface="Marianne" panose="02000000000000000000" pitchFamily="50" charset="0"/>
              </a:rPr>
              <a:t>projects</a:t>
            </a: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…</a:t>
            </a:r>
          </a:p>
          <a:p>
            <a:pPr lvl="0" defTabSz="685783">
              <a:lnSpc>
                <a:spcPct val="90000"/>
              </a:lnSpc>
              <a:spcBef>
                <a:spcPts val="750"/>
              </a:spcBef>
            </a:pPr>
            <a:endParaRPr lang="fr-FR" dirty="0" smtClean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lvl="0" defTabSz="685783">
              <a:lnSpc>
                <a:spcPct val="90000"/>
              </a:lnSpc>
              <a:spcBef>
                <a:spcPts val="750"/>
              </a:spcBef>
            </a:pP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	</a:t>
            </a: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	…  in 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the French </a:t>
            </a: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Air and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Space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Force</a:t>
            </a:r>
          </a:p>
          <a:p>
            <a:pPr lvl="0" defTabSz="685783">
              <a:lnSpc>
                <a:spcPct val="90000"/>
              </a:lnSpc>
              <a:spcBef>
                <a:spcPts val="750"/>
              </a:spcBef>
            </a:pPr>
            <a:endParaRPr lang="fr-FR" b="1" i="1" dirty="0" smtClean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lvl="0" defTabSz="685783">
              <a:lnSpc>
                <a:spcPct val="90000"/>
              </a:lnSpc>
              <a:spcBef>
                <a:spcPts val="750"/>
              </a:spcBef>
            </a:pPr>
            <a:endParaRPr lang="fr-FR" dirty="0" smtClean="0">
              <a:solidFill>
                <a:srgbClr val="1344A1"/>
              </a:solidFill>
              <a:latin typeface="Marianne" panose="02000000000000000000" pitchFamily="50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658939" y="2079049"/>
            <a:ext cx="4360395" cy="1749198"/>
            <a:chOff x="843134" y="2335795"/>
            <a:chExt cx="4360395" cy="1749198"/>
          </a:xfrm>
        </p:grpSpPr>
        <p:sp>
          <p:nvSpPr>
            <p:cNvPr id="3" name="ZoneTexte 2"/>
            <p:cNvSpPr txBox="1"/>
            <p:nvPr/>
          </p:nvSpPr>
          <p:spPr>
            <a:xfrm>
              <a:off x="1177537" y="2335796"/>
              <a:ext cx="4025992" cy="174919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342900" lvl="0" indent="-342900" defTabSz="685783">
                <a:lnSpc>
                  <a:spcPct val="90000"/>
                </a:lnSpc>
                <a:spcBef>
                  <a:spcPts val="750"/>
                </a:spcBef>
                <a:buFont typeface="Courier New" panose="02070309020205020404" pitchFamily="49" charset="0"/>
                <a:buChar char="o"/>
              </a:pPr>
              <a:r>
                <a:rPr lang="en-GB" dirty="0" smtClean="0">
                  <a:solidFill>
                    <a:srgbClr val="1344A1"/>
                  </a:solidFill>
                </a:rPr>
                <a:t>Designing resources </a:t>
              </a:r>
            </a:p>
            <a:p>
              <a:pPr marL="342900" lvl="0" indent="-342900" defTabSz="685783">
                <a:lnSpc>
                  <a:spcPct val="90000"/>
                </a:lnSpc>
                <a:spcBef>
                  <a:spcPts val="750"/>
                </a:spcBef>
                <a:buFont typeface="Courier New" panose="02070309020205020404" pitchFamily="49" charset="0"/>
                <a:buChar char="o"/>
              </a:pPr>
              <a:r>
                <a:rPr lang="en-GB" dirty="0" smtClean="0">
                  <a:solidFill>
                    <a:srgbClr val="1344A1"/>
                  </a:solidFill>
                </a:rPr>
                <a:t>Cyber security limitations</a:t>
              </a:r>
            </a:p>
            <a:p>
              <a:pPr marL="342900" lvl="0" indent="-342900" defTabSz="685783">
                <a:lnSpc>
                  <a:spcPct val="90000"/>
                </a:lnSpc>
                <a:spcBef>
                  <a:spcPts val="750"/>
                </a:spcBef>
                <a:buFont typeface="Courier New" panose="02070309020205020404" pitchFamily="49" charset="0"/>
                <a:buChar char="o"/>
              </a:pPr>
              <a:r>
                <a:rPr lang="en-GB" dirty="0" smtClean="0">
                  <a:solidFill>
                    <a:srgbClr val="1344A1"/>
                  </a:solidFill>
                </a:rPr>
                <a:t>Internet access restrictions</a:t>
              </a:r>
            </a:p>
            <a:p>
              <a:pPr marL="342900" lvl="0" indent="-342900" defTabSz="685783">
                <a:lnSpc>
                  <a:spcPct val="90000"/>
                </a:lnSpc>
                <a:spcBef>
                  <a:spcPts val="750"/>
                </a:spcBef>
                <a:buFont typeface="Courier New" panose="02070309020205020404" pitchFamily="49" charset="0"/>
                <a:buChar char="o"/>
              </a:pPr>
              <a:r>
                <a:rPr lang="en-GB" dirty="0" smtClean="0">
                  <a:solidFill>
                    <a:srgbClr val="1344A1"/>
                  </a:solidFill>
                </a:rPr>
                <a:t>Cultural challenges</a:t>
              </a:r>
            </a:p>
            <a:p>
              <a:pPr marL="342900" lvl="0" indent="-342900" defTabSz="685783">
                <a:lnSpc>
                  <a:spcPct val="90000"/>
                </a:lnSpc>
                <a:spcBef>
                  <a:spcPts val="750"/>
                </a:spcBef>
                <a:buFont typeface="Courier New" panose="02070309020205020404" pitchFamily="49" charset="0"/>
                <a:buChar char="o"/>
              </a:pPr>
              <a:r>
                <a:rPr lang="en-GB" dirty="0" err="1" smtClean="0">
                  <a:solidFill>
                    <a:srgbClr val="1344A1"/>
                  </a:solidFill>
                </a:rPr>
                <a:t>Smartschool</a:t>
              </a:r>
              <a:r>
                <a:rPr lang="en-GB" dirty="0" smtClean="0">
                  <a:solidFill>
                    <a:srgbClr val="1344A1"/>
                  </a:solidFill>
                </a:rPr>
                <a:t>: a scaling up project</a:t>
              </a:r>
              <a:endParaRPr lang="en-GB" dirty="0">
                <a:solidFill>
                  <a:srgbClr val="1344A1"/>
                </a:solidFill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843134" y="2335795"/>
              <a:ext cx="334403" cy="174919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 defTabSz="685783">
                <a:lnSpc>
                  <a:spcPct val="90000"/>
                </a:lnSpc>
                <a:spcBef>
                  <a:spcPts val="750"/>
                </a:spcBef>
              </a:pPr>
              <a:endParaRPr lang="fr-FR" dirty="0">
                <a:solidFill>
                  <a:srgbClr val="1344A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195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0350" y="219166"/>
            <a:ext cx="8310894" cy="2026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783">
              <a:lnSpc>
                <a:spcPct val="90000"/>
              </a:lnSpc>
              <a:spcBef>
                <a:spcPts val="750"/>
              </a:spcBef>
            </a:pP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L</a:t>
            </a: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imitations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, perspectives and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ongoing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dirty="0" err="1" smtClean="0">
                <a:solidFill>
                  <a:srgbClr val="1344A1"/>
                </a:solidFill>
                <a:latin typeface="Marianne" panose="02000000000000000000" pitchFamily="50" charset="0"/>
              </a:rPr>
              <a:t>projects</a:t>
            </a: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…</a:t>
            </a:r>
          </a:p>
          <a:p>
            <a:pPr lvl="0" defTabSz="685783">
              <a:lnSpc>
                <a:spcPct val="90000"/>
              </a:lnSpc>
              <a:spcBef>
                <a:spcPts val="750"/>
              </a:spcBef>
            </a:pPr>
            <a:endParaRPr lang="fr-FR" dirty="0" smtClean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lvl="0" defTabSz="685783">
              <a:lnSpc>
                <a:spcPct val="90000"/>
              </a:lnSpc>
              <a:spcBef>
                <a:spcPts val="750"/>
              </a:spcBef>
            </a:pP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	</a:t>
            </a: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	…  in </a:t>
            </a:r>
            <a:r>
              <a:rPr lang="fr-FR" dirty="0" err="1" smtClean="0">
                <a:solidFill>
                  <a:srgbClr val="1344A1"/>
                </a:solidFill>
                <a:latin typeface="Marianne" panose="02000000000000000000" pitchFamily="50" charset="0"/>
              </a:rPr>
              <a:t>foreign</a:t>
            </a: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dirty="0" err="1" smtClean="0">
                <a:solidFill>
                  <a:srgbClr val="1344A1"/>
                </a:solidFill>
                <a:latin typeface="Marianne" panose="02000000000000000000" pitchFamily="50" charset="0"/>
              </a:rPr>
              <a:t>languages</a:t>
            </a: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dirty="0" err="1" smtClean="0">
                <a:solidFill>
                  <a:srgbClr val="1344A1"/>
                </a:solidFill>
                <a:latin typeface="Marianne" panose="02000000000000000000" pitchFamily="50" charset="0"/>
              </a:rPr>
              <a:t>teaching</a:t>
            </a: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 and </a:t>
            </a:r>
            <a:r>
              <a:rPr lang="fr-FR" dirty="0" err="1" smtClean="0">
                <a:solidFill>
                  <a:srgbClr val="1344A1"/>
                </a:solidFill>
                <a:latin typeface="Marianne" panose="02000000000000000000" pitchFamily="50" charset="0"/>
              </a:rPr>
              <a:t>learning</a:t>
            </a:r>
            <a:endParaRPr lang="fr-FR" dirty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lvl="0" defTabSz="685783">
              <a:lnSpc>
                <a:spcPct val="90000"/>
              </a:lnSpc>
              <a:spcBef>
                <a:spcPts val="750"/>
              </a:spcBef>
            </a:pPr>
            <a:endParaRPr lang="fr-FR" b="1" i="1" dirty="0" smtClean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lvl="0" defTabSz="685783">
              <a:lnSpc>
                <a:spcPct val="90000"/>
              </a:lnSpc>
              <a:spcBef>
                <a:spcPts val="750"/>
              </a:spcBef>
            </a:pPr>
            <a:endParaRPr lang="fr-FR" dirty="0" smtClean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endParaRPr 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1319982" y="2440325"/>
            <a:ext cx="5452608" cy="2585323"/>
            <a:chOff x="1108965" y="2480518"/>
            <a:chExt cx="4285339" cy="1483940"/>
          </a:xfrm>
          <a:solidFill>
            <a:srgbClr val="D2D2FA"/>
          </a:solidFill>
        </p:grpSpPr>
        <p:sp>
          <p:nvSpPr>
            <p:cNvPr id="5" name="ZoneTexte 4"/>
            <p:cNvSpPr txBox="1"/>
            <p:nvPr/>
          </p:nvSpPr>
          <p:spPr>
            <a:xfrm>
              <a:off x="1368312" y="2480518"/>
              <a:ext cx="4025992" cy="148394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endParaRPr lang="fr-FR" dirty="0" smtClean="0">
                <a:solidFill>
                  <a:srgbClr val="1344A1"/>
                </a:solidFill>
              </a:endParaRP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endParaRPr lang="fr-FR" dirty="0">
                <a:solidFill>
                  <a:srgbClr val="1344A1"/>
                </a:solidFill>
              </a:endParaRP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fr-FR" dirty="0" err="1" smtClean="0">
                  <a:solidFill>
                    <a:srgbClr val="1344A1"/>
                  </a:solidFill>
                </a:rPr>
                <a:t>Language</a:t>
              </a:r>
              <a:r>
                <a:rPr lang="fr-FR" dirty="0" smtClean="0">
                  <a:solidFill>
                    <a:srgbClr val="1344A1"/>
                  </a:solidFill>
                </a:rPr>
                <a:t> </a:t>
              </a:r>
              <a:r>
                <a:rPr lang="fr-FR" dirty="0" err="1">
                  <a:solidFill>
                    <a:srgbClr val="1344A1"/>
                  </a:solidFill>
                </a:rPr>
                <a:t>laboratory</a:t>
              </a:r>
              <a:r>
                <a:rPr lang="fr-FR" dirty="0">
                  <a:solidFill>
                    <a:srgbClr val="1344A1"/>
                  </a:solidFill>
                </a:rPr>
                <a:t> exploitation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fr-FR" dirty="0" err="1" smtClean="0">
                  <a:solidFill>
                    <a:srgbClr val="1344A1"/>
                  </a:solidFill>
                </a:rPr>
                <a:t>Designing</a:t>
              </a:r>
              <a:r>
                <a:rPr lang="fr-FR" dirty="0" smtClean="0">
                  <a:solidFill>
                    <a:srgbClr val="1344A1"/>
                  </a:solidFill>
                </a:rPr>
                <a:t> </a:t>
              </a:r>
              <a:r>
                <a:rPr lang="fr-FR" dirty="0">
                  <a:solidFill>
                    <a:srgbClr val="1344A1"/>
                  </a:solidFill>
                </a:rPr>
                <a:t>digital </a:t>
              </a:r>
              <a:r>
                <a:rPr lang="fr-FR" dirty="0" err="1" smtClean="0">
                  <a:solidFill>
                    <a:srgbClr val="1344A1"/>
                  </a:solidFill>
                </a:rPr>
                <a:t>resources</a:t>
              </a:r>
              <a:endParaRPr lang="fr-FR" dirty="0" smtClean="0">
                <a:solidFill>
                  <a:srgbClr val="1344A1"/>
                </a:solidFill>
              </a:endParaRP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fr-FR" dirty="0" smtClean="0">
                  <a:solidFill>
                    <a:srgbClr val="1344A1"/>
                  </a:solidFill>
                </a:rPr>
                <a:t>Reluctance </a:t>
              </a:r>
              <a:r>
                <a:rPr lang="fr-FR" dirty="0" err="1">
                  <a:solidFill>
                    <a:srgbClr val="1344A1"/>
                  </a:solidFill>
                </a:rPr>
                <a:t>towards</a:t>
              </a:r>
              <a:r>
                <a:rPr lang="fr-FR" dirty="0">
                  <a:solidFill>
                    <a:srgbClr val="1344A1"/>
                  </a:solidFill>
                </a:rPr>
                <a:t> change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fr-FR" dirty="0" smtClean="0">
                  <a:solidFill>
                    <a:srgbClr val="1344A1"/>
                  </a:solidFill>
                </a:rPr>
                <a:t>Mobile </a:t>
              </a:r>
              <a:r>
                <a:rPr lang="fr-FR" dirty="0" err="1">
                  <a:solidFill>
                    <a:srgbClr val="1344A1"/>
                  </a:solidFill>
                </a:rPr>
                <a:t>app</a:t>
              </a:r>
              <a:r>
                <a:rPr lang="fr-FR" dirty="0">
                  <a:solidFill>
                    <a:srgbClr val="1344A1"/>
                  </a:solidFill>
                </a:rPr>
                <a:t> for </a:t>
              </a:r>
              <a:r>
                <a:rPr lang="fr-FR" dirty="0" err="1">
                  <a:solidFill>
                    <a:srgbClr val="1344A1"/>
                  </a:solidFill>
                </a:rPr>
                <a:t>aircraft</a:t>
              </a:r>
              <a:r>
                <a:rPr lang="fr-FR" dirty="0">
                  <a:solidFill>
                    <a:srgbClr val="1344A1"/>
                  </a:solidFill>
                </a:rPr>
                <a:t> </a:t>
              </a:r>
              <a:r>
                <a:rPr lang="fr-FR" dirty="0" err="1">
                  <a:solidFill>
                    <a:srgbClr val="1344A1"/>
                  </a:solidFill>
                </a:rPr>
                <a:t>mechanics</a:t>
              </a:r>
              <a:endParaRPr lang="fr-FR" dirty="0">
                <a:solidFill>
                  <a:srgbClr val="1344A1"/>
                </a:solidFill>
              </a:endParaRP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fr-FR" dirty="0">
                  <a:solidFill>
                    <a:srgbClr val="1344A1"/>
                  </a:solidFill>
                </a:rPr>
                <a:t>Distance </a:t>
              </a:r>
              <a:r>
                <a:rPr lang="fr-FR" dirty="0" err="1" smtClean="0">
                  <a:solidFill>
                    <a:srgbClr val="1344A1"/>
                  </a:solidFill>
                </a:rPr>
                <a:t>evaluation</a:t>
              </a:r>
              <a:endParaRPr lang="fr-FR" dirty="0">
                <a:solidFill>
                  <a:srgbClr val="1344A1"/>
                </a:solidFill>
              </a:endParaRP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endParaRPr lang="fr-FR" dirty="0">
                <a:solidFill>
                  <a:srgbClr val="1344A1"/>
                </a:solidFill>
              </a:endParaRP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endParaRPr lang="fr-FR" dirty="0">
                <a:solidFill>
                  <a:srgbClr val="1344A1"/>
                </a:solidFill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1108965" y="2480519"/>
              <a:ext cx="259347" cy="1477328"/>
            </a:xfrm>
            <a:prstGeom prst="rect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fr-FR" dirty="0">
                <a:solidFill>
                  <a:srgbClr val="1344A1"/>
                </a:solidFill>
              </a:endParaRPr>
            </a:p>
          </p:txBody>
        </p:sp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604" y="164460"/>
            <a:ext cx="9092889" cy="78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0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487155"/>
            <a:ext cx="6858000" cy="1108407"/>
          </a:xfrm>
        </p:spPr>
        <p:txBody>
          <a:bodyPr/>
          <a:lstStyle/>
          <a:p>
            <a:r>
              <a:rPr lang="fr-FR" dirty="0" smtClean="0"/>
              <a:t>Questions ?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146" y="3040796"/>
            <a:ext cx="2293708" cy="270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9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753433" y="3413567"/>
            <a:ext cx="790360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1344A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  <a:lvl2pPr marL="34289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LcPeriod"/>
            </a:pP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49475" y="655988"/>
            <a:ext cx="4289130" cy="60160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lvl="0" indent="-342900" algn="ctr" defTabSz="685783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AutoNum type="arabicPeriod"/>
            </a:pPr>
            <a:r>
              <a:rPr lang="fr-FR" b="1" dirty="0">
                <a:solidFill>
                  <a:srgbClr val="1344A1"/>
                </a:solidFill>
                <a:effectLst>
                  <a:outerShdw blurRad="50800" dist="50800" dir="5400000" sx="1000" sy="1000" algn="ctr" rotWithShape="0">
                    <a:srgbClr val="000000"/>
                  </a:outerShdw>
                  <a:reflection endPos="0" dist="50800" dir="5400000" sy="-100000" algn="bl" rotWithShape="0"/>
                </a:effectLst>
                <a:latin typeface="Marianne" panose="02000000000000000000" pitchFamily="50" charset="0"/>
              </a:rPr>
              <a:t>How digital training </a:t>
            </a:r>
            <a:r>
              <a:rPr lang="fr-FR" b="1" dirty="0" err="1">
                <a:solidFill>
                  <a:srgbClr val="1344A1"/>
                </a:solidFill>
                <a:effectLst>
                  <a:outerShdw blurRad="50800" dist="50800" dir="5400000" sx="1000" sy="1000" algn="ctr" rotWithShape="0">
                    <a:srgbClr val="000000"/>
                  </a:outerShdw>
                  <a:reflection endPos="0" dist="50800" dir="5400000" sy="-100000" algn="bl" rotWithShape="0"/>
                </a:effectLst>
                <a:latin typeface="Marianne" panose="02000000000000000000" pitchFamily="50" charset="0"/>
              </a:rPr>
              <a:t>is</a:t>
            </a:r>
            <a:r>
              <a:rPr lang="fr-FR" b="1" dirty="0">
                <a:solidFill>
                  <a:srgbClr val="1344A1"/>
                </a:solidFill>
                <a:effectLst>
                  <a:outerShdw blurRad="50800" dist="50800" dir="5400000" sx="1000" sy="1000" algn="ctr" rotWithShape="0">
                    <a:srgbClr val="000000"/>
                  </a:outerShdw>
                  <a:reflection endPos="0" dist="50800" dir="5400000" sy="-100000" algn="bl" rotWithShape="0"/>
                </a:effectLst>
                <a:latin typeface="Marianne" panose="02000000000000000000" pitchFamily="50" charset="0"/>
              </a:rPr>
              <a:t> </a:t>
            </a:r>
            <a:r>
              <a:rPr lang="fr-FR" b="1" dirty="0" err="1">
                <a:solidFill>
                  <a:srgbClr val="1344A1"/>
                </a:solidFill>
                <a:effectLst>
                  <a:outerShdw blurRad="50800" dist="50800" dir="5400000" sx="1000" sy="1000" algn="ctr" rotWithShape="0">
                    <a:srgbClr val="000000"/>
                  </a:outerShdw>
                  <a:reflection endPos="0" dist="50800" dir="5400000" sy="-100000" algn="bl" rotWithShape="0"/>
                </a:effectLst>
                <a:latin typeface="Marianne" panose="02000000000000000000" pitchFamily="50" charset="0"/>
              </a:rPr>
              <a:t>integrated</a:t>
            </a:r>
            <a:endParaRPr lang="fr-FR" b="1" dirty="0">
              <a:solidFill>
                <a:srgbClr val="1344A1"/>
              </a:solidFill>
              <a:effectLst>
                <a:outerShdw blurRad="50800" dist="50800" dir="5400000" sx="1000" sy="1000" algn="ctr" rotWithShape="0">
                  <a:srgbClr val="000000"/>
                </a:outerShdw>
                <a:reflection endPos="0" dist="50800" dir="5400000" sy="-100000" algn="bl" rotWithShape="0"/>
              </a:effectLst>
              <a:latin typeface="Marianne" panose="02000000000000000000" pitchFamily="50" charset="0"/>
            </a:endParaRPr>
          </a:p>
          <a:p>
            <a:pPr lvl="0" algn="ctr" defTabSz="685783">
              <a:lnSpc>
                <a:spcPct val="90000"/>
              </a:lnSpc>
              <a:spcBef>
                <a:spcPts val="750"/>
              </a:spcBef>
            </a:pPr>
            <a:endParaRPr lang="fr-FR" dirty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lvl="0" algn="ctr" defTabSz="685783">
              <a:lnSpc>
                <a:spcPct val="90000"/>
              </a:lnSpc>
              <a:spcBef>
                <a:spcPts val="750"/>
              </a:spcBef>
            </a:pPr>
            <a:r>
              <a:rPr lang="fr-FR" b="1" dirty="0">
                <a:solidFill>
                  <a:srgbClr val="1344A1"/>
                </a:solidFill>
                <a:latin typeface="Marianne" panose="02000000000000000000" pitchFamily="50" charset="0"/>
              </a:rPr>
              <a:t> A. In the French Air and </a:t>
            </a:r>
            <a:r>
              <a:rPr lang="fr-FR" b="1" dirty="0" err="1">
                <a:solidFill>
                  <a:srgbClr val="1344A1"/>
                </a:solidFill>
                <a:latin typeface="Marianne" panose="02000000000000000000" pitchFamily="50" charset="0"/>
              </a:rPr>
              <a:t>Space</a:t>
            </a:r>
            <a:r>
              <a:rPr lang="fr-FR" b="1" dirty="0">
                <a:solidFill>
                  <a:srgbClr val="1344A1"/>
                </a:solidFill>
                <a:latin typeface="Marianne" panose="02000000000000000000" pitchFamily="50" charset="0"/>
              </a:rPr>
              <a:t> Force</a:t>
            </a:r>
          </a:p>
          <a:p>
            <a:pPr marL="285750" lvl="0" indent="-285750" algn="ctr" defTabSz="685783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DRHAAE 4.O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project</a:t>
            </a:r>
            <a:endParaRPr lang="fr-FR" dirty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marL="285750" lvl="0" indent="-285750" algn="ctr" defTabSz="685783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</a:pP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Smartschool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and Digital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Factory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schemes</a:t>
            </a:r>
            <a:endParaRPr lang="fr-FR" dirty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marL="285750" lvl="0" indent="-285750" algn="ctr" defTabSz="685783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@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irlearning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digital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platform</a:t>
            </a:r>
            <a:endParaRPr lang="fr-FR" dirty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marL="285750" lvl="0" indent="-285750" algn="ctr" defTabSz="685783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PIX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learning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tool</a:t>
            </a:r>
            <a:endParaRPr lang="fr-FR" dirty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lvl="0" algn="ctr" defTabSz="685783">
              <a:lnSpc>
                <a:spcPct val="90000"/>
              </a:lnSpc>
              <a:spcBef>
                <a:spcPts val="750"/>
              </a:spcBef>
            </a:pPr>
            <a:endParaRPr lang="fr-FR" dirty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lvl="0" algn="ctr" defTabSz="685783">
              <a:lnSpc>
                <a:spcPct val="90000"/>
              </a:lnSpc>
              <a:spcBef>
                <a:spcPts val="750"/>
              </a:spcBef>
            </a:pP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B. </a:t>
            </a:r>
            <a:r>
              <a:rPr lang="fr-FR" b="1" dirty="0">
                <a:solidFill>
                  <a:srgbClr val="1344A1"/>
                </a:solidFill>
                <a:latin typeface="Marianne" panose="02000000000000000000" pitchFamily="50" charset="0"/>
              </a:rPr>
              <a:t>In </a:t>
            </a:r>
            <a:r>
              <a:rPr lang="fr-FR" b="1" dirty="0" err="1">
                <a:solidFill>
                  <a:srgbClr val="1344A1"/>
                </a:solidFill>
                <a:latin typeface="Marianne" panose="02000000000000000000" pitchFamily="50" charset="0"/>
              </a:rPr>
              <a:t>foreign</a:t>
            </a:r>
            <a:r>
              <a:rPr lang="fr-FR" b="1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b="1" dirty="0" err="1">
                <a:solidFill>
                  <a:srgbClr val="1344A1"/>
                </a:solidFill>
                <a:latin typeface="Marianne" panose="02000000000000000000" pitchFamily="50" charset="0"/>
              </a:rPr>
              <a:t>languages</a:t>
            </a:r>
            <a:r>
              <a:rPr lang="fr-FR" b="1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b="1" dirty="0" err="1">
                <a:solidFill>
                  <a:srgbClr val="1344A1"/>
                </a:solidFill>
                <a:latin typeface="Marianne" panose="02000000000000000000" pitchFamily="50" charset="0"/>
              </a:rPr>
              <a:t>teaching</a:t>
            </a:r>
            <a:r>
              <a:rPr lang="fr-FR" b="1" dirty="0">
                <a:solidFill>
                  <a:srgbClr val="1344A1"/>
                </a:solidFill>
                <a:latin typeface="Marianne" panose="02000000000000000000" pitchFamily="50" charset="0"/>
              </a:rPr>
              <a:t> and </a:t>
            </a:r>
            <a:r>
              <a:rPr lang="fr-FR" b="1" dirty="0" err="1">
                <a:solidFill>
                  <a:srgbClr val="1344A1"/>
                </a:solidFill>
                <a:latin typeface="Marianne" panose="02000000000000000000" pitchFamily="50" charset="0"/>
              </a:rPr>
              <a:t>learning</a:t>
            </a:r>
            <a:endParaRPr lang="fr-FR" b="1" dirty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lvl="0" algn="ctr" defTabSz="685783">
              <a:lnSpc>
                <a:spcPct val="90000"/>
              </a:lnSpc>
              <a:spcBef>
                <a:spcPts val="750"/>
              </a:spcBef>
            </a:pPr>
            <a:endParaRPr lang="fr-FR" dirty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marL="285750" lvl="0" indent="-285750" algn="ctr" defTabSz="685783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Online distance English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learning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</a:p>
          <a:p>
            <a:pPr marL="285750" lvl="0" indent="-285750" algn="ctr" defTabSz="685783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</a:pP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NCOs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and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troops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online distance English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learning</a:t>
            </a:r>
            <a:endParaRPr lang="fr-FR" dirty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marL="285750" lvl="0" indent="-285750" algn="ctr" defTabSz="685783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</a:pP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Language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laboratory</a:t>
            </a:r>
            <a:endParaRPr lang="fr-FR" dirty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marL="285750" lvl="0" indent="-285750" algn="ctr" defTabSz="685783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Use of </a:t>
            </a: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applications</a:t>
            </a:r>
          </a:p>
          <a:p>
            <a:pPr lvl="0" algn="ctr" defTabSz="685783">
              <a:lnSpc>
                <a:spcPct val="90000"/>
              </a:lnSpc>
              <a:spcBef>
                <a:spcPts val="750"/>
              </a:spcBef>
            </a:pPr>
            <a:endParaRPr lang="fr-FR" dirty="0">
              <a:solidFill>
                <a:srgbClr val="1344A1"/>
              </a:solidFill>
              <a:latin typeface="Marianne" panose="02000000000000000000" pitchFamily="50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743039" y="631527"/>
            <a:ext cx="4218436" cy="60273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 defTabSz="685783">
              <a:lnSpc>
                <a:spcPct val="90000"/>
              </a:lnSpc>
              <a:spcBef>
                <a:spcPts val="750"/>
              </a:spcBef>
            </a:pPr>
            <a:r>
              <a:rPr lang="fr-FR" b="1" dirty="0">
                <a:solidFill>
                  <a:srgbClr val="1344A1"/>
                </a:solidFill>
                <a:latin typeface="Marianne" panose="02000000000000000000" pitchFamily="50" charset="0"/>
              </a:rPr>
              <a:t>2. Limitations, perspectives and </a:t>
            </a:r>
            <a:r>
              <a:rPr lang="fr-FR" b="1" dirty="0" err="1">
                <a:solidFill>
                  <a:srgbClr val="1344A1"/>
                </a:solidFill>
                <a:latin typeface="Marianne" panose="02000000000000000000" pitchFamily="50" charset="0"/>
              </a:rPr>
              <a:t>ongoing</a:t>
            </a:r>
            <a:r>
              <a:rPr lang="fr-FR" b="1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b="1" dirty="0" err="1">
                <a:solidFill>
                  <a:srgbClr val="1344A1"/>
                </a:solidFill>
                <a:latin typeface="Marianne" panose="02000000000000000000" pitchFamily="50" charset="0"/>
              </a:rPr>
              <a:t>projects</a:t>
            </a:r>
            <a:endParaRPr lang="fr-FR" b="1" dirty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lvl="0" algn="ctr" defTabSz="685783">
              <a:lnSpc>
                <a:spcPct val="90000"/>
              </a:lnSpc>
              <a:spcBef>
                <a:spcPts val="750"/>
              </a:spcBef>
            </a:pPr>
            <a:endParaRPr lang="fr-FR" dirty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marL="342900" lvl="0" indent="-342900" algn="ctr" defTabSz="685783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AutoNum type="alphaUcPeriod"/>
            </a:pPr>
            <a:r>
              <a:rPr lang="fr-FR" b="1" dirty="0">
                <a:solidFill>
                  <a:srgbClr val="1344A1"/>
                </a:solidFill>
                <a:latin typeface="Marianne" panose="02000000000000000000" pitchFamily="50" charset="0"/>
              </a:rPr>
              <a:t>In the French Air and </a:t>
            </a:r>
            <a:r>
              <a:rPr lang="fr-FR" b="1" dirty="0" err="1">
                <a:solidFill>
                  <a:srgbClr val="1344A1"/>
                </a:solidFill>
                <a:latin typeface="Marianne" panose="02000000000000000000" pitchFamily="50" charset="0"/>
              </a:rPr>
              <a:t>Space</a:t>
            </a:r>
            <a:r>
              <a:rPr lang="fr-FR" b="1" dirty="0">
                <a:solidFill>
                  <a:srgbClr val="1344A1"/>
                </a:solidFill>
                <a:latin typeface="Marianne" panose="02000000000000000000" pitchFamily="50" charset="0"/>
              </a:rPr>
              <a:t> Force</a:t>
            </a:r>
          </a:p>
          <a:p>
            <a:pPr marL="285750" lvl="0" indent="-285750" algn="ctr" defTabSz="685783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</a:pP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Designing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resources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</a:p>
          <a:p>
            <a:pPr marL="285750" lvl="0" indent="-285750" algn="ctr" defTabSz="685783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Cyber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security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limitations</a:t>
            </a:r>
          </a:p>
          <a:p>
            <a:pPr marL="285750" lvl="0" indent="-285750" algn="ctr" defTabSz="685783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Internet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access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restrictions</a:t>
            </a:r>
          </a:p>
          <a:p>
            <a:pPr marL="285750" lvl="0" indent="-285750" algn="ctr" defTabSz="685783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Cultural challenges</a:t>
            </a:r>
          </a:p>
          <a:p>
            <a:pPr marL="285750" lvl="0" indent="-285750" algn="ctr" defTabSz="685783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</a:pP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Smartschool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: a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scaling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up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project</a:t>
            </a:r>
            <a:endParaRPr lang="fr-FR" dirty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marL="285750" lvl="0" indent="-285750" algn="ctr" defTabSz="685783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</a:pPr>
            <a:endParaRPr lang="fr-FR" dirty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lvl="0" algn="ctr" defTabSz="685783">
              <a:lnSpc>
                <a:spcPct val="90000"/>
              </a:lnSpc>
              <a:spcBef>
                <a:spcPts val="750"/>
              </a:spcBef>
            </a:pPr>
            <a:r>
              <a:rPr lang="fr-FR" b="1" dirty="0">
                <a:solidFill>
                  <a:srgbClr val="1344A1"/>
                </a:solidFill>
                <a:latin typeface="Marianne" panose="02000000000000000000" pitchFamily="50" charset="0"/>
              </a:rPr>
              <a:t>B. In </a:t>
            </a:r>
            <a:r>
              <a:rPr lang="fr-FR" b="1" dirty="0" err="1">
                <a:solidFill>
                  <a:srgbClr val="1344A1"/>
                </a:solidFill>
                <a:latin typeface="Marianne" panose="02000000000000000000" pitchFamily="50" charset="0"/>
              </a:rPr>
              <a:t>foreign</a:t>
            </a:r>
            <a:r>
              <a:rPr lang="fr-FR" b="1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b="1" dirty="0" err="1">
                <a:solidFill>
                  <a:srgbClr val="1344A1"/>
                </a:solidFill>
                <a:latin typeface="Marianne" panose="02000000000000000000" pitchFamily="50" charset="0"/>
              </a:rPr>
              <a:t>languages</a:t>
            </a:r>
            <a:r>
              <a:rPr lang="fr-FR" b="1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b="1" dirty="0" err="1">
                <a:solidFill>
                  <a:srgbClr val="1344A1"/>
                </a:solidFill>
                <a:latin typeface="Marianne" panose="02000000000000000000" pitchFamily="50" charset="0"/>
              </a:rPr>
              <a:t>teaching</a:t>
            </a:r>
            <a:r>
              <a:rPr lang="fr-FR" b="1" dirty="0">
                <a:solidFill>
                  <a:srgbClr val="1344A1"/>
                </a:solidFill>
                <a:latin typeface="Marianne" panose="02000000000000000000" pitchFamily="50" charset="0"/>
              </a:rPr>
              <a:t> and </a:t>
            </a:r>
            <a:r>
              <a:rPr lang="fr-FR" b="1" dirty="0" err="1">
                <a:solidFill>
                  <a:srgbClr val="1344A1"/>
                </a:solidFill>
                <a:latin typeface="Marianne" panose="02000000000000000000" pitchFamily="50" charset="0"/>
              </a:rPr>
              <a:t>learning</a:t>
            </a:r>
            <a:endParaRPr lang="fr-FR" b="1" dirty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lvl="0" algn="ctr" defTabSz="685783">
              <a:lnSpc>
                <a:spcPct val="90000"/>
              </a:lnSpc>
              <a:spcBef>
                <a:spcPts val="750"/>
              </a:spcBef>
            </a:pPr>
            <a:endParaRPr lang="fr-FR" dirty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marL="285750" lvl="0" indent="-285750" algn="ctr" defTabSz="685783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</a:pP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Language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laboratory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exploitation</a:t>
            </a:r>
          </a:p>
          <a:p>
            <a:pPr marL="285750" lvl="0" indent="-285750" algn="ctr" defTabSz="685783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</a:pP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Designing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digital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resources</a:t>
            </a:r>
            <a:endParaRPr lang="fr-FR" dirty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marL="285750" lvl="0" indent="-285750" algn="ctr" defTabSz="685783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Mobile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app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for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aircraft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mechanics</a:t>
            </a:r>
            <a:endParaRPr lang="fr-FR" dirty="0">
              <a:solidFill>
                <a:srgbClr val="1344A1"/>
              </a:solidFill>
              <a:latin typeface="Marianne" panose="02000000000000000000" pitchFamily="50" charset="0"/>
            </a:endParaRPr>
          </a:p>
          <a:p>
            <a:pPr marL="285750" lvl="0" indent="-285750" algn="ctr" defTabSz="685783">
              <a:lnSpc>
                <a:spcPct val="90000"/>
              </a:lnSpc>
              <a:spcBef>
                <a:spcPts val="750"/>
              </a:spcBef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Distance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evaluation</a:t>
            </a:r>
            <a:endParaRPr lang="fr-FR" dirty="0">
              <a:solidFill>
                <a:srgbClr val="1344A1"/>
              </a:solidFill>
              <a:latin typeface="Marianne" panose="02000000000000000000" pitchFamily="50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" y="112163"/>
            <a:ext cx="9144000" cy="369332"/>
          </a:xfrm>
          <a:prstGeom prst="rect">
            <a:avLst/>
          </a:prstGeom>
          <a:solidFill>
            <a:schemeClr val="bg1"/>
          </a:solidFill>
          <a:effectLst>
            <a:glow>
              <a:schemeClr val="accent3">
                <a:alpha val="56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1344A1"/>
                </a:solidFill>
              </a:rPr>
              <a:t>PRESENTATION OUTLINE</a:t>
            </a:r>
            <a:endParaRPr lang="fr-FR" b="1" dirty="0">
              <a:solidFill>
                <a:srgbClr val="1344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0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7448" y="257840"/>
            <a:ext cx="7780712" cy="756313"/>
          </a:xfrm>
        </p:spPr>
        <p:txBody>
          <a:bodyPr/>
          <a:lstStyle/>
          <a:p>
            <a:pPr algn="l"/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57448" y="1249536"/>
            <a:ext cx="7780712" cy="5201140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Training = one of the 6 </a:t>
            </a:r>
            <a:r>
              <a:rPr lang="fr-FR" dirty="0" err="1" smtClean="0">
                <a:sym typeface="Wingdings" panose="05000000000000000000" pitchFamily="2" charset="2"/>
              </a:rPr>
              <a:t>fundamental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capacities</a:t>
            </a:r>
            <a:r>
              <a:rPr lang="fr-FR" dirty="0" smtClean="0">
                <a:sym typeface="Wingdings" panose="05000000000000000000" pitchFamily="2" charset="2"/>
              </a:rPr>
              <a:t> in the FASF</a:t>
            </a:r>
          </a:p>
          <a:p>
            <a:pPr algn="l"/>
            <a:endParaRPr lang="fr-FR" dirty="0">
              <a:sym typeface="Wingdings" panose="05000000000000000000" pitchFamily="2" charset="2"/>
            </a:endParaRPr>
          </a:p>
          <a:p>
            <a:pPr marL="285750" indent="-285750" algn="l">
              <a:buFont typeface="Wingdings" panose="05000000000000000000" pitchFamily="2" charset="2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Priority</a:t>
            </a:r>
            <a:r>
              <a:rPr lang="fr-FR" dirty="0" smtClean="0">
                <a:sym typeface="Wingdings" panose="05000000000000000000" pitchFamily="2" charset="2"/>
              </a:rPr>
              <a:t>: to </a:t>
            </a:r>
            <a:r>
              <a:rPr lang="fr-FR" dirty="0" err="1" smtClean="0">
                <a:sym typeface="Wingdings" panose="05000000000000000000" pitchFamily="2" charset="2"/>
              </a:rPr>
              <a:t>maintain</a:t>
            </a:r>
            <a:r>
              <a:rPr lang="fr-FR" dirty="0" smtClean="0">
                <a:sym typeface="Wingdings" panose="05000000000000000000" pitchFamily="2" charset="2"/>
              </a:rPr>
              <a:t> a high </a:t>
            </a:r>
            <a:r>
              <a:rPr lang="fr-FR" dirty="0" err="1" smtClean="0">
                <a:sym typeface="Wingdings" panose="05000000000000000000" pitchFamily="2" charset="2"/>
              </a:rPr>
              <a:t>level</a:t>
            </a:r>
            <a:r>
              <a:rPr lang="fr-FR" dirty="0" smtClean="0">
                <a:sym typeface="Wingdings" panose="05000000000000000000" pitchFamily="2" charset="2"/>
              </a:rPr>
              <a:t> of expertise in a </a:t>
            </a:r>
            <a:r>
              <a:rPr lang="fr-FR" dirty="0" err="1" smtClean="0">
                <a:sym typeface="Wingdings" panose="05000000000000000000" pitchFamily="2" charset="2"/>
              </a:rPr>
              <a:t>context</a:t>
            </a:r>
            <a:r>
              <a:rPr lang="fr-FR" dirty="0" smtClean="0">
                <a:sym typeface="Wingdings" panose="05000000000000000000" pitchFamily="2" charset="2"/>
              </a:rPr>
              <a:t> of restructuration and modernisation + </a:t>
            </a:r>
            <a:r>
              <a:rPr lang="fr-FR" dirty="0" err="1" smtClean="0">
                <a:sym typeface="Wingdings" panose="05000000000000000000" pitchFamily="2" charset="2"/>
              </a:rPr>
              <a:t>Operational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requirement</a:t>
            </a:r>
            <a:r>
              <a:rPr lang="fr-FR" dirty="0">
                <a:sym typeface="Wingdings" panose="05000000000000000000" pitchFamily="2" charset="2"/>
              </a:rPr>
              <a:t>.</a:t>
            </a:r>
            <a:endParaRPr lang="fr-FR" dirty="0" smtClean="0">
              <a:sym typeface="Wingdings" panose="05000000000000000000" pitchFamily="2" charset="2"/>
            </a:endParaRPr>
          </a:p>
          <a:p>
            <a:pPr algn="l"/>
            <a:endParaRPr lang="fr-FR" dirty="0" smtClean="0">
              <a:sym typeface="Wingdings" panose="05000000000000000000" pitchFamily="2" charset="2"/>
            </a:endParaRPr>
          </a:p>
          <a:p>
            <a:pPr marL="285750" indent="-285750" algn="l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Challenges: 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fr-FR" dirty="0" smtClean="0">
                <a:sym typeface="Wingdings" panose="05000000000000000000" pitchFamily="2" charset="2"/>
              </a:rPr>
              <a:t>Able to serve </a:t>
            </a:r>
            <a:r>
              <a:rPr lang="fr-FR" dirty="0" err="1" smtClean="0">
                <a:sym typeface="Wingdings" panose="05000000000000000000" pitchFamily="2" charset="2"/>
              </a:rPr>
              <a:t>anytime</a:t>
            </a:r>
            <a:r>
              <a:rPr lang="fr-FR" dirty="0" smtClean="0">
                <a:sym typeface="Wingdings" panose="05000000000000000000" pitchFamily="2" charset="2"/>
              </a:rPr>
              <a:t>, </a:t>
            </a:r>
            <a:r>
              <a:rPr lang="fr-FR" dirty="0" err="1" smtClean="0">
                <a:sym typeface="Wingdings" panose="05000000000000000000" pitchFamily="2" charset="2"/>
              </a:rPr>
              <a:t>anywhere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smtClean="0">
                <a:sym typeface="Wingdings" panose="05000000000000000000" pitchFamily="2" charset="2"/>
              </a:rPr>
              <a:t>(joint/</a:t>
            </a:r>
            <a:r>
              <a:rPr lang="fr-FR" dirty="0" err="1" smtClean="0">
                <a:sym typeface="Wingdings" panose="05000000000000000000" pitchFamily="2" charset="2"/>
              </a:rPr>
              <a:t>combined</a:t>
            </a:r>
            <a:r>
              <a:rPr lang="fr-FR" dirty="0" smtClean="0">
                <a:sym typeface="Wingdings" panose="05000000000000000000" pitchFamily="2" charset="2"/>
              </a:rPr>
              <a:t>)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fr-FR" dirty="0" err="1" smtClean="0">
                <a:sym typeface="Wingdings" panose="05000000000000000000" pitchFamily="2" charset="2"/>
              </a:rPr>
              <a:t>Specialist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fr-FR" dirty="0" smtClean="0">
                <a:sym typeface="Wingdings" panose="05000000000000000000" pitchFamily="2" charset="2"/>
              </a:rPr>
              <a:t>New </a:t>
            </a:r>
            <a:r>
              <a:rPr lang="fr-FR" dirty="0" err="1" smtClean="0">
                <a:sym typeface="Wingdings" panose="05000000000000000000" pitchFamily="2" charset="2"/>
              </a:rPr>
              <a:t>generation</a:t>
            </a:r>
            <a:r>
              <a:rPr lang="fr-FR" dirty="0" smtClean="0">
                <a:sym typeface="Wingdings" panose="05000000000000000000" pitchFamily="2" charset="2"/>
              </a:rPr>
              <a:t> = new expectations 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 algn="l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Digital training </a:t>
            </a:r>
            <a:r>
              <a:rPr lang="fr-FR" dirty="0" err="1" smtClean="0">
                <a:sym typeface="Wingdings" panose="05000000000000000000" pitchFamily="2" charset="2"/>
              </a:rPr>
              <a:t>naturally</a:t>
            </a:r>
            <a:endParaRPr lang="fr-FR" dirty="0" smtClean="0">
              <a:sym typeface="Wingdings" panose="05000000000000000000" pitchFamily="2" charset="2"/>
            </a:endParaRPr>
          </a:p>
          <a:p>
            <a:pPr algn="l"/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integrated</a:t>
            </a:r>
            <a:r>
              <a:rPr lang="fr-FR" dirty="0" smtClean="0">
                <a:sym typeface="Wingdings" panose="05000000000000000000" pitchFamily="2" charset="2"/>
              </a:rPr>
              <a:t> in the traditions of the FASF</a:t>
            </a:r>
          </a:p>
          <a:p>
            <a:pPr algn="l"/>
            <a:r>
              <a:rPr lang="fr-FR" dirty="0">
                <a:sym typeface="Wingdings" panose="05000000000000000000" pitchFamily="2" charset="2"/>
              </a:rPr>
              <a:t>a</a:t>
            </a:r>
            <a:r>
              <a:rPr lang="fr-FR" dirty="0" smtClean="0">
                <a:sym typeface="Wingdings" panose="05000000000000000000" pitchFamily="2" charset="2"/>
              </a:rPr>
              <a:t>nd </a:t>
            </a:r>
            <a:r>
              <a:rPr lang="fr-FR" dirty="0" err="1" smtClean="0">
                <a:sym typeface="Wingdings" panose="05000000000000000000" pitchFamily="2" charset="2"/>
              </a:rPr>
              <a:t>its</a:t>
            </a:r>
            <a:r>
              <a:rPr lang="fr-FR" dirty="0" smtClean="0">
                <a:sym typeface="Wingdings" panose="05000000000000000000" pitchFamily="2" charset="2"/>
              </a:rPr>
              <a:t> modernisation </a:t>
            </a:r>
            <a:r>
              <a:rPr lang="fr-FR" dirty="0" err="1" smtClean="0">
                <a:sym typeface="Wingdings" panose="05000000000000000000" pitchFamily="2" charset="2"/>
              </a:rPr>
              <a:t>process</a:t>
            </a:r>
            <a:endParaRPr lang="fr-FR" dirty="0" smtClean="0">
              <a:sym typeface="Wingdings" panose="05000000000000000000" pitchFamily="2" charset="2"/>
            </a:endParaRPr>
          </a:p>
          <a:p>
            <a:pPr algn="l"/>
            <a:endParaRPr lang="fr-FR" dirty="0" smtClean="0">
              <a:sym typeface="Wingdings" panose="05000000000000000000" pitchFamily="2" charset="2"/>
            </a:endParaRPr>
          </a:p>
          <a:p>
            <a:pPr algn="l"/>
            <a:endParaRPr lang="fr-FR" dirty="0">
              <a:sym typeface="Wingdings" panose="05000000000000000000" pitchFamily="2" charset="2"/>
            </a:endParaRPr>
          </a:p>
          <a:p>
            <a:pPr algn="l"/>
            <a:endParaRPr lang="fr-FR" dirty="0" smtClean="0">
              <a:sym typeface="Wingdings" panose="05000000000000000000" pitchFamily="2" charset="2"/>
            </a:endParaRPr>
          </a:p>
          <a:p>
            <a:pPr algn="l"/>
            <a:endParaRPr lang="fr-FR" dirty="0" smtClean="0"/>
          </a:p>
        </p:txBody>
      </p:sp>
      <p:sp>
        <p:nvSpPr>
          <p:cNvPr id="5" name="Ellipse 4"/>
          <p:cNvSpPr/>
          <p:nvPr/>
        </p:nvSpPr>
        <p:spPr>
          <a:xfrm>
            <a:off x="5104851" y="3473404"/>
            <a:ext cx="5328519" cy="402599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±"/>
            </a:pPr>
            <a:r>
              <a:rPr lang="fr-FR" dirty="0" smtClean="0">
                <a:sym typeface="Wingdings" panose="05000000000000000000" pitchFamily="2" charset="2"/>
              </a:rPr>
              <a:t>Command &amp; Control</a:t>
            </a:r>
          </a:p>
          <a:p>
            <a:pPr marL="285750" indent="-285750">
              <a:buFont typeface="Wingdings" panose="05000000000000000000" pitchFamily="2" charset="2"/>
              <a:buChar char="±"/>
            </a:pPr>
            <a:r>
              <a:rPr lang="fr-FR" dirty="0" smtClean="0">
                <a:sym typeface="Wingdings" panose="05000000000000000000" pitchFamily="2" charset="2"/>
              </a:rPr>
              <a:t>Intelligence</a:t>
            </a:r>
          </a:p>
          <a:p>
            <a:pPr marL="285750" indent="-285750">
              <a:buFont typeface="Wingdings" panose="05000000000000000000" pitchFamily="2" charset="2"/>
              <a:buChar char="±"/>
            </a:pPr>
            <a:r>
              <a:rPr lang="fr-FR" dirty="0" err="1" smtClean="0">
                <a:sym typeface="Wingdings" panose="05000000000000000000" pitchFamily="2" charset="2"/>
              </a:rPr>
              <a:t>Immediate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response</a:t>
            </a:r>
            <a:endParaRPr lang="fr-FR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±"/>
            </a:pPr>
            <a:r>
              <a:rPr lang="fr-FR" dirty="0" err="1" smtClean="0">
                <a:sym typeface="Wingdings" panose="05000000000000000000" pitchFamily="2" charset="2"/>
              </a:rPr>
              <a:t>Deployment</a:t>
            </a:r>
            <a:endParaRPr lang="fr-FR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±"/>
            </a:pPr>
            <a:r>
              <a:rPr lang="fr-FR" dirty="0" smtClean="0">
                <a:sym typeface="Wingdings" panose="05000000000000000000" pitchFamily="2" charset="2"/>
              </a:rPr>
              <a:t>Training</a:t>
            </a:r>
          </a:p>
          <a:p>
            <a:pPr marL="285750" indent="-285750">
              <a:buFont typeface="Wingdings" panose="05000000000000000000" pitchFamily="2" charset="2"/>
              <a:buChar char="±"/>
            </a:pPr>
            <a:r>
              <a:rPr lang="fr-FR" dirty="0" smtClean="0">
                <a:sym typeface="Wingdings" panose="05000000000000000000" pitchFamily="2" charset="2"/>
              </a:rPr>
              <a:t>Security &amp; Protection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282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61741" y="342294"/>
            <a:ext cx="8551147" cy="6142546"/>
          </a:xfrm>
        </p:spPr>
        <p:txBody>
          <a:bodyPr>
            <a:normAutofit/>
          </a:bodyPr>
          <a:lstStyle/>
          <a:p>
            <a:pPr algn="l"/>
            <a:r>
              <a:rPr lang="fr-FR" b="1" dirty="0" smtClean="0"/>
              <a:t>How digital </a:t>
            </a:r>
            <a:r>
              <a:rPr lang="fr-FR" b="1" dirty="0"/>
              <a:t>t</a:t>
            </a:r>
            <a:r>
              <a:rPr lang="fr-FR" b="1" dirty="0" smtClean="0"/>
              <a:t>raining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integrated</a:t>
            </a:r>
            <a:r>
              <a:rPr lang="fr-FR" b="1" dirty="0" smtClean="0"/>
              <a:t>…</a:t>
            </a:r>
          </a:p>
          <a:p>
            <a:pPr algn="l"/>
            <a:r>
              <a:rPr lang="fr-FR" b="1" dirty="0" smtClean="0"/>
              <a:t>		             … in the French Air and </a:t>
            </a:r>
            <a:r>
              <a:rPr lang="fr-FR" b="1" dirty="0" err="1" smtClean="0"/>
              <a:t>Space</a:t>
            </a:r>
            <a:r>
              <a:rPr lang="fr-FR" b="1" dirty="0" smtClean="0"/>
              <a:t> Force</a:t>
            </a:r>
          </a:p>
          <a:p>
            <a:pPr algn="l"/>
            <a:endParaRPr lang="fr-FR" i="1" dirty="0" smtClean="0"/>
          </a:p>
          <a:p>
            <a:pPr algn="l"/>
            <a:r>
              <a:rPr lang="fr-FR" i="1" dirty="0" smtClean="0"/>
              <a:t>The DRHAAE 4.O </a:t>
            </a:r>
            <a:r>
              <a:rPr lang="fr-FR" i="1" dirty="0" err="1" smtClean="0"/>
              <a:t>project</a:t>
            </a:r>
            <a:r>
              <a:rPr lang="fr-FR" i="1" dirty="0" smtClean="0"/>
              <a:t>: </a:t>
            </a:r>
          </a:p>
          <a:p>
            <a:pPr algn="l"/>
            <a:r>
              <a:rPr lang="en-US" dirty="0" smtClean="0"/>
              <a:t>A </a:t>
            </a:r>
            <a:r>
              <a:rPr lang="en-US" dirty="0"/>
              <a:t>transformation </a:t>
            </a:r>
            <a:r>
              <a:rPr lang="en-US" dirty="0" err="1" smtClean="0"/>
              <a:t>programme</a:t>
            </a:r>
            <a:r>
              <a:rPr lang="en-US" dirty="0" smtClean="0"/>
              <a:t> </a:t>
            </a:r>
            <a:r>
              <a:rPr lang="en-US" dirty="0"/>
              <a:t>to improve our HR performance at the service of the relationship between the manager and the </a:t>
            </a:r>
            <a:r>
              <a:rPr lang="en-US" dirty="0" smtClean="0"/>
              <a:t>airman</a:t>
            </a:r>
            <a:endParaRPr lang="fr-FR" i="1" dirty="0" smtClean="0"/>
          </a:p>
          <a:p>
            <a:pPr algn="l"/>
            <a:endParaRPr lang="fr-FR" dirty="0" smtClean="0">
              <a:sym typeface="Wingdings" panose="05000000000000000000" pitchFamily="2" charset="2"/>
            </a:endParaRPr>
          </a:p>
          <a:p>
            <a:pPr algn="l"/>
            <a:r>
              <a:rPr lang="fr-FR" dirty="0" smtClean="0">
                <a:sym typeface="Wingdings" panose="05000000000000000000" pitchFamily="2" charset="2"/>
              </a:rPr>
              <a:t>« Inspire more confidence and </a:t>
            </a:r>
            <a:r>
              <a:rPr lang="fr-FR" dirty="0" err="1" smtClean="0">
                <a:sym typeface="Wingdings" panose="05000000000000000000" pitchFamily="2" charset="2"/>
              </a:rPr>
              <a:t>transparency</a:t>
            </a:r>
            <a:r>
              <a:rPr lang="fr-FR" dirty="0" smtClean="0">
                <a:sym typeface="Wingdings" panose="05000000000000000000" pitchFamily="2" charset="2"/>
              </a:rPr>
              <a:t> &amp; encourage </a:t>
            </a:r>
            <a:r>
              <a:rPr lang="fr-FR" dirty="0" err="1" smtClean="0">
                <a:sym typeface="Wingdings" panose="05000000000000000000" pitchFamily="2" charset="2"/>
              </a:rPr>
              <a:t>skills</a:t>
            </a:r>
            <a:r>
              <a:rPr lang="fr-FR" dirty="0" smtClean="0">
                <a:sym typeface="Wingdings" panose="05000000000000000000" pitchFamily="2" charset="2"/>
              </a:rPr>
              <a:t> promotion »</a:t>
            </a:r>
            <a:endParaRPr lang="fr-FR" dirty="0" smtClean="0"/>
          </a:p>
          <a:p>
            <a:pPr algn="l"/>
            <a:endParaRPr lang="fr-FR" dirty="0" smtClean="0"/>
          </a:p>
          <a:p>
            <a:endParaRPr lang="fr-FR" dirty="0"/>
          </a:p>
          <a:p>
            <a:pPr algn="l"/>
            <a:r>
              <a:rPr lang="en-US" u="sng" dirty="0" smtClean="0">
                <a:solidFill>
                  <a:schemeClr val="tx1"/>
                </a:solidFill>
              </a:rPr>
              <a:t>GOALS:</a:t>
            </a:r>
          </a:p>
          <a:p>
            <a:pPr marL="285750" indent="-285750" algn="l">
              <a:buFontTx/>
              <a:buChar char="-"/>
            </a:pPr>
            <a:r>
              <a:rPr lang="en-US" sz="1400" dirty="0" smtClean="0">
                <a:solidFill>
                  <a:schemeClr val="tx1"/>
                </a:solidFill>
              </a:rPr>
              <a:t>Reduce </a:t>
            </a:r>
            <a:r>
              <a:rPr lang="en-US" sz="1400" dirty="0">
                <a:solidFill>
                  <a:schemeClr val="tx1"/>
                </a:solidFill>
              </a:rPr>
              <a:t>the attrition rate by 25% </a:t>
            </a:r>
            <a:r>
              <a:rPr lang="en-US" sz="1400" dirty="0" smtClean="0">
                <a:solidFill>
                  <a:schemeClr val="tx1"/>
                </a:solidFill>
              </a:rPr>
              <a:t>per training course,</a:t>
            </a:r>
          </a:p>
          <a:p>
            <a:pPr marL="285750" indent="-285750" algn="l">
              <a:buFontTx/>
              <a:buChar char="-"/>
            </a:pPr>
            <a:r>
              <a:rPr lang="en-US" sz="1400" dirty="0" smtClean="0">
                <a:solidFill>
                  <a:schemeClr val="tx1"/>
                </a:solidFill>
              </a:rPr>
              <a:t>Reduce </a:t>
            </a:r>
            <a:r>
              <a:rPr lang="en-US" sz="1400" dirty="0">
                <a:solidFill>
                  <a:schemeClr val="tx1"/>
                </a:solidFill>
              </a:rPr>
              <a:t>the attendance time </a:t>
            </a:r>
            <a:r>
              <a:rPr lang="en-US" sz="1400" dirty="0" smtClean="0">
                <a:solidFill>
                  <a:schemeClr val="tx1"/>
                </a:solidFill>
              </a:rPr>
              <a:t>of students, </a:t>
            </a:r>
          </a:p>
          <a:p>
            <a:pPr algn="l"/>
            <a:r>
              <a:rPr lang="en-US" sz="1400" dirty="0" smtClean="0">
                <a:solidFill>
                  <a:schemeClr val="tx1"/>
                </a:solidFill>
              </a:rPr>
              <a:t>and </a:t>
            </a:r>
            <a:r>
              <a:rPr lang="en-US" sz="1400" dirty="0">
                <a:solidFill>
                  <a:schemeClr val="tx1"/>
                </a:solidFill>
              </a:rPr>
              <a:t>the theoretical </a:t>
            </a:r>
            <a:r>
              <a:rPr lang="en-US" sz="1400" dirty="0" smtClean="0">
                <a:solidFill>
                  <a:schemeClr val="tx1"/>
                </a:solidFill>
              </a:rPr>
              <a:t>duration (</a:t>
            </a:r>
            <a:r>
              <a:rPr lang="en-US" sz="1400" dirty="0">
                <a:solidFill>
                  <a:schemeClr val="tx1"/>
                </a:solidFill>
              </a:rPr>
              <a:t>from 5% to 10</a:t>
            </a:r>
            <a:r>
              <a:rPr lang="en-US" sz="1400" dirty="0" smtClean="0">
                <a:solidFill>
                  <a:schemeClr val="tx1"/>
                </a:solidFill>
              </a:rPr>
              <a:t>%),</a:t>
            </a:r>
          </a:p>
          <a:p>
            <a:pPr marL="285750" indent="-285750" algn="l">
              <a:buFontTx/>
              <a:buChar char="-"/>
            </a:pPr>
            <a:r>
              <a:rPr lang="en-US" sz="1400" dirty="0" smtClean="0">
                <a:solidFill>
                  <a:schemeClr val="tx1"/>
                </a:solidFill>
              </a:rPr>
              <a:t>More </a:t>
            </a:r>
            <a:r>
              <a:rPr lang="en-US" sz="1400" dirty="0" err="1" smtClean="0">
                <a:solidFill>
                  <a:schemeClr val="tx1"/>
                </a:solidFill>
              </a:rPr>
              <a:t>modularisation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of teaching </a:t>
            </a:r>
            <a:r>
              <a:rPr lang="en-US" sz="1400" dirty="0" smtClean="0">
                <a:solidFill>
                  <a:schemeClr val="tx1"/>
                </a:solidFill>
              </a:rPr>
              <a:t>programs</a:t>
            </a:r>
          </a:p>
          <a:p>
            <a:pPr algn="l"/>
            <a:r>
              <a:rPr lang="en-US" sz="1400" dirty="0" smtClean="0">
                <a:solidFill>
                  <a:schemeClr val="tx1"/>
                </a:solidFill>
              </a:rPr>
              <a:t>(14 workshops to be delivered in 2022)</a:t>
            </a:r>
          </a:p>
          <a:p>
            <a:pPr algn="l"/>
            <a:endParaRPr lang="en-US" sz="1400" dirty="0" smtClean="0"/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753433" y="3413567"/>
            <a:ext cx="790360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1344A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  <a:lvl2pPr marL="34289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LcPeriod"/>
            </a:pPr>
            <a:endParaRPr lang="fr-FR" dirty="0"/>
          </a:p>
        </p:txBody>
      </p:sp>
      <p:sp>
        <p:nvSpPr>
          <p:cNvPr id="6" name="Flèche à angle droit 5"/>
          <p:cNvSpPr/>
          <p:nvPr/>
        </p:nvSpPr>
        <p:spPr>
          <a:xfrm rot="5400000">
            <a:off x="1976919" y="2658383"/>
            <a:ext cx="532989" cy="1305587"/>
          </a:xfrm>
          <a:prstGeom prst="bentUpArrow">
            <a:avLst>
              <a:gd name="adj1" fmla="val 25000"/>
              <a:gd name="adj2" fmla="val 3024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084643" y="3044682"/>
            <a:ext cx="3054899" cy="8410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Use of </a:t>
            </a:r>
            <a:r>
              <a:rPr lang="fr-FR" dirty="0" err="1" smtClean="0">
                <a:solidFill>
                  <a:srgbClr val="1344A1"/>
                </a:solidFill>
                <a:latin typeface="Marianne" panose="02000000000000000000" pitchFamily="50" charset="0"/>
              </a:rPr>
              <a:t>technology</a:t>
            </a: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: 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SMARTSCHOOL PROJECT</a:t>
            </a:r>
            <a:endParaRPr lang="fr-FR" b="1" dirty="0">
              <a:solidFill>
                <a:srgbClr val="FF0000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4705237" y="3577672"/>
            <a:ext cx="6154309" cy="52796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5255376" y="4661417"/>
            <a:ext cx="3959749" cy="1781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u="sng" dirty="0" smtClean="0">
                <a:solidFill>
                  <a:schemeClr val="bg1"/>
                </a:solidFill>
                <a:latin typeface="Marianne" panose="02000000000000000000" pitchFamily="50" charset="0"/>
              </a:rPr>
              <a:t>3 WAYS 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 smtClean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Training </a:t>
            </a:r>
            <a:r>
              <a:rPr lang="fr-FR" dirty="0">
                <a:solidFill>
                  <a:schemeClr val="bg1"/>
                </a:solidFill>
                <a:latin typeface="Marianne" panose="02000000000000000000" pitchFamily="50" charset="0"/>
              </a:rPr>
              <a:t>adaptation to future </a:t>
            </a:r>
            <a:r>
              <a:rPr lang="fr-FR" dirty="0" err="1">
                <a:solidFill>
                  <a:schemeClr val="bg1"/>
                </a:solidFill>
                <a:latin typeface="Marianne" panose="02000000000000000000" pitchFamily="50" charset="0"/>
              </a:rPr>
              <a:t>weapons</a:t>
            </a:r>
            <a:r>
              <a:rPr lang="fr-FR" dirty="0">
                <a:solidFill>
                  <a:schemeClr val="bg1"/>
                </a:solidFill>
                <a:latin typeface="Marianne" panose="02000000000000000000" pitchFamily="50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Marianne" panose="02000000000000000000" pitchFamily="50" charset="0"/>
              </a:rPr>
              <a:t>systems</a:t>
            </a:r>
            <a:endParaRPr lang="fr-FR" dirty="0" smtClean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 lvl="0"/>
            <a:endParaRPr lang="fr-FR" dirty="0" smtClean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Individualisation </a:t>
            </a:r>
            <a:r>
              <a:rPr lang="fr-FR" dirty="0">
                <a:solidFill>
                  <a:schemeClr val="bg1"/>
                </a:solidFill>
                <a:latin typeface="Marianne" panose="02000000000000000000" pitchFamily="50" charset="0"/>
              </a:rPr>
              <a:t>of the training </a:t>
            </a:r>
            <a:r>
              <a:rPr lang="fr-FR" dirty="0" err="1" smtClean="0">
                <a:solidFill>
                  <a:schemeClr val="bg1"/>
                </a:solidFill>
                <a:latin typeface="Marianne" panose="02000000000000000000" pitchFamily="50" charset="0"/>
              </a:rPr>
              <a:t>offer</a:t>
            </a:r>
            <a:endParaRPr lang="fr-FR" dirty="0" smtClean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 lvl="0"/>
            <a:endParaRPr lang="fr-FR" dirty="0" smtClean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  <a:latin typeface="Marianne" panose="02000000000000000000" pitchFamily="50" charset="0"/>
              </a:rPr>
              <a:t>Optimising</a:t>
            </a:r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Marianne" panose="02000000000000000000" pitchFamily="50" charset="0"/>
              </a:rPr>
              <a:t>teaching</a:t>
            </a:r>
            <a:r>
              <a:rPr lang="fr-FR" dirty="0">
                <a:solidFill>
                  <a:schemeClr val="bg1"/>
                </a:solidFill>
                <a:latin typeface="Marianne" panose="02000000000000000000" pitchFamily="50" charset="0"/>
              </a:rPr>
              <a:t> techniques</a:t>
            </a:r>
          </a:p>
          <a:p>
            <a:pPr algn="ctr"/>
            <a:endParaRPr lang="fr-FR" dirty="0">
              <a:solidFill>
                <a:srgbClr val="1344A1"/>
              </a:solidFill>
            </a:endParaRPr>
          </a:p>
        </p:txBody>
      </p:sp>
      <p:sp>
        <p:nvSpPr>
          <p:cNvPr id="8" name="Flèche à angle droit 7"/>
          <p:cNvSpPr/>
          <p:nvPr/>
        </p:nvSpPr>
        <p:spPr>
          <a:xfrm rot="5400000">
            <a:off x="3629421" y="5165665"/>
            <a:ext cx="532989" cy="1305587"/>
          </a:xfrm>
          <a:prstGeom prst="bentUpArrow">
            <a:avLst>
              <a:gd name="adj1" fmla="val 25000"/>
              <a:gd name="adj2" fmla="val 3024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34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175" y="608888"/>
            <a:ext cx="1279153" cy="12791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CE80DD-E55C-4BC7-B8D8-E3EE7255A17E}"/>
              </a:ext>
            </a:extLst>
          </p:cNvPr>
          <p:cNvSpPr/>
          <p:nvPr/>
        </p:nvSpPr>
        <p:spPr>
          <a:xfrm>
            <a:off x="151075" y="2361537"/>
            <a:ext cx="4372173" cy="752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 dirty="0"/>
          </a:p>
        </p:txBody>
      </p:sp>
      <p:sp>
        <p:nvSpPr>
          <p:cNvPr id="4" name="Flèche : pentagone 3">
            <a:extLst>
              <a:ext uri="{FF2B5EF4-FFF2-40B4-BE49-F238E27FC236}">
                <a16:creationId xmlns:a16="http://schemas.microsoft.com/office/drawing/2014/main" id="{B6E89128-0A6B-4160-ACB6-40B8B162614F}"/>
              </a:ext>
            </a:extLst>
          </p:cNvPr>
          <p:cNvSpPr/>
          <p:nvPr/>
        </p:nvSpPr>
        <p:spPr>
          <a:xfrm rot="10800000">
            <a:off x="3434963" y="2361537"/>
            <a:ext cx="1088275" cy="754325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/>
          </a:p>
        </p:txBody>
      </p:sp>
      <p:pic>
        <p:nvPicPr>
          <p:cNvPr id="11" name="Graphique 10" descr="Poignée de main contour">
            <a:extLst>
              <a:ext uri="{FF2B5EF4-FFF2-40B4-BE49-F238E27FC236}">
                <a16:creationId xmlns:a16="http://schemas.microsoft.com/office/drawing/2014/main" id="{2D1CA50E-DED8-4CD5-B770-0615C0E5B5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750662" y="2335483"/>
            <a:ext cx="739010" cy="73901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D5D944B-DA72-4053-8F3C-22B82C999872}"/>
              </a:ext>
            </a:extLst>
          </p:cNvPr>
          <p:cNvSpPr txBox="1"/>
          <p:nvPr/>
        </p:nvSpPr>
        <p:spPr>
          <a:xfrm>
            <a:off x="18732" y="2575642"/>
            <a:ext cx="3612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chemeClr val="bg1"/>
                </a:solidFill>
                <a:latin typeface="Marianne" panose="02000000000000000000"/>
              </a:rPr>
              <a:t>Attractivity</a:t>
            </a:r>
            <a:r>
              <a:rPr lang="fr-FR" sz="1600" dirty="0">
                <a:solidFill>
                  <a:schemeClr val="bg1"/>
                </a:solidFill>
                <a:latin typeface="Marianne" panose="02000000000000000000"/>
              </a:rPr>
              <a:t> and </a:t>
            </a:r>
            <a:r>
              <a:rPr lang="fr-FR" sz="1600" dirty="0" err="1">
                <a:solidFill>
                  <a:schemeClr val="bg1"/>
                </a:solidFill>
                <a:latin typeface="Marianne" panose="02000000000000000000"/>
              </a:rPr>
              <a:t>retention</a:t>
            </a:r>
            <a:r>
              <a:rPr lang="fr-FR" sz="1600" dirty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Marianne" panose="02000000000000000000"/>
              </a:rPr>
              <a:t>asset</a:t>
            </a:r>
            <a:endParaRPr lang="fr-FR" sz="1600" dirty="0">
              <a:solidFill>
                <a:schemeClr val="bg1"/>
              </a:solidFill>
              <a:latin typeface="Marianne" panose="02000000000000000000"/>
            </a:endParaRPr>
          </a:p>
        </p:txBody>
      </p:sp>
      <p:grpSp>
        <p:nvGrpSpPr>
          <p:cNvPr id="55" name="Group 38">
            <a:extLst>
              <a:ext uri="{FF2B5EF4-FFF2-40B4-BE49-F238E27FC236}">
                <a16:creationId xmlns:a16="http://schemas.microsoft.com/office/drawing/2014/main" id="{276AB9C6-9C16-4B8B-A9B0-9E0616605E6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54709" y="5656132"/>
            <a:ext cx="504532" cy="517905"/>
            <a:chOff x="4482" y="439"/>
            <a:chExt cx="415" cy="426"/>
          </a:xfrm>
          <a:solidFill>
            <a:schemeClr val="bg1"/>
          </a:solidFill>
        </p:grpSpPr>
        <p:sp>
          <p:nvSpPr>
            <p:cNvPr id="56" name="Freeform 39">
              <a:extLst>
                <a:ext uri="{FF2B5EF4-FFF2-40B4-BE49-F238E27FC236}">
                  <a16:creationId xmlns:a16="http://schemas.microsoft.com/office/drawing/2014/main" id="{1D1A392C-A420-4828-8715-0907F92FEA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1" y="439"/>
              <a:ext cx="246" cy="249"/>
            </a:xfrm>
            <a:custGeom>
              <a:avLst/>
              <a:gdLst>
                <a:gd name="T0" fmla="*/ 66 w 166"/>
                <a:gd name="T1" fmla="*/ 168 h 168"/>
                <a:gd name="T2" fmla="*/ 60 w 166"/>
                <a:gd name="T3" fmla="*/ 146 h 168"/>
                <a:gd name="T4" fmla="*/ 27 w 166"/>
                <a:gd name="T5" fmla="*/ 143 h 168"/>
                <a:gd name="T6" fmla="*/ 1 w 166"/>
                <a:gd name="T7" fmla="*/ 110 h 168"/>
                <a:gd name="T8" fmla="*/ 3 w 166"/>
                <a:gd name="T9" fmla="*/ 102 h 168"/>
                <a:gd name="T10" fmla="*/ 18 w 166"/>
                <a:gd name="T11" fmla="*/ 74 h 168"/>
                <a:gd name="T12" fmla="*/ 1 w 166"/>
                <a:gd name="T13" fmla="*/ 62 h 168"/>
                <a:gd name="T14" fmla="*/ 20 w 166"/>
                <a:gd name="T15" fmla="*/ 26 h 168"/>
                <a:gd name="T16" fmla="*/ 42 w 166"/>
                <a:gd name="T17" fmla="*/ 32 h 168"/>
                <a:gd name="T18" fmla="*/ 60 w 166"/>
                <a:gd name="T19" fmla="*/ 6 h 168"/>
                <a:gd name="T20" fmla="*/ 102 w 166"/>
                <a:gd name="T21" fmla="*/ 0 h 168"/>
                <a:gd name="T22" fmla="*/ 108 w 166"/>
                <a:gd name="T23" fmla="*/ 23 h 168"/>
                <a:gd name="T24" fmla="*/ 139 w 166"/>
                <a:gd name="T25" fmla="*/ 24 h 168"/>
                <a:gd name="T26" fmla="*/ 147 w 166"/>
                <a:gd name="T27" fmla="*/ 26 h 168"/>
                <a:gd name="T28" fmla="*/ 165 w 166"/>
                <a:gd name="T29" fmla="*/ 62 h 168"/>
                <a:gd name="T30" fmla="*/ 148 w 166"/>
                <a:gd name="T31" fmla="*/ 74 h 168"/>
                <a:gd name="T32" fmla="*/ 163 w 166"/>
                <a:gd name="T33" fmla="*/ 102 h 168"/>
                <a:gd name="T34" fmla="*/ 165 w 166"/>
                <a:gd name="T35" fmla="*/ 110 h 168"/>
                <a:gd name="T36" fmla="*/ 143 w 166"/>
                <a:gd name="T37" fmla="*/ 144 h 168"/>
                <a:gd name="T38" fmla="*/ 125 w 166"/>
                <a:gd name="T39" fmla="*/ 135 h 168"/>
                <a:gd name="T40" fmla="*/ 108 w 166"/>
                <a:gd name="T41" fmla="*/ 162 h 168"/>
                <a:gd name="T42" fmla="*/ 72 w 166"/>
                <a:gd name="T43" fmla="*/ 156 h 168"/>
                <a:gd name="T44" fmla="*/ 96 w 166"/>
                <a:gd name="T45" fmla="*/ 141 h 168"/>
                <a:gd name="T46" fmla="*/ 120 w 166"/>
                <a:gd name="T47" fmla="*/ 123 h 168"/>
                <a:gd name="T48" fmla="*/ 139 w 166"/>
                <a:gd name="T49" fmla="*/ 130 h 168"/>
                <a:gd name="T50" fmla="*/ 139 w 166"/>
                <a:gd name="T51" fmla="*/ 102 h 168"/>
                <a:gd name="T52" fmla="*/ 136 w 166"/>
                <a:gd name="T53" fmla="*/ 72 h 168"/>
                <a:gd name="T54" fmla="*/ 151 w 166"/>
                <a:gd name="T55" fmla="*/ 58 h 168"/>
                <a:gd name="T56" fmla="*/ 127 w 166"/>
                <a:gd name="T57" fmla="*/ 45 h 168"/>
                <a:gd name="T58" fmla="*/ 100 w 166"/>
                <a:gd name="T59" fmla="*/ 32 h 168"/>
                <a:gd name="T60" fmla="*/ 96 w 166"/>
                <a:gd name="T61" fmla="*/ 12 h 168"/>
                <a:gd name="T62" fmla="*/ 72 w 166"/>
                <a:gd name="T63" fmla="*/ 26 h 168"/>
                <a:gd name="T64" fmla="*/ 48 w 166"/>
                <a:gd name="T65" fmla="*/ 44 h 168"/>
                <a:gd name="T66" fmla="*/ 27 w 166"/>
                <a:gd name="T67" fmla="*/ 37 h 168"/>
                <a:gd name="T68" fmla="*/ 28 w 166"/>
                <a:gd name="T69" fmla="*/ 65 h 168"/>
                <a:gd name="T70" fmla="*/ 30 w 166"/>
                <a:gd name="T71" fmla="*/ 95 h 168"/>
                <a:gd name="T72" fmla="*/ 15 w 166"/>
                <a:gd name="T73" fmla="*/ 109 h 168"/>
                <a:gd name="T74" fmla="*/ 40 w 166"/>
                <a:gd name="T75" fmla="*/ 123 h 168"/>
                <a:gd name="T76" fmla="*/ 68 w 166"/>
                <a:gd name="T77" fmla="*/ 135 h 168"/>
                <a:gd name="T78" fmla="*/ 72 w 166"/>
                <a:gd name="T79" fmla="*/ 15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6" h="168">
                  <a:moveTo>
                    <a:pt x="102" y="168"/>
                  </a:moveTo>
                  <a:cubicBezTo>
                    <a:pt x="66" y="168"/>
                    <a:pt x="66" y="168"/>
                    <a:pt x="66" y="168"/>
                  </a:cubicBezTo>
                  <a:cubicBezTo>
                    <a:pt x="63" y="168"/>
                    <a:pt x="60" y="165"/>
                    <a:pt x="60" y="162"/>
                  </a:cubicBezTo>
                  <a:cubicBezTo>
                    <a:pt x="60" y="146"/>
                    <a:pt x="60" y="146"/>
                    <a:pt x="60" y="146"/>
                  </a:cubicBezTo>
                  <a:cubicBezTo>
                    <a:pt x="52" y="143"/>
                    <a:pt x="47" y="139"/>
                    <a:pt x="42" y="135"/>
                  </a:cubicBezTo>
                  <a:cubicBezTo>
                    <a:pt x="27" y="143"/>
                    <a:pt x="27" y="143"/>
                    <a:pt x="27" y="143"/>
                  </a:cubicBezTo>
                  <a:cubicBezTo>
                    <a:pt x="25" y="145"/>
                    <a:pt x="21" y="144"/>
                    <a:pt x="19" y="141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1" y="109"/>
                    <a:pt x="0" y="107"/>
                    <a:pt x="1" y="106"/>
                  </a:cubicBezTo>
                  <a:cubicBezTo>
                    <a:pt x="1" y="104"/>
                    <a:pt x="2" y="103"/>
                    <a:pt x="3" y="102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7" y="87"/>
                    <a:pt x="17" y="80"/>
                    <a:pt x="18" y="74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2" y="65"/>
                    <a:pt x="1" y="63"/>
                    <a:pt x="1" y="62"/>
                  </a:cubicBezTo>
                  <a:cubicBezTo>
                    <a:pt x="0" y="60"/>
                    <a:pt x="1" y="59"/>
                    <a:pt x="1" y="57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1" y="23"/>
                    <a:pt x="25" y="22"/>
                    <a:pt x="28" y="24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7" y="28"/>
                    <a:pt x="52" y="24"/>
                    <a:pt x="60" y="22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60" y="2"/>
                    <a:pt x="63" y="0"/>
                    <a:pt x="66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6" y="0"/>
                    <a:pt x="108" y="2"/>
                    <a:pt x="108" y="6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15" y="26"/>
                    <a:pt x="121" y="29"/>
                    <a:pt x="125" y="32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40" y="23"/>
                    <a:pt x="142" y="23"/>
                    <a:pt x="143" y="23"/>
                  </a:cubicBezTo>
                  <a:cubicBezTo>
                    <a:pt x="145" y="24"/>
                    <a:pt x="146" y="25"/>
                    <a:pt x="147" y="26"/>
                  </a:cubicBezTo>
                  <a:cubicBezTo>
                    <a:pt x="165" y="57"/>
                    <a:pt x="165" y="57"/>
                    <a:pt x="165" y="57"/>
                  </a:cubicBezTo>
                  <a:cubicBezTo>
                    <a:pt x="166" y="59"/>
                    <a:pt x="166" y="60"/>
                    <a:pt x="165" y="62"/>
                  </a:cubicBezTo>
                  <a:cubicBezTo>
                    <a:pt x="165" y="63"/>
                    <a:pt x="164" y="65"/>
                    <a:pt x="163" y="65"/>
                  </a:cubicBezTo>
                  <a:cubicBezTo>
                    <a:pt x="148" y="74"/>
                    <a:pt x="148" y="74"/>
                    <a:pt x="148" y="74"/>
                  </a:cubicBezTo>
                  <a:cubicBezTo>
                    <a:pt x="149" y="80"/>
                    <a:pt x="149" y="87"/>
                    <a:pt x="148" y="94"/>
                  </a:cubicBezTo>
                  <a:cubicBezTo>
                    <a:pt x="163" y="102"/>
                    <a:pt x="163" y="102"/>
                    <a:pt x="163" y="102"/>
                  </a:cubicBezTo>
                  <a:cubicBezTo>
                    <a:pt x="164" y="103"/>
                    <a:pt x="165" y="104"/>
                    <a:pt x="165" y="106"/>
                  </a:cubicBezTo>
                  <a:cubicBezTo>
                    <a:pt x="166" y="107"/>
                    <a:pt x="166" y="109"/>
                    <a:pt x="165" y="110"/>
                  </a:cubicBezTo>
                  <a:cubicBezTo>
                    <a:pt x="147" y="141"/>
                    <a:pt x="147" y="141"/>
                    <a:pt x="147" y="141"/>
                  </a:cubicBezTo>
                  <a:cubicBezTo>
                    <a:pt x="146" y="143"/>
                    <a:pt x="145" y="144"/>
                    <a:pt x="143" y="144"/>
                  </a:cubicBezTo>
                  <a:cubicBezTo>
                    <a:pt x="142" y="144"/>
                    <a:pt x="140" y="144"/>
                    <a:pt x="139" y="143"/>
                  </a:cubicBezTo>
                  <a:cubicBezTo>
                    <a:pt x="125" y="135"/>
                    <a:pt x="125" y="135"/>
                    <a:pt x="125" y="135"/>
                  </a:cubicBezTo>
                  <a:cubicBezTo>
                    <a:pt x="121" y="138"/>
                    <a:pt x="115" y="142"/>
                    <a:pt x="108" y="145"/>
                  </a:cubicBezTo>
                  <a:cubicBezTo>
                    <a:pt x="108" y="162"/>
                    <a:pt x="108" y="162"/>
                    <a:pt x="108" y="162"/>
                  </a:cubicBezTo>
                  <a:cubicBezTo>
                    <a:pt x="108" y="165"/>
                    <a:pt x="106" y="168"/>
                    <a:pt x="102" y="168"/>
                  </a:cubicBezTo>
                  <a:close/>
                  <a:moveTo>
                    <a:pt x="72" y="156"/>
                  </a:moveTo>
                  <a:cubicBezTo>
                    <a:pt x="96" y="156"/>
                    <a:pt x="96" y="156"/>
                    <a:pt x="96" y="156"/>
                  </a:cubicBezTo>
                  <a:cubicBezTo>
                    <a:pt x="96" y="141"/>
                    <a:pt x="96" y="141"/>
                    <a:pt x="96" y="141"/>
                  </a:cubicBezTo>
                  <a:cubicBezTo>
                    <a:pt x="96" y="139"/>
                    <a:pt x="98" y="136"/>
                    <a:pt x="100" y="135"/>
                  </a:cubicBezTo>
                  <a:cubicBezTo>
                    <a:pt x="109" y="131"/>
                    <a:pt x="116" y="127"/>
                    <a:pt x="120" y="123"/>
                  </a:cubicBezTo>
                  <a:cubicBezTo>
                    <a:pt x="122" y="122"/>
                    <a:pt x="125" y="121"/>
                    <a:pt x="127" y="123"/>
                  </a:cubicBezTo>
                  <a:cubicBezTo>
                    <a:pt x="139" y="130"/>
                    <a:pt x="139" y="130"/>
                    <a:pt x="139" y="130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6" y="101"/>
                    <a:pt x="135" y="98"/>
                    <a:pt x="136" y="95"/>
                  </a:cubicBezTo>
                  <a:cubicBezTo>
                    <a:pt x="137" y="87"/>
                    <a:pt x="137" y="80"/>
                    <a:pt x="136" y="72"/>
                  </a:cubicBezTo>
                  <a:cubicBezTo>
                    <a:pt x="135" y="69"/>
                    <a:pt x="136" y="67"/>
                    <a:pt x="139" y="65"/>
                  </a:cubicBezTo>
                  <a:cubicBezTo>
                    <a:pt x="151" y="58"/>
                    <a:pt x="151" y="58"/>
                    <a:pt x="151" y="58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27" y="45"/>
                    <a:pt x="127" y="45"/>
                    <a:pt x="127" y="45"/>
                  </a:cubicBezTo>
                  <a:cubicBezTo>
                    <a:pt x="125" y="46"/>
                    <a:pt x="122" y="46"/>
                    <a:pt x="120" y="44"/>
                  </a:cubicBezTo>
                  <a:cubicBezTo>
                    <a:pt x="116" y="40"/>
                    <a:pt x="109" y="36"/>
                    <a:pt x="100" y="32"/>
                  </a:cubicBezTo>
                  <a:cubicBezTo>
                    <a:pt x="98" y="31"/>
                    <a:pt x="96" y="29"/>
                    <a:pt x="96" y="26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9"/>
                    <a:pt x="71" y="32"/>
                    <a:pt x="68" y="32"/>
                  </a:cubicBezTo>
                  <a:cubicBezTo>
                    <a:pt x="57" y="35"/>
                    <a:pt x="54" y="38"/>
                    <a:pt x="48" y="44"/>
                  </a:cubicBezTo>
                  <a:cubicBezTo>
                    <a:pt x="46" y="45"/>
                    <a:pt x="43" y="46"/>
                    <a:pt x="40" y="45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30" y="67"/>
                    <a:pt x="31" y="69"/>
                    <a:pt x="30" y="72"/>
                  </a:cubicBezTo>
                  <a:cubicBezTo>
                    <a:pt x="29" y="80"/>
                    <a:pt x="29" y="88"/>
                    <a:pt x="30" y="95"/>
                  </a:cubicBezTo>
                  <a:cubicBezTo>
                    <a:pt x="31" y="98"/>
                    <a:pt x="30" y="101"/>
                    <a:pt x="28" y="102"/>
                  </a:cubicBezTo>
                  <a:cubicBezTo>
                    <a:pt x="15" y="109"/>
                    <a:pt x="15" y="109"/>
                    <a:pt x="15" y="109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3" y="121"/>
                    <a:pt x="45" y="122"/>
                    <a:pt x="47" y="123"/>
                  </a:cubicBezTo>
                  <a:cubicBezTo>
                    <a:pt x="54" y="129"/>
                    <a:pt x="57" y="133"/>
                    <a:pt x="68" y="135"/>
                  </a:cubicBezTo>
                  <a:cubicBezTo>
                    <a:pt x="71" y="136"/>
                    <a:pt x="72" y="138"/>
                    <a:pt x="72" y="141"/>
                  </a:cubicBezTo>
                  <a:lnTo>
                    <a:pt x="72" y="1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57" name="Freeform 40">
              <a:extLst>
                <a:ext uri="{FF2B5EF4-FFF2-40B4-BE49-F238E27FC236}">
                  <a16:creationId xmlns:a16="http://schemas.microsoft.com/office/drawing/2014/main" id="{5C3392D2-C703-4424-A56E-4A5A6C4731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9" y="519"/>
              <a:ext cx="89" cy="89"/>
            </a:xfrm>
            <a:custGeom>
              <a:avLst/>
              <a:gdLst>
                <a:gd name="T0" fmla="*/ 30 w 60"/>
                <a:gd name="T1" fmla="*/ 60 h 60"/>
                <a:gd name="T2" fmla="*/ 0 w 60"/>
                <a:gd name="T3" fmla="*/ 30 h 60"/>
                <a:gd name="T4" fmla="*/ 30 w 60"/>
                <a:gd name="T5" fmla="*/ 0 h 60"/>
                <a:gd name="T6" fmla="*/ 60 w 60"/>
                <a:gd name="T7" fmla="*/ 30 h 60"/>
                <a:gd name="T8" fmla="*/ 30 w 60"/>
                <a:gd name="T9" fmla="*/ 60 h 60"/>
                <a:gd name="T10" fmla="*/ 30 w 60"/>
                <a:gd name="T11" fmla="*/ 12 h 60"/>
                <a:gd name="T12" fmla="*/ 12 w 60"/>
                <a:gd name="T13" fmla="*/ 30 h 60"/>
                <a:gd name="T14" fmla="*/ 30 w 60"/>
                <a:gd name="T15" fmla="*/ 48 h 60"/>
                <a:gd name="T16" fmla="*/ 48 w 60"/>
                <a:gd name="T17" fmla="*/ 30 h 60"/>
                <a:gd name="T18" fmla="*/ 30 w 60"/>
                <a:gd name="T1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cubicBezTo>
                    <a:pt x="13" y="60"/>
                    <a:pt x="0" y="46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ubicBezTo>
                    <a:pt x="60" y="46"/>
                    <a:pt x="47" y="60"/>
                    <a:pt x="30" y="60"/>
                  </a:cubicBezTo>
                  <a:close/>
                  <a:moveTo>
                    <a:pt x="30" y="12"/>
                  </a:moveTo>
                  <a:cubicBezTo>
                    <a:pt x="20" y="12"/>
                    <a:pt x="12" y="20"/>
                    <a:pt x="12" y="30"/>
                  </a:cubicBezTo>
                  <a:cubicBezTo>
                    <a:pt x="12" y="40"/>
                    <a:pt x="20" y="48"/>
                    <a:pt x="30" y="48"/>
                  </a:cubicBezTo>
                  <a:cubicBezTo>
                    <a:pt x="40" y="48"/>
                    <a:pt x="48" y="40"/>
                    <a:pt x="48" y="30"/>
                  </a:cubicBezTo>
                  <a:cubicBezTo>
                    <a:pt x="48" y="20"/>
                    <a:pt x="40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47C6DE08-4799-4849-988F-580DAD02D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2" y="617"/>
              <a:ext cx="246" cy="248"/>
            </a:xfrm>
            <a:custGeom>
              <a:avLst/>
              <a:gdLst>
                <a:gd name="T0" fmla="*/ 66 w 166"/>
                <a:gd name="T1" fmla="*/ 168 h 168"/>
                <a:gd name="T2" fmla="*/ 60 w 166"/>
                <a:gd name="T3" fmla="*/ 146 h 168"/>
                <a:gd name="T4" fmla="*/ 27 w 166"/>
                <a:gd name="T5" fmla="*/ 143 h 168"/>
                <a:gd name="T6" fmla="*/ 1 w 166"/>
                <a:gd name="T7" fmla="*/ 110 h 168"/>
                <a:gd name="T8" fmla="*/ 3 w 166"/>
                <a:gd name="T9" fmla="*/ 102 h 168"/>
                <a:gd name="T10" fmla="*/ 18 w 166"/>
                <a:gd name="T11" fmla="*/ 74 h 168"/>
                <a:gd name="T12" fmla="*/ 1 w 166"/>
                <a:gd name="T13" fmla="*/ 62 h 168"/>
                <a:gd name="T14" fmla="*/ 20 w 166"/>
                <a:gd name="T15" fmla="*/ 26 h 168"/>
                <a:gd name="T16" fmla="*/ 42 w 166"/>
                <a:gd name="T17" fmla="*/ 32 h 168"/>
                <a:gd name="T18" fmla="*/ 60 w 166"/>
                <a:gd name="T19" fmla="*/ 6 h 168"/>
                <a:gd name="T20" fmla="*/ 102 w 166"/>
                <a:gd name="T21" fmla="*/ 0 h 168"/>
                <a:gd name="T22" fmla="*/ 108 w 166"/>
                <a:gd name="T23" fmla="*/ 23 h 168"/>
                <a:gd name="T24" fmla="*/ 138 w 166"/>
                <a:gd name="T25" fmla="*/ 24 h 168"/>
                <a:gd name="T26" fmla="*/ 147 w 166"/>
                <a:gd name="T27" fmla="*/ 26 h 168"/>
                <a:gd name="T28" fmla="*/ 165 w 166"/>
                <a:gd name="T29" fmla="*/ 62 h 168"/>
                <a:gd name="T30" fmla="*/ 148 w 166"/>
                <a:gd name="T31" fmla="*/ 74 h 168"/>
                <a:gd name="T32" fmla="*/ 163 w 166"/>
                <a:gd name="T33" fmla="*/ 102 h 168"/>
                <a:gd name="T34" fmla="*/ 165 w 166"/>
                <a:gd name="T35" fmla="*/ 110 h 168"/>
                <a:gd name="T36" fmla="*/ 143 w 166"/>
                <a:gd name="T37" fmla="*/ 144 h 168"/>
                <a:gd name="T38" fmla="*/ 125 w 166"/>
                <a:gd name="T39" fmla="*/ 135 h 168"/>
                <a:gd name="T40" fmla="*/ 108 w 166"/>
                <a:gd name="T41" fmla="*/ 162 h 168"/>
                <a:gd name="T42" fmla="*/ 72 w 166"/>
                <a:gd name="T43" fmla="*/ 156 h 168"/>
                <a:gd name="T44" fmla="*/ 96 w 166"/>
                <a:gd name="T45" fmla="*/ 141 h 168"/>
                <a:gd name="T46" fmla="*/ 120 w 166"/>
                <a:gd name="T47" fmla="*/ 123 h 168"/>
                <a:gd name="T48" fmla="*/ 139 w 166"/>
                <a:gd name="T49" fmla="*/ 130 h 168"/>
                <a:gd name="T50" fmla="*/ 139 w 166"/>
                <a:gd name="T51" fmla="*/ 102 h 168"/>
                <a:gd name="T52" fmla="*/ 136 w 166"/>
                <a:gd name="T53" fmla="*/ 72 h 168"/>
                <a:gd name="T54" fmla="*/ 151 w 166"/>
                <a:gd name="T55" fmla="*/ 58 h 168"/>
                <a:gd name="T56" fmla="*/ 127 w 166"/>
                <a:gd name="T57" fmla="*/ 45 h 168"/>
                <a:gd name="T58" fmla="*/ 100 w 166"/>
                <a:gd name="T59" fmla="*/ 32 h 168"/>
                <a:gd name="T60" fmla="*/ 96 w 166"/>
                <a:gd name="T61" fmla="*/ 12 h 168"/>
                <a:gd name="T62" fmla="*/ 72 w 166"/>
                <a:gd name="T63" fmla="*/ 26 h 168"/>
                <a:gd name="T64" fmla="*/ 48 w 166"/>
                <a:gd name="T65" fmla="*/ 44 h 168"/>
                <a:gd name="T66" fmla="*/ 27 w 166"/>
                <a:gd name="T67" fmla="*/ 37 h 168"/>
                <a:gd name="T68" fmla="*/ 28 w 166"/>
                <a:gd name="T69" fmla="*/ 65 h 168"/>
                <a:gd name="T70" fmla="*/ 30 w 166"/>
                <a:gd name="T71" fmla="*/ 95 h 168"/>
                <a:gd name="T72" fmla="*/ 15 w 166"/>
                <a:gd name="T73" fmla="*/ 109 h 168"/>
                <a:gd name="T74" fmla="*/ 40 w 166"/>
                <a:gd name="T75" fmla="*/ 123 h 168"/>
                <a:gd name="T76" fmla="*/ 68 w 166"/>
                <a:gd name="T77" fmla="*/ 135 h 168"/>
                <a:gd name="T78" fmla="*/ 72 w 166"/>
                <a:gd name="T79" fmla="*/ 15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6" h="168">
                  <a:moveTo>
                    <a:pt x="102" y="168"/>
                  </a:moveTo>
                  <a:cubicBezTo>
                    <a:pt x="66" y="168"/>
                    <a:pt x="66" y="168"/>
                    <a:pt x="66" y="168"/>
                  </a:cubicBezTo>
                  <a:cubicBezTo>
                    <a:pt x="63" y="168"/>
                    <a:pt x="60" y="165"/>
                    <a:pt x="60" y="162"/>
                  </a:cubicBezTo>
                  <a:cubicBezTo>
                    <a:pt x="60" y="146"/>
                    <a:pt x="60" y="146"/>
                    <a:pt x="60" y="146"/>
                  </a:cubicBezTo>
                  <a:cubicBezTo>
                    <a:pt x="52" y="143"/>
                    <a:pt x="47" y="139"/>
                    <a:pt x="42" y="135"/>
                  </a:cubicBezTo>
                  <a:cubicBezTo>
                    <a:pt x="27" y="143"/>
                    <a:pt x="27" y="143"/>
                    <a:pt x="27" y="143"/>
                  </a:cubicBezTo>
                  <a:cubicBezTo>
                    <a:pt x="25" y="145"/>
                    <a:pt x="21" y="144"/>
                    <a:pt x="19" y="141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0" y="109"/>
                    <a:pt x="0" y="107"/>
                    <a:pt x="1" y="106"/>
                  </a:cubicBezTo>
                  <a:cubicBezTo>
                    <a:pt x="1" y="104"/>
                    <a:pt x="2" y="103"/>
                    <a:pt x="3" y="102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7" y="87"/>
                    <a:pt x="17" y="80"/>
                    <a:pt x="18" y="74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2" y="65"/>
                    <a:pt x="1" y="63"/>
                    <a:pt x="1" y="62"/>
                  </a:cubicBezTo>
                  <a:cubicBezTo>
                    <a:pt x="0" y="60"/>
                    <a:pt x="1" y="59"/>
                    <a:pt x="1" y="57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1" y="23"/>
                    <a:pt x="25" y="22"/>
                    <a:pt x="28" y="24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7" y="28"/>
                    <a:pt x="52" y="24"/>
                    <a:pt x="60" y="22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60" y="2"/>
                    <a:pt x="63" y="0"/>
                    <a:pt x="66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6" y="0"/>
                    <a:pt x="108" y="2"/>
                    <a:pt x="108" y="6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15" y="26"/>
                    <a:pt x="121" y="29"/>
                    <a:pt x="125" y="32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40" y="23"/>
                    <a:pt x="142" y="23"/>
                    <a:pt x="143" y="23"/>
                  </a:cubicBezTo>
                  <a:cubicBezTo>
                    <a:pt x="145" y="24"/>
                    <a:pt x="146" y="25"/>
                    <a:pt x="147" y="26"/>
                  </a:cubicBezTo>
                  <a:cubicBezTo>
                    <a:pt x="165" y="57"/>
                    <a:pt x="165" y="57"/>
                    <a:pt x="165" y="57"/>
                  </a:cubicBezTo>
                  <a:cubicBezTo>
                    <a:pt x="166" y="59"/>
                    <a:pt x="166" y="60"/>
                    <a:pt x="165" y="62"/>
                  </a:cubicBezTo>
                  <a:cubicBezTo>
                    <a:pt x="165" y="63"/>
                    <a:pt x="164" y="65"/>
                    <a:pt x="163" y="65"/>
                  </a:cubicBezTo>
                  <a:cubicBezTo>
                    <a:pt x="148" y="74"/>
                    <a:pt x="148" y="74"/>
                    <a:pt x="148" y="74"/>
                  </a:cubicBezTo>
                  <a:cubicBezTo>
                    <a:pt x="149" y="80"/>
                    <a:pt x="149" y="87"/>
                    <a:pt x="148" y="94"/>
                  </a:cubicBezTo>
                  <a:cubicBezTo>
                    <a:pt x="163" y="102"/>
                    <a:pt x="163" y="102"/>
                    <a:pt x="163" y="102"/>
                  </a:cubicBezTo>
                  <a:cubicBezTo>
                    <a:pt x="164" y="103"/>
                    <a:pt x="165" y="104"/>
                    <a:pt x="165" y="106"/>
                  </a:cubicBezTo>
                  <a:cubicBezTo>
                    <a:pt x="166" y="107"/>
                    <a:pt x="166" y="109"/>
                    <a:pt x="165" y="110"/>
                  </a:cubicBezTo>
                  <a:cubicBezTo>
                    <a:pt x="147" y="141"/>
                    <a:pt x="147" y="141"/>
                    <a:pt x="147" y="141"/>
                  </a:cubicBezTo>
                  <a:cubicBezTo>
                    <a:pt x="146" y="143"/>
                    <a:pt x="145" y="144"/>
                    <a:pt x="143" y="144"/>
                  </a:cubicBezTo>
                  <a:cubicBezTo>
                    <a:pt x="142" y="144"/>
                    <a:pt x="140" y="144"/>
                    <a:pt x="138" y="143"/>
                  </a:cubicBezTo>
                  <a:cubicBezTo>
                    <a:pt x="125" y="135"/>
                    <a:pt x="125" y="135"/>
                    <a:pt x="125" y="135"/>
                  </a:cubicBezTo>
                  <a:cubicBezTo>
                    <a:pt x="121" y="138"/>
                    <a:pt x="115" y="142"/>
                    <a:pt x="108" y="145"/>
                  </a:cubicBezTo>
                  <a:cubicBezTo>
                    <a:pt x="108" y="162"/>
                    <a:pt x="108" y="162"/>
                    <a:pt x="108" y="162"/>
                  </a:cubicBezTo>
                  <a:cubicBezTo>
                    <a:pt x="108" y="165"/>
                    <a:pt x="106" y="168"/>
                    <a:pt x="102" y="168"/>
                  </a:cubicBezTo>
                  <a:close/>
                  <a:moveTo>
                    <a:pt x="72" y="156"/>
                  </a:moveTo>
                  <a:cubicBezTo>
                    <a:pt x="96" y="156"/>
                    <a:pt x="96" y="156"/>
                    <a:pt x="96" y="156"/>
                  </a:cubicBezTo>
                  <a:cubicBezTo>
                    <a:pt x="96" y="141"/>
                    <a:pt x="96" y="141"/>
                    <a:pt x="96" y="141"/>
                  </a:cubicBezTo>
                  <a:cubicBezTo>
                    <a:pt x="96" y="139"/>
                    <a:pt x="98" y="136"/>
                    <a:pt x="100" y="135"/>
                  </a:cubicBezTo>
                  <a:cubicBezTo>
                    <a:pt x="109" y="131"/>
                    <a:pt x="116" y="127"/>
                    <a:pt x="120" y="123"/>
                  </a:cubicBezTo>
                  <a:cubicBezTo>
                    <a:pt x="122" y="122"/>
                    <a:pt x="125" y="121"/>
                    <a:pt x="127" y="123"/>
                  </a:cubicBezTo>
                  <a:cubicBezTo>
                    <a:pt x="139" y="130"/>
                    <a:pt x="139" y="130"/>
                    <a:pt x="139" y="130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6" y="101"/>
                    <a:pt x="135" y="98"/>
                    <a:pt x="136" y="95"/>
                  </a:cubicBezTo>
                  <a:cubicBezTo>
                    <a:pt x="137" y="87"/>
                    <a:pt x="137" y="80"/>
                    <a:pt x="136" y="72"/>
                  </a:cubicBezTo>
                  <a:cubicBezTo>
                    <a:pt x="135" y="69"/>
                    <a:pt x="136" y="67"/>
                    <a:pt x="139" y="65"/>
                  </a:cubicBezTo>
                  <a:cubicBezTo>
                    <a:pt x="151" y="58"/>
                    <a:pt x="151" y="58"/>
                    <a:pt x="151" y="58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27" y="45"/>
                    <a:pt x="127" y="45"/>
                    <a:pt x="127" y="45"/>
                  </a:cubicBezTo>
                  <a:cubicBezTo>
                    <a:pt x="125" y="46"/>
                    <a:pt x="122" y="46"/>
                    <a:pt x="120" y="44"/>
                  </a:cubicBezTo>
                  <a:cubicBezTo>
                    <a:pt x="116" y="40"/>
                    <a:pt x="109" y="36"/>
                    <a:pt x="100" y="32"/>
                  </a:cubicBezTo>
                  <a:cubicBezTo>
                    <a:pt x="98" y="31"/>
                    <a:pt x="96" y="29"/>
                    <a:pt x="96" y="26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9"/>
                    <a:pt x="71" y="32"/>
                    <a:pt x="68" y="32"/>
                  </a:cubicBezTo>
                  <a:cubicBezTo>
                    <a:pt x="58" y="35"/>
                    <a:pt x="54" y="38"/>
                    <a:pt x="48" y="44"/>
                  </a:cubicBezTo>
                  <a:cubicBezTo>
                    <a:pt x="46" y="45"/>
                    <a:pt x="43" y="46"/>
                    <a:pt x="40" y="45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30" y="67"/>
                    <a:pt x="31" y="69"/>
                    <a:pt x="30" y="72"/>
                  </a:cubicBezTo>
                  <a:cubicBezTo>
                    <a:pt x="29" y="80"/>
                    <a:pt x="29" y="88"/>
                    <a:pt x="30" y="95"/>
                  </a:cubicBezTo>
                  <a:cubicBezTo>
                    <a:pt x="31" y="98"/>
                    <a:pt x="30" y="101"/>
                    <a:pt x="28" y="102"/>
                  </a:cubicBezTo>
                  <a:cubicBezTo>
                    <a:pt x="15" y="109"/>
                    <a:pt x="15" y="109"/>
                    <a:pt x="15" y="109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3" y="121"/>
                    <a:pt x="45" y="122"/>
                    <a:pt x="47" y="123"/>
                  </a:cubicBezTo>
                  <a:cubicBezTo>
                    <a:pt x="54" y="129"/>
                    <a:pt x="57" y="133"/>
                    <a:pt x="68" y="135"/>
                  </a:cubicBezTo>
                  <a:cubicBezTo>
                    <a:pt x="71" y="136"/>
                    <a:pt x="72" y="138"/>
                    <a:pt x="72" y="141"/>
                  </a:cubicBezTo>
                  <a:lnTo>
                    <a:pt x="72" y="1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C43FC682-1E14-4F50-9EE1-AC4D32338F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1" y="696"/>
              <a:ext cx="88" cy="89"/>
            </a:xfrm>
            <a:custGeom>
              <a:avLst/>
              <a:gdLst>
                <a:gd name="T0" fmla="*/ 30 w 60"/>
                <a:gd name="T1" fmla="*/ 60 h 60"/>
                <a:gd name="T2" fmla="*/ 0 w 60"/>
                <a:gd name="T3" fmla="*/ 30 h 60"/>
                <a:gd name="T4" fmla="*/ 30 w 60"/>
                <a:gd name="T5" fmla="*/ 0 h 60"/>
                <a:gd name="T6" fmla="*/ 60 w 60"/>
                <a:gd name="T7" fmla="*/ 30 h 60"/>
                <a:gd name="T8" fmla="*/ 30 w 60"/>
                <a:gd name="T9" fmla="*/ 60 h 60"/>
                <a:gd name="T10" fmla="*/ 30 w 60"/>
                <a:gd name="T11" fmla="*/ 12 h 60"/>
                <a:gd name="T12" fmla="*/ 12 w 60"/>
                <a:gd name="T13" fmla="*/ 30 h 60"/>
                <a:gd name="T14" fmla="*/ 30 w 60"/>
                <a:gd name="T15" fmla="*/ 48 h 60"/>
                <a:gd name="T16" fmla="*/ 48 w 60"/>
                <a:gd name="T17" fmla="*/ 30 h 60"/>
                <a:gd name="T18" fmla="*/ 30 w 60"/>
                <a:gd name="T1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cubicBezTo>
                    <a:pt x="13" y="60"/>
                    <a:pt x="0" y="46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ubicBezTo>
                    <a:pt x="60" y="46"/>
                    <a:pt x="47" y="60"/>
                    <a:pt x="30" y="60"/>
                  </a:cubicBezTo>
                  <a:close/>
                  <a:moveTo>
                    <a:pt x="30" y="12"/>
                  </a:moveTo>
                  <a:cubicBezTo>
                    <a:pt x="20" y="12"/>
                    <a:pt x="12" y="20"/>
                    <a:pt x="12" y="30"/>
                  </a:cubicBezTo>
                  <a:cubicBezTo>
                    <a:pt x="12" y="40"/>
                    <a:pt x="20" y="48"/>
                    <a:pt x="30" y="48"/>
                  </a:cubicBezTo>
                  <a:cubicBezTo>
                    <a:pt x="40" y="48"/>
                    <a:pt x="48" y="40"/>
                    <a:pt x="48" y="30"/>
                  </a:cubicBezTo>
                  <a:cubicBezTo>
                    <a:pt x="48" y="20"/>
                    <a:pt x="40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</p:grpSp>
      <p:sp>
        <p:nvSpPr>
          <p:cNvPr id="7" name="Rectangle 6"/>
          <p:cNvSpPr/>
          <p:nvPr/>
        </p:nvSpPr>
        <p:spPr>
          <a:xfrm>
            <a:off x="342929" y="168242"/>
            <a:ext cx="8375480" cy="69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783">
              <a:lnSpc>
                <a:spcPct val="90000"/>
              </a:lnSpc>
              <a:spcBef>
                <a:spcPts val="750"/>
              </a:spcBef>
            </a:pP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How digital training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is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integrated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…</a:t>
            </a:r>
          </a:p>
          <a:p>
            <a:pPr lvl="0" defTabSz="685783">
              <a:lnSpc>
                <a:spcPct val="90000"/>
              </a:lnSpc>
              <a:spcBef>
                <a:spcPts val="750"/>
              </a:spcBef>
            </a:pP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		             … in the French </a:t>
            </a: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Air and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Space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Force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6638" y="962809"/>
            <a:ext cx="3175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err="1" smtClean="0">
                <a:solidFill>
                  <a:srgbClr val="1344A1"/>
                </a:solidFill>
                <a:latin typeface="Marianne" panose="02000000000000000000" pitchFamily="50" charset="0"/>
              </a:rPr>
              <a:t>Smartschool</a:t>
            </a:r>
            <a:r>
              <a:rPr lang="fr-FR" b="1" i="1" dirty="0" smtClean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b="1" i="1" dirty="0" err="1" smtClean="0">
                <a:solidFill>
                  <a:srgbClr val="1344A1"/>
                </a:solidFill>
                <a:latin typeface="Marianne" panose="02000000000000000000" pitchFamily="50" charset="0"/>
              </a:rPr>
              <a:t>schemes</a:t>
            </a:r>
            <a:r>
              <a:rPr lang="fr-FR" b="1" i="1" dirty="0" smtClean="0">
                <a:solidFill>
                  <a:srgbClr val="1344A1"/>
                </a:solidFill>
                <a:latin typeface="Marianne" panose="02000000000000000000" pitchFamily="50" charset="0"/>
              </a:rPr>
              <a:t> (1/2)</a:t>
            </a:r>
            <a:endParaRPr lang="fr-FR" b="1" i="1" dirty="0">
              <a:solidFill>
                <a:srgbClr val="1344A1"/>
              </a:solidFill>
              <a:latin typeface="Marianne" panose="02000000000000000000" pitchFamily="50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CCE80DD-E55C-4BC7-B8D8-E3EE7255A17E}"/>
              </a:ext>
            </a:extLst>
          </p:cNvPr>
          <p:cNvSpPr/>
          <p:nvPr/>
        </p:nvSpPr>
        <p:spPr>
          <a:xfrm>
            <a:off x="164587" y="3195942"/>
            <a:ext cx="4372173" cy="752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 dirty="0"/>
          </a:p>
        </p:txBody>
      </p:sp>
      <p:sp>
        <p:nvSpPr>
          <p:cNvPr id="49" name="Flèche : pentagone 3">
            <a:extLst>
              <a:ext uri="{FF2B5EF4-FFF2-40B4-BE49-F238E27FC236}">
                <a16:creationId xmlns:a16="http://schemas.microsoft.com/office/drawing/2014/main" id="{B6E89128-0A6B-4160-ACB6-40B8B162614F}"/>
              </a:ext>
            </a:extLst>
          </p:cNvPr>
          <p:cNvSpPr/>
          <p:nvPr/>
        </p:nvSpPr>
        <p:spPr>
          <a:xfrm rot="10800000">
            <a:off x="3448475" y="3195942"/>
            <a:ext cx="1088275" cy="754325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A064CE26-9BC5-4D0C-8D1F-1E0AB030944A}"/>
              </a:ext>
            </a:extLst>
          </p:cNvPr>
          <p:cNvSpPr txBox="1"/>
          <p:nvPr/>
        </p:nvSpPr>
        <p:spPr>
          <a:xfrm>
            <a:off x="-264322" y="3264389"/>
            <a:ext cx="4384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Marianne" panose="02000000000000000000"/>
              </a:rPr>
              <a:t>Individualisation </a:t>
            </a:r>
            <a:endParaRPr lang="fr-FR" sz="1600" dirty="0" smtClean="0">
              <a:solidFill>
                <a:schemeClr val="bg1"/>
              </a:solidFill>
              <a:latin typeface="Marianne" panose="02000000000000000000"/>
            </a:endParaRPr>
          </a:p>
          <a:p>
            <a:pPr algn="ctr"/>
            <a:r>
              <a:rPr lang="fr-FR" sz="1600" dirty="0" smtClean="0">
                <a:solidFill>
                  <a:schemeClr val="bg1"/>
                </a:solidFill>
                <a:latin typeface="Marianne" panose="02000000000000000000"/>
              </a:rPr>
              <a:t>of </a:t>
            </a:r>
            <a:r>
              <a:rPr lang="fr-FR" sz="1600" dirty="0">
                <a:solidFill>
                  <a:schemeClr val="bg1"/>
                </a:solidFill>
                <a:latin typeface="Marianne" panose="02000000000000000000"/>
              </a:rPr>
              <a:t>the training </a:t>
            </a:r>
            <a:r>
              <a:rPr lang="fr-FR" sz="1600" dirty="0" err="1">
                <a:solidFill>
                  <a:schemeClr val="bg1"/>
                </a:solidFill>
                <a:latin typeface="Marianne" panose="02000000000000000000"/>
              </a:rPr>
              <a:t>offer</a:t>
            </a:r>
            <a:endParaRPr lang="fr-FR" sz="1600" dirty="0"/>
          </a:p>
        </p:txBody>
      </p:sp>
      <p:pic>
        <p:nvPicPr>
          <p:cNvPr id="53" name="Graphique 61" descr="Mille contour">
            <a:extLst>
              <a:ext uri="{FF2B5EF4-FFF2-40B4-BE49-F238E27FC236}">
                <a16:creationId xmlns:a16="http://schemas.microsoft.com/office/drawing/2014/main" id="{912EC86D-242A-4AB1-8B30-D98447E6CD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782395" y="3214848"/>
            <a:ext cx="675555" cy="646848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8CCE80DD-E55C-4BC7-B8D8-E3EE7255A17E}"/>
              </a:ext>
            </a:extLst>
          </p:cNvPr>
          <p:cNvSpPr/>
          <p:nvPr/>
        </p:nvSpPr>
        <p:spPr>
          <a:xfrm>
            <a:off x="164586" y="4042981"/>
            <a:ext cx="4372173" cy="752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 dirty="0"/>
          </a:p>
        </p:txBody>
      </p:sp>
      <p:sp>
        <p:nvSpPr>
          <p:cNvPr id="77" name="Flèche : pentagone 3">
            <a:extLst>
              <a:ext uri="{FF2B5EF4-FFF2-40B4-BE49-F238E27FC236}">
                <a16:creationId xmlns:a16="http://schemas.microsoft.com/office/drawing/2014/main" id="{B6E89128-0A6B-4160-ACB6-40B8B162614F}"/>
              </a:ext>
            </a:extLst>
          </p:cNvPr>
          <p:cNvSpPr/>
          <p:nvPr/>
        </p:nvSpPr>
        <p:spPr>
          <a:xfrm rot="10800000">
            <a:off x="3442394" y="4037523"/>
            <a:ext cx="1088275" cy="754325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/>
          </a:p>
        </p:txBody>
      </p:sp>
      <p:pic>
        <p:nvPicPr>
          <p:cNvPr id="82" name="Graphique 66" descr="Classe contour">
            <a:extLst>
              <a:ext uri="{FF2B5EF4-FFF2-40B4-BE49-F238E27FC236}">
                <a16:creationId xmlns:a16="http://schemas.microsoft.com/office/drawing/2014/main" id="{186C2A56-6295-4802-BF29-59650F091D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823517" y="4124661"/>
            <a:ext cx="666154" cy="589495"/>
          </a:xfrm>
          <a:prstGeom prst="rect">
            <a:avLst/>
          </a:prstGeom>
        </p:spPr>
      </p:pic>
      <p:sp>
        <p:nvSpPr>
          <p:cNvPr id="93" name="ZoneTexte 92">
            <a:extLst>
              <a:ext uri="{FF2B5EF4-FFF2-40B4-BE49-F238E27FC236}">
                <a16:creationId xmlns:a16="http://schemas.microsoft.com/office/drawing/2014/main" id="{B9C0AF12-7A91-4596-8030-6C32936C00EA}"/>
              </a:ext>
            </a:extLst>
          </p:cNvPr>
          <p:cNvSpPr txBox="1"/>
          <p:nvPr/>
        </p:nvSpPr>
        <p:spPr>
          <a:xfrm>
            <a:off x="422110" y="4214461"/>
            <a:ext cx="3020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Marianne" panose="02000000000000000000"/>
              </a:rPr>
              <a:t>Continuum of training</a:t>
            </a:r>
            <a:endParaRPr lang="fr-FR" sz="1600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CCE80DD-E55C-4BC7-B8D8-E3EE7255A17E}"/>
              </a:ext>
            </a:extLst>
          </p:cNvPr>
          <p:cNvSpPr/>
          <p:nvPr/>
        </p:nvSpPr>
        <p:spPr>
          <a:xfrm>
            <a:off x="164586" y="4878357"/>
            <a:ext cx="4372173" cy="752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 dirty="0"/>
          </a:p>
        </p:txBody>
      </p:sp>
      <p:sp>
        <p:nvSpPr>
          <p:cNvPr id="96" name="Flèche : pentagone 3">
            <a:extLst>
              <a:ext uri="{FF2B5EF4-FFF2-40B4-BE49-F238E27FC236}">
                <a16:creationId xmlns:a16="http://schemas.microsoft.com/office/drawing/2014/main" id="{B6E89128-0A6B-4160-ACB6-40B8B162614F}"/>
              </a:ext>
            </a:extLst>
          </p:cNvPr>
          <p:cNvSpPr/>
          <p:nvPr/>
        </p:nvSpPr>
        <p:spPr>
          <a:xfrm rot="10800000">
            <a:off x="3452282" y="4873528"/>
            <a:ext cx="1088275" cy="754325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/>
          </a:p>
        </p:txBody>
      </p:sp>
      <p:pic>
        <p:nvPicPr>
          <p:cNvPr id="97" name="Graphique 71" descr="Graphique exponentiel contour">
            <a:extLst>
              <a:ext uri="{FF2B5EF4-FFF2-40B4-BE49-F238E27FC236}">
                <a16:creationId xmlns:a16="http://schemas.microsoft.com/office/drawing/2014/main" id="{C68C9B34-CDF4-4D59-AC29-39A3EE9566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82395" y="4945567"/>
            <a:ext cx="618436" cy="6184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9273" y="5060174"/>
            <a:ext cx="27857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 err="1">
                <a:solidFill>
                  <a:schemeClr val="bg1"/>
                </a:solidFill>
                <a:latin typeface="Marianne" panose="02000000000000000000"/>
              </a:rPr>
              <a:t>Continuous</a:t>
            </a:r>
            <a:r>
              <a:rPr lang="fr-FR" sz="1600" dirty="0">
                <a:solidFill>
                  <a:schemeClr val="bg1"/>
                </a:solidFill>
                <a:latin typeface="Marianne" panose="02000000000000000000"/>
              </a:rPr>
              <a:t> Digital </a:t>
            </a:r>
            <a:r>
              <a:rPr lang="fr-FR" sz="1600" dirty="0" err="1">
                <a:solidFill>
                  <a:schemeClr val="bg1"/>
                </a:solidFill>
                <a:latin typeface="Marianne" panose="02000000000000000000"/>
              </a:rPr>
              <a:t>growth</a:t>
            </a:r>
            <a:endParaRPr lang="fr-FR" sz="1600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CCE80DD-E55C-4BC7-B8D8-E3EE7255A17E}"/>
              </a:ext>
            </a:extLst>
          </p:cNvPr>
          <p:cNvSpPr/>
          <p:nvPr/>
        </p:nvSpPr>
        <p:spPr>
          <a:xfrm>
            <a:off x="4660232" y="2361537"/>
            <a:ext cx="4372173" cy="752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CCE80DD-E55C-4BC7-B8D8-E3EE7255A17E}"/>
              </a:ext>
            </a:extLst>
          </p:cNvPr>
          <p:cNvSpPr/>
          <p:nvPr/>
        </p:nvSpPr>
        <p:spPr>
          <a:xfrm>
            <a:off x="4660232" y="3219408"/>
            <a:ext cx="4372173" cy="752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CCE80DD-E55C-4BC7-B8D8-E3EE7255A17E}"/>
              </a:ext>
            </a:extLst>
          </p:cNvPr>
          <p:cNvSpPr/>
          <p:nvPr/>
        </p:nvSpPr>
        <p:spPr>
          <a:xfrm>
            <a:off x="4660230" y="4048899"/>
            <a:ext cx="4372173" cy="752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CCE80DD-E55C-4BC7-B8D8-E3EE7255A17E}"/>
              </a:ext>
            </a:extLst>
          </p:cNvPr>
          <p:cNvSpPr/>
          <p:nvPr/>
        </p:nvSpPr>
        <p:spPr>
          <a:xfrm>
            <a:off x="4660230" y="4886310"/>
            <a:ext cx="4372173" cy="752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 dirty="0"/>
          </a:p>
        </p:txBody>
      </p:sp>
      <p:sp>
        <p:nvSpPr>
          <p:cNvPr id="102" name="Flèche : pentagone 75">
            <a:extLst>
              <a:ext uri="{FF2B5EF4-FFF2-40B4-BE49-F238E27FC236}">
                <a16:creationId xmlns:a16="http://schemas.microsoft.com/office/drawing/2014/main" id="{20CE3F27-FC4B-4A38-9DF6-95D55802E456}"/>
              </a:ext>
            </a:extLst>
          </p:cNvPr>
          <p:cNvSpPr/>
          <p:nvPr/>
        </p:nvSpPr>
        <p:spPr>
          <a:xfrm>
            <a:off x="4656432" y="2361536"/>
            <a:ext cx="1033743" cy="752857"/>
          </a:xfrm>
          <a:prstGeom prst="homePlate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>
              <a:solidFill>
                <a:srgbClr val="A9D18E"/>
              </a:solidFill>
            </a:endParaRPr>
          </a:p>
        </p:txBody>
      </p:sp>
      <p:sp>
        <p:nvSpPr>
          <p:cNvPr id="103" name="Flèche : pentagone 75">
            <a:extLst>
              <a:ext uri="{FF2B5EF4-FFF2-40B4-BE49-F238E27FC236}">
                <a16:creationId xmlns:a16="http://schemas.microsoft.com/office/drawing/2014/main" id="{20CE3F27-FC4B-4A38-9DF6-95D55802E456}"/>
              </a:ext>
            </a:extLst>
          </p:cNvPr>
          <p:cNvSpPr/>
          <p:nvPr/>
        </p:nvSpPr>
        <p:spPr>
          <a:xfrm>
            <a:off x="4656432" y="3227890"/>
            <a:ext cx="1033743" cy="752857"/>
          </a:xfrm>
          <a:prstGeom prst="homePlate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>
              <a:solidFill>
                <a:srgbClr val="A9D18E"/>
              </a:solidFill>
            </a:endParaRPr>
          </a:p>
        </p:txBody>
      </p:sp>
      <p:sp>
        <p:nvSpPr>
          <p:cNvPr id="104" name="Flèche : pentagone 75">
            <a:extLst>
              <a:ext uri="{FF2B5EF4-FFF2-40B4-BE49-F238E27FC236}">
                <a16:creationId xmlns:a16="http://schemas.microsoft.com/office/drawing/2014/main" id="{20CE3F27-FC4B-4A38-9DF6-95D55802E456}"/>
              </a:ext>
            </a:extLst>
          </p:cNvPr>
          <p:cNvSpPr/>
          <p:nvPr/>
        </p:nvSpPr>
        <p:spPr>
          <a:xfrm>
            <a:off x="4656432" y="4049928"/>
            <a:ext cx="1033743" cy="752857"/>
          </a:xfrm>
          <a:prstGeom prst="homePlate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>
              <a:solidFill>
                <a:srgbClr val="A9D18E"/>
              </a:solidFill>
            </a:endParaRPr>
          </a:p>
        </p:txBody>
      </p:sp>
      <p:sp>
        <p:nvSpPr>
          <p:cNvPr id="105" name="Flèche : pentagone 75">
            <a:extLst>
              <a:ext uri="{FF2B5EF4-FFF2-40B4-BE49-F238E27FC236}">
                <a16:creationId xmlns:a16="http://schemas.microsoft.com/office/drawing/2014/main" id="{20CE3F27-FC4B-4A38-9DF6-95D55802E456}"/>
              </a:ext>
            </a:extLst>
          </p:cNvPr>
          <p:cNvSpPr/>
          <p:nvPr/>
        </p:nvSpPr>
        <p:spPr>
          <a:xfrm>
            <a:off x="4656432" y="4877582"/>
            <a:ext cx="1033743" cy="752857"/>
          </a:xfrm>
          <a:prstGeom prst="homePlate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>
              <a:solidFill>
                <a:srgbClr val="A9D18E"/>
              </a:solidFill>
            </a:endParaRPr>
          </a:p>
        </p:txBody>
      </p:sp>
      <p:pic>
        <p:nvPicPr>
          <p:cNvPr id="106" name="Graphique 39" descr="Quadrirotor contour">
            <a:extLst>
              <a:ext uri="{FF2B5EF4-FFF2-40B4-BE49-F238E27FC236}">
                <a16:creationId xmlns:a16="http://schemas.microsoft.com/office/drawing/2014/main" id="{F60E9EB5-A86E-4F0A-92B2-889300C5306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689998" y="2340000"/>
            <a:ext cx="786354" cy="786354"/>
          </a:xfrm>
          <a:prstGeom prst="rect">
            <a:avLst/>
          </a:prstGeom>
        </p:spPr>
      </p:pic>
      <p:pic>
        <p:nvPicPr>
          <p:cNvPr id="107" name="Graphique 82" descr="Casque de réalité virtuelle contour">
            <a:extLst>
              <a:ext uri="{FF2B5EF4-FFF2-40B4-BE49-F238E27FC236}">
                <a16:creationId xmlns:a16="http://schemas.microsoft.com/office/drawing/2014/main" id="{1F385949-FB7B-473B-8D6D-9406D91EDD5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4698416" y="3258182"/>
            <a:ext cx="728577" cy="728577"/>
          </a:xfrm>
          <a:prstGeom prst="rect">
            <a:avLst/>
          </a:prstGeom>
        </p:spPr>
      </p:pic>
      <p:pic>
        <p:nvPicPr>
          <p:cNvPr id="108" name="Graphique 87" descr="Brainstorming de groupe contour">
            <a:extLst>
              <a:ext uri="{FF2B5EF4-FFF2-40B4-BE49-F238E27FC236}">
                <a16:creationId xmlns:a16="http://schemas.microsoft.com/office/drawing/2014/main" id="{C8DD7947-EB87-4DD1-8F47-94BB0AEB2ED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4731826" y="4110746"/>
            <a:ext cx="632710" cy="632710"/>
          </a:xfrm>
          <a:prstGeom prst="rect">
            <a:avLst/>
          </a:prstGeom>
        </p:spPr>
      </p:pic>
      <p:pic>
        <p:nvPicPr>
          <p:cNvPr id="109" name="Graphique 93" descr="Internet contour">
            <a:extLst>
              <a:ext uri="{FF2B5EF4-FFF2-40B4-BE49-F238E27FC236}">
                <a16:creationId xmlns:a16="http://schemas.microsoft.com/office/drawing/2014/main" id="{E249CBB7-D40E-417A-A982-1DE280FC1D6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4660230" y="4846763"/>
            <a:ext cx="761713" cy="761713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8CCE80DD-E55C-4BC7-B8D8-E3EE7255A17E}"/>
              </a:ext>
            </a:extLst>
          </p:cNvPr>
          <p:cNvSpPr/>
          <p:nvPr/>
        </p:nvSpPr>
        <p:spPr>
          <a:xfrm>
            <a:off x="2354751" y="5874523"/>
            <a:ext cx="4372173" cy="752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>
                <a:solidFill>
                  <a:schemeClr val="bg1"/>
                </a:solidFill>
                <a:latin typeface="Marianne" panose="02000000000000000000"/>
              </a:rPr>
              <a:t>Resilience</a:t>
            </a:r>
            <a:endParaRPr lang="fr-FR" sz="2800" dirty="0"/>
          </a:p>
        </p:txBody>
      </p:sp>
      <p:sp>
        <p:nvSpPr>
          <p:cNvPr id="114" name="Flèche : pentagone 43">
            <a:extLst>
              <a:ext uri="{FF2B5EF4-FFF2-40B4-BE49-F238E27FC236}">
                <a16:creationId xmlns:a16="http://schemas.microsoft.com/office/drawing/2014/main" id="{E403F5D2-BB77-4F26-A1EE-019E9CAEAD33}"/>
              </a:ext>
            </a:extLst>
          </p:cNvPr>
          <p:cNvSpPr/>
          <p:nvPr/>
        </p:nvSpPr>
        <p:spPr>
          <a:xfrm rot="10800000">
            <a:off x="2350005" y="5874910"/>
            <a:ext cx="747683" cy="752082"/>
          </a:xfrm>
          <a:prstGeom prst="homePlate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pic>
        <p:nvPicPr>
          <p:cNvPr id="112" name="Graphique 44" descr="Bouclier coche contour">
            <a:extLst>
              <a:ext uri="{FF2B5EF4-FFF2-40B4-BE49-F238E27FC236}">
                <a16:creationId xmlns:a16="http://schemas.microsoft.com/office/drawing/2014/main" id="{A920E23F-B80B-40A8-96F7-AC3AEFFE7DA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2418894" y="5945619"/>
            <a:ext cx="610663" cy="610663"/>
          </a:xfrm>
          <a:prstGeom prst="rect">
            <a:avLst/>
          </a:prstGeom>
        </p:spPr>
      </p:pic>
      <p:sp>
        <p:nvSpPr>
          <p:cNvPr id="115" name="Flèche : pentagone 42">
            <a:extLst>
              <a:ext uri="{FF2B5EF4-FFF2-40B4-BE49-F238E27FC236}">
                <a16:creationId xmlns:a16="http://schemas.microsoft.com/office/drawing/2014/main" id="{C36C0EA4-1335-4B20-8A8A-A8EA98530099}"/>
              </a:ext>
            </a:extLst>
          </p:cNvPr>
          <p:cNvSpPr/>
          <p:nvPr/>
        </p:nvSpPr>
        <p:spPr>
          <a:xfrm rot="10800000">
            <a:off x="5978769" y="5876892"/>
            <a:ext cx="748155" cy="750100"/>
          </a:xfrm>
          <a:prstGeom prst="homePlate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16" name="Graphique 44" descr="Bouclier coche contour">
            <a:extLst>
              <a:ext uri="{FF2B5EF4-FFF2-40B4-BE49-F238E27FC236}">
                <a16:creationId xmlns:a16="http://schemas.microsoft.com/office/drawing/2014/main" id="{A920E23F-B80B-40A8-96F7-AC3AEFFE7DA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6042911" y="5958851"/>
            <a:ext cx="610663" cy="610663"/>
          </a:xfrm>
          <a:prstGeom prst="rect">
            <a:avLst/>
          </a:prstGeom>
        </p:spPr>
      </p:pic>
      <p:sp>
        <p:nvSpPr>
          <p:cNvPr id="117" name="ZoneTexte 116">
            <a:extLst>
              <a:ext uri="{FF2B5EF4-FFF2-40B4-BE49-F238E27FC236}">
                <a16:creationId xmlns:a16="http://schemas.microsoft.com/office/drawing/2014/main" id="{104A45D9-0F37-4B2A-AADE-02615C71D284}"/>
              </a:ext>
            </a:extLst>
          </p:cNvPr>
          <p:cNvSpPr txBox="1"/>
          <p:nvPr/>
        </p:nvSpPr>
        <p:spPr>
          <a:xfrm>
            <a:off x="5811307" y="2589535"/>
            <a:ext cx="3099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Marianne" panose="02000000000000000000"/>
              </a:rPr>
              <a:t>High </a:t>
            </a:r>
            <a:r>
              <a:rPr lang="fr-FR" sz="1600" dirty="0" err="1">
                <a:solidFill>
                  <a:schemeClr val="bg1"/>
                </a:solidFill>
                <a:latin typeface="Marianne" panose="02000000000000000000"/>
              </a:rPr>
              <a:t>technology</a:t>
            </a:r>
            <a:r>
              <a:rPr lang="fr-FR" sz="1600" dirty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Marianne" panose="02000000000000000000"/>
              </a:rPr>
              <a:t>adequacy</a:t>
            </a:r>
            <a:endParaRPr lang="fr-FR" sz="1600" dirty="0"/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CDDF0AB6-B4AF-42CB-AA1F-E2986AF08C8E}"/>
              </a:ext>
            </a:extLst>
          </p:cNvPr>
          <p:cNvSpPr txBox="1"/>
          <p:nvPr/>
        </p:nvSpPr>
        <p:spPr>
          <a:xfrm>
            <a:off x="5690175" y="3430969"/>
            <a:ext cx="3322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Marianne" panose="02000000000000000000"/>
              </a:rPr>
              <a:t>Modernisation of </a:t>
            </a:r>
            <a:r>
              <a:rPr lang="fr-FR" sz="1600" dirty="0" err="1">
                <a:solidFill>
                  <a:schemeClr val="bg1"/>
                </a:solidFill>
                <a:latin typeface="Marianne" panose="02000000000000000000"/>
              </a:rPr>
              <a:t>teaching</a:t>
            </a:r>
            <a:r>
              <a:rPr lang="fr-FR" sz="1600" dirty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Marianne" panose="02000000000000000000"/>
              </a:rPr>
              <a:t>tools</a:t>
            </a:r>
            <a:endParaRPr lang="fr-FR" sz="1600" dirty="0"/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id="{44FF3506-72B1-4AA2-9C8D-DCBB674B4ACA}"/>
              </a:ext>
            </a:extLst>
          </p:cNvPr>
          <p:cNvSpPr txBox="1"/>
          <p:nvPr/>
        </p:nvSpPr>
        <p:spPr>
          <a:xfrm>
            <a:off x="5624426" y="4241122"/>
            <a:ext cx="3286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chemeClr val="bg1"/>
                </a:solidFill>
                <a:latin typeface="Marianne" panose="02000000000000000000"/>
              </a:rPr>
              <a:t>Creativity</a:t>
            </a:r>
            <a:r>
              <a:rPr lang="fr-FR" sz="1600" dirty="0">
                <a:solidFill>
                  <a:schemeClr val="bg1"/>
                </a:solidFill>
                <a:latin typeface="Marianne" panose="02000000000000000000"/>
              </a:rPr>
              <a:t> and innovation</a:t>
            </a:r>
            <a:endParaRPr lang="fr-FR" sz="1600" dirty="0"/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FB033080-4506-4FA5-A709-5585531F3E79}"/>
              </a:ext>
            </a:extLst>
          </p:cNvPr>
          <p:cNvSpPr txBox="1"/>
          <p:nvPr/>
        </p:nvSpPr>
        <p:spPr>
          <a:xfrm>
            <a:off x="5632765" y="5074851"/>
            <a:ext cx="3457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Marianne" panose="02000000000000000000"/>
              </a:rPr>
              <a:t>Optimisation and simplification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57328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56591" y="985961"/>
            <a:ext cx="7996277" cy="5615785"/>
          </a:xfrm>
        </p:spPr>
        <p:txBody>
          <a:bodyPr>
            <a:normAutofit/>
          </a:bodyPr>
          <a:lstStyle/>
          <a:p>
            <a:pPr algn="l"/>
            <a:r>
              <a:rPr lang="fr-FR" b="1" i="1" dirty="0" err="1" smtClean="0"/>
              <a:t>Smartschool</a:t>
            </a:r>
            <a:r>
              <a:rPr lang="fr-FR" b="1" i="1" dirty="0" smtClean="0"/>
              <a:t> </a:t>
            </a:r>
            <a:r>
              <a:rPr lang="fr-FR" b="1" i="1" dirty="0" err="1" smtClean="0"/>
              <a:t>schemes</a:t>
            </a:r>
            <a:r>
              <a:rPr lang="fr-FR" b="1" i="1" dirty="0" smtClean="0"/>
              <a:t> (2/2)</a:t>
            </a:r>
          </a:p>
          <a:p>
            <a:pPr algn="l"/>
            <a:endParaRPr lang="fr-FR" dirty="0" smtClean="0"/>
          </a:p>
          <a:p>
            <a:endParaRPr lang="fr-FR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753433" y="3413567"/>
            <a:ext cx="7903608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1344A1"/>
                </a:solidFill>
                <a:latin typeface="Marianne" panose="02000000000000000000" pitchFamily="50" charset="0"/>
                <a:ea typeface="+mn-ea"/>
                <a:cs typeface="+mn-cs"/>
              </a:defRPr>
            </a:lvl1pPr>
            <a:lvl2pPr marL="34289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LcPeriod"/>
            </a:pPr>
            <a:endParaRPr lang="fr-FR" dirty="0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2205201429"/>
              </p:ext>
            </p:extLst>
          </p:nvPr>
        </p:nvGraphicFramePr>
        <p:xfrm>
          <a:off x="753433" y="1761156"/>
          <a:ext cx="7547728" cy="4953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9226" y="1761156"/>
            <a:ext cx="1104900" cy="1143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07966">
            <a:off x="3412655" y="1836400"/>
            <a:ext cx="1292582" cy="112579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5657" y="5477539"/>
            <a:ext cx="1272043" cy="9636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9296" y="5434709"/>
            <a:ext cx="1009650" cy="9429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56590" y="179222"/>
            <a:ext cx="7744571" cy="69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783">
              <a:lnSpc>
                <a:spcPct val="90000"/>
              </a:lnSpc>
              <a:spcBef>
                <a:spcPts val="750"/>
              </a:spcBef>
            </a:pP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How digital training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is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integrated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…</a:t>
            </a:r>
          </a:p>
          <a:p>
            <a:pPr lvl="0" defTabSz="685783">
              <a:lnSpc>
                <a:spcPct val="90000"/>
              </a:lnSpc>
              <a:spcBef>
                <a:spcPts val="750"/>
              </a:spcBef>
            </a:pP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		             … in the French </a:t>
            </a:r>
            <a:r>
              <a:rPr lang="fr-FR" dirty="0" smtClean="0">
                <a:solidFill>
                  <a:srgbClr val="1344A1"/>
                </a:solidFill>
                <a:latin typeface="Marianne" panose="02000000000000000000" pitchFamily="50" charset="0"/>
              </a:rPr>
              <a:t>Air and </a:t>
            </a:r>
            <a:r>
              <a:rPr lang="fr-FR" dirty="0" err="1">
                <a:solidFill>
                  <a:srgbClr val="1344A1"/>
                </a:solidFill>
                <a:latin typeface="Marianne" panose="02000000000000000000" pitchFamily="50" charset="0"/>
              </a:rPr>
              <a:t>Space</a:t>
            </a:r>
            <a:r>
              <a:rPr lang="fr-FR" dirty="0">
                <a:solidFill>
                  <a:srgbClr val="1344A1"/>
                </a:solidFill>
                <a:latin typeface="Marianne" panose="02000000000000000000" pitchFamily="50" charset="0"/>
              </a:rPr>
              <a:t> Force</a:t>
            </a:r>
          </a:p>
        </p:txBody>
      </p:sp>
    </p:spTree>
    <p:extLst>
      <p:ext uri="{BB962C8B-B14F-4D97-AF65-F5344CB8AC3E}">
        <p14:creationId xmlns:p14="http://schemas.microsoft.com/office/powerpoint/2010/main" val="60587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62779" y="257365"/>
            <a:ext cx="529083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50" dirty="0" smtClean="0">
                <a:solidFill>
                  <a:srgbClr val="1344A1"/>
                </a:solidFill>
                <a:latin typeface="Marianne" panose="02000000000000000000" pitchFamily="50" charset="0"/>
              </a:rPr>
              <a:t>The </a:t>
            </a:r>
            <a:r>
              <a:rPr lang="fr-FR" sz="2250" dirty="0" err="1" smtClean="0">
                <a:solidFill>
                  <a:srgbClr val="1344A1"/>
                </a:solidFill>
                <a:latin typeface="Marianne" panose="02000000000000000000" pitchFamily="50" charset="0"/>
              </a:rPr>
              <a:t>SmartSchool</a:t>
            </a:r>
            <a:r>
              <a:rPr lang="fr-FR" sz="2250" dirty="0" smtClean="0">
                <a:solidFill>
                  <a:srgbClr val="1344A1"/>
                </a:solidFill>
                <a:latin typeface="Marianne" panose="02000000000000000000" pitchFamily="50" charset="0"/>
              </a:rPr>
              <a:t> services portal</a:t>
            </a:r>
            <a:endParaRPr lang="fr-FR" sz="2250" dirty="0">
              <a:solidFill>
                <a:srgbClr val="1344A1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34210" y="4555527"/>
            <a:ext cx="3378626" cy="2454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endParaRPr lang="fr-FR" sz="1050" dirty="0">
              <a:latin typeface="Marianne" panose="02000000000000000000" pitchFamily="50" charset="0"/>
            </a:endParaRPr>
          </a:p>
          <a:p>
            <a:pPr algn="just">
              <a:defRPr/>
            </a:pPr>
            <a:endParaRPr lang="fr-FR" sz="1600" dirty="0">
              <a:latin typeface="Marianne" panose="02000000000000000000" pitchFamily="50" charset="0"/>
            </a:endParaRPr>
          </a:p>
          <a:p>
            <a:pPr marL="214313" indent="-214313" algn="just">
              <a:buFont typeface="Wingdings" panose="05000000000000000000" pitchFamily="2" charset="2"/>
              <a:buChar char="ü"/>
              <a:defRPr/>
            </a:pPr>
            <a:r>
              <a:rPr lang="en-US" dirty="0"/>
              <a:t>Portal accessible via </a:t>
            </a:r>
            <a:r>
              <a:rPr lang="en-US" dirty="0" smtClean="0"/>
              <a:t>internet</a:t>
            </a:r>
          </a:p>
          <a:p>
            <a:pPr marL="214313" indent="-214313" algn="just">
              <a:buFont typeface="Wingdings" panose="05000000000000000000" pitchFamily="2" charset="2"/>
              <a:buChar char="ü"/>
              <a:defRPr/>
            </a:pPr>
            <a:r>
              <a:rPr lang="en-US" dirty="0" err="1" smtClean="0"/>
              <a:t>Personalised</a:t>
            </a:r>
            <a:r>
              <a:rPr lang="en-US" dirty="0" smtClean="0"/>
              <a:t> </a:t>
            </a:r>
            <a:r>
              <a:rPr lang="en-US" dirty="0"/>
              <a:t>spaces for schools and training centers </a:t>
            </a:r>
            <a:endParaRPr lang="en-US" dirty="0" smtClean="0"/>
          </a:p>
          <a:p>
            <a:pPr marL="214313" indent="-214313" algn="just">
              <a:buFont typeface="Wingdings" panose="05000000000000000000" pitchFamily="2" charset="2"/>
              <a:buChar char="ü"/>
              <a:defRPr/>
            </a:pPr>
            <a:r>
              <a:rPr lang="en-US" dirty="0" smtClean="0"/>
              <a:t>Communication </a:t>
            </a:r>
            <a:r>
              <a:rPr lang="en-US" dirty="0"/>
              <a:t>spaces </a:t>
            </a:r>
            <a:endParaRPr lang="en-US" dirty="0" smtClean="0"/>
          </a:p>
          <a:p>
            <a:pPr marL="214313" indent="-214313" algn="just">
              <a:buFont typeface="Wingdings" panose="05000000000000000000" pitchFamily="2" charset="2"/>
              <a:buChar char="ü"/>
              <a:defRPr/>
            </a:pPr>
            <a:r>
              <a:rPr lang="en-US" dirty="0"/>
              <a:t>Teamwork </a:t>
            </a:r>
          </a:p>
          <a:p>
            <a:pPr algn="just">
              <a:defRPr/>
            </a:pPr>
            <a:endParaRPr lang="en-US" sz="1600" dirty="0" smtClean="0"/>
          </a:p>
          <a:p>
            <a:pPr algn="just">
              <a:defRPr/>
            </a:pPr>
            <a:endParaRPr lang="fr-FR" sz="1050" dirty="0">
              <a:latin typeface="Marianne" panose="02000000000000000000" pitchFamily="50" charset="0"/>
            </a:endParaRPr>
          </a:p>
          <a:p>
            <a:pPr algn="just">
              <a:defRPr/>
            </a:pPr>
            <a:endParaRPr lang="fr-FR" sz="1050" dirty="0">
              <a:latin typeface="Marianne" panose="02000000000000000000" pitchFamily="50" charset="0"/>
            </a:endParaRPr>
          </a:p>
        </p:txBody>
      </p:sp>
      <p:pic>
        <p:nvPicPr>
          <p:cNvPr id="7" name="Imag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93" y="823057"/>
            <a:ext cx="7022233" cy="4097803"/>
          </a:xfrm>
          <a:prstGeom prst="rect">
            <a:avLst/>
          </a:prstGeom>
          <a:noFill/>
          <a:ln w="6350"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944168" y="4801748"/>
            <a:ext cx="2409441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endParaRPr lang="fr-FR" sz="1050" dirty="0">
              <a:latin typeface="Marianne" panose="02000000000000000000" pitchFamily="50" charset="0"/>
            </a:endParaRPr>
          </a:p>
          <a:p>
            <a:pPr marL="214313" indent="-214313" algn="just">
              <a:buFont typeface="Wingdings" panose="05000000000000000000" pitchFamily="2" charset="2"/>
              <a:buChar char="ü"/>
              <a:defRPr/>
            </a:pPr>
            <a:r>
              <a:rPr lang="en-US" dirty="0" smtClean="0"/>
              <a:t>Virtual </a:t>
            </a:r>
            <a:r>
              <a:rPr lang="en-US" dirty="0"/>
              <a:t>classes </a:t>
            </a:r>
            <a:endParaRPr lang="en-US" dirty="0" smtClean="0"/>
          </a:p>
          <a:p>
            <a:pPr marL="214313" indent="-214313" algn="just">
              <a:buFont typeface="Wingdings" panose="05000000000000000000" pitchFamily="2" charset="2"/>
              <a:buChar char="ü"/>
              <a:defRPr/>
            </a:pPr>
            <a:r>
              <a:rPr lang="en-US" dirty="0" smtClean="0"/>
              <a:t>Educational </a:t>
            </a:r>
            <a:r>
              <a:rPr lang="en-US" dirty="0"/>
              <a:t>tools </a:t>
            </a:r>
            <a:endParaRPr lang="en-US" dirty="0" smtClean="0"/>
          </a:p>
          <a:p>
            <a:pPr marL="214313" indent="-214313" algn="just">
              <a:buFont typeface="Wingdings" panose="05000000000000000000" pitchFamily="2" charset="2"/>
              <a:buChar char="ü"/>
              <a:defRPr/>
            </a:pPr>
            <a:r>
              <a:rPr lang="en-US" dirty="0" smtClean="0"/>
              <a:t>Reporting </a:t>
            </a:r>
            <a:r>
              <a:rPr lang="en-US" dirty="0"/>
              <a:t>tool </a:t>
            </a:r>
            <a:endParaRPr lang="en-US" dirty="0" smtClean="0"/>
          </a:p>
          <a:p>
            <a:pPr marL="214313" indent="-214313" algn="just">
              <a:buFont typeface="Wingdings" panose="05000000000000000000" pitchFamily="2" charset="2"/>
              <a:buChar char="ü"/>
              <a:defRPr/>
            </a:pPr>
            <a:r>
              <a:rPr lang="en-US" dirty="0" smtClean="0"/>
              <a:t>A </a:t>
            </a:r>
            <a:r>
              <a:rPr lang="en-US" dirty="0"/>
              <a:t>mobile app </a:t>
            </a:r>
            <a:r>
              <a:rPr lang="en-US" dirty="0" smtClean="0"/>
              <a:t>linked </a:t>
            </a:r>
            <a:r>
              <a:rPr lang="en-US" dirty="0"/>
              <a:t>to the Digital Factory</a:t>
            </a:r>
            <a:endParaRPr lang="fr-FR" dirty="0">
              <a:latin typeface="Marianne" panose="02000000000000000000" pitchFamily="50" charset="0"/>
            </a:endParaRPr>
          </a:p>
          <a:p>
            <a:pPr algn="just">
              <a:defRPr/>
            </a:pPr>
            <a:endParaRPr lang="fr-FR" sz="1050" dirty="0">
              <a:latin typeface="Marianne" panose="02000000000000000000" pitchFamily="50" charset="0"/>
            </a:endParaRPr>
          </a:p>
          <a:p>
            <a:pPr algn="just">
              <a:defRPr/>
            </a:pPr>
            <a:endParaRPr lang="fr-FR" sz="1050" dirty="0">
              <a:latin typeface="Marianne" panose="02000000000000000000" pitchFamily="50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50" y="101803"/>
            <a:ext cx="1442507" cy="144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5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545" y="150588"/>
            <a:ext cx="1502810" cy="150281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37588" y="748127"/>
            <a:ext cx="282532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50" dirty="0" smtClean="0">
                <a:solidFill>
                  <a:srgbClr val="1344A1"/>
                </a:solidFill>
                <a:latin typeface="Marianne" panose="02000000000000000000" pitchFamily="50" charset="0"/>
              </a:rPr>
              <a:t>The Digital </a:t>
            </a:r>
            <a:r>
              <a:rPr lang="fr-FR" sz="2250" dirty="0" err="1" smtClean="0">
                <a:solidFill>
                  <a:srgbClr val="1344A1"/>
                </a:solidFill>
                <a:latin typeface="Marianne" panose="02000000000000000000" pitchFamily="50" charset="0"/>
              </a:rPr>
              <a:t>Factory</a:t>
            </a:r>
            <a:endParaRPr lang="fr-FR" sz="2250" dirty="0">
              <a:solidFill>
                <a:srgbClr val="1344A1"/>
              </a:solidFill>
              <a:latin typeface="Marianne" panose="02000000000000000000" pitchFamily="50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C24260A-6036-4977-9970-809D20213E99}"/>
              </a:ext>
            </a:extLst>
          </p:cNvPr>
          <p:cNvSpPr/>
          <p:nvPr/>
        </p:nvSpPr>
        <p:spPr>
          <a:xfrm>
            <a:off x="282106" y="1436633"/>
            <a:ext cx="7771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OBJECTIVE OF THE DIGITAL FACTORY IS TO SUPPORT THE SMARTSCHOOL PROJECT (</a:t>
            </a:r>
            <a:r>
              <a:rPr lang="en-US" dirty="0" smtClean="0"/>
              <a:t>DIGITALISATION </a:t>
            </a:r>
            <a:r>
              <a:rPr lang="en-US" dirty="0"/>
              <a:t>OF TRAINING) VIA 6 </a:t>
            </a:r>
            <a:r>
              <a:rPr lang="en-US" dirty="0" smtClean="0"/>
              <a:t>WAYS :</a:t>
            </a:r>
            <a:endParaRPr lang="fr-FR" dirty="0">
              <a:latin typeface="Graphik Black" panose="020B0A03030202060203" pitchFamily="34" charset="0"/>
            </a:endParaRPr>
          </a:p>
        </p:txBody>
      </p:sp>
      <p:pic>
        <p:nvPicPr>
          <p:cNvPr id="111" name="Graphic 116">
            <a:extLst>
              <a:ext uri="{FF2B5EF4-FFF2-40B4-BE49-F238E27FC236}">
                <a16:creationId xmlns:a16="http://schemas.microsoft.com/office/drawing/2014/main" id="{E87E59A4-F3CB-4B91-87E9-04659FFBE2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2964" y="2505228"/>
            <a:ext cx="1599259" cy="799628"/>
          </a:xfrm>
          <a:prstGeom prst="rect">
            <a:avLst/>
          </a:prstGeom>
        </p:spPr>
      </p:pic>
      <p:sp>
        <p:nvSpPr>
          <p:cNvPr id="112" name="Freeform: Shape 117">
            <a:extLst>
              <a:ext uri="{FF2B5EF4-FFF2-40B4-BE49-F238E27FC236}">
                <a16:creationId xmlns:a16="http://schemas.microsoft.com/office/drawing/2014/main" id="{BB30F54B-2E6A-41A3-9F2A-47AD5BDCDCD3}"/>
              </a:ext>
            </a:extLst>
          </p:cNvPr>
          <p:cNvSpPr/>
          <p:nvPr/>
        </p:nvSpPr>
        <p:spPr>
          <a:xfrm>
            <a:off x="7084355" y="3061304"/>
            <a:ext cx="1662897" cy="1007144"/>
          </a:xfrm>
          <a:custGeom>
            <a:avLst/>
            <a:gdLst>
              <a:gd name="connsiteX0" fmla="*/ 1943420 w 2217196"/>
              <a:gd name="connsiteY0" fmla="*/ 1068 h 1342858"/>
              <a:gd name="connsiteX1" fmla="*/ 1668946 w 2217196"/>
              <a:gd name="connsiteY1" fmla="*/ 275542 h 1342858"/>
              <a:gd name="connsiteX2" fmla="*/ 1753428 w 2217196"/>
              <a:gd name="connsiteY2" fmla="*/ 275542 h 1342858"/>
              <a:gd name="connsiteX3" fmla="*/ 1067978 w 2217196"/>
              <a:gd name="connsiteY3" fmla="*/ 960990 h 1342858"/>
              <a:gd name="connsiteX4" fmla="*/ 382529 w 2217196"/>
              <a:gd name="connsiteY4" fmla="*/ 275542 h 1342858"/>
              <a:gd name="connsiteX5" fmla="*/ 1068 w 2217196"/>
              <a:gd name="connsiteY5" fmla="*/ 275542 h 1342858"/>
              <a:gd name="connsiteX6" fmla="*/ 1067978 w 2217196"/>
              <a:gd name="connsiteY6" fmla="*/ 1342450 h 1342858"/>
              <a:gd name="connsiteX7" fmla="*/ 2134889 w 2217196"/>
              <a:gd name="connsiteY7" fmla="*/ 275542 h 1342858"/>
              <a:gd name="connsiteX8" fmla="*/ 2217895 w 2217196"/>
              <a:gd name="connsiteY8" fmla="*/ 275542 h 1342858"/>
              <a:gd name="connsiteX9" fmla="*/ 1943420 w 2217196"/>
              <a:gd name="connsiteY9" fmla="*/ 1068 h 134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7196" h="1342858">
                <a:moveTo>
                  <a:pt x="1943420" y="1068"/>
                </a:moveTo>
                <a:lnTo>
                  <a:pt x="1668946" y="275542"/>
                </a:lnTo>
                <a:lnTo>
                  <a:pt x="1753428" y="275542"/>
                </a:lnTo>
                <a:cubicBezTo>
                  <a:pt x="1753428" y="654051"/>
                  <a:pt x="1446488" y="960990"/>
                  <a:pt x="1067978" y="960990"/>
                </a:cubicBezTo>
                <a:cubicBezTo>
                  <a:pt x="689469" y="960990"/>
                  <a:pt x="382529" y="654051"/>
                  <a:pt x="382529" y="275542"/>
                </a:cubicBezTo>
                <a:lnTo>
                  <a:pt x="1068" y="275542"/>
                </a:lnTo>
                <a:cubicBezTo>
                  <a:pt x="1068" y="864703"/>
                  <a:pt x="478817" y="1342450"/>
                  <a:pt x="1067978" y="1342450"/>
                </a:cubicBezTo>
                <a:cubicBezTo>
                  <a:pt x="1657140" y="1342450"/>
                  <a:pt x="2134889" y="864703"/>
                  <a:pt x="2134889" y="275542"/>
                </a:cubicBezTo>
                <a:lnTo>
                  <a:pt x="2217895" y="275542"/>
                </a:lnTo>
                <a:lnTo>
                  <a:pt x="1943420" y="106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 w="3677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en-US" sz="1350" kern="0">
              <a:solidFill>
                <a:srgbClr val="000000"/>
              </a:solidFill>
              <a:latin typeface="Graphik"/>
            </a:endParaRPr>
          </a:p>
        </p:txBody>
      </p:sp>
      <p:pic>
        <p:nvPicPr>
          <p:cNvPr id="113" name="Graphic 72">
            <a:extLst>
              <a:ext uri="{FF2B5EF4-FFF2-40B4-BE49-F238E27FC236}">
                <a16:creationId xmlns:a16="http://schemas.microsoft.com/office/drawing/2014/main" id="{F5DC55CA-2ABF-43F8-8C84-9FEC87B42E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55459" y="2505228"/>
            <a:ext cx="1599259" cy="799628"/>
          </a:xfrm>
          <a:prstGeom prst="rect">
            <a:avLst/>
          </a:prstGeom>
        </p:spPr>
      </p:pic>
      <p:sp>
        <p:nvSpPr>
          <p:cNvPr id="114" name="Freeform: Shape 77">
            <a:extLst>
              <a:ext uri="{FF2B5EF4-FFF2-40B4-BE49-F238E27FC236}">
                <a16:creationId xmlns:a16="http://schemas.microsoft.com/office/drawing/2014/main" id="{51830D26-6EF5-46D8-9841-1E26C4753B37}"/>
              </a:ext>
            </a:extLst>
          </p:cNvPr>
          <p:cNvSpPr/>
          <p:nvPr/>
        </p:nvSpPr>
        <p:spPr>
          <a:xfrm>
            <a:off x="5754658" y="3091425"/>
            <a:ext cx="1662897" cy="1007144"/>
          </a:xfrm>
          <a:custGeom>
            <a:avLst/>
            <a:gdLst>
              <a:gd name="connsiteX0" fmla="*/ 1943420 w 2217196"/>
              <a:gd name="connsiteY0" fmla="*/ 1068 h 1342858"/>
              <a:gd name="connsiteX1" fmla="*/ 1668946 w 2217196"/>
              <a:gd name="connsiteY1" fmla="*/ 275542 h 1342858"/>
              <a:gd name="connsiteX2" fmla="*/ 1753428 w 2217196"/>
              <a:gd name="connsiteY2" fmla="*/ 275542 h 1342858"/>
              <a:gd name="connsiteX3" fmla="*/ 1067978 w 2217196"/>
              <a:gd name="connsiteY3" fmla="*/ 960990 h 1342858"/>
              <a:gd name="connsiteX4" fmla="*/ 382529 w 2217196"/>
              <a:gd name="connsiteY4" fmla="*/ 275542 h 1342858"/>
              <a:gd name="connsiteX5" fmla="*/ 1068 w 2217196"/>
              <a:gd name="connsiteY5" fmla="*/ 275542 h 1342858"/>
              <a:gd name="connsiteX6" fmla="*/ 1067978 w 2217196"/>
              <a:gd name="connsiteY6" fmla="*/ 1342450 h 1342858"/>
              <a:gd name="connsiteX7" fmla="*/ 2134889 w 2217196"/>
              <a:gd name="connsiteY7" fmla="*/ 275542 h 1342858"/>
              <a:gd name="connsiteX8" fmla="*/ 2217895 w 2217196"/>
              <a:gd name="connsiteY8" fmla="*/ 275542 h 1342858"/>
              <a:gd name="connsiteX9" fmla="*/ 1943420 w 2217196"/>
              <a:gd name="connsiteY9" fmla="*/ 1068 h 134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7196" h="1342858">
                <a:moveTo>
                  <a:pt x="1943420" y="1068"/>
                </a:moveTo>
                <a:lnTo>
                  <a:pt x="1668946" y="275542"/>
                </a:lnTo>
                <a:lnTo>
                  <a:pt x="1753428" y="275542"/>
                </a:lnTo>
                <a:cubicBezTo>
                  <a:pt x="1753428" y="654051"/>
                  <a:pt x="1446488" y="960990"/>
                  <a:pt x="1067978" y="960990"/>
                </a:cubicBezTo>
                <a:cubicBezTo>
                  <a:pt x="689469" y="960990"/>
                  <a:pt x="382529" y="654051"/>
                  <a:pt x="382529" y="275542"/>
                </a:cubicBezTo>
                <a:lnTo>
                  <a:pt x="1068" y="275542"/>
                </a:lnTo>
                <a:cubicBezTo>
                  <a:pt x="1068" y="864703"/>
                  <a:pt x="478817" y="1342450"/>
                  <a:pt x="1067978" y="1342450"/>
                </a:cubicBezTo>
                <a:cubicBezTo>
                  <a:pt x="1657140" y="1342450"/>
                  <a:pt x="2134889" y="864703"/>
                  <a:pt x="2134889" y="275542"/>
                </a:cubicBezTo>
                <a:lnTo>
                  <a:pt x="2217895" y="275542"/>
                </a:lnTo>
                <a:lnTo>
                  <a:pt x="1943420" y="1068"/>
                </a:lnTo>
                <a:close/>
              </a:path>
            </a:pathLst>
          </a:custGeom>
          <a:solidFill>
            <a:srgbClr val="5A5A5A">
              <a:lumMod val="75000"/>
            </a:srgbClr>
          </a:solidFill>
          <a:ln w="3677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en-US" sz="1350" kern="0">
              <a:solidFill>
                <a:srgbClr val="000000"/>
              </a:solidFill>
              <a:latin typeface="Graphik"/>
            </a:endParaRPr>
          </a:p>
        </p:txBody>
      </p:sp>
      <p:pic>
        <p:nvPicPr>
          <p:cNvPr id="115" name="Graphic 73">
            <a:extLst>
              <a:ext uri="{FF2B5EF4-FFF2-40B4-BE49-F238E27FC236}">
                <a16:creationId xmlns:a16="http://schemas.microsoft.com/office/drawing/2014/main" id="{0A83F5A8-0A6C-4AC5-B88D-1BBD5174B61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tx2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38089" y="2505228"/>
            <a:ext cx="1599259" cy="799628"/>
          </a:xfrm>
          <a:prstGeom prst="rect">
            <a:avLst/>
          </a:prstGeom>
        </p:spPr>
      </p:pic>
      <p:sp>
        <p:nvSpPr>
          <p:cNvPr id="116" name="Freeform: Shape 78">
            <a:extLst>
              <a:ext uri="{FF2B5EF4-FFF2-40B4-BE49-F238E27FC236}">
                <a16:creationId xmlns:a16="http://schemas.microsoft.com/office/drawing/2014/main" id="{079BF345-8BBC-45FE-8E83-BFDE4A4DF827}"/>
              </a:ext>
            </a:extLst>
          </p:cNvPr>
          <p:cNvSpPr/>
          <p:nvPr/>
        </p:nvSpPr>
        <p:spPr>
          <a:xfrm>
            <a:off x="4438068" y="3091425"/>
            <a:ext cx="1662897" cy="1007144"/>
          </a:xfrm>
          <a:custGeom>
            <a:avLst/>
            <a:gdLst>
              <a:gd name="connsiteX0" fmla="*/ 1943420 w 2217196"/>
              <a:gd name="connsiteY0" fmla="*/ 1068 h 1342858"/>
              <a:gd name="connsiteX1" fmla="*/ 1668946 w 2217196"/>
              <a:gd name="connsiteY1" fmla="*/ 275542 h 1342858"/>
              <a:gd name="connsiteX2" fmla="*/ 1753428 w 2217196"/>
              <a:gd name="connsiteY2" fmla="*/ 275542 h 1342858"/>
              <a:gd name="connsiteX3" fmla="*/ 1067978 w 2217196"/>
              <a:gd name="connsiteY3" fmla="*/ 960990 h 1342858"/>
              <a:gd name="connsiteX4" fmla="*/ 382529 w 2217196"/>
              <a:gd name="connsiteY4" fmla="*/ 275542 h 1342858"/>
              <a:gd name="connsiteX5" fmla="*/ 1068 w 2217196"/>
              <a:gd name="connsiteY5" fmla="*/ 275542 h 1342858"/>
              <a:gd name="connsiteX6" fmla="*/ 1067978 w 2217196"/>
              <a:gd name="connsiteY6" fmla="*/ 1342450 h 1342858"/>
              <a:gd name="connsiteX7" fmla="*/ 2134889 w 2217196"/>
              <a:gd name="connsiteY7" fmla="*/ 275542 h 1342858"/>
              <a:gd name="connsiteX8" fmla="*/ 2217895 w 2217196"/>
              <a:gd name="connsiteY8" fmla="*/ 275542 h 1342858"/>
              <a:gd name="connsiteX9" fmla="*/ 1943420 w 2217196"/>
              <a:gd name="connsiteY9" fmla="*/ 1068 h 134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7196" h="1342858">
                <a:moveTo>
                  <a:pt x="1943420" y="1068"/>
                </a:moveTo>
                <a:lnTo>
                  <a:pt x="1668946" y="275542"/>
                </a:lnTo>
                <a:lnTo>
                  <a:pt x="1753428" y="275542"/>
                </a:lnTo>
                <a:cubicBezTo>
                  <a:pt x="1753428" y="654051"/>
                  <a:pt x="1446488" y="960990"/>
                  <a:pt x="1067978" y="960990"/>
                </a:cubicBezTo>
                <a:cubicBezTo>
                  <a:pt x="689469" y="960990"/>
                  <a:pt x="382529" y="654051"/>
                  <a:pt x="382529" y="275542"/>
                </a:cubicBezTo>
                <a:lnTo>
                  <a:pt x="1068" y="275542"/>
                </a:lnTo>
                <a:cubicBezTo>
                  <a:pt x="1068" y="864703"/>
                  <a:pt x="478817" y="1342450"/>
                  <a:pt x="1067978" y="1342450"/>
                </a:cubicBezTo>
                <a:cubicBezTo>
                  <a:pt x="1657140" y="1342450"/>
                  <a:pt x="2134889" y="864703"/>
                  <a:pt x="2134889" y="275542"/>
                </a:cubicBezTo>
                <a:lnTo>
                  <a:pt x="2217895" y="275542"/>
                </a:lnTo>
                <a:lnTo>
                  <a:pt x="1943420" y="1068"/>
                </a:lnTo>
                <a:close/>
              </a:path>
            </a:pathLst>
          </a:custGeom>
          <a:solidFill>
            <a:srgbClr val="FFFFFF">
              <a:lumMod val="50000"/>
            </a:srgbClr>
          </a:solidFill>
          <a:ln w="3677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en-US" sz="1350" kern="0">
              <a:solidFill>
                <a:srgbClr val="000000"/>
              </a:solidFill>
              <a:latin typeface="Graphik"/>
            </a:endParaRPr>
          </a:p>
        </p:txBody>
      </p:sp>
      <p:pic>
        <p:nvPicPr>
          <p:cNvPr id="117" name="Graphic 79">
            <a:extLst>
              <a:ext uri="{FF2B5EF4-FFF2-40B4-BE49-F238E27FC236}">
                <a16:creationId xmlns:a16="http://schemas.microsoft.com/office/drawing/2014/main" id="{55AB7022-82C0-4BE6-BF5E-234F5948E38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2279" y="2505228"/>
            <a:ext cx="1599259" cy="799628"/>
          </a:xfrm>
          <a:prstGeom prst="rect">
            <a:avLst/>
          </a:prstGeom>
        </p:spPr>
      </p:pic>
      <p:sp>
        <p:nvSpPr>
          <p:cNvPr id="118" name="Freeform: Shape 80">
            <a:extLst>
              <a:ext uri="{FF2B5EF4-FFF2-40B4-BE49-F238E27FC236}">
                <a16:creationId xmlns:a16="http://schemas.microsoft.com/office/drawing/2014/main" id="{DE61C395-7F4D-41F6-B5DA-337897F0556A}"/>
              </a:ext>
            </a:extLst>
          </p:cNvPr>
          <p:cNvSpPr/>
          <p:nvPr/>
        </p:nvSpPr>
        <p:spPr>
          <a:xfrm>
            <a:off x="3121478" y="3091425"/>
            <a:ext cx="1662897" cy="1007144"/>
          </a:xfrm>
          <a:custGeom>
            <a:avLst/>
            <a:gdLst>
              <a:gd name="connsiteX0" fmla="*/ 1943420 w 2217196"/>
              <a:gd name="connsiteY0" fmla="*/ 1068 h 1342858"/>
              <a:gd name="connsiteX1" fmla="*/ 1668946 w 2217196"/>
              <a:gd name="connsiteY1" fmla="*/ 275542 h 1342858"/>
              <a:gd name="connsiteX2" fmla="*/ 1753428 w 2217196"/>
              <a:gd name="connsiteY2" fmla="*/ 275542 h 1342858"/>
              <a:gd name="connsiteX3" fmla="*/ 1067978 w 2217196"/>
              <a:gd name="connsiteY3" fmla="*/ 960990 h 1342858"/>
              <a:gd name="connsiteX4" fmla="*/ 382529 w 2217196"/>
              <a:gd name="connsiteY4" fmla="*/ 275542 h 1342858"/>
              <a:gd name="connsiteX5" fmla="*/ 1068 w 2217196"/>
              <a:gd name="connsiteY5" fmla="*/ 275542 h 1342858"/>
              <a:gd name="connsiteX6" fmla="*/ 1067978 w 2217196"/>
              <a:gd name="connsiteY6" fmla="*/ 1342450 h 1342858"/>
              <a:gd name="connsiteX7" fmla="*/ 2134889 w 2217196"/>
              <a:gd name="connsiteY7" fmla="*/ 275542 h 1342858"/>
              <a:gd name="connsiteX8" fmla="*/ 2217895 w 2217196"/>
              <a:gd name="connsiteY8" fmla="*/ 275542 h 1342858"/>
              <a:gd name="connsiteX9" fmla="*/ 1943420 w 2217196"/>
              <a:gd name="connsiteY9" fmla="*/ 1068 h 134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7196" h="1342858">
                <a:moveTo>
                  <a:pt x="1943420" y="1068"/>
                </a:moveTo>
                <a:lnTo>
                  <a:pt x="1668946" y="275542"/>
                </a:lnTo>
                <a:lnTo>
                  <a:pt x="1753428" y="275542"/>
                </a:lnTo>
                <a:cubicBezTo>
                  <a:pt x="1753428" y="654051"/>
                  <a:pt x="1446488" y="960990"/>
                  <a:pt x="1067978" y="960990"/>
                </a:cubicBezTo>
                <a:cubicBezTo>
                  <a:pt x="689469" y="960990"/>
                  <a:pt x="382529" y="654051"/>
                  <a:pt x="382529" y="275542"/>
                </a:cubicBezTo>
                <a:lnTo>
                  <a:pt x="1068" y="275542"/>
                </a:lnTo>
                <a:cubicBezTo>
                  <a:pt x="1068" y="864703"/>
                  <a:pt x="478817" y="1342450"/>
                  <a:pt x="1067978" y="1342450"/>
                </a:cubicBezTo>
                <a:cubicBezTo>
                  <a:pt x="1657140" y="1342450"/>
                  <a:pt x="2134889" y="864703"/>
                  <a:pt x="2134889" y="275542"/>
                </a:cubicBezTo>
                <a:lnTo>
                  <a:pt x="2217895" y="275542"/>
                </a:lnTo>
                <a:lnTo>
                  <a:pt x="1943420" y="1068"/>
                </a:lnTo>
                <a:close/>
              </a:path>
            </a:pathLst>
          </a:custGeom>
          <a:solidFill>
            <a:srgbClr val="5A5A5A">
              <a:lumMod val="60000"/>
              <a:lumOff val="40000"/>
            </a:srgbClr>
          </a:solidFill>
          <a:ln w="3677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en-US" sz="1350" kern="0">
              <a:solidFill>
                <a:srgbClr val="000000"/>
              </a:solidFill>
              <a:latin typeface="Graphik"/>
            </a:endParaRPr>
          </a:p>
        </p:txBody>
      </p:sp>
      <p:pic>
        <p:nvPicPr>
          <p:cNvPr id="119" name="Graphic 81">
            <a:extLst>
              <a:ext uri="{FF2B5EF4-FFF2-40B4-BE49-F238E27FC236}">
                <a16:creationId xmlns:a16="http://schemas.microsoft.com/office/drawing/2014/main" id="{406F28BA-50C6-490A-BA94-5388E61B4CC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04888" y="2522833"/>
            <a:ext cx="1599259" cy="799628"/>
          </a:xfrm>
          <a:prstGeom prst="rect">
            <a:avLst/>
          </a:prstGeom>
        </p:spPr>
      </p:pic>
      <p:sp>
        <p:nvSpPr>
          <p:cNvPr id="120" name="Freeform: Shape 82">
            <a:extLst>
              <a:ext uri="{FF2B5EF4-FFF2-40B4-BE49-F238E27FC236}">
                <a16:creationId xmlns:a16="http://schemas.microsoft.com/office/drawing/2014/main" id="{3F6DCE62-0B9A-4D00-BAA6-BCD8595D35F4}"/>
              </a:ext>
            </a:extLst>
          </p:cNvPr>
          <p:cNvSpPr/>
          <p:nvPr/>
        </p:nvSpPr>
        <p:spPr>
          <a:xfrm>
            <a:off x="1807081" y="3061304"/>
            <a:ext cx="1662897" cy="1007144"/>
          </a:xfrm>
          <a:custGeom>
            <a:avLst/>
            <a:gdLst>
              <a:gd name="connsiteX0" fmla="*/ 1943420 w 2217196"/>
              <a:gd name="connsiteY0" fmla="*/ 1068 h 1342858"/>
              <a:gd name="connsiteX1" fmla="*/ 1668946 w 2217196"/>
              <a:gd name="connsiteY1" fmla="*/ 275542 h 1342858"/>
              <a:gd name="connsiteX2" fmla="*/ 1753428 w 2217196"/>
              <a:gd name="connsiteY2" fmla="*/ 275542 h 1342858"/>
              <a:gd name="connsiteX3" fmla="*/ 1067978 w 2217196"/>
              <a:gd name="connsiteY3" fmla="*/ 960990 h 1342858"/>
              <a:gd name="connsiteX4" fmla="*/ 382529 w 2217196"/>
              <a:gd name="connsiteY4" fmla="*/ 275542 h 1342858"/>
              <a:gd name="connsiteX5" fmla="*/ 1068 w 2217196"/>
              <a:gd name="connsiteY5" fmla="*/ 275542 h 1342858"/>
              <a:gd name="connsiteX6" fmla="*/ 1067978 w 2217196"/>
              <a:gd name="connsiteY6" fmla="*/ 1342450 h 1342858"/>
              <a:gd name="connsiteX7" fmla="*/ 2134889 w 2217196"/>
              <a:gd name="connsiteY7" fmla="*/ 275542 h 1342858"/>
              <a:gd name="connsiteX8" fmla="*/ 2217895 w 2217196"/>
              <a:gd name="connsiteY8" fmla="*/ 275542 h 1342858"/>
              <a:gd name="connsiteX9" fmla="*/ 1943420 w 2217196"/>
              <a:gd name="connsiteY9" fmla="*/ 1068 h 134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7196" h="1342858">
                <a:moveTo>
                  <a:pt x="1943420" y="1068"/>
                </a:moveTo>
                <a:lnTo>
                  <a:pt x="1668946" y="275542"/>
                </a:lnTo>
                <a:lnTo>
                  <a:pt x="1753428" y="275542"/>
                </a:lnTo>
                <a:cubicBezTo>
                  <a:pt x="1753428" y="654051"/>
                  <a:pt x="1446488" y="960990"/>
                  <a:pt x="1067978" y="960990"/>
                </a:cubicBezTo>
                <a:cubicBezTo>
                  <a:pt x="689469" y="960990"/>
                  <a:pt x="382529" y="654051"/>
                  <a:pt x="382529" y="275542"/>
                </a:cubicBezTo>
                <a:lnTo>
                  <a:pt x="1068" y="275542"/>
                </a:lnTo>
                <a:cubicBezTo>
                  <a:pt x="1068" y="864703"/>
                  <a:pt x="478817" y="1342450"/>
                  <a:pt x="1067978" y="1342450"/>
                </a:cubicBezTo>
                <a:cubicBezTo>
                  <a:pt x="1657140" y="1342450"/>
                  <a:pt x="2134889" y="864703"/>
                  <a:pt x="2134889" y="275542"/>
                </a:cubicBezTo>
                <a:lnTo>
                  <a:pt x="2217895" y="275542"/>
                </a:lnTo>
                <a:lnTo>
                  <a:pt x="1943420" y="1068"/>
                </a:lnTo>
                <a:close/>
              </a:path>
            </a:pathLst>
          </a:custGeom>
          <a:solidFill>
            <a:srgbClr val="969696">
              <a:lumMod val="60000"/>
              <a:lumOff val="40000"/>
            </a:srgbClr>
          </a:solidFill>
          <a:ln w="3677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en-US" sz="1350" kern="0">
              <a:solidFill>
                <a:srgbClr val="000000"/>
              </a:solidFill>
              <a:latin typeface="Graphik"/>
            </a:endParaRPr>
          </a:p>
        </p:txBody>
      </p:sp>
      <p:pic>
        <p:nvPicPr>
          <p:cNvPr id="121" name="Graphic 114">
            <a:extLst>
              <a:ext uri="{FF2B5EF4-FFF2-40B4-BE49-F238E27FC236}">
                <a16:creationId xmlns:a16="http://schemas.microsoft.com/office/drawing/2014/main" id="{915B0624-C162-47AB-B5CD-1C79572FC40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5483" y="2505228"/>
            <a:ext cx="1599259" cy="799628"/>
          </a:xfrm>
          <a:prstGeom prst="rect">
            <a:avLst/>
          </a:prstGeom>
        </p:spPr>
      </p:pic>
      <p:sp>
        <p:nvSpPr>
          <p:cNvPr id="122" name="Freeform: Shape 115">
            <a:extLst>
              <a:ext uri="{FF2B5EF4-FFF2-40B4-BE49-F238E27FC236}">
                <a16:creationId xmlns:a16="http://schemas.microsoft.com/office/drawing/2014/main" id="{8F2E3A3E-B217-4725-BF25-18120A6AADF3}"/>
              </a:ext>
            </a:extLst>
          </p:cNvPr>
          <p:cNvSpPr/>
          <p:nvPr/>
        </p:nvSpPr>
        <p:spPr>
          <a:xfrm>
            <a:off x="436874" y="3061304"/>
            <a:ext cx="1662897" cy="1007144"/>
          </a:xfrm>
          <a:custGeom>
            <a:avLst/>
            <a:gdLst>
              <a:gd name="connsiteX0" fmla="*/ 1943420 w 2217196"/>
              <a:gd name="connsiteY0" fmla="*/ 1068 h 1342858"/>
              <a:gd name="connsiteX1" fmla="*/ 1668946 w 2217196"/>
              <a:gd name="connsiteY1" fmla="*/ 275542 h 1342858"/>
              <a:gd name="connsiteX2" fmla="*/ 1753428 w 2217196"/>
              <a:gd name="connsiteY2" fmla="*/ 275542 h 1342858"/>
              <a:gd name="connsiteX3" fmla="*/ 1067978 w 2217196"/>
              <a:gd name="connsiteY3" fmla="*/ 960990 h 1342858"/>
              <a:gd name="connsiteX4" fmla="*/ 382529 w 2217196"/>
              <a:gd name="connsiteY4" fmla="*/ 275542 h 1342858"/>
              <a:gd name="connsiteX5" fmla="*/ 1068 w 2217196"/>
              <a:gd name="connsiteY5" fmla="*/ 275542 h 1342858"/>
              <a:gd name="connsiteX6" fmla="*/ 1067978 w 2217196"/>
              <a:gd name="connsiteY6" fmla="*/ 1342450 h 1342858"/>
              <a:gd name="connsiteX7" fmla="*/ 2134889 w 2217196"/>
              <a:gd name="connsiteY7" fmla="*/ 275542 h 1342858"/>
              <a:gd name="connsiteX8" fmla="*/ 2217895 w 2217196"/>
              <a:gd name="connsiteY8" fmla="*/ 275542 h 1342858"/>
              <a:gd name="connsiteX9" fmla="*/ 1943420 w 2217196"/>
              <a:gd name="connsiteY9" fmla="*/ 1068 h 134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7196" h="1342858">
                <a:moveTo>
                  <a:pt x="1943420" y="1068"/>
                </a:moveTo>
                <a:lnTo>
                  <a:pt x="1668946" y="275542"/>
                </a:lnTo>
                <a:lnTo>
                  <a:pt x="1753428" y="275542"/>
                </a:lnTo>
                <a:cubicBezTo>
                  <a:pt x="1753428" y="654051"/>
                  <a:pt x="1446488" y="960990"/>
                  <a:pt x="1067978" y="960990"/>
                </a:cubicBezTo>
                <a:cubicBezTo>
                  <a:pt x="689469" y="960990"/>
                  <a:pt x="382529" y="654051"/>
                  <a:pt x="382529" y="275542"/>
                </a:cubicBezTo>
                <a:lnTo>
                  <a:pt x="1068" y="275542"/>
                </a:lnTo>
                <a:cubicBezTo>
                  <a:pt x="1068" y="864703"/>
                  <a:pt x="478817" y="1342450"/>
                  <a:pt x="1067978" y="1342450"/>
                </a:cubicBezTo>
                <a:cubicBezTo>
                  <a:pt x="1657140" y="1342450"/>
                  <a:pt x="2134889" y="864703"/>
                  <a:pt x="2134889" y="275542"/>
                </a:cubicBezTo>
                <a:lnTo>
                  <a:pt x="2217895" y="275542"/>
                </a:lnTo>
                <a:lnTo>
                  <a:pt x="1943420" y="106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677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defRPr/>
            </a:pPr>
            <a:endParaRPr lang="en-US" sz="1350" kern="0">
              <a:solidFill>
                <a:srgbClr val="000000"/>
              </a:solidFill>
              <a:latin typeface="Graphik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9760E281-7304-42B6-AB1C-8FD7201F952C}"/>
              </a:ext>
            </a:extLst>
          </p:cNvPr>
          <p:cNvSpPr/>
          <p:nvPr/>
        </p:nvSpPr>
        <p:spPr>
          <a:xfrm>
            <a:off x="3227196" y="4212132"/>
            <a:ext cx="1316591" cy="8850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900"/>
              </a:spcBef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MANAGEMENT AND COORDINATION OF THE 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DIGITALISATION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APPROACH</a:t>
            </a:r>
            <a:endParaRPr lang="fr-F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C7B9071B-C7A9-43FC-B3D3-C99EE1E24D55}"/>
              </a:ext>
            </a:extLst>
          </p:cNvPr>
          <p:cNvSpPr/>
          <p:nvPr/>
        </p:nvSpPr>
        <p:spPr>
          <a:xfrm>
            <a:off x="1930831" y="4240901"/>
            <a:ext cx="1316591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spcBef>
                <a:spcPts val="900"/>
              </a:spcBef>
            </a:pPr>
            <a:r>
              <a:rPr lang="fr-FR" sz="1200" dirty="0" smtClean="0">
                <a:solidFill>
                  <a:schemeClr val="accent1">
                    <a:lumMod val="75000"/>
                  </a:schemeClr>
                </a:solidFill>
              </a:rPr>
              <a:t>STRUCTURING PROJECTS MANAGEMENT</a:t>
            </a:r>
            <a:endParaRPr lang="fr-F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029B099-3273-4864-B6CE-F35AB1C7486A}"/>
              </a:ext>
            </a:extLst>
          </p:cNvPr>
          <p:cNvSpPr/>
          <p:nvPr/>
        </p:nvSpPr>
        <p:spPr>
          <a:xfrm>
            <a:off x="537588" y="4212132"/>
            <a:ext cx="1316591" cy="8850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900"/>
              </a:spcBef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MANAGEMENT AND ANIMATION OF THE INTERNAL ECOSYSTEM</a:t>
            </a:r>
            <a:endParaRPr lang="fr-FR" sz="1200" dirty="0">
              <a:solidFill>
                <a:schemeClr val="accent1">
                  <a:lumMod val="75000"/>
                </a:schemeClr>
              </a:solidFill>
              <a:latin typeface="Marianne" panose="02000000000000000000" pitchFamily="50" charset="0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23BF268-381C-431F-999A-DCDC5A98314B}"/>
              </a:ext>
            </a:extLst>
          </p:cNvPr>
          <p:cNvSpPr/>
          <p:nvPr/>
        </p:nvSpPr>
        <p:spPr>
          <a:xfrm>
            <a:off x="5916804" y="4212132"/>
            <a:ext cx="1316591" cy="8850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900"/>
              </a:spcBef>
            </a:pPr>
            <a:r>
              <a:rPr lang="fr-FR" sz="1200" dirty="0">
                <a:solidFill>
                  <a:schemeClr val="accent1">
                    <a:lumMod val="75000"/>
                  </a:schemeClr>
                </a:solidFill>
              </a:rPr>
              <a:t>DIGITAL PEDAGOGICAL MONITORING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1A23435-20C4-492A-BD49-4860AB8B5877}"/>
              </a:ext>
            </a:extLst>
          </p:cNvPr>
          <p:cNvSpPr/>
          <p:nvPr/>
        </p:nvSpPr>
        <p:spPr>
          <a:xfrm>
            <a:off x="4612938" y="4259306"/>
            <a:ext cx="1316591" cy="8850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900"/>
              </a:spcBef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MANAGEMENT OF DIGITAL CONTENT AND ANIMATION OF THE EXTERNAL ECOSYSTEM</a:t>
            </a:r>
            <a:endParaRPr lang="fr-F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5B4DB523-59B4-4375-8878-03779CDB3C8C}"/>
              </a:ext>
            </a:extLst>
          </p:cNvPr>
          <p:cNvSpPr/>
          <p:nvPr/>
        </p:nvSpPr>
        <p:spPr>
          <a:xfrm>
            <a:off x="7261608" y="4212132"/>
            <a:ext cx="1420615" cy="8850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900"/>
              </a:spcBef>
            </a:pPr>
            <a:r>
              <a:rPr lang="fr-FR" sz="1200" dirty="0">
                <a:solidFill>
                  <a:schemeClr val="accent1">
                    <a:lumMod val="75000"/>
                  </a:schemeClr>
                </a:solidFill>
              </a:rPr>
              <a:t>COMMUNICATION</a:t>
            </a:r>
          </a:p>
        </p:txBody>
      </p:sp>
      <p:grpSp>
        <p:nvGrpSpPr>
          <p:cNvPr id="129" name="Group 5">
            <a:extLst>
              <a:ext uri="{FF2B5EF4-FFF2-40B4-BE49-F238E27FC236}">
                <a16:creationId xmlns:a16="http://schemas.microsoft.com/office/drawing/2014/main" id="{EC30C0BD-CB83-4ED9-9C35-C7E2487D947F}"/>
              </a:ext>
            </a:extLst>
          </p:cNvPr>
          <p:cNvGrpSpPr/>
          <p:nvPr/>
        </p:nvGrpSpPr>
        <p:grpSpPr>
          <a:xfrm>
            <a:off x="970264" y="3018469"/>
            <a:ext cx="540323" cy="514995"/>
            <a:chOff x="1392875" y="3629044"/>
            <a:chExt cx="576854" cy="549814"/>
          </a:xfrm>
        </p:grpSpPr>
        <p:sp>
          <p:nvSpPr>
            <p:cNvPr id="130" name="Freeform 109">
              <a:extLst>
                <a:ext uri="{FF2B5EF4-FFF2-40B4-BE49-F238E27FC236}">
                  <a16:creationId xmlns:a16="http://schemas.microsoft.com/office/drawing/2014/main" id="{96152FAC-00B1-46FF-9C11-424788E3D1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2875" y="3629044"/>
              <a:ext cx="576854" cy="549814"/>
            </a:xfrm>
            <a:custGeom>
              <a:avLst/>
              <a:gdLst>
                <a:gd name="T0" fmla="*/ 253 w 303"/>
                <a:gd name="T1" fmla="*/ 226 h 288"/>
                <a:gd name="T2" fmla="*/ 303 w 303"/>
                <a:gd name="T3" fmla="*/ 196 h 288"/>
                <a:gd name="T4" fmla="*/ 278 w 303"/>
                <a:gd name="T5" fmla="*/ 163 h 288"/>
                <a:gd name="T6" fmla="*/ 279 w 303"/>
                <a:gd name="T7" fmla="*/ 148 h 288"/>
                <a:gd name="T8" fmla="*/ 139 w 303"/>
                <a:gd name="T9" fmla="*/ 22 h 288"/>
                <a:gd name="T10" fmla="*/ 138 w 303"/>
                <a:gd name="T11" fmla="*/ 21 h 288"/>
                <a:gd name="T12" fmla="*/ 88 w 303"/>
                <a:gd name="T13" fmla="*/ 25 h 288"/>
                <a:gd name="T14" fmla="*/ 91 w 303"/>
                <a:gd name="T15" fmla="*/ 37 h 288"/>
                <a:gd name="T16" fmla="*/ 43 w 303"/>
                <a:gd name="T17" fmla="*/ 83 h 288"/>
                <a:gd name="T18" fmla="*/ 43 w 303"/>
                <a:gd name="T19" fmla="*/ 84 h 288"/>
                <a:gd name="T20" fmla="*/ 34 w 303"/>
                <a:gd name="T21" fmla="*/ 83 h 288"/>
                <a:gd name="T22" fmla="*/ 25 w 303"/>
                <a:gd name="T23" fmla="*/ 150 h 288"/>
                <a:gd name="T24" fmla="*/ 25 w 303"/>
                <a:gd name="T25" fmla="*/ 151 h 288"/>
                <a:gd name="T26" fmla="*/ 76 w 303"/>
                <a:gd name="T27" fmla="*/ 250 h 288"/>
                <a:gd name="T28" fmla="*/ 72 w 303"/>
                <a:gd name="T29" fmla="*/ 264 h 288"/>
                <a:gd name="T30" fmla="*/ 120 w 303"/>
                <a:gd name="T31" fmla="*/ 272 h 288"/>
                <a:gd name="T32" fmla="*/ 121 w 303"/>
                <a:gd name="T33" fmla="*/ 271 h 288"/>
                <a:gd name="T34" fmla="*/ 252 w 303"/>
                <a:gd name="T35" fmla="*/ 226 h 288"/>
                <a:gd name="T36" fmla="*/ 113 w 303"/>
                <a:gd name="T37" fmla="*/ 11 h 288"/>
                <a:gd name="T38" fmla="*/ 113 w 303"/>
                <a:gd name="T39" fmla="*/ 40 h 288"/>
                <a:gd name="T40" fmla="*/ 113 w 303"/>
                <a:gd name="T41" fmla="*/ 11 h 288"/>
                <a:gd name="T42" fmla="*/ 98 w 303"/>
                <a:gd name="T43" fmla="*/ 45 h 288"/>
                <a:gd name="T44" fmla="*/ 99 w 303"/>
                <a:gd name="T45" fmla="*/ 45 h 288"/>
                <a:gd name="T46" fmla="*/ 136 w 303"/>
                <a:gd name="T47" fmla="*/ 33 h 288"/>
                <a:gd name="T48" fmla="*/ 137 w 303"/>
                <a:gd name="T49" fmla="*/ 32 h 288"/>
                <a:gd name="T50" fmla="*/ 268 w 303"/>
                <a:gd name="T51" fmla="*/ 145 h 288"/>
                <a:gd name="T52" fmla="*/ 267 w 303"/>
                <a:gd name="T53" fmla="*/ 145 h 288"/>
                <a:gd name="T54" fmla="*/ 197 w 303"/>
                <a:gd name="T55" fmla="*/ 89 h 288"/>
                <a:gd name="T56" fmla="*/ 197 w 303"/>
                <a:gd name="T57" fmla="*/ 99 h 288"/>
                <a:gd name="T58" fmla="*/ 264 w 303"/>
                <a:gd name="T59" fmla="*/ 162 h 288"/>
                <a:gd name="T60" fmla="*/ 235 w 303"/>
                <a:gd name="T61" fmla="*/ 196 h 288"/>
                <a:gd name="T62" fmla="*/ 238 w 303"/>
                <a:gd name="T63" fmla="*/ 209 h 288"/>
                <a:gd name="T64" fmla="*/ 158 w 303"/>
                <a:gd name="T65" fmla="*/ 231 h 288"/>
                <a:gd name="T66" fmla="*/ 45 w 303"/>
                <a:gd name="T67" fmla="*/ 149 h 288"/>
                <a:gd name="T68" fmla="*/ 46 w 303"/>
                <a:gd name="T69" fmla="*/ 148 h 288"/>
                <a:gd name="T70" fmla="*/ 65 w 303"/>
                <a:gd name="T71" fmla="*/ 103 h 288"/>
                <a:gd name="T72" fmla="*/ 65 w 303"/>
                <a:gd name="T73" fmla="*/ 102 h 288"/>
                <a:gd name="T74" fmla="*/ 107 w 303"/>
                <a:gd name="T75" fmla="*/ 84 h 288"/>
                <a:gd name="T76" fmla="*/ 101 w 303"/>
                <a:gd name="T77" fmla="*/ 76 h 288"/>
                <a:gd name="T78" fmla="*/ 59 w 303"/>
                <a:gd name="T79" fmla="*/ 94 h 288"/>
                <a:gd name="T80" fmla="*/ 54 w 303"/>
                <a:gd name="T81" fmla="*/ 90 h 288"/>
                <a:gd name="T82" fmla="*/ 10 w 303"/>
                <a:gd name="T83" fmla="*/ 117 h 288"/>
                <a:gd name="T84" fmla="*/ 57 w 303"/>
                <a:gd name="T85" fmla="*/ 117 h 288"/>
                <a:gd name="T86" fmla="*/ 10 w 303"/>
                <a:gd name="T87" fmla="*/ 117 h 288"/>
                <a:gd name="T88" fmla="*/ 82 w 303"/>
                <a:gd name="T89" fmla="*/ 264 h 288"/>
                <a:gd name="T90" fmla="*/ 111 w 303"/>
                <a:gd name="T91" fmla="*/ 263 h 288"/>
                <a:gd name="T92" fmla="*/ 97 w 303"/>
                <a:gd name="T93" fmla="*/ 278 h 288"/>
                <a:gd name="T94" fmla="*/ 153 w 303"/>
                <a:gd name="T95" fmla="*/ 264 h 288"/>
                <a:gd name="T96" fmla="*/ 121 w 303"/>
                <a:gd name="T97" fmla="*/ 261 h 288"/>
                <a:gd name="T98" fmla="*/ 97 w 303"/>
                <a:gd name="T99" fmla="*/ 239 h 288"/>
                <a:gd name="T100" fmla="*/ 84 w 303"/>
                <a:gd name="T101" fmla="*/ 242 h 288"/>
                <a:gd name="T102" fmla="*/ 38 w 303"/>
                <a:gd name="T103" fmla="*/ 166 h 288"/>
                <a:gd name="T104" fmla="*/ 39 w 303"/>
                <a:gd name="T105" fmla="*/ 165 h 288"/>
                <a:gd name="T106" fmla="*/ 112 w 303"/>
                <a:gd name="T107" fmla="*/ 233 h 288"/>
                <a:gd name="T108" fmla="*/ 242 w 303"/>
                <a:gd name="T109" fmla="*/ 218 h 288"/>
                <a:gd name="T110" fmla="*/ 245 w 303"/>
                <a:gd name="T111" fmla="*/ 218 h 288"/>
                <a:gd name="T112" fmla="*/ 245 w 303"/>
                <a:gd name="T113" fmla="*/ 196 h 288"/>
                <a:gd name="T114" fmla="*/ 293 w 303"/>
                <a:gd name="T115" fmla="*/ 196 h 288"/>
                <a:gd name="T116" fmla="*/ 269 w 303"/>
                <a:gd name="T117" fmla="*/ 219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03" h="288">
                  <a:moveTo>
                    <a:pt x="253" y="225"/>
                  </a:moveTo>
                  <a:cubicBezTo>
                    <a:pt x="253" y="226"/>
                    <a:pt x="253" y="226"/>
                    <a:pt x="253" y="226"/>
                  </a:cubicBezTo>
                  <a:cubicBezTo>
                    <a:pt x="258" y="229"/>
                    <a:pt x="265" y="229"/>
                    <a:pt x="269" y="229"/>
                  </a:cubicBezTo>
                  <a:cubicBezTo>
                    <a:pt x="287" y="229"/>
                    <a:pt x="303" y="214"/>
                    <a:pt x="303" y="196"/>
                  </a:cubicBezTo>
                  <a:cubicBezTo>
                    <a:pt x="303" y="181"/>
                    <a:pt x="293" y="167"/>
                    <a:pt x="279" y="163"/>
                  </a:cubicBezTo>
                  <a:cubicBezTo>
                    <a:pt x="278" y="163"/>
                    <a:pt x="278" y="163"/>
                    <a:pt x="278" y="163"/>
                  </a:cubicBezTo>
                  <a:cubicBezTo>
                    <a:pt x="278" y="162"/>
                    <a:pt x="278" y="162"/>
                    <a:pt x="278" y="162"/>
                  </a:cubicBezTo>
                  <a:cubicBezTo>
                    <a:pt x="279" y="158"/>
                    <a:pt x="279" y="152"/>
                    <a:pt x="279" y="148"/>
                  </a:cubicBezTo>
                  <a:cubicBezTo>
                    <a:pt x="279" y="78"/>
                    <a:pt x="222" y="21"/>
                    <a:pt x="153" y="21"/>
                  </a:cubicBezTo>
                  <a:cubicBezTo>
                    <a:pt x="148" y="21"/>
                    <a:pt x="143" y="21"/>
                    <a:pt x="139" y="22"/>
                  </a:cubicBezTo>
                  <a:cubicBezTo>
                    <a:pt x="138" y="22"/>
                    <a:pt x="138" y="22"/>
                    <a:pt x="138" y="22"/>
                  </a:cubicBezTo>
                  <a:cubicBezTo>
                    <a:pt x="138" y="21"/>
                    <a:pt x="138" y="21"/>
                    <a:pt x="138" y="21"/>
                  </a:cubicBezTo>
                  <a:cubicBezTo>
                    <a:pt x="135" y="9"/>
                    <a:pt x="125" y="0"/>
                    <a:pt x="113" y="0"/>
                  </a:cubicBezTo>
                  <a:cubicBezTo>
                    <a:pt x="99" y="0"/>
                    <a:pt x="88" y="12"/>
                    <a:pt x="88" y="25"/>
                  </a:cubicBezTo>
                  <a:cubicBezTo>
                    <a:pt x="88" y="29"/>
                    <a:pt x="89" y="33"/>
                    <a:pt x="91" y="36"/>
                  </a:cubicBezTo>
                  <a:cubicBezTo>
                    <a:pt x="91" y="37"/>
                    <a:pt x="91" y="37"/>
                    <a:pt x="91" y="37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71" y="48"/>
                    <a:pt x="55" y="64"/>
                    <a:pt x="43" y="83"/>
                  </a:cubicBezTo>
                  <a:cubicBezTo>
                    <a:pt x="43" y="84"/>
                    <a:pt x="43" y="84"/>
                    <a:pt x="43" y="84"/>
                  </a:cubicBezTo>
                  <a:cubicBezTo>
                    <a:pt x="43" y="84"/>
                    <a:pt x="43" y="84"/>
                    <a:pt x="43" y="84"/>
                  </a:cubicBezTo>
                  <a:cubicBezTo>
                    <a:pt x="41" y="84"/>
                    <a:pt x="39" y="84"/>
                    <a:pt x="38" y="83"/>
                  </a:cubicBezTo>
                  <a:cubicBezTo>
                    <a:pt x="36" y="83"/>
                    <a:pt x="35" y="83"/>
                    <a:pt x="34" y="83"/>
                  </a:cubicBezTo>
                  <a:cubicBezTo>
                    <a:pt x="15" y="83"/>
                    <a:pt x="0" y="98"/>
                    <a:pt x="0" y="117"/>
                  </a:cubicBezTo>
                  <a:cubicBezTo>
                    <a:pt x="0" y="132"/>
                    <a:pt x="10" y="146"/>
                    <a:pt x="25" y="150"/>
                  </a:cubicBezTo>
                  <a:cubicBezTo>
                    <a:pt x="25" y="150"/>
                    <a:pt x="25" y="150"/>
                    <a:pt x="25" y="150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26" y="189"/>
                    <a:pt x="45" y="226"/>
                    <a:pt x="76" y="249"/>
                  </a:cubicBezTo>
                  <a:cubicBezTo>
                    <a:pt x="76" y="250"/>
                    <a:pt x="76" y="250"/>
                    <a:pt x="76" y="250"/>
                  </a:cubicBezTo>
                  <a:cubicBezTo>
                    <a:pt x="76" y="250"/>
                    <a:pt x="76" y="250"/>
                    <a:pt x="76" y="250"/>
                  </a:cubicBezTo>
                  <a:cubicBezTo>
                    <a:pt x="73" y="255"/>
                    <a:pt x="72" y="259"/>
                    <a:pt x="72" y="264"/>
                  </a:cubicBezTo>
                  <a:cubicBezTo>
                    <a:pt x="72" y="278"/>
                    <a:pt x="82" y="288"/>
                    <a:pt x="97" y="288"/>
                  </a:cubicBezTo>
                  <a:cubicBezTo>
                    <a:pt x="107" y="288"/>
                    <a:pt x="117" y="282"/>
                    <a:pt x="120" y="272"/>
                  </a:cubicBezTo>
                  <a:cubicBezTo>
                    <a:pt x="120" y="271"/>
                    <a:pt x="120" y="271"/>
                    <a:pt x="120" y="271"/>
                  </a:cubicBezTo>
                  <a:cubicBezTo>
                    <a:pt x="121" y="271"/>
                    <a:pt x="121" y="271"/>
                    <a:pt x="121" y="271"/>
                  </a:cubicBezTo>
                  <a:cubicBezTo>
                    <a:pt x="130" y="274"/>
                    <a:pt x="140" y="275"/>
                    <a:pt x="153" y="275"/>
                  </a:cubicBezTo>
                  <a:cubicBezTo>
                    <a:pt x="191" y="275"/>
                    <a:pt x="227" y="257"/>
                    <a:pt x="252" y="226"/>
                  </a:cubicBezTo>
                  <a:lnTo>
                    <a:pt x="253" y="225"/>
                  </a:lnTo>
                  <a:close/>
                  <a:moveTo>
                    <a:pt x="113" y="11"/>
                  </a:moveTo>
                  <a:cubicBezTo>
                    <a:pt x="121" y="11"/>
                    <a:pt x="128" y="17"/>
                    <a:pt x="128" y="25"/>
                  </a:cubicBezTo>
                  <a:cubicBezTo>
                    <a:pt x="128" y="32"/>
                    <a:pt x="122" y="40"/>
                    <a:pt x="113" y="40"/>
                  </a:cubicBezTo>
                  <a:cubicBezTo>
                    <a:pt x="104" y="40"/>
                    <a:pt x="98" y="32"/>
                    <a:pt x="98" y="25"/>
                  </a:cubicBezTo>
                  <a:cubicBezTo>
                    <a:pt x="98" y="17"/>
                    <a:pt x="105" y="11"/>
                    <a:pt x="113" y="11"/>
                  </a:cubicBezTo>
                  <a:close/>
                  <a:moveTo>
                    <a:pt x="52" y="88"/>
                  </a:moveTo>
                  <a:cubicBezTo>
                    <a:pt x="64" y="69"/>
                    <a:pt x="79" y="55"/>
                    <a:pt x="98" y="45"/>
                  </a:cubicBezTo>
                  <a:cubicBezTo>
                    <a:pt x="98" y="45"/>
                    <a:pt x="98" y="45"/>
                    <a:pt x="98" y="45"/>
                  </a:cubicBezTo>
                  <a:cubicBezTo>
                    <a:pt x="99" y="45"/>
                    <a:pt x="99" y="45"/>
                    <a:pt x="99" y="45"/>
                  </a:cubicBezTo>
                  <a:cubicBezTo>
                    <a:pt x="102" y="48"/>
                    <a:pt x="108" y="50"/>
                    <a:pt x="113" y="50"/>
                  </a:cubicBezTo>
                  <a:cubicBezTo>
                    <a:pt x="123" y="50"/>
                    <a:pt x="133" y="43"/>
                    <a:pt x="136" y="33"/>
                  </a:cubicBezTo>
                  <a:cubicBezTo>
                    <a:pt x="136" y="32"/>
                    <a:pt x="136" y="32"/>
                    <a:pt x="136" y="32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42" y="31"/>
                    <a:pt x="147" y="31"/>
                    <a:pt x="153" y="31"/>
                  </a:cubicBezTo>
                  <a:cubicBezTo>
                    <a:pt x="215" y="31"/>
                    <a:pt x="267" y="82"/>
                    <a:pt x="268" y="145"/>
                  </a:cubicBezTo>
                  <a:cubicBezTo>
                    <a:pt x="269" y="148"/>
                    <a:pt x="269" y="148"/>
                    <a:pt x="269" y="148"/>
                  </a:cubicBezTo>
                  <a:cubicBezTo>
                    <a:pt x="267" y="145"/>
                    <a:pt x="267" y="145"/>
                    <a:pt x="267" y="145"/>
                  </a:cubicBezTo>
                  <a:cubicBezTo>
                    <a:pt x="260" y="132"/>
                    <a:pt x="242" y="108"/>
                    <a:pt x="201" y="89"/>
                  </a:cubicBezTo>
                  <a:cubicBezTo>
                    <a:pt x="200" y="88"/>
                    <a:pt x="198" y="88"/>
                    <a:pt x="197" y="89"/>
                  </a:cubicBezTo>
                  <a:cubicBezTo>
                    <a:pt x="196" y="89"/>
                    <a:pt x="195" y="90"/>
                    <a:pt x="195" y="91"/>
                  </a:cubicBezTo>
                  <a:cubicBezTo>
                    <a:pt x="193" y="94"/>
                    <a:pt x="194" y="97"/>
                    <a:pt x="197" y="99"/>
                  </a:cubicBezTo>
                  <a:cubicBezTo>
                    <a:pt x="241" y="119"/>
                    <a:pt x="258" y="149"/>
                    <a:pt x="263" y="161"/>
                  </a:cubicBezTo>
                  <a:cubicBezTo>
                    <a:pt x="264" y="162"/>
                    <a:pt x="264" y="162"/>
                    <a:pt x="264" y="162"/>
                  </a:cubicBezTo>
                  <a:cubicBezTo>
                    <a:pt x="263" y="162"/>
                    <a:pt x="263" y="162"/>
                    <a:pt x="263" y="162"/>
                  </a:cubicBezTo>
                  <a:cubicBezTo>
                    <a:pt x="246" y="165"/>
                    <a:pt x="235" y="179"/>
                    <a:pt x="235" y="196"/>
                  </a:cubicBezTo>
                  <a:cubicBezTo>
                    <a:pt x="235" y="200"/>
                    <a:pt x="236" y="204"/>
                    <a:pt x="237" y="208"/>
                  </a:cubicBezTo>
                  <a:cubicBezTo>
                    <a:pt x="238" y="209"/>
                    <a:pt x="238" y="209"/>
                    <a:pt x="238" y="209"/>
                  </a:cubicBezTo>
                  <a:cubicBezTo>
                    <a:pt x="237" y="209"/>
                    <a:pt x="237" y="209"/>
                    <a:pt x="237" y="209"/>
                  </a:cubicBezTo>
                  <a:cubicBezTo>
                    <a:pt x="219" y="219"/>
                    <a:pt x="191" y="231"/>
                    <a:pt x="158" y="231"/>
                  </a:cubicBezTo>
                  <a:cubicBezTo>
                    <a:pt x="143" y="231"/>
                    <a:pt x="128" y="229"/>
                    <a:pt x="114" y="224"/>
                  </a:cubicBezTo>
                  <a:cubicBezTo>
                    <a:pt x="61" y="204"/>
                    <a:pt x="48" y="165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59" y="143"/>
                    <a:pt x="68" y="131"/>
                    <a:pt x="68" y="117"/>
                  </a:cubicBezTo>
                  <a:cubicBezTo>
                    <a:pt x="68" y="112"/>
                    <a:pt x="67" y="107"/>
                    <a:pt x="65" y="103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9" y="100"/>
                    <a:pt x="81" y="91"/>
                    <a:pt x="103" y="86"/>
                  </a:cubicBezTo>
                  <a:cubicBezTo>
                    <a:pt x="105" y="86"/>
                    <a:pt x="106" y="85"/>
                    <a:pt x="107" y="84"/>
                  </a:cubicBezTo>
                  <a:cubicBezTo>
                    <a:pt x="107" y="83"/>
                    <a:pt x="107" y="81"/>
                    <a:pt x="107" y="80"/>
                  </a:cubicBezTo>
                  <a:cubicBezTo>
                    <a:pt x="106" y="78"/>
                    <a:pt x="104" y="75"/>
                    <a:pt x="101" y="76"/>
                  </a:cubicBezTo>
                  <a:cubicBezTo>
                    <a:pt x="81" y="81"/>
                    <a:pt x="67" y="89"/>
                    <a:pt x="59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58" y="94"/>
                    <a:pt x="58" y="94"/>
                    <a:pt x="58" y="94"/>
                  </a:cubicBezTo>
                  <a:cubicBezTo>
                    <a:pt x="57" y="92"/>
                    <a:pt x="56" y="91"/>
                    <a:pt x="54" y="90"/>
                  </a:cubicBezTo>
                  <a:cubicBezTo>
                    <a:pt x="52" y="88"/>
                    <a:pt x="52" y="88"/>
                    <a:pt x="52" y="88"/>
                  </a:cubicBezTo>
                  <a:close/>
                  <a:moveTo>
                    <a:pt x="10" y="117"/>
                  </a:moveTo>
                  <a:cubicBezTo>
                    <a:pt x="10" y="104"/>
                    <a:pt x="21" y="93"/>
                    <a:pt x="34" y="93"/>
                  </a:cubicBezTo>
                  <a:cubicBezTo>
                    <a:pt x="47" y="93"/>
                    <a:pt x="57" y="104"/>
                    <a:pt x="57" y="117"/>
                  </a:cubicBezTo>
                  <a:cubicBezTo>
                    <a:pt x="57" y="130"/>
                    <a:pt x="47" y="141"/>
                    <a:pt x="34" y="141"/>
                  </a:cubicBezTo>
                  <a:cubicBezTo>
                    <a:pt x="21" y="141"/>
                    <a:pt x="10" y="130"/>
                    <a:pt x="10" y="117"/>
                  </a:cubicBezTo>
                  <a:close/>
                  <a:moveTo>
                    <a:pt x="97" y="278"/>
                  </a:moveTo>
                  <a:cubicBezTo>
                    <a:pt x="89" y="278"/>
                    <a:pt x="82" y="272"/>
                    <a:pt x="82" y="264"/>
                  </a:cubicBezTo>
                  <a:cubicBezTo>
                    <a:pt x="82" y="256"/>
                    <a:pt x="89" y="250"/>
                    <a:pt x="97" y="250"/>
                  </a:cubicBezTo>
                  <a:cubicBezTo>
                    <a:pt x="104" y="250"/>
                    <a:pt x="110" y="255"/>
                    <a:pt x="111" y="263"/>
                  </a:cubicBezTo>
                  <a:cubicBezTo>
                    <a:pt x="111" y="265"/>
                    <a:pt x="111" y="265"/>
                    <a:pt x="111" y="265"/>
                  </a:cubicBezTo>
                  <a:cubicBezTo>
                    <a:pt x="110" y="273"/>
                    <a:pt x="104" y="278"/>
                    <a:pt x="97" y="278"/>
                  </a:cubicBezTo>
                  <a:close/>
                  <a:moveTo>
                    <a:pt x="244" y="219"/>
                  </a:moveTo>
                  <a:cubicBezTo>
                    <a:pt x="222" y="248"/>
                    <a:pt x="188" y="264"/>
                    <a:pt x="153" y="264"/>
                  </a:cubicBezTo>
                  <a:cubicBezTo>
                    <a:pt x="141" y="264"/>
                    <a:pt x="131" y="263"/>
                    <a:pt x="121" y="261"/>
                  </a:cubicBezTo>
                  <a:cubicBezTo>
                    <a:pt x="121" y="261"/>
                    <a:pt x="121" y="261"/>
                    <a:pt x="121" y="261"/>
                  </a:cubicBezTo>
                  <a:cubicBezTo>
                    <a:pt x="121" y="260"/>
                    <a:pt x="121" y="260"/>
                    <a:pt x="121" y="260"/>
                  </a:cubicBezTo>
                  <a:cubicBezTo>
                    <a:pt x="119" y="248"/>
                    <a:pt x="109" y="239"/>
                    <a:pt x="97" y="239"/>
                  </a:cubicBezTo>
                  <a:cubicBezTo>
                    <a:pt x="93" y="239"/>
                    <a:pt x="88" y="240"/>
                    <a:pt x="84" y="242"/>
                  </a:cubicBezTo>
                  <a:cubicBezTo>
                    <a:pt x="84" y="242"/>
                    <a:pt x="84" y="242"/>
                    <a:pt x="84" y="242"/>
                  </a:cubicBezTo>
                  <a:cubicBezTo>
                    <a:pt x="83" y="242"/>
                    <a:pt x="83" y="242"/>
                    <a:pt x="83" y="242"/>
                  </a:cubicBezTo>
                  <a:cubicBezTo>
                    <a:pt x="59" y="224"/>
                    <a:pt x="42" y="197"/>
                    <a:pt x="38" y="166"/>
                  </a:cubicBezTo>
                  <a:cubicBezTo>
                    <a:pt x="37" y="166"/>
                    <a:pt x="37" y="166"/>
                    <a:pt x="37" y="166"/>
                  </a:cubicBezTo>
                  <a:cubicBezTo>
                    <a:pt x="39" y="165"/>
                    <a:pt x="39" y="165"/>
                    <a:pt x="39" y="165"/>
                  </a:cubicBezTo>
                  <a:cubicBezTo>
                    <a:pt x="39" y="166"/>
                    <a:pt x="39" y="166"/>
                    <a:pt x="39" y="166"/>
                  </a:cubicBezTo>
                  <a:cubicBezTo>
                    <a:pt x="45" y="184"/>
                    <a:pt x="62" y="216"/>
                    <a:pt x="112" y="233"/>
                  </a:cubicBezTo>
                  <a:cubicBezTo>
                    <a:pt x="126" y="239"/>
                    <a:pt x="141" y="241"/>
                    <a:pt x="159" y="241"/>
                  </a:cubicBezTo>
                  <a:cubicBezTo>
                    <a:pt x="196" y="241"/>
                    <a:pt x="227" y="227"/>
                    <a:pt x="242" y="218"/>
                  </a:cubicBezTo>
                  <a:cubicBezTo>
                    <a:pt x="243" y="218"/>
                    <a:pt x="243" y="218"/>
                    <a:pt x="243" y="218"/>
                  </a:cubicBezTo>
                  <a:cubicBezTo>
                    <a:pt x="245" y="218"/>
                    <a:pt x="245" y="218"/>
                    <a:pt x="245" y="218"/>
                  </a:cubicBezTo>
                  <a:lnTo>
                    <a:pt x="244" y="219"/>
                  </a:lnTo>
                  <a:close/>
                  <a:moveTo>
                    <a:pt x="245" y="196"/>
                  </a:moveTo>
                  <a:cubicBezTo>
                    <a:pt x="245" y="182"/>
                    <a:pt x="256" y="172"/>
                    <a:pt x="269" y="172"/>
                  </a:cubicBezTo>
                  <a:cubicBezTo>
                    <a:pt x="282" y="172"/>
                    <a:pt x="293" y="182"/>
                    <a:pt x="293" y="196"/>
                  </a:cubicBezTo>
                  <a:cubicBezTo>
                    <a:pt x="293" y="208"/>
                    <a:pt x="282" y="219"/>
                    <a:pt x="269" y="219"/>
                  </a:cubicBezTo>
                  <a:cubicBezTo>
                    <a:pt x="269" y="219"/>
                    <a:pt x="269" y="219"/>
                    <a:pt x="269" y="219"/>
                  </a:cubicBezTo>
                  <a:cubicBezTo>
                    <a:pt x="256" y="219"/>
                    <a:pt x="245" y="208"/>
                    <a:pt x="245" y="196"/>
                  </a:cubicBezTo>
                  <a:close/>
                </a:path>
              </a:pathLst>
            </a:custGeom>
            <a:solidFill>
              <a:srgbClr val="17014F"/>
            </a:solidFill>
            <a:ln>
              <a:noFill/>
            </a:ln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131" name="Freeform 110">
              <a:extLst>
                <a:ext uri="{FF2B5EF4-FFF2-40B4-BE49-F238E27FC236}">
                  <a16:creationId xmlns:a16="http://schemas.microsoft.com/office/drawing/2014/main" id="{2CAE292D-1200-41C7-8153-5BF518F4F8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64129" y="3742355"/>
              <a:ext cx="233059" cy="284564"/>
            </a:xfrm>
            <a:custGeom>
              <a:avLst/>
              <a:gdLst>
                <a:gd name="T0" fmla="*/ 61 w 123"/>
                <a:gd name="T1" fmla="*/ 149 h 149"/>
                <a:gd name="T2" fmla="*/ 119 w 123"/>
                <a:gd name="T3" fmla="*/ 97 h 149"/>
                <a:gd name="T4" fmla="*/ 80 w 123"/>
                <a:gd name="T5" fmla="*/ 75 h 149"/>
                <a:gd name="T6" fmla="*/ 79 w 123"/>
                <a:gd name="T7" fmla="*/ 66 h 149"/>
                <a:gd name="T8" fmla="*/ 85 w 123"/>
                <a:gd name="T9" fmla="*/ 49 h 149"/>
                <a:gd name="T10" fmla="*/ 86 w 123"/>
                <a:gd name="T11" fmla="*/ 49 h 149"/>
                <a:gd name="T12" fmla="*/ 87 w 123"/>
                <a:gd name="T13" fmla="*/ 31 h 149"/>
                <a:gd name="T14" fmla="*/ 87 w 123"/>
                <a:gd name="T15" fmla="*/ 30 h 149"/>
                <a:gd name="T16" fmla="*/ 64 w 123"/>
                <a:gd name="T17" fmla="*/ 0 h 149"/>
                <a:gd name="T18" fmla="*/ 40 w 123"/>
                <a:gd name="T19" fmla="*/ 8 h 149"/>
                <a:gd name="T20" fmla="*/ 32 w 123"/>
                <a:gd name="T21" fmla="*/ 12 h 149"/>
                <a:gd name="T22" fmla="*/ 31 w 123"/>
                <a:gd name="T23" fmla="*/ 33 h 149"/>
                <a:gd name="T24" fmla="*/ 31 w 123"/>
                <a:gd name="T25" fmla="*/ 45 h 149"/>
                <a:gd name="T26" fmla="*/ 43 w 123"/>
                <a:gd name="T27" fmla="*/ 67 h 149"/>
                <a:gd name="T28" fmla="*/ 43 w 123"/>
                <a:gd name="T29" fmla="*/ 75 h 149"/>
                <a:gd name="T30" fmla="*/ 3 w 123"/>
                <a:gd name="T31" fmla="*/ 97 h 149"/>
                <a:gd name="T32" fmla="*/ 12 w 123"/>
                <a:gd name="T33" fmla="*/ 124 h 149"/>
                <a:gd name="T34" fmla="*/ 41 w 123"/>
                <a:gd name="T35" fmla="*/ 88 h 149"/>
                <a:gd name="T36" fmla="*/ 51 w 123"/>
                <a:gd name="T37" fmla="*/ 84 h 149"/>
                <a:gd name="T38" fmla="*/ 55 w 123"/>
                <a:gd name="T39" fmla="*/ 64 h 149"/>
                <a:gd name="T40" fmla="*/ 42 w 123"/>
                <a:gd name="T41" fmla="*/ 45 h 149"/>
                <a:gd name="T42" fmla="*/ 42 w 123"/>
                <a:gd name="T43" fmla="*/ 29 h 149"/>
                <a:gd name="T44" fmla="*/ 40 w 123"/>
                <a:gd name="T45" fmla="*/ 20 h 149"/>
                <a:gd name="T46" fmla="*/ 42 w 123"/>
                <a:gd name="T47" fmla="*/ 20 h 149"/>
                <a:gd name="T48" fmla="*/ 64 w 123"/>
                <a:gd name="T49" fmla="*/ 11 h 149"/>
                <a:gd name="T50" fmla="*/ 76 w 123"/>
                <a:gd name="T51" fmla="*/ 28 h 149"/>
                <a:gd name="T52" fmla="*/ 78 w 123"/>
                <a:gd name="T53" fmla="*/ 38 h 149"/>
                <a:gd name="T54" fmla="*/ 78 w 123"/>
                <a:gd name="T55" fmla="*/ 40 h 149"/>
                <a:gd name="T56" fmla="*/ 70 w 123"/>
                <a:gd name="T57" fmla="*/ 59 h 149"/>
                <a:gd name="T58" fmla="*/ 68 w 123"/>
                <a:gd name="T59" fmla="*/ 79 h 149"/>
                <a:gd name="T60" fmla="*/ 82 w 123"/>
                <a:gd name="T61" fmla="*/ 88 h 149"/>
                <a:gd name="T62" fmla="*/ 111 w 123"/>
                <a:gd name="T63" fmla="*/ 124 h 149"/>
                <a:gd name="T64" fmla="*/ 111 w 123"/>
                <a:gd name="T65" fmla="*/ 125 h 149"/>
                <a:gd name="T66" fmla="*/ 12 w 123"/>
                <a:gd name="T67" fmla="*/ 12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149">
                  <a:moveTo>
                    <a:pt x="0" y="129"/>
                  </a:moveTo>
                  <a:cubicBezTo>
                    <a:pt x="0" y="133"/>
                    <a:pt x="25" y="149"/>
                    <a:pt x="61" y="149"/>
                  </a:cubicBezTo>
                  <a:cubicBezTo>
                    <a:pt x="97" y="149"/>
                    <a:pt x="123" y="133"/>
                    <a:pt x="123" y="129"/>
                  </a:cubicBezTo>
                  <a:cubicBezTo>
                    <a:pt x="123" y="126"/>
                    <a:pt x="122" y="107"/>
                    <a:pt x="119" y="97"/>
                  </a:cubicBezTo>
                  <a:cubicBezTo>
                    <a:pt x="116" y="88"/>
                    <a:pt x="103" y="84"/>
                    <a:pt x="86" y="77"/>
                  </a:cubicBezTo>
                  <a:cubicBezTo>
                    <a:pt x="84" y="77"/>
                    <a:pt x="82" y="76"/>
                    <a:pt x="80" y="75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79" y="66"/>
                    <a:pt x="79" y="66"/>
                    <a:pt x="79" y="66"/>
                  </a:cubicBezTo>
                  <a:cubicBezTo>
                    <a:pt x="80" y="66"/>
                    <a:pt x="80" y="66"/>
                    <a:pt x="80" y="66"/>
                  </a:cubicBezTo>
                  <a:cubicBezTo>
                    <a:pt x="82" y="63"/>
                    <a:pt x="85" y="58"/>
                    <a:pt x="85" y="49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8" y="47"/>
                    <a:pt x="90" y="43"/>
                    <a:pt x="90" y="39"/>
                  </a:cubicBezTo>
                  <a:cubicBezTo>
                    <a:pt x="90" y="36"/>
                    <a:pt x="89" y="33"/>
                    <a:pt x="87" y="31"/>
                  </a:cubicBezTo>
                  <a:cubicBezTo>
                    <a:pt x="87" y="30"/>
                    <a:pt x="87" y="30"/>
                    <a:pt x="87" y="30"/>
                  </a:cubicBezTo>
                  <a:cubicBezTo>
                    <a:pt x="87" y="30"/>
                    <a:pt x="87" y="30"/>
                    <a:pt x="87" y="30"/>
                  </a:cubicBezTo>
                  <a:cubicBezTo>
                    <a:pt x="90" y="24"/>
                    <a:pt x="91" y="18"/>
                    <a:pt x="90" y="13"/>
                  </a:cubicBezTo>
                  <a:cubicBezTo>
                    <a:pt x="88" y="3"/>
                    <a:pt x="75" y="0"/>
                    <a:pt x="64" y="0"/>
                  </a:cubicBezTo>
                  <a:cubicBezTo>
                    <a:pt x="60" y="0"/>
                    <a:pt x="46" y="0"/>
                    <a:pt x="40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6" y="8"/>
                    <a:pt x="33" y="10"/>
                    <a:pt x="32" y="12"/>
                  </a:cubicBezTo>
                  <a:cubicBezTo>
                    <a:pt x="27" y="17"/>
                    <a:pt x="29" y="27"/>
                    <a:pt x="31" y="32"/>
                  </a:cubicBezTo>
                  <a:cubicBezTo>
                    <a:pt x="31" y="32"/>
                    <a:pt x="31" y="33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1" y="54"/>
                    <a:pt x="35" y="63"/>
                    <a:pt x="43" y="67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1" y="76"/>
                    <a:pt x="39" y="77"/>
                    <a:pt x="37" y="77"/>
                  </a:cubicBezTo>
                  <a:cubicBezTo>
                    <a:pt x="20" y="83"/>
                    <a:pt x="6" y="88"/>
                    <a:pt x="3" y="97"/>
                  </a:cubicBezTo>
                  <a:cubicBezTo>
                    <a:pt x="0" y="107"/>
                    <a:pt x="0" y="126"/>
                    <a:pt x="0" y="129"/>
                  </a:cubicBezTo>
                  <a:close/>
                  <a:moveTo>
                    <a:pt x="12" y="124"/>
                  </a:moveTo>
                  <a:cubicBezTo>
                    <a:pt x="12" y="113"/>
                    <a:pt x="13" y="105"/>
                    <a:pt x="14" y="101"/>
                  </a:cubicBezTo>
                  <a:cubicBezTo>
                    <a:pt x="15" y="98"/>
                    <a:pt x="26" y="94"/>
                    <a:pt x="41" y="88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45" y="87"/>
                    <a:pt x="48" y="86"/>
                    <a:pt x="51" y="84"/>
                  </a:cubicBezTo>
                  <a:cubicBezTo>
                    <a:pt x="53" y="84"/>
                    <a:pt x="55" y="81"/>
                    <a:pt x="55" y="7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61"/>
                    <a:pt x="53" y="59"/>
                    <a:pt x="51" y="58"/>
                  </a:cubicBezTo>
                  <a:cubicBezTo>
                    <a:pt x="50" y="58"/>
                    <a:pt x="42" y="55"/>
                    <a:pt x="42" y="45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2"/>
                    <a:pt x="42" y="31"/>
                    <a:pt x="42" y="29"/>
                  </a:cubicBezTo>
                  <a:cubicBezTo>
                    <a:pt x="40" y="24"/>
                    <a:pt x="40" y="22"/>
                    <a:pt x="40" y="21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2" y="20"/>
                    <a:pt x="42" y="20"/>
                  </a:cubicBezTo>
                  <a:cubicBezTo>
                    <a:pt x="45" y="20"/>
                    <a:pt x="48" y="19"/>
                    <a:pt x="49" y="16"/>
                  </a:cubicBezTo>
                  <a:cubicBezTo>
                    <a:pt x="50" y="14"/>
                    <a:pt x="55" y="11"/>
                    <a:pt x="64" y="11"/>
                  </a:cubicBezTo>
                  <a:cubicBezTo>
                    <a:pt x="73" y="11"/>
                    <a:pt x="78" y="14"/>
                    <a:pt x="79" y="16"/>
                  </a:cubicBezTo>
                  <a:cubicBezTo>
                    <a:pt x="80" y="20"/>
                    <a:pt x="77" y="25"/>
                    <a:pt x="76" y="28"/>
                  </a:cubicBezTo>
                  <a:cubicBezTo>
                    <a:pt x="75" y="30"/>
                    <a:pt x="74" y="31"/>
                    <a:pt x="74" y="33"/>
                  </a:cubicBezTo>
                  <a:cubicBezTo>
                    <a:pt x="74" y="35"/>
                    <a:pt x="76" y="37"/>
                    <a:pt x="78" y="38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6" y="41"/>
                    <a:pt x="74" y="43"/>
                    <a:pt x="74" y="45"/>
                  </a:cubicBezTo>
                  <a:cubicBezTo>
                    <a:pt x="74" y="55"/>
                    <a:pt x="71" y="58"/>
                    <a:pt x="70" y="59"/>
                  </a:cubicBezTo>
                  <a:cubicBezTo>
                    <a:pt x="69" y="60"/>
                    <a:pt x="68" y="62"/>
                    <a:pt x="68" y="64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81"/>
                    <a:pt x="69" y="84"/>
                    <a:pt x="72" y="84"/>
                  </a:cubicBezTo>
                  <a:cubicBezTo>
                    <a:pt x="75" y="86"/>
                    <a:pt x="79" y="87"/>
                    <a:pt x="82" y="88"/>
                  </a:cubicBezTo>
                  <a:cubicBezTo>
                    <a:pt x="98" y="94"/>
                    <a:pt x="107" y="98"/>
                    <a:pt x="108" y="101"/>
                  </a:cubicBezTo>
                  <a:cubicBezTo>
                    <a:pt x="110" y="105"/>
                    <a:pt x="111" y="113"/>
                    <a:pt x="111" y="124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111" y="125"/>
                    <a:pt x="111" y="125"/>
                    <a:pt x="111" y="125"/>
                  </a:cubicBezTo>
                  <a:cubicBezTo>
                    <a:pt x="106" y="127"/>
                    <a:pt x="89" y="137"/>
                    <a:pt x="61" y="137"/>
                  </a:cubicBezTo>
                  <a:cubicBezTo>
                    <a:pt x="33" y="137"/>
                    <a:pt x="16" y="127"/>
                    <a:pt x="12" y="125"/>
                  </a:cubicBezTo>
                  <a:cubicBezTo>
                    <a:pt x="12" y="124"/>
                    <a:pt x="12" y="124"/>
                    <a:pt x="12" y="124"/>
                  </a:cubicBezTo>
                  <a:close/>
                </a:path>
              </a:pathLst>
            </a:custGeom>
            <a:solidFill>
              <a:srgbClr val="17014F"/>
            </a:solidFill>
            <a:ln>
              <a:noFill/>
            </a:ln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</p:grpSp>
      <p:grpSp>
        <p:nvGrpSpPr>
          <p:cNvPr id="132" name="Group 38">
            <a:extLst>
              <a:ext uri="{FF2B5EF4-FFF2-40B4-BE49-F238E27FC236}">
                <a16:creationId xmlns:a16="http://schemas.microsoft.com/office/drawing/2014/main" id="{276AB9C6-9C16-4B8B-A9B0-9E0616605E6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62806" y="3017357"/>
            <a:ext cx="504532" cy="517905"/>
            <a:chOff x="4482" y="439"/>
            <a:chExt cx="415" cy="426"/>
          </a:xfrm>
          <a:solidFill>
            <a:srgbClr val="17014F"/>
          </a:solidFill>
        </p:grpSpPr>
        <p:sp>
          <p:nvSpPr>
            <p:cNvPr id="133" name="Freeform 39">
              <a:extLst>
                <a:ext uri="{FF2B5EF4-FFF2-40B4-BE49-F238E27FC236}">
                  <a16:creationId xmlns:a16="http://schemas.microsoft.com/office/drawing/2014/main" id="{1D1A392C-A420-4828-8715-0907F92FEA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1" y="439"/>
              <a:ext cx="246" cy="249"/>
            </a:xfrm>
            <a:custGeom>
              <a:avLst/>
              <a:gdLst>
                <a:gd name="T0" fmla="*/ 66 w 166"/>
                <a:gd name="T1" fmla="*/ 168 h 168"/>
                <a:gd name="T2" fmla="*/ 60 w 166"/>
                <a:gd name="T3" fmla="*/ 146 h 168"/>
                <a:gd name="T4" fmla="*/ 27 w 166"/>
                <a:gd name="T5" fmla="*/ 143 h 168"/>
                <a:gd name="T6" fmla="*/ 1 w 166"/>
                <a:gd name="T7" fmla="*/ 110 h 168"/>
                <a:gd name="T8" fmla="*/ 3 w 166"/>
                <a:gd name="T9" fmla="*/ 102 h 168"/>
                <a:gd name="T10" fmla="*/ 18 w 166"/>
                <a:gd name="T11" fmla="*/ 74 h 168"/>
                <a:gd name="T12" fmla="*/ 1 w 166"/>
                <a:gd name="T13" fmla="*/ 62 h 168"/>
                <a:gd name="T14" fmla="*/ 20 w 166"/>
                <a:gd name="T15" fmla="*/ 26 h 168"/>
                <a:gd name="T16" fmla="*/ 42 w 166"/>
                <a:gd name="T17" fmla="*/ 32 h 168"/>
                <a:gd name="T18" fmla="*/ 60 w 166"/>
                <a:gd name="T19" fmla="*/ 6 h 168"/>
                <a:gd name="T20" fmla="*/ 102 w 166"/>
                <a:gd name="T21" fmla="*/ 0 h 168"/>
                <a:gd name="T22" fmla="*/ 108 w 166"/>
                <a:gd name="T23" fmla="*/ 23 h 168"/>
                <a:gd name="T24" fmla="*/ 139 w 166"/>
                <a:gd name="T25" fmla="*/ 24 h 168"/>
                <a:gd name="T26" fmla="*/ 147 w 166"/>
                <a:gd name="T27" fmla="*/ 26 h 168"/>
                <a:gd name="T28" fmla="*/ 165 w 166"/>
                <a:gd name="T29" fmla="*/ 62 h 168"/>
                <a:gd name="T30" fmla="*/ 148 w 166"/>
                <a:gd name="T31" fmla="*/ 74 h 168"/>
                <a:gd name="T32" fmla="*/ 163 w 166"/>
                <a:gd name="T33" fmla="*/ 102 h 168"/>
                <a:gd name="T34" fmla="*/ 165 w 166"/>
                <a:gd name="T35" fmla="*/ 110 h 168"/>
                <a:gd name="T36" fmla="*/ 143 w 166"/>
                <a:gd name="T37" fmla="*/ 144 h 168"/>
                <a:gd name="T38" fmla="*/ 125 w 166"/>
                <a:gd name="T39" fmla="*/ 135 h 168"/>
                <a:gd name="T40" fmla="*/ 108 w 166"/>
                <a:gd name="T41" fmla="*/ 162 h 168"/>
                <a:gd name="T42" fmla="*/ 72 w 166"/>
                <a:gd name="T43" fmla="*/ 156 h 168"/>
                <a:gd name="T44" fmla="*/ 96 w 166"/>
                <a:gd name="T45" fmla="*/ 141 h 168"/>
                <a:gd name="T46" fmla="*/ 120 w 166"/>
                <a:gd name="T47" fmla="*/ 123 h 168"/>
                <a:gd name="T48" fmla="*/ 139 w 166"/>
                <a:gd name="T49" fmla="*/ 130 h 168"/>
                <a:gd name="T50" fmla="*/ 139 w 166"/>
                <a:gd name="T51" fmla="*/ 102 h 168"/>
                <a:gd name="T52" fmla="*/ 136 w 166"/>
                <a:gd name="T53" fmla="*/ 72 h 168"/>
                <a:gd name="T54" fmla="*/ 151 w 166"/>
                <a:gd name="T55" fmla="*/ 58 h 168"/>
                <a:gd name="T56" fmla="*/ 127 w 166"/>
                <a:gd name="T57" fmla="*/ 45 h 168"/>
                <a:gd name="T58" fmla="*/ 100 w 166"/>
                <a:gd name="T59" fmla="*/ 32 h 168"/>
                <a:gd name="T60" fmla="*/ 96 w 166"/>
                <a:gd name="T61" fmla="*/ 12 h 168"/>
                <a:gd name="T62" fmla="*/ 72 w 166"/>
                <a:gd name="T63" fmla="*/ 26 h 168"/>
                <a:gd name="T64" fmla="*/ 48 w 166"/>
                <a:gd name="T65" fmla="*/ 44 h 168"/>
                <a:gd name="T66" fmla="*/ 27 w 166"/>
                <a:gd name="T67" fmla="*/ 37 h 168"/>
                <a:gd name="T68" fmla="*/ 28 w 166"/>
                <a:gd name="T69" fmla="*/ 65 h 168"/>
                <a:gd name="T70" fmla="*/ 30 w 166"/>
                <a:gd name="T71" fmla="*/ 95 h 168"/>
                <a:gd name="T72" fmla="*/ 15 w 166"/>
                <a:gd name="T73" fmla="*/ 109 h 168"/>
                <a:gd name="T74" fmla="*/ 40 w 166"/>
                <a:gd name="T75" fmla="*/ 123 h 168"/>
                <a:gd name="T76" fmla="*/ 68 w 166"/>
                <a:gd name="T77" fmla="*/ 135 h 168"/>
                <a:gd name="T78" fmla="*/ 72 w 166"/>
                <a:gd name="T79" fmla="*/ 15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6" h="168">
                  <a:moveTo>
                    <a:pt x="102" y="168"/>
                  </a:moveTo>
                  <a:cubicBezTo>
                    <a:pt x="66" y="168"/>
                    <a:pt x="66" y="168"/>
                    <a:pt x="66" y="168"/>
                  </a:cubicBezTo>
                  <a:cubicBezTo>
                    <a:pt x="63" y="168"/>
                    <a:pt x="60" y="165"/>
                    <a:pt x="60" y="162"/>
                  </a:cubicBezTo>
                  <a:cubicBezTo>
                    <a:pt x="60" y="146"/>
                    <a:pt x="60" y="146"/>
                    <a:pt x="60" y="146"/>
                  </a:cubicBezTo>
                  <a:cubicBezTo>
                    <a:pt x="52" y="143"/>
                    <a:pt x="47" y="139"/>
                    <a:pt x="42" y="135"/>
                  </a:cubicBezTo>
                  <a:cubicBezTo>
                    <a:pt x="27" y="143"/>
                    <a:pt x="27" y="143"/>
                    <a:pt x="27" y="143"/>
                  </a:cubicBezTo>
                  <a:cubicBezTo>
                    <a:pt x="25" y="145"/>
                    <a:pt x="21" y="144"/>
                    <a:pt x="19" y="141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1" y="109"/>
                    <a:pt x="0" y="107"/>
                    <a:pt x="1" y="106"/>
                  </a:cubicBezTo>
                  <a:cubicBezTo>
                    <a:pt x="1" y="104"/>
                    <a:pt x="2" y="103"/>
                    <a:pt x="3" y="102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7" y="87"/>
                    <a:pt x="17" y="80"/>
                    <a:pt x="18" y="74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2" y="65"/>
                    <a:pt x="1" y="63"/>
                    <a:pt x="1" y="62"/>
                  </a:cubicBezTo>
                  <a:cubicBezTo>
                    <a:pt x="0" y="60"/>
                    <a:pt x="1" y="59"/>
                    <a:pt x="1" y="57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1" y="23"/>
                    <a:pt x="25" y="22"/>
                    <a:pt x="28" y="24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7" y="28"/>
                    <a:pt x="52" y="24"/>
                    <a:pt x="60" y="22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60" y="2"/>
                    <a:pt x="63" y="0"/>
                    <a:pt x="66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6" y="0"/>
                    <a:pt x="108" y="2"/>
                    <a:pt x="108" y="6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15" y="26"/>
                    <a:pt x="121" y="29"/>
                    <a:pt x="125" y="32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40" y="23"/>
                    <a:pt x="142" y="23"/>
                    <a:pt x="143" y="23"/>
                  </a:cubicBezTo>
                  <a:cubicBezTo>
                    <a:pt x="145" y="24"/>
                    <a:pt x="146" y="25"/>
                    <a:pt x="147" y="26"/>
                  </a:cubicBezTo>
                  <a:cubicBezTo>
                    <a:pt x="165" y="57"/>
                    <a:pt x="165" y="57"/>
                    <a:pt x="165" y="57"/>
                  </a:cubicBezTo>
                  <a:cubicBezTo>
                    <a:pt x="166" y="59"/>
                    <a:pt x="166" y="60"/>
                    <a:pt x="165" y="62"/>
                  </a:cubicBezTo>
                  <a:cubicBezTo>
                    <a:pt x="165" y="63"/>
                    <a:pt x="164" y="65"/>
                    <a:pt x="163" y="65"/>
                  </a:cubicBezTo>
                  <a:cubicBezTo>
                    <a:pt x="148" y="74"/>
                    <a:pt x="148" y="74"/>
                    <a:pt x="148" y="74"/>
                  </a:cubicBezTo>
                  <a:cubicBezTo>
                    <a:pt x="149" y="80"/>
                    <a:pt x="149" y="87"/>
                    <a:pt x="148" y="94"/>
                  </a:cubicBezTo>
                  <a:cubicBezTo>
                    <a:pt x="163" y="102"/>
                    <a:pt x="163" y="102"/>
                    <a:pt x="163" y="102"/>
                  </a:cubicBezTo>
                  <a:cubicBezTo>
                    <a:pt x="164" y="103"/>
                    <a:pt x="165" y="104"/>
                    <a:pt x="165" y="106"/>
                  </a:cubicBezTo>
                  <a:cubicBezTo>
                    <a:pt x="166" y="107"/>
                    <a:pt x="166" y="109"/>
                    <a:pt x="165" y="110"/>
                  </a:cubicBezTo>
                  <a:cubicBezTo>
                    <a:pt x="147" y="141"/>
                    <a:pt x="147" y="141"/>
                    <a:pt x="147" y="141"/>
                  </a:cubicBezTo>
                  <a:cubicBezTo>
                    <a:pt x="146" y="143"/>
                    <a:pt x="145" y="144"/>
                    <a:pt x="143" y="144"/>
                  </a:cubicBezTo>
                  <a:cubicBezTo>
                    <a:pt x="142" y="144"/>
                    <a:pt x="140" y="144"/>
                    <a:pt x="139" y="143"/>
                  </a:cubicBezTo>
                  <a:cubicBezTo>
                    <a:pt x="125" y="135"/>
                    <a:pt x="125" y="135"/>
                    <a:pt x="125" y="135"/>
                  </a:cubicBezTo>
                  <a:cubicBezTo>
                    <a:pt x="121" y="138"/>
                    <a:pt x="115" y="142"/>
                    <a:pt x="108" y="145"/>
                  </a:cubicBezTo>
                  <a:cubicBezTo>
                    <a:pt x="108" y="162"/>
                    <a:pt x="108" y="162"/>
                    <a:pt x="108" y="162"/>
                  </a:cubicBezTo>
                  <a:cubicBezTo>
                    <a:pt x="108" y="165"/>
                    <a:pt x="106" y="168"/>
                    <a:pt x="102" y="168"/>
                  </a:cubicBezTo>
                  <a:close/>
                  <a:moveTo>
                    <a:pt x="72" y="156"/>
                  </a:moveTo>
                  <a:cubicBezTo>
                    <a:pt x="96" y="156"/>
                    <a:pt x="96" y="156"/>
                    <a:pt x="96" y="156"/>
                  </a:cubicBezTo>
                  <a:cubicBezTo>
                    <a:pt x="96" y="141"/>
                    <a:pt x="96" y="141"/>
                    <a:pt x="96" y="141"/>
                  </a:cubicBezTo>
                  <a:cubicBezTo>
                    <a:pt x="96" y="139"/>
                    <a:pt x="98" y="136"/>
                    <a:pt x="100" y="135"/>
                  </a:cubicBezTo>
                  <a:cubicBezTo>
                    <a:pt x="109" y="131"/>
                    <a:pt x="116" y="127"/>
                    <a:pt x="120" y="123"/>
                  </a:cubicBezTo>
                  <a:cubicBezTo>
                    <a:pt x="122" y="122"/>
                    <a:pt x="125" y="121"/>
                    <a:pt x="127" y="123"/>
                  </a:cubicBezTo>
                  <a:cubicBezTo>
                    <a:pt x="139" y="130"/>
                    <a:pt x="139" y="130"/>
                    <a:pt x="139" y="130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6" y="101"/>
                    <a:pt x="135" y="98"/>
                    <a:pt x="136" y="95"/>
                  </a:cubicBezTo>
                  <a:cubicBezTo>
                    <a:pt x="137" y="87"/>
                    <a:pt x="137" y="80"/>
                    <a:pt x="136" y="72"/>
                  </a:cubicBezTo>
                  <a:cubicBezTo>
                    <a:pt x="135" y="69"/>
                    <a:pt x="136" y="67"/>
                    <a:pt x="139" y="65"/>
                  </a:cubicBezTo>
                  <a:cubicBezTo>
                    <a:pt x="151" y="58"/>
                    <a:pt x="151" y="58"/>
                    <a:pt x="151" y="58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27" y="45"/>
                    <a:pt x="127" y="45"/>
                    <a:pt x="127" y="45"/>
                  </a:cubicBezTo>
                  <a:cubicBezTo>
                    <a:pt x="125" y="46"/>
                    <a:pt x="122" y="46"/>
                    <a:pt x="120" y="44"/>
                  </a:cubicBezTo>
                  <a:cubicBezTo>
                    <a:pt x="116" y="40"/>
                    <a:pt x="109" y="36"/>
                    <a:pt x="100" y="32"/>
                  </a:cubicBezTo>
                  <a:cubicBezTo>
                    <a:pt x="98" y="31"/>
                    <a:pt x="96" y="29"/>
                    <a:pt x="96" y="26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9"/>
                    <a:pt x="71" y="32"/>
                    <a:pt x="68" y="32"/>
                  </a:cubicBezTo>
                  <a:cubicBezTo>
                    <a:pt x="57" y="35"/>
                    <a:pt x="54" y="38"/>
                    <a:pt x="48" y="44"/>
                  </a:cubicBezTo>
                  <a:cubicBezTo>
                    <a:pt x="46" y="45"/>
                    <a:pt x="43" y="46"/>
                    <a:pt x="40" y="45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30" y="67"/>
                    <a:pt x="31" y="69"/>
                    <a:pt x="30" y="72"/>
                  </a:cubicBezTo>
                  <a:cubicBezTo>
                    <a:pt x="29" y="80"/>
                    <a:pt x="29" y="88"/>
                    <a:pt x="30" y="95"/>
                  </a:cubicBezTo>
                  <a:cubicBezTo>
                    <a:pt x="31" y="98"/>
                    <a:pt x="30" y="101"/>
                    <a:pt x="28" y="102"/>
                  </a:cubicBezTo>
                  <a:cubicBezTo>
                    <a:pt x="15" y="109"/>
                    <a:pt x="15" y="109"/>
                    <a:pt x="15" y="109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3" y="121"/>
                    <a:pt x="45" y="122"/>
                    <a:pt x="47" y="123"/>
                  </a:cubicBezTo>
                  <a:cubicBezTo>
                    <a:pt x="54" y="129"/>
                    <a:pt x="57" y="133"/>
                    <a:pt x="68" y="135"/>
                  </a:cubicBezTo>
                  <a:cubicBezTo>
                    <a:pt x="71" y="136"/>
                    <a:pt x="72" y="138"/>
                    <a:pt x="72" y="141"/>
                  </a:cubicBezTo>
                  <a:lnTo>
                    <a:pt x="72" y="1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134" name="Freeform 40">
              <a:extLst>
                <a:ext uri="{FF2B5EF4-FFF2-40B4-BE49-F238E27FC236}">
                  <a16:creationId xmlns:a16="http://schemas.microsoft.com/office/drawing/2014/main" id="{5C3392D2-C703-4424-A56E-4A5A6C4731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9" y="519"/>
              <a:ext cx="89" cy="89"/>
            </a:xfrm>
            <a:custGeom>
              <a:avLst/>
              <a:gdLst>
                <a:gd name="T0" fmla="*/ 30 w 60"/>
                <a:gd name="T1" fmla="*/ 60 h 60"/>
                <a:gd name="T2" fmla="*/ 0 w 60"/>
                <a:gd name="T3" fmla="*/ 30 h 60"/>
                <a:gd name="T4" fmla="*/ 30 w 60"/>
                <a:gd name="T5" fmla="*/ 0 h 60"/>
                <a:gd name="T6" fmla="*/ 60 w 60"/>
                <a:gd name="T7" fmla="*/ 30 h 60"/>
                <a:gd name="T8" fmla="*/ 30 w 60"/>
                <a:gd name="T9" fmla="*/ 60 h 60"/>
                <a:gd name="T10" fmla="*/ 30 w 60"/>
                <a:gd name="T11" fmla="*/ 12 h 60"/>
                <a:gd name="T12" fmla="*/ 12 w 60"/>
                <a:gd name="T13" fmla="*/ 30 h 60"/>
                <a:gd name="T14" fmla="*/ 30 w 60"/>
                <a:gd name="T15" fmla="*/ 48 h 60"/>
                <a:gd name="T16" fmla="*/ 48 w 60"/>
                <a:gd name="T17" fmla="*/ 30 h 60"/>
                <a:gd name="T18" fmla="*/ 30 w 60"/>
                <a:gd name="T1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cubicBezTo>
                    <a:pt x="13" y="60"/>
                    <a:pt x="0" y="46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ubicBezTo>
                    <a:pt x="60" y="46"/>
                    <a:pt x="47" y="60"/>
                    <a:pt x="30" y="60"/>
                  </a:cubicBezTo>
                  <a:close/>
                  <a:moveTo>
                    <a:pt x="30" y="12"/>
                  </a:moveTo>
                  <a:cubicBezTo>
                    <a:pt x="20" y="12"/>
                    <a:pt x="12" y="20"/>
                    <a:pt x="12" y="30"/>
                  </a:cubicBezTo>
                  <a:cubicBezTo>
                    <a:pt x="12" y="40"/>
                    <a:pt x="20" y="48"/>
                    <a:pt x="30" y="48"/>
                  </a:cubicBezTo>
                  <a:cubicBezTo>
                    <a:pt x="40" y="48"/>
                    <a:pt x="48" y="40"/>
                    <a:pt x="48" y="30"/>
                  </a:cubicBezTo>
                  <a:cubicBezTo>
                    <a:pt x="48" y="20"/>
                    <a:pt x="40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135" name="Freeform 41">
              <a:extLst>
                <a:ext uri="{FF2B5EF4-FFF2-40B4-BE49-F238E27FC236}">
                  <a16:creationId xmlns:a16="http://schemas.microsoft.com/office/drawing/2014/main" id="{47C6DE08-4799-4849-988F-580DAD02D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2" y="617"/>
              <a:ext cx="246" cy="248"/>
            </a:xfrm>
            <a:custGeom>
              <a:avLst/>
              <a:gdLst>
                <a:gd name="T0" fmla="*/ 66 w 166"/>
                <a:gd name="T1" fmla="*/ 168 h 168"/>
                <a:gd name="T2" fmla="*/ 60 w 166"/>
                <a:gd name="T3" fmla="*/ 146 h 168"/>
                <a:gd name="T4" fmla="*/ 27 w 166"/>
                <a:gd name="T5" fmla="*/ 143 h 168"/>
                <a:gd name="T6" fmla="*/ 1 w 166"/>
                <a:gd name="T7" fmla="*/ 110 h 168"/>
                <a:gd name="T8" fmla="*/ 3 w 166"/>
                <a:gd name="T9" fmla="*/ 102 h 168"/>
                <a:gd name="T10" fmla="*/ 18 w 166"/>
                <a:gd name="T11" fmla="*/ 74 h 168"/>
                <a:gd name="T12" fmla="*/ 1 w 166"/>
                <a:gd name="T13" fmla="*/ 62 h 168"/>
                <a:gd name="T14" fmla="*/ 20 w 166"/>
                <a:gd name="T15" fmla="*/ 26 h 168"/>
                <a:gd name="T16" fmla="*/ 42 w 166"/>
                <a:gd name="T17" fmla="*/ 32 h 168"/>
                <a:gd name="T18" fmla="*/ 60 w 166"/>
                <a:gd name="T19" fmla="*/ 6 h 168"/>
                <a:gd name="T20" fmla="*/ 102 w 166"/>
                <a:gd name="T21" fmla="*/ 0 h 168"/>
                <a:gd name="T22" fmla="*/ 108 w 166"/>
                <a:gd name="T23" fmla="*/ 23 h 168"/>
                <a:gd name="T24" fmla="*/ 138 w 166"/>
                <a:gd name="T25" fmla="*/ 24 h 168"/>
                <a:gd name="T26" fmla="*/ 147 w 166"/>
                <a:gd name="T27" fmla="*/ 26 h 168"/>
                <a:gd name="T28" fmla="*/ 165 w 166"/>
                <a:gd name="T29" fmla="*/ 62 h 168"/>
                <a:gd name="T30" fmla="*/ 148 w 166"/>
                <a:gd name="T31" fmla="*/ 74 h 168"/>
                <a:gd name="T32" fmla="*/ 163 w 166"/>
                <a:gd name="T33" fmla="*/ 102 h 168"/>
                <a:gd name="T34" fmla="*/ 165 w 166"/>
                <a:gd name="T35" fmla="*/ 110 h 168"/>
                <a:gd name="T36" fmla="*/ 143 w 166"/>
                <a:gd name="T37" fmla="*/ 144 h 168"/>
                <a:gd name="T38" fmla="*/ 125 w 166"/>
                <a:gd name="T39" fmla="*/ 135 h 168"/>
                <a:gd name="T40" fmla="*/ 108 w 166"/>
                <a:gd name="T41" fmla="*/ 162 h 168"/>
                <a:gd name="T42" fmla="*/ 72 w 166"/>
                <a:gd name="T43" fmla="*/ 156 h 168"/>
                <a:gd name="T44" fmla="*/ 96 w 166"/>
                <a:gd name="T45" fmla="*/ 141 h 168"/>
                <a:gd name="T46" fmla="*/ 120 w 166"/>
                <a:gd name="T47" fmla="*/ 123 h 168"/>
                <a:gd name="T48" fmla="*/ 139 w 166"/>
                <a:gd name="T49" fmla="*/ 130 h 168"/>
                <a:gd name="T50" fmla="*/ 139 w 166"/>
                <a:gd name="T51" fmla="*/ 102 h 168"/>
                <a:gd name="T52" fmla="*/ 136 w 166"/>
                <a:gd name="T53" fmla="*/ 72 h 168"/>
                <a:gd name="T54" fmla="*/ 151 w 166"/>
                <a:gd name="T55" fmla="*/ 58 h 168"/>
                <a:gd name="T56" fmla="*/ 127 w 166"/>
                <a:gd name="T57" fmla="*/ 45 h 168"/>
                <a:gd name="T58" fmla="*/ 100 w 166"/>
                <a:gd name="T59" fmla="*/ 32 h 168"/>
                <a:gd name="T60" fmla="*/ 96 w 166"/>
                <a:gd name="T61" fmla="*/ 12 h 168"/>
                <a:gd name="T62" fmla="*/ 72 w 166"/>
                <a:gd name="T63" fmla="*/ 26 h 168"/>
                <a:gd name="T64" fmla="*/ 48 w 166"/>
                <a:gd name="T65" fmla="*/ 44 h 168"/>
                <a:gd name="T66" fmla="*/ 27 w 166"/>
                <a:gd name="T67" fmla="*/ 37 h 168"/>
                <a:gd name="T68" fmla="*/ 28 w 166"/>
                <a:gd name="T69" fmla="*/ 65 h 168"/>
                <a:gd name="T70" fmla="*/ 30 w 166"/>
                <a:gd name="T71" fmla="*/ 95 h 168"/>
                <a:gd name="T72" fmla="*/ 15 w 166"/>
                <a:gd name="T73" fmla="*/ 109 h 168"/>
                <a:gd name="T74" fmla="*/ 40 w 166"/>
                <a:gd name="T75" fmla="*/ 123 h 168"/>
                <a:gd name="T76" fmla="*/ 68 w 166"/>
                <a:gd name="T77" fmla="*/ 135 h 168"/>
                <a:gd name="T78" fmla="*/ 72 w 166"/>
                <a:gd name="T79" fmla="*/ 15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6" h="168">
                  <a:moveTo>
                    <a:pt x="102" y="168"/>
                  </a:moveTo>
                  <a:cubicBezTo>
                    <a:pt x="66" y="168"/>
                    <a:pt x="66" y="168"/>
                    <a:pt x="66" y="168"/>
                  </a:cubicBezTo>
                  <a:cubicBezTo>
                    <a:pt x="63" y="168"/>
                    <a:pt x="60" y="165"/>
                    <a:pt x="60" y="162"/>
                  </a:cubicBezTo>
                  <a:cubicBezTo>
                    <a:pt x="60" y="146"/>
                    <a:pt x="60" y="146"/>
                    <a:pt x="60" y="146"/>
                  </a:cubicBezTo>
                  <a:cubicBezTo>
                    <a:pt x="52" y="143"/>
                    <a:pt x="47" y="139"/>
                    <a:pt x="42" y="135"/>
                  </a:cubicBezTo>
                  <a:cubicBezTo>
                    <a:pt x="27" y="143"/>
                    <a:pt x="27" y="143"/>
                    <a:pt x="27" y="143"/>
                  </a:cubicBezTo>
                  <a:cubicBezTo>
                    <a:pt x="25" y="145"/>
                    <a:pt x="21" y="144"/>
                    <a:pt x="19" y="141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0" y="109"/>
                    <a:pt x="0" y="107"/>
                    <a:pt x="1" y="106"/>
                  </a:cubicBezTo>
                  <a:cubicBezTo>
                    <a:pt x="1" y="104"/>
                    <a:pt x="2" y="103"/>
                    <a:pt x="3" y="102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7" y="87"/>
                    <a:pt x="17" y="80"/>
                    <a:pt x="18" y="74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2" y="65"/>
                    <a:pt x="1" y="63"/>
                    <a:pt x="1" y="62"/>
                  </a:cubicBezTo>
                  <a:cubicBezTo>
                    <a:pt x="0" y="60"/>
                    <a:pt x="1" y="59"/>
                    <a:pt x="1" y="57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1" y="23"/>
                    <a:pt x="25" y="22"/>
                    <a:pt x="28" y="24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7" y="28"/>
                    <a:pt x="52" y="24"/>
                    <a:pt x="60" y="22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60" y="2"/>
                    <a:pt x="63" y="0"/>
                    <a:pt x="66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6" y="0"/>
                    <a:pt x="108" y="2"/>
                    <a:pt x="108" y="6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15" y="26"/>
                    <a:pt x="121" y="29"/>
                    <a:pt x="125" y="32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40" y="23"/>
                    <a:pt x="142" y="23"/>
                    <a:pt x="143" y="23"/>
                  </a:cubicBezTo>
                  <a:cubicBezTo>
                    <a:pt x="145" y="24"/>
                    <a:pt x="146" y="25"/>
                    <a:pt x="147" y="26"/>
                  </a:cubicBezTo>
                  <a:cubicBezTo>
                    <a:pt x="165" y="57"/>
                    <a:pt x="165" y="57"/>
                    <a:pt x="165" y="57"/>
                  </a:cubicBezTo>
                  <a:cubicBezTo>
                    <a:pt x="166" y="59"/>
                    <a:pt x="166" y="60"/>
                    <a:pt x="165" y="62"/>
                  </a:cubicBezTo>
                  <a:cubicBezTo>
                    <a:pt x="165" y="63"/>
                    <a:pt x="164" y="65"/>
                    <a:pt x="163" y="65"/>
                  </a:cubicBezTo>
                  <a:cubicBezTo>
                    <a:pt x="148" y="74"/>
                    <a:pt x="148" y="74"/>
                    <a:pt x="148" y="74"/>
                  </a:cubicBezTo>
                  <a:cubicBezTo>
                    <a:pt x="149" y="80"/>
                    <a:pt x="149" y="87"/>
                    <a:pt x="148" y="94"/>
                  </a:cubicBezTo>
                  <a:cubicBezTo>
                    <a:pt x="163" y="102"/>
                    <a:pt x="163" y="102"/>
                    <a:pt x="163" y="102"/>
                  </a:cubicBezTo>
                  <a:cubicBezTo>
                    <a:pt x="164" y="103"/>
                    <a:pt x="165" y="104"/>
                    <a:pt x="165" y="106"/>
                  </a:cubicBezTo>
                  <a:cubicBezTo>
                    <a:pt x="166" y="107"/>
                    <a:pt x="166" y="109"/>
                    <a:pt x="165" y="110"/>
                  </a:cubicBezTo>
                  <a:cubicBezTo>
                    <a:pt x="147" y="141"/>
                    <a:pt x="147" y="141"/>
                    <a:pt x="147" y="141"/>
                  </a:cubicBezTo>
                  <a:cubicBezTo>
                    <a:pt x="146" y="143"/>
                    <a:pt x="145" y="144"/>
                    <a:pt x="143" y="144"/>
                  </a:cubicBezTo>
                  <a:cubicBezTo>
                    <a:pt x="142" y="144"/>
                    <a:pt x="140" y="144"/>
                    <a:pt x="138" y="143"/>
                  </a:cubicBezTo>
                  <a:cubicBezTo>
                    <a:pt x="125" y="135"/>
                    <a:pt x="125" y="135"/>
                    <a:pt x="125" y="135"/>
                  </a:cubicBezTo>
                  <a:cubicBezTo>
                    <a:pt x="121" y="138"/>
                    <a:pt x="115" y="142"/>
                    <a:pt x="108" y="145"/>
                  </a:cubicBezTo>
                  <a:cubicBezTo>
                    <a:pt x="108" y="162"/>
                    <a:pt x="108" y="162"/>
                    <a:pt x="108" y="162"/>
                  </a:cubicBezTo>
                  <a:cubicBezTo>
                    <a:pt x="108" y="165"/>
                    <a:pt x="106" y="168"/>
                    <a:pt x="102" y="168"/>
                  </a:cubicBezTo>
                  <a:close/>
                  <a:moveTo>
                    <a:pt x="72" y="156"/>
                  </a:moveTo>
                  <a:cubicBezTo>
                    <a:pt x="96" y="156"/>
                    <a:pt x="96" y="156"/>
                    <a:pt x="96" y="156"/>
                  </a:cubicBezTo>
                  <a:cubicBezTo>
                    <a:pt x="96" y="141"/>
                    <a:pt x="96" y="141"/>
                    <a:pt x="96" y="141"/>
                  </a:cubicBezTo>
                  <a:cubicBezTo>
                    <a:pt x="96" y="139"/>
                    <a:pt x="98" y="136"/>
                    <a:pt x="100" y="135"/>
                  </a:cubicBezTo>
                  <a:cubicBezTo>
                    <a:pt x="109" y="131"/>
                    <a:pt x="116" y="127"/>
                    <a:pt x="120" y="123"/>
                  </a:cubicBezTo>
                  <a:cubicBezTo>
                    <a:pt x="122" y="122"/>
                    <a:pt x="125" y="121"/>
                    <a:pt x="127" y="123"/>
                  </a:cubicBezTo>
                  <a:cubicBezTo>
                    <a:pt x="139" y="130"/>
                    <a:pt x="139" y="130"/>
                    <a:pt x="139" y="130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6" y="101"/>
                    <a:pt x="135" y="98"/>
                    <a:pt x="136" y="95"/>
                  </a:cubicBezTo>
                  <a:cubicBezTo>
                    <a:pt x="137" y="87"/>
                    <a:pt x="137" y="80"/>
                    <a:pt x="136" y="72"/>
                  </a:cubicBezTo>
                  <a:cubicBezTo>
                    <a:pt x="135" y="69"/>
                    <a:pt x="136" y="67"/>
                    <a:pt x="139" y="65"/>
                  </a:cubicBezTo>
                  <a:cubicBezTo>
                    <a:pt x="151" y="58"/>
                    <a:pt x="151" y="58"/>
                    <a:pt x="151" y="58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27" y="45"/>
                    <a:pt x="127" y="45"/>
                    <a:pt x="127" y="45"/>
                  </a:cubicBezTo>
                  <a:cubicBezTo>
                    <a:pt x="125" y="46"/>
                    <a:pt x="122" y="46"/>
                    <a:pt x="120" y="44"/>
                  </a:cubicBezTo>
                  <a:cubicBezTo>
                    <a:pt x="116" y="40"/>
                    <a:pt x="109" y="36"/>
                    <a:pt x="100" y="32"/>
                  </a:cubicBezTo>
                  <a:cubicBezTo>
                    <a:pt x="98" y="31"/>
                    <a:pt x="96" y="29"/>
                    <a:pt x="96" y="26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9"/>
                    <a:pt x="71" y="32"/>
                    <a:pt x="68" y="32"/>
                  </a:cubicBezTo>
                  <a:cubicBezTo>
                    <a:pt x="58" y="35"/>
                    <a:pt x="54" y="38"/>
                    <a:pt x="48" y="44"/>
                  </a:cubicBezTo>
                  <a:cubicBezTo>
                    <a:pt x="46" y="45"/>
                    <a:pt x="43" y="46"/>
                    <a:pt x="40" y="45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30" y="67"/>
                    <a:pt x="31" y="69"/>
                    <a:pt x="30" y="72"/>
                  </a:cubicBezTo>
                  <a:cubicBezTo>
                    <a:pt x="29" y="80"/>
                    <a:pt x="29" y="88"/>
                    <a:pt x="30" y="95"/>
                  </a:cubicBezTo>
                  <a:cubicBezTo>
                    <a:pt x="31" y="98"/>
                    <a:pt x="30" y="101"/>
                    <a:pt x="28" y="102"/>
                  </a:cubicBezTo>
                  <a:cubicBezTo>
                    <a:pt x="15" y="109"/>
                    <a:pt x="15" y="109"/>
                    <a:pt x="15" y="109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3" y="121"/>
                    <a:pt x="45" y="122"/>
                    <a:pt x="47" y="123"/>
                  </a:cubicBezTo>
                  <a:cubicBezTo>
                    <a:pt x="54" y="129"/>
                    <a:pt x="57" y="133"/>
                    <a:pt x="68" y="135"/>
                  </a:cubicBezTo>
                  <a:cubicBezTo>
                    <a:pt x="71" y="136"/>
                    <a:pt x="72" y="138"/>
                    <a:pt x="72" y="141"/>
                  </a:cubicBezTo>
                  <a:lnTo>
                    <a:pt x="72" y="1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136" name="Freeform 42">
              <a:extLst>
                <a:ext uri="{FF2B5EF4-FFF2-40B4-BE49-F238E27FC236}">
                  <a16:creationId xmlns:a16="http://schemas.microsoft.com/office/drawing/2014/main" id="{C43FC682-1E14-4F50-9EE1-AC4D32338F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1" y="696"/>
              <a:ext cx="88" cy="89"/>
            </a:xfrm>
            <a:custGeom>
              <a:avLst/>
              <a:gdLst>
                <a:gd name="T0" fmla="*/ 30 w 60"/>
                <a:gd name="T1" fmla="*/ 60 h 60"/>
                <a:gd name="T2" fmla="*/ 0 w 60"/>
                <a:gd name="T3" fmla="*/ 30 h 60"/>
                <a:gd name="T4" fmla="*/ 30 w 60"/>
                <a:gd name="T5" fmla="*/ 0 h 60"/>
                <a:gd name="T6" fmla="*/ 60 w 60"/>
                <a:gd name="T7" fmla="*/ 30 h 60"/>
                <a:gd name="T8" fmla="*/ 30 w 60"/>
                <a:gd name="T9" fmla="*/ 60 h 60"/>
                <a:gd name="T10" fmla="*/ 30 w 60"/>
                <a:gd name="T11" fmla="*/ 12 h 60"/>
                <a:gd name="T12" fmla="*/ 12 w 60"/>
                <a:gd name="T13" fmla="*/ 30 h 60"/>
                <a:gd name="T14" fmla="*/ 30 w 60"/>
                <a:gd name="T15" fmla="*/ 48 h 60"/>
                <a:gd name="T16" fmla="*/ 48 w 60"/>
                <a:gd name="T17" fmla="*/ 30 h 60"/>
                <a:gd name="T18" fmla="*/ 30 w 60"/>
                <a:gd name="T1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cubicBezTo>
                    <a:pt x="13" y="60"/>
                    <a:pt x="0" y="46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ubicBezTo>
                    <a:pt x="60" y="46"/>
                    <a:pt x="47" y="60"/>
                    <a:pt x="30" y="60"/>
                  </a:cubicBezTo>
                  <a:close/>
                  <a:moveTo>
                    <a:pt x="30" y="12"/>
                  </a:moveTo>
                  <a:cubicBezTo>
                    <a:pt x="20" y="12"/>
                    <a:pt x="12" y="20"/>
                    <a:pt x="12" y="30"/>
                  </a:cubicBezTo>
                  <a:cubicBezTo>
                    <a:pt x="12" y="40"/>
                    <a:pt x="20" y="48"/>
                    <a:pt x="30" y="48"/>
                  </a:cubicBezTo>
                  <a:cubicBezTo>
                    <a:pt x="40" y="48"/>
                    <a:pt x="48" y="40"/>
                    <a:pt x="48" y="30"/>
                  </a:cubicBezTo>
                  <a:cubicBezTo>
                    <a:pt x="48" y="20"/>
                    <a:pt x="40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</p:grpSp>
      <p:grpSp>
        <p:nvGrpSpPr>
          <p:cNvPr id="137" name="Group 74">
            <a:extLst>
              <a:ext uri="{FF2B5EF4-FFF2-40B4-BE49-F238E27FC236}">
                <a16:creationId xmlns:a16="http://schemas.microsoft.com/office/drawing/2014/main" id="{7B7AA5D5-53B2-4E2B-9662-F1E0034262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70285" y="3017357"/>
            <a:ext cx="517905" cy="517905"/>
            <a:chOff x="348" y="1717"/>
            <a:chExt cx="426" cy="426"/>
          </a:xfrm>
          <a:solidFill>
            <a:srgbClr val="17014F"/>
          </a:solidFill>
        </p:grpSpPr>
        <p:sp>
          <p:nvSpPr>
            <p:cNvPr id="138" name="Freeform 75">
              <a:extLst>
                <a:ext uri="{FF2B5EF4-FFF2-40B4-BE49-F238E27FC236}">
                  <a16:creationId xmlns:a16="http://schemas.microsoft.com/office/drawing/2014/main" id="{7A0CDF13-3462-4CCB-9A82-AB3914D029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" y="1717"/>
              <a:ext cx="426" cy="426"/>
            </a:xfrm>
            <a:custGeom>
              <a:avLst/>
              <a:gdLst>
                <a:gd name="T0" fmla="*/ 144 w 288"/>
                <a:gd name="T1" fmla="*/ 288 h 288"/>
                <a:gd name="T2" fmla="*/ 0 w 288"/>
                <a:gd name="T3" fmla="*/ 144 h 288"/>
                <a:gd name="T4" fmla="*/ 144 w 288"/>
                <a:gd name="T5" fmla="*/ 0 h 288"/>
                <a:gd name="T6" fmla="*/ 288 w 288"/>
                <a:gd name="T7" fmla="*/ 144 h 288"/>
                <a:gd name="T8" fmla="*/ 144 w 288"/>
                <a:gd name="T9" fmla="*/ 288 h 288"/>
                <a:gd name="T10" fmla="*/ 144 w 288"/>
                <a:gd name="T11" fmla="*/ 12 h 288"/>
                <a:gd name="T12" fmla="*/ 12 w 288"/>
                <a:gd name="T13" fmla="*/ 144 h 288"/>
                <a:gd name="T14" fmla="*/ 144 w 288"/>
                <a:gd name="T15" fmla="*/ 276 h 288"/>
                <a:gd name="T16" fmla="*/ 276 w 288"/>
                <a:gd name="T17" fmla="*/ 144 h 288"/>
                <a:gd name="T18" fmla="*/ 144 w 288"/>
                <a:gd name="T19" fmla="*/ 1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" h="288">
                  <a:moveTo>
                    <a:pt x="144" y="288"/>
                  </a:moveTo>
                  <a:cubicBezTo>
                    <a:pt x="64" y="288"/>
                    <a:pt x="0" y="224"/>
                    <a:pt x="0" y="144"/>
                  </a:cubicBezTo>
                  <a:cubicBezTo>
                    <a:pt x="0" y="65"/>
                    <a:pt x="64" y="0"/>
                    <a:pt x="144" y="0"/>
                  </a:cubicBezTo>
                  <a:cubicBezTo>
                    <a:pt x="223" y="0"/>
                    <a:pt x="288" y="65"/>
                    <a:pt x="288" y="144"/>
                  </a:cubicBezTo>
                  <a:cubicBezTo>
                    <a:pt x="288" y="224"/>
                    <a:pt x="223" y="288"/>
                    <a:pt x="144" y="288"/>
                  </a:cubicBezTo>
                  <a:close/>
                  <a:moveTo>
                    <a:pt x="144" y="12"/>
                  </a:moveTo>
                  <a:cubicBezTo>
                    <a:pt x="71" y="12"/>
                    <a:pt x="12" y="71"/>
                    <a:pt x="12" y="144"/>
                  </a:cubicBezTo>
                  <a:cubicBezTo>
                    <a:pt x="12" y="217"/>
                    <a:pt x="71" y="276"/>
                    <a:pt x="144" y="276"/>
                  </a:cubicBezTo>
                  <a:cubicBezTo>
                    <a:pt x="216" y="276"/>
                    <a:pt x="276" y="217"/>
                    <a:pt x="276" y="144"/>
                  </a:cubicBezTo>
                  <a:cubicBezTo>
                    <a:pt x="276" y="71"/>
                    <a:pt x="216" y="12"/>
                    <a:pt x="1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139" name="Freeform 76">
              <a:extLst>
                <a:ext uri="{FF2B5EF4-FFF2-40B4-BE49-F238E27FC236}">
                  <a16:creationId xmlns:a16="http://schemas.microsoft.com/office/drawing/2014/main" id="{63EFC721-7FCC-47F2-B588-2B0105A9C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" y="1859"/>
              <a:ext cx="296" cy="40"/>
            </a:xfrm>
            <a:custGeom>
              <a:avLst/>
              <a:gdLst>
                <a:gd name="T0" fmla="*/ 196 w 200"/>
                <a:gd name="T1" fmla="*/ 27 h 27"/>
                <a:gd name="T2" fmla="*/ 100 w 200"/>
                <a:gd name="T3" fmla="*/ 12 h 27"/>
                <a:gd name="T4" fmla="*/ 3 w 200"/>
                <a:gd name="T5" fmla="*/ 27 h 27"/>
                <a:gd name="T6" fmla="*/ 0 w 200"/>
                <a:gd name="T7" fmla="*/ 15 h 27"/>
                <a:gd name="T8" fmla="*/ 100 w 200"/>
                <a:gd name="T9" fmla="*/ 0 h 27"/>
                <a:gd name="T10" fmla="*/ 200 w 200"/>
                <a:gd name="T11" fmla="*/ 15 h 27"/>
                <a:gd name="T12" fmla="*/ 196 w 200"/>
                <a:gd name="T1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27">
                  <a:moveTo>
                    <a:pt x="196" y="27"/>
                  </a:moveTo>
                  <a:cubicBezTo>
                    <a:pt x="165" y="17"/>
                    <a:pt x="132" y="12"/>
                    <a:pt x="100" y="12"/>
                  </a:cubicBezTo>
                  <a:cubicBezTo>
                    <a:pt x="67" y="12"/>
                    <a:pt x="34" y="17"/>
                    <a:pt x="3" y="2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2" y="5"/>
                    <a:pt x="66" y="0"/>
                    <a:pt x="100" y="0"/>
                  </a:cubicBezTo>
                  <a:cubicBezTo>
                    <a:pt x="134" y="0"/>
                    <a:pt x="167" y="5"/>
                    <a:pt x="200" y="15"/>
                  </a:cubicBezTo>
                  <a:lnTo>
                    <a:pt x="19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140" name="Freeform 77">
              <a:extLst>
                <a:ext uri="{FF2B5EF4-FFF2-40B4-BE49-F238E27FC236}">
                  <a16:creationId xmlns:a16="http://schemas.microsoft.com/office/drawing/2014/main" id="{C3F97CF5-D8A3-406B-9886-DB65D2E97F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" y="1770"/>
              <a:ext cx="320" cy="320"/>
            </a:xfrm>
            <a:custGeom>
              <a:avLst/>
              <a:gdLst>
                <a:gd name="T0" fmla="*/ 108 w 216"/>
                <a:gd name="T1" fmla="*/ 216 h 216"/>
                <a:gd name="T2" fmla="*/ 0 w 216"/>
                <a:gd name="T3" fmla="*/ 108 h 216"/>
                <a:gd name="T4" fmla="*/ 108 w 216"/>
                <a:gd name="T5" fmla="*/ 0 h 216"/>
                <a:gd name="T6" fmla="*/ 216 w 216"/>
                <a:gd name="T7" fmla="*/ 108 h 216"/>
                <a:gd name="T8" fmla="*/ 108 w 216"/>
                <a:gd name="T9" fmla="*/ 216 h 216"/>
                <a:gd name="T10" fmla="*/ 108 w 216"/>
                <a:gd name="T11" fmla="*/ 12 h 216"/>
                <a:gd name="T12" fmla="*/ 12 w 216"/>
                <a:gd name="T13" fmla="*/ 108 h 216"/>
                <a:gd name="T14" fmla="*/ 108 w 216"/>
                <a:gd name="T15" fmla="*/ 204 h 216"/>
                <a:gd name="T16" fmla="*/ 204 w 216"/>
                <a:gd name="T17" fmla="*/ 108 h 216"/>
                <a:gd name="T18" fmla="*/ 108 w 216"/>
                <a:gd name="T19" fmla="*/ 12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" h="216">
                  <a:moveTo>
                    <a:pt x="108" y="216"/>
                  </a:moveTo>
                  <a:cubicBezTo>
                    <a:pt x="48" y="216"/>
                    <a:pt x="0" y="168"/>
                    <a:pt x="0" y="108"/>
                  </a:cubicBezTo>
                  <a:cubicBezTo>
                    <a:pt x="0" y="49"/>
                    <a:pt x="48" y="0"/>
                    <a:pt x="108" y="0"/>
                  </a:cubicBezTo>
                  <a:cubicBezTo>
                    <a:pt x="167" y="0"/>
                    <a:pt x="216" y="49"/>
                    <a:pt x="216" y="108"/>
                  </a:cubicBezTo>
                  <a:cubicBezTo>
                    <a:pt x="216" y="168"/>
                    <a:pt x="167" y="216"/>
                    <a:pt x="108" y="216"/>
                  </a:cubicBezTo>
                  <a:close/>
                  <a:moveTo>
                    <a:pt x="108" y="12"/>
                  </a:moveTo>
                  <a:cubicBezTo>
                    <a:pt x="55" y="12"/>
                    <a:pt x="12" y="55"/>
                    <a:pt x="12" y="108"/>
                  </a:cubicBezTo>
                  <a:cubicBezTo>
                    <a:pt x="12" y="161"/>
                    <a:pt x="55" y="204"/>
                    <a:pt x="108" y="204"/>
                  </a:cubicBezTo>
                  <a:cubicBezTo>
                    <a:pt x="161" y="204"/>
                    <a:pt x="204" y="161"/>
                    <a:pt x="204" y="108"/>
                  </a:cubicBezTo>
                  <a:cubicBezTo>
                    <a:pt x="204" y="55"/>
                    <a:pt x="161" y="12"/>
                    <a:pt x="10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141" name="Freeform 78">
              <a:extLst>
                <a:ext uri="{FF2B5EF4-FFF2-40B4-BE49-F238E27FC236}">
                  <a16:creationId xmlns:a16="http://schemas.microsoft.com/office/drawing/2014/main" id="{FEFBDAFD-8A37-44EF-AEE7-E1AF780D76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" y="1894"/>
              <a:ext cx="71" cy="72"/>
            </a:xfrm>
            <a:custGeom>
              <a:avLst/>
              <a:gdLst>
                <a:gd name="T0" fmla="*/ 24 w 48"/>
                <a:gd name="T1" fmla="*/ 48 h 48"/>
                <a:gd name="T2" fmla="*/ 0 w 48"/>
                <a:gd name="T3" fmla="*/ 24 h 48"/>
                <a:gd name="T4" fmla="*/ 24 w 48"/>
                <a:gd name="T5" fmla="*/ 0 h 48"/>
                <a:gd name="T6" fmla="*/ 48 w 48"/>
                <a:gd name="T7" fmla="*/ 24 h 48"/>
                <a:gd name="T8" fmla="*/ 24 w 48"/>
                <a:gd name="T9" fmla="*/ 48 h 48"/>
                <a:gd name="T10" fmla="*/ 24 w 48"/>
                <a:gd name="T11" fmla="*/ 12 h 48"/>
                <a:gd name="T12" fmla="*/ 12 w 48"/>
                <a:gd name="T13" fmla="*/ 24 h 48"/>
                <a:gd name="T14" fmla="*/ 24 w 48"/>
                <a:gd name="T15" fmla="*/ 36 h 48"/>
                <a:gd name="T16" fmla="*/ 36 w 48"/>
                <a:gd name="T17" fmla="*/ 24 h 48"/>
                <a:gd name="T18" fmla="*/ 24 w 48"/>
                <a:gd name="T19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10" y="48"/>
                    <a:pt x="0" y="37"/>
                    <a:pt x="0" y="24"/>
                  </a:cubicBezTo>
                  <a:cubicBezTo>
                    <a:pt x="0" y="11"/>
                    <a:pt x="10" y="0"/>
                    <a:pt x="24" y="0"/>
                  </a:cubicBezTo>
                  <a:cubicBezTo>
                    <a:pt x="37" y="0"/>
                    <a:pt x="48" y="11"/>
                    <a:pt x="48" y="24"/>
                  </a:cubicBezTo>
                  <a:cubicBezTo>
                    <a:pt x="48" y="37"/>
                    <a:pt x="37" y="48"/>
                    <a:pt x="24" y="48"/>
                  </a:cubicBezTo>
                  <a:close/>
                  <a:moveTo>
                    <a:pt x="24" y="12"/>
                  </a:moveTo>
                  <a:cubicBezTo>
                    <a:pt x="17" y="12"/>
                    <a:pt x="12" y="18"/>
                    <a:pt x="12" y="24"/>
                  </a:cubicBezTo>
                  <a:cubicBezTo>
                    <a:pt x="12" y="31"/>
                    <a:pt x="17" y="36"/>
                    <a:pt x="24" y="36"/>
                  </a:cubicBezTo>
                  <a:cubicBezTo>
                    <a:pt x="30" y="36"/>
                    <a:pt x="36" y="31"/>
                    <a:pt x="36" y="24"/>
                  </a:cubicBezTo>
                  <a:cubicBezTo>
                    <a:pt x="36" y="18"/>
                    <a:pt x="30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142" name="Freeform 79">
              <a:extLst>
                <a:ext uri="{FF2B5EF4-FFF2-40B4-BE49-F238E27FC236}">
                  <a16:creationId xmlns:a16="http://schemas.microsoft.com/office/drawing/2014/main" id="{470B6E42-1A19-4B16-89BF-E3D05BA44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" y="1930"/>
              <a:ext cx="133" cy="151"/>
            </a:xfrm>
            <a:custGeom>
              <a:avLst/>
              <a:gdLst>
                <a:gd name="T0" fmla="*/ 88 w 90"/>
                <a:gd name="T1" fmla="*/ 102 h 102"/>
                <a:gd name="T2" fmla="*/ 76 w 90"/>
                <a:gd name="T3" fmla="*/ 99 h 102"/>
                <a:gd name="T4" fmla="*/ 78 w 90"/>
                <a:gd name="T5" fmla="*/ 84 h 102"/>
                <a:gd name="T6" fmla="*/ 6 w 90"/>
                <a:gd name="T7" fmla="*/ 12 h 102"/>
                <a:gd name="T8" fmla="*/ 0 w 90"/>
                <a:gd name="T9" fmla="*/ 12 h 102"/>
                <a:gd name="T10" fmla="*/ 0 w 90"/>
                <a:gd name="T11" fmla="*/ 0 h 102"/>
                <a:gd name="T12" fmla="*/ 6 w 90"/>
                <a:gd name="T13" fmla="*/ 0 h 102"/>
                <a:gd name="T14" fmla="*/ 90 w 90"/>
                <a:gd name="T15" fmla="*/ 84 h 102"/>
                <a:gd name="T16" fmla="*/ 88 w 90"/>
                <a:gd name="T1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102">
                  <a:moveTo>
                    <a:pt x="88" y="102"/>
                  </a:moveTo>
                  <a:cubicBezTo>
                    <a:pt x="76" y="99"/>
                    <a:pt x="76" y="99"/>
                    <a:pt x="76" y="99"/>
                  </a:cubicBezTo>
                  <a:cubicBezTo>
                    <a:pt x="77" y="94"/>
                    <a:pt x="78" y="89"/>
                    <a:pt x="78" y="84"/>
                  </a:cubicBezTo>
                  <a:cubicBezTo>
                    <a:pt x="78" y="45"/>
                    <a:pt x="45" y="12"/>
                    <a:pt x="6" y="12"/>
                  </a:cubicBezTo>
                  <a:cubicBezTo>
                    <a:pt x="4" y="12"/>
                    <a:pt x="2" y="12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ubicBezTo>
                    <a:pt x="52" y="0"/>
                    <a:pt x="90" y="38"/>
                    <a:pt x="90" y="84"/>
                  </a:cubicBezTo>
                  <a:cubicBezTo>
                    <a:pt x="90" y="90"/>
                    <a:pt x="89" y="96"/>
                    <a:pt x="88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143" name="Freeform 80">
              <a:extLst>
                <a:ext uri="{FF2B5EF4-FFF2-40B4-BE49-F238E27FC236}">
                  <a16:creationId xmlns:a16="http://schemas.microsoft.com/office/drawing/2014/main" id="{C319D330-4BFF-402A-AEDE-A93268128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" y="1930"/>
              <a:ext cx="133" cy="151"/>
            </a:xfrm>
            <a:custGeom>
              <a:avLst/>
              <a:gdLst>
                <a:gd name="T0" fmla="*/ 1 w 90"/>
                <a:gd name="T1" fmla="*/ 102 h 102"/>
                <a:gd name="T2" fmla="*/ 0 w 90"/>
                <a:gd name="T3" fmla="*/ 84 h 102"/>
                <a:gd name="T4" fmla="*/ 84 w 90"/>
                <a:gd name="T5" fmla="*/ 0 h 102"/>
                <a:gd name="T6" fmla="*/ 88 w 90"/>
                <a:gd name="T7" fmla="*/ 1 h 102"/>
                <a:gd name="T8" fmla="*/ 90 w 90"/>
                <a:gd name="T9" fmla="*/ 1 h 102"/>
                <a:gd name="T10" fmla="*/ 89 w 90"/>
                <a:gd name="T11" fmla="*/ 13 h 102"/>
                <a:gd name="T12" fmla="*/ 87 w 90"/>
                <a:gd name="T13" fmla="*/ 12 h 102"/>
                <a:gd name="T14" fmla="*/ 84 w 90"/>
                <a:gd name="T15" fmla="*/ 12 h 102"/>
                <a:gd name="T16" fmla="*/ 12 w 90"/>
                <a:gd name="T17" fmla="*/ 84 h 102"/>
                <a:gd name="T18" fmla="*/ 13 w 90"/>
                <a:gd name="T19" fmla="*/ 99 h 102"/>
                <a:gd name="T20" fmla="*/ 1 w 90"/>
                <a:gd name="T21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102">
                  <a:moveTo>
                    <a:pt x="1" y="102"/>
                  </a:moveTo>
                  <a:cubicBezTo>
                    <a:pt x="0" y="96"/>
                    <a:pt x="0" y="91"/>
                    <a:pt x="0" y="84"/>
                  </a:cubicBezTo>
                  <a:cubicBezTo>
                    <a:pt x="0" y="38"/>
                    <a:pt x="37" y="0"/>
                    <a:pt x="84" y="0"/>
                  </a:cubicBezTo>
                  <a:cubicBezTo>
                    <a:pt x="85" y="0"/>
                    <a:pt x="87" y="0"/>
                    <a:pt x="88" y="1"/>
                  </a:cubicBezTo>
                  <a:cubicBezTo>
                    <a:pt x="89" y="1"/>
                    <a:pt x="89" y="1"/>
                    <a:pt x="90" y="1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3"/>
                    <a:pt x="87" y="13"/>
                    <a:pt x="87" y="12"/>
                  </a:cubicBezTo>
                  <a:cubicBezTo>
                    <a:pt x="86" y="12"/>
                    <a:pt x="85" y="12"/>
                    <a:pt x="84" y="12"/>
                  </a:cubicBezTo>
                  <a:cubicBezTo>
                    <a:pt x="44" y="12"/>
                    <a:pt x="12" y="45"/>
                    <a:pt x="12" y="84"/>
                  </a:cubicBezTo>
                  <a:cubicBezTo>
                    <a:pt x="12" y="90"/>
                    <a:pt x="12" y="94"/>
                    <a:pt x="13" y="99"/>
                  </a:cubicBezTo>
                  <a:lnTo>
                    <a:pt x="1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</p:grpSp>
      <p:grpSp>
        <p:nvGrpSpPr>
          <p:cNvPr id="144" name="Group 83">
            <a:extLst>
              <a:ext uri="{FF2B5EF4-FFF2-40B4-BE49-F238E27FC236}">
                <a16:creationId xmlns:a16="http://schemas.microsoft.com/office/drawing/2014/main" id="{FB4B6919-2D73-4C3C-B059-5C7E7BB96EC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92380" y="3041504"/>
            <a:ext cx="465291" cy="454716"/>
            <a:chOff x="2584" y="1926"/>
            <a:chExt cx="440" cy="430"/>
          </a:xfrm>
          <a:solidFill>
            <a:srgbClr val="17014F"/>
          </a:solidFill>
        </p:grpSpPr>
        <p:sp>
          <p:nvSpPr>
            <p:cNvPr id="145" name="Freeform 84">
              <a:extLst>
                <a:ext uri="{FF2B5EF4-FFF2-40B4-BE49-F238E27FC236}">
                  <a16:creationId xmlns:a16="http://schemas.microsoft.com/office/drawing/2014/main" id="{C41233C5-3915-4D99-A426-263475D953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9" y="2033"/>
              <a:ext cx="165" cy="162"/>
            </a:xfrm>
            <a:custGeom>
              <a:avLst/>
              <a:gdLst>
                <a:gd name="T0" fmla="*/ 54 w 108"/>
                <a:gd name="T1" fmla="*/ 108 h 108"/>
                <a:gd name="T2" fmla="*/ 0 w 108"/>
                <a:gd name="T3" fmla="*/ 54 h 108"/>
                <a:gd name="T4" fmla="*/ 54 w 108"/>
                <a:gd name="T5" fmla="*/ 0 h 108"/>
                <a:gd name="T6" fmla="*/ 108 w 108"/>
                <a:gd name="T7" fmla="*/ 54 h 108"/>
                <a:gd name="T8" fmla="*/ 54 w 108"/>
                <a:gd name="T9" fmla="*/ 108 h 108"/>
                <a:gd name="T10" fmla="*/ 54 w 108"/>
                <a:gd name="T11" fmla="*/ 12 h 108"/>
                <a:gd name="T12" fmla="*/ 12 w 108"/>
                <a:gd name="T13" fmla="*/ 54 h 108"/>
                <a:gd name="T14" fmla="*/ 54 w 108"/>
                <a:gd name="T15" fmla="*/ 96 h 108"/>
                <a:gd name="T16" fmla="*/ 96 w 108"/>
                <a:gd name="T17" fmla="*/ 54 h 108"/>
                <a:gd name="T18" fmla="*/ 54 w 108"/>
                <a:gd name="T19" fmla="*/ 1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8">
                  <a:moveTo>
                    <a:pt x="54" y="108"/>
                  </a:moveTo>
                  <a:cubicBezTo>
                    <a:pt x="24" y="108"/>
                    <a:pt x="0" y="84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84" y="0"/>
                    <a:pt x="108" y="24"/>
                    <a:pt x="108" y="54"/>
                  </a:cubicBezTo>
                  <a:cubicBezTo>
                    <a:pt x="108" y="84"/>
                    <a:pt x="84" y="108"/>
                    <a:pt x="54" y="108"/>
                  </a:cubicBezTo>
                  <a:close/>
                  <a:moveTo>
                    <a:pt x="54" y="12"/>
                  </a:moveTo>
                  <a:cubicBezTo>
                    <a:pt x="31" y="12"/>
                    <a:pt x="12" y="31"/>
                    <a:pt x="12" y="54"/>
                  </a:cubicBezTo>
                  <a:cubicBezTo>
                    <a:pt x="12" y="77"/>
                    <a:pt x="31" y="96"/>
                    <a:pt x="54" y="96"/>
                  </a:cubicBezTo>
                  <a:cubicBezTo>
                    <a:pt x="77" y="96"/>
                    <a:pt x="96" y="77"/>
                    <a:pt x="96" y="54"/>
                  </a:cubicBezTo>
                  <a:cubicBezTo>
                    <a:pt x="96" y="31"/>
                    <a:pt x="77" y="12"/>
                    <a:pt x="5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6" name="Freeform 85">
              <a:extLst>
                <a:ext uri="{FF2B5EF4-FFF2-40B4-BE49-F238E27FC236}">
                  <a16:creationId xmlns:a16="http://schemas.microsoft.com/office/drawing/2014/main" id="{F96C06D0-947F-44D5-81AB-0FAA8913F5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4" y="1989"/>
              <a:ext cx="73" cy="71"/>
            </a:xfrm>
            <a:custGeom>
              <a:avLst/>
              <a:gdLst>
                <a:gd name="T0" fmla="*/ 24 w 48"/>
                <a:gd name="T1" fmla="*/ 48 h 48"/>
                <a:gd name="T2" fmla="*/ 0 w 48"/>
                <a:gd name="T3" fmla="*/ 24 h 48"/>
                <a:gd name="T4" fmla="*/ 24 w 48"/>
                <a:gd name="T5" fmla="*/ 0 h 48"/>
                <a:gd name="T6" fmla="*/ 48 w 48"/>
                <a:gd name="T7" fmla="*/ 24 h 48"/>
                <a:gd name="T8" fmla="*/ 24 w 48"/>
                <a:gd name="T9" fmla="*/ 48 h 48"/>
                <a:gd name="T10" fmla="*/ 24 w 48"/>
                <a:gd name="T11" fmla="*/ 12 h 48"/>
                <a:gd name="T12" fmla="*/ 12 w 48"/>
                <a:gd name="T13" fmla="*/ 24 h 48"/>
                <a:gd name="T14" fmla="*/ 24 w 48"/>
                <a:gd name="T15" fmla="*/ 36 h 48"/>
                <a:gd name="T16" fmla="*/ 36 w 48"/>
                <a:gd name="T17" fmla="*/ 24 h 48"/>
                <a:gd name="T18" fmla="*/ 24 w 48"/>
                <a:gd name="T19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7" y="0"/>
                    <a:pt x="48" y="11"/>
                    <a:pt x="48" y="24"/>
                  </a:cubicBezTo>
                  <a:cubicBezTo>
                    <a:pt x="48" y="37"/>
                    <a:pt x="37" y="48"/>
                    <a:pt x="24" y="48"/>
                  </a:cubicBezTo>
                  <a:close/>
                  <a:moveTo>
                    <a:pt x="24" y="12"/>
                  </a:moveTo>
                  <a:cubicBezTo>
                    <a:pt x="17" y="12"/>
                    <a:pt x="12" y="18"/>
                    <a:pt x="12" y="24"/>
                  </a:cubicBezTo>
                  <a:cubicBezTo>
                    <a:pt x="12" y="31"/>
                    <a:pt x="17" y="36"/>
                    <a:pt x="24" y="36"/>
                  </a:cubicBezTo>
                  <a:cubicBezTo>
                    <a:pt x="31" y="36"/>
                    <a:pt x="36" y="31"/>
                    <a:pt x="36" y="24"/>
                  </a:cubicBezTo>
                  <a:cubicBezTo>
                    <a:pt x="36" y="18"/>
                    <a:pt x="31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7" name="Freeform 86">
              <a:extLst>
                <a:ext uri="{FF2B5EF4-FFF2-40B4-BE49-F238E27FC236}">
                  <a16:creationId xmlns:a16="http://schemas.microsoft.com/office/drawing/2014/main" id="{EC69AD3F-7112-4050-B53A-E129CDA2AB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1" y="1926"/>
              <a:ext cx="73" cy="72"/>
            </a:xfrm>
            <a:custGeom>
              <a:avLst/>
              <a:gdLst>
                <a:gd name="T0" fmla="*/ 24 w 48"/>
                <a:gd name="T1" fmla="*/ 48 h 48"/>
                <a:gd name="T2" fmla="*/ 0 w 48"/>
                <a:gd name="T3" fmla="*/ 24 h 48"/>
                <a:gd name="T4" fmla="*/ 24 w 48"/>
                <a:gd name="T5" fmla="*/ 0 h 48"/>
                <a:gd name="T6" fmla="*/ 48 w 48"/>
                <a:gd name="T7" fmla="*/ 24 h 48"/>
                <a:gd name="T8" fmla="*/ 24 w 48"/>
                <a:gd name="T9" fmla="*/ 48 h 48"/>
                <a:gd name="T10" fmla="*/ 24 w 48"/>
                <a:gd name="T11" fmla="*/ 12 h 48"/>
                <a:gd name="T12" fmla="*/ 12 w 48"/>
                <a:gd name="T13" fmla="*/ 24 h 48"/>
                <a:gd name="T14" fmla="*/ 24 w 48"/>
                <a:gd name="T15" fmla="*/ 36 h 48"/>
                <a:gd name="T16" fmla="*/ 36 w 48"/>
                <a:gd name="T17" fmla="*/ 24 h 48"/>
                <a:gd name="T18" fmla="*/ 24 w 48"/>
                <a:gd name="T19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7" y="0"/>
                    <a:pt x="48" y="11"/>
                    <a:pt x="48" y="24"/>
                  </a:cubicBezTo>
                  <a:cubicBezTo>
                    <a:pt x="48" y="37"/>
                    <a:pt x="37" y="48"/>
                    <a:pt x="24" y="48"/>
                  </a:cubicBezTo>
                  <a:close/>
                  <a:moveTo>
                    <a:pt x="24" y="12"/>
                  </a:moveTo>
                  <a:cubicBezTo>
                    <a:pt x="17" y="12"/>
                    <a:pt x="12" y="18"/>
                    <a:pt x="12" y="24"/>
                  </a:cubicBezTo>
                  <a:cubicBezTo>
                    <a:pt x="12" y="31"/>
                    <a:pt x="17" y="36"/>
                    <a:pt x="24" y="36"/>
                  </a:cubicBezTo>
                  <a:cubicBezTo>
                    <a:pt x="31" y="36"/>
                    <a:pt x="36" y="31"/>
                    <a:pt x="36" y="24"/>
                  </a:cubicBezTo>
                  <a:cubicBezTo>
                    <a:pt x="36" y="18"/>
                    <a:pt x="31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8" name="Freeform 87">
              <a:extLst>
                <a:ext uri="{FF2B5EF4-FFF2-40B4-BE49-F238E27FC236}">
                  <a16:creationId xmlns:a16="http://schemas.microsoft.com/office/drawing/2014/main" id="{0A62477D-290A-4057-9AEA-2FD005EA26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4" y="2284"/>
              <a:ext cx="73" cy="72"/>
            </a:xfrm>
            <a:custGeom>
              <a:avLst/>
              <a:gdLst>
                <a:gd name="T0" fmla="*/ 24 w 48"/>
                <a:gd name="T1" fmla="*/ 48 h 48"/>
                <a:gd name="T2" fmla="*/ 0 w 48"/>
                <a:gd name="T3" fmla="*/ 24 h 48"/>
                <a:gd name="T4" fmla="*/ 24 w 48"/>
                <a:gd name="T5" fmla="*/ 0 h 48"/>
                <a:gd name="T6" fmla="*/ 48 w 48"/>
                <a:gd name="T7" fmla="*/ 24 h 48"/>
                <a:gd name="T8" fmla="*/ 24 w 48"/>
                <a:gd name="T9" fmla="*/ 48 h 48"/>
                <a:gd name="T10" fmla="*/ 24 w 48"/>
                <a:gd name="T11" fmla="*/ 12 h 48"/>
                <a:gd name="T12" fmla="*/ 12 w 48"/>
                <a:gd name="T13" fmla="*/ 24 h 48"/>
                <a:gd name="T14" fmla="*/ 24 w 48"/>
                <a:gd name="T15" fmla="*/ 36 h 48"/>
                <a:gd name="T16" fmla="*/ 36 w 48"/>
                <a:gd name="T17" fmla="*/ 24 h 48"/>
                <a:gd name="T18" fmla="*/ 24 w 48"/>
                <a:gd name="T19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7" y="0"/>
                    <a:pt x="48" y="11"/>
                    <a:pt x="48" y="24"/>
                  </a:cubicBezTo>
                  <a:cubicBezTo>
                    <a:pt x="48" y="37"/>
                    <a:pt x="37" y="48"/>
                    <a:pt x="24" y="48"/>
                  </a:cubicBezTo>
                  <a:close/>
                  <a:moveTo>
                    <a:pt x="24" y="12"/>
                  </a:moveTo>
                  <a:cubicBezTo>
                    <a:pt x="17" y="12"/>
                    <a:pt x="12" y="18"/>
                    <a:pt x="12" y="24"/>
                  </a:cubicBezTo>
                  <a:cubicBezTo>
                    <a:pt x="12" y="31"/>
                    <a:pt x="17" y="36"/>
                    <a:pt x="24" y="36"/>
                  </a:cubicBezTo>
                  <a:cubicBezTo>
                    <a:pt x="31" y="36"/>
                    <a:pt x="36" y="31"/>
                    <a:pt x="36" y="24"/>
                  </a:cubicBezTo>
                  <a:cubicBezTo>
                    <a:pt x="36" y="18"/>
                    <a:pt x="31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9" name="Freeform 88">
              <a:extLst>
                <a:ext uri="{FF2B5EF4-FFF2-40B4-BE49-F238E27FC236}">
                  <a16:creationId xmlns:a16="http://schemas.microsoft.com/office/drawing/2014/main" id="{73C5274D-C46F-4B9C-8138-D9AB7EE299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5" y="2284"/>
              <a:ext cx="73" cy="72"/>
            </a:xfrm>
            <a:custGeom>
              <a:avLst/>
              <a:gdLst>
                <a:gd name="T0" fmla="*/ 24 w 48"/>
                <a:gd name="T1" fmla="*/ 48 h 48"/>
                <a:gd name="T2" fmla="*/ 0 w 48"/>
                <a:gd name="T3" fmla="*/ 24 h 48"/>
                <a:gd name="T4" fmla="*/ 24 w 48"/>
                <a:gd name="T5" fmla="*/ 0 h 48"/>
                <a:gd name="T6" fmla="*/ 48 w 48"/>
                <a:gd name="T7" fmla="*/ 24 h 48"/>
                <a:gd name="T8" fmla="*/ 24 w 48"/>
                <a:gd name="T9" fmla="*/ 48 h 48"/>
                <a:gd name="T10" fmla="*/ 24 w 48"/>
                <a:gd name="T11" fmla="*/ 12 h 48"/>
                <a:gd name="T12" fmla="*/ 12 w 48"/>
                <a:gd name="T13" fmla="*/ 24 h 48"/>
                <a:gd name="T14" fmla="*/ 24 w 48"/>
                <a:gd name="T15" fmla="*/ 36 h 48"/>
                <a:gd name="T16" fmla="*/ 36 w 48"/>
                <a:gd name="T17" fmla="*/ 24 h 48"/>
                <a:gd name="T18" fmla="*/ 24 w 48"/>
                <a:gd name="T19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7" y="0"/>
                    <a:pt x="48" y="11"/>
                    <a:pt x="48" y="24"/>
                  </a:cubicBezTo>
                  <a:cubicBezTo>
                    <a:pt x="48" y="37"/>
                    <a:pt x="37" y="48"/>
                    <a:pt x="24" y="48"/>
                  </a:cubicBezTo>
                  <a:close/>
                  <a:moveTo>
                    <a:pt x="24" y="12"/>
                  </a:moveTo>
                  <a:cubicBezTo>
                    <a:pt x="17" y="12"/>
                    <a:pt x="12" y="18"/>
                    <a:pt x="12" y="24"/>
                  </a:cubicBezTo>
                  <a:cubicBezTo>
                    <a:pt x="12" y="31"/>
                    <a:pt x="17" y="36"/>
                    <a:pt x="24" y="36"/>
                  </a:cubicBezTo>
                  <a:cubicBezTo>
                    <a:pt x="31" y="36"/>
                    <a:pt x="36" y="31"/>
                    <a:pt x="36" y="24"/>
                  </a:cubicBezTo>
                  <a:cubicBezTo>
                    <a:pt x="36" y="18"/>
                    <a:pt x="31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0" name="Freeform 89">
              <a:extLst>
                <a:ext uri="{FF2B5EF4-FFF2-40B4-BE49-F238E27FC236}">
                  <a16:creationId xmlns:a16="http://schemas.microsoft.com/office/drawing/2014/main" id="{B69ED4F5-25F2-4899-AE2E-DC7F0FBF6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4" y="2159"/>
              <a:ext cx="152" cy="149"/>
            </a:xfrm>
            <a:custGeom>
              <a:avLst/>
              <a:gdLst>
                <a:gd name="T0" fmla="*/ 12 w 152"/>
                <a:gd name="T1" fmla="*/ 149 h 149"/>
                <a:gd name="T2" fmla="*/ 0 w 152"/>
                <a:gd name="T3" fmla="*/ 136 h 149"/>
                <a:gd name="T4" fmla="*/ 139 w 152"/>
                <a:gd name="T5" fmla="*/ 0 h 149"/>
                <a:gd name="T6" fmla="*/ 152 w 152"/>
                <a:gd name="T7" fmla="*/ 13 h 149"/>
                <a:gd name="T8" fmla="*/ 12 w 152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9">
                  <a:moveTo>
                    <a:pt x="12" y="149"/>
                  </a:moveTo>
                  <a:lnTo>
                    <a:pt x="0" y="136"/>
                  </a:lnTo>
                  <a:lnTo>
                    <a:pt x="139" y="0"/>
                  </a:lnTo>
                  <a:lnTo>
                    <a:pt x="152" y="13"/>
                  </a:lnTo>
                  <a:lnTo>
                    <a:pt x="12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1" name="Freeform 90">
              <a:extLst>
                <a:ext uri="{FF2B5EF4-FFF2-40B4-BE49-F238E27FC236}">
                  <a16:creationId xmlns:a16="http://schemas.microsoft.com/office/drawing/2014/main" id="{757BA9C6-FFD2-49C2-8E0C-927053074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" y="1975"/>
              <a:ext cx="98" cy="96"/>
            </a:xfrm>
            <a:custGeom>
              <a:avLst/>
              <a:gdLst>
                <a:gd name="T0" fmla="*/ 13 w 98"/>
                <a:gd name="T1" fmla="*/ 96 h 96"/>
                <a:gd name="T2" fmla="*/ 0 w 98"/>
                <a:gd name="T3" fmla="*/ 82 h 96"/>
                <a:gd name="T4" fmla="*/ 84 w 98"/>
                <a:gd name="T5" fmla="*/ 0 h 96"/>
                <a:gd name="T6" fmla="*/ 98 w 98"/>
                <a:gd name="T7" fmla="*/ 12 h 96"/>
                <a:gd name="T8" fmla="*/ 13 w 98"/>
                <a:gd name="T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96">
                  <a:moveTo>
                    <a:pt x="13" y="96"/>
                  </a:moveTo>
                  <a:lnTo>
                    <a:pt x="0" y="82"/>
                  </a:lnTo>
                  <a:lnTo>
                    <a:pt x="84" y="0"/>
                  </a:lnTo>
                  <a:lnTo>
                    <a:pt x="98" y="12"/>
                  </a:lnTo>
                  <a:lnTo>
                    <a:pt x="13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2" name="Freeform 91">
              <a:extLst>
                <a:ext uri="{FF2B5EF4-FFF2-40B4-BE49-F238E27FC236}">
                  <a16:creationId xmlns:a16="http://schemas.microsoft.com/office/drawing/2014/main" id="{85184794-375A-4A51-B32B-ABB1ADF5F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2029"/>
              <a:ext cx="125" cy="66"/>
            </a:xfrm>
            <a:custGeom>
              <a:avLst/>
              <a:gdLst>
                <a:gd name="T0" fmla="*/ 119 w 125"/>
                <a:gd name="T1" fmla="*/ 66 h 66"/>
                <a:gd name="T2" fmla="*/ 0 w 125"/>
                <a:gd name="T3" fmla="*/ 16 h 66"/>
                <a:gd name="T4" fmla="*/ 7 w 125"/>
                <a:gd name="T5" fmla="*/ 0 h 66"/>
                <a:gd name="T6" fmla="*/ 125 w 125"/>
                <a:gd name="T7" fmla="*/ 49 h 66"/>
                <a:gd name="T8" fmla="*/ 119 w 125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66">
                  <a:moveTo>
                    <a:pt x="119" y="66"/>
                  </a:moveTo>
                  <a:lnTo>
                    <a:pt x="0" y="16"/>
                  </a:lnTo>
                  <a:lnTo>
                    <a:pt x="7" y="0"/>
                  </a:lnTo>
                  <a:lnTo>
                    <a:pt x="125" y="49"/>
                  </a:lnTo>
                  <a:lnTo>
                    <a:pt x="119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3" name="Freeform 92">
              <a:extLst>
                <a:ext uri="{FF2B5EF4-FFF2-40B4-BE49-F238E27FC236}">
                  <a16:creationId xmlns:a16="http://schemas.microsoft.com/office/drawing/2014/main" id="{899F7093-F93B-42CF-9964-0FD3A3475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" y="2142"/>
              <a:ext cx="74" cy="44"/>
            </a:xfrm>
            <a:custGeom>
              <a:avLst/>
              <a:gdLst>
                <a:gd name="T0" fmla="*/ 66 w 74"/>
                <a:gd name="T1" fmla="*/ 44 h 44"/>
                <a:gd name="T2" fmla="*/ 0 w 74"/>
                <a:gd name="T3" fmla="*/ 17 h 44"/>
                <a:gd name="T4" fmla="*/ 8 w 74"/>
                <a:gd name="T5" fmla="*/ 0 h 44"/>
                <a:gd name="T6" fmla="*/ 74 w 74"/>
                <a:gd name="T7" fmla="*/ 27 h 44"/>
                <a:gd name="T8" fmla="*/ 66 w 74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44">
                  <a:moveTo>
                    <a:pt x="66" y="44"/>
                  </a:moveTo>
                  <a:lnTo>
                    <a:pt x="0" y="17"/>
                  </a:lnTo>
                  <a:lnTo>
                    <a:pt x="8" y="0"/>
                  </a:lnTo>
                  <a:lnTo>
                    <a:pt x="74" y="27"/>
                  </a:lnTo>
                  <a:lnTo>
                    <a:pt x="66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4" name="Rectangle 93">
              <a:extLst>
                <a:ext uri="{FF2B5EF4-FFF2-40B4-BE49-F238E27FC236}">
                  <a16:creationId xmlns:a16="http://schemas.microsoft.com/office/drawing/2014/main" id="{3F830621-789F-46FA-8257-B0A79F78E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2" y="2186"/>
              <a:ext cx="19" cy="1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5" name="Freeform 94">
              <a:extLst>
                <a:ext uri="{FF2B5EF4-FFF2-40B4-BE49-F238E27FC236}">
                  <a16:creationId xmlns:a16="http://schemas.microsoft.com/office/drawing/2014/main" id="{C99CBEB0-2558-4516-B939-0420D59820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1" y="2150"/>
              <a:ext cx="73" cy="72"/>
            </a:xfrm>
            <a:custGeom>
              <a:avLst/>
              <a:gdLst>
                <a:gd name="T0" fmla="*/ 24 w 48"/>
                <a:gd name="T1" fmla="*/ 48 h 48"/>
                <a:gd name="T2" fmla="*/ 0 w 48"/>
                <a:gd name="T3" fmla="*/ 24 h 48"/>
                <a:gd name="T4" fmla="*/ 24 w 48"/>
                <a:gd name="T5" fmla="*/ 0 h 48"/>
                <a:gd name="T6" fmla="*/ 48 w 48"/>
                <a:gd name="T7" fmla="*/ 24 h 48"/>
                <a:gd name="T8" fmla="*/ 24 w 48"/>
                <a:gd name="T9" fmla="*/ 48 h 48"/>
                <a:gd name="T10" fmla="*/ 24 w 48"/>
                <a:gd name="T11" fmla="*/ 12 h 48"/>
                <a:gd name="T12" fmla="*/ 12 w 48"/>
                <a:gd name="T13" fmla="*/ 24 h 48"/>
                <a:gd name="T14" fmla="*/ 24 w 48"/>
                <a:gd name="T15" fmla="*/ 36 h 48"/>
                <a:gd name="T16" fmla="*/ 36 w 48"/>
                <a:gd name="T17" fmla="*/ 24 h 48"/>
                <a:gd name="T18" fmla="*/ 24 w 48"/>
                <a:gd name="T19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7" y="0"/>
                    <a:pt x="48" y="11"/>
                    <a:pt x="48" y="24"/>
                  </a:cubicBezTo>
                  <a:cubicBezTo>
                    <a:pt x="48" y="37"/>
                    <a:pt x="37" y="48"/>
                    <a:pt x="24" y="48"/>
                  </a:cubicBezTo>
                  <a:close/>
                  <a:moveTo>
                    <a:pt x="24" y="12"/>
                  </a:moveTo>
                  <a:cubicBezTo>
                    <a:pt x="17" y="12"/>
                    <a:pt x="12" y="18"/>
                    <a:pt x="12" y="24"/>
                  </a:cubicBezTo>
                  <a:cubicBezTo>
                    <a:pt x="12" y="31"/>
                    <a:pt x="17" y="36"/>
                    <a:pt x="24" y="36"/>
                  </a:cubicBezTo>
                  <a:cubicBezTo>
                    <a:pt x="31" y="36"/>
                    <a:pt x="36" y="31"/>
                    <a:pt x="36" y="24"/>
                  </a:cubicBezTo>
                  <a:cubicBezTo>
                    <a:pt x="36" y="18"/>
                    <a:pt x="31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156" name="Group 40">
            <a:extLst>
              <a:ext uri="{FF2B5EF4-FFF2-40B4-BE49-F238E27FC236}">
                <a16:creationId xmlns:a16="http://schemas.microsoft.com/office/drawing/2014/main" id="{789C24A8-E561-4CFB-8318-295C0B35525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40838" y="3059027"/>
            <a:ext cx="441983" cy="408860"/>
            <a:chOff x="3438" y="454"/>
            <a:chExt cx="427" cy="395"/>
          </a:xfrm>
          <a:solidFill>
            <a:srgbClr val="17014F"/>
          </a:solidFill>
        </p:grpSpPr>
        <p:sp>
          <p:nvSpPr>
            <p:cNvPr id="157" name="Freeform 41">
              <a:extLst>
                <a:ext uri="{FF2B5EF4-FFF2-40B4-BE49-F238E27FC236}">
                  <a16:creationId xmlns:a16="http://schemas.microsoft.com/office/drawing/2014/main" id="{5992F10C-0BD1-47C3-86F4-311182909B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38" y="653"/>
              <a:ext cx="196" cy="196"/>
            </a:xfrm>
            <a:custGeom>
              <a:avLst/>
              <a:gdLst>
                <a:gd name="T0" fmla="*/ 66 w 132"/>
                <a:gd name="T1" fmla="*/ 132 h 132"/>
                <a:gd name="T2" fmla="*/ 0 w 132"/>
                <a:gd name="T3" fmla="*/ 66 h 132"/>
                <a:gd name="T4" fmla="*/ 66 w 132"/>
                <a:gd name="T5" fmla="*/ 0 h 132"/>
                <a:gd name="T6" fmla="*/ 132 w 132"/>
                <a:gd name="T7" fmla="*/ 66 h 132"/>
                <a:gd name="T8" fmla="*/ 66 w 132"/>
                <a:gd name="T9" fmla="*/ 132 h 132"/>
                <a:gd name="T10" fmla="*/ 66 w 132"/>
                <a:gd name="T11" fmla="*/ 12 h 132"/>
                <a:gd name="T12" fmla="*/ 12 w 132"/>
                <a:gd name="T13" fmla="*/ 66 h 132"/>
                <a:gd name="T14" fmla="*/ 66 w 132"/>
                <a:gd name="T15" fmla="*/ 120 h 132"/>
                <a:gd name="T16" fmla="*/ 120 w 132"/>
                <a:gd name="T17" fmla="*/ 66 h 132"/>
                <a:gd name="T18" fmla="*/ 66 w 132"/>
                <a:gd name="T19" fmla="*/ 1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" h="132">
                  <a:moveTo>
                    <a:pt x="66" y="132"/>
                  </a:moveTo>
                  <a:cubicBezTo>
                    <a:pt x="29" y="132"/>
                    <a:pt x="0" y="102"/>
                    <a:pt x="0" y="66"/>
                  </a:cubicBezTo>
                  <a:cubicBezTo>
                    <a:pt x="0" y="29"/>
                    <a:pt x="29" y="0"/>
                    <a:pt x="66" y="0"/>
                  </a:cubicBezTo>
                  <a:cubicBezTo>
                    <a:pt x="102" y="0"/>
                    <a:pt x="132" y="29"/>
                    <a:pt x="132" y="66"/>
                  </a:cubicBezTo>
                  <a:cubicBezTo>
                    <a:pt x="132" y="102"/>
                    <a:pt x="102" y="132"/>
                    <a:pt x="66" y="132"/>
                  </a:cubicBezTo>
                  <a:close/>
                  <a:moveTo>
                    <a:pt x="66" y="12"/>
                  </a:moveTo>
                  <a:cubicBezTo>
                    <a:pt x="36" y="12"/>
                    <a:pt x="12" y="36"/>
                    <a:pt x="12" y="66"/>
                  </a:cubicBezTo>
                  <a:cubicBezTo>
                    <a:pt x="12" y="95"/>
                    <a:pt x="36" y="120"/>
                    <a:pt x="66" y="120"/>
                  </a:cubicBezTo>
                  <a:cubicBezTo>
                    <a:pt x="96" y="120"/>
                    <a:pt x="120" y="95"/>
                    <a:pt x="120" y="66"/>
                  </a:cubicBezTo>
                  <a:cubicBezTo>
                    <a:pt x="120" y="36"/>
                    <a:pt x="96" y="12"/>
                    <a:pt x="6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158" name="Freeform 42">
              <a:extLst>
                <a:ext uri="{FF2B5EF4-FFF2-40B4-BE49-F238E27FC236}">
                  <a16:creationId xmlns:a16="http://schemas.microsoft.com/office/drawing/2014/main" id="{8884DEC2-A0AF-43A1-8A8E-EA0E88161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" y="457"/>
              <a:ext cx="179" cy="250"/>
            </a:xfrm>
            <a:custGeom>
              <a:avLst/>
              <a:gdLst>
                <a:gd name="T0" fmla="*/ 7 w 121"/>
                <a:gd name="T1" fmla="*/ 169 h 169"/>
                <a:gd name="T2" fmla="*/ 4 w 121"/>
                <a:gd name="T3" fmla="*/ 168 h 169"/>
                <a:gd name="T4" fmla="*/ 1 w 121"/>
                <a:gd name="T5" fmla="*/ 160 h 169"/>
                <a:gd name="T6" fmla="*/ 37 w 121"/>
                <a:gd name="T7" fmla="*/ 76 h 169"/>
                <a:gd name="T8" fmla="*/ 39 w 121"/>
                <a:gd name="T9" fmla="*/ 74 h 169"/>
                <a:gd name="T10" fmla="*/ 56 w 121"/>
                <a:gd name="T11" fmla="*/ 57 h 169"/>
                <a:gd name="T12" fmla="*/ 73 w 121"/>
                <a:gd name="T13" fmla="*/ 11 h 169"/>
                <a:gd name="T14" fmla="*/ 75 w 121"/>
                <a:gd name="T15" fmla="*/ 8 h 169"/>
                <a:gd name="T16" fmla="*/ 97 w 121"/>
                <a:gd name="T17" fmla="*/ 0 h 169"/>
                <a:gd name="T18" fmla="*/ 119 w 121"/>
                <a:gd name="T19" fmla="*/ 8 h 169"/>
                <a:gd name="T20" fmla="*/ 121 w 121"/>
                <a:gd name="T21" fmla="*/ 13 h 169"/>
                <a:gd name="T22" fmla="*/ 121 w 121"/>
                <a:gd name="T23" fmla="*/ 61 h 169"/>
                <a:gd name="T24" fmla="*/ 115 w 121"/>
                <a:gd name="T25" fmla="*/ 67 h 169"/>
                <a:gd name="T26" fmla="*/ 109 w 121"/>
                <a:gd name="T27" fmla="*/ 61 h 169"/>
                <a:gd name="T28" fmla="*/ 109 w 121"/>
                <a:gd name="T29" fmla="*/ 15 h 169"/>
                <a:gd name="T30" fmla="*/ 84 w 121"/>
                <a:gd name="T31" fmla="*/ 16 h 169"/>
                <a:gd name="T32" fmla="*/ 66 w 121"/>
                <a:gd name="T33" fmla="*/ 63 h 169"/>
                <a:gd name="T34" fmla="*/ 65 w 121"/>
                <a:gd name="T35" fmla="*/ 65 h 169"/>
                <a:gd name="T36" fmla="*/ 48 w 121"/>
                <a:gd name="T37" fmla="*/ 82 h 169"/>
                <a:gd name="T38" fmla="*/ 12 w 121"/>
                <a:gd name="T39" fmla="*/ 165 h 169"/>
                <a:gd name="T40" fmla="*/ 7 w 121"/>
                <a:gd name="T4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1" h="169">
                  <a:moveTo>
                    <a:pt x="7" y="169"/>
                  </a:moveTo>
                  <a:cubicBezTo>
                    <a:pt x="6" y="169"/>
                    <a:pt x="5" y="168"/>
                    <a:pt x="4" y="168"/>
                  </a:cubicBezTo>
                  <a:cubicBezTo>
                    <a:pt x="1" y="167"/>
                    <a:pt x="0" y="163"/>
                    <a:pt x="1" y="160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8" y="76"/>
                    <a:pt x="38" y="75"/>
                    <a:pt x="39" y="74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4" y="10"/>
                    <a:pt x="74" y="9"/>
                    <a:pt x="75" y="8"/>
                  </a:cubicBezTo>
                  <a:cubicBezTo>
                    <a:pt x="80" y="3"/>
                    <a:pt x="88" y="0"/>
                    <a:pt x="97" y="0"/>
                  </a:cubicBezTo>
                  <a:cubicBezTo>
                    <a:pt x="106" y="0"/>
                    <a:pt x="114" y="3"/>
                    <a:pt x="119" y="8"/>
                  </a:cubicBezTo>
                  <a:cubicBezTo>
                    <a:pt x="120" y="10"/>
                    <a:pt x="121" y="11"/>
                    <a:pt x="121" y="13"/>
                  </a:cubicBezTo>
                  <a:cubicBezTo>
                    <a:pt x="121" y="61"/>
                    <a:pt x="121" y="61"/>
                    <a:pt x="121" y="61"/>
                  </a:cubicBezTo>
                  <a:cubicBezTo>
                    <a:pt x="121" y="64"/>
                    <a:pt x="118" y="67"/>
                    <a:pt x="115" y="67"/>
                  </a:cubicBezTo>
                  <a:cubicBezTo>
                    <a:pt x="112" y="67"/>
                    <a:pt x="109" y="64"/>
                    <a:pt x="109" y="61"/>
                  </a:cubicBezTo>
                  <a:cubicBezTo>
                    <a:pt x="109" y="15"/>
                    <a:pt x="109" y="15"/>
                    <a:pt x="109" y="15"/>
                  </a:cubicBezTo>
                  <a:cubicBezTo>
                    <a:pt x="102" y="10"/>
                    <a:pt x="90" y="11"/>
                    <a:pt x="84" y="16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66" y="64"/>
                    <a:pt x="66" y="64"/>
                    <a:pt x="65" y="65"/>
                  </a:cubicBezTo>
                  <a:cubicBezTo>
                    <a:pt x="48" y="82"/>
                    <a:pt x="48" y="82"/>
                    <a:pt x="48" y="82"/>
                  </a:cubicBezTo>
                  <a:cubicBezTo>
                    <a:pt x="12" y="165"/>
                    <a:pt x="12" y="165"/>
                    <a:pt x="12" y="165"/>
                  </a:cubicBezTo>
                  <a:cubicBezTo>
                    <a:pt x="11" y="167"/>
                    <a:pt x="9" y="169"/>
                    <a:pt x="7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159" name="Freeform 43">
              <a:extLst>
                <a:ext uri="{FF2B5EF4-FFF2-40B4-BE49-F238E27FC236}">
                  <a16:creationId xmlns:a16="http://schemas.microsoft.com/office/drawing/2014/main" id="{F0516EDD-CC69-47E2-8DC4-D091463970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9" y="653"/>
              <a:ext cx="196" cy="196"/>
            </a:xfrm>
            <a:custGeom>
              <a:avLst/>
              <a:gdLst>
                <a:gd name="T0" fmla="*/ 66 w 132"/>
                <a:gd name="T1" fmla="*/ 132 h 132"/>
                <a:gd name="T2" fmla="*/ 0 w 132"/>
                <a:gd name="T3" fmla="*/ 66 h 132"/>
                <a:gd name="T4" fmla="*/ 66 w 132"/>
                <a:gd name="T5" fmla="*/ 0 h 132"/>
                <a:gd name="T6" fmla="*/ 132 w 132"/>
                <a:gd name="T7" fmla="*/ 66 h 132"/>
                <a:gd name="T8" fmla="*/ 66 w 132"/>
                <a:gd name="T9" fmla="*/ 132 h 132"/>
                <a:gd name="T10" fmla="*/ 66 w 132"/>
                <a:gd name="T11" fmla="*/ 12 h 132"/>
                <a:gd name="T12" fmla="*/ 12 w 132"/>
                <a:gd name="T13" fmla="*/ 66 h 132"/>
                <a:gd name="T14" fmla="*/ 66 w 132"/>
                <a:gd name="T15" fmla="*/ 120 h 132"/>
                <a:gd name="T16" fmla="*/ 120 w 132"/>
                <a:gd name="T17" fmla="*/ 66 h 132"/>
                <a:gd name="T18" fmla="*/ 66 w 132"/>
                <a:gd name="T19" fmla="*/ 1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" h="132">
                  <a:moveTo>
                    <a:pt x="66" y="132"/>
                  </a:moveTo>
                  <a:cubicBezTo>
                    <a:pt x="29" y="132"/>
                    <a:pt x="0" y="102"/>
                    <a:pt x="0" y="66"/>
                  </a:cubicBezTo>
                  <a:cubicBezTo>
                    <a:pt x="0" y="29"/>
                    <a:pt x="29" y="0"/>
                    <a:pt x="66" y="0"/>
                  </a:cubicBezTo>
                  <a:cubicBezTo>
                    <a:pt x="102" y="0"/>
                    <a:pt x="132" y="29"/>
                    <a:pt x="132" y="66"/>
                  </a:cubicBezTo>
                  <a:cubicBezTo>
                    <a:pt x="132" y="102"/>
                    <a:pt x="102" y="132"/>
                    <a:pt x="66" y="132"/>
                  </a:cubicBezTo>
                  <a:close/>
                  <a:moveTo>
                    <a:pt x="66" y="12"/>
                  </a:moveTo>
                  <a:cubicBezTo>
                    <a:pt x="36" y="12"/>
                    <a:pt x="12" y="36"/>
                    <a:pt x="12" y="66"/>
                  </a:cubicBezTo>
                  <a:cubicBezTo>
                    <a:pt x="12" y="95"/>
                    <a:pt x="36" y="120"/>
                    <a:pt x="66" y="120"/>
                  </a:cubicBezTo>
                  <a:cubicBezTo>
                    <a:pt x="96" y="120"/>
                    <a:pt x="120" y="95"/>
                    <a:pt x="120" y="66"/>
                  </a:cubicBezTo>
                  <a:cubicBezTo>
                    <a:pt x="120" y="36"/>
                    <a:pt x="96" y="12"/>
                    <a:pt x="6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160" name="Freeform 44">
              <a:extLst>
                <a:ext uri="{FF2B5EF4-FFF2-40B4-BE49-F238E27FC236}">
                  <a16:creationId xmlns:a16="http://schemas.microsoft.com/office/drawing/2014/main" id="{0CE2342D-F226-4E2F-AC61-9F3A24078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9" y="454"/>
              <a:ext cx="179" cy="253"/>
            </a:xfrm>
            <a:custGeom>
              <a:avLst/>
              <a:gdLst>
                <a:gd name="T0" fmla="*/ 114 w 121"/>
                <a:gd name="T1" fmla="*/ 171 h 171"/>
                <a:gd name="T2" fmla="*/ 108 w 121"/>
                <a:gd name="T3" fmla="*/ 167 h 171"/>
                <a:gd name="T4" fmla="*/ 73 w 121"/>
                <a:gd name="T5" fmla="*/ 84 h 171"/>
                <a:gd name="T6" fmla="*/ 56 w 121"/>
                <a:gd name="T7" fmla="*/ 67 h 171"/>
                <a:gd name="T8" fmla="*/ 54 w 121"/>
                <a:gd name="T9" fmla="*/ 65 h 171"/>
                <a:gd name="T10" fmla="*/ 37 w 121"/>
                <a:gd name="T11" fmla="*/ 19 h 171"/>
                <a:gd name="T12" fmla="*/ 12 w 121"/>
                <a:gd name="T13" fmla="*/ 18 h 171"/>
                <a:gd name="T14" fmla="*/ 12 w 121"/>
                <a:gd name="T15" fmla="*/ 63 h 171"/>
                <a:gd name="T16" fmla="*/ 6 w 121"/>
                <a:gd name="T17" fmla="*/ 69 h 171"/>
                <a:gd name="T18" fmla="*/ 0 w 121"/>
                <a:gd name="T19" fmla="*/ 63 h 171"/>
                <a:gd name="T20" fmla="*/ 0 w 121"/>
                <a:gd name="T21" fmla="*/ 15 h 171"/>
                <a:gd name="T22" fmla="*/ 2 w 121"/>
                <a:gd name="T23" fmla="*/ 11 h 171"/>
                <a:gd name="T24" fmla="*/ 46 w 121"/>
                <a:gd name="T25" fmla="*/ 11 h 171"/>
                <a:gd name="T26" fmla="*/ 47 w 121"/>
                <a:gd name="T27" fmla="*/ 13 h 171"/>
                <a:gd name="T28" fmla="*/ 65 w 121"/>
                <a:gd name="T29" fmla="*/ 59 h 171"/>
                <a:gd name="T30" fmla="*/ 82 w 121"/>
                <a:gd name="T31" fmla="*/ 76 h 171"/>
                <a:gd name="T32" fmla="*/ 83 w 121"/>
                <a:gd name="T33" fmla="*/ 78 h 171"/>
                <a:gd name="T34" fmla="*/ 119 w 121"/>
                <a:gd name="T35" fmla="*/ 162 h 171"/>
                <a:gd name="T36" fmla="*/ 116 w 121"/>
                <a:gd name="T37" fmla="*/ 170 h 171"/>
                <a:gd name="T38" fmla="*/ 114 w 121"/>
                <a:gd name="T39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1" h="171">
                  <a:moveTo>
                    <a:pt x="114" y="171"/>
                  </a:moveTo>
                  <a:cubicBezTo>
                    <a:pt x="112" y="171"/>
                    <a:pt x="109" y="169"/>
                    <a:pt x="108" y="167"/>
                  </a:cubicBezTo>
                  <a:cubicBezTo>
                    <a:pt x="73" y="84"/>
                    <a:pt x="73" y="84"/>
                    <a:pt x="73" y="84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5" y="66"/>
                    <a:pt x="55" y="66"/>
                    <a:pt x="54" y="65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0" y="13"/>
                    <a:pt x="19" y="13"/>
                    <a:pt x="12" y="18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6"/>
                    <a:pt x="9" y="69"/>
                    <a:pt x="6" y="69"/>
                  </a:cubicBezTo>
                  <a:cubicBezTo>
                    <a:pt x="3" y="69"/>
                    <a:pt x="0" y="66"/>
                    <a:pt x="0" y="6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2"/>
                    <a:pt x="2" y="11"/>
                  </a:cubicBezTo>
                  <a:cubicBezTo>
                    <a:pt x="13" y="0"/>
                    <a:pt x="35" y="0"/>
                    <a:pt x="46" y="11"/>
                  </a:cubicBezTo>
                  <a:cubicBezTo>
                    <a:pt x="47" y="12"/>
                    <a:pt x="47" y="12"/>
                    <a:pt x="47" y="13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3" y="77"/>
                    <a:pt x="83" y="78"/>
                    <a:pt x="83" y="78"/>
                  </a:cubicBezTo>
                  <a:cubicBezTo>
                    <a:pt x="119" y="162"/>
                    <a:pt x="119" y="162"/>
                    <a:pt x="119" y="162"/>
                  </a:cubicBezTo>
                  <a:cubicBezTo>
                    <a:pt x="121" y="165"/>
                    <a:pt x="119" y="169"/>
                    <a:pt x="116" y="170"/>
                  </a:cubicBezTo>
                  <a:cubicBezTo>
                    <a:pt x="115" y="170"/>
                    <a:pt x="115" y="171"/>
                    <a:pt x="114" y="1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161" name="Freeform 45">
              <a:extLst>
                <a:ext uri="{FF2B5EF4-FFF2-40B4-BE49-F238E27FC236}">
                  <a16:creationId xmlns:a16="http://schemas.microsoft.com/office/drawing/2014/main" id="{83DB79B5-C6C2-4291-A532-8721FCF82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2" y="574"/>
              <a:ext cx="159" cy="53"/>
            </a:xfrm>
            <a:custGeom>
              <a:avLst/>
              <a:gdLst>
                <a:gd name="T0" fmla="*/ 102 w 108"/>
                <a:gd name="T1" fmla="*/ 36 h 36"/>
                <a:gd name="T2" fmla="*/ 96 w 108"/>
                <a:gd name="T3" fmla="*/ 30 h 36"/>
                <a:gd name="T4" fmla="*/ 54 w 108"/>
                <a:gd name="T5" fmla="*/ 12 h 36"/>
                <a:gd name="T6" fmla="*/ 12 w 108"/>
                <a:gd name="T7" fmla="*/ 30 h 36"/>
                <a:gd name="T8" fmla="*/ 6 w 108"/>
                <a:gd name="T9" fmla="*/ 36 h 36"/>
                <a:gd name="T10" fmla="*/ 0 w 108"/>
                <a:gd name="T11" fmla="*/ 30 h 36"/>
                <a:gd name="T12" fmla="*/ 54 w 108"/>
                <a:gd name="T13" fmla="*/ 0 h 36"/>
                <a:gd name="T14" fmla="*/ 108 w 108"/>
                <a:gd name="T15" fmla="*/ 30 h 36"/>
                <a:gd name="T16" fmla="*/ 102 w 108"/>
                <a:gd name="T1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36">
                  <a:moveTo>
                    <a:pt x="102" y="36"/>
                  </a:moveTo>
                  <a:cubicBezTo>
                    <a:pt x="99" y="36"/>
                    <a:pt x="96" y="33"/>
                    <a:pt x="96" y="30"/>
                  </a:cubicBezTo>
                  <a:cubicBezTo>
                    <a:pt x="96" y="21"/>
                    <a:pt x="78" y="12"/>
                    <a:pt x="54" y="12"/>
                  </a:cubicBezTo>
                  <a:cubicBezTo>
                    <a:pt x="30" y="12"/>
                    <a:pt x="12" y="21"/>
                    <a:pt x="12" y="30"/>
                  </a:cubicBezTo>
                  <a:cubicBezTo>
                    <a:pt x="12" y="33"/>
                    <a:pt x="9" y="36"/>
                    <a:pt x="6" y="36"/>
                  </a:cubicBezTo>
                  <a:cubicBezTo>
                    <a:pt x="3" y="36"/>
                    <a:pt x="0" y="33"/>
                    <a:pt x="0" y="30"/>
                  </a:cubicBezTo>
                  <a:cubicBezTo>
                    <a:pt x="0" y="13"/>
                    <a:pt x="23" y="0"/>
                    <a:pt x="54" y="0"/>
                  </a:cubicBezTo>
                  <a:cubicBezTo>
                    <a:pt x="85" y="0"/>
                    <a:pt x="108" y="13"/>
                    <a:pt x="108" y="30"/>
                  </a:cubicBezTo>
                  <a:cubicBezTo>
                    <a:pt x="108" y="33"/>
                    <a:pt x="105" y="36"/>
                    <a:pt x="10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162" name="Freeform 46">
              <a:extLst>
                <a:ext uri="{FF2B5EF4-FFF2-40B4-BE49-F238E27FC236}">
                  <a16:creationId xmlns:a16="http://schemas.microsoft.com/office/drawing/2014/main" id="{979700A4-2A43-4078-84DB-394F940F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6" y="575"/>
              <a:ext cx="18" cy="185"/>
            </a:xfrm>
            <a:custGeom>
              <a:avLst/>
              <a:gdLst>
                <a:gd name="T0" fmla="*/ 6 w 12"/>
                <a:gd name="T1" fmla="*/ 125 h 125"/>
                <a:gd name="T2" fmla="*/ 0 w 12"/>
                <a:gd name="T3" fmla="*/ 119 h 125"/>
                <a:gd name="T4" fmla="*/ 0 w 12"/>
                <a:gd name="T5" fmla="*/ 6 h 125"/>
                <a:gd name="T6" fmla="*/ 6 w 12"/>
                <a:gd name="T7" fmla="*/ 0 h 125"/>
                <a:gd name="T8" fmla="*/ 12 w 12"/>
                <a:gd name="T9" fmla="*/ 6 h 125"/>
                <a:gd name="T10" fmla="*/ 12 w 12"/>
                <a:gd name="T11" fmla="*/ 119 h 125"/>
                <a:gd name="T12" fmla="*/ 6 w 12"/>
                <a:gd name="T13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5">
                  <a:moveTo>
                    <a:pt x="6" y="125"/>
                  </a:moveTo>
                  <a:cubicBezTo>
                    <a:pt x="3" y="125"/>
                    <a:pt x="0" y="122"/>
                    <a:pt x="0" y="11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119"/>
                    <a:pt x="12" y="119"/>
                    <a:pt x="12" y="119"/>
                  </a:cubicBezTo>
                  <a:cubicBezTo>
                    <a:pt x="12" y="122"/>
                    <a:pt x="9" y="125"/>
                    <a:pt x="6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163" name="Freeform 47">
              <a:extLst>
                <a:ext uri="{FF2B5EF4-FFF2-40B4-BE49-F238E27FC236}">
                  <a16:creationId xmlns:a16="http://schemas.microsoft.com/office/drawing/2014/main" id="{00F4E454-A8B0-47EB-A44C-2DD6CAC11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9" y="575"/>
              <a:ext cx="18" cy="185"/>
            </a:xfrm>
            <a:custGeom>
              <a:avLst/>
              <a:gdLst>
                <a:gd name="T0" fmla="*/ 6 w 12"/>
                <a:gd name="T1" fmla="*/ 125 h 125"/>
                <a:gd name="T2" fmla="*/ 0 w 12"/>
                <a:gd name="T3" fmla="*/ 119 h 125"/>
                <a:gd name="T4" fmla="*/ 0 w 12"/>
                <a:gd name="T5" fmla="*/ 6 h 125"/>
                <a:gd name="T6" fmla="*/ 6 w 12"/>
                <a:gd name="T7" fmla="*/ 0 h 125"/>
                <a:gd name="T8" fmla="*/ 12 w 12"/>
                <a:gd name="T9" fmla="*/ 6 h 125"/>
                <a:gd name="T10" fmla="*/ 12 w 12"/>
                <a:gd name="T11" fmla="*/ 119 h 125"/>
                <a:gd name="T12" fmla="*/ 6 w 12"/>
                <a:gd name="T13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5">
                  <a:moveTo>
                    <a:pt x="6" y="125"/>
                  </a:moveTo>
                  <a:cubicBezTo>
                    <a:pt x="3" y="125"/>
                    <a:pt x="0" y="122"/>
                    <a:pt x="0" y="11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119"/>
                    <a:pt x="12" y="119"/>
                    <a:pt x="12" y="119"/>
                  </a:cubicBezTo>
                  <a:cubicBezTo>
                    <a:pt x="12" y="122"/>
                    <a:pt x="9" y="125"/>
                    <a:pt x="6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164" name="Freeform 48">
              <a:extLst>
                <a:ext uri="{FF2B5EF4-FFF2-40B4-BE49-F238E27FC236}">
                  <a16:creationId xmlns:a16="http://schemas.microsoft.com/office/drawing/2014/main" id="{E2DE8D3B-695D-4CE1-9730-64D6D128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689"/>
              <a:ext cx="71" cy="71"/>
            </a:xfrm>
            <a:custGeom>
              <a:avLst/>
              <a:gdLst>
                <a:gd name="T0" fmla="*/ 6 w 48"/>
                <a:gd name="T1" fmla="*/ 48 h 48"/>
                <a:gd name="T2" fmla="*/ 0 w 48"/>
                <a:gd name="T3" fmla="*/ 42 h 48"/>
                <a:gd name="T4" fmla="*/ 42 w 48"/>
                <a:gd name="T5" fmla="*/ 0 h 48"/>
                <a:gd name="T6" fmla="*/ 48 w 48"/>
                <a:gd name="T7" fmla="*/ 6 h 48"/>
                <a:gd name="T8" fmla="*/ 42 w 48"/>
                <a:gd name="T9" fmla="*/ 12 h 48"/>
                <a:gd name="T10" fmla="*/ 12 w 48"/>
                <a:gd name="T11" fmla="*/ 42 h 48"/>
                <a:gd name="T12" fmla="*/ 6 w 48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8">
                  <a:moveTo>
                    <a:pt x="6" y="48"/>
                  </a:moveTo>
                  <a:cubicBezTo>
                    <a:pt x="3" y="48"/>
                    <a:pt x="0" y="45"/>
                    <a:pt x="0" y="42"/>
                  </a:cubicBezTo>
                  <a:cubicBezTo>
                    <a:pt x="0" y="18"/>
                    <a:pt x="19" y="0"/>
                    <a:pt x="42" y="0"/>
                  </a:cubicBezTo>
                  <a:cubicBezTo>
                    <a:pt x="45" y="0"/>
                    <a:pt x="48" y="2"/>
                    <a:pt x="48" y="6"/>
                  </a:cubicBezTo>
                  <a:cubicBezTo>
                    <a:pt x="48" y="9"/>
                    <a:pt x="45" y="12"/>
                    <a:pt x="42" y="12"/>
                  </a:cubicBezTo>
                  <a:cubicBezTo>
                    <a:pt x="25" y="12"/>
                    <a:pt x="12" y="25"/>
                    <a:pt x="12" y="42"/>
                  </a:cubicBezTo>
                  <a:cubicBezTo>
                    <a:pt x="12" y="45"/>
                    <a:pt x="9" y="48"/>
                    <a:pt x="6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165" name="Freeform 49">
              <a:extLst>
                <a:ext uri="{FF2B5EF4-FFF2-40B4-BE49-F238E27FC236}">
                  <a16:creationId xmlns:a16="http://schemas.microsoft.com/office/drawing/2014/main" id="{7DCB29B3-5B0F-47D9-A6AB-A8F4D58D3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" y="689"/>
              <a:ext cx="71" cy="71"/>
            </a:xfrm>
            <a:custGeom>
              <a:avLst/>
              <a:gdLst>
                <a:gd name="T0" fmla="*/ 6 w 48"/>
                <a:gd name="T1" fmla="*/ 48 h 48"/>
                <a:gd name="T2" fmla="*/ 0 w 48"/>
                <a:gd name="T3" fmla="*/ 42 h 48"/>
                <a:gd name="T4" fmla="*/ 42 w 48"/>
                <a:gd name="T5" fmla="*/ 0 h 48"/>
                <a:gd name="T6" fmla="*/ 48 w 48"/>
                <a:gd name="T7" fmla="*/ 6 h 48"/>
                <a:gd name="T8" fmla="*/ 42 w 48"/>
                <a:gd name="T9" fmla="*/ 12 h 48"/>
                <a:gd name="T10" fmla="*/ 12 w 48"/>
                <a:gd name="T11" fmla="*/ 42 h 48"/>
                <a:gd name="T12" fmla="*/ 6 w 48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8">
                  <a:moveTo>
                    <a:pt x="6" y="48"/>
                  </a:moveTo>
                  <a:cubicBezTo>
                    <a:pt x="3" y="48"/>
                    <a:pt x="0" y="45"/>
                    <a:pt x="0" y="42"/>
                  </a:cubicBezTo>
                  <a:cubicBezTo>
                    <a:pt x="0" y="18"/>
                    <a:pt x="19" y="0"/>
                    <a:pt x="42" y="0"/>
                  </a:cubicBezTo>
                  <a:cubicBezTo>
                    <a:pt x="45" y="0"/>
                    <a:pt x="48" y="2"/>
                    <a:pt x="48" y="6"/>
                  </a:cubicBezTo>
                  <a:cubicBezTo>
                    <a:pt x="48" y="9"/>
                    <a:pt x="45" y="12"/>
                    <a:pt x="42" y="12"/>
                  </a:cubicBezTo>
                  <a:cubicBezTo>
                    <a:pt x="25" y="12"/>
                    <a:pt x="12" y="25"/>
                    <a:pt x="12" y="42"/>
                  </a:cubicBezTo>
                  <a:cubicBezTo>
                    <a:pt x="12" y="45"/>
                    <a:pt x="9" y="48"/>
                    <a:pt x="6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</p:grpSp>
      <p:grpSp>
        <p:nvGrpSpPr>
          <p:cNvPr id="166" name="Group 60">
            <a:extLst>
              <a:ext uri="{FF2B5EF4-FFF2-40B4-BE49-F238E27FC236}">
                <a16:creationId xmlns:a16="http://schemas.microsoft.com/office/drawing/2014/main" id="{0E186635-25E9-4746-9BC4-B9139B143EF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52111" y="3081703"/>
            <a:ext cx="419427" cy="349520"/>
            <a:chOff x="6539" y="476"/>
            <a:chExt cx="426" cy="355"/>
          </a:xfrm>
          <a:solidFill>
            <a:srgbClr val="17014F"/>
          </a:solidFill>
        </p:grpSpPr>
        <p:sp>
          <p:nvSpPr>
            <p:cNvPr id="167" name="Freeform 61">
              <a:extLst>
                <a:ext uri="{FF2B5EF4-FFF2-40B4-BE49-F238E27FC236}">
                  <a16:creationId xmlns:a16="http://schemas.microsoft.com/office/drawing/2014/main" id="{6DBEECB3-9FB1-437C-A4ED-6B0C09E16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9" y="600"/>
              <a:ext cx="18" cy="106"/>
            </a:xfrm>
            <a:custGeom>
              <a:avLst/>
              <a:gdLst>
                <a:gd name="T0" fmla="*/ 6 w 12"/>
                <a:gd name="T1" fmla="*/ 72 h 72"/>
                <a:gd name="T2" fmla="*/ 0 w 12"/>
                <a:gd name="T3" fmla="*/ 66 h 72"/>
                <a:gd name="T4" fmla="*/ 0 w 12"/>
                <a:gd name="T5" fmla="*/ 6 h 72"/>
                <a:gd name="T6" fmla="*/ 6 w 12"/>
                <a:gd name="T7" fmla="*/ 0 h 72"/>
                <a:gd name="T8" fmla="*/ 12 w 12"/>
                <a:gd name="T9" fmla="*/ 6 h 72"/>
                <a:gd name="T10" fmla="*/ 12 w 12"/>
                <a:gd name="T11" fmla="*/ 66 h 72"/>
                <a:gd name="T12" fmla="*/ 6 w 12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2">
                  <a:moveTo>
                    <a:pt x="6" y="72"/>
                  </a:moveTo>
                  <a:cubicBezTo>
                    <a:pt x="3" y="72"/>
                    <a:pt x="0" y="70"/>
                    <a:pt x="0" y="6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2" y="70"/>
                    <a:pt x="10" y="72"/>
                    <a:pt x="6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168" name="Freeform 62">
              <a:extLst>
                <a:ext uri="{FF2B5EF4-FFF2-40B4-BE49-F238E27FC236}">
                  <a16:creationId xmlns:a16="http://schemas.microsoft.com/office/drawing/2014/main" id="{A37EEC16-20AE-4110-BACA-BA0500155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7" y="476"/>
              <a:ext cx="18" cy="355"/>
            </a:xfrm>
            <a:custGeom>
              <a:avLst/>
              <a:gdLst>
                <a:gd name="T0" fmla="*/ 6 w 12"/>
                <a:gd name="T1" fmla="*/ 240 h 240"/>
                <a:gd name="T2" fmla="*/ 0 w 12"/>
                <a:gd name="T3" fmla="*/ 234 h 240"/>
                <a:gd name="T4" fmla="*/ 0 w 12"/>
                <a:gd name="T5" fmla="*/ 6 h 240"/>
                <a:gd name="T6" fmla="*/ 6 w 12"/>
                <a:gd name="T7" fmla="*/ 0 h 240"/>
                <a:gd name="T8" fmla="*/ 12 w 12"/>
                <a:gd name="T9" fmla="*/ 6 h 240"/>
                <a:gd name="T10" fmla="*/ 12 w 12"/>
                <a:gd name="T11" fmla="*/ 234 h 240"/>
                <a:gd name="T12" fmla="*/ 6 w 12"/>
                <a:gd name="T13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40">
                  <a:moveTo>
                    <a:pt x="6" y="240"/>
                  </a:moveTo>
                  <a:cubicBezTo>
                    <a:pt x="3" y="240"/>
                    <a:pt x="0" y="238"/>
                    <a:pt x="0" y="23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234"/>
                    <a:pt x="12" y="234"/>
                    <a:pt x="12" y="234"/>
                  </a:cubicBezTo>
                  <a:cubicBezTo>
                    <a:pt x="12" y="238"/>
                    <a:pt x="10" y="240"/>
                    <a:pt x="6" y="2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169" name="Freeform 63">
              <a:extLst>
                <a:ext uri="{FF2B5EF4-FFF2-40B4-BE49-F238E27FC236}">
                  <a16:creationId xmlns:a16="http://schemas.microsoft.com/office/drawing/2014/main" id="{B2DE0072-AFF5-4BC5-9312-8B6B9E3E4B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9" y="494"/>
              <a:ext cx="426" cy="319"/>
            </a:xfrm>
            <a:custGeom>
              <a:avLst/>
              <a:gdLst>
                <a:gd name="T0" fmla="*/ 282 w 288"/>
                <a:gd name="T1" fmla="*/ 216 h 216"/>
                <a:gd name="T2" fmla="*/ 281 w 288"/>
                <a:gd name="T3" fmla="*/ 216 h 216"/>
                <a:gd name="T4" fmla="*/ 5 w 288"/>
                <a:gd name="T5" fmla="*/ 132 h 216"/>
                <a:gd name="T6" fmla="*/ 0 w 288"/>
                <a:gd name="T7" fmla="*/ 126 h 216"/>
                <a:gd name="T8" fmla="*/ 0 w 288"/>
                <a:gd name="T9" fmla="*/ 90 h 216"/>
                <a:gd name="T10" fmla="*/ 5 w 288"/>
                <a:gd name="T11" fmla="*/ 85 h 216"/>
                <a:gd name="T12" fmla="*/ 281 w 288"/>
                <a:gd name="T13" fmla="*/ 1 h 216"/>
                <a:gd name="T14" fmla="*/ 286 w 288"/>
                <a:gd name="T15" fmla="*/ 2 h 216"/>
                <a:gd name="T16" fmla="*/ 288 w 288"/>
                <a:gd name="T17" fmla="*/ 6 h 216"/>
                <a:gd name="T18" fmla="*/ 288 w 288"/>
                <a:gd name="T19" fmla="*/ 210 h 216"/>
                <a:gd name="T20" fmla="*/ 286 w 288"/>
                <a:gd name="T21" fmla="*/ 215 h 216"/>
                <a:gd name="T22" fmla="*/ 282 w 288"/>
                <a:gd name="T23" fmla="*/ 216 h 216"/>
                <a:gd name="T24" fmla="*/ 12 w 288"/>
                <a:gd name="T25" fmla="*/ 122 h 216"/>
                <a:gd name="T26" fmla="*/ 276 w 288"/>
                <a:gd name="T27" fmla="*/ 202 h 216"/>
                <a:gd name="T28" fmla="*/ 276 w 288"/>
                <a:gd name="T29" fmla="*/ 15 h 216"/>
                <a:gd name="T30" fmla="*/ 12 w 288"/>
                <a:gd name="T31" fmla="*/ 95 h 216"/>
                <a:gd name="T32" fmla="*/ 12 w 288"/>
                <a:gd name="T33" fmla="*/ 122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8" h="216">
                  <a:moveTo>
                    <a:pt x="282" y="216"/>
                  </a:moveTo>
                  <a:cubicBezTo>
                    <a:pt x="282" y="216"/>
                    <a:pt x="281" y="216"/>
                    <a:pt x="281" y="216"/>
                  </a:cubicBezTo>
                  <a:cubicBezTo>
                    <a:pt x="5" y="132"/>
                    <a:pt x="5" y="132"/>
                    <a:pt x="5" y="132"/>
                  </a:cubicBezTo>
                  <a:cubicBezTo>
                    <a:pt x="2" y="131"/>
                    <a:pt x="0" y="129"/>
                    <a:pt x="0" y="126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88"/>
                    <a:pt x="2" y="85"/>
                    <a:pt x="5" y="85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2" y="0"/>
                    <a:pt x="284" y="0"/>
                    <a:pt x="286" y="2"/>
                  </a:cubicBezTo>
                  <a:cubicBezTo>
                    <a:pt x="288" y="3"/>
                    <a:pt x="288" y="5"/>
                    <a:pt x="288" y="6"/>
                  </a:cubicBezTo>
                  <a:cubicBezTo>
                    <a:pt x="288" y="210"/>
                    <a:pt x="288" y="210"/>
                    <a:pt x="288" y="210"/>
                  </a:cubicBezTo>
                  <a:cubicBezTo>
                    <a:pt x="288" y="212"/>
                    <a:pt x="288" y="214"/>
                    <a:pt x="286" y="215"/>
                  </a:cubicBezTo>
                  <a:cubicBezTo>
                    <a:pt x="285" y="216"/>
                    <a:pt x="284" y="216"/>
                    <a:pt x="282" y="216"/>
                  </a:cubicBezTo>
                  <a:close/>
                  <a:moveTo>
                    <a:pt x="12" y="122"/>
                  </a:moveTo>
                  <a:cubicBezTo>
                    <a:pt x="276" y="202"/>
                    <a:pt x="276" y="202"/>
                    <a:pt x="276" y="202"/>
                  </a:cubicBezTo>
                  <a:cubicBezTo>
                    <a:pt x="276" y="15"/>
                    <a:pt x="276" y="15"/>
                    <a:pt x="276" y="15"/>
                  </a:cubicBezTo>
                  <a:cubicBezTo>
                    <a:pt x="12" y="95"/>
                    <a:pt x="12" y="95"/>
                    <a:pt x="12" y="95"/>
                  </a:cubicBezTo>
                  <a:lnTo>
                    <a:pt x="12" y="1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  <p:sp>
          <p:nvSpPr>
            <p:cNvPr id="170" name="Freeform 64">
              <a:extLst>
                <a:ext uri="{FF2B5EF4-FFF2-40B4-BE49-F238E27FC236}">
                  <a16:creationId xmlns:a16="http://schemas.microsoft.com/office/drawing/2014/main" id="{1CB60723-8CDD-4BEC-B883-6C97CF09E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" y="698"/>
              <a:ext cx="142" cy="127"/>
            </a:xfrm>
            <a:custGeom>
              <a:avLst/>
              <a:gdLst>
                <a:gd name="T0" fmla="*/ 48 w 96"/>
                <a:gd name="T1" fmla="*/ 86 h 86"/>
                <a:gd name="T2" fmla="*/ 0 w 96"/>
                <a:gd name="T3" fmla="*/ 38 h 86"/>
                <a:gd name="T4" fmla="*/ 0 w 96"/>
                <a:gd name="T5" fmla="*/ 6 h 86"/>
                <a:gd name="T6" fmla="*/ 6 w 96"/>
                <a:gd name="T7" fmla="*/ 0 h 86"/>
                <a:gd name="T8" fmla="*/ 12 w 96"/>
                <a:gd name="T9" fmla="*/ 6 h 86"/>
                <a:gd name="T10" fmla="*/ 12 w 96"/>
                <a:gd name="T11" fmla="*/ 38 h 86"/>
                <a:gd name="T12" fmla="*/ 48 w 96"/>
                <a:gd name="T13" fmla="*/ 74 h 86"/>
                <a:gd name="T14" fmla="*/ 84 w 96"/>
                <a:gd name="T15" fmla="*/ 38 h 86"/>
                <a:gd name="T16" fmla="*/ 90 w 96"/>
                <a:gd name="T17" fmla="*/ 32 h 86"/>
                <a:gd name="T18" fmla="*/ 96 w 96"/>
                <a:gd name="T19" fmla="*/ 38 h 86"/>
                <a:gd name="T20" fmla="*/ 48 w 96"/>
                <a:gd name="T21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86">
                  <a:moveTo>
                    <a:pt x="48" y="86"/>
                  </a:moveTo>
                  <a:cubicBezTo>
                    <a:pt x="22" y="86"/>
                    <a:pt x="0" y="64"/>
                    <a:pt x="0" y="3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58"/>
                    <a:pt x="29" y="74"/>
                    <a:pt x="48" y="74"/>
                  </a:cubicBezTo>
                  <a:cubicBezTo>
                    <a:pt x="68" y="74"/>
                    <a:pt x="84" y="58"/>
                    <a:pt x="84" y="38"/>
                  </a:cubicBezTo>
                  <a:cubicBezTo>
                    <a:pt x="84" y="34"/>
                    <a:pt x="87" y="32"/>
                    <a:pt x="90" y="32"/>
                  </a:cubicBezTo>
                  <a:cubicBezTo>
                    <a:pt x="94" y="32"/>
                    <a:pt x="96" y="34"/>
                    <a:pt x="96" y="38"/>
                  </a:cubicBezTo>
                  <a:cubicBezTo>
                    <a:pt x="96" y="64"/>
                    <a:pt x="75" y="86"/>
                    <a:pt x="48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endParaRPr lang="en-AU" sz="1350"/>
            </a:p>
          </p:txBody>
        </p:sp>
      </p:grpSp>
    </p:spTree>
    <p:extLst>
      <p:ext uri="{BB962C8B-B14F-4D97-AF65-F5344CB8AC3E}">
        <p14:creationId xmlns:p14="http://schemas.microsoft.com/office/powerpoint/2010/main" val="100786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35614" y="376460"/>
            <a:ext cx="6089650" cy="866904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257175" indent="-257175">
              <a:spcBef>
                <a:spcPts val="450"/>
              </a:spcBef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The use of </a:t>
            </a:r>
            <a:r>
              <a:rPr lang="en-US" sz="1400" dirty="0" smtClean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virtual reality: </a:t>
            </a:r>
            <a:r>
              <a:rPr lang="en-US" sz="1400" dirty="0" err="1" smtClean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Marshelling</a:t>
            </a:r>
            <a:r>
              <a:rPr lang="en-US" sz="1400" dirty="0" smtClean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 workshop</a:t>
            </a:r>
          </a:p>
          <a:p>
            <a:pPr marL="257175" indent="-257175">
              <a:spcBef>
                <a:spcPts val="450"/>
              </a:spcBef>
              <a:buFont typeface="Symbol" panose="05050102010706020507" pitchFamily="18" charset="2"/>
              <a:buChar char=""/>
            </a:pPr>
            <a:r>
              <a:rPr lang="en-US" sz="1400" dirty="0" smtClean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Curation </a:t>
            </a:r>
            <a:r>
              <a:rPr lang="en-US" sz="1400" dirty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of teaching contents on the internet (open source) </a:t>
            </a:r>
            <a:endParaRPr lang="fr-FR" sz="1400" dirty="0">
              <a:solidFill>
                <a:schemeClr val="tx2"/>
              </a:solidFill>
              <a:latin typeface="Marianne" panose="02000000000000000000" pitchFamily="50" charset="0"/>
              <a:ea typeface="Calibri" panose="020F0502020204030204" pitchFamily="34" charset="0"/>
            </a:endParaRPr>
          </a:p>
          <a:p>
            <a:pPr marL="257175" indent="-257175">
              <a:spcBef>
                <a:spcPts val="450"/>
              </a:spcBef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3D modeling of equipment</a:t>
            </a:r>
            <a:endParaRPr lang="fr-FR" sz="1400" dirty="0">
              <a:solidFill>
                <a:schemeClr val="tx2"/>
              </a:solidFill>
              <a:latin typeface="Marianne" panose="02000000000000000000" pitchFamily="50" charset="0"/>
              <a:ea typeface="Calibri" panose="020F0502020204030204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735614" y="1441973"/>
            <a:ext cx="6089650" cy="1082348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257175" indent="-257175">
              <a:spcBef>
                <a:spcPts val="450"/>
              </a:spcBef>
              <a:buFont typeface="Symbol" panose="05050102010706020507" pitchFamily="18" charset="2"/>
              <a:buChar char=""/>
            </a:pPr>
            <a:r>
              <a:rPr lang="fr-FR" sz="1400" dirty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Presentation of </a:t>
            </a:r>
            <a:r>
              <a:rPr lang="fr-FR" sz="1400" dirty="0" err="1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small</a:t>
            </a:r>
            <a:r>
              <a:rPr lang="fr-FR" sz="1400" dirty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 </a:t>
            </a:r>
            <a:r>
              <a:rPr lang="fr-FR" sz="1400" dirty="0" err="1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arms</a:t>
            </a:r>
            <a:r>
              <a:rPr lang="fr-FR" sz="1400" dirty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 training </a:t>
            </a:r>
            <a:r>
              <a:rPr lang="fr-FR" sz="1400" dirty="0" err="1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technical</a:t>
            </a:r>
            <a:r>
              <a:rPr lang="fr-FR" sz="1400" dirty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 system (shooting simulator)</a:t>
            </a:r>
          </a:p>
          <a:p>
            <a:pPr marL="257175" indent="-257175">
              <a:spcBef>
                <a:spcPts val="450"/>
              </a:spcBef>
              <a:buFont typeface="Symbol" panose="05050102010706020507" pitchFamily="18" charset="2"/>
              <a:buChar char=""/>
            </a:pPr>
            <a:r>
              <a:rPr lang="fr-FR" sz="1400" dirty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Distance </a:t>
            </a:r>
            <a:r>
              <a:rPr lang="fr-FR" sz="1400" dirty="0" err="1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learning</a:t>
            </a:r>
            <a:r>
              <a:rPr lang="fr-FR" sz="1400" dirty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 </a:t>
            </a:r>
            <a:r>
              <a:rPr lang="fr-FR" sz="1400" dirty="0" err="1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during</a:t>
            </a:r>
            <a:r>
              <a:rPr lang="fr-FR" sz="1400" dirty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 </a:t>
            </a:r>
            <a:r>
              <a:rPr lang="fr-FR" sz="1400" dirty="0" err="1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pandemic</a:t>
            </a:r>
            <a:endParaRPr lang="fr-FR" sz="1400" dirty="0">
              <a:solidFill>
                <a:schemeClr val="tx2"/>
              </a:solidFill>
              <a:latin typeface="Marianne" panose="02000000000000000000" pitchFamily="50" charset="0"/>
              <a:ea typeface="Calibri" panose="020F0502020204030204" pitchFamily="34" charset="0"/>
            </a:endParaRPr>
          </a:p>
          <a:p>
            <a:pPr marL="257175" indent="-257175">
              <a:spcBef>
                <a:spcPts val="450"/>
              </a:spcBef>
              <a:buFont typeface="Symbol" panose="05050102010706020507" pitchFamily="18" charset="2"/>
              <a:buChar char=""/>
            </a:pPr>
            <a:r>
              <a:rPr lang="fr-FR" sz="1400" dirty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Use of digital </a:t>
            </a:r>
            <a:r>
              <a:rPr lang="fr-FR" sz="1400" dirty="0" err="1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tools</a:t>
            </a:r>
            <a:r>
              <a:rPr lang="fr-FR" sz="1400" dirty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 for </a:t>
            </a:r>
            <a:r>
              <a:rPr lang="fr-FR" sz="1400" dirty="0" err="1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evaluation</a:t>
            </a:r>
            <a:r>
              <a:rPr lang="fr-FR" sz="1400" dirty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 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96843" y="348247"/>
            <a:ext cx="2463805" cy="89511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1600" b="1" dirty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A</a:t>
            </a:r>
            <a:r>
              <a:rPr lang="en-US" sz="1600" b="1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eronautical </a:t>
            </a:r>
            <a:r>
              <a:rPr lang="en-US" sz="1600" b="1" dirty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maintenance</a:t>
            </a:r>
            <a:endParaRPr lang="fr-FR" sz="1600" dirty="0">
              <a:solidFill>
                <a:schemeClr val="bg1"/>
              </a:solidFill>
              <a:latin typeface="Marianne" panose="02000000000000000000" pitchFamily="50" charset="0"/>
              <a:ea typeface="Calibri" panose="020F0502020204030204" pitchFamily="34" charset="0"/>
            </a:endParaRPr>
          </a:p>
          <a:p>
            <a:pPr algn="ctr">
              <a:spcBef>
                <a:spcPts val="450"/>
              </a:spcBef>
            </a:pPr>
            <a:r>
              <a:rPr lang="en-US" sz="1600" b="1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NCOs </a:t>
            </a:r>
            <a:r>
              <a:rPr lang="en-US" sz="1600" b="1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initial training</a:t>
            </a:r>
            <a:endParaRPr lang="en-US" sz="1600" b="1" dirty="0">
              <a:solidFill>
                <a:schemeClr val="bg1"/>
              </a:solidFill>
              <a:latin typeface="Marianne" panose="02000000000000000000" pitchFamily="50" charset="0"/>
              <a:ea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96843" y="1438082"/>
            <a:ext cx="2463805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n-US" sz="1600" b="1" dirty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Basic military training of NCO’s </a:t>
            </a:r>
            <a:endParaRPr lang="fr-FR" sz="1600" b="1" dirty="0">
              <a:solidFill>
                <a:schemeClr val="bg1"/>
              </a:solidFill>
              <a:latin typeface="Marianne" panose="02000000000000000000" pitchFamily="50" charset="0"/>
              <a:ea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96842" y="2615660"/>
            <a:ext cx="2463806" cy="3385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n-US" sz="1600" b="1" dirty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Flying training</a:t>
            </a:r>
            <a:endParaRPr lang="fr-FR" sz="1600" b="1" dirty="0">
              <a:solidFill>
                <a:schemeClr val="bg1"/>
              </a:solidFill>
              <a:latin typeface="Marianne" panose="02000000000000000000" pitchFamily="50" charset="0"/>
              <a:ea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750095" y="2615661"/>
            <a:ext cx="6089650" cy="136191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257175" indent="-257175">
              <a:spcBef>
                <a:spcPts val="450"/>
              </a:spcBef>
              <a:buFont typeface="Symbol" panose="05050102010706020507" pitchFamily="18" charset="2"/>
              <a:buChar char=""/>
            </a:pPr>
            <a:r>
              <a:rPr lang="fr-FR" sz="1400" dirty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Use of EFB (</a:t>
            </a:r>
            <a:r>
              <a:rPr lang="fr-FR" sz="1400" dirty="0" err="1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Electronic</a:t>
            </a:r>
            <a:r>
              <a:rPr lang="fr-FR" sz="1400" dirty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 Flight Bag) et LMS (Learning Management system)</a:t>
            </a:r>
          </a:p>
          <a:p>
            <a:pPr marL="257175" indent="-257175">
              <a:spcBef>
                <a:spcPts val="450"/>
              </a:spcBef>
              <a:buFont typeface="Symbol" panose="05050102010706020507" pitchFamily="18" charset="2"/>
              <a:buChar char=""/>
            </a:pPr>
            <a:r>
              <a:rPr lang="fr-FR" sz="1400" dirty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Distance </a:t>
            </a:r>
            <a:r>
              <a:rPr lang="fr-FR" sz="1400" dirty="0" err="1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learning</a:t>
            </a:r>
            <a:r>
              <a:rPr lang="fr-FR" sz="1400" dirty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 for pilot and air navigation </a:t>
            </a:r>
            <a:r>
              <a:rPr lang="fr-FR" sz="1400" dirty="0" err="1" smtClean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trainees</a:t>
            </a:r>
            <a:endParaRPr lang="fr-FR" sz="1400" dirty="0" smtClean="0">
              <a:solidFill>
                <a:schemeClr val="tx2"/>
              </a:solidFill>
              <a:latin typeface="Marianne" panose="02000000000000000000" pitchFamily="50" charset="0"/>
              <a:ea typeface="Calibri" panose="020F0502020204030204" pitchFamily="34" charset="0"/>
            </a:endParaRPr>
          </a:p>
          <a:p>
            <a:pPr marL="257175" indent="-257175">
              <a:spcBef>
                <a:spcPts val="450"/>
              </a:spcBef>
              <a:buFont typeface="Symbol" panose="05050102010706020507" pitchFamily="18" charset="2"/>
              <a:buChar char=""/>
            </a:pPr>
            <a:r>
              <a:rPr lang="fr-FR" sz="1400" dirty="0" smtClean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The use of </a:t>
            </a:r>
            <a:r>
              <a:rPr lang="fr-FR" sz="1400" dirty="0" err="1" smtClean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virtual</a:t>
            </a:r>
            <a:r>
              <a:rPr lang="fr-FR" sz="1400" dirty="0" smtClean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 reality: missions </a:t>
            </a:r>
            <a:r>
              <a:rPr lang="fr-FR" sz="1400" dirty="0" err="1" smtClean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preparation</a:t>
            </a:r>
            <a:r>
              <a:rPr lang="fr-FR" sz="1400" dirty="0" smtClean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, </a:t>
            </a:r>
            <a:r>
              <a:rPr lang="fr-FR" sz="1400" dirty="0" err="1" smtClean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mentalising</a:t>
            </a:r>
            <a:endParaRPr lang="fr-FR" sz="1400" dirty="0">
              <a:solidFill>
                <a:schemeClr val="tx2"/>
              </a:solidFill>
              <a:latin typeface="Marianne" panose="02000000000000000000" pitchFamily="50" charset="0"/>
              <a:ea typeface="Calibri" panose="020F0502020204030204" pitchFamily="34" charset="0"/>
            </a:endParaRPr>
          </a:p>
          <a:p>
            <a:pPr marL="257175" indent="-257175">
              <a:spcBef>
                <a:spcPts val="450"/>
              </a:spcBef>
              <a:buFont typeface="Symbol" panose="05050102010706020507" pitchFamily="18" charset="2"/>
              <a:buChar char=""/>
            </a:pPr>
            <a:r>
              <a:rPr lang="fr-FR" sz="1400" dirty="0" err="1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Ethic</a:t>
            </a:r>
            <a:r>
              <a:rPr lang="fr-FR" sz="1400" dirty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, </a:t>
            </a:r>
            <a:r>
              <a:rPr lang="fr-FR" sz="1400" dirty="0" err="1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Airmanship</a:t>
            </a:r>
            <a:r>
              <a:rPr lang="fr-FR" sz="1400" dirty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, leadership, </a:t>
            </a:r>
            <a:r>
              <a:rPr lang="fr-FR" sz="1400" dirty="0" err="1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military</a:t>
            </a:r>
            <a:r>
              <a:rPr lang="fr-FR" sz="1400" dirty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 </a:t>
            </a:r>
            <a:r>
              <a:rPr lang="fr-FR" sz="1400" dirty="0" smtClean="0">
                <a:solidFill>
                  <a:schemeClr val="tx2"/>
                </a:solidFill>
                <a:latin typeface="Marianne" panose="02000000000000000000" pitchFamily="50" charset="0"/>
                <a:ea typeface="Calibri" panose="020F0502020204030204" pitchFamily="34" charset="0"/>
              </a:rPr>
              <a:t>values</a:t>
            </a:r>
            <a:endParaRPr lang="fr-FR" sz="1400" dirty="0">
              <a:solidFill>
                <a:schemeClr val="tx2"/>
              </a:solidFill>
              <a:latin typeface="Marianne" panose="02000000000000000000" pitchFamily="50" charset="0"/>
              <a:ea typeface="Calibri" panose="020F0502020204030204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738"/>
            <a:ext cx="2510512" cy="11342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" b="2781"/>
          <a:stretch/>
        </p:blipFill>
        <p:spPr>
          <a:xfrm>
            <a:off x="2079" y="5298708"/>
            <a:ext cx="2748016" cy="14549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71" y="4826762"/>
            <a:ext cx="1741799" cy="19477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vlc-record-2022-05-20-15h07m34s-DRHAAE4.0 présentation.mp4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8805" y="4216765"/>
            <a:ext cx="4547156" cy="255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4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RHAA_2020_16_9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aammjj_np_drhaa_presentation_drhaae_format_4-3" id="{FFCAB4C8-F559-41EC-9730-0B1F9E261A1D}" vid="{28240630-C3CF-44E0-9B9C-73211C9E415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aaaammjj_np_drhaae_presentation_drhaae_format_4-3</Template>
  <TotalTime>982</TotalTime>
  <Words>1221</Words>
  <Application>Microsoft Office PowerPoint</Application>
  <PresentationFormat>Affichage à l'écran (4:3)</PresentationFormat>
  <Paragraphs>258</Paragraphs>
  <Slides>17</Slides>
  <Notes>6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9" baseType="lpstr">
      <vt:lpstr>Malgun Gothic Semilight</vt:lpstr>
      <vt:lpstr>Arial</vt:lpstr>
      <vt:lpstr>Calibri</vt:lpstr>
      <vt:lpstr>Calibri Light</vt:lpstr>
      <vt:lpstr>Courier New</vt:lpstr>
      <vt:lpstr>Graphik</vt:lpstr>
      <vt:lpstr>Graphik Black</vt:lpstr>
      <vt:lpstr>Marianne</vt:lpstr>
      <vt:lpstr>Symbol</vt:lpstr>
      <vt:lpstr>Times New Roman</vt:lpstr>
      <vt:lpstr>Wingdings</vt:lpstr>
      <vt:lpstr>DRHAA_2020_16_9</vt:lpstr>
      <vt:lpstr>Digital Training in the French Air and Space Force</vt:lpstr>
      <vt:lpstr>Présentation PowerPoint</vt:lpstr>
      <vt:lpstr>Introduction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Questions ?</vt:lpstr>
    </vt:vector>
  </TitlesOfParts>
  <Company>Ministère des Armées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ASSET Jean-Philippe SA CN MINDEF</dc:creator>
  <cp:lastModifiedBy>BERCKMANS Nadège CNE</cp:lastModifiedBy>
  <cp:revision>96</cp:revision>
  <cp:lastPrinted>2022-05-20T11:12:49Z</cp:lastPrinted>
  <dcterms:created xsi:type="dcterms:W3CDTF">2021-09-03T06:35:31Z</dcterms:created>
  <dcterms:modified xsi:type="dcterms:W3CDTF">2022-05-22T03:29:21Z</dcterms:modified>
</cp:coreProperties>
</file>