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8"/>
  </p:notesMasterIdLst>
  <p:handoutMasterIdLst>
    <p:handoutMasterId r:id="rId19"/>
  </p:handoutMasterIdLst>
  <p:sldIdLst>
    <p:sldId id="355" r:id="rId3"/>
    <p:sldId id="378" r:id="rId4"/>
    <p:sldId id="377" r:id="rId5"/>
    <p:sldId id="359" r:id="rId6"/>
    <p:sldId id="383" r:id="rId7"/>
    <p:sldId id="379" r:id="rId8"/>
    <p:sldId id="384" r:id="rId9"/>
    <p:sldId id="386" r:id="rId10"/>
    <p:sldId id="387" r:id="rId11"/>
    <p:sldId id="380" r:id="rId12"/>
    <p:sldId id="381" r:id="rId13"/>
    <p:sldId id="344" r:id="rId14"/>
    <p:sldId id="382" r:id="rId15"/>
    <p:sldId id="373" r:id="rId16"/>
    <p:sldId id="358" r:id="rId17"/>
  </p:sldIdLst>
  <p:sldSz cx="9144000" cy="6858000" type="screen4x3"/>
  <p:notesSz cx="6797675" cy="9928225"/>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CCFF"/>
    <a:srgbClr val="9966FF"/>
    <a:srgbClr val="009999"/>
    <a:srgbClr val="0066FF"/>
    <a:srgbClr val="FF3300"/>
    <a:srgbClr val="3333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45" autoAdjust="0"/>
  </p:normalViewPr>
  <p:slideViewPr>
    <p:cSldViewPr>
      <p:cViewPr>
        <p:scale>
          <a:sx n="60" d="100"/>
          <a:sy n="60" d="100"/>
        </p:scale>
        <p:origin x="-12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96"/>
    </p:cViewPr>
  </p:sorterViewPr>
  <p:notesViewPr>
    <p:cSldViewPr>
      <p:cViewPr varScale="1">
        <p:scale>
          <a:sx n="81" d="100"/>
          <a:sy n="81" d="100"/>
        </p:scale>
        <p:origin x="-325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5222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5222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52229"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8BEAE9-71D5-4648-B08A-61011581A0AA}" type="slidenum">
              <a:rPr lang="en-AU" altLang="en-US"/>
              <a:pPr/>
              <a:t>‹#›</a:t>
            </a:fld>
            <a:endParaRPr lang="en-AU" altLang="en-US"/>
          </a:p>
        </p:txBody>
      </p:sp>
    </p:spTree>
    <p:extLst>
      <p:ext uri="{BB962C8B-B14F-4D97-AF65-F5344CB8AC3E}">
        <p14:creationId xmlns:p14="http://schemas.microsoft.com/office/powerpoint/2010/main" val="72893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2253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2253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79450" y="4714875"/>
            <a:ext cx="543877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22534"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22535"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73823B3-9571-4C1C-835E-13F308C96E58}" type="slidenum">
              <a:rPr lang="en-AU" altLang="en-US"/>
              <a:pPr/>
              <a:t>‹#›</a:t>
            </a:fld>
            <a:endParaRPr lang="en-AU" altLang="en-US"/>
          </a:p>
        </p:txBody>
      </p:sp>
    </p:spTree>
    <p:extLst>
      <p:ext uri="{BB962C8B-B14F-4D97-AF65-F5344CB8AC3E}">
        <p14:creationId xmlns:p14="http://schemas.microsoft.com/office/powerpoint/2010/main" val="24936628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6091A0-6E3F-4476-B13E-38090901E9C7}" type="slidenum">
              <a:rPr lang="en-AU" altLang="en-US"/>
              <a:pPr/>
              <a:t>2</a:t>
            </a:fld>
            <a:endParaRPr lang="en-AU"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611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7AD1238-BBD3-4B80-A862-86518645AD3A}" type="slidenum">
              <a:rPr lang="en-AU" altLang="en-US"/>
              <a:pPr/>
              <a:t>11</a:t>
            </a:fld>
            <a:endParaRPr lang="en-AU" altLang="en-US"/>
          </a:p>
        </p:txBody>
      </p:sp>
      <p:sp>
        <p:nvSpPr>
          <p:cNvPr id="199682" name="Rectangle 2"/>
          <p:cNvSpPr>
            <a:spLocks noGrp="1" noRot="1" noChangeAspect="1" noChangeArrowheads="1" noTextEdit="1"/>
          </p:cNvSpPr>
          <p:nvPr>
            <p:ph type="sldImg"/>
          </p:nvPr>
        </p:nvSpPr>
        <p:spPr>
          <a:xfrm>
            <a:off x="919163" y="746125"/>
            <a:ext cx="4960937" cy="3721100"/>
          </a:xfrm>
          <a:ln/>
        </p:spPr>
      </p:sp>
      <p:sp>
        <p:nvSpPr>
          <p:cNvPr id="199683" name="Rectangle 3"/>
          <p:cNvSpPr>
            <a:spLocks noGrp="1" noChangeArrowheads="1"/>
          </p:cNvSpPr>
          <p:nvPr>
            <p:ph type="body" idx="1"/>
          </p:nvPr>
        </p:nvSpPr>
        <p:spPr>
          <a:xfrm>
            <a:off x="681038" y="4714875"/>
            <a:ext cx="5435600" cy="4467225"/>
          </a:xfrm>
        </p:spPr>
        <p:txBody>
          <a:bodyPr/>
          <a:lstStyle/>
          <a:p>
            <a:r>
              <a:rPr lang="en-AU" altLang="en-US" dirty="0"/>
              <a:t>Unfortunately, most people only consider the three in yellow when thinking about LOTE requirements – which is just the tip of the iceberg. Just because we have survived this far without using LOTE in these contexts, doesn’t mean we shouldn’t be.</a:t>
            </a:r>
          </a:p>
          <a:p>
            <a:endParaRPr lang="en-AU" altLang="en-US" dirty="0"/>
          </a:p>
          <a:p>
            <a:r>
              <a:rPr lang="en-AU" altLang="en-US" dirty="0"/>
              <a:t>There is a flaw to this structure though:</a:t>
            </a:r>
          </a:p>
          <a:p>
            <a:pPr>
              <a:buFontTx/>
              <a:buChar char="-"/>
            </a:pPr>
            <a:r>
              <a:rPr lang="en-AU" altLang="en-US" dirty="0"/>
              <a:t>As an </a:t>
            </a:r>
            <a:r>
              <a:rPr lang="en-AU" altLang="en-US" dirty="0" err="1"/>
              <a:t>attache</a:t>
            </a:r>
            <a:r>
              <a:rPr lang="en-AU" altLang="en-US" dirty="0"/>
              <a:t>, I had some very tactical conversations with PLA and with other attaches about the PLA </a:t>
            </a:r>
            <a:r>
              <a:rPr lang="en-AU" altLang="en-US" dirty="0" err="1"/>
              <a:t>eg</a:t>
            </a:r>
            <a:r>
              <a:rPr lang="en-AU" altLang="en-US" dirty="0"/>
              <a:t> Russians</a:t>
            </a:r>
          </a:p>
          <a:p>
            <a:pPr>
              <a:buFontTx/>
              <a:buChar char="-"/>
            </a:pPr>
            <a:r>
              <a:rPr lang="en-AU" altLang="en-US" dirty="0"/>
              <a:t>Soldiers engaging at the tactical level can have strategic effects</a:t>
            </a:r>
          </a:p>
          <a:p>
            <a:pPr>
              <a:buFontTx/>
              <a:buChar char="-"/>
            </a:pPr>
            <a:r>
              <a:rPr lang="en-AU" altLang="en-US" dirty="0"/>
              <a:t>Our </a:t>
            </a:r>
            <a:r>
              <a:rPr lang="en-AU" altLang="en-US" dirty="0" err="1"/>
              <a:t>pers</a:t>
            </a:r>
            <a:r>
              <a:rPr lang="en-AU" altLang="en-US" dirty="0"/>
              <a:t> in the </a:t>
            </a:r>
            <a:r>
              <a:rPr lang="en-AU" altLang="en-US" dirty="0" err="1"/>
              <a:t>strat</a:t>
            </a:r>
            <a:r>
              <a:rPr lang="en-AU" altLang="en-US" dirty="0"/>
              <a:t> agencies can work at the tactical and operational level – so the delineation is not so clear cut.</a:t>
            </a:r>
          </a:p>
          <a:p>
            <a:pPr>
              <a:buFontTx/>
              <a:buChar char="-"/>
            </a:pPr>
            <a:endParaRPr lang="en-AU" altLang="en-US" dirty="0"/>
          </a:p>
          <a:p>
            <a:r>
              <a:rPr lang="en-AU" altLang="en-US" dirty="0"/>
              <a:t>What actually happens in our context is that we train someone from any service on our long courses and then expect them to handle all contexts</a:t>
            </a:r>
          </a:p>
          <a:p>
            <a:endParaRPr lang="en-AU" altLang="en-US" dirty="0"/>
          </a:p>
        </p:txBody>
      </p:sp>
    </p:spTree>
    <p:extLst>
      <p:ext uri="{BB962C8B-B14F-4D97-AF65-F5344CB8AC3E}">
        <p14:creationId xmlns:p14="http://schemas.microsoft.com/office/powerpoint/2010/main" val="15593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070161-E172-4129-8979-2DF55D94BDF7}" type="slidenum">
              <a:rPr lang="en-AU" altLang="en-US"/>
              <a:pPr/>
              <a:t>12</a:t>
            </a:fld>
            <a:endParaRPr lang="en-AU" alt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AU" altLang="en-US"/>
              <a:t>There is some cause for optimism though because of our latest white paper</a:t>
            </a:r>
          </a:p>
          <a:p>
            <a:endParaRPr lang="en-AU" altLang="en-US"/>
          </a:p>
          <a:p>
            <a:r>
              <a:rPr lang="en-AU" altLang="en-US"/>
              <a:t>And this is translating into increased numbers on course – but that still doesn’t address for me whether we are still capability-focussed.</a:t>
            </a:r>
          </a:p>
          <a:p>
            <a:endParaRPr lang="en-AU" altLang="en-US"/>
          </a:p>
          <a:p>
            <a:endParaRPr lang="en-AU" altLang="en-US"/>
          </a:p>
        </p:txBody>
      </p:sp>
    </p:spTree>
    <p:extLst>
      <p:ext uri="{BB962C8B-B14F-4D97-AF65-F5344CB8AC3E}">
        <p14:creationId xmlns:p14="http://schemas.microsoft.com/office/powerpoint/2010/main" val="80810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52559E-2B3B-4F67-A579-3AFA1903E156}" type="slidenum">
              <a:rPr lang="en-AU" altLang="en-US"/>
              <a:pPr/>
              <a:t>13</a:t>
            </a:fld>
            <a:endParaRPr lang="en-AU"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AU" altLang="en-US" dirty="0"/>
              <a:t>So now my briefs to any visitors to the school including senior officers (Deputy Chief of Army) spends half the brief on the capability requirement and the other half on the school. </a:t>
            </a:r>
          </a:p>
        </p:txBody>
      </p:sp>
    </p:spTree>
    <p:extLst>
      <p:ext uri="{BB962C8B-B14F-4D97-AF65-F5344CB8AC3E}">
        <p14:creationId xmlns:p14="http://schemas.microsoft.com/office/powerpoint/2010/main" val="396483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9E4B695-6F82-46BD-A906-8A3A63594E49}" type="slidenum">
              <a:rPr lang="en-AU" altLang="en-US"/>
              <a:pPr/>
              <a:t>14</a:t>
            </a:fld>
            <a:endParaRPr lang="en-AU" altLang="en-US"/>
          </a:p>
        </p:txBody>
      </p:sp>
      <p:sp>
        <p:nvSpPr>
          <p:cNvPr id="183298" name="Rectangle 2"/>
          <p:cNvSpPr>
            <a:spLocks noGrp="1" noRot="1" noChangeAspect="1" noChangeArrowheads="1" noTextEdit="1"/>
          </p:cNvSpPr>
          <p:nvPr>
            <p:ph type="sldImg"/>
          </p:nvPr>
        </p:nvSpPr>
        <p:spPr>
          <a:xfrm>
            <a:off x="919163" y="746125"/>
            <a:ext cx="4960937" cy="3721100"/>
          </a:xfrm>
          <a:ln/>
        </p:spPr>
      </p:sp>
      <p:sp>
        <p:nvSpPr>
          <p:cNvPr id="183299" name="Rectangle 3"/>
          <p:cNvSpPr>
            <a:spLocks noGrp="1" noChangeArrowheads="1"/>
          </p:cNvSpPr>
          <p:nvPr>
            <p:ph type="body" idx="1"/>
          </p:nvPr>
        </p:nvSpPr>
        <p:spPr>
          <a:xfrm>
            <a:off x="681038" y="4714875"/>
            <a:ext cx="5435600" cy="4467225"/>
          </a:xfrm>
        </p:spPr>
        <p:txBody>
          <a:bodyPr/>
          <a:lstStyle/>
          <a:p>
            <a:r>
              <a:rPr lang="en-AU" altLang="en-US" sz="1000" dirty="0"/>
              <a:t>I argue international engagement means that we operate seamlessly across the globe enabled by LOTE and to do that we need …</a:t>
            </a:r>
          </a:p>
          <a:p>
            <a:endParaRPr lang="en-AU" altLang="en-US" sz="1000" dirty="0"/>
          </a:p>
          <a:p>
            <a:r>
              <a:rPr lang="en-AU" altLang="en-US" sz="1000" dirty="0"/>
              <a:t>The greatest difficulty is articulating the need and convincing seniors that a LOTE capability will enhance our ability to operate seamlessly across the globe to achieve our objectives</a:t>
            </a:r>
          </a:p>
          <a:p>
            <a:endParaRPr lang="en-AU" altLang="en-US" sz="1000" dirty="0"/>
          </a:p>
        </p:txBody>
      </p:sp>
    </p:spTree>
    <p:extLst>
      <p:ext uri="{BB962C8B-B14F-4D97-AF65-F5344CB8AC3E}">
        <p14:creationId xmlns:p14="http://schemas.microsoft.com/office/powerpoint/2010/main" val="24333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3823B3-9571-4C1C-835E-13F308C96E58}" type="slidenum">
              <a:rPr lang="en-AU" altLang="en-US" smtClean="0"/>
              <a:pPr/>
              <a:t>3</a:t>
            </a:fld>
            <a:endParaRPr lang="en-AU" altLang="en-US"/>
          </a:p>
        </p:txBody>
      </p:sp>
    </p:spTree>
    <p:extLst>
      <p:ext uri="{BB962C8B-B14F-4D97-AF65-F5344CB8AC3E}">
        <p14:creationId xmlns:p14="http://schemas.microsoft.com/office/powerpoint/2010/main" val="301731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87561E-3A41-4EDB-B369-D301CAD9CF32}" type="slidenum">
              <a:rPr lang="en-AU" altLang="en-US"/>
              <a:pPr/>
              <a:t>4</a:t>
            </a:fld>
            <a:endParaRPr lang="en-AU"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ltLang="en-US" sz="1000"/>
              <a:t>BILC SharP (Resource Sharing platform) is o</a:t>
            </a:r>
            <a:r>
              <a:rPr lang="en-AU" altLang="en-US" sz="1000"/>
              <a:t>ne of many Moodle instances DFSL offers though its Learning Management System.</a:t>
            </a:r>
          </a:p>
          <a:p>
            <a:r>
              <a:rPr lang="en-AU" altLang="en-US" sz="1000"/>
              <a:t>Created in 2015 for all BILC members</a:t>
            </a:r>
            <a:r>
              <a:rPr lang="en-US" altLang="en-US" sz="1000"/>
              <a:t>. </a:t>
            </a:r>
            <a:r>
              <a:rPr lang="en-AU" altLang="en-US" sz="1000"/>
              <a:t>Idea behind it: for everyone to share successfully trialled military language training materials so that other BILC members could benefit from these resources. So this platform is supposed to serve as the online repository of successfully trialled resources from all participating countries. Apart from avail resources members can use forum, messages and calendar features available. </a:t>
            </a:r>
          </a:p>
          <a:p>
            <a:r>
              <a:rPr lang="en-AU" altLang="en-US" sz="1000"/>
              <a:t>Just a reminder: </a:t>
            </a:r>
            <a:r>
              <a:rPr lang="en-AU" altLang="en-US" sz="1000" b="1"/>
              <a:t>any staff member</a:t>
            </a:r>
            <a:r>
              <a:rPr lang="en-AU" altLang="en-US" sz="1000"/>
              <a:t> from your organisations can gain access to BS.</a:t>
            </a:r>
          </a:p>
          <a:p>
            <a:r>
              <a:rPr lang="en-AU" altLang="en-US" sz="1000"/>
              <a:t>BILC SharP POCs responsibilities:</a:t>
            </a:r>
          </a:p>
          <a:p>
            <a:r>
              <a:rPr lang="en-AU" altLang="en-US" sz="1000"/>
              <a:t>- Provide DFSL with enrolment details for their staff: full name, country and official/work email address </a:t>
            </a:r>
          </a:p>
          <a:p>
            <a:r>
              <a:rPr lang="en-AU" altLang="en-US" sz="1000" b="1"/>
              <a:t>- Collate any resources your organisation wishes to share with fellow BILC members </a:t>
            </a:r>
          </a:p>
          <a:p>
            <a:r>
              <a:rPr lang="en-AU" altLang="en-US" sz="1000" b="1"/>
              <a:t>- Forward those resources to DFSL via email/DropBox/post</a:t>
            </a:r>
            <a:r>
              <a:rPr lang="en-AU" altLang="en-US" sz="1000"/>
              <a:t> </a:t>
            </a:r>
          </a:p>
          <a:p>
            <a:r>
              <a:rPr lang="en-AU" altLang="en-US" sz="1000"/>
              <a:t>- Disseminate information to your staff if needed </a:t>
            </a:r>
          </a:p>
          <a:p>
            <a:r>
              <a:rPr lang="en-AU" altLang="en-US" sz="1000"/>
              <a:t>- Let us know if any of your staff leave their job/posting so that we can de-activate their account</a:t>
            </a:r>
          </a:p>
          <a:p>
            <a:endParaRPr lang="en-AU" altLang="en-US" sz="1000"/>
          </a:p>
          <a:p>
            <a:r>
              <a:rPr lang="en-AU" altLang="en-US" sz="1000"/>
              <a:t>Please provide feedback to us on the format, folder structure, usefulness of uploaded materials, etc.</a:t>
            </a:r>
          </a:p>
          <a:p>
            <a:endParaRPr lang="en-AU" altLang="en-US" sz="1000"/>
          </a:p>
          <a:p>
            <a:r>
              <a:rPr lang="en-AU" altLang="en-US" sz="1000"/>
              <a:t>…So if you are willing to share some materials with your fellow BILCers, please contact us. I have a few copies of the new BILC Communiqués here for those of you who haven’t received an electronic copy last week.</a:t>
            </a:r>
          </a:p>
          <a:p>
            <a:endParaRPr lang="en-AU" altLang="en-US" sz="1000"/>
          </a:p>
          <a:p>
            <a:endParaRPr lang="en-AU" altLang="en-US" sz="1000"/>
          </a:p>
        </p:txBody>
      </p:sp>
    </p:spTree>
    <p:extLst>
      <p:ext uri="{BB962C8B-B14F-4D97-AF65-F5344CB8AC3E}">
        <p14:creationId xmlns:p14="http://schemas.microsoft.com/office/powerpoint/2010/main" val="142513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D230E89-851F-4ADA-8089-1841B1E0D4CF}" type="slidenum">
              <a:rPr lang="en-AU" altLang="en-US"/>
              <a:pPr/>
              <a:t>5</a:t>
            </a:fld>
            <a:endParaRPr lang="en-AU"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AU" altLang="en-US" sz="1000"/>
              <a:t>So now to my problem….</a:t>
            </a:r>
          </a:p>
          <a:p>
            <a:endParaRPr lang="en-AU" altLang="en-US" sz="1000"/>
          </a:p>
          <a:p>
            <a:r>
              <a:rPr lang="en-AU" altLang="en-US" sz="1000"/>
              <a:t>This is the status of LOTE within the Australian Defence context</a:t>
            </a:r>
          </a:p>
        </p:txBody>
      </p:sp>
    </p:spTree>
    <p:extLst>
      <p:ext uri="{BB962C8B-B14F-4D97-AF65-F5344CB8AC3E}">
        <p14:creationId xmlns:p14="http://schemas.microsoft.com/office/powerpoint/2010/main" val="305733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E4F03F5-E907-4FE3-8613-582A655BD355}" type="slidenum">
              <a:rPr lang="en-AU" altLang="en-US"/>
              <a:pPr/>
              <a:t>6</a:t>
            </a:fld>
            <a:endParaRPr lang="en-AU" alt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AU" altLang="en-US"/>
              <a:t>We have a white Anglo-Saxon, English-speaking heritage which is our greatest impediment to cultivating a sufficient LOTE capability within Defence.</a:t>
            </a:r>
          </a:p>
          <a:p>
            <a:r>
              <a:rPr lang="en-AU" altLang="en-US"/>
              <a:t>It is a societal contradiction – 28 % of Australians were born overseas and over 40 % have a parent who was born overseas however, our education system has struggled for decades developing a LOTE curriculum that was consistently applied across the country.</a:t>
            </a:r>
          </a:p>
          <a:p>
            <a:endParaRPr lang="en-AU" altLang="en-US"/>
          </a:p>
          <a:p>
            <a:r>
              <a:rPr lang="en-AU" altLang="en-US"/>
              <a:t>The Australian Defence Force demographic does not reflect the wider community. The percentages of ADF members born overseas is far less than in society.</a:t>
            </a:r>
          </a:p>
        </p:txBody>
      </p:sp>
    </p:spTree>
    <p:extLst>
      <p:ext uri="{BB962C8B-B14F-4D97-AF65-F5344CB8AC3E}">
        <p14:creationId xmlns:p14="http://schemas.microsoft.com/office/powerpoint/2010/main" val="316693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F01AAB-36AD-4F70-ADEA-94988EA56D0F}" type="slidenum">
              <a:rPr lang="en-AU" altLang="en-US"/>
              <a:pPr/>
              <a:t>7</a:t>
            </a:fld>
            <a:endParaRPr lang="en-AU"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AU" altLang="en-US" sz="1000" dirty="0"/>
              <a:t>To a degree, this then manifests itself as an issue for developing the LOTE capability in the ADF:</a:t>
            </a:r>
          </a:p>
          <a:p>
            <a:endParaRPr lang="en-AU" altLang="en-US" sz="1000" dirty="0"/>
          </a:p>
          <a:p>
            <a:pPr>
              <a:buFontTx/>
              <a:buChar char="-"/>
            </a:pPr>
            <a:r>
              <a:rPr lang="en-AU" altLang="en-US" sz="1000" dirty="0"/>
              <a:t>Everyone else speaks English so we don’t need LOTE</a:t>
            </a:r>
          </a:p>
          <a:p>
            <a:pPr>
              <a:buFontTx/>
              <a:buChar char="-"/>
            </a:pPr>
            <a:r>
              <a:rPr lang="en-AU" altLang="en-US" sz="1000" dirty="0"/>
              <a:t>There are too many languages that we could potentially need in our region</a:t>
            </a:r>
          </a:p>
          <a:p>
            <a:pPr>
              <a:buFontTx/>
              <a:buChar char="-"/>
            </a:pPr>
            <a:r>
              <a:rPr lang="en-AU" altLang="en-US" sz="1000" dirty="0"/>
              <a:t>We are too small to have and maintain dedicated linguist streams of employment</a:t>
            </a:r>
          </a:p>
          <a:p>
            <a:pPr>
              <a:buFontTx/>
              <a:buChar char="-"/>
            </a:pPr>
            <a:r>
              <a:rPr lang="en-AU" altLang="en-US" sz="1000" dirty="0"/>
              <a:t>We’ve got by so far without needing an improved LOTE capability</a:t>
            </a:r>
          </a:p>
          <a:p>
            <a:pPr>
              <a:buFontTx/>
              <a:buChar char="-"/>
            </a:pPr>
            <a:r>
              <a:rPr lang="en-AU" altLang="en-US" sz="1000" dirty="0"/>
              <a:t>We can contract any linguists we need</a:t>
            </a:r>
          </a:p>
          <a:p>
            <a:pPr>
              <a:buFontTx/>
              <a:buChar char="-"/>
            </a:pPr>
            <a:r>
              <a:rPr lang="en-AU" altLang="en-US" sz="1000" dirty="0"/>
              <a:t>It takes too long and is too costly to train someone up outside their normal trade</a:t>
            </a:r>
          </a:p>
          <a:p>
            <a:pPr>
              <a:buFontTx/>
              <a:buChar char="-"/>
            </a:pPr>
            <a:r>
              <a:rPr lang="en-AU" altLang="en-US" sz="1000" dirty="0"/>
              <a:t>It doesn’t help me drop my bombs or fight my ships</a:t>
            </a:r>
          </a:p>
          <a:p>
            <a:pPr>
              <a:buFontTx/>
              <a:buChar char="-"/>
            </a:pPr>
            <a:endParaRPr lang="en-AU" altLang="en-US" sz="1000" dirty="0"/>
          </a:p>
        </p:txBody>
      </p:sp>
    </p:spTree>
    <p:extLst>
      <p:ext uri="{BB962C8B-B14F-4D97-AF65-F5344CB8AC3E}">
        <p14:creationId xmlns:p14="http://schemas.microsoft.com/office/powerpoint/2010/main" val="321634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E7F399-18B8-488D-9ACA-9D1B55585F02}" type="slidenum">
              <a:rPr lang="en-AU" altLang="en-US"/>
              <a:pPr/>
              <a:t>8</a:t>
            </a:fld>
            <a:endParaRPr lang="en-AU" alt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AU" altLang="en-US"/>
              <a:t>This is our Systems Approach to Defence Learning with the five stages of the training cycle</a:t>
            </a:r>
          </a:p>
          <a:p>
            <a:endParaRPr lang="en-AU" altLang="en-US"/>
          </a:p>
          <a:p>
            <a:endParaRPr lang="en-AU" altLang="en-US"/>
          </a:p>
        </p:txBody>
      </p:sp>
    </p:spTree>
    <p:extLst>
      <p:ext uri="{BB962C8B-B14F-4D97-AF65-F5344CB8AC3E}">
        <p14:creationId xmlns:p14="http://schemas.microsoft.com/office/powerpoint/2010/main" val="279613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17E261-D085-4C82-B002-7897C235872D}" type="slidenum">
              <a:rPr lang="en-AU" altLang="en-US"/>
              <a:pPr/>
              <a:t>9</a:t>
            </a:fld>
            <a:endParaRPr lang="en-AU"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AU" altLang="en-US" dirty="0"/>
              <a:t>For LOTE, my school is responsible for these </a:t>
            </a:r>
            <a:r>
              <a:rPr lang="en-AU" altLang="en-US" dirty="0" smtClean="0"/>
              <a:t>two. </a:t>
            </a:r>
            <a:r>
              <a:rPr lang="en-AU" altLang="en-US" dirty="0"/>
              <a:t>And we do it pretty well with our course </a:t>
            </a:r>
            <a:r>
              <a:rPr lang="en-AU" altLang="en-US" dirty="0" smtClean="0"/>
              <a:t>development </a:t>
            </a:r>
            <a:r>
              <a:rPr lang="en-AU" altLang="en-US" dirty="0"/>
              <a:t>and implementation</a:t>
            </a:r>
          </a:p>
          <a:p>
            <a:endParaRPr lang="en-AU" altLang="en-US" dirty="0"/>
          </a:p>
          <a:p>
            <a:r>
              <a:rPr lang="en-AU" altLang="en-US" dirty="0"/>
              <a:t>I am very conscious that we could use world’s best practice….but if it does not suit the Defence need, then we are wasting our time and using a lot of resources and opening ourselves up for criticism</a:t>
            </a:r>
          </a:p>
          <a:p>
            <a:r>
              <a:rPr lang="en-AU" altLang="en-US" dirty="0"/>
              <a:t>It is like crafting the finest size 10 shoe – when we need size 12</a:t>
            </a:r>
          </a:p>
          <a:p>
            <a:endParaRPr lang="en-AU" altLang="en-US" dirty="0"/>
          </a:p>
          <a:p>
            <a:r>
              <a:rPr lang="en-AU" altLang="en-US" dirty="0"/>
              <a:t>This is why I have realised that I have to tackle the </a:t>
            </a:r>
            <a:r>
              <a:rPr lang="en-AU" altLang="en-US" dirty="0" smtClean="0"/>
              <a:t>analyse,</a:t>
            </a:r>
            <a:r>
              <a:rPr lang="en-AU" altLang="en-US" baseline="0" dirty="0" smtClean="0"/>
              <a:t> design </a:t>
            </a:r>
            <a:r>
              <a:rPr lang="en-AU" altLang="en-US" dirty="0" smtClean="0"/>
              <a:t>and </a:t>
            </a:r>
            <a:r>
              <a:rPr lang="en-AU" altLang="en-US" dirty="0"/>
              <a:t>evaluate phases. Part of addressing the Analyse phase is educating decision-makers in Defence of the LOTE capability required. I am way outside my lane here but I worked out quickly that the LOTE capability is very much a bottom-up driven capability in the Australian context</a:t>
            </a:r>
          </a:p>
          <a:p>
            <a:endParaRPr lang="en-AU" altLang="en-US" dirty="0"/>
          </a:p>
          <a:p>
            <a:endParaRPr lang="en-AU" altLang="en-US" dirty="0"/>
          </a:p>
        </p:txBody>
      </p:sp>
    </p:spTree>
    <p:extLst>
      <p:ext uri="{BB962C8B-B14F-4D97-AF65-F5344CB8AC3E}">
        <p14:creationId xmlns:p14="http://schemas.microsoft.com/office/powerpoint/2010/main" val="312081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E16120-CED1-492F-BD98-69D25FF0C0BD}" type="slidenum">
              <a:rPr lang="en-AU" altLang="en-US"/>
              <a:pPr/>
              <a:t>10</a:t>
            </a:fld>
            <a:endParaRPr lang="en-AU" altLang="en-US"/>
          </a:p>
        </p:txBody>
      </p:sp>
      <p:sp>
        <p:nvSpPr>
          <p:cNvPr id="197634" name="Rectangle 2"/>
          <p:cNvSpPr>
            <a:spLocks noGrp="1" noRot="1" noChangeAspect="1" noChangeArrowheads="1" noTextEdit="1"/>
          </p:cNvSpPr>
          <p:nvPr>
            <p:ph type="sldImg"/>
          </p:nvPr>
        </p:nvSpPr>
        <p:spPr>
          <a:xfrm>
            <a:off x="919163" y="746125"/>
            <a:ext cx="4960937" cy="3721100"/>
          </a:xfrm>
          <a:ln/>
        </p:spPr>
      </p:sp>
      <p:sp>
        <p:nvSpPr>
          <p:cNvPr id="197635" name="Rectangle 3"/>
          <p:cNvSpPr>
            <a:spLocks noGrp="1" noChangeArrowheads="1"/>
          </p:cNvSpPr>
          <p:nvPr>
            <p:ph type="body" idx="1"/>
          </p:nvPr>
        </p:nvSpPr>
        <p:spPr>
          <a:xfrm>
            <a:off x="681038" y="4714875"/>
            <a:ext cx="5435600" cy="4467225"/>
          </a:xfrm>
        </p:spPr>
        <p:txBody>
          <a:bodyPr/>
          <a:lstStyle/>
          <a:p>
            <a:r>
              <a:rPr lang="en-AU" altLang="en-US"/>
              <a:t>These are some of the roles where a LOTE capability is required to enable us to achieve our objectives. I compiled this knowledge of PORs, my own experiences, and talking with some other linguists.</a:t>
            </a:r>
          </a:p>
          <a:p>
            <a:endParaRPr lang="en-AU" altLang="en-US"/>
          </a:p>
        </p:txBody>
      </p:sp>
    </p:spTree>
    <p:extLst>
      <p:ext uri="{BB962C8B-B14F-4D97-AF65-F5344CB8AC3E}">
        <p14:creationId xmlns:p14="http://schemas.microsoft.com/office/powerpoint/2010/main" val="120033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BBEDEB6E-4672-455E-8AA4-436D9FADF5D5}" type="slidenum">
              <a:rPr lang="en-AU" altLang="en-US"/>
              <a:pPr/>
              <a:t>‹#›</a:t>
            </a:fld>
            <a:endParaRPr lang="en-AU" altLang="en-US"/>
          </a:p>
        </p:txBody>
      </p:sp>
    </p:spTree>
    <p:extLst>
      <p:ext uri="{BB962C8B-B14F-4D97-AF65-F5344CB8AC3E}">
        <p14:creationId xmlns:p14="http://schemas.microsoft.com/office/powerpoint/2010/main" val="121663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A2B1E15-7EAA-470E-9372-F84916F2C95C}" type="slidenum">
              <a:rPr lang="en-AU" altLang="en-US"/>
              <a:pPr/>
              <a:t>‹#›</a:t>
            </a:fld>
            <a:endParaRPr lang="en-AU" altLang="en-US"/>
          </a:p>
        </p:txBody>
      </p:sp>
    </p:spTree>
    <p:extLst>
      <p:ext uri="{BB962C8B-B14F-4D97-AF65-F5344CB8AC3E}">
        <p14:creationId xmlns:p14="http://schemas.microsoft.com/office/powerpoint/2010/main" val="164700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A984218-A8F2-4FCC-9C9C-46A5ECAD1BD8}" type="slidenum">
              <a:rPr lang="en-AU" altLang="en-US"/>
              <a:pPr/>
              <a:t>‹#›</a:t>
            </a:fld>
            <a:endParaRPr lang="en-AU" altLang="en-US"/>
          </a:p>
        </p:txBody>
      </p:sp>
    </p:spTree>
    <p:extLst>
      <p:ext uri="{BB962C8B-B14F-4D97-AF65-F5344CB8AC3E}">
        <p14:creationId xmlns:p14="http://schemas.microsoft.com/office/powerpoint/2010/main" val="25910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D971DEE7-1B3C-465A-9EC9-7FF1D016426F}" type="slidenum">
              <a:rPr lang="en-AU" altLang="en-US"/>
              <a:pPr/>
              <a:t>‹#›</a:t>
            </a:fld>
            <a:endParaRPr lang="en-AU" altLang="en-US"/>
          </a:p>
        </p:txBody>
      </p:sp>
    </p:spTree>
    <p:extLst>
      <p:ext uri="{BB962C8B-B14F-4D97-AF65-F5344CB8AC3E}">
        <p14:creationId xmlns:p14="http://schemas.microsoft.com/office/powerpoint/2010/main" val="344381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5325825C-1FA9-4B23-B3E9-F2719F257E45}" type="slidenum">
              <a:rPr lang="en-AU" altLang="en-US"/>
              <a:pPr/>
              <a:t>‹#›</a:t>
            </a:fld>
            <a:endParaRPr lang="en-AU" altLang="en-US"/>
          </a:p>
        </p:txBody>
      </p:sp>
    </p:spTree>
    <p:extLst>
      <p:ext uri="{BB962C8B-B14F-4D97-AF65-F5344CB8AC3E}">
        <p14:creationId xmlns:p14="http://schemas.microsoft.com/office/powerpoint/2010/main" val="3983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3421ED34-C09D-44F7-AA15-A2C4B962C978}" type="slidenum">
              <a:rPr lang="en-AU" altLang="en-US"/>
              <a:pPr/>
              <a:t>‹#›</a:t>
            </a:fld>
            <a:endParaRPr lang="en-AU" altLang="en-US"/>
          </a:p>
        </p:txBody>
      </p:sp>
    </p:spTree>
    <p:extLst>
      <p:ext uri="{BB962C8B-B14F-4D97-AF65-F5344CB8AC3E}">
        <p14:creationId xmlns:p14="http://schemas.microsoft.com/office/powerpoint/2010/main" val="106963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1F974197-A77F-4DBF-A437-BFDE10AA5A80}" type="slidenum">
              <a:rPr lang="en-AU" altLang="en-US"/>
              <a:pPr/>
              <a:t>‹#›</a:t>
            </a:fld>
            <a:endParaRPr lang="en-AU" altLang="en-US"/>
          </a:p>
        </p:txBody>
      </p:sp>
    </p:spTree>
    <p:extLst>
      <p:ext uri="{BB962C8B-B14F-4D97-AF65-F5344CB8AC3E}">
        <p14:creationId xmlns:p14="http://schemas.microsoft.com/office/powerpoint/2010/main" val="424629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55A35BB0-8D28-409D-820B-68D8DE288283}" type="slidenum">
              <a:rPr lang="en-AU" altLang="en-US"/>
              <a:pPr/>
              <a:t>‹#›</a:t>
            </a:fld>
            <a:endParaRPr lang="en-AU" altLang="en-US"/>
          </a:p>
        </p:txBody>
      </p:sp>
    </p:spTree>
    <p:extLst>
      <p:ext uri="{BB962C8B-B14F-4D97-AF65-F5344CB8AC3E}">
        <p14:creationId xmlns:p14="http://schemas.microsoft.com/office/powerpoint/2010/main" val="4018142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464CD63A-4FB5-4DF4-970D-5AA7EC64B88A}" type="slidenum">
              <a:rPr lang="en-AU" altLang="en-US"/>
              <a:pPr/>
              <a:t>‹#›</a:t>
            </a:fld>
            <a:endParaRPr lang="en-AU" altLang="en-US"/>
          </a:p>
        </p:txBody>
      </p:sp>
    </p:spTree>
    <p:extLst>
      <p:ext uri="{BB962C8B-B14F-4D97-AF65-F5344CB8AC3E}">
        <p14:creationId xmlns:p14="http://schemas.microsoft.com/office/powerpoint/2010/main" val="474969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A964E449-E2C0-4B80-B669-4FB83C8DC07A}" type="slidenum">
              <a:rPr lang="en-AU" altLang="en-US"/>
              <a:pPr/>
              <a:t>‹#›</a:t>
            </a:fld>
            <a:endParaRPr lang="en-AU" altLang="en-US"/>
          </a:p>
        </p:txBody>
      </p:sp>
    </p:spTree>
    <p:extLst>
      <p:ext uri="{BB962C8B-B14F-4D97-AF65-F5344CB8AC3E}">
        <p14:creationId xmlns:p14="http://schemas.microsoft.com/office/powerpoint/2010/main" val="262134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07D23C4C-60CE-4311-854E-1B8FB27FDF9A}" type="slidenum">
              <a:rPr lang="en-AU" altLang="en-US"/>
              <a:pPr/>
              <a:t>‹#›</a:t>
            </a:fld>
            <a:endParaRPr lang="en-AU" altLang="en-US"/>
          </a:p>
        </p:txBody>
      </p:sp>
    </p:spTree>
    <p:extLst>
      <p:ext uri="{BB962C8B-B14F-4D97-AF65-F5344CB8AC3E}">
        <p14:creationId xmlns:p14="http://schemas.microsoft.com/office/powerpoint/2010/main" val="186489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B75B1AFE-21D7-4F1A-A564-F95F8D4E07A5}" type="slidenum">
              <a:rPr lang="en-AU" altLang="en-US"/>
              <a:pPr/>
              <a:t>‹#›</a:t>
            </a:fld>
            <a:endParaRPr lang="en-AU" altLang="en-US"/>
          </a:p>
        </p:txBody>
      </p:sp>
    </p:spTree>
    <p:extLst>
      <p:ext uri="{BB962C8B-B14F-4D97-AF65-F5344CB8AC3E}">
        <p14:creationId xmlns:p14="http://schemas.microsoft.com/office/powerpoint/2010/main" val="423033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0B51BA32-4783-406F-88BB-FAC66AB804E8}" type="slidenum">
              <a:rPr lang="en-AU" altLang="en-US"/>
              <a:pPr/>
              <a:t>‹#›</a:t>
            </a:fld>
            <a:endParaRPr lang="en-AU" altLang="en-US"/>
          </a:p>
        </p:txBody>
      </p:sp>
    </p:spTree>
    <p:extLst>
      <p:ext uri="{BB962C8B-B14F-4D97-AF65-F5344CB8AC3E}">
        <p14:creationId xmlns:p14="http://schemas.microsoft.com/office/powerpoint/2010/main" val="87828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A80ACD5-DF5E-4BE1-BD82-91DD5E110EEF}" type="slidenum">
              <a:rPr lang="en-AU" altLang="en-US"/>
              <a:pPr/>
              <a:t>‹#›</a:t>
            </a:fld>
            <a:endParaRPr lang="en-AU" altLang="en-US"/>
          </a:p>
        </p:txBody>
      </p:sp>
    </p:spTree>
    <p:extLst>
      <p:ext uri="{BB962C8B-B14F-4D97-AF65-F5344CB8AC3E}">
        <p14:creationId xmlns:p14="http://schemas.microsoft.com/office/powerpoint/2010/main" val="584780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8333EE3D-9FD0-4E42-89C9-E5FD02169FDC}" type="slidenum">
              <a:rPr lang="en-AU" altLang="en-US"/>
              <a:pPr/>
              <a:t>‹#›</a:t>
            </a:fld>
            <a:endParaRPr lang="en-AU" altLang="en-US"/>
          </a:p>
        </p:txBody>
      </p:sp>
    </p:spTree>
    <p:extLst>
      <p:ext uri="{BB962C8B-B14F-4D97-AF65-F5344CB8AC3E}">
        <p14:creationId xmlns:p14="http://schemas.microsoft.com/office/powerpoint/2010/main" val="8636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E9D0E09D-CA1E-4E4B-BFB6-0623133A72FC}" type="slidenum">
              <a:rPr lang="en-AU" altLang="en-US"/>
              <a:pPr/>
              <a:t>‹#›</a:t>
            </a:fld>
            <a:endParaRPr lang="en-AU" altLang="en-US"/>
          </a:p>
        </p:txBody>
      </p:sp>
    </p:spTree>
    <p:extLst>
      <p:ext uri="{BB962C8B-B14F-4D97-AF65-F5344CB8AC3E}">
        <p14:creationId xmlns:p14="http://schemas.microsoft.com/office/powerpoint/2010/main" val="284081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196D88AC-FFB9-43E0-A003-339209AA0245}" type="slidenum">
              <a:rPr lang="en-AU" altLang="en-US"/>
              <a:pPr/>
              <a:t>‹#›</a:t>
            </a:fld>
            <a:endParaRPr lang="en-AU" altLang="en-US"/>
          </a:p>
        </p:txBody>
      </p:sp>
    </p:spTree>
    <p:extLst>
      <p:ext uri="{BB962C8B-B14F-4D97-AF65-F5344CB8AC3E}">
        <p14:creationId xmlns:p14="http://schemas.microsoft.com/office/powerpoint/2010/main" val="289579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196353DF-723D-4CA8-A9DB-A7CD4DF93C9A}" type="slidenum">
              <a:rPr lang="en-AU" altLang="en-US"/>
              <a:pPr/>
              <a:t>‹#›</a:t>
            </a:fld>
            <a:endParaRPr lang="en-AU" altLang="en-US"/>
          </a:p>
        </p:txBody>
      </p:sp>
    </p:spTree>
    <p:extLst>
      <p:ext uri="{BB962C8B-B14F-4D97-AF65-F5344CB8AC3E}">
        <p14:creationId xmlns:p14="http://schemas.microsoft.com/office/powerpoint/2010/main" val="418081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8935C17A-925D-4522-B187-838798586A67}" type="slidenum">
              <a:rPr lang="en-AU" altLang="en-US"/>
              <a:pPr/>
              <a:t>‹#›</a:t>
            </a:fld>
            <a:endParaRPr lang="en-AU" altLang="en-US"/>
          </a:p>
        </p:txBody>
      </p:sp>
    </p:spTree>
    <p:extLst>
      <p:ext uri="{BB962C8B-B14F-4D97-AF65-F5344CB8AC3E}">
        <p14:creationId xmlns:p14="http://schemas.microsoft.com/office/powerpoint/2010/main" val="211457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B701FE73-4571-4FB2-8505-F39DF04E429A}" type="slidenum">
              <a:rPr lang="en-AU" altLang="en-US"/>
              <a:pPr/>
              <a:t>‹#›</a:t>
            </a:fld>
            <a:endParaRPr lang="en-AU" altLang="en-US"/>
          </a:p>
        </p:txBody>
      </p:sp>
    </p:spTree>
    <p:extLst>
      <p:ext uri="{BB962C8B-B14F-4D97-AF65-F5344CB8AC3E}">
        <p14:creationId xmlns:p14="http://schemas.microsoft.com/office/powerpoint/2010/main" val="334849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CF6A6FB2-A620-4B34-A892-5FD70228F4F5}" type="slidenum">
              <a:rPr lang="en-AU" altLang="en-US"/>
              <a:pPr/>
              <a:t>‹#›</a:t>
            </a:fld>
            <a:endParaRPr lang="en-AU" altLang="en-US"/>
          </a:p>
        </p:txBody>
      </p:sp>
    </p:spTree>
    <p:extLst>
      <p:ext uri="{BB962C8B-B14F-4D97-AF65-F5344CB8AC3E}">
        <p14:creationId xmlns:p14="http://schemas.microsoft.com/office/powerpoint/2010/main" val="313956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6E84820A-FB01-49F4-A57C-0C54BAD80D6E}" type="slidenum">
              <a:rPr lang="en-AU" altLang="en-US"/>
              <a:pPr/>
              <a:t>‹#›</a:t>
            </a:fld>
            <a:endParaRPr lang="en-AU" altLang="en-US"/>
          </a:p>
        </p:txBody>
      </p:sp>
    </p:spTree>
    <p:extLst>
      <p:ext uri="{BB962C8B-B14F-4D97-AF65-F5344CB8AC3E}">
        <p14:creationId xmlns:p14="http://schemas.microsoft.com/office/powerpoint/2010/main" val="384133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9CBD1F-16AE-47E3-A92E-FFB8F2C44680}" type="slidenum">
              <a:rPr lang="en-AU" altLang="en-US"/>
              <a:pPr/>
              <a:t>‹#›</a:t>
            </a:fld>
            <a:endParaRPr lang="en-AU" altLang="en-US"/>
          </a:p>
        </p:txBody>
      </p:sp>
      <p:sp>
        <p:nvSpPr>
          <p:cNvPr id="5127" name="Text Box 7"/>
          <p:cNvSpPr txBox="1">
            <a:spLocks noChangeArrowheads="1"/>
          </p:cNvSpPr>
          <p:nvPr userDrawn="1"/>
        </p:nvSpPr>
        <p:spPr bwMode="auto">
          <a:xfrm>
            <a:off x="1219200" y="6324600"/>
            <a:ext cx="3878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000">
                <a:solidFill>
                  <a:schemeClr val="bg1"/>
                </a:solidFill>
                <a:latin typeface="Times New Roman" panose="02020603050405020304" pitchFamily="18" charset="0"/>
              </a:rPr>
              <a:t>Defence Force School of Languages</a:t>
            </a:r>
          </a:p>
        </p:txBody>
      </p:sp>
      <p:sp>
        <p:nvSpPr>
          <p:cNvPr id="2053" name="Rectangle 5"/>
          <p:cNvSpPr>
            <a:spLocks noChangeArrowheads="1"/>
          </p:cNvSpPr>
          <p:nvPr userDrawn="1"/>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5129" name="Line 9"/>
          <p:cNvSpPr>
            <a:spLocks noChangeShapeType="1"/>
          </p:cNvSpPr>
          <p:nvPr userDrawn="1"/>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5130" name="Picture 10" descr="DFSL Logo-tran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ChangeArrowheads="1"/>
          </p:cNvSpPr>
          <p:nvPr userDrawn="1"/>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1558CA-7FF2-48F1-937E-74C786FAE1CF}" type="slidenum">
              <a:rPr lang="en-AU" altLang="en-US"/>
              <a:pPr/>
              <a:t>‹#›</a:t>
            </a:fld>
            <a:endParaRPr lang="en-AU" altLang="en-US"/>
          </a:p>
        </p:txBody>
      </p:sp>
      <p:sp>
        <p:nvSpPr>
          <p:cNvPr id="2053" name="Rectangle 5"/>
          <p:cNvSpPr>
            <a:spLocks noChangeArrowheads="1"/>
          </p:cNvSpPr>
          <p:nvPr userDrawn="1"/>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31753" name="Line 9"/>
          <p:cNvSpPr>
            <a:spLocks noChangeShapeType="1"/>
          </p:cNvSpPr>
          <p:nvPr userDrawn="1"/>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31754" name="Picture 10" descr="DFSL Logo-tran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31755" name="Rectangle 11"/>
          <p:cNvSpPr>
            <a:spLocks noChangeArrowheads="1"/>
          </p:cNvSpPr>
          <p:nvPr userDrawn="1"/>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DFSL.BLCell@defence.gov.au"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drnet/vcdf/SADL/SADL-Analyse" TargetMode="External"/><Relationship Id="rId7" Type="http://schemas.openxmlformats.org/officeDocument/2006/relationships/hyperlink" Target="http://drnet/vcdf/SADL/SADL-Develop/pages/Introduction.aspx" TargetMode="Externa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hyperlink" Target="http://drnet/vcdf/SADL/SADL-Evaluate/pages/Introduction.aspx" TargetMode="External"/><Relationship Id="rId5" Type="http://schemas.openxmlformats.org/officeDocument/2006/relationships/hyperlink" Target="http://drnet/vcdf/SADL/SADL-Design"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drnet/vcdf/SADL/SADL-Implement/Pages/Introduction.asp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drnet/vcdf/SADL/SADL-Analyse" TargetMode="External"/><Relationship Id="rId7" Type="http://schemas.openxmlformats.org/officeDocument/2006/relationships/hyperlink" Target="http://drnet/vcdf/SADL/SADL-Develop/pages/Introduction.aspx" TargetMode="External"/><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hyperlink" Target="http://drnet/vcdf/SADL/SADL-Evaluate/pages/Introduction.aspx" TargetMode="External"/><Relationship Id="rId5" Type="http://schemas.openxmlformats.org/officeDocument/2006/relationships/hyperlink" Target="http://drnet/vcdf/SADL/SADL-Design"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drnet/vcdf/SADL/SADL-Implement/Pages/Introduction.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AF43B9D-1057-48D2-8ADB-AA721BA2E123}" type="slidenum">
              <a:rPr lang="en-AU" altLang="en-US"/>
              <a:pPr/>
              <a:t>1</a:t>
            </a:fld>
            <a:endParaRPr lang="en-AU" altLang="en-US"/>
          </a:p>
        </p:txBody>
      </p:sp>
      <p:sp>
        <p:nvSpPr>
          <p:cNvPr id="2053" name="Rectangle 5"/>
          <p:cNvSpPr>
            <a:spLocks noChangeArrowheads="1"/>
          </p:cNvSpPr>
          <p:nvPr/>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54627" name="Rectangle 3"/>
          <p:cNvSpPr>
            <a:spLocks noGrp="1" noChangeArrowheads="1"/>
          </p:cNvSpPr>
          <p:nvPr>
            <p:ph type="title"/>
          </p:nvPr>
        </p:nvSpPr>
        <p:spPr>
          <a:xfrm>
            <a:off x="914400" y="260350"/>
            <a:ext cx="8229600" cy="1143000"/>
          </a:xfrm>
        </p:spPr>
        <p:txBody>
          <a:bodyPr/>
          <a:lstStyle/>
          <a:p>
            <a:r>
              <a:rPr lang="en-AU" altLang="en-US" sz="3200" b="1"/>
              <a:t>The Defence Force School of Languages </a:t>
            </a:r>
          </a:p>
        </p:txBody>
      </p:sp>
      <p:sp>
        <p:nvSpPr>
          <p:cNvPr id="154628"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154629" name="Picture 5" descr="DFSL Logo-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154630"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pic>
        <p:nvPicPr>
          <p:cNvPr id="154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700213"/>
            <a:ext cx="4608512"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32" name="Rectangle 8"/>
          <p:cNvSpPr>
            <a:spLocks noChangeArrowheads="1"/>
          </p:cNvSpPr>
          <p:nvPr/>
        </p:nvSpPr>
        <p:spPr bwMode="auto">
          <a:xfrm>
            <a:off x="755650" y="50133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sz="2800"/>
          </a:p>
        </p:txBody>
      </p:sp>
      <p:sp>
        <p:nvSpPr>
          <p:cNvPr id="154633" name="Rectangle 9"/>
          <p:cNvSpPr>
            <a:spLocks noChangeArrowheads="1"/>
          </p:cNvSpPr>
          <p:nvPr/>
        </p:nvSpPr>
        <p:spPr bwMode="auto">
          <a:xfrm>
            <a:off x="1187450" y="5373688"/>
            <a:ext cx="69834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3200" b="1">
                <a:solidFill>
                  <a:schemeClr val="tx2"/>
                </a:solidFill>
              </a:rPr>
              <a:t>Wing Commander Paul Deighton</a:t>
            </a:r>
          </a:p>
          <a:p>
            <a:pPr algn="ctr"/>
            <a:endParaRPr lang="en-AU" altLang="en-US" sz="1200" b="1">
              <a:solidFill>
                <a:schemeClr val="tx2"/>
              </a:solidFill>
            </a:endParaRPr>
          </a:p>
          <a:p>
            <a:pPr algn="ctr"/>
            <a:r>
              <a:rPr lang="en-AU" altLang="en-US" sz="2400" b="1">
                <a:solidFill>
                  <a:schemeClr val="tx2"/>
                </a:solidFill>
              </a:rPr>
              <a:t>Commanding Officer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A118E603-9C3C-4BB9-AFC5-E9066D7BA317}" type="slidenum">
              <a:rPr lang="en-AU" altLang="en-US"/>
              <a:pPr/>
              <a:t>10</a:t>
            </a:fld>
            <a:endParaRPr lang="en-AU" altLang="en-US"/>
          </a:p>
        </p:txBody>
      </p:sp>
      <p:sp>
        <p:nvSpPr>
          <p:cNvPr id="196610" name="Rectangle 2"/>
          <p:cNvSpPr>
            <a:spLocks noGrp="1" noChangeArrowheads="1"/>
          </p:cNvSpPr>
          <p:nvPr>
            <p:ph type="title"/>
          </p:nvPr>
        </p:nvSpPr>
        <p:spPr>
          <a:xfrm>
            <a:off x="914400" y="260350"/>
            <a:ext cx="8229600" cy="1143000"/>
          </a:xfrm>
        </p:spPr>
        <p:txBody>
          <a:bodyPr/>
          <a:lstStyle/>
          <a:p>
            <a:r>
              <a:rPr lang="en-AU" altLang="en-US" sz="4000" b="1"/>
              <a:t>A LOTE Capability for Defence</a:t>
            </a:r>
          </a:p>
        </p:txBody>
      </p:sp>
      <p:sp>
        <p:nvSpPr>
          <p:cNvPr id="196611" name="Rectangle 3"/>
          <p:cNvSpPr>
            <a:spLocks noGrp="1" noChangeArrowheads="1"/>
          </p:cNvSpPr>
          <p:nvPr>
            <p:ph type="body" idx="1"/>
          </p:nvPr>
        </p:nvSpPr>
        <p:spPr>
          <a:xfrm>
            <a:off x="900113" y="1557338"/>
            <a:ext cx="7920037" cy="5184775"/>
          </a:xfrm>
          <a:noFill/>
          <a:ln/>
        </p:spPr>
        <p:txBody>
          <a:bodyPr/>
          <a:lstStyle/>
          <a:p>
            <a:pPr>
              <a:buFontTx/>
              <a:buNone/>
            </a:pPr>
            <a:r>
              <a:rPr lang="en-AU" altLang="en-US"/>
              <a:t>	</a:t>
            </a:r>
          </a:p>
        </p:txBody>
      </p:sp>
      <p:sp>
        <p:nvSpPr>
          <p:cNvPr id="196612" name="Text Box 4"/>
          <p:cNvSpPr txBox="1">
            <a:spLocks noChangeArrowheads="1"/>
          </p:cNvSpPr>
          <p:nvPr/>
        </p:nvSpPr>
        <p:spPr bwMode="auto">
          <a:xfrm>
            <a:off x="6659563" y="2349500"/>
            <a:ext cx="1727200" cy="3794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Attache roles</a:t>
            </a:r>
          </a:p>
        </p:txBody>
      </p:sp>
      <p:sp>
        <p:nvSpPr>
          <p:cNvPr id="196613" name="Text Box 5"/>
          <p:cNvSpPr txBox="1">
            <a:spLocks noChangeArrowheads="1"/>
          </p:cNvSpPr>
          <p:nvPr/>
        </p:nvSpPr>
        <p:spPr bwMode="auto">
          <a:xfrm>
            <a:off x="6659563" y="414972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Industry liaison &amp; acquisitions</a:t>
            </a:r>
          </a:p>
        </p:txBody>
      </p:sp>
      <p:sp>
        <p:nvSpPr>
          <p:cNvPr id="196614" name="Text Box 6"/>
          <p:cNvSpPr txBox="1">
            <a:spLocks noChangeArrowheads="1"/>
          </p:cNvSpPr>
          <p:nvPr/>
        </p:nvSpPr>
        <p:spPr bwMode="auto">
          <a:xfrm>
            <a:off x="6659563" y="2852738"/>
            <a:ext cx="1727200" cy="3794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Intelligence</a:t>
            </a:r>
          </a:p>
        </p:txBody>
      </p:sp>
      <p:sp>
        <p:nvSpPr>
          <p:cNvPr id="196615" name="Text Box 7"/>
          <p:cNvSpPr txBox="1">
            <a:spLocks noChangeArrowheads="1"/>
          </p:cNvSpPr>
          <p:nvPr/>
        </p:nvSpPr>
        <p:spPr bwMode="auto">
          <a:xfrm>
            <a:off x="1403350"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Tactical</a:t>
            </a:r>
          </a:p>
        </p:txBody>
      </p:sp>
      <p:sp>
        <p:nvSpPr>
          <p:cNvPr id="196616" name="Text Box 8"/>
          <p:cNvSpPr txBox="1">
            <a:spLocks noChangeArrowheads="1"/>
          </p:cNvSpPr>
          <p:nvPr/>
        </p:nvSpPr>
        <p:spPr bwMode="auto">
          <a:xfrm>
            <a:off x="3995738"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Operational</a:t>
            </a:r>
          </a:p>
        </p:txBody>
      </p:sp>
      <p:sp>
        <p:nvSpPr>
          <p:cNvPr id="196617" name="Text Box 9"/>
          <p:cNvSpPr txBox="1">
            <a:spLocks noChangeArrowheads="1"/>
          </p:cNvSpPr>
          <p:nvPr/>
        </p:nvSpPr>
        <p:spPr bwMode="auto">
          <a:xfrm>
            <a:off x="6659563"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Strategic</a:t>
            </a:r>
          </a:p>
        </p:txBody>
      </p:sp>
      <p:sp>
        <p:nvSpPr>
          <p:cNvPr id="196618" name="Line 10"/>
          <p:cNvSpPr>
            <a:spLocks noChangeShapeType="1"/>
          </p:cNvSpPr>
          <p:nvPr/>
        </p:nvSpPr>
        <p:spPr bwMode="auto">
          <a:xfrm>
            <a:off x="3563938" y="1700213"/>
            <a:ext cx="0" cy="51577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6619" name="Line 11"/>
          <p:cNvSpPr>
            <a:spLocks noChangeShapeType="1"/>
          </p:cNvSpPr>
          <p:nvPr/>
        </p:nvSpPr>
        <p:spPr bwMode="auto">
          <a:xfrm>
            <a:off x="6156325" y="1700213"/>
            <a:ext cx="0" cy="51577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6620" name="Text Box 12"/>
          <p:cNvSpPr txBox="1">
            <a:spLocks noChangeArrowheads="1"/>
          </p:cNvSpPr>
          <p:nvPr/>
        </p:nvSpPr>
        <p:spPr bwMode="auto">
          <a:xfrm>
            <a:off x="1403350" y="2060575"/>
            <a:ext cx="17272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Mentoring/ training host nation forces</a:t>
            </a:r>
          </a:p>
        </p:txBody>
      </p:sp>
      <p:sp>
        <p:nvSpPr>
          <p:cNvPr id="196621" name="Text Box 13"/>
          <p:cNvSpPr txBox="1">
            <a:spLocks noChangeArrowheads="1"/>
          </p:cNvSpPr>
          <p:nvPr/>
        </p:nvSpPr>
        <p:spPr bwMode="auto">
          <a:xfrm>
            <a:off x="1403350" y="29876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Engagement with locals</a:t>
            </a:r>
          </a:p>
        </p:txBody>
      </p:sp>
      <p:sp>
        <p:nvSpPr>
          <p:cNvPr id="196622" name="Text Box 14"/>
          <p:cNvSpPr txBox="1">
            <a:spLocks noChangeArrowheads="1"/>
          </p:cNvSpPr>
          <p:nvPr/>
        </p:nvSpPr>
        <p:spPr bwMode="auto">
          <a:xfrm>
            <a:off x="1403350" y="3644900"/>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De-briefing / docmt analysis</a:t>
            </a:r>
          </a:p>
        </p:txBody>
      </p:sp>
      <p:sp>
        <p:nvSpPr>
          <p:cNvPr id="196623" name="Text Box 15"/>
          <p:cNvSpPr txBox="1">
            <a:spLocks noChangeArrowheads="1"/>
          </p:cNvSpPr>
          <p:nvPr/>
        </p:nvSpPr>
        <p:spPr bwMode="auto">
          <a:xfrm>
            <a:off x="3995738" y="2060575"/>
            <a:ext cx="17272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Senior Leadership Engagement</a:t>
            </a:r>
          </a:p>
        </p:txBody>
      </p:sp>
      <p:sp>
        <p:nvSpPr>
          <p:cNvPr id="196624" name="Text Box 16"/>
          <p:cNvSpPr txBox="1">
            <a:spLocks noChangeArrowheads="1"/>
          </p:cNvSpPr>
          <p:nvPr/>
        </p:nvSpPr>
        <p:spPr bwMode="auto">
          <a:xfrm>
            <a:off x="3995738" y="29876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Civil-Military Cooperation</a:t>
            </a:r>
          </a:p>
        </p:txBody>
      </p:sp>
      <p:sp>
        <p:nvSpPr>
          <p:cNvPr id="196625" name="Text Box 17"/>
          <p:cNvSpPr txBox="1">
            <a:spLocks noChangeArrowheads="1"/>
          </p:cNvSpPr>
          <p:nvPr/>
        </p:nvSpPr>
        <p:spPr bwMode="auto">
          <a:xfrm>
            <a:off x="6659563" y="3357563"/>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Delegation visits</a:t>
            </a:r>
          </a:p>
        </p:txBody>
      </p:sp>
      <p:sp>
        <p:nvSpPr>
          <p:cNvPr id="196626" name="Text Box 18"/>
          <p:cNvSpPr txBox="1">
            <a:spLocks noChangeArrowheads="1"/>
          </p:cNvSpPr>
          <p:nvPr/>
        </p:nvSpPr>
        <p:spPr bwMode="auto">
          <a:xfrm>
            <a:off x="1403350" y="4302125"/>
            <a:ext cx="1727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Exercises</a:t>
            </a:r>
          </a:p>
        </p:txBody>
      </p:sp>
      <p:sp>
        <p:nvSpPr>
          <p:cNvPr id="196627" name="Text Box 19"/>
          <p:cNvSpPr txBox="1">
            <a:spLocks noChangeArrowheads="1"/>
          </p:cNvSpPr>
          <p:nvPr/>
        </p:nvSpPr>
        <p:spPr bwMode="auto">
          <a:xfrm>
            <a:off x="3995738" y="3644900"/>
            <a:ext cx="1727200" cy="3794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Intelligence</a:t>
            </a:r>
          </a:p>
        </p:txBody>
      </p:sp>
      <p:sp>
        <p:nvSpPr>
          <p:cNvPr id="196628" name="Text Box 20"/>
          <p:cNvSpPr txBox="1">
            <a:spLocks noChangeArrowheads="1"/>
          </p:cNvSpPr>
          <p:nvPr/>
        </p:nvSpPr>
        <p:spPr bwMode="auto">
          <a:xfrm>
            <a:off x="3995738" y="4024313"/>
            <a:ext cx="1727200" cy="92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Liaison with host nation forces</a:t>
            </a:r>
          </a:p>
        </p:txBody>
      </p:sp>
      <p:sp>
        <p:nvSpPr>
          <p:cNvPr id="196629" name="Text Box 21"/>
          <p:cNvSpPr txBox="1">
            <a:spLocks noChangeArrowheads="1"/>
          </p:cNvSpPr>
          <p:nvPr/>
        </p:nvSpPr>
        <p:spPr bwMode="auto">
          <a:xfrm>
            <a:off x="1403350" y="5060950"/>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Force protection/CI</a:t>
            </a:r>
          </a:p>
        </p:txBody>
      </p:sp>
      <p:sp>
        <p:nvSpPr>
          <p:cNvPr id="196630" name="Text Box 22"/>
          <p:cNvSpPr txBox="1">
            <a:spLocks noChangeArrowheads="1"/>
          </p:cNvSpPr>
          <p:nvPr/>
        </p:nvSpPr>
        <p:spPr bwMode="auto">
          <a:xfrm>
            <a:off x="3995738" y="4960938"/>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Liaison with coalition forces</a:t>
            </a:r>
          </a:p>
        </p:txBody>
      </p:sp>
      <p:sp>
        <p:nvSpPr>
          <p:cNvPr id="196631" name="Text Box 23"/>
          <p:cNvSpPr txBox="1">
            <a:spLocks noChangeArrowheads="1"/>
          </p:cNvSpPr>
          <p:nvPr/>
        </p:nvSpPr>
        <p:spPr bwMode="auto">
          <a:xfrm>
            <a:off x="6659563" y="4941888"/>
            <a:ext cx="1727200" cy="92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Education and staff college attendance</a:t>
            </a:r>
          </a:p>
        </p:txBody>
      </p:sp>
      <p:sp>
        <p:nvSpPr>
          <p:cNvPr id="196632" name="Text Box 24"/>
          <p:cNvSpPr txBox="1">
            <a:spLocks noChangeArrowheads="1"/>
          </p:cNvSpPr>
          <p:nvPr/>
        </p:nvSpPr>
        <p:spPr bwMode="auto">
          <a:xfrm>
            <a:off x="1403350" y="60991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Border Protection</a:t>
            </a:r>
          </a:p>
        </p:txBody>
      </p:sp>
      <p:sp>
        <p:nvSpPr>
          <p:cNvPr id="196633" name="Text Box 25"/>
          <p:cNvSpPr txBox="1">
            <a:spLocks noChangeArrowheads="1"/>
          </p:cNvSpPr>
          <p:nvPr/>
        </p:nvSpPr>
        <p:spPr bwMode="auto">
          <a:xfrm>
            <a:off x="1403350" y="5719763"/>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Logistics</a:t>
            </a:r>
          </a:p>
        </p:txBody>
      </p:sp>
      <p:sp>
        <p:nvSpPr>
          <p:cNvPr id="196634" name="Text Box 26"/>
          <p:cNvSpPr txBox="1">
            <a:spLocks noChangeArrowheads="1"/>
          </p:cNvSpPr>
          <p:nvPr/>
        </p:nvSpPr>
        <p:spPr bwMode="auto">
          <a:xfrm>
            <a:off x="3995738" y="5992813"/>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Human’n Asst Disaster Relief</a:t>
            </a:r>
          </a:p>
        </p:txBody>
      </p:sp>
      <p:sp>
        <p:nvSpPr>
          <p:cNvPr id="196635" name="Text Box 27"/>
          <p:cNvSpPr txBox="1">
            <a:spLocks noChangeArrowheads="1"/>
          </p:cNvSpPr>
          <p:nvPr/>
        </p:nvSpPr>
        <p:spPr bwMode="auto">
          <a:xfrm>
            <a:off x="1403350" y="4681538"/>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ISR</a:t>
            </a:r>
          </a:p>
        </p:txBody>
      </p:sp>
      <p:sp>
        <p:nvSpPr>
          <p:cNvPr id="196636" name="Text Box 28"/>
          <p:cNvSpPr txBox="1">
            <a:spLocks noChangeArrowheads="1"/>
          </p:cNvSpPr>
          <p:nvPr/>
        </p:nvSpPr>
        <p:spPr bwMode="auto">
          <a:xfrm>
            <a:off x="3995738" y="5618163"/>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CI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D4AF6669-9612-4085-8A1F-FBF1DDAE6AA7}" type="slidenum">
              <a:rPr lang="en-AU" altLang="en-US"/>
              <a:pPr/>
              <a:t>11</a:t>
            </a:fld>
            <a:endParaRPr lang="en-AU" altLang="en-US"/>
          </a:p>
        </p:txBody>
      </p:sp>
      <p:sp>
        <p:nvSpPr>
          <p:cNvPr id="198658" name="Rectangle 2"/>
          <p:cNvSpPr>
            <a:spLocks noGrp="1" noChangeArrowheads="1"/>
          </p:cNvSpPr>
          <p:nvPr>
            <p:ph type="title"/>
          </p:nvPr>
        </p:nvSpPr>
        <p:spPr>
          <a:xfrm>
            <a:off x="914400" y="260350"/>
            <a:ext cx="8229600" cy="1143000"/>
          </a:xfrm>
        </p:spPr>
        <p:txBody>
          <a:bodyPr/>
          <a:lstStyle/>
          <a:p>
            <a:r>
              <a:rPr lang="en-AU" altLang="en-US" sz="4000" b="1"/>
              <a:t>A LOTE Capability for Defence</a:t>
            </a:r>
          </a:p>
        </p:txBody>
      </p:sp>
      <p:sp>
        <p:nvSpPr>
          <p:cNvPr id="198659" name="Rectangle 3"/>
          <p:cNvSpPr>
            <a:spLocks noGrp="1" noChangeArrowheads="1"/>
          </p:cNvSpPr>
          <p:nvPr>
            <p:ph type="body" idx="1"/>
          </p:nvPr>
        </p:nvSpPr>
        <p:spPr>
          <a:xfrm>
            <a:off x="900113" y="1557338"/>
            <a:ext cx="7920037" cy="5184775"/>
          </a:xfrm>
          <a:noFill/>
          <a:ln/>
        </p:spPr>
        <p:txBody>
          <a:bodyPr/>
          <a:lstStyle/>
          <a:p>
            <a:pPr>
              <a:buFontTx/>
              <a:buNone/>
            </a:pPr>
            <a:r>
              <a:rPr lang="en-AU" altLang="en-US"/>
              <a:t>	</a:t>
            </a:r>
          </a:p>
        </p:txBody>
      </p:sp>
      <p:sp>
        <p:nvSpPr>
          <p:cNvPr id="198660" name="Text Box 4"/>
          <p:cNvSpPr txBox="1">
            <a:spLocks noChangeArrowheads="1"/>
          </p:cNvSpPr>
          <p:nvPr/>
        </p:nvSpPr>
        <p:spPr bwMode="auto">
          <a:xfrm>
            <a:off x="6659563" y="2349500"/>
            <a:ext cx="1727200" cy="379413"/>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Attache roles</a:t>
            </a:r>
          </a:p>
        </p:txBody>
      </p:sp>
      <p:sp>
        <p:nvSpPr>
          <p:cNvPr id="198661" name="Text Box 5"/>
          <p:cNvSpPr txBox="1">
            <a:spLocks noChangeArrowheads="1"/>
          </p:cNvSpPr>
          <p:nvPr/>
        </p:nvSpPr>
        <p:spPr bwMode="auto">
          <a:xfrm>
            <a:off x="6659563" y="414972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Industry liaison &amp; acquisitions</a:t>
            </a:r>
          </a:p>
        </p:txBody>
      </p:sp>
      <p:sp>
        <p:nvSpPr>
          <p:cNvPr id="198662" name="Text Box 6"/>
          <p:cNvSpPr txBox="1">
            <a:spLocks noChangeArrowheads="1"/>
          </p:cNvSpPr>
          <p:nvPr/>
        </p:nvSpPr>
        <p:spPr bwMode="auto">
          <a:xfrm>
            <a:off x="6659563" y="2852738"/>
            <a:ext cx="1727200" cy="379412"/>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Intelligence</a:t>
            </a:r>
          </a:p>
        </p:txBody>
      </p:sp>
      <p:sp>
        <p:nvSpPr>
          <p:cNvPr id="198663" name="Text Box 7"/>
          <p:cNvSpPr txBox="1">
            <a:spLocks noChangeArrowheads="1"/>
          </p:cNvSpPr>
          <p:nvPr/>
        </p:nvSpPr>
        <p:spPr bwMode="auto">
          <a:xfrm>
            <a:off x="1403350"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Tactical</a:t>
            </a:r>
          </a:p>
        </p:txBody>
      </p:sp>
      <p:sp>
        <p:nvSpPr>
          <p:cNvPr id="198664" name="Text Box 8"/>
          <p:cNvSpPr txBox="1">
            <a:spLocks noChangeArrowheads="1"/>
          </p:cNvSpPr>
          <p:nvPr/>
        </p:nvSpPr>
        <p:spPr bwMode="auto">
          <a:xfrm>
            <a:off x="3995738"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Operational</a:t>
            </a:r>
          </a:p>
        </p:txBody>
      </p:sp>
      <p:sp>
        <p:nvSpPr>
          <p:cNvPr id="198665" name="Text Box 9"/>
          <p:cNvSpPr txBox="1">
            <a:spLocks noChangeArrowheads="1"/>
          </p:cNvSpPr>
          <p:nvPr/>
        </p:nvSpPr>
        <p:spPr bwMode="auto">
          <a:xfrm>
            <a:off x="6659563" y="1557338"/>
            <a:ext cx="1727200" cy="4048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solidFill>
                  <a:srgbClr val="3333CC"/>
                </a:solidFill>
              </a:rPr>
              <a:t>Strategic</a:t>
            </a:r>
          </a:p>
        </p:txBody>
      </p:sp>
      <p:sp>
        <p:nvSpPr>
          <p:cNvPr id="198666" name="Line 10"/>
          <p:cNvSpPr>
            <a:spLocks noChangeShapeType="1"/>
          </p:cNvSpPr>
          <p:nvPr/>
        </p:nvSpPr>
        <p:spPr bwMode="auto">
          <a:xfrm>
            <a:off x="3563938" y="1700213"/>
            <a:ext cx="0" cy="51577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8667" name="Line 11"/>
          <p:cNvSpPr>
            <a:spLocks noChangeShapeType="1"/>
          </p:cNvSpPr>
          <p:nvPr/>
        </p:nvSpPr>
        <p:spPr bwMode="auto">
          <a:xfrm>
            <a:off x="6156325" y="1700213"/>
            <a:ext cx="0" cy="5157787"/>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8668" name="Text Box 12"/>
          <p:cNvSpPr txBox="1">
            <a:spLocks noChangeArrowheads="1"/>
          </p:cNvSpPr>
          <p:nvPr/>
        </p:nvSpPr>
        <p:spPr bwMode="auto">
          <a:xfrm>
            <a:off x="1403350" y="2060575"/>
            <a:ext cx="17272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Mentoring/ training host nation forces</a:t>
            </a:r>
          </a:p>
        </p:txBody>
      </p:sp>
      <p:sp>
        <p:nvSpPr>
          <p:cNvPr id="198669" name="Text Box 13"/>
          <p:cNvSpPr txBox="1">
            <a:spLocks noChangeArrowheads="1"/>
          </p:cNvSpPr>
          <p:nvPr/>
        </p:nvSpPr>
        <p:spPr bwMode="auto">
          <a:xfrm>
            <a:off x="1403350" y="29876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Engagement with locals</a:t>
            </a:r>
          </a:p>
        </p:txBody>
      </p:sp>
      <p:sp>
        <p:nvSpPr>
          <p:cNvPr id="198670" name="Text Box 14"/>
          <p:cNvSpPr txBox="1">
            <a:spLocks noChangeArrowheads="1"/>
          </p:cNvSpPr>
          <p:nvPr/>
        </p:nvSpPr>
        <p:spPr bwMode="auto">
          <a:xfrm>
            <a:off x="1403350" y="3644900"/>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De-briefing / docmt analysis</a:t>
            </a:r>
          </a:p>
        </p:txBody>
      </p:sp>
      <p:sp>
        <p:nvSpPr>
          <p:cNvPr id="198671" name="Text Box 15"/>
          <p:cNvSpPr txBox="1">
            <a:spLocks noChangeArrowheads="1"/>
          </p:cNvSpPr>
          <p:nvPr/>
        </p:nvSpPr>
        <p:spPr bwMode="auto">
          <a:xfrm>
            <a:off x="3995738" y="2060575"/>
            <a:ext cx="1727200" cy="92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Senior Leadership Engagement</a:t>
            </a:r>
          </a:p>
        </p:txBody>
      </p:sp>
      <p:sp>
        <p:nvSpPr>
          <p:cNvPr id="198672" name="Text Box 16"/>
          <p:cNvSpPr txBox="1">
            <a:spLocks noChangeArrowheads="1"/>
          </p:cNvSpPr>
          <p:nvPr/>
        </p:nvSpPr>
        <p:spPr bwMode="auto">
          <a:xfrm>
            <a:off x="3995738" y="29876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Civil-Military Cooperation</a:t>
            </a:r>
          </a:p>
        </p:txBody>
      </p:sp>
      <p:sp>
        <p:nvSpPr>
          <p:cNvPr id="198673" name="Text Box 17"/>
          <p:cNvSpPr txBox="1">
            <a:spLocks noChangeArrowheads="1"/>
          </p:cNvSpPr>
          <p:nvPr/>
        </p:nvSpPr>
        <p:spPr bwMode="auto">
          <a:xfrm>
            <a:off x="6659563" y="3357563"/>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Delegation visits</a:t>
            </a:r>
          </a:p>
        </p:txBody>
      </p:sp>
      <p:sp>
        <p:nvSpPr>
          <p:cNvPr id="198674" name="Text Box 18"/>
          <p:cNvSpPr txBox="1">
            <a:spLocks noChangeArrowheads="1"/>
          </p:cNvSpPr>
          <p:nvPr/>
        </p:nvSpPr>
        <p:spPr bwMode="auto">
          <a:xfrm>
            <a:off x="1403350" y="4302125"/>
            <a:ext cx="17272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Exercises</a:t>
            </a:r>
          </a:p>
        </p:txBody>
      </p:sp>
      <p:sp>
        <p:nvSpPr>
          <p:cNvPr id="198675" name="Text Box 19"/>
          <p:cNvSpPr txBox="1">
            <a:spLocks noChangeArrowheads="1"/>
          </p:cNvSpPr>
          <p:nvPr/>
        </p:nvSpPr>
        <p:spPr bwMode="auto">
          <a:xfrm>
            <a:off x="3995738" y="3644900"/>
            <a:ext cx="1727200" cy="379413"/>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Intelligence</a:t>
            </a:r>
          </a:p>
        </p:txBody>
      </p:sp>
      <p:sp>
        <p:nvSpPr>
          <p:cNvPr id="198676" name="Text Box 20"/>
          <p:cNvSpPr txBox="1">
            <a:spLocks noChangeArrowheads="1"/>
          </p:cNvSpPr>
          <p:nvPr/>
        </p:nvSpPr>
        <p:spPr bwMode="auto">
          <a:xfrm>
            <a:off x="3995738" y="4024313"/>
            <a:ext cx="1727200" cy="92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Liaison with host nation forces</a:t>
            </a:r>
          </a:p>
        </p:txBody>
      </p:sp>
      <p:sp>
        <p:nvSpPr>
          <p:cNvPr id="198677" name="Text Box 21"/>
          <p:cNvSpPr txBox="1">
            <a:spLocks noChangeArrowheads="1"/>
          </p:cNvSpPr>
          <p:nvPr/>
        </p:nvSpPr>
        <p:spPr bwMode="auto">
          <a:xfrm>
            <a:off x="1403350" y="5060950"/>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Force protection/CI</a:t>
            </a:r>
          </a:p>
        </p:txBody>
      </p:sp>
      <p:sp>
        <p:nvSpPr>
          <p:cNvPr id="198678" name="Text Box 22"/>
          <p:cNvSpPr txBox="1">
            <a:spLocks noChangeArrowheads="1"/>
          </p:cNvSpPr>
          <p:nvPr/>
        </p:nvSpPr>
        <p:spPr bwMode="auto">
          <a:xfrm>
            <a:off x="3995738" y="4960938"/>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Liaison with coalition forces</a:t>
            </a:r>
          </a:p>
        </p:txBody>
      </p:sp>
      <p:sp>
        <p:nvSpPr>
          <p:cNvPr id="198679" name="Text Box 23"/>
          <p:cNvSpPr txBox="1">
            <a:spLocks noChangeArrowheads="1"/>
          </p:cNvSpPr>
          <p:nvPr/>
        </p:nvSpPr>
        <p:spPr bwMode="auto">
          <a:xfrm>
            <a:off x="6659563" y="4941888"/>
            <a:ext cx="1727200" cy="92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Education and staff college attendance</a:t>
            </a:r>
          </a:p>
        </p:txBody>
      </p:sp>
      <p:sp>
        <p:nvSpPr>
          <p:cNvPr id="198680" name="Text Box 24"/>
          <p:cNvSpPr txBox="1">
            <a:spLocks noChangeArrowheads="1"/>
          </p:cNvSpPr>
          <p:nvPr/>
        </p:nvSpPr>
        <p:spPr bwMode="auto">
          <a:xfrm>
            <a:off x="1403350" y="6099175"/>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Border Protection</a:t>
            </a:r>
          </a:p>
        </p:txBody>
      </p:sp>
      <p:sp>
        <p:nvSpPr>
          <p:cNvPr id="198681" name="Text Box 25"/>
          <p:cNvSpPr txBox="1">
            <a:spLocks noChangeArrowheads="1"/>
          </p:cNvSpPr>
          <p:nvPr/>
        </p:nvSpPr>
        <p:spPr bwMode="auto">
          <a:xfrm>
            <a:off x="1403350" y="5719763"/>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Logistics</a:t>
            </a:r>
          </a:p>
        </p:txBody>
      </p:sp>
      <p:sp>
        <p:nvSpPr>
          <p:cNvPr id="198682" name="Text Box 26"/>
          <p:cNvSpPr txBox="1">
            <a:spLocks noChangeArrowheads="1"/>
          </p:cNvSpPr>
          <p:nvPr/>
        </p:nvSpPr>
        <p:spPr bwMode="auto">
          <a:xfrm>
            <a:off x="3995738" y="5992813"/>
            <a:ext cx="17272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Human’n Asst Disaster Relief</a:t>
            </a:r>
          </a:p>
        </p:txBody>
      </p:sp>
      <p:sp>
        <p:nvSpPr>
          <p:cNvPr id="198683" name="Text Box 27"/>
          <p:cNvSpPr txBox="1">
            <a:spLocks noChangeArrowheads="1"/>
          </p:cNvSpPr>
          <p:nvPr/>
        </p:nvSpPr>
        <p:spPr bwMode="auto">
          <a:xfrm>
            <a:off x="1403350" y="4681538"/>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ISR</a:t>
            </a:r>
          </a:p>
        </p:txBody>
      </p:sp>
      <p:sp>
        <p:nvSpPr>
          <p:cNvPr id="198684" name="Text Box 28"/>
          <p:cNvSpPr txBox="1">
            <a:spLocks noChangeArrowheads="1"/>
          </p:cNvSpPr>
          <p:nvPr/>
        </p:nvSpPr>
        <p:spPr bwMode="auto">
          <a:xfrm>
            <a:off x="3995738" y="5618163"/>
            <a:ext cx="1727200"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a:t>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9C3A90E1-CE35-44C4-8F0D-5CE0547B67AE}" type="slidenum">
              <a:rPr lang="en-AU" altLang="en-US"/>
              <a:pPr/>
              <a:t>12</a:t>
            </a:fld>
            <a:endParaRPr lang="en-AU" altLang="en-US"/>
          </a:p>
        </p:txBody>
      </p:sp>
      <p:sp>
        <p:nvSpPr>
          <p:cNvPr id="2053" name="Rectangle 5"/>
          <p:cNvSpPr>
            <a:spLocks noChangeArrowheads="1"/>
          </p:cNvSpPr>
          <p:nvPr/>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43363" name="Rectangle 3"/>
          <p:cNvSpPr>
            <a:spLocks noChangeArrowheads="1"/>
          </p:cNvSpPr>
          <p:nvPr/>
        </p:nvSpPr>
        <p:spPr bwMode="auto">
          <a:xfrm>
            <a:off x="6842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1"/>
              <a:t>White Paper 2016 Implications</a:t>
            </a:r>
            <a:endParaRPr lang="en-AU" altLang="en-US" sz="4000" b="1"/>
          </a:p>
        </p:txBody>
      </p:sp>
      <p:sp>
        <p:nvSpPr>
          <p:cNvPr id="143364"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143365" name="Picture 5" descr="DFSL Logo-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143366"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sp>
        <p:nvSpPr>
          <p:cNvPr id="143367" name="Rectangle 7"/>
          <p:cNvSpPr>
            <a:spLocks noGrp="1" noChangeArrowheads="1"/>
          </p:cNvSpPr>
          <p:nvPr>
            <p:ph type="body" idx="1"/>
          </p:nvPr>
        </p:nvSpPr>
        <p:spPr>
          <a:xfrm>
            <a:off x="1187450" y="1557338"/>
            <a:ext cx="7488238" cy="2447925"/>
          </a:xfrm>
          <a:noFill/>
          <a:ln/>
        </p:spPr>
        <p:txBody>
          <a:bodyPr/>
          <a:lstStyle/>
          <a:p>
            <a:pPr>
              <a:lnSpc>
                <a:spcPct val="80000"/>
              </a:lnSpc>
              <a:buFontTx/>
              <a:buNone/>
            </a:pPr>
            <a:r>
              <a:rPr lang="en-AU" altLang="en-US" sz="1800"/>
              <a:t>Paragraph 6.31:</a:t>
            </a:r>
          </a:p>
          <a:p>
            <a:pPr lvl="1">
              <a:lnSpc>
                <a:spcPct val="80000"/>
              </a:lnSpc>
            </a:pPr>
            <a:r>
              <a:rPr lang="en-AU" altLang="en-US" sz="1600"/>
              <a:t>Defence will increase the number of personnel with intermediate and advanced language skills to support our enhanced international engagement with a focus on languages in the Indo-Pacific region</a:t>
            </a:r>
          </a:p>
          <a:p>
            <a:pPr lvl="1">
              <a:lnSpc>
                <a:spcPct val="80000"/>
              </a:lnSpc>
              <a:buFontTx/>
              <a:buNone/>
            </a:pPr>
            <a:endParaRPr lang="en-AU" altLang="en-US" sz="1600"/>
          </a:p>
          <a:p>
            <a:pPr>
              <a:lnSpc>
                <a:spcPct val="80000"/>
              </a:lnSpc>
              <a:buFontTx/>
              <a:buNone/>
            </a:pPr>
            <a:r>
              <a:rPr lang="en-AU" altLang="en-US" sz="1800"/>
              <a:t>Paragraph 6.9:</a:t>
            </a:r>
          </a:p>
          <a:p>
            <a:pPr lvl="1">
              <a:lnSpc>
                <a:spcPct val="80000"/>
              </a:lnSpc>
            </a:pPr>
            <a:r>
              <a:rPr lang="en-AU" altLang="en-US" sz="1600"/>
              <a:t>Defence will gradually increase the numbers of overseas military attaches to support the program of enhanced international engagement </a:t>
            </a:r>
          </a:p>
          <a:p>
            <a:pPr lvl="1">
              <a:lnSpc>
                <a:spcPct val="80000"/>
              </a:lnSpc>
            </a:pPr>
            <a:endParaRPr lang="en-AU" altLang="en-US" sz="1600"/>
          </a:p>
          <a:p>
            <a:pPr>
              <a:lnSpc>
                <a:spcPct val="80000"/>
              </a:lnSpc>
              <a:buFontTx/>
              <a:buNone/>
            </a:pPr>
            <a:r>
              <a:rPr lang="en-AU" altLang="en-US" sz="1600"/>
              <a:t>Student numbers for 2016 and 2017 and forecast for 2018:</a:t>
            </a:r>
          </a:p>
        </p:txBody>
      </p:sp>
      <p:graphicFrame>
        <p:nvGraphicFramePr>
          <p:cNvPr id="143368" name="Group 8"/>
          <p:cNvGraphicFramePr>
            <a:graphicFrameLocks noGrp="1"/>
          </p:cNvGraphicFramePr>
          <p:nvPr/>
        </p:nvGraphicFramePr>
        <p:xfrm>
          <a:off x="1187450" y="4076700"/>
          <a:ext cx="7032625" cy="2346960"/>
        </p:xfrm>
        <a:graphic>
          <a:graphicData uri="http://schemas.openxmlformats.org/drawingml/2006/table">
            <a:tbl>
              <a:tblPr/>
              <a:tblGrid>
                <a:gridCol w="3382963"/>
                <a:gridCol w="936625"/>
                <a:gridCol w="936625"/>
                <a:gridCol w="1776412"/>
              </a:tblGrid>
              <a:tr h="328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2018 (Planned)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Arabic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Chinese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Indonesian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Japanese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Korean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Vietnamese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altLang="en-US" sz="1600" b="0" i="0" u="none" strike="noStrike" cap="none" normalizeH="0" baseline="0" smtClean="0">
                          <a:ln>
                            <a:noFill/>
                          </a:ln>
                          <a:solidFill>
                            <a:schemeClr val="tx1"/>
                          </a:solidFill>
                          <a:effectLst/>
                          <a:latin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E96009D-D867-4F63-83BF-8B065C0D4843}" type="slidenum">
              <a:rPr lang="en-AU" altLang="en-US"/>
              <a:pPr/>
              <a:t>13</a:t>
            </a:fld>
            <a:endParaRPr lang="en-AU" altLang="en-US"/>
          </a:p>
        </p:txBody>
      </p:sp>
      <p:sp>
        <p:nvSpPr>
          <p:cNvPr id="200706" name="Rectangle 2"/>
          <p:cNvSpPr>
            <a:spLocks noGrp="1" noChangeArrowheads="1"/>
          </p:cNvSpPr>
          <p:nvPr>
            <p:ph type="title"/>
          </p:nvPr>
        </p:nvSpPr>
        <p:spPr>
          <a:xfrm>
            <a:off x="755650" y="260350"/>
            <a:ext cx="8229600" cy="1143000"/>
          </a:xfrm>
        </p:spPr>
        <p:txBody>
          <a:bodyPr/>
          <a:lstStyle/>
          <a:p>
            <a:r>
              <a:rPr lang="en-AU" altLang="en-US" sz="4000" b="1"/>
              <a:t>A LOTE Capability for Defence</a:t>
            </a:r>
          </a:p>
        </p:txBody>
      </p:sp>
      <p:sp>
        <p:nvSpPr>
          <p:cNvPr id="200707" name="Rectangle 3"/>
          <p:cNvSpPr>
            <a:spLocks noGrp="1" noChangeArrowheads="1"/>
          </p:cNvSpPr>
          <p:nvPr>
            <p:ph type="body" idx="1"/>
          </p:nvPr>
        </p:nvSpPr>
        <p:spPr>
          <a:xfrm>
            <a:off x="900113" y="1700213"/>
            <a:ext cx="8064500" cy="4465637"/>
          </a:xfrm>
          <a:noFill/>
          <a:ln/>
        </p:spPr>
        <p:txBody>
          <a:bodyPr/>
          <a:lstStyle/>
          <a:p>
            <a:pPr>
              <a:lnSpc>
                <a:spcPct val="90000"/>
              </a:lnSpc>
            </a:pPr>
            <a:r>
              <a:rPr lang="en-AU" altLang="en-US" sz="2000"/>
              <a:t>A LOTE Capability is required for three domains (all categories on previous slide fit under these three headings):</a:t>
            </a:r>
          </a:p>
          <a:p>
            <a:pPr lvl="1">
              <a:lnSpc>
                <a:spcPct val="90000"/>
              </a:lnSpc>
            </a:pPr>
            <a:r>
              <a:rPr lang="en-AU" altLang="en-US" sz="1800"/>
              <a:t>Intelligence</a:t>
            </a:r>
          </a:p>
          <a:p>
            <a:pPr lvl="1">
              <a:lnSpc>
                <a:spcPct val="90000"/>
              </a:lnSpc>
            </a:pPr>
            <a:r>
              <a:rPr lang="en-AU" altLang="en-US" sz="1800"/>
              <a:t>International Engagement</a:t>
            </a:r>
          </a:p>
          <a:p>
            <a:pPr lvl="1">
              <a:lnSpc>
                <a:spcPct val="90000"/>
              </a:lnSpc>
            </a:pPr>
            <a:r>
              <a:rPr lang="en-AU" altLang="en-US" sz="1800"/>
              <a:t>Operations and Operational Support</a:t>
            </a:r>
          </a:p>
          <a:p>
            <a:pPr>
              <a:lnSpc>
                <a:spcPct val="90000"/>
              </a:lnSpc>
            </a:pPr>
            <a:endParaRPr lang="en-AU" altLang="en-US" sz="2000"/>
          </a:p>
          <a:p>
            <a:pPr>
              <a:lnSpc>
                <a:spcPct val="90000"/>
              </a:lnSpc>
            </a:pPr>
            <a:r>
              <a:rPr lang="en-AU" altLang="en-US" sz="2000"/>
              <a:t>A LOTE capability requires a long-term strategy:</a:t>
            </a:r>
          </a:p>
          <a:p>
            <a:pPr lvl="1">
              <a:lnSpc>
                <a:spcPct val="90000"/>
              </a:lnSpc>
            </a:pPr>
            <a:r>
              <a:rPr lang="en-AU" altLang="en-US" sz="1800"/>
              <a:t>It takes a number of years to develop a linguist to an experienced level of proficiency that can handle varied contexts</a:t>
            </a:r>
          </a:p>
          <a:p>
            <a:pPr lvl="1">
              <a:lnSpc>
                <a:spcPct val="90000"/>
              </a:lnSpc>
            </a:pPr>
            <a:r>
              <a:rPr lang="en-AU" altLang="en-US" sz="1800"/>
              <a:t>Technology can aid but not supplant a linguist </a:t>
            </a:r>
          </a:p>
          <a:p>
            <a:pPr lvl="1">
              <a:lnSpc>
                <a:spcPct val="90000"/>
              </a:lnSpc>
            </a:pPr>
            <a:endParaRPr lang="en-AU" altLang="en-US" sz="1800"/>
          </a:p>
          <a:p>
            <a:pPr>
              <a:lnSpc>
                <a:spcPct val="90000"/>
              </a:lnSpc>
            </a:pPr>
            <a:r>
              <a:rPr lang="en-AU" altLang="en-US" sz="2000"/>
              <a:t>Cultural competence can go hand in hand with LOTE competence.</a:t>
            </a:r>
          </a:p>
          <a:p>
            <a:pPr>
              <a:lnSpc>
                <a:spcPct val="90000"/>
              </a:lnSpc>
            </a:pPr>
            <a:r>
              <a:rPr lang="en-AU" altLang="en-US" sz="2000"/>
              <a:t>It can present as a single point of failure, or success</a:t>
            </a:r>
          </a:p>
          <a:p>
            <a:pPr>
              <a:lnSpc>
                <a:spcPct val="90000"/>
              </a:lnSpc>
            </a:pPr>
            <a:endParaRPr lang="en-AU"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6D975CE1-E11A-4D7F-8E09-4FE72073009B}" type="slidenum">
              <a:rPr lang="en-AU" altLang="en-US"/>
              <a:pPr/>
              <a:t>14</a:t>
            </a:fld>
            <a:endParaRPr lang="en-AU" altLang="en-US"/>
          </a:p>
        </p:txBody>
      </p:sp>
      <p:sp>
        <p:nvSpPr>
          <p:cNvPr id="2053" name="Rectangle 5"/>
          <p:cNvSpPr>
            <a:spLocks noChangeArrowheads="1"/>
          </p:cNvSpPr>
          <p:nvPr/>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82275" name="Line 3"/>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182276" name="Picture 4" descr="DFSL Logo-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182277" name="Rectangle 5"/>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pic>
        <p:nvPicPr>
          <p:cNvPr id="182278" name="Picture 6" descr="DSC_5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484313"/>
            <a:ext cx="2016125" cy="13414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2280" name="Picture 8" descr="20131015adf8262658_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373688"/>
            <a:ext cx="1943100" cy="130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2281" name="Picture 9" descr="0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5373688"/>
            <a:ext cx="1798637" cy="1349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2282" name="Picture 10" descr="39 Inside motif with village Sheikh - LT Chris Johnston, interpreter, CAPT Ian Smith and MAJ R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1484313"/>
            <a:ext cx="1800225" cy="1352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2283" name="Rectangle 11"/>
          <p:cNvSpPr>
            <a:spLocks noGrp="1" noChangeArrowheads="1"/>
          </p:cNvSpPr>
          <p:nvPr>
            <p:ph type="title"/>
          </p:nvPr>
        </p:nvSpPr>
        <p:spPr>
          <a:xfrm>
            <a:off x="755650" y="260350"/>
            <a:ext cx="8388350" cy="1143000"/>
          </a:xfrm>
          <a:noFill/>
          <a:ln/>
        </p:spPr>
        <p:txBody>
          <a:bodyPr/>
          <a:lstStyle/>
          <a:p>
            <a:r>
              <a:rPr lang="en-AU" altLang="en-US" sz="4000" b="1"/>
              <a:t>A LOTE Capability for Defence</a:t>
            </a:r>
          </a:p>
        </p:txBody>
      </p:sp>
      <p:pic>
        <p:nvPicPr>
          <p:cNvPr id="182284" name="Picture 12" descr="DSC_47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5373688"/>
            <a:ext cx="2087562" cy="1387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2286" name="Picture 14" descr="20110510adf8271092_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1484313"/>
            <a:ext cx="2016125" cy="1338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2287" name="Text Box 15"/>
          <p:cNvSpPr txBox="1">
            <a:spLocks noChangeArrowheads="1"/>
          </p:cNvSpPr>
          <p:nvPr/>
        </p:nvSpPr>
        <p:spPr bwMode="auto">
          <a:xfrm>
            <a:off x="827088" y="2852738"/>
            <a:ext cx="8208962"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AU" altLang="en-US" sz="1600"/>
              <a:t> We need a mindset that doesn’t expect everyone we deal with to speak our language</a:t>
            </a:r>
          </a:p>
          <a:p>
            <a:endParaRPr lang="en-AU" altLang="en-US" sz="800"/>
          </a:p>
          <a:p>
            <a:pPr>
              <a:buFontTx/>
              <a:buChar char="•"/>
            </a:pPr>
            <a:r>
              <a:rPr lang="en-AU" altLang="en-US" sz="1600"/>
              <a:t> We need a mindset that is hungry to know what we have missed out on because we 	don’t speak our host’s language or know their culture.</a:t>
            </a:r>
          </a:p>
          <a:p>
            <a:endParaRPr lang="en-AU" altLang="en-US" sz="800"/>
          </a:p>
          <a:p>
            <a:pPr>
              <a:buFontTx/>
              <a:buChar char="•"/>
            </a:pPr>
            <a:r>
              <a:rPr lang="en-AU" altLang="en-US" sz="1600"/>
              <a:t> We need a mindset that is not biased towards understanding technical capability 	against understanding the people capability</a:t>
            </a:r>
          </a:p>
          <a:p>
            <a:r>
              <a:rPr lang="en-AU" altLang="en-US" sz="800"/>
              <a:t> </a:t>
            </a:r>
          </a:p>
          <a:p>
            <a:pPr>
              <a:buFontTx/>
              <a:buChar char="•"/>
            </a:pPr>
            <a:r>
              <a:rPr lang="en-AU" altLang="en-US" sz="1600"/>
              <a:t> We need a mindset that respects our partners – the greatest respect we can show our 	partners is to speak their language and show knowledge of their cultural 	practices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A1572A0-AA84-4DE0-9865-7F1B2844C02A}" type="slidenum">
              <a:rPr lang="en-AU" altLang="en-US"/>
              <a:pPr/>
              <a:t>15</a:t>
            </a:fld>
            <a:endParaRPr lang="en-AU" altLang="en-US"/>
          </a:p>
        </p:txBody>
      </p:sp>
      <p:sp>
        <p:nvSpPr>
          <p:cNvPr id="158722" name="Rectangle 2"/>
          <p:cNvSpPr>
            <a:spLocks noGrp="1" noChangeArrowheads="1"/>
          </p:cNvSpPr>
          <p:nvPr>
            <p:ph type="title"/>
          </p:nvPr>
        </p:nvSpPr>
        <p:spPr/>
        <p:txBody>
          <a:bodyPr/>
          <a:lstStyle/>
          <a:p>
            <a:r>
              <a:rPr lang="en-AU" altLang="en-US" sz="4000" b="1"/>
              <a:t>Comments…</a:t>
            </a:r>
          </a:p>
        </p:txBody>
      </p:sp>
      <p:pic>
        <p:nvPicPr>
          <p:cNvPr id="158726" name="Picture 6" descr="DSCN0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5834062" cy="43735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2E01DDA0-A7E4-427A-A28A-0CD528DED6DA}" type="slidenum">
              <a:rPr lang="en-AU" altLang="en-US"/>
              <a:pPr/>
              <a:t>2</a:t>
            </a:fld>
            <a:endParaRPr lang="en-AU" altLang="en-US"/>
          </a:p>
        </p:txBody>
      </p:sp>
      <p:sp>
        <p:nvSpPr>
          <p:cNvPr id="2053" name="Rectangle 5"/>
          <p:cNvSpPr>
            <a:spLocks noChangeArrowheads="1"/>
          </p:cNvSpPr>
          <p:nvPr/>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91491" name="Rectangle 3"/>
          <p:cNvSpPr>
            <a:spLocks noGrp="1" noChangeArrowheads="1"/>
          </p:cNvSpPr>
          <p:nvPr>
            <p:ph type="title"/>
          </p:nvPr>
        </p:nvSpPr>
        <p:spPr/>
        <p:txBody>
          <a:bodyPr/>
          <a:lstStyle/>
          <a:p>
            <a:r>
              <a:rPr lang="en-US" altLang="en-US" sz="3200" b="1"/>
              <a:t>DFSL Mission</a:t>
            </a:r>
            <a:endParaRPr lang="en-AU" altLang="en-US" sz="3200" b="1"/>
          </a:p>
        </p:txBody>
      </p:sp>
      <p:sp>
        <p:nvSpPr>
          <p:cNvPr id="191492"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191493" name="Picture 5" descr="DFSL Logo-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191494"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sp>
        <p:nvSpPr>
          <p:cNvPr id="191495" name="Rectangle 7"/>
          <p:cNvSpPr>
            <a:spLocks noChangeArrowheads="1"/>
          </p:cNvSpPr>
          <p:nvPr/>
        </p:nvSpPr>
        <p:spPr bwMode="auto">
          <a:xfrm>
            <a:off x="1331913" y="1989138"/>
            <a:ext cx="7345362"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4800">
                <a:effectLst>
                  <a:outerShdw blurRad="38100" dist="38100" dir="2700000" algn="tl">
                    <a:srgbClr val="C0C0C0"/>
                  </a:outerShdw>
                </a:effectLst>
                <a:latin typeface="Franklin Gothic Medium" panose="020B0603020102020204" pitchFamily="34" charset="0"/>
              </a:rPr>
              <a:t> </a:t>
            </a:r>
            <a:r>
              <a:rPr lang="en-US" altLang="en-US" sz="3200">
                <a:latin typeface="Franklin Gothic Medium" panose="020B0603020102020204" pitchFamily="34" charset="0"/>
              </a:rPr>
              <a:t>To train and assess Defence personnel </a:t>
            </a:r>
          </a:p>
          <a:p>
            <a:pPr algn="ctr"/>
            <a:r>
              <a:rPr lang="en-US" altLang="en-US" sz="3200">
                <a:latin typeface="Franklin Gothic Medium" panose="020B0603020102020204" pitchFamily="34" charset="0"/>
              </a:rPr>
              <a:t>in languages other than English </a:t>
            </a:r>
          </a:p>
          <a:p>
            <a:pPr algn="ctr"/>
            <a:r>
              <a:rPr lang="en-US" altLang="en-US" sz="3200">
                <a:latin typeface="Franklin Gothic Medium" panose="020B0603020102020204" pitchFamily="34" charset="0"/>
              </a:rPr>
              <a:t>to enhance Defence capability.</a:t>
            </a:r>
            <a:endParaRPr lang="en-AU" altLang="en-US" sz="4800">
              <a:latin typeface="Franklin Gothic Medium" panose="020B0603020102020204" pitchFamily="34" charset="0"/>
              <a:ea typeface="ＭＳ Ｐゴシック" panose="020B0600070205080204" pitchFamily="34" charset="-128"/>
            </a:endParaRPr>
          </a:p>
        </p:txBody>
      </p:sp>
      <p:pic>
        <p:nvPicPr>
          <p:cNvPr id="191496" name="Picture 8" descr="50 CO with Iraqi Army Bde Cdr BRIG Sa'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21163"/>
            <a:ext cx="3348038" cy="224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D9AFC4EB-1975-472B-9D93-84F9F5EC3AF9}" type="slidenum">
              <a:rPr lang="en-AU" altLang="en-US"/>
              <a:pPr/>
              <a:t>3</a:t>
            </a:fld>
            <a:endParaRPr lang="en-AU" altLang="en-US"/>
          </a:p>
        </p:txBody>
      </p:sp>
      <p:sp>
        <p:nvSpPr>
          <p:cNvPr id="2053" name="Rectangle 5"/>
          <p:cNvSpPr>
            <a:spLocks noChangeArrowheads="1"/>
          </p:cNvSpPr>
          <p:nvPr/>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90467" name="Rectangle 3"/>
          <p:cNvSpPr>
            <a:spLocks noChangeArrowheads="1"/>
          </p:cNvSpPr>
          <p:nvPr/>
        </p:nvSpPr>
        <p:spPr bwMode="auto">
          <a:xfrm>
            <a:off x="6842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b="1"/>
              <a:t>2017 Courses</a:t>
            </a:r>
            <a:endParaRPr lang="en-AU" altLang="en-US" b="1"/>
          </a:p>
        </p:txBody>
      </p:sp>
      <p:sp>
        <p:nvSpPr>
          <p:cNvPr id="190468"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pic>
        <p:nvPicPr>
          <p:cNvPr id="190469" name="Picture 5" descr="DFSL Logo-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 y="0"/>
            <a:ext cx="957263" cy="1385888"/>
          </a:xfrm>
          <a:prstGeom prst="rect">
            <a:avLst/>
          </a:prstGeom>
          <a:noFill/>
          <a:extLst>
            <a:ext uri="{909E8E84-426E-40DD-AFC4-6F175D3DCCD1}">
              <a14:hiddenFill xmlns:a14="http://schemas.microsoft.com/office/drawing/2010/main">
                <a:solidFill>
                  <a:srgbClr val="FFFFFF"/>
                </a:solidFill>
              </a14:hiddenFill>
            </a:ext>
          </a:extLst>
        </p:spPr>
      </p:pic>
      <p:sp>
        <p:nvSpPr>
          <p:cNvPr id="190470"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bg1"/>
                </a:solidFill>
              </a:rPr>
              <a:t>Defence Force School of Languages</a:t>
            </a:r>
            <a:endParaRPr lang="en-AU" altLang="en-US">
              <a:solidFill>
                <a:schemeClr val="bg1"/>
              </a:solidFill>
            </a:endParaRPr>
          </a:p>
        </p:txBody>
      </p:sp>
      <p:sp>
        <p:nvSpPr>
          <p:cNvPr id="190471" name="Text Box 7"/>
          <p:cNvSpPr txBox="1">
            <a:spLocks noChangeArrowheads="1"/>
          </p:cNvSpPr>
          <p:nvPr/>
        </p:nvSpPr>
        <p:spPr bwMode="auto">
          <a:xfrm>
            <a:off x="1187450" y="1916113"/>
            <a:ext cx="3168650" cy="8366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solidFill>
                  <a:srgbClr val="3333FF"/>
                </a:solidFill>
              </a:rPr>
              <a:t>Strategic</a:t>
            </a:r>
            <a:r>
              <a:rPr lang="en-AU" altLang="en-US" sz="1200" b="1"/>
              <a:t> Engagement (SE)</a:t>
            </a:r>
          </a:p>
          <a:p>
            <a:pPr algn="ctr">
              <a:spcBef>
                <a:spcPct val="50000"/>
              </a:spcBef>
            </a:pPr>
            <a:r>
              <a:rPr lang="en-AU" altLang="en-US" sz="1200"/>
              <a:t>46 weeks</a:t>
            </a:r>
          </a:p>
          <a:p>
            <a:pPr algn="ctr">
              <a:spcBef>
                <a:spcPct val="50000"/>
              </a:spcBef>
            </a:pPr>
            <a:r>
              <a:rPr lang="en-AU" altLang="en-US" sz="1200"/>
              <a:t>Chinese, Indonesian, Japanese, Thai </a:t>
            </a:r>
          </a:p>
        </p:txBody>
      </p:sp>
      <p:sp>
        <p:nvSpPr>
          <p:cNvPr id="190472" name="Text Box 8"/>
          <p:cNvSpPr txBox="1">
            <a:spLocks noChangeArrowheads="1"/>
          </p:cNvSpPr>
          <p:nvPr/>
        </p:nvSpPr>
        <p:spPr bwMode="auto">
          <a:xfrm>
            <a:off x="1187450" y="2997200"/>
            <a:ext cx="3168650" cy="1019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solidFill>
                  <a:srgbClr val="3333FF"/>
                </a:solidFill>
              </a:rPr>
              <a:t>Operational</a:t>
            </a:r>
            <a:r>
              <a:rPr lang="en-AU" altLang="en-US" sz="1200" b="1"/>
              <a:t> Engagement (OE)</a:t>
            </a:r>
          </a:p>
          <a:p>
            <a:pPr algn="ctr">
              <a:spcBef>
                <a:spcPct val="50000"/>
              </a:spcBef>
            </a:pPr>
            <a:r>
              <a:rPr lang="en-AU" altLang="en-US" sz="1200"/>
              <a:t>36 or 38 weeks</a:t>
            </a:r>
          </a:p>
          <a:p>
            <a:pPr>
              <a:spcBef>
                <a:spcPct val="50000"/>
              </a:spcBef>
            </a:pPr>
            <a:r>
              <a:rPr lang="en-AU" altLang="en-US" sz="1200"/>
              <a:t>Arabic, French, Malay, Korean, Portuguese, Tetum, Tok Pisin (16 wks) </a:t>
            </a:r>
          </a:p>
        </p:txBody>
      </p:sp>
      <p:sp>
        <p:nvSpPr>
          <p:cNvPr id="190473" name="Text Box 9"/>
          <p:cNvSpPr txBox="1">
            <a:spLocks noChangeArrowheads="1"/>
          </p:cNvSpPr>
          <p:nvPr/>
        </p:nvSpPr>
        <p:spPr bwMode="auto">
          <a:xfrm>
            <a:off x="1187450" y="5229225"/>
            <a:ext cx="3168650" cy="833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t>General Language (GL)</a:t>
            </a:r>
          </a:p>
          <a:p>
            <a:pPr algn="ctr">
              <a:spcBef>
                <a:spcPct val="50000"/>
              </a:spcBef>
            </a:pPr>
            <a:r>
              <a:rPr lang="en-AU" altLang="en-US" sz="1200"/>
              <a:t>46 weeks</a:t>
            </a:r>
          </a:p>
          <a:p>
            <a:pPr>
              <a:spcBef>
                <a:spcPct val="50000"/>
              </a:spcBef>
            </a:pPr>
            <a:r>
              <a:rPr lang="en-AU" altLang="en-US" sz="1200"/>
              <a:t>German, Spanish, Vietnamese </a:t>
            </a:r>
          </a:p>
        </p:txBody>
      </p:sp>
      <p:sp>
        <p:nvSpPr>
          <p:cNvPr id="190474" name="Text Box 10"/>
          <p:cNvSpPr txBox="1">
            <a:spLocks noChangeArrowheads="1"/>
          </p:cNvSpPr>
          <p:nvPr/>
        </p:nvSpPr>
        <p:spPr bwMode="auto">
          <a:xfrm>
            <a:off x="5364163" y="1916113"/>
            <a:ext cx="3168650" cy="1019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t>Joint </a:t>
            </a:r>
            <a:r>
              <a:rPr lang="en-AU" altLang="en-US" sz="1200" b="1">
                <a:solidFill>
                  <a:srgbClr val="3333FF"/>
                </a:solidFill>
              </a:rPr>
              <a:t>Tactical</a:t>
            </a:r>
            <a:r>
              <a:rPr lang="en-AU" altLang="en-US" sz="1200" b="1"/>
              <a:t> Interaction (JTI)</a:t>
            </a:r>
          </a:p>
          <a:p>
            <a:pPr algn="ctr">
              <a:spcBef>
                <a:spcPct val="50000"/>
              </a:spcBef>
            </a:pPr>
            <a:r>
              <a:rPr lang="en-AU" altLang="en-US" sz="1200"/>
              <a:t>5, 8 or 10 weeks</a:t>
            </a:r>
          </a:p>
          <a:p>
            <a:pPr algn="ctr">
              <a:spcBef>
                <a:spcPct val="50000"/>
              </a:spcBef>
            </a:pPr>
            <a:r>
              <a:rPr lang="en-AU" altLang="en-US" sz="1200"/>
              <a:t>Arabic, French, Indonesian, Malay, Pashtu, Dari, Tetum, Tok Pisin, </a:t>
            </a:r>
          </a:p>
        </p:txBody>
      </p:sp>
      <p:sp>
        <p:nvSpPr>
          <p:cNvPr id="190475" name="Text Box 11"/>
          <p:cNvSpPr txBox="1">
            <a:spLocks noChangeArrowheads="1"/>
          </p:cNvSpPr>
          <p:nvPr/>
        </p:nvSpPr>
        <p:spPr bwMode="auto">
          <a:xfrm>
            <a:off x="1187450" y="1484313"/>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b="1"/>
              <a:t>Long Courses</a:t>
            </a:r>
          </a:p>
        </p:txBody>
      </p:sp>
      <p:sp>
        <p:nvSpPr>
          <p:cNvPr id="190476" name="Text Box 12"/>
          <p:cNvSpPr txBox="1">
            <a:spLocks noChangeArrowheads="1"/>
          </p:cNvSpPr>
          <p:nvPr/>
        </p:nvSpPr>
        <p:spPr bwMode="auto">
          <a:xfrm>
            <a:off x="5364163" y="1484313"/>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b="1"/>
              <a:t>Short Courses</a:t>
            </a:r>
          </a:p>
        </p:txBody>
      </p:sp>
      <p:sp>
        <p:nvSpPr>
          <p:cNvPr id="190477" name="Text Box 13"/>
          <p:cNvSpPr txBox="1">
            <a:spLocks noChangeArrowheads="1"/>
          </p:cNvSpPr>
          <p:nvPr/>
        </p:nvSpPr>
        <p:spPr bwMode="auto">
          <a:xfrm>
            <a:off x="5364163" y="4292600"/>
            <a:ext cx="3168650" cy="833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t>Basic / Conversion</a:t>
            </a:r>
          </a:p>
          <a:p>
            <a:pPr algn="ctr">
              <a:spcBef>
                <a:spcPct val="50000"/>
              </a:spcBef>
            </a:pPr>
            <a:r>
              <a:rPr lang="en-AU" altLang="en-US" sz="1200"/>
              <a:t>12 weeks / 5 weeks</a:t>
            </a:r>
          </a:p>
          <a:p>
            <a:pPr>
              <a:spcBef>
                <a:spcPct val="50000"/>
              </a:spcBef>
            </a:pPr>
            <a:r>
              <a:rPr lang="en-AU" altLang="en-US" sz="1200"/>
              <a:t>Filipino, Khmer / Javanese, SI Pijin</a:t>
            </a:r>
          </a:p>
        </p:txBody>
      </p:sp>
      <p:sp>
        <p:nvSpPr>
          <p:cNvPr id="190478" name="Text Box 14"/>
          <p:cNvSpPr txBox="1">
            <a:spLocks noChangeArrowheads="1"/>
          </p:cNvSpPr>
          <p:nvPr/>
        </p:nvSpPr>
        <p:spPr bwMode="auto">
          <a:xfrm>
            <a:off x="5364163" y="3213100"/>
            <a:ext cx="3168650" cy="8366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a:t>Refresher</a:t>
            </a:r>
          </a:p>
          <a:p>
            <a:pPr algn="ctr">
              <a:spcBef>
                <a:spcPct val="50000"/>
              </a:spcBef>
            </a:pPr>
            <a:r>
              <a:rPr lang="en-AU" altLang="en-US" sz="1200"/>
              <a:t>2 weeks</a:t>
            </a:r>
          </a:p>
          <a:p>
            <a:pPr>
              <a:spcBef>
                <a:spcPct val="50000"/>
              </a:spcBef>
            </a:pPr>
            <a:r>
              <a:rPr lang="en-AU" altLang="en-US" sz="1200"/>
              <a:t>For graduates – 24 in 15 languages in 2016 </a:t>
            </a:r>
          </a:p>
        </p:txBody>
      </p:sp>
      <p:sp>
        <p:nvSpPr>
          <p:cNvPr id="190479" name="Text Box 15"/>
          <p:cNvSpPr txBox="1">
            <a:spLocks noChangeArrowheads="1"/>
          </p:cNvSpPr>
          <p:nvPr/>
        </p:nvSpPr>
        <p:spPr bwMode="auto">
          <a:xfrm>
            <a:off x="1187450" y="6237288"/>
            <a:ext cx="7272338" cy="349250"/>
          </a:xfrm>
          <a:prstGeom prst="rect">
            <a:avLst/>
          </a:prstGeom>
          <a:noFill/>
          <a:ln w="1270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600">
                <a:solidFill>
                  <a:srgbClr val="0000FF"/>
                </a:solidFill>
              </a:rPr>
              <a:t>All SE, OE, GL and Bridging courses conduct in-country training for two weeks</a:t>
            </a:r>
          </a:p>
        </p:txBody>
      </p:sp>
      <p:sp>
        <p:nvSpPr>
          <p:cNvPr id="190480" name="Text Box 16"/>
          <p:cNvSpPr txBox="1">
            <a:spLocks noChangeArrowheads="1"/>
          </p:cNvSpPr>
          <p:nvPr/>
        </p:nvSpPr>
        <p:spPr bwMode="auto">
          <a:xfrm>
            <a:off x="1187450" y="4221163"/>
            <a:ext cx="3168650" cy="8366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200" b="1" dirty="0"/>
              <a:t>Military Communication Skills</a:t>
            </a:r>
          </a:p>
          <a:p>
            <a:pPr algn="ctr">
              <a:spcBef>
                <a:spcPct val="50000"/>
              </a:spcBef>
            </a:pPr>
            <a:r>
              <a:rPr lang="en-AU" altLang="en-US" sz="1200" dirty="0"/>
              <a:t>22 weeks</a:t>
            </a:r>
          </a:p>
          <a:p>
            <a:pPr>
              <a:spcBef>
                <a:spcPct val="50000"/>
              </a:spcBef>
            </a:pPr>
            <a:r>
              <a:rPr lang="en-AU" altLang="en-US" sz="1200" dirty="0"/>
              <a:t>Specialist courses for </a:t>
            </a:r>
            <a:r>
              <a:rPr lang="en-AU" altLang="en-US" sz="1200" dirty="0" smtClean="0"/>
              <a:t>trades</a:t>
            </a:r>
            <a:endParaRPr lang="en-AU" alt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D9AF2B1-B2CB-455D-B892-46B88A38553F}" type="slidenum">
              <a:rPr lang="en-AU" altLang="en-US"/>
              <a:pPr/>
              <a:t>4</a:t>
            </a:fld>
            <a:endParaRPr lang="en-AU" altLang="en-US"/>
          </a:p>
        </p:txBody>
      </p:sp>
      <p:sp>
        <p:nvSpPr>
          <p:cNvPr id="159746" name="Rectangle 2"/>
          <p:cNvSpPr>
            <a:spLocks noGrp="1" noChangeArrowheads="1"/>
          </p:cNvSpPr>
          <p:nvPr>
            <p:ph type="title"/>
          </p:nvPr>
        </p:nvSpPr>
        <p:spPr>
          <a:xfrm>
            <a:off x="1116013" y="274638"/>
            <a:ext cx="7570787" cy="1143000"/>
          </a:xfrm>
        </p:spPr>
        <p:txBody>
          <a:bodyPr/>
          <a:lstStyle/>
          <a:p>
            <a:r>
              <a:rPr lang="en-AU" altLang="en-US" b="1"/>
              <a:t>BILC SharP Update</a:t>
            </a:r>
          </a:p>
        </p:txBody>
      </p:sp>
      <p:sp>
        <p:nvSpPr>
          <p:cNvPr id="159755" name="AutoShape 11"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159757" name="AutoShape 1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159760" name="Rectangle 16"/>
          <p:cNvSpPr>
            <a:spLocks noChangeArrowheads="1"/>
          </p:cNvSpPr>
          <p:nvPr/>
        </p:nvSpPr>
        <p:spPr bwMode="auto">
          <a:xfrm>
            <a:off x="1042988" y="1557338"/>
            <a:ext cx="770572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AU" altLang="en-US"/>
              <a:t> Currently  104  participants from 14 countries enrolled into BILC SharP platform: </a:t>
            </a:r>
          </a:p>
          <a:p>
            <a:r>
              <a:rPr lang="en-AU" altLang="en-US" sz="1600"/>
              <a:t>Turkey, Moldova, Netherlands, Estonia, Netherlands, Italy, France, Spain, Sweden, Macedonia, Germany, UK, Ukraine, Australia</a:t>
            </a:r>
          </a:p>
          <a:p>
            <a:r>
              <a:rPr lang="en-AU" altLang="en-US"/>
              <a:t>   </a:t>
            </a:r>
            <a:endParaRPr lang="es-ES" altLang="en-US"/>
          </a:p>
          <a:p>
            <a:pPr>
              <a:buFontTx/>
              <a:buChar char="•"/>
            </a:pPr>
            <a:r>
              <a:rPr lang="en-AU" altLang="en-US"/>
              <a:t> Enrolled members are checking and downloading available resources</a:t>
            </a:r>
          </a:p>
          <a:p>
            <a:pPr>
              <a:buFontTx/>
              <a:buChar char="•"/>
            </a:pPr>
            <a:endParaRPr lang="es-ES" altLang="en-US"/>
          </a:p>
          <a:p>
            <a:pPr>
              <a:buFontTx/>
              <a:buChar char="•"/>
            </a:pPr>
            <a:r>
              <a:rPr lang="en-AU" altLang="en-US"/>
              <a:t> Latest contribution is from our colleagues from Spain!</a:t>
            </a:r>
          </a:p>
          <a:p>
            <a:r>
              <a:rPr lang="en-AU" altLang="en-US"/>
              <a:t> </a:t>
            </a:r>
          </a:p>
          <a:p>
            <a:pPr>
              <a:buFontTx/>
              <a:buChar char="•"/>
            </a:pPr>
            <a:r>
              <a:rPr lang="en-AU" altLang="en-US"/>
              <a:t> Reminder: For the platform to be functional/useful – </a:t>
            </a:r>
            <a:r>
              <a:rPr lang="en-AU" altLang="en-US" b="1"/>
              <a:t>we need your contributions</a:t>
            </a:r>
            <a:r>
              <a:rPr lang="en-AU" altLang="en-US"/>
              <a:t>!</a:t>
            </a:r>
          </a:p>
          <a:p>
            <a:pPr>
              <a:buFontTx/>
              <a:buChar char="•"/>
            </a:pPr>
            <a:endParaRPr lang="en-AU" altLang="en-US"/>
          </a:p>
          <a:p>
            <a:pPr>
              <a:buFontTx/>
              <a:buChar char="•"/>
            </a:pPr>
            <a:r>
              <a:rPr lang="en-US" altLang="en-US"/>
              <a:t> Contact: </a:t>
            </a:r>
            <a:r>
              <a:rPr lang="en-AU" altLang="en-US">
                <a:solidFill>
                  <a:srgbClr val="3333FF"/>
                </a:solidFill>
                <a:hlinkClick r:id="rId3" tooltip="mailto:DFSL.BLCell@defence.gov.au"/>
              </a:rPr>
              <a:t>DFSL.BLCell@defence.gov.au</a:t>
            </a:r>
            <a:endParaRPr lang="en-US" altLang="en-US">
              <a:solidFill>
                <a:srgbClr val="3333FF"/>
              </a:solidFill>
            </a:endParaRPr>
          </a:p>
          <a:p>
            <a:pPr>
              <a:buFontTx/>
              <a:buChar char="•"/>
            </a:pPr>
            <a:endParaRPr lang="en-US" altLang="en-US">
              <a:solidFill>
                <a:srgbClr val="3333FF"/>
              </a:solidFill>
            </a:endParaRPr>
          </a:p>
          <a:p>
            <a:endParaRPr lang="en-AU" altLang="en-US"/>
          </a:p>
        </p:txBody>
      </p:sp>
      <p:sp>
        <p:nvSpPr>
          <p:cNvPr id="159762" name="AutoShape 18" descr="Image result for spanish fla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pic>
        <p:nvPicPr>
          <p:cNvPr id="159763" name="Picture 19" descr="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3284538"/>
            <a:ext cx="917575"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412BE2-AC72-42F5-9AF1-4079CAF2448E}" type="slidenum">
              <a:rPr lang="en-AU" altLang="en-US"/>
              <a:pPr/>
              <a:t>5</a:t>
            </a:fld>
            <a:endParaRPr lang="en-AU" altLang="en-US"/>
          </a:p>
        </p:txBody>
      </p:sp>
      <p:sp>
        <p:nvSpPr>
          <p:cNvPr id="201730" name="Rectangle 2"/>
          <p:cNvSpPr>
            <a:spLocks noGrp="1" noChangeArrowheads="1"/>
          </p:cNvSpPr>
          <p:nvPr>
            <p:ph type="title"/>
          </p:nvPr>
        </p:nvSpPr>
        <p:spPr>
          <a:xfrm>
            <a:off x="1116013" y="274638"/>
            <a:ext cx="7570787" cy="1143000"/>
          </a:xfrm>
        </p:spPr>
        <p:txBody>
          <a:bodyPr/>
          <a:lstStyle/>
          <a:p>
            <a:r>
              <a:rPr lang="en-AU" altLang="en-US" b="1"/>
              <a:t>Our problem….</a:t>
            </a:r>
          </a:p>
        </p:txBody>
      </p:sp>
      <p:sp>
        <p:nvSpPr>
          <p:cNvPr id="201731" name="AutoShape 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1732" name="AutoShape 4"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1734" name="AutoShape 6" descr="Image result for spanish fla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C3F7E0E-D63F-4C45-8FF1-6B6A224F369E}" type="slidenum">
              <a:rPr lang="en-AU" altLang="en-US"/>
              <a:pPr/>
              <a:t>6</a:t>
            </a:fld>
            <a:endParaRPr lang="en-AU" altLang="en-US"/>
          </a:p>
        </p:txBody>
      </p:sp>
      <p:sp>
        <p:nvSpPr>
          <p:cNvPr id="193539" name="AutoShape 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193540" name="AutoShape 4"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pic>
        <p:nvPicPr>
          <p:cNvPr id="193541" name="Picture 5" descr="Image result for Australian multicultura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573463"/>
            <a:ext cx="2887663" cy="2952750"/>
          </a:xfrm>
          <a:prstGeom prst="rect">
            <a:avLst/>
          </a:prstGeom>
          <a:noFill/>
          <a:extLst>
            <a:ext uri="{909E8E84-426E-40DD-AFC4-6F175D3DCCD1}">
              <a14:hiddenFill xmlns:a14="http://schemas.microsoft.com/office/drawing/2010/main">
                <a:solidFill>
                  <a:srgbClr val="FFFFFF"/>
                </a:solidFill>
              </a14:hiddenFill>
            </a:ext>
          </a:extLst>
        </p:spPr>
      </p:pic>
      <p:sp>
        <p:nvSpPr>
          <p:cNvPr id="193543" name="AutoShape 7" descr="Image result for aussies overse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pic>
        <p:nvPicPr>
          <p:cNvPr id="193544" name="Picture 8" descr="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844675"/>
            <a:ext cx="3435350"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93545" name="Picture 9"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5573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93546" name="Picture 10" descr="images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652963"/>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193548" name="Rectangle 12"/>
          <p:cNvSpPr>
            <a:spLocks noGrp="1" noChangeArrowheads="1"/>
          </p:cNvSpPr>
          <p:nvPr>
            <p:ph type="title"/>
          </p:nvPr>
        </p:nvSpPr>
        <p:spPr>
          <a:xfrm>
            <a:off x="1116013" y="274638"/>
            <a:ext cx="7570787" cy="1143000"/>
          </a:xfrm>
          <a:noFill/>
          <a:ln/>
        </p:spPr>
        <p:txBody>
          <a:bodyPr/>
          <a:lstStyle/>
          <a:p>
            <a:r>
              <a:rPr lang="en-AU" altLang="en-US" b="1"/>
              <a:t>Our problem….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08ECE29-486A-4228-94C1-C0EF780B0585}" type="slidenum">
              <a:rPr lang="en-AU" altLang="en-US"/>
              <a:pPr/>
              <a:t>7</a:t>
            </a:fld>
            <a:endParaRPr lang="en-AU" altLang="en-US"/>
          </a:p>
        </p:txBody>
      </p:sp>
      <p:sp>
        <p:nvSpPr>
          <p:cNvPr id="204802" name="AutoShape 2"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4803" name="AutoShape 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4805" name="AutoShape 5" descr="Image result for aussies overse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4809" name="Rectangle 9"/>
          <p:cNvSpPr>
            <a:spLocks noGrp="1" noChangeArrowheads="1"/>
          </p:cNvSpPr>
          <p:nvPr>
            <p:ph type="title"/>
          </p:nvPr>
        </p:nvSpPr>
        <p:spPr>
          <a:xfrm>
            <a:off x="1116013" y="274638"/>
            <a:ext cx="7570787" cy="1143000"/>
          </a:xfrm>
          <a:noFill/>
          <a:ln/>
        </p:spPr>
        <p:txBody>
          <a:bodyPr/>
          <a:lstStyle/>
          <a:p>
            <a:r>
              <a:rPr lang="en-AU" altLang="en-US" b="1"/>
              <a:t>Not our problem….</a:t>
            </a:r>
          </a:p>
        </p:txBody>
      </p:sp>
      <p:pic>
        <p:nvPicPr>
          <p:cNvPr id="204810" name="Picture 10" descr="20170412ran8494670_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3665538" cy="2317750"/>
          </a:xfrm>
          <a:prstGeom prst="rect">
            <a:avLst/>
          </a:prstGeom>
          <a:noFill/>
          <a:extLst>
            <a:ext uri="{909E8E84-426E-40DD-AFC4-6F175D3DCCD1}">
              <a14:hiddenFill xmlns:a14="http://schemas.microsoft.com/office/drawing/2010/main">
                <a:solidFill>
                  <a:srgbClr val="FFFFFF"/>
                </a:solidFill>
              </a14:hiddenFill>
            </a:ext>
          </a:extLst>
        </p:spPr>
      </p:pic>
      <p:pic>
        <p:nvPicPr>
          <p:cNvPr id="204811" name="Picture 11" descr="20170423df8517500_2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636838"/>
            <a:ext cx="4105275" cy="2744787"/>
          </a:xfrm>
          <a:prstGeom prst="rect">
            <a:avLst/>
          </a:prstGeom>
          <a:noFill/>
          <a:extLst>
            <a:ext uri="{909E8E84-426E-40DD-AFC4-6F175D3DCCD1}">
              <a14:hiddenFill xmlns:a14="http://schemas.microsoft.com/office/drawing/2010/main">
                <a:solidFill>
                  <a:srgbClr val="FFFFFF"/>
                </a:solidFill>
              </a14:hiddenFill>
            </a:ext>
          </a:extLst>
        </p:spPr>
      </p:pic>
      <p:pic>
        <p:nvPicPr>
          <p:cNvPr id="204812" name="Picture 12" descr="20170423adf8185016_00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076700"/>
            <a:ext cx="3600450" cy="2406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07DDE9A5-61E2-4FC0-9351-553441217519}" type="slidenum">
              <a:rPr lang="en-AU" altLang="en-US"/>
              <a:pPr/>
              <a:t>8</a:t>
            </a:fld>
            <a:endParaRPr lang="en-AU" altLang="en-US"/>
          </a:p>
        </p:txBody>
      </p:sp>
      <p:sp>
        <p:nvSpPr>
          <p:cNvPr id="208898" name="AutoShape 2"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8899" name="AutoShape 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8900" name="AutoShape 4" descr="Image result for aussies overse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08901" name="Rectangle 5"/>
          <p:cNvSpPr>
            <a:spLocks noGrp="1" noChangeArrowheads="1"/>
          </p:cNvSpPr>
          <p:nvPr>
            <p:ph type="title"/>
          </p:nvPr>
        </p:nvSpPr>
        <p:spPr>
          <a:xfrm>
            <a:off x="1116013" y="274638"/>
            <a:ext cx="7570787" cy="1143000"/>
          </a:xfrm>
          <a:noFill/>
          <a:ln/>
        </p:spPr>
        <p:txBody>
          <a:bodyPr/>
          <a:lstStyle/>
          <a:p>
            <a:r>
              <a:rPr lang="en-AU" altLang="en-US" b="1"/>
              <a:t>Why it is my problem….</a:t>
            </a:r>
          </a:p>
        </p:txBody>
      </p:sp>
      <p:sp>
        <p:nvSpPr>
          <p:cNvPr id="208902" name="Rectangle 6"/>
          <p:cNvSpPr>
            <a:spLocks noChangeArrowheads="1"/>
          </p:cNvSpPr>
          <p:nvPr/>
        </p:nvSpPr>
        <p:spPr bwMode="auto">
          <a:xfrm>
            <a:off x="101600" y="1312863"/>
            <a:ext cx="215900" cy="5032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AU" altLang="en-US" sz="900">
                <a:solidFill>
                  <a:srgbClr val="000000"/>
                </a:solidFill>
                <a:latin typeface="‘Century Gothic’"/>
              </a:rPr>
              <a:t> </a:t>
            </a:r>
            <a:endParaRPr lang="en-AU" altLang="en-US" sz="600"/>
          </a:p>
          <a:p>
            <a:pPr eaLnBrk="0" hangingPunct="0"/>
            <a:endParaRPr lang="en-AU" altLang="en-US"/>
          </a:p>
        </p:txBody>
      </p:sp>
      <p:pic>
        <p:nvPicPr>
          <p:cNvPr id="208903" name="Picture 7" descr="The Analyse Pha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62877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8904" name="Picture 8" descr="The Design Pha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2997200"/>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8905" name="Picture 9" descr="The Develop Pha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479742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8906" name="Picture 10" descr="The Implement Phas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479742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8907" name="Picture 11" descr="The Evaluate Phas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2924175"/>
            <a:ext cx="1504950" cy="552450"/>
          </a:xfrm>
          <a:prstGeom prst="rect">
            <a:avLst/>
          </a:prstGeom>
          <a:noFill/>
          <a:extLst>
            <a:ext uri="{909E8E84-426E-40DD-AFC4-6F175D3DCCD1}">
              <a14:hiddenFill xmlns:a14="http://schemas.microsoft.com/office/drawing/2010/main">
                <a:solidFill>
                  <a:srgbClr val="FFFFFF"/>
                </a:solidFill>
              </a14:hiddenFill>
            </a:ext>
          </a:extLst>
        </p:spPr>
      </p:pic>
      <p:sp>
        <p:nvSpPr>
          <p:cNvPr id="208908" name="Text Box 12"/>
          <p:cNvSpPr txBox="1">
            <a:spLocks noChangeArrowheads="1"/>
          </p:cNvSpPr>
          <p:nvPr/>
        </p:nvSpPr>
        <p:spPr bwMode="auto">
          <a:xfrm>
            <a:off x="3348038" y="2133600"/>
            <a:ext cx="2736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400"/>
              <a:t>An organisational performance requirement is analysed and the most appropriate intervention specified</a:t>
            </a:r>
          </a:p>
        </p:txBody>
      </p:sp>
      <p:sp>
        <p:nvSpPr>
          <p:cNvPr id="208909" name="Text Box 13"/>
          <p:cNvSpPr txBox="1">
            <a:spLocks noChangeArrowheads="1"/>
          </p:cNvSpPr>
          <p:nvPr/>
        </p:nvSpPr>
        <p:spPr bwMode="auto">
          <a:xfrm>
            <a:off x="5867400" y="3500438"/>
            <a:ext cx="25574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best options for implementing the intervention are selected and designed.</a:t>
            </a:r>
          </a:p>
        </p:txBody>
      </p:sp>
      <p:sp>
        <p:nvSpPr>
          <p:cNvPr id="208910" name="Text Box 14"/>
          <p:cNvSpPr txBox="1">
            <a:spLocks noChangeArrowheads="1"/>
          </p:cNvSpPr>
          <p:nvPr/>
        </p:nvSpPr>
        <p:spPr bwMode="auto">
          <a:xfrm>
            <a:off x="4572000" y="5373688"/>
            <a:ext cx="27352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materials and equipment required in order to implement the intervention are prepared and tested</a:t>
            </a:r>
          </a:p>
        </p:txBody>
      </p:sp>
      <p:sp>
        <p:nvSpPr>
          <p:cNvPr id="208911" name="Text Box 15"/>
          <p:cNvSpPr txBox="1">
            <a:spLocks noChangeArrowheads="1"/>
          </p:cNvSpPr>
          <p:nvPr/>
        </p:nvSpPr>
        <p:spPr bwMode="auto">
          <a:xfrm>
            <a:off x="1692275" y="5373688"/>
            <a:ext cx="26638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A learning intervention is implemented in the workplace or learning/training establishment.</a:t>
            </a:r>
          </a:p>
        </p:txBody>
      </p:sp>
      <p:sp>
        <p:nvSpPr>
          <p:cNvPr id="208912" name="Text Box 16"/>
          <p:cNvSpPr txBox="1">
            <a:spLocks noChangeArrowheads="1"/>
          </p:cNvSpPr>
          <p:nvPr/>
        </p:nvSpPr>
        <p:spPr bwMode="auto">
          <a:xfrm>
            <a:off x="900113" y="3429000"/>
            <a:ext cx="25923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intervention is measured for its effectiveness in addressing the organisational requirement</a:t>
            </a:r>
          </a:p>
        </p:txBody>
      </p:sp>
      <p:sp>
        <p:nvSpPr>
          <p:cNvPr id="208914" name="AutoShape 18"/>
          <p:cNvSpPr>
            <a:spLocks noChangeArrowheads="1"/>
          </p:cNvSpPr>
          <p:nvPr/>
        </p:nvSpPr>
        <p:spPr bwMode="auto">
          <a:xfrm rot="5400000">
            <a:off x="6480969" y="1880394"/>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8915" name="AutoShape 19"/>
          <p:cNvSpPr>
            <a:spLocks noChangeArrowheads="1"/>
          </p:cNvSpPr>
          <p:nvPr/>
        </p:nvSpPr>
        <p:spPr bwMode="auto">
          <a:xfrm>
            <a:off x="2124075" y="1773238"/>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8916" name="AutoShape 20"/>
          <p:cNvSpPr>
            <a:spLocks noChangeArrowheads="1"/>
          </p:cNvSpPr>
          <p:nvPr/>
        </p:nvSpPr>
        <p:spPr bwMode="auto">
          <a:xfrm rot="10800000">
            <a:off x="6948488" y="4365625"/>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8917" name="AutoShape 21"/>
          <p:cNvSpPr>
            <a:spLocks noChangeArrowheads="1"/>
          </p:cNvSpPr>
          <p:nvPr/>
        </p:nvSpPr>
        <p:spPr bwMode="auto">
          <a:xfrm rot="16200000">
            <a:off x="1223169" y="4256882"/>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8918" name="AutoShape 22"/>
          <p:cNvSpPr>
            <a:spLocks noChangeArrowheads="1"/>
          </p:cNvSpPr>
          <p:nvPr/>
        </p:nvSpPr>
        <p:spPr bwMode="auto">
          <a:xfrm>
            <a:off x="3995738" y="4797425"/>
            <a:ext cx="792162" cy="431800"/>
          </a:xfrm>
          <a:prstGeom prst="leftArrow">
            <a:avLst>
              <a:gd name="adj1" fmla="val 50000"/>
              <a:gd name="adj2" fmla="val 4586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2275" y="4653136"/>
            <a:ext cx="5760045" cy="206833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Slide Number Placeholder 5"/>
          <p:cNvSpPr>
            <a:spLocks noGrp="1"/>
          </p:cNvSpPr>
          <p:nvPr>
            <p:ph type="sldNum" sz="quarter" idx="12"/>
          </p:nvPr>
        </p:nvSpPr>
        <p:spPr/>
        <p:txBody>
          <a:bodyPr/>
          <a:lstStyle/>
          <a:p>
            <a:fld id="{AE34338D-204D-428C-9066-D71D61C68C51}" type="slidenum">
              <a:rPr lang="en-AU" altLang="en-US"/>
              <a:pPr/>
              <a:t>9</a:t>
            </a:fld>
            <a:endParaRPr lang="en-AU" altLang="en-US"/>
          </a:p>
        </p:txBody>
      </p:sp>
      <p:sp>
        <p:nvSpPr>
          <p:cNvPr id="210946" name="AutoShape 2"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10947" name="AutoShape 3" descr="Image result for Australian multicultural carto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10948" name="AutoShape 4" descr="Image result for aussies overse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AU"/>
          </a:p>
        </p:txBody>
      </p:sp>
      <p:sp>
        <p:nvSpPr>
          <p:cNvPr id="210949" name="Rectangle 5"/>
          <p:cNvSpPr>
            <a:spLocks noGrp="1" noChangeArrowheads="1"/>
          </p:cNvSpPr>
          <p:nvPr>
            <p:ph type="title"/>
          </p:nvPr>
        </p:nvSpPr>
        <p:spPr>
          <a:xfrm>
            <a:off x="1116013" y="274638"/>
            <a:ext cx="7570787" cy="1143000"/>
          </a:xfrm>
          <a:noFill/>
          <a:ln/>
        </p:spPr>
        <p:txBody>
          <a:bodyPr/>
          <a:lstStyle/>
          <a:p>
            <a:r>
              <a:rPr lang="en-AU" altLang="en-US" b="1"/>
              <a:t>Why it is my problem….</a:t>
            </a:r>
          </a:p>
        </p:txBody>
      </p:sp>
      <p:sp>
        <p:nvSpPr>
          <p:cNvPr id="210950" name="Rectangle 6"/>
          <p:cNvSpPr>
            <a:spLocks noChangeArrowheads="1"/>
          </p:cNvSpPr>
          <p:nvPr/>
        </p:nvSpPr>
        <p:spPr bwMode="auto">
          <a:xfrm>
            <a:off x="101600" y="1312863"/>
            <a:ext cx="215900" cy="5032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AU" altLang="en-US" sz="900">
                <a:solidFill>
                  <a:srgbClr val="000000"/>
                </a:solidFill>
                <a:latin typeface="‘Century Gothic’"/>
              </a:rPr>
              <a:t> </a:t>
            </a:r>
            <a:endParaRPr lang="en-AU" altLang="en-US" sz="600"/>
          </a:p>
          <a:p>
            <a:pPr eaLnBrk="0" hangingPunct="0"/>
            <a:endParaRPr lang="en-AU" altLang="en-US"/>
          </a:p>
        </p:txBody>
      </p:sp>
      <p:pic>
        <p:nvPicPr>
          <p:cNvPr id="210951" name="Picture 7" descr="The Analyse Pha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62877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10952" name="Picture 8" descr="The Design Pha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2997200"/>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10953" name="Picture 9" descr="The Develop Phas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479742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10954" name="Picture 10" descr="The Implement Phas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4797425"/>
            <a:ext cx="15049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10955" name="Picture 11" descr="The Evaluate Phas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2924175"/>
            <a:ext cx="1504950" cy="552450"/>
          </a:xfrm>
          <a:prstGeom prst="rect">
            <a:avLst/>
          </a:prstGeom>
          <a:noFill/>
          <a:extLst>
            <a:ext uri="{909E8E84-426E-40DD-AFC4-6F175D3DCCD1}">
              <a14:hiddenFill xmlns:a14="http://schemas.microsoft.com/office/drawing/2010/main">
                <a:solidFill>
                  <a:srgbClr val="FFFFFF"/>
                </a:solidFill>
              </a14:hiddenFill>
            </a:ext>
          </a:extLst>
        </p:spPr>
      </p:pic>
      <p:sp>
        <p:nvSpPr>
          <p:cNvPr id="210956" name="Text Box 12"/>
          <p:cNvSpPr txBox="1">
            <a:spLocks noChangeArrowheads="1"/>
          </p:cNvSpPr>
          <p:nvPr/>
        </p:nvSpPr>
        <p:spPr bwMode="auto">
          <a:xfrm>
            <a:off x="3348038" y="2133600"/>
            <a:ext cx="2736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1400"/>
              <a:t>An organisational performance requirement is analysed and the most appropriate intervention specified</a:t>
            </a:r>
          </a:p>
        </p:txBody>
      </p:sp>
      <p:sp>
        <p:nvSpPr>
          <p:cNvPr id="210957" name="Text Box 13"/>
          <p:cNvSpPr txBox="1">
            <a:spLocks noChangeArrowheads="1"/>
          </p:cNvSpPr>
          <p:nvPr/>
        </p:nvSpPr>
        <p:spPr bwMode="auto">
          <a:xfrm>
            <a:off x="5867400" y="3500438"/>
            <a:ext cx="25574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best options for implementing the intervention are selected and designed.</a:t>
            </a:r>
          </a:p>
        </p:txBody>
      </p:sp>
      <p:sp>
        <p:nvSpPr>
          <p:cNvPr id="210958" name="Text Box 14"/>
          <p:cNvSpPr txBox="1">
            <a:spLocks noChangeArrowheads="1"/>
          </p:cNvSpPr>
          <p:nvPr/>
        </p:nvSpPr>
        <p:spPr bwMode="auto">
          <a:xfrm>
            <a:off x="4572000" y="5373688"/>
            <a:ext cx="27352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materials and equipment required in order to implement the intervention are prepared and tested</a:t>
            </a:r>
          </a:p>
        </p:txBody>
      </p:sp>
      <p:sp>
        <p:nvSpPr>
          <p:cNvPr id="210959" name="Text Box 15"/>
          <p:cNvSpPr txBox="1">
            <a:spLocks noChangeArrowheads="1"/>
          </p:cNvSpPr>
          <p:nvPr/>
        </p:nvSpPr>
        <p:spPr bwMode="auto">
          <a:xfrm>
            <a:off x="1692275" y="5373688"/>
            <a:ext cx="26638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A learning intervention is implemented in the workplace or learning/training establishment.</a:t>
            </a:r>
          </a:p>
        </p:txBody>
      </p:sp>
      <p:sp>
        <p:nvSpPr>
          <p:cNvPr id="210960" name="Text Box 16"/>
          <p:cNvSpPr txBox="1">
            <a:spLocks noChangeArrowheads="1"/>
          </p:cNvSpPr>
          <p:nvPr/>
        </p:nvSpPr>
        <p:spPr bwMode="auto">
          <a:xfrm>
            <a:off x="900113" y="3429000"/>
            <a:ext cx="25923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a:solidFill>
                  <a:srgbClr val="000000"/>
                </a:solidFill>
              </a:rPr>
              <a:t>The intervention is measured for its effectiveness in addressing the organisational requirement</a:t>
            </a:r>
          </a:p>
        </p:txBody>
      </p:sp>
      <p:sp>
        <p:nvSpPr>
          <p:cNvPr id="210961" name="AutoShape 17"/>
          <p:cNvSpPr>
            <a:spLocks noChangeArrowheads="1"/>
          </p:cNvSpPr>
          <p:nvPr/>
        </p:nvSpPr>
        <p:spPr bwMode="auto">
          <a:xfrm rot="5400000">
            <a:off x="6480969" y="1880394"/>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10962" name="AutoShape 18"/>
          <p:cNvSpPr>
            <a:spLocks noChangeArrowheads="1"/>
          </p:cNvSpPr>
          <p:nvPr/>
        </p:nvSpPr>
        <p:spPr bwMode="auto">
          <a:xfrm>
            <a:off x="2124075" y="1773238"/>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10963" name="AutoShape 19"/>
          <p:cNvSpPr>
            <a:spLocks noChangeArrowheads="1"/>
          </p:cNvSpPr>
          <p:nvPr/>
        </p:nvSpPr>
        <p:spPr bwMode="auto">
          <a:xfrm rot="10800000">
            <a:off x="6948488" y="4365625"/>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10964" name="AutoShape 20"/>
          <p:cNvSpPr>
            <a:spLocks noChangeArrowheads="1"/>
          </p:cNvSpPr>
          <p:nvPr/>
        </p:nvSpPr>
        <p:spPr bwMode="auto">
          <a:xfrm rot="16200000">
            <a:off x="1223169" y="4256882"/>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10965" name="AutoShape 21"/>
          <p:cNvSpPr>
            <a:spLocks noChangeArrowheads="1"/>
          </p:cNvSpPr>
          <p:nvPr/>
        </p:nvSpPr>
        <p:spPr bwMode="auto">
          <a:xfrm>
            <a:off x="3995738" y="4797425"/>
            <a:ext cx="792162" cy="431800"/>
          </a:xfrm>
          <a:prstGeom prst="leftArrow">
            <a:avLst>
              <a:gd name="adj1" fmla="val 50000"/>
              <a:gd name="adj2" fmla="val 45864"/>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4453</TotalTime>
  <Words>1631</Words>
  <Application>Microsoft Office PowerPoint</Application>
  <PresentationFormat>On-screen Show (4:3)</PresentationFormat>
  <Paragraphs>252</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1_Default Design</vt:lpstr>
      <vt:lpstr>Default Design</vt:lpstr>
      <vt:lpstr>The Defence Force School of Languages </vt:lpstr>
      <vt:lpstr>DFSL Mission</vt:lpstr>
      <vt:lpstr>PowerPoint Presentation</vt:lpstr>
      <vt:lpstr>BILC SharP Update</vt:lpstr>
      <vt:lpstr>Our problem….</vt:lpstr>
      <vt:lpstr>Our problem….</vt:lpstr>
      <vt:lpstr>Not our problem….</vt:lpstr>
      <vt:lpstr>Why it is my problem….</vt:lpstr>
      <vt:lpstr>Why it is my problem….</vt:lpstr>
      <vt:lpstr>A LOTE Capability for Defence</vt:lpstr>
      <vt:lpstr>A LOTE Capability for Defence</vt:lpstr>
      <vt:lpstr>PowerPoint Presentation</vt:lpstr>
      <vt:lpstr>A LOTE Capability for Defence</vt:lpstr>
      <vt:lpstr>A LOTE Capability for Defence</vt:lpstr>
      <vt:lpstr>Comments…</vt:lpstr>
    </vt:vector>
  </TitlesOfParts>
  <Company>Department of Defence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nicholas.munday</dc:creator>
  <cp:lastModifiedBy>User of World</cp:lastModifiedBy>
  <cp:revision>273</cp:revision>
  <dcterms:created xsi:type="dcterms:W3CDTF">2016-01-21T00:41:24Z</dcterms:created>
  <dcterms:modified xsi:type="dcterms:W3CDTF">2017-05-23T04:24:10Z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U7343680</vt:lpwstr>
  </property>
  <property fmtid="{D5CDD505-2E9C-101B-9397-08002B2CF9AE}" pid="3" name="Objective-Title">
    <vt:lpwstr>Brief for AVM Samoedro</vt:lpwstr>
  </property>
  <property fmtid="{D5CDD505-2E9C-101B-9397-08002B2CF9AE}" pid="4" name="Objective-Comment">
    <vt:lpwstr/>
  </property>
  <property fmtid="{D5CDD505-2E9C-101B-9397-08002B2CF9AE}" pid="5" name="Objective-CreationStamp">
    <vt:filetime>2016-05-30T00:16:41Z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2016-05-30T00:16:42Z</vt:filetime>
  </property>
  <property fmtid="{D5CDD505-2E9C-101B-9397-08002B2CF9AE}" pid="9" name="Objective-ModificationStamp">
    <vt:filetime>2016-05-30T00:21:57Z</vt:filetime>
  </property>
  <property fmtid="{D5CDD505-2E9C-101B-9397-08002B2CF9AE}" pid="10" name="Objective-Owner">
    <vt:lpwstr>Deighton, Paul (SQNLDR)(RAAF DOIA)</vt:lpwstr>
  </property>
  <property fmtid="{D5CDD505-2E9C-101B-9397-08002B2CF9AE}" pid="11" name="Objective-Path">
    <vt:lpwstr>Objective Global Folder - PROD:Defence Business Units:Vice Chief of Defence Force Group:Australian Defence College:Australian Command &amp; Staff College:ACSC Joint Training Units:DFSL : Defence Force School of Languages:002 DFSL Command and Management:2.01 D</vt:lpwstr>
  </property>
  <property fmtid="{D5CDD505-2E9C-101B-9397-08002B2CF9AE}" pid="12" name="Objective-Parent">
    <vt:lpwstr>DFSL Briefs 2016</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