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2" r:id="rId3"/>
    <p:sldId id="295" r:id="rId4"/>
    <p:sldId id="292" r:id="rId5"/>
    <p:sldId id="265" r:id="rId6"/>
    <p:sldId id="275" r:id="rId7"/>
    <p:sldId id="293" r:id="rId8"/>
    <p:sldId id="291" r:id="rId9"/>
    <p:sldId id="289" r:id="rId10"/>
    <p:sldId id="290" r:id="rId11"/>
    <p:sldId id="294" r:id="rId12"/>
    <p:sldId id="266" r:id="rId13"/>
    <p:sldId id="264" r:id="rId14"/>
    <p:sldId id="283" r:id="rId15"/>
    <p:sldId id="267" r:id="rId16"/>
    <p:sldId id="258" r:id="rId17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GARES OVERGAAG ANA CARINA" initials="LOA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A0C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76870" autoAdjust="0"/>
  </p:normalViewPr>
  <p:slideViewPr>
    <p:cSldViewPr snapToGrid="0">
      <p:cViewPr varScale="1">
        <p:scale>
          <a:sx n="51" d="100"/>
          <a:sy n="51" d="100"/>
        </p:scale>
        <p:origin x="11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8087-2C34-46E2-904A-EAF40011A014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1704D-6FDD-46E0-B0B7-7FA3B89562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044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8025-3D8D-4A08-BF3E-1FF92DB184D6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FD23D-C5F7-415E-A02D-DC4A9F482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464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228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976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fontAlgn="auto" hangingPunct="1">
              <a:spcAft>
                <a:spcPts val="0"/>
              </a:spcAft>
              <a:defRPr/>
            </a:pPr>
            <a:endParaRPr lang="es-ES_tradnl" sz="1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628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80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fontAlgn="auto" hangingPunct="1">
              <a:spcAft>
                <a:spcPts val="0"/>
              </a:spcAft>
              <a:defRPr/>
            </a:pPr>
            <a:endParaRPr lang="es-ES_tradnl" sz="1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141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116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s-ES" altLang="es-ES" sz="12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776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88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91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77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s-ES" altLang="es-E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3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26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s-ES" altLang="es-E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s-ES" altLang="es-E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68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53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D23D-C5F7-415E-A02D-DC4A9F48232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45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C045-146B-4184-8B59-4622CB03B763}" type="datetime1">
              <a:rPr lang="es-ES" smtClean="0"/>
              <a:t>21/05/2022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02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C1E3-C97A-41DB-8405-66867942AF9B}" type="datetime1">
              <a:rPr lang="es-ES" smtClean="0"/>
              <a:t>21/05/2022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3E59-04D6-4662-80C1-DB86A4D0C77D}" type="datetime1">
              <a:rPr lang="es-ES" smtClean="0"/>
              <a:t>21/05/2022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14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692E-186E-4D1E-BBBB-C6DBBF6864FB}" type="datetime1">
              <a:rPr lang="es-ES" smtClean="0"/>
              <a:t>21/05/2022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62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9327-9C3B-4E6A-9D4A-A4452CA31F85}" type="datetime1">
              <a:rPr lang="es-ES" smtClean="0"/>
              <a:t>21/05/2022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52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8203-CABD-4BC8-9361-C61AB93D0014}" type="datetime1">
              <a:rPr lang="es-ES" smtClean="0"/>
              <a:t>21/05/2022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37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581C-44BC-490F-8B2C-C29BB923FFEA}" type="datetime1">
              <a:rPr lang="es-ES" smtClean="0"/>
              <a:t>21/05/2022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3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4D47-E092-4E74-A729-4E1BBFD8DA25}" type="datetime1">
              <a:rPr lang="es-ES" smtClean="0"/>
              <a:t>21/05/2022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39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EDB-AE60-4F5A-8E30-373C28DFD24F}" type="datetime1">
              <a:rPr lang="es-ES" smtClean="0"/>
              <a:t>21/05/2022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46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8588-A605-4CE3-AB45-4A1570DE7296}" type="datetime1">
              <a:rPr lang="es-ES" smtClean="0"/>
              <a:t>21/05/2022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64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185B-CB83-452D-AA9A-D452D1F0C20B}" type="datetime1">
              <a:rPr lang="es-ES" smtClean="0"/>
              <a:t>21/05/2022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84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6246-4851-4152-9BB6-16A7CDED1B34}" type="datetime1">
              <a:rPr lang="es-ES" smtClean="0"/>
              <a:t>21/05/2022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72D5-E6CF-4559-A95F-D699091DE9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43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250" y="1194192"/>
            <a:ext cx="11381590" cy="4010932"/>
          </a:xfrm>
          <a:effectLst>
            <a:outerShdw blurRad="393700" dist="50800" dir="5400000" sx="83000" sy="83000" algn="ctr" rotWithShape="0">
              <a:schemeClr val="tx1">
                <a:alpha val="74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/>
            <a:br>
              <a:rPr lang="es-ES" sz="8000" b="1" i="1" dirty="0"/>
            </a:br>
            <a:br>
              <a:rPr lang="es-ES" sz="8000" b="1" i="1" dirty="0"/>
            </a:br>
            <a:r>
              <a:rPr lang="es-ES" sz="73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3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3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3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3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73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3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CEFR vs. SLP </a:t>
            </a:r>
            <a:b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73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3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73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3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7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BILC </a:t>
            </a:r>
            <a:r>
              <a:rPr lang="es-ES" sz="2700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br>
              <a:rPr lang="es-ES" sz="27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7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Loreto, </a:t>
            </a:r>
            <a:r>
              <a:rPr lang="es-ES" sz="2700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br>
              <a:rPr lang="es-ES" sz="7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8000" dirty="0">
                <a:solidFill>
                  <a:schemeClr val="bg1">
                    <a:lumMod val="25000"/>
                  </a:schemeClr>
                </a:solidFill>
              </a:rPr>
            </a:br>
            <a:endParaRPr lang="es-ES" sz="8000" b="1" dirty="0">
              <a:ln w="10160">
                <a:solidFill>
                  <a:schemeClr val="bg2"/>
                </a:solidFill>
                <a:prstDash val="solid"/>
              </a:ln>
              <a:solidFill>
                <a:schemeClr val="bg1">
                  <a:lumMod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49838" y="5373603"/>
            <a:ext cx="4372188" cy="136132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ES" sz="19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 of </a:t>
            </a:r>
            <a:r>
              <a:rPr lang="es-ES" sz="1900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Studies</a:t>
            </a:r>
            <a:endParaRPr lang="es-ES" sz="19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19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Escuela Militar de Idiomas</a:t>
            </a:r>
          </a:p>
          <a:p>
            <a:pPr marL="0" lvl="0" indent="0">
              <a:buNone/>
            </a:pPr>
            <a:r>
              <a:rPr lang="es-ES_tradnl" sz="19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Ministerio de Defensa</a:t>
            </a:r>
          </a:p>
          <a:p>
            <a:pPr marL="0" lvl="0" indent="0">
              <a:buNone/>
            </a:pPr>
            <a:r>
              <a:rPr lang="es-ES_tradnl" sz="1900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Spain</a:t>
            </a:r>
            <a:endParaRPr lang="es-ES" sz="19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endParaRPr lang="es-E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19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71579" y="1412874"/>
            <a:ext cx="9848850" cy="4895851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440"/>
              </a:spcAft>
              <a:buSzPct val="85000"/>
              <a:buFont typeface="Wingdings" panose="05000000000000000000" pitchFamily="2" charset="2"/>
              <a:buChar char="v"/>
            </a:pPr>
            <a:r>
              <a:rPr lang="en-US" altLang="nl-NL" sz="2400" dirty="0"/>
              <a:t>BILC strongly discourages conversion or recognition of test results acquired on a test based on one framework in terms of levels from another framework. </a:t>
            </a:r>
          </a:p>
          <a:p>
            <a:pPr>
              <a:spcBef>
                <a:spcPct val="0"/>
              </a:spcBef>
              <a:spcAft>
                <a:spcPts val="1440"/>
              </a:spcAft>
              <a:buSzPct val="85000"/>
              <a:buFont typeface="Wingdings" panose="05000000000000000000" pitchFamily="2" charset="2"/>
              <a:buChar char="v"/>
            </a:pPr>
            <a:r>
              <a:rPr lang="en-US" altLang="nl-NL" sz="2400" dirty="0"/>
              <a:t>Retirees and future employers are better served by a proper, meaningful certification through a valid language test based on the appropriate language scale.</a:t>
            </a:r>
          </a:p>
          <a:p>
            <a:pPr>
              <a:spcBef>
                <a:spcPct val="0"/>
              </a:spcBef>
              <a:spcAft>
                <a:spcPts val="1440"/>
              </a:spcAft>
              <a:buSzPct val="85000"/>
              <a:buFont typeface="Wingdings" panose="05000000000000000000" pitchFamily="2" charset="2"/>
              <a:buChar char="v"/>
            </a:pPr>
            <a:r>
              <a:rPr lang="en-US" altLang="nl-NL" sz="2400" dirty="0"/>
              <a:t>Nations are recommended to make funds or other means available for recertification if there is a need to formally recognize previously acquired language skills.</a:t>
            </a:r>
          </a:p>
          <a:p>
            <a:pPr>
              <a:spcBef>
                <a:spcPct val="0"/>
              </a:spcBef>
              <a:spcAft>
                <a:spcPts val="1440"/>
              </a:spcAft>
              <a:buSzPct val="85000"/>
              <a:buFont typeface="Wingdings" panose="05000000000000000000" pitchFamily="2" charset="2"/>
              <a:buChar char="v"/>
            </a:pPr>
            <a:r>
              <a:rPr lang="en-US" altLang="nl-NL" sz="2400" dirty="0"/>
              <a:t>Ultimately, transferring STANAG 6001 ratings into civilian qualifications is a national responsibility, and not a concern of NATO or BILC.</a:t>
            </a:r>
          </a:p>
        </p:txBody>
      </p:sp>
      <p:grpSp>
        <p:nvGrpSpPr>
          <p:cNvPr id="94211" name="Group 5"/>
          <p:cNvGrpSpPr>
            <a:grpSpLocks/>
          </p:cNvGrpSpPr>
          <p:nvPr/>
        </p:nvGrpSpPr>
        <p:grpSpPr bwMode="auto">
          <a:xfrm>
            <a:off x="868680" y="225426"/>
            <a:ext cx="840106" cy="649288"/>
            <a:chOff x="4532" y="1685"/>
            <a:chExt cx="3085" cy="2647"/>
          </a:xfrm>
        </p:grpSpPr>
        <p:sp>
          <p:nvSpPr>
            <p:cNvPr id="94212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13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14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15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16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 sz="2160">
                <a:latin typeface="Arial" charset="0"/>
              </a:endParaRPr>
            </a:p>
          </p:txBody>
        </p:sp>
        <p:sp>
          <p:nvSpPr>
            <p:cNvPr id="94217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 sz="2160">
                <a:latin typeface="Arial" charset="0"/>
              </a:endParaRPr>
            </a:p>
          </p:txBody>
        </p:sp>
        <p:sp>
          <p:nvSpPr>
            <p:cNvPr id="94218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19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20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21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22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23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24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25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26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27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28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94229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</p:grpSp>
      <p:sp>
        <p:nvSpPr>
          <p:cNvPr id="94230" name="Titel 1"/>
          <p:cNvSpPr>
            <a:spLocks/>
          </p:cNvSpPr>
          <p:nvPr/>
        </p:nvSpPr>
        <p:spPr bwMode="auto">
          <a:xfrm>
            <a:off x="1171579" y="0"/>
            <a:ext cx="104108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432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Recommendation</a:t>
            </a:r>
            <a:endParaRPr lang="en-US" altLang="nl-NL" sz="4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3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365124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5400" b="1" dirty="0">
                <a:latin typeface="+mn-lt"/>
              </a:rPr>
              <a:t>RATIFICATION TEST</a:t>
            </a:r>
            <a:endParaRPr lang="es-ES" sz="5400" b="1" dirty="0">
              <a:latin typeface="+mn-lt"/>
            </a:endParaRPr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2534" r="4507"/>
          <a:stretch>
            <a:fillRect/>
          </a:stretch>
        </p:blipFill>
        <p:spPr bwMode="auto">
          <a:xfrm>
            <a:off x="10692606" y="260350"/>
            <a:ext cx="113823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0999C8E-5ADF-071D-6488-2E7594103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3200" b="1" dirty="0"/>
              <a:t>C1 </a:t>
            </a:r>
            <a:r>
              <a:rPr lang="es-ES" sz="3200" b="1" dirty="0" err="1"/>
              <a:t>certificate</a:t>
            </a:r>
            <a:r>
              <a:rPr lang="es-ES" sz="3200" b="1" dirty="0"/>
              <a:t>  </a:t>
            </a:r>
          </a:p>
          <a:p>
            <a:pPr marL="0" indent="0">
              <a:buNone/>
            </a:pPr>
            <a:endParaRPr lang="es-E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3200" dirty="0" err="1"/>
              <a:t>Candidates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r>
              <a:rPr lang="es-ES" sz="3200" dirty="0" err="1"/>
              <a:t>take</a:t>
            </a:r>
            <a:r>
              <a:rPr lang="es-ES" sz="3200" dirty="0"/>
              <a:t> </a:t>
            </a:r>
            <a:r>
              <a:rPr lang="es-ES" sz="3200" dirty="0" err="1"/>
              <a:t>an</a:t>
            </a:r>
            <a:r>
              <a:rPr lang="es-ES" sz="3200" dirty="0"/>
              <a:t> SLP test at </a:t>
            </a:r>
            <a:r>
              <a:rPr lang="es-ES" sz="3200" dirty="0" err="1"/>
              <a:t>professional</a:t>
            </a:r>
            <a:r>
              <a:rPr lang="es-ES" sz="3200" dirty="0"/>
              <a:t> </a:t>
            </a:r>
            <a:r>
              <a:rPr lang="es-ES" sz="3200" dirty="0" err="1"/>
              <a:t>level</a:t>
            </a:r>
            <a:r>
              <a:rPr lang="es-ES" sz="3200" dirty="0"/>
              <a:t> </a:t>
            </a:r>
          </a:p>
          <a:p>
            <a:pPr marL="0" indent="0">
              <a:buNone/>
            </a:pPr>
            <a:r>
              <a:rPr lang="es-ES" sz="3200" dirty="0"/>
              <a:t>(</a:t>
            </a:r>
            <a:r>
              <a:rPr lang="es-ES" sz="3200" dirty="0" err="1"/>
              <a:t>items</a:t>
            </a:r>
            <a:r>
              <a:rPr lang="es-ES" sz="3200" dirty="0"/>
              <a:t> at </a:t>
            </a:r>
            <a:r>
              <a:rPr lang="es-ES" sz="3200" dirty="0" err="1"/>
              <a:t>Level</a:t>
            </a:r>
            <a:r>
              <a:rPr lang="es-ES" sz="3200" dirty="0"/>
              <a:t> 2 and 3) </a:t>
            </a:r>
          </a:p>
          <a:p>
            <a:pPr marL="0" indent="0">
              <a:buNone/>
            </a:pPr>
            <a:endParaRPr lang="es-ES_tradnl" sz="3200" dirty="0"/>
          </a:p>
          <a:p>
            <a:pPr marL="0" indent="0">
              <a:buNone/>
            </a:pPr>
            <a:r>
              <a:rPr lang="es-ES_tradnl" sz="3200" b="1" dirty="0"/>
              <a:t>B2 </a:t>
            </a:r>
            <a:r>
              <a:rPr lang="es-ES_tradnl" sz="3200" b="1" dirty="0" err="1"/>
              <a:t>certificate</a:t>
            </a:r>
            <a:endParaRPr lang="es-ES_tradnl" sz="3200" b="1" dirty="0"/>
          </a:p>
          <a:p>
            <a:pPr marL="0" indent="0">
              <a:buNone/>
            </a:pPr>
            <a:endParaRPr lang="es-ES_tradnl" sz="3200" dirty="0"/>
          </a:p>
          <a:p>
            <a:pPr marL="0" indent="0">
              <a:buNone/>
            </a:pPr>
            <a:r>
              <a:rPr lang="es-ES_tradnl" sz="3200" dirty="0" err="1"/>
              <a:t>Candidates</a:t>
            </a:r>
            <a:r>
              <a:rPr lang="es-ES_tradnl" sz="3200" dirty="0"/>
              <a:t> </a:t>
            </a:r>
            <a:r>
              <a:rPr lang="es-ES_tradnl" sz="3200" dirty="0" err="1"/>
              <a:t>take</a:t>
            </a:r>
            <a:r>
              <a:rPr lang="es-ES_tradnl" sz="3200" dirty="0"/>
              <a:t> </a:t>
            </a:r>
            <a:r>
              <a:rPr lang="es-ES_tradnl" sz="3200" dirty="0" err="1"/>
              <a:t>an</a:t>
            </a:r>
            <a:r>
              <a:rPr lang="es-ES_tradnl" sz="3200" dirty="0"/>
              <a:t> SLP test at </a:t>
            </a:r>
            <a:r>
              <a:rPr lang="es-ES_tradnl" sz="3200" dirty="0" err="1"/>
              <a:t>functional</a:t>
            </a:r>
            <a:r>
              <a:rPr lang="es-ES_tradnl" sz="3200" dirty="0"/>
              <a:t> </a:t>
            </a:r>
            <a:r>
              <a:rPr lang="es-ES_tradnl" sz="3200" dirty="0" err="1"/>
              <a:t>level</a:t>
            </a:r>
            <a:endParaRPr lang="es-ES_tradnl" sz="3200" dirty="0"/>
          </a:p>
          <a:p>
            <a:pPr marL="0" indent="0">
              <a:buNone/>
            </a:pPr>
            <a:r>
              <a:rPr lang="es-ES_tradnl" sz="3200" dirty="0"/>
              <a:t>(</a:t>
            </a:r>
            <a:r>
              <a:rPr lang="es-ES_tradnl" sz="3200" dirty="0" err="1"/>
              <a:t>items</a:t>
            </a:r>
            <a:r>
              <a:rPr lang="es-ES_tradnl" sz="3200" dirty="0"/>
              <a:t> at </a:t>
            </a:r>
            <a:r>
              <a:rPr lang="es-ES_tradnl" sz="3200" dirty="0" err="1"/>
              <a:t>level</a:t>
            </a:r>
            <a:r>
              <a:rPr lang="es-ES_tradnl" sz="3200" dirty="0"/>
              <a:t> 1 and 2)</a:t>
            </a:r>
            <a:endParaRPr lang="es-ES" dirty="0"/>
          </a:p>
          <a:p>
            <a:pPr marL="514350" indent="-514350">
              <a:buFont typeface="+mj-lt"/>
              <a:buAutoNum type="alphaLcParenR"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01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s-ES" sz="6600" b="1" dirty="0">
                <a:latin typeface="+mn-lt"/>
              </a:rPr>
            </a:br>
            <a:r>
              <a:rPr lang="es-ES" sz="6600" b="1" dirty="0">
                <a:solidFill>
                  <a:srgbClr val="FF66FF"/>
                </a:solidFill>
                <a:latin typeface="+mn-lt"/>
              </a:rPr>
              <a:t>SLP vs. CEFR…. </a:t>
            </a:r>
            <a:br>
              <a:rPr lang="es-ES" sz="6600" b="1" dirty="0">
                <a:solidFill>
                  <a:srgbClr val="FF66FF"/>
                </a:solidFill>
                <a:latin typeface="+mn-lt"/>
              </a:rPr>
            </a:br>
            <a:r>
              <a:rPr lang="es-ES" sz="6600" b="1" dirty="0" err="1">
                <a:solidFill>
                  <a:srgbClr val="FF66FF"/>
                </a:solidFill>
                <a:latin typeface="+mn-lt"/>
              </a:rPr>
              <a:t>is</a:t>
            </a:r>
            <a:r>
              <a:rPr lang="es-ES" sz="6600" b="1" dirty="0">
                <a:solidFill>
                  <a:srgbClr val="FF66FF"/>
                </a:solidFill>
                <a:latin typeface="+mn-lt"/>
              </a:rPr>
              <a:t> a </a:t>
            </a:r>
            <a:r>
              <a:rPr lang="es-ES" sz="6600" b="1" dirty="0" err="1">
                <a:solidFill>
                  <a:srgbClr val="FF66FF"/>
                </a:solidFill>
                <a:latin typeface="+mn-lt"/>
              </a:rPr>
              <a:t>happy</a:t>
            </a:r>
            <a:r>
              <a:rPr lang="es-ES" sz="6600" b="1" dirty="0">
                <a:solidFill>
                  <a:srgbClr val="FF66FF"/>
                </a:solidFill>
                <a:latin typeface="+mn-lt"/>
              </a:rPr>
              <a:t> </a:t>
            </a:r>
            <a:r>
              <a:rPr lang="es-ES" sz="6600" b="1" dirty="0" err="1">
                <a:solidFill>
                  <a:srgbClr val="FF66FF"/>
                </a:solidFill>
                <a:latin typeface="+mn-lt"/>
              </a:rPr>
              <a:t>marriage</a:t>
            </a:r>
            <a:r>
              <a:rPr lang="es-ES" sz="6600" b="1" dirty="0">
                <a:solidFill>
                  <a:srgbClr val="FF66FF"/>
                </a:solidFill>
                <a:latin typeface="+mn-lt"/>
              </a:rPr>
              <a:t> </a:t>
            </a:r>
            <a:r>
              <a:rPr lang="es-ES" sz="6600" b="1" dirty="0" err="1">
                <a:solidFill>
                  <a:srgbClr val="FF66FF"/>
                </a:solidFill>
                <a:latin typeface="+mn-lt"/>
              </a:rPr>
              <a:t>possible</a:t>
            </a:r>
            <a:r>
              <a:rPr lang="es-ES" sz="6600" b="1" dirty="0">
                <a:solidFill>
                  <a:srgbClr val="FF66FF"/>
                </a:solidFill>
                <a:latin typeface="+mn-lt"/>
              </a:rPr>
              <a:t>?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7" y="2909093"/>
            <a:ext cx="4371975" cy="2900077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0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700" y="577849"/>
            <a:ext cx="10515600" cy="839985"/>
          </a:xfrm>
        </p:spPr>
        <p:txBody>
          <a:bodyPr>
            <a:normAutofit fontScale="90000"/>
          </a:bodyPr>
          <a:lstStyle/>
          <a:p>
            <a:r>
              <a:rPr lang="es-ES_tradnl" sz="5400" b="1" dirty="0">
                <a:latin typeface="+mn-lt"/>
              </a:rPr>
              <a:t>RATIFICATION TEST RESULTS</a:t>
            </a:r>
            <a:br>
              <a:rPr lang="es-ES_tradnl" sz="5400" b="1" dirty="0">
                <a:latin typeface="+mn-lt"/>
              </a:rPr>
            </a:br>
            <a:endParaRPr lang="es-ES" sz="5400" dirty="0">
              <a:latin typeface="+mn-lt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4F48FCF-70EF-8180-10F8-B2054B588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320506"/>
              </p:ext>
            </p:extLst>
          </p:nvPr>
        </p:nvGraphicFramePr>
        <p:xfrm>
          <a:off x="610699" y="1676465"/>
          <a:ext cx="893399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08">
                  <a:extLst>
                    <a:ext uri="{9D8B030D-6E8A-4147-A177-3AD203B41FA5}">
                      <a16:colId xmlns:a16="http://schemas.microsoft.com/office/drawing/2014/main" val="4020743246"/>
                    </a:ext>
                  </a:extLst>
                </a:gridCol>
                <a:gridCol w="3565131">
                  <a:extLst>
                    <a:ext uri="{9D8B030D-6E8A-4147-A177-3AD203B41FA5}">
                      <a16:colId xmlns:a16="http://schemas.microsoft.com/office/drawing/2014/main" val="3392769384"/>
                    </a:ext>
                  </a:extLst>
                </a:gridCol>
                <a:gridCol w="3914452">
                  <a:extLst>
                    <a:ext uri="{9D8B030D-6E8A-4147-A177-3AD203B41FA5}">
                      <a16:colId xmlns:a16="http://schemas.microsoft.com/office/drawing/2014/main" val="1112146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VALIDATION OK &gt; 3333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VALIDATION 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NOT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9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3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72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2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64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 = 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24 = </a:t>
                      </a:r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441042"/>
                  </a:ext>
                </a:extLst>
              </a:tr>
            </a:tbl>
          </a:graphicData>
        </a:graphic>
      </p:graphicFrame>
      <p:pic>
        <p:nvPicPr>
          <p:cNvPr id="7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2534" r="4507"/>
          <a:stretch>
            <a:fillRect/>
          </a:stretch>
        </p:blipFill>
        <p:spPr bwMode="auto">
          <a:xfrm>
            <a:off x="10692606" y="260350"/>
            <a:ext cx="113823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C27365-2F24-A46B-5ABF-3059A25523EA}"/>
              </a:ext>
            </a:extLst>
          </p:cNvPr>
          <p:cNvSpPr txBox="1"/>
          <p:nvPr/>
        </p:nvSpPr>
        <p:spPr>
          <a:xfrm>
            <a:off x="610700" y="120963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/>
              <a:t>C1 ENGLISH </a:t>
            </a:r>
            <a:r>
              <a:rPr lang="es-ES_tradnl" sz="1800" b="1" dirty="0">
                <a:latin typeface="+mn-lt"/>
              </a:rPr>
              <a:t>CERTIFICATES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11FE84-0D87-CF74-C4AB-279DD4E579F5}"/>
              </a:ext>
            </a:extLst>
          </p:cNvPr>
          <p:cNvSpPr txBox="1"/>
          <p:nvPr/>
        </p:nvSpPr>
        <p:spPr>
          <a:xfrm>
            <a:off x="610700" y="416013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="1" dirty="0">
                <a:latin typeface="+mn-lt"/>
              </a:rPr>
              <a:t>B2 ENGLISH CERTIFICATES</a:t>
            </a:r>
            <a:endParaRPr lang="es-ES" dirty="0"/>
          </a:p>
        </p:txBody>
      </p:sp>
      <p:graphicFrame>
        <p:nvGraphicFramePr>
          <p:cNvPr id="10" name="Tabla 4">
            <a:extLst>
              <a:ext uri="{FF2B5EF4-FFF2-40B4-BE49-F238E27FC236}">
                <a16:creationId xmlns:a16="http://schemas.microsoft.com/office/drawing/2014/main" id="{4FA786E3-5436-E7BC-AB23-6CCA19F26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349630"/>
              </p:ext>
            </p:extLst>
          </p:nvPr>
        </p:nvGraphicFramePr>
        <p:xfrm>
          <a:off x="610699" y="4535844"/>
          <a:ext cx="893399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052">
                  <a:extLst>
                    <a:ext uri="{9D8B030D-6E8A-4147-A177-3AD203B41FA5}">
                      <a16:colId xmlns:a16="http://schemas.microsoft.com/office/drawing/2014/main" val="4020743246"/>
                    </a:ext>
                  </a:extLst>
                </a:gridCol>
                <a:gridCol w="3575406">
                  <a:extLst>
                    <a:ext uri="{9D8B030D-6E8A-4147-A177-3AD203B41FA5}">
                      <a16:colId xmlns:a16="http://schemas.microsoft.com/office/drawing/2014/main" val="3392769384"/>
                    </a:ext>
                  </a:extLst>
                </a:gridCol>
                <a:gridCol w="3842533">
                  <a:extLst>
                    <a:ext uri="{9D8B030D-6E8A-4147-A177-3AD203B41FA5}">
                      <a16:colId xmlns:a16="http://schemas.microsoft.com/office/drawing/2014/main" val="1112146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VALIDATION </a:t>
                      </a:r>
                      <a:r>
                        <a:rPr lang="es-E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OK &gt; 2222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VALIDATION 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NOT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9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3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72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2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64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14 = </a:t>
                      </a:r>
                      <a:r>
                        <a:rPr lang="es-E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 = 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441042"/>
                  </a:ext>
                </a:extLst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0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08" y="1609387"/>
            <a:ext cx="11287126" cy="4519917"/>
          </a:xfrm>
        </p:spPr>
        <p:txBody>
          <a:bodyPr>
            <a:normAutofit/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3200" dirty="0">
                <a:solidFill>
                  <a:srgbClr val="000000"/>
                </a:solidFill>
              </a:rPr>
              <a:t>60% </a:t>
            </a:r>
            <a:r>
              <a:rPr lang="es-ES" altLang="es-ES" sz="3200" dirty="0" err="1">
                <a:solidFill>
                  <a:srgbClr val="000000"/>
                </a:solidFill>
              </a:rPr>
              <a:t>of</a:t>
            </a:r>
            <a:r>
              <a:rPr lang="es-ES" altLang="es-ES" sz="3200" dirty="0">
                <a:solidFill>
                  <a:srgbClr val="000000"/>
                </a:solidFill>
              </a:rPr>
              <a:t> </a:t>
            </a:r>
            <a:r>
              <a:rPr lang="es-ES" altLang="es-ES" sz="3200" dirty="0" err="1">
                <a:solidFill>
                  <a:srgbClr val="000000"/>
                </a:solidFill>
              </a:rPr>
              <a:t>applicants</a:t>
            </a:r>
            <a:r>
              <a:rPr lang="es-ES" altLang="es-ES" sz="3200" dirty="0">
                <a:solidFill>
                  <a:srgbClr val="000000"/>
                </a:solidFill>
              </a:rPr>
              <a:t> </a:t>
            </a:r>
            <a:r>
              <a:rPr lang="es-ES" altLang="es-ES" sz="3200" dirty="0" err="1">
                <a:solidFill>
                  <a:srgbClr val="000000"/>
                </a:solidFill>
              </a:rPr>
              <a:t>want</a:t>
            </a:r>
            <a:r>
              <a:rPr lang="es-ES" altLang="es-ES" sz="3200" dirty="0">
                <a:solidFill>
                  <a:srgbClr val="000000"/>
                </a:solidFill>
              </a:rPr>
              <a:t> </a:t>
            </a:r>
            <a:r>
              <a:rPr lang="es-ES" altLang="es-ES" sz="3200" dirty="0" err="1">
                <a:solidFill>
                  <a:srgbClr val="000000"/>
                </a:solidFill>
              </a:rPr>
              <a:t>to</a:t>
            </a:r>
            <a:r>
              <a:rPr lang="es-ES" altLang="es-ES" sz="3200" dirty="0">
                <a:solidFill>
                  <a:srgbClr val="000000"/>
                </a:solidFill>
              </a:rPr>
              <a:t> </a:t>
            </a:r>
            <a:r>
              <a:rPr lang="es-ES" altLang="es-ES" sz="3200" dirty="0" err="1">
                <a:solidFill>
                  <a:srgbClr val="000000"/>
                </a:solidFill>
              </a:rPr>
              <a:t>validate</a:t>
            </a:r>
            <a:r>
              <a:rPr lang="es-ES" altLang="es-ES" sz="3200" dirty="0">
                <a:solidFill>
                  <a:srgbClr val="000000"/>
                </a:solidFill>
              </a:rPr>
              <a:t> C1 English </a:t>
            </a:r>
            <a:r>
              <a:rPr lang="es-ES" altLang="es-ES" sz="3200" dirty="0" err="1">
                <a:solidFill>
                  <a:srgbClr val="000000"/>
                </a:solidFill>
              </a:rPr>
              <a:t>certificates</a:t>
            </a:r>
            <a:r>
              <a:rPr lang="es-ES" altLang="es-ES" sz="3200" dirty="0">
                <a:solidFill>
                  <a:srgbClr val="000000"/>
                </a:solidFill>
              </a:rPr>
              <a:t> 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es-ES" altLang="es-ES" sz="3200" dirty="0"/>
              <a:t>   to </a:t>
            </a:r>
            <a:r>
              <a:rPr lang="es-ES" altLang="es-ES" sz="3200" dirty="0" err="1"/>
              <a:t>get</a:t>
            </a:r>
            <a:r>
              <a:rPr lang="es-ES" altLang="es-ES" sz="3200" dirty="0"/>
              <a:t> </a:t>
            </a:r>
            <a:r>
              <a:rPr lang="es-ES" altLang="es-ES" sz="3200" dirty="0" err="1"/>
              <a:t>an</a:t>
            </a:r>
            <a:r>
              <a:rPr lang="es-ES" altLang="es-ES" sz="3200" dirty="0"/>
              <a:t> SLP 3333 </a:t>
            </a:r>
            <a:r>
              <a:rPr lang="es-ES" altLang="es-ES" sz="3200" dirty="0" err="1"/>
              <a:t>level</a:t>
            </a:r>
            <a:r>
              <a:rPr lang="es-ES" altLang="es-ES" sz="3200" dirty="0"/>
              <a:t>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es-ES" altLang="es-ES" sz="3200" dirty="0"/>
              <a:t>   </a:t>
            </a:r>
            <a:r>
              <a:rPr lang="es-ES" altLang="es-ES" sz="3200" dirty="0" err="1"/>
              <a:t>Only</a:t>
            </a:r>
            <a:r>
              <a:rPr lang="es-ES" altLang="es-ES" sz="3200" dirty="0"/>
              <a:t> </a:t>
            </a:r>
            <a:r>
              <a:rPr lang="es-ES" altLang="es-ES" sz="3200" dirty="0">
                <a:solidFill>
                  <a:schemeClr val="accent2">
                    <a:lumMod val="75000"/>
                  </a:schemeClr>
                </a:solidFill>
              </a:rPr>
              <a:t>24% </a:t>
            </a:r>
            <a:r>
              <a:rPr lang="es-ES" altLang="es-ES" sz="3200" dirty="0" err="1"/>
              <a:t>actually</a:t>
            </a:r>
            <a:r>
              <a:rPr lang="es-ES" altLang="es-ES" sz="3200" dirty="0"/>
              <a:t> </a:t>
            </a:r>
            <a:r>
              <a:rPr lang="es-ES" altLang="es-ES" sz="3200" dirty="0" err="1"/>
              <a:t>obtain</a:t>
            </a:r>
            <a:r>
              <a:rPr lang="es-ES" altLang="es-ES" sz="3200" dirty="0"/>
              <a:t> </a:t>
            </a:r>
            <a:r>
              <a:rPr lang="es-ES" altLang="es-ES" sz="3200" dirty="0" err="1"/>
              <a:t>an</a:t>
            </a:r>
            <a:r>
              <a:rPr lang="es-ES" altLang="es-ES" sz="3200" dirty="0"/>
              <a:t> SLP 3333 </a:t>
            </a:r>
            <a:r>
              <a:rPr lang="es-ES" altLang="es-ES" sz="3200" dirty="0" err="1"/>
              <a:t>level</a:t>
            </a:r>
            <a:r>
              <a:rPr lang="es-ES" altLang="es-ES" sz="3200" dirty="0"/>
              <a:t> after </a:t>
            </a:r>
            <a:r>
              <a:rPr lang="es-ES" altLang="es-ES" sz="3200" dirty="0" err="1"/>
              <a:t>the</a:t>
            </a:r>
            <a:r>
              <a:rPr lang="es-ES" altLang="es-ES" sz="3200" dirty="0"/>
              <a:t> </a:t>
            </a:r>
            <a:r>
              <a:rPr lang="es-ES" altLang="es-ES" sz="3200" dirty="0" err="1"/>
              <a:t>ratification</a:t>
            </a:r>
            <a:r>
              <a:rPr lang="es-ES" altLang="es-ES" sz="3200" dirty="0"/>
              <a:t> test.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s-ES" altLang="es-ES" sz="3200" dirty="0"/>
          </a:p>
          <a:p>
            <a:pPr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3200" dirty="0"/>
              <a:t>30% of </a:t>
            </a:r>
            <a:r>
              <a:rPr lang="es-ES" altLang="es-ES" sz="3200" dirty="0" err="1"/>
              <a:t>applicants</a:t>
            </a:r>
            <a:r>
              <a:rPr lang="es-ES" altLang="es-ES" sz="3200" dirty="0"/>
              <a:t> </a:t>
            </a:r>
            <a:r>
              <a:rPr lang="es-ES" altLang="es-ES" sz="3200" dirty="0" err="1"/>
              <a:t>want</a:t>
            </a:r>
            <a:r>
              <a:rPr lang="es-ES" altLang="es-ES" sz="3200" dirty="0"/>
              <a:t> to </a:t>
            </a:r>
            <a:r>
              <a:rPr lang="es-ES" altLang="es-ES" sz="3200" dirty="0" err="1"/>
              <a:t>validate</a:t>
            </a:r>
            <a:r>
              <a:rPr lang="es-ES" altLang="es-ES" sz="3200" dirty="0"/>
              <a:t> B2 English </a:t>
            </a:r>
            <a:r>
              <a:rPr lang="es-ES" altLang="es-ES" sz="3200" dirty="0" err="1"/>
              <a:t>certificates</a:t>
            </a:r>
            <a:r>
              <a:rPr lang="es-ES" altLang="es-ES" sz="3200" dirty="0"/>
              <a:t> to </a:t>
            </a:r>
            <a:r>
              <a:rPr lang="es-ES" altLang="es-ES" sz="3200" dirty="0" err="1"/>
              <a:t>get</a:t>
            </a:r>
            <a:r>
              <a:rPr lang="es-ES" altLang="es-ES" sz="3200" dirty="0"/>
              <a:t> </a:t>
            </a:r>
            <a:r>
              <a:rPr lang="es-ES" altLang="es-ES" sz="3200" dirty="0" err="1"/>
              <a:t>an</a:t>
            </a:r>
            <a:r>
              <a:rPr lang="es-ES" altLang="es-ES" sz="3200" dirty="0"/>
              <a:t> SLP 2222 </a:t>
            </a:r>
            <a:r>
              <a:rPr lang="es-ES" altLang="es-ES" sz="3200" dirty="0" err="1"/>
              <a:t>level</a:t>
            </a:r>
            <a:r>
              <a:rPr lang="es-ES" altLang="es-ES" sz="3200" dirty="0"/>
              <a:t>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es-ES" altLang="es-ES" sz="3200" dirty="0"/>
              <a:t>   </a:t>
            </a:r>
            <a:r>
              <a:rPr lang="es-ES" altLang="es-ES" sz="3200" dirty="0">
                <a:solidFill>
                  <a:schemeClr val="accent2">
                    <a:lumMod val="75000"/>
                  </a:schemeClr>
                </a:solidFill>
              </a:rPr>
              <a:t>93% </a:t>
            </a:r>
            <a:r>
              <a:rPr lang="es-ES" altLang="es-ES" sz="3200" dirty="0" err="1"/>
              <a:t>succeed</a:t>
            </a:r>
            <a:r>
              <a:rPr lang="es-ES" altLang="es-ES" sz="3200" dirty="0"/>
              <a:t>.</a:t>
            </a:r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50" y="6565367"/>
            <a:ext cx="11766300" cy="292633"/>
          </a:xfrm>
          <a:prstGeom prst="rect">
            <a:avLst/>
          </a:prstGeom>
        </p:spPr>
      </p:pic>
      <p:pic>
        <p:nvPicPr>
          <p:cNvPr id="6" name="3 Imagen">
            <a:extLst>
              <a:ext uri="{FF2B5EF4-FFF2-40B4-BE49-F238E27FC236}">
                <a16:creationId xmlns:a16="http://schemas.microsoft.com/office/drawing/2014/main" id="{D110BCA5-5BFD-2F28-C40D-3978D32D4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2534" r="4507"/>
          <a:stretch>
            <a:fillRect/>
          </a:stretch>
        </p:blipFill>
        <p:spPr bwMode="auto">
          <a:xfrm>
            <a:off x="10630961" y="365125"/>
            <a:ext cx="113823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75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229" y="1357869"/>
            <a:ext cx="10515600" cy="1325563"/>
          </a:xfrm>
        </p:spPr>
        <p:txBody>
          <a:bodyPr>
            <a:normAutofit/>
          </a:bodyPr>
          <a:lstStyle/>
          <a:p>
            <a:r>
              <a:rPr lang="es-ES" sz="4800" b="1" dirty="0">
                <a:latin typeface="+mn-lt"/>
              </a:rPr>
              <a:t>CONSIDERATIONS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229" y="2424360"/>
            <a:ext cx="10515600" cy="39343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SLP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posts are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SLP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comes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of </a:t>
            </a:r>
            <a:r>
              <a:rPr lang="es-E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misalignment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SLP 2222.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</a:t>
            </a:r>
            <a:r>
              <a:rPr lang="es-E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</a:t>
            </a:r>
            <a:endParaRPr lang="es-ES" sz="3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89" y="499258"/>
            <a:ext cx="2157982" cy="11743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29" y="314281"/>
            <a:ext cx="2017569" cy="13568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50" y="6565367"/>
            <a:ext cx="11766300" cy="29263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9BE43C6-0AED-ED1B-4F8F-F6CF1BA1FCC0}"/>
              </a:ext>
            </a:extLst>
          </p:cNvPr>
          <p:cNvSpPr txBox="1">
            <a:spLocks/>
          </p:cNvSpPr>
          <p:nvPr/>
        </p:nvSpPr>
        <p:spPr>
          <a:xfrm>
            <a:off x="212850" y="3961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+mn-lt"/>
              </a:rPr>
              <a:t> CONCLUSIONS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5107459" y="5815556"/>
            <a:ext cx="510746" cy="222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46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236" y="750888"/>
            <a:ext cx="10515600" cy="1325563"/>
          </a:xfrm>
          <a:solidFill>
            <a:schemeClr val="accent1">
              <a:lumMod val="40000"/>
              <a:lumOff val="60000"/>
              <a:alpha val="32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_tradn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THANK YOU FOR YOUR ATTENTION</a:t>
            </a:r>
            <a:endParaRPr lang="es-E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1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285" y="0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b="1" dirty="0">
                <a:latin typeface="+mn-lt"/>
                <a:cs typeface="Arial" panose="020B0604020202020204" pitchFamily="34" charset="0"/>
              </a:rPr>
              <a:t>INDEX</a:t>
            </a:r>
            <a:endParaRPr lang="es-E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8456" y="1325563"/>
            <a:ext cx="11473544" cy="4911931"/>
          </a:xfr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es-ES" sz="3600" dirty="0">
                <a:ln w="0"/>
                <a:latin typeface="Calibri" charset="0"/>
                <a:ea typeface="Calibri" charset="0"/>
                <a:cs typeface="Calibri" charset="0"/>
              </a:rPr>
              <a:t>SLP test</a:t>
            </a:r>
            <a:endParaRPr lang="es-ES_tradnl" sz="3600" dirty="0">
              <a:ln w="0"/>
              <a:latin typeface="Calibri" charset="0"/>
              <a:ea typeface="Calibri" charset="0"/>
              <a:cs typeface="Calibri" charset="0"/>
            </a:endParaRPr>
          </a:p>
          <a:p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Spanish</a:t>
            </a:r>
            <a:r>
              <a:rPr lang="es-ES_tradnl" sz="3600" dirty="0">
                <a:ln w="0"/>
                <a:latin typeface="Calibri" charset="0"/>
                <a:ea typeface="Calibri" charset="0"/>
                <a:cs typeface="Calibri" charset="0"/>
              </a:rPr>
              <a:t> MOD </a:t>
            </a:r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validation</a:t>
            </a:r>
            <a:r>
              <a:rPr lang="es-ES_tradnl" sz="3600" dirty="0">
                <a:ln w="0"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regulations</a:t>
            </a:r>
            <a:endParaRPr lang="es-ES_tradnl" sz="3600" dirty="0">
              <a:ln w="0"/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</a:pPr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Requirements</a:t>
            </a:r>
            <a:r>
              <a:rPr lang="es-ES_tradnl" sz="3600" dirty="0">
                <a:ln w="0"/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validate</a:t>
            </a:r>
            <a:r>
              <a:rPr lang="es-ES_tradnl" sz="3600" dirty="0">
                <a:ln w="0"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civilian</a:t>
            </a:r>
            <a:r>
              <a:rPr lang="es-ES_tradnl" sz="3600" dirty="0">
                <a:ln w="0"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certificates</a:t>
            </a:r>
            <a:endParaRPr lang="es-ES_tradnl" sz="3600" dirty="0">
              <a:ln w="0"/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</a:pPr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Companies</a:t>
            </a:r>
            <a:r>
              <a:rPr lang="es-ES_tradnl" sz="3600" dirty="0">
                <a:ln w="0"/>
                <a:latin typeface="Calibri" charset="0"/>
                <a:ea typeface="Calibri" charset="0"/>
                <a:cs typeface="Calibri" charset="0"/>
              </a:rPr>
              <a:t> </a:t>
            </a:r>
            <a:endParaRPr lang="es-ES" sz="3600" dirty="0">
              <a:ln w="0"/>
              <a:latin typeface="Calibri" charset="0"/>
              <a:ea typeface="Calibri" charset="0"/>
              <a:cs typeface="Calibri" charset="0"/>
            </a:endParaRPr>
          </a:p>
          <a:p>
            <a:r>
              <a:rPr lang="es-ES" sz="3600" dirty="0" err="1">
                <a:ln w="0"/>
                <a:latin typeface="Calibri" charset="0"/>
                <a:ea typeface="Calibri" charset="0"/>
                <a:cs typeface="Calibri" charset="0"/>
              </a:rPr>
              <a:t>BILCs</a:t>
            </a:r>
            <a:r>
              <a:rPr lang="es-ES" sz="3600" dirty="0">
                <a:ln w="0"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3600" dirty="0" err="1">
                <a:ln w="0"/>
                <a:latin typeface="Calibri" charset="0"/>
                <a:ea typeface="Calibri" charset="0"/>
                <a:cs typeface="Calibri" charset="0"/>
              </a:rPr>
              <a:t>insight</a:t>
            </a:r>
            <a:endParaRPr lang="es-ES" sz="3600" dirty="0">
              <a:ln w="0"/>
              <a:latin typeface="Calibri" charset="0"/>
              <a:ea typeface="Calibri" charset="0"/>
              <a:cs typeface="Calibri" charset="0"/>
            </a:endParaRPr>
          </a:p>
          <a:p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Validation</a:t>
            </a:r>
            <a:r>
              <a:rPr lang="es-ES_tradnl" sz="3600" dirty="0">
                <a:ln w="0"/>
                <a:latin typeface="Calibri" charset="0"/>
                <a:ea typeface="Calibri" charset="0"/>
                <a:cs typeface="Calibri" charset="0"/>
              </a:rPr>
              <a:t> test and data </a:t>
            </a:r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analysis</a:t>
            </a:r>
            <a:endParaRPr lang="es-ES" sz="3600" dirty="0">
              <a:ln w="0"/>
              <a:latin typeface="Calibri" charset="0"/>
              <a:ea typeface="Calibri" charset="0"/>
              <a:cs typeface="Calibri" charset="0"/>
            </a:endParaRPr>
          </a:p>
          <a:p>
            <a:r>
              <a:rPr lang="es-ES" sz="3600" dirty="0" err="1">
                <a:ln w="0"/>
                <a:latin typeface="Calibri" charset="0"/>
                <a:ea typeface="Calibri" charset="0"/>
                <a:cs typeface="Calibri" charset="0"/>
              </a:rPr>
              <a:t>Conclusion</a:t>
            </a:r>
            <a:endParaRPr lang="es-ES" sz="3600" dirty="0">
              <a:ln w="0"/>
              <a:latin typeface="Calibri" charset="0"/>
              <a:ea typeface="Calibri" charset="0"/>
              <a:cs typeface="Calibri" charset="0"/>
            </a:endParaRPr>
          </a:p>
          <a:p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Way</a:t>
            </a:r>
            <a:r>
              <a:rPr lang="es-ES_tradnl" sz="3600" dirty="0">
                <a:ln w="0"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3600" dirty="0" err="1">
                <a:ln w="0"/>
                <a:latin typeface="Calibri" charset="0"/>
                <a:ea typeface="Calibri" charset="0"/>
                <a:cs typeface="Calibri" charset="0"/>
              </a:rPr>
              <a:t>ahead</a:t>
            </a:r>
            <a:endParaRPr lang="es-ES" sz="3600" dirty="0">
              <a:ln w="0"/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0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C7BD6FB-5ED5-48A6-8038-546560E4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2" t="12706" r="17501" b="38667"/>
          <a:stretch/>
        </p:blipFill>
        <p:spPr>
          <a:xfrm>
            <a:off x="3873357" y="267321"/>
            <a:ext cx="8132176" cy="4191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67" y="7547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SLP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62" y="1487508"/>
            <a:ext cx="11177588" cy="48846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50" y="6565367"/>
            <a:ext cx="11766300" cy="29263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1256744-96B8-28B4-4D1B-109F01F1EA72}"/>
              </a:ext>
            </a:extLst>
          </p:cNvPr>
          <p:cNvSpPr txBox="1"/>
          <p:nvPr/>
        </p:nvSpPr>
        <p:spPr>
          <a:xfrm>
            <a:off x="212850" y="901769"/>
            <a:ext cx="873560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Bi-level</a:t>
            </a:r>
          </a:p>
          <a:p>
            <a:endParaRPr lang="en-US" sz="3200" dirty="0"/>
          </a:p>
          <a:p>
            <a:r>
              <a:rPr lang="en-US" sz="3200" u="sng" dirty="0"/>
              <a:t>Oral test: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Two testers </a:t>
            </a:r>
          </a:p>
          <a:p>
            <a:r>
              <a:rPr lang="en-US" sz="3200" dirty="0"/>
              <a:t>face-to-face </a:t>
            </a:r>
          </a:p>
          <a:p>
            <a:r>
              <a:rPr lang="en-US" sz="3200" dirty="0"/>
              <a:t>independent grade </a:t>
            </a:r>
          </a:p>
          <a:p>
            <a:r>
              <a:rPr lang="en-US" sz="3200" dirty="0"/>
              <a:t>(we use “pluses”)</a:t>
            </a:r>
          </a:p>
          <a:p>
            <a:r>
              <a:rPr lang="en-US" sz="3200" u="sng" dirty="0"/>
              <a:t>Written test: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Two options (a civilian and a military item)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Student writes on the computer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Two testers give an independent grade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95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473070" y="2569457"/>
            <a:ext cx="8521830" cy="4142226"/>
            <a:chOff x="5036948" y="1821939"/>
            <a:chExt cx="7036231" cy="4355024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l="11613" t="1944" r="12202" b="39116"/>
            <a:stretch/>
          </p:blipFill>
          <p:spPr>
            <a:xfrm>
              <a:off x="5036948" y="1821939"/>
              <a:ext cx="7036231" cy="4355024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5153891" y="2363190"/>
              <a:ext cx="2078182" cy="142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62" y="323711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SLP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62" y="1487508"/>
            <a:ext cx="11177588" cy="4884609"/>
          </a:xfrm>
        </p:spPr>
        <p:txBody>
          <a:bodyPr>
            <a:normAutofit/>
          </a:bodyPr>
          <a:lstStyle/>
          <a:p>
            <a:r>
              <a:rPr lang="en-US" sz="3200" dirty="0"/>
              <a:t>Listening comprehension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reading comprehension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Computer based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50" y="6565367"/>
            <a:ext cx="11766300" cy="292633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4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989" y="290277"/>
            <a:ext cx="10193353" cy="1325563"/>
          </a:xfrm>
        </p:spPr>
        <p:txBody>
          <a:bodyPr/>
          <a:lstStyle/>
          <a:p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VALIDATION</a:t>
            </a:r>
            <a:r>
              <a:rPr lang="es-ES_tradnl" sz="5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REGULATION</a:t>
            </a:r>
            <a:endParaRPr lang="es-E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989" y="1342206"/>
            <a:ext cx="11357636" cy="4444866"/>
          </a:xfrm>
          <a:effectLst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_tradnl" sz="3000" dirty="0" err="1"/>
              <a:t>Cooperation</a:t>
            </a:r>
            <a:r>
              <a:rPr lang="es-ES_tradnl" sz="3000" dirty="0"/>
              <a:t> </a:t>
            </a:r>
            <a:r>
              <a:rPr lang="es-ES_tradnl" sz="3000" dirty="0" err="1"/>
              <a:t>with</a:t>
            </a:r>
            <a:r>
              <a:rPr lang="es-ES_tradnl" sz="3000" dirty="0"/>
              <a:t> </a:t>
            </a:r>
            <a:r>
              <a:rPr lang="es-ES_tradnl" sz="3000" dirty="0" err="1"/>
              <a:t>the</a:t>
            </a:r>
            <a:r>
              <a:rPr lang="es-ES_tradnl" sz="3000" dirty="0"/>
              <a:t> </a:t>
            </a:r>
            <a:r>
              <a:rPr lang="es-ES_tradnl" sz="3000" dirty="0" err="1"/>
              <a:t>Ministry</a:t>
            </a:r>
            <a:r>
              <a:rPr lang="es-ES_tradnl" sz="3000" dirty="0"/>
              <a:t> of </a:t>
            </a:r>
            <a:r>
              <a:rPr lang="es-ES_tradnl" sz="3000" dirty="0" err="1"/>
              <a:t>Education</a:t>
            </a:r>
            <a:r>
              <a:rPr lang="es-ES_tradnl" sz="30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_tradnl" sz="3000" dirty="0"/>
              <a:t>Bilateral </a:t>
            </a:r>
            <a:r>
              <a:rPr lang="es-ES_tradnl" sz="3000" dirty="0" err="1"/>
              <a:t>recognition</a:t>
            </a:r>
            <a:r>
              <a:rPr lang="es-ES_tradnl" sz="3000" dirty="0"/>
              <a:t>        </a:t>
            </a:r>
            <a:r>
              <a:rPr lang="es-ES_tradnl" sz="3000" dirty="0" err="1"/>
              <a:t>have</a:t>
            </a:r>
            <a:r>
              <a:rPr lang="es-ES_tradnl" sz="3000" dirty="0"/>
              <a:t> </a:t>
            </a:r>
            <a:r>
              <a:rPr lang="es-ES_tradnl" sz="3000" dirty="0" err="1"/>
              <a:t>them</a:t>
            </a:r>
            <a:r>
              <a:rPr lang="es-ES_tradnl" sz="3000" dirty="0"/>
              <a:t> </a:t>
            </a:r>
            <a:r>
              <a:rPr lang="es-ES_tradnl" sz="3000" dirty="0" err="1"/>
              <a:t>recognize</a:t>
            </a:r>
            <a:r>
              <a:rPr lang="es-ES_tradnl" sz="3000" dirty="0"/>
              <a:t> </a:t>
            </a:r>
            <a:r>
              <a:rPr lang="es-ES_tradnl" sz="3000" dirty="0" err="1"/>
              <a:t>our</a:t>
            </a:r>
            <a:r>
              <a:rPr lang="es-ES_tradnl" sz="3000" dirty="0"/>
              <a:t> SLP </a:t>
            </a:r>
            <a:r>
              <a:rPr lang="es-ES_tradnl" sz="3000" dirty="0" err="1"/>
              <a:t>levels</a:t>
            </a:r>
            <a:r>
              <a:rPr lang="es-ES_tradnl" sz="3000" dirty="0"/>
              <a:t>…</a:t>
            </a:r>
            <a:r>
              <a:rPr lang="es-ES_tradnl" sz="3000" dirty="0" err="1"/>
              <a:t>but</a:t>
            </a:r>
            <a:r>
              <a:rPr lang="es-ES_tradnl" sz="3000" dirty="0"/>
              <a:t> in </a:t>
            </a:r>
            <a:r>
              <a:rPr lang="es-ES_tradnl" sz="3000" dirty="0" err="1"/>
              <a:t>turn</a:t>
            </a:r>
            <a:r>
              <a:rPr lang="es-ES_tradnl" sz="3000" dirty="0"/>
              <a:t>….</a:t>
            </a:r>
            <a:r>
              <a:rPr lang="es-ES_tradnl" sz="3000" dirty="0" err="1"/>
              <a:t>we</a:t>
            </a:r>
            <a:r>
              <a:rPr lang="es-ES_tradnl" sz="3000" dirty="0"/>
              <a:t> </a:t>
            </a:r>
            <a:r>
              <a:rPr lang="es-ES_tradnl" sz="3000" dirty="0" err="1"/>
              <a:t>recognize</a:t>
            </a:r>
            <a:r>
              <a:rPr lang="es-ES_tradnl" sz="3000" dirty="0"/>
              <a:t> </a:t>
            </a:r>
            <a:r>
              <a:rPr lang="es-ES_tradnl" sz="3000" dirty="0" err="1"/>
              <a:t>their</a:t>
            </a:r>
            <a:r>
              <a:rPr lang="es-ES_tradnl" sz="3000" dirty="0"/>
              <a:t>/</a:t>
            </a:r>
            <a:r>
              <a:rPr lang="es-ES_tradnl" sz="3000" dirty="0" err="1"/>
              <a:t>companies</a:t>
            </a:r>
            <a:r>
              <a:rPr lang="es-ES_tradnl" sz="3000" dirty="0"/>
              <a:t>´ </a:t>
            </a:r>
            <a:r>
              <a:rPr lang="es-ES_tradnl" sz="3000" dirty="0" err="1"/>
              <a:t>certificates</a:t>
            </a:r>
            <a:r>
              <a:rPr lang="es-ES_tradnl" sz="3000" dirty="0"/>
              <a:t>….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None/>
              <a:defRPr/>
            </a:pPr>
            <a:endParaRPr lang="es-ES" altLang="es-ES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/>
              <a:t>Instruction No. 27/2019 which approves the development and execution standards for determining the linguistic competence in foreign languages considered of interest to the Armed Forces.</a:t>
            </a:r>
          </a:p>
          <a:p>
            <a:pPr marL="0" indent="0">
              <a:buNone/>
            </a:pPr>
            <a:endParaRPr lang="es-ES" sz="3000" dirty="0"/>
          </a:p>
          <a:p>
            <a:pPr>
              <a:spcBef>
                <a:spcPts val="0"/>
              </a:spcBef>
            </a:pPr>
            <a:r>
              <a:rPr lang="es-ES_tradnl" sz="3000" dirty="0"/>
              <a:t>ANNEX I  VALIDATION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3000" dirty="0"/>
              <a:t>   </a:t>
            </a:r>
            <a:r>
              <a:rPr lang="es-ES_tradnl" sz="3000" dirty="0" err="1"/>
              <a:t>How</a:t>
            </a:r>
            <a:r>
              <a:rPr lang="es-ES_tradnl" sz="3000" dirty="0"/>
              <a:t> to </a:t>
            </a:r>
            <a:r>
              <a:rPr lang="es-ES_tradnl" sz="3000" dirty="0" err="1"/>
              <a:t>obtain</a:t>
            </a:r>
            <a:r>
              <a:rPr lang="es-ES_tradnl" sz="3000" dirty="0"/>
              <a:t> </a:t>
            </a:r>
            <a:r>
              <a:rPr lang="es-ES_tradnl" sz="3000" dirty="0" err="1"/>
              <a:t>an</a:t>
            </a:r>
            <a:r>
              <a:rPr lang="es-ES_tradnl" sz="3000" dirty="0"/>
              <a:t> SLP </a:t>
            </a:r>
            <a:r>
              <a:rPr lang="es-ES_tradnl" sz="3000" dirty="0" err="1"/>
              <a:t>level</a:t>
            </a:r>
            <a:r>
              <a:rPr lang="es-ES_tradnl" sz="3000" dirty="0"/>
              <a:t> (SLP 1111, SLP 2222 </a:t>
            </a:r>
            <a:r>
              <a:rPr lang="es-ES_tradnl" sz="3000" dirty="0" err="1"/>
              <a:t>or</a:t>
            </a:r>
            <a:r>
              <a:rPr lang="es-ES_tradnl" sz="3000" dirty="0"/>
              <a:t> SLP 3333) </a:t>
            </a:r>
            <a:r>
              <a:rPr lang="es-ES_tradnl" sz="3000" dirty="0" err="1"/>
              <a:t>when</a:t>
            </a:r>
            <a:r>
              <a:rPr lang="es-ES_tradnl" sz="3000" dirty="0"/>
              <a:t> </a:t>
            </a:r>
            <a:r>
              <a:rPr lang="es-ES_tradnl" sz="3000" dirty="0" err="1"/>
              <a:t>you</a:t>
            </a:r>
            <a:r>
              <a:rPr lang="es-ES_tradnl" sz="3000" dirty="0"/>
              <a:t> </a:t>
            </a:r>
            <a:r>
              <a:rPr lang="es-ES_tradnl" sz="3000" dirty="0" err="1"/>
              <a:t>have</a:t>
            </a:r>
            <a:r>
              <a:rPr lang="es-ES_tradnl" sz="3000" dirty="0"/>
              <a:t>     a </a:t>
            </a:r>
            <a:r>
              <a:rPr lang="es-ES_tradnl" sz="3000" dirty="0" err="1"/>
              <a:t>civilian</a:t>
            </a:r>
            <a:r>
              <a:rPr lang="es-ES_tradnl" sz="3000" dirty="0"/>
              <a:t> </a:t>
            </a:r>
            <a:r>
              <a:rPr lang="es-ES_tradnl" sz="3000" dirty="0" err="1"/>
              <a:t>certificate</a:t>
            </a:r>
            <a:r>
              <a:rPr lang="es-ES_tradnl" sz="30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_tradnl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_tradnl" sz="3000" dirty="0"/>
          </a:p>
          <a:p>
            <a:pPr marL="0" indent="0">
              <a:lnSpc>
                <a:spcPct val="100000"/>
              </a:lnSpc>
              <a:buNone/>
            </a:pPr>
            <a:endParaRPr lang="es-ES_tradnl" dirty="0"/>
          </a:p>
          <a:p>
            <a:pPr marL="0" indent="0">
              <a:lnSpc>
                <a:spcPct val="100000"/>
              </a:lnSpc>
              <a:buNone/>
            </a:pPr>
            <a:endParaRPr lang="es-ES_tradnl" dirty="0"/>
          </a:p>
          <a:p>
            <a:pPr marL="0" indent="0">
              <a:lnSpc>
                <a:spcPct val="100000"/>
              </a:lnSpc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50" y="6565367"/>
            <a:ext cx="11766300" cy="292633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3418703" y="1881420"/>
            <a:ext cx="477794" cy="2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59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6000"/>
                    </a14:imgEffect>
                    <a14:imgEffect>
                      <a14:brightnessContrast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98" b="1725"/>
          <a:stretch/>
        </p:blipFill>
        <p:spPr>
          <a:xfrm>
            <a:off x="6094259" y="34010"/>
            <a:ext cx="6177992" cy="6852829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>
                <a:alpha val="98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459" y="184738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es-E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889805"/>
              </p:ext>
            </p:extLst>
          </p:nvPr>
        </p:nvGraphicFramePr>
        <p:xfrm>
          <a:off x="2444139" y="1510301"/>
          <a:ext cx="7300240" cy="29051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0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4818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ASSOCIATION OF UNIVERSITY LANGUAGE CENTRES</a:t>
                      </a:r>
                    </a:p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OFFICIAL LANGUAGE SCHOOLS</a:t>
                      </a:r>
                    </a:p>
                    <a:p>
                      <a:pPr algn="ctr"/>
                      <a:r>
                        <a:rPr lang="es-ES" sz="1800" b="1" dirty="0">
                          <a:solidFill>
                            <a:srgbClr val="FF66FF"/>
                          </a:solidFill>
                        </a:rPr>
                        <a:t>PRIVATE LANGUAGE COMPANIES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MOD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C1, 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3.3.3.3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9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2.2.2.2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1.1.1.1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lecha izquierda y derecha 4"/>
          <p:cNvSpPr/>
          <p:nvPr/>
        </p:nvSpPr>
        <p:spPr>
          <a:xfrm>
            <a:off x="3939833" y="4556726"/>
            <a:ext cx="4308852" cy="2188787"/>
          </a:xfrm>
          <a:prstGeom prst="leftRightArrow">
            <a:avLst>
              <a:gd name="adj1" fmla="val 50000"/>
              <a:gd name="adj2" fmla="val 5247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00" b="1" dirty="0">
                <a:solidFill>
                  <a:srgbClr val="FF0000"/>
                </a:solidFill>
              </a:rPr>
              <a:t>ASSOCIATION OF UNIVERSITY LANGUAGE CENTRES</a:t>
            </a:r>
          </a:p>
          <a:p>
            <a:pPr algn="ctr"/>
            <a:r>
              <a:rPr lang="es-ES" sz="1400" b="1" dirty="0">
                <a:solidFill>
                  <a:schemeClr val="accent5">
                    <a:lumMod val="75000"/>
                  </a:schemeClr>
                </a:solidFill>
              </a:rPr>
              <a:t>OFFICIAL LANGUAGE SCHOOL MADRID</a:t>
            </a:r>
          </a:p>
          <a:p>
            <a:pPr algn="ctr"/>
            <a:r>
              <a:rPr lang="es-ES" sz="1400" b="1" dirty="0">
                <a:solidFill>
                  <a:schemeClr val="accent6">
                    <a:lumMod val="50000"/>
                  </a:schemeClr>
                </a:solidFill>
              </a:rPr>
              <a:t>BUSINESSES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4830494" y="216162"/>
            <a:ext cx="2527530" cy="132556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VALIDATIONS</a:t>
            </a:r>
          </a:p>
          <a:p>
            <a:pPr algn="ctr"/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55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439" y="191304"/>
            <a:ext cx="10193353" cy="1325563"/>
          </a:xfrm>
        </p:spPr>
        <p:txBody>
          <a:bodyPr/>
          <a:lstStyle/>
          <a:p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VALIDATION</a:t>
            </a:r>
            <a:r>
              <a:rPr lang="es-ES_tradnl" sz="5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REGULATION – ANNEX I</a:t>
            </a:r>
            <a:endParaRPr lang="es-E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182" y="1167175"/>
            <a:ext cx="11561968" cy="5224197"/>
          </a:xfrm>
          <a:effectLst/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00000"/>
              </a:lnSpc>
              <a:spcAft>
                <a:spcPct val="0"/>
              </a:spcAft>
              <a:buNone/>
              <a:defRPr/>
            </a:pPr>
            <a:endParaRPr lang="es-ES" altLang="es-E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s-ES_tradnl" dirty="0" err="1"/>
              <a:t>Requirements</a:t>
            </a:r>
            <a:r>
              <a:rPr lang="es-ES_tradnl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_tradnl" dirty="0"/>
              <a:t>    -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may</a:t>
            </a:r>
            <a:r>
              <a:rPr lang="es-ES_tradnl" dirty="0"/>
              <a:t> </a:t>
            </a:r>
            <a:r>
              <a:rPr lang="es-ES_tradnl" dirty="0" err="1"/>
              <a:t>validate</a:t>
            </a:r>
            <a:r>
              <a:rPr lang="es-ES_tradnl" dirty="0"/>
              <a:t> </a:t>
            </a:r>
            <a:r>
              <a:rPr lang="es-ES_tradnl" dirty="0" err="1"/>
              <a:t>only</a:t>
            </a:r>
            <a:r>
              <a:rPr lang="es-ES_tradnl" dirty="0"/>
              <a:t> once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_tradnl" dirty="0"/>
              <a:t>    - 4 </a:t>
            </a:r>
            <a:r>
              <a:rPr lang="es-ES_tradnl" dirty="0" err="1"/>
              <a:t>skills</a:t>
            </a:r>
            <a:r>
              <a:rPr lang="es-ES_tradnl" dirty="0"/>
              <a:t> are </a:t>
            </a:r>
            <a:r>
              <a:rPr lang="es-ES_tradnl" dirty="0" err="1"/>
              <a:t>being</a:t>
            </a:r>
            <a:r>
              <a:rPr lang="es-ES_tradnl" dirty="0"/>
              <a:t> </a:t>
            </a:r>
            <a:r>
              <a:rPr lang="es-ES_tradnl" dirty="0" err="1"/>
              <a:t>tested</a:t>
            </a:r>
            <a:endParaRPr lang="es-ES_tradnl" dirty="0"/>
          </a:p>
          <a:p>
            <a:pPr marL="0" indent="0">
              <a:lnSpc>
                <a:spcPct val="100000"/>
              </a:lnSpc>
              <a:buNone/>
            </a:pPr>
            <a:r>
              <a:rPr lang="es-ES_tradnl" dirty="0"/>
              <a:t>    - </a:t>
            </a:r>
            <a:r>
              <a:rPr lang="es-ES_tradnl" dirty="0" err="1"/>
              <a:t>certificate</a:t>
            </a:r>
            <a:r>
              <a:rPr lang="es-ES_tradnl" dirty="0"/>
              <a:t> </a:t>
            </a:r>
            <a:r>
              <a:rPr lang="es-ES_tradnl" dirty="0" err="1"/>
              <a:t>was</a:t>
            </a:r>
            <a:r>
              <a:rPr lang="es-ES_tradnl" dirty="0"/>
              <a:t> </a:t>
            </a:r>
            <a:r>
              <a:rPr lang="es-ES_tradnl" dirty="0" err="1"/>
              <a:t>obtained</a:t>
            </a:r>
            <a:r>
              <a:rPr lang="es-ES_tradnl" dirty="0"/>
              <a:t> 3 </a:t>
            </a:r>
            <a:r>
              <a:rPr lang="es-ES_tradnl" dirty="0" err="1"/>
              <a:t>years</a:t>
            </a:r>
            <a:r>
              <a:rPr lang="es-ES_tradnl" dirty="0"/>
              <a:t> </a:t>
            </a:r>
            <a:r>
              <a:rPr lang="es-ES_tradnl" dirty="0" err="1"/>
              <a:t>ago</a:t>
            </a:r>
            <a:r>
              <a:rPr lang="es-ES_tradnl" dirty="0"/>
              <a:t> </a:t>
            </a:r>
            <a:r>
              <a:rPr lang="es-ES_tradnl" dirty="0" err="1"/>
              <a:t>max</a:t>
            </a:r>
            <a:r>
              <a:rPr lang="es-ES_tradnl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_tradnl" dirty="0"/>
              <a:t>    - done </a:t>
            </a:r>
            <a:r>
              <a:rPr lang="es-ES_tradnl" dirty="0" err="1"/>
              <a:t>on-site</a:t>
            </a:r>
            <a:r>
              <a:rPr lang="es-ES_tradnl" dirty="0"/>
              <a:t> (no on-line </a:t>
            </a:r>
            <a:r>
              <a:rPr lang="es-ES_tradnl" dirty="0" err="1"/>
              <a:t>tests</a:t>
            </a:r>
            <a:r>
              <a:rPr lang="es-ES_tradnl" dirty="0"/>
              <a:t> are </a:t>
            </a:r>
            <a:r>
              <a:rPr lang="es-ES_tradnl" dirty="0" err="1"/>
              <a:t>admitted</a:t>
            </a:r>
            <a:r>
              <a:rPr lang="es-ES_tradnl" dirty="0"/>
              <a:t>). </a:t>
            </a:r>
            <a:r>
              <a:rPr lang="es-ES_tradnl" dirty="0" err="1"/>
              <a:t>Interaction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humans</a:t>
            </a:r>
            <a:r>
              <a:rPr lang="es-ES_tradnl" dirty="0"/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dirty="0" err="1"/>
              <a:t>Companies</a:t>
            </a:r>
            <a:r>
              <a:rPr lang="es-ES_tradnl" dirty="0"/>
              <a:t>: </a:t>
            </a:r>
            <a:r>
              <a:rPr lang="es-ES_tradnl" dirty="0" err="1"/>
              <a:t>Official</a:t>
            </a:r>
            <a:r>
              <a:rPr lang="es-ES_tradnl" dirty="0"/>
              <a:t> </a:t>
            </a:r>
            <a:r>
              <a:rPr lang="es-ES_tradnl" dirty="0" err="1"/>
              <a:t>School</a:t>
            </a:r>
            <a:r>
              <a:rPr lang="es-ES_tradnl" dirty="0"/>
              <a:t> of </a:t>
            </a:r>
            <a:r>
              <a:rPr lang="es-ES_tradnl" dirty="0" err="1"/>
              <a:t>Languages</a:t>
            </a:r>
            <a:r>
              <a:rPr lang="es-ES_tradnl" dirty="0"/>
              <a:t>, Cambridge, Trinity, IELTS, </a:t>
            </a:r>
            <a:r>
              <a:rPr lang="es-ES_tradnl" dirty="0" err="1"/>
              <a:t>Göthe-Institut</a:t>
            </a:r>
            <a:r>
              <a:rPr lang="es-ES_tradnl" dirty="0"/>
              <a:t>, ÖSP, DELF; DALF, CELI, CILS, PLIDA, DEPLE, DIPLE, DAPLE, DUPLE etc.</a:t>
            </a:r>
          </a:p>
          <a:p>
            <a:pPr marL="0" indent="0">
              <a:lnSpc>
                <a:spcPct val="100000"/>
              </a:lnSpc>
              <a:buNone/>
            </a:pPr>
            <a:endParaRPr lang="es-ES_tradnl" dirty="0"/>
          </a:p>
          <a:p>
            <a:pPr marL="0" indent="0">
              <a:lnSpc>
                <a:spcPct val="100000"/>
              </a:lnSpc>
              <a:buNone/>
            </a:pPr>
            <a:endParaRPr lang="es-ES_tradnl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_tradnl" dirty="0"/>
              <a:t> New Ministerial </a:t>
            </a:r>
            <a:r>
              <a:rPr lang="es-ES_tradnl" dirty="0" err="1"/>
              <a:t>Order</a:t>
            </a:r>
            <a:r>
              <a:rPr lang="es-ES_tradnl" dirty="0"/>
              <a:t> 2/2022 &gt; </a:t>
            </a:r>
            <a:r>
              <a:rPr lang="es-ES_tradnl" dirty="0" err="1"/>
              <a:t>ratification</a:t>
            </a:r>
            <a:r>
              <a:rPr lang="es-ES_tradnl" dirty="0"/>
              <a:t> test </a:t>
            </a:r>
            <a:r>
              <a:rPr lang="es-ES_tradnl" dirty="0" err="1"/>
              <a:t>needed</a:t>
            </a:r>
            <a:r>
              <a:rPr lang="es-ES_tradnl" dirty="0"/>
              <a:t> to </a:t>
            </a:r>
            <a:r>
              <a:rPr lang="es-ES_tradnl" dirty="0" err="1"/>
              <a:t>get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validation</a:t>
            </a:r>
            <a:endParaRPr lang="es-ES_tradnl" dirty="0"/>
          </a:p>
          <a:p>
            <a:pPr marL="0" indent="0">
              <a:lnSpc>
                <a:spcPct val="100000"/>
              </a:lnSpc>
              <a:buNone/>
            </a:pPr>
            <a:endParaRPr lang="es-ES_tradnl" dirty="0"/>
          </a:p>
          <a:p>
            <a:pPr marL="0" indent="0">
              <a:lnSpc>
                <a:spcPct val="100000"/>
              </a:lnSpc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50" y="6565367"/>
            <a:ext cx="11766300" cy="2926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17" y="1413092"/>
            <a:ext cx="4012001" cy="21142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36751" y="4958260"/>
            <a:ext cx="8722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s-E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Alignment</a:t>
            </a:r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s-E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problems</a:t>
            </a:r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s-E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detected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20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/>
        </p:nvSpPr>
        <p:spPr>
          <a:xfrm>
            <a:off x="2247900" y="5013327"/>
            <a:ext cx="7680960" cy="1511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nl-NL" sz="2160" b="1" dirty="0">
                <a:solidFill>
                  <a:schemeClr val="accent1">
                    <a:lumMod val="75000"/>
                  </a:schemeClr>
                </a:solidFill>
              </a:rPr>
              <a:t>Gerard Seinhorst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nl-NL" sz="1920" dirty="0">
                <a:solidFill>
                  <a:schemeClr val="accent1">
                    <a:lumMod val="75000"/>
                  </a:schemeClr>
                </a:solidFill>
              </a:rPr>
              <a:t>BILC Working Group on the Portability and Recognition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nl-NL" sz="1920" dirty="0">
                <a:solidFill>
                  <a:schemeClr val="accent1">
                    <a:lumMod val="75000"/>
                  </a:schemeClr>
                </a:solidFill>
              </a:rPr>
              <a:t>of STANAG 6001 Certificates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altLang="nl-NL" sz="1560" dirty="0">
              <a:solidFill>
                <a:srgbClr val="632523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nl-NL" b="1" dirty="0">
                <a:solidFill>
                  <a:schemeClr val="bg2">
                    <a:lumMod val="25000"/>
                  </a:schemeClr>
                </a:solidFill>
              </a:rPr>
              <a:t>BILC Conference 2018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nl-NL" dirty="0">
                <a:solidFill>
                  <a:schemeClr val="bg2">
                    <a:lumMod val="25000"/>
                  </a:schemeClr>
                </a:solidFill>
              </a:rPr>
              <a:t>Lisbon, Portugal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88562" y="2179500"/>
            <a:ext cx="11001376" cy="134806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nl-NL" sz="408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Converting proficiency levels</a:t>
            </a:r>
          </a:p>
          <a:p>
            <a:pPr algn="ctr"/>
            <a:r>
              <a:rPr lang="en-US" altLang="nl-NL" sz="408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one language scale into another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20" y="401325"/>
            <a:ext cx="1649489" cy="14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81025" y="4232790"/>
            <a:ext cx="11001376" cy="49859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nl-NL" sz="264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Portability of STANAG 6001 Language Certifications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81024" y="3472161"/>
            <a:ext cx="11001376" cy="64633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nl-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it possible? And why not?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9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9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9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71576" y="1412875"/>
            <a:ext cx="9875520" cy="4713288"/>
          </a:xfrm>
        </p:spPr>
        <p:txBody>
          <a:bodyPr/>
          <a:lstStyle/>
          <a:p>
            <a:pPr marL="424816" indent="-424816">
              <a:spcBef>
                <a:spcPct val="0"/>
              </a:spcBef>
              <a:buFont typeface="Arial" charset="0"/>
              <a:buAutoNum type="arabicPeriod"/>
            </a:pPr>
            <a:r>
              <a:rPr lang="en-US" altLang="nl-NL" sz="2400" b="1" dirty="0"/>
              <a:t>Accurate comparison </a:t>
            </a:r>
            <a:r>
              <a:rPr lang="en-US" altLang="nl-NL" sz="2400" dirty="0"/>
              <a:t>of the two frameworks is </a:t>
            </a:r>
            <a:r>
              <a:rPr lang="en-US" altLang="nl-NL" sz="2400" b="1" dirty="0"/>
              <a:t>not possible </a:t>
            </a:r>
            <a:r>
              <a:rPr lang="en-US" altLang="nl-NL" sz="2400" dirty="0"/>
              <a:t>due to significant differences in their </a:t>
            </a:r>
            <a:r>
              <a:rPr lang="en-US" altLang="nl-NL" sz="2400" i="1" dirty="0"/>
              <a:t>purpose</a:t>
            </a:r>
            <a:r>
              <a:rPr lang="en-US" altLang="nl-NL" sz="2400" dirty="0"/>
              <a:t>, </a:t>
            </a:r>
            <a:r>
              <a:rPr lang="en-US" altLang="nl-NL" sz="2400" i="1" dirty="0"/>
              <a:t>construct definition</a:t>
            </a:r>
            <a:r>
              <a:rPr lang="en-US" altLang="nl-NL" sz="2400" dirty="0"/>
              <a:t>, </a:t>
            </a:r>
            <a:r>
              <a:rPr lang="en-US" altLang="nl-NL" sz="2400" i="1" dirty="0"/>
              <a:t>delineation of the proficiency levels</a:t>
            </a:r>
            <a:r>
              <a:rPr lang="en-US" altLang="nl-NL" sz="2400" dirty="0"/>
              <a:t> and </a:t>
            </a:r>
            <a:r>
              <a:rPr lang="en-US" altLang="nl-NL" sz="2400" i="1" dirty="0"/>
              <a:t>testing system</a:t>
            </a:r>
            <a:r>
              <a:rPr lang="en-US" altLang="nl-NL" sz="2400" dirty="0"/>
              <a:t>.</a:t>
            </a:r>
          </a:p>
          <a:p>
            <a:pPr marL="424816" indent="-424816">
              <a:spcBef>
                <a:spcPct val="25000"/>
              </a:spcBef>
              <a:buFont typeface="Arial" charset="0"/>
              <a:buAutoNum type="arabicPeriod"/>
            </a:pPr>
            <a:r>
              <a:rPr lang="en-US" altLang="nl-NL" sz="2400" dirty="0"/>
              <a:t>A </a:t>
            </a:r>
            <a:r>
              <a:rPr lang="en-US" altLang="nl-NL" sz="2400" b="1" dirty="0"/>
              <a:t>specific crosswalk </a:t>
            </a:r>
            <a:r>
              <a:rPr lang="en-US" altLang="nl-NL" sz="2400" dirty="0"/>
              <a:t>may be established </a:t>
            </a:r>
            <a:r>
              <a:rPr lang="en-US" altLang="nl-NL" sz="2400" b="1" dirty="0"/>
              <a:t>for </a:t>
            </a:r>
            <a:r>
              <a:rPr lang="en-US" altLang="nl-NL" sz="2400" b="1" i="1" dirty="0"/>
              <a:t>individual</a:t>
            </a:r>
            <a:r>
              <a:rPr lang="en-US" altLang="nl-NL" sz="2400" b="1" dirty="0"/>
              <a:t> CEFR or STANAG 6001 tests</a:t>
            </a:r>
            <a:r>
              <a:rPr lang="en-US" altLang="nl-NL" sz="2400" dirty="0"/>
              <a:t>, but any correspondences will </a:t>
            </a:r>
            <a:r>
              <a:rPr lang="en-US" altLang="nl-NL" sz="2400" i="1" dirty="0"/>
              <a:t>only</a:t>
            </a:r>
            <a:r>
              <a:rPr lang="en-US" altLang="nl-NL" sz="2400" dirty="0"/>
              <a:t> be applicable to the tests under consideration.</a:t>
            </a:r>
          </a:p>
          <a:p>
            <a:pPr marL="424816" indent="-424816">
              <a:spcBef>
                <a:spcPct val="25000"/>
              </a:spcBef>
              <a:buFont typeface="Arial" charset="0"/>
              <a:buAutoNum type="arabicPeriod"/>
            </a:pPr>
            <a:r>
              <a:rPr lang="en-US" altLang="nl-NL" sz="2400" dirty="0"/>
              <a:t>Due to the absence of a monitoring body, the quality of CEFR tests tends to vary greatly. This undermines the </a:t>
            </a:r>
            <a:r>
              <a:rPr lang="en-US" altLang="nl-NL" sz="2400" b="1" dirty="0"/>
              <a:t>true value </a:t>
            </a:r>
            <a:r>
              <a:rPr lang="en-US" altLang="nl-NL" sz="2400" dirty="0"/>
              <a:t>and </a:t>
            </a:r>
            <a:r>
              <a:rPr lang="en-US" altLang="nl-NL" sz="2400" b="1" dirty="0"/>
              <a:t>meaningful interpretation of a CEFR certificate</a:t>
            </a:r>
            <a:r>
              <a:rPr lang="en-US" altLang="nl-NL" sz="2400" dirty="0"/>
              <a:t>.</a:t>
            </a:r>
          </a:p>
          <a:p>
            <a:pPr marL="424816" indent="-424816">
              <a:spcBef>
                <a:spcPct val="25000"/>
              </a:spcBef>
              <a:buFont typeface="Arial" charset="0"/>
              <a:buAutoNum type="arabicPeriod"/>
            </a:pPr>
            <a:r>
              <a:rPr lang="en-US" altLang="nl-NL" sz="2400" dirty="0"/>
              <a:t>Any comparison will at best result in </a:t>
            </a:r>
            <a:r>
              <a:rPr lang="en-US" altLang="nl-NL" sz="2400" b="1" dirty="0"/>
              <a:t>rough approximations</a:t>
            </a:r>
            <a:r>
              <a:rPr lang="en-US" altLang="nl-NL" sz="2400" dirty="0"/>
              <a:t>, which are not helpful to either the employer or the individual.</a:t>
            </a:r>
          </a:p>
        </p:txBody>
      </p:sp>
      <p:grpSp>
        <p:nvGrpSpPr>
          <p:cNvPr id="69635" name="Group 5"/>
          <p:cNvGrpSpPr>
            <a:grpSpLocks/>
          </p:cNvGrpSpPr>
          <p:nvPr/>
        </p:nvGrpSpPr>
        <p:grpSpPr bwMode="auto">
          <a:xfrm>
            <a:off x="868680" y="225426"/>
            <a:ext cx="840106" cy="649288"/>
            <a:chOff x="4532" y="1685"/>
            <a:chExt cx="3085" cy="2647"/>
          </a:xfrm>
        </p:grpSpPr>
        <p:sp>
          <p:nvSpPr>
            <p:cNvPr id="6963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3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3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3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4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 sz="2160">
                <a:latin typeface="Arial" charset="0"/>
              </a:endParaRPr>
            </a:p>
          </p:txBody>
        </p:sp>
        <p:sp>
          <p:nvSpPr>
            <p:cNvPr id="6964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 sz="2160">
                <a:latin typeface="Arial" charset="0"/>
              </a:endParaRPr>
            </a:p>
          </p:txBody>
        </p:sp>
        <p:sp>
          <p:nvSpPr>
            <p:cNvPr id="6964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4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4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4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4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4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4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4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5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5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5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  <p:sp>
          <p:nvSpPr>
            <p:cNvPr id="6965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160"/>
            </a:p>
          </p:txBody>
        </p:sp>
      </p:grpSp>
      <p:sp>
        <p:nvSpPr>
          <p:cNvPr id="69654" name="Titel 1"/>
          <p:cNvSpPr>
            <a:spLocks/>
          </p:cNvSpPr>
          <p:nvPr/>
        </p:nvSpPr>
        <p:spPr bwMode="auto">
          <a:xfrm>
            <a:off x="731521" y="0"/>
            <a:ext cx="108508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432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altLang="nl-NL" sz="4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72D5-E6CF-4559-A95F-D699091DE9A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A8E6FB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860</Words>
  <Application>Microsoft Office PowerPoint</Application>
  <PresentationFormat>Panorámica</PresentationFormat>
  <Paragraphs>192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  Making the measurement systems talk to each other: CEFR vs. SLP  Is there a way ahead?  BILC Conference Loreto, Italy  </vt:lpstr>
      <vt:lpstr>INDEX</vt:lpstr>
      <vt:lpstr>SLP TEST</vt:lpstr>
      <vt:lpstr>SLP TEST</vt:lpstr>
      <vt:lpstr>VALIDATION REGULATION</vt:lpstr>
      <vt:lpstr>                  </vt:lpstr>
      <vt:lpstr>VALIDATION REGULATION – ANNEX I</vt:lpstr>
      <vt:lpstr>Presentación de PowerPoint</vt:lpstr>
      <vt:lpstr>Presentación de PowerPoint</vt:lpstr>
      <vt:lpstr>Presentación de PowerPoint</vt:lpstr>
      <vt:lpstr>RATIFICATION TEST</vt:lpstr>
      <vt:lpstr> SLP vs. CEFR….  is a happy marriage possible?</vt:lpstr>
      <vt:lpstr>RATIFICATION TEST RESULTS </vt:lpstr>
      <vt:lpstr>DATA ANALYSIS</vt:lpstr>
      <vt:lpstr>CONSIDERATIONS</vt:lpstr>
      <vt:lpstr>THANK YOU FOR YOUR ATTENTION</vt:lpstr>
    </vt:vector>
  </TitlesOfParts>
  <Company>Ministerio de Defensa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LAGARES OVERGAAG ANA CARINA</dc:creator>
  <cp:lastModifiedBy>Ana</cp:lastModifiedBy>
  <cp:revision>206</cp:revision>
  <cp:lastPrinted>2022-05-20T12:27:37Z</cp:lastPrinted>
  <dcterms:created xsi:type="dcterms:W3CDTF">2017-03-07T14:55:22Z</dcterms:created>
  <dcterms:modified xsi:type="dcterms:W3CDTF">2022-05-21T16:29:50Z</dcterms:modified>
</cp:coreProperties>
</file>