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288" r:id="rId16"/>
    <p:sldId id="265"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Goble, David CMDR" initials="DS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51744" autoAdjust="0"/>
  </p:normalViewPr>
  <p:slideViewPr>
    <p:cSldViewPr snapToGrid="0">
      <p:cViewPr varScale="1">
        <p:scale>
          <a:sx n="56" d="100"/>
          <a:sy n="56" d="100"/>
        </p:scale>
        <p:origin x="185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8" d="100"/>
          <a:sy n="78" d="100"/>
        </p:scale>
        <p:origin x="3978" y="-12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ward\AppData\Local\Microsoft\Windows\INetCache\Content.Outlook\584M2C1M\Statistics%20-%20DITC%20Students%202014%20-%20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AU"/>
              <a:t>Total Student Numbers 2014-18</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'[Statistics - DITC Students 2014 - 2019.xlsx]Sheet1'!$B$61,'[Statistics - DITC Students 2014 - 2019.xlsx]Sheet1'!$E$61,'[Statistics - DITC Students 2014 - 2019.xlsx]Sheet1'!$H$61,'[Statistics - DITC Students 2014 - 2019.xlsx]Sheet1'!$K$61,'[Statistics - DITC Students 2014 - 2019.xlsx]Sheet1'!$N$61</c:f>
              <c:numCache>
                <c:formatCode>General</c:formatCode>
                <c:ptCount val="5"/>
                <c:pt idx="0">
                  <c:v>1101</c:v>
                </c:pt>
                <c:pt idx="1">
                  <c:v>1149</c:v>
                </c:pt>
                <c:pt idx="2">
                  <c:v>1241</c:v>
                </c:pt>
                <c:pt idx="3">
                  <c:v>1442</c:v>
                </c:pt>
                <c:pt idx="4">
                  <c:v>1839</c:v>
                </c:pt>
              </c:numCache>
            </c:numRef>
          </c:val>
          <c:extLst>
            <c:ext xmlns:c16="http://schemas.microsoft.com/office/drawing/2014/chart" uri="{C3380CC4-5D6E-409C-BE32-E72D297353CC}">
              <c16:uniqueId val="{00000000-16BC-400F-BB46-7E634B2FA287}"/>
            </c:ext>
          </c:extLst>
        </c:ser>
        <c:dLbls>
          <c:dLblPos val="outEnd"/>
          <c:showLegendKey val="0"/>
          <c:showVal val="1"/>
          <c:showCatName val="0"/>
          <c:showSerName val="0"/>
          <c:showPercent val="0"/>
          <c:showBubbleSize val="0"/>
        </c:dLbls>
        <c:gapWidth val="219"/>
        <c:overlap val="-27"/>
        <c:axId val="369471664"/>
        <c:axId val="369469696"/>
      </c:barChart>
      <c:catAx>
        <c:axId val="369471664"/>
        <c:scaling>
          <c:orientation val="minMax"/>
        </c:scaling>
        <c:delete val="1"/>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a:t>2014         2015        2016       2017       2018</a:t>
                </a:r>
              </a:p>
            </c:rich>
          </c:tx>
          <c:layout>
            <c:manualLayout>
              <c:xMode val="edge"/>
              <c:yMode val="edge"/>
              <c:x val="0.23249158073310447"/>
              <c:y val="0.8693576179167811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majorTickMark val="none"/>
        <c:minorTickMark val="none"/>
        <c:tickLblPos val="nextTo"/>
        <c:crossAx val="369469696"/>
        <c:crosses val="autoZero"/>
        <c:auto val="1"/>
        <c:lblAlgn val="ctr"/>
        <c:lblOffset val="100"/>
        <c:noMultiLvlLbl val="0"/>
      </c:catAx>
      <c:valAx>
        <c:axId val="369469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AU"/>
                  <a:t>Students per annum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36947166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Data Sources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675-4E8A-BD9A-8DA7EA8515F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675-4E8A-BD9A-8DA7EA8515F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675-4E8A-BD9A-8DA7EA8515F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675-4E8A-BD9A-8DA7EA8515F8}"/>
              </c:ext>
            </c:extLst>
          </c:dPt>
          <c:cat>
            <c:strRef>
              <c:f>Sheet1!$A$2:$A$5</c:f>
              <c:strCache>
                <c:ptCount val="3"/>
                <c:pt idx="0">
                  <c:v>Stories</c:v>
                </c:pt>
                <c:pt idx="1">
                  <c:v>ADFELPS</c:v>
                </c:pt>
                <c:pt idx="2">
                  <c:v>Quantitative Measures</c:v>
                </c:pt>
              </c:strCache>
            </c:strRef>
          </c:cat>
          <c:val>
            <c:numRef>
              <c:f>Sheet1!$B$2:$B$5</c:f>
              <c:numCache>
                <c:formatCode>General</c:formatCode>
                <c:ptCount val="4"/>
                <c:pt idx="0">
                  <c:v>33.299999999999997</c:v>
                </c:pt>
                <c:pt idx="1">
                  <c:v>33.299999999999997</c:v>
                </c:pt>
                <c:pt idx="2">
                  <c:v>33.299999999999997</c:v>
                </c:pt>
              </c:numCache>
            </c:numRef>
          </c:val>
          <c:extLst>
            <c:ext xmlns:c16="http://schemas.microsoft.com/office/drawing/2014/chart" uri="{C3380CC4-5D6E-409C-BE32-E72D297353CC}">
              <c16:uniqueId val="{00000000-D49D-4A34-B3AA-A11AEE2F3D3A}"/>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0.22611</cdr:x>
      <cdr:y>0.53658</cdr:y>
    </cdr:from>
    <cdr:to>
      <cdr:x>0.33861</cdr:x>
      <cdr:y>0.70533</cdr:y>
    </cdr:to>
    <cdr:sp macro="" textlink="">
      <cdr:nvSpPr>
        <cdr:cNvPr id="2" name="TextBox 1"/>
        <cdr:cNvSpPr txBox="1"/>
      </cdr:nvSpPr>
      <cdr:spPr>
        <a:xfrm xmlns:a="http://schemas.openxmlformats.org/drawingml/2006/main">
          <a:off x="1837796" y="2907566"/>
          <a:ext cx="914400" cy="9144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600" dirty="0" smtClean="0"/>
            <a:t>Analysis of ADFELPS* Improvement across macro-skills</a:t>
          </a:r>
          <a:endParaRPr lang="en-AU" sz="1600" dirty="0"/>
        </a:p>
      </cdr:txBody>
    </cdr:sp>
  </cdr:relSizeAnchor>
  <cdr:relSizeAnchor xmlns:cdr="http://schemas.openxmlformats.org/drawingml/2006/chartDrawing">
    <cdr:from>
      <cdr:x>0.50881</cdr:x>
      <cdr:y>0.18719</cdr:y>
    </cdr:from>
    <cdr:to>
      <cdr:x>0.62131</cdr:x>
      <cdr:y>0.38737</cdr:y>
    </cdr:to>
    <cdr:sp macro="" textlink="">
      <cdr:nvSpPr>
        <cdr:cNvPr id="3" name="TextBox 2"/>
        <cdr:cNvSpPr txBox="1"/>
      </cdr:nvSpPr>
      <cdr:spPr>
        <a:xfrm xmlns:a="http://schemas.openxmlformats.org/drawingml/2006/main">
          <a:off x="4135582" y="1014339"/>
          <a:ext cx="914400" cy="10847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600" dirty="0" smtClean="0"/>
            <a:t>Stories from ADF and</a:t>
          </a:r>
        </a:p>
        <a:p xmlns:a="http://schemas.openxmlformats.org/drawingml/2006/main">
          <a:r>
            <a:rPr lang="en-AU" sz="1600" dirty="0" smtClean="0"/>
            <a:t>International Military Members</a:t>
          </a:r>
        </a:p>
        <a:p xmlns:a="http://schemas.openxmlformats.org/drawingml/2006/main">
          <a:r>
            <a:rPr lang="en-AU" sz="1600" dirty="0" smtClean="0"/>
            <a:t>Including analysis of Affective</a:t>
          </a:r>
        </a:p>
        <a:p xmlns:a="http://schemas.openxmlformats.org/drawingml/2006/main">
          <a:r>
            <a:rPr lang="en-AU" sz="1600" dirty="0" smtClean="0"/>
            <a:t>Factors through </a:t>
          </a:r>
          <a:r>
            <a:rPr lang="en-AU" sz="1600" dirty="0" err="1" smtClean="0"/>
            <a:t>Rasch</a:t>
          </a:r>
          <a:r>
            <a:rPr lang="en-AU" sz="1600" dirty="0" smtClean="0"/>
            <a:t> Analysis.</a:t>
          </a:r>
          <a:endParaRPr lang="en-AU"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F3B2DD8-79EE-43DE-B767-C3AA7857C871}" type="datetimeFigureOut">
              <a:rPr lang="en-AU" smtClean="0"/>
              <a:t>22/05/2019</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23CB83-626B-4082-89E3-34FB089EFA11}" type="slidenum">
              <a:rPr lang="en-AU" smtClean="0"/>
              <a:t>‹#›</a:t>
            </a:fld>
            <a:endParaRPr lang="en-AU"/>
          </a:p>
        </p:txBody>
      </p:sp>
    </p:spTree>
    <p:extLst>
      <p:ext uri="{BB962C8B-B14F-4D97-AF65-F5344CB8AC3E}">
        <p14:creationId xmlns:p14="http://schemas.microsoft.com/office/powerpoint/2010/main" val="12917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Hello, my name is Wing Commander John Ward and I am very happy to be here among you again…..particularly here in Estonia. This is a country that has long been in my conscience</a:t>
            </a:r>
            <a:r>
              <a:rPr lang="en-AU" baseline="0" dirty="0" smtClean="0"/>
              <a:t> as a place I would love to visit. As a young boy I used to love looking at the flags of the world and I always noted that the Estonian flag had obviously been designed by someone who had been to the same school in Australia that I had….and he had possibly worn the same football jersey that I had……</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a:t>
            </a:fld>
            <a:endParaRPr lang="en-AU"/>
          </a:p>
        </p:txBody>
      </p:sp>
    </p:spTree>
    <p:extLst>
      <p:ext uri="{BB962C8B-B14F-4D97-AF65-F5344CB8AC3E}">
        <p14:creationId xmlns:p14="http://schemas.microsoft.com/office/powerpoint/2010/main" val="36408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The remaining measures that are taken from the white paper are all valid but after applying</a:t>
            </a:r>
            <a:r>
              <a:rPr lang="en-AU" baseline="0" dirty="0" smtClean="0"/>
              <a:t> the filter of what we have control over many of them cannot really be included as realistic Key performance Indicators or there are aspects of these measures that can be tracked by some of the measures that we have included. For example measure 3.5 is How many cultural awareness briefs did we deliver to ADF personnel in the last 12 months. These briefs are a way of educating Australian Defence personnel about the Defence Co-operation program and about the cultures of the military members we welcome into Australia. In this way we can contribute to this outcome but the measure itself is beyond DITC’s ability to completely influence.</a:t>
            </a:r>
          </a:p>
          <a:p>
            <a:endParaRPr lang="en-AU" baseline="0" dirty="0" smtClean="0"/>
          </a:p>
          <a:p>
            <a:r>
              <a:rPr lang="en-AU" baseline="0" dirty="0" smtClean="0"/>
              <a:t>So, if we look at the measures we have identified so far this is what we have…..</a:t>
            </a:r>
          </a:p>
          <a:p>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10</a:t>
            </a:fld>
            <a:endParaRPr lang="en-AU"/>
          </a:p>
        </p:txBody>
      </p:sp>
    </p:spTree>
    <p:extLst>
      <p:ext uri="{BB962C8B-B14F-4D97-AF65-F5344CB8AC3E}">
        <p14:creationId xmlns:p14="http://schemas.microsoft.com/office/powerpoint/2010/main" val="245965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…..these are essentially the measures that we have chosen to include but need to be brought to life by applying some data that give them some context. I am very much into pictures as a visual presentation of information as this provides us with so much more information in a shorter space of time. Our minds tend to process the visual so much faster…..</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11</a:t>
            </a:fld>
            <a:endParaRPr lang="en-AU"/>
          </a:p>
        </p:txBody>
      </p:sp>
    </p:spTree>
    <p:extLst>
      <p:ext uri="{BB962C8B-B14F-4D97-AF65-F5344CB8AC3E}">
        <p14:creationId xmlns:p14="http://schemas.microsoft.com/office/powerpoint/2010/main" val="1715887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If we start to plug real data into our metrics we can start to build a picture of where we are hitting our KPIs and achieving the standard we have set for ourselves. Inclusion of a traffic light system provides a quick picture of where we need to improve or where e are continuing to hit our targets. You can also see there graphs that cover our numbers and the hits for our websites over the pat two years. It looks nice and all of these measures are relevant to our business but at this point in the process I had to ask myself……</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12</a:t>
            </a:fld>
            <a:endParaRPr lang="en-AU"/>
          </a:p>
        </p:txBody>
      </p:sp>
    </p:spTree>
    <p:extLst>
      <p:ext uri="{BB962C8B-B14F-4D97-AF65-F5344CB8AC3E}">
        <p14:creationId xmlns:p14="http://schemas.microsoft.com/office/powerpoint/2010/main" val="452272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Are we missing the point? If you think back to some of the overarching, strategic level documents that I drew our measures from they mentioned</a:t>
            </a:r>
            <a:r>
              <a:rPr lang="en-AU" baseline="0" dirty="0" smtClean="0"/>
              <a:t> the development of relationships and contribution to international engagement. How on earth do you come up with metrics that measure the depth of a relationship? How do I measure our closeness to, say, Indonesia, through metrics and more interestingly for me….how do I track my unit’s effect upon that relationship? Every time we smile at a student and say ‘good morning’ or every time we put them on a plane to participate in Defence Force training around the country  we are, hopefully, having a positive impact but I can’t track that. We can ask students to fill out survey forms for sure but how can we know the depth of the relationship that we have established when we know that students are always very hesitant to  provide feedback that may be seen as negative. When someone invites you for dinner, and the food has not been so good, how many of us would say to the host; “Thank you for the invitation, but the food was rubbish”. Perhaps the only way we can measure the depth of that visit or engagement is to track what happens after that initial meeting….what were the fruits of that engagement?</a:t>
            </a:r>
          </a:p>
          <a:p>
            <a:endParaRPr lang="en-AU" baseline="0" dirty="0" smtClean="0"/>
          </a:p>
          <a:p>
            <a:r>
              <a:rPr lang="en-AU" baseline="0" dirty="0" smtClean="0"/>
              <a:t>Measuring how a relationship might bring benefit cannot be reduced to a metric. It is not a quantitative measure. A relationship is something that after much reflection, we decided can be measured best through stories……  </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13</a:t>
            </a:fld>
            <a:endParaRPr lang="en-AU"/>
          </a:p>
        </p:txBody>
      </p:sp>
    </p:spTree>
    <p:extLst>
      <p:ext uri="{BB962C8B-B14F-4D97-AF65-F5344CB8AC3E}">
        <p14:creationId xmlns:p14="http://schemas.microsoft.com/office/powerpoint/2010/main" val="84272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6" y="4776788"/>
            <a:ext cx="5953124" cy="4910909"/>
          </a:xfrm>
        </p:spPr>
        <p:txBody>
          <a:bodyPr/>
          <a:lstStyle/>
          <a:p>
            <a:r>
              <a:rPr lang="en-AU" dirty="0" smtClean="0"/>
              <a:t>Stories are not easily placed on a management dashboard and cannot be converted into graphs and charts but they can be just as powerful.</a:t>
            </a:r>
            <a:r>
              <a:rPr lang="en-AU" baseline="0" dirty="0" smtClean="0"/>
              <a:t> To me, the stories I have heard about the success of our Defence Co-operation Program are far more powerful than any of the metrics or data that underpin our enterprise. This data is useful just as a speedometer and a fuel gauge are useful in a car….they give you an indication that the system is running as it should but a speedometer and a fuel gauge don’t really tell you if you are heading in the right direction.</a:t>
            </a:r>
          </a:p>
          <a:p>
            <a:endParaRPr lang="en-AU" baseline="0" dirty="0" smtClean="0"/>
          </a:p>
          <a:p>
            <a:r>
              <a:rPr lang="en-AU" baseline="0" dirty="0" smtClean="0"/>
              <a:t>So let me give you some examples of the stories we have collected…..</a:t>
            </a:r>
          </a:p>
          <a:p>
            <a:endParaRPr lang="en-AU" baseline="0" dirty="0" smtClean="0"/>
          </a:p>
          <a:p>
            <a:r>
              <a:rPr lang="en-AU" baseline="0" dirty="0" smtClean="0"/>
              <a:t>In these two stories I have deliberately altered the content to protect the anonymity of the countries and the individuals involved but I can assure you that these stories are factual in all other respects. </a:t>
            </a:r>
          </a:p>
          <a:p>
            <a:endParaRPr lang="en-AU" baseline="0" dirty="0" smtClean="0"/>
          </a:p>
          <a:p>
            <a:r>
              <a:rPr lang="en-AU" baseline="0" dirty="0" smtClean="0"/>
              <a:t>This one comes from the middle east from one of our C-17 pilots: “We were given a short notice tasking in the Middle East Area of Operations that required a 24 hour turnaround for all approvals and air space clearances. We had most aspects in place pretty quickly but as with any sort of operation of this nature we needed all clearances in place before we set out. Having nine out of ten authorisations in place was just not good enough and the pressures we were facing to get that last sign off were significant. I had tried for this final authorisation several times but was getting absolutely nowhere with the Air Services Department of the country I was dealing with. My calls were going unanswered or unreturned and my emails were being sent into the ether with no answer forthcoming. I had engaged our embassy in the process but we were getting nowhere fast. It was then that I remembered my staff college network. We had an officer from this country attend staff college with me in Canberra some ten years before and we had got on well and stayed in touch. He was now a two-star at the head of his country’s defence college and had an amazing network of his own. I called him and, somewhat embarrassed, explained our predicament. His only question was, why didn’t you call earlier? Needless to state, within 30mins we had the permissions we needed and our tasking went ahead as planned”</a:t>
            </a:r>
          </a:p>
          <a:p>
            <a:endParaRPr lang="en-AU" baseline="0" dirty="0" smtClean="0"/>
          </a:p>
          <a:p>
            <a:r>
              <a:rPr lang="en-AU" baseline="0" dirty="0" smtClean="0"/>
              <a:t>Or there is this one which is a little older but for me is absolutely typical of the sorts of successes our defence co-operation program can achieve: “I remember back in 1999 when I was a company Major we were near the border facing off against the other side. Whilst there had been no open hostilities it was clear that the other side were not happy at how the situation had turned out and during their withdrawal from the country they had left graffiti on the buildings that told us what they thought of the Australians. There was a fair bit of other damage they had done as well that no doubt contributed to a feeling of tension in the air. Across the eighty or so metres of open ground we could hear orders being issued and what I thought were safety catches on weapons being flicked on and off.  I am sure they intended us to hear all this and it just served to heighten the tension of an already pressured situation. As you can imagine I was keen to defuse this situation and to somehow lower the temperature. We had communication with the other side via an interpreter but the situation was not progressing as I thought it should.   As their interpreter walked back to their lines following another unsuccessful request to get them to move on I followed him with my binoculars. The interpreter had indicated that his superior did not speak English but as I watched through the binoculars I saw the interpreter talking openly with his commanding officer…..who I recognised as a fella I had gone to staff college with!...we had been in the same syndicate and I knew his English was just fine. Without giving it a thought I set down my binoculars and my weapon and called my second in command over. I told him that we were going for a walk. He didn’t have time to protest as I set out at a cracking pace and was across the eighty metres of open ground pretty quickly. There was nowhere for the opposing commander to go as I walked up to him and greeted him with a warm handshake, a smile and a ‘G’day’.  I complemented him on how good he looked, I asked him about his family and where he had been posted since we last met. I made enough small talk with him to let him know that there was no anger on our side and that I was genuinely pleased to see him. Having that warm, human connection definitely helped to diffuse a potentially explosive situation”.</a:t>
            </a:r>
          </a:p>
          <a:p>
            <a:endParaRPr lang="en-AU" baseline="0" dirty="0" smtClean="0"/>
          </a:p>
          <a:p>
            <a:r>
              <a:rPr lang="en-AU" baseline="0" dirty="0" smtClean="0"/>
              <a:t>There are more stories but we do not have time to hear them all but the collection of these stories have fuelled our desire to collect more and to chart where our Defence Co-operation program has delivered benefit to the Australian Defence Force and to our partners in the region. </a:t>
            </a:r>
          </a:p>
          <a:p>
            <a:endParaRPr lang="en-AU" baseline="0" dirty="0" smtClean="0"/>
          </a:p>
          <a:p>
            <a:r>
              <a:rPr lang="en-AU" baseline="0" dirty="0" smtClean="0"/>
              <a:t>As I indicated earlier I can’t put these stories on a dashboard but I share them with anyone who will listen to paint a picture of where we are helping to further the aims of the Australian Defence Force. We do not deal in the  generation of capability like many of your schools and like our sister school, the Defence Force School of Languages, but rather our dealings in relationship building are what we are ultimately judged against and, to a lesser extent the outcomes of our language programs.  </a:t>
            </a:r>
            <a:endParaRPr lang="en-AU" dirty="0" smtClean="0"/>
          </a:p>
          <a:p>
            <a:endParaRPr lang="en-AU" dirty="0"/>
          </a:p>
          <a:p>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14</a:t>
            </a:fld>
            <a:endParaRPr lang="en-AU"/>
          </a:p>
        </p:txBody>
      </p:sp>
    </p:spTree>
    <p:extLst>
      <p:ext uri="{BB962C8B-B14F-4D97-AF65-F5344CB8AC3E}">
        <p14:creationId xmlns:p14="http://schemas.microsoft.com/office/powerpoint/2010/main" val="324134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So we have our quantitative measures that surround the metrics associated with student satisfaction, website hits and other measures that we can easily apply numbers to. We also have our stories that speak to the richness and quality</a:t>
            </a:r>
            <a:r>
              <a:rPr lang="en-AU" baseline="0" dirty="0" smtClean="0"/>
              <a:t> of the relationships we are building but how do we further analyse these stories….I have indicated that they are not quantitative in nature but can they, in fact, be analysed in some way? Perhaps they can. If we draw out the salient features that are common in these stories or call them affective factors if you like we can start to see trends that emerge. These affective factors could be items such as the level of reciprocal engagement in the stories or the mutual commitment that the story implies or perhaps even the level of positive feeling that the story indicates is present in the relationship. It is not easy to measure our relationships in this way but it can be done to some extent. If we then unpack these affective factors we can apply measures to them and apply </a:t>
            </a:r>
            <a:r>
              <a:rPr lang="en-AU" baseline="0" dirty="0" err="1" smtClean="0"/>
              <a:t>Rasch</a:t>
            </a:r>
            <a:r>
              <a:rPr lang="en-AU" baseline="0" dirty="0" smtClean="0"/>
              <a:t> analysis to determine the magnitude that these affective factors play in the relationships we are building.  I am by no means an expert in </a:t>
            </a:r>
            <a:r>
              <a:rPr lang="en-AU" baseline="0" dirty="0" err="1" smtClean="0"/>
              <a:t>Rasch</a:t>
            </a:r>
            <a:r>
              <a:rPr lang="en-AU" baseline="0" dirty="0" smtClean="0"/>
              <a:t> analysis and I have staff who are across this with far greater proficiency than I am but this gives you an idea of where we plan to take these stories. They are interesting stories but we want to analyse them further to look for deeper trends and to understand with greater clarity how these relationships provide mutual benefit. At present we are still collecting but this is where we aim to go on our journey.</a:t>
            </a:r>
          </a:p>
          <a:p>
            <a:endParaRPr lang="en-AU" baseline="0" dirty="0" smtClean="0"/>
          </a:p>
          <a:p>
            <a:r>
              <a:rPr lang="en-AU" baseline="0" dirty="0" smtClean="0"/>
              <a:t>You will also note that I have not yet really covered language outcomes. As I mentioned earlier our language outcomes are somewhat subordinate to the relationship building but our language outcomes are nonetheless important and do, in actual fact, form part of the student experience. The English language product we deliver does indicate the level of professionalism we bring to our endeavours and so from that perspective I am most interested in seeing that students make solid gains when they are at DITC.</a:t>
            </a:r>
          </a:p>
          <a:p>
            <a:endParaRPr lang="en-AU" baseline="0" dirty="0" smtClean="0"/>
          </a:p>
          <a:p>
            <a:r>
              <a:rPr lang="en-AU" baseline="0" dirty="0" smtClean="0"/>
              <a:t>Measuring language outcomes can be a complex undertaking and we could fill an entire 3 day conference on that topic alone. Are we delivering the right language to meet student’s needs. Are we delivering the right language to meet organisational needs. How do we establish those needs in the first place. If you remember back to one of my earlier slides you will note we have almost 2000 students pass through DITC each year from dozens of different countries. These students go to over fifty different target courses in Australia and so I could never ensure that I was meeting individual needs given these numbers. From an organisational perspective, then, I have settled on the measure of language improvement and to measure that we simply track students’ scores upon entry, at the course mid-point and at exit. It is a crude measure but it meets our needs and provides us with good historical data on how we can expect students to show improvement over time.</a:t>
            </a:r>
          </a:p>
          <a:p>
            <a:endParaRPr lang="en-AU" baseline="0" dirty="0" smtClean="0"/>
          </a:p>
          <a:p>
            <a:r>
              <a:rPr lang="en-AU" baseline="0" dirty="0" smtClean="0"/>
              <a:t>So, what we have in the end are our quantitative measures, our language improvement measures and the stories that support our engagement initiatives. This measurement regime is only in its infancy but as I have said I hope to come back, or perhaps share via email, and report how this turned out.</a:t>
            </a:r>
          </a:p>
          <a:p>
            <a:endParaRPr lang="en-AU" baseline="0" dirty="0" smtClean="0"/>
          </a:p>
          <a:p>
            <a:r>
              <a:rPr lang="en-AU" baseline="0" dirty="0" smtClean="0"/>
              <a:t>Thank you.</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15</a:t>
            </a:fld>
            <a:endParaRPr lang="en-AU"/>
          </a:p>
        </p:txBody>
      </p:sp>
    </p:spTree>
    <p:extLst>
      <p:ext uri="{BB962C8B-B14F-4D97-AF65-F5344CB8AC3E}">
        <p14:creationId xmlns:p14="http://schemas.microsoft.com/office/powerpoint/2010/main" val="2692064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Outback road, Great Ocean Rd, Queensland Beach and Cradle </a:t>
            </a:r>
            <a:r>
              <a:rPr lang="en-AU" smtClean="0"/>
              <a:t>Mountain Tasmania.</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16</a:t>
            </a:fld>
            <a:endParaRPr lang="en-AU"/>
          </a:p>
        </p:txBody>
      </p:sp>
    </p:spTree>
    <p:extLst>
      <p:ext uri="{BB962C8B-B14F-4D97-AF65-F5344CB8AC3E}">
        <p14:creationId xmlns:p14="http://schemas.microsoft.com/office/powerpoint/2010/main" val="253631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you can see the football team of the school I attended carry the colours of Estonia into every game they play. This particular picture is taken from an Australian Rules Football match….but I am not here to talk football or to reminisce about my school days. I want to talk to you about our unit’s journey</a:t>
            </a:r>
            <a:r>
              <a:rPr lang="en-AU" baseline="0" dirty="0" smtClean="0"/>
              <a:t> towards meaningful measurement.</a:t>
            </a:r>
            <a:r>
              <a:rPr lang="en-AU" dirty="0" smtClean="0"/>
              <a:t> </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2</a:t>
            </a:fld>
            <a:endParaRPr lang="en-AU"/>
          </a:p>
        </p:txBody>
      </p:sp>
    </p:spTree>
    <p:extLst>
      <p:ext uri="{BB962C8B-B14F-4D97-AF65-F5344CB8AC3E}">
        <p14:creationId xmlns:p14="http://schemas.microsoft.com/office/powerpoint/2010/main" val="412744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I am the commanding officer of the Defence International Training Centre – DITC. DITC is an Australian Defence Force unit that sits on the outskirts of Melbourne and is concerned primarily with International Engagement. We foster this engagement via English Language programs and through international participation in selected military training courses we conduct throughout the Australian Defence Force. Education and training is very much the cornerstone of our International Engagement efforts. Whilst it is important that students have a sound grasp of the English language and that we get the English delivery right those language outcomes are very much subordinate to the higher aims of building relationships and influence in our region by creating a positive student experience. </a:t>
            </a:r>
          </a:p>
          <a:p>
            <a:endParaRPr lang="en-AU" dirty="0" smtClean="0"/>
          </a:p>
          <a:p>
            <a:r>
              <a:rPr lang="en-AU" dirty="0" smtClean="0"/>
              <a:t>Currently the government spends approximately one percent of the Australian Defence Force budget on Defence Co-operation Program outcomes which in any given year can amount to a figure of up to AUD$100million. There have been years when this has been far higher and this strong government support has come from both sides of politics in Australia. </a:t>
            </a:r>
          </a:p>
          <a:p>
            <a:endParaRPr lang="en-AU" dirty="0" smtClean="0"/>
          </a:p>
          <a:p>
            <a:r>
              <a:rPr lang="en-AU" dirty="0" smtClean="0"/>
              <a:t>It is a significant sum of money to be spending and I am a firm believer in the benefits of the program but how do I demonstrate that my unit is contributing to what I have highlighted here in red……”the developing of personal and professional relationships between Defence members and their international counterparts”. This is the overarching policy that drives my unit’s outcomes. We also have our own unit mission statement that is linked to this overarching policy…. </a:t>
            </a:r>
          </a:p>
          <a:p>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3</a:t>
            </a:fld>
            <a:endParaRPr lang="en-AU"/>
          </a:p>
        </p:txBody>
      </p:sp>
    </p:spTree>
    <p:extLst>
      <p:ext uri="{BB962C8B-B14F-4D97-AF65-F5344CB8AC3E}">
        <p14:creationId xmlns:p14="http://schemas.microsoft.com/office/powerpoint/2010/main" val="62857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endParaRPr lang="en-AU" dirty="0"/>
          </a:p>
          <a:p>
            <a:r>
              <a:rPr lang="en-AU" dirty="0" smtClean="0"/>
              <a:t>You can see from our mission</a:t>
            </a:r>
            <a:r>
              <a:rPr lang="en-AU" baseline="0" dirty="0" smtClean="0"/>
              <a:t> statement and the accompanying text from our 2016 white paper that our reason for being is very much to enhance Australia’s International Engagement outcomes. The wording that I have underlined from the white paper paints a picture of an upwards trend in both numbers and outcomes. This wording also gives us further clues as to what we should be measuring to determine whether we have been successful in achieving our mission.</a:t>
            </a:r>
          </a:p>
          <a:p>
            <a:endParaRPr lang="en-AU" baseline="0" dirty="0" smtClean="0"/>
          </a:p>
          <a:p>
            <a:r>
              <a:rPr lang="en-AU" baseline="0" dirty="0" smtClean="0"/>
              <a:t>Phrases such as ‘will be enhanced’, ‘will participate more regularly’ and ‘will be gradually increased’ all provide clues as to what we can start to build our measures around and what the expectations of us might be. </a:t>
            </a:r>
          </a:p>
          <a:p>
            <a:endParaRPr lang="en-AU" baseline="0" dirty="0" smtClean="0"/>
          </a:p>
          <a:p>
            <a:r>
              <a:rPr lang="en-AU" baseline="0" dirty="0" smtClean="0"/>
              <a:t>When I commenced in the job no one handed me a set of Key Performance Indicators and so we went back to these source documents and mission statements and scoured them for clues on what success might look like.</a:t>
            </a:r>
          </a:p>
          <a:p>
            <a:endParaRPr lang="en-AU" baseline="0" dirty="0" smtClean="0"/>
          </a:p>
          <a:p>
            <a:r>
              <a:rPr lang="en-AU" baseline="0" dirty="0" smtClean="0"/>
              <a:t>Added to these were the areas that I felt that, as a unit, we needed to place greater emphasis on.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3CB83-626B-4082-89E3-34FB089EFA1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15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Flowing on from this mission I wrote a command intent statement that drew on the central theme of the mission and also addressed the future. This command intent statement can be distilled down into 3 key areas of focus.</a:t>
            </a:r>
          </a:p>
          <a:p>
            <a:endParaRPr lang="en-AU" dirty="0"/>
          </a:p>
          <a:p>
            <a:r>
              <a:rPr lang="en-AU" dirty="0" smtClean="0"/>
              <a:t>We absolutely needed to increase our outreach into the region using flexible delivery, Mobile Training Teams, engaging websites,  phone apps and whatever other means we have at our disposal to maintain and build the relationships we establish at DITC. The delivery of training programs at DITC is only half the picture….we can achieve so much more by going out into the region. Here, again, how do we measure success in this space? </a:t>
            </a:r>
          </a:p>
          <a:p>
            <a:endParaRPr lang="en-AU" dirty="0"/>
          </a:p>
          <a:p>
            <a:r>
              <a:rPr lang="en-AU" dirty="0" smtClean="0"/>
              <a:t>Complementing the greater outreach is the actual student experience whilst students are in country in Australia. I want us to ensure that students have a positive experience of Australia and the Australian Defence Forces, the ADF, and that we build the foundations of something that will last and not just be a happy holiday memory for the students we bring to our shores.</a:t>
            </a:r>
          </a:p>
          <a:p>
            <a:endParaRPr lang="en-AU" dirty="0"/>
          </a:p>
          <a:p>
            <a:r>
              <a:rPr lang="en-AU" dirty="0" smtClean="0"/>
              <a:t>Against the backdrop of sharply rising numbers and greater outreach and with a heavily constrained staffing environment we need to look at how we can right size the unit and focus on core tasks. </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5</a:t>
            </a:fld>
            <a:endParaRPr lang="en-AU"/>
          </a:p>
        </p:txBody>
      </p:sp>
    </p:spTree>
    <p:extLst>
      <p:ext uri="{BB962C8B-B14F-4D97-AF65-F5344CB8AC3E}">
        <p14:creationId xmlns:p14="http://schemas.microsoft.com/office/powerpoint/2010/main" val="231916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So, if we take our overarching strategic</a:t>
            </a:r>
            <a:r>
              <a:rPr lang="en-AU" baseline="0" dirty="0" smtClean="0"/>
              <a:t> guidance, our unit’s mission statement and the three key areas of focus from the command intent statement we have a collection here of potential measures….or perhaps more accurately, the </a:t>
            </a:r>
            <a:r>
              <a:rPr lang="en-AU" baseline="0" dirty="0" err="1" smtClean="0"/>
              <a:t>beginings</a:t>
            </a:r>
            <a:r>
              <a:rPr lang="en-AU" baseline="0" dirty="0" smtClean="0"/>
              <a:t> of what we could turn into our measures.</a:t>
            </a:r>
          </a:p>
          <a:p>
            <a:endParaRPr lang="en-AU" baseline="0" dirty="0" smtClean="0"/>
          </a:p>
          <a:p>
            <a:r>
              <a:rPr lang="en-AU" baseline="0" dirty="0" smtClean="0"/>
              <a:t>At this point in the process I was confident that I had identified measures that were consistent with strategic intent and that adequately represented the direction that DITC needed to head  but these measures still required a further filter to be placed over them…..</a:t>
            </a:r>
          </a:p>
          <a:p>
            <a:endParaRPr lang="en-AU" baseline="0" dirty="0" smtClean="0"/>
          </a:p>
          <a:p>
            <a:r>
              <a:rPr lang="en-AU" baseline="0" dirty="0" smtClean="0"/>
              <a:t>….namely, what do we have control over? Some of the measures identified here were clearly relevant to DITC and to DITC’s business but we actually had no control over the outcomes of some of these measures.</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6</a:t>
            </a:fld>
            <a:endParaRPr lang="en-AU"/>
          </a:p>
        </p:txBody>
      </p:sp>
    </p:spTree>
    <p:extLst>
      <p:ext uri="{BB962C8B-B14F-4D97-AF65-F5344CB8AC3E}">
        <p14:creationId xmlns:p14="http://schemas.microsoft.com/office/powerpoint/2010/main" val="186256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In looking at the areas that we believe we have control over there are a handful where we have some control or</a:t>
            </a:r>
            <a:r>
              <a:rPr lang="en-AU" baseline="0" dirty="0" smtClean="0"/>
              <a:t> no control. At DITC I have absolutely no control over Australia’s participation in multi-national exercises. Those decisions are taken at a strategic level far higher than my pay grade. There are some other areas here where I can exercise limited inputs but where I cannot control the outcome.</a:t>
            </a:r>
          </a:p>
          <a:p>
            <a:endParaRPr lang="en-AU" baseline="0" dirty="0" smtClean="0"/>
          </a:p>
          <a:p>
            <a:r>
              <a:rPr lang="en-AU" baseline="0" dirty="0" smtClean="0"/>
              <a:t>The very top measure – our reason for being – is one that, thankfully, I believe we can influence and the bottom three measures are those taken from my command intent statement and so, I can also influence those.</a:t>
            </a:r>
          </a:p>
          <a:p>
            <a:endParaRPr lang="en-AU" baseline="0" dirty="0" smtClean="0"/>
          </a:p>
          <a:p>
            <a:r>
              <a:rPr lang="en-AU" baseline="0" dirty="0" smtClean="0"/>
              <a:t>We can then, potentially take these measures and discard those we cannot exert an influence over and also look more closely at those we can exert an influence over. We can start to look at what we can </a:t>
            </a:r>
            <a:r>
              <a:rPr lang="en-AU" i="1" baseline="0" dirty="0" smtClean="0"/>
              <a:t>really </a:t>
            </a:r>
            <a:r>
              <a:rPr lang="en-AU" baseline="0" dirty="0" smtClean="0"/>
              <a:t>measure. </a:t>
            </a:r>
            <a:r>
              <a:rPr lang="en-AU" dirty="0" smtClean="0"/>
              <a:t> </a:t>
            </a:r>
          </a:p>
          <a:p>
            <a:endParaRPr lang="en-AU" dirty="0" smtClean="0"/>
          </a:p>
          <a:p>
            <a:r>
              <a:rPr lang="en-AU" dirty="0" smtClean="0"/>
              <a:t>So starting from the bottom of this list, with the people and resources to meet our objectives…..</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7</a:t>
            </a:fld>
            <a:endParaRPr lang="en-AU"/>
          </a:p>
        </p:txBody>
      </p:sp>
    </p:spTree>
    <p:extLst>
      <p:ext uri="{BB962C8B-B14F-4D97-AF65-F5344CB8AC3E}">
        <p14:creationId xmlns:p14="http://schemas.microsoft.com/office/powerpoint/2010/main" val="387262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Looking at our first included measure there are aspects of our resourcing allocation that we have</a:t>
            </a:r>
            <a:r>
              <a:rPr lang="en-AU" baseline="0" dirty="0" smtClean="0"/>
              <a:t> limited control over. I am sure that many of you are in the same boat. You cannot increase your budget or your staffing allocation without approval from above. Staffing, in particular, is a sensitive resource that I must juggle within a fixed allocation. If I identify the need to grow part of my unit I must, generally, find other staffing offsets from within my unit to facilitate the outcome I seek.</a:t>
            </a:r>
          </a:p>
          <a:p>
            <a:endParaRPr lang="en-AU" baseline="0" dirty="0" smtClean="0"/>
          </a:p>
          <a:p>
            <a:r>
              <a:rPr lang="en-AU" baseline="0" dirty="0" smtClean="0"/>
              <a:t>Looking at the measures concerned with the student experience I have control over this but there are some key aspects where my control is limited. Food and accommodation play a large part of a students’ experience at DITC. The food our students’ consume in the mess is provided via a contractor so whilst I do not have direct influence over that we can nonetheless provide inputs into the product via the feedback we provide back to the contractor. It is a similar story with respect to our accommodation. These may seem like trivial measures in the grand scheme of things but these are what I call the ‘one-percenters’…the little things that can add up to a positive, or negative, student experience. </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8</a:t>
            </a:fld>
            <a:endParaRPr lang="en-AU"/>
          </a:p>
        </p:txBody>
      </p:sp>
    </p:spTree>
    <p:extLst>
      <p:ext uri="{BB962C8B-B14F-4D97-AF65-F5344CB8AC3E}">
        <p14:creationId xmlns:p14="http://schemas.microsoft.com/office/powerpoint/2010/main" val="359426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6788"/>
            <a:ext cx="5953125" cy="4824412"/>
          </a:xfrm>
        </p:spPr>
        <p:txBody>
          <a:bodyPr/>
          <a:lstStyle/>
          <a:p>
            <a:r>
              <a:rPr lang="en-AU" dirty="0" smtClean="0"/>
              <a:t>Looking at the third included measure on the screen……our continued push into the region does rely on permissions and funding from outside of my unit but is an initiative that has been well-supported. We have been</a:t>
            </a:r>
            <a:r>
              <a:rPr lang="en-AU" baseline="0" dirty="0" smtClean="0"/>
              <a:t> encouraged in this endeavour and have been given a fairly free reign to set up these programs and so the outcomes have been pretty much within our control other than the actual numbers of students that enter the unit which is set by our International Policy Division and is very much driven by strategic outcomes.</a:t>
            </a:r>
          </a:p>
          <a:p>
            <a:endParaRPr lang="en-AU" baseline="0" dirty="0" smtClean="0"/>
          </a:p>
          <a:p>
            <a:r>
              <a:rPr lang="en-AU" baseline="0" dirty="0" smtClean="0"/>
              <a:t>The presence of Australian Defence Personnel overseas is almost all out of my control. At DITC we do send small numbers overseas to deliver Mobile Training Teams but my numbers are about half a dozen per year compared with, say, my colleague LTCOL Pinghan Chua at the Australian Defence Force School of </a:t>
            </a:r>
            <a:r>
              <a:rPr lang="en-AU" baseline="0" dirty="0" err="1" smtClean="0"/>
              <a:t>Langugaes</a:t>
            </a:r>
            <a:r>
              <a:rPr lang="en-AU" baseline="0" dirty="0" smtClean="0"/>
              <a:t> who might be sending anything up to a hundred personnel per year on overseas language training serials.</a:t>
            </a:r>
            <a:r>
              <a:rPr lang="en-AU" dirty="0" smtClean="0"/>
              <a:t> </a:t>
            </a:r>
            <a:endParaRPr lang="en-AU" dirty="0"/>
          </a:p>
        </p:txBody>
      </p:sp>
      <p:sp>
        <p:nvSpPr>
          <p:cNvPr id="4" name="Slide Number Placeholder 3"/>
          <p:cNvSpPr>
            <a:spLocks noGrp="1"/>
          </p:cNvSpPr>
          <p:nvPr>
            <p:ph type="sldNum" sz="quarter" idx="10"/>
          </p:nvPr>
        </p:nvSpPr>
        <p:spPr/>
        <p:txBody>
          <a:bodyPr/>
          <a:lstStyle/>
          <a:p>
            <a:fld id="{B323CB83-626B-4082-89E3-34FB089EFA11}" type="slidenum">
              <a:rPr lang="en-AU" smtClean="0"/>
              <a:t>9</a:t>
            </a:fld>
            <a:endParaRPr lang="en-AU"/>
          </a:p>
        </p:txBody>
      </p:sp>
    </p:spTree>
    <p:extLst>
      <p:ext uri="{BB962C8B-B14F-4D97-AF65-F5344CB8AC3E}">
        <p14:creationId xmlns:p14="http://schemas.microsoft.com/office/powerpoint/2010/main" val="668621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Arial Black" panose="020B0A04020102020204" pitchFamily="34" charset="0"/>
              </a:defRPr>
            </a:lvl1pPr>
          </a:lstStyle>
          <a:p>
            <a:fld id="{D5331EBE-51FB-419D-BBA2-AA328127BF19}" type="slidenum">
              <a:rPr lang="en-AU" smtClean="0"/>
              <a:pPr/>
              <a:t>‹#›</a:t>
            </a:fld>
            <a:endParaRPr lang="en-AU" dirty="0"/>
          </a:p>
        </p:txBody>
      </p:sp>
      <p:grpSp>
        <p:nvGrpSpPr>
          <p:cNvPr id="7" name="Group 6"/>
          <p:cNvGrpSpPr/>
          <p:nvPr userDrawn="1"/>
        </p:nvGrpSpPr>
        <p:grpSpPr>
          <a:xfrm>
            <a:off x="369774" y="116078"/>
            <a:ext cx="1127764" cy="6604775"/>
            <a:chOff x="1715492" y="116078"/>
            <a:chExt cx="1127764" cy="6604775"/>
          </a:xfrm>
        </p:grpSpPr>
        <p:sp>
          <p:nvSpPr>
            <p:cNvPr id="8" name="Rectangle 7"/>
            <p:cNvSpPr/>
            <p:nvPr/>
          </p:nvSpPr>
          <p:spPr>
            <a:xfrm>
              <a:off x="1724119" y="681952"/>
              <a:ext cx="1109391" cy="5812853"/>
            </a:xfrm>
            <a:prstGeom prst="rect">
              <a:avLst/>
            </a:prstGeom>
            <a:gradFill flip="none" rotWithShape="1">
              <a:gsLst>
                <a:gs pos="25000">
                  <a:srgbClr val="002060"/>
                </a:gs>
                <a:gs pos="50000">
                  <a:srgbClr val="C00000"/>
                </a:gs>
                <a:gs pos="667">
                  <a:schemeClr val="bg1"/>
                </a:gs>
                <a:gs pos="98000">
                  <a:schemeClr val="bg1"/>
                </a:gs>
                <a:gs pos="75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865" y="5499827"/>
              <a:ext cx="1091018" cy="1221026"/>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492" y="116078"/>
              <a:ext cx="1127764" cy="1131749"/>
            </a:xfrm>
            <a:prstGeom prst="rect">
              <a:avLst/>
            </a:prstGeom>
            <a:ln>
              <a:no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18845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116238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11722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142114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349142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142512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371908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39117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Arial Black" panose="020B0A04020102020204" pitchFamily="34" charset="0"/>
              </a:defRPr>
            </a:lvl1pPr>
          </a:lstStyle>
          <a:p>
            <a:fld id="{D5331EBE-51FB-419D-BBA2-AA328127BF19}" type="slidenum">
              <a:rPr lang="en-AU" smtClean="0"/>
              <a:pPr/>
              <a:t>‹#›</a:t>
            </a:fld>
            <a:endParaRPr lang="en-AU" dirty="0"/>
          </a:p>
        </p:txBody>
      </p:sp>
      <p:grpSp>
        <p:nvGrpSpPr>
          <p:cNvPr id="5" name="Group 4"/>
          <p:cNvGrpSpPr/>
          <p:nvPr userDrawn="1"/>
        </p:nvGrpSpPr>
        <p:grpSpPr>
          <a:xfrm>
            <a:off x="369774" y="116078"/>
            <a:ext cx="1127764" cy="6604775"/>
            <a:chOff x="1715492" y="116078"/>
            <a:chExt cx="1127764" cy="6604775"/>
          </a:xfrm>
        </p:grpSpPr>
        <p:sp>
          <p:nvSpPr>
            <p:cNvPr id="6" name="Rectangle 5"/>
            <p:cNvSpPr/>
            <p:nvPr/>
          </p:nvSpPr>
          <p:spPr>
            <a:xfrm>
              <a:off x="1724119" y="681952"/>
              <a:ext cx="1109391" cy="5812853"/>
            </a:xfrm>
            <a:prstGeom prst="rect">
              <a:avLst/>
            </a:prstGeom>
            <a:gradFill flip="none" rotWithShape="1">
              <a:gsLst>
                <a:gs pos="25000">
                  <a:srgbClr val="002060"/>
                </a:gs>
                <a:gs pos="50000">
                  <a:srgbClr val="C00000"/>
                </a:gs>
                <a:gs pos="667">
                  <a:schemeClr val="bg1"/>
                </a:gs>
                <a:gs pos="98000">
                  <a:schemeClr val="bg1"/>
                </a:gs>
                <a:gs pos="75000">
                  <a:srgbClr val="5B9BD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3865" y="5499827"/>
              <a:ext cx="1091018" cy="1221026"/>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492" y="116078"/>
              <a:ext cx="1127764" cy="1131749"/>
            </a:xfrm>
            <a:prstGeom prst="rect">
              <a:avLst/>
            </a:prstGeom>
            <a:ln>
              <a:no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51766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421450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331EBE-51FB-419D-BBA2-AA328127BF19}" type="slidenum">
              <a:rPr lang="en-AU" smtClean="0"/>
              <a:t>‹#›</a:t>
            </a:fld>
            <a:endParaRPr lang="en-AU"/>
          </a:p>
        </p:txBody>
      </p:sp>
    </p:spTree>
    <p:extLst>
      <p:ext uri="{BB962C8B-B14F-4D97-AF65-F5344CB8AC3E}">
        <p14:creationId xmlns:p14="http://schemas.microsoft.com/office/powerpoint/2010/main" val="379389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31EBE-51FB-419D-BBA2-AA328127BF19}" type="slidenum">
              <a:rPr lang="en-AU" smtClean="0"/>
              <a:t>‹#›</a:t>
            </a:fld>
            <a:endParaRPr lang="en-AU"/>
          </a:p>
        </p:txBody>
      </p:sp>
    </p:spTree>
    <p:extLst>
      <p:ext uri="{BB962C8B-B14F-4D97-AF65-F5344CB8AC3E}">
        <p14:creationId xmlns:p14="http://schemas.microsoft.com/office/powerpoint/2010/main" val="10009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331EBE-51FB-419D-BBA2-AA328127BF19}" type="slidenum">
              <a:rPr lang="en-AU" smtClean="0"/>
              <a:pPr/>
              <a:t>1</a:t>
            </a:fld>
            <a:endParaRPr lang="en-AU" dirty="0"/>
          </a:p>
        </p:txBody>
      </p:sp>
      <p:sp>
        <p:nvSpPr>
          <p:cNvPr id="4" name="TextBox 3"/>
          <p:cNvSpPr txBox="1"/>
          <p:nvPr/>
        </p:nvSpPr>
        <p:spPr>
          <a:xfrm>
            <a:off x="1801246" y="4332039"/>
            <a:ext cx="9750811" cy="830997"/>
          </a:xfrm>
          <a:prstGeom prst="rect">
            <a:avLst/>
          </a:prstGeom>
          <a:noFill/>
        </p:spPr>
        <p:txBody>
          <a:bodyPr wrap="none" rtlCol="0">
            <a:spAutoFit/>
          </a:bodyPr>
          <a:lstStyle/>
          <a:p>
            <a:r>
              <a:rPr lang="en-AU" sz="4800" b="1" dirty="0" smtClean="0"/>
              <a:t>Defence International Training Centre</a:t>
            </a:r>
            <a:endParaRPr lang="en-AU" sz="4800" b="1" dirty="0"/>
          </a:p>
        </p:txBody>
      </p:sp>
      <p:sp>
        <p:nvSpPr>
          <p:cNvPr id="5" name="TextBox 4"/>
          <p:cNvSpPr txBox="1"/>
          <p:nvPr/>
        </p:nvSpPr>
        <p:spPr>
          <a:xfrm>
            <a:off x="2910492" y="5475600"/>
            <a:ext cx="7532318" cy="369332"/>
          </a:xfrm>
          <a:prstGeom prst="rect">
            <a:avLst/>
          </a:prstGeom>
          <a:noFill/>
        </p:spPr>
        <p:txBody>
          <a:bodyPr wrap="none" rtlCol="0">
            <a:spAutoFit/>
          </a:bodyPr>
          <a:lstStyle/>
          <a:p>
            <a:r>
              <a:rPr lang="en-AU" dirty="0" smtClean="0"/>
              <a:t>Brief to the Bureau of International Language Co-operation Conference - Tartu</a:t>
            </a:r>
            <a:endParaRPr lang="en-AU" dirty="0"/>
          </a:p>
        </p:txBody>
      </p:sp>
      <p:pic>
        <p:nvPicPr>
          <p:cNvPr id="7" name="Picture 6"/>
          <p:cNvPicPr>
            <a:picLocks noChangeAspect="1"/>
          </p:cNvPicPr>
          <p:nvPr/>
        </p:nvPicPr>
        <p:blipFill>
          <a:blip r:embed="rId3"/>
          <a:stretch>
            <a:fillRect/>
          </a:stretch>
        </p:blipFill>
        <p:spPr>
          <a:xfrm>
            <a:off x="1749123" y="2127970"/>
            <a:ext cx="2741671" cy="1366538"/>
          </a:xfrm>
          <a:prstGeom prst="rect">
            <a:avLst/>
          </a:prstGeom>
        </p:spPr>
      </p:pic>
      <p:pic>
        <p:nvPicPr>
          <p:cNvPr id="6" name="Picture 5"/>
          <p:cNvPicPr>
            <a:picLocks noChangeAspect="1"/>
          </p:cNvPicPr>
          <p:nvPr/>
        </p:nvPicPr>
        <p:blipFill>
          <a:blip r:embed="rId4"/>
          <a:stretch>
            <a:fillRect/>
          </a:stretch>
        </p:blipFill>
        <p:spPr>
          <a:xfrm>
            <a:off x="8633316" y="2078270"/>
            <a:ext cx="2368621" cy="141623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6461" y="1055171"/>
            <a:ext cx="2835634" cy="31735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1319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9246314" cy="461665"/>
          </a:xfrm>
          <a:prstGeom prst="rect">
            <a:avLst/>
          </a:prstGeom>
          <a:noFill/>
        </p:spPr>
        <p:txBody>
          <a:bodyPr wrap="none" rtlCol="0">
            <a:spAutoFit/>
          </a:bodyPr>
          <a:lstStyle/>
          <a:p>
            <a:r>
              <a:rPr lang="en-AU" sz="2400" dirty="0" smtClean="0"/>
              <a:t>Defence International Training Centre – </a:t>
            </a:r>
            <a:r>
              <a:rPr lang="en-AU" sz="2400" b="1" dirty="0" smtClean="0"/>
              <a:t>So what can we </a:t>
            </a:r>
            <a:r>
              <a:rPr lang="en-AU" sz="2400" b="1" i="1" dirty="0" smtClean="0"/>
              <a:t>really</a:t>
            </a:r>
            <a:r>
              <a:rPr lang="en-AU" sz="2400" b="1" dirty="0" smtClean="0"/>
              <a:t> measure?</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10</a:t>
            </a:fld>
            <a:endParaRPr lang="en-AU"/>
          </a:p>
        </p:txBody>
      </p:sp>
      <p:sp>
        <p:nvSpPr>
          <p:cNvPr id="7" name="Rectangle 6"/>
          <p:cNvSpPr/>
          <p:nvPr/>
        </p:nvSpPr>
        <p:spPr>
          <a:xfrm>
            <a:off x="1851133" y="5970574"/>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3" name="Rectangle 22"/>
          <p:cNvSpPr/>
          <p:nvPr/>
        </p:nvSpPr>
        <p:spPr>
          <a:xfrm>
            <a:off x="8873760" y="5980463"/>
            <a:ext cx="225802" cy="289367"/>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b="1" dirty="0">
              <a:solidFill>
                <a:schemeClr val="tx1"/>
              </a:solidFill>
            </a:endParaRPr>
          </a:p>
        </p:txBody>
      </p:sp>
      <p:sp>
        <p:nvSpPr>
          <p:cNvPr id="18" name="TextBox 17"/>
          <p:cNvSpPr txBox="1"/>
          <p:nvPr/>
        </p:nvSpPr>
        <p:spPr>
          <a:xfrm>
            <a:off x="2093186" y="6005299"/>
            <a:ext cx="2549096" cy="246221"/>
          </a:xfrm>
          <a:prstGeom prst="rect">
            <a:avLst/>
          </a:prstGeom>
          <a:noFill/>
        </p:spPr>
        <p:txBody>
          <a:bodyPr wrap="none" rtlCol="0">
            <a:spAutoFit/>
          </a:bodyPr>
          <a:lstStyle/>
          <a:p>
            <a:r>
              <a:rPr lang="en-AU" sz="1000" dirty="0" smtClean="0"/>
              <a:t>Yes! We can definitely influence this measure</a:t>
            </a:r>
            <a:endParaRPr lang="en-AU" sz="1000" dirty="0"/>
          </a:p>
        </p:txBody>
      </p:sp>
      <p:sp>
        <p:nvSpPr>
          <p:cNvPr id="28" name="TextBox 27"/>
          <p:cNvSpPr txBox="1"/>
          <p:nvPr/>
        </p:nvSpPr>
        <p:spPr>
          <a:xfrm>
            <a:off x="5428624" y="6002424"/>
            <a:ext cx="2643672" cy="246221"/>
          </a:xfrm>
          <a:prstGeom prst="rect">
            <a:avLst/>
          </a:prstGeom>
          <a:noFill/>
        </p:spPr>
        <p:txBody>
          <a:bodyPr wrap="none" rtlCol="0">
            <a:spAutoFit/>
          </a:bodyPr>
          <a:lstStyle/>
          <a:p>
            <a:r>
              <a:rPr lang="en-AU" sz="1000" dirty="0" smtClean="0"/>
              <a:t>Maybe! We can influence parts of this measure</a:t>
            </a:r>
            <a:endParaRPr lang="en-AU" sz="1000" dirty="0"/>
          </a:p>
        </p:txBody>
      </p:sp>
      <p:sp>
        <p:nvSpPr>
          <p:cNvPr id="30" name="Rectangle 29"/>
          <p:cNvSpPr/>
          <p:nvPr/>
        </p:nvSpPr>
        <p:spPr>
          <a:xfrm>
            <a:off x="5126768" y="5957313"/>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31" name="TextBox 30"/>
          <p:cNvSpPr txBox="1"/>
          <p:nvPr/>
        </p:nvSpPr>
        <p:spPr>
          <a:xfrm>
            <a:off x="9110437" y="5990849"/>
            <a:ext cx="2424062" cy="246221"/>
          </a:xfrm>
          <a:prstGeom prst="rect">
            <a:avLst/>
          </a:prstGeom>
          <a:noFill/>
        </p:spPr>
        <p:txBody>
          <a:bodyPr wrap="none" rtlCol="0">
            <a:spAutoFit/>
          </a:bodyPr>
          <a:lstStyle/>
          <a:p>
            <a:r>
              <a:rPr lang="en-AU" sz="1000" dirty="0" smtClean="0"/>
              <a:t>No! We can’t really influence this measure</a:t>
            </a:r>
            <a:endParaRPr lang="en-AU" sz="1000" dirty="0"/>
          </a:p>
        </p:txBody>
      </p:sp>
      <p:sp>
        <p:nvSpPr>
          <p:cNvPr id="27" name="Rectangle 26"/>
          <p:cNvSpPr/>
          <p:nvPr/>
        </p:nvSpPr>
        <p:spPr>
          <a:xfrm>
            <a:off x="1695884" y="5798916"/>
            <a:ext cx="9838615" cy="557434"/>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1584639" y="1453645"/>
            <a:ext cx="10260764" cy="3539430"/>
          </a:xfrm>
          <a:prstGeom prst="rect">
            <a:avLst/>
          </a:prstGeom>
          <a:noFill/>
        </p:spPr>
        <p:txBody>
          <a:bodyPr wrap="square" rtlCol="0">
            <a:spAutoFit/>
          </a:bodyPr>
          <a:lstStyle/>
          <a:p>
            <a:r>
              <a:rPr lang="en-AU" sz="1600" b="1" dirty="0" smtClean="0"/>
              <a:t>Excluded Measure - </a:t>
            </a:r>
            <a:r>
              <a:rPr lang="en-AU" sz="1600" dirty="0" smtClean="0"/>
              <a:t>The ADF will participate more regularly in multinational exercises</a:t>
            </a:r>
          </a:p>
          <a:p>
            <a:endParaRPr lang="en-AU" sz="1600" dirty="0"/>
          </a:p>
          <a:p>
            <a:pPr marL="742950" lvl="1" indent="-285750">
              <a:buFont typeface="Arial" panose="020B0604020202020204" pitchFamily="34" charset="0"/>
              <a:buChar char="•"/>
            </a:pPr>
            <a:r>
              <a:rPr lang="en-AU" sz="1600" dirty="0" smtClean="0"/>
              <a:t>ADF participation in multi-national exercises is beyond DITC control</a:t>
            </a:r>
          </a:p>
          <a:p>
            <a:endParaRPr lang="en-AU" sz="1600" dirty="0"/>
          </a:p>
          <a:p>
            <a:r>
              <a:rPr lang="en-AU" sz="1600" b="1" dirty="0" smtClean="0"/>
              <a:t>Excluded Measure - </a:t>
            </a:r>
            <a:r>
              <a:rPr lang="en-AU" sz="1600" dirty="0" smtClean="0"/>
              <a:t>The </a:t>
            </a:r>
            <a:r>
              <a:rPr lang="en-AU" sz="1600" dirty="0"/>
              <a:t>Defence Cooperation </a:t>
            </a:r>
            <a:r>
              <a:rPr lang="en-AU" sz="1600" dirty="0" smtClean="0"/>
              <a:t>Program (DCP), </a:t>
            </a:r>
            <a:r>
              <a:rPr lang="en-AU" sz="1600" dirty="0"/>
              <a:t>currently providing defence assistance to 28 countries, will be </a:t>
            </a:r>
            <a:r>
              <a:rPr lang="en-AU" sz="1600" dirty="0" smtClean="0"/>
              <a:t>enhanced</a:t>
            </a:r>
          </a:p>
          <a:p>
            <a:endParaRPr lang="en-AU" sz="1600" dirty="0" smtClean="0"/>
          </a:p>
          <a:p>
            <a:pPr marL="742950" lvl="1" indent="-285750">
              <a:buFont typeface="Arial" panose="020B0604020202020204" pitchFamily="34" charset="0"/>
              <a:buChar char="•"/>
            </a:pPr>
            <a:r>
              <a:rPr lang="en-AU" sz="1600" dirty="0" smtClean="0"/>
              <a:t>DITC does not set the strategic course for DCP </a:t>
            </a:r>
          </a:p>
          <a:p>
            <a:pPr marL="742950" lvl="1" indent="-285750">
              <a:buFont typeface="Arial" panose="020B0604020202020204" pitchFamily="34" charset="0"/>
              <a:buChar char="•"/>
            </a:pPr>
            <a:r>
              <a:rPr lang="en-AU" sz="1600" dirty="0" smtClean="0"/>
              <a:t>Aspects of the program that DITC does have control over can be measured at measures 1.0. 2.0 and 3.0</a:t>
            </a:r>
            <a:endParaRPr lang="en-AU" sz="1600" dirty="0"/>
          </a:p>
          <a:p>
            <a:endParaRPr lang="en-AU" sz="1600" dirty="0" smtClean="0"/>
          </a:p>
          <a:p>
            <a:r>
              <a:rPr lang="en-AU" sz="1600" b="1" dirty="0" smtClean="0"/>
              <a:t>Excluded Measure - </a:t>
            </a:r>
            <a:r>
              <a:rPr lang="en-AU" sz="1600" dirty="0" smtClean="0"/>
              <a:t>International </a:t>
            </a:r>
            <a:r>
              <a:rPr lang="en-AU" sz="1600" dirty="0"/>
              <a:t>engagement will become an integrated core function across the entire Defence portfolio</a:t>
            </a:r>
          </a:p>
          <a:p>
            <a:pPr marL="285750" indent="-285750">
              <a:buFont typeface="Arial" panose="020B0604020202020204" pitchFamily="34" charset="0"/>
              <a:buChar char="•"/>
            </a:pPr>
            <a:endParaRPr lang="en-AU" sz="1600" dirty="0"/>
          </a:p>
          <a:p>
            <a:pPr marL="742950" lvl="1" indent="-285750">
              <a:buFont typeface="Arial" panose="020B0604020202020204" pitchFamily="34" charset="0"/>
              <a:buChar char="•"/>
            </a:pPr>
            <a:r>
              <a:rPr lang="en-AU" sz="1600" dirty="0" smtClean="0"/>
              <a:t>DITC does not have strategic oversight of the Defence Portfolio</a:t>
            </a:r>
          </a:p>
          <a:p>
            <a:pPr marL="742950" lvl="1" indent="-285750">
              <a:buFont typeface="Arial" panose="020B0604020202020204" pitchFamily="34" charset="0"/>
              <a:buChar char="•"/>
            </a:pPr>
            <a:r>
              <a:rPr lang="en-AU" sz="1600" dirty="0" smtClean="0"/>
              <a:t>DITC can </a:t>
            </a:r>
            <a:r>
              <a:rPr lang="en-AU" sz="1600" i="1" dirty="0" smtClean="0"/>
              <a:t>assist</a:t>
            </a:r>
            <a:r>
              <a:rPr lang="en-AU" sz="1600" dirty="0" smtClean="0"/>
              <a:t> this to happen through measure 3.5</a:t>
            </a:r>
            <a:endParaRPr lang="en-AU" sz="1600" dirty="0"/>
          </a:p>
        </p:txBody>
      </p:sp>
      <p:sp>
        <p:nvSpPr>
          <p:cNvPr id="26" name="Rectangle 25"/>
          <p:cNvSpPr/>
          <p:nvPr/>
        </p:nvSpPr>
        <p:spPr>
          <a:xfrm>
            <a:off x="8760859" y="1477446"/>
            <a:ext cx="225802" cy="289367"/>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b="1" dirty="0">
              <a:solidFill>
                <a:schemeClr val="tx1"/>
              </a:solidFill>
            </a:endParaRPr>
          </a:p>
        </p:txBody>
      </p:sp>
      <p:sp>
        <p:nvSpPr>
          <p:cNvPr id="35" name="Rectangle 34"/>
          <p:cNvSpPr/>
          <p:nvPr/>
        </p:nvSpPr>
        <p:spPr>
          <a:xfrm>
            <a:off x="2834173" y="2713751"/>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36" name="Rectangle 35"/>
          <p:cNvSpPr/>
          <p:nvPr/>
        </p:nvSpPr>
        <p:spPr>
          <a:xfrm>
            <a:off x="11845403" y="3931775"/>
            <a:ext cx="225802" cy="289367"/>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b="1" dirty="0">
              <a:solidFill>
                <a:schemeClr val="tx1"/>
              </a:solidFill>
            </a:endParaRPr>
          </a:p>
        </p:txBody>
      </p:sp>
    </p:spTree>
    <p:extLst>
      <p:ext uri="{BB962C8B-B14F-4D97-AF65-F5344CB8AC3E}">
        <p14:creationId xmlns:p14="http://schemas.microsoft.com/office/powerpoint/2010/main" val="3508075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8937447" cy="461665"/>
          </a:xfrm>
          <a:prstGeom prst="rect">
            <a:avLst/>
          </a:prstGeom>
          <a:noFill/>
        </p:spPr>
        <p:txBody>
          <a:bodyPr wrap="none" rtlCol="0">
            <a:spAutoFit/>
          </a:bodyPr>
          <a:lstStyle/>
          <a:p>
            <a:r>
              <a:rPr lang="en-AU" sz="2400" dirty="0" smtClean="0"/>
              <a:t>Defence International Training Centre – </a:t>
            </a:r>
            <a:r>
              <a:rPr lang="en-AU" sz="2400" b="1" dirty="0" smtClean="0"/>
              <a:t>A recap: What we have so far</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11</a:t>
            </a:fld>
            <a:endParaRPr lang="en-AU"/>
          </a:p>
        </p:txBody>
      </p:sp>
      <p:sp>
        <p:nvSpPr>
          <p:cNvPr id="3" name="TextBox 2"/>
          <p:cNvSpPr txBox="1"/>
          <p:nvPr/>
        </p:nvSpPr>
        <p:spPr>
          <a:xfrm>
            <a:off x="1695884" y="3185211"/>
            <a:ext cx="10260764" cy="2800767"/>
          </a:xfrm>
          <a:prstGeom prst="rect">
            <a:avLst/>
          </a:prstGeom>
          <a:noFill/>
        </p:spPr>
        <p:txBody>
          <a:bodyPr wrap="square" rtlCol="0">
            <a:spAutoFit/>
          </a:bodyPr>
          <a:lstStyle/>
          <a:p>
            <a:r>
              <a:rPr lang="en-AU" sz="1600" b="1" dirty="0" smtClean="0"/>
              <a:t>Included Measure - 2.0</a:t>
            </a:r>
            <a:r>
              <a:rPr lang="en-AU" sz="1600" dirty="0" smtClean="0"/>
              <a:t> </a:t>
            </a:r>
            <a:r>
              <a:rPr lang="en-AU" sz="1600" dirty="0"/>
              <a:t>Improving the student experience of Australia and the </a:t>
            </a:r>
            <a:r>
              <a:rPr lang="en-AU" sz="1600" dirty="0" smtClean="0"/>
              <a:t>ADF</a:t>
            </a:r>
          </a:p>
          <a:p>
            <a:endParaRPr lang="en-AU" sz="1600" dirty="0"/>
          </a:p>
          <a:p>
            <a:pPr lvl="1"/>
            <a:r>
              <a:rPr lang="en-AU" sz="1600" dirty="0" smtClean="0"/>
              <a:t>2.1 What sort of feedback are we getting on students’ experiences with staff? </a:t>
            </a:r>
          </a:p>
          <a:p>
            <a:pPr lvl="1"/>
            <a:r>
              <a:rPr lang="en-AU" sz="1600" dirty="0" smtClean="0"/>
              <a:t>2.2 What sort of feedback are we getting on the programs we conduct?</a:t>
            </a:r>
          </a:p>
          <a:p>
            <a:pPr lvl="1"/>
            <a:r>
              <a:rPr lang="en-AU" sz="1600" dirty="0" smtClean="0"/>
              <a:t>2.3 What sort of feedback are we getting on the quality of the food we serve?</a:t>
            </a:r>
          </a:p>
          <a:p>
            <a:pPr lvl="1"/>
            <a:r>
              <a:rPr lang="en-AU" sz="1600" dirty="0" smtClean="0"/>
              <a:t>2.4 What sort of feedback are we getting on the quality of our accommodation?</a:t>
            </a:r>
          </a:p>
          <a:p>
            <a:pPr marL="285750" indent="-285750">
              <a:buFont typeface="Arial" panose="020B0604020202020204" pitchFamily="34" charset="0"/>
              <a:buChar char="•"/>
            </a:pPr>
            <a:endParaRPr lang="en-AU" sz="1600" dirty="0"/>
          </a:p>
          <a:p>
            <a:r>
              <a:rPr lang="en-AU" sz="1600" i="1" dirty="0" smtClean="0"/>
              <a:t> </a:t>
            </a:r>
            <a:endParaRPr lang="en-AU" sz="1600" i="1" dirty="0"/>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p:txBody>
      </p:sp>
      <p:sp>
        <p:nvSpPr>
          <p:cNvPr id="20" name="TextBox 19"/>
          <p:cNvSpPr txBox="1"/>
          <p:nvPr/>
        </p:nvSpPr>
        <p:spPr>
          <a:xfrm>
            <a:off x="1695884" y="1416046"/>
            <a:ext cx="10260764" cy="1569660"/>
          </a:xfrm>
          <a:prstGeom prst="rect">
            <a:avLst/>
          </a:prstGeom>
          <a:noFill/>
        </p:spPr>
        <p:txBody>
          <a:bodyPr wrap="square" rtlCol="0">
            <a:spAutoFit/>
          </a:bodyPr>
          <a:lstStyle/>
          <a:p>
            <a:r>
              <a:rPr lang="en-AU" sz="1600" b="1" dirty="0" smtClean="0"/>
              <a:t>Included Measure - 1.0</a:t>
            </a:r>
            <a:r>
              <a:rPr lang="en-AU" sz="1600" dirty="0" smtClean="0"/>
              <a:t> Ensuring </a:t>
            </a:r>
            <a:r>
              <a:rPr lang="en-AU" sz="1600" dirty="0"/>
              <a:t>we have the right mix of people &amp; resources to meet our </a:t>
            </a:r>
            <a:r>
              <a:rPr lang="en-AU" sz="1600" dirty="0" smtClean="0"/>
              <a:t>objectives</a:t>
            </a:r>
          </a:p>
          <a:p>
            <a:endParaRPr lang="en-AU" sz="1600" dirty="0" smtClean="0"/>
          </a:p>
          <a:p>
            <a:pPr lvl="1"/>
            <a:r>
              <a:rPr lang="en-AU" sz="1600" dirty="0" smtClean="0"/>
              <a:t>1.1 What percentage of our annual budget bid did we receive?</a:t>
            </a:r>
          </a:p>
          <a:p>
            <a:pPr lvl="1"/>
            <a:r>
              <a:rPr lang="en-AU" sz="1600" dirty="0" smtClean="0"/>
              <a:t>1.2 What are our vacancy rates for positions across the school?</a:t>
            </a:r>
          </a:p>
          <a:p>
            <a:pPr lvl="1"/>
            <a:r>
              <a:rPr lang="en-AU" sz="1600" dirty="0" smtClean="0"/>
              <a:t>1.3 How many programs or courses were cancelled due to lack of resources?</a:t>
            </a:r>
          </a:p>
          <a:p>
            <a:pPr lvl="1"/>
            <a:r>
              <a:rPr lang="en-AU" sz="1600" dirty="0" smtClean="0"/>
              <a:t>1.4 What sort of feedback are we getting on the quality of our staff?</a:t>
            </a:r>
            <a:endParaRPr lang="en-AU" sz="1600" dirty="0"/>
          </a:p>
        </p:txBody>
      </p:sp>
      <p:sp>
        <p:nvSpPr>
          <p:cNvPr id="33" name="TextBox 32"/>
          <p:cNvSpPr txBox="1"/>
          <p:nvPr/>
        </p:nvSpPr>
        <p:spPr>
          <a:xfrm>
            <a:off x="1695884" y="4896104"/>
            <a:ext cx="10260764" cy="2062103"/>
          </a:xfrm>
          <a:prstGeom prst="rect">
            <a:avLst/>
          </a:prstGeom>
          <a:noFill/>
        </p:spPr>
        <p:txBody>
          <a:bodyPr wrap="square" rtlCol="0">
            <a:spAutoFit/>
          </a:bodyPr>
          <a:lstStyle/>
          <a:p>
            <a:r>
              <a:rPr lang="en-AU" sz="1600" b="1" dirty="0" smtClean="0"/>
              <a:t>Included Measure - 3.0</a:t>
            </a:r>
            <a:r>
              <a:rPr lang="en-AU" sz="1600" dirty="0" smtClean="0"/>
              <a:t> Increasing our outreach into the region</a:t>
            </a:r>
          </a:p>
          <a:p>
            <a:endParaRPr lang="en-AU" sz="1600" dirty="0" smtClean="0"/>
          </a:p>
          <a:p>
            <a:pPr lvl="1"/>
            <a:r>
              <a:rPr lang="en-AU" sz="1600" dirty="0" smtClean="0"/>
              <a:t>3.1 What were our student numbers at DITC for the previous 12 months?</a:t>
            </a:r>
          </a:p>
          <a:p>
            <a:pPr lvl="1"/>
            <a:r>
              <a:rPr lang="en-AU" sz="1600" dirty="0" smtClean="0"/>
              <a:t>3.2 How many students attended Mobile Training Team delivered courses in the last 12 months?</a:t>
            </a:r>
          </a:p>
          <a:p>
            <a:pPr lvl="1"/>
            <a:r>
              <a:rPr lang="en-AU" sz="1600" dirty="0" smtClean="0"/>
              <a:t>3.3 How many students attended online delivered courses in the last 12 months?</a:t>
            </a:r>
          </a:p>
          <a:p>
            <a:pPr lvl="1"/>
            <a:r>
              <a:rPr lang="en-AU" sz="1600" dirty="0" smtClean="0"/>
              <a:t>3.4 How many students accessed our online portals? </a:t>
            </a:r>
          </a:p>
          <a:p>
            <a:pPr lvl="1"/>
            <a:r>
              <a:rPr lang="en-AU" sz="1600" dirty="0" smtClean="0"/>
              <a:t>3.5 How many cultural awareness briefs did we deliver to ADF personnel in the last 12 months</a:t>
            </a:r>
          </a:p>
          <a:p>
            <a:pPr lvl="1"/>
            <a:endParaRPr lang="en-AU" sz="1600" dirty="0"/>
          </a:p>
        </p:txBody>
      </p:sp>
    </p:spTree>
    <p:extLst>
      <p:ext uri="{BB962C8B-B14F-4D97-AF65-F5344CB8AC3E}">
        <p14:creationId xmlns:p14="http://schemas.microsoft.com/office/powerpoint/2010/main" val="3195220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8937447" cy="461665"/>
          </a:xfrm>
          <a:prstGeom prst="rect">
            <a:avLst/>
          </a:prstGeom>
          <a:noFill/>
        </p:spPr>
        <p:txBody>
          <a:bodyPr wrap="none" rtlCol="0">
            <a:spAutoFit/>
          </a:bodyPr>
          <a:lstStyle/>
          <a:p>
            <a:r>
              <a:rPr lang="en-AU" sz="2400" dirty="0" smtClean="0"/>
              <a:t>Defence International Training Centre – </a:t>
            </a:r>
            <a:r>
              <a:rPr lang="en-AU" sz="2400" b="1" dirty="0" smtClean="0"/>
              <a:t>A recap: What we have so far</a:t>
            </a:r>
            <a:endParaRPr lang="en-AU" sz="2400" b="1" dirty="0"/>
          </a:p>
        </p:txBody>
      </p:sp>
      <p:sp>
        <p:nvSpPr>
          <p:cNvPr id="2" name="Slide Number Placeholder 1"/>
          <p:cNvSpPr>
            <a:spLocks noGrp="1"/>
          </p:cNvSpPr>
          <p:nvPr>
            <p:ph type="sldNum" sz="quarter" idx="12"/>
          </p:nvPr>
        </p:nvSpPr>
        <p:spPr>
          <a:xfrm>
            <a:off x="9306333" y="6435862"/>
            <a:ext cx="2743200" cy="365125"/>
          </a:xfrm>
        </p:spPr>
        <p:txBody>
          <a:bodyPr/>
          <a:lstStyle/>
          <a:p>
            <a:fld id="{D5331EBE-51FB-419D-BBA2-AA328127BF19}" type="slidenum">
              <a:rPr lang="en-AU" smtClean="0"/>
              <a:t>12</a:t>
            </a:fld>
            <a:endParaRPr lang="en-AU" dirty="0"/>
          </a:p>
        </p:txBody>
      </p:sp>
      <p:grpSp>
        <p:nvGrpSpPr>
          <p:cNvPr id="7" name="Group 6"/>
          <p:cNvGrpSpPr/>
          <p:nvPr/>
        </p:nvGrpSpPr>
        <p:grpSpPr>
          <a:xfrm>
            <a:off x="1544019" y="984428"/>
            <a:ext cx="3475245" cy="2208786"/>
            <a:chOff x="963283" y="2018580"/>
            <a:chExt cx="3255034" cy="2255807"/>
          </a:xfrm>
        </p:grpSpPr>
        <p:graphicFrame>
          <p:nvGraphicFramePr>
            <p:cNvPr id="8" name="Chart 7"/>
            <p:cNvGraphicFramePr>
              <a:graphicFrameLocks/>
            </p:cNvGraphicFramePr>
            <p:nvPr>
              <p:extLst/>
            </p:nvPr>
          </p:nvGraphicFramePr>
          <p:xfrm>
            <a:off x="963283" y="2018580"/>
            <a:ext cx="3255034" cy="225580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023668" y="2018580"/>
              <a:ext cx="3194649" cy="2255807"/>
            </a:xfrm>
            <a:prstGeom prst="rect">
              <a:avLst/>
            </a:prstGeom>
            <a:solidFill>
              <a:schemeClr val="bg1">
                <a:lumMod val="85000"/>
                <a:alpha val="14000"/>
              </a:schemeClr>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p:cNvSpPr/>
          <p:nvPr/>
        </p:nvSpPr>
        <p:spPr>
          <a:xfrm>
            <a:off x="5132753" y="997020"/>
            <a:ext cx="3838733" cy="2193735"/>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5" name="Oval 4"/>
          <p:cNvSpPr/>
          <p:nvPr/>
        </p:nvSpPr>
        <p:spPr>
          <a:xfrm>
            <a:off x="5271180" y="2311037"/>
            <a:ext cx="307139" cy="293365"/>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6" name="TextBox 5"/>
          <p:cNvSpPr txBox="1"/>
          <p:nvPr/>
        </p:nvSpPr>
        <p:spPr>
          <a:xfrm>
            <a:off x="5578105" y="2291172"/>
            <a:ext cx="3393381" cy="333093"/>
          </a:xfrm>
          <a:prstGeom prst="rect">
            <a:avLst/>
          </a:prstGeom>
          <a:noFill/>
        </p:spPr>
        <p:txBody>
          <a:bodyPr wrap="none" rtlCol="0">
            <a:spAutoFit/>
          </a:bodyPr>
          <a:lstStyle/>
          <a:p>
            <a:r>
              <a:rPr lang="en-AU" sz="1600" dirty="0" smtClean="0"/>
              <a:t>2.3 Standard of accommodation – 89%</a:t>
            </a:r>
            <a:endParaRPr lang="en-AU" sz="1600" dirty="0"/>
          </a:p>
        </p:txBody>
      </p:sp>
      <p:sp>
        <p:nvSpPr>
          <p:cNvPr id="13" name="Oval 12"/>
          <p:cNvSpPr/>
          <p:nvPr/>
        </p:nvSpPr>
        <p:spPr>
          <a:xfrm>
            <a:off x="5271180" y="2763876"/>
            <a:ext cx="307139" cy="293365"/>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4" name="TextBox 13"/>
          <p:cNvSpPr txBox="1"/>
          <p:nvPr/>
        </p:nvSpPr>
        <p:spPr>
          <a:xfrm>
            <a:off x="5578105" y="2742726"/>
            <a:ext cx="2537335" cy="333093"/>
          </a:xfrm>
          <a:prstGeom prst="rect">
            <a:avLst/>
          </a:prstGeom>
          <a:noFill/>
        </p:spPr>
        <p:txBody>
          <a:bodyPr wrap="none" rtlCol="0">
            <a:spAutoFit/>
          </a:bodyPr>
          <a:lstStyle/>
          <a:p>
            <a:r>
              <a:rPr lang="en-AU" sz="1600" dirty="0" smtClean="0"/>
              <a:t>2.4 Standard of meals – 73%</a:t>
            </a:r>
            <a:endParaRPr lang="en-AU" sz="1600" dirty="0"/>
          </a:p>
        </p:txBody>
      </p:sp>
      <p:sp>
        <p:nvSpPr>
          <p:cNvPr id="15" name="Oval 14"/>
          <p:cNvSpPr/>
          <p:nvPr/>
        </p:nvSpPr>
        <p:spPr>
          <a:xfrm>
            <a:off x="5244699" y="1884189"/>
            <a:ext cx="307139" cy="293365"/>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6" name="Oval 15"/>
          <p:cNvSpPr/>
          <p:nvPr/>
        </p:nvSpPr>
        <p:spPr>
          <a:xfrm>
            <a:off x="5248035" y="1457020"/>
            <a:ext cx="307139" cy="293365"/>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7" name="TextBox 16"/>
          <p:cNvSpPr txBox="1"/>
          <p:nvPr/>
        </p:nvSpPr>
        <p:spPr>
          <a:xfrm>
            <a:off x="5578105" y="1429012"/>
            <a:ext cx="2491697" cy="333093"/>
          </a:xfrm>
          <a:prstGeom prst="rect">
            <a:avLst/>
          </a:prstGeom>
          <a:noFill/>
        </p:spPr>
        <p:txBody>
          <a:bodyPr wrap="none" rtlCol="0">
            <a:spAutoFit/>
          </a:bodyPr>
          <a:lstStyle/>
          <a:p>
            <a:r>
              <a:rPr lang="en-AU" sz="1600" dirty="0" smtClean="0"/>
              <a:t>2.1 Standard of Staff - 100%</a:t>
            </a:r>
            <a:endParaRPr lang="en-AU" sz="1600" dirty="0"/>
          </a:p>
        </p:txBody>
      </p:sp>
      <p:sp>
        <p:nvSpPr>
          <p:cNvPr id="18" name="TextBox 17"/>
          <p:cNvSpPr txBox="1"/>
          <p:nvPr/>
        </p:nvSpPr>
        <p:spPr>
          <a:xfrm>
            <a:off x="5578105" y="1868951"/>
            <a:ext cx="2886324" cy="333093"/>
          </a:xfrm>
          <a:prstGeom prst="rect">
            <a:avLst/>
          </a:prstGeom>
          <a:noFill/>
        </p:spPr>
        <p:txBody>
          <a:bodyPr wrap="none" rtlCol="0">
            <a:spAutoFit/>
          </a:bodyPr>
          <a:lstStyle/>
          <a:p>
            <a:r>
              <a:rPr lang="en-AU" sz="1600" dirty="0" smtClean="0"/>
              <a:t>2.2 Courses and programs – 88%</a:t>
            </a:r>
            <a:endParaRPr lang="en-AU" sz="1600" dirty="0"/>
          </a:p>
        </p:txBody>
      </p:sp>
      <p:sp>
        <p:nvSpPr>
          <p:cNvPr id="19" name="TextBox 18"/>
          <p:cNvSpPr txBox="1"/>
          <p:nvPr/>
        </p:nvSpPr>
        <p:spPr>
          <a:xfrm>
            <a:off x="5423517" y="1034123"/>
            <a:ext cx="2471434" cy="333093"/>
          </a:xfrm>
          <a:prstGeom prst="rect">
            <a:avLst/>
          </a:prstGeom>
          <a:noFill/>
        </p:spPr>
        <p:txBody>
          <a:bodyPr wrap="none" rtlCol="0">
            <a:spAutoFit/>
          </a:bodyPr>
          <a:lstStyle/>
          <a:p>
            <a:r>
              <a:rPr lang="en-AU" sz="1600" b="1" dirty="0" smtClean="0"/>
              <a:t>2.0 Student Satisfaction of:</a:t>
            </a:r>
            <a:endParaRPr lang="en-AU" sz="1600" b="1" dirty="0"/>
          </a:p>
        </p:txBody>
      </p:sp>
      <p:sp>
        <p:nvSpPr>
          <p:cNvPr id="22" name="Rectangle 21"/>
          <p:cNvSpPr/>
          <p:nvPr/>
        </p:nvSpPr>
        <p:spPr>
          <a:xfrm>
            <a:off x="9116733" y="1007014"/>
            <a:ext cx="2894601" cy="2193680"/>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23" name="Oval 22"/>
          <p:cNvSpPr/>
          <p:nvPr/>
        </p:nvSpPr>
        <p:spPr>
          <a:xfrm>
            <a:off x="9242464" y="2277637"/>
            <a:ext cx="330217" cy="299450"/>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p:cNvSpPr txBox="1"/>
          <p:nvPr/>
        </p:nvSpPr>
        <p:spPr>
          <a:xfrm>
            <a:off x="9550700" y="2254312"/>
            <a:ext cx="2423612" cy="338554"/>
          </a:xfrm>
          <a:prstGeom prst="rect">
            <a:avLst/>
          </a:prstGeom>
          <a:noFill/>
        </p:spPr>
        <p:txBody>
          <a:bodyPr wrap="none" rtlCol="0">
            <a:spAutoFit/>
          </a:bodyPr>
          <a:lstStyle/>
          <a:p>
            <a:r>
              <a:rPr lang="en-AU" sz="1600" dirty="0" smtClean="0"/>
              <a:t>1.3 Courses cancelled – 0%</a:t>
            </a:r>
            <a:endParaRPr lang="en-AU" sz="1600" dirty="0"/>
          </a:p>
        </p:txBody>
      </p:sp>
      <p:sp>
        <p:nvSpPr>
          <p:cNvPr id="27" name="Oval 26"/>
          <p:cNvSpPr/>
          <p:nvPr/>
        </p:nvSpPr>
        <p:spPr>
          <a:xfrm>
            <a:off x="9245304" y="1861733"/>
            <a:ext cx="330217" cy="299450"/>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p:nvPr/>
        </p:nvSpPr>
        <p:spPr>
          <a:xfrm>
            <a:off x="9228265" y="1465793"/>
            <a:ext cx="330217" cy="299450"/>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TextBox 29"/>
          <p:cNvSpPr txBox="1"/>
          <p:nvPr/>
        </p:nvSpPr>
        <p:spPr>
          <a:xfrm>
            <a:off x="9558482" y="1445516"/>
            <a:ext cx="2452852" cy="340003"/>
          </a:xfrm>
          <a:prstGeom prst="rect">
            <a:avLst/>
          </a:prstGeom>
          <a:noFill/>
        </p:spPr>
        <p:txBody>
          <a:bodyPr wrap="none" rtlCol="0">
            <a:spAutoFit/>
          </a:bodyPr>
          <a:lstStyle/>
          <a:p>
            <a:r>
              <a:rPr lang="en-AU" sz="1600" dirty="0" smtClean="0"/>
              <a:t>1.1 Budget allocation - 92%</a:t>
            </a:r>
            <a:endParaRPr lang="en-AU" sz="1600" dirty="0"/>
          </a:p>
        </p:txBody>
      </p:sp>
      <p:sp>
        <p:nvSpPr>
          <p:cNvPr id="31" name="TextBox 30"/>
          <p:cNvSpPr txBox="1"/>
          <p:nvPr/>
        </p:nvSpPr>
        <p:spPr>
          <a:xfrm>
            <a:off x="9558482" y="1822061"/>
            <a:ext cx="2139112" cy="340003"/>
          </a:xfrm>
          <a:prstGeom prst="rect">
            <a:avLst/>
          </a:prstGeom>
          <a:noFill/>
        </p:spPr>
        <p:txBody>
          <a:bodyPr wrap="none" rtlCol="0">
            <a:spAutoFit/>
          </a:bodyPr>
          <a:lstStyle/>
          <a:p>
            <a:r>
              <a:rPr lang="en-AU" sz="1600" dirty="0" smtClean="0"/>
              <a:t>1.2 Vacancy Rate – 11%</a:t>
            </a:r>
            <a:endParaRPr lang="en-AU" sz="1600" dirty="0"/>
          </a:p>
        </p:txBody>
      </p:sp>
      <p:sp>
        <p:nvSpPr>
          <p:cNvPr id="32" name="TextBox 31"/>
          <p:cNvSpPr txBox="1"/>
          <p:nvPr/>
        </p:nvSpPr>
        <p:spPr>
          <a:xfrm>
            <a:off x="9333171" y="1034123"/>
            <a:ext cx="2406813" cy="340003"/>
          </a:xfrm>
          <a:prstGeom prst="rect">
            <a:avLst/>
          </a:prstGeom>
          <a:noFill/>
        </p:spPr>
        <p:txBody>
          <a:bodyPr wrap="none" rtlCol="0">
            <a:spAutoFit/>
          </a:bodyPr>
          <a:lstStyle/>
          <a:p>
            <a:r>
              <a:rPr lang="en-AU" sz="1600" b="1" dirty="0" smtClean="0"/>
              <a:t>1.0 People and Resources:</a:t>
            </a:r>
            <a:endParaRPr lang="en-AU" sz="1600" b="1" dirty="0"/>
          </a:p>
        </p:txBody>
      </p:sp>
      <p:pic>
        <p:nvPicPr>
          <p:cNvPr id="12" name="Picture 11"/>
          <p:cNvPicPr>
            <a:picLocks noChangeAspect="1"/>
          </p:cNvPicPr>
          <p:nvPr/>
        </p:nvPicPr>
        <p:blipFill>
          <a:blip r:embed="rId4"/>
          <a:stretch>
            <a:fillRect/>
          </a:stretch>
        </p:blipFill>
        <p:spPr>
          <a:xfrm>
            <a:off x="1648247" y="5029556"/>
            <a:ext cx="4608180" cy="1485900"/>
          </a:xfrm>
          <a:prstGeom prst="rect">
            <a:avLst/>
          </a:prstGeom>
          <a:ln w="57150">
            <a:solidFill>
              <a:schemeClr val="tx1"/>
            </a:solidFill>
          </a:ln>
        </p:spPr>
      </p:pic>
      <p:sp>
        <p:nvSpPr>
          <p:cNvPr id="37" name="TextBox 36"/>
          <p:cNvSpPr txBox="1"/>
          <p:nvPr/>
        </p:nvSpPr>
        <p:spPr>
          <a:xfrm>
            <a:off x="4429011" y="5910130"/>
            <a:ext cx="1735219" cy="369332"/>
          </a:xfrm>
          <a:prstGeom prst="rect">
            <a:avLst/>
          </a:prstGeom>
          <a:noFill/>
        </p:spPr>
        <p:txBody>
          <a:bodyPr wrap="none" rtlCol="0">
            <a:spAutoFit/>
          </a:bodyPr>
          <a:lstStyle/>
          <a:p>
            <a:r>
              <a:rPr lang="en-AU" dirty="0" smtClean="0"/>
              <a:t>www.ditc.gov.au</a:t>
            </a:r>
            <a:endParaRPr lang="en-AU" dirty="0"/>
          </a:p>
        </p:txBody>
      </p:sp>
      <p:grpSp>
        <p:nvGrpSpPr>
          <p:cNvPr id="40" name="Group 39"/>
          <p:cNvGrpSpPr/>
          <p:nvPr/>
        </p:nvGrpSpPr>
        <p:grpSpPr>
          <a:xfrm>
            <a:off x="1628368" y="3397601"/>
            <a:ext cx="4742616" cy="1476819"/>
            <a:chOff x="5369187" y="3426166"/>
            <a:chExt cx="6438499" cy="1476819"/>
          </a:xfrm>
        </p:grpSpPr>
        <p:pic>
          <p:nvPicPr>
            <p:cNvPr id="11" name="Picture 10"/>
            <p:cNvPicPr>
              <a:picLocks noChangeAspect="1"/>
            </p:cNvPicPr>
            <p:nvPr/>
          </p:nvPicPr>
          <p:blipFill>
            <a:blip r:embed="rId5"/>
            <a:stretch>
              <a:fillRect/>
            </a:stretch>
          </p:blipFill>
          <p:spPr>
            <a:xfrm>
              <a:off x="5369187" y="3426610"/>
              <a:ext cx="6438499" cy="1476375"/>
            </a:xfrm>
            <a:prstGeom prst="rect">
              <a:avLst/>
            </a:prstGeom>
            <a:ln w="57150">
              <a:noFill/>
            </a:ln>
          </p:spPr>
        </p:pic>
        <p:sp>
          <p:nvSpPr>
            <p:cNvPr id="36" name="TextBox 35"/>
            <p:cNvSpPr txBox="1"/>
            <p:nvPr/>
          </p:nvSpPr>
          <p:spPr>
            <a:xfrm>
              <a:off x="9135165" y="4286065"/>
              <a:ext cx="1732205" cy="369332"/>
            </a:xfrm>
            <a:prstGeom prst="rect">
              <a:avLst/>
            </a:prstGeom>
            <a:noFill/>
            <a:ln>
              <a:noFill/>
            </a:ln>
          </p:spPr>
          <p:txBody>
            <a:bodyPr wrap="none" rtlCol="0">
              <a:spAutoFit/>
            </a:bodyPr>
            <a:lstStyle/>
            <a:p>
              <a:r>
                <a:rPr lang="en-AU" dirty="0" smtClean="0"/>
                <a:t>www.ditc.net.au</a:t>
              </a:r>
              <a:endParaRPr lang="en-AU" dirty="0"/>
            </a:p>
          </p:txBody>
        </p:sp>
        <p:sp>
          <p:nvSpPr>
            <p:cNvPr id="38" name="TextBox 37"/>
            <p:cNvSpPr txBox="1"/>
            <p:nvPr/>
          </p:nvSpPr>
          <p:spPr>
            <a:xfrm>
              <a:off x="7266776" y="3426166"/>
              <a:ext cx="3064105" cy="338554"/>
            </a:xfrm>
            <a:prstGeom prst="rect">
              <a:avLst/>
            </a:prstGeom>
            <a:noFill/>
            <a:ln>
              <a:noFill/>
            </a:ln>
          </p:spPr>
          <p:txBody>
            <a:bodyPr wrap="none" rtlCol="0">
              <a:spAutoFit/>
            </a:bodyPr>
            <a:lstStyle/>
            <a:p>
              <a:r>
                <a:rPr lang="en-AU" sz="1600" b="1" dirty="0" smtClean="0"/>
                <a:t>3.0 – Website Outreach</a:t>
              </a:r>
              <a:endParaRPr lang="en-AU" sz="1600" b="1" dirty="0"/>
            </a:p>
          </p:txBody>
        </p:sp>
      </p:grpSp>
      <p:sp>
        <p:nvSpPr>
          <p:cNvPr id="41" name="Rectangle 40"/>
          <p:cNvSpPr/>
          <p:nvPr/>
        </p:nvSpPr>
        <p:spPr>
          <a:xfrm>
            <a:off x="1628369" y="3319639"/>
            <a:ext cx="4633284" cy="155522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2" name="Picture 41"/>
          <p:cNvPicPr>
            <a:picLocks noChangeAspect="1"/>
          </p:cNvPicPr>
          <p:nvPr/>
        </p:nvPicPr>
        <p:blipFill>
          <a:blip r:embed="rId6"/>
          <a:stretch>
            <a:fillRect/>
          </a:stretch>
        </p:blipFill>
        <p:spPr>
          <a:xfrm>
            <a:off x="9145847" y="3828210"/>
            <a:ext cx="2719821" cy="1667531"/>
          </a:xfrm>
          <a:prstGeom prst="rect">
            <a:avLst/>
          </a:prstGeom>
        </p:spPr>
      </p:pic>
      <p:sp>
        <p:nvSpPr>
          <p:cNvPr id="43" name="Rectangle 42"/>
          <p:cNvSpPr/>
          <p:nvPr/>
        </p:nvSpPr>
        <p:spPr>
          <a:xfrm>
            <a:off x="9116733" y="3734586"/>
            <a:ext cx="2904540" cy="278078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9294713" y="5911645"/>
            <a:ext cx="2377959" cy="338554"/>
          </a:xfrm>
          <a:prstGeom prst="rect">
            <a:avLst/>
          </a:prstGeom>
          <a:noFill/>
        </p:spPr>
        <p:txBody>
          <a:bodyPr wrap="none" rtlCol="0">
            <a:spAutoFit/>
          </a:bodyPr>
          <a:lstStyle/>
          <a:p>
            <a:r>
              <a:rPr lang="en-AU" sz="1600" b="1" dirty="0" smtClean="0"/>
              <a:t>3.0 - Outreach by Country</a:t>
            </a:r>
            <a:endParaRPr lang="en-AU" sz="1600" b="1" dirty="0"/>
          </a:p>
        </p:txBody>
      </p:sp>
      <p:sp>
        <p:nvSpPr>
          <p:cNvPr id="45" name="Rectangle 44"/>
          <p:cNvSpPr/>
          <p:nvPr/>
        </p:nvSpPr>
        <p:spPr>
          <a:xfrm>
            <a:off x="6370985" y="3755204"/>
            <a:ext cx="2590144" cy="2760170"/>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49" name="Oval 48"/>
          <p:cNvSpPr/>
          <p:nvPr/>
        </p:nvSpPr>
        <p:spPr>
          <a:xfrm>
            <a:off x="6442382" y="4277297"/>
            <a:ext cx="614400" cy="617664"/>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solidFill>
                  <a:schemeClr val="tx1">
                    <a:lumMod val="85000"/>
                    <a:lumOff val="15000"/>
                  </a:schemeClr>
                </a:solidFill>
                <a:latin typeface="Arial Narrow" panose="020B0606020202030204" pitchFamily="34" charset="0"/>
              </a:rPr>
              <a:t>67</a:t>
            </a:r>
            <a:endParaRPr lang="en-AU" sz="1400" dirty="0">
              <a:solidFill>
                <a:schemeClr val="tx1">
                  <a:lumMod val="85000"/>
                  <a:lumOff val="15000"/>
                </a:schemeClr>
              </a:solidFill>
              <a:latin typeface="Arial Narrow" panose="020B0606020202030204" pitchFamily="34" charset="0"/>
            </a:endParaRPr>
          </a:p>
        </p:txBody>
      </p:sp>
      <p:sp>
        <p:nvSpPr>
          <p:cNvPr id="50" name="TextBox 49"/>
          <p:cNvSpPr txBox="1"/>
          <p:nvPr/>
        </p:nvSpPr>
        <p:spPr>
          <a:xfrm>
            <a:off x="7073154" y="4454893"/>
            <a:ext cx="1871603" cy="338554"/>
          </a:xfrm>
          <a:prstGeom prst="rect">
            <a:avLst/>
          </a:prstGeom>
          <a:noFill/>
        </p:spPr>
        <p:txBody>
          <a:bodyPr wrap="none" rtlCol="0">
            <a:spAutoFit/>
          </a:bodyPr>
          <a:lstStyle/>
          <a:p>
            <a:r>
              <a:rPr lang="en-AU" sz="1600" dirty="0" smtClean="0"/>
              <a:t>3.2 MTT Attendance</a:t>
            </a:r>
            <a:endParaRPr lang="en-AU" sz="1600" dirty="0"/>
          </a:p>
        </p:txBody>
      </p:sp>
      <p:sp>
        <p:nvSpPr>
          <p:cNvPr id="51" name="TextBox 50"/>
          <p:cNvSpPr txBox="1"/>
          <p:nvPr/>
        </p:nvSpPr>
        <p:spPr>
          <a:xfrm>
            <a:off x="7041670" y="5124990"/>
            <a:ext cx="1903087" cy="1323439"/>
          </a:xfrm>
          <a:prstGeom prst="rect">
            <a:avLst/>
          </a:prstGeom>
          <a:noFill/>
        </p:spPr>
        <p:txBody>
          <a:bodyPr wrap="square" rtlCol="0">
            <a:spAutoFit/>
          </a:bodyPr>
          <a:lstStyle/>
          <a:p>
            <a:r>
              <a:rPr lang="en-AU" sz="1600" dirty="0" smtClean="0"/>
              <a:t>3.5 Attendance by ADF</a:t>
            </a:r>
          </a:p>
          <a:p>
            <a:r>
              <a:rPr lang="en-AU" sz="1600" dirty="0" smtClean="0"/>
              <a:t> personnel at Cultural </a:t>
            </a:r>
          </a:p>
          <a:p>
            <a:r>
              <a:rPr lang="en-AU" sz="1600" dirty="0" smtClean="0"/>
              <a:t>Awareness Briefs</a:t>
            </a:r>
            <a:endParaRPr lang="en-AU" sz="1600" dirty="0"/>
          </a:p>
        </p:txBody>
      </p:sp>
      <p:sp>
        <p:nvSpPr>
          <p:cNvPr id="52" name="TextBox 51"/>
          <p:cNvSpPr txBox="1"/>
          <p:nvPr/>
        </p:nvSpPr>
        <p:spPr>
          <a:xfrm>
            <a:off x="6662864" y="3929718"/>
            <a:ext cx="1286827" cy="338554"/>
          </a:xfrm>
          <a:prstGeom prst="rect">
            <a:avLst/>
          </a:prstGeom>
          <a:noFill/>
        </p:spPr>
        <p:txBody>
          <a:bodyPr wrap="none" rtlCol="0">
            <a:spAutoFit/>
          </a:bodyPr>
          <a:lstStyle/>
          <a:p>
            <a:r>
              <a:rPr lang="en-AU" sz="1600" b="1" dirty="0" smtClean="0"/>
              <a:t>3.0 Outreach</a:t>
            </a:r>
            <a:endParaRPr lang="en-AU" sz="1600" b="1" dirty="0"/>
          </a:p>
        </p:txBody>
      </p:sp>
      <p:sp>
        <p:nvSpPr>
          <p:cNvPr id="53" name="Oval 52"/>
          <p:cNvSpPr/>
          <p:nvPr/>
        </p:nvSpPr>
        <p:spPr>
          <a:xfrm>
            <a:off x="6435430" y="5022094"/>
            <a:ext cx="631291" cy="571215"/>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solidFill>
                  <a:schemeClr val="tx1">
                    <a:lumMod val="85000"/>
                    <a:lumOff val="15000"/>
                  </a:schemeClr>
                </a:solidFill>
                <a:latin typeface="Arial Narrow" panose="020B0606020202030204" pitchFamily="34" charset="0"/>
              </a:rPr>
              <a:t>182</a:t>
            </a:r>
            <a:endParaRPr lang="en-AU" sz="1400" dirty="0">
              <a:solidFill>
                <a:schemeClr val="tx1">
                  <a:lumMod val="85000"/>
                  <a:lumOff val="15000"/>
                </a:schemeClr>
              </a:solidFill>
              <a:latin typeface="Arial Narrow" panose="020B0606020202030204" pitchFamily="34" charset="0"/>
            </a:endParaRPr>
          </a:p>
        </p:txBody>
      </p:sp>
      <p:sp>
        <p:nvSpPr>
          <p:cNvPr id="3" name="Rectangle 2"/>
          <p:cNvSpPr/>
          <p:nvPr/>
        </p:nvSpPr>
        <p:spPr>
          <a:xfrm>
            <a:off x="6370984" y="3319639"/>
            <a:ext cx="5650289" cy="318083"/>
          </a:xfrm>
          <a:prstGeom prst="rect">
            <a:avLst/>
          </a:prstGeom>
          <a:solidFill>
            <a:schemeClr val="accent3">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Arial Black" panose="020B0A04020102020204" pitchFamily="34" charset="0"/>
              </a:rPr>
              <a:t>DITC Key Performance Indicators</a:t>
            </a:r>
            <a:endParaRPr lang="en-AU"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555925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8527784" cy="461665"/>
          </a:xfrm>
          <a:prstGeom prst="rect">
            <a:avLst/>
          </a:prstGeom>
          <a:noFill/>
        </p:spPr>
        <p:txBody>
          <a:bodyPr wrap="none" rtlCol="0">
            <a:spAutoFit/>
          </a:bodyPr>
          <a:lstStyle/>
          <a:p>
            <a:r>
              <a:rPr lang="en-AU" sz="2400" dirty="0" smtClean="0"/>
              <a:t>Defence International Training Centre – </a:t>
            </a:r>
            <a:r>
              <a:rPr lang="en-AU" sz="2400" b="1" dirty="0" smtClean="0"/>
              <a:t>Are we missing the point?</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13</a:t>
            </a:fld>
            <a:endParaRPr lang="en-AU"/>
          </a:p>
        </p:txBody>
      </p:sp>
      <p:sp>
        <p:nvSpPr>
          <p:cNvPr id="20" name="TextBox 19"/>
          <p:cNvSpPr txBox="1"/>
          <p:nvPr/>
        </p:nvSpPr>
        <p:spPr>
          <a:xfrm>
            <a:off x="1960463" y="1610344"/>
            <a:ext cx="9072856" cy="4524315"/>
          </a:xfrm>
          <a:prstGeom prst="rect">
            <a:avLst/>
          </a:prstGeom>
          <a:noFill/>
        </p:spPr>
        <p:txBody>
          <a:bodyPr wrap="square" rtlCol="0">
            <a:spAutoFit/>
          </a:bodyPr>
          <a:lstStyle/>
          <a:p>
            <a:endParaRPr lang="en-AU" sz="1600" dirty="0" smtClean="0"/>
          </a:p>
          <a:p>
            <a:r>
              <a:rPr lang="en-AU" sz="1600" dirty="0" smtClean="0"/>
              <a:t>The measures may be well developed and the data may be accurate but remember the reason DITC exists:</a:t>
            </a:r>
          </a:p>
          <a:p>
            <a:endParaRPr lang="en-AU" sz="1600" dirty="0"/>
          </a:p>
          <a:p>
            <a:r>
              <a:rPr lang="en-AU" sz="1600" i="1" dirty="0" smtClean="0"/>
              <a:t>Developing </a:t>
            </a:r>
            <a:r>
              <a:rPr lang="en-AU" sz="1600" i="1" dirty="0"/>
              <a:t>personal and professional relationships between Defence members and their international </a:t>
            </a:r>
            <a:r>
              <a:rPr lang="en-AU" sz="1600" i="1" dirty="0" smtClean="0"/>
              <a:t>counterparts</a:t>
            </a:r>
          </a:p>
          <a:p>
            <a:endParaRPr lang="en-AU" sz="1600" dirty="0"/>
          </a:p>
          <a:p>
            <a:r>
              <a:rPr lang="en-AU" sz="1600" dirty="0" smtClean="0"/>
              <a:t>And our mission statement…….</a:t>
            </a:r>
          </a:p>
          <a:p>
            <a:endParaRPr lang="en-AU" sz="1600" dirty="0"/>
          </a:p>
          <a:p>
            <a:r>
              <a:rPr lang="en-AU" sz="1600" i="1" dirty="0"/>
              <a:t>To contribute to Defence’s international engagement objectives </a:t>
            </a:r>
            <a:r>
              <a:rPr lang="en-AU" sz="1600" i="1" dirty="0" smtClean="0"/>
              <a:t>by </a:t>
            </a:r>
            <a:r>
              <a:rPr lang="en-AU" sz="1600" i="1" dirty="0"/>
              <a:t>providing training and support through the Defence Cooperation </a:t>
            </a:r>
            <a:r>
              <a:rPr lang="en-AU" sz="1600" i="1" dirty="0" smtClean="0"/>
              <a:t>Program</a:t>
            </a:r>
          </a:p>
          <a:p>
            <a:endParaRPr lang="en-AU" sz="1600" i="1" dirty="0"/>
          </a:p>
          <a:p>
            <a:r>
              <a:rPr lang="en-AU" sz="1600" dirty="0" smtClean="0"/>
              <a:t>How do we measure personal and professional relationships? How do we measure the richness of International Engagement?</a:t>
            </a:r>
          </a:p>
          <a:p>
            <a:endParaRPr lang="en-AU" sz="1600" dirty="0"/>
          </a:p>
          <a:p>
            <a:r>
              <a:rPr lang="en-AU" sz="1600" dirty="0" smtClean="0"/>
              <a:t>Quantitative measures can never </a:t>
            </a:r>
            <a:r>
              <a:rPr lang="en-AU" sz="1600" i="1" dirty="0" smtClean="0"/>
              <a:t>really</a:t>
            </a:r>
            <a:r>
              <a:rPr lang="en-AU" sz="1600" dirty="0" smtClean="0"/>
              <a:t> measure these things.</a:t>
            </a:r>
          </a:p>
          <a:p>
            <a:endParaRPr lang="en-AU" sz="1600" dirty="0"/>
          </a:p>
          <a:p>
            <a:r>
              <a:rPr lang="en-AU" sz="1600" dirty="0" smtClean="0"/>
              <a:t>….and what about language outcomes?</a:t>
            </a:r>
            <a:endParaRPr lang="en-AU" sz="1600" dirty="0"/>
          </a:p>
          <a:p>
            <a:endParaRPr lang="en-AU" sz="1600" dirty="0"/>
          </a:p>
        </p:txBody>
      </p:sp>
    </p:spTree>
    <p:extLst>
      <p:ext uri="{BB962C8B-B14F-4D97-AF65-F5344CB8AC3E}">
        <p14:creationId xmlns:p14="http://schemas.microsoft.com/office/powerpoint/2010/main" val="600849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390525"/>
            <a:ext cx="8301440" cy="461665"/>
          </a:xfrm>
          <a:prstGeom prst="rect">
            <a:avLst/>
          </a:prstGeom>
          <a:noFill/>
        </p:spPr>
        <p:txBody>
          <a:bodyPr wrap="none" rtlCol="0">
            <a:spAutoFit/>
          </a:bodyPr>
          <a:lstStyle/>
          <a:p>
            <a:r>
              <a:rPr lang="en-AU" sz="2400" dirty="0" smtClean="0"/>
              <a:t>Defence International Training Centre – </a:t>
            </a:r>
            <a:r>
              <a:rPr lang="en-AU" sz="2400" b="1" dirty="0" smtClean="0"/>
              <a:t>Stories as Measurement</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14</a:t>
            </a:fld>
            <a:endParaRPr lang="en-AU"/>
          </a:p>
        </p:txBody>
      </p:sp>
      <p:pic>
        <p:nvPicPr>
          <p:cNvPr id="16" name="Picture 4" descr="Student with ko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244" y="1219198"/>
            <a:ext cx="3612061" cy="2498041"/>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descr="IMG_8695"/>
          <p:cNvPicPr>
            <a:picLocks noChangeAspect="1" noChangeArrowheads="1"/>
          </p:cNvPicPr>
          <p:nvPr/>
        </p:nvPicPr>
        <p:blipFill>
          <a:blip r:embed="rId4"/>
          <a:srcRect/>
          <a:stretch>
            <a:fillRect/>
          </a:stretch>
        </p:blipFill>
        <p:spPr bwMode="auto">
          <a:xfrm>
            <a:off x="6434093" y="3931427"/>
            <a:ext cx="3613211" cy="2410849"/>
          </a:xfrm>
          <a:prstGeom prst="rect">
            <a:avLst/>
          </a:prstGeom>
          <a:ln w="57150" cap="sq">
            <a:solidFill>
              <a:schemeClr val="tx1"/>
            </a:solidFill>
            <a:prstDash val="solid"/>
            <a:miter lim="800000"/>
          </a:ln>
          <a:effectLst>
            <a:outerShdw blurRad="266700" dist="50800" dir="3000000" algn="tl" rotWithShape="0">
              <a:srgbClr val="000000">
                <a:alpha val="68000"/>
              </a:srgbClr>
            </a:outerShdw>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5"/>
          <a:stretch>
            <a:fillRect/>
          </a:stretch>
        </p:blipFill>
        <p:spPr>
          <a:xfrm>
            <a:off x="2929387" y="1219198"/>
            <a:ext cx="3318266" cy="2501638"/>
          </a:xfrm>
          <a:prstGeom prst="rect">
            <a:avLst/>
          </a:prstGeom>
          <a:ln w="57150">
            <a:solidFill>
              <a:schemeClr val="tx1"/>
            </a:solidFill>
          </a:ln>
        </p:spPr>
      </p:pic>
      <p:pic>
        <p:nvPicPr>
          <p:cNvPr id="19" name="Picture 18"/>
          <p:cNvPicPr>
            <a:picLocks noChangeAspect="1"/>
          </p:cNvPicPr>
          <p:nvPr/>
        </p:nvPicPr>
        <p:blipFill>
          <a:blip r:embed="rId6"/>
          <a:stretch>
            <a:fillRect/>
          </a:stretch>
        </p:blipFill>
        <p:spPr>
          <a:xfrm>
            <a:off x="2929387" y="3931426"/>
            <a:ext cx="3318266" cy="2424923"/>
          </a:xfrm>
          <a:prstGeom prst="rect">
            <a:avLst/>
          </a:prstGeom>
          <a:ln w="57150">
            <a:solidFill>
              <a:schemeClr val="tx1"/>
            </a:solidFill>
          </a:ln>
        </p:spPr>
      </p:pic>
    </p:spTree>
    <p:extLst>
      <p:ext uri="{BB962C8B-B14F-4D97-AF65-F5344CB8AC3E}">
        <p14:creationId xmlns:p14="http://schemas.microsoft.com/office/powerpoint/2010/main" val="817230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7246727" cy="461665"/>
          </a:xfrm>
          <a:prstGeom prst="rect">
            <a:avLst/>
          </a:prstGeom>
          <a:noFill/>
        </p:spPr>
        <p:txBody>
          <a:bodyPr wrap="none" rtlCol="0">
            <a:spAutoFit/>
          </a:bodyPr>
          <a:lstStyle/>
          <a:p>
            <a:r>
              <a:rPr lang="en-AU" sz="2400" dirty="0" smtClean="0"/>
              <a:t>Defence International Training Centre – </a:t>
            </a:r>
            <a:r>
              <a:rPr lang="en-AU" sz="2400" b="1" dirty="0" smtClean="0"/>
              <a:t>One Last Thing</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15</a:t>
            </a:fld>
            <a:endParaRPr lang="en-AU"/>
          </a:p>
        </p:txBody>
      </p:sp>
      <p:graphicFrame>
        <p:nvGraphicFramePr>
          <p:cNvPr id="5" name="Chart 4"/>
          <p:cNvGraphicFramePr/>
          <p:nvPr>
            <p:extLst>
              <p:ext uri="{D42A27DB-BD31-4B8C-83A1-F6EECF244321}">
                <p14:modId xmlns:p14="http://schemas.microsoft.com/office/powerpoint/2010/main" val="1694643761"/>
              </p:ext>
            </p:extLst>
          </p:nvPr>
        </p:nvGraphicFramePr>
        <p:xfrm>
          <a:off x="2101273" y="1079041"/>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3158837" y="2389909"/>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AU" sz="1600" dirty="0" smtClean="0"/>
              <a:t>‘Traditional’ quantitative measures</a:t>
            </a:r>
          </a:p>
          <a:p>
            <a:r>
              <a:rPr lang="en-AU" sz="1600" dirty="0" smtClean="0"/>
              <a:t> including survey results and </a:t>
            </a:r>
          </a:p>
          <a:p>
            <a:r>
              <a:rPr lang="en-AU" sz="1600" dirty="0" smtClean="0"/>
              <a:t>measures of website hits</a:t>
            </a:r>
            <a:endParaRPr lang="en-AU" sz="1600" dirty="0"/>
          </a:p>
        </p:txBody>
      </p:sp>
      <p:sp>
        <p:nvSpPr>
          <p:cNvPr id="3" name="TextBox 2"/>
          <p:cNvSpPr txBox="1"/>
          <p:nvPr/>
        </p:nvSpPr>
        <p:spPr>
          <a:xfrm>
            <a:off x="4123326" y="6463963"/>
            <a:ext cx="3991157" cy="276999"/>
          </a:xfrm>
          <a:prstGeom prst="rect">
            <a:avLst/>
          </a:prstGeom>
          <a:noFill/>
        </p:spPr>
        <p:txBody>
          <a:bodyPr wrap="none" rtlCol="0">
            <a:spAutoFit/>
          </a:bodyPr>
          <a:lstStyle/>
          <a:p>
            <a:r>
              <a:rPr lang="en-AU" sz="1200" i="1" dirty="0" smtClean="0"/>
              <a:t>* Australian Defence Force English Language Profiling System</a:t>
            </a:r>
            <a:endParaRPr lang="en-AU" sz="1200" i="1" dirty="0"/>
          </a:p>
        </p:txBody>
      </p:sp>
    </p:spTree>
    <p:extLst>
      <p:ext uri="{BB962C8B-B14F-4D97-AF65-F5344CB8AC3E}">
        <p14:creationId xmlns:p14="http://schemas.microsoft.com/office/powerpoint/2010/main" val="3621935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331EBE-51FB-419D-BBA2-AA328127BF19}" type="slidenum">
              <a:rPr lang="en-AU" smtClean="0"/>
              <a:pPr/>
              <a:t>16</a:t>
            </a:fld>
            <a:endParaRPr lang="en-AU" dirty="0"/>
          </a:p>
        </p:txBody>
      </p:sp>
      <p:sp>
        <p:nvSpPr>
          <p:cNvPr id="3" name="TextBox 2"/>
          <p:cNvSpPr txBox="1"/>
          <p:nvPr/>
        </p:nvSpPr>
        <p:spPr>
          <a:xfrm>
            <a:off x="1577888" y="5340687"/>
            <a:ext cx="9822094" cy="1015663"/>
          </a:xfrm>
          <a:prstGeom prst="rect">
            <a:avLst/>
          </a:prstGeom>
          <a:noFill/>
        </p:spPr>
        <p:txBody>
          <a:bodyPr wrap="square" rtlCol="0">
            <a:spAutoFit/>
          </a:bodyPr>
          <a:lstStyle/>
          <a:p>
            <a:r>
              <a:rPr lang="en-AU" sz="6000" b="1" dirty="0" smtClean="0">
                <a:solidFill>
                  <a:srgbClr val="002060"/>
                </a:solidFill>
              </a:rPr>
              <a:t>Questions and Discussion </a:t>
            </a:r>
            <a:endParaRPr lang="en-AU" sz="6000" b="1" dirty="0">
              <a:solidFill>
                <a:srgbClr val="002060"/>
              </a:solidFill>
            </a:endParaRPr>
          </a:p>
        </p:txBody>
      </p:sp>
      <p:pic>
        <p:nvPicPr>
          <p:cNvPr id="12" name="Picture 11"/>
          <p:cNvPicPr>
            <a:picLocks noChangeAspect="1"/>
          </p:cNvPicPr>
          <p:nvPr/>
        </p:nvPicPr>
        <p:blipFill>
          <a:blip r:embed="rId3"/>
          <a:stretch>
            <a:fillRect/>
          </a:stretch>
        </p:blipFill>
        <p:spPr>
          <a:xfrm>
            <a:off x="9818048" y="5443738"/>
            <a:ext cx="1558843" cy="1270047"/>
          </a:xfrm>
          <a:prstGeom prst="rect">
            <a:avLst/>
          </a:prstGeom>
        </p:spPr>
      </p:pic>
      <p:pic>
        <p:nvPicPr>
          <p:cNvPr id="13" name="Picture 12"/>
          <p:cNvPicPr>
            <a:picLocks noChangeAspect="1"/>
          </p:cNvPicPr>
          <p:nvPr/>
        </p:nvPicPr>
        <p:blipFill>
          <a:blip r:embed="rId4"/>
          <a:stretch>
            <a:fillRect/>
          </a:stretch>
        </p:blipFill>
        <p:spPr>
          <a:xfrm>
            <a:off x="1677977" y="599131"/>
            <a:ext cx="3938856" cy="2273316"/>
          </a:xfrm>
          <a:prstGeom prst="rect">
            <a:avLst/>
          </a:prstGeom>
        </p:spPr>
      </p:pic>
      <p:pic>
        <p:nvPicPr>
          <p:cNvPr id="14" name="Picture 13"/>
          <p:cNvPicPr>
            <a:picLocks noChangeAspect="1"/>
          </p:cNvPicPr>
          <p:nvPr/>
        </p:nvPicPr>
        <p:blipFill>
          <a:blip r:embed="rId5"/>
          <a:stretch>
            <a:fillRect/>
          </a:stretch>
        </p:blipFill>
        <p:spPr>
          <a:xfrm>
            <a:off x="5296618" y="599131"/>
            <a:ext cx="5822471" cy="2273316"/>
          </a:xfrm>
          <a:prstGeom prst="rect">
            <a:avLst/>
          </a:prstGeom>
        </p:spPr>
      </p:pic>
      <p:pic>
        <p:nvPicPr>
          <p:cNvPr id="15" name="Picture 14"/>
          <p:cNvPicPr>
            <a:picLocks noChangeAspect="1"/>
          </p:cNvPicPr>
          <p:nvPr/>
        </p:nvPicPr>
        <p:blipFill>
          <a:blip r:embed="rId6"/>
          <a:stretch>
            <a:fillRect/>
          </a:stretch>
        </p:blipFill>
        <p:spPr>
          <a:xfrm>
            <a:off x="1677977" y="2872447"/>
            <a:ext cx="6174087" cy="2496559"/>
          </a:xfrm>
          <a:prstGeom prst="rect">
            <a:avLst/>
          </a:prstGeom>
        </p:spPr>
      </p:pic>
      <p:pic>
        <p:nvPicPr>
          <p:cNvPr id="16" name="Picture 15"/>
          <p:cNvPicPr>
            <a:picLocks noChangeAspect="1"/>
          </p:cNvPicPr>
          <p:nvPr/>
        </p:nvPicPr>
        <p:blipFill>
          <a:blip r:embed="rId7"/>
          <a:stretch>
            <a:fillRect/>
          </a:stretch>
        </p:blipFill>
        <p:spPr>
          <a:xfrm>
            <a:off x="7500256" y="2872447"/>
            <a:ext cx="3636247" cy="2468240"/>
          </a:xfrm>
          <a:prstGeom prst="rect">
            <a:avLst/>
          </a:prstGeom>
        </p:spPr>
      </p:pic>
    </p:spTree>
    <p:extLst>
      <p:ext uri="{BB962C8B-B14F-4D97-AF65-F5344CB8AC3E}">
        <p14:creationId xmlns:p14="http://schemas.microsoft.com/office/powerpoint/2010/main" val="1621516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331EBE-51FB-419D-BBA2-AA328127BF19}" type="slidenum">
              <a:rPr lang="en-AU" smtClean="0"/>
              <a:pPr/>
              <a:t>2</a:t>
            </a:fld>
            <a:endParaRPr lang="en-AU" dirty="0"/>
          </a:p>
        </p:txBody>
      </p:sp>
      <p:pic>
        <p:nvPicPr>
          <p:cNvPr id="3" name="Picture 2"/>
          <p:cNvPicPr>
            <a:picLocks noChangeAspect="1"/>
          </p:cNvPicPr>
          <p:nvPr/>
        </p:nvPicPr>
        <p:blipFill>
          <a:blip r:embed="rId3"/>
          <a:stretch>
            <a:fillRect/>
          </a:stretch>
        </p:blipFill>
        <p:spPr>
          <a:xfrm>
            <a:off x="2235476" y="1520687"/>
            <a:ext cx="4023573" cy="4044455"/>
          </a:xfrm>
          <a:prstGeom prst="rect">
            <a:avLst/>
          </a:prstGeom>
        </p:spPr>
      </p:pic>
      <p:pic>
        <p:nvPicPr>
          <p:cNvPr id="4" name="Picture 3"/>
          <p:cNvPicPr>
            <a:picLocks noChangeAspect="1"/>
          </p:cNvPicPr>
          <p:nvPr/>
        </p:nvPicPr>
        <p:blipFill>
          <a:blip r:embed="rId4"/>
          <a:stretch>
            <a:fillRect/>
          </a:stretch>
        </p:blipFill>
        <p:spPr>
          <a:xfrm>
            <a:off x="6732139" y="1520687"/>
            <a:ext cx="4140234" cy="2614405"/>
          </a:xfrm>
          <a:prstGeom prst="rect">
            <a:avLst/>
          </a:prstGeom>
          <a:ln w="12700">
            <a:solidFill>
              <a:schemeClr val="tx1"/>
            </a:solidFill>
          </a:ln>
        </p:spPr>
      </p:pic>
      <p:sp>
        <p:nvSpPr>
          <p:cNvPr id="5" name="TextBox 4"/>
          <p:cNvSpPr txBox="1"/>
          <p:nvPr/>
        </p:nvSpPr>
        <p:spPr>
          <a:xfrm>
            <a:off x="6732140" y="4502426"/>
            <a:ext cx="4140234" cy="1200329"/>
          </a:xfrm>
          <a:prstGeom prst="rect">
            <a:avLst/>
          </a:prstGeom>
          <a:noFill/>
        </p:spPr>
        <p:txBody>
          <a:bodyPr wrap="square" rtlCol="0">
            <a:spAutoFit/>
          </a:bodyPr>
          <a:lstStyle/>
          <a:p>
            <a:r>
              <a:rPr lang="en-AU" sz="2400" dirty="0" smtClean="0">
                <a:latin typeface="Arial Black" panose="020B0A04020102020204" pitchFamily="34" charset="0"/>
              </a:rPr>
              <a:t>Return on Investment: </a:t>
            </a:r>
            <a:r>
              <a:rPr lang="en-AU" sz="2400" i="1" dirty="0" smtClean="0">
                <a:latin typeface="Arial Black" panose="020B0A04020102020204" pitchFamily="34" charset="0"/>
              </a:rPr>
              <a:t>How do we know we have won the match?</a:t>
            </a:r>
            <a:endParaRPr lang="en-AU" sz="2400" i="1" dirty="0">
              <a:latin typeface="Arial Black" panose="020B0A04020102020204" pitchFamily="34" charset="0"/>
            </a:endParaRPr>
          </a:p>
        </p:txBody>
      </p:sp>
    </p:spTree>
    <p:extLst>
      <p:ext uri="{BB962C8B-B14F-4D97-AF65-F5344CB8AC3E}">
        <p14:creationId xmlns:p14="http://schemas.microsoft.com/office/powerpoint/2010/main" val="281329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390525"/>
            <a:ext cx="5546005" cy="461665"/>
          </a:xfrm>
          <a:prstGeom prst="rect">
            <a:avLst/>
          </a:prstGeom>
          <a:noFill/>
        </p:spPr>
        <p:txBody>
          <a:bodyPr wrap="none" rtlCol="0">
            <a:spAutoFit/>
          </a:bodyPr>
          <a:lstStyle/>
          <a:p>
            <a:r>
              <a:rPr lang="en-AU" sz="2400" dirty="0" smtClean="0"/>
              <a:t>Defence Co-operation Program – </a:t>
            </a:r>
            <a:r>
              <a:rPr lang="en-AU" sz="2400" b="1" dirty="0" smtClean="0"/>
              <a:t>Context </a:t>
            </a:r>
            <a:endParaRPr lang="en-AU" sz="2400" b="1" dirty="0"/>
          </a:p>
        </p:txBody>
      </p:sp>
      <p:sp>
        <p:nvSpPr>
          <p:cNvPr id="45" name="Rectangle 3"/>
          <p:cNvSpPr txBox="1">
            <a:spLocks noChangeArrowheads="1"/>
          </p:cNvSpPr>
          <p:nvPr/>
        </p:nvSpPr>
        <p:spPr>
          <a:xfrm>
            <a:off x="2102550" y="1335137"/>
            <a:ext cx="4888558" cy="1612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altLang="en-US" sz="1800" b="1" i="1" dirty="0" smtClean="0"/>
              <a:t>“An </a:t>
            </a:r>
            <a:r>
              <a:rPr lang="en-AU" altLang="en-US" sz="1800" b="1" i="1" dirty="0"/>
              <a:t>essential element of Defence’s international engagement is the provision of education and training in Australia. Provided by Defence to members of international military and other Government agencies, International Education and Training (IET) is a useful tool for engaging foreign countries and is an integral part of the development of relationships. It serves </a:t>
            </a:r>
            <a:r>
              <a:rPr lang="en-AU" altLang="en-US" sz="1800" b="1" i="1" dirty="0">
                <a:solidFill>
                  <a:srgbClr val="C00000"/>
                </a:solidFill>
              </a:rPr>
              <a:t>Defence’s International Engagement (IE) policy objective of developing personal and professional relationships between Defence members and their international </a:t>
            </a:r>
            <a:r>
              <a:rPr lang="en-AU" altLang="en-US" sz="1800" b="1" i="1" dirty="0" smtClean="0">
                <a:solidFill>
                  <a:srgbClr val="C00000"/>
                </a:solidFill>
              </a:rPr>
              <a:t>counterparts</a:t>
            </a:r>
            <a:r>
              <a:rPr lang="en-AU" altLang="en-US" sz="1800" b="1" i="1" dirty="0" smtClean="0"/>
              <a:t>”.</a:t>
            </a:r>
          </a:p>
          <a:p>
            <a:pPr marL="0" indent="0">
              <a:buNone/>
            </a:pPr>
            <a:r>
              <a:rPr lang="en-AU" altLang="en-US" sz="1800" b="1" dirty="0" smtClean="0"/>
              <a:t>Defence International Engagement Manual</a:t>
            </a:r>
            <a:endParaRPr lang="en-AU" altLang="en-US" sz="1800" dirty="0"/>
          </a:p>
        </p:txBody>
      </p:sp>
      <p:sp>
        <p:nvSpPr>
          <p:cNvPr id="2" name="Slide Number Placeholder 1"/>
          <p:cNvSpPr>
            <a:spLocks noGrp="1"/>
          </p:cNvSpPr>
          <p:nvPr>
            <p:ph type="sldNum" sz="quarter" idx="12"/>
          </p:nvPr>
        </p:nvSpPr>
        <p:spPr/>
        <p:txBody>
          <a:bodyPr/>
          <a:lstStyle/>
          <a:p>
            <a:fld id="{D5331EBE-51FB-419D-BBA2-AA328127BF19}" type="slidenum">
              <a:rPr lang="en-AU" smtClean="0"/>
              <a:t>3</a:t>
            </a:fld>
            <a:endParaRPr lang="en-AU"/>
          </a:p>
        </p:txBody>
      </p:sp>
      <p:pic>
        <p:nvPicPr>
          <p:cNvPr id="4" name="Picture 3"/>
          <p:cNvPicPr>
            <a:picLocks noChangeAspect="1"/>
          </p:cNvPicPr>
          <p:nvPr/>
        </p:nvPicPr>
        <p:blipFill>
          <a:blip r:embed="rId3"/>
          <a:stretch>
            <a:fillRect/>
          </a:stretch>
        </p:blipFill>
        <p:spPr>
          <a:xfrm>
            <a:off x="7074137" y="1411355"/>
            <a:ext cx="3826189" cy="3373921"/>
          </a:xfrm>
          <a:prstGeom prst="rect">
            <a:avLst/>
          </a:prstGeom>
          <a:ln w="57150">
            <a:solidFill>
              <a:schemeClr val="tx1">
                <a:lumMod val="95000"/>
                <a:lumOff val="5000"/>
              </a:schemeClr>
            </a:solidFill>
          </a:ln>
        </p:spPr>
      </p:pic>
    </p:spTree>
    <p:extLst>
      <p:ext uri="{BB962C8B-B14F-4D97-AF65-F5344CB8AC3E}">
        <p14:creationId xmlns:p14="http://schemas.microsoft.com/office/powerpoint/2010/main" val="343111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390525"/>
            <a:ext cx="75609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Defence International Training Centre – </a:t>
            </a:r>
            <a:r>
              <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Context</a:t>
            </a:r>
            <a:r>
              <a:rPr kumimoji="0" lang="en-AU"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&amp;</a:t>
            </a:r>
            <a:r>
              <a:rPr kumimoji="0" lang="en-AU"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AU" sz="2400" b="1" i="0" u="none" strike="noStrike" kern="1200" cap="none" spc="0" normalizeH="0" baseline="0" noProof="0" dirty="0" smtClean="0">
                <a:ln>
                  <a:noFill/>
                </a:ln>
                <a:solidFill>
                  <a:prstClr val="black"/>
                </a:solidFill>
                <a:effectLst/>
                <a:uLnTx/>
                <a:uFillTx/>
                <a:latin typeface="Calibri" panose="020F0502020204030204"/>
                <a:ea typeface="+mn-ea"/>
                <a:cs typeface="+mn-cs"/>
              </a:rPr>
              <a:t>Mission </a:t>
            </a:r>
            <a:endParaRPr kumimoji="0" lang="en-AU"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tangle 3"/>
          <p:cNvSpPr txBox="1">
            <a:spLocks noChangeArrowheads="1"/>
          </p:cNvSpPr>
          <p:nvPr/>
        </p:nvSpPr>
        <p:spPr>
          <a:xfrm>
            <a:off x="2461365" y="987896"/>
            <a:ext cx="7993063" cy="16129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alt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Mission: </a:t>
            </a:r>
            <a:r>
              <a:rPr kumimoji="0" lang="en-AU" alt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To contribute to Defence’s international engagement objectives as described in the WP2016 by providing training and support through the Defence Cooperation Program</a:t>
            </a:r>
            <a:endParaRPr kumimoji="0" lang="en-AU"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Content Placeholder 9"/>
          <p:cNvSpPr txBox="1">
            <a:spLocks/>
          </p:cNvSpPr>
          <p:nvPr/>
        </p:nvSpPr>
        <p:spPr>
          <a:xfrm>
            <a:off x="2476307" y="1637183"/>
            <a:ext cx="7993063" cy="19272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Role: </a:t>
            </a:r>
            <a:r>
              <a:rPr kumimoji="0" lang="en-AU" alt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To provide training and support that enhances Defence cooperation and cross-cultural awareness between members of Australia’s Defence Organisation and our international colleagues.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tangle 46"/>
          <p:cNvSpPr/>
          <p:nvPr/>
        </p:nvSpPr>
        <p:spPr>
          <a:xfrm>
            <a:off x="6696395" y="3224634"/>
            <a:ext cx="3216275"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Calibri" panose="020F0502020204030204"/>
                <a:ea typeface="+mn-ea"/>
                <a:cs typeface="+mn-cs"/>
              </a:rPr>
              <a:t>International engagement </a:t>
            </a:r>
            <a:r>
              <a:rPr kumimoji="0" lang="en-AU" sz="1200" b="0" i="1" u="sng" strike="noStrike" kern="1200" cap="none" spc="0" normalizeH="0" baseline="0" noProof="0" dirty="0">
                <a:ln>
                  <a:noFill/>
                </a:ln>
                <a:solidFill>
                  <a:srgbClr val="C00000"/>
                </a:solidFill>
                <a:effectLst/>
                <a:uLnTx/>
                <a:uFillTx/>
                <a:latin typeface="Calibri" panose="020F0502020204030204"/>
                <a:ea typeface="+mn-ea"/>
                <a:cs typeface="+mn-cs"/>
              </a:rPr>
              <a:t>will become an integrated core function </a:t>
            </a:r>
            <a:r>
              <a:rPr kumimoji="0" lang="en-AU" sz="1200" b="0" i="1" u="none" strike="noStrike" kern="1200" cap="none" spc="0" normalizeH="0" baseline="0" noProof="0" dirty="0">
                <a:ln>
                  <a:noFill/>
                </a:ln>
                <a:solidFill>
                  <a:prstClr val="black"/>
                </a:solidFill>
                <a:effectLst/>
                <a:uLnTx/>
                <a:uFillTx/>
                <a:latin typeface="Calibri" panose="020F0502020204030204"/>
                <a:ea typeface="+mn-ea"/>
                <a:cs typeface="+mn-cs"/>
              </a:rPr>
              <a:t>across the entire Defence portfolio, aligned with the Strategic Defence Objectives. </a:t>
            </a:r>
            <a:r>
              <a:rPr kumimoji="0" lang="en-AU" sz="1200" b="0" i="1" u="none" strike="noStrike" kern="1200" cap="none" spc="0" normalizeH="0" baseline="0" noProof="0" dirty="0">
                <a:ln>
                  <a:noFill/>
                </a:ln>
                <a:solidFill>
                  <a:srgbClr val="C00000"/>
                </a:solidFill>
                <a:effectLst/>
                <a:uLnTx/>
                <a:uFillTx/>
                <a:latin typeface="Calibri" panose="020F0502020204030204"/>
                <a:ea typeface="+mn-ea"/>
                <a:cs typeface="+mn-cs"/>
              </a:rPr>
              <a:t>The Defence Cooperation Program, currently providing defence assistance to 28 countries, </a:t>
            </a:r>
            <a:r>
              <a:rPr kumimoji="0" lang="en-AU" sz="1200" b="0" i="1" u="sng" strike="noStrike" kern="1200" cap="none" spc="0" normalizeH="0" baseline="0" noProof="0" dirty="0">
                <a:ln>
                  <a:noFill/>
                </a:ln>
                <a:solidFill>
                  <a:srgbClr val="C00000"/>
                </a:solidFill>
                <a:effectLst/>
                <a:uLnTx/>
                <a:uFillTx/>
                <a:latin typeface="Calibri" panose="020F0502020204030204"/>
                <a:ea typeface="+mn-ea"/>
                <a:cs typeface="+mn-cs"/>
              </a:rPr>
              <a:t>will be enhanced </a:t>
            </a:r>
            <a:r>
              <a:rPr kumimoji="0" lang="en-AU" sz="1200" b="0" i="1" u="none" strike="noStrike" kern="1200" cap="none" spc="0" normalizeH="0" baseline="0" noProof="0" dirty="0">
                <a:ln>
                  <a:noFill/>
                </a:ln>
                <a:solidFill>
                  <a:prstClr val="black"/>
                </a:solidFill>
                <a:effectLst/>
                <a:uLnTx/>
                <a:uFillTx/>
                <a:latin typeface="Calibri" panose="020F0502020204030204"/>
                <a:ea typeface="+mn-ea"/>
                <a:cs typeface="+mn-cs"/>
              </a:rPr>
              <a:t>to build the confidence and capacity of our important regional partners. </a:t>
            </a:r>
            <a:r>
              <a:rPr kumimoji="0" lang="en-AU" sz="1200" b="0" i="1" u="none" strike="noStrike" kern="1200" cap="none" spc="0" normalizeH="0" baseline="0" noProof="0" dirty="0">
                <a:ln>
                  <a:noFill/>
                </a:ln>
                <a:solidFill>
                  <a:srgbClr val="C00000"/>
                </a:solidFill>
                <a:effectLst/>
                <a:uLnTx/>
                <a:uFillTx/>
                <a:latin typeface="Calibri" panose="020F0502020204030204"/>
                <a:ea typeface="+mn-ea"/>
                <a:cs typeface="+mn-cs"/>
              </a:rPr>
              <a:t>The ADF </a:t>
            </a:r>
            <a:r>
              <a:rPr kumimoji="0" lang="en-AU" sz="1200" b="0" i="1" u="sng" strike="noStrike" kern="1200" cap="none" spc="0" normalizeH="0" baseline="0" noProof="0" dirty="0">
                <a:ln>
                  <a:noFill/>
                </a:ln>
                <a:solidFill>
                  <a:srgbClr val="C00000"/>
                </a:solidFill>
                <a:effectLst/>
                <a:uLnTx/>
                <a:uFillTx/>
                <a:latin typeface="Calibri" panose="020F0502020204030204"/>
                <a:ea typeface="+mn-ea"/>
                <a:cs typeface="+mn-cs"/>
              </a:rPr>
              <a:t>will participate more regularly </a:t>
            </a:r>
            <a:r>
              <a:rPr kumimoji="0" lang="en-AU" sz="1200" b="0" i="1" u="none" strike="noStrike" kern="1200" cap="none" spc="0" normalizeH="0" baseline="0" noProof="0" dirty="0">
                <a:ln>
                  <a:noFill/>
                </a:ln>
                <a:solidFill>
                  <a:srgbClr val="C00000"/>
                </a:solidFill>
                <a:effectLst/>
                <a:uLnTx/>
                <a:uFillTx/>
                <a:latin typeface="Calibri" panose="020F0502020204030204"/>
                <a:ea typeface="+mn-ea"/>
                <a:cs typeface="+mn-cs"/>
              </a:rPr>
              <a:t>in multinational exercises </a:t>
            </a:r>
            <a:r>
              <a:rPr kumimoji="0" lang="en-AU" sz="1200" b="0" i="1"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AU" sz="1200" b="0" i="1" u="none" strike="noStrike" kern="1200" cap="none" spc="0" normalizeH="0" baseline="0" noProof="0" dirty="0">
                <a:ln>
                  <a:noFill/>
                </a:ln>
                <a:solidFill>
                  <a:srgbClr val="C00000"/>
                </a:solidFill>
                <a:effectLst/>
                <a:uLnTx/>
                <a:uFillTx/>
                <a:latin typeface="Calibri" panose="020F0502020204030204"/>
                <a:ea typeface="+mn-ea"/>
                <a:cs typeface="+mn-cs"/>
              </a:rPr>
              <a:t> the overseas presence of Defence personnel </a:t>
            </a:r>
            <a:r>
              <a:rPr kumimoji="0" lang="en-AU" sz="1200" b="0" i="1" u="sng" strike="noStrike" kern="1200" cap="none" spc="0" normalizeH="0" baseline="0" noProof="0" dirty="0">
                <a:ln>
                  <a:noFill/>
                </a:ln>
                <a:solidFill>
                  <a:srgbClr val="C00000"/>
                </a:solidFill>
                <a:effectLst/>
                <a:uLnTx/>
                <a:uFillTx/>
                <a:latin typeface="Calibri" panose="020F0502020204030204"/>
                <a:ea typeface="+mn-ea"/>
                <a:cs typeface="+mn-cs"/>
              </a:rPr>
              <a:t>will be gradually increased</a:t>
            </a:r>
            <a:r>
              <a:rPr kumimoji="0" lang="en-AU" sz="1200" b="0" i="1" u="none" strike="noStrike" kern="1200" cap="none" spc="0" normalizeH="0" baseline="0" noProof="0" dirty="0">
                <a:ln>
                  <a:noFill/>
                </a:ln>
                <a:solidFill>
                  <a:srgbClr val="C00000"/>
                </a:solidFill>
                <a:effectLst/>
                <a:uLnTx/>
                <a:uFillTx/>
                <a:latin typeface="Calibri" panose="020F0502020204030204"/>
                <a:ea typeface="+mn-ea"/>
                <a:cs typeface="+mn-cs"/>
              </a:rPr>
              <a:t>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Calibri" panose="020F0502020204030204"/>
                <a:ea typeface="+mn-ea"/>
                <a:cs typeface="+mn-cs"/>
              </a:rPr>
              <a:t>p.22 2016 Defence White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8013" y="3164960"/>
            <a:ext cx="1892894" cy="258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6651945" y="3164960"/>
            <a:ext cx="3305176" cy="2567552"/>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31EBE-51FB-419D-BBA2-AA328127BF19}" type="slidenum">
              <a:rPr kumimoji="0" lang="en-AU" sz="1200" b="0" i="0" u="none" strike="noStrike" kern="1200" cap="none" spc="0" normalizeH="0" baseline="0" noProof="0" smtClean="0">
                <a:ln>
                  <a:noFill/>
                </a:ln>
                <a:solidFill>
                  <a:prstClr val="black">
                    <a:tint val="75000"/>
                  </a:prstClr>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tint val="75000"/>
                </a:prst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975105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390525"/>
            <a:ext cx="7306359" cy="461665"/>
          </a:xfrm>
          <a:prstGeom prst="rect">
            <a:avLst/>
          </a:prstGeom>
          <a:noFill/>
        </p:spPr>
        <p:txBody>
          <a:bodyPr wrap="none" rtlCol="0">
            <a:spAutoFit/>
          </a:bodyPr>
          <a:lstStyle/>
          <a:p>
            <a:r>
              <a:rPr lang="en-AU" sz="2400" dirty="0" smtClean="0"/>
              <a:t>Defence International Training Centre – </a:t>
            </a:r>
            <a:r>
              <a:rPr lang="en-AU" sz="2400" b="1" dirty="0" smtClean="0"/>
              <a:t>Command Intent</a:t>
            </a:r>
            <a:endParaRPr lang="en-AU" sz="2400" b="1" dirty="0"/>
          </a:p>
        </p:txBody>
      </p:sp>
      <p:sp>
        <p:nvSpPr>
          <p:cNvPr id="22" name="TextBox 21"/>
          <p:cNvSpPr txBox="1"/>
          <p:nvPr/>
        </p:nvSpPr>
        <p:spPr>
          <a:xfrm>
            <a:off x="2074187" y="1644563"/>
            <a:ext cx="3180721" cy="3139321"/>
          </a:xfrm>
          <a:prstGeom prst="rect">
            <a:avLst/>
          </a:prstGeom>
          <a:noFill/>
          <a:ln w="38100">
            <a:solidFill>
              <a:schemeClr val="tx1"/>
            </a:solidFill>
          </a:ln>
        </p:spPr>
        <p:txBody>
          <a:bodyPr wrap="square">
            <a:spAutoFit/>
          </a:bodyPr>
          <a:lstStyle/>
          <a:p>
            <a:pPr>
              <a:defRPr/>
            </a:pPr>
            <a:r>
              <a:rPr lang="en-AU" dirty="0" smtClean="0">
                <a:solidFill>
                  <a:srgbClr val="C00000"/>
                </a:solidFill>
                <a:ea typeface="Calibri" panose="020F0502020204030204" pitchFamily="34" charset="0"/>
                <a:cs typeface="Times New Roman" panose="02020603050405020304" pitchFamily="18" charset="0"/>
                <a:sym typeface="Wingdings" panose="05000000000000000000" pitchFamily="2" charset="2"/>
              </a:rPr>
              <a:t> </a:t>
            </a:r>
            <a:r>
              <a:rPr lang="en-AU" dirty="0" smtClean="0">
                <a:solidFill>
                  <a:srgbClr val="C00000"/>
                </a:solidFill>
                <a:ea typeface="Calibri" panose="020F0502020204030204" pitchFamily="34" charset="0"/>
                <a:cs typeface="Times New Roman" panose="02020603050405020304" pitchFamily="18" charset="0"/>
              </a:rPr>
              <a:t>Increasing </a:t>
            </a:r>
            <a:r>
              <a:rPr lang="en-AU" dirty="0">
                <a:solidFill>
                  <a:srgbClr val="C00000"/>
                </a:solidFill>
                <a:ea typeface="Calibri" panose="020F0502020204030204" pitchFamily="34" charset="0"/>
                <a:cs typeface="Times New Roman" panose="02020603050405020304" pitchFamily="18" charset="0"/>
              </a:rPr>
              <a:t>our outreach into the region</a:t>
            </a:r>
          </a:p>
          <a:p>
            <a:pPr>
              <a:defRPr/>
            </a:pPr>
            <a:endParaRPr lang="en-AU" dirty="0">
              <a:solidFill>
                <a:srgbClr val="C00000"/>
              </a:solidFill>
              <a:ea typeface="Calibri" panose="020F0502020204030204" pitchFamily="34" charset="0"/>
              <a:cs typeface="Times New Roman" panose="02020603050405020304" pitchFamily="18" charset="0"/>
            </a:endParaRPr>
          </a:p>
          <a:p>
            <a:pPr>
              <a:defRPr/>
            </a:pPr>
            <a:r>
              <a:rPr lang="en-AU" dirty="0">
                <a:solidFill>
                  <a:srgbClr val="C00000"/>
                </a:solidFill>
                <a:ea typeface="Calibri" panose="020F0502020204030204" pitchFamily="34" charset="0"/>
                <a:cs typeface="Times New Roman" panose="02020603050405020304" pitchFamily="18" charset="0"/>
                <a:sym typeface="Wingdings" panose="05000000000000000000" pitchFamily="2" charset="2"/>
              </a:rPr>
              <a:t> </a:t>
            </a:r>
            <a:r>
              <a:rPr lang="en-AU" dirty="0">
                <a:solidFill>
                  <a:srgbClr val="C00000"/>
                </a:solidFill>
                <a:ea typeface="Calibri" panose="020F0502020204030204" pitchFamily="34" charset="0"/>
                <a:cs typeface="Times New Roman" panose="02020603050405020304" pitchFamily="18" charset="0"/>
              </a:rPr>
              <a:t>Improving the student experience of Australia and the ADF</a:t>
            </a:r>
          </a:p>
          <a:p>
            <a:pPr>
              <a:defRPr/>
            </a:pPr>
            <a:endParaRPr lang="en-AU" dirty="0">
              <a:solidFill>
                <a:srgbClr val="C00000"/>
              </a:solidFill>
              <a:ea typeface="Calibri" panose="020F0502020204030204" pitchFamily="34" charset="0"/>
              <a:cs typeface="Times New Roman" panose="02020603050405020304" pitchFamily="18" charset="0"/>
            </a:endParaRPr>
          </a:p>
          <a:p>
            <a:pPr>
              <a:defRPr/>
            </a:pPr>
            <a:r>
              <a:rPr lang="en-AU" dirty="0" smtClean="0">
                <a:solidFill>
                  <a:srgbClr val="C00000"/>
                </a:solidFill>
                <a:ea typeface="Calibri" panose="020F0502020204030204" pitchFamily="34" charset="0"/>
                <a:cs typeface="Times New Roman" panose="02020603050405020304" pitchFamily="18" charset="0"/>
                <a:sym typeface="Wingdings" panose="05000000000000000000" pitchFamily="2" charset="2"/>
              </a:rPr>
              <a:t> </a:t>
            </a:r>
            <a:r>
              <a:rPr lang="en-AU" dirty="0" smtClean="0">
                <a:solidFill>
                  <a:srgbClr val="C00000"/>
                </a:solidFill>
                <a:ea typeface="Calibri" panose="020F0502020204030204" pitchFamily="34" charset="0"/>
                <a:cs typeface="Times New Roman" panose="02020603050405020304" pitchFamily="18" charset="0"/>
              </a:rPr>
              <a:t>Ensuring </a:t>
            </a:r>
            <a:r>
              <a:rPr lang="en-AU" dirty="0">
                <a:solidFill>
                  <a:srgbClr val="C00000"/>
                </a:solidFill>
                <a:ea typeface="Calibri" panose="020F0502020204030204" pitchFamily="34" charset="0"/>
                <a:cs typeface="Times New Roman" panose="02020603050405020304" pitchFamily="18" charset="0"/>
              </a:rPr>
              <a:t>we have the right mix of people &amp; resources to meet our </a:t>
            </a:r>
            <a:r>
              <a:rPr lang="en-AU" dirty="0" smtClean="0">
                <a:solidFill>
                  <a:srgbClr val="C00000"/>
                </a:solidFill>
                <a:ea typeface="Calibri" panose="020F0502020204030204" pitchFamily="34" charset="0"/>
                <a:cs typeface="Times New Roman" panose="02020603050405020304" pitchFamily="18" charset="0"/>
              </a:rPr>
              <a:t>objectives</a:t>
            </a:r>
          </a:p>
          <a:p>
            <a:pPr>
              <a:defRPr/>
            </a:pPr>
            <a:endParaRPr lang="en-AU" dirty="0">
              <a:solidFill>
                <a:srgbClr val="C00000"/>
              </a:solidFill>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5331EBE-51FB-419D-BBA2-AA328127BF19}" type="slidenum">
              <a:rPr lang="en-AU" smtClean="0"/>
              <a:t>5</a:t>
            </a:fld>
            <a:endParaRPr lang="en-AU"/>
          </a:p>
        </p:txBody>
      </p:sp>
      <p:pic>
        <p:nvPicPr>
          <p:cNvPr id="9" name="Picture 4" descr="banner_fl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425" y="4991786"/>
            <a:ext cx="8092303" cy="10348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IMG_89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745" y="1644562"/>
            <a:ext cx="4708983" cy="313932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55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390525"/>
            <a:ext cx="9322937" cy="461665"/>
          </a:xfrm>
          <a:prstGeom prst="rect">
            <a:avLst/>
          </a:prstGeom>
          <a:noFill/>
        </p:spPr>
        <p:txBody>
          <a:bodyPr wrap="none" rtlCol="0">
            <a:spAutoFit/>
          </a:bodyPr>
          <a:lstStyle/>
          <a:p>
            <a:r>
              <a:rPr lang="en-AU" sz="2400" dirty="0" smtClean="0"/>
              <a:t>Defence International Training Centre – </a:t>
            </a:r>
            <a:r>
              <a:rPr lang="en-AU" sz="2400" b="1" dirty="0" smtClean="0"/>
              <a:t>So how do we measure success?</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6</a:t>
            </a:fld>
            <a:endParaRPr lang="en-AU"/>
          </a:p>
        </p:txBody>
      </p:sp>
      <p:sp>
        <p:nvSpPr>
          <p:cNvPr id="3" name="TextBox 2"/>
          <p:cNvSpPr txBox="1"/>
          <p:nvPr/>
        </p:nvSpPr>
        <p:spPr>
          <a:xfrm>
            <a:off x="1695884" y="1460599"/>
            <a:ext cx="10023258" cy="5755422"/>
          </a:xfrm>
          <a:prstGeom prst="rect">
            <a:avLst/>
          </a:prstGeom>
          <a:noFill/>
        </p:spPr>
        <p:txBody>
          <a:bodyPr wrap="square" rtlCol="0">
            <a:spAutoFit/>
          </a:bodyPr>
          <a:lstStyle/>
          <a:p>
            <a:r>
              <a:rPr lang="en-AU" sz="1600" dirty="0" smtClean="0"/>
              <a:t>Putting together the intent behind the Defence Co-operation program, DITC’s mission and the CO’s command intent we have these areas of focus that can provide a starting point to ascertain return on investment:</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t>Developing personal and professional relationships between Defence members and their international counterparts</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smtClean="0"/>
              <a:t>International engagement will become an integrated core function across the entire Defence portfolio</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a:t>The Defence Cooperation Program, currently providing defence assistance to 28 countries, will be enhanced </a:t>
            </a:r>
            <a:endParaRPr lang="en-AU" sz="1600" dirty="0" smtClean="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The ADF will participate more regularly in multinational </a:t>
            </a:r>
            <a:r>
              <a:rPr lang="en-AU" sz="1600" dirty="0" smtClean="0"/>
              <a:t>exercises</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solidFill>
                  <a:prstClr val="black"/>
                </a:solidFill>
              </a:rPr>
              <a:t>The </a:t>
            </a:r>
            <a:r>
              <a:rPr lang="en-AU" sz="1600" dirty="0">
                <a:solidFill>
                  <a:prstClr val="black"/>
                </a:solidFill>
              </a:rPr>
              <a:t>overseas presence of Defence personnel will be gradually increased over time.</a:t>
            </a:r>
            <a:r>
              <a:rPr lang="en-AU" sz="1600" i="1" dirty="0">
                <a:solidFill>
                  <a:prstClr val="black"/>
                </a:solidFill>
              </a:rPr>
              <a:t> </a:t>
            </a:r>
            <a:r>
              <a:rPr lang="en-AU" sz="1600" dirty="0" smtClean="0"/>
              <a:t>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Increasing our outreach into the region</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t>Improving </a:t>
            </a:r>
            <a:r>
              <a:rPr lang="en-AU" sz="1600" dirty="0"/>
              <a:t>the student experience of Australia and the ADF</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t>Ensuring </a:t>
            </a:r>
            <a:r>
              <a:rPr lang="en-AU" sz="1600" dirty="0"/>
              <a:t>we have the right mix of people &amp; resources to meet our </a:t>
            </a:r>
            <a:r>
              <a:rPr lang="en-AU" sz="1600" dirty="0" smtClean="0"/>
              <a:t>objectives</a:t>
            </a:r>
          </a:p>
          <a:p>
            <a:pPr marL="285750" indent="-285750">
              <a:buFont typeface="Arial" panose="020B0604020202020204" pitchFamily="34" charset="0"/>
              <a:buChar char="•"/>
            </a:pPr>
            <a:endParaRPr lang="en-AU" sz="1600" dirty="0"/>
          </a:p>
          <a:p>
            <a:r>
              <a:rPr lang="en-AU" sz="1600" dirty="0" smtClean="0"/>
              <a:t>……………………How do we convert these areas of into measurable metrics? </a:t>
            </a:r>
            <a:r>
              <a:rPr lang="en-AU" sz="1600" i="1" dirty="0" smtClean="0"/>
              <a:t>Can we? </a:t>
            </a:r>
            <a:endParaRPr lang="en-AU" sz="1600" i="1" dirty="0"/>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p:txBody>
      </p:sp>
    </p:spTree>
    <p:extLst>
      <p:ext uri="{BB962C8B-B14F-4D97-AF65-F5344CB8AC3E}">
        <p14:creationId xmlns:p14="http://schemas.microsoft.com/office/powerpoint/2010/main" val="4287026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9323258" cy="461665"/>
          </a:xfrm>
          <a:prstGeom prst="rect">
            <a:avLst/>
          </a:prstGeom>
          <a:noFill/>
        </p:spPr>
        <p:txBody>
          <a:bodyPr wrap="none" rtlCol="0">
            <a:spAutoFit/>
          </a:bodyPr>
          <a:lstStyle/>
          <a:p>
            <a:r>
              <a:rPr lang="en-AU" sz="2400" dirty="0" smtClean="0"/>
              <a:t>Defence International Training Centre – </a:t>
            </a:r>
            <a:r>
              <a:rPr lang="en-AU" sz="2400" b="1" dirty="0" smtClean="0"/>
              <a:t>What do we have control over?</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7</a:t>
            </a:fld>
            <a:endParaRPr lang="en-AU"/>
          </a:p>
        </p:txBody>
      </p:sp>
      <p:sp>
        <p:nvSpPr>
          <p:cNvPr id="3" name="TextBox 2"/>
          <p:cNvSpPr txBox="1"/>
          <p:nvPr/>
        </p:nvSpPr>
        <p:spPr>
          <a:xfrm>
            <a:off x="1695884" y="1460599"/>
            <a:ext cx="10260764" cy="5509200"/>
          </a:xfrm>
          <a:prstGeom prst="rect">
            <a:avLst/>
          </a:prstGeom>
          <a:noFill/>
        </p:spPr>
        <p:txBody>
          <a:bodyPr wrap="square" rtlCol="0">
            <a:spAutoFit/>
          </a:bodyPr>
          <a:lstStyle/>
          <a:p>
            <a:r>
              <a:rPr lang="en-AU" sz="1600" dirty="0" smtClean="0"/>
              <a:t>We should measure only those areas that DITC can reasonably influence:</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t>Developing personal and professional relationships between Defence members and their international counterparts  </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smtClean="0"/>
              <a:t>International engagement will become an integrated core function across the entire Defence portfolio</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a:t>The Defence Cooperation Program, currently providing defence assistance to 28 countries, will be enhanced </a:t>
            </a:r>
            <a:endParaRPr lang="en-AU" sz="1600" dirty="0" smtClean="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The ADF will participate more regularly in multinational </a:t>
            </a:r>
            <a:r>
              <a:rPr lang="en-AU" sz="1600" dirty="0" smtClean="0"/>
              <a:t>exercises</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solidFill>
                  <a:prstClr val="black"/>
                </a:solidFill>
              </a:rPr>
              <a:t>The </a:t>
            </a:r>
            <a:r>
              <a:rPr lang="en-AU" sz="1600" dirty="0">
                <a:solidFill>
                  <a:prstClr val="black"/>
                </a:solidFill>
              </a:rPr>
              <a:t>overseas presence of Defence personnel will be gradually increased over time.</a:t>
            </a:r>
            <a:r>
              <a:rPr lang="en-AU" sz="1600" i="1" dirty="0">
                <a:solidFill>
                  <a:prstClr val="black"/>
                </a:solidFill>
              </a:rPr>
              <a:t> </a:t>
            </a:r>
            <a:r>
              <a:rPr lang="en-AU" sz="1600" dirty="0" smtClean="0"/>
              <a:t>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Increasing our outreach into the </a:t>
            </a:r>
            <a:r>
              <a:rPr lang="en-AU" sz="1600" dirty="0" smtClean="0"/>
              <a:t>region </a:t>
            </a:r>
            <a:endParaRPr lang="en-AU" sz="1600" dirty="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t>Improving </a:t>
            </a:r>
            <a:r>
              <a:rPr lang="en-AU" sz="1600" dirty="0"/>
              <a:t>the student experience of Australia and the </a:t>
            </a:r>
            <a:r>
              <a:rPr lang="en-AU" sz="1600" dirty="0" smtClean="0"/>
              <a:t>ADF</a:t>
            </a:r>
            <a:endParaRPr lang="en-AU" sz="1600" dirty="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t>Ensuring </a:t>
            </a:r>
            <a:r>
              <a:rPr lang="en-AU" sz="1600" dirty="0"/>
              <a:t>we have the right mix of people &amp; resources to meet our </a:t>
            </a:r>
            <a:r>
              <a:rPr lang="en-AU" sz="1600" dirty="0" smtClean="0"/>
              <a:t>objectives</a:t>
            </a:r>
          </a:p>
          <a:p>
            <a:pPr marL="285750" indent="-285750">
              <a:buFont typeface="Arial" panose="020B0604020202020204" pitchFamily="34" charset="0"/>
              <a:buChar char="•"/>
            </a:pPr>
            <a:endParaRPr lang="en-AU" sz="1600" dirty="0"/>
          </a:p>
          <a:p>
            <a:r>
              <a:rPr lang="en-AU" sz="1600" i="1" dirty="0" smtClean="0"/>
              <a:t> </a:t>
            </a:r>
            <a:endParaRPr lang="en-AU" sz="1600" i="1" dirty="0"/>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p:txBody>
      </p:sp>
      <p:sp>
        <p:nvSpPr>
          <p:cNvPr id="4" name="Rectangle 3"/>
          <p:cNvSpPr/>
          <p:nvPr/>
        </p:nvSpPr>
        <p:spPr>
          <a:xfrm>
            <a:off x="8932810" y="3919878"/>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7" name="Rectangle 6"/>
          <p:cNvSpPr/>
          <p:nvPr/>
        </p:nvSpPr>
        <p:spPr>
          <a:xfrm>
            <a:off x="1851133" y="5970574"/>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19" name="Rectangle 18"/>
          <p:cNvSpPr/>
          <p:nvPr/>
        </p:nvSpPr>
        <p:spPr>
          <a:xfrm>
            <a:off x="7514912" y="3435003"/>
            <a:ext cx="225802" cy="289367"/>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b="1" dirty="0">
              <a:solidFill>
                <a:schemeClr val="tx1"/>
              </a:solidFill>
            </a:endParaRPr>
          </a:p>
        </p:txBody>
      </p:sp>
      <p:sp>
        <p:nvSpPr>
          <p:cNvPr id="20" name="Rectangle 19"/>
          <p:cNvSpPr/>
          <p:nvPr/>
        </p:nvSpPr>
        <p:spPr>
          <a:xfrm>
            <a:off x="10543620" y="2464322"/>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21" name="Rectangle 20"/>
          <p:cNvSpPr/>
          <p:nvPr/>
        </p:nvSpPr>
        <p:spPr>
          <a:xfrm>
            <a:off x="11685368" y="1993944"/>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2" name="Rectangle 21"/>
          <p:cNvSpPr/>
          <p:nvPr/>
        </p:nvSpPr>
        <p:spPr>
          <a:xfrm>
            <a:off x="11004391" y="2979722"/>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3" name="Rectangle 22"/>
          <p:cNvSpPr/>
          <p:nvPr/>
        </p:nvSpPr>
        <p:spPr>
          <a:xfrm>
            <a:off x="8873760" y="5980463"/>
            <a:ext cx="225802" cy="289367"/>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b="1" dirty="0">
              <a:solidFill>
                <a:schemeClr val="tx1"/>
              </a:solidFill>
            </a:endParaRPr>
          </a:p>
        </p:txBody>
      </p:sp>
      <p:sp>
        <p:nvSpPr>
          <p:cNvPr id="24" name="Rectangle 23"/>
          <p:cNvSpPr/>
          <p:nvPr/>
        </p:nvSpPr>
        <p:spPr>
          <a:xfrm>
            <a:off x="5362020" y="4370959"/>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5" name="Rectangle 24"/>
          <p:cNvSpPr/>
          <p:nvPr/>
        </p:nvSpPr>
        <p:spPr>
          <a:xfrm>
            <a:off x="6944933" y="4891820"/>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6" name="Rectangle 25"/>
          <p:cNvSpPr/>
          <p:nvPr/>
        </p:nvSpPr>
        <p:spPr>
          <a:xfrm>
            <a:off x="8497699" y="5340167"/>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18" name="TextBox 17"/>
          <p:cNvSpPr txBox="1"/>
          <p:nvPr/>
        </p:nvSpPr>
        <p:spPr>
          <a:xfrm>
            <a:off x="2093186" y="6005299"/>
            <a:ext cx="2549096" cy="246221"/>
          </a:xfrm>
          <a:prstGeom prst="rect">
            <a:avLst/>
          </a:prstGeom>
          <a:noFill/>
        </p:spPr>
        <p:txBody>
          <a:bodyPr wrap="none" rtlCol="0">
            <a:spAutoFit/>
          </a:bodyPr>
          <a:lstStyle/>
          <a:p>
            <a:r>
              <a:rPr lang="en-AU" sz="1000" dirty="0" smtClean="0"/>
              <a:t>Yes! We can definitely influence this measure</a:t>
            </a:r>
            <a:endParaRPr lang="en-AU" sz="1000" dirty="0"/>
          </a:p>
        </p:txBody>
      </p:sp>
      <p:sp>
        <p:nvSpPr>
          <p:cNvPr id="28" name="TextBox 27"/>
          <p:cNvSpPr txBox="1"/>
          <p:nvPr/>
        </p:nvSpPr>
        <p:spPr>
          <a:xfrm>
            <a:off x="5428624" y="6002424"/>
            <a:ext cx="2643672" cy="246221"/>
          </a:xfrm>
          <a:prstGeom prst="rect">
            <a:avLst/>
          </a:prstGeom>
          <a:noFill/>
        </p:spPr>
        <p:txBody>
          <a:bodyPr wrap="none" rtlCol="0">
            <a:spAutoFit/>
          </a:bodyPr>
          <a:lstStyle/>
          <a:p>
            <a:r>
              <a:rPr lang="en-AU" sz="1000" dirty="0" smtClean="0"/>
              <a:t>Maybe! We can influence parts of this measure</a:t>
            </a:r>
            <a:endParaRPr lang="en-AU" sz="1000" dirty="0"/>
          </a:p>
        </p:txBody>
      </p:sp>
      <p:sp>
        <p:nvSpPr>
          <p:cNvPr id="30" name="Rectangle 29"/>
          <p:cNvSpPr/>
          <p:nvPr/>
        </p:nvSpPr>
        <p:spPr>
          <a:xfrm>
            <a:off x="5126768" y="5957313"/>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31" name="TextBox 30"/>
          <p:cNvSpPr txBox="1"/>
          <p:nvPr/>
        </p:nvSpPr>
        <p:spPr>
          <a:xfrm>
            <a:off x="9110437" y="5990849"/>
            <a:ext cx="2424062" cy="246221"/>
          </a:xfrm>
          <a:prstGeom prst="rect">
            <a:avLst/>
          </a:prstGeom>
          <a:noFill/>
        </p:spPr>
        <p:txBody>
          <a:bodyPr wrap="none" rtlCol="0">
            <a:spAutoFit/>
          </a:bodyPr>
          <a:lstStyle/>
          <a:p>
            <a:r>
              <a:rPr lang="en-AU" sz="1000" dirty="0" smtClean="0"/>
              <a:t>No! We can’t really influence this measure</a:t>
            </a:r>
            <a:endParaRPr lang="en-AU" sz="1000" dirty="0"/>
          </a:p>
        </p:txBody>
      </p:sp>
      <p:sp>
        <p:nvSpPr>
          <p:cNvPr id="27" name="Rectangle 26"/>
          <p:cNvSpPr/>
          <p:nvPr/>
        </p:nvSpPr>
        <p:spPr>
          <a:xfrm>
            <a:off x="1695884" y="5798916"/>
            <a:ext cx="9838615" cy="557434"/>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2682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9246314" cy="461665"/>
          </a:xfrm>
          <a:prstGeom prst="rect">
            <a:avLst/>
          </a:prstGeom>
          <a:noFill/>
        </p:spPr>
        <p:txBody>
          <a:bodyPr wrap="none" rtlCol="0">
            <a:spAutoFit/>
          </a:bodyPr>
          <a:lstStyle/>
          <a:p>
            <a:r>
              <a:rPr lang="en-AU" sz="2400" dirty="0" smtClean="0"/>
              <a:t>Defence International Training Centre – </a:t>
            </a:r>
            <a:r>
              <a:rPr lang="en-AU" sz="2400" b="1" dirty="0" smtClean="0"/>
              <a:t>So what can we </a:t>
            </a:r>
            <a:r>
              <a:rPr lang="en-AU" sz="2400" b="1" i="1" dirty="0" smtClean="0"/>
              <a:t>really</a:t>
            </a:r>
            <a:r>
              <a:rPr lang="en-AU" sz="2400" b="1" dirty="0" smtClean="0"/>
              <a:t> measure?</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8</a:t>
            </a:fld>
            <a:endParaRPr lang="en-AU"/>
          </a:p>
        </p:txBody>
      </p:sp>
      <p:sp>
        <p:nvSpPr>
          <p:cNvPr id="7" name="Rectangle 6"/>
          <p:cNvSpPr/>
          <p:nvPr/>
        </p:nvSpPr>
        <p:spPr>
          <a:xfrm>
            <a:off x="1851133" y="5970574"/>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3" name="Rectangle 22"/>
          <p:cNvSpPr/>
          <p:nvPr/>
        </p:nvSpPr>
        <p:spPr>
          <a:xfrm>
            <a:off x="8873760" y="5980463"/>
            <a:ext cx="225802" cy="289367"/>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b="1" dirty="0">
              <a:solidFill>
                <a:schemeClr val="tx1"/>
              </a:solidFill>
            </a:endParaRPr>
          </a:p>
        </p:txBody>
      </p:sp>
      <p:sp>
        <p:nvSpPr>
          <p:cNvPr id="18" name="TextBox 17"/>
          <p:cNvSpPr txBox="1"/>
          <p:nvPr/>
        </p:nvSpPr>
        <p:spPr>
          <a:xfrm>
            <a:off x="2093186" y="6005299"/>
            <a:ext cx="2549096" cy="246221"/>
          </a:xfrm>
          <a:prstGeom prst="rect">
            <a:avLst/>
          </a:prstGeom>
          <a:noFill/>
        </p:spPr>
        <p:txBody>
          <a:bodyPr wrap="none" rtlCol="0">
            <a:spAutoFit/>
          </a:bodyPr>
          <a:lstStyle/>
          <a:p>
            <a:r>
              <a:rPr lang="en-AU" sz="1000" dirty="0" smtClean="0"/>
              <a:t>Yes! We can definitely influence this measure</a:t>
            </a:r>
            <a:endParaRPr lang="en-AU" sz="1000" dirty="0"/>
          </a:p>
        </p:txBody>
      </p:sp>
      <p:sp>
        <p:nvSpPr>
          <p:cNvPr id="28" name="TextBox 27"/>
          <p:cNvSpPr txBox="1"/>
          <p:nvPr/>
        </p:nvSpPr>
        <p:spPr>
          <a:xfrm>
            <a:off x="5428624" y="6002424"/>
            <a:ext cx="2643672" cy="246221"/>
          </a:xfrm>
          <a:prstGeom prst="rect">
            <a:avLst/>
          </a:prstGeom>
          <a:noFill/>
        </p:spPr>
        <p:txBody>
          <a:bodyPr wrap="none" rtlCol="0">
            <a:spAutoFit/>
          </a:bodyPr>
          <a:lstStyle/>
          <a:p>
            <a:r>
              <a:rPr lang="en-AU" sz="1000" dirty="0" smtClean="0"/>
              <a:t>Maybe! We can influence parts of this measure</a:t>
            </a:r>
            <a:endParaRPr lang="en-AU" sz="1000" dirty="0"/>
          </a:p>
        </p:txBody>
      </p:sp>
      <p:sp>
        <p:nvSpPr>
          <p:cNvPr id="30" name="Rectangle 29"/>
          <p:cNvSpPr/>
          <p:nvPr/>
        </p:nvSpPr>
        <p:spPr>
          <a:xfrm>
            <a:off x="5126768" y="5957313"/>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31" name="TextBox 30"/>
          <p:cNvSpPr txBox="1"/>
          <p:nvPr/>
        </p:nvSpPr>
        <p:spPr>
          <a:xfrm>
            <a:off x="9110437" y="5990849"/>
            <a:ext cx="2424062" cy="246221"/>
          </a:xfrm>
          <a:prstGeom prst="rect">
            <a:avLst/>
          </a:prstGeom>
          <a:noFill/>
        </p:spPr>
        <p:txBody>
          <a:bodyPr wrap="none" rtlCol="0">
            <a:spAutoFit/>
          </a:bodyPr>
          <a:lstStyle/>
          <a:p>
            <a:r>
              <a:rPr lang="en-AU" sz="1000" dirty="0" smtClean="0"/>
              <a:t>No! We can’t really influence this measure</a:t>
            </a:r>
            <a:endParaRPr lang="en-AU" sz="1000" dirty="0"/>
          </a:p>
        </p:txBody>
      </p:sp>
      <p:sp>
        <p:nvSpPr>
          <p:cNvPr id="27" name="Rectangle 26"/>
          <p:cNvSpPr/>
          <p:nvPr/>
        </p:nvSpPr>
        <p:spPr>
          <a:xfrm>
            <a:off x="1695884" y="5798916"/>
            <a:ext cx="9838615" cy="557434"/>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p:cNvGrpSpPr/>
          <p:nvPr/>
        </p:nvGrpSpPr>
        <p:grpSpPr>
          <a:xfrm>
            <a:off x="1695884" y="3570778"/>
            <a:ext cx="10260764" cy="2822701"/>
            <a:chOff x="1695884" y="1394112"/>
            <a:chExt cx="10260764" cy="2822701"/>
          </a:xfrm>
        </p:grpSpPr>
        <p:sp>
          <p:nvSpPr>
            <p:cNvPr id="3" name="TextBox 2"/>
            <p:cNvSpPr txBox="1"/>
            <p:nvPr/>
          </p:nvSpPr>
          <p:spPr>
            <a:xfrm>
              <a:off x="1695884" y="1416046"/>
              <a:ext cx="10260764" cy="2800767"/>
            </a:xfrm>
            <a:prstGeom prst="rect">
              <a:avLst/>
            </a:prstGeom>
            <a:noFill/>
          </p:spPr>
          <p:txBody>
            <a:bodyPr wrap="square" rtlCol="0">
              <a:spAutoFit/>
            </a:bodyPr>
            <a:lstStyle/>
            <a:p>
              <a:r>
                <a:rPr lang="en-AU" sz="1600" b="1" dirty="0" smtClean="0"/>
                <a:t>Included Measure - 2.0</a:t>
              </a:r>
              <a:r>
                <a:rPr lang="en-AU" sz="1600" dirty="0" smtClean="0"/>
                <a:t> </a:t>
              </a:r>
              <a:r>
                <a:rPr lang="en-AU" sz="1600" dirty="0"/>
                <a:t>Improving the student experience of Australia and the </a:t>
              </a:r>
              <a:r>
                <a:rPr lang="en-AU" sz="1600" dirty="0" smtClean="0"/>
                <a:t>ADF</a:t>
              </a:r>
            </a:p>
            <a:p>
              <a:endParaRPr lang="en-AU" sz="1600" dirty="0"/>
            </a:p>
            <a:p>
              <a:pPr lvl="1"/>
              <a:r>
                <a:rPr lang="en-AU" sz="1600" dirty="0" smtClean="0"/>
                <a:t>2.1 What sort of feedback are we getting on students’ experiences with staff? </a:t>
              </a:r>
            </a:p>
            <a:p>
              <a:pPr lvl="1"/>
              <a:r>
                <a:rPr lang="en-AU" sz="1600" dirty="0" smtClean="0"/>
                <a:t>2.2 What sort of feedback are we getting on the programs we conduct?</a:t>
              </a:r>
            </a:p>
            <a:p>
              <a:pPr lvl="1"/>
              <a:r>
                <a:rPr lang="en-AU" sz="1600" dirty="0" smtClean="0"/>
                <a:t>2.3 What sort of feedback are we getting on the quality of the food we serve?</a:t>
              </a:r>
            </a:p>
            <a:p>
              <a:pPr lvl="1"/>
              <a:r>
                <a:rPr lang="en-AU" sz="1600" dirty="0" smtClean="0"/>
                <a:t>2.4 What sort of feedback are we getting on the quality of our accommodation?</a:t>
              </a:r>
            </a:p>
            <a:p>
              <a:pPr marL="285750" indent="-285750">
                <a:buFont typeface="Arial" panose="020B0604020202020204" pitchFamily="34" charset="0"/>
                <a:buChar char="•"/>
              </a:pPr>
              <a:endParaRPr lang="en-AU" sz="1600" dirty="0"/>
            </a:p>
            <a:p>
              <a:r>
                <a:rPr lang="en-AU" sz="1600" i="1" dirty="0" smtClean="0"/>
                <a:t> </a:t>
              </a:r>
              <a:endParaRPr lang="en-AU" sz="1600" i="1" dirty="0"/>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p:txBody>
        </p:sp>
        <p:sp>
          <p:nvSpPr>
            <p:cNvPr id="26" name="Rectangle 25"/>
            <p:cNvSpPr/>
            <p:nvPr/>
          </p:nvSpPr>
          <p:spPr>
            <a:xfrm>
              <a:off x="8223886" y="2188947"/>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13" name="Rectangle 12"/>
            <p:cNvSpPr/>
            <p:nvPr/>
          </p:nvSpPr>
          <p:spPr>
            <a:xfrm>
              <a:off x="8715822" y="1899580"/>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15" name="Rectangle 14"/>
            <p:cNvSpPr/>
            <p:nvPr/>
          </p:nvSpPr>
          <p:spPr>
            <a:xfrm>
              <a:off x="8752265" y="2382243"/>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16" name="Rectangle 15"/>
            <p:cNvSpPr/>
            <p:nvPr/>
          </p:nvSpPr>
          <p:spPr>
            <a:xfrm>
              <a:off x="8997536" y="2671745"/>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17" name="Rectangle 16"/>
            <p:cNvSpPr/>
            <p:nvPr/>
          </p:nvSpPr>
          <p:spPr>
            <a:xfrm>
              <a:off x="8715822" y="1394112"/>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grpSp>
      <p:grpSp>
        <p:nvGrpSpPr>
          <p:cNvPr id="19" name="Group 18"/>
          <p:cNvGrpSpPr/>
          <p:nvPr/>
        </p:nvGrpSpPr>
        <p:grpSpPr>
          <a:xfrm>
            <a:off x="1695884" y="1416046"/>
            <a:ext cx="10260764" cy="1815882"/>
            <a:chOff x="1695884" y="1416046"/>
            <a:chExt cx="10260764" cy="1815882"/>
          </a:xfrm>
        </p:grpSpPr>
        <p:sp>
          <p:nvSpPr>
            <p:cNvPr id="20" name="TextBox 19"/>
            <p:cNvSpPr txBox="1"/>
            <p:nvPr/>
          </p:nvSpPr>
          <p:spPr>
            <a:xfrm>
              <a:off x="1695884" y="1416046"/>
              <a:ext cx="10260764" cy="1815882"/>
            </a:xfrm>
            <a:prstGeom prst="rect">
              <a:avLst/>
            </a:prstGeom>
            <a:noFill/>
          </p:spPr>
          <p:txBody>
            <a:bodyPr wrap="square" rtlCol="0">
              <a:spAutoFit/>
            </a:bodyPr>
            <a:lstStyle/>
            <a:p>
              <a:r>
                <a:rPr lang="en-AU" sz="1600" b="1" dirty="0" smtClean="0"/>
                <a:t>Included Measure - 1.0</a:t>
              </a:r>
              <a:r>
                <a:rPr lang="en-AU" sz="1600" dirty="0" smtClean="0"/>
                <a:t> Ensuring </a:t>
              </a:r>
              <a:r>
                <a:rPr lang="en-AU" sz="1600" dirty="0"/>
                <a:t>we have the right mix of people &amp; resources to meet our </a:t>
              </a:r>
              <a:r>
                <a:rPr lang="en-AU" sz="1600" dirty="0" smtClean="0"/>
                <a:t>objectives</a:t>
              </a:r>
            </a:p>
            <a:p>
              <a:endParaRPr lang="en-AU" sz="1600" dirty="0" smtClean="0"/>
            </a:p>
            <a:p>
              <a:pPr lvl="1"/>
              <a:r>
                <a:rPr lang="en-AU" sz="1600" dirty="0" smtClean="0"/>
                <a:t>1.1 What percentage of our annual budget bid did we receive?</a:t>
              </a:r>
            </a:p>
            <a:p>
              <a:pPr lvl="1"/>
              <a:r>
                <a:rPr lang="en-AU" sz="1600" dirty="0" smtClean="0"/>
                <a:t>1.2 What are our vacancy rates for positions across the school?</a:t>
              </a:r>
            </a:p>
            <a:p>
              <a:pPr lvl="1"/>
              <a:r>
                <a:rPr lang="en-AU" sz="1600" dirty="0" smtClean="0"/>
                <a:t>1.3 How many programs or courses were cancelled due to lack of resources?</a:t>
              </a:r>
            </a:p>
            <a:p>
              <a:pPr lvl="1"/>
              <a:r>
                <a:rPr lang="en-AU" sz="1600" dirty="0" smtClean="0"/>
                <a:t>1.4 What sort of feedback are we getting on the quality of our staff?</a:t>
              </a:r>
              <a:endParaRPr lang="en-AU" sz="1600" dirty="0"/>
            </a:p>
            <a:p>
              <a:pPr marL="285750" indent="-285750">
                <a:buFont typeface="Arial" panose="020B0604020202020204" pitchFamily="34" charset="0"/>
                <a:buChar char="•"/>
              </a:pPr>
              <a:endParaRPr lang="en-AU" sz="1600" dirty="0"/>
            </a:p>
          </p:txBody>
        </p:sp>
        <p:sp>
          <p:nvSpPr>
            <p:cNvPr id="21" name="Rectangle 20"/>
            <p:cNvSpPr/>
            <p:nvPr/>
          </p:nvSpPr>
          <p:spPr>
            <a:xfrm>
              <a:off x="10209567" y="1416046"/>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2" name="Rectangle 21"/>
            <p:cNvSpPr/>
            <p:nvPr/>
          </p:nvSpPr>
          <p:spPr>
            <a:xfrm>
              <a:off x="7470836" y="2165534"/>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4" name="Rectangle 23"/>
            <p:cNvSpPr/>
            <p:nvPr/>
          </p:nvSpPr>
          <p:spPr>
            <a:xfrm>
              <a:off x="7919639" y="2686661"/>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5" name="Rectangle 24"/>
            <p:cNvSpPr/>
            <p:nvPr/>
          </p:nvSpPr>
          <p:spPr>
            <a:xfrm>
              <a:off x="7470836" y="1860729"/>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32" name="Rectangle 31"/>
            <p:cNvSpPr/>
            <p:nvPr/>
          </p:nvSpPr>
          <p:spPr>
            <a:xfrm>
              <a:off x="8626196" y="2417172"/>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grpSp>
    </p:spTree>
    <p:extLst>
      <p:ext uri="{BB962C8B-B14F-4D97-AF65-F5344CB8AC3E}">
        <p14:creationId xmlns:p14="http://schemas.microsoft.com/office/powerpoint/2010/main" val="727823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396205" y="434546"/>
            <a:ext cx="9246314" cy="461665"/>
          </a:xfrm>
          <a:prstGeom prst="rect">
            <a:avLst/>
          </a:prstGeom>
          <a:noFill/>
        </p:spPr>
        <p:txBody>
          <a:bodyPr wrap="none" rtlCol="0">
            <a:spAutoFit/>
          </a:bodyPr>
          <a:lstStyle/>
          <a:p>
            <a:r>
              <a:rPr lang="en-AU" sz="2400" dirty="0" smtClean="0"/>
              <a:t>Defence International Training Centre – </a:t>
            </a:r>
            <a:r>
              <a:rPr lang="en-AU" sz="2400" b="1" dirty="0" smtClean="0"/>
              <a:t>So what can we </a:t>
            </a:r>
            <a:r>
              <a:rPr lang="en-AU" sz="2400" b="1" i="1" dirty="0" smtClean="0"/>
              <a:t>really</a:t>
            </a:r>
            <a:r>
              <a:rPr lang="en-AU" sz="2400" b="1" dirty="0" smtClean="0"/>
              <a:t> measure?</a:t>
            </a:r>
            <a:endParaRPr lang="en-AU" sz="2400" b="1" dirty="0"/>
          </a:p>
        </p:txBody>
      </p:sp>
      <p:sp>
        <p:nvSpPr>
          <p:cNvPr id="2" name="Slide Number Placeholder 1"/>
          <p:cNvSpPr>
            <a:spLocks noGrp="1"/>
          </p:cNvSpPr>
          <p:nvPr>
            <p:ph type="sldNum" sz="quarter" idx="12"/>
          </p:nvPr>
        </p:nvSpPr>
        <p:spPr/>
        <p:txBody>
          <a:bodyPr/>
          <a:lstStyle/>
          <a:p>
            <a:fld id="{D5331EBE-51FB-419D-BBA2-AA328127BF19}" type="slidenum">
              <a:rPr lang="en-AU" smtClean="0"/>
              <a:t>9</a:t>
            </a:fld>
            <a:endParaRPr lang="en-AU"/>
          </a:p>
        </p:txBody>
      </p:sp>
      <p:sp>
        <p:nvSpPr>
          <p:cNvPr id="7" name="Rectangle 6"/>
          <p:cNvSpPr/>
          <p:nvPr/>
        </p:nvSpPr>
        <p:spPr>
          <a:xfrm>
            <a:off x="1851133" y="5970574"/>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3" name="Rectangle 22"/>
          <p:cNvSpPr/>
          <p:nvPr/>
        </p:nvSpPr>
        <p:spPr>
          <a:xfrm>
            <a:off x="8873760" y="5980463"/>
            <a:ext cx="225802" cy="289367"/>
          </a:xfrm>
          <a:prstGeom prst="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b="1" dirty="0">
              <a:solidFill>
                <a:schemeClr val="tx1"/>
              </a:solidFill>
            </a:endParaRPr>
          </a:p>
        </p:txBody>
      </p:sp>
      <p:sp>
        <p:nvSpPr>
          <p:cNvPr id="18" name="TextBox 17"/>
          <p:cNvSpPr txBox="1"/>
          <p:nvPr/>
        </p:nvSpPr>
        <p:spPr>
          <a:xfrm>
            <a:off x="2093186" y="6005299"/>
            <a:ext cx="2549096" cy="246221"/>
          </a:xfrm>
          <a:prstGeom prst="rect">
            <a:avLst/>
          </a:prstGeom>
          <a:noFill/>
        </p:spPr>
        <p:txBody>
          <a:bodyPr wrap="none" rtlCol="0">
            <a:spAutoFit/>
          </a:bodyPr>
          <a:lstStyle/>
          <a:p>
            <a:r>
              <a:rPr lang="en-AU" sz="1000" dirty="0" smtClean="0"/>
              <a:t>Yes! We can definitely influence this measure</a:t>
            </a:r>
            <a:endParaRPr lang="en-AU" sz="1000" dirty="0"/>
          </a:p>
        </p:txBody>
      </p:sp>
      <p:sp>
        <p:nvSpPr>
          <p:cNvPr id="28" name="TextBox 27"/>
          <p:cNvSpPr txBox="1"/>
          <p:nvPr/>
        </p:nvSpPr>
        <p:spPr>
          <a:xfrm>
            <a:off x="5428624" y="6002424"/>
            <a:ext cx="2643672" cy="246221"/>
          </a:xfrm>
          <a:prstGeom prst="rect">
            <a:avLst/>
          </a:prstGeom>
          <a:noFill/>
        </p:spPr>
        <p:txBody>
          <a:bodyPr wrap="none" rtlCol="0">
            <a:spAutoFit/>
          </a:bodyPr>
          <a:lstStyle/>
          <a:p>
            <a:r>
              <a:rPr lang="en-AU" sz="1000" dirty="0" smtClean="0"/>
              <a:t>Maybe! We can influence parts of this measure</a:t>
            </a:r>
            <a:endParaRPr lang="en-AU" sz="1000" dirty="0"/>
          </a:p>
        </p:txBody>
      </p:sp>
      <p:sp>
        <p:nvSpPr>
          <p:cNvPr id="30" name="Rectangle 29"/>
          <p:cNvSpPr/>
          <p:nvPr/>
        </p:nvSpPr>
        <p:spPr>
          <a:xfrm>
            <a:off x="5126768" y="5957313"/>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31" name="TextBox 30"/>
          <p:cNvSpPr txBox="1"/>
          <p:nvPr/>
        </p:nvSpPr>
        <p:spPr>
          <a:xfrm>
            <a:off x="9110437" y="5990849"/>
            <a:ext cx="2424062" cy="246221"/>
          </a:xfrm>
          <a:prstGeom prst="rect">
            <a:avLst/>
          </a:prstGeom>
          <a:noFill/>
        </p:spPr>
        <p:txBody>
          <a:bodyPr wrap="none" rtlCol="0">
            <a:spAutoFit/>
          </a:bodyPr>
          <a:lstStyle/>
          <a:p>
            <a:r>
              <a:rPr lang="en-AU" sz="1000" dirty="0" smtClean="0"/>
              <a:t>No! We can’t really influence this measure</a:t>
            </a:r>
            <a:endParaRPr lang="en-AU" sz="1000" dirty="0"/>
          </a:p>
        </p:txBody>
      </p:sp>
      <p:sp>
        <p:nvSpPr>
          <p:cNvPr id="27" name="Rectangle 26"/>
          <p:cNvSpPr/>
          <p:nvPr/>
        </p:nvSpPr>
        <p:spPr>
          <a:xfrm>
            <a:off x="1695884" y="5798916"/>
            <a:ext cx="9838615" cy="557434"/>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1663711" y="3592060"/>
            <a:ext cx="10260764" cy="1815882"/>
          </a:xfrm>
          <a:prstGeom prst="rect">
            <a:avLst/>
          </a:prstGeom>
          <a:noFill/>
        </p:spPr>
        <p:txBody>
          <a:bodyPr wrap="square" rtlCol="0">
            <a:spAutoFit/>
          </a:bodyPr>
          <a:lstStyle/>
          <a:p>
            <a:r>
              <a:rPr lang="en-AU" sz="1600" b="1" dirty="0" smtClean="0">
                <a:solidFill>
                  <a:prstClr val="black"/>
                </a:solidFill>
              </a:rPr>
              <a:t>Excluded Measure - </a:t>
            </a:r>
            <a:r>
              <a:rPr lang="en-AU" sz="1600" dirty="0" smtClean="0">
                <a:solidFill>
                  <a:prstClr val="black"/>
                </a:solidFill>
              </a:rPr>
              <a:t>The </a:t>
            </a:r>
            <a:r>
              <a:rPr lang="en-AU" sz="1600" dirty="0">
                <a:solidFill>
                  <a:prstClr val="black"/>
                </a:solidFill>
              </a:rPr>
              <a:t>overseas presence of Defence personnel will be gradually increased over time</a:t>
            </a:r>
            <a:endParaRPr lang="en-AU" sz="1600" dirty="0" smtClean="0"/>
          </a:p>
          <a:p>
            <a:endParaRPr lang="en-AU" sz="1600" dirty="0"/>
          </a:p>
          <a:p>
            <a:pPr marL="742950" lvl="1" indent="-285750">
              <a:buFont typeface="Arial" panose="020B0604020202020204" pitchFamily="34" charset="0"/>
              <a:buChar char="•"/>
            </a:pPr>
            <a:r>
              <a:rPr lang="en-AU" sz="1600" i="1" dirty="0" smtClean="0"/>
              <a:t>Mostly out of DITC control </a:t>
            </a:r>
          </a:p>
          <a:p>
            <a:pPr marL="742950" lvl="1" indent="-285750">
              <a:buFont typeface="Arial" panose="020B0604020202020204" pitchFamily="34" charset="0"/>
              <a:buChar char="•"/>
            </a:pPr>
            <a:r>
              <a:rPr lang="en-AU" sz="1600" i="1" dirty="0" smtClean="0"/>
              <a:t>Aspects that are in our control subsumed into measure 3.2 above</a:t>
            </a:r>
            <a:endParaRPr lang="en-AU" sz="1600" i="1" dirty="0"/>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endParaRPr lang="en-AU" sz="1600" dirty="0"/>
          </a:p>
        </p:txBody>
      </p:sp>
      <p:sp>
        <p:nvSpPr>
          <p:cNvPr id="32" name="Rectangle 31"/>
          <p:cNvSpPr/>
          <p:nvPr/>
        </p:nvSpPr>
        <p:spPr>
          <a:xfrm>
            <a:off x="10276182" y="3611818"/>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grpSp>
        <p:nvGrpSpPr>
          <p:cNvPr id="5" name="Group 4"/>
          <p:cNvGrpSpPr/>
          <p:nvPr/>
        </p:nvGrpSpPr>
        <p:grpSpPr>
          <a:xfrm>
            <a:off x="1695884" y="1357782"/>
            <a:ext cx="10260764" cy="2062103"/>
            <a:chOff x="1695884" y="1357782"/>
            <a:chExt cx="10260764" cy="2062103"/>
          </a:xfrm>
        </p:grpSpPr>
        <p:sp>
          <p:nvSpPr>
            <p:cNvPr id="20" name="TextBox 19"/>
            <p:cNvSpPr txBox="1"/>
            <p:nvPr/>
          </p:nvSpPr>
          <p:spPr>
            <a:xfrm>
              <a:off x="1695884" y="1357782"/>
              <a:ext cx="10260764" cy="2062103"/>
            </a:xfrm>
            <a:prstGeom prst="rect">
              <a:avLst/>
            </a:prstGeom>
            <a:noFill/>
          </p:spPr>
          <p:txBody>
            <a:bodyPr wrap="square" rtlCol="0">
              <a:spAutoFit/>
            </a:bodyPr>
            <a:lstStyle/>
            <a:p>
              <a:r>
                <a:rPr lang="en-AU" sz="1600" b="1" dirty="0" smtClean="0"/>
                <a:t>Included Measure - 3.0</a:t>
              </a:r>
              <a:r>
                <a:rPr lang="en-AU" sz="1600" dirty="0" smtClean="0"/>
                <a:t> Increasing our outreach into the region</a:t>
              </a:r>
            </a:p>
            <a:p>
              <a:endParaRPr lang="en-AU" sz="1600" dirty="0" smtClean="0"/>
            </a:p>
            <a:p>
              <a:pPr lvl="1"/>
              <a:r>
                <a:rPr lang="en-AU" sz="1600" dirty="0" smtClean="0"/>
                <a:t>3.1 What were our student numbers at DITC for the previous 12 months?</a:t>
              </a:r>
            </a:p>
            <a:p>
              <a:pPr lvl="1"/>
              <a:r>
                <a:rPr lang="en-AU" sz="1600" dirty="0" smtClean="0"/>
                <a:t>3.2 How many students attended Mobile Training Team delivered courses in the last 12 months?</a:t>
              </a:r>
            </a:p>
            <a:p>
              <a:pPr lvl="1"/>
              <a:r>
                <a:rPr lang="en-AU" sz="1600" dirty="0" smtClean="0"/>
                <a:t>3.3 How many students attended online delivered courses in the last 12 months?</a:t>
              </a:r>
            </a:p>
            <a:p>
              <a:pPr lvl="1"/>
              <a:r>
                <a:rPr lang="en-AU" sz="1600" dirty="0" smtClean="0"/>
                <a:t>3.4 How many students accessed our online portals? </a:t>
              </a:r>
            </a:p>
            <a:p>
              <a:pPr lvl="1"/>
              <a:r>
                <a:rPr lang="en-AU" sz="1600" dirty="0" smtClean="0"/>
                <a:t>3.5 How many cultural awareness briefs did we deliver to ADF personnel in the last 12 months</a:t>
              </a:r>
            </a:p>
            <a:p>
              <a:pPr lvl="1"/>
              <a:endParaRPr lang="en-AU" sz="1600" dirty="0"/>
            </a:p>
          </p:txBody>
        </p:sp>
        <p:sp>
          <p:nvSpPr>
            <p:cNvPr id="21" name="Rectangle 20"/>
            <p:cNvSpPr/>
            <p:nvPr/>
          </p:nvSpPr>
          <p:spPr>
            <a:xfrm>
              <a:off x="7106276" y="1357782"/>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2" name="Rectangle 21"/>
            <p:cNvSpPr/>
            <p:nvPr/>
          </p:nvSpPr>
          <p:spPr>
            <a:xfrm>
              <a:off x="10322468" y="2126819"/>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4" name="Rectangle 23"/>
            <p:cNvSpPr/>
            <p:nvPr/>
          </p:nvSpPr>
          <p:spPr>
            <a:xfrm>
              <a:off x="9061528" y="2378895"/>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25" name="Rectangle 24"/>
            <p:cNvSpPr/>
            <p:nvPr/>
          </p:nvSpPr>
          <p:spPr>
            <a:xfrm>
              <a:off x="8384798" y="1843442"/>
              <a:ext cx="225802" cy="28936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ebdings" panose="05030102010509060703" pitchFamily="18" charset="2"/>
                </a:rPr>
                <a:t></a:t>
              </a:r>
              <a:endParaRPr lang="en-AU" dirty="0">
                <a:solidFill>
                  <a:schemeClr val="tx1"/>
                </a:solidFill>
              </a:endParaRPr>
            </a:p>
          </p:txBody>
        </p:sp>
        <p:sp>
          <p:nvSpPr>
            <p:cNvPr id="33" name="Rectangle 32"/>
            <p:cNvSpPr/>
            <p:nvPr/>
          </p:nvSpPr>
          <p:spPr>
            <a:xfrm>
              <a:off x="6704947" y="2610920"/>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sp>
          <p:nvSpPr>
            <p:cNvPr id="34" name="Rectangle 33"/>
            <p:cNvSpPr/>
            <p:nvPr/>
          </p:nvSpPr>
          <p:spPr>
            <a:xfrm>
              <a:off x="10096666" y="2872121"/>
              <a:ext cx="225802" cy="289367"/>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sym typeface="Wingdings" panose="05000000000000000000" pitchFamily="2" charset="2"/>
                </a:rPr>
                <a:t></a:t>
              </a:r>
              <a:endParaRPr lang="en-AU" dirty="0">
                <a:solidFill>
                  <a:schemeClr val="tx1"/>
                </a:solidFill>
              </a:endParaRPr>
            </a:p>
          </p:txBody>
        </p:sp>
      </p:grpSp>
    </p:spTree>
    <p:extLst>
      <p:ext uri="{BB962C8B-B14F-4D97-AF65-F5344CB8AC3E}">
        <p14:creationId xmlns:p14="http://schemas.microsoft.com/office/powerpoint/2010/main" val="2699865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2412</TotalTime>
  <Words>5482</Words>
  <Application>Microsoft Office PowerPoint</Application>
  <PresentationFormat>Widescreen</PresentationFormat>
  <Paragraphs>334</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Arial Narrow</vt:lpstr>
      <vt:lpstr>Calibri</vt:lpstr>
      <vt:lpstr>Calibri Light</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 John WGCDR</dc:creator>
  <cp:lastModifiedBy>Ward, John WGCDR</cp:lastModifiedBy>
  <cp:revision>155</cp:revision>
  <cp:lastPrinted>2019-05-22T01:00:22Z</cp:lastPrinted>
  <dcterms:created xsi:type="dcterms:W3CDTF">2019-02-01T00:16:30Z</dcterms:created>
  <dcterms:modified xsi:type="dcterms:W3CDTF">2019-05-22T03:27:08Z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BO2238279</vt:lpwstr>
  </property>
  <property fmtid="{D5CDD505-2E9C-101B-9397-08002B2CF9AE}" pid="4" name="Objective-Title">
    <vt:lpwstr>190415 - Presentation - DITC presentation to BILC</vt:lpwstr>
  </property>
  <property fmtid="{D5CDD505-2E9C-101B-9397-08002B2CF9AE}" pid="5" name="Objective-Comment">
    <vt:lpwstr/>
  </property>
  <property fmtid="{D5CDD505-2E9C-101B-9397-08002B2CF9AE}" pid="6" name="Objective-CreationStamp">
    <vt:filetime>2019-04-23T03:58:52Z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2019-05-22T03:26:09Z</vt:filetime>
  </property>
  <property fmtid="{D5CDD505-2E9C-101B-9397-08002B2CF9AE}" pid="11" name="Objective-Owner">
    <vt:lpwstr>Ward, John WGCDR</vt:lpwstr>
  </property>
  <property fmtid="{D5CDD505-2E9C-101B-9397-08002B2CF9AE}" pid="12" name="Objective-Path">
    <vt:lpwstr>Objective Global Folder - PROD:Defence Business Units:Joint Capabilities Group:Legacy Workgroups:Legacy ADC Workgroups:Australian Defence Force Training Centre:DITC : Defence International Training Centre:zDITC Records Management/Archived Files:00. DITC -</vt:lpwstr>
  </property>
  <property fmtid="{D5CDD505-2E9C-101B-9397-08002B2CF9AE}" pid="13" name="Objective-Parent">
    <vt:lpwstr>BILC 2019</vt:lpwstr>
  </property>
  <property fmtid="{D5CDD505-2E9C-101B-9397-08002B2CF9AE}" pid="14" name="Objective-State">
    <vt:lpwstr>Being Edited</vt:lpwstr>
  </property>
  <property fmtid="{D5CDD505-2E9C-101B-9397-08002B2CF9AE}" pid="15" name="Objective-Version">
    <vt:lpwstr>3.1</vt:lpwstr>
  </property>
  <property fmtid="{D5CDD505-2E9C-101B-9397-08002B2CF9AE}" pid="16" name="Objective-VersionNumber">
    <vt:i4>5</vt:i4>
  </property>
  <property fmtid="{D5CDD505-2E9C-101B-9397-08002B2CF9AE}" pid="17" name="Objective-VersionComment">
    <vt:lpwstr/>
  </property>
  <property fmtid="{D5CDD505-2E9C-101B-9397-08002B2CF9AE}" pid="18" name="Objective-FileNumber">
    <vt:lpwstr>2015/1120358</vt:lpwstr>
  </property>
  <property fmtid="{D5CDD505-2E9C-101B-9397-08002B2CF9AE}" pid="19" name="Objective-Classification">
    <vt:lpwstr>[Inherited - Unclassified]</vt:lpwstr>
  </property>
  <property fmtid="{D5CDD505-2E9C-101B-9397-08002B2CF9AE}" pid="20" name="Objective-Caveats">
    <vt:lpwstr/>
  </property>
  <property fmtid="{D5CDD505-2E9C-101B-9397-08002B2CF9AE}" pid="21" name="Objective-Document Type [system]">
    <vt:lpwstr/>
  </property>
</Properties>
</file>