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  <p:sldMasterId id="2147483735" r:id="rId2"/>
    <p:sldMasterId id="2147483746" r:id="rId3"/>
    <p:sldMasterId id="2147484027" r:id="rId4"/>
  </p:sldMasterIdLst>
  <p:notesMasterIdLst>
    <p:notesMasterId r:id="rId32"/>
  </p:notesMasterIdLst>
  <p:sldIdLst>
    <p:sldId id="342" r:id="rId5"/>
    <p:sldId id="360" r:id="rId6"/>
    <p:sldId id="361" r:id="rId7"/>
    <p:sldId id="363" r:id="rId8"/>
    <p:sldId id="362" r:id="rId9"/>
    <p:sldId id="364" r:id="rId10"/>
    <p:sldId id="365" r:id="rId11"/>
    <p:sldId id="414" r:id="rId12"/>
    <p:sldId id="415" r:id="rId13"/>
    <p:sldId id="427" r:id="rId14"/>
    <p:sldId id="366" r:id="rId15"/>
    <p:sldId id="368" r:id="rId16"/>
    <p:sldId id="369" r:id="rId17"/>
    <p:sldId id="367" r:id="rId18"/>
    <p:sldId id="426" r:id="rId19"/>
    <p:sldId id="383" r:id="rId20"/>
    <p:sldId id="371" r:id="rId21"/>
    <p:sldId id="372" r:id="rId22"/>
    <p:sldId id="373" r:id="rId23"/>
    <p:sldId id="374" r:id="rId24"/>
    <p:sldId id="400" r:id="rId25"/>
    <p:sldId id="401" r:id="rId26"/>
    <p:sldId id="407" r:id="rId27"/>
    <p:sldId id="411" r:id="rId28"/>
    <p:sldId id="317" r:id="rId29"/>
    <p:sldId id="422" r:id="rId30"/>
    <p:sldId id="310" r:id="rId31"/>
  </p:sldIdLst>
  <p:sldSz cx="12601575" cy="6858000"/>
  <p:notesSz cx="6797675" cy="9925050"/>
  <p:defaultTextStyle>
    <a:defPPr>
      <a:defRPr lang="bg-BG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23" autoAdjust="0"/>
    <p:restoredTop sz="94450" autoAdjust="0"/>
  </p:normalViewPr>
  <p:slideViewPr>
    <p:cSldViewPr>
      <p:cViewPr>
        <p:scale>
          <a:sx n="85" d="100"/>
          <a:sy n="85" d="100"/>
        </p:scale>
        <p:origin x="-58" y="-43"/>
      </p:cViewPr>
      <p:guideLst>
        <p:guide orient="horz" pos="2160"/>
        <p:guide pos="396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92"/>
    </p:cViewPr>
  </p:sorterViewPr>
  <p:notesViewPr>
    <p:cSldViewPr>
      <p:cViewPr>
        <p:scale>
          <a:sx n="200" d="100"/>
          <a:sy n="200" d="100"/>
        </p:scale>
        <p:origin x="-278" y="4195"/>
      </p:cViewPr>
      <p:guideLst>
        <p:guide orient="horz" pos="3126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F3A454-A0AA-49CD-A0A4-84C8E3C183EA}" type="doc">
      <dgm:prSet loTypeId="urn:microsoft.com/office/officeart/2005/8/layout/gear1" loCatId="process" qsTypeId="urn:microsoft.com/office/officeart/2005/8/quickstyle/simple5" qsCatId="simple" csTypeId="urn:microsoft.com/office/officeart/2005/8/colors/accent2_3" csCatId="accent2" phldr="1"/>
      <dgm:spPr/>
    </dgm:pt>
    <dgm:pt modelId="{7140B360-A456-445F-8248-4B42E4B10D6B}">
      <dgm:prSet phldrT="[Text]"/>
      <dgm:spPr>
        <a:solidFill>
          <a:srgbClr val="002060"/>
        </a:solidFill>
      </dgm:spPr>
      <dgm:t>
        <a:bodyPr/>
        <a:lstStyle/>
        <a:p>
          <a:r>
            <a:rPr lang="en-US" b="1" dirty="0" smtClean="0"/>
            <a:t>BILC</a:t>
          </a:r>
          <a:endParaRPr lang="en-US" b="1" dirty="0"/>
        </a:p>
      </dgm:t>
    </dgm:pt>
    <dgm:pt modelId="{8FE7C6FF-1E66-4E0B-B7D7-06271A09F03D}" type="parTrans" cxnId="{20FEEB1F-D843-4261-9346-1010EAF63AFB}">
      <dgm:prSet/>
      <dgm:spPr/>
      <dgm:t>
        <a:bodyPr/>
        <a:lstStyle/>
        <a:p>
          <a:endParaRPr lang="en-US"/>
        </a:p>
      </dgm:t>
    </dgm:pt>
    <dgm:pt modelId="{33A27860-01A7-4CA5-B853-32FFB595FB4C}" type="sibTrans" cxnId="{20FEEB1F-D843-4261-9346-1010EAF63AFB}">
      <dgm:prSet/>
      <dgm:spPr/>
      <dgm:t>
        <a:bodyPr/>
        <a:lstStyle/>
        <a:p>
          <a:endParaRPr lang="en-US" dirty="0"/>
        </a:p>
      </dgm:t>
    </dgm:pt>
    <dgm:pt modelId="{CAA8249C-0494-42A6-BD64-22EFA98F5E08}">
      <dgm:prSet phldrT="[Text]"/>
      <dgm:spPr>
        <a:solidFill>
          <a:srgbClr val="0070C0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DEEP</a:t>
          </a:r>
          <a:endParaRPr lang="en-US" b="1" dirty="0">
            <a:solidFill>
              <a:schemeClr val="tx1"/>
            </a:solidFill>
          </a:endParaRPr>
        </a:p>
      </dgm:t>
    </dgm:pt>
    <dgm:pt modelId="{0E991480-F232-4643-81BC-AF391FB4D0E8}" type="parTrans" cxnId="{7DEC7612-DBDB-4E52-991C-D98EF4EB5624}">
      <dgm:prSet/>
      <dgm:spPr/>
      <dgm:t>
        <a:bodyPr/>
        <a:lstStyle/>
        <a:p>
          <a:endParaRPr lang="en-US"/>
        </a:p>
      </dgm:t>
    </dgm:pt>
    <dgm:pt modelId="{1E193CB1-1507-4F7C-ABCD-0F917C3B91A1}" type="sibTrans" cxnId="{7DEC7612-DBDB-4E52-991C-D98EF4EB5624}">
      <dgm:prSet/>
      <dgm:spPr/>
      <dgm:t>
        <a:bodyPr/>
        <a:lstStyle/>
        <a:p>
          <a:endParaRPr lang="en-US"/>
        </a:p>
      </dgm:t>
    </dgm:pt>
    <dgm:pt modelId="{3BABF7BB-124B-40BB-BD98-1079D1FF6B6B}" type="pres">
      <dgm:prSet presAssocID="{F2F3A454-A0AA-49CD-A0A4-84C8E3C183E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38D7F22A-B708-49CB-96ED-C098EA45FC94}" type="pres">
      <dgm:prSet presAssocID="{7140B360-A456-445F-8248-4B42E4B10D6B}" presName="gear1" presStyleLbl="node1" presStyleIdx="0" presStyleCnt="2" custScaleX="71364" custScaleY="69793" custLinFactNeighborX="-17273" custLinFactNeighborY="-861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7747DF-C5D4-4DFE-9C15-09F19257760A}" type="pres">
      <dgm:prSet presAssocID="{7140B360-A456-445F-8248-4B42E4B10D6B}" presName="gear1srcNode" presStyleLbl="node1" presStyleIdx="0" presStyleCnt="2"/>
      <dgm:spPr/>
      <dgm:t>
        <a:bodyPr/>
        <a:lstStyle/>
        <a:p>
          <a:endParaRPr lang="en-US"/>
        </a:p>
      </dgm:t>
    </dgm:pt>
    <dgm:pt modelId="{6DE71F1A-F139-4E0A-AE0B-626BDBBE90CE}" type="pres">
      <dgm:prSet presAssocID="{7140B360-A456-445F-8248-4B42E4B10D6B}" presName="gear1dstNode" presStyleLbl="node1" presStyleIdx="0" presStyleCnt="2"/>
      <dgm:spPr/>
      <dgm:t>
        <a:bodyPr/>
        <a:lstStyle/>
        <a:p>
          <a:endParaRPr lang="en-US"/>
        </a:p>
      </dgm:t>
    </dgm:pt>
    <dgm:pt modelId="{FA2F40D4-4209-4D30-80BB-E5D422EC6B89}" type="pres">
      <dgm:prSet presAssocID="{CAA8249C-0494-42A6-BD64-22EFA98F5E08}" presName="gear2" presStyleLbl="node1" presStyleIdx="1" presStyleCnt="2" custLinFactNeighborX="-7222" custLinFactNeighborY="-1103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47168C-FB98-46E4-9CD5-CF2B7B92A057}" type="pres">
      <dgm:prSet presAssocID="{CAA8249C-0494-42A6-BD64-22EFA98F5E08}" presName="gear2srcNode" presStyleLbl="node1" presStyleIdx="1" presStyleCnt="2"/>
      <dgm:spPr/>
      <dgm:t>
        <a:bodyPr/>
        <a:lstStyle/>
        <a:p>
          <a:endParaRPr lang="en-US"/>
        </a:p>
      </dgm:t>
    </dgm:pt>
    <dgm:pt modelId="{4B74F857-29F6-49E9-85DF-BC7AB1127EB2}" type="pres">
      <dgm:prSet presAssocID="{CAA8249C-0494-42A6-BD64-22EFA98F5E08}" presName="gear2dstNode" presStyleLbl="node1" presStyleIdx="1" presStyleCnt="2"/>
      <dgm:spPr/>
      <dgm:t>
        <a:bodyPr/>
        <a:lstStyle/>
        <a:p>
          <a:endParaRPr lang="en-US"/>
        </a:p>
      </dgm:t>
    </dgm:pt>
    <dgm:pt modelId="{BAFC0E3E-91FA-4D26-AB9D-66F60E6FB515}" type="pres">
      <dgm:prSet presAssocID="{33A27860-01A7-4CA5-B853-32FFB595FB4C}" presName="connector1" presStyleLbl="sibTrans2D1" presStyleIdx="0" presStyleCnt="2" custScaleX="22173" custScaleY="62825" custLinFactNeighborX="2183" custLinFactNeighborY="-2311"/>
      <dgm:spPr>
        <a:prstGeom prst="curvedLeftArrow">
          <a:avLst/>
        </a:prstGeom>
      </dgm:spPr>
      <dgm:t>
        <a:bodyPr/>
        <a:lstStyle/>
        <a:p>
          <a:endParaRPr lang="en-US"/>
        </a:p>
      </dgm:t>
    </dgm:pt>
    <dgm:pt modelId="{F56CAC5B-3E75-43BA-A825-EF0BFC6F4F17}" type="pres">
      <dgm:prSet presAssocID="{1E193CB1-1507-4F7C-ABCD-0F917C3B91A1}" presName="connector2" presStyleLbl="sibTrans2D1" presStyleIdx="1" presStyleCnt="2" custLinFactNeighborX="-16417" custLinFactNeighborY="-2384"/>
      <dgm:spPr/>
      <dgm:t>
        <a:bodyPr/>
        <a:lstStyle/>
        <a:p>
          <a:endParaRPr lang="en-US"/>
        </a:p>
      </dgm:t>
    </dgm:pt>
  </dgm:ptLst>
  <dgm:cxnLst>
    <dgm:cxn modelId="{1C27BB91-23E0-430B-837C-E893E3494923}" type="presOf" srcId="{CAA8249C-0494-42A6-BD64-22EFA98F5E08}" destId="{BD47168C-FB98-46E4-9CD5-CF2B7B92A057}" srcOrd="1" destOrd="0" presId="urn:microsoft.com/office/officeart/2005/8/layout/gear1"/>
    <dgm:cxn modelId="{CFB190AB-AA6D-4B11-AF2C-AE11C2F5217E}" type="presOf" srcId="{F2F3A454-A0AA-49CD-A0A4-84C8E3C183EA}" destId="{3BABF7BB-124B-40BB-BD98-1079D1FF6B6B}" srcOrd="0" destOrd="0" presId="urn:microsoft.com/office/officeart/2005/8/layout/gear1"/>
    <dgm:cxn modelId="{F575195F-C850-40B9-A69A-954ED52EB71A}" type="presOf" srcId="{CAA8249C-0494-42A6-BD64-22EFA98F5E08}" destId="{4B74F857-29F6-49E9-85DF-BC7AB1127EB2}" srcOrd="2" destOrd="0" presId="urn:microsoft.com/office/officeart/2005/8/layout/gear1"/>
    <dgm:cxn modelId="{20FEEB1F-D843-4261-9346-1010EAF63AFB}" srcId="{F2F3A454-A0AA-49CD-A0A4-84C8E3C183EA}" destId="{7140B360-A456-445F-8248-4B42E4B10D6B}" srcOrd="0" destOrd="0" parTransId="{8FE7C6FF-1E66-4E0B-B7D7-06271A09F03D}" sibTransId="{33A27860-01A7-4CA5-B853-32FFB595FB4C}"/>
    <dgm:cxn modelId="{51AFC10F-9DF1-47FA-804A-BAC901BEFD05}" type="presOf" srcId="{7140B360-A456-445F-8248-4B42E4B10D6B}" destId="{CC7747DF-C5D4-4DFE-9C15-09F19257760A}" srcOrd="1" destOrd="0" presId="urn:microsoft.com/office/officeart/2005/8/layout/gear1"/>
    <dgm:cxn modelId="{541ADC58-2239-4259-8F6C-528A95380A7E}" type="presOf" srcId="{CAA8249C-0494-42A6-BD64-22EFA98F5E08}" destId="{FA2F40D4-4209-4D30-80BB-E5D422EC6B89}" srcOrd="0" destOrd="0" presId="urn:microsoft.com/office/officeart/2005/8/layout/gear1"/>
    <dgm:cxn modelId="{7DEC7612-DBDB-4E52-991C-D98EF4EB5624}" srcId="{F2F3A454-A0AA-49CD-A0A4-84C8E3C183EA}" destId="{CAA8249C-0494-42A6-BD64-22EFA98F5E08}" srcOrd="1" destOrd="0" parTransId="{0E991480-F232-4643-81BC-AF391FB4D0E8}" sibTransId="{1E193CB1-1507-4F7C-ABCD-0F917C3B91A1}"/>
    <dgm:cxn modelId="{1A4E2581-6A3C-43BD-838F-556F0822F179}" type="presOf" srcId="{1E193CB1-1507-4F7C-ABCD-0F917C3B91A1}" destId="{F56CAC5B-3E75-43BA-A825-EF0BFC6F4F17}" srcOrd="0" destOrd="0" presId="urn:microsoft.com/office/officeart/2005/8/layout/gear1"/>
    <dgm:cxn modelId="{A01FF428-8D79-483E-9E93-FB0F8C3F15C3}" type="presOf" srcId="{7140B360-A456-445F-8248-4B42E4B10D6B}" destId="{38D7F22A-B708-49CB-96ED-C098EA45FC94}" srcOrd="0" destOrd="0" presId="urn:microsoft.com/office/officeart/2005/8/layout/gear1"/>
    <dgm:cxn modelId="{E6DA0DD4-FA88-4445-864A-413934708319}" type="presOf" srcId="{7140B360-A456-445F-8248-4B42E4B10D6B}" destId="{6DE71F1A-F139-4E0A-AE0B-626BDBBE90CE}" srcOrd="2" destOrd="0" presId="urn:microsoft.com/office/officeart/2005/8/layout/gear1"/>
    <dgm:cxn modelId="{06637B70-2759-4ECC-8DAF-ABFED1A14584}" type="presOf" srcId="{33A27860-01A7-4CA5-B853-32FFB595FB4C}" destId="{BAFC0E3E-91FA-4D26-AB9D-66F60E6FB515}" srcOrd="0" destOrd="0" presId="urn:microsoft.com/office/officeart/2005/8/layout/gear1"/>
    <dgm:cxn modelId="{472E43F1-DF8C-4052-BD8F-A8736E589474}" type="presParOf" srcId="{3BABF7BB-124B-40BB-BD98-1079D1FF6B6B}" destId="{38D7F22A-B708-49CB-96ED-C098EA45FC94}" srcOrd="0" destOrd="0" presId="urn:microsoft.com/office/officeart/2005/8/layout/gear1"/>
    <dgm:cxn modelId="{CE6D17FD-3C15-4EA7-AEB3-DC367853258E}" type="presParOf" srcId="{3BABF7BB-124B-40BB-BD98-1079D1FF6B6B}" destId="{CC7747DF-C5D4-4DFE-9C15-09F19257760A}" srcOrd="1" destOrd="0" presId="urn:microsoft.com/office/officeart/2005/8/layout/gear1"/>
    <dgm:cxn modelId="{1577FA87-04FC-41D4-9725-0A8D1DDFA5DA}" type="presParOf" srcId="{3BABF7BB-124B-40BB-BD98-1079D1FF6B6B}" destId="{6DE71F1A-F139-4E0A-AE0B-626BDBBE90CE}" srcOrd="2" destOrd="0" presId="urn:microsoft.com/office/officeart/2005/8/layout/gear1"/>
    <dgm:cxn modelId="{741FFF76-34B8-4E32-B912-219C4F62B520}" type="presParOf" srcId="{3BABF7BB-124B-40BB-BD98-1079D1FF6B6B}" destId="{FA2F40D4-4209-4D30-80BB-E5D422EC6B89}" srcOrd="3" destOrd="0" presId="urn:microsoft.com/office/officeart/2005/8/layout/gear1"/>
    <dgm:cxn modelId="{0813C6AF-9263-4987-BA21-B8E3ED56F79A}" type="presParOf" srcId="{3BABF7BB-124B-40BB-BD98-1079D1FF6B6B}" destId="{BD47168C-FB98-46E4-9CD5-CF2B7B92A057}" srcOrd="4" destOrd="0" presId="urn:microsoft.com/office/officeart/2005/8/layout/gear1"/>
    <dgm:cxn modelId="{C5CBAF11-F517-43C5-90A3-02D17D14D10E}" type="presParOf" srcId="{3BABF7BB-124B-40BB-BD98-1079D1FF6B6B}" destId="{4B74F857-29F6-49E9-85DF-BC7AB1127EB2}" srcOrd="5" destOrd="0" presId="urn:microsoft.com/office/officeart/2005/8/layout/gear1"/>
    <dgm:cxn modelId="{19819F27-8C06-47BE-8E94-5BFA186D5F83}" type="presParOf" srcId="{3BABF7BB-124B-40BB-BD98-1079D1FF6B6B}" destId="{BAFC0E3E-91FA-4D26-AB9D-66F60E6FB515}" srcOrd="6" destOrd="0" presId="urn:microsoft.com/office/officeart/2005/8/layout/gear1"/>
    <dgm:cxn modelId="{032D9FC8-605C-4E4C-AC8E-278FF4A3F7F3}" type="presParOf" srcId="{3BABF7BB-124B-40BB-BD98-1079D1FF6B6B}" destId="{F56CAC5B-3E75-43BA-A825-EF0BFC6F4F17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/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666" cy="4982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3" name="Date Placeholder 2">
            <a:extLst>
              <a:ext uri="{FF2B5EF4-FFF2-40B4-BE49-F238E27FC236}"/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420" y="0"/>
            <a:ext cx="2946666" cy="4982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C61942B-2FE9-4A9A-94CF-F0504EF387E7}" type="datetimeFigureOut">
              <a:rPr lang="bg-BG"/>
              <a:pPr>
                <a:defRPr/>
              </a:pPr>
              <a:t>10.5.2024 г.</a:t>
            </a:fld>
            <a:endParaRPr lang="bg-BG"/>
          </a:p>
        </p:txBody>
      </p:sp>
      <p:sp>
        <p:nvSpPr>
          <p:cNvPr id="4" name="Slide Image Placeholder 3">
            <a:extLst>
              <a:ext uri="{FF2B5EF4-FFF2-40B4-BE49-F238E27FC236}"/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20675" y="1241425"/>
            <a:ext cx="61563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bg-BG" noProof="0"/>
          </a:p>
        </p:txBody>
      </p:sp>
      <p:sp>
        <p:nvSpPr>
          <p:cNvPr id="5" name="Notes Placeholder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0245" y="4776084"/>
            <a:ext cx="5437186" cy="39081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bg-BG" noProof="0"/>
          </a:p>
        </p:txBody>
      </p:sp>
      <p:sp>
        <p:nvSpPr>
          <p:cNvPr id="6" name="Footer Placeholder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6815"/>
            <a:ext cx="2946666" cy="4982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420" y="9426815"/>
            <a:ext cx="2946666" cy="49823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7157894-DA35-4B8D-A347-6D30D973DE23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5025257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01625" y="1508125"/>
            <a:ext cx="6156325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0245" y="5394573"/>
            <a:ext cx="5437186" cy="328964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 dirty="0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576EE031-7503-4B93-AD69-426ED01EDDB2}" type="slidenum">
              <a:rPr lang="bg-BG" altLang="bg-BG" smtClean="0"/>
              <a:pPr/>
              <a:t>1</a:t>
            </a:fld>
            <a:endParaRPr lang="bg-BG" altLang="bg-BG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90CBED0-33EA-482A-A671-2868BB0DDE1D}" type="slidenum">
              <a:rPr lang="en-CA" b="0" smtClean="0"/>
              <a:pPr eaLnBrk="1" hangingPunct="1"/>
              <a:t>10</a:t>
            </a:fld>
            <a:endParaRPr lang="en-CA" b="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6463" y="1241425"/>
            <a:ext cx="4984750" cy="2713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446610" y="4098547"/>
            <a:ext cx="6049088" cy="4896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bg-BG" dirty="0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C8CDC089-078A-4F0F-A3E2-B7635957F997}" type="slidenum">
              <a:rPr lang="en-US" altLang="lt-LT" smtClean="0">
                <a:solidFill>
                  <a:srgbClr val="000000"/>
                </a:solidFill>
              </a:rPr>
              <a:pPr/>
              <a:t>11</a:t>
            </a:fld>
            <a:endParaRPr lang="en-US" altLang="lt-LT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375088" y="4776084"/>
            <a:ext cx="5976077" cy="493896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hr-HR" dirty="0">
              <a:cs typeface="Arial" pitchFamily="34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42382495-AF8A-4EE8-8911-71B6630FB83C}" type="slidenum">
              <a:rPr lang="bg-BG" altLang="bg-BG" smtClean="0"/>
              <a:pPr/>
              <a:t>12</a:t>
            </a:fld>
            <a:endParaRPr lang="bg-BG" altLang="bg-BG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0244" y="4776084"/>
            <a:ext cx="5670821" cy="3908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en-US" altLang="sr-Latn-RS" dirty="0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EE4AC421-1A65-47A6-85C7-64B05911E2F1}" type="slidenum">
              <a:rPr lang="bg-BG" altLang="bg-BG" smtClean="0"/>
              <a:pPr/>
              <a:t>13</a:t>
            </a:fld>
            <a:endParaRPr lang="bg-BG" altLang="bg-BG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AAC520AB-416D-43D5-AEC1-664A5CE4FAF5}" type="slidenum">
              <a:rPr lang="bg-BG" altLang="bg-BG" smtClean="0"/>
              <a:pPr/>
              <a:t>14</a:t>
            </a:fld>
            <a:endParaRPr lang="bg-BG" altLang="bg-BG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en-US" altLang="sr-Latn-RS" dirty="0"/>
          </a:p>
          <a:p>
            <a:pPr algn="just"/>
            <a:endParaRPr lang="en-US" altLang="sr-Latn-RS" dirty="0"/>
          </a:p>
          <a:p>
            <a:endParaRPr lang="en-US" altLang="sr-Latn-RS" dirty="0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2C2313F3-17B5-4E8A-9E3C-1D17ED5DB546}" type="slidenum">
              <a:rPr lang="bg-BG" altLang="bg-BG" smtClean="0"/>
              <a:pPr/>
              <a:t>15</a:t>
            </a:fld>
            <a:endParaRPr lang="bg-BG" altLang="bg-BG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73063" y="644525"/>
            <a:ext cx="6156325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370967" y="4098547"/>
            <a:ext cx="6055743" cy="56138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hr-HR" dirty="0"/>
          </a:p>
        </p:txBody>
      </p:sp>
      <p:sp>
        <p:nvSpPr>
          <p:cNvPr id="77828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1339A631-A16B-47D2-8E67-836781012C53}" type="slidenum">
              <a:rPr lang="en-US" altLang="en-US" smtClean="0">
                <a:solidFill>
                  <a:srgbClr val="000000"/>
                </a:solidFill>
                <a:latin typeface="Times New Roman" pitchFamily="18" charset="0"/>
              </a:rPr>
              <a:pPr/>
              <a:t>16</a:t>
            </a:fld>
            <a:endParaRPr lang="en-US" alt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7829" name="Footer Placeholder 1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bg-BG" altLang="bg-BG" smtClean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29086" y="4458711"/>
            <a:ext cx="4109254" cy="276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hr-HR" sz="1200" dirty="0">
              <a:latin typeface="+mn-lt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51010" y="9426814"/>
            <a:ext cx="2945076" cy="496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9" tIns="45706" rIns="91409" bIns="45706"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3C410FF4-2813-4D04-AEC5-D0359585B574}" type="slidenum">
              <a:rPr lang="en-CA" altLang="pl-PL" sz="1200"/>
              <a:pPr algn="r" eaLnBrk="1" hangingPunct="1"/>
              <a:t>17</a:t>
            </a:fld>
            <a:endParaRPr lang="en-CA" altLang="pl-PL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8874" y="4818578"/>
            <a:ext cx="6199927" cy="45343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endParaRPr lang="en-CA" altLang="pl-PL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sr-Latn-RS" dirty="0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7E8638D7-9E42-48C0-B22E-19230C753349}" type="slidenum">
              <a:rPr lang="bg-BG" altLang="bg-BG" smtClean="0"/>
              <a:pPr/>
              <a:t>18</a:t>
            </a:fld>
            <a:endParaRPr lang="bg-BG" altLang="bg-BG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sr-Latn-R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22587A1E-FDE6-4624-9417-3F8F600E7B0B}" type="slidenum">
              <a:rPr lang="bg-BG" altLang="bg-BG" smtClean="0"/>
              <a:pPr/>
              <a:t>19</a:t>
            </a:fld>
            <a:endParaRPr lang="bg-BG" altLang="bg-BG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 txBox="1">
            <a:spLocks noGrp="1" noChangeArrowheads="1"/>
          </p:cNvSpPr>
          <p:nvPr/>
        </p:nvSpPr>
        <p:spPr bwMode="auto">
          <a:xfrm>
            <a:off x="3851010" y="9426814"/>
            <a:ext cx="2945076" cy="496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9" tIns="45706" rIns="91409" bIns="45706"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1BD0EA33-43DE-41E6-83CD-68BEBA0CF3E8}" type="slidenum">
              <a:rPr lang="en-CA" altLang="pl-PL" sz="1200"/>
              <a:pPr algn="r" eaLnBrk="1" hangingPunct="1"/>
              <a:t>2</a:t>
            </a:fld>
            <a:endParaRPr lang="en-CA" altLang="pl-PL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altLang="pl-PL" sz="100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sr-Latn-R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36A7FF30-3115-45BE-9DE3-5F9545B1A25C}" type="slidenum">
              <a:rPr lang="bg-BG" altLang="bg-BG" smtClean="0"/>
              <a:pPr/>
              <a:t>20</a:t>
            </a:fld>
            <a:endParaRPr lang="bg-BG" altLang="bg-BG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82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82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82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82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12E8B74-2C82-4F3C-A016-696814EE0BE9}" type="slidenum">
              <a:rPr lang="en-CA" altLang="sr-Latn-RS" smtClean="0"/>
              <a:pPr eaLnBrk="1" hangingPunct="1"/>
              <a:t>21</a:t>
            </a:fld>
            <a:endParaRPr lang="en-CA" altLang="sr-Latn-R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sr-Latn-R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46509" y="4776084"/>
            <a:ext cx="5670922" cy="390813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157894-DA35-4B8D-A347-6D30D973DE23}" type="slidenum">
              <a:rPr lang="bg-BG" altLang="bg-BG" smtClean="0"/>
              <a:pPr>
                <a:defRPr/>
              </a:pPr>
              <a:t>22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6116799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374501" y="4776084"/>
            <a:ext cx="5980116" cy="45789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dirty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4C54C868-F677-4A5E-997B-214636AD103A}" type="slidenum">
              <a:rPr lang="en-US" altLang="sr-Latn-RS" smtClean="0"/>
              <a:pPr/>
              <a:t>23</a:t>
            </a:fld>
            <a:endParaRPr lang="en-US" altLang="sr-Latn-R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43058" y="4776084"/>
            <a:ext cx="6055743" cy="3908137"/>
          </a:xfrm>
        </p:spPr>
        <p:txBody>
          <a:bodyPr/>
          <a:lstStyle/>
          <a:p>
            <a:pPr>
              <a:defRPr/>
            </a:pPr>
            <a:endParaRPr lang="en-CA" dirty="0"/>
          </a:p>
          <a:p>
            <a:pPr>
              <a:defRPr/>
            </a:pPr>
            <a:endParaRPr lang="en-CA" dirty="0"/>
          </a:p>
          <a:p>
            <a:pPr>
              <a:defRPr/>
            </a:pPr>
            <a:endParaRPr lang="en-CA" dirty="0"/>
          </a:p>
          <a:p>
            <a:pPr>
              <a:defRPr/>
            </a:pPr>
            <a:endParaRPr lang="en-CA" dirty="0"/>
          </a:p>
          <a:p>
            <a:pPr>
              <a:defRPr/>
            </a:pPr>
            <a:endParaRPr lang="en-CA" dirty="0"/>
          </a:p>
          <a:p>
            <a:pPr>
              <a:defRPr/>
            </a:pPr>
            <a:endParaRPr lang="en-CA" dirty="0"/>
          </a:p>
          <a:p>
            <a:pPr marL="228600" indent="-228600">
              <a:buFontTx/>
              <a:buAutoNum type="arabicPeriod"/>
              <a:defRPr/>
            </a:pPr>
            <a:endParaRPr lang="en-CA" dirty="0"/>
          </a:p>
          <a:p>
            <a:pPr marL="228600" indent="-228600">
              <a:buFontTx/>
              <a:buAutoNum type="arabicPeriod" startAt="2"/>
              <a:defRPr/>
            </a:pPr>
            <a:endParaRPr lang="en-CA" dirty="0"/>
          </a:p>
          <a:p>
            <a:pPr>
              <a:defRPr/>
            </a:pPr>
            <a:endParaRPr lang="en-CA" dirty="0"/>
          </a:p>
          <a:p>
            <a:pPr>
              <a:defRPr/>
            </a:pPr>
            <a:endParaRPr lang="en-CA" dirty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2A9757F5-03DB-495D-BDC6-5A3940D8739D}" type="slidenum">
              <a:rPr lang="en-CA" altLang="sr-Latn-RS" smtClean="0"/>
              <a:pPr/>
              <a:t>24</a:t>
            </a:fld>
            <a:endParaRPr lang="en-CA" altLang="sr-Latn-R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bg-BG" altLang="bg-BG" dirty="0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97224D2B-069A-4859-BB00-B746D138A988}" type="slidenum">
              <a:rPr lang="bg-BG" altLang="bg-BG" smtClean="0"/>
              <a:pPr/>
              <a:t>25</a:t>
            </a:fld>
            <a:endParaRPr lang="bg-BG" altLang="bg-BG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 txBox="1">
            <a:spLocks noGrp="1" noChangeArrowheads="1"/>
          </p:cNvSpPr>
          <p:nvPr/>
        </p:nvSpPr>
        <p:spPr bwMode="auto">
          <a:xfrm>
            <a:off x="3851010" y="9426814"/>
            <a:ext cx="2945076" cy="496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9" tIns="45706" rIns="91409" bIns="45706"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0C4F26FA-94C1-4C87-A4D3-DE59CC7B85F9}" type="slidenum">
              <a:rPr lang="en-CA" altLang="pl-PL" sz="1200"/>
              <a:pPr algn="r" eaLnBrk="1" hangingPunct="1"/>
              <a:t>26</a:t>
            </a:fld>
            <a:endParaRPr lang="en-CA" altLang="pl-PL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4501" y="4776084"/>
            <a:ext cx="5908023" cy="465073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r-HR" dirty="0" smtClean="0"/>
          </a:p>
          <a:p>
            <a:pPr eaLnBrk="1" hangingPunct="1"/>
            <a:endParaRPr lang="hr-HR" altLang="pl-PL" dirty="0"/>
          </a:p>
          <a:p>
            <a:pPr eaLnBrk="1" hangingPunct="1"/>
            <a:endParaRPr lang="en-CA" altLang="pl-PL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0675" y="1325563"/>
            <a:ext cx="6156325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bg-BG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AF0A5172-F015-4AD7-BD06-83CC81F09AB9}" type="slidenum">
              <a:rPr lang="bg-BG" altLang="bg-BG" smtClean="0"/>
              <a:pPr/>
              <a:t>27</a:t>
            </a:fld>
            <a:endParaRPr lang="bg-BG" altLang="bg-BG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74650" y="1292225"/>
            <a:ext cx="6154738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278138" y="4818578"/>
            <a:ext cx="5860202" cy="479071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altLang="en-US" sz="1400" b="1" dirty="0" smtClean="0">
                <a:cs typeface="Times New Roman" pitchFamily="18" charset="0"/>
              </a:rPr>
              <a:t> </a:t>
            </a:r>
            <a:endParaRPr lang="en-US" altLang="bg-BG" sz="1400" u="sng" dirty="0" smtClean="0">
              <a:cs typeface="Times New Roman" pitchFamily="18" charset="0"/>
            </a:endParaRPr>
          </a:p>
        </p:txBody>
      </p:sp>
      <p:sp>
        <p:nvSpPr>
          <p:cNvPr id="65540" name="Footer Placeholder 1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bg-BG" altLang="bg-BG" smtClean="0">
              <a:solidFill>
                <a:srgbClr val="000000"/>
              </a:solidFill>
            </a:endParaRPr>
          </a:p>
        </p:txBody>
      </p:sp>
      <p:sp>
        <p:nvSpPr>
          <p:cNvPr id="65541" name="Slide Number Placeholder 2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85210C2A-E983-4B21-B25B-19A212DB987C}" type="slidenum">
              <a:rPr lang="en-US" altLang="en-US" smtClean="0">
                <a:solidFill>
                  <a:srgbClr val="000000"/>
                </a:solidFill>
                <a:latin typeface="Times New Roman" pitchFamily="18" charset="0"/>
              </a:rPr>
              <a:pPr/>
              <a:t>3</a:t>
            </a:fld>
            <a:endParaRPr lang="en-US" alt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71463" y="569913"/>
            <a:ext cx="6156325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301978" y="4169950"/>
            <a:ext cx="6265240" cy="47189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en-US" b="1" dirty="0">
              <a:solidFill>
                <a:srgbClr val="0033CC"/>
              </a:solidFill>
              <a:latin typeface="Letter Gothic" pitchFamily="49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en-CA" b="1" dirty="0">
                <a:solidFill>
                  <a:srgbClr val="0033CC"/>
                </a:solidFill>
                <a:latin typeface="Letter Gothic" pitchFamily="49" charset="0"/>
              </a:rPr>
              <a:t>	</a:t>
            </a:r>
          </a:p>
          <a:p>
            <a:pPr algn="just"/>
            <a:endParaRPr lang="en-US" altLang="bg-BG" dirty="0" smtClean="0">
              <a:cs typeface="Times New Roman" pitchFamily="18" charset="0"/>
            </a:endParaRPr>
          </a:p>
        </p:txBody>
      </p:sp>
      <p:sp>
        <p:nvSpPr>
          <p:cNvPr id="66564" name="Footer Placeholder 1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bg-BG" altLang="bg-BG" smtClean="0">
              <a:solidFill>
                <a:srgbClr val="000000"/>
              </a:solidFill>
            </a:endParaRPr>
          </a:p>
        </p:txBody>
      </p:sp>
      <p:sp>
        <p:nvSpPr>
          <p:cNvPr id="66565" name="Slide Number Placeholder 2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D56E6EF8-F330-453A-900B-6094EB2067FB}" type="slidenum">
              <a:rPr lang="en-US" altLang="en-US" smtClean="0">
                <a:solidFill>
                  <a:srgbClr val="000000"/>
                </a:solidFill>
                <a:latin typeface="Times New Roman" pitchFamily="18" charset="0"/>
              </a:rPr>
              <a:pPr/>
              <a:t>4</a:t>
            </a:fld>
            <a:endParaRPr lang="en-US" alt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2900" y="498475"/>
            <a:ext cx="6156325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446609" y="4027143"/>
            <a:ext cx="5975978" cy="3906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en-US" altLang="bg-BG" smtClean="0"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mtClean="0">
              <a:cs typeface="Times New Roman" pitchFamily="18" charset="0"/>
            </a:endParaRPr>
          </a:p>
        </p:txBody>
      </p:sp>
      <p:sp>
        <p:nvSpPr>
          <p:cNvPr id="67588" name="Footer Placeholder 1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bg-BG" altLang="bg-BG" smtClean="0">
              <a:solidFill>
                <a:srgbClr val="000000"/>
              </a:solidFill>
            </a:endParaRPr>
          </a:p>
        </p:txBody>
      </p:sp>
      <p:sp>
        <p:nvSpPr>
          <p:cNvPr id="67589" name="Slide Number Placeholder 2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383499F8-BD73-41C7-85A3-C61C4039560D}" type="slidenum">
              <a:rPr lang="en-US" altLang="en-US" smtClean="0">
                <a:solidFill>
                  <a:srgbClr val="000000"/>
                </a:solidFill>
                <a:latin typeface="Times New Roman" pitchFamily="18" charset="0"/>
              </a:rPr>
              <a:pPr/>
              <a:t>5</a:t>
            </a:fld>
            <a:endParaRPr lang="en-US" alt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7590" name="Date Placeholder 1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51329C60-DAE2-44A8-8709-9B092E1B50E4}" type="datetime1">
              <a:rPr lang="en-US" altLang="sr-Latn-RS" smtClean="0"/>
              <a:pPr/>
              <a:t>5/10/2024</a:t>
            </a:fld>
            <a:endParaRPr lang="bg-BG" altLang="sr-Latn-R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68375" y="138113"/>
            <a:ext cx="4762500" cy="2592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375089" y="2873584"/>
            <a:ext cx="6144449" cy="669762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en-US" altLang="bg-BG" dirty="0" smtClean="0">
              <a:cs typeface="Times New Roman" pitchFamily="18" charset="0"/>
            </a:endParaRPr>
          </a:p>
        </p:txBody>
      </p:sp>
      <p:sp>
        <p:nvSpPr>
          <p:cNvPr id="68612" name="Footer Placeholder 1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bg-BG" altLang="bg-BG" smtClean="0">
              <a:solidFill>
                <a:srgbClr val="000000"/>
              </a:solidFill>
            </a:endParaRPr>
          </a:p>
        </p:txBody>
      </p:sp>
      <p:sp>
        <p:nvSpPr>
          <p:cNvPr id="68613" name="Slide Number Placeholder 2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3C0F0EE2-8239-41B8-97EA-8176CB116C7D}" type="slidenum">
              <a:rPr lang="en-US" altLang="en-US" smtClean="0">
                <a:solidFill>
                  <a:srgbClr val="000000"/>
                </a:solidFill>
                <a:latin typeface="Times New Roman" pitchFamily="18" charset="0"/>
              </a:rPr>
              <a:pPr/>
              <a:t>6</a:t>
            </a:fld>
            <a:endParaRPr lang="en-US" alt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278138" y="4890329"/>
            <a:ext cx="5785255" cy="47189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sr-Latn-RS" dirty="0" smtClean="0">
              <a:latin typeface="Arial" pitchFamily="34" charset="0"/>
            </a:endParaRPr>
          </a:p>
          <a:p>
            <a:endParaRPr lang="hr-HR" dirty="0"/>
          </a:p>
          <a:p>
            <a:pPr eaLnBrk="1" hangingPunct="1"/>
            <a:endParaRPr lang="en-US" altLang="bg-BG" dirty="0" smtClean="0">
              <a:cs typeface="Times New Roman" pitchFamily="18" charset="0"/>
            </a:endParaRPr>
          </a:p>
        </p:txBody>
      </p:sp>
      <p:sp>
        <p:nvSpPr>
          <p:cNvPr id="69636" name="Footer Placeholder 1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bg-BG" altLang="bg-BG" smtClean="0">
              <a:solidFill>
                <a:srgbClr val="000000"/>
              </a:solidFill>
            </a:endParaRPr>
          </a:p>
        </p:txBody>
      </p:sp>
      <p:sp>
        <p:nvSpPr>
          <p:cNvPr id="69637" name="Slide Number Placeholder 2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76388E6A-4408-4901-92D7-E3BBF78E96A9}" type="slidenum">
              <a:rPr lang="en-US" altLang="en-US" smtClean="0">
                <a:solidFill>
                  <a:srgbClr val="000000"/>
                </a:solidFill>
                <a:latin typeface="Times New Roman" pitchFamily="18" charset="0"/>
              </a:rPr>
              <a:pPr/>
              <a:t>7</a:t>
            </a:fld>
            <a:endParaRPr lang="en-US" alt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370321" y="4776083"/>
            <a:ext cx="6057034" cy="4791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hr-HR" dirty="0"/>
          </a:p>
          <a:p>
            <a:pPr algn="just"/>
            <a:endParaRPr lang="en-US" altLang="sr-Latn-RS" dirty="0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1E2D6D38-A722-4963-B9ED-0E6ADEF6F193}" type="slidenum">
              <a:rPr lang="bg-BG" altLang="bg-BG" smtClean="0"/>
              <a:pPr/>
              <a:t>8</a:t>
            </a:fld>
            <a:endParaRPr lang="bg-BG" altLang="bg-BG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36A3C29D-F9C1-4B3A-AEEB-F95637E1B3F0}" type="slidenum">
              <a:rPr lang="en-CA" altLang="pl-PL" smtClean="0"/>
              <a:pPr/>
              <a:t>9</a:t>
            </a:fld>
            <a:endParaRPr lang="en-CA" altLang="pl-PL" smtClean="0"/>
          </a:p>
        </p:txBody>
      </p:sp>
      <p:sp>
        <p:nvSpPr>
          <p:cNvPr id="71683" name="Rectangle 7"/>
          <p:cNvSpPr txBox="1">
            <a:spLocks noGrp="1" noChangeArrowheads="1"/>
          </p:cNvSpPr>
          <p:nvPr/>
        </p:nvSpPr>
        <p:spPr bwMode="auto">
          <a:xfrm>
            <a:off x="3851010" y="9426814"/>
            <a:ext cx="2945076" cy="496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9" tIns="45701" rIns="91399" bIns="45701"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E35F8549-BFC2-4A05-8ECB-E8B98048205A}" type="slidenum">
              <a:rPr lang="en-CA" altLang="pl-PL" sz="1200"/>
              <a:pPr algn="r" eaLnBrk="1" hangingPunct="1"/>
              <a:t>9</a:t>
            </a:fld>
            <a:endParaRPr lang="en-CA" altLang="pl-PL" sz="1200"/>
          </a:p>
        </p:txBody>
      </p:sp>
      <p:sp>
        <p:nvSpPr>
          <p:cNvPr id="716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3059" y="4776083"/>
            <a:ext cx="5674372" cy="414498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9" tIns="45701" rIns="91399" bIns="4570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endParaRPr lang="en-US" altLang="pl-PL" sz="900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5197" y="1122363"/>
            <a:ext cx="945118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5197" y="3602038"/>
            <a:ext cx="9451181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5F330-9FDD-4DB6-B3B0-EF0AC867BAFB}" type="datetime1">
              <a:rPr lang="bg-BG"/>
              <a:pPr>
                <a:defRPr/>
              </a:pPr>
              <a:t>10.5.2024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bg-BG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B5FB4-F549-4475-B51F-E852CFF2A4E6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658562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8F938-BBAC-4FA8-94D5-9C2326EC9131}" type="datetime1">
              <a:rPr lang="bg-BG"/>
              <a:pPr>
                <a:defRPr/>
              </a:pPr>
              <a:t>10.5.2024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bg-BG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4AC10-E52C-4C4C-B436-1E098035FFAE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969817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18004" y="365127"/>
            <a:ext cx="271721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362" y="365127"/>
            <a:ext cx="7941618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6E449-421F-48B0-A1B4-3EC5C2826284}" type="datetime1">
              <a:rPr lang="bg-BG"/>
              <a:pPr>
                <a:defRPr/>
              </a:pPr>
              <a:t>10.5.2024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bg-BG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52B7F-FEF8-469F-BD0F-8168BAC935BA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737903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NATOhor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65513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25" y="623888"/>
            <a:ext cx="4078288" cy="29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black">
          <a:xfrm>
            <a:off x="438150" y="2046288"/>
            <a:ext cx="3049588" cy="1200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500" b="1">
                <a:solidFill>
                  <a:srgbClr val="000000"/>
                </a:solidFill>
              </a:rPr>
              <a:t>Supreme </a:t>
            </a:r>
            <a:br>
              <a:rPr lang="en-GB" altLang="en-US" sz="1500" b="1">
                <a:solidFill>
                  <a:srgbClr val="000000"/>
                </a:solidFill>
              </a:rPr>
            </a:br>
            <a:r>
              <a:rPr lang="en-GB" altLang="en-US" sz="1500" b="1">
                <a:solidFill>
                  <a:srgbClr val="000000"/>
                </a:solidFill>
              </a:rPr>
              <a:t>Allied </a:t>
            </a:r>
            <a:br>
              <a:rPr lang="en-GB" altLang="en-US" sz="1500" b="1">
                <a:solidFill>
                  <a:srgbClr val="000000"/>
                </a:solidFill>
              </a:rPr>
            </a:br>
            <a:r>
              <a:rPr lang="en-GB" altLang="en-US" sz="1500" b="1">
                <a:solidFill>
                  <a:srgbClr val="000000"/>
                </a:solidFill>
              </a:rPr>
              <a:t>Commander </a:t>
            </a:r>
            <a:br>
              <a:rPr lang="en-GB" altLang="en-US" sz="1500" b="1">
                <a:solidFill>
                  <a:srgbClr val="000000"/>
                </a:solidFill>
              </a:rPr>
            </a:br>
            <a:r>
              <a:rPr lang="en-GB" altLang="en-US" sz="1500" b="1">
                <a:solidFill>
                  <a:srgbClr val="000000"/>
                </a:solidFill>
              </a:rPr>
              <a:t>Transformation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5118" y="3581405"/>
            <a:ext cx="10711339" cy="1470025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0236" y="5181604"/>
            <a:ext cx="8821103" cy="1088227"/>
          </a:xfrm>
        </p:spPr>
        <p:txBody>
          <a:bodyPr/>
          <a:lstStyle>
            <a:lvl1pPr marL="0" indent="0" algn="ctr">
              <a:buNone/>
              <a:defRPr>
                <a:solidFill>
                  <a:srgbClr val="0033CC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DE822B6-A328-4E00-9D33-30DBE6ACA905}" type="datetime1">
              <a:rPr lang="bg-BG" altLang="en-US"/>
              <a:pPr>
                <a:defRPr/>
              </a:pPr>
              <a:t>10.5.2024 г.</a:t>
            </a:fld>
            <a:endParaRPr lang="en-GB" altLang="en-US"/>
          </a:p>
          <a:p>
            <a:pPr>
              <a:defRPr/>
            </a:pPr>
            <a:r>
              <a:rPr lang="en-GB" altLang="en-US"/>
              <a:t>Originating Office</a:t>
            </a:r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effectLst/>
              </a:defRPr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7C8AF-5BB8-4644-BD1E-E3B63E4BC27F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3799261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4305300" y="6502400"/>
            <a:ext cx="399097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srgbClr val="FF0000"/>
                </a:solidFill>
              </a:rPr>
              <a:t>NATO UNCLASSIFIED</a:t>
            </a: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126190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NATOhor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1785938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2" descr="Pictur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6863" y="0"/>
            <a:ext cx="8572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5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0460038" y="6324600"/>
            <a:ext cx="2187575" cy="4762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750" b="1" dirty="0">
                <a:solidFill>
                  <a:prstClr val="black"/>
                </a:solidFill>
              </a:rPr>
              <a:t>ACT - Improving today, </a:t>
            </a:r>
          </a:p>
          <a:p>
            <a:pPr>
              <a:defRPr/>
            </a:pPr>
            <a:r>
              <a:rPr lang="en-US" sz="750" b="1" dirty="0">
                <a:solidFill>
                  <a:prstClr val="black"/>
                </a:solidFill>
              </a:rPr>
              <a:t>Shaping tomorrow, </a:t>
            </a:r>
          </a:p>
          <a:p>
            <a:pPr>
              <a:defRPr/>
            </a:pPr>
            <a:r>
              <a:rPr lang="en-US" sz="750" b="1" dirty="0">
                <a:solidFill>
                  <a:prstClr val="black"/>
                </a:solidFill>
              </a:rPr>
              <a:t>Bridging the two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7699" y="685801"/>
            <a:ext cx="8606185" cy="533220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039" y="1981201"/>
            <a:ext cx="1198877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3"/>
          </p:nvPr>
        </p:nvSpPr>
        <p:spPr>
          <a:xfrm>
            <a:off x="1365170" y="1295400"/>
            <a:ext cx="9766221" cy="609600"/>
          </a:xfrm>
        </p:spPr>
        <p:txBody>
          <a:bodyPr>
            <a:normAutofit/>
          </a:bodyPr>
          <a:lstStyle>
            <a:lvl1pPr marL="0" indent="0" algn="ctr">
              <a:buNone/>
              <a:defRPr lang="en-GB" sz="2400" dirty="0" smtClean="0">
                <a:solidFill>
                  <a:srgbClr val="0033CC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0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6849FD6-9D53-4B65-AF87-C2CD959091F9}" type="datetime1">
              <a:rPr lang="bg-BG" altLang="en-US"/>
              <a:pPr>
                <a:defRPr/>
              </a:pPr>
              <a:t>10.5.2024 г.</a:t>
            </a:fld>
            <a:endParaRPr lang="en-GB" altLang="en-US"/>
          </a:p>
          <a:p>
            <a:pPr>
              <a:defRPr/>
            </a:pPr>
            <a:r>
              <a:rPr lang="en-GB" altLang="en-US"/>
              <a:t>Originating Office</a:t>
            </a:r>
          </a:p>
        </p:txBody>
      </p:sp>
      <p:sp>
        <p:nvSpPr>
          <p:cNvPr id="11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60034-868E-4BC2-9831-FE30B1F076C6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4245809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126190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NATOhor_RG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1785938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2" descr="Picture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6863" y="0"/>
            <a:ext cx="8572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>
            <a:extLst>
              <a:ext uri="{FF2B5EF4-FFF2-40B4-BE49-F238E27FC236}"/>
            </a:extLst>
          </p:cNvPr>
          <p:cNvSpPr txBox="1">
            <a:spLocks noChangeArrowheads="1"/>
          </p:cNvSpPr>
          <p:nvPr userDrawn="1"/>
        </p:nvSpPr>
        <p:spPr bwMode="auto">
          <a:xfrm>
            <a:off x="9153525" y="6381750"/>
            <a:ext cx="3430588" cy="4762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05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 – Leading NATO Military Transformation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9120" y="76201"/>
            <a:ext cx="8606185" cy="533220"/>
          </a:xfrm>
        </p:spPr>
        <p:txBody>
          <a:bodyPr>
            <a:noAutofit/>
          </a:bodyPr>
          <a:lstStyle>
            <a:lvl1pPr>
              <a:defRPr sz="285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026" y="762002"/>
            <a:ext cx="11944937" cy="5619751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AD5DE-B9A4-47E4-9213-D27E2E93013B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  <p:sp>
        <p:nvSpPr>
          <p:cNvPr id="9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050" b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033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B3256-43FB-45B6-88DC-7D16BCCFCBEA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  <p:sp>
        <p:nvSpPr>
          <p:cNvPr id="3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050" b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223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126190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NATOhor_RG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1785938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2" descr="Picture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7025" y="-39688"/>
            <a:ext cx="890588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68072" y="1"/>
            <a:ext cx="9481143" cy="612268"/>
          </a:xfrm>
        </p:spPr>
        <p:txBody>
          <a:bodyPr/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0238" y="6356350"/>
            <a:ext cx="294005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FDBED36-7A0C-4DF5-A4D4-7FC5A164914B}" type="datetime1">
              <a:rPr lang="bg-BG"/>
              <a:pPr>
                <a:defRPr/>
              </a:pPr>
              <a:t>10.5.2024 г.</a:t>
            </a:fld>
            <a:endParaRPr lang="en-GB" dirty="0"/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Old Lisbon Monuments Overview, a painting by E. Gancheva</a:t>
            </a:r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96740-809B-4237-A450-CC375505082B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4823478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/>
            </a:extLst>
          </p:cNvPr>
          <p:cNvSpPr txBox="1">
            <a:spLocks/>
          </p:cNvSpPr>
          <p:nvPr userDrawn="1"/>
        </p:nvSpPr>
        <p:spPr>
          <a:xfrm>
            <a:off x="4305300" y="6502400"/>
            <a:ext cx="3990975" cy="365125"/>
          </a:xfrm>
          <a:prstGeom prst="rect">
            <a:avLst/>
          </a:prstGeom>
        </p:spPr>
        <p:txBody>
          <a:bodyPr lIns="68580" tIns="34290" rIns="68580" bIns="3429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srgbClr val="FF0000"/>
                </a:solidFill>
              </a:rPr>
              <a:t>NATO UNCLASSIFIED</a:t>
            </a:r>
          </a:p>
        </p:txBody>
      </p:sp>
      <p:pic>
        <p:nvPicPr>
          <p:cNvPr id="3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126190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NATOhor_RG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1785938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2" descr="Picture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6863" y="0"/>
            <a:ext cx="8572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16CD6-E616-4CE6-B231-62ECC44ACA62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lvl1pPr algn="l">
              <a:defRPr sz="1050" b="1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9845AC6-7424-499B-BE66-7DAB6F3F7037}" type="datetime1">
              <a:rPr lang="bg-BG"/>
              <a:pPr>
                <a:defRPr/>
              </a:pPr>
              <a:t>10.5.2024 г.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55469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126190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NATOhor_RG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1785938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2" descr="Picture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7025" y="-39688"/>
            <a:ext cx="890588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8072" y="1"/>
            <a:ext cx="9481143" cy="612268"/>
          </a:xfrm>
        </p:spPr>
        <p:txBody>
          <a:bodyPr/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50"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Old Lisbon Monuments Overview, a painting by E. Gancheva</a:t>
            </a:r>
            <a:endParaRPr lang="en-US" altLang="en-US" dirty="0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EBC50-8DD7-4E1F-83BF-BB27F236958F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22951644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5276" y="76201"/>
            <a:ext cx="8611076" cy="533220"/>
          </a:xfrm>
        </p:spPr>
        <p:txBody>
          <a:bodyPr/>
          <a:lstStyle/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1470184" y="685800"/>
            <a:ext cx="9766221" cy="609600"/>
          </a:xfrm>
        </p:spPr>
        <p:txBody>
          <a:bodyPr>
            <a:normAutofit/>
          </a:bodyPr>
          <a:lstStyle>
            <a:lvl1pPr marL="0" indent="0" algn="ctr">
              <a:buNone/>
              <a:defRPr lang="en-GB" sz="2400" dirty="0" smtClean="0">
                <a:solidFill>
                  <a:srgbClr val="0033CC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ctr">
              <a:defRPr sz="1050" b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en-GB"/>
          </a:p>
        </p:txBody>
      </p:sp>
      <p:sp>
        <p:nvSpPr>
          <p:cNvPr id="5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AAB9B-6D8E-446F-8779-01A0A22DE9A7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1005322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BA143-FDFB-4D4A-B3EB-A00905431B00}" type="datetime1">
              <a:rPr lang="bg-BG"/>
              <a:pPr>
                <a:defRPr/>
              </a:pPr>
              <a:t>10.5.2024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bg-BG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09BA5-B8B2-46DF-B717-B170387791B9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0275045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89118" y="46941"/>
            <a:ext cx="9736390" cy="5332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5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en-GB"/>
          </a:p>
        </p:txBody>
      </p:sp>
      <p:sp>
        <p:nvSpPr>
          <p:cNvPr id="4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93502-C4C9-49D9-BA51-0DDCC244DA0F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42228187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NATOhor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65513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25" y="623888"/>
            <a:ext cx="4078288" cy="29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black">
          <a:xfrm>
            <a:off x="438150" y="2046288"/>
            <a:ext cx="3049588" cy="1200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500" b="1">
                <a:solidFill>
                  <a:srgbClr val="000000"/>
                </a:solidFill>
              </a:rPr>
              <a:t>Supreme </a:t>
            </a:r>
            <a:br>
              <a:rPr lang="en-GB" altLang="en-US" sz="1500" b="1">
                <a:solidFill>
                  <a:srgbClr val="000000"/>
                </a:solidFill>
              </a:rPr>
            </a:br>
            <a:r>
              <a:rPr lang="en-GB" altLang="en-US" sz="1500" b="1">
                <a:solidFill>
                  <a:srgbClr val="000000"/>
                </a:solidFill>
              </a:rPr>
              <a:t>Allied </a:t>
            </a:r>
            <a:br>
              <a:rPr lang="en-GB" altLang="en-US" sz="1500" b="1">
                <a:solidFill>
                  <a:srgbClr val="000000"/>
                </a:solidFill>
              </a:rPr>
            </a:br>
            <a:r>
              <a:rPr lang="en-GB" altLang="en-US" sz="1500" b="1">
                <a:solidFill>
                  <a:srgbClr val="000000"/>
                </a:solidFill>
              </a:rPr>
              <a:t>Commander </a:t>
            </a:r>
            <a:br>
              <a:rPr lang="en-GB" altLang="en-US" sz="1500" b="1">
                <a:solidFill>
                  <a:srgbClr val="000000"/>
                </a:solidFill>
              </a:rPr>
            </a:br>
            <a:r>
              <a:rPr lang="en-GB" altLang="en-US" sz="1500" b="1">
                <a:solidFill>
                  <a:srgbClr val="000000"/>
                </a:solidFill>
              </a:rPr>
              <a:t>Transformation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5118" y="3581405"/>
            <a:ext cx="10711339" cy="1470025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0236" y="5181604"/>
            <a:ext cx="8821103" cy="1088227"/>
          </a:xfrm>
        </p:spPr>
        <p:txBody>
          <a:bodyPr/>
          <a:lstStyle>
            <a:lvl1pPr marL="0" indent="0" algn="ctr">
              <a:buNone/>
              <a:defRPr>
                <a:solidFill>
                  <a:srgbClr val="0033CC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3C8F6B9-1CBF-4ABC-B0FC-996D63C6179B}" type="datetime1">
              <a:rPr lang="bg-BG" altLang="en-US"/>
              <a:pPr>
                <a:defRPr/>
              </a:pPr>
              <a:t>10.5.2024 г.</a:t>
            </a:fld>
            <a:endParaRPr lang="en-GB" altLang="en-US"/>
          </a:p>
          <a:p>
            <a:pPr>
              <a:defRPr/>
            </a:pPr>
            <a:r>
              <a:rPr lang="en-GB" altLang="en-US"/>
              <a:t>Originating Office</a:t>
            </a:r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effectLst/>
              </a:defRPr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ED440-857E-498D-BCA0-15C75746356E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38335082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4305300" y="6502400"/>
            <a:ext cx="399097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srgbClr val="FF0000"/>
                </a:solidFill>
              </a:rPr>
              <a:t>NATO UNCLASSIFIED</a:t>
            </a: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126190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NATOhor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1785938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2" descr="Pictur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6863" y="0"/>
            <a:ext cx="8572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5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0460038" y="6324600"/>
            <a:ext cx="2187575" cy="4762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750" b="1" dirty="0">
                <a:solidFill>
                  <a:prstClr val="black"/>
                </a:solidFill>
              </a:rPr>
              <a:t>ACT - Improving today, </a:t>
            </a:r>
          </a:p>
          <a:p>
            <a:pPr>
              <a:defRPr/>
            </a:pPr>
            <a:r>
              <a:rPr lang="en-US" sz="750" b="1" dirty="0">
                <a:solidFill>
                  <a:prstClr val="black"/>
                </a:solidFill>
              </a:rPr>
              <a:t>Shaping tomorrow, </a:t>
            </a:r>
          </a:p>
          <a:p>
            <a:pPr>
              <a:defRPr/>
            </a:pPr>
            <a:r>
              <a:rPr lang="en-US" sz="750" b="1" dirty="0">
                <a:solidFill>
                  <a:prstClr val="black"/>
                </a:solidFill>
              </a:rPr>
              <a:t>Bridging the two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7699" y="685801"/>
            <a:ext cx="8606185" cy="533220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039" y="1981201"/>
            <a:ext cx="1198877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3"/>
          </p:nvPr>
        </p:nvSpPr>
        <p:spPr>
          <a:xfrm>
            <a:off x="1365170" y="1295400"/>
            <a:ext cx="9766221" cy="609600"/>
          </a:xfrm>
        </p:spPr>
        <p:txBody>
          <a:bodyPr>
            <a:normAutofit/>
          </a:bodyPr>
          <a:lstStyle>
            <a:lvl1pPr marL="0" indent="0" algn="ctr">
              <a:buNone/>
              <a:defRPr lang="en-GB" sz="2400" dirty="0" smtClean="0">
                <a:solidFill>
                  <a:srgbClr val="0033CC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0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35812BF-BB68-447F-9EBB-8B19B9612BA8}" type="datetime1">
              <a:rPr lang="bg-BG" altLang="en-US"/>
              <a:pPr>
                <a:defRPr/>
              </a:pPr>
              <a:t>10.5.2024 г.</a:t>
            </a:fld>
            <a:endParaRPr lang="en-GB" altLang="en-US"/>
          </a:p>
          <a:p>
            <a:pPr>
              <a:defRPr/>
            </a:pPr>
            <a:r>
              <a:rPr lang="en-GB" altLang="en-US"/>
              <a:t>Originating Office</a:t>
            </a:r>
          </a:p>
        </p:txBody>
      </p:sp>
      <p:sp>
        <p:nvSpPr>
          <p:cNvPr id="11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D9821-705B-422A-9D29-0983B4A9B6E8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24970194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126190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NATOhor_RG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1785938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2" descr="Picture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6863" y="0"/>
            <a:ext cx="8572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>
            <a:extLst>
              <a:ext uri="{FF2B5EF4-FFF2-40B4-BE49-F238E27FC236}"/>
            </a:extLst>
          </p:cNvPr>
          <p:cNvSpPr txBox="1">
            <a:spLocks noChangeArrowheads="1"/>
          </p:cNvSpPr>
          <p:nvPr userDrawn="1"/>
        </p:nvSpPr>
        <p:spPr bwMode="auto">
          <a:xfrm>
            <a:off x="9153525" y="6381750"/>
            <a:ext cx="3430588" cy="4762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05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 – Leading NATO Military Transformation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9120" y="76201"/>
            <a:ext cx="8606185" cy="533220"/>
          </a:xfrm>
        </p:spPr>
        <p:txBody>
          <a:bodyPr>
            <a:noAutofit/>
          </a:bodyPr>
          <a:lstStyle>
            <a:lvl1pPr>
              <a:defRPr sz="285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026" y="762002"/>
            <a:ext cx="11944937" cy="5619751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64B33-ED0F-4750-93D8-A633C2F69EF2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  <p:sp>
        <p:nvSpPr>
          <p:cNvPr id="9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050" b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840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43580-AEAA-468D-AAE7-B5993A9DE48A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  <p:sp>
        <p:nvSpPr>
          <p:cNvPr id="3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050" b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02463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126190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NATOhor_RG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1785938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2" descr="Picture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7025" y="-39688"/>
            <a:ext cx="890588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68072" y="1"/>
            <a:ext cx="9481143" cy="612268"/>
          </a:xfrm>
        </p:spPr>
        <p:txBody>
          <a:bodyPr/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0238" y="6356350"/>
            <a:ext cx="294005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1752263-3EA4-41AC-B995-C0D43AC388DD}" type="datetime1">
              <a:rPr lang="bg-BG"/>
              <a:pPr>
                <a:defRPr/>
              </a:pPr>
              <a:t>10.5.2024 г.</a:t>
            </a:fld>
            <a:endParaRPr lang="en-GB" dirty="0"/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Old Lisbon Monuments Overview, a painting by E. Gancheva</a:t>
            </a:r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D32D6-F060-4EA3-8E8E-A8EBBD04A7BB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11940790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/>
            </a:extLst>
          </p:cNvPr>
          <p:cNvSpPr txBox="1">
            <a:spLocks/>
          </p:cNvSpPr>
          <p:nvPr userDrawn="1"/>
        </p:nvSpPr>
        <p:spPr>
          <a:xfrm>
            <a:off x="4305300" y="6502400"/>
            <a:ext cx="3990975" cy="365125"/>
          </a:xfrm>
          <a:prstGeom prst="rect">
            <a:avLst/>
          </a:prstGeom>
        </p:spPr>
        <p:txBody>
          <a:bodyPr lIns="68580" tIns="34290" rIns="68580" bIns="3429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srgbClr val="FF0000"/>
                </a:solidFill>
              </a:rPr>
              <a:t>NATO UNCLASSIFIED</a:t>
            </a:r>
          </a:p>
        </p:txBody>
      </p:sp>
      <p:pic>
        <p:nvPicPr>
          <p:cNvPr id="3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126190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NATOhor_RG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1785938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2" descr="Picture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6863" y="0"/>
            <a:ext cx="8572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E9474-6300-47FA-88B6-7FD7C341BD6D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lvl1pPr algn="l">
              <a:defRPr sz="1050" b="1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66215E-2542-418E-BDAA-B2297EE78836}" type="datetime1">
              <a:rPr lang="bg-BG"/>
              <a:pPr>
                <a:defRPr/>
              </a:pPr>
              <a:t>10.5.2024 г.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22794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126190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NATOhor_RG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1785938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2" descr="Picture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7025" y="-39688"/>
            <a:ext cx="890588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8072" y="1"/>
            <a:ext cx="9481143" cy="612268"/>
          </a:xfrm>
        </p:spPr>
        <p:txBody>
          <a:bodyPr/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50"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Old Lisbon Monuments Overview, a painting by E. Gancheva</a:t>
            </a:r>
            <a:endParaRPr lang="en-US" altLang="en-US" dirty="0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97882-3F0F-4708-A0BB-4DDE4FF26E93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9735912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5276" y="76201"/>
            <a:ext cx="8611076" cy="533220"/>
          </a:xfrm>
        </p:spPr>
        <p:txBody>
          <a:bodyPr/>
          <a:lstStyle/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1470184" y="685800"/>
            <a:ext cx="9766221" cy="609600"/>
          </a:xfrm>
        </p:spPr>
        <p:txBody>
          <a:bodyPr>
            <a:normAutofit/>
          </a:bodyPr>
          <a:lstStyle>
            <a:lvl1pPr marL="0" indent="0" algn="ctr">
              <a:buNone/>
              <a:defRPr lang="en-GB" sz="2400" dirty="0" smtClean="0">
                <a:solidFill>
                  <a:srgbClr val="0033CC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ctr">
              <a:defRPr sz="1050" b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en-GB"/>
          </a:p>
        </p:txBody>
      </p:sp>
      <p:sp>
        <p:nvSpPr>
          <p:cNvPr id="5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539AC-9E21-4B2A-83B5-84EEAECF8E77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5223548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89118" y="46941"/>
            <a:ext cx="9736390" cy="5332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5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en-GB"/>
          </a:p>
        </p:txBody>
      </p:sp>
      <p:sp>
        <p:nvSpPr>
          <p:cNvPr id="4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15EA8-C396-410F-A977-C8A31E80AEF9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3760657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796" y="1709741"/>
            <a:ext cx="1086885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96" y="4589465"/>
            <a:ext cx="1086885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464F2-0883-4084-BB88-BC402A8EF769}" type="datetime1">
              <a:rPr lang="bg-BG"/>
              <a:pPr>
                <a:defRPr/>
              </a:pPr>
              <a:t>10.5.2024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bg-BG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CF3A5-43E8-4E72-965C-37FA5F4F8DB1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8826566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5118" y="2130427"/>
            <a:ext cx="10711339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0236" y="3886200"/>
            <a:ext cx="882110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94BC5-E6D0-4EB5-8ABC-EFAB1F1850C8}" type="datetime1">
              <a:rPr lang="en-US"/>
              <a:pPr>
                <a:defRPr/>
              </a:pPr>
              <a:t>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B0D9F-71B2-4ACE-9E06-EE2197ADC25B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39488435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2C1AB-D170-4C82-BB3E-84AE31C4D217}" type="datetime1">
              <a:rPr lang="en-US"/>
              <a:pPr>
                <a:defRPr/>
              </a:pPr>
              <a:t>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C4511-5B77-41EF-BCA7-50D30AD0C578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3368568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5437" y="4406902"/>
            <a:ext cx="1071133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5437" y="2906713"/>
            <a:ext cx="1071133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0340B-C6C1-440A-92CC-80BDB7BC1BA3}" type="datetime1">
              <a:rPr lang="en-US"/>
              <a:pPr>
                <a:defRPr/>
              </a:pPr>
              <a:t>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FFAE8-5E81-45A0-AE51-93A1790C38D9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41082993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0079" y="1600202"/>
            <a:ext cx="55656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5800" y="1600202"/>
            <a:ext cx="55656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F52BA-0995-4FEF-9C5D-89CB1CEECD74}" type="datetime1">
              <a:rPr lang="en-US"/>
              <a:pPr>
                <a:defRPr/>
              </a:pPr>
              <a:t>5/10/2024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942DF-1D6B-43C8-BFF1-431BC38D9209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13748002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79" y="1535114"/>
            <a:ext cx="5567884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79" y="2174875"/>
            <a:ext cx="556788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1429" y="1535114"/>
            <a:ext cx="5570071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1429" y="2174875"/>
            <a:ext cx="557007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9CAAD-2647-4E14-8E2E-1B830FD59A92}" type="datetime1">
              <a:rPr lang="en-US"/>
              <a:pPr>
                <a:defRPr/>
              </a:pPr>
              <a:t>5/10/2024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F3279-8504-456F-B0E9-F987DFD8C7B8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28635379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6CFA0-E3EE-4FB7-A194-DCB7924E507B}" type="datetime1">
              <a:rPr lang="en-US"/>
              <a:pPr>
                <a:defRPr/>
              </a:pPr>
              <a:t>5/10/2024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A69E4-6F63-4AF1-914A-C48708585BA8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23200167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4B39F-0EEC-4E53-B715-A03DAF56B889}" type="datetime1">
              <a:rPr lang="en-US"/>
              <a:pPr>
                <a:defRPr/>
              </a:pPr>
              <a:t>5/10/2024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57A40-AEE1-48D4-8357-42F9BD0440D6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38601392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82" y="273050"/>
            <a:ext cx="4145831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6866" y="273053"/>
            <a:ext cx="704463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82" y="1435103"/>
            <a:ext cx="414583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2845E-D67F-40B2-9266-10A709A539AD}" type="datetime1">
              <a:rPr lang="en-US"/>
              <a:pPr>
                <a:defRPr/>
              </a:pPr>
              <a:t>5/10/2024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9DEA9-6A9D-4235-BFEC-8E77768847BD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37021527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9997" y="4800601"/>
            <a:ext cx="7560945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69997" y="612775"/>
            <a:ext cx="7560945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69997" y="5367339"/>
            <a:ext cx="7560945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F39F0-81C6-49E9-9765-5C7CDA1710BB}" type="datetime1">
              <a:rPr lang="en-US"/>
              <a:pPr>
                <a:defRPr/>
              </a:pPr>
              <a:t>5/10/2024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F1315-ED17-435F-86FD-247B2B89724F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9495641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9CF35-A8AE-4D1C-A2EB-8979B774F16D}" type="datetime1">
              <a:rPr lang="en-US"/>
              <a:pPr>
                <a:defRPr/>
              </a:pPr>
              <a:t>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5AA71-0E33-49DE-8867-EA9F601A1EEB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1750639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358" y="1825625"/>
            <a:ext cx="5329416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5801" y="1825625"/>
            <a:ext cx="5329416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6DA74-C6DF-4A50-AB20-85E8DC1CC4A4}" type="datetime1">
              <a:rPr lang="bg-BG"/>
              <a:pPr>
                <a:defRPr/>
              </a:pPr>
              <a:t>10.5.2024 г.</a:t>
            </a:fld>
            <a:endParaRPr lang="bg-BG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bg-BG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D5A8C-4A2C-42A4-8A45-F6C219572719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4682257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36142" y="274640"/>
            <a:ext cx="283535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0079" y="274640"/>
            <a:ext cx="8296037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5317D-E1F8-4F95-B9E3-FAC93741BBA8}" type="datetime1">
              <a:rPr lang="en-US"/>
              <a:pPr>
                <a:defRPr/>
              </a:pPr>
              <a:t>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2E66E-E6FF-44B7-B81F-463A0AFDF561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12898229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ED823-3175-4EC5-9036-BD605BBF119A}" type="datetime1">
              <a:rPr lang="en-US"/>
              <a:pPr>
                <a:defRPr/>
              </a:pPr>
              <a:t>5/10/2024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98D3D-9E76-433F-9FB4-C67C996D22C1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24979474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79" y="274638"/>
            <a:ext cx="11341418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0079" y="1600201"/>
            <a:ext cx="5565696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5800" y="1600201"/>
            <a:ext cx="5565696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5ACB1-5914-4FDB-9B7D-656088B91E9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0273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547" y="365126"/>
            <a:ext cx="1086885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8550" y="1681163"/>
            <a:ext cx="533160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8550" y="2505075"/>
            <a:ext cx="533160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9547" y="1681163"/>
            <a:ext cx="535785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9547" y="2505075"/>
            <a:ext cx="535785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70E77-0B69-47C6-8DB4-A12F0E201DF0}" type="datetime1">
              <a:rPr lang="bg-BG"/>
              <a:pPr>
                <a:defRPr/>
              </a:pPr>
              <a:t>10.5.2024 г.</a:t>
            </a:fld>
            <a:endParaRPr lang="bg-BG"/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bg-BG"/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EA6BD-8086-409D-A83D-85B628627A00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415404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05670-0677-4D62-8D88-021EE289B052}" type="datetime1">
              <a:rPr lang="bg-BG"/>
              <a:pPr>
                <a:defRPr/>
              </a:pPr>
              <a:t>10.5.2024 г.</a:t>
            </a:fld>
            <a:endParaRPr lang="bg-BG"/>
          </a:p>
        </p:txBody>
      </p:sp>
      <p:sp>
        <p:nvSpPr>
          <p:cNvPr id="4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bg-BG"/>
          </a:p>
        </p:txBody>
      </p:sp>
      <p:sp>
        <p:nvSpPr>
          <p:cNvPr id="5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7AE18-FB1F-481C-8728-834512180B0A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82540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AAF2F-2B26-4235-A22E-34B6FD4EF91F}" type="datetime1">
              <a:rPr lang="bg-BG"/>
              <a:pPr>
                <a:defRPr/>
              </a:pPr>
              <a:t>10.5.2024 г.</a:t>
            </a:fld>
            <a:endParaRPr lang="bg-BG"/>
          </a:p>
        </p:txBody>
      </p:sp>
      <p:sp>
        <p:nvSpPr>
          <p:cNvPr id="3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bg-BG"/>
          </a:p>
        </p:txBody>
      </p:sp>
      <p:sp>
        <p:nvSpPr>
          <p:cNvPr id="4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5C972-A497-4AA5-AFDF-182B1DDCD477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709791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550" y="457200"/>
            <a:ext cx="406488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7858" y="987427"/>
            <a:ext cx="637954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8550" y="2057401"/>
            <a:ext cx="406488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EA1A9-707D-4266-99FB-3D806C080732}" type="datetime1">
              <a:rPr lang="bg-BG"/>
              <a:pPr>
                <a:defRPr/>
              </a:pPr>
              <a:t>10.5.2024 г.</a:t>
            </a:fld>
            <a:endParaRPr lang="bg-BG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bg-BG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391D4-A69C-4EDF-AA07-AA9E05122FC8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435512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550" y="457200"/>
            <a:ext cx="406488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57858" y="987427"/>
            <a:ext cx="6379547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8550" y="2057401"/>
            <a:ext cx="406488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89F2A-B5C5-46BD-878E-B7DD0B744BA1}" type="datetime1">
              <a:rPr lang="bg-BG"/>
              <a:pPr>
                <a:defRPr/>
              </a:pPr>
              <a:t>10.5.2024 г.</a:t>
            </a:fld>
            <a:endParaRPr lang="bg-BG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bg-BG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92E0E-3086-4B2B-A838-D2DB1C9D7261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037191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66775" y="365125"/>
            <a:ext cx="1086802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title style</a:t>
            </a:r>
            <a:endParaRPr lang="bg-BG" altLang="bg-BG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66775" y="1825625"/>
            <a:ext cx="10868025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text styles</a:t>
            </a:r>
          </a:p>
          <a:p>
            <a:pPr lvl="1"/>
            <a:r>
              <a:rPr lang="en-US" altLang="bg-BG" smtClean="0"/>
              <a:t>Second level</a:t>
            </a:r>
          </a:p>
          <a:p>
            <a:pPr lvl="2"/>
            <a:r>
              <a:rPr lang="en-US" altLang="bg-BG" smtClean="0"/>
              <a:t>Third level</a:t>
            </a:r>
          </a:p>
          <a:p>
            <a:pPr lvl="3"/>
            <a:r>
              <a:rPr lang="en-US" altLang="bg-BG" smtClean="0"/>
              <a:t>Fourth level</a:t>
            </a:r>
          </a:p>
          <a:p>
            <a:pPr lvl="4"/>
            <a:r>
              <a:rPr lang="en-US" altLang="bg-BG" smtClean="0"/>
              <a:t>Fifth level</a:t>
            </a:r>
            <a:endParaRPr lang="bg-BG" altLang="bg-BG" smtClean="0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6775" y="6356350"/>
            <a:ext cx="2835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CE075E8-20C1-49EA-A0DA-795857724C31}" type="datetime1">
              <a:rPr lang="bg-BG"/>
              <a:pPr>
                <a:defRPr/>
              </a:pPr>
              <a:t>10.5.2024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3538" y="6356350"/>
            <a:ext cx="4254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bg-BG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9525" y="6356350"/>
            <a:ext cx="28352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FAABB13-C7F0-4558-B983-685234558A1F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2429" r:id="rId1"/>
    <p:sldLayoutId id="2147492430" r:id="rId2"/>
    <p:sldLayoutId id="2147492431" r:id="rId3"/>
    <p:sldLayoutId id="2147492432" r:id="rId4"/>
    <p:sldLayoutId id="2147492433" r:id="rId5"/>
    <p:sldLayoutId id="2147492434" r:id="rId6"/>
    <p:sldLayoutId id="2147492435" r:id="rId7"/>
    <p:sldLayoutId id="2147492436" r:id="rId8"/>
    <p:sldLayoutId id="2147492437" r:id="rId9"/>
    <p:sldLayoutId id="2147492438" r:id="rId10"/>
    <p:sldLayoutId id="2147492439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297113" y="609600"/>
            <a:ext cx="861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6388" y="1143000"/>
            <a:ext cx="11988800" cy="524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381750"/>
            <a:ext cx="3044825" cy="476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050" b="1">
                <a:solidFill>
                  <a:prstClr val="black"/>
                </a:solidFill>
                <a:latin typeface="Arial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0D3F25C-2EA9-4F5A-8C2B-6BF1C9595BC3}" type="datetime1">
              <a:rPr lang="bg-BG" altLang="en-US"/>
              <a:pPr>
                <a:defRPr/>
              </a:pPr>
              <a:t>10.5.2024 г.</a:t>
            </a:fld>
            <a:endParaRPr lang="en-GB" altLang="en-US"/>
          </a:p>
          <a:p>
            <a:pPr>
              <a:defRPr/>
            </a:pPr>
            <a:r>
              <a:rPr lang="en-GB" altLang="en-US"/>
              <a:t>Originating Office</a:t>
            </a:r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05300" y="6492875"/>
            <a:ext cx="39909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50" b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6275" y="6492875"/>
            <a:ext cx="8509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FA1843-5ED7-42E8-922C-F02685272F00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  <p:sp>
        <p:nvSpPr>
          <p:cNvPr id="9" name="Rectangle 5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9153525" y="6381750"/>
            <a:ext cx="3430588" cy="4762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105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0460038" y="6324600"/>
            <a:ext cx="2187575" cy="4762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750" b="1" dirty="0">
                <a:solidFill>
                  <a:prstClr val="black"/>
                </a:solidFill>
              </a:rPr>
              <a:t>ACT - Improving today, </a:t>
            </a:r>
          </a:p>
          <a:p>
            <a:pPr>
              <a:defRPr/>
            </a:pPr>
            <a:r>
              <a:rPr lang="en-US" sz="750" b="1" dirty="0">
                <a:solidFill>
                  <a:prstClr val="black"/>
                </a:solidFill>
              </a:rPr>
              <a:t>Shaping tomorrow, </a:t>
            </a:r>
          </a:p>
          <a:p>
            <a:pPr>
              <a:defRPr/>
            </a:pPr>
            <a:r>
              <a:rPr lang="en-US" sz="750" b="1" dirty="0">
                <a:solidFill>
                  <a:prstClr val="black"/>
                </a:solidFill>
              </a:rPr>
              <a:t>Bridging the two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2452" r:id="rId1"/>
    <p:sldLayoutId id="2147492453" r:id="rId2"/>
    <p:sldLayoutId id="2147492454" r:id="rId3"/>
    <p:sldLayoutId id="2147492455" r:id="rId4"/>
    <p:sldLayoutId id="2147492456" r:id="rId5"/>
    <p:sldLayoutId id="2147492457" r:id="rId6"/>
    <p:sldLayoutId id="2147492458" r:id="rId7"/>
    <p:sldLayoutId id="2147492459" r:id="rId8"/>
    <p:sldLayoutId id="2147492460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285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285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285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285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2297113" y="609600"/>
            <a:ext cx="861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6388" y="1143000"/>
            <a:ext cx="11988800" cy="524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381750"/>
            <a:ext cx="3044825" cy="476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050" b="1">
                <a:solidFill>
                  <a:prstClr val="black"/>
                </a:solidFill>
                <a:latin typeface="Arial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E16E18-360A-4C62-91AB-5E3BFB8E5763}" type="datetime1">
              <a:rPr lang="bg-BG" altLang="en-US"/>
              <a:pPr>
                <a:defRPr/>
              </a:pPr>
              <a:t>10.5.2024 г.</a:t>
            </a:fld>
            <a:endParaRPr lang="en-GB" altLang="en-US"/>
          </a:p>
          <a:p>
            <a:pPr>
              <a:defRPr/>
            </a:pPr>
            <a:r>
              <a:rPr lang="en-GB" altLang="en-US"/>
              <a:t>Originating Office</a:t>
            </a:r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05300" y="6492875"/>
            <a:ext cx="39909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50" b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6275" y="6492875"/>
            <a:ext cx="8509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38E64D7-BE49-42FD-ADB0-18685CD359F5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  <p:sp>
        <p:nvSpPr>
          <p:cNvPr id="9" name="Rectangle 5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9153525" y="6381750"/>
            <a:ext cx="3430588" cy="4762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105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0460038" y="6324600"/>
            <a:ext cx="2187575" cy="4762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750" b="1" dirty="0">
                <a:solidFill>
                  <a:prstClr val="black"/>
                </a:solidFill>
              </a:rPr>
              <a:t>ACT - Improving today, </a:t>
            </a:r>
          </a:p>
          <a:p>
            <a:pPr>
              <a:defRPr/>
            </a:pPr>
            <a:r>
              <a:rPr lang="en-US" sz="750" b="1" dirty="0">
                <a:solidFill>
                  <a:prstClr val="black"/>
                </a:solidFill>
              </a:rPr>
              <a:t>Shaping tomorrow, </a:t>
            </a:r>
          </a:p>
          <a:p>
            <a:pPr>
              <a:defRPr/>
            </a:pPr>
            <a:r>
              <a:rPr lang="en-US" sz="750" b="1" dirty="0">
                <a:solidFill>
                  <a:prstClr val="black"/>
                </a:solidFill>
              </a:rPr>
              <a:t>Bridging the two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2461" r:id="rId1"/>
    <p:sldLayoutId id="2147492462" r:id="rId2"/>
    <p:sldLayoutId id="2147492463" r:id="rId3"/>
    <p:sldLayoutId id="2147492464" r:id="rId4"/>
    <p:sldLayoutId id="2147492465" r:id="rId5"/>
    <p:sldLayoutId id="2147492466" r:id="rId6"/>
    <p:sldLayoutId id="2147492467" r:id="rId7"/>
    <p:sldLayoutId id="2147492468" r:id="rId8"/>
    <p:sldLayoutId id="2147492469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285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285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285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285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1155700" y="274638"/>
            <a:ext cx="102901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t-LT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30238" y="1600200"/>
            <a:ext cx="113411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t-LT" smtClean="0"/>
              <a:t>Click to edit Master text styles</a:t>
            </a:r>
          </a:p>
          <a:p>
            <a:pPr lvl="1"/>
            <a:r>
              <a:rPr lang="en-US" altLang="lt-LT" smtClean="0"/>
              <a:t>Second level</a:t>
            </a:r>
          </a:p>
          <a:p>
            <a:pPr lvl="2"/>
            <a:r>
              <a:rPr lang="en-US" altLang="lt-LT" smtClean="0"/>
              <a:t>Third level</a:t>
            </a:r>
          </a:p>
          <a:p>
            <a:pPr lvl="3"/>
            <a:r>
              <a:rPr lang="en-US" altLang="lt-LT" smtClean="0"/>
              <a:t>Fourth level</a:t>
            </a:r>
          </a:p>
          <a:p>
            <a:pPr lvl="4"/>
            <a:r>
              <a:rPr lang="en-US" altLang="lt-LT" smtClean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0238" y="6356350"/>
            <a:ext cx="2940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ED2199-DE4C-4811-8A81-72076D416BD1}" type="datetime1">
              <a:rPr lang="en-US"/>
              <a:pPr>
                <a:defRPr/>
              </a:pPr>
              <a:t>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05300" y="6356350"/>
            <a:ext cx="39909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1288" y="6356350"/>
            <a:ext cx="29400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8A19F090-8185-4595-9A29-59A2C5E1AEB4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  <p:pic>
        <p:nvPicPr>
          <p:cNvPr id="4103" name="Picture 5" descr="Nato"/>
          <p:cNvPicPr>
            <a:picLocks noChangeAspect="1" noChangeArrowheads="1"/>
          </p:cNvPicPr>
          <p:nvPr userDrawn="1"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825" y="44450"/>
            <a:ext cx="220662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3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274638"/>
            <a:ext cx="15970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2440" r:id="rId1"/>
    <p:sldLayoutId id="2147492441" r:id="rId2"/>
    <p:sldLayoutId id="2147492442" r:id="rId3"/>
    <p:sldLayoutId id="2147492443" r:id="rId4"/>
    <p:sldLayoutId id="2147492444" r:id="rId5"/>
    <p:sldLayoutId id="2147492445" r:id="rId6"/>
    <p:sldLayoutId id="2147492446" r:id="rId7"/>
    <p:sldLayoutId id="2147492447" r:id="rId8"/>
    <p:sldLayoutId id="2147492448" r:id="rId9"/>
    <p:sldLayoutId id="2147492449" r:id="rId10"/>
    <p:sldLayoutId id="2147492450" r:id="rId11"/>
    <p:sldLayoutId id="2147492451" r:id="rId12"/>
    <p:sldLayoutId id="2147492470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https://www.nato.int/cps/en/natohq/topics_139182.htm" TargetMode="Externa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8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1.png"/><Relationship Id="rId5" Type="http://schemas.openxmlformats.org/officeDocument/2006/relationships/image" Target="../media/image24.png"/><Relationship Id="rId10" Type="http://schemas.openxmlformats.org/officeDocument/2006/relationships/image" Target="../media/image27.png"/><Relationship Id="rId4" Type="http://schemas.openxmlformats.org/officeDocument/2006/relationships/image" Target="../media/image20.png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8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9.png"/><Relationship Id="rId5" Type="http://schemas.openxmlformats.org/officeDocument/2006/relationships/image" Target="../media/image18.png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8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1.png"/><Relationship Id="rId9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1.png"/><Relationship Id="rId5" Type="http://schemas.openxmlformats.org/officeDocument/2006/relationships/hyperlink" Target="https://creativecommons.org/licenses/by-nd/3.0/" TargetMode="External"/><Relationship Id="rId4" Type="http://schemas.openxmlformats.org/officeDocument/2006/relationships/hyperlink" Target="https://www.flickr.com/photos/nyng/16661849760" TargetMode="External"/><Relationship Id="rId9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3.png"/><Relationship Id="rId5" Type="http://schemas.openxmlformats.org/officeDocument/2006/relationships/image" Target="../media/image18.png"/><Relationship Id="rId4" Type="http://schemas.openxmlformats.org/officeDocument/2006/relationships/image" Target="../media/image30.png"/><Relationship Id="rId9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obilc.org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natobilc.org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1.xml"/><Relationship Id="rId5" Type="http://schemas.openxmlformats.org/officeDocument/2006/relationships/hyperlink" Target="mailto:BILCteam.hrv@gmail.com" TargetMode="External"/><Relationship Id="rId4" Type="http://schemas.openxmlformats.org/officeDocument/2006/relationships/hyperlink" Target="mailto:irena.prpic.djuric@morh.hr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AutoShape 5" descr="C:\Users\iprpicdj\Downloads\233f5a72-9aec-4921-b5e8-925afcbca8c4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sr-Latn-RS" sz="1800">
              <a:latin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00387" y="1949311"/>
            <a:ext cx="9517009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hr-HR" altLang="sr-Latn-RS" sz="5400" b="1" dirty="0" smtClean="0">
                <a:latin typeface="+mn-lt"/>
              </a:rPr>
              <a:t>BILC </a:t>
            </a:r>
            <a:r>
              <a:rPr lang="hr-HR" altLang="sr-Latn-RS" sz="5400" b="1" dirty="0">
                <a:latin typeface="+mn-lt"/>
              </a:rPr>
              <a:t>INFORMATION BRIEFING</a:t>
            </a:r>
            <a:endParaRPr lang="hr-HR" altLang="sr-Latn-RS" sz="4800" b="1" dirty="0">
              <a:latin typeface="+mn-lt"/>
            </a:endParaRPr>
          </a:p>
          <a:p>
            <a:pPr algn="r" eaLnBrk="1" hangingPunct="1"/>
            <a:r>
              <a:rPr lang="hr-HR" altLang="sr-Latn-RS" sz="4800" b="1" i="1" dirty="0" smtClean="0">
                <a:latin typeface="+mn-lt"/>
              </a:rPr>
              <a:t>Irena </a:t>
            </a:r>
            <a:r>
              <a:rPr lang="hr-HR" altLang="sr-Latn-RS" sz="4800" b="1" i="1" dirty="0">
                <a:latin typeface="+mn-lt"/>
              </a:rPr>
              <a:t>Prpic Djuric</a:t>
            </a:r>
            <a:r>
              <a:rPr lang="en-US" altLang="sr-Latn-RS" sz="4800" b="1" dirty="0">
                <a:latin typeface="+mn-lt"/>
              </a:rPr>
              <a:t/>
            </a:r>
            <a:br>
              <a:rPr lang="en-US" altLang="sr-Latn-RS" sz="4800" b="1" dirty="0">
                <a:latin typeface="+mn-lt"/>
              </a:rPr>
            </a:br>
            <a:r>
              <a:rPr lang="hr-HR" altLang="sr-Latn-RS" sz="4400" i="1" dirty="0">
                <a:latin typeface="+mn-lt"/>
              </a:rPr>
              <a:t>BILC Chair</a:t>
            </a:r>
            <a:endParaRPr lang="hr-HR" altLang="sr-Latn-RS" sz="5400" i="1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8354" y="692696"/>
            <a:ext cx="10290175" cy="1143000"/>
          </a:xfrm>
        </p:spPr>
        <p:txBody>
          <a:bodyPr/>
          <a:lstStyle/>
          <a:p>
            <a:r>
              <a:rPr lang="hr-HR" altLang="sr-Latn-RS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2024 NATO BILC </a:t>
            </a:r>
            <a:r>
              <a:rPr lang="hr-HR" altLang="sr-Latn-RS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CONFERENCE</a:t>
            </a:r>
            <a:br>
              <a:rPr lang="hr-HR" altLang="sr-Latn-RS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026" name="Bild 7" descr="Bildergebnis für Österreich flag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420888"/>
            <a:ext cx="1872208" cy="1058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Irena\Downloads\thumb_2147_default_header_small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71" y="4288413"/>
            <a:ext cx="11113433" cy="236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25066" y="116632"/>
            <a:ext cx="12076509" cy="1143000"/>
          </a:xfrm>
        </p:spPr>
        <p:txBody>
          <a:bodyPr/>
          <a:lstStyle/>
          <a:p>
            <a:pPr eaLnBrk="1" hangingPunct="1"/>
            <a:r>
              <a:rPr lang="en-CA" sz="4800" b="1" smtClean="0">
                <a:solidFill>
                  <a:srgbClr val="C00000"/>
                </a:solidFill>
              </a:rPr>
              <a:t>Program </a:t>
            </a:r>
            <a:r>
              <a:rPr lang="en-CA" sz="4800" b="1" dirty="0" smtClean="0">
                <a:solidFill>
                  <a:srgbClr val="C00000"/>
                </a:solidFill>
              </a:rPr>
              <a:t>of </a:t>
            </a:r>
            <a:r>
              <a:rPr lang="hr-HR" sz="4800" b="1" dirty="0" smtClean="0">
                <a:solidFill>
                  <a:srgbClr val="C00000"/>
                </a:solidFill>
              </a:rPr>
              <a:t>W</a:t>
            </a:r>
            <a:r>
              <a:rPr lang="en-CA" sz="4800" b="1" dirty="0" err="1" smtClean="0">
                <a:solidFill>
                  <a:srgbClr val="C00000"/>
                </a:solidFill>
              </a:rPr>
              <a:t>ork</a:t>
            </a:r>
            <a:r>
              <a:rPr lang="hr-HR" sz="4800" b="1" dirty="0" smtClean="0">
                <a:solidFill>
                  <a:srgbClr val="C00000"/>
                </a:solidFill>
              </a:rPr>
              <a:t> </a:t>
            </a:r>
            <a:r>
              <a:rPr lang="hr-HR" sz="4800" b="1" dirty="0" err="1" smtClean="0">
                <a:solidFill>
                  <a:srgbClr val="C00000"/>
                </a:solidFill>
              </a:rPr>
              <a:t>and</a:t>
            </a:r>
            <a:r>
              <a:rPr lang="hr-HR" sz="4800" b="1" dirty="0" smtClean="0">
                <a:solidFill>
                  <a:srgbClr val="C00000"/>
                </a:solidFill>
              </a:rPr>
              <a:t> </a:t>
            </a:r>
            <a:br>
              <a:rPr lang="hr-HR" sz="4800" b="1" dirty="0" smtClean="0">
                <a:solidFill>
                  <a:srgbClr val="C00000"/>
                </a:solidFill>
              </a:rPr>
            </a:br>
            <a:r>
              <a:rPr lang="hr-HR" sz="4800" b="1" dirty="0" err="1" smtClean="0">
                <a:solidFill>
                  <a:srgbClr val="C00000"/>
                </a:solidFill>
              </a:rPr>
              <a:t>Standardization</a:t>
            </a:r>
            <a:r>
              <a:rPr lang="hr-HR" sz="4800" b="1" dirty="0" smtClean="0">
                <a:solidFill>
                  <a:srgbClr val="C00000"/>
                </a:solidFill>
              </a:rPr>
              <a:t> </a:t>
            </a:r>
            <a:r>
              <a:rPr lang="hr-HR" sz="4800" b="1" dirty="0" err="1">
                <a:solidFill>
                  <a:srgbClr val="C00000"/>
                </a:solidFill>
              </a:rPr>
              <a:t>E</a:t>
            </a:r>
            <a:r>
              <a:rPr lang="hr-HR" sz="4800" b="1" dirty="0" err="1" smtClean="0">
                <a:solidFill>
                  <a:srgbClr val="C00000"/>
                </a:solidFill>
              </a:rPr>
              <a:t>fforts</a:t>
            </a:r>
            <a:endParaRPr lang="en-CA" sz="4800" b="1" dirty="0" smtClean="0">
              <a:solidFill>
                <a:srgbClr val="C00000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0147" y="1412776"/>
            <a:ext cx="11341348" cy="518457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CA" sz="2400" dirty="0" smtClean="0"/>
              <a:t>Plan the 3 annual main events </a:t>
            </a:r>
            <a:r>
              <a:rPr lang="hr-HR" sz="2400" dirty="0" err="1" smtClean="0"/>
              <a:t>and</a:t>
            </a:r>
            <a:r>
              <a:rPr lang="hr-HR" sz="2400" dirty="0" smtClean="0"/>
              <a:t> one </a:t>
            </a:r>
            <a:r>
              <a:rPr lang="hr-HR" sz="2400" dirty="0" err="1" smtClean="0"/>
              <a:t>biennial</a:t>
            </a:r>
            <a:r>
              <a:rPr lang="hr-HR" sz="2400" dirty="0" smtClean="0"/>
              <a:t> </a:t>
            </a:r>
            <a:r>
              <a:rPr lang="hr-HR" sz="2400" dirty="0" err="1" smtClean="0"/>
              <a:t>event</a:t>
            </a:r>
            <a:r>
              <a:rPr lang="en-CA" sz="2400" dirty="0" smtClean="0"/>
              <a:t>: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CA" sz="2400" b="1" dirty="0" smtClean="0"/>
              <a:t>Annual BILC Conference,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CA" sz="2400" b="1" dirty="0" smtClean="0"/>
              <a:t>BILC Professional </a:t>
            </a:r>
            <a:r>
              <a:rPr lang="hr-HR" sz="2400" b="1" dirty="0" err="1" smtClean="0"/>
              <a:t>Development</a:t>
            </a:r>
            <a:r>
              <a:rPr lang="hr-HR" sz="2400" b="1" dirty="0" smtClean="0"/>
              <a:t> </a:t>
            </a:r>
            <a:r>
              <a:rPr lang="en-CA" sz="2400" b="1" dirty="0" smtClean="0"/>
              <a:t>Seminar, 		</a:t>
            </a:r>
            <a:endParaRPr lang="hr-HR" sz="2400" b="1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CA" sz="2400" b="1" dirty="0" smtClean="0"/>
              <a:t>STANAG 6001 Testing Workshop;</a:t>
            </a:r>
            <a:r>
              <a:rPr lang="en-CA" sz="2400" b="1" dirty="0"/>
              <a:t> </a:t>
            </a:r>
            <a:r>
              <a:rPr lang="en-CA" sz="2400" b="1" dirty="0" smtClean="0"/>
              <a:t>and</a:t>
            </a:r>
            <a:endParaRPr lang="hr-HR" sz="2400" b="1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hr-HR" sz="2400" b="1" dirty="0" err="1" smtClean="0"/>
              <a:t>Military</a:t>
            </a:r>
            <a:r>
              <a:rPr lang="hr-HR" sz="2400" b="1" dirty="0" smtClean="0"/>
              <a:t> </a:t>
            </a:r>
            <a:r>
              <a:rPr lang="hr-HR" sz="2400" b="1" dirty="0" err="1" smtClean="0"/>
              <a:t>Terminology</a:t>
            </a:r>
            <a:r>
              <a:rPr lang="hr-HR" sz="2400" b="1" dirty="0" smtClean="0"/>
              <a:t> </a:t>
            </a:r>
            <a:r>
              <a:rPr lang="hr-HR" sz="2400" b="1" dirty="0" err="1" smtClean="0"/>
              <a:t>Conference</a:t>
            </a:r>
            <a:endParaRPr lang="en-CA" sz="2400" b="1" dirty="0"/>
          </a:p>
          <a:p>
            <a:pPr eaLnBrk="1" hangingPunct="1">
              <a:lnSpc>
                <a:spcPct val="90000"/>
              </a:lnSpc>
            </a:pPr>
            <a:r>
              <a:rPr lang="en-CA" sz="2400" dirty="0" smtClean="0"/>
              <a:t>Organize &amp; deliver specialized seminars &amp; workshops;</a:t>
            </a:r>
          </a:p>
          <a:p>
            <a:pPr eaLnBrk="1" hangingPunct="1">
              <a:lnSpc>
                <a:spcPct val="90000"/>
              </a:lnSpc>
            </a:pPr>
            <a:endParaRPr lang="en-CA" sz="2400" dirty="0" smtClean="0"/>
          </a:p>
          <a:p>
            <a:pPr eaLnBrk="1" hangingPunct="1">
              <a:lnSpc>
                <a:spcPct val="90000"/>
              </a:lnSpc>
            </a:pPr>
            <a:r>
              <a:rPr lang="en-CA" sz="2400" dirty="0" smtClean="0"/>
              <a:t>Conduct research / special projects, &amp; support nations; </a:t>
            </a:r>
          </a:p>
          <a:p>
            <a:pPr eaLnBrk="1" hangingPunct="1">
              <a:lnSpc>
                <a:spcPct val="90000"/>
              </a:lnSpc>
            </a:pPr>
            <a:endParaRPr lang="en-CA" sz="2400" dirty="0" smtClean="0"/>
          </a:p>
          <a:p>
            <a:pPr eaLnBrk="1" hangingPunct="1">
              <a:lnSpc>
                <a:spcPct val="90000"/>
              </a:lnSpc>
            </a:pPr>
            <a:r>
              <a:rPr lang="en-CA" sz="2400" dirty="0" smtClean="0"/>
              <a:t>Lead </a:t>
            </a:r>
            <a:r>
              <a:rPr lang="hr-HR" sz="2400" dirty="0" smtClean="0"/>
              <a:t>NATO DEEP </a:t>
            </a:r>
            <a:r>
              <a:rPr lang="en-CA" sz="2400" dirty="0" smtClean="0"/>
              <a:t>visits to requesting NATO &amp; Partner countries (language training &amp; testing programmes</a:t>
            </a:r>
            <a:r>
              <a:rPr lang="hr-HR" sz="2400" dirty="0" smtClean="0"/>
              <a:t>, </a:t>
            </a:r>
            <a:r>
              <a:rPr lang="hr-HR" sz="2400" dirty="0" err="1" smtClean="0"/>
              <a:t>translation</a:t>
            </a:r>
            <a:r>
              <a:rPr lang="hr-HR" sz="2400" dirty="0" smtClean="0"/>
              <a:t>/</a:t>
            </a:r>
            <a:r>
              <a:rPr lang="hr-HR" sz="2400" dirty="0" err="1" smtClean="0"/>
              <a:t>terminology</a:t>
            </a:r>
            <a:r>
              <a:rPr lang="hr-HR" sz="2400" dirty="0" smtClean="0"/>
              <a:t> work</a:t>
            </a:r>
            <a:r>
              <a:rPr lang="en-CA" sz="2400" dirty="0" smtClean="0"/>
              <a:t>);</a:t>
            </a:r>
            <a:endParaRPr lang="hr-HR" sz="2400" dirty="0" smtClean="0"/>
          </a:p>
          <a:p>
            <a:pPr eaLnBrk="1" hangingPunct="1">
              <a:lnSpc>
                <a:spcPct val="90000"/>
              </a:lnSpc>
            </a:pPr>
            <a:endParaRPr lang="en-CA" sz="2400" dirty="0" smtClean="0"/>
          </a:p>
          <a:p>
            <a:pPr eaLnBrk="1" hangingPunct="1">
              <a:lnSpc>
                <a:spcPct val="90000"/>
              </a:lnSpc>
            </a:pPr>
            <a:r>
              <a:rPr lang="en-CA" sz="2400" dirty="0" smtClean="0"/>
              <a:t>Report to NATO HQ</a:t>
            </a:r>
            <a:r>
              <a:rPr lang="hr-HR" sz="2400" dirty="0" smtClean="0"/>
              <a:t>, </a:t>
            </a:r>
            <a:r>
              <a:rPr lang="en-CA" sz="2400" dirty="0" smtClean="0"/>
              <a:t>ACT and others as required.</a:t>
            </a:r>
          </a:p>
          <a:p>
            <a:pPr eaLnBrk="1" hangingPunct="1">
              <a:lnSpc>
                <a:spcPct val="90000"/>
              </a:lnSpc>
            </a:pPr>
            <a:endParaRPr lang="en-CA" sz="2400" dirty="0" smtClean="0"/>
          </a:p>
        </p:txBody>
      </p:sp>
    </p:spTree>
    <p:extLst>
      <p:ext uri="{BB962C8B-B14F-4D97-AF65-F5344CB8AC3E}">
        <p14:creationId xmlns:p14="http://schemas.microsoft.com/office/powerpoint/2010/main" val="173985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6131" y="3501008"/>
            <a:ext cx="7344816" cy="50405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96131" y="980728"/>
            <a:ext cx="3744416" cy="50405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2530475" y="115888"/>
            <a:ext cx="8135938" cy="635000"/>
          </a:xfrm>
        </p:spPr>
        <p:txBody>
          <a:bodyPr/>
          <a:lstStyle/>
          <a:p>
            <a:pPr>
              <a:defRPr/>
            </a:pPr>
            <a:r>
              <a:rPr lang="en-US" altLang="bg-BG" sz="3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Major BILC Events</a:t>
            </a:r>
            <a:endParaRPr lang="bg-BG" altLang="bg-BG" sz="39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324124" y="908720"/>
            <a:ext cx="11881320" cy="5805487"/>
          </a:xfrm>
        </p:spPr>
        <p:txBody>
          <a:bodyPr/>
          <a:lstStyle/>
          <a:p>
            <a:pPr marL="0" lvl="1" indent="0" algn="just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en-US" b="1" u="sng" dirty="0" smtClean="0">
                <a:solidFill>
                  <a:srgbClr val="C00000"/>
                </a:solidFill>
                <a:cs typeface="Arial" pitchFamily="34" charset="0"/>
              </a:rPr>
              <a:t>1) NATO BILC Conference </a:t>
            </a:r>
          </a:p>
          <a:p>
            <a:pPr marL="0" lvl="1" indent="0" algn="just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en-US" dirty="0" smtClean="0">
                <a:cs typeface="Arial" pitchFamily="34" charset="0"/>
              </a:rPr>
              <a:t>May 2023 was CANCELLED (Istanbul, Turkey)</a:t>
            </a:r>
          </a:p>
          <a:p>
            <a:pPr marL="0" lvl="1" indent="0" algn="just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en-US" dirty="0" smtClean="0">
                <a:cs typeface="Arial" pitchFamily="34" charset="0"/>
              </a:rPr>
              <a:t>SC Meeting – held virtually</a:t>
            </a:r>
          </a:p>
          <a:p>
            <a:pPr marL="0" lvl="1" indent="0" algn="just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en-US" b="1" i="1" dirty="0" smtClean="0">
                <a:solidFill>
                  <a:srgbClr val="C00000"/>
                </a:solidFill>
                <a:cs typeface="Arial" pitchFamily="34" charset="0"/>
              </a:rPr>
              <a:t>May 1</a:t>
            </a:r>
            <a:r>
              <a:rPr lang="hr-HR" b="1" i="1" dirty="0" smtClean="0">
                <a:solidFill>
                  <a:srgbClr val="C00000"/>
                </a:solidFill>
                <a:cs typeface="Arial" pitchFamily="34" charset="0"/>
              </a:rPr>
              <a:t>3</a:t>
            </a:r>
            <a:r>
              <a:rPr lang="en-US" b="1" i="1" dirty="0" smtClean="0">
                <a:solidFill>
                  <a:srgbClr val="C00000"/>
                </a:solidFill>
                <a:cs typeface="Arial" pitchFamily="34" charset="0"/>
              </a:rPr>
              <a:t> – 1</a:t>
            </a:r>
            <a:r>
              <a:rPr lang="hr-HR" b="1" i="1" dirty="0">
                <a:solidFill>
                  <a:srgbClr val="C00000"/>
                </a:solidFill>
                <a:cs typeface="Arial" pitchFamily="34" charset="0"/>
              </a:rPr>
              <a:t>6</a:t>
            </a:r>
            <a:r>
              <a:rPr lang="en-US" b="1" i="1" dirty="0" smtClean="0">
                <a:solidFill>
                  <a:srgbClr val="C00000"/>
                </a:solidFill>
                <a:cs typeface="Arial" pitchFamily="34" charset="0"/>
              </a:rPr>
              <a:t>, 2024</a:t>
            </a:r>
            <a:r>
              <a:rPr lang="hr-HR" b="1" i="1" dirty="0" smtClean="0">
                <a:solidFill>
                  <a:srgbClr val="C00000"/>
                </a:solidFill>
                <a:cs typeface="Arial" pitchFamily="34" charset="0"/>
              </a:rPr>
              <a:t>, to be hosted by </a:t>
            </a:r>
            <a:r>
              <a:rPr lang="en-US" b="1" i="1" dirty="0" smtClean="0">
                <a:solidFill>
                  <a:srgbClr val="C00000"/>
                </a:solidFill>
                <a:cs typeface="Arial" pitchFamily="34" charset="0"/>
              </a:rPr>
              <a:t>Vienna, Austria</a:t>
            </a:r>
            <a:endParaRPr lang="hr-HR" b="1" i="1" dirty="0" smtClean="0">
              <a:solidFill>
                <a:srgbClr val="C00000"/>
              </a:solidFill>
              <a:cs typeface="Arial" pitchFamily="34" charset="0"/>
            </a:endParaRPr>
          </a:p>
          <a:p>
            <a:pPr marL="0" lvl="1" indent="0" algn="just" eaLnBrk="1" hangingPunct="1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hr-HR" b="1" i="1" dirty="0" err="1" smtClean="0">
                <a:solidFill>
                  <a:srgbClr val="C00000"/>
                </a:solidFill>
              </a:rPr>
              <a:t>Theme</a:t>
            </a:r>
            <a:r>
              <a:rPr lang="hr-HR" b="1" i="1" dirty="0" smtClean="0">
                <a:solidFill>
                  <a:srgbClr val="C00000"/>
                </a:solidFill>
              </a:rPr>
              <a:t>: </a:t>
            </a:r>
            <a:r>
              <a:rPr lang="en-US" b="1" i="1" dirty="0" smtClean="0">
                <a:solidFill>
                  <a:srgbClr val="C00000"/>
                </a:solidFill>
              </a:rPr>
              <a:t>“ZEITENWENDE</a:t>
            </a:r>
            <a:r>
              <a:rPr lang="en-US" b="1" i="1" dirty="0">
                <a:solidFill>
                  <a:srgbClr val="C00000"/>
                </a:solidFill>
              </a:rPr>
              <a:t>”: </a:t>
            </a:r>
            <a:r>
              <a:rPr lang="en-US" b="1" i="1" dirty="0" smtClean="0">
                <a:solidFill>
                  <a:srgbClr val="C00000"/>
                </a:solidFill>
              </a:rPr>
              <a:t>Adapting Language Policy </a:t>
            </a:r>
            <a:r>
              <a:rPr lang="hr-HR" b="1" i="1" dirty="0" smtClean="0">
                <a:solidFill>
                  <a:srgbClr val="C00000"/>
                </a:solidFill>
              </a:rPr>
              <a:t>a</a:t>
            </a:r>
            <a:r>
              <a:rPr lang="en-US" b="1" i="1" dirty="0" err="1" smtClean="0">
                <a:solidFill>
                  <a:srgbClr val="C00000"/>
                </a:solidFill>
              </a:rPr>
              <a:t>nd</a:t>
            </a:r>
            <a:r>
              <a:rPr lang="en-US" b="1" i="1" dirty="0" smtClean="0">
                <a:solidFill>
                  <a:srgbClr val="C00000"/>
                </a:solidFill>
              </a:rPr>
              <a:t> Training Strategies </a:t>
            </a:r>
            <a:r>
              <a:rPr lang="hr-HR" b="1" i="1" dirty="0" smtClean="0">
                <a:solidFill>
                  <a:srgbClr val="C00000"/>
                </a:solidFill>
              </a:rPr>
              <a:t>t</a:t>
            </a:r>
            <a:r>
              <a:rPr lang="en-US" b="1" i="1" dirty="0" smtClean="0">
                <a:solidFill>
                  <a:srgbClr val="C00000"/>
                </a:solidFill>
              </a:rPr>
              <a:t>o Meet New Requirements”</a:t>
            </a:r>
            <a:endParaRPr lang="hr-HR" b="1" i="1" dirty="0" smtClean="0">
              <a:solidFill>
                <a:srgbClr val="C00000"/>
              </a:solidFill>
            </a:endParaRPr>
          </a:p>
          <a:p>
            <a:pPr marL="0" lvl="1" indent="0" algn="just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en-US" b="1" u="sng" dirty="0" smtClean="0">
                <a:solidFill>
                  <a:srgbClr val="C00000"/>
                </a:solidFill>
                <a:cs typeface="Arial" pitchFamily="34" charset="0"/>
              </a:rPr>
              <a:t>2) NATO BILC Professional Development Seminar </a:t>
            </a:r>
          </a:p>
          <a:p>
            <a:pPr marL="0" lvl="1" indent="0" algn="just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en-US" dirty="0" smtClean="0">
                <a:cs typeface="Arial" pitchFamily="34" charset="0"/>
              </a:rPr>
              <a:t>October </a:t>
            </a:r>
            <a:r>
              <a:rPr lang="hr-HR" dirty="0" smtClean="0">
                <a:cs typeface="Arial" pitchFamily="34" charset="0"/>
              </a:rPr>
              <a:t>16 – 19, </a:t>
            </a:r>
            <a:r>
              <a:rPr lang="en-US" dirty="0" smtClean="0">
                <a:cs typeface="Arial" pitchFamily="34" charset="0"/>
              </a:rPr>
              <a:t>2023, hosted by Baku, Azerbaijan  </a:t>
            </a:r>
          </a:p>
          <a:p>
            <a:pPr marL="0" indent="0" algn="just">
              <a:buFont typeface="Arial" charset="0"/>
              <a:buNone/>
              <a:defRPr/>
            </a:pPr>
            <a:r>
              <a:rPr lang="en-US" sz="2800" dirty="0" smtClean="0">
                <a:cs typeface="Arial" pitchFamily="34" charset="0"/>
              </a:rPr>
              <a:t>Theme: </a:t>
            </a:r>
            <a:r>
              <a:rPr lang="en-US" sz="2800" i="1" dirty="0" smtClean="0">
                <a:cs typeface="Arial" pitchFamily="34" charset="0"/>
              </a:rPr>
              <a:t>″</a:t>
            </a:r>
            <a:r>
              <a:rPr lang="en-US" sz="2800" i="1" dirty="0" smtClean="0"/>
              <a:t>Language Teaching Theory and the Teaching Practice: Are They Always in Synch?”</a:t>
            </a:r>
            <a:endParaRPr lang="hr-HR" sz="2800" i="1" dirty="0" smtClean="0"/>
          </a:p>
          <a:p>
            <a:pPr marL="0" indent="0" algn="just">
              <a:buFont typeface="Arial" charset="0"/>
              <a:buNone/>
              <a:defRPr/>
            </a:pPr>
            <a:r>
              <a:rPr lang="hr-HR" sz="2800" b="1" i="1" dirty="0" smtClean="0">
                <a:solidFill>
                  <a:srgbClr val="C00000"/>
                </a:solidFill>
              </a:rPr>
              <a:t>October 14 – 17,2024, to be hosted by Prague, Czech Republic</a:t>
            </a:r>
          </a:p>
          <a:p>
            <a:pPr marL="0" indent="0" algn="just">
              <a:buNone/>
              <a:defRPr/>
            </a:pPr>
            <a:r>
              <a:rPr lang="hr-HR" sz="2800" b="1" i="1" dirty="0" smtClean="0">
                <a:solidFill>
                  <a:srgbClr val="C00000"/>
                </a:solidFill>
              </a:rPr>
              <a:t>Theme: </a:t>
            </a:r>
            <a:r>
              <a:rPr lang="en-US" sz="2800" b="1" i="1" dirty="0" smtClean="0">
                <a:solidFill>
                  <a:srgbClr val="C00000"/>
                </a:solidFill>
              </a:rPr>
              <a:t>“Rethinking </a:t>
            </a:r>
            <a:r>
              <a:rPr lang="en-US" sz="2800" b="1" i="1" dirty="0">
                <a:solidFill>
                  <a:srgbClr val="C00000"/>
                </a:solidFill>
              </a:rPr>
              <a:t>the Language Training and Education: Keeping Pace with </a:t>
            </a:r>
            <a:r>
              <a:rPr lang="en-US" sz="2800" b="1" i="1" dirty="0" smtClean="0">
                <a:solidFill>
                  <a:srgbClr val="C00000"/>
                </a:solidFill>
              </a:rPr>
              <a:t>Change</a:t>
            </a:r>
            <a:r>
              <a:rPr lang="en-US" sz="2800" b="1" i="1" dirty="0">
                <a:solidFill>
                  <a:srgbClr val="C00000"/>
                </a:solidFill>
              </a:rPr>
              <a:t>”</a:t>
            </a:r>
            <a:endParaRPr lang="hr-HR" sz="2800" b="1" i="1" dirty="0">
              <a:solidFill>
                <a:srgbClr val="C00000"/>
              </a:solidFill>
            </a:endParaRPr>
          </a:p>
          <a:p>
            <a:pPr marL="0" lvl="0" indent="0" algn="just">
              <a:buNone/>
              <a:defRPr/>
            </a:pPr>
            <a:endParaRPr lang="hr-HR" sz="2800" i="1" dirty="0">
              <a:solidFill>
                <a:srgbClr val="C00000"/>
              </a:solidFill>
            </a:endParaRPr>
          </a:p>
          <a:p>
            <a:pPr marL="0" indent="0" algn="just">
              <a:buFont typeface="Arial" charset="0"/>
              <a:buNone/>
              <a:defRPr/>
            </a:pPr>
            <a:endParaRPr lang="en-US" sz="2800" b="1" i="1" dirty="0" smtClean="0">
              <a:solidFill>
                <a:srgbClr val="C00000"/>
              </a:solidFill>
            </a:endParaRPr>
          </a:p>
          <a:p>
            <a:pPr marL="0" indent="0">
              <a:buFont typeface="Arial" charset="0"/>
              <a:buNone/>
              <a:defRPr/>
            </a:pPr>
            <a:endParaRPr lang="en-US" dirty="0" smtClean="0">
              <a:solidFill>
                <a:srgbClr val="7030A0"/>
              </a:solidFill>
            </a:endParaRPr>
          </a:p>
          <a:p>
            <a:pPr marL="813357" lvl="2" indent="0" algn="just" eaLnBrk="1" hangingPunct="1">
              <a:spcBef>
                <a:spcPts val="0"/>
              </a:spcBef>
              <a:buFont typeface="Arial" charset="0"/>
              <a:buNone/>
              <a:defRPr/>
            </a:pPr>
            <a:endParaRPr lang="en-US" sz="2700" b="1" i="1" dirty="0">
              <a:latin typeface="Arial" pitchFamily="34" charset="0"/>
              <a:cs typeface="Arial" pitchFamily="34" charset="0"/>
            </a:endParaRPr>
          </a:p>
          <a:p>
            <a:pPr marL="417253" lvl="1" indent="0" algn="just" eaLnBrk="1" hangingPunct="1">
              <a:spcBef>
                <a:spcPts val="0"/>
              </a:spcBef>
              <a:buFont typeface="Arial" charset="0"/>
              <a:buNone/>
              <a:defRPr/>
            </a:pPr>
            <a:endParaRPr lang="hr-HR" sz="2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Font typeface="Arial" charset="0"/>
              <a:buNone/>
              <a:defRPr/>
            </a:pPr>
            <a:endParaRPr lang="hr-HR" altLang="bg-BG" sz="3400" dirty="0">
              <a:latin typeface="Arial" charset="0"/>
              <a:cs typeface="Arial" charset="0"/>
            </a:endParaRPr>
          </a:p>
          <a:p>
            <a:pPr marL="0" indent="0" algn="just">
              <a:buFont typeface="Arial" charset="0"/>
              <a:buNone/>
              <a:defRPr/>
            </a:pPr>
            <a:endParaRPr lang="hr-HR" altLang="bg-BG" sz="3400" dirty="0">
              <a:latin typeface="Arial" charset="0"/>
              <a:cs typeface="Arial" charset="0"/>
            </a:endParaRPr>
          </a:p>
          <a:p>
            <a:pPr marL="0" indent="0" algn="just">
              <a:buFont typeface="Arial" charset="0"/>
              <a:buNone/>
              <a:defRPr/>
            </a:pPr>
            <a:endParaRPr lang="hr-HR" altLang="bg-BG" sz="3400" dirty="0">
              <a:latin typeface="Arial" charset="0"/>
              <a:cs typeface="Arial" charset="0"/>
            </a:endParaRPr>
          </a:p>
          <a:p>
            <a:pPr algn="just">
              <a:buFont typeface="Arial" charset="0"/>
              <a:buChar char="•"/>
              <a:defRPr/>
            </a:pPr>
            <a:endParaRPr lang="bg-BG" altLang="bg-BG" sz="3400" dirty="0">
              <a:latin typeface="Arial" charset="0"/>
              <a:cs typeface="Arial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6E98697-01AD-48F0-B694-58949782BB27}" type="slidenum">
              <a:rPr lang="en-US" altLang="lt-LT" sz="1200" smtClean="0">
                <a:solidFill>
                  <a:srgbClr val="898989"/>
                </a:solidFill>
                <a:cs typeface="Arial" pitchFamily="34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lt-LT" sz="1200" smtClean="0">
              <a:solidFill>
                <a:srgbClr val="898989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4123" y="4149080"/>
            <a:ext cx="6912768" cy="50405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24123" y="1484784"/>
            <a:ext cx="6912768" cy="5760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altLang="sr-Latn-RS" smtClean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252115" y="1556792"/>
            <a:ext cx="11971338" cy="4525963"/>
          </a:xfrm>
        </p:spPr>
        <p:txBody>
          <a:bodyPr/>
          <a:lstStyle/>
          <a:p>
            <a:pPr marL="0" lvl="1" indent="0" algn="just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hr-HR" altLang="sr-Latn-RS" b="1" u="sng" dirty="0" smtClean="0">
                <a:solidFill>
                  <a:srgbClr val="C00000"/>
                </a:solidFill>
                <a:cs typeface="Arial" pitchFamily="34" charset="0"/>
              </a:rPr>
              <a:t>3) NATO </a:t>
            </a:r>
            <a:r>
              <a:rPr lang="en-US" altLang="sr-Latn-RS" b="1" u="sng" dirty="0" smtClean="0">
                <a:solidFill>
                  <a:srgbClr val="C00000"/>
                </a:solidFill>
                <a:cs typeface="Arial" pitchFamily="34" charset="0"/>
              </a:rPr>
              <a:t>BILC </a:t>
            </a:r>
            <a:r>
              <a:rPr lang="hr-HR" altLang="sr-Latn-RS" b="1" u="sng" dirty="0" smtClean="0">
                <a:solidFill>
                  <a:srgbClr val="C00000"/>
                </a:solidFill>
                <a:cs typeface="Arial" pitchFamily="34" charset="0"/>
              </a:rPr>
              <a:t>STANAG 6001 Testing Workshop</a:t>
            </a:r>
          </a:p>
          <a:p>
            <a:pPr marL="0" lvl="1" indent="0" algn="just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hr-HR" altLang="sr-Latn-RS" dirty="0" smtClean="0">
                <a:cs typeface="Arial" pitchFamily="34" charset="0"/>
              </a:rPr>
              <a:t>September 5 – 7, 2023, </a:t>
            </a:r>
            <a:r>
              <a:rPr lang="en-US" altLang="sr-Latn-RS" dirty="0" smtClean="0">
                <a:cs typeface="Arial" pitchFamily="34" charset="0"/>
              </a:rPr>
              <a:t> hosted by </a:t>
            </a:r>
            <a:r>
              <a:rPr lang="hr-HR" altLang="sr-Latn-RS" dirty="0" smtClean="0">
                <a:cs typeface="Arial" pitchFamily="34" charset="0"/>
              </a:rPr>
              <a:t>Riga, Latvia</a:t>
            </a:r>
            <a:r>
              <a:rPr lang="en-US" altLang="sr-Latn-RS" dirty="0" smtClean="0">
                <a:cs typeface="Arial" pitchFamily="34" charset="0"/>
              </a:rPr>
              <a:t> </a:t>
            </a:r>
            <a:endParaRPr lang="hr-HR" altLang="sr-Latn-RS" dirty="0" smtClean="0">
              <a:cs typeface="Arial" pitchFamily="34" charset="0"/>
            </a:endParaRPr>
          </a:p>
          <a:p>
            <a:pPr marL="0" lvl="1" indent="0" algn="just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hr-HR" altLang="sr-Latn-RS" dirty="0" smtClean="0">
                <a:cs typeface="Arial" pitchFamily="34" charset="0"/>
              </a:rPr>
              <a:t>Theme: </a:t>
            </a:r>
            <a:r>
              <a:rPr lang="en-US" altLang="sr-Latn-RS" dirty="0" smtClean="0">
                <a:cs typeface="Arial" pitchFamily="34" charset="0"/>
              </a:rPr>
              <a:t>“Furthering the Validity Argument by Keeping Pace with Technological Developments</a:t>
            </a:r>
            <a:r>
              <a:rPr lang="hr-HR" altLang="sr-Latn-RS" dirty="0" smtClean="0">
                <a:cs typeface="Arial" pitchFamily="34" charset="0"/>
              </a:rPr>
              <a:t>”</a:t>
            </a:r>
          </a:p>
          <a:p>
            <a:pPr marL="0" lvl="1" indent="0" algn="just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hr-HR" altLang="sr-Latn-RS" b="1" i="1" dirty="0" smtClean="0">
                <a:solidFill>
                  <a:srgbClr val="C00000"/>
                </a:solidFill>
                <a:cs typeface="Arial" pitchFamily="34" charset="0"/>
              </a:rPr>
              <a:t>September 3 – 5, 2024, to be hosted by Bergen, Norway</a:t>
            </a:r>
          </a:p>
          <a:p>
            <a:pPr marL="0" lvl="1" indent="0" eaLnBrk="1" hangingPunct="1">
              <a:spcBef>
                <a:spcPct val="0"/>
              </a:spcBef>
              <a:buNone/>
            </a:pPr>
            <a:r>
              <a:rPr lang="hr-HR" altLang="sr-Latn-RS" b="1" i="1" dirty="0" smtClean="0">
                <a:solidFill>
                  <a:srgbClr val="C00000"/>
                </a:solidFill>
                <a:cs typeface="Arial" pitchFamily="34" charset="0"/>
              </a:rPr>
              <a:t>Theme: </a:t>
            </a:r>
            <a:r>
              <a:rPr lang="en-US" altLang="sr-Latn-RS" dirty="0" smtClean="0">
                <a:solidFill>
                  <a:srgbClr val="C00000"/>
                </a:solidFill>
                <a:cs typeface="Arial" pitchFamily="34" charset="0"/>
              </a:rPr>
              <a:t>“</a:t>
            </a:r>
            <a:r>
              <a:rPr lang="en-GB" b="1" dirty="0" smtClean="0">
                <a:solidFill>
                  <a:srgbClr val="C00000"/>
                </a:solidFill>
              </a:rPr>
              <a:t>Plug &amp; Play: Sustaining Validity </a:t>
            </a:r>
            <a:r>
              <a:rPr lang="hr-HR" b="1" dirty="0" smtClean="0">
                <a:solidFill>
                  <a:srgbClr val="C00000"/>
                </a:solidFill>
              </a:rPr>
              <a:t>t</a:t>
            </a:r>
            <a:r>
              <a:rPr lang="en-GB" b="1" dirty="0" err="1" smtClean="0">
                <a:solidFill>
                  <a:srgbClr val="C00000"/>
                </a:solidFill>
              </a:rPr>
              <a:t>hrough</a:t>
            </a:r>
            <a:r>
              <a:rPr lang="en-GB" b="1" dirty="0" smtClean="0">
                <a:solidFill>
                  <a:srgbClr val="C00000"/>
                </a:solidFill>
              </a:rPr>
              <a:t> Multi-national </a:t>
            </a:r>
            <a:r>
              <a:rPr lang="hr-HR" b="1" dirty="0" smtClean="0">
                <a:solidFill>
                  <a:srgbClr val="C00000"/>
                </a:solidFill>
              </a:rPr>
              <a:t>C</a:t>
            </a:r>
            <a:r>
              <a:rPr lang="en-GB" b="1" dirty="0" err="1" smtClean="0">
                <a:solidFill>
                  <a:srgbClr val="C00000"/>
                </a:solidFill>
              </a:rPr>
              <a:t>ollaboration</a:t>
            </a:r>
            <a:r>
              <a:rPr lang="hr-HR" altLang="sr-Latn-RS" dirty="0">
                <a:solidFill>
                  <a:srgbClr val="C00000"/>
                </a:solidFill>
                <a:cs typeface="Arial" pitchFamily="34" charset="0"/>
              </a:rPr>
              <a:t>”</a:t>
            </a:r>
          </a:p>
          <a:p>
            <a:pPr marL="0" lvl="1" indent="0" algn="just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hr-HR" altLang="sr-Latn-RS" b="1" u="sng" dirty="0" smtClean="0">
                <a:solidFill>
                  <a:srgbClr val="C00000"/>
                </a:solidFill>
                <a:cs typeface="Arial" pitchFamily="34" charset="0"/>
              </a:rPr>
              <a:t>4) NATO </a:t>
            </a:r>
            <a:r>
              <a:rPr lang="en-US" altLang="sr-Latn-RS" b="1" u="sng" dirty="0" smtClean="0">
                <a:solidFill>
                  <a:srgbClr val="C00000"/>
                </a:solidFill>
                <a:cs typeface="Arial" pitchFamily="34" charset="0"/>
              </a:rPr>
              <a:t>BILC </a:t>
            </a:r>
            <a:r>
              <a:rPr lang="hr-HR" altLang="sr-Latn-RS" b="1" u="sng" dirty="0" smtClean="0">
                <a:solidFill>
                  <a:srgbClr val="C00000"/>
                </a:solidFill>
                <a:cs typeface="Arial" pitchFamily="34" charset="0"/>
              </a:rPr>
              <a:t>Military Terminology </a:t>
            </a:r>
            <a:r>
              <a:rPr lang="en-US" altLang="sr-Latn-RS" b="1" u="sng" dirty="0" smtClean="0">
                <a:solidFill>
                  <a:srgbClr val="C00000"/>
                </a:solidFill>
                <a:cs typeface="Arial" pitchFamily="34" charset="0"/>
              </a:rPr>
              <a:t>Conference </a:t>
            </a:r>
            <a:endParaRPr lang="hr-HR" altLang="sr-Latn-RS" b="1" u="sng" dirty="0" smtClean="0">
              <a:solidFill>
                <a:srgbClr val="C00000"/>
              </a:solidFill>
              <a:cs typeface="Arial" pitchFamily="34" charset="0"/>
            </a:endParaRPr>
          </a:p>
          <a:p>
            <a:pPr marL="0" lvl="1" indent="0" algn="just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altLang="sr-Latn-RS" dirty="0" smtClean="0">
                <a:cs typeface="Arial" pitchFamily="34" charset="0"/>
              </a:rPr>
              <a:t>b</a:t>
            </a:r>
            <a:r>
              <a:rPr lang="hr-HR" altLang="sr-Latn-RS" dirty="0" smtClean="0">
                <a:cs typeface="Arial" pitchFamily="34" charset="0"/>
              </a:rPr>
              <a:t>ie</a:t>
            </a:r>
            <a:r>
              <a:rPr lang="en-US" altLang="sr-Latn-RS" dirty="0" err="1" smtClean="0">
                <a:cs typeface="Arial" pitchFamily="34" charset="0"/>
              </a:rPr>
              <a:t>nn</a:t>
            </a:r>
            <a:r>
              <a:rPr lang="hr-HR" altLang="sr-Latn-RS" dirty="0" smtClean="0">
                <a:cs typeface="Arial" pitchFamily="34" charset="0"/>
              </a:rPr>
              <a:t>i</a:t>
            </a:r>
            <a:r>
              <a:rPr lang="en-US" altLang="sr-Latn-RS" dirty="0" smtClean="0">
                <a:cs typeface="Arial" pitchFamily="34" charset="0"/>
              </a:rPr>
              <a:t>al event, April </a:t>
            </a:r>
            <a:r>
              <a:rPr lang="hr-HR" altLang="sr-Latn-RS" dirty="0" smtClean="0">
                <a:cs typeface="Arial" pitchFamily="34" charset="0"/>
              </a:rPr>
              <a:t>8 – 12, </a:t>
            </a:r>
            <a:r>
              <a:rPr lang="en-US" altLang="sr-Latn-RS" dirty="0" smtClean="0">
                <a:cs typeface="Arial" pitchFamily="34" charset="0"/>
              </a:rPr>
              <a:t>2024</a:t>
            </a:r>
            <a:r>
              <a:rPr lang="hr-HR" altLang="sr-Latn-RS" dirty="0" smtClean="0">
                <a:cs typeface="Arial" pitchFamily="34" charset="0"/>
              </a:rPr>
              <a:t>, hosted by Stockholm, Sweden</a:t>
            </a:r>
            <a:endParaRPr lang="en-US" altLang="sr-Latn-RS" dirty="0" smtClean="0">
              <a:cs typeface="Arial" pitchFamily="34" charset="0"/>
            </a:endParaRPr>
          </a:p>
          <a:p>
            <a:pPr marL="0" indent="0" algn="just">
              <a:buFont typeface="Arial" pitchFamily="34" charset="0"/>
              <a:buNone/>
            </a:pPr>
            <a:r>
              <a:rPr lang="en-US" altLang="sr-Latn-RS" sz="2800" dirty="0" smtClean="0">
                <a:cs typeface="Arial" pitchFamily="34" charset="0"/>
              </a:rPr>
              <a:t>Theme: “Terminology Management in the 21</a:t>
            </a:r>
            <a:r>
              <a:rPr lang="en-US" altLang="sr-Latn-RS" sz="2800" baseline="30000" dirty="0" smtClean="0">
                <a:cs typeface="Arial" pitchFamily="34" charset="0"/>
              </a:rPr>
              <a:t>st</a:t>
            </a:r>
            <a:r>
              <a:rPr lang="en-US" altLang="sr-Latn-RS" sz="2800" dirty="0" smtClean="0">
                <a:cs typeface="Arial" pitchFamily="34" charset="0"/>
              </a:rPr>
              <a:t> Century”</a:t>
            </a:r>
            <a:endParaRPr lang="hr-HR" altLang="sr-Latn-RS" sz="2800" dirty="0" smtClean="0"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hr-HR" altLang="sr-Latn-RS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2953033-4624-4F7B-8438-ED4BECA6CF27}" type="slidenum">
              <a:rPr lang="en-US" altLang="lt-LT" sz="1200" smtClean="0">
                <a:solidFill>
                  <a:srgbClr val="898989"/>
                </a:solidFill>
                <a:cs typeface="Arial" pitchFamily="34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lt-LT" sz="1200" smtClean="0">
              <a:solidFill>
                <a:srgbClr val="898989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sz="4000" b="1" dirty="0" smtClean="0">
                <a:solidFill>
                  <a:prstClr val="black"/>
                </a:solidFill>
                <a:latin typeface="+mn-lt"/>
              </a:rPr>
              <a:t>2023 NATO BILC</a:t>
            </a:r>
            <a:r>
              <a:rPr lang="en-US" sz="4000" b="1" dirty="0">
                <a:solidFill>
                  <a:prstClr val="black"/>
                </a:solidFill>
                <a:latin typeface="+mn-lt"/>
              </a:rPr>
              <a:t/>
            </a:r>
            <a:br>
              <a:rPr lang="en-US" sz="4000" b="1" dirty="0">
                <a:solidFill>
                  <a:prstClr val="black"/>
                </a:solidFill>
                <a:latin typeface="+mn-lt"/>
              </a:rPr>
            </a:br>
            <a:r>
              <a:rPr lang="en-US" sz="4000" b="1" dirty="0">
                <a:solidFill>
                  <a:prstClr val="black"/>
                </a:solidFill>
                <a:latin typeface="+mn-lt"/>
              </a:rPr>
              <a:t>STANAG 6001 Testing Workshop</a:t>
            </a:r>
            <a:r>
              <a:rPr lang="en-US" altLang="sl-SI" sz="4000" b="1" dirty="0">
                <a:solidFill>
                  <a:srgbClr val="000000"/>
                </a:solidFill>
                <a:latin typeface="+mn-lt"/>
                <a:cs typeface="Arial" charset="0"/>
              </a:rPr>
              <a:t> </a:t>
            </a:r>
            <a:endParaRPr lang="en-US" sz="40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12875"/>
            <a:ext cx="11341100" cy="4810125"/>
          </a:xfrm>
        </p:spPr>
        <p:txBody>
          <a:bodyPr/>
          <a:lstStyle/>
          <a:p>
            <a:pPr marL="0" indent="0" algn="ctr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hr-HR" sz="2800" b="1" dirty="0" smtClean="0">
                <a:solidFill>
                  <a:prstClr val="black"/>
                </a:solidFill>
              </a:rPr>
              <a:t>Riga, LATVIA</a:t>
            </a:r>
          </a:p>
          <a:p>
            <a:pPr marL="0" indent="0" algn="ctr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hr-HR" sz="2800" b="1" dirty="0" smtClean="0">
                <a:solidFill>
                  <a:prstClr val="black"/>
                </a:solidFill>
              </a:rPr>
              <a:t>5 – 7 September 2023</a:t>
            </a:r>
          </a:p>
          <a:p>
            <a:pPr marL="0" indent="0" algn="ctr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CA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Theme</a:t>
            </a:r>
            <a:r>
              <a:rPr lang="en-CA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Furthering the Validity Argument by Keeping Pace with Technological Developments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</a:rPr>
              <a:t>Norming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</a:rPr>
              <a:t>Shared Item Bank accomplishments and practices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</a:rPr>
              <a:t>Utilizing AI and </a:t>
            </a:r>
            <a:r>
              <a:rPr lang="en-US" sz="2400" dirty="0" err="1">
                <a:solidFill>
                  <a:prstClr val="black"/>
                </a:solidFill>
              </a:rPr>
              <a:t>ChatGPT</a:t>
            </a:r>
            <a:r>
              <a:rPr lang="en-US" sz="2400" dirty="0">
                <a:solidFill>
                  <a:prstClr val="black"/>
                </a:solidFill>
              </a:rPr>
              <a:t> for test development 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</a:rPr>
              <a:t>Neoclassical Statistical Analysis  and IRT Models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</a:rPr>
              <a:t>Test development and administration  in the digital age </a:t>
            </a:r>
            <a:endParaRPr lang="hr-HR" sz="2400" dirty="0" smtClean="0">
              <a:solidFill>
                <a:prstClr val="black"/>
              </a:solidFill>
            </a:endParaRPr>
          </a:p>
          <a:p>
            <a:pPr marL="0" indent="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hr-HR" sz="2400" dirty="0">
                <a:solidFill>
                  <a:prstClr val="black"/>
                </a:solidFill>
              </a:rPr>
              <a:t> </a:t>
            </a:r>
            <a:r>
              <a:rPr lang="hr-HR" sz="2400" dirty="0" smtClean="0">
                <a:solidFill>
                  <a:prstClr val="black"/>
                </a:solidFill>
              </a:rPr>
              <a:t>   </a:t>
            </a:r>
            <a:r>
              <a:rPr lang="en-US" sz="2400" dirty="0" smtClean="0">
                <a:solidFill>
                  <a:prstClr val="black"/>
                </a:solidFill>
              </a:rPr>
              <a:t>(</a:t>
            </a:r>
            <a:r>
              <a:rPr lang="en-US" sz="2400" dirty="0">
                <a:solidFill>
                  <a:prstClr val="black"/>
                </a:solidFill>
              </a:rPr>
              <a:t>testing writing, authenticity) 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327289B-6B7A-410E-A04F-49E3589FE993}" type="slidenum">
              <a:rPr lang="en-US" altLang="lt-LT" sz="1400" smtClean="0"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en-US" altLang="lt-LT" sz="1400">
              <a:cs typeface="+mn-cs"/>
            </a:endParaRPr>
          </a:p>
        </p:txBody>
      </p:sp>
      <p:pic>
        <p:nvPicPr>
          <p:cNvPr id="3789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563" y="3789363"/>
            <a:ext cx="3944937" cy="252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4" name="Picture 5" descr="C:\Users\ginta.lauva-treide\AppData\Local\Microsoft\Windows\INetCache\Content.MSO\5F5C4C61.t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0" y="1125538"/>
            <a:ext cx="2071688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34" y="123110"/>
            <a:ext cx="10151945" cy="1508105"/>
          </a:xfr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hr-H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 NATO BILC Professional Development Seminar </a:t>
            </a:r>
            <a:br>
              <a:rPr lang="hr-H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2800" b="1" dirty="0" smtClean="0"/>
              <a:t>Baku, AZERBAIJAN</a:t>
            </a:r>
            <a:br>
              <a:rPr lang="hr-HR" sz="2800" b="1" dirty="0" smtClean="0"/>
            </a:br>
            <a:r>
              <a:rPr lang="hr-HR" sz="2800" b="1" dirty="0" smtClean="0"/>
              <a:t>16 – 19 October 2023 </a:t>
            </a:r>
            <a:endParaRPr lang="en-US" sz="2800" b="1" dirty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8EB55D8-E284-45E1-A20C-D626842DFDCE}" type="slidenum">
              <a:rPr lang="en-US" altLang="lt-LT" sz="1200" smtClean="0">
                <a:solidFill>
                  <a:srgbClr val="898989"/>
                </a:solidFill>
                <a:cs typeface="Arial" pitchFamily="34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lt-LT" sz="1200" smtClean="0">
              <a:solidFill>
                <a:srgbClr val="898989"/>
              </a:solidFill>
              <a:cs typeface="Arial" pitchFamily="34" charset="0"/>
            </a:endParaRPr>
          </a:p>
        </p:txBody>
      </p:sp>
      <p:pic>
        <p:nvPicPr>
          <p:cNvPr id="35844" name="imag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3155" y="2564904"/>
            <a:ext cx="1728192" cy="98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6075" y="2636838"/>
            <a:ext cx="7964488" cy="40925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GB" sz="2000" dirty="0">
                <a:latin typeface="+mn-lt"/>
                <a:cs typeface="Arial" charset="0"/>
              </a:rPr>
              <a:t>What does it take to design a good LSP/ESP course: the importance of needs analysis in LSP/ESP course design</a:t>
            </a:r>
            <a:endParaRPr lang="hr-HR" sz="2000" dirty="0">
              <a:latin typeface="+mn-lt"/>
              <a:cs typeface="Arial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GB" sz="2000" dirty="0">
                <a:latin typeface="+mn-lt"/>
                <a:cs typeface="Arial" charset="0"/>
              </a:rPr>
              <a:t>Principles of successful integration of general and LSP/ESP content and its assessment</a:t>
            </a:r>
            <a:endParaRPr lang="hr-HR" sz="2000" dirty="0">
              <a:latin typeface="+mn-lt"/>
              <a:cs typeface="Arial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GB" sz="2000" dirty="0">
                <a:latin typeface="+mn-lt"/>
                <a:cs typeface="Arial" charset="0"/>
              </a:rPr>
              <a:t>Frameworks for evaluating the success of language programmes</a:t>
            </a:r>
            <a:endParaRPr lang="hr-HR" sz="2000" dirty="0">
              <a:latin typeface="+mn-lt"/>
              <a:cs typeface="Arial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GB" sz="2000" dirty="0">
                <a:latin typeface="+mn-lt"/>
                <a:cs typeface="Arial" charset="0"/>
              </a:rPr>
              <a:t>Authenticity in curricula and test design</a:t>
            </a:r>
            <a:endParaRPr lang="hr-HR" sz="2000" dirty="0">
              <a:latin typeface="+mn-lt"/>
              <a:cs typeface="Arial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GB" sz="2000" dirty="0">
                <a:latin typeface="+mn-lt"/>
                <a:cs typeface="Arial" charset="0"/>
              </a:rPr>
              <a:t>Interlinks between language, culture and training</a:t>
            </a:r>
            <a:endParaRPr lang="hr-HR" sz="2000" dirty="0">
              <a:latin typeface="+mn-lt"/>
              <a:cs typeface="Arial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GB" sz="2000" dirty="0">
                <a:latin typeface="+mn-lt"/>
                <a:cs typeface="Arial" charset="0"/>
              </a:rPr>
              <a:t>Student perceptions of effective teaching practices</a:t>
            </a:r>
            <a:endParaRPr lang="hr-HR" sz="2000" dirty="0">
              <a:latin typeface="+mn-lt"/>
              <a:cs typeface="Arial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GB" sz="2000" dirty="0">
                <a:latin typeface="+mn-lt"/>
                <a:cs typeface="Arial" charset="0"/>
              </a:rPr>
              <a:t>Language teaching theory</a:t>
            </a:r>
            <a:endParaRPr lang="hr-HR" sz="2000" dirty="0">
              <a:latin typeface="+mn-lt"/>
              <a:cs typeface="Arial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GB" sz="2000" dirty="0">
                <a:latin typeface="+mn-lt"/>
                <a:cs typeface="Arial" charset="0"/>
              </a:rPr>
              <a:t>Enhancing teacher competence and performance through professional development</a:t>
            </a:r>
            <a:endParaRPr lang="hr-HR" sz="2000" dirty="0">
              <a:latin typeface="+mn-lt"/>
              <a:cs typeface="Arial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GB" sz="2000" dirty="0">
                <a:latin typeface="+mn-lt"/>
                <a:cs typeface="Arial" charset="0"/>
              </a:rPr>
              <a:t>Native versus non-native teachers</a:t>
            </a:r>
            <a:endParaRPr lang="hr-HR" sz="2000" dirty="0">
              <a:latin typeface="+mn-lt"/>
              <a:cs typeface="Arial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GB" sz="2000" dirty="0">
                <a:latin typeface="+mn-lt"/>
                <a:cs typeface="Arial" charset="0"/>
              </a:rPr>
              <a:t>Using technology tools to enhance instruction</a:t>
            </a:r>
            <a:endParaRPr lang="hr-HR" sz="2000" dirty="0">
              <a:latin typeface="+mn-lt"/>
              <a:cs typeface="Arial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52115" y="1556792"/>
            <a:ext cx="12169351" cy="5112568"/>
          </a:xfrm>
        </p:spPr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en-GB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Language </a:t>
            </a:r>
            <a:r>
              <a:rPr lang="en-GB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Teaching Theory and the Teaching Practice: Are They Always in Synch?</a:t>
            </a:r>
            <a:endParaRPr lang="hr-HR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  <a:defRPr/>
            </a:pPr>
            <a:endParaRPr lang="hr-HR" dirty="0"/>
          </a:p>
          <a:p>
            <a:pPr marL="0" indent="0">
              <a:buFont typeface="Arial" charset="0"/>
              <a:buNone/>
              <a:defRPr/>
            </a:pPr>
            <a:endParaRPr lang="en-US" dirty="0"/>
          </a:p>
        </p:txBody>
      </p:sp>
      <p:pic>
        <p:nvPicPr>
          <p:cNvPr id="2050" name="Picture 2" descr="D:\HRV BILC Presidency 2022_2025\PRESENTATIONS\2023, Baku, Azerbaijan - Language Teaching Theory and the Teaching Practice Are They Always in Synch\DSC_01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2687" y="4149080"/>
            <a:ext cx="3832645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z="4000" b="1" smtClean="0">
                <a:solidFill>
                  <a:srgbClr val="000000"/>
                </a:solidFill>
              </a:rPr>
              <a:t>2024 NATO BILC</a:t>
            </a:r>
            <a:r>
              <a:rPr lang="en-US" altLang="sr-Latn-RS" sz="4000" b="1" smtClean="0">
                <a:solidFill>
                  <a:srgbClr val="000000"/>
                </a:solidFill>
              </a:rPr>
              <a:t/>
            </a:r>
            <a:br>
              <a:rPr lang="en-US" altLang="sr-Latn-RS" sz="4000" b="1" smtClean="0">
                <a:solidFill>
                  <a:srgbClr val="000000"/>
                </a:solidFill>
              </a:rPr>
            </a:br>
            <a:r>
              <a:rPr lang="hr-HR" altLang="sr-Latn-RS" sz="4000" b="1" smtClean="0">
                <a:solidFill>
                  <a:srgbClr val="000000"/>
                </a:solidFill>
              </a:rPr>
              <a:t>Military Terminology Conference</a:t>
            </a:r>
            <a:endParaRPr lang="en-US" altLang="sr-Latn-RS" sz="40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Arial" pitchFamily="34" charset="0"/>
              <a:buNone/>
              <a:defRPr/>
            </a:pPr>
            <a:r>
              <a:rPr lang="hr-HR" sz="2800" b="1" dirty="0" smtClean="0"/>
              <a:t>Stockholm, SWEDEN</a:t>
            </a:r>
          </a:p>
          <a:p>
            <a:pPr marL="0" indent="0" algn="ctr">
              <a:buFont typeface="Arial" pitchFamily="34" charset="0"/>
              <a:buNone/>
              <a:defRPr/>
            </a:pPr>
            <a:r>
              <a:rPr lang="hr-HR" sz="2800" b="1" dirty="0" smtClean="0"/>
              <a:t>9 – 11 April, 2024</a:t>
            </a:r>
          </a:p>
          <a:p>
            <a:pPr marL="0" indent="0" algn="just">
              <a:buFont typeface="Arial" pitchFamily="34" charset="0"/>
              <a:buNone/>
              <a:defRPr/>
            </a:pPr>
            <a:r>
              <a:rPr lang="en-GB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Terminology </a:t>
            </a:r>
            <a:r>
              <a:rPr lang="en-GB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 in the 21</a:t>
            </a:r>
            <a:r>
              <a:rPr lang="en-GB" sz="2400" b="1" i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GB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Century </a:t>
            </a:r>
            <a:r>
              <a:rPr lang="en-GB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hr-HR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hr-HR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Potentials </a:t>
            </a:r>
            <a:r>
              <a:rPr lang="en-GB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New </a:t>
            </a:r>
            <a:r>
              <a:rPr lang="en-GB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Technology</a:t>
            </a:r>
            <a:endParaRPr lang="hr-HR" sz="24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GB" sz="2400" dirty="0" smtClean="0"/>
              <a:t>Applications </a:t>
            </a:r>
            <a:r>
              <a:rPr lang="en-GB" sz="2400" dirty="0"/>
              <a:t>of new terminology technology </a:t>
            </a:r>
            <a:endParaRPr lang="hr-HR" sz="2400" dirty="0"/>
          </a:p>
          <a:p>
            <a:pPr>
              <a:defRPr/>
            </a:pPr>
            <a:r>
              <a:rPr lang="en-GB" sz="2400" dirty="0" smtClean="0"/>
              <a:t>Innovation </a:t>
            </a:r>
            <a:r>
              <a:rPr lang="en-GB" sz="2400" dirty="0"/>
              <a:t>in terminology within military education</a:t>
            </a:r>
            <a:endParaRPr lang="hr-HR" sz="2400" dirty="0"/>
          </a:p>
          <a:p>
            <a:pPr>
              <a:defRPr/>
            </a:pPr>
            <a:r>
              <a:rPr lang="en-GB" sz="2400" dirty="0" smtClean="0"/>
              <a:t>Terminology </a:t>
            </a:r>
            <a:r>
              <a:rPr lang="en-GB" sz="2400" dirty="0"/>
              <a:t>management in multilingual settings </a:t>
            </a:r>
            <a:endParaRPr lang="hr-HR" sz="2400" dirty="0"/>
          </a:p>
          <a:p>
            <a:pPr>
              <a:defRPr/>
            </a:pPr>
            <a:r>
              <a:rPr lang="en-GB" sz="2400" dirty="0" smtClean="0"/>
              <a:t>Understanding and curating emerging terminologies </a:t>
            </a:r>
            <a:endParaRPr lang="hr-HR" sz="2400" dirty="0" smtClean="0"/>
          </a:p>
          <a:p>
            <a:pPr>
              <a:defRPr/>
            </a:pPr>
            <a:r>
              <a:rPr lang="en-GB" sz="2400" dirty="0" smtClean="0"/>
              <a:t>Optimizing civil-military collaboration in terminology development</a:t>
            </a:r>
            <a:endParaRPr lang="hr-HR" sz="2400" dirty="0" smtClean="0"/>
          </a:p>
          <a:p>
            <a:pPr>
              <a:defRPr/>
            </a:pPr>
            <a:r>
              <a:rPr lang="en-GB" sz="2400" dirty="0" smtClean="0"/>
              <a:t>Challenges of defining military terminology</a:t>
            </a:r>
            <a:endParaRPr lang="hr-HR" sz="2400" dirty="0" smtClean="0"/>
          </a:p>
          <a:p>
            <a:pPr marL="0" indent="0">
              <a:buFont typeface="Arial" pitchFamily="34" charset="0"/>
              <a:buNone/>
              <a:defRPr/>
            </a:pPr>
            <a:endParaRPr lang="hr-HR" sz="2400" dirty="0" smtClean="0"/>
          </a:p>
          <a:p>
            <a:pPr marL="0" indent="0">
              <a:buFont typeface="Arial" pitchFamily="34" charset="0"/>
              <a:buNone/>
              <a:defRPr/>
            </a:pPr>
            <a:endParaRPr lang="hr-HR" sz="2400" dirty="0"/>
          </a:p>
          <a:p>
            <a:pPr marL="0" indent="0">
              <a:buFont typeface="Arial" pitchFamily="34" charset="0"/>
              <a:buNone/>
              <a:defRPr/>
            </a:pPr>
            <a:endParaRPr lang="hr-HR" dirty="0" smtClean="0"/>
          </a:p>
          <a:p>
            <a:pPr marL="0" indent="0">
              <a:buFont typeface="Arial" pitchFamily="34" charset="0"/>
              <a:buNone/>
              <a:defRPr/>
            </a:pPr>
            <a:endParaRPr lang="hr-HR" dirty="0"/>
          </a:p>
          <a:p>
            <a:pPr marL="0" indent="0" algn="just"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EFCAA4C9-3ACC-4A58-A632-E70B8F736CD1}" type="slidenum">
              <a:rPr lang="en-US" altLang="lt-LT" smtClean="0">
                <a:solidFill>
                  <a:srgbClr val="898989"/>
                </a:solidFill>
                <a:latin typeface="Calibri" pitchFamily="34" charset="0"/>
              </a:rPr>
              <a:pPr/>
              <a:t>15</a:t>
            </a:fld>
            <a:endParaRPr lang="en-US" altLang="lt-LT" smtClean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36869" name="Picture 4" descr="C:\Users\iprpicdj\Downloads\Flag_of_Sweden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5538" y="981075"/>
            <a:ext cx="242887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5941">
            <a:off x="8802688" y="3348038"/>
            <a:ext cx="3073400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944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917875B-38FA-4BFC-A5D8-27AB9BFF4296}" type="slidenum">
              <a:rPr lang="en-US" altLang="en-US" sz="170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700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3795" name="Rectangle 2"/>
          <p:cNvSpPr>
            <a:spLocks noGrp="1"/>
          </p:cNvSpPr>
          <p:nvPr>
            <p:ph type="title" idx="4294967295"/>
          </p:nvPr>
        </p:nvSpPr>
        <p:spPr>
          <a:xfrm>
            <a:off x="1416050" y="115888"/>
            <a:ext cx="9871075" cy="10445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BILC Professional Development </a:t>
            </a:r>
            <a:br>
              <a:rPr lang="en-US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</a:br>
            <a:r>
              <a:rPr lang="en-US" alt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Programme</a:t>
            </a:r>
            <a:r>
              <a:rPr lang="en-US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 in Partnership Cooperation Menu </a:t>
            </a:r>
            <a:br>
              <a:rPr lang="en-US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</a:br>
            <a:r>
              <a:rPr lang="en-US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(PCM. </a:t>
            </a:r>
            <a:r>
              <a:rPr lang="en-US" alt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i</a:t>
            </a:r>
            <a:r>
              <a:rPr lang="en-US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. e. ACT-sponsored BILC courses)</a:t>
            </a:r>
          </a:p>
        </p:txBody>
      </p:sp>
      <p:sp>
        <p:nvSpPr>
          <p:cNvPr id="15363" name="Rectangle 3">
            <a:extLst/>
          </p:cNvPr>
          <p:cNvSpPr>
            <a:spLocks noChangeArrowheads="1"/>
          </p:cNvSpPr>
          <p:nvPr/>
        </p:nvSpPr>
        <p:spPr bwMode="auto">
          <a:xfrm>
            <a:off x="136525" y="1341438"/>
            <a:ext cx="12007850" cy="5183187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 lIns="110755" tIns="55377" rIns="110755" bIns="55377"/>
          <a:lstStyle/>
          <a:p>
            <a:pPr lvl="1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1. Language Testing Seminars </a:t>
            </a:r>
            <a:r>
              <a:rPr lang="en-US" sz="3000" dirty="0">
                <a:latin typeface="+mn-lt"/>
              </a:rPr>
              <a:t>(conducted at PLTCE):</a:t>
            </a:r>
          </a:p>
          <a:p>
            <a:pPr marL="969107" lvl="1" indent="-415331" algn="just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3000" dirty="0">
                <a:solidFill>
                  <a:prstClr val="black"/>
                </a:solidFill>
                <a:latin typeface="+mn-lt"/>
              </a:rPr>
              <a:t>Language Testing Seminar, ACT.647, 2 weeks; </a:t>
            </a:r>
          </a:p>
          <a:p>
            <a:pPr marL="969107" lvl="1" indent="-415331" algn="just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3000" dirty="0">
                <a:solidFill>
                  <a:prstClr val="black"/>
                </a:solidFill>
                <a:latin typeface="+mn-lt"/>
              </a:rPr>
              <a:t>Advanced Language Testing Seminar, ACT.658, 3 weeks; </a:t>
            </a:r>
          </a:p>
          <a:p>
            <a:pPr marL="969107" lvl="1" indent="-415331" algn="just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3000" dirty="0">
                <a:solidFill>
                  <a:prstClr val="black"/>
                </a:solidFill>
                <a:latin typeface="+mn-lt"/>
              </a:rPr>
              <a:t>Language Standards and Assessment</a:t>
            </a:r>
            <a:r>
              <a:rPr lang="hr-HR" sz="3000" dirty="0">
                <a:solidFill>
                  <a:prstClr val="black"/>
                </a:solidFill>
                <a:latin typeface="+mn-lt"/>
              </a:rPr>
              <a:t> Seminar</a:t>
            </a:r>
            <a:r>
              <a:rPr lang="en-US" sz="3000" dirty="0">
                <a:solidFill>
                  <a:prstClr val="black"/>
                </a:solidFill>
                <a:latin typeface="+mn-lt"/>
              </a:rPr>
              <a:t>, ACT.648, 2 weeks.</a:t>
            </a:r>
          </a:p>
          <a:p>
            <a:pPr marL="969107" lvl="1" indent="-415331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2. BILC Methodology Workshops</a:t>
            </a:r>
          </a:p>
          <a:p>
            <a:pPr marL="899885" lvl="1" indent="-346110" algn="just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3000" dirty="0">
                <a:solidFill>
                  <a:prstClr val="black"/>
                </a:solidFill>
                <a:latin typeface="+mn-lt"/>
              </a:rPr>
              <a:t>English Teaching Faculty Development Workshop “Teaching Speaking and Writing for Military Purposes”, ACT.659, 2 weeks. Conducted at 3 PTECs PLTCE, Bulgaria and Slovenia.            </a:t>
            </a:r>
          </a:p>
          <a:p>
            <a:pPr marL="413409" lvl="1" algn="just">
              <a:spcBef>
                <a:spcPts val="1453"/>
              </a:spcBef>
              <a:spcAft>
                <a:spcPts val="0"/>
              </a:spcAft>
              <a:defRPr/>
            </a:pPr>
            <a:r>
              <a:rPr lang="en-US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Facilitators: </a:t>
            </a:r>
            <a:r>
              <a:rPr lang="en-US" altLang="en-US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BILC teaching &amp; testing experts from 24 nations.</a:t>
            </a:r>
            <a:endParaRPr lang="en-US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413409" lvl="1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>
                <a:solidFill>
                  <a:prstClr val="black"/>
                </a:solidFill>
                <a:latin typeface="+mn-lt"/>
              </a:rPr>
              <a:t>			</a:t>
            </a:r>
          </a:p>
          <a:p>
            <a:pPr marL="413409" lvl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969107" lvl="1" indent="-41533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969107" lvl="1" indent="-415331">
              <a:spcBef>
                <a:spcPts val="0"/>
              </a:spcBef>
              <a:spcAft>
                <a:spcPts val="0"/>
              </a:spcAft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188913"/>
            <a:ext cx="10569575" cy="1104900"/>
          </a:xfrm>
        </p:spPr>
        <p:txBody>
          <a:bodyPr/>
          <a:lstStyle/>
          <a:p>
            <a:pPr eaLnBrk="1" hangingPunct="1"/>
            <a:r>
              <a:rPr lang="hr-HR" altLang="pl-PL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 TO PARTNER NATIONS</a:t>
            </a:r>
            <a:endParaRPr lang="en-CA" altLang="pl-PL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14325" y="1566863"/>
            <a:ext cx="12287250" cy="55626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hr-HR" altLang="sr-Latn-RS" b="1" dirty="0" smtClean="0">
                <a:solidFill>
                  <a:srgbClr val="C00000"/>
                </a:solidFill>
                <a:cs typeface="Arial" pitchFamily="34" charset="0"/>
              </a:rPr>
              <a:t>DEEP – Defence Education  Enhancement Programme</a:t>
            </a:r>
          </a:p>
          <a:p>
            <a:pPr algn="just">
              <a:buFont typeface="Arial" pitchFamily="34" charset="0"/>
              <a:buNone/>
            </a:pPr>
            <a:r>
              <a:rPr lang="hr-HR" altLang="sr-Latn-RS" dirty="0" smtClean="0">
                <a:cs typeface="Arial" pitchFamily="34" charset="0"/>
              </a:rPr>
              <a:t>(</a:t>
            </a:r>
            <a:r>
              <a:rPr lang="en-US" altLang="sr-Latn-RS" dirty="0" smtClean="0">
                <a:cs typeface="Arial" pitchFamily="34" charset="0"/>
                <a:hlinkClick r:id="rId3"/>
              </a:rPr>
              <a:t>https://www.nato.int/cps/en/natohq/topics_139182.htm</a:t>
            </a:r>
            <a:r>
              <a:rPr lang="hr-HR" altLang="sr-Latn-RS" dirty="0" smtClean="0">
                <a:cs typeface="Arial" pitchFamily="34" charset="0"/>
              </a:rPr>
              <a:t>) </a:t>
            </a:r>
          </a:p>
          <a:p>
            <a:pPr algn="just" eaLnBrk="1" hangingPunct="1">
              <a:spcBef>
                <a:spcPts val="450"/>
              </a:spcBef>
              <a:spcAft>
                <a:spcPts val="450"/>
              </a:spcAft>
              <a:buFontTx/>
              <a:buChar char="•"/>
            </a:pPr>
            <a:r>
              <a:rPr lang="en-GB" altLang="sr-Latn-RS" dirty="0" smtClean="0">
                <a:solidFill>
                  <a:srgbClr val="000000"/>
                </a:solidFill>
                <a:cs typeface="Arial" pitchFamily="34" charset="0"/>
              </a:rPr>
              <a:t>English is NATO’s operational language</a:t>
            </a:r>
          </a:p>
          <a:p>
            <a:pPr algn="just" eaLnBrk="1" hangingPunct="1">
              <a:spcBef>
                <a:spcPts val="450"/>
              </a:spcBef>
              <a:spcAft>
                <a:spcPts val="450"/>
              </a:spcAft>
              <a:buFontTx/>
              <a:buChar char="•"/>
            </a:pPr>
            <a:r>
              <a:rPr lang="en-GB" altLang="sr-Latn-RS" dirty="0" smtClean="0">
                <a:solidFill>
                  <a:srgbClr val="000000"/>
                </a:solidFill>
                <a:cs typeface="Arial" pitchFamily="34" charset="0"/>
              </a:rPr>
              <a:t>Many DEEP military educational  institutions have language programs</a:t>
            </a:r>
          </a:p>
          <a:p>
            <a:pPr algn="just" eaLnBrk="1" hangingPunct="1">
              <a:spcBef>
                <a:spcPts val="450"/>
              </a:spcBef>
              <a:spcAft>
                <a:spcPts val="450"/>
              </a:spcAft>
              <a:buFontTx/>
              <a:buChar char="•"/>
            </a:pPr>
            <a:r>
              <a:rPr lang="en-GB" altLang="sr-Latn-RS" dirty="0" smtClean="0">
                <a:solidFill>
                  <a:srgbClr val="000000"/>
                </a:solidFill>
                <a:cs typeface="Arial" pitchFamily="34" charset="0"/>
              </a:rPr>
              <a:t>BILC is ready to continue to support DEEP</a:t>
            </a:r>
          </a:p>
          <a:p>
            <a:pPr algn="just">
              <a:buFont typeface="Arial" pitchFamily="34" charset="0"/>
              <a:buNone/>
            </a:pPr>
            <a:endParaRPr lang="hr-HR" altLang="sr-Latn-RS" dirty="0" smtClean="0">
              <a:cs typeface="Arial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CA" altLang="pl-PL" sz="1800" dirty="0" smtClean="0">
                <a:cs typeface="Arial" pitchFamily="34" charset="0"/>
              </a:rPr>
              <a:t>	</a:t>
            </a:r>
            <a:endParaRPr lang="en-CA" altLang="pl-PL" sz="24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CA" altLang="pl-PL" sz="2400" dirty="0" smtClean="0"/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endParaRPr lang="en-CA" altLang="pl-PL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dirty="0" smtClean="0"/>
              <a:t>	</a:t>
            </a:r>
            <a:endParaRPr lang="en-CA" altLang="en-US" sz="2400" b="1" u="sng" dirty="0" smtClean="0">
              <a:cs typeface="Arial" pitchFamily="34" charset="0"/>
            </a:endParaRP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endParaRPr lang="en-CA" altLang="pl-PL" sz="2400" b="1" dirty="0" smtClean="0"/>
          </a:p>
        </p:txBody>
      </p:sp>
      <p:graphicFrame>
        <p:nvGraphicFramePr>
          <p:cNvPr id="4" name="Diagram 3"/>
          <p:cNvGraphicFramePr/>
          <p:nvPr/>
        </p:nvGraphicFramePr>
        <p:xfrm>
          <a:off x="8172995" y="4509120"/>
          <a:ext cx="3128243" cy="2040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2232025" y="274638"/>
            <a:ext cx="8461375" cy="777875"/>
          </a:xfrm>
        </p:spPr>
        <p:txBody>
          <a:bodyPr/>
          <a:lstStyle/>
          <a:p>
            <a:pPr>
              <a:defRPr/>
            </a:pPr>
            <a:r>
              <a:rPr lang="hr-HR" alt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BILC support to DEEP </a:t>
            </a:r>
            <a:br>
              <a:rPr lang="hr-HR" alt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alt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 2023 – May 2024</a:t>
            </a:r>
            <a:endParaRPr lang="en-US" alt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95300" y="1270000"/>
            <a:ext cx="11341100" cy="4894263"/>
          </a:xfrm>
        </p:spPr>
        <p:txBody>
          <a:bodyPr/>
          <a:lstStyle/>
          <a:p>
            <a:pPr marL="0" indent="0" algn="just">
              <a:buFont typeface="Arial" charset="0"/>
              <a:buNone/>
              <a:defRPr/>
            </a:pPr>
            <a:r>
              <a:rPr lang="en-US" sz="2400" dirty="0"/>
              <a:t> </a:t>
            </a:r>
            <a:r>
              <a:rPr lang="hr-H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AZERBAIJAN</a:t>
            </a:r>
            <a:r>
              <a:rPr lang="hr-HR" sz="2400" dirty="0" smtClean="0">
                <a:solidFill>
                  <a:srgbClr val="FF0000"/>
                </a:solidFill>
              </a:rPr>
              <a:t> </a:t>
            </a:r>
          </a:p>
          <a:p>
            <a:pPr algn="just">
              <a:buFont typeface="Arial" charset="0"/>
              <a:buChar char="•"/>
              <a:defRPr/>
            </a:pPr>
            <a:r>
              <a:rPr lang="en-US" altLang="en-US" sz="2800" dirty="0" smtClean="0"/>
              <a:t>Support </a:t>
            </a:r>
            <a:r>
              <a:rPr lang="en-US" altLang="en-US" sz="2800" dirty="0"/>
              <a:t>for STANAG 6001 testers </a:t>
            </a:r>
            <a:r>
              <a:rPr lang="hr-HR" altLang="en-US" sz="2800" dirty="0" err="1"/>
              <a:t>and</a:t>
            </a:r>
            <a:r>
              <a:rPr lang="hr-HR" altLang="en-US" sz="2800" dirty="0"/>
              <a:t> </a:t>
            </a:r>
            <a:r>
              <a:rPr lang="hr-HR" altLang="en-US" sz="2800" dirty="0" err="1"/>
              <a:t>teachers</a:t>
            </a:r>
            <a:r>
              <a:rPr lang="hr-HR" altLang="en-US" sz="2800" dirty="0"/>
              <a:t>  </a:t>
            </a:r>
            <a:r>
              <a:rPr lang="en-US" altLang="en-US" sz="2800" dirty="0"/>
              <a:t>on test development</a:t>
            </a:r>
            <a:endParaRPr lang="hr-HR" altLang="en-US" sz="2800" dirty="0"/>
          </a:p>
          <a:p>
            <a:pPr algn="just">
              <a:buFont typeface="Arial" charset="0"/>
              <a:buChar char="•"/>
              <a:defRPr/>
            </a:pPr>
            <a:r>
              <a:rPr lang="hr-HR" sz="2800" dirty="0" err="1"/>
              <a:t>Developing</a:t>
            </a:r>
            <a:r>
              <a:rPr lang="hr-HR" sz="2800" dirty="0"/>
              <a:t> </a:t>
            </a:r>
            <a:r>
              <a:rPr lang="hr-HR" sz="2800" dirty="0" err="1"/>
              <a:t>and</a:t>
            </a:r>
            <a:r>
              <a:rPr lang="hr-HR" sz="2800" dirty="0"/>
              <a:t> </a:t>
            </a:r>
            <a:r>
              <a:rPr lang="hr-HR" sz="2800" dirty="0" err="1"/>
              <a:t>designing</a:t>
            </a:r>
            <a:r>
              <a:rPr lang="hr-HR" sz="2800" dirty="0"/>
              <a:t> ESP </a:t>
            </a:r>
            <a:r>
              <a:rPr lang="hr-HR" sz="2800" dirty="0" err="1"/>
              <a:t>courses</a:t>
            </a:r>
            <a:endParaRPr lang="en-US" sz="2800" dirty="0"/>
          </a:p>
          <a:p>
            <a:pPr marL="0" indent="0" algn="just">
              <a:buFont typeface="Arial" charset="0"/>
              <a:buNone/>
              <a:defRPr/>
            </a:pPr>
            <a:endParaRPr lang="hr-H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Font typeface="Arial" charset="0"/>
              <a:buNone/>
              <a:defRPr/>
            </a:pPr>
            <a:r>
              <a:rPr lang="hr-H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BOSNIA AND HERZEGOVINA </a:t>
            </a:r>
          </a:p>
          <a:p>
            <a:pPr algn="just">
              <a:buFont typeface="Arial" charset="0"/>
              <a:buChar char="•"/>
              <a:defRPr/>
            </a:pPr>
            <a:r>
              <a:rPr lang="en-US" sz="2800" dirty="0" smtClean="0"/>
              <a:t>Pre-service </a:t>
            </a:r>
            <a:r>
              <a:rPr lang="en-US" sz="2800" dirty="0"/>
              <a:t>training for newly-hired </a:t>
            </a:r>
            <a:r>
              <a:rPr lang="en-US" sz="2800" dirty="0" smtClean="0"/>
              <a:t>instructors</a:t>
            </a:r>
            <a:endParaRPr lang="hr-HR" sz="2800" dirty="0" smtClean="0"/>
          </a:p>
          <a:p>
            <a:pPr algn="just">
              <a:buFont typeface="Arial" charset="0"/>
              <a:buChar char="•"/>
              <a:defRPr/>
            </a:pPr>
            <a:r>
              <a:rPr lang="en-US" sz="2800" dirty="0" smtClean="0"/>
              <a:t>Military </a:t>
            </a:r>
            <a:r>
              <a:rPr lang="en-US" sz="2800" dirty="0"/>
              <a:t>terminology &amp; </a:t>
            </a:r>
            <a:r>
              <a:rPr lang="en-US" sz="2800" dirty="0" smtClean="0"/>
              <a:t>translation</a:t>
            </a:r>
            <a:endParaRPr lang="hr-HR" sz="2800" dirty="0" smtClean="0"/>
          </a:p>
          <a:p>
            <a:pPr algn="just">
              <a:buFont typeface="Arial" charset="0"/>
              <a:buChar char="•"/>
              <a:defRPr/>
            </a:pPr>
            <a:r>
              <a:rPr lang="en-US" sz="2800" dirty="0" smtClean="0"/>
              <a:t>Leadership discussions</a:t>
            </a:r>
            <a:endParaRPr lang="hr-HR" sz="2800" dirty="0" smtClean="0"/>
          </a:p>
          <a:p>
            <a:pPr algn="just">
              <a:buFont typeface="Arial" charset="0"/>
              <a:buChar char="•"/>
              <a:defRPr/>
            </a:pPr>
            <a:r>
              <a:rPr lang="en-US" sz="2800" dirty="0" smtClean="0"/>
              <a:t>Norming </a:t>
            </a:r>
            <a:r>
              <a:rPr lang="en-US" sz="2800" dirty="0"/>
              <a:t>&amp; continuous </a:t>
            </a:r>
            <a:r>
              <a:rPr lang="en-US" sz="2800" dirty="0" smtClean="0"/>
              <a:t>professional </a:t>
            </a:r>
            <a:r>
              <a:rPr lang="en-US" sz="2800" dirty="0"/>
              <a:t>development for STANAG 6001 testers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E2ABFA2-AFAE-4176-99B5-F3EA5F92A85F}" type="slidenum">
              <a:rPr lang="en-US" altLang="lt-LT" sz="1200" smtClean="0">
                <a:solidFill>
                  <a:srgbClr val="898989"/>
                </a:solidFill>
                <a:cs typeface="Arial" pitchFamily="34" charset="0"/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lt-LT" sz="1200" smtClean="0">
              <a:solidFill>
                <a:srgbClr val="898989"/>
              </a:solidFill>
              <a:cs typeface="Arial" pitchFamily="34" charset="0"/>
            </a:endParaRPr>
          </a:p>
        </p:txBody>
      </p:sp>
      <p:pic>
        <p:nvPicPr>
          <p:cNvPr id="17" name="Picture 10" descr="United Sta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148" y="2977517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7" descr="Croat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232" y="1124744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8" descr="Eston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882" y="1124744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8" descr="Croat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723" y="2977517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9" descr="Sloveni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060" y="2962655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 descr="Hungar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355" y="2996952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6" descr="Austri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695" y="2996952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2232025" y="274638"/>
            <a:ext cx="8137525" cy="777875"/>
          </a:xfrm>
        </p:spPr>
        <p:txBody>
          <a:bodyPr/>
          <a:lstStyle/>
          <a:p>
            <a:pPr>
              <a:defRPr/>
            </a:pPr>
            <a:r>
              <a:rPr lang="hr-HR" alt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BILC support to DEEP </a:t>
            </a:r>
            <a:br>
              <a:rPr lang="hr-HR" alt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alt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 2023 – May 2024</a:t>
            </a:r>
            <a:endParaRPr lang="en-US" alt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61963" y="1231900"/>
            <a:ext cx="11341100" cy="4895850"/>
          </a:xfrm>
        </p:spPr>
        <p:txBody>
          <a:bodyPr/>
          <a:lstStyle/>
          <a:p>
            <a:pPr marL="0" indent="0" algn="just">
              <a:buFont typeface="Arial" charset="0"/>
              <a:buNone/>
              <a:defRPr/>
            </a:pPr>
            <a:r>
              <a:rPr lang="hr-HR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COLOMBIA</a:t>
            </a:r>
            <a:r>
              <a:rPr lang="hr-HR" altLang="en-US" sz="2400" dirty="0" smtClean="0"/>
              <a:t>  </a:t>
            </a:r>
            <a:r>
              <a:rPr lang="en-US" sz="2400" dirty="0"/>
              <a:t> </a:t>
            </a:r>
            <a:endParaRPr lang="hr-HR" sz="2400" dirty="0"/>
          </a:p>
          <a:p>
            <a:pPr algn="just">
              <a:buFont typeface="Arial" charset="0"/>
              <a:buChar char="•"/>
              <a:defRPr/>
            </a:pPr>
            <a:r>
              <a:rPr lang="sl-SI" sz="2800" dirty="0" smtClean="0"/>
              <a:t>Professional </a:t>
            </a:r>
            <a:r>
              <a:rPr lang="sl-SI" sz="2800" dirty="0"/>
              <a:t>Development of English language </a:t>
            </a:r>
            <a:r>
              <a:rPr lang="sl-SI" sz="2800" dirty="0" smtClean="0"/>
              <a:t>instructors</a:t>
            </a:r>
          </a:p>
          <a:p>
            <a:pPr marL="0" indent="0" algn="just">
              <a:buFont typeface="Arial" charset="0"/>
              <a:buNone/>
              <a:defRPr/>
            </a:pPr>
            <a:r>
              <a:rPr lang="hr-H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GEORGIA</a:t>
            </a:r>
            <a:r>
              <a:rPr lang="hr-HR" sz="2400" dirty="0" smtClean="0">
                <a:solidFill>
                  <a:srgbClr val="FF0000"/>
                </a:solidFill>
              </a:rPr>
              <a:t> </a:t>
            </a:r>
          </a:p>
          <a:p>
            <a:pPr algn="just">
              <a:buFont typeface="Arial" charset="0"/>
              <a:buChar char="•"/>
              <a:defRPr/>
            </a:pPr>
            <a:r>
              <a:rPr lang="en-US" altLang="en-US" sz="2800" dirty="0" smtClean="0"/>
              <a:t>Professional </a:t>
            </a:r>
            <a:r>
              <a:rPr lang="en-US" altLang="en-US" sz="2800" dirty="0"/>
              <a:t>development for </a:t>
            </a:r>
            <a:r>
              <a:rPr lang="hr-HR" altLang="en-US" sz="2800" dirty="0" err="1"/>
              <a:t>teachers</a:t>
            </a:r>
            <a:r>
              <a:rPr lang="en-US" altLang="en-US" sz="2800" dirty="0"/>
              <a:t> of </a:t>
            </a:r>
            <a:r>
              <a:rPr lang="en-US" altLang="en-US" sz="2800" dirty="0" smtClean="0"/>
              <a:t>English</a:t>
            </a:r>
            <a:endParaRPr lang="hr-HR" altLang="en-US" sz="2800" dirty="0" smtClean="0"/>
          </a:p>
          <a:p>
            <a:pPr algn="just">
              <a:buFont typeface="Arial" charset="0"/>
              <a:buChar char="•"/>
              <a:defRPr/>
            </a:pPr>
            <a:r>
              <a:rPr lang="en-US" altLang="en-US" sz="2800" dirty="0" smtClean="0"/>
              <a:t>Support </a:t>
            </a:r>
            <a:r>
              <a:rPr lang="en-US" altLang="en-US" sz="2800" dirty="0"/>
              <a:t>for STANAG 6001 testers on test development </a:t>
            </a:r>
            <a:endParaRPr lang="hr-HR" altLang="en-US" sz="2800" dirty="0"/>
          </a:p>
          <a:p>
            <a:pPr marL="0" indent="0" algn="just">
              <a:buFont typeface="Arial" charset="0"/>
              <a:buNone/>
              <a:defRPr/>
            </a:pPr>
            <a:r>
              <a:rPr lang="hr-H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IRAQ </a:t>
            </a:r>
          </a:p>
          <a:p>
            <a:pPr algn="just">
              <a:buFont typeface="Arial" charset="0"/>
              <a:buChar char="•"/>
              <a:defRPr/>
            </a:pPr>
            <a:r>
              <a:rPr lang="sl-SI" altLang="en-US" sz="2800" dirty="0" smtClean="0"/>
              <a:t>Professional </a:t>
            </a:r>
            <a:r>
              <a:rPr lang="sl-SI" altLang="en-US" sz="2800" dirty="0"/>
              <a:t>development of IDLI </a:t>
            </a:r>
            <a:r>
              <a:rPr lang="sl-SI" altLang="en-US" sz="2800" dirty="0" smtClean="0"/>
              <a:t>teachers</a:t>
            </a:r>
          </a:p>
          <a:p>
            <a:pPr marL="0" indent="0" algn="just">
              <a:buFont typeface="Arial" charset="0"/>
              <a:buNone/>
              <a:defRPr/>
            </a:pPr>
            <a:r>
              <a:rPr lang="sl-SI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JORDAN</a:t>
            </a:r>
            <a:r>
              <a:rPr lang="sl-SI" altLang="en-US" sz="2400" b="1" dirty="0" smtClean="0"/>
              <a:t> </a:t>
            </a:r>
          </a:p>
          <a:p>
            <a:pPr marL="0" indent="0" algn="just">
              <a:buFont typeface="Arial" charset="0"/>
              <a:buNone/>
              <a:defRPr/>
            </a:pPr>
            <a:r>
              <a:rPr lang="sl-SI" altLang="en-US" sz="2800" b="1" dirty="0" smtClean="0"/>
              <a:t> </a:t>
            </a:r>
            <a:r>
              <a:rPr lang="sl-SI" sz="2800" dirty="0"/>
              <a:t>Development of STANAG 6001 testing capacity</a:t>
            </a:r>
            <a:endParaRPr lang="en-US" sz="2800" dirty="0"/>
          </a:p>
          <a:p>
            <a:pPr marL="0" indent="0">
              <a:buFont typeface="Arial" charset="0"/>
              <a:buNone/>
              <a:defRPr/>
            </a:pPr>
            <a:endParaRPr lang="sl-SI" altLang="en-US" sz="2400" b="1" dirty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0C725A9-8DF9-4FC3-BBEB-5A97B80F0219}" type="slidenum">
              <a:rPr lang="en-US" altLang="lt-LT" sz="1200" smtClean="0">
                <a:solidFill>
                  <a:srgbClr val="898989"/>
                </a:solidFill>
                <a:cs typeface="Arial" pitchFamily="34" charset="0"/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lt-LT" sz="1200" smtClean="0">
              <a:solidFill>
                <a:srgbClr val="898989"/>
              </a:solidFill>
              <a:cs typeface="Arial" pitchFamily="34" charset="0"/>
            </a:endParaRPr>
          </a:p>
        </p:txBody>
      </p:sp>
      <p:pic>
        <p:nvPicPr>
          <p:cNvPr id="21" name="Picture 11" descr="United Sta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175" y="4472047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8" descr="Eston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984" y="4529573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2" descr="C:\Users\Irena\Downloads\flag-latvia_1f1f1-1f1f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276" y="4509120"/>
            <a:ext cx="693738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0" descr="Sloveni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047" y="2060848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6" descr="Bulgari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590" y="2043254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7" descr="Croati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914" y="2060848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0" descr="Sloveni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538" y="1110456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1" descr="United Sta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579" y="1110456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7" descr="Croati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273" y="1110456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866" y="1058068"/>
            <a:ext cx="809625" cy="790575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31" name="Picture 10" descr="Sloveni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554" y="3573016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1" descr="United Sta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114" y="356152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 descr="United Kingdom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066" y="3573016"/>
            <a:ext cx="6858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25725" y="0"/>
            <a:ext cx="9661525" cy="1527175"/>
          </a:xfrm>
        </p:spPr>
        <p:txBody>
          <a:bodyPr/>
          <a:lstStyle/>
          <a:p>
            <a:pPr eaLnBrk="1" hangingPunct="1">
              <a:defRPr/>
            </a:pPr>
            <a:r>
              <a:rPr lang="en-CA" altLang="en-US" sz="5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 of </a:t>
            </a:r>
            <a:r>
              <a:rPr lang="hr-HR" altLang="en-US" sz="5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</a:t>
            </a:r>
            <a:endParaRPr lang="en-CA" altLang="pl-PL" sz="54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00113" y="1557338"/>
            <a:ext cx="10186987" cy="4821237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CA" altLang="pl-PL" sz="3600" dirty="0" smtClean="0">
                <a:cs typeface="Arial" pitchFamily="34" charset="0"/>
              </a:rPr>
              <a:t>BILC Background &amp; Mandate</a:t>
            </a:r>
          </a:p>
          <a:p>
            <a:pPr algn="just" eaLnBrk="1" hangingPunct="1">
              <a:lnSpc>
                <a:spcPct val="160000"/>
              </a:lnSpc>
            </a:pPr>
            <a:r>
              <a:rPr lang="hr-HR" altLang="pl-PL" sz="3600" dirty="0" smtClean="0">
                <a:cs typeface="Arial" pitchFamily="34" charset="0"/>
              </a:rPr>
              <a:t>STANAG 6001 (ATrainP-5)</a:t>
            </a:r>
            <a:r>
              <a:rPr lang="en-CA" altLang="pl-PL" sz="3600" dirty="0" smtClean="0">
                <a:cs typeface="Arial" pitchFamily="34" charset="0"/>
              </a:rPr>
              <a:t> </a:t>
            </a:r>
            <a:endParaRPr lang="hr-HR" altLang="pl-PL" sz="3600" dirty="0" smtClean="0">
              <a:cs typeface="Arial" pitchFamily="34" charset="0"/>
            </a:endParaRPr>
          </a:p>
          <a:p>
            <a:pPr algn="just" eaLnBrk="1" hangingPunct="1">
              <a:lnSpc>
                <a:spcPct val="160000"/>
              </a:lnSpc>
            </a:pPr>
            <a:r>
              <a:rPr lang="pl-PL" altLang="pl-PL" sz="3600" dirty="0" smtClean="0">
                <a:cs typeface="Arial" pitchFamily="34" charset="0"/>
              </a:rPr>
              <a:t>N</a:t>
            </a:r>
            <a:r>
              <a:rPr lang="en-CA" altLang="pl-PL" sz="3600" dirty="0">
                <a:cs typeface="Arial" pitchFamily="34" charset="0"/>
              </a:rPr>
              <a:t>ATO Language </a:t>
            </a:r>
            <a:r>
              <a:rPr lang="hr-HR" altLang="pl-PL" sz="3600" dirty="0">
                <a:cs typeface="Arial" pitchFamily="34" charset="0"/>
              </a:rPr>
              <a:t>Training </a:t>
            </a:r>
            <a:r>
              <a:rPr lang="en-CA" altLang="pl-PL" sz="3600" dirty="0">
                <a:cs typeface="Arial" pitchFamily="34" charset="0"/>
              </a:rPr>
              <a:t>Context</a:t>
            </a:r>
            <a:endParaRPr lang="hr-HR" altLang="pl-PL" sz="3600" dirty="0">
              <a:cs typeface="Arial" pitchFamily="34" charset="0"/>
            </a:endParaRPr>
          </a:p>
          <a:p>
            <a:pPr algn="just" eaLnBrk="1" hangingPunct="1">
              <a:lnSpc>
                <a:spcPct val="160000"/>
              </a:lnSpc>
            </a:pPr>
            <a:r>
              <a:rPr lang="en-CA" altLang="pl-PL" sz="3600" dirty="0" smtClean="0">
                <a:cs typeface="Arial" pitchFamily="34" charset="0"/>
              </a:rPr>
              <a:t>Program </a:t>
            </a:r>
            <a:r>
              <a:rPr lang="en-CA" altLang="pl-PL" sz="3600" dirty="0">
                <a:cs typeface="Arial" pitchFamily="34" charset="0"/>
              </a:rPr>
              <a:t>of Work </a:t>
            </a:r>
            <a:r>
              <a:rPr lang="hr-HR" altLang="pl-PL" sz="3600" dirty="0" err="1" smtClean="0">
                <a:cs typeface="Arial" pitchFamily="34" charset="0"/>
              </a:rPr>
              <a:t>and</a:t>
            </a:r>
            <a:r>
              <a:rPr lang="hr-HR" altLang="pl-PL" sz="3600" dirty="0" smtClean="0">
                <a:cs typeface="Arial" pitchFamily="34" charset="0"/>
              </a:rPr>
              <a:t> </a:t>
            </a:r>
            <a:r>
              <a:rPr lang="en-CA" altLang="pl-PL" sz="3600" dirty="0" smtClean="0">
                <a:cs typeface="Arial" pitchFamily="34" charset="0"/>
              </a:rPr>
              <a:t>Standardization Efforts</a:t>
            </a:r>
            <a:endParaRPr lang="hr-HR" altLang="pl-PL" sz="3600" dirty="0" smtClean="0">
              <a:cs typeface="Arial" pitchFamily="34" charset="0"/>
            </a:endParaRPr>
          </a:p>
          <a:p>
            <a:pPr algn="just" eaLnBrk="1" hangingPunct="1">
              <a:lnSpc>
                <a:spcPct val="160000"/>
              </a:lnSpc>
            </a:pPr>
            <a:r>
              <a:rPr lang="hr-HR" altLang="pl-PL" sz="3600" dirty="0" err="1" smtClean="0">
                <a:cs typeface="Arial" pitchFamily="34" charset="0"/>
              </a:rPr>
              <a:t>Conclusions</a:t>
            </a:r>
            <a:endParaRPr lang="en-CA" altLang="pl-PL" sz="3600" dirty="0" smtClean="0">
              <a:cs typeface="Arial" pitchFamily="34" charset="0"/>
            </a:endParaRPr>
          </a:p>
          <a:p>
            <a:pPr eaLnBrk="1" hangingPunct="1">
              <a:lnSpc>
                <a:spcPct val="160000"/>
              </a:lnSpc>
              <a:buFont typeface="Wingdings" pitchFamily="2" charset="2"/>
              <a:buNone/>
            </a:pPr>
            <a:endParaRPr lang="en-CA" altLang="pl-PL" dirty="0" smtClean="0"/>
          </a:p>
          <a:p>
            <a:pPr eaLnBrk="1" hangingPunct="1">
              <a:lnSpc>
                <a:spcPct val="120000"/>
              </a:lnSpc>
            </a:pPr>
            <a:endParaRPr lang="en-CA" altLang="pl-PL" dirty="0" smtClean="0"/>
          </a:p>
          <a:p>
            <a:pPr eaLnBrk="1" hangingPunct="1">
              <a:lnSpc>
                <a:spcPct val="90000"/>
              </a:lnSpc>
            </a:pPr>
            <a:endParaRPr lang="en-CA" altLang="pl-PL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CA" altLang="pl-PL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CA" altLang="pl-PL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2232025" y="274638"/>
            <a:ext cx="8137525" cy="777875"/>
          </a:xfrm>
        </p:spPr>
        <p:txBody>
          <a:bodyPr/>
          <a:lstStyle/>
          <a:p>
            <a:pPr>
              <a:defRPr/>
            </a:pPr>
            <a:r>
              <a:rPr lang="hr-HR" alt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BILC support to DEEP </a:t>
            </a:r>
            <a:br>
              <a:rPr lang="hr-HR" alt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alt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 2023 – May 2024</a:t>
            </a:r>
            <a:endParaRPr lang="en-US" alt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61963" y="1231900"/>
            <a:ext cx="11341100" cy="4895850"/>
          </a:xfrm>
        </p:spPr>
        <p:txBody>
          <a:bodyPr/>
          <a:lstStyle/>
          <a:p>
            <a:pPr marL="0" indent="0" algn="just">
              <a:buFont typeface="Arial" charset="0"/>
              <a:buNone/>
              <a:defRPr/>
            </a:pPr>
            <a:r>
              <a:rPr lang="sl-SI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KAZAKHSTAN </a:t>
            </a:r>
          </a:p>
          <a:p>
            <a:pPr algn="just">
              <a:defRPr/>
            </a:pPr>
            <a:endParaRPr lang="sl-SI" altLang="en-US" sz="2400" dirty="0" smtClean="0"/>
          </a:p>
          <a:p>
            <a:pPr algn="just">
              <a:defRPr/>
            </a:pPr>
            <a:r>
              <a:rPr lang="sl-SI" altLang="en-US" sz="2800" dirty="0" smtClean="0"/>
              <a:t>STANAG 6001 testing</a:t>
            </a:r>
          </a:p>
          <a:p>
            <a:pPr marL="0" indent="0" algn="just">
              <a:buFont typeface="Arial" charset="0"/>
              <a:buNone/>
              <a:defRPr/>
            </a:pPr>
            <a:endParaRPr lang="sl-SI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Font typeface="Arial" charset="0"/>
              <a:buNone/>
              <a:defRPr/>
            </a:pPr>
            <a:r>
              <a:rPr lang="sl-SI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UKRAINE </a:t>
            </a:r>
            <a:endParaRPr lang="sl-SI" altLang="en-US" sz="2400" b="1" dirty="0"/>
          </a:p>
          <a:p>
            <a:pPr algn="just">
              <a:buFont typeface="Arial" charset="0"/>
              <a:buChar char="•"/>
              <a:defRPr/>
            </a:pPr>
            <a:r>
              <a:rPr lang="en-US" altLang="en-US" sz="2800" dirty="0" smtClean="0"/>
              <a:t>Professional </a:t>
            </a:r>
            <a:r>
              <a:rPr lang="en-US" altLang="en-US" sz="2800" dirty="0"/>
              <a:t>development for instructors of </a:t>
            </a:r>
            <a:r>
              <a:rPr lang="en-US" altLang="en-US" sz="2800" dirty="0" smtClean="0"/>
              <a:t>English</a:t>
            </a:r>
            <a:endParaRPr lang="hr-HR" altLang="en-US" sz="2800" dirty="0" smtClean="0"/>
          </a:p>
          <a:p>
            <a:pPr algn="just">
              <a:buFont typeface="Arial" charset="0"/>
              <a:buChar char="•"/>
              <a:defRPr/>
            </a:pPr>
            <a:r>
              <a:rPr lang="en-US" altLang="en-US" sz="2800" dirty="0" smtClean="0"/>
              <a:t>STANAG </a:t>
            </a:r>
            <a:r>
              <a:rPr lang="en-US" altLang="en-US" sz="2800" dirty="0"/>
              <a:t>6001 familiarization for language instructors and program managers </a:t>
            </a:r>
            <a:endParaRPr lang="hr-HR" altLang="en-US" sz="2800" dirty="0" smtClean="0"/>
          </a:p>
          <a:p>
            <a:pPr algn="just">
              <a:buFont typeface="Arial" charset="0"/>
              <a:buChar char="•"/>
              <a:defRPr/>
            </a:pPr>
            <a:r>
              <a:rPr lang="en-US" altLang="en-US" sz="2800" dirty="0" smtClean="0"/>
              <a:t>Support </a:t>
            </a:r>
            <a:r>
              <a:rPr lang="en-US" altLang="en-US" sz="2800" dirty="0"/>
              <a:t>for STANAG 6001 testers on test development and statistical </a:t>
            </a:r>
            <a:r>
              <a:rPr lang="en-US" altLang="en-US" sz="2800" dirty="0" smtClean="0"/>
              <a:t>analysis</a:t>
            </a:r>
            <a:endParaRPr lang="hr-HR" altLang="en-US" sz="2800" dirty="0" smtClean="0"/>
          </a:p>
          <a:p>
            <a:pPr algn="just">
              <a:buFont typeface="Arial" charset="0"/>
              <a:buChar char="•"/>
              <a:defRPr/>
            </a:pPr>
            <a:r>
              <a:rPr lang="en-US" altLang="en-US" sz="2800" dirty="0" smtClean="0"/>
              <a:t>Language </a:t>
            </a:r>
            <a:r>
              <a:rPr lang="en-US" altLang="en-US" sz="2800" dirty="0"/>
              <a:t>program management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4B750FF-91D3-4619-8219-09828A38601D}" type="slidenum">
              <a:rPr lang="en-US" altLang="lt-LT" sz="1200" smtClean="0">
                <a:solidFill>
                  <a:srgbClr val="898989"/>
                </a:solidFill>
                <a:cs typeface="Arial" pitchFamily="34" charset="0"/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lt-LT" sz="1200" smtClean="0">
              <a:solidFill>
                <a:srgbClr val="898989"/>
              </a:solidFill>
              <a:cs typeface="Arial" pitchFamily="34" charset="0"/>
            </a:endParaRPr>
          </a:p>
        </p:txBody>
      </p:sp>
      <p:pic>
        <p:nvPicPr>
          <p:cNvPr id="16" name="Picture 9" descr="Roman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058" y="2844999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 descr="Sloven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708" y="2821186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1" descr="United Stat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871" y="2797374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 descr="Lithuani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077" y="2865636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0" descr="Sloven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443" y="1132164"/>
            <a:ext cx="685800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1" descr="United Stat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462" y="1195565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9" descr="Roman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762" y="1214518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6" descr="Bulgari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762" y="2837061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7" descr="Croati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637" y="2856111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8" descr="Estoni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287" y="2856111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2" descr="C:\Users\Irena\Downloads\flag-latvia_1f1f1-1f1fb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362" y="2852936"/>
            <a:ext cx="693738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39838" y="117475"/>
            <a:ext cx="10290175" cy="850900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BILC WGs &amp; Projects</a:t>
            </a:r>
            <a:endParaRPr lang="en-US" altLang="sr-Latn-R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20688" y="1196975"/>
            <a:ext cx="11341100" cy="4525963"/>
          </a:xfrm>
        </p:spPr>
        <p:txBody>
          <a:bodyPr/>
          <a:lstStyle/>
          <a:p>
            <a:pPr algn="just" eaLnBrk="1" hangingPunct="1">
              <a:defRPr/>
            </a:pPr>
            <a:r>
              <a:rPr lang="hr-HR" altLang="sr-Latn-RS" sz="4000" dirty="0">
                <a:cs typeface="Arial" panose="020B0604020202020204" pitchFamily="34" charset="0"/>
              </a:rPr>
              <a:t>Shared Item Bank Project </a:t>
            </a:r>
          </a:p>
          <a:p>
            <a:pPr>
              <a:defRPr/>
            </a:pPr>
            <a:r>
              <a:rPr lang="hr-HR" altLang="sr-Latn-RS" sz="4000" dirty="0" smtClean="0">
                <a:cs typeface="Arial" panose="020B0604020202020204" pitchFamily="34" charset="0"/>
              </a:rPr>
              <a:t>JTAC</a:t>
            </a:r>
            <a:r>
              <a:rPr lang="en-US" altLang="sr-Latn-RS" sz="4000" dirty="0" smtClean="0">
                <a:cs typeface="Arial" panose="020B0604020202020204" pitchFamily="34" charset="0"/>
              </a:rPr>
              <a:t> </a:t>
            </a:r>
            <a:r>
              <a:rPr lang="hr-HR" altLang="sr-Latn-RS" sz="4000" dirty="0" err="1" smtClean="0">
                <a:cs typeface="Arial" panose="020B0604020202020204" pitchFamily="34" charset="0"/>
              </a:rPr>
              <a:t>Working</a:t>
            </a:r>
            <a:r>
              <a:rPr lang="hr-HR" altLang="sr-Latn-RS" sz="4000" dirty="0" smtClean="0">
                <a:cs typeface="Arial" panose="020B0604020202020204" pitchFamily="34" charset="0"/>
              </a:rPr>
              <a:t> Group</a:t>
            </a:r>
          </a:p>
          <a:p>
            <a:pPr>
              <a:defRPr/>
            </a:pPr>
            <a:r>
              <a:rPr lang="en-US" altLang="bg-BG" sz="4000" dirty="0" smtClean="0">
                <a:cs typeface="Arial" panose="020B0604020202020204" pitchFamily="34" charset="0"/>
              </a:rPr>
              <a:t>STANAG </a:t>
            </a:r>
            <a:r>
              <a:rPr lang="en-US" altLang="bg-BG" sz="4000" dirty="0">
                <a:cs typeface="Arial" panose="020B0604020202020204" pitchFamily="34" charset="0"/>
              </a:rPr>
              <a:t>6001 Update</a:t>
            </a:r>
            <a:r>
              <a:rPr lang="sl-SI" altLang="bg-BG" sz="4000" dirty="0">
                <a:cs typeface="Arial" panose="020B0604020202020204" pitchFamily="34" charset="0"/>
              </a:rPr>
              <a:t> </a:t>
            </a:r>
            <a:r>
              <a:rPr lang="sl-SI" altLang="bg-BG" sz="4000" dirty="0" smtClean="0">
                <a:cs typeface="Arial" panose="020B0604020202020204" pitchFamily="34" charset="0"/>
              </a:rPr>
              <a:t>– Focus Group</a:t>
            </a:r>
            <a:endParaRPr lang="hr-HR" altLang="sr-Latn-RS" sz="4000" dirty="0">
              <a:cs typeface="Arial" panose="020B0604020202020204" pitchFamily="34" charset="0"/>
            </a:endParaRPr>
          </a:p>
          <a:p>
            <a:pPr marL="0" indent="0" algn="just">
              <a:buFont typeface="Arial" pitchFamily="34" charset="0"/>
              <a:buNone/>
              <a:defRPr/>
            </a:pPr>
            <a:endParaRPr lang="hr-HR" sz="2400" b="1" dirty="0">
              <a:solidFill>
                <a:srgbClr val="C00000"/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2246313" y="212725"/>
            <a:ext cx="8135937" cy="1143000"/>
          </a:xfrm>
        </p:spPr>
        <p:txBody>
          <a:bodyPr/>
          <a:lstStyle/>
          <a:p>
            <a:pPr>
              <a:defRPr/>
            </a:pPr>
            <a:r>
              <a:rPr lang="en-US" altLang="en-US" sz="3899" b="1" dirty="0" smtClean="0">
                <a:solidFill>
                  <a:srgbClr val="C00000"/>
                </a:solidFill>
                <a:latin typeface="Arial Black" pitchFamily="34" charset="0"/>
              </a:rPr>
              <a:t>Shared </a:t>
            </a:r>
            <a:r>
              <a:rPr lang="en-US" altLang="en-US" sz="3899" b="1" dirty="0">
                <a:solidFill>
                  <a:srgbClr val="C00000"/>
                </a:solidFill>
                <a:latin typeface="Arial Black" pitchFamily="34" charset="0"/>
              </a:rPr>
              <a:t>Item </a:t>
            </a:r>
            <a:r>
              <a:rPr lang="en-US" altLang="en-US" sz="3899" b="1" dirty="0" smtClean="0">
                <a:solidFill>
                  <a:srgbClr val="C00000"/>
                </a:solidFill>
                <a:latin typeface="Arial Black" pitchFamily="34" charset="0"/>
              </a:rPr>
              <a:t>Bank </a:t>
            </a:r>
            <a:r>
              <a:rPr lang="en-US" altLang="en-US" sz="3899" b="1" dirty="0">
                <a:solidFill>
                  <a:srgbClr val="C00000"/>
                </a:solidFill>
                <a:latin typeface="Arial Black" pitchFamily="34" charset="0"/>
              </a:rPr>
              <a:t>Project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612775" y="1412875"/>
            <a:ext cx="11336338" cy="4675188"/>
          </a:xfrm>
        </p:spPr>
        <p:txBody>
          <a:bodyPr/>
          <a:lstStyle/>
          <a:p>
            <a:pPr marL="553664" lvl="1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b="1" dirty="0">
                <a:solidFill>
                  <a:srgbClr val="C00000"/>
                </a:solidFill>
              </a:rPr>
              <a:t>WG members</a:t>
            </a:r>
            <a:r>
              <a:rPr lang="sl-SI" altLang="en-US" b="1" dirty="0">
                <a:solidFill>
                  <a:srgbClr val="C00000"/>
                </a:solidFill>
              </a:rPr>
              <a:t> </a:t>
            </a:r>
            <a:r>
              <a:rPr lang="en-US" altLang="en-US" b="1" dirty="0">
                <a:solidFill>
                  <a:srgbClr val="C00000"/>
                </a:solidFill>
              </a:rPr>
              <a:t>from</a:t>
            </a:r>
            <a:r>
              <a:rPr lang="sl-SI" altLang="en-US" b="1" dirty="0">
                <a:solidFill>
                  <a:srgbClr val="C00000"/>
                </a:solidFill>
              </a:rPr>
              <a:t>:</a:t>
            </a:r>
            <a:endParaRPr lang="en-US" altLang="en-US" b="1" dirty="0">
              <a:solidFill>
                <a:srgbClr val="C00000"/>
              </a:solidFill>
            </a:endParaRPr>
          </a:p>
          <a:p>
            <a:pPr marL="759367" lvl="1">
              <a:spcBef>
                <a:spcPts val="726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>
                <a:solidFill>
                  <a:prstClr val="black"/>
                </a:solidFill>
                <a:cs typeface="Arial" charset="0"/>
              </a:rPr>
              <a:t>Canada, Croatia, Estonia, Latvia, Romania, Slovakia, and </a:t>
            </a:r>
            <a:r>
              <a:rPr lang="en-US" dirty="0" smtClean="0">
                <a:solidFill>
                  <a:prstClr val="black"/>
                </a:solidFill>
                <a:cs typeface="Arial" charset="0"/>
              </a:rPr>
              <a:t>Slovenia</a:t>
            </a:r>
            <a:endParaRPr lang="hr-HR" dirty="0" smtClean="0">
              <a:solidFill>
                <a:prstClr val="black"/>
              </a:solidFill>
              <a:cs typeface="Arial" charset="0"/>
            </a:endParaRPr>
          </a:p>
          <a:p>
            <a:pPr marL="473617" lvl="1" indent="0">
              <a:spcBef>
                <a:spcPts val="726"/>
              </a:spcBef>
              <a:spcAft>
                <a:spcPts val="0"/>
              </a:spcAft>
              <a:buNone/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  <a:p>
            <a:pPr marL="413326" lvl="1" indent="0">
              <a:spcBef>
                <a:spcPts val="1453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altLang="en-US" b="1" dirty="0" smtClean="0">
                <a:solidFill>
                  <a:srgbClr val="C00000"/>
                </a:solidFill>
              </a:rPr>
              <a:t>Project goal: </a:t>
            </a:r>
            <a:r>
              <a:rPr lang="sl-SI" dirty="0" smtClean="0">
                <a:solidFill>
                  <a:prstClr val="black"/>
                </a:solidFill>
                <a:cs typeface="Arial" charset="0"/>
              </a:rPr>
              <a:t> </a:t>
            </a:r>
            <a:endParaRPr lang="en-US" dirty="0" smtClean="0">
              <a:solidFill>
                <a:prstClr val="black"/>
              </a:solidFill>
              <a:cs typeface="Arial" charset="0"/>
            </a:endParaRPr>
          </a:p>
          <a:p>
            <a:pPr marL="870526" lvl="1" indent="-457200">
              <a:spcBef>
                <a:spcPts val="1453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 smtClean="0"/>
              <a:t>To </a:t>
            </a:r>
            <a:r>
              <a:rPr lang="en-US" dirty="0"/>
              <a:t>c</a:t>
            </a:r>
            <a:r>
              <a:rPr lang="en-GB" dirty="0" err="1"/>
              <a:t>reate</a:t>
            </a:r>
            <a:r>
              <a:rPr lang="en-GB" dirty="0"/>
              <a:t> a bank of reading and listening anchor items for </a:t>
            </a:r>
          </a:p>
          <a:p>
            <a:pPr marL="413326" lvl="1" indent="0">
              <a:spcBef>
                <a:spcPts val="1453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/>
              <a:t>                                        </a:t>
            </a:r>
            <a:r>
              <a:rPr lang="en-GB" b="1" dirty="0">
                <a:solidFill>
                  <a:srgbClr val="C00000"/>
                </a:solidFill>
              </a:rPr>
              <a:t>Levels 1, 2 and 3</a:t>
            </a:r>
            <a:endParaRPr lang="et-EE" b="1" dirty="0">
              <a:solidFill>
                <a:srgbClr val="C00000"/>
              </a:solidFill>
            </a:endParaRPr>
          </a:p>
          <a:p>
            <a:pPr marL="756226" lvl="1" indent="-342900">
              <a:spcBef>
                <a:spcPts val="1453"/>
              </a:spcBef>
              <a:spcAft>
                <a:spcPts val="0"/>
              </a:spcAft>
              <a:buFontTx/>
              <a:buChar char="-"/>
              <a:defRPr/>
            </a:pPr>
            <a:r>
              <a:rPr lang="en-GB" sz="2400" b="1" dirty="0" smtClean="0">
                <a:solidFill>
                  <a:srgbClr val="C00000"/>
                </a:solidFill>
              </a:rPr>
              <a:t>Designed </a:t>
            </a:r>
            <a:r>
              <a:rPr lang="en-GB" sz="2400" b="1" dirty="0">
                <a:solidFill>
                  <a:srgbClr val="C00000"/>
                </a:solidFill>
              </a:rPr>
              <a:t>47 items (L1 – 12 items, L2 – 17 items, L3 – 18 items</a:t>
            </a:r>
            <a:r>
              <a:rPr lang="en-GB" sz="2400" b="1" dirty="0" smtClean="0">
                <a:solidFill>
                  <a:srgbClr val="C00000"/>
                </a:solidFill>
              </a:rPr>
              <a:t>)</a:t>
            </a:r>
            <a:r>
              <a:rPr lang="hr-HR" sz="2400" b="1" dirty="0" smtClean="0">
                <a:solidFill>
                  <a:srgbClr val="C00000"/>
                </a:solidFill>
              </a:rPr>
              <a:t> &amp; </a:t>
            </a:r>
            <a:r>
              <a:rPr lang="hr-HR" sz="2400" b="1" dirty="0" err="1" smtClean="0">
                <a:solidFill>
                  <a:srgbClr val="C00000"/>
                </a:solidFill>
              </a:rPr>
              <a:t>pre</a:t>
            </a:r>
            <a:r>
              <a:rPr lang="hr-HR" sz="2400" b="1" dirty="0" smtClean="0">
                <a:solidFill>
                  <a:srgbClr val="C00000"/>
                </a:solidFill>
              </a:rPr>
              <a:t>-</a:t>
            </a:r>
            <a:r>
              <a:rPr lang="hr-HR" sz="2400" b="1" dirty="0" err="1" smtClean="0">
                <a:solidFill>
                  <a:srgbClr val="C00000"/>
                </a:solidFill>
              </a:rPr>
              <a:t>tested</a:t>
            </a:r>
            <a:r>
              <a:rPr lang="hr-HR" sz="2400" b="1" dirty="0" smtClean="0">
                <a:solidFill>
                  <a:srgbClr val="C00000"/>
                </a:solidFill>
              </a:rPr>
              <a:t> </a:t>
            </a:r>
            <a:r>
              <a:rPr lang="hr-HR" sz="2400" b="1" dirty="0" err="1" smtClean="0">
                <a:solidFill>
                  <a:srgbClr val="C00000"/>
                </a:solidFill>
              </a:rPr>
              <a:t>in</a:t>
            </a:r>
            <a:r>
              <a:rPr lang="hr-HR" sz="2400" b="1" dirty="0" smtClean="0">
                <a:solidFill>
                  <a:srgbClr val="C00000"/>
                </a:solidFill>
              </a:rPr>
              <a:t> 16 </a:t>
            </a:r>
            <a:r>
              <a:rPr lang="hr-HR" sz="2400" b="1" dirty="0" err="1" smtClean="0">
                <a:solidFill>
                  <a:srgbClr val="C00000"/>
                </a:solidFill>
              </a:rPr>
              <a:t>countries</a:t>
            </a:r>
            <a:endParaRPr lang="hr-HR" sz="2400" b="1" dirty="0" smtClean="0">
              <a:solidFill>
                <a:srgbClr val="C00000"/>
              </a:solidFill>
            </a:endParaRPr>
          </a:p>
          <a:p>
            <a:pPr marL="756226" lvl="1" indent="-342900">
              <a:spcBef>
                <a:spcPts val="1453"/>
              </a:spcBef>
              <a:spcAft>
                <a:spcPts val="0"/>
              </a:spcAft>
              <a:buFontTx/>
              <a:buChar char="-"/>
              <a:defRPr/>
            </a:pPr>
            <a:endParaRPr lang="sl-SI" sz="24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413326" lvl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			</a:t>
            </a:r>
          </a:p>
          <a:p>
            <a:pPr marL="413326" lvl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en-US" altLang="en-US" dirty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4330296-E8FD-45F4-9F8D-8F4DE2D4655E}" type="slidenum">
              <a:rPr lang="en-US" altLang="lt-LT" sz="1200" smtClean="0">
                <a:solidFill>
                  <a:srgbClr val="898989"/>
                </a:solidFill>
                <a:cs typeface="Arial" pitchFamily="34" charset="0"/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lt-LT" sz="1200" smtClean="0">
              <a:solidFill>
                <a:srgbClr val="898989"/>
              </a:solidFill>
              <a:cs typeface="Arial" pitchFamily="34" charset="0"/>
            </a:endParaRPr>
          </a:p>
        </p:txBody>
      </p:sp>
      <p:pic>
        <p:nvPicPr>
          <p:cNvPr id="5" name="Picture 9" descr="Roman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659" y="2474368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Sloven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685" y="2461146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Croat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913" y="2474368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Estoni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483" y="2505596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C:\Users\Irena\Downloads\flag-latvia_1f1f1-1f1fb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339" y="2492896"/>
            <a:ext cx="693738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Canada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315" y="2492232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Slovakia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664" y="2461146"/>
            <a:ext cx="6858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744538" y="116632"/>
            <a:ext cx="10869612" cy="1325562"/>
          </a:xfrm>
        </p:spPr>
        <p:txBody>
          <a:bodyPr/>
          <a:lstStyle/>
          <a:p>
            <a:r>
              <a:rPr lang="en-US" altLang="sr-Latn-R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BILC </a:t>
            </a:r>
            <a:r>
              <a:rPr lang="en-US" altLang="sr-Latn-R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JTAC</a:t>
            </a:r>
            <a:r>
              <a:rPr lang="hr-HR" altLang="sr-Latn-R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(</a:t>
            </a:r>
            <a:r>
              <a:rPr lang="hr-HR" altLang="sr-Latn-R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Joint</a:t>
            </a:r>
            <a:r>
              <a:rPr lang="hr-HR" altLang="sr-Latn-R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Terminal </a:t>
            </a:r>
            <a:r>
              <a:rPr lang="hr-HR" altLang="sr-Latn-R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Attack</a:t>
            </a:r>
            <a:r>
              <a:rPr lang="hr-HR" altLang="sr-Latn-R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hr-HR" altLang="sr-Latn-R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Controller</a:t>
            </a:r>
            <a:r>
              <a:rPr lang="hr-HR" altLang="sr-Latn-R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</a:t>
            </a:r>
            <a:r>
              <a:rPr lang="en-US" altLang="sr-Latn-R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altLang="sr-Latn-R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altLang="sr-Latn-R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altLang="sr-Latn-R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Working Group (WG) Update</a:t>
            </a:r>
            <a:endParaRPr lang="en-US" altLang="sr-Latn-RS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3564483" y="1628800"/>
            <a:ext cx="8784976" cy="47196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/>
              <a:t>JTACs have a language </a:t>
            </a:r>
            <a:r>
              <a:rPr lang="en-US" dirty="0" smtClean="0"/>
              <a:t>requirement</a:t>
            </a:r>
            <a:r>
              <a:rPr lang="hr-HR" dirty="0" smtClean="0"/>
              <a:t> – </a:t>
            </a:r>
            <a:r>
              <a:rPr lang="en-US" dirty="0" smtClean="0"/>
              <a:t>SLP </a:t>
            </a:r>
            <a:r>
              <a:rPr lang="en-US" dirty="0"/>
              <a:t>3332  </a:t>
            </a:r>
          </a:p>
          <a:p>
            <a:pPr>
              <a:defRPr/>
            </a:pPr>
            <a:r>
              <a:rPr lang="en-US" dirty="0" smtClean="0"/>
              <a:t>US </a:t>
            </a:r>
            <a:r>
              <a:rPr lang="en-US" dirty="0"/>
              <a:t>Joint Fires Integration Division JTAC </a:t>
            </a:r>
            <a:r>
              <a:rPr lang="hr-HR" dirty="0" smtClean="0"/>
              <a:t>s</a:t>
            </a:r>
            <a:r>
              <a:rPr lang="en-US" dirty="0" err="1" smtClean="0"/>
              <a:t>takeholders</a:t>
            </a:r>
            <a:r>
              <a:rPr lang="en-US" dirty="0" smtClean="0"/>
              <a:t> </a:t>
            </a:r>
            <a:r>
              <a:rPr lang="en-US" dirty="0"/>
              <a:t>asked BILC to conduct a language needs analysis </a:t>
            </a:r>
          </a:p>
          <a:p>
            <a:pPr marL="0" lvl="1" indent="0">
              <a:buNone/>
              <a:defRPr/>
            </a:pPr>
            <a:r>
              <a:rPr lang="en-US" sz="3200" b="1" dirty="0" smtClean="0"/>
              <a:t>Two </a:t>
            </a:r>
            <a:r>
              <a:rPr lang="en-US" sz="3200" b="1" dirty="0"/>
              <a:t>research questions:</a:t>
            </a:r>
          </a:p>
          <a:p>
            <a:pPr marL="0" lvl="1" indent="0">
              <a:buNone/>
              <a:defRPr/>
            </a:pPr>
            <a:r>
              <a:rPr lang="en-US" dirty="0" smtClean="0"/>
              <a:t>#</a:t>
            </a:r>
            <a:r>
              <a:rPr lang="en-US" dirty="0"/>
              <a:t>1: Is SLP 3332 needed for successful performance of JTAC tasks</a:t>
            </a:r>
            <a:r>
              <a:rPr lang="en-US" dirty="0" smtClean="0"/>
              <a:t>?</a:t>
            </a:r>
            <a:r>
              <a:rPr lang="hr-HR" dirty="0" smtClean="0"/>
              <a:t>  </a:t>
            </a:r>
            <a:r>
              <a:rPr lang="en-US" b="1" dirty="0" smtClean="0"/>
              <a:t>No</a:t>
            </a:r>
            <a:r>
              <a:rPr lang="en-US" b="1" dirty="0"/>
              <a:t>, but </a:t>
            </a:r>
            <a:r>
              <a:rPr lang="en-US" b="1" dirty="0" smtClean="0"/>
              <a:t>…</a:t>
            </a:r>
            <a:endParaRPr lang="en-US" dirty="0"/>
          </a:p>
          <a:p>
            <a:pPr marL="0" lvl="1" indent="0">
              <a:buNone/>
              <a:defRPr/>
            </a:pPr>
            <a:r>
              <a:rPr lang="en-US" dirty="0"/>
              <a:t>#2: Is there a more suitable test format for evaluating JTACs’ target language use (TLU?) </a:t>
            </a:r>
            <a:r>
              <a:rPr lang="hr-HR" dirty="0" smtClean="0"/>
              <a:t> </a:t>
            </a:r>
            <a:r>
              <a:rPr lang="en-US" b="1" dirty="0" smtClean="0"/>
              <a:t>Yes</a:t>
            </a:r>
            <a:r>
              <a:rPr lang="en-US" b="1" dirty="0"/>
              <a:t>!</a:t>
            </a:r>
          </a:p>
          <a:p>
            <a:pPr>
              <a:defRPr/>
            </a:pP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 rotWithShape="1">
          <a:blip r:embed="rId3"/>
          <a:srcRect l="19908" r="19984"/>
          <a:stretch/>
        </p:blipFill>
        <p:spPr>
          <a:xfrm>
            <a:off x="324123" y="2780928"/>
            <a:ext cx="2900758" cy="33059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9157" name="TextBox 7"/>
          <p:cNvSpPr txBox="1">
            <a:spLocks noChangeArrowheads="1"/>
          </p:cNvSpPr>
          <p:nvPr/>
        </p:nvSpPr>
        <p:spPr bwMode="auto">
          <a:xfrm>
            <a:off x="744538" y="6348413"/>
            <a:ext cx="48006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sr-Latn-RS" sz="900">
                <a:latin typeface="Arial" pitchFamily="34" charset="0"/>
                <a:hlinkClick r:id="rId4" tooltip="https://www.flickr.com/photos/nyng/16661849760"/>
              </a:rPr>
              <a:t>This Photo</a:t>
            </a:r>
            <a:r>
              <a:rPr lang="en-US" altLang="sr-Latn-RS" sz="900">
                <a:latin typeface="Arial" pitchFamily="34" charset="0"/>
              </a:rPr>
              <a:t> by Unknown Author is licensed under </a:t>
            </a:r>
            <a:r>
              <a:rPr lang="en-US" altLang="sr-Latn-RS" sz="900">
                <a:latin typeface="Arial" pitchFamily="34" charset="0"/>
                <a:hlinkClick r:id="rId5" tooltip="https://creativecommons.org/licenses/by-nd/3.0/"/>
              </a:rPr>
              <a:t>CC BY-ND</a:t>
            </a:r>
            <a:endParaRPr lang="en-US" altLang="sr-Latn-RS" sz="900">
              <a:latin typeface="Arial" pitchFamily="34" charset="0"/>
            </a:endParaRPr>
          </a:p>
        </p:txBody>
      </p:sp>
      <p:sp>
        <p:nvSpPr>
          <p:cNvPr id="4915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95F7960-B102-4895-B89C-9F8D1C787C93}" type="slidenum">
              <a:rPr lang="en-US" altLang="sr-Latn-RS" sz="1200" smtClean="0">
                <a:solidFill>
                  <a:srgbClr val="898989"/>
                </a:solidFill>
                <a:cs typeface="Arial" pitchFamily="34" charset="0"/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sr-Latn-RS" sz="1200" smtClean="0">
              <a:solidFill>
                <a:srgbClr val="898989"/>
              </a:solidFill>
              <a:cs typeface="Arial" pitchFamily="34" charset="0"/>
            </a:endParaRPr>
          </a:p>
        </p:txBody>
      </p:sp>
      <p:pic>
        <p:nvPicPr>
          <p:cNvPr id="8" name="Picture 10" descr="Sloveni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315" y="1796256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United State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356" y="1796256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:\Users\iprpicdj\Downloads\no-wave-01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235" y="1840789"/>
            <a:ext cx="661923" cy="589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C:\Users\iprpicdj\Downloads\dk-wave-01.pn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47" y="1836596"/>
            <a:ext cx="728226" cy="532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775" y="366713"/>
            <a:ext cx="10868025" cy="10525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C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STANAG </a:t>
            </a:r>
            <a:r>
              <a:rPr lang="en-C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6001 Focus Group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93763"/>
            <a:ext cx="12080875" cy="5811837"/>
          </a:xfrm>
        </p:spPr>
        <p:txBody>
          <a:bodyPr>
            <a:normAutofit fontScale="92500"/>
          </a:bodyPr>
          <a:lstStyle/>
          <a:p>
            <a:pPr marL="0" indent="0">
              <a:buNone/>
              <a:defRPr/>
            </a:pPr>
            <a:endParaRPr lang="hr-HR" sz="3100" dirty="0" smtClean="0"/>
          </a:p>
          <a:p>
            <a:pPr algn="just">
              <a:defRPr/>
            </a:pPr>
            <a:r>
              <a:rPr lang="en-CA" sz="3100" dirty="0" smtClean="0"/>
              <a:t>Periodic </a:t>
            </a:r>
            <a:r>
              <a:rPr lang="en-CA" sz="3100" dirty="0"/>
              <a:t>reviews of STANAG are expected by NATO </a:t>
            </a:r>
            <a:r>
              <a:rPr lang="en-CA" sz="3100" dirty="0" smtClean="0"/>
              <a:t>NSO</a:t>
            </a:r>
            <a:r>
              <a:rPr lang="hr-HR" sz="3100" dirty="0" smtClean="0"/>
              <a:t>.</a:t>
            </a:r>
            <a:endParaRPr lang="en-CA" sz="3100" dirty="0"/>
          </a:p>
          <a:p>
            <a:pPr marL="0" indent="0" algn="just">
              <a:buFont typeface="Arial" pitchFamily="34" charset="0"/>
              <a:buNone/>
              <a:defRPr/>
            </a:pPr>
            <a:endParaRPr lang="en-CA" sz="3100" dirty="0"/>
          </a:p>
          <a:p>
            <a:pPr algn="just">
              <a:defRPr/>
            </a:pPr>
            <a:r>
              <a:rPr lang="en-CA" sz="3100" dirty="0"/>
              <a:t>Noted inconsistencies and inadequacies in French led to opportunity to revisit overall </a:t>
            </a:r>
            <a:r>
              <a:rPr lang="en-CA" sz="3100" dirty="0" smtClean="0"/>
              <a:t>standard</a:t>
            </a:r>
            <a:r>
              <a:rPr lang="hr-HR" sz="3100" dirty="0" smtClean="0"/>
              <a:t>.</a:t>
            </a:r>
            <a:endParaRPr lang="en-CA" sz="3100" dirty="0"/>
          </a:p>
          <a:p>
            <a:pPr algn="just">
              <a:defRPr/>
            </a:pPr>
            <a:endParaRPr lang="en-CA" sz="3100" dirty="0"/>
          </a:p>
          <a:p>
            <a:pPr algn="just">
              <a:defRPr/>
            </a:pPr>
            <a:r>
              <a:rPr lang="en-CA" sz="3100" dirty="0" smtClean="0"/>
              <a:t>Ongoing </a:t>
            </a:r>
            <a:r>
              <a:rPr lang="en-CA" sz="3100" dirty="0"/>
              <a:t>discussion on the native speaker as reference point, in Standards in general, and in STANAG 6001. </a:t>
            </a:r>
          </a:p>
          <a:p>
            <a:pPr>
              <a:defRPr/>
            </a:pPr>
            <a:endParaRPr lang="hr-HR" sz="3100" dirty="0" smtClean="0"/>
          </a:p>
          <a:p>
            <a:pPr>
              <a:defRPr/>
            </a:pPr>
            <a:r>
              <a:rPr lang="en-CA" sz="3100" dirty="0"/>
              <a:t>Benefits of adding some military contexts and linguistic tasks linked to these content/context domains to set the STANAG scale apart from others. </a:t>
            </a:r>
          </a:p>
          <a:p>
            <a:pPr>
              <a:defRPr/>
            </a:pPr>
            <a:endParaRPr lang="en-CA" sz="3100" dirty="0"/>
          </a:p>
          <a:p>
            <a:pPr>
              <a:defRPr/>
            </a:pPr>
            <a:endParaRPr lang="en-CA" sz="3100" dirty="0"/>
          </a:p>
        </p:txBody>
      </p:sp>
      <p:pic>
        <p:nvPicPr>
          <p:cNvPr id="7" name="Picture 8" descr="Eston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579" y="803632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anad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371" y="803510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1" descr="United Stat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065" y="809137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C:\Users\iprpicdj\Downloads\no-wave-01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090" y="899395"/>
            <a:ext cx="661923" cy="589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C:\Users\iprpicdj\Downloads\dk-wave-01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916" y="900113"/>
            <a:ext cx="728226" cy="532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2" descr="Franc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355" y="803632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356" y="870030"/>
            <a:ext cx="686150" cy="564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B05FD4-BBBF-4AE8-97A8-72D2D9CCAEA2}" type="slidenum">
              <a:rPr lang="en-US" altLang="lt-LT" sz="1200" smtClean="0">
                <a:solidFill>
                  <a:srgbClr val="898989"/>
                </a:solidFill>
                <a:cs typeface="Arial" pitchFamily="34" charset="0"/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lt-LT" sz="1200" smtClean="0">
              <a:solidFill>
                <a:srgbClr val="898989"/>
              </a:solidFill>
              <a:cs typeface="Arial" pitchFamily="34" charset="0"/>
            </a:endParaRPr>
          </a:p>
        </p:txBody>
      </p:sp>
      <p:sp>
        <p:nvSpPr>
          <p:cNvPr id="37890" name="Title 1"/>
          <p:cNvSpPr>
            <a:spLocks noGrp="1"/>
          </p:cNvSpPr>
          <p:nvPr>
            <p:ph type="title" idx="4294967295"/>
          </p:nvPr>
        </p:nvSpPr>
        <p:spPr>
          <a:xfrm>
            <a:off x="2988419" y="188640"/>
            <a:ext cx="7423223" cy="850900"/>
          </a:xfrm>
        </p:spPr>
        <p:txBody>
          <a:bodyPr/>
          <a:lstStyle/>
          <a:p>
            <a:pPr>
              <a:defRPr/>
            </a:pPr>
            <a:r>
              <a:rPr lang="en-US" altLang="bg-BG" sz="3600" b="1" dirty="0" smtClean="0">
                <a:solidFill>
                  <a:srgbClr val="C00000"/>
                </a:solidFill>
                <a:latin typeface="+mn-lt"/>
                <a:cs typeface="Arial" charset="0"/>
              </a:rPr>
              <a:t>BILC site </a:t>
            </a:r>
            <a:r>
              <a:rPr lang="en-US" altLang="bg-BG" sz="3600" dirty="0" smtClean="0">
                <a:latin typeface="+mn-lt"/>
                <a:cs typeface="Arial" charset="0"/>
              </a:rPr>
              <a:t>– </a:t>
            </a:r>
            <a:r>
              <a:rPr lang="en-US" altLang="bg-BG" sz="3600" dirty="0" smtClean="0">
                <a:latin typeface="+mn-lt"/>
                <a:cs typeface="Arial" charset="0"/>
                <a:hlinkClick r:id="rId3"/>
              </a:rPr>
              <a:t>www.natobilc.org</a:t>
            </a:r>
            <a:r>
              <a:rPr lang="en-US" altLang="bg-BG" sz="3600" dirty="0" smtClean="0">
                <a:latin typeface="+mn-lt"/>
                <a:cs typeface="Arial" charset="0"/>
              </a:rPr>
              <a:t> </a:t>
            </a:r>
            <a:endParaRPr lang="bg-BG" altLang="bg-BG" sz="3600" dirty="0" smtClean="0">
              <a:latin typeface="+mn-lt"/>
              <a:cs typeface="Arial" charset="0"/>
            </a:endParaRPr>
          </a:p>
        </p:txBody>
      </p:sp>
      <p:pic>
        <p:nvPicPr>
          <p:cNvPr id="53252" name="Picture 5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4203" y="1124744"/>
            <a:ext cx="10440988" cy="5472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97100" y="115888"/>
            <a:ext cx="8089900" cy="1066800"/>
          </a:xfrm>
        </p:spPr>
        <p:txBody>
          <a:bodyPr/>
          <a:lstStyle/>
          <a:p>
            <a:pPr eaLnBrk="1" hangingPunct="1"/>
            <a:r>
              <a:rPr lang="hr-HR" altLang="pl-PL" b="1" dirty="0" smtClean="0">
                <a:solidFill>
                  <a:schemeClr val="accent2"/>
                </a:solidFill>
              </a:rPr>
              <a:t>SOME FOOD FOR THOUGHT</a:t>
            </a:r>
            <a:endParaRPr lang="en-CA" altLang="pl-PL" b="1" dirty="0" smtClean="0">
              <a:solidFill>
                <a:schemeClr val="accent2"/>
              </a:solidFill>
            </a:endParaRPr>
          </a:p>
        </p:txBody>
      </p:sp>
      <p:sp>
        <p:nvSpPr>
          <p:cNvPr id="47107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768350" y="1219200"/>
            <a:ext cx="11364913" cy="5410200"/>
          </a:xfrm>
        </p:spPr>
        <p:txBody>
          <a:bodyPr/>
          <a:lstStyle/>
          <a:p>
            <a:pPr algn="just" eaLnBrk="1" hangingPunct="1">
              <a:defRPr/>
            </a:pPr>
            <a:r>
              <a:rPr lang="en-CA" altLang="pl-PL" sz="2800" dirty="0" smtClean="0"/>
              <a:t>Language training is costly so planning is essential</a:t>
            </a:r>
          </a:p>
          <a:p>
            <a:pPr algn="just" eaLnBrk="1" hangingPunct="1">
              <a:defRPr/>
            </a:pPr>
            <a:r>
              <a:rPr lang="en-CA" altLang="pl-PL" sz="2800" dirty="0" smtClean="0"/>
              <a:t>Learning a language takes time</a:t>
            </a:r>
          </a:p>
          <a:p>
            <a:pPr algn="just" eaLnBrk="1" hangingPunct="1">
              <a:defRPr/>
            </a:pPr>
            <a:r>
              <a:rPr lang="en-CA" altLang="pl-PL" sz="2800" dirty="0" smtClean="0"/>
              <a:t>Training teachers in STANAG 6001 interpretation &amp; application is important</a:t>
            </a:r>
          </a:p>
          <a:p>
            <a:pPr algn="just" eaLnBrk="1" hangingPunct="1">
              <a:defRPr/>
            </a:pPr>
            <a:r>
              <a:rPr lang="en-CA" altLang="pl-PL" sz="2800" dirty="0" smtClean="0"/>
              <a:t>Investing in lifelong language </a:t>
            </a:r>
            <a:r>
              <a:rPr lang="en-CA" altLang="pl-PL" sz="2800" dirty="0" err="1" smtClean="0"/>
              <a:t>learnin</a:t>
            </a:r>
            <a:r>
              <a:rPr lang="pl-PL" altLang="pl-PL" sz="2800" dirty="0" smtClean="0"/>
              <a:t>g</a:t>
            </a:r>
            <a:r>
              <a:rPr lang="en-CA" altLang="pl-PL" sz="2800" dirty="0" smtClean="0"/>
              <a:t> of </a:t>
            </a:r>
            <a:r>
              <a:rPr lang="en-CA" altLang="pl-PL" sz="2800" dirty="0" err="1" smtClean="0"/>
              <a:t>mili</a:t>
            </a:r>
            <a:r>
              <a:rPr lang="pl-PL" altLang="pl-PL" sz="2800" dirty="0" smtClean="0"/>
              <a:t>t</a:t>
            </a:r>
            <a:r>
              <a:rPr lang="en-CA" altLang="pl-PL" sz="2800" dirty="0" err="1" smtClean="0"/>
              <a:t>ary</a:t>
            </a:r>
            <a:r>
              <a:rPr lang="en-CA" altLang="pl-PL" sz="2800" dirty="0" smtClean="0"/>
              <a:t> personnel is ‘pragmatic’..</a:t>
            </a:r>
            <a:endParaRPr lang="hr-HR" altLang="pl-PL" sz="2800" dirty="0"/>
          </a:p>
          <a:p>
            <a:pPr algn="just" eaLnBrk="1" hangingPunct="1">
              <a:defRPr/>
            </a:pPr>
            <a:r>
              <a:rPr lang="en-US" altLang="sr-Latn-RS" sz="2800" dirty="0" smtClean="0"/>
              <a:t>Language is the most complex of human behaviors.</a:t>
            </a:r>
            <a:endParaRPr lang="hr-HR" altLang="sr-Latn-RS" sz="2800" dirty="0" smtClean="0"/>
          </a:p>
          <a:p>
            <a:pPr marL="0" indent="0" algn="just" eaLnBrk="1" hangingPunct="1">
              <a:buFont typeface="Arial" pitchFamily="34" charset="0"/>
              <a:buNone/>
              <a:defRPr/>
            </a:pPr>
            <a:r>
              <a:rPr lang="en-US" altLang="sr-Latn-RS" sz="2800" dirty="0" smtClean="0"/>
              <a:t/>
            </a:r>
            <a:br>
              <a:rPr lang="en-US" altLang="sr-Latn-RS" sz="2800" dirty="0" smtClean="0"/>
            </a:br>
            <a:endParaRPr lang="en-US" altLang="sr-Latn-RS" sz="2800" dirty="0" smtClean="0"/>
          </a:p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en-US" altLang="sr-Latn-RS" sz="2800" dirty="0" smtClean="0"/>
              <a:t>	</a:t>
            </a:r>
            <a:r>
              <a:rPr lang="en-CA" altLang="pl-PL" sz="3600" dirty="0" smtClean="0">
                <a:solidFill>
                  <a:srgbClr val="FF0000"/>
                </a:solidFill>
              </a:rPr>
              <a:t>	</a:t>
            </a:r>
            <a:r>
              <a:rPr lang="en-CA" altLang="pl-PL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Language is key to interoperability!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CA" altLang="pl-PL" dirty="0" smtClean="0"/>
          </a:p>
        </p:txBody>
      </p:sp>
    </p:spTree>
    <p:extLst>
      <p:ext uri="{BB962C8B-B14F-4D97-AF65-F5344CB8AC3E}">
        <p14:creationId xmlns:p14="http://schemas.microsoft.com/office/powerpoint/2010/main" val="311138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altLang="bg-BG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744538" y="1600200"/>
            <a:ext cx="11707812" cy="4525963"/>
          </a:xfrm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lang="en-US" dirty="0" smtClean="0">
                <a:cs typeface="Arial" panose="020B0604020202020204" pitchFamily="34" charset="0"/>
              </a:rPr>
              <a:t>Contacts</a:t>
            </a:r>
            <a:r>
              <a:rPr lang="en-US" dirty="0">
                <a:cs typeface="Arial" panose="020B0604020202020204" pitchFamily="34" charset="0"/>
              </a:rPr>
              <a:t>:</a:t>
            </a:r>
          </a:p>
          <a:p>
            <a:pPr>
              <a:defRPr/>
            </a:pPr>
            <a:r>
              <a:rPr lang="en-US" dirty="0">
                <a:cs typeface="Arial" panose="020B0604020202020204" pitchFamily="34" charset="0"/>
              </a:rPr>
              <a:t>BILC site </a:t>
            </a:r>
            <a:r>
              <a:rPr lang="en-US" dirty="0">
                <a:cs typeface="Arial" panose="020B0604020202020204" pitchFamily="34" charset="0"/>
                <a:hlinkClick r:id="rId3"/>
              </a:rPr>
              <a:t>https://natobilc.org</a:t>
            </a:r>
            <a:r>
              <a:rPr lang="en-US" dirty="0"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r>
              <a:rPr lang="en-US" dirty="0">
                <a:cs typeface="Arial" panose="020B0604020202020204" pitchFamily="34" charset="0"/>
              </a:rPr>
              <a:t>Email </a:t>
            </a:r>
            <a:r>
              <a:rPr lang="hr-HR" dirty="0" smtClean="0">
                <a:cs typeface="Arial" panose="020B0604020202020204" pitchFamily="34" charset="0"/>
              </a:rPr>
              <a:t>: </a:t>
            </a:r>
            <a:r>
              <a:rPr lang="hr-HR" dirty="0" smtClean="0">
                <a:cs typeface="Arial" panose="020B0604020202020204" pitchFamily="34" charset="0"/>
                <a:hlinkClick r:id="rId4"/>
              </a:rPr>
              <a:t>irena.prpic.djuric</a:t>
            </a:r>
            <a:r>
              <a:rPr lang="sl-SI" dirty="0" smtClean="0">
                <a:cs typeface="Arial" panose="020B0604020202020204" pitchFamily="34" charset="0"/>
                <a:hlinkClick r:id="rId4"/>
              </a:rPr>
              <a:t>@morh.hr</a:t>
            </a:r>
            <a:endParaRPr lang="sl-SI" dirty="0" smtClean="0">
              <a:cs typeface="Arial" panose="020B060402020202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sl-SI" dirty="0">
                <a:cs typeface="Arial" panose="020B0604020202020204" pitchFamily="34" charset="0"/>
              </a:rPr>
              <a:t> </a:t>
            </a:r>
            <a:r>
              <a:rPr lang="sl-SI" dirty="0" smtClean="0">
                <a:cs typeface="Arial" panose="020B0604020202020204" pitchFamily="34" charset="0"/>
              </a:rPr>
              <a:t>                </a:t>
            </a:r>
            <a:r>
              <a:rPr lang="sl-SI" dirty="0" smtClean="0">
                <a:cs typeface="Arial" panose="020B0604020202020204" pitchFamily="34" charset="0"/>
                <a:hlinkClick r:id="rId5"/>
              </a:rPr>
              <a:t>BILCteam.hrv@gmail.com</a:t>
            </a:r>
            <a:r>
              <a:rPr lang="sl-SI" dirty="0" smtClean="0">
                <a:cs typeface="Arial" panose="020B0604020202020204" pitchFamily="34" charset="0"/>
              </a:rPr>
              <a:t> </a:t>
            </a:r>
          </a:p>
          <a:p>
            <a:pPr marL="0" indent="0">
              <a:buFont typeface="Arial" charset="0"/>
              <a:buNone/>
              <a:defRPr/>
            </a:pPr>
            <a:endParaRPr lang="sl-SI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en-US" dirty="0"/>
              <a:t>	     </a:t>
            </a:r>
            <a:endParaRPr lang="bg-BG" dirty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0701D64-A1E5-4767-BB20-B03034592706}" type="slidenum">
              <a:rPr lang="en-US" altLang="lt-LT" sz="1200" smtClean="0">
                <a:solidFill>
                  <a:srgbClr val="898989"/>
                </a:solidFill>
                <a:cs typeface="Arial" pitchFamily="34" charset="0"/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lt-LT" sz="1200" smtClean="0">
              <a:solidFill>
                <a:srgbClr val="898989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6088" y="1447800"/>
            <a:ext cx="11907837" cy="5076825"/>
          </a:xfrm>
        </p:spPr>
        <p:txBody>
          <a:bodyPr/>
          <a:lstStyle/>
          <a:p>
            <a:pPr marL="609600" indent="-609600" algn="just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altLang="bg-BG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NATO’s consultative and advisory body </a:t>
            </a:r>
            <a:r>
              <a:rPr lang="en-US" altLang="bg-BG" sz="28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for language training and testing issues.</a:t>
            </a:r>
          </a:p>
          <a:p>
            <a:pPr marL="0" indent="0" algn="just">
              <a:lnSpc>
                <a:spcPct val="90000"/>
              </a:lnSpc>
              <a:buFont typeface="Arial" charset="0"/>
              <a:buNone/>
              <a:defRPr/>
            </a:pPr>
            <a:endParaRPr lang="en-US" altLang="bg-BG" sz="28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marL="609600" indent="-609600" algn="just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altLang="bg-BG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Main responsibility</a:t>
            </a:r>
            <a:r>
              <a:rPr lang="en-US" altLang="bg-BG" sz="2800" b="1" dirty="0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: </a:t>
            </a:r>
            <a:r>
              <a:rPr lang="en-US" altLang="bg-BG" sz="28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custodian of STANAG 6001</a:t>
            </a:r>
          </a:p>
          <a:p>
            <a:pPr marL="609600" indent="-609600" algn="just">
              <a:lnSpc>
                <a:spcPct val="90000"/>
              </a:lnSpc>
              <a:buFont typeface="Arial" charset="0"/>
              <a:buChar char="•"/>
              <a:defRPr/>
            </a:pPr>
            <a:endParaRPr lang="en-US" altLang="bg-BG" sz="28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marL="609600" indent="-609600" algn="just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altLang="bg-BG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Community </a:t>
            </a:r>
            <a:r>
              <a:rPr lang="en-US" altLang="bg-BG" sz="28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of language teaching/testing professionals from </a:t>
            </a:r>
            <a:r>
              <a:rPr lang="en-US" altLang="bg-BG" sz="2800" dirty="0" err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MoDs</a:t>
            </a:r>
            <a:r>
              <a:rPr lang="en-US" altLang="bg-BG" sz="28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and defense-sponsored organizations. </a:t>
            </a:r>
          </a:p>
          <a:p>
            <a:pPr marL="609600" indent="-609600" algn="just">
              <a:lnSpc>
                <a:spcPct val="90000"/>
              </a:lnSpc>
              <a:buFont typeface="Arial" charset="0"/>
              <a:buChar char="•"/>
              <a:defRPr/>
            </a:pPr>
            <a:endParaRPr lang="en-US" altLang="bg-BG" sz="28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marL="609600" indent="-609600" algn="just">
              <a:lnSpc>
                <a:spcPct val="90000"/>
              </a:lnSpc>
              <a:buFont typeface="Arial" charset="0"/>
              <a:buChar char="•"/>
              <a:defRPr/>
            </a:pPr>
            <a:r>
              <a:rPr lang="en-CA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Purpose:</a:t>
            </a:r>
            <a:r>
              <a:rPr lang="en-CA" altLang="en-US" sz="28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altLang="bg-BG" sz="28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To foster cooperative professional support among BILC member nations and to extend support to NATO within the field of language training and education and language assessment.</a:t>
            </a:r>
          </a:p>
          <a:p>
            <a:pPr marL="609600" indent="-609600">
              <a:lnSpc>
                <a:spcPct val="90000"/>
              </a:lnSpc>
              <a:buFont typeface="Arial" charset="0"/>
              <a:buNone/>
              <a:defRPr/>
            </a:pPr>
            <a:r>
              <a:rPr lang="en-US" altLang="en-US" sz="2400" b="1" i="1" dirty="0" smtClean="0">
                <a:cs typeface="Arial" charset="0"/>
              </a:rPr>
              <a:t>		</a:t>
            </a:r>
            <a:r>
              <a:rPr lang="en-US" altLang="en-US" sz="1600" b="1" dirty="0" smtClean="0"/>
              <a:t>	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152775" y="117475"/>
            <a:ext cx="630078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30" tIns="46515" rIns="93030" bIns="46515">
            <a:spAutoFit/>
          </a:bodyPr>
          <a:lstStyle/>
          <a:p>
            <a:pPr algn="ctr" eaLnBrk="1" hangingPunct="1">
              <a:defRPr/>
            </a:pPr>
            <a:r>
              <a:rPr lang="en-US" altLang="en-US" sz="3200" b="1" dirty="0">
                <a:solidFill>
                  <a:srgbClr val="C00000"/>
                </a:solidFill>
                <a:latin typeface="+mn-lt"/>
                <a:cs typeface="Arial" charset="0"/>
              </a:rPr>
              <a:t>Bureau for International </a:t>
            </a:r>
          </a:p>
          <a:p>
            <a:pPr algn="ctr" eaLnBrk="1" hangingPunct="1">
              <a:defRPr/>
            </a:pPr>
            <a:r>
              <a:rPr lang="en-US" altLang="en-US" sz="3200" b="1" dirty="0">
                <a:solidFill>
                  <a:srgbClr val="C00000"/>
                </a:solidFill>
                <a:latin typeface="+mn-lt"/>
                <a:cs typeface="Arial" charset="0"/>
              </a:rPr>
              <a:t>Language Co-ordination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body" idx="1"/>
          </p:nvPr>
        </p:nvSpPr>
        <p:spPr>
          <a:xfrm>
            <a:off x="420688" y="1130300"/>
            <a:ext cx="12180887" cy="5538788"/>
          </a:xfrm>
          <a:ln>
            <a:solidFill>
              <a:schemeClr val="bg1"/>
            </a:solidFill>
          </a:ln>
        </p:spPr>
        <p:txBody>
          <a:bodyPr/>
          <a:lstStyle/>
          <a:p>
            <a:pPr marL="0" indent="0" algn="just">
              <a:lnSpc>
                <a:spcPct val="90000"/>
              </a:lnSpc>
              <a:buFont typeface="Arial" charset="0"/>
              <a:buNone/>
              <a:defRPr/>
            </a:pPr>
            <a:r>
              <a:rPr lang="hr-HR" altLang="bg-BG" sz="28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      1966</a:t>
            </a:r>
            <a:r>
              <a:rPr lang="hr-HR" altLang="bg-BG" sz="2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hr-HR" altLang="bg-BG" sz="2400" b="1" dirty="0">
                <a:solidFill>
                  <a:srgbClr val="C00000"/>
                </a:solidFill>
                <a:cs typeface="Arial" panose="020B0604020202020204" pitchFamily="34" charset="0"/>
              </a:rPr>
              <a:t>– DEU, FRA, GBR, ITA, </a:t>
            </a:r>
            <a:r>
              <a:rPr lang="hr-HR" altLang="bg-BG" sz="24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USA</a:t>
            </a:r>
          </a:p>
          <a:p>
            <a:pPr marL="465150" lvl="1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CA" sz="2400" dirty="0" smtClean="0"/>
              <a:t>1967</a:t>
            </a:r>
            <a:r>
              <a:rPr lang="en-CA" sz="2400" dirty="0"/>
              <a:t>: Belgium, Canada, Netherlands</a:t>
            </a:r>
            <a:br>
              <a:rPr lang="en-CA" sz="2400" dirty="0"/>
            </a:br>
            <a:r>
              <a:rPr lang="en-CA" sz="2400" dirty="0"/>
              <a:t>1975: SHAPE and IMS/NATO (non-voting members) </a:t>
            </a:r>
            <a:br>
              <a:rPr lang="en-CA" sz="2400" dirty="0"/>
            </a:br>
            <a:r>
              <a:rPr lang="en-CA" sz="2400" dirty="0"/>
              <a:t>1978: Portugal </a:t>
            </a:r>
            <a:br>
              <a:rPr lang="en-CA" sz="2400" dirty="0"/>
            </a:br>
            <a:r>
              <a:rPr lang="en-CA" sz="2400" dirty="0"/>
              <a:t>1983: </a:t>
            </a:r>
            <a:r>
              <a:rPr lang="hr-HR" sz="2400" dirty="0" err="1"/>
              <a:t>Türkiye</a:t>
            </a:r>
            <a:r>
              <a:rPr lang="en-CA" sz="2400" dirty="0" smtClean="0"/>
              <a:t> </a:t>
            </a:r>
            <a:r>
              <a:rPr lang="en-CA" sz="2400" dirty="0"/>
              <a:t/>
            </a:r>
            <a:br>
              <a:rPr lang="en-CA" sz="2400" dirty="0"/>
            </a:br>
            <a:r>
              <a:rPr lang="en-CA" sz="2400" dirty="0"/>
              <a:t>1984: Denmark and Greece</a:t>
            </a:r>
            <a:br>
              <a:rPr lang="en-CA" sz="2400" dirty="0"/>
            </a:br>
            <a:r>
              <a:rPr lang="en-CA" sz="2400" dirty="0"/>
              <a:t>1985: Spain </a:t>
            </a:r>
            <a:br>
              <a:rPr lang="en-CA" sz="2400" dirty="0"/>
            </a:br>
            <a:r>
              <a:rPr lang="en-CA" sz="2400" dirty="0"/>
              <a:t>1993: Norway </a:t>
            </a:r>
            <a:br>
              <a:rPr lang="en-CA" sz="2400" dirty="0"/>
            </a:br>
            <a:r>
              <a:rPr lang="en-CA" sz="2400" dirty="0"/>
              <a:t>1999: Czech Republic, Hungary, Poland</a:t>
            </a:r>
            <a:br>
              <a:rPr lang="en-CA" sz="2400" dirty="0"/>
            </a:br>
            <a:r>
              <a:rPr lang="en-CA" sz="2400" dirty="0"/>
              <a:t>2004: Bulgaria, Estonia, Latvia, Lithuania, Romania, </a:t>
            </a:r>
            <a:r>
              <a:rPr lang="en-CA" sz="2400" dirty="0" smtClean="0"/>
              <a:t>Slovakia</a:t>
            </a:r>
            <a:r>
              <a:rPr lang="en-CA" sz="2400" dirty="0"/>
              <a:t>, Slovenia</a:t>
            </a:r>
          </a:p>
          <a:p>
            <a:pPr marL="465150" lvl="1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hr-HR" sz="2400" dirty="0" smtClean="0"/>
              <a:t>2</a:t>
            </a:r>
            <a:r>
              <a:rPr lang="en-CA" sz="2400" dirty="0" smtClean="0"/>
              <a:t>00</a:t>
            </a:r>
            <a:r>
              <a:rPr lang="hr-HR" sz="2400" dirty="0" smtClean="0"/>
              <a:t>9</a:t>
            </a:r>
            <a:r>
              <a:rPr lang="en-CA" sz="2400" dirty="0" smtClean="0"/>
              <a:t>: </a:t>
            </a:r>
            <a:r>
              <a:rPr lang="en-CA" sz="2400" dirty="0"/>
              <a:t>Albania, </a:t>
            </a:r>
            <a:r>
              <a:rPr lang="en-CA" sz="2400" dirty="0" smtClean="0"/>
              <a:t>Croatia</a:t>
            </a:r>
            <a:endParaRPr lang="hr-HR" sz="2400" dirty="0" smtClean="0"/>
          </a:p>
          <a:p>
            <a:pPr marL="465150" lvl="1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hr-HR" sz="2400" dirty="0" smtClean="0"/>
              <a:t>2017: Montenegro</a:t>
            </a:r>
          </a:p>
          <a:p>
            <a:pPr marL="465150" lvl="1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hr-HR" sz="2400" dirty="0" smtClean="0"/>
              <a:t>2020: North </a:t>
            </a:r>
            <a:r>
              <a:rPr lang="hr-HR" sz="2400" dirty="0" err="1" smtClean="0"/>
              <a:t>Macedonia</a:t>
            </a:r>
            <a:endParaRPr lang="hr-HR" sz="2400" dirty="0" smtClean="0"/>
          </a:p>
          <a:p>
            <a:pPr marL="465150" lvl="1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hr-HR" sz="2400" dirty="0" smtClean="0"/>
              <a:t>2023: Finland</a:t>
            </a:r>
          </a:p>
          <a:p>
            <a:pPr marL="465150" lvl="1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hr-HR" sz="2400" dirty="0" smtClean="0"/>
              <a:t>2024: Sweden</a:t>
            </a:r>
            <a:endParaRPr lang="hr-HR" sz="2400" dirty="0" smtClean="0">
              <a:cs typeface="Calibri" pitchFamily="34" charset="0"/>
            </a:endParaRPr>
          </a:p>
          <a:p>
            <a:pPr marL="465150" lvl="1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hr-H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PfP</a:t>
            </a:r>
            <a:r>
              <a:rPr lang="hr-H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,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MD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&amp; ICI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countries</a:t>
            </a:r>
            <a:r>
              <a:rPr lang="hr-H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, ‘</a:t>
            </a:r>
            <a:r>
              <a:rPr lang="hr-HR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partners</a:t>
            </a:r>
            <a:r>
              <a:rPr lang="hr-H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 </a:t>
            </a:r>
            <a:r>
              <a:rPr lang="hr-HR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across</a:t>
            </a:r>
            <a:r>
              <a:rPr lang="hr-H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 </a:t>
            </a:r>
            <a:r>
              <a:rPr lang="hr-HR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the</a:t>
            </a:r>
            <a:r>
              <a:rPr lang="hr-H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 globe</a:t>
            </a:r>
            <a:r>
              <a:rPr lang="hr-H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’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 </a:t>
            </a:r>
            <a:r>
              <a:rPr lang="hr-H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– </a:t>
            </a:r>
            <a:r>
              <a:rPr lang="en-C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welcome </a:t>
            </a:r>
            <a:r>
              <a:rPr lang="en-C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to attend and/or </a:t>
            </a:r>
            <a:r>
              <a:rPr lang="en-C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observe</a:t>
            </a:r>
            <a:r>
              <a:rPr lang="en-C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  <a:p>
            <a:pPr marL="465150" lvl="1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CA" sz="2400" dirty="0"/>
          </a:p>
          <a:p>
            <a:pPr marL="0" indent="0" algn="just">
              <a:lnSpc>
                <a:spcPct val="90000"/>
              </a:lnSpc>
              <a:buFont typeface="Arial" charset="0"/>
              <a:buNone/>
              <a:defRPr/>
            </a:pPr>
            <a:endParaRPr lang="hr-HR" sz="2800" dirty="0">
              <a:cs typeface="Arial" pitchFamily="34" charset="0"/>
            </a:endParaRPr>
          </a:p>
          <a:p>
            <a:pPr marL="0" indent="0" algn="just">
              <a:lnSpc>
                <a:spcPct val="90000"/>
              </a:lnSpc>
              <a:buFont typeface="Arial" charset="0"/>
              <a:buNone/>
              <a:defRPr/>
            </a:pPr>
            <a:endParaRPr lang="en-US" altLang="bg-BG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620200" indent="-620200">
              <a:lnSpc>
                <a:spcPct val="90000"/>
              </a:lnSpc>
              <a:buFont typeface="Arial" charset="0"/>
              <a:buNone/>
              <a:defRPr/>
            </a:pPr>
            <a:r>
              <a:rPr lang="en-US" altLang="en-US" b="1" i="1" dirty="0">
                <a:cs typeface="Arial" panose="020B0604020202020204" pitchFamily="34" charset="0"/>
              </a:rPr>
              <a:t>		</a:t>
            </a:r>
            <a:r>
              <a:rPr lang="en-US" altLang="en-US" b="1" dirty="0">
                <a:cs typeface="Arial" panose="020B0604020202020204" pitchFamily="34" charset="0"/>
              </a:rPr>
              <a:t>	</a:t>
            </a:r>
          </a:p>
        </p:txBody>
      </p:sp>
      <p:sp>
        <p:nvSpPr>
          <p:cNvPr id="26627" name="Rectangle 1"/>
          <p:cNvSpPr>
            <a:spLocks noChangeArrowheads="1"/>
          </p:cNvSpPr>
          <p:nvPr/>
        </p:nvSpPr>
        <p:spPr bwMode="auto">
          <a:xfrm>
            <a:off x="3152775" y="117475"/>
            <a:ext cx="630078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30" tIns="46515" rIns="93030" bIns="46515">
            <a:spAutoFit/>
          </a:bodyPr>
          <a:lstStyle/>
          <a:p>
            <a:pPr algn="ctr" eaLnBrk="1" hangingPunct="1">
              <a:defRPr/>
            </a:pPr>
            <a:r>
              <a:rPr lang="en-US" altLang="en-US" sz="3200" b="1" dirty="0">
                <a:solidFill>
                  <a:srgbClr val="C00000"/>
                </a:solidFill>
                <a:latin typeface="+mn-lt"/>
                <a:cs typeface="Arial" charset="0"/>
              </a:rPr>
              <a:t>Bureau for International </a:t>
            </a:r>
          </a:p>
          <a:p>
            <a:pPr algn="ctr" eaLnBrk="1" hangingPunct="1">
              <a:defRPr/>
            </a:pPr>
            <a:r>
              <a:rPr lang="en-US" altLang="en-US" sz="3200" b="1" dirty="0">
                <a:solidFill>
                  <a:srgbClr val="C00000"/>
                </a:solidFill>
                <a:latin typeface="+mn-lt"/>
                <a:cs typeface="Arial" charset="0"/>
              </a:rPr>
              <a:t>Language Co-ordination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/>
          </p:cNvPr>
          <p:cNvSpPr/>
          <p:nvPr/>
        </p:nvSpPr>
        <p:spPr>
          <a:xfrm>
            <a:off x="10186988" y="76200"/>
            <a:ext cx="2309812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anchor="ctr"/>
          <a:lstStyle/>
          <a:p>
            <a:pPr algn="ctr" eaLnBrk="1" hangingPunct="1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2">
            <a:extLst/>
          </p:cNvPr>
          <p:cNvSpPr/>
          <p:nvPr/>
        </p:nvSpPr>
        <p:spPr>
          <a:xfrm>
            <a:off x="0" y="5410200"/>
            <a:ext cx="1662113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anchor="ctr"/>
          <a:lstStyle/>
          <a:p>
            <a:pPr algn="ctr" eaLnBrk="1" hangingPunct="1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lowchart: Process 4">
            <a:extLst/>
          </p:cNvPr>
          <p:cNvSpPr/>
          <p:nvPr/>
        </p:nvSpPr>
        <p:spPr>
          <a:xfrm>
            <a:off x="3263900" y="504825"/>
            <a:ext cx="6196013" cy="914400"/>
          </a:xfrm>
          <a:prstGeom prst="flowChartProcess">
            <a:avLst/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anchor="ctr"/>
          <a:lstStyle/>
          <a:p>
            <a:pPr algn="ctr" eaLnBrk="1" hangingPunct="1">
              <a:defRPr/>
            </a:pPr>
            <a:r>
              <a:rPr lang="en-US" sz="33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BILC Steering Committee</a:t>
            </a:r>
          </a:p>
        </p:txBody>
      </p:sp>
      <p:sp>
        <p:nvSpPr>
          <p:cNvPr id="6" name="Flowchart: Process 5">
            <a:extLst/>
          </p:cNvPr>
          <p:cNvSpPr/>
          <p:nvPr/>
        </p:nvSpPr>
        <p:spPr>
          <a:xfrm>
            <a:off x="4235450" y="1905000"/>
            <a:ext cx="4270375" cy="762000"/>
          </a:xfrm>
          <a:prstGeom prst="flowChartProcess">
            <a:avLst/>
          </a:prstGeom>
          <a:solidFill>
            <a:schemeClr val="accent1"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anchor="ctr"/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Chair</a:t>
            </a:r>
          </a:p>
          <a:p>
            <a:pPr algn="ctr" eaLnBrk="1" hangingPunct="1">
              <a:defRPr/>
            </a:pPr>
            <a:r>
              <a:rPr lang="sl-SI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Irena Prpić Đurić</a:t>
            </a:r>
            <a:endParaRPr 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lowchart: Process 6">
            <a:extLst/>
          </p:cNvPr>
          <p:cNvSpPr/>
          <p:nvPr/>
        </p:nvSpPr>
        <p:spPr>
          <a:xfrm>
            <a:off x="8191500" y="2819400"/>
            <a:ext cx="3779838" cy="68580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Senior Advisor</a:t>
            </a:r>
          </a:p>
          <a:p>
            <a:pPr algn="ctr" eaLnBrk="1" hangingPunct="1">
              <a:defRPr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Ray Clifford</a:t>
            </a:r>
          </a:p>
        </p:txBody>
      </p:sp>
      <p:sp>
        <p:nvSpPr>
          <p:cNvPr id="8" name="Flowchart: Process 7">
            <a:extLst/>
          </p:cNvPr>
          <p:cNvSpPr/>
          <p:nvPr/>
        </p:nvSpPr>
        <p:spPr>
          <a:xfrm>
            <a:off x="2468563" y="3962400"/>
            <a:ext cx="3779837" cy="906463"/>
          </a:xfrm>
          <a:prstGeom prst="flowChartProcess">
            <a:avLst/>
          </a:prstGeom>
          <a:solidFill>
            <a:schemeClr val="accent1"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anchor="ctr"/>
          <a:lstStyle/>
          <a:p>
            <a:pPr algn="ctr" eaLnBrk="1" hangingPunct="1">
              <a:defRPr/>
            </a:pPr>
            <a:endParaRPr 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</a:t>
            </a:r>
            <a:r>
              <a:rPr lang="sl-SI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</a:t>
            </a:r>
            <a:endParaRPr 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sl-SI" sz="1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Suzana Horvat</a:t>
            </a:r>
          </a:p>
          <a:p>
            <a:pPr algn="ctr" eaLnBrk="1" hangingPunct="1">
              <a:defRPr/>
            </a:pPr>
            <a:r>
              <a:rPr lang="sl-SI" sz="1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Borjana </a:t>
            </a:r>
            <a:r>
              <a:rPr lang="sl-SI" sz="19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Soldo</a:t>
            </a:r>
            <a:endParaRPr lang="en-US" sz="19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owchart: Process 8">
            <a:extLst/>
          </p:cNvPr>
          <p:cNvSpPr/>
          <p:nvPr/>
        </p:nvSpPr>
        <p:spPr>
          <a:xfrm>
            <a:off x="9575800" y="5865813"/>
            <a:ext cx="2905125" cy="685800"/>
          </a:xfrm>
          <a:prstGeom prst="flowChartProcess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anchor="ctr"/>
          <a:lstStyle/>
          <a:p>
            <a:pPr algn="ctr" eaLnBrk="1" hangingPunct="1">
              <a:defRPr/>
            </a:pPr>
            <a:r>
              <a:rPr lang="en-US" sz="1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Jana Vasilj-Begovic</a:t>
            </a:r>
          </a:p>
        </p:txBody>
      </p:sp>
      <p:sp>
        <p:nvSpPr>
          <p:cNvPr id="17418" name="TextBox 10">
            <a:extLst/>
          </p:cNvPr>
          <p:cNvSpPr txBox="1">
            <a:spLocks noChangeArrowheads="1"/>
          </p:cNvSpPr>
          <p:nvPr/>
        </p:nvSpPr>
        <p:spPr bwMode="auto">
          <a:xfrm>
            <a:off x="4691063" y="5081588"/>
            <a:ext cx="3570287" cy="4333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08850" tIns="54425" rIns="108850" bIns="5442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100" b="1" dirty="0">
                <a:solidFill>
                  <a:srgbClr val="000000"/>
                </a:solidFill>
                <a:latin typeface="Arial" panose="020B0604020202020204" pitchFamily="34" charset="0"/>
              </a:rPr>
              <a:t>Associate Secretaries</a:t>
            </a:r>
          </a:p>
        </p:txBody>
      </p:sp>
      <p:cxnSp>
        <p:nvCxnSpPr>
          <p:cNvPr id="13" name="Straight Connector 12">
            <a:extLst/>
          </p:cNvPr>
          <p:cNvCxnSpPr>
            <a:stCxn id="5" idx="2"/>
            <a:endCxn id="6" idx="0"/>
          </p:cNvCxnSpPr>
          <p:nvPr/>
        </p:nvCxnSpPr>
        <p:spPr>
          <a:xfrm>
            <a:off x="6362700" y="1419225"/>
            <a:ext cx="7938" cy="48577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/>
          </p:cNvPr>
          <p:cNvCxnSpPr>
            <a:stCxn id="7" idx="1"/>
          </p:cNvCxnSpPr>
          <p:nvPr/>
        </p:nvCxnSpPr>
        <p:spPr>
          <a:xfrm flipH="1">
            <a:off x="6370638" y="3162300"/>
            <a:ext cx="182086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8" name="TextBox 34"/>
          <p:cNvSpPr txBox="1">
            <a:spLocks noChangeArrowheads="1"/>
          </p:cNvSpPr>
          <p:nvPr/>
        </p:nvSpPr>
        <p:spPr bwMode="auto">
          <a:xfrm>
            <a:off x="149225" y="1663700"/>
            <a:ext cx="41560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50" tIns="54425" rIns="108850" bIns="54425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itchFamily="34" charset="0"/>
              </a:rPr>
              <a:t>GBR</a:t>
            </a:r>
            <a:r>
              <a:rPr lang="sl-SI" altLang="en-US" sz="180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en-US" altLang="en-US" sz="1800">
                <a:solidFill>
                  <a:srgbClr val="000000"/>
                </a:solidFill>
                <a:latin typeface="Arial" pitchFamily="34" charset="0"/>
              </a:rPr>
              <a:t>(1966-1981)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itchFamily="34" charset="0"/>
              </a:rPr>
              <a:t>DEU</a:t>
            </a:r>
            <a:r>
              <a:rPr lang="sl-SI" altLang="en-US" sz="180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en-US" altLang="en-US" sz="1800">
                <a:solidFill>
                  <a:srgbClr val="000000"/>
                </a:solidFill>
                <a:latin typeface="Arial" pitchFamily="34" charset="0"/>
              </a:rPr>
              <a:t>(1982-1996)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itchFamily="34" charset="0"/>
              </a:rPr>
              <a:t>USA</a:t>
            </a:r>
            <a:r>
              <a:rPr lang="sl-SI" altLang="en-US" sz="180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en-US" altLang="en-US" sz="1800">
                <a:solidFill>
                  <a:srgbClr val="000000"/>
                </a:solidFill>
                <a:latin typeface="Arial" pitchFamily="34" charset="0"/>
              </a:rPr>
              <a:t>(1997-2008)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itchFamily="34" charset="0"/>
              </a:rPr>
              <a:t>CAN</a:t>
            </a:r>
            <a:r>
              <a:rPr lang="sl-SI" altLang="en-US" sz="180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en-US" altLang="en-US" sz="1800">
                <a:solidFill>
                  <a:srgbClr val="000000"/>
                </a:solidFill>
                <a:latin typeface="Arial" pitchFamily="34" charset="0"/>
              </a:rPr>
              <a:t>(2008-2014)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itchFamily="34" charset="0"/>
              </a:rPr>
              <a:t>USA</a:t>
            </a:r>
            <a:r>
              <a:rPr lang="sl-SI" altLang="en-US" sz="180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en-US" altLang="en-US" sz="1800">
                <a:solidFill>
                  <a:srgbClr val="000000"/>
                </a:solidFill>
                <a:latin typeface="Arial" pitchFamily="34" charset="0"/>
              </a:rPr>
              <a:t>(2014-2016)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itchFamily="34" charset="0"/>
              </a:rPr>
              <a:t>BGR</a:t>
            </a:r>
            <a:r>
              <a:rPr lang="sl-SI" altLang="en-US" sz="180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en-US" altLang="en-US" sz="1800">
                <a:solidFill>
                  <a:srgbClr val="000000"/>
                </a:solidFill>
                <a:latin typeface="Arial" pitchFamily="34" charset="0"/>
              </a:rPr>
              <a:t>(2016-2019)</a:t>
            </a:r>
            <a:endParaRPr lang="sl-SI" altLang="en-US" sz="180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en-US" sz="1800">
                <a:solidFill>
                  <a:srgbClr val="000000"/>
                </a:solidFill>
                <a:latin typeface="Arial" pitchFamily="34" charset="0"/>
              </a:rPr>
              <a:t>SVN       (2019-2022)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en-US" sz="1800">
                <a:solidFill>
                  <a:srgbClr val="000000"/>
                </a:solidFill>
                <a:latin typeface="Arial" pitchFamily="34" charset="0"/>
              </a:rPr>
              <a:t>HRV       (2022-2025) </a:t>
            </a:r>
            <a:endParaRPr lang="en-US" altLang="en-US" sz="180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29709" name="Picture 19" descr="C:\Jeannie's Stuff\Letterheads, Templates, Certificates, &amp; Original Creations\Logos &amp; Photos\nato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0663" y="38100"/>
            <a:ext cx="21002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>
            <a:extLst/>
          </p:cNvPr>
          <p:cNvCxnSpPr>
            <a:stCxn id="6" idx="2"/>
          </p:cNvCxnSpPr>
          <p:nvPr/>
        </p:nvCxnSpPr>
        <p:spPr>
          <a:xfrm>
            <a:off x="6370638" y="2667000"/>
            <a:ext cx="26987" cy="98901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/>
          </p:cNvPr>
          <p:cNvCxnSpPr/>
          <p:nvPr/>
        </p:nvCxnSpPr>
        <p:spPr>
          <a:xfrm flipV="1">
            <a:off x="4305300" y="3656013"/>
            <a:ext cx="3500438" cy="158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/>
          </p:cNvPr>
          <p:cNvCxnSpPr/>
          <p:nvPr/>
        </p:nvCxnSpPr>
        <p:spPr>
          <a:xfrm>
            <a:off x="4305300" y="3657600"/>
            <a:ext cx="0" cy="3048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/>
          </p:cNvPr>
          <p:cNvCxnSpPr/>
          <p:nvPr/>
        </p:nvCxnSpPr>
        <p:spPr>
          <a:xfrm>
            <a:off x="7805738" y="3678238"/>
            <a:ext cx="0" cy="138906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lowchart: Process 27">
            <a:extLst/>
          </p:cNvPr>
          <p:cNvSpPr/>
          <p:nvPr/>
        </p:nvSpPr>
        <p:spPr>
          <a:xfrm>
            <a:off x="3379788" y="5865813"/>
            <a:ext cx="2798762" cy="685800"/>
          </a:xfrm>
          <a:prstGeom prst="flowChartProcess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anchor="ctr"/>
          <a:lstStyle/>
          <a:p>
            <a:pPr algn="ctr" eaLnBrk="1" hangingPunct="1">
              <a:defRPr/>
            </a:pPr>
            <a:r>
              <a:rPr lang="en-US" sz="1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Peggy Garza</a:t>
            </a:r>
          </a:p>
        </p:txBody>
      </p:sp>
      <p:sp>
        <p:nvSpPr>
          <p:cNvPr id="30" name="Flowchart: Process 29">
            <a:extLst/>
          </p:cNvPr>
          <p:cNvSpPr/>
          <p:nvPr/>
        </p:nvSpPr>
        <p:spPr>
          <a:xfrm>
            <a:off x="6475413" y="5846763"/>
            <a:ext cx="2660650" cy="685800"/>
          </a:xfrm>
          <a:prstGeom prst="flowChartProcess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anchor="ctr"/>
          <a:lstStyle/>
          <a:p>
            <a:pPr algn="ctr" eaLnBrk="1" hangingPunct="1">
              <a:defRPr/>
            </a:pPr>
            <a:r>
              <a:rPr lang="en-US" sz="1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Julie Dubeau</a:t>
            </a:r>
          </a:p>
        </p:txBody>
      </p:sp>
      <p:cxnSp>
        <p:nvCxnSpPr>
          <p:cNvPr id="22" name="Straight Connector 21">
            <a:extLst/>
          </p:cNvPr>
          <p:cNvCxnSpPr/>
          <p:nvPr/>
        </p:nvCxnSpPr>
        <p:spPr>
          <a:xfrm>
            <a:off x="4779963" y="5621338"/>
            <a:ext cx="619442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/>
          </p:cNvPr>
          <p:cNvCxnSpPr/>
          <p:nvPr/>
        </p:nvCxnSpPr>
        <p:spPr>
          <a:xfrm>
            <a:off x="4779963" y="5621338"/>
            <a:ext cx="0" cy="2286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/>
          </p:cNvPr>
          <p:cNvCxnSpPr/>
          <p:nvPr/>
        </p:nvCxnSpPr>
        <p:spPr>
          <a:xfrm>
            <a:off x="7893050" y="5605463"/>
            <a:ext cx="0" cy="2286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/>
          </p:cNvPr>
          <p:cNvCxnSpPr/>
          <p:nvPr/>
        </p:nvCxnSpPr>
        <p:spPr>
          <a:xfrm>
            <a:off x="10991850" y="5613400"/>
            <a:ext cx="0" cy="2286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/>
          </p:cNvPr>
          <p:cNvCxnSpPr>
            <a:stCxn id="17418" idx="2"/>
          </p:cNvCxnSpPr>
          <p:nvPr/>
        </p:nvCxnSpPr>
        <p:spPr>
          <a:xfrm>
            <a:off x="6475413" y="5514975"/>
            <a:ext cx="0" cy="889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body" idx="1"/>
          </p:nvPr>
        </p:nvSpPr>
        <p:spPr>
          <a:xfrm>
            <a:off x="381000" y="1268413"/>
            <a:ext cx="11874500" cy="51133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sz="1600" b="1" dirty="0">
                <a:solidFill>
                  <a:srgbClr val="0033CC"/>
                </a:solidFill>
                <a:latin typeface="Letter Gothic" pitchFamily="49" charset="0"/>
              </a:rPr>
              <a:t>	</a:t>
            </a:r>
            <a:endParaRPr lang="hr-HR" altLang="bg-BG" sz="28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indent="0" algn="just">
              <a:lnSpc>
                <a:spcPct val="90000"/>
              </a:lnSpc>
              <a:buFont typeface="Arial" charset="0"/>
              <a:buNone/>
              <a:defRPr/>
            </a:pPr>
            <a:endParaRPr lang="hr-HR" altLang="bg-BG" sz="28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620200" indent="-620200" algn="just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800" dirty="0">
                <a:cs typeface="Arial" pitchFamily="34" charset="0"/>
              </a:rPr>
              <a:t>1978 </a:t>
            </a:r>
            <a:r>
              <a:rPr lang="hr-HR" sz="2800" dirty="0">
                <a:cs typeface="Arial" pitchFamily="34" charset="0"/>
              </a:rPr>
              <a:t>–</a:t>
            </a:r>
            <a:r>
              <a:rPr lang="en-US" sz="2800" dirty="0">
                <a:cs typeface="Arial" pitchFamily="34" charset="0"/>
              </a:rPr>
              <a:t> 2011</a:t>
            </a:r>
            <a:r>
              <a:rPr lang="hr-HR" sz="2800" dirty="0">
                <a:cs typeface="Arial" pitchFamily="34" charset="0"/>
              </a:rPr>
              <a:t> – </a:t>
            </a:r>
            <a:r>
              <a:rPr lang="en-US" sz="2800" dirty="0">
                <a:cs typeface="Arial" pitchFamily="34" charset="0"/>
              </a:rPr>
              <a:t>the Joint Services Sub-Group within NATO Training Group (NTG)</a:t>
            </a:r>
            <a:endParaRPr lang="hr-HR" sz="2800" dirty="0">
              <a:cs typeface="Arial" pitchFamily="34" charset="0"/>
            </a:endParaRPr>
          </a:p>
          <a:p>
            <a:pPr marL="0" indent="0" algn="just">
              <a:lnSpc>
                <a:spcPct val="90000"/>
              </a:lnSpc>
              <a:buFont typeface="Arial" charset="0"/>
              <a:buNone/>
              <a:defRPr/>
            </a:pPr>
            <a:endParaRPr lang="hr-HR" sz="2800" dirty="0">
              <a:cs typeface="Arial" pitchFamily="34" charset="0"/>
            </a:endParaRPr>
          </a:p>
          <a:p>
            <a:pPr marL="620200" indent="-620200" algn="just">
              <a:lnSpc>
                <a:spcPct val="90000"/>
              </a:lnSpc>
              <a:buFont typeface="Arial" charset="0"/>
              <a:buChar char="•"/>
              <a:defRPr/>
            </a:pPr>
            <a:r>
              <a:rPr lang="hr-HR" altLang="bg-BG" sz="2800" dirty="0">
                <a:cs typeface="Arial" pitchFamily="34" charset="0"/>
              </a:rPr>
              <a:t>2011 </a:t>
            </a:r>
            <a:r>
              <a:rPr lang="hr-HR" altLang="bg-BG" sz="2800">
                <a:cs typeface="Arial" pitchFamily="34" charset="0"/>
              </a:rPr>
              <a:t>– </a:t>
            </a:r>
            <a:r>
              <a:rPr lang="hr-HR" altLang="bg-BG" sz="2800" smtClean="0">
                <a:cs typeface="Arial" pitchFamily="34" charset="0"/>
              </a:rPr>
              <a:t>2023 </a:t>
            </a:r>
            <a:r>
              <a:rPr lang="hr-HR" altLang="bg-BG" sz="2800" dirty="0">
                <a:solidFill>
                  <a:srgbClr val="000000"/>
                </a:solidFill>
                <a:cs typeface="Arial" pitchFamily="34" charset="0"/>
              </a:rPr>
              <a:t>– </a:t>
            </a:r>
            <a:r>
              <a:rPr lang="en-US" sz="2800" dirty="0">
                <a:cs typeface="Arial" pitchFamily="34" charset="0"/>
              </a:rPr>
              <a:t>under the auspices of the Supreme Allied Commander Transformation (HQ SACT)</a:t>
            </a:r>
            <a:r>
              <a:rPr lang="hr-HR" sz="2800" dirty="0">
                <a:cs typeface="Arial" pitchFamily="34" charset="0"/>
              </a:rPr>
              <a:t>; </a:t>
            </a:r>
            <a:r>
              <a:rPr lang="en-US" sz="2800" dirty="0">
                <a:cs typeface="Arial" pitchFamily="34" charset="0"/>
              </a:rPr>
              <a:t>the HQ SACT Joint Force Development, Human Capital Enhancement &amp; Individual Training Branch (HCEIT Branch)</a:t>
            </a:r>
            <a:r>
              <a:rPr lang="hr-HR" sz="2800" dirty="0">
                <a:cs typeface="Arial" pitchFamily="34" charset="0"/>
              </a:rPr>
              <a:t> → MEMORANDUM OF COOPERATION </a:t>
            </a:r>
            <a:r>
              <a:rPr lang="hr-HR" sz="2800" dirty="0" err="1">
                <a:cs typeface="Arial" pitchFamily="34" charset="0"/>
              </a:rPr>
              <a:t>between</a:t>
            </a:r>
            <a:r>
              <a:rPr lang="hr-HR" sz="2800" dirty="0">
                <a:cs typeface="Arial" pitchFamily="34" charset="0"/>
              </a:rPr>
              <a:t> SACT </a:t>
            </a:r>
            <a:r>
              <a:rPr lang="hr-HR" sz="2800" dirty="0" err="1">
                <a:cs typeface="Arial" pitchFamily="34" charset="0"/>
              </a:rPr>
              <a:t>and</a:t>
            </a:r>
            <a:r>
              <a:rPr lang="hr-HR" sz="2800" dirty="0">
                <a:cs typeface="Arial" pitchFamily="34" charset="0"/>
              </a:rPr>
              <a:t> BILC (2019</a:t>
            </a:r>
            <a:r>
              <a:rPr lang="hr-HR" sz="2800" dirty="0" smtClean="0">
                <a:cs typeface="Arial" pitchFamily="34" charset="0"/>
              </a:rPr>
              <a:t>)</a:t>
            </a:r>
          </a:p>
          <a:p>
            <a:pPr marL="0" indent="0" algn="just">
              <a:lnSpc>
                <a:spcPct val="90000"/>
              </a:lnSpc>
              <a:buFont typeface="Arial" charset="0"/>
              <a:buNone/>
              <a:defRPr/>
            </a:pPr>
            <a:endParaRPr lang="hr-HR" sz="2800" dirty="0">
              <a:cs typeface="Arial" pitchFamily="34" charset="0"/>
            </a:endParaRPr>
          </a:p>
          <a:p>
            <a:pPr marL="620200" indent="-620200" algn="just">
              <a:lnSpc>
                <a:spcPct val="90000"/>
              </a:lnSpc>
              <a:buFont typeface="Arial" charset="0"/>
              <a:buChar char="•"/>
              <a:defRPr/>
            </a:pPr>
            <a:r>
              <a:rPr lang="hr-HR" altLang="bg-BG" sz="2800" dirty="0" smtClean="0">
                <a:cs typeface="Arial" pitchFamily="34" charset="0"/>
              </a:rPr>
              <a:t>2024???</a:t>
            </a:r>
            <a:endParaRPr lang="en-US" altLang="bg-BG" sz="2800" dirty="0">
              <a:cs typeface="Arial" pitchFamily="34" charset="0"/>
            </a:endParaRPr>
          </a:p>
          <a:p>
            <a:pPr marL="0" indent="0" algn="just">
              <a:lnSpc>
                <a:spcPct val="90000"/>
              </a:lnSpc>
              <a:buFont typeface="Arial" charset="0"/>
              <a:buNone/>
              <a:defRPr/>
            </a:pPr>
            <a:endParaRPr lang="en-US" altLang="bg-BG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620200" indent="-620200">
              <a:lnSpc>
                <a:spcPct val="90000"/>
              </a:lnSpc>
              <a:buFont typeface="Arial" charset="0"/>
              <a:buNone/>
              <a:defRPr/>
            </a:pPr>
            <a:r>
              <a:rPr lang="en-US" altLang="en-US" b="1" i="1" dirty="0">
                <a:cs typeface="Arial" panose="020B0604020202020204" pitchFamily="34" charset="0"/>
              </a:rPr>
              <a:t>		</a:t>
            </a:r>
            <a:r>
              <a:rPr lang="en-US" altLang="en-US" b="1" dirty="0">
                <a:cs typeface="Arial" panose="020B0604020202020204" pitchFamily="34" charset="0"/>
              </a:rPr>
              <a:t>	</a:t>
            </a:r>
          </a:p>
        </p:txBody>
      </p:sp>
      <p:sp>
        <p:nvSpPr>
          <p:cNvPr id="26627" name="Rectangle 1"/>
          <p:cNvSpPr>
            <a:spLocks noChangeArrowheads="1"/>
          </p:cNvSpPr>
          <p:nvPr/>
        </p:nvSpPr>
        <p:spPr bwMode="auto">
          <a:xfrm>
            <a:off x="3152775" y="276225"/>
            <a:ext cx="630078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30" tIns="46515" rIns="93030" bIns="46515">
            <a:spAutoFit/>
          </a:bodyPr>
          <a:lstStyle/>
          <a:p>
            <a:pPr algn="ctr" eaLnBrk="1" hangingPunct="1">
              <a:defRPr/>
            </a:pPr>
            <a:r>
              <a:rPr lang="en-US" altLang="en-US" sz="3200" b="1" dirty="0">
                <a:solidFill>
                  <a:srgbClr val="C00000"/>
                </a:solidFill>
                <a:latin typeface="+mn-lt"/>
                <a:cs typeface="Arial" charset="0"/>
              </a:rPr>
              <a:t>Bureau for International </a:t>
            </a:r>
          </a:p>
          <a:p>
            <a:pPr algn="ctr" eaLnBrk="1" hangingPunct="1">
              <a:defRPr/>
            </a:pPr>
            <a:r>
              <a:rPr lang="en-US" altLang="en-US" sz="3200" b="1" dirty="0">
                <a:solidFill>
                  <a:srgbClr val="C00000"/>
                </a:solidFill>
                <a:latin typeface="+mn-lt"/>
                <a:cs typeface="Arial" charset="0"/>
              </a:rPr>
              <a:t>Language Co-ordination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body" idx="1"/>
          </p:nvPr>
        </p:nvSpPr>
        <p:spPr>
          <a:xfrm>
            <a:off x="387350" y="1152525"/>
            <a:ext cx="11874500" cy="5472113"/>
          </a:xfrm>
        </p:spPr>
        <p:txBody>
          <a:bodyPr/>
          <a:lstStyle/>
          <a:p>
            <a:pPr marL="0" indent="0" algn="just">
              <a:lnSpc>
                <a:spcPct val="90000"/>
              </a:lnSpc>
              <a:buFont typeface="Arial" charset="0"/>
              <a:buNone/>
              <a:defRPr/>
            </a:pPr>
            <a:r>
              <a:rPr lang="en-CA" altLang="en-US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Mission: </a:t>
            </a:r>
            <a:endParaRPr lang="hr-HR" altLang="en-US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r>
              <a:rPr lang="en-CA" altLang="en-US" sz="3000" dirty="0">
                <a:cs typeface="Arial" charset="0"/>
              </a:rPr>
              <a:t>To promote and foster interoperability among NATO and Partner nations by furthering standardization of language training and testing. </a:t>
            </a:r>
            <a:endParaRPr lang="hr-HR" altLang="en-US" sz="3000" dirty="0">
              <a:cs typeface="Arial" charset="0"/>
            </a:endParaRP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r>
              <a:rPr lang="en-CA" altLang="en-US" sz="3000" dirty="0">
                <a:cs typeface="Arial" charset="0"/>
              </a:rPr>
              <a:t>To support the Alliance's operations through the exchange of knowledge and best practices, IAW established procedures and agreements.</a:t>
            </a:r>
            <a:endParaRPr lang="hr-HR" altLang="en-US" sz="3000" dirty="0">
              <a:cs typeface="Arial" charset="0"/>
            </a:endParaRPr>
          </a:p>
          <a:p>
            <a:pPr marL="0" indent="0" algn="just">
              <a:lnSpc>
                <a:spcPct val="90000"/>
              </a:lnSpc>
              <a:buFont typeface="Arial" charset="0"/>
              <a:buNone/>
              <a:defRPr/>
            </a:pPr>
            <a:r>
              <a:rPr lang="en-CA" altLang="en-US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Vision:</a:t>
            </a:r>
            <a:r>
              <a:rPr lang="en-CA" altLang="en-US" sz="3000" b="1" dirty="0">
                <a:cs typeface="Arial" charset="0"/>
              </a:rPr>
              <a:t> </a:t>
            </a:r>
            <a:endParaRPr lang="hr-HR" altLang="en-US" sz="3000" b="1" dirty="0">
              <a:cs typeface="Arial" charset="0"/>
            </a:endParaRP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r>
              <a:rPr lang="en-CA" altLang="en-US" sz="3000" dirty="0">
                <a:cs typeface="Arial" charset="0"/>
              </a:rPr>
              <a:t>To achieve levels of excellence where progress made by one is shared by all. </a:t>
            </a:r>
            <a:endParaRPr lang="hr-HR" altLang="en-US" sz="3000" dirty="0">
              <a:cs typeface="Arial" charset="0"/>
            </a:endParaRPr>
          </a:p>
          <a:p>
            <a:pPr marL="0" indent="0" algn="ctr">
              <a:lnSpc>
                <a:spcPct val="90000"/>
              </a:lnSpc>
              <a:buFont typeface="Arial" charset="0"/>
              <a:buNone/>
              <a:defRPr/>
            </a:pPr>
            <a:r>
              <a:rPr lang="hr-H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28 </a:t>
            </a:r>
            <a:r>
              <a:rPr lang="hr-H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active NATO nations and </a:t>
            </a:r>
            <a:r>
              <a:rPr lang="hr-H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about 18 partner </a:t>
            </a:r>
            <a:r>
              <a:rPr lang="hr-H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nations including NATO bodies </a:t>
            </a:r>
            <a:r>
              <a:rPr lang="hr-H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(i.e. NMI</a:t>
            </a:r>
            <a:r>
              <a:rPr lang="hr-H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, </a:t>
            </a:r>
            <a:r>
              <a:rPr lang="hr-H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ACO/SHAPE, NSO/NTO)</a:t>
            </a:r>
            <a:endParaRPr lang="hr-H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marL="738286" indent="-738286" algn="just">
              <a:lnSpc>
                <a:spcPct val="90000"/>
              </a:lnSpc>
              <a:buFont typeface="Arial" charset="0"/>
              <a:buChar char="•"/>
              <a:defRPr/>
            </a:pPr>
            <a:endParaRPr lang="en-CA" altLang="bg-BG" sz="3000" b="1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738286" indent="-738286">
              <a:lnSpc>
                <a:spcPct val="90000"/>
              </a:lnSpc>
              <a:buFont typeface="Arial" charset="0"/>
              <a:buNone/>
              <a:defRPr/>
            </a:pPr>
            <a:r>
              <a:rPr lang="en-US" altLang="en-US" sz="3000" b="1" i="1" dirty="0">
                <a:latin typeface="Arial" charset="0"/>
                <a:cs typeface="Arial" charset="0"/>
              </a:rPr>
              <a:t>		</a:t>
            </a:r>
            <a:r>
              <a:rPr lang="en-US" altLang="en-US" sz="1900" b="1" dirty="0"/>
              <a:t>	</a:t>
            </a:r>
          </a:p>
        </p:txBody>
      </p:sp>
      <p:sp>
        <p:nvSpPr>
          <p:cNvPr id="28675" name="Rectangle 1"/>
          <p:cNvSpPr>
            <a:spLocks noChangeArrowheads="1"/>
          </p:cNvSpPr>
          <p:nvPr/>
        </p:nvSpPr>
        <p:spPr bwMode="auto">
          <a:xfrm>
            <a:off x="3175000" y="117475"/>
            <a:ext cx="6300788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0743" tIns="55371" rIns="110743" bIns="55371">
            <a:spAutoFit/>
          </a:bodyPr>
          <a:lstStyle/>
          <a:p>
            <a:pPr algn="ctr" eaLnBrk="1" hangingPunct="1">
              <a:defRPr/>
            </a:pPr>
            <a:r>
              <a:rPr lang="en-US" altLang="en-US" sz="3000" b="1" dirty="0">
                <a:solidFill>
                  <a:srgbClr val="C00000"/>
                </a:solidFill>
                <a:latin typeface="+mn-lt"/>
                <a:cs typeface="Arial" charset="0"/>
              </a:rPr>
              <a:t>Bureau for International </a:t>
            </a:r>
          </a:p>
          <a:p>
            <a:pPr algn="ctr" eaLnBrk="1" hangingPunct="1">
              <a:defRPr/>
            </a:pPr>
            <a:r>
              <a:rPr lang="en-US" altLang="en-US" sz="3000" b="1" dirty="0">
                <a:solidFill>
                  <a:srgbClr val="C00000"/>
                </a:solidFill>
                <a:latin typeface="+mn-lt"/>
                <a:cs typeface="Arial" charset="0"/>
              </a:rPr>
              <a:t>Language Co-ordination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2"/>
          <p:cNvSpPr>
            <a:spLocks noGrp="1"/>
          </p:cNvSpPr>
          <p:nvPr>
            <p:ph type="title"/>
          </p:nvPr>
        </p:nvSpPr>
        <p:spPr>
          <a:xfrm>
            <a:off x="1239838" y="188913"/>
            <a:ext cx="10291762" cy="6477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hr-HR" altLang="en-US" b="1" smtClean="0">
                <a:solidFill>
                  <a:srgbClr val="FF0000"/>
                </a:solidFill>
              </a:rPr>
              <a:t/>
            </a:r>
            <a:br>
              <a:rPr lang="hr-HR" altLang="en-US" b="1" smtClean="0">
                <a:solidFill>
                  <a:srgbClr val="FF0000"/>
                </a:solidFill>
              </a:rPr>
            </a:br>
            <a:r>
              <a:rPr lang="en-US" altLang="en-US" sz="3200" b="1" smtClean="0">
                <a:solidFill>
                  <a:srgbClr val="C00000"/>
                </a:solidFill>
              </a:rPr>
              <a:t>STANAG 6001 </a:t>
            </a:r>
            <a:r>
              <a:rPr lang="hr-HR" altLang="en-US" sz="3200" b="1" smtClean="0">
                <a:solidFill>
                  <a:srgbClr val="C00000"/>
                </a:solidFill>
              </a:rPr>
              <a:t>(A TrainP-5) ed. 5, ver. 2</a:t>
            </a:r>
            <a:br>
              <a:rPr lang="hr-HR" altLang="en-US" sz="3200" b="1" smtClean="0">
                <a:solidFill>
                  <a:srgbClr val="C00000"/>
                </a:solidFill>
              </a:rPr>
            </a:br>
            <a:r>
              <a:rPr lang="en-US" altLang="en-US" sz="3200" b="1" smtClean="0">
                <a:solidFill>
                  <a:srgbClr val="C00000"/>
                </a:solidFill>
              </a:rPr>
              <a:t>Key to Interoperability</a:t>
            </a:r>
            <a:br>
              <a:rPr lang="en-US" altLang="en-US" sz="3200" b="1" smtClean="0">
                <a:solidFill>
                  <a:srgbClr val="C00000"/>
                </a:solidFill>
              </a:rPr>
            </a:br>
            <a:endParaRPr lang="hr-HR" altLang="sr-Latn-RS" sz="3200" smtClean="0">
              <a:solidFill>
                <a:srgbClr val="C00000"/>
              </a:solidFill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544513" y="1412875"/>
            <a:ext cx="11341100" cy="5184775"/>
          </a:xfrm>
        </p:spPr>
        <p:txBody>
          <a:bodyPr/>
          <a:lstStyle/>
          <a:p>
            <a:pPr marL="609600" indent="-609600" algn="just">
              <a:spcBef>
                <a:spcPct val="0"/>
              </a:spcBef>
            </a:pPr>
            <a:r>
              <a:rPr lang="en-US" altLang="en-US" sz="2800" dirty="0" smtClean="0">
                <a:cs typeface="Arial" pitchFamily="34" charset="0"/>
              </a:rPr>
              <a:t>Language proficiency descriptions developed by BILC</a:t>
            </a:r>
            <a:endParaRPr lang="hr-HR" altLang="en-US" sz="2800" dirty="0" smtClean="0">
              <a:cs typeface="Arial" pitchFamily="34" charset="0"/>
            </a:endParaRPr>
          </a:p>
          <a:p>
            <a:pPr marL="609600" indent="-609600" algn="just">
              <a:spcBef>
                <a:spcPct val="0"/>
              </a:spcBef>
            </a:pPr>
            <a:r>
              <a:rPr lang="hr-HR" altLang="en-US" sz="2800" b="1" u="sng" dirty="0" err="1" smtClean="0">
                <a:solidFill>
                  <a:srgbClr val="C00000"/>
                </a:solidFill>
                <a:cs typeface="Arial" pitchFamily="34" charset="0"/>
              </a:rPr>
              <a:t>Stan</a:t>
            </a:r>
            <a:r>
              <a:rPr lang="hr-HR" altLang="en-US" sz="2800" dirty="0" err="1" smtClean="0">
                <a:cs typeface="Arial" pitchFamily="34" charset="0"/>
              </a:rPr>
              <a:t>dardization</a:t>
            </a:r>
            <a:r>
              <a:rPr lang="hr-HR" altLang="en-US" sz="2800" dirty="0" smtClean="0">
                <a:cs typeface="Arial" pitchFamily="34" charset="0"/>
              </a:rPr>
              <a:t> </a:t>
            </a:r>
            <a:r>
              <a:rPr lang="hr-HR" altLang="en-US" sz="2800" b="1" u="sng" dirty="0" err="1" smtClean="0">
                <a:solidFill>
                  <a:srgbClr val="C00000"/>
                </a:solidFill>
                <a:cs typeface="Arial" pitchFamily="34" charset="0"/>
              </a:rPr>
              <a:t>Ag</a:t>
            </a:r>
            <a:r>
              <a:rPr lang="hr-HR" altLang="en-US" sz="2800" dirty="0" err="1" smtClean="0">
                <a:cs typeface="Arial" pitchFamily="34" charset="0"/>
              </a:rPr>
              <a:t>reement</a:t>
            </a:r>
            <a:r>
              <a:rPr lang="hr-HR" altLang="en-US" sz="2800" dirty="0" smtClean="0">
                <a:cs typeface="Arial" pitchFamily="34" charset="0"/>
              </a:rPr>
              <a:t> = </a:t>
            </a:r>
            <a:r>
              <a:rPr lang="hr-HR" altLang="en-US" sz="2800" b="1" dirty="0" smtClean="0">
                <a:solidFill>
                  <a:srgbClr val="C00000"/>
                </a:solidFill>
                <a:cs typeface="Arial" pitchFamily="34" charset="0"/>
              </a:rPr>
              <a:t>STANAG</a:t>
            </a:r>
            <a:endParaRPr lang="en-US" altLang="en-US" sz="2800" b="1" dirty="0" smtClean="0">
              <a:solidFill>
                <a:srgbClr val="C00000"/>
              </a:solidFill>
              <a:cs typeface="Arial" pitchFamily="34" charset="0"/>
            </a:endParaRPr>
          </a:p>
          <a:p>
            <a:pPr marL="609600" indent="-609600" algn="just">
              <a:spcBef>
                <a:spcPct val="0"/>
              </a:spcBef>
            </a:pPr>
            <a:r>
              <a:rPr lang="en-US" altLang="en-US" sz="2800" dirty="0" smtClean="0">
                <a:cs typeface="Arial" pitchFamily="34" charset="0"/>
              </a:rPr>
              <a:t>Adopted by NATO in 1976</a:t>
            </a:r>
          </a:p>
          <a:p>
            <a:pPr marL="1257300" lvl="1" indent="-533400" algn="just">
              <a:spcBef>
                <a:spcPct val="0"/>
              </a:spcBef>
            </a:pPr>
            <a:r>
              <a:rPr lang="en-US" altLang="en-US" dirty="0" smtClean="0">
                <a:cs typeface="Arial" pitchFamily="34" charset="0"/>
              </a:rPr>
              <a:t>SLP (Standardized Language Profile) SLP  3232</a:t>
            </a:r>
          </a:p>
          <a:p>
            <a:pPr marL="1257300" lvl="1" indent="-533400" algn="just">
              <a:spcBef>
                <a:spcPct val="0"/>
              </a:spcBef>
            </a:pPr>
            <a:r>
              <a:rPr lang="en-US" altLang="en-US" dirty="0" smtClean="0">
                <a:cs typeface="Arial" pitchFamily="34" charset="0"/>
              </a:rPr>
              <a:t>Four numbers for Listening, Speaking, Reading, and Writing</a:t>
            </a:r>
          </a:p>
          <a:p>
            <a:pPr marL="1257300" lvl="1" indent="-533400" algn="just">
              <a:spcBef>
                <a:spcPct val="0"/>
              </a:spcBef>
            </a:pPr>
            <a:r>
              <a:rPr lang="en-US" altLang="en-US" dirty="0" smtClean="0">
                <a:cs typeface="Arial" pitchFamily="34" charset="0"/>
              </a:rPr>
              <a:t>0-5 scale (0: No Ability; L1: Survival: L2: Functional; L3: Professional;  L4: Expert</a:t>
            </a:r>
            <a:r>
              <a:rPr lang="hr-HR" altLang="en-US" dirty="0" smtClean="0">
                <a:cs typeface="Arial" pitchFamily="34" charset="0"/>
              </a:rPr>
              <a:t>; </a:t>
            </a:r>
            <a:r>
              <a:rPr lang="en-US" altLang="en-US" dirty="0" smtClean="0">
                <a:cs typeface="Arial" pitchFamily="34" charset="0"/>
              </a:rPr>
              <a:t>L5: equivalent to a highly-articulate, well–educated native speaker)</a:t>
            </a:r>
          </a:p>
          <a:p>
            <a:pPr marL="1257300" lvl="1" indent="-533400" algn="just">
              <a:spcBef>
                <a:spcPct val="0"/>
              </a:spcBef>
            </a:pPr>
            <a:r>
              <a:rPr lang="en-US" altLang="en-US" dirty="0" smtClean="0">
                <a:cs typeface="Arial" pitchFamily="34" charset="0"/>
              </a:rPr>
              <a:t>SLPs in job descriptions, prerequisites for training, Language Capability Goals, Partnership Goals, etc.  </a:t>
            </a:r>
          </a:p>
          <a:p>
            <a:pPr marL="609600" indent="-609600" algn="just">
              <a:spcBef>
                <a:spcPct val="0"/>
              </a:spcBef>
            </a:pPr>
            <a:r>
              <a:rPr lang="en-US" altLang="en-US" sz="2800" dirty="0" smtClean="0">
                <a:cs typeface="Arial" pitchFamily="34" charset="0"/>
              </a:rPr>
              <a:t>BILC is responsible for periodically updating STANAG 6001</a:t>
            </a:r>
            <a:endParaRPr lang="hr-HR" altLang="en-US" sz="2800" dirty="0" smtClean="0">
              <a:cs typeface="Arial" pitchFamily="34" charset="0"/>
            </a:endParaRPr>
          </a:p>
          <a:p>
            <a:pPr marL="609600" indent="-609600" algn="just">
              <a:spcBef>
                <a:spcPct val="0"/>
              </a:spcBef>
            </a:pPr>
            <a:endParaRPr lang="en-US" altLang="en-US" sz="2800" dirty="0" smtClean="0">
              <a:cs typeface="Arial" pitchFamily="34" charset="0"/>
            </a:endParaRPr>
          </a:p>
          <a:p>
            <a:pPr marL="609600" indent="-609600"/>
            <a:endParaRPr lang="en-US" altLang="en-US" sz="2400" dirty="0" smtClean="0"/>
          </a:p>
        </p:txBody>
      </p:sp>
      <p:pic>
        <p:nvPicPr>
          <p:cNvPr id="3277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6" t="18222" r="41496" b="15541"/>
          <a:stretch>
            <a:fillRect/>
          </a:stretch>
        </p:blipFill>
        <p:spPr bwMode="auto">
          <a:xfrm rot="960895">
            <a:off x="10136188" y="973138"/>
            <a:ext cx="1787525" cy="1952625"/>
          </a:xfrm>
          <a:prstGeom prst="rect">
            <a:avLst/>
          </a:prstGeom>
          <a:noFill/>
          <a:ln w="19050">
            <a:solidFill>
              <a:srgbClr val="1F497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96331" y="404664"/>
            <a:ext cx="8505825" cy="955675"/>
          </a:xfrm>
        </p:spPr>
        <p:txBody>
          <a:bodyPr/>
          <a:lstStyle/>
          <a:p>
            <a:pPr eaLnBrk="1" hangingPunct="1"/>
            <a:r>
              <a:rPr lang="en-US" altLang="pl-PL" b="1" dirty="0" smtClean="0">
                <a:solidFill>
                  <a:schemeClr val="accent2"/>
                </a:solidFill>
              </a:rPr>
              <a:t>NATO Language Training Context</a:t>
            </a:r>
            <a:r>
              <a:rPr lang="en-US" altLang="pl-PL" sz="2400" b="1" dirty="0" smtClean="0">
                <a:solidFill>
                  <a:schemeClr val="accent2"/>
                </a:solidFill>
              </a:rPr>
              <a:t/>
            </a:r>
            <a:br>
              <a:rPr lang="en-US" altLang="pl-PL" sz="2400" b="1" dirty="0" smtClean="0">
                <a:solidFill>
                  <a:schemeClr val="accent2"/>
                </a:solidFill>
              </a:rPr>
            </a:br>
            <a:endParaRPr lang="en-US" altLang="pl-PL" sz="2400" dirty="0" smtClean="0">
              <a:solidFill>
                <a:schemeClr val="accent2"/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79575" y="1981200"/>
            <a:ext cx="10396538" cy="6324600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endParaRPr lang="en-US" altLang="pl-PL" sz="2000" smtClean="0"/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endParaRPr lang="en-US" altLang="pl-PL" sz="2000" smtClean="0"/>
          </a:p>
          <a:p>
            <a:pPr eaLnBrk="1" hangingPunct="1">
              <a:lnSpc>
                <a:spcPct val="70000"/>
              </a:lnSpc>
            </a:pPr>
            <a:endParaRPr lang="en-US" altLang="pl-PL" sz="2000" smtClean="0"/>
          </a:p>
          <a:p>
            <a:pPr eaLnBrk="1" hangingPunct="1">
              <a:lnSpc>
                <a:spcPct val="70000"/>
              </a:lnSpc>
            </a:pPr>
            <a:endParaRPr lang="en-US" altLang="pl-PL" sz="2000" smtClean="0"/>
          </a:p>
          <a:p>
            <a:pPr eaLnBrk="1" hangingPunct="1">
              <a:lnSpc>
                <a:spcPct val="70000"/>
              </a:lnSpc>
            </a:pPr>
            <a:endParaRPr lang="en-US" altLang="pl-PL" sz="1000" smtClean="0"/>
          </a:p>
          <a:p>
            <a:pPr eaLnBrk="1" hangingPunct="1">
              <a:lnSpc>
                <a:spcPct val="70000"/>
              </a:lnSpc>
            </a:pPr>
            <a:endParaRPr lang="en-US" altLang="pl-PL" sz="1000" smtClean="0"/>
          </a:p>
          <a:p>
            <a:pPr eaLnBrk="1" hangingPunct="1">
              <a:lnSpc>
                <a:spcPct val="70000"/>
              </a:lnSpc>
            </a:pPr>
            <a:endParaRPr lang="en-US" altLang="pl-PL" sz="1000" smtClean="0">
              <a:latin typeface="Garamond" pitchFamily="18" charset="0"/>
            </a:endParaRPr>
          </a:p>
        </p:txBody>
      </p:sp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755650" y="1566863"/>
            <a:ext cx="10298113" cy="453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algn="just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en-US" altLang="pl-PL" sz="2800" dirty="0" smtClean="0">
                <a:latin typeface="+mn-lt"/>
                <a:cs typeface="Arial" charset="0"/>
              </a:rPr>
              <a:t>Each nation is responsible for own training &amp; testing program.</a:t>
            </a:r>
          </a:p>
          <a:p>
            <a:pPr marL="0" indent="0" algn="just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0000"/>
              <a:defRPr/>
            </a:pPr>
            <a:r>
              <a:rPr lang="en-US" altLang="pl-PL" sz="2800" dirty="0" smtClean="0">
                <a:latin typeface="+mn-lt"/>
                <a:cs typeface="Arial" charset="0"/>
              </a:rPr>
              <a:t>	</a:t>
            </a:r>
          </a:p>
          <a:p>
            <a:pPr marL="457200" indent="-457200" algn="just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en-US" altLang="pl-PL" sz="2800" dirty="0" smtClean="0">
                <a:latin typeface="+mn-lt"/>
                <a:cs typeface="Arial" charset="0"/>
              </a:rPr>
              <a:t>Training durations vary greatly from nation to nation.</a:t>
            </a:r>
          </a:p>
          <a:p>
            <a:pPr marL="457200" indent="-457200" algn="just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  <a:defRPr/>
            </a:pPr>
            <a:endParaRPr lang="en-US" altLang="pl-PL" sz="2800" dirty="0" smtClean="0">
              <a:latin typeface="+mn-lt"/>
              <a:cs typeface="Arial" charset="0"/>
            </a:endParaRPr>
          </a:p>
          <a:p>
            <a:pPr marL="457200" indent="-457200" algn="just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en-US" altLang="pl-PL" sz="2800" dirty="0" smtClean="0">
                <a:latin typeface="+mn-lt"/>
                <a:cs typeface="Arial" charset="0"/>
              </a:rPr>
              <a:t>No common tests, only a common standard  - STANAG 6001.</a:t>
            </a:r>
          </a:p>
          <a:p>
            <a:pPr marL="457200" indent="-457200" algn="just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  <a:defRPr/>
            </a:pPr>
            <a:endParaRPr lang="en-US" altLang="pl-PL" sz="2800" dirty="0" smtClean="0">
              <a:latin typeface="+mn-lt"/>
              <a:cs typeface="Arial" charset="0"/>
            </a:endParaRPr>
          </a:p>
          <a:p>
            <a:pPr marL="457200" indent="-457200" algn="just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en-US" altLang="pl-PL" sz="2800" dirty="0" smtClean="0">
                <a:latin typeface="+mn-lt"/>
                <a:cs typeface="Arial" charset="0"/>
              </a:rPr>
              <a:t>Nations certify their military with SLPs based on own STANAG - </a:t>
            </a:r>
            <a:r>
              <a:rPr lang="hr-HR" altLang="pl-PL" sz="2800" dirty="0" smtClean="0">
                <a:latin typeface="+mn-lt"/>
                <a:cs typeface="Arial" charset="0"/>
              </a:rPr>
              <a:t>      </a:t>
            </a:r>
            <a:r>
              <a:rPr lang="en-US" altLang="pl-PL" sz="2800" dirty="0" smtClean="0">
                <a:latin typeface="+mn-lt"/>
                <a:cs typeface="Arial" charset="0"/>
              </a:rPr>
              <a:t>based test</a:t>
            </a:r>
            <a:r>
              <a:rPr lang="hr-HR" altLang="pl-PL" sz="2800" dirty="0" smtClean="0">
                <a:latin typeface="+mn-lt"/>
                <a:cs typeface="Arial" charset="0"/>
              </a:rPr>
              <a:t>s.</a:t>
            </a:r>
            <a:endParaRPr lang="en-US" altLang="pl-PL" sz="2800" dirty="0" smtClean="0">
              <a:latin typeface="+mn-lt"/>
              <a:cs typeface="Arial" charset="0"/>
            </a:endParaRPr>
          </a:p>
          <a:p>
            <a:pPr marL="457200" indent="-457200" algn="just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  <a:defRPr/>
            </a:pPr>
            <a:endParaRPr lang="en-US" altLang="pl-PL" sz="2800" dirty="0" smtClean="0">
              <a:latin typeface="+mn-lt"/>
              <a:cs typeface="Arial" charset="0"/>
            </a:endParaRPr>
          </a:p>
          <a:p>
            <a:pPr marL="457200" indent="-457200" algn="just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en-US" altLang="pl-PL" sz="2800" dirty="0" smtClean="0">
                <a:latin typeface="+mn-lt"/>
                <a:cs typeface="Arial" charset="0"/>
              </a:rPr>
              <a:t>Some nations have no test</a:t>
            </a:r>
            <a:r>
              <a:rPr lang="hr-HR" altLang="pl-PL" sz="2800" dirty="0" smtClean="0">
                <a:latin typeface="+mn-lt"/>
                <a:cs typeface="Arial" charset="0"/>
              </a:rPr>
              <a:t>s.</a:t>
            </a:r>
            <a:endParaRPr lang="pl-PL" altLang="pl-PL" sz="2800" dirty="0" smtClean="0">
              <a:latin typeface="+mn-lt"/>
              <a:cs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None/>
              <a:defRPr/>
            </a:pPr>
            <a:endParaRPr lang="pl-PL" altLang="pl-PL" sz="2800" dirty="0" smtClean="0">
              <a:solidFill>
                <a:schemeClr val="tx2"/>
              </a:solidFill>
              <a:cs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None/>
              <a:defRPr/>
            </a:pPr>
            <a:r>
              <a:rPr lang="pl-PL" altLang="pl-PL" sz="2800" dirty="0" smtClean="0">
                <a:solidFill>
                  <a:schemeClr val="tx2"/>
                </a:solidFill>
                <a:cs typeface="Arial" charset="0"/>
              </a:rPr>
              <a:t>	</a:t>
            </a:r>
            <a:endParaRPr lang="en-US" altLang="pl-PL" sz="2800" dirty="0" smtClean="0">
              <a:solidFill>
                <a:schemeClr val="tx2"/>
              </a:solidFill>
              <a:cs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None/>
              <a:defRPr/>
            </a:pPr>
            <a:r>
              <a:rPr lang="en-US" altLang="pl-PL" sz="2800" dirty="0" smtClean="0">
                <a:solidFill>
                  <a:schemeClr val="tx2"/>
                </a:solidFill>
                <a:cs typeface="Arial" charset="0"/>
              </a:rPr>
              <a:t>	</a:t>
            </a:r>
            <a:r>
              <a:rPr lang="en-US" altLang="pl-PL" sz="2800" b="1" dirty="0" smtClean="0">
                <a:solidFill>
                  <a:schemeClr val="tx2"/>
                </a:solidFill>
                <a:cs typeface="Arial" charset="0"/>
              </a:rPr>
              <a:t>					</a:t>
            </a:r>
            <a:endParaRPr lang="en-US" altLang="pl-PL" sz="2800" b="1" dirty="0" smtClean="0">
              <a:solidFill>
                <a:schemeClr val="tx2"/>
              </a:solidFill>
              <a:latin typeface="Garamond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ACT Briefing Slide Jan 16 amended" id="{D8AE786A-EBDE-470C-A93B-26ABE920E854}" vid="{709845A2-3593-4D5C-A7F9-E50018982BC9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ACT Briefing Slide Jan 16 amended" id="{D8AE786A-EBDE-470C-A93B-26ABE920E854}" vid="{709845A2-3593-4D5C-A7F9-E50018982BC9}"/>
    </a:ext>
  </a:extLst>
</a:theme>
</file>

<file path=ppt/theme/theme4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4085</TotalTime>
  <Words>1335</Words>
  <Application>Microsoft Office PowerPoint</Application>
  <PresentationFormat>Custom</PresentationFormat>
  <Paragraphs>335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2_Custom Design</vt:lpstr>
      <vt:lpstr>Custom Design</vt:lpstr>
      <vt:lpstr>1_Custom Design</vt:lpstr>
      <vt:lpstr>8_Office Theme</vt:lpstr>
      <vt:lpstr>2024 NATO BILC CONFERENCE </vt:lpstr>
      <vt:lpstr>Outline of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STANAG 6001 (A TrainP-5) ed. 5, ver. 2 Key to Interoperability </vt:lpstr>
      <vt:lpstr>NATO Language Training Context </vt:lpstr>
      <vt:lpstr>Program of Work and  Standardization Efforts</vt:lpstr>
      <vt:lpstr>Major BILC Events</vt:lpstr>
      <vt:lpstr>PowerPoint Presentation</vt:lpstr>
      <vt:lpstr>2023 NATO BILC STANAG 6001 Testing Workshop </vt:lpstr>
      <vt:lpstr>2023 NATO BILC Professional Development Seminar  Baku, AZERBAIJAN 16 – 19 October 2023 </vt:lpstr>
      <vt:lpstr>2024 NATO BILC Military Terminology Conference</vt:lpstr>
      <vt:lpstr>BILC Professional Development  Programme in Partnership Cooperation Menu  (PCM. i. e. ACT-sponsored BILC courses)</vt:lpstr>
      <vt:lpstr>SUPPORT TO PARTNER NATIONS</vt:lpstr>
      <vt:lpstr>BILC support to DEEP  May  2023 – May 2024</vt:lpstr>
      <vt:lpstr>BILC support to DEEP  May  2023 – May 2024</vt:lpstr>
      <vt:lpstr>BILC support to DEEP  May  2023 – May 2024</vt:lpstr>
      <vt:lpstr>BILC WGs &amp; Projects</vt:lpstr>
      <vt:lpstr>Shared Item Bank Project</vt:lpstr>
      <vt:lpstr>BILC JTAC (Joint Terminal Attack Controller)  Working Group (WG) Update</vt:lpstr>
      <vt:lpstr>STANAG 6001 Focus Group </vt:lpstr>
      <vt:lpstr>BILC site – www.natobilc.org </vt:lpstr>
      <vt:lpstr>SOME FOOD FOR THOUGHT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 BILC Conference 20-24 May, Lisbon</dc:title>
  <dc:creator>HP</dc:creator>
  <cp:lastModifiedBy>IRENA PRPIĆ ĐURIĆ</cp:lastModifiedBy>
  <cp:revision>589</cp:revision>
  <cp:lastPrinted>2024-05-09T14:57:59Z</cp:lastPrinted>
  <dcterms:created xsi:type="dcterms:W3CDTF">2018-04-19T14:50:03Z</dcterms:created>
  <dcterms:modified xsi:type="dcterms:W3CDTF">2024-05-10T07:50:33Z</dcterms:modified>
</cp:coreProperties>
</file>