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63" r:id="rId2"/>
    <p:sldId id="264" r:id="rId3"/>
    <p:sldId id="262" r:id="rId4"/>
    <p:sldId id="265" r:id="rId5"/>
    <p:sldId id="274" r:id="rId6"/>
    <p:sldId id="266" r:id="rId7"/>
    <p:sldId id="270" r:id="rId8"/>
    <p:sldId id="271" r:id="rId9"/>
    <p:sldId id="275" r:id="rId10"/>
    <p:sldId id="276" r:id="rId11"/>
    <p:sldId id="267" r:id="rId12"/>
    <p:sldId id="272" r:id="rId13"/>
    <p:sldId id="273" r:id="rId14"/>
    <p:sldId id="269" r:id="rId15"/>
  </p:sldIdLst>
  <p:sldSz cx="9144000" cy="6858000" type="screen4x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6577" autoAdjust="0"/>
  </p:normalViewPr>
  <p:slideViewPr>
    <p:cSldViewPr>
      <p:cViewPr>
        <p:scale>
          <a:sx n="54" d="100"/>
          <a:sy n="54" d="100"/>
        </p:scale>
        <p:origin x="1860" y="-1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Textmasterformate durch Klicken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5FCF9F-FC9F-42AE-8714-D00A85481D4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43567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376048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Piloting</a:t>
            </a:r>
            <a:r>
              <a:rPr lang="de-DE" dirty="0"/>
              <a:t> via </a:t>
            </a:r>
            <a:r>
              <a:rPr lang="de-DE" dirty="0" err="1"/>
              <a:t>moodle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! 40 </a:t>
            </a:r>
            <a:r>
              <a:rPr lang="de-DE" dirty="0" err="1"/>
              <a:t>teachers</a:t>
            </a:r>
            <a:r>
              <a:rPr lang="de-DE" dirty="0"/>
              <a:t> in 5 different </a:t>
            </a:r>
            <a:r>
              <a:rPr lang="de-DE" b="1" dirty="0">
                <a:highlight>
                  <a:srgbClr val="FFFF00"/>
                </a:highlight>
              </a:rPr>
              <a:t>Standorte / </a:t>
            </a:r>
            <a:r>
              <a:rPr lang="de-DE" b="1" dirty="0" err="1">
                <a:highlight>
                  <a:srgbClr val="FFFF00"/>
                </a:highlight>
              </a:rPr>
              <a:t>language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schools</a:t>
            </a:r>
            <a:r>
              <a:rPr lang="de-DE" b="1" dirty="0">
                <a:highlight>
                  <a:srgbClr val="FFFF00"/>
                </a:highlight>
              </a:rPr>
              <a:t>, positive an </a:t>
            </a:r>
            <a:r>
              <a:rPr lang="de-DE" b="1" dirty="0" err="1">
                <a:highlight>
                  <a:srgbClr val="FFFF00"/>
                </a:highlight>
              </a:rPr>
              <a:t>constructive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feedback</a:t>
            </a:r>
            <a:r>
              <a:rPr lang="de-DE" b="1" dirty="0">
                <a:highlight>
                  <a:srgbClr val="FFFF00"/>
                </a:highlight>
              </a:rPr>
              <a:t>, </a:t>
            </a:r>
            <a:r>
              <a:rPr lang="de-DE" b="1" dirty="0" err="1">
                <a:highlight>
                  <a:srgbClr val="FFFF00"/>
                </a:highlight>
              </a:rPr>
              <a:t>some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difficulties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that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we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were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taking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their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number</a:t>
            </a:r>
            <a:r>
              <a:rPr lang="de-DE" b="1" dirty="0">
                <a:highlight>
                  <a:srgbClr val="FFFF00"/>
                </a:highlight>
              </a:rPr>
              <a:t> </a:t>
            </a:r>
            <a:r>
              <a:rPr lang="de-DE" b="1" dirty="0" err="1">
                <a:highlight>
                  <a:srgbClr val="FFFF00"/>
                </a:highlight>
              </a:rPr>
              <a:t>away</a:t>
            </a:r>
            <a:endParaRPr lang="de-DE" b="1" dirty="0">
              <a:highlight>
                <a:srgbClr val="FFFF00"/>
              </a:highlight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63083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 dirty="0">
              <a:latin typeface="Arial" panose="020B060402020202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practice and self study materials contain: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Detailed information on what is expected in level 1 / level 2 oral proficiency tests part 2: comprehensibility / intelligibility. And: Did you ask for all necessary information that you need to be fully informed and able to act?</a:t>
            </a:r>
            <a:r>
              <a:rPr lang="de-DE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Vague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words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keep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open and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relevent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many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takers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possible, e.g. „</a:t>
            </a:r>
            <a:r>
              <a:rPr lang="de-DE" sz="1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event</a:t>
            </a:r>
            <a:r>
              <a:rPr lang="de-DE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Blue bubble design like in writing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01021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same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teacher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tester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aim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not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standardization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calibration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rating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but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content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structure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going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take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</a:t>
            </a:r>
            <a:endParaRPr lang="de-DE" sz="12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protection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privacy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laws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consent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video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sound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material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revoked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time)</a:t>
            </a:r>
          </a:p>
          <a:p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Script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Use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speech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software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avatars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Authenticity: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deal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mistakes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pauses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filling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words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sz="12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12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82373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General </a:t>
            </a:r>
            <a:r>
              <a:rPr lang="de-DE" dirty="0" err="1"/>
              <a:t>advice</a:t>
            </a:r>
            <a:r>
              <a:rPr lang="de-DE" dirty="0"/>
              <a:t>: </a:t>
            </a:r>
          </a:p>
          <a:p>
            <a:pPr marL="171450" indent="-171450">
              <a:buFontTx/>
              <a:buChar char="-"/>
            </a:pP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notes</a:t>
            </a:r>
            <a:r>
              <a:rPr lang="de-DE" dirty="0"/>
              <a:t> in </a:t>
            </a:r>
            <a:r>
              <a:rPr lang="de-DE" dirty="0" err="1"/>
              <a:t>target</a:t>
            </a:r>
            <a:r>
              <a:rPr lang="de-DE" dirty="0"/>
              <a:t> </a:t>
            </a:r>
            <a:r>
              <a:rPr lang="de-DE" dirty="0" err="1"/>
              <a:t>language</a:t>
            </a:r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Use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active</a:t>
            </a:r>
            <a:r>
              <a:rPr lang="de-DE" dirty="0"/>
              <a:t> </a:t>
            </a:r>
            <a:r>
              <a:rPr lang="de-DE" dirty="0" err="1"/>
              <a:t>vocabulary</a:t>
            </a:r>
            <a:r>
              <a:rPr lang="de-DE" dirty="0"/>
              <a:t>: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look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lots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unfamiliar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,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not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in </a:t>
            </a:r>
            <a:r>
              <a:rPr lang="de-DE" dirty="0" err="1"/>
              <a:t>context</a:t>
            </a:r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write</a:t>
            </a:r>
            <a:r>
              <a:rPr lang="de-DE" dirty="0"/>
              <a:t> a </a:t>
            </a:r>
            <a:r>
              <a:rPr lang="de-DE" dirty="0" err="1"/>
              <a:t>text</a:t>
            </a:r>
            <a:r>
              <a:rPr lang="de-DE" dirty="0"/>
              <a:t>,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won‘t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flexible</a:t>
            </a:r>
          </a:p>
          <a:p>
            <a:pPr marL="171450" indent="-171450">
              <a:buFontTx/>
              <a:buChar char="-"/>
            </a:pPr>
            <a:r>
              <a:rPr lang="de-DE" dirty="0"/>
              <a:t>Time </a:t>
            </a:r>
            <a:r>
              <a:rPr lang="de-DE" dirty="0" err="1"/>
              <a:t>yourself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13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689915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Printable</a:t>
            </a:r>
            <a:r>
              <a:rPr lang="de-DE" dirty="0"/>
              <a:t> in </a:t>
            </a:r>
            <a:r>
              <a:rPr lang="de-DE" dirty="0" err="1"/>
              <a:t>full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in </a:t>
            </a:r>
            <a:r>
              <a:rPr lang="de-DE" dirty="0" err="1"/>
              <a:t>parts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14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90273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Presentation Summary:</a:t>
            </a:r>
          </a:p>
          <a:p>
            <a:r>
              <a:rPr lang="en-US" b="1" dirty="0"/>
              <a:t>This is work in progress!!!!!</a:t>
            </a:r>
          </a:p>
          <a:p>
            <a:r>
              <a:rPr lang="en-US" dirty="0"/>
              <a:t>In this presentation I will introduce the reasoning behind the design of new self-study materials for use by </a:t>
            </a:r>
            <a:r>
              <a:rPr lang="en-US" b="1" i="1" dirty="0"/>
              <a:t>students</a:t>
            </a:r>
            <a:r>
              <a:rPr lang="en-US" dirty="0"/>
              <a:t> preparing for an SLP-Exam without taking part in a preparatory course, and without the assistance of a teacher or tutor, developed for writing and speaking on level 1 and level 2 in Germany. </a:t>
            </a:r>
          </a:p>
          <a:p>
            <a:r>
              <a:rPr lang="en-US" dirty="0"/>
              <a:t>The focus will be on the possibilities to prepare for an exam in the productive skills without qualified feedback. </a:t>
            </a:r>
          </a:p>
          <a:p>
            <a:r>
              <a:rPr lang="en-US" dirty="0"/>
              <a:t>Differences in the options for providing instruction and examples in writing and speaking will be discussed. </a:t>
            </a:r>
          </a:p>
          <a:p>
            <a:r>
              <a:rPr lang="en-US" dirty="0"/>
              <a:t>Further, the possibilities for the use of said materials in class as well as </a:t>
            </a:r>
            <a:r>
              <a:rPr lang="en-US" dirty="0" err="1"/>
              <a:t>as</a:t>
            </a:r>
            <a:r>
              <a:rPr lang="en-US" dirty="0"/>
              <a:t> a reference guide for teachers and examiners who have not been able to participate in training will be addressed.</a:t>
            </a:r>
          </a:p>
          <a:p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16859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/>
              <a:t>200 </a:t>
            </a:r>
            <a:r>
              <a:rPr lang="de-DE" baseline="0" dirty="0" err="1"/>
              <a:t>points</a:t>
            </a:r>
            <a:r>
              <a:rPr lang="de-DE" baseline="0" dirty="0"/>
              <a:t> </a:t>
            </a:r>
            <a:r>
              <a:rPr lang="de-DE" baseline="0" dirty="0" err="1"/>
              <a:t>test</a:t>
            </a:r>
            <a:r>
              <a:rPr lang="de-DE" baseline="0" dirty="0"/>
              <a:t>: </a:t>
            </a:r>
            <a:r>
              <a:rPr lang="de-DE" baseline="0" dirty="0" err="1"/>
              <a:t>very</a:t>
            </a:r>
            <a:r>
              <a:rPr lang="de-DE" baseline="0" dirty="0"/>
              <a:t> </a:t>
            </a:r>
            <a:r>
              <a:rPr lang="de-DE" baseline="0" dirty="0" err="1"/>
              <a:t>old</a:t>
            </a:r>
            <a:r>
              <a:rPr lang="de-DE" baseline="0" dirty="0"/>
              <a:t>, </a:t>
            </a:r>
            <a:r>
              <a:rPr lang="de-DE" baseline="0" dirty="0" err="1"/>
              <a:t>very</a:t>
            </a:r>
            <a:r>
              <a:rPr lang="de-DE" baseline="0" dirty="0"/>
              <a:t> </a:t>
            </a:r>
            <a:r>
              <a:rPr lang="de-DE" baseline="0" dirty="0" err="1"/>
              <a:t>much</a:t>
            </a:r>
            <a:r>
              <a:rPr lang="de-DE" baseline="0" dirty="0"/>
              <a:t> </a:t>
            </a:r>
            <a:r>
              <a:rPr lang="de-DE" baseline="0" dirty="0" err="1"/>
              <a:t>focussed</a:t>
            </a:r>
            <a:r>
              <a:rPr lang="de-DE" baseline="0" dirty="0"/>
              <a:t> on </a:t>
            </a:r>
            <a:r>
              <a:rPr lang="de-DE" baseline="0" dirty="0" err="1"/>
              <a:t>grammar</a:t>
            </a:r>
            <a:r>
              <a:rPr lang="de-DE" baseline="0" dirty="0"/>
              <a:t>. Score on </a:t>
            </a:r>
            <a:r>
              <a:rPr lang="de-DE" baseline="0" dirty="0" err="1"/>
              <a:t>the</a:t>
            </a:r>
            <a:r>
              <a:rPr lang="de-DE" baseline="0" dirty="0"/>
              <a:t> </a:t>
            </a:r>
            <a:r>
              <a:rPr lang="de-DE" baseline="0" dirty="0" err="1"/>
              <a:t>test</a:t>
            </a:r>
            <a:r>
              <a:rPr lang="de-DE" baseline="0" dirty="0"/>
              <a:t> </a:t>
            </a:r>
            <a:r>
              <a:rPr lang="de-DE" baseline="0" dirty="0" err="1"/>
              <a:t>determines</a:t>
            </a:r>
            <a:r>
              <a:rPr lang="de-DE" baseline="0" dirty="0"/>
              <a:t> </a:t>
            </a:r>
            <a:r>
              <a:rPr lang="de-DE" baseline="0" dirty="0" err="1"/>
              <a:t>which</a:t>
            </a:r>
            <a:r>
              <a:rPr lang="de-DE" baseline="0" dirty="0"/>
              <a:t> </a:t>
            </a:r>
            <a:r>
              <a:rPr lang="de-DE" baseline="0" dirty="0" err="1"/>
              <a:t>level</a:t>
            </a:r>
            <a:r>
              <a:rPr lang="de-DE" baseline="0" dirty="0"/>
              <a:t> SLP </a:t>
            </a:r>
            <a:r>
              <a:rPr lang="de-DE" baseline="0" dirty="0" err="1"/>
              <a:t>you</a:t>
            </a:r>
            <a:r>
              <a:rPr lang="de-DE" baseline="0" dirty="0"/>
              <a:t> </a:t>
            </a:r>
            <a:r>
              <a:rPr lang="de-DE" baseline="0" dirty="0" err="1"/>
              <a:t>can</a:t>
            </a:r>
            <a:r>
              <a:rPr lang="de-DE" baseline="0" dirty="0"/>
              <a:t> </a:t>
            </a:r>
            <a:r>
              <a:rPr lang="de-DE" baseline="0" dirty="0" err="1"/>
              <a:t>register</a:t>
            </a:r>
            <a:r>
              <a:rPr lang="de-DE" baseline="0" dirty="0"/>
              <a:t> </a:t>
            </a:r>
            <a:r>
              <a:rPr lang="de-DE" baseline="0" dirty="0" err="1"/>
              <a:t>for</a:t>
            </a:r>
            <a:r>
              <a:rPr lang="de-DE" baseline="0" dirty="0"/>
              <a:t>.</a:t>
            </a:r>
          </a:p>
          <a:p>
            <a:endParaRPr lang="de-DE" baseline="0" dirty="0"/>
          </a:p>
          <a:p>
            <a:r>
              <a:rPr lang="de-DE" baseline="0" dirty="0"/>
              <a:t>1.800: in Hürth </a:t>
            </a:r>
            <a:r>
              <a:rPr lang="de-DE" baseline="0" dirty="0" err="1"/>
              <a:t>alone</a:t>
            </a:r>
            <a:r>
              <a:rPr lang="de-DE" baseline="0" dirty="0"/>
              <a:t>! I </a:t>
            </a:r>
            <a:r>
              <a:rPr lang="de-DE" baseline="0" dirty="0" err="1"/>
              <a:t>estimate</a:t>
            </a:r>
            <a:r>
              <a:rPr lang="de-DE" baseline="0" dirty="0"/>
              <a:t> </a:t>
            </a:r>
            <a:r>
              <a:rPr lang="de-DE" baseline="0" dirty="0" err="1"/>
              <a:t>about</a:t>
            </a:r>
            <a:r>
              <a:rPr lang="de-DE" baseline="0" dirty="0"/>
              <a:t> double in total </a:t>
            </a:r>
            <a:r>
              <a:rPr lang="de-DE" baseline="0" dirty="0" err="1"/>
              <a:t>for</a:t>
            </a:r>
            <a:r>
              <a:rPr lang="de-DE" baseline="0" dirty="0"/>
              <a:t> all </a:t>
            </a:r>
            <a:r>
              <a:rPr lang="de-DE" baseline="0" dirty="0" err="1"/>
              <a:t>language</a:t>
            </a:r>
            <a:r>
              <a:rPr lang="de-DE" baseline="0" dirty="0"/>
              <a:t> </a:t>
            </a:r>
            <a:r>
              <a:rPr lang="de-DE" baseline="0" dirty="0" err="1"/>
              <a:t>schools</a:t>
            </a:r>
            <a:endParaRPr lang="de-DE" baseline="0" dirty="0"/>
          </a:p>
          <a:p>
            <a:endParaRPr lang="de-DE" baseline="0" dirty="0"/>
          </a:p>
          <a:p>
            <a:r>
              <a:rPr lang="de-DE" baseline="0" dirty="0" err="1"/>
              <a:t>Increasing</a:t>
            </a:r>
            <a:r>
              <a:rPr lang="de-DE" baseline="0" dirty="0"/>
              <a:t> </a:t>
            </a:r>
            <a:r>
              <a:rPr lang="de-DE" baseline="0" dirty="0" err="1"/>
              <a:t>demand</a:t>
            </a:r>
            <a:r>
              <a:rPr lang="de-DE" baseline="0" dirty="0"/>
              <a:t> not </a:t>
            </a:r>
            <a:r>
              <a:rPr lang="de-DE" baseline="0" dirty="0" err="1"/>
              <a:t>welcomed</a:t>
            </a:r>
            <a:r>
              <a:rPr lang="de-DE" baseline="0" dirty="0"/>
              <a:t> </a:t>
            </a:r>
            <a:r>
              <a:rPr lang="de-DE" baseline="0" dirty="0" err="1"/>
              <a:t>by</a:t>
            </a:r>
            <a:r>
              <a:rPr lang="de-DE" baseline="0" dirty="0"/>
              <a:t> </a:t>
            </a:r>
            <a:r>
              <a:rPr lang="de-DE" baseline="0" dirty="0" err="1"/>
              <a:t>our</a:t>
            </a:r>
            <a:r>
              <a:rPr lang="de-DE" baseline="0" dirty="0"/>
              <a:t> </a:t>
            </a:r>
            <a:r>
              <a:rPr lang="de-DE" baseline="0" dirty="0" err="1"/>
              <a:t>administration</a:t>
            </a:r>
            <a:r>
              <a:rPr lang="de-DE" baseline="0" dirty="0"/>
              <a:t>, but due </a:t>
            </a:r>
            <a:r>
              <a:rPr lang="de-DE" baseline="0" dirty="0" err="1"/>
              <a:t>to</a:t>
            </a:r>
            <a:r>
              <a:rPr lang="de-DE" baseline="0" dirty="0"/>
              <a:t> </a:t>
            </a:r>
            <a:r>
              <a:rPr lang="de-DE" baseline="0" dirty="0" err="1"/>
              <a:t>the</a:t>
            </a:r>
            <a:r>
              <a:rPr lang="de-DE" baseline="0" dirty="0"/>
              <a:t> </a:t>
            </a:r>
            <a:r>
              <a:rPr lang="de-DE" baseline="0" dirty="0" err="1"/>
              <a:t>fact</a:t>
            </a:r>
            <a:r>
              <a:rPr lang="de-DE" baseline="0" dirty="0"/>
              <a:t> </a:t>
            </a:r>
            <a:r>
              <a:rPr lang="de-DE" baseline="0" dirty="0" err="1"/>
              <a:t>that</a:t>
            </a:r>
            <a:r>
              <a:rPr lang="de-DE" baseline="0" dirty="0"/>
              <a:t> </a:t>
            </a:r>
            <a:r>
              <a:rPr lang="de-DE" baseline="0" dirty="0" err="1"/>
              <a:t>the</a:t>
            </a:r>
            <a:r>
              <a:rPr lang="de-DE" baseline="0" dirty="0"/>
              <a:t> </a:t>
            </a:r>
            <a:r>
              <a:rPr lang="de-DE" baseline="0" dirty="0" err="1"/>
              <a:t>soldiers</a:t>
            </a:r>
            <a:r>
              <a:rPr lang="de-DE" baseline="0" dirty="0"/>
              <a:t> </a:t>
            </a:r>
            <a:r>
              <a:rPr lang="de-DE" baseline="0" dirty="0" err="1"/>
              <a:t>are</a:t>
            </a:r>
            <a:r>
              <a:rPr lang="de-DE" baseline="0" dirty="0"/>
              <a:t> </a:t>
            </a:r>
            <a:r>
              <a:rPr lang="de-DE" baseline="0" dirty="0" err="1"/>
              <a:t>often</a:t>
            </a:r>
            <a:r>
              <a:rPr lang="de-DE" baseline="0" dirty="0"/>
              <a:t> indispensable </a:t>
            </a:r>
            <a:r>
              <a:rPr lang="de-DE" baseline="0" dirty="0" err="1"/>
              <a:t>for</a:t>
            </a:r>
            <a:r>
              <a:rPr lang="de-DE" baseline="0" dirty="0"/>
              <a:t> a </a:t>
            </a:r>
            <a:r>
              <a:rPr lang="de-DE" baseline="0" dirty="0" err="1"/>
              <a:t>three</a:t>
            </a:r>
            <a:r>
              <a:rPr lang="de-DE" baseline="0" dirty="0"/>
              <a:t> </a:t>
            </a:r>
            <a:r>
              <a:rPr lang="de-DE" baseline="0" dirty="0" err="1"/>
              <a:t>month</a:t>
            </a:r>
            <a:r>
              <a:rPr lang="de-DE" baseline="0" dirty="0"/>
              <a:t> </a:t>
            </a:r>
            <a:r>
              <a:rPr lang="de-DE" baseline="0" dirty="0" err="1"/>
              <a:t>course</a:t>
            </a:r>
            <a:r>
              <a:rPr lang="de-DE" baseline="0" dirty="0"/>
              <a:t> </a:t>
            </a:r>
            <a:r>
              <a:rPr lang="de-DE" baseline="0" dirty="0" err="1"/>
              <a:t>or</a:t>
            </a:r>
            <a:r>
              <a:rPr lang="de-DE" baseline="0" dirty="0"/>
              <a:t> </a:t>
            </a:r>
            <a:r>
              <a:rPr lang="de-DE" baseline="0" dirty="0" err="1"/>
              <a:t>even</a:t>
            </a:r>
            <a:r>
              <a:rPr lang="de-DE" baseline="0" dirty="0"/>
              <a:t> </a:t>
            </a:r>
            <a:r>
              <a:rPr lang="de-DE" baseline="0" dirty="0" err="1"/>
              <a:t>two</a:t>
            </a:r>
            <a:r>
              <a:rPr lang="de-DE" baseline="0" dirty="0"/>
              <a:t> </a:t>
            </a:r>
            <a:r>
              <a:rPr lang="de-DE" baseline="0" dirty="0" err="1"/>
              <a:t>two</a:t>
            </a:r>
            <a:r>
              <a:rPr lang="de-DE" baseline="0" dirty="0"/>
              <a:t> </a:t>
            </a:r>
            <a:r>
              <a:rPr lang="de-DE" baseline="0" dirty="0" err="1"/>
              <a:t>week</a:t>
            </a:r>
            <a:r>
              <a:rPr lang="de-DE" baseline="0" dirty="0"/>
              <a:t> </a:t>
            </a:r>
            <a:r>
              <a:rPr lang="de-DE" baseline="0" dirty="0" err="1"/>
              <a:t>contact</a:t>
            </a:r>
            <a:r>
              <a:rPr lang="de-DE" baseline="0" dirty="0"/>
              <a:t> </a:t>
            </a:r>
            <a:r>
              <a:rPr lang="de-DE" baseline="0" dirty="0" err="1"/>
              <a:t>phases</a:t>
            </a:r>
            <a:r>
              <a:rPr lang="de-DE" baseline="0" dirty="0"/>
              <a:t>. </a:t>
            </a:r>
          </a:p>
          <a:p>
            <a:r>
              <a:rPr lang="de-DE" baseline="0" dirty="0"/>
              <a:t>Who </a:t>
            </a:r>
            <a:r>
              <a:rPr lang="de-DE" baseline="0" dirty="0" err="1"/>
              <a:t>gets</a:t>
            </a:r>
            <a:r>
              <a:rPr lang="de-DE" baseline="0" dirty="0"/>
              <a:t> </a:t>
            </a:r>
            <a:r>
              <a:rPr lang="de-DE" baseline="0" dirty="0" err="1"/>
              <a:t>to</a:t>
            </a:r>
            <a:r>
              <a:rPr lang="de-DE" baseline="0" dirty="0"/>
              <a:t> </a:t>
            </a:r>
            <a:r>
              <a:rPr lang="de-DE" baseline="0" dirty="0" err="1"/>
              <a:t>take</a:t>
            </a:r>
            <a:r>
              <a:rPr lang="de-DE" baseline="0" dirty="0"/>
              <a:t> </a:t>
            </a:r>
            <a:r>
              <a:rPr lang="de-DE" baseline="0" dirty="0" err="1"/>
              <a:t>part</a:t>
            </a:r>
            <a:r>
              <a:rPr lang="de-DE" baseline="0" dirty="0"/>
              <a:t> in </a:t>
            </a:r>
            <a:r>
              <a:rPr lang="de-DE" baseline="0" dirty="0" err="1"/>
              <a:t>the</a:t>
            </a:r>
            <a:r>
              <a:rPr lang="de-DE" baseline="0" dirty="0"/>
              <a:t> </a:t>
            </a:r>
            <a:r>
              <a:rPr lang="de-DE" baseline="0" dirty="0" err="1"/>
              <a:t>course</a:t>
            </a:r>
            <a:r>
              <a:rPr lang="de-DE" baseline="0" dirty="0"/>
              <a:t> </a:t>
            </a:r>
            <a:r>
              <a:rPr lang="de-DE" baseline="0" dirty="0" err="1"/>
              <a:t>is</a:t>
            </a:r>
            <a:r>
              <a:rPr lang="de-DE" baseline="0" dirty="0"/>
              <a:t> </a:t>
            </a:r>
            <a:r>
              <a:rPr lang="de-DE" baseline="0" dirty="0" err="1"/>
              <a:t>decided</a:t>
            </a:r>
            <a:r>
              <a:rPr lang="de-DE" baseline="0" dirty="0"/>
              <a:t> </a:t>
            </a:r>
            <a:r>
              <a:rPr lang="de-DE" baseline="0" dirty="0" err="1"/>
              <a:t>by</a:t>
            </a:r>
            <a:r>
              <a:rPr lang="de-DE" baseline="0" dirty="0"/>
              <a:t> </a:t>
            </a:r>
            <a:r>
              <a:rPr lang="de-DE" baseline="0" dirty="0" err="1"/>
              <a:t>BAPers</a:t>
            </a:r>
            <a:r>
              <a:rPr lang="de-DE" baseline="0" dirty="0"/>
              <a:t>, a </a:t>
            </a:r>
            <a:r>
              <a:rPr lang="de-DE" baseline="0" dirty="0" err="1"/>
              <a:t>civilian</a:t>
            </a:r>
            <a:r>
              <a:rPr lang="de-DE" baseline="0" dirty="0"/>
              <a:t> </a:t>
            </a:r>
            <a:r>
              <a:rPr lang="de-DE" baseline="0" dirty="0" err="1"/>
              <a:t>authority</a:t>
            </a:r>
            <a:r>
              <a:rPr lang="de-DE" baseline="0" dirty="0"/>
              <a:t> </a:t>
            </a:r>
            <a:r>
              <a:rPr lang="de-DE" baseline="0" dirty="0" err="1"/>
              <a:t>for</a:t>
            </a:r>
            <a:r>
              <a:rPr lang="de-DE" baseline="0" dirty="0"/>
              <a:t> mil. personell </a:t>
            </a:r>
            <a:r>
              <a:rPr lang="de-DE" baseline="0" dirty="0" err="1"/>
              <a:t>administration</a:t>
            </a: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15314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Keep Reading Level 1 and Level 2 (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booklets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pdf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download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Keep Listening Level 1 and Level 2 (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booklets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pdf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download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CDs, mp3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downloads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QR-Codes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exercises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adapted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a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moodle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course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not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really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interactive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Booklet Reading Level 1 and Level 2 (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-test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mock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including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explanations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Booklet Listening Level 1 and Level 2 (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-test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mock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including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explanations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Booklet 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Speaking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Level 1 and Level 2 (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collection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12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mock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teacher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familiarize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useful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vocabulary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Booklet Writing Level 1 and Level 2 (</a:t>
            </a:r>
            <a:r>
              <a:rPr lang="de-DE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published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2023,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coinciding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preceeding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skill</a:t>
            </a: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Booklet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Speaking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being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developed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planned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changes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de-DE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</a:t>
            </a:r>
            <a:endParaRPr lang="de-DE" sz="1200" b="1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Team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currently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also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working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interactive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moodle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course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Keep Reading / Keep Listening: Focus on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online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materials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derive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print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version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not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way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around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levels</a:t>
            </a:r>
            <a:r>
              <a:rPr lang="de-DE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 and 3)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55339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E.g.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more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postcards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but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forms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lists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(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level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Task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construction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/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What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should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tasks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contain</a:t>
            </a:r>
            <a:r>
              <a:rPr kumimoji="0" lang="de-DE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? 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 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Short </a:t>
            </a:r>
            <a:r>
              <a:rPr kumimoji="0" lang="de-DE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description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of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situation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Who am I?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am I? (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context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description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situation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de-DE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reason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for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de-DE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writing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  <a:r>
              <a:rPr lang="de-DE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Who am I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addressing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? (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register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goal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am I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trying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achieve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de-DE" sz="1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de-DE" sz="12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de-DE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type: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type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am I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writing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? (form,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content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content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do I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produce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follows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Text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length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Authentic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tasks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realistic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reasons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communicate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writing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specific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type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Layout: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can‘t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digital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exams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still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want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show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know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most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wiriting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done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computer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phone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43043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includes: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What do I have to be able to do (can do descriptors)? What is the communicative stetting? What are the topic areas?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Testing procedure: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What different parts does the exam consist of?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How much time do I have for each part of the exam, and am I allowed to use a dictionary/what type of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What do the tasks in the different parts of the exam look like, how are they constructed?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What do we want you to show / demonstrate in the different parts of the exam?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How can I best tackle / engage with the task(s)?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What do I need to do to </a:t>
            </a:r>
            <a:r>
              <a:rPr lang="en-US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fullfill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task?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=&gt;paraphrased and summarized from the </a:t>
            </a:r>
            <a:r>
              <a:rPr lang="en-US" sz="1200" b="1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Prüfungsordnung</a:t>
            </a:r>
            <a:r>
              <a:rPr lang="en-US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(testing regulations in accordance with STANAG) and </a:t>
            </a:r>
            <a:r>
              <a:rPr lang="en-US" sz="1200" b="1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Durchführungsbestimmungen</a:t>
            </a:r>
            <a:r>
              <a:rPr lang="en-US" sz="12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(administrative instructions)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advice on how to prepare</a:t>
            </a:r>
          </a:p>
          <a:p>
            <a:endParaRPr lang="de-DE" baseline="0" dirty="0"/>
          </a:p>
          <a:p>
            <a:endParaRPr lang="de-DE" baseline="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36052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22044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54213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2. „Questions“: </a:t>
            </a:r>
            <a:r>
              <a:rPr lang="de-DE" dirty="0" err="1"/>
              <a:t>weird</a:t>
            </a:r>
            <a:r>
              <a:rPr lang="de-DE" dirty="0"/>
              <a:t> </a:t>
            </a:r>
            <a:r>
              <a:rPr lang="de-DE" dirty="0" err="1"/>
              <a:t>setting</a:t>
            </a:r>
            <a:r>
              <a:rPr lang="de-DE" dirty="0"/>
              <a:t> + </a:t>
            </a:r>
            <a:r>
              <a:rPr lang="de-DE" dirty="0" err="1"/>
              <a:t>ask</a:t>
            </a:r>
            <a:r>
              <a:rPr lang="de-DE" dirty="0"/>
              <a:t> 5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/>
              <a:t>3. Statement: 3 / 5 </a:t>
            </a:r>
            <a:r>
              <a:rPr lang="de-DE" dirty="0" err="1"/>
              <a:t>minutes</a:t>
            </a:r>
            <a:endParaRPr lang="de-DE" dirty="0"/>
          </a:p>
          <a:p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M-1: Facts,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describing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places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everyday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needs</a:t>
            </a: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M-2: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explain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report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tenses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pros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cons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opinion</a:t>
            </a: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/>
          </a:p>
          <a:p>
            <a:endParaRPr lang="de-DE" b="1" dirty="0">
              <a:highlight>
                <a:srgbClr val="FFFF00"/>
              </a:highlight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FCF9F-FC9F-42AE-8714-D00A85481D46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9318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BB3F0-55D6-40F9-9065-67A75726E1F6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03D9B-F4AD-454E-A37C-A48E69470BC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8689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7E28F-AB96-4FB3-B68C-C44EAE62BE11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D5D4F-E1B7-48A1-B3F4-D5ABBEE40E9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73383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49507-F164-4B73-BD11-5DC2670FD0AE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66BAA-7F39-4353-8232-1654F08AB37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224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0D94C-6858-4459-A5DD-C917F5AF4C71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DBBC5-DA63-419D-BB27-2911711D9D5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238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FA754-EEC0-4F52-921D-E3AB37E69280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F8D33-FF59-459F-89B7-FCEE90B4C4E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44774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713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713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10A24-18BD-4DDC-A6BE-EDD2205C73E9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0C2E-FD46-416D-9993-678B2E8DF42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25804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60544-B8E9-41C3-AB5A-8A0005E33C12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19EAE-D187-4AE3-BB4C-6A35AB83BCF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17088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DE39A-9438-4486-9056-604F673CA579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FF970-19F0-4A4E-853C-76B4716E940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4326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A8143-2A0E-417C-A061-F30D80AE6F5B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6B6B1-B56B-45A2-BF02-FD03AA3E0D7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2028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2734A-92FD-42CF-BE39-F8A2F8C39EEB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EFF12-4E9A-4E48-8839-EE82A473D17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2326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7E3B1-C5BB-4393-8CD6-F84946138B33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C8407-B0C0-4816-B596-5DE8150BD61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487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14843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71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74146608-A44D-40EE-9D31-D6D4345FAF5F}" type="datetime1">
              <a:rPr lang="de-DE" altLang="de-DE"/>
              <a:pPr>
                <a:defRPr/>
              </a:pPr>
              <a:t>16.10.2024</a:t>
            </a:fld>
            <a:endParaRPr lang="de-DE" alt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7C359B5-8141-4478-8384-BBC8E840719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pic>
        <p:nvPicPr>
          <p:cNvPr id="2" name="Picture 13" descr="BSprA_Office_Farbe_en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908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Grafik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8" y="6192838"/>
            <a:ext cx="103822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936104"/>
          </a:xfrm>
          <a:ln w="28575"/>
        </p:spPr>
        <p:txBody>
          <a:bodyPr/>
          <a:lstStyle/>
          <a:p>
            <a:pPr marL="0" indent="0" algn="ctr">
              <a:buNone/>
            </a:pP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BILC Professional Development Seminar 2024</a:t>
            </a:r>
          </a:p>
          <a:p>
            <a:pPr marL="0" indent="0">
              <a:buNone/>
            </a:pPr>
            <a:endParaRPr lang="de-DE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Creating Self-Study Materials </a:t>
            </a:r>
          </a:p>
          <a:p>
            <a:pPr marL="0" indent="0" algn="ctr"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Productive Skills: </a:t>
            </a:r>
          </a:p>
          <a:p>
            <a:pPr marL="0" indent="0" algn="ctr">
              <a:buNone/>
            </a:pP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Writing and Speaking </a:t>
            </a:r>
          </a:p>
          <a:p>
            <a:pPr marL="0" indent="0" algn="ctr"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STANAG Levels 1 and 2</a:t>
            </a:r>
          </a:p>
          <a:p>
            <a:pPr marL="0" indent="0" algn="ctr">
              <a:buNone/>
            </a:pP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0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ORR’in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Anika 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Dähn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Coordinator for English Language Teaching and Testing Materials </a:t>
            </a:r>
          </a:p>
          <a:p>
            <a:pPr marL="0" indent="0" algn="ctr">
              <a:buNone/>
            </a:pP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798073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7007-1007-FD28-8925-A14E13936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New Self-Study Materials Speaking STANAG Level 1 and 2</a:t>
            </a:r>
            <a:endParaRPr lang="de-DE" sz="2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E17482-5B67-BCDB-1D04-7A3C0D10F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de-DE" sz="2400" u="sng" dirty="0" err="1">
                <a:latin typeface="Calibri" panose="020F0502020204030204" pitchFamily="34" charset="0"/>
                <a:cs typeface="Calibri" panose="020F0502020204030204" pitchFamily="34" charset="0"/>
              </a:rPr>
              <a:t>tasks</a:t>
            </a:r>
            <a:r>
              <a:rPr lang="de-DE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u="sng" dirty="0" err="1">
                <a:latin typeface="Calibri" panose="020F0502020204030204" pitchFamily="34" charset="0"/>
                <a:cs typeface="Calibri" panose="020F0502020204030204" pitchFamily="34" charset="0"/>
              </a:rPr>
              <a:t>part</a:t>
            </a:r>
            <a:r>
              <a:rPr lang="de-DE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2:</a:t>
            </a:r>
          </a:p>
          <a:p>
            <a:pPr lvl="1"/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Standardized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instructions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begin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maintain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close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short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conversation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/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Standardized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setting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job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context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makes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clear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target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language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objective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examinees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reach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Gesprächsziel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makes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necessary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obtain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Level 1: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means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Level2: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means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solve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informed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decision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53B4DCE-E6D6-BCAB-3BA3-6DCBFF9432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10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822608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11</a:t>
            </a:fld>
            <a:endParaRPr lang="de-DE" alt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F0149D7-6B05-4563-BE50-12BC9F33E356}"/>
              </a:ext>
            </a:extLst>
          </p:cNvPr>
          <p:cNvSpPr/>
          <p:nvPr/>
        </p:nvSpPr>
        <p:spPr>
          <a:xfrm>
            <a:off x="522412" y="548680"/>
            <a:ext cx="8147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of New Self-Study Materials Speaking STANAG Level 1 and 2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AC755B4-391C-4753-B0D6-22EA4B1DA0C1}"/>
              </a:ext>
            </a:extLst>
          </p:cNvPr>
          <p:cNvSpPr txBox="1"/>
          <p:nvPr/>
        </p:nvSpPr>
        <p:spPr>
          <a:xfrm>
            <a:off x="522412" y="1700808"/>
            <a:ext cx="814724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Developed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parallell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level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 and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Contains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similar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writing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self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materials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(e.g.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expectations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Explanation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construction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deliberate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vague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words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mock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spanning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different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topic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areas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objectives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answers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303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3357AF-F9CC-43DC-BD78-DE29AE47F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Challenges in Providing an </a:t>
            </a:r>
            <a:r>
              <a:rPr lang="de-DE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endParaRPr lang="de-DE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851421-A439-4600-A3C8-E4BF15A42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Practicability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not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usually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record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video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exams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Items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piloted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not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pretested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not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compromise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Identifying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„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perfect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protection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privacy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laws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Scripted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Authenticity</a:t>
            </a:r>
          </a:p>
          <a:p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Precedent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formal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complaints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9B7B80-2447-4349-8D80-AD6B53C300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12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41619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1B262-158F-4E5B-8EB4-31F614A3A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54211"/>
            <a:ext cx="8229600" cy="1143000"/>
          </a:xfrm>
        </p:spPr>
        <p:txBody>
          <a:bodyPr/>
          <a:lstStyle/>
          <a:p>
            <a:r>
              <a: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Work-</a:t>
            </a:r>
            <a:r>
              <a:rPr lang="de-DE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Around</a:t>
            </a:r>
            <a:r>
              <a: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Brainstorming and Mind-Maps </a:t>
            </a:r>
            <a:r>
              <a:rPr lang="de-DE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Guidance</a:t>
            </a:r>
            <a:endParaRPr lang="de-DE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21FA56-1C41-469B-A2F6-0F55216D9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Chapter on “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Useful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Notes“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preparation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time</a:t>
            </a:r>
          </a:p>
          <a:p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brainstorming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mindmapping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techniques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(plus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structuring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statement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level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2)</a:t>
            </a:r>
          </a:p>
          <a:p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techniques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mock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items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9B2B606-AA8B-431D-90A6-7F9EE25B09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13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38317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6E57CB-FEA9-4FEA-BA19-A656FE46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1143000"/>
          </a:xfrm>
        </p:spPr>
        <p:txBody>
          <a:bodyPr/>
          <a:lstStyle/>
          <a:p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Self-Study Materials </a:t>
            </a:r>
            <a:b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Classroom and in Teacher Training</a:t>
            </a:r>
            <a:b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de-DE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A9554A-BFFA-4A08-9A5A-9D6D7CECB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format: teacher and rater training available (in person or online), but not mandatory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 be requested in our department by the head of the division</a:t>
            </a:r>
            <a:endParaRPr lang="en-US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Materials available as pdf download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 can also serve as a reminder of the STANAG descriptors to teaches/testers, we welcome questions!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 far, feedback by test-takers on the new self-study materials has been very positive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EFFFFF-308B-42E6-AA96-8F4EBAB6E0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14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25522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FDA13A5-A4AE-4C3B-9881-D1000D247D1A}"/>
              </a:ext>
            </a:extLst>
          </p:cNvPr>
          <p:cNvSpPr txBox="1"/>
          <p:nvPr/>
        </p:nvSpPr>
        <p:spPr>
          <a:xfrm>
            <a:off x="755576" y="708162"/>
            <a:ext cx="8117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EF3BDB3-B1B2-40CE-91FB-C5AB0A529712}"/>
              </a:ext>
            </a:extLst>
          </p:cNvPr>
          <p:cNvSpPr txBox="1"/>
          <p:nvPr/>
        </p:nvSpPr>
        <p:spPr>
          <a:xfrm>
            <a:off x="539552" y="1412776"/>
            <a:ext cx="81472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Sprachsonderprüfungen</a:t>
            </a:r>
            <a:r>
              <a:rPr lang="en-US" sz="2400" dirty="0"/>
              <a:t>: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SLP-Exams </a:t>
            </a:r>
          </a:p>
          <a:p>
            <a:endParaRPr lang="en-US" sz="2400" dirty="0"/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Self-Study Materials Available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New Self-Study Materials Writing STANAG Level 1 and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of New Self-Study / Exam Preparation  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Materials Speaking STANAG Level 1 and 2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Self-Study Materials in the Classroom and in Teacher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33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21B81AC-70B7-408E-B517-F190A98D0143}"/>
              </a:ext>
            </a:extLst>
          </p:cNvPr>
          <p:cNvSpPr txBox="1"/>
          <p:nvPr/>
        </p:nvSpPr>
        <p:spPr>
          <a:xfrm>
            <a:off x="593924" y="571114"/>
            <a:ext cx="8075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Sprachsonderprüfungen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553D5DE-AF5F-476B-A040-263AEF449436}"/>
              </a:ext>
            </a:extLst>
          </p:cNvPr>
          <p:cNvSpPr txBox="1"/>
          <p:nvPr/>
        </p:nvSpPr>
        <p:spPr>
          <a:xfrm>
            <a:off x="534380" y="1196752"/>
            <a:ext cx="80752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SLP-Exam taken without participating in a preparatory course, and without access to / the assistance of a teacher or tutor prior to the exam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Registration requirement: 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Punkte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Test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Number of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Sprachsonderprüfungen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 year: ca. 1.800, increasing demand</a:t>
            </a:r>
            <a:endParaRPr lang="en-US" sz="24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5465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09759D0-A222-4880-9649-0D67069BB63E}"/>
              </a:ext>
            </a:extLst>
          </p:cNvPr>
          <p:cNvSpPr txBox="1"/>
          <p:nvPr/>
        </p:nvSpPr>
        <p:spPr>
          <a:xfrm>
            <a:off x="498376" y="692696"/>
            <a:ext cx="8147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Self-Study Materials 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de-DE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903A453-E8A7-4ACD-88B5-3185B39EBF9A}"/>
              </a:ext>
            </a:extLst>
          </p:cNvPr>
          <p:cNvSpPr txBox="1"/>
          <p:nvPr/>
        </p:nvSpPr>
        <p:spPr>
          <a:xfrm>
            <a:off x="611560" y="1340768"/>
            <a:ext cx="81472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Keep Reading Level 1 and Level 2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Keep Listening Level 1 and Level 2 </a:t>
            </a:r>
          </a:p>
          <a:p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Booklet Reading Level 1 and Level 2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Booklet Listening Level 1 and Level 2 </a:t>
            </a:r>
          </a:p>
          <a:p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Booklet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Speaking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Level 1 and Level 2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Booklet Writing Level 1 and Level 2 (2023)</a:t>
            </a:r>
          </a:p>
        </p:txBody>
      </p:sp>
    </p:spTree>
    <p:extLst>
      <p:ext uri="{BB962C8B-B14F-4D97-AF65-F5344CB8AC3E}">
        <p14:creationId xmlns:p14="http://schemas.microsoft.com/office/powerpoint/2010/main" val="1388548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FD272D-2FED-018D-1D28-C08A47083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e-DE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800" b="1" dirty="0">
                <a:latin typeface="Calibri" panose="020F0502020204030204" pitchFamily="34" charset="0"/>
                <a:cs typeface="Calibri" panose="020F0502020204030204" pitchFamily="34" charset="0"/>
              </a:rPr>
              <a:t>New Test Format Writing Levels 1 and 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3AD16F-DBBD-4E67-C486-B9F893951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New,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more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authentic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types</a:t>
            </a: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construction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tasks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more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realistic</a:t>
            </a: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Face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validity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layout</a:t>
            </a: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helpful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ideas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177CE94-2580-CB23-0F2C-588785DE4B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56940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2E0C877-B45F-428E-97F3-83D3F3189E06}"/>
              </a:ext>
            </a:extLst>
          </p:cNvPr>
          <p:cNvSpPr/>
          <p:nvPr/>
        </p:nvSpPr>
        <p:spPr>
          <a:xfrm>
            <a:off x="498376" y="548680"/>
            <a:ext cx="8147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Self-Study Materials Writing </a:t>
            </a:r>
          </a:p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STANAG Level 1 and 2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9E67950-CBC3-4EC2-A063-17E21BA40E70}"/>
              </a:ext>
            </a:extLst>
          </p:cNvPr>
          <p:cNvSpPr/>
          <p:nvPr/>
        </p:nvSpPr>
        <p:spPr>
          <a:xfrm>
            <a:off x="498376" y="1859340"/>
            <a:ext cx="81884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practice / self study materials contain: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Detailed information on what is expected in level 1 / level 2 writing tests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mock tests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model example of a test as it should be taken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Commented model answers for all tasks in the example: 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based on corrected original texts produced by exam   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participants during pretesting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426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A11A1541-B961-40C8-9035-EC57B26937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A6B6B1-B56B-45A2-BF02-FD03AA3E0D78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7BE6973-D655-497C-8CD2-740D40B1D9C7}"/>
              </a:ext>
            </a:extLst>
          </p:cNvPr>
          <p:cNvSpPr txBox="1"/>
          <p:nvPr/>
        </p:nvSpPr>
        <p:spPr>
          <a:xfrm>
            <a:off x="611560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de-D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Commented</a:t>
            </a:r>
            <a:r>
              <a:rPr lang="de-D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Task and </a:t>
            </a:r>
            <a:r>
              <a:rPr lang="de-DE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Answer</a:t>
            </a:r>
            <a:r>
              <a:rPr lang="de-D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de-D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(Writing Level 1)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7D0130A-E21B-7AA7-E853-DBADFCD4CF29}"/>
              </a:ext>
            </a:extLst>
          </p:cNvPr>
          <p:cNvSpPr txBox="1"/>
          <p:nvPr/>
        </p:nvSpPr>
        <p:spPr>
          <a:xfrm>
            <a:off x="611560" y="1235660"/>
            <a:ext cx="79208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DE" sz="2200" u="sng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Task:</a:t>
            </a:r>
          </a:p>
          <a:p>
            <a:pPr marL="0" indent="0">
              <a:buNone/>
            </a:pPr>
            <a:r>
              <a:rPr lang="de-DE" sz="2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Sie können einen englischsprachigen Freund leider nicht wie verabredet am Bahnhof abholen. Schreiben Sie eine </a:t>
            </a:r>
            <a:r>
              <a:rPr lang="de-DE" sz="2200" b="1" i="0" u="sng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Textnachricht</a:t>
            </a:r>
            <a:r>
              <a:rPr lang="de-DE" sz="2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in der Sie ihm den Weg zu Ihrem </a:t>
            </a:r>
            <a:r>
              <a:rPr lang="de-DE" sz="22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Haus beschreiben.</a:t>
            </a:r>
          </a:p>
          <a:p>
            <a:pPr marL="0" indent="0">
              <a:buNone/>
            </a:pPr>
            <a:endParaRPr lang="de-DE" sz="22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2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=&gt; </a:t>
            </a:r>
            <a:r>
              <a:rPr lang="de-DE" sz="2200" u="sng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Erwartungen</a:t>
            </a:r>
            <a:r>
              <a:rPr lang="de-DE" sz="22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Fakten beschreiben, Ort beschreiben, Wegbeschreibung, eigene Pläne beschreiben, Gründe angeben</a:t>
            </a:r>
          </a:p>
          <a:p>
            <a:pPr marL="0" indent="0">
              <a:buNone/>
            </a:pPr>
            <a:endParaRPr lang="de-DE" sz="22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200" i="1" u="sng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(Translation: </a:t>
            </a:r>
          </a:p>
          <a:p>
            <a:pPr marL="0" indent="0">
              <a:buNone/>
            </a:pP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Unfortunately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not pick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English-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speaking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friend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station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promised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do. Write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him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message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describing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way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station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i="1" dirty="0" err="1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</a:t>
            </a:r>
            <a:r>
              <a:rPr lang="de-DE" sz="2200" i="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de-DE" sz="2200" b="0" i="1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=&gt; </a:t>
            </a:r>
            <a:r>
              <a:rPr lang="de-DE" sz="2200" b="0" i="1" u="sng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Expectations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Explain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facts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place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give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directions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own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plans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give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200" b="0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reasons</a:t>
            </a:r>
            <a:r>
              <a:rPr lang="de-DE" sz="2200" b="0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3868470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EC2ACF2-B4BD-4965-9FF6-49EEB7E46B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A6B6B1-B56B-45A2-BF02-FD03AA3E0D78}" type="slidenum">
              <a:rPr lang="de-DE" altLang="de-DE" smtClean="0"/>
              <a:pPr>
                <a:defRPr/>
              </a:pPr>
              <a:t>8</a:t>
            </a:fld>
            <a:endParaRPr lang="de-DE" alt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29BCF74-B422-DBA4-E352-E57EC4F10493}"/>
              </a:ext>
            </a:extLst>
          </p:cNvPr>
          <p:cNvSpPr txBox="1"/>
          <p:nvPr/>
        </p:nvSpPr>
        <p:spPr>
          <a:xfrm>
            <a:off x="683568" y="410631"/>
            <a:ext cx="46805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de-DE" b="1" u="sng" dirty="0">
                <a:latin typeface="Calibri" panose="020F0502020204030204" pitchFamily="34" charset="0"/>
                <a:cs typeface="Calibri" panose="020F0502020204030204" pitchFamily="34" charset="0"/>
              </a:rPr>
              <a:t>Model answer: </a:t>
            </a:r>
          </a:p>
          <a:p>
            <a:endParaRPr lang="en-US" altLang="de-DE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de-DE" i="1" dirty="0">
                <a:latin typeface="Calibri" panose="020F0502020204030204" pitchFamily="34" charset="0"/>
                <a:cs typeface="Calibri" panose="020F0502020204030204" pitchFamily="34" charset="0"/>
              </a:rPr>
              <a:t>Hi Peter,</a:t>
            </a:r>
          </a:p>
          <a:p>
            <a:endParaRPr kumimoji="0" lang="en-US" altLang="de-DE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de-D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I’m sorry I can‘t pick you up from the station tomorrow. My parents need my help.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de-DE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de-D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This is the easiest way to get to my house: leave the railway station and turn left. Walk down the street to the main street. Turn right into the main street called </a:t>
            </a:r>
            <a:r>
              <a:rPr kumimoji="0" lang="en-US" altLang="de-DE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Naumburger</a:t>
            </a:r>
            <a:r>
              <a:rPr kumimoji="0" lang="en-US" altLang="de-D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de-DE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Straße</a:t>
            </a:r>
            <a:r>
              <a:rPr kumimoji="0" lang="en-US" altLang="de-D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Follow the street for one kilometer. Turn left into Weg </a:t>
            </a:r>
            <a:r>
              <a:rPr kumimoji="0" lang="en-US" altLang="de-DE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zur</a:t>
            </a:r>
            <a:r>
              <a:rPr kumimoji="0" lang="en-US" altLang="de-D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Saline. After about 100 meters you will see the police station, and on the other side of the </a:t>
            </a:r>
            <a:r>
              <a:rPr lang="en-US" altLang="de-DE" i="1" dirty="0">
                <a:latin typeface="Calibri" panose="020F0502020204030204" pitchFamily="34" charset="0"/>
                <a:cs typeface="Calibri" panose="020F0502020204030204" pitchFamily="34" charset="0"/>
              </a:rPr>
              <a:t>street</a:t>
            </a:r>
            <a:r>
              <a:rPr kumimoji="0" lang="en-US" altLang="de-D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semi-detached house with a blue door, I live there. I will leave my key under the flowerpot in front of the door.</a:t>
            </a:r>
            <a:r>
              <a:rPr kumimoji="0" lang="en-US" alt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kumimoji="0" lang="en-US" altLang="de-DE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See you later!</a:t>
            </a:r>
            <a:r>
              <a:rPr kumimoji="0" lang="en-US" alt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9" name="Sprechblase: rechteckig mit abgerundeten Ecken 8">
            <a:extLst>
              <a:ext uri="{FF2B5EF4-FFF2-40B4-BE49-F238E27FC236}">
                <a16:creationId xmlns:a16="http://schemas.microsoft.com/office/drawing/2014/main" id="{A1695C6A-9D29-419A-B00B-12C114603411}"/>
              </a:ext>
            </a:extLst>
          </p:cNvPr>
          <p:cNvSpPr/>
          <p:nvPr/>
        </p:nvSpPr>
        <p:spPr>
          <a:xfrm>
            <a:off x="5935137" y="1714897"/>
            <a:ext cx="2828925" cy="561975"/>
          </a:xfrm>
          <a:prstGeom prst="wedgeRound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ctr">
              <a:buFont typeface="Wingdings" panose="05000000000000000000" pitchFamily="2" charset="2"/>
              <a:buChar char=""/>
            </a:pP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14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olite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cancellation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de-DE" sz="14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ive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facts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reasons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prechblase: rechteckig mit abgerundeten Ecken 9">
            <a:extLst>
              <a:ext uri="{FF2B5EF4-FFF2-40B4-BE49-F238E27FC236}">
                <a16:creationId xmlns:a16="http://schemas.microsoft.com/office/drawing/2014/main" id="{1E732A37-FEBF-F00F-EE43-15EF63D77042}"/>
              </a:ext>
            </a:extLst>
          </p:cNvPr>
          <p:cNvSpPr/>
          <p:nvPr/>
        </p:nvSpPr>
        <p:spPr>
          <a:xfrm>
            <a:off x="5935137" y="2651001"/>
            <a:ext cx="2828925" cy="561975"/>
          </a:xfrm>
          <a:prstGeom prst="wedgeRound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ctr">
              <a:buFont typeface="Wingdings" panose="05000000000000000000" pitchFamily="2" charset="2"/>
              <a:buChar char=""/>
            </a:pP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Describing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giving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directions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prechblase: rechteckig mit abgerundeten Ecken 10">
            <a:extLst>
              <a:ext uri="{FF2B5EF4-FFF2-40B4-BE49-F238E27FC236}">
                <a16:creationId xmlns:a16="http://schemas.microsoft.com/office/drawing/2014/main" id="{FFDED570-86FD-F88B-F7F4-3709995AC20A}"/>
              </a:ext>
            </a:extLst>
          </p:cNvPr>
          <p:cNvSpPr/>
          <p:nvPr/>
        </p:nvSpPr>
        <p:spPr>
          <a:xfrm>
            <a:off x="5935136" y="4869160"/>
            <a:ext cx="2828925" cy="685800"/>
          </a:xfrm>
          <a:prstGeom prst="wedgeRound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buFont typeface="Wingdings" panose="05000000000000000000" pitchFamily="2" charset="2"/>
              <a:buChar char=""/>
            </a:pP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Informal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ending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ending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prechblase: rechteckig mit abgerundeten Ecken 11">
            <a:extLst>
              <a:ext uri="{FF2B5EF4-FFF2-40B4-BE49-F238E27FC236}">
                <a16:creationId xmlns:a16="http://schemas.microsoft.com/office/drawing/2014/main" id="{A7E787D9-DD37-CA8B-FD10-5219D80D908C}"/>
              </a:ext>
            </a:extLst>
          </p:cNvPr>
          <p:cNvSpPr/>
          <p:nvPr/>
        </p:nvSpPr>
        <p:spPr>
          <a:xfrm>
            <a:off x="5935137" y="563910"/>
            <a:ext cx="2828925" cy="704850"/>
          </a:xfrm>
          <a:prstGeom prst="wedgeRound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buFont typeface="Wingdings" panose="05000000000000000000" pitchFamily="2" charset="2"/>
              <a:buChar char=""/>
            </a:pP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person / a friend: informal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greeting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greeting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prechblase: rechteckig mit abgerundeten Ecken 12">
            <a:extLst>
              <a:ext uri="{FF2B5EF4-FFF2-40B4-BE49-F238E27FC236}">
                <a16:creationId xmlns:a16="http://schemas.microsoft.com/office/drawing/2014/main" id="{FFA91443-209C-FEC2-089B-98BC4DBAE05B}"/>
              </a:ext>
            </a:extLst>
          </p:cNvPr>
          <p:cNvSpPr/>
          <p:nvPr/>
        </p:nvSpPr>
        <p:spPr>
          <a:xfrm>
            <a:off x="538349" y="5765943"/>
            <a:ext cx="8225711" cy="903417"/>
          </a:xfrm>
          <a:prstGeom prst="wedgeRound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Font typeface="Wingdings" panose="05000000000000000000" pitchFamily="2" charset="2"/>
              <a:buChar char=""/>
            </a:pP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Here, an informal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text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expected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due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text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type and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addressee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given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task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Content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wise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a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cancellation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/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apology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directions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place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must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b="1" dirty="0" err="1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included</a:t>
            </a:r>
            <a:r>
              <a:rPr lang="de-DE" sz="1400" b="1" dirty="0">
                <a:solidFill>
                  <a:schemeClr val="l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1657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863299-AEF9-98C1-7838-F191EE98F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of New Testing Materials Speaking STANAG Level 1 and 2</a:t>
            </a:r>
            <a:b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E923AF-3A08-FD38-9F93-AC719064A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tasks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format</a:t>
            </a: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consists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 and 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statement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Problems: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authenticity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especially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relevance</a:t>
            </a: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B77D383-23A7-D805-22F8-E397E7DA29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ADBBC5-DA63-419D-BB27-2911711D9D57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1157625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2055</Words>
  <Application>Microsoft Office PowerPoint</Application>
  <PresentationFormat>Bildschirmpräsentation (4:3)</PresentationFormat>
  <Paragraphs>211</Paragraphs>
  <Slides>14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Wingdings</vt:lpstr>
      <vt:lpstr>Standarddesign</vt:lpstr>
      <vt:lpstr>PowerPoint-Präsentation</vt:lpstr>
      <vt:lpstr>PowerPoint-Präsentation</vt:lpstr>
      <vt:lpstr>PowerPoint-Präsentation</vt:lpstr>
      <vt:lpstr>PowerPoint-Präsentation</vt:lpstr>
      <vt:lpstr> New Test Format Writing Levels 1 and 2</vt:lpstr>
      <vt:lpstr>PowerPoint-Präsentation</vt:lpstr>
      <vt:lpstr>PowerPoint-Präsentation</vt:lpstr>
      <vt:lpstr>PowerPoint-Präsentation</vt:lpstr>
      <vt:lpstr>Development of New Testing Materials Speaking STANAG Level 1 and 2 </vt:lpstr>
      <vt:lpstr>Development of New Self-Study Materials Speaking STANAG Level 1 and 2</vt:lpstr>
      <vt:lpstr>PowerPoint-Präsentation</vt:lpstr>
      <vt:lpstr>The Challenges in Providing an Example</vt:lpstr>
      <vt:lpstr>Work-Around: Using Brainstorming and Mind-Maps as Guidance</vt:lpstr>
      <vt:lpstr>Self-Study Materials  in the Classroom and in Teacher Training </vt:lpstr>
    </vt:vector>
  </TitlesOfParts>
  <Company>Bundessprachenamt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Masterfolie Bundessprachenamt CD Bundesregierung deutsch</dc:title>
  <dc:creator>Lotz, Achim</dc:creator>
  <cp:lastModifiedBy>Anika Dähn</cp:lastModifiedBy>
  <cp:revision>108</cp:revision>
  <cp:lastPrinted>2024-10-08T06:40:29Z</cp:lastPrinted>
  <dcterms:created xsi:type="dcterms:W3CDTF">2010-10-01T08:07:15Z</dcterms:created>
  <dcterms:modified xsi:type="dcterms:W3CDTF">2024-10-16T18:23:07Z</dcterms:modified>
</cp:coreProperties>
</file>