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B42F2B-44B5-4973-AECF-0192D648BDF4}"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1A89703F-29FD-4233-B9BF-87F964D6D59F}">
      <dgm:prSet/>
      <dgm:spPr/>
      <dgm:t>
        <a:bodyPr/>
        <a:lstStyle/>
        <a:p>
          <a:pPr rtl="0"/>
          <a:r>
            <a:rPr lang="en-GB" dirty="0" smtClean="0"/>
            <a:t>Albania</a:t>
          </a:r>
          <a:r>
            <a:rPr lang="et-EE" dirty="0" smtClean="0"/>
            <a:t>, </a:t>
          </a:r>
          <a:r>
            <a:rPr lang="en-GB" dirty="0" smtClean="0"/>
            <a:t>Azerbaijan</a:t>
          </a:r>
          <a:r>
            <a:rPr lang="et-EE" dirty="0" smtClean="0"/>
            <a:t>, </a:t>
          </a:r>
          <a:r>
            <a:rPr lang="en-GB" dirty="0" smtClean="0"/>
            <a:t>Austria</a:t>
          </a:r>
          <a:r>
            <a:rPr lang="et-EE" dirty="0" smtClean="0"/>
            <a:t>, </a:t>
          </a:r>
          <a:r>
            <a:rPr lang="en-GB" dirty="0" smtClean="0"/>
            <a:t>Belgium</a:t>
          </a:r>
          <a:r>
            <a:rPr lang="et-EE" dirty="0" smtClean="0"/>
            <a:t>, </a:t>
          </a:r>
          <a:r>
            <a:rPr lang="en-GB" dirty="0" smtClean="0"/>
            <a:t>Bulgaria</a:t>
          </a:r>
          <a:r>
            <a:rPr lang="et-EE" dirty="0" smtClean="0"/>
            <a:t>, </a:t>
          </a:r>
          <a:r>
            <a:rPr lang="en-GB" dirty="0" smtClean="0"/>
            <a:t>Canada</a:t>
          </a:r>
          <a:r>
            <a:rPr lang="et-EE" dirty="0" smtClean="0"/>
            <a:t>, </a:t>
          </a:r>
          <a:r>
            <a:rPr lang="en-GB" dirty="0" smtClean="0"/>
            <a:t>Croatia</a:t>
          </a:r>
          <a:r>
            <a:rPr lang="et-EE" dirty="0" smtClean="0"/>
            <a:t>, </a:t>
          </a:r>
          <a:r>
            <a:rPr lang="en-GB" dirty="0" smtClean="0"/>
            <a:t>Czech Republic</a:t>
          </a:r>
          <a:r>
            <a:rPr lang="et-EE" dirty="0" smtClean="0"/>
            <a:t>, </a:t>
          </a:r>
          <a:r>
            <a:rPr lang="en-GB" dirty="0" smtClean="0"/>
            <a:t>Denmark</a:t>
          </a:r>
          <a:r>
            <a:rPr lang="et-EE" dirty="0" smtClean="0"/>
            <a:t>, </a:t>
          </a:r>
          <a:r>
            <a:rPr lang="en-GB" dirty="0" smtClean="0"/>
            <a:t>Estonia</a:t>
          </a:r>
          <a:r>
            <a:rPr lang="et-EE" dirty="0" smtClean="0"/>
            <a:t>, </a:t>
          </a:r>
          <a:r>
            <a:rPr lang="en-GB" dirty="0" smtClean="0"/>
            <a:t>Finland</a:t>
          </a:r>
          <a:r>
            <a:rPr lang="et-EE" dirty="0" smtClean="0"/>
            <a:t>, </a:t>
          </a:r>
          <a:r>
            <a:rPr lang="en-GB" dirty="0" smtClean="0"/>
            <a:t>France</a:t>
          </a:r>
          <a:r>
            <a:rPr lang="et-EE" dirty="0" smtClean="0"/>
            <a:t>, </a:t>
          </a:r>
          <a:r>
            <a:rPr lang="en-GB" dirty="0" smtClean="0"/>
            <a:t>Georgia</a:t>
          </a:r>
          <a:r>
            <a:rPr lang="et-EE" dirty="0" smtClean="0"/>
            <a:t>, </a:t>
          </a:r>
          <a:r>
            <a:rPr lang="en-GB" dirty="0" smtClean="0"/>
            <a:t>Germany</a:t>
          </a:r>
          <a:r>
            <a:rPr lang="et-EE" dirty="0" smtClean="0"/>
            <a:t>, </a:t>
          </a:r>
          <a:r>
            <a:rPr lang="en-GB" dirty="0" smtClean="0"/>
            <a:t>Hungary</a:t>
          </a:r>
          <a:r>
            <a:rPr lang="et-EE" dirty="0" smtClean="0"/>
            <a:t>, </a:t>
          </a:r>
          <a:r>
            <a:rPr lang="en-GB" dirty="0" smtClean="0"/>
            <a:t>Italy</a:t>
          </a:r>
          <a:r>
            <a:rPr lang="et-EE" dirty="0" smtClean="0"/>
            <a:t>, </a:t>
          </a:r>
          <a:r>
            <a:rPr lang="en-GB" dirty="0" smtClean="0"/>
            <a:t>Latvia</a:t>
          </a:r>
          <a:r>
            <a:rPr lang="et-EE" dirty="0" smtClean="0"/>
            <a:t>, </a:t>
          </a:r>
          <a:r>
            <a:rPr lang="en-GB" dirty="0" smtClean="0"/>
            <a:t>Lithuania</a:t>
          </a:r>
          <a:r>
            <a:rPr lang="et-EE" dirty="0" smtClean="0"/>
            <a:t>, </a:t>
          </a:r>
          <a:r>
            <a:rPr lang="en-GB" dirty="0" smtClean="0"/>
            <a:t>Macedonia</a:t>
          </a:r>
          <a:r>
            <a:rPr lang="et-EE" dirty="0" smtClean="0"/>
            <a:t>, </a:t>
          </a:r>
          <a:r>
            <a:rPr lang="en-GB" dirty="0" smtClean="0"/>
            <a:t>Norway</a:t>
          </a:r>
          <a:r>
            <a:rPr lang="et-EE" dirty="0" smtClean="0"/>
            <a:t>, </a:t>
          </a:r>
          <a:r>
            <a:rPr lang="en-GB" dirty="0" smtClean="0"/>
            <a:t>Romania</a:t>
          </a:r>
          <a:r>
            <a:rPr lang="et-EE" dirty="0" smtClean="0"/>
            <a:t>, </a:t>
          </a:r>
          <a:r>
            <a:rPr lang="en-GB" dirty="0" smtClean="0"/>
            <a:t>SHAPE</a:t>
          </a:r>
          <a:r>
            <a:rPr lang="et-EE" dirty="0" smtClean="0"/>
            <a:t>, </a:t>
          </a:r>
          <a:r>
            <a:rPr lang="en-GB" dirty="0" smtClean="0"/>
            <a:t>Slovakia</a:t>
          </a:r>
          <a:r>
            <a:rPr lang="et-EE" dirty="0" smtClean="0"/>
            <a:t>, </a:t>
          </a:r>
          <a:r>
            <a:rPr lang="en-GB" dirty="0" smtClean="0"/>
            <a:t>Slovenia</a:t>
          </a:r>
          <a:r>
            <a:rPr lang="et-EE" dirty="0" smtClean="0"/>
            <a:t>, </a:t>
          </a:r>
          <a:r>
            <a:rPr lang="en-GB" dirty="0" smtClean="0"/>
            <a:t>Spain</a:t>
          </a:r>
          <a:r>
            <a:rPr lang="et-EE" dirty="0" smtClean="0"/>
            <a:t>, </a:t>
          </a:r>
          <a:r>
            <a:rPr lang="en-GB" dirty="0" smtClean="0"/>
            <a:t>Sweden</a:t>
          </a:r>
          <a:r>
            <a:rPr lang="et-EE" dirty="0" smtClean="0"/>
            <a:t>, </a:t>
          </a:r>
          <a:r>
            <a:rPr lang="en-GB" dirty="0" smtClean="0"/>
            <a:t>Ukraine</a:t>
          </a:r>
          <a:endParaRPr lang="et-EE" dirty="0"/>
        </a:p>
      </dgm:t>
    </dgm:pt>
    <dgm:pt modelId="{D9BA9CE6-83F0-4319-825C-D71FEB990214}" type="parTrans" cxnId="{2A5D381B-0318-426E-9DC3-5FAE71A9257A}">
      <dgm:prSet/>
      <dgm:spPr/>
      <dgm:t>
        <a:bodyPr/>
        <a:lstStyle/>
        <a:p>
          <a:endParaRPr lang="en-US"/>
        </a:p>
      </dgm:t>
    </dgm:pt>
    <dgm:pt modelId="{F5A7C2A3-8DF3-4AAC-A7AF-0225BF2BE4E6}" type="sibTrans" cxnId="{2A5D381B-0318-426E-9DC3-5FAE71A9257A}">
      <dgm:prSet/>
      <dgm:spPr/>
      <dgm:t>
        <a:bodyPr/>
        <a:lstStyle/>
        <a:p>
          <a:endParaRPr lang="en-US"/>
        </a:p>
      </dgm:t>
    </dgm:pt>
    <dgm:pt modelId="{BDF88190-1816-4403-BB3B-893F76B2A215}" type="pres">
      <dgm:prSet presAssocID="{16B42F2B-44B5-4973-AECF-0192D648BDF4}" presName="Name0" presStyleCnt="0">
        <dgm:presLayoutVars>
          <dgm:dir/>
          <dgm:resizeHandles val="exact"/>
        </dgm:presLayoutVars>
      </dgm:prSet>
      <dgm:spPr/>
      <dgm:t>
        <a:bodyPr/>
        <a:lstStyle/>
        <a:p>
          <a:endParaRPr lang="en-US"/>
        </a:p>
      </dgm:t>
    </dgm:pt>
    <dgm:pt modelId="{BD05498E-2A50-4C14-B0B5-B919D70EED38}" type="pres">
      <dgm:prSet presAssocID="{1A89703F-29FD-4233-B9BF-87F964D6D59F}" presName="node" presStyleLbl="node1" presStyleIdx="0" presStyleCnt="1">
        <dgm:presLayoutVars>
          <dgm:bulletEnabled val="1"/>
        </dgm:presLayoutVars>
      </dgm:prSet>
      <dgm:spPr/>
      <dgm:t>
        <a:bodyPr/>
        <a:lstStyle/>
        <a:p>
          <a:endParaRPr lang="en-US"/>
        </a:p>
      </dgm:t>
    </dgm:pt>
  </dgm:ptLst>
  <dgm:cxnLst>
    <dgm:cxn modelId="{71E67D1C-11A7-41CF-828A-B8865B25A6EE}" type="presOf" srcId="{1A89703F-29FD-4233-B9BF-87F964D6D59F}" destId="{BD05498E-2A50-4C14-B0B5-B919D70EED38}" srcOrd="0" destOrd="0" presId="urn:microsoft.com/office/officeart/2005/8/layout/process1"/>
    <dgm:cxn modelId="{2A5D381B-0318-426E-9DC3-5FAE71A9257A}" srcId="{16B42F2B-44B5-4973-AECF-0192D648BDF4}" destId="{1A89703F-29FD-4233-B9BF-87F964D6D59F}" srcOrd="0" destOrd="0" parTransId="{D9BA9CE6-83F0-4319-825C-D71FEB990214}" sibTransId="{F5A7C2A3-8DF3-4AAC-A7AF-0225BF2BE4E6}"/>
    <dgm:cxn modelId="{FC4FC973-63E9-4F3F-A37C-138DE75D92F8}" type="presOf" srcId="{16B42F2B-44B5-4973-AECF-0192D648BDF4}" destId="{BDF88190-1816-4403-BB3B-893F76B2A215}" srcOrd="0" destOrd="0" presId="urn:microsoft.com/office/officeart/2005/8/layout/process1"/>
    <dgm:cxn modelId="{E39F1DC1-6E4C-41C4-BF6C-818A0EC51A84}" type="presParOf" srcId="{BDF88190-1816-4403-BB3B-893F76B2A215}" destId="{BD05498E-2A50-4C14-B0B5-B919D70EED38}"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16F7A3-4B61-4DBB-A9D8-B66784301C87}" type="doc">
      <dgm:prSet loTypeId="urn:microsoft.com/office/officeart/2005/8/layout/hProcess9" loCatId="process" qsTypeId="urn:microsoft.com/office/officeart/2005/8/quickstyle/simple1" qsCatId="simple" csTypeId="urn:microsoft.com/office/officeart/2005/8/colors/accent1_2" csCatId="accent1" phldr="1"/>
      <dgm:spPr/>
    </dgm:pt>
    <dgm:pt modelId="{84E660BE-9468-40CA-A4C8-705C5400C4DF}">
      <dgm:prSet phldrT="[Text]" custT="1"/>
      <dgm:spPr/>
      <dgm:t>
        <a:bodyPr/>
        <a:lstStyle/>
        <a:p>
          <a:pPr algn="ctr">
            <a:lnSpc>
              <a:spcPct val="100000"/>
            </a:lnSpc>
            <a:spcAft>
              <a:spcPts val="0"/>
            </a:spcAft>
          </a:pPr>
          <a:r>
            <a:rPr lang="et-EE" sz="1800" b="1" dirty="0" smtClean="0">
              <a:latin typeface="+mj-lt"/>
            </a:rPr>
            <a:t>Riga 2023. </a:t>
          </a:r>
        </a:p>
        <a:p>
          <a:pPr algn="ctr">
            <a:lnSpc>
              <a:spcPct val="100000"/>
            </a:lnSpc>
            <a:spcAft>
              <a:spcPct val="35000"/>
            </a:spcAft>
          </a:pPr>
          <a:r>
            <a:rPr lang="en-GB" sz="1800" b="1" dirty="0" smtClean="0">
              <a:latin typeface="+mj-lt"/>
            </a:rPr>
            <a:t>Discussion Group: Rethinking </a:t>
          </a:r>
          <a:r>
            <a:rPr lang="et-EE" sz="1800" b="1" dirty="0" smtClean="0">
              <a:latin typeface="+mj-lt"/>
            </a:rPr>
            <a:t>R</a:t>
          </a:r>
          <a:r>
            <a:rPr lang="en-GB" sz="1800" b="1" dirty="0" smtClean="0">
              <a:latin typeface="+mj-lt"/>
            </a:rPr>
            <a:t>e</a:t>
          </a:r>
          <a:r>
            <a:rPr lang="et-EE" sz="1800" b="1" dirty="0" smtClean="0">
              <a:latin typeface="+mj-lt"/>
            </a:rPr>
            <a:t>c</a:t>
          </a:r>
          <a:r>
            <a:rPr lang="en-GB" sz="1800" b="1" dirty="0" smtClean="0">
              <a:latin typeface="+mj-lt"/>
            </a:rPr>
            <a:t>ommended Practices for Testing Writing</a:t>
          </a:r>
          <a:r>
            <a:rPr lang="et-EE" sz="1800" b="1" dirty="0" smtClean="0">
              <a:latin typeface="+mj-lt"/>
            </a:rPr>
            <a:t>.</a:t>
          </a:r>
          <a:endParaRPr lang="en-US" sz="1800" b="1" dirty="0">
            <a:latin typeface="+mj-lt"/>
          </a:endParaRPr>
        </a:p>
      </dgm:t>
    </dgm:pt>
    <dgm:pt modelId="{62D7E839-8821-4CE9-9B9B-CE4F204B9F5E}" type="parTrans" cxnId="{9A735EEE-FC98-4B7E-851B-6A766057B4E1}">
      <dgm:prSet/>
      <dgm:spPr/>
      <dgm:t>
        <a:bodyPr/>
        <a:lstStyle/>
        <a:p>
          <a:endParaRPr lang="en-US"/>
        </a:p>
      </dgm:t>
    </dgm:pt>
    <dgm:pt modelId="{12747F2C-83B5-46D9-8098-91C24DABB380}" type="sibTrans" cxnId="{9A735EEE-FC98-4B7E-851B-6A766057B4E1}">
      <dgm:prSet/>
      <dgm:spPr/>
      <dgm:t>
        <a:bodyPr/>
        <a:lstStyle/>
        <a:p>
          <a:endParaRPr lang="en-US"/>
        </a:p>
      </dgm:t>
    </dgm:pt>
    <dgm:pt modelId="{93669DD6-F031-45D3-BB68-6C5723AD953E}">
      <dgm:prSet phldrT="[Text]" custT="1"/>
      <dgm:spPr/>
      <dgm:t>
        <a:bodyPr/>
        <a:lstStyle/>
        <a:p>
          <a:pPr>
            <a:spcAft>
              <a:spcPts val="0"/>
            </a:spcAft>
          </a:pPr>
          <a:r>
            <a:rPr lang="en-GB" sz="1800" b="1" dirty="0" smtClean="0">
              <a:latin typeface="+mj-lt"/>
            </a:rPr>
            <a:t>ALTS 2024.</a:t>
          </a:r>
        </a:p>
        <a:p>
          <a:pPr>
            <a:spcAft>
              <a:spcPts val="0"/>
            </a:spcAft>
          </a:pPr>
          <a:r>
            <a:rPr lang="en-GB" sz="1800" b="1" noProof="0" dirty="0" smtClean="0">
              <a:latin typeface="+mj-lt"/>
            </a:rPr>
            <a:t>Gathering</a:t>
          </a:r>
          <a:r>
            <a:rPr lang="en-GB" sz="1800" b="1" dirty="0" smtClean="0">
              <a:latin typeface="+mj-lt"/>
            </a:rPr>
            <a:t> prompts and scripts for training purposes</a:t>
          </a:r>
        </a:p>
        <a:p>
          <a:pPr>
            <a:spcAft>
              <a:spcPct val="35000"/>
            </a:spcAft>
          </a:pPr>
          <a:endParaRPr lang="en-GB" sz="2000" b="1" dirty="0">
            <a:latin typeface="+mj-lt"/>
          </a:endParaRPr>
        </a:p>
      </dgm:t>
    </dgm:pt>
    <dgm:pt modelId="{52C17E8F-19D8-4E9B-A0A6-9039D025796F}" type="parTrans" cxnId="{7B15F757-9634-4ACB-B7FE-9DF49403A5FD}">
      <dgm:prSet/>
      <dgm:spPr/>
      <dgm:t>
        <a:bodyPr/>
        <a:lstStyle/>
        <a:p>
          <a:endParaRPr lang="en-US"/>
        </a:p>
      </dgm:t>
    </dgm:pt>
    <dgm:pt modelId="{6A752172-EEDE-4B90-8E64-96F2965439E6}" type="sibTrans" cxnId="{7B15F757-9634-4ACB-B7FE-9DF49403A5FD}">
      <dgm:prSet/>
      <dgm:spPr/>
      <dgm:t>
        <a:bodyPr/>
        <a:lstStyle/>
        <a:p>
          <a:endParaRPr lang="en-US"/>
        </a:p>
      </dgm:t>
    </dgm:pt>
    <dgm:pt modelId="{8ACA8CF0-9FCF-4DDB-8691-90B7560A0529}">
      <dgm:prSet phldrT="[Text]" custT="1"/>
      <dgm:spPr/>
      <dgm:t>
        <a:bodyPr/>
        <a:lstStyle/>
        <a:p>
          <a:pPr>
            <a:spcAft>
              <a:spcPts val="0"/>
            </a:spcAft>
          </a:pPr>
          <a:r>
            <a:rPr lang="en-GB" sz="1800" b="1" noProof="0" dirty="0" smtClean="0">
              <a:latin typeface="+mj-lt"/>
            </a:rPr>
            <a:t>Bergen 2024. </a:t>
          </a:r>
        </a:p>
        <a:p>
          <a:pPr>
            <a:spcAft>
              <a:spcPts val="0"/>
            </a:spcAft>
          </a:pPr>
          <a:r>
            <a:rPr lang="en-GB" sz="1800" b="1" noProof="0" dirty="0" smtClean="0">
              <a:latin typeface="+mj-lt"/>
            </a:rPr>
            <a:t>Norming for Rating Writing &amp; Selecting Training Materials</a:t>
          </a:r>
        </a:p>
        <a:p>
          <a:pPr>
            <a:spcAft>
              <a:spcPct val="35000"/>
            </a:spcAft>
          </a:pPr>
          <a:endParaRPr lang="en-US" sz="2000" dirty="0"/>
        </a:p>
      </dgm:t>
    </dgm:pt>
    <dgm:pt modelId="{6C67664A-E41D-4B2E-A211-47FDFFB7B772}" type="parTrans" cxnId="{B550F47C-F322-4F97-920A-83FD33BCEBDF}">
      <dgm:prSet/>
      <dgm:spPr/>
      <dgm:t>
        <a:bodyPr/>
        <a:lstStyle/>
        <a:p>
          <a:endParaRPr lang="en-US"/>
        </a:p>
      </dgm:t>
    </dgm:pt>
    <dgm:pt modelId="{2CAE9AD2-A9FB-44A9-83FD-B06BBDEC8BA4}" type="sibTrans" cxnId="{B550F47C-F322-4F97-920A-83FD33BCEBDF}">
      <dgm:prSet/>
      <dgm:spPr/>
      <dgm:t>
        <a:bodyPr/>
        <a:lstStyle/>
        <a:p>
          <a:endParaRPr lang="en-US"/>
        </a:p>
      </dgm:t>
    </dgm:pt>
    <dgm:pt modelId="{715C7CB4-4682-4395-97C9-E7770553A345}">
      <dgm:prSet custT="1"/>
      <dgm:spPr/>
      <dgm:t>
        <a:bodyPr/>
        <a:lstStyle/>
        <a:p>
          <a:r>
            <a:rPr lang="et-EE" sz="1800" b="1" dirty="0" smtClean="0">
              <a:latin typeface="+mj-lt"/>
            </a:rPr>
            <a:t>2024.</a:t>
          </a:r>
          <a:r>
            <a:rPr lang="et-EE" sz="1800" dirty="0" smtClean="0">
              <a:latin typeface="+mj-lt"/>
            </a:rPr>
            <a:t> </a:t>
          </a:r>
          <a:r>
            <a:rPr lang="en-GB" sz="1800" b="1" dirty="0" smtClean="0">
              <a:solidFill>
                <a:schemeClr val="bg1"/>
              </a:solidFill>
              <a:latin typeface="+mj-lt"/>
            </a:rPr>
            <a:t>BILC Survey on </a:t>
          </a:r>
          <a:br>
            <a:rPr lang="en-GB" sz="1800" b="1" dirty="0" smtClean="0">
              <a:solidFill>
                <a:schemeClr val="bg1"/>
              </a:solidFill>
              <a:latin typeface="+mj-lt"/>
            </a:rPr>
          </a:br>
          <a:r>
            <a:rPr lang="en-GB" sz="1800" b="1" dirty="0" smtClean="0">
              <a:solidFill>
                <a:schemeClr val="bg1"/>
              </a:solidFill>
              <a:latin typeface="+mj-lt"/>
            </a:rPr>
            <a:t>Testing Writing in the Digital Age</a:t>
          </a:r>
          <a:endParaRPr lang="et-EE" sz="1800" dirty="0" smtClean="0">
            <a:solidFill>
              <a:schemeClr val="bg1"/>
            </a:solidFill>
            <a:latin typeface="+mj-lt"/>
          </a:endParaRPr>
        </a:p>
        <a:p>
          <a:endParaRPr lang="en-US" sz="2000" dirty="0"/>
        </a:p>
      </dgm:t>
    </dgm:pt>
    <dgm:pt modelId="{ADF7FB68-2E69-4784-8AAE-10347FDCD131}" type="parTrans" cxnId="{C24C3D27-A657-40EF-97D2-B9FA971E5079}">
      <dgm:prSet/>
      <dgm:spPr/>
      <dgm:t>
        <a:bodyPr/>
        <a:lstStyle/>
        <a:p>
          <a:endParaRPr lang="en-US"/>
        </a:p>
      </dgm:t>
    </dgm:pt>
    <dgm:pt modelId="{315EF9D3-1AF8-4268-9923-27C9EA202D3A}" type="sibTrans" cxnId="{C24C3D27-A657-40EF-97D2-B9FA971E5079}">
      <dgm:prSet/>
      <dgm:spPr/>
      <dgm:t>
        <a:bodyPr/>
        <a:lstStyle/>
        <a:p>
          <a:endParaRPr lang="en-US"/>
        </a:p>
      </dgm:t>
    </dgm:pt>
    <dgm:pt modelId="{9D6F73EB-9055-4E87-88C6-5C757CBA9005}" type="pres">
      <dgm:prSet presAssocID="{F316F7A3-4B61-4DBB-A9D8-B66784301C87}" presName="CompostProcess" presStyleCnt="0">
        <dgm:presLayoutVars>
          <dgm:dir/>
          <dgm:resizeHandles val="exact"/>
        </dgm:presLayoutVars>
      </dgm:prSet>
      <dgm:spPr/>
    </dgm:pt>
    <dgm:pt modelId="{713D2F8F-E23D-4F36-B4D8-B86C01131982}" type="pres">
      <dgm:prSet presAssocID="{F316F7A3-4B61-4DBB-A9D8-B66784301C87}" presName="arrow" presStyleLbl="bgShp" presStyleIdx="0" presStyleCnt="1"/>
      <dgm:spPr/>
    </dgm:pt>
    <dgm:pt modelId="{421A5EAB-3389-4979-8725-7D230C128621}" type="pres">
      <dgm:prSet presAssocID="{F316F7A3-4B61-4DBB-A9D8-B66784301C87}" presName="linearProcess" presStyleCnt="0"/>
      <dgm:spPr/>
    </dgm:pt>
    <dgm:pt modelId="{462AC914-5773-485F-A7E3-D0C954D3DA70}" type="pres">
      <dgm:prSet presAssocID="{84E660BE-9468-40CA-A4C8-705C5400C4DF}" presName="textNode" presStyleLbl="node1" presStyleIdx="0" presStyleCnt="4" custScaleY="103416">
        <dgm:presLayoutVars>
          <dgm:bulletEnabled val="1"/>
        </dgm:presLayoutVars>
      </dgm:prSet>
      <dgm:spPr/>
      <dgm:t>
        <a:bodyPr/>
        <a:lstStyle/>
        <a:p>
          <a:endParaRPr lang="en-US"/>
        </a:p>
      </dgm:t>
    </dgm:pt>
    <dgm:pt modelId="{CB324118-44CF-4CF9-ABA9-FD32BB0E350D}" type="pres">
      <dgm:prSet presAssocID="{12747F2C-83B5-46D9-8098-91C24DABB380}" presName="sibTrans" presStyleCnt="0"/>
      <dgm:spPr/>
    </dgm:pt>
    <dgm:pt modelId="{76FB2585-3EE7-474B-B265-9F4812DE5B0E}" type="pres">
      <dgm:prSet presAssocID="{93669DD6-F031-45D3-BB68-6C5723AD953E}" presName="textNode" presStyleLbl="node1" presStyleIdx="1" presStyleCnt="4" custScaleY="103416" custLinFactX="100000" custLinFactNeighborX="117032" custLinFactNeighborY="2167">
        <dgm:presLayoutVars>
          <dgm:bulletEnabled val="1"/>
        </dgm:presLayoutVars>
      </dgm:prSet>
      <dgm:spPr/>
      <dgm:t>
        <a:bodyPr/>
        <a:lstStyle/>
        <a:p>
          <a:endParaRPr lang="en-US"/>
        </a:p>
      </dgm:t>
    </dgm:pt>
    <dgm:pt modelId="{C297A503-2C7C-4EF0-8C3D-C6B5983EC90E}" type="pres">
      <dgm:prSet presAssocID="{6A752172-EEDE-4B90-8E64-96F2965439E6}" presName="sibTrans" presStyleCnt="0"/>
      <dgm:spPr/>
    </dgm:pt>
    <dgm:pt modelId="{A8C6E0CE-749B-4C33-A1FE-2B0F3077D77C}" type="pres">
      <dgm:prSet presAssocID="{715C7CB4-4682-4395-97C9-E7770553A345}" presName="textNode" presStyleLbl="node1" presStyleIdx="2" presStyleCnt="4" custScaleY="103416" custLinFactX="-100000" custLinFactNeighborX="-109584" custLinFactNeighborY="1625">
        <dgm:presLayoutVars>
          <dgm:bulletEnabled val="1"/>
        </dgm:presLayoutVars>
      </dgm:prSet>
      <dgm:spPr/>
      <dgm:t>
        <a:bodyPr/>
        <a:lstStyle/>
        <a:p>
          <a:endParaRPr lang="en-US"/>
        </a:p>
      </dgm:t>
    </dgm:pt>
    <dgm:pt modelId="{67565203-5530-400D-925C-803F861A69BB}" type="pres">
      <dgm:prSet presAssocID="{315EF9D3-1AF8-4268-9923-27C9EA202D3A}" presName="sibTrans" presStyleCnt="0"/>
      <dgm:spPr/>
    </dgm:pt>
    <dgm:pt modelId="{58B29AF1-6207-45EC-A0C5-9C748BA3DDDF}" type="pres">
      <dgm:prSet presAssocID="{8ACA8CF0-9FCF-4DDB-8691-90B7560A0529}" presName="textNode" presStyleLbl="node1" presStyleIdx="3" presStyleCnt="4" custScaleY="103416">
        <dgm:presLayoutVars>
          <dgm:bulletEnabled val="1"/>
        </dgm:presLayoutVars>
      </dgm:prSet>
      <dgm:spPr/>
      <dgm:t>
        <a:bodyPr/>
        <a:lstStyle/>
        <a:p>
          <a:endParaRPr lang="en-US"/>
        </a:p>
      </dgm:t>
    </dgm:pt>
  </dgm:ptLst>
  <dgm:cxnLst>
    <dgm:cxn modelId="{C24C3D27-A657-40EF-97D2-B9FA971E5079}" srcId="{F316F7A3-4B61-4DBB-A9D8-B66784301C87}" destId="{715C7CB4-4682-4395-97C9-E7770553A345}" srcOrd="2" destOrd="0" parTransId="{ADF7FB68-2E69-4784-8AAE-10347FDCD131}" sibTransId="{315EF9D3-1AF8-4268-9923-27C9EA202D3A}"/>
    <dgm:cxn modelId="{CAC1192A-151E-45DA-8DD1-206F15921C78}" type="presOf" srcId="{8ACA8CF0-9FCF-4DDB-8691-90B7560A0529}" destId="{58B29AF1-6207-45EC-A0C5-9C748BA3DDDF}" srcOrd="0" destOrd="0" presId="urn:microsoft.com/office/officeart/2005/8/layout/hProcess9"/>
    <dgm:cxn modelId="{9A735EEE-FC98-4B7E-851B-6A766057B4E1}" srcId="{F316F7A3-4B61-4DBB-A9D8-B66784301C87}" destId="{84E660BE-9468-40CA-A4C8-705C5400C4DF}" srcOrd="0" destOrd="0" parTransId="{62D7E839-8821-4CE9-9B9B-CE4F204B9F5E}" sibTransId="{12747F2C-83B5-46D9-8098-91C24DABB380}"/>
    <dgm:cxn modelId="{1CD51B7B-0D23-4A7E-84B6-1C0CD7350FF5}" type="presOf" srcId="{715C7CB4-4682-4395-97C9-E7770553A345}" destId="{A8C6E0CE-749B-4C33-A1FE-2B0F3077D77C}" srcOrd="0" destOrd="0" presId="urn:microsoft.com/office/officeart/2005/8/layout/hProcess9"/>
    <dgm:cxn modelId="{E7503158-CF34-4F53-BBD1-1E7A8DB85740}" type="presOf" srcId="{84E660BE-9468-40CA-A4C8-705C5400C4DF}" destId="{462AC914-5773-485F-A7E3-D0C954D3DA70}" srcOrd="0" destOrd="0" presId="urn:microsoft.com/office/officeart/2005/8/layout/hProcess9"/>
    <dgm:cxn modelId="{23C8B646-1CDF-42FE-BDD1-A85181508878}" type="presOf" srcId="{F316F7A3-4B61-4DBB-A9D8-B66784301C87}" destId="{9D6F73EB-9055-4E87-88C6-5C757CBA9005}" srcOrd="0" destOrd="0" presId="urn:microsoft.com/office/officeart/2005/8/layout/hProcess9"/>
    <dgm:cxn modelId="{B550F47C-F322-4F97-920A-83FD33BCEBDF}" srcId="{F316F7A3-4B61-4DBB-A9D8-B66784301C87}" destId="{8ACA8CF0-9FCF-4DDB-8691-90B7560A0529}" srcOrd="3" destOrd="0" parTransId="{6C67664A-E41D-4B2E-A211-47FDFFB7B772}" sibTransId="{2CAE9AD2-A9FB-44A9-83FD-B06BBDEC8BA4}"/>
    <dgm:cxn modelId="{7B15F757-9634-4ACB-B7FE-9DF49403A5FD}" srcId="{F316F7A3-4B61-4DBB-A9D8-B66784301C87}" destId="{93669DD6-F031-45D3-BB68-6C5723AD953E}" srcOrd="1" destOrd="0" parTransId="{52C17E8F-19D8-4E9B-A0A6-9039D025796F}" sibTransId="{6A752172-EEDE-4B90-8E64-96F2965439E6}"/>
    <dgm:cxn modelId="{C29ED4DE-2AB0-4E60-91B8-4A779A23FDCA}" type="presOf" srcId="{93669DD6-F031-45D3-BB68-6C5723AD953E}" destId="{76FB2585-3EE7-474B-B265-9F4812DE5B0E}" srcOrd="0" destOrd="0" presId="urn:microsoft.com/office/officeart/2005/8/layout/hProcess9"/>
    <dgm:cxn modelId="{2C7991C4-F17A-4FE6-B827-283939FFEC88}" type="presParOf" srcId="{9D6F73EB-9055-4E87-88C6-5C757CBA9005}" destId="{713D2F8F-E23D-4F36-B4D8-B86C01131982}" srcOrd="0" destOrd="0" presId="urn:microsoft.com/office/officeart/2005/8/layout/hProcess9"/>
    <dgm:cxn modelId="{BBB04FBD-C9F5-453E-B7F5-F73ADD3654D0}" type="presParOf" srcId="{9D6F73EB-9055-4E87-88C6-5C757CBA9005}" destId="{421A5EAB-3389-4979-8725-7D230C128621}" srcOrd="1" destOrd="0" presId="urn:microsoft.com/office/officeart/2005/8/layout/hProcess9"/>
    <dgm:cxn modelId="{386A4C44-D4BE-4595-97A7-5927B91BAF18}" type="presParOf" srcId="{421A5EAB-3389-4979-8725-7D230C128621}" destId="{462AC914-5773-485F-A7E3-D0C954D3DA70}" srcOrd="0" destOrd="0" presId="urn:microsoft.com/office/officeart/2005/8/layout/hProcess9"/>
    <dgm:cxn modelId="{B71B1865-3F7B-4B42-9751-BA4E95722190}" type="presParOf" srcId="{421A5EAB-3389-4979-8725-7D230C128621}" destId="{CB324118-44CF-4CF9-ABA9-FD32BB0E350D}" srcOrd="1" destOrd="0" presId="urn:microsoft.com/office/officeart/2005/8/layout/hProcess9"/>
    <dgm:cxn modelId="{45A57DB6-2FE7-418D-906F-044ED5511F04}" type="presParOf" srcId="{421A5EAB-3389-4979-8725-7D230C128621}" destId="{76FB2585-3EE7-474B-B265-9F4812DE5B0E}" srcOrd="2" destOrd="0" presId="urn:microsoft.com/office/officeart/2005/8/layout/hProcess9"/>
    <dgm:cxn modelId="{7B1682B7-8277-4499-B5D2-A8F13CDCC7AD}" type="presParOf" srcId="{421A5EAB-3389-4979-8725-7D230C128621}" destId="{C297A503-2C7C-4EF0-8C3D-C6B5983EC90E}" srcOrd="3" destOrd="0" presId="urn:microsoft.com/office/officeart/2005/8/layout/hProcess9"/>
    <dgm:cxn modelId="{6F52D1AE-17CF-44E6-9A48-6AFCAA949738}" type="presParOf" srcId="{421A5EAB-3389-4979-8725-7D230C128621}" destId="{A8C6E0CE-749B-4C33-A1FE-2B0F3077D77C}" srcOrd="4" destOrd="0" presId="urn:microsoft.com/office/officeart/2005/8/layout/hProcess9"/>
    <dgm:cxn modelId="{E1FC6470-785A-4AFE-8833-B3B50C839B63}" type="presParOf" srcId="{421A5EAB-3389-4979-8725-7D230C128621}" destId="{67565203-5530-400D-925C-803F861A69BB}" srcOrd="5" destOrd="0" presId="urn:microsoft.com/office/officeart/2005/8/layout/hProcess9"/>
    <dgm:cxn modelId="{7D176A48-7D39-4744-81A4-C865144783CD}" type="presParOf" srcId="{421A5EAB-3389-4979-8725-7D230C128621}" destId="{58B29AF1-6207-45EC-A0C5-9C748BA3DDD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5498E-2A50-4C14-B0B5-B919D70EED38}">
      <dsp:nvSpPr>
        <dsp:cNvPr id="0" name=""/>
        <dsp:cNvSpPr/>
      </dsp:nvSpPr>
      <dsp:spPr>
        <a:xfrm>
          <a:off x="5134" y="0"/>
          <a:ext cx="10505330" cy="45807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GB" sz="4400" kern="1200" dirty="0" smtClean="0"/>
            <a:t>Albania</a:t>
          </a:r>
          <a:r>
            <a:rPr lang="et-EE" sz="4400" kern="1200" dirty="0" smtClean="0"/>
            <a:t>, </a:t>
          </a:r>
          <a:r>
            <a:rPr lang="en-GB" sz="4400" kern="1200" dirty="0" smtClean="0"/>
            <a:t>Azerbaijan</a:t>
          </a:r>
          <a:r>
            <a:rPr lang="et-EE" sz="4400" kern="1200" dirty="0" smtClean="0"/>
            <a:t>, </a:t>
          </a:r>
          <a:r>
            <a:rPr lang="en-GB" sz="4400" kern="1200" dirty="0" smtClean="0"/>
            <a:t>Austria</a:t>
          </a:r>
          <a:r>
            <a:rPr lang="et-EE" sz="4400" kern="1200" dirty="0" smtClean="0"/>
            <a:t>, </a:t>
          </a:r>
          <a:r>
            <a:rPr lang="en-GB" sz="4400" kern="1200" dirty="0" smtClean="0"/>
            <a:t>Belgium</a:t>
          </a:r>
          <a:r>
            <a:rPr lang="et-EE" sz="4400" kern="1200" dirty="0" smtClean="0"/>
            <a:t>, </a:t>
          </a:r>
          <a:r>
            <a:rPr lang="en-GB" sz="4400" kern="1200" dirty="0" smtClean="0"/>
            <a:t>Bulgaria</a:t>
          </a:r>
          <a:r>
            <a:rPr lang="et-EE" sz="4400" kern="1200" dirty="0" smtClean="0"/>
            <a:t>, </a:t>
          </a:r>
          <a:r>
            <a:rPr lang="en-GB" sz="4400" kern="1200" dirty="0" smtClean="0"/>
            <a:t>Canada</a:t>
          </a:r>
          <a:r>
            <a:rPr lang="et-EE" sz="4400" kern="1200" dirty="0" smtClean="0"/>
            <a:t>, </a:t>
          </a:r>
          <a:r>
            <a:rPr lang="en-GB" sz="4400" kern="1200" dirty="0" smtClean="0"/>
            <a:t>Croatia</a:t>
          </a:r>
          <a:r>
            <a:rPr lang="et-EE" sz="4400" kern="1200" dirty="0" smtClean="0"/>
            <a:t>, </a:t>
          </a:r>
          <a:r>
            <a:rPr lang="en-GB" sz="4400" kern="1200" dirty="0" smtClean="0"/>
            <a:t>Czech Republic</a:t>
          </a:r>
          <a:r>
            <a:rPr lang="et-EE" sz="4400" kern="1200" dirty="0" smtClean="0"/>
            <a:t>, </a:t>
          </a:r>
          <a:r>
            <a:rPr lang="en-GB" sz="4400" kern="1200" dirty="0" smtClean="0"/>
            <a:t>Denmark</a:t>
          </a:r>
          <a:r>
            <a:rPr lang="et-EE" sz="4400" kern="1200" dirty="0" smtClean="0"/>
            <a:t>, </a:t>
          </a:r>
          <a:r>
            <a:rPr lang="en-GB" sz="4400" kern="1200" dirty="0" smtClean="0"/>
            <a:t>Estonia</a:t>
          </a:r>
          <a:r>
            <a:rPr lang="et-EE" sz="4400" kern="1200" dirty="0" smtClean="0"/>
            <a:t>, </a:t>
          </a:r>
          <a:r>
            <a:rPr lang="en-GB" sz="4400" kern="1200" dirty="0" smtClean="0"/>
            <a:t>Finland</a:t>
          </a:r>
          <a:r>
            <a:rPr lang="et-EE" sz="4400" kern="1200" dirty="0" smtClean="0"/>
            <a:t>, </a:t>
          </a:r>
          <a:r>
            <a:rPr lang="en-GB" sz="4400" kern="1200" dirty="0" smtClean="0"/>
            <a:t>France</a:t>
          </a:r>
          <a:r>
            <a:rPr lang="et-EE" sz="4400" kern="1200" dirty="0" smtClean="0"/>
            <a:t>, </a:t>
          </a:r>
          <a:r>
            <a:rPr lang="en-GB" sz="4400" kern="1200" dirty="0" smtClean="0"/>
            <a:t>Georgia</a:t>
          </a:r>
          <a:r>
            <a:rPr lang="et-EE" sz="4400" kern="1200" dirty="0" smtClean="0"/>
            <a:t>, </a:t>
          </a:r>
          <a:r>
            <a:rPr lang="en-GB" sz="4400" kern="1200" dirty="0" smtClean="0"/>
            <a:t>Germany</a:t>
          </a:r>
          <a:r>
            <a:rPr lang="et-EE" sz="4400" kern="1200" dirty="0" smtClean="0"/>
            <a:t>, </a:t>
          </a:r>
          <a:r>
            <a:rPr lang="en-GB" sz="4400" kern="1200" dirty="0" smtClean="0"/>
            <a:t>Hungary</a:t>
          </a:r>
          <a:r>
            <a:rPr lang="et-EE" sz="4400" kern="1200" dirty="0" smtClean="0"/>
            <a:t>, </a:t>
          </a:r>
          <a:r>
            <a:rPr lang="en-GB" sz="4400" kern="1200" dirty="0" smtClean="0"/>
            <a:t>Italy</a:t>
          </a:r>
          <a:r>
            <a:rPr lang="et-EE" sz="4400" kern="1200" dirty="0" smtClean="0"/>
            <a:t>, </a:t>
          </a:r>
          <a:r>
            <a:rPr lang="en-GB" sz="4400" kern="1200" dirty="0" smtClean="0"/>
            <a:t>Latvia</a:t>
          </a:r>
          <a:r>
            <a:rPr lang="et-EE" sz="4400" kern="1200" dirty="0" smtClean="0"/>
            <a:t>, </a:t>
          </a:r>
          <a:r>
            <a:rPr lang="en-GB" sz="4400" kern="1200" dirty="0" smtClean="0"/>
            <a:t>Lithuania</a:t>
          </a:r>
          <a:r>
            <a:rPr lang="et-EE" sz="4400" kern="1200" dirty="0" smtClean="0"/>
            <a:t>, </a:t>
          </a:r>
          <a:r>
            <a:rPr lang="en-GB" sz="4400" kern="1200" dirty="0" smtClean="0"/>
            <a:t>Macedonia</a:t>
          </a:r>
          <a:r>
            <a:rPr lang="et-EE" sz="4400" kern="1200" dirty="0" smtClean="0"/>
            <a:t>, </a:t>
          </a:r>
          <a:r>
            <a:rPr lang="en-GB" sz="4400" kern="1200" dirty="0" smtClean="0"/>
            <a:t>Norway</a:t>
          </a:r>
          <a:r>
            <a:rPr lang="et-EE" sz="4400" kern="1200" dirty="0" smtClean="0"/>
            <a:t>, </a:t>
          </a:r>
          <a:r>
            <a:rPr lang="en-GB" sz="4400" kern="1200" dirty="0" smtClean="0"/>
            <a:t>Romania</a:t>
          </a:r>
          <a:r>
            <a:rPr lang="et-EE" sz="4400" kern="1200" dirty="0" smtClean="0"/>
            <a:t>, </a:t>
          </a:r>
          <a:r>
            <a:rPr lang="en-GB" sz="4400" kern="1200" dirty="0" smtClean="0"/>
            <a:t>SHAPE</a:t>
          </a:r>
          <a:r>
            <a:rPr lang="et-EE" sz="4400" kern="1200" dirty="0" smtClean="0"/>
            <a:t>, </a:t>
          </a:r>
          <a:r>
            <a:rPr lang="en-GB" sz="4400" kern="1200" dirty="0" smtClean="0"/>
            <a:t>Slovakia</a:t>
          </a:r>
          <a:r>
            <a:rPr lang="et-EE" sz="4400" kern="1200" dirty="0" smtClean="0"/>
            <a:t>, </a:t>
          </a:r>
          <a:r>
            <a:rPr lang="en-GB" sz="4400" kern="1200" dirty="0" smtClean="0"/>
            <a:t>Slovenia</a:t>
          </a:r>
          <a:r>
            <a:rPr lang="et-EE" sz="4400" kern="1200" dirty="0" smtClean="0"/>
            <a:t>, </a:t>
          </a:r>
          <a:r>
            <a:rPr lang="en-GB" sz="4400" kern="1200" dirty="0" smtClean="0"/>
            <a:t>Spain</a:t>
          </a:r>
          <a:r>
            <a:rPr lang="et-EE" sz="4400" kern="1200" dirty="0" smtClean="0"/>
            <a:t>, </a:t>
          </a:r>
          <a:r>
            <a:rPr lang="en-GB" sz="4400" kern="1200" dirty="0" smtClean="0"/>
            <a:t>Sweden</a:t>
          </a:r>
          <a:r>
            <a:rPr lang="et-EE" sz="4400" kern="1200" dirty="0" smtClean="0"/>
            <a:t>, </a:t>
          </a:r>
          <a:r>
            <a:rPr lang="en-GB" sz="4400" kern="1200" dirty="0" smtClean="0"/>
            <a:t>Ukraine</a:t>
          </a:r>
          <a:endParaRPr lang="et-EE" sz="4400" kern="1200" dirty="0"/>
        </a:p>
      </dsp:txBody>
      <dsp:txXfrm>
        <a:off x="139300" y="134166"/>
        <a:ext cx="10236998" cy="4312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D2F8F-E23D-4F36-B4D8-B86C01131982}">
      <dsp:nvSpPr>
        <dsp:cNvPr id="0" name=""/>
        <dsp:cNvSpPr/>
      </dsp:nvSpPr>
      <dsp:spPr>
        <a:xfrm>
          <a:off x="788669" y="0"/>
          <a:ext cx="8938260" cy="43513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2AC914-5773-485F-A7E3-D0C954D3DA70}">
      <dsp:nvSpPr>
        <dsp:cNvPr id="0" name=""/>
        <dsp:cNvSpPr/>
      </dsp:nvSpPr>
      <dsp:spPr>
        <a:xfrm>
          <a:off x="3594" y="1275673"/>
          <a:ext cx="2335202" cy="17999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et-EE" sz="1800" b="1" kern="1200" dirty="0" smtClean="0">
              <a:latin typeface="+mj-lt"/>
            </a:rPr>
            <a:t>Riga 2023. </a:t>
          </a:r>
        </a:p>
        <a:p>
          <a:pPr lvl="0" algn="ctr" defTabSz="800100">
            <a:lnSpc>
              <a:spcPct val="100000"/>
            </a:lnSpc>
            <a:spcBef>
              <a:spcPct val="0"/>
            </a:spcBef>
            <a:spcAft>
              <a:spcPct val="35000"/>
            </a:spcAft>
          </a:pPr>
          <a:r>
            <a:rPr lang="en-GB" sz="1800" b="1" kern="1200" dirty="0" smtClean="0">
              <a:latin typeface="+mj-lt"/>
            </a:rPr>
            <a:t>Discussion Group: Rethinking </a:t>
          </a:r>
          <a:r>
            <a:rPr lang="et-EE" sz="1800" b="1" kern="1200" dirty="0" smtClean="0">
              <a:latin typeface="+mj-lt"/>
            </a:rPr>
            <a:t>R</a:t>
          </a:r>
          <a:r>
            <a:rPr lang="en-GB" sz="1800" b="1" kern="1200" dirty="0" smtClean="0">
              <a:latin typeface="+mj-lt"/>
            </a:rPr>
            <a:t>e</a:t>
          </a:r>
          <a:r>
            <a:rPr lang="et-EE" sz="1800" b="1" kern="1200" dirty="0" smtClean="0">
              <a:latin typeface="+mj-lt"/>
            </a:rPr>
            <a:t>c</a:t>
          </a:r>
          <a:r>
            <a:rPr lang="en-GB" sz="1800" b="1" kern="1200" dirty="0" smtClean="0">
              <a:latin typeface="+mj-lt"/>
            </a:rPr>
            <a:t>ommended Practices for Testing Writing</a:t>
          </a:r>
          <a:r>
            <a:rPr lang="et-EE" sz="1800" b="1" kern="1200" dirty="0" smtClean="0">
              <a:latin typeface="+mj-lt"/>
            </a:rPr>
            <a:t>.</a:t>
          </a:r>
          <a:endParaRPr lang="en-US" sz="1800" b="1" kern="1200" dirty="0">
            <a:latin typeface="+mj-lt"/>
          </a:endParaRPr>
        </a:p>
      </dsp:txBody>
      <dsp:txXfrm>
        <a:off x="91462" y="1363541"/>
        <a:ext cx="2159466" cy="1624255"/>
      </dsp:txXfrm>
    </dsp:sp>
    <dsp:sp modelId="{76FB2585-3EE7-474B-B265-9F4812DE5B0E}">
      <dsp:nvSpPr>
        <dsp:cNvPr id="0" name=""/>
        <dsp:cNvSpPr/>
      </dsp:nvSpPr>
      <dsp:spPr>
        <a:xfrm>
          <a:off x="5518688" y="1313390"/>
          <a:ext cx="2335202" cy="17999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en-GB" sz="1800" b="1" kern="1200" dirty="0" smtClean="0">
              <a:latin typeface="+mj-lt"/>
            </a:rPr>
            <a:t>ALTS 2024.</a:t>
          </a:r>
        </a:p>
        <a:p>
          <a:pPr lvl="0" algn="ctr" defTabSz="800100">
            <a:lnSpc>
              <a:spcPct val="90000"/>
            </a:lnSpc>
            <a:spcBef>
              <a:spcPct val="0"/>
            </a:spcBef>
            <a:spcAft>
              <a:spcPts val="0"/>
            </a:spcAft>
          </a:pPr>
          <a:r>
            <a:rPr lang="en-GB" sz="1800" b="1" kern="1200" noProof="0" dirty="0" smtClean="0">
              <a:latin typeface="+mj-lt"/>
            </a:rPr>
            <a:t>Gathering</a:t>
          </a:r>
          <a:r>
            <a:rPr lang="en-GB" sz="1800" b="1" kern="1200" dirty="0" smtClean="0">
              <a:latin typeface="+mj-lt"/>
            </a:rPr>
            <a:t> prompts and scripts for training purposes</a:t>
          </a:r>
        </a:p>
        <a:p>
          <a:pPr lvl="0" algn="ctr" defTabSz="800100">
            <a:lnSpc>
              <a:spcPct val="90000"/>
            </a:lnSpc>
            <a:spcBef>
              <a:spcPct val="0"/>
            </a:spcBef>
            <a:spcAft>
              <a:spcPct val="35000"/>
            </a:spcAft>
          </a:pPr>
          <a:endParaRPr lang="en-GB" sz="2000" b="1" kern="1200" dirty="0">
            <a:latin typeface="+mj-lt"/>
          </a:endParaRPr>
        </a:p>
      </dsp:txBody>
      <dsp:txXfrm>
        <a:off x="5606556" y="1401258"/>
        <a:ext cx="2159466" cy="1624255"/>
      </dsp:txXfrm>
    </dsp:sp>
    <dsp:sp modelId="{A8C6E0CE-749B-4C33-A1FE-2B0F3077D77C}">
      <dsp:nvSpPr>
        <dsp:cNvPr id="0" name=""/>
        <dsp:cNvSpPr/>
      </dsp:nvSpPr>
      <dsp:spPr>
        <a:xfrm>
          <a:off x="2690696" y="1303956"/>
          <a:ext cx="2335202" cy="17999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t-EE" sz="1800" b="1" kern="1200" dirty="0" smtClean="0">
              <a:latin typeface="+mj-lt"/>
            </a:rPr>
            <a:t>2024.</a:t>
          </a:r>
          <a:r>
            <a:rPr lang="et-EE" sz="1800" kern="1200" dirty="0" smtClean="0">
              <a:latin typeface="+mj-lt"/>
            </a:rPr>
            <a:t> </a:t>
          </a:r>
          <a:r>
            <a:rPr lang="en-GB" sz="1800" b="1" kern="1200" dirty="0" smtClean="0">
              <a:solidFill>
                <a:schemeClr val="bg1"/>
              </a:solidFill>
              <a:latin typeface="+mj-lt"/>
            </a:rPr>
            <a:t>BILC Survey on </a:t>
          </a:r>
          <a:br>
            <a:rPr lang="en-GB" sz="1800" b="1" kern="1200" dirty="0" smtClean="0">
              <a:solidFill>
                <a:schemeClr val="bg1"/>
              </a:solidFill>
              <a:latin typeface="+mj-lt"/>
            </a:rPr>
          </a:br>
          <a:r>
            <a:rPr lang="en-GB" sz="1800" b="1" kern="1200" dirty="0" smtClean="0">
              <a:solidFill>
                <a:schemeClr val="bg1"/>
              </a:solidFill>
              <a:latin typeface="+mj-lt"/>
            </a:rPr>
            <a:t>Testing Writing in the Digital Age</a:t>
          </a:r>
          <a:endParaRPr lang="et-EE" sz="1800" kern="1200" dirty="0" smtClean="0">
            <a:solidFill>
              <a:schemeClr val="bg1"/>
            </a:solidFill>
            <a:latin typeface="+mj-lt"/>
          </a:endParaRPr>
        </a:p>
        <a:p>
          <a:pPr lvl="0" algn="ctr" defTabSz="800100">
            <a:lnSpc>
              <a:spcPct val="90000"/>
            </a:lnSpc>
            <a:spcBef>
              <a:spcPct val="0"/>
            </a:spcBef>
            <a:spcAft>
              <a:spcPct val="35000"/>
            </a:spcAft>
          </a:pPr>
          <a:endParaRPr lang="en-US" sz="2000" kern="1200" dirty="0"/>
        </a:p>
      </dsp:txBody>
      <dsp:txXfrm>
        <a:off x="2778564" y="1391824"/>
        <a:ext cx="2159466" cy="1624255"/>
      </dsp:txXfrm>
    </dsp:sp>
    <dsp:sp modelId="{58B29AF1-6207-45EC-A0C5-9C748BA3DDDF}">
      <dsp:nvSpPr>
        <dsp:cNvPr id="0" name=""/>
        <dsp:cNvSpPr/>
      </dsp:nvSpPr>
      <dsp:spPr>
        <a:xfrm>
          <a:off x="8176803" y="1275673"/>
          <a:ext cx="2335202" cy="17999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en-GB" sz="1800" b="1" kern="1200" noProof="0" dirty="0" smtClean="0">
              <a:latin typeface="+mj-lt"/>
            </a:rPr>
            <a:t>Bergen 2024. </a:t>
          </a:r>
        </a:p>
        <a:p>
          <a:pPr lvl="0" algn="ctr" defTabSz="800100">
            <a:lnSpc>
              <a:spcPct val="90000"/>
            </a:lnSpc>
            <a:spcBef>
              <a:spcPct val="0"/>
            </a:spcBef>
            <a:spcAft>
              <a:spcPts val="0"/>
            </a:spcAft>
          </a:pPr>
          <a:r>
            <a:rPr lang="en-GB" sz="1800" b="1" kern="1200" noProof="0" dirty="0" smtClean="0">
              <a:latin typeface="+mj-lt"/>
            </a:rPr>
            <a:t>Norming for Rating Writing &amp; Selecting Training Materials</a:t>
          </a:r>
        </a:p>
        <a:p>
          <a:pPr lvl="0" algn="ctr" defTabSz="800100">
            <a:lnSpc>
              <a:spcPct val="90000"/>
            </a:lnSpc>
            <a:spcBef>
              <a:spcPct val="0"/>
            </a:spcBef>
            <a:spcAft>
              <a:spcPct val="35000"/>
            </a:spcAft>
          </a:pPr>
          <a:endParaRPr lang="en-US" sz="2000" kern="1200" dirty="0"/>
        </a:p>
      </dsp:txBody>
      <dsp:txXfrm>
        <a:off x="8264671" y="1363541"/>
        <a:ext cx="2159466" cy="162425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214395"/>
          </a:xfrm>
        </p:spPr>
        <p:txBody>
          <a:bodyPr>
            <a:normAutofit/>
          </a:bodyPr>
          <a:lstStyle/>
          <a:p>
            <a:r>
              <a:rPr lang="et-EE" sz="3600" b="1" dirty="0" smtClean="0">
                <a:solidFill>
                  <a:srgbClr val="00B0F0"/>
                </a:solidFill>
              </a:rPr>
              <a:t/>
            </a:r>
            <a:br>
              <a:rPr lang="et-EE" sz="3600" b="1" dirty="0" smtClean="0">
                <a:solidFill>
                  <a:srgbClr val="00B0F0"/>
                </a:solidFill>
              </a:rPr>
            </a:br>
            <a:r>
              <a:rPr lang="en-GB" sz="4400" b="1" dirty="0" smtClean="0">
                <a:solidFill>
                  <a:srgbClr val="00B0F0"/>
                </a:solidFill>
              </a:rPr>
              <a:t>Report on the BILC Survey on </a:t>
            </a:r>
            <a:br>
              <a:rPr lang="en-GB" sz="4400" b="1" dirty="0" smtClean="0">
                <a:solidFill>
                  <a:srgbClr val="00B0F0"/>
                </a:solidFill>
              </a:rPr>
            </a:br>
            <a:r>
              <a:rPr lang="en-GB" sz="4400" b="1" dirty="0" smtClean="0">
                <a:solidFill>
                  <a:srgbClr val="00B0F0"/>
                </a:solidFill>
              </a:rPr>
              <a:t>Testing Writing in the Digital Age</a:t>
            </a:r>
            <a:endParaRPr lang="en-GB" sz="4400" b="1" dirty="0">
              <a:solidFill>
                <a:srgbClr val="00B0F0"/>
              </a:solidFill>
            </a:endParaRPr>
          </a:p>
        </p:txBody>
      </p:sp>
      <p:sp>
        <p:nvSpPr>
          <p:cNvPr id="3" name="Subtitle 2"/>
          <p:cNvSpPr>
            <a:spLocks noGrp="1"/>
          </p:cNvSpPr>
          <p:nvPr>
            <p:ph type="subTitle" idx="1"/>
          </p:nvPr>
        </p:nvSpPr>
        <p:spPr>
          <a:xfrm>
            <a:off x="1524000" y="3602038"/>
            <a:ext cx="9144000" cy="2702510"/>
          </a:xfrm>
        </p:spPr>
        <p:txBody>
          <a:bodyPr>
            <a:normAutofit/>
          </a:bodyPr>
          <a:lstStyle/>
          <a:p>
            <a:pPr algn="r">
              <a:lnSpc>
                <a:spcPct val="100000"/>
              </a:lnSpc>
              <a:spcBef>
                <a:spcPts val="0"/>
              </a:spcBef>
            </a:pPr>
            <a:endParaRPr lang="et-EE" dirty="0" smtClean="0">
              <a:solidFill>
                <a:srgbClr val="00B0F0"/>
              </a:solidFill>
              <a:latin typeface="Trebuchet MS" panose="020B0603020202020204" pitchFamily="34" charset="0"/>
            </a:endParaRPr>
          </a:p>
          <a:p>
            <a:pPr algn="r">
              <a:lnSpc>
                <a:spcPct val="100000"/>
              </a:lnSpc>
              <a:spcBef>
                <a:spcPts val="0"/>
              </a:spcBef>
            </a:pPr>
            <a:endParaRPr lang="et-EE" sz="2800" dirty="0" smtClean="0">
              <a:solidFill>
                <a:srgbClr val="00B0F0"/>
              </a:solidFill>
            </a:endParaRPr>
          </a:p>
          <a:p>
            <a:pPr algn="r">
              <a:lnSpc>
                <a:spcPct val="100000"/>
              </a:lnSpc>
              <a:spcBef>
                <a:spcPts val="0"/>
              </a:spcBef>
            </a:pPr>
            <a:endParaRPr lang="et-EE" sz="2800" dirty="0" smtClean="0">
              <a:solidFill>
                <a:srgbClr val="00B0F0"/>
              </a:solidFill>
              <a:latin typeface="+mj-lt"/>
            </a:endParaRPr>
          </a:p>
          <a:p>
            <a:pPr algn="r">
              <a:lnSpc>
                <a:spcPct val="100000"/>
              </a:lnSpc>
              <a:spcBef>
                <a:spcPts val="0"/>
              </a:spcBef>
            </a:pPr>
            <a:r>
              <a:rPr lang="en-GB" sz="2800" dirty="0" smtClean="0">
                <a:solidFill>
                  <a:srgbClr val="00B0F0"/>
                </a:solidFill>
                <a:latin typeface="+mj-lt"/>
              </a:rPr>
              <a:t>STANAG 6001 Testing Workshop 2024</a:t>
            </a:r>
            <a:r>
              <a:rPr lang="et-EE" sz="2800" dirty="0" smtClean="0">
                <a:solidFill>
                  <a:srgbClr val="00B0F0"/>
                </a:solidFill>
                <a:latin typeface="+mj-lt"/>
              </a:rPr>
              <a:t>, Bergen</a:t>
            </a:r>
            <a:endParaRPr lang="en-GB" sz="2800" dirty="0" smtClean="0">
              <a:solidFill>
                <a:srgbClr val="00B0F0"/>
              </a:solidFill>
              <a:latin typeface="+mj-lt"/>
            </a:endParaRPr>
          </a:p>
          <a:p>
            <a:pPr algn="r">
              <a:lnSpc>
                <a:spcPct val="100000"/>
              </a:lnSpc>
              <a:spcBef>
                <a:spcPts val="0"/>
              </a:spcBef>
            </a:pPr>
            <a:r>
              <a:rPr lang="en-GB" dirty="0" smtClean="0">
                <a:latin typeface="+mj-lt"/>
              </a:rPr>
              <a:t>Merit Kompus, Head </a:t>
            </a:r>
            <a:r>
              <a:rPr lang="en-GB" dirty="0">
                <a:latin typeface="+mj-lt"/>
              </a:rPr>
              <a:t>of Language Testing </a:t>
            </a:r>
            <a:r>
              <a:rPr lang="en-GB" dirty="0" smtClean="0">
                <a:latin typeface="+mj-lt"/>
              </a:rPr>
              <a:t>Section</a:t>
            </a:r>
            <a:endParaRPr lang="et-EE" dirty="0" smtClean="0">
              <a:latin typeface="+mj-lt"/>
            </a:endParaRPr>
          </a:p>
          <a:p>
            <a:pPr algn="r">
              <a:lnSpc>
                <a:spcPct val="100000"/>
              </a:lnSpc>
              <a:spcBef>
                <a:spcPts val="0"/>
              </a:spcBef>
            </a:pPr>
            <a:r>
              <a:rPr lang="en-GB" dirty="0" smtClean="0">
                <a:latin typeface="+mj-lt"/>
              </a:rPr>
              <a:t>Estonian Military Academy</a:t>
            </a:r>
            <a:endParaRPr lang="en-GB" dirty="0">
              <a:latin typeface="+mj-lt"/>
            </a:endParaRPr>
          </a:p>
        </p:txBody>
      </p:sp>
    </p:spTree>
    <p:extLst>
      <p:ext uri="{BB962C8B-B14F-4D97-AF65-F5344CB8AC3E}">
        <p14:creationId xmlns:p14="http://schemas.microsoft.com/office/powerpoint/2010/main" val="4286626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Q7: Use of Aids in Writing Tests</a:t>
            </a:r>
            <a:endParaRPr lang="en-GB" sz="3600" b="1" dirty="0">
              <a:solidFill>
                <a:srgbClr val="00B0F0"/>
              </a:solidFill>
            </a:endParaRPr>
          </a:p>
        </p:txBody>
      </p:sp>
      <p:pic>
        <p:nvPicPr>
          <p:cNvPr id="4" name="Content Placeholder 3" descr="\\kv-file-03\home$\merit.kompus\Documents\Writing Survey 2024\Q7_chart.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29636" y="1690688"/>
            <a:ext cx="7732727" cy="4680000"/>
          </a:xfrm>
          <a:prstGeom prst="rect">
            <a:avLst/>
          </a:prstGeom>
          <a:noFill/>
          <a:ln>
            <a:noFill/>
          </a:ln>
        </p:spPr>
      </p:pic>
    </p:spTree>
    <p:extLst>
      <p:ext uri="{BB962C8B-B14F-4D97-AF65-F5344CB8AC3E}">
        <p14:creationId xmlns:p14="http://schemas.microsoft.com/office/powerpoint/2010/main" val="2363305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96975"/>
          </a:xfrm>
        </p:spPr>
        <p:txBody>
          <a:bodyPr/>
          <a:lstStyle/>
          <a:p>
            <a:pPr algn="ctr"/>
            <a:r>
              <a:rPr lang="en-GB" b="1" dirty="0">
                <a:solidFill>
                  <a:srgbClr val="00B0F0"/>
                </a:solidFill>
              </a:rPr>
              <a:t>Q7: Use of Aids in Writing </a:t>
            </a:r>
            <a:r>
              <a:rPr lang="en-GB" b="1" dirty="0" smtClean="0">
                <a:solidFill>
                  <a:srgbClr val="00B0F0"/>
                </a:solidFill>
              </a:rPr>
              <a:t>Tests</a:t>
            </a:r>
            <a:r>
              <a:rPr lang="et-EE" b="1" dirty="0" smtClean="0">
                <a:solidFill>
                  <a:srgbClr val="00B0F0"/>
                </a:solidFill>
              </a:rPr>
              <a:t> CONT’D</a:t>
            </a:r>
            <a:endParaRPr lang="en-GB" dirty="0"/>
          </a:p>
        </p:txBody>
      </p:sp>
      <p:sp>
        <p:nvSpPr>
          <p:cNvPr id="3" name="Content Placeholder 2"/>
          <p:cNvSpPr>
            <a:spLocks noGrp="1"/>
          </p:cNvSpPr>
          <p:nvPr>
            <p:ph idx="1"/>
          </p:nvPr>
        </p:nvSpPr>
        <p:spPr>
          <a:xfrm>
            <a:off x="838200" y="1447800"/>
            <a:ext cx="10515600" cy="5076825"/>
          </a:xfrm>
        </p:spPr>
        <p:txBody>
          <a:bodyPr>
            <a:normAutofit/>
          </a:bodyPr>
          <a:lstStyle/>
          <a:p>
            <a:pPr marL="0" indent="0" algn="just">
              <a:buNone/>
            </a:pPr>
            <a:r>
              <a:rPr lang="en-GB" sz="3000" i="1" dirty="0"/>
              <a:t>“For the bi-level test, all available tools in Microsoft Word are allowed, since these tools will be available to them in the work situation.” </a:t>
            </a:r>
          </a:p>
          <a:p>
            <a:pPr marL="0" indent="0" algn="just">
              <a:buNone/>
            </a:pPr>
            <a:r>
              <a:rPr lang="en-GB" sz="3000" i="1" dirty="0"/>
              <a:t>“Spell checkers are accepted as it reflects the modern working environment.”</a:t>
            </a:r>
          </a:p>
          <a:p>
            <a:pPr marL="0" indent="0" algn="just">
              <a:buNone/>
            </a:pPr>
            <a:r>
              <a:rPr lang="en-GB" sz="3000" i="1" dirty="0"/>
              <a:t>“Typing is different from writing by hand – there are lots of typos. Spell checker is a useful tool once one has mastered vocabulary anyway.”</a:t>
            </a:r>
          </a:p>
          <a:p>
            <a:pPr marL="0" indent="0" algn="just">
              <a:buNone/>
            </a:pPr>
            <a:r>
              <a:rPr lang="en-GB" sz="3000" i="1" dirty="0"/>
              <a:t>“We aim to make the writing test as realistic as possible, without allowing AI platforms or other programs that can be used for drafting output.”</a:t>
            </a:r>
          </a:p>
          <a:p>
            <a:pPr marL="0" indent="0">
              <a:buNone/>
            </a:pPr>
            <a:endParaRPr lang="en-GB" dirty="0"/>
          </a:p>
        </p:txBody>
      </p:sp>
    </p:spTree>
    <p:extLst>
      <p:ext uri="{BB962C8B-B14F-4D97-AF65-F5344CB8AC3E}">
        <p14:creationId xmlns:p14="http://schemas.microsoft.com/office/powerpoint/2010/main" val="150822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Q8: Making Notes and Writing Drafts</a:t>
            </a:r>
            <a:endParaRPr lang="en-GB" sz="3600" b="1" dirty="0">
              <a:solidFill>
                <a:srgbClr val="00B0F0"/>
              </a:solidFill>
            </a:endParaRPr>
          </a:p>
        </p:txBody>
      </p:sp>
      <p:sp>
        <p:nvSpPr>
          <p:cNvPr id="3" name="Content Placeholder 2"/>
          <p:cNvSpPr>
            <a:spLocks noGrp="1"/>
          </p:cNvSpPr>
          <p:nvPr>
            <p:ph idx="1"/>
          </p:nvPr>
        </p:nvSpPr>
        <p:spPr>
          <a:xfrm>
            <a:off x="838200" y="1533525"/>
            <a:ext cx="10515600" cy="5086350"/>
          </a:xfrm>
        </p:spPr>
        <p:txBody>
          <a:bodyPr>
            <a:normAutofit/>
          </a:bodyPr>
          <a:lstStyle/>
          <a:p>
            <a:pPr marL="0" indent="0">
              <a:buNone/>
            </a:pPr>
            <a:r>
              <a:rPr lang="en-GB" sz="3200" dirty="0"/>
              <a:t>Common </a:t>
            </a:r>
            <a:r>
              <a:rPr lang="en-GB" sz="3200" dirty="0" smtClean="0"/>
              <a:t>Practices</a:t>
            </a:r>
            <a:endParaRPr lang="et-EE" sz="3200" dirty="0" smtClean="0"/>
          </a:p>
          <a:p>
            <a:pPr lvl="1">
              <a:lnSpc>
                <a:spcPct val="100000"/>
              </a:lnSpc>
              <a:buFont typeface="Wingdings" panose="05000000000000000000" pitchFamily="2" charset="2"/>
              <a:buChar char="Ø"/>
            </a:pPr>
            <a:r>
              <a:rPr lang="en-GB" sz="2800" dirty="0" smtClean="0"/>
              <a:t>Notes/drafts are permitted</a:t>
            </a:r>
          </a:p>
          <a:p>
            <a:pPr lvl="1">
              <a:lnSpc>
                <a:spcPct val="100000"/>
              </a:lnSpc>
              <a:buFont typeface="Wingdings" panose="05000000000000000000" pitchFamily="2" charset="2"/>
              <a:buChar char="Ø"/>
            </a:pPr>
            <a:r>
              <a:rPr lang="en-GB" sz="2800" dirty="0" smtClean="0"/>
              <a:t>Notes/drafts are collected but not rated</a:t>
            </a:r>
          </a:p>
          <a:p>
            <a:pPr lvl="1">
              <a:lnSpc>
                <a:spcPct val="100000"/>
              </a:lnSpc>
              <a:buFont typeface="Wingdings" panose="05000000000000000000" pitchFamily="2" charset="2"/>
              <a:buChar char="Ø"/>
            </a:pPr>
            <a:r>
              <a:rPr lang="en-GB" sz="2800" dirty="0" smtClean="0"/>
              <a:t>Test takers are informed about the time limit</a:t>
            </a:r>
            <a:endParaRPr lang="et-EE" sz="2800" dirty="0" smtClean="0"/>
          </a:p>
          <a:p>
            <a:pPr marL="457200" lvl="1" indent="0">
              <a:lnSpc>
                <a:spcPct val="100000"/>
              </a:lnSpc>
              <a:buNone/>
            </a:pPr>
            <a:endParaRPr lang="et-EE" sz="2800" dirty="0" smtClean="0"/>
          </a:p>
          <a:p>
            <a:pPr marL="0" indent="0">
              <a:buNone/>
            </a:pPr>
            <a:r>
              <a:rPr lang="en-GB" sz="3200" dirty="0" smtClean="0"/>
              <a:t>In some cases, making notes is encouraged: </a:t>
            </a:r>
          </a:p>
          <a:p>
            <a:pPr marL="0" indent="0">
              <a:buNone/>
            </a:pPr>
            <a:r>
              <a:rPr lang="et-EE" i="1" dirty="0" smtClean="0"/>
              <a:t>	</a:t>
            </a:r>
            <a:r>
              <a:rPr lang="en-GB" i="1" dirty="0" smtClean="0"/>
              <a:t>“</a:t>
            </a:r>
            <a:r>
              <a:rPr lang="en-GB" i="1" dirty="0"/>
              <a:t>The candidates are encouraged to jot down their ideas in the allocated section of the test booklet. These notes can be written in their native language and are not evaluated.”</a:t>
            </a:r>
            <a:endParaRPr lang="en-GB" sz="2400" dirty="0"/>
          </a:p>
          <a:p>
            <a:pPr marL="0" indent="0">
              <a:buNone/>
            </a:pPr>
            <a:r>
              <a:rPr lang="et-EE" i="1" dirty="0" smtClean="0"/>
              <a:t>	</a:t>
            </a:r>
            <a:r>
              <a:rPr lang="en-GB" i="1" dirty="0" smtClean="0"/>
              <a:t>“</a:t>
            </a:r>
            <a:r>
              <a:rPr lang="en-GB" i="1" dirty="0"/>
              <a:t>We advise them to first draft a skeleton.”</a:t>
            </a:r>
            <a:endParaRPr lang="en-GB" dirty="0"/>
          </a:p>
          <a:p>
            <a:pPr lvl="1">
              <a:lnSpc>
                <a:spcPct val="100000"/>
              </a:lnSpc>
              <a:buFont typeface="Wingdings" panose="05000000000000000000" pitchFamily="2" charset="2"/>
              <a:buChar char="Ø"/>
            </a:pPr>
            <a:endParaRPr lang="et-EE" sz="2800" dirty="0" smtClean="0"/>
          </a:p>
        </p:txBody>
      </p:sp>
    </p:spTree>
    <p:extLst>
      <p:ext uri="{BB962C8B-B14F-4D97-AF65-F5344CB8AC3E}">
        <p14:creationId xmlns:p14="http://schemas.microsoft.com/office/powerpoint/2010/main" val="115660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Q9: Satisfaction with Writing Tests</a:t>
            </a:r>
            <a:endParaRPr lang="en-GB" sz="3600" b="1" dirty="0">
              <a:solidFill>
                <a:srgbClr val="00B0F0"/>
              </a:solidFill>
            </a:endParaRPr>
          </a:p>
        </p:txBody>
      </p:sp>
      <p:pic>
        <p:nvPicPr>
          <p:cNvPr id="4" name="Content Placeholder 3" descr="\\kv-file-03\home$\merit.kompus\Documents\Writing Survey 2024\Q9_chart.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16000" y="1690688"/>
            <a:ext cx="7560000" cy="4680000"/>
          </a:xfrm>
          <a:prstGeom prst="rect">
            <a:avLst/>
          </a:prstGeom>
          <a:noFill/>
          <a:ln>
            <a:noFill/>
          </a:ln>
        </p:spPr>
      </p:pic>
    </p:spTree>
    <p:extLst>
      <p:ext uri="{BB962C8B-B14F-4D97-AF65-F5344CB8AC3E}">
        <p14:creationId xmlns:p14="http://schemas.microsoft.com/office/powerpoint/2010/main" val="3264582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rgbClr val="00B0F0"/>
                </a:solidFill>
              </a:rPr>
              <a:t>Q9: Satisfaction with Writing </a:t>
            </a:r>
            <a:r>
              <a:rPr lang="en-GB" b="1" dirty="0" smtClean="0">
                <a:solidFill>
                  <a:srgbClr val="00B0F0"/>
                </a:solidFill>
              </a:rPr>
              <a:t>Tests</a:t>
            </a:r>
            <a:r>
              <a:rPr lang="et-EE" b="1" dirty="0" smtClean="0">
                <a:solidFill>
                  <a:srgbClr val="00B0F0"/>
                </a:solidFill>
              </a:rPr>
              <a:t> CONT’D</a:t>
            </a:r>
            <a:endParaRPr lang="en-GB" dirty="0"/>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et-EE" sz="3000" dirty="0" err="1" smtClean="0"/>
              <a:t>Very</a:t>
            </a:r>
            <a:r>
              <a:rPr lang="et-EE" sz="3000" dirty="0" smtClean="0"/>
              <a:t> </a:t>
            </a:r>
            <a:r>
              <a:rPr lang="et-EE" sz="3000" dirty="0" err="1" smtClean="0"/>
              <a:t>Satisfied</a:t>
            </a:r>
            <a:r>
              <a:rPr lang="et-EE" sz="3000" dirty="0" smtClean="0"/>
              <a:t> </a:t>
            </a:r>
          </a:p>
          <a:p>
            <a:pPr marL="0" indent="0">
              <a:buNone/>
            </a:pPr>
            <a:endParaRPr lang="et-EE" sz="3000" dirty="0" smtClean="0"/>
          </a:p>
          <a:p>
            <a:pPr marL="457200" lvl="1" indent="0" algn="just">
              <a:buNone/>
            </a:pPr>
            <a:r>
              <a:rPr lang="en-GB" sz="2600" i="1" dirty="0"/>
              <a:t>“We feel that our direct writing tests truly demonstrate writing proficiency because candidates are required to produce a text on 2 different tasks per level. With this format, there is evidence of whether or not a candidate can write consistently across tasks</a:t>
            </a:r>
            <a:r>
              <a:rPr lang="en-GB" sz="2600" i="1" dirty="0" smtClean="0"/>
              <a:t>.”</a:t>
            </a:r>
            <a:endParaRPr lang="et-EE" sz="2600" i="1" dirty="0" smtClean="0"/>
          </a:p>
          <a:p>
            <a:pPr lvl="1" algn="just">
              <a:buFont typeface="Wingdings" panose="05000000000000000000" pitchFamily="2" charset="2"/>
              <a:buChar char="Ø"/>
            </a:pPr>
            <a:endParaRPr lang="en-GB" sz="2600" dirty="0"/>
          </a:p>
          <a:p>
            <a:pPr marL="457200" lvl="1" indent="0">
              <a:buNone/>
            </a:pPr>
            <a:r>
              <a:rPr lang="en-GB" sz="2600" i="1" dirty="0"/>
              <a:t>“[In computer-based testing] marking is way faster than it used to be with hand-written tests. It is more authentic - they can edit, write notes/drafts, check for spelling mistakes</a:t>
            </a:r>
            <a:r>
              <a:rPr lang="en-GB" sz="2600" i="1" dirty="0" smtClean="0"/>
              <a:t>.”</a:t>
            </a:r>
            <a:endParaRPr lang="et-EE" sz="2600" i="1" dirty="0" smtClean="0"/>
          </a:p>
          <a:p>
            <a:pPr marL="0" indent="0">
              <a:buNone/>
            </a:pPr>
            <a:endParaRPr lang="en-GB" dirty="0"/>
          </a:p>
          <a:p>
            <a:pPr>
              <a:buFont typeface="Wingdings" panose="05000000000000000000" pitchFamily="2" charset="2"/>
              <a:buChar char="Ø"/>
            </a:pPr>
            <a:endParaRPr lang="en-GB" sz="3000" dirty="0"/>
          </a:p>
        </p:txBody>
      </p:sp>
    </p:spTree>
    <p:extLst>
      <p:ext uri="{BB962C8B-B14F-4D97-AF65-F5344CB8AC3E}">
        <p14:creationId xmlns:p14="http://schemas.microsoft.com/office/powerpoint/2010/main" val="154895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rgbClr val="00B0F0"/>
                </a:solidFill>
              </a:rPr>
              <a:t>Q9: Satisfaction with Writing Tests</a:t>
            </a:r>
            <a:r>
              <a:rPr lang="et-EE" b="1" dirty="0">
                <a:solidFill>
                  <a:srgbClr val="00B0F0"/>
                </a:solidFill>
              </a:rPr>
              <a:t> CONT’D</a:t>
            </a:r>
            <a:endParaRPr lang="en-GB" dirty="0"/>
          </a:p>
        </p:txBody>
      </p:sp>
      <p:sp>
        <p:nvSpPr>
          <p:cNvPr id="3" name="Content Placeholder 2"/>
          <p:cNvSpPr>
            <a:spLocks noGrp="1"/>
          </p:cNvSpPr>
          <p:nvPr>
            <p:ph idx="1"/>
          </p:nvPr>
        </p:nvSpPr>
        <p:spPr/>
        <p:txBody>
          <a:bodyPr>
            <a:normAutofit/>
          </a:bodyPr>
          <a:lstStyle/>
          <a:p>
            <a:pPr marL="0" indent="0">
              <a:buNone/>
            </a:pPr>
            <a:r>
              <a:rPr lang="en-GB" sz="3000" dirty="0" smtClean="0"/>
              <a:t>Somewhat </a:t>
            </a:r>
            <a:r>
              <a:rPr lang="en-GB" sz="3000" dirty="0"/>
              <a:t>Satisfied </a:t>
            </a:r>
            <a:endParaRPr lang="et-EE" sz="3000" dirty="0" smtClean="0"/>
          </a:p>
          <a:p>
            <a:pPr marL="0" indent="0">
              <a:buNone/>
            </a:pPr>
            <a:endParaRPr lang="et-EE" sz="3000" dirty="0"/>
          </a:p>
          <a:p>
            <a:pPr marL="457200" lvl="1" indent="0" algn="just">
              <a:buNone/>
            </a:pPr>
            <a:r>
              <a:rPr lang="en-GB" sz="2600" i="1" dirty="0"/>
              <a:t>"Having single-level tests for level 1 and 2 creates great results, as these really stimulate the levels well. However, for the level 3 and 4 bi-level test, we are not happy. One reason is that testing level 4 is quite a challenge, which would need a completely different approach. To be able to implement one to do so, will need some changes in the overall system. "</a:t>
            </a:r>
            <a:endParaRPr lang="en-GB" sz="2600" dirty="0"/>
          </a:p>
          <a:p>
            <a:pPr>
              <a:buFont typeface="Wingdings" panose="05000000000000000000" pitchFamily="2" charset="2"/>
              <a:buChar char="Ø"/>
            </a:pPr>
            <a:endParaRPr lang="en-GB" sz="3000" dirty="0"/>
          </a:p>
        </p:txBody>
      </p:sp>
    </p:spTree>
    <p:extLst>
      <p:ext uri="{BB962C8B-B14F-4D97-AF65-F5344CB8AC3E}">
        <p14:creationId xmlns:p14="http://schemas.microsoft.com/office/powerpoint/2010/main" val="208640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3615"/>
          </a:xfrm>
        </p:spPr>
        <p:txBody>
          <a:bodyPr/>
          <a:lstStyle/>
          <a:p>
            <a:pPr algn="ctr"/>
            <a:r>
              <a:rPr lang="en-GB" b="1" dirty="0">
                <a:solidFill>
                  <a:srgbClr val="00B0F0"/>
                </a:solidFill>
              </a:rPr>
              <a:t>Q9: Satisfaction with Writing Tests</a:t>
            </a:r>
            <a:r>
              <a:rPr lang="et-EE" b="1" dirty="0">
                <a:solidFill>
                  <a:srgbClr val="00B0F0"/>
                </a:solidFill>
              </a:rPr>
              <a:t> CONT’D</a:t>
            </a:r>
            <a:endParaRPr lang="en-GB" dirty="0"/>
          </a:p>
        </p:txBody>
      </p:sp>
      <p:sp>
        <p:nvSpPr>
          <p:cNvPr id="3" name="Content Placeholder 2"/>
          <p:cNvSpPr>
            <a:spLocks noGrp="1"/>
          </p:cNvSpPr>
          <p:nvPr>
            <p:ph idx="1"/>
          </p:nvPr>
        </p:nvSpPr>
        <p:spPr>
          <a:xfrm>
            <a:off x="838200" y="1154430"/>
            <a:ext cx="10515600" cy="5497829"/>
          </a:xfrm>
        </p:spPr>
        <p:txBody>
          <a:bodyPr>
            <a:normAutofit/>
          </a:bodyPr>
          <a:lstStyle/>
          <a:p>
            <a:pPr marL="0" indent="0">
              <a:buNone/>
            </a:pPr>
            <a:endParaRPr lang="et-EE" sz="3000" dirty="0" smtClean="0"/>
          </a:p>
          <a:p>
            <a:pPr marL="0" indent="0">
              <a:buNone/>
            </a:pPr>
            <a:r>
              <a:rPr lang="en-GB" sz="3000" dirty="0" smtClean="0"/>
              <a:t>Computer-based writing tests</a:t>
            </a:r>
            <a:endParaRPr lang="et-EE" sz="3000" dirty="0" smtClean="0"/>
          </a:p>
          <a:p>
            <a:pPr marL="0" indent="0">
              <a:buNone/>
            </a:pPr>
            <a:endParaRPr lang="en-GB" sz="3000" dirty="0" smtClean="0"/>
          </a:p>
          <a:p>
            <a:pPr marL="457200" lvl="1" indent="0" algn="just">
              <a:buNone/>
            </a:pPr>
            <a:r>
              <a:rPr lang="en-GB" sz="2600" i="1" dirty="0" smtClean="0"/>
              <a:t>“Use of computers adds to the authenticity of the writing process.”</a:t>
            </a:r>
            <a:endParaRPr lang="et-EE" sz="2600" i="1" dirty="0" smtClean="0"/>
          </a:p>
          <a:p>
            <a:pPr marL="457200" lvl="1" indent="0" algn="just">
              <a:buNone/>
            </a:pPr>
            <a:endParaRPr lang="en-GB" sz="2600" dirty="0" smtClean="0"/>
          </a:p>
          <a:p>
            <a:pPr marL="457200" lvl="1" indent="0" algn="just">
              <a:buNone/>
            </a:pPr>
            <a:r>
              <a:rPr lang="en-GB" sz="2600" i="1" dirty="0" smtClean="0"/>
              <a:t>“Tests could and perhaps should be computer-based, but hardware resources do not currently allow for that (too many test takers at the same time).</a:t>
            </a:r>
            <a:r>
              <a:rPr lang="en-GB" sz="2600" dirty="0" smtClean="0"/>
              <a:t>”</a:t>
            </a:r>
            <a:endParaRPr lang="et-EE" sz="2600" dirty="0" smtClean="0"/>
          </a:p>
          <a:p>
            <a:pPr marL="457200" lvl="1" indent="0" algn="just">
              <a:buNone/>
            </a:pPr>
            <a:endParaRPr lang="en-GB" sz="2600" dirty="0" smtClean="0"/>
          </a:p>
          <a:p>
            <a:pPr marL="457200" lvl="1" indent="0" algn="just">
              <a:buNone/>
            </a:pPr>
            <a:r>
              <a:rPr lang="en-GB" sz="2600" i="1" dirty="0" smtClean="0"/>
              <a:t>“We want to transition to computer-assisted W tests asap. Two reasons: 1. people can't edit/swap paragraphs/move sentences 2. legibility of the samples (</a:t>
            </a:r>
            <a:r>
              <a:rPr lang="en-GB" sz="2600" i="1" dirty="0" err="1" smtClean="0"/>
              <a:t>rater</a:t>
            </a:r>
            <a:r>
              <a:rPr lang="en-GB" sz="2600" i="1" dirty="0" smtClean="0"/>
              <a:t> issue).”</a:t>
            </a:r>
            <a:endParaRPr lang="en-GB" sz="2600" dirty="0" smtClean="0"/>
          </a:p>
          <a:p>
            <a:pPr marL="0" indent="0">
              <a:buNone/>
            </a:pPr>
            <a:endParaRPr lang="en-GB" sz="3000" dirty="0"/>
          </a:p>
        </p:txBody>
      </p:sp>
    </p:spTree>
    <p:extLst>
      <p:ext uri="{BB962C8B-B14F-4D97-AF65-F5344CB8AC3E}">
        <p14:creationId xmlns:p14="http://schemas.microsoft.com/office/powerpoint/2010/main" val="62582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rgbClr val="00B0F0"/>
                </a:solidFill>
              </a:rPr>
              <a:t>Q9: Satisfaction with Writing Tests</a:t>
            </a:r>
            <a:r>
              <a:rPr lang="et-EE" b="1" dirty="0">
                <a:solidFill>
                  <a:srgbClr val="00B0F0"/>
                </a:solidFill>
              </a:rPr>
              <a:t> CONT’D</a:t>
            </a:r>
            <a:endParaRPr lang="en-GB" dirty="0"/>
          </a:p>
        </p:txBody>
      </p:sp>
      <p:sp>
        <p:nvSpPr>
          <p:cNvPr id="3" name="Content Placeholder 2"/>
          <p:cNvSpPr>
            <a:spLocks noGrp="1"/>
          </p:cNvSpPr>
          <p:nvPr>
            <p:ph idx="1"/>
          </p:nvPr>
        </p:nvSpPr>
        <p:spPr>
          <a:xfrm>
            <a:off x="838200" y="1825624"/>
            <a:ext cx="10515600" cy="4609465"/>
          </a:xfrm>
        </p:spPr>
        <p:txBody>
          <a:bodyPr>
            <a:normAutofit/>
          </a:bodyPr>
          <a:lstStyle/>
          <a:p>
            <a:pPr marL="0" indent="0">
              <a:buNone/>
            </a:pPr>
            <a:r>
              <a:rPr lang="en-GB" sz="2600" i="1" dirty="0"/>
              <a:t>“We are satisfied with having 2 prompts at level 2 which provide enough evidence to determine the level. We are less satisfied with the essay task at level 3 because we find it somewhat artificial, but unfortunately we have not found a better solution yet.”</a:t>
            </a:r>
            <a:endParaRPr lang="en-GB" sz="2600" dirty="0"/>
          </a:p>
          <a:p>
            <a:pPr marL="0" indent="0">
              <a:buNone/>
            </a:pPr>
            <a:endParaRPr lang="et-EE" sz="2600" dirty="0" smtClean="0"/>
          </a:p>
          <a:p>
            <a:pPr marL="0" indent="0">
              <a:buNone/>
            </a:pPr>
            <a:r>
              <a:rPr lang="en-GB" sz="2600" i="1" dirty="0"/>
              <a:t>“With the coming of AI, we need to look at new ways of assessing written language skills, or a platform that will not permit AI being used</a:t>
            </a:r>
            <a:r>
              <a:rPr lang="en-GB" sz="2600" i="1" dirty="0" smtClean="0"/>
              <a:t>.”</a:t>
            </a:r>
            <a:endParaRPr lang="et-EE" sz="2600" i="1" dirty="0" smtClean="0"/>
          </a:p>
          <a:p>
            <a:pPr marL="0" indent="0">
              <a:buNone/>
            </a:pPr>
            <a:endParaRPr lang="et-EE" sz="2600" i="1" dirty="0"/>
          </a:p>
          <a:p>
            <a:pPr marL="0" indent="0">
              <a:buNone/>
            </a:pPr>
            <a:r>
              <a:rPr lang="en-GB" sz="2600" i="1" dirty="0"/>
              <a:t> “Although being a teacher can be a hindrance while engaged in testing, with writing we find that the teaching does feed nicely into our writing tests. Our approach to writing stays both ‘fresh’ and critical.” </a:t>
            </a:r>
            <a:endParaRPr lang="en-GB" sz="2600" dirty="0"/>
          </a:p>
          <a:p>
            <a:pPr marL="0" indent="0">
              <a:buNone/>
            </a:pPr>
            <a:endParaRPr lang="en-GB" sz="2600" dirty="0"/>
          </a:p>
          <a:p>
            <a:pPr marL="0" indent="0">
              <a:buNone/>
            </a:pPr>
            <a:endParaRPr lang="en-GB" dirty="0"/>
          </a:p>
        </p:txBody>
      </p:sp>
    </p:spTree>
    <p:extLst>
      <p:ext uri="{BB962C8B-B14F-4D97-AF65-F5344CB8AC3E}">
        <p14:creationId xmlns:p14="http://schemas.microsoft.com/office/powerpoint/2010/main" val="326932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0765"/>
          </a:xfrm>
        </p:spPr>
        <p:txBody>
          <a:bodyPr/>
          <a:lstStyle/>
          <a:p>
            <a:pPr algn="ctr"/>
            <a:r>
              <a:rPr lang="en-GB" b="1" dirty="0">
                <a:solidFill>
                  <a:srgbClr val="00B0F0"/>
                </a:solidFill>
              </a:rPr>
              <a:t>Q9: Satisfaction with Writing Tests</a:t>
            </a:r>
            <a:r>
              <a:rPr lang="et-EE" b="1" dirty="0">
                <a:solidFill>
                  <a:srgbClr val="00B0F0"/>
                </a:solidFill>
              </a:rPr>
              <a:t> CONT’D</a:t>
            </a:r>
            <a:endParaRPr lang="en-GB" dirty="0"/>
          </a:p>
        </p:txBody>
      </p:sp>
      <p:sp>
        <p:nvSpPr>
          <p:cNvPr id="3" name="Content Placeholder 2"/>
          <p:cNvSpPr>
            <a:spLocks noGrp="1"/>
          </p:cNvSpPr>
          <p:nvPr>
            <p:ph idx="1"/>
          </p:nvPr>
        </p:nvSpPr>
        <p:spPr>
          <a:xfrm>
            <a:off x="838200" y="1405890"/>
            <a:ext cx="10515600" cy="5246370"/>
          </a:xfrm>
        </p:spPr>
        <p:txBody>
          <a:bodyPr>
            <a:normAutofit lnSpcReduction="10000"/>
          </a:bodyPr>
          <a:lstStyle/>
          <a:p>
            <a:pPr marL="0" indent="0">
              <a:buNone/>
            </a:pPr>
            <a:r>
              <a:rPr lang="et-EE" sz="3000" dirty="0" err="1" smtClean="0"/>
              <a:t>Somewhat</a:t>
            </a:r>
            <a:r>
              <a:rPr lang="et-EE" sz="3000" dirty="0" smtClean="0"/>
              <a:t> </a:t>
            </a:r>
            <a:r>
              <a:rPr lang="et-EE" sz="3000" dirty="0" err="1" smtClean="0"/>
              <a:t>dissatisfied</a:t>
            </a:r>
            <a:endParaRPr lang="et-EE" sz="3000" dirty="0" smtClean="0"/>
          </a:p>
          <a:p>
            <a:pPr marL="0" indent="0">
              <a:buNone/>
            </a:pPr>
            <a:r>
              <a:rPr lang="en-GB" sz="2600" i="1" dirty="0"/>
              <a:t>“Finding different topics becomes very hard with every passing season; sometimes it seems we have exhausted the topics and finding new ones becomes stressful.”</a:t>
            </a:r>
            <a:endParaRPr lang="en-GB" sz="2600" dirty="0"/>
          </a:p>
          <a:p>
            <a:pPr marL="0" indent="0">
              <a:buNone/>
            </a:pPr>
            <a:r>
              <a:rPr lang="en-GB" sz="2600" i="1" dirty="0"/>
              <a:t>“It is interesting that you should ask for information about writing tasks as it is precisely the one task my team and I feel we need to work on and find the most difficult to provide the best framework for, particularly in terms of piloting… We believe our prompts are well aligned to the expected skills and quite attractive to the candidates</a:t>
            </a:r>
            <a:r>
              <a:rPr lang="en-GB" sz="2600" i="1" dirty="0" smtClean="0"/>
              <a:t>. </a:t>
            </a:r>
            <a:r>
              <a:rPr lang="en-GB" sz="2600" i="1" dirty="0"/>
              <a:t>Yet, we are aware that we could/should be better at ensuring our items' quality by piloting them more systematically.”</a:t>
            </a:r>
            <a:endParaRPr lang="en-GB" sz="2600" dirty="0"/>
          </a:p>
          <a:p>
            <a:pPr marL="0" indent="0">
              <a:buNone/>
            </a:pPr>
            <a:r>
              <a:rPr lang="en-GB" sz="2600" i="1" dirty="0"/>
              <a:t>“We are testing ca 4500 people per year. Due to this fact we do not manage to pilot/</a:t>
            </a:r>
            <a:r>
              <a:rPr lang="en-GB" sz="2600" i="1" dirty="0" err="1"/>
              <a:t>pretest</a:t>
            </a:r>
            <a:r>
              <a:rPr lang="en-GB" sz="2600" i="1" dirty="0"/>
              <a:t> the writing prompts. We hope that the STANAG 6001 requirements for every soldier will be modified/reduced in the foreseeable future.”</a:t>
            </a:r>
            <a:endParaRPr lang="en-GB" sz="2600" dirty="0"/>
          </a:p>
          <a:p>
            <a:pPr marL="0" indent="0">
              <a:buNone/>
            </a:pPr>
            <a:endParaRPr lang="en-GB" dirty="0"/>
          </a:p>
        </p:txBody>
      </p:sp>
    </p:spTree>
    <p:extLst>
      <p:ext uri="{BB962C8B-B14F-4D97-AF65-F5344CB8AC3E}">
        <p14:creationId xmlns:p14="http://schemas.microsoft.com/office/powerpoint/2010/main" val="25521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Q10: Testing Writing in the Digital Age</a:t>
            </a:r>
            <a:endParaRPr lang="en-GB" sz="3600" dirty="0"/>
          </a:p>
        </p:txBody>
      </p:sp>
      <p:sp>
        <p:nvSpPr>
          <p:cNvPr id="3" name="Content Placeholder 2"/>
          <p:cNvSpPr>
            <a:spLocks noGrp="1"/>
          </p:cNvSpPr>
          <p:nvPr>
            <p:ph idx="1"/>
          </p:nvPr>
        </p:nvSpPr>
        <p:spPr>
          <a:xfrm>
            <a:off x="838200" y="1548063"/>
            <a:ext cx="10515600" cy="5037220"/>
          </a:xfrm>
        </p:spPr>
        <p:txBody>
          <a:bodyPr>
            <a:normAutofit/>
          </a:bodyPr>
          <a:lstStyle/>
          <a:p>
            <a:pPr marL="0" indent="0">
              <a:buNone/>
            </a:pPr>
            <a:r>
              <a:rPr lang="en-GB" i="1" dirty="0"/>
              <a:t> </a:t>
            </a:r>
            <a:r>
              <a:rPr lang="en-GB" sz="2600" i="1" dirty="0"/>
              <a:t>“We believe that testing writing by pen and paper in the digital age should be just a backup plan in case of technical issues.”</a:t>
            </a:r>
            <a:r>
              <a:rPr lang="en-GB" sz="2600" dirty="0"/>
              <a:t>  </a:t>
            </a:r>
            <a:endParaRPr lang="et-EE" sz="2600" dirty="0" smtClean="0"/>
          </a:p>
          <a:p>
            <a:pPr marL="0" indent="0">
              <a:buNone/>
            </a:pPr>
            <a:endParaRPr lang="en-GB" sz="2600" dirty="0"/>
          </a:p>
          <a:p>
            <a:pPr marL="0" indent="0">
              <a:buNone/>
            </a:pPr>
            <a:r>
              <a:rPr lang="en-GB" sz="2600" i="1" dirty="0"/>
              <a:t>“I think in the digital age spell checkers should be allowed if you have computer-based testing. However, since some countries have paper-based testing, it will create discrepancies between the countries.”</a:t>
            </a:r>
            <a:r>
              <a:rPr lang="en-GB" sz="2600" dirty="0"/>
              <a:t> </a:t>
            </a:r>
            <a:endParaRPr lang="et-EE" sz="2600" dirty="0" smtClean="0"/>
          </a:p>
          <a:p>
            <a:pPr marL="0" indent="0">
              <a:buNone/>
            </a:pPr>
            <a:endParaRPr lang="en-GB" sz="2600" dirty="0"/>
          </a:p>
          <a:p>
            <a:pPr marL="0" indent="0">
              <a:buNone/>
            </a:pPr>
            <a:r>
              <a:rPr lang="en-GB" sz="2600" i="1" dirty="0"/>
              <a:t>“Transitioning to online testing has brought significant changes. We had to rethink (or at least question) our specifications in terms of allocated time (so as not to penalise less keyboard savvy candidates for example). We are also reviewing the layout as online testing can't just be the plain translation of a paper exam</a:t>
            </a:r>
            <a:r>
              <a:rPr lang="en-GB" sz="2600" i="1" dirty="0" smtClean="0"/>
              <a:t>.” </a:t>
            </a:r>
            <a:endParaRPr lang="en-GB" sz="2600" dirty="0"/>
          </a:p>
          <a:p>
            <a:pPr marL="0" indent="0">
              <a:buNone/>
            </a:pPr>
            <a:endParaRPr lang="en-GB" dirty="0"/>
          </a:p>
        </p:txBody>
      </p:sp>
    </p:spTree>
    <p:extLst>
      <p:ext uri="{BB962C8B-B14F-4D97-AF65-F5344CB8AC3E}">
        <p14:creationId xmlns:p14="http://schemas.microsoft.com/office/powerpoint/2010/main" val="361163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03253"/>
          </a:xfrm>
        </p:spPr>
        <p:txBody>
          <a:bodyPr>
            <a:normAutofit/>
          </a:bodyPr>
          <a:lstStyle/>
          <a:p>
            <a:pPr algn="ctr"/>
            <a:r>
              <a:rPr lang="et-EE" sz="3200" b="1" dirty="0" err="1" smtClean="0">
                <a:solidFill>
                  <a:srgbClr val="00B0F0"/>
                </a:solidFill>
              </a:rPr>
              <a:t>Survey</a:t>
            </a:r>
            <a:r>
              <a:rPr lang="et-EE" sz="3200" b="1" dirty="0" smtClean="0">
                <a:solidFill>
                  <a:srgbClr val="00B0F0"/>
                </a:solidFill>
              </a:rPr>
              <a:t> </a:t>
            </a:r>
            <a:r>
              <a:rPr lang="et-EE" sz="3200" b="1" dirty="0" err="1" smtClean="0">
                <a:solidFill>
                  <a:srgbClr val="00B0F0"/>
                </a:solidFill>
              </a:rPr>
              <a:t>Participants</a:t>
            </a:r>
            <a:endParaRPr lang="et-EE" sz="3200" b="1" dirty="0">
              <a:solidFill>
                <a:srgbClr val="00B0F0"/>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9781978"/>
              </p:ext>
            </p:extLst>
          </p:nvPr>
        </p:nvGraphicFramePr>
        <p:xfrm>
          <a:off x="838200" y="1596189"/>
          <a:ext cx="10515600" cy="4580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695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6895"/>
          </a:xfrm>
        </p:spPr>
        <p:txBody>
          <a:bodyPr>
            <a:normAutofit/>
          </a:bodyPr>
          <a:lstStyle/>
          <a:p>
            <a:pPr algn="ctr"/>
            <a:r>
              <a:rPr lang="en-GB" sz="3600" b="1" dirty="0">
                <a:solidFill>
                  <a:srgbClr val="00B0F0"/>
                </a:solidFill>
              </a:rPr>
              <a:t>Q10: Testing Writing in the Digital </a:t>
            </a:r>
            <a:r>
              <a:rPr lang="en-GB" sz="3600" b="1" dirty="0" smtClean="0">
                <a:solidFill>
                  <a:srgbClr val="00B0F0"/>
                </a:solidFill>
              </a:rPr>
              <a:t>Age</a:t>
            </a:r>
            <a:r>
              <a:rPr lang="et-EE" sz="3600" b="1" dirty="0" smtClean="0">
                <a:solidFill>
                  <a:srgbClr val="00B0F0"/>
                </a:solidFill>
              </a:rPr>
              <a:t> CONT’D</a:t>
            </a:r>
            <a:endParaRPr lang="en-GB" sz="3600" dirty="0"/>
          </a:p>
        </p:txBody>
      </p:sp>
      <p:sp>
        <p:nvSpPr>
          <p:cNvPr id="3" name="Content Placeholder 2"/>
          <p:cNvSpPr>
            <a:spLocks noGrp="1"/>
          </p:cNvSpPr>
          <p:nvPr>
            <p:ph idx="1"/>
          </p:nvPr>
        </p:nvSpPr>
        <p:spPr>
          <a:xfrm>
            <a:off x="838200" y="1780674"/>
            <a:ext cx="10515600" cy="4396289"/>
          </a:xfrm>
        </p:spPr>
        <p:txBody>
          <a:bodyPr>
            <a:normAutofit/>
          </a:bodyPr>
          <a:lstStyle/>
          <a:p>
            <a:pPr marL="0" indent="0">
              <a:buNone/>
            </a:pPr>
            <a:r>
              <a:rPr lang="en-GB" sz="2600" i="1" dirty="0"/>
              <a:t>“Despite having paper based exams we have attempted to replicate digital writing skills by including email and SMS etc. text types as well as response formats</a:t>
            </a:r>
            <a:r>
              <a:rPr lang="en-GB" sz="2600" i="1" dirty="0" smtClean="0"/>
              <a:t>.”</a:t>
            </a:r>
            <a:endParaRPr lang="et-EE" sz="2600" i="1" dirty="0" smtClean="0"/>
          </a:p>
          <a:p>
            <a:pPr marL="0" indent="0">
              <a:buNone/>
            </a:pPr>
            <a:endParaRPr lang="en-GB" sz="2600" dirty="0"/>
          </a:p>
          <a:p>
            <a:pPr marL="0" indent="0">
              <a:buNone/>
            </a:pPr>
            <a:r>
              <a:rPr lang="en-GB" sz="2600" i="1" dirty="0"/>
              <a:t>“Just a general sense that writing has been so de-prioritized in this brave new world of tweets and blurbs that the demands we place on text quality may not reflect reality</a:t>
            </a:r>
            <a:r>
              <a:rPr lang="en-GB" sz="2600" i="1" dirty="0" smtClean="0"/>
              <a:t>.”</a:t>
            </a:r>
            <a:endParaRPr lang="et-EE" sz="2600" i="1" dirty="0" smtClean="0"/>
          </a:p>
          <a:p>
            <a:pPr marL="0" indent="0">
              <a:buNone/>
            </a:pPr>
            <a:endParaRPr lang="en-GB" sz="2600" dirty="0"/>
          </a:p>
        </p:txBody>
      </p:sp>
    </p:spTree>
    <p:extLst>
      <p:ext uri="{BB962C8B-B14F-4D97-AF65-F5344CB8AC3E}">
        <p14:creationId xmlns:p14="http://schemas.microsoft.com/office/powerpoint/2010/main" val="307136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a:solidFill>
                  <a:srgbClr val="00B0F0"/>
                </a:solidFill>
              </a:rPr>
              <a:t>Q10: Testing Writing in the Digital Age</a:t>
            </a:r>
            <a:r>
              <a:rPr lang="et-EE" sz="3600" b="1" dirty="0">
                <a:solidFill>
                  <a:srgbClr val="00B0F0"/>
                </a:solidFill>
              </a:rPr>
              <a:t> CONT’D</a:t>
            </a:r>
            <a:endParaRPr lang="en-GB" sz="3600" dirty="0"/>
          </a:p>
        </p:txBody>
      </p:sp>
      <p:sp>
        <p:nvSpPr>
          <p:cNvPr id="3" name="Content Placeholder 2"/>
          <p:cNvSpPr>
            <a:spLocks noGrp="1"/>
          </p:cNvSpPr>
          <p:nvPr>
            <p:ph idx="1"/>
          </p:nvPr>
        </p:nvSpPr>
        <p:spPr/>
        <p:txBody>
          <a:bodyPr/>
          <a:lstStyle/>
          <a:p>
            <a:pPr marL="0" indent="0">
              <a:buNone/>
            </a:pPr>
            <a:r>
              <a:rPr lang="en-GB" i="1" dirty="0"/>
              <a:t>“No breakthroughs yet - but using laptops would make a lot of sense - both in terms of practicality and authenticity. Although the use of AI is a risk, I personally do not see AI as being a ‘death knoll’ for using laptops in testing. I trust protocols/processes will be come up with!”</a:t>
            </a:r>
            <a:r>
              <a:rPr lang="en-GB" dirty="0"/>
              <a:t> </a:t>
            </a:r>
          </a:p>
          <a:p>
            <a:pPr marL="0" indent="0">
              <a:buNone/>
            </a:pPr>
            <a:endParaRPr lang="et-EE" dirty="0" smtClean="0"/>
          </a:p>
          <a:p>
            <a:pPr marL="0" indent="0">
              <a:buNone/>
            </a:pPr>
            <a:r>
              <a:rPr lang="en-GB" i="1" dirty="0"/>
              <a:t>“I'm interested in knowing more about how AI could help us </a:t>
            </a:r>
            <a:r>
              <a:rPr lang="en-GB" i="1" dirty="0" err="1"/>
              <a:t>analyze</a:t>
            </a:r>
            <a:r>
              <a:rPr lang="en-GB" i="1" dirty="0"/>
              <a:t> writing samples IAW our construct.”</a:t>
            </a:r>
            <a:r>
              <a:rPr lang="en-GB" dirty="0"/>
              <a:t> </a:t>
            </a:r>
          </a:p>
        </p:txBody>
      </p:sp>
    </p:spTree>
    <p:extLst>
      <p:ext uri="{BB962C8B-B14F-4D97-AF65-F5344CB8AC3E}">
        <p14:creationId xmlns:p14="http://schemas.microsoft.com/office/powerpoint/2010/main" val="83478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a:solidFill>
                  <a:srgbClr val="00B0F0"/>
                </a:solidFill>
              </a:rPr>
              <a:t>Testing Writing in the Digital Age</a:t>
            </a:r>
            <a:endParaRPr lang="en-GB" sz="3600" dirty="0"/>
          </a:p>
        </p:txBody>
      </p:sp>
      <p:pic>
        <p:nvPicPr>
          <p:cNvPr id="4" name="Content Placeholder 3"/>
          <p:cNvPicPr>
            <a:picLocks noGrp="1" noChangeAspect="1"/>
          </p:cNvPicPr>
          <p:nvPr>
            <p:ph idx="1"/>
          </p:nvPr>
        </p:nvPicPr>
        <p:blipFill>
          <a:blip r:embed="rId2"/>
          <a:stretch>
            <a:fillRect/>
          </a:stretch>
        </p:blipFill>
        <p:spPr>
          <a:xfrm>
            <a:off x="4074121" y="1690688"/>
            <a:ext cx="4043757" cy="4148638"/>
          </a:xfrm>
          <a:prstGeom prst="rect">
            <a:avLst/>
          </a:prstGeom>
        </p:spPr>
      </p:pic>
    </p:spTree>
    <p:extLst>
      <p:ext uri="{BB962C8B-B14F-4D97-AF65-F5344CB8AC3E}">
        <p14:creationId xmlns:p14="http://schemas.microsoft.com/office/powerpoint/2010/main" val="18761383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Key Issues and Way Forward</a:t>
            </a:r>
            <a:endParaRPr lang="en-GB" sz="3600" b="1" dirty="0">
              <a:solidFill>
                <a:srgbClr val="00B0F0"/>
              </a:solidFill>
            </a:endParaRPr>
          </a:p>
        </p:txBody>
      </p:sp>
      <p:sp>
        <p:nvSpPr>
          <p:cNvPr id="3" name="Content Placeholder 2"/>
          <p:cNvSpPr>
            <a:spLocks noGrp="1"/>
          </p:cNvSpPr>
          <p:nvPr>
            <p:ph idx="1"/>
          </p:nvPr>
        </p:nvSpPr>
        <p:spPr>
          <a:xfrm>
            <a:off x="838200" y="1403684"/>
            <a:ext cx="10515600" cy="5085348"/>
          </a:xfrm>
        </p:spPr>
        <p:txBody>
          <a:bodyPr/>
          <a:lstStyle/>
          <a:p>
            <a:endParaRPr lang="et-EE" dirty="0" smtClean="0"/>
          </a:p>
          <a:p>
            <a:pPr>
              <a:lnSpc>
                <a:spcPct val="150000"/>
              </a:lnSpc>
              <a:buFont typeface="Wingdings" panose="05000000000000000000" pitchFamily="2" charset="2"/>
              <a:buChar char="Ø"/>
            </a:pPr>
            <a:r>
              <a:rPr lang="en-GB" dirty="0" smtClean="0"/>
              <a:t>Collaboration </a:t>
            </a:r>
            <a:r>
              <a:rPr lang="en-GB" dirty="0"/>
              <a:t>in Prompt Development and </a:t>
            </a:r>
            <a:r>
              <a:rPr lang="en-GB" dirty="0" smtClean="0"/>
              <a:t>Piloting</a:t>
            </a:r>
            <a:endParaRPr lang="et-EE" dirty="0" smtClean="0"/>
          </a:p>
          <a:p>
            <a:pPr>
              <a:lnSpc>
                <a:spcPct val="150000"/>
              </a:lnSpc>
              <a:buFont typeface="Wingdings" panose="05000000000000000000" pitchFamily="2" charset="2"/>
              <a:buChar char="Ø"/>
            </a:pPr>
            <a:r>
              <a:rPr lang="en-GB" dirty="0" smtClean="0"/>
              <a:t>Computer-Based Writing Tests</a:t>
            </a:r>
          </a:p>
          <a:p>
            <a:pPr>
              <a:lnSpc>
                <a:spcPct val="150000"/>
              </a:lnSpc>
              <a:buFont typeface="Wingdings" panose="05000000000000000000" pitchFamily="2" charset="2"/>
              <a:buChar char="Ø"/>
            </a:pPr>
            <a:r>
              <a:rPr lang="en-GB" dirty="0" smtClean="0"/>
              <a:t>Real-World Writing Tasks</a:t>
            </a:r>
          </a:p>
          <a:p>
            <a:pPr>
              <a:lnSpc>
                <a:spcPct val="150000"/>
              </a:lnSpc>
              <a:buFont typeface="Wingdings" panose="05000000000000000000" pitchFamily="2" charset="2"/>
              <a:buChar char="Ø"/>
            </a:pPr>
            <a:r>
              <a:rPr lang="en-GB" dirty="0" smtClean="0"/>
              <a:t>Use of Aids</a:t>
            </a:r>
          </a:p>
          <a:p>
            <a:pPr>
              <a:lnSpc>
                <a:spcPct val="150000"/>
              </a:lnSpc>
              <a:buFont typeface="Wingdings" panose="05000000000000000000" pitchFamily="2" charset="2"/>
              <a:buChar char="Ø"/>
            </a:pPr>
            <a:r>
              <a:rPr lang="en-GB" dirty="0" smtClean="0"/>
              <a:t>Way Forward</a:t>
            </a:r>
          </a:p>
          <a:p>
            <a:endParaRPr lang="en-GB" dirty="0"/>
          </a:p>
          <a:p>
            <a:endParaRPr lang="et-EE" dirty="0" smtClean="0"/>
          </a:p>
          <a:p>
            <a:endParaRPr lang="en-GB" dirty="0"/>
          </a:p>
          <a:p>
            <a:endParaRPr lang="en-GB" dirty="0"/>
          </a:p>
        </p:txBody>
      </p:sp>
    </p:spTree>
    <p:extLst>
      <p:ext uri="{BB962C8B-B14F-4D97-AF65-F5344CB8AC3E}">
        <p14:creationId xmlns:p14="http://schemas.microsoft.com/office/powerpoint/2010/main" val="95906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396" y="4079119"/>
            <a:ext cx="10515600" cy="1399259"/>
          </a:xfrm>
        </p:spPr>
        <p:txBody>
          <a:bodyPr>
            <a:normAutofit fontScale="90000"/>
          </a:bodyPr>
          <a:lstStyle/>
          <a:p>
            <a:r>
              <a:rPr lang="en-GB" sz="4800" b="1" dirty="0" smtClean="0">
                <a:solidFill>
                  <a:srgbClr val="00B0F0"/>
                </a:solidFill>
              </a:rPr>
              <a:t>Thank you for listening, </a:t>
            </a:r>
            <a:r>
              <a:rPr lang="et-EE" sz="4800" b="1" dirty="0" smtClean="0">
                <a:solidFill>
                  <a:srgbClr val="00B0F0"/>
                </a:solidFill>
              </a:rPr>
              <a:t/>
            </a:r>
            <a:br>
              <a:rPr lang="et-EE" sz="4800" b="1" dirty="0" smtClean="0">
                <a:solidFill>
                  <a:srgbClr val="00B0F0"/>
                </a:solidFill>
              </a:rPr>
            </a:br>
            <a:r>
              <a:rPr lang="en-GB" sz="4800" b="1" dirty="0" smtClean="0">
                <a:solidFill>
                  <a:srgbClr val="00B0F0"/>
                </a:solidFill>
              </a:rPr>
              <a:t>and let’s continue exploring together!</a:t>
            </a:r>
            <a:endParaRPr lang="en-GB" sz="4800" b="1" dirty="0">
              <a:solidFill>
                <a:srgbClr val="00B0F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7574" y="1138775"/>
            <a:ext cx="3857920" cy="2716471"/>
          </a:xfrm>
          <a:prstGeom prst="rect">
            <a:avLst/>
          </a:prstGeom>
        </p:spPr>
      </p:pic>
    </p:spTree>
    <p:extLst>
      <p:ext uri="{BB962C8B-B14F-4D97-AF65-F5344CB8AC3E}">
        <p14:creationId xmlns:p14="http://schemas.microsoft.com/office/powerpoint/2010/main" val="3083414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sz="3200" b="1" dirty="0" smtClean="0">
                <a:solidFill>
                  <a:srgbClr val="00B0F0"/>
                </a:solidFill>
              </a:rPr>
              <a:t>BILC </a:t>
            </a:r>
            <a:r>
              <a:rPr lang="en-GB" sz="3200" b="1" dirty="0" smtClean="0">
                <a:solidFill>
                  <a:srgbClr val="00B0F0"/>
                </a:solidFill>
              </a:rPr>
              <a:t>Review of Writing Assessment Practices</a:t>
            </a:r>
            <a:endParaRPr lang="en-GB" sz="3200" b="1"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67136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2202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sz="3200" b="1" dirty="0" smtClean="0">
                <a:solidFill>
                  <a:srgbClr val="00B0F0"/>
                </a:solidFill>
              </a:rPr>
              <a:t>Q1: </a:t>
            </a:r>
            <a:r>
              <a:rPr lang="et-EE" sz="3200" b="1" dirty="0" err="1" smtClean="0">
                <a:solidFill>
                  <a:srgbClr val="00B0F0"/>
                </a:solidFill>
              </a:rPr>
              <a:t>Proficiency</a:t>
            </a:r>
            <a:r>
              <a:rPr lang="et-EE" sz="3200" b="1" dirty="0" smtClean="0">
                <a:solidFill>
                  <a:srgbClr val="00B0F0"/>
                </a:solidFill>
              </a:rPr>
              <a:t> </a:t>
            </a:r>
            <a:r>
              <a:rPr lang="et-EE" sz="3200" b="1" dirty="0" err="1" smtClean="0">
                <a:solidFill>
                  <a:srgbClr val="00B0F0"/>
                </a:solidFill>
              </a:rPr>
              <a:t>Levels</a:t>
            </a:r>
            <a:r>
              <a:rPr lang="et-EE" sz="3200" b="1" dirty="0" smtClean="0">
                <a:solidFill>
                  <a:srgbClr val="00B0F0"/>
                </a:solidFill>
              </a:rPr>
              <a:t> </a:t>
            </a:r>
            <a:r>
              <a:rPr lang="et-EE" sz="3200" b="1" dirty="0" err="1" smtClean="0">
                <a:solidFill>
                  <a:srgbClr val="00B0F0"/>
                </a:solidFill>
              </a:rPr>
              <a:t>Tested</a:t>
            </a:r>
            <a:endParaRPr lang="en-GB" sz="3200" b="1" dirty="0">
              <a:solidFill>
                <a:srgbClr val="00B0F0"/>
              </a:solidFill>
            </a:endParaRPr>
          </a:p>
        </p:txBody>
      </p:sp>
      <p:pic>
        <p:nvPicPr>
          <p:cNvPr id="4" name="Content Placeholder 3" descr="C:\Users\merit.kompus\AppData\Local\Microsoft\Windows\INetCache\Content.Outlook\5KRK2TZ4\modified_survey_horizontal_bar_chart.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16000" y="1457325"/>
            <a:ext cx="7560000" cy="4680000"/>
          </a:xfrm>
          <a:prstGeom prst="rect">
            <a:avLst/>
          </a:prstGeom>
          <a:noFill/>
          <a:ln>
            <a:noFill/>
          </a:ln>
        </p:spPr>
      </p:pic>
    </p:spTree>
    <p:extLst>
      <p:ext uri="{BB962C8B-B14F-4D97-AF65-F5344CB8AC3E}">
        <p14:creationId xmlns:p14="http://schemas.microsoft.com/office/powerpoint/2010/main" val="3787293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43635"/>
          </a:xfrm>
        </p:spPr>
        <p:txBody>
          <a:bodyPr>
            <a:noAutofit/>
          </a:bodyPr>
          <a:lstStyle/>
          <a:p>
            <a:pPr algn="ctr"/>
            <a:r>
              <a:rPr lang="et-EE" sz="3200" dirty="0" smtClean="0"/>
              <a:t/>
            </a:r>
            <a:br>
              <a:rPr lang="et-EE" sz="3200" dirty="0" smtClean="0"/>
            </a:br>
            <a:r>
              <a:rPr lang="en-GB" sz="3200" b="1" dirty="0" smtClean="0">
                <a:solidFill>
                  <a:srgbClr val="00B0F0"/>
                </a:solidFill>
              </a:rPr>
              <a:t>Q2: Number of Prompts/Tasks, </a:t>
            </a:r>
            <a:br>
              <a:rPr lang="en-GB" sz="3200" b="1" dirty="0" smtClean="0">
                <a:solidFill>
                  <a:srgbClr val="00B0F0"/>
                </a:solidFill>
              </a:rPr>
            </a:br>
            <a:r>
              <a:rPr lang="en-GB" sz="3200" b="1" dirty="0" smtClean="0">
                <a:solidFill>
                  <a:srgbClr val="00B0F0"/>
                </a:solidFill>
              </a:rPr>
              <a:t>Required Word Count, Allocated Time for the Test</a:t>
            </a:r>
            <a:r>
              <a:rPr lang="en-GB" sz="3200" b="1" dirty="0">
                <a:solidFill>
                  <a:srgbClr val="00B0F0"/>
                </a:solidFill>
              </a:rPr>
              <a:t/>
            </a:r>
            <a:br>
              <a:rPr lang="en-GB" sz="3200" b="1" dirty="0">
                <a:solidFill>
                  <a:srgbClr val="00B0F0"/>
                </a:solidFill>
              </a:rPr>
            </a:br>
            <a:endParaRPr lang="en-GB" sz="3200" b="1" dirty="0">
              <a:solidFill>
                <a:srgbClr val="00B0F0"/>
              </a:solidFill>
            </a:endParaRPr>
          </a:p>
        </p:txBody>
      </p:sp>
      <p:pic>
        <p:nvPicPr>
          <p:cNvPr id="4" name="Content Placeholder 3" descr="\\kv-file-03\home$\merit.kompus\Documents\Writing Survey 2024\improved_colored_table_reversed.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466022" y="1508760"/>
            <a:ext cx="7259955" cy="5143500"/>
          </a:xfrm>
          <a:prstGeom prst="rect">
            <a:avLst/>
          </a:prstGeom>
          <a:noFill/>
          <a:ln>
            <a:noFill/>
          </a:ln>
        </p:spPr>
      </p:pic>
    </p:spTree>
    <p:extLst>
      <p:ext uri="{BB962C8B-B14F-4D97-AF65-F5344CB8AC3E}">
        <p14:creationId xmlns:p14="http://schemas.microsoft.com/office/powerpoint/2010/main" val="3075220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sz="3200" b="1" dirty="0" smtClean="0">
                <a:solidFill>
                  <a:srgbClr val="00B0F0"/>
                </a:solidFill>
              </a:rPr>
              <a:t>Q3: </a:t>
            </a:r>
            <a:r>
              <a:rPr lang="en-GB" sz="3200" b="1" dirty="0" smtClean="0">
                <a:solidFill>
                  <a:srgbClr val="00B0F0"/>
                </a:solidFill>
              </a:rPr>
              <a:t>Test Development and Moderation</a:t>
            </a:r>
            <a:endParaRPr lang="en-GB" sz="3200" b="1" dirty="0">
              <a:solidFill>
                <a:srgbClr val="00B0F0"/>
              </a:solidFill>
            </a:endParaRPr>
          </a:p>
        </p:txBody>
      </p:sp>
      <p:sp>
        <p:nvSpPr>
          <p:cNvPr id="3" name="Content Placeholder 2"/>
          <p:cNvSpPr>
            <a:spLocks noGrp="1"/>
          </p:cNvSpPr>
          <p:nvPr>
            <p:ph idx="1"/>
          </p:nvPr>
        </p:nvSpPr>
        <p:spPr>
          <a:xfrm>
            <a:off x="838200" y="1572126"/>
            <a:ext cx="10515600" cy="4604837"/>
          </a:xfrm>
        </p:spPr>
        <p:txBody>
          <a:bodyPr/>
          <a:lstStyle/>
          <a:p>
            <a:pPr marL="0" indent="0">
              <a:buNone/>
            </a:pPr>
            <a:r>
              <a:rPr lang="en-GB" sz="3000" dirty="0" smtClean="0"/>
              <a:t>Common Practices</a:t>
            </a:r>
          </a:p>
          <a:p>
            <a:pPr marL="0" indent="0">
              <a:buNone/>
            </a:pPr>
            <a:endParaRPr lang="en-GB" sz="3000" dirty="0" smtClean="0"/>
          </a:p>
          <a:p>
            <a:pPr lvl="1">
              <a:buFont typeface="Wingdings" panose="05000000000000000000" pitchFamily="2" charset="2"/>
              <a:buChar char="Ø"/>
            </a:pPr>
            <a:r>
              <a:rPr lang="en-GB" sz="2800" dirty="0" smtClean="0"/>
              <a:t>Team Collaboration</a:t>
            </a:r>
          </a:p>
          <a:p>
            <a:pPr lvl="1">
              <a:buFont typeface="Wingdings" panose="05000000000000000000" pitchFamily="2" charset="2"/>
              <a:buChar char="Ø"/>
            </a:pPr>
            <a:r>
              <a:rPr lang="en-GB" sz="2800" dirty="0" smtClean="0"/>
              <a:t>Moderation</a:t>
            </a:r>
          </a:p>
          <a:p>
            <a:pPr lvl="1">
              <a:buFont typeface="Wingdings" panose="05000000000000000000" pitchFamily="2" charset="2"/>
              <a:buChar char="Ø"/>
            </a:pPr>
            <a:r>
              <a:rPr lang="en-GB" sz="2800" dirty="0" smtClean="0"/>
              <a:t>Use of </a:t>
            </a:r>
            <a:r>
              <a:rPr lang="et-EE" sz="2800" dirty="0" err="1" smtClean="0"/>
              <a:t>Level</a:t>
            </a:r>
            <a:r>
              <a:rPr lang="et-EE" sz="2800" dirty="0" smtClean="0"/>
              <a:t> </a:t>
            </a:r>
            <a:r>
              <a:rPr lang="et-EE" sz="2800" dirty="0" err="1" smtClean="0"/>
              <a:t>Descriptors</a:t>
            </a:r>
            <a:r>
              <a:rPr lang="en-GB" sz="2800" dirty="0" smtClean="0"/>
              <a:t> and Specifications</a:t>
            </a:r>
          </a:p>
          <a:p>
            <a:pPr lvl="1">
              <a:buFont typeface="Wingdings" panose="05000000000000000000" pitchFamily="2" charset="2"/>
              <a:buChar char="Ø"/>
            </a:pPr>
            <a:r>
              <a:rPr lang="en-GB" sz="2800" dirty="0" smtClean="0"/>
              <a:t>Ongoing Development</a:t>
            </a:r>
          </a:p>
          <a:p>
            <a:pPr marL="0" indent="0">
              <a:buNone/>
            </a:pPr>
            <a:endParaRPr lang="en-GB" dirty="0" smtClean="0"/>
          </a:p>
          <a:p>
            <a:pPr marL="0" indent="0">
              <a:buNone/>
            </a:pPr>
            <a:r>
              <a:rPr lang="en-GB" sz="3000" dirty="0" smtClean="0"/>
              <a:t>Areas for Improvement</a:t>
            </a:r>
          </a:p>
          <a:p>
            <a:pPr marL="0" indent="0">
              <a:buNone/>
            </a:pPr>
            <a:endParaRPr lang="et-EE" dirty="0"/>
          </a:p>
          <a:p>
            <a:pPr marL="0" indent="0">
              <a:buNone/>
            </a:pPr>
            <a:endParaRPr lang="en-GB" dirty="0"/>
          </a:p>
        </p:txBody>
      </p:sp>
    </p:spTree>
    <p:extLst>
      <p:ext uri="{BB962C8B-B14F-4D97-AF65-F5344CB8AC3E}">
        <p14:creationId xmlns:p14="http://schemas.microsoft.com/office/powerpoint/2010/main" val="47421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0116"/>
          </a:xfrm>
        </p:spPr>
        <p:txBody>
          <a:bodyPr>
            <a:normAutofit/>
          </a:bodyPr>
          <a:lstStyle/>
          <a:p>
            <a:pPr algn="ctr"/>
            <a:r>
              <a:rPr lang="en-GB" sz="3200" b="1" dirty="0" smtClean="0">
                <a:solidFill>
                  <a:srgbClr val="00B0F0"/>
                </a:solidFill>
              </a:rPr>
              <a:t>Q4: Piloting </a:t>
            </a:r>
            <a:endParaRPr lang="en-GB" sz="3200" b="1" dirty="0">
              <a:solidFill>
                <a:srgbClr val="00B0F0"/>
              </a:solidFill>
            </a:endParaRPr>
          </a:p>
        </p:txBody>
      </p:sp>
      <p:sp>
        <p:nvSpPr>
          <p:cNvPr id="3" name="Content Placeholder 2"/>
          <p:cNvSpPr>
            <a:spLocks noGrp="1"/>
          </p:cNvSpPr>
          <p:nvPr>
            <p:ph idx="1"/>
          </p:nvPr>
        </p:nvSpPr>
        <p:spPr>
          <a:xfrm>
            <a:off x="838200" y="1235242"/>
            <a:ext cx="10515600" cy="5486401"/>
          </a:xfrm>
        </p:spPr>
        <p:txBody>
          <a:bodyPr/>
          <a:lstStyle/>
          <a:p>
            <a:pPr marL="0" indent="0">
              <a:buNone/>
            </a:pPr>
            <a:endParaRPr lang="et-EE" dirty="0" smtClean="0"/>
          </a:p>
          <a:p>
            <a:pPr marL="0" indent="0">
              <a:buNone/>
            </a:pPr>
            <a:endParaRPr lang="et-EE" dirty="0"/>
          </a:p>
          <a:p>
            <a:pPr marL="0" indent="0">
              <a:buNone/>
            </a:pPr>
            <a:endParaRPr lang="et-EE" dirty="0" smtClean="0"/>
          </a:p>
          <a:p>
            <a:pPr marL="0" indent="0">
              <a:buNone/>
            </a:pPr>
            <a:endParaRPr lang="et-EE" dirty="0"/>
          </a:p>
          <a:p>
            <a:pPr marL="0" indent="0">
              <a:buNone/>
            </a:pPr>
            <a:endParaRPr lang="et-EE" dirty="0" smtClean="0"/>
          </a:p>
          <a:p>
            <a:pPr marL="0" indent="0">
              <a:buNone/>
            </a:pPr>
            <a:endParaRPr lang="et-EE" dirty="0"/>
          </a:p>
          <a:p>
            <a:pPr marL="0" indent="0">
              <a:buNone/>
            </a:pPr>
            <a:endParaRPr lang="et-EE" dirty="0" smtClean="0"/>
          </a:p>
          <a:p>
            <a:pPr marL="0" indent="0">
              <a:buNone/>
            </a:pPr>
            <a:endParaRPr lang="et-EE" dirty="0"/>
          </a:p>
          <a:p>
            <a:pPr marL="0" indent="0">
              <a:buNone/>
            </a:pPr>
            <a:endParaRPr lang="et-EE" dirty="0" smtClean="0"/>
          </a:p>
          <a:p>
            <a:pPr marL="0" indent="0">
              <a:buNone/>
            </a:pPr>
            <a:r>
              <a:rPr lang="en-GB" i="1" dirty="0"/>
              <a:t>Piloting is a process “devoutly to be wished” but “more honoured in the breach than the observance”.</a:t>
            </a:r>
            <a:endParaRPr lang="en-GB" dirty="0"/>
          </a:p>
          <a:p>
            <a:pPr marL="0" indent="0">
              <a:buNone/>
            </a:pPr>
            <a:endParaRPr lang="en-GB" dirty="0"/>
          </a:p>
        </p:txBody>
      </p:sp>
      <p:pic>
        <p:nvPicPr>
          <p:cNvPr id="5" name="Picture 4" descr="\\kv-file-03\home$\merit.kompus\Documents\Writing Survey 2024\Q4_char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34652" y="1235242"/>
            <a:ext cx="6840000" cy="4680000"/>
          </a:xfrm>
          <a:prstGeom prst="rect">
            <a:avLst/>
          </a:prstGeom>
          <a:noFill/>
          <a:ln>
            <a:noFill/>
          </a:ln>
        </p:spPr>
      </p:pic>
    </p:spTree>
    <p:extLst>
      <p:ext uri="{BB962C8B-B14F-4D97-AF65-F5344CB8AC3E}">
        <p14:creationId xmlns:p14="http://schemas.microsoft.com/office/powerpoint/2010/main" val="104590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1000"/>
                                        <p:tgtEl>
                                          <p:spTgt spid="3">
                                            <p:txEl>
                                              <p:pRg st="9" end="9"/>
                                            </p:txEl>
                                          </p:spTgt>
                                        </p:tgtEl>
                                      </p:cBhvr>
                                    </p:animEffect>
                                    <p:anim calcmode="lin" valueType="num">
                                      <p:cBhvr>
                                        <p:cTn id="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normAutofit/>
          </a:bodyPr>
          <a:lstStyle/>
          <a:p>
            <a:pPr algn="ctr"/>
            <a:r>
              <a:rPr lang="en-GB" sz="3200" b="1" dirty="0" smtClean="0">
                <a:solidFill>
                  <a:srgbClr val="00B0F0"/>
                </a:solidFill>
              </a:rPr>
              <a:t>Q5: Prompt/Task Replacement</a:t>
            </a:r>
            <a:endParaRPr lang="en-GB" sz="3200" b="1" dirty="0">
              <a:solidFill>
                <a:srgbClr val="00B0F0"/>
              </a:solidFill>
            </a:endParaRPr>
          </a:p>
        </p:txBody>
      </p:sp>
      <p:sp>
        <p:nvSpPr>
          <p:cNvPr id="3" name="Content Placeholder 2"/>
          <p:cNvSpPr>
            <a:spLocks noGrp="1"/>
          </p:cNvSpPr>
          <p:nvPr>
            <p:ph idx="1"/>
          </p:nvPr>
        </p:nvSpPr>
        <p:spPr>
          <a:xfrm>
            <a:off x="838200" y="1435768"/>
            <a:ext cx="10515600" cy="5117431"/>
          </a:xfrm>
        </p:spPr>
        <p:txBody>
          <a:bodyPr>
            <a:normAutofit lnSpcReduction="10000"/>
          </a:bodyPr>
          <a:lstStyle/>
          <a:p>
            <a:pPr marL="0" indent="0">
              <a:buNone/>
            </a:pPr>
            <a:endParaRPr lang="et-EE" sz="3000" dirty="0" smtClean="0"/>
          </a:p>
          <a:p>
            <a:pPr marL="0" indent="0">
              <a:buNone/>
            </a:pPr>
            <a:r>
              <a:rPr lang="en-GB" sz="3000" dirty="0" smtClean="0"/>
              <a:t>Prompt Replacement</a:t>
            </a:r>
          </a:p>
          <a:p>
            <a:pPr lvl="1">
              <a:buFont typeface="Wingdings" panose="05000000000000000000" pitchFamily="2" charset="2"/>
              <a:buChar char="Ø"/>
            </a:pPr>
            <a:r>
              <a:rPr lang="en-GB" sz="2800" dirty="0" smtClean="0"/>
              <a:t>Every Session</a:t>
            </a:r>
          </a:p>
          <a:p>
            <a:pPr lvl="1">
              <a:buFont typeface="Wingdings" panose="05000000000000000000" pitchFamily="2" charset="2"/>
              <a:buChar char="Ø"/>
            </a:pPr>
            <a:r>
              <a:rPr lang="en-GB" sz="2800" dirty="0" smtClean="0"/>
              <a:t>Annually</a:t>
            </a:r>
          </a:p>
          <a:p>
            <a:pPr lvl="1">
              <a:buFont typeface="Wingdings" panose="05000000000000000000" pitchFamily="2" charset="2"/>
              <a:buChar char="Ø"/>
            </a:pPr>
            <a:r>
              <a:rPr lang="en-GB" sz="2800" dirty="0" smtClean="0"/>
              <a:t>Biannually or Less Frequent</a:t>
            </a:r>
            <a:r>
              <a:rPr lang="et-EE" sz="2800" dirty="0" smtClean="0"/>
              <a:t>l</a:t>
            </a:r>
            <a:r>
              <a:rPr lang="en-GB" sz="2800" dirty="0" smtClean="0"/>
              <a:t>y</a:t>
            </a:r>
          </a:p>
          <a:p>
            <a:pPr lvl="1">
              <a:buFont typeface="Wingdings" panose="05000000000000000000" pitchFamily="2" charset="2"/>
              <a:buChar char="Ø"/>
            </a:pPr>
            <a:r>
              <a:rPr lang="en-GB" sz="2800" dirty="0" smtClean="0"/>
              <a:t>No Strict Replacement Rules</a:t>
            </a:r>
          </a:p>
          <a:p>
            <a:pPr marL="0" indent="0">
              <a:buNone/>
            </a:pPr>
            <a:endParaRPr lang="en-GB" sz="3000" dirty="0" smtClean="0"/>
          </a:p>
          <a:p>
            <a:pPr marL="0" indent="0">
              <a:buNone/>
            </a:pPr>
            <a:r>
              <a:rPr lang="en-GB" sz="3000" dirty="0" smtClean="0"/>
              <a:t>Key Observations</a:t>
            </a:r>
          </a:p>
          <a:p>
            <a:pPr lvl="1">
              <a:buFont typeface="Wingdings" panose="05000000000000000000" pitchFamily="2" charset="2"/>
              <a:buChar char="Ø"/>
            </a:pPr>
            <a:r>
              <a:rPr lang="en-GB" sz="2800" dirty="0" smtClean="0"/>
              <a:t>Frequent updates</a:t>
            </a:r>
          </a:p>
          <a:p>
            <a:pPr lvl="1">
              <a:buFont typeface="Wingdings" panose="05000000000000000000" pitchFamily="2" charset="2"/>
              <a:buChar char="Ø"/>
            </a:pPr>
            <a:r>
              <a:rPr lang="en-GB" sz="2800" dirty="0" smtClean="0"/>
              <a:t>Regular review and rotation </a:t>
            </a:r>
          </a:p>
          <a:p>
            <a:pPr lvl="1">
              <a:buFont typeface="Wingdings" panose="05000000000000000000" pitchFamily="2" charset="2"/>
              <a:buChar char="Ø"/>
            </a:pPr>
            <a:r>
              <a:rPr lang="en-GB" sz="2800" dirty="0" smtClean="0"/>
              <a:t>Avoiding repetition</a:t>
            </a:r>
            <a:endParaRPr lang="en-GB" sz="2800" dirty="0"/>
          </a:p>
        </p:txBody>
      </p:sp>
    </p:spTree>
    <p:extLst>
      <p:ext uri="{BB962C8B-B14F-4D97-AF65-F5344CB8AC3E}">
        <p14:creationId xmlns:p14="http://schemas.microsoft.com/office/powerpoint/2010/main" val="13882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p:cTn id="4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00B0F0"/>
                </a:solidFill>
              </a:rPr>
              <a:t>Q6: Test Format</a:t>
            </a:r>
            <a:endParaRPr lang="en-GB" sz="3600" b="1" dirty="0">
              <a:solidFill>
                <a:srgbClr val="00B0F0"/>
              </a:solidFill>
            </a:endParaRPr>
          </a:p>
        </p:txBody>
      </p:sp>
      <p:pic>
        <p:nvPicPr>
          <p:cNvPr id="4" name="Content Placeholder 3" descr="\\kv-file-03\home$\merit.kompus\Documents\Writing Survey 2024\Q 6_chart.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76000" y="1470860"/>
            <a:ext cx="6840000" cy="4680000"/>
          </a:xfrm>
          <a:prstGeom prst="rect">
            <a:avLst/>
          </a:prstGeom>
          <a:noFill/>
          <a:ln>
            <a:noFill/>
          </a:ln>
        </p:spPr>
      </p:pic>
    </p:spTree>
    <p:extLst>
      <p:ext uri="{BB962C8B-B14F-4D97-AF65-F5344CB8AC3E}">
        <p14:creationId xmlns:p14="http://schemas.microsoft.com/office/powerpoint/2010/main" val="4240341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1146</TotalTime>
  <Words>1332</Words>
  <Application>Microsoft Office PowerPoint</Application>
  <PresentationFormat>Widescreen</PresentationFormat>
  <Paragraphs>123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Trebuchet MS</vt:lpstr>
      <vt:lpstr>Wingdings</vt:lpstr>
      <vt:lpstr>Office Theme</vt:lpstr>
      <vt:lpstr> Report on the BILC Survey on  Testing Writing in the Digital Age</vt:lpstr>
      <vt:lpstr>Survey Participants</vt:lpstr>
      <vt:lpstr>BILC Review of Writing Assessment Practices</vt:lpstr>
      <vt:lpstr>Q1: Proficiency Levels Tested</vt:lpstr>
      <vt:lpstr> Q2: Number of Prompts/Tasks,  Required Word Count, Allocated Time for the Test </vt:lpstr>
      <vt:lpstr>Q3: Test Development and Moderation</vt:lpstr>
      <vt:lpstr>Q4: Piloting </vt:lpstr>
      <vt:lpstr>Q5: Prompt/Task Replacement</vt:lpstr>
      <vt:lpstr>Q6: Test Format</vt:lpstr>
      <vt:lpstr>Q7: Use of Aids in Writing Tests</vt:lpstr>
      <vt:lpstr>Q7: Use of Aids in Writing Tests CONT’D</vt:lpstr>
      <vt:lpstr>Q8: Making Notes and Writing Drafts</vt:lpstr>
      <vt:lpstr>Q9: Satisfaction with Writing Tests</vt:lpstr>
      <vt:lpstr>Q9: Satisfaction with Writing Tests CONT’D</vt:lpstr>
      <vt:lpstr>Q9: Satisfaction with Writing Tests CONT’D</vt:lpstr>
      <vt:lpstr>Q9: Satisfaction with Writing Tests CONT’D</vt:lpstr>
      <vt:lpstr>Q9: Satisfaction with Writing Tests CONT’D</vt:lpstr>
      <vt:lpstr>Q9: Satisfaction with Writing Tests CONT’D</vt:lpstr>
      <vt:lpstr>Q10: Testing Writing in the Digital Age</vt:lpstr>
      <vt:lpstr>Q10: Testing Writing in the Digital Age CONT’D</vt:lpstr>
      <vt:lpstr>Q10: Testing Writing in the Digital Age CONT’D</vt:lpstr>
      <vt:lpstr>Testing Writing in the Digital Age</vt:lpstr>
      <vt:lpstr>Key Issues and Way Forward</vt:lpstr>
      <vt:lpstr>Thank you for listening,  and let’s continue exploring together!</vt:lpstr>
    </vt:vector>
  </TitlesOfParts>
  <Company>MIL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the BILC Survey on  Testing Writing in the Digital Age</dc:title>
  <dc:creator>Merit Kompus</dc:creator>
  <cp:lastModifiedBy>Merit Kompus</cp:lastModifiedBy>
  <cp:revision>50</cp:revision>
  <dcterms:created xsi:type="dcterms:W3CDTF">2024-08-01T07:54:54Z</dcterms:created>
  <dcterms:modified xsi:type="dcterms:W3CDTF">2024-08-27T08:41:37Z</dcterms:modified>
</cp:coreProperties>
</file>