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5"/>
  </p:sldMasterIdLst>
  <p:notesMasterIdLst>
    <p:notesMasterId r:id="rId35"/>
  </p:notesMasterIdLst>
  <p:handoutMasterIdLst>
    <p:handoutMasterId r:id="rId36"/>
  </p:handoutMasterIdLst>
  <p:sldIdLst>
    <p:sldId id="256" r:id="rId6"/>
    <p:sldId id="272" r:id="rId7"/>
    <p:sldId id="267" r:id="rId8"/>
    <p:sldId id="273" r:id="rId9"/>
    <p:sldId id="260" r:id="rId10"/>
    <p:sldId id="258" r:id="rId11"/>
    <p:sldId id="265" r:id="rId12"/>
    <p:sldId id="261" r:id="rId13"/>
    <p:sldId id="259" r:id="rId14"/>
    <p:sldId id="269" r:id="rId15"/>
    <p:sldId id="297" r:id="rId16"/>
    <p:sldId id="298" r:id="rId17"/>
    <p:sldId id="274" r:id="rId18"/>
    <p:sldId id="276" r:id="rId19"/>
    <p:sldId id="277" r:id="rId20"/>
    <p:sldId id="279" r:id="rId21"/>
    <p:sldId id="282" r:id="rId22"/>
    <p:sldId id="284" r:id="rId23"/>
    <p:sldId id="288" r:id="rId24"/>
    <p:sldId id="289" r:id="rId25"/>
    <p:sldId id="299" r:id="rId26"/>
    <p:sldId id="268" r:id="rId27"/>
    <p:sldId id="294" r:id="rId28"/>
    <p:sldId id="300" r:id="rId29"/>
    <p:sldId id="301" r:id="rId30"/>
    <p:sldId id="295" r:id="rId31"/>
    <p:sldId id="296" r:id="rId32"/>
    <p:sldId id="270" r:id="rId33"/>
    <p:sldId id="293" r:id="rId34"/>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p:restoredTop sz="51367" autoAdjust="0"/>
  </p:normalViewPr>
  <p:slideViewPr>
    <p:cSldViewPr>
      <p:cViewPr varScale="1">
        <p:scale>
          <a:sx n="68" d="100"/>
          <a:sy n="68" d="100"/>
        </p:scale>
        <p:origin x="-102" y="-90"/>
      </p:cViewPr>
      <p:guideLst>
        <p:guide orient="horz" pos="2160"/>
        <p:guide pos="2880"/>
      </p:guideLst>
    </p:cSldViewPr>
  </p:slideViewPr>
  <p:notesTextViewPr>
    <p:cViewPr>
      <p:scale>
        <a:sx n="1" d="1"/>
        <a:sy n="1" d="1"/>
      </p:scale>
      <p:origin x="0" y="0"/>
    </p:cViewPr>
  </p:notesTextViewPr>
  <p:sorterViewPr>
    <p:cViewPr>
      <p:scale>
        <a:sx n="125" d="100"/>
        <a:sy n="125" d="100"/>
      </p:scale>
      <p:origin x="0" y="37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3713"/>
          </a:xfrm>
          <a:prstGeom prst="rect">
            <a:avLst/>
          </a:prstGeom>
        </p:spPr>
        <p:txBody>
          <a:bodyPr vert="horz" lIns="91440" tIns="45720" rIns="91440" bIns="45720" rtlCol="0"/>
          <a:lstStyle>
            <a:lvl1pPr algn="r">
              <a:defRPr sz="1200"/>
            </a:lvl1pPr>
          </a:lstStyle>
          <a:p>
            <a:fld id="{A880C3B3-79A1-4672-A6EC-B7C39AEB0AA0}" type="datetimeFigureOut">
              <a:rPr lang="en-GB" smtClean="0"/>
              <a:t>15/05/2017</a:t>
            </a:fld>
            <a:endParaRPr lang="en-GB"/>
          </a:p>
        </p:txBody>
      </p:sp>
      <p:sp>
        <p:nvSpPr>
          <p:cNvPr id="4" name="Footer Placeholder 3"/>
          <p:cNvSpPr>
            <a:spLocks noGrp="1"/>
          </p:cNvSpPr>
          <p:nvPr>
            <p:ph type="ftr" sz="quarter" idx="2"/>
          </p:nvPr>
        </p:nvSpPr>
        <p:spPr>
          <a:xfrm>
            <a:off x="0" y="9377363"/>
            <a:ext cx="2889250"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377363"/>
            <a:ext cx="2889250" cy="493712"/>
          </a:xfrm>
          <a:prstGeom prst="rect">
            <a:avLst/>
          </a:prstGeom>
        </p:spPr>
        <p:txBody>
          <a:bodyPr vert="horz" lIns="91440" tIns="45720" rIns="91440" bIns="45720" rtlCol="0" anchor="b"/>
          <a:lstStyle>
            <a:lvl1pPr algn="r">
              <a:defRPr sz="1200"/>
            </a:lvl1pPr>
          </a:lstStyle>
          <a:p>
            <a:fld id="{A8D4E986-CE73-4FC9-A402-EDD3B23A7A23}" type="slidenum">
              <a:rPr lang="en-GB" smtClean="0"/>
              <a:t>‹Nr.›</a:t>
            </a:fld>
            <a:endParaRPr lang="en-GB"/>
          </a:p>
        </p:txBody>
      </p:sp>
    </p:spTree>
    <p:extLst>
      <p:ext uri="{BB962C8B-B14F-4D97-AF65-F5344CB8AC3E}">
        <p14:creationId xmlns:p14="http://schemas.microsoft.com/office/powerpoint/2010/main" val="1403458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58A49D28-6676-4614-8619-7E5A10CF14D5}" type="datetimeFigureOut">
              <a:rPr lang="en-GB" smtClean="0"/>
              <a:t>15/05/2017</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B8A1D6B0-B234-4FB5-9E96-173E97E44D85}" type="slidenum">
              <a:rPr lang="en-GB" smtClean="0"/>
              <a:t>‹Nr.›</a:t>
            </a:fld>
            <a:endParaRPr lang="en-GB"/>
          </a:p>
        </p:txBody>
      </p:sp>
    </p:spTree>
    <p:extLst>
      <p:ext uri="{BB962C8B-B14F-4D97-AF65-F5344CB8AC3E}">
        <p14:creationId xmlns:p14="http://schemas.microsoft.com/office/powerpoint/2010/main" val="3375408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A1D6B0-B234-4FB5-9E96-173E97E44D85}" type="slidenum">
              <a:rPr lang="en-GB" smtClean="0"/>
              <a:t>1</a:t>
            </a:fld>
            <a:endParaRPr lang="en-GB"/>
          </a:p>
        </p:txBody>
      </p:sp>
    </p:spTree>
    <p:extLst>
      <p:ext uri="{BB962C8B-B14F-4D97-AF65-F5344CB8AC3E}">
        <p14:creationId xmlns:p14="http://schemas.microsoft.com/office/powerpoint/2010/main" val="1978968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B8A1D6B0-B234-4FB5-9E96-173E97E44D85}" type="slidenum">
              <a:rPr lang="en-GB" smtClean="0"/>
              <a:t>10</a:t>
            </a:fld>
            <a:endParaRPr lang="en-GB"/>
          </a:p>
        </p:txBody>
      </p:sp>
    </p:spTree>
    <p:extLst>
      <p:ext uri="{BB962C8B-B14F-4D97-AF65-F5344CB8AC3E}">
        <p14:creationId xmlns:p14="http://schemas.microsoft.com/office/powerpoint/2010/main" val="3756582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A1D6B0-B234-4FB5-9E96-173E97E44D85}" type="slidenum">
              <a:rPr lang="en-GB" smtClean="0"/>
              <a:t>11</a:t>
            </a:fld>
            <a:endParaRPr lang="en-GB"/>
          </a:p>
        </p:txBody>
      </p:sp>
    </p:spTree>
    <p:extLst>
      <p:ext uri="{BB962C8B-B14F-4D97-AF65-F5344CB8AC3E}">
        <p14:creationId xmlns:p14="http://schemas.microsoft.com/office/powerpoint/2010/main" val="1978968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8A1D6B0-B234-4FB5-9E96-173E97E44D85}" type="slidenum">
              <a:rPr lang="en-GB" smtClean="0"/>
              <a:t>12</a:t>
            </a:fld>
            <a:endParaRPr lang="en-GB"/>
          </a:p>
        </p:txBody>
      </p:sp>
    </p:spTree>
    <p:extLst>
      <p:ext uri="{BB962C8B-B14F-4D97-AF65-F5344CB8AC3E}">
        <p14:creationId xmlns:p14="http://schemas.microsoft.com/office/powerpoint/2010/main" val="3959562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B8A1D6B0-B234-4FB5-9E96-173E97E44D85}" type="slidenum">
              <a:rPr lang="en-GB" smtClean="0"/>
              <a:t>13</a:t>
            </a:fld>
            <a:endParaRPr lang="en-GB"/>
          </a:p>
        </p:txBody>
      </p:sp>
    </p:spTree>
    <p:extLst>
      <p:ext uri="{BB962C8B-B14F-4D97-AF65-F5344CB8AC3E}">
        <p14:creationId xmlns:p14="http://schemas.microsoft.com/office/powerpoint/2010/main" val="2303506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baseline="0" dirty="0" smtClean="0"/>
          </a:p>
        </p:txBody>
      </p:sp>
      <p:sp>
        <p:nvSpPr>
          <p:cNvPr id="4" name="Slide Number Placeholder 3"/>
          <p:cNvSpPr>
            <a:spLocks noGrp="1"/>
          </p:cNvSpPr>
          <p:nvPr>
            <p:ph type="sldNum" sz="quarter" idx="10"/>
          </p:nvPr>
        </p:nvSpPr>
        <p:spPr/>
        <p:txBody>
          <a:bodyPr/>
          <a:lstStyle/>
          <a:p>
            <a:fld id="{B8A1D6B0-B234-4FB5-9E96-173E97E44D85}" type="slidenum">
              <a:rPr lang="en-GB" smtClean="0"/>
              <a:t>14</a:t>
            </a:fld>
            <a:endParaRPr lang="en-GB"/>
          </a:p>
        </p:txBody>
      </p:sp>
    </p:spTree>
    <p:extLst>
      <p:ext uri="{BB962C8B-B14F-4D97-AF65-F5344CB8AC3E}">
        <p14:creationId xmlns:p14="http://schemas.microsoft.com/office/powerpoint/2010/main" val="2951102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A1D6B0-B234-4FB5-9E96-173E97E44D85}" type="slidenum">
              <a:rPr lang="en-GB" smtClean="0"/>
              <a:t>15</a:t>
            </a:fld>
            <a:endParaRPr lang="en-GB"/>
          </a:p>
        </p:txBody>
      </p:sp>
    </p:spTree>
    <p:extLst>
      <p:ext uri="{BB962C8B-B14F-4D97-AF65-F5344CB8AC3E}">
        <p14:creationId xmlns:p14="http://schemas.microsoft.com/office/powerpoint/2010/main" val="2945466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endParaRPr lang="en-GB" dirty="0"/>
          </a:p>
        </p:txBody>
      </p:sp>
      <p:sp>
        <p:nvSpPr>
          <p:cNvPr id="4" name="Slide Number Placeholder 3"/>
          <p:cNvSpPr>
            <a:spLocks noGrp="1"/>
          </p:cNvSpPr>
          <p:nvPr>
            <p:ph type="sldNum" sz="quarter" idx="10"/>
          </p:nvPr>
        </p:nvSpPr>
        <p:spPr/>
        <p:txBody>
          <a:bodyPr/>
          <a:lstStyle/>
          <a:p>
            <a:fld id="{B8A1D6B0-B234-4FB5-9E96-173E97E44D85}" type="slidenum">
              <a:rPr lang="en-GB" smtClean="0"/>
              <a:t>16</a:t>
            </a:fld>
            <a:endParaRPr lang="en-GB"/>
          </a:p>
        </p:txBody>
      </p:sp>
    </p:spTree>
    <p:extLst>
      <p:ext uri="{BB962C8B-B14F-4D97-AF65-F5344CB8AC3E}">
        <p14:creationId xmlns:p14="http://schemas.microsoft.com/office/powerpoint/2010/main" val="1877226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A1D6B0-B234-4FB5-9E96-173E97E44D85}" type="slidenum">
              <a:rPr lang="en-GB" smtClean="0"/>
              <a:t>17</a:t>
            </a:fld>
            <a:endParaRPr lang="en-GB"/>
          </a:p>
        </p:txBody>
      </p:sp>
    </p:spTree>
    <p:extLst>
      <p:ext uri="{BB962C8B-B14F-4D97-AF65-F5344CB8AC3E}">
        <p14:creationId xmlns:p14="http://schemas.microsoft.com/office/powerpoint/2010/main" val="4099865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739775"/>
            <a:ext cx="4935538" cy="3703638"/>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27620CD8-8DFB-4E4E-9BC9-B8AAD73562F3}" type="slidenum">
              <a:rPr lang="en-GB" smtClean="0"/>
              <a:t>18</a:t>
            </a:fld>
            <a:endParaRPr lang="en-GB"/>
          </a:p>
        </p:txBody>
      </p:sp>
    </p:spTree>
    <p:extLst>
      <p:ext uri="{BB962C8B-B14F-4D97-AF65-F5344CB8AC3E}">
        <p14:creationId xmlns:p14="http://schemas.microsoft.com/office/powerpoint/2010/main" val="1741377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A1D6B0-B234-4FB5-9E96-173E97E44D85}" type="slidenum">
              <a:rPr lang="en-GB" smtClean="0"/>
              <a:t>19</a:t>
            </a:fld>
            <a:endParaRPr lang="en-GB"/>
          </a:p>
        </p:txBody>
      </p:sp>
    </p:spTree>
    <p:extLst>
      <p:ext uri="{BB962C8B-B14F-4D97-AF65-F5344CB8AC3E}">
        <p14:creationId xmlns:p14="http://schemas.microsoft.com/office/powerpoint/2010/main" val="1795450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52DD64-9C7D-4DDD-8C0D-6C10AD906346}" type="slidenum">
              <a:rPr lang="en-GB" smtClean="0"/>
              <a:t>2</a:t>
            </a:fld>
            <a:endParaRPr lang="en-GB"/>
          </a:p>
        </p:txBody>
      </p:sp>
    </p:spTree>
    <p:extLst>
      <p:ext uri="{BB962C8B-B14F-4D97-AF65-F5344CB8AC3E}">
        <p14:creationId xmlns:p14="http://schemas.microsoft.com/office/powerpoint/2010/main" val="3946387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B8A1D6B0-B234-4FB5-9E96-173E97E44D85}" type="slidenum">
              <a:rPr lang="en-GB" smtClean="0"/>
              <a:t>20</a:t>
            </a:fld>
            <a:endParaRPr lang="en-GB"/>
          </a:p>
        </p:txBody>
      </p:sp>
    </p:spTree>
    <p:extLst>
      <p:ext uri="{BB962C8B-B14F-4D97-AF65-F5344CB8AC3E}">
        <p14:creationId xmlns:p14="http://schemas.microsoft.com/office/powerpoint/2010/main" val="3542482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8A1D6B0-B234-4FB5-9E96-173E97E44D85}" type="slidenum">
              <a:rPr lang="en-GB" smtClean="0"/>
              <a:t>21</a:t>
            </a:fld>
            <a:endParaRPr lang="en-GB"/>
          </a:p>
        </p:txBody>
      </p:sp>
    </p:spTree>
    <p:extLst>
      <p:ext uri="{BB962C8B-B14F-4D97-AF65-F5344CB8AC3E}">
        <p14:creationId xmlns:p14="http://schemas.microsoft.com/office/powerpoint/2010/main" val="1932242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smtClean="0"/>
          </a:p>
        </p:txBody>
      </p:sp>
      <p:sp>
        <p:nvSpPr>
          <p:cNvPr id="4" name="Slide Number Placeholder 3"/>
          <p:cNvSpPr>
            <a:spLocks noGrp="1"/>
          </p:cNvSpPr>
          <p:nvPr>
            <p:ph type="sldNum" sz="quarter" idx="10"/>
          </p:nvPr>
        </p:nvSpPr>
        <p:spPr/>
        <p:txBody>
          <a:bodyPr/>
          <a:lstStyle/>
          <a:p>
            <a:fld id="{B8A1D6B0-B234-4FB5-9E96-173E97E44D85}" type="slidenum">
              <a:rPr lang="en-GB" smtClean="0"/>
              <a:t>22</a:t>
            </a:fld>
            <a:endParaRPr lang="en-GB"/>
          </a:p>
        </p:txBody>
      </p:sp>
    </p:spTree>
    <p:extLst>
      <p:ext uri="{BB962C8B-B14F-4D97-AF65-F5344CB8AC3E}">
        <p14:creationId xmlns:p14="http://schemas.microsoft.com/office/powerpoint/2010/main" val="1634313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kern="120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B8A1D6B0-B234-4FB5-9E96-173E97E44D85}" type="slidenum">
              <a:rPr lang="en-GB" smtClean="0"/>
              <a:t>23</a:t>
            </a:fld>
            <a:endParaRPr lang="en-GB"/>
          </a:p>
        </p:txBody>
      </p:sp>
    </p:spTree>
    <p:extLst>
      <p:ext uri="{BB962C8B-B14F-4D97-AF65-F5344CB8AC3E}">
        <p14:creationId xmlns:p14="http://schemas.microsoft.com/office/powerpoint/2010/main" val="2360846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A1D6B0-B234-4FB5-9E96-173E97E44D85}" type="slidenum">
              <a:rPr lang="en-GB" smtClean="0"/>
              <a:t>24</a:t>
            </a:fld>
            <a:endParaRPr lang="en-GB"/>
          </a:p>
        </p:txBody>
      </p:sp>
    </p:spTree>
    <p:extLst>
      <p:ext uri="{BB962C8B-B14F-4D97-AF65-F5344CB8AC3E}">
        <p14:creationId xmlns:p14="http://schemas.microsoft.com/office/powerpoint/2010/main" val="1726033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A1D6B0-B234-4FB5-9E96-173E97E44D85}" type="slidenum">
              <a:rPr lang="en-GB" smtClean="0"/>
              <a:t>25</a:t>
            </a:fld>
            <a:endParaRPr lang="en-GB"/>
          </a:p>
        </p:txBody>
      </p:sp>
    </p:spTree>
    <p:extLst>
      <p:ext uri="{BB962C8B-B14F-4D97-AF65-F5344CB8AC3E}">
        <p14:creationId xmlns:p14="http://schemas.microsoft.com/office/powerpoint/2010/main" val="23077544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A1D6B0-B234-4FB5-9E96-173E97E44D85}" type="slidenum">
              <a:rPr lang="en-GB" smtClean="0"/>
              <a:t>26</a:t>
            </a:fld>
            <a:endParaRPr lang="en-GB"/>
          </a:p>
        </p:txBody>
      </p:sp>
    </p:spTree>
    <p:extLst>
      <p:ext uri="{BB962C8B-B14F-4D97-AF65-F5344CB8AC3E}">
        <p14:creationId xmlns:p14="http://schemas.microsoft.com/office/powerpoint/2010/main" val="2587809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A1D6B0-B234-4FB5-9E96-173E97E44D85}" type="slidenum">
              <a:rPr lang="en-GB" smtClean="0"/>
              <a:t>27</a:t>
            </a:fld>
            <a:endParaRPr lang="en-GB"/>
          </a:p>
        </p:txBody>
      </p:sp>
    </p:spTree>
    <p:extLst>
      <p:ext uri="{BB962C8B-B14F-4D97-AF65-F5344CB8AC3E}">
        <p14:creationId xmlns:p14="http://schemas.microsoft.com/office/powerpoint/2010/main" val="3212945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A1D6B0-B234-4FB5-9E96-173E97E44D85}" type="slidenum">
              <a:rPr lang="en-GB" smtClean="0"/>
              <a:t>28</a:t>
            </a:fld>
            <a:endParaRPr lang="en-GB"/>
          </a:p>
        </p:txBody>
      </p:sp>
    </p:spTree>
    <p:extLst>
      <p:ext uri="{BB962C8B-B14F-4D97-AF65-F5344CB8AC3E}">
        <p14:creationId xmlns:p14="http://schemas.microsoft.com/office/powerpoint/2010/main" val="3369197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52DD64-9C7D-4DDD-8C0D-6C10AD906346}" type="slidenum">
              <a:rPr lang="en-GB" smtClean="0">
                <a:solidFill>
                  <a:prstClr val="black"/>
                </a:solidFill>
              </a:rPr>
              <a:pPr/>
              <a:t>29</a:t>
            </a:fld>
            <a:endParaRPr lang="en-GB">
              <a:solidFill>
                <a:prstClr val="black"/>
              </a:solidFill>
            </a:endParaRPr>
          </a:p>
        </p:txBody>
      </p:sp>
    </p:spTree>
    <p:extLst>
      <p:ext uri="{BB962C8B-B14F-4D97-AF65-F5344CB8AC3E}">
        <p14:creationId xmlns:p14="http://schemas.microsoft.com/office/powerpoint/2010/main" val="3946387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C52DD64-9C7D-4DDD-8C0D-6C10AD906346}" type="slidenum">
              <a:rPr lang="en-GB" smtClean="0"/>
              <a:t>3</a:t>
            </a:fld>
            <a:endParaRPr lang="en-GB"/>
          </a:p>
        </p:txBody>
      </p:sp>
    </p:spTree>
    <p:extLst>
      <p:ext uri="{BB962C8B-B14F-4D97-AF65-F5344CB8AC3E}">
        <p14:creationId xmlns:p14="http://schemas.microsoft.com/office/powerpoint/2010/main" val="3130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A1D6B0-B234-4FB5-9E96-173E97E44D85}" type="slidenum">
              <a:rPr lang="en-GB" smtClean="0"/>
              <a:t>4</a:t>
            </a:fld>
            <a:endParaRPr lang="en-GB"/>
          </a:p>
        </p:txBody>
      </p:sp>
    </p:spTree>
    <p:extLst>
      <p:ext uri="{BB962C8B-B14F-4D97-AF65-F5344CB8AC3E}">
        <p14:creationId xmlns:p14="http://schemas.microsoft.com/office/powerpoint/2010/main" val="426628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A1D6B0-B234-4FB5-9E96-173E97E44D85}" type="slidenum">
              <a:rPr lang="en-GB" smtClean="0"/>
              <a:t>5</a:t>
            </a:fld>
            <a:endParaRPr lang="en-GB"/>
          </a:p>
        </p:txBody>
      </p:sp>
    </p:spTree>
    <p:extLst>
      <p:ext uri="{BB962C8B-B14F-4D97-AF65-F5344CB8AC3E}">
        <p14:creationId xmlns:p14="http://schemas.microsoft.com/office/powerpoint/2010/main" val="4011901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A1D6B0-B234-4FB5-9E96-173E97E44D85}" type="slidenum">
              <a:rPr lang="en-GB" smtClean="0"/>
              <a:t>6</a:t>
            </a:fld>
            <a:endParaRPr lang="en-GB"/>
          </a:p>
        </p:txBody>
      </p:sp>
    </p:spTree>
    <p:extLst>
      <p:ext uri="{BB962C8B-B14F-4D97-AF65-F5344CB8AC3E}">
        <p14:creationId xmlns:p14="http://schemas.microsoft.com/office/powerpoint/2010/main" val="1321397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52DD64-9C7D-4DDD-8C0D-6C10AD906346}"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2974407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C52DD64-9C7D-4DDD-8C0D-6C10AD906346}" type="slidenum">
              <a:rPr lang="en-GB" smtClean="0"/>
              <a:t>8</a:t>
            </a:fld>
            <a:endParaRPr lang="en-GB"/>
          </a:p>
        </p:txBody>
      </p:sp>
    </p:spTree>
    <p:extLst>
      <p:ext uri="{BB962C8B-B14F-4D97-AF65-F5344CB8AC3E}">
        <p14:creationId xmlns:p14="http://schemas.microsoft.com/office/powerpoint/2010/main" val="884670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A1D6B0-B234-4FB5-9E96-173E97E44D85}" type="slidenum">
              <a:rPr lang="en-GB" smtClean="0"/>
              <a:t>9</a:t>
            </a:fld>
            <a:endParaRPr lang="en-GB"/>
          </a:p>
        </p:txBody>
      </p:sp>
    </p:spTree>
    <p:extLst>
      <p:ext uri="{BB962C8B-B14F-4D97-AF65-F5344CB8AC3E}">
        <p14:creationId xmlns:p14="http://schemas.microsoft.com/office/powerpoint/2010/main" val="830843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572642">
            <a:alpha val="4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47664" y="1772816"/>
            <a:ext cx="7268344" cy="506487"/>
          </a:xfrm>
        </p:spPr>
        <p:txBody>
          <a:bodyPr>
            <a:noAutofit/>
          </a:bodyPr>
          <a:lstStyle>
            <a:lvl1pPr algn="r">
              <a:defRPr sz="2800" b="1">
                <a:solidFill>
                  <a:srgbClr val="572642"/>
                </a:solidFill>
              </a:defRPr>
            </a:lvl1pPr>
          </a:lstStyle>
          <a:p>
            <a:r>
              <a:rPr lang="en-US" dirty="0" smtClean="0"/>
              <a:t>Click to add Presentation Title</a:t>
            </a:r>
            <a:endParaRPr lang="en-GB" dirty="0"/>
          </a:p>
        </p:txBody>
      </p:sp>
      <p:sp>
        <p:nvSpPr>
          <p:cNvPr id="3" name="Subtitle 2"/>
          <p:cNvSpPr>
            <a:spLocks noGrp="1"/>
          </p:cNvSpPr>
          <p:nvPr>
            <p:ph type="subTitle" idx="1" hasCustomPrompt="1"/>
          </p:nvPr>
        </p:nvSpPr>
        <p:spPr>
          <a:xfrm>
            <a:off x="2411760" y="2662064"/>
            <a:ext cx="6400800" cy="478904"/>
          </a:xfrm>
        </p:spPr>
        <p:txBody>
          <a:bodyPr>
            <a:normAutofit/>
          </a:bodyPr>
          <a:lstStyle>
            <a:lvl1pPr marL="0" indent="0" algn="r">
              <a:buNone/>
              <a:defRPr sz="20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Name</a:t>
            </a:r>
            <a:endParaRPr lang="en-GB" dirty="0"/>
          </a:p>
        </p:txBody>
      </p:sp>
      <p:sp>
        <p:nvSpPr>
          <p:cNvPr id="11" name="Rectangle 10"/>
          <p:cNvSpPr/>
          <p:nvPr/>
        </p:nvSpPr>
        <p:spPr>
          <a:xfrm>
            <a:off x="0" y="1484784"/>
            <a:ext cx="9144000" cy="72008"/>
          </a:xfrm>
          <a:prstGeom prst="rect">
            <a:avLst/>
          </a:prstGeom>
          <a:solidFill>
            <a:srgbClr val="572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6512" y="-99392"/>
            <a:ext cx="9217024"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3" hasCustomPrompt="1"/>
          </p:nvPr>
        </p:nvSpPr>
        <p:spPr>
          <a:xfrm>
            <a:off x="3059112" y="3212977"/>
            <a:ext cx="5761360" cy="432048"/>
          </a:xfrm>
        </p:spPr>
        <p:txBody>
          <a:bodyPr>
            <a:normAutofit/>
          </a:bodyPr>
          <a:lstStyle>
            <a:lvl1pPr marL="0" indent="0" algn="r">
              <a:buNone/>
              <a:defRPr sz="20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smtClean="0"/>
              <a:t>Click to add Venue</a:t>
            </a:r>
            <a:endParaRPr lang="en-GB" dirty="0"/>
          </a:p>
        </p:txBody>
      </p:sp>
      <p:sp>
        <p:nvSpPr>
          <p:cNvPr id="17" name="Rectangle 10"/>
          <p:cNvSpPr>
            <a:spLocks noChangeArrowheads="1"/>
          </p:cNvSpPr>
          <p:nvPr/>
        </p:nvSpPr>
        <p:spPr bwMode="auto">
          <a:xfrm>
            <a:off x="4427984" y="5762439"/>
            <a:ext cx="4720630" cy="781539"/>
          </a:xfrm>
          <a:prstGeom prst="rect">
            <a:avLst/>
          </a:prstGeom>
          <a:solidFill>
            <a:schemeClr val="bg1">
              <a:alpha val="40000"/>
            </a:schemeClr>
          </a:solidFill>
          <a:ln>
            <a:noFill/>
          </a:ln>
          <a:effectLst/>
          <a:extLst/>
        </p:spPr>
        <p:txBody>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algn="r">
              <a:defRPr/>
            </a:pPr>
            <a:endParaRPr lang="en-GB" altLang="en-US" b="1" smtClean="0"/>
          </a:p>
        </p:txBody>
      </p:sp>
      <p:pic>
        <p:nvPicPr>
          <p:cNvPr id="1026" name="Picture 2" descr="G:\Graphics\LOGOS\Joint Force Development JFD\JFD Purp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966" y="312776"/>
            <a:ext cx="1762754" cy="9684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019" y="5741654"/>
            <a:ext cx="4747493" cy="802088"/>
          </a:xfrm>
          <a:prstGeom prst="rect">
            <a:avLst/>
          </a:prstGeom>
        </p:spPr>
      </p:pic>
    </p:spTree>
    <p:extLst>
      <p:ext uri="{BB962C8B-B14F-4D97-AF65-F5344CB8AC3E}">
        <p14:creationId xmlns:p14="http://schemas.microsoft.com/office/powerpoint/2010/main" val="2655958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1"/>
            <a:ext cx="8229600" cy="42770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350442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530626"/>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53062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238947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B81685-FA69-4A78-A17E-DBAD341FDD84}" type="datetimeFigureOut">
              <a:rPr lang="en-GB" smtClean="0"/>
              <a:t>15/05/2017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E7AB30C-ECE9-4D76-9F68-9B67883A2C76}" type="slidenum">
              <a:rPr lang="en-GB" smtClean="0"/>
              <a:t>‹Nr.›</a:t>
            </a:fld>
            <a:endParaRPr lang="en-GB"/>
          </a:p>
        </p:txBody>
      </p:sp>
    </p:spTree>
    <p:extLst>
      <p:ext uri="{BB962C8B-B14F-4D97-AF65-F5344CB8AC3E}">
        <p14:creationId xmlns:p14="http://schemas.microsoft.com/office/powerpoint/2010/main" val="32449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dirty="0"/>
          </a:p>
        </p:txBody>
      </p:sp>
      <p:sp>
        <p:nvSpPr>
          <p:cNvPr id="3" name="Content Placeholder 2"/>
          <p:cNvSpPr>
            <a:spLocks noGrp="1"/>
          </p:cNvSpPr>
          <p:nvPr>
            <p:ph idx="1"/>
          </p:nvPr>
        </p:nvSpPr>
        <p:spPr>
          <a:xfrm>
            <a:off x="457200" y="1600201"/>
            <a:ext cx="8229600" cy="420506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0709941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0442500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2770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2770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053498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0239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675640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9987967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6"/>
          <p:cNvSpPr>
            <a:spLocks noGrp="1" noChangeArrowheads="1"/>
          </p:cNvSpPr>
          <p:nvPr>
            <p:ph type="sldNum" sz="quarter" idx="4"/>
          </p:nvPr>
        </p:nvSpPr>
        <p:spPr bwMode="auto">
          <a:xfrm>
            <a:off x="76200" y="6356176"/>
            <a:ext cx="457200" cy="313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fld id="{2E7AB30C-ECE9-4D76-9F68-9B67883A2C76}" type="slidenum">
              <a:rPr lang="en-GB" smtClean="0"/>
              <a:t>‹Nr.›</a:t>
            </a:fld>
            <a:endParaRPr lang="en-GB"/>
          </a:p>
        </p:txBody>
      </p:sp>
    </p:spTree>
    <p:extLst>
      <p:ext uri="{BB962C8B-B14F-4D97-AF65-F5344CB8AC3E}">
        <p14:creationId xmlns:p14="http://schemas.microsoft.com/office/powerpoint/2010/main" val="3206085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0" cy="5532214"/>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313" cy="437016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591185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18446"/>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375232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085184"/>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17181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685800" y="885056"/>
            <a:ext cx="7772400" cy="95976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9" name="Rectangle 3"/>
          <p:cNvSpPr>
            <a:spLocks noGrp="1" noChangeArrowheads="1"/>
          </p:cNvSpPr>
          <p:nvPr>
            <p:ph type="body" idx="1"/>
          </p:nvPr>
        </p:nvSpPr>
        <p:spPr bwMode="auto">
          <a:xfrm>
            <a:off x="685800" y="1944960"/>
            <a:ext cx="7772400" cy="393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4" name="hc"/>
          <p:cNvSpPr txBox="1"/>
          <p:nvPr/>
        </p:nvSpPr>
        <p:spPr>
          <a:xfrm>
            <a:off x="0" y="0"/>
            <a:ext cx="9144000" cy="246221"/>
          </a:xfrm>
          <a:prstGeom prst="rect">
            <a:avLst/>
          </a:prstGeom>
          <a:noFill/>
        </p:spPr>
        <p:txBody>
          <a:bodyPr vert="horz" wrap="square" rtlCol="0">
            <a:spAutoFit/>
          </a:bodyPr>
          <a:lstStyle/>
          <a:p>
            <a:pPr algn="ctr"/>
            <a:endParaRPr kumimoji="0" lang="en-GB" sz="1000" b="0" i="0" u="none" baseline="0">
              <a:solidFill>
                <a:srgbClr val="7F7F7F"/>
              </a:solidFill>
              <a:latin typeface="Arial"/>
            </a:endParaRPr>
          </a:p>
        </p:txBody>
      </p:sp>
      <p:sp>
        <p:nvSpPr>
          <p:cNvPr id="10" name="Rectangle 9"/>
          <p:cNvSpPr/>
          <p:nvPr/>
        </p:nvSpPr>
        <p:spPr>
          <a:xfrm>
            <a:off x="0" y="6241171"/>
            <a:ext cx="9144000" cy="648072"/>
          </a:xfrm>
          <a:prstGeom prst="rect">
            <a:avLst/>
          </a:prstGeom>
          <a:solidFill>
            <a:srgbClr val="572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ooter Placeholder 3"/>
          <p:cNvSpPr txBox="1">
            <a:spLocks/>
          </p:cNvSpPr>
          <p:nvPr/>
        </p:nvSpPr>
        <p:spPr>
          <a:xfrm>
            <a:off x="3237073" y="6381328"/>
            <a:ext cx="5439383" cy="457200"/>
          </a:xfrm>
          <a:prstGeom prst="rect">
            <a:avLst/>
          </a:prstGeom>
        </p:spPr>
        <p:txBody>
          <a:bodyPr/>
          <a:lstStyle>
            <a:defPPr>
              <a:defRPr lang="en-US"/>
            </a:defPPr>
            <a:lvl1pPr marL="0" algn="l" defTabSz="914400" rtl="0" eaLnBrk="1" latinLnBrk="0" hangingPunct="1">
              <a:defRPr sz="800" kern="1200">
                <a:solidFill>
                  <a:srgbClr val="DDDDDD"/>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smtClean="0"/>
          </a:p>
          <a:p>
            <a:pPr>
              <a:defRPr/>
            </a:pPr>
            <a:endParaRPr lang="en-US" dirty="0" smtClean="0"/>
          </a:p>
          <a:p>
            <a:pPr algn="r">
              <a:defRPr/>
            </a:pPr>
            <a:r>
              <a:rPr lang="en-US" dirty="0" smtClean="0">
                <a:latin typeface="Arial" panose="020B0604020202020204" pitchFamily="34" charset="0"/>
                <a:cs typeface="Arial" panose="020B0604020202020204" pitchFamily="34" charset="0"/>
              </a:rPr>
              <a:t>  © Crown Copyright</a:t>
            </a:r>
            <a:endParaRPr lang="en-US" sz="1400" dirty="0">
              <a:solidFill>
                <a:schemeClr val="tx1"/>
              </a:solidFill>
              <a:latin typeface="Arial" panose="020B0604020202020204" pitchFamily="34" charset="0"/>
              <a:cs typeface="Arial" panose="020B0604020202020204" pitchFamily="34" charset="0"/>
            </a:endParaRPr>
          </a:p>
        </p:txBody>
      </p:sp>
      <p:sp>
        <p:nvSpPr>
          <p:cNvPr id="12" name="Footer Placeholder 3"/>
          <p:cNvSpPr txBox="1">
            <a:spLocks/>
          </p:cNvSpPr>
          <p:nvPr/>
        </p:nvSpPr>
        <p:spPr>
          <a:xfrm>
            <a:off x="3233031" y="6068144"/>
            <a:ext cx="5439383" cy="457200"/>
          </a:xfrm>
          <a:prstGeom prst="rect">
            <a:avLst/>
          </a:prstGeom>
        </p:spPr>
        <p:txBody>
          <a:bodyPr/>
          <a:lstStyle>
            <a:defPPr>
              <a:defRPr lang="en-US"/>
            </a:defPPr>
            <a:lvl1pPr marL="0" algn="l" defTabSz="914400" rtl="0" eaLnBrk="1" latinLnBrk="0" hangingPunct="1">
              <a:defRPr sz="800" kern="1200">
                <a:solidFill>
                  <a:srgbClr val="DDDDDD"/>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smtClean="0"/>
          </a:p>
          <a:p>
            <a:pPr>
              <a:defRPr/>
            </a:pPr>
            <a:endParaRPr lang="en-US" dirty="0" smtClean="0"/>
          </a:p>
          <a:p>
            <a:pPr algn="r"/>
            <a:r>
              <a:rPr lang="en-GB" sz="1600" dirty="0" smtClean="0">
                <a:latin typeface="Arial" panose="020B0604020202020204" pitchFamily="34" charset="0"/>
                <a:cs typeface="Arial" panose="020B0604020202020204" pitchFamily="34" charset="0"/>
              </a:rPr>
              <a:t>Joint</a:t>
            </a:r>
            <a:r>
              <a:rPr lang="en-GB" sz="1600" baseline="0" dirty="0" smtClean="0">
                <a:latin typeface="Arial" panose="020B0604020202020204" pitchFamily="34" charset="0"/>
                <a:cs typeface="Arial" panose="020B0604020202020204" pitchFamily="34" charset="0"/>
              </a:rPr>
              <a:t> Force Development</a:t>
            </a:r>
            <a:endParaRPr lang="en-GB" sz="1600" dirty="0">
              <a:latin typeface="Arial" panose="020B0604020202020204" pitchFamily="34" charset="0"/>
              <a:cs typeface="Arial" panose="020B0604020202020204" pitchFamily="34" charset="0"/>
            </a:endParaRPr>
          </a:p>
        </p:txBody>
      </p:sp>
      <p:sp>
        <p:nvSpPr>
          <p:cNvPr id="13" name="Footer Placeholder 3"/>
          <p:cNvSpPr txBox="1">
            <a:spLocks/>
          </p:cNvSpPr>
          <p:nvPr/>
        </p:nvSpPr>
        <p:spPr>
          <a:xfrm>
            <a:off x="683568" y="6108007"/>
            <a:ext cx="902879" cy="457200"/>
          </a:xfrm>
          <a:prstGeom prst="rect">
            <a:avLst/>
          </a:prstGeom>
        </p:spPr>
        <p:txBody>
          <a:bodyPr/>
          <a:lstStyle>
            <a:defPPr>
              <a:defRPr lang="en-US"/>
            </a:defPPr>
            <a:lvl1pPr marL="0" algn="l" defTabSz="914400" rtl="0" eaLnBrk="1" latinLnBrk="0" hangingPunct="1">
              <a:defRPr sz="800" kern="1200">
                <a:solidFill>
                  <a:srgbClr val="DDDDDD"/>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smtClean="0"/>
          </a:p>
          <a:p>
            <a:pPr>
              <a:defRPr/>
            </a:pPr>
            <a:endParaRPr lang="en-US" dirty="0" smtClean="0"/>
          </a:p>
          <a:p>
            <a:pPr algn="r">
              <a:defRPr/>
            </a:pPr>
            <a:fld id="{77BFB647-1296-49A2-AC82-DF0A7F2E1187}" type="datetime1">
              <a:rPr lang="en-GB" sz="1000" smtClean="0">
                <a:latin typeface="Arial" panose="020B0604020202020204" pitchFamily="34" charset="0"/>
                <a:cs typeface="Arial" panose="020B0604020202020204" pitchFamily="34" charset="0"/>
              </a:rPr>
              <a:t>15/05/2017</a:t>
            </a:fld>
            <a:endParaRPr lang="en-US" sz="1000" dirty="0">
              <a:solidFill>
                <a:schemeClr val="tx1"/>
              </a:solidFill>
              <a:latin typeface="Arial" panose="020B0604020202020204" pitchFamily="34" charset="0"/>
              <a:cs typeface="Arial" panose="020B0604020202020204" pitchFamily="34" charset="0"/>
            </a:endParaRPr>
          </a:p>
        </p:txBody>
      </p:sp>
      <p:sp>
        <p:nvSpPr>
          <p:cNvPr id="15" name="Footer Placeholder 3"/>
          <p:cNvSpPr txBox="1">
            <a:spLocks/>
          </p:cNvSpPr>
          <p:nvPr/>
        </p:nvSpPr>
        <p:spPr>
          <a:xfrm>
            <a:off x="-220594" y="6090672"/>
            <a:ext cx="902879" cy="457200"/>
          </a:xfrm>
          <a:prstGeom prst="rect">
            <a:avLst/>
          </a:prstGeom>
        </p:spPr>
        <p:txBody>
          <a:bodyPr/>
          <a:lstStyle>
            <a:defPPr>
              <a:defRPr lang="en-US"/>
            </a:defPPr>
            <a:lvl1pPr marL="0" algn="l" defTabSz="914400" rtl="0" eaLnBrk="1" latinLnBrk="0" hangingPunct="1">
              <a:defRPr sz="800" kern="1200">
                <a:solidFill>
                  <a:srgbClr val="DDDDDD"/>
                </a:solidFill>
                <a:latin typeface="+mn-lt"/>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smtClean="0"/>
          </a:p>
          <a:p>
            <a:pPr>
              <a:defRPr/>
            </a:pPr>
            <a:endParaRPr lang="en-US" dirty="0" smtClean="0"/>
          </a:p>
          <a:p>
            <a:pPr algn="r">
              <a:defRPr/>
            </a:pPr>
            <a:fld id="{205D6360-367A-4B97-BD97-379FC0DD329B}" type="slidenum">
              <a:rPr lang="en-GB" sz="1200" smtClean="0">
                <a:latin typeface="Arial" panose="020B0604020202020204" pitchFamily="34" charset="0"/>
                <a:cs typeface="Arial" panose="020B0604020202020204" pitchFamily="34" charset="0"/>
              </a:rPr>
              <a:t>‹Nr.›</a:t>
            </a:fld>
            <a:endParaRPr lang="en-US" sz="1200" dirty="0">
              <a:solidFill>
                <a:schemeClr val="tx1"/>
              </a:solidFill>
              <a:latin typeface="Arial" panose="020B0604020202020204" pitchFamily="34" charset="0"/>
              <a:cs typeface="Arial" panose="020B0604020202020204" pitchFamily="34" charset="0"/>
            </a:endParaRPr>
          </a:p>
        </p:txBody>
      </p:sp>
      <p:sp>
        <p:nvSpPr>
          <p:cNvPr id="3" name="fc"/>
          <p:cNvSpPr txBox="1"/>
          <p:nvPr/>
        </p:nvSpPr>
        <p:spPr>
          <a:xfrm>
            <a:off x="0" y="6711171"/>
            <a:ext cx="9144000" cy="246221"/>
          </a:xfrm>
          <a:prstGeom prst="rect">
            <a:avLst/>
          </a:prstGeom>
        </p:spPr>
        <p:txBody>
          <a:bodyPr vert="horz" wrap="square" rtlCol="0">
            <a:spAutoFit/>
          </a:bodyPr>
          <a:lstStyle/>
          <a:p>
            <a:pPr algn="ctr"/>
            <a:endParaRPr kumimoji="0" lang="en-GB" sz="1000" b="0" i="0" u="none" baseline="0" dirty="0" smtClean="0">
              <a:solidFill>
                <a:srgbClr val="7F7F7F"/>
              </a:solidFill>
              <a:latin typeface="Arial"/>
            </a:endParaRPr>
          </a:p>
        </p:txBody>
      </p:sp>
    </p:spTree>
    <p:extLst>
      <p:ext uri="{BB962C8B-B14F-4D97-AF65-F5344CB8AC3E}">
        <p14:creationId xmlns:p14="http://schemas.microsoft.com/office/powerpoint/2010/main" val="13057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spcBef>
          <a:spcPct val="0"/>
        </a:spcBef>
        <a:buNone/>
        <a:defRPr sz="2800" b="1" i="0" u="none" kern="1200">
          <a:solidFill>
            <a:srgbClr val="572642"/>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2800" b="1" kern="1200">
          <a:solidFill>
            <a:srgbClr val="35424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b="1" i="0" u="none" kern="1200">
          <a:solidFill>
            <a:srgbClr val="35424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b="1" kern="1200">
          <a:solidFill>
            <a:srgbClr val="3542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b="1" kern="1200">
          <a:solidFill>
            <a:srgbClr val="35424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b="1" kern="1200">
          <a:solidFill>
            <a:srgbClr val="35424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0.jpeg"/><Relationship Id="rId5" Type="http://schemas.openxmlformats.org/officeDocument/2006/relationships/image" Target="../media/image3.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8.xml"/><Relationship Id="rId16" Type="http://schemas.openxmlformats.org/officeDocument/2006/relationships/image" Target="../media/image18.jpeg"/><Relationship Id="rId1" Type="http://schemas.openxmlformats.org/officeDocument/2006/relationships/slideLayout" Target="../slideLayouts/slideLayout1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627784" y="4653136"/>
            <a:ext cx="6400800" cy="478904"/>
          </a:xfrm>
        </p:spPr>
        <p:txBody>
          <a:bodyPr>
            <a:normAutofit fontScale="32500" lnSpcReduction="20000"/>
          </a:bodyPr>
          <a:lstStyle/>
          <a:p>
            <a:r>
              <a:rPr lang="en-GB" altLang="en-US" b="0" dirty="0"/>
              <a:t/>
            </a:r>
            <a:br>
              <a:rPr lang="en-GB" altLang="en-US" b="0" dirty="0"/>
            </a:br>
            <a:r>
              <a:rPr lang="en-GB" altLang="en-US" sz="7400" dirty="0"/>
              <a:t>Lt Col Craig Mullen MSc </a:t>
            </a:r>
            <a:r>
              <a:rPr lang="en-GB" altLang="en-US" sz="7400" dirty="0" smtClean="0"/>
              <a:t>AGC(SPS)</a:t>
            </a:r>
            <a:endParaRPr lang="en-GB" sz="7400" dirty="0"/>
          </a:p>
          <a:p>
            <a:endParaRPr lang="en-GB" dirty="0"/>
          </a:p>
        </p:txBody>
      </p:sp>
      <p:sp>
        <p:nvSpPr>
          <p:cNvPr id="6" name="Text Placeholder 5"/>
          <p:cNvSpPr>
            <a:spLocks noGrp="1"/>
          </p:cNvSpPr>
          <p:nvPr>
            <p:ph type="body" sz="quarter" idx="13"/>
          </p:nvPr>
        </p:nvSpPr>
        <p:spPr>
          <a:xfrm>
            <a:off x="3059832" y="5229200"/>
            <a:ext cx="5761360" cy="432048"/>
          </a:xfrm>
        </p:spPr>
        <p:txBody>
          <a:bodyPr/>
          <a:lstStyle/>
          <a:p>
            <a:r>
              <a:rPr lang="en-GB" dirty="0" smtClean="0"/>
              <a:t>BILC – May 2017</a:t>
            </a:r>
            <a:endParaRPr lang="en-GB" dirty="0"/>
          </a:p>
        </p:txBody>
      </p:sp>
      <p:sp>
        <p:nvSpPr>
          <p:cNvPr id="8" name="Title 3"/>
          <p:cNvSpPr>
            <a:spLocks noGrp="1"/>
          </p:cNvSpPr>
          <p:nvPr>
            <p:ph type="ctrTitle"/>
          </p:nvPr>
        </p:nvSpPr>
        <p:spPr>
          <a:xfrm>
            <a:off x="899592" y="1844824"/>
            <a:ext cx="8136904" cy="720080"/>
          </a:xfrm>
        </p:spPr>
        <p:txBody>
          <a:bodyPr/>
          <a:lstStyle/>
          <a:p>
            <a:r>
              <a:rPr lang="en-GB" sz="2400" b="0" dirty="0" smtClean="0"/>
              <a:t>Defence Requirements Authority for Culture and Language (DRACL)</a:t>
            </a:r>
            <a:endParaRPr lang="en-GB" sz="2400" dirty="0"/>
          </a:p>
        </p:txBody>
      </p:sp>
      <p:sp>
        <p:nvSpPr>
          <p:cNvPr id="4" name="TextBox 3"/>
          <p:cNvSpPr txBox="1"/>
          <p:nvPr/>
        </p:nvSpPr>
        <p:spPr>
          <a:xfrm>
            <a:off x="1331640" y="3284984"/>
            <a:ext cx="7488832" cy="584775"/>
          </a:xfrm>
          <a:prstGeom prst="rect">
            <a:avLst/>
          </a:prstGeom>
        </p:spPr>
        <p:txBody>
          <a:bodyPr wrap="square" rtlCol="0">
            <a:spAutoFit/>
          </a:bodyPr>
          <a:lstStyle/>
          <a:p>
            <a:pPr algn="ctr"/>
            <a:r>
              <a:rPr lang="en-GB" sz="3200" dirty="0" smtClean="0"/>
              <a:t>“Bringing order to Chaos”</a:t>
            </a:r>
          </a:p>
        </p:txBody>
      </p:sp>
    </p:spTree>
    <p:extLst>
      <p:ext uri="{BB962C8B-B14F-4D97-AF65-F5344CB8AC3E}">
        <p14:creationId xmlns:p14="http://schemas.microsoft.com/office/powerpoint/2010/main" val="502271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DRACL – Additional Outputs</a:t>
            </a:r>
            <a:endParaRPr lang="en-GB" dirty="0"/>
          </a:p>
        </p:txBody>
      </p:sp>
      <p:sp>
        <p:nvSpPr>
          <p:cNvPr id="3" name="Content Placeholder 2"/>
          <p:cNvSpPr>
            <a:spLocks noGrp="1"/>
          </p:cNvSpPr>
          <p:nvPr>
            <p:ph sz="half" idx="1"/>
          </p:nvPr>
        </p:nvSpPr>
        <p:spPr>
          <a:xfrm>
            <a:off x="457200" y="1600201"/>
            <a:ext cx="8507288" cy="4277072"/>
          </a:xfrm>
        </p:spPr>
        <p:txBody>
          <a:bodyPr/>
          <a:lstStyle/>
          <a:p>
            <a:r>
              <a:rPr lang="en-GB" b="0" dirty="0"/>
              <a:t>Language assessments - </a:t>
            </a:r>
            <a:r>
              <a:rPr lang="en-GB" b="0" dirty="0" err="1" smtClean="0"/>
              <a:t>MoDLAB</a:t>
            </a:r>
            <a:endParaRPr lang="en-GB" b="0" dirty="0"/>
          </a:p>
          <a:p>
            <a:r>
              <a:rPr lang="en-GB" b="0" dirty="0"/>
              <a:t>Language </a:t>
            </a:r>
            <a:r>
              <a:rPr lang="en-GB" b="0" dirty="0" smtClean="0"/>
              <a:t>awards (over £1M spend per year)</a:t>
            </a:r>
            <a:endParaRPr lang="en-GB" b="0" dirty="0"/>
          </a:p>
          <a:p>
            <a:r>
              <a:rPr lang="en-GB" b="0" dirty="0" smtClean="0"/>
              <a:t>Coordination of the Training Requirement (SOTR)</a:t>
            </a:r>
          </a:p>
          <a:p>
            <a:r>
              <a:rPr lang="en-GB" b="0" dirty="0" smtClean="0"/>
              <a:t>Language </a:t>
            </a:r>
            <a:r>
              <a:rPr lang="en-GB" b="0" dirty="0"/>
              <a:t>Training Evaluation (</a:t>
            </a:r>
            <a:r>
              <a:rPr lang="en-GB" b="0" dirty="0" smtClean="0"/>
              <a:t>including External Validation)</a:t>
            </a:r>
            <a:endParaRPr lang="en-GB" b="0" dirty="0"/>
          </a:p>
          <a:p>
            <a:r>
              <a:rPr lang="en-GB" b="0" dirty="0" smtClean="0"/>
              <a:t>Language data </a:t>
            </a:r>
            <a:r>
              <a:rPr lang="en-GB" b="0" dirty="0"/>
              <a:t>analysis</a:t>
            </a:r>
          </a:p>
          <a:p>
            <a:endParaRPr lang="en-GB" dirty="0"/>
          </a:p>
        </p:txBody>
      </p:sp>
    </p:spTree>
    <p:extLst>
      <p:ext uri="{BB962C8B-B14F-4D97-AF65-F5344CB8AC3E}">
        <p14:creationId xmlns:p14="http://schemas.microsoft.com/office/powerpoint/2010/main" val="2204878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627784" y="4653136"/>
            <a:ext cx="6400800" cy="478904"/>
          </a:xfrm>
        </p:spPr>
        <p:txBody>
          <a:bodyPr>
            <a:normAutofit fontScale="32500" lnSpcReduction="20000"/>
          </a:bodyPr>
          <a:lstStyle/>
          <a:p>
            <a:r>
              <a:rPr lang="en-GB" altLang="en-US" b="0" dirty="0"/>
              <a:t/>
            </a:r>
            <a:br>
              <a:rPr lang="en-GB" altLang="en-US" b="0" dirty="0"/>
            </a:br>
            <a:r>
              <a:rPr lang="en-GB" altLang="en-US" sz="7400" dirty="0" smtClean="0"/>
              <a:t>Maj David Gibb MA AGC(ETS)</a:t>
            </a:r>
            <a:endParaRPr lang="en-GB" sz="7400" dirty="0"/>
          </a:p>
          <a:p>
            <a:endParaRPr lang="en-GB" dirty="0"/>
          </a:p>
        </p:txBody>
      </p:sp>
      <p:sp>
        <p:nvSpPr>
          <p:cNvPr id="6" name="Text Placeholder 5"/>
          <p:cNvSpPr>
            <a:spLocks noGrp="1"/>
          </p:cNvSpPr>
          <p:nvPr>
            <p:ph type="body" sz="quarter" idx="13"/>
          </p:nvPr>
        </p:nvSpPr>
        <p:spPr>
          <a:xfrm>
            <a:off x="3059832" y="5229200"/>
            <a:ext cx="5761360" cy="432048"/>
          </a:xfrm>
        </p:spPr>
        <p:txBody>
          <a:bodyPr/>
          <a:lstStyle/>
          <a:p>
            <a:r>
              <a:rPr lang="en-GB" dirty="0" smtClean="0"/>
              <a:t>BILC – May 2017</a:t>
            </a:r>
            <a:endParaRPr lang="en-GB" dirty="0"/>
          </a:p>
        </p:txBody>
      </p:sp>
      <p:sp>
        <p:nvSpPr>
          <p:cNvPr id="8" name="Title 3"/>
          <p:cNvSpPr>
            <a:spLocks noGrp="1"/>
          </p:cNvSpPr>
          <p:nvPr>
            <p:ph type="ctrTitle"/>
          </p:nvPr>
        </p:nvSpPr>
        <p:spPr>
          <a:xfrm>
            <a:off x="899592" y="1844824"/>
            <a:ext cx="8136904" cy="720080"/>
          </a:xfrm>
        </p:spPr>
        <p:txBody>
          <a:bodyPr/>
          <a:lstStyle/>
          <a:p>
            <a:r>
              <a:rPr lang="en-GB" sz="2400" b="0" dirty="0" smtClean="0"/>
              <a:t>Defence Requirements Authority for Culture and Language (DRACL)</a:t>
            </a:r>
            <a:endParaRPr lang="en-GB" sz="2400" dirty="0"/>
          </a:p>
        </p:txBody>
      </p:sp>
      <p:sp>
        <p:nvSpPr>
          <p:cNvPr id="4" name="TextBox 3"/>
          <p:cNvSpPr txBox="1"/>
          <p:nvPr/>
        </p:nvSpPr>
        <p:spPr>
          <a:xfrm>
            <a:off x="1331640" y="3284984"/>
            <a:ext cx="7488832" cy="584775"/>
          </a:xfrm>
          <a:prstGeom prst="rect">
            <a:avLst/>
          </a:prstGeom>
        </p:spPr>
        <p:txBody>
          <a:bodyPr wrap="square" rtlCol="0">
            <a:spAutoFit/>
          </a:bodyPr>
          <a:lstStyle/>
          <a:p>
            <a:pPr algn="ctr"/>
            <a:r>
              <a:rPr lang="en-GB" sz="3200" dirty="0" smtClean="0"/>
              <a:t>“Bringing order to Chaos”</a:t>
            </a:r>
          </a:p>
        </p:txBody>
      </p:sp>
    </p:spTree>
    <p:extLst>
      <p:ext uri="{BB962C8B-B14F-4D97-AF65-F5344CB8AC3E}">
        <p14:creationId xmlns:p14="http://schemas.microsoft.com/office/powerpoint/2010/main" val="3060430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80728"/>
            <a:ext cx="3610744" cy="4205064"/>
          </a:xfrm>
        </p:spPr>
        <p:txBody>
          <a:bodyPr/>
          <a:lstStyle/>
          <a:p>
            <a:pPr marL="0" indent="0">
              <a:buNone/>
            </a:pPr>
            <a:r>
              <a:rPr lang="en-GB" dirty="0"/>
              <a:t>"If you talk to a man in a language he understands, that goes to his head. </a:t>
            </a:r>
            <a:r>
              <a:rPr lang="en-GB" dirty="0" smtClean="0"/>
              <a:t> If </a:t>
            </a:r>
            <a:r>
              <a:rPr lang="en-GB" dirty="0"/>
              <a:t>you talk to him in his language, that goes to his heart"</a:t>
            </a:r>
          </a:p>
        </p:txBody>
      </p:sp>
      <p:pic>
        <p:nvPicPr>
          <p:cNvPr id="1026" name="Picture 2" descr="H:\DRACL\Nelson Mande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489" y="2636912"/>
            <a:ext cx="3978927" cy="2979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250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4624"/>
            <a:ext cx="7772400" cy="720080"/>
          </a:xfrm>
        </p:spPr>
        <p:txBody>
          <a:bodyPr/>
          <a:lstStyle/>
          <a:p>
            <a:pPr algn="ctr"/>
            <a:r>
              <a:rPr lang="en-GB" dirty="0" smtClean="0"/>
              <a:t>Foreign </a:t>
            </a:r>
            <a:r>
              <a:rPr lang="en-GB" dirty="0"/>
              <a:t>language assessment</a:t>
            </a:r>
          </a:p>
        </p:txBody>
      </p:sp>
      <p:sp>
        <p:nvSpPr>
          <p:cNvPr id="3" name="Subtitle 2"/>
          <p:cNvSpPr>
            <a:spLocks noGrp="1"/>
          </p:cNvSpPr>
          <p:nvPr>
            <p:ph type="subTitle" idx="1"/>
          </p:nvPr>
        </p:nvSpPr>
        <p:spPr>
          <a:xfrm>
            <a:off x="467544" y="836712"/>
            <a:ext cx="8064896" cy="5544616"/>
          </a:xfrm>
        </p:spPr>
        <p:txBody>
          <a:bodyPr>
            <a:noAutofit/>
          </a:bodyPr>
          <a:lstStyle/>
          <a:p>
            <a:pPr marL="457200" indent="-457200" algn="l">
              <a:lnSpc>
                <a:spcPct val="120000"/>
              </a:lnSpc>
              <a:spcBef>
                <a:spcPts val="1200"/>
              </a:spcBef>
              <a:buFont typeface="Wingdings" panose="05000000000000000000" pitchFamily="2" charset="2"/>
              <a:buChar char="§"/>
            </a:pPr>
            <a:r>
              <a:rPr lang="en-GB" sz="2400" b="0" dirty="0">
                <a:solidFill>
                  <a:schemeClr val="tx1"/>
                </a:solidFill>
              </a:rPr>
              <a:t>UK MOD Language Assessment Board (MODLAB)</a:t>
            </a:r>
          </a:p>
          <a:p>
            <a:pPr marL="457200" indent="-457200" algn="l">
              <a:lnSpc>
                <a:spcPct val="120000"/>
              </a:lnSpc>
              <a:spcBef>
                <a:spcPts val="1200"/>
              </a:spcBef>
              <a:buFont typeface="Wingdings" panose="05000000000000000000" pitchFamily="2" charset="2"/>
              <a:buChar char="§"/>
            </a:pPr>
            <a:r>
              <a:rPr lang="en-GB" sz="2400" b="0" dirty="0" smtClean="0">
                <a:solidFill>
                  <a:schemeClr val="tx1"/>
                </a:solidFill>
              </a:rPr>
              <a:t>In partnership with </a:t>
            </a:r>
            <a:r>
              <a:rPr lang="en-GB" sz="2400" b="0" dirty="0" err="1">
                <a:ln w="0"/>
                <a:solidFill>
                  <a:schemeClr val="tx1"/>
                </a:solidFill>
                <a:effectLst>
                  <a:outerShdw blurRad="38100" dist="25400" dir="5400000" algn="ctr" rotWithShape="0">
                    <a:srgbClr val="6E747A">
                      <a:alpha val="43000"/>
                    </a:srgbClr>
                  </a:outerShdw>
                </a:effectLst>
              </a:rPr>
              <a:t>IoL</a:t>
            </a:r>
            <a:r>
              <a:rPr lang="en-GB" sz="2400" b="0" dirty="0">
                <a:ln w="0"/>
                <a:solidFill>
                  <a:schemeClr val="tx1"/>
                </a:solidFill>
                <a:effectLst>
                  <a:outerShdw blurRad="38100" dist="25400" dir="5400000" algn="ctr" rotWithShape="0">
                    <a:srgbClr val="6E747A">
                      <a:alpha val="43000"/>
                    </a:srgbClr>
                  </a:outerShdw>
                </a:effectLst>
              </a:rPr>
              <a:t> Educational </a:t>
            </a:r>
            <a:r>
              <a:rPr lang="en-GB" sz="2400" b="0" dirty="0" smtClean="0">
                <a:ln w="0"/>
                <a:solidFill>
                  <a:schemeClr val="tx1"/>
                </a:solidFill>
                <a:effectLst>
                  <a:outerShdw blurRad="38100" dist="25400" dir="5400000" algn="ctr" rotWithShape="0">
                    <a:srgbClr val="6E747A">
                      <a:alpha val="43000"/>
                    </a:srgbClr>
                  </a:outerShdw>
                </a:effectLst>
              </a:rPr>
              <a:t>Trust (</a:t>
            </a:r>
            <a:r>
              <a:rPr lang="en-GB" sz="2400" b="0" dirty="0" smtClean="0">
                <a:solidFill>
                  <a:schemeClr val="tx1"/>
                </a:solidFill>
              </a:rPr>
              <a:t>IoLET):</a:t>
            </a:r>
          </a:p>
          <a:p>
            <a:pPr marL="914400" lvl="1" indent="-457200" algn="l">
              <a:spcBef>
                <a:spcPts val="1200"/>
              </a:spcBef>
              <a:buFont typeface="Arial" panose="020B0604020202020204" pitchFamily="34" charset="0"/>
              <a:buChar char="•"/>
            </a:pPr>
            <a:r>
              <a:rPr lang="en-GB" sz="2200" b="0" dirty="0">
                <a:solidFill>
                  <a:schemeClr val="tx1"/>
                </a:solidFill>
              </a:rPr>
              <a:t>IoLET – the Awarding Organisation of the Chartered Institute of Linguists</a:t>
            </a:r>
          </a:p>
          <a:p>
            <a:pPr marL="896938" indent="-457200" algn="l">
              <a:spcBef>
                <a:spcPts val="1200"/>
              </a:spcBef>
              <a:buFont typeface="Arial" panose="020B0604020202020204" pitchFamily="34" charset="0"/>
              <a:buChar char="•"/>
            </a:pPr>
            <a:r>
              <a:rPr lang="en-GB" sz="2200" b="0" dirty="0">
                <a:solidFill>
                  <a:schemeClr val="tx1"/>
                </a:solidFill>
              </a:rPr>
              <a:t>The only specialist languages Awarding Organisation </a:t>
            </a:r>
            <a:r>
              <a:rPr lang="en-GB" sz="2200" b="0" dirty="0" smtClean="0">
                <a:solidFill>
                  <a:schemeClr val="tx1"/>
                </a:solidFill>
              </a:rPr>
              <a:t>in </a:t>
            </a:r>
            <a:r>
              <a:rPr lang="en-GB" sz="2200" b="0" dirty="0">
                <a:solidFill>
                  <a:schemeClr val="tx1"/>
                </a:solidFill>
              </a:rPr>
              <a:t>the UK</a:t>
            </a:r>
          </a:p>
          <a:p>
            <a:pPr marL="896938" indent="-457200" algn="l">
              <a:spcBef>
                <a:spcPts val="1200"/>
              </a:spcBef>
              <a:buFont typeface="Arial" panose="020B0604020202020204" pitchFamily="34" charset="0"/>
              <a:buChar char="•"/>
            </a:pPr>
            <a:r>
              <a:rPr lang="en-GB" sz="2200" b="0" dirty="0">
                <a:solidFill>
                  <a:schemeClr val="tx1"/>
                </a:solidFill>
              </a:rPr>
              <a:t>National recognition and accreditation through Office of Qualifications and Examinations Regulation (Ofqual)</a:t>
            </a:r>
          </a:p>
          <a:p>
            <a:pPr marL="896938" indent="-457200" algn="l">
              <a:spcBef>
                <a:spcPts val="1200"/>
              </a:spcBef>
              <a:buFont typeface="Arial" panose="020B0604020202020204" pitchFamily="34" charset="0"/>
              <a:buChar char="•"/>
            </a:pPr>
            <a:r>
              <a:rPr lang="en-GB" sz="2200" b="0" dirty="0">
                <a:solidFill>
                  <a:schemeClr val="tx1"/>
                </a:solidFill>
              </a:rPr>
              <a:t>Track record with government and public sector</a:t>
            </a:r>
          </a:p>
          <a:p>
            <a:pPr marL="896938" indent="-457200" algn="l">
              <a:spcBef>
                <a:spcPts val="1200"/>
              </a:spcBef>
              <a:buFont typeface="Arial" panose="020B0604020202020204" pitchFamily="34" charset="0"/>
              <a:buChar char="•"/>
            </a:pPr>
            <a:r>
              <a:rPr lang="en-GB" sz="2200" b="0" dirty="0">
                <a:solidFill>
                  <a:schemeClr val="tx1"/>
                </a:solidFill>
              </a:rPr>
              <a:t>High level public examinations for professional language skills</a:t>
            </a:r>
          </a:p>
          <a:p>
            <a:pPr marL="896938" indent="-457200" algn="l">
              <a:spcBef>
                <a:spcPts val="1200"/>
              </a:spcBef>
              <a:buFont typeface="Arial" panose="020B0604020202020204" pitchFamily="34" charset="0"/>
              <a:buChar char="•"/>
            </a:pPr>
            <a:r>
              <a:rPr lang="en-GB" sz="2200" b="0" dirty="0">
                <a:solidFill>
                  <a:schemeClr val="tx1"/>
                </a:solidFill>
              </a:rPr>
              <a:t>50+ languages </a:t>
            </a:r>
            <a:r>
              <a:rPr lang="en-GB" sz="2200" b="0" dirty="0" smtClean="0">
                <a:solidFill>
                  <a:schemeClr val="tx1"/>
                </a:solidFill>
              </a:rPr>
              <a:t>annually</a:t>
            </a:r>
            <a:endParaRPr lang="en-GB" sz="2200" b="0" dirty="0">
              <a:solidFill>
                <a:schemeClr val="tx1"/>
              </a:solidFill>
            </a:endParaRPr>
          </a:p>
        </p:txBody>
      </p:sp>
    </p:spTree>
    <p:extLst>
      <p:ext uri="{BB962C8B-B14F-4D97-AF65-F5344CB8AC3E}">
        <p14:creationId xmlns:p14="http://schemas.microsoft.com/office/powerpoint/2010/main" val="841592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27384"/>
            <a:ext cx="8312726" cy="770735"/>
          </a:xfrm>
        </p:spPr>
        <p:txBody>
          <a:bodyPr>
            <a:normAutofit/>
          </a:bodyPr>
          <a:lstStyle/>
          <a:p>
            <a:pPr algn="ctr"/>
            <a:r>
              <a:rPr lang="en-GB" dirty="0" smtClean="0"/>
              <a:t>Multi-Level Assessment (MLA)</a:t>
            </a:r>
            <a:endParaRPr lang="en-GB" dirty="0"/>
          </a:p>
        </p:txBody>
      </p:sp>
      <p:sp>
        <p:nvSpPr>
          <p:cNvPr id="10" name="TextBox 9"/>
          <p:cNvSpPr txBox="1"/>
          <p:nvPr/>
        </p:nvSpPr>
        <p:spPr>
          <a:xfrm>
            <a:off x="381001" y="836712"/>
            <a:ext cx="8368145" cy="5386090"/>
          </a:xfrm>
          <a:prstGeom prst="rect">
            <a:avLst/>
          </a:prstGeom>
          <a:noFill/>
        </p:spPr>
        <p:txBody>
          <a:bodyPr wrap="square" rtlCol="0">
            <a:spAutoFit/>
          </a:bodyPr>
          <a:lstStyle/>
          <a:p>
            <a:pPr marL="457200" indent="-457200">
              <a:spcBef>
                <a:spcPts val="1200"/>
              </a:spcBef>
              <a:buFont typeface="Wingdings" panose="05000000000000000000" pitchFamily="2" charset="2"/>
              <a:buChar char="§"/>
            </a:pPr>
            <a:r>
              <a:rPr lang="en-GB" sz="2800" dirty="0" smtClean="0"/>
              <a:t>NATO STANAG 6001 proficiency </a:t>
            </a:r>
            <a:r>
              <a:rPr lang="en-GB" sz="2800" dirty="0"/>
              <a:t>levels</a:t>
            </a:r>
          </a:p>
          <a:p>
            <a:pPr marL="457200" indent="-457200">
              <a:spcBef>
                <a:spcPts val="1200"/>
              </a:spcBef>
              <a:buFont typeface="Wingdings" panose="05000000000000000000" pitchFamily="2" charset="2"/>
              <a:buChar char="§"/>
            </a:pPr>
            <a:r>
              <a:rPr lang="en-GB" sz="2800" dirty="0" smtClean="0"/>
              <a:t>General language proficiency assessment</a:t>
            </a:r>
          </a:p>
          <a:p>
            <a:pPr marL="457200" indent="-457200">
              <a:spcBef>
                <a:spcPts val="1200"/>
              </a:spcBef>
              <a:buFont typeface="Wingdings" panose="05000000000000000000" pitchFamily="2" charset="2"/>
              <a:buChar char="§"/>
            </a:pPr>
            <a:r>
              <a:rPr lang="en-GB" sz="2800" dirty="0" smtClean="0"/>
              <a:t>Content to include general </a:t>
            </a:r>
            <a:r>
              <a:rPr lang="en-GB" sz="2800" dirty="0"/>
              <a:t>language and broad military </a:t>
            </a:r>
            <a:r>
              <a:rPr lang="en-GB" sz="2800" dirty="0" smtClean="0"/>
              <a:t>contexts</a:t>
            </a:r>
          </a:p>
          <a:p>
            <a:pPr marL="457200" indent="-457200">
              <a:spcBef>
                <a:spcPts val="1200"/>
              </a:spcBef>
              <a:buFont typeface="Wingdings" panose="05000000000000000000" pitchFamily="2" charset="2"/>
              <a:buChar char="§"/>
            </a:pPr>
            <a:r>
              <a:rPr lang="en-GB" sz="2800" dirty="0" smtClean="0"/>
              <a:t>Single multi-level scheme for all (SLP 1-4):</a:t>
            </a:r>
          </a:p>
          <a:p>
            <a:pPr marL="914400" lvl="1" indent="-457200">
              <a:spcBef>
                <a:spcPts val="1200"/>
              </a:spcBef>
              <a:buFont typeface="Arial" panose="020B0604020202020204" pitchFamily="34" charset="0"/>
              <a:buChar char="•"/>
            </a:pPr>
            <a:r>
              <a:rPr lang="en-GB" sz="2400" dirty="0" smtClean="0"/>
              <a:t>Survival</a:t>
            </a:r>
          </a:p>
          <a:p>
            <a:pPr marL="914400" lvl="1" indent="-457200">
              <a:spcBef>
                <a:spcPts val="1200"/>
              </a:spcBef>
              <a:buFont typeface="Arial" panose="020B0604020202020204" pitchFamily="34" charset="0"/>
              <a:buChar char="•"/>
            </a:pPr>
            <a:r>
              <a:rPr lang="en-GB" sz="2400" dirty="0" smtClean="0"/>
              <a:t>Functional</a:t>
            </a:r>
          </a:p>
          <a:p>
            <a:pPr marL="914400" lvl="1" indent="-457200">
              <a:spcBef>
                <a:spcPts val="1200"/>
              </a:spcBef>
              <a:buFont typeface="Arial" panose="020B0604020202020204" pitchFamily="34" charset="0"/>
              <a:buChar char="•"/>
            </a:pPr>
            <a:r>
              <a:rPr lang="en-GB" sz="2400" dirty="0" smtClean="0"/>
              <a:t>Professional</a:t>
            </a:r>
          </a:p>
          <a:p>
            <a:pPr marL="914400" lvl="1" indent="-457200">
              <a:spcBef>
                <a:spcPts val="1200"/>
              </a:spcBef>
              <a:buFont typeface="Arial" panose="020B0604020202020204" pitchFamily="34" charset="0"/>
              <a:buChar char="•"/>
            </a:pPr>
            <a:r>
              <a:rPr lang="en-GB" sz="2400" dirty="0" smtClean="0"/>
              <a:t>Expert</a:t>
            </a:r>
          </a:p>
          <a:p>
            <a:pPr marL="457200" indent="-457200">
              <a:spcBef>
                <a:spcPts val="1200"/>
              </a:spcBef>
              <a:buFont typeface="Wingdings" panose="05000000000000000000" pitchFamily="2" charset="2"/>
              <a:buChar char="§"/>
            </a:pPr>
            <a:r>
              <a:rPr lang="en-GB" sz="2800" dirty="0" smtClean="0"/>
              <a:t>Preparedness for national accreditation (Ofqual)</a:t>
            </a:r>
          </a:p>
        </p:txBody>
      </p:sp>
    </p:spTree>
    <p:extLst>
      <p:ext uri="{BB962C8B-B14F-4D97-AF65-F5344CB8AC3E}">
        <p14:creationId xmlns:p14="http://schemas.microsoft.com/office/powerpoint/2010/main" val="257187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44624"/>
            <a:ext cx="8312726" cy="1015628"/>
          </a:xfrm>
        </p:spPr>
        <p:txBody>
          <a:bodyPr>
            <a:normAutofit/>
          </a:bodyPr>
          <a:lstStyle/>
          <a:p>
            <a:pPr algn="ctr"/>
            <a:r>
              <a:rPr lang="en-GB" dirty="0"/>
              <a:t>Assessment Development</a:t>
            </a:r>
          </a:p>
        </p:txBody>
      </p:sp>
      <p:sp>
        <p:nvSpPr>
          <p:cNvPr id="5" name="TextBox 4"/>
          <p:cNvSpPr txBox="1"/>
          <p:nvPr/>
        </p:nvSpPr>
        <p:spPr>
          <a:xfrm>
            <a:off x="381001" y="1268760"/>
            <a:ext cx="8368145" cy="4647426"/>
          </a:xfrm>
          <a:prstGeom prst="rect">
            <a:avLst/>
          </a:prstGeom>
          <a:noFill/>
        </p:spPr>
        <p:txBody>
          <a:bodyPr wrap="square" rtlCol="0">
            <a:spAutoFit/>
          </a:bodyPr>
          <a:lstStyle/>
          <a:p>
            <a:pPr marL="342900" indent="-342900">
              <a:spcBef>
                <a:spcPts val="1200"/>
              </a:spcBef>
              <a:buFont typeface="Wingdings" panose="05000000000000000000" pitchFamily="2" charset="2"/>
              <a:buChar char="§"/>
            </a:pPr>
            <a:r>
              <a:rPr lang="en-GB" sz="2400" dirty="0" smtClean="0"/>
              <a:t>Scheme established summer 2016</a:t>
            </a:r>
          </a:p>
          <a:p>
            <a:pPr marL="342900" indent="-342900">
              <a:spcBef>
                <a:spcPts val="1200"/>
              </a:spcBef>
              <a:buFont typeface="Wingdings" panose="05000000000000000000" pitchFamily="2" charset="2"/>
              <a:buChar char="§"/>
            </a:pPr>
            <a:r>
              <a:rPr lang="en-GB" sz="2400" dirty="0" smtClean="0"/>
              <a:t>Reviewed and revised – robust structure for future</a:t>
            </a:r>
          </a:p>
          <a:p>
            <a:pPr marL="342900" indent="-342900">
              <a:spcBef>
                <a:spcPts val="1200"/>
              </a:spcBef>
              <a:buFont typeface="Wingdings" panose="05000000000000000000" pitchFamily="2" charset="2"/>
              <a:buChar char="§"/>
            </a:pPr>
            <a:r>
              <a:rPr lang="en-GB" sz="2400" dirty="0" smtClean="0"/>
              <a:t>Assessment design includes:</a:t>
            </a:r>
          </a:p>
          <a:p>
            <a:pPr marL="800100" lvl="1" indent="-342900">
              <a:spcBef>
                <a:spcPts val="1200"/>
              </a:spcBef>
              <a:buFont typeface="Arial" panose="020B0604020202020204" pitchFamily="34" charset="0"/>
              <a:buChar char="•"/>
            </a:pPr>
            <a:r>
              <a:rPr lang="en-GB" sz="2400" dirty="0" smtClean="0"/>
              <a:t>Authoring of tasks at each level</a:t>
            </a:r>
          </a:p>
          <a:p>
            <a:pPr marL="800100" lvl="1" indent="-342900">
              <a:spcBef>
                <a:spcPts val="1200"/>
              </a:spcBef>
              <a:buFont typeface="Arial" panose="020B0604020202020204" pitchFamily="34" charset="0"/>
              <a:buChar char="•"/>
            </a:pPr>
            <a:r>
              <a:rPr lang="en-GB" sz="2400" dirty="0" smtClean="0"/>
              <a:t>Tasks reviewed and tested</a:t>
            </a:r>
          </a:p>
          <a:p>
            <a:pPr marL="800100" lvl="1" indent="-342900">
              <a:spcBef>
                <a:spcPts val="1200"/>
              </a:spcBef>
              <a:buFont typeface="Arial" panose="020B0604020202020204" pitchFamily="34" charset="0"/>
              <a:buChar char="•"/>
            </a:pPr>
            <a:r>
              <a:rPr lang="en-GB" sz="2400" dirty="0" err="1" smtClean="0"/>
              <a:t>IoLET</a:t>
            </a:r>
            <a:r>
              <a:rPr lang="en-GB" sz="2400" dirty="0" smtClean="0"/>
              <a:t>-MoD Setting Board</a:t>
            </a:r>
          </a:p>
          <a:p>
            <a:pPr marL="800100" lvl="1" indent="-342900">
              <a:spcBef>
                <a:spcPts val="1200"/>
              </a:spcBef>
              <a:buFont typeface="Arial" panose="020B0604020202020204" pitchFamily="34" charset="0"/>
              <a:buChar char="•"/>
            </a:pPr>
            <a:r>
              <a:rPr lang="en-GB" sz="2400" dirty="0" smtClean="0"/>
              <a:t>Further testing and piloting</a:t>
            </a:r>
          </a:p>
          <a:p>
            <a:pPr marL="800100" lvl="1" indent="-342900">
              <a:spcBef>
                <a:spcPts val="1200"/>
              </a:spcBef>
              <a:buFont typeface="Arial" panose="020B0604020202020204" pitchFamily="34" charset="0"/>
              <a:buChar char="•"/>
            </a:pPr>
            <a:r>
              <a:rPr lang="en-GB" sz="2400" dirty="0" smtClean="0"/>
              <a:t>IoLET-MoD Final Setting Board</a:t>
            </a:r>
          </a:p>
          <a:p>
            <a:pPr marL="800100" lvl="1" indent="-342900">
              <a:spcBef>
                <a:spcPts val="1200"/>
              </a:spcBef>
              <a:buFont typeface="Arial" panose="020B0604020202020204" pitchFamily="34" charset="0"/>
              <a:buChar char="•"/>
            </a:pPr>
            <a:r>
              <a:rPr lang="en-GB" sz="2400" dirty="0" smtClean="0"/>
              <a:t>Preparation of assessments in different languages </a:t>
            </a:r>
          </a:p>
        </p:txBody>
      </p:sp>
    </p:spTree>
    <p:extLst>
      <p:ext uri="{BB962C8B-B14F-4D97-AF65-F5344CB8AC3E}">
        <p14:creationId xmlns:p14="http://schemas.microsoft.com/office/powerpoint/2010/main" val="3283395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981" y="282001"/>
            <a:ext cx="7453746" cy="1015628"/>
          </a:xfrm>
        </p:spPr>
        <p:txBody>
          <a:bodyPr>
            <a:normAutofit/>
          </a:bodyPr>
          <a:lstStyle/>
          <a:p>
            <a:pPr algn="ctr"/>
            <a:r>
              <a:rPr lang="en-GB" dirty="0"/>
              <a:t>Assessment Overview</a:t>
            </a:r>
          </a:p>
        </p:txBody>
      </p:sp>
      <p:sp>
        <p:nvSpPr>
          <p:cNvPr id="5" name="TextBox 4"/>
          <p:cNvSpPr txBox="1"/>
          <p:nvPr/>
        </p:nvSpPr>
        <p:spPr>
          <a:xfrm>
            <a:off x="694616" y="2027743"/>
            <a:ext cx="8125855" cy="2985433"/>
          </a:xfrm>
          <a:prstGeom prst="rect">
            <a:avLst/>
          </a:prstGeom>
          <a:noFill/>
        </p:spPr>
        <p:txBody>
          <a:bodyPr wrap="square" rtlCol="0">
            <a:spAutoFit/>
          </a:bodyPr>
          <a:lstStyle/>
          <a:p>
            <a:pPr marL="365125" indent="-365125">
              <a:spcBef>
                <a:spcPts val="1200"/>
              </a:spcBef>
              <a:buFont typeface="Wingdings" panose="05000000000000000000" pitchFamily="2" charset="2"/>
              <a:buChar char="§"/>
            </a:pPr>
            <a:r>
              <a:rPr lang="en-GB" sz="2800" dirty="0" smtClean="0"/>
              <a:t>Active </a:t>
            </a:r>
            <a:r>
              <a:rPr lang="en-GB" sz="2800" dirty="0"/>
              <a:t>skills</a:t>
            </a:r>
            <a:r>
              <a:rPr lang="en-GB" sz="2800" dirty="0" smtClean="0"/>
              <a:t>: Speaking/Writing </a:t>
            </a:r>
            <a:r>
              <a:rPr lang="en-GB" sz="2800" dirty="0"/>
              <a:t>– </a:t>
            </a:r>
            <a:r>
              <a:rPr lang="en-GB" sz="2800" dirty="0" smtClean="0"/>
              <a:t>tasks allowing </a:t>
            </a:r>
            <a:r>
              <a:rPr lang="en-GB" sz="2800" dirty="0"/>
              <a:t>performance at all </a:t>
            </a:r>
            <a:r>
              <a:rPr lang="en-GB" sz="2800" dirty="0" smtClean="0"/>
              <a:t>levels</a:t>
            </a:r>
          </a:p>
          <a:p>
            <a:pPr marL="365125" indent="-365125">
              <a:spcBef>
                <a:spcPts val="1200"/>
              </a:spcBef>
              <a:buFont typeface="Wingdings" panose="05000000000000000000" pitchFamily="2" charset="2"/>
              <a:buChar char="§"/>
            </a:pPr>
            <a:endParaRPr lang="en-GB" sz="2800" dirty="0" smtClean="0"/>
          </a:p>
          <a:p>
            <a:pPr marL="365125" indent="-365125">
              <a:spcBef>
                <a:spcPts val="1200"/>
              </a:spcBef>
              <a:buFont typeface="Wingdings" panose="05000000000000000000" pitchFamily="2" charset="2"/>
              <a:buChar char="§"/>
            </a:pPr>
            <a:r>
              <a:rPr lang="en-GB" sz="2800" dirty="0" smtClean="0"/>
              <a:t>Passive skills: </a:t>
            </a:r>
            <a:r>
              <a:rPr lang="en-GB" sz="2800" dirty="0"/>
              <a:t>Listening/Reading – a multi-part, multiple choice assessment of progressive </a:t>
            </a:r>
            <a:r>
              <a:rPr lang="en-GB" sz="2800" dirty="0" smtClean="0"/>
              <a:t>difficulty</a:t>
            </a:r>
          </a:p>
        </p:txBody>
      </p:sp>
    </p:spTree>
    <p:extLst>
      <p:ext uri="{BB962C8B-B14F-4D97-AF65-F5344CB8AC3E}">
        <p14:creationId xmlns:p14="http://schemas.microsoft.com/office/powerpoint/2010/main" val="3524970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981" y="282001"/>
            <a:ext cx="7453746" cy="1015628"/>
          </a:xfrm>
        </p:spPr>
        <p:txBody>
          <a:bodyPr>
            <a:normAutofit/>
          </a:bodyPr>
          <a:lstStyle/>
          <a:p>
            <a:pPr algn="ctr"/>
            <a:r>
              <a:rPr lang="en-GB" dirty="0"/>
              <a:t>Listening </a:t>
            </a:r>
            <a:r>
              <a:rPr lang="en-GB" dirty="0" smtClean="0"/>
              <a:t>Assessment</a:t>
            </a:r>
            <a:endParaRPr lang="en-GB" dirty="0"/>
          </a:p>
        </p:txBody>
      </p:sp>
      <p:sp>
        <p:nvSpPr>
          <p:cNvPr id="7" name="TextBox 6"/>
          <p:cNvSpPr txBox="1"/>
          <p:nvPr/>
        </p:nvSpPr>
        <p:spPr>
          <a:xfrm>
            <a:off x="381000" y="1628800"/>
            <a:ext cx="8662988" cy="3293209"/>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GB" sz="2800" dirty="0" smtClean="0"/>
              <a:t>Time: </a:t>
            </a:r>
            <a:r>
              <a:rPr lang="en-GB" sz="2800" dirty="0" err="1" smtClean="0"/>
              <a:t>approx</a:t>
            </a:r>
            <a:r>
              <a:rPr lang="en-GB" sz="2800" dirty="0" smtClean="0"/>
              <a:t> 50 minutes</a:t>
            </a:r>
          </a:p>
          <a:p>
            <a:pPr marL="342900" indent="-342900">
              <a:spcBef>
                <a:spcPts val="1200"/>
              </a:spcBef>
              <a:buFont typeface="Arial" panose="020B0604020202020204" pitchFamily="34" charset="0"/>
              <a:buChar char="•"/>
            </a:pPr>
            <a:r>
              <a:rPr lang="en-GB" sz="2800" dirty="0" smtClean="0"/>
              <a:t>4 parts: SLP 1 – SLP 4</a:t>
            </a:r>
          </a:p>
          <a:p>
            <a:pPr marL="342900" indent="-342900">
              <a:spcBef>
                <a:spcPts val="1200"/>
              </a:spcBef>
              <a:buFont typeface="Arial" panose="020B0604020202020204" pitchFamily="34" charset="0"/>
              <a:buChar char="•"/>
            </a:pPr>
            <a:r>
              <a:rPr lang="en-GB" sz="2800" dirty="0" smtClean="0"/>
              <a:t>Maximum marks = 10 per SLP level</a:t>
            </a:r>
          </a:p>
          <a:p>
            <a:pPr marL="342900" indent="-342900">
              <a:spcBef>
                <a:spcPts val="1200"/>
              </a:spcBef>
              <a:buFont typeface="Arial" panose="020B0604020202020204" pitchFamily="34" charset="0"/>
              <a:buChar char="•"/>
            </a:pPr>
            <a:r>
              <a:rPr lang="en-GB" sz="2800" dirty="0" smtClean="0"/>
              <a:t>Numerical marking</a:t>
            </a:r>
          </a:p>
          <a:p>
            <a:pPr marL="342900" indent="-342900">
              <a:spcBef>
                <a:spcPts val="1200"/>
              </a:spcBef>
              <a:buFont typeface="Arial" panose="020B0604020202020204" pitchFamily="34" charset="0"/>
              <a:buChar char="•"/>
            </a:pPr>
            <a:r>
              <a:rPr lang="en-GB" sz="2800" dirty="0" smtClean="0"/>
              <a:t>Pass </a:t>
            </a:r>
            <a:r>
              <a:rPr lang="en-GB" sz="2800" dirty="0"/>
              <a:t>mark </a:t>
            </a:r>
            <a:r>
              <a:rPr lang="en-GB" sz="2800" dirty="0" smtClean="0"/>
              <a:t>of </a:t>
            </a:r>
            <a:r>
              <a:rPr lang="en-GB" sz="2800" dirty="0"/>
              <a:t>70% </a:t>
            </a:r>
            <a:r>
              <a:rPr lang="en-GB" sz="2800" dirty="0" smtClean="0"/>
              <a:t>within each level and across levels to achieve an SLP score</a:t>
            </a:r>
            <a:endParaRPr lang="en-GB" sz="2800" dirty="0"/>
          </a:p>
        </p:txBody>
      </p:sp>
    </p:spTree>
    <p:extLst>
      <p:ext uri="{BB962C8B-B14F-4D97-AF65-F5344CB8AC3E}">
        <p14:creationId xmlns:p14="http://schemas.microsoft.com/office/powerpoint/2010/main" val="3551875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453746" cy="692696"/>
          </a:xfrm>
        </p:spPr>
        <p:txBody>
          <a:bodyPr>
            <a:normAutofit/>
          </a:bodyPr>
          <a:lstStyle/>
          <a:p>
            <a:pPr algn="ctr"/>
            <a:r>
              <a:rPr lang="en-GB" dirty="0"/>
              <a:t>Speaking </a:t>
            </a:r>
            <a:r>
              <a:rPr lang="en-GB" dirty="0" smtClean="0"/>
              <a:t>Assessment</a:t>
            </a:r>
            <a:endParaRPr lang="en-GB" dirty="0"/>
          </a:p>
        </p:txBody>
      </p:sp>
      <p:sp>
        <p:nvSpPr>
          <p:cNvPr id="5" name="TextBox 4"/>
          <p:cNvSpPr txBox="1"/>
          <p:nvPr/>
        </p:nvSpPr>
        <p:spPr>
          <a:xfrm>
            <a:off x="467544" y="836712"/>
            <a:ext cx="8312727" cy="5232202"/>
          </a:xfrm>
          <a:prstGeom prst="rect">
            <a:avLst/>
          </a:prstGeom>
          <a:noFill/>
        </p:spPr>
        <p:txBody>
          <a:bodyPr wrap="square" rtlCol="0">
            <a:spAutoFit/>
          </a:bodyPr>
          <a:lstStyle/>
          <a:p>
            <a:pPr marL="342900" indent="-342900">
              <a:spcBef>
                <a:spcPts val="1200"/>
              </a:spcBef>
              <a:buFont typeface="Wingdings" panose="05000000000000000000" pitchFamily="2" charset="2"/>
              <a:buChar char="§"/>
            </a:pPr>
            <a:r>
              <a:rPr lang="en-GB" sz="2400" dirty="0" smtClean="0"/>
              <a:t>The structure:</a:t>
            </a:r>
          </a:p>
          <a:p>
            <a:pPr marL="914400" lvl="1" indent="-457200">
              <a:spcBef>
                <a:spcPts val="1200"/>
              </a:spcBef>
              <a:buFont typeface="Arial" panose="020B0604020202020204" pitchFamily="34" charset="0"/>
              <a:buChar char="•"/>
            </a:pPr>
            <a:r>
              <a:rPr lang="en-GB" sz="2400" dirty="0" smtClean="0"/>
              <a:t>Part 1 – Interaction (10 minutes)</a:t>
            </a:r>
          </a:p>
          <a:p>
            <a:pPr marL="914400" lvl="1" indent="-457200">
              <a:spcBef>
                <a:spcPts val="1200"/>
              </a:spcBef>
              <a:buFont typeface="Arial" panose="020B0604020202020204" pitchFamily="34" charset="0"/>
              <a:buChar char="•"/>
            </a:pPr>
            <a:r>
              <a:rPr lang="en-GB" sz="2400" dirty="0" smtClean="0"/>
              <a:t>Part 2 – Task Resolution (15 minutes)</a:t>
            </a:r>
          </a:p>
          <a:p>
            <a:pPr marL="914400" lvl="1" indent="-457200">
              <a:spcBef>
                <a:spcPts val="1200"/>
              </a:spcBef>
              <a:buFont typeface="Arial" panose="020B0604020202020204" pitchFamily="34" charset="0"/>
              <a:buChar char="•"/>
            </a:pPr>
            <a:r>
              <a:rPr lang="en-GB" sz="2400" dirty="0" smtClean="0"/>
              <a:t>Part 3 – Presentation (15 minutes: up to 10 to present, 5 for questions)</a:t>
            </a:r>
            <a:endParaRPr lang="en-GB" sz="2400" dirty="0"/>
          </a:p>
          <a:p>
            <a:pPr marL="342900" indent="-342900">
              <a:spcBef>
                <a:spcPts val="1200"/>
              </a:spcBef>
              <a:buFont typeface="Wingdings" panose="05000000000000000000" pitchFamily="2" charset="2"/>
              <a:buChar char="§"/>
            </a:pPr>
            <a:r>
              <a:rPr lang="en-GB" sz="2400" dirty="0"/>
              <a:t>Module </a:t>
            </a:r>
            <a:r>
              <a:rPr lang="en-GB" sz="2400" dirty="0" smtClean="0"/>
              <a:t>Assessment:</a:t>
            </a:r>
            <a:endParaRPr lang="en-GB" sz="2400" dirty="0"/>
          </a:p>
          <a:p>
            <a:pPr marL="800100" lvl="1" indent="-342900">
              <a:spcBef>
                <a:spcPts val="1200"/>
              </a:spcBef>
              <a:buFont typeface="Arial" panose="020B0604020202020204" pitchFamily="34" charset="0"/>
              <a:buChar char="•"/>
            </a:pPr>
            <a:r>
              <a:rPr lang="en-GB" sz="2400" dirty="0"/>
              <a:t>Criteria marking by SLP level and strength within SLP </a:t>
            </a:r>
            <a:r>
              <a:rPr lang="en-GB" sz="2400" dirty="0" smtClean="0"/>
              <a:t>banding (Interaction </a:t>
            </a:r>
            <a:r>
              <a:rPr lang="en-GB" sz="2400" dirty="0"/>
              <a:t>– Fluency – Vocabulary – Grammar – </a:t>
            </a:r>
            <a:r>
              <a:rPr lang="en-GB" sz="2400" dirty="0" smtClean="0"/>
              <a:t>Discourse)</a:t>
            </a:r>
            <a:endParaRPr lang="en-GB" sz="2400" dirty="0"/>
          </a:p>
          <a:p>
            <a:pPr marL="800100" lvl="1" indent="-342900">
              <a:spcBef>
                <a:spcPts val="1200"/>
              </a:spcBef>
              <a:buFont typeface="Arial" panose="020B0604020202020204" pitchFamily="34" charset="0"/>
              <a:buChar char="•"/>
            </a:pPr>
            <a:r>
              <a:rPr lang="en-GB" sz="2400" dirty="0"/>
              <a:t>Overall SLP result based on criteria </a:t>
            </a:r>
            <a:r>
              <a:rPr lang="en-GB" sz="2400" dirty="0" smtClean="0"/>
              <a:t>profile</a:t>
            </a:r>
          </a:p>
          <a:p>
            <a:pPr marL="800100" lvl="1" indent="-342900">
              <a:spcBef>
                <a:spcPts val="1200"/>
              </a:spcBef>
              <a:buFont typeface="Arial" panose="020B0604020202020204" pitchFamily="34" charset="0"/>
              <a:buChar char="•"/>
            </a:pPr>
            <a:r>
              <a:rPr lang="en-GB" sz="2400" dirty="0" smtClean="0"/>
              <a:t>The </a:t>
            </a:r>
            <a:r>
              <a:rPr lang="en-GB" sz="2400" dirty="0"/>
              <a:t>assessment is </a:t>
            </a:r>
            <a:r>
              <a:rPr lang="en-GB" sz="2400" dirty="0" smtClean="0"/>
              <a:t>recorded</a:t>
            </a:r>
            <a:endParaRPr lang="en-GB" sz="2400" dirty="0"/>
          </a:p>
        </p:txBody>
      </p:sp>
    </p:spTree>
    <p:extLst>
      <p:ext uri="{BB962C8B-B14F-4D97-AF65-F5344CB8AC3E}">
        <p14:creationId xmlns:p14="http://schemas.microsoft.com/office/powerpoint/2010/main" val="1688024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2001"/>
            <a:ext cx="8312727" cy="1015628"/>
          </a:xfrm>
        </p:spPr>
        <p:txBody>
          <a:bodyPr>
            <a:normAutofit/>
          </a:bodyPr>
          <a:lstStyle/>
          <a:p>
            <a:pPr algn="ctr"/>
            <a:r>
              <a:rPr lang="en-GB" dirty="0"/>
              <a:t>Reading </a:t>
            </a:r>
            <a:r>
              <a:rPr lang="en-GB" dirty="0" smtClean="0"/>
              <a:t>Assessment</a:t>
            </a:r>
            <a:endParaRPr lang="en-GB" dirty="0"/>
          </a:p>
        </p:txBody>
      </p:sp>
      <p:sp>
        <p:nvSpPr>
          <p:cNvPr id="7" name="TextBox 6"/>
          <p:cNvSpPr txBox="1"/>
          <p:nvPr/>
        </p:nvSpPr>
        <p:spPr>
          <a:xfrm>
            <a:off x="381000" y="1856509"/>
            <a:ext cx="8662988" cy="3293209"/>
          </a:xfrm>
          <a:prstGeom prst="rect">
            <a:avLst/>
          </a:prstGeom>
          <a:noFill/>
        </p:spPr>
        <p:txBody>
          <a:bodyPr wrap="square" rtlCol="0">
            <a:spAutoFit/>
          </a:bodyPr>
          <a:lstStyle/>
          <a:p>
            <a:pPr marL="457200" indent="-457200">
              <a:spcBef>
                <a:spcPts val="1200"/>
              </a:spcBef>
              <a:buFont typeface="Wingdings" panose="05000000000000000000" pitchFamily="2" charset="2"/>
              <a:buChar char="§"/>
            </a:pPr>
            <a:r>
              <a:rPr lang="en-GB" sz="2800" dirty="0" smtClean="0"/>
              <a:t>Time: 1 hour 15 minutes</a:t>
            </a:r>
          </a:p>
          <a:p>
            <a:pPr marL="457200" indent="-457200">
              <a:spcBef>
                <a:spcPts val="1200"/>
              </a:spcBef>
              <a:buFont typeface="Wingdings" panose="05000000000000000000" pitchFamily="2" charset="2"/>
              <a:buChar char="§"/>
            </a:pPr>
            <a:r>
              <a:rPr lang="en-GB" sz="2800" dirty="0" smtClean="0"/>
              <a:t>4 </a:t>
            </a:r>
            <a:r>
              <a:rPr lang="en-GB" sz="2800" dirty="0"/>
              <a:t>parts: SLP 1 – SLP 4</a:t>
            </a:r>
          </a:p>
          <a:p>
            <a:pPr marL="457200" indent="-457200">
              <a:spcBef>
                <a:spcPts val="1200"/>
              </a:spcBef>
              <a:buFont typeface="Wingdings" panose="05000000000000000000" pitchFamily="2" charset="2"/>
              <a:buChar char="§"/>
            </a:pPr>
            <a:r>
              <a:rPr lang="en-GB" sz="2800" dirty="0" smtClean="0"/>
              <a:t>Maximum marks = 10 per SLP level</a:t>
            </a:r>
          </a:p>
          <a:p>
            <a:pPr marL="457200" indent="-457200">
              <a:spcBef>
                <a:spcPts val="1200"/>
              </a:spcBef>
              <a:buFont typeface="Wingdings" panose="05000000000000000000" pitchFamily="2" charset="2"/>
              <a:buChar char="§"/>
            </a:pPr>
            <a:r>
              <a:rPr lang="en-GB" sz="2800" dirty="0" smtClean="0"/>
              <a:t>Numerical marking</a:t>
            </a:r>
          </a:p>
          <a:p>
            <a:pPr marL="457200" indent="-457200">
              <a:spcBef>
                <a:spcPts val="1200"/>
              </a:spcBef>
              <a:buFont typeface="Wingdings" panose="05000000000000000000" pitchFamily="2" charset="2"/>
              <a:buChar char="§"/>
            </a:pPr>
            <a:r>
              <a:rPr lang="en-GB" sz="2800" dirty="0" smtClean="0"/>
              <a:t>Pass </a:t>
            </a:r>
            <a:r>
              <a:rPr lang="en-GB" sz="2800" dirty="0"/>
              <a:t>mark of 70% within each level and across levels to achieve </a:t>
            </a:r>
            <a:r>
              <a:rPr lang="en-GB" sz="2800" dirty="0" smtClean="0"/>
              <a:t>an SLP score	</a:t>
            </a:r>
          </a:p>
        </p:txBody>
      </p:sp>
    </p:spTree>
    <p:extLst>
      <p:ext uri="{BB962C8B-B14F-4D97-AF65-F5344CB8AC3E}">
        <p14:creationId xmlns:p14="http://schemas.microsoft.com/office/powerpoint/2010/main" val="299647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hunder_sound_FX-Grant_Evans-1523270250.mp3">
            <a:hlinkClick r:id="" action="ppaction://media"/>
          </p:cNvPr>
          <p:cNvPicPr>
            <a:picLocks noChangeAspect="1"/>
          </p:cNvPicPr>
          <p:nvPr>
            <a:audioFile r:link="rId1"/>
            <p:extLst>
              <p:ext uri="{DAA4B4D4-6D71-4841-9C94-3DE7FCFB9230}">
                <p14:media xmlns:p14="http://schemas.microsoft.com/office/powerpoint/2010/main" r:embed="rId2">
                  <p14:trim end="20953.7959"/>
                </p14:media>
              </p:ext>
            </p:extLst>
          </p:nvPr>
        </p:nvPicPr>
        <p:blipFill>
          <a:blip r:embed="rId5"/>
          <a:stretch>
            <a:fillRect/>
          </a:stretch>
        </p:blipFill>
        <p:spPr>
          <a:xfrm>
            <a:off x="4419600" y="3276600"/>
            <a:ext cx="609600" cy="609600"/>
          </a:xfrm>
          <a:prstGeom prst="rect">
            <a:avLst/>
          </a:prstGeom>
        </p:spPr>
      </p:pic>
      <p:pic>
        <p:nvPicPr>
          <p:cNvPr id="4" name="thunder_sound_FX-Grant_Evans-1523270250.mp3">
            <a:hlinkClick r:id="" action="ppaction://media"/>
          </p:cNvPr>
          <p:cNvPicPr>
            <a:picLocks noChangeAspect="1"/>
          </p:cNvPicPr>
          <p:nvPr>
            <a:audioFile r:link="rId1"/>
            <p:extLst>
              <p:ext uri="{DAA4B4D4-6D71-4841-9C94-3DE7FCFB9230}">
                <p14:media xmlns:p14="http://schemas.microsoft.com/office/powerpoint/2010/main" r:embed="rId2">
                  <p14:trim end="20953.7959"/>
                </p14:media>
              </p:ext>
            </p:extLst>
          </p:nvPr>
        </p:nvPicPr>
        <p:blipFill>
          <a:blip r:embed="rId5"/>
          <a:stretch>
            <a:fillRect/>
          </a:stretch>
        </p:blipFill>
        <p:spPr>
          <a:xfrm>
            <a:off x="4267200" y="3124200"/>
            <a:ext cx="609600" cy="609600"/>
          </a:xfrm>
          <a:prstGeom prst="rect">
            <a:avLst/>
          </a:prstGeom>
        </p:spPr>
      </p:pic>
      <p:sp>
        <p:nvSpPr>
          <p:cNvPr id="2" name="Title 1"/>
          <p:cNvSpPr>
            <a:spLocks noGrp="1"/>
          </p:cNvSpPr>
          <p:nvPr>
            <p:ph type="title"/>
          </p:nvPr>
        </p:nvSpPr>
        <p:spPr>
          <a:xfrm>
            <a:off x="659904" y="5373216"/>
            <a:ext cx="7214592" cy="566738"/>
          </a:xfrm>
        </p:spPr>
        <p:txBody>
          <a:bodyPr/>
          <a:lstStyle/>
          <a:p>
            <a:pPr algn="ctr"/>
            <a:r>
              <a:rPr lang="en-GB" dirty="0" smtClean="0"/>
              <a:t>SO1 Defence Requirements Authority for Culture and Language </a:t>
            </a:r>
            <a:br>
              <a:rPr lang="en-GB" dirty="0" smtClean="0"/>
            </a:br>
            <a:r>
              <a:rPr lang="en-GB" dirty="0" smtClean="0"/>
              <a:t>(DRACL)</a:t>
            </a:r>
            <a:endParaRPr lang="en-GB" dirty="0"/>
          </a:p>
        </p:txBody>
      </p:sp>
      <p:pic>
        <p:nvPicPr>
          <p:cNvPr id="7" name="Picture 2" descr="C:\Users\15-05048\AppData\Local\Microsoft\Windows\Temporary Internet Files\Content.Outlook\YJFUH880\1937_CartoonDracula_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9388" y="476672"/>
            <a:ext cx="3675623" cy="4274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61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03" fill="hold"/>
                                        <p:tgtEl>
                                          <p:spTgt spid="4"/>
                                        </p:tgtEl>
                                      </p:cBhvr>
                                    </p:cmd>
                                  </p:childTnLst>
                                </p:cTn>
                              </p:par>
                            </p:childTnLst>
                          </p:cTn>
                        </p:par>
                        <p:par>
                          <p:cTn id="7" fill="hold">
                            <p:stCondLst>
                              <p:cond delay="2903"/>
                            </p:stCondLst>
                            <p:childTnLst>
                              <p:par>
                                <p:cTn id="8" presetID="1" presetClass="mediacall" presetSubtype="0" fill="hold" nodeType="afterEffect">
                                  <p:stCondLst>
                                    <p:cond delay="0"/>
                                  </p:stCondLst>
                                  <p:childTnLst>
                                    <p:cmd type="call" cmd="playFrom(0.0)">
                                      <p:cBhvr>
                                        <p:cTn id="9" dur="290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
                </p:tgtEl>
              </p:cMediaNode>
            </p:audio>
            <p:audio>
              <p:cMediaNode vol="80000">
                <p:cTn id="11" fill="hold" display="0">
                  <p:stCondLst>
                    <p:cond delay="indefinite"/>
                  </p:stCondLst>
                  <p:endCondLst>
                    <p:cond evt="onStopAudio" delay="0">
                      <p:tgtEl>
                        <p:sldTgt/>
                      </p:tgtEl>
                    </p:cond>
                  </p:endCondLst>
                </p:cTn>
                <p:tgtEl>
                  <p:spTgt spid="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016"/>
            <a:ext cx="7453746" cy="908720"/>
          </a:xfrm>
        </p:spPr>
        <p:txBody>
          <a:bodyPr>
            <a:normAutofit/>
          </a:bodyPr>
          <a:lstStyle/>
          <a:p>
            <a:pPr algn="ctr"/>
            <a:r>
              <a:rPr lang="en-GB" dirty="0"/>
              <a:t>Writing </a:t>
            </a:r>
            <a:r>
              <a:rPr lang="en-GB" dirty="0" smtClean="0"/>
              <a:t>Assessment</a:t>
            </a:r>
            <a:endParaRPr lang="en-GB" dirty="0"/>
          </a:p>
        </p:txBody>
      </p:sp>
      <p:sp>
        <p:nvSpPr>
          <p:cNvPr id="5" name="TextBox 4"/>
          <p:cNvSpPr txBox="1"/>
          <p:nvPr/>
        </p:nvSpPr>
        <p:spPr>
          <a:xfrm>
            <a:off x="381001" y="1249590"/>
            <a:ext cx="8368145" cy="4339650"/>
          </a:xfrm>
          <a:prstGeom prst="rect">
            <a:avLst/>
          </a:prstGeom>
          <a:noFill/>
        </p:spPr>
        <p:txBody>
          <a:bodyPr wrap="square" rtlCol="0">
            <a:spAutoFit/>
          </a:bodyPr>
          <a:lstStyle/>
          <a:p>
            <a:pPr marL="355600" indent="-355600">
              <a:spcBef>
                <a:spcPts val="1200"/>
              </a:spcBef>
              <a:buFont typeface="Wingdings" panose="05000000000000000000" pitchFamily="2" charset="2"/>
              <a:buChar char="§"/>
            </a:pPr>
            <a:r>
              <a:rPr lang="en-GB" sz="2400" dirty="0" smtClean="0"/>
              <a:t>Format:</a:t>
            </a:r>
          </a:p>
          <a:p>
            <a:pPr marL="812800" lvl="1" indent="-355600">
              <a:spcBef>
                <a:spcPts val="1200"/>
              </a:spcBef>
              <a:buFont typeface="Arial" panose="020B0604020202020204" pitchFamily="34" charset="0"/>
              <a:buChar char="•"/>
            </a:pPr>
            <a:r>
              <a:rPr lang="en-GB" sz="2400" dirty="0" smtClean="0"/>
              <a:t>60 minutes </a:t>
            </a:r>
          </a:p>
          <a:p>
            <a:pPr marL="812800" lvl="1" indent="-355600">
              <a:spcBef>
                <a:spcPts val="1200"/>
              </a:spcBef>
              <a:buFont typeface="Arial" panose="020B0604020202020204" pitchFamily="34" charset="0"/>
              <a:buChar char="•"/>
            </a:pPr>
            <a:r>
              <a:rPr lang="en-GB" sz="2400" dirty="0" smtClean="0"/>
              <a:t>One task, selected from a choice of 5 tasks</a:t>
            </a:r>
          </a:p>
          <a:p>
            <a:pPr marL="812800" lvl="1" indent="-355600">
              <a:spcBef>
                <a:spcPts val="1200"/>
              </a:spcBef>
              <a:buFont typeface="Arial" panose="020B0604020202020204" pitchFamily="34" charset="0"/>
              <a:buChar char="•"/>
            </a:pPr>
            <a:r>
              <a:rPr lang="en-GB" sz="2400" dirty="0" smtClean="0"/>
              <a:t>Dictionaries not allowed</a:t>
            </a:r>
          </a:p>
          <a:p>
            <a:pPr marL="342900" indent="-342900">
              <a:spcBef>
                <a:spcPts val="1200"/>
              </a:spcBef>
              <a:buFont typeface="Wingdings" panose="05000000000000000000" pitchFamily="2" charset="2"/>
              <a:buChar char="§"/>
            </a:pPr>
            <a:r>
              <a:rPr lang="en-GB" sz="2400" dirty="0"/>
              <a:t>Module </a:t>
            </a:r>
            <a:r>
              <a:rPr lang="en-GB" sz="2400" dirty="0" smtClean="0"/>
              <a:t>Assessment:</a:t>
            </a:r>
            <a:endParaRPr lang="en-GB" sz="2400" dirty="0"/>
          </a:p>
          <a:p>
            <a:pPr marL="800100" lvl="1" indent="-342900">
              <a:spcBef>
                <a:spcPts val="1200"/>
              </a:spcBef>
              <a:buFont typeface="Arial" panose="020B0604020202020204" pitchFamily="34" charset="0"/>
              <a:buChar char="•"/>
            </a:pPr>
            <a:r>
              <a:rPr lang="en-GB" sz="2400" dirty="0"/>
              <a:t>Criteria marking by SLP level and strength within SLP </a:t>
            </a:r>
            <a:r>
              <a:rPr lang="en-GB" sz="2400" dirty="0" smtClean="0"/>
              <a:t>banding (Theme </a:t>
            </a:r>
            <a:r>
              <a:rPr lang="en-GB" sz="2400" dirty="0"/>
              <a:t>– Coherence – Vocabulary – Grammar – </a:t>
            </a:r>
            <a:r>
              <a:rPr lang="en-GB" sz="2400" dirty="0" smtClean="0"/>
              <a:t>Presentation)</a:t>
            </a:r>
            <a:endParaRPr lang="en-GB" sz="2400" dirty="0"/>
          </a:p>
          <a:p>
            <a:pPr marL="800100" lvl="1" indent="-342900">
              <a:spcBef>
                <a:spcPts val="1200"/>
              </a:spcBef>
              <a:buFont typeface="Arial" panose="020B0604020202020204" pitchFamily="34" charset="0"/>
              <a:buChar char="•"/>
            </a:pPr>
            <a:r>
              <a:rPr lang="en-GB" sz="2400" dirty="0"/>
              <a:t>Overall SLP result based on criteria </a:t>
            </a:r>
            <a:r>
              <a:rPr lang="en-GB" sz="2400" dirty="0" smtClean="0"/>
              <a:t>profile</a:t>
            </a:r>
            <a:endParaRPr lang="en-GB" sz="2400" b="1" dirty="0" smtClean="0"/>
          </a:p>
        </p:txBody>
      </p:sp>
    </p:spTree>
    <p:extLst>
      <p:ext uri="{BB962C8B-B14F-4D97-AF65-F5344CB8AC3E}">
        <p14:creationId xmlns:p14="http://schemas.microsoft.com/office/powerpoint/2010/main" val="3539432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64704"/>
            <a:ext cx="8640960" cy="5472608"/>
          </a:xfrm>
        </p:spPr>
        <p:txBody>
          <a:bodyPr/>
          <a:lstStyle/>
          <a:p>
            <a:pPr>
              <a:spcBef>
                <a:spcPts val="1200"/>
              </a:spcBef>
            </a:pPr>
            <a:r>
              <a:rPr lang="en-GB" sz="2400" b="0" dirty="0">
                <a:solidFill>
                  <a:schemeClr val="tx1"/>
                </a:solidFill>
              </a:rPr>
              <a:t>All marking and grading moderated internally by IoLET and at IoLET-MOD Moderation </a:t>
            </a:r>
            <a:r>
              <a:rPr lang="en-GB" sz="2400" b="0" dirty="0" smtClean="0">
                <a:solidFill>
                  <a:schemeClr val="tx1"/>
                </a:solidFill>
              </a:rPr>
              <a:t>Board</a:t>
            </a:r>
            <a:endParaRPr lang="en-GB" sz="2400" b="0" dirty="0">
              <a:solidFill>
                <a:schemeClr val="tx1"/>
              </a:solidFill>
            </a:endParaRPr>
          </a:p>
          <a:p>
            <a:pPr>
              <a:spcBef>
                <a:spcPts val="1200"/>
              </a:spcBef>
            </a:pPr>
            <a:r>
              <a:rPr lang="en-GB" sz="2400" b="0" dirty="0">
                <a:solidFill>
                  <a:schemeClr val="tx1"/>
                </a:solidFill>
              </a:rPr>
              <a:t>Final results confirmed at Moderation </a:t>
            </a:r>
            <a:r>
              <a:rPr lang="en-GB" sz="2400" b="0" dirty="0" smtClean="0">
                <a:solidFill>
                  <a:schemeClr val="tx1"/>
                </a:solidFill>
              </a:rPr>
              <a:t>Board</a:t>
            </a:r>
          </a:p>
          <a:p>
            <a:pPr>
              <a:spcBef>
                <a:spcPts val="1200"/>
              </a:spcBef>
            </a:pPr>
            <a:r>
              <a:rPr lang="en-GB" sz="2400" b="0" dirty="0" smtClean="0">
                <a:solidFill>
                  <a:schemeClr val="tx1"/>
                </a:solidFill>
              </a:rPr>
              <a:t>MLA used where realistic target is SLP 2210 and above for:</a:t>
            </a:r>
          </a:p>
          <a:p>
            <a:pPr lvl="1">
              <a:spcBef>
                <a:spcPts val="1200"/>
              </a:spcBef>
            </a:pPr>
            <a:r>
              <a:rPr lang="en-GB" sz="2400" b="0" dirty="0" smtClean="0">
                <a:solidFill>
                  <a:schemeClr val="tx1"/>
                </a:solidFill>
              </a:rPr>
              <a:t>DCLC students</a:t>
            </a:r>
          </a:p>
          <a:p>
            <a:pPr lvl="1">
              <a:spcBef>
                <a:spcPts val="1200"/>
              </a:spcBef>
            </a:pPr>
            <a:r>
              <a:rPr lang="en-GB" sz="2400" b="0" dirty="0" smtClean="0">
                <a:solidFill>
                  <a:schemeClr val="tx1"/>
                </a:solidFill>
              </a:rPr>
              <a:t>Independent candidates</a:t>
            </a:r>
          </a:p>
          <a:p>
            <a:pPr>
              <a:spcBef>
                <a:spcPts val="1200"/>
              </a:spcBef>
            </a:pPr>
            <a:r>
              <a:rPr lang="en-GB" sz="2400" b="0" dirty="0" smtClean="0">
                <a:solidFill>
                  <a:schemeClr val="tx1"/>
                </a:solidFill>
              </a:rPr>
              <a:t>Contract for 2 years with options to extend.  Currently assessing:</a:t>
            </a:r>
          </a:p>
          <a:p>
            <a:pPr lvl="1">
              <a:spcBef>
                <a:spcPts val="1200"/>
              </a:spcBef>
            </a:pPr>
            <a:r>
              <a:rPr lang="en-GB" sz="2400" b="0" dirty="0" smtClean="0">
                <a:solidFill>
                  <a:schemeClr val="tx1"/>
                </a:solidFill>
              </a:rPr>
              <a:t>Some 500 candidates a year</a:t>
            </a:r>
          </a:p>
          <a:p>
            <a:pPr lvl="1">
              <a:spcBef>
                <a:spcPts val="1200"/>
              </a:spcBef>
            </a:pPr>
            <a:r>
              <a:rPr lang="en-GB" sz="2400" b="0" dirty="0" smtClean="0">
                <a:solidFill>
                  <a:schemeClr val="tx1"/>
                </a:solidFill>
              </a:rPr>
              <a:t>In </a:t>
            </a:r>
            <a:r>
              <a:rPr lang="en-GB" sz="2400" b="0" dirty="0" err="1" smtClean="0">
                <a:solidFill>
                  <a:schemeClr val="tx1"/>
                </a:solidFill>
              </a:rPr>
              <a:t>approx</a:t>
            </a:r>
            <a:r>
              <a:rPr lang="en-GB" sz="2400" b="0" dirty="0" smtClean="0">
                <a:solidFill>
                  <a:schemeClr val="tx1"/>
                </a:solidFill>
              </a:rPr>
              <a:t> 30 languages</a:t>
            </a:r>
          </a:p>
          <a:p>
            <a:pPr>
              <a:spcBef>
                <a:spcPts val="1200"/>
              </a:spcBef>
            </a:pPr>
            <a:r>
              <a:rPr lang="en-GB" sz="2400" b="0" dirty="0" smtClean="0">
                <a:solidFill>
                  <a:schemeClr val="tx1"/>
                </a:solidFill>
              </a:rPr>
              <a:t>Separate SLP 1111 assessment</a:t>
            </a:r>
            <a:endParaRPr lang="en-GB" sz="2400" b="0" dirty="0">
              <a:solidFill>
                <a:schemeClr val="tx1"/>
              </a:solidFill>
            </a:endParaRPr>
          </a:p>
          <a:p>
            <a:endParaRPr lang="en-GB" sz="2400" b="0" dirty="0">
              <a:solidFill>
                <a:schemeClr val="tx1"/>
              </a:solidFill>
            </a:endParaRPr>
          </a:p>
        </p:txBody>
      </p:sp>
      <p:sp>
        <p:nvSpPr>
          <p:cNvPr id="4" name="Title 1"/>
          <p:cNvSpPr>
            <a:spLocks noGrp="1"/>
          </p:cNvSpPr>
          <p:nvPr>
            <p:ph type="title"/>
          </p:nvPr>
        </p:nvSpPr>
        <p:spPr>
          <a:xfrm>
            <a:off x="838200" y="0"/>
            <a:ext cx="7453746" cy="908720"/>
          </a:xfrm>
        </p:spPr>
        <p:txBody>
          <a:bodyPr>
            <a:normAutofit/>
          </a:bodyPr>
          <a:lstStyle/>
          <a:p>
            <a:pPr algn="ctr"/>
            <a:r>
              <a:rPr lang="en-GB" dirty="0" smtClean="0"/>
              <a:t>Foreign Language Assessment – General</a:t>
            </a:r>
            <a:endParaRPr lang="en-GB" dirty="0"/>
          </a:p>
        </p:txBody>
      </p:sp>
    </p:spTree>
    <p:extLst>
      <p:ext uri="{BB962C8B-B14F-4D97-AF65-F5344CB8AC3E}">
        <p14:creationId xmlns:p14="http://schemas.microsoft.com/office/powerpoint/2010/main" val="4040387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9725"/>
            <a:ext cx="8229600" cy="858995"/>
          </a:xfrm>
        </p:spPr>
        <p:txBody>
          <a:bodyPr/>
          <a:lstStyle/>
          <a:p>
            <a:pPr algn="ctr"/>
            <a:r>
              <a:rPr lang="en-GB" dirty="0" smtClean="0"/>
              <a:t>Cultural Training</a:t>
            </a:r>
            <a:endParaRPr lang="en-GB" dirty="0"/>
          </a:p>
        </p:txBody>
      </p:sp>
      <p:sp>
        <p:nvSpPr>
          <p:cNvPr id="3" name="Content Placeholder 2"/>
          <p:cNvSpPr>
            <a:spLocks noGrp="1"/>
          </p:cNvSpPr>
          <p:nvPr>
            <p:ph sz="half" idx="1"/>
          </p:nvPr>
        </p:nvSpPr>
        <p:spPr>
          <a:xfrm>
            <a:off x="457200" y="980728"/>
            <a:ext cx="8363272" cy="5256584"/>
          </a:xfrm>
        </p:spPr>
        <p:txBody>
          <a:bodyPr/>
          <a:lstStyle/>
          <a:p>
            <a:r>
              <a:rPr lang="en-GB" b="0" dirty="0" smtClean="0">
                <a:solidFill>
                  <a:schemeClr val="tx1"/>
                </a:solidFill>
              </a:rPr>
              <a:t>UK Strategic Defence and Security Review 2015</a:t>
            </a:r>
            <a:endParaRPr lang="en-GB" b="0" dirty="0">
              <a:solidFill>
                <a:schemeClr val="tx1"/>
              </a:solidFill>
            </a:endParaRPr>
          </a:p>
          <a:p>
            <a:r>
              <a:rPr lang="en-GB" b="0" dirty="0">
                <a:solidFill>
                  <a:schemeClr val="tx1"/>
                </a:solidFill>
              </a:rPr>
              <a:t>Defence Cultural Capability Competency </a:t>
            </a:r>
            <a:r>
              <a:rPr lang="en-GB" b="0" dirty="0" smtClean="0">
                <a:solidFill>
                  <a:schemeClr val="tx1"/>
                </a:solidFill>
              </a:rPr>
              <a:t>Framework (DCCCF):</a:t>
            </a:r>
          </a:p>
          <a:p>
            <a:pPr lvl="1"/>
            <a:r>
              <a:rPr lang="en-GB" b="0" dirty="0">
                <a:solidFill>
                  <a:schemeClr val="tx1"/>
                </a:solidFill>
              </a:rPr>
              <a:t>Awareness</a:t>
            </a:r>
          </a:p>
          <a:p>
            <a:pPr lvl="1"/>
            <a:r>
              <a:rPr lang="en-GB" b="0" dirty="0">
                <a:solidFill>
                  <a:schemeClr val="tx1"/>
                </a:solidFill>
              </a:rPr>
              <a:t>Practitioner</a:t>
            </a:r>
          </a:p>
          <a:p>
            <a:pPr lvl="1"/>
            <a:r>
              <a:rPr lang="en-GB" b="0" dirty="0">
                <a:solidFill>
                  <a:schemeClr val="tx1"/>
                </a:solidFill>
              </a:rPr>
              <a:t>Expert</a:t>
            </a:r>
          </a:p>
          <a:p>
            <a:r>
              <a:rPr lang="en-GB" b="0" dirty="0" smtClean="0">
                <a:solidFill>
                  <a:schemeClr val="tx1"/>
                </a:solidFill>
              </a:rPr>
              <a:t>2 </a:t>
            </a:r>
            <a:r>
              <a:rPr lang="en-GB" b="0" dirty="0">
                <a:solidFill>
                  <a:schemeClr val="tx1"/>
                </a:solidFill>
              </a:rPr>
              <a:t>courses being </a:t>
            </a:r>
            <a:r>
              <a:rPr lang="en-GB" b="0" dirty="0" smtClean="0">
                <a:solidFill>
                  <a:schemeClr val="tx1"/>
                </a:solidFill>
              </a:rPr>
              <a:t>developed:</a:t>
            </a:r>
            <a:endParaRPr lang="en-GB" b="0" dirty="0">
              <a:solidFill>
                <a:schemeClr val="tx1"/>
              </a:solidFill>
            </a:endParaRPr>
          </a:p>
          <a:p>
            <a:pPr lvl="1"/>
            <a:r>
              <a:rPr lang="en-GB" b="0" dirty="0" smtClean="0">
                <a:solidFill>
                  <a:schemeClr val="tx1"/>
                </a:solidFill>
              </a:rPr>
              <a:t>Cultural Practitioner</a:t>
            </a:r>
          </a:p>
          <a:p>
            <a:pPr lvl="1"/>
            <a:r>
              <a:rPr lang="en-GB" b="0" dirty="0" smtClean="0">
                <a:solidFill>
                  <a:schemeClr val="tx1"/>
                </a:solidFill>
              </a:rPr>
              <a:t>Cultural </a:t>
            </a:r>
            <a:r>
              <a:rPr lang="en-GB" b="0" dirty="0">
                <a:solidFill>
                  <a:schemeClr val="tx1"/>
                </a:solidFill>
              </a:rPr>
              <a:t>Expert</a:t>
            </a:r>
          </a:p>
          <a:p>
            <a:r>
              <a:rPr lang="en-GB" b="0" dirty="0" smtClean="0">
                <a:solidFill>
                  <a:schemeClr val="tx1"/>
                </a:solidFill>
              </a:rPr>
              <a:t>Initial demand </a:t>
            </a:r>
            <a:r>
              <a:rPr lang="en-GB" b="0" dirty="0" err="1" smtClean="0">
                <a:solidFill>
                  <a:schemeClr val="tx1"/>
                </a:solidFill>
              </a:rPr>
              <a:t>approx</a:t>
            </a:r>
            <a:r>
              <a:rPr lang="en-GB" b="0" dirty="0" smtClean="0">
                <a:solidFill>
                  <a:schemeClr val="tx1"/>
                </a:solidFill>
              </a:rPr>
              <a:t> 700 </a:t>
            </a:r>
            <a:r>
              <a:rPr lang="en-GB" b="0" dirty="0">
                <a:solidFill>
                  <a:schemeClr val="tx1"/>
                </a:solidFill>
              </a:rPr>
              <a:t>personnel from across Defence (</a:t>
            </a:r>
            <a:r>
              <a:rPr lang="en-GB" b="0" dirty="0" smtClean="0">
                <a:solidFill>
                  <a:schemeClr val="tx1"/>
                </a:solidFill>
              </a:rPr>
              <a:t>from Training Year 17/18)</a:t>
            </a:r>
            <a:endParaRPr lang="en-GB" b="0" dirty="0">
              <a:solidFill>
                <a:schemeClr val="tx1"/>
              </a:solidFill>
            </a:endParaRPr>
          </a:p>
        </p:txBody>
      </p:sp>
    </p:spTree>
    <p:extLst>
      <p:ext uri="{BB962C8B-B14F-4D97-AF65-F5344CB8AC3E}">
        <p14:creationId xmlns:p14="http://schemas.microsoft.com/office/powerpoint/2010/main" val="1691727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Defence Cultural </a:t>
            </a:r>
            <a:r>
              <a:rPr lang="en-GB" dirty="0"/>
              <a:t>Capability Competency </a:t>
            </a:r>
            <a:r>
              <a:rPr lang="en-GB" dirty="0" smtClean="0"/>
              <a:t>Framework</a:t>
            </a:r>
            <a:endParaRPr lang="en-GB" dirty="0"/>
          </a:p>
        </p:txBody>
      </p:sp>
      <p:sp>
        <p:nvSpPr>
          <p:cNvPr id="3" name="Content Placeholder 2"/>
          <p:cNvSpPr>
            <a:spLocks noGrp="1"/>
          </p:cNvSpPr>
          <p:nvPr>
            <p:ph idx="1"/>
          </p:nvPr>
        </p:nvSpPr>
        <p:spPr/>
        <p:txBody>
          <a:bodyPr/>
          <a:lstStyle/>
          <a:p>
            <a:pPr marL="0" indent="0">
              <a:buNone/>
            </a:pPr>
            <a:r>
              <a:rPr lang="en-GB" b="0" dirty="0" smtClean="0">
                <a:solidFill>
                  <a:schemeClr val="tx1"/>
                </a:solidFill>
              </a:rPr>
              <a:t>Categories:</a:t>
            </a:r>
          </a:p>
          <a:p>
            <a:r>
              <a:rPr lang="en-GB" b="0" dirty="0" smtClean="0">
                <a:solidFill>
                  <a:schemeClr val="tx1"/>
                </a:solidFill>
              </a:rPr>
              <a:t>Understanding culture</a:t>
            </a:r>
          </a:p>
          <a:p>
            <a:r>
              <a:rPr lang="en-GB" b="0" dirty="0" smtClean="0">
                <a:solidFill>
                  <a:schemeClr val="tx1"/>
                </a:solidFill>
              </a:rPr>
              <a:t>Social organisation</a:t>
            </a:r>
          </a:p>
          <a:p>
            <a:r>
              <a:rPr lang="en-GB" b="0" dirty="0" smtClean="0">
                <a:solidFill>
                  <a:schemeClr val="tx1"/>
                </a:solidFill>
              </a:rPr>
              <a:t>Political organisation</a:t>
            </a:r>
            <a:endParaRPr lang="en-GB" b="0" dirty="0">
              <a:solidFill>
                <a:schemeClr val="tx1"/>
              </a:solidFill>
            </a:endParaRPr>
          </a:p>
          <a:p>
            <a:r>
              <a:rPr lang="en-GB" b="0" dirty="0" smtClean="0">
                <a:solidFill>
                  <a:schemeClr val="tx1"/>
                </a:solidFill>
              </a:rPr>
              <a:t>Economic organisation</a:t>
            </a:r>
          </a:p>
          <a:p>
            <a:r>
              <a:rPr lang="en-GB" b="0" dirty="0" smtClean="0">
                <a:solidFill>
                  <a:schemeClr val="tx1"/>
                </a:solidFill>
              </a:rPr>
              <a:t>Beliefs and values</a:t>
            </a:r>
          </a:p>
          <a:p>
            <a:r>
              <a:rPr lang="en-GB" b="0" dirty="0">
                <a:solidFill>
                  <a:schemeClr val="tx1"/>
                </a:solidFill>
              </a:rPr>
              <a:t>Physical environment</a:t>
            </a:r>
          </a:p>
          <a:p>
            <a:r>
              <a:rPr lang="en-GB" b="0" dirty="0">
                <a:solidFill>
                  <a:schemeClr val="tx1"/>
                </a:solidFill>
              </a:rPr>
              <a:t>Communication &amp; Interpersonal </a:t>
            </a:r>
            <a:r>
              <a:rPr lang="en-GB" b="0" dirty="0" smtClean="0">
                <a:solidFill>
                  <a:schemeClr val="tx1"/>
                </a:solidFill>
              </a:rPr>
              <a:t>Skills</a:t>
            </a:r>
            <a:endParaRPr lang="en-GB" b="0" dirty="0">
              <a:solidFill>
                <a:schemeClr val="tx1"/>
              </a:solidFill>
            </a:endParaRPr>
          </a:p>
        </p:txBody>
      </p:sp>
    </p:spTree>
    <p:extLst>
      <p:ext uri="{BB962C8B-B14F-4D97-AF65-F5344CB8AC3E}">
        <p14:creationId xmlns:p14="http://schemas.microsoft.com/office/powerpoint/2010/main" val="3574918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78098"/>
          </a:xfrm>
        </p:spPr>
        <p:txBody>
          <a:bodyPr/>
          <a:lstStyle/>
          <a:p>
            <a:r>
              <a:rPr lang="en-GB" dirty="0"/>
              <a:t>DCCCF – Example</a:t>
            </a:r>
          </a:p>
        </p:txBody>
      </p:sp>
      <p:graphicFrame>
        <p:nvGraphicFramePr>
          <p:cNvPr id="4" name="Table 3"/>
          <p:cNvGraphicFramePr>
            <a:graphicFrameLocks noGrp="1"/>
          </p:cNvGraphicFramePr>
          <p:nvPr>
            <p:extLst>
              <p:ext uri="{D42A27DB-BD31-4B8C-83A1-F6EECF244321}">
                <p14:modId xmlns:p14="http://schemas.microsoft.com/office/powerpoint/2010/main" val="253819160"/>
              </p:ext>
            </p:extLst>
          </p:nvPr>
        </p:nvGraphicFramePr>
        <p:xfrm>
          <a:off x="251520" y="980725"/>
          <a:ext cx="8568952" cy="5112570"/>
        </p:xfrm>
        <a:graphic>
          <a:graphicData uri="http://schemas.openxmlformats.org/drawingml/2006/table">
            <a:tbl>
              <a:tblPr firstRow="1" firstCol="1" bandRow="1"/>
              <a:tblGrid>
                <a:gridCol w="2855932"/>
                <a:gridCol w="2856510"/>
                <a:gridCol w="2856510"/>
              </a:tblGrid>
              <a:tr h="423509">
                <a:tc gridSpan="3">
                  <a:txBody>
                    <a:bodyPr/>
                    <a:lstStyle/>
                    <a:p>
                      <a:pPr>
                        <a:spcAft>
                          <a:spcPts val="0"/>
                        </a:spcAft>
                      </a:pPr>
                      <a:r>
                        <a:rPr lang="en-GB" sz="1800" b="1" dirty="0">
                          <a:solidFill>
                            <a:schemeClr val="tx1"/>
                          </a:solidFill>
                          <a:effectLst/>
                          <a:latin typeface="Arial"/>
                          <a:ea typeface="Times New Roman"/>
                        </a:rPr>
                        <a:t>Understanding Culture</a:t>
                      </a:r>
                      <a:endParaRPr lang="en-GB" sz="2400" dirty="0">
                        <a:solidFill>
                          <a:schemeClr val="tx1"/>
                        </a:solidFill>
                        <a:effectLst/>
                        <a:latin typeface="Times New Roman"/>
                        <a:ea typeface="Times New Roman"/>
                      </a:endParaRPr>
                    </a:p>
                  </a:txBody>
                  <a:tcPr marL="56771" marR="56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r>
              <a:tr h="1990591">
                <a:tc gridSpan="3">
                  <a:txBody>
                    <a:bodyPr/>
                    <a:lstStyle/>
                    <a:p>
                      <a:pPr>
                        <a:spcAft>
                          <a:spcPts val="0"/>
                        </a:spcAft>
                      </a:pPr>
                      <a:r>
                        <a:rPr lang="en-GB" sz="1800" b="1" dirty="0">
                          <a:solidFill>
                            <a:schemeClr val="tx1"/>
                          </a:solidFill>
                          <a:effectLst/>
                          <a:latin typeface="Arial"/>
                          <a:ea typeface="Times New Roman"/>
                        </a:rPr>
                        <a:t>Description:</a:t>
                      </a:r>
                      <a:r>
                        <a:rPr lang="en-GB" sz="1800" dirty="0">
                          <a:solidFill>
                            <a:schemeClr val="tx1"/>
                          </a:solidFill>
                          <a:effectLst/>
                          <a:latin typeface="Arial"/>
                          <a:ea typeface="Times New Roman"/>
                        </a:rPr>
                        <a:t> An individual cannot deliver understanding within the Culture and Human Terrain environment without knowing ‘about’ culture. They must understand the components of culture in order to analyse other cultures; this includes an understanding of their own culture as well about others.  An introduction to cultural theory, an ability to understand how culture influences our perceptions and bias and various research and data analysis methods are key sub-categories to achieve competence in this category.</a:t>
                      </a:r>
                      <a:endParaRPr lang="en-GB" sz="2400" dirty="0">
                        <a:solidFill>
                          <a:schemeClr val="tx1"/>
                        </a:solidFill>
                        <a:effectLst/>
                        <a:latin typeface="Times New Roman"/>
                        <a:ea typeface="Times New Roman"/>
                      </a:endParaRPr>
                    </a:p>
                  </a:txBody>
                  <a:tcPr marL="56771" marR="56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423509">
                <a:tc>
                  <a:txBody>
                    <a:bodyPr/>
                    <a:lstStyle/>
                    <a:p>
                      <a:pPr algn="ctr">
                        <a:spcAft>
                          <a:spcPts val="0"/>
                        </a:spcAft>
                      </a:pPr>
                      <a:r>
                        <a:rPr lang="en-GB" sz="1800" b="1" dirty="0">
                          <a:solidFill>
                            <a:schemeClr val="tx1"/>
                          </a:solidFill>
                          <a:effectLst/>
                          <a:latin typeface="Arial"/>
                          <a:ea typeface="Times New Roman"/>
                        </a:rPr>
                        <a:t>Level 1 – Awareness</a:t>
                      </a:r>
                      <a:endParaRPr lang="en-GB" sz="2400" dirty="0">
                        <a:solidFill>
                          <a:schemeClr val="tx1"/>
                        </a:solidFill>
                        <a:effectLst/>
                        <a:latin typeface="Times New Roman"/>
                        <a:ea typeface="Times New Roman"/>
                      </a:endParaRPr>
                    </a:p>
                  </a:txBody>
                  <a:tcPr marL="56771" marR="56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n-GB" sz="1800" b="1" dirty="0">
                          <a:solidFill>
                            <a:schemeClr val="tx1"/>
                          </a:solidFill>
                          <a:effectLst/>
                          <a:latin typeface="Arial"/>
                          <a:ea typeface="Times New Roman"/>
                        </a:rPr>
                        <a:t>Level 2 - Practitioner</a:t>
                      </a:r>
                      <a:endParaRPr lang="en-GB" sz="2400" dirty="0">
                        <a:solidFill>
                          <a:schemeClr val="tx1"/>
                        </a:solidFill>
                        <a:effectLst/>
                        <a:latin typeface="Times New Roman"/>
                        <a:ea typeface="Times New Roman"/>
                      </a:endParaRPr>
                    </a:p>
                  </a:txBody>
                  <a:tcPr marL="56771" marR="56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n-GB" sz="1800" b="1" dirty="0">
                          <a:solidFill>
                            <a:schemeClr val="tx1"/>
                          </a:solidFill>
                          <a:effectLst/>
                          <a:latin typeface="Arial"/>
                          <a:ea typeface="Times New Roman"/>
                        </a:rPr>
                        <a:t>Level 3 - Expert</a:t>
                      </a:r>
                      <a:endParaRPr lang="en-GB" sz="2400" dirty="0">
                        <a:solidFill>
                          <a:schemeClr val="tx1"/>
                        </a:solidFill>
                        <a:effectLst/>
                        <a:latin typeface="Times New Roman"/>
                        <a:ea typeface="Times New Roman"/>
                      </a:endParaRPr>
                    </a:p>
                  </a:txBody>
                  <a:tcPr marL="56771" marR="56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274961">
                <a:tc>
                  <a:txBody>
                    <a:bodyPr/>
                    <a:lstStyle/>
                    <a:p>
                      <a:pPr>
                        <a:spcAft>
                          <a:spcPts val="0"/>
                        </a:spcAft>
                      </a:pPr>
                      <a:r>
                        <a:rPr lang="en-GB" sz="1800" dirty="0">
                          <a:solidFill>
                            <a:schemeClr val="tx1"/>
                          </a:solidFill>
                          <a:effectLst/>
                          <a:latin typeface="Arial"/>
                          <a:ea typeface="Times New Roman"/>
                        </a:rPr>
                        <a:t>To be aware of how our own culture differs from others in order to prevent cultural conflict on interaction with others.</a:t>
                      </a:r>
                      <a:endParaRPr lang="en-GB" sz="2400" dirty="0">
                        <a:solidFill>
                          <a:schemeClr val="tx1"/>
                        </a:solidFill>
                        <a:effectLst/>
                        <a:latin typeface="Times New Roman"/>
                        <a:ea typeface="Times New Roman"/>
                      </a:endParaRPr>
                    </a:p>
                  </a:txBody>
                  <a:tcPr marL="56771" marR="56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solidFill>
                            <a:schemeClr val="tx1"/>
                          </a:solidFill>
                          <a:effectLst/>
                          <a:latin typeface="Arial"/>
                          <a:ea typeface="Times New Roman"/>
                        </a:rPr>
                        <a:t>To be able to identify the differences between cultures and apply this understand to develop and maintain good working relations with allies, partners and indigenous forces.</a:t>
                      </a:r>
                      <a:endParaRPr lang="en-GB" sz="2400" dirty="0">
                        <a:solidFill>
                          <a:schemeClr val="tx1"/>
                        </a:solidFill>
                        <a:effectLst/>
                        <a:latin typeface="Times New Roman"/>
                        <a:ea typeface="Times New Roman"/>
                      </a:endParaRPr>
                    </a:p>
                  </a:txBody>
                  <a:tcPr marL="56771" marR="56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dirty="0">
                          <a:solidFill>
                            <a:schemeClr val="tx1"/>
                          </a:solidFill>
                          <a:effectLst/>
                          <a:latin typeface="Arial"/>
                          <a:ea typeface="Times New Roman"/>
                        </a:rPr>
                        <a:t>To be able to critically analyse and evaluate what distinguishes other cultures from our own and examine how this knowledge can be applied to support mission success.</a:t>
                      </a:r>
                      <a:endParaRPr lang="en-GB" sz="2400" dirty="0">
                        <a:solidFill>
                          <a:schemeClr val="tx1"/>
                        </a:solidFill>
                        <a:effectLst/>
                        <a:latin typeface="Times New Roman"/>
                        <a:ea typeface="Times New Roman"/>
                      </a:endParaRPr>
                    </a:p>
                  </a:txBody>
                  <a:tcPr marL="56771" marR="567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89109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DCCCF – Example</a:t>
            </a:r>
          </a:p>
        </p:txBody>
      </p:sp>
      <p:graphicFrame>
        <p:nvGraphicFramePr>
          <p:cNvPr id="8" name="Table 7"/>
          <p:cNvGraphicFramePr>
            <a:graphicFrameLocks noGrp="1"/>
          </p:cNvGraphicFramePr>
          <p:nvPr>
            <p:extLst>
              <p:ext uri="{D42A27DB-BD31-4B8C-83A1-F6EECF244321}">
                <p14:modId xmlns:p14="http://schemas.microsoft.com/office/powerpoint/2010/main" val="811767653"/>
              </p:ext>
            </p:extLst>
          </p:nvPr>
        </p:nvGraphicFramePr>
        <p:xfrm>
          <a:off x="323528" y="1340768"/>
          <a:ext cx="8424935" cy="4464495"/>
        </p:xfrm>
        <a:graphic>
          <a:graphicData uri="http://schemas.openxmlformats.org/drawingml/2006/table">
            <a:tbl>
              <a:tblPr firstRow="1" firstCol="1" bandRow="1"/>
              <a:tblGrid>
                <a:gridCol w="2030131"/>
                <a:gridCol w="2030131"/>
                <a:gridCol w="2030131"/>
                <a:gridCol w="2334542"/>
              </a:tblGrid>
              <a:tr h="343422">
                <a:tc rowSpan="2">
                  <a:txBody>
                    <a:bodyPr/>
                    <a:lstStyle/>
                    <a:p>
                      <a:pPr algn="ctr">
                        <a:spcAft>
                          <a:spcPts val="0"/>
                        </a:spcAft>
                      </a:pPr>
                      <a:r>
                        <a:rPr lang="en-GB" sz="1600" b="1" dirty="0">
                          <a:solidFill>
                            <a:schemeClr val="tx1"/>
                          </a:solidFill>
                          <a:effectLst/>
                          <a:latin typeface="Arial" panose="020B0604020202020204" pitchFamily="34" charset="0"/>
                          <a:ea typeface="Times New Roman"/>
                          <a:cs typeface="Arial" panose="020B0604020202020204" pitchFamily="34" charset="0"/>
                        </a:rPr>
                        <a:t>Competence </a:t>
                      </a:r>
                      <a:r>
                        <a:rPr lang="en-GB" sz="1600" b="1" dirty="0" smtClean="0">
                          <a:solidFill>
                            <a:schemeClr val="tx1"/>
                          </a:solidFill>
                          <a:effectLst/>
                          <a:latin typeface="Arial" panose="020B0604020202020204" pitchFamily="34" charset="0"/>
                          <a:ea typeface="Times New Roman"/>
                          <a:cs typeface="Arial" panose="020B0604020202020204" pitchFamily="34" charset="0"/>
                        </a:rPr>
                        <a:t>Objective</a:t>
                      </a:r>
                      <a:endParaRPr lang="en-GB" sz="1600" dirty="0">
                        <a:solidFill>
                          <a:schemeClr val="tx1"/>
                        </a:solidFill>
                        <a:effectLst/>
                        <a:latin typeface="Arial" panose="020B0604020202020204" pitchFamily="34" charset="0"/>
                        <a:ea typeface="Times New Roman"/>
                        <a:cs typeface="Arial" panose="020B0604020202020204" pitchFamily="34" charset="0"/>
                      </a:endParaRPr>
                    </a:p>
                  </a:txBody>
                  <a:tcPr marL="57514" marR="5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3">
                  <a:txBody>
                    <a:bodyPr/>
                    <a:lstStyle/>
                    <a:p>
                      <a:pPr algn="ctr">
                        <a:spcAft>
                          <a:spcPts val="0"/>
                        </a:spcAft>
                      </a:pPr>
                      <a:r>
                        <a:rPr lang="en-GB" sz="1600" b="1" dirty="0">
                          <a:solidFill>
                            <a:schemeClr val="tx1"/>
                          </a:solidFill>
                          <a:effectLst/>
                          <a:latin typeface="Arial" panose="020B0604020202020204" pitchFamily="34" charset="0"/>
                          <a:ea typeface="Times New Roman"/>
                          <a:cs typeface="Arial" panose="020B0604020202020204" pitchFamily="34" charset="0"/>
                        </a:rPr>
                        <a:t>Knowledge, Skills and Attitudes</a:t>
                      </a:r>
                      <a:endParaRPr lang="en-GB" sz="1600" dirty="0">
                        <a:solidFill>
                          <a:schemeClr val="tx1"/>
                        </a:solidFill>
                        <a:effectLst/>
                        <a:latin typeface="Arial" panose="020B0604020202020204" pitchFamily="34" charset="0"/>
                        <a:ea typeface="Times New Roman"/>
                        <a:cs typeface="Arial" panose="020B0604020202020204" pitchFamily="34" charset="0"/>
                      </a:endParaRPr>
                    </a:p>
                  </a:txBody>
                  <a:tcPr marL="57514" marR="5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r>
              <a:tr h="686845">
                <a:tc vMerge="1">
                  <a:txBody>
                    <a:bodyPr/>
                    <a:lstStyle/>
                    <a:p>
                      <a:endParaRPr lang="en-GB"/>
                    </a:p>
                  </a:txBody>
                  <a:tcPr/>
                </a:tc>
                <a:tc>
                  <a:txBody>
                    <a:bodyPr/>
                    <a:lstStyle/>
                    <a:p>
                      <a:pPr algn="ctr">
                        <a:spcAft>
                          <a:spcPts val="0"/>
                        </a:spcAft>
                      </a:pPr>
                      <a:r>
                        <a:rPr lang="en-GB" sz="1600" b="1" dirty="0" smtClean="0">
                          <a:solidFill>
                            <a:schemeClr val="tx1"/>
                          </a:solidFill>
                          <a:effectLst/>
                          <a:latin typeface="Arial" panose="020B0604020202020204" pitchFamily="34" charset="0"/>
                          <a:ea typeface="Times New Roman"/>
                          <a:cs typeface="Arial" panose="020B0604020202020204" pitchFamily="34" charset="0"/>
                        </a:rPr>
                        <a:t>Awareness</a:t>
                      </a:r>
                      <a:endParaRPr lang="en-GB" sz="1600" dirty="0">
                        <a:solidFill>
                          <a:schemeClr val="tx1"/>
                        </a:solidFill>
                        <a:effectLst/>
                        <a:latin typeface="Arial" panose="020B0604020202020204" pitchFamily="34" charset="0"/>
                        <a:ea typeface="Times New Roman"/>
                        <a:cs typeface="Arial" panose="020B0604020202020204" pitchFamily="34" charset="0"/>
                      </a:endParaRPr>
                    </a:p>
                  </a:txBody>
                  <a:tcPr marL="57514" marR="5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n-GB" sz="1600" b="1" dirty="0" smtClean="0">
                          <a:solidFill>
                            <a:schemeClr val="tx1"/>
                          </a:solidFill>
                          <a:effectLst/>
                          <a:latin typeface="Arial" panose="020B0604020202020204" pitchFamily="34" charset="0"/>
                          <a:ea typeface="Times New Roman"/>
                          <a:cs typeface="Arial" panose="020B0604020202020204" pitchFamily="34" charset="0"/>
                        </a:rPr>
                        <a:t>Practitioner</a:t>
                      </a:r>
                      <a:endParaRPr lang="en-GB" sz="1600" dirty="0">
                        <a:solidFill>
                          <a:schemeClr val="tx1"/>
                        </a:solidFill>
                        <a:effectLst/>
                        <a:latin typeface="Arial" panose="020B0604020202020204" pitchFamily="34" charset="0"/>
                        <a:ea typeface="Times New Roman"/>
                        <a:cs typeface="Arial" panose="020B0604020202020204" pitchFamily="34" charset="0"/>
                      </a:endParaRPr>
                    </a:p>
                  </a:txBody>
                  <a:tcPr marL="57514" marR="5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en-GB" sz="1600" b="1" dirty="0" smtClean="0">
                          <a:solidFill>
                            <a:schemeClr val="tx1"/>
                          </a:solidFill>
                          <a:effectLst/>
                          <a:latin typeface="Arial" panose="020B0604020202020204" pitchFamily="34" charset="0"/>
                          <a:ea typeface="Times New Roman"/>
                          <a:cs typeface="Arial" panose="020B0604020202020204" pitchFamily="34" charset="0"/>
                        </a:rPr>
                        <a:t>Expert</a:t>
                      </a:r>
                      <a:endParaRPr lang="en-GB" sz="1600" dirty="0">
                        <a:solidFill>
                          <a:schemeClr val="tx1"/>
                        </a:solidFill>
                        <a:effectLst/>
                        <a:latin typeface="Arial" panose="020B0604020202020204" pitchFamily="34" charset="0"/>
                        <a:ea typeface="Times New Roman"/>
                        <a:cs typeface="Arial" panose="020B0604020202020204" pitchFamily="34" charset="0"/>
                      </a:endParaRPr>
                    </a:p>
                  </a:txBody>
                  <a:tcPr marL="57514" marR="575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3434228">
                <a:tc>
                  <a:txBody>
                    <a:bodyPr/>
                    <a:lstStyle/>
                    <a:p>
                      <a:pPr>
                        <a:spcAft>
                          <a:spcPts val="0"/>
                        </a:spcAft>
                      </a:pPr>
                      <a:endParaRPr lang="en-GB" sz="1600" dirty="0" smtClean="0">
                        <a:solidFill>
                          <a:schemeClr val="tx1"/>
                        </a:solidFill>
                        <a:effectLst/>
                        <a:latin typeface="Arial" panose="020B0604020202020204" pitchFamily="34" charset="0"/>
                        <a:ea typeface="Times New Roman"/>
                        <a:cs typeface="Arial" panose="020B0604020202020204" pitchFamily="34" charset="0"/>
                      </a:endParaRPr>
                    </a:p>
                    <a:p>
                      <a:pPr>
                        <a:spcAft>
                          <a:spcPts val="0"/>
                        </a:spcAft>
                      </a:pPr>
                      <a:r>
                        <a:rPr lang="en-GB" sz="1600" dirty="0" smtClean="0">
                          <a:solidFill>
                            <a:schemeClr val="tx1"/>
                          </a:solidFill>
                          <a:effectLst/>
                          <a:latin typeface="Arial" panose="020B0604020202020204" pitchFamily="34" charset="0"/>
                          <a:ea typeface="Times New Roman"/>
                          <a:cs typeface="Arial" panose="020B0604020202020204" pitchFamily="34" charset="0"/>
                        </a:rPr>
                        <a:t>1.1 </a:t>
                      </a:r>
                      <a:r>
                        <a:rPr lang="en-GB" sz="1600" dirty="0">
                          <a:solidFill>
                            <a:schemeClr val="tx1"/>
                          </a:solidFill>
                          <a:effectLst/>
                          <a:latin typeface="Arial" panose="020B0604020202020204" pitchFamily="34" charset="0"/>
                          <a:ea typeface="Times New Roman"/>
                          <a:cs typeface="Arial" panose="020B0604020202020204" pitchFamily="34" charset="0"/>
                        </a:rPr>
                        <a:t>Define Culture</a:t>
                      </a:r>
                    </a:p>
                  </a:txBody>
                  <a:tcPr marL="57514" marR="5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600" dirty="0" smtClean="0">
                        <a:solidFill>
                          <a:schemeClr val="tx1"/>
                        </a:solidFill>
                        <a:effectLst/>
                        <a:latin typeface="Arial" panose="020B0604020202020204" pitchFamily="34" charset="0"/>
                        <a:ea typeface="Times New Roman"/>
                        <a:cs typeface="Arial" panose="020B0604020202020204" pitchFamily="34" charset="0"/>
                      </a:endParaRPr>
                    </a:p>
                    <a:p>
                      <a:pPr>
                        <a:spcAft>
                          <a:spcPts val="0"/>
                        </a:spcAft>
                      </a:pPr>
                      <a:r>
                        <a:rPr lang="en-GB" sz="1600" dirty="0" smtClean="0">
                          <a:solidFill>
                            <a:schemeClr val="tx1"/>
                          </a:solidFill>
                          <a:effectLst/>
                          <a:latin typeface="Arial" panose="020B0604020202020204" pitchFamily="34" charset="0"/>
                          <a:ea typeface="Times New Roman"/>
                          <a:cs typeface="Arial" panose="020B0604020202020204" pitchFamily="34" charset="0"/>
                        </a:rPr>
                        <a:t>State </a:t>
                      </a:r>
                      <a:r>
                        <a:rPr lang="en-GB" sz="1600" dirty="0">
                          <a:solidFill>
                            <a:schemeClr val="tx1"/>
                          </a:solidFill>
                          <a:effectLst/>
                          <a:latin typeface="Arial" panose="020B0604020202020204" pitchFamily="34" charset="0"/>
                          <a:ea typeface="Times New Roman"/>
                          <a:cs typeface="Arial" panose="020B0604020202020204" pitchFamily="34" charset="0"/>
                        </a:rPr>
                        <a:t>the definition and main features of culture.</a:t>
                      </a:r>
                    </a:p>
                  </a:txBody>
                  <a:tcPr marL="57514" marR="5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600" dirty="0" smtClean="0">
                        <a:solidFill>
                          <a:schemeClr val="tx1"/>
                        </a:solidFill>
                        <a:effectLst/>
                        <a:latin typeface="Arial" panose="020B0604020202020204" pitchFamily="34" charset="0"/>
                        <a:ea typeface="Times New Roman"/>
                        <a:cs typeface="Arial" panose="020B0604020202020204" pitchFamily="34" charset="0"/>
                      </a:endParaRPr>
                    </a:p>
                    <a:p>
                      <a:pPr>
                        <a:spcAft>
                          <a:spcPts val="0"/>
                        </a:spcAft>
                      </a:pPr>
                      <a:r>
                        <a:rPr lang="en-GB" sz="1600" dirty="0" smtClean="0">
                          <a:solidFill>
                            <a:schemeClr val="tx1"/>
                          </a:solidFill>
                          <a:effectLst/>
                          <a:latin typeface="Arial" panose="020B0604020202020204" pitchFamily="34" charset="0"/>
                          <a:ea typeface="Times New Roman"/>
                          <a:cs typeface="Arial" panose="020B0604020202020204" pitchFamily="34" charset="0"/>
                        </a:rPr>
                        <a:t>Analyse </a:t>
                      </a:r>
                      <a:r>
                        <a:rPr lang="en-GB" sz="1600" dirty="0">
                          <a:solidFill>
                            <a:schemeClr val="tx1"/>
                          </a:solidFill>
                          <a:effectLst/>
                          <a:latin typeface="Arial" panose="020B0604020202020204" pitchFamily="34" charset="0"/>
                          <a:ea typeface="Times New Roman"/>
                          <a:cs typeface="Arial" panose="020B0604020202020204" pitchFamily="34" charset="0"/>
                        </a:rPr>
                        <a:t>and differentiate between the main features of culture in order to observe cultural practices and social structures.</a:t>
                      </a:r>
                    </a:p>
                  </a:txBody>
                  <a:tcPr marL="57514" marR="5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600" dirty="0" smtClean="0">
                        <a:solidFill>
                          <a:schemeClr val="tx1"/>
                        </a:solidFill>
                        <a:effectLst/>
                        <a:latin typeface="Arial" panose="020B0604020202020204" pitchFamily="34" charset="0"/>
                        <a:ea typeface="Times New Roman"/>
                        <a:cs typeface="Arial" panose="020B0604020202020204" pitchFamily="34" charset="0"/>
                      </a:endParaRPr>
                    </a:p>
                    <a:p>
                      <a:pPr>
                        <a:spcAft>
                          <a:spcPts val="0"/>
                        </a:spcAft>
                      </a:pPr>
                      <a:r>
                        <a:rPr lang="en-GB" sz="1600" dirty="0" smtClean="0">
                          <a:solidFill>
                            <a:schemeClr val="tx1"/>
                          </a:solidFill>
                          <a:effectLst/>
                          <a:latin typeface="Arial" panose="020B0604020202020204" pitchFamily="34" charset="0"/>
                          <a:ea typeface="Times New Roman"/>
                          <a:cs typeface="Arial" panose="020B0604020202020204" pitchFamily="34" charset="0"/>
                        </a:rPr>
                        <a:t>Critically </a:t>
                      </a:r>
                      <a:r>
                        <a:rPr lang="en-GB" sz="1600" dirty="0">
                          <a:solidFill>
                            <a:schemeClr val="tx1"/>
                          </a:solidFill>
                          <a:effectLst/>
                          <a:latin typeface="Arial" panose="020B0604020202020204" pitchFamily="34" charset="0"/>
                          <a:ea typeface="Times New Roman"/>
                          <a:cs typeface="Arial" panose="020B0604020202020204" pitchFamily="34" charset="0"/>
                        </a:rPr>
                        <a:t>analyse and evaluate the main features of culture, human nature and personality, and cultural patterns, practices and social structures and apply this knowledge effectively to develop appropriate courses of action.</a:t>
                      </a:r>
                    </a:p>
                  </a:txBody>
                  <a:tcPr marL="57514" marR="575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4"/>
          <p:cNvSpPr>
            <a:spLocks noChangeArrowheads="1"/>
          </p:cNvSpPr>
          <p:nvPr/>
        </p:nvSpPr>
        <p:spPr bwMode="auto">
          <a:xfrm>
            <a:off x="685800" y="3079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40221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of Success</a:t>
            </a:r>
            <a:endParaRPr lang="en-GB" dirty="0"/>
          </a:p>
        </p:txBody>
      </p:sp>
      <p:sp>
        <p:nvSpPr>
          <p:cNvPr id="3" name="Content Placeholder 2"/>
          <p:cNvSpPr>
            <a:spLocks noGrp="1"/>
          </p:cNvSpPr>
          <p:nvPr>
            <p:ph idx="1"/>
          </p:nvPr>
        </p:nvSpPr>
        <p:spPr/>
        <p:txBody>
          <a:bodyPr/>
          <a:lstStyle/>
          <a:p>
            <a:r>
              <a:rPr lang="en-GB" dirty="0" smtClean="0"/>
              <a:t>DRACL established and well known - rigour and accountability to capability area of culture and language</a:t>
            </a:r>
          </a:p>
          <a:p>
            <a:r>
              <a:rPr lang="en-GB" dirty="0" smtClean="0"/>
              <a:t>New MLA delivers value for money and gives SLP </a:t>
            </a:r>
            <a:r>
              <a:rPr lang="en-GB" smtClean="0"/>
              <a:t>from 1- 4 </a:t>
            </a:r>
            <a:r>
              <a:rPr lang="en-GB" dirty="0" smtClean="0"/>
              <a:t>in one assessment</a:t>
            </a:r>
          </a:p>
          <a:p>
            <a:r>
              <a:rPr lang="en-GB" dirty="0" smtClean="0"/>
              <a:t>DCCCF created and courses being developed to deliver new cultural capability</a:t>
            </a:r>
          </a:p>
          <a:p>
            <a:endParaRPr lang="en-GB" dirty="0"/>
          </a:p>
        </p:txBody>
      </p:sp>
    </p:spTree>
    <p:extLst>
      <p:ext uri="{BB962C8B-B14F-4D97-AF65-F5344CB8AC3E}">
        <p14:creationId xmlns:p14="http://schemas.microsoft.com/office/powerpoint/2010/main" val="2117433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a:t>
            </a:r>
            <a:endParaRPr lang="en-GB" dirty="0"/>
          </a:p>
        </p:txBody>
      </p:sp>
      <p:sp>
        <p:nvSpPr>
          <p:cNvPr id="3" name="Content Placeholder 2"/>
          <p:cNvSpPr>
            <a:spLocks noGrp="1"/>
          </p:cNvSpPr>
          <p:nvPr>
            <p:ph idx="1"/>
          </p:nvPr>
        </p:nvSpPr>
        <p:spPr/>
        <p:txBody>
          <a:bodyPr/>
          <a:lstStyle/>
          <a:p>
            <a:r>
              <a:rPr lang="en-GB" dirty="0"/>
              <a:t>Fiscal environment challenging against competing resource </a:t>
            </a:r>
            <a:r>
              <a:rPr lang="en-GB" dirty="0" smtClean="0"/>
              <a:t>demands</a:t>
            </a:r>
          </a:p>
          <a:p>
            <a:r>
              <a:rPr lang="en-GB" dirty="0" smtClean="0"/>
              <a:t>Agility in reacting to changing demands</a:t>
            </a:r>
          </a:p>
          <a:p>
            <a:r>
              <a:rPr lang="en-GB" dirty="0" smtClean="0"/>
              <a:t>Managing stakeholders’ expectations</a:t>
            </a:r>
            <a:endParaRPr lang="en-GB" dirty="0"/>
          </a:p>
          <a:p>
            <a:endParaRPr lang="en-GB" dirty="0"/>
          </a:p>
        </p:txBody>
      </p:sp>
    </p:spTree>
    <p:extLst>
      <p:ext uri="{BB962C8B-B14F-4D97-AF65-F5344CB8AC3E}">
        <p14:creationId xmlns:p14="http://schemas.microsoft.com/office/powerpoint/2010/main" val="32360014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sz="half" idx="1"/>
          </p:nvPr>
        </p:nvSpPr>
        <p:spPr>
          <a:xfrm>
            <a:off x="395536" y="1052736"/>
            <a:ext cx="7355160" cy="4277072"/>
          </a:xfrm>
        </p:spPr>
        <p:txBody>
          <a:bodyPr/>
          <a:lstStyle/>
          <a:p>
            <a:r>
              <a:rPr lang="en-GB" sz="2400" dirty="0" smtClean="0"/>
              <a:t>In the UK, Culture and Language is under 4* scrutiny</a:t>
            </a:r>
          </a:p>
          <a:p>
            <a:r>
              <a:rPr lang="en-GB" sz="2400" dirty="0" smtClean="0"/>
              <a:t>Without senior buy-in, progress is challenging.  Effective governance is key</a:t>
            </a:r>
          </a:p>
          <a:p>
            <a:r>
              <a:rPr lang="en-GB" sz="2400" dirty="0" smtClean="0"/>
              <a:t>DRACL has no agenda and brings order to chaos</a:t>
            </a:r>
          </a:p>
          <a:p>
            <a:r>
              <a:rPr lang="en-GB" sz="2400" dirty="0" smtClean="0"/>
              <a:t>UK is developing both enduring contingent and operational language proficiency</a:t>
            </a:r>
          </a:p>
          <a:p>
            <a:r>
              <a:rPr lang="en-GB" sz="2400" dirty="0" smtClean="0"/>
              <a:t>Culture (Expert and Practitioner) is now a discreet capability</a:t>
            </a:r>
          </a:p>
          <a:p>
            <a:endParaRPr lang="en-GB" dirty="0" smtClean="0"/>
          </a:p>
          <a:p>
            <a:endParaRPr lang="en-GB" dirty="0"/>
          </a:p>
        </p:txBody>
      </p:sp>
    </p:spTree>
    <p:extLst>
      <p:ext uri="{BB962C8B-B14F-4D97-AF65-F5344CB8AC3E}">
        <p14:creationId xmlns:p14="http://schemas.microsoft.com/office/powerpoint/2010/main" val="504624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hunder_sound_FX-Grant_Evans-1523270250.mp3">
            <a:hlinkClick r:id="" action="ppaction://media"/>
          </p:cNvPr>
          <p:cNvPicPr>
            <a:picLocks noChangeAspect="1"/>
          </p:cNvPicPr>
          <p:nvPr>
            <a:audioFile r:link="rId1"/>
            <p:extLst>
              <p:ext uri="{DAA4B4D4-6D71-4841-9C94-3DE7FCFB9230}">
                <p14:media xmlns:p14="http://schemas.microsoft.com/office/powerpoint/2010/main" r:embed="rId2">
                  <p14:trim end="20953.7959"/>
                </p14:media>
              </p:ext>
            </p:extLst>
          </p:nvPr>
        </p:nvPicPr>
        <p:blipFill>
          <a:blip r:embed="rId5"/>
          <a:stretch>
            <a:fillRect/>
          </a:stretch>
        </p:blipFill>
        <p:spPr>
          <a:xfrm>
            <a:off x="4419600" y="3276600"/>
            <a:ext cx="609600" cy="609600"/>
          </a:xfrm>
          <a:prstGeom prst="rect">
            <a:avLst/>
          </a:prstGeom>
        </p:spPr>
      </p:pic>
      <p:pic>
        <p:nvPicPr>
          <p:cNvPr id="4" name="thunder_sound_FX-Grant_Evans-1523270250.mp3">
            <a:hlinkClick r:id="" action="ppaction://media"/>
          </p:cNvPr>
          <p:cNvPicPr>
            <a:picLocks noChangeAspect="1"/>
          </p:cNvPicPr>
          <p:nvPr>
            <a:audioFile r:link="rId1"/>
            <p:extLst>
              <p:ext uri="{DAA4B4D4-6D71-4841-9C94-3DE7FCFB9230}">
                <p14:media xmlns:p14="http://schemas.microsoft.com/office/powerpoint/2010/main" r:embed="rId2">
                  <p14:trim end="20953.7959"/>
                </p14:media>
              </p:ext>
            </p:extLst>
          </p:nvPr>
        </p:nvPicPr>
        <p:blipFill>
          <a:blip r:embed="rId5"/>
          <a:stretch>
            <a:fillRect/>
          </a:stretch>
        </p:blipFill>
        <p:spPr>
          <a:xfrm>
            <a:off x="4267200" y="3124200"/>
            <a:ext cx="609600" cy="609600"/>
          </a:xfrm>
          <a:prstGeom prst="rect">
            <a:avLst/>
          </a:prstGeom>
        </p:spPr>
      </p:pic>
      <p:sp>
        <p:nvSpPr>
          <p:cNvPr id="2" name="Title 1"/>
          <p:cNvSpPr>
            <a:spLocks noGrp="1"/>
          </p:cNvSpPr>
          <p:nvPr>
            <p:ph type="title"/>
          </p:nvPr>
        </p:nvSpPr>
        <p:spPr>
          <a:xfrm>
            <a:off x="659904" y="5373216"/>
            <a:ext cx="7214592" cy="566738"/>
          </a:xfrm>
        </p:spPr>
        <p:txBody>
          <a:bodyPr/>
          <a:lstStyle/>
          <a:p>
            <a:pPr algn="ctr"/>
            <a:r>
              <a:rPr lang="en-GB" dirty="0" smtClean="0"/>
              <a:t>SO1 Defence Requirements Authority for Culture and Language  (DRACL)</a:t>
            </a:r>
            <a:endParaRPr lang="en-GB" dirty="0"/>
          </a:p>
        </p:txBody>
      </p:sp>
      <p:pic>
        <p:nvPicPr>
          <p:cNvPr id="7" name="Picture 2" descr="C:\Users\15-05048\AppData\Local\Microsoft\Windows\Temporary Internet Files\Content.Outlook\YJFUH880\1937_CartoonDracula_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4539" y="987065"/>
            <a:ext cx="3675623" cy="35940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07241" y="404663"/>
            <a:ext cx="1692551" cy="461665"/>
          </a:xfrm>
          <a:prstGeom prst="rect">
            <a:avLst/>
          </a:prstGeom>
        </p:spPr>
        <p:txBody>
          <a:bodyPr wrap="square" rtlCol="0">
            <a:spAutoFit/>
          </a:bodyPr>
          <a:lstStyle/>
          <a:p>
            <a:r>
              <a:rPr lang="en-GB" sz="2400" b="1" dirty="0" smtClean="0"/>
              <a:t>Questions</a:t>
            </a:r>
          </a:p>
        </p:txBody>
      </p:sp>
    </p:spTree>
    <p:extLst>
      <p:ext uri="{BB962C8B-B14F-4D97-AF65-F5344CB8AC3E}">
        <p14:creationId xmlns:p14="http://schemas.microsoft.com/office/powerpoint/2010/main" val="275469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03" fill="hold"/>
                                        <p:tgtEl>
                                          <p:spTgt spid="4"/>
                                        </p:tgtEl>
                                      </p:cBhvr>
                                    </p:cmd>
                                  </p:childTnLst>
                                </p:cTn>
                              </p:par>
                            </p:childTnLst>
                          </p:cTn>
                        </p:par>
                        <p:par>
                          <p:cTn id="7" fill="hold">
                            <p:stCondLst>
                              <p:cond delay="2903"/>
                            </p:stCondLst>
                            <p:childTnLst>
                              <p:par>
                                <p:cTn id="8" presetID="1" presetClass="mediacall" presetSubtype="0" fill="hold" nodeType="afterEffect">
                                  <p:stCondLst>
                                    <p:cond delay="0"/>
                                  </p:stCondLst>
                                  <p:childTnLst>
                                    <p:cmd type="call" cmd="playFrom(0.0)">
                                      <p:cBhvr>
                                        <p:cTn id="9" dur="290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
                </p:tgtEl>
              </p:cMediaNode>
            </p:audio>
            <p:audio>
              <p:cMediaNode vol="80000">
                <p:cTn id="11"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08720"/>
            <a:ext cx="7772400" cy="1066800"/>
          </a:xfrm>
        </p:spPr>
        <p:txBody>
          <a:bodyPr/>
          <a:lstStyle/>
          <a:p>
            <a:pPr algn="ctr"/>
            <a:r>
              <a:rPr lang="en-GB" dirty="0" smtClean="0"/>
              <a:t>DRACL Mission</a:t>
            </a:r>
            <a:endParaRPr lang="en-GB" dirty="0"/>
          </a:p>
        </p:txBody>
      </p:sp>
      <p:sp>
        <p:nvSpPr>
          <p:cNvPr id="3" name="Content Placeholder 2"/>
          <p:cNvSpPr>
            <a:spLocks noGrp="1"/>
          </p:cNvSpPr>
          <p:nvPr>
            <p:ph idx="1"/>
          </p:nvPr>
        </p:nvSpPr>
        <p:spPr>
          <a:xfrm>
            <a:off x="539552" y="1988840"/>
            <a:ext cx="7988424" cy="3816424"/>
          </a:xfrm>
        </p:spPr>
        <p:txBody>
          <a:bodyPr/>
          <a:lstStyle/>
          <a:p>
            <a:pPr marL="0" indent="0" algn="just">
              <a:buNone/>
            </a:pPr>
            <a:r>
              <a:rPr lang="en-GB" b="0" dirty="0"/>
              <a:t>DRACL, on behalf of ACDS (Ops) (Training Requirements Authority (TRA) and Senior Responsible </a:t>
            </a:r>
            <a:r>
              <a:rPr lang="en-GB" b="0" dirty="0" smtClean="0"/>
              <a:t>Owner </a:t>
            </a:r>
            <a:r>
              <a:rPr lang="en-GB" b="0" dirty="0"/>
              <a:t>(SRO) for culture and language (C&amp;L) in Defence), is to act as the TRA’s agent and Defence capability custodian, carrying out TRA responsibilities in order to bring coherence and Defence Systems Approach to Training (DSAT) rigour across the C&amp;L portfolio.</a:t>
            </a:r>
          </a:p>
          <a:p>
            <a:pPr marL="0" indent="0" algn="ctr">
              <a:buNone/>
            </a:pPr>
            <a:endParaRPr lang="en-GB" b="0" dirty="0">
              <a:latin typeface="+mj-lt"/>
              <a:cs typeface="+mj-cs"/>
            </a:endParaRPr>
          </a:p>
        </p:txBody>
      </p:sp>
    </p:spTree>
    <p:extLst>
      <p:ext uri="{BB962C8B-B14F-4D97-AF65-F5344CB8AC3E}">
        <p14:creationId xmlns:p14="http://schemas.microsoft.com/office/powerpoint/2010/main" val="2461543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6" name="Inhaltsplatzhalter 5"/>
          <p:cNvSpPr>
            <a:spLocks noGrp="1"/>
          </p:cNvSpPr>
          <p:nvPr>
            <p:ph idx="1"/>
          </p:nvPr>
        </p:nvSpPr>
        <p:spPr/>
        <p:txBody>
          <a:bodyPr/>
          <a:lstStyle/>
          <a:p>
            <a:endParaRPr lang="de-AT" dirty="0"/>
          </a:p>
        </p:txBody>
      </p:sp>
      <p:sp>
        <p:nvSpPr>
          <p:cNvPr id="7" name="Textfeld 6"/>
          <p:cNvSpPr txBox="1"/>
          <p:nvPr/>
        </p:nvSpPr>
        <p:spPr>
          <a:xfrm>
            <a:off x="3635896" y="3254885"/>
            <a:ext cx="3312368" cy="369332"/>
          </a:xfrm>
          <a:prstGeom prst="rect">
            <a:avLst/>
          </a:prstGeom>
        </p:spPr>
        <p:txBody>
          <a:bodyPr wrap="square" rtlCol="0">
            <a:spAutoFit/>
          </a:bodyPr>
          <a:lstStyle/>
          <a:p>
            <a:r>
              <a:rPr lang="de-AT" dirty="0" smtClean="0"/>
              <a:t>VIDEO</a:t>
            </a:r>
            <a:endParaRPr lang="de-AT" dirty="0" smtClean="0"/>
          </a:p>
        </p:txBody>
      </p:sp>
    </p:spTree>
    <p:extLst>
      <p:ext uri="{BB962C8B-B14F-4D97-AF65-F5344CB8AC3E}">
        <p14:creationId xmlns:p14="http://schemas.microsoft.com/office/powerpoint/2010/main" val="1168971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825690" y="1018338"/>
            <a:ext cx="8031715" cy="4813262"/>
            <a:chOff x="784439" y="1111133"/>
            <a:chExt cx="8184041" cy="4978172"/>
          </a:xfrm>
          <a:solidFill>
            <a:srgbClr val="FFFF00"/>
          </a:solidFill>
        </p:grpSpPr>
        <p:sp>
          <p:nvSpPr>
            <p:cNvPr id="4" name="Freeform 3"/>
            <p:cNvSpPr/>
            <p:nvPr/>
          </p:nvSpPr>
          <p:spPr>
            <a:xfrm>
              <a:off x="4131206" y="3041644"/>
              <a:ext cx="858235" cy="762876"/>
            </a:xfrm>
            <a:custGeom>
              <a:avLst/>
              <a:gdLst>
                <a:gd name="connsiteX0" fmla="*/ 0 w 762876"/>
                <a:gd name="connsiteY0" fmla="*/ 381438 h 762876"/>
                <a:gd name="connsiteX1" fmla="*/ 381438 w 762876"/>
                <a:gd name="connsiteY1" fmla="*/ 0 h 762876"/>
                <a:gd name="connsiteX2" fmla="*/ 762876 w 762876"/>
                <a:gd name="connsiteY2" fmla="*/ 381438 h 762876"/>
                <a:gd name="connsiteX3" fmla="*/ 381438 w 762876"/>
                <a:gd name="connsiteY3" fmla="*/ 762876 h 762876"/>
                <a:gd name="connsiteX4" fmla="*/ 0 w 762876"/>
                <a:gd name="connsiteY4" fmla="*/ 381438 h 762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876" h="762876">
                  <a:moveTo>
                    <a:pt x="0" y="381438"/>
                  </a:moveTo>
                  <a:cubicBezTo>
                    <a:pt x="0" y="170776"/>
                    <a:pt x="170776" y="0"/>
                    <a:pt x="381438" y="0"/>
                  </a:cubicBezTo>
                  <a:cubicBezTo>
                    <a:pt x="592100" y="0"/>
                    <a:pt x="762876" y="170776"/>
                    <a:pt x="762876" y="381438"/>
                  </a:cubicBezTo>
                  <a:cubicBezTo>
                    <a:pt x="762876" y="592100"/>
                    <a:pt x="592100" y="762876"/>
                    <a:pt x="381438" y="762876"/>
                  </a:cubicBezTo>
                  <a:cubicBezTo>
                    <a:pt x="170776" y="762876"/>
                    <a:pt x="0" y="592100"/>
                    <a:pt x="0" y="381438"/>
                  </a:cubicBezTo>
                  <a:close/>
                </a:path>
              </a:pathLst>
            </a:custGeom>
            <a:solidFill>
              <a:srgbClr val="2D2D8A">
                <a:lumMod val="60000"/>
                <a:lumOff val="40000"/>
              </a:srgbClr>
            </a:solidFill>
            <a:ln w="25400" cap="flat" cmpd="sng" algn="ctr">
              <a:solidFill>
                <a:srgbClr val="000000"/>
              </a:solidFill>
              <a:prstDash val="solid"/>
            </a:ln>
            <a:effectLst/>
          </p:spPr>
          <p:txBody>
            <a:bodyPr spcFirstLastPara="0" vert="horz" wrap="square" lIns="129501" tIns="129501" rIns="129501" bIns="129501"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GB" sz="1000" b="1" i="0" u="none" strike="noStrike" kern="0" cap="none" spc="0" normalizeH="0" baseline="0" noProof="0" dirty="0">
                  <a:ln>
                    <a:noFill/>
                  </a:ln>
                  <a:solidFill>
                    <a:srgbClr val="FFFFFF"/>
                  </a:solidFill>
                  <a:effectLst/>
                  <a:uLnTx/>
                  <a:uFillTx/>
                  <a:ea typeface="ＭＳ Ｐゴシック"/>
                  <a:cs typeface="Arial"/>
                </a:rPr>
                <a:t>DRACL</a:t>
              </a:r>
            </a:p>
          </p:txBody>
        </p:sp>
        <p:sp>
          <p:nvSpPr>
            <p:cNvPr id="5" name="Freeform 4"/>
            <p:cNvSpPr/>
            <p:nvPr/>
          </p:nvSpPr>
          <p:spPr>
            <a:xfrm>
              <a:off x="2884565" y="2929747"/>
              <a:ext cx="953596" cy="953596"/>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2D2D8A">
                <a:lumMod val="60000"/>
                <a:lumOff val="40000"/>
              </a:srgbClr>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 4*</a:t>
              </a: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JFC</a:t>
              </a:r>
            </a:p>
            <a:p>
              <a:pPr marL="0" marR="0" lvl="1" indent="0" defTabSz="311150" eaLnBrk="1" fontAlgn="auto" latinLnBrk="0" hangingPunct="1">
                <a:lnSpc>
                  <a:spcPct val="90000"/>
                </a:lnSpc>
                <a:spcBef>
                  <a:spcPct val="0"/>
                </a:spcBef>
                <a:spcAft>
                  <a:spcPct val="15000"/>
                </a:spcAft>
                <a:buClrTx/>
                <a:buSzTx/>
                <a:buFontTx/>
                <a:buNone/>
                <a:tabLst/>
                <a:defRPr/>
              </a:pPr>
              <a:endParaRPr kumimoji="0" lang="en-GB" sz="800" b="0" i="0" u="none" strike="noStrike" kern="0" cap="none" spc="0" normalizeH="0" baseline="0" noProof="0" dirty="0">
                <a:ln>
                  <a:noFill/>
                </a:ln>
                <a:solidFill>
                  <a:srgbClr val="FFFFFF"/>
                </a:solidFill>
                <a:effectLst/>
                <a:uLnTx/>
                <a:uFillTx/>
                <a:ea typeface="ＭＳ Ｐゴシック"/>
                <a:cs typeface="Arial"/>
              </a:endParaRPr>
            </a:p>
          </p:txBody>
        </p:sp>
        <p:sp>
          <p:nvSpPr>
            <p:cNvPr id="6" name="Freeform 5"/>
            <p:cNvSpPr/>
            <p:nvPr/>
          </p:nvSpPr>
          <p:spPr>
            <a:xfrm>
              <a:off x="6110434" y="2352935"/>
              <a:ext cx="953596" cy="953596"/>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FF0000"/>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4*</a:t>
              </a: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Army</a:t>
              </a:r>
            </a:p>
          </p:txBody>
        </p:sp>
        <p:sp>
          <p:nvSpPr>
            <p:cNvPr id="7" name="Freeform 6"/>
            <p:cNvSpPr/>
            <p:nvPr/>
          </p:nvSpPr>
          <p:spPr>
            <a:xfrm>
              <a:off x="6283650" y="1272451"/>
              <a:ext cx="953596" cy="953596"/>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0829B4"/>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4*</a:t>
              </a: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Navy</a:t>
              </a:r>
            </a:p>
          </p:txBody>
        </p:sp>
        <p:sp>
          <p:nvSpPr>
            <p:cNvPr id="8" name="Freeform 7"/>
            <p:cNvSpPr/>
            <p:nvPr/>
          </p:nvSpPr>
          <p:spPr>
            <a:xfrm>
              <a:off x="6550676" y="3278555"/>
              <a:ext cx="953596" cy="953596"/>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99CCFF"/>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000000"/>
                  </a:solidFill>
                  <a:effectLst/>
                  <a:uLnTx/>
                  <a:uFillTx/>
                  <a:ea typeface="ＭＳ Ｐゴシック"/>
                  <a:cs typeface="Arial"/>
                </a:rPr>
                <a:t>4*</a:t>
              </a: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000000"/>
                  </a:solidFill>
                  <a:effectLst/>
                  <a:uLnTx/>
                  <a:uFillTx/>
                  <a:ea typeface="ＭＳ Ｐゴシック"/>
                  <a:cs typeface="Arial"/>
                </a:rPr>
                <a:t>RAF</a:t>
              </a:r>
            </a:p>
          </p:txBody>
        </p:sp>
        <p:sp>
          <p:nvSpPr>
            <p:cNvPr id="9" name="Freeform 8"/>
            <p:cNvSpPr/>
            <p:nvPr/>
          </p:nvSpPr>
          <p:spPr>
            <a:xfrm>
              <a:off x="8014884" y="4379172"/>
              <a:ext cx="953596" cy="953596"/>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00B050"/>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en-GB" sz="800" b="0" i="0" u="none" strike="noStrike" kern="0" cap="none" spc="0" normalizeH="0" baseline="0" noProof="0" dirty="0">
                <a:ln>
                  <a:noFill/>
                </a:ln>
                <a:solidFill>
                  <a:srgbClr val="FFFFFF"/>
                </a:solidFill>
                <a:effectLst/>
                <a:uLnTx/>
                <a:uFillTx/>
                <a:ea typeface="ＭＳ Ｐゴシック"/>
                <a:cs typeface="Arial"/>
              </a:endParaRP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4*</a:t>
              </a: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MOD CS</a:t>
              </a:r>
            </a:p>
            <a:p>
              <a:pPr marL="0" marR="0" lvl="1" indent="0" defTabSz="311150" eaLnBrk="1" fontAlgn="auto" latinLnBrk="0" hangingPunct="1">
                <a:lnSpc>
                  <a:spcPct val="90000"/>
                </a:lnSpc>
                <a:spcBef>
                  <a:spcPct val="0"/>
                </a:spcBef>
                <a:spcAft>
                  <a:spcPct val="15000"/>
                </a:spcAft>
                <a:buClrTx/>
                <a:buSzTx/>
                <a:buFontTx/>
                <a:buNone/>
                <a:tabLst/>
                <a:defRPr/>
              </a:pPr>
              <a:endParaRPr kumimoji="0" lang="en-GB" sz="800" b="0" i="0" u="none" strike="noStrike" kern="0" cap="none" spc="0" normalizeH="0" baseline="0" noProof="0" dirty="0">
                <a:ln>
                  <a:noFill/>
                </a:ln>
                <a:solidFill>
                  <a:srgbClr val="FFFFFF"/>
                </a:solidFill>
                <a:effectLst/>
                <a:uLnTx/>
                <a:uFillTx/>
                <a:ea typeface="ＭＳ Ｐゴシック"/>
                <a:cs typeface="Arial"/>
              </a:endParaRPr>
            </a:p>
          </p:txBody>
        </p:sp>
        <p:sp>
          <p:nvSpPr>
            <p:cNvPr id="10" name="Freeform 9"/>
            <p:cNvSpPr/>
            <p:nvPr/>
          </p:nvSpPr>
          <p:spPr>
            <a:xfrm>
              <a:off x="1858575" y="1111133"/>
              <a:ext cx="767939" cy="666324"/>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grp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000000"/>
                  </a:solidFill>
                  <a:effectLst/>
                  <a:uLnTx/>
                  <a:uFillTx/>
                  <a:ea typeface="ＭＳ Ｐゴシック"/>
                  <a:cs typeface="Arial"/>
                </a:rPr>
                <a:t>DE&amp;S</a:t>
              </a:r>
            </a:p>
          </p:txBody>
        </p:sp>
        <p:sp>
          <p:nvSpPr>
            <p:cNvPr id="11" name="Freeform 10"/>
            <p:cNvSpPr/>
            <p:nvPr/>
          </p:nvSpPr>
          <p:spPr>
            <a:xfrm>
              <a:off x="1558435" y="5074473"/>
              <a:ext cx="1000578" cy="821630"/>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2D2D8A">
                <a:lumMod val="60000"/>
                <a:lumOff val="40000"/>
              </a:srgbClr>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900" b="0" i="0" u="none" strike="noStrike" kern="0" cap="none" spc="0" normalizeH="0" baseline="0" noProof="0" dirty="0">
                  <a:ln>
                    <a:noFill/>
                  </a:ln>
                  <a:solidFill>
                    <a:srgbClr val="FFFFFF"/>
                  </a:solidFill>
                  <a:effectLst/>
                  <a:uLnTx/>
                  <a:uFillTx/>
                  <a:ea typeface="ＭＳ Ｐゴシック"/>
                  <a:cs typeface="Arial"/>
                </a:rPr>
                <a:t>MOD</a:t>
              </a: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900" b="0" i="0" u="none" strike="noStrike" kern="0" cap="none" spc="0" normalizeH="0" baseline="0" noProof="0" dirty="0">
                  <a:ln>
                    <a:noFill/>
                  </a:ln>
                  <a:solidFill>
                    <a:srgbClr val="FFFFFF"/>
                  </a:solidFill>
                  <a:effectLst/>
                  <a:uLnTx/>
                  <a:uFillTx/>
                  <a:ea typeface="ＭＳ Ｐゴシック"/>
                  <a:cs typeface="Arial"/>
                </a:rPr>
                <a:t> (OPS DIR)</a:t>
              </a:r>
            </a:p>
          </p:txBody>
        </p:sp>
        <p:sp>
          <p:nvSpPr>
            <p:cNvPr id="12" name="Freeform 11"/>
            <p:cNvSpPr/>
            <p:nvPr/>
          </p:nvSpPr>
          <p:spPr>
            <a:xfrm>
              <a:off x="3872481" y="1844652"/>
              <a:ext cx="729303" cy="667626"/>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2D2D8A">
                <a:lumMod val="60000"/>
                <a:lumOff val="40000"/>
              </a:srgbClr>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JACIG</a:t>
              </a:r>
            </a:p>
          </p:txBody>
        </p:sp>
        <p:sp>
          <p:nvSpPr>
            <p:cNvPr id="13" name="Freeform 12"/>
            <p:cNvSpPr/>
            <p:nvPr/>
          </p:nvSpPr>
          <p:spPr>
            <a:xfrm>
              <a:off x="4216252" y="5309642"/>
              <a:ext cx="752416" cy="779663"/>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2D2D8A">
                <a:lumMod val="60000"/>
                <a:lumOff val="40000"/>
              </a:srgbClr>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1*</a:t>
              </a: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DSF</a:t>
              </a:r>
            </a:p>
          </p:txBody>
        </p:sp>
        <p:sp>
          <p:nvSpPr>
            <p:cNvPr id="14" name="Freeform 13"/>
            <p:cNvSpPr/>
            <p:nvPr/>
          </p:nvSpPr>
          <p:spPr>
            <a:xfrm>
              <a:off x="3645242" y="4413692"/>
              <a:ext cx="844458" cy="692985"/>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2D2D8A">
                <a:lumMod val="60000"/>
                <a:lumOff val="40000"/>
              </a:srgbClr>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SO1</a:t>
              </a: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DCSU</a:t>
              </a:r>
            </a:p>
          </p:txBody>
        </p:sp>
        <p:sp>
          <p:nvSpPr>
            <p:cNvPr id="15" name="Freeform 14"/>
            <p:cNvSpPr/>
            <p:nvPr/>
          </p:nvSpPr>
          <p:spPr>
            <a:xfrm>
              <a:off x="4864976" y="4114829"/>
              <a:ext cx="779035" cy="808468"/>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2D2D8A">
                <a:lumMod val="60000"/>
                <a:lumOff val="40000"/>
              </a:srgbClr>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ACDS (DE)</a:t>
              </a:r>
            </a:p>
          </p:txBody>
        </p:sp>
        <p:sp>
          <p:nvSpPr>
            <p:cNvPr id="16" name="Freeform 15"/>
            <p:cNvSpPr/>
            <p:nvPr/>
          </p:nvSpPr>
          <p:spPr>
            <a:xfrm>
              <a:off x="4683040" y="1891461"/>
              <a:ext cx="857176" cy="777108"/>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2D2D8A">
                <a:lumMod val="60000"/>
                <a:lumOff val="40000"/>
              </a:srgbClr>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C4ISR</a:t>
              </a:r>
            </a:p>
          </p:txBody>
        </p:sp>
        <p:sp>
          <p:nvSpPr>
            <p:cNvPr id="17" name="Freeform 16"/>
            <p:cNvSpPr/>
            <p:nvPr/>
          </p:nvSpPr>
          <p:spPr>
            <a:xfrm>
              <a:off x="1488034" y="1652759"/>
              <a:ext cx="847996" cy="681136"/>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grp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000000"/>
                  </a:solidFill>
                  <a:effectLst/>
                  <a:uLnTx/>
                  <a:uFillTx/>
                  <a:ea typeface="ＭＳ Ｐゴシック"/>
                  <a:cs typeface="Arial"/>
                </a:rPr>
                <a:t>The Big</a:t>
              </a:r>
              <a:br>
                <a:rPr kumimoji="0" lang="en-GB" sz="1000" b="0" i="0" u="none" strike="noStrike" kern="0" cap="none" spc="0" normalizeH="0" baseline="0" noProof="0" dirty="0">
                  <a:ln>
                    <a:noFill/>
                  </a:ln>
                  <a:solidFill>
                    <a:srgbClr val="000000"/>
                  </a:solidFill>
                  <a:effectLst/>
                  <a:uLnTx/>
                  <a:uFillTx/>
                  <a:ea typeface="ＭＳ Ｐゴシック"/>
                  <a:cs typeface="Arial"/>
                </a:rPr>
              </a:br>
              <a:r>
                <a:rPr kumimoji="0" lang="en-GB" sz="1000" b="0" i="0" u="none" strike="noStrike" kern="0" cap="none" spc="0" normalizeH="0" baseline="0" noProof="0" dirty="0">
                  <a:ln>
                    <a:noFill/>
                  </a:ln>
                  <a:solidFill>
                    <a:srgbClr val="000000"/>
                  </a:solidFill>
                  <a:effectLst/>
                  <a:uLnTx/>
                  <a:uFillTx/>
                  <a:ea typeface="ＭＳ Ｐゴシック"/>
                  <a:cs typeface="Arial"/>
                </a:rPr>
                <a:t>Word </a:t>
              </a:r>
            </a:p>
          </p:txBody>
        </p:sp>
        <p:sp>
          <p:nvSpPr>
            <p:cNvPr id="18" name="Freeform 17"/>
            <p:cNvSpPr/>
            <p:nvPr/>
          </p:nvSpPr>
          <p:spPr>
            <a:xfrm>
              <a:off x="2442013" y="4958816"/>
              <a:ext cx="1084185" cy="1130489"/>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333399">
                <a:lumMod val="60000"/>
                <a:lumOff val="40000"/>
              </a:srgbClr>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2*</a:t>
              </a: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ACDS (Ops)</a:t>
              </a: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SRO - TRA</a:t>
              </a:r>
            </a:p>
          </p:txBody>
        </p:sp>
        <p:sp>
          <p:nvSpPr>
            <p:cNvPr id="19" name="Freeform 18"/>
            <p:cNvSpPr/>
            <p:nvPr/>
          </p:nvSpPr>
          <p:spPr>
            <a:xfrm>
              <a:off x="784439" y="1559723"/>
              <a:ext cx="737113" cy="666324"/>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grp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000000"/>
                  </a:solidFill>
                  <a:effectLst/>
                  <a:uLnTx/>
                  <a:uFillTx/>
                  <a:ea typeface="ＭＳ Ｐゴシック"/>
                  <a:cs typeface="Arial"/>
                </a:rPr>
                <a:t>DBS NSV</a:t>
              </a:r>
            </a:p>
          </p:txBody>
        </p:sp>
        <p:sp>
          <p:nvSpPr>
            <p:cNvPr id="20" name="Freeform 19"/>
            <p:cNvSpPr/>
            <p:nvPr/>
          </p:nvSpPr>
          <p:spPr>
            <a:xfrm>
              <a:off x="2058725" y="1947073"/>
              <a:ext cx="859453" cy="749718"/>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grp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000000"/>
                  </a:solidFill>
                  <a:effectLst/>
                  <a:uLnTx/>
                  <a:uFillTx/>
                  <a:ea typeface="ＭＳ Ｐゴシック"/>
                  <a:cs typeface="Arial"/>
                </a:rPr>
                <a:t>CONDO</a:t>
              </a:r>
            </a:p>
          </p:txBody>
        </p:sp>
      </p:grpSp>
      <p:sp>
        <p:nvSpPr>
          <p:cNvPr id="21" name="Freeform 20"/>
          <p:cNvSpPr/>
          <p:nvPr/>
        </p:nvSpPr>
        <p:spPr>
          <a:xfrm>
            <a:off x="7020272" y="991854"/>
            <a:ext cx="601823" cy="546779"/>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0829B4"/>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800" b="0" i="0" u="none" strike="noStrike" kern="0" cap="none" spc="0" normalizeH="0" baseline="0" noProof="0" dirty="0">
                <a:ln>
                  <a:noFill/>
                </a:ln>
                <a:solidFill>
                  <a:srgbClr val="FFFFFF"/>
                </a:solidFill>
                <a:effectLst/>
                <a:uLnTx/>
                <a:uFillTx/>
                <a:ea typeface="ＭＳ Ｐゴシック"/>
                <a:cs typeface="Arial"/>
              </a:rPr>
              <a:t>Navy </a:t>
            </a:r>
            <a:r>
              <a:rPr kumimoji="0" lang="en-GB" sz="800" b="0" i="0" u="none" strike="noStrike" kern="0" cap="none" spc="0" normalizeH="0" baseline="0" noProof="0" dirty="0" err="1">
                <a:ln>
                  <a:noFill/>
                </a:ln>
                <a:solidFill>
                  <a:srgbClr val="FFFFFF"/>
                </a:solidFill>
                <a:effectLst/>
                <a:uLnTx/>
                <a:uFillTx/>
                <a:ea typeface="ＭＳ Ｐゴシック"/>
                <a:cs typeface="Arial"/>
              </a:rPr>
              <a:t>Pers</a:t>
            </a:r>
            <a:endParaRPr kumimoji="0" lang="en-GB" sz="800" b="0" i="0" u="none" strike="noStrike" kern="0" cap="none" spc="0" normalizeH="0" baseline="0" noProof="0" dirty="0">
              <a:ln>
                <a:noFill/>
              </a:ln>
              <a:solidFill>
                <a:srgbClr val="FFFFFF"/>
              </a:solidFill>
              <a:effectLst/>
              <a:uLnTx/>
              <a:uFillTx/>
              <a:ea typeface="ＭＳ Ｐゴシック"/>
              <a:cs typeface="Arial"/>
            </a:endParaRPr>
          </a:p>
        </p:txBody>
      </p:sp>
      <p:sp>
        <p:nvSpPr>
          <p:cNvPr id="22" name="Freeform 21"/>
          <p:cNvSpPr/>
          <p:nvPr/>
        </p:nvSpPr>
        <p:spPr>
          <a:xfrm>
            <a:off x="7524328" y="775291"/>
            <a:ext cx="575558" cy="500935"/>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0829B4"/>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800" b="0" i="0" u="none" strike="noStrike" kern="0" cap="none" spc="0" normalizeH="0" baseline="0" noProof="0" dirty="0">
                <a:ln>
                  <a:noFill/>
                </a:ln>
                <a:solidFill>
                  <a:srgbClr val="FFFFFF"/>
                </a:solidFill>
                <a:effectLst/>
                <a:uLnTx/>
                <a:uFillTx/>
                <a:ea typeface="ＭＳ Ｐゴシック"/>
                <a:cs typeface="Arial"/>
              </a:rPr>
              <a:t>IDT</a:t>
            </a:r>
          </a:p>
        </p:txBody>
      </p:sp>
      <p:sp>
        <p:nvSpPr>
          <p:cNvPr id="23" name="Freeform 22"/>
          <p:cNvSpPr/>
          <p:nvPr/>
        </p:nvSpPr>
        <p:spPr>
          <a:xfrm>
            <a:off x="6948264" y="2187531"/>
            <a:ext cx="586033" cy="585743"/>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FF0000"/>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800" b="0" i="0" u="none" strike="noStrike" kern="0" cap="none" spc="0" normalizeH="0" baseline="0" noProof="0" dirty="0" err="1">
                <a:ln>
                  <a:noFill/>
                </a:ln>
                <a:solidFill>
                  <a:srgbClr val="FFFFFF"/>
                </a:solidFill>
                <a:effectLst/>
                <a:uLnTx/>
                <a:uFillTx/>
                <a:ea typeface="ＭＳ Ｐゴシック"/>
                <a:cs typeface="Arial"/>
              </a:rPr>
              <a:t>IDev</a:t>
            </a:r>
            <a:endParaRPr kumimoji="0" lang="en-GB" sz="800" b="0" i="0" u="none" strike="noStrike" kern="0" cap="none" spc="0" normalizeH="0" baseline="0" noProof="0" dirty="0">
              <a:ln>
                <a:noFill/>
              </a:ln>
              <a:solidFill>
                <a:srgbClr val="FFFFFF"/>
              </a:solidFill>
              <a:effectLst/>
              <a:uLnTx/>
              <a:uFillTx/>
              <a:ea typeface="ＭＳ Ｐゴシック"/>
              <a:cs typeface="Arial"/>
            </a:endParaRPr>
          </a:p>
        </p:txBody>
      </p:sp>
      <p:sp>
        <p:nvSpPr>
          <p:cNvPr id="24" name="Freeform 23"/>
          <p:cNvSpPr/>
          <p:nvPr/>
        </p:nvSpPr>
        <p:spPr>
          <a:xfrm>
            <a:off x="7452320" y="2050313"/>
            <a:ext cx="648632" cy="593701"/>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FF0000"/>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800" b="0" i="0" u="none" strike="noStrike" kern="0" cap="none" spc="0" normalizeH="0" baseline="0" noProof="0" dirty="0">
                <a:ln>
                  <a:noFill/>
                </a:ln>
                <a:solidFill>
                  <a:srgbClr val="FFFFFF"/>
                </a:solidFill>
                <a:effectLst/>
                <a:uLnTx/>
                <a:uFillTx/>
                <a:ea typeface="ＭＳ Ｐゴシック"/>
                <a:cs typeface="Arial"/>
              </a:rPr>
              <a:t>IDT</a:t>
            </a:r>
          </a:p>
        </p:txBody>
      </p:sp>
      <p:sp>
        <p:nvSpPr>
          <p:cNvPr id="25" name="Freeform 24"/>
          <p:cNvSpPr/>
          <p:nvPr/>
        </p:nvSpPr>
        <p:spPr>
          <a:xfrm>
            <a:off x="8028384" y="1933559"/>
            <a:ext cx="648073" cy="558158"/>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FF0000"/>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800" b="0" i="0" u="none" strike="noStrike" kern="0" cap="none" spc="0" normalizeH="0" baseline="0" noProof="0" dirty="0">
                <a:ln>
                  <a:noFill/>
                </a:ln>
                <a:solidFill>
                  <a:srgbClr val="FFFFFF"/>
                </a:solidFill>
                <a:effectLst/>
                <a:uLnTx/>
                <a:uFillTx/>
                <a:ea typeface="ＭＳ Ｐゴシック"/>
                <a:cs typeface="Arial"/>
              </a:rPr>
              <a:t>ADOC</a:t>
            </a:r>
          </a:p>
        </p:txBody>
      </p:sp>
      <p:sp>
        <p:nvSpPr>
          <p:cNvPr id="26" name="Freeform 25"/>
          <p:cNvSpPr/>
          <p:nvPr/>
        </p:nvSpPr>
        <p:spPr>
          <a:xfrm>
            <a:off x="2220211" y="2858414"/>
            <a:ext cx="746972" cy="753921"/>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2D2D8A">
              <a:lumMod val="60000"/>
              <a:lumOff val="40000"/>
            </a:srgbClr>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3* JFD</a:t>
            </a:r>
          </a:p>
        </p:txBody>
      </p:sp>
      <p:sp>
        <p:nvSpPr>
          <p:cNvPr id="27" name="Freeform 26"/>
          <p:cNvSpPr/>
          <p:nvPr/>
        </p:nvSpPr>
        <p:spPr>
          <a:xfrm>
            <a:off x="4826755" y="4665008"/>
            <a:ext cx="601823" cy="546779"/>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2D2D8A">
              <a:lumMod val="60000"/>
              <a:lumOff val="40000"/>
            </a:srgbClr>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800" b="0" i="0" u="none" strike="noStrike" kern="0" cap="none" spc="0" normalizeH="0" baseline="0" noProof="0" dirty="0">
                <a:ln>
                  <a:noFill/>
                </a:ln>
                <a:solidFill>
                  <a:srgbClr val="FFFFFF"/>
                </a:solidFill>
                <a:effectLst/>
                <a:uLnTx/>
                <a:uFillTx/>
                <a:ea typeface="ＭＳ Ｐゴシック"/>
                <a:cs typeface="Arial"/>
              </a:rPr>
              <a:t>DE Strat</a:t>
            </a:r>
          </a:p>
        </p:txBody>
      </p:sp>
      <p:sp>
        <p:nvSpPr>
          <p:cNvPr id="28" name="Freeform 27"/>
          <p:cNvSpPr/>
          <p:nvPr/>
        </p:nvSpPr>
        <p:spPr>
          <a:xfrm>
            <a:off x="5456371" y="4382403"/>
            <a:ext cx="601823" cy="546779"/>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333399">
              <a:lumMod val="60000"/>
              <a:lumOff val="40000"/>
            </a:srgbClr>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800" b="0" i="0" u="none" strike="noStrike" kern="0" cap="none" spc="0" normalizeH="0" baseline="0" noProof="0" dirty="0">
                <a:ln>
                  <a:noFill/>
                </a:ln>
                <a:solidFill>
                  <a:srgbClr val="000000"/>
                </a:solidFill>
                <a:effectLst/>
                <a:uLnTx/>
                <a:uFillTx/>
                <a:ea typeface="ＭＳ Ｐゴシック"/>
                <a:cs typeface="Arial"/>
              </a:rPr>
              <a:t>NATO EASP</a:t>
            </a:r>
          </a:p>
        </p:txBody>
      </p:sp>
      <p:sp>
        <p:nvSpPr>
          <p:cNvPr id="29" name="Freeform 28"/>
          <p:cNvSpPr/>
          <p:nvPr/>
        </p:nvSpPr>
        <p:spPr>
          <a:xfrm>
            <a:off x="7340555" y="3190072"/>
            <a:ext cx="687829" cy="624774"/>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99CCFF"/>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800" b="0" i="0" u="none" strike="noStrike" kern="0" cap="none" spc="0" normalizeH="0" baseline="0" noProof="0" dirty="0">
                <a:ln>
                  <a:noFill/>
                </a:ln>
                <a:solidFill>
                  <a:srgbClr val="000000"/>
                </a:solidFill>
                <a:effectLst/>
                <a:uLnTx/>
                <a:uFillTx/>
                <a:ea typeface="ＭＳ Ｐゴシック"/>
                <a:cs typeface="Arial"/>
              </a:rPr>
              <a:t>AWC</a:t>
            </a:r>
          </a:p>
        </p:txBody>
      </p:sp>
      <p:sp>
        <p:nvSpPr>
          <p:cNvPr id="30" name="Freeform 29"/>
          <p:cNvSpPr/>
          <p:nvPr/>
        </p:nvSpPr>
        <p:spPr>
          <a:xfrm>
            <a:off x="2844101" y="2074298"/>
            <a:ext cx="806927" cy="774687"/>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2D2D8A">
              <a:lumMod val="60000"/>
              <a:lumOff val="40000"/>
            </a:srgbClr>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800" b="0" i="0" u="none" strike="noStrike" kern="0" cap="none" spc="0" normalizeH="0" baseline="0" noProof="0" dirty="0">
                <a:ln>
                  <a:noFill/>
                </a:ln>
                <a:solidFill>
                  <a:srgbClr val="FFFFFF"/>
                </a:solidFill>
                <a:effectLst/>
                <a:uLnTx/>
                <a:uFillTx/>
                <a:ea typeface="ＭＳ Ｐゴシック"/>
                <a:cs typeface="Arial"/>
              </a:rPr>
              <a:t>2*</a:t>
            </a: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800" b="0" i="0" u="none" strike="noStrike" kern="0" cap="none" spc="0" normalizeH="0" baseline="0" noProof="0" dirty="0">
                <a:ln>
                  <a:noFill/>
                </a:ln>
                <a:solidFill>
                  <a:srgbClr val="FFFFFF"/>
                </a:solidFill>
                <a:effectLst/>
                <a:uLnTx/>
                <a:uFillTx/>
                <a:ea typeface="ＭＳ Ｐゴシック"/>
                <a:cs typeface="Arial"/>
              </a:rPr>
              <a:t>PJHQ </a:t>
            </a:r>
          </a:p>
        </p:txBody>
      </p:sp>
      <p:sp>
        <p:nvSpPr>
          <p:cNvPr id="31" name="Freeform 30"/>
          <p:cNvSpPr/>
          <p:nvPr/>
        </p:nvSpPr>
        <p:spPr>
          <a:xfrm>
            <a:off x="7956376" y="3187024"/>
            <a:ext cx="647869" cy="583503"/>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99CCFF"/>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800" b="0" i="0" u="none" strike="noStrike" kern="0" cap="none" spc="0" normalizeH="0" baseline="0" noProof="0" dirty="0">
                <a:ln>
                  <a:noFill/>
                </a:ln>
                <a:solidFill>
                  <a:srgbClr val="000000"/>
                </a:solidFill>
                <a:effectLst/>
                <a:uLnTx/>
                <a:uFillTx/>
                <a:ea typeface="ＭＳ Ｐゴシック"/>
                <a:cs typeface="Arial"/>
              </a:rPr>
              <a:t>IDT  (22 Trg GP)</a:t>
            </a:r>
          </a:p>
        </p:txBody>
      </p:sp>
      <p:cxnSp>
        <p:nvCxnSpPr>
          <p:cNvPr id="32" name="Straight Arrow Connector 31"/>
          <p:cNvCxnSpPr/>
          <p:nvPr/>
        </p:nvCxnSpPr>
        <p:spPr bwMode="auto">
          <a:xfrm flipH="1">
            <a:off x="4725786" y="2524181"/>
            <a:ext cx="158039" cy="400763"/>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p:nvPr/>
        </p:nvCxnSpPr>
        <p:spPr bwMode="auto">
          <a:xfrm flipV="1">
            <a:off x="4827844" y="1899559"/>
            <a:ext cx="1485342" cy="1124166"/>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p:nvPr/>
        </p:nvCxnSpPr>
        <p:spPr bwMode="auto">
          <a:xfrm flipV="1">
            <a:off x="4927886" y="2848985"/>
            <a:ext cx="1124669" cy="263976"/>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p:cNvCxnSpPr/>
          <p:nvPr/>
        </p:nvCxnSpPr>
        <p:spPr bwMode="auto">
          <a:xfrm>
            <a:off x="4883825" y="3463862"/>
            <a:ext cx="3069346" cy="996135"/>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p:cNvCxnSpPr>
            <a:stCxn id="4" idx="3"/>
            <a:endCxn id="13" idx="1"/>
          </p:cNvCxnSpPr>
          <p:nvPr/>
        </p:nvCxnSpPr>
        <p:spPr bwMode="auto">
          <a:xfrm>
            <a:off x="4531295" y="3622502"/>
            <a:ext cx="31539" cy="1455263"/>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Arrow Connector 36"/>
          <p:cNvCxnSpPr/>
          <p:nvPr/>
        </p:nvCxnSpPr>
        <p:spPr bwMode="auto">
          <a:xfrm flipH="1">
            <a:off x="4214121" y="3607087"/>
            <a:ext cx="218312" cy="604407"/>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Arrow Connector 37"/>
          <p:cNvCxnSpPr>
            <a:stCxn id="5" idx="2"/>
            <a:endCxn id="4" idx="0"/>
          </p:cNvCxnSpPr>
          <p:nvPr/>
        </p:nvCxnSpPr>
        <p:spPr bwMode="auto">
          <a:xfrm>
            <a:off x="3822574" y="3237711"/>
            <a:ext cx="287591" cy="15989"/>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Box 38"/>
          <p:cNvSpPr txBox="1"/>
          <p:nvPr/>
        </p:nvSpPr>
        <p:spPr>
          <a:xfrm>
            <a:off x="3458787" y="116632"/>
            <a:ext cx="2533997" cy="523220"/>
          </a:xfrm>
          <a:prstGeom prst="rect">
            <a:avLst/>
          </a:prstGeom>
          <a:noFill/>
        </p:spPr>
        <p:txBody>
          <a:bodyPr wrap="square" rtlCol="0">
            <a:spAutoFit/>
          </a:bodyPr>
          <a:lstStyle/>
          <a:p>
            <a:r>
              <a:rPr lang="en-GB" sz="2800" dirty="0">
                <a:solidFill>
                  <a:srgbClr val="000000"/>
                </a:solidFill>
                <a:ea typeface="ＭＳ Ｐゴシック"/>
                <a:cs typeface="Arial"/>
              </a:rPr>
              <a:t>Stakeholders</a:t>
            </a:r>
          </a:p>
        </p:txBody>
      </p:sp>
      <p:sp>
        <p:nvSpPr>
          <p:cNvPr id="40" name="Freeform 39"/>
          <p:cNvSpPr/>
          <p:nvPr/>
        </p:nvSpPr>
        <p:spPr>
          <a:xfrm>
            <a:off x="1547664" y="2851559"/>
            <a:ext cx="788272" cy="753296"/>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2D2D8A">
              <a:lumMod val="60000"/>
              <a:lumOff val="40000"/>
            </a:srgbClr>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3*</a:t>
            </a: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err="1">
                <a:ln>
                  <a:noFill/>
                </a:ln>
                <a:solidFill>
                  <a:srgbClr val="FFFFFF"/>
                </a:solidFill>
                <a:effectLst/>
                <a:uLnTx/>
                <a:uFillTx/>
                <a:ea typeface="ＭＳ Ｐゴシック"/>
                <a:cs typeface="Arial"/>
              </a:rPr>
              <a:t>DefAc</a:t>
            </a:r>
            <a:endParaRPr kumimoji="0" lang="en-GB" sz="1000" b="0" i="0" u="none" strike="noStrike" kern="0" cap="none" spc="0" normalizeH="0" baseline="0" noProof="0" dirty="0">
              <a:ln>
                <a:noFill/>
              </a:ln>
              <a:solidFill>
                <a:srgbClr val="FFFFFF"/>
              </a:solidFill>
              <a:effectLst/>
              <a:uLnTx/>
              <a:uFillTx/>
              <a:ea typeface="ＭＳ Ｐゴシック"/>
              <a:cs typeface="Arial"/>
            </a:endParaRPr>
          </a:p>
        </p:txBody>
      </p:sp>
      <p:sp>
        <p:nvSpPr>
          <p:cNvPr id="41" name="Freeform 40"/>
          <p:cNvSpPr/>
          <p:nvPr/>
        </p:nvSpPr>
        <p:spPr>
          <a:xfrm>
            <a:off x="4708704" y="1287577"/>
            <a:ext cx="656905" cy="508890"/>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2D2D8A">
              <a:lumMod val="60000"/>
              <a:lumOff val="40000"/>
            </a:srgbClr>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800" b="0" i="0" u="none" strike="noStrike" kern="0" cap="none" spc="0" normalizeH="0" baseline="0" noProof="0" dirty="0">
                <a:ln>
                  <a:noFill/>
                </a:ln>
                <a:solidFill>
                  <a:srgbClr val="FFFFFF"/>
                </a:solidFill>
                <a:effectLst/>
                <a:uLnTx/>
                <a:uFillTx/>
                <a:ea typeface="ＭＳ Ｐゴシック"/>
                <a:cs typeface="Arial"/>
              </a:rPr>
              <a:t>SIGINT</a:t>
            </a:r>
          </a:p>
        </p:txBody>
      </p:sp>
      <p:sp>
        <p:nvSpPr>
          <p:cNvPr id="42" name="Freeform 41"/>
          <p:cNvSpPr/>
          <p:nvPr/>
        </p:nvSpPr>
        <p:spPr>
          <a:xfrm>
            <a:off x="5307048" y="1573099"/>
            <a:ext cx="745507" cy="523220"/>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2D2D8A">
              <a:lumMod val="60000"/>
              <a:lumOff val="40000"/>
            </a:srgbClr>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800" b="0" i="0" u="none" strike="noStrike" kern="0" cap="none" spc="0" normalizeH="0" baseline="0" noProof="0" dirty="0">
                <a:ln>
                  <a:noFill/>
                </a:ln>
                <a:solidFill>
                  <a:srgbClr val="FFFFFF"/>
                </a:solidFill>
                <a:effectLst/>
                <a:uLnTx/>
                <a:uFillTx/>
                <a:ea typeface="ＭＳ Ｐゴシック"/>
                <a:cs typeface="Arial"/>
              </a:rPr>
              <a:t>HUMINT</a:t>
            </a:r>
          </a:p>
        </p:txBody>
      </p:sp>
      <p:cxnSp>
        <p:nvCxnSpPr>
          <p:cNvPr id="43" name="Straight Arrow Connector 42"/>
          <p:cNvCxnSpPr/>
          <p:nvPr/>
        </p:nvCxnSpPr>
        <p:spPr bwMode="auto">
          <a:xfrm>
            <a:off x="4927886" y="3352078"/>
            <a:ext cx="1583635" cy="111784"/>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Freeform 43"/>
          <p:cNvSpPr/>
          <p:nvPr/>
        </p:nvSpPr>
        <p:spPr>
          <a:xfrm>
            <a:off x="1927303" y="4022476"/>
            <a:ext cx="772489" cy="702668"/>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2D2D8A">
              <a:lumMod val="60000"/>
              <a:lumOff val="40000"/>
            </a:srgbClr>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1*</a:t>
            </a: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JW</a:t>
            </a:r>
          </a:p>
        </p:txBody>
      </p:sp>
      <p:sp>
        <p:nvSpPr>
          <p:cNvPr id="45" name="Freeform 44"/>
          <p:cNvSpPr/>
          <p:nvPr/>
        </p:nvSpPr>
        <p:spPr>
          <a:xfrm>
            <a:off x="857303" y="2862618"/>
            <a:ext cx="772489" cy="702668"/>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2D2D8A">
              <a:lumMod val="60000"/>
              <a:lumOff val="40000"/>
            </a:srgbClr>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2*</a:t>
            </a: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JSCSC</a:t>
            </a:r>
          </a:p>
        </p:txBody>
      </p:sp>
      <p:sp>
        <p:nvSpPr>
          <p:cNvPr id="46" name="Freeform 45"/>
          <p:cNvSpPr/>
          <p:nvPr/>
        </p:nvSpPr>
        <p:spPr>
          <a:xfrm>
            <a:off x="246278" y="2924944"/>
            <a:ext cx="653314" cy="572788"/>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2D2D8A">
              <a:lumMod val="60000"/>
              <a:lumOff val="40000"/>
            </a:srgbClr>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SO1</a:t>
            </a: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DCLC</a:t>
            </a:r>
          </a:p>
        </p:txBody>
      </p:sp>
      <p:cxnSp>
        <p:nvCxnSpPr>
          <p:cNvPr id="47" name="Straight Connector 46"/>
          <p:cNvCxnSpPr/>
          <p:nvPr/>
        </p:nvCxnSpPr>
        <p:spPr bwMode="auto">
          <a:xfrm flipV="1">
            <a:off x="2665092" y="3519200"/>
            <a:ext cx="1549029" cy="659599"/>
          </a:xfrm>
          <a:prstGeom prst="line">
            <a:avLst/>
          </a:prstGeom>
          <a:noFill/>
          <a:ln w="19050" cap="flat" cmpd="sng" algn="ctr">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flipH="1">
            <a:off x="2409607" y="3594655"/>
            <a:ext cx="74161" cy="441994"/>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p:nvPr/>
        </p:nvCxnSpPr>
        <p:spPr bwMode="auto">
          <a:xfrm>
            <a:off x="2411760" y="4715593"/>
            <a:ext cx="181937" cy="165930"/>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p:nvPr/>
        </p:nvCxnSpPr>
        <p:spPr bwMode="auto">
          <a:xfrm flipV="1">
            <a:off x="3247565" y="3565286"/>
            <a:ext cx="1036403" cy="1216274"/>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p:nvPr/>
        </p:nvCxnSpPr>
        <p:spPr bwMode="auto">
          <a:xfrm>
            <a:off x="4708704" y="3594655"/>
            <a:ext cx="266152" cy="367274"/>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a:off x="4323277" y="2373068"/>
            <a:ext cx="107099" cy="511830"/>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Freeform 52"/>
          <p:cNvSpPr/>
          <p:nvPr/>
        </p:nvSpPr>
        <p:spPr>
          <a:xfrm>
            <a:off x="5269603" y="4922286"/>
            <a:ext cx="601823" cy="546779"/>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2D2D8A">
              <a:lumMod val="60000"/>
              <a:lumOff val="40000"/>
            </a:srgbClr>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800" b="0" i="0" u="none" strike="noStrike" kern="0" cap="none" spc="0" normalizeH="0" baseline="0" noProof="0" dirty="0">
                <a:ln>
                  <a:noFill/>
                </a:ln>
                <a:solidFill>
                  <a:srgbClr val="FFFFFF"/>
                </a:solidFill>
                <a:effectLst/>
                <a:uLnTx/>
                <a:uFillTx/>
                <a:ea typeface="ＭＳ Ｐゴシック"/>
                <a:cs typeface="Arial"/>
              </a:rPr>
              <a:t>DALSC</a:t>
            </a:r>
          </a:p>
        </p:txBody>
      </p:sp>
      <p:sp>
        <p:nvSpPr>
          <p:cNvPr id="54" name="Freeform 53"/>
          <p:cNvSpPr/>
          <p:nvPr/>
        </p:nvSpPr>
        <p:spPr>
          <a:xfrm>
            <a:off x="6520478" y="4531436"/>
            <a:ext cx="1101617" cy="716156"/>
          </a:xfrm>
          <a:custGeom>
            <a:avLst/>
            <a:gdLst>
              <a:gd name="connsiteX0" fmla="*/ 0 w 953596"/>
              <a:gd name="connsiteY0" fmla="*/ 476798 h 953596"/>
              <a:gd name="connsiteX1" fmla="*/ 476798 w 953596"/>
              <a:gd name="connsiteY1" fmla="*/ 0 h 953596"/>
              <a:gd name="connsiteX2" fmla="*/ 953596 w 953596"/>
              <a:gd name="connsiteY2" fmla="*/ 476798 h 953596"/>
              <a:gd name="connsiteX3" fmla="*/ 476798 w 953596"/>
              <a:gd name="connsiteY3" fmla="*/ 953596 h 953596"/>
              <a:gd name="connsiteX4" fmla="*/ 0 w 953596"/>
              <a:gd name="connsiteY4" fmla="*/ 476798 h 953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596" h="953596">
                <a:moveTo>
                  <a:pt x="0" y="476798"/>
                </a:moveTo>
                <a:cubicBezTo>
                  <a:pt x="0" y="213470"/>
                  <a:pt x="213470" y="0"/>
                  <a:pt x="476798" y="0"/>
                </a:cubicBezTo>
                <a:cubicBezTo>
                  <a:pt x="740126" y="0"/>
                  <a:pt x="953596" y="213470"/>
                  <a:pt x="953596" y="476798"/>
                </a:cubicBezTo>
                <a:cubicBezTo>
                  <a:pt x="953596" y="740126"/>
                  <a:pt x="740126" y="953596"/>
                  <a:pt x="476798" y="953596"/>
                </a:cubicBezTo>
                <a:cubicBezTo>
                  <a:pt x="213470" y="953596"/>
                  <a:pt x="0" y="740126"/>
                  <a:pt x="0" y="476798"/>
                </a:cubicBezTo>
                <a:close/>
              </a:path>
            </a:pathLst>
          </a:custGeom>
          <a:solidFill>
            <a:srgbClr val="00B050"/>
          </a:solidFill>
          <a:ln w="25400" cap="flat" cmpd="sng" algn="ctr">
            <a:solidFill>
              <a:srgbClr val="000000"/>
            </a:solidFill>
            <a:prstDash val="solid"/>
          </a:ln>
          <a:effectLst/>
        </p:spPr>
        <p:txBody>
          <a:bodyPr spcFirstLastPara="0" vert="horz" wrap="square" lIns="151081" tIns="151081" rIns="151081" bIns="151081"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r>
              <a:rPr kumimoji="0" lang="en-GB" sz="1000" b="0" i="0" u="none" strike="noStrike" kern="0" cap="none" spc="0" normalizeH="0" baseline="0" noProof="0" dirty="0">
                <a:ln>
                  <a:noFill/>
                </a:ln>
                <a:solidFill>
                  <a:srgbClr val="FFFFFF"/>
                </a:solidFill>
                <a:effectLst/>
                <a:uLnTx/>
                <a:uFillTx/>
                <a:ea typeface="ＭＳ Ｐゴシック"/>
                <a:cs typeface="Arial"/>
              </a:rPr>
              <a:t>X-Gov </a:t>
            </a:r>
            <a:r>
              <a:rPr kumimoji="0" lang="en-GB" sz="1000" b="0" i="0" u="none" strike="noStrike" kern="0" cap="none" spc="0" normalizeH="0" baseline="0" noProof="0" dirty="0" err="1">
                <a:ln>
                  <a:noFill/>
                </a:ln>
                <a:solidFill>
                  <a:srgbClr val="FFFFFF"/>
                </a:solidFill>
                <a:effectLst/>
                <a:uLnTx/>
                <a:uFillTx/>
                <a:ea typeface="ＭＳ Ｐゴシック"/>
                <a:cs typeface="Arial"/>
              </a:rPr>
              <a:t>Dept</a:t>
            </a:r>
            <a:endParaRPr kumimoji="0" lang="en-GB" sz="1000" b="0" i="0" u="none" strike="noStrike" kern="0" cap="none" spc="0" normalizeH="0" baseline="0" noProof="0" dirty="0">
              <a:ln>
                <a:noFill/>
              </a:ln>
              <a:solidFill>
                <a:srgbClr val="FFFFFF"/>
              </a:solidFill>
              <a:effectLst/>
              <a:uLnTx/>
              <a:uFillTx/>
              <a:ea typeface="ＭＳ Ｐゴシック"/>
              <a:cs typeface="Arial"/>
            </a:endParaRPr>
          </a:p>
        </p:txBody>
      </p:sp>
      <p:cxnSp>
        <p:nvCxnSpPr>
          <p:cNvPr id="55" name="Straight Connector 54"/>
          <p:cNvCxnSpPr/>
          <p:nvPr/>
        </p:nvCxnSpPr>
        <p:spPr bwMode="auto">
          <a:xfrm>
            <a:off x="4841780" y="3497732"/>
            <a:ext cx="1746444" cy="1167276"/>
          </a:xfrm>
          <a:prstGeom prst="line">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16519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DRACL – “Bringing Order to Chaos”</a:t>
            </a:r>
            <a:endParaRPr lang="en-GB" dirty="0"/>
          </a:p>
        </p:txBody>
      </p:sp>
      <p:sp>
        <p:nvSpPr>
          <p:cNvPr id="3" name="Content Placeholder 2"/>
          <p:cNvSpPr>
            <a:spLocks noGrp="1"/>
          </p:cNvSpPr>
          <p:nvPr>
            <p:ph sz="half" idx="1"/>
          </p:nvPr>
        </p:nvSpPr>
        <p:spPr>
          <a:xfrm>
            <a:off x="457200" y="1600201"/>
            <a:ext cx="6923112" cy="4277072"/>
          </a:xfrm>
        </p:spPr>
        <p:txBody>
          <a:bodyPr/>
          <a:lstStyle/>
          <a:p>
            <a:pPr marL="0" indent="0">
              <a:buNone/>
            </a:pPr>
            <a:r>
              <a:rPr lang="en-GB" dirty="0">
                <a:solidFill>
                  <a:srgbClr val="572642"/>
                </a:solidFill>
                <a:ea typeface="+mj-ea"/>
              </a:rPr>
              <a:t>Aim</a:t>
            </a:r>
            <a:endParaRPr lang="en-GB" dirty="0" smtClean="0"/>
          </a:p>
          <a:p>
            <a:r>
              <a:rPr lang="en-GB" dirty="0" smtClean="0"/>
              <a:t>Why?</a:t>
            </a:r>
          </a:p>
          <a:p>
            <a:r>
              <a:rPr lang="en-GB" dirty="0" smtClean="0"/>
              <a:t>How?</a:t>
            </a:r>
          </a:p>
          <a:p>
            <a:r>
              <a:rPr lang="en-GB" dirty="0" smtClean="0"/>
              <a:t>What?</a:t>
            </a:r>
          </a:p>
          <a:p>
            <a:r>
              <a:rPr lang="en-GB" dirty="0" smtClean="0"/>
              <a:t>Success</a:t>
            </a:r>
          </a:p>
          <a:p>
            <a:r>
              <a:rPr lang="en-GB" dirty="0" smtClean="0"/>
              <a:t>Challenges</a:t>
            </a:r>
          </a:p>
          <a:p>
            <a:r>
              <a:rPr lang="en-GB" dirty="0" smtClean="0"/>
              <a:t>Questions?</a:t>
            </a:r>
            <a:endParaRPr lang="en-GB" dirty="0"/>
          </a:p>
        </p:txBody>
      </p:sp>
    </p:spTree>
    <p:extLst>
      <p:ext uri="{BB962C8B-B14F-4D97-AF65-F5344CB8AC3E}">
        <p14:creationId xmlns:p14="http://schemas.microsoft.com/office/powerpoint/2010/main" val="2879487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3"/>
          <p:cNvSpPr>
            <a:spLocks noChangeShapeType="1"/>
          </p:cNvSpPr>
          <p:nvPr/>
        </p:nvSpPr>
        <p:spPr bwMode="auto">
          <a:xfrm>
            <a:off x="3448050" y="709613"/>
            <a:ext cx="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p:cNvSpPr>
            <a:spLocks noChangeArrowheads="1"/>
          </p:cNvSpPr>
          <p:nvPr/>
        </p:nvSpPr>
        <p:spPr bwMode="auto">
          <a:xfrm>
            <a:off x="2987824" y="2434209"/>
            <a:ext cx="2707879" cy="706759"/>
          </a:xfrm>
          <a:prstGeom prst="flowChartProcess">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Defence C&amp;L Steering Group</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(DCLSG)</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Def C&amp;L Programme Board </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Chair: JFC JW Head Warfare Development</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6"/>
          <p:cNvSpPr>
            <a:spLocks noChangeArrowheads="1"/>
          </p:cNvSpPr>
          <p:nvPr/>
        </p:nvSpPr>
        <p:spPr bwMode="auto">
          <a:xfrm>
            <a:off x="3312148" y="3284984"/>
            <a:ext cx="2051940" cy="782565"/>
          </a:xfrm>
          <a:prstGeom prst="flowChartProcess">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Defence C&amp;L Working Group</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(DCLWG)</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Development, Delivery staffing </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Chair: JFC JW AH Development</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AutoShape 3"/>
          <p:cNvSpPr>
            <a:spLocks noChangeArrowheads="1"/>
          </p:cNvSpPr>
          <p:nvPr/>
        </p:nvSpPr>
        <p:spPr bwMode="auto">
          <a:xfrm>
            <a:off x="2934444" y="4293096"/>
            <a:ext cx="2933700" cy="2055613"/>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Defence Academy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Lead Training Delivery Authority (TDA)</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Joint Service Command and Staff College (JSCSC)</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Training Delivery Authority (TDA)</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AutoShape 19"/>
          <p:cNvSpPr>
            <a:spLocks noChangeArrowheads="1"/>
          </p:cNvSpPr>
          <p:nvPr/>
        </p:nvSpPr>
        <p:spPr bwMode="auto">
          <a:xfrm>
            <a:off x="3012702" y="1008018"/>
            <a:ext cx="2639418" cy="976746"/>
          </a:xfrm>
          <a:prstGeom prst="flowChartProcess">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Joint Influence Board (JIB)</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Sponsoring Group</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Directs Capability</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Chair ACDS(Ops), SRO</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R="0" lvl="0" algn="l" defTabSz="914400" rtl="0" eaLnBrk="0" fontAlgn="base" latinLnBrk="0" hangingPunct="0">
              <a:lnSpc>
                <a:spcPct val="100000"/>
              </a:lnSpc>
              <a:spcBef>
                <a:spcPct val="0"/>
              </a:spcBef>
              <a:spcAft>
                <a:spcPct val="0"/>
              </a:spcAft>
              <a:buClrTx/>
              <a:buSzTx/>
              <a:tabLst/>
            </a:pPr>
            <a:r>
              <a:rPr kumimoji="0" lang="en-GB"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Training Requirements Authority (TRA)</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AutoShape 9"/>
          <p:cNvSpPr>
            <a:spLocks noChangeArrowheads="1"/>
          </p:cNvSpPr>
          <p:nvPr/>
        </p:nvSpPr>
        <p:spPr bwMode="auto">
          <a:xfrm>
            <a:off x="602010" y="2996952"/>
            <a:ext cx="1809750" cy="864096"/>
          </a:xfrm>
          <a:prstGeom prst="flowChartProcess">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sng" strike="noStrike" cap="none" normalizeH="0" baseline="0" dirty="0" smtClean="0">
                <a:ln>
                  <a:noFill/>
                </a:ln>
                <a:solidFill>
                  <a:srgbClr val="000000"/>
                </a:solidFill>
                <a:effectLst/>
                <a:latin typeface="Arial" pitchFamily="34" charset="0"/>
                <a:ea typeface="Times New Roman" pitchFamily="18" charset="0"/>
                <a:cs typeface="Arial" pitchFamily="34" charset="0"/>
              </a:rPr>
              <a:t>Defence Requirements Authority for Culture and Language (DRACL)</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TRA Implementation, acting as TRA agent</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17"/>
          <p:cNvSpPr>
            <a:spLocks noChangeArrowheads="1"/>
          </p:cNvSpPr>
          <p:nvPr/>
        </p:nvSpPr>
        <p:spPr bwMode="auto">
          <a:xfrm>
            <a:off x="6228184" y="1207656"/>
            <a:ext cx="1447800" cy="777108"/>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FLCs</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Provision of </a:t>
            </a:r>
            <a:r>
              <a:rPr kumimoji="0" lang="en-GB" altLang="en-US" sz="10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pers</a:t>
            </a:r>
            <a:r>
              <a:rPr kumimoji="0" lang="en-GB"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Custodians of latent capability </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2"/>
          <p:cNvSpPr>
            <a:spLocks noChangeArrowheads="1"/>
          </p:cNvSpPr>
          <p:nvPr/>
        </p:nvSpPr>
        <p:spPr bwMode="auto">
          <a:xfrm>
            <a:off x="3076178" y="5589240"/>
            <a:ext cx="2647950" cy="579963"/>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Defence Centre for Language and Culture (DCLC)</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Culture &amp; Language Training Provider </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AutoShape 7"/>
          <p:cNvSpPr>
            <a:spLocks noChangeShapeType="1"/>
          </p:cNvSpPr>
          <p:nvPr/>
        </p:nvSpPr>
        <p:spPr bwMode="auto">
          <a:xfrm flipV="1">
            <a:off x="3514725" y="609600"/>
            <a:ext cx="0" cy="508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8"/>
          <p:cNvSpPr>
            <a:spLocks noChangeShapeType="1"/>
          </p:cNvSpPr>
          <p:nvPr/>
        </p:nvSpPr>
        <p:spPr bwMode="auto">
          <a:xfrm flipH="1">
            <a:off x="2555776" y="1340768"/>
            <a:ext cx="456926" cy="255442"/>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AutoShape 1"/>
          <p:cNvSpPr>
            <a:spLocks noChangeShapeType="1"/>
          </p:cNvSpPr>
          <p:nvPr/>
        </p:nvSpPr>
        <p:spPr bwMode="auto">
          <a:xfrm>
            <a:off x="2419320" y="3861048"/>
            <a:ext cx="515124" cy="43204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AutoShape 18"/>
          <p:cNvSpPr>
            <a:spLocks noChangeArrowheads="1"/>
          </p:cNvSpPr>
          <p:nvPr/>
        </p:nvSpPr>
        <p:spPr bwMode="auto">
          <a:xfrm>
            <a:off x="965101" y="1453654"/>
            <a:ext cx="1590675" cy="1111250"/>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JFC CMG</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GB"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Resources training activity </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GB" altLang="en-U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Publishes C&amp;L Capability Management Plan </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AutoShape 15"/>
          <p:cNvSpPr>
            <a:spLocks noChangeShapeType="1"/>
          </p:cNvSpPr>
          <p:nvPr/>
        </p:nvSpPr>
        <p:spPr bwMode="auto">
          <a:xfrm flipH="1" flipV="1">
            <a:off x="2547743" y="1909557"/>
            <a:ext cx="446005" cy="532879"/>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Rectangle 21"/>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2"/>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chemeClr val="tx1"/>
                </a:solidFill>
                <a:effectLst/>
                <a:latin typeface="Arial" pitchFamily="34" charset="0"/>
                <a:cs typeface="Arial" pitchFamily="34" charset="0"/>
              </a:rPr>
              <a:t> </a:t>
            </a:r>
            <a:endParaRPr kumimoji="0" lang="en-GB"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742950" algn="l"/>
              </a:tabLst>
              <a:defRPr>
                <a:solidFill>
                  <a:schemeClr val="tx1"/>
                </a:solidFill>
                <a:latin typeface="Arial" pitchFamily="34" charset="0"/>
                <a:cs typeface="Arial" pitchFamily="34" charset="0"/>
              </a:defRPr>
            </a:lvl1pPr>
            <a:lvl2pPr fontAlgn="base">
              <a:spcBef>
                <a:spcPct val="0"/>
              </a:spcBef>
              <a:spcAft>
                <a:spcPct val="0"/>
              </a:spcAft>
              <a:tabLst>
                <a:tab pos="742950" algn="l"/>
              </a:tabLst>
              <a:defRPr>
                <a:solidFill>
                  <a:schemeClr val="tx1"/>
                </a:solidFill>
                <a:latin typeface="Arial" pitchFamily="34" charset="0"/>
                <a:cs typeface="Arial" pitchFamily="34" charset="0"/>
              </a:defRPr>
            </a:lvl2pPr>
            <a:lvl3pPr fontAlgn="base">
              <a:spcBef>
                <a:spcPct val="0"/>
              </a:spcBef>
              <a:spcAft>
                <a:spcPct val="0"/>
              </a:spcAft>
              <a:tabLst>
                <a:tab pos="742950" algn="l"/>
              </a:tabLst>
              <a:defRPr>
                <a:solidFill>
                  <a:schemeClr val="tx1"/>
                </a:solidFill>
                <a:latin typeface="Arial" pitchFamily="34" charset="0"/>
                <a:cs typeface="Arial" pitchFamily="34" charset="0"/>
              </a:defRPr>
            </a:lvl3pPr>
            <a:lvl4pPr fontAlgn="base">
              <a:spcBef>
                <a:spcPct val="0"/>
              </a:spcBef>
              <a:spcAft>
                <a:spcPct val="0"/>
              </a:spcAft>
              <a:tabLst>
                <a:tab pos="742950" algn="l"/>
              </a:tabLst>
              <a:defRPr>
                <a:solidFill>
                  <a:schemeClr val="tx1"/>
                </a:solidFill>
                <a:latin typeface="Arial" pitchFamily="34" charset="0"/>
                <a:cs typeface="Arial" pitchFamily="34" charset="0"/>
              </a:defRPr>
            </a:lvl4pPr>
            <a:lvl5pPr fontAlgn="base">
              <a:spcBef>
                <a:spcPct val="0"/>
              </a:spcBef>
              <a:spcAft>
                <a:spcPct val="0"/>
              </a:spcAft>
              <a:tabLst>
                <a:tab pos="742950" algn="l"/>
              </a:tabLst>
              <a:defRPr>
                <a:solidFill>
                  <a:schemeClr val="tx1"/>
                </a:solidFill>
                <a:latin typeface="Arial" pitchFamily="34" charset="0"/>
                <a:cs typeface="Arial" pitchFamily="34" charset="0"/>
              </a:defRPr>
            </a:lvl5pPr>
            <a:lvl6pPr fontAlgn="base">
              <a:spcBef>
                <a:spcPct val="0"/>
              </a:spcBef>
              <a:spcAft>
                <a:spcPct val="0"/>
              </a:spcAft>
              <a:tabLst>
                <a:tab pos="742950" algn="l"/>
              </a:tabLst>
              <a:defRPr>
                <a:solidFill>
                  <a:schemeClr val="tx1"/>
                </a:solidFill>
                <a:latin typeface="Arial" pitchFamily="34" charset="0"/>
                <a:cs typeface="Arial" pitchFamily="34" charset="0"/>
              </a:defRPr>
            </a:lvl6pPr>
            <a:lvl7pPr fontAlgn="base">
              <a:spcBef>
                <a:spcPct val="0"/>
              </a:spcBef>
              <a:spcAft>
                <a:spcPct val="0"/>
              </a:spcAft>
              <a:tabLst>
                <a:tab pos="742950" algn="l"/>
              </a:tabLst>
              <a:defRPr>
                <a:solidFill>
                  <a:schemeClr val="tx1"/>
                </a:solidFill>
                <a:latin typeface="Arial" pitchFamily="34" charset="0"/>
                <a:cs typeface="Arial" pitchFamily="34" charset="0"/>
              </a:defRPr>
            </a:lvl7pPr>
            <a:lvl8pPr fontAlgn="base">
              <a:spcBef>
                <a:spcPct val="0"/>
              </a:spcBef>
              <a:spcAft>
                <a:spcPct val="0"/>
              </a:spcAft>
              <a:tabLst>
                <a:tab pos="742950" algn="l"/>
              </a:tabLst>
              <a:defRPr>
                <a:solidFill>
                  <a:schemeClr val="tx1"/>
                </a:solidFill>
                <a:latin typeface="Arial" pitchFamily="34" charset="0"/>
                <a:cs typeface="Arial" pitchFamily="34" charset="0"/>
              </a:defRPr>
            </a:lvl8pPr>
            <a:lvl9pPr fontAlgn="base">
              <a:spcBef>
                <a:spcPct val="0"/>
              </a:spcBef>
              <a:spcAft>
                <a:spcPct val="0"/>
              </a:spcAft>
              <a:tabLst>
                <a:tab pos="74295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742950" algn="l"/>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42950" algn="l"/>
              </a:tabLst>
            </a:pPr>
            <a:r>
              <a:rPr kumimoji="0" lang="en-GB" altLang="en-US" sz="10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n-GB"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742950" algn="l"/>
              </a:tabLst>
            </a:pP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6"/>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smtClean="0">
                <a:ln>
                  <a:noFill/>
                </a:ln>
                <a:solidFill>
                  <a:schemeClr val="tx1"/>
                </a:solidFill>
                <a:effectLst/>
                <a:latin typeface="Arial" pitchFamily="34" charset="0"/>
                <a:cs typeface="Arial" pitchFamily="34" charset="0"/>
              </a:rPr>
              <a:t>	</a:t>
            </a:r>
            <a:endParaRPr kumimoji="0" lang="en-GB"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Rectangle 29"/>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0" i="0" u="none" strike="noStrike" cap="none" normalizeH="0" baseline="0" smtClean="0">
                <a:ln>
                  <a:noFill/>
                </a:ln>
                <a:solidFill>
                  <a:schemeClr val="tx1"/>
                </a:solidFill>
                <a:effectLst/>
                <a:latin typeface="Arial" pitchFamily="34" charset="0"/>
                <a:cs typeface="Arial" pitchFamily="34" charset="0"/>
              </a:rPr>
              <a:t/>
            </a:r>
            <a:br>
              <a:rPr kumimoji="0" lang="en-GB" altLang="en-US" sz="1800" b="0" i="0" u="none" strike="noStrike" cap="none" normalizeH="0" baseline="0" smtClean="0">
                <a:ln>
                  <a:noFill/>
                </a:ln>
                <a:solidFill>
                  <a:schemeClr val="tx1"/>
                </a:solidFill>
                <a:effectLst/>
                <a:latin typeface="Arial" pitchFamily="34"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1"/>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chemeClr val="tx1"/>
                </a:solidFill>
                <a:effectLst/>
                <a:latin typeface="Arial" pitchFamily="34" charset="0"/>
                <a:cs typeface="Arial" pitchFamily="34" charset="0"/>
              </a:rPr>
              <a:t> </a:t>
            </a:r>
            <a:endParaRPr kumimoji="0" lang="en-GB" alt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en-GB" alt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AutoShape 5"/>
          <p:cNvSpPr>
            <a:spLocks noChangeShapeType="1"/>
          </p:cNvSpPr>
          <p:nvPr/>
        </p:nvSpPr>
        <p:spPr bwMode="auto">
          <a:xfrm flipV="1">
            <a:off x="2391941" y="1984764"/>
            <a:ext cx="620761" cy="1008097"/>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AutoShape 5"/>
          <p:cNvSpPr>
            <a:spLocks noChangeShapeType="1"/>
          </p:cNvSpPr>
          <p:nvPr/>
        </p:nvSpPr>
        <p:spPr bwMode="auto">
          <a:xfrm flipV="1">
            <a:off x="2411761" y="2787588"/>
            <a:ext cx="581988" cy="497396"/>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Title 40"/>
          <p:cNvSpPr>
            <a:spLocks noGrp="1"/>
          </p:cNvSpPr>
          <p:nvPr>
            <p:ph type="title"/>
          </p:nvPr>
        </p:nvSpPr>
        <p:spPr>
          <a:xfrm>
            <a:off x="1684439" y="168647"/>
            <a:ext cx="7588475" cy="881906"/>
          </a:xfrm>
        </p:spPr>
        <p:txBody>
          <a:bodyPr/>
          <a:lstStyle/>
          <a:p>
            <a:r>
              <a:rPr lang="en-GB" dirty="0" smtClean="0"/>
              <a:t>Culture &amp; Language Governance Structure</a:t>
            </a:r>
            <a:endParaRPr lang="en-GB" dirty="0"/>
          </a:p>
        </p:txBody>
      </p:sp>
      <p:cxnSp>
        <p:nvCxnSpPr>
          <p:cNvPr id="43" name="Straight Connector 42"/>
          <p:cNvCxnSpPr/>
          <p:nvPr/>
        </p:nvCxnSpPr>
        <p:spPr bwMode="auto">
          <a:xfrm>
            <a:off x="2411761" y="3437938"/>
            <a:ext cx="900387" cy="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a:off x="5652120" y="1436542"/>
            <a:ext cx="576064"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stCxn id="10" idx="2"/>
            <a:endCxn id="7" idx="0"/>
          </p:cNvCxnSpPr>
          <p:nvPr/>
        </p:nvCxnSpPr>
        <p:spPr bwMode="auto">
          <a:xfrm>
            <a:off x="4332411" y="1984764"/>
            <a:ext cx="9353" cy="449445"/>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a:endCxn id="8" idx="0"/>
          </p:cNvCxnSpPr>
          <p:nvPr/>
        </p:nvCxnSpPr>
        <p:spPr bwMode="auto">
          <a:xfrm flipH="1">
            <a:off x="4338118" y="3140968"/>
            <a:ext cx="3646" cy="144016"/>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p:cNvCxnSpPr/>
          <p:nvPr/>
        </p:nvCxnSpPr>
        <p:spPr bwMode="auto">
          <a:xfrm>
            <a:off x="4327260" y="4067549"/>
            <a:ext cx="0" cy="22554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10799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7854" b="63577"/>
          <a:stretch/>
        </p:blipFill>
        <p:spPr bwMode="auto">
          <a:xfrm>
            <a:off x="3549641" y="2534458"/>
            <a:ext cx="1822537" cy="1873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TextBox 45"/>
          <p:cNvSpPr txBox="1"/>
          <p:nvPr/>
        </p:nvSpPr>
        <p:spPr>
          <a:xfrm>
            <a:off x="2678668" y="5110122"/>
            <a:ext cx="859774" cy="250610"/>
          </a:xfrm>
          <a:prstGeom prst="rect">
            <a:avLst/>
          </a:prstGeom>
          <a:solidFill>
            <a:schemeClr val="bg1"/>
          </a:solidFill>
          <a:ln w="25400">
            <a:solidFill>
              <a:schemeClr val="accent5">
                <a:lumMod val="40000"/>
                <a:lumOff val="60000"/>
              </a:schemeClr>
            </a:solidFill>
          </a:ln>
        </p:spPr>
        <p:txBody>
          <a:bodyPr wrap="square" lIns="65306" tIns="32653" rIns="65306" bIns="32653" rtlCol="0">
            <a:spAutoFit/>
          </a:bodyPr>
          <a:lstStyle/>
          <a:p>
            <a:r>
              <a:rPr lang="en-GB" sz="600" b="1" dirty="0">
                <a:latin typeface="Arial" panose="020B0604020202020204" pitchFamily="34" charset="0"/>
                <a:cs typeface="Arial" panose="020B0604020202020204" pitchFamily="34" charset="0"/>
              </a:rPr>
              <a:t>Internal Validation</a:t>
            </a:r>
          </a:p>
          <a:p>
            <a:r>
              <a:rPr lang="en-GB" sz="600" b="1" dirty="0">
                <a:latin typeface="Arial" panose="020B0604020202020204" pitchFamily="34" charset="0"/>
                <a:cs typeface="Arial" panose="020B0604020202020204" pitchFamily="34" charset="0"/>
              </a:rPr>
              <a:t>(</a:t>
            </a:r>
            <a:r>
              <a:rPr lang="en-GB" sz="600" b="1" dirty="0" err="1">
                <a:latin typeface="Arial" panose="020B0604020202020204" pitchFamily="34" charset="0"/>
                <a:cs typeface="Arial" panose="020B0604020202020204" pitchFamily="34" charset="0"/>
              </a:rPr>
              <a:t>InVal</a:t>
            </a:r>
            <a:r>
              <a:rPr lang="en-GB" sz="600" b="1" dirty="0">
                <a:latin typeface="Arial" panose="020B0604020202020204" pitchFamily="34" charset="0"/>
                <a:cs typeface="Arial" panose="020B0604020202020204" pitchFamily="34" charset="0"/>
              </a:rPr>
              <a:t>)</a:t>
            </a:r>
          </a:p>
        </p:txBody>
      </p:sp>
      <p:sp>
        <p:nvSpPr>
          <p:cNvPr id="47" name="TextBox 46"/>
          <p:cNvSpPr txBox="1"/>
          <p:nvPr/>
        </p:nvSpPr>
        <p:spPr>
          <a:xfrm>
            <a:off x="2702362" y="5556357"/>
            <a:ext cx="822782" cy="250610"/>
          </a:xfrm>
          <a:prstGeom prst="rect">
            <a:avLst/>
          </a:prstGeom>
          <a:solidFill>
            <a:schemeClr val="bg1"/>
          </a:solidFill>
          <a:ln w="25400">
            <a:solidFill>
              <a:srgbClr val="FFFF00"/>
            </a:solidFill>
          </a:ln>
        </p:spPr>
        <p:txBody>
          <a:bodyPr wrap="none" lIns="65306" tIns="32653" rIns="65306" bIns="32653" rtlCol="0">
            <a:spAutoFit/>
          </a:bodyPr>
          <a:lstStyle/>
          <a:p>
            <a:r>
              <a:rPr lang="en-GB" sz="600" b="1" dirty="0">
                <a:latin typeface="Arial" panose="020B0604020202020204" pitchFamily="34" charset="0"/>
                <a:cs typeface="Arial" panose="020B0604020202020204" pitchFamily="34" charset="0"/>
              </a:rPr>
              <a:t>External Validation</a:t>
            </a:r>
          </a:p>
          <a:p>
            <a:r>
              <a:rPr lang="en-GB" sz="600" b="1" dirty="0">
                <a:latin typeface="Arial" panose="020B0604020202020204" pitchFamily="34" charset="0"/>
                <a:cs typeface="Arial" panose="020B0604020202020204" pitchFamily="34" charset="0"/>
              </a:rPr>
              <a:t>(ExVal)</a:t>
            </a:r>
          </a:p>
        </p:txBody>
      </p:sp>
      <p:sp>
        <p:nvSpPr>
          <p:cNvPr id="19" name="TextBox 18"/>
          <p:cNvSpPr txBox="1"/>
          <p:nvPr/>
        </p:nvSpPr>
        <p:spPr>
          <a:xfrm>
            <a:off x="1450127" y="4091904"/>
            <a:ext cx="1004052" cy="250610"/>
          </a:xfrm>
          <a:prstGeom prst="rect">
            <a:avLst/>
          </a:prstGeom>
          <a:solidFill>
            <a:schemeClr val="bg1"/>
          </a:solidFill>
          <a:ln w="25400">
            <a:solidFill>
              <a:srgbClr val="FFFF00"/>
            </a:solidFill>
          </a:ln>
        </p:spPr>
        <p:txBody>
          <a:bodyPr wrap="square" lIns="65306" tIns="32653" rIns="65306" bIns="32653" rtlCol="0">
            <a:spAutoFit/>
          </a:bodyPr>
          <a:lstStyle/>
          <a:p>
            <a:pPr algn="ctr"/>
            <a:r>
              <a:rPr lang="en-GB" sz="600" b="1" dirty="0">
                <a:latin typeface="Arial" panose="020B0604020202020204" pitchFamily="34" charset="0"/>
                <a:cs typeface="Arial" panose="020B0604020202020204" pitchFamily="34" charset="0"/>
              </a:rPr>
              <a:t>Trained Output </a:t>
            </a:r>
          </a:p>
          <a:p>
            <a:pPr algn="ctr"/>
            <a:r>
              <a:rPr lang="en-GB" sz="600" b="1" dirty="0">
                <a:latin typeface="Arial" panose="020B0604020202020204" pitchFamily="34" charset="0"/>
                <a:cs typeface="Arial" panose="020B0604020202020204" pitchFamily="34" charset="0"/>
              </a:rPr>
              <a:t>Requirement Review</a:t>
            </a:r>
          </a:p>
        </p:txBody>
      </p:sp>
      <p:sp>
        <p:nvSpPr>
          <p:cNvPr id="14" name="TextBox 13"/>
          <p:cNvSpPr txBox="1"/>
          <p:nvPr/>
        </p:nvSpPr>
        <p:spPr>
          <a:xfrm>
            <a:off x="117403" y="4089125"/>
            <a:ext cx="1175443" cy="158277"/>
          </a:xfrm>
          <a:prstGeom prst="rect">
            <a:avLst/>
          </a:prstGeom>
          <a:solidFill>
            <a:schemeClr val="bg1"/>
          </a:solidFill>
          <a:ln w="25400">
            <a:solidFill>
              <a:srgbClr val="FFFF00"/>
            </a:solidFill>
          </a:ln>
        </p:spPr>
        <p:txBody>
          <a:bodyPr wrap="none" lIns="65306" tIns="32653" rIns="65306" bIns="32653" rtlCol="0">
            <a:spAutoFit/>
          </a:bodyPr>
          <a:lstStyle/>
          <a:p>
            <a:r>
              <a:rPr lang="en-GB" sz="600" b="1" dirty="0">
                <a:latin typeface="Arial" panose="020B0604020202020204" pitchFamily="34" charset="0"/>
                <a:cs typeface="Arial" panose="020B0604020202020204" pitchFamily="34" charset="0"/>
              </a:rPr>
              <a:t>Training Gap Analysis (TGA)</a:t>
            </a:r>
            <a:endParaRPr lang="en-GB" sz="600" dirty="0">
              <a:latin typeface="Arial" panose="020B0604020202020204" pitchFamily="34" charset="0"/>
              <a:cs typeface="Arial" panose="020B0604020202020204" pitchFamily="34" charset="0"/>
            </a:endParaRPr>
          </a:p>
        </p:txBody>
      </p:sp>
      <p:sp>
        <p:nvSpPr>
          <p:cNvPr id="9" name="TextBox 8"/>
          <p:cNvSpPr txBox="1"/>
          <p:nvPr/>
        </p:nvSpPr>
        <p:spPr>
          <a:xfrm>
            <a:off x="991588" y="2778723"/>
            <a:ext cx="1412687" cy="342943"/>
          </a:xfrm>
          <a:prstGeom prst="rect">
            <a:avLst/>
          </a:prstGeom>
          <a:solidFill>
            <a:schemeClr val="bg1"/>
          </a:solidFill>
          <a:ln w="25400">
            <a:solidFill>
              <a:srgbClr val="FFFF00"/>
            </a:solidFill>
          </a:ln>
        </p:spPr>
        <p:txBody>
          <a:bodyPr wrap="none" lIns="65306" tIns="32653" rIns="65306" bIns="32653" rtlCol="0">
            <a:spAutoFit/>
          </a:bodyPr>
          <a:lstStyle/>
          <a:p>
            <a:pPr algn="ctr"/>
            <a:r>
              <a:rPr lang="en-GB" sz="600" b="1" dirty="0">
                <a:latin typeface="Arial" panose="020B0604020202020204" pitchFamily="34" charset="0"/>
                <a:cs typeface="Arial" panose="020B0604020202020204" pitchFamily="34" charset="0"/>
              </a:rPr>
              <a:t>Role Analysis (RA) </a:t>
            </a:r>
          </a:p>
          <a:p>
            <a:pPr algn="ctr"/>
            <a:r>
              <a:rPr lang="en-GB" sz="600" b="1" dirty="0">
                <a:latin typeface="Arial" panose="020B0604020202020204" pitchFamily="34" charset="0"/>
                <a:cs typeface="Arial" panose="020B0604020202020204" pitchFamily="34" charset="0"/>
              </a:rPr>
              <a:t>which then creates the </a:t>
            </a:r>
          </a:p>
          <a:p>
            <a:pPr algn="ctr"/>
            <a:r>
              <a:rPr lang="en-GB" sz="600" b="1" dirty="0">
                <a:latin typeface="Arial" panose="020B0604020202020204" pitchFamily="34" charset="0"/>
                <a:cs typeface="Arial" panose="020B0604020202020204" pitchFamily="34" charset="0"/>
              </a:rPr>
              <a:t>Role Performance Statement (RPS</a:t>
            </a:r>
            <a:r>
              <a:rPr lang="en-GB" sz="500" b="1" dirty="0">
                <a:latin typeface="Arial" panose="020B0604020202020204" pitchFamily="34" charset="0"/>
                <a:cs typeface="Arial" panose="020B0604020202020204" pitchFamily="34" charset="0"/>
              </a:rPr>
              <a:t>)</a:t>
            </a:r>
          </a:p>
        </p:txBody>
      </p:sp>
      <p:sp>
        <p:nvSpPr>
          <p:cNvPr id="4" name="Rectangle 3"/>
          <p:cNvSpPr/>
          <p:nvPr/>
        </p:nvSpPr>
        <p:spPr>
          <a:xfrm>
            <a:off x="844630" y="150168"/>
            <a:ext cx="8103109" cy="496831"/>
          </a:xfrm>
          <a:prstGeom prst="rect">
            <a:avLst/>
          </a:prstGeom>
          <a:ln>
            <a:noFill/>
          </a:ln>
        </p:spPr>
        <p:txBody>
          <a:bodyPr wrap="none" lIns="65306" tIns="32653" rIns="65306" bIns="32653">
            <a:spAutoFit/>
          </a:bodyPr>
          <a:lstStyle/>
          <a:p>
            <a:r>
              <a:rPr lang="en-GB" sz="2800" b="1" dirty="0">
                <a:solidFill>
                  <a:srgbClr val="192A35"/>
                </a:solidFill>
                <a:latin typeface="+mj-lt"/>
                <a:ea typeface="MS PGothic" pitchFamily="34" charset="-128"/>
                <a:cs typeface="+mj-cs"/>
              </a:rPr>
              <a:t>Defence</a:t>
            </a:r>
            <a:r>
              <a:rPr lang="en-GB" sz="2800" b="1" dirty="0">
                <a:latin typeface="+mj-lt"/>
                <a:cs typeface="Arial" panose="020B0604020202020204" pitchFamily="34" charset="0"/>
              </a:rPr>
              <a:t> Systems Approach to Training (DSAT)</a:t>
            </a:r>
            <a:endParaRPr lang="en-GB" sz="2800" dirty="0">
              <a:latin typeface="+mj-lt"/>
              <a:cs typeface="Arial" panose="020B0604020202020204" pitchFamily="34" charset="0"/>
            </a:endParaRPr>
          </a:p>
        </p:txBody>
      </p:sp>
      <p:sp>
        <p:nvSpPr>
          <p:cNvPr id="8" name="TextBox 7"/>
          <p:cNvSpPr txBox="1"/>
          <p:nvPr/>
        </p:nvSpPr>
        <p:spPr>
          <a:xfrm>
            <a:off x="1397105" y="1799283"/>
            <a:ext cx="773089" cy="158277"/>
          </a:xfrm>
          <a:prstGeom prst="rect">
            <a:avLst/>
          </a:prstGeom>
          <a:solidFill>
            <a:schemeClr val="bg1"/>
          </a:solidFill>
          <a:ln w="25400">
            <a:solidFill>
              <a:srgbClr val="FFFF00"/>
            </a:solidFill>
          </a:ln>
        </p:spPr>
        <p:txBody>
          <a:bodyPr wrap="none" lIns="65306" tIns="32653" rIns="65306" bIns="32653" rtlCol="0">
            <a:spAutoFit/>
          </a:bodyPr>
          <a:lstStyle/>
          <a:p>
            <a:r>
              <a:rPr lang="en-GB" sz="600" b="1" dirty="0">
                <a:latin typeface="Arial" panose="020B0604020202020204" pitchFamily="34" charset="0"/>
                <a:cs typeface="Arial" panose="020B0604020202020204" pitchFamily="34" charset="0"/>
              </a:rPr>
              <a:t>Scoping Exercise</a:t>
            </a:r>
          </a:p>
        </p:txBody>
      </p:sp>
      <p:sp>
        <p:nvSpPr>
          <p:cNvPr id="10" name="TextBox 9"/>
          <p:cNvSpPr txBox="1"/>
          <p:nvPr/>
        </p:nvSpPr>
        <p:spPr>
          <a:xfrm>
            <a:off x="766099" y="3506395"/>
            <a:ext cx="646452" cy="158277"/>
          </a:xfrm>
          <a:prstGeom prst="rect">
            <a:avLst/>
          </a:prstGeom>
          <a:solidFill>
            <a:schemeClr val="bg1"/>
          </a:solidFill>
          <a:ln w="25400">
            <a:solidFill>
              <a:srgbClr val="FFFF00"/>
            </a:solidFill>
          </a:ln>
        </p:spPr>
        <p:txBody>
          <a:bodyPr wrap="none" lIns="65306" tIns="32653" rIns="65306" bIns="32653" rtlCol="0">
            <a:spAutoFit/>
          </a:bodyPr>
          <a:lstStyle/>
          <a:p>
            <a:r>
              <a:rPr lang="en-GB" sz="600" b="1" dirty="0">
                <a:latin typeface="Arial" panose="020B0604020202020204" pitchFamily="34" charset="0"/>
                <a:cs typeface="Arial" panose="020B0604020202020204" pitchFamily="34" charset="0"/>
              </a:rPr>
              <a:t>Task Analysis</a:t>
            </a:r>
          </a:p>
        </p:txBody>
      </p:sp>
      <p:sp>
        <p:nvSpPr>
          <p:cNvPr id="12" name="TextBox 11"/>
          <p:cNvSpPr txBox="1"/>
          <p:nvPr/>
        </p:nvSpPr>
        <p:spPr>
          <a:xfrm>
            <a:off x="1589597" y="3492276"/>
            <a:ext cx="847434" cy="250610"/>
          </a:xfrm>
          <a:prstGeom prst="rect">
            <a:avLst/>
          </a:prstGeom>
          <a:solidFill>
            <a:schemeClr val="bg1"/>
          </a:solidFill>
          <a:ln w="25400">
            <a:solidFill>
              <a:srgbClr val="FFFF00"/>
            </a:solidFill>
          </a:ln>
        </p:spPr>
        <p:txBody>
          <a:bodyPr wrap="square" lIns="65306" tIns="32653" rIns="65306" bIns="32653" rtlCol="0">
            <a:spAutoFit/>
          </a:bodyPr>
          <a:lstStyle/>
          <a:p>
            <a:pPr algn="ctr"/>
            <a:r>
              <a:rPr lang="en-GB" sz="600" b="1" dirty="0">
                <a:latin typeface="Arial" panose="020B0604020202020204" pitchFamily="34" charset="0"/>
                <a:cs typeface="Arial" panose="020B0604020202020204" pitchFamily="34" charset="0"/>
              </a:rPr>
              <a:t>Competence Analysis</a:t>
            </a:r>
            <a:r>
              <a:rPr lang="en-GB" sz="600" dirty="0">
                <a:latin typeface="Arial" panose="020B0604020202020204" pitchFamily="34" charset="0"/>
                <a:cs typeface="Arial" panose="020B0604020202020204" pitchFamily="34" charset="0"/>
              </a:rPr>
              <a:t>.</a:t>
            </a:r>
          </a:p>
        </p:txBody>
      </p:sp>
      <p:sp>
        <p:nvSpPr>
          <p:cNvPr id="16" name="TextBox 15"/>
          <p:cNvSpPr txBox="1"/>
          <p:nvPr/>
        </p:nvSpPr>
        <p:spPr>
          <a:xfrm>
            <a:off x="143082" y="4579993"/>
            <a:ext cx="1207503" cy="158277"/>
          </a:xfrm>
          <a:prstGeom prst="rect">
            <a:avLst/>
          </a:prstGeom>
          <a:solidFill>
            <a:schemeClr val="bg1"/>
          </a:solidFill>
          <a:ln w="25400">
            <a:solidFill>
              <a:srgbClr val="FFFF00"/>
            </a:solidFill>
          </a:ln>
        </p:spPr>
        <p:txBody>
          <a:bodyPr wrap="none" lIns="65306" tIns="32653" rIns="65306" bIns="32653" rtlCol="0">
            <a:spAutoFit/>
          </a:bodyPr>
          <a:lstStyle/>
          <a:p>
            <a:r>
              <a:rPr lang="en-GB" sz="600" b="1" dirty="0">
                <a:latin typeface="Arial" panose="020B0604020202020204" pitchFamily="34" charset="0"/>
                <a:cs typeface="Arial" panose="020B0604020202020204" pitchFamily="34" charset="0"/>
              </a:rPr>
              <a:t>Training Needs Report (TNR) </a:t>
            </a:r>
          </a:p>
        </p:txBody>
      </p:sp>
      <p:sp>
        <p:nvSpPr>
          <p:cNvPr id="17" name="TextBox 16"/>
          <p:cNvSpPr txBox="1"/>
          <p:nvPr/>
        </p:nvSpPr>
        <p:spPr>
          <a:xfrm>
            <a:off x="49429" y="5265249"/>
            <a:ext cx="1252387" cy="158277"/>
          </a:xfrm>
          <a:prstGeom prst="rect">
            <a:avLst/>
          </a:prstGeom>
          <a:solidFill>
            <a:schemeClr val="bg1"/>
          </a:solidFill>
          <a:ln w="25400">
            <a:solidFill>
              <a:srgbClr val="FFFF00"/>
            </a:solidFill>
          </a:ln>
        </p:spPr>
        <p:txBody>
          <a:bodyPr wrap="none" lIns="65306" tIns="32653" rIns="65306" bIns="32653" rtlCol="0">
            <a:spAutoFit/>
          </a:bodyPr>
          <a:lstStyle/>
          <a:p>
            <a:pPr algn="ctr"/>
            <a:r>
              <a:rPr lang="en-GB" sz="600" b="1" dirty="0">
                <a:latin typeface="Arial" panose="020B0604020202020204" pitchFamily="34" charset="0"/>
                <a:cs typeface="Arial" panose="020B0604020202020204" pitchFamily="34" charset="0"/>
              </a:rPr>
              <a:t>Risk/Assumption Management</a:t>
            </a:r>
            <a:endParaRPr lang="en-GB" sz="600" dirty="0">
              <a:latin typeface="Arial" panose="020B0604020202020204" pitchFamily="34" charset="0"/>
              <a:cs typeface="Arial" panose="020B0604020202020204" pitchFamily="34" charset="0"/>
            </a:endParaRPr>
          </a:p>
        </p:txBody>
      </p:sp>
      <p:sp>
        <p:nvSpPr>
          <p:cNvPr id="18" name="TextBox 17"/>
          <p:cNvSpPr txBox="1"/>
          <p:nvPr/>
        </p:nvSpPr>
        <p:spPr>
          <a:xfrm>
            <a:off x="96089" y="5997671"/>
            <a:ext cx="1601842" cy="342943"/>
          </a:xfrm>
          <a:prstGeom prst="rect">
            <a:avLst/>
          </a:prstGeom>
          <a:solidFill>
            <a:schemeClr val="bg1"/>
          </a:solidFill>
          <a:ln w="25400">
            <a:solidFill>
              <a:srgbClr val="FF0000"/>
            </a:solidFill>
          </a:ln>
        </p:spPr>
        <p:txBody>
          <a:bodyPr wrap="none" lIns="65306" tIns="32653" rIns="65306" bIns="32653" rtlCol="0">
            <a:spAutoFit/>
          </a:bodyPr>
          <a:lstStyle/>
          <a:p>
            <a:pPr algn="ctr"/>
            <a:r>
              <a:rPr lang="en-GB" sz="600" b="1" dirty="0">
                <a:latin typeface="Arial" panose="020B0604020202020204" pitchFamily="34" charset="0"/>
                <a:cs typeface="Arial" panose="020B0604020202020204" pitchFamily="34" charset="0"/>
              </a:rPr>
              <a:t>Pipeline Management</a:t>
            </a:r>
            <a:r>
              <a:rPr lang="en-GB" sz="600" dirty="0">
                <a:latin typeface="Arial" panose="020B0604020202020204" pitchFamily="34" charset="0"/>
                <a:cs typeface="Arial" panose="020B0604020202020204" pitchFamily="34" charset="0"/>
              </a:rPr>
              <a:t>. </a:t>
            </a:r>
          </a:p>
          <a:p>
            <a:pPr algn="ctr"/>
            <a:r>
              <a:rPr lang="en-GB" sz="600" dirty="0">
                <a:latin typeface="Arial" panose="020B0604020202020204" pitchFamily="34" charset="0"/>
                <a:cs typeface="Arial" panose="020B0604020202020204" pitchFamily="34" charset="0"/>
              </a:rPr>
              <a:t>Service Command responsibility to ensure </a:t>
            </a:r>
          </a:p>
          <a:p>
            <a:pPr algn="ctr"/>
            <a:r>
              <a:rPr lang="en-GB" sz="600" dirty="0">
                <a:latin typeface="Arial" panose="020B0604020202020204" pitchFamily="34" charset="0"/>
                <a:cs typeface="Arial" panose="020B0604020202020204" pitchFamily="34" charset="0"/>
              </a:rPr>
              <a:t>correct numbers and types of personnel </a:t>
            </a:r>
          </a:p>
        </p:txBody>
      </p:sp>
      <p:sp>
        <p:nvSpPr>
          <p:cNvPr id="21" name="TextBox 20"/>
          <p:cNvSpPr txBox="1"/>
          <p:nvPr/>
        </p:nvSpPr>
        <p:spPr>
          <a:xfrm>
            <a:off x="4319412" y="690640"/>
            <a:ext cx="2066713" cy="466053"/>
          </a:xfrm>
          <a:prstGeom prst="rect">
            <a:avLst/>
          </a:prstGeom>
          <a:solidFill>
            <a:schemeClr val="bg1"/>
          </a:solidFill>
          <a:ln w="25400">
            <a:solidFill>
              <a:srgbClr val="CC6600"/>
            </a:solidFill>
          </a:ln>
        </p:spPr>
        <p:txBody>
          <a:bodyPr wrap="none" lIns="65306" tIns="32653" rIns="65306" bIns="32653" rtlCol="0">
            <a:spAutoFit/>
          </a:bodyPr>
          <a:lstStyle/>
          <a:p>
            <a:r>
              <a:rPr lang="en-GB" sz="1100" dirty="0">
                <a:latin typeface="Arial" panose="020B0604020202020204" pitchFamily="34" charset="0"/>
                <a:cs typeface="Arial" panose="020B0604020202020204" pitchFamily="34" charset="0"/>
              </a:rPr>
              <a:t>2. </a:t>
            </a:r>
            <a:r>
              <a:rPr lang="en-GB" sz="1100" b="1" dirty="0">
                <a:solidFill>
                  <a:srgbClr val="F20EC7"/>
                </a:solidFill>
                <a:latin typeface="Arial" panose="020B0604020202020204" pitchFamily="34" charset="0"/>
                <a:cs typeface="Arial" panose="020B0604020202020204" pitchFamily="34" charset="0"/>
              </a:rPr>
              <a:t>Design</a:t>
            </a:r>
          </a:p>
          <a:p>
            <a:endParaRPr lang="en-GB" sz="300" dirty="0">
              <a:latin typeface="Arial" panose="020B0604020202020204" pitchFamily="34" charset="0"/>
              <a:cs typeface="Arial" panose="020B0604020202020204" pitchFamily="34" charset="0"/>
            </a:endParaRPr>
          </a:p>
          <a:p>
            <a:r>
              <a:rPr lang="en-GB" sz="600" dirty="0">
                <a:latin typeface="Arial" panose="020B0604020202020204" pitchFamily="34" charset="0"/>
                <a:cs typeface="Arial" panose="020B0604020202020204" pitchFamily="34" charset="0"/>
              </a:rPr>
              <a:t>The Design stage follows the Analysis stage and is</a:t>
            </a:r>
          </a:p>
          <a:p>
            <a:r>
              <a:rPr lang="en-GB" sz="600" dirty="0">
                <a:latin typeface="Arial" panose="020B0604020202020204" pitchFamily="34" charset="0"/>
                <a:cs typeface="Arial" panose="020B0604020202020204" pitchFamily="34" charset="0"/>
              </a:rPr>
              <a:t>itself split into </a:t>
            </a:r>
            <a:r>
              <a:rPr lang="en-GB" sz="600" dirty="0" smtClean="0">
                <a:latin typeface="Arial" panose="020B0604020202020204" pitchFamily="34" charset="0"/>
                <a:cs typeface="Arial" panose="020B0604020202020204" pitchFamily="34" charset="0"/>
              </a:rPr>
              <a:t>2 </a:t>
            </a:r>
            <a:r>
              <a:rPr lang="en-GB" sz="600" dirty="0">
                <a:latin typeface="Arial" panose="020B0604020202020204" pitchFamily="34" charset="0"/>
                <a:cs typeface="Arial" panose="020B0604020202020204" pitchFamily="34" charset="0"/>
              </a:rPr>
              <a:t>different stages, taken from the Role PS.</a:t>
            </a:r>
          </a:p>
        </p:txBody>
      </p:sp>
      <p:sp>
        <p:nvSpPr>
          <p:cNvPr id="23" name="TextBox 22"/>
          <p:cNvSpPr txBox="1"/>
          <p:nvPr/>
        </p:nvSpPr>
        <p:spPr>
          <a:xfrm>
            <a:off x="5699161" y="1363233"/>
            <a:ext cx="742632" cy="250610"/>
          </a:xfrm>
          <a:prstGeom prst="rect">
            <a:avLst/>
          </a:prstGeom>
          <a:solidFill>
            <a:schemeClr val="bg1"/>
          </a:solidFill>
          <a:ln w="25400">
            <a:solidFill>
              <a:srgbClr val="FFFF00"/>
            </a:solidFill>
          </a:ln>
        </p:spPr>
        <p:txBody>
          <a:bodyPr wrap="none" lIns="65306" tIns="32653" rIns="65306" bIns="32653" rtlCol="0">
            <a:spAutoFit/>
          </a:bodyPr>
          <a:lstStyle/>
          <a:p>
            <a:pPr algn="ctr"/>
            <a:r>
              <a:rPr lang="en-GB" sz="600" b="1" dirty="0">
                <a:latin typeface="Arial" panose="020B0604020202020204" pitchFamily="34" charset="0"/>
                <a:cs typeface="Arial" panose="020B0604020202020204" pitchFamily="34" charset="0"/>
              </a:rPr>
              <a:t>Training</a:t>
            </a:r>
          </a:p>
          <a:p>
            <a:pPr algn="ctr"/>
            <a:r>
              <a:rPr lang="en-GB" sz="600" b="1" dirty="0">
                <a:latin typeface="Arial" panose="020B0604020202020204" pitchFamily="34" charset="0"/>
                <a:cs typeface="Arial" panose="020B0604020202020204" pitchFamily="34" charset="0"/>
              </a:rPr>
              <a:t>Objectives (TOs)</a:t>
            </a:r>
          </a:p>
        </p:txBody>
      </p:sp>
      <p:sp>
        <p:nvSpPr>
          <p:cNvPr id="30" name="TextBox 29"/>
          <p:cNvSpPr txBox="1"/>
          <p:nvPr/>
        </p:nvSpPr>
        <p:spPr>
          <a:xfrm>
            <a:off x="7530026" y="1935873"/>
            <a:ext cx="901346" cy="527609"/>
          </a:xfrm>
          <a:prstGeom prst="rect">
            <a:avLst/>
          </a:prstGeom>
          <a:solidFill>
            <a:schemeClr val="bg1"/>
          </a:solidFill>
          <a:ln w="25400">
            <a:solidFill>
              <a:schemeClr val="accent5">
                <a:lumMod val="40000"/>
                <a:lumOff val="60000"/>
              </a:schemeClr>
            </a:solidFill>
          </a:ln>
        </p:spPr>
        <p:txBody>
          <a:bodyPr wrap="square" lIns="65306" tIns="32653" rIns="65306" bIns="32653" rtlCol="0">
            <a:spAutoFit/>
          </a:bodyPr>
          <a:lstStyle/>
          <a:p>
            <a:pPr algn="ctr"/>
            <a:r>
              <a:rPr lang="en-GB" sz="600" b="1" dirty="0">
                <a:latin typeface="Arial" panose="020B0604020202020204" pitchFamily="34" charset="0"/>
                <a:cs typeface="Arial" panose="020B0604020202020204" pitchFamily="34" charset="0"/>
              </a:rPr>
              <a:t>Enabling Objectives (EO)</a:t>
            </a:r>
          </a:p>
          <a:p>
            <a:pPr algn="ctr"/>
            <a:r>
              <a:rPr lang="en-GB" sz="600" b="1" dirty="0">
                <a:latin typeface="Arial" panose="020B0604020202020204" pitchFamily="34" charset="0"/>
                <a:cs typeface="Arial" panose="020B0604020202020204" pitchFamily="34" charset="0"/>
              </a:rPr>
              <a:t>&amp; </a:t>
            </a:r>
          </a:p>
          <a:p>
            <a:pPr algn="ctr"/>
            <a:r>
              <a:rPr lang="en-GB" sz="600" b="1" dirty="0">
                <a:latin typeface="Arial" panose="020B0604020202020204" pitchFamily="34" charset="0"/>
                <a:cs typeface="Arial" panose="020B0604020202020204" pitchFamily="34" charset="0"/>
              </a:rPr>
              <a:t>Key Learning Points (KLPs)</a:t>
            </a:r>
          </a:p>
        </p:txBody>
      </p:sp>
      <p:sp>
        <p:nvSpPr>
          <p:cNvPr id="38" name="TextBox 37"/>
          <p:cNvSpPr txBox="1"/>
          <p:nvPr/>
        </p:nvSpPr>
        <p:spPr>
          <a:xfrm>
            <a:off x="6151190" y="4039187"/>
            <a:ext cx="2590894" cy="650719"/>
          </a:xfrm>
          <a:prstGeom prst="rect">
            <a:avLst/>
          </a:prstGeom>
          <a:solidFill>
            <a:schemeClr val="bg1"/>
          </a:solidFill>
          <a:ln w="25400">
            <a:solidFill>
              <a:schemeClr val="accent5">
                <a:lumMod val="40000"/>
                <a:lumOff val="60000"/>
              </a:schemeClr>
            </a:solidFill>
          </a:ln>
        </p:spPr>
        <p:txBody>
          <a:bodyPr wrap="none" lIns="65306" tIns="32653" rIns="65306" bIns="32653" rtlCol="0">
            <a:spAutoFit/>
          </a:bodyPr>
          <a:lstStyle/>
          <a:p>
            <a:r>
              <a:rPr lang="en-GB" sz="1100" dirty="0">
                <a:latin typeface="Arial" panose="020B0604020202020204" pitchFamily="34" charset="0"/>
                <a:cs typeface="Arial" panose="020B0604020202020204" pitchFamily="34" charset="0"/>
              </a:rPr>
              <a:t>3. </a:t>
            </a:r>
            <a:r>
              <a:rPr lang="en-GB" sz="1100" b="1" dirty="0">
                <a:solidFill>
                  <a:srgbClr val="FF9933"/>
                </a:solidFill>
                <a:latin typeface="Arial" panose="020B0604020202020204" pitchFamily="34" charset="0"/>
                <a:cs typeface="Arial" panose="020B0604020202020204" pitchFamily="34" charset="0"/>
              </a:rPr>
              <a:t>Delivery</a:t>
            </a:r>
          </a:p>
          <a:p>
            <a:endParaRPr lang="en-GB" sz="300" dirty="0">
              <a:latin typeface="Arial" panose="020B0604020202020204" pitchFamily="34" charset="0"/>
              <a:cs typeface="Arial" panose="020B0604020202020204" pitchFamily="34" charset="0"/>
            </a:endParaRPr>
          </a:p>
          <a:p>
            <a:r>
              <a:rPr lang="en-GB" sz="600" dirty="0">
                <a:latin typeface="Arial" panose="020B0604020202020204" pitchFamily="34" charset="0"/>
                <a:cs typeface="Arial" panose="020B0604020202020204" pitchFamily="34" charset="0"/>
              </a:rPr>
              <a:t>The key output of the delivery stage is manpower trained to the required</a:t>
            </a:r>
          </a:p>
          <a:p>
            <a:r>
              <a:rPr lang="en-GB" sz="600" dirty="0">
                <a:latin typeface="Arial" panose="020B0604020202020204" pitchFamily="34" charset="0"/>
                <a:cs typeface="Arial" panose="020B0604020202020204" pitchFamily="34" charset="0"/>
              </a:rPr>
              <a:t>standard, specified as TOs in the FTS.  This is achieved through the</a:t>
            </a:r>
          </a:p>
          <a:p>
            <a:r>
              <a:rPr lang="en-GB" sz="600" dirty="0">
                <a:latin typeface="Arial" panose="020B0604020202020204" pitchFamily="34" charset="0"/>
                <a:cs typeface="Arial" panose="020B0604020202020204" pitchFamily="34" charset="0"/>
              </a:rPr>
              <a:t>delivery and evaluation of the trg by various personnel within the</a:t>
            </a:r>
          </a:p>
          <a:p>
            <a:r>
              <a:rPr lang="en-GB" sz="600" dirty="0">
                <a:latin typeface="Arial" panose="020B0604020202020204" pitchFamily="34" charset="0"/>
                <a:cs typeface="Arial" panose="020B0604020202020204" pitchFamily="34" charset="0"/>
              </a:rPr>
              <a:t>organisation.</a:t>
            </a:r>
          </a:p>
        </p:txBody>
      </p:sp>
      <p:sp>
        <p:nvSpPr>
          <p:cNvPr id="41" name="TextBox 40"/>
          <p:cNvSpPr txBox="1"/>
          <p:nvPr/>
        </p:nvSpPr>
        <p:spPr>
          <a:xfrm>
            <a:off x="7895654" y="6190573"/>
            <a:ext cx="410810" cy="158277"/>
          </a:xfrm>
          <a:prstGeom prst="rect">
            <a:avLst/>
          </a:prstGeom>
          <a:solidFill>
            <a:schemeClr val="bg1"/>
          </a:solidFill>
          <a:ln w="25400">
            <a:solidFill>
              <a:schemeClr val="accent5">
                <a:lumMod val="40000"/>
                <a:lumOff val="60000"/>
              </a:schemeClr>
            </a:solidFill>
          </a:ln>
        </p:spPr>
        <p:txBody>
          <a:bodyPr wrap="none" lIns="65306" tIns="32653" rIns="65306" bIns="32653" rtlCol="0">
            <a:spAutoFit/>
          </a:bodyPr>
          <a:lstStyle/>
          <a:p>
            <a:r>
              <a:rPr lang="en-GB" sz="600" b="1" dirty="0">
                <a:latin typeface="Arial" panose="020B0604020202020204" pitchFamily="34" charset="0"/>
                <a:cs typeface="Arial" panose="020B0604020202020204" pitchFamily="34" charset="0"/>
              </a:rPr>
              <a:t>Piloting</a:t>
            </a:r>
          </a:p>
        </p:txBody>
      </p:sp>
      <p:sp>
        <p:nvSpPr>
          <p:cNvPr id="42" name="TextBox 41"/>
          <p:cNvSpPr txBox="1"/>
          <p:nvPr/>
        </p:nvSpPr>
        <p:spPr>
          <a:xfrm>
            <a:off x="7727166" y="5221282"/>
            <a:ext cx="1334140" cy="204443"/>
          </a:xfrm>
          <a:prstGeom prst="rect">
            <a:avLst/>
          </a:prstGeom>
          <a:solidFill>
            <a:schemeClr val="bg1"/>
          </a:solidFill>
          <a:ln w="25400">
            <a:solidFill>
              <a:schemeClr val="accent5">
                <a:lumMod val="40000"/>
                <a:lumOff val="60000"/>
              </a:schemeClr>
            </a:solidFill>
          </a:ln>
        </p:spPr>
        <p:txBody>
          <a:bodyPr wrap="none" lIns="65306" tIns="32653" rIns="65306" bIns="32653" rtlCol="0">
            <a:spAutoFit/>
          </a:bodyPr>
          <a:lstStyle/>
          <a:p>
            <a:r>
              <a:rPr lang="en-GB" sz="600" b="1" dirty="0">
                <a:latin typeface="Arial" panose="020B0604020202020204" pitchFamily="34" charset="0"/>
                <a:cs typeface="Arial" panose="020B0604020202020204" pitchFamily="34" charset="0"/>
              </a:rPr>
              <a:t>Defence Trainer Capability (DTC)</a:t>
            </a:r>
          </a:p>
          <a:p>
            <a:endParaRPr lang="en-GB" sz="300" dirty="0">
              <a:latin typeface="Arial" panose="020B0604020202020204" pitchFamily="34" charset="0"/>
              <a:cs typeface="Arial" panose="020B0604020202020204" pitchFamily="34" charset="0"/>
            </a:endParaRPr>
          </a:p>
        </p:txBody>
      </p:sp>
      <p:sp>
        <p:nvSpPr>
          <p:cNvPr id="43" name="TextBox 42"/>
          <p:cNvSpPr txBox="1"/>
          <p:nvPr/>
        </p:nvSpPr>
        <p:spPr>
          <a:xfrm>
            <a:off x="7901953" y="5566773"/>
            <a:ext cx="882093" cy="435276"/>
          </a:xfrm>
          <a:prstGeom prst="rect">
            <a:avLst/>
          </a:prstGeom>
          <a:solidFill>
            <a:schemeClr val="bg1"/>
          </a:solidFill>
          <a:ln w="25400">
            <a:solidFill>
              <a:schemeClr val="accent5">
                <a:lumMod val="40000"/>
                <a:lumOff val="60000"/>
              </a:schemeClr>
            </a:solidFill>
          </a:ln>
        </p:spPr>
        <p:txBody>
          <a:bodyPr wrap="none" lIns="65306" tIns="32653" rIns="65306" bIns="32653" rtlCol="0">
            <a:spAutoFit/>
          </a:bodyPr>
          <a:lstStyle/>
          <a:p>
            <a:r>
              <a:rPr lang="en-GB" sz="600" b="1" dirty="0">
                <a:latin typeface="Arial" panose="020B0604020202020204" pitchFamily="34" charset="0"/>
                <a:cs typeface="Arial" panose="020B0604020202020204" pitchFamily="34" charset="0"/>
              </a:rPr>
              <a:t>Training Preparation</a:t>
            </a:r>
          </a:p>
          <a:p>
            <a:r>
              <a:rPr lang="en-GB" sz="600" dirty="0">
                <a:latin typeface="Arial" panose="020B0604020202020204" pitchFamily="34" charset="0"/>
                <a:cs typeface="Arial" panose="020B0604020202020204" pitchFamily="34" charset="0"/>
              </a:rPr>
              <a:t>Lesson Planning</a:t>
            </a:r>
          </a:p>
          <a:p>
            <a:r>
              <a:rPr lang="en-GB" sz="600" dirty="0">
                <a:latin typeface="Arial" panose="020B0604020202020204" pitchFamily="34" charset="0"/>
                <a:cs typeface="Arial" panose="020B0604020202020204" pitchFamily="34" charset="0"/>
              </a:rPr>
              <a:t>Programming</a:t>
            </a:r>
          </a:p>
          <a:p>
            <a:r>
              <a:rPr lang="en-GB" sz="600" dirty="0">
                <a:latin typeface="Arial" panose="020B0604020202020204" pitchFamily="34" charset="0"/>
                <a:cs typeface="Arial" panose="020B0604020202020204" pitchFamily="34" charset="0"/>
              </a:rPr>
              <a:t>Resourcing</a:t>
            </a:r>
          </a:p>
        </p:txBody>
      </p:sp>
      <p:sp>
        <p:nvSpPr>
          <p:cNvPr id="44" name="TextBox 43"/>
          <p:cNvSpPr txBox="1"/>
          <p:nvPr/>
        </p:nvSpPr>
        <p:spPr>
          <a:xfrm>
            <a:off x="2535625" y="4722889"/>
            <a:ext cx="1321316" cy="158277"/>
          </a:xfrm>
          <a:prstGeom prst="rect">
            <a:avLst/>
          </a:prstGeom>
          <a:solidFill>
            <a:schemeClr val="bg1"/>
          </a:solidFill>
          <a:ln w="25400">
            <a:solidFill>
              <a:srgbClr val="FFFF00"/>
            </a:solidFill>
          </a:ln>
        </p:spPr>
        <p:txBody>
          <a:bodyPr wrap="none" lIns="65306" tIns="32653" rIns="65306" bIns="32653" rtlCol="0">
            <a:spAutoFit/>
          </a:bodyPr>
          <a:lstStyle/>
          <a:p>
            <a:r>
              <a:rPr lang="en-GB" sz="600" b="1" dirty="0">
                <a:latin typeface="Arial" panose="020B0604020202020204" pitchFamily="34" charset="0"/>
                <a:cs typeface="Arial" panose="020B0604020202020204" pitchFamily="34" charset="0"/>
              </a:rPr>
              <a:t>Training Needs Evaluation (TNE)</a:t>
            </a:r>
          </a:p>
        </p:txBody>
      </p:sp>
      <p:sp>
        <p:nvSpPr>
          <p:cNvPr id="45" name="TextBox 44"/>
          <p:cNvSpPr txBox="1"/>
          <p:nvPr/>
        </p:nvSpPr>
        <p:spPr>
          <a:xfrm>
            <a:off x="2593951" y="4324711"/>
            <a:ext cx="1036456" cy="241824"/>
          </a:xfrm>
          <a:prstGeom prst="rect">
            <a:avLst/>
          </a:prstGeom>
          <a:solidFill>
            <a:schemeClr val="bg1"/>
          </a:solidFill>
          <a:ln w="25400">
            <a:solidFill>
              <a:srgbClr val="FFFF00"/>
            </a:solidFill>
          </a:ln>
        </p:spPr>
        <p:txBody>
          <a:bodyPr wrap="none" lIns="65306" tIns="32653" rIns="65306" bIns="32653" rtlCol="0">
            <a:spAutoFit/>
          </a:bodyPr>
          <a:lstStyle/>
          <a:p>
            <a:r>
              <a:rPr lang="en-GB" sz="1100" dirty="0">
                <a:latin typeface="Arial" panose="020B0604020202020204" pitchFamily="34" charset="0"/>
                <a:cs typeface="Arial" panose="020B0604020202020204" pitchFamily="34" charset="0"/>
              </a:rPr>
              <a:t>4. </a:t>
            </a:r>
            <a:r>
              <a:rPr lang="en-GB" sz="1100" b="1" dirty="0">
                <a:solidFill>
                  <a:srgbClr val="7030A0"/>
                </a:solidFill>
                <a:latin typeface="Arial" panose="020B0604020202020204" pitchFamily="34" charset="0"/>
                <a:cs typeface="Arial" panose="020B0604020202020204" pitchFamily="34" charset="0"/>
              </a:rPr>
              <a:t>Evaluation</a:t>
            </a:r>
          </a:p>
        </p:txBody>
      </p:sp>
      <p:cxnSp>
        <p:nvCxnSpPr>
          <p:cNvPr id="110" name="Straight Connector 109"/>
          <p:cNvCxnSpPr>
            <a:stCxn id="21" idx="1"/>
          </p:cNvCxnSpPr>
          <p:nvPr/>
        </p:nvCxnSpPr>
        <p:spPr>
          <a:xfrm flipV="1">
            <a:off x="4319412" y="910480"/>
            <a:ext cx="1558874" cy="13187"/>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726064" y="4562320"/>
            <a:ext cx="904343" cy="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6166404" y="4282379"/>
            <a:ext cx="2044286" cy="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050" name="Down Arrow 1049"/>
          <p:cNvSpPr/>
          <p:nvPr/>
        </p:nvSpPr>
        <p:spPr>
          <a:xfrm>
            <a:off x="1621185" y="1232678"/>
            <a:ext cx="177588" cy="118122"/>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30" name="Down Arrow 129"/>
          <p:cNvSpPr/>
          <p:nvPr/>
        </p:nvSpPr>
        <p:spPr>
          <a:xfrm>
            <a:off x="1641050" y="1683171"/>
            <a:ext cx="177588" cy="98545"/>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051" name="TextBox 1050"/>
          <p:cNvSpPr txBox="1"/>
          <p:nvPr/>
        </p:nvSpPr>
        <p:spPr>
          <a:xfrm>
            <a:off x="1384507" y="3519854"/>
            <a:ext cx="228084" cy="142896"/>
          </a:xfrm>
          <a:prstGeom prst="rect">
            <a:avLst/>
          </a:prstGeom>
          <a:noFill/>
          <a:ln>
            <a:noFill/>
          </a:ln>
        </p:spPr>
        <p:txBody>
          <a:bodyPr wrap="none" lIns="65306" tIns="32653" rIns="65306" bIns="32653" rtlCol="0">
            <a:spAutoFit/>
          </a:bodyPr>
          <a:lstStyle/>
          <a:p>
            <a:r>
              <a:rPr lang="en-GB" sz="500" b="1" dirty="0">
                <a:latin typeface="Arial" panose="020B0604020202020204" pitchFamily="34" charset="0"/>
                <a:cs typeface="Arial" panose="020B0604020202020204" pitchFamily="34" charset="0"/>
              </a:rPr>
              <a:t>OR</a:t>
            </a:r>
          </a:p>
        </p:txBody>
      </p:sp>
      <p:sp>
        <p:nvSpPr>
          <p:cNvPr id="132" name="Down Arrow 131"/>
          <p:cNvSpPr/>
          <p:nvPr/>
        </p:nvSpPr>
        <p:spPr>
          <a:xfrm rot="1306179">
            <a:off x="1133616" y="3173428"/>
            <a:ext cx="177588" cy="264046"/>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33" name="Down Arrow 132"/>
          <p:cNvSpPr/>
          <p:nvPr/>
        </p:nvSpPr>
        <p:spPr>
          <a:xfrm rot="21208867">
            <a:off x="1852154" y="3209708"/>
            <a:ext cx="177588" cy="239476"/>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34" name="Down Arrow 133"/>
          <p:cNvSpPr/>
          <p:nvPr/>
        </p:nvSpPr>
        <p:spPr>
          <a:xfrm rot="2950969">
            <a:off x="625995" y="3781044"/>
            <a:ext cx="177588" cy="233964"/>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36" name="Down Arrow 135"/>
          <p:cNvSpPr/>
          <p:nvPr/>
        </p:nvSpPr>
        <p:spPr>
          <a:xfrm>
            <a:off x="543228" y="4365714"/>
            <a:ext cx="177588" cy="147634"/>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37" name="Down Arrow 136"/>
          <p:cNvSpPr/>
          <p:nvPr/>
        </p:nvSpPr>
        <p:spPr>
          <a:xfrm>
            <a:off x="509077" y="4882922"/>
            <a:ext cx="177588" cy="147634"/>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41" name="Down Arrow 140"/>
          <p:cNvSpPr/>
          <p:nvPr/>
        </p:nvSpPr>
        <p:spPr>
          <a:xfrm rot="13071604">
            <a:off x="1390377" y="5187658"/>
            <a:ext cx="177588" cy="797185"/>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42" name="Down Arrow 141"/>
          <p:cNvSpPr/>
          <p:nvPr/>
        </p:nvSpPr>
        <p:spPr>
          <a:xfrm rot="13648727">
            <a:off x="2608387" y="3358589"/>
            <a:ext cx="177588" cy="785881"/>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43" name="Down Arrow 142"/>
          <p:cNvSpPr/>
          <p:nvPr/>
        </p:nvSpPr>
        <p:spPr>
          <a:xfrm rot="4129892">
            <a:off x="1190950" y="3662415"/>
            <a:ext cx="177588" cy="538172"/>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45" name="Down Arrow 144"/>
          <p:cNvSpPr/>
          <p:nvPr/>
        </p:nvSpPr>
        <p:spPr>
          <a:xfrm rot="16200000">
            <a:off x="6506187" y="1384971"/>
            <a:ext cx="177588" cy="147634"/>
          </a:xfrm>
          <a:prstGeom prst="downArrow">
            <a:avLst/>
          </a:prstGeom>
          <a:solidFill>
            <a:srgbClr val="F20EC7"/>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46" name="Down Arrow 145"/>
          <p:cNvSpPr/>
          <p:nvPr/>
        </p:nvSpPr>
        <p:spPr>
          <a:xfrm rot="17890837">
            <a:off x="5451561" y="1215349"/>
            <a:ext cx="177588" cy="226506"/>
          </a:xfrm>
          <a:prstGeom prst="downArrow">
            <a:avLst/>
          </a:prstGeom>
          <a:solidFill>
            <a:srgbClr val="F20EC7"/>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47" name="Down Arrow 146"/>
          <p:cNvSpPr/>
          <p:nvPr/>
        </p:nvSpPr>
        <p:spPr>
          <a:xfrm>
            <a:off x="7901954" y="1725044"/>
            <a:ext cx="177588" cy="147634"/>
          </a:xfrm>
          <a:prstGeom prst="downArrow">
            <a:avLst/>
          </a:prstGeom>
          <a:solidFill>
            <a:srgbClr val="F20EC7"/>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51" name="Down Arrow 150"/>
          <p:cNvSpPr/>
          <p:nvPr/>
        </p:nvSpPr>
        <p:spPr>
          <a:xfrm>
            <a:off x="7277342" y="3305226"/>
            <a:ext cx="177588" cy="224579"/>
          </a:xfrm>
          <a:prstGeom prst="downArrow">
            <a:avLst/>
          </a:prstGeom>
          <a:solidFill>
            <a:srgbClr val="F20EC7"/>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53" name="Down Arrow 152"/>
          <p:cNvSpPr/>
          <p:nvPr/>
        </p:nvSpPr>
        <p:spPr>
          <a:xfrm rot="3603713">
            <a:off x="7829495" y="2424776"/>
            <a:ext cx="152373" cy="302711"/>
          </a:xfrm>
          <a:prstGeom prst="downArrow">
            <a:avLst/>
          </a:prstGeom>
          <a:solidFill>
            <a:srgbClr val="F20EC7"/>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54" name="Down Arrow 153"/>
          <p:cNvSpPr/>
          <p:nvPr/>
        </p:nvSpPr>
        <p:spPr>
          <a:xfrm rot="6002312">
            <a:off x="6127423" y="2843131"/>
            <a:ext cx="177588" cy="1169915"/>
          </a:xfrm>
          <a:prstGeom prst="downArrow">
            <a:avLst/>
          </a:prstGeom>
          <a:solidFill>
            <a:srgbClr val="F20EC7"/>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55" name="Down Arrow 154"/>
          <p:cNvSpPr/>
          <p:nvPr/>
        </p:nvSpPr>
        <p:spPr>
          <a:xfrm>
            <a:off x="3023385" y="4589564"/>
            <a:ext cx="177588" cy="147634"/>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56" name="Down Arrow 155"/>
          <p:cNvSpPr/>
          <p:nvPr/>
        </p:nvSpPr>
        <p:spPr>
          <a:xfrm rot="16200000">
            <a:off x="3460847" y="5666019"/>
            <a:ext cx="177588" cy="147634"/>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pic>
        <p:nvPicPr>
          <p:cNvPr id="2" name="Picture 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5271" y="3074614"/>
            <a:ext cx="416792" cy="417662"/>
          </a:xfrm>
          <a:prstGeom prst="rect">
            <a:avLst/>
          </a:prstGeom>
          <a:ln>
            <a:solidFill>
              <a:schemeClr val="tx1"/>
            </a:solidFill>
          </a:ln>
        </p:spPr>
      </p:pic>
      <p:pic>
        <p:nvPicPr>
          <p:cNvPr id="1026" name="Picture 2" descr="A close-up of a laptop computer screen with graphs displayed sits to the right with unfocussed silhouettes of businesspeople in the background on the left side."/>
          <p:cNvPicPr>
            <a:picLocks noChangeAspect="1" noChangeArrowheads="1"/>
          </p:cNvPicPr>
          <p:nvPr/>
        </p:nvPicPr>
        <p:blipFill rotWithShape="1">
          <a:blip r:embed="rId5" cstate="print">
            <a:clrChange>
              <a:clrFrom>
                <a:srgbClr val="FDFFFE"/>
              </a:clrFrom>
              <a:clrTo>
                <a:srgbClr val="FDFFFE">
                  <a:alpha val="0"/>
                </a:srgbClr>
              </a:clrTo>
            </a:clrChange>
            <a:extLst>
              <a:ext uri="{28A0092B-C50C-407E-A947-70E740481C1C}">
                <a14:useLocalDpi xmlns:a14="http://schemas.microsoft.com/office/drawing/2010/main" val="0"/>
              </a:ext>
            </a:extLst>
          </a:blip>
          <a:srcRect l="4866" t="5598"/>
          <a:stretch/>
        </p:blipFill>
        <p:spPr bwMode="auto">
          <a:xfrm>
            <a:off x="3593608" y="1379732"/>
            <a:ext cx="608719" cy="3880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descr="Analyze - Magnifying glass over Financial document with 3D..."/>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655" r="1890" b="9995"/>
          <a:stretch/>
        </p:blipFill>
        <p:spPr bwMode="auto">
          <a:xfrm>
            <a:off x="6668798" y="2023007"/>
            <a:ext cx="663576" cy="4274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2286" y="716292"/>
            <a:ext cx="3325069" cy="558386"/>
          </a:xfrm>
          <a:prstGeom prst="rect">
            <a:avLst/>
          </a:prstGeom>
          <a:solidFill>
            <a:schemeClr val="bg1"/>
          </a:solidFill>
          <a:ln w="25400" cmpd="sng">
            <a:solidFill>
              <a:srgbClr val="FFFF00"/>
            </a:solidFill>
          </a:ln>
        </p:spPr>
        <p:txBody>
          <a:bodyPr wrap="none" lIns="65306" tIns="32653" rIns="65306" bIns="32653" rtlCol="0">
            <a:spAutoFit/>
          </a:bodyPr>
          <a:lstStyle/>
          <a:p>
            <a:r>
              <a:rPr lang="en-GB" sz="1100" dirty="0">
                <a:latin typeface="Arial" panose="020B0604020202020204" pitchFamily="34" charset="0"/>
                <a:cs typeface="Arial" panose="020B0604020202020204" pitchFamily="34" charset="0"/>
              </a:rPr>
              <a:t>1. </a:t>
            </a:r>
            <a:r>
              <a:rPr lang="en-GB" sz="1100" b="1" dirty="0">
                <a:solidFill>
                  <a:srgbClr val="92D050"/>
                </a:solidFill>
                <a:latin typeface="Arial" panose="020B0604020202020204" pitchFamily="34" charset="0"/>
                <a:cs typeface="Arial" panose="020B0604020202020204" pitchFamily="34" charset="0"/>
              </a:rPr>
              <a:t>Analysis</a:t>
            </a:r>
          </a:p>
          <a:p>
            <a:endParaRPr lang="en-GB" sz="300" dirty="0">
              <a:latin typeface="Arial" panose="020B0604020202020204" pitchFamily="34" charset="0"/>
              <a:cs typeface="Arial" panose="020B0604020202020204" pitchFamily="34" charset="0"/>
            </a:endParaRPr>
          </a:p>
          <a:p>
            <a:r>
              <a:rPr lang="en-GB" sz="600" dirty="0">
                <a:latin typeface="Arial" panose="020B0604020202020204" pitchFamily="34" charset="0"/>
                <a:cs typeface="Arial" panose="020B0604020202020204" pitchFamily="34" charset="0"/>
              </a:rPr>
              <a:t>Analysis is the first part of the DSAT process and is usually trigger by</a:t>
            </a:r>
          </a:p>
          <a:p>
            <a:r>
              <a:rPr lang="en-GB" sz="600" dirty="0">
                <a:latin typeface="Arial" panose="020B0604020202020204" pitchFamily="34" charset="0"/>
                <a:cs typeface="Arial" panose="020B0604020202020204" pitchFamily="34" charset="0"/>
              </a:rPr>
              <a:t>an evidence-based Statement of Requirement (SOR), reflecting the need for a new or revised</a:t>
            </a:r>
          </a:p>
          <a:p>
            <a:r>
              <a:rPr lang="en-GB" sz="600" dirty="0">
                <a:latin typeface="Arial" panose="020B0604020202020204" pitchFamily="34" charset="0"/>
                <a:cs typeface="Arial" panose="020B0604020202020204" pitchFamily="34" charset="0"/>
              </a:rPr>
              <a:t>analysis of the requirements of a job. </a:t>
            </a:r>
          </a:p>
        </p:txBody>
      </p:sp>
      <p:pic>
        <p:nvPicPr>
          <p:cNvPr id="1028" name="Picture 4" descr="http://xl.thumbs.canstockphoto.com/canstock0094237.jpg"/>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8012" r="13585" b="10423"/>
          <a:stretch/>
        </p:blipFill>
        <p:spPr bwMode="auto">
          <a:xfrm>
            <a:off x="137535" y="1675876"/>
            <a:ext cx="950095" cy="8819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8" descr="http://xl.thumbs.canstockphoto.com/canstock15686745.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805" b="11032"/>
          <a:stretch/>
        </p:blipFill>
        <p:spPr bwMode="auto">
          <a:xfrm flipH="1">
            <a:off x="8441706" y="6220597"/>
            <a:ext cx="496734" cy="30760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xl.thumbs.canstockphoto.com/canstock13475693.jpg"/>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r="9345" b="3998"/>
          <a:stretch/>
        </p:blipFill>
        <p:spPr bwMode="auto">
          <a:xfrm>
            <a:off x="3766319" y="5072275"/>
            <a:ext cx="411133" cy="4723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0" name="Picture 16" descr="http://xl.thumbs.canstockphoto.com/canstock7755513.jp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r="17395" b="23641"/>
          <a:stretch/>
        </p:blipFill>
        <p:spPr bwMode="auto">
          <a:xfrm flipH="1">
            <a:off x="5829327" y="1930899"/>
            <a:ext cx="482991" cy="4890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4" name="Picture 20" descr="Autism Concept - Autism concept as a gold chrome key shaped..."/>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2923" t="2516" r="2013" b="15741"/>
          <a:stretch/>
        </p:blipFill>
        <p:spPr bwMode="auto">
          <a:xfrm flipH="1">
            <a:off x="8665642" y="2102283"/>
            <a:ext cx="443191" cy="3323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6" name="Picture 22" descr="http://xl.thumbs.canstockphoto.com/canstock6234197.jpg"/>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8623" t="16251" r="5611" b="22834"/>
          <a:stretch/>
        </p:blipFill>
        <p:spPr bwMode="auto">
          <a:xfrm>
            <a:off x="8115971" y="3402739"/>
            <a:ext cx="721621" cy="39146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6860492" y="3614732"/>
            <a:ext cx="997509" cy="204443"/>
          </a:xfrm>
          <a:prstGeom prst="rect">
            <a:avLst/>
          </a:prstGeom>
          <a:solidFill>
            <a:schemeClr val="bg1"/>
          </a:solidFill>
          <a:ln w="25400">
            <a:solidFill>
              <a:srgbClr val="FFFF00"/>
            </a:solidFill>
          </a:ln>
        </p:spPr>
        <p:txBody>
          <a:bodyPr wrap="none" lIns="65306" tIns="32653" rIns="65306" bIns="32653" rtlCol="0">
            <a:spAutoFit/>
          </a:bodyPr>
          <a:lstStyle/>
          <a:p>
            <a:r>
              <a:rPr lang="en-GB" sz="600" b="1" dirty="0">
                <a:latin typeface="Arial" panose="020B0604020202020204" pitchFamily="34" charset="0"/>
                <a:cs typeface="Arial" panose="020B0604020202020204" pitchFamily="34" charset="0"/>
              </a:rPr>
              <a:t>Training Design Review</a:t>
            </a:r>
          </a:p>
          <a:p>
            <a:endParaRPr lang="en-GB" sz="300" dirty="0">
              <a:latin typeface="Arial" panose="020B0604020202020204" pitchFamily="34" charset="0"/>
              <a:cs typeface="Arial" panose="020B0604020202020204" pitchFamily="34" charset="0"/>
            </a:endParaRPr>
          </a:p>
        </p:txBody>
      </p:sp>
      <p:pic>
        <p:nvPicPr>
          <p:cNvPr id="6" name="Picture 26" descr="http://xl.thumbs.canstockphoto.com/canstock21116638.jpg"/>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2270" b="18710"/>
          <a:stretch/>
        </p:blipFill>
        <p:spPr bwMode="auto">
          <a:xfrm>
            <a:off x="2461922" y="1831371"/>
            <a:ext cx="748804" cy="5060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52" name="Picture 28" descr="http://xl.thumbs.canstockphoto.com/canstock3297024.jpg"/>
          <p:cNvPicPr>
            <a:picLocks noChangeAspect="1" noChangeArrowheads="1"/>
          </p:cNvPicPr>
          <p:nvPr/>
        </p:nvPicPr>
        <p:blipFill rotWithShape="1">
          <a:blip r:embed="rId14" cstate="print">
            <a:clrChange>
              <a:clrFrom>
                <a:srgbClr val="FCFCFC"/>
              </a:clrFrom>
              <a:clrTo>
                <a:srgbClr val="FCFCFC">
                  <a:alpha val="0"/>
                </a:srgbClr>
              </a:clrTo>
            </a:clrChange>
            <a:extLst>
              <a:ext uri="{28A0092B-C50C-407E-A947-70E740481C1C}">
                <a14:useLocalDpi xmlns:a14="http://schemas.microsoft.com/office/drawing/2010/main" val="0"/>
              </a:ext>
            </a:extLst>
          </a:blip>
          <a:srcRect t="9588" b="9929"/>
          <a:stretch/>
        </p:blipFill>
        <p:spPr bwMode="auto">
          <a:xfrm>
            <a:off x="1842821" y="5706176"/>
            <a:ext cx="537070" cy="3512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6" name="Down Arrow 95"/>
          <p:cNvSpPr/>
          <p:nvPr/>
        </p:nvSpPr>
        <p:spPr>
          <a:xfrm>
            <a:off x="553844" y="5579099"/>
            <a:ext cx="177588" cy="147634"/>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48" name="TextBox 47"/>
          <p:cNvSpPr txBox="1"/>
          <p:nvPr/>
        </p:nvSpPr>
        <p:spPr>
          <a:xfrm>
            <a:off x="3946532" y="4648244"/>
            <a:ext cx="914154" cy="296776"/>
          </a:xfrm>
          <a:prstGeom prst="rect">
            <a:avLst/>
          </a:prstGeom>
          <a:solidFill>
            <a:schemeClr val="bg1"/>
          </a:solidFill>
          <a:ln w="25400">
            <a:solidFill>
              <a:srgbClr val="FFFF00"/>
            </a:solidFill>
          </a:ln>
        </p:spPr>
        <p:txBody>
          <a:bodyPr wrap="none" lIns="65306" tIns="32653" rIns="65306" bIns="32653" rtlCol="0">
            <a:spAutoFit/>
          </a:bodyPr>
          <a:lstStyle/>
          <a:p>
            <a:pPr algn="ctr"/>
            <a:r>
              <a:rPr lang="en-GB" sz="600" b="1" dirty="0">
                <a:latin typeface="Arial" panose="020B0604020202020204" pitchFamily="34" charset="0"/>
                <a:cs typeface="Arial" panose="020B0604020202020204" pitchFamily="34" charset="0"/>
              </a:rPr>
              <a:t>Return Of Investment</a:t>
            </a:r>
          </a:p>
          <a:p>
            <a:pPr algn="ctr"/>
            <a:r>
              <a:rPr lang="en-GB" sz="600" b="1" dirty="0">
                <a:latin typeface="Arial" panose="020B0604020202020204" pitchFamily="34" charset="0"/>
                <a:cs typeface="Arial" panose="020B0604020202020204" pitchFamily="34" charset="0"/>
              </a:rPr>
              <a:t>(ROI)</a:t>
            </a:r>
          </a:p>
          <a:p>
            <a:endParaRPr lang="en-GB" sz="300" dirty="0">
              <a:latin typeface="Arial" panose="020B0604020202020204" pitchFamily="34" charset="0"/>
              <a:cs typeface="Arial" panose="020B0604020202020204" pitchFamily="34" charset="0"/>
            </a:endParaRPr>
          </a:p>
        </p:txBody>
      </p:sp>
      <p:sp>
        <p:nvSpPr>
          <p:cNvPr id="51" name="Donut 50"/>
          <p:cNvSpPr/>
          <p:nvPr/>
        </p:nvSpPr>
        <p:spPr>
          <a:xfrm>
            <a:off x="3251533" y="2247711"/>
            <a:ext cx="2340919" cy="2340919"/>
          </a:xfrm>
          <a:prstGeom prst="donut">
            <a:avLst>
              <a:gd name="adj" fmla="val 9494"/>
            </a:avLst>
          </a:prstGeom>
          <a:solidFill>
            <a:schemeClr val="tx1"/>
          </a:solidFill>
          <a:ln>
            <a:noFill/>
          </a:ln>
          <a:effectLst/>
          <a:scene3d>
            <a:camera prst="orthographicFront"/>
            <a:lightRig rig="threePt" dir="t"/>
          </a:scene3d>
          <a:sp3d>
            <a:bevelT w="241300" h="88900"/>
          </a:sp3d>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solidFill>
                <a:schemeClr val="tx1"/>
              </a:solidFill>
            </a:endParaRPr>
          </a:p>
        </p:txBody>
      </p:sp>
      <p:sp>
        <p:nvSpPr>
          <p:cNvPr id="52" name="Oval 51"/>
          <p:cNvSpPr/>
          <p:nvPr/>
        </p:nvSpPr>
        <p:spPr>
          <a:xfrm>
            <a:off x="3987319" y="2982842"/>
            <a:ext cx="869347" cy="869347"/>
          </a:xfrm>
          <a:prstGeom prst="ellipse">
            <a:avLst/>
          </a:prstGeom>
          <a:solidFill>
            <a:schemeClr val="tx1"/>
          </a:solidFill>
          <a:ln>
            <a:noFill/>
          </a:ln>
          <a:effectLst/>
          <a:scene3d>
            <a:camera prst="orthographicFront"/>
            <a:lightRig rig="threePt" dir="t"/>
          </a:scene3d>
          <a:sp3d>
            <a:bevelT w="241300" h="88900"/>
          </a:sp3d>
        </p:spPr>
        <p:style>
          <a:lnRef idx="2">
            <a:schemeClr val="accent1">
              <a:shade val="50000"/>
            </a:schemeClr>
          </a:lnRef>
          <a:fillRef idx="1">
            <a:schemeClr val="accent1"/>
          </a:fillRef>
          <a:effectRef idx="0">
            <a:schemeClr val="accent1"/>
          </a:effectRef>
          <a:fontRef idx="minor">
            <a:schemeClr val="lt1"/>
          </a:fontRef>
        </p:style>
        <p:txBody>
          <a:bodyPr lIns="25711" tIns="32653" rIns="25711" bIns="32653" rtlCol="0" anchor="ctr">
            <a:scene3d>
              <a:camera prst="orthographicFront"/>
              <a:lightRig rig="soft" dir="tl">
                <a:rot lat="0" lon="0" rev="0"/>
              </a:lightRig>
            </a:scene3d>
            <a:sp3d contourW="25400" prstMaterial="matte">
              <a:contourClr>
                <a:schemeClr val="accent2">
                  <a:tint val="20000"/>
                </a:schemeClr>
              </a:contourClr>
            </a:sp3d>
          </a:bodyPr>
          <a:lstStyle/>
          <a:p>
            <a:pPr algn="ctr"/>
            <a:r>
              <a:rPr lang="en-GB" sz="1600" b="1" spc="36" dirty="0">
                <a:ln w="11430"/>
                <a:solidFill>
                  <a:schemeClr val="bg1"/>
                </a:solidFill>
                <a:latin typeface="Arial" panose="020B0604020202020204" pitchFamily="34" charset="0"/>
                <a:cs typeface="Arial" panose="020B0604020202020204" pitchFamily="34" charset="0"/>
              </a:rPr>
              <a:t>DSAT</a:t>
            </a:r>
          </a:p>
        </p:txBody>
      </p:sp>
      <p:sp>
        <p:nvSpPr>
          <p:cNvPr id="20" name="TextBox 19"/>
          <p:cNvSpPr txBox="1"/>
          <p:nvPr/>
        </p:nvSpPr>
        <p:spPr>
          <a:xfrm>
            <a:off x="1212734" y="4951363"/>
            <a:ext cx="1409481" cy="250610"/>
          </a:xfrm>
          <a:prstGeom prst="rect">
            <a:avLst/>
          </a:prstGeom>
          <a:solidFill>
            <a:schemeClr val="bg1"/>
          </a:solidFill>
          <a:ln w="25400">
            <a:solidFill>
              <a:srgbClr val="FFFF00"/>
            </a:solidFill>
          </a:ln>
        </p:spPr>
        <p:txBody>
          <a:bodyPr wrap="none" lIns="65306" tIns="32653" rIns="65306" bIns="32653" rtlCol="0">
            <a:spAutoFit/>
          </a:bodyPr>
          <a:lstStyle/>
          <a:p>
            <a:pPr algn="ctr"/>
            <a:r>
              <a:rPr lang="en-GB" sz="600" b="1" dirty="0">
                <a:latin typeface="Arial" panose="020B0604020202020204" pitchFamily="34" charset="0"/>
                <a:cs typeface="Arial" panose="020B0604020202020204" pitchFamily="34" charset="0"/>
              </a:rPr>
              <a:t>Statement of Trained Requirement </a:t>
            </a:r>
          </a:p>
          <a:p>
            <a:pPr algn="ctr"/>
            <a:r>
              <a:rPr lang="en-GB" sz="600" b="1" dirty="0">
                <a:latin typeface="Arial" panose="020B0604020202020204" pitchFamily="34" charset="0"/>
                <a:cs typeface="Arial" panose="020B0604020202020204" pitchFamily="34" charset="0"/>
              </a:rPr>
              <a:t>(SOTR)</a:t>
            </a:r>
            <a:endParaRPr lang="en-GB" sz="600" dirty="0">
              <a:latin typeface="Arial" panose="020B0604020202020204" pitchFamily="34" charset="0"/>
              <a:cs typeface="Arial" panose="020B0604020202020204" pitchFamily="34" charset="0"/>
            </a:endParaRPr>
          </a:p>
        </p:txBody>
      </p:sp>
      <p:sp>
        <p:nvSpPr>
          <p:cNvPr id="40" name="TextBox 39"/>
          <p:cNvSpPr txBox="1"/>
          <p:nvPr/>
        </p:nvSpPr>
        <p:spPr>
          <a:xfrm>
            <a:off x="7556053" y="4824113"/>
            <a:ext cx="1393451" cy="204443"/>
          </a:xfrm>
          <a:prstGeom prst="rect">
            <a:avLst/>
          </a:prstGeom>
          <a:solidFill>
            <a:schemeClr val="bg1"/>
          </a:solidFill>
          <a:ln w="25400">
            <a:solidFill>
              <a:schemeClr val="accent5">
                <a:lumMod val="40000"/>
                <a:lumOff val="60000"/>
              </a:schemeClr>
            </a:solidFill>
          </a:ln>
        </p:spPr>
        <p:txBody>
          <a:bodyPr wrap="none" lIns="65306" tIns="32653" rIns="65306" bIns="32653" rtlCol="0">
            <a:spAutoFit/>
          </a:bodyPr>
          <a:lstStyle/>
          <a:p>
            <a:r>
              <a:rPr lang="en-GB" sz="600" b="1" dirty="0">
                <a:latin typeface="Arial" panose="020B0604020202020204" pitchFamily="34" charset="0"/>
                <a:cs typeface="Arial" panose="020B0604020202020204" pitchFamily="34" charset="0"/>
              </a:rPr>
              <a:t>Statement of Training Task (SOTT)</a:t>
            </a:r>
          </a:p>
          <a:p>
            <a:endParaRPr lang="en-GB" sz="300" dirty="0">
              <a:latin typeface="Arial" panose="020B0604020202020204" pitchFamily="34" charset="0"/>
              <a:cs typeface="Arial" panose="020B0604020202020204" pitchFamily="34" charset="0"/>
            </a:endParaRPr>
          </a:p>
        </p:txBody>
      </p:sp>
      <p:pic>
        <p:nvPicPr>
          <p:cNvPr id="1048" name="Picture 24" descr="http://xl.thumbs.canstockphoto.com/canstock20709903.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25355" r="7074" b="12338"/>
          <a:stretch/>
        </p:blipFill>
        <p:spPr bwMode="auto">
          <a:xfrm>
            <a:off x="7405096" y="5559185"/>
            <a:ext cx="331403" cy="3493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6129901" y="5683941"/>
            <a:ext cx="1194679" cy="158277"/>
          </a:xfrm>
          <a:prstGeom prst="rect">
            <a:avLst/>
          </a:prstGeom>
          <a:solidFill>
            <a:schemeClr val="bg1"/>
          </a:solidFill>
          <a:ln w="25400">
            <a:solidFill>
              <a:schemeClr val="accent5">
                <a:lumMod val="40000"/>
                <a:lumOff val="60000"/>
              </a:schemeClr>
            </a:solidFill>
          </a:ln>
        </p:spPr>
        <p:txBody>
          <a:bodyPr wrap="none" lIns="65306" tIns="32653" rIns="65306" bIns="32653" rtlCol="0">
            <a:spAutoFit/>
          </a:bodyPr>
          <a:lstStyle/>
          <a:p>
            <a:pPr algn="ctr"/>
            <a:r>
              <a:rPr lang="en-GB" sz="600" b="1" dirty="0">
                <a:latin typeface="Arial" panose="020B0604020202020204" pitchFamily="34" charset="0"/>
                <a:cs typeface="Arial" panose="020B0604020202020204" pitchFamily="34" charset="0"/>
              </a:rPr>
              <a:t>Training Quality Manual (QM)</a:t>
            </a:r>
          </a:p>
        </p:txBody>
      </p:sp>
      <p:grpSp>
        <p:nvGrpSpPr>
          <p:cNvPr id="121" name="Group 120"/>
          <p:cNvGrpSpPr/>
          <p:nvPr/>
        </p:nvGrpSpPr>
        <p:grpSpPr>
          <a:xfrm rot="-2700000">
            <a:off x="3638534" y="2636349"/>
            <a:ext cx="1562324" cy="1572209"/>
            <a:chOff x="5093945" y="3690891"/>
            <a:chExt cx="2187252" cy="2201094"/>
          </a:xfrm>
        </p:grpSpPr>
        <p:sp>
          <p:nvSpPr>
            <p:cNvPr id="120" name="TextBox 119"/>
            <p:cNvSpPr txBox="1"/>
            <p:nvPr/>
          </p:nvSpPr>
          <p:spPr>
            <a:xfrm>
              <a:off x="5633310" y="3690891"/>
              <a:ext cx="1127040" cy="409343"/>
            </a:xfrm>
            <a:prstGeom prst="rect">
              <a:avLst/>
            </a:prstGeom>
            <a:noFill/>
          </p:spPr>
          <p:txBody>
            <a:bodyPr wrap="none" rtlCol="0">
              <a:spAutoFit/>
            </a:bodyPr>
            <a:lstStyle/>
            <a:p>
              <a:r>
                <a:rPr lang="en-GB" sz="1300" dirty="0">
                  <a:latin typeface="Arial" panose="020B0604020202020204" pitchFamily="34" charset="0"/>
                  <a:cs typeface="Arial" panose="020B0604020202020204" pitchFamily="34" charset="0"/>
                </a:rPr>
                <a:t>Analysis</a:t>
              </a:r>
            </a:p>
          </p:txBody>
        </p:sp>
        <p:sp>
          <p:nvSpPr>
            <p:cNvPr id="138" name="TextBox 137"/>
            <p:cNvSpPr txBox="1"/>
            <p:nvPr/>
          </p:nvSpPr>
          <p:spPr>
            <a:xfrm rot="5400000">
              <a:off x="6583698" y="4578451"/>
              <a:ext cx="985655" cy="409343"/>
            </a:xfrm>
            <a:prstGeom prst="rect">
              <a:avLst/>
            </a:prstGeom>
            <a:noFill/>
          </p:spPr>
          <p:txBody>
            <a:bodyPr wrap="none" rtlCol="0">
              <a:spAutoFit/>
            </a:bodyPr>
            <a:lstStyle/>
            <a:p>
              <a:r>
                <a:rPr lang="en-GB" sz="1300" dirty="0">
                  <a:latin typeface="Arial" panose="020B0604020202020204" pitchFamily="34" charset="0"/>
                  <a:cs typeface="Arial" panose="020B0604020202020204" pitchFamily="34" charset="0"/>
                </a:rPr>
                <a:t>Design</a:t>
              </a:r>
            </a:p>
          </p:txBody>
        </p:sp>
        <p:sp>
          <p:nvSpPr>
            <p:cNvPr id="144" name="TextBox 143"/>
            <p:cNvSpPr txBox="1"/>
            <p:nvPr/>
          </p:nvSpPr>
          <p:spPr>
            <a:xfrm>
              <a:off x="5645653" y="5482642"/>
              <a:ext cx="1102352" cy="409343"/>
            </a:xfrm>
            <a:prstGeom prst="rect">
              <a:avLst/>
            </a:prstGeom>
            <a:noFill/>
          </p:spPr>
          <p:txBody>
            <a:bodyPr wrap="none" rtlCol="0">
              <a:spAutoFit/>
            </a:bodyPr>
            <a:lstStyle/>
            <a:p>
              <a:r>
                <a:rPr lang="en-GB" sz="1300" dirty="0">
                  <a:latin typeface="Arial" panose="020B0604020202020204" pitchFamily="34" charset="0"/>
                  <a:cs typeface="Arial" panose="020B0604020202020204" pitchFamily="34" charset="0"/>
                </a:rPr>
                <a:t>Delivery</a:t>
              </a:r>
            </a:p>
          </p:txBody>
        </p:sp>
        <p:sp>
          <p:nvSpPr>
            <p:cNvPr id="157" name="TextBox 156"/>
            <p:cNvSpPr txBox="1"/>
            <p:nvPr/>
          </p:nvSpPr>
          <p:spPr>
            <a:xfrm rot="5400000">
              <a:off x="4624009" y="4584765"/>
              <a:ext cx="1349216" cy="409343"/>
            </a:xfrm>
            <a:prstGeom prst="rect">
              <a:avLst/>
            </a:prstGeom>
            <a:noFill/>
          </p:spPr>
          <p:txBody>
            <a:bodyPr wrap="none" rtlCol="0">
              <a:spAutoFit/>
            </a:bodyPr>
            <a:lstStyle/>
            <a:p>
              <a:r>
                <a:rPr lang="en-GB" sz="1300" dirty="0">
                  <a:latin typeface="Arial" panose="020B0604020202020204" pitchFamily="34" charset="0"/>
                  <a:cs typeface="Arial" panose="020B0604020202020204" pitchFamily="34" charset="0"/>
                </a:rPr>
                <a:t>Evaluation</a:t>
              </a:r>
            </a:p>
          </p:txBody>
        </p:sp>
      </p:grpSp>
      <p:cxnSp>
        <p:nvCxnSpPr>
          <p:cNvPr id="113" name="Straight Connector 112"/>
          <p:cNvCxnSpPr>
            <a:stCxn id="21" idx="1"/>
            <a:endCxn id="138" idx="1"/>
          </p:cNvCxnSpPr>
          <p:nvPr/>
        </p:nvCxnSpPr>
        <p:spPr>
          <a:xfrm>
            <a:off x="4319412" y="923667"/>
            <a:ext cx="296158" cy="1796683"/>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endCxn id="120" idx="0"/>
          </p:cNvCxnSpPr>
          <p:nvPr/>
        </p:nvCxnSpPr>
        <p:spPr>
          <a:xfrm>
            <a:off x="3147786" y="908061"/>
            <a:ext cx="720725" cy="1953858"/>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endCxn id="157" idx="2"/>
          </p:cNvCxnSpPr>
          <p:nvPr/>
        </p:nvCxnSpPr>
        <p:spPr>
          <a:xfrm flipV="1">
            <a:off x="3593608" y="3973807"/>
            <a:ext cx="272713" cy="592728"/>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970127" y="3938569"/>
            <a:ext cx="1196278" cy="34381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5816255" y="2635658"/>
            <a:ext cx="3245051" cy="648818"/>
            <a:chOff x="8246509" y="3539721"/>
            <a:chExt cx="4762354" cy="974647"/>
          </a:xfrm>
        </p:grpSpPr>
        <p:sp>
          <p:nvSpPr>
            <p:cNvPr id="29" name="TextBox 28"/>
            <p:cNvSpPr txBox="1"/>
            <p:nvPr/>
          </p:nvSpPr>
          <p:spPr>
            <a:xfrm>
              <a:off x="9898330" y="3539721"/>
              <a:ext cx="823571" cy="277403"/>
            </a:xfrm>
            <a:prstGeom prst="rect">
              <a:avLst/>
            </a:prstGeom>
            <a:solidFill>
              <a:schemeClr val="bg1"/>
            </a:solidFill>
            <a:ln w="25400">
              <a:solidFill>
                <a:schemeClr val="tx1"/>
              </a:solidFill>
            </a:ln>
          </p:spPr>
          <p:txBody>
            <a:bodyPr wrap="square" rtlCol="0">
              <a:spAutoFit/>
            </a:bodyPr>
            <a:lstStyle/>
            <a:p>
              <a:pPr algn="ctr"/>
              <a:r>
                <a:rPr lang="en-GB" sz="600" b="1" dirty="0">
                  <a:latin typeface="Arial" panose="020B0604020202020204" pitchFamily="34" charset="0"/>
                  <a:cs typeface="Arial" panose="020B0604020202020204" pitchFamily="34" charset="0"/>
                </a:rPr>
                <a:t>STAGE 2</a:t>
              </a:r>
            </a:p>
          </p:txBody>
        </p:sp>
        <p:sp>
          <p:nvSpPr>
            <p:cNvPr id="32" name="TextBox 31"/>
            <p:cNvSpPr txBox="1"/>
            <p:nvPr/>
          </p:nvSpPr>
          <p:spPr>
            <a:xfrm>
              <a:off x="10977410" y="3890212"/>
              <a:ext cx="2031453" cy="624156"/>
            </a:xfrm>
            <a:prstGeom prst="rect">
              <a:avLst/>
            </a:prstGeom>
            <a:solidFill>
              <a:schemeClr val="bg1"/>
            </a:solidFill>
            <a:ln w="25400">
              <a:solidFill>
                <a:schemeClr val="accent5">
                  <a:lumMod val="40000"/>
                  <a:lumOff val="60000"/>
                </a:schemeClr>
              </a:solidFill>
            </a:ln>
          </p:spPr>
          <p:txBody>
            <a:bodyPr wrap="none" rtlCol="0">
              <a:spAutoFit/>
            </a:bodyPr>
            <a:lstStyle/>
            <a:p>
              <a:r>
                <a:rPr lang="en-GB" sz="600" b="1" dirty="0">
                  <a:latin typeface="Arial" panose="020B0604020202020204" pitchFamily="34" charset="0"/>
                  <a:cs typeface="Arial" panose="020B0604020202020204" pitchFamily="34" charset="0"/>
                </a:rPr>
                <a:t>Assessment Strategy (</a:t>
              </a:r>
              <a:r>
                <a:rPr lang="en-GB" sz="600" b="1" dirty="0" err="1">
                  <a:latin typeface="Arial" panose="020B0604020202020204" pitchFamily="34" charset="0"/>
                  <a:cs typeface="Arial" panose="020B0604020202020204" pitchFamily="34" charset="0"/>
                </a:rPr>
                <a:t>AStrat</a:t>
              </a:r>
              <a:r>
                <a:rPr lang="en-GB" sz="600" b="1" dirty="0">
                  <a:latin typeface="Arial" panose="020B0604020202020204" pitchFamily="34" charset="0"/>
                  <a:cs typeface="Arial" panose="020B0604020202020204" pitchFamily="34" charset="0"/>
                </a:rPr>
                <a:t>)</a:t>
              </a:r>
            </a:p>
            <a:p>
              <a:r>
                <a:rPr lang="en-GB" sz="600" dirty="0">
                  <a:latin typeface="Arial" panose="020B0604020202020204" pitchFamily="34" charset="0"/>
                  <a:cs typeface="Arial" panose="020B0604020202020204" pitchFamily="34" charset="0"/>
                </a:rPr>
                <a:t>Assessment Specification (</a:t>
              </a:r>
              <a:r>
                <a:rPr lang="en-GB" sz="600" dirty="0" err="1">
                  <a:latin typeface="Arial" panose="020B0604020202020204" pitchFamily="34" charset="0"/>
                  <a:cs typeface="Arial" panose="020B0604020202020204" pitchFamily="34" charset="0"/>
                </a:rPr>
                <a:t>Aspec</a:t>
              </a:r>
              <a:endParaRPr lang="en-GB" sz="600" dirty="0">
                <a:latin typeface="Arial" panose="020B0604020202020204" pitchFamily="34" charset="0"/>
                <a:cs typeface="Arial" panose="020B0604020202020204" pitchFamily="34" charset="0"/>
              </a:endParaRPr>
            </a:p>
            <a:p>
              <a:r>
                <a:rPr lang="en-GB" sz="600" dirty="0">
                  <a:latin typeface="Arial" panose="020B0604020202020204" pitchFamily="34" charset="0"/>
                  <a:cs typeface="Arial" panose="020B0604020202020204" pitchFamily="34" charset="0"/>
                </a:rPr>
                <a:t>Knowledge, Skills and Attitude (KSA</a:t>
              </a:r>
              <a:r>
                <a:rPr lang="en-GB" sz="600" b="1" dirty="0">
                  <a:latin typeface="Arial" panose="020B0604020202020204" pitchFamily="34" charset="0"/>
                  <a:cs typeface="Arial" panose="020B0604020202020204" pitchFamily="34" charset="0"/>
                </a:rPr>
                <a:t>)</a:t>
              </a:r>
            </a:p>
            <a:p>
              <a:endParaRPr lang="en-GB" sz="300" dirty="0">
                <a:latin typeface="Arial" panose="020B0604020202020204" pitchFamily="34" charset="0"/>
                <a:cs typeface="Arial" panose="020B0604020202020204" pitchFamily="34" charset="0"/>
              </a:endParaRPr>
            </a:p>
          </p:txBody>
        </p:sp>
        <p:sp>
          <p:nvSpPr>
            <p:cNvPr id="33" name="TextBox 32"/>
            <p:cNvSpPr txBox="1"/>
            <p:nvPr/>
          </p:nvSpPr>
          <p:spPr>
            <a:xfrm>
              <a:off x="9904574" y="3957543"/>
              <a:ext cx="1066446" cy="346753"/>
            </a:xfrm>
            <a:prstGeom prst="rect">
              <a:avLst/>
            </a:prstGeom>
            <a:solidFill>
              <a:schemeClr val="bg1"/>
            </a:solidFill>
            <a:ln w="25400">
              <a:solidFill>
                <a:schemeClr val="accent5">
                  <a:lumMod val="40000"/>
                  <a:lumOff val="60000"/>
                </a:schemeClr>
              </a:solidFill>
            </a:ln>
          </p:spPr>
          <p:txBody>
            <a:bodyPr wrap="none" rtlCol="0">
              <a:spAutoFit/>
            </a:bodyPr>
            <a:lstStyle/>
            <a:p>
              <a:r>
                <a:rPr lang="en-GB" sz="600" b="1" dirty="0">
                  <a:latin typeface="Arial" panose="020B0604020202020204" pitchFamily="34" charset="0"/>
                  <a:cs typeface="Arial" panose="020B0604020202020204" pitchFamily="34" charset="0"/>
                </a:rPr>
                <a:t>Learning Scalar</a:t>
              </a:r>
            </a:p>
            <a:p>
              <a:endParaRPr lang="en-GB" sz="300" dirty="0">
                <a:latin typeface="Arial" panose="020B0604020202020204" pitchFamily="34" charset="0"/>
                <a:cs typeface="Arial" panose="020B0604020202020204" pitchFamily="34" charset="0"/>
              </a:endParaRPr>
            </a:p>
          </p:txBody>
        </p:sp>
        <p:sp>
          <p:nvSpPr>
            <p:cNvPr id="28" name="TextBox 27"/>
            <p:cNvSpPr txBox="1"/>
            <p:nvPr/>
          </p:nvSpPr>
          <p:spPr>
            <a:xfrm>
              <a:off x="8246509" y="3953047"/>
              <a:ext cx="1616276" cy="346753"/>
            </a:xfrm>
            <a:prstGeom prst="rect">
              <a:avLst/>
            </a:prstGeom>
            <a:solidFill>
              <a:schemeClr val="bg1"/>
            </a:solidFill>
            <a:ln w="25400">
              <a:solidFill>
                <a:schemeClr val="accent5">
                  <a:lumMod val="40000"/>
                  <a:lumOff val="60000"/>
                </a:schemeClr>
              </a:solidFill>
            </a:ln>
          </p:spPr>
          <p:txBody>
            <a:bodyPr wrap="none" rtlCol="0">
              <a:spAutoFit/>
            </a:bodyPr>
            <a:lstStyle/>
            <a:p>
              <a:r>
                <a:rPr lang="en-GB" sz="600" b="1" dirty="0">
                  <a:latin typeface="Arial" panose="020B0604020202020204" pitchFamily="34" charset="0"/>
                  <a:cs typeface="Arial" panose="020B0604020202020204" pitchFamily="34" charset="0"/>
                </a:rPr>
                <a:t>Methods &amp; Media Analysis</a:t>
              </a:r>
            </a:p>
            <a:p>
              <a:endParaRPr lang="en-GB" sz="300" dirty="0">
                <a:latin typeface="Arial" panose="020B0604020202020204" pitchFamily="34" charset="0"/>
                <a:cs typeface="Arial" panose="020B0604020202020204" pitchFamily="34" charset="0"/>
              </a:endParaRPr>
            </a:p>
          </p:txBody>
        </p:sp>
      </p:grpSp>
      <p:pic>
        <p:nvPicPr>
          <p:cNvPr id="108" name="Picture 10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836324" y="6048375"/>
            <a:ext cx="2845793" cy="765560"/>
          </a:xfrm>
          <a:prstGeom prst="rect">
            <a:avLst/>
          </a:prstGeom>
          <a:ln>
            <a:solidFill>
              <a:schemeClr val="tx1"/>
            </a:solidFill>
          </a:ln>
        </p:spPr>
      </p:pic>
      <p:sp>
        <p:nvSpPr>
          <p:cNvPr id="102" name="Down Arrow 101"/>
          <p:cNvSpPr/>
          <p:nvPr/>
        </p:nvSpPr>
        <p:spPr>
          <a:xfrm>
            <a:off x="1612591" y="2557857"/>
            <a:ext cx="177588" cy="155604"/>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03" name="Down Arrow 102"/>
          <p:cNvSpPr/>
          <p:nvPr/>
        </p:nvSpPr>
        <p:spPr>
          <a:xfrm>
            <a:off x="1641050" y="2075624"/>
            <a:ext cx="177588" cy="129502"/>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05" name="TextBox 104"/>
          <p:cNvSpPr txBox="1"/>
          <p:nvPr/>
        </p:nvSpPr>
        <p:spPr>
          <a:xfrm>
            <a:off x="1166573" y="1352439"/>
            <a:ext cx="1143383" cy="250610"/>
          </a:xfrm>
          <a:prstGeom prst="rect">
            <a:avLst/>
          </a:prstGeom>
          <a:solidFill>
            <a:schemeClr val="bg1"/>
          </a:solidFill>
          <a:ln w="25400">
            <a:solidFill>
              <a:srgbClr val="FFFF00"/>
            </a:solidFill>
          </a:ln>
        </p:spPr>
        <p:txBody>
          <a:bodyPr wrap="none" lIns="65306" tIns="32653" rIns="65306" bIns="32653" rtlCol="0">
            <a:spAutoFit/>
          </a:bodyPr>
          <a:lstStyle/>
          <a:p>
            <a:pPr algn="ctr"/>
            <a:r>
              <a:rPr lang="en-GB" sz="600" b="1" dirty="0">
                <a:latin typeface="Arial" panose="020B0604020202020204" pitchFamily="34" charset="0"/>
                <a:cs typeface="Arial" panose="020B0604020202020204" pitchFamily="34" charset="0"/>
              </a:rPr>
              <a:t>A. Training Needs Analysis </a:t>
            </a:r>
          </a:p>
          <a:p>
            <a:pPr algn="ctr"/>
            <a:r>
              <a:rPr lang="en-GB" sz="600" b="1" dirty="0">
                <a:latin typeface="Arial" panose="020B0604020202020204" pitchFamily="34" charset="0"/>
                <a:cs typeface="Arial" panose="020B0604020202020204" pitchFamily="34" charset="0"/>
              </a:rPr>
              <a:t>Steering </a:t>
            </a:r>
            <a:r>
              <a:rPr lang="en-GB" sz="600" b="1" dirty="0" err="1">
                <a:latin typeface="Arial" panose="020B0604020202020204" pitchFamily="34" charset="0"/>
                <a:cs typeface="Arial" panose="020B0604020202020204" pitchFamily="34" charset="0"/>
              </a:rPr>
              <a:t>Gp</a:t>
            </a:r>
            <a:r>
              <a:rPr lang="en-GB" sz="600" b="1" dirty="0">
                <a:latin typeface="Arial" panose="020B0604020202020204" pitchFamily="34" charset="0"/>
                <a:cs typeface="Arial" panose="020B0604020202020204" pitchFamily="34" charset="0"/>
              </a:rPr>
              <a:t> (TNASG)</a:t>
            </a:r>
          </a:p>
        </p:txBody>
      </p:sp>
      <p:sp>
        <p:nvSpPr>
          <p:cNvPr id="106" name="TextBox 105"/>
          <p:cNvSpPr txBox="1"/>
          <p:nvPr/>
        </p:nvSpPr>
        <p:spPr>
          <a:xfrm>
            <a:off x="1451610" y="2247711"/>
            <a:ext cx="595156" cy="158277"/>
          </a:xfrm>
          <a:prstGeom prst="rect">
            <a:avLst/>
          </a:prstGeom>
          <a:solidFill>
            <a:schemeClr val="bg1"/>
          </a:solidFill>
          <a:ln w="25400">
            <a:solidFill>
              <a:srgbClr val="FFFF00"/>
            </a:solidFill>
          </a:ln>
        </p:spPr>
        <p:txBody>
          <a:bodyPr wrap="none" lIns="65306" tIns="32653" rIns="65306" bIns="32653" rtlCol="0">
            <a:spAutoFit/>
          </a:bodyPr>
          <a:lstStyle/>
          <a:p>
            <a:r>
              <a:rPr lang="en-GB" sz="600" b="1" dirty="0" err="1">
                <a:latin typeface="Arial" panose="020B0604020202020204" pitchFamily="34" charset="0"/>
                <a:cs typeface="Arial" panose="020B0604020202020204" pitchFamily="34" charset="0"/>
              </a:rPr>
              <a:t>TrAD</a:t>
            </a:r>
            <a:r>
              <a:rPr lang="en-GB" sz="600" b="1" dirty="0">
                <a:latin typeface="Arial" panose="020B0604020202020204" pitchFamily="34" charset="0"/>
                <a:cs typeface="Arial" panose="020B0604020202020204" pitchFamily="34" charset="0"/>
              </a:rPr>
              <a:t> Raised</a:t>
            </a:r>
          </a:p>
        </p:txBody>
      </p:sp>
      <p:sp>
        <p:nvSpPr>
          <p:cNvPr id="109" name="Down Arrow 108"/>
          <p:cNvSpPr/>
          <p:nvPr/>
        </p:nvSpPr>
        <p:spPr>
          <a:xfrm rot="11164405">
            <a:off x="1890545" y="4363325"/>
            <a:ext cx="177001" cy="445536"/>
          </a:xfrm>
          <a:prstGeom prst="down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24" name="TextBox 23"/>
          <p:cNvSpPr txBox="1"/>
          <p:nvPr/>
        </p:nvSpPr>
        <p:spPr>
          <a:xfrm>
            <a:off x="7359246" y="999653"/>
            <a:ext cx="1300216" cy="342943"/>
          </a:xfrm>
          <a:prstGeom prst="rect">
            <a:avLst/>
          </a:prstGeom>
          <a:solidFill>
            <a:schemeClr val="bg1"/>
          </a:solidFill>
          <a:ln>
            <a:noFill/>
          </a:ln>
        </p:spPr>
        <p:txBody>
          <a:bodyPr wrap="square" lIns="65306" tIns="32653" rIns="65306" bIns="32653" rtlCol="0">
            <a:spAutoFit/>
          </a:bodyPr>
          <a:lstStyle/>
          <a:p>
            <a:pPr algn="ctr"/>
            <a:r>
              <a:rPr lang="en-GB" sz="600" b="1" dirty="0">
                <a:latin typeface="Arial" panose="020B0604020202020204" pitchFamily="34" charset="0"/>
                <a:cs typeface="Arial" panose="020B0604020202020204" pitchFamily="34" charset="0"/>
              </a:rPr>
              <a:t>Formal Training Statement (FTS)</a:t>
            </a:r>
          </a:p>
          <a:p>
            <a:pPr algn="ctr"/>
            <a:r>
              <a:rPr lang="en-GB" sz="600" b="1" dirty="0">
                <a:latin typeface="Arial" panose="020B0604020202020204" pitchFamily="34" charset="0"/>
                <a:cs typeface="Arial" panose="020B0604020202020204" pitchFamily="34" charset="0"/>
              </a:rPr>
              <a:t>Consists of:</a:t>
            </a:r>
          </a:p>
        </p:txBody>
      </p:sp>
      <p:grpSp>
        <p:nvGrpSpPr>
          <p:cNvPr id="50" name="Group 49"/>
          <p:cNvGrpSpPr/>
          <p:nvPr/>
        </p:nvGrpSpPr>
        <p:grpSpPr>
          <a:xfrm>
            <a:off x="6773784" y="1361433"/>
            <a:ext cx="2287522" cy="372994"/>
            <a:chOff x="9563133" y="1424764"/>
            <a:chExt cx="3202533" cy="522192"/>
          </a:xfrm>
        </p:grpSpPr>
        <p:sp>
          <p:nvSpPr>
            <p:cNvPr id="25" name="TextBox 24"/>
            <p:cNvSpPr txBox="1"/>
            <p:nvPr/>
          </p:nvSpPr>
          <p:spPr>
            <a:xfrm>
              <a:off x="9563133" y="1429892"/>
              <a:ext cx="1115819" cy="517064"/>
            </a:xfrm>
            <a:prstGeom prst="rect">
              <a:avLst/>
            </a:prstGeom>
            <a:solidFill>
              <a:schemeClr val="bg1"/>
            </a:solidFill>
            <a:ln>
              <a:noFill/>
            </a:ln>
          </p:spPr>
          <p:txBody>
            <a:bodyPr wrap="none" rtlCol="0">
              <a:spAutoFit/>
            </a:bodyPr>
            <a:lstStyle/>
            <a:p>
              <a:pPr algn="ctr"/>
              <a:r>
                <a:rPr lang="en-GB" sz="600" b="1" dirty="0">
                  <a:latin typeface="Arial" panose="020B0604020202020204" pitchFamily="34" charset="0"/>
                  <a:cs typeface="Arial" panose="020B0604020202020204" pitchFamily="34" charset="0"/>
                </a:rPr>
                <a:t>Training</a:t>
              </a:r>
            </a:p>
            <a:p>
              <a:pPr algn="ctr"/>
              <a:r>
                <a:rPr lang="en-GB" sz="600" b="1" dirty="0">
                  <a:latin typeface="Arial" panose="020B0604020202020204" pitchFamily="34" charset="0"/>
                  <a:cs typeface="Arial" panose="020B0604020202020204" pitchFamily="34" charset="0"/>
                </a:rPr>
                <a:t>Performance</a:t>
              </a:r>
            </a:p>
            <a:p>
              <a:pPr algn="ctr"/>
              <a:r>
                <a:rPr lang="en-GB" sz="600" b="1" dirty="0">
                  <a:latin typeface="Arial" panose="020B0604020202020204" pitchFamily="34" charset="0"/>
                  <a:cs typeface="Arial" panose="020B0604020202020204" pitchFamily="34" charset="0"/>
                </a:rPr>
                <a:t>Statement (</a:t>
              </a:r>
              <a:r>
                <a:rPr lang="en-GB" sz="600" b="1" dirty="0" smtClean="0">
                  <a:latin typeface="Arial" panose="020B0604020202020204" pitchFamily="34" charset="0"/>
                  <a:cs typeface="Arial" panose="020B0604020202020204" pitchFamily="34" charset="0"/>
                </a:rPr>
                <a:t>TPS)</a:t>
              </a:r>
              <a:endParaRPr lang="en-GB" sz="400" b="1" dirty="0">
                <a:latin typeface="Arial" panose="020B0604020202020204" pitchFamily="34" charset="0"/>
                <a:cs typeface="Arial" panose="020B0604020202020204" pitchFamily="34" charset="0"/>
              </a:endParaRPr>
            </a:p>
          </p:txBody>
        </p:sp>
        <p:sp>
          <p:nvSpPr>
            <p:cNvPr id="26" name="TextBox 25"/>
            <p:cNvSpPr txBox="1"/>
            <p:nvPr/>
          </p:nvSpPr>
          <p:spPr>
            <a:xfrm>
              <a:off x="10570326" y="1424764"/>
              <a:ext cx="1149483" cy="517065"/>
            </a:xfrm>
            <a:prstGeom prst="rect">
              <a:avLst/>
            </a:prstGeom>
            <a:solidFill>
              <a:schemeClr val="bg1"/>
            </a:solidFill>
            <a:ln>
              <a:noFill/>
            </a:ln>
          </p:spPr>
          <p:txBody>
            <a:bodyPr wrap="none" rtlCol="0">
              <a:spAutoFit/>
            </a:bodyPr>
            <a:lstStyle/>
            <a:p>
              <a:pPr algn="ctr"/>
              <a:r>
                <a:rPr lang="en-GB" sz="600" b="1" dirty="0">
                  <a:latin typeface="Arial" panose="020B0604020202020204" pitchFamily="34" charset="0"/>
                  <a:cs typeface="Arial" panose="020B0604020202020204" pitchFamily="34" charset="0"/>
                </a:rPr>
                <a:t>Workplace</a:t>
              </a:r>
            </a:p>
            <a:p>
              <a:pPr algn="ctr"/>
              <a:r>
                <a:rPr lang="en-GB" sz="600" b="1" dirty="0">
                  <a:latin typeface="Arial" panose="020B0604020202020204" pitchFamily="34" charset="0"/>
                  <a:cs typeface="Arial" panose="020B0604020202020204" pitchFamily="34" charset="0"/>
                </a:rPr>
                <a:t>Training</a:t>
              </a:r>
            </a:p>
            <a:p>
              <a:pPr algn="ctr"/>
              <a:r>
                <a:rPr lang="en-GB" sz="600" b="1" dirty="0">
                  <a:latin typeface="Arial" panose="020B0604020202020204" pitchFamily="34" charset="0"/>
                  <a:cs typeface="Arial" panose="020B0604020202020204" pitchFamily="34" charset="0"/>
                </a:rPr>
                <a:t>Statement (</a:t>
              </a:r>
              <a:r>
                <a:rPr lang="en-GB" sz="600" b="1" dirty="0" smtClean="0">
                  <a:latin typeface="Arial" panose="020B0604020202020204" pitchFamily="34" charset="0"/>
                  <a:cs typeface="Arial" panose="020B0604020202020204" pitchFamily="34" charset="0"/>
                </a:rPr>
                <a:t>WTS)</a:t>
              </a:r>
              <a:endParaRPr lang="en-GB" sz="500" b="1" dirty="0">
                <a:latin typeface="Arial" panose="020B0604020202020204" pitchFamily="34" charset="0"/>
                <a:cs typeface="Arial" panose="020B0604020202020204" pitchFamily="34" charset="0"/>
              </a:endParaRPr>
            </a:p>
          </p:txBody>
        </p:sp>
        <p:sp>
          <p:nvSpPr>
            <p:cNvPr id="27" name="TextBox 26"/>
            <p:cNvSpPr txBox="1"/>
            <p:nvPr/>
          </p:nvSpPr>
          <p:spPr>
            <a:xfrm>
              <a:off x="11606310" y="1426840"/>
              <a:ext cx="1159356" cy="517065"/>
            </a:xfrm>
            <a:prstGeom prst="rect">
              <a:avLst/>
            </a:prstGeom>
            <a:solidFill>
              <a:schemeClr val="bg1"/>
            </a:solidFill>
            <a:ln>
              <a:noFill/>
            </a:ln>
          </p:spPr>
          <p:txBody>
            <a:bodyPr wrap="square" rtlCol="0">
              <a:spAutoFit/>
            </a:bodyPr>
            <a:lstStyle/>
            <a:p>
              <a:pPr algn="ctr"/>
              <a:r>
                <a:rPr lang="en-GB" sz="600" b="1" dirty="0">
                  <a:latin typeface="Arial" panose="020B0604020202020204" pitchFamily="34" charset="0"/>
                  <a:cs typeface="Arial" panose="020B0604020202020204" pitchFamily="34" charset="0"/>
                </a:rPr>
                <a:t>Residual Training</a:t>
              </a:r>
            </a:p>
            <a:p>
              <a:pPr algn="ctr"/>
              <a:r>
                <a:rPr lang="en-GB" sz="600" b="1" dirty="0">
                  <a:latin typeface="Arial" panose="020B0604020202020204" pitchFamily="34" charset="0"/>
                  <a:cs typeface="Arial" panose="020B0604020202020204" pitchFamily="34" charset="0"/>
                </a:rPr>
                <a:t>Gap Statement</a:t>
              </a:r>
            </a:p>
            <a:p>
              <a:pPr algn="ctr"/>
              <a:r>
                <a:rPr lang="en-GB" sz="600" b="1" dirty="0">
                  <a:latin typeface="Arial" panose="020B0604020202020204" pitchFamily="34" charset="0"/>
                  <a:cs typeface="Arial" panose="020B0604020202020204" pitchFamily="34" charset="0"/>
                </a:rPr>
                <a:t>(RTGS)</a:t>
              </a:r>
            </a:p>
          </p:txBody>
        </p:sp>
      </p:grpSp>
      <p:sp>
        <p:nvSpPr>
          <p:cNvPr id="11" name="Rectangle 10"/>
          <p:cNvSpPr/>
          <p:nvPr/>
        </p:nvSpPr>
        <p:spPr>
          <a:xfrm>
            <a:off x="6727241" y="969571"/>
            <a:ext cx="2334066" cy="80084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a:p>
        </p:txBody>
      </p:sp>
      <p:sp>
        <p:nvSpPr>
          <p:cNvPr id="129" name="Down Arrow 128"/>
          <p:cNvSpPr/>
          <p:nvPr/>
        </p:nvSpPr>
        <p:spPr>
          <a:xfrm rot="12606817">
            <a:off x="4816355" y="1474071"/>
            <a:ext cx="177588" cy="812373"/>
          </a:xfrm>
          <a:prstGeom prst="downArrow">
            <a:avLst/>
          </a:prstGeom>
          <a:solidFill>
            <a:srgbClr val="F20EC7"/>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31" name="Down Arrow 130"/>
          <p:cNvSpPr/>
          <p:nvPr/>
        </p:nvSpPr>
        <p:spPr>
          <a:xfrm rot="17252453">
            <a:off x="5695135" y="3779460"/>
            <a:ext cx="177588" cy="624888"/>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58" name="TextBox 157"/>
          <p:cNvSpPr txBox="1"/>
          <p:nvPr/>
        </p:nvSpPr>
        <p:spPr>
          <a:xfrm>
            <a:off x="6811688" y="705467"/>
            <a:ext cx="449282" cy="158277"/>
          </a:xfrm>
          <a:prstGeom prst="rect">
            <a:avLst/>
          </a:prstGeom>
          <a:solidFill>
            <a:schemeClr val="bg1"/>
          </a:solidFill>
          <a:ln w="25400">
            <a:solidFill>
              <a:schemeClr val="tx1"/>
            </a:solidFill>
          </a:ln>
        </p:spPr>
        <p:txBody>
          <a:bodyPr wrap="none" lIns="65306" tIns="32653" rIns="65306" bIns="32653" rtlCol="0">
            <a:spAutoFit/>
          </a:bodyPr>
          <a:lstStyle/>
          <a:p>
            <a:r>
              <a:rPr lang="en-GB" sz="600" b="1" dirty="0">
                <a:latin typeface="Arial" panose="020B0604020202020204" pitchFamily="34" charset="0"/>
                <a:cs typeface="Arial" panose="020B0604020202020204" pitchFamily="34" charset="0"/>
              </a:rPr>
              <a:t>STAGE</a:t>
            </a:r>
            <a:r>
              <a:rPr lang="en-GB" sz="500" b="1" dirty="0">
                <a:latin typeface="Arial" panose="020B0604020202020204" pitchFamily="34" charset="0"/>
                <a:cs typeface="Arial" panose="020B0604020202020204" pitchFamily="34" charset="0"/>
              </a:rPr>
              <a:t> 1</a:t>
            </a:r>
          </a:p>
        </p:txBody>
      </p:sp>
      <p:sp>
        <p:nvSpPr>
          <p:cNvPr id="159" name="TextBox 158"/>
          <p:cNvSpPr txBox="1"/>
          <p:nvPr/>
        </p:nvSpPr>
        <p:spPr>
          <a:xfrm>
            <a:off x="2449872" y="2855667"/>
            <a:ext cx="460504" cy="158277"/>
          </a:xfrm>
          <a:prstGeom prst="rect">
            <a:avLst/>
          </a:prstGeom>
          <a:solidFill>
            <a:schemeClr val="bg1"/>
          </a:solidFill>
          <a:ln w="25400">
            <a:solidFill>
              <a:schemeClr val="tx1"/>
            </a:solidFill>
          </a:ln>
        </p:spPr>
        <p:txBody>
          <a:bodyPr wrap="none" lIns="65306" tIns="32653" rIns="65306" bIns="32653" rtlCol="0">
            <a:spAutoFit/>
          </a:bodyPr>
          <a:lstStyle/>
          <a:p>
            <a:r>
              <a:rPr lang="en-GB" sz="600" b="1" dirty="0">
                <a:latin typeface="Arial" panose="020B0604020202020204" pitchFamily="34" charset="0"/>
                <a:cs typeface="Arial" panose="020B0604020202020204" pitchFamily="34" charset="0"/>
              </a:rPr>
              <a:t>STAGE 2</a:t>
            </a:r>
          </a:p>
        </p:txBody>
      </p:sp>
      <p:sp>
        <p:nvSpPr>
          <p:cNvPr id="160" name="TextBox 159"/>
          <p:cNvSpPr txBox="1"/>
          <p:nvPr/>
        </p:nvSpPr>
        <p:spPr>
          <a:xfrm>
            <a:off x="594157" y="1440375"/>
            <a:ext cx="449282" cy="158277"/>
          </a:xfrm>
          <a:prstGeom prst="rect">
            <a:avLst/>
          </a:prstGeom>
          <a:solidFill>
            <a:schemeClr val="bg1"/>
          </a:solidFill>
          <a:ln w="25400">
            <a:solidFill>
              <a:schemeClr val="tx1"/>
            </a:solidFill>
          </a:ln>
        </p:spPr>
        <p:txBody>
          <a:bodyPr wrap="none" lIns="65306" tIns="32653" rIns="65306" bIns="32653" rtlCol="0">
            <a:spAutoFit/>
          </a:bodyPr>
          <a:lstStyle/>
          <a:p>
            <a:r>
              <a:rPr lang="en-GB" sz="600" b="1" dirty="0">
                <a:latin typeface="Arial" panose="020B0604020202020204" pitchFamily="34" charset="0"/>
                <a:cs typeface="Arial" panose="020B0604020202020204" pitchFamily="34" charset="0"/>
              </a:rPr>
              <a:t>STAGE</a:t>
            </a:r>
            <a:r>
              <a:rPr lang="en-GB" sz="500" b="1" dirty="0">
                <a:latin typeface="Arial" panose="020B0604020202020204" pitchFamily="34" charset="0"/>
                <a:cs typeface="Arial" panose="020B0604020202020204" pitchFamily="34" charset="0"/>
              </a:rPr>
              <a:t> 1</a:t>
            </a:r>
          </a:p>
        </p:txBody>
      </p:sp>
      <p:sp>
        <p:nvSpPr>
          <p:cNvPr id="162" name="TextBox 161"/>
          <p:cNvSpPr txBox="1"/>
          <p:nvPr/>
        </p:nvSpPr>
        <p:spPr>
          <a:xfrm>
            <a:off x="6132880" y="5155877"/>
            <a:ext cx="1337346" cy="158277"/>
          </a:xfrm>
          <a:prstGeom prst="rect">
            <a:avLst/>
          </a:prstGeom>
          <a:solidFill>
            <a:schemeClr val="bg1"/>
          </a:solidFill>
          <a:ln w="25400">
            <a:solidFill>
              <a:schemeClr val="accent5">
                <a:lumMod val="40000"/>
                <a:lumOff val="60000"/>
              </a:schemeClr>
            </a:solidFill>
          </a:ln>
        </p:spPr>
        <p:txBody>
          <a:bodyPr wrap="none" lIns="65306" tIns="32653" rIns="65306" bIns="32653" rtlCol="0">
            <a:spAutoFit/>
          </a:bodyPr>
          <a:lstStyle/>
          <a:p>
            <a:r>
              <a:rPr lang="en-GB" sz="600" b="1" dirty="0">
                <a:latin typeface="Arial" panose="020B0604020202020204" pitchFamily="34" charset="0"/>
                <a:cs typeface="Arial" panose="020B0604020202020204" pitchFamily="34" charset="0"/>
              </a:rPr>
              <a:t>Trainee and Trainer Management</a:t>
            </a:r>
          </a:p>
        </p:txBody>
      </p:sp>
      <p:sp>
        <p:nvSpPr>
          <p:cNvPr id="163" name="TextBox 162"/>
          <p:cNvSpPr txBox="1"/>
          <p:nvPr/>
        </p:nvSpPr>
        <p:spPr>
          <a:xfrm>
            <a:off x="6560934" y="6530079"/>
            <a:ext cx="1425511" cy="158277"/>
          </a:xfrm>
          <a:prstGeom prst="rect">
            <a:avLst/>
          </a:prstGeom>
          <a:solidFill>
            <a:schemeClr val="bg1"/>
          </a:solidFill>
          <a:ln w="25400">
            <a:solidFill>
              <a:schemeClr val="accent5">
                <a:lumMod val="40000"/>
                <a:lumOff val="60000"/>
              </a:schemeClr>
            </a:solidFill>
          </a:ln>
        </p:spPr>
        <p:txBody>
          <a:bodyPr wrap="none" lIns="65306" tIns="32653" rIns="65306" bIns="32653" rtlCol="0">
            <a:spAutoFit/>
          </a:bodyPr>
          <a:lstStyle/>
          <a:p>
            <a:r>
              <a:rPr lang="en-GB" sz="600" b="1" dirty="0">
                <a:latin typeface="Arial" panose="020B0604020202020204" pitchFamily="34" charset="0"/>
                <a:cs typeface="Arial" panose="020B0604020202020204" pitchFamily="34" charset="0"/>
              </a:rPr>
              <a:t>Management of Training Deficiency</a:t>
            </a:r>
          </a:p>
        </p:txBody>
      </p:sp>
      <p:sp>
        <p:nvSpPr>
          <p:cNvPr id="164" name="TextBox 163"/>
          <p:cNvSpPr txBox="1"/>
          <p:nvPr/>
        </p:nvSpPr>
        <p:spPr>
          <a:xfrm>
            <a:off x="6257811" y="6125388"/>
            <a:ext cx="1548942" cy="158277"/>
          </a:xfrm>
          <a:prstGeom prst="rect">
            <a:avLst/>
          </a:prstGeom>
          <a:solidFill>
            <a:schemeClr val="bg1"/>
          </a:solidFill>
          <a:ln w="25400">
            <a:solidFill>
              <a:schemeClr val="accent5">
                <a:lumMod val="40000"/>
                <a:lumOff val="60000"/>
              </a:schemeClr>
            </a:solidFill>
          </a:ln>
        </p:spPr>
        <p:txBody>
          <a:bodyPr wrap="none" lIns="65306" tIns="32653" rIns="65306" bIns="32653" rtlCol="0">
            <a:spAutoFit/>
          </a:bodyPr>
          <a:lstStyle/>
          <a:p>
            <a:r>
              <a:rPr lang="en-GB" sz="600" b="1" dirty="0">
                <a:latin typeface="Arial" panose="020B0604020202020204" pitchFamily="34" charset="0"/>
                <a:cs typeface="Arial" panose="020B0604020202020204" pitchFamily="34" charset="0"/>
              </a:rPr>
              <a:t>Commander’s Risk Assessment (CRA)</a:t>
            </a:r>
          </a:p>
        </p:txBody>
      </p:sp>
      <p:sp>
        <p:nvSpPr>
          <p:cNvPr id="165" name="TextBox 164"/>
          <p:cNvSpPr txBox="1"/>
          <p:nvPr/>
        </p:nvSpPr>
        <p:spPr>
          <a:xfrm>
            <a:off x="3661390" y="5638861"/>
            <a:ext cx="545462" cy="250610"/>
          </a:xfrm>
          <a:prstGeom prst="rect">
            <a:avLst/>
          </a:prstGeom>
          <a:solidFill>
            <a:schemeClr val="bg1"/>
          </a:solidFill>
          <a:ln w="25400">
            <a:solidFill>
              <a:schemeClr val="accent5">
                <a:lumMod val="40000"/>
                <a:lumOff val="60000"/>
              </a:schemeClr>
            </a:solidFill>
          </a:ln>
        </p:spPr>
        <p:txBody>
          <a:bodyPr wrap="none" lIns="65306" tIns="32653" rIns="65306" bIns="32653" rtlCol="0">
            <a:spAutoFit/>
          </a:bodyPr>
          <a:lstStyle/>
          <a:p>
            <a:r>
              <a:rPr lang="en-GB" sz="600" b="1" dirty="0">
                <a:latin typeface="Arial" panose="020B0604020202020204" pitchFamily="34" charset="0"/>
                <a:cs typeface="Arial" panose="020B0604020202020204" pitchFamily="34" charset="0"/>
              </a:rPr>
              <a:t>1st Party </a:t>
            </a:r>
          </a:p>
          <a:p>
            <a:r>
              <a:rPr lang="en-GB" sz="600" b="1" dirty="0">
                <a:latin typeface="Arial" panose="020B0604020202020204" pitchFamily="34" charset="0"/>
                <a:cs typeface="Arial" panose="020B0604020202020204" pitchFamily="34" charset="0"/>
              </a:rPr>
              <a:t>Audit (1PA</a:t>
            </a:r>
            <a:r>
              <a:rPr lang="en-GB" sz="500" b="1" dirty="0">
                <a:latin typeface="Arial" panose="020B0604020202020204" pitchFamily="34" charset="0"/>
                <a:cs typeface="Arial" panose="020B0604020202020204" pitchFamily="34" charset="0"/>
              </a:rPr>
              <a:t>)</a:t>
            </a:r>
          </a:p>
        </p:txBody>
      </p:sp>
      <p:sp>
        <p:nvSpPr>
          <p:cNvPr id="168" name="TextBox 167"/>
          <p:cNvSpPr txBox="1"/>
          <p:nvPr/>
        </p:nvSpPr>
        <p:spPr>
          <a:xfrm>
            <a:off x="4795161" y="5408146"/>
            <a:ext cx="1210709" cy="158277"/>
          </a:xfrm>
          <a:prstGeom prst="rect">
            <a:avLst/>
          </a:prstGeom>
          <a:solidFill>
            <a:schemeClr val="bg1"/>
          </a:solidFill>
          <a:ln w="25400">
            <a:solidFill>
              <a:srgbClr val="FFFF00"/>
            </a:solidFill>
          </a:ln>
        </p:spPr>
        <p:txBody>
          <a:bodyPr wrap="none" lIns="65306" tIns="32653" rIns="65306" bIns="32653" rtlCol="0">
            <a:spAutoFit/>
          </a:bodyPr>
          <a:lstStyle/>
          <a:p>
            <a:r>
              <a:rPr lang="en-GB" sz="600" b="1" dirty="0">
                <a:latin typeface="Arial" panose="020B0604020202020204" pitchFamily="34" charset="0"/>
                <a:cs typeface="Arial" panose="020B0604020202020204" pitchFamily="34" charset="0"/>
              </a:rPr>
              <a:t>Continuous Improvement (CI)</a:t>
            </a:r>
          </a:p>
        </p:txBody>
      </p:sp>
      <p:sp>
        <p:nvSpPr>
          <p:cNvPr id="169" name="TextBox 168"/>
          <p:cNvSpPr txBox="1"/>
          <p:nvPr/>
        </p:nvSpPr>
        <p:spPr>
          <a:xfrm>
            <a:off x="4578977" y="5017477"/>
            <a:ext cx="1470395" cy="250610"/>
          </a:xfrm>
          <a:prstGeom prst="rect">
            <a:avLst/>
          </a:prstGeom>
          <a:solidFill>
            <a:schemeClr val="bg1"/>
          </a:solidFill>
          <a:ln w="25400">
            <a:solidFill>
              <a:srgbClr val="FFFF00"/>
            </a:solidFill>
          </a:ln>
        </p:spPr>
        <p:txBody>
          <a:bodyPr wrap="none" lIns="65306" tIns="32653" rIns="65306" bIns="32653" rtlCol="0">
            <a:spAutoFit/>
          </a:bodyPr>
          <a:lstStyle/>
          <a:p>
            <a:pPr algn="ctr"/>
            <a:r>
              <a:rPr lang="en-GB" sz="600" b="1" dirty="0">
                <a:latin typeface="Arial" panose="020B0604020202020204" pitchFamily="34" charset="0"/>
                <a:cs typeface="Arial" panose="020B0604020202020204" pitchFamily="34" charset="0"/>
              </a:rPr>
              <a:t>Defence Culture &amp; Language (DC&amp;L)</a:t>
            </a:r>
          </a:p>
          <a:p>
            <a:pPr algn="ctr"/>
            <a:r>
              <a:rPr lang="en-GB" sz="600" b="1" dirty="0">
                <a:latin typeface="Arial" panose="020B0604020202020204" pitchFamily="34" charset="0"/>
                <a:cs typeface="Arial" panose="020B0604020202020204" pitchFamily="34" charset="0"/>
              </a:rPr>
              <a:t>Governance Structure</a:t>
            </a:r>
          </a:p>
        </p:txBody>
      </p:sp>
      <p:sp>
        <p:nvSpPr>
          <p:cNvPr id="170" name="TextBox 169"/>
          <p:cNvSpPr txBox="1"/>
          <p:nvPr/>
        </p:nvSpPr>
        <p:spPr>
          <a:xfrm>
            <a:off x="4328775" y="5638861"/>
            <a:ext cx="545462" cy="250610"/>
          </a:xfrm>
          <a:prstGeom prst="rect">
            <a:avLst/>
          </a:prstGeom>
          <a:solidFill>
            <a:schemeClr val="bg1"/>
          </a:solidFill>
          <a:ln w="25400">
            <a:solidFill>
              <a:srgbClr val="CC6600"/>
            </a:solidFill>
          </a:ln>
        </p:spPr>
        <p:txBody>
          <a:bodyPr wrap="none" lIns="65306" tIns="32653" rIns="65306" bIns="32653" rtlCol="0">
            <a:spAutoFit/>
          </a:bodyPr>
          <a:lstStyle/>
          <a:p>
            <a:r>
              <a:rPr lang="en-GB" sz="600" b="1" dirty="0">
                <a:latin typeface="Arial" panose="020B0604020202020204" pitchFamily="34" charset="0"/>
                <a:cs typeface="Arial" panose="020B0604020202020204" pitchFamily="34" charset="0"/>
              </a:rPr>
              <a:t>2nd Party </a:t>
            </a:r>
          </a:p>
          <a:p>
            <a:r>
              <a:rPr lang="en-GB" sz="600" b="1" dirty="0">
                <a:latin typeface="Arial" panose="020B0604020202020204" pitchFamily="34" charset="0"/>
                <a:cs typeface="Arial" panose="020B0604020202020204" pitchFamily="34" charset="0"/>
              </a:rPr>
              <a:t>Audit (2PA</a:t>
            </a:r>
            <a:r>
              <a:rPr lang="en-GB" sz="500" b="1" dirty="0">
                <a:latin typeface="Arial" panose="020B0604020202020204" pitchFamily="34" charset="0"/>
                <a:cs typeface="Arial" panose="020B0604020202020204" pitchFamily="34" charset="0"/>
              </a:rPr>
              <a:t>)</a:t>
            </a:r>
          </a:p>
        </p:txBody>
      </p:sp>
      <p:sp>
        <p:nvSpPr>
          <p:cNvPr id="171" name="TextBox 170"/>
          <p:cNvSpPr txBox="1"/>
          <p:nvPr/>
        </p:nvSpPr>
        <p:spPr>
          <a:xfrm>
            <a:off x="4986703" y="5659400"/>
            <a:ext cx="550272" cy="342943"/>
          </a:xfrm>
          <a:prstGeom prst="rect">
            <a:avLst/>
          </a:prstGeom>
          <a:solidFill>
            <a:schemeClr val="bg1"/>
          </a:solidFill>
          <a:ln w="25400">
            <a:solidFill>
              <a:srgbClr val="FF0000"/>
            </a:solidFill>
          </a:ln>
        </p:spPr>
        <p:txBody>
          <a:bodyPr wrap="none" lIns="65306" tIns="32653" rIns="65306" bIns="32653" rtlCol="0">
            <a:spAutoFit/>
          </a:bodyPr>
          <a:lstStyle/>
          <a:p>
            <a:r>
              <a:rPr lang="en-GB" sz="600" b="1" dirty="0">
                <a:latin typeface="Arial" panose="020B0604020202020204" pitchFamily="34" charset="0"/>
                <a:cs typeface="Arial" panose="020B0604020202020204" pitchFamily="34" charset="0"/>
              </a:rPr>
              <a:t>3rd Party </a:t>
            </a:r>
          </a:p>
          <a:p>
            <a:r>
              <a:rPr lang="en-GB" sz="600" b="1" dirty="0">
                <a:latin typeface="Arial" panose="020B0604020202020204" pitchFamily="34" charset="0"/>
                <a:cs typeface="Arial" panose="020B0604020202020204" pitchFamily="34" charset="0"/>
              </a:rPr>
              <a:t>Audit (3PA)</a:t>
            </a:r>
          </a:p>
          <a:p>
            <a:r>
              <a:rPr lang="en-GB" sz="600" dirty="0">
                <a:latin typeface="Arial" panose="020B0604020202020204" pitchFamily="34" charset="0"/>
                <a:cs typeface="Arial" panose="020B0604020202020204" pitchFamily="34" charset="0"/>
              </a:rPr>
              <a:t>External</a:t>
            </a:r>
          </a:p>
        </p:txBody>
      </p:sp>
      <p:sp>
        <p:nvSpPr>
          <p:cNvPr id="175" name="Down Arrow 174"/>
          <p:cNvSpPr/>
          <p:nvPr/>
        </p:nvSpPr>
        <p:spPr>
          <a:xfrm>
            <a:off x="7809870" y="4709996"/>
            <a:ext cx="177588" cy="106979"/>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76" name="Down Arrow 175"/>
          <p:cNvSpPr/>
          <p:nvPr/>
        </p:nvSpPr>
        <p:spPr>
          <a:xfrm>
            <a:off x="7987503" y="5084984"/>
            <a:ext cx="177588" cy="106979"/>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77" name="Down Arrow 176"/>
          <p:cNvSpPr/>
          <p:nvPr/>
        </p:nvSpPr>
        <p:spPr>
          <a:xfrm>
            <a:off x="8225994" y="5426104"/>
            <a:ext cx="177588" cy="106979"/>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78" name="Down Arrow 177"/>
          <p:cNvSpPr/>
          <p:nvPr/>
        </p:nvSpPr>
        <p:spPr>
          <a:xfrm>
            <a:off x="8119031" y="6018409"/>
            <a:ext cx="177588" cy="106979"/>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79" name="Down Arrow 178"/>
          <p:cNvSpPr/>
          <p:nvPr/>
        </p:nvSpPr>
        <p:spPr>
          <a:xfrm rot="2618138">
            <a:off x="7942829" y="6387965"/>
            <a:ext cx="177588" cy="158045"/>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80" name="Down Arrow 179"/>
          <p:cNvSpPr/>
          <p:nvPr/>
        </p:nvSpPr>
        <p:spPr>
          <a:xfrm rot="10800000">
            <a:off x="6851481" y="6322134"/>
            <a:ext cx="177588" cy="144853"/>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81" name="Down Arrow 180"/>
          <p:cNvSpPr/>
          <p:nvPr/>
        </p:nvSpPr>
        <p:spPr>
          <a:xfrm rot="10800000">
            <a:off x="6549653" y="5405392"/>
            <a:ext cx="177588" cy="144853"/>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82" name="Down Arrow 181"/>
          <p:cNvSpPr/>
          <p:nvPr/>
        </p:nvSpPr>
        <p:spPr>
          <a:xfrm rot="10800000">
            <a:off x="6638447" y="5903522"/>
            <a:ext cx="177588" cy="144853"/>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83" name="Down Arrow 182"/>
          <p:cNvSpPr/>
          <p:nvPr/>
        </p:nvSpPr>
        <p:spPr>
          <a:xfrm rot="7277391">
            <a:off x="5610367" y="4106599"/>
            <a:ext cx="177588" cy="1221091"/>
          </a:xfrm>
          <a:prstGeom prst="down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84" name="Down Arrow 183"/>
          <p:cNvSpPr/>
          <p:nvPr/>
        </p:nvSpPr>
        <p:spPr>
          <a:xfrm>
            <a:off x="3012723" y="4932399"/>
            <a:ext cx="177588" cy="147634"/>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85" name="Down Arrow 184"/>
          <p:cNvSpPr/>
          <p:nvPr/>
        </p:nvSpPr>
        <p:spPr>
          <a:xfrm>
            <a:off x="3009713" y="5400431"/>
            <a:ext cx="177588" cy="147634"/>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86" name="Down Arrow 185"/>
          <p:cNvSpPr/>
          <p:nvPr/>
        </p:nvSpPr>
        <p:spPr>
          <a:xfrm rot="16200000">
            <a:off x="4156802" y="5674963"/>
            <a:ext cx="177588" cy="147634"/>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87" name="Down Arrow 186"/>
          <p:cNvSpPr/>
          <p:nvPr/>
        </p:nvSpPr>
        <p:spPr>
          <a:xfrm rot="16200000">
            <a:off x="4807516" y="5671008"/>
            <a:ext cx="177588" cy="147634"/>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88" name="Down Arrow 187"/>
          <p:cNvSpPr/>
          <p:nvPr/>
        </p:nvSpPr>
        <p:spPr>
          <a:xfrm rot="10800000">
            <a:off x="5479471" y="5571702"/>
            <a:ext cx="177588" cy="147634"/>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89" name="Down Arrow 188"/>
          <p:cNvSpPr/>
          <p:nvPr/>
        </p:nvSpPr>
        <p:spPr>
          <a:xfrm rot="10800000">
            <a:off x="5274543" y="5258273"/>
            <a:ext cx="177588" cy="142157"/>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90" name="Down Arrow 189"/>
          <p:cNvSpPr/>
          <p:nvPr/>
        </p:nvSpPr>
        <p:spPr>
          <a:xfrm rot="6827805">
            <a:off x="5024785" y="4593850"/>
            <a:ext cx="177588" cy="482854"/>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sp>
        <p:nvSpPr>
          <p:cNvPr id="191" name="Down Arrow 190"/>
          <p:cNvSpPr/>
          <p:nvPr/>
        </p:nvSpPr>
        <p:spPr>
          <a:xfrm rot="10800000">
            <a:off x="3836633" y="4501736"/>
            <a:ext cx="177588" cy="129598"/>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GB" dirty="0"/>
          </a:p>
        </p:txBody>
      </p:sp>
      <p:cxnSp>
        <p:nvCxnSpPr>
          <p:cNvPr id="1032" name="Straight Connector 1031"/>
          <p:cNvCxnSpPr/>
          <p:nvPr/>
        </p:nvCxnSpPr>
        <p:spPr>
          <a:xfrm>
            <a:off x="688325" y="911136"/>
            <a:ext cx="2489911" cy="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40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2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2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5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2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4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4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5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4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53"/>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5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5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4"/>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54"/>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040"/>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3"/>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044"/>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046"/>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12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31"/>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25"/>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3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7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4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7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4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77"/>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43"/>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7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79"/>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63"/>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80"/>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64"/>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82"/>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39"/>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81"/>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62"/>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83"/>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5"/>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048"/>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122"/>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117"/>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45"/>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55"/>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44"/>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84"/>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46"/>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85"/>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47"/>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56"/>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65"/>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186"/>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70"/>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87"/>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71"/>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88"/>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168"/>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189"/>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169"/>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190"/>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48"/>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191"/>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08"/>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19" grpId="0" animBg="1"/>
      <p:bldP spid="14" grpId="0" animBg="1"/>
      <p:bldP spid="9" grpId="0" animBg="1"/>
      <p:bldP spid="8" grpId="0" animBg="1"/>
      <p:bldP spid="10" grpId="0" animBg="1"/>
      <p:bldP spid="12" grpId="0" animBg="1"/>
      <p:bldP spid="16" grpId="0" animBg="1"/>
      <p:bldP spid="17" grpId="0" animBg="1"/>
      <p:bldP spid="18" grpId="0" animBg="1"/>
      <p:bldP spid="21" grpId="0" animBg="1"/>
      <p:bldP spid="23" grpId="0" animBg="1"/>
      <p:bldP spid="30" grpId="0" animBg="1"/>
      <p:bldP spid="38" grpId="0" animBg="1"/>
      <p:bldP spid="41" grpId="0" animBg="1"/>
      <p:bldP spid="42" grpId="0" animBg="1"/>
      <p:bldP spid="43" grpId="0" animBg="1"/>
      <p:bldP spid="44" grpId="0" animBg="1"/>
      <p:bldP spid="45" grpId="0" animBg="1"/>
      <p:bldP spid="1050" grpId="0" animBg="1"/>
      <p:bldP spid="130" grpId="0" animBg="1"/>
      <p:bldP spid="1051" grpId="0"/>
      <p:bldP spid="132" grpId="0" animBg="1"/>
      <p:bldP spid="133" grpId="0" animBg="1"/>
      <p:bldP spid="134" grpId="0" animBg="1"/>
      <p:bldP spid="136" grpId="0" animBg="1"/>
      <p:bldP spid="137" grpId="0" animBg="1"/>
      <p:bldP spid="141" grpId="0" animBg="1"/>
      <p:bldP spid="142" grpId="0" animBg="1"/>
      <p:bldP spid="143" grpId="0" animBg="1"/>
      <p:bldP spid="145" grpId="0" animBg="1"/>
      <p:bldP spid="146" grpId="0" animBg="1"/>
      <p:bldP spid="147" grpId="0" animBg="1"/>
      <p:bldP spid="151" grpId="0" animBg="1"/>
      <p:bldP spid="153" grpId="0" animBg="1"/>
      <p:bldP spid="154" grpId="0" animBg="1"/>
      <p:bldP spid="155" grpId="0" animBg="1"/>
      <p:bldP spid="156" grpId="0" animBg="1"/>
      <p:bldP spid="7" grpId="0" animBg="1"/>
      <p:bldP spid="34" grpId="0" animBg="1"/>
      <p:bldP spid="96" grpId="0" animBg="1"/>
      <p:bldP spid="48" grpId="0" animBg="1"/>
      <p:bldP spid="20" grpId="0" animBg="1"/>
      <p:bldP spid="40" grpId="0" animBg="1"/>
      <p:bldP spid="39" grpId="0" animBg="1"/>
      <p:bldP spid="102" grpId="0" animBg="1"/>
      <p:bldP spid="103" grpId="0" animBg="1"/>
      <p:bldP spid="105" grpId="0" animBg="1"/>
      <p:bldP spid="106" grpId="0" animBg="1"/>
      <p:bldP spid="109" grpId="0" animBg="1"/>
      <p:bldP spid="24" grpId="0" animBg="1"/>
      <p:bldP spid="11" grpId="0" animBg="1"/>
      <p:bldP spid="129" grpId="0" animBg="1"/>
      <p:bldP spid="131" grpId="0" animBg="1"/>
      <p:bldP spid="158" grpId="0" animBg="1"/>
      <p:bldP spid="159" grpId="0" animBg="1"/>
      <p:bldP spid="160" grpId="0" animBg="1"/>
      <p:bldP spid="162" grpId="0" animBg="1"/>
      <p:bldP spid="163" grpId="0" animBg="1"/>
      <p:bldP spid="164" grpId="0" animBg="1"/>
      <p:bldP spid="165" grpId="0" animBg="1"/>
      <p:bldP spid="168" grpId="0" animBg="1"/>
      <p:bldP spid="169" grpId="0" animBg="1"/>
      <p:bldP spid="170" grpId="0" animBg="1"/>
      <p:bldP spid="171"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DRACL – Capability Areas</a:t>
            </a:r>
            <a:endParaRPr lang="en-GB" dirty="0"/>
          </a:p>
        </p:txBody>
      </p:sp>
      <p:sp>
        <p:nvSpPr>
          <p:cNvPr id="3" name="Content Placeholder 2"/>
          <p:cNvSpPr>
            <a:spLocks noGrp="1"/>
          </p:cNvSpPr>
          <p:nvPr>
            <p:ph sz="half" idx="1"/>
          </p:nvPr>
        </p:nvSpPr>
        <p:spPr>
          <a:xfrm>
            <a:off x="457200" y="1600201"/>
            <a:ext cx="6203032" cy="4277072"/>
          </a:xfrm>
        </p:spPr>
        <p:txBody>
          <a:bodyPr/>
          <a:lstStyle/>
          <a:p>
            <a:r>
              <a:rPr lang="en-GB" b="0" dirty="0"/>
              <a:t>Foreign </a:t>
            </a:r>
            <a:r>
              <a:rPr lang="en-GB" b="0" dirty="0" smtClean="0"/>
              <a:t>Language Capability</a:t>
            </a:r>
            <a:br>
              <a:rPr lang="en-GB" b="0" dirty="0" smtClean="0"/>
            </a:br>
            <a:r>
              <a:rPr lang="en-GB" b="0" dirty="0" smtClean="0"/>
              <a:t> </a:t>
            </a:r>
            <a:endParaRPr lang="en-GB" b="0" dirty="0"/>
          </a:p>
          <a:p>
            <a:r>
              <a:rPr lang="en-GB" b="0" dirty="0" smtClean="0"/>
              <a:t>Culture Capability </a:t>
            </a:r>
          </a:p>
          <a:p>
            <a:endParaRPr lang="en-GB" b="0" dirty="0"/>
          </a:p>
          <a:p>
            <a:r>
              <a:rPr lang="en-GB" b="0" dirty="0"/>
              <a:t>English Language Training</a:t>
            </a:r>
            <a:br>
              <a:rPr lang="en-GB" b="0" dirty="0"/>
            </a:br>
            <a:r>
              <a:rPr lang="en-GB" b="0" dirty="0"/>
              <a:t> </a:t>
            </a:r>
          </a:p>
          <a:p>
            <a:endParaRPr lang="en-GB" b="0" dirty="0"/>
          </a:p>
          <a:p>
            <a:endParaRPr lang="en-GB" dirty="0"/>
          </a:p>
        </p:txBody>
      </p:sp>
    </p:spTree>
    <p:extLst>
      <p:ext uri="{BB962C8B-B14F-4D97-AF65-F5344CB8AC3E}">
        <p14:creationId xmlns:p14="http://schemas.microsoft.com/office/powerpoint/2010/main" val="3256513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JFD_Regular">
  <a:themeElements>
    <a:clrScheme name="Defence Academy">
      <a:dk1>
        <a:sysClr val="windowText" lastClr="000000"/>
      </a:dk1>
      <a:lt1>
        <a:sysClr val="window" lastClr="FFFFFF"/>
      </a:lt1>
      <a:dk2>
        <a:srgbClr val="572642"/>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ence_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owerPoint Document" ma:contentTypeID="0x01010012841A8869DB425CB829C3875EC558CE0200811FD74AFF4B284DBD369A9AD97E02DD" ma:contentTypeVersion="1" ma:contentTypeDescription="PowerPoint Document" ma:contentTypeScope="" ma:versionID="7599b648be845c4d718fd7a4e8b9c6d0">
  <xsd:schema xmlns:xsd="http://www.w3.org/2001/XMLSchema" xmlns:p="http://schemas.microsoft.com/office/2006/metadata/properties" xmlns:ns2="36FC6741-83B7-4EBF-805E-0CA6CF77541F" xmlns:ns3="36fc6741-83b7-4ebf-805e-0ca6cf77541f" targetNamespace="http://schemas.microsoft.com/office/2006/metadata/properties" ma:root="true" ma:fieldsID="eedf4e1ab25e86fa633293625bc771d3" ns2:_="" ns3:_="">
    <xsd:import namespace="36FC6741-83B7-4EBF-805E-0CA6CF77541F"/>
    <xsd:import namespace="36fc6741-83b7-4ebf-805e-0ca6cf77541f"/>
    <xsd:element name="properties">
      <xsd:complexType>
        <xsd:sequence>
          <xsd:element name="documentManagement">
            <xsd:complexType>
              <xsd:all>
                <xsd:element ref="ns2:UKProtectiveMarking" minOccurs="0"/>
                <xsd:element ref="ns2:UKProtectiveMarkingOOB" minOccurs="0"/>
                <xsd:element ref="ns2:AuthorOriginator" minOccurs="0"/>
                <xsd:element ref="ns2:SubjectCategory" minOccurs="0"/>
                <xsd:element ref="ns2:SubjectCategoryOOB" minOccurs="0"/>
                <xsd:element ref="ns2:SubjectKeyword" minOccurs="0"/>
                <xsd:element ref="ns2:SubjectKeywordOOB" minOccurs="0"/>
                <xsd:element ref="ns2:LocalKeywords" minOccurs="0"/>
                <xsd:element ref="ns2:LocalKeywordsOOB" minOccurs="0"/>
                <xsd:element ref="ns2:DocumentVersion" minOccurs="0"/>
                <xsd:element ref="ns2:DocumentStatus" minOccurs="0"/>
                <xsd:element ref="ns2:DocumentStatusOOB" minOccurs="0"/>
                <xsd:element ref="ns2:CreatedOriginated"/>
                <xsd:element ref="ns2:FOIExemption" minOccurs="0"/>
                <xsd:element ref="ns2:FOIExemptionOOB" minOccurs="0"/>
                <xsd:element ref="ns2:FOIPublicationDate" minOccurs="0"/>
                <xsd:element ref="ns2:FOIReleasedonRequest" minOccurs="0"/>
                <xsd:element ref="ns2:DPAExemption" minOccurs="0"/>
                <xsd:element ref="ns2:DPADisclosabilityIndicator" minOccurs="0"/>
                <xsd:element ref="ns2:EIRDisclosabilityIndicator" minOccurs="0"/>
                <xsd:element ref="ns2:EIRException" minOccurs="0"/>
                <xsd:element ref="ns3:Topic"/>
              </xsd:all>
            </xsd:complexType>
          </xsd:element>
        </xsd:sequence>
      </xsd:complexType>
    </xsd:element>
  </xsd:schema>
  <xsd:schema xmlns:xsd="http://www.w3.org/2001/XMLSchema" xmlns:dms="http://schemas.microsoft.com/office/2006/documentManagement/types" targetNamespace="36FC6741-83B7-4EBF-805E-0CA6CF77541F" elementFormDefault="qualified">
    <xsd:import namespace="http://schemas.microsoft.com/office/2006/documentManagement/types"/>
    <xsd:element name="UKProtectiveMarking" ma:index="8" nillable="true" ma:displayName="UKProtectiveMarking" ma:format="Dropdown" ma:hidden="true" ma:internalName="UKProtectiveMarking">
      <xsd:simpleType>
        <xsd:restriction base="dms:Unknown"/>
      </xsd:simpleType>
    </xsd:element>
    <xsd:element name="UKProtectiveMarkingOOB" ma:index="9" nillable="true" ma:displayName="UKProtectiveMarking:" ma:default="Official" ma:format="Dropdown" ma:internalName="UKProtectiveMarkingOOB">
      <xsd:simpleType>
        <xsd:restriction base="dms:Choice">
          <xsd:enumeration value="Not Protectively Marked"/>
          <xsd:enumeration value="Official"/>
          <xsd:enumeration value="Official Sensitive"/>
          <xsd:enumeration value="Official Sensitive Commercial"/>
          <xsd:enumeration value="Official Sensitive LOCSEN"/>
          <xsd:enumeration value="Official Sensitive Personal"/>
          <xsd:enumeration value="Protected (with Descriptors)"/>
          <xsd:enumeration value="Restricted"/>
        </xsd:restriction>
      </xsd:simpleType>
    </xsd:element>
    <xsd:element name="AuthorOriginator" ma:index="10" nillable="true" ma:displayName="Author (Originator)" ma:internalName="AuthorOriginator">
      <xsd:simpleType>
        <xsd:restriction base="dms:Text"/>
      </xsd:simpleType>
    </xsd:element>
    <xsd:element name="SubjectCategory" ma:index="11" nillable="true" ma:displayName="Subject Category" ma:hidden="true" ma:internalName="SubjectCategory">
      <xsd:simpleType>
        <xsd:restriction base="dms:Unknown"/>
      </xsd:simpleType>
    </xsd:element>
    <xsd:element name="SubjectCategoryOOB" ma:index="12" nillable="true" ma:displayName="Subject Category" ma:description="Category must be selected from the Corporate Thesaurus" ma:internalName="SubjectCategoryOOB">
      <xsd:complexType>
        <xsd:complexContent>
          <xsd:extension base="dms:MultiChoiceFillIn">
            <xsd:sequence>
              <xsd:element name="Value" maxOccurs="unbounded" minOccurs="0" nillable="true">
                <xsd:simpleType>
                  <xsd:union memberTypes="dms:Text">
                    <xsd:simpleType>
                      <xsd:restriction base="dms:Choice">
                        <xsd:enumeration value="None"/>
                        <xsd:maxLength value="255"/>
                      </xsd:restriction>
                    </xsd:simpleType>
                  </xsd:union>
                </xsd:simpleType>
              </xsd:element>
            </xsd:sequence>
          </xsd:extension>
        </xsd:complexContent>
      </xsd:complexType>
    </xsd:element>
    <xsd:element name="SubjectKeyword" ma:index="13" nillable="true" ma:displayName="Subject Keywords" ma:hidden="true" ma:internalName="SubjectKeyword">
      <xsd:simpleType>
        <xsd:restriction base="dms:Unknown"/>
      </xsd:simpleType>
    </xsd:element>
    <xsd:element name="SubjectKeywordOOB" ma:index="14" nillable="true" ma:displayName="Subject Keywords" ma:description="Keywords must be selected from the Corporate Thesaurus" ma:internalName="SubjectKeywordOOB">
      <xsd:complexType>
        <xsd:complexContent>
          <xsd:extension base="dms:MultiChoiceFillIn">
            <xsd:sequence>
              <xsd:element name="Value" maxOccurs="unbounded" minOccurs="0" nillable="true">
                <xsd:simpleType>
                  <xsd:union memberTypes="dms:Text">
                    <xsd:simpleType>
                      <xsd:restriction base="dms:Choice">
                        <xsd:enumeration value="None"/>
                        <xsd:maxLength value="255"/>
                      </xsd:restriction>
                    </xsd:simpleType>
                  </xsd:union>
                </xsd:simpleType>
              </xsd:element>
            </xsd:sequence>
          </xsd:extension>
        </xsd:complexContent>
      </xsd:complexType>
    </xsd:element>
    <xsd:element name="LocalKeywords" ma:index="15" nillable="true" ma:displayName="Local Keywords" ma:description="Add a list of locally used keywords to help you organize and browse items in your site." ma:hidden="true" ma:internalName="LocalKeywords">
      <xsd:simpleType>
        <xsd:restriction base="dms:Unknown"/>
      </xsd:simpleType>
    </xsd:element>
    <xsd:element name="LocalKeywordsOOB" ma:index="16" nillable="true" ma:displayName="Local Keywords:" ma:description="Add a list of comma separated locally used keywords to help you organize and browse items in your site." ma:internalName="LocalKeywordsOOB">
      <xsd:complexType>
        <xsd:complexContent>
          <xsd:extension base="dms:MultiChoiceFillIn">
            <xsd:sequence>
              <xsd:element name="Value" maxOccurs="unbounded" minOccurs="0" nillable="true">
                <xsd:simpleType>
                  <xsd:union memberTypes="dms:Text">
                    <xsd:simpleType>
                      <xsd:restriction base="dms:Choice">
                        <xsd:enumeration value="BILC"/>
                      </xsd:restriction>
                    </xsd:simpleType>
                  </xsd:union>
                </xsd:simpleType>
              </xsd:element>
            </xsd:sequence>
          </xsd:extension>
        </xsd:complexContent>
      </xsd:complexType>
    </xsd:element>
    <xsd:element name="DocumentVersion" ma:index="17" nillable="true" ma:displayName="Document Version" ma:internalName="DocumentVersion">
      <xsd:simpleType>
        <xsd:restriction base="dms:Text"/>
      </xsd:simpleType>
    </xsd:element>
    <xsd:element name="DocumentStatus" ma:index="18" nillable="true" ma:displayName="Document Status" ma:format="Dropdown" ma:hidden="true" ma:internalName="DocumentStatus">
      <xsd:simpleType>
        <xsd:restriction base="dms:Unknown"/>
      </xsd:simpleType>
    </xsd:element>
    <xsd:element name="DocumentStatusOOB" ma:index="19" nillable="true" ma:displayName="Document Status:" ma:default="Draft" ma:format="Dropdown" ma:internalName="DocumentStatusOOB">
      <xsd:simpleType>
        <xsd:restriction base="dms:Choice">
          <xsd:enumeration value="Draft"/>
          <xsd:enumeration value="Final"/>
          <xsd:enumeration value="Published"/>
          <xsd:enumeration value="Under Review"/>
        </xsd:restriction>
      </xsd:simpleType>
    </xsd:element>
    <xsd:element name="CreatedOriginated" ma:index="20" ma:displayName="Created (Originated)" ma:default="[today]" ma:format="DateOnly" ma:internalName="CreatedOriginated">
      <xsd:simpleType>
        <xsd:restriction base="dms:DateTime"/>
      </xsd:simpleType>
    </xsd:element>
    <xsd:element name="FOIExemption" ma:index="21" nillable="true" ma:displayName="FOI Exemption" ma:format="Dropdown" ma:hidden="true" ma:internalName="FOIExemption">
      <xsd:simpleType>
        <xsd:restriction base="dms:Unknown"/>
      </xsd:simpleType>
    </xsd:element>
    <xsd:element name="FOIExemptionOOB" ma:index="22" nillable="true" ma:displayName="FOI Exemption:" ma:default="No" ma:format="Dropdown" ma:internalName="FOIExemptionOOB">
      <xsd:simpleType>
        <xsd:restriction base="dms:Choice">
          <xsd:enumeration value="No"/>
          <xsd:enumeration value="Yes"/>
        </xsd:restriction>
      </xsd:simpleType>
    </xsd:element>
    <xsd:element name="FOIPublicationDate" ma:index="23" nillable="true" ma:displayName="FOI Publication Date" ma:format="DateOnly" ma:internalName="FOIPublicationDate">
      <xsd:simpleType>
        <xsd:restriction base="dms:DateTime"/>
      </xsd:simpleType>
    </xsd:element>
    <xsd:element name="FOIReleasedonRequest" ma:index="24" nillable="true" ma:displayName="FOI Released on Request" ma:format="DateOnly" ma:internalName="FOIReleasedonRequest">
      <xsd:simpleType>
        <xsd:restriction base="dms:DateTime"/>
      </xsd:simpleType>
    </xsd:element>
    <xsd:element name="DPAExemption" ma:index="25" nillable="true" ma:displayName="DPA Exemption" ma:format="DateOnly" ma:internalName="DPAExemption">
      <xsd:simpleType>
        <xsd:restriction base="dms:DateTime"/>
      </xsd:simpleType>
    </xsd:element>
    <xsd:element name="DPADisclosabilityIndicator" ma:index="26" nillable="true" ma:displayName="DPA Disclosability Indicator" ma:default="Not Assessed" ma:internalName="DPADisclosabilityIndicator">
      <xsd:simpleType>
        <xsd:restriction base="dms:Choice">
          <xsd:enumeration value="No"/>
          <xsd:enumeration value="Yes"/>
          <xsd:enumeration value="Not Assessed"/>
        </xsd:restriction>
      </xsd:simpleType>
    </xsd:element>
    <xsd:element name="EIRDisclosabilityIndicator" ma:index="27" nillable="true" ma:displayName="EIR Disclosability Indicator" ma:default="Not Assessed" ma:internalName="EIRDisclosabilityIndicator">
      <xsd:simpleType>
        <xsd:restriction base="dms:Choice">
          <xsd:enumeration value="No"/>
          <xsd:enumeration value="Yes"/>
          <xsd:enumeration value="Not Assessed"/>
        </xsd:restriction>
      </xsd:simpleType>
    </xsd:element>
    <xsd:element name="EIRException" ma:index="28" nillable="true" ma:displayName="EIR Exception" ma:internalName="EIRException">
      <xsd:simpleType>
        <xsd:restriction base="dms:Text"/>
      </xsd:simpleType>
    </xsd:element>
  </xsd:schema>
  <xsd:schema xmlns:xsd="http://www.w3.org/2001/XMLSchema" xmlns:dms="http://schemas.microsoft.com/office/2006/documentManagement/types" targetNamespace="36fc6741-83b7-4ebf-805e-0ca6cf77541f" elementFormDefault="qualified">
    <xsd:import namespace="http://schemas.microsoft.com/office/2006/documentManagement/types"/>
    <xsd:element name="Topic" ma:index="29" ma:displayName="Topic" ma:format="Dropdown" ma:internalName="Topic">
      <xsd:simpleType>
        <xsd:restriction base="dms:Choice">
          <xsd:enumeration value="Business Continuity"/>
          <xsd:enumeration value="Training Tracker"/>
          <xsd:enumeration value="Ents"/>
          <xsd:enumeration value="External Comm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p:properties xmlns:p="http://schemas.microsoft.com/office/2006/metadata/properties" xmlns:xsi="http://www.w3.org/2001/XMLSchema-instance">
  <documentManagement>
    <SubjectKeywordOOB xmlns="36FC6741-83B7-4EBF-805E-0CA6CF77541F"/>
    <FOIExemption xmlns="36FC6741-83B7-4EBF-805E-0CA6CF77541F" xsi:nil="true"/>
    <UKProtectiveMarkingOOB xmlns="36FC6741-83B7-4EBF-805E-0CA6CF77541F">Official</UKProtectiveMarkingOOB>
    <EIRDisclosabilityIndicator xmlns="36FC6741-83B7-4EBF-805E-0CA6CF77541F">Not Assessed</EIRDisclosabilityIndicator>
    <SubjectCategory xmlns="36FC6741-83B7-4EBF-805E-0CA6CF77541F" xsi:nil="true"/>
    <FOIPublicationDate xmlns="36FC6741-83B7-4EBF-805E-0CA6CF77541F" xsi:nil="true"/>
    <FOIReleasedonRequest xmlns="36FC6741-83B7-4EBF-805E-0CA6CF77541F" xsi:nil="true"/>
    <EIRException xmlns="36FC6741-83B7-4EBF-805E-0CA6CF77541F" xsi:nil="true"/>
    <UKProtectiveMarking xmlns="36FC6741-83B7-4EBF-805E-0CA6CF77541F" xsi:nil="true"/>
    <Topic xmlns="36fc6741-83b7-4ebf-805e-0ca6cf77541f">External Comms</Topic>
    <AuthorOriginator xmlns="36FC6741-83B7-4EBF-805E-0CA6CF77541F" xsi:nil="true"/>
    <DocumentVersion xmlns="36FC6741-83B7-4EBF-805E-0CA6CF77541F" xsi:nil="true"/>
    <CreatedOriginated xmlns="36FC6741-83B7-4EBF-805E-0CA6CF77541F">2017-04-03T23:00:00+00:00</CreatedOriginated>
    <SubjectKeyword xmlns="36FC6741-83B7-4EBF-805E-0CA6CF77541F" xsi:nil="true"/>
    <FOIExemptionOOB xmlns="36FC6741-83B7-4EBF-805E-0CA6CF77541F">No</FOIExemptionOOB>
    <DocumentStatus xmlns="36FC6741-83B7-4EBF-805E-0CA6CF77541F" xsi:nil="true"/>
    <DocumentStatusOOB xmlns="36FC6741-83B7-4EBF-805E-0CA6CF77541F">Draft</DocumentStatusOOB>
    <SubjectCategoryOOB xmlns="36FC6741-83B7-4EBF-805E-0CA6CF77541F"/>
    <DPADisclosabilityIndicator xmlns="36FC6741-83B7-4EBF-805E-0CA6CF77541F">Not Assessed</DPADisclosabilityIndicator>
    <LocalKeywords xmlns="36FC6741-83B7-4EBF-805E-0CA6CF77541F" xsi:nil="true"/>
    <LocalKeywordsOOB xmlns="36FC6741-83B7-4EBF-805E-0CA6CF77541F"/>
    <DPAExemption xmlns="36FC6741-83B7-4EBF-805E-0CA6CF77541F" xsi:nil="true"/>
  </documentManagement>
</p:properties>
</file>

<file path=customXml/itemProps1.xml><?xml version="1.0" encoding="utf-8"?>
<ds:datastoreItem xmlns:ds="http://schemas.openxmlformats.org/officeDocument/2006/customXml" ds:itemID="{E4A425B2-3DE5-499D-AE92-B684218A9D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FC6741-83B7-4EBF-805E-0CA6CF77541F"/>
    <ds:schemaRef ds:uri="36fc6741-83b7-4ebf-805e-0ca6cf77541f"/>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5FB58F34-2803-4C15-9851-13A3174F6DB3}">
  <ds:schemaRefs>
    <ds:schemaRef ds:uri="http://schemas.microsoft.com/sharepoint/v3/contenttype/forms"/>
  </ds:schemaRefs>
</ds:datastoreItem>
</file>

<file path=customXml/itemProps3.xml><?xml version="1.0" encoding="utf-8"?>
<ds:datastoreItem xmlns:ds="http://schemas.openxmlformats.org/officeDocument/2006/customXml" ds:itemID="{3D48A338-F8B4-4165-805E-1E97F6389E52}">
  <ds:schemaRefs>
    <ds:schemaRef ds:uri="http://schemas.microsoft.com/office/2006/metadata/customXsn"/>
  </ds:schemaRefs>
</ds:datastoreItem>
</file>

<file path=customXml/itemProps4.xml><?xml version="1.0" encoding="utf-8"?>
<ds:datastoreItem xmlns:ds="http://schemas.openxmlformats.org/officeDocument/2006/customXml" ds:itemID="{884EF441-15EE-4683-B952-00697D1D16A4}">
  <ds:schemaRefs>
    <ds:schemaRef ds:uri="http://schemas.microsoft.com/office/2006/documentManagement/types"/>
    <ds:schemaRef ds:uri="http://purl.org/dc/terms/"/>
    <ds:schemaRef ds:uri="36FC6741-83B7-4EBF-805E-0CA6CF77541F"/>
    <ds:schemaRef ds:uri="http://www.w3.org/XML/1998/namespace"/>
    <ds:schemaRef ds:uri="http://schemas.openxmlformats.org/package/2006/metadata/core-properties"/>
    <ds:schemaRef ds:uri="http://purl.org/dc/dcmitype/"/>
    <ds:schemaRef ds:uri="http://purl.org/dc/elements/1.1/"/>
    <ds:schemaRef ds:uri="36fc6741-83b7-4ebf-805e-0ca6cf77541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JFD_Regular</Template>
  <TotalTime>0</TotalTime>
  <Words>1757</Words>
  <Application>Microsoft Office PowerPoint</Application>
  <PresentationFormat>Bildschirmpräsentation (4:3)</PresentationFormat>
  <Paragraphs>383</Paragraphs>
  <Slides>29</Slides>
  <Notes>29</Notes>
  <HiddenSlides>0</HiddenSlides>
  <MMClips>4</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JFD_Regular</vt:lpstr>
      <vt:lpstr>Defence Requirements Authority for Culture and Language (DRACL)</vt:lpstr>
      <vt:lpstr>SO1 Defence Requirements Authority for Culture and Language  (DRACL)</vt:lpstr>
      <vt:lpstr>DRACL Mission</vt:lpstr>
      <vt:lpstr>PowerPoint-Präsentation</vt:lpstr>
      <vt:lpstr>PowerPoint-Präsentation</vt:lpstr>
      <vt:lpstr>DRACL – “Bringing Order to Chaos”</vt:lpstr>
      <vt:lpstr>Culture &amp; Language Governance Structure</vt:lpstr>
      <vt:lpstr>PowerPoint-Präsentation</vt:lpstr>
      <vt:lpstr>DRACL – Capability Areas</vt:lpstr>
      <vt:lpstr>DRACL – Additional Outputs</vt:lpstr>
      <vt:lpstr>Defence Requirements Authority for Culture and Language (DRACL)</vt:lpstr>
      <vt:lpstr>PowerPoint-Präsentation</vt:lpstr>
      <vt:lpstr>Foreign language assessment</vt:lpstr>
      <vt:lpstr>Multi-Level Assessment (MLA)</vt:lpstr>
      <vt:lpstr>Assessment Development</vt:lpstr>
      <vt:lpstr>Assessment Overview</vt:lpstr>
      <vt:lpstr>Listening Assessment</vt:lpstr>
      <vt:lpstr>Speaking Assessment</vt:lpstr>
      <vt:lpstr>Reading Assessment</vt:lpstr>
      <vt:lpstr>Writing Assessment</vt:lpstr>
      <vt:lpstr>Foreign Language Assessment – General</vt:lpstr>
      <vt:lpstr>Cultural Training</vt:lpstr>
      <vt:lpstr>Defence Cultural Capability Competency Framework</vt:lpstr>
      <vt:lpstr>DCCCF – Example</vt:lpstr>
      <vt:lpstr>DCCCF – Example</vt:lpstr>
      <vt:lpstr>Areas of Success</vt:lpstr>
      <vt:lpstr>Challenges</vt:lpstr>
      <vt:lpstr>Summary</vt:lpstr>
      <vt:lpstr>SO1 Defence Requirements Authority for Culture and Language  (DRACL)</vt:lpstr>
    </vt:vector>
  </TitlesOfParts>
  <Company>Defence Academy Of The United Kingdom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20170509-UK_DRACL_BILC_Presentation_Vienna_with_notes</dc:title>
  <dc:creator>DEFAC-HQ-DRACL WO1</dc:creator>
  <cp:lastModifiedBy>BMLV</cp:lastModifiedBy>
  <cp:revision>99</cp:revision>
  <cp:lastPrinted>2017-05-11T08:21:38Z</cp:lastPrinted>
  <dcterms:created xsi:type="dcterms:W3CDTF">2017-04-03T16:38:29Z</dcterms:created>
  <dcterms:modified xsi:type="dcterms:W3CDTF">2017-05-15T11:20:31Z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0x01010012841A8869DB425CB829C3875EC558CE0200811FD74AFF4B284DBD369A9AD97E02DD</vt:lpwstr>
  </property>
</Properties>
</file>