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73" r:id="rId4"/>
    <p:sldId id="275" r:id="rId5"/>
    <p:sldId id="276" r:id="rId6"/>
    <p:sldId id="282" r:id="rId7"/>
    <p:sldId id="277" r:id="rId8"/>
    <p:sldId id="283" r:id="rId9"/>
    <p:sldId id="278" r:id="rId10"/>
    <p:sldId id="264" r:id="rId11"/>
    <p:sldId id="266" r:id="rId12"/>
    <p:sldId id="267" r:id="rId13"/>
    <p:sldId id="268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00507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0" autoAdjust="0"/>
    <p:restoredTop sz="94660"/>
  </p:normalViewPr>
  <p:slideViewPr>
    <p:cSldViewPr>
      <p:cViewPr varScale="1">
        <p:scale>
          <a:sx n="85" d="100"/>
          <a:sy n="85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937A-DC60-424F-ABAB-9C096C19D08F}" type="datetimeFigureOut">
              <a:rPr lang="et-EE" smtClean="0"/>
              <a:t>17.05.2018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t-EE" smtClean="0"/>
              <a:t>Officer School recruiting slogan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C0871-B659-4E36-B731-DD7398145CD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99518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F2650-7167-41A0-A48F-C2EEE9C80D9A}" type="datetimeFigureOut">
              <a:rPr lang="et-EE" smtClean="0"/>
              <a:t>17.05.2018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t-EE" smtClean="0"/>
              <a:t>Officer School recruiting slogan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EA3DC-DF58-4A8A-B1CB-F7063FF5C32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7584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Officer School recruiting slogan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895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3398"/>
            <a:ext cx="7772400" cy="861646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78974"/>
            <a:ext cx="7772400" cy="407347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4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27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890"/>
            <a:ext cx="3008313" cy="8140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4890"/>
            <a:ext cx="5111750" cy="47977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8961"/>
            <a:ext cx="3008313" cy="40321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483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39520"/>
            <a:ext cx="5486400" cy="3488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990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35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29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0161"/>
            <a:ext cx="2057400" cy="45904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0161"/>
            <a:ext cx="6019800" cy="45904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2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1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050" name="Picture 2" descr="C:\Documents and Settings\lauri.rikas\Desktop\Kasulikud asjad\CVI\LOGOD\KaitsevaeUhendatudOppeasutused_ENG_must_vaiksem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854211"/>
            <a:ext cx="3096344" cy="1003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44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31938"/>
            <a:ext cx="7772400" cy="1362075"/>
          </a:xfrm>
        </p:spPr>
        <p:txBody>
          <a:bodyPr anchor="b">
            <a:normAutofit/>
          </a:bodyPr>
          <a:lstStyle>
            <a:lvl1pPr algn="ctr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00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45270464"/>
              </p:ext>
            </p:extLst>
          </p:nvPr>
        </p:nvGraphicFramePr>
        <p:xfrm>
          <a:off x="-9829" y="729696"/>
          <a:ext cx="9163658" cy="612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CorelDRAW" r:id="rId4" imgW="5621876" imgH="3759696" progId="CorelDraw.Graphic.16">
                  <p:embed/>
                </p:oleObj>
              </mc:Choice>
              <mc:Fallback>
                <p:oleObj name="CorelDRAW" r:id="rId4" imgW="5621876" imgH="37596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829" y="729696"/>
                        <a:ext cx="9163658" cy="6128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91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04153212"/>
              </p:ext>
            </p:extLst>
          </p:nvPr>
        </p:nvGraphicFramePr>
        <p:xfrm>
          <a:off x="-9829" y="729696"/>
          <a:ext cx="9163658" cy="6128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CorelDRAW" r:id="rId4" imgW="5621876" imgH="3759696" progId="CorelDraw.Graphic.16">
                  <p:embed/>
                </p:oleObj>
              </mc:Choice>
              <mc:Fallback>
                <p:oleObj name="CorelDRAW" r:id="rId4" imgW="5621876" imgH="37596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829" y="729696"/>
                        <a:ext cx="9163658" cy="6128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128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4785"/>
            <a:ext cx="4038600" cy="386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4785"/>
            <a:ext cx="4038600" cy="386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6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478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4547"/>
            <a:ext cx="4040188" cy="3226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478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4545"/>
            <a:ext cx="4041775" cy="32260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5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6322"/>
            <a:ext cx="8229600" cy="958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4784"/>
            <a:ext cx="8229600" cy="385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68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igi.Piirimees@mil.ee" TargetMode="External"/><Relationship Id="rId2" Type="http://schemas.openxmlformats.org/officeDocument/2006/relationships/hyperlink" Target="mailto:Maia.Boltovsky@mil.ee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8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144016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>WEB CONFERENCE IN LANGUAGE LEARNING – OPPORTUNITIES AND CHALLENGES</a:t>
            </a:r>
            <a:r>
              <a:rPr lang="en-US" dirty="0" smtClean="0"/>
              <a:t> </a:t>
            </a: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16832"/>
            <a:ext cx="7772400" cy="4680520"/>
          </a:xfrm>
        </p:spPr>
        <p:txBody>
          <a:bodyPr>
            <a:normAutofit/>
          </a:bodyPr>
          <a:lstStyle/>
          <a:p>
            <a:r>
              <a:rPr lang="et-EE" dirty="0" smtClean="0"/>
              <a:t>Maia Boltovsky, Aigi Piirimees</a:t>
            </a:r>
          </a:p>
          <a:p>
            <a:r>
              <a:rPr lang="et-EE" dirty="0" err="1" smtClean="0"/>
              <a:t>Lisbon</a:t>
            </a:r>
            <a:r>
              <a:rPr lang="et-EE" dirty="0" smtClean="0"/>
              <a:t>, 2018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864096"/>
          </a:xfrm>
        </p:spPr>
        <p:txBody>
          <a:bodyPr/>
          <a:lstStyle/>
          <a:p>
            <a:r>
              <a:rPr lang="et-EE" dirty="0" smtClean="0"/>
              <a:t>13-week </a:t>
            </a:r>
            <a:r>
              <a:rPr lang="et-EE" dirty="0" err="1" smtClean="0"/>
              <a:t>course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80729"/>
            <a:ext cx="7772400" cy="4536503"/>
          </a:xfrm>
        </p:spPr>
        <p:txBody>
          <a:bodyPr>
            <a:normAutofit/>
          </a:bodyPr>
          <a:lstStyle/>
          <a:p>
            <a:endParaRPr lang="et-E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t-EE" sz="3200" dirty="0" smtClean="0"/>
              <a:t>* B1+ (STANAG </a:t>
            </a:r>
            <a:r>
              <a:rPr lang="et-EE" sz="3200" dirty="0" smtClean="0">
                <a:solidFill>
                  <a:schemeClr val="accent3"/>
                </a:solidFill>
              </a:rPr>
              <a:t>2222?</a:t>
            </a:r>
            <a:r>
              <a:rPr lang="et-EE" sz="3200" dirty="0" smtClean="0"/>
              <a:t>)</a:t>
            </a:r>
          </a:p>
          <a:p>
            <a:pPr algn="l"/>
            <a:r>
              <a:rPr lang="et-EE" sz="3200" dirty="0" smtClean="0"/>
              <a:t>* 4 </a:t>
            </a:r>
            <a:r>
              <a:rPr lang="et-EE" sz="3200" dirty="0" err="1" smtClean="0"/>
              <a:t>contact</a:t>
            </a:r>
            <a:r>
              <a:rPr lang="et-EE" sz="3200" dirty="0" smtClean="0"/>
              <a:t> </a:t>
            </a:r>
            <a:r>
              <a:rPr lang="et-EE" sz="3200" dirty="0" err="1" smtClean="0"/>
              <a:t>lessons</a:t>
            </a:r>
            <a:r>
              <a:rPr lang="et-EE" sz="3200" dirty="0" smtClean="0"/>
              <a:t> in Jõhvi on </a:t>
            </a:r>
            <a:r>
              <a:rPr lang="et-EE" sz="3200" dirty="0" err="1" smtClean="0"/>
              <a:t>Thursdays</a:t>
            </a:r>
            <a:endParaRPr lang="et-EE" sz="3200" dirty="0" smtClean="0"/>
          </a:p>
          <a:p>
            <a:pPr algn="l"/>
            <a:r>
              <a:rPr lang="et-EE" sz="3200" dirty="0" smtClean="0"/>
              <a:t>* 1.5 </a:t>
            </a:r>
            <a:r>
              <a:rPr lang="et-EE" sz="3200" dirty="0" err="1" smtClean="0"/>
              <a:t>hours</a:t>
            </a:r>
            <a:r>
              <a:rPr lang="et-EE" sz="3200" dirty="0" smtClean="0"/>
              <a:t> of </a:t>
            </a:r>
            <a:r>
              <a:rPr lang="et-EE" sz="3200" dirty="0" err="1" smtClean="0"/>
              <a:t>web</a:t>
            </a:r>
            <a:r>
              <a:rPr lang="et-EE" sz="3200" dirty="0" smtClean="0"/>
              <a:t> </a:t>
            </a:r>
            <a:r>
              <a:rPr lang="et-EE" sz="3200" dirty="0" err="1" smtClean="0"/>
              <a:t>conference</a:t>
            </a:r>
            <a:r>
              <a:rPr lang="et-EE" sz="3200" dirty="0" smtClean="0"/>
              <a:t> </a:t>
            </a:r>
            <a:r>
              <a:rPr lang="et-EE" sz="3200" dirty="0" err="1" smtClean="0"/>
              <a:t>btw</a:t>
            </a:r>
            <a:r>
              <a:rPr lang="et-EE" sz="3200" dirty="0" smtClean="0"/>
              <a:t> Jõhvi and      Tartu on </a:t>
            </a:r>
            <a:r>
              <a:rPr lang="et-EE" sz="3200" dirty="0" err="1" smtClean="0"/>
              <a:t>Tuesdays</a:t>
            </a:r>
            <a:endParaRPr lang="et-EE" sz="3200" dirty="0" smtClean="0"/>
          </a:p>
          <a:p>
            <a:pPr algn="l"/>
            <a:r>
              <a:rPr lang="et-EE" sz="3200" dirty="0" smtClean="0"/>
              <a:t>* 6 </a:t>
            </a:r>
            <a:r>
              <a:rPr lang="et-EE" sz="3200" dirty="0" err="1" smtClean="0"/>
              <a:t>students</a:t>
            </a:r>
            <a:endParaRPr lang="et-EE" sz="3200" dirty="0" smtClean="0"/>
          </a:p>
          <a:p>
            <a:pPr algn="l"/>
            <a:r>
              <a:rPr lang="et-EE" sz="3200" dirty="0" smtClean="0"/>
              <a:t>* 2 </a:t>
            </a:r>
            <a:r>
              <a:rPr lang="et-EE" sz="3200" dirty="0" err="1" smtClean="0"/>
              <a:t>teachers</a:t>
            </a:r>
            <a:endParaRPr lang="et-EE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543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625"/>
            <a:ext cx="7772400" cy="936104"/>
          </a:xfrm>
        </p:spPr>
        <p:txBody>
          <a:bodyPr/>
          <a:lstStyle/>
          <a:p>
            <a:r>
              <a:rPr lang="et-EE" dirty="0" smtClean="0"/>
              <a:t>TEACHERS’ VIEW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3282156"/>
          </a:xfrm>
        </p:spPr>
        <p:txBody>
          <a:bodyPr>
            <a:normAutofit lnSpcReduction="10000"/>
          </a:bodyPr>
          <a:lstStyle/>
          <a:p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TECHNOLOGY IS EVERYTHING !</a:t>
            </a:r>
          </a:p>
          <a:p>
            <a:pPr algn="l"/>
            <a:r>
              <a:rPr lang="et-EE" sz="3200" dirty="0" smtClean="0">
                <a:solidFill>
                  <a:schemeClr val="bg2"/>
                </a:solidFill>
              </a:rPr>
              <a:t>* </a:t>
            </a:r>
            <a:r>
              <a:rPr lang="et-EE" sz="3200" dirty="0" err="1" smtClean="0">
                <a:solidFill>
                  <a:schemeClr val="bg2"/>
                </a:solidFill>
              </a:rPr>
              <a:t>Some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methods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work</a:t>
            </a:r>
            <a:r>
              <a:rPr lang="et-EE" sz="3200" dirty="0" smtClean="0">
                <a:solidFill>
                  <a:schemeClr val="bg2"/>
                </a:solidFill>
              </a:rPr>
              <a:t>, </a:t>
            </a:r>
            <a:r>
              <a:rPr lang="et-EE" sz="3200" dirty="0" err="1" smtClean="0">
                <a:solidFill>
                  <a:schemeClr val="bg2"/>
                </a:solidFill>
              </a:rPr>
              <a:t>some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do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not</a:t>
            </a:r>
            <a:endParaRPr lang="et-EE" sz="3200" dirty="0" smtClean="0">
              <a:solidFill>
                <a:schemeClr val="bg2"/>
              </a:solidFill>
            </a:endParaRPr>
          </a:p>
          <a:p>
            <a:pPr algn="l"/>
            <a:r>
              <a:rPr lang="et-EE" sz="3200" dirty="0" smtClean="0">
                <a:solidFill>
                  <a:schemeClr val="bg2"/>
                </a:solidFill>
              </a:rPr>
              <a:t>* </a:t>
            </a:r>
            <a:r>
              <a:rPr lang="et-EE" sz="3200" dirty="0" err="1" smtClean="0">
                <a:solidFill>
                  <a:schemeClr val="bg2"/>
                </a:solidFill>
              </a:rPr>
              <a:t>Possibility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to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communicate</a:t>
            </a:r>
            <a:r>
              <a:rPr lang="et-EE" sz="3200" dirty="0" smtClean="0">
                <a:solidFill>
                  <a:schemeClr val="bg2"/>
                </a:solidFill>
              </a:rPr>
              <a:t> in real </a:t>
            </a:r>
            <a:r>
              <a:rPr lang="et-EE" sz="3200" dirty="0" err="1" smtClean="0">
                <a:solidFill>
                  <a:schemeClr val="bg2"/>
                </a:solidFill>
              </a:rPr>
              <a:t>time</a:t>
            </a:r>
            <a:endParaRPr lang="et-EE" sz="3200" dirty="0" smtClean="0">
              <a:solidFill>
                <a:schemeClr val="bg2"/>
              </a:solidFill>
            </a:endParaRPr>
          </a:p>
          <a:p>
            <a:pPr algn="l"/>
            <a:r>
              <a:rPr lang="et-EE" sz="3200" dirty="0" smtClean="0">
                <a:solidFill>
                  <a:schemeClr val="bg2"/>
                </a:solidFill>
              </a:rPr>
              <a:t>* </a:t>
            </a:r>
            <a:r>
              <a:rPr lang="et-EE" sz="3200" dirty="0" err="1" smtClean="0">
                <a:solidFill>
                  <a:schemeClr val="bg2"/>
                </a:solidFill>
              </a:rPr>
              <a:t>Combination</a:t>
            </a:r>
            <a:r>
              <a:rPr lang="et-EE" sz="3200" dirty="0" smtClean="0">
                <a:solidFill>
                  <a:schemeClr val="bg2"/>
                </a:solidFill>
              </a:rPr>
              <a:t> of </a:t>
            </a:r>
            <a:r>
              <a:rPr lang="et-EE" sz="3200" dirty="0" err="1" smtClean="0">
                <a:solidFill>
                  <a:schemeClr val="bg2"/>
                </a:solidFill>
              </a:rPr>
              <a:t>web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conference</a:t>
            </a:r>
            <a:r>
              <a:rPr lang="et-EE" sz="3200" dirty="0" smtClean="0">
                <a:solidFill>
                  <a:schemeClr val="bg2"/>
                </a:solidFill>
              </a:rPr>
              <a:t> and </a:t>
            </a:r>
            <a:r>
              <a:rPr lang="et-EE" sz="3200" dirty="0" err="1" smtClean="0">
                <a:solidFill>
                  <a:schemeClr val="bg2"/>
                </a:solidFill>
              </a:rPr>
              <a:t>contact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lessons</a:t>
            </a:r>
            <a:endParaRPr lang="et-EE" sz="3200" dirty="0" smtClean="0">
              <a:solidFill>
                <a:schemeClr val="bg2"/>
              </a:solidFill>
            </a:endParaRPr>
          </a:p>
          <a:p>
            <a:pPr algn="l"/>
            <a:r>
              <a:rPr lang="et-EE" sz="3200" dirty="0" smtClean="0">
                <a:solidFill>
                  <a:schemeClr val="bg2"/>
                </a:solidFill>
              </a:rPr>
              <a:t>* A </a:t>
            </a:r>
            <a:r>
              <a:rPr lang="et-EE" sz="3200" dirty="0" err="1" smtClean="0">
                <a:solidFill>
                  <a:schemeClr val="bg2"/>
                </a:solidFill>
              </a:rPr>
              <a:t>small</a:t>
            </a:r>
            <a:r>
              <a:rPr lang="et-EE" sz="3200" dirty="0" smtClean="0">
                <a:solidFill>
                  <a:schemeClr val="bg2"/>
                </a:solidFill>
              </a:rPr>
              <a:t> </a:t>
            </a:r>
            <a:r>
              <a:rPr lang="et-EE" sz="3200" dirty="0" err="1" smtClean="0">
                <a:solidFill>
                  <a:schemeClr val="bg2"/>
                </a:solidFill>
              </a:rPr>
              <a:t>group</a:t>
            </a:r>
            <a:endParaRPr lang="et-EE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2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625"/>
            <a:ext cx="7772400" cy="1080120"/>
          </a:xfrm>
        </p:spPr>
        <p:txBody>
          <a:bodyPr/>
          <a:lstStyle/>
          <a:p>
            <a:r>
              <a:rPr lang="et-EE" dirty="0" smtClean="0"/>
              <a:t>STUDENTS’ VIEW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24745"/>
            <a:ext cx="8568952" cy="3282155"/>
          </a:xfrm>
        </p:spPr>
        <p:txBody>
          <a:bodyPr>
            <a:normAutofit lnSpcReduction="10000"/>
          </a:bodyPr>
          <a:lstStyle/>
          <a:p>
            <a:r>
              <a:rPr lang="et-EE" sz="3200" dirty="0" err="1" smtClean="0">
                <a:solidFill>
                  <a:schemeClr val="accent1">
                    <a:lumMod val="50000"/>
                  </a:schemeClr>
                </a:solidFill>
              </a:rPr>
              <a:t>Web</a:t>
            </a:r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3200" dirty="0" err="1" smtClean="0">
                <a:solidFill>
                  <a:schemeClr val="accent1">
                    <a:lumMod val="50000"/>
                  </a:schemeClr>
                </a:solidFill>
              </a:rPr>
              <a:t>conference</a:t>
            </a:r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3200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 OK, </a:t>
            </a:r>
            <a:r>
              <a:rPr lang="et-EE" sz="3200" dirty="0" err="1" smtClean="0">
                <a:solidFill>
                  <a:schemeClr val="accent1">
                    <a:lumMod val="50000"/>
                  </a:schemeClr>
                </a:solidFill>
              </a:rPr>
              <a:t>but</a:t>
            </a:r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3200" dirty="0" err="1" smtClean="0">
                <a:solidFill>
                  <a:schemeClr val="accent1">
                    <a:lumMod val="50000"/>
                  </a:schemeClr>
                </a:solidFill>
              </a:rPr>
              <a:t>prefer</a:t>
            </a:r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3200" dirty="0" err="1" smtClean="0">
                <a:solidFill>
                  <a:schemeClr val="accent1">
                    <a:lumMod val="50000"/>
                  </a:schemeClr>
                </a:solidFill>
              </a:rPr>
              <a:t>contact</a:t>
            </a:r>
            <a:r>
              <a:rPr lang="et-EE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3200" dirty="0" err="1" smtClean="0">
                <a:solidFill>
                  <a:schemeClr val="accent1">
                    <a:lumMod val="50000"/>
                  </a:schemeClr>
                </a:solidFill>
              </a:rPr>
              <a:t>lessons</a:t>
            </a:r>
            <a:endParaRPr lang="et-EE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t-EE" sz="3200" dirty="0" smtClean="0">
                <a:solidFill>
                  <a:schemeClr val="accent3"/>
                </a:solidFill>
              </a:rPr>
              <a:t>* A </a:t>
            </a:r>
            <a:r>
              <a:rPr lang="et-EE" sz="3200" dirty="0" err="1" smtClean="0">
                <a:solidFill>
                  <a:schemeClr val="accent3"/>
                </a:solidFill>
              </a:rPr>
              <a:t>small</a:t>
            </a:r>
            <a:r>
              <a:rPr lang="et-EE" sz="3200" dirty="0" smtClean="0">
                <a:solidFill>
                  <a:schemeClr val="accent3"/>
                </a:solidFill>
              </a:rPr>
              <a:t> </a:t>
            </a:r>
            <a:r>
              <a:rPr lang="et-EE" sz="3200" dirty="0" err="1" smtClean="0">
                <a:solidFill>
                  <a:schemeClr val="accent3"/>
                </a:solidFill>
              </a:rPr>
              <a:t>group</a:t>
            </a:r>
            <a:endParaRPr lang="et-EE" sz="3200" dirty="0" smtClean="0">
              <a:solidFill>
                <a:schemeClr val="accent3"/>
              </a:solidFill>
            </a:endParaRPr>
          </a:p>
          <a:p>
            <a:pPr algn="l"/>
            <a:r>
              <a:rPr lang="et-EE" sz="3200" dirty="0" smtClean="0">
                <a:solidFill>
                  <a:schemeClr val="accent3"/>
                </a:solidFill>
              </a:rPr>
              <a:t>* </a:t>
            </a:r>
            <a:r>
              <a:rPr lang="et-EE" sz="3200" dirty="0" err="1" smtClean="0">
                <a:solidFill>
                  <a:schemeClr val="accent3"/>
                </a:solidFill>
              </a:rPr>
              <a:t>Immediate</a:t>
            </a:r>
            <a:r>
              <a:rPr lang="et-EE" sz="3200" dirty="0" smtClean="0">
                <a:solidFill>
                  <a:schemeClr val="accent3"/>
                </a:solidFill>
              </a:rPr>
              <a:t> </a:t>
            </a:r>
            <a:r>
              <a:rPr lang="et-EE" sz="3200" dirty="0" err="1" smtClean="0">
                <a:solidFill>
                  <a:schemeClr val="accent3"/>
                </a:solidFill>
              </a:rPr>
              <a:t>feedback</a:t>
            </a:r>
            <a:endParaRPr lang="et-EE" sz="3200" dirty="0" smtClean="0">
              <a:solidFill>
                <a:schemeClr val="accent3"/>
              </a:solidFill>
            </a:endParaRPr>
          </a:p>
          <a:p>
            <a:pPr algn="l"/>
            <a:r>
              <a:rPr lang="et-EE" sz="3200" dirty="0" smtClean="0">
                <a:solidFill>
                  <a:schemeClr val="accent3"/>
                </a:solidFill>
              </a:rPr>
              <a:t>* Trust </a:t>
            </a:r>
            <a:r>
              <a:rPr lang="et-EE" sz="3200" dirty="0" err="1" smtClean="0">
                <a:solidFill>
                  <a:schemeClr val="accent3"/>
                </a:solidFill>
              </a:rPr>
              <a:t>btw</a:t>
            </a:r>
            <a:r>
              <a:rPr lang="et-EE" sz="3200" dirty="0" smtClean="0">
                <a:solidFill>
                  <a:schemeClr val="accent3"/>
                </a:solidFill>
              </a:rPr>
              <a:t> </a:t>
            </a:r>
            <a:r>
              <a:rPr lang="et-EE" sz="3200" dirty="0" err="1" smtClean="0">
                <a:solidFill>
                  <a:schemeClr val="accent3"/>
                </a:solidFill>
              </a:rPr>
              <a:t>students</a:t>
            </a:r>
            <a:r>
              <a:rPr lang="et-EE" sz="3200" dirty="0" smtClean="0">
                <a:solidFill>
                  <a:schemeClr val="accent3"/>
                </a:solidFill>
              </a:rPr>
              <a:t> and </a:t>
            </a:r>
            <a:r>
              <a:rPr lang="et-EE" sz="3200" dirty="0" err="1" smtClean="0">
                <a:solidFill>
                  <a:schemeClr val="accent3"/>
                </a:solidFill>
              </a:rPr>
              <a:t>teachers</a:t>
            </a:r>
            <a:endParaRPr lang="et-EE" sz="3200" dirty="0" smtClean="0">
              <a:solidFill>
                <a:schemeClr val="accent3"/>
              </a:solidFill>
            </a:endParaRPr>
          </a:p>
          <a:p>
            <a:pPr algn="l"/>
            <a:r>
              <a:rPr lang="et-EE" sz="3200" dirty="0" smtClean="0">
                <a:solidFill>
                  <a:schemeClr val="accent3"/>
                </a:solidFill>
              </a:rPr>
              <a:t>* </a:t>
            </a:r>
            <a:r>
              <a:rPr lang="et-EE" sz="3200" dirty="0" err="1" smtClean="0">
                <a:solidFill>
                  <a:schemeClr val="accent3"/>
                </a:solidFill>
              </a:rPr>
              <a:t>Technology</a:t>
            </a:r>
            <a:endParaRPr lang="et-EE" sz="3200" dirty="0" smtClean="0">
              <a:solidFill>
                <a:schemeClr val="accent3"/>
              </a:solidFill>
            </a:endParaRPr>
          </a:p>
          <a:p>
            <a:pPr algn="l"/>
            <a:r>
              <a:rPr lang="et-EE" sz="3200" dirty="0" smtClean="0">
                <a:solidFill>
                  <a:schemeClr val="accent3"/>
                </a:solidFill>
              </a:rPr>
              <a:t>* </a:t>
            </a:r>
            <a:r>
              <a:rPr lang="et-EE" sz="3200" dirty="0" err="1" smtClean="0">
                <a:solidFill>
                  <a:schemeClr val="accent3"/>
                </a:solidFill>
              </a:rPr>
              <a:t>Wouldn’t</a:t>
            </a:r>
            <a:r>
              <a:rPr lang="et-EE" sz="3200" dirty="0" smtClean="0">
                <a:solidFill>
                  <a:schemeClr val="accent3"/>
                </a:solidFill>
              </a:rPr>
              <a:t> </a:t>
            </a:r>
            <a:r>
              <a:rPr lang="et-EE" sz="3200" dirty="0" err="1" smtClean="0">
                <a:solidFill>
                  <a:schemeClr val="accent3"/>
                </a:solidFill>
              </a:rPr>
              <a:t>work</a:t>
            </a:r>
            <a:r>
              <a:rPr lang="et-EE" sz="3200" dirty="0" smtClean="0">
                <a:solidFill>
                  <a:schemeClr val="accent3"/>
                </a:solidFill>
              </a:rPr>
              <a:t> at </a:t>
            </a:r>
            <a:r>
              <a:rPr lang="et-EE" sz="3200" dirty="0" err="1" smtClean="0">
                <a:solidFill>
                  <a:schemeClr val="accent3"/>
                </a:solidFill>
              </a:rPr>
              <a:t>beginner</a:t>
            </a:r>
            <a:r>
              <a:rPr lang="et-EE" sz="3200" dirty="0" smtClean="0">
                <a:solidFill>
                  <a:schemeClr val="accent3"/>
                </a:solidFill>
              </a:rPr>
              <a:t> </a:t>
            </a:r>
            <a:r>
              <a:rPr lang="et-EE" sz="3200" dirty="0" err="1" smtClean="0">
                <a:solidFill>
                  <a:schemeClr val="accent3"/>
                </a:solidFill>
              </a:rPr>
              <a:t>level</a:t>
            </a:r>
            <a:endParaRPr lang="et-EE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9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908720"/>
          </a:xfrm>
        </p:spPr>
        <p:txBody>
          <a:bodyPr/>
          <a:lstStyle/>
          <a:p>
            <a:r>
              <a:rPr lang="et-EE" dirty="0">
                <a:solidFill>
                  <a:srgbClr val="FFCD1D"/>
                </a:solidFill>
              </a:rPr>
              <a:t>LEARNING ACTIVITIES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1" y="908721"/>
            <a:ext cx="8640959" cy="4248471"/>
          </a:xfrm>
        </p:spPr>
        <p:txBody>
          <a:bodyPr>
            <a:normAutofit/>
          </a:bodyPr>
          <a:lstStyle/>
          <a:p>
            <a:pPr lvl="0" algn="l"/>
            <a:r>
              <a:rPr lang="et-EE" sz="2800" dirty="0">
                <a:solidFill>
                  <a:srgbClr val="000000"/>
                </a:solidFill>
              </a:rPr>
              <a:t>LECTURE  -  </a:t>
            </a:r>
            <a:r>
              <a:rPr lang="et-EE" sz="2800" dirty="0" err="1">
                <a:solidFill>
                  <a:srgbClr val="000000"/>
                </a:solidFill>
              </a:rPr>
              <a:t>suitable</a:t>
            </a:r>
            <a:endParaRPr lang="et-EE" sz="2800" dirty="0">
              <a:solidFill>
                <a:srgbClr val="000000"/>
              </a:solidFill>
            </a:endParaRPr>
          </a:p>
          <a:p>
            <a:pPr lvl="0" algn="l"/>
            <a:r>
              <a:rPr lang="et-EE" sz="2800" dirty="0">
                <a:solidFill>
                  <a:srgbClr val="000000"/>
                </a:solidFill>
              </a:rPr>
              <a:t>LISTENING TASKS  - </a:t>
            </a:r>
            <a:r>
              <a:rPr lang="et-EE" sz="2800" dirty="0" err="1" smtClean="0">
                <a:solidFill>
                  <a:srgbClr val="000000"/>
                </a:solidFill>
              </a:rPr>
              <a:t>suitable</a:t>
            </a:r>
            <a:r>
              <a:rPr lang="et-EE" sz="2800" dirty="0" smtClean="0">
                <a:solidFill>
                  <a:srgbClr val="000000"/>
                </a:solidFill>
              </a:rPr>
              <a:t> (</a:t>
            </a:r>
            <a:r>
              <a:rPr lang="et-EE" sz="2800" dirty="0" err="1" smtClean="0">
                <a:solidFill>
                  <a:srgbClr val="000000"/>
                </a:solidFill>
              </a:rPr>
              <a:t>sound</a:t>
            </a:r>
            <a:r>
              <a:rPr lang="et-EE" sz="2800" dirty="0" smtClean="0">
                <a:solidFill>
                  <a:srgbClr val="000000"/>
                </a:solidFill>
              </a:rPr>
              <a:t> </a:t>
            </a:r>
            <a:r>
              <a:rPr lang="et-EE" sz="2800" dirty="0" err="1">
                <a:solidFill>
                  <a:srgbClr val="000000"/>
                </a:solidFill>
              </a:rPr>
              <a:t>quality</a:t>
            </a:r>
            <a:r>
              <a:rPr lang="et-EE" sz="2800" dirty="0" smtClean="0">
                <a:solidFill>
                  <a:srgbClr val="000000"/>
                </a:solidFill>
              </a:rPr>
              <a:t>!)</a:t>
            </a:r>
            <a:endParaRPr lang="et-EE" sz="2800" dirty="0">
              <a:solidFill>
                <a:srgbClr val="000000"/>
              </a:solidFill>
            </a:endParaRPr>
          </a:p>
          <a:p>
            <a:pPr lvl="0" algn="l"/>
            <a:r>
              <a:rPr lang="et-EE" sz="2800" dirty="0">
                <a:solidFill>
                  <a:srgbClr val="000000"/>
                </a:solidFill>
              </a:rPr>
              <a:t>VOCABULARY </a:t>
            </a:r>
            <a:r>
              <a:rPr lang="et-EE" sz="2800" dirty="0" smtClean="0">
                <a:solidFill>
                  <a:srgbClr val="000000"/>
                </a:solidFill>
              </a:rPr>
              <a:t>EXERCISES –  </a:t>
            </a:r>
            <a:r>
              <a:rPr lang="et-EE" sz="2800" dirty="0" err="1" smtClean="0">
                <a:solidFill>
                  <a:srgbClr val="000000"/>
                </a:solidFill>
              </a:rPr>
              <a:t>unsuitable</a:t>
            </a:r>
            <a:r>
              <a:rPr lang="et-EE" sz="2800" dirty="0" smtClean="0">
                <a:solidFill>
                  <a:srgbClr val="000000"/>
                </a:solidFill>
              </a:rPr>
              <a:t> at </a:t>
            </a:r>
            <a:r>
              <a:rPr lang="et-EE" sz="2800" dirty="0" err="1" smtClean="0">
                <a:solidFill>
                  <a:srgbClr val="000000"/>
                </a:solidFill>
              </a:rPr>
              <a:t>lower</a:t>
            </a:r>
            <a:r>
              <a:rPr lang="et-EE" sz="2800" dirty="0" smtClean="0">
                <a:solidFill>
                  <a:srgbClr val="000000"/>
                </a:solidFill>
              </a:rPr>
              <a:t> </a:t>
            </a:r>
            <a:r>
              <a:rPr lang="et-EE" sz="2800" dirty="0" err="1" smtClean="0">
                <a:solidFill>
                  <a:srgbClr val="000000"/>
                </a:solidFill>
              </a:rPr>
              <a:t>levels</a:t>
            </a:r>
            <a:endParaRPr lang="et-EE" sz="2800" dirty="0">
              <a:solidFill>
                <a:srgbClr val="000000"/>
              </a:solidFill>
            </a:endParaRPr>
          </a:p>
          <a:p>
            <a:pPr lvl="0" algn="l"/>
            <a:r>
              <a:rPr lang="et-EE" sz="2800" dirty="0">
                <a:solidFill>
                  <a:srgbClr val="000000"/>
                </a:solidFill>
              </a:rPr>
              <a:t>GRAMMAR </a:t>
            </a:r>
            <a:r>
              <a:rPr lang="et-EE" sz="2800" dirty="0" smtClean="0">
                <a:solidFill>
                  <a:srgbClr val="000000"/>
                </a:solidFill>
              </a:rPr>
              <a:t>EXERCISES – </a:t>
            </a:r>
            <a:r>
              <a:rPr lang="et-EE" sz="2800" dirty="0" err="1" smtClean="0">
                <a:solidFill>
                  <a:srgbClr val="000000"/>
                </a:solidFill>
              </a:rPr>
              <a:t>unsuitable</a:t>
            </a:r>
            <a:r>
              <a:rPr lang="et-EE" sz="2800" dirty="0" smtClean="0">
                <a:solidFill>
                  <a:srgbClr val="000000"/>
                </a:solidFill>
              </a:rPr>
              <a:t> at </a:t>
            </a:r>
            <a:r>
              <a:rPr lang="et-EE" sz="2800" dirty="0" err="1" smtClean="0">
                <a:solidFill>
                  <a:srgbClr val="000000"/>
                </a:solidFill>
              </a:rPr>
              <a:t>lower</a:t>
            </a:r>
            <a:r>
              <a:rPr lang="et-EE" sz="2800" dirty="0" smtClean="0">
                <a:solidFill>
                  <a:srgbClr val="000000"/>
                </a:solidFill>
              </a:rPr>
              <a:t> </a:t>
            </a:r>
            <a:r>
              <a:rPr lang="et-EE" sz="2800" dirty="0" err="1" smtClean="0">
                <a:solidFill>
                  <a:srgbClr val="000000"/>
                </a:solidFill>
              </a:rPr>
              <a:t>levels</a:t>
            </a:r>
            <a:endParaRPr lang="et-EE" sz="2800" dirty="0">
              <a:solidFill>
                <a:srgbClr val="000000"/>
              </a:solidFill>
            </a:endParaRPr>
          </a:p>
          <a:p>
            <a:pPr lvl="0" algn="l"/>
            <a:r>
              <a:rPr lang="et-EE" sz="2800" dirty="0">
                <a:solidFill>
                  <a:srgbClr val="000000"/>
                </a:solidFill>
              </a:rPr>
              <a:t>READING </a:t>
            </a:r>
            <a:r>
              <a:rPr lang="et-EE" sz="2800" dirty="0" smtClean="0">
                <a:solidFill>
                  <a:srgbClr val="000000"/>
                </a:solidFill>
              </a:rPr>
              <a:t>TASKS – </a:t>
            </a:r>
            <a:r>
              <a:rPr lang="et-EE" sz="2800" dirty="0" err="1" smtClean="0">
                <a:solidFill>
                  <a:srgbClr val="000000"/>
                </a:solidFill>
              </a:rPr>
              <a:t>unsuitable</a:t>
            </a:r>
            <a:r>
              <a:rPr lang="et-EE" sz="2800" dirty="0" smtClean="0">
                <a:solidFill>
                  <a:srgbClr val="000000"/>
                </a:solidFill>
              </a:rPr>
              <a:t> at </a:t>
            </a:r>
            <a:r>
              <a:rPr lang="et-EE" sz="2800" dirty="0" err="1" smtClean="0">
                <a:solidFill>
                  <a:srgbClr val="000000"/>
                </a:solidFill>
              </a:rPr>
              <a:t>lower</a:t>
            </a:r>
            <a:r>
              <a:rPr lang="et-EE" sz="2800" dirty="0" smtClean="0">
                <a:solidFill>
                  <a:srgbClr val="000000"/>
                </a:solidFill>
              </a:rPr>
              <a:t> </a:t>
            </a:r>
            <a:r>
              <a:rPr lang="et-EE" sz="2800" dirty="0" err="1" smtClean="0">
                <a:solidFill>
                  <a:srgbClr val="000000"/>
                </a:solidFill>
              </a:rPr>
              <a:t>levels</a:t>
            </a:r>
            <a:endParaRPr lang="et-EE" sz="2800" dirty="0">
              <a:solidFill>
                <a:srgbClr val="000000"/>
              </a:solidFill>
            </a:endParaRPr>
          </a:p>
          <a:p>
            <a:pPr lvl="0" algn="l"/>
            <a:r>
              <a:rPr lang="et-EE" sz="2800" dirty="0" smtClean="0">
                <a:solidFill>
                  <a:srgbClr val="000000"/>
                </a:solidFill>
              </a:rPr>
              <a:t>GROUP WORK - </a:t>
            </a:r>
            <a:r>
              <a:rPr lang="et-EE" sz="2800" dirty="0" err="1" smtClean="0">
                <a:solidFill>
                  <a:srgbClr val="000000"/>
                </a:solidFill>
              </a:rPr>
              <a:t>unsuitable</a:t>
            </a:r>
            <a:endParaRPr lang="et-EE" sz="2800" dirty="0">
              <a:solidFill>
                <a:srgbClr val="000000"/>
              </a:solidFill>
            </a:endParaRPr>
          </a:p>
          <a:p>
            <a:pPr lvl="0" algn="l"/>
            <a:r>
              <a:rPr lang="et-EE" sz="2800" dirty="0" smtClean="0">
                <a:solidFill>
                  <a:srgbClr val="000000"/>
                </a:solidFill>
              </a:rPr>
              <a:t>STUDENTS</a:t>
            </a:r>
            <a:r>
              <a:rPr lang="et-EE" sz="2800" dirty="0">
                <a:solidFill>
                  <a:srgbClr val="000000"/>
                </a:solidFill>
              </a:rPr>
              <a:t>’ </a:t>
            </a:r>
            <a:r>
              <a:rPr lang="et-EE" sz="2800" dirty="0" smtClean="0">
                <a:solidFill>
                  <a:srgbClr val="000000"/>
                </a:solidFill>
              </a:rPr>
              <a:t>PRESENTATIONS – </a:t>
            </a:r>
            <a:r>
              <a:rPr lang="et-EE" sz="2800" dirty="0" err="1" smtClean="0">
                <a:solidFill>
                  <a:srgbClr val="000000"/>
                </a:solidFill>
              </a:rPr>
              <a:t>suitable</a:t>
            </a:r>
            <a:r>
              <a:rPr lang="et-EE" sz="2800" dirty="0" smtClean="0">
                <a:solidFill>
                  <a:srgbClr val="000000"/>
                </a:solidFill>
              </a:rPr>
              <a:t>/ </a:t>
            </a:r>
            <a:r>
              <a:rPr lang="et-EE" sz="2800" dirty="0" err="1" smtClean="0">
                <a:solidFill>
                  <a:srgbClr val="000000"/>
                </a:solidFill>
              </a:rPr>
              <a:t>unsuitable</a:t>
            </a:r>
            <a:r>
              <a:rPr lang="et-EE" sz="2800" dirty="0" smtClean="0">
                <a:solidFill>
                  <a:srgbClr val="000000"/>
                </a:solidFill>
              </a:rPr>
              <a:t> </a:t>
            </a:r>
            <a:r>
              <a:rPr lang="et-EE" sz="2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t-EE" sz="2800" dirty="0">
              <a:solidFill>
                <a:srgbClr val="000000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791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20688"/>
            <a:ext cx="7772400" cy="1296143"/>
          </a:xfrm>
        </p:spPr>
        <p:txBody>
          <a:bodyPr>
            <a:normAutofit/>
          </a:bodyPr>
          <a:lstStyle/>
          <a:p>
            <a:r>
              <a:rPr lang="et-EE" sz="4400" dirty="0" smtClean="0"/>
              <a:t>THANK YOU</a:t>
            </a:r>
            <a:endParaRPr lang="et-EE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89040"/>
            <a:ext cx="7772400" cy="1872208"/>
          </a:xfrm>
        </p:spPr>
        <p:txBody>
          <a:bodyPr>
            <a:normAutofit/>
          </a:bodyPr>
          <a:lstStyle/>
          <a:p>
            <a:r>
              <a:rPr lang="en-US" i="1" dirty="0"/>
              <a:t> </a:t>
            </a:r>
            <a:endParaRPr lang="et-EE" dirty="0"/>
          </a:p>
          <a:p>
            <a:r>
              <a:rPr lang="et-EE" dirty="0" smtClean="0">
                <a:solidFill>
                  <a:schemeClr val="accent3"/>
                </a:solidFill>
                <a:hlinkClick r:id="rId2"/>
              </a:rPr>
              <a:t>Maia.Boltovsky@mil.ee</a:t>
            </a:r>
            <a:endParaRPr lang="et-EE" dirty="0">
              <a:solidFill>
                <a:schemeClr val="accent3"/>
              </a:solidFill>
            </a:endParaRPr>
          </a:p>
          <a:p>
            <a:r>
              <a:rPr lang="et-EE" dirty="0" smtClean="0">
                <a:solidFill>
                  <a:schemeClr val="accent3"/>
                </a:solidFill>
                <a:hlinkClick r:id="rId3"/>
              </a:rPr>
              <a:t>Aigi.Piirimees@mil.ee</a:t>
            </a:r>
            <a:endParaRPr lang="et-EE" dirty="0" smtClean="0">
              <a:solidFill>
                <a:schemeClr val="accent3"/>
              </a:solidFill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4973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43808" y="2924944"/>
            <a:ext cx="4206244" cy="254839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0" scaled="0"/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Head of the Language </a:t>
            </a:r>
            <a:r>
              <a:rPr lang="en-US" sz="2000" b="1" dirty="0" smtClean="0">
                <a:solidFill>
                  <a:schemeClr val="tx1"/>
                </a:solidFill>
              </a:rPr>
              <a:t>Centre</a:t>
            </a:r>
            <a:endParaRPr lang="et-EE" sz="2000" b="1" dirty="0" smtClean="0">
              <a:solidFill>
                <a:schemeClr val="tx1"/>
              </a:solidFill>
            </a:endParaRPr>
          </a:p>
          <a:p>
            <a:r>
              <a:rPr lang="et-EE" sz="2000" b="1" dirty="0" smtClean="0">
                <a:solidFill>
                  <a:schemeClr val="tx1"/>
                </a:solidFill>
              </a:rPr>
              <a:t>4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teachers of English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 lecturer of English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 lecturer of English and French</a:t>
            </a:r>
          </a:p>
          <a:p>
            <a:r>
              <a:rPr lang="et-EE" b="1" dirty="0" smtClean="0">
                <a:solidFill>
                  <a:schemeClr val="tx1"/>
                </a:solidFill>
              </a:rPr>
              <a:t>-------------------------------------------</a:t>
            </a:r>
          </a:p>
          <a:p>
            <a:r>
              <a:rPr lang="et-EE" sz="2000" b="1" dirty="0" err="1">
                <a:solidFill>
                  <a:srgbClr val="005078"/>
                </a:solidFill>
              </a:rPr>
              <a:t>Cadets</a:t>
            </a:r>
            <a:r>
              <a:rPr lang="et-EE" sz="2000" b="1" dirty="0">
                <a:solidFill>
                  <a:srgbClr val="005078"/>
                </a:solidFill>
              </a:rPr>
              <a:t> and </a:t>
            </a:r>
            <a:r>
              <a:rPr lang="et-EE" sz="2000" b="1" dirty="0" err="1">
                <a:solidFill>
                  <a:srgbClr val="005078"/>
                </a:solidFill>
              </a:rPr>
              <a:t>master-level</a:t>
            </a:r>
            <a:r>
              <a:rPr lang="et-EE" sz="2000" b="1" dirty="0">
                <a:solidFill>
                  <a:srgbClr val="005078"/>
                </a:solidFill>
              </a:rPr>
              <a:t> </a:t>
            </a:r>
            <a:r>
              <a:rPr lang="et-EE" sz="2000" b="1" dirty="0" err="1">
                <a:solidFill>
                  <a:srgbClr val="005078"/>
                </a:solidFill>
              </a:rPr>
              <a:t>students</a:t>
            </a:r>
            <a:r>
              <a:rPr lang="et-EE" sz="2000" b="1" dirty="0">
                <a:solidFill>
                  <a:srgbClr val="005078"/>
                </a:solidFill>
              </a:rPr>
              <a:t> </a:t>
            </a:r>
          </a:p>
          <a:p>
            <a:r>
              <a:rPr lang="et-EE" sz="2000" b="1" dirty="0">
                <a:solidFill>
                  <a:srgbClr val="005078"/>
                </a:solidFill>
              </a:rPr>
              <a:t>In-</a:t>
            </a:r>
            <a:r>
              <a:rPr lang="et-EE" sz="2000" b="1" dirty="0" err="1">
                <a:solidFill>
                  <a:srgbClr val="005078"/>
                </a:solidFill>
              </a:rPr>
              <a:t>service</a:t>
            </a:r>
            <a:r>
              <a:rPr lang="et-EE" sz="2000" b="1" dirty="0">
                <a:solidFill>
                  <a:srgbClr val="005078"/>
                </a:solidFill>
              </a:rPr>
              <a:t> </a:t>
            </a:r>
            <a:r>
              <a:rPr lang="et-EE" sz="2000" b="1" dirty="0" err="1" smtClean="0">
                <a:solidFill>
                  <a:srgbClr val="005078"/>
                </a:solidFill>
              </a:rPr>
              <a:t>training</a:t>
            </a:r>
            <a:r>
              <a:rPr lang="et-EE" sz="2000" b="1" dirty="0" smtClean="0">
                <a:solidFill>
                  <a:srgbClr val="005078"/>
                </a:solidFill>
              </a:rPr>
              <a:t> </a:t>
            </a:r>
            <a:r>
              <a:rPr lang="et-EE" sz="2000" b="1" dirty="0" err="1" smtClean="0">
                <a:solidFill>
                  <a:srgbClr val="005078"/>
                </a:solidFill>
              </a:rPr>
              <a:t>courses</a:t>
            </a:r>
            <a:endParaRPr lang="et-EE" sz="2000" b="1" dirty="0">
              <a:solidFill>
                <a:srgbClr val="005078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89364"/>
              </p:ext>
            </p:extLst>
          </p:nvPr>
        </p:nvGraphicFramePr>
        <p:xfrm>
          <a:off x="6372200" y="3573016"/>
          <a:ext cx="1353132" cy="13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orelDRAW" r:id="rId4" imgW="406346" imgH="406296" progId="CorelDraw.Graphic.16">
                  <p:embed/>
                </p:oleObj>
              </mc:Choice>
              <mc:Fallback>
                <p:oleObj name="CorelDRAW" r:id="rId4" imgW="406346" imgH="4062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2200" y="3573016"/>
                        <a:ext cx="1353132" cy="135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1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9552" y="1096332"/>
            <a:ext cx="3727807" cy="168459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1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r>
              <a:rPr lang="et-EE" sz="2000" b="1" dirty="0" err="1" smtClean="0">
                <a:solidFill>
                  <a:schemeClr val="tx1"/>
                </a:solidFill>
              </a:rPr>
              <a:t>Testing</a:t>
            </a:r>
            <a:r>
              <a:rPr lang="et-EE" sz="2000" b="1" dirty="0" smtClean="0">
                <a:solidFill>
                  <a:schemeClr val="tx1"/>
                </a:solidFill>
              </a:rPr>
              <a:t> </a:t>
            </a:r>
            <a:r>
              <a:rPr lang="et-EE" sz="2000" b="1" dirty="0" err="1">
                <a:solidFill>
                  <a:schemeClr val="tx1"/>
                </a:solidFill>
              </a:rPr>
              <a:t>team</a:t>
            </a:r>
            <a:endParaRPr lang="et-EE" sz="2000" b="1" dirty="0">
              <a:solidFill>
                <a:schemeClr val="tx1"/>
              </a:solidFill>
            </a:endParaRPr>
          </a:p>
          <a:p>
            <a:r>
              <a:rPr lang="et-EE" sz="2000" b="1" dirty="0" smtClean="0">
                <a:solidFill>
                  <a:schemeClr val="tx1"/>
                </a:solidFill>
              </a:rPr>
              <a:t>3 </a:t>
            </a:r>
            <a:r>
              <a:rPr lang="et-EE" sz="2000" b="1" dirty="0" err="1">
                <a:solidFill>
                  <a:schemeClr val="tx1"/>
                </a:solidFill>
              </a:rPr>
              <a:t>teachers</a:t>
            </a:r>
            <a:r>
              <a:rPr lang="et-EE" sz="2000" b="1" dirty="0">
                <a:solidFill>
                  <a:schemeClr val="tx1"/>
                </a:solidFill>
              </a:rPr>
              <a:t> of </a:t>
            </a:r>
            <a:r>
              <a:rPr lang="et-EE" sz="2000" b="1" dirty="0" err="1">
                <a:solidFill>
                  <a:schemeClr val="tx1"/>
                </a:solidFill>
              </a:rPr>
              <a:t>English</a:t>
            </a:r>
            <a:endParaRPr lang="et-EE" sz="2000" b="1" dirty="0">
              <a:solidFill>
                <a:schemeClr val="tx1"/>
              </a:solidFill>
            </a:endParaRPr>
          </a:p>
          <a:p>
            <a:r>
              <a:rPr lang="et-EE" b="1" dirty="0" smtClean="0">
                <a:solidFill>
                  <a:schemeClr val="tx1"/>
                </a:solidFill>
              </a:rPr>
              <a:t>----------------------------</a:t>
            </a:r>
          </a:p>
          <a:p>
            <a:r>
              <a:rPr lang="et-EE" sz="2000" b="1" dirty="0">
                <a:solidFill>
                  <a:srgbClr val="005078"/>
                </a:solidFill>
              </a:rPr>
              <a:t>In-</a:t>
            </a:r>
            <a:r>
              <a:rPr lang="et-EE" sz="2000" b="1" dirty="0" err="1">
                <a:solidFill>
                  <a:srgbClr val="005078"/>
                </a:solidFill>
              </a:rPr>
              <a:t>service</a:t>
            </a:r>
            <a:r>
              <a:rPr lang="et-EE" sz="2000" b="1" dirty="0">
                <a:solidFill>
                  <a:srgbClr val="005078"/>
                </a:solidFill>
              </a:rPr>
              <a:t> </a:t>
            </a:r>
            <a:r>
              <a:rPr lang="et-EE" sz="2000" b="1" dirty="0" smtClean="0">
                <a:solidFill>
                  <a:srgbClr val="005078"/>
                </a:solidFill>
              </a:rPr>
              <a:t> </a:t>
            </a:r>
            <a:r>
              <a:rPr lang="et-EE" sz="2000" b="1" dirty="0" err="1" smtClean="0">
                <a:solidFill>
                  <a:srgbClr val="005078"/>
                </a:solidFill>
              </a:rPr>
              <a:t>training</a:t>
            </a:r>
            <a:r>
              <a:rPr lang="et-EE" sz="2000" b="1" dirty="0" smtClean="0">
                <a:solidFill>
                  <a:srgbClr val="005078"/>
                </a:solidFill>
              </a:rPr>
              <a:t> </a:t>
            </a:r>
            <a:r>
              <a:rPr lang="et-EE" sz="2000" b="1" dirty="0" err="1" smtClean="0">
                <a:solidFill>
                  <a:srgbClr val="005078"/>
                </a:solidFill>
              </a:rPr>
              <a:t>courses</a:t>
            </a:r>
            <a:endParaRPr lang="et-EE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61514"/>
              </p:ext>
            </p:extLst>
          </p:nvPr>
        </p:nvGraphicFramePr>
        <p:xfrm>
          <a:off x="3619287" y="1096333"/>
          <a:ext cx="1353132" cy="13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CorelDRAW" r:id="rId4" imgW="406346" imgH="406296" progId="CorelDraw.Graphic.16">
                  <p:embed/>
                </p:oleObj>
              </mc:Choice>
              <mc:Fallback>
                <p:oleObj name="CorelDRAW" r:id="rId4" imgW="406346" imgH="4062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9287" y="1096333"/>
                        <a:ext cx="1353132" cy="135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5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627784" y="1806502"/>
            <a:ext cx="3261433" cy="119044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0" scaled="0"/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000" b="1" dirty="0" smtClean="0">
                <a:solidFill>
                  <a:schemeClr val="tx1"/>
                </a:solidFill>
              </a:rPr>
              <a:t>1 </a:t>
            </a:r>
            <a:r>
              <a:rPr lang="et-EE" sz="2000" b="1" dirty="0" err="1" smtClean="0">
                <a:solidFill>
                  <a:schemeClr val="tx1"/>
                </a:solidFill>
              </a:rPr>
              <a:t>teacher</a:t>
            </a:r>
            <a:r>
              <a:rPr lang="et-EE" sz="2000" b="1" dirty="0" smtClean="0">
                <a:solidFill>
                  <a:schemeClr val="tx1"/>
                </a:solidFill>
              </a:rPr>
              <a:t> </a:t>
            </a:r>
            <a:r>
              <a:rPr lang="et-EE" sz="2000" b="1" dirty="0">
                <a:solidFill>
                  <a:schemeClr val="tx1"/>
                </a:solidFill>
              </a:rPr>
              <a:t>of </a:t>
            </a:r>
            <a:r>
              <a:rPr lang="et-EE" sz="2000" b="1" dirty="0" err="1">
                <a:solidFill>
                  <a:schemeClr val="tx1"/>
                </a:solidFill>
              </a:rPr>
              <a:t>English</a:t>
            </a:r>
            <a:endParaRPr lang="et-EE" sz="2000" b="1" dirty="0">
              <a:solidFill>
                <a:schemeClr val="tx1"/>
              </a:solidFill>
            </a:endParaRPr>
          </a:p>
          <a:p>
            <a:r>
              <a:rPr lang="et-EE" sz="2000" b="1" dirty="0" smtClean="0">
                <a:solidFill>
                  <a:schemeClr val="tx1"/>
                </a:solidFill>
              </a:rPr>
              <a:t>----------------------------</a:t>
            </a:r>
          </a:p>
          <a:p>
            <a:r>
              <a:rPr lang="et-EE" sz="2000" b="1" dirty="0">
                <a:solidFill>
                  <a:srgbClr val="005078"/>
                </a:solidFill>
              </a:rPr>
              <a:t>In-</a:t>
            </a:r>
            <a:r>
              <a:rPr lang="et-EE" sz="2000" b="1" dirty="0" err="1">
                <a:solidFill>
                  <a:srgbClr val="005078"/>
                </a:solidFill>
              </a:rPr>
              <a:t>service</a:t>
            </a:r>
            <a:r>
              <a:rPr lang="et-EE" sz="2000" b="1" dirty="0">
                <a:solidFill>
                  <a:srgbClr val="005078"/>
                </a:solidFill>
              </a:rPr>
              <a:t> </a:t>
            </a:r>
            <a:r>
              <a:rPr lang="et-EE" sz="2000" b="1" dirty="0" err="1" smtClean="0">
                <a:solidFill>
                  <a:srgbClr val="005078"/>
                </a:solidFill>
              </a:rPr>
              <a:t>training</a:t>
            </a:r>
            <a:r>
              <a:rPr lang="et-EE" sz="2000" b="1" dirty="0" smtClean="0">
                <a:solidFill>
                  <a:srgbClr val="005078"/>
                </a:solidFill>
              </a:rPr>
              <a:t> </a:t>
            </a:r>
            <a:r>
              <a:rPr lang="et-EE" sz="2000" b="1" dirty="0" err="1" smtClean="0">
                <a:solidFill>
                  <a:srgbClr val="005078"/>
                </a:solidFill>
              </a:rPr>
              <a:t>courses</a:t>
            </a:r>
            <a:endParaRPr lang="et-EE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3968" y="5118870"/>
            <a:ext cx="3280146" cy="119044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0" scaled="0"/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000" b="1" dirty="0" smtClean="0">
                <a:solidFill>
                  <a:schemeClr val="tx1"/>
                </a:solidFill>
              </a:rPr>
              <a:t>1 </a:t>
            </a:r>
            <a:r>
              <a:rPr lang="et-EE" sz="2000" b="1" dirty="0" err="1" smtClean="0">
                <a:solidFill>
                  <a:schemeClr val="tx1"/>
                </a:solidFill>
              </a:rPr>
              <a:t>teacher</a:t>
            </a:r>
            <a:r>
              <a:rPr lang="et-EE" sz="2000" b="1" dirty="0" smtClean="0">
                <a:solidFill>
                  <a:schemeClr val="tx1"/>
                </a:solidFill>
              </a:rPr>
              <a:t> </a:t>
            </a:r>
            <a:r>
              <a:rPr lang="et-EE" sz="2000" b="1" dirty="0">
                <a:solidFill>
                  <a:schemeClr val="tx1"/>
                </a:solidFill>
              </a:rPr>
              <a:t>of </a:t>
            </a:r>
            <a:r>
              <a:rPr lang="et-EE" sz="2000" b="1" dirty="0" err="1">
                <a:solidFill>
                  <a:schemeClr val="tx1"/>
                </a:solidFill>
              </a:rPr>
              <a:t>English</a:t>
            </a:r>
            <a:endParaRPr lang="et-EE" sz="2000" b="1" dirty="0">
              <a:solidFill>
                <a:schemeClr val="tx1"/>
              </a:solidFill>
            </a:endParaRPr>
          </a:p>
          <a:p>
            <a:r>
              <a:rPr lang="et-EE" sz="2000" b="1" dirty="0" smtClean="0">
                <a:solidFill>
                  <a:schemeClr val="tx1"/>
                </a:solidFill>
              </a:rPr>
              <a:t>----------------------------</a:t>
            </a:r>
          </a:p>
          <a:p>
            <a:r>
              <a:rPr lang="et-EE" sz="2000" b="1" dirty="0">
                <a:solidFill>
                  <a:srgbClr val="005078"/>
                </a:solidFill>
              </a:rPr>
              <a:t>In-</a:t>
            </a:r>
            <a:r>
              <a:rPr lang="et-EE" sz="2000" b="1" dirty="0" err="1">
                <a:solidFill>
                  <a:srgbClr val="005078"/>
                </a:solidFill>
              </a:rPr>
              <a:t>service</a:t>
            </a:r>
            <a:r>
              <a:rPr lang="et-EE" sz="2000" b="1" dirty="0">
                <a:solidFill>
                  <a:srgbClr val="005078"/>
                </a:solidFill>
              </a:rPr>
              <a:t> </a:t>
            </a:r>
            <a:r>
              <a:rPr lang="et-EE" sz="2000" b="1" dirty="0" err="1" smtClean="0">
                <a:solidFill>
                  <a:srgbClr val="005078"/>
                </a:solidFill>
              </a:rPr>
              <a:t>training</a:t>
            </a:r>
            <a:r>
              <a:rPr lang="et-EE" sz="2000" b="1" dirty="0" smtClean="0">
                <a:solidFill>
                  <a:srgbClr val="005078"/>
                </a:solidFill>
              </a:rPr>
              <a:t> </a:t>
            </a:r>
            <a:r>
              <a:rPr lang="et-EE" sz="2000" b="1" dirty="0" err="1" smtClean="0">
                <a:solidFill>
                  <a:srgbClr val="005078"/>
                </a:solidFill>
              </a:rPr>
              <a:t>courses</a:t>
            </a:r>
            <a:endParaRPr lang="et-EE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48349"/>
              </p:ext>
            </p:extLst>
          </p:nvPr>
        </p:nvGraphicFramePr>
        <p:xfrm>
          <a:off x="7020272" y="5118871"/>
          <a:ext cx="1087685" cy="101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CorelDRAW" r:id="rId4" imgW="326632" imgH="304128" progId="CorelDraw.Graphic.16">
                  <p:embed/>
                </p:oleObj>
              </mc:Choice>
              <mc:Fallback>
                <p:oleObj name="CorelDRAW" r:id="rId4" imgW="326632" imgH="30412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0272" y="5118871"/>
                        <a:ext cx="1087685" cy="101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126950"/>
              </p:ext>
            </p:extLst>
          </p:nvPr>
        </p:nvGraphicFramePr>
        <p:xfrm>
          <a:off x="5364088" y="1806503"/>
          <a:ext cx="1087685" cy="101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orelDRAW" r:id="rId6" imgW="326632" imgH="304128" progId="CorelDraw.Graphic.16">
                  <p:embed/>
                </p:oleObj>
              </mc:Choice>
              <mc:Fallback>
                <p:oleObj name="CorelDRAW" r:id="rId6" imgW="326632" imgH="30412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4088" y="1806503"/>
                        <a:ext cx="1087685" cy="101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5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844637"/>
              </p:ext>
            </p:extLst>
          </p:nvPr>
        </p:nvGraphicFramePr>
        <p:xfrm>
          <a:off x="7020272" y="5157192"/>
          <a:ext cx="1087685" cy="101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CorelDRAW" r:id="rId4" imgW="326632" imgH="304128" progId="CorelDraw.Graphic.16">
                  <p:embed/>
                </p:oleObj>
              </mc:Choice>
              <mc:Fallback>
                <p:oleObj name="CorelDRAW" r:id="rId4" imgW="326632" imgH="30412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0272" y="5157192"/>
                        <a:ext cx="1087685" cy="101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37904"/>
              </p:ext>
            </p:extLst>
          </p:nvPr>
        </p:nvGraphicFramePr>
        <p:xfrm>
          <a:off x="5364088" y="1838797"/>
          <a:ext cx="1087685" cy="101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CorelDRAW" r:id="rId6" imgW="326632" imgH="304128" progId="CorelDraw.Graphic.16">
                  <p:embed/>
                </p:oleObj>
              </mc:Choice>
              <mc:Fallback>
                <p:oleObj name="CorelDRAW" r:id="rId6" imgW="326632" imgH="30412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4088" y="1838797"/>
                        <a:ext cx="1087685" cy="101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36577"/>
              </p:ext>
            </p:extLst>
          </p:nvPr>
        </p:nvGraphicFramePr>
        <p:xfrm>
          <a:off x="6372200" y="3573016"/>
          <a:ext cx="1353132" cy="13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CorelDRAW" r:id="rId8" imgW="406346" imgH="406296" progId="CorelDraw.Graphic.16">
                  <p:embed/>
                </p:oleObj>
              </mc:Choice>
              <mc:Fallback>
                <p:oleObj name="CorelDRAW" r:id="rId8" imgW="406346" imgH="4062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2200" y="3573016"/>
                        <a:ext cx="1353132" cy="135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349355"/>
              </p:ext>
            </p:extLst>
          </p:nvPr>
        </p:nvGraphicFramePr>
        <p:xfrm>
          <a:off x="3619287" y="1096333"/>
          <a:ext cx="1353132" cy="13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CorelDRAW" r:id="rId10" imgW="406346" imgH="406296" progId="CorelDraw.Graphic.16">
                  <p:embed/>
                </p:oleObj>
              </mc:Choice>
              <mc:Fallback>
                <p:oleObj name="CorelDRAW" r:id="rId10" imgW="406346" imgH="4062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9287" y="1096333"/>
                        <a:ext cx="1353132" cy="135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0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7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987824" y="3241387"/>
            <a:ext cx="4062228" cy="2016224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0" scaled="0"/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Head of the Language Centre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2 teachers of English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 lecturer of English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 lecturer of English and French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 teacher of English and French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1 teacher of Russian and </a:t>
            </a:r>
            <a:r>
              <a:rPr lang="en-US" sz="2000" b="1" dirty="0" smtClean="0">
                <a:solidFill>
                  <a:schemeClr val="tx1"/>
                </a:solidFill>
              </a:rPr>
              <a:t>English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313588"/>
              </p:ext>
            </p:extLst>
          </p:nvPr>
        </p:nvGraphicFramePr>
        <p:xfrm>
          <a:off x="6372200" y="3573016"/>
          <a:ext cx="1353132" cy="13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CorelDRAW" r:id="rId4" imgW="406346" imgH="406296" progId="CorelDraw.Graphic.16">
                  <p:embed/>
                </p:oleObj>
              </mc:Choice>
              <mc:Fallback>
                <p:oleObj name="CorelDRAW" r:id="rId4" imgW="406346" imgH="4062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2200" y="3573016"/>
                        <a:ext cx="1353132" cy="135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51520" y="764704"/>
            <a:ext cx="3910389" cy="1368152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  <a:lin ang="0" scaled="0"/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t-EE" sz="2000" b="1" dirty="0" err="1" smtClean="0">
                <a:solidFill>
                  <a:schemeClr val="tx1"/>
                </a:solidFill>
              </a:rPr>
              <a:t>Testing</a:t>
            </a:r>
            <a:r>
              <a:rPr lang="et-EE" sz="2000" b="1" dirty="0" smtClean="0">
                <a:solidFill>
                  <a:schemeClr val="tx1"/>
                </a:solidFill>
              </a:rPr>
              <a:t> </a:t>
            </a:r>
            <a:r>
              <a:rPr lang="et-EE" sz="2000" b="1" dirty="0" err="1">
                <a:solidFill>
                  <a:schemeClr val="tx1"/>
                </a:solidFill>
              </a:rPr>
              <a:t>team</a:t>
            </a:r>
            <a:endParaRPr lang="et-EE" sz="2000" b="1" dirty="0">
              <a:solidFill>
                <a:schemeClr val="tx1"/>
              </a:solidFill>
            </a:endParaRPr>
          </a:p>
          <a:p>
            <a:r>
              <a:rPr lang="et-EE" sz="2000" b="1" dirty="0">
                <a:solidFill>
                  <a:schemeClr val="tx1"/>
                </a:solidFill>
              </a:rPr>
              <a:t>2 </a:t>
            </a:r>
            <a:r>
              <a:rPr lang="et-EE" sz="2000" b="1" dirty="0" err="1">
                <a:solidFill>
                  <a:schemeClr val="tx1"/>
                </a:solidFill>
              </a:rPr>
              <a:t>teachers</a:t>
            </a:r>
            <a:r>
              <a:rPr lang="et-EE" sz="2000" b="1" dirty="0">
                <a:solidFill>
                  <a:schemeClr val="tx1"/>
                </a:solidFill>
              </a:rPr>
              <a:t> of </a:t>
            </a:r>
            <a:r>
              <a:rPr lang="et-EE" sz="2000" b="1" dirty="0" err="1">
                <a:solidFill>
                  <a:schemeClr val="tx1"/>
                </a:solidFill>
              </a:rPr>
              <a:t>English</a:t>
            </a:r>
            <a:endParaRPr lang="et-EE" sz="2000" b="1" dirty="0">
              <a:solidFill>
                <a:schemeClr val="tx1"/>
              </a:solidFill>
            </a:endParaRPr>
          </a:p>
          <a:p>
            <a:r>
              <a:rPr lang="et-EE" sz="2000" b="1" dirty="0">
                <a:solidFill>
                  <a:schemeClr val="tx1"/>
                </a:solidFill>
              </a:rPr>
              <a:t>1 </a:t>
            </a:r>
            <a:r>
              <a:rPr lang="et-EE" sz="2000" b="1" dirty="0" err="1">
                <a:solidFill>
                  <a:schemeClr val="tx1"/>
                </a:solidFill>
              </a:rPr>
              <a:t>teacher</a:t>
            </a:r>
            <a:r>
              <a:rPr lang="et-EE" sz="2000" b="1" dirty="0">
                <a:solidFill>
                  <a:schemeClr val="tx1"/>
                </a:solidFill>
              </a:rPr>
              <a:t> of </a:t>
            </a:r>
            <a:r>
              <a:rPr lang="et-EE" sz="2000" b="1" dirty="0" err="1">
                <a:solidFill>
                  <a:schemeClr val="tx1"/>
                </a:solidFill>
              </a:rPr>
              <a:t>English</a:t>
            </a:r>
            <a:r>
              <a:rPr lang="et-EE" sz="2000" b="1" dirty="0">
                <a:solidFill>
                  <a:schemeClr val="tx1"/>
                </a:solidFill>
              </a:rPr>
              <a:t> and </a:t>
            </a:r>
            <a:r>
              <a:rPr lang="et-EE" sz="2000" b="1" dirty="0" err="1">
                <a:solidFill>
                  <a:schemeClr val="tx1"/>
                </a:solidFill>
              </a:rPr>
              <a:t>French</a:t>
            </a:r>
            <a:endParaRPr lang="et-EE" sz="2000" b="1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23987"/>
              </p:ext>
            </p:extLst>
          </p:nvPr>
        </p:nvGraphicFramePr>
        <p:xfrm>
          <a:off x="3619287" y="1096333"/>
          <a:ext cx="1353132" cy="13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CorelDRAW" r:id="rId6" imgW="406346" imgH="406296" progId="CorelDraw.Graphic.16">
                  <p:embed/>
                </p:oleObj>
              </mc:Choice>
              <mc:Fallback>
                <p:oleObj name="CorelDRAW" r:id="rId6" imgW="406346" imgH="4062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19287" y="1096333"/>
                        <a:ext cx="1353132" cy="135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85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720080"/>
          </a:xfrm>
        </p:spPr>
        <p:txBody>
          <a:bodyPr/>
          <a:lstStyle/>
          <a:p>
            <a:r>
              <a:rPr lang="et-EE" dirty="0" smtClean="0"/>
              <a:t>LEARNING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836713"/>
            <a:ext cx="8181279" cy="5040559"/>
          </a:xfrm>
        </p:spPr>
        <p:txBody>
          <a:bodyPr/>
          <a:lstStyle/>
          <a:p>
            <a:pPr lvl="0" algn="l"/>
            <a:r>
              <a:rPr lang="et-EE" sz="3200" dirty="0" err="1">
                <a:solidFill>
                  <a:prstClr val="white"/>
                </a:solidFill>
              </a:rPr>
              <a:t>Contact</a:t>
            </a:r>
            <a:r>
              <a:rPr lang="et-EE" sz="3200" dirty="0">
                <a:solidFill>
                  <a:prstClr val="white"/>
                </a:solidFill>
              </a:rPr>
              <a:t> </a:t>
            </a:r>
            <a:r>
              <a:rPr lang="et-EE" sz="3200" dirty="0" err="1" smtClean="0">
                <a:solidFill>
                  <a:prstClr val="white"/>
                </a:solidFill>
              </a:rPr>
              <a:t>lessons</a:t>
            </a:r>
            <a:endParaRPr lang="et-EE" sz="3200" dirty="0" smtClean="0">
              <a:solidFill>
                <a:prstClr val="white"/>
              </a:solidFill>
            </a:endParaRPr>
          </a:p>
          <a:p>
            <a:pPr lvl="0" algn="l"/>
            <a:endParaRPr lang="et-EE" sz="3200" dirty="0" smtClean="0">
              <a:solidFill>
                <a:prstClr val="white"/>
              </a:solidFill>
            </a:endParaRPr>
          </a:p>
          <a:p>
            <a:pPr lvl="0" algn="l"/>
            <a:endParaRPr lang="et-EE" sz="3200" dirty="0">
              <a:solidFill>
                <a:prstClr val="white"/>
              </a:solidFill>
            </a:endParaRPr>
          </a:p>
          <a:p>
            <a:pPr lvl="0" algn="l"/>
            <a:r>
              <a:rPr lang="et-EE" sz="3200" dirty="0" err="1">
                <a:solidFill>
                  <a:prstClr val="white"/>
                </a:solidFill>
              </a:rPr>
              <a:t>Web</a:t>
            </a:r>
            <a:r>
              <a:rPr lang="et-EE" sz="3200" dirty="0">
                <a:solidFill>
                  <a:prstClr val="white"/>
                </a:solidFill>
              </a:rPr>
              <a:t> </a:t>
            </a:r>
            <a:r>
              <a:rPr lang="et-EE" sz="3200" dirty="0" err="1" smtClean="0">
                <a:solidFill>
                  <a:prstClr val="white"/>
                </a:solidFill>
              </a:rPr>
              <a:t>conference</a:t>
            </a:r>
            <a:endParaRPr lang="et-EE" sz="3200" dirty="0" smtClean="0">
              <a:solidFill>
                <a:prstClr val="white"/>
              </a:solidFill>
            </a:endParaRPr>
          </a:p>
          <a:p>
            <a:pPr lvl="0" algn="l"/>
            <a:endParaRPr lang="et-EE" sz="3200" dirty="0">
              <a:solidFill>
                <a:prstClr val="white"/>
              </a:solidFill>
            </a:endParaRPr>
          </a:p>
          <a:p>
            <a:pPr lvl="0" algn="l"/>
            <a:r>
              <a:rPr lang="et-EE" sz="3200" dirty="0" smtClean="0">
                <a:solidFill>
                  <a:prstClr val="white"/>
                </a:solidFill>
              </a:rPr>
              <a:t>E-</a:t>
            </a:r>
            <a:r>
              <a:rPr lang="et-EE" sz="3200" dirty="0" err="1" smtClean="0">
                <a:solidFill>
                  <a:prstClr val="white"/>
                </a:solidFill>
              </a:rPr>
              <a:t>learning</a:t>
            </a:r>
            <a:endParaRPr lang="et-EE" sz="3200" dirty="0" smtClean="0">
              <a:solidFill>
                <a:prstClr val="white"/>
              </a:solidFill>
            </a:endParaRPr>
          </a:p>
          <a:p>
            <a:pPr lvl="0" algn="l"/>
            <a:endParaRPr lang="et-EE" sz="3200" dirty="0">
              <a:solidFill>
                <a:prstClr val="white"/>
              </a:solidFill>
            </a:endParaRP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836713"/>
            <a:ext cx="3240360" cy="1872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754" y="2708920"/>
            <a:ext cx="3009726" cy="1985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861049"/>
            <a:ext cx="311095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664014" y="1844823"/>
            <a:ext cx="2376264" cy="86606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t-EE" b="1" dirty="0" smtClean="0">
                <a:solidFill>
                  <a:schemeClr val="tx1"/>
                </a:solidFill>
              </a:rPr>
              <a:t>Viru </a:t>
            </a:r>
            <a:r>
              <a:rPr lang="et-EE" b="1" dirty="0" err="1">
                <a:solidFill>
                  <a:schemeClr val="tx1"/>
                </a:solidFill>
              </a:rPr>
              <a:t>Infantry</a:t>
            </a:r>
            <a:r>
              <a:rPr lang="et-EE" b="1" dirty="0">
                <a:solidFill>
                  <a:schemeClr val="tx1"/>
                </a:solidFill>
              </a:rPr>
              <a:t> </a:t>
            </a:r>
            <a:r>
              <a:rPr lang="et-EE" b="1" dirty="0" err="1" smtClean="0">
                <a:solidFill>
                  <a:schemeClr val="tx1"/>
                </a:solidFill>
              </a:rPr>
              <a:t>Battalion</a:t>
            </a:r>
            <a:endParaRPr lang="et-EE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lauri.rikas\Desktop\Kasulikud asjad\CVI\LOGOD\KaitsevaeUhendatudOppeasutused_ENG_vaiks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924244"/>
            <a:ext cx="2880320" cy="933756"/>
          </a:xfrm>
          <a:prstGeom prst="rect">
            <a:avLst/>
          </a:prstGeom>
          <a:noFill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015365"/>
              </p:ext>
            </p:extLst>
          </p:nvPr>
        </p:nvGraphicFramePr>
        <p:xfrm>
          <a:off x="7308304" y="1340768"/>
          <a:ext cx="1087685" cy="101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orelDRAW" r:id="rId4" imgW="326632" imgH="304128" progId="CorelDraw.Graphic.16">
                  <p:embed/>
                </p:oleObj>
              </mc:Choice>
              <mc:Fallback>
                <p:oleObj name="CorelDRAW" r:id="rId4" imgW="326632" imgH="30412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8304" y="1340768"/>
                        <a:ext cx="1087685" cy="1012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292080" y="4395334"/>
            <a:ext cx="3748198" cy="104989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2000"/>
                </a:schemeClr>
              </a:gs>
            </a:gsLst>
          </a:gra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t-EE" b="1" dirty="0" smtClean="0">
                <a:solidFill>
                  <a:schemeClr val="tx1"/>
                </a:solidFill>
              </a:rPr>
              <a:t>Estonian </a:t>
            </a:r>
            <a:r>
              <a:rPr lang="et-EE" b="1" dirty="0" err="1" smtClean="0">
                <a:solidFill>
                  <a:schemeClr val="tx1"/>
                </a:solidFill>
              </a:rPr>
              <a:t>National</a:t>
            </a:r>
            <a:r>
              <a:rPr lang="et-EE" b="1" dirty="0" smtClean="0">
                <a:solidFill>
                  <a:schemeClr val="tx1"/>
                </a:solidFill>
              </a:rPr>
              <a:t> </a:t>
            </a:r>
            <a:r>
              <a:rPr lang="et-EE" b="1" dirty="0" err="1" smtClean="0">
                <a:solidFill>
                  <a:schemeClr val="tx1"/>
                </a:solidFill>
              </a:rPr>
              <a:t>Defence</a:t>
            </a:r>
            <a:r>
              <a:rPr lang="et-EE" b="1" dirty="0" smtClean="0">
                <a:solidFill>
                  <a:schemeClr val="tx1"/>
                </a:solidFill>
              </a:rPr>
              <a:t> </a:t>
            </a:r>
            <a:r>
              <a:rPr lang="et-EE" b="1" dirty="0" err="1" smtClean="0">
                <a:solidFill>
                  <a:schemeClr val="tx1"/>
                </a:solidFill>
              </a:rPr>
              <a:t>College</a:t>
            </a:r>
            <a:endParaRPr lang="et-EE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518698"/>
              </p:ext>
            </p:extLst>
          </p:nvPr>
        </p:nvGraphicFramePr>
        <p:xfrm>
          <a:off x="6476891" y="3717032"/>
          <a:ext cx="1353132" cy="135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CorelDRAW" r:id="rId6" imgW="406346" imgH="406296" progId="CorelDraw.Graphic.16">
                  <p:embed/>
                </p:oleObj>
              </mc:Choice>
              <mc:Fallback>
                <p:oleObj name="CorelDRAW" r:id="rId6" imgW="406346" imgH="4062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6891" y="3717032"/>
                        <a:ext cx="1353132" cy="1352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tekande_alus">
  <a:themeElements>
    <a:clrScheme name="Kaitsevae Asutuse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CD1D"/>
      </a:accent1>
      <a:accent2>
        <a:srgbClr val="C4C4C4"/>
      </a:accent2>
      <a:accent3>
        <a:srgbClr val="FFFFFF"/>
      </a:accent3>
      <a:accent4>
        <a:srgbClr val="2E3192"/>
      </a:accent4>
      <a:accent5>
        <a:srgbClr val="DE141C"/>
      </a:accent5>
      <a:accent6>
        <a:srgbClr val="427730"/>
      </a:accent6>
      <a:hlink>
        <a:srgbClr val="FFCD1D"/>
      </a:hlink>
      <a:folHlink>
        <a:srgbClr val="FFC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Ettekande_alus</Template>
  <TotalTime>661</TotalTime>
  <Words>271</Words>
  <Application>Microsoft Office PowerPoint</Application>
  <PresentationFormat>On-screen Show (4:3)</PresentationFormat>
  <Paragraphs>76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Ettekande_alus</vt:lpstr>
      <vt:lpstr>CorelDRAW</vt:lpstr>
      <vt:lpstr>   WEB CONFERENCE IN LANGUAGE LEARNING – OPPORTUNITIES AND CHALLENGES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</vt:lpstr>
      <vt:lpstr>PowerPoint Presentation</vt:lpstr>
      <vt:lpstr>13-week course</vt:lpstr>
      <vt:lpstr>TEACHERS’ VIEW</vt:lpstr>
      <vt:lpstr>STUDENTS’ VIEW</vt:lpstr>
      <vt:lpstr>LEARNING ACTIVITIES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Battle Is Won Alone;  aka  On the Way to Turn a Trabant into an Infantry Fighting Vehicle</dc:title>
  <dc:creator>Kasutaja</dc:creator>
  <cp:lastModifiedBy>Piirimees, Aigi</cp:lastModifiedBy>
  <cp:revision>51</cp:revision>
  <dcterms:created xsi:type="dcterms:W3CDTF">2017-05-12T19:03:54Z</dcterms:created>
  <dcterms:modified xsi:type="dcterms:W3CDTF">2018-05-17T13:20:31Z</dcterms:modified>
</cp:coreProperties>
</file>