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80" d="100"/>
          <a:sy n="80" d="100"/>
        </p:scale>
        <p:origin x="1620" y="12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1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5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6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4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4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8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1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6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4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E503-BFA5-40B9-AE86-E8E953A9DB4E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FAA7-56AE-489C-8AE4-B4988C14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“</a:t>
            </a:r>
            <a:r>
              <a:rPr lang="en-US" dirty="0" smtClean="0"/>
              <a:t>From the Classroom to the Boots-on-the-Ground: The Stakeholder Perspective</a:t>
            </a:r>
            <a:r>
              <a:rPr lang="et-EE" dirty="0" smtClean="0"/>
              <a:t>“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COL Vahur Karus (EN A)</a:t>
            </a:r>
          </a:p>
          <a:p>
            <a:r>
              <a:rPr lang="et-EE" dirty="0" smtClean="0"/>
              <a:t>CO 1st </a:t>
            </a:r>
            <a:r>
              <a:rPr lang="et-EE" dirty="0" err="1" smtClean="0"/>
              <a:t>Infantry</a:t>
            </a:r>
            <a:r>
              <a:rPr lang="et-EE" dirty="0" smtClean="0"/>
              <a:t> </a:t>
            </a:r>
            <a:r>
              <a:rPr lang="et-EE" dirty="0" err="1" smtClean="0"/>
              <a:t>Brigade</a:t>
            </a:r>
            <a:endParaRPr lang="et-EE" dirty="0" smtClean="0"/>
          </a:p>
          <a:p>
            <a:r>
              <a:rPr lang="et-EE" dirty="0" smtClean="0"/>
              <a:t>27.05.2019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Wicked history</a:t>
            </a:r>
            <a:endParaRPr lang="et-EE" dirty="0" smtClean="0"/>
          </a:p>
          <a:p>
            <a:r>
              <a:rPr lang="en-US" dirty="0" smtClean="0"/>
              <a:t>Confused present</a:t>
            </a:r>
          </a:p>
          <a:p>
            <a:r>
              <a:rPr lang="et-EE" dirty="0" smtClean="0"/>
              <a:t>No</a:t>
            </a:r>
            <a:r>
              <a:rPr lang="en-US" dirty="0" smtClean="0"/>
              <a:t> future </a:t>
            </a:r>
            <a:r>
              <a:rPr lang="et-EE" dirty="0" smtClean="0"/>
              <a:t>in Estonian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But</a:t>
            </a:r>
            <a:r>
              <a:rPr lang="et-EE" dirty="0" smtClean="0"/>
              <a:t> </a:t>
            </a:r>
            <a:r>
              <a:rPr lang="et-EE" dirty="0" err="1" smtClean="0"/>
              <a:t>before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…</a:t>
            </a:r>
            <a:endParaRPr lang="en-US" dirty="0"/>
          </a:p>
        </p:txBody>
      </p:sp>
      <p:pic>
        <p:nvPicPr>
          <p:cNvPr id="4" name="Picture 2" descr="Pildiotsingu dilbert on hi jack tulem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670" y="2406316"/>
            <a:ext cx="7362659" cy="230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9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Wicked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wickedness of cultural history:</a:t>
            </a:r>
          </a:p>
          <a:p>
            <a:pPr lvl="1"/>
            <a:r>
              <a:rPr lang="en-US" dirty="0" smtClean="0"/>
              <a:t>German – E and N of Germany</a:t>
            </a:r>
          </a:p>
          <a:p>
            <a:pPr lvl="1"/>
            <a:r>
              <a:rPr lang="et-EE" dirty="0" err="1" smtClean="0"/>
              <a:t>English</a:t>
            </a:r>
            <a:r>
              <a:rPr lang="en-US" dirty="0" smtClean="0"/>
              <a:t> – Isles and The New World</a:t>
            </a:r>
          </a:p>
          <a:p>
            <a:pPr lvl="1"/>
            <a:r>
              <a:rPr lang="en-US" dirty="0" smtClean="0"/>
              <a:t>French – Africa</a:t>
            </a:r>
          </a:p>
          <a:p>
            <a:pPr lvl="1"/>
            <a:r>
              <a:rPr lang="en-US" dirty="0" smtClean="0"/>
              <a:t>Spanish – The New World</a:t>
            </a:r>
          </a:p>
          <a:p>
            <a:r>
              <a:rPr lang="en-US" dirty="0" smtClean="0"/>
              <a:t>Our understanding of the world is shaped by which language is culturally dominant in one’s area.</a:t>
            </a:r>
          </a:p>
          <a:p>
            <a:r>
              <a:rPr lang="en-US" dirty="0" smtClean="0"/>
              <a:t>To break this wicked circle one must know more than one foreign language. This will always be the path between different viewpoints.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8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Confused present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011"/>
            <a:ext cx="10515600" cy="5077326"/>
          </a:xfrm>
        </p:spPr>
        <p:txBody>
          <a:bodyPr>
            <a:normAutofit/>
          </a:bodyPr>
          <a:lstStyle/>
          <a:p>
            <a:r>
              <a:rPr lang="et-EE" dirty="0" smtClean="0"/>
              <a:t>1945 – NO COMMON LANGUAGE</a:t>
            </a:r>
          </a:p>
          <a:p>
            <a:pPr lvl="1"/>
            <a:r>
              <a:rPr lang="et-EE" dirty="0" smtClean="0"/>
              <a:t>NATOSH – </a:t>
            </a:r>
            <a:r>
              <a:rPr lang="en-US" dirty="0" smtClean="0"/>
              <a:t>the golden standard of interoperability</a:t>
            </a:r>
            <a:r>
              <a:rPr lang="et-EE" dirty="0" smtClean="0"/>
              <a:t>.</a:t>
            </a:r>
            <a:endParaRPr lang="en-US" dirty="0" smtClean="0"/>
          </a:p>
          <a:p>
            <a:pPr lvl="1"/>
            <a:endParaRPr lang="et-EE" dirty="0"/>
          </a:p>
          <a:p>
            <a:pPr marL="457200" lvl="1" indent="0">
              <a:buNone/>
            </a:pPr>
            <a:endParaRPr lang="et-EE" dirty="0" smtClean="0"/>
          </a:p>
          <a:p>
            <a:pPr marL="457200" lvl="1" indent="0">
              <a:buNone/>
            </a:pPr>
            <a:endParaRPr lang="et-EE" dirty="0"/>
          </a:p>
          <a:p>
            <a:pPr marL="457200" lvl="1" indent="0">
              <a:buNone/>
            </a:pPr>
            <a:endParaRPr lang="et-EE" dirty="0" smtClean="0"/>
          </a:p>
          <a:p>
            <a:pPr marL="457200" lvl="1" indent="0">
              <a:buNone/>
            </a:pPr>
            <a:endParaRPr lang="et-EE" dirty="0"/>
          </a:p>
          <a:p>
            <a:pPr marL="457200" lvl="1" indent="0">
              <a:buNone/>
            </a:pPr>
            <a:endParaRPr lang="et-EE" dirty="0" smtClean="0"/>
          </a:p>
          <a:p>
            <a:r>
              <a:rPr lang="en-US" dirty="0" smtClean="0"/>
              <a:t>A</a:t>
            </a:r>
            <a:r>
              <a:rPr lang="et-EE" dirty="0" smtClean="0"/>
              <a:t>c</a:t>
            </a:r>
            <a:r>
              <a:rPr lang="en-US" dirty="0" err="1" smtClean="0"/>
              <a:t>ademi</a:t>
            </a:r>
            <a:r>
              <a:rPr lang="et-EE" dirty="0" smtClean="0"/>
              <a:t>c</a:t>
            </a:r>
            <a:r>
              <a:rPr lang="en-US" dirty="0" smtClean="0"/>
              <a:t> vs. </a:t>
            </a:r>
            <a:r>
              <a:rPr lang="et-EE" dirty="0" smtClean="0"/>
              <a:t>P</a:t>
            </a:r>
            <a:r>
              <a:rPr lang="en-US" dirty="0" err="1" smtClean="0"/>
              <a:t>ractitioner</a:t>
            </a:r>
            <a:endParaRPr lang="et-EE" dirty="0" smtClean="0"/>
          </a:p>
          <a:p>
            <a:pPr lvl="1"/>
            <a:r>
              <a:rPr lang="en-US" dirty="0" smtClean="0"/>
              <a:t>One must understand and acknowledge the o</a:t>
            </a:r>
            <a:r>
              <a:rPr lang="et-EE" dirty="0" err="1" smtClean="0"/>
              <a:t>th</a:t>
            </a:r>
            <a:r>
              <a:rPr lang="en-US" dirty="0" err="1" smtClean="0"/>
              <a:t>er</a:t>
            </a:r>
            <a:r>
              <a:rPr lang="et-EE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However, on the ground</a:t>
            </a:r>
            <a:r>
              <a:rPr lang="et-EE" smtClean="0"/>
              <a:t>,</a:t>
            </a:r>
            <a:r>
              <a:rPr lang="en-US" smtClean="0"/>
              <a:t> </a:t>
            </a:r>
            <a:r>
              <a:rPr lang="en-US" dirty="0" smtClean="0"/>
              <a:t>one’s survival depends on the ability to use standardized symbols.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046281" y="2596451"/>
            <a:ext cx="8099438" cy="1937603"/>
            <a:chOff x="538402" y="3005525"/>
            <a:chExt cx="8099438" cy="1937603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130968" y="3956424"/>
              <a:ext cx="7445267" cy="3004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38402" y="4112131"/>
              <a:ext cx="13441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 err="1" smtClean="0"/>
                <a:t>English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as</a:t>
              </a:r>
              <a:r>
                <a:rPr lang="et-EE" sz="1200" dirty="0" smtClean="0"/>
                <a:t> a </a:t>
              </a:r>
              <a:r>
                <a:rPr lang="et-EE" sz="1200" dirty="0" err="1" smtClean="0"/>
                <a:t>working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language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for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one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battalion</a:t>
              </a:r>
              <a:endParaRPr lang="et-EE" sz="1200" dirty="0" smtClean="0"/>
            </a:p>
            <a:p>
              <a:pPr algn="ctr"/>
              <a:r>
                <a:rPr lang="et-EE" sz="1200" dirty="0" smtClean="0"/>
                <a:t>(</a:t>
              </a:r>
              <a:r>
                <a:rPr lang="et-EE" sz="1200" dirty="0" err="1" smtClean="0"/>
                <a:t>pidgin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English</a:t>
              </a:r>
              <a:r>
                <a:rPr lang="et-EE" sz="1200" dirty="0" smtClean="0"/>
                <a:t>)</a:t>
              </a:r>
              <a:endParaRPr lang="en-US" sz="12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575409" y="3065782"/>
              <a:ext cx="0" cy="48893"/>
            </a:xfrm>
            <a:prstGeom prst="line">
              <a:avLst/>
            </a:prstGeom>
            <a:ln w="158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606629" y="3065781"/>
              <a:ext cx="0" cy="48893"/>
            </a:xfrm>
            <a:prstGeom prst="line">
              <a:avLst/>
            </a:prstGeom>
            <a:ln w="158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1191790" y="3114675"/>
              <a:ext cx="1231287" cy="712788"/>
              <a:chOff x="1191790" y="3114675"/>
              <a:chExt cx="1231287" cy="7127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195137" y="3128211"/>
                <a:ext cx="0" cy="699252"/>
              </a:xfrm>
              <a:prstGeom prst="line">
                <a:avLst/>
              </a:prstGeom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8"/>
              <p:cNvSpPr/>
              <p:nvPr/>
            </p:nvSpPr>
            <p:spPr>
              <a:xfrm>
                <a:off x="1191790" y="3114675"/>
                <a:ext cx="764507" cy="4762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V="1">
                <a:off x="1195137" y="3128211"/>
                <a:ext cx="765865" cy="466960"/>
              </a:xfrm>
              <a:prstGeom prst="line">
                <a:avLst/>
              </a:prstGeom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191790" y="3114675"/>
                <a:ext cx="762154" cy="476250"/>
              </a:xfrm>
              <a:prstGeom prst="line">
                <a:avLst/>
              </a:prstGeom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/>
              <p:cNvSpPr/>
              <p:nvPr/>
            </p:nvSpPr>
            <p:spPr>
              <a:xfrm>
                <a:off x="1311007" y="3224274"/>
                <a:ext cx="543499" cy="266528"/>
              </a:xfrm>
              <a:prstGeom prst="ellipse">
                <a:avLst/>
              </a:prstGeom>
              <a:noFill/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896971" y="3416229"/>
                <a:ext cx="52610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t-EE" sz="1000" dirty="0" err="1" smtClean="0">
                    <a:solidFill>
                      <a:schemeClr val="accent1">
                        <a:lumMod val="75000"/>
                      </a:schemeClr>
                    </a:solidFill>
                  </a:rPr>
                  <a:t>Scouts</a:t>
                </a:r>
                <a:endParaRPr lang="en-US" sz="1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940535" y="3749540"/>
              <a:ext cx="5399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dirty="0" smtClean="0">
                  <a:solidFill>
                    <a:srgbClr val="FF0000"/>
                  </a:solidFill>
                </a:rPr>
                <a:t>2001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556339" y="3114675"/>
              <a:ext cx="1167167" cy="712788"/>
              <a:chOff x="1191790" y="3114675"/>
              <a:chExt cx="1167167" cy="712788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1195137" y="3128211"/>
                <a:ext cx="0" cy="699252"/>
              </a:xfrm>
              <a:prstGeom prst="line">
                <a:avLst/>
              </a:prstGeom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1191790" y="3114675"/>
                <a:ext cx="764507" cy="4762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 flipV="1">
                <a:off x="1195137" y="3128211"/>
                <a:ext cx="765865" cy="466960"/>
              </a:xfrm>
              <a:prstGeom prst="line">
                <a:avLst/>
              </a:prstGeom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1191790" y="3114675"/>
                <a:ext cx="762154" cy="476250"/>
              </a:xfrm>
              <a:prstGeom prst="line">
                <a:avLst/>
              </a:prstGeom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1311007" y="3224274"/>
                <a:ext cx="543499" cy="266528"/>
              </a:xfrm>
              <a:prstGeom prst="ellipse">
                <a:avLst/>
              </a:prstGeom>
              <a:noFill/>
              <a:ln w="158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896971" y="3416229"/>
                <a:ext cx="46198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t-EE" sz="10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1BDE</a:t>
                </a:r>
                <a:endParaRPr lang="en-US" sz="10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0" name="Multiply 29"/>
            <p:cNvSpPr/>
            <p:nvPr/>
          </p:nvSpPr>
          <p:spPr>
            <a:xfrm>
              <a:off x="2903144" y="3005525"/>
              <a:ext cx="127379" cy="138148"/>
            </a:xfrm>
            <a:prstGeom prst="mathMultiply">
              <a:avLst/>
            </a:prstGeom>
            <a:solidFill>
              <a:schemeClr val="accent1">
                <a:lumMod val="7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321233" y="3756432"/>
              <a:ext cx="5399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dirty="0" smtClean="0">
                  <a:solidFill>
                    <a:srgbClr val="FF0000"/>
                  </a:solidFill>
                </a:rPr>
                <a:t>2006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74308" y="4112131"/>
              <a:ext cx="13441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 smtClean="0"/>
                <a:t>1st </a:t>
              </a:r>
              <a:r>
                <a:rPr lang="et-EE" sz="1200" dirty="0" err="1" smtClean="0"/>
                <a:t>trials</a:t>
              </a:r>
              <a:r>
                <a:rPr lang="et-EE" sz="1200" dirty="0" smtClean="0"/>
                <a:t> on  BDE </a:t>
              </a:r>
              <a:r>
                <a:rPr lang="et-EE" sz="1200" dirty="0" err="1" smtClean="0"/>
                <a:t>level</a:t>
              </a:r>
              <a:endParaRPr lang="en-US" sz="12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3387338" y="3770421"/>
              <a:ext cx="0" cy="432084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332510" y="3746358"/>
              <a:ext cx="0" cy="432084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638918" y="3642797"/>
              <a:ext cx="3403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dirty="0" smtClean="0">
                  <a:solidFill>
                    <a:srgbClr val="FF0000"/>
                  </a:solidFill>
                </a:rPr>
                <a:t>THE GREAT RESISTANCE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32510" y="3724295"/>
              <a:ext cx="5399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dirty="0" smtClean="0">
                  <a:solidFill>
                    <a:srgbClr val="FF0000"/>
                  </a:solidFill>
                </a:rPr>
                <a:t>2015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293655" y="4023357"/>
              <a:ext cx="13441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t-EE" sz="1200" dirty="0" err="1" smtClean="0"/>
                <a:t>The</a:t>
              </a:r>
              <a:r>
                <a:rPr lang="et-EE" sz="1200" dirty="0" smtClean="0"/>
                <a:t> </a:t>
              </a:r>
              <a:r>
                <a:rPr lang="et-EE" sz="1200" dirty="0" err="1" smtClean="0"/>
                <a:t>Breakthrough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201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Confused present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Because of enhanced cooperation on low tactical level, the languages </a:t>
            </a:r>
            <a:r>
              <a:rPr lang="et-EE" dirty="0" smtClean="0"/>
              <a:t>are </a:t>
            </a:r>
            <a:r>
              <a:rPr lang="en-US" dirty="0" err="1" smtClean="0"/>
              <a:t>becom</a:t>
            </a:r>
            <a:r>
              <a:rPr lang="et-EE" dirty="0" err="1" smtClean="0"/>
              <a:t>ing</a:t>
            </a:r>
            <a:r>
              <a:rPr lang="en-US" dirty="0" smtClean="0"/>
              <a:t> the ultimate weapon!</a:t>
            </a:r>
          </a:p>
          <a:p>
            <a:r>
              <a:rPr lang="en-US" dirty="0" smtClean="0"/>
              <a:t>Literature and culture are becoming as powerful a tool as engineering!</a:t>
            </a:r>
            <a:endParaRPr lang="et-EE" dirty="0" smtClean="0"/>
          </a:p>
          <a:p>
            <a:r>
              <a:rPr lang="en-US" dirty="0" smtClean="0"/>
              <a:t>Good English, French, German or any other language is expected – </a:t>
            </a:r>
            <a:endParaRPr lang="et-EE" dirty="0" smtClean="0"/>
          </a:p>
          <a:p>
            <a:r>
              <a:rPr lang="et-EE" dirty="0"/>
              <a:t>H</a:t>
            </a:r>
            <a:r>
              <a:rPr lang="en-US" dirty="0" err="1" smtClean="0"/>
              <a:t>owever</a:t>
            </a:r>
            <a:r>
              <a:rPr lang="en-US" dirty="0" smtClean="0"/>
              <a:t>, the pidgin language will do!</a:t>
            </a:r>
            <a:r>
              <a:rPr lang="et-EE" dirty="0" smtClean="0"/>
              <a:t/>
            </a:r>
            <a:br>
              <a:rPr lang="et-EE" dirty="0" smtClean="0"/>
            </a:br>
            <a:endParaRPr lang="en-US" dirty="0" smtClean="0"/>
          </a:p>
          <a:p>
            <a:pPr marL="0" indent="0">
              <a:buNone/>
            </a:pPr>
            <a:r>
              <a:rPr lang="et-EE" i="1" dirty="0" smtClean="0"/>
              <a:t>“</a:t>
            </a:r>
            <a:r>
              <a:rPr lang="en-US" i="1" dirty="0" smtClean="0"/>
              <a:t>The human being is a very curious </a:t>
            </a:r>
            <a:r>
              <a:rPr lang="en-US" i="1" dirty="0" err="1" smtClean="0"/>
              <a:t>speci</a:t>
            </a:r>
            <a:r>
              <a:rPr lang="et-EE" i="1" dirty="0" smtClean="0"/>
              <a:t>es</a:t>
            </a:r>
            <a:r>
              <a:rPr lang="en-US" i="1" dirty="0" smtClean="0"/>
              <a:t>. /…/ It is always meeting you half-ways.“</a:t>
            </a:r>
            <a:endParaRPr lang="et-EE" i="1" dirty="0" smtClean="0"/>
          </a:p>
          <a:p>
            <a:pPr marL="0" indent="0" algn="r">
              <a:buNone/>
            </a:pPr>
            <a:r>
              <a:rPr lang="et-EE" i="1" dirty="0" smtClean="0"/>
              <a:t>COL Vahur Karus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1243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358" y="112779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t-EE" sz="9600" dirty="0" smtClean="0"/>
          </a:p>
          <a:p>
            <a:pPr marL="0" indent="0" algn="ctr">
              <a:buNone/>
            </a:pPr>
            <a:r>
              <a:rPr lang="et-EE" sz="9600" dirty="0" smtClean="0"/>
              <a:t>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210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242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“From the Classroom to the Boots-on-the-Ground: The Stakeholder Perspective“</vt:lpstr>
      <vt:lpstr>Agenda</vt:lpstr>
      <vt:lpstr>But before that…</vt:lpstr>
      <vt:lpstr>Wicked history</vt:lpstr>
      <vt:lpstr>Confused present 1/2</vt:lpstr>
      <vt:lpstr>Confused present 2/2</vt:lpstr>
      <vt:lpstr>PowerPoint Presentation</vt:lpstr>
    </vt:vector>
  </TitlesOfParts>
  <Company>MIL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“From the Classroom to the Boots-on-the-Ground: The Stakeholder Perspective“</dc:title>
  <dc:creator>Vahur Karus</dc:creator>
  <cp:lastModifiedBy>Vahur Karus</cp:lastModifiedBy>
  <cp:revision>9</cp:revision>
  <dcterms:created xsi:type="dcterms:W3CDTF">2019-05-22T06:43:32Z</dcterms:created>
  <dcterms:modified xsi:type="dcterms:W3CDTF">2019-05-22T08:30:50Z</dcterms:modified>
</cp:coreProperties>
</file>