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5"/>
  </p:sldMasterIdLst>
  <p:notesMasterIdLst>
    <p:notesMasterId r:id="rId13"/>
  </p:notesMasterIdLst>
  <p:handoutMasterIdLst>
    <p:handoutMasterId r:id="rId14"/>
  </p:handoutMasterIdLst>
  <p:sldIdLst>
    <p:sldId id="331" r:id="rId6"/>
    <p:sldId id="332" r:id="rId7"/>
    <p:sldId id="333" r:id="rId8"/>
    <p:sldId id="334" r:id="rId9"/>
    <p:sldId id="343" r:id="rId10"/>
    <p:sldId id="336" r:id="rId11"/>
    <p:sldId id="342" r:id="rId12"/>
  </p:sldIdLst>
  <p:sldSz cx="9144000" cy="6858000" type="screen4x3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3732" autoAdjust="0"/>
  </p:normalViewPr>
  <p:slideViewPr>
    <p:cSldViewPr>
      <p:cViewPr varScale="1">
        <p:scale>
          <a:sx n="85" d="100"/>
          <a:sy n="85" d="100"/>
        </p:scale>
        <p:origin x="3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0C3B3-79A1-4672-A6EC-B7C39AEB0AA0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4E986-CE73-4FC9-A402-EDD3B23A7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45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49D28-6676-4614-8619-7E5A10CF14D5}" type="datetimeFigureOut">
              <a:rPr lang="en-GB" smtClean="0"/>
              <a:pPr/>
              <a:t>29/05/2019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1D6B0-B234-4FB5-9E96-173E97E44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0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1D6B0-B234-4FB5-9E96-173E97E44D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34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41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690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1D6B0-B234-4FB5-9E96-173E97E44D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565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A1D6B0-B234-4FB5-9E96-173E97E44D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298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rgbClr val="57264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7664" y="1772816"/>
            <a:ext cx="7268344" cy="506487"/>
          </a:xfrm>
        </p:spPr>
        <p:txBody>
          <a:bodyPr>
            <a:noAutofit/>
          </a:bodyPr>
          <a:lstStyle>
            <a:lvl1pPr algn="r">
              <a:defRPr sz="2800" b="1">
                <a:solidFill>
                  <a:srgbClr val="572642"/>
                </a:solidFill>
              </a:defRPr>
            </a:lvl1pPr>
          </a:lstStyle>
          <a:p>
            <a:r>
              <a:rPr lang="en-US" dirty="0"/>
              <a:t>Click to add 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11760" y="2662064"/>
            <a:ext cx="6400800" cy="478904"/>
          </a:xfrm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 Name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1484784"/>
            <a:ext cx="9144000" cy="72008"/>
          </a:xfrm>
          <a:prstGeom prst="rect">
            <a:avLst/>
          </a:prstGeom>
          <a:solidFill>
            <a:srgbClr val="572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-36512" y="-99392"/>
            <a:ext cx="9217024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059112" y="3212977"/>
            <a:ext cx="5761360" cy="432048"/>
          </a:xfrm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Venue</a:t>
            </a:r>
            <a:endParaRPr lang="en-GB" dirty="0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4427984" y="5762439"/>
            <a:ext cx="4720630" cy="78153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r">
              <a:defRPr/>
            </a:pPr>
            <a:endParaRPr lang="en-GB" altLang="en-US" b="1"/>
          </a:p>
        </p:txBody>
      </p:sp>
      <p:pic>
        <p:nvPicPr>
          <p:cNvPr id="1026" name="Picture 2" descr="G:\Graphics\LOGOS\Joint Force Development JFD\JFD Purp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66" y="312776"/>
            <a:ext cx="1762754" cy="96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019" y="5741654"/>
            <a:ext cx="4747493" cy="80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95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04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3062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306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9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099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425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4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56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79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356176"/>
            <a:ext cx="457200" cy="31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2E7AB30C-ECE9-4D76-9F68-9B67883A2C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0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3221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911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8446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752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5184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171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85056"/>
            <a:ext cx="7772400" cy="95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44960"/>
            <a:ext cx="7772400" cy="39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4" name="hc"/>
          <p:cNvSpPr txBox="1"/>
          <p:nvPr/>
        </p:nvSpPr>
        <p:spPr>
          <a:xfrm>
            <a:off x="0" y="0"/>
            <a:ext cx="9144000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241171"/>
            <a:ext cx="9144000" cy="648072"/>
          </a:xfrm>
          <a:prstGeom prst="rect">
            <a:avLst/>
          </a:prstGeom>
          <a:solidFill>
            <a:srgbClr val="572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3237073" y="6381328"/>
            <a:ext cx="5439383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© Crown Copyright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ooter Placeholder 3"/>
          <p:cNvSpPr txBox="1">
            <a:spLocks/>
          </p:cNvSpPr>
          <p:nvPr/>
        </p:nvSpPr>
        <p:spPr>
          <a:xfrm>
            <a:off x="3233031" y="6068144"/>
            <a:ext cx="5439383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Joint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Force Development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ooter Placeholder 3"/>
          <p:cNvSpPr txBox="1">
            <a:spLocks/>
          </p:cNvSpPr>
          <p:nvPr/>
        </p:nvSpPr>
        <p:spPr>
          <a:xfrm>
            <a:off x="683568" y="6108007"/>
            <a:ext cx="902879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>
              <a:defRPr/>
            </a:pPr>
            <a:fld id="{77BFB647-1296-49A2-AC82-DF0A7F2E1187}" type="datetime1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29/05/2019</a:t>
            </a:fld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ooter Placeholder 3"/>
          <p:cNvSpPr txBox="1">
            <a:spLocks/>
          </p:cNvSpPr>
          <p:nvPr/>
        </p:nvSpPr>
        <p:spPr>
          <a:xfrm>
            <a:off x="-220594" y="6090672"/>
            <a:ext cx="902879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>
              <a:defRPr/>
            </a:pPr>
            <a:fld id="{205D6360-367A-4B97-BD97-379FC0DD329B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c"/>
          <p:cNvSpPr txBox="1"/>
          <p:nvPr/>
        </p:nvSpPr>
        <p:spPr>
          <a:xfrm>
            <a:off x="0" y="6711171"/>
            <a:ext cx="9144000" cy="246221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 dirty="0">
              <a:solidFill>
                <a:srgbClr val="7F7F7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5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i="0" u="none" kern="1200">
          <a:solidFill>
            <a:srgbClr val="5726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b="1" i="0" u="none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6024"/>
            <a:ext cx="8352928" cy="1124744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GB" dirty="0"/>
              <a:t>Study Group </a:t>
            </a:r>
            <a:r>
              <a:rPr lang="en-GB" dirty="0" smtClean="0"/>
              <a:t>2</a:t>
            </a:r>
            <a:br>
              <a:rPr lang="en-GB" dirty="0" smtClean="0"/>
            </a:br>
            <a:r>
              <a:rPr lang="en-GB" dirty="0" smtClean="0"/>
              <a:t>Evaluating </a:t>
            </a:r>
            <a:r>
              <a:rPr lang="en-GB" dirty="0"/>
              <a:t>foreign language </a:t>
            </a:r>
            <a:r>
              <a:rPr lang="en-GB" dirty="0" smtClean="0"/>
              <a:t>capability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8352928" cy="453650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 smtClean="0">
                <a:solidFill>
                  <a:schemeClr val="tx1"/>
                </a:solidFill>
              </a:rPr>
              <a:t>What </a:t>
            </a:r>
            <a:r>
              <a:rPr lang="en-GB" sz="2000" b="0" dirty="0">
                <a:solidFill>
                  <a:schemeClr val="tx1"/>
                </a:solidFill>
              </a:rPr>
              <a:t>is the value added to the organisation through having a foreign language capability?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>
                <a:solidFill>
                  <a:schemeClr val="tx1"/>
                </a:solidFill>
              </a:rPr>
              <a:t>Intuitively, military personnel with foreign language skills contribute to a capability which adds value for our organisations.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>
                <a:solidFill>
                  <a:schemeClr val="tx1"/>
                </a:solidFill>
              </a:rPr>
              <a:t>In some cases value is added in tangible ways, in many cases it is added in intangible ways.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>
                <a:solidFill>
                  <a:schemeClr val="tx1"/>
                </a:solidFill>
              </a:rPr>
              <a:t>Measuring the value added is important, so that we understand the benefit which this capability creates and can better inform decisions about resourcing.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>
                <a:solidFill>
                  <a:schemeClr val="tx1"/>
                </a:solidFill>
              </a:rPr>
              <a:t>The aim of this SG is to agree an approach to such evaluation, including metrics which allow quantitative (as well as qualitative) evaluation to be conducted.</a:t>
            </a:r>
          </a:p>
        </p:txBody>
      </p:sp>
    </p:spTree>
    <p:extLst>
      <p:ext uri="{BB962C8B-B14F-4D97-AF65-F5344CB8AC3E}">
        <p14:creationId xmlns:p14="http://schemas.microsoft.com/office/powerpoint/2010/main" val="102176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6685"/>
            <a:ext cx="8229600" cy="1143000"/>
          </a:xfrm>
        </p:spPr>
        <p:txBody>
          <a:bodyPr/>
          <a:lstStyle/>
          <a:p>
            <a:pPr algn="ctr"/>
            <a:r>
              <a:rPr lang="en-GB" dirty="0" smtClean="0"/>
              <a:t>Day 1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25140"/>
            <a:ext cx="7859216" cy="2976068"/>
          </a:xfrm>
        </p:spPr>
        <p:txBody>
          <a:bodyPr/>
          <a:lstStyle/>
          <a:p>
            <a:r>
              <a:rPr lang="en-GB" b="0" dirty="0">
                <a:solidFill>
                  <a:schemeClr val="tx1"/>
                </a:solidFill>
                <a:ea typeface="Times New Roman"/>
              </a:rPr>
              <a:t>What is the added benefit of having language capability for Defence or for your country</a:t>
            </a:r>
            <a:r>
              <a:rPr lang="en-GB" b="0" dirty="0" smtClean="0">
                <a:solidFill>
                  <a:schemeClr val="tx1"/>
                </a:solidFill>
                <a:ea typeface="Times New Roman"/>
              </a:rPr>
              <a:t>?</a:t>
            </a:r>
          </a:p>
          <a:p>
            <a:endParaRPr lang="en-GB" b="0" dirty="0">
              <a:solidFill>
                <a:schemeClr val="tx1"/>
              </a:solidFill>
            </a:endParaRPr>
          </a:p>
          <a:p>
            <a:r>
              <a:rPr lang="en-GB" b="0" dirty="0" smtClean="0">
                <a:solidFill>
                  <a:schemeClr val="tx1"/>
                </a:solidFill>
                <a:ea typeface="Times New Roman"/>
              </a:rPr>
              <a:t>How can </a:t>
            </a:r>
            <a:r>
              <a:rPr lang="en-GB" b="0" dirty="0">
                <a:solidFill>
                  <a:schemeClr val="tx1"/>
                </a:solidFill>
                <a:ea typeface="Times New Roman"/>
              </a:rPr>
              <a:t>this value be measured?</a:t>
            </a:r>
          </a:p>
          <a:p>
            <a:pPr marL="0" indent="0">
              <a:buNone/>
            </a:pPr>
            <a:endParaRPr lang="en-GB" b="0" dirty="0">
              <a:solidFill>
                <a:schemeClr val="tx1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891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92697"/>
            <a:ext cx="7200800" cy="764704"/>
          </a:xfrm>
        </p:spPr>
        <p:txBody>
          <a:bodyPr/>
          <a:lstStyle/>
          <a:p>
            <a:pPr algn="ctr"/>
            <a:r>
              <a:rPr lang="en-GB" dirty="0"/>
              <a:t>Day 1 </a:t>
            </a: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2817"/>
            <a:ext cx="8219256" cy="468051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We </a:t>
            </a:r>
            <a:r>
              <a:rPr lang="en-GB" sz="2400" b="0" dirty="0" smtClean="0">
                <a:solidFill>
                  <a:schemeClr val="tx1"/>
                </a:solidFill>
              </a:rPr>
              <a:t>agree </a:t>
            </a:r>
            <a:r>
              <a:rPr lang="en-GB" sz="2400" b="0" dirty="0" smtClean="0">
                <a:solidFill>
                  <a:schemeClr val="tx1"/>
                </a:solidFill>
              </a:rPr>
              <a:t>that foreign language capability brings benefits / adds value.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We </a:t>
            </a:r>
            <a:r>
              <a:rPr lang="en-GB" sz="2400" b="0" dirty="0" smtClean="0">
                <a:solidFill>
                  <a:schemeClr val="tx1"/>
                </a:solidFill>
              </a:rPr>
              <a:t>have </a:t>
            </a:r>
            <a:r>
              <a:rPr lang="en-GB" sz="2400" b="0" dirty="0" smtClean="0">
                <a:solidFill>
                  <a:schemeClr val="tx1"/>
                </a:solidFill>
              </a:rPr>
              <a:t>an idea what these benefits are.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We </a:t>
            </a:r>
            <a:r>
              <a:rPr lang="en-GB" sz="2400" b="0" dirty="0">
                <a:solidFill>
                  <a:schemeClr val="tx1"/>
                </a:solidFill>
              </a:rPr>
              <a:t>a</a:t>
            </a:r>
            <a:r>
              <a:rPr lang="en-GB" sz="2400" b="0" dirty="0" smtClean="0">
                <a:solidFill>
                  <a:schemeClr val="tx1"/>
                </a:solidFill>
              </a:rPr>
              <a:t>re </a:t>
            </a:r>
            <a:r>
              <a:rPr lang="en-GB" sz="2400" b="0" dirty="0" smtClean="0">
                <a:solidFill>
                  <a:schemeClr val="tx1"/>
                </a:solidFill>
              </a:rPr>
              <a:t>unsure how to measure them…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Aim</a:t>
            </a:r>
            <a:r>
              <a:rPr lang="en-GB" sz="2400" b="0" dirty="0" smtClean="0">
                <a:solidFill>
                  <a:schemeClr val="tx1"/>
                </a:solidFill>
              </a:rPr>
              <a:t>: </a:t>
            </a:r>
            <a:r>
              <a:rPr lang="en-GB" sz="2400" dirty="0" smtClean="0">
                <a:solidFill>
                  <a:schemeClr val="tx1"/>
                </a:solidFill>
              </a:rPr>
              <a:t>A practical tool which we can pilot</a:t>
            </a:r>
            <a:r>
              <a:rPr lang="en-GB" sz="2400" b="0" dirty="0" smtClean="0">
                <a:solidFill>
                  <a:schemeClr val="tx1"/>
                </a:solidFill>
              </a:rPr>
              <a:t>.</a:t>
            </a:r>
            <a:endParaRPr lang="en-GB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59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-27384"/>
            <a:ext cx="7200800" cy="764704"/>
          </a:xfrm>
        </p:spPr>
        <p:txBody>
          <a:bodyPr/>
          <a:lstStyle/>
          <a:p>
            <a:pPr algn="ctr"/>
            <a:r>
              <a:rPr lang="en-GB" dirty="0"/>
              <a:t>Day </a:t>
            </a:r>
            <a:r>
              <a:rPr lang="en-GB" dirty="0" smtClean="0"/>
              <a:t>2 </a:t>
            </a:r>
            <a:r>
              <a:rPr lang="en-GB" dirty="0"/>
              <a:t>Activity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8219256" cy="5544616"/>
          </a:xfrm>
        </p:spPr>
        <p:txBody>
          <a:bodyPr/>
          <a:lstStyle/>
          <a:p>
            <a:pPr marL="0" indent="0">
              <a:buNone/>
            </a:pPr>
            <a:r>
              <a:rPr lang="en-GB" sz="2200" b="0" u="sng" dirty="0">
                <a:solidFill>
                  <a:schemeClr val="tx1"/>
                </a:solidFill>
              </a:rPr>
              <a:t>Question </a:t>
            </a:r>
            <a:r>
              <a:rPr lang="en-GB" sz="2200" b="0" u="sng" dirty="0" smtClean="0">
                <a:solidFill>
                  <a:schemeClr val="tx1"/>
                </a:solidFill>
              </a:rPr>
              <a:t>1</a:t>
            </a:r>
            <a:endParaRPr lang="en-GB" sz="2200" b="0" u="sng" dirty="0">
              <a:solidFill>
                <a:schemeClr val="tx1"/>
              </a:solidFill>
            </a:endParaRPr>
          </a:p>
          <a:p>
            <a:r>
              <a:rPr lang="en-GB" sz="2200" b="0" dirty="0" smtClean="0">
                <a:solidFill>
                  <a:schemeClr val="tx1"/>
                </a:solidFill>
              </a:rPr>
              <a:t>Develop the list of potential benefits.</a:t>
            </a:r>
          </a:p>
          <a:p>
            <a:r>
              <a:rPr lang="en-GB" sz="2200" b="0" dirty="0" smtClean="0">
                <a:solidFill>
                  <a:schemeClr val="tx1"/>
                </a:solidFill>
              </a:rPr>
              <a:t>Which benefits are:</a:t>
            </a:r>
          </a:p>
          <a:p>
            <a:pPr lvl="1"/>
            <a:r>
              <a:rPr lang="en-GB" sz="2200" b="0" dirty="0" smtClean="0">
                <a:solidFill>
                  <a:schemeClr val="tx1"/>
                </a:solidFill>
              </a:rPr>
              <a:t>Tangible / intangible?</a:t>
            </a:r>
          </a:p>
          <a:p>
            <a:pPr lvl="1"/>
            <a:r>
              <a:rPr lang="en-GB" sz="2200" b="0" dirty="0" smtClean="0">
                <a:solidFill>
                  <a:schemeClr val="tx1"/>
                </a:solidFill>
              </a:rPr>
              <a:t>Measurable / unmeasurable?</a:t>
            </a:r>
          </a:p>
          <a:p>
            <a:r>
              <a:rPr lang="en-GB" sz="2200" b="0" dirty="0" smtClean="0">
                <a:solidFill>
                  <a:schemeClr val="tx1"/>
                </a:solidFill>
              </a:rPr>
              <a:t>Include potential benefits for different groups.</a:t>
            </a:r>
          </a:p>
          <a:p>
            <a:pPr marL="0" indent="0">
              <a:buNone/>
            </a:pPr>
            <a:endParaRPr lang="en-GB" sz="2200" b="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200" b="0" u="sng" dirty="0" smtClean="0">
                <a:solidFill>
                  <a:schemeClr val="tx1"/>
                </a:solidFill>
              </a:rPr>
              <a:t>Question 2</a:t>
            </a:r>
            <a:endParaRPr lang="en-GB" sz="2200" b="0" u="sng" dirty="0">
              <a:solidFill>
                <a:schemeClr val="tx1"/>
              </a:solidFill>
            </a:endParaRPr>
          </a:p>
          <a:p>
            <a:r>
              <a:rPr lang="en-GB" sz="2200" b="0" dirty="0" smtClean="0">
                <a:solidFill>
                  <a:schemeClr val="tx1"/>
                </a:solidFill>
              </a:rPr>
              <a:t>How to quantify / measure the benefits?</a:t>
            </a:r>
          </a:p>
          <a:p>
            <a:r>
              <a:rPr lang="en-GB" sz="2200" b="0" dirty="0" smtClean="0">
                <a:solidFill>
                  <a:schemeClr val="tx1"/>
                </a:solidFill>
              </a:rPr>
              <a:t>Include the “force-multiplier” idea.</a:t>
            </a:r>
          </a:p>
          <a:p>
            <a:pPr marL="0" indent="0">
              <a:buNone/>
            </a:pPr>
            <a:endParaRPr lang="en-GB" sz="2200" b="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200" b="0" u="sng" dirty="0" smtClean="0">
                <a:solidFill>
                  <a:schemeClr val="tx1"/>
                </a:solidFill>
              </a:rPr>
              <a:t>Question 3</a:t>
            </a:r>
          </a:p>
          <a:p>
            <a:r>
              <a:rPr lang="en-GB" sz="2200" b="0" dirty="0" smtClean="0">
                <a:solidFill>
                  <a:schemeClr val="tx1"/>
                </a:solidFill>
              </a:rPr>
              <a:t>How to quantify / measure what is lost if we do not </a:t>
            </a:r>
            <a:r>
              <a:rPr lang="en-GB" sz="2200" b="0" dirty="0">
                <a:solidFill>
                  <a:schemeClr val="tx1"/>
                </a:solidFill>
              </a:rPr>
              <a:t>have foreign language </a:t>
            </a:r>
            <a:r>
              <a:rPr lang="en-GB" sz="2200" b="0" dirty="0" smtClean="0">
                <a:solidFill>
                  <a:schemeClr val="tx1"/>
                </a:solidFill>
              </a:rPr>
              <a:t>capability?</a:t>
            </a:r>
            <a:endParaRPr lang="en-GB" sz="22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6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pPr algn="ctr"/>
            <a:r>
              <a:rPr lang="en-GB" dirty="0"/>
              <a:t>Foreign language skills – possible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4275856" cy="554461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Operational </a:t>
            </a:r>
            <a:r>
              <a:rPr lang="en-GB" sz="2400" b="0" dirty="0">
                <a:solidFill>
                  <a:schemeClr val="tx1"/>
                </a:solidFill>
              </a:rPr>
              <a:t>effectiveness</a:t>
            </a:r>
            <a:r>
              <a:rPr lang="en-GB" sz="2400" b="0" dirty="0" smtClean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Interoperability.</a:t>
            </a:r>
            <a:endParaRPr lang="en-GB" sz="2400" b="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Credibility</a:t>
            </a:r>
            <a:r>
              <a:rPr lang="en-GB" sz="2400" b="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>
                <a:solidFill>
                  <a:schemeClr val="tx1"/>
                </a:solidFill>
              </a:rPr>
              <a:t>Understanding.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Access.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Communicating</a:t>
            </a:r>
            <a:r>
              <a:rPr lang="en-GB" sz="2400" b="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>
                <a:solidFill>
                  <a:schemeClr val="tx1"/>
                </a:solidFill>
              </a:rPr>
              <a:t>Influencing.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>
                <a:solidFill>
                  <a:schemeClr val="tx1"/>
                </a:solidFill>
              </a:rPr>
              <a:t>Developing relationships.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>
                <a:solidFill>
                  <a:schemeClr val="tx1"/>
                </a:solidFill>
              </a:rPr>
              <a:t>Lives saved.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>
                <a:solidFill>
                  <a:schemeClr val="tx1"/>
                </a:solidFill>
              </a:rPr>
              <a:t>Intelligence gathered.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>
                <a:solidFill>
                  <a:schemeClr val="tx1"/>
                </a:solidFill>
              </a:rPr>
              <a:t>Arrests made.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>
                <a:solidFill>
                  <a:schemeClr val="tx1"/>
                </a:solidFill>
              </a:rPr>
              <a:t>Financial</a:t>
            </a:r>
            <a:r>
              <a:rPr lang="en-GB" sz="2400" b="0" dirty="0" smtClean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Bilateral training.</a:t>
            </a:r>
            <a:endParaRPr lang="en-GB" sz="2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400"/>
              </a:spcAft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932040" y="4221088"/>
            <a:ext cx="3312368" cy="2304256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6056" y="5157192"/>
            <a:ext cx="3024336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tangible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/ intangible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 bwMode="auto">
          <a:xfrm>
            <a:off x="4860032" y="1052737"/>
            <a:ext cx="410445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b="1" kern="1200">
                <a:solidFill>
                  <a:srgbClr val="35424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i="0" u="none" kern="1200">
                <a:solidFill>
                  <a:srgbClr val="35424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35424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b="1" kern="1200">
                <a:solidFill>
                  <a:srgbClr val="35424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b="1" kern="1200">
                <a:solidFill>
                  <a:srgbClr val="35424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Force-multiplier.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Conflicts contained or prevented.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A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Saving time / achieving results sooner (e.g. security, confidence, cooperation, agreements).</a:t>
            </a:r>
            <a:endParaRPr kumimoji="0" lang="de-AT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96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200800" cy="764704"/>
          </a:xfrm>
        </p:spPr>
        <p:txBody>
          <a:bodyPr/>
          <a:lstStyle/>
          <a:p>
            <a:pPr algn="ctr"/>
            <a:r>
              <a:rPr lang="en-GB" dirty="0"/>
              <a:t>Day </a:t>
            </a:r>
            <a:r>
              <a:rPr lang="en-GB" dirty="0" smtClean="0"/>
              <a:t>3 Discussion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62372" y="988781"/>
            <a:ext cx="8219256" cy="532053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400" b="0" dirty="0">
                <a:solidFill>
                  <a:schemeClr val="tx1"/>
                </a:solidFill>
              </a:rPr>
              <a:t>Establishing </a:t>
            </a:r>
            <a:r>
              <a:rPr lang="en-GB" sz="2400" b="0" dirty="0" smtClean="0">
                <a:solidFill>
                  <a:schemeClr val="tx1"/>
                </a:solidFill>
              </a:rPr>
              <a:t>metrics – i</a:t>
            </a:r>
            <a:r>
              <a:rPr lang="en-GB" sz="2400" b="0" dirty="0" smtClean="0">
                <a:solidFill>
                  <a:schemeClr val="tx1"/>
                </a:solidFill>
              </a:rPr>
              <a:t>s it possible?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Quantitative </a:t>
            </a:r>
            <a:r>
              <a:rPr lang="en-GB" sz="2400" b="0" i="1" dirty="0" smtClean="0">
                <a:solidFill>
                  <a:schemeClr val="tx1"/>
                </a:solidFill>
              </a:rPr>
              <a:t>vs</a:t>
            </a:r>
            <a:r>
              <a:rPr lang="en-GB" sz="2400" b="0" dirty="0" smtClean="0">
                <a:solidFill>
                  <a:schemeClr val="tx1"/>
                </a:solidFill>
              </a:rPr>
              <a:t> qualitative…?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Stories – a </a:t>
            </a:r>
            <a:r>
              <a:rPr lang="da-DK" sz="2400" b="0" dirty="0" smtClean="0">
                <a:solidFill>
                  <a:schemeClr val="tx1"/>
                </a:solidFill>
              </a:rPr>
              <a:t>constructive </a:t>
            </a:r>
            <a:r>
              <a:rPr lang="da-DK" sz="2400" b="0" dirty="0">
                <a:solidFill>
                  <a:schemeClr val="tx1"/>
                </a:solidFill>
              </a:rPr>
              <a:t>approach to appreciating and validating the effects of </a:t>
            </a:r>
            <a:r>
              <a:rPr lang="da-DK" sz="2400" b="0" dirty="0" smtClean="0">
                <a:solidFill>
                  <a:schemeClr val="tx1"/>
                </a:solidFill>
              </a:rPr>
              <a:t>foreign language capability </a:t>
            </a:r>
            <a:r>
              <a:rPr lang="da-DK" sz="2400" b="0" dirty="0">
                <a:solidFill>
                  <a:schemeClr val="tx1"/>
                </a:solidFill>
              </a:rPr>
              <a:t>without ”measuring” them</a:t>
            </a:r>
            <a:r>
              <a:rPr lang="da-DK" sz="2400" b="0" dirty="0" smtClean="0">
                <a:solidFill>
                  <a:schemeClr val="tx1"/>
                </a:solidFill>
              </a:rPr>
              <a:t>…?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da-DK" sz="2400" b="0" dirty="0" smtClean="0">
                <a:solidFill>
                  <a:schemeClr val="tx1"/>
                </a:solidFill>
              </a:rPr>
              <a:t>Positive and negative stories.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da-DK" sz="2400" b="0" dirty="0" smtClean="0">
                <a:solidFill>
                  <a:schemeClr val="tx1"/>
                </a:solidFill>
              </a:rPr>
              <a:t>Comparisons.</a:t>
            </a:r>
            <a:endParaRPr lang="en-US" sz="24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da-DK" sz="2400" b="0" dirty="0">
                <a:solidFill>
                  <a:schemeClr val="tx1"/>
                </a:solidFill>
              </a:rPr>
              <a:t>Although </a:t>
            </a:r>
            <a:r>
              <a:rPr lang="da-DK" sz="2400" b="0" dirty="0">
                <a:solidFill>
                  <a:schemeClr val="tx1"/>
                </a:solidFill>
              </a:rPr>
              <a:t>effects may be impossible to quantify, they are none the </a:t>
            </a:r>
            <a:r>
              <a:rPr lang="da-DK" sz="2400" b="0" dirty="0">
                <a:solidFill>
                  <a:schemeClr val="tx1"/>
                </a:solidFill>
              </a:rPr>
              <a:t>less very real and impact mission success.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sz="2400" b="0" dirty="0" smtClean="0">
                <a:solidFill>
                  <a:schemeClr val="tx1"/>
                </a:solidFill>
              </a:rPr>
              <a:t>What </a:t>
            </a:r>
            <a:r>
              <a:rPr lang="en-GB" sz="2400" b="0" dirty="0" smtClean="0">
                <a:solidFill>
                  <a:schemeClr val="tx1"/>
                </a:solidFill>
              </a:rPr>
              <a:t>best explains the value </a:t>
            </a:r>
            <a:r>
              <a:rPr lang="en-GB" sz="2400" b="0" dirty="0" smtClean="0">
                <a:solidFill>
                  <a:schemeClr val="tx1"/>
                </a:solidFill>
              </a:rPr>
              <a:t>added</a:t>
            </a:r>
            <a:r>
              <a:rPr lang="en-GB" sz="2400" b="0" dirty="0" smtClean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8061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936104"/>
          </a:xfrm>
        </p:spPr>
        <p:txBody>
          <a:bodyPr/>
          <a:lstStyle/>
          <a:p>
            <a:pPr algn="ctr"/>
            <a:r>
              <a:rPr lang="en-GB" dirty="0"/>
              <a:t>Next Steps…?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360040" y="3284984"/>
            <a:ext cx="8460432" cy="144016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400" b="0" dirty="0" smtClean="0">
                <a:solidFill>
                  <a:schemeClr val="tx1"/>
                </a:solidFill>
              </a:rPr>
              <a:t>Question </a:t>
            </a:r>
            <a:r>
              <a:rPr lang="en-GB" sz="2400" b="0" dirty="0">
                <a:solidFill>
                  <a:schemeClr val="tx1"/>
                </a:solidFill>
              </a:rPr>
              <a:t>for BILC Steering </a:t>
            </a:r>
            <a:r>
              <a:rPr lang="en-GB" sz="2400" b="0" dirty="0" smtClean="0">
                <a:solidFill>
                  <a:schemeClr val="tx1"/>
                </a:solidFill>
              </a:rPr>
              <a:t>Committee: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400" b="0" dirty="0" smtClean="0">
                <a:solidFill>
                  <a:schemeClr val="tx1"/>
                </a:solidFill>
              </a:rPr>
              <a:t>Might </a:t>
            </a:r>
            <a:r>
              <a:rPr lang="en-GB" sz="2400" b="0" dirty="0">
                <a:solidFill>
                  <a:schemeClr val="tx1"/>
                </a:solidFill>
              </a:rPr>
              <a:t>this work be taken forward by a </a:t>
            </a:r>
            <a:r>
              <a:rPr lang="en-GB" sz="2400" b="0" dirty="0" smtClean="0">
                <a:solidFill>
                  <a:schemeClr val="tx1"/>
                </a:solidFill>
              </a:rPr>
              <a:t>BILC Working </a:t>
            </a:r>
            <a:r>
              <a:rPr lang="en-GB" sz="2400" b="0" dirty="0">
                <a:solidFill>
                  <a:schemeClr val="tx1"/>
                </a:solidFill>
              </a:rPr>
              <a:t>Group?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16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JFD_Regular">
  <a:themeElements>
    <a:clrScheme name="Defence Academy">
      <a:dk1>
        <a:sysClr val="windowText" lastClr="000000"/>
      </a:dk1>
      <a:lt1>
        <a:sysClr val="window" lastClr="FFFFFF"/>
      </a:lt1>
      <a:dk2>
        <a:srgbClr val="572642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ence_Academ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 Document" ma:contentTypeID="0x01010012841A8869DB425CB829C3875EC558CE0200811FD74AFF4B284DBD369A9AD97E02DD" ma:contentTypeVersion="1" ma:contentTypeDescription="PowerPoint Document" ma:contentTypeScope="" ma:versionID="7599b648be845c4d718fd7a4e8b9c6d0">
  <xsd:schema xmlns:xsd="http://www.w3.org/2001/XMLSchema" xmlns:p="http://schemas.microsoft.com/office/2006/metadata/properties" xmlns:ns2="36FC6741-83B7-4EBF-805E-0CA6CF77541F" xmlns:ns3="36fc6741-83b7-4ebf-805e-0ca6cf77541f" targetNamespace="http://schemas.microsoft.com/office/2006/metadata/properties" ma:root="true" ma:fieldsID="eedf4e1ab25e86fa633293625bc771d3" ns2:_="" ns3:_="">
    <xsd:import namespace="36FC6741-83B7-4EBF-805E-0CA6CF77541F"/>
    <xsd:import namespace="36fc6741-83b7-4ebf-805e-0ca6cf77541f"/>
    <xsd:element name="properties">
      <xsd:complexType>
        <xsd:sequence>
          <xsd:element name="documentManagement">
            <xsd:complexType>
              <xsd:all>
                <xsd:element ref="ns2:UKProtectiveMarking" minOccurs="0"/>
                <xsd:element ref="ns2:UKProtectiveMarkingOOB" minOccurs="0"/>
                <xsd:element ref="ns2:AuthorOriginator" minOccurs="0"/>
                <xsd:element ref="ns2:SubjectCategory" minOccurs="0"/>
                <xsd:element ref="ns2:SubjectCategoryOOB" minOccurs="0"/>
                <xsd:element ref="ns2:SubjectKeyword" minOccurs="0"/>
                <xsd:element ref="ns2:SubjectKeywordOOB" minOccurs="0"/>
                <xsd:element ref="ns2:LocalKeywords" minOccurs="0"/>
                <xsd:element ref="ns2:LocalKeywordsOOB" minOccurs="0"/>
                <xsd:element ref="ns2:DocumentVersion" minOccurs="0"/>
                <xsd:element ref="ns2:DocumentStatus" minOccurs="0"/>
                <xsd:element ref="ns2:DocumentStatusOOB" minOccurs="0"/>
                <xsd:element ref="ns2:CreatedOriginated"/>
                <xsd:element ref="ns2:FOIExemption" minOccurs="0"/>
                <xsd:element ref="ns2:FOIExemptionOOB" minOccurs="0"/>
                <xsd:element ref="ns2:FOIPublicationDate" minOccurs="0"/>
                <xsd:element ref="ns2:FOIReleasedonRequest" minOccurs="0"/>
                <xsd:element ref="ns2:DPAExemption" minOccurs="0"/>
                <xsd:element ref="ns2:DPADisclosabilityIndicator" minOccurs="0"/>
                <xsd:element ref="ns2:EIRDisclosabilityIndicator" minOccurs="0"/>
                <xsd:element ref="ns2:EIRException" minOccurs="0"/>
                <xsd:element ref="ns3:Topic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FC6741-83B7-4EBF-805E-0CA6CF77541F" elementFormDefault="qualified">
    <xsd:import namespace="http://schemas.microsoft.com/office/2006/documentManagement/types"/>
    <xsd:element name="UKProtectiveMarking" ma:index="8" nillable="true" ma:displayName="UKProtectiveMarking" ma:format="Dropdown" ma:hidden="true" ma:internalName="UKProtectiveMarking">
      <xsd:simpleType>
        <xsd:restriction base="dms:Unknown"/>
      </xsd:simpleType>
    </xsd:element>
    <xsd:element name="UKProtectiveMarkingOOB" ma:index="9" nillable="true" ma:displayName="UKProtectiveMarking:" ma:default="Official" ma:format="Dropdown" ma:internalName="UKProtectiveMarkingOOB">
      <xsd:simpleType>
        <xsd:restriction base="dms:Choice">
          <xsd:enumeration value="Not Protectively Marked"/>
          <xsd:enumeration value="Official"/>
          <xsd:enumeration value="Official Sensitive"/>
          <xsd:enumeration value="Official Sensitive Commercial"/>
          <xsd:enumeration value="Official Sensitive LOCSEN"/>
          <xsd:enumeration value="Official Sensitive Personal"/>
          <xsd:enumeration value="Protected (with Descriptors)"/>
          <xsd:enumeration value="Restricted"/>
        </xsd:restriction>
      </xsd:simpleType>
    </xsd:element>
    <xsd:element name="AuthorOriginator" ma:index="10" nillable="true" ma:displayName="Author (Originator)" ma:internalName="AuthorOriginator">
      <xsd:simpleType>
        <xsd:restriction base="dms:Text"/>
      </xsd:simpleType>
    </xsd:element>
    <xsd:element name="SubjectCategory" ma:index="11" nillable="true" ma:displayName="Subject Category" ma:hidden="true" ma:internalName="SubjectCategory">
      <xsd:simpleType>
        <xsd:restriction base="dms:Unknown"/>
      </xsd:simpleType>
    </xsd:element>
    <xsd:element name="SubjectCategoryOOB" ma:index="12" nillable="true" ma:displayName="Subject Category" ma:description="Category must be selected from the Corporate Thesaurus" ma:internalName="SubjectCategoryOOB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None"/>
                        <xsd:maxLength value="255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ubjectKeyword" ma:index="13" nillable="true" ma:displayName="Subject Keywords" ma:hidden="true" ma:internalName="SubjectKeyword">
      <xsd:simpleType>
        <xsd:restriction base="dms:Unknown"/>
      </xsd:simpleType>
    </xsd:element>
    <xsd:element name="SubjectKeywordOOB" ma:index="14" nillable="true" ma:displayName="Subject Keywords" ma:description="Keywords must be selected from the Corporate Thesaurus" ma:internalName="SubjectKeywordOOB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None"/>
                        <xsd:maxLength value="255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ocalKeywords" ma:index="15" nillable="true" ma:displayName="Local Keywords" ma:description="Add a list of locally used keywords to help you organize and browse items in your site." ma:hidden="true" ma:internalName="LocalKeywords">
      <xsd:simpleType>
        <xsd:restriction base="dms:Unknown"/>
      </xsd:simpleType>
    </xsd:element>
    <xsd:element name="LocalKeywordsOOB" ma:index="16" nillable="true" ma:displayName="Local Keywords:" ma:description="Add a list of comma separated locally used keywords to help you organize and browse items in your site." ma:internalName="LocalKeywordsOOB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BILC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ocumentVersion" ma:index="17" nillable="true" ma:displayName="Document Version" ma:internalName="DocumentVersion">
      <xsd:simpleType>
        <xsd:restriction base="dms:Text"/>
      </xsd:simpleType>
    </xsd:element>
    <xsd:element name="DocumentStatus" ma:index="18" nillable="true" ma:displayName="Document Status" ma:format="Dropdown" ma:hidden="true" ma:internalName="DocumentStatus">
      <xsd:simpleType>
        <xsd:restriction base="dms:Unknown"/>
      </xsd:simpleType>
    </xsd:element>
    <xsd:element name="DocumentStatusOOB" ma:index="19" nillable="true" ma:displayName="Document Status:" ma:default="Draft" ma:format="Dropdown" ma:internalName="DocumentStatusOOB">
      <xsd:simpleType>
        <xsd:restriction base="dms:Choice">
          <xsd:enumeration value="Draft"/>
          <xsd:enumeration value="Final"/>
          <xsd:enumeration value="Published"/>
          <xsd:enumeration value="Under Review"/>
        </xsd:restriction>
      </xsd:simpleType>
    </xsd:element>
    <xsd:element name="CreatedOriginated" ma:index="20" ma:displayName="Created (Originated)" ma:default="[today]" ma:format="DateOnly" ma:internalName="CreatedOriginated">
      <xsd:simpleType>
        <xsd:restriction base="dms:DateTime"/>
      </xsd:simpleType>
    </xsd:element>
    <xsd:element name="FOIExemption" ma:index="21" nillable="true" ma:displayName="FOI Exemption" ma:format="Dropdown" ma:hidden="true" ma:internalName="FOIExemption">
      <xsd:simpleType>
        <xsd:restriction base="dms:Unknown"/>
      </xsd:simpleType>
    </xsd:element>
    <xsd:element name="FOIExemptionOOB" ma:index="22" nillable="true" ma:displayName="FOI Exemption:" ma:default="No" ma:format="Dropdown" ma:internalName="FOIExemptionOOB">
      <xsd:simpleType>
        <xsd:restriction base="dms:Choice">
          <xsd:enumeration value="No"/>
          <xsd:enumeration value="Yes"/>
        </xsd:restriction>
      </xsd:simpleType>
    </xsd:element>
    <xsd:element name="FOIPublicationDate" ma:index="23" nillable="true" ma:displayName="FOI Publication Date" ma:format="DateOnly" ma:internalName="FOIPublicationDate">
      <xsd:simpleType>
        <xsd:restriction base="dms:DateTime"/>
      </xsd:simpleType>
    </xsd:element>
    <xsd:element name="FOIReleasedonRequest" ma:index="24" nillable="true" ma:displayName="FOI Released on Request" ma:format="DateOnly" ma:internalName="FOIReleasedonRequest">
      <xsd:simpleType>
        <xsd:restriction base="dms:DateTime"/>
      </xsd:simpleType>
    </xsd:element>
    <xsd:element name="DPAExemption" ma:index="25" nillable="true" ma:displayName="DPA Exemption" ma:format="DateOnly" ma:internalName="DPAExemption">
      <xsd:simpleType>
        <xsd:restriction base="dms:DateTime"/>
      </xsd:simpleType>
    </xsd:element>
    <xsd:element name="DPADisclosabilityIndicator" ma:index="26" nillable="true" ma:displayName="DPA Disclosability Indicator" ma:default="Not Assessed" ma:internalName="DPADisclosabilityIndicator">
      <xsd:simpleType>
        <xsd:restriction base="dms:Choice">
          <xsd:enumeration value="No"/>
          <xsd:enumeration value="Yes"/>
          <xsd:enumeration value="Not Assessed"/>
        </xsd:restriction>
      </xsd:simpleType>
    </xsd:element>
    <xsd:element name="EIRDisclosabilityIndicator" ma:index="27" nillable="true" ma:displayName="EIR Disclosability Indicator" ma:default="Not Assessed" ma:internalName="EIRDisclosabilityIndicator">
      <xsd:simpleType>
        <xsd:restriction base="dms:Choice">
          <xsd:enumeration value="No"/>
          <xsd:enumeration value="Yes"/>
          <xsd:enumeration value="Not Assessed"/>
        </xsd:restriction>
      </xsd:simpleType>
    </xsd:element>
    <xsd:element name="EIRException" ma:index="28" nillable="true" ma:displayName="EIR Exception" ma:internalName="EIRException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36fc6741-83b7-4ebf-805e-0ca6cf77541f" elementFormDefault="qualified">
    <xsd:import namespace="http://schemas.microsoft.com/office/2006/documentManagement/types"/>
    <xsd:element name="Topic" ma:index="29" ma:displayName="Topic" ma:format="Dropdown" ma:internalName="Topic">
      <xsd:simpleType>
        <xsd:restriction base="dms:Choice">
          <xsd:enumeration value="Business Continuity"/>
          <xsd:enumeration value="Training Tracker"/>
          <xsd:enumeration value="Ents"/>
          <xsd:enumeration value="External Comm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ubjectKeywordOOB xmlns="36FC6741-83B7-4EBF-805E-0CA6CF77541F"/>
    <FOIExemption xmlns="36FC6741-83B7-4EBF-805E-0CA6CF77541F" xsi:nil="true"/>
    <UKProtectiveMarkingOOB xmlns="36FC6741-83B7-4EBF-805E-0CA6CF77541F">Official</UKProtectiveMarkingOOB>
    <EIRDisclosabilityIndicator xmlns="36FC6741-83B7-4EBF-805E-0CA6CF77541F">Not Assessed</EIRDisclosabilityIndicator>
    <SubjectCategory xmlns="36FC6741-83B7-4EBF-805E-0CA6CF77541F" xsi:nil="true"/>
    <FOIPublicationDate xmlns="36FC6741-83B7-4EBF-805E-0CA6CF77541F" xsi:nil="true"/>
    <FOIReleasedonRequest xmlns="36FC6741-83B7-4EBF-805E-0CA6CF77541F" xsi:nil="true"/>
    <EIRException xmlns="36FC6741-83B7-4EBF-805E-0CA6CF77541F" xsi:nil="true"/>
    <UKProtectiveMarking xmlns="36FC6741-83B7-4EBF-805E-0CA6CF77541F" xsi:nil="true"/>
    <Topic xmlns="36fc6741-83b7-4ebf-805e-0ca6cf77541f">External Comms</Topic>
    <AuthorOriginator xmlns="36FC6741-83B7-4EBF-805E-0CA6CF77541F" xsi:nil="true"/>
    <DocumentVersion xmlns="36FC6741-83B7-4EBF-805E-0CA6CF77541F" xsi:nil="true"/>
    <CreatedOriginated xmlns="36FC6741-83B7-4EBF-805E-0CA6CF77541F">2017-04-03T23:00:00+00:00</CreatedOriginated>
    <SubjectKeyword xmlns="36FC6741-83B7-4EBF-805E-0CA6CF77541F" xsi:nil="true"/>
    <FOIExemptionOOB xmlns="36FC6741-83B7-4EBF-805E-0CA6CF77541F">No</FOIExemptionOOB>
    <DocumentStatus xmlns="36FC6741-83B7-4EBF-805E-0CA6CF77541F" xsi:nil="true"/>
    <DocumentStatusOOB xmlns="36FC6741-83B7-4EBF-805E-0CA6CF77541F">Draft</DocumentStatusOOB>
    <SubjectCategoryOOB xmlns="36FC6741-83B7-4EBF-805E-0CA6CF77541F"/>
    <DPADisclosabilityIndicator xmlns="36FC6741-83B7-4EBF-805E-0CA6CF77541F">Not Assessed</DPADisclosabilityIndicator>
    <LocalKeywords xmlns="36FC6741-83B7-4EBF-805E-0CA6CF77541F" xsi:nil="true"/>
    <LocalKeywordsOOB xmlns="36FC6741-83B7-4EBF-805E-0CA6CF77541F"/>
    <DPAExemption xmlns="36FC6741-83B7-4EBF-805E-0CA6CF77541F" xsi:nil="true"/>
  </documentManagement>
</p:properti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5FB58F34-2803-4C15-9851-13A3174F6D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425B2-3DE5-499D-AE92-B684218A9D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C6741-83B7-4EBF-805E-0CA6CF77541F"/>
    <ds:schemaRef ds:uri="36fc6741-83b7-4ebf-805e-0ca6cf77541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84EF441-15EE-4683-B952-00697D1D16A4}">
  <ds:schemaRefs>
    <ds:schemaRef ds:uri="http://purl.org/dc/terms/"/>
    <ds:schemaRef ds:uri="http://schemas.openxmlformats.org/package/2006/metadata/core-properties"/>
    <ds:schemaRef ds:uri="http://purl.org/dc/dcmitype/"/>
    <ds:schemaRef ds:uri="36FC6741-83B7-4EBF-805E-0CA6CF77541F"/>
    <ds:schemaRef ds:uri="http://purl.org/dc/elements/1.1/"/>
    <ds:schemaRef ds:uri="http://schemas.microsoft.com/office/2006/metadata/properties"/>
    <ds:schemaRef ds:uri="http://schemas.microsoft.com/office/2006/documentManagement/types"/>
    <ds:schemaRef ds:uri="36fc6741-83b7-4ebf-805e-0ca6cf77541f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D48A338-F8B4-4165-805E-1E97F6389E52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JFD_Regular</Template>
  <TotalTime>3299</TotalTime>
  <Words>407</Words>
  <Application>Microsoft Office PowerPoint</Application>
  <PresentationFormat>On-screen Show (4:3)</PresentationFormat>
  <Paragraphs>63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Wingdings</vt:lpstr>
      <vt:lpstr>JFD_Regular</vt:lpstr>
      <vt:lpstr>Study Group 2 Evaluating foreign language capability</vt:lpstr>
      <vt:lpstr>Day 1 Activity</vt:lpstr>
      <vt:lpstr>Day 1 Summary</vt:lpstr>
      <vt:lpstr>Day 2 Activity</vt:lpstr>
      <vt:lpstr>Foreign language skills – possible effects</vt:lpstr>
      <vt:lpstr>Day 3 Discussion</vt:lpstr>
      <vt:lpstr>Next Steps…?</vt:lpstr>
    </vt:vector>
  </TitlesOfParts>
  <Company>Defence Academy Of The United Kingdom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20170509-UK_DRACL_BILC_Presentation_Vienna_with_notes</dc:title>
  <dc:creator>DEFAC-HQ-DRACL WO1</dc:creator>
  <cp:lastModifiedBy>Kasutaja</cp:lastModifiedBy>
  <cp:revision>223</cp:revision>
  <cp:lastPrinted>2017-05-11T08:21:38Z</cp:lastPrinted>
  <dcterms:created xsi:type="dcterms:W3CDTF">2017-04-03T16:38:29Z</dcterms:created>
  <dcterms:modified xsi:type="dcterms:W3CDTF">2019-05-29T14:50:58Z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0x01010012841A8869DB425CB829C3875EC558CE0200811FD74AFF4B284DBD369A9AD97E02DD</vt:lpwstr>
  </property>
</Properties>
</file>