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5"/>
    <p:sldMasterId id="2147483672" r:id="rId6"/>
  </p:sldMasterIdLst>
  <p:notesMasterIdLst>
    <p:notesMasterId r:id="rId28"/>
  </p:notesMasterIdLst>
  <p:handoutMasterIdLst>
    <p:handoutMasterId r:id="rId29"/>
  </p:handoutMasterIdLst>
  <p:sldIdLst>
    <p:sldId id="324" r:id="rId7"/>
    <p:sldId id="256" r:id="rId8"/>
    <p:sldId id="300" r:id="rId9"/>
    <p:sldId id="308" r:id="rId10"/>
    <p:sldId id="331" r:id="rId11"/>
    <p:sldId id="321" r:id="rId12"/>
    <p:sldId id="325" r:id="rId13"/>
    <p:sldId id="327" r:id="rId14"/>
    <p:sldId id="329" r:id="rId15"/>
    <p:sldId id="316" r:id="rId16"/>
    <p:sldId id="328" r:id="rId17"/>
    <p:sldId id="332" r:id="rId18"/>
    <p:sldId id="330" r:id="rId19"/>
    <p:sldId id="257" r:id="rId20"/>
    <p:sldId id="259" r:id="rId21"/>
    <p:sldId id="263" r:id="rId22"/>
    <p:sldId id="265" r:id="rId23"/>
    <p:sldId id="258" r:id="rId24"/>
    <p:sldId id="262" r:id="rId25"/>
    <p:sldId id="261" r:id="rId26"/>
    <p:sldId id="323" r:id="rId27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4173" autoAdjust="0"/>
  </p:normalViewPr>
  <p:slideViewPr>
    <p:cSldViewPr>
      <p:cViewPr>
        <p:scale>
          <a:sx n="80" d="100"/>
          <a:sy n="80" d="100"/>
        </p:scale>
        <p:origin x="-1378" y="110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56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C3B3-79A1-4672-A6EC-B7C39AEB0AA0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4E986-CE73-4FC9-A402-EDD3B23A7A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58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49D28-6676-4614-8619-7E5A10CF14D5}" type="datetimeFigureOut">
              <a:rPr lang="en-GB" smtClean="0"/>
              <a:pPr/>
              <a:t>03/06/2019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1D6B0-B234-4FB5-9E96-173E97E44D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40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D6B0-B234-4FB5-9E96-173E97E44D8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6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D6B0-B234-4FB5-9E96-173E97E44D8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6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D6B0-B234-4FB5-9E96-173E97E44D8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43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D6B0-B234-4FB5-9E96-173E97E44D8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43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D6B0-B234-4FB5-9E96-173E97E44D8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3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D46F1-4C71-4362-8BF1-8F7528F997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5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D46F1-4C71-4362-8BF1-8F7528F997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74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D6B0-B234-4FB5-9E96-173E97E44D85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572642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7664" y="1772816"/>
            <a:ext cx="7268344" cy="506487"/>
          </a:xfrm>
        </p:spPr>
        <p:txBody>
          <a:bodyPr>
            <a:noAutofit/>
          </a:bodyPr>
          <a:lstStyle>
            <a:lvl1pPr algn="r">
              <a:defRPr sz="2800" b="1">
                <a:solidFill>
                  <a:srgbClr val="572642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1760" y="2662064"/>
            <a:ext cx="6400800" cy="478904"/>
          </a:xfrm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Name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1484784"/>
            <a:ext cx="9144000" cy="72008"/>
          </a:xfrm>
          <a:prstGeom prst="rect">
            <a:avLst/>
          </a:prstGeom>
          <a:solidFill>
            <a:srgbClr val="57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-36512" y="-99392"/>
            <a:ext cx="921702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059112" y="3212977"/>
            <a:ext cx="5761360" cy="432048"/>
          </a:xfrm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Venue</a:t>
            </a:r>
            <a:endParaRPr lang="en-GB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427984" y="5762439"/>
            <a:ext cx="4720630" cy="78153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endParaRPr lang="en-GB" altLang="en-US" b="1"/>
          </a:p>
        </p:txBody>
      </p:sp>
      <p:pic>
        <p:nvPicPr>
          <p:cNvPr id="1026" name="Picture 2" descr="G:\Graphics\LOGOS\Joint Force Development JFD\JFD Pur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6" y="312776"/>
            <a:ext cx="1762754" cy="9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19" y="5741654"/>
            <a:ext cx="4747493" cy="8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5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4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062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306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9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522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endParaRPr lang="en-GB" altLang="en-US" b="1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962400" y="60960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altLang="en-US" sz="2000">
                <a:solidFill>
                  <a:schemeClr val="bg1"/>
                </a:solidFill>
                <a:latin typeface="Arial" pitchFamily="34" charset="0"/>
              </a:rPr>
              <a:t>Joint Services Command and Staff College</a:t>
            </a:r>
            <a:endParaRPr lang="en-US" altLang="en-US" sz="1400">
              <a:solidFill>
                <a:schemeClr val="bg1"/>
              </a:solidFill>
              <a:latin typeface="Arial" pitchFamily="34" charset="0"/>
            </a:endParaRPr>
          </a:p>
          <a:p>
            <a:pPr algn="r">
              <a:defRPr/>
            </a:pPr>
            <a:r>
              <a:rPr lang="en-US" altLang="en-US" sz="800">
                <a:solidFill>
                  <a:srgbClr val="DDDDDD"/>
                </a:solidFill>
                <a:latin typeface="Arial" pitchFamily="34" charset="0"/>
                <a:cs typeface="Arial" pitchFamily="34" charset="0"/>
              </a:rPr>
              <a:t>© Crown </a:t>
            </a:r>
            <a:r>
              <a:rPr lang="en-US" altLang="en-US" sz="800">
                <a:solidFill>
                  <a:srgbClr val="DDDDDD"/>
                </a:solidFill>
                <a:latin typeface="Arial" pitchFamily="34" charset="0"/>
              </a:rPr>
              <a:t>Copyright</a:t>
            </a:r>
          </a:p>
        </p:txBody>
      </p:sp>
      <p:pic>
        <p:nvPicPr>
          <p:cNvPr id="6" name="Picture 14" descr="JSCSC Cut Out 80%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0" y="258763"/>
            <a:ext cx="8651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29495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c"/>
          <p:cNvSpPr txBox="1">
            <a:spLocks noChangeArrowheads="1"/>
          </p:cNvSpPr>
          <p:nvPr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GB" altLang="en-US" sz="1000">
              <a:solidFill>
                <a:srgbClr val="7F7F7F"/>
              </a:solidFill>
            </a:endParaRPr>
          </a:p>
        </p:txBody>
      </p:sp>
      <p:sp>
        <p:nvSpPr>
          <p:cNvPr id="9" name="fc"/>
          <p:cNvSpPr txBox="1">
            <a:spLocks noChangeArrowheads="1"/>
          </p:cNvSpPr>
          <p:nvPr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GB" altLang="en-US" sz="1000">
              <a:solidFill>
                <a:srgbClr val="7F7F7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171700" y="2590800"/>
            <a:ext cx="61722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581400"/>
            <a:ext cx="62103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343388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fld id="{66CFA373-574A-460B-A3D8-299F3EC6E737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A9A6B-33F2-4376-8269-9CB873EE5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2752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fld id="{66CFA373-574A-460B-A3D8-299F3EC6E737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A9A6B-33F2-4376-8269-9CB873EE5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90325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fld id="{66CFA373-574A-460B-A3D8-299F3EC6E737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A9A6B-33F2-4376-8269-9CB873EE5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483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fld id="{66CFA373-574A-460B-A3D8-299F3EC6E737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A9A6B-33F2-4376-8269-9CB873EE5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81303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fld id="{66CFA373-574A-460B-A3D8-299F3EC6E737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A9A6B-33F2-4376-8269-9CB873EE5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88968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fld id="{66CFA373-574A-460B-A3D8-299F3EC6E737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A9A6B-33F2-4376-8269-9CB873EE5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08949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fld id="{66CFA373-574A-460B-A3D8-299F3EC6E737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A9A6B-33F2-4376-8269-9CB873EE5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882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99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fld id="{66CFA373-574A-460B-A3D8-299F3EC6E737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A9A6B-33F2-4376-8269-9CB873EE5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16707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fld id="{66CFA373-574A-460B-A3D8-299F3EC6E737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A9A6B-33F2-4376-8269-9CB873EE5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24701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fld id="{66CFA373-574A-460B-A3D8-299F3EC6E737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A9A6B-33F2-4376-8269-9CB873EE5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9803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425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70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4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56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9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356176"/>
            <a:ext cx="457200" cy="3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E7AB30C-ECE9-4D76-9F68-9B67883A2C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0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70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911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1844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71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85056"/>
            <a:ext cx="7772400" cy="9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44960"/>
            <a:ext cx="7772400" cy="39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4" name="hc"/>
          <p:cNvSpPr txBox="1"/>
          <p:nvPr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241171"/>
            <a:ext cx="9144000" cy="648072"/>
          </a:xfrm>
          <a:prstGeom prst="rect">
            <a:avLst/>
          </a:prstGeom>
          <a:solidFill>
            <a:srgbClr val="57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3237073" y="6381328"/>
            <a:ext cx="5439383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DDDDDD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© Crown Copyright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3233031" y="6068144"/>
            <a:ext cx="5439383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DDDDDD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Force Development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683568" y="6108007"/>
            <a:ext cx="902879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DDDDDD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algn="r">
              <a:defRPr/>
            </a:pPr>
            <a:fld id="{77BFB647-1296-49A2-AC82-DF0A7F2E1187}" type="datetime1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03/06/2019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-220594" y="6090672"/>
            <a:ext cx="902879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DDDDDD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algn="r">
              <a:defRPr/>
            </a:pPr>
            <a:fld id="{205D6360-367A-4B97-BD97-379FC0DD329B}" type="slidenum">
              <a:rPr lang="en-GB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c"/>
          <p:cNvSpPr txBox="1"/>
          <p:nvPr/>
        </p:nvSpPr>
        <p:spPr>
          <a:xfrm>
            <a:off x="0" y="6711171"/>
            <a:ext cx="9144000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 dirty="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i="0" u="none" kern="1200">
          <a:solidFill>
            <a:srgbClr val="5726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b="1" kern="1200">
          <a:solidFill>
            <a:srgbClr val="354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i="0" u="none" kern="1200">
          <a:solidFill>
            <a:srgbClr val="354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rgbClr val="354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rgbClr val="354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rgbClr val="354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5221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endParaRPr lang="en-GB" altLang="en-US" b="1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DDDDD"/>
                </a:solidFill>
              </a:defRPr>
            </a:lvl1pPr>
          </a:lstStyle>
          <a:p>
            <a:fld id="{66CFA373-574A-460B-A3D8-299F3EC6E737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0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53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0CA9A6B-33F2-4376-8269-9CB873EE5387}" type="slidenum">
              <a:rPr lang="en-GB" smtClean="0"/>
              <a:t>‹#›</a:t>
            </a:fld>
            <a:endParaRPr lang="en-GB"/>
          </a:p>
        </p:txBody>
      </p:sp>
      <p:sp>
        <p:nvSpPr>
          <p:cNvPr id="1032" name="hc"/>
          <p:cNvSpPr txBox="1">
            <a:spLocks noChangeArrowheads="1"/>
          </p:cNvSpPr>
          <p:nvPr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GB" altLang="en-US" sz="1000">
              <a:solidFill>
                <a:srgbClr val="7F7F7F"/>
              </a:solidFill>
            </a:endParaRPr>
          </a:p>
        </p:txBody>
      </p:sp>
      <p:sp>
        <p:nvSpPr>
          <p:cNvPr id="1033" name="fc"/>
          <p:cNvSpPr txBox="1">
            <a:spLocks noChangeArrowheads="1"/>
          </p:cNvSpPr>
          <p:nvPr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GB" altLang="en-US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1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2A35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SzPct val="150000"/>
        <a:buFont typeface="Wingdings" pitchFamily="2" charset="2"/>
        <a:buChar char="§"/>
        <a:defRPr sz="2400" b="1">
          <a:solidFill>
            <a:srgbClr val="192A35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SzPct val="150000"/>
        <a:buFont typeface="Times" charset="0"/>
        <a:buChar char="•"/>
        <a:defRPr sz="2000" b="1">
          <a:solidFill>
            <a:srgbClr val="192A35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charset="0"/>
        <a:buChar char="•"/>
        <a:defRPr b="1">
          <a:solidFill>
            <a:srgbClr val="192A35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charset="0"/>
        <a:buChar char="•"/>
        <a:defRPr b="1">
          <a:solidFill>
            <a:srgbClr val="192A35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charset="0"/>
        <a:buChar char="•"/>
        <a:defRPr b="1">
          <a:solidFill>
            <a:srgbClr val="192A35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22136"/>
        </a:buClr>
        <a:buFont typeface="Times" pitchFamily="18" charset="0"/>
        <a:buChar char="•"/>
        <a:defRPr b="1">
          <a:solidFill>
            <a:srgbClr val="192A3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5536" y="5085184"/>
            <a:ext cx="8424936" cy="432048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BILC Conference – Tartu, Estonia, May 2019</a:t>
            </a:r>
          </a:p>
        </p:txBody>
      </p:sp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848872" cy="151216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600" dirty="0"/>
              <a:t>Defence Foreign Language Stakeholders – a UK perspective</a:t>
            </a:r>
          </a:p>
        </p:txBody>
      </p:sp>
      <p:pic>
        <p:nvPicPr>
          <p:cNvPr id="1026" name="Picture 2" descr="H:\DRACL\BILC\BILC Conference May 19 Estonia\union-jack-flag-8x5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5" b="17250"/>
          <a:stretch/>
        </p:blipFill>
        <p:spPr bwMode="auto">
          <a:xfrm>
            <a:off x="3995936" y="1772816"/>
            <a:ext cx="122566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38138"/>
          </a:xfrm>
        </p:spPr>
        <p:txBody>
          <a:bodyPr/>
          <a:lstStyle/>
          <a:p>
            <a:r>
              <a:rPr lang="en-GB" dirty="0"/>
              <a:t>Outside of the training environment, what can we do to improve motivation?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8424936" cy="5040560"/>
          </a:xfrm>
        </p:spPr>
        <p:txBody>
          <a:bodyPr/>
          <a:lstStyle/>
          <a:p>
            <a:r>
              <a:rPr lang="en-GB" sz="2400" b="0" dirty="0"/>
              <a:t>The individual may be thinking:</a:t>
            </a:r>
          </a:p>
          <a:p>
            <a:pPr lvl="1"/>
            <a:r>
              <a:rPr lang="en-GB" sz="2000" b="0" dirty="0"/>
              <a:t>This will be long and difficult.</a:t>
            </a:r>
          </a:p>
          <a:p>
            <a:pPr lvl="1"/>
            <a:r>
              <a:rPr lang="en-GB" sz="2000" b="0" dirty="0"/>
              <a:t>This may be career negative.</a:t>
            </a:r>
          </a:p>
          <a:p>
            <a:pPr lvl="1"/>
            <a:r>
              <a:rPr lang="en-GB" sz="2000" b="0" dirty="0"/>
              <a:t>Why can’t I just speak English?</a:t>
            </a:r>
          </a:p>
          <a:p>
            <a:r>
              <a:rPr lang="en-GB" sz="2400" b="0" dirty="0"/>
              <a:t>Possible motivators:</a:t>
            </a:r>
          </a:p>
          <a:p>
            <a:pPr lvl="1"/>
            <a:r>
              <a:rPr lang="en-GB" sz="2000" b="0" dirty="0"/>
              <a:t>Organisational culture.</a:t>
            </a:r>
          </a:p>
          <a:p>
            <a:pPr lvl="1"/>
            <a:r>
              <a:rPr lang="en-GB" sz="2000" b="0" dirty="0"/>
              <a:t>Encourage (mandate?) foreign language learning.</a:t>
            </a:r>
          </a:p>
          <a:p>
            <a:pPr lvl="1"/>
            <a:r>
              <a:rPr lang="en-GB" sz="2000" b="0" dirty="0"/>
              <a:t>Make learning materials available – and advertise them.</a:t>
            </a:r>
          </a:p>
          <a:p>
            <a:pPr lvl="1"/>
            <a:r>
              <a:rPr lang="en-GB" sz="2000" b="0" dirty="0"/>
              <a:t>Career management.</a:t>
            </a:r>
          </a:p>
          <a:p>
            <a:pPr lvl="1"/>
            <a:r>
              <a:rPr lang="en-GB" sz="2000" b="0" dirty="0"/>
              <a:t>Assess existing language skills.</a:t>
            </a:r>
          </a:p>
          <a:p>
            <a:pPr lvl="1"/>
            <a:r>
              <a:rPr lang="en-GB" sz="2000" b="0" dirty="0"/>
              <a:t>Financial incentives.</a:t>
            </a:r>
          </a:p>
          <a:p>
            <a:pPr lvl="1"/>
            <a:r>
              <a:rPr lang="en-GB" sz="2000" b="0" dirty="0"/>
              <a:t>Link to promotion?</a:t>
            </a:r>
          </a:p>
          <a:p>
            <a:pPr lvl="1"/>
            <a:r>
              <a:rPr lang="en-GB" sz="2000" b="0" dirty="0"/>
              <a:t>A better understanding of the benefits to Defence.</a:t>
            </a:r>
          </a:p>
        </p:txBody>
      </p:sp>
    </p:spTree>
    <p:extLst>
      <p:ext uri="{BB962C8B-B14F-4D97-AF65-F5344CB8AC3E}">
        <p14:creationId xmlns:p14="http://schemas.microsoft.com/office/powerpoint/2010/main" val="29597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8ECA0F-014B-4B76-9BE8-1942B8C1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C21D2F-052A-4592-B0BA-B3D0E7A0E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0" dirty="0" err="1"/>
              <a:t>sS</a:t>
            </a:r>
            <a:r>
              <a:rPr lang="en-GB" sz="2400" b="0" dirty="0"/>
              <a:t> and JFC.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Culture and Language governance structure.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Sponsor organisations.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Manning organisations.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Employing organisations.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Defence Academy / DCLC.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Practitioners.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Contractors.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Other Government Departments.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Other countries (NATO and partners).</a:t>
            </a:r>
          </a:p>
        </p:txBody>
      </p:sp>
    </p:spTree>
    <p:extLst>
      <p:ext uri="{BB962C8B-B14F-4D97-AF65-F5344CB8AC3E}">
        <p14:creationId xmlns:p14="http://schemas.microsoft.com/office/powerpoint/2010/main" val="19646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>
            <a:extLst>
              <a:ext uri="{FF2B5EF4-FFF2-40B4-BE49-F238E27FC236}">
                <a16:creationId xmlns="" xmlns:a16="http://schemas.microsoft.com/office/drawing/2014/main" id="{A3B6CD84-FB00-46FD-AAD5-928A9C13D9EC}"/>
              </a:ext>
            </a:extLst>
          </p:cNvPr>
          <p:cNvSpPr/>
          <p:nvPr/>
        </p:nvSpPr>
        <p:spPr>
          <a:xfrm>
            <a:off x="4644008" y="2996952"/>
            <a:ext cx="4032448" cy="26642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4">
            <a:extLst>
              <a:ext uri="{FF2B5EF4-FFF2-40B4-BE49-F238E27FC236}">
                <a16:creationId xmlns="" xmlns:a16="http://schemas.microsoft.com/office/drawing/2014/main" id="{8EAFAF9C-3135-44C7-A030-8C83D73D51E8}"/>
              </a:ext>
            </a:extLst>
          </p:cNvPr>
          <p:cNvSpPr/>
          <p:nvPr/>
        </p:nvSpPr>
        <p:spPr>
          <a:xfrm>
            <a:off x="395536" y="764704"/>
            <a:ext cx="4032448" cy="26642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3682752" cy="1728192"/>
          </a:xfrm>
        </p:spPr>
        <p:txBody>
          <a:bodyPr/>
          <a:lstStyle/>
          <a:p>
            <a:pPr marL="0" indent="0" algn="ctr">
              <a:buNone/>
            </a:pPr>
            <a:r>
              <a:rPr lang="en-GB" b="0" dirty="0"/>
              <a:t>DRACL</a:t>
            </a:r>
          </a:p>
          <a:p>
            <a:pPr marL="0" indent="0" algn="ctr">
              <a:buNone/>
            </a:pPr>
            <a:r>
              <a:rPr lang="en-GB" b="0" dirty="0"/>
              <a:t>Organisational stakeholders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A2FC3BB-AD48-4A16-A481-80DA9E07452B}"/>
              </a:ext>
            </a:extLst>
          </p:cNvPr>
          <p:cNvSpPr txBox="1">
            <a:spLocks/>
          </p:cNvSpPr>
          <p:nvPr/>
        </p:nvSpPr>
        <p:spPr bwMode="auto">
          <a:xfrm>
            <a:off x="4716016" y="3573016"/>
            <a:ext cx="374441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b="1" kern="1200">
                <a:solidFill>
                  <a:srgbClr val="3542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i="0" u="none" kern="1200">
                <a:solidFill>
                  <a:srgbClr val="3542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3542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3542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3542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0" dirty="0"/>
              <a:t>DCLC</a:t>
            </a:r>
          </a:p>
          <a:p>
            <a:pPr marL="0" indent="0" algn="ctr">
              <a:buNone/>
            </a:pPr>
            <a:r>
              <a:rPr lang="en-GB" b="0" dirty="0"/>
              <a:t>Students – innovation in language learning</a:t>
            </a:r>
          </a:p>
          <a:p>
            <a:pPr algn="ctr"/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58CCD394-D86C-4F72-BE05-5ADDC4BD8E5E}"/>
              </a:ext>
            </a:extLst>
          </p:cNvPr>
          <p:cNvSpPr/>
          <p:nvPr/>
        </p:nvSpPr>
        <p:spPr>
          <a:xfrm rot="1651756">
            <a:off x="4087346" y="2708921"/>
            <a:ext cx="936104" cy="10801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" grpId="0" uiExpand="1" build="p"/>
      <p:bldP spid="6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90056"/>
            <a:ext cx="7948364" cy="1143000"/>
          </a:xfrm>
        </p:spPr>
        <p:txBody>
          <a:bodyPr/>
          <a:lstStyle/>
          <a:p>
            <a:pPr algn="ctr"/>
            <a:r>
              <a:rPr lang="en-GB" sz="4800" b="1" dirty="0">
                <a:latin typeface="Calibri" panose="020F0502020204030204" pitchFamily="34" charset="0"/>
              </a:rPr>
              <a:t>Innovation and gamification</a:t>
            </a:r>
            <a:br>
              <a:rPr lang="en-GB" sz="4800" b="1" dirty="0">
                <a:latin typeface="Calibri" panose="020F0502020204030204" pitchFamily="34" charset="0"/>
              </a:rPr>
            </a:br>
            <a:endParaRPr lang="en-GB" sz="32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47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702624" cy="496855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What is innovation?</a:t>
            </a:r>
          </a:p>
          <a:p>
            <a:endParaRPr lang="en-GB" sz="1800" dirty="0"/>
          </a:p>
          <a:p>
            <a:r>
              <a:rPr lang="en-GB" sz="1800" dirty="0"/>
              <a:t>Innovation does not have to be something new</a:t>
            </a:r>
          </a:p>
          <a:p>
            <a:r>
              <a:rPr lang="en-GB" sz="1800" dirty="0"/>
              <a:t>Context of the innovative activity is important</a:t>
            </a:r>
          </a:p>
          <a:p>
            <a:r>
              <a:rPr lang="en-GB" sz="1800" dirty="0"/>
              <a:t>Students must be engaged to aid motivation</a:t>
            </a:r>
          </a:p>
          <a:p>
            <a:r>
              <a:rPr lang="en-GB" sz="1800" dirty="0"/>
              <a:t>Activity should be constantly developing 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2000" i="1" dirty="0" err="1"/>
              <a:t>Murnane</a:t>
            </a:r>
            <a:r>
              <a:rPr lang="en-GB" sz="2000" i="1" dirty="0"/>
              <a:t> and Nelson (1984)</a:t>
            </a:r>
            <a:r>
              <a:rPr lang="en-GB" sz="2000" dirty="0"/>
              <a:t> described innovation in the context of education as resulting from </a:t>
            </a:r>
            <a:r>
              <a:rPr lang="en-GB" sz="2000" i="1" dirty="0"/>
              <a:t>experimentation, iteration, trying different and unfamiliar techniques</a:t>
            </a:r>
            <a:r>
              <a:rPr lang="en-GB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9499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476672"/>
            <a:ext cx="5108104" cy="562744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3 years ago</a:t>
            </a:r>
          </a:p>
        </p:txBody>
      </p:sp>
      <p:pic>
        <p:nvPicPr>
          <p:cNvPr id="4" name="Picture 2" descr="C:\Users\14-00078\Desktop\image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1124744"/>
            <a:ext cx="4968552" cy="3749971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691680" y="5229200"/>
            <a:ext cx="5108104" cy="56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92A35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92A35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92A35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92A35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92A35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92A35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92A35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92A35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92A35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92A35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</a:rPr>
              <a:t>…very simple campaign/missions</a:t>
            </a:r>
          </a:p>
        </p:txBody>
      </p:sp>
    </p:spTree>
    <p:extLst>
      <p:ext uri="{BB962C8B-B14F-4D97-AF65-F5344CB8AC3E}">
        <p14:creationId xmlns:p14="http://schemas.microsoft.com/office/powerpoint/2010/main" val="51005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4-00078\Desktop\60342850_332854697413050_493265253222999654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058" y="462592"/>
            <a:ext cx="7392821" cy="554461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4-00078\Desktop\60489401_686355515138892_5874848965471502336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88640"/>
            <a:ext cx="3096344" cy="221565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4-00078\Desktop\IMG-20190509-WA0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3858" y="260648"/>
            <a:ext cx="3096344" cy="222405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681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4-02520\Desktop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8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78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4" y="188640"/>
            <a:ext cx="8206680" cy="1066800"/>
          </a:xfrm>
        </p:spPr>
        <p:txBody>
          <a:bodyPr/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A typical scenario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Language input lesson </a:t>
            </a:r>
            <a:r>
              <a:rPr lang="en-GB" sz="2800" b="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800" b="0" i="1" dirty="0">
                <a:solidFill>
                  <a:schemeClr val="tx1"/>
                </a:solidFill>
                <a:latin typeface="Calibri" panose="020F0502020204030204" pitchFamily="34" charset="0"/>
              </a:rPr>
              <a:t>terrain and prepositions</a:t>
            </a:r>
            <a:endParaRPr lang="en-GB" sz="28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The mission briefing </a:t>
            </a:r>
            <a:r>
              <a:rPr lang="en-GB" sz="2800" b="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800" b="0" i="1" dirty="0">
                <a:solidFill>
                  <a:schemeClr val="tx1"/>
                </a:solidFill>
                <a:latin typeface="Calibri" panose="020F0502020204030204" pitchFamily="34" charset="0"/>
              </a:rPr>
              <a:t>listening lesson for the mission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Table top gameplay </a:t>
            </a:r>
            <a:r>
              <a:rPr lang="en-GB" sz="2800" b="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800" b="0" i="1" dirty="0">
                <a:solidFill>
                  <a:schemeClr val="tx1"/>
                </a:solidFill>
                <a:latin typeface="Calibri" panose="020F0502020204030204" pitchFamily="34" charset="0"/>
              </a:rPr>
              <a:t>conduct the mission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Incident report </a:t>
            </a:r>
            <a:r>
              <a:rPr lang="en-GB" sz="2800" b="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800" b="0" i="1" dirty="0">
                <a:solidFill>
                  <a:schemeClr val="tx1"/>
                </a:solidFill>
                <a:latin typeface="Calibri" panose="020F0502020204030204" pitchFamily="34" charset="0"/>
              </a:rPr>
              <a:t>write about the mission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b="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4" name="Picture 4" descr="C:\Users\14-00078\Desktop\58383916_526817327722876_1467866542979940352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75"/>
                    </a14:imgEffect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2242" y="3449102"/>
            <a:ext cx="2434054" cy="228070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4-00078\Desktop\20190509_1429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125"/>
                    </a14:imgEffect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5389" y="3452549"/>
            <a:ext cx="2440727" cy="228070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41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14-00078\Desktop\8f4aa2703b7ca221333ffcbca1515c0f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-215601" y="-963486"/>
            <a:ext cx="12462084" cy="93013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83568" y="4941169"/>
            <a:ext cx="648072" cy="648072"/>
          </a:xfrm>
          <a:prstGeom prst="ellipse">
            <a:avLst/>
          </a:prstGeom>
          <a:noFill/>
          <a:ln w="60325">
            <a:solidFill>
              <a:srgbClr val="FF0000"/>
            </a:solidFill>
          </a:ln>
          <a:effectLst>
            <a:glow rad="203200">
              <a:srgbClr val="FF0000">
                <a:alpha val="5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07704" y="3107357"/>
            <a:ext cx="648072" cy="648072"/>
          </a:xfrm>
          <a:prstGeom prst="ellipse">
            <a:avLst/>
          </a:prstGeom>
          <a:noFill/>
          <a:ln w="60325">
            <a:solidFill>
              <a:srgbClr val="FF0000"/>
            </a:solidFill>
          </a:ln>
          <a:effectLst>
            <a:glow rad="203200">
              <a:srgbClr val="FF0000">
                <a:alpha val="5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19005" y="2798030"/>
            <a:ext cx="648072" cy="648072"/>
          </a:xfrm>
          <a:prstGeom prst="ellipse">
            <a:avLst/>
          </a:prstGeom>
          <a:noFill/>
          <a:ln w="60325">
            <a:solidFill>
              <a:srgbClr val="FF0000"/>
            </a:solidFill>
          </a:ln>
          <a:effectLst>
            <a:glow rad="203200">
              <a:srgbClr val="FF0000">
                <a:alpha val="5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08304" y="3467016"/>
            <a:ext cx="648072" cy="648072"/>
          </a:xfrm>
          <a:prstGeom prst="ellipse">
            <a:avLst/>
          </a:prstGeom>
          <a:noFill/>
          <a:ln w="60325">
            <a:solidFill>
              <a:srgbClr val="FF0000"/>
            </a:solidFill>
          </a:ln>
          <a:effectLst>
            <a:glow rad="203200">
              <a:srgbClr val="FF0000">
                <a:alpha val="5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68560" y="558924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Hackfall village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Mission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379078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Blackheart Village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Mission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350275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Warbridge Town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Mission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168" y="4180145"/>
            <a:ext cx="3024336" cy="646331"/>
          </a:xfrm>
          <a:prstGeom prst="rect">
            <a:avLst/>
          </a:prstGeom>
          <a:noFill/>
          <a:effectLst>
            <a:glow>
              <a:schemeClr val="bg1">
                <a:alpha val="41000"/>
              </a:schemeClr>
            </a:glow>
            <a:outerShdw blurRad="685800" dist="482600" dir="15180000" sx="11000" sy="11000" algn="ctr" rotWithShape="0">
              <a:schemeClr val="tx1"/>
            </a:outerShdw>
            <a:softEdge rad="254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Hungerdale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Final mission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332656"/>
            <a:ext cx="8388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Operation Thunderstrike</a:t>
            </a:r>
          </a:p>
        </p:txBody>
      </p:sp>
    </p:spTree>
    <p:extLst>
      <p:ext uri="{BB962C8B-B14F-4D97-AF65-F5344CB8AC3E}">
        <p14:creationId xmlns:p14="http://schemas.microsoft.com/office/powerpoint/2010/main" val="1512800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1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820992"/>
            <a:ext cx="8208912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400" dirty="0"/>
              <a:t>Defence Requirements Authority for Culture and Language (DRACL):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Lt Col Matt Sharp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Maj David Gibb</a:t>
            </a:r>
          </a:p>
          <a:p>
            <a:endParaRPr lang="en-GB" sz="2400" dirty="0"/>
          </a:p>
          <a:p>
            <a:r>
              <a:rPr lang="en-GB" sz="2400" dirty="0"/>
              <a:t>Defence Centre for Languages and Culture (DCLC):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Maj Fasiel Iqbal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Mr Kris Steele</a:t>
            </a:r>
          </a:p>
          <a:p>
            <a:pPr algn="ctr"/>
            <a:endParaRPr lang="en-GB" sz="2400" dirty="0"/>
          </a:p>
        </p:txBody>
      </p:sp>
      <p:pic>
        <p:nvPicPr>
          <p:cNvPr id="10" name="Picture 2" descr="H:\DRACL\BILC\BILC Conference May 19 Estonia\union-jack-flag-8x5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5" b="17250"/>
          <a:stretch/>
        </p:blipFill>
        <p:spPr bwMode="auto">
          <a:xfrm>
            <a:off x="3995936" y="1772816"/>
            <a:ext cx="122566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764704"/>
            <a:ext cx="7772400" cy="47244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ELW will be offering a 2 week course in 2020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It will:</a:t>
            </a:r>
          </a:p>
          <a:p>
            <a:endParaRPr lang="en-GB" dirty="0"/>
          </a:p>
          <a:p>
            <a:pPr lvl="1"/>
            <a:r>
              <a:rPr lang="en-GB" dirty="0"/>
              <a:t>Explain the use of gaming in language teaching</a:t>
            </a:r>
          </a:p>
          <a:p>
            <a:pPr lvl="1"/>
            <a:r>
              <a:rPr lang="en-GB" dirty="0"/>
              <a:t>Mentor participants in the use of gaming</a:t>
            </a:r>
          </a:p>
          <a:p>
            <a:pPr lvl="1"/>
            <a:r>
              <a:rPr lang="en-GB" dirty="0"/>
              <a:t>Develop and design scenarios for participants </a:t>
            </a:r>
          </a:p>
          <a:p>
            <a:pPr lvl="1"/>
            <a:r>
              <a:rPr lang="en-GB" dirty="0"/>
              <a:t>Provide a basic gaming board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517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Gibb Family\Documents\DMG\DRACL\Pooh Bea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78496"/>
            <a:ext cx="2914650" cy="41148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3382194" y="150218"/>
            <a:ext cx="4248472" cy="2376264"/>
            <a:chOff x="3995936" y="260648"/>
            <a:chExt cx="4248472" cy="2376264"/>
          </a:xfrm>
        </p:grpSpPr>
        <p:sp>
          <p:nvSpPr>
            <p:cNvPr id="6" name="TextBox 5"/>
            <p:cNvSpPr txBox="1"/>
            <p:nvPr/>
          </p:nvSpPr>
          <p:spPr>
            <a:xfrm>
              <a:off x="4860032" y="1095127"/>
              <a:ext cx="2520280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Questions?</a:t>
              </a:r>
            </a:p>
          </p:txBody>
        </p:sp>
        <p:sp>
          <p:nvSpPr>
            <p:cNvPr id="8" name="Cloud Callout 7"/>
            <p:cNvSpPr/>
            <p:nvPr/>
          </p:nvSpPr>
          <p:spPr>
            <a:xfrm>
              <a:off x="3995936" y="260648"/>
              <a:ext cx="4248472" cy="2376264"/>
            </a:xfrm>
            <a:prstGeom prst="cloudCallout">
              <a:avLst>
                <a:gd name="adj1" fmla="val -83612"/>
                <a:gd name="adj2" fmla="val 23052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C:\Users\14-02520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88" y="2850033"/>
            <a:ext cx="5765800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9600" cy="836712"/>
          </a:xfrm>
        </p:spPr>
        <p:txBody>
          <a:bodyPr/>
          <a:lstStyle/>
          <a:p>
            <a:r>
              <a:rPr lang="en-GB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003232" cy="47525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Seminar theme</a:t>
            </a:r>
            <a:r>
              <a:rPr lang="en-US" b="0" dirty="0"/>
              <a:t>: “From the Classroom to the Boots-on-the-Ground: The Stakeholders’ Perspective”.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dirty="0"/>
              <a:t>Aim of presentation</a:t>
            </a:r>
            <a:r>
              <a:rPr lang="en-GB" b="0" dirty="0"/>
              <a:t>: To outline the UK’s approach to dealing with foreign language stakeholders across Defence:</a:t>
            </a:r>
          </a:p>
          <a:p>
            <a:r>
              <a:rPr lang="en-GB" b="0" dirty="0"/>
              <a:t>Organisational stakeholders (DRACL).</a:t>
            </a:r>
          </a:p>
          <a:p>
            <a:r>
              <a:rPr lang="en-GB" b="0" dirty="0"/>
              <a:t>Students – innovation in language learning (DCLC).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5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GB" dirty="0"/>
              <a:t>Ministry of Defence plan (extracts)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8568952" cy="532859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0" dirty="0"/>
              <a:t>Our objectives – we will: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Protect our people: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Defend and contribute to the security and resilience of the UK and Overseas Territories against state and non-state threats.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Conduct overseas defence activity.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Project our global influence: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Influence through international Defence engagement.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Promote our prosperity: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Promote UK prosperity and civil society: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Promote UK defence exports providing the lead on strategic export campaigns.</a:t>
            </a:r>
            <a:br>
              <a:rPr lang="en-GB" b="0" dirty="0"/>
            </a:br>
            <a:r>
              <a:rPr lang="en-GB" sz="2800" b="0" dirty="0"/>
              <a:t> </a:t>
            </a:r>
          </a:p>
          <a:p>
            <a:endParaRPr lang="en-GB" b="0" dirty="0"/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7734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ibb Family\Documents\DMG\DRACL\Pooh Bea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78496"/>
            <a:ext cx="2914650" cy="4114800"/>
          </a:xfrm>
          <a:prstGeom prst="rect">
            <a:avLst/>
          </a:prstGeom>
          <a:noFill/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6CCF6BA-0B4E-4419-A5F0-8D8EB05604B8}"/>
              </a:ext>
            </a:extLst>
          </p:cNvPr>
          <p:cNvGrpSpPr/>
          <p:nvPr/>
        </p:nvGrpSpPr>
        <p:grpSpPr>
          <a:xfrm>
            <a:off x="3995936" y="188640"/>
            <a:ext cx="4248472" cy="2376264"/>
            <a:chOff x="3995936" y="260648"/>
            <a:chExt cx="4248472" cy="2376264"/>
          </a:xfrm>
        </p:grpSpPr>
        <p:sp>
          <p:nvSpPr>
            <p:cNvPr id="11" name="Cloud Callout 5">
              <a:extLst>
                <a:ext uri="{FF2B5EF4-FFF2-40B4-BE49-F238E27FC236}">
                  <a16:creationId xmlns="" xmlns:a16="http://schemas.microsoft.com/office/drawing/2014/main" id="{BBF5DAC8-1BE7-4953-A1DB-89F1470B9421}"/>
                </a:ext>
              </a:extLst>
            </p:cNvPr>
            <p:cNvSpPr/>
            <p:nvPr/>
          </p:nvSpPr>
          <p:spPr>
            <a:xfrm>
              <a:off x="3995936" y="260648"/>
              <a:ext cx="4248472" cy="2376264"/>
            </a:xfrm>
            <a:prstGeom prst="cloudCallout">
              <a:avLst>
                <a:gd name="adj1" fmla="val -83612"/>
                <a:gd name="adj2" fmla="val 23052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DD4E52C-F204-4C83-BAE2-1D865B5BA3DC}"/>
                </a:ext>
              </a:extLst>
            </p:cNvPr>
            <p:cNvSpPr txBox="1"/>
            <p:nvPr/>
          </p:nvSpPr>
          <p:spPr>
            <a:xfrm>
              <a:off x="4779640" y="980728"/>
              <a:ext cx="2664296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Where did I put the </a:t>
              </a:r>
              <a:r>
                <a:rPr lang="en-GB" sz="2400" dirty="0" err="1"/>
                <a:t>hunny</a:t>
              </a:r>
              <a:r>
                <a:rPr lang="en-GB" sz="2400" dirty="0"/>
                <a:t>...?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22743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ibb Family\Documents\DMG\DRACL\Pooh Bea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78496"/>
            <a:ext cx="2914650" cy="41148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3995936" y="260648"/>
            <a:ext cx="4248472" cy="2376264"/>
            <a:chOff x="3995936" y="260648"/>
            <a:chExt cx="4248472" cy="2376264"/>
          </a:xfrm>
        </p:grpSpPr>
        <p:sp>
          <p:nvSpPr>
            <p:cNvPr id="6" name="Cloud Callout 5"/>
            <p:cNvSpPr/>
            <p:nvPr/>
          </p:nvSpPr>
          <p:spPr>
            <a:xfrm>
              <a:off x="3995936" y="260648"/>
              <a:ext cx="4248472" cy="2376264"/>
            </a:xfrm>
            <a:prstGeom prst="cloudCallout">
              <a:avLst>
                <a:gd name="adj1" fmla="val -83612"/>
                <a:gd name="adj2" fmla="val 23052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5976" y="980728"/>
              <a:ext cx="3600400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Might foreign languages be useful….?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4">
            <a:extLst>
              <a:ext uri="{FF2B5EF4-FFF2-40B4-BE49-F238E27FC236}">
                <a16:creationId xmlns="" xmlns:a16="http://schemas.microsoft.com/office/drawing/2014/main" id="{49FC30B8-C9D0-4F82-8E5B-2F20AC49B2DA}"/>
              </a:ext>
            </a:extLst>
          </p:cNvPr>
          <p:cNvSpPr/>
          <p:nvPr/>
        </p:nvSpPr>
        <p:spPr>
          <a:xfrm>
            <a:off x="4788024" y="1628800"/>
            <a:ext cx="2808312" cy="37444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Governance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19672" y="1628800"/>
            <a:ext cx="2808312" cy="37444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9512" y="1484784"/>
            <a:ext cx="1512168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600" dirty="0"/>
              <a:t>DRACL – Training Requirements Authority’s Agent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1282" y="1484783"/>
            <a:ext cx="1080120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600" dirty="0"/>
              <a:t>Defence Academy – Training Delivery</a:t>
            </a:r>
          </a:p>
          <a:p>
            <a:r>
              <a:rPr lang="en-GB" sz="1600" dirty="0"/>
              <a:t>Authority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1282" y="3156489"/>
            <a:ext cx="108012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600" dirty="0"/>
              <a:t>DCLC – Training Provider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9792" y="2204864"/>
            <a:ext cx="104318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5736" y="3284984"/>
            <a:ext cx="122413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Evaluation</a:t>
            </a:r>
          </a:p>
          <a:p>
            <a:pPr algn="ctr"/>
            <a:r>
              <a:rPr lang="en-GB" sz="1600" dirty="0"/>
              <a:t>(ExVal)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2120" y="3279601"/>
            <a:ext cx="168778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Delivery</a:t>
            </a:r>
          </a:p>
          <a:p>
            <a:pPr algn="ctr"/>
            <a:r>
              <a:rPr lang="en-GB" sz="1600" dirty="0"/>
              <a:t>(including </a:t>
            </a:r>
            <a:r>
              <a:rPr lang="en-GB" sz="1600" dirty="0" err="1"/>
              <a:t>InVal</a:t>
            </a:r>
            <a:r>
              <a:rPr lang="en-GB" sz="1600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73030" y="2204864"/>
            <a:ext cx="104318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Design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2352" y="4530606"/>
            <a:ext cx="13997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6FC185-5860-49EF-91B2-1FAFC928CBBF}"/>
              </a:ext>
            </a:extLst>
          </p:cNvPr>
          <p:cNvSpPr txBox="1"/>
          <p:nvPr/>
        </p:nvSpPr>
        <p:spPr>
          <a:xfrm>
            <a:off x="2195736" y="5445224"/>
            <a:ext cx="511256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Defence Systems Approach to Training (DSAT)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5792FA0E-5565-4434-8B49-644FC6E1FAD5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3742978" y="2374141"/>
            <a:ext cx="173005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DA278085-7E23-4449-921B-86C0AA46808E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>
            <a:off x="5994623" y="2543418"/>
            <a:ext cx="501390" cy="7361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AC445962-5CAB-4A0F-A859-5C68315A7338}"/>
              </a:ext>
            </a:extLst>
          </p:cNvPr>
          <p:cNvCxnSpPr>
            <a:cxnSpLocks/>
            <a:stCxn id="14" idx="1"/>
            <a:endCxn id="11" idx="2"/>
          </p:cNvCxnSpPr>
          <p:nvPr/>
        </p:nvCxnSpPr>
        <p:spPr>
          <a:xfrm flipH="1" flipV="1">
            <a:off x="2807804" y="3869759"/>
            <a:ext cx="1084548" cy="8301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AB928AA9-AC9F-488B-AA54-92E0BB92A369}"/>
              </a:ext>
            </a:extLst>
          </p:cNvPr>
          <p:cNvCxnSpPr>
            <a:cxnSpLocks/>
            <a:stCxn id="12" idx="2"/>
            <a:endCxn id="14" idx="3"/>
          </p:cNvCxnSpPr>
          <p:nvPr/>
        </p:nvCxnSpPr>
        <p:spPr>
          <a:xfrm flipH="1">
            <a:off x="5292080" y="3864376"/>
            <a:ext cx="1203933" cy="8355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C1D3A9C6-4DF1-4B06-B4DB-9AC737F75E33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2807804" y="2543418"/>
            <a:ext cx="413581" cy="7415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4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8ECA0F-014B-4B76-9BE8-1942B8C1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foreign language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C21D2F-052A-4592-B0BA-B3D0E7A0E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859216" cy="42770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0" dirty="0"/>
              <a:t>Standing.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0" dirty="0"/>
              <a:t>Current operational.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0" dirty="0"/>
              <a:t>Contingent operational.</a:t>
            </a:r>
          </a:p>
        </p:txBody>
      </p:sp>
    </p:spTree>
    <p:extLst>
      <p:ext uri="{BB962C8B-B14F-4D97-AF65-F5344CB8AC3E}">
        <p14:creationId xmlns:p14="http://schemas.microsoft.com/office/powerpoint/2010/main" val="5456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8ECA0F-014B-4B76-9BE8-1942B8C1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foreign language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C21D2F-052A-4592-B0BA-B3D0E7A0E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859216" cy="42770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0" dirty="0"/>
              <a:t>Military personnel with language skills: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b="0" dirty="0"/>
              <a:t>DCLC students.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GB" b="0" dirty="0"/>
              <a:t>Independent candidates.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0" dirty="0"/>
              <a:t>Proficiency tested periodically.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0" dirty="0"/>
              <a:t>Proficiency recorded on personnel database.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0" dirty="0"/>
              <a:t>Incentives?</a:t>
            </a:r>
          </a:p>
        </p:txBody>
      </p:sp>
    </p:spTree>
    <p:extLst>
      <p:ext uri="{BB962C8B-B14F-4D97-AF65-F5344CB8AC3E}">
        <p14:creationId xmlns:p14="http://schemas.microsoft.com/office/powerpoint/2010/main" val="25427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FD_Regular">
  <a:themeElements>
    <a:clrScheme name="Defence Academy">
      <a:dk1>
        <a:sysClr val="windowText" lastClr="000000"/>
      </a:dk1>
      <a:lt1>
        <a:sysClr val="window" lastClr="FFFFFF"/>
      </a:lt1>
      <a:dk2>
        <a:srgbClr val="57264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ence_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e Greys">
  <a:themeElements>
    <a:clrScheme name="JSCSC Title 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SCSC Title  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JSCSC Title 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SCSC Title 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SCSC Title 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SubjectKeywordOOB xmlns="36FC6741-83B7-4EBF-805E-0CA6CF77541F"/>
    <FOIExemption xmlns="36FC6741-83B7-4EBF-805E-0CA6CF77541F" xsi:nil="true"/>
    <UKProtectiveMarkingOOB xmlns="36FC6741-83B7-4EBF-805E-0CA6CF77541F">Official</UKProtectiveMarkingOOB>
    <EIRDisclosabilityIndicator xmlns="36FC6741-83B7-4EBF-805E-0CA6CF77541F">Not Assessed</EIRDisclosabilityIndicator>
    <SubjectCategory xmlns="36FC6741-83B7-4EBF-805E-0CA6CF77541F" xsi:nil="true"/>
    <FOIPublicationDate xmlns="36FC6741-83B7-4EBF-805E-0CA6CF77541F" xsi:nil="true"/>
    <FOIReleasedonRequest xmlns="36FC6741-83B7-4EBF-805E-0CA6CF77541F" xsi:nil="true"/>
    <EIRException xmlns="36FC6741-83B7-4EBF-805E-0CA6CF77541F" xsi:nil="true"/>
    <UKProtectiveMarking xmlns="36FC6741-83B7-4EBF-805E-0CA6CF77541F" xsi:nil="true"/>
    <Topic xmlns="36fc6741-83b7-4ebf-805e-0ca6cf77541f">External Comms</Topic>
    <AuthorOriginator xmlns="36FC6741-83B7-4EBF-805E-0CA6CF77541F" xsi:nil="true"/>
    <DocumentVersion xmlns="36FC6741-83B7-4EBF-805E-0CA6CF77541F" xsi:nil="true"/>
    <CreatedOriginated xmlns="36FC6741-83B7-4EBF-805E-0CA6CF77541F">2017-04-03T23:00:00+00:00</CreatedOriginated>
    <SubjectKeyword xmlns="36FC6741-83B7-4EBF-805E-0CA6CF77541F" xsi:nil="true"/>
    <FOIExemptionOOB xmlns="36FC6741-83B7-4EBF-805E-0CA6CF77541F">No</FOIExemptionOOB>
    <DocumentStatus xmlns="36FC6741-83B7-4EBF-805E-0CA6CF77541F" xsi:nil="true"/>
    <DocumentStatusOOB xmlns="36FC6741-83B7-4EBF-805E-0CA6CF77541F">Draft</DocumentStatusOOB>
    <SubjectCategoryOOB xmlns="36FC6741-83B7-4EBF-805E-0CA6CF77541F"/>
    <DPADisclosabilityIndicator xmlns="36FC6741-83B7-4EBF-805E-0CA6CF77541F">Not Assessed</DPADisclosabilityIndicator>
    <LocalKeywords xmlns="36FC6741-83B7-4EBF-805E-0CA6CF77541F" xsi:nil="true"/>
    <LocalKeywordsOOB xmlns="36FC6741-83B7-4EBF-805E-0CA6CF77541F"/>
    <DPAExemption xmlns="36FC6741-83B7-4EBF-805E-0CA6CF77541F" xsi:nil="true"/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owerPoint Document" ma:contentTypeID="0x01010012841A8869DB425CB829C3875EC558CE0200811FD74AFF4B284DBD369A9AD97E02DD" ma:contentTypeVersion="1" ma:contentTypeDescription="PowerPoint Document" ma:contentTypeScope="" ma:versionID="7599b648be845c4d718fd7a4e8b9c6d0">
  <xsd:schema xmlns:xsd="http://www.w3.org/2001/XMLSchema" xmlns:p="http://schemas.microsoft.com/office/2006/metadata/properties" xmlns:ns2="36FC6741-83B7-4EBF-805E-0CA6CF77541F" xmlns:ns3="36fc6741-83b7-4ebf-805e-0ca6cf77541f" targetNamespace="http://schemas.microsoft.com/office/2006/metadata/properties" ma:root="true" ma:fieldsID="eedf4e1ab25e86fa633293625bc771d3" ns2:_="" ns3:_="">
    <xsd:import namespace="36FC6741-83B7-4EBF-805E-0CA6CF77541F"/>
    <xsd:import namespace="36fc6741-83b7-4ebf-805e-0ca6cf77541f"/>
    <xsd:element name="properties">
      <xsd:complexType>
        <xsd:sequence>
          <xsd:element name="documentManagement">
            <xsd:complexType>
              <xsd:all>
                <xsd:element ref="ns2:UKProtectiveMarking" minOccurs="0"/>
                <xsd:element ref="ns2:UKProtectiveMarkingOOB" minOccurs="0"/>
                <xsd:element ref="ns2:AuthorOriginator" minOccurs="0"/>
                <xsd:element ref="ns2:SubjectCategory" minOccurs="0"/>
                <xsd:element ref="ns2:SubjectCategoryOOB" minOccurs="0"/>
                <xsd:element ref="ns2:SubjectKeyword" minOccurs="0"/>
                <xsd:element ref="ns2:SubjectKeywordOOB" minOccurs="0"/>
                <xsd:element ref="ns2:LocalKeywords" minOccurs="0"/>
                <xsd:element ref="ns2:LocalKeywordsOOB" minOccurs="0"/>
                <xsd:element ref="ns2:DocumentVersion" minOccurs="0"/>
                <xsd:element ref="ns2:DocumentStatus" minOccurs="0"/>
                <xsd:element ref="ns2:DocumentStatusOOB" minOccurs="0"/>
                <xsd:element ref="ns2:CreatedOriginated"/>
                <xsd:element ref="ns2:FOIExemption" minOccurs="0"/>
                <xsd:element ref="ns2:FOIExemptionOOB" minOccurs="0"/>
                <xsd:element ref="ns2:FOIPublicationDate" minOccurs="0"/>
                <xsd:element ref="ns2:FOIReleasedonRequest" minOccurs="0"/>
                <xsd:element ref="ns2:DPAExemption" minOccurs="0"/>
                <xsd:element ref="ns2:DPADisclosabilityIndicator" minOccurs="0"/>
                <xsd:element ref="ns2:EIRDisclosabilityIndicator" minOccurs="0"/>
                <xsd:element ref="ns2:EIRException" minOccurs="0"/>
                <xsd:element ref="ns3:Topic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6FC6741-83B7-4EBF-805E-0CA6CF77541F" elementFormDefault="qualified">
    <xsd:import namespace="http://schemas.microsoft.com/office/2006/documentManagement/types"/>
    <xsd:element name="UKProtectiveMarking" ma:index="8" nillable="true" ma:displayName="UKProtectiveMarking" ma:format="Dropdown" ma:hidden="true" ma:internalName="UKProtectiveMarking">
      <xsd:simpleType>
        <xsd:restriction base="dms:Unknown"/>
      </xsd:simpleType>
    </xsd:element>
    <xsd:element name="UKProtectiveMarkingOOB" ma:index="9" nillable="true" ma:displayName="UKProtectiveMarking:" ma:default="Official" ma:format="Dropdown" ma:internalName="UKProtectiveMarkingOOB">
      <xsd:simpleType>
        <xsd:restriction base="dms:Choice">
          <xsd:enumeration value="Not Protectively Marked"/>
          <xsd:enumeration value="Official"/>
          <xsd:enumeration value="Official Sensitive"/>
          <xsd:enumeration value="Official Sensitive Commercial"/>
          <xsd:enumeration value="Official Sensitive LOCSEN"/>
          <xsd:enumeration value="Official Sensitive Personal"/>
          <xsd:enumeration value="Protected (with Descriptors)"/>
          <xsd:enumeration value="Restricted"/>
        </xsd:restriction>
      </xsd:simpleType>
    </xsd:element>
    <xsd:element name="AuthorOriginator" ma:index="10" nillable="true" ma:displayName="Author (Originator)" ma:internalName="AuthorOriginator">
      <xsd:simpleType>
        <xsd:restriction base="dms:Text"/>
      </xsd:simpleType>
    </xsd:element>
    <xsd:element name="SubjectCategory" ma:index="11" nillable="true" ma:displayName="Subject Category" ma:hidden="true" ma:internalName="SubjectCategory">
      <xsd:simpleType>
        <xsd:restriction base="dms:Unknown"/>
      </xsd:simpleType>
    </xsd:element>
    <xsd:element name="SubjectCategoryOOB" ma:index="12" nillable="true" ma:displayName="Subject Category" ma:description="Category must be selected from the Corporate Thesaurus" ma:internalName="SubjectCategoryOOB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None"/>
                        <xsd:maxLength value="255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ubjectKeyword" ma:index="13" nillable="true" ma:displayName="Subject Keywords" ma:hidden="true" ma:internalName="SubjectKeyword">
      <xsd:simpleType>
        <xsd:restriction base="dms:Unknown"/>
      </xsd:simpleType>
    </xsd:element>
    <xsd:element name="SubjectKeywordOOB" ma:index="14" nillable="true" ma:displayName="Subject Keywords" ma:description="Keywords must be selected from the Corporate Thesaurus" ma:internalName="SubjectKeywordOOB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None"/>
                        <xsd:maxLength value="255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ocalKeywords" ma:index="15" nillable="true" ma:displayName="Local Keywords" ma:description="Add a list of locally used keywords to help you organize and browse items in your site." ma:hidden="true" ma:internalName="LocalKeywords">
      <xsd:simpleType>
        <xsd:restriction base="dms:Unknown"/>
      </xsd:simpleType>
    </xsd:element>
    <xsd:element name="LocalKeywordsOOB" ma:index="16" nillable="true" ma:displayName="Local Keywords:" ma:description="Add a list of comma separated locally used keywords to help you organize and browse items in your site." ma:internalName="LocalKeywordsOOB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BILC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DocumentVersion" ma:index="17" nillable="true" ma:displayName="Document Version" ma:internalName="DocumentVersion">
      <xsd:simpleType>
        <xsd:restriction base="dms:Text"/>
      </xsd:simpleType>
    </xsd:element>
    <xsd:element name="DocumentStatus" ma:index="18" nillable="true" ma:displayName="Document Status" ma:format="Dropdown" ma:hidden="true" ma:internalName="DocumentStatus">
      <xsd:simpleType>
        <xsd:restriction base="dms:Unknown"/>
      </xsd:simpleType>
    </xsd:element>
    <xsd:element name="DocumentStatusOOB" ma:index="19" nillable="true" ma:displayName="Document Status:" ma:default="Draft" ma:format="Dropdown" ma:internalName="DocumentStatusOOB">
      <xsd:simpleType>
        <xsd:restriction base="dms:Choice">
          <xsd:enumeration value="Draft"/>
          <xsd:enumeration value="Final"/>
          <xsd:enumeration value="Published"/>
          <xsd:enumeration value="Under Review"/>
        </xsd:restriction>
      </xsd:simpleType>
    </xsd:element>
    <xsd:element name="CreatedOriginated" ma:index="20" ma:displayName="Created (Originated)" ma:default="[today]" ma:format="DateOnly" ma:internalName="CreatedOriginated">
      <xsd:simpleType>
        <xsd:restriction base="dms:DateTime"/>
      </xsd:simpleType>
    </xsd:element>
    <xsd:element name="FOIExemption" ma:index="21" nillable="true" ma:displayName="FOI Exemption" ma:format="Dropdown" ma:hidden="true" ma:internalName="FOIExemption">
      <xsd:simpleType>
        <xsd:restriction base="dms:Unknown"/>
      </xsd:simpleType>
    </xsd:element>
    <xsd:element name="FOIExemptionOOB" ma:index="22" nillable="true" ma:displayName="FOI Exemption:" ma:default="No" ma:format="Dropdown" ma:internalName="FOIExemptionOOB">
      <xsd:simpleType>
        <xsd:restriction base="dms:Choice">
          <xsd:enumeration value="No"/>
          <xsd:enumeration value="Yes"/>
        </xsd:restriction>
      </xsd:simpleType>
    </xsd:element>
    <xsd:element name="FOIPublicationDate" ma:index="23" nillable="true" ma:displayName="FOI Publication Date" ma:format="DateOnly" ma:internalName="FOIPublicationDate">
      <xsd:simpleType>
        <xsd:restriction base="dms:DateTime"/>
      </xsd:simpleType>
    </xsd:element>
    <xsd:element name="FOIReleasedonRequest" ma:index="24" nillable="true" ma:displayName="FOI Released on Request" ma:format="DateOnly" ma:internalName="FOIReleasedonRequest">
      <xsd:simpleType>
        <xsd:restriction base="dms:DateTime"/>
      </xsd:simpleType>
    </xsd:element>
    <xsd:element name="DPAExemption" ma:index="25" nillable="true" ma:displayName="DPA Exemption" ma:format="DateOnly" ma:internalName="DPAExemption">
      <xsd:simpleType>
        <xsd:restriction base="dms:DateTime"/>
      </xsd:simpleType>
    </xsd:element>
    <xsd:element name="DPADisclosabilityIndicator" ma:index="26" nillable="true" ma:displayName="DPA Disclosability Indicator" ma:default="Not Assessed" ma:internalName="DPADisclosabilityIndicator">
      <xsd:simpleType>
        <xsd:restriction base="dms:Choice">
          <xsd:enumeration value="No"/>
          <xsd:enumeration value="Yes"/>
          <xsd:enumeration value="Not Assessed"/>
        </xsd:restriction>
      </xsd:simpleType>
    </xsd:element>
    <xsd:element name="EIRDisclosabilityIndicator" ma:index="27" nillable="true" ma:displayName="EIR Disclosability Indicator" ma:default="Not Assessed" ma:internalName="EIRDisclosabilityIndicator">
      <xsd:simpleType>
        <xsd:restriction base="dms:Choice">
          <xsd:enumeration value="No"/>
          <xsd:enumeration value="Yes"/>
          <xsd:enumeration value="Not Assessed"/>
        </xsd:restriction>
      </xsd:simpleType>
    </xsd:element>
    <xsd:element name="EIRException" ma:index="28" nillable="true" ma:displayName="EIR Exception" ma:internalName="EIRException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36fc6741-83b7-4ebf-805e-0ca6cf77541f" elementFormDefault="qualified">
    <xsd:import namespace="http://schemas.microsoft.com/office/2006/documentManagement/types"/>
    <xsd:element name="Topic" ma:index="29" ma:displayName="Topic" ma:format="Dropdown" ma:internalName="Topic">
      <xsd:simpleType>
        <xsd:restriction base="dms:Choice">
          <xsd:enumeration value="Business Continuity"/>
          <xsd:enumeration value="Training Tracker"/>
          <xsd:enumeration value="Ents"/>
          <xsd:enumeration value="External Comm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84EF441-15EE-4683-B952-00697D1D16A4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36FC6741-83B7-4EBF-805E-0CA6CF77541F"/>
    <ds:schemaRef ds:uri="http://purl.org/dc/elements/1.1/"/>
    <ds:schemaRef ds:uri="http://purl.org/dc/terms/"/>
    <ds:schemaRef ds:uri="http://purl.org/dc/dcmitype/"/>
    <ds:schemaRef ds:uri="36fc6741-83b7-4ebf-805e-0ca6cf77541f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D48A338-F8B4-4165-805E-1E97F6389E52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5FB58F34-2803-4C15-9851-13A3174F6DB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4A425B2-3DE5-499D-AE92-B684218A9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FC6741-83B7-4EBF-805E-0CA6CF77541F"/>
    <ds:schemaRef ds:uri="36fc6741-83b7-4ebf-805e-0ca6cf77541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JFD_Regular</Template>
  <TotalTime>3421</TotalTime>
  <Words>568</Words>
  <Application>Microsoft Office PowerPoint</Application>
  <PresentationFormat>On-screen Show (4:3)</PresentationFormat>
  <Paragraphs>125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JFD_Regular</vt:lpstr>
      <vt:lpstr>The Greys</vt:lpstr>
      <vt:lpstr>Defence Foreign Language Stakeholders – a UK perspective</vt:lpstr>
      <vt:lpstr>PowerPoint Presentation</vt:lpstr>
      <vt:lpstr>Scope</vt:lpstr>
      <vt:lpstr>Ministry of Defence plan (extracts)</vt:lpstr>
      <vt:lpstr>PowerPoint Presentation</vt:lpstr>
      <vt:lpstr>PowerPoint Presentation</vt:lpstr>
      <vt:lpstr>Governance</vt:lpstr>
      <vt:lpstr>The foreign language requirement</vt:lpstr>
      <vt:lpstr>The foreign language capability</vt:lpstr>
      <vt:lpstr>Outside of the training environment, what can we do to improve motivation?</vt:lpstr>
      <vt:lpstr>Stakeholders</vt:lpstr>
      <vt:lpstr>PowerPoint Presentation</vt:lpstr>
      <vt:lpstr>Innovation and gamification </vt:lpstr>
      <vt:lpstr>PowerPoint Presentation</vt:lpstr>
      <vt:lpstr>3 years ago</vt:lpstr>
      <vt:lpstr>PowerPoint Presentation</vt:lpstr>
      <vt:lpstr>PowerPoint Presentation</vt:lpstr>
      <vt:lpstr>A typical scenario day</vt:lpstr>
      <vt:lpstr>PowerPoint Presentation</vt:lpstr>
      <vt:lpstr>PowerPoint Presentation</vt:lpstr>
      <vt:lpstr>PowerPoint Presentation</vt:lpstr>
    </vt:vector>
  </TitlesOfParts>
  <Company>Defence Academy Of The United Kingdom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20170509-UK_DRACL_BILC_Presentation_Vienna_with_notes</dc:title>
  <dc:creator>DEFAC-HQ-DRACL WO1</dc:creator>
  <cp:lastModifiedBy>petko</cp:lastModifiedBy>
  <cp:revision>219</cp:revision>
  <cp:lastPrinted>2017-05-11T08:21:38Z</cp:lastPrinted>
  <dcterms:created xsi:type="dcterms:W3CDTF">2017-04-03T16:38:29Z</dcterms:created>
  <dcterms:modified xsi:type="dcterms:W3CDTF">2019-06-03T14:18:06Z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0x01010012841A8869DB425CB829C3875EC558CE0200811FD74AFF4B284DBD369A9AD97E02DD</vt:lpwstr>
  </property>
</Properties>
</file>