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4" r:id="rId5"/>
  </p:sldMasterIdLst>
  <p:notesMasterIdLst>
    <p:notesMasterId r:id="rId16"/>
  </p:notesMasterIdLst>
  <p:sldIdLst>
    <p:sldId id="258" r:id="rId6"/>
    <p:sldId id="395" r:id="rId7"/>
    <p:sldId id="394" r:id="rId8"/>
    <p:sldId id="396" r:id="rId9"/>
    <p:sldId id="397" r:id="rId10"/>
    <p:sldId id="402" r:id="rId11"/>
    <p:sldId id="400" r:id="rId12"/>
    <p:sldId id="403" r:id="rId13"/>
    <p:sldId id="390" r:id="rId14"/>
    <p:sldId id="405" r:id="rId15"/>
  </p:sldIdLst>
  <p:sldSz cx="12192000" cy="6858000"/>
  <p:notesSz cx="6769100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C9F28CE-D61D-4610-AD6D-230042FEBAF6}" v="2" dt="2022-05-21T13:28:54.3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3792" autoAdjust="0"/>
  </p:normalViewPr>
  <p:slideViewPr>
    <p:cSldViewPr snapToGrid="0">
      <p:cViewPr varScale="1">
        <p:scale>
          <a:sx n="83" d="100"/>
          <a:sy n="83" d="100"/>
        </p:scale>
        <p:origin x="643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arp, Matthew Lt Col (UKStratCom-JFDHQ-DRACL SO1)" userId="2db755a2-9e4a-4f6c-b886-8442a75f655d" providerId="ADAL" clId="{3C9F28CE-D61D-4610-AD6D-230042FEBAF6}"/>
    <pc:docChg chg="custSel modSld">
      <pc:chgData name="Sharp, Matthew Lt Col (UKStratCom-JFDHQ-DRACL SO1)" userId="2db755a2-9e4a-4f6c-b886-8442a75f655d" providerId="ADAL" clId="{3C9F28CE-D61D-4610-AD6D-230042FEBAF6}" dt="2022-05-21T13:29:37.424" v="15" actId="14100"/>
      <pc:docMkLst>
        <pc:docMk/>
      </pc:docMkLst>
      <pc:sldChg chg="addSp delSp modSp mod">
        <pc:chgData name="Sharp, Matthew Lt Col (UKStratCom-JFDHQ-DRACL SO1)" userId="2db755a2-9e4a-4f6c-b886-8442a75f655d" providerId="ADAL" clId="{3C9F28CE-D61D-4610-AD6D-230042FEBAF6}" dt="2022-05-21T13:29:37.424" v="15" actId="14100"/>
        <pc:sldMkLst>
          <pc:docMk/>
          <pc:sldMk cId="2763093839" sldId="390"/>
        </pc:sldMkLst>
        <pc:picChg chg="del">
          <ac:chgData name="Sharp, Matthew Lt Col (UKStratCom-JFDHQ-DRACL SO1)" userId="2db755a2-9e4a-4f6c-b886-8442a75f655d" providerId="ADAL" clId="{3C9F28CE-D61D-4610-AD6D-230042FEBAF6}" dt="2022-05-21T13:28:42.114" v="0" actId="478"/>
          <ac:picMkLst>
            <pc:docMk/>
            <pc:sldMk cId="2763093839" sldId="390"/>
            <ac:picMk id="3" creationId="{8A23664F-76EC-4712-BB35-DEB3C1CB26DA}"/>
          </ac:picMkLst>
        </pc:picChg>
        <pc:picChg chg="del">
          <ac:chgData name="Sharp, Matthew Lt Col (UKStratCom-JFDHQ-DRACL SO1)" userId="2db755a2-9e4a-4f6c-b886-8442a75f655d" providerId="ADAL" clId="{3C9F28CE-D61D-4610-AD6D-230042FEBAF6}" dt="2022-05-21T13:28:51.538" v="3" actId="478"/>
          <ac:picMkLst>
            <pc:docMk/>
            <pc:sldMk cId="2763093839" sldId="390"/>
            <ac:picMk id="4" creationId="{92E4B0A6-5B31-45B8-81B8-ADD7607CEFE4}"/>
          </ac:picMkLst>
        </pc:picChg>
        <pc:picChg chg="add mod">
          <ac:chgData name="Sharp, Matthew Lt Col (UKStratCom-JFDHQ-DRACL SO1)" userId="2db755a2-9e4a-4f6c-b886-8442a75f655d" providerId="ADAL" clId="{3C9F28CE-D61D-4610-AD6D-230042FEBAF6}" dt="2022-05-21T13:29:31.521" v="14" actId="1076"/>
          <ac:picMkLst>
            <pc:docMk/>
            <pc:sldMk cId="2763093839" sldId="390"/>
            <ac:picMk id="7" creationId="{1161192B-B6B6-47FD-963D-9965DDA4423F}"/>
          </ac:picMkLst>
        </pc:picChg>
        <pc:picChg chg="add mod">
          <ac:chgData name="Sharp, Matthew Lt Col (UKStratCom-JFDHQ-DRACL SO1)" userId="2db755a2-9e4a-4f6c-b886-8442a75f655d" providerId="ADAL" clId="{3C9F28CE-D61D-4610-AD6D-230042FEBAF6}" dt="2022-05-21T13:29:37.424" v="15" actId="14100"/>
          <ac:picMkLst>
            <pc:docMk/>
            <pc:sldMk cId="2763093839" sldId="390"/>
            <ac:picMk id="9" creationId="{42FC1B7C-763E-44B8-97C1-C43B6F0F6D1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3277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34257" y="0"/>
            <a:ext cx="2933277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BF98B2-33E6-496A-B9D9-FFE9C38BBCF8}" type="datetimeFigureOut">
              <a:rPr lang="en-GB" smtClean="0"/>
              <a:t>16/06/2022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2750" y="1238250"/>
            <a:ext cx="5943600" cy="3343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6910" y="4767262"/>
            <a:ext cx="5415280" cy="39004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33277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34257" y="9408981"/>
            <a:ext cx="2933277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8B28E-E032-4379-9DEC-1169C7778F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4701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8B28E-E032-4379-9DEC-1169C7778F6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32887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What we do – this is our mission</a:t>
            </a:r>
          </a:p>
          <a:p>
            <a:endParaRPr lang="en-GB" dirty="0"/>
          </a:p>
          <a:p>
            <a:r>
              <a:rPr lang="en-GB" dirty="0"/>
              <a:t>One of the tools to achieve this has been immersion training i.e. a period of time when the language student is sent to study, function and live in a country where they are surrounded by the language and culture – total immersion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8B28E-E032-4379-9DEC-1169C7778F6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96113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So the scope of this session is to take you through a journey .</a:t>
            </a:r>
          </a:p>
          <a:p>
            <a:r>
              <a:rPr lang="en-GB" dirty="0"/>
              <a:t>From F2F off line, then on line, and coming off line again</a:t>
            </a:r>
          </a:p>
          <a:p>
            <a:r>
              <a:rPr lang="en-GB" dirty="0"/>
              <a:t>I’m sure much of this will resonate with you </a:t>
            </a:r>
          </a:p>
          <a:p>
            <a:endParaRPr lang="en-GB" dirty="0"/>
          </a:p>
          <a:p>
            <a:r>
              <a:rPr lang="en-GB" dirty="0">
                <a:solidFill>
                  <a:srgbClr val="002060"/>
                </a:solidFill>
              </a:rPr>
              <a:t>How we used to do it</a:t>
            </a:r>
          </a:p>
          <a:p>
            <a:pPr lvl="1"/>
            <a:r>
              <a:rPr lang="en-GB" dirty="0">
                <a:solidFill>
                  <a:srgbClr val="002060"/>
                </a:solidFill>
              </a:rPr>
              <a:t>Pre-COVID</a:t>
            </a:r>
          </a:p>
          <a:p>
            <a:pPr lvl="1"/>
            <a:r>
              <a:rPr lang="en-GB" dirty="0">
                <a:solidFill>
                  <a:srgbClr val="002060"/>
                </a:solidFill>
              </a:rPr>
              <a:t>During COVID</a:t>
            </a:r>
          </a:p>
          <a:p>
            <a:r>
              <a:rPr lang="en-GB" dirty="0">
                <a:solidFill>
                  <a:srgbClr val="002060"/>
                </a:solidFill>
              </a:rPr>
              <a:t>What’s changed?</a:t>
            </a:r>
          </a:p>
          <a:p>
            <a:r>
              <a:rPr lang="en-GB" dirty="0">
                <a:solidFill>
                  <a:srgbClr val="002060"/>
                </a:solidFill>
              </a:rPr>
              <a:t>Lessons from 2 pasts</a:t>
            </a:r>
          </a:p>
          <a:p>
            <a:r>
              <a:rPr lang="en-GB" dirty="0">
                <a:solidFill>
                  <a:srgbClr val="002060"/>
                </a:solidFill>
              </a:rPr>
              <a:t>What we do now and how: building for the future</a:t>
            </a:r>
          </a:p>
          <a:p>
            <a:r>
              <a:rPr lang="en-GB" dirty="0">
                <a:solidFill>
                  <a:srgbClr val="002060"/>
                </a:solidFill>
              </a:rPr>
              <a:t>Other factors</a:t>
            </a:r>
          </a:p>
          <a:p>
            <a:pPr lvl="1"/>
            <a:r>
              <a:rPr lang="en-GB" dirty="0">
                <a:solidFill>
                  <a:srgbClr val="002060"/>
                </a:solidFill>
              </a:rPr>
              <a:t>AI</a:t>
            </a:r>
          </a:p>
          <a:p>
            <a:pPr lvl="1"/>
            <a:r>
              <a:rPr lang="en-GB" dirty="0">
                <a:solidFill>
                  <a:srgbClr val="002060"/>
                </a:solidFill>
              </a:rPr>
              <a:t>EL</a:t>
            </a:r>
          </a:p>
          <a:p>
            <a:pPr lvl="1"/>
            <a:r>
              <a:rPr lang="en-GB" dirty="0">
                <a:solidFill>
                  <a:srgbClr val="002060"/>
                </a:solidFill>
              </a:rPr>
              <a:t>Culture</a:t>
            </a:r>
          </a:p>
          <a:p>
            <a:r>
              <a:rPr lang="en-GB" dirty="0">
                <a:solidFill>
                  <a:srgbClr val="002060"/>
                </a:solidFill>
              </a:rPr>
              <a:t>Summary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8B28E-E032-4379-9DEC-1169C7778F6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96549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Time spent immersed in a country is the single most beneficial experience in when learning a language increasing:</a:t>
            </a:r>
          </a:p>
          <a:p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	- fluidity in speaking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	- Listening, especially to individual accents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	- confidence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r>
              <a:rPr lang="en-GB" dirty="0"/>
              <a:t>Additional benefits </a:t>
            </a:r>
          </a:p>
          <a:p>
            <a:r>
              <a:rPr lang="en-GB" dirty="0"/>
              <a:t>	– exposure to language in ‘real’ situations – the students can’t control their surroundings, can only control how they interact</a:t>
            </a:r>
          </a:p>
          <a:p>
            <a:r>
              <a:rPr lang="en-GB" dirty="0"/>
              <a:t>	- cultural experience (more on this later) – observations of behaviour, sharing of experience – helps to discuss (with native speakers, colleagues, tutors ..)</a:t>
            </a:r>
          </a:p>
          <a:p>
            <a:endParaRPr lang="en-GB" dirty="0"/>
          </a:p>
          <a:p>
            <a:r>
              <a:rPr lang="en-GB" dirty="0"/>
              <a:t>However, difficult to </a:t>
            </a:r>
            <a:r>
              <a:rPr lang="en-GB" i="1" u="sng" dirty="0"/>
              <a:t>measure</a:t>
            </a:r>
            <a:r>
              <a:rPr lang="en-GB" dirty="0"/>
              <a:t> the benefits of immersion </a:t>
            </a:r>
            <a:r>
              <a:rPr lang="en-GB" dirty="0" err="1"/>
              <a:t>trg</a:t>
            </a:r>
            <a:r>
              <a:rPr lang="en-GB" dirty="0"/>
              <a:t>.  Cannot compare one student’s performance had they not experienced immersion </a:t>
            </a:r>
            <a:r>
              <a:rPr lang="en-GB" dirty="0" err="1"/>
              <a:t>trg</a:t>
            </a:r>
            <a:r>
              <a:rPr lang="en-GB" dirty="0"/>
              <a:t>, nor can compare student A and student B. </a:t>
            </a:r>
          </a:p>
          <a:p>
            <a:r>
              <a:rPr lang="en-GB" dirty="0"/>
              <a:t>Value unquantifiable and difficult to prove . 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8B28E-E032-4379-9DEC-1169C7778F6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45184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Not all lessons are negative:  immersion </a:t>
            </a:r>
            <a:r>
              <a:rPr lang="en-GB" dirty="0" err="1"/>
              <a:t>trg</a:t>
            </a:r>
            <a:r>
              <a:rPr lang="en-GB" dirty="0"/>
              <a:t> is good!</a:t>
            </a:r>
          </a:p>
          <a:p>
            <a:endParaRPr lang="en-GB" dirty="0"/>
          </a:p>
          <a:p>
            <a:r>
              <a:rPr lang="en-GB" dirty="0"/>
              <a:t>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8B28E-E032-4379-9DEC-1169C7778F6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63514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8B28E-E032-4379-9DEC-1169C7778F6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87011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Reinstated immersion </a:t>
            </a:r>
            <a:r>
              <a:rPr lang="en-GB" dirty="0" err="1"/>
              <a:t>trg</a:t>
            </a:r>
            <a:endParaRPr lang="en-GB" dirty="0"/>
          </a:p>
          <a:p>
            <a:r>
              <a:rPr lang="en-GB" dirty="0"/>
              <a:t>Gravitas – dedicated CS (Major equivalent) post: SO2 International Placements</a:t>
            </a:r>
          </a:p>
          <a:p>
            <a:endParaRPr lang="en-GB" dirty="0"/>
          </a:p>
          <a:p>
            <a:r>
              <a:rPr lang="en-GB" dirty="0"/>
              <a:t>Much reduced budget:</a:t>
            </a:r>
          </a:p>
          <a:p>
            <a:r>
              <a:rPr lang="en-GB" dirty="0"/>
              <a:t> - tailored, targeted programme – mi placement // homestay // location (</a:t>
            </a:r>
            <a:r>
              <a:rPr lang="en-GB" dirty="0" err="1"/>
              <a:t>eg</a:t>
            </a:r>
            <a:r>
              <a:rPr lang="en-GB" dirty="0"/>
              <a:t> Arabic dialect)</a:t>
            </a:r>
          </a:p>
          <a:p>
            <a:r>
              <a:rPr lang="en-GB" dirty="0"/>
              <a:t> - SLP2+ only (below good SLP2 the language levels are too rudimentary to benefit from immersion </a:t>
            </a:r>
            <a:r>
              <a:rPr lang="en-GB" dirty="0" err="1"/>
              <a:t>trg</a:t>
            </a:r>
            <a:r>
              <a:rPr lang="en-GB" dirty="0"/>
              <a:t> enough and within the schedule)</a:t>
            </a:r>
          </a:p>
          <a:p>
            <a:endParaRPr lang="en-GB" dirty="0"/>
          </a:p>
          <a:p>
            <a:r>
              <a:rPr lang="en-GB" dirty="0"/>
              <a:t>Homestay vs ‘lodge’</a:t>
            </a:r>
          </a:p>
          <a:p>
            <a:endParaRPr lang="en-GB" dirty="0"/>
          </a:p>
          <a:p>
            <a:r>
              <a:rPr lang="en-GB" dirty="0"/>
              <a:t>Many languages cannot do immersion – geopolitical situation.</a:t>
            </a:r>
          </a:p>
          <a:p>
            <a:r>
              <a:rPr lang="en-GB" dirty="0"/>
              <a:t>‘isolation’ / pseudo-immersion – Explain.  </a:t>
            </a:r>
          </a:p>
          <a:p>
            <a:r>
              <a:rPr lang="en-GB" dirty="0"/>
              <a:t>	- contractors</a:t>
            </a:r>
          </a:p>
          <a:p>
            <a:r>
              <a:rPr lang="en-GB" dirty="0"/>
              <a:t>	- cannot replicate exact experience</a:t>
            </a:r>
          </a:p>
          <a:p>
            <a:r>
              <a:rPr lang="en-GB" dirty="0"/>
              <a:t>	- US have well-developed and v good prog – eager to learn about this, and other countries’</a:t>
            </a:r>
          </a:p>
          <a:p>
            <a:endParaRPr lang="en-GB" dirty="0"/>
          </a:p>
          <a:p>
            <a:r>
              <a:rPr lang="en-GB" dirty="0"/>
              <a:t>Intense cultural prog</a:t>
            </a:r>
          </a:p>
          <a:p>
            <a:r>
              <a:rPr lang="en-GB" dirty="0"/>
              <a:t>	- in situ but change: students wear civ clothes; practical exercises and mil exercises such as orienteering, first aid</a:t>
            </a:r>
          </a:p>
          <a:p>
            <a:r>
              <a:rPr lang="en-GB" dirty="0"/>
              <a:t>	- interaction with other native or fluent speakers F2F or presentations/discussions online</a:t>
            </a:r>
          </a:p>
          <a:p>
            <a:r>
              <a:rPr lang="en-GB" dirty="0"/>
              <a:t>	- evenings and weekends too: movies, meals,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8B28E-E032-4379-9DEC-1169C7778F6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10582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Geopolitics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8B28E-E032-4379-9DEC-1169C7778F6D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69926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Chris!  </a:t>
            </a:r>
          </a:p>
          <a:p>
            <a:r>
              <a:rPr lang="en-GB" dirty="0"/>
              <a:t>Experience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8B28E-E032-4379-9DEC-1169C7778F6D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6588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86FC63-8454-4157-B9C2-0ED1313333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E9D24FF-C762-475C-9E91-B6908FF9B7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E4EEDC7-352C-4350-8E07-E292F033C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E397E-A2F4-4591-87D1-52488F2569E1}" type="datetimeFigureOut">
              <a:rPr lang="en-GB" smtClean="0"/>
              <a:t>16/06/2022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64F03E2-94CC-48AC-B143-88DB7213E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13A0A79-D9FD-4843-9B27-D5B21ED7C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C239E-35A7-4D87-BEB1-12F0339AEE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6760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B5F31B7-1059-4CF6-9AC5-79C5A6E14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3C14E5F-2A9E-4A00-A276-415A0B73B8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6C22C85-C590-4BEC-8B9B-5279192BC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E397E-A2F4-4591-87D1-52488F2569E1}" type="datetimeFigureOut">
              <a:rPr lang="en-GB" smtClean="0"/>
              <a:t>16/06/2022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DB2D6C2-97FC-4FF5-9E67-B32060423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DDA8AEC-7DC0-4E43-A1BF-89F20FEF6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C239E-35A7-4D87-BEB1-12F0339AEE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4427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FA1BF542-236F-4554-B223-7BAF8115B2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599B886-061E-46FC-84E8-1365CF9E5C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1F46128-41BF-4429-9384-77CCDEF26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E397E-A2F4-4591-87D1-52488F2569E1}" type="datetimeFigureOut">
              <a:rPr lang="en-GB" smtClean="0"/>
              <a:t>16/06/2022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C4244AF-DEC3-4E2D-B7DB-543AFB909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6C95F3F-55B9-4D4F-88C3-4C53BB7AF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C239E-35A7-4D87-BEB1-12F0339AEE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08273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" y="1752195"/>
            <a:ext cx="11673340" cy="4501900"/>
            <a:chOff x="0" y="1752600"/>
            <a:chExt cx="11671820" cy="4502943"/>
          </a:xfrm>
        </p:grpSpPr>
        <p:grpSp>
          <p:nvGrpSpPr>
            <p:cNvPr id="9" name="Group 8"/>
            <p:cNvGrpSpPr/>
            <p:nvPr userDrawn="1"/>
          </p:nvGrpSpPr>
          <p:grpSpPr>
            <a:xfrm>
              <a:off x="0" y="1752600"/>
              <a:ext cx="11615738" cy="4502943"/>
              <a:chOff x="0" y="1752600"/>
              <a:chExt cx="11615738" cy="4502943"/>
            </a:xfrm>
            <a:solidFill>
              <a:schemeClr val="tx2"/>
            </a:solidFill>
          </p:grpSpPr>
          <p:grpSp>
            <p:nvGrpSpPr>
              <p:cNvPr id="17" name="Group 16"/>
              <p:cNvGrpSpPr/>
              <p:nvPr userDrawn="1"/>
            </p:nvGrpSpPr>
            <p:grpSpPr>
              <a:xfrm>
                <a:off x="5848352" y="1754664"/>
                <a:ext cx="5761316" cy="2962592"/>
                <a:chOff x="5848351" y="1747044"/>
                <a:chExt cx="5821361" cy="2962592"/>
              </a:xfrm>
              <a:grpFill/>
            </p:grpSpPr>
            <p:sp>
              <p:nvSpPr>
                <p:cNvPr id="21" name="Rounded Rectangle 20"/>
                <p:cNvSpPr/>
                <p:nvPr userDrawn="1"/>
              </p:nvSpPr>
              <p:spPr>
                <a:xfrm>
                  <a:off x="5849937" y="1747044"/>
                  <a:ext cx="5819775" cy="2962275"/>
                </a:xfrm>
                <a:prstGeom prst="roundRect">
                  <a:avLst>
                    <a:gd name="adj" fmla="val 477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800"/>
                </a:p>
              </p:txBody>
            </p:sp>
            <p:grpSp>
              <p:nvGrpSpPr>
                <p:cNvPr id="22" name="Group 21"/>
                <p:cNvGrpSpPr/>
                <p:nvPr userDrawn="1"/>
              </p:nvGrpSpPr>
              <p:grpSpPr>
                <a:xfrm>
                  <a:off x="5848351" y="1747630"/>
                  <a:ext cx="5819774" cy="2962006"/>
                  <a:chOff x="5848351" y="1747630"/>
                  <a:chExt cx="5819774" cy="2962006"/>
                </a:xfrm>
                <a:grpFill/>
              </p:grpSpPr>
              <p:sp>
                <p:nvSpPr>
                  <p:cNvPr id="23" name="Rectangle 22"/>
                  <p:cNvSpPr/>
                  <p:nvPr userDrawn="1"/>
                </p:nvSpPr>
                <p:spPr>
                  <a:xfrm>
                    <a:off x="6661150" y="1747630"/>
                    <a:ext cx="5006975" cy="2962006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lvl="0" algn="ctr"/>
                    <a:endParaRPr lang="en-GB" sz="1800"/>
                  </a:p>
                </p:txBody>
              </p:sp>
              <p:sp>
                <p:nvSpPr>
                  <p:cNvPr id="24" name="Rectangle 23"/>
                  <p:cNvSpPr/>
                  <p:nvPr userDrawn="1"/>
                </p:nvSpPr>
                <p:spPr>
                  <a:xfrm>
                    <a:off x="5848351" y="2514600"/>
                    <a:ext cx="3708400" cy="219503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lvl="0" algn="ctr"/>
                    <a:endParaRPr lang="en-GB" sz="1800" dirty="0"/>
                  </a:p>
                </p:txBody>
              </p:sp>
            </p:grpSp>
          </p:grpSp>
          <p:sp>
            <p:nvSpPr>
              <p:cNvPr id="18" name="Arc 17"/>
              <p:cNvSpPr/>
              <p:nvPr userDrawn="1"/>
            </p:nvSpPr>
            <p:spPr>
              <a:xfrm rot="5400000">
                <a:off x="11330267" y="5976143"/>
                <a:ext cx="279400" cy="279400"/>
              </a:xfrm>
              <a:prstGeom prst="arc">
                <a:avLst/>
              </a:prstGeom>
              <a:noFill/>
              <a:ln w="117475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sz="1800" baseline="-25000"/>
              </a:p>
            </p:txBody>
          </p:sp>
          <p:cxnSp>
            <p:nvCxnSpPr>
              <p:cNvPr id="19" name="Straight Connector 18"/>
              <p:cNvCxnSpPr/>
              <p:nvPr userDrawn="1"/>
            </p:nvCxnSpPr>
            <p:spPr>
              <a:xfrm flipH="1">
                <a:off x="11611468" y="1752600"/>
                <a:ext cx="4270" cy="4369593"/>
              </a:xfrm>
              <a:prstGeom prst="line">
                <a:avLst/>
              </a:prstGeom>
              <a:grpFill/>
              <a:ln w="117475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 userDrawn="1"/>
            </p:nvCxnSpPr>
            <p:spPr>
              <a:xfrm>
                <a:off x="0" y="6255543"/>
                <a:ext cx="11479211" cy="0"/>
              </a:xfrm>
              <a:prstGeom prst="line">
                <a:avLst/>
              </a:prstGeom>
              <a:grpFill/>
              <a:ln w="117475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5" name="Rectangle 24"/>
            <p:cNvSpPr/>
            <p:nvPr userDrawn="1"/>
          </p:nvSpPr>
          <p:spPr>
            <a:xfrm>
              <a:off x="11479211" y="1752600"/>
              <a:ext cx="192609" cy="16502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GB" sz="1800"/>
            </a:p>
          </p:txBody>
        </p:sp>
      </p:grpSp>
      <p:sp>
        <p:nvSpPr>
          <p:cNvPr id="4" name="Rectangle 3"/>
          <p:cNvSpPr/>
          <p:nvPr/>
        </p:nvSpPr>
        <p:spPr>
          <a:xfrm>
            <a:off x="0" y="1"/>
            <a:ext cx="12192000" cy="134125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68571" tIns="34285" rIns="68571" bIns="34285" rtlCol="0" anchor="ctr"/>
          <a:lstStyle/>
          <a:p>
            <a:pPr algn="ctr"/>
            <a:endParaRPr lang="en-GB" sz="18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96000" y="2061169"/>
            <a:ext cx="5181600" cy="1439825"/>
          </a:xfrm>
        </p:spPr>
        <p:txBody>
          <a:bodyPr anchor="t" anchorCtr="0">
            <a:normAutofit/>
          </a:bodyPr>
          <a:lstStyle>
            <a:lvl1pPr algn="l">
              <a:defRPr sz="3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 goes here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6000" y="3619933"/>
            <a:ext cx="5185251" cy="888939"/>
          </a:xfrm>
        </p:spPr>
        <p:txBody>
          <a:bodyPr/>
          <a:lstStyle>
            <a:lvl1pPr marL="0" marR="0" indent="0" algn="l" defTabSz="9143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GB" sz="1800" kern="120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11959"/>
            <a:ext cx="2743200" cy="253906"/>
          </a:xfrm>
          <a:noFill/>
        </p:spPr>
        <p:txBody>
          <a:bodyPr wrap="square" lIns="68569" tIns="34285" rIns="68569" bIns="34285" rtlCol="0">
            <a:spAutoFit/>
          </a:bodyPr>
          <a:lstStyle>
            <a:lvl1pPr algn="r">
              <a:defRPr lang="en-GB" smtClean="0"/>
            </a:lvl1pPr>
          </a:lstStyle>
          <a:p>
            <a:fld id="{0B366F78-319D-4E6A-B9DA-EFF2EBBE1C1D}" type="slidenum">
              <a:rPr lang="en-GB" smtClean="0"/>
              <a:t>‹#›</a:t>
            </a:fld>
            <a:endParaRPr lang="en-GB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88" y="308845"/>
            <a:ext cx="5315025" cy="530092"/>
          </a:xfrm>
          <a:prstGeom prst="rect">
            <a:avLst/>
          </a:prstGeom>
        </p:spPr>
      </p:pic>
      <p:sp>
        <p:nvSpPr>
          <p:cNvPr id="28" name="Date Placeholder 3"/>
          <p:cNvSpPr txBox="1">
            <a:spLocks/>
          </p:cNvSpPr>
          <p:nvPr/>
        </p:nvSpPr>
        <p:spPr>
          <a:xfrm>
            <a:off x="298487" y="6375477"/>
            <a:ext cx="2844800" cy="365125"/>
          </a:xfrm>
          <a:prstGeom prst="rect">
            <a:avLst/>
          </a:prstGeom>
        </p:spPr>
        <p:txBody>
          <a:bodyPr vert="horz" lIns="91426" tIns="45712" rIns="91426" bIns="45712" rtlCol="0" anchor="ctr"/>
          <a:lstStyle>
            <a:defPPr>
              <a:defRPr lang="en-US"/>
            </a:defPPr>
            <a:lvl1pPr marL="0" algn="l" defTabSz="1219170" rtl="0" eaLnBrk="1" latinLnBrk="0" hangingPunct="1"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b="1" dirty="0">
                <a:solidFill>
                  <a:schemeClr val="tx1"/>
                </a:solidFill>
              </a:rPr>
              <a:t>© Crown Copyright</a:t>
            </a:r>
          </a:p>
        </p:txBody>
      </p:sp>
      <p:sp>
        <p:nvSpPr>
          <p:cNvPr id="32" name="Picture Placeholder 31"/>
          <p:cNvSpPr>
            <a:spLocks noGrp="1"/>
          </p:cNvSpPr>
          <p:nvPr>
            <p:ph type="pic" sz="quarter" idx="14" hasCustomPrompt="1"/>
          </p:nvPr>
        </p:nvSpPr>
        <p:spPr>
          <a:xfrm>
            <a:off x="8832660" y="5382760"/>
            <a:ext cx="2638768" cy="738016"/>
          </a:xfrm>
        </p:spPr>
        <p:txBody>
          <a:bodyPr>
            <a:normAutofit/>
          </a:bodyPr>
          <a:lstStyle>
            <a:lvl1pPr marL="0" indent="0" algn="ctr">
              <a:buNone/>
              <a:defRPr sz="800" baseline="0"/>
            </a:lvl1pPr>
          </a:lstStyle>
          <a:p>
            <a:r>
              <a:rPr lang="en-GB" dirty="0"/>
              <a:t>Co-branding logo - Insert here only</a:t>
            </a:r>
          </a:p>
        </p:txBody>
      </p:sp>
    </p:spTree>
    <p:extLst>
      <p:ext uri="{BB962C8B-B14F-4D97-AF65-F5344CB8AC3E}">
        <p14:creationId xmlns:p14="http://schemas.microsoft.com/office/powerpoint/2010/main" val="9764601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2" y="1752195"/>
            <a:ext cx="11673340" cy="4501900"/>
            <a:chOff x="0" y="1752600"/>
            <a:chExt cx="11671820" cy="4502943"/>
          </a:xfrm>
        </p:grpSpPr>
        <p:grpSp>
          <p:nvGrpSpPr>
            <p:cNvPr id="9" name="Group 8"/>
            <p:cNvGrpSpPr/>
            <p:nvPr userDrawn="1"/>
          </p:nvGrpSpPr>
          <p:grpSpPr>
            <a:xfrm>
              <a:off x="0" y="1752600"/>
              <a:ext cx="11615738" cy="4502943"/>
              <a:chOff x="0" y="1752600"/>
              <a:chExt cx="11615738" cy="4502943"/>
            </a:xfrm>
            <a:solidFill>
              <a:schemeClr val="tx2"/>
            </a:solidFill>
          </p:grpSpPr>
          <p:grpSp>
            <p:nvGrpSpPr>
              <p:cNvPr id="17" name="Group 16"/>
              <p:cNvGrpSpPr/>
              <p:nvPr userDrawn="1"/>
            </p:nvGrpSpPr>
            <p:grpSpPr>
              <a:xfrm>
                <a:off x="5848352" y="1754664"/>
                <a:ext cx="5761316" cy="2962592"/>
                <a:chOff x="5848351" y="1747044"/>
                <a:chExt cx="5821361" cy="2962592"/>
              </a:xfrm>
              <a:grpFill/>
            </p:grpSpPr>
            <p:sp>
              <p:nvSpPr>
                <p:cNvPr id="21" name="Rounded Rectangle 20"/>
                <p:cNvSpPr/>
                <p:nvPr userDrawn="1"/>
              </p:nvSpPr>
              <p:spPr>
                <a:xfrm>
                  <a:off x="5849937" y="1747044"/>
                  <a:ext cx="5819775" cy="2962275"/>
                </a:xfrm>
                <a:prstGeom prst="roundRect">
                  <a:avLst>
                    <a:gd name="adj" fmla="val 477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2400">
                    <a:solidFill>
                      <a:srgbClr val="FFFFFF"/>
                    </a:solidFill>
                  </a:endParaRPr>
                </a:p>
              </p:txBody>
            </p:sp>
            <p:grpSp>
              <p:nvGrpSpPr>
                <p:cNvPr id="22" name="Group 21"/>
                <p:cNvGrpSpPr/>
                <p:nvPr userDrawn="1"/>
              </p:nvGrpSpPr>
              <p:grpSpPr>
                <a:xfrm>
                  <a:off x="5848351" y="1747630"/>
                  <a:ext cx="5819774" cy="2962006"/>
                  <a:chOff x="5848351" y="1747630"/>
                  <a:chExt cx="5819774" cy="2962006"/>
                </a:xfrm>
                <a:grpFill/>
              </p:grpSpPr>
              <p:sp>
                <p:nvSpPr>
                  <p:cNvPr id="23" name="Rectangle 22"/>
                  <p:cNvSpPr/>
                  <p:nvPr userDrawn="1"/>
                </p:nvSpPr>
                <p:spPr>
                  <a:xfrm>
                    <a:off x="6661150" y="1747630"/>
                    <a:ext cx="5006975" cy="2962006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240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24" name="Rectangle 23"/>
                  <p:cNvSpPr/>
                  <p:nvPr userDrawn="1"/>
                </p:nvSpPr>
                <p:spPr>
                  <a:xfrm>
                    <a:off x="5848351" y="2514600"/>
                    <a:ext cx="3708400" cy="219503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2400" dirty="0">
                      <a:solidFill>
                        <a:srgbClr val="FFFFFF"/>
                      </a:solidFill>
                    </a:endParaRPr>
                  </a:p>
                </p:txBody>
              </p:sp>
            </p:grpSp>
          </p:grpSp>
          <p:sp>
            <p:nvSpPr>
              <p:cNvPr id="18" name="Arc 17"/>
              <p:cNvSpPr/>
              <p:nvPr userDrawn="1"/>
            </p:nvSpPr>
            <p:spPr>
              <a:xfrm rot="5400000">
                <a:off x="11330267" y="5976143"/>
                <a:ext cx="279400" cy="279400"/>
              </a:xfrm>
              <a:prstGeom prst="arc">
                <a:avLst/>
              </a:prstGeom>
              <a:noFill/>
              <a:ln w="117475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sz="2400" baseline="-25000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19" name="Straight Connector 18"/>
              <p:cNvCxnSpPr/>
              <p:nvPr userDrawn="1"/>
            </p:nvCxnSpPr>
            <p:spPr>
              <a:xfrm flipH="1">
                <a:off x="11611468" y="1752600"/>
                <a:ext cx="4270" cy="4369593"/>
              </a:xfrm>
              <a:prstGeom prst="line">
                <a:avLst/>
              </a:prstGeom>
              <a:grpFill/>
              <a:ln w="117475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 userDrawn="1"/>
            </p:nvCxnSpPr>
            <p:spPr>
              <a:xfrm>
                <a:off x="0" y="6255543"/>
                <a:ext cx="11479211" cy="0"/>
              </a:xfrm>
              <a:prstGeom prst="line">
                <a:avLst/>
              </a:prstGeom>
              <a:grpFill/>
              <a:ln w="117475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5" name="Rectangle 24"/>
            <p:cNvSpPr/>
            <p:nvPr userDrawn="1"/>
          </p:nvSpPr>
          <p:spPr>
            <a:xfrm>
              <a:off x="11479211" y="1752600"/>
              <a:ext cx="192609" cy="16502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>
                <a:solidFill>
                  <a:srgbClr val="FFFFFF"/>
                </a:solidFill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0" y="3"/>
            <a:ext cx="12192000" cy="134125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8" tIns="45713" rIns="91428" bIns="45713" rtlCol="0" anchor="ctr"/>
          <a:lstStyle/>
          <a:p>
            <a:pPr algn="ctr"/>
            <a:endParaRPr lang="en-GB" sz="24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96000" y="2061178"/>
            <a:ext cx="5181600" cy="1439825"/>
          </a:xfrm>
        </p:spPr>
        <p:txBody>
          <a:bodyPr anchor="t" anchorCtr="0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 goes here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6000" y="3619933"/>
            <a:ext cx="5185251" cy="888939"/>
          </a:xfrm>
        </p:spPr>
        <p:txBody>
          <a:bodyPr/>
          <a:lstStyle>
            <a:lvl1pPr marL="0" marR="0" indent="0" algn="l" defTabSz="12191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GB" sz="2400" kern="120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 wrap="square" lIns="68569" tIns="34285" rIns="68569" bIns="34285" rtlCol="0">
            <a:spAutoFit/>
          </a:bodyPr>
          <a:lstStyle>
            <a:lvl1pPr algn="r">
              <a:defRPr lang="en-GB" smtClean="0"/>
            </a:lvl1pPr>
          </a:lstStyle>
          <a:p>
            <a:fld id="{C9D22417-5E45-4A87-B4EC-09D095D533FE}" type="slidenum">
              <a:rPr>
                <a:solidFill>
                  <a:srgbClr val="000000"/>
                </a:solidFill>
              </a:rPr>
              <a:pPr/>
              <a:t>‹#›</a:t>
            </a:fld>
            <a:endParaRPr dirty="0">
              <a:solidFill>
                <a:srgbClr val="000000"/>
              </a:solidFill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08" y="308847"/>
            <a:ext cx="5315025" cy="530092"/>
          </a:xfrm>
          <a:prstGeom prst="rect">
            <a:avLst/>
          </a:prstGeom>
        </p:spPr>
      </p:pic>
      <p:sp>
        <p:nvSpPr>
          <p:cNvPr id="28" name="Date Placeholder 3"/>
          <p:cNvSpPr txBox="1">
            <a:spLocks/>
          </p:cNvSpPr>
          <p:nvPr/>
        </p:nvSpPr>
        <p:spPr>
          <a:xfrm>
            <a:off x="298487" y="6375476"/>
            <a:ext cx="2844800" cy="365125"/>
          </a:xfrm>
          <a:prstGeom prst="rect">
            <a:avLst/>
          </a:prstGeom>
        </p:spPr>
        <p:txBody>
          <a:bodyPr vert="horz" lIns="121901" tIns="60949" rIns="121901" bIns="60949" rtlCol="0" anchor="ctr"/>
          <a:lstStyle>
            <a:defPPr>
              <a:defRPr lang="en-US"/>
            </a:defPPr>
            <a:lvl1pPr marL="0" algn="l" defTabSz="1219170" rtl="0" eaLnBrk="1" latinLnBrk="0" hangingPunct="1"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67" b="1" dirty="0">
                <a:solidFill>
                  <a:srgbClr val="000000"/>
                </a:solidFill>
              </a:rPr>
              <a:t>© Crown Copyright</a:t>
            </a:r>
          </a:p>
        </p:txBody>
      </p:sp>
      <p:sp>
        <p:nvSpPr>
          <p:cNvPr id="32" name="Picture Placeholder 31"/>
          <p:cNvSpPr>
            <a:spLocks noGrp="1"/>
          </p:cNvSpPr>
          <p:nvPr>
            <p:ph type="pic" sz="quarter" idx="14" hasCustomPrompt="1"/>
          </p:nvPr>
        </p:nvSpPr>
        <p:spPr>
          <a:xfrm>
            <a:off x="8832660" y="5382760"/>
            <a:ext cx="2638768" cy="738016"/>
          </a:xfrm>
        </p:spPr>
        <p:txBody>
          <a:bodyPr>
            <a:normAutofit/>
          </a:bodyPr>
          <a:lstStyle>
            <a:lvl1pPr marL="0" indent="0" algn="ctr">
              <a:buNone/>
              <a:defRPr sz="1067" baseline="0"/>
            </a:lvl1pPr>
          </a:lstStyle>
          <a:p>
            <a:r>
              <a:rPr lang="en-GB" dirty="0"/>
              <a:t>Co-branding logo - Insert here only</a:t>
            </a:r>
          </a:p>
        </p:txBody>
      </p:sp>
    </p:spTree>
    <p:extLst>
      <p:ext uri="{BB962C8B-B14F-4D97-AF65-F5344CB8AC3E}">
        <p14:creationId xmlns:p14="http://schemas.microsoft.com/office/powerpoint/2010/main" val="14382990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 wrap="square" lIns="68569" tIns="34285" rIns="68569" bIns="34285" rtlCol="0">
            <a:spAutoFit/>
          </a:bodyPr>
          <a:lstStyle>
            <a:lvl1pPr>
              <a:defRPr lang="en-GB" smtClean="0"/>
            </a:lvl1pPr>
          </a:lstStyle>
          <a:p>
            <a:fld id="{C9D22417-5E45-4A87-B4EC-09D095D533FE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6686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22" y="1752195"/>
            <a:ext cx="11673340" cy="4501900"/>
            <a:chOff x="0" y="1752600"/>
            <a:chExt cx="11671820" cy="4502943"/>
          </a:xfrm>
        </p:grpSpPr>
        <p:grpSp>
          <p:nvGrpSpPr>
            <p:cNvPr id="16" name="Group 15"/>
            <p:cNvGrpSpPr/>
            <p:nvPr userDrawn="1"/>
          </p:nvGrpSpPr>
          <p:grpSpPr>
            <a:xfrm>
              <a:off x="0" y="1752600"/>
              <a:ext cx="11615738" cy="4502943"/>
              <a:chOff x="0" y="1752600"/>
              <a:chExt cx="11615738" cy="4502943"/>
            </a:xfrm>
            <a:solidFill>
              <a:schemeClr val="tx2"/>
            </a:solidFill>
          </p:grpSpPr>
          <p:grpSp>
            <p:nvGrpSpPr>
              <p:cNvPr id="18" name="Group 17"/>
              <p:cNvGrpSpPr/>
              <p:nvPr userDrawn="1"/>
            </p:nvGrpSpPr>
            <p:grpSpPr>
              <a:xfrm>
                <a:off x="5848352" y="1754664"/>
                <a:ext cx="5761316" cy="2962592"/>
                <a:chOff x="5848351" y="1747044"/>
                <a:chExt cx="5821361" cy="2962592"/>
              </a:xfrm>
              <a:grpFill/>
            </p:grpSpPr>
            <p:sp>
              <p:nvSpPr>
                <p:cNvPr id="22" name="Rounded Rectangle 21"/>
                <p:cNvSpPr/>
                <p:nvPr userDrawn="1"/>
              </p:nvSpPr>
              <p:spPr>
                <a:xfrm>
                  <a:off x="5849937" y="1747044"/>
                  <a:ext cx="5819775" cy="2962275"/>
                </a:xfrm>
                <a:prstGeom prst="roundRect">
                  <a:avLst>
                    <a:gd name="adj" fmla="val 477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2400">
                    <a:solidFill>
                      <a:srgbClr val="FFFFFF"/>
                    </a:solidFill>
                  </a:endParaRPr>
                </a:p>
              </p:txBody>
            </p:sp>
            <p:grpSp>
              <p:nvGrpSpPr>
                <p:cNvPr id="23" name="Group 22"/>
                <p:cNvGrpSpPr/>
                <p:nvPr userDrawn="1"/>
              </p:nvGrpSpPr>
              <p:grpSpPr>
                <a:xfrm>
                  <a:off x="5848351" y="1747630"/>
                  <a:ext cx="5819774" cy="2962006"/>
                  <a:chOff x="5848351" y="1747630"/>
                  <a:chExt cx="5819774" cy="2962006"/>
                </a:xfrm>
                <a:grpFill/>
              </p:grpSpPr>
              <p:sp>
                <p:nvSpPr>
                  <p:cNvPr id="24" name="Rectangle 23"/>
                  <p:cNvSpPr/>
                  <p:nvPr userDrawn="1"/>
                </p:nvSpPr>
                <p:spPr>
                  <a:xfrm>
                    <a:off x="6661150" y="1747630"/>
                    <a:ext cx="5006975" cy="2962006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240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26" name="Rectangle 25"/>
                  <p:cNvSpPr/>
                  <p:nvPr userDrawn="1"/>
                </p:nvSpPr>
                <p:spPr>
                  <a:xfrm>
                    <a:off x="5848351" y="2514600"/>
                    <a:ext cx="3708400" cy="219503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2400" dirty="0">
                      <a:solidFill>
                        <a:srgbClr val="FFFFFF"/>
                      </a:solidFill>
                    </a:endParaRPr>
                  </a:p>
                </p:txBody>
              </p:sp>
            </p:grpSp>
          </p:grpSp>
          <p:sp>
            <p:nvSpPr>
              <p:cNvPr id="19" name="Arc 18"/>
              <p:cNvSpPr/>
              <p:nvPr userDrawn="1"/>
            </p:nvSpPr>
            <p:spPr>
              <a:xfrm rot="5400000">
                <a:off x="11330267" y="5976143"/>
                <a:ext cx="279400" cy="279400"/>
              </a:xfrm>
              <a:prstGeom prst="arc">
                <a:avLst/>
              </a:prstGeom>
              <a:noFill/>
              <a:ln w="117475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sz="2400" baseline="-25000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20" name="Straight Connector 19"/>
              <p:cNvCxnSpPr/>
              <p:nvPr userDrawn="1"/>
            </p:nvCxnSpPr>
            <p:spPr>
              <a:xfrm flipH="1">
                <a:off x="11611468" y="1752600"/>
                <a:ext cx="4270" cy="4369593"/>
              </a:xfrm>
              <a:prstGeom prst="line">
                <a:avLst/>
              </a:prstGeom>
              <a:grpFill/>
              <a:ln w="117475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 userDrawn="1"/>
            </p:nvCxnSpPr>
            <p:spPr>
              <a:xfrm>
                <a:off x="0" y="6255543"/>
                <a:ext cx="11479211" cy="0"/>
              </a:xfrm>
              <a:prstGeom prst="line">
                <a:avLst/>
              </a:prstGeom>
              <a:grpFill/>
              <a:ln w="117475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" name="Rectangle 16"/>
            <p:cNvSpPr/>
            <p:nvPr userDrawn="1"/>
          </p:nvSpPr>
          <p:spPr>
            <a:xfrm>
              <a:off x="11479211" y="1752600"/>
              <a:ext cx="192609" cy="16502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>
                <a:solidFill>
                  <a:srgbClr val="FFFFFF"/>
                </a:solidFill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 wrap="square" lIns="68569" tIns="34285" rIns="68569" bIns="34285" rtlCol="0">
            <a:spAutoFit/>
          </a:bodyPr>
          <a:lstStyle>
            <a:lvl1pPr>
              <a:defRPr lang="en-GB" smtClean="0"/>
            </a:lvl1pPr>
          </a:lstStyle>
          <a:p>
            <a:fld id="{C9D22417-5E45-4A87-B4EC-09D095D533FE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5999" y="1989173"/>
            <a:ext cx="5230285" cy="1500187"/>
          </a:xfrm>
        </p:spPr>
        <p:txBody>
          <a:bodyPr anchor="t" anchorCtr="0">
            <a:normAutofit/>
          </a:bodyPr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  <a:lvl2pPr marL="6095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4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2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84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41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698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55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5999" y="3572983"/>
            <a:ext cx="5230285" cy="863896"/>
          </a:xfrm>
        </p:spPr>
        <p:txBody>
          <a:bodyPr anchor="t">
            <a:no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Subtitle</a:t>
            </a:r>
            <a:endParaRPr lang="en-GB" dirty="0"/>
          </a:p>
        </p:txBody>
      </p:sp>
      <p:sp>
        <p:nvSpPr>
          <p:cNvPr id="25" name="Date Placeholder 3"/>
          <p:cNvSpPr txBox="1">
            <a:spLocks/>
          </p:cNvSpPr>
          <p:nvPr/>
        </p:nvSpPr>
        <p:spPr>
          <a:xfrm>
            <a:off x="298487" y="6375476"/>
            <a:ext cx="2844800" cy="365125"/>
          </a:xfrm>
          <a:prstGeom prst="rect">
            <a:avLst/>
          </a:prstGeom>
        </p:spPr>
        <p:txBody>
          <a:bodyPr vert="horz" lIns="121901" tIns="60949" rIns="121901" bIns="60949" rtlCol="0" anchor="ctr"/>
          <a:lstStyle>
            <a:defPPr>
              <a:defRPr lang="en-US"/>
            </a:defPPr>
            <a:lvl1pPr marL="0" algn="l" defTabSz="1219170" rtl="0" eaLnBrk="1" latinLnBrk="0" hangingPunct="1"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67" b="1" dirty="0">
                <a:solidFill>
                  <a:srgbClr val="000000"/>
                </a:solidFill>
              </a:rPr>
              <a:t>© Crown Copyright</a:t>
            </a:r>
          </a:p>
        </p:txBody>
      </p:sp>
    </p:spTree>
    <p:extLst>
      <p:ext uri="{BB962C8B-B14F-4D97-AF65-F5344CB8AC3E}">
        <p14:creationId xmlns:p14="http://schemas.microsoft.com/office/powerpoint/2010/main" val="38910978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629217"/>
            <a:ext cx="5384800" cy="42474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1867"/>
            </a:lvl2pPr>
            <a:lvl3pPr>
              <a:defRPr sz="1600"/>
            </a:lvl3pPr>
            <a:lvl4pPr>
              <a:defRPr sz="1467"/>
            </a:lvl4pPr>
            <a:lvl5pPr>
              <a:defRPr sz="14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29217"/>
            <a:ext cx="5384800" cy="42474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1867"/>
            </a:lvl2pPr>
            <a:lvl3pPr>
              <a:defRPr sz="1600"/>
            </a:lvl3pPr>
            <a:lvl4pPr>
              <a:defRPr sz="1467"/>
            </a:lvl4pPr>
            <a:lvl5pPr>
              <a:defRPr sz="14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 wrap="square" lIns="68569" tIns="34285" rIns="68569" bIns="34285" rtlCol="0">
            <a:spAutoFit/>
          </a:bodyPr>
          <a:lstStyle>
            <a:lvl1pPr>
              <a:defRPr lang="en-GB" smtClean="0"/>
            </a:lvl1pPr>
          </a:lstStyle>
          <a:p>
            <a:fld id="{C9D22417-5E45-4A87-B4EC-09D095D533FE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3541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609570" indent="0">
              <a:buNone/>
              <a:defRPr sz="2667" b="1"/>
            </a:lvl2pPr>
            <a:lvl3pPr marL="1219140" indent="0">
              <a:buNone/>
              <a:defRPr sz="2400" b="1"/>
            </a:lvl3pPr>
            <a:lvl4pPr marL="1828709" indent="0">
              <a:buNone/>
              <a:defRPr sz="2133" b="1"/>
            </a:lvl4pPr>
            <a:lvl5pPr marL="2438278" indent="0">
              <a:buNone/>
              <a:defRPr sz="2133" b="1"/>
            </a:lvl5pPr>
            <a:lvl6pPr marL="3047848" indent="0">
              <a:buNone/>
              <a:defRPr sz="2133" b="1"/>
            </a:lvl6pPr>
            <a:lvl7pPr marL="3657418" indent="0">
              <a:buNone/>
              <a:defRPr sz="2133" b="1"/>
            </a:lvl7pPr>
            <a:lvl8pPr marL="4266987" indent="0">
              <a:buNone/>
              <a:defRPr sz="2133" b="1"/>
            </a:lvl8pPr>
            <a:lvl9pPr marL="4876557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8" y="1535117"/>
            <a:ext cx="5389033" cy="639763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609570" indent="0">
              <a:buNone/>
              <a:defRPr sz="2667" b="1"/>
            </a:lvl2pPr>
            <a:lvl3pPr marL="1219140" indent="0">
              <a:buNone/>
              <a:defRPr sz="2400" b="1"/>
            </a:lvl3pPr>
            <a:lvl4pPr marL="1828709" indent="0">
              <a:buNone/>
              <a:defRPr sz="2133" b="1"/>
            </a:lvl4pPr>
            <a:lvl5pPr marL="2438278" indent="0">
              <a:buNone/>
              <a:defRPr sz="2133" b="1"/>
            </a:lvl5pPr>
            <a:lvl6pPr marL="3047848" indent="0">
              <a:buNone/>
              <a:defRPr sz="2133" b="1"/>
            </a:lvl6pPr>
            <a:lvl7pPr marL="3657418" indent="0">
              <a:buNone/>
              <a:defRPr sz="2133" b="1"/>
            </a:lvl7pPr>
            <a:lvl8pPr marL="4266987" indent="0">
              <a:buNone/>
              <a:defRPr sz="2133" b="1"/>
            </a:lvl8pPr>
            <a:lvl9pPr marL="4876557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8" y="2174875"/>
            <a:ext cx="5389033" cy="39512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 wrap="square" lIns="68569" tIns="34285" rIns="68569" bIns="34285" rtlCol="0">
            <a:spAutoFit/>
          </a:bodyPr>
          <a:lstStyle>
            <a:lvl1pPr>
              <a:defRPr lang="en-GB" smtClean="0"/>
            </a:lvl1pPr>
          </a:lstStyle>
          <a:p>
            <a:fld id="{C9D22417-5E45-4A87-B4EC-09D095D533FE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140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 wrap="square" lIns="68569" tIns="34285" rIns="68569" bIns="34285" rtlCol="0">
            <a:spAutoFit/>
          </a:bodyPr>
          <a:lstStyle>
            <a:lvl1pPr>
              <a:defRPr lang="en-GB" smtClean="0"/>
            </a:lvl1pPr>
          </a:lstStyle>
          <a:p>
            <a:fld id="{C9D22417-5E45-4A87-B4EC-09D095D533FE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8266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BA073-3FD4-4396-80D5-71BE0AF5A068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587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FCBE64-F24C-4052-9441-887E15AC3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3B4CD5C-212B-408C-B226-842A90DABC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51CDE6E-360D-4A3C-B377-90879E8C6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E397E-A2F4-4591-87D1-52488F2569E1}" type="datetimeFigureOut">
              <a:rPr lang="en-GB" smtClean="0"/>
              <a:t>16/06/2022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B3A5DF4-D5CC-46AA-AC26-66D03E10D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3AEF6D4-3592-4D9F-AF31-E7B279101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C239E-35A7-4D87-BEB1-12F0339AEE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85276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25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4"/>
            <a:ext cx="6815667" cy="585311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000"/>
            </a:lvl3pPr>
            <a:lvl4pPr>
              <a:defRPr sz="1867"/>
            </a:lvl4pPr>
            <a:lvl5pPr>
              <a:defRPr sz="18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25" y="1435104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22417-5E45-4A87-B4EC-09D095D533FE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8866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70" indent="0">
              <a:buNone/>
              <a:defRPr sz="3733"/>
            </a:lvl2pPr>
            <a:lvl3pPr marL="1219140" indent="0">
              <a:buNone/>
              <a:defRPr sz="3200"/>
            </a:lvl3pPr>
            <a:lvl4pPr marL="1828709" indent="0">
              <a:buNone/>
              <a:defRPr sz="2667"/>
            </a:lvl4pPr>
            <a:lvl5pPr marL="2438278" indent="0">
              <a:buNone/>
              <a:defRPr sz="2667"/>
            </a:lvl5pPr>
            <a:lvl6pPr marL="3047848" indent="0">
              <a:buNone/>
              <a:defRPr sz="2667"/>
            </a:lvl6pPr>
            <a:lvl7pPr marL="3657418" indent="0">
              <a:buNone/>
              <a:defRPr sz="2667"/>
            </a:lvl7pPr>
            <a:lvl8pPr marL="4266987" indent="0">
              <a:buNone/>
              <a:defRPr sz="2667"/>
            </a:lvl8pPr>
            <a:lvl9pPr marL="4876557" indent="0">
              <a:buNone/>
              <a:defRPr sz="2667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50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22417-5E45-4A87-B4EC-09D095D533FE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6307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 wrap="square" lIns="68569" tIns="34285" rIns="68569" bIns="34285" rtlCol="0">
            <a:spAutoFit/>
          </a:bodyPr>
          <a:lstStyle>
            <a:lvl1pPr>
              <a:defRPr lang="en-GB" smtClean="0"/>
            </a:lvl1pPr>
          </a:lstStyle>
          <a:p>
            <a:fld id="{C9D22417-5E45-4A87-B4EC-09D095D533FE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9327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7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206377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 wrap="square" lIns="68569" tIns="34285" rIns="68569" bIns="34285" rtlCol="0">
            <a:spAutoFit/>
          </a:bodyPr>
          <a:lstStyle>
            <a:lvl1pPr>
              <a:defRPr lang="en-GB" smtClean="0"/>
            </a:lvl1pPr>
          </a:lstStyle>
          <a:p>
            <a:fld id="{C9D22417-5E45-4A87-B4EC-09D095D533FE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1321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2CAB38C-5F38-4824-BA5B-9B6A2BB378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Text and image slide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62CBD7C-D988-4682-B402-893F85B595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31" y="1825629"/>
            <a:ext cx="5162551" cy="4073525"/>
          </a:xfrm>
        </p:spPr>
        <p:txBody>
          <a:bodyPr vert="horz" lIns="91426" tIns="45712" rIns="91426" bIns="45712" rtlCol="0">
            <a:normAutofit/>
          </a:bodyPr>
          <a:lstStyle>
            <a:lvl1pPr>
              <a:defRPr lang="en-US" dirty="0" smtClean="0"/>
            </a:lvl1pPr>
            <a:lvl2pPr>
              <a:defRPr lang="en-US" sz="1867" dirty="0" smtClean="0"/>
            </a:lvl2pPr>
            <a:lvl3pPr>
              <a:defRPr lang="en-US" sz="1600" dirty="0" smtClean="0"/>
            </a:lvl3pPr>
            <a:lvl4pPr>
              <a:defRPr lang="en-US" sz="1467" dirty="0" smtClean="0"/>
            </a:lvl4pPr>
            <a:lvl5pPr>
              <a:defRPr lang="en-GB" sz="1467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191261" y="1844676"/>
            <a:ext cx="5126039" cy="4073525"/>
          </a:xfrm>
          <a:solidFill>
            <a:schemeClr val="tx1">
              <a:lumMod val="60000"/>
              <a:lumOff val="4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11049001" y="6446542"/>
            <a:ext cx="670560" cy="276985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pPr algn="r"/>
            <a:fld id="{1140342A-434F-4AB3-8A4E-61E1B8090664}" type="slidenum">
              <a:rPr lang="en-GB" sz="1200" smtClean="0">
                <a:solidFill>
                  <a:srgbClr val="000000"/>
                </a:solidFill>
              </a:rPr>
              <a:pPr algn="r"/>
              <a:t>‹#›</a:t>
            </a:fld>
            <a:endParaRPr lang="en-GB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6356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two images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2CAB38C-5F38-4824-BA5B-9B6A2BB378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Text and image slide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62CBD7C-D988-4682-B402-893F85B595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31" y="1825629"/>
            <a:ext cx="5162551" cy="4073525"/>
          </a:xfrm>
        </p:spPr>
        <p:txBody>
          <a:bodyPr vert="horz" lIns="91426" tIns="45712" rIns="91426" bIns="45712" rtlCol="0">
            <a:normAutofit/>
          </a:bodyPr>
          <a:lstStyle>
            <a:lvl1pPr>
              <a:defRPr lang="en-US" dirty="0" smtClean="0"/>
            </a:lvl1pPr>
            <a:lvl2pPr>
              <a:defRPr lang="en-US" sz="1867" dirty="0" smtClean="0"/>
            </a:lvl2pPr>
            <a:lvl3pPr>
              <a:defRPr lang="en-US" sz="1600" dirty="0" smtClean="0"/>
            </a:lvl3pPr>
            <a:lvl4pPr>
              <a:defRPr lang="en-US" sz="1467" dirty="0" smtClean="0"/>
            </a:lvl4pPr>
            <a:lvl5pPr>
              <a:defRPr lang="en-GB" sz="1467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191261" y="1844675"/>
            <a:ext cx="5126039" cy="1985144"/>
          </a:xfrm>
          <a:solidFill>
            <a:schemeClr val="tx1">
              <a:lumMod val="60000"/>
              <a:lumOff val="4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11049001" y="6446542"/>
            <a:ext cx="670560" cy="276985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pPr algn="r"/>
            <a:fld id="{1140342A-434F-4AB3-8A4E-61E1B8090664}" type="slidenum">
              <a:rPr lang="en-GB" sz="1200" smtClean="0">
                <a:solidFill>
                  <a:srgbClr val="000000"/>
                </a:solidFill>
              </a:rPr>
              <a:pPr algn="r"/>
              <a:t>‹#›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6191261" y="3933056"/>
            <a:ext cx="5126039" cy="1985144"/>
          </a:xfrm>
          <a:solidFill>
            <a:schemeClr val="tx1">
              <a:lumMod val="60000"/>
              <a:lumOff val="4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04794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two images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2CAB38C-5F38-4824-BA5B-9B6A2BB378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Text and image slide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62CBD7C-D988-4682-B402-893F85B595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31" y="1825629"/>
            <a:ext cx="5162551" cy="4073525"/>
          </a:xfrm>
        </p:spPr>
        <p:txBody>
          <a:bodyPr vert="horz" lIns="91426" tIns="45712" rIns="91426" bIns="45712" rtlCol="0">
            <a:normAutofit/>
          </a:bodyPr>
          <a:lstStyle>
            <a:lvl1pPr>
              <a:defRPr lang="en-US" dirty="0" smtClean="0"/>
            </a:lvl1pPr>
            <a:lvl2pPr>
              <a:defRPr lang="en-US" sz="1867" dirty="0" smtClean="0"/>
            </a:lvl2pPr>
            <a:lvl3pPr>
              <a:defRPr lang="en-US" sz="1600" dirty="0" smtClean="0"/>
            </a:lvl3pPr>
            <a:lvl4pPr>
              <a:defRPr lang="en-US" sz="1467" dirty="0" smtClean="0"/>
            </a:lvl4pPr>
            <a:lvl5pPr>
              <a:defRPr lang="en-GB" sz="1467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191273" y="1844690"/>
            <a:ext cx="2512988" cy="4086225"/>
          </a:xfrm>
          <a:solidFill>
            <a:schemeClr val="tx1">
              <a:lumMod val="60000"/>
              <a:lumOff val="4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11049001" y="6446542"/>
            <a:ext cx="670560" cy="276985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pPr algn="r"/>
            <a:fld id="{1140342A-434F-4AB3-8A4E-61E1B8090664}" type="slidenum">
              <a:rPr lang="en-GB" sz="1200" smtClean="0">
                <a:solidFill>
                  <a:srgbClr val="000000"/>
                </a:solidFill>
              </a:rPr>
              <a:pPr algn="r"/>
              <a:t>‹#›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8866235" y="1844690"/>
            <a:ext cx="2512988" cy="4086225"/>
          </a:xfrm>
          <a:solidFill>
            <a:schemeClr val="tx1">
              <a:lumMod val="60000"/>
              <a:lumOff val="4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74828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2CAB38C-5F38-4824-BA5B-9B6A2BB378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Text and data slide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62CBD7C-D988-4682-B402-893F85B595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9"/>
            <a:ext cx="5181600" cy="4073525"/>
          </a:xfrm>
        </p:spPr>
        <p:txBody>
          <a:bodyPr vert="horz" lIns="91426" tIns="45712" rIns="91426" bIns="45712" rtlCol="0">
            <a:normAutofit/>
          </a:bodyPr>
          <a:lstStyle>
            <a:lvl1pPr>
              <a:defRPr lang="en-US" dirty="0" smtClean="0"/>
            </a:lvl1pPr>
            <a:lvl2pPr>
              <a:defRPr lang="en-US" sz="1867" dirty="0" smtClean="0"/>
            </a:lvl2pPr>
            <a:lvl3pPr>
              <a:defRPr lang="en-US" sz="1600" dirty="0" smtClean="0"/>
            </a:lvl3pPr>
            <a:lvl4pPr>
              <a:defRPr lang="en-US" sz="1467" dirty="0" smtClean="0"/>
            </a:lvl4pPr>
            <a:lvl5pPr>
              <a:defRPr lang="en-GB" sz="1467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2" hasCustomPrompt="1"/>
          </p:nvPr>
        </p:nvSpPr>
        <p:spPr>
          <a:xfrm>
            <a:off x="6183084" y="1825628"/>
            <a:ext cx="2540000" cy="407352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67"/>
            </a:lvl1pPr>
          </a:lstStyle>
          <a:p>
            <a:r>
              <a:rPr lang="en-GB" dirty="0"/>
              <a:t>Enter chart by clicking the icon</a:t>
            </a:r>
          </a:p>
        </p:txBody>
      </p:sp>
      <p:sp>
        <p:nvSpPr>
          <p:cNvPr id="10" name="Chart Placeholder 8"/>
          <p:cNvSpPr>
            <a:spLocks noGrp="1"/>
          </p:cNvSpPr>
          <p:nvPr>
            <p:ph type="chart" sz="quarter" idx="13" hasCustomPrompt="1"/>
          </p:nvPr>
        </p:nvSpPr>
        <p:spPr>
          <a:xfrm>
            <a:off x="8839201" y="1825628"/>
            <a:ext cx="2540000" cy="407352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67"/>
            </a:lvl1pPr>
          </a:lstStyle>
          <a:p>
            <a:r>
              <a:rPr lang="en-GB" dirty="0"/>
              <a:t>Enter chart by clicking the icon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049001" y="6446542"/>
            <a:ext cx="670560" cy="276985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pPr algn="r"/>
            <a:fld id="{1140342A-434F-4AB3-8A4E-61E1B8090664}" type="slidenum">
              <a:rPr lang="en-GB" sz="1200" smtClean="0">
                <a:solidFill>
                  <a:srgbClr val="000000"/>
                </a:solidFill>
              </a:rPr>
              <a:pPr algn="r"/>
              <a:t>‹#›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392472" y="3801069"/>
            <a:ext cx="1145761" cy="2079209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GB" sz="1467" i="1" dirty="0">
                <a:solidFill>
                  <a:srgbClr val="000000"/>
                </a:solidFill>
                <a:cs typeface="Arial" panose="020B0604020202020204" pitchFamily="34" charset="0"/>
              </a:rPr>
              <a:t>To change the chart colours or  the style, right click and select ‘change chart type’ or ‘shape fill’ / ‘shape outline’ </a:t>
            </a:r>
          </a:p>
        </p:txBody>
      </p:sp>
    </p:spTree>
    <p:extLst>
      <p:ext uri="{BB962C8B-B14F-4D97-AF65-F5344CB8AC3E}">
        <p14:creationId xmlns:p14="http://schemas.microsoft.com/office/powerpoint/2010/main" val="35686694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char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2CAB38C-5F38-4824-BA5B-9B6A2BB378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Text and data slide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62CBD7C-D988-4682-B402-893F85B595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9"/>
            <a:ext cx="5181600" cy="4073525"/>
          </a:xfrm>
        </p:spPr>
        <p:txBody>
          <a:bodyPr vert="horz" lIns="91426" tIns="45712" rIns="91426" bIns="45712" rtlCol="0">
            <a:normAutofit/>
          </a:bodyPr>
          <a:lstStyle>
            <a:lvl1pPr>
              <a:defRPr lang="en-US" dirty="0" smtClean="0"/>
            </a:lvl1pPr>
            <a:lvl2pPr>
              <a:defRPr lang="en-US" sz="1867" dirty="0" smtClean="0"/>
            </a:lvl2pPr>
            <a:lvl3pPr>
              <a:defRPr lang="en-US" sz="1600" dirty="0" smtClean="0"/>
            </a:lvl3pPr>
            <a:lvl4pPr>
              <a:defRPr lang="en-US" sz="1467" dirty="0" smtClean="0"/>
            </a:lvl4pPr>
            <a:lvl5pPr>
              <a:defRPr lang="en-GB" sz="1467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Chart Placeholder 8"/>
          <p:cNvSpPr>
            <a:spLocks noGrp="1"/>
          </p:cNvSpPr>
          <p:nvPr>
            <p:ph type="chart" sz="quarter" idx="13" hasCustomPrompt="1"/>
          </p:nvPr>
        </p:nvSpPr>
        <p:spPr>
          <a:xfrm>
            <a:off x="6197600" y="1825628"/>
            <a:ext cx="5156200" cy="407352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67"/>
            </a:lvl1pPr>
          </a:lstStyle>
          <a:p>
            <a:r>
              <a:rPr lang="en-GB" dirty="0"/>
              <a:t>Enter chart by clicking the icon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049001" y="6446542"/>
            <a:ext cx="670560" cy="276985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pPr algn="r"/>
            <a:fld id="{1140342A-434F-4AB3-8A4E-61E1B8090664}" type="slidenum">
              <a:rPr lang="en-GB" sz="1200" smtClean="0">
                <a:solidFill>
                  <a:srgbClr val="000000"/>
                </a:solidFill>
              </a:rPr>
              <a:pPr algn="r"/>
              <a:t>‹#›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392472" y="3801069"/>
            <a:ext cx="1145761" cy="2079209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GB" sz="1467" i="1" dirty="0">
                <a:solidFill>
                  <a:srgbClr val="000000"/>
                </a:solidFill>
                <a:cs typeface="Arial" panose="020B0604020202020204" pitchFamily="34" charset="0"/>
              </a:rPr>
              <a:t>To change the chart colours or  the style, right click and select ‘change chart type’ or ‘shape fill’ / ‘shape outline’ </a:t>
            </a:r>
          </a:p>
        </p:txBody>
      </p:sp>
    </p:spTree>
    <p:extLst>
      <p:ext uri="{BB962C8B-B14F-4D97-AF65-F5344CB8AC3E}">
        <p14:creationId xmlns:p14="http://schemas.microsoft.com/office/powerpoint/2010/main" val="12400703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2CAB38C-5F38-4824-BA5B-9B6A2BB378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Chart slide</a:t>
            </a:r>
            <a:endParaRPr lang="en-GB" dirty="0"/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2" hasCustomPrompt="1"/>
          </p:nvPr>
        </p:nvSpPr>
        <p:spPr>
          <a:xfrm>
            <a:off x="838200" y="1825624"/>
            <a:ext cx="10515600" cy="409620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67"/>
            </a:lvl1pPr>
          </a:lstStyle>
          <a:p>
            <a:r>
              <a:rPr lang="en-GB" dirty="0"/>
              <a:t>Enter chart by clicking the icon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049001" y="6446542"/>
            <a:ext cx="670560" cy="276985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pPr algn="r"/>
            <a:fld id="{1140342A-434F-4AB3-8A4E-61E1B8090664}" type="slidenum">
              <a:rPr lang="en-GB" sz="1200" smtClean="0">
                <a:solidFill>
                  <a:srgbClr val="000000"/>
                </a:solidFill>
              </a:rPr>
              <a:pPr algn="r"/>
              <a:t>‹#›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392472" y="3801084"/>
            <a:ext cx="1145761" cy="1898583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GB" sz="1467" i="1" dirty="0">
                <a:solidFill>
                  <a:srgbClr val="000000"/>
                </a:solidFill>
                <a:cs typeface="Arial" panose="020B0604020202020204" pitchFamily="34" charset="0"/>
              </a:rPr>
              <a:t>To change the chart colours or  the style, right click and select ‘change chart style’ or ‘shape fill’ </a:t>
            </a:r>
          </a:p>
        </p:txBody>
      </p:sp>
    </p:spTree>
    <p:extLst>
      <p:ext uri="{BB962C8B-B14F-4D97-AF65-F5344CB8AC3E}">
        <p14:creationId xmlns:p14="http://schemas.microsoft.com/office/powerpoint/2010/main" val="4218025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0BC1517-1FEB-4BA9-9153-469DD3BE0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A4EAE53-0BAC-4AA9-9585-C4CDBB5189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11FB667-E25D-40EB-BE6F-EB2152BA5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E397E-A2F4-4591-87D1-52488F2569E1}" type="datetimeFigureOut">
              <a:rPr lang="en-GB" smtClean="0"/>
              <a:t>16/06/2022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2FC3B35-22D3-4819-B53C-940CEA26B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F47B2A3-B99A-49F0-9F3D-CBE38377B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C239E-35A7-4D87-BEB1-12F0339AEE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28863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Title Slide">
    <p:bg>
      <p:bgPr>
        <a:solidFill>
          <a:srgbClr val="572642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063552" y="1772830"/>
            <a:ext cx="9691125" cy="506487"/>
          </a:xfrm>
        </p:spPr>
        <p:txBody>
          <a:bodyPr>
            <a:noAutofit/>
          </a:bodyPr>
          <a:lstStyle>
            <a:lvl1pPr algn="r">
              <a:defRPr sz="3733" b="1">
                <a:solidFill>
                  <a:srgbClr val="572642"/>
                </a:solidFill>
              </a:defRPr>
            </a:lvl1pPr>
          </a:lstStyle>
          <a:p>
            <a:r>
              <a:rPr lang="en-US" dirty="0"/>
              <a:t>Click to add Presentation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15680" y="2662064"/>
            <a:ext cx="8534400" cy="478904"/>
          </a:xfrm>
        </p:spPr>
        <p:txBody>
          <a:bodyPr>
            <a:normAutofit/>
          </a:bodyPr>
          <a:lstStyle>
            <a:lvl1pPr marL="0" indent="0" algn="r">
              <a:buNone/>
              <a:defRPr sz="2667" b="1">
                <a:solidFill>
                  <a:schemeClr val="bg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Presenter Name</a:t>
            </a:r>
            <a:endParaRPr lang="en-GB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4078816" y="3212977"/>
            <a:ext cx="7681813" cy="432048"/>
          </a:xfrm>
        </p:spPr>
        <p:txBody>
          <a:bodyPr>
            <a:normAutofit/>
          </a:bodyPr>
          <a:lstStyle>
            <a:lvl1pPr marL="0" indent="0" algn="r">
              <a:buNone/>
              <a:defRPr sz="2667" b="1">
                <a:solidFill>
                  <a:schemeClr val="bg1"/>
                </a:solidFill>
              </a:defRPr>
            </a:lvl1pPr>
            <a:lvl2pPr marL="609585" indent="0">
              <a:buNone/>
              <a:defRPr b="1">
                <a:solidFill>
                  <a:schemeClr val="bg1"/>
                </a:solidFill>
              </a:defRPr>
            </a:lvl2pPr>
            <a:lvl3pPr marL="1219170" indent="0">
              <a:buNone/>
              <a:defRPr b="1">
                <a:solidFill>
                  <a:schemeClr val="bg1"/>
                </a:solidFill>
              </a:defRPr>
            </a:lvl3pPr>
            <a:lvl4pPr marL="1828754" indent="0">
              <a:buNone/>
              <a:defRPr b="1">
                <a:solidFill>
                  <a:schemeClr val="bg1"/>
                </a:solidFill>
              </a:defRPr>
            </a:lvl4pPr>
            <a:lvl5pPr marL="2438339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Venue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2860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D29F83D-08B8-4748-BF01-D3AA170A3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FC7F5B6-4B75-4DE1-B973-495E21922A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F45DE72-BFAE-4206-85FF-A2B5CF5C55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D6B98FF-3937-4A05-BFB1-0D5F5F8CC7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E397E-A2F4-4591-87D1-52488F2569E1}" type="datetimeFigureOut">
              <a:rPr lang="en-GB" smtClean="0"/>
              <a:t>16/06/2022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E240E2E-B49B-40AF-9DAB-43075F5D6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A1AB529-388A-4E83-9541-D647CCAB9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C239E-35A7-4D87-BEB1-12F0339AEE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413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688EA3-2AC9-46DD-A00E-823079C26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93763E1-3CCF-48FD-BDF4-D5A726BA28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F1081F7-0D53-420E-80FF-7B99935503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46A096A-53E4-4FD6-919D-7E3FF7FE76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BF824BFF-0347-4C27-B92C-8CE3C27D0E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54132510-0733-40F4-9D99-E7C1FCA70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E397E-A2F4-4591-87D1-52488F2569E1}" type="datetimeFigureOut">
              <a:rPr lang="en-GB" smtClean="0"/>
              <a:t>16/06/2022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390A9B64-6B18-49A2-9210-AB35C28D9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FC4A277A-5E07-4B53-A974-F3275623D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C239E-35A7-4D87-BEB1-12F0339AEE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4692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75F7B5C-CADD-4404-8E90-D2448B328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03DCE2B-201E-4F2D-BB2D-BBD84A2593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E397E-A2F4-4591-87D1-52488F2569E1}" type="datetimeFigureOut">
              <a:rPr lang="en-GB" smtClean="0"/>
              <a:t>16/06/2022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7E30538-F368-4AA3-9E0D-DA250291B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6E1FCBA-2466-41DD-912A-F59C1A2D2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C239E-35A7-4D87-BEB1-12F0339AEE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1146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B0E62996-F251-4A76-8E97-8CED4519E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E397E-A2F4-4591-87D1-52488F2569E1}" type="datetimeFigureOut">
              <a:rPr lang="en-GB" smtClean="0"/>
              <a:t>16/06/2022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551A935-A7E0-4F8E-86FB-248A5D38F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0F65403-E448-41F9-B7A7-B152F4867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C239E-35A7-4D87-BEB1-12F0339AEE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2282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346AA3D-8209-4319-83C5-B9483D19E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C936321-2092-4970-B947-CDCE04C794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6E3C13C-850E-47FF-BD0F-6ABE314079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F3478DD-5AE9-46B0-9542-91CEF7041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E397E-A2F4-4591-87D1-52488F2569E1}" type="datetimeFigureOut">
              <a:rPr lang="en-GB" smtClean="0"/>
              <a:t>16/06/2022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BCBB450-EAFF-477C-9D66-46913C8E0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224105E-9818-4AD2-BE34-13549F7A5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C239E-35A7-4D87-BEB1-12F0339AEE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1361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CAD7D6F-3ABB-4EFF-8F62-97515F15A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864E8B86-C60E-451A-9640-9E1E973233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1C42330-F5A9-4F05-8328-21FACA88E3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1AEF139-D24E-468C-AF99-E5882D864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E397E-A2F4-4591-87D1-52488F2569E1}" type="datetimeFigureOut">
              <a:rPr lang="en-GB" smtClean="0"/>
              <a:t>16/06/2022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4EF7B07-58FE-4674-9233-9BECA846D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D2C4F6B-BCCE-410A-9C91-BDD316A25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C239E-35A7-4D87-BEB1-12F0339AEE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8476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1A3C6A34-DA85-48EE-B2D1-53A6C28D0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B33CBA9-E28F-44B6-A59A-6256EC504B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098D667-A901-4200-B29C-1B19154866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5E397E-A2F4-4591-87D1-52488F2569E1}" type="datetimeFigureOut">
              <a:rPr lang="en-GB" smtClean="0"/>
              <a:t>16/06/2022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E44F140-D156-4E4A-8125-55704ADA58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8573AF1-1126-458E-B46B-5F9FBD6D77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FC239E-35A7-4D87-BEB1-12F0339AEE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5553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26" tIns="45712" rIns="91426" bIns="45712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26" tIns="45712" rIns="91426" bIns="4571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65197" y="6356366"/>
            <a:ext cx="517203" cy="253906"/>
          </a:xfrm>
          <a:prstGeom prst="rect">
            <a:avLst/>
          </a:prstGeom>
          <a:noFill/>
        </p:spPr>
        <p:txBody>
          <a:bodyPr wrap="square" lIns="68569" tIns="34285" rIns="68569" bIns="34285" rtlCol="0">
            <a:spAutoFit/>
          </a:bodyPr>
          <a:lstStyle>
            <a:lvl1pPr>
              <a:defRPr lang="en-GB" sz="1200" smtClean="0"/>
            </a:lvl1pPr>
          </a:lstStyle>
          <a:p>
            <a:fld id="{C9D22417-5E45-4A87-B4EC-09D095D533FE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6254095"/>
            <a:ext cx="12192000" cy="0"/>
          </a:xfrm>
          <a:prstGeom prst="line">
            <a:avLst/>
          </a:prstGeom>
          <a:ln w="1174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Date Placeholder 3"/>
          <p:cNvSpPr txBox="1">
            <a:spLocks/>
          </p:cNvSpPr>
          <p:nvPr/>
        </p:nvSpPr>
        <p:spPr>
          <a:xfrm>
            <a:off x="298487" y="6375476"/>
            <a:ext cx="2844800" cy="365125"/>
          </a:xfrm>
          <a:prstGeom prst="rect">
            <a:avLst/>
          </a:prstGeom>
        </p:spPr>
        <p:txBody>
          <a:bodyPr vert="horz" lIns="121901" tIns="60949" rIns="121901" bIns="60949" rtlCol="0" anchor="ctr"/>
          <a:lstStyle>
            <a:defPPr>
              <a:defRPr lang="en-US"/>
            </a:defPPr>
            <a:lvl1pPr marL="0" algn="l" defTabSz="1219170" rtl="0" eaLnBrk="1" latinLnBrk="0" hangingPunct="1"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67" b="1" dirty="0">
                <a:solidFill>
                  <a:srgbClr val="000000"/>
                </a:solidFill>
              </a:rPr>
              <a:t>© Crown Copyright</a:t>
            </a:r>
          </a:p>
        </p:txBody>
      </p:sp>
    </p:spTree>
    <p:extLst>
      <p:ext uri="{BB962C8B-B14F-4D97-AF65-F5344CB8AC3E}">
        <p14:creationId xmlns:p14="http://schemas.microsoft.com/office/powerpoint/2010/main" val="3582361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  <p:sldLayoutId id="2147483692" r:id="rId18"/>
  </p:sldLayoutIdLst>
  <p:txStyles>
    <p:titleStyle>
      <a:lvl1pPr algn="l" defTabSz="121914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457178" indent="-457178" algn="l" defTabSz="1219140" rtl="0" eaLnBrk="1" latinLnBrk="0" hangingPunct="1">
        <a:spcBef>
          <a:spcPct val="20000"/>
        </a:spcBef>
        <a:buFont typeface="Arial" panose="020B0604020202020204" pitchFamily="34" charset="0"/>
        <a:buChar char="‒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990550" indent="-380981" algn="l" defTabSz="121914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523925" indent="-304784" algn="l" defTabSz="1219140" rtl="0" eaLnBrk="1" latinLnBrk="0" hangingPunct="1">
        <a:spcBef>
          <a:spcPct val="20000"/>
        </a:spcBef>
        <a:buFont typeface="Arial" panose="020B0604020202020204" pitchFamily="34" charset="0"/>
        <a:buChar char="‒"/>
        <a:defRPr sz="1867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2133493" indent="-304784" algn="l" defTabSz="1219140" rtl="0" eaLnBrk="1" latinLnBrk="0" hangingPunct="1">
        <a:spcBef>
          <a:spcPct val="20000"/>
        </a:spcBef>
        <a:buFont typeface="Arial" panose="020B0604020202020204" pitchFamily="34" charset="0"/>
        <a:buChar char="‒"/>
        <a:defRPr sz="16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743062" indent="-304784" algn="l" defTabSz="1219140" rtl="0" eaLnBrk="1" latinLnBrk="0" hangingPunct="1">
        <a:spcBef>
          <a:spcPct val="20000"/>
        </a:spcBef>
        <a:buFont typeface="Arial" panose="020B0604020202020204" pitchFamily="34" charset="0"/>
        <a:buChar char="‒"/>
        <a:defRPr sz="16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352632" indent="-304784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4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6" Type="http://schemas.openxmlformats.org/officeDocument/2006/relationships/image" Target="cid:1DC43D3A-16C8-4F21-B54A-451E39DC5F3F" TargetMode="External"/><Relationship Id="rId5" Type="http://schemas.openxmlformats.org/officeDocument/2006/relationships/image" Target="../media/image5.jpeg"/><Relationship Id="rId4" Type="http://schemas.openxmlformats.org/officeDocument/2006/relationships/image" Target="cid:4DCD0B79-F569-4718-8D17-0224FFAE9AC6@univic.fr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sz="3600" b="1" dirty="0"/>
              <a:t>Relearned Freedom:</a:t>
            </a:r>
            <a:br>
              <a:rPr lang="en-GB" sz="3600" b="1" dirty="0"/>
            </a:br>
            <a:r>
              <a:rPr lang="en-GB" sz="3600" b="1" dirty="0"/>
              <a:t/>
            </a:r>
            <a:br>
              <a:rPr lang="en-GB" sz="3600" b="1" dirty="0"/>
            </a:br>
            <a:r>
              <a:rPr lang="en-GB" sz="3600" b="1" dirty="0"/>
              <a:t>Off line to Immersive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endParaRPr lang="en-GB" dirty="0"/>
          </a:p>
          <a:p>
            <a:r>
              <a:rPr lang="en-GB" dirty="0" smtClean="0"/>
              <a:t>Director </a:t>
            </a:r>
            <a:r>
              <a:rPr lang="en-GB" dirty="0"/>
              <a:t>DCLC</a:t>
            </a:r>
          </a:p>
          <a:p>
            <a:r>
              <a:rPr lang="en-GB" dirty="0" smtClean="0"/>
              <a:t>Head </a:t>
            </a:r>
            <a:r>
              <a:rPr lang="en-GB" dirty="0"/>
              <a:t>English Language Wing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66F78-319D-4E6A-B9DA-EFF2EBBE1C1D}" type="slidenum">
              <a:rPr lang="en-GB" smtClean="0"/>
              <a:t>1</a:t>
            </a:fld>
            <a:endParaRPr lang="en-GB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12" y="3356993"/>
            <a:ext cx="1676400" cy="2420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11110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9005237-807A-46F1-86A7-FF1A10614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2060"/>
                </a:solidFill>
              </a:rPr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EFC52D5-A0C7-4885-AD55-EEDA55D006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rgbClr val="002060"/>
                </a:solidFill>
              </a:rPr>
              <a:t>Immersion training is invaluable</a:t>
            </a:r>
          </a:p>
          <a:p>
            <a:r>
              <a:rPr lang="en-GB" dirty="0">
                <a:solidFill>
                  <a:srgbClr val="002060"/>
                </a:solidFill>
              </a:rPr>
              <a:t>There are ways to mitigate its loss, but not the same</a:t>
            </a:r>
          </a:p>
          <a:p>
            <a:r>
              <a:rPr lang="en-GB" dirty="0">
                <a:solidFill>
                  <a:srgbClr val="002060"/>
                </a:solidFill>
              </a:rPr>
              <a:t>Can be costly – but </a:t>
            </a:r>
            <a:r>
              <a:rPr lang="en-GB" dirty="0" err="1">
                <a:solidFill>
                  <a:srgbClr val="002060"/>
                </a:solidFill>
              </a:rPr>
              <a:t>VfM</a:t>
            </a:r>
            <a:endParaRPr lang="en-GB" dirty="0">
              <a:solidFill>
                <a:srgbClr val="002060"/>
              </a:solidFill>
            </a:endParaRPr>
          </a:p>
          <a:p>
            <a:r>
              <a:rPr lang="en-GB" dirty="0">
                <a:solidFill>
                  <a:srgbClr val="002060"/>
                </a:solidFill>
              </a:rPr>
              <a:t>Risks</a:t>
            </a:r>
          </a:p>
          <a:p>
            <a:r>
              <a:rPr lang="en-GB" dirty="0">
                <a:solidFill>
                  <a:srgbClr val="002060"/>
                </a:solidFill>
              </a:rPr>
              <a:t>Is AI the future?</a:t>
            </a:r>
          </a:p>
          <a:p>
            <a:endParaRPr lang="en-GB" dirty="0">
              <a:solidFill>
                <a:srgbClr val="002060"/>
              </a:solidFill>
            </a:endParaRPr>
          </a:p>
          <a:p>
            <a:r>
              <a:rPr lang="en-GB" i="1" dirty="0">
                <a:solidFill>
                  <a:srgbClr val="002060"/>
                </a:solidFill>
              </a:rPr>
              <a:t>We look forward to discussing and learning together</a:t>
            </a:r>
          </a:p>
          <a:p>
            <a:endParaRPr lang="en-GB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678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46D2985-90FD-401D-9277-36E968BFB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8298" y="240556"/>
            <a:ext cx="10972800" cy="1143000"/>
          </a:xfrm>
        </p:spPr>
        <p:txBody>
          <a:bodyPr/>
          <a:lstStyle/>
          <a:p>
            <a:r>
              <a:rPr lang="en-GB" dirty="0">
                <a:solidFill>
                  <a:srgbClr val="002060"/>
                </a:solidFill>
              </a:rPr>
              <a:t>Mission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3F0CA93-8F5D-40DD-BA21-DB910F021A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85162" y="5044966"/>
            <a:ext cx="693136" cy="1000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427D620-1F19-4DC5-A240-D09231A976A6}"/>
              </a:ext>
            </a:extLst>
          </p:cNvPr>
          <p:cNvSpPr txBox="1"/>
          <p:nvPr/>
        </p:nvSpPr>
        <p:spPr>
          <a:xfrm>
            <a:off x="978297" y="2183209"/>
            <a:ext cx="949000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dirty="0">
                <a:solidFill>
                  <a:srgbClr val="002060"/>
                </a:solidFill>
                <a:effectLst/>
                <a:latin typeface="+mj-lt"/>
                <a:ea typeface="Calibri" panose="020F0502020204030204" pitchFamily="34" charset="0"/>
              </a:rPr>
              <a:t>To deliver language training and cultural awareness to British and international defence personnel in accordance with NATO standards</a:t>
            </a:r>
          </a:p>
        </p:txBody>
      </p:sp>
    </p:spTree>
    <p:extLst>
      <p:ext uri="{BB962C8B-B14F-4D97-AF65-F5344CB8AC3E}">
        <p14:creationId xmlns:p14="http://schemas.microsoft.com/office/powerpoint/2010/main" val="7704360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96590D-76A4-40F5-9DCE-052BD59C4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939" y="308188"/>
            <a:ext cx="9836847" cy="1007735"/>
          </a:xfrm>
        </p:spPr>
        <p:txBody>
          <a:bodyPr/>
          <a:lstStyle/>
          <a:p>
            <a:r>
              <a:rPr lang="en-GB" dirty="0">
                <a:solidFill>
                  <a:srgbClr val="002060"/>
                </a:solidFill>
              </a:rPr>
              <a:t>Off line to immersion … immersive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26E0B2D-D19A-4908-9EFF-8E7215C33C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8298" y="1519981"/>
            <a:ext cx="10972800" cy="4525963"/>
          </a:xfrm>
        </p:spPr>
        <p:txBody>
          <a:bodyPr/>
          <a:lstStyle/>
          <a:p>
            <a:r>
              <a:rPr lang="en-GB" dirty="0">
                <a:solidFill>
                  <a:srgbClr val="002060"/>
                </a:solidFill>
              </a:rPr>
              <a:t>How we used to do it</a:t>
            </a:r>
          </a:p>
          <a:p>
            <a:pPr lvl="1"/>
            <a:r>
              <a:rPr lang="en-GB" dirty="0">
                <a:solidFill>
                  <a:srgbClr val="002060"/>
                </a:solidFill>
              </a:rPr>
              <a:t>Pre-COVID</a:t>
            </a:r>
          </a:p>
          <a:p>
            <a:pPr lvl="1"/>
            <a:r>
              <a:rPr lang="en-GB" dirty="0">
                <a:solidFill>
                  <a:srgbClr val="002060"/>
                </a:solidFill>
              </a:rPr>
              <a:t>During COVID</a:t>
            </a:r>
          </a:p>
          <a:p>
            <a:r>
              <a:rPr lang="en-GB" dirty="0">
                <a:solidFill>
                  <a:srgbClr val="002060"/>
                </a:solidFill>
              </a:rPr>
              <a:t>Lessons from 2 pasts</a:t>
            </a:r>
          </a:p>
          <a:p>
            <a:r>
              <a:rPr lang="en-GB" dirty="0">
                <a:solidFill>
                  <a:srgbClr val="002060"/>
                </a:solidFill>
              </a:rPr>
              <a:t>What we do now and how: building for the future</a:t>
            </a:r>
          </a:p>
          <a:p>
            <a:r>
              <a:rPr lang="en-GB" dirty="0">
                <a:solidFill>
                  <a:srgbClr val="002060"/>
                </a:solidFill>
              </a:rPr>
              <a:t>Other factors</a:t>
            </a:r>
          </a:p>
          <a:p>
            <a:pPr lvl="1"/>
            <a:r>
              <a:rPr lang="en-GB" dirty="0">
                <a:solidFill>
                  <a:srgbClr val="002060"/>
                </a:solidFill>
              </a:rPr>
              <a:t>Global geopolitics</a:t>
            </a:r>
          </a:p>
          <a:p>
            <a:pPr lvl="1"/>
            <a:r>
              <a:rPr lang="en-GB" dirty="0">
                <a:solidFill>
                  <a:srgbClr val="002060"/>
                </a:solidFill>
              </a:rPr>
              <a:t>Culture</a:t>
            </a:r>
          </a:p>
          <a:p>
            <a:pPr lvl="1"/>
            <a:r>
              <a:rPr lang="en-GB" dirty="0">
                <a:solidFill>
                  <a:srgbClr val="002060"/>
                </a:solidFill>
              </a:rPr>
              <a:t>EL</a:t>
            </a:r>
          </a:p>
          <a:p>
            <a:pPr lvl="1"/>
            <a:r>
              <a:rPr lang="en-GB" dirty="0">
                <a:solidFill>
                  <a:srgbClr val="002060"/>
                </a:solidFill>
              </a:rPr>
              <a:t>Immersive – </a:t>
            </a:r>
            <a:r>
              <a:rPr lang="en-GB">
                <a:solidFill>
                  <a:srgbClr val="002060"/>
                </a:solidFill>
              </a:rPr>
              <a:t>tabletop wargaming</a:t>
            </a:r>
            <a:endParaRPr lang="en-GB" dirty="0">
              <a:solidFill>
                <a:srgbClr val="00206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43FBE2F-E3A9-46B1-B10D-2535AD753F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85162" y="5044966"/>
            <a:ext cx="693136" cy="1000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09563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CD505D8-4801-48FE-8B3F-4BEA12AF9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317" y="376981"/>
            <a:ext cx="10972800" cy="1143000"/>
          </a:xfrm>
        </p:spPr>
        <p:txBody>
          <a:bodyPr/>
          <a:lstStyle/>
          <a:p>
            <a:r>
              <a:rPr lang="en-GB" dirty="0">
                <a:solidFill>
                  <a:srgbClr val="002060"/>
                </a:solidFill>
              </a:rPr>
              <a:t>What we did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42257D1-4118-4BE2-932C-7C6729C53C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0317" y="1519981"/>
            <a:ext cx="10972800" cy="4525963"/>
          </a:xfrm>
        </p:spPr>
        <p:txBody>
          <a:bodyPr/>
          <a:lstStyle/>
          <a:p>
            <a:r>
              <a:rPr lang="en-GB" dirty="0">
                <a:solidFill>
                  <a:srgbClr val="002060"/>
                </a:solidFill>
              </a:rPr>
              <a:t>Pre-COVID</a:t>
            </a:r>
          </a:p>
          <a:p>
            <a:endParaRPr lang="en-GB" dirty="0">
              <a:solidFill>
                <a:srgbClr val="002060"/>
              </a:solidFill>
            </a:endParaRPr>
          </a:p>
          <a:p>
            <a:pPr lvl="1"/>
            <a:r>
              <a:rPr lang="en-GB" sz="2400" dirty="0">
                <a:solidFill>
                  <a:srgbClr val="002060"/>
                </a:solidFill>
              </a:rPr>
              <a:t>Immersion training!</a:t>
            </a:r>
          </a:p>
          <a:p>
            <a:endParaRPr lang="en-GB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dirty="0">
              <a:solidFill>
                <a:srgbClr val="FF0000"/>
              </a:solidFill>
              <a:latin typeface="Algerian" panose="04020705040A02060702" pitchFamily="82" charset="0"/>
            </a:endParaRPr>
          </a:p>
          <a:p>
            <a:r>
              <a:rPr lang="en-GB" dirty="0">
                <a:solidFill>
                  <a:srgbClr val="002060"/>
                </a:solidFill>
              </a:rPr>
              <a:t>During COVID</a:t>
            </a:r>
          </a:p>
          <a:p>
            <a:endParaRPr lang="en-GB" sz="2800" dirty="0">
              <a:solidFill>
                <a:srgbClr val="002060"/>
              </a:solidFill>
            </a:endParaRPr>
          </a:p>
          <a:p>
            <a:pPr lvl="1"/>
            <a:r>
              <a:rPr lang="en-GB" sz="2400" dirty="0">
                <a:solidFill>
                  <a:srgbClr val="002060"/>
                </a:solidFill>
              </a:rPr>
              <a:t>Isolation training</a:t>
            </a:r>
          </a:p>
          <a:p>
            <a:pPr lvl="1"/>
            <a:r>
              <a:rPr lang="en-GB" sz="2400" dirty="0">
                <a:solidFill>
                  <a:srgbClr val="002060"/>
                </a:solidFill>
              </a:rPr>
              <a:t>Cultural training</a:t>
            </a:r>
          </a:p>
          <a:p>
            <a:endParaRPr lang="en-GB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5EC85E0-4AA8-46EF-824A-9A80828EDA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85162" y="5044966"/>
            <a:ext cx="693136" cy="1000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9719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A8AA8F6-B713-4719-AF9E-AEABE78AB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2060"/>
                </a:solidFill>
              </a:rPr>
              <a:t>Lessons from 2 pasts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995FBE2-1497-4E50-8ED4-4EE9DFEB25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rgbClr val="002060"/>
                </a:solidFill>
              </a:rPr>
              <a:t>Immersion </a:t>
            </a:r>
            <a:r>
              <a:rPr lang="en-GB" dirty="0" err="1">
                <a:solidFill>
                  <a:srgbClr val="002060"/>
                </a:solidFill>
              </a:rPr>
              <a:t>trg</a:t>
            </a:r>
            <a:r>
              <a:rPr lang="en-GB" dirty="0">
                <a:solidFill>
                  <a:srgbClr val="002060"/>
                </a:solidFill>
              </a:rPr>
              <a:t> increases: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	</a:t>
            </a:r>
            <a:r>
              <a:rPr lang="en-GB" dirty="0">
                <a:solidFill>
                  <a:srgbClr val="002060"/>
                </a:solidFill>
              </a:rPr>
              <a:t>- fluidity in speaking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rgbClr val="002060"/>
                </a:solidFill>
              </a:rPr>
              <a:t>	- listening, especially to individual accents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rgbClr val="002060"/>
                </a:solidFill>
              </a:rPr>
              <a:t>	- confidence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rgbClr val="002060"/>
                </a:solidFill>
              </a:rPr>
              <a:t>	- speed</a:t>
            </a:r>
          </a:p>
          <a:p>
            <a:endParaRPr lang="en-GB" dirty="0">
              <a:solidFill>
                <a:srgbClr val="002060"/>
              </a:solidFill>
            </a:endParaRPr>
          </a:p>
          <a:p>
            <a:r>
              <a:rPr lang="en-GB" dirty="0">
                <a:solidFill>
                  <a:srgbClr val="002060"/>
                </a:solidFill>
              </a:rPr>
              <a:t>During COVID: results seemed to    by 1 x SLP level</a:t>
            </a:r>
          </a:p>
          <a:p>
            <a:endParaRPr lang="en-GB" dirty="0">
              <a:solidFill>
                <a:srgbClr val="002060"/>
              </a:solidFill>
            </a:endParaRPr>
          </a:p>
          <a:p>
            <a:r>
              <a:rPr lang="en-GB" dirty="0">
                <a:solidFill>
                  <a:srgbClr val="002060"/>
                </a:solidFill>
              </a:rPr>
              <a:t>Formal external evaluation: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17E9D68-2984-4E59-998E-D4E96B0F27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85162" y="5044966"/>
            <a:ext cx="693136" cy="1000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xmlns="" id="{09952478-D870-4CF5-8C81-549F98D0AF99}"/>
              </a:ext>
            </a:extLst>
          </p:cNvPr>
          <p:cNvCxnSpPr>
            <a:cxnSpLocks/>
          </p:cNvCxnSpPr>
          <p:nvPr/>
        </p:nvCxnSpPr>
        <p:spPr>
          <a:xfrm>
            <a:off x="5833241" y="4004441"/>
            <a:ext cx="0" cy="299545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72420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A8AA8F6-B713-4719-AF9E-AEABE78AB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2060"/>
                </a:solidFill>
              </a:rPr>
              <a:t>Lessons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995FBE2-1497-4E50-8ED4-4EE9DFEB25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endParaRPr lang="en-GB" sz="1800" dirty="0">
              <a:solidFill>
                <a:srgbClr val="000000"/>
              </a:solidFill>
            </a:endParaRPr>
          </a:p>
          <a:p>
            <a:r>
              <a:rPr lang="en-GB" sz="2600" dirty="0">
                <a:solidFill>
                  <a:srgbClr val="000000"/>
                </a:solidFill>
              </a:rPr>
              <a:t>A key part [of language training] has always been an in-country module for immersion training … the impact of [not having immersion training] has been an individual who arrives … much less productive.</a:t>
            </a:r>
          </a:p>
          <a:p>
            <a:endParaRPr lang="en-GB" sz="2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GB" sz="2600" dirty="0">
                <a:solidFill>
                  <a:srgbClr val="000000"/>
                </a:solidFill>
              </a:rPr>
              <a:t>theory on the course was “solid but hard to employ” because it was “not immersive enough”.</a:t>
            </a:r>
          </a:p>
          <a:p>
            <a:pPr marL="0" indent="0">
              <a:buNone/>
            </a:pPr>
            <a:r>
              <a:rPr lang="en-GB" sz="2600" dirty="0">
                <a:solidFill>
                  <a:srgbClr val="000000"/>
                </a:solidFill>
              </a:rPr>
              <a:t> </a:t>
            </a:r>
          </a:p>
          <a:p>
            <a:r>
              <a:rPr lang="en-GB" sz="2600" dirty="0">
                <a:solidFill>
                  <a:srgbClr val="000000"/>
                </a:solidFill>
              </a:rPr>
              <a:t>Exchanges are frequently littered with jargon, slang, acronyms etc and it is somewhat challenging to operate effectively …. recommend time in country before starting 	</a:t>
            </a:r>
          </a:p>
          <a:p>
            <a:endParaRPr lang="en-GB" sz="2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GB" sz="26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I was able to benefit from a lengthy placement … I benefitted from a long period of time in the country</a:t>
            </a:r>
          </a:p>
          <a:p>
            <a:pPr marL="0" indent="0">
              <a:buNone/>
            </a:pPr>
            <a:r>
              <a:rPr lang="en-GB" sz="26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</a:p>
          <a:p>
            <a:r>
              <a:rPr lang="en-GB" sz="26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… the immersion training on the course was extremely helpful … appreciated the immersion training but said 1 month was insufficient </a:t>
            </a:r>
            <a:r>
              <a:rPr lang="en-GB" sz="2600" b="0" i="0" u="none" strike="noStrike" baseline="0" dirty="0">
                <a:solidFill>
                  <a:srgbClr val="000000"/>
                </a:solidFill>
              </a:rPr>
              <a:t>… </a:t>
            </a:r>
            <a:r>
              <a:rPr lang="en-GB" sz="26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the motivational and confidence benefits of immersion </a:t>
            </a:r>
            <a:r>
              <a:rPr lang="en-GB" sz="2600" dirty="0">
                <a:solidFill>
                  <a:srgbClr val="000000"/>
                </a:solidFill>
              </a:rPr>
              <a:t>training …praised the immersion training for providing confidence …more immersion training </a:t>
            </a:r>
          </a:p>
          <a:p>
            <a:pPr marL="0" indent="0">
              <a:buNone/>
            </a:pPr>
            <a:r>
              <a:rPr lang="en-GB" sz="26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</a:p>
          <a:p>
            <a:r>
              <a:rPr lang="en-GB" sz="26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The most valuable &amp; important aspect of the training is the immersion package; this combined an excellent balance of daily teaching with cultural &amp; language immersion. </a:t>
            </a:r>
            <a:endParaRPr lang="en-GB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17E9D68-2984-4E59-998E-D4E96B0F27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85162" y="5044966"/>
            <a:ext cx="693136" cy="1000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62654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C7F5565-5AA7-488B-A2EA-0CA369F75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2060"/>
                </a:solidFill>
              </a:rPr>
              <a:t>What we do now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EB4C592-9E07-4A40-9493-179EA0324C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rgbClr val="002060"/>
                </a:solidFill>
              </a:rPr>
              <a:t>Reinstated immersion </a:t>
            </a:r>
          </a:p>
          <a:p>
            <a:pPr lvl="1"/>
            <a:r>
              <a:rPr lang="en-GB" dirty="0">
                <a:solidFill>
                  <a:srgbClr val="002060"/>
                </a:solidFill>
              </a:rPr>
              <a:t>Dedicated post</a:t>
            </a:r>
          </a:p>
          <a:p>
            <a:pPr lvl="1"/>
            <a:r>
              <a:rPr lang="en-GB" dirty="0">
                <a:solidFill>
                  <a:srgbClr val="002060"/>
                </a:solidFill>
              </a:rPr>
              <a:t>Tailored</a:t>
            </a:r>
          </a:p>
          <a:p>
            <a:endParaRPr lang="en-GB" dirty="0">
              <a:solidFill>
                <a:srgbClr val="002060"/>
              </a:solidFill>
            </a:endParaRPr>
          </a:p>
          <a:p>
            <a:r>
              <a:rPr lang="en-GB" dirty="0">
                <a:solidFill>
                  <a:srgbClr val="002060"/>
                </a:solidFill>
              </a:rPr>
              <a:t>If cannot do immersion:</a:t>
            </a:r>
          </a:p>
          <a:p>
            <a:pPr lvl="1"/>
            <a:r>
              <a:rPr lang="en-GB" dirty="0">
                <a:solidFill>
                  <a:srgbClr val="002060"/>
                </a:solidFill>
              </a:rPr>
              <a:t>Isolation </a:t>
            </a:r>
          </a:p>
          <a:p>
            <a:pPr lvl="1"/>
            <a:r>
              <a:rPr lang="en-GB" dirty="0">
                <a:solidFill>
                  <a:srgbClr val="002060"/>
                </a:solidFill>
              </a:rPr>
              <a:t>Intense cultural prog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B65313F3-1228-4DF5-BC2E-E47DC76947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1027" name="DF93D3CD-7CDF-491F-B9B0-DB9FA8D5E42F">
            <a:extLst>
              <a:ext uri="{FF2B5EF4-FFF2-40B4-BE49-F238E27FC236}">
                <a16:creationId xmlns:a16="http://schemas.microsoft.com/office/drawing/2014/main" xmlns="" id="{AACCEEDD-D84F-41D9-9119-8BA2BBBCD7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4093" y="4919831"/>
            <a:ext cx="2220511" cy="1665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BCE9FDB5-9AC7-4F35-BACB-CB46D7F4F0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1029" name="1DC43D3A-16C8-4F21-B54A-451E39DC5F3F" descr="PHOTO-2022-05-04-20-18-39.jpg">
            <a:extLst>
              <a:ext uri="{FF2B5EF4-FFF2-40B4-BE49-F238E27FC236}">
                <a16:creationId xmlns:a16="http://schemas.microsoft.com/office/drawing/2014/main" xmlns="" id="{D9DFE679-012A-49F3-89F2-062F72E530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6" b="10811"/>
          <a:stretch>
            <a:fillRect/>
          </a:stretch>
        </p:blipFill>
        <p:spPr bwMode="auto">
          <a:xfrm>
            <a:off x="8363286" y="446803"/>
            <a:ext cx="3424066" cy="4067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E6E68AFB-8322-46BF-B774-CFB423288676">
            <a:extLst>
              <a:ext uri="{FF2B5EF4-FFF2-40B4-BE49-F238E27FC236}">
                <a16:creationId xmlns:a16="http://schemas.microsoft.com/office/drawing/2014/main" xmlns="" id="{F5CA5505-CA4E-4CE1-A6D9-10E9E9310D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807" y="1032595"/>
            <a:ext cx="2971479" cy="3961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A person holding a flag&#10;&#10;Description automatically generated with medium confidence">
            <a:extLst>
              <a:ext uri="{FF2B5EF4-FFF2-40B4-BE49-F238E27FC236}">
                <a16:creationId xmlns:a16="http://schemas.microsoft.com/office/drawing/2014/main" xmlns="" id="{5F474C38-AD3B-4E9E-BC51-E09576E4DA3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4604" y="3646508"/>
            <a:ext cx="2383155" cy="3177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7033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2FF8AC0-C5B8-46A1-A01D-566BE9943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2060"/>
                </a:solidFill>
              </a:rPr>
              <a:t>Other factors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3D2AB0E-367A-4DBB-B59C-F10E197650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rgbClr val="002060"/>
                </a:solidFill>
              </a:rPr>
              <a:t>Global geopolitics – a constraint</a:t>
            </a:r>
          </a:p>
          <a:p>
            <a:endParaRPr lang="en-GB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r>
              <a:rPr lang="en-GB" dirty="0">
                <a:solidFill>
                  <a:srgbClr val="002060"/>
                </a:solidFill>
              </a:rPr>
              <a:t>Culture</a:t>
            </a:r>
          </a:p>
          <a:p>
            <a:pPr marL="0" indent="0">
              <a:buNone/>
            </a:pPr>
            <a:endParaRPr lang="en-GB" dirty="0">
              <a:solidFill>
                <a:srgbClr val="002060"/>
              </a:solidFill>
            </a:endParaRPr>
          </a:p>
          <a:p>
            <a:r>
              <a:rPr lang="en-GB" dirty="0">
                <a:solidFill>
                  <a:srgbClr val="002060"/>
                </a:solidFill>
              </a:rPr>
              <a:t>English Language Wing</a:t>
            </a:r>
          </a:p>
          <a:p>
            <a:pPr marL="0" indent="0">
              <a:buNone/>
            </a:pPr>
            <a:endParaRPr lang="en-GB" dirty="0">
              <a:solidFill>
                <a:srgbClr val="002060"/>
              </a:solidFill>
            </a:endParaRPr>
          </a:p>
          <a:p>
            <a:r>
              <a:rPr lang="en-GB" dirty="0">
                <a:solidFill>
                  <a:srgbClr val="002060"/>
                </a:solidFill>
              </a:rPr>
              <a:t>AI: Immersive</a:t>
            </a:r>
          </a:p>
          <a:p>
            <a:pPr marL="0" indent="0">
              <a:buNone/>
            </a:pPr>
            <a:endParaRPr lang="en-GB" dirty="0">
              <a:solidFill>
                <a:srgbClr val="002060"/>
              </a:solidFill>
            </a:endParaRPr>
          </a:p>
          <a:p>
            <a:endParaRPr lang="en-GB" dirty="0">
              <a:solidFill>
                <a:srgbClr val="00206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9272604-12EA-4CB6-BA65-DCCD526D06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85162" y="5044966"/>
            <a:ext cx="693136" cy="1000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04702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D893ED0D-A718-4FFD-B1EF-06E6F83D3E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85162" y="5044966"/>
            <a:ext cx="693136" cy="1000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xmlns="" id="{BFA212CF-4922-41C3-B4A9-B0752A02A4D3}"/>
              </a:ext>
            </a:extLst>
          </p:cNvPr>
          <p:cNvSpPr txBox="1">
            <a:spLocks/>
          </p:cNvSpPr>
          <p:nvPr/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>
            <a:lvl1pPr algn="l" defTabSz="121914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dirty="0">
                <a:solidFill>
                  <a:srgbClr val="002060"/>
                </a:solidFill>
              </a:rPr>
              <a:t>Other factors: Immersive</a:t>
            </a:r>
          </a:p>
        </p:txBody>
      </p:sp>
      <p:pic>
        <p:nvPicPr>
          <p:cNvPr id="7" name="Picture 6" descr="A picture containing person, floor, standing, indoor&#10;&#10;Description automatically generated">
            <a:extLst>
              <a:ext uri="{FF2B5EF4-FFF2-40B4-BE49-F238E27FC236}">
                <a16:creationId xmlns:a16="http://schemas.microsoft.com/office/drawing/2014/main" xmlns="" id="{1161192B-B6B6-47FD-963D-9965DDA4423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953" y="1160858"/>
            <a:ext cx="3544591" cy="4856370"/>
          </a:xfrm>
          <a:prstGeom prst="rect">
            <a:avLst/>
          </a:prstGeom>
        </p:spPr>
      </p:pic>
      <p:pic>
        <p:nvPicPr>
          <p:cNvPr id="9" name="Picture 8" descr="A person wearing headphones and a virtual reality headset in front of a large screen&#10;&#10;Description automatically generated with low confidence">
            <a:extLst>
              <a:ext uri="{FF2B5EF4-FFF2-40B4-BE49-F238E27FC236}">
                <a16:creationId xmlns:a16="http://schemas.microsoft.com/office/drawing/2014/main" xmlns="" id="{42FC1B7C-763E-44B8-97C1-C43B6F0F6D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0199" y="1132141"/>
            <a:ext cx="3688401" cy="4913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0938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DefAc_Combined">
  <a:themeElements>
    <a:clrScheme name="DA_Top_Level">
      <a:dk1>
        <a:srgbClr val="000000"/>
      </a:dk1>
      <a:lt1>
        <a:srgbClr val="FFFFFF"/>
      </a:lt1>
      <a:dk2>
        <a:srgbClr val="4F213A"/>
      </a:dk2>
      <a:lt2>
        <a:srgbClr val="CAD0D6"/>
      </a:lt2>
      <a:accent1>
        <a:srgbClr val="186169"/>
      </a:accent1>
      <a:accent2>
        <a:srgbClr val="EE7591"/>
      </a:accent2>
      <a:accent3>
        <a:srgbClr val="80C28F"/>
      </a:accent3>
      <a:accent4>
        <a:srgbClr val="5FC4E1"/>
      </a:accent4>
      <a:accent5>
        <a:srgbClr val="FDC20B"/>
      </a:accent5>
      <a:accent6>
        <a:srgbClr val="DA5721"/>
      </a:accent6>
      <a:hlink>
        <a:srgbClr val="000000"/>
      </a:hlink>
      <a:folHlink>
        <a:srgbClr val="000000"/>
      </a:folHlink>
    </a:clrScheme>
    <a:fontScheme name="MOD Slid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0520D1B2DB83D4EAF76B06FA3A06C29" ma:contentTypeVersion="8" ma:contentTypeDescription="Create a new document." ma:contentTypeScope="" ma:versionID="6ec3b5661aa6a6fe6b99e694c6a189f4">
  <xsd:schema xmlns:xsd="http://www.w3.org/2001/XMLSchema" xmlns:xs="http://www.w3.org/2001/XMLSchema" xmlns:p="http://schemas.microsoft.com/office/2006/metadata/properties" xmlns:ns2="13041002-5492-43e9-be07-5921a0fef002" targetNamespace="http://schemas.microsoft.com/office/2006/metadata/properties" ma:root="true" ma:fieldsID="4fdbc526925c7d1fc4e2571ae3e134ff" ns2:_="">
    <xsd:import namespace="13041002-5492-43e9-be07-5921a0fef00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041002-5492-43e9-be07-5921a0fef00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E754C22-9926-4804-BB3B-3A35CD35466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27D00B3-F823-40B5-836E-946E8048E185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13041002-5492-43e9-be07-5921a0fef002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F308475-AA8C-4595-ADDF-A80135634ED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3041002-5492-43e9-be07-5921a0fef00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3751</TotalTime>
  <Words>501</Words>
  <Application>Microsoft Office PowerPoint</Application>
  <PresentationFormat>Widescreen</PresentationFormat>
  <Paragraphs>141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Algerian</vt:lpstr>
      <vt:lpstr>Arial</vt:lpstr>
      <vt:lpstr>Calibri</vt:lpstr>
      <vt:lpstr>Calibri Light</vt:lpstr>
      <vt:lpstr>Office Theme</vt:lpstr>
      <vt:lpstr>4_DefAc_Combined</vt:lpstr>
      <vt:lpstr>Relearned Freedom:  Off line to Immersive </vt:lpstr>
      <vt:lpstr>Mission</vt:lpstr>
      <vt:lpstr>Off line to immersion … immersive</vt:lpstr>
      <vt:lpstr>What we did</vt:lpstr>
      <vt:lpstr>Lessons from 2 pasts</vt:lpstr>
      <vt:lpstr>Lessons</vt:lpstr>
      <vt:lpstr>What we do now</vt:lpstr>
      <vt:lpstr>Other factors</vt:lpstr>
      <vt:lpstr>PowerPoint Presentation</vt:lpstr>
      <vt:lpstr>Summary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Defence Centre for Languages and Culture (DCLC)</dc:title>
  <dc:creator>Seymour, Elizabeth Wg Cdr (DEFAC-DCLC-Director)</dc:creator>
  <cp:lastModifiedBy>PETEK Branka</cp:lastModifiedBy>
  <cp:revision>42</cp:revision>
  <cp:lastPrinted>2022-05-06T14:49:50Z</cp:lastPrinted>
  <dcterms:modified xsi:type="dcterms:W3CDTF">2022-06-16T19:35:31Z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0x01010010520D1B2DB83D4EAF76B06FA3A06C29</vt:lpwstr>
  </property>
</Properties>
</file>